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20"/>
  </p:notesMasterIdLst>
  <p:handoutMasterIdLst>
    <p:handoutMasterId r:id="rId121"/>
  </p:handoutMasterIdLst>
  <p:sldIdLst>
    <p:sldId id="262" r:id="rId2"/>
    <p:sldId id="261" r:id="rId3"/>
    <p:sldId id="263" r:id="rId4"/>
    <p:sldId id="257" r:id="rId5"/>
    <p:sldId id="443" r:id="rId6"/>
    <p:sldId id="408" r:id="rId7"/>
    <p:sldId id="444" r:id="rId8"/>
    <p:sldId id="445" r:id="rId9"/>
    <p:sldId id="367" r:id="rId10"/>
    <p:sldId id="342" r:id="rId11"/>
    <p:sldId id="264" r:id="rId12"/>
    <p:sldId id="446" r:id="rId13"/>
    <p:sldId id="385" r:id="rId14"/>
    <p:sldId id="435" r:id="rId15"/>
    <p:sldId id="447" r:id="rId16"/>
    <p:sldId id="410" r:id="rId17"/>
    <p:sldId id="277" r:id="rId18"/>
    <p:sldId id="278" r:id="rId19"/>
    <p:sldId id="344" r:id="rId20"/>
    <p:sldId id="281" r:id="rId21"/>
    <p:sldId id="282" r:id="rId22"/>
    <p:sldId id="283" r:id="rId23"/>
    <p:sldId id="284" r:id="rId24"/>
    <p:sldId id="285" r:id="rId25"/>
    <p:sldId id="286" r:id="rId26"/>
    <p:sldId id="287" r:id="rId27"/>
    <p:sldId id="345" r:id="rId28"/>
    <p:sldId id="371" r:id="rId29"/>
    <p:sldId id="359" r:id="rId30"/>
    <p:sldId id="361" r:id="rId31"/>
    <p:sldId id="370" r:id="rId32"/>
    <p:sldId id="372" r:id="rId33"/>
    <p:sldId id="360" r:id="rId34"/>
    <p:sldId id="373" r:id="rId35"/>
    <p:sldId id="288" r:id="rId36"/>
    <p:sldId id="353" r:id="rId37"/>
    <p:sldId id="291" r:id="rId38"/>
    <p:sldId id="357" r:id="rId39"/>
    <p:sldId id="358" r:id="rId40"/>
    <p:sldId id="411" r:id="rId41"/>
    <p:sldId id="386" r:id="rId42"/>
    <p:sldId id="387" r:id="rId43"/>
    <p:sldId id="389" r:id="rId44"/>
    <p:sldId id="436" r:id="rId45"/>
    <p:sldId id="391" r:id="rId46"/>
    <p:sldId id="413" r:id="rId47"/>
    <p:sldId id="414" r:id="rId48"/>
    <p:sldId id="393" r:id="rId49"/>
    <p:sldId id="394" r:id="rId50"/>
    <p:sldId id="415" r:id="rId51"/>
    <p:sldId id="395" r:id="rId52"/>
    <p:sldId id="396" r:id="rId53"/>
    <p:sldId id="398" r:id="rId54"/>
    <p:sldId id="400" r:id="rId55"/>
    <p:sldId id="397" r:id="rId56"/>
    <p:sldId id="399" r:id="rId57"/>
    <p:sldId id="401" r:id="rId58"/>
    <p:sldId id="402" r:id="rId59"/>
    <p:sldId id="403" r:id="rId60"/>
    <p:sldId id="404" r:id="rId61"/>
    <p:sldId id="439" r:id="rId62"/>
    <p:sldId id="406" r:id="rId63"/>
    <p:sldId id="437" r:id="rId64"/>
    <p:sldId id="438" r:id="rId65"/>
    <p:sldId id="405" r:id="rId66"/>
    <p:sldId id="416" r:id="rId67"/>
    <p:sldId id="376" r:id="rId68"/>
    <p:sldId id="314" r:id="rId69"/>
    <p:sldId id="377" r:id="rId70"/>
    <p:sldId id="378" r:id="rId71"/>
    <p:sldId id="379" r:id="rId72"/>
    <p:sldId id="380" r:id="rId73"/>
    <p:sldId id="381" r:id="rId74"/>
    <p:sldId id="421" r:id="rId75"/>
    <p:sldId id="382" r:id="rId76"/>
    <p:sldId id="383" r:id="rId77"/>
    <p:sldId id="356" r:id="rId78"/>
    <p:sldId id="346" r:id="rId79"/>
    <p:sldId id="440" r:id="rId80"/>
    <p:sldId id="330" r:id="rId81"/>
    <p:sldId id="418" r:id="rId82"/>
    <p:sldId id="317" r:id="rId83"/>
    <p:sldId id="318" r:id="rId84"/>
    <p:sldId id="319" r:id="rId85"/>
    <p:sldId id="320" r:id="rId86"/>
    <p:sldId id="417" r:id="rId87"/>
    <p:sldId id="430" r:id="rId88"/>
    <p:sldId id="340" r:id="rId89"/>
    <p:sldId id="339" r:id="rId90"/>
    <p:sldId id="365" r:id="rId91"/>
    <p:sldId id="426" r:id="rId92"/>
    <p:sldId id="338" r:id="rId93"/>
    <p:sldId id="315" r:id="rId94"/>
    <p:sldId id="316" r:id="rId95"/>
    <p:sldId id="441" r:id="rId96"/>
    <p:sldId id="423" r:id="rId97"/>
    <p:sldId id="424" r:id="rId98"/>
    <p:sldId id="419" r:id="rId99"/>
    <p:sldId id="427" r:id="rId100"/>
    <p:sldId id="324" r:id="rId101"/>
    <p:sldId id="325" r:id="rId102"/>
    <p:sldId id="326" r:id="rId103"/>
    <p:sldId id="327" r:id="rId104"/>
    <p:sldId id="420" r:id="rId105"/>
    <p:sldId id="321" r:id="rId106"/>
    <p:sldId id="428" r:id="rId107"/>
    <p:sldId id="429" r:id="rId108"/>
    <p:sldId id="331" r:id="rId109"/>
    <p:sldId id="333" r:id="rId110"/>
    <p:sldId id="431" r:id="rId111"/>
    <p:sldId id="334" r:id="rId112"/>
    <p:sldId id="352" r:id="rId113"/>
    <p:sldId id="434" r:id="rId114"/>
    <p:sldId id="432" r:id="rId115"/>
    <p:sldId id="433" r:id="rId116"/>
    <p:sldId id="348" r:id="rId117"/>
    <p:sldId id="349" r:id="rId118"/>
    <p:sldId id="350" r:id="rId11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3" autoAdjust="0"/>
    <p:restoredTop sz="81123" autoAdjust="0"/>
  </p:normalViewPr>
  <p:slideViewPr>
    <p:cSldViewPr>
      <p:cViewPr>
        <p:scale>
          <a:sx n="110" d="100"/>
          <a:sy n="110" d="100"/>
        </p:scale>
        <p:origin x="-72" y="-72"/>
      </p:cViewPr>
      <p:guideLst>
        <p:guide orient="horz" pos="2160"/>
        <p:guide pos="2880"/>
      </p:guideLst>
    </p:cSldViewPr>
  </p:slideViewPr>
  <p:notesTextViewPr>
    <p:cViewPr>
      <p:scale>
        <a:sx n="1" d="1"/>
        <a:sy n="1" d="1"/>
      </p:scale>
      <p:origin x="0" y="0"/>
    </p:cViewPr>
  </p:notesTextViewPr>
  <p:sorterViewPr>
    <p:cViewPr>
      <p:scale>
        <a:sx n="140" d="100"/>
        <a:sy n="140" d="100"/>
      </p:scale>
      <p:origin x="0" y="18084"/>
    </p:cViewPr>
  </p:sorterViewPr>
  <p:notesViewPr>
    <p:cSldViewPr>
      <p:cViewPr varScale="1">
        <p:scale>
          <a:sx n="80" d="100"/>
          <a:sy n="80" d="100"/>
        </p:scale>
        <p:origin x="-2904"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5929A-67CC-450C-9ABD-B766514B6313}" type="doc">
      <dgm:prSet loTypeId="urn:microsoft.com/office/officeart/2005/8/layout/pyramid1" loCatId="pyramid" qsTypeId="urn:microsoft.com/office/officeart/2005/8/quickstyle/simple1" qsCatId="simple" csTypeId="urn:microsoft.com/office/officeart/2005/8/colors/accent1_2" csCatId="accent1" phldr="1"/>
      <dgm:spPr/>
    </dgm:pt>
    <dgm:pt modelId="{B603C1A4-7C0C-42A4-B692-C5BADDF09684}">
      <dgm:prSet phldrT="[Text]" custT="1"/>
      <dgm:spPr>
        <a:solidFill>
          <a:srgbClr val="92D050"/>
        </a:solidFill>
      </dgm:spPr>
      <dgm:t>
        <a:bodyPr/>
        <a:lstStyle/>
        <a:p>
          <a:endParaRPr lang="en-US" sz="2400" b="0" dirty="0"/>
        </a:p>
      </dgm:t>
    </dgm:pt>
    <dgm:pt modelId="{7AB31734-DF84-4359-B84E-37C98255FC20}" type="parTrans" cxnId="{4E7F8FA1-71EA-4412-A254-E5331868FFA5}">
      <dgm:prSet/>
      <dgm:spPr/>
      <dgm:t>
        <a:bodyPr/>
        <a:lstStyle/>
        <a:p>
          <a:endParaRPr lang="en-US"/>
        </a:p>
      </dgm:t>
    </dgm:pt>
    <dgm:pt modelId="{9C1B8443-A339-4638-9350-12A73D4C171B}" type="sibTrans" cxnId="{4E7F8FA1-71EA-4412-A254-E5331868FFA5}">
      <dgm:prSet/>
      <dgm:spPr/>
      <dgm:t>
        <a:bodyPr/>
        <a:lstStyle/>
        <a:p>
          <a:endParaRPr lang="en-US"/>
        </a:p>
      </dgm:t>
    </dgm:pt>
    <dgm:pt modelId="{641E50CB-4424-4BFD-A815-891E39540D28}">
      <dgm:prSet phldrT="[Text]" custT="1"/>
      <dgm:spPr>
        <a:solidFill>
          <a:srgbClr val="FF0000"/>
        </a:solidFill>
      </dgm:spPr>
      <dgm:t>
        <a:bodyPr/>
        <a:lstStyle/>
        <a:p>
          <a:endParaRPr lang="en-US" sz="1400" b="0" dirty="0"/>
        </a:p>
      </dgm:t>
    </dgm:pt>
    <dgm:pt modelId="{775C1828-D63F-48E9-97A5-CFF96B97C977}" type="sibTrans" cxnId="{2F6A22C1-E28B-4E6E-94CE-343F7B3BB4E8}">
      <dgm:prSet/>
      <dgm:spPr/>
      <dgm:t>
        <a:bodyPr/>
        <a:lstStyle/>
        <a:p>
          <a:endParaRPr lang="en-US"/>
        </a:p>
      </dgm:t>
    </dgm:pt>
    <dgm:pt modelId="{2993EB3D-207D-4544-BF90-B78792C01B59}" type="parTrans" cxnId="{2F6A22C1-E28B-4E6E-94CE-343F7B3BB4E8}">
      <dgm:prSet/>
      <dgm:spPr/>
      <dgm:t>
        <a:bodyPr/>
        <a:lstStyle/>
        <a:p>
          <a:endParaRPr lang="en-US"/>
        </a:p>
      </dgm:t>
    </dgm:pt>
    <dgm:pt modelId="{A093CA04-42A1-4ADA-BD0B-CF3F4CB794AC}">
      <dgm:prSet phldrT="[Text]" custT="1"/>
      <dgm:spPr>
        <a:solidFill>
          <a:srgbClr val="00B050"/>
        </a:solidFill>
      </dgm:spPr>
      <dgm:t>
        <a:bodyPr/>
        <a:lstStyle/>
        <a:p>
          <a:r>
            <a:rPr lang="en-US" sz="3200" b="0" dirty="0" smtClean="0"/>
            <a:t> </a:t>
          </a:r>
          <a:endParaRPr lang="en-US" sz="3200" b="0" dirty="0"/>
        </a:p>
      </dgm:t>
    </dgm:pt>
    <dgm:pt modelId="{4935B768-164D-4DF6-921C-8E9ECDC5C5F6}" type="sibTrans" cxnId="{5F40D7E5-6648-49B8-AB01-5CE504FEE55D}">
      <dgm:prSet/>
      <dgm:spPr/>
      <dgm:t>
        <a:bodyPr/>
        <a:lstStyle/>
        <a:p>
          <a:endParaRPr lang="en-US"/>
        </a:p>
      </dgm:t>
    </dgm:pt>
    <dgm:pt modelId="{9BA4918B-6E8E-4BA0-891C-2D9BB2EF779D}" type="parTrans" cxnId="{5F40D7E5-6648-49B8-AB01-5CE504FEE55D}">
      <dgm:prSet/>
      <dgm:spPr/>
      <dgm:t>
        <a:bodyPr/>
        <a:lstStyle/>
        <a:p>
          <a:endParaRPr lang="en-US"/>
        </a:p>
      </dgm:t>
    </dgm:pt>
    <dgm:pt modelId="{2B126B41-66AF-4AE8-92D8-04A0E87C513E}" type="pres">
      <dgm:prSet presAssocID="{A115929A-67CC-450C-9ABD-B766514B6313}" presName="Name0" presStyleCnt="0">
        <dgm:presLayoutVars>
          <dgm:dir/>
          <dgm:animLvl val="lvl"/>
          <dgm:resizeHandles val="exact"/>
        </dgm:presLayoutVars>
      </dgm:prSet>
      <dgm:spPr/>
    </dgm:pt>
    <dgm:pt modelId="{7F1325B0-AAF7-4067-926B-9BD0A3B0BE20}" type="pres">
      <dgm:prSet presAssocID="{641E50CB-4424-4BFD-A815-891E39540D28}" presName="Name8" presStyleCnt="0"/>
      <dgm:spPr/>
    </dgm:pt>
    <dgm:pt modelId="{7F9E8D42-7414-46F6-B838-74C6D721EFA5}" type="pres">
      <dgm:prSet presAssocID="{641E50CB-4424-4BFD-A815-891E39540D28}" presName="level" presStyleLbl="node1" presStyleIdx="0" presStyleCnt="3" custScaleX="99251" custScaleY="384529" custLinFactNeighborX="0" custLinFactNeighborY="18615">
        <dgm:presLayoutVars>
          <dgm:chMax val="1"/>
          <dgm:bulletEnabled val="1"/>
        </dgm:presLayoutVars>
      </dgm:prSet>
      <dgm:spPr/>
      <dgm:t>
        <a:bodyPr/>
        <a:lstStyle/>
        <a:p>
          <a:endParaRPr lang="en-US"/>
        </a:p>
      </dgm:t>
    </dgm:pt>
    <dgm:pt modelId="{A999D428-4EA3-4DD9-9167-47455B5D8A6A}" type="pres">
      <dgm:prSet presAssocID="{641E50CB-4424-4BFD-A815-891E39540D28}" presName="levelTx" presStyleLbl="revTx" presStyleIdx="0" presStyleCnt="0">
        <dgm:presLayoutVars>
          <dgm:chMax val="1"/>
          <dgm:bulletEnabled val="1"/>
        </dgm:presLayoutVars>
      </dgm:prSet>
      <dgm:spPr/>
      <dgm:t>
        <a:bodyPr/>
        <a:lstStyle/>
        <a:p>
          <a:endParaRPr lang="en-US"/>
        </a:p>
      </dgm:t>
    </dgm:pt>
    <dgm:pt modelId="{4A266D84-39EF-4486-9A16-E1E56B3FFC32}" type="pres">
      <dgm:prSet presAssocID="{B603C1A4-7C0C-42A4-B692-C5BADDF09684}" presName="Name8" presStyleCnt="0"/>
      <dgm:spPr/>
    </dgm:pt>
    <dgm:pt modelId="{CFA2F2DA-DB15-452D-9BB7-7C13CFD0CF03}" type="pres">
      <dgm:prSet presAssocID="{B603C1A4-7C0C-42A4-B692-C5BADDF09684}" presName="level" presStyleLbl="node1" presStyleIdx="1" presStyleCnt="3" custScaleY="1355644" custLinFactNeighborX="539" custLinFactNeighborY="2047">
        <dgm:presLayoutVars>
          <dgm:chMax val="1"/>
          <dgm:bulletEnabled val="1"/>
        </dgm:presLayoutVars>
      </dgm:prSet>
      <dgm:spPr/>
      <dgm:t>
        <a:bodyPr/>
        <a:lstStyle/>
        <a:p>
          <a:endParaRPr lang="en-US"/>
        </a:p>
      </dgm:t>
    </dgm:pt>
    <dgm:pt modelId="{02AC2FAD-F451-4D6E-ADA1-38A426F071DE}" type="pres">
      <dgm:prSet presAssocID="{B603C1A4-7C0C-42A4-B692-C5BADDF09684}" presName="levelTx" presStyleLbl="revTx" presStyleIdx="0" presStyleCnt="0">
        <dgm:presLayoutVars>
          <dgm:chMax val="1"/>
          <dgm:bulletEnabled val="1"/>
        </dgm:presLayoutVars>
      </dgm:prSet>
      <dgm:spPr/>
      <dgm:t>
        <a:bodyPr/>
        <a:lstStyle/>
        <a:p>
          <a:endParaRPr lang="en-US"/>
        </a:p>
      </dgm:t>
    </dgm:pt>
    <dgm:pt modelId="{7742EDC0-56AC-4D80-A6B1-7F16D91BE046}" type="pres">
      <dgm:prSet presAssocID="{A093CA04-42A1-4ADA-BD0B-CF3F4CB794AC}" presName="Name8" presStyleCnt="0"/>
      <dgm:spPr/>
    </dgm:pt>
    <dgm:pt modelId="{02315684-5232-43F3-BFFF-2DD6B1E96EEC}" type="pres">
      <dgm:prSet presAssocID="{A093CA04-42A1-4ADA-BD0B-CF3F4CB794AC}" presName="level" presStyleLbl="node1" presStyleIdx="2" presStyleCnt="3" custScaleY="2000000" custLinFactNeighborY="-943">
        <dgm:presLayoutVars>
          <dgm:chMax val="1"/>
          <dgm:bulletEnabled val="1"/>
        </dgm:presLayoutVars>
      </dgm:prSet>
      <dgm:spPr/>
      <dgm:t>
        <a:bodyPr/>
        <a:lstStyle/>
        <a:p>
          <a:endParaRPr lang="en-US"/>
        </a:p>
      </dgm:t>
    </dgm:pt>
    <dgm:pt modelId="{4947662D-E841-443E-852E-F0D42EBB6361}" type="pres">
      <dgm:prSet presAssocID="{A093CA04-42A1-4ADA-BD0B-CF3F4CB794AC}" presName="levelTx" presStyleLbl="revTx" presStyleIdx="0" presStyleCnt="0">
        <dgm:presLayoutVars>
          <dgm:chMax val="1"/>
          <dgm:bulletEnabled val="1"/>
        </dgm:presLayoutVars>
      </dgm:prSet>
      <dgm:spPr/>
      <dgm:t>
        <a:bodyPr/>
        <a:lstStyle/>
        <a:p>
          <a:endParaRPr lang="en-US"/>
        </a:p>
      </dgm:t>
    </dgm:pt>
  </dgm:ptLst>
  <dgm:cxnLst>
    <dgm:cxn modelId="{40FEBC63-A86B-4F70-A804-1731BAD2A79A}" type="presOf" srcId="{641E50CB-4424-4BFD-A815-891E39540D28}" destId="{7F9E8D42-7414-46F6-B838-74C6D721EFA5}" srcOrd="0" destOrd="0" presId="urn:microsoft.com/office/officeart/2005/8/layout/pyramid1"/>
    <dgm:cxn modelId="{4E7F8FA1-71EA-4412-A254-E5331868FFA5}" srcId="{A115929A-67CC-450C-9ABD-B766514B6313}" destId="{B603C1A4-7C0C-42A4-B692-C5BADDF09684}" srcOrd="1" destOrd="0" parTransId="{7AB31734-DF84-4359-B84E-37C98255FC20}" sibTransId="{9C1B8443-A339-4638-9350-12A73D4C171B}"/>
    <dgm:cxn modelId="{9BB9949A-579E-448D-BACE-B7170CE2553F}" type="presOf" srcId="{B603C1A4-7C0C-42A4-B692-C5BADDF09684}" destId="{02AC2FAD-F451-4D6E-ADA1-38A426F071DE}" srcOrd="1" destOrd="0" presId="urn:microsoft.com/office/officeart/2005/8/layout/pyramid1"/>
    <dgm:cxn modelId="{4AA9B601-B970-4E47-89B2-B7C75457BA8E}" type="presOf" srcId="{A115929A-67CC-450C-9ABD-B766514B6313}" destId="{2B126B41-66AF-4AE8-92D8-04A0E87C513E}" srcOrd="0" destOrd="0" presId="urn:microsoft.com/office/officeart/2005/8/layout/pyramid1"/>
    <dgm:cxn modelId="{E4578FE4-05FB-47C8-A45A-2680ADAA899A}" type="presOf" srcId="{A093CA04-42A1-4ADA-BD0B-CF3F4CB794AC}" destId="{4947662D-E841-443E-852E-F0D42EBB6361}" srcOrd="1" destOrd="0" presId="urn:microsoft.com/office/officeart/2005/8/layout/pyramid1"/>
    <dgm:cxn modelId="{5F40D7E5-6648-49B8-AB01-5CE504FEE55D}" srcId="{A115929A-67CC-450C-9ABD-B766514B6313}" destId="{A093CA04-42A1-4ADA-BD0B-CF3F4CB794AC}" srcOrd="2" destOrd="0" parTransId="{9BA4918B-6E8E-4BA0-891C-2D9BB2EF779D}" sibTransId="{4935B768-164D-4DF6-921C-8E9ECDC5C5F6}"/>
    <dgm:cxn modelId="{5B678B38-F2D6-465E-9314-9CAA9EEA24E1}" type="presOf" srcId="{B603C1A4-7C0C-42A4-B692-C5BADDF09684}" destId="{CFA2F2DA-DB15-452D-9BB7-7C13CFD0CF03}" srcOrd="0" destOrd="0" presId="urn:microsoft.com/office/officeart/2005/8/layout/pyramid1"/>
    <dgm:cxn modelId="{2F6A22C1-E28B-4E6E-94CE-343F7B3BB4E8}" srcId="{A115929A-67CC-450C-9ABD-B766514B6313}" destId="{641E50CB-4424-4BFD-A815-891E39540D28}" srcOrd="0" destOrd="0" parTransId="{2993EB3D-207D-4544-BF90-B78792C01B59}" sibTransId="{775C1828-D63F-48E9-97A5-CFF96B97C977}"/>
    <dgm:cxn modelId="{78CA3C3E-C554-4570-978A-54307A6C974B}" type="presOf" srcId="{641E50CB-4424-4BFD-A815-891E39540D28}" destId="{A999D428-4EA3-4DD9-9167-47455B5D8A6A}" srcOrd="1" destOrd="0" presId="urn:microsoft.com/office/officeart/2005/8/layout/pyramid1"/>
    <dgm:cxn modelId="{C08F0D42-A4F9-4C48-B1E6-D01240B75B5D}" type="presOf" srcId="{A093CA04-42A1-4ADA-BD0B-CF3F4CB794AC}" destId="{02315684-5232-43F3-BFFF-2DD6B1E96EEC}" srcOrd="0" destOrd="0" presId="urn:microsoft.com/office/officeart/2005/8/layout/pyramid1"/>
    <dgm:cxn modelId="{F6AFCED3-B374-442E-8F8E-466D51537789}" type="presParOf" srcId="{2B126B41-66AF-4AE8-92D8-04A0E87C513E}" destId="{7F1325B0-AAF7-4067-926B-9BD0A3B0BE20}" srcOrd="0" destOrd="0" presId="urn:microsoft.com/office/officeart/2005/8/layout/pyramid1"/>
    <dgm:cxn modelId="{FFF51490-B3BB-4477-A678-71D7C9041A8A}" type="presParOf" srcId="{7F1325B0-AAF7-4067-926B-9BD0A3B0BE20}" destId="{7F9E8D42-7414-46F6-B838-74C6D721EFA5}" srcOrd="0" destOrd="0" presId="urn:microsoft.com/office/officeart/2005/8/layout/pyramid1"/>
    <dgm:cxn modelId="{6E81DC28-6F1D-41E2-9753-E97D2E96AD64}" type="presParOf" srcId="{7F1325B0-AAF7-4067-926B-9BD0A3B0BE20}" destId="{A999D428-4EA3-4DD9-9167-47455B5D8A6A}" srcOrd="1" destOrd="0" presId="urn:microsoft.com/office/officeart/2005/8/layout/pyramid1"/>
    <dgm:cxn modelId="{AB163F2B-38BA-4DB3-B84B-0D8FF6B7B75B}" type="presParOf" srcId="{2B126B41-66AF-4AE8-92D8-04A0E87C513E}" destId="{4A266D84-39EF-4486-9A16-E1E56B3FFC32}" srcOrd="1" destOrd="0" presId="urn:microsoft.com/office/officeart/2005/8/layout/pyramid1"/>
    <dgm:cxn modelId="{AEE8286C-ECF4-4900-A7AB-21D3AD44DB97}" type="presParOf" srcId="{4A266D84-39EF-4486-9A16-E1E56B3FFC32}" destId="{CFA2F2DA-DB15-452D-9BB7-7C13CFD0CF03}" srcOrd="0" destOrd="0" presId="urn:microsoft.com/office/officeart/2005/8/layout/pyramid1"/>
    <dgm:cxn modelId="{0248C65C-26C8-4F3C-893B-D9ECE65D36D0}" type="presParOf" srcId="{4A266D84-39EF-4486-9A16-E1E56B3FFC32}" destId="{02AC2FAD-F451-4D6E-ADA1-38A426F071DE}" srcOrd="1" destOrd="0" presId="urn:microsoft.com/office/officeart/2005/8/layout/pyramid1"/>
    <dgm:cxn modelId="{6F18D8E1-FE95-4CB2-8599-22A9723B466A}" type="presParOf" srcId="{2B126B41-66AF-4AE8-92D8-04A0E87C513E}" destId="{7742EDC0-56AC-4D80-A6B1-7F16D91BE046}" srcOrd="2" destOrd="0" presId="urn:microsoft.com/office/officeart/2005/8/layout/pyramid1"/>
    <dgm:cxn modelId="{D1789916-2CFA-425F-8756-C032DBE8CD63}" type="presParOf" srcId="{7742EDC0-56AC-4D80-A6B1-7F16D91BE046}" destId="{02315684-5232-43F3-BFFF-2DD6B1E96EEC}" srcOrd="0" destOrd="0" presId="urn:microsoft.com/office/officeart/2005/8/layout/pyramid1"/>
    <dgm:cxn modelId="{95B227F2-DA60-47D1-8C3E-860DE956DB2D}" type="presParOf" srcId="{7742EDC0-56AC-4D80-A6B1-7F16D91BE046}" destId="{4947662D-E841-443E-852E-F0D42EBB636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15929A-67CC-450C-9ABD-B766514B6313}" type="doc">
      <dgm:prSet loTypeId="urn:microsoft.com/office/officeart/2005/8/layout/pyramid1" loCatId="pyramid" qsTypeId="urn:microsoft.com/office/officeart/2005/8/quickstyle/simple1" qsCatId="simple" csTypeId="urn:microsoft.com/office/officeart/2005/8/colors/accent1_2" csCatId="accent1" phldr="1"/>
      <dgm:spPr/>
    </dgm:pt>
    <dgm:pt modelId="{641E50CB-4424-4BFD-A815-891E39540D28}">
      <dgm:prSet phldrT="[Text]" custT="1"/>
      <dgm:spPr>
        <a:solidFill>
          <a:srgbClr val="FF0000"/>
        </a:solidFill>
      </dgm:spPr>
      <dgm:t>
        <a:bodyPr/>
        <a:lstStyle/>
        <a:p>
          <a:r>
            <a:rPr lang="en-US" sz="3200" b="1" dirty="0" smtClean="0"/>
            <a:t>Tier 3</a:t>
          </a:r>
          <a:endParaRPr lang="en-US" sz="3200" b="1" dirty="0"/>
        </a:p>
      </dgm:t>
    </dgm:pt>
    <dgm:pt modelId="{2993EB3D-207D-4544-BF90-B78792C01B59}" type="parTrans" cxnId="{2F6A22C1-E28B-4E6E-94CE-343F7B3BB4E8}">
      <dgm:prSet/>
      <dgm:spPr/>
      <dgm:t>
        <a:bodyPr/>
        <a:lstStyle/>
        <a:p>
          <a:endParaRPr lang="en-US"/>
        </a:p>
      </dgm:t>
    </dgm:pt>
    <dgm:pt modelId="{775C1828-D63F-48E9-97A5-CFF96B97C977}" type="sibTrans" cxnId="{2F6A22C1-E28B-4E6E-94CE-343F7B3BB4E8}">
      <dgm:prSet/>
      <dgm:spPr/>
      <dgm:t>
        <a:bodyPr/>
        <a:lstStyle/>
        <a:p>
          <a:endParaRPr lang="en-US"/>
        </a:p>
      </dgm:t>
    </dgm:pt>
    <dgm:pt modelId="{A093CA04-42A1-4ADA-BD0B-CF3F4CB794AC}">
      <dgm:prSet phldrT="[Text]" custT="1"/>
      <dgm:spPr>
        <a:solidFill>
          <a:srgbClr val="00B050"/>
        </a:solidFill>
      </dgm:spPr>
      <dgm:t>
        <a:bodyPr/>
        <a:lstStyle/>
        <a:p>
          <a:r>
            <a:rPr lang="en-US" sz="3200" b="1" dirty="0" smtClean="0"/>
            <a:t>Tier 1</a:t>
          </a:r>
          <a:endParaRPr lang="en-US" sz="3200" b="1" dirty="0"/>
        </a:p>
      </dgm:t>
    </dgm:pt>
    <dgm:pt modelId="{9BA4918B-6E8E-4BA0-891C-2D9BB2EF779D}" type="parTrans" cxnId="{5F40D7E5-6648-49B8-AB01-5CE504FEE55D}">
      <dgm:prSet/>
      <dgm:spPr/>
      <dgm:t>
        <a:bodyPr/>
        <a:lstStyle/>
        <a:p>
          <a:endParaRPr lang="en-US"/>
        </a:p>
      </dgm:t>
    </dgm:pt>
    <dgm:pt modelId="{4935B768-164D-4DF6-921C-8E9ECDC5C5F6}" type="sibTrans" cxnId="{5F40D7E5-6648-49B8-AB01-5CE504FEE55D}">
      <dgm:prSet/>
      <dgm:spPr/>
      <dgm:t>
        <a:bodyPr/>
        <a:lstStyle/>
        <a:p>
          <a:endParaRPr lang="en-US"/>
        </a:p>
      </dgm:t>
    </dgm:pt>
    <dgm:pt modelId="{B603C1A4-7C0C-42A4-B692-C5BADDF09684}">
      <dgm:prSet phldrT="[Text]" custT="1"/>
      <dgm:spPr>
        <a:solidFill>
          <a:srgbClr val="92D050"/>
        </a:solidFill>
      </dgm:spPr>
      <dgm:t>
        <a:bodyPr/>
        <a:lstStyle/>
        <a:p>
          <a:r>
            <a:rPr lang="en-US" sz="3200" b="1" dirty="0" smtClean="0"/>
            <a:t>Tier 2</a:t>
          </a:r>
          <a:endParaRPr lang="en-US" sz="3200" b="1" dirty="0"/>
        </a:p>
      </dgm:t>
    </dgm:pt>
    <dgm:pt modelId="{7AB31734-DF84-4359-B84E-37C98255FC20}" type="parTrans" cxnId="{4E7F8FA1-71EA-4412-A254-E5331868FFA5}">
      <dgm:prSet/>
      <dgm:spPr/>
      <dgm:t>
        <a:bodyPr/>
        <a:lstStyle/>
        <a:p>
          <a:endParaRPr lang="en-US"/>
        </a:p>
      </dgm:t>
    </dgm:pt>
    <dgm:pt modelId="{9C1B8443-A339-4638-9350-12A73D4C171B}" type="sibTrans" cxnId="{4E7F8FA1-71EA-4412-A254-E5331868FFA5}">
      <dgm:prSet/>
      <dgm:spPr/>
      <dgm:t>
        <a:bodyPr/>
        <a:lstStyle/>
        <a:p>
          <a:endParaRPr lang="en-US"/>
        </a:p>
      </dgm:t>
    </dgm:pt>
    <dgm:pt modelId="{2B126B41-66AF-4AE8-92D8-04A0E87C513E}" type="pres">
      <dgm:prSet presAssocID="{A115929A-67CC-450C-9ABD-B766514B6313}" presName="Name0" presStyleCnt="0">
        <dgm:presLayoutVars>
          <dgm:dir/>
          <dgm:animLvl val="lvl"/>
          <dgm:resizeHandles val="exact"/>
        </dgm:presLayoutVars>
      </dgm:prSet>
      <dgm:spPr/>
    </dgm:pt>
    <dgm:pt modelId="{7F1325B0-AAF7-4067-926B-9BD0A3B0BE20}" type="pres">
      <dgm:prSet presAssocID="{641E50CB-4424-4BFD-A815-891E39540D28}" presName="Name8" presStyleCnt="0"/>
      <dgm:spPr/>
    </dgm:pt>
    <dgm:pt modelId="{7F9E8D42-7414-46F6-B838-74C6D721EFA5}" type="pres">
      <dgm:prSet presAssocID="{641E50CB-4424-4BFD-A815-891E39540D28}" presName="level" presStyleLbl="node1" presStyleIdx="0" presStyleCnt="3" custScaleX="99251" custScaleY="878981" custLinFactNeighborX="0" custLinFactNeighborY="18615">
        <dgm:presLayoutVars>
          <dgm:chMax val="1"/>
          <dgm:bulletEnabled val="1"/>
        </dgm:presLayoutVars>
      </dgm:prSet>
      <dgm:spPr/>
      <dgm:t>
        <a:bodyPr/>
        <a:lstStyle/>
        <a:p>
          <a:endParaRPr lang="en-US"/>
        </a:p>
      </dgm:t>
    </dgm:pt>
    <dgm:pt modelId="{A999D428-4EA3-4DD9-9167-47455B5D8A6A}" type="pres">
      <dgm:prSet presAssocID="{641E50CB-4424-4BFD-A815-891E39540D28}" presName="levelTx" presStyleLbl="revTx" presStyleIdx="0" presStyleCnt="0">
        <dgm:presLayoutVars>
          <dgm:chMax val="1"/>
          <dgm:bulletEnabled val="1"/>
        </dgm:presLayoutVars>
      </dgm:prSet>
      <dgm:spPr/>
      <dgm:t>
        <a:bodyPr/>
        <a:lstStyle/>
        <a:p>
          <a:endParaRPr lang="en-US"/>
        </a:p>
      </dgm:t>
    </dgm:pt>
    <dgm:pt modelId="{4A266D84-39EF-4486-9A16-E1E56B3FFC32}" type="pres">
      <dgm:prSet presAssocID="{B603C1A4-7C0C-42A4-B692-C5BADDF09684}" presName="Name8" presStyleCnt="0"/>
      <dgm:spPr/>
    </dgm:pt>
    <dgm:pt modelId="{CFA2F2DA-DB15-452D-9BB7-7C13CFD0CF03}" type="pres">
      <dgm:prSet presAssocID="{B603C1A4-7C0C-42A4-B692-C5BADDF09684}" presName="level" presStyleLbl="node1" presStyleIdx="1" presStyleCnt="3" custScaleY="1803259" custLinFactNeighborX="539" custLinFactNeighborY="2047">
        <dgm:presLayoutVars>
          <dgm:chMax val="1"/>
          <dgm:bulletEnabled val="1"/>
        </dgm:presLayoutVars>
      </dgm:prSet>
      <dgm:spPr/>
      <dgm:t>
        <a:bodyPr/>
        <a:lstStyle/>
        <a:p>
          <a:endParaRPr lang="en-US"/>
        </a:p>
      </dgm:t>
    </dgm:pt>
    <dgm:pt modelId="{02AC2FAD-F451-4D6E-ADA1-38A426F071DE}" type="pres">
      <dgm:prSet presAssocID="{B603C1A4-7C0C-42A4-B692-C5BADDF09684}" presName="levelTx" presStyleLbl="revTx" presStyleIdx="0" presStyleCnt="0">
        <dgm:presLayoutVars>
          <dgm:chMax val="1"/>
          <dgm:bulletEnabled val="1"/>
        </dgm:presLayoutVars>
      </dgm:prSet>
      <dgm:spPr/>
      <dgm:t>
        <a:bodyPr/>
        <a:lstStyle/>
        <a:p>
          <a:endParaRPr lang="en-US"/>
        </a:p>
      </dgm:t>
    </dgm:pt>
    <dgm:pt modelId="{7742EDC0-56AC-4D80-A6B1-7F16D91BE046}" type="pres">
      <dgm:prSet presAssocID="{A093CA04-42A1-4ADA-BD0B-CF3F4CB794AC}" presName="Name8" presStyleCnt="0"/>
      <dgm:spPr/>
    </dgm:pt>
    <dgm:pt modelId="{02315684-5232-43F3-BFFF-2DD6B1E96EEC}" type="pres">
      <dgm:prSet presAssocID="{A093CA04-42A1-4ADA-BD0B-CF3F4CB794AC}" presName="level" presStyleLbl="node1" presStyleIdx="2" presStyleCnt="3" custScaleY="1511579" custLinFactNeighborY="-943">
        <dgm:presLayoutVars>
          <dgm:chMax val="1"/>
          <dgm:bulletEnabled val="1"/>
        </dgm:presLayoutVars>
      </dgm:prSet>
      <dgm:spPr/>
      <dgm:t>
        <a:bodyPr/>
        <a:lstStyle/>
        <a:p>
          <a:endParaRPr lang="en-US"/>
        </a:p>
      </dgm:t>
    </dgm:pt>
    <dgm:pt modelId="{4947662D-E841-443E-852E-F0D42EBB6361}" type="pres">
      <dgm:prSet presAssocID="{A093CA04-42A1-4ADA-BD0B-CF3F4CB794AC}" presName="levelTx" presStyleLbl="revTx" presStyleIdx="0" presStyleCnt="0">
        <dgm:presLayoutVars>
          <dgm:chMax val="1"/>
          <dgm:bulletEnabled val="1"/>
        </dgm:presLayoutVars>
      </dgm:prSet>
      <dgm:spPr/>
      <dgm:t>
        <a:bodyPr/>
        <a:lstStyle/>
        <a:p>
          <a:endParaRPr lang="en-US"/>
        </a:p>
      </dgm:t>
    </dgm:pt>
  </dgm:ptLst>
  <dgm:cxnLst>
    <dgm:cxn modelId="{F2725A9B-EC6A-4D85-9724-1298B1271490}" type="presOf" srcId="{B603C1A4-7C0C-42A4-B692-C5BADDF09684}" destId="{02AC2FAD-F451-4D6E-ADA1-38A426F071DE}" srcOrd="1" destOrd="0" presId="urn:microsoft.com/office/officeart/2005/8/layout/pyramid1"/>
    <dgm:cxn modelId="{2F6A22C1-E28B-4E6E-94CE-343F7B3BB4E8}" srcId="{A115929A-67CC-450C-9ABD-B766514B6313}" destId="{641E50CB-4424-4BFD-A815-891E39540D28}" srcOrd="0" destOrd="0" parTransId="{2993EB3D-207D-4544-BF90-B78792C01B59}" sibTransId="{775C1828-D63F-48E9-97A5-CFF96B97C977}"/>
    <dgm:cxn modelId="{DFDF45DC-E37C-4A9B-807A-060F8C299A3E}" type="presOf" srcId="{641E50CB-4424-4BFD-A815-891E39540D28}" destId="{A999D428-4EA3-4DD9-9167-47455B5D8A6A}" srcOrd="1" destOrd="0" presId="urn:microsoft.com/office/officeart/2005/8/layout/pyramid1"/>
    <dgm:cxn modelId="{6281439A-9BBD-4604-B210-E4877D5793C4}" type="presOf" srcId="{A093CA04-42A1-4ADA-BD0B-CF3F4CB794AC}" destId="{4947662D-E841-443E-852E-F0D42EBB6361}" srcOrd="1" destOrd="0" presId="urn:microsoft.com/office/officeart/2005/8/layout/pyramid1"/>
    <dgm:cxn modelId="{4E7F8FA1-71EA-4412-A254-E5331868FFA5}" srcId="{A115929A-67CC-450C-9ABD-B766514B6313}" destId="{B603C1A4-7C0C-42A4-B692-C5BADDF09684}" srcOrd="1" destOrd="0" parTransId="{7AB31734-DF84-4359-B84E-37C98255FC20}" sibTransId="{9C1B8443-A339-4638-9350-12A73D4C171B}"/>
    <dgm:cxn modelId="{5F40D7E5-6648-49B8-AB01-5CE504FEE55D}" srcId="{A115929A-67CC-450C-9ABD-B766514B6313}" destId="{A093CA04-42A1-4ADA-BD0B-CF3F4CB794AC}" srcOrd="2" destOrd="0" parTransId="{9BA4918B-6E8E-4BA0-891C-2D9BB2EF779D}" sibTransId="{4935B768-164D-4DF6-921C-8E9ECDC5C5F6}"/>
    <dgm:cxn modelId="{078BCEC9-25D5-4BD2-B88A-078EA1CB8E0D}" type="presOf" srcId="{641E50CB-4424-4BFD-A815-891E39540D28}" destId="{7F9E8D42-7414-46F6-B838-74C6D721EFA5}" srcOrd="0" destOrd="0" presId="urn:microsoft.com/office/officeart/2005/8/layout/pyramid1"/>
    <dgm:cxn modelId="{C68708BE-2AC1-4194-9A5E-410B6B1A5CA9}" type="presOf" srcId="{B603C1A4-7C0C-42A4-B692-C5BADDF09684}" destId="{CFA2F2DA-DB15-452D-9BB7-7C13CFD0CF03}" srcOrd="0" destOrd="0" presId="urn:microsoft.com/office/officeart/2005/8/layout/pyramid1"/>
    <dgm:cxn modelId="{2D52D36A-1306-4C7C-890C-1095216B2FF2}" type="presOf" srcId="{A115929A-67CC-450C-9ABD-B766514B6313}" destId="{2B126B41-66AF-4AE8-92D8-04A0E87C513E}" srcOrd="0" destOrd="0" presId="urn:microsoft.com/office/officeart/2005/8/layout/pyramid1"/>
    <dgm:cxn modelId="{EDFEA127-99CE-49F0-9D6C-668A1D3D9888}" type="presOf" srcId="{A093CA04-42A1-4ADA-BD0B-CF3F4CB794AC}" destId="{02315684-5232-43F3-BFFF-2DD6B1E96EEC}" srcOrd="0" destOrd="0" presId="urn:microsoft.com/office/officeart/2005/8/layout/pyramid1"/>
    <dgm:cxn modelId="{47D996F6-5E2A-4445-A82E-38E06C5C7DC6}" type="presParOf" srcId="{2B126B41-66AF-4AE8-92D8-04A0E87C513E}" destId="{7F1325B0-AAF7-4067-926B-9BD0A3B0BE20}" srcOrd="0" destOrd="0" presId="urn:microsoft.com/office/officeart/2005/8/layout/pyramid1"/>
    <dgm:cxn modelId="{13B19CAB-FC9B-4C52-A171-B38D22CFDB5A}" type="presParOf" srcId="{7F1325B0-AAF7-4067-926B-9BD0A3B0BE20}" destId="{7F9E8D42-7414-46F6-B838-74C6D721EFA5}" srcOrd="0" destOrd="0" presId="urn:microsoft.com/office/officeart/2005/8/layout/pyramid1"/>
    <dgm:cxn modelId="{6639EB72-B300-4D22-827E-638A90477ECA}" type="presParOf" srcId="{7F1325B0-AAF7-4067-926B-9BD0A3B0BE20}" destId="{A999D428-4EA3-4DD9-9167-47455B5D8A6A}" srcOrd="1" destOrd="0" presId="urn:microsoft.com/office/officeart/2005/8/layout/pyramid1"/>
    <dgm:cxn modelId="{45175FA3-56D3-435F-B1CD-6CFC2720DB8D}" type="presParOf" srcId="{2B126B41-66AF-4AE8-92D8-04A0E87C513E}" destId="{4A266D84-39EF-4486-9A16-E1E56B3FFC32}" srcOrd="1" destOrd="0" presId="urn:microsoft.com/office/officeart/2005/8/layout/pyramid1"/>
    <dgm:cxn modelId="{8A55DAEA-0067-4380-A6BC-70B8593533F1}" type="presParOf" srcId="{4A266D84-39EF-4486-9A16-E1E56B3FFC32}" destId="{CFA2F2DA-DB15-452D-9BB7-7C13CFD0CF03}" srcOrd="0" destOrd="0" presId="urn:microsoft.com/office/officeart/2005/8/layout/pyramid1"/>
    <dgm:cxn modelId="{F3723C54-CCED-44FB-9D00-EFDE6D63D5E5}" type="presParOf" srcId="{4A266D84-39EF-4486-9A16-E1E56B3FFC32}" destId="{02AC2FAD-F451-4D6E-ADA1-38A426F071DE}" srcOrd="1" destOrd="0" presId="urn:microsoft.com/office/officeart/2005/8/layout/pyramid1"/>
    <dgm:cxn modelId="{0C37D5CE-F966-4C9A-8A89-083E1B4FF5F0}" type="presParOf" srcId="{2B126B41-66AF-4AE8-92D8-04A0E87C513E}" destId="{7742EDC0-56AC-4D80-A6B1-7F16D91BE046}" srcOrd="2" destOrd="0" presId="urn:microsoft.com/office/officeart/2005/8/layout/pyramid1"/>
    <dgm:cxn modelId="{2EC557DE-E02E-4B8B-8E52-867B479AF870}" type="presParOf" srcId="{7742EDC0-56AC-4D80-A6B1-7F16D91BE046}" destId="{02315684-5232-43F3-BFFF-2DD6B1E96EEC}" srcOrd="0" destOrd="0" presId="urn:microsoft.com/office/officeart/2005/8/layout/pyramid1"/>
    <dgm:cxn modelId="{90EF5408-1733-4CAC-B90C-F8118925C443}" type="presParOf" srcId="{7742EDC0-56AC-4D80-A6B1-7F16D91BE046}" destId="{4947662D-E841-443E-852E-F0D42EBB636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15929A-67CC-450C-9ABD-B766514B6313}" type="doc">
      <dgm:prSet loTypeId="urn:microsoft.com/office/officeart/2005/8/layout/pyramid1" loCatId="pyramid" qsTypeId="urn:microsoft.com/office/officeart/2005/8/quickstyle/simple1" qsCatId="simple" csTypeId="urn:microsoft.com/office/officeart/2005/8/colors/accent1_2" csCatId="accent1" phldr="1"/>
      <dgm:spPr/>
    </dgm:pt>
    <dgm:pt modelId="{641E50CB-4424-4BFD-A815-891E39540D28}">
      <dgm:prSet phldrT="[Text]" custT="1"/>
      <dgm:spPr>
        <a:solidFill>
          <a:srgbClr val="FF0000"/>
        </a:solidFill>
      </dgm:spPr>
      <dgm:t>
        <a:bodyPr/>
        <a:lstStyle/>
        <a:p>
          <a:endParaRPr lang="en-US" sz="3200" b="1" dirty="0"/>
        </a:p>
      </dgm:t>
    </dgm:pt>
    <dgm:pt modelId="{2993EB3D-207D-4544-BF90-B78792C01B59}" type="parTrans" cxnId="{2F6A22C1-E28B-4E6E-94CE-343F7B3BB4E8}">
      <dgm:prSet/>
      <dgm:spPr/>
      <dgm:t>
        <a:bodyPr/>
        <a:lstStyle/>
        <a:p>
          <a:endParaRPr lang="en-US"/>
        </a:p>
      </dgm:t>
    </dgm:pt>
    <dgm:pt modelId="{775C1828-D63F-48E9-97A5-CFF96B97C977}" type="sibTrans" cxnId="{2F6A22C1-E28B-4E6E-94CE-343F7B3BB4E8}">
      <dgm:prSet/>
      <dgm:spPr/>
      <dgm:t>
        <a:bodyPr/>
        <a:lstStyle/>
        <a:p>
          <a:endParaRPr lang="en-US"/>
        </a:p>
      </dgm:t>
    </dgm:pt>
    <dgm:pt modelId="{A093CA04-42A1-4ADA-BD0B-CF3F4CB794AC}">
      <dgm:prSet phldrT="[Text]" custT="1"/>
      <dgm:spPr>
        <a:solidFill>
          <a:srgbClr val="00B050"/>
        </a:solidFill>
      </dgm:spPr>
      <dgm:t>
        <a:bodyPr/>
        <a:lstStyle/>
        <a:p>
          <a:r>
            <a:rPr lang="en-US" sz="3200" b="1" dirty="0" smtClean="0"/>
            <a:t>Basic Words</a:t>
          </a:r>
          <a:endParaRPr lang="en-US" sz="2400" b="0" dirty="0"/>
        </a:p>
      </dgm:t>
    </dgm:pt>
    <dgm:pt modelId="{9BA4918B-6E8E-4BA0-891C-2D9BB2EF779D}" type="parTrans" cxnId="{5F40D7E5-6648-49B8-AB01-5CE504FEE55D}">
      <dgm:prSet/>
      <dgm:spPr/>
      <dgm:t>
        <a:bodyPr/>
        <a:lstStyle/>
        <a:p>
          <a:endParaRPr lang="en-US"/>
        </a:p>
      </dgm:t>
    </dgm:pt>
    <dgm:pt modelId="{4935B768-164D-4DF6-921C-8E9ECDC5C5F6}" type="sibTrans" cxnId="{5F40D7E5-6648-49B8-AB01-5CE504FEE55D}">
      <dgm:prSet/>
      <dgm:spPr/>
      <dgm:t>
        <a:bodyPr/>
        <a:lstStyle/>
        <a:p>
          <a:endParaRPr lang="en-US"/>
        </a:p>
      </dgm:t>
    </dgm:pt>
    <dgm:pt modelId="{B603C1A4-7C0C-42A4-B692-C5BADDF09684}">
      <dgm:prSet phldrT="[Text]" custT="1"/>
      <dgm:spPr>
        <a:solidFill>
          <a:srgbClr val="92D050"/>
        </a:solidFill>
      </dgm:spPr>
      <dgm:t>
        <a:bodyPr/>
        <a:lstStyle/>
        <a:p>
          <a:endParaRPr lang="en-US" sz="3200" b="1" dirty="0"/>
        </a:p>
      </dgm:t>
    </dgm:pt>
    <dgm:pt modelId="{7AB31734-DF84-4359-B84E-37C98255FC20}" type="parTrans" cxnId="{4E7F8FA1-71EA-4412-A254-E5331868FFA5}">
      <dgm:prSet/>
      <dgm:spPr/>
      <dgm:t>
        <a:bodyPr/>
        <a:lstStyle/>
        <a:p>
          <a:endParaRPr lang="en-US"/>
        </a:p>
      </dgm:t>
    </dgm:pt>
    <dgm:pt modelId="{9C1B8443-A339-4638-9350-12A73D4C171B}" type="sibTrans" cxnId="{4E7F8FA1-71EA-4412-A254-E5331868FFA5}">
      <dgm:prSet/>
      <dgm:spPr/>
      <dgm:t>
        <a:bodyPr/>
        <a:lstStyle/>
        <a:p>
          <a:endParaRPr lang="en-US"/>
        </a:p>
      </dgm:t>
    </dgm:pt>
    <dgm:pt modelId="{2B126B41-66AF-4AE8-92D8-04A0E87C513E}" type="pres">
      <dgm:prSet presAssocID="{A115929A-67CC-450C-9ABD-B766514B6313}" presName="Name0" presStyleCnt="0">
        <dgm:presLayoutVars>
          <dgm:dir/>
          <dgm:animLvl val="lvl"/>
          <dgm:resizeHandles val="exact"/>
        </dgm:presLayoutVars>
      </dgm:prSet>
      <dgm:spPr/>
    </dgm:pt>
    <dgm:pt modelId="{7F1325B0-AAF7-4067-926B-9BD0A3B0BE20}" type="pres">
      <dgm:prSet presAssocID="{641E50CB-4424-4BFD-A815-891E39540D28}" presName="Name8" presStyleCnt="0"/>
      <dgm:spPr/>
    </dgm:pt>
    <dgm:pt modelId="{7F9E8D42-7414-46F6-B838-74C6D721EFA5}" type="pres">
      <dgm:prSet presAssocID="{641E50CB-4424-4BFD-A815-891E39540D28}" presName="level" presStyleLbl="node1" presStyleIdx="0" presStyleCnt="3" custScaleX="99251" custScaleY="878981" custLinFactNeighborX="0" custLinFactNeighborY="18615">
        <dgm:presLayoutVars>
          <dgm:chMax val="1"/>
          <dgm:bulletEnabled val="1"/>
        </dgm:presLayoutVars>
      </dgm:prSet>
      <dgm:spPr/>
      <dgm:t>
        <a:bodyPr/>
        <a:lstStyle/>
        <a:p>
          <a:endParaRPr lang="en-US"/>
        </a:p>
      </dgm:t>
    </dgm:pt>
    <dgm:pt modelId="{A999D428-4EA3-4DD9-9167-47455B5D8A6A}" type="pres">
      <dgm:prSet presAssocID="{641E50CB-4424-4BFD-A815-891E39540D28}" presName="levelTx" presStyleLbl="revTx" presStyleIdx="0" presStyleCnt="0">
        <dgm:presLayoutVars>
          <dgm:chMax val="1"/>
          <dgm:bulletEnabled val="1"/>
        </dgm:presLayoutVars>
      </dgm:prSet>
      <dgm:spPr/>
      <dgm:t>
        <a:bodyPr/>
        <a:lstStyle/>
        <a:p>
          <a:endParaRPr lang="en-US"/>
        </a:p>
      </dgm:t>
    </dgm:pt>
    <dgm:pt modelId="{4A266D84-39EF-4486-9A16-E1E56B3FFC32}" type="pres">
      <dgm:prSet presAssocID="{B603C1A4-7C0C-42A4-B692-C5BADDF09684}" presName="Name8" presStyleCnt="0"/>
      <dgm:spPr/>
    </dgm:pt>
    <dgm:pt modelId="{CFA2F2DA-DB15-452D-9BB7-7C13CFD0CF03}" type="pres">
      <dgm:prSet presAssocID="{B603C1A4-7C0C-42A4-B692-C5BADDF09684}" presName="level" presStyleLbl="node1" presStyleIdx="1" presStyleCnt="3" custScaleY="1803259" custLinFactNeighborX="539" custLinFactNeighborY="2047">
        <dgm:presLayoutVars>
          <dgm:chMax val="1"/>
          <dgm:bulletEnabled val="1"/>
        </dgm:presLayoutVars>
      </dgm:prSet>
      <dgm:spPr/>
      <dgm:t>
        <a:bodyPr/>
        <a:lstStyle/>
        <a:p>
          <a:endParaRPr lang="en-US"/>
        </a:p>
      </dgm:t>
    </dgm:pt>
    <dgm:pt modelId="{02AC2FAD-F451-4D6E-ADA1-38A426F071DE}" type="pres">
      <dgm:prSet presAssocID="{B603C1A4-7C0C-42A4-B692-C5BADDF09684}" presName="levelTx" presStyleLbl="revTx" presStyleIdx="0" presStyleCnt="0">
        <dgm:presLayoutVars>
          <dgm:chMax val="1"/>
          <dgm:bulletEnabled val="1"/>
        </dgm:presLayoutVars>
      </dgm:prSet>
      <dgm:spPr/>
      <dgm:t>
        <a:bodyPr/>
        <a:lstStyle/>
        <a:p>
          <a:endParaRPr lang="en-US"/>
        </a:p>
      </dgm:t>
    </dgm:pt>
    <dgm:pt modelId="{7742EDC0-56AC-4D80-A6B1-7F16D91BE046}" type="pres">
      <dgm:prSet presAssocID="{A093CA04-42A1-4ADA-BD0B-CF3F4CB794AC}" presName="Name8" presStyleCnt="0"/>
      <dgm:spPr/>
    </dgm:pt>
    <dgm:pt modelId="{02315684-5232-43F3-BFFF-2DD6B1E96EEC}" type="pres">
      <dgm:prSet presAssocID="{A093CA04-42A1-4ADA-BD0B-CF3F4CB794AC}" presName="level" presStyleLbl="node1" presStyleIdx="2" presStyleCnt="3" custScaleY="1511579" custLinFactNeighborY="-943">
        <dgm:presLayoutVars>
          <dgm:chMax val="1"/>
          <dgm:bulletEnabled val="1"/>
        </dgm:presLayoutVars>
      </dgm:prSet>
      <dgm:spPr/>
      <dgm:t>
        <a:bodyPr/>
        <a:lstStyle/>
        <a:p>
          <a:endParaRPr lang="en-US"/>
        </a:p>
      </dgm:t>
    </dgm:pt>
    <dgm:pt modelId="{4947662D-E841-443E-852E-F0D42EBB6361}" type="pres">
      <dgm:prSet presAssocID="{A093CA04-42A1-4ADA-BD0B-CF3F4CB794AC}" presName="levelTx" presStyleLbl="revTx" presStyleIdx="0" presStyleCnt="0">
        <dgm:presLayoutVars>
          <dgm:chMax val="1"/>
          <dgm:bulletEnabled val="1"/>
        </dgm:presLayoutVars>
      </dgm:prSet>
      <dgm:spPr/>
      <dgm:t>
        <a:bodyPr/>
        <a:lstStyle/>
        <a:p>
          <a:endParaRPr lang="en-US"/>
        </a:p>
      </dgm:t>
    </dgm:pt>
  </dgm:ptLst>
  <dgm:cxnLst>
    <dgm:cxn modelId="{8C22134D-883C-438F-9AD4-DA3B953EA365}" type="presOf" srcId="{641E50CB-4424-4BFD-A815-891E39540D28}" destId="{A999D428-4EA3-4DD9-9167-47455B5D8A6A}" srcOrd="1" destOrd="0" presId="urn:microsoft.com/office/officeart/2005/8/layout/pyramid1"/>
    <dgm:cxn modelId="{2F6A22C1-E28B-4E6E-94CE-343F7B3BB4E8}" srcId="{A115929A-67CC-450C-9ABD-B766514B6313}" destId="{641E50CB-4424-4BFD-A815-891E39540D28}" srcOrd="0" destOrd="0" parTransId="{2993EB3D-207D-4544-BF90-B78792C01B59}" sibTransId="{775C1828-D63F-48E9-97A5-CFF96B97C977}"/>
    <dgm:cxn modelId="{5EB24B15-D55B-430A-901C-2CF4245F7EB0}" type="presOf" srcId="{A093CA04-42A1-4ADA-BD0B-CF3F4CB794AC}" destId="{4947662D-E841-443E-852E-F0D42EBB6361}" srcOrd="1" destOrd="0" presId="urn:microsoft.com/office/officeart/2005/8/layout/pyramid1"/>
    <dgm:cxn modelId="{0BBFB656-5D70-4325-B574-E96A25EA65AF}" type="presOf" srcId="{A115929A-67CC-450C-9ABD-B766514B6313}" destId="{2B126B41-66AF-4AE8-92D8-04A0E87C513E}" srcOrd="0" destOrd="0" presId="urn:microsoft.com/office/officeart/2005/8/layout/pyramid1"/>
    <dgm:cxn modelId="{218E58BA-B48F-4E72-9AB9-1FCE533FC1B1}" type="presOf" srcId="{641E50CB-4424-4BFD-A815-891E39540D28}" destId="{7F9E8D42-7414-46F6-B838-74C6D721EFA5}" srcOrd="0" destOrd="0" presId="urn:microsoft.com/office/officeart/2005/8/layout/pyramid1"/>
    <dgm:cxn modelId="{4E7F8FA1-71EA-4412-A254-E5331868FFA5}" srcId="{A115929A-67CC-450C-9ABD-B766514B6313}" destId="{B603C1A4-7C0C-42A4-B692-C5BADDF09684}" srcOrd="1" destOrd="0" parTransId="{7AB31734-DF84-4359-B84E-37C98255FC20}" sibTransId="{9C1B8443-A339-4638-9350-12A73D4C171B}"/>
    <dgm:cxn modelId="{5F40D7E5-6648-49B8-AB01-5CE504FEE55D}" srcId="{A115929A-67CC-450C-9ABD-B766514B6313}" destId="{A093CA04-42A1-4ADA-BD0B-CF3F4CB794AC}" srcOrd="2" destOrd="0" parTransId="{9BA4918B-6E8E-4BA0-891C-2D9BB2EF779D}" sibTransId="{4935B768-164D-4DF6-921C-8E9ECDC5C5F6}"/>
    <dgm:cxn modelId="{37EC3B9F-8C18-4034-A990-9E12EF13CFF5}" type="presOf" srcId="{B603C1A4-7C0C-42A4-B692-C5BADDF09684}" destId="{CFA2F2DA-DB15-452D-9BB7-7C13CFD0CF03}" srcOrd="0" destOrd="0" presId="urn:microsoft.com/office/officeart/2005/8/layout/pyramid1"/>
    <dgm:cxn modelId="{CBC8065C-844A-49D9-AF61-BE83FCF35E44}" type="presOf" srcId="{B603C1A4-7C0C-42A4-B692-C5BADDF09684}" destId="{02AC2FAD-F451-4D6E-ADA1-38A426F071DE}" srcOrd="1" destOrd="0" presId="urn:microsoft.com/office/officeart/2005/8/layout/pyramid1"/>
    <dgm:cxn modelId="{DC9EB4EE-FA2F-472A-95FF-3D74C6D680DB}" type="presOf" srcId="{A093CA04-42A1-4ADA-BD0B-CF3F4CB794AC}" destId="{02315684-5232-43F3-BFFF-2DD6B1E96EEC}" srcOrd="0" destOrd="0" presId="urn:microsoft.com/office/officeart/2005/8/layout/pyramid1"/>
    <dgm:cxn modelId="{E2C58810-F8D5-47FF-8376-AFF05EDC6F1C}" type="presParOf" srcId="{2B126B41-66AF-4AE8-92D8-04A0E87C513E}" destId="{7F1325B0-AAF7-4067-926B-9BD0A3B0BE20}" srcOrd="0" destOrd="0" presId="urn:microsoft.com/office/officeart/2005/8/layout/pyramid1"/>
    <dgm:cxn modelId="{412E8A13-4668-4DCF-A7F7-C2E968EC904A}" type="presParOf" srcId="{7F1325B0-AAF7-4067-926B-9BD0A3B0BE20}" destId="{7F9E8D42-7414-46F6-B838-74C6D721EFA5}" srcOrd="0" destOrd="0" presId="urn:microsoft.com/office/officeart/2005/8/layout/pyramid1"/>
    <dgm:cxn modelId="{55DE7E2D-BA69-4C53-B401-B4C8FFDFCC77}" type="presParOf" srcId="{7F1325B0-AAF7-4067-926B-9BD0A3B0BE20}" destId="{A999D428-4EA3-4DD9-9167-47455B5D8A6A}" srcOrd="1" destOrd="0" presId="urn:microsoft.com/office/officeart/2005/8/layout/pyramid1"/>
    <dgm:cxn modelId="{DF07B71F-F9ED-4A58-ABD4-6DBF9450F4B1}" type="presParOf" srcId="{2B126B41-66AF-4AE8-92D8-04A0E87C513E}" destId="{4A266D84-39EF-4486-9A16-E1E56B3FFC32}" srcOrd="1" destOrd="0" presId="urn:microsoft.com/office/officeart/2005/8/layout/pyramid1"/>
    <dgm:cxn modelId="{4194B6E0-9F1A-40E2-A96C-DB195803B720}" type="presParOf" srcId="{4A266D84-39EF-4486-9A16-E1E56B3FFC32}" destId="{CFA2F2DA-DB15-452D-9BB7-7C13CFD0CF03}" srcOrd="0" destOrd="0" presId="urn:microsoft.com/office/officeart/2005/8/layout/pyramid1"/>
    <dgm:cxn modelId="{567B22CD-EFB8-4265-AFF9-173821B4A05D}" type="presParOf" srcId="{4A266D84-39EF-4486-9A16-E1E56B3FFC32}" destId="{02AC2FAD-F451-4D6E-ADA1-38A426F071DE}" srcOrd="1" destOrd="0" presId="urn:microsoft.com/office/officeart/2005/8/layout/pyramid1"/>
    <dgm:cxn modelId="{3FACBF15-104B-4964-8241-9807852CF748}" type="presParOf" srcId="{2B126B41-66AF-4AE8-92D8-04A0E87C513E}" destId="{7742EDC0-56AC-4D80-A6B1-7F16D91BE046}" srcOrd="2" destOrd="0" presId="urn:microsoft.com/office/officeart/2005/8/layout/pyramid1"/>
    <dgm:cxn modelId="{58026388-848F-46E8-9666-20E4CB16EE2B}" type="presParOf" srcId="{7742EDC0-56AC-4D80-A6B1-7F16D91BE046}" destId="{02315684-5232-43F3-BFFF-2DD6B1E96EEC}" srcOrd="0" destOrd="0" presId="urn:microsoft.com/office/officeart/2005/8/layout/pyramid1"/>
    <dgm:cxn modelId="{716DF0C9-6BE6-4DE0-B0E1-D7B7D799EFFD}" type="presParOf" srcId="{7742EDC0-56AC-4D80-A6B1-7F16D91BE046}" destId="{4947662D-E841-443E-852E-F0D42EBB636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15929A-67CC-450C-9ABD-B766514B6313}" type="doc">
      <dgm:prSet loTypeId="urn:microsoft.com/office/officeart/2005/8/layout/pyramid1" loCatId="pyramid" qsTypeId="urn:microsoft.com/office/officeart/2005/8/quickstyle/simple1" qsCatId="simple" csTypeId="urn:microsoft.com/office/officeart/2005/8/colors/accent1_2" csCatId="accent1" phldr="1"/>
      <dgm:spPr/>
    </dgm:pt>
    <dgm:pt modelId="{641E50CB-4424-4BFD-A815-891E39540D28}">
      <dgm:prSet phldrT="[Text]" custT="1"/>
      <dgm:spPr>
        <a:solidFill>
          <a:srgbClr val="FF0000"/>
        </a:solidFill>
      </dgm:spPr>
      <dgm:t>
        <a:bodyPr/>
        <a:lstStyle/>
        <a:p>
          <a:r>
            <a:rPr lang="en-US" sz="2400" b="0" dirty="0" smtClean="0"/>
            <a:t>Content Specific</a:t>
          </a:r>
          <a:endParaRPr lang="en-US" sz="2400" b="0" dirty="0"/>
        </a:p>
      </dgm:t>
    </dgm:pt>
    <dgm:pt modelId="{2993EB3D-207D-4544-BF90-B78792C01B59}" type="parTrans" cxnId="{2F6A22C1-E28B-4E6E-94CE-343F7B3BB4E8}">
      <dgm:prSet/>
      <dgm:spPr/>
      <dgm:t>
        <a:bodyPr/>
        <a:lstStyle/>
        <a:p>
          <a:endParaRPr lang="en-US"/>
        </a:p>
      </dgm:t>
    </dgm:pt>
    <dgm:pt modelId="{775C1828-D63F-48E9-97A5-CFF96B97C977}" type="sibTrans" cxnId="{2F6A22C1-E28B-4E6E-94CE-343F7B3BB4E8}">
      <dgm:prSet/>
      <dgm:spPr/>
      <dgm:t>
        <a:bodyPr/>
        <a:lstStyle/>
        <a:p>
          <a:endParaRPr lang="en-US"/>
        </a:p>
      </dgm:t>
    </dgm:pt>
    <dgm:pt modelId="{A093CA04-42A1-4ADA-BD0B-CF3F4CB794AC}">
      <dgm:prSet phldrT="[Text]" custT="1"/>
      <dgm:spPr>
        <a:solidFill>
          <a:srgbClr val="00B050"/>
        </a:solidFill>
      </dgm:spPr>
      <dgm:t>
        <a:bodyPr/>
        <a:lstStyle/>
        <a:p>
          <a:r>
            <a:rPr lang="en-US" sz="2400" b="0" dirty="0" smtClean="0"/>
            <a:t>Basic Words</a:t>
          </a:r>
          <a:endParaRPr lang="en-US" sz="2400" b="0" dirty="0"/>
        </a:p>
      </dgm:t>
    </dgm:pt>
    <dgm:pt modelId="{9BA4918B-6E8E-4BA0-891C-2D9BB2EF779D}" type="parTrans" cxnId="{5F40D7E5-6648-49B8-AB01-5CE504FEE55D}">
      <dgm:prSet/>
      <dgm:spPr/>
      <dgm:t>
        <a:bodyPr/>
        <a:lstStyle/>
        <a:p>
          <a:endParaRPr lang="en-US"/>
        </a:p>
      </dgm:t>
    </dgm:pt>
    <dgm:pt modelId="{4935B768-164D-4DF6-921C-8E9ECDC5C5F6}" type="sibTrans" cxnId="{5F40D7E5-6648-49B8-AB01-5CE504FEE55D}">
      <dgm:prSet/>
      <dgm:spPr/>
      <dgm:t>
        <a:bodyPr/>
        <a:lstStyle/>
        <a:p>
          <a:endParaRPr lang="en-US"/>
        </a:p>
      </dgm:t>
    </dgm:pt>
    <dgm:pt modelId="{B603C1A4-7C0C-42A4-B692-C5BADDF09684}">
      <dgm:prSet phldrT="[Text]" custT="1"/>
      <dgm:spPr>
        <a:solidFill>
          <a:srgbClr val="92D050"/>
        </a:solidFill>
      </dgm:spPr>
      <dgm:t>
        <a:bodyPr/>
        <a:lstStyle/>
        <a:p>
          <a:r>
            <a:rPr lang="en-US" sz="2800" b="0" dirty="0" smtClean="0"/>
            <a:t>General Academic; used across multiple disciplines</a:t>
          </a:r>
          <a:endParaRPr lang="en-US" sz="2800" b="0" dirty="0"/>
        </a:p>
      </dgm:t>
    </dgm:pt>
    <dgm:pt modelId="{7AB31734-DF84-4359-B84E-37C98255FC20}" type="parTrans" cxnId="{4E7F8FA1-71EA-4412-A254-E5331868FFA5}">
      <dgm:prSet/>
      <dgm:spPr/>
      <dgm:t>
        <a:bodyPr/>
        <a:lstStyle/>
        <a:p>
          <a:endParaRPr lang="en-US"/>
        </a:p>
      </dgm:t>
    </dgm:pt>
    <dgm:pt modelId="{9C1B8443-A339-4638-9350-12A73D4C171B}" type="sibTrans" cxnId="{4E7F8FA1-71EA-4412-A254-E5331868FFA5}">
      <dgm:prSet/>
      <dgm:spPr/>
      <dgm:t>
        <a:bodyPr/>
        <a:lstStyle/>
        <a:p>
          <a:endParaRPr lang="en-US"/>
        </a:p>
      </dgm:t>
    </dgm:pt>
    <dgm:pt modelId="{2B126B41-66AF-4AE8-92D8-04A0E87C513E}" type="pres">
      <dgm:prSet presAssocID="{A115929A-67CC-450C-9ABD-B766514B6313}" presName="Name0" presStyleCnt="0">
        <dgm:presLayoutVars>
          <dgm:dir/>
          <dgm:animLvl val="lvl"/>
          <dgm:resizeHandles val="exact"/>
        </dgm:presLayoutVars>
      </dgm:prSet>
      <dgm:spPr/>
    </dgm:pt>
    <dgm:pt modelId="{7F1325B0-AAF7-4067-926B-9BD0A3B0BE20}" type="pres">
      <dgm:prSet presAssocID="{641E50CB-4424-4BFD-A815-891E39540D28}" presName="Name8" presStyleCnt="0"/>
      <dgm:spPr/>
    </dgm:pt>
    <dgm:pt modelId="{7F9E8D42-7414-46F6-B838-74C6D721EFA5}" type="pres">
      <dgm:prSet presAssocID="{641E50CB-4424-4BFD-A815-891E39540D28}" presName="level" presStyleLbl="node1" presStyleIdx="0" presStyleCnt="3" custScaleX="99251" custScaleY="878981" custLinFactNeighborX="0" custLinFactNeighborY="18615">
        <dgm:presLayoutVars>
          <dgm:chMax val="1"/>
          <dgm:bulletEnabled val="1"/>
        </dgm:presLayoutVars>
      </dgm:prSet>
      <dgm:spPr/>
      <dgm:t>
        <a:bodyPr/>
        <a:lstStyle/>
        <a:p>
          <a:endParaRPr lang="en-US"/>
        </a:p>
      </dgm:t>
    </dgm:pt>
    <dgm:pt modelId="{A999D428-4EA3-4DD9-9167-47455B5D8A6A}" type="pres">
      <dgm:prSet presAssocID="{641E50CB-4424-4BFD-A815-891E39540D28}" presName="levelTx" presStyleLbl="revTx" presStyleIdx="0" presStyleCnt="0">
        <dgm:presLayoutVars>
          <dgm:chMax val="1"/>
          <dgm:bulletEnabled val="1"/>
        </dgm:presLayoutVars>
      </dgm:prSet>
      <dgm:spPr/>
      <dgm:t>
        <a:bodyPr/>
        <a:lstStyle/>
        <a:p>
          <a:endParaRPr lang="en-US"/>
        </a:p>
      </dgm:t>
    </dgm:pt>
    <dgm:pt modelId="{4A266D84-39EF-4486-9A16-E1E56B3FFC32}" type="pres">
      <dgm:prSet presAssocID="{B603C1A4-7C0C-42A4-B692-C5BADDF09684}" presName="Name8" presStyleCnt="0"/>
      <dgm:spPr/>
    </dgm:pt>
    <dgm:pt modelId="{CFA2F2DA-DB15-452D-9BB7-7C13CFD0CF03}" type="pres">
      <dgm:prSet presAssocID="{B603C1A4-7C0C-42A4-B692-C5BADDF09684}" presName="level" presStyleLbl="node1" presStyleIdx="1" presStyleCnt="3" custScaleY="1803259" custLinFactNeighborX="539" custLinFactNeighborY="2047">
        <dgm:presLayoutVars>
          <dgm:chMax val="1"/>
          <dgm:bulletEnabled val="1"/>
        </dgm:presLayoutVars>
      </dgm:prSet>
      <dgm:spPr/>
      <dgm:t>
        <a:bodyPr/>
        <a:lstStyle/>
        <a:p>
          <a:endParaRPr lang="en-US"/>
        </a:p>
      </dgm:t>
    </dgm:pt>
    <dgm:pt modelId="{02AC2FAD-F451-4D6E-ADA1-38A426F071DE}" type="pres">
      <dgm:prSet presAssocID="{B603C1A4-7C0C-42A4-B692-C5BADDF09684}" presName="levelTx" presStyleLbl="revTx" presStyleIdx="0" presStyleCnt="0">
        <dgm:presLayoutVars>
          <dgm:chMax val="1"/>
          <dgm:bulletEnabled val="1"/>
        </dgm:presLayoutVars>
      </dgm:prSet>
      <dgm:spPr/>
      <dgm:t>
        <a:bodyPr/>
        <a:lstStyle/>
        <a:p>
          <a:endParaRPr lang="en-US"/>
        </a:p>
      </dgm:t>
    </dgm:pt>
    <dgm:pt modelId="{7742EDC0-56AC-4D80-A6B1-7F16D91BE046}" type="pres">
      <dgm:prSet presAssocID="{A093CA04-42A1-4ADA-BD0B-CF3F4CB794AC}" presName="Name8" presStyleCnt="0"/>
      <dgm:spPr/>
    </dgm:pt>
    <dgm:pt modelId="{02315684-5232-43F3-BFFF-2DD6B1E96EEC}" type="pres">
      <dgm:prSet presAssocID="{A093CA04-42A1-4ADA-BD0B-CF3F4CB794AC}" presName="level" presStyleLbl="node1" presStyleIdx="2" presStyleCnt="3" custScaleY="1511579" custLinFactNeighborX="-1250" custLinFactNeighborY="5034">
        <dgm:presLayoutVars>
          <dgm:chMax val="1"/>
          <dgm:bulletEnabled val="1"/>
        </dgm:presLayoutVars>
      </dgm:prSet>
      <dgm:spPr/>
      <dgm:t>
        <a:bodyPr/>
        <a:lstStyle/>
        <a:p>
          <a:endParaRPr lang="en-US"/>
        </a:p>
      </dgm:t>
    </dgm:pt>
    <dgm:pt modelId="{4947662D-E841-443E-852E-F0D42EBB6361}" type="pres">
      <dgm:prSet presAssocID="{A093CA04-42A1-4ADA-BD0B-CF3F4CB794AC}" presName="levelTx" presStyleLbl="revTx" presStyleIdx="0" presStyleCnt="0">
        <dgm:presLayoutVars>
          <dgm:chMax val="1"/>
          <dgm:bulletEnabled val="1"/>
        </dgm:presLayoutVars>
      </dgm:prSet>
      <dgm:spPr/>
      <dgm:t>
        <a:bodyPr/>
        <a:lstStyle/>
        <a:p>
          <a:endParaRPr lang="en-US"/>
        </a:p>
      </dgm:t>
    </dgm:pt>
  </dgm:ptLst>
  <dgm:cxnLst>
    <dgm:cxn modelId="{4E7F8FA1-71EA-4412-A254-E5331868FFA5}" srcId="{A115929A-67CC-450C-9ABD-B766514B6313}" destId="{B603C1A4-7C0C-42A4-B692-C5BADDF09684}" srcOrd="1" destOrd="0" parTransId="{7AB31734-DF84-4359-B84E-37C98255FC20}" sibTransId="{9C1B8443-A339-4638-9350-12A73D4C171B}"/>
    <dgm:cxn modelId="{D3BF49E5-0589-4A6C-BF40-C29567FABFFA}" type="presOf" srcId="{A115929A-67CC-450C-9ABD-B766514B6313}" destId="{2B126B41-66AF-4AE8-92D8-04A0E87C513E}" srcOrd="0" destOrd="0" presId="urn:microsoft.com/office/officeart/2005/8/layout/pyramid1"/>
    <dgm:cxn modelId="{50329693-E5D6-4AFD-AF43-90D2FB2586CA}" type="presOf" srcId="{B603C1A4-7C0C-42A4-B692-C5BADDF09684}" destId="{CFA2F2DA-DB15-452D-9BB7-7C13CFD0CF03}" srcOrd="0" destOrd="0" presId="urn:microsoft.com/office/officeart/2005/8/layout/pyramid1"/>
    <dgm:cxn modelId="{5F40D7E5-6648-49B8-AB01-5CE504FEE55D}" srcId="{A115929A-67CC-450C-9ABD-B766514B6313}" destId="{A093CA04-42A1-4ADA-BD0B-CF3F4CB794AC}" srcOrd="2" destOrd="0" parTransId="{9BA4918B-6E8E-4BA0-891C-2D9BB2EF779D}" sibTransId="{4935B768-164D-4DF6-921C-8E9ECDC5C5F6}"/>
    <dgm:cxn modelId="{827B3B57-E5CA-4ACB-8594-F2ACE895F236}" type="presOf" srcId="{641E50CB-4424-4BFD-A815-891E39540D28}" destId="{A999D428-4EA3-4DD9-9167-47455B5D8A6A}" srcOrd="1" destOrd="0" presId="urn:microsoft.com/office/officeart/2005/8/layout/pyramid1"/>
    <dgm:cxn modelId="{2F6A22C1-E28B-4E6E-94CE-343F7B3BB4E8}" srcId="{A115929A-67CC-450C-9ABD-B766514B6313}" destId="{641E50CB-4424-4BFD-A815-891E39540D28}" srcOrd="0" destOrd="0" parTransId="{2993EB3D-207D-4544-BF90-B78792C01B59}" sibTransId="{775C1828-D63F-48E9-97A5-CFF96B97C977}"/>
    <dgm:cxn modelId="{3CA8D07D-88B0-42AD-9458-8279529CBAE6}" type="presOf" srcId="{A093CA04-42A1-4ADA-BD0B-CF3F4CB794AC}" destId="{02315684-5232-43F3-BFFF-2DD6B1E96EEC}" srcOrd="0" destOrd="0" presId="urn:microsoft.com/office/officeart/2005/8/layout/pyramid1"/>
    <dgm:cxn modelId="{C8F305EB-F61E-4121-B45D-15D21E83C735}" type="presOf" srcId="{641E50CB-4424-4BFD-A815-891E39540D28}" destId="{7F9E8D42-7414-46F6-B838-74C6D721EFA5}" srcOrd="0" destOrd="0" presId="urn:microsoft.com/office/officeart/2005/8/layout/pyramid1"/>
    <dgm:cxn modelId="{4CD53196-F2A5-4344-A87A-D470888684D0}" type="presOf" srcId="{A093CA04-42A1-4ADA-BD0B-CF3F4CB794AC}" destId="{4947662D-E841-443E-852E-F0D42EBB6361}" srcOrd="1" destOrd="0" presId="urn:microsoft.com/office/officeart/2005/8/layout/pyramid1"/>
    <dgm:cxn modelId="{9218481B-51C4-4E49-ACDC-22FD546B169B}" type="presOf" srcId="{B603C1A4-7C0C-42A4-B692-C5BADDF09684}" destId="{02AC2FAD-F451-4D6E-ADA1-38A426F071DE}" srcOrd="1" destOrd="0" presId="urn:microsoft.com/office/officeart/2005/8/layout/pyramid1"/>
    <dgm:cxn modelId="{59EF5A3D-9ABA-4292-AF59-8B7A1B324230}" type="presParOf" srcId="{2B126B41-66AF-4AE8-92D8-04A0E87C513E}" destId="{7F1325B0-AAF7-4067-926B-9BD0A3B0BE20}" srcOrd="0" destOrd="0" presId="urn:microsoft.com/office/officeart/2005/8/layout/pyramid1"/>
    <dgm:cxn modelId="{39C4AE19-3E9E-42A3-8479-363116F5CECD}" type="presParOf" srcId="{7F1325B0-AAF7-4067-926B-9BD0A3B0BE20}" destId="{7F9E8D42-7414-46F6-B838-74C6D721EFA5}" srcOrd="0" destOrd="0" presId="urn:microsoft.com/office/officeart/2005/8/layout/pyramid1"/>
    <dgm:cxn modelId="{68701BC0-3FE9-46E1-A6B0-FC84BDBC6127}" type="presParOf" srcId="{7F1325B0-AAF7-4067-926B-9BD0A3B0BE20}" destId="{A999D428-4EA3-4DD9-9167-47455B5D8A6A}" srcOrd="1" destOrd="0" presId="urn:microsoft.com/office/officeart/2005/8/layout/pyramid1"/>
    <dgm:cxn modelId="{1B10C12E-8EE0-4EBD-8CEF-303BF1306C4B}" type="presParOf" srcId="{2B126B41-66AF-4AE8-92D8-04A0E87C513E}" destId="{4A266D84-39EF-4486-9A16-E1E56B3FFC32}" srcOrd="1" destOrd="0" presId="urn:microsoft.com/office/officeart/2005/8/layout/pyramid1"/>
    <dgm:cxn modelId="{2112BB6D-9D12-4F3C-BB17-8A7931D9F9B1}" type="presParOf" srcId="{4A266D84-39EF-4486-9A16-E1E56B3FFC32}" destId="{CFA2F2DA-DB15-452D-9BB7-7C13CFD0CF03}" srcOrd="0" destOrd="0" presId="urn:microsoft.com/office/officeart/2005/8/layout/pyramid1"/>
    <dgm:cxn modelId="{1FB73AF9-F5B4-4904-944A-F34A9E24D095}" type="presParOf" srcId="{4A266D84-39EF-4486-9A16-E1E56B3FFC32}" destId="{02AC2FAD-F451-4D6E-ADA1-38A426F071DE}" srcOrd="1" destOrd="0" presId="urn:microsoft.com/office/officeart/2005/8/layout/pyramid1"/>
    <dgm:cxn modelId="{14E31FDD-D2EB-441D-8E74-C9076C137890}" type="presParOf" srcId="{2B126B41-66AF-4AE8-92D8-04A0E87C513E}" destId="{7742EDC0-56AC-4D80-A6B1-7F16D91BE046}" srcOrd="2" destOrd="0" presId="urn:microsoft.com/office/officeart/2005/8/layout/pyramid1"/>
    <dgm:cxn modelId="{500D40FE-09D9-45D4-A718-941A67A9A26C}" type="presParOf" srcId="{7742EDC0-56AC-4D80-A6B1-7F16D91BE046}" destId="{02315684-5232-43F3-BFFF-2DD6B1E96EEC}" srcOrd="0" destOrd="0" presId="urn:microsoft.com/office/officeart/2005/8/layout/pyramid1"/>
    <dgm:cxn modelId="{17A1EBDB-CAFB-40A7-B411-ABD0F52001F0}" type="presParOf" srcId="{7742EDC0-56AC-4D80-A6B1-7F16D91BE046}" destId="{4947662D-E841-443E-852E-F0D42EBB636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697"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884754" y="1"/>
            <a:ext cx="2971697" cy="464503"/>
          </a:xfrm>
          <a:prstGeom prst="rect">
            <a:avLst/>
          </a:prstGeom>
        </p:spPr>
        <p:txBody>
          <a:bodyPr vert="horz" lIns="91294" tIns="45647" rIns="91294" bIns="45647" rtlCol="0"/>
          <a:lstStyle>
            <a:lvl1pPr algn="r">
              <a:defRPr sz="1200"/>
            </a:lvl1pPr>
          </a:lstStyle>
          <a:p>
            <a:fld id="{76960B83-4D6A-4FFC-836A-4A6C15E972FE}" type="datetimeFigureOut">
              <a:rPr lang="en-US" smtClean="0"/>
              <a:t>5/29/2013</a:t>
            </a:fld>
            <a:endParaRPr lang="en-US"/>
          </a:p>
        </p:txBody>
      </p:sp>
      <p:sp>
        <p:nvSpPr>
          <p:cNvPr id="4" name="Footer Placeholder 3"/>
          <p:cNvSpPr>
            <a:spLocks noGrp="1"/>
          </p:cNvSpPr>
          <p:nvPr>
            <p:ph type="ftr" sz="quarter" idx="2"/>
          </p:nvPr>
        </p:nvSpPr>
        <p:spPr>
          <a:xfrm>
            <a:off x="1" y="8830313"/>
            <a:ext cx="2971697" cy="464503"/>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884754" y="8830313"/>
            <a:ext cx="2971697" cy="464503"/>
          </a:xfrm>
          <a:prstGeom prst="rect">
            <a:avLst/>
          </a:prstGeom>
        </p:spPr>
        <p:txBody>
          <a:bodyPr vert="horz" lIns="91294" tIns="45647" rIns="91294" bIns="45647" rtlCol="0" anchor="b"/>
          <a:lstStyle>
            <a:lvl1pPr algn="r">
              <a:defRPr sz="1200"/>
            </a:lvl1pPr>
          </a:lstStyle>
          <a:p>
            <a:fld id="{0C0ECB77-A687-4E1C-BD26-028B5A91B18A}" type="slidenum">
              <a:rPr lang="en-US" smtClean="0"/>
              <a:t>‹#›</a:t>
            </a:fld>
            <a:endParaRPr lang="en-US"/>
          </a:p>
        </p:txBody>
      </p:sp>
    </p:spTree>
    <p:extLst>
      <p:ext uri="{BB962C8B-B14F-4D97-AF65-F5344CB8AC3E}">
        <p14:creationId xmlns:p14="http://schemas.microsoft.com/office/powerpoint/2010/main" val="3713124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3175" tIns="46587" rIns="93175" bIns="46587" rtlCol="0"/>
          <a:lstStyle>
            <a:lvl1pPr algn="r">
              <a:defRPr sz="1200"/>
            </a:lvl1pPr>
          </a:lstStyle>
          <a:p>
            <a:fld id="{93318B02-CBF9-48FB-BA0D-F14E7CA2896B}" type="datetimeFigureOut">
              <a:rPr lang="en-US" smtClean="0"/>
              <a:t>5/29/2013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3175" tIns="46587" rIns="93175" bIns="46587" rtlCol="0" anchor="b"/>
          <a:lstStyle>
            <a:lvl1pPr algn="r">
              <a:defRPr sz="1200"/>
            </a:lvl1pPr>
          </a:lstStyle>
          <a:p>
            <a:fld id="{5754D6EC-36EF-4B31-9B65-1B3BB6794E95}" type="slidenum">
              <a:rPr lang="en-US" smtClean="0"/>
              <a:t>‹#›</a:t>
            </a:fld>
            <a:endParaRPr lang="en-US"/>
          </a:p>
        </p:txBody>
      </p:sp>
    </p:spTree>
    <p:extLst>
      <p:ext uri="{BB962C8B-B14F-4D97-AF65-F5344CB8AC3E}">
        <p14:creationId xmlns:p14="http://schemas.microsoft.com/office/powerpoint/2010/main" val="90235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columbiapsych.com/shame_miller.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www.ncela.gwu.edu/databases/EAC/EAC0150.HTM" TargetMode="External"/><Relationship Id="rId4" Type="http://schemas.openxmlformats.org/officeDocument/2006/relationships/hyperlink" Target="http://www.childrenofthecode.org/shamestories.htm"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columbiapsych.com/shame_miller.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www.ncela.gwu.edu/databases/EAC/EAC0150.HTM" TargetMode="External"/><Relationship Id="rId4" Type="http://schemas.openxmlformats.org/officeDocument/2006/relationships/hyperlink" Target="http://www.childrenofthecode.org/shamestories.htm"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a:t>
            </a:fld>
            <a:endParaRPr lang="en-US"/>
          </a:p>
        </p:txBody>
      </p:sp>
    </p:spTree>
    <p:extLst>
      <p:ext uri="{BB962C8B-B14F-4D97-AF65-F5344CB8AC3E}">
        <p14:creationId xmlns:p14="http://schemas.microsoft.com/office/powerpoint/2010/main" val="115993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this video clip –</a:t>
            </a:r>
            <a:r>
              <a:rPr lang="en-US" baseline="0" dirty="0" smtClean="0"/>
              <a:t> educators discussing the shift and emphasis on deeper, more academic word knowledge in the Common Core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10</a:t>
            </a:fld>
            <a:endParaRPr lang="en-US"/>
          </a:p>
        </p:txBody>
      </p:sp>
    </p:spTree>
    <p:extLst>
      <p:ext uri="{BB962C8B-B14F-4D97-AF65-F5344CB8AC3E}">
        <p14:creationId xmlns:p14="http://schemas.microsoft.com/office/powerpoint/2010/main" val="21492170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helps students to associate newly</a:t>
            </a:r>
            <a:r>
              <a:rPr lang="en-US" baseline="0" dirty="0" smtClean="0"/>
              <a:t> learned words with contexts and activities from their own experiences. It helps students understand that they have a place for the new words in their vocabularies</a:t>
            </a:r>
          </a:p>
          <a:p>
            <a:endParaRPr lang="en-US" baseline="0" dirty="0" smtClean="0"/>
          </a:p>
          <a:p>
            <a:r>
              <a:rPr lang="en-US" baseline="0" dirty="0" smtClean="0"/>
              <a:t>“When you respond, please use the word accomplice in your sentence.”  (This reminds me of GLAD when they come up with an oral sentence that tells me that you know what the word means.)</a:t>
            </a:r>
          </a:p>
          <a:p>
            <a:endParaRPr lang="en-US" baseline="0" dirty="0" smtClean="0"/>
          </a:p>
          <a:p>
            <a:r>
              <a:rPr lang="en-US" baseline="0" dirty="0" smtClean="0"/>
              <a:t>Now it’s your turn…take your three words and create 3 “Have you </a:t>
            </a:r>
            <a:r>
              <a:rPr lang="en-US" baseline="0" smtClean="0"/>
              <a:t>ever…”  You will be writing the prompts for your three words (morbid, illusion and disrupt)</a:t>
            </a:r>
            <a:endParaRPr lang="en-US" baseline="0" dirty="0" smtClean="0"/>
          </a:p>
          <a:p>
            <a:endParaRPr lang="en-US" baseline="0" dirty="0" smtClean="0"/>
          </a:p>
          <a:p>
            <a:r>
              <a:rPr lang="en-US" baseline="0" dirty="0" smtClean="0"/>
              <a:t>(I would make four handouts (one per strategy) with the strategy and example at the top, then blank space to apply the strategy to their three words (morbid, illusion and disrupt)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100</a:t>
            </a:fld>
            <a:endParaRPr lang="en-US"/>
          </a:p>
        </p:txBody>
      </p:sp>
    </p:spTree>
    <p:extLst>
      <p:ext uri="{BB962C8B-B14F-4D97-AF65-F5344CB8AC3E}">
        <p14:creationId xmlns:p14="http://schemas.microsoft.com/office/powerpoint/2010/main" val="330958475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a:t>
            </a:r>
            <a:r>
              <a:rPr lang="en-US" baseline="0" dirty="0" smtClean="0"/>
              <a:t> to clap in order to indicate how much they would like (not at all, a little bit, a lot) to be described by the target words. After each word – be sure to ask why – Students must use the word in their answer… ex, “ I would not like to be called a </a:t>
            </a:r>
            <a:r>
              <a:rPr lang="en-US" i="1" baseline="0" dirty="0" smtClean="0"/>
              <a:t>novice</a:t>
            </a:r>
            <a:r>
              <a:rPr lang="en-US" i="0" baseline="0" dirty="0" smtClean="0"/>
              <a:t> because…”</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101</a:t>
            </a:fld>
            <a:endParaRPr lang="en-US"/>
          </a:p>
        </p:txBody>
      </p:sp>
    </p:spTree>
    <p:extLst>
      <p:ext uri="{BB962C8B-B14F-4D97-AF65-F5344CB8AC3E}">
        <p14:creationId xmlns:p14="http://schemas.microsoft.com/office/powerpoint/2010/main" val="23407953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Rather than asking</a:t>
            </a:r>
            <a:r>
              <a:rPr lang="en-US" baseline="0" dirty="0" smtClean="0"/>
              <a:t> students to write a sentence using the new word which can result in meaningless use (e.g. “I saw a virtuoso”), provide students with sentence stems that require them to integrate a word’s meaning into a context in order to explain a situation.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102</a:t>
            </a:fld>
            <a:endParaRPr lang="en-US"/>
          </a:p>
        </p:txBody>
      </p:sp>
    </p:spTree>
    <p:extLst>
      <p:ext uri="{BB962C8B-B14F-4D97-AF65-F5344CB8AC3E}">
        <p14:creationId xmlns:p14="http://schemas.microsoft.com/office/powerpoint/2010/main" val="204635570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s in student handout should participants need to review the techniques – </a:t>
            </a:r>
          </a:p>
          <a:p>
            <a:r>
              <a:rPr lang="en-US" baseline="0" dirty="0" smtClean="0"/>
              <a:t>Word Associations – page 2 – Word Association: Variation 1</a:t>
            </a:r>
          </a:p>
          <a:p>
            <a:r>
              <a:rPr lang="en-US" baseline="0" dirty="0" smtClean="0"/>
              <a:t>Have you ever …? –page 4 –Generating Situations, contexts, and examples: Variation 2</a:t>
            </a:r>
          </a:p>
          <a:p>
            <a:r>
              <a:rPr lang="en-US" baseline="0" dirty="0" smtClean="0"/>
              <a:t>Applause, applause – page 6 –Word Relationships: Variation 5</a:t>
            </a:r>
          </a:p>
          <a:p>
            <a:r>
              <a:rPr lang="en-US" baseline="0" dirty="0" smtClean="0"/>
              <a:t>Idea completions – page 6—Writing: Variation 1</a:t>
            </a:r>
          </a:p>
          <a:p>
            <a:endParaRPr lang="en-US" baseline="0" dirty="0" smtClean="0"/>
          </a:p>
          <a:p>
            <a:r>
              <a:rPr lang="en-US" baseline="0" dirty="0" smtClean="0"/>
              <a:t>Do in pairs, then in table groups. Each table group share one technique from each type.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103</a:t>
            </a:fld>
            <a:endParaRPr lang="en-US"/>
          </a:p>
        </p:txBody>
      </p:sp>
    </p:spTree>
    <p:extLst>
      <p:ext uri="{BB962C8B-B14F-4D97-AF65-F5344CB8AC3E}">
        <p14:creationId xmlns:p14="http://schemas.microsoft.com/office/powerpoint/2010/main" val="28873638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38876370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Someone who figures out a shortcut for doing a math problem</a:t>
            </a:r>
          </a:p>
          <a:p>
            <a:r>
              <a:rPr lang="en-US" dirty="0" smtClean="0"/>
              <a:t>A pet who keeps trying to get out of its cage</a:t>
            </a:r>
            <a:r>
              <a:rPr lang="en-US" baseline="0" dirty="0" smtClean="0"/>
              <a:t> by chewing on the bars</a:t>
            </a:r>
          </a:p>
          <a:p>
            <a:r>
              <a:rPr lang="en-US" baseline="0" dirty="0" smtClean="0"/>
              <a:t>A baby who cries when he is hungry</a:t>
            </a:r>
          </a:p>
          <a:p>
            <a:r>
              <a:rPr lang="en-US" baseline="0" dirty="0" smtClean="0"/>
              <a:t>A student who uses new vocabulary words in his/her writing</a:t>
            </a:r>
          </a:p>
          <a:p>
            <a:r>
              <a:rPr lang="en-US" baseline="0" dirty="0" smtClean="0"/>
              <a:t>Someone like the troll in Three Billy Goats Gruff who is fooled into letting the first two </a:t>
            </a:r>
            <a:r>
              <a:rPr lang="en-US" baseline="0" dirty="0" err="1" smtClean="0"/>
              <a:t>billy</a:t>
            </a:r>
            <a:r>
              <a:rPr lang="en-US" baseline="0" dirty="0" smtClean="0"/>
              <a:t> goats go across the bridge</a:t>
            </a:r>
            <a:endParaRPr lang="en-US" dirty="0" smtClean="0"/>
          </a:p>
          <a:p>
            <a:endParaRPr lang="en-US" dirty="0" smtClean="0"/>
          </a:p>
          <a:p>
            <a:endParaRPr lang="en-US" dirty="0" smtClean="0"/>
          </a:p>
          <a:p>
            <a:r>
              <a:rPr lang="en-US" dirty="0" smtClean="0">
                <a:solidFill>
                  <a:schemeClr val="accent5">
                    <a:lumMod val="10000"/>
                  </a:schemeClr>
                </a:solidFill>
              </a:rPr>
              <a:t>Word Associations</a:t>
            </a:r>
          </a:p>
          <a:p>
            <a:r>
              <a:rPr lang="en-US" dirty="0" smtClean="0">
                <a:solidFill>
                  <a:schemeClr val="accent5">
                    <a:lumMod val="10000"/>
                  </a:schemeClr>
                </a:solidFill>
              </a:rPr>
              <a:t>Have you Ever…?</a:t>
            </a:r>
          </a:p>
          <a:p>
            <a:r>
              <a:rPr lang="en-US" dirty="0" smtClean="0">
                <a:solidFill>
                  <a:schemeClr val="accent5">
                    <a:lumMod val="10000"/>
                  </a:schemeClr>
                </a:solidFill>
              </a:rPr>
              <a:t>Applause, Applause!</a:t>
            </a:r>
          </a:p>
          <a:p>
            <a:r>
              <a:rPr lang="en-US" dirty="0" smtClean="0">
                <a:solidFill>
                  <a:schemeClr val="accent5">
                    <a:lumMod val="10000"/>
                  </a:schemeClr>
                </a:solidFill>
              </a:rPr>
              <a:t>Idea Completions</a:t>
            </a:r>
          </a:p>
          <a:p>
            <a:pPr marL="228600" indent="-228600">
              <a:buFont typeface="+mj-lt"/>
              <a:buAutoNum type="arabicPeriod"/>
            </a:pPr>
            <a:r>
              <a:rPr lang="en-US" dirty="0" smtClean="0"/>
              <a:t>Finish the sentence…</a:t>
            </a:r>
          </a:p>
          <a:p>
            <a:pPr marL="228600" indent="-228600">
              <a:buFont typeface="+mj-lt"/>
              <a:buAutoNum type="arabicPeriod"/>
            </a:pPr>
            <a:r>
              <a:rPr lang="en-US" dirty="0" smtClean="0"/>
              <a:t>Would you Rather…</a:t>
            </a:r>
          </a:p>
          <a:p>
            <a:pPr marL="228600" indent="-228600">
              <a:buFont typeface="+mj-lt"/>
              <a:buAutoNum type="arabicPeriod"/>
            </a:pPr>
            <a:r>
              <a:rPr lang="en-US" dirty="0" smtClean="0"/>
              <a:t>Word Relationships Graphic Organizer</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105</a:t>
            </a:fld>
            <a:endParaRPr lang="en-US"/>
          </a:p>
        </p:txBody>
      </p:sp>
    </p:spTree>
    <p:extLst>
      <p:ext uri="{BB962C8B-B14F-4D97-AF65-F5344CB8AC3E}">
        <p14:creationId xmlns:p14="http://schemas.microsoft.com/office/powerpoint/2010/main" val="638588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106</a:t>
            </a:fld>
            <a:endParaRPr lang="en-US"/>
          </a:p>
        </p:txBody>
      </p:sp>
    </p:spTree>
    <p:extLst>
      <p:ext uri="{BB962C8B-B14F-4D97-AF65-F5344CB8AC3E}">
        <p14:creationId xmlns:p14="http://schemas.microsoft.com/office/powerpoint/2010/main" val="29753782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 typeface="Arial" pitchFamily="34" charset="0"/>
              <a:buChar char="•"/>
            </a:pPr>
            <a:r>
              <a:rPr lang="en-US" dirty="0" smtClean="0"/>
              <a:t>After the words</a:t>
            </a:r>
            <a:r>
              <a:rPr lang="en-US" baseline="0" dirty="0" smtClean="0"/>
              <a:t> have been introduced, students need to interact with the words and their meanings on subsequent days.</a:t>
            </a:r>
          </a:p>
          <a:p>
            <a:pPr marL="174702" indent="-174702">
              <a:buFont typeface="Arial" pitchFamily="34" charset="0"/>
              <a:buChar char="•"/>
            </a:pPr>
            <a:r>
              <a:rPr lang="en-US" baseline="0" dirty="0" smtClean="0"/>
              <a:t>Keep new words in action for a while (rest of the week) (3-15 minutes per day for 6 words, 5-20 minutes for 8-10 words and 10-25 minutes for a 11-15 word set depending on how much writing, </a:t>
            </a:r>
            <a:r>
              <a:rPr lang="en-US" baseline="0" dirty="0" err="1" smtClean="0"/>
              <a:t>etc</a:t>
            </a:r>
            <a:r>
              <a:rPr lang="en-US" baseline="0" dirty="0" smtClean="0"/>
              <a:t>)</a:t>
            </a:r>
          </a:p>
          <a:p>
            <a:pPr marL="174702" indent="-174702">
              <a:buFont typeface="Arial" pitchFamily="34" charset="0"/>
              <a:buChar char="•"/>
            </a:pPr>
            <a:r>
              <a:rPr lang="en-US" baseline="0" dirty="0" smtClean="0"/>
              <a:t>Provide for frequent encounters</a:t>
            </a:r>
          </a:p>
          <a:p>
            <a:pPr marL="174702" indent="-174702">
              <a:buFont typeface="Arial" pitchFamily="34" charset="0"/>
              <a:buChar char="•"/>
            </a:pPr>
            <a:r>
              <a:rPr lang="en-US" baseline="0" dirty="0" smtClean="0"/>
              <a:t>It allows for </a:t>
            </a:r>
            <a:r>
              <a:rPr lang="en-US" b="1" baseline="0" dirty="0" smtClean="0"/>
              <a:t>enlarging the contexts </a:t>
            </a:r>
            <a:r>
              <a:rPr lang="en-US" baseline="0" dirty="0" smtClean="0"/>
              <a:t>in which students use the words and for </a:t>
            </a:r>
            <a:r>
              <a:rPr lang="en-US" b="1" baseline="0" dirty="0" smtClean="0"/>
              <a:t>supporting more complex thinking </a:t>
            </a:r>
            <a:r>
              <a:rPr lang="en-US" baseline="0" dirty="0" smtClean="0"/>
              <a:t>and writing</a:t>
            </a:r>
          </a:p>
          <a:p>
            <a:pPr marL="174702" indent="-174702">
              <a:buFont typeface="Arial" pitchFamily="34" charset="0"/>
              <a:buChar char="•"/>
            </a:pPr>
            <a:endParaRPr lang="en-US" baseline="0" dirty="0" smtClean="0"/>
          </a:p>
          <a:p>
            <a:pPr marL="174702" indent="-174702">
              <a:buFont typeface="Arial" pitchFamily="34" charset="0"/>
              <a:buChar char="•"/>
            </a:pPr>
            <a:r>
              <a:rPr lang="en-US" baseline="0" dirty="0" smtClean="0"/>
              <a:t>This is vocabulary BUILDING</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38876370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a:t>
            </a:r>
            <a:r>
              <a:rPr lang="en-US" baseline="0" dirty="0" smtClean="0"/>
              <a:t> the Example/non-example work sheet. Invite participants to look at the five variations of example/non example and create at least one activity per variation for any of their target words.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108</a:t>
            </a:fld>
            <a:endParaRPr lang="en-US"/>
          </a:p>
        </p:txBody>
      </p:sp>
    </p:spTree>
    <p:extLst>
      <p:ext uri="{BB962C8B-B14F-4D97-AF65-F5344CB8AC3E}">
        <p14:creationId xmlns:p14="http://schemas.microsoft.com/office/powerpoint/2010/main" val="35596061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44"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Activity that gives students something to respond to by relating what is presented with one of the target words. </a:t>
            </a:r>
          </a:p>
          <a:p>
            <a:pPr defTabSz="931744">
              <a:defRPr/>
            </a:pPr>
            <a:endParaRPr lang="en-US" dirty="0" smtClean="0"/>
          </a:p>
          <a:p>
            <a:pPr defTabSz="931744">
              <a:defRPr/>
            </a:pPr>
            <a:r>
              <a:rPr lang="en-US" dirty="0" smtClean="0"/>
              <a:t>Distribute</a:t>
            </a:r>
            <a:r>
              <a:rPr lang="en-US" baseline="0" dirty="0" smtClean="0"/>
              <a:t> the Word Associations work sheet. Invite participants to look at the three variations of word associations and create at least one activity per variation for any of their target words.  </a:t>
            </a:r>
            <a:endParaRPr lang="en-US" dirty="0" smtClean="0"/>
          </a:p>
          <a:p>
            <a:endParaRPr lang="en-US" dirty="0" smtClean="0"/>
          </a:p>
          <a:p>
            <a:r>
              <a:rPr lang="en-US" dirty="0" smtClean="0"/>
              <a:t>After they verbally</a:t>
            </a:r>
            <a:r>
              <a:rPr lang="en-US" baseline="0" dirty="0" smtClean="0"/>
              <a:t> shared (whole group) the answers to these questions, she prompted participants to write word associations for their three words.  We want the students to GET ENGAGED with these words.</a:t>
            </a:r>
          </a:p>
          <a:p>
            <a:r>
              <a:rPr lang="en-US" baseline="0" dirty="0" smtClean="0"/>
              <a:t>E.G., Which word goes with fire drill? (disrupt) Why? Because when the fire drill sounds I must go outside and it disrupts my learning</a:t>
            </a:r>
          </a:p>
          <a:p>
            <a:r>
              <a:rPr lang="en-US" baseline="0" dirty="0" smtClean="0"/>
              <a:t>Which word goes with death? (morbid) Why?  Because to </a:t>
            </a:r>
            <a:r>
              <a:rPr lang="en-US" baseline="0" dirty="0" err="1" smtClean="0"/>
              <a:t>somepeople</a:t>
            </a:r>
            <a:r>
              <a:rPr lang="en-US" baseline="0" dirty="0" smtClean="0"/>
              <a:t> death is creepy.</a:t>
            </a:r>
          </a:p>
          <a:p>
            <a:r>
              <a:rPr lang="en-US" baseline="0" dirty="0" smtClean="0"/>
              <a:t>Which word goes with Halloween? (illusion) Why? Because everyone dresses up as someone else and you don’t know who they are.</a:t>
            </a:r>
          </a:p>
          <a:p>
            <a:pPr defTabSz="93174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109</a:t>
            </a:fld>
            <a:endParaRPr lang="en-US"/>
          </a:p>
        </p:txBody>
      </p:sp>
    </p:spTree>
    <p:extLst>
      <p:ext uri="{BB962C8B-B14F-4D97-AF65-F5344CB8AC3E}">
        <p14:creationId xmlns:p14="http://schemas.microsoft.com/office/powerpoint/2010/main" val="3434000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primary standards that talk about vocabulary development.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11</a:t>
            </a:fld>
            <a:endParaRPr lang="en-US"/>
          </a:p>
        </p:txBody>
      </p:sp>
    </p:spTree>
    <p:extLst>
      <p:ext uri="{BB962C8B-B14F-4D97-AF65-F5344CB8AC3E}">
        <p14:creationId xmlns:p14="http://schemas.microsoft.com/office/powerpoint/2010/main" val="86298369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dirty="0" smtClean="0"/>
              <a:t>Distribute</a:t>
            </a:r>
            <a:r>
              <a:rPr lang="en-US" baseline="0" dirty="0" smtClean="0"/>
              <a:t> the Situations/contexts/examples work sheet. Invite participants to look at the five variations and create at least one activity per variation for any of their target words.  </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110</a:t>
            </a:fld>
            <a:endParaRPr lang="en-US"/>
          </a:p>
        </p:txBody>
      </p:sp>
    </p:spTree>
    <p:extLst>
      <p:ext uri="{BB962C8B-B14F-4D97-AF65-F5344CB8AC3E}">
        <p14:creationId xmlns:p14="http://schemas.microsoft.com/office/powerpoint/2010/main" val="343400050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dirty="0" smtClean="0"/>
              <a:t>Distribute</a:t>
            </a:r>
            <a:r>
              <a:rPr lang="en-US" baseline="0" dirty="0" smtClean="0"/>
              <a:t> the Word Relationship work sheet. Invite participants to look at the six variations and create at least one activity per variation for any of their target words.  </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111</a:t>
            </a:fld>
            <a:endParaRPr lang="en-US"/>
          </a:p>
        </p:txBody>
      </p:sp>
    </p:spTree>
    <p:extLst>
      <p:ext uri="{BB962C8B-B14F-4D97-AF65-F5344CB8AC3E}">
        <p14:creationId xmlns:p14="http://schemas.microsoft.com/office/powerpoint/2010/main" val="249738112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112</a:t>
            </a:fld>
            <a:endParaRPr lang="en-US"/>
          </a:p>
        </p:txBody>
      </p:sp>
    </p:spTree>
    <p:extLst>
      <p:ext uri="{BB962C8B-B14F-4D97-AF65-F5344CB8AC3E}">
        <p14:creationId xmlns:p14="http://schemas.microsoft.com/office/powerpoint/2010/main" val="267002205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113</a:t>
            </a:fld>
            <a:endParaRPr lang="en-US"/>
          </a:p>
        </p:txBody>
      </p:sp>
    </p:spTree>
    <p:extLst>
      <p:ext uri="{BB962C8B-B14F-4D97-AF65-F5344CB8AC3E}">
        <p14:creationId xmlns:p14="http://schemas.microsoft.com/office/powerpoint/2010/main" val="267002205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114</a:t>
            </a:fld>
            <a:endParaRPr lang="en-US"/>
          </a:p>
        </p:txBody>
      </p:sp>
    </p:spTree>
    <p:extLst>
      <p:ext uri="{BB962C8B-B14F-4D97-AF65-F5344CB8AC3E}">
        <p14:creationId xmlns:p14="http://schemas.microsoft.com/office/powerpoint/2010/main" val="267002205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115</a:t>
            </a:fld>
            <a:endParaRPr lang="en-US"/>
          </a:p>
        </p:txBody>
      </p:sp>
    </p:spTree>
    <p:extLst>
      <p:ext uri="{BB962C8B-B14F-4D97-AF65-F5344CB8AC3E}">
        <p14:creationId xmlns:p14="http://schemas.microsoft.com/office/powerpoint/2010/main" val="267002205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116</a:t>
            </a:fld>
            <a:endParaRPr lang="en-US"/>
          </a:p>
        </p:txBody>
      </p:sp>
    </p:spTree>
    <p:extLst>
      <p:ext uri="{BB962C8B-B14F-4D97-AF65-F5344CB8AC3E}">
        <p14:creationId xmlns:p14="http://schemas.microsoft.com/office/powerpoint/2010/main" val="3731146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117</a:t>
            </a:fld>
            <a:endParaRPr lang="en-US"/>
          </a:p>
        </p:txBody>
      </p:sp>
    </p:spTree>
    <p:extLst>
      <p:ext uri="{BB962C8B-B14F-4D97-AF65-F5344CB8AC3E}">
        <p14:creationId xmlns:p14="http://schemas.microsoft.com/office/powerpoint/2010/main" val="12840906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118</a:t>
            </a:fld>
            <a:endParaRPr lang="en-US"/>
          </a:p>
        </p:txBody>
      </p:sp>
    </p:spTree>
    <p:extLst>
      <p:ext uri="{BB962C8B-B14F-4D97-AF65-F5344CB8AC3E}">
        <p14:creationId xmlns:p14="http://schemas.microsoft.com/office/powerpoint/2010/main" val="3192139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primary standards that talk about vocabulary development.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12</a:t>
            </a:fld>
            <a:endParaRPr lang="en-US"/>
          </a:p>
        </p:txBody>
      </p:sp>
    </p:spTree>
    <p:extLst>
      <p:ext uri="{BB962C8B-B14F-4D97-AF65-F5344CB8AC3E}">
        <p14:creationId xmlns:p14="http://schemas.microsoft.com/office/powerpoint/2010/main" val="862983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Take out the 11x17 blank standards pages on your tables.  Arrange your sticky notes according to what you do to meet these standards currently.  Are there gaps?  Are the current practices reaching the level of CCSS?  Discuss in table teams.  Share out whole group.</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13</a:t>
            </a:fld>
            <a:endParaRPr lang="en-US"/>
          </a:p>
        </p:txBody>
      </p:sp>
    </p:spTree>
    <p:extLst>
      <p:ext uri="{BB962C8B-B14F-4D97-AF65-F5344CB8AC3E}">
        <p14:creationId xmlns:p14="http://schemas.microsoft.com/office/powerpoint/2010/main" val="66467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Take out the 11x17 blank standards pages on your tables.  Arrange your sticky notes according to what you do to meet these standards currently.  Are there gaps?  Are the current practices reaching the level of CCSS?  Discuss in table teams.  Share out whole group.</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14</a:t>
            </a:fld>
            <a:endParaRPr lang="en-US"/>
          </a:p>
        </p:txBody>
      </p:sp>
    </p:spTree>
    <p:extLst>
      <p:ext uri="{BB962C8B-B14F-4D97-AF65-F5344CB8AC3E}">
        <p14:creationId xmlns:p14="http://schemas.microsoft.com/office/powerpoint/2010/main" val="664670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aseline="0" dirty="0" smtClean="0"/>
              <a:t>Take out the 11x17 blank standards pages on your tables.  Arrange your sticky notes according to what you do to meet these standards currently.  Are there gaps?  Are the current practices reaching the level of CCSS?  Discuss in table teams.  Share out whole group.</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15</a:t>
            </a:fld>
            <a:endParaRPr lang="en-US"/>
          </a:p>
        </p:txBody>
      </p:sp>
    </p:spTree>
    <p:extLst>
      <p:ext uri="{BB962C8B-B14F-4D97-AF65-F5344CB8AC3E}">
        <p14:creationId xmlns:p14="http://schemas.microsoft.com/office/powerpoint/2010/main" val="664670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16</a:t>
            </a:fld>
            <a:endParaRPr lang="en-US"/>
          </a:p>
        </p:txBody>
      </p:sp>
    </p:spTree>
    <p:extLst>
      <p:ext uri="{BB962C8B-B14F-4D97-AF65-F5344CB8AC3E}">
        <p14:creationId xmlns:p14="http://schemas.microsoft.com/office/powerpoint/2010/main" val="1220184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17</a:t>
            </a:fld>
            <a:endParaRPr lang="en-US" dirty="0"/>
          </a:p>
        </p:txBody>
      </p:sp>
    </p:spTree>
    <p:extLst>
      <p:ext uri="{BB962C8B-B14F-4D97-AF65-F5344CB8AC3E}">
        <p14:creationId xmlns:p14="http://schemas.microsoft.com/office/powerpoint/2010/main" val="3219848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definition of who</a:t>
            </a:r>
            <a:r>
              <a:rPr lang="en-US" baseline="0" dirty="0" smtClean="0"/>
              <a:t> is a migrant and priority for service</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18</a:t>
            </a:fld>
            <a:endParaRPr lang="en-US"/>
          </a:p>
        </p:txBody>
      </p:sp>
    </p:spTree>
    <p:extLst>
      <p:ext uri="{BB962C8B-B14F-4D97-AF65-F5344CB8AC3E}">
        <p14:creationId xmlns:p14="http://schemas.microsoft.com/office/powerpoint/2010/main" val="3636764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19</a:t>
            </a:fld>
            <a:endParaRPr lang="en-US"/>
          </a:p>
        </p:txBody>
      </p:sp>
    </p:spTree>
    <p:extLst>
      <p:ext uri="{BB962C8B-B14F-4D97-AF65-F5344CB8AC3E}">
        <p14:creationId xmlns:p14="http://schemas.microsoft.com/office/powerpoint/2010/main" val="92900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a:t>
            </a:fld>
            <a:endParaRPr lang="en-US"/>
          </a:p>
        </p:txBody>
      </p:sp>
    </p:spTree>
    <p:extLst>
      <p:ext uri="{BB962C8B-B14F-4D97-AF65-F5344CB8AC3E}">
        <p14:creationId xmlns:p14="http://schemas.microsoft.com/office/powerpoint/2010/main" val="3458234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20</a:t>
            </a:fld>
            <a:endParaRPr lang="en-US"/>
          </a:p>
        </p:txBody>
      </p:sp>
    </p:spTree>
    <p:extLst>
      <p:ext uri="{BB962C8B-B14F-4D97-AF65-F5344CB8AC3E}">
        <p14:creationId xmlns:p14="http://schemas.microsoft.com/office/powerpoint/2010/main" val="3534271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21</a:t>
            </a:fld>
            <a:endParaRPr lang="en-US"/>
          </a:p>
        </p:txBody>
      </p:sp>
    </p:spTree>
    <p:extLst>
      <p:ext uri="{BB962C8B-B14F-4D97-AF65-F5344CB8AC3E}">
        <p14:creationId xmlns:p14="http://schemas.microsoft.com/office/powerpoint/2010/main" val="3888845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22</a:t>
            </a:fld>
            <a:endParaRPr lang="en-US"/>
          </a:p>
        </p:txBody>
      </p:sp>
    </p:spTree>
    <p:extLst>
      <p:ext uri="{BB962C8B-B14F-4D97-AF65-F5344CB8AC3E}">
        <p14:creationId xmlns:p14="http://schemas.microsoft.com/office/powerpoint/2010/main" val="2169163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23</a:t>
            </a:fld>
            <a:endParaRPr lang="en-US"/>
          </a:p>
        </p:txBody>
      </p:sp>
    </p:spTree>
    <p:extLst>
      <p:ext uri="{BB962C8B-B14F-4D97-AF65-F5344CB8AC3E}">
        <p14:creationId xmlns:p14="http://schemas.microsoft.com/office/powerpoint/2010/main" val="4251004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24</a:t>
            </a:fld>
            <a:endParaRPr lang="en-US"/>
          </a:p>
        </p:txBody>
      </p:sp>
    </p:spTree>
    <p:extLst>
      <p:ext uri="{BB962C8B-B14F-4D97-AF65-F5344CB8AC3E}">
        <p14:creationId xmlns:p14="http://schemas.microsoft.com/office/powerpoint/2010/main" val="191730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English Language Development:  Parents of MEP students often do not speak English.  Students are often English Language Learners</a:t>
            </a:r>
          </a:p>
          <a:p>
            <a:pPr>
              <a:spcBef>
                <a:spcPct val="0"/>
              </a:spcBef>
            </a:pPr>
            <a:endParaRPr lang="en-US" dirty="0" smtClean="0"/>
          </a:p>
          <a:p>
            <a:pPr>
              <a:spcBef>
                <a:spcPct val="0"/>
              </a:spcBef>
            </a:pPr>
            <a:r>
              <a:rPr lang="en-US" dirty="0" smtClean="0"/>
              <a:t>Education Support in the Home:  Parents often work long hours; living conditions are often crowded and noisy; often there are no books in the home; often parents have low levels of education</a:t>
            </a:r>
          </a:p>
          <a:p>
            <a:pPr>
              <a:spcBef>
                <a:spcPct val="0"/>
              </a:spcBef>
            </a:pPr>
            <a:endParaRPr lang="en-US" dirty="0" smtClean="0"/>
          </a:p>
          <a:p>
            <a:pPr>
              <a:spcBef>
                <a:spcPct val="0"/>
              </a:spcBef>
            </a:pPr>
            <a:r>
              <a:rPr lang="en-US" dirty="0" smtClean="0"/>
              <a:t>Health:  MEP students frequently have unmet health needs including oral and vision issues; mention UW study on effects of pesticides on farmworker</a:t>
            </a:r>
            <a:r>
              <a:rPr lang="en-US" baseline="0" dirty="0" smtClean="0"/>
              <a:t> children;</a:t>
            </a:r>
            <a:endParaRPr lang="en-US" dirty="0" smtClean="0"/>
          </a:p>
          <a:p>
            <a:pPr>
              <a:spcBef>
                <a:spcPct val="0"/>
              </a:spcBef>
            </a:pPr>
            <a:endParaRPr lang="en-US" dirty="0" smtClean="0"/>
          </a:p>
          <a:p>
            <a:pPr>
              <a:spcBef>
                <a:spcPct val="0"/>
              </a:spcBef>
            </a:pPr>
            <a:r>
              <a:rPr lang="en-US" dirty="0" smtClean="0"/>
              <a:t>Access to Services:  Families often do not know how to access community services or participate in the American school system.  They are often isolated because of lack of transportation or language barriers.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93" indent="-285689">
              <a:defRPr>
                <a:solidFill>
                  <a:schemeClr val="tx1"/>
                </a:solidFill>
                <a:latin typeface="Calibri" pitchFamily="34" charset="0"/>
              </a:defRPr>
            </a:lvl2pPr>
            <a:lvl3pPr marL="1142758" indent="-228552">
              <a:defRPr>
                <a:solidFill>
                  <a:schemeClr val="tx1"/>
                </a:solidFill>
                <a:latin typeface="Calibri" pitchFamily="34" charset="0"/>
              </a:defRPr>
            </a:lvl3pPr>
            <a:lvl4pPr marL="1599861" indent="-228552">
              <a:defRPr>
                <a:solidFill>
                  <a:schemeClr val="tx1"/>
                </a:solidFill>
                <a:latin typeface="Calibri" pitchFamily="34" charset="0"/>
              </a:defRPr>
            </a:lvl4pPr>
            <a:lvl5pPr marL="2056965" indent="-228552">
              <a:defRPr>
                <a:solidFill>
                  <a:schemeClr val="tx1"/>
                </a:solidFill>
                <a:latin typeface="Calibri" pitchFamily="34" charset="0"/>
              </a:defRPr>
            </a:lvl5pPr>
            <a:lvl6pPr marL="2514067" indent="-228552" fontAlgn="base">
              <a:spcBef>
                <a:spcPct val="0"/>
              </a:spcBef>
              <a:spcAft>
                <a:spcPct val="0"/>
              </a:spcAft>
              <a:defRPr>
                <a:solidFill>
                  <a:schemeClr val="tx1"/>
                </a:solidFill>
                <a:latin typeface="Calibri" pitchFamily="34" charset="0"/>
              </a:defRPr>
            </a:lvl6pPr>
            <a:lvl7pPr marL="2971171" indent="-228552" fontAlgn="base">
              <a:spcBef>
                <a:spcPct val="0"/>
              </a:spcBef>
              <a:spcAft>
                <a:spcPct val="0"/>
              </a:spcAft>
              <a:defRPr>
                <a:solidFill>
                  <a:schemeClr val="tx1"/>
                </a:solidFill>
                <a:latin typeface="Calibri" pitchFamily="34" charset="0"/>
              </a:defRPr>
            </a:lvl7pPr>
            <a:lvl8pPr marL="3428274" indent="-228552" fontAlgn="base">
              <a:spcBef>
                <a:spcPct val="0"/>
              </a:spcBef>
              <a:spcAft>
                <a:spcPct val="0"/>
              </a:spcAft>
              <a:defRPr>
                <a:solidFill>
                  <a:schemeClr val="tx1"/>
                </a:solidFill>
                <a:latin typeface="Calibri" pitchFamily="34" charset="0"/>
              </a:defRPr>
            </a:lvl8pPr>
            <a:lvl9pPr marL="3885377" indent="-228552" fontAlgn="base">
              <a:spcBef>
                <a:spcPct val="0"/>
              </a:spcBef>
              <a:spcAft>
                <a:spcPct val="0"/>
              </a:spcAft>
              <a:defRPr>
                <a:solidFill>
                  <a:schemeClr val="tx1"/>
                </a:solidFill>
                <a:latin typeface="Calibri" pitchFamily="34" charset="0"/>
              </a:defRPr>
            </a:lvl9pPr>
          </a:lstStyle>
          <a:p>
            <a:fld id="{D149EDAE-DC85-4A72-8A9D-FD312443795F}" type="slidenum">
              <a:rPr lang="en-US">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English Language Development:  Parents of MEP students often do not speak English.  Students are often English Language Learners</a:t>
            </a:r>
          </a:p>
          <a:p>
            <a:pPr>
              <a:spcBef>
                <a:spcPct val="0"/>
              </a:spcBef>
            </a:pPr>
            <a:endParaRPr lang="en-US" smtClean="0"/>
          </a:p>
          <a:p>
            <a:pPr>
              <a:spcBef>
                <a:spcPct val="0"/>
              </a:spcBef>
            </a:pPr>
            <a:r>
              <a:rPr lang="en-US" smtClean="0"/>
              <a:t>Education Support in the Home:  Parents often work long hours; living conditions are often crowded and noisy; often there are no books in the home; often parents have low levels of education</a:t>
            </a:r>
          </a:p>
          <a:p>
            <a:pPr>
              <a:spcBef>
                <a:spcPct val="0"/>
              </a:spcBef>
            </a:pPr>
            <a:endParaRPr lang="en-US" smtClean="0"/>
          </a:p>
          <a:p>
            <a:pPr>
              <a:spcBef>
                <a:spcPct val="0"/>
              </a:spcBef>
            </a:pPr>
            <a:r>
              <a:rPr lang="en-US" smtClean="0"/>
              <a:t>Health:  MEP students frequently have unmet health needs including oral and vision issues</a:t>
            </a:r>
          </a:p>
          <a:p>
            <a:pPr>
              <a:spcBef>
                <a:spcPct val="0"/>
              </a:spcBef>
            </a:pPr>
            <a:endParaRPr lang="en-US" smtClean="0"/>
          </a:p>
          <a:p>
            <a:pPr>
              <a:spcBef>
                <a:spcPct val="0"/>
              </a:spcBef>
            </a:pPr>
            <a:r>
              <a:rPr lang="en-US" smtClean="0"/>
              <a:t>Access to Services:  Families often do not know how to access community services or participate in the American school system.  They are often isolated because of lack of transportation or language barriers.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93" indent="-285689">
              <a:defRPr>
                <a:solidFill>
                  <a:schemeClr val="tx1"/>
                </a:solidFill>
                <a:latin typeface="Calibri" pitchFamily="34" charset="0"/>
              </a:defRPr>
            </a:lvl2pPr>
            <a:lvl3pPr marL="1142758" indent="-228552">
              <a:defRPr>
                <a:solidFill>
                  <a:schemeClr val="tx1"/>
                </a:solidFill>
                <a:latin typeface="Calibri" pitchFamily="34" charset="0"/>
              </a:defRPr>
            </a:lvl3pPr>
            <a:lvl4pPr marL="1599861" indent="-228552">
              <a:defRPr>
                <a:solidFill>
                  <a:schemeClr val="tx1"/>
                </a:solidFill>
                <a:latin typeface="Calibri" pitchFamily="34" charset="0"/>
              </a:defRPr>
            </a:lvl4pPr>
            <a:lvl5pPr marL="2056965" indent="-228552">
              <a:defRPr>
                <a:solidFill>
                  <a:schemeClr val="tx1"/>
                </a:solidFill>
                <a:latin typeface="Calibri" pitchFamily="34" charset="0"/>
              </a:defRPr>
            </a:lvl5pPr>
            <a:lvl6pPr marL="2514067" indent="-228552" fontAlgn="base">
              <a:spcBef>
                <a:spcPct val="0"/>
              </a:spcBef>
              <a:spcAft>
                <a:spcPct val="0"/>
              </a:spcAft>
              <a:defRPr>
                <a:solidFill>
                  <a:schemeClr val="tx1"/>
                </a:solidFill>
                <a:latin typeface="Calibri" pitchFamily="34" charset="0"/>
              </a:defRPr>
            </a:lvl6pPr>
            <a:lvl7pPr marL="2971171" indent="-228552" fontAlgn="base">
              <a:spcBef>
                <a:spcPct val="0"/>
              </a:spcBef>
              <a:spcAft>
                <a:spcPct val="0"/>
              </a:spcAft>
              <a:defRPr>
                <a:solidFill>
                  <a:schemeClr val="tx1"/>
                </a:solidFill>
                <a:latin typeface="Calibri" pitchFamily="34" charset="0"/>
              </a:defRPr>
            </a:lvl7pPr>
            <a:lvl8pPr marL="3428274" indent="-228552" fontAlgn="base">
              <a:spcBef>
                <a:spcPct val="0"/>
              </a:spcBef>
              <a:spcAft>
                <a:spcPct val="0"/>
              </a:spcAft>
              <a:defRPr>
                <a:solidFill>
                  <a:schemeClr val="tx1"/>
                </a:solidFill>
                <a:latin typeface="Calibri" pitchFamily="34" charset="0"/>
              </a:defRPr>
            </a:lvl8pPr>
            <a:lvl9pPr marL="3885377" indent="-228552" fontAlgn="base">
              <a:spcBef>
                <a:spcPct val="0"/>
              </a:spcBef>
              <a:spcAft>
                <a:spcPct val="0"/>
              </a:spcAft>
              <a:defRPr>
                <a:solidFill>
                  <a:schemeClr val="tx1"/>
                </a:solidFill>
                <a:latin typeface="Calibri" pitchFamily="34" charset="0"/>
              </a:defRPr>
            </a:lvl9pPr>
          </a:lstStyle>
          <a:p>
            <a:fld id="{047B71CC-43DD-40E0-B294-13A4C36205C8}" type="slidenum">
              <a:rPr lang="en-US">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the accumulation of these risk factors that contributes</a:t>
            </a:r>
            <a:r>
              <a:rPr lang="en-US" baseline="0" dirty="0" smtClean="0"/>
              <a:t> to the academic needs of</a:t>
            </a:r>
            <a:r>
              <a:rPr lang="en-US" dirty="0" smtClean="0"/>
              <a:t> migrant students.  They</a:t>
            </a:r>
            <a:r>
              <a:rPr lang="en-US" baseline="0" dirty="0" smtClean="0"/>
              <a:t> are very low on the socio-economic scale, working as unskilled laborers across Washington state and the nation.  Migrant parents generally have little formal education, and little time to spend working with their children on academic tasks.  Over half of the migrant students in Washington are English language learners.  </a:t>
            </a:r>
          </a:p>
          <a:p>
            <a:endParaRPr lang="en-US" baseline="0" dirty="0" smtClean="0"/>
          </a:p>
          <a:p>
            <a:r>
              <a:rPr lang="en-US" b="1" baseline="0" dirty="0" smtClean="0"/>
              <a:t>Let’s take a look at what the research says about low SES, language, parent vocabulary, and these contribute to the CHALLENGES that teachers face.</a:t>
            </a:r>
            <a:endParaRPr lang="en-US" b="1" dirty="0"/>
          </a:p>
        </p:txBody>
      </p:sp>
      <p:sp>
        <p:nvSpPr>
          <p:cNvPr id="4" name="Slide Number Placeholder 3"/>
          <p:cNvSpPr>
            <a:spLocks noGrp="1"/>
          </p:cNvSpPr>
          <p:nvPr>
            <p:ph type="sldNum" sz="quarter" idx="10"/>
          </p:nvPr>
        </p:nvSpPr>
        <p:spPr/>
        <p:txBody>
          <a:bodyPr/>
          <a:lstStyle/>
          <a:p>
            <a:fld id="{5754D6EC-36EF-4B31-9B65-1B3BB6794E95}" type="slidenum">
              <a:rPr lang="en-US" smtClean="0"/>
              <a:t>27</a:t>
            </a:fld>
            <a:endParaRPr lang="en-US"/>
          </a:p>
        </p:txBody>
      </p:sp>
    </p:spTree>
    <p:extLst>
      <p:ext uri="{BB962C8B-B14F-4D97-AF65-F5344CB8AC3E}">
        <p14:creationId xmlns:p14="http://schemas.microsoft.com/office/powerpoint/2010/main" val="3849071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many migrant students are also ELLs…</a:t>
            </a:r>
          </a:p>
          <a:p>
            <a:r>
              <a:rPr lang="en-US" dirty="0" smtClean="0"/>
              <a:t>ESL</a:t>
            </a:r>
            <a:r>
              <a:rPr lang="en-US" baseline="0" dirty="0" smtClean="0"/>
              <a:t> programs and students used to be part off on their own and that is no longer the case.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003127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3C3B992-799B-470C-9088-20E70B54D761}" type="slidenum">
              <a:rPr lang="en-US" sz="1200">
                <a:latin typeface="Calibri" charset="0"/>
              </a:rPr>
              <a:pPr eaLnBrk="1" hangingPunct="1"/>
              <a:t>29</a:t>
            </a:fld>
            <a:endParaRPr lang="en-US" sz="1200">
              <a:latin typeface="Calibri"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Migrant families are among the lowest paid groups in the nation.  Unskilled</a:t>
            </a:r>
            <a:r>
              <a:rPr lang="en-US" baseline="0" dirty="0" smtClean="0"/>
              <a:t> laborers making often less than the minimum wage.  Because they are low SES…</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3</a:t>
            </a:fld>
            <a:endParaRPr lang="en-US"/>
          </a:p>
        </p:txBody>
      </p:sp>
    </p:spTree>
    <p:extLst>
      <p:ext uri="{BB962C8B-B14F-4D97-AF65-F5344CB8AC3E}">
        <p14:creationId xmlns:p14="http://schemas.microsoft.com/office/powerpoint/2010/main" val="2742699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5">
                    <a:lumMod val="10000"/>
                  </a:schemeClr>
                </a:solidFill>
              </a:rPr>
              <a:t>And the finding is heartbreaking that by the time the children were 3 years old, </a:t>
            </a:r>
            <a:r>
              <a:rPr lang="en-US" i="1" dirty="0" smtClean="0">
                <a:solidFill>
                  <a:srgbClr val="FF0000"/>
                </a:solidFill>
              </a:rPr>
              <a:t>parents</a:t>
            </a:r>
            <a:r>
              <a:rPr lang="en-US" dirty="0" smtClean="0">
                <a:solidFill>
                  <a:srgbClr val="FF0000"/>
                </a:solidFill>
              </a:rPr>
              <a:t> </a:t>
            </a:r>
            <a:r>
              <a:rPr lang="en-US" dirty="0" smtClean="0">
                <a:solidFill>
                  <a:schemeClr val="accent5">
                    <a:lumMod val="10000"/>
                  </a:schemeClr>
                </a:solidFill>
              </a:rPr>
              <a:t>in less economically favored circumstances had said fewer different words in their cumulative monthly vocabularies than had the </a:t>
            </a:r>
            <a:r>
              <a:rPr lang="en-US" i="1" dirty="0" smtClean="0">
                <a:solidFill>
                  <a:srgbClr val="FF0000"/>
                </a:solidFill>
              </a:rPr>
              <a:t>children</a:t>
            </a:r>
            <a:r>
              <a:rPr lang="en-US" dirty="0" smtClean="0">
                <a:solidFill>
                  <a:srgbClr val="FF0000"/>
                </a:solidFill>
              </a:rPr>
              <a:t> </a:t>
            </a:r>
            <a:r>
              <a:rPr lang="en-US" dirty="0" smtClean="0">
                <a:solidFill>
                  <a:schemeClr val="accent5">
                    <a:lumMod val="10000"/>
                  </a:schemeClr>
                </a:solidFill>
              </a:rPr>
              <a:t>in the most economically advantaged families in the same period of time.</a:t>
            </a:r>
          </a:p>
          <a:p>
            <a:r>
              <a:rPr lang="en-US" dirty="0" smtClean="0"/>
              <a:t>Many Migrant parents have not had educational opportunities</a:t>
            </a:r>
            <a:r>
              <a:rPr lang="en-US" baseline="0" dirty="0" smtClean="0"/>
              <a:t> that high SES parents have had…</a:t>
            </a:r>
            <a:endParaRPr lang="en-US" dirty="0" smtClean="0"/>
          </a:p>
          <a:p>
            <a:endParaRPr lang="en-US" dirty="0" smtClean="0"/>
          </a:p>
          <a:p>
            <a:r>
              <a:rPr lang="en-US" dirty="0" smtClean="0"/>
              <a:t>“Given the consistency we saw</a:t>
            </a:r>
            <a:r>
              <a:rPr lang="en-US" baseline="0" dirty="0" smtClean="0"/>
              <a:t> in the data, we might venture to extrapolate to the first 3 years of life. By age 3 the children in professional families would have heard more than 30 million words, the children in working-class families 20 million, and the children in welfare families 10 million. Hart and </a:t>
            </a:r>
            <a:r>
              <a:rPr lang="en-US" baseline="0" dirty="0" err="1" smtClean="0"/>
              <a:t>Risley</a:t>
            </a:r>
            <a:r>
              <a:rPr lang="en-US" baseline="0" dirty="0" smtClean="0"/>
              <a:t>, </a:t>
            </a:r>
            <a:r>
              <a:rPr lang="en-US" u="sng" baseline="0" dirty="0" smtClean="0"/>
              <a:t>Meaningful Differences</a:t>
            </a:r>
          </a:p>
          <a:p>
            <a:r>
              <a:rPr lang="en-US" dirty="0" smtClean="0"/>
              <a:t>Interview between Todd </a:t>
            </a:r>
            <a:r>
              <a:rPr lang="en-US" dirty="0" err="1" smtClean="0"/>
              <a:t>Risley</a:t>
            </a:r>
            <a:r>
              <a:rPr lang="en-US" dirty="0" smtClean="0"/>
              <a:t> and David </a:t>
            </a:r>
            <a:r>
              <a:rPr lang="en-US" dirty="0" err="1" smtClean="0"/>
              <a:t>Boulton</a:t>
            </a:r>
            <a:r>
              <a:rPr lang="en-US" dirty="0" smtClean="0"/>
              <a:t> regarding Learning to Read:</a:t>
            </a:r>
            <a:r>
              <a:rPr lang="en-US" baseline="0" dirty="0" smtClean="0"/>
              <a:t> From www.childrenofthecode.org</a:t>
            </a:r>
            <a:endParaRPr lang="en-US" dirty="0" smtClean="0"/>
          </a:p>
          <a:p>
            <a:pPr defTabSz="931744">
              <a:defRPr/>
            </a:pPr>
            <a:r>
              <a:rPr lang="en-US" dirty="0" smtClean="0"/>
              <a:t>www.childrenofthecode.org/interviews/risley.htm </a:t>
            </a:r>
          </a:p>
          <a:p>
            <a:endParaRPr lang="en-US" dirty="0" smtClean="0"/>
          </a:p>
          <a:p>
            <a:r>
              <a:rPr lang="en-US" b="1" i="1" u="sng" dirty="0"/>
              <a:t>Vocabulary underlies Literacy</a:t>
            </a:r>
            <a:r>
              <a:rPr lang="en-US" b="1" u="sng" dirty="0"/>
              <a:t>: </a:t>
            </a:r>
            <a:endParaRPr lang="en-US" b="1" dirty="0"/>
          </a:p>
          <a:p>
            <a:r>
              <a:rPr lang="en-US" b="1" dirty="0"/>
              <a:t>Dr. Todd </a:t>
            </a:r>
            <a:r>
              <a:rPr lang="en-US" b="1" dirty="0" err="1"/>
              <a:t>Risley</a:t>
            </a:r>
            <a:r>
              <a:rPr lang="en-US" b="1" dirty="0"/>
              <a:t>: The relevance of this work to reading and literacy is fairly new. In other words, again, people are talking about it in terms of development of early vocabulary and growth and learning to read and breaking the code. If you already had the oral vocabulary, you knew the words you were reading, you experienced them as part of your oral vocabulary, then reading was easy. </a:t>
            </a:r>
          </a:p>
          <a:p>
            <a:r>
              <a:rPr lang="en-US" b="1" dirty="0"/>
              <a:t>David </a:t>
            </a:r>
            <a:r>
              <a:rPr lang="en-US" b="1" dirty="0" err="1"/>
              <a:t>Boulton</a:t>
            </a:r>
            <a:r>
              <a:rPr lang="en-US" b="1" dirty="0"/>
              <a:t>: Well, it's easier, right, because it’s easier for the code assembly and word recognition processes to snap into coherence rather than having to fuzz about in whether or not it's a word or not a word, because you've never experienced it before. </a:t>
            </a:r>
          </a:p>
          <a:p>
            <a:r>
              <a:rPr lang="en-US" b="1" dirty="0"/>
              <a:t>Dr. Todd </a:t>
            </a:r>
            <a:r>
              <a:rPr lang="en-US" b="1" dirty="0" err="1"/>
              <a:t>Risley</a:t>
            </a:r>
            <a:r>
              <a:rPr lang="en-US" b="1" dirty="0"/>
              <a:t>: Yes. There isn't any built-in confirmation of breaking the code. </a:t>
            </a:r>
          </a:p>
          <a:p>
            <a:r>
              <a:rPr lang="en-US" b="1" dirty="0"/>
              <a:t>David </a:t>
            </a:r>
            <a:r>
              <a:rPr lang="en-US" b="1" dirty="0" err="1"/>
              <a:t>Boulton</a:t>
            </a:r>
            <a:r>
              <a:rPr lang="en-US" b="1" dirty="0"/>
              <a:t>: Right. </a:t>
            </a:r>
          </a:p>
          <a:p>
            <a:r>
              <a:rPr lang="en-US" b="1" dirty="0"/>
              <a:t>Dr. Todd </a:t>
            </a:r>
            <a:r>
              <a:rPr lang="en-US" b="1" dirty="0" err="1"/>
              <a:t>Risley</a:t>
            </a:r>
            <a:r>
              <a:rPr lang="en-US" b="1" dirty="0"/>
              <a:t>: Well, reading is not my area, but it was the relevance of that that people have begun to pick up and point out now.</a:t>
            </a:r>
          </a:p>
          <a:p>
            <a:endParaRPr lang="en-US" dirty="0" smtClean="0"/>
          </a:p>
          <a:p>
            <a:r>
              <a:rPr lang="en-US" b="1" i="1" u="sng" dirty="0"/>
              <a:t>Learning to Read</a:t>
            </a:r>
            <a:r>
              <a:rPr lang="en-US" b="1" u="sng" dirty="0"/>
              <a:t>: </a:t>
            </a:r>
            <a:endParaRPr lang="en-US" b="1" dirty="0"/>
          </a:p>
          <a:p>
            <a:r>
              <a:rPr lang="en-US" b="1" dirty="0"/>
              <a:t>David </a:t>
            </a:r>
            <a:r>
              <a:rPr lang="en-US" b="1" dirty="0" err="1"/>
              <a:t>Boulton</a:t>
            </a:r>
            <a:r>
              <a:rPr lang="en-US" b="1" dirty="0"/>
              <a:t>: It’s interesting that you bring in affects. Our view is that children are experiencing an artificial and unnatural form of confusion involved in using this code to create the virtual reality experience we call reading. It’s an artificial, code-induced, instructed, and informed assembly that depends on their level of oral language proficiency, and how well it matches up to whatever it is they're attempting to read. </a:t>
            </a:r>
          </a:p>
          <a:p>
            <a:r>
              <a:rPr lang="en-US" b="1" dirty="0"/>
              <a:t>Dr. Todd </a:t>
            </a:r>
            <a:r>
              <a:rPr lang="en-US" b="1" dirty="0" err="1"/>
              <a:t>Risley</a:t>
            </a:r>
            <a:r>
              <a:rPr lang="en-US" b="1" dirty="0"/>
              <a:t>: Right. </a:t>
            </a:r>
          </a:p>
          <a:p>
            <a:r>
              <a:rPr lang="en-US" b="1" dirty="0"/>
              <a:t>David </a:t>
            </a:r>
            <a:r>
              <a:rPr lang="en-US" b="1" dirty="0" err="1"/>
              <a:t>Boulton</a:t>
            </a:r>
            <a:r>
              <a:rPr lang="en-US" b="1" dirty="0"/>
              <a:t>: And worse than this confusion, which is its own class of challenge, unprecedented in the evolutionary development of our brains is </a:t>
            </a:r>
            <a:r>
              <a:rPr lang="en-US" b="1" u="sng" dirty="0"/>
              <a:t>the context that they experience this confusion in causes them to feel like the confusion is a reflection of some fault in themselves. </a:t>
            </a:r>
            <a:endParaRPr lang="en-US" b="1" dirty="0"/>
          </a:p>
          <a:p>
            <a:r>
              <a:rPr lang="en-US" b="1" dirty="0"/>
              <a:t>Dr. Todd </a:t>
            </a:r>
            <a:r>
              <a:rPr lang="en-US" b="1" dirty="0" err="1"/>
              <a:t>Risley</a:t>
            </a:r>
            <a:r>
              <a:rPr lang="en-US" b="1" dirty="0"/>
              <a:t>: Right. </a:t>
            </a:r>
          </a:p>
          <a:p>
            <a:r>
              <a:rPr lang="en-US" b="1" dirty="0"/>
              <a:t>David </a:t>
            </a:r>
            <a:r>
              <a:rPr lang="en-US" b="1" dirty="0" err="1"/>
              <a:t>Boulton</a:t>
            </a:r>
            <a:r>
              <a:rPr lang="en-US" b="1" dirty="0"/>
              <a:t>: That precipitates the triggering of the </a:t>
            </a:r>
            <a:r>
              <a:rPr lang="en-US" b="1" i="1" dirty="0">
                <a:hlinkClick r:id="rId3"/>
              </a:rPr>
              <a:t>affect</a:t>
            </a:r>
            <a:r>
              <a:rPr lang="en-US" b="1" dirty="0"/>
              <a:t> </a:t>
            </a:r>
            <a:r>
              <a:rPr lang="en-US" b="1" i="1" dirty="0">
                <a:hlinkClick r:id="rId3"/>
              </a:rPr>
              <a:t>shame</a:t>
            </a:r>
            <a:r>
              <a:rPr lang="en-US" b="1" dirty="0"/>
              <a:t>. The more that it triggers, the easier it triggers, and then what we've got is a preconscious shame aversion to confusion. It decapitates learning. </a:t>
            </a:r>
          </a:p>
          <a:p>
            <a:r>
              <a:rPr lang="en-US" b="1" dirty="0"/>
              <a:t>Dr. Todd </a:t>
            </a:r>
            <a:r>
              <a:rPr lang="en-US" b="1" dirty="0" err="1"/>
              <a:t>Risley</a:t>
            </a:r>
            <a:r>
              <a:rPr lang="en-US" b="1" dirty="0"/>
              <a:t>: Right, right. </a:t>
            </a:r>
          </a:p>
          <a:p>
            <a:r>
              <a:rPr lang="en-US" b="1" dirty="0"/>
              <a:t>David </a:t>
            </a:r>
            <a:r>
              <a:rPr lang="en-US" b="1" dirty="0" err="1"/>
              <a:t>Boulton</a:t>
            </a:r>
            <a:r>
              <a:rPr lang="en-US" b="1" dirty="0"/>
              <a:t>: I mean, our concern with reading has less to do with the utility skill that's acquired -- for those that acquire it, that's great -- but rather to do with the negative collateral consequences to the kind of cognitive schema, the maladaptive, cognitive automations that form in children who </a:t>
            </a:r>
            <a:r>
              <a:rPr lang="en-US" b="1" i="1" u="sng" dirty="0">
                <a:hlinkClick r:id="rId4"/>
              </a:rPr>
              <a:t>shame-out</a:t>
            </a:r>
            <a:r>
              <a:rPr lang="en-US" b="1" dirty="0"/>
              <a:t> along the way. </a:t>
            </a:r>
          </a:p>
          <a:p>
            <a:r>
              <a:rPr lang="en-US" b="1" dirty="0"/>
              <a:t>The relationship with what we saw the parents doing, </a:t>
            </a:r>
            <a:r>
              <a:rPr lang="en-US" b="1" u="sng" dirty="0"/>
              <a:t>the extra talk before the children were three, and the </a:t>
            </a:r>
            <a:r>
              <a:rPr lang="en-US" b="1" i="1" u="sng" dirty="0">
                <a:hlinkClick r:id="rId5"/>
              </a:rPr>
              <a:t>Peabody Picture Vocabulary Test </a:t>
            </a:r>
            <a:r>
              <a:rPr lang="en-US" b="1" u="sng" dirty="0"/>
              <a:t>scores at age nine in the third grade, is .77. </a:t>
            </a:r>
          </a:p>
          <a:p>
            <a:endParaRPr lang="en-US" b="1" i="1" u="sng" dirty="0"/>
          </a:p>
          <a:p>
            <a:r>
              <a:rPr lang="en-US" dirty="0" smtClean="0"/>
              <a:t>See www.childrenofthecode.org/interviews/risley.htm </a:t>
            </a:r>
          </a:p>
          <a:p>
            <a:endParaRPr lang="en-US" u="sng" dirty="0"/>
          </a:p>
        </p:txBody>
      </p:sp>
      <p:sp>
        <p:nvSpPr>
          <p:cNvPr id="4" name="Slide Number Placeholder 3"/>
          <p:cNvSpPr>
            <a:spLocks noGrp="1"/>
          </p:cNvSpPr>
          <p:nvPr>
            <p:ph type="sldNum" sz="quarter" idx="10"/>
          </p:nvPr>
        </p:nvSpPr>
        <p:spPr/>
        <p:txBody>
          <a:bodyPr/>
          <a:lstStyle/>
          <a:p>
            <a:fld id="{C6426757-B2AD-4062-B82A-3394648FBA99}" type="slidenum">
              <a:rPr lang="en-US" smtClean="0"/>
              <a:t>30</a:t>
            </a:fld>
            <a:endParaRPr lang="en-US"/>
          </a:p>
        </p:txBody>
      </p:sp>
    </p:spTree>
    <p:extLst>
      <p:ext uri="{BB962C8B-B14F-4D97-AF65-F5344CB8AC3E}">
        <p14:creationId xmlns:p14="http://schemas.microsoft.com/office/powerpoint/2010/main" val="3109138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3C3B992-799B-470C-9088-20E70B54D761}" type="slidenum">
              <a:rPr lang="en-US" sz="1200">
                <a:latin typeface="Calibri" charset="0"/>
              </a:rPr>
              <a:pPr eaLnBrk="1" hangingPunct="1"/>
              <a:t>31</a:t>
            </a:fld>
            <a:endParaRPr lang="en-US" sz="1200">
              <a:latin typeface="Calibri"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INTRODUCE</a:t>
            </a:r>
            <a:r>
              <a:rPr lang="en-US" baseline="0" dirty="0" smtClean="0"/>
              <a:t> Isabel Beck’s books—class is designed around her books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a:t>
            </a:r>
            <a:r>
              <a:rPr lang="en-US" baseline="0" dirty="0" smtClean="0"/>
              <a:t> knowledge is SO MUCH MORE than definitional knowledge…</a:t>
            </a:r>
          </a:p>
          <a:p>
            <a:r>
              <a:rPr lang="en-US" sz="1600" b="1" baseline="0" dirty="0" smtClean="0"/>
              <a:t>Must be ROBUST!</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714493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5">
                    <a:lumMod val="10000"/>
                  </a:schemeClr>
                </a:solidFill>
              </a:rPr>
              <a:t>Reading comprehension and vocabulary knowledge are highly correlated with one another,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5">
                    <a:lumMod val="10000"/>
                  </a:schemeClr>
                </a:solidFill>
              </a:rPr>
              <a:t>and that knowledge of individual word meanings accounts for as much as 50-60 percent of the variance in reading comprehension.</a:t>
            </a:r>
          </a:p>
          <a:p>
            <a:endParaRPr lang="en-US" dirty="0" smtClean="0"/>
          </a:p>
          <a:p>
            <a:endParaRPr lang="en-US" dirty="0" smtClean="0"/>
          </a:p>
          <a:p>
            <a:r>
              <a:rPr lang="en-US" dirty="0" smtClean="0"/>
              <a:t>Interview between Todd </a:t>
            </a:r>
            <a:r>
              <a:rPr lang="en-US" dirty="0" err="1" smtClean="0"/>
              <a:t>Risley</a:t>
            </a:r>
            <a:r>
              <a:rPr lang="en-US" dirty="0" smtClean="0"/>
              <a:t> and David </a:t>
            </a:r>
            <a:r>
              <a:rPr lang="en-US" dirty="0" err="1" smtClean="0"/>
              <a:t>Boulton</a:t>
            </a:r>
            <a:r>
              <a:rPr lang="en-US" dirty="0" smtClean="0"/>
              <a:t> regarding Learning to Read:</a:t>
            </a:r>
            <a:r>
              <a:rPr lang="en-US" baseline="0" dirty="0" smtClean="0"/>
              <a:t> From www.childrenofthecode.org</a:t>
            </a:r>
            <a:endParaRPr lang="en-US" dirty="0" smtClean="0"/>
          </a:p>
          <a:p>
            <a:endParaRPr lang="en-US" dirty="0" smtClean="0"/>
          </a:p>
          <a:p>
            <a:r>
              <a:rPr lang="en-US" b="1" i="1" u="sng" dirty="0"/>
              <a:t>Vocabulary underlies Literacy</a:t>
            </a:r>
            <a:r>
              <a:rPr lang="en-US" b="1" u="sng" dirty="0"/>
              <a:t>: </a:t>
            </a:r>
            <a:endParaRPr lang="en-US" b="1" dirty="0"/>
          </a:p>
          <a:p>
            <a:r>
              <a:rPr lang="en-US" b="1" dirty="0"/>
              <a:t>Dr. Todd </a:t>
            </a:r>
            <a:r>
              <a:rPr lang="en-US" b="1" dirty="0" err="1"/>
              <a:t>Risley</a:t>
            </a:r>
            <a:r>
              <a:rPr lang="en-US" b="1" dirty="0"/>
              <a:t>: The relevance of this work to reading and literacy is fairly new. In other words, again, people are talking about it in terms of development of early vocabulary and growth and learning to read and breaking the code. If you already had the oral vocabulary, you knew the words you were reading, you experienced them as part of your oral vocabulary, then reading was easy. </a:t>
            </a:r>
          </a:p>
          <a:p>
            <a:r>
              <a:rPr lang="en-US" b="1" dirty="0"/>
              <a:t>David </a:t>
            </a:r>
            <a:r>
              <a:rPr lang="en-US" b="1" dirty="0" err="1"/>
              <a:t>Boulton</a:t>
            </a:r>
            <a:r>
              <a:rPr lang="en-US" b="1" dirty="0"/>
              <a:t>: Well, it's easier, right, because it’s easier for the code assembly and word recognition processes to snap into coherence rather than having to fuzz about in whether or not it's a word or not a word, because you've never experienced it before. </a:t>
            </a:r>
          </a:p>
          <a:p>
            <a:r>
              <a:rPr lang="en-US" b="1" dirty="0"/>
              <a:t>Dr. Todd </a:t>
            </a:r>
            <a:r>
              <a:rPr lang="en-US" b="1" dirty="0" err="1"/>
              <a:t>Risley</a:t>
            </a:r>
            <a:r>
              <a:rPr lang="en-US" b="1" dirty="0"/>
              <a:t>: Yes. There isn't any built-in confirmation of breaking the code. </a:t>
            </a:r>
          </a:p>
          <a:p>
            <a:r>
              <a:rPr lang="en-US" b="1" dirty="0"/>
              <a:t>David </a:t>
            </a:r>
            <a:r>
              <a:rPr lang="en-US" b="1" dirty="0" err="1"/>
              <a:t>Boulton</a:t>
            </a:r>
            <a:r>
              <a:rPr lang="en-US" b="1" dirty="0"/>
              <a:t>: Right. </a:t>
            </a:r>
          </a:p>
          <a:p>
            <a:r>
              <a:rPr lang="en-US" b="1" dirty="0"/>
              <a:t>Dr. Todd </a:t>
            </a:r>
            <a:r>
              <a:rPr lang="en-US" b="1" dirty="0" err="1"/>
              <a:t>Risley</a:t>
            </a:r>
            <a:r>
              <a:rPr lang="en-US" b="1" dirty="0"/>
              <a:t>: Well, reading is not my area, but it was the relevance of that that people have begun to pick up and point out now.</a:t>
            </a:r>
          </a:p>
          <a:p>
            <a:endParaRPr lang="en-US" dirty="0" smtClean="0"/>
          </a:p>
          <a:p>
            <a:r>
              <a:rPr lang="en-US" b="1" i="1" u="sng" dirty="0"/>
              <a:t>Learning to Read</a:t>
            </a:r>
            <a:r>
              <a:rPr lang="en-US" b="1" u="sng" dirty="0"/>
              <a:t>: </a:t>
            </a:r>
            <a:endParaRPr lang="en-US" b="1" dirty="0"/>
          </a:p>
          <a:p>
            <a:r>
              <a:rPr lang="en-US" b="1" dirty="0"/>
              <a:t>David </a:t>
            </a:r>
            <a:r>
              <a:rPr lang="en-US" b="1" dirty="0" err="1"/>
              <a:t>Boulton</a:t>
            </a:r>
            <a:r>
              <a:rPr lang="en-US" b="1" dirty="0"/>
              <a:t>: It’s interesting that you bring in affects. Our view is that children are experiencing an artificial and unnatural form of confusion involved in using this code to create the virtual reality experience we call reading. It’s an artificial, code-induced, instructed, and informed assembly that depends on their level of oral language proficiency, and how well it matches up to whatever it is they're attempting to read. </a:t>
            </a:r>
          </a:p>
          <a:p>
            <a:r>
              <a:rPr lang="en-US" b="1" dirty="0"/>
              <a:t>Dr. Todd </a:t>
            </a:r>
            <a:r>
              <a:rPr lang="en-US" b="1" dirty="0" err="1"/>
              <a:t>Risley</a:t>
            </a:r>
            <a:r>
              <a:rPr lang="en-US" b="1" dirty="0"/>
              <a:t>: Right. </a:t>
            </a:r>
          </a:p>
          <a:p>
            <a:r>
              <a:rPr lang="en-US" b="1" dirty="0"/>
              <a:t>David </a:t>
            </a:r>
            <a:r>
              <a:rPr lang="en-US" b="1" dirty="0" err="1"/>
              <a:t>Boulton</a:t>
            </a:r>
            <a:r>
              <a:rPr lang="en-US" b="1" dirty="0"/>
              <a:t>: And worse than this confusion, which is its own class of challenge, unprecedented in the evolutionary development of our brains is </a:t>
            </a:r>
            <a:r>
              <a:rPr lang="en-US" b="1" u="sng" dirty="0"/>
              <a:t>the context that they experience this confusion in causes them to feel like the confusion is a reflection of some fault in themselves. </a:t>
            </a:r>
            <a:endParaRPr lang="en-US" b="1" dirty="0"/>
          </a:p>
          <a:p>
            <a:r>
              <a:rPr lang="en-US" b="1" dirty="0"/>
              <a:t>Dr. Todd </a:t>
            </a:r>
            <a:r>
              <a:rPr lang="en-US" b="1" dirty="0" err="1"/>
              <a:t>Risley</a:t>
            </a:r>
            <a:r>
              <a:rPr lang="en-US" b="1" dirty="0"/>
              <a:t>: Right. </a:t>
            </a:r>
          </a:p>
          <a:p>
            <a:r>
              <a:rPr lang="en-US" b="1" dirty="0"/>
              <a:t>David </a:t>
            </a:r>
            <a:r>
              <a:rPr lang="en-US" b="1" dirty="0" err="1"/>
              <a:t>Boulton</a:t>
            </a:r>
            <a:r>
              <a:rPr lang="en-US" b="1" dirty="0"/>
              <a:t>: That precipitates the triggering of the </a:t>
            </a:r>
            <a:r>
              <a:rPr lang="en-US" b="1" i="1" dirty="0">
                <a:hlinkClick r:id="rId3"/>
              </a:rPr>
              <a:t>affect</a:t>
            </a:r>
            <a:r>
              <a:rPr lang="en-US" b="1" dirty="0"/>
              <a:t> </a:t>
            </a:r>
            <a:r>
              <a:rPr lang="en-US" b="1" i="1" dirty="0">
                <a:hlinkClick r:id="rId3"/>
              </a:rPr>
              <a:t>shame</a:t>
            </a:r>
            <a:r>
              <a:rPr lang="en-US" b="1" dirty="0"/>
              <a:t>. The more that it triggers, the easier it triggers, and then what we've got is a preconscious shame aversion to confusion. It decapitates learning. </a:t>
            </a:r>
          </a:p>
          <a:p>
            <a:r>
              <a:rPr lang="en-US" b="1" dirty="0"/>
              <a:t>Dr. Todd </a:t>
            </a:r>
            <a:r>
              <a:rPr lang="en-US" b="1" dirty="0" err="1"/>
              <a:t>Risley</a:t>
            </a:r>
            <a:r>
              <a:rPr lang="en-US" b="1" dirty="0"/>
              <a:t>: Right, right. </a:t>
            </a:r>
          </a:p>
          <a:p>
            <a:r>
              <a:rPr lang="en-US" b="1" dirty="0"/>
              <a:t>David </a:t>
            </a:r>
            <a:r>
              <a:rPr lang="en-US" b="1" dirty="0" err="1"/>
              <a:t>Boulton</a:t>
            </a:r>
            <a:r>
              <a:rPr lang="en-US" b="1" dirty="0"/>
              <a:t>: I mean, our concern with reading has less to do with the utility skill that's acquired -- for those that acquire it, that's great -- but rather to do with the negative collateral consequences to the kind of cognitive schema, the maladaptive, cognitive automations that form in children who </a:t>
            </a:r>
            <a:r>
              <a:rPr lang="en-US" b="1" i="1" u="sng" dirty="0">
                <a:hlinkClick r:id="rId4"/>
              </a:rPr>
              <a:t>shame-out</a:t>
            </a:r>
            <a:r>
              <a:rPr lang="en-US" b="1" dirty="0"/>
              <a:t> along the way. </a:t>
            </a:r>
          </a:p>
          <a:p>
            <a:r>
              <a:rPr lang="en-US" b="1" dirty="0"/>
              <a:t>The relationship with what we saw the parents doing, </a:t>
            </a:r>
            <a:r>
              <a:rPr lang="en-US" b="1" u="sng" dirty="0"/>
              <a:t>the extra talk before the children were three, and the </a:t>
            </a:r>
            <a:r>
              <a:rPr lang="en-US" b="1" i="1" u="sng" dirty="0">
                <a:hlinkClick r:id="rId5"/>
              </a:rPr>
              <a:t>Peabody Picture Vocabulary Test </a:t>
            </a:r>
            <a:r>
              <a:rPr lang="en-US" b="1" u="sng" dirty="0"/>
              <a:t>scores at age nine in the third grade, is .77. </a:t>
            </a:r>
          </a:p>
          <a:p>
            <a:r>
              <a:rPr lang="en-US" b="1" i="1" u="sng" dirty="0"/>
              <a:t>Vocabulary underlies Literacy</a:t>
            </a:r>
            <a:r>
              <a:rPr lang="en-US" b="1" u="sng" dirty="0"/>
              <a:t>: </a:t>
            </a:r>
            <a:endParaRPr lang="en-US" b="1" dirty="0"/>
          </a:p>
          <a:p>
            <a:r>
              <a:rPr lang="en-US" b="1" dirty="0"/>
              <a:t>Dr. Todd </a:t>
            </a:r>
            <a:r>
              <a:rPr lang="en-US" b="1" dirty="0" err="1"/>
              <a:t>Risley</a:t>
            </a:r>
            <a:r>
              <a:rPr lang="en-US" b="1" dirty="0"/>
              <a:t>: The relevance of this work to reading and literacy is fairly new. In other words, again, people are talking about it in terms of development of early vocabulary and growth and learning to read and breaking the code. If you already had the oral vocabulary, you knew the words you were reading, you experienced them as part of your oral vocabulary, then reading was easy. </a:t>
            </a:r>
          </a:p>
          <a:p>
            <a:r>
              <a:rPr lang="en-US" b="1" dirty="0"/>
              <a:t>David </a:t>
            </a:r>
            <a:r>
              <a:rPr lang="en-US" b="1" dirty="0" err="1"/>
              <a:t>Boulton</a:t>
            </a:r>
            <a:r>
              <a:rPr lang="en-US" b="1" dirty="0"/>
              <a:t>: Well, it's easier, right, because it’s easier for the code assembly and word recognition processes to snap into coherence rather than having to fuzz about in whether or not it's a word or not a word, because you've never experienced it before. </a:t>
            </a:r>
          </a:p>
          <a:p>
            <a:r>
              <a:rPr lang="en-US" b="1" dirty="0"/>
              <a:t>Dr. Todd </a:t>
            </a:r>
            <a:r>
              <a:rPr lang="en-US" b="1" dirty="0" err="1"/>
              <a:t>Risley</a:t>
            </a:r>
            <a:r>
              <a:rPr lang="en-US" b="1" dirty="0"/>
              <a:t>: Yes. There isn't any built-in confirmation of breaking the code. </a:t>
            </a:r>
          </a:p>
          <a:p>
            <a:r>
              <a:rPr lang="en-US" b="1" dirty="0"/>
              <a:t>David </a:t>
            </a:r>
            <a:r>
              <a:rPr lang="en-US" b="1" dirty="0" err="1"/>
              <a:t>Boulton</a:t>
            </a:r>
            <a:r>
              <a:rPr lang="en-US" b="1" dirty="0"/>
              <a:t>: Right. </a:t>
            </a:r>
          </a:p>
          <a:p>
            <a:r>
              <a:rPr lang="en-US" b="1" dirty="0"/>
              <a:t>Dr. Todd </a:t>
            </a:r>
            <a:r>
              <a:rPr lang="en-US" b="1" dirty="0" err="1"/>
              <a:t>Risley</a:t>
            </a:r>
            <a:r>
              <a:rPr lang="en-US" b="1" dirty="0"/>
              <a:t>: Well, reading is not my area, but it was the relevance of that that people have begun to pick up and point out now. </a:t>
            </a:r>
          </a:p>
          <a:p>
            <a:endParaRPr lang="en-US" dirty="0"/>
          </a:p>
        </p:txBody>
      </p:sp>
      <p:sp>
        <p:nvSpPr>
          <p:cNvPr id="4" name="Slide Number Placeholder 3"/>
          <p:cNvSpPr>
            <a:spLocks noGrp="1"/>
          </p:cNvSpPr>
          <p:nvPr>
            <p:ph type="sldNum" sz="quarter" idx="10"/>
          </p:nvPr>
        </p:nvSpPr>
        <p:spPr/>
        <p:txBody>
          <a:bodyPr/>
          <a:lstStyle/>
          <a:p>
            <a:fld id="{C6426757-B2AD-4062-B82A-3394648FBA99}" type="slidenum">
              <a:rPr lang="en-US" smtClean="0"/>
              <a:t>33</a:t>
            </a:fld>
            <a:endParaRPr lang="en-US"/>
          </a:p>
        </p:txBody>
      </p:sp>
    </p:spTree>
    <p:extLst>
      <p:ext uri="{BB962C8B-B14F-4D97-AF65-F5344CB8AC3E}">
        <p14:creationId xmlns:p14="http://schemas.microsoft.com/office/powerpoint/2010/main" val="2587364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0" i="0" u="none" strike="noStrike" kern="1200" cap="none" spc="0" normalizeH="0" baseline="0" noProof="0" dirty="0" smtClean="0">
                <a:ln>
                  <a:noFill/>
                </a:ln>
                <a:solidFill>
                  <a:srgbClr val="262626"/>
                </a:solidFill>
                <a:effectLst/>
                <a:uLnTx/>
                <a:uFillTx/>
                <a:latin typeface="+mn-lt"/>
                <a:ea typeface="+mj-ea"/>
                <a:cs typeface="+mj-cs"/>
              </a:rPr>
              <a:t>There is evidence of need for </a:t>
            </a:r>
            <a:r>
              <a:rPr kumimoji="0" lang="en-US" sz="3200" b="0" i="0" u="none" strike="noStrike" kern="1200" cap="none" spc="0" normalizeH="0" baseline="0" noProof="0" dirty="0" smtClean="0">
                <a:ln>
                  <a:noFill/>
                </a:ln>
                <a:solidFill>
                  <a:srgbClr val="FF0000"/>
                </a:solidFill>
                <a:effectLst/>
                <a:uLnTx/>
                <a:uFillTx/>
                <a:latin typeface="+mn-lt"/>
                <a:ea typeface="+mj-ea"/>
                <a:cs typeface="+mj-cs"/>
              </a:rPr>
              <a:t>explicit vocabulary instruction</a:t>
            </a:r>
            <a:r>
              <a:rPr kumimoji="0" lang="en-US" sz="3200" b="0" i="0" u="none" strike="noStrike" kern="1200" cap="none" spc="0" normalizeH="0" baseline="0" noProof="0" dirty="0" smtClean="0">
                <a:ln>
                  <a:noFill/>
                </a:ln>
                <a:solidFill>
                  <a:srgbClr val="262626"/>
                </a:solidFill>
                <a:effectLst/>
                <a:uLnTx/>
                <a:uFillTx/>
                <a:latin typeface="+mn-lt"/>
                <a:ea typeface="+mj-ea"/>
                <a:cs typeface="+mj-cs"/>
              </a:rPr>
              <a:t> and </a:t>
            </a:r>
            <a:r>
              <a:rPr kumimoji="0" lang="en-US" sz="3200" b="0" i="0" u="none" strike="noStrike" kern="1200" cap="none" spc="0" normalizeH="0" baseline="0" noProof="0" dirty="0" smtClean="0">
                <a:ln>
                  <a:noFill/>
                </a:ln>
                <a:solidFill>
                  <a:srgbClr val="FF0000"/>
                </a:solidFill>
                <a:effectLst/>
                <a:uLnTx/>
                <a:uFillTx/>
                <a:latin typeface="+mn-lt"/>
                <a:ea typeface="+mj-ea"/>
                <a:cs typeface="+mj-cs"/>
              </a:rPr>
              <a:t>structured verbal engagement </a:t>
            </a:r>
            <a:r>
              <a:rPr kumimoji="0" lang="en-US" sz="3200" b="0" i="0" u="none" strike="noStrike" kern="1200" cap="none" spc="0" normalizeH="0" baseline="0" noProof="0" dirty="0" smtClean="0">
                <a:ln>
                  <a:noFill/>
                </a:ln>
                <a:solidFill>
                  <a:srgbClr val="262626"/>
                </a:solidFill>
                <a:effectLst/>
                <a:uLnTx/>
                <a:uFillTx/>
                <a:latin typeface="+mn-lt"/>
                <a:ea typeface="+mj-ea"/>
                <a:cs typeface="+mj-cs"/>
              </a:rPr>
              <a:t>in linguistically classrooms.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smtClean="0">
              <a:solidFill>
                <a:schemeClr val="accent4"/>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smtClean="0">
                <a:solidFill>
                  <a:schemeClr val="accent4"/>
                </a:solidFill>
              </a:rPr>
              <a:t>Arreaga</a:t>
            </a:r>
            <a:r>
              <a:rPr lang="en-US" sz="3200" dirty="0" smtClean="0">
                <a:solidFill>
                  <a:schemeClr val="accent4"/>
                </a:solidFill>
              </a:rPr>
              <a:t>-Mayer &amp; </a:t>
            </a:r>
            <a:r>
              <a:rPr lang="en-US" sz="3200" dirty="0" err="1" smtClean="0">
                <a:solidFill>
                  <a:schemeClr val="accent4"/>
                </a:solidFill>
              </a:rPr>
              <a:t>Perdomo</a:t>
            </a:r>
            <a:r>
              <a:rPr lang="en-US" sz="3200" dirty="0" smtClean="0">
                <a:solidFill>
                  <a:schemeClr val="accent4"/>
                </a:solidFill>
              </a:rPr>
              <a:t> – Rivera, 1996</a:t>
            </a:r>
            <a:r>
              <a:rPr lang="en-US" sz="3200" baseline="0" dirty="0" smtClean="0">
                <a:solidFill>
                  <a:schemeClr val="accent4"/>
                </a:solidFill>
              </a:rPr>
              <a:t> found that</a:t>
            </a:r>
            <a:endParaRPr kumimoji="0" lang="en-US" sz="3200" b="0" i="0" u="none" strike="noStrike" kern="1200" cap="none" spc="0" normalizeH="0" baseline="0" noProof="0" dirty="0" smtClean="0">
              <a:ln>
                <a:noFill/>
              </a:ln>
              <a:solidFill>
                <a:srgbClr val="262626"/>
              </a:solidFill>
              <a:effectLst/>
              <a:uLnTx/>
              <a:uFillTx/>
              <a:latin typeface="+mn-lt"/>
              <a:ea typeface="+mj-ea"/>
              <a:cs typeface="+mj-cs"/>
            </a:endParaRPr>
          </a:p>
          <a:p>
            <a:r>
              <a:rPr lang="en-US" dirty="0" smtClean="0">
                <a:solidFill>
                  <a:schemeClr val="accent4"/>
                </a:solidFill>
              </a:rPr>
              <a:t>Only 4% of EL’s school day is student talk.</a:t>
            </a:r>
          </a:p>
          <a:p>
            <a:r>
              <a:rPr lang="en-US" dirty="0" smtClean="0">
                <a:solidFill>
                  <a:schemeClr val="accent4"/>
                </a:solidFill>
              </a:rPr>
              <a:t>Only 2% of EL’s day is discussion of lesson content, rarely speaking in complete sentences or applying relevant academic language. </a:t>
            </a:r>
          </a:p>
          <a:p>
            <a:pPr marL="0" indent="0">
              <a:buNone/>
            </a:pPr>
            <a:r>
              <a:rPr lang="en-US" sz="1050" dirty="0" smtClean="0">
                <a:solidFill>
                  <a:schemeClr val="accent4"/>
                </a:solidFill>
              </a:rPr>
              <a:t>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156231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MUST BUILD BACKGROUND and schema</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35</a:t>
            </a:fld>
            <a:endParaRPr lang="en-US"/>
          </a:p>
        </p:txBody>
      </p:sp>
    </p:spTree>
    <p:extLst>
      <p:ext uri="{BB962C8B-B14F-4D97-AF65-F5344CB8AC3E}">
        <p14:creationId xmlns:p14="http://schemas.microsoft.com/office/powerpoint/2010/main" val="34061187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Vygotsky</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36</a:t>
            </a:fld>
            <a:endParaRPr lang="en-US"/>
          </a:p>
        </p:txBody>
      </p:sp>
    </p:spTree>
    <p:extLst>
      <p:ext uri="{BB962C8B-B14F-4D97-AF65-F5344CB8AC3E}">
        <p14:creationId xmlns:p14="http://schemas.microsoft.com/office/powerpoint/2010/main" val="10748214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Wingdings" pitchFamily="2" charset="2"/>
              <a:buChar char="Ø"/>
            </a:pPr>
            <a:r>
              <a:rPr lang="en-US" sz="3200" dirty="0" smtClean="0">
                <a:solidFill>
                  <a:schemeClr val="accent5">
                    <a:lumMod val="10000"/>
                  </a:schemeClr>
                </a:solidFill>
              </a:rPr>
              <a:t>Oral language development comes prior to written communication</a:t>
            </a:r>
          </a:p>
          <a:p>
            <a:pPr marL="1028700" lvl="1" indent="-571500">
              <a:buFont typeface="Wingdings" pitchFamily="2" charset="2"/>
              <a:buChar char="Ø"/>
            </a:pPr>
            <a:r>
              <a:rPr lang="en-US" b="1" dirty="0" smtClean="0">
                <a:solidFill>
                  <a:schemeClr val="accent5">
                    <a:lumMod val="10000"/>
                  </a:schemeClr>
                </a:solidFill>
              </a:rPr>
              <a:t>ELL students need a strong oral language component to transfer their native language skills to English. </a:t>
            </a:r>
          </a:p>
          <a:p>
            <a:pPr marL="571500" indent="-571500">
              <a:buFont typeface="Wingdings" pitchFamily="2" charset="2"/>
              <a:buChar char="Ø"/>
            </a:pPr>
            <a:r>
              <a:rPr lang="en-US" sz="3200" dirty="0" smtClean="0">
                <a:solidFill>
                  <a:schemeClr val="accent5">
                    <a:lumMod val="10000"/>
                  </a:schemeClr>
                </a:solidFill>
              </a:rPr>
              <a:t>Use Collaborative and Individual Structures</a:t>
            </a:r>
          </a:p>
          <a:p>
            <a:pPr marL="1028700" lvl="1" indent="-571500">
              <a:buFont typeface="Wingdings" pitchFamily="2" charset="2"/>
              <a:buChar char="Ø"/>
            </a:pPr>
            <a:r>
              <a:rPr lang="en-US" b="1" dirty="0" smtClean="0">
                <a:solidFill>
                  <a:schemeClr val="accent5">
                    <a:lumMod val="10000"/>
                  </a:schemeClr>
                </a:solidFill>
              </a:rPr>
              <a:t>Enables students to reach their ZPD regarding academic vocabulary</a:t>
            </a:r>
            <a:endParaRPr lang="en-US" sz="1600" b="1" dirty="0" smtClean="0">
              <a:solidFill>
                <a:schemeClr val="accent5">
                  <a:lumMod val="10000"/>
                </a:schemeClr>
              </a:solidFill>
            </a:endParaRPr>
          </a:p>
          <a:p>
            <a:pPr marL="571500" indent="-571500">
              <a:buFont typeface="Wingdings" pitchFamily="2" charset="2"/>
              <a:buChar char="Ø"/>
            </a:pPr>
            <a:r>
              <a:rPr lang="en-US" sz="3200" dirty="0" smtClean="0">
                <a:solidFill>
                  <a:schemeClr val="accent5">
                    <a:lumMod val="10000"/>
                  </a:schemeClr>
                </a:solidFill>
              </a:rPr>
              <a:t>Discourse Patterns</a:t>
            </a:r>
          </a:p>
          <a:p>
            <a:pPr marL="1485900" lvl="2" indent="-571500">
              <a:buFont typeface="Wingdings" pitchFamily="2" charset="2"/>
              <a:buChar char="v"/>
            </a:pPr>
            <a:r>
              <a:rPr lang="en-US" sz="2000" dirty="0" smtClean="0">
                <a:solidFill>
                  <a:schemeClr val="accent5">
                    <a:lumMod val="10000"/>
                  </a:schemeClr>
                </a:solidFill>
              </a:rPr>
              <a:t>Teacher to Student</a:t>
            </a:r>
          </a:p>
          <a:p>
            <a:pPr marL="1485900" lvl="2" indent="-571500">
              <a:buFont typeface="Wingdings" pitchFamily="2" charset="2"/>
              <a:buChar char="v"/>
            </a:pPr>
            <a:r>
              <a:rPr lang="en-US" sz="2000" dirty="0" smtClean="0">
                <a:solidFill>
                  <a:schemeClr val="accent5">
                    <a:lumMod val="10000"/>
                  </a:schemeClr>
                </a:solidFill>
              </a:rPr>
              <a:t>Student to Student </a:t>
            </a:r>
          </a:p>
          <a:p>
            <a:pPr marL="1485900" lvl="2" indent="-571500">
              <a:buFont typeface="Wingdings" pitchFamily="2" charset="2"/>
              <a:buChar char="v"/>
            </a:pPr>
            <a:r>
              <a:rPr lang="en-US" sz="2000" dirty="0" smtClean="0">
                <a:solidFill>
                  <a:schemeClr val="accent5">
                    <a:lumMod val="10000"/>
                  </a:schemeClr>
                </a:solidFill>
              </a:rPr>
              <a:t>T-S-S-S-T-S-T-S-S-</a:t>
            </a:r>
          </a:p>
          <a:p>
            <a:pPr marL="1485900" lvl="2" indent="-571500">
              <a:buFont typeface="Wingdings" pitchFamily="2" charset="2"/>
              <a:buChar char="v"/>
            </a:pPr>
            <a:r>
              <a:rPr lang="en-US" sz="2000" dirty="0" smtClean="0">
                <a:solidFill>
                  <a:schemeClr val="accent5">
                    <a:lumMod val="10000"/>
                  </a:schemeClr>
                </a:solidFill>
              </a:rPr>
              <a:t>Cultural and Linguistic Differences</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37</a:t>
            </a:fld>
            <a:endParaRPr lang="en-US"/>
          </a:p>
        </p:txBody>
      </p:sp>
    </p:spTree>
    <p:extLst>
      <p:ext uri="{BB962C8B-B14F-4D97-AF65-F5344CB8AC3E}">
        <p14:creationId xmlns:p14="http://schemas.microsoft.com/office/powerpoint/2010/main" val="3055981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Cummins</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38</a:t>
            </a:fld>
            <a:endParaRPr lang="en-US"/>
          </a:p>
        </p:txBody>
      </p:sp>
    </p:spTree>
    <p:extLst>
      <p:ext uri="{BB962C8B-B14F-4D97-AF65-F5344CB8AC3E}">
        <p14:creationId xmlns:p14="http://schemas.microsoft.com/office/powerpoint/2010/main" val="1294429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Beck</a:t>
            </a:r>
            <a:r>
              <a:rPr lang="en-US" baseline="0" dirty="0" smtClean="0"/>
              <a:t> and </a:t>
            </a:r>
            <a:r>
              <a:rPr lang="en-US" baseline="0" dirty="0" err="1" smtClean="0"/>
              <a:t>McCowan</a:t>
            </a:r>
            <a:r>
              <a:rPr lang="en-US" baseline="0" dirty="0" smtClean="0"/>
              <a:t> say </a:t>
            </a:r>
            <a:r>
              <a:rPr lang="en-US" sz="1200" dirty="0" smtClean="0">
                <a:solidFill>
                  <a:schemeClr val="accent4"/>
                </a:solidFill>
                <a:latin typeface="Calibri" pitchFamily="34" charset="0"/>
                <a:ea typeface="MS PGothic" pitchFamily="34" charset="-128"/>
                <a:sym typeface="Calibri" pitchFamily="34" charset="0"/>
              </a:rPr>
              <a:t>Students must </a:t>
            </a:r>
            <a:r>
              <a:rPr lang="ja-JP" altLang="en-US" sz="1200" dirty="0" smtClean="0">
                <a:solidFill>
                  <a:schemeClr val="accent4"/>
                </a:solidFill>
                <a:latin typeface="Arial" pitchFamily="34" charset="0"/>
                <a:ea typeface="MS PGothic" pitchFamily="34" charset="-128"/>
                <a:sym typeface="Calibri" pitchFamily="34" charset="0"/>
              </a:rPr>
              <a:t>“</a:t>
            </a:r>
            <a:r>
              <a:rPr lang="en-US" altLang="ja-JP" sz="1200" dirty="0" smtClean="0">
                <a:solidFill>
                  <a:schemeClr val="accent4"/>
                </a:solidFill>
                <a:latin typeface="Calibri" pitchFamily="34" charset="0"/>
                <a:ea typeface="MS PGothic" pitchFamily="34" charset="-128"/>
                <a:sym typeface="Calibri" pitchFamily="34" charset="0"/>
              </a:rPr>
              <a:t>See, Hear, Say and Use</a:t>
            </a:r>
            <a:r>
              <a:rPr lang="ja-JP" altLang="en-US" sz="1200" dirty="0" smtClean="0">
                <a:solidFill>
                  <a:schemeClr val="accent4"/>
                </a:solidFill>
                <a:latin typeface="Arial" pitchFamily="34" charset="0"/>
                <a:ea typeface="MS PGothic" pitchFamily="34" charset="-128"/>
                <a:sym typeface="Calibri" pitchFamily="34" charset="0"/>
              </a:rPr>
              <a:t>”</a:t>
            </a:r>
            <a:r>
              <a:rPr lang="en-US" altLang="ja-JP" sz="1200" dirty="0" smtClean="0">
                <a:solidFill>
                  <a:schemeClr val="accent4"/>
                </a:solidFill>
                <a:latin typeface="Calibri" pitchFamily="34" charset="0"/>
                <a:ea typeface="MS PGothic" pitchFamily="34" charset="-128"/>
                <a:sym typeface="Calibri" pitchFamily="34" charset="0"/>
              </a:rPr>
              <a:t> </a:t>
            </a:r>
            <a:r>
              <a:rPr lang="en-US" sz="1200" dirty="0" smtClean="0">
                <a:solidFill>
                  <a:schemeClr val="accent4"/>
                </a:solidFill>
                <a:latin typeface="Calibri" pitchFamily="34" charset="0"/>
                <a:ea typeface="MS PGothic" pitchFamily="34" charset="-128"/>
                <a:sym typeface="Calibri" pitchFamily="34" charset="0"/>
              </a:rPr>
              <a:t>vocabulary to learn 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39</a:t>
            </a:fld>
            <a:endParaRPr lang="en-US"/>
          </a:p>
        </p:txBody>
      </p:sp>
    </p:spTree>
    <p:extLst>
      <p:ext uri="{BB962C8B-B14F-4D97-AF65-F5344CB8AC3E}">
        <p14:creationId xmlns:p14="http://schemas.microsoft.com/office/powerpoint/2010/main" val="390159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4</a:t>
            </a:fld>
            <a:endParaRPr lang="en-US"/>
          </a:p>
        </p:txBody>
      </p:sp>
    </p:spTree>
    <p:extLst>
      <p:ext uri="{BB962C8B-B14F-4D97-AF65-F5344CB8AC3E}">
        <p14:creationId xmlns:p14="http://schemas.microsoft.com/office/powerpoint/2010/main" val="4005419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40</a:t>
            </a:fld>
            <a:endParaRPr lang="en-US"/>
          </a:p>
        </p:txBody>
      </p:sp>
    </p:spTree>
    <p:extLst>
      <p:ext uri="{BB962C8B-B14F-4D97-AF65-F5344CB8AC3E}">
        <p14:creationId xmlns:p14="http://schemas.microsoft.com/office/powerpoint/2010/main" val="2692738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41</a:t>
            </a:fld>
            <a:endParaRPr lang="en-US"/>
          </a:p>
        </p:txBody>
      </p:sp>
    </p:spTree>
    <p:extLst>
      <p:ext uri="{BB962C8B-B14F-4D97-AF65-F5344CB8AC3E}">
        <p14:creationId xmlns:p14="http://schemas.microsoft.com/office/powerpoint/2010/main" val="1181176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851696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9124BFB-D1EF-48DF-8753-9E962AD1B3EF}" type="slidenum">
              <a:rPr lang="en-US" sz="1200">
                <a:solidFill>
                  <a:prstClr val="black"/>
                </a:solidFill>
                <a:latin typeface="Calibri" charset="0"/>
              </a:rPr>
              <a:pPr eaLnBrk="1" hangingPunct="1"/>
              <a:t>43</a:t>
            </a:fld>
            <a:endParaRPr lang="en-US" sz="1200">
              <a:solidFill>
                <a:prstClr val="black"/>
              </a:solidFill>
              <a:latin typeface="Calibri"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Duh!  Like this is so obvious.  We are starting with vocabulary because it is the key to access the content we know and love so dearly.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9124BFB-D1EF-48DF-8753-9E962AD1B3EF}" type="slidenum">
              <a:rPr lang="en-US" sz="1200">
                <a:solidFill>
                  <a:prstClr val="black"/>
                </a:solidFill>
                <a:latin typeface="Calibri" charset="0"/>
              </a:rPr>
              <a:pPr eaLnBrk="1" hangingPunct="1"/>
              <a:t>44</a:t>
            </a:fld>
            <a:endParaRPr lang="en-US" sz="1200">
              <a:solidFill>
                <a:prstClr val="black"/>
              </a:solidFill>
              <a:latin typeface="Calibri"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solidFill>
                  <a:schemeClr val="tx1"/>
                </a:solidFill>
              </a:rPr>
              <a:t>How do I help kids learn all the vocabulary they need to learn in the short time they are with me?</a:t>
            </a:r>
          </a:p>
          <a:p>
            <a:pPr eaLnBrk="1" hangingPunct="1">
              <a:spcBef>
                <a:spcPct val="0"/>
              </a:spcBef>
            </a:pP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2400" b="1" dirty="0" smtClean="0"/>
              <a:t>Texts</a:t>
            </a:r>
            <a:r>
              <a:rPr lang="en-US" dirty="0" smtClean="0"/>
              <a:t> have</a:t>
            </a:r>
            <a:r>
              <a:rPr lang="en-US" baseline="0" dirty="0" smtClean="0"/>
              <a:t> you focus on the top 10% of words, the “sexy” words;</a:t>
            </a:r>
          </a:p>
          <a:p>
            <a:endParaRPr lang="en-US" baseline="0" dirty="0" smtClean="0"/>
          </a:p>
          <a:p>
            <a:r>
              <a:rPr lang="en-US" baseline="0" dirty="0" smtClean="0"/>
              <a:t>GLAD has a handout that shows there are 18 </a:t>
            </a:r>
            <a:r>
              <a:rPr lang="en-US" baseline="0" dirty="0" err="1" smtClean="0"/>
              <a:t>latin</a:t>
            </a:r>
            <a:r>
              <a:rPr lang="en-US" baseline="0" dirty="0" smtClean="0"/>
              <a:t>/</a:t>
            </a:r>
            <a:r>
              <a:rPr lang="en-US" baseline="0" dirty="0" err="1" smtClean="0"/>
              <a:t>greek</a:t>
            </a:r>
            <a:r>
              <a:rPr lang="en-US" baseline="0" dirty="0" smtClean="0"/>
              <a:t> roots that account for over 100,000 English words;</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8796726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accent4"/>
                </a:solidFill>
              </a:rPr>
              <a:t>Thinking of words as belonging in three tiers—Tier 1, Tier 2, and Tier 3—can help deepen and refine our understanding of academic vocabulary and help us  decide which words are worth teaching</a:t>
            </a:r>
            <a:r>
              <a:rPr lang="en-US" dirty="0" smtClean="0">
                <a:solidFill>
                  <a:schemeClr val="accent4"/>
                </a:solidFill>
              </a:rPr>
              <a:t>.</a:t>
            </a:r>
          </a:p>
          <a:p>
            <a:endParaRPr lang="en-US" dirty="0" smtClean="0"/>
          </a:p>
          <a:p>
            <a:r>
              <a:rPr lang="en-US" dirty="0" smtClean="0"/>
              <a:t>Texts have</a:t>
            </a:r>
            <a:r>
              <a:rPr lang="en-US" baseline="0" dirty="0" smtClean="0"/>
              <a:t> you focus on the top 10% of words, the “sexy” words;</a:t>
            </a:r>
          </a:p>
          <a:p>
            <a:endParaRPr lang="en-US" baseline="0" dirty="0" smtClean="0"/>
          </a:p>
          <a:p>
            <a:r>
              <a:rPr lang="en-US" baseline="0" dirty="0" smtClean="0"/>
              <a:t>Show the 18 </a:t>
            </a:r>
            <a:r>
              <a:rPr lang="en-US" baseline="0" dirty="0" err="1" smtClean="0"/>
              <a:t>latin</a:t>
            </a:r>
            <a:r>
              <a:rPr lang="en-US" baseline="0" dirty="0" smtClean="0"/>
              <a:t>/</a:t>
            </a:r>
            <a:r>
              <a:rPr lang="en-US" baseline="0" dirty="0" err="1" smtClean="0"/>
              <a:t>greek</a:t>
            </a:r>
            <a:r>
              <a:rPr lang="en-US" baseline="0" dirty="0" smtClean="0"/>
              <a:t> roots that account for over 100,000 English words;</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879672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accent4"/>
                </a:solidFill>
              </a:rPr>
              <a:t> Thinking of words as belonging in three tiers—Tier 1, Tier 2, and Tier 3—can help deepen and refine our understanding of academic vocabulary and help us  decide which words are worth teaching</a:t>
            </a:r>
            <a:r>
              <a:rPr lang="en-US" dirty="0" smtClean="0">
                <a:solidFill>
                  <a:schemeClr val="accent4"/>
                </a:solidFill>
              </a:rPr>
              <a:t>.</a:t>
            </a:r>
          </a:p>
          <a:p>
            <a:endParaRPr lang="en-US" dirty="0" smtClean="0"/>
          </a:p>
          <a:p>
            <a:r>
              <a:rPr lang="en-US" dirty="0" smtClean="0"/>
              <a:t>Texts have</a:t>
            </a:r>
            <a:r>
              <a:rPr lang="en-US" baseline="0" dirty="0" smtClean="0"/>
              <a:t> you focus on the top 10% of words, the “sexy” words;</a:t>
            </a:r>
          </a:p>
          <a:p>
            <a:endParaRPr lang="en-US" baseline="0" dirty="0" smtClean="0"/>
          </a:p>
          <a:p>
            <a:r>
              <a:rPr lang="en-US" baseline="0" dirty="0" smtClean="0"/>
              <a:t>Show the 18 </a:t>
            </a:r>
            <a:r>
              <a:rPr lang="en-US" baseline="0" dirty="0" err="1" smtClean="0"/>
              <a:t>latin</a:t>
            </a:r>
            <a:r>
              <a:rPr lang="en-US" baseline="0" dirty="0" smtClean="0"/>
              <a:t>/</a:t>
            </a:r>
            <a:r>
              <a:rPr lang="en-US" baseline="0" dirty="0" err="1" smtClean="0"/>
              <a:t>greek</a:t>
            </a:r>
            <a:r>
              <a:rPr lang="en-US" baseline="0" dirty="0" smtClean="0"/>
              <a:t> roots that account for over 100,000 English words;</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879672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most basic</a:t>
            </a:r>
            <a:r>
              <a:rPr lang="en-US" baseline="0" dirty="0" smtClean="0"/>
              <a:t> and FREQUENTLY ENCOUNTERED words</a:t>
            </a:r>
            <a:endParaRPr lang="en-US" dirty="0" smtClean="0"/>
          </a:p>
          <a:p>
            <a:pPr eaLnBrk="1" hangingPunct="1">
              <a:spcBef>
                <a:spcPct val="0"/>
              </a:spcBef>
            </a:pPr>
            <a:r>
              <a:rPr lang="en-US" dirty="0" smtClean="0"/>
              <a:t>Survival English </a:t>
            </a:r>
          </a:p>
          <a:p>
            <a:pPr eaLnBrk="1" hangingPunct="1">
              <a:spcBef>
                <a:spcPct val="0"/>
              </a:spcBef>
            </a:pPr>
            <a:r>
              <a:rPr lang="en-US" dirty="0" smtClean="0"/>
              <a:t>Isabel Beck Bringing Words to Life and others including Kate Kinsella, Robert </a:t>
            </a:r>
            <a:r>
              <a:rPr lang="en-US" dirty="0" err="1" smtClean="0"/>
              <a:t>Marsano</a:t>
            </a:r>
            <a:r>
              <a:rPr lang="en-US" dirty="0" smtClean="0"/>
              <a:t>, and Doug Fisher, Nancy Frey</a:t>
            </a:r>
          </a:p>
          <a:p>
            <a:pPr eaLnBrk="1" hangingPunct="1">
              <a:spcBef>
                <a:spcPct val="0"/>
              </a:spcBef>
            </a:pPr>
            <a:r>
              <a:rPr lang="en-US" dirty="0" smtClean="0"/>
              <a:t>It is necessary to know if your</a:t>
            </a:r>
            <a:r>
              <a:rPr lang="en-US" baseline="0" dirty="0" smtClean="0"/>
              <a:t> migrant students/ ell students know these words, but can be taught quickly through conversation and real objects/pictures.  </a:t>
            </a:r>
          </a:p>
          <a:p>
            <a:pPr eaLnBrk="1" hangingPunct="1">
              <a:spcBef>
                <a:spcPct val="0"/>
              </a:spcBef>
            </a:pPr>
            <a:endParaRPr lang="en-US" baseline="0" dirty="0" smtClean="0"/>
          </a:p>
          <a:p>
            <a:pPr eaLnBrk="1" hangingPunct="1">
              <a:spcBef>
                <a:spcPct val="0"/>
              </a:spcBef>
            </a:pPr>
            <a:r>
              <a:rPr lang="en-US" baseline="0" dirty="0" smtClean="0"/>
              <a:t>Most Tier one words are </a:t>
            </a:r>
            <a:r>
              <a:rPr lang="en-US" b="1" baseline="0" dirty="0" smtClean="0"/>
              <a:t>learned through spoken/everyday language</a:t>
            </a:r>
            <a:r>
              <a:rPr lang="en-US" baseline="0" dirty="0" smtClean="0"/>
              <a:t>.  </a:t>
            </a:r>
            <a:r>
              <a:rPr lang="en-US" b="1" baseline="0" dirty="0" smtClean="0"/>
              <a:t>Just because your students can speak in conversational English does not equal understanding of academic language. </a:t>
            </a:r>
            <a:endParaRPr lang="en-US" b="1"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4B23451-91D0-48C3-8841-984D0B499716}" type="slidenum">
              <a:rPr lang="en-US" sz="1200">
                <a:solidFill>
                  <a:prstClr val="black"/>
                </a:solidFill>
                <a:latin typeface="Calibri" charset="0"/>
              </a:rPr>
              <a:pPr eaLnBrk="1" hangingPunct="1"/>
              <a:t>48</a:t>
            </a:fld>
            <a:endParaRPr lang="en-US" sz="1200">
              <a:solidFill>
                <a:prstClr val="black"/>
              </a:solidFill>
              <a:latin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Language is necessary to succeed in school.  </a:t>
            </a:r>
          </a:p>
          <a:p>
            <a:pPr eaLnBrk="1" hangingPunct="1">
              <a:spcBef>
                <a:spcPct val="0"/>
              </a:spcBef>
            </a:pPr>
            <a:r>
              <a:rPr lang="en-US" dirty="0" smtClean="0"/>
              <a:t>Mortar words can get very messy to identify sometimes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So Which Words do you teach?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EA87CE4-450C-4A66-885A-1BB3CEC35ADC}" type="slidenum">
              <a:rPr lang="en-US" sz="1200">
                <a:solidFill>
                  <a:prstClr val="black"/>
                </a:solidFill>
                <a:latin typeface="Calibri" charset="0"/>
              </a:rPr>
              <a:pPr eaLnBrk="1" hangingPunct="1"/>
              <a:t>49</a:t>
            </a:fld>
            <a:endParaRPr lang="en-US" sz="1200">
              <a:solidFill>
                <a:prstClr val="black"/>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5" indent="-171435">
              <a:buFont typeface="Arial" pitchFamily="34" charset="0"/>
              <a:buChar char="•"/>
            </a:pPr>
            <a:r>
              <a:rPr lang="en-US" baseline="0" dirty="0" smtClean="0"/>
              <a:t>We’re going to have a chance to talk with each other about how we choose which words to teach and how we teach those words</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a:t>
            </a:fld>
            <a:endParaRPr lang="en-US"/>
          </a:p>
        </p:txBody>
      </p:sp>
    </p:spTree>
    <p:extLst>
      <p:ext uri="{BB962C8B-B14F-4D97-AF65-F5344CB8AC3E}">
        <p14:creationId xmlns:p14="http://schemas.microsoft.com/office/powerpoint/2010/main" val="38876370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we refer to academic vocabulary, we are referring to Tiers 2 and 3</a:t>
            </a:r>
          </a:p>
          <a:p>
            <a:r>
              <a:rPr lang="en-US" baseline="0" dirty="0" smtClean="0"/>
              <a:t>Show the 18 </a:t>
            </a:r>
            <a:r>
              <a:rPr lang="en-US" baseline="0" dirty="0" err="1" smtClean="0"/>
              <a:t>latin</a:t>
            </a:r>
            <a:r>
              <a:rPr lang="en-US" baseline="0" dirty="0" smtClean="0"/>
              <a:t>/</a:t>
            </a:r>
            <a:r>
              <a:rPr lang="en-US" baseline="0" dirty="0" err="1" smtClean="0"/>
              <a:t>greek</a:t>
            </a:r>
            <a:r>
              <a:rPr lang="en-US" baseline="0" dirty="0" smtClean="0"/>
              <a:t> roots that account for over 100,000 English words;</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8796726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infrequent</a:t>
            </a:r>
            <a:r>
              <a:rPr lang="en-US" baseline="0" dirty="0" smtClean="0"/>
              <a:t> words that are often content driven. It is best to directly teach using student friendly definitions often at the time of occurrence. </a:t>
            </a:r>
          </a:p>
          <a:p>
            <a:r>
              <a:rPr lang="en-US" baseline="0" dirty="0" smtClean="0"/>
              <a:t>These are from the Science exemplars from Common Core</a:t>
            </a:r>
          </a:p>
          <a:p>
            <a:r>
              <a:rPr lang="en-US" baseline="0" dirty="0" smtClean="0"/>
              <a:t>We usually teach these directly (or through experiences), we talk about what the word is and then we move on.</a:t>
            </a:r>
            <a:endParaRPr lang="en-US" dirty="0"/>
          </a:p>
        </p:txBody>
      </p:sp>
      <p:sp>
        <p:nvSpPr>
          <p:cNvPr id="4" name="Slide Number Placeholder 3"/>
          <p:cNvSpPr>
            <a:spLocks noGrp="1"/>
          </p:cNvSpPr>
          <p:nvPr>
            <p:ph type="sldNum" sz="quarter" idx="10"/>
          </p:nvPr>
        </p:nvSpPr>
        <p:spPr/>
        <p:txBody>
          <a:bodyPr/>
          <a:lstStyle/>
          <a:p>
            <a:fld id="{40EDE624-8234-4EAE-9357-D0C04CA4A073}"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5115885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b="1" dirty="0" smtClean="0">
                <a:latin typeface="Times New Roman" charset="0"/>
                <a:cs typeface="Times New Roman" charset="0"/>
              </a:rPr>
              <a:t>Importance and utility:</a:t>
            </a:r>
            <a:r>
              <a:rPr lang="en-US" dirty="0" smtClean="0">
                <a:latin typeface="Times New Roman" charset="0"/>
                <a:cs typeface="Times New Roman" charset="0"/>
              </a:rPr>
              <a:t> </a:t>
            </a:r>
            <a:r>
              <a:rPr lang="en-US" i="1" dirty="0" smtClean="0">
                <a:latin typeface="Times New Roman" charset="0"/>
                <a:cs typeface="Times New Roman" charset="0"/>
              </a:rPr>
              <a:t>Is it a word that students are likely to meet often in the world?</a:t>
            </a:r>
          </a:p>
          <a:p>
            <a:pPr eaLnBrk="1" hangingPunct="1">
              <a:lnSpc>
                <a:spcPct val="90000"/>
              </a:lnSpc>
              <a:spcBef>
                <a:spcPct val="0"/>
              </a:spcBef>
            </a:pPr>
            <a:r>
              <a:rPr lang="en-US" b="1" dirty="0" smtClean="0">
                <a:latin typeface="Times New Roman" charset="0"/>
                <a:cs typeface="Times New Roman" charset="0"/>
              </a:rPr>
              <a:t>Instructional potential:</a:t>
            </a:r>
            <a:r>
              <a:rPr lang="en-US" dirty="0" smtClean="0">
                <a:latin typeface="Times New Roman" charset="0"/>
                <a:cs typeface="Times New Roman" charset="0"/>
              </a:rPr>
              <a:t> </a:t>
            </a:r>
            <a:r>
              <a:rPr lang="en-US" i="1" dirty="0" smtClean="0">
                <a:latin typeface="Times New Roman" charset="0"/>
                <a:cs typeface="Times New Roman" charset="0"/>
              </a:rPr>
              <a:t>How does the word relate to other words, to ideas that students know or have been learning?</a:t>
            </a:r>
          </a:p>
          <a:p>
            <a:pPr eaLnBrk="1" hangingPunct="1">
              <a:lnSpc>
                <a:spcPct val="90000"/>
              </a:lnSpc>
              <a:spcBef>
                <a:spcPct val="0"/>
              </a:spcBef>
            </a:pPr>
            <a:r>
              <a:rPr lang="en-US" b="1" dirty="0" smtClean="0">
                <a:latin typeface="Times New Roman" charset="0"/>
                <a:cs typeface="Times New Roman" charset="0"/>
              </a:rPr>
              <a:t>Conceptual understanding:</a:t>
            </a:r>
            <a:r>
              <a:rPr lang="en-US" dirty="0" smtClean="0">
                <a:latin typeface="Times New Roman" charset="0"/>
                <a:cs typeface="Times New Roman" charset="0"/>
              </a:rPr>
              <a:t> </a:t>
            </a:r>
            <a:r>
              <a:rPr lang="en-US" i="1" dirty="0" smtClean="0">
                <a:latin typeface="Times New Roman" charset="0"/>
                <a:cs typeface="Times New Roman" charset="0"/>
              </a:rPr>
              <a:t>Does the word provide access to an important concept?</a:t>
            </a:r>
          </a:p>
          <a:p>
            <a:pPr eaLnBrk="1" hangingPunct="1">
              <a:spcBef>
                <a:spcPct val="0"/>
              </a:spcBef>
            </a:pPr>
            <a:endParaRPr lang="en-US" dirty="0" smtClean="0"/>
          </a:p>
          <a:p>
            <a:pPr eaLnBrk="1" hangingPunct="1">
              <a:spcBef>
                <a:spcPct val="0"/>
              </a:spcBef>
            </a:pPr>
            <a:r>
              <a:rPr lang="en-US" dirty="0" smtClean="0"/>
              <a:t>There are around 85,000 words- 7,000 of those are Tier</a:t>
            </a:r>
            <a:r>
              <a:rPr lang="en-US" baseline="0" dirty="0" smtClean="0"/>
              <a:t> 2 Words-So if you think about how many to teach over the course of 12 years of instruction there are simply too many words to teach- So which ones do you pick? </a:t>
            </a:r>
          </a:p>
          <a:p>
            <a:pPr eaLnBrk="1" hangingPunct="1">
              <a:spcBef>
                <a:spcPct val="0"/>
              </a:spcBef>
            </a:pPr>
            <a:endParaRPr lang="en-US" baseline="0" dirty="0" smtClean="0"/>
          </a:p>
          <a:p>
            <a:pPr eaLnBrk="1" hangingPunct="1">
              <a:spcBef>
                <a:spcPct val="0"/>
              </a:spcBef>
            </a:pPr>
            <a:r>
              <a:rPr lang="en-US" baseline="0" dirty="0" smtClean="0"/>
              <a:t>Words with high utility and provide help to develop concepts. Caption!</a:t>
            </a:r>
          </a:p>
          <a:p>
            <a:pPr eaLnBrk="1" hangingPunct="1">
              <a:spcBef>
                <a:spcPct val="0"/>
              </a:spcBef>
            </a:pPr>
            <a:endParaRPr lang="en-US" baseline="0" dirty="0" smtClean="0"/>
          </a:p>
          <a:p>
            <a:pPr eaLnBrk="1" hangingPunct="1">
              <a:spcBef>
                <a:spcPct val="0"/>
              </a:spcBef>
            </a:pPr>
            <a:endParaRPr 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8F50E1E-04F4-4100-9843-F07CD4CA0979}" type="slidenum">
              <a:rPr lang="en-US" sz="1200">
                <a:solidFill>
                  <a:prstClr val="black"/>
                </a:solidFill>
                <a:latin typeface="Calibri" charset="0"/>
              </a:rPr>
              <a:pPr eaLnBrk="1" hangingPunct="1"/>
              <a:t>52</a:t>
            </a:fld>
            <a:endParaRPr lang="en-US" sz="1200">
              <a:solidFill>
                <a:prstClr val="black"/>
              </a:solidFill>
              <a:latin typeface="Calibri"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chemeClr val="accent4"/>
                </a:solidFill>
              </a:rPr>
              <a:t>“Tier 2 words are not unique to a particular discipline and as a result are not the clear responsibility of a particular content area teacher.  What is more, many Tier 2 words are far less well defined by contextual clues in the texts in which they appear and are far less likely to be defined explicitly within a text than are Tier 3 words. Yet, Tier 2 words are frequently encountered in complex written texts and are particularly powerful because of their wide applicability to many sorts of reading. Teachers thus need to be alert to the presence of Tier Two words and determine which ones need careful attention.”</a:t>
            </a:r>
          </a:p>
          <a:p>
            <a:pPr marL="0" indent="0">
              <a:buNone/>
            </a:pPr>
            <a:endParaRPr lang="en-US" sz="1100" dirty="0" smtClean="0">
              <a:solidFill>
                <a:schemeClr val="accent4"/>
              </a:solidFill>
            </a:endParaRPr>
          </a:p>
          <a:p>
            <a:pPr marL="0" indent="0">
              <a:buNone/>
            </a:pPr>
            <a:r>
              <a:rPr lang="en-US" sz="1100" dirty="0" smtClean="0">
                <a:solidFill>
                  <a:schemeClr val="accent4"/>
                </a:solidFill>
              </a:rPr>
              <a:t>Taken from:  The</a:t>
            </a:r>
            <a:r>
              <a:rPr lang="en-US" sz="1100" baseline="0" dirty="0" smtClean="0">
                <a:solidFill>
                  <a:schemeClr val="accent4"/>
                </a:solidFill>
              </a:rPr>
              <a:t> </a:t>
            </a:r>
            <a:r>
              <a:rPr lang="en-US" sz="1000" dirty="0" smtClean="0">
                <a:solidFill>
                  <a:schemeClr val="accent4"/>
                </a:solidFill>
              </a:rPr>
              <a:t>Common Core State Standards (English Language Arts, </a:t>
            </a:r>
            <a:r>
              <a:rPr lang="en-US" sz="1000" b="1" dirty="0" smtClean="0">
                <a:solidFill>
                  <a:schemeClr val="accent4"/>
                </a:solidFill>
              </a:rPr>
              <a:t>Appendix A</a:t>
            </a:r>
            <a:r>
              <a:rPr lang="en-US" sz="1000" dirty="0" smtClean="0">
                <a:solidFill>
                  <a:schemeClr val="accent4"/>
                </a:solidFill>
              </a:rPr>
              <a:t>)</a:t>
            </a:r>
          </a:p>
          <a:p>
            <a:endParaRPr lang="en-US" dirty="0" smtClean="0"/>
          </a:p>
          <a:p>
            <a:endParaRPr lang="en-US" dirty="0" smtClean="0"/>
          </a:p>
          <a:p>
            <a:r>
              <a:rPr lang="en-US" dirty="0" smtClean="0"/>
              <a:t>Also, the ones that need special attention may be the words that have different</a:t>
            </a:r>
            <a:r>
              <a:rPr lang="en-US" baseline="0" dirty="0" smtClean="0"/>
              <a:t> meanings across different content areas or different contexts;  (table vs table)</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806879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Criteria one more time and then have participants practice finding the Tier 2 words in the John Harrington passage. First do it individually, and have them highlight the Tier 2 words.  Then have them use the EL Achieve cards to “share your thinking” with your table group.  The members of the table group will “agree/disagree” using the EL achieve card sentence frames.  Have table team members each take a turn “sharing” one of their Tier 2 words, while the others “agree or disagree”.  Continue until time is called or all the tier 2 words have been identified.</a:t>
            </a:r>
          </a:p>
          <a:p>
            <a:endParaRPr lang="en-US" baseline="0" dirty="0" smtClean="0"/>
          </a:p>
          <a:p>
            <a:r>
              <a:rPr lang="en-US" baseline="0" dirty="0" smtClean="0"/>
              <a:t>Word families</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7101893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Tier 2 is not necessarily a new concept,</a:t>
            </a:r>
            <a:r>
              <a:rPr lang="en-US" baseline="0" dirty="0" smtClean="0"/>
              <a:t> but may be an extension of another word or relate to another word (e.g., walk vs saunter) it provides more sophistication;</a:t>
            </a:r>
          </a:p>
          <a:p>
            <a:pPr eaLnBrk="1" hangingPunct="1">
              <a:spcBef>
                <a:spcPct val="0"/>
              </a:spcBef>
            </a:pPr>
            <a:endParaRPr lang="en-US" baseline="0" dirty="0" smtClean="0"/>
          </a:p>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77E5026-BE6C-4068-A22F-EBC91ABF8B98}" type="slidenum">
              <a:rPr lang="en-US" sz="1200">
                <a:solidFill>
                  <a:prstClr val="black"/>
                </a:solidFill>
                <a:latin typeface="Calibri" charset="0"/>
              </a:rPr>
              <a:pPr eaLnBrk="1" hangingPunct="1"/>
              <a:t>55</a:t>
            </a:fld>
            <a:endParaRPr lang="en-US" sz="1200">
              <a:solidFill>
                <a:prstClr val="black"/>
              </a:solidFill>
              <a:latin typeface="Calibri"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Tier</a:t>
            </a:r>
            <a:r>
              <a:rPr lang="en-US" baseline="0" dirty="0" smtClean="0"/>
              <a:t> 1, 2 and 3 words are the bricks.  Migrant students (and especially EL migrants) may also need the mortar words (connective words) to make clear sentences and create more description (using prepositional phrases for example).  </a:t>
            </a:r>
            <a:endParaRPr lang="en-US" dirty="0" smtClean="0"/>
          </a:p>
          <a:p>
            <a:endParaRPr lang="en-US" dirty="0" smtClean="0"/>
          </a:p>
          <a:p>
            <a:r>
              <a:rPr lang="en-US" baseline="0" dirty="0" smtClean="0"/>
              <a:t>EL Achieve woman who spoke at WABE…</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3813718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get</a:t>
            </a:r>
            <a:r>
              <a:rPr lang="en-US" baseline="0" dirty="0" smtClean="0"/>
              <a:t> out handout  and read it.  Identify which words you think are Tier 2 words.  Discuss with your team.  Use EL achieve cards for discussion.  (see next slide)</a:t>
            </a:r>
          </a:p>
          <a:p>
            <a:endParaRPr lang="en-US" baseline="0" dirty="0" smtClean="0"/>
          </a:p>
          <a:p>
            <a:r>
              <a:rPr lang="en-US" dirty="0" smtClean="0"/>
              <a:t>Tier 2 words don’t differentiate between Kinder and HS.  They are words that span the whole grade level gamut.</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7188928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want to encourage our students to use the new words orally. Remember that statistic earlier today? We don’t our students to be in that 98% that don’t talk about the content they are studying in class. </a:t>
            </a:r>
          </a:p>
          <a:p>
            <a:endParaRPr lang="en-US" baseline="0" dirty="0" smtClean="0"/>
          </a:p>
          <a:p>
            <a:r>
              <a:rPr lang="en-US" baseline="0" dirty="0" smtClean="0"/>
              <a:t>The discussion cards give non-English speakers a place to start thinking aloud with partners.  -Lets give it a try.  </a:t>
            </a:r>
          </a:p>
          <a:p>
            <a:endParaRPr lang="en-US" baseline="0" dirty="0" smtClean="0"/>
          </a:p>
          <a:p>
            <a:r>
              <a:rPr lang="en-US" baseline="0" dirty="0" smtClean="0"/>
              <a:t>You will notice on the discussion cards different symbols, those symbols represent simple, sufficient and sophisticated levels of language.  Try with your partner with some statements with either the agree/disagree card or the share your thinking card.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8231414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important to note that we don’t always agree with what’s a tier 2 word and that’s OK.</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993616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teams 5 minutes to discuss this.</a:t>
            </a:r>
          </a:p>
          <a:p>
            <a:r>
              <a:rPr lang="en-US" dirty="0" smtClean="0"/>
              <a:t>Share out (person with the shortest</a:t>
            </a:r>
            <a:r>
              <a:rPr lang="en-US" baseline="0" dirty="0" smtClean="0"/>
              <a:t> hair is reporter) to share one way that your group chooses vocabulary.</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0054199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words that a student might already have another word for like benevolent…they likely know “kind”…a simpler word.  So by learning Tier II words,</a:t>
            </a:r>
            <a:r>
              <a:rPr lang="en-US" baseline="0" dirty="0" smtClean="0"/>
              <a:t> they </a:t>
            </a:r>
            <a:r>
              <a:rPr lang="en-US" b="1" baseline="0" dirty="0" smtClean="0"/>
              <a:t>gain more sophistication </a:t>
            </a:r>
            <a:r>
              <a:rPr lang="en-US" baseline="0" dirty="0" smtClean="0"/>
              <a:t>in their vocabulary.</a:t>
            </a:r>
            <a:endParaRPr lang="en-US" dirty="0" smtClean="0"/>
          </a:p>
          <a:p>
            <a:endParaRPr lang="en-US" dirty="0" smtClean="0"/>
          </a:p>
          <a:p>
            <a:r>
              <a:rPr lang="en-US" dirty="0" smtClean="0"/>
              <a:t>One test of whether</a:t>
            </a:r>
            <a:r>
              <a:rPr lang="en-US" baseline="0" dirty="0" smtClean="0"/>
              <a:t> a word meets the Tier Two criterion of being a useful addition to students’ repertoires is to think about whether the students already have ways to express the concepts represented by the words. Would the students be able to explain these words using words that are already well known to them? If that is the case, it suggests that the new words offer students more precise or mature way of referring to ideas they already know about. </a:t>
            </a:r>
          </a:p>
          <a:p>
            <a:endParaRPr lang="en-US" baseline="0" dirty="0" smtClean="0"/>
          </a:p>
          <a:p>
            <a:r>
              <a:rPr lang="en-US" baseline="0" dirty="0" smtClean="0"/>
              <a:t>Adding these target words will allow students to </a:t>
            </a:r>
            <a:r>
              <a:rPr lang="en-US" b="1" baseline="0" dirty="0" smtClean="0"/>
              <a:t>describe with greater specificity </a:t>
            </a:r>
            <a:r>
              <a:rPr lang="en-US" baseline="0" dirty="0" smtClean="0"/>
              <a:t>people and situations with which they are already familiar. </a:t>
            </a:r>
          </a:p>
          <a:p>
            <a:r>
              <a:rPr lang="en-US" baseline="0" dirty="0" smtClean="0"/>
              <a:t>NOTE these words are </a:t>
            </a:r>
            <a:r>
              <a:rPr lang="en-US" b="1" baseline="0" dirty="0" smtClean="0"/>
              <a:t>not simple synonyms</a:t>
            </a:r>
            <a:r>
              <a:rPr lang="en-US" baseline="0" dirty="0" smtClean="0"/>
              <a:t>, instead they </a:t>
            </a:r>
            <a:r>
              <a:rPr lang="en-US" b="1" baseline="0" dirty="0" smtClean="0"/>
              <a:t>represent more precise or more complex forms</a:t>
            </a:r>
            <a:r>
              <a:rPr lang="en-US" baseline="0" dirty="0" smtClean="0"/>
              <a:t> of the familiar words.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737666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8516966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we need to hit many tier 3 words,</a:t>
            </a:r>
            <a:r>
              <a:rPr lang="en-US" baseline="0" dirty="0" smtClean="0"/>
              <a:t> and now the research is telling us that tier 2 is “where it’s at” but there are a LOT of tier 2 words.</a:t>
            </a:r>
          </a:p>
          <a:p>
            <a:r>
              <a:rPr lang="en-US" sz="2000" baseline="0" dirty="0" smtClean="0"/>
              <a:t>How do I prioritize?</a:t>
            </a:r>
          </a:p>
          <a:p>
            <a:endParaRPr lang="en-US" sz="2000" baseline="0" dirty="0" smtClean="0"/>
          </a:p>
          <a:p>
            <a:endParaRPr lang="en-US" sz="2000" baseline="0" dirty="0" smtClean="0"/>
          </a:p>
          <a:p>
            <a:endParaRPr lang="en-US" sz="2000" baseline="0" dirty="0" smtClean="0"/>
          </a:p>
          <a:p>
            <a:endParaRPr lang="en-US" sz="2000"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4597522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aseline="0" dirty="0" smtClean="0"/>
          </a:p>
          <a:p>
            <a:endParaRPr lang="en-US" sz="2000" baseline="0" dirty="0" smtClean="0"/>
          </a:p>
          <a:p>
            <a:r>
              <a:rPr lang="en-US" sz="2000" dirty="0" smtClean="0"/>
              <a:t>See page 41 for notes</a:t>
            </a:r>
            <a:endParaRPr lang="en-US" sz="2000"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4597522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aseline="0" dirty="0" smtClean="0"/>
          </a:p>
          <a:p>
            <a:r>
              <a:rPr lang="en-US" sz="2000" baseline="0" dirty="0" smtClean="0"/>
              <a:t>*good readers have these skills; must teach and practice for most;</a:t>
            </a:r>
          </a:p>
          <a:p>
            <a:endParaRPr lang="en-US" sz="2000"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4597522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65</a:t>
            </a:fld>
            <a:endParaRPr lang="en-US"/>
          </a:p>
        </p:txBody>
      </p:sp>
    </p:spTree>
    <p:extLst>
      <p:ext uri="{BB962C8B-B14F-4D97-AF65-F5344CB8AC3E}">
        <p14:creationId xmlns:p14="http://schemas.microsoft.com/office/powerpoint/2010/main" val="40101137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66</a:t>
            </a:fld>
            <a:endParaRPr lang="en-US"/>
          </a:p>
        </p:txBody>
      </p:sp>
    </p:spTree>
    <p:extLst>
      <p:ext uri="{BB962C8B-B14F-4D97-AF65-F5344CB8AC3E}">
        <p14:creationId xmlns:p14="http://schemas.microsoft.com/office/powerpoint/2010/main" val="10658012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 typeface="Arial" pitchFamily="34" charset="0"/>
              <a:buChar char="•"/>
            </a:pPr>
            <a:r>
              <a:rPr lang="en-US" dirty="0" smtClean="0"/>
              <a:t>Take out paper (vocabulary notebook)</a:t>
            </a:r>
            <a:r>
              <a:rPr lang="en-US" baseline="0" dirty="0" smtClean="0"/>
              <a:t> and pen</a:t>
            </a:r>
          </a:p>
          <a:p>
            <a:pPr marL="174702" indent="-174702">
              <a:buFont typeface="Arial" pitchFamily="34" charset="0"/>
              <a:buChar char="•"/>
            </a:pPr>
            <a:r>
              <a:rPr lang="en-US" baseline="0" dirty="0" smtClean="0"/>
              <a:t>Write these words and their definitions</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38876370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754D6EC-36EF-4B31-9B65-1B3BB6794E95}" type="slidenum">
              <a:rPr lang="en-US" smtClean="0"/>
              <a:t>68</a:t>
            </a:fld>
            <a:endParaRPr lang="en-US"/>
          </a:p>
        </p:txBody>
      </p:sp>
    </p:spTree>
    <p:extLst>
      <p:ext uri="{BB962C8B-B14F-4D97-AF65-F5344CB8AC3E}">
        <p14:creationId xmlns:p14="http://schemas.microsoft.com/office/powerpoint/2010/main" val="37152087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grandmother had a display cabinet</a:t>
            </a:r>
            <a:r>
              <a:rPr lang="en-US" baseline="0" dirty="0" smtClean="0"/>
              <a:t> full of little </a:t>
            </a:r>
            <a:r>
              <a:rPr lang="en-US" baseline="0" dirty="0" err="1" smtClean="0"/>
              <a:t>finnimbruns</a:t>
            </a:r>
            <a:r>
              <a:rPr lang="en-US" baseline="0" dirty="0" smtClean="0"/>
              <a:t> that she collected from her travels across the United States.</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4518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5" indent="-171435">
              <a:buFont typeface="Arial" pitchFamily="34" charset="0"/>
              <a:buChar char="•"/>
            </a:pPr>
            <a:r>
              <a:rPr lang="en-US" dirty="0" smtClean="0"/>
              <a:t>ACTIVITY</a:t>
            </a:r>
            <a:r>
              <a:rPr lang="en-US" baseline="0" dirty="0" smtClean="0"/>
              <a:t> #2</a:t>
            </a:r>
            <a:endParaRPr lang="en-US" dirty="0" smtClean="0"/>
          </a:p>
          <a:p>
            <a:pPr marL="171435" indent="-171435">
              <a:buFont typeface="Arial" pitchFamily="34" charset="0"/>
              <a:buChar char="•"/>
            </a:pPr>
            <a:r>
              <a:rPr lang="en-US" dirty="0" smtClean="0"/>
              <a:t>Individually, on</a:t>
            </a:r>
            <a:r>
              <a:rPr lang="en-US" baseline="0" dirty="0" smtClean="0"/>
              <a:t> sticky notes, (one idea per note) write as many ways as you can think of how you </a:t>
            </a:r>
            <a:r>
              <a:rPr lang="en-US" b="1" baseline="0" dirty="0" smtClean="0"/>
              <a:t>currently teach </a:t>
            </a:r>
            <a:r>
              <a:rPr lang="en-US" baseline="0" dirty="0" smtClean="0"/>
              <a:t>vocabulary in your classroom. (2 </a:t>
            </a:r>
            <a:r>
              <a:rPr lang="en-US" baseline="0" dirty="0" err="1" smtClean="0"/>
              <a:t>mintues</a:t>
            </a:r>
            <a:r>
              <a:rPr lang="en-US" baseline="0" dirty="0" smtClean="0"/>
              <a:t>)</a:t>
            </a:r>
          </a:p>
          <a:p>
            <a:pPr marL="171435" indent="-171435">
              <a:buFont typeface="Arial" pitchFamily="34" charset="0"/>
              <a:buChar char="•"/>
            </a:pPr>
            <a:r>
              <a:rPr lang="en-US" baseline="0" dirty="0" smtClean="0"/>
              <a:t>Now share i</a:t>
            </a:r>
            <a:r>
              <a:rPr lang="en-US" dirty="0" smtClean="0"/>
              <a:t>n table groups and hear about the various methods of teaching vocabulary</a:t>
            </a:r>
            <a:r>
              <a:rPr lang="en-US" baseline="0" dirty="0" smtClean="0"/>
              <a:t>.  (5 min)</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054199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 was not excited that her date took her to the prom in a </a:t>
            </a:r>
            <a:r>
              <a:rPr lang="en-US" dirty="0" err="1" smtClean="0"/>
              <a:t>fliver</a:t>
            </a:r>
            <a:r>
              <a:rPr lang="en-US" dirty="0" smtClean="0"/>
              <a:t>.</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26556322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name of that </a:t>
            </a:r>
            <a:r>
              <a:rPr lang="en-US" baseline="0" dirty="0" err="1" smtClean="0"/>
              <a:t>oojah</a:t>
            </a:r>
            <a:r>
              <a:rPr lang="en-US" baseline="0" dirty="0" smtClean="0"/>
              <a:t> that is used to connect the Mac to the projector?</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6534772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uncle caught</a:t>
            </a:r>
            <a:r>
              <a:rPr lang="en-US" baseline="0" dirty="0" smtClean="0"/>
              <a:t> 7 eels in one day at his favorite spot to sniggle on the river.</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37036591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class hobbledehoy was the last one chosen for the dance team.</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40642249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blooming onion I ate from Outback caused a symphonic </a:t>
            </a:r>
            <a:r>
              <a:rPr lang="en-US" dirty="0" err="1" smtClean="0"/>
              <a:t>borborygmus</a:t>
            </a:r>
            <a:r>
              <a:rPr lang="en-US" dirty="0" smtClean="0"/>
              <a:t> all night long.</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40642249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snollygoster</a:t>
            </a:r>
            <a:r>
              <a:rPr lang="en-US" baseline="0" dirty="0" smtClean="0"/>
              <a:t> was caught trading favors for votes.</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22887538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Lucy’s term for that </a:t>
            </a:r>
            <a:r>
              <a:rPr lang="en-US" dirty="0" err="1" smtClean="0"/>
              <a:t>jobberknowl</a:t>
            </a:r>
            <a:r>
              <a:rPr lang="en-US" dirty="0" smtClean="0"/>
              <a:t> Charlie Brown was “Blockhead”.</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4032977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r>
              <a:rPr lang="en-US" dirty="0" smtClean="0"/>
              <a:t>INSTRUCTIONS!</a:t>
            </a:r>
          </a:p>
          <a:p>
            <a:pPr defTabSz="912937"/>
            <a:r>
              <a:rPr lang="en-US" dirty="0" smtClean="0"/>
              <a:t>Have table groups use their vocabulary notebooks, the printed activity questions </a:t>
            </a:r>
            <a:r>
              <a:rPr lang="en-US" baseline="0" dirty="0" smtClean="0"/>
              <a:t>and blank paper on their tables to write table responses to each of the activities. (notice not all words are used – this is intentional). </a:t>
            </a:r>
          </a:p>
          <a:p>
            <a:endParaRPr lang="en-US" dirty="0" smtClean="0"/>
          </a:p>
          <a:p>
            <a:r>
              <a:rPr lang="en-US" dirty="0" smtClean="0"/>
              <a:t>Refer</a:t>
            </a:r>
            <a:r>
              <a:rPr lang="en-US" baseline="0" dirty="0" smtClean="0"/>
              <a:t> to the definitions in</a:t>
            </a:r>
            <a:r>
              <a:rPr lang="en-US" dirty="0" smtClean="0"/>
              <a:t> your vocabulary notebooks for</a:t>
            </a:r>
            <a:r>
              <a:rPr lang="en-US" baseline="0" dirty="0" smtClean="0"/>
              <a:t> this activity.</a:t>
            </a:r>
          </a:p>
          <a:p>
            <a:r>
              <a:rPr lang="en-US" baseline="0" dirty="0" smtClean="0"/>
              <a:t>We are introducing several activities that you can do to work with word meanings.  They are called</a:t>
            </a:r>
          </a:p>
          <a:p>
            <a:pPr marL="228600" indent="-228600">
              <a:buFont typeface="+mj-lt"/>
              <a:buAutoNum type="arabicPeriod"/>
            </a:pPr>
            <a:r>
              <a:rPr lang="en-US" baseline="0" dirty="0" smtClean="0"/>
              <a:t>Finish the sentence…</a:t>
            </a:r>
          </a:p>
          <a:p>
            <a:pPr marL="228600" indent="-228600">
              <a:buFont typeface="+mj-lt"/>
              <a:buAutoNum type="arabicPeriod"/>
            </a:pPr>
            <a:r>
              <a:rPr lang="en-US" baseline="0" dirty="0" smtClean="0"/>
              <a:t>Yes/No/Why</a:t>
            </a:r>
          </a:p>
          <a:p>
            <a:pPr marL="228600" indent="-228600">
              <a:buFont typeface="+mj-lt"/>
              <a:buAutoNum type="arabicPeriod"/>
            </a:pPr>
            <a:r>
              <a:rPr lang="en-US" baseline="0" dirty="0" smtClean="0"/>
              <a:t>Would you Rather…</a:t>
            </a:r>
          </a:p>
          <a:p>
            <a:pPr marL="228600" indent="-228600">
              <a:buFont typeface="+mj-lt"/>
              <a:buAutoNum type="arabicPeriod"/>
            </a:pPr>
            <a:r>
              <a:rPr lang="en-US" baseline="0" dirty="0" smtClean="0"/>
              <a:t>Word Relationships Graphic Organizer</a:t>
            </a:r>
            <a:endParaRPr lang="en-US" dirty="0" smtClean="0"/>
          </a:p>
          <a:p>
            <a:endParaRPr lang="en-US" dirty="0" smtClean="0"/>
          </a:p>
          <a:p>
            <a:endParaRPr lang="en-US" dirty="0" smtClean="0"/>
          </a:p>
          <a:p>
            <a:r>
              <a:rPr lang="en-US" dirty="0" smtClean="0"/>
              <a:t>Table Poster 1:  TOP--Finish the Sentence…; Use the four vocabulary words below to complete each sentence.</a:t>
            </a:r>
            <a:r>
              <a:rPr lang="en-US" baseline="0" dirty="0" smtClean="0"/>
              <a:t>  (Kvetch, </a:t>
            </a:r>
            <a:r>
              <a:rPr lang="en-US" baseline="0" dirty="0" err="1" smtClean="0"/>
              <a:t>snollygoster</a:t>
            </a:r>
            <a:r>
              <a:rPr lang="en-US" baseline="0" dirty="0" smtClean="0"/>
              <a:t>, </a:t>
            </a:r>
            <a:r>
              <a:rPr lang="en-US" baseline="0" dirty="0" err="1" smtClean="0"/>
              <a:t>fliver</a:t>
            </a:r>
            <a:r>
              <a:rPr lang="en-US" baseline="0" dirty="0" smtClean="0"/>
              <a:t>, hobbledehoy)</a:t>
            </a:r>
          </a:p>
          <a:p>
            <a:pPr marL="228600" indent="-228600">
              <a:buFont typeface="+mj-lt"/>
              <a:buAutoNum type="arabicPeriod"/>
            </a:pPr>
            <a:r>
              <a:rPr lang="en-US" baseline="0" dirty="0" smtClean="0"/>
              <a:t>I would rather…. than ……..</a:t>
            </a:r>
          </a:p>
          <a:p>
            <a:pPr marL="228600" indent="-228600">
              <a:buFont typeface="+mj-lt"/>
              <a:buAutoNum type="arabicPeriod"/>
            </a:pPr>
            <a:r>
              <a:rPr lang="en-US" baseline="0" dirty="0" smtClean="0"/>
              <a:t>I was surprised when…</a:t>
            </a:r>
          </a:p>
          <a:p>
            <a:pPr marL="228600" indent="-228600">
              <a:buFont typeface="+mj-lt"/>
              <a:buAutoNum type="arabicPeriod"/>
            </a:pPr>
            <a:r>
              <a:rPr lang="en-US" baseline="0" dirty="0" smtClean="0"/>
              <a:t>Under no circumstances would I…</a:t>
            </a:r>
          </a:p>
          <a:p>
            <a:pPr marL="228600" indent="-228600">
              <a:buFont typeface="+mj-lt"/>
              <a:buAutoNum type="arabicPeriod"/>
            </a:pPr>
            <a:r>
              <a:rPr lang="en-US" baseline="0" dirty="0" smtClean="0"/>
              <a:t>It was a real treat to…</a:t>
            </a:r>
          </a:p>
          <a:p>
            <a:pPr marL="228600" indent="-228600">
              <a:buFont typeface="+mj-lt"/>
              <a:buAutoNum type="arabicPeriod"/>
            </a:pPr>
            <a:endParaRPr lang="en-US" baseline="0" dirty="0" smtClean="0"/>
          </a:p>
          <a:p>
            <a:pPr marL="0" indent="0">
              <a:buFont typeface="+mj-lt"/>
              <a:buNone/>
            </a:pPr>
            <a:r>
              <a:rPr lang="en-US" baseline="0" dirty="0" smtClean="0"/>
              <a:t>Table Poster 2:  TOP--WORD RELATIONSHIPS Graphic Organizer;  “After reading the two words listed, put a check mark in the column that best describes the word relationship  (see organizer)</a:t>
            </a:r>
          </a:p>
          <a:p>
            <a:pPr marL="0" indent="0">
              <a:buFont typeface="+mj-lt"/>
              <a:buNone/>
            </a:pPr>
            <a:endParaRPr lang="en-US" baseline="0" dirty="0" smtClean="0"/>
          </a:p>
          <a:p>
            <a:pPr marL="0" indent="0">
              <a:buFont typeface="+mj-lt"/>
              <a:buNone/>
            </a:pPr>
            <a:r>
              <a:rPr lang="en-US" baseline="0" dirty="0" smtClean="0"/>
              <a:t>Table Poster 3:  TOP—WOULD YOU RATHER…; </a:t>
            </a:r>
            <a:r>
              <a:rPr lang="en-US" baseline="0" dirty="0" err="1" smtClean="0"/>
              <a:t>Anser</a:t>
            </a:r>
            <a:r>
              <a:rPr lang="en-US" baseline="0" dirty="0" smtClean="0"/>
              <a:t> each question and give your reason why…</a:t>
            </a:r>
          </a:p>
          <a:p>
            <a:pPr marL="228600" indent="-228600">
              <a:buFont typeface="+mj-lt"/>
              <a:buAutoNum type="arabicPeriod"/>
            </a:pPr>
            <a:r>
              <a:rPr lang="en-US" baseline="0" dirty="0" smtClean="0"/>
              <a:t>Would you rather trust your pet to a </a:t>
            </a:r>
            <a:r>
              <a:rPr lang="en-US" baseline="0" dirty="0" err="1" smtClean="0"/>
              <a:t>snollygoster</a:t>
            </a:r>
            <a:r>
              <a:rPr lang="en-US" baseline="0" dirty="0" smtClean="0"/>
              <a:t> or a kindergarten teacher?  Why?</a:t>
            </a:r>
          </a:p>
          <a:p>
            <a:pPr marL="228600" indent="-228600">
              <a:buFont typeface="+mj-lt"/>
              <a:buAutoNum type="arabicPeriod"/>
            </a:pPr>
            <a:r>
              <a:rPr lang="en-US" baseline="0" dirty="0" smtClean="0"/>
              <a:t>Would you rather have your computer fixed by a hobbledehoy or a seamstress?  Why?</a:t>
            </a:r>
          </a:p>
          <a:p>
            <a:pPr marL="228600" indent="-228600">
              <a:buFont typeface="+mj-lt"/>
              <a:buAutoNum type="arabicPeriod"/>
            </a:pPr>
            <a:r>
              <a:rPr lang="en-US" baseline="0" dirty="0" smtClean="0"/>
              <a:t>Would you rather kvetch to a real person or someone on the phone?  Why?</a:t>
            </a:r>
          </a:p>
          <a:p>
            <a:pPr marL="228600" indent="-228600">
              <a:buFont typeface="+mj-lt"/>
              <a:buAutoNum type="arabicPeriod"/>
            </a:pPr>
            <a:r>
              <a:rPr lang="en-US" baseline="0" dirty="0" smtClean="0"/>
              <a:t>Would you rather be driven around in a </a:t>
            </a:r>
            <a:r>
              <a:rPr lang="en-US" baseline="0" dirty="0" err="1" smtClean="0"/>
              <a:t>fliver</a:t>
            </a:r>
            <a:r>
              <a:rPr lang="en-US" baseline="0" dirty="0" smtClean="0"/>
              <a:t> by a teenager or ride the bus?  Why?</a:t>
            </a:r>
          </a:p>
          <a:p>
            <a:pPr marL="0" indent="0">
              <a:buFont typeface="+mj-lt"/>
              <a:buNone/>
            </a:pPr>
            <a:endParaRPr lang="en-US" baseline="0" dirty="0" smtClean="0"/>
          </a:p>
          <a:p>
            <a:pPr marL="0" indent="0">
              <a:buFont typeface="+mj-lt"/>
              <a:buNone/>
            </a:pPr>
            <a:r>
              <a:rPr lang="en-US" baseline="0" dirty="0" smtClean="0"/>
              <a:t>Table Poster 4:  Yes/No/Why; </a:t>
            </a:r>
          </a:p>
          <a:p>
            <a:pPr marL="228600" indent="-228600">
              <a:buFont typeface="+mj-lt"/>
              <a:buAutoNum type="arabicPeriod"/>
            </a:pPr>
            <a:r>
              <a:rPr lang="en-US" baseline="0" dirty="0" smtClean="0"/>
              <a:t>Would you like to ride to school with your mom in a </a:t>
            </a:r>
            <a:r>
              <a:rPr lang="en-US" baseline="0" dirty="0" err="1" smtClean="0"/>
              <a:t>fliver</a:t>
            </a:r>
            <a:r>
              <a:rPr lang="en-US" baseline="0" dirty="0" smtClean="0"/>
              <a:t>?  </a:t>
            </a:r>
          </a:p>
          <a:p>
            <a:pPr marL="228600" indent="-228600">
              <a:buFont typeface="+mj-lt"/>
              <a:buAutoNum type="arabicPeriod"/>
            </a:pPr>
            <a:r>
              <a:rPr lang="en-US" baseline="0" dirty="0" smtClean="0"/>
              <a:t>If you got a package of worms in the mail rather than your highly anticipated coffee pods, would you kvetch?</a:t>
            </a:r>
          </a:p>
          <a:p>
            <a:pPr marL="228600" indent="-228600">
              <a:buFont typeface="+mj-lt"/>
              <a:buAutoNum type="arabicPeriod"/>
            </a:pPr>
            <a:r>
              <a:rPr lang="en-US" baseline="0" dirty="0" smtClean="0"/>
              <a:t>Would you vote for a </a:t>
            </a:r>
            <a:r>
              <a:rPr lang="en-US" baseline="0" dirty="0" err="1" smtClean="0"/>
              <a:t>snollygoster</a:t>
            </a:r>
            <a:r>
              <a:rPr lang="en-US" baseline="0" dirty="0" smtClean="0"/>
              <a:t>?</a:t>
            </a:r>
          </a:p>
          <a:p>
            <a:pPr marL="228600" indent="-228600">
              <a:buFont typeface="+mj-lt"/>
              <a:buAutoNum type="arabicPeriod"/>
            </a:pPr>
            <a:r>
              <a:rPr lang="en-US" baseline="0" dirty="0" smtClean="0"/>
              <a:t>Would you feel comfortable investing your retirement savings with a hobbledehoy?</a:t>
            </a:r>
          </a:p>
          <a:p>
            <a:pPr marL="228600" indent="-228600">
              <a:buFont typeface="+mj-lt"/>
              <a:buAutoNum type="arabicPeriod"/>
            </a:pPr>
            <a:endParaRPr lang="en-US" baseline="0" dirty="0" smtClean="0"/>
          </a:p>
          <a:p>
            <a:pPr marL="0" indent="0">
              <a:buFont typeface="+mj-lt"/>
              <a:buNone/>
            </a:pPr>
            <a:r>
              <a:rPr lang="en-US" baseline="0" dirty="0" smtClean="0"/>
              <a:t>Use blank paper to write out answers.  Post on corresponding wall poster for all to see.</a:t>
            </a:r>
          </a:p>
          <a:p>
            <a:pPr marL="228600" indent="-228600">
              <a:buFont typeface="+mj-lt"/>
              <a:buAutoNum type="arabicPeriod"/>
            </a:pPr>
            <a:endParaRPr lang="en-US" baseline="0" dirty="0" smtClean="0"/>
          </a:p>
          <a:p>
            <a:pPr marL="0" indent="0">
              <a:buFont typeface="+mj-lt"/>
              <a:buNone/>
            </a:pPr>
            <a:r>
              <a:rPr lang="en-US" baseline="0" dirty="0" smtClean="0"/>
              <a:t>5 minute Gallery walk to see work of all; (combine with break?)</a:t>
            </a:r>
          </a:p>
          <a:p>
            <a:pPr marL="228600"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5754D6EC-36EF-4B31-9B65-1B3BB6794E95}" type="slidenum">
              <a:rPr lang="en-US" smtClean="0"/>
              <a:t>77</a:t>
            </a:fld>
            <a:endParaRPr lang="en-US"/>
          </a:p>
        </p:txBody>
      </p:sp>
    </p:spTree>
    <p:extLst>
      <p:ext uri="{BB962C8B-B14F-4D97-AF65-F5344CB8AC3E}">
        <p14:creationId xmlns:p14="http://schemas.microsoft.com/office/powerpoint/2010/main" val="2517212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78</a:t>
            </a:fld>
            <a:endParaRPr lang="en-US"/>
          </a:p>
        </p:txBody>
      </p:sp>
    </p:spTree>
    <p:extLst>
      <p:ext uri="{BB962C8B-B14F-4D97-AF65-F5344CB8AC3E}">
        <p14:creationId xmlns:p14="http://schemas.microsoft.com/office/powerpoint/2010/main" val="17268764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79</a:t>
            </a:fld>
            <a:endParaRPr lang="en-US"/>
          </a:p>
        </p:txBody>
      </p:sp>
    </p:spTree>
    <p:extLst>
      <p:ext uri="{BB962C8B-B14F-4D97-AF65-F5344CB8AC3E}">
        <p14:creationId xmlns:p14="http://schemas.microsoft.com/office/powerpoint/2010/main" val="399917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50654" indent="-37493226"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428" eaLnBrk="0" fontAlgn="base" hangingPunct="0">
              <a:spcBef>
                <a:spcPct val="0"/>
              </a:spcBef>
              <a:spcAft>
                <a:spcPct val="0"/>
              </a:spcAft>
              <a:defRPr sz="2400">
                <a:solidFill>
                  <a:schemeClr val="tx1"/>
                </a:solidFill>
                <a:latin typeface="Arial" charset="0"/>
                <a:ea typeface="ＭＳ Ｐゴシック" charset="-128"/>
              </a:defRPr>
            </a:lvl6pPr>
            <a:lvl7pPr marL="914856" eaLnBrk="0" fontAlgn="base" hangingPunct="0">
              <a:spcBef>
                <a:spcPct val="0"/>
              </a:spcBef>
              <a:spcAft>
                <a:spcPct val="0"/>
              </a:spcAft>
              <a:defRPr sz="2400">
                <a:solidFill>
                  <a:schemeClr val="tx1"/>
                </a:solidFill>
                <a:latin typeface="Arial" charset="0"/>
                <a:ea typeface="ＭＳ Ｐゴシック" charset="-128"/>
              </a:defRPr>
            </a:lvl7pPr>
            <a:lvl8pPr marL="1372285" eaLnBrk="0" fontAlgn="base" hangingPunct="0">
              <a:spcBef>
                <a:spcPct val="0"/>
              </a:spcBef>
              <a:spcAft>
                <a:spcPct val="0"/>
              </a:spcAft>
              <a:defRPr sz="2400">
                <a:solidFill>
                  <a:schemeClr val="tx1"/>
                </a:solidFill>
                <a:latin typeface="Arial" charset="0"/>
                <a:ea typeface="ＭＳ Ｐゴシック" charset="-128"/>
              </a:defRPr>
            </a:lvl8pPr>
            <a:lvl9pPr marL="1829712"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541162F-2E78-4629-87CA-EA188773BBB1}" type="slidenum">
              <a:rPr lang="en-US" sz="1200">
                <a:solidFill>
                  <a:prstClr val="black"/>
                </a:solidFill>
                <a:latin typeface="Calibri" charset="0"/>
              </a:rPr>
              <a:pPr eaLnBrk="1" hangingPunct="1"/>
              <a:t>8</a:t>
            </a:fld>
            <a:endParaRPr lang="en-US" sz="1200">
              <a:solidFill>
                <a:prstClr val="black"/>
              </a:solidFill>
              <a:latin typeface="Calibri"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David Letterman style:</a:t>
            </a:r>
          </a:p>
          <a:p>
            <a:pPr eaLnBrk="1" hangingPunct="1">
              <a:spcBef>
                <a:spcPct val="0"/>
              </a:spcBef>
            </a:pPr>
            <a:r>
              <a:rPr lang="en-US" dirty="0" smtClean="0"/>
              <a:t>Top 5 instructional strategies for teaching academic vocabulary!</a:t>
            </a:r>
          </a:p>
          <a:p>
            <a:pPr eaLnBrk="1" hangingPunct="1">
              <a:spcBef>
                <a:spcPct val="0"/>
              </a:spcBef>
            </a:pPr>
            <a:endParaRPr lang="en-US" dirty="0" smtClean="0"/>
          </a:p>
          <a:p>
            <a:pPr eaLnBrk="1" hangingPunct="1">
              <a:spcBef>
                <a:spcPct val="0"/>
              </a:spcBef>
            </a:pPr>
            <a:r>
              <a:rPr lang="en-US" dirty="0" smtClean="0"/>
              <a:t>In your head, think about whether A,</a:t>
            </a:r>
            <a:r>
              <a:rPr lang="en-US" baseline="0" dirty="0" smtClean="0"/>
              <a:t> B, C or D applies to each activity</a:t>
            </a:r>
            <a:endParaRPr lang="en-US" dirty="0" smtClean="0"/>
          </a:p>
          <a:p>
            <a:pPr eaLnBrk="1" hangingPunct="1">
              <a:spcBef>
                <a:spcPct val="0"/>
              </a:spcBef>
            </a:pPr>
            <a:endParaRPr lang="en-US" dirty="0" smtClean="0"/>
          </a:p>
          <a:p>
            <a:pPr eaLnBrk="1" hangingPunct="1">
              <a:spcBef>
                <a:spcPct val="0"/>
              </a:spcBef>
            </a:pPr>
            <a:r>
              <a:rPr lang="en-US" dirty="0" smtClean="0"/>
              <a:t>#5 Look up vocabulary words in the dictionary and copy the definitions.</a:t>
            </a:r>
          </a:p>
          <a:p>
            <a:pPr eaLnBrk="1" hangingPunct="1">
              <a:spcBef>
                <a:spcPct val="0"/>
              </a:spcBef>
            </a:pPr>
            <a:r>
              <a:rPr lang="en-US" dirty="0" smtClean="0"/>
              <a:t>#4 Use vocabulary words in a sentence. </a:t>
            </a:r>
          </a:p>
          <a:p>
            <a:pPr eaLnBrk="1" hangingPunct="1">
              <a:spcBef>
                <a:spcPct val="0"/>
              </a:spcBef>
            </a:pPr>
            <a:r>
              <a:rPr lang="en-US" dirty="0" smtClean="0"/>
              <a:t>#3 Have students write out vocabulary lists.</a:t>
            </a:r>
          </a:p>
          <a:p>
            <a:pPr eaLnBrk="1" hangingPunct="1">
              <a:spcBef>
                <a:spcPct val="0"/>
              </a:spcBef>
            </a:pPr>
            <a:r>
              <a:rPr lang="en-US" dirty="0" smtClean="0"/>
              <a:t>#2 Have students write the words in their vocabulary lists multiple times. </a:t>
            </a:r>
          </a:p>
          <a:p>
            <a:pPr eaLnBrk="1" hangingPunct="1">
              <a:spcBef>
                <a:spcPct val="0"/>
              </a:spcBef>
            </a:pPr>
            <a:r>
              <a:rPr lang="en-US" dirty="0" smtClean="0"/>
              <a:t>#1 “If I speak slower and louder, they’ll learn it.”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a:t>
            </a:r>
            <a:r>
              <a:rPr lang="en-US" baseline="0" dirty="0" smtClean="0"/>
              <a:t> one – return to the text to see how the word is used – put into words the students can understand</a:t>
            </a:r>
          </a:p>
          <a:p>
            <a:r>
              <a:rPr lang="en-US" baseline="0" dirty="0" smtClean="0"/>
              <a:t>Step two – create student friendly definitions</a:t>
            </a:r>
          </a:p>
          <a:p>
            <a:r>
              <a:rPr lang="en-US" baseline="0" dirty="0" smtClean="0"/>
              <a:t>Step three – create another context for the word – students often limit the use of a new word to the context in which they first encountered it. Important to provide another context so students understand features/facets of the word. </a:t>
            </a:r>
          </a:p>
          <a:p>
            <a:r>
              <a:rPr lang="en-US" baseline="0" dirty="0" smtClean="0"/>
              <a:t>Step four – Up to this point, the students have only listened. So we want to create an activity in which students DO something to actively engage with the words meaning. If student’s don’t DO something, it is questionable whether much learning can occur.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early elementary they are not yet reading and the teacher is usually reading aloud.  So they should encounter the words first (in context!) and then quickly process the word meaning, but don’t teach first before the encounter.</a:t>
            </a:r>
            <a:endParaRPr lang="en-US" dirty="0" smtClean="0"/>
          </a:p>
          <a:p>
            <a:endParaRPr lang="en-US" baseline="0" dirty="0" smtClean="0"/>
          </a:p>
          <a:p>
            <a:r>
              <a:rPr lang="en-US" baseline="0" dirty="0" smtClean="0"/>
              <a:t>Lead participants through steps one – three above with the words they choose from the previous activity. We will look at engagement activities next.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80</a:t>
            </a:fld>
            <a:endParaRPr lang="en-US"/>
          </a:p>
        </p:txBody>
      </p:sp>
    </p:spTree>
    <p:extLst>
      <p:ext uri="{BB962C8B-B14F-4D97-AF65-F5344CB8AC3E}">
        <p14:creationId xmlns:p14="http://schemas.microsoft.com/office/powerpoint/2010/main" val="19204846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 typeface="Arial" pitchFamily="34" charset="0"/>
              <a:buChar char="•"/>
            </a:pPr>
            <a:r>
              <a:rPr lang="en-US" dirty="0" smtClean="0"/>
              <a:t>Did I introduce the 8 words in a context?</a:t>
            </a:r>
            <a:r>
              <a:rPr lang="en-US" baseline="0" dirty="0" smtClean="0"/>
              <a:t>  Partially.  The pictures gave some context, but a story, text, or science inquiry would have more context.  I used the word in a sentence that helped to provide meaning which gave some additional context.  </a:t>
            </a:r>
          </a:p>
          <a:p>
            <a:pPr marL="174702" indent="-174702">
              <a:buFont typeface="Arial" pitchFamily="34" charset="0"/>
              <a:buChar char="•"/>
            </a:pPr>
            <a:r>
              <a:rPr lang="en-US" sz="1800" baseline="0" dirty="0" smtClean="0">
                <a:solidFill>
                  <a:srgbClr val="FF0000"/>
                </a:solidFill>
              </a:rPr>
              <a:t>Isabel Beck defines contextualizing new words as </a:t>
            </a:r>
            <a:r>
              <a:rPr lang="en-US" sz="1800" b="1" baseline="0" dirty="0" smtClean="0">
                <a:solidFill>
                  <a:srgbClr val="FF0000"/>
                </a:solidFill>
              </a:rPr>
              <a:t>providing a sentence that shows how each word can be used in a context or situation as the one in the story or text</a:t>
            </a:r>
            <a:r>
              <a:rPr lang="en-US" sz="1800" baseline="0" dirty="0" smtClean="0">
                <a:solidFill>
                  <a:srgbClr val="FF0000"/>
                </a:solidFill>
              </a:rPr>
              <a:t>.</a:t>
            </a:r>
          </a:p>
          <a:p>
            <a:pPr marL="174702" indent="-174702">
              <a:buFont typeface="Arial" pitchFamily="34" charset="0"/>
              <a:buChar char="•"/>
            </a:pPr>
            <a:endParaRPr lang="en-US" sz="1800" baseline="0" dirty="0" smtClean="0">
              <a:solidFill>
                <a:srgbClr val="FF0000"/>
              </a:solidFill>
            </a:endParaRPr>
          </a:p>
          <a:p>
            <a:pPr marL="174702" indent="-17470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38876370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 typeface="Arial" pitchFamily="34" charset="0"/>
              <a:buChar char="•"/>
            </a:pPr>
            <a:r>
              <a:rPr lang="en-US" sz="1200" baseline="0" dirty="0" smtClean="0">
                <a:solidFill>
                  <a:srgbClr val="FF0000"/>
                </a:solidFill>
              </a:rPr>
              <a:t>Read The TAILOR (page 99) story for K-3</a:t>
            </a:r>
            <a:r>
              <a:rPr lang="en-US" sz="1200" baseline="30000" dirty="0" smtClean="0">
                <a:solidFill>
                  <a:srgbClr val="FF0000"/>
                </a:solidFill>
              </a:rPr>
              <a:t>rd</a:t>
            </a:r>
            <a:r>
              <a:rPr lang="en-US" sz="1200" baseline="0" dirty="0" smtClean="0">
                <a:solidFill>
                  <a:srgbClr val="FF0000"/>
                </a:solidFill>
              </a:rPr>
              <a:t>)</a:t>
            </a:r>
          </a:p>
          <a:p>
            <a:pPr marL="174702" indent="-174702">
              <a:buFont typeface="Arial" pitchFamily="34" charset="0"/>
              <a:buChar char="•"/>
            </a:pPr>
            <a:endParaRPr lang="en-US" sz="1200" baseline="0" dirty="0" smtClean="0">
              <a:solidFill>
                <a:srgbClr val="FF0000"/>
              </a:solidFill>
            </a:endParaRPr>
          </a:p>
          <a:p>
            <a:pPr marL="174702" indent="-174702">
              <a:buFont typeface="Arial" pitchFamily="34" charset="0"/>
              <a:buChar char="•"/>
            </a:pPr>
            <a:r>
              <a:rPr lang="en-US" sz="1200" baseline="0" dirty="0" smtClean="0">
                <a:solidFill>
                  <a:srgbClr val="FF0000"/>
                </a:solidFill>
              </a:rPr>
              <a:t>Examples:</a:t>
            </a:r>
          </a:p>
          <a:p>
            <a:pPr marL="174702" indent="-174702">
              <a:buFont typeface="Arial" pitchFamily="34" charset="0"/>
              <a:buChar char="•"/>
            </a:pPr>
            <a:r>
              <a:rPr lang="en-US" sz="1200" baseline="0" dirty="0" smtClean="0">
                <a:solidFill>
                  <a:srgbClr val="FF0000"/>
                </a:solidFill>
              </a:rPr>
              <a:t>In the story, the tailor was described as clever.</a:t>
            </a:r>
          </a:p>
          <a:p>
            <a:pPr marL="174702" indent="-174702">
              <a:buFont typeface="Arial" pitchFamily="34" charset="0"/>
              <a:buChar char="•"/>
            </a:pPr>
            <a:r>
              <a:rPr lang="en-US" sz="1200" baseline="0" dirty="0" smtClean="0">
                <a:solidFill>
                  <a:srgbClr val="FF0000"/>
                </a:solidFill>
              </a:rPr>
              <a:t>The tailor was also very frugal and never bought cloth to make something for himself.</a:t>
            </a:r>
          </a:p>
          <a:p>
            <a:pPr marL="174702" indent="-174702">
              <a:buFont typeface="Arial" pitchFamily="34" charset="0"/>
              <a:buChar char="•"/>
            </a:pPr>
            <a:r>
              <a:rPr lang="en-US" sz="1200" baseline="0" dirty="0" smtClean="0">
                <a:solidFill>
                  <a:srgbClr val="FF0000"/>
                </a:solidFill>
              </a:rPr>
              <a:t>The first time the tailor used the cloth he made a splendid coat</a:t>
            </a:r>
          </a:p>
          <a:p>
            <a:pPr marL="174702" indent="-174702">
              <a:buFont typeface="Arial" pitchFamily="34" charset="0"/>
              <a:buChar char="•"/>
            </a:pPr>
            <a:r>
              <a:rPr lang="en-US" sz="1200" baseline="0" dirty="0" smtClean="0">
                <a:solidFill>
                  <a:srgbClr val="FF0000"/>
                </a:solidFill>
              </a:rPr>
              <a:t>Each time a piece of clothing wore out, the tailor examined it very carefully.</a:t>
            </a:r>
          </a:p>
          <a:p>
            <a:pPr marL="174702" indent="-174702">
              <a:buFont typeface="Arial" pitchFamily="34" charset="0"/>
              <a:buChar char="•"/>
            </a:pPr>
            <a:r>
              <a:rPr lang="en-US" sz="1200" baseline="0" dirty="0" smtClean="0">
                <a:solidFill>
                  <a:srgbClr val="FF0000"/>
                </a:solidFill>
              </a:rPr>
              <a:t>The tailor worked very, very hard.  Another way of saying that is that the tailor was industrious.</a:t>
            </a:r>
          </a:p>
          <a:p>
            <a:pPr marL="174702" indent="-174702">
              <a:buFont typeface="Arial" pitchFamily="34" charset="0"/>
              <a:buChar char="•"/>
            </a:pPr>
            <a:r>
              <a:rPr lang="en-US" sz="1200" baseline="0" dirty="0" smtClean="0">
                <a:solidFill>
                  <a:srgbClr val="FF0000"/>
                </a:solidFill>
              </a:rPr>
              <a:t>In the story, the cloth the tailor used was good for making different things: a coat, pants, a hat, and then a button.  Another way to say this is that the cloth was versatile.</a:t>
            </a:r>
          </a:p>
          <a:p>
            <a:pPr marL="174702" indent="-174702">
              <a:buFont typeface="Arial" pitchFamily="34" charset="0"/>
              <a:buChar char="•"/>
            </a:pPr>
            <a:endParaRPr lang="en-US" sz="1200" baseline="0" dirty="0" smtClean="0">
              <a:solidFill>
                <a:srgbClr val="FF0000"/>
              </a:solidFill>
            </a:endParaRPr>
          </a:p>
          <a:p>
            <a:pPr marL="174702" indent="-174702">
              <a:buFont typeface="Arial" pitchFamily="34" charset="0"/>
              <a:buChar char="•"/>
            </a:pPr>
            <a:r>
              <a:rPr lang="en-US" sz="1200" baseline="0" dirty="0" smtClean="0">
                <a:solidFill>
                  <a:srgbClr val="FF0000"/>
                </a:solidFill>
              </a:rPr>
              <a:t>Don’t always use the exact wording of the story.  Change it up in several ways.</a:t>
            </a:r>
          </a:p>
          <a:p>
            <a:pPr marL="174702" indent="-174702">
              <a:buFont typeface="Arial" pitchFamily="34" charset="0"/>
              <a:buChar char="•"/>
            </a:pPr>
            <a:endParaRPr lang="en-US" baseline="0" dirty="0" smtClean="0"/>
          </a:p>
          <a:p>
            <a:endParaRPr lang="en-US" dirty="0" smtClean="0">
              <a:solidFill>
                <a:schemeClr val="accent5">
                  <a:lumMod val="10000"/>
                </a:schemeClr>
              </a:solidFill>
            </a:endParaRP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82</a:t>
            </a:fld>
            <a:endParaRPr lang="en-US"/>
          </a:p>
        </p:txBody>
      </p:sp>
    </p:spTree>
    <p:extLst>
      <p:ext uri="{BB962C8B-B14F-4D97-AF65-F5344CB8AC3E}">
        <p14:creationId xmlns:p14="http://schemas.microsoft.com/office/powerpoint/2010/main" val="8314466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a:t>
            </a:r>
            <a:r>
              <a:rPr lang="en-US" baseline="0" dirty="0" smtClean="0"/>
              <a:t> model: </a:t>
            </a:r>
            <a:r>
              <a:rPr lang="en-US" i="1" baseline="0" dirty="0" smtClean="0"/>
              <a:t>Obstinate</a:t>
            </a:r>
            <a:r>
              <a:rPr lang="en-US" i="0" baseline="0" dirty="0" smtClean="0"/>
              <a:t> must mean something that a horse could be, and it has to be something that would make a horse hard to control. Maybe scared, a horse can be scared, and because he was scared, he might act up and be hard to control. But it says the horse acted this way often and that the rider was angry about it. I don’t think a rider would be angry at a scared horse. </a:t>
            </a:r>
            <a:r>
              <a:rPr lang="en-US" i="1" baseline="0" dirty="0" smtClean="0"/>
              <a:t>Obstinate</a:t>
            </a:r>
            <a:r>
              <a:rPr lang="en-US" i="0" baseline="0" dirty="0" smtClean="0"/>
              <a:t> must be a way a horse acts that riders don’t like. It could mean stubborn, because horses can get stubborn and some horses can get stubborn often. When they do, it’s hard for a rider to get the to do what she wants. </a:t>
            </a:r>
          </a:p>
          <a:p>
            <a:endParaRPr lang="en-US" i="0" baseline="0" dirty="0" smtClean="0"/>
          </a:p>
          <a:p>
            <a:r>
              <a:rPr lang="en-US" i="0" baseline="0" dirty="0" smtClean="0"/>
              <a:t>***This type of model/scaffold should be used infrequently as it puts the students in a passive rather than active learning role. </a:t>
            </a:r>
          </a:p>
          <a:p>
            <a:endParaRPr lang="en-US" i="0" baseline="0" dirty="0" smtClean="0"/>
          </a:p>
          <a:p>
            <a:r>
              <a:rPr lang="en-US" i="0" baseline="0" dirty="0" smtClean="0"/>
              <a:t>Model a think aloud…</a:t>
            </a:r>
          </a:p>
          <a:p>
            <a:r>
              <a:rPr lang="en-US" i="0" baseline="0" dirty="0" smtClean="0"/>
              <a:t>It’s OK to come with a wrong definition at this point;</a:t>
            </a:r>
          </a:p>
          <a:p>
            <a:r>
              <a:rPr lang="en-US" i="0" baseline="0" dirty="0" smtClean="0"/>
              <a:t>We will work our way around to the right definition</a:t>
            </a:r>
          </a:p>
          <a:p>
            <a:endParaRPr lang="en-US" i="0" baseline="0" dirty="0" smtClean="0"/>
          </a:p>
          <a:p>
            <a:r>
              <a:rPr lang="en-US" dirty="0" smtClean="0">
                <a:solidFill>
                  <a:schemeClr val="accent5">
                    <a:lumMod val="10000"/>
                  </a:schemeClr>
                </a:solidFill>
              </a:rPr>
              <a:t>After enough modeling of the strategy (describing the meaning from context)</a:t>
            </a:r>
          </a:p>
          <a:p>
            <a:r>
              <a:rPr lang="en-US" dirty="0" smtClean="0">
                <a:solidFill>
                  <a:schemeClr val="accent5">
                    <a:lumMod val="10000"/>
                  </a:schemeClr>
                </a:solidFill>
              </a:rPr>
              <a:t>Students can begin to develop their</a:t>
            </a:r>
            <a:r>
              <a:rPr lang="en-US" baseline="0" dirty="0" smtClean="0">
                <a:solidFill>
                  <a:schemeClr val="accent5">
                    <a:lumMod val="10000"/>
                  </a:schemeClr>
                </a:solidFill>
              </a:rPr>
              <a:t> own</a:t>
            </a:r>
            <a:r>
              <a:rPr lang="en-US" dirty="0" smtClean="0">
                <a:solidFill>
                  <a:schemeClr val="accent5">
                    <a:lumMod val="10000"/>
                  </a:schemeClr>
                </a:solidFill>
              </a:rPr>
              <a:t> definitions based on context.</a:t>
            </a:r>
          </a:p>
          <a:p>
            <a:r>
              <a:rPr lang="en-US" dirty="0" smtClean="0">
                <a:solidFill>
                  <a:schemeClr val="accent5">
                    <a:lumMod val="10000"/>
                  </a:schemeClr>
                </a:solidFill>
              </a:rPr>
              <a:t>Have students explain their thinking and explain the parts of the situation/context that helped clue them into the definition they came up with. </a:t>
            </a:r>
          </a:p>
          <a:p>
            <a:r>
              <a:rPr lang="en-US" dirty="0" smtClean="0">
                <a:solidFill>
                  <a:schemeClr val="accent5">
                    <a:lumMod val="10000"/>
                  </a:schemeClr>
                </a:solidFill>
              </a:rPr>
              <a:t>Teacher</a:t>
            </a:r>
            <a:r>
              <a:rPr lang="en-US" baseline="0" dirty="0" smtClean="0">
                <a:solidFill>
                  <a:schemeClr val="accent5">
                    <a:lumMod val="10000"/>
                  </a:schemeClr>
                </a:solidFill>
              </a:rPr>
              <a:t> can m</a:t>
            </a:r>
            <a:r>
              <a:rPr lang="en-US" dirty="0" smtClean="0">
                <a:solidFill>
                  <a:schemeClr val="accent5">
                    <a:lumMod val="10000"/>
                  </a:schemeClr>
                </a:solidFill>
              </a:rPr>
              <a:t>odel thinking aloud, but use it sparingly so that</a:t>
            </a:r>
            <a:r>
              <a:rPr lang="en-US" baseline="0" dirty="0" smtClean="0">
                <a:solidFill>
                  <a:schemeClr val="accent5">
                    <a:lumMod val="10000"/>
                  </a:schemeClr>
                </a:solidFill>
              </a:rPr>
              <a:t> </a:t>
            </a:r>
            <a:r>
              <a:rPr lang="en-US" dirty="0" smtClean="0">
                <a:solidFill>
                  <a:schemeClr val="accent5">
                    <a:lumMod val="10000"/>
                  </a:schemeClr>
                </a:solidFill>
              </a:rPr>
              <a:t>students do most of the explaining.</a:t>
            </a:r>
          </a:p>
          <a:p>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83</a:t>
            </a:fld>
            <a:endParaRPr lang="en-US"/>
          </a:p>
        </p:txBody>
      </p:sp>
    </p:spTree>
    <p:extLst>
      <p:ext uri="{BB962C8B-B14F-4D97-AF65-F5344CB8AC3E}">
        <p14:creationId xmlns:p14="http://schemas.microsoft.com/office/powerpoint/2010/main" val="12794939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Questioning to help students derive meaning</a:t>
            </a:r>
          </a:p>
          <a:p>
            <a:r>
              <a:rPr lang="en-US" dirty="0" smtClean="0"/>
              <a:t>Move to asking the students questions</a:t>
            </a:r>
            <a:r>
              <a:rPr lang="en-US" baseline="0" dirty="0" smtClean="0"/>
              <a:t> to get them to derive word meaning from instructional contexts. </a:t>
            </a:r>
          </a:p>
          <a:p>
            <a:endParaRPr lang="en-US" baseline="0" dirty="0" smtClean="0"/>
          </a:p>
          <a:p>
            <a:pPr lvl="1"/>
            <a:r>
              <a:rPr lang="en-US" dirty="0" smtClean="0">
                <a:solidFill>
                  <a:schemeClr val="accent5">
                    <a:lumMod val="10000"/>
                  </a:schemeClr>
                </a:solidFill>
              </a:rPr>
              <a:t>What is this person up to? What told you that?</a:t>
            </a:r>
          </a:p>
          <a:p>
            <a:pPr lvl="1"/>
            <a:r>
              <a:rPr lang="en-US" dirty="0" smtClean="0">
                <a:solidFill>
                  <a:schemeClr val="accent5">
                    <a:lumMod val="10000"/>
                  </a:schemeClr>
                </a:solidFill>
              </a:rPr>
              <a:t>What’s this about it was none of his business?</a:t>
            </a:r>
          </a:p>
          <a:p>
            <a:pPr lvl="1"/>
            <a:r>
              <a:rPr lang="en-US" dirty="0" smtClean="0">
                <a:solidFill>
                  <a:schemeClr val="accent5">
                    <a:lumMod val="10000"/>
                  </a:schemeClr>
                </a:solidFill>
              </a:rPr>
              <a:t>So, </a:t>
            </a:r>
            <a:r>
              <a:rPr lang="en-US" i="1" dirty="0" smtClean="0">
                <a:solidFill>
                  <a:schemeClr val="accent5">
                    <a:lumMod val="10000"/>
                  </a:schemeClr>
                </a:solidFill>
              </a:rPr>
              <a:t>eavesdropping</a:t>
            </a:r>
            <a:r>
              <a:rPr lang="en-US" dirty="0" smtClean="0">
                <a:solidFill>
                  <a:schemeClr val="accent5">
                    <a:lumMod val="10000"/>
                  </a:schemeClr>
                </a:solidFill>
              </a:rPr>
              <a:t> means what kind of listening</a:t>
            </a:r>
            <a:r>
              <a:rPr lang="en-US" dirty="0" smtClean="0"/>
              <a:t>?</a:t>
            </a:r>
          </a:p>
          <a:p>
            <a:endParaRPr lang="en-US" baseline="0" dirty="0" smtClean="0"/>
          </a:p>
          <a:p>
            <a:endParaRPr lang="en-US" baseline="0" dirty="0" smtClean="0"/>
          </a:p>
          <a:p>
            <a:r>
              <a:rPr lang="en-US" baseline="0" dirty="0" smtClean="0"/>
              <a:t>This is cumbersome with any regularity, but should be done often in the beginning so that students begin to use their thinking on their own to find meaning;</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84</a:t>
            </a:fld>
            <a:endParaRPr lang="en-US"/>
          </a:p>
        </p:txBody>
      </p:sp>
    </p:spTree>
    <p:extLst>
      <p:ext uri="{BB962C8B-B14F-4D97-AF65-F5344CB8AC3E}">
        <p14:creationId xmlns:p14="http://schemas.microsoft.com/office/powerpoint/2010/main" val="11858700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solidFill>
                  <a:schemeClr val="accent5">
                    <a:lumMod val="10000"/>
                  </a:schemeClr>
                </a:solidFill>
              </a:rPr>
              <a:t>Pairs get together and come up with questions like the previous slide that would lead the student to the meaning through context.</a:t>
            </a:r>
          </a:p>
          <a:p>
            <a:pPr lvl="1"/>
            <a:endParaRPr lang="en-US" dirty="0" smtClean="0">
              <a:solidFill>
                <a:schemeClr val="accent5">
                  <a:lumMod val="10000"/>
                </a:schemeClr>
              </a:solidFill>
            </a:endParaRPr>
          </a:p>
          <a:p>
            <a:pPr lvl="1"/>
            <a:endParaRPr lang="en-US" dirty="0" smtClean="0">
              <a:solidFill>
                <a:schemeClr val="accent5">
                  <a:lumMod val="10000"/>
                </a:schemeClr>
              </a:solidFill>
            </a:endParaRPr>
          </a:p>
          <a:p>
            <a:pPr lvl="1"/>
            <a:r>
              <a:rPr lang="en-US" dirty="0" smtClean="0">
                <a:solidFill>
                  <a:schemeClr val="accent5">
                    <a:lumMod val="10000"/>
                  </a:schemeClr>
                </a:solidFill>
              </a:rPr>
              <a:t>What is the waiter telling the man about the flowers?</a:t>
            </a:r>
          </a:p>
          <a:p>
            <a:pPr lvl="1"/>
            <a:r>
              <a:rPr lang="en-US" dirty="0" smtClean="0">
                <a:solidFill>
                  <a:schemeClr val="accent5">
                    <a:lumMod val="10000"/>
                  </a:schemeClr>
                </a:solidFill>
              </a:rPr>
              <a:t>If eating them might make you sick, what does that tell you?</a:t>
            </a:r>
          </a:p>
          <a:p>
            <a:pPr lvl="1"/>
            <a:r>
              <a:rPr lang="en-US" dirty="0" smtClean="0">
                <a:solidFill>
                  <a:schemeClr val="accent5">
                    <a:lumMod val="10000"/>
                  </a:schemeClr>
                </a:solidFill>
              </a:rPr>
              <a:t>So, if you shouldn’t eat things that are not </a:t>
            </a:r>
            <a:r>
              <a:rPr lang="en-US" i="1" dirty="0" smtClean="0">
                <a:solidFill>
                  <a:schemeClr val="accent5">
                    <a:lumMod val="10000"/>
                  </a:schemeClr>
                </a:solidFill>
              </a:rPr>
              <a:t>edible</a:t>
            </a:r>
            <a:r>
              <a:rPr lang="en-US" dirty="0" smtClean="0">
                <a:solidFill>
                  <a:schemeClr val="accent5">
                    <a:lumMod val="10000"/>
                  </a:schemeClr>
                </a:solidFill>
              </a:rPr>
              <a:t>, what does </a:t>
            </a:r>
            <a:r>
              <a:rPr lang="en-US" i="1" dirty="0" smtClean="0">
                <a:solidFill>
                  <a:schemeClr val="accent5">
                    <a:lumMod val="10000"/>
                  </a:schemeClr>
                </a:solidFill>
              </a:rPr>
              <a:t>edible</a:t>
            </a:r>
            <a:r>
              <a:rPr lang="en-US" dirty="0" smtClean="0">
                <a:solidFill>
                  <a:schemeClr val="accent5">
                    <a:lumMod val="10000"/>
                  </a:schemeClr>
                </a:solidFill>
              </a:rPr>
              <a:t> mean?</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85</a:t>
            </a:fld>
            <a:endParaRPr lang="en-US"/>
          </a:p>
        </p:txBody>
      </p:sp>
    </p:spTree>
    <p:extLst>
      <p:ext uri="{BB962C8B-B14F-4D97-AF65-F5344CB8AC3E}">
        <p14:creationId xmlns:p14="http://schemas.microsoft.com/office/powerpoint/2010/main" val="1354562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38876370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87</a:t>
            </a:fld>
            <a:endParaRPr lang="en-US"/>
          </a:p>
        </p:txBody>
      </p:sp>
    </p:spTree>
    <p:extLst>
      <p:ext uri="{BB962C8B-B14F-4D97-AF65-F5344CB8AC3E}">
        <p14:creationId xmlns:p14="http://schemas.microsoft.com/office/powerpoint/2010/main" val="11425071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variations of </a:t>
            </a:r>
            <a:r>
              <a:rPr lang="en-US" dirty="0" err="1" smtClean="0"/>
              <a:t>Frayer</a:t>
            </a:r>
            <a:r>
              <a:rPr lang="en-US" dirty="0" smtClean="0"/>
              <a:t> Model – students</a:t>
            </a:r>
            <a:r>
              <a:rPr lang="en-US" baseline="0" dirty="0" smtClean="0"/>
              <a:t> should be encouraged to use graphics, first language to support their learning. Kate Kinsella always includes an example sentence as well.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88</a:t>
            </a:fld>
            <a:endParaRPr lang="en-US"/>
          </a:p>
        </p:txBody>
      </p:sp>
    </p:spTree>
    <p:extLst>
      <p:ext uri="{BB962C8B-B14F-4D97-AF65-F5344CB8AC3E}">
        <p14:creationId xmlns:p14="http://schemas.microsoft.com/office/powerpoint/2010/main" val="13940500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89</a:t>
            </a:fld>
            <a:endParaRPr lang="en-US"/>
          </a:p>
        </p:txBody>
      </p:sp>
    </p:spTree>
    <p:extLst>
      <p:ext uri="{BB962C8B-B14F-4D97-AF65-F5344CB8AC3E}">
        <p14:creationId xmlns:p14="http://schemas.microsoft.com/office/powerpoint/2010/main" val="1529888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 typeface="Arial" pitchFamily="34" charset="0"/>
              <a:buChar char="•"/>
            </a:pPr>
            <a:r>
              <a:rPr lang="en-US" dirty="0" smtClean="0"/>
              <a:t>On</a:t>
            </a:r>
            <a:r>
              <a:rPr lang="en-US" baseline="0" dirty="0" smtClean="0"/>
              <a:t> sticky notes, note as many ways as you can think of how you currently teach vocabulary in your classroom. How do you choose which words to teach?  </a:t>
            </a:r>
          </a:p>
          <a:p>
            <a:pPr marL="174702" indent="-174702">
              <a:buFont typeface="Arial" pitchFamily="34" charset="0"/>
              <a:buChar char="•"/>
            </a:pPr>
            <a:r>
              <a:rPr lang="en-US" dirty="0" smtClean="0"/>
              <a:t>In table groups discuss the various methods of teaching vocabulary &amp; where the</a:t>
            </a:r>
            <a:r>
              <a:rPr lang="en-US" baseline="0" dirty="0" smtClean="0"/>
              <a:t> words are generated from. </a:t>
            </a:r>
          </a:p>
          <a:p>
            <a:pPr marL="174702" indent="-17470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8876370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 friendly</a:t>
            </a:r>
            <a:r>
              <a:rPr lang="en-US" baseline="0" dirty="0" smtClean="0"/>
              <a:t> may include the student’s own note-taking, sketching etc., but this does not necessarily make it a student friendly explanation.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Notes:  discuss and compare </a:t>
            </a:r>
            <a:r>
              <a:rPr lang="en-US" dirty="0" err="1" smtClean="0"/>
              <a:t>Marzano’s</a:t>
            </a:r>
            <a:r>
              <a:rPr lang="en-US" dirty="0" smtClean="0"/>
              <a:t> personal dictionary example w other personal dictionary examples; show similarities/differences…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a:t>
            </a:r>
            <a:r>
              <a:rPr lang="en-US" baseline="0" dirty="0" smtClean="0"/>
              <a:t> you used something like this with your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Talk about the importance of non-linguistic representations of words </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90</a:t>
            </a:fld>
            <a:endParaRPr lang="en-US"/>
          </a:p>
        </p:txBody>
      </p:sp>
    </p:spTree>
    <p:extLst>
      <p:ext uri="{BB962C8B-B14F-4D97-AF65-F5344CB8AC3E}">
        <p14:creationId xmlns:p14="http://schemas.microsoft.com/office/powerpoint/2010/main" val="4646173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Are there other variations?</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91</a:t>
            </a:fld>
            <a:endParaRPr lang="en-US"/>
          </a:p>
        </p:txBody>
      </p:sp>
    </p:spTree>
    <p:extLst>
      <p:ext uri="{BB962C8B-B14F-4D97-AF65-F5344CB8AC3E}">
        <p14:creationId xmlns:p14="http://schemas.microsoft.com/office/powerpoint/2010/main" val="4646173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seems</a:t>
            </a:r>
            <a:r>
              <a:rPr lang="en-US" baseline="0" dirty="0" smtClean="0"/>
              <a:t> remiss not to mention a couple of other highly respected vocabulary strategies. </a:t>
            </a:r>
          </a:p>
          <a:p>
            <a:endParaRPr lang="en-US" dirty="0" smtClean="0"/>
          </a:p>
          <a:p>
            <a:r>
              <a:rPr lang="en-US" dirty="0" smtClean="0"/>
              <a:t>Look at examples of vocabulary</a:t>
            </a:r>
            <a:r>
              <a:rPr lang="en-US" baseline="0" dirty="0" smtClean="0"/>
              <a:t> cards – discuss cognates and why they are important to be award of – false cognates. Point to Cognate Handout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92</a:t>
            </a:fld>
            <a:endParaRPr lang="en-US"/>
          </a:p>
        </p:txBody>
      </p:sp>
    </p:spTree>
    <p:extLst>
      <p:ext uri="{BB962C8B-B14F-4D97-AF65-F5344CB8AC3E}">
        <p14:creationId xmlns:p14="http://schemas.microsoft.com/office/powerpoint/2010/main" val="1911462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Tamper A example—to interfere in an ____ way;</a:t>
            </a:r>
          </a:p>
          <a:p>
            <a:r>
              <a:rPr lang="en-US" dirty="0" smtClean="0"/>
              <a:t>Tamper B exampale—to </a:t>
            </a:r>
          </a:p>
          <a:p>
            <a:endParaRPr lang="en-US" dirty="0" smtClean="0"/>
          </a:p>
        </p:txBody>
      </p:sp>
      <p:sp>
        <p:nvSpPr>
          <p:cNvPr id="4" name="Slide Number Placeholder 3"/>
          <p:cNvSpPr>
            <a:spLocks noGrp="1"/>
          </p:cNvSpPr>
          <p:nvPr>
            <p:ph type="sldNum" sz="quarter" idx="10"/>
          </p:nvPr>
        </p:nvSpPr>
        <p:spPr/>
        <p:txBody>
          <a:bodyPr/>
          <a:lstStyle/>
          <a:p>
            <a:fld id="{5754D6EC-36EF-4B31-9B65-1B3BB6794E95}" type="slidenum">
              <a:rPr lang="en-US" smtClean="0"/>
              <a:t>93</a:t>
            </a:fld>
            <a:endParaRPr lang="en-US"/>
          </a:p>
        </p:txBody>
      </p:sp>
    </p:spTree>
    <p:extLst>
      <p:ext uri="{BB962C8B-B14F-4D97-AF65-F5344CB8AC3E}">
        <p14:creationId xmlns:p14="http://schemas.microsoft.com/office/powerpoint/2010/main" val="36215286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best to start students off with a strong focused concept of what a word means rather than draw attention</a:t>
            </a:r>
            <a:r>
              <a:rPr lang="en-US" baseline="0" dirty="0" smtClean="0"/>
              <a:t> to multiple senses of meaning. Rather than dealing with too much information at the outset, language used can more readily extend a concept as their use of it grows.” BWTL, p. 33 </a:t>
            </a:r>
          </a:p>
          <a:p>
            <a:endParaRPr lang="en-US" baseline="0" dirty="0" smtClean="0"/>
          </a:p>
          <a:p>
            <a:r>
              <a:rPr lang="en-US" baseline="0" dirty="0" smtClean="0"/>
              <a:t>Uses complete sentences, not fragments like a dictionary </a:t>
            </a:r>
          </a:p>
          <a:p>
            <a:endParaRPr lang="en-US" baseline="0" dirty="0" smtClean="0"/>
          </a:p>
          <a:p>
            <a:r>
              <a:rPr lang="en-US" baseline="0" dirty="0" smtClean="0"/>
              <a:t>Example: tamper – Dictionary definition is “to interfere in a secret or incorrect way.” This doesn’t seem to really get at what we think of when we use the word tamper. </a:t>
            </a:r>
          </a:p>
          <a:p>
            <a:r>
              <a:rPr lang="en-US" baseline="0" dirty="0" smtClean="0"/>
              <a:t>Student Friendly Explanation: “</a:t>
            </a:r>
            <a:r>
              <a:rPr lang="en-US" b="1" baseline="0" dirty="0" smtClean="0"/>
              <a:t>To change something secretly so that it does not work properly or becomes harmful</a:t>
            </a:r>
            <a:r>
              <a:rPr lang="en-US" baseline="0" dirty="0" smtClean="0"/>
              <a:t>.”</a:t>
            </a:r>
          </a:p>
          <a:p>
            <a:endParaRPr lang="en-US" dirty="0" smtClean="0"/>
          </a:p>
          <a:p>
            <a:r>
              <a:rPr lang="en-US" dirty="0" smtClean="0"/>
              <a:t>Good Resources for student-friendly</a:t>
            </a:r>
            <a:r>
              <a:rPr lang="en-US" baseline="0" dirty="0" smtClean="0"/>
              <a:t> definitions are:</a:t>
            </a:r>
          </a:p>
          <a:p>
            <a:r>
              <a:rPr lang="en-US" baseline="0" dirty="0" smtClean="0"/>
              <a:t>Collins COBUILD Dictionary</a:t>
            </a:r>
          </a:p>
          <a:p>
            <a:r>
              <a:rPr lang="en-US" baseline="0" dirty="0" smtClean="0"/>
              <a:t>Longman Advanced American Dictionary</a:t>
            </a:r>
          </a:p>
          <a:p>
            <a:r>
              <a:rPr lang="en-US" baseline="0" dirty="0" smtClean="0"/>
              <a:t>Word Central; </a:t>
            </a:r>
            <a:r>
              <a:rPr lang="en-US" baseline="0" dirty="0" err="1" smtClean="0"/>
              <a:t>Mirriam</a:t>
            </a:r>
            <a:r>
              <a:rPr lang="en-US" baseline="0" dirty="0" smtClean="0"/>
              <a:t> Webster Student’s electronic dictionary</a:t>
            </a:r>
          </a:p>
          <a:p>
            <a:r>
              <a:rPr lang="en-US" baseline="0" dirty="0" smtClean="0"/>
              <a:t>The American Heritage Dictionary of the English Language</a:t>
            </a:r>
            <a:endParaRPr lang="en-US" dirty="0" smtClean="0"/>
          </a:p>
          <a:p>
            <a:endParaRPr lang="en-US" dirty="0"/>
          </a:p>
        </p:txBody>
      </p:sp>
      <p:sp>
        <p:nvSpPr>
          <p:cNvPr id="4" name="Slide Number Placeholder 3"/>
          <p:cNvSpPr>
            <a:spLocks noGrp="1"/>
          </p:cNvSpPr>
          <p:nvPr>
            <p:ph type="sldNum" sz="quarter" idx="10"/>
          </p:nvPr>
        </p:nvSpPr>
        <p:spPr/>
        <p:txBody>
          <a:bodyPr/>
          <a:lstStyle/>
          <a:p>
            <a:fld id="{C6426757-B2AD-4062-B82A-3394648FBA99}" type="slidenum">
              <a:rPr lang="en-US" smtClean="0"/>
              <a:t>94</a:t>
            </a:fld>
            <a:endParaRPr lang="en-US"/>
          </a:p>
        </p:txBody>
      </p:sp>
    </p:spTree>
    <p:extLst>
      <p:ext uri="{BB962C8B-B14F-4D97-AF65-F5344CB8AC3E}">
        <p14:creationId xmlns:p14="http://schemas.microsoft.com/office/powerpoint/2010/main" val="42006563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24</a:t>
            </a:r>
          </a:p>
          <a:p>
            <a:r>
              <a:rPr lang="en-US" dirty="0" smtClean="0"/>
              <a:t>Turn to your partner and share one way that these meet Beck’s definition of a “friendly” definition</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95</a:t>
            </a:fld>
            <a:endParaRPr lang="en-US"/>
          </a:p>
        </p:txBody>
      </p:sp>
    </p:spTree>
    <p:extLst>
      <p:ext uri="{BB962C8B-B14F-4D97-AF65-F5344CB8AC3E}">
        <p14:creationId xmlns:p14="http://schemas.microsoft.com/office/powerpoint/2010/main" val="400720157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the dictionary definitions; You will write a student friendly definition;</a:t>
            </a:r>
            <a:endParaRPr lang="en-US" dirty="0" smtClean="0"/>
          </a:p>
          <a:p>
            <a:r>
              <a:rPr lang="en-US" dirty="0" smtClean="0"/>
              <a:t>Do</a:t>
            </a:r>
            <a:r>
              <a:rPr lang="en-US" baseline="0" dirty="0" smtClean="0"/>
              <a:t> individually (5 minutes?) and then have them discuss in pairs; have your group discuss at table and agree upon your final definition (that you all agree on) for each word; write the agreed upon definitions on the yellow paper;</a:t>
            </a:r>
          </a:p>
          <a:p>
            <a:r>
              <a:rPr lang="en-US" baseline="0" dirty="0" smtClean="0"/>
              <a:t>The person who drove the shortest distance to get here today will be the one to share;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754D6EC-36EF-4B31-9B65-1B3BB6794E95}" type="slidenum">
              <a:rPr lang="en-US" smtClean="0"/>
              <a:t>96</a:t>
            </a:fld>
            <a:endParaRPr lang="en-US"/>
          </a:p>
        </p:txBody>
      </p:sp>
    </p:spTree>
    <p:extLst>
      <p:ext uri="{BB962C8B-B14F-4D97-AF65-F5344CB8AC3E}">
        <p14:creationId xmlns:p14="http://schemas.microsoft.com/office/powerpoint/2010/main" val="23891463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the dictionary definitions; You will write a student friendly definition;</a:t>
            </a:r>
            <a:endParaRPr lang="en-US" dirty="0" smtClean="0"/>
          </a:p>
          <a:p>
            <a:r>
              <a:rPr lang="en-US" dirty="0" smtClean="0"/>
              <a:t>Do</a:t>
            </a:r>
            <a:r>
              <a:rPr lang="en-US" baseline="0" dirty="0" smtClean="0"/>
              <a:t> individually (5 minutes?) and then have them discuss in pairs; have your group discuss at table and agree upon your final definition (that you all agree on) for each word; write the agreed upon definitions on the yellow paper;</a:t>
            </a:r>
          </a:p>
          <a:p>
            <a:r>
              <a:rPr lang="en-US" baseline="0" dirty="0" smtClean="0"/>
              <a:t>The person who drove the shortest distance to get here today will be the one to share;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754D6EC-36EF-4B31-9B65-1B3BB6794E95}" type="slidenum">
              <a:rPr lang="en-US" smtClean="0"/>
              <a:t>97</a:t>
            </a:fld>
            <a:endParaRPr lang="en-US"/>
          </a:p>
        </p:txBody>
      </p:sp>
    </p:spTree>
    <p:extLst>
      <p:ext uri="{BB962C8B-B14F-4D97-AF65-F5344CB8AC3E}">
        <p14:creationId xmlns:p14="http://schemas.microsoft.com/office/powerpoint/2010/main" val="23891463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 typeface="Arial" pitchFamily="34" charset="0"/>
              <a:buChar char="•"/>
            </a:pPr>
            <a:r>
              <a:rPr lang="en-US" sz="1200" baseline="0" dirty="0" smtClean="0">
                <a:solidFill>
                  <a:srgbClr val="FF0000"/>
                </a:solidFill>
              </a:rPr>
              <a:t>Isabel Beck says that providing additional contexts means showing </a:t>
            </a:r>
            <a:r>
              <a:rPr lang="en-US" sz="1200" b="1" baseline="0" dirty="0" smtClean="0">
                <a:solidFill>
                  <a:srgbClr val="FF0000"/>
                </a:solidFill>
              </a:rPr>
              <a:t>how each word can be used in a context or situation that is different from the one in the story or text</a:t>
            </a:r>
            <a:r>
              <a:rPr lang="en-US" sz="1200" baseline="0" dirty="0" smtClean="0">
                <a:solidFill>
                  <a:srgbClr val="FF0000"/>
                </a:solidFill>
              </a:rPr>
              <a:t>.</a:t>
            </a:r>
          </a:p>
          <a:p>
            <a:pPr marL="0" indent="0">
              <a:buFont typeface="Arial" pitchFamily="34" charset="0"/>
              <a:buNone/>
            </a:pPr>
            <a:r>
              <a:rPr lang="en-US" baseline="0" dirty="0" smtClean="0"/>
              <a:t>Read “the Tailor” aloud. (Page 99) to get text context.  Then share the following examples as different context from the text.</a:t>
            </a:r>
          </a:p>
          <a:p>
            <a:pPr marL="0" indent="0">
              <a:buFont typeface="Arial" pitchFamily="34" charset="0"/>
              <a:buNone/>
            </a:pPr>
            <a:endParaRPr lang="en-US" baseline="0" dirty="0" smtClean="0"/>
          </a:p>
          <a:p>
            <a:pPr marL="174702" indent="-174702">
              <a:buFont typeface="Arial" pitchFamily="34" charset="0"/>
              <a:buChar char="•"/>
            </a:pPr>
            <a:r>
              <a:rPr lang="en-US" baseline="0" dirty="0" smtClean="0"/>
              <a:t>Examples:  ”If you kept losing the key to the house, and decided to wear it on a chain around your neck—that would be a </a:t>
            </a:r>
            <a:r>
              <a:rPr lang="en-US" b="1" baseline="0" dirty="0" smtClean="0"/>
              <a:t>clever</a:t>
            </a:r>
            <a:r>
              <a:rPr lang="en-US" baseline="0" dirty="0" smtClean="0"/>
              <a:t> idea.”</a:t>
            </a:r>
          </a:p>
          <a:p>
            <a:pPr marL="174702" indent="-174702">
              <a:buFont typeface="Arial" pitchFamily="34" charset="0"/>
              <a:buChar char="•"/>
            </a:pPr>
            <a:r>
              <a:rPr lang="en-US" baseline="0" dirty="0" smtClean="0"/>
              <a:t>“It would be </a:t>
            </a:r>
            <a:r>
              <a:rPr lang="en-US" b="1" baseline="0" dirty="0" smtClean="0"/>
              <a:t>frugal</a:t>
            </a:r>
            <a:r>
              <a:rPr lang="en-US" baseline="0" dirty="0" smtClean="0"/>
              <a:t> to only buy clothes when there is a big sale.”</a:t>
            </a:r>
          </a:p>
          <a:p>
            <a:pPr marL="174702" indent="-174702">
              <a:buFont typeface="Arial" pitchFamily="34" charset="0"/>
              <a:buChar char="•"/>
            </a:pPr>
            <a:r>
              <a:rPr lang="en-US" baseline="0" dirty="0" smtClean="0"/>
              <a:t>“If you look out and see beautiful sunshine, you might think “What a </a:t>
            </a:r>
            <a:r>
              <a:rPr lang="en-US" b="1" baseline="0" dirty="0" smtClean="0"/>
              <a:t>splendid</a:t>
            </a:r>
            <a:r>
              <a:rPr lang="en-US" baseline="0" dirty="0" smtClean="0"/>
              <a:t> day!”</a:t>
            </a:r>
          </a:p>
          <a:p>
            <a:pPr marL="174702" indent="-174702">
              <a:buFont typeface="Arial" pitchFamily="34" charset="0"/>
              <a:buChar char="•"/>
            </a:pPr>
            <a:r>
              <a:rPr lang="en-US" baseline="0" dirty="0" smtClean="0"/>
              <a:t>“If someone thought he or she might have found a ring with a real diamond in it, he or she would </a:t>
            </a:r>
            <a:r>
              <a:rPr lang="en-US" b="1" baseline="0" dirty="0" smtClean="0"/>
              <a:t>examine</a:t>
            </a:r>
            <a:r>
              <a:rPr lang="en-US" baseline="0" dirty="0" smtClean="0"/>
              <a:t> it very carefully.”</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388763702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a:t>
            </a:r>
            <a:r>
              <a:rPr lang="en-US" baseline="0" dirty="0" smtClean="0"/>
              <a:t> model: </a:t>
            </a:r>
            <a:r>
              <a:rPr lang="en-US" i="1" baseline="0" dirty="0" smtClean="0"/>
              <a:t>Obstinate</a:t>
            </a:r>
            <a:r>
              <a:rPr lang="en-US" i="0" baseline="0" dirty="0" smtClean="0"/>
              <a:t> must mean something that a horse could be, and it has to be something that would make a horse hard to control. Maybe scared, a horse can be scared, and because he was scared, he might act up and be hard to control. But it says the horse acted this way often and that the rider was angry about it. I don’t think a rider would be angry at a scared horse. </a:t>
            </a:r>
            <a:r>
              <a:rPr lang="en-US" i="1" baseline="0" dirty="0" smtClean="0"/>
              <a:t>Obstinate</a:t>
            </a:r>
            <a:r>
              <a:rPr lang="en-US" i="0" baseline="0" dirty="0" smtClean="0"/>
              <a:t> must be a way a horse acts that riders don’t like. It could mean stubborn, because horses can get stubborn and some horses can get stubborn often. When they do, it’s hard for a rider to get the to do what she wants. </a:t>
            </a:r>
          </a:p>
          <a:p>
            <a:endParaRPr lang="en-US" i="0" baseline="0" dirty="0" smtClean="0"/>
          </a:p>
          <a:p>
            <a:r>
              <a:rPr lang="en-US" i="0" baseline="0" dirty="0" smtClean="0"/>
              <a:t>***This type of model/scaffold should be used infrequently as it puts the students in a passive rather than active learning role. </a:t>
            </a:r>
          </a:p>
          <a:p>
            <a:endParaRPr lang="en-US" i="0" baseline="0" dirty="0" smtClean="0"/>
          </a:p>
          <a:p>
            <a:r>
              <a:rPr lang="en-US" i="0" baseline="0" dirty="0" smtClean="0"/>
              <a:t>Model a think aloud…</a:t>
            </a:r>
          </a:p>
          <a:p>
            <a:r>
              <a:rPr lang="en-US" i="0" baseline="0" dirty="0" smtClean="0"/>
              <a:t>It’s OK to come with a wrong definition at this point;</a:t>
            </a:r>
          </a:p>
          <a:p>
            <a:r>
              <a:rPr lang="en-US" i="0" baseline="0" dirty="0" smtClean="0"/>
              <a:t>We will work our way around to the right definition</a:t>
            </a:r>
          </a:p>
          <a:p>
            <a:endParaRPr lang="en-US" i="0" baseline="0" dirty="0" smtClean="0"/>
          </a:p>
          <a:p>
            <a:r>
              <a:rPr lang="en-US" dirty="0" smtClean="0">
                <a:solidFill>
                  <a:schemeClr val="accent5">
                    <a:lumMod val="10000"/>
                  </a:schemeClr>
                </a:solidFill>
              </a:rPr>
              <a:t>After enough modeling of the strategy (describing the meaning from context)</a:t>
            </a:r>
          </a:p>
          <a:p>
            <a:r>
              <a:rPr lang="en-US" dirty="0" smtClean="0">
                <a:solidFill>
                  <a:schemeClr val="accent5">
                    <a:lumMod val="10000"/>
                  </a:schemeClr>
                </a:solidFill>
              </a:rPr>
              <a:t>Students can begin to develop their</a:t>
            </a:r>
            <a:r>
              <a:rPr lang="en-US" baseline="0" dirty="0" smtClean="0">
                <a:solidFill>
                  <a:schemeClr val="accent5">
                    <a:lumMod val="10000"/>
                  </a:schemeClr>
                </a:solidFill>
              </a:rPr>
              <a:t> own</a:t>
            </a:r>
            <a:r>
              <a:rPr lang="en-US" dirty="0" smtClean="0">
                <a:solidFill>
                  <a:schemeClr val="accent5">
                    <a:lumMod val="10000"/>
                  </a:schemeClr>
                </a:solidFill>
              </a:rPr>
              <a:t> definitions based on context.</a:t>
            </a:r>
          </a:p>
          <a:p>
            <a:r>
              <a:rPr lang="en-US" dirty="0" smtClean="0">
                <a:solidFill>
                  <a:schemeClr val="accent5">
                    <a:lumMod val="10000"/>
                  </a:schemeClr>
                </a:solidFill>
              </a:rPr>
              <a:t>Have students explain their thinking and explain the parts of the situation/context that helped clue them into the definition they came up with. </a:t>
            </a:r>
          </a:p>
          <a:p>
            <a:r>
              <a:rPr lang="en-US" smtClean="0">
                <a:solidFill>
                  <a:schemeClr val="accent5">
                    <a:lumMod val="10000"/>
                  </a:schemeClr>
                </a:solidFill>
              </a:rPr>
              <a:t>Teacher</a:t>
            </a:r>
            <a:r>
              <a:rPr lang="en-US" baseline="0" smtClean="0">
                <a:solidFill>
                  <a:schemeClr val="accent5">
                    <a:lumMod val="10000"/>
                  </a:schemeClr>
                </a:solidFill>
              </a:rPr>
              <a:t> can m</a:t>
            </a:r>
            <a:r>
              <a:rPr lang="en-US" smtClean="0">
                <a:solidFill>
                  <a:schemeClr val="accent5">
                    <a:lumMod val="10000"/>
                  </a:schemeClr>
                </a:solidFill>
              </a:rPr>
              <a:t>odel thinking aloud, but use it sparingly so that</a:t>
            </a:r>
            <a:r>
              <a:rPr lang="en-US" baseline="0" smtClean="0">
                <a:solidFill>
                  <a:schemeClr val="accent5">
                    <a:lumMod val="10000"/>
                  </a:schemeClr>
                </a:solidFill>
              </a:rPr>
              <a:t> </a:t>
            </a:r>
            <a:r>
              <a:rPr lang="en-US" smtClean="0">
                <a:solidFill>
                  <a:schemeClr val="accent5">
                    <a:lumMod val="10000"/>
                  </a:schemeClr>
                </a:solidFill>
              </a:rPr>
              <a:t>students do most of the explaining.</a:t>
            </a:r>
          </a:p>
          <a:p>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99</a:t>
            </a:fld>
            <a:endParaRPr lang="en-US"/>
          </a:p>
        </p:txBody>
      </p:sp>
    </p:spTree>
    <p:extLst>
      <p:ext uri="{BB962C8B-B14F-4D97-AF65-F5344CB8AC3E}">
        <p14:creationId xmlns:p14="http://schemas.microsoft.com/office/powerpoint/2010/main" val="1279493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5" cstate="print"/>
          <a:stretch>
            <a:fillRect/>
          </a:stretch>
        </p:blipFill>
        <p:spPr>
          <a:xfrm>
            <a:off x="7662119" y="2819400"/>
            <a:ext cx="1461333" cy="2293850"/>
          </a:xfrm>
          <a:prstGeom prst="rect">
            <a:avLst/>
          </a:prstGeom>
        </p:spPr>
      </p:pic>
      <p:pic>
        <p:nvPicPr>
          <p:cNvPr id="11" name="Picture 10"/>
          <p:cNvPicPr>
            <a:picLocks/>
          </p:cNvPicPr>
          <p:nvPr/>
        </p:nvPicPr>
        <p:blipFill>
          <a:blip r:embed="rId6" cstate="print"/>
          <a:stretch>
            <a:fillRect/>
          </a:stretch>
        </p:blipFill>
        <p:spPr>
          <a:xfrm>
            <a:off x="20548" y="5089818"/>
            <a:ext cx="9098280" cy="1737360"/>
          </a:xfrm>
          <a:prstGeom prst="rect">
            <a:avLst/>
          </a:prstGeom>
        </p:spPr>
      </p:pic>
      <p:sp>
        <p:nvSpPr>
          <p:cNvPr id="14" name="Rectangle 13"/>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009892A-0574-4753-B3B5-882803074C2D}" type="datetimeFigureOut">
              <a:rPr lang="en-US" smtClean="0"/>
              <a:t>5/29/2013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5100B4B-F5D2-44DD-9A19-A980681504E0}" type="slidenum">
              <a:rPr lang="en-US" smtClean="0"/>
              <a:t>‹#›</a:t>
            </a:fld>
            <a:endParaRPr lang="en-U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009892A-0574-4753-B3B5-882803074C2D}" type="datetimeFigureOut">
              <a:rPr lang="en-US" smtClean="0"/>
              <a:t>5/29/2013</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5100B4B-F5D2-44DD-9A19-A980681504E0}" type="slidenum">
              <a:rPr lang="en-US" smtClean="0"/>
              <a:t>‹#›</a:t>
            </a:fld>
            <a:endParaRPr lang="en-US"/>
          </a:p>
        </p:txBody>
      </p:sp>
      <p:sp>
        <p:nvSpPr>
          <p:cNvPr id="6" name="Rectangle 5"/>
          <p:cNvSpPr/>
          <p:nvPr/>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009892A-0574-4753-B3B5-882803074C2D}" type="datetimeFigureOut">
              <a:rPr lang="en-US" smtClean="0"/>
              <a:t>5/29/2013</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5100B4B-F5D2-44DD-9A19-A980681504E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9892A-0574-4753-B3B5-882803074C2D}" type="datetimeFigureOut">
              <a:rPr lang="en-US" smtClean="0"/>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t>‹#›</a:t>
            </a:fld>
            <a:endParaRPr lang="en-U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009892A-0574-4753-B3B5-882803074C2D}" type="datetimeFigureOut">
              <a:rPr lang="en-US" smtClean="0"/>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35100B4B-F5D2-44DD-9A19-A980681504E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fld id="{A009892A-0574-4753-B3B5-882803074C2D}" type="datetimeFigureOut">
              <a:rPr lang="en-US" smtClean="0"/>
              <a:t>5/29/2013</a:t>
            </a:fld>
            <a:endParaRPr lang="en-US"/>
          </a:p>
        </p:txBody>
      </p:sp>
      <p:sp>
        <p:nvSpPr>
          <p:cNvPr id="4" name="Footer Placeholder 9"/>
          <p:cNvSpPr>
            <a:spLocks noGrp="1"/>
          </p:cNvSpPr>
          <p:nvPr>
            <p:ph type="ftr" sz="quarter" idx="11"/>
          </p:nvPr>
        </p:nvSpPr>
        <p:spPr/>
        <p:txBody>
          <a:bodyPr/>
          <a:lstStyle>
            <a:lvl1pPr>
              <a:defRPr/>
            </a:lvl1pPr>
          </a:lstStyle>
          <a:p>
            <a:endParaRPr lang="en-US"/>
          </a:p>
        </p:txBody>
      </p:sp>
      <p:sp>
        <p:nvSpPr>
          <p:cNvPr id="5" name="Slide Number Placeholder 21"/>
          <p:cNvSpPr>
            <a:spLocks noGrp="1"/>
          </p:cNvSpPr>
          <p:nvPr>
            <p:ph type="sldNum" sz="quarter" idx="12"/>
          </p:nvPr>
        </p:nvSpPr>
        <p:spPr/>
        <p:txBody>
          <a:bodyPr/>
          <a:lstStyle>
            <a:lvl1pPr>
              <a:defRPr/>
            </a:lvl1pPr>
          </a:lstStyle>
          <a:p>
            <a:fld id="{35100B4B-F5D2-44DD-9A19-A980681504E0}" type="slidenum">
              <a:rPr lang="en-US" smtClean="0"/>
              <a:t>‹#›</a:t>
            </a:fld>
            <a:endParaRPr lang="en-US"/>
          </a:p>
        </p:txBody>
      </p:sp>
    </p:spTree>
    <p:extLst>
      <p:ext uri="{BB962C8B-B14F-4D97-AF65-F5344CB8AC3E}">
        <p14:creationId xmlns:p14="http://schemas.microsoft.com/office/powerpoint/2010/main" val="143839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35100B4B-F5D2-44DD-9A19-A980681504E0}" type="slidenum">
              <a:rPr lang="en-US" smtClean="0"/>
              <a:t>‹#›</a:t>
            </a:fld>
            <a:endParaRPr lang="en-US"/>
          </a:p>
        </p:txBody>
      </p:sp>
      <p:sp>
        <p:nvSpPr>
          <p:cNvPr id="7" name="Oval 6"/>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009892A-0574-4753-B3B5-882803074C2D}" type="datetimeFigureOut">
              <a:rPr lang="en-US" smtClean="0"/>
              <a:t>5/29/2013</a:t>
            </a:fld>
            <a:endParaRPr lang="en-US"/>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35100B4B-F5D2-44DD-9A19-A980681504E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009892A-0574-4753-B3B5-882803074C2D}" type="datetimeFigureOut">
              <a:rPr lang="en-US" smtClean="0"/>
              <a:t>5/29/2013</a:t>
            </a:fld>
            <a:endParaRPr lang="en-US"/>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35100B4B-F5D2-44DD-9A19-A980681504E0}" type="slidenum">
              <a:rPr lang="en-US" smtClean="0"/>
              <a:t>‹#›</a:t>
            </a:fld>
            <a:endParaRPr lang="en-US"/>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09892A-0574-4753-B3B5-882803074C2D}" type="datetimeFigureOut">
              <a:rPr lang="en-US" smtClean="0"/>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00B4B-F5D2-44DD-9A19-A980681504E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009892A-0574-4753-B3B5-882803074C2D}" type="datetimeFigureOut">
              <a:rPr lang="en-US" smtClean="0"/>
              <a:t>5/29/2013</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5100B4B-F5D2-44DD-9A19-A980681504E0}" type="slidenum">
              <a:rPr lang="en-US" smtClean="0"/>
              <a:t>‹#›</a:t>
            </a:fld>
            <a:endParaRPr lang="en-US"/>
          </a:p>
        </p:txBody>
      </p:sp>
      <p:pic>
        <p:nvPicPr>
          <p:cNvPr id="6" name="Picture 5"/>
          <p:cNvPicPr>
            <a:picLocks noChangeAspect="1"/>
          </p:cNvPicPr>
          <p:nvPr/>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9892A-0574-4753-B3B5-882803074C2D}" type="datetimeFigureOut">
              <a:rPr lang="en-US" smtClean="0"/>
              <a:t>5/29/2013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100B4B-F5D2-44DD-9A19-A980681504E0}" type="slidenum">
              <a:rPr lang="en-US" smtClean="0"/>
              <a:t>‹#›</a:t>
            </a:fld>
            <a:endParaRPr lang="en-US"/>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009892A-0574-4753-B3B5-882803074C2D}" type="datetimeFigureOut">
              <a:rPr lang="en-US" smtClean="0"/>
              <a:t>5/29/2013</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5100B4B-F5D2-44DD-9A19-A980681504E0}" type="slidenum">
              <a:rPr lang="en-US" smtClean="0"/>
              <a:t>‹#›</a:t>
            </a:fld>
            <a:endParaRPr lang="en-US"/>
          </a:p>
        </p:txBody>
      </p:sp>
      <p:sp>
        <p:nvSpPr>
          <p:cNvPr id="7" name="Rectangle 6"/>
          <p:cNvSpPr/>
          <p:nvPr/>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009892A-0574-4753-B3B5-882803074C2D}" type="datetimeFigureOut">
              <a:rPr lang="en-US" smtClean="0"/>
              <a:t>5/29/2013</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5100B4B-F5D2-44DD-9A19-A980681504E0}"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9892A-0574-4753-B3B5-882803074C2D}" type="datetimeFigureOut">
              <a:rPr lang="en-US" smtClean="0"/>
              <a:t>5/29/2013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00B4B-F5D2-44DD-9A19-A980681504E0}" type="slidenum">
              <a:rPr lang="en-US" smtClean="0"/>
              <a:t>‹#›</a:t>
            </a:fld>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eachersdomain.org/asset/engny_vid_acadvocab/"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hyperlink" Target="mailto:Ncastilleja@esd123.org" TargetMode="External"/><Relationship Id="rId2" Type="http://schemas.openxmlformats.org/officeDocument/2006/relationships/notesSlide" Target="../notesSlides/notesSlide118.xml"/><Relationship Id="rId1" Type="http://schemas.openxmlformats.org/officeDocument/2006/relationships/slideLayout" Target="../slideLayouts/slideLayout5.xml"/><Relationship Id="rId4" Type="http://schemas.openxmlformats.org/officeDocument/2006/relationships/hyperlink" Target="mailto:ssouthard@nwesd.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www.childrenofthecode.org/interviews/risley.htm"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upload.wikimedia.org/wikipedia/commons/9/92/Zone_of_proximal_development.svg"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39.jpg"/></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439396" y="1066800"/>
            <a:ext cx="6400800" cy="935944"/>
          </a:xfrm>
        </p:spPr>
        <p:txBody>
          <a:bodyPr/>
          <a:lstStyle/>
          <a:p>
            <a:r>
              <a:rPr lang="en-US" dirty="0" smtClean="0">
                <a:solidFill>
                  <a:schemeClr val="accent4"/>
                </a:solidFill>
              </a:rPr>
              <a:t>Meeting the Challenges of the CCSS</a:t>
            </a:r>
            <a:endParaRPr lang="en-US" dirty="0">
              <a:solidFill>
                <a:schemeClr val="accent4"/>
              </a:solidFill>
            </a:endParaRPr>
          </a:p>
        </p:txBody>
      </p:sp>
      <p:sp>
        <p:nvSpPr>
          <p:cNvPr id="3" name="Title 2"/>
          <p:cNvSpPr>
            <a:spLocks noGrp="1"/>
          </p:cNvSpPr>
          <p:nvPr>
            <p:ph type="title"/>
          </p:nvPr>
        </p:nvSpPr>
        <p:spPr>
          <a:xfrm>
            <a:off x="1087250" y="2134880"/>
            <a:ext cx="7315200" cy="2589519"/>
          </a:xfrm>
        </p:spPr>
        <p:txBody>
          <a:bodyPr>
            <a:normAutofit/>
          </a:bodyPr>
          <a:lstStyle/>
          <a:p>
            <a:r>
              <a:rPr lang="en-US" dirty="0" smtClean="0"/>
              <a:t>Teaching Academic Vocabulary in the Content Areas to Migrant Students</a:t>
            </a:r>
            <a:endParaRPr lang="en-US" dirty="0"/>
          </a:p>
        </p:txBody>
      </p:sp>
      <p:sp>
        <p:nvSpPr>
          <p:cNvPr id="5" name="Oval 2"/>
          <p:cNvSpPr>
            <a:spLocks noChangeArrowheads="1"/>
          </p:cNvSpPr>
          <p:nvPr/>
        </p:nvSpPr>
        <p:spPr bwMode="auto">
          <a:xfrm>
            <a:off x="4267200" y="4572000"/>
            <a:ext cx="1133475" cy="1044575"/>
          </a:xfrm>
          <a:prstGeom prst="ellipse">
            <a:avLst/>
          </a:prstGeom>
          <a:blipFill dpi="0" rotWithShape="1">
            <a:blip r:embed="rId3"/>
            <a:srcRect/>
            <a:stretch>
              <a:fillRect/>
            </a:stretch>
          </a:blipFill>
          <a:ln w="9525" algn="ctr">
            <a:solidFill>
              <a:srgbClr val="000080"/>
            </a:solidFill>
            <a:round/>
            <a:headEnd/>
            <a:tailEnd/>
          </a:ln>
        </p:spPr>
        <p:txBody>
          <a:bodyPr vert="horz" wrap="none" lIns="91440" tIns="45720" rIns="91440" bIns="45720" numCol="1" anchor="ctr" anchorCtr="0" compatLnSpc="1">
            <a:prstTxWarp prst="textNoShape">
              <a:avLst/>
            </a:prstTxWarp>
          </a:bodyPr>
          <a:lstStyle/>
          <a:p>
            <a:endParaRPr lang="en-US"/>
          </a:p>
        </p:txBody>
      </p:sp>
    </p:spTree>
    <p:extLst>
      <p:ext uri="{BB962C8B-B14F-4D97-AF65-F5344CB8AC3E}">
        <p14:creationId xmlns:p14="http://schemas.microsoft.com/office/powerpoint/2010/main" val="2233568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dirty="0"/>
          </a:p>
        </p:txBody>
      </p:sp>
      <p:sp>
        <p:nvSpPr>
          <p:cNvPr id="5" name="Content Placeholder 4"/>
          <p:cNvSpPr>
            <a:spLocks noGrp="1"/>
          </p:cNvSpPr>
          <p:nvPr>
            <p:ph idx="1"/>
          </p:nvPr>
        </p:nvSpPr>
        <p:spPr>
          <a:xfrm>
            <a:off x="457200" y="3200400"/>
            <a:ext cx="8229600" cy="2362200"/>
          </a:xfrm>
        </p:spPr>
        <p:txBody>
          <a:bodyPr/>
          <a:lstStyle/>
          <a:p>
            <a:r>
              <a:rPr lang="en-US" dirty="0" smtClean="0">
                <a:hlinkClick r:id="rId3"/>
              </a:rPr>
              <a:t>A discussion between NYS Commissioner of Education John B. King Jr., David Coleman (contributing author to the Common Core) and Kate </a:t>
            </a:r>
            <a:r>
              <a:rPr lang="en-US" dirty="0" err="1" smtClean="0">
                <a:hlinkClick r:id="rId3"/>
              </a:rPr>
              <a:t>Gerson</a:t>
            </a:r>
            <a:r>
              <a:rPr lang="en-US" dirty="0" smtClean="0">
                <a:hlinkClick r:id="rId3"/>
              </a:rPr>
              <a:t> (a Sr. Fellow with the Regents </a:t>
            </a:r>
            <a:endParaRPr lang="en-US" dirty="0" smtClean="0"/>
          </a:p>
          <a:p>
            <a:pPr lvl="1"/>
            <a:endParaRPr lang="en-US" dirty="0"/>
          </a:p>
        </p:txBody>
      </p:sp>
      <p:sp>
        <p:nvSpPr>
          <p:cNvPr id="2" name="TextBox 1"/>
          <p:cNvSpPr txBox="1"/>
          <p:nvPr/>
        </p:nvSpPr>
        <p:spPr>
          <a:xfrm>
            <a:off x="533400" y="1239538"/>
            <a:ext cx="8077200" cy="1200329"/>
          </a:xfrm>
          <a:prstGeom prst="rect">
            <a:avLst/>
          </a:prstGeom>
          <a:noFill/>
        </p:spPr>
        <p:txBody>
          <a:bodyPr wrap="square" rtlCol="0">
            <a:spAutoFit/>
          </a:bodyPr>
          <a:lstStyle/>
          <a:p>
            <a:pPr algn="ctr"/>
            <a:r>
              <a:rPr lang="en-US" sz="3600" b="1" dirty="0">
                <a:solidFill>
                  <a:srgbClr val="00B0F0"/>
                </a:solidFill>
              </a:rPr>
              <a:t>CCSS </a:t>
            </a:r>
            <a:r>
              <a:rPr lang="en-US" sz="3600" b="1" dirty="0" smtClean="0">
                <a:solidFill>
                  <a:srgbClr val="00B0F0"/>
                </a:solidFill>
              </a:rPr>
              <a:t>necessitates </a:t>
            </a:r>
            <a:r>
              <a:rPr lang="en-US" sz="3600" b="1" dirty="0">
                <a:solidFill>
                  <a:srgbClr val="00B0F0"/>
                </a:solidFill>
              </a:rPr>
              <a:t>a </a:t>
            </a:r>
            <a:r>
              <a:rPr lang="en-US" sz="3600" b="1" dirty="0" smtClean="0">
                <a:solidFill>
                  <a:srgbClr val="00B0F0"/>
                </a:solidFill>
              </a:rPr>
              <a:t>shift</a:t>
            </a:r>
          </a:p>
          <a:p>
            <a:pPr algn="ctr"/>
            <a:r>
              <a:rPr lang="en-US" sz="3600" b="1" dirty="0" smtClean="0">
                <a:solidFill>
                  <a:srgbClr val="00B0F0"/>
                </a:solidFill>
              </a:rPr>
              <a:t>in </a:t>
            </a:r>
            <a:r>
              <a:rPr lang="en-US" sz="3600" b="1" dirty="0">
                <a:solidFill>
                  <a:srgbClr val="00B0F0"/>
                </a:solidFill>
              </a:rPr>
              <a:t>the way we teach vocabulary</a:t>
            </a:r>
            <a:r>
              <a:rPr lang="en-US" sz="3600" b="1" dirty="0" smtClean="0">
                <a:solidFill>
                  <a:srgbClr val="00B0F0"/>
                </a:solidFill>
              </a:rPr>
              <a:t>.</a:t>
            </a:r>
            <a:endParaRPr lang="en-US" sz="3600" b="1" dirty="0">
              <a:solidFill>
                <a:srgbClr val="00B0F0"/>
              </a:solidFill>
            </a:endParaRPr>
          </a:p>
        </p:txBody>
      </p:sp>
    </p:spTree>
    <p:extLst>
      <p:ext uri="{BB962C8B-B14F-4D97-AF65-F5344CB8AC3E}">
        <p14:creationId xmlns:p14="http://schemas.microsoft.com/office/powerpoint/2010/main" val="910856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5">
                    <a:lumMod val="10000"/>
                  </a:schemeClr>
                </a:solidFill>
              </a:rPr>
              <a:t>Have You Ever….</a:t>
            </a:r>
            <a:endParaRPr lang="en-US" b="1" dirty="0"/>
          </a:p>
        </p:txBody>
      </p:sp>
      <p:sp>
        <p:nvSpPr>
          <p:cNvPr id="3" name="Content Placeholder 2"/>
          <p:cNvSpPr>
            <a:spLocks noGrp="1"/>
          </p:cNvSpPr>
          <p:nvPr>
            <p:ph idx="1"/>
          </p:nvPr>
        </p:nvSpPr>
        <p:spPr/>
        <p:txBody>
          <a:bodyPr/>
          <a:lstStyle/>
          <a:p>
            <a:pPr marL="0" indent="0">
              <a:buNone/>
            </a:pPr>
            <a:endParaRPr lang="en-US" b="1" dirty="0" smtClean="0">
              <a:solidFill>
                <a:schemeClr val="accent5">
                  <a:lumMod val="10000"/>
                </a:schemeClr>
              </a:solidFill>
            </a:endParaRPr>
          </a:p>
          <a:p>
            <a:pPr lvl="1"/>
            <a:r>
              <a:rPr lang="en-US" dirty="0" smtClean="0">
                <a:solidFill>
                  <a:schemeClr val="accent5">
                    <a:lumMod val="10000"/>
                  </a:schemeClr>
                </a:solidFill>
              </a:rPr>
              <a:t>Describe a time when you might have been an </a:t>
            </a:r>
            <a:r>
              <a:rPr lang="en-US" i="1" dirty="0" smtClean="0">
                <a:solidFill>
                  <a:schemeClr val="accent2">
                    <a:lumMod val="75000"/>
                  </a:schemeClr>
                </a:solidFill>
              </a:rPr>
              <a:t>accomplice</a:t>
            </a:r>
            <a:r>
              <a:rPr lang="en-US" i="1" dirty="0" smtClean="0">
                <a:solidFill>
                  <a:schemeClr val="accent5">
                    <a:lumMod val="10000"/>
                  </a:schemeClr>
                </a:solidFill>
              </a:rPr>
              <a:t> </a:t>
            </a:r>
            <a:r>
              <a:rPr lang="en-US" dirty="0" smtClean="0">
                <a:solidFill>
                  <a:schemeClr val="accent5">
                    <a:lumMod val="10000"/>
                  </a:schemeClr>
                </a:solidFill>
              </a:rPr>
              <a:t>to someone.</a:t>
            </a:r>
          </a:p>
          <a:p>
            <a:pPr marL="457200" lvl="1" indent="0">
              <a:buNone/>
            </a:pPr>
            <a:endParaRPr lang="en-US" dirty="0" smtClean="0">
              <a:solidFill>
                <a:schemeClr val="accent5">
                  <a:lumMod val="10000"/>
                </a:schemeClr>
              </a:solidFill>
            </a:endParaRPr>
          </a:p>
          <a:p>
            <a:pPr lvl="1"/>
            <a:r>
              <a:rPr lang="en-US" dirty="0" smtClean="0">
                <a:solidFill>
                  <a:schemeClr val="accent5">
                    <a:lumMod val="10000"/>
                  </a:schemeClr>
                </a:solidFill>
              </a:rPr>
              <a:t> Describe a time when you might be a </a:t>
            </a:r>
            <a:r>
              <a:rPr lang="en-US" i="1" dirty="0" smtClean="0">
                <a:solidFill>
                  <a:schemeClr val="accent2">
                    <a:lumMod val="75000"/>
                  </a:schemeClr>
                </a:solidFill>
              </a:rPr>
              <a:t>novice</a:t>
            </a:r>
            <a:r>
              <a:rPr lang="en-US" b="1" i="1" dirty="0" smtClean="0">
                <a:solidFill>
                  <a:schemeClr val="accent5">
                    <a:lumMod val="10000"/>
                  </a:schemeClr>
                </a:solidFill>
              </a:rPr>
              <a:t>. </a:t>
            </a:r>
          </a:p>
          <a:p>
            <a:pPr marL="457200" lvl="1" indent="0">
              <a:buNone/>
            </a:pPr>
            <a:endParaRPr lang="en-US" b="1" dirty="0" smtClean="0">
              <a:solidFill>
                <a:schemeClr val="accent5">
                  <a:lumMod val="10000"/>
                </a:schemeClr>
              </a:solidFill>
            </a:endParaRPr>
          </a:p>
          <a:p>
            <a:pPr lvl="1"/>
            <a:endParaRPr lang="en-US" b="1" dirty="0">
              <a:solidFill>
                <a:schemeClr val="accent5">
                  <a:lumMod val="10000"/>
                </a:schemeClr>
              </a:solidFill>
            </a:endParaRPr>
          </a:p>
        </p:txBody>
      </p:sp>
    </p:spTree>
    <p:extLst>
      <p:ext uri="{BB962C8B-B14F-4D97-AF65-F5344CB8AC3E}">
        <p14:creationId xmlns:p14="http://schemas.microsoft.com/office/powerpoint/2010/main" val="290928994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5">
                    <a:lumMod val="10000"/>
                  </a:schemeClr>
                </a:solidFill>
              </a:rPr>
              <a:t>Applause, Applause!</a:t>
            </a:r>
            <a:endParaRPr lang="en-US" dirty="0"/>
          </a:p>
        </p:txBody>
      </p:sp>
      <p:sp>
        <p:nvSpPr>
          <p:cNvPr id="3" name="Content Placeholder 2"/>
          <p:cNvSpPr>
            <a:spLocks noGrp="1"/>
          </p:cNvSpPr>
          <p:nvPr>
            <p:ph idx="1"/>
          </p:nvPr>
        </p:nvSpPr>
        <p:spPr/>
        <p:txBody>
          <a:bodyPr/>
          <a:lstStyle/>
          <a:p>
            <a:pPr marL="457200" lvl="1" indent="0">
              <a:buNone/>
            </a:pPr>
            <a:endParaRPr lang="en-US" dirty="0">
              <a:solidFill>
                <a:schemeClr val="accent5">
                  <a:lumMod val="10000"/>
                </a:schemeClr>
              </a:solidFill>
            </a:endParaRPr>
          </a:p>
          <a:p>
            <a:pPr marL="457200" lvl="1" indent="0">
              <a:buNone/>
            </a:pPr>
            <a:r>
              <a:rPr lang="en-US" dirty="0" smtClean="0">
                <a:solidFill>
                  <a:schemeClr val="accent5">
                    <a:lumMod val="10000"/>
                  </a:schemeClr>
                </a:solidFill>
              </a:rPr>
              <a:t>How much would you like …</a:t>
            </a:r>
          </a:p>
          <a:p>
            <a:pPr marL="457200" lvl="1" indent="0">
              <a:buNone/>
            </a:pPr>
            <a:endParaRPr lang="en-US" dirty="0" smtClean="0">
              <a:solidFill>
                <a:schemeClr val="accent5">
                  <a:lumMod val="10000"/>
                </a:schemeClr>
              </a:solidFill>
            </a:endParaRPr>
          </a:p>
          <a:p>
            <a:pPr lvl="2"/>
            <a:r>
              <a:rPr lang="en-US" dirty="0" smtClean="0">
                <a:solidFill>
                  <a:schemeClr val="accent5">
                    <a:lumMod val="10000"/>
                  </a:schemeClr>
                </a:solidFill>
              </a:rPr>
              <a:t>Being suspected of being an </a:t>
            </a:r>
            <a:r>
              <a:rPr lang="en-US" i="1" dirty="0" smtClean="0">
                <a:solidFill>
                  <a:schemeClr val="accent5">
                    <a:lumMod val="10000"/>
                  </a:schemeClr>
                </a:solidFill>
              </a:rPr>
              <a:t>accomplice</a:t>
            </a:r>
            <a:endParaRPr lang="en-US" dirty="0">
              <a:solidFill>
                <a:schemeClr val="accent5">
                  <a:lumMod val="10000"/>
                </a:schemeClr>
              </a:solidFill>
            </a:endParaRPr>
          </a:p>
          <a:p>
            <a:pPr lvl="2"/>
            <a:r>
              <a:rPr lang="en-US" dirty="0" smtClean="0">
                <a:solidFill>
                  <a:schemeClr val="accent5">
                    <a:lumMod val="10000"/>
                  </a:schemeClr>
                </a:solidFill>
              </a:rPr>
              <a:t>Having </a:t>
            </a:r>
            <a:r>
              <a:rPr lang="en-US" i="1" dirty="0" smtClean="0">
                <a:solidFill>
                  <a:schemeClr val="accent5">
                    <a:lumMod val="10000"/>
                  </a:schemeClr>
                </a:solidFill>
              </a:rPr>
              <a:t>philanthropists</a:t>
            </a:r>
            <a:r>
              <a:rPr lang="en-US" dirty="0" smtClean="0">
                <a:solidFill>
                  <a:schemeClr val="accent5">
                    <a:lumMod val="10000"/>
                  </a:schemeClr>
                </a:solidFill>
              </a:rPr>
              <a:t> as relatives</a:t>
            </a:r>
          </a:p>
          <a:p>
            <a:pPr lvl="2"/>
            <a:r>
              <a:rPr lang="en-US" dirty="0" smtClean="0">
                <a:solidFill>
                  <a:schemeClr val="accent5">
                    <a:lumMod val="10000"/>
                  </a:schemeClr>
                </a:solidFill>
              </a:rPr>
              <a:t>Being described as a </a:t>
            </a:r>
            <a:r>
              <a:rPr lang="en-US" i="1" dirty="0" smtClean="0">
                <a:solidFill>
                  <a:schemeClr val="accent5">
                    <a:lumMod val="10000"/>
                  </a:schemeClr>
                </a:solidFill>
              </a:rPr>
              <a:t>novice</a:t>
            </a:r>
            <a:r>
              <a:rPr lang="en-US" dirty="0" smtClean="0">
                <a:solidFill>
                  <a:schemeClr val="accent5">
                    <a:lumMod val="10000"/>
                  </a:schemeClr>
                </a:solidFill>
              </a:rPr>
              <a:t> soccer player </a:t>
            </a:r>
          </a:p>
          <a:p>
            <a:pPr lvl="1"/>
            <a:endParaRPr lang="en-US" dirty="0">
              <a:solidFill>
                <a:schemeClr val="accent5">
                  <a:lumMod val="10000"/>
                </a:schemeClr>
              </a:solidFill>
            </a:endParaRPr>
          </a:p>
        </p:txBody>
      </p:sp>
    </p:spTree>
    <p:extLst>
      <p:ext uri="{BB962C8B-B14F-4D97-AF65-F5344CB8AC3E}">
        <p14:creationId xmlns:p14="http://schemas.microsoft.com/office/powerpoint/2010/main" val="382341269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5">
                    <a:lumMod val="10000"/>
                  </a:schemeClr>
                </a:solidFill>
              </a:rPr>
              <a:t>Idea Completions</a:t>
            </a:r>
            <a:endParaRPr lang="en-US" dirty="0"/>
          </a:p>
        </p:txBody>
      </p:sp>
      <p:sp>
        <p:nvSpPr>
          <p:cNvPr id="3" name="Content Placeholder 2"/>
          <p:cNvSpPr>
            <a:spLocks noGrp="1"/>
          </p:cNvSpPr>
          <p:nvPr>
            <p:ph idx="1"/>
          </p:nvPr>
        </p:nvSpPr>
        <p:spPr/>
        <p:txBody>
          <a:bodyPr/>
          <a:lstStyle/>
          <a:p>
            <a:pPr marL="0" indent="0">
              <a:buNone/>
            </a:pPr>
            <a:endParaRPr lang="en-US" dirty="0" smtClean="0">
              <a:solidFill>
                <a:schemeClr val="accent5">
                  <a:lumMod val="10000"/>
                </a:schemeClr>
              </a:solidFill>
            </a:endParaRPr>
          </a:p>
          <a:p>
            <a:pPr marL="457200" lvl="1" indent="0">
              <a:buNone/>
            </a:pPr>
            <a:r>
              <a:rPr lang="en-US" dirty="0" smtClean="0">
                <a:solidFill>
                  <a:schemeClr val="accent5">
                    <a:lumMod val="10000"/>
                  </a:schemeClr>
                </a:solidFill>
              </a:rPr>
              <a:t>The audience asked the </a:t>
            </a:r>
            <a:r>
              <a:rPr lang="en-US" i="1" dirty="0" smtClean="0">
                <a:solidFill>
                  <a:schemeClr val="accent5">
                    <a:lumMod val="10000"/>
                  </a:schemeClr>
                </a:solidFill>
              </a:rPr>
              <a:t>virtuoso </a:t>
            </a:r>
            <a:r>
              <a:rPr lang="en-US" dirty="0" smtClean="0">
                <a:solidFill>
                  <a:schemeClr val="accent5">
                    <a:lumMod val="10000"/>
                  </a:schemeClr>
                </a:solidFill>
              </a:rPr>
              <a:t>to play another piece of music because … </a:t>
            </a:r>
          </a:p>
          <a:p>
            <a:pPr marL="457200" lvl="1" indent="0">
              <a:buNone/>
            </a:pPr>
            <a:endParaRPr lang="en-US" dirty="0" smtClean="0">
              <a:solidFill>
                <a:schemeClr val="accent5">
                  <a:lumMod val="10000"/>
                </a:schemeClr>
              </a:solidFill>
            </a:endParaRPr>
          </a:p>
          <a:p>
            <a:pPr marL="457200" lvl="1" indent="0">
              <a:buNone/>
            </a:pPr>
            <a:r>
              <a:rPr lang="en-US" dirty="0" smtClean="0">
                <a:solidFill>
                  <a:schemeClr val="accent5">
                    <a:lumMod val="10000"/>
                  </a:schemeClr>
                </a:solidFill>
              </a:rPr>
              <a:t>The skiing teacher said Maria was a </a:t>
            </a:r>
            <a:r>
              <a:rPr lang="en-US" i="1" dirty="0" smtClean="0">
                <a:solidFill>
                  <a:schemeClr val="accent5">
                    <a:lumMod val="10000"/>
                  </a:schemeClr>
                </a:solidFill>
              </a:rPr>
              <a:t>novice</a:t>
            </a:r>
            <a:r>
              <a:rPr lang="en-US" dirty="0" smtClean="0">
                <a:solidFill>
                  <a:schemeClr val="accent5">
                    <a:lumMod val="10000"/>
                  </a:schemeClr>
                </a:solidFill>
              </a:rPr>
              <a:t> on the ski slopes because…</a:t>
            </a:r>
          </a:p>
        </p:txBody>
      </p:sp>
    </p:spTree>
    <p:extLst>
      <p:ext uri="{BB962C8B-B14F-4D97-AF65-F5344CB8AC3E}">
        <p14:creationId xmlns:p14="http://schemas.microsoft.com/office/powerpoint/2010/main" val="88543908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Try It!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accent5">
                    <a:lumMod val="10000"/>
                  </a:schemeClr>
                </a:solidFill>
              </a:rPr>
              <a:t>Develop your own instructional contexts using the words </a:t>
            </a:r>
            <a:r>
              <a:rPr lang="en-US" i="1" dirty="0" err="1" smtClean="0">
                <a:solidFill>
                  <a:schemeClr val="accent5">
                    <a:lumMod val="10000"/>
                  </a:schemeClr>
                </a:solidFill>
              </a:rPr>
              <a:t>oojah</a:t>
            </a:r>
            <a:r>
              <a:rPr lang="en-US" i="1" dirty="0" smtClean="0">
                <a:solidFill>
                  <a:schemeClr val="accent5">
                    <a:lumMod val="10000"/>
                  </a:schemeClr>
                </a:solidFill>
              </a:rPr>
              <a:t>, sniggle, </a:t>
            </a:r>
            <a:r>
              <a:rPr lang="en-US" i="1" dirty="0" err="1" smtClean="0">
                <a:solidFill>
                  <a:schemeClr val="accent5">
                    <a:lumMod val="10000"/>
                  </a:schemeClr>
                </a:solidFill>
              </a:rPr>
              <a:t>borborygmus</a:t>
            </a:r>
            <a:endParaRPr lang="en-US" i="1" dirty="0">
              <a:solidFill>
                <a:schemeClr val="accent5">
                  <a:lumMod val="10000"/>
                </a:schemeClr>
              </a:solidFill>
            </a:endParaRPr>
          </a:p>
          <a:p>
            <a:pPr marL="0" indent="0">
              <a:buNone/>
            </a:pPr>
            <a:r>
              <a:rPr lang="en-US" i="1" dirty="0" smtClean="0">
                <a:solidFill>
                  <a:schemeClr val="accent5">
                    <a:lumMod val="10000"/>
                  </a:schemeClr>
                </a:solidFill>
              </a:rPr>
              <a:t>and </a:t>
            </a:r>
            <a:r>
              <a:rPr lang="en-US" i="1" dirty="0" err="1" smtClean="0">
                <a:solidFill>
                  <a:schemeClr val="accent5">
                    <a:lumMod val="10000"/>
                  </a:schemeClr>
                </a:solidFill>
              </a:rPr>
              <a:t>jobberknowl</a:t>
            </a:r>
            <a:r>
              <a:rPr lang="en-US" i="1" dirty="0" smtClean="0">
                <a:solidFill>
                  <a:schemeClr val="accent5">
                    <a:lumMod val="10000"/>
                  </a:schemeClr>
                </a:solidFill>
              </a:rPr>
              <a:t> for each strategy below.</a:t>
            </a:r>
          </a:p>
          <a:p>
            <a:pPr marL="0" indent="0">
              <a:buNone/>
            </a:pPr>
            <a:endParaRPr lang="en-US" sz="2000" dirty="0" smtClean="0">
              <a:solidFill>
                <a:schemeClr val="accent5">
                  <a:lumMod val="10000"/>
                </a:schemeClr>
              </a:solidFill>
            </a:endParaRPr>
          </a:p>
          <a:p>
            <a:r>
              <a:rPr lang="en-US" dirty="0" smtClean="0">
                <a:solidFill>
                  <a:schemeClr val="accent5">
                    <a:lumMod val="10000"/>
                  </a:schemeClr>
                </a:solidFill>
              </a:rPr>
              <a:t>Have you ever…?</a:t>
            </a:r>
          </a:p>
          <a:p>
            <a:r>
              <a:rPr lang="en-US" dirty="0" smtClean="0">
                <a:solidFill>
                  <a:schemeClr val="accent5">
                    <a:lumMod val="10000"/>
                  </a:schemeClr>
                </a:solidFill>
              </a:rPr>
              <a:t>Applause, applause!</a:t>
            </a:r>
          </a:p>
          <a:p>
            <a:r>
              <a:rPr lang="en-US" dirty="0" smtClean="0">
                <a:solidFill>
                  <a:schemeClr val="accent5">
                    <a:lumMod val="10000"/>
                  </a:schemeClr>
                </a:solidFill>
              </a:rPr>
              <a:t>Idea completions</a:t>
            </a:r>
          </a:p>
          <a:p>
            <a:r>
              <a:rPr lang="en-US" dirty="0">
                <a:solidFill>
                  <a:schemeClr val="accent5">
                    <a:lumMod val="10000"/>
                  </a:schemeClr>
                </a:solidFill>
              </a:rPr>
              <a:t>Word </a:t>
            </a:r>
            <a:r>
              <a:rPr lang="en-US" dirty="0" smtClean="0">
                <a:solidFill>
                  <a:schemeClr val="accent5">
                    <a:lumMod val="10000"/>
                  </a:schemeClr>
                </a:solidFill>
              </a:rPr>
              <a:t>Association</a:t>
            </a:r>
          </a:p>
          <a:p>
            <a:pPr marL="0" indent="0">
              <a:buNone/>
            </a:pPr>
            <a:endParaRPr lang="en-US" dirty="0">
              <a:solidFill>
                <a:schemeClr val="accent5">
                  <a:lumMod val="10000"/>
                </a:schemeClr>
              </a:solidFill>
            </a:endParaRPr>
          </a:p>
        </p:txBody>
      </p:sp>
    </p:spTree>
    <p:extLst>
      <p:ext uri="{BB962C8B-B14F-4D97-AF65-F5344CB8AC3E}">
        <p14:creationId xmlns:p14="http://schemas.microsoft.com/office/powerpoint/2010/main" val="233811659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Provide Opportunities to Interact with the Word’s Meaning</a:t>
            </a:r>
            <a:endParaRPr lang="en-US" sz="3600" dirty="0"/>
          </a:p>
        </p:txBody>
      </p:sp>
      <p:sp>
        <p:nvSpPr>
          <p:cNvPr id="5" name="Text Placeholder 4"/>
          <p:cNvSpPr>
            <a:spLocks noGrp="1"/>
          </p:cNvSpPr>
          <p:nvPr>
            <p:ph type="body" sz="quarter" idx="14"/>
          </p:nvPr>
        </p:nvSpPr>
        <p:spPr/>
        <p:txBody>
          <a:bodyPr/>
          <a:lstStyle/>
          <a:p>
            <a:r>
              <a:rPr lang="en-US" dirty="0"/>
              <a:t>INTRODUCTION OF NEW WORDS—</a:t>
            </a:r>
            <a:r>
              <a:rPr lang="en-US" dirty="0">
                <a:solidFill>
                  <a:srgbClr val="FF0000"/>
                </a:solidFill>
              </a:rPr>
              <a:t>Step</a:t>
            </a:r>
            <a:r>
              <a:rPr lang="en-US" dirty="0"/>
              <a:t> </a:t>
            </a:r>
            <a:r>
              <a:rPr lang="en-US" dirty="0">
                <a:solidFill>
                  <a:srgbClr val="FF0000"/>
                </a:solidFill>
              </a:rPr>
              <a:t>5</a:t>
            </a:r>
          </a:p>
          <a:p>
            <a:endParaRPr lang="en-US" dirty="0"/>
          </a:p>
        </p:txBody>
      </p:sp>
    </p:spTree>
    <p:extLst>
      <p:ext uri="{BB962C8B-B14F-4D97-AF65-F5344CB8AC3E}">
        <p14:creationId xmlns:p14="http://schemas.microsoft.com/office/powerpoint/2010/main" val="128879845"/>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a:t>YES/NO/WHY</a:t>
            </a:r>
          </a:p>
        </p:txBody>
      </p:sp>
      <p:sp>
        <p:nvSpPr>
          <p:cNvPr id="3" name="Content Placeholder 2"/>
          <p:cNvSpPr>
            <a:spLocks noGrp="1"/>
          </p:cNvSpPr>
          <p:nvPr>
            <p:ph idx="1"/>
          </p:nvPr>
        </p:nvSpPr>
        <p:spPr/>
        <p:txBody>
          <a:bodyPr>
            <a:normAutofit/>
          </a:bodyPr>
          <a:lstStyle/>
          <a:p>
            <a:pPr marL="0" indent="0" algn="ctr">
              <a:buNone/>
            </a:pPr>
            <a:r>
              <a:rPr lang="en-US" sz="3600" b="1" dirty="0" smtClean="0">
                <a:solidFill>
                  <a:srgbClr val="00B0F0"/>
                </a:solidFill>
              </a:rPr>
              <a:t>Say the word “</a:t>
            </a:r>
            <a:r>
              <a:rPr lang="en-US" sz="3600" b="1" dirty="0" smtClean="0">
                <a:solidFill>
                  <a:srgbClr val="00B050"/>
                </a:solidFill>
              </a:rPr>
              <a:t>clever</a:t>
            </a:r>
            <a:r>
              <a:rPr lang="en-US" sz="3600" b="1" dirty="0" smtClean="0">
                <a:solidFill>
                  <a:srgbClr val="00B0F0"/>
                </a:solidFill>
              </a:rPr>
              <a:t>” if I describe something or someone who is clever.</a:t>
            </a:r>
          </a:p>
          <a:p>
            <a:pPr marL="0" indent="0" algn="ctr">
              <a:buNone/>
            </a:pPr>
            <a:r>
              <a:rPr lang="en-US" sz="1300" b="1" dirty="0" smtClean="0">
                <a:solidFill>
                  <a:srgbClr val="00B0F0"/>
                </a:solidFill>
              </a:rPr>
              <a:t>  </a:t>
            </a:r>
          </a:p>
          <a:p>
            <a:pPr marL="0" indent="0" algn="ctr">
              <a:buNone/>
            </a:pPr>
            <a:r>
              <a:rPr lang="en-US" sz="3600" b="1" dirty="0" smtClean="0">
                <a:solidFill>
                  <a:srgbClr val="00B0F0"/>
                </a:solidFill>
              </a:rPr>
              <a:t>Say “</a:t>
            </a:r>
            <a:r>
              <a:rPr lang="en-US" sz="3600" b="1" dirty="0" smtClean="0">
                <a:solidFill>
                  <a:srgbClr val="00B050"/>
                </a:solidFill>
              </a:rPr>
              <a:t>No</a:t>
            </a:r>
            <a:r>
              <a:rPr lang="en-US" sz="3600" b="1" dirty="0" smtClean="0">
                <a:solidFill>
                  <a:srgbClr val="00B0F0"/>
                </a:solidFill>
              </a:rPr>
              <a:t>” if it is not clever.</a:t>
            </a:r>
          </a:p>
          <a:p>
            <a:pPr marL="0" indent="0" algn="ctr">
              <a:buNone/>
            </a:pPr>
            <a:r>
              <a:rPr lang="en-US" sz="1300" b="1" dirty="0" smtClean="0">
                <a:solidFill>
                  <a:srgbClr val="00B0F0"/>
                </a:solidFill>
              </a:rPr>
              <a:t> </a:t>
            </a:r>
          </a:p>
          <a:p>
            <a:pPr marL="0" indent="0" algn="ctr">
              <a:buNone/>
            </a:pPr>
            <a:r>
              <a:rPr lang="en-US" sz="3600" b="1" dirty="0" smtClean="0">
                <a:solidFill>
                  <a:srgbClr val="00B0F0"/>
                </a:solidFill>
              </a:rPr>
              <a:t>I will ask you </a:t>
            </a:r>
            <a:r>
              <a:rPr lang="en-US" sz="3600" b="1" dirty="0" smtClean="0">
                <a:solidFill>
                  <a:srgbClr val="00B050"/>
                </a:solidFill>
              </a:rPr>
              <a:t>why</a:t>
            </a:r>
            <a:r>
              <a:rPr lang="en-US" sz="3600" b="1" dirty="0" smtClean="0">
                <a:solidFill>
                  <a:srgbClr val="00B0F0"/>
                </a:solidFill>
              </a:rPr>
              <a:t> you responded the way you did.</a:t>
            </a:r>
            <a:endParaRPr lang="en-US" sz="3600" b="1" dirty="0">
              <a:solidFill>
                <a:srgbClr val="00B0F0"/>
              </a:solidFill>
            </a:endParaRPr>
          </a:p>
          <a:p>
            <a:pPr marL="0" indent="0">
              <a:buNone/>
            </a:pPr>
            <a:endParaRPr lang="en-US" dirty="0">
              <a:solidFill>
                <a:schemeClr val="accent5">
                  <a:lumMod val="10000"/>
                </a:schemeClr>
              </a:solidFill>
            </a:endParaRPr>
          </a:p>
        </p:txBody>
      </p:sp>
    </p:spTree>
    <p:extLst>
      <p:ext uri="{BB962C8B-B14F-4D97-AF65-F5344CB8AC3E}">
        <p14:creationId xmlns:p14="http://schemas.microsoft.com/office/powerpoint/2010/main" val="370578352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a:t>
            </a:r>
            <a:r>
              <a:rPr lang="en-US" b="1" dirty="0" smtClean="0">
                <a:solidFill>
                  <a:srgbClr val="00B050"/>
                </a:solidFill>
              </a:rPr>
              <a:t>INTRODUCTION</a:t>
            </a:r>
            <a:r>
              <a:rPr lang="en-US" dirty="0" smtClean="0"/>
              <a:t> all Together--</a:t>
            </a:r>
            <a:r>
              <a:rPr lang="en-US" b="1" dirty="0" smtClean="0">
                <a:solidFill>
                  <a:srgbClr val="00B0F0"/>
                </a:solidFill>
              </a:rPr>
              <a:t>CLEVER</a:t>
            </a:r>
            <a:endParaRPr lang="en-US" b="1" dirty="0">
              <a:solidFill>
                <a:srgbClr val="00B0F0"/>
              </a:solidFill>
            </a:endParaRPr>
          </a:p>
        </p:txBody>
      </p:sp>
      <p:sp>
        <p:nvSpPr>
          <p:cNvPr id="3" name="Content Placeholder 2"/>
          <p:cNvSpPr>
            <a:spLocks noGrp="1"/>
          </p:cNvSpPr>
          <p:nvPr>
            <p:ph idx="1"/>
          </p:nvPr>
        </p:nvSpPr>
        <p:spPr/>
        <p:txBody>
          <a:bodyPr>
            <a:normAutofit fontScale="92500"/>
          </a:bodyPr>
          <a:lstStyle/>
          <a:p>
            <a:r>
              <a:rPr lang="en-US" dirty="0" smtClean="0"/>
              <a:t>Contextualize—In the story, the tailor was described as clever.</a:t>
            </a:r>
          </a:p>
          <a:p>
            <a:r>
              <a:rPr lang="en-US" dirty="0" smtClean="0"/>
              <a:t>Friendly explanation—Someone who is clever is good at figuring things out and solving problems.</a:t>
            </a:r>
          </a:p>
          <a:p>
            <a:r>
              <a:rPr lang="en-US" dirty="0" smtClean="0"/>
              <a:t>Additional context—If you kept losing the key to your house and decided to wear it on a chain around your neck—that would be a clever idea.</a:t>
            </a:r>
          </a:p>
          <a:p>
            <a:r>
              <a:rPr lang="en-US" dirty="0" smtClean="0"/>
              <a:t>Engage with meaning—”Clever/No/Why”</a:t>
            </a:r>
            <a:endParaRPr lang="en-US" dirty="0"/>
          </a:p>
        </p:txBody>
      </p:sp>
    </p:spTree>
    <p:extLst>
      <p:ext uri="{BB962C8B-B14F-4D97-AF65-F5344CB8AC3E}">
        <p14:creationId xmlns:p14="http://schemas.microsoft.com/office/powerpoint/2010/main" val="2257784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00B050"/>
                </a:solidFill>
              </a:rPr>
              <a:t>FOLLOW</a:t>
            </a:r>
            <a:r>
              <a:rPr lang="en-US" sz="3600" dirty="0" smtClean="0"/>
              <a:t> </a:t>
            </a:r>
            <a:r>
              <a:rPr lang="en-US" sz="3600" b="1" dirty="0">
                <a:solidFill>
                  <a:srgbClr val="00B050"/>
                </a:solidFill>
              </a:rPr>
              <a:t>UP</a:t>
            </a:r>
            <a:r>
              <a:rPr lang="en-US" sz="3600" dirty="0" smtClean="0"/>
              <a:t>—Provide Ample Opportunities to Interact with Word Meaning</a:t>
            </a:r>
            <a:endParaRPr lang="en-US" sz="3600" dirty="0"/>
          </a:p>
        </p:txBody>
      </p:sp>
      <p:sp>
        <p:nvSpPr>
          <p:cNvPr id="5" name="Text Placeholder 4"/>
          <p:cNvSpPr>
            <a:spLocks noGrp="1"/>
          </p:cNvSpPr>
          <p:nvPr>
            <p:ph type="body" sz="quarter" idx="14"/>
          </p:nvPr>
        </p:nvSpPr>
        <p:spPr/>
        <p:txBody>
          <a:bodyPr>
            <a:normAutofit fontScale="85000" lnSpcReduction="10000"/>
          </a:bodyPr>
          <a:lstStyle/>
          <a:p>
            <a:r>
              <a:rPr lang="en-US" sz="2400" dirty="0" smtClean="0">
                <a:solidFill>
                  <a:srgbClr val="00B050"/>
                </a:solidFill>
              </a:rPr>
              <a:t>FOLLOW UP </a:t>
            </a:r>
            <a:r>
              <a:rPr lang="en-US" dirty="0" smtClean="0"/>
              <a:t>INTERACTIONS WITH WORDS</a:t>
            </a:r>
            <a:endParaRPr lang="en-US" dirty="0"/>
          </a:p>
        </p:txBody>
      </p:sp>
    </p:spTree>
    <p:extLst>
      <p:ext uri="{BB962C8B-B14F-4D97-AF65-F5344CB8AC3E}">
        <p14:creationId xmlns:p14="http://schemas.microsoft.com/office/powerpoint/2010/main" val="3867774440"/>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Example/Non-Example</a:t>
            </a:r>
            <a:endParaRPr lang="en-US" dirty="0">
              <a:solidFill>
                <a:srgbClr val="002060"/>
              </a:solidFill>
            </a:endParaRPr>
          </a:p>
        </p:txBody>
      </p:sp>
      <p:sp>
        <p:nvSpPr>
          <p:cNvPr id="3" name="Content Placeholder 2"/>
          <p:cNvSpPr>
            <a:spLocks noGrp="1"/>
          </p:cNvSpPr>
          <p:nvPr>
            <p:ph idx="1"/>
          </p:nvPr>
        </p:nvSpPr>
        <p:spPr/>
        <p:txBody>
          <a:bodyPr/>
          <a:lstStyle/>
          <a:p>
            <a:pPr marL="457200" lvl="1" indent="0">
              <a:buNone/>
            </a:pPr>
            <a:r>
              <a:rPr lang="en-US" dirty="0" smtClean="0">
                <a:solidFill>
                  <a:srgbClr val="002060"/>
                </a:solidFill>
              </a:rPr>
              <a:t>Present items that ask students to distinguish between an example of a word and a non-example of a word. Both the example and non-example should be designed to present situations that have similar features and therefore require student thinking that zeros in on the meaning of the target word. </a:t>
            </a:r>
            <a:endParaRPr lang="en-US" dirty="0">
              <a:solidFill>
                <a:srgbClr val="002060"/>
              </a:solidFill>
            </a:endParaRPr>
          </a:p>
        </p:txBody>
      </p:sp>
    </p:spTree>
    <p:extLst>
      <p:ext uri="{BB962C8B-B14F-4D97-AF65-F5344CB8AC3E}">
        <p14:creationId xmlns:p14="http://schemas.microsoft.com/office/powerpoint/2010/main" val="404947905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accent5">
                    <a:lumMod val="10000"/>
                  </a:schemeClr>
                </a:solidFill>
              </a:rPr>
              <a:t>Word Associations </a:t>
            </a:r>
            <a:endParaRPr lang="en-US" sz="2800" dirty="0"/>
          </a:p>
        </p:txBody>
      </p:sp>
      <p:sp>
        <p:nvSpPr>
          <p:cNvPr id="4" name="Rectangle 3"/>
          <p:cNvSpPr/>
          <p:nvPr/>
        </p:nvSpPr>
        <p:spPr>
          <a:xfrm>
            <a:off x="599536" y="1371600"/>
            <a:ext cx="8001000" cy="4031873"/>
          </a:xfrm>
          <a:prstGeom prst="rect">
            <a:avLst/>
          </a:prstGeom>
        </p:spPr>
        <p:txBody>
          <a:bodyPr wrap="square">
            <a:spAutoFit/>
          </a:bodyPr>
          <a:lstStyle/>
          <a:p>
            <a:r>
              <a:rPr lang="en-US" sz="3200" dirty="0">
                <a:solidFill>
                  <a:schemeClr val="accent5">
                    <a:lumMod val="10000"/>
                  </a:schemeClr>
                </a:solidFill>
              </a:rPr>
              <a:t>After studying explanations for </a:t>
            </a:r>
            <a:r>
              <a:rPr lang="en-US" sz="3200" i="1" dirty="0">
                <a:solidFill>
                  <a:schemeClr val="accent5">
                    <a:lumMod val="10000"/>
                  </a:schemeClr>
                </a:solidFill>
              </a:rPr>
              <a:t>accomplice, virtuoso, philanthropist, </a:t>
            </a:r>
            <a:r>
              <a:rPr lang="en-US" sz="3200" dirty="0">
                <a:solidFill>
                  <a:schemeClr val="accent5">
                    <a:lumMod val="10000"/>
                  </a:schemeClr>
                </a:solidFill>
              </a:rPr>
              <a:t>and</a:t>
            </a:r>
            <a:r>
              <a:rPr lang="en-US" sz="3200" i="1" dirty="0">
                <a:solidFill>
                  <a:schemeClr val="accent5">
                    <a:lumMod val="10000"/>
                  </a:schemeClr>
                </a:solidFill>
              </a:rPr>
              <a:t> novice</a:t>
            </a:r>
            <a:r>
              <a:rPr lang="en-US" sz="3200" dirty="0">
                <a:solidFill>
                  <a:schemeClr val="accent5">
                    <a:lumMod val="10000"/>
                  </a:schemeClr>
                </a:solidFill>
              </a:rPr>
              <a:t>:</a:t>
            </a:r>
          </a:p>
          <a:p>
            <a:r>
              <a:rPr lang="en-US" sz="3200" dirty="0">
                <a:solidFill>
                  <a:schemeClr val="accent5">
                    <a:lumMod val="10000"/>
                  </a:schemeClr>
                </a:solidFill>
              </a:rPr>
              <a:t>Students answer and explain their answer:</a:t>
            </a:r>
          </a:p>
          <a:p>
            <a:pPr lvl="1"/>
            <a:r>
              <a:rPr lang="en-US" sz="3200" dirty="0">
                <a:solidFill>
                  <a:schemeClr val="accent5">
                    <a:lumMod val="10000"/>
                  </a:schemeClr>
                </a:solidFill>
              </a:rPr>
              <a:t>Which word goes with crook?</a:t>
            </a:r>
          </a:p>
          <a:p>
            <a:pPr lvl="1"/>
            <a:r>
              <a:rPr lang="en-US" sz="3200" dirty="0">
                <a:solidFill>
                  <a:schemeClr val="accent5">
                    <a:lumMod val="10000"/>
                  </a:schemeClr>
                </a:solidFill>
              </a:rPr>
              <a:t>Which word goes with “gift to build a new hospital”?</a:t>
            </a:r>
          </a:p>
          <a:p>
            <a:pPr lvl="1"/>
            <a:r>
              <a:rPr lang="en-US" sz="3200" dirty="0">
                <a:solidFill>
                  <a:schemeClr val="accent5">
                    <a:lumMod val="10000"/>
                  </a:schemeClr>
                </a:solidFill>
              </a:rPr>
              <a:t>Which word goes with piano?</a:t>
            </a:r>
          </a:p>
          <a:p>
            <a:pPr lvl="1"/>
            <a:r>
              <a:rPr lang="en-US" sz="3200" dirty="0">
                <a:solidFill>
                  <a:schemeClr val="accent5">
                    <a:lumMod val="10000"/>
                  </a:schemeClr>
                </a:solidFill>
              </a:rPr>
              <a:t>Which word goes with kindergartener?</a:t>
            </a:r>
          </a:p>
        </p:txBody>
      </p:sp>
    </p:spTree>
    <p:extLst>
      <p:ext uri="{BB962C8B-B14F-4D97-AF65-F5344CB8AC3E}">
        <p14:creationId xmlns:p14="http://schemas.microsoft.com/office/powerpoint/2010/main" val="2967579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Common Core State Standards</a:t>
            </a:r>
            <a:endParaRPr lang="en-US" dirty="0"/>
          </a:p>
        </p:txBody>
      </p:sp>
      <p:sp>
        <p:nvSpPr>
          <p:cNvPr id="4" name="Content Placeholder 3"/>
          <p:cNvSpPr txBox="1">
            <a:spLocks noGrp="1"/>
          </p:cNvSpPr>
          <p:nvPr>
            <p:ph idx="1"/>
          </p:nvPr>
        </p:nvSpPr>
        <p:spPr>
          <a:xfrm>
            <a:off x="457200" y="914400"/>
            <a:ext cx="8229600" cy="531222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smtClean="0">
                <a:solidFill>
                  <a:schemeClr val="accent4"/>
                </a:solidFill>
              </a:rPr>
              <a:t>Reading </a:t>
            </a:r>
            <a:r>
              <a:rPr lang="en-US" sz="2000" dirty="0">
                <a:solidFill>
                  <a:schemeClr val="accent4"/>
                </a:solidFill>
              </a:rPr>
              <a:t>Anchor Standard #</a:t>
            </a:r>
            <a:r>
              <a:rPr lang="en-US" sz="2000" dirty="0" smtClean="0">
                <a:solidFill>
                  <a:schemeClr val="accent4"/>
                </a:solidFill>
              </a:rPr>
              <a:t>4</a:t>
            </a:r>
          </a:p>
          <a:p>
            <a:pPr lvl="1"/>
            <a:r>
              <a:rPr lang="en-US" sz="2000" dirty="0" smtClean="0">
                <a:solidFill>
                  <a:schemeClr val="accent4"/>
                </a:solidFill>
              </a:rPr>
              <a:t>Interpret </a:t>
            </a:r>
            <a:r>
              <a:rPr lang="en-US" sz="2000" dirty="0">
                <a:solidFill>
                  <a:schemeClr val="accent4"/>
                </a:solidFill>
              </a:rPr>
              <a:t>words and phrases as they are used in a text, including determining technical, connotative, and figurative meanings, analyze how specific word choices shape meaning or tone. </a:t>
            </a:r>
            <a:endParaRPr lang="en-US" sz="2000" dirty="0" smtClean="0">
              <a:solidFill>
                <a:schemeClr val="accent4"/>
              </a:solidFill>
            </a:endParaRPr>
          </a:p>
          <a:p>
            <a:pPr marL="457200" lvl="1" indent="0">
              <a:buNone/>
            </a:pPr>
            <a:r>
              <a:rPr lang="en-US" sz="800" dirty="0" smtClean="0">
                <a:solidFill>
                  <a:schemeClr val="accent4"/>
                </a:solidFill>
              </a:rPr>
              <a:t> </a:t>
            </a:r>
            <a:endParaRPr lang="en-US" sz="800" dirty="0">
              <a:solidFill>
                <a:schemeClr val="accent4"/>
              </a:solidFill>
            </a:endParaRPr>
          </a:p>
          <a:p>
            <a:r>
              <a:rPr lang="en-US" sz="2000" dirty="0" smtClean="0">
                <a:solidFill>
                  <a:schemeClr val="accent4"/>
                </a:solidFill>
              </a:rPr>
              <a:t>Language </a:t>
            </a:r>
            <a:r>
              <a:rPr lang="en-US" sz="2000" dirty="0">
                <a:solidFill>
                  <a:schemeClr val="accent4"/>
                </a:solidFill>
              </a:rPr>
              <a:t>Anchor Standard #</a:t>
            </a:r>
            <a:r>
              <a:rPr lang="en-US" sz="2000" dirty="0" smtClean="0">
                <a:solidFill>
                  <a:schemeClr val="accent4"/>
                </a:solidFill>
              </a:rPr>
              <a:t>4</a:t>
            </a:r>
          </a:p>
          <a:p>
            <a:pPr lvl="1"/>
            <a:r>
              <a:rPr lang="en-US" sz="2000" dirty="0" smtClean="0">
                <a:solidFill>
                  <a:schemeClr val="accent4"/>
                </a:solidFill>
              </a:rPr>
              <a:t>Determine </a:t>
            </a:r>
            <a:r>
              <a:rPr lang="en-US" sz="2000" dirty="0">
                <a:solidFill>
                  <a:schemeClr val="accent4"/>
                </a:solidFill>
              </a:rPr>
              <a:t>or clarify the meaning of unknown and multiple-meaning words and phrases by </a:t>
            </a:r>
            <a:r>
              <a:rPr lang="en-US" sz="2000" dirty="0" smtClean="0">
                <a:solidFill>
                  <a:schemeClr val="accent4"/>
                </a:solidFill>
              </a:rPr>
              <a:t>using context </a:t>
            </a:r>
            <a:r>
              <a:rPr lang="en-US" sz="2000" dirty="0">
                <a:solidFill>
                  <a:schemeClr val="accent4"/>
                </a:solidFill>
              </a:rPr>
              <a:t>clues, analyzing meaningful word parts, and </a:t>
            </a:r>
            <a:r>
              <a:rPr lang="en-US" sz="2000" dirty="0" smtClean="0">
                <a:solidFill>
                  <a:schemeClr val="accent4"/>
                </a:solidFill>
              </a:rPr>
              <a:t>consulting general </a:t>
            </a:r>
            <a:r>
              <a:rPr lang="en-US" sz="2000" dirty="0">
                <a:solidFill>
                  <a:schemeClr val="accent4"/>
                </a:solidFill>
              </a:rPr>
              <a:t>and specialized reference materials as appropriate. </a:t>
            </a:r>
          </a:p>
          <a:p>
            <a:pPr marL="457200" lvl="1" indent="0">
              <a:buNone/>
            </a:pPr>
            <a:endParaRPr lang="en-US" sz="800" dirty="0">
              <a:solidFill>
                <a:schemeClr val="accent4"/>
              </a:solidFill>
            </a:endParaRPr>
          </a:p>
          <a:p>
            <a:r>
              <a:rPr lang="en-US" sz="2000" dirty="0">
                <a:solidFill>
                  <a:schemeClr val="accent4"/>
                </a:solidFill>
              </a:rPr>
              <a:t>Language Anchor Standard #</a:t>
            </a:r>
            <a:r>
              <a:rPr lang="en-US" sz="2000" dirty="0" smtClean="0">
                <a:solidFill>
                  <a:schemeClr val="accent4"/>
                </a:solidFill>
              </a:rPr>
              <a:t>6: </a:t>
            </a:r>
          </a:p>
          <a:p>
            <a:pPr lvl="1"/>
            <a:r>
              <a:rPr lang="en-US" sz="2000" dirty="0" smtClean="0">
                <a:solidFill>
                  <a:schemeClr val="accent4"/>
                </a:solidFill>
              </a:rPr>
              <a:t>Acquire </a:t>
            </a:r>
            <a:r>
              <a:rPr lang="en-US" sz="2000" dirty="0">
                <a:solidFill>
                  <a:schemeClr val="accent4"/>
                </a:solidFill>
              </a:rPr>
              <a:t>and use accurately a range of general academic and domain-specific words and phrases sufficient for reading, writing, speaking, and listening at the college and career readiness level; demonstrate independence in gathering vocabulary knowledge when encountering an unknown term important to comprehension or expression.</a:t>
            </a:r>
          </a:p>
        </p:txBody>
      </p:sp>
    </p:spTree>
    <p:extLst>
      <p:ext uri="{BB962C8B-B14F-4D97-AF65-F5344CB8AC3E}">
        <p14:creationId xmlns:p14="http://schemas.microsoft.com/office/powerpoint/2010/main" val="194976898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Generating Situations, Contexts, and Examples</a:t>
            </a:r>
            <a:endParaRPr lang="en-US" dirty="0"/>
          </a:p>
        </p:txBody>
      </p:sp>
      <p:sp>
        <p:nvSpPr>
          <p:cNvPr id="3" name="Content Placeholder 2"/>
          <p:cNvSpPr>
            <a:spLocks noGrp="1"/>
          </p:cNvSpPr>
          <p:nvPr>
            <p:ph idx="1"/>
          </p:nvPr>
        </p:nvSpPr>
        <p:spPr/>
        <p:txBody>
          <a:bodyPr/>
          <a:lstStyle/>
          <a:p>
            <a:pPr marL="0" indent="0">
              <a:buNone/>
            </a:pPr>
            <a:r>
              <a:rPr lang="en-US" dirty="0">
                <a:solidFill>
                  <a:srgbClr val="002060"/>
                </a:solidFill>
              </a:rPr>
              <a:t>S</a:t>
            </a:r>
            <a:r>
              <a:rPr lang="en-US" dirty="0" smtClean="0">
                <a:solidFill>
                  <a:srgbClr val="002060"/>
                </a:solidFill>
              </a:rPr>
              <a:t>tudents are not provided with choices as in the previous two activities. Instead, students are asked to generate appropriate contexts or situations for statements or questions about their words. </a:t>
            </a:r>
            <a:endParaRPr lang="en-US" dirty="0">
              <a:solidFill>
                <a:srgbClr val="002060"/>
              </a:solidFill>
            </a:endParaRPr>
          </a:p>
        </p:txBody>
      </p:sp>
    </p:spTree>
    <p:extLst>
      <p:ext uri="{BB962C8B-B14F-4D97-AF65-F5344CB8AC3E}">
        <p14:creationId xmlns:p14="http://schemas.microsoft.com/office/powerpoint/2010/main" val="116940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Relationships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2060"/>
                </a:solidFill>
              </a:rPr>
              <a:t>Having students think about and respond to how two words might be related is a strong activity for developing rich word knowledge. Working with two words and how their meanings and features might interact prompts students to explore novel contexts for the words and guild new connections. </a:t>
            </a:r>
            <a:endParaRPr lang="en-US" dirty="0">
              <a:solidFill>
                <a:srgbClr val="002060"/>
              </a:solidFill>
            </a:endParaRPr>
          </a:p>
        </p:txBody>
      </p:sp>
    </p:spTree>
    <p:extLst>
      <p:ext uri="{BB962C8B-B14F-4D97-AF65-F5344CB8AC3E}">
        <p14:creationId xmlns:p14="http://schemas.microsoft.com/office/powerpoint/2010/main" val="149809899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solidFill>
                  <a:srgbClr val="00B050"/>
                </a:solidFill>
              </a:rPr>
              <a:t>Writing</a:t>
            </a:r>
            <a:endParaRPr lang="en-US" sz="4400" b="1"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en-US" sz="4800" dirty="0" smtClean="0">
                <a:solidFill>
                  <a:schemeClr val="accent4"/>
                </a:solidFill>
              </a:rPr>
              <a:t>The king was miserable because…</a:t>
            </a:r>
          </a:p>
          <a:p>
            <a:pPr marL="0" indent="0">
              <a:buNone/>
            </a:pPr>
            <a:endParaRPr lang="en-US" sz="4800" dirty="0">
              <a:solidFill>
                <a:schemeClr val="accent4"/>
              </a:solidFill>
            </a:endParaRPr>
          </a:p>
          <a:p>
            <a:pPr marL="0" indent="0">
              <a:buNone/>
            </a:pPr>
            <a:r>
              <a:rPr lang="en-US" sz="4800" dirty="0" smtClean="0">
                <a:solidFill>
                  <a:schemeClr val="accent4"/>
                </a:solidFill>
              </a:rPr>
              <a:t>The child was perplexed because…</a:t>
            </a:r>
            <a:endParaRPr lang="en-US" sz="4800" dirty="0">
              <a:solidFill>
                <a:schemeClr val="accent4"/>
              </a:solidFill>
            </a:endParaRPr>
          </a:p>
        </p:txBody>
      </p:sp>
    </p:spTree>
    <p:extLst>
      <p:ext uri="{BB962C8B-B14F-4D97-AF65-F5344CB8AC3E}">
        <p14:creationId xmlns:p14="http://schemas.microsoft.com/office/powerpoint/2010/main" val="113935080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solidFill>
                  <a:srgbClr val="00B050"/>
                </a:solidFill>
              </a:rPr>
              <a:t>Writing</a:t>
            </a:r>
            <a:endParaRPr lang="en-US" sz="4400" b="1"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en-US" sz="4800" dirty="0" smtClean="0">
                <a:solidFill>
                  <a:schemeClr val="accent4"/>
                </a:solidFill>
              </a:rPr>
              <a:t>Think of a time when you felt _______.  Write a little bit about what made you feel that way.</a:t>
            </a:r>
            <a:endParaRPr lang="en-US" sz="4800" dirty="0">
              <a:solidFill>
                <a:schemeClr val="accent4"/>
              </a:solidFill>
            </a:endParaRPr>
          </a:p>
        </p:txBody>
      </p:sp>
    </p:spTree>
    <p:extLst>
      <p:ext uri="{BB962C8B-B14F-4D97-AF65-F5344CB8AC3E}">
        <p14:creationId xmlns:p14="http://schemas.microsoft.com/office/powerpoint/2010/main" val="181851358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solidFill>
                  <a:srgbClr val="00B050"/>
                </a:solidFill>
              </a:rPr>
              <a:t>Writing</a:t>
            </a:r>
            <a:endParaRPr lang="en-US" sz="4400" b="1"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en-US" sz="4800" dirty="0" smtClean="0">
                <a:solidFill>
                  <a:schemeClr val="accent4"/>
                </a:solidFill>
              </a:rPr>
              <a:t>Think of a time when you might need to ______.  Write a paragraph to tell about it.</a:t>
            </a:r>
          </a:p>
        </p:txBody>
      </p:sp>
    </p:spTree>
    <p:extLst>
      <p:ext uri="{BB962C8B-B14F-4D97-AF65-F5344CB8AC3E}">
        <p14:creationId xmlns:p14="http://schemas.microsoft.com/office/powerpoint/2010/main" val="159480451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solidFill>
                  <a:srgbClr val="00B050"/>
                </a:solidFill>
              </a:rPr>
              <a:t>Writing</a:t>
            </a:r>
            <a:endParaRPr lang="en-US" sz="4400" b="1"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en-US" sz="4800" dirty="0" smtClean="0">
                <a:solidFill>
                  <a:schemeClr val="accent4"/>
                </a:solidFill>
              </a:rPr>
              <a:t>Think of someone you could describe as _______.  Tell us what that person is like.</a:t>
            </a:r>
          </a:p>
          <a:p>
            <a:pPr marL="0" indent="0">
              <a:buNone/>
            </a:pPr>
            <a:endParaRPr lang="en-US" sz="4800" dirty="0">
              <a:solidFill>
                <a:schemeClr val="accent4"/>
              </a:solidFill>
            </a:endParaRPr>
          </a:p>
        </p:txBody>
      </p:sp>
    </p:spTree>
    <p:extLst>
      <p:ext uri="{BB962C8B-B14F-4D97-AF65-F5344CB8AC3E}">
        <p14:creationId xmlns:p14="http://schemas.microsoft.com/office/powerpoint/2010/main" val="321340731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Did We Meet Our Outcomes?</a:t>
            </a:r>
            <a:endParaRPr lang="en-US" sz="4000" dirty="0"/>
          </a:p>
        </p:txBody>
      </p:sp>
      <p:sp>
        <p:nvSpPr>
          <p:cNvPr id="3" name="Content Placeholder 2"/>
          <p:cNvSpPr>
            <a:spLocks noGrp="1"/>
          </p:cNvSpPr>
          <p:nvPr>
            <p:ph sz="half" idx="1"/>
          </p:nvPr>
        </p:nvSpPr>
        <p:spPr>
          <a:xfrm>
            <a:off x="762000" y="1295400"/>
            <a:ext cx="7696200" cy="4352457"/>
          </a:xfrm>
        </p:spPr>
        <p:txBody>
          <a:bodyPr>
            <a:normAutofit/>
          </a:bodyPr>
          <a:lstStyle/>
          <a:p>
            <a:pPr marL="0" indent="0">
              <a:buNone/>
            </a:pPr>
            <a:endParaRPr lang="en-US" dirty="0" smtClean="0">
              <a:solidFill>
                <a:schemeClr val="accent4"/>
              </a:solidFill>
            </a:endParaRPr>
          </a:p>
          <a:p>
            <a:pPr marL="0" indent="0">
              <a:buNone/>
            </a:pPr>
            <a:r>
              <a:rPr lang="en-US" dirty="0">
                <a:solidFill>
                  <a:schemeClr val="accent4"/>
                </a:solidFill>
              </a:rPr>
              <a:t>Participants will know how to select academic vocabulary words and implement 2-3 new strategies to support migrant students in their academic vocabulary development. </a:t>
            </a:r>
          </a:p>
          <a:p>
            <a:pPr marL="0" indent="0">
              <a:buNone/>
            </a:pPr>
            <a:endParaRPr lang="en-US" dirty="0">
              <a:solidFill>
                <a:schemeClr val="accent4"/>
              </a:solidFill>
            </a:endParaRPr>
          </a:p>
          <a:p>
            <a:pPr marL="0" indent="0">
              <a:buNone/>
            </a:pPr>
            <a:endParaRPr lang="en-US" dirty="0" smtClean="0">
              <a:solidFill>
                <a:schemeClr val="accent4"/>
              </a:solidFill>
            </a:endParaRPr>
          </a:p>
          <a:p>
            <a:endParaRPr lang="en-US" dirty="0"/>
          </a:p>
        </p:txBody>
      </p:sp>
    </p:spTree>
    <p:extLst>
      <p:ext uri="{BB962C8B-B14F-4D97-AF65-F5344CB8AC3E}">
        <p14:creationId xmlns:p14="http://schemas.microsoft.com/office/powerpoint/2010/main" val="231405103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Evaluations</a:t>
            </a:r>
            <a:endParaRPr lang="en-US" dirty="0"/>
          </a:p>
        </p:txBody>
      </p:sp>
      <p:sp>
        <p:nvSpPr>
          <p:cNvPr id="3" name="Content Placeholder 2"/>
          <p:cNvSpPr>
            <a:spLocks noGrp="1"/>
          </p:cNvSpPr>
          <p:nvPr>
            <p:ph idx="1"/>
          </p:nvPr>
        </p:nvSpPr>
        <p:spPr>
          <a:xfrm>
            <a:off x="457200" y="1600201"/>
            <a:ext cx="8229600" cy="3048000"/>
          </a:xfrm>
        </p:spPr>
        <p:txBody>
          <a:bodyPr/>
          <a:lstStyle/>
          <a:p>
            <a:r>
              <a:rPr lang="en-US" dirty="0" smtClean="0">
                <a:solidFill>
                  <a:schemeClr val="accent4"/>
                </a:solidFill>
              </a:rPr>
              <a:t>Clock Hour evaluation will be emailed to you electronically</a:t>
            </a:r>
          </a:p>
          <a:p>
            <a:endParaRPr lang="en-US" dirty="0" smtClean="0">
              <a:solidFill>
                <a:schemeClr val="accent4"/>
              </a:solidFill>
            </a:endParaRPr>
          </a:p>
          <a:p>
            <a:r>
              <a:rPr lang="en-US" dirty="0">
                <a:solidFill>
                  <a:schemeClr val="accent4"/>
                </a:solidFill>
              </a:rPr>
              <a:t>OSPI MEP </a:t>
            </a:r>
            <a:r>
              <a:rPr lang="en-US" dirty="0" smtClean="0">
                <a:solidFill>
                  <a:schemeClr val="accent4"/>
                </a:solidFill>
              </a:rPr>
              <a:t>Evaluation (paper)</a:t>
            </a:r>
            <a:r>
              <a:rPr lang="en-US" dirty="0" smtClean="0"/>
              <a:t>	</a:t>
            </a:r>
            <a:endParaRPr lang="en-US" dirty="0"/>
          </a:p>
        </p:txBody>
      </p:sp>
    </p:spTree>
    <p:extLst>
      <p:ext uri="{BB962C8B-B14F-4D97-AF65-F5344CB8AC3E}">
        <p14:creationId xmlns:p14="http://schemas.microsoft.com/office/powerpoint/2010/main" val="356294589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On Behalf of the Presenters, “THANK YOU!”</a:t>
            </a:r>
            <a:endParaRPr lang="en-US" dirty="0"/>
          </a:p>
        </p:txBody>
      </p:sp>
      <p:sp>
        <p:nvSpPr>
          <p:cNvPr id="5" name="Content Placeholder 4"/>
          <p:cNvSpPr>
            <a:spLocks noGrp="1"/>
          </p:cNvSpPr>
          <p:nvPr>
            <p:ph sz="half" idx="1"/>
          </p:nvPr>
        </p:nvSpPr>
        <p:spPr>
          <a:xfrm>
            <a:off x="152400" y="1676402"/>
            <a:ext cx="3962400" cy="3971455"/>
          </a:xfrm>
        </p:spPr>
        <p:txBody>
          <a:bodyPr/>
          <a:lstStyle/>
          <a:p>
            <a:pPr marL="0" indent="0" algn="r">
              <a:buNone/>
            </a:pPr>
            <a:r>
              <a:rPr lang="en-US" dirty="0" smtClean="0">
                <a:solidFill>
                  <a:schemeClr val="accent4"/>
                </a:solidFill>
              </a:rPr>
              <a:t>Mary Kernel</a:t>
            </a:r>
          </a:p>
          <a:p>
            <a:pPr marL="0" indent="0" algn="r">
              <a:buNone/>
            </a:pPr>
            <a:r>
              <a:rPr lang="en-US" dirty="0" smtClean="0">
                <a:solidFill>
                  <a:schemeClr val="accent4"/>
                </a:solidFill>
              </a:rPr>
              <a:t>	Sarah Southard</a:t>
            </a:r>
            <a:endParaRPr lang="en-US" dirty="0">
              <a:solidFill>
                <a:schemeClr val="accent4"/>
              </a:solidFill>
            </a:endParaRPr>
          </a:p>
          <a:p>
            <a:endParaRPr lang="en-US" dirty="0"/>
          </a:p>
        </p:txBody>
      </p:sp>
      <p:sp>
        <p:nvSpPr>
          <p:cNvPr id="6" name="Content Placeholder 5"/>
          <p:cNvSpPr>
            <a:spLocks noGrp="1"/>
          </p:cNvSpPr>
          <p:nvPr>
            <p:ph sz="half" idx="2"/>
          </p:nvPr>
        </p:nvSpPr>
        <p:spPr>
          <a:xfrm>
            <a:off x="4114800" y="1676400"/>
            <a:ext cx="4572000" cy="3971454"/>
          </a:xfrm>
        </p:spPr>
        <p:txBody>
          <a:bodyPr>
            <a:normAutofit/>
          </a:bodyPr>
          <a:lstStyle/>
          <a:p>
            <a:pPr marL="0" indent="0">
              <a:buNone/>
            </a:pPr>
            <a:r>
              <a:rPr lang="en-US" dirty="0" smtClean="0">
                <a:solidFill>
                  <a:srgbClr val="0070C0"/>
                </a:solidFill>
                <a:hlinkClick r:id="rId3"/>
              </a:rPr>
              <a:t>mkernel@nwesd.org</a:t>
            </a:r>
            <a:endParaRPr lang="en-US" dirty="0" smtClean="0">
              <a:solidFill>
                <a:srgbClr val="0070C0"/>
              </a:solidFill>
            </a:endParaRPr>
          </a:p>
          <a:p>
            <a:pPr marL="0" indent="0">
              <a:buNone/>
            </a:pPr>
            <a:r>
              <a:rPr lang="en-US" dirty="0" smtClean="0">
                <a:solidFill>
                  <a:srgbClr val="0070C0"/>
                </a:solidFill>
                <a:hlinkClick r:id="rId4"/>
              </a:rPr>
              <a:t>ssouthard@nwesd.org</a:t>
            </a:r>
            <a:endParaRPr lang="en-US" dirty="0" smtClean="0">
              <a:solidFill>
                <a:srgbClr val="0070C0"/>
              </a:solidFill>
            </a:endParaRPr>
          </a:p>
          <a:p>
            <a:pPr marL="0" indent="0">
              <a:buNone/>
            </a:pPr>
            <a:endParaRPr lang="en-US" dirty="0"/>
          </a:p>
        </p:txBody>
      </p:sp>
    </p:spTree>
    <p:extLst>
      <p:ext uri="{BB962C8B-B14F-4D97-AF65-F5344CB8AC3E}">
        <p14:creationId xmlns:p14="http://schemas.microsoft.com/office/powerpoint/2010/main" val="1157432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Common Core State Standards</a:t>
            </a:r>
            <a:endParaRPr lang="en-US" dirty="0"/>
          </a:p>
        </p:txBody>
      </p:sp>
      <p:sp>
        <p:nvSpPr>
          <p:cNvPr id="4" name="Content Placeholder 3"/>
          <p:cNvSpPr txBox="1">
            <a:spLocks noGrp="1"/>
          </p:cNvSpPr>
          <p:nvPr>
            <p:ph idx="1"/>
          </p:nvPr>
        </p:nvSpPr>
        <p:spPr>
          <a:xfrm>
            <a:off x="457200" y="914400"/>
            <a:ext cx="8229600" cy="531222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smtClean="0">
                <a:solidFill>
                  <a:schemeClr val="accent4"/>
                </a:solidFill>
              </a:rPr>
              <a:t>Reading </a:t>
            </a:r>
            <a:r>
              <a:rPr lang="en-US" sz="2000" dirty="0">
                <a:solidFill>
                  <a:schemeClr val="accent4"/>
                </a:solidFill>
              </a:rPr>
              <a:t>Anchor Standard #</a:t>
            </a:r>
            <a:r>
              <a:rPr lang="en-US" sz="2000" dirty="0" smtClean="0">
                <a:solidFill>
                  <a:schemeClr val="accent4"/>
                </a:solidFill>
              </a:rPr>
              <a:t>4</a:t>
            </a:r>
          </a:p>
          <a:p>
            <a:pPr lvl="1"/>
            <a:r>
              <a:rPr lang="en-US" sz="2000" dirty="0" smtClean="0">
                <a:solidFill>
                  <a:schemeClr val="accent4"/>
                </a:solidFill>
              </a:rPr>
              <a:t>Interpret </a:t>
            </a:r>
            <a:r>
              <a:rPr lang="en-US" sz="2000" dirty="0">
                <a:solidFill>
                  <a:schemeClr val="accent4"/>
                </a:solidFill>
              </a:rPr>
              <a:t>words and phrases as they are used in a text, including determining technical, connotative, and figurative meanings, analyze how specific word choices shape meaning or tone. </a:t>
            </a:r>
            <a:endParaRPr lang="en-US" sz="2000" dirty="0" smtClean="0">
              <a:solidFill>
                <a:schemeClr val="accent4"/>
              </a:solidFill>
            </a:endParaRPr>
          </a:p>
          <a:p>
            <a:pPr marL="457200" lvl="1" indent="0">
              <a:buNone/>
            </a:pPr>
            <a:r>
              <a:rPr lang="en-US" sz="800" dirty="0" smtClean="0">
                <a:solidFill>
                  <a:schemeClr val="accent4"/>
                </a:solidFill>
              </a:rPr>
              <a:t> </a:t>
            </a:r>
            <a:endParaRPr lang="en-US" sz="800" dirty="0">
              <a:solidFill>
                <a:schemeClr val="accent4"/>
              </a:solidFill>
            </a:endParaRPr>
          </a:p>
          <a:p>
            <a:r>
              <a:rPr lang="en-US" sz="2000" dirty="0" smtClean="0">
                <a:solidFill>
                  <a:schemeClr val="accent4"/>
                </a:solidFill>
              </a:rPr>
              <a:t>Language </a:t>
            </a:r>
            <a:r>
              <a:rPr lang="en-US" sz="2000" dirty="0">
                <a:solidFill>
                  <a:schemeClr val="accent4"/>
                </a:solidFill>
              </a:rPr>
              <a:t>Anchor Standard #</a:t>
            </a:r>
            <a:r>
              <a:rPr lang="en-US" sz="2000" dirty="0" smtClean="0">
                <a:solidFill>
                  <a:schemeClr val="accent4"/>
                </a:solidFill>
              </a:rPr>
              <a:t>4</a:t>
            </a:r>
          </a:p>
          <a:p>
            <a:pPr lvl="1"/>
            <a:r>
              <a:rPr lang="en-US" sz="2000" dirty="0" smtClean="0">
                <a:solidFill>
                  <a:schemeClr val="accent4"/>
                </a:solidFill>
              </a:rPr>
              <a:t>Determine </a:t>
            </a:r>
            <a:r>
              <a:rPr lang="en-US" sz="2000" dirty="0">
                <a:solidFill>
                  <a:schemeClr val="accent4"/>
                </a:solidFill>
              </a:rPr>
              <a:t>or clarify the meaning of unknown and multiple-meaning words and phrases by </a:t>
            </a:r>
            <a:r>
              <a:rPr lang="en-US" sz="2000" dirty="0" smtClean="0">
                <a:solidFill>
                  <a:schemeClr val="accent4"/>
                </a:solidFill>
              </a:rPr>
              <a:t>using context </a:t>
            </a:r>
            <a:r>
              <a:rPr lang="en-US" sz="2000" dirty="0">
                <a:solidFill>
                  <a:schemeClr val="accent4"/>
                </a:solidFill>
              </a:rPr>
              <a:t>clues, analyzing meaningful word parts, and </a:t>
            </a:r>
            <a:r>
              <a:rPr lang="en-US" sz="2000" dirty="0" smtClean="0">
                <a:solidFill>
                  <a:schemeClr val="accent4"/>
                </a:solidFill>
              </a:rPr>
              <a:t>consulting general </a:t>
            </a:r>
            <a:r>
              <a:rPr lang="en-US" sz="2000" dirty="0">
                <a:solidFill>
                  <a:schemeClr val="accent4"/>
                </a:solidFill>
              </a:rPr>
              <a:t>and specialized reference materials as appropriate. </a:t>
            </a:r>
          </a:p>
          <a:p>
            <a:pPr marL="457200" lvl="1" indent="0">
              <a:buNone/>
            </a:pPr>
            <a:endParaRPr lang="en-US" sz="800" dirty="0">
              <a:solidFill>
                <a:schemeClr val="accent4"/>
              </a:solidFill>
            </a:endParaRPr>
          </a:p>
          <a:p>
            <a:r>
              <a:rPr lang="en-US" sz="2000" dirty="0">
                <a:solidFill>
                  <a:schemeClr val="accent4"/>
                </a:solidFill>
              </a:rPr>
              <a:t>Language Anchor Standard #</a:t>
            </a:r>
            <a:r>
              <a:rPr lang="en-US" sz="2000" dirty="0" smtClean="0">
                <a:solidFill>
                  <a:schemeClr val="accent4"/>
                </a:solidFill>
              </a:rPr>
              <a:t>6: </a:t>
            </a:r>
          </a:p>
          <a:p>
            <a:pPr lvl="1"/>
            <a:r>
              <a:rPr lang="en-US" sz="2000" dirty="0" smtClean="0">
                <a:solidFill>
                  <a:schemeClr val="accent4"/>
                </a:solidFill>
              </a:rPr>
              <a:t>Acquire </a:t>
            </a:r>
            <a:r>
              <a:rPr lang="en-US" sz="2000" dirty="0">
                <a:solidFill>
                  <a:schemeClr val="accent4"/>
                </a:solidFill>
              </a:rPr>
              <a:t>and use accurately a range of general academic and domain-specific words and phrases sufficient for reading, writing, speaking, and listening at the college and career readiness level; demonstrate independence in gathering vocabulary knowledge when encountering an unknown term important to comprehension or expression.</a:t>
            </a:r>
          </a:p>
        </p:txBody>
      </p:sp>
    </p:spTree>
    <p:extLst>
      <p:ext uri="{BB962C8B-B14F-4D97-AF65-F5344CB8AC3E}">
        <p14:creationId xmlns:p14="http://schemas.microsoft.com/office/powerpoint/2010/main" val="187523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IS MY TEACHING ALIGNED TO CCSS?</a:t>
            </a:r>
            <a:endParaRPr lang="en-US" b="1"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In table teams, place current strategies (sticky notes) onto the corresponding Common Core Standard poster (found on your tables).</a:t>
            </a:r>
          </a:p>
          <a:p>
            <a:pPr marL="0" indent="0">
              <a:buNone/>
            </a:pPr>
            <a:endParaRPr lang="en-US" dirty="0"/>
          </a:p>
          <a:p>
            <a:pPr marL="0" indent="0">
              <a:buNone/>
            </a:pPr>
            <a:r>
              <a:rPr lang="en-US" dirty="0" smtClean="0"/>
              <a:t>Are there any gaps?  Are our current practices reaching the level of the CCSS?</a:t>
            </a:r>
            <a:endParaRPr lang="en-US" dirty="0"/>
          </a:p>
        </p:txBody>
      </p:sp>
    </p:spTree>
    <p:extLst>
      <p:ext uri="{BB962C8B-B14F-4D97-AF65-F5344CB8AC3E}">
        <p14:creationId xmlns:p14="http://schemas.microsoft.com/office/powerpoint/2010/main" val="347495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Let’s take a deeper look into CCSS in grade bands</a:t>
            </a:r>
            <a:endParaRPr lang="en-US" b="1" dirty="0">
              <a:solidFill>
                <a:srgbClr val="00B0F0"/>
              </a:solidFill>
            </a:endParaRPr>
          </a:p>
        </p:txBody>
      </p:sp>
      <p:sp>
        <p:nvSpPr>
          <p:cNvPr id="3" name="Content Placeholder 2"/>
          <p:cNvSpPr>
            <a:spLocks noGrp="1"/>
          </p:cNvSpPr>
          <p:nvPr>
            <p:ph idx="1"/>
          </p:nvPr>
        </p:nvSpPr>
        <p:spPr>
          <a:xfrm>
            <a:off x="457200" y="1295400"/>
            <a:ext cx="8229600" cy="4876800"/>
          </a:xfrm>
        </p:spPr>
        <p:txBody>
          <a:bodyPr>
            <a:normAutofit fontScale="92500" lnSpcReduction="20000"/>
          </a:bodyPr>
          <a:lstStyle/>
          <a:p>
            <a:pPr marL="0" indent="0">
              <a:buNone/>
            </a:pPr>
            <a:r>
              <a:rPr lang="en-US" b="1" dirty="0" smtClean="0"/>
              <a:t>Get into grade band groups.  Select a recorder, a reader and a presenter.</a:t>
            </a:r>
          </a:p>
          <a:p>
            <a:pPr marL="0" indent="0">
              <a:buNone/>
            </a:pPr>
            <a:endParaRPr lang="en-US" sz="1200" b="1" dirty="0" smtClean="0"/>
          </a:p>
          <a:p>
            <a:pPr marL="514350" indent="-514350">
              <a:buFont typeface="+mj-lt"/>
              <a:buAutoNum type="arabicPeriod"/>
            </a:pPr>
            <a:r>
              <a:rPr lang="en-US" dirty="0" smtClean="0"/>
              <a:t>Reader </a:t>
            </a:r>
            <a:r>
              <a:rPr lang="en-US" dirty="0" smtClean="0">
                <a:solidFill>
                  <a:srgbClr val="FF0000"/>
                </a:solidFill>
              </a:rPr>
              <a:t>reads</a:t>
            </a:r>
            <a:r>
              <a:rPr lang="en-US" dirty="0" smtClean="0"/>
              <a:t> aloud the grade band standards (5 minutes)</a:t>
            </a:r>
          </a:p>
          <a:p>
            <a:pPr marL="514350" indent="-514350">
              <a:buFont typeface="+mj-lt"/>
              <a:buAutoNum type="arabicPeriod"/>
            </a:pPr>
            <a:r>
              <a:rPr lang="en-US" dirty="0" smtClean="0"/>
              <a:t>Group </a:t>
            </a:r>
            <a:r>
              <a:rPr lang="en-US" dirty="0" smtClean="0">
                <a:solidFill>
                  <a:srgbClr val="FF0000"/>
                </a:solidFill>
              </a:rPr>
              <a:t>reflects</a:t>
            </a:r>
            <a:r>
              <a:rPr lang="en-US" dirty="0" smtClean="0"/>
              <a:t>--</a:t>
            </a:r>
            <a:r>
              <a:rPr lang="en-US" dirty="0"/>
              <a:t>Are there any gaps?  Are our current practices reaching the level of the CCSS?  What questions do we have</a:t>
            </a:r>
            <a:r>
              <a:rPr lang="en-US" dirty="0" smtClean="0"/>
              <a:t>?</a:t>
            </a:r>
          </a:p>
          <a:p>
            <a:pPr marL="514350" indent="-514350">
              <a:buFont typeface="+mj-lt"/>
              <a:buAutoNum type="arabicPeriod"/>
            </a:pPr>
            <a:r>
              <a:rPr lang="en-US" dirty="0" smtClean="0"/>
              <a:t>Recorder </a:t>
            </a:r>
            <a:r>
              <a:rPr lang="en-US" dirty="0" smtClean="0">
                <a:solidFill>
                  <a:srgbClr val="FF0000"/>
                </a:solidFill>
              </a:rPr>
              <a:t>writes</a:t>
            </a:r>
            <a:r>
              <a:rPr lang="en-US" dirty="0" smtClean="0"/>
              <a:t> while group responds with </a:t>
            </a:r>
            <a:r>
              <a:rPr lang="en-US" dirty="0" smtClean="0">
                <a:solidFill>
                  <a:srgbClr val="FF0000"/>
                </a:solidFill>
              </a:rPr>
              <a:t>questions and comments</a:t>
            </a:r>
            <a:r>
              <a:rPr lang="en-US" dirty="0" smtClean="0"/>
              <a:t> (5 minutes)</a:t>
            </a:r>
          </a:p>
          <a:p>
            <a:pPr marL="514350" indent="-514350">
              <a:buFont typeface="+mj-lt"/>
              <a:buAutoNum type="arabicPeriod"/>
            </a:pPr>
            <a:r>
              <a:rPr lang="en-US" dirty="0" smtClean="0"/>
              <a:t>Presenter </a:t>
            </a:r>
            <a:r>
              <a:rPr lang="en-US" dirty="0" smtClean="0">
                <a:solidFill>
                  <a:srgbClr val="FF0000"/>
                </a:solidFill>
              </a:rPr>
              <a:t>presents </a:t>
            </a:r>
            <a:r>
              <a:rPr lang="en-US" dirty="0" smtClean="0"/>
              <a:t>summary of comments (1 minute)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70584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F0"/>
                </a:solidFill>
              </a:rPr>
              <a:t>Let’s take a deeper look into CCSS in grade bands</a:t>
            </a:r>
            <a:endParaRPr lang="en-US" b="1" dirty="0">
              <a:solidFill>
                <a:srgbClr val="00B0F0"/>
              </a:solidFill>
            </a:endParaRPr>
          </a:p>
        </p:txBody>
      </p:sp>
      <p:sp>
        <p:nvSpPr>
          <p:cNvPr id="3" name="Content Placeholder 2"/>
          <p:cNvSpPr>
            <a:spLocks noGrp="1"/>
          </p:cNvSpPr>
          <p:nvPr>
            <p:ph idx="1"/>
          </p:nvPr>
        </p:nvSpPr>
        <p:spPr>
          <a:xfrm>
            <a:off x="457200" y="1295400"/>
            <a:ext cx="8229600" cy="4876800"/>
          </a:xfrm>
        </p:spPr>
        <p:txBody>
          <a:bodyPr>
            <a:normAutofit fontScale="92500" lnSpcReduction="20000"/>
          </a:bodyPr>
          <a:lstStyle/>
          <a:p>
            <a:pPr marL="0" indent="0">
              <a:buNone/>
            </a:pPr>
            <a:r>
              <a:rPr lang="en-US" b="1" dirty="0" smtClean="0"/>
              <a:t>Get into grade band groups.  Select a recorder, a reader and a presenter.</a:t>
            </a:r>
          </a:p>
          <a:p>
            <a:pPr marL="0" indent="0">
              <a:buNone/>
            </a:pPr>
            <a:endParaRPr lang="en-US" sz="1200" b="1" dirty="0" smtClean="0"/>
          </a:p>
          <a:p>
            <a:pPr marL="514350" indent="-514350">
              <a:buFont typeface="+mj-lt"/>
              <a:buAutoNum type="arabicPeriod"/>
            </a:pPr>
            <a:r>
              <a:rPr lang="en-US" dirty="0" smtClean="0"/>
              <a:t>Reader </a:t>
            </a:r>
            <a:r>
              <a:rPr lang="en-US" dirty="0" smtClean="0">
                <a:solidFill>
                  <a:srgbClr val="FF0000"/>
                </a:solidFill>
              </a:rPr>
              <a:t>reads</a:t>
            </a:r>
            <a:r>
              <a:rPr lang="en-US" dirty="0" smtClean="0"/>
              <a:t> aloud the grade band standards (5 minutes)</a:t>
            </a:r>
          </a:p>
          <a:p>
            <a:pPr marL="514350" indent="-514350">
              <a:buFont typeface="+mj-lt"/>
              <a:buAutoNum type="arabicPeriod"/>
            </a:pPr>
            <a:r>
              <a:rPr lang="en-US" dirty="0" smtClean="0"/>
              <a:t>Group </a:t>
            </a:r>
            <a:r>
              <a:rPr lang="en-US" dirty="0" smtClean="0">
                <a:solidFill>
                  <a:srgbClr val="FF0000"/>
                </a:solidFill>
              </a:rPr>
              <a:t>reflects</a:t>
            </a:r>
            <a:r>
              <a:rPr lang="en-US" dirty="0" smtClean="0"/>
              <a:t>--</a:t>
            </a:r>
            <a:r>
              <a:rPr lang="en-US" dirty="0"/>
              <a:t>Are there any gaps?  Are our current practices reaching the level of the CCSS?  What questions do we have</a:t>
            </a:r>
            <a:r>
              <a:rPr lang="en-US" dirty="0" smtClean="0"/>
              <a:t>?</a:t>
            </a:r>
          </a:p>
          <a:p>
            <a:pPr marL="514350" indent="-514350">
              <a:buFont typeface="+mj-lt"/>
              <a:buAutoNum type="arabicPeriod"/>
            </a:pPr>
            <a:r>
              <a:rPr lang="en-US" dirty="0" smtClean="0"/>
              <a:t>Recorder </a:t>
            </a:r>
            <a:r>
              <a:rPr lang="en-US" dirty="0" smtClean="0">
                <a:solidFill>
                  <a:srgbClr val="FF0000"/>
                </a:solidFill>
              </a:rPr>
              <a:t>writes</a:t>
            </a:r>
            <a:r>
              <a:rPr lang="en-US" dirty="0" smtClean="0"/>
              <a:t> while group responds with </a:t>
            </a:r>
            <a:r>
              <a:rPr lang="en-US" dirty="0" smtClean="0">
                <a:solidFill>
                  <a:srgbClr val="FF0000"/>
                </a:solidFill>
              </a:rPr>
              <a:t>questions and comments</a:t>
            </a:r>
            <a:r>
              <a:rPr lang="en-US" dirty="0" smtClean="0"/>
              <a:t> (5 minutes)</a:t>
            </a:r>
          </a:p>
          <a:p>
            <a:pPr marL="514350" indent="-514350">
              <a:buFont typeface="+mj-lt"/>
              <a:buAutoNum type="arabicPeriod"/>
            </a:pPr>
            <a:r>
              <a:rPr lang="en-US" dirty="0" smtClean="0"/>
              <a:t>Presenter </a:t>
            </a:r>
            <a:r>
              <a:rPr lang="en-US" dirty="0" smtClean="0">
                <a:solidFill>
                  <a:srgbClr val="FF0000"/>
                </a:solidFill>
              </a:rPr>
              <a:t>presents </a:t>
            </a:r>
            <a:r>
              <a:rPr lang="en-US" dirty="0" smtClean="0"/>
              <a:t>summary of comments (1 minute)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776438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85800"/>
            <a:ext cx="8001000" cy="1371600"/>
          </a:xfrm>
        </p:spPr>
        <p:txBody>
          <a:bodyPr>
            <a:normAutofit/>
          </a:bodyPr>
          <a:lstStyle/>
          <a:p>
            <a:r>
              <a:rPr lang="en-US" dirty="0" smtClean="0"/>
              <a:t>QUESTIONS on CCSS?</a:t>
            </a:r>
            <a:endParaRPr lang="en-US" dirty="0"/>
          </a:p>
        </p:txBody>
      </p:sp>
      <p:pic>
        <p:nvPicPr>
          <p:cNvPr id="2050" name="Picture 2" descr="C:\Users\mkernel\AppData\Local\Microsoft\Windows\Temporary Internet Files\Content.IE5\XROE8N2Q\MC90044190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1628199"/>
            <a:ext cx="3276600" cy="387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26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 SPECIAL WORKSHOP Related to migrant students?</a:t>
            </a:r>
            <a:endParaRPr lang="en-US" dirty="0"/>
          </a:p>
        </p:txBody>
      </p:sp>
      <p:sp>
        <p:nvSpPr>
          <p:cNvPr id="3" name="Text Placeholder 2"/>
          <p:cNvSpPr>
            <a:spLocks noGrp="1"/>
          </p:cNvSpPr>
          <p:nvPr>
            <p:ph type="body" idx="1"/>
          </p:nvPr>
        </p:nvSpPr>
        <p:spPr>
          <a:xfrm>
            <a:off x="381000" y="4800600"/>
            <a:ext cx="8229601" cy="680587"/>
          </a:xfrm>
        </p:spPr>
        <p:txBody>
          <a:bodyPr>
            <a:normAutofit/>
          </a:bodyPr>
          <a:lstStyle/>
          <a:p>
            <a:r>
              <a:rPr lang="en-US" dirty="0" smtClean="0"/>
              <a:t>What Is Unique About Migrant Students?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123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Who Are Our Migrant Students?</a:t>
            </a:r>
            <a:endParaRPr lang="en-US" b="1" dirty="0">
              <a:solidFill>
                <a:srgbClr val="00B050"/>
              </a:solidFill>
            </a:endParaRPr>
          </a:p>
        </p:txBody>
      </p:sp>
      <p:sp>
        <p:nvSpPr>
          <p:cNvPr id="3" name="Content Placeholder 2"/>
          <p:cNvSpPr>
            <a:spLocks noGrp="1"/>
          </p:cNvSpPr>
          <p:nvPr>
            <p:ph idx="1"/>
          </p:nvPr>
        </p:nvSpPr>
        <p:spPr/>
        <p:txBody>
          <a:bodyPr>
            <a:normAutofit/>
          </a:bodyPr>
          <a:lstStyle/>
          <a:p>
            <a:pPr marL="0" indent="0" algn="ctr">
              <a:buNone/>
            </a:pPr>
            <a:r>
              <a:rPr lang="en-US" dirty="0" smtClean="0">
                <a:solidFill>
                  <a:schemeClr val="accent5">
                    <a:lumMod val="10000"/>
                  </a:schemeClr>
                </a:solidFill>
              </a:rPr>
              <a:t>The defining characteristic of a migrant student is </a:t>
            </a:r>
          </a:p>
          <a:p>
            <a:pPr marL="0" indent="0" algn="ctr">
              <a:buNone/>
            </a:pPr>
            <a:r>
              <a:rPr lang="en-US" sz="4800" b="1" dirty="0" smtClean="0">
                <a:solidFill>
                  <a:srgbClr val="00B0F0"/>
                </a:solidFill>
              </a:rPr>
              <a:t>MOBILITY</a:t>
            </a:r>
            <a:endParaRPr lang="en-US" sz="4800" b="1" dirty="0" smtClean="0">
              <a:solidFill>
                <a:srgbClr val="00B050"/>
              </a:solidFill>
            </a:endParaRPr>
          </a:p>
          <a:p>
            <a:pPr marL="0" indent="0">
              <a:buNone/>
            </a:pPr>
            <a:endParaRPr lang="en-US" dirty="0"/>
          </a:p>
        </p:txBody>
      </p:sp>
    </p:spTree>
    <p:extLst>
      <p:ext uri="{BB962C8B-B14F-4D97-AF65-F5344CB8AC3E}">
        <p14:creationId xmlns:p14="http://schemas.microsoft.com/office/powerpoint/2010/main" val="1466082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Which Students Are a Priority for Service?</a:t>
            </a:r>
            <a:endParaRPr lang="en-US" dirty="0"/>
          </a:p>
        </p:txBody>
      </p:sp>
      <p:sp>
        <p:nvSpPr>
          <p:cNvPr id="3" name="Content Placeholder 2"/>
          <p:cNvSpPr>
            <a:spLocks noGrp="1"/>
          </p:cNvSpPr>
          <p:nvPr>
            <p:ph idx="1"/>
          </p:nvPr>
        </p:nvSpPr>
        <p:spPr/>
        <p:txBody>
          <a:bodyPr>
            <a:normAutofit/>
          </a:bodyPr>
          <a:lstStyle/>
          <a:p>
            <a:pPr lvl="1"/>
            <a:r>
              <a:rPr lang="en-US" sz="2400" dirty="0" smtClean="0">
                <a:solidFill>
                  <a:schemeClr val="accent5">
                    <a:lumMod val="10000"/>
                  </a:schemeClr>
                </a:solidFill>
              </a:rPr>
              <a:t>Students whose </a:t>
            </a:r>
            <a:r>
              <a:rPr lang="en-US" sz="2400" dirty="0">
                <a:solidFill>
                  <a:schemeClr val="accent5">
                    <a:lumMod val="10000"/>
                  </a:schemeClr>
                </a:solidFill>
              </a:rPr>
              <a:t>education has been interrupted during the regular school </a:t>
            </a:r>
            <a:r>
              <a:rPr lang="en-US" sz="2400" dirty="0" smtClean="0">
                <a:solidFill>
                  <a:schemeClr val="accent5">
                    <a:lumMod val="10000"/>
                  </a:schemeClr>
                </a:solidFill>
              </a:rPr>
              <a:t>year (mobile)</a:t>
            </a:r>
          </a:p>
          <a:p>
            <a:pPr marL="457200" lvl="1" indent="0" algn="ctr">
              <a:buNone/>
            </a:pPr>
            <a:r>
              <a:rPr lang="en-US" sz="2400" b="1" dirty="0" smtClean="0">
                <a:solidFill>
                  <a:schemeClr val="accent5">
                    <a:lumMod val="10000"/>
                  </a:schemeClr>
                </a:solidFill>
              </a:rPr>
              <a:t>AND</a:t>
            </a:r>
            <a:endParaRPr lang="en-US" sz="2400" b="1" dirty="0">
              <a:solidFill>
                <a:schemeClr val="accent5">
                  <a:lumMod val="10000"/>
                </a:schemeClr>
              </a:solidFill>
            </a:endParaRPr>
          </a:p>
          <a:p>
            <a:pPr lvl="1"/>
            <a:r>
              <a:rPr lang="en-US" sz="2400" dirty="0">
                <a:solidFill>
                  <a:schemeClr val="accent5">
                    <a:lumMod val="10000"/>
                  </a:schemeClr>
                </a:solidFill>
              </a:rPr>
              <a:t>Who are failing or most at risk of failing to meet the State’s challenging State academic achievement </a:t>
            </a:r>
            <a:r>
              <a:rPr lang="en-US" sz="2400" dirty="0" smtClean="0">
                <a:solidFill>
                  <a:schemeClr val="accent5">
                    <a:lumMod val="10000"/>
                  </a:schemeClr>
                </a:solidFill>
              </a:rPr>
              <a:t>standards</a:t>
            </a:r>
            <a:endParaRPr lang="en-US" sz="2400" dirty="0">
              <a:solidFill>
                <a:schemeClr val="accent5">
                  <a:lumMod val="10000"/>
                </a:schemeClr>
              </a:solidFill>
            </a:endParaRPr>
          </a:p>
        </p:txBody>
      </p:sp>
    </p:spTree>
    <p:extLst>
      <p:ext uri="{BB962C8B-B14F-4D97-AF65-F5344CB8AC3E}">
        <p14:creationId xmlns:p14="http://schemas.microsoft.com/office/powerpoint/2010/main" val="2824616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THIS WORKSHOP</a:t>
            </a:r>
            <a:endParaRPr lang="en-US" dirty="0"/>
          </a:p>
        </p:txBody>
      </p:sp>
      <p:sp>
        <p:nvSpPr>
          <p:cNvPr id="3" name="Content Placeholder 2"/>
          <p:cNvSpPr>
            <a:spLocks noGrp="1"/>
          </p:cNvSpPr>
          <p:nvPr>
            <p:ph idx="1"/>
          </p:nvPr>
        </p:nvSpPr>
        <p:spPr>
          <a:xfrm>
            <a:off x="457200" y="1600201"/>
            <a:ext cx="8229600" cy="2895600"/>
          </a:xfrm>
        </p:spPr>
        <p:txBody>
          <a:bodyPr/>
          <a:lstStyle/>
          <a:p>
            <a:pPr marL="0" indent="0">
              <a:buNone/>
            </a:pPr>
            <a:endParaRPr lang="en-US" dirty="0" smtClean="0">
              <a:solidFill>
                <a:schemeClr val="accent4"/>
              </a:solidFill>
            </a:endParaRPr>
          </a:p>
          <a:p>
            <a:pPr marL="0" indent="0">
              <a:buNone/>
            </a:pPr>
            <a:r>
              <a:rPr lang="en-US" dirty="0" smtClean="0">
                <a:solidFill>
                  <a:schemeClr val="accent4"/>
                </a:solidFill>
              </a:rPr>
              <a:t>Provide participants with strategies to support migrant students in acquiring academic vocabulary as outlined in the Common Core State Standards. </a:t>
            </a:r>
            <a:endParaRPr lang="en-US" dirty="0">
              <a:solidFill>
                <a:schemeClr val="accent4"/>
              </a:solidFill>
            </a:endParaRPr>
          </a:p>
        </p:txBody>
      </p:sp>
    </p:spTree>
    <p:extLst>
      <p:ext uri="{BB962C8B-B14F-4D97-AF65-F5344CB8AC3E}">
        <p14:creationId xmlns:p14="http://schemas.microsoft.com/office/powerpoint/2010/main" val="2867865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7068015" cy="304800"/>
          </a:xfrm>
        </p:spPr>
        <p:txBody>
          <a:bodyPr>
            <a:noAutofit/>
          </a:bodyPr>
          <a:lstStyle/>
          <a:p>
            <a:r>
              <a:rPr lang="en-US" b="1" dirty="0"/>
              <a:t>Seven Areas of Concern for </a:t>
            </a:r>
            <a:r>
              <a:rPr lang="en-US" b="1" dirty="0" smtClean="0"/>
              <a:t>Migrant </a:t>
            </a:r>
            <a:r>
              <a:rPr lang="en-US" b="1" dirty="0"/>
              <a:t>Students</a:t>
            </a:r>
            <a:endParaRPr lang="en-US" dirty="0"/>
          </a:p>
        </p:txBody>
      </p:sp>
      <p:sp>
        <p:nvSpPr>
          <p:cNvPr id="4" name="Content Placeholder 3"/>
          <p:cNvSpPr>
            <a:spLocks noGrp="1"/>
          </p:cNvSpPr>
          <p:nvPr>
            <p:ph sz="half" idx="1"/>
          </p:nvPr>
        </p:nvSpPr>
        <p:spPr>
          <a:xfrm>
            <a:off x="533400" y="1905000"/>
            <a:ext cx="8153400" cy="3916363"/>
          </a:xfrm>
        </p:spPr>
        <p:txBody>
          <a:bodyPr>
            <a:normAutofit/>
          </a:bodyPr>
          <a:lstStyle/>
          <a:p>
            <a:r>
              <a:rPr lang="en-US" dirty="0" smtClean="0">
                <a:solidFill>
                  <a:schemeClr val="accent5">
                    <a:lumMod val="10000"/>
                  </a:schemeClr>
                </a:solidFill>
              </a:rPr>
              <a:t>1: </a:t>
            </a:r>
            <a:r>
              <a:rPr lang="en-US" dirty="0">
                <a:solidFill>
                  <a:schemeClr val="accent5">
                    <a:lumMod val="10000"/>
                  </a:schemeClr>
                </a:solidFill>
              </a:rPr>
              <a:t>Educational </a:t>
            </a:r>
            <a:r>
              <a:rPr lang="en-US" dirty="0" smtClean="0">
                <a:solidFill>
                  <a:schemeClr val="accent5">
                    <a:lumMod val="10000"/>
                  </a:schemeClr>
                </a:solidFill>
              </a:rPr>
              <a:t>Continuity</a:t>
            </a:r>
          </a:p>
          <a:p>
            <a:pPr marL="0" indent="0">
              <a:buNone/>
            </a:pPr>
            <a:endParaRPr lang="en-US" dirty="0">
              <a:solidFill>
                <a:schemeClr val="accent5">
                  <a:lumMod val="10000"/>
                </a:schemeClr>
              </a:solidFill>
            </a:endParaRPr>
          </a:p>
          <a:p>
            <a:pPr lvl="1"/>
            <a:r>
              <a:rPr lang="en-US" sz="2800" dirty="0" smtClean="0">
                <a:solidFill>
                  <a:schemeClr val="accent5">
                    <a:lumMod val="10000"/>
                  </a:schemeClr>
                </a:solidFill>
              </a:rPr>
              <a:t>When students move from place to place they often encounter different expectations, curriculum, course requirements, assessment, etc. This is especially difficult for high school students who are trying to accrue credits and meet graduation requirements.</a:t>
            </a:r>
            <a:endParaRPr lang="en-US" sz="2800" dirty="0">
              <a:solidFill>
                <a:schemeClr val="accent5">
                  <a:lumMod val="10000"/>
                </a:schemeClr>
              </a:solidFill>
            </a:endParaRPr>
          </a:p>
        </p:txBody>
      </p:sp>
    </p:spTree>
    <p:extLst>
      <p:ext uri="{BB962C8B-B14F-4D97-AF65-F5344CB8AC3E}">
        <p14:creationId xmlns:p14="http://schemas.microsoft.com/office/powerpoint/2010/main" val="641929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533400"/>
            <a:ext cx="7068015" cy="228600"/>
          </a:xfrm>
        </p:spPr>
        <p:txBody>
          <a:bodyPr>
            <a:noAutofit/>
          </a:bodyPr>
          <a:lstStyle/>
          <a:p>
            <a:r>
              <a:rPr lang="en-US" b="1" dirty="0"/>
              <a:t>Seven Areas of Concern for </a:t>
            </a:r>
            <a:r>
              <a:rPr lang="en-US" b="1" dirty="0" smtClean="0"/>
              <a:t>Migrant </a:t>
            </a:r>
            <a:r>
              <a:rPr lang="en-US" b="1" dirty="0"/>
              <a:t>Students</a:t>
            </a:r>
            <a:endParaRPr lang="en-US" dirty="0"/>
          </a:p>
        </p:txBody>
      </p:sp>
      <p:sp>
        <p:nvSpPr>
          <p:cNvPr id="4" name="Content Placeholder 3"/>
          <p:cNvSpPr>
            <a:spLocks noGrp="1"/>
          </p:cNvSpPr>
          <p:nvPr>
            <p:ph sz="half" idx="1"/>
          </p:nvPr>
        </p:nvSpPr>
        <p:spPr>
          <a:xfrm>
            <a:off x="533400" y="1905000"/>
            <a:ext cx="8153400" cy="4221163"/>
          </a:xfrm>
        </p:spPr>
        <p:txBody>
          <a:bodyPr>
            <a:normAutofit/>
          </a:bodyPr>
          <a:lstStyle/>
          <a:p>
            <a:r>
              <a:rPr lang="en-US" dirty="0" smtClean="0">
                <a:solidFill>
                  <a:schemeClr val="accent5">
                    <a:lumMod val="10000"/>
                  </a:schemeClr>
                </a:solidFill>
              </a:rPr>
              <a:t>2: Instructional Time</a:t>
            </a:r>
          </a:p>
          <a:p>
            <a:pPr marL="0" indent="0">
              <a:buNone/>
            </a:pPr>
            <a:endParaRPr lang="en-US" dirty="0">
              <a:solidFill>
                <a:schemeClr val="accent5">
                  <a:lumMod val="10000"/>
                </a:schemeClr>
              </a:solidFill>
            </a:endParaRPr>
          </a:p>
          <a:p>
            <a:pPr lvl="1"/>
            <a:r>
              <a:rPr lang="en-US" sz="2800" dirty="0" smtClean="0">
                <a:solidFill>
                  <a:schemeClr val="accent5">
                    <a:lumMod val="10000"/>
                  </a:schemeClr>
                </a:solidFill>
              </a:rPr>
              <a:t>When students move they often miss instructional days between the time they leave one school and finally enroll in a new school.</a:t>
            </a:r>
            <a:endParaRPr lang="en-US" sz="2800" dirty="0">
              <a:solidFill>
                <a:schemeClr val="accent5">
                  <a:lumMod val="10000"/>
                </a:schemeClr>
              </a:solidFill>
            </a:endParaRPr>
          </a:p>
        </p:txBody>
      </p:sp>
    </p:spTree>
    <p:extLst>
      <p:ext uri="{BB962C8B-B14F-4D97-AF65-F5344CB8AC3E}">
        <p14:creationId xmlns:p14="http://schemas.microsoft.com/office/powerpoint/2010/main" val="2279296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068015" cy="381000"/>
          </a:xfrm>
        </p:spPr>
        <p:txBody>
          <a:bodyPr>
            <a:noAutofit/>
          </a:bodyPr>
          <a:lstStyle/>
          <a:p>
            <a:r>
              <a:rPr lang="en-US" b="1" dirty="0"/>
              <a:t>Seven Areas of Concern for </a:t>
            </a:r>
            <a:r>
              <a:rPr lang="en-US" b="1" dirty="0" smtClean="0"/>
              <a:t>Migrant </a:t>
            </a:r>
            <a:r>
              <a:rPr lang="en-US" b="1" dirty="0"/>
              <a:t>Students</a:t>
            </a:r>
            <a:endParaRPr lang="en-US" dirty="0"/>
          </a:p>
        </p:txBody>
      </p:sp>
      <p:sp>
        <p:nvSpPr>
          <p:cNvPr id="4" name="Content Placeholder 3"/>
          <p:cNvSpPr>
            <a:spLocks noGrp="1"/>
          </p:cNvSpPr>
          <p:nvPr>
            <p:ph sz="half" idx="1"/>
          </p:nvPr>
        </p:nvSpPr>
        <p:spPr>
          <a:xfrm>
            <a:off x="533400" y="2057400"/>
            <a:ext cx="8153400" cy="4068763"/>
          </a:xfrm>
        </p:spPr>
        <p:txBody>
          <a:bodyPr>
            <a:normAutofit/>
          </a:bodyPr>
          <a:lstStyle/>
          <a:p>
            <a:r>
              <a:rPr lang="en-US" dirty="0" smtClean="0">
                <a:solidFill>
                  <a:schemeClr val="accent5">
                    <a:lumMod val="10000"/>
                  </a:schemeClr>
                </a:solidFill>
              </a:rPr>
              <a:t>3: School Engagement</a:t>
            </a:r>
          </a:p>
          <a:p>
            <a:pPr marL="0" indent="0">
              <a:buNone/>
            </a:pPr>
            <a:endParaRPr lang="en-US" dirty="0">
              <a:solidFill>
                <a:schemeClr val="accent5">
                  <a:lumMod val="10000"/>
                </a:schemeClr>
              </a:solidFill>
            </a:endParaRPr>
          </a:p>
          <a:p>
            <a:pPr lvl="1"/>
            <a:r>
              <a:rPr lang="en-US" sz="2800" dirty="0" smtClean="0">
                <a:solidFill>
                  <a:schemeClr val="accent5">
                    <a:lumMod val="10000"/>
                  </a:schemeClr>
                </a:solidFill>
              </a:rPr>
              <a:t>Research shows that feeling part of the school community is an important protective factor and predictor of school success. When students change schools frequently, they often feel like the new kid who doesn’t really belong</a:t>
            </a:r>
            <a:endParaRPr lang="en-US" sz="2800" dirty="0">
              <a:solidFill>
                <a:schemeClr val="accent5">
                  <a:lumMod val="10000"/>
                </a:schemeClr>
              </a:solidFill>
            </a:endParaRPr>
          </a:p>
        </p:txBody>
      </p:sp>
    </p:spTree>
    <p:extLst>
      <p:ext uri="{BB962C8B-B14F-4D97-AF65-F5344CB8AC3E}">
        <p14:creationId xmlns:p14="http://schemas.microsoft.com/office/powerpoint/2010/main" val="1739283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068015" cy="685800"/>
          </a:xfrm>
        </p:spPr>
        <p:txBody>
          <a:bodyPr>
            <a:noAutofit/>
          </a:bodyPr>
          <a:lstStyle/>
          <a:p>
            <a:r>
              <a:rPr lang="en-US" b="1" dirty="0"/>
              <a:t>Seven Areas of Concern for </a:t>
            </a:r>
            <a:r>
              <a:rPr lang="en-US" b="1" dirty="0" smtClean="0"/>
              <a:t>Migrant </a:t>
            </a:r>
            <a:r>
              <a:rPr lang="en-US" b="1" dirty="0"/>
              <a:t>Students</a:t>
            </a:r>
            <a:endParaRPr lang="en-US" dirty="0"/>
          </a:p>
        </p:txBody>
      </p:sp>
      <p:sp>
        <p:nvSpPr>
          <p:cNvPr id="4" name="Content Placeholder 3"/>
          <p:cNvSpPr>
            <a:spLocks noGrp="1"/>
          </p:cNvSpPr>
          <p:nvPr>
            <p:ph sz="half" idx="1"/>
          </p:nvPr>
        </p:nvSpPr>
        <p:spPr>
          <a:xfrm>
            <a:off x="533400" y="2133600"/>
            <a:ext cx="8153400" cy="3992563"/>
          </a:xfrm>
        </p:spPr>
        <p:txBody>
          <a:bodyPr>
            <a:normAutofit/>
          </a:bodyPr>
          <a:lstStyle/>
          <a:p>
            <a:r>
              <a:rPr lang="en-US" dirty="0" smtClean="0">
                <a:solidFill>
                  <a:schemeClr val="accent5">
                    <a:lumMod val="10000"/>
                  </a:schemeClr>
                </a:solidFill>
              </a:rPr>
              <a:t>4: English Language Development</a:t>
            </a:r>
          </a:p>
          <a:p>
            <a:pPr marL="0" indent="0">
              <a:buNone/>
            </a:pPr>
            <a:endParaRPr lang="en-US" dirty="0">
              <a:solidFill>
                <a:schemeClr val="accent5">
                  <a:lumMod val="10000"/>
                </a:schemeClr>
              </a:solidFill>
            </a:endParaRPr>
          </a:p>
          <a:p>
            <a:pPr lvl="1"/>
            <a:r>
              <a:rPr lang="en-US" sz="2800" dirty="0" smtClean="0">
                <a:solidFill>
                  <a:schemeClr val="accent5">
                    <a:lumMod val="10000"/>
                  </a:schemeClr>
                </a:solidFill>
              </a:rPr>
              <a:t>Parents of MEP students often do not speak English.  Students are often English Language Learners.</a:t>
            </a:r>
            <a:endParaRPr lang="en-US" sz="2800" dirty="0">
              <a:solidFill>
                <a:schemeClr val="accent5">
                  <a:lumMod val="10000"/>
                </a:schemeClr>
              </a:solidFill>
            </a:endParaRPr>
          </a:p>
        </p:txBody>
      </p:sp>
    </p:spTree>
    <p:extLst>
      <p:ext uri="{BB962C8B-B14F-4D97-AF65-F5344CB8AC3E}">
        <p14:creationId xmlns:p14="http://schemas.microsoft.com/office/powerpoint/2010/main" val="1031574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068015" cy="685800"/>
          </a:xfrm>
        </p:spPr>
        <p:txBody>
          <a:bodyPr>
            <a:noAutofit/>
          </a:bodyPr>
          <a:lstStyle/>
          <a:p>
            <a:r>
              <a:rPr lang="en-US" b="1" dirty="0"/>
              <a:t>Seven Areas of Concern for </a:t>
            </a:r>
            <a:r>
              <a:rPr lang="en-US" b="1" dirty="0" smtClean="0"/>
              <a:t>Migrant </a:t>
            </a:r>
            <a:r>
              <a:rPr lang="en-US" b="1" dirty="0"/>
              <a:t>Students</a:t>
            </a:r>
            <a:endParaRPr lang="en-US" dirty="0"/>
          </a:p>
        </p:txBody>
      </p:sp>
      <p:sp>
        <p:nvSpPr>
          <p:cNvPr id="4" name="Content Placeholder 3"/>
          <p:cNvSpPr>
            <a:spLocks noGrp="1"/>
          </p:cNvSpPr>
          <p:nvPr>
            <p:ph sz="half" idx="1"/>
          </p:nvPr>
        </p:nvSpPr>
        <p:spPr>
          <a:xfrm>
            <a:off x="533400" y="2057400"/>
            <a:ext cx="8153400" cy="4068763"/>
          </a:xfrm>
        </p:spPr>
        <p:txBody>
          <a:bodyPr>
            <a:normAutofit/>
          </a:bodyPr>
          <a:lstStyle/>
          <a:p>
            <a:r>
              <a:rPr lang="en-US" dirty="0" smtClean="0">
                <a:solidFill>
                  <a:schemeClr val="accent5">
                    <a:lumMod val="10000"/>
                  </a:schemeClr>
                </a:solidFill>
              </a:rPr>
              <a:t>5: Education Support in the Home </a:t>
            </a:r>
          </a:p>
          <a:p>
            <a:pPr marL="0" indent="0">
              <a:buNone/>
            </a:pPr>
            <a:endParaRPr lang="en-US" dirty="0">
              <a:solidFill>
                <a:schemeClr val="accent5">
                  <a:lumMod val="10000"/>
                </a:schemeClr>
              </a:solidFill>
            </a:endParaRPr>
          </a:p>
          <a:p>
            <a:pPr marL="457200" lvl="1" indent="0">
              <a:buNone/>
            </a:pPr>
            <a:r>
              <a:rPr lang="en-US" sz="2800" dirty="0" smtClean="0">
                <a:solidFill>
                  <a:schemeClr val="accent5">
                    <a:lumMod val="10000"/>
                  </a:schemeClr>
                </a:solidFill>
              </a:rPr>
              <a:t>Parents often work long hours: </a:t>
            </a:r>
          </a:p>
          <a:p>
            <a:pPr lvl="2"/>
            <a:r>
              <a:rPr lang="en-US" sz="2800" dirty="0" smtClean="0">
                <a:solidFill>
                  <a:schemeClr val="accent5">
                    <a:lumMod val="10000"/>
                  </a:schemeClr>
                </a:solidFill>
              </a:rPr>
              <a:t>living conditions are often crowded and noisy</a:t>
            </a:r>
          </a:p>
          <a:p>
            <a:pPr lvl="2"/>
            <a:r>
              <a:rPr lang="en-US" sz="2800" dirty="0" smtClean="0">
                <a:solidFill>
                  <a:schemeClr val="accent5">
                    <a:lumMod val="10000"/>
                  </a:schemeClr>
                </a:solidFill>
              </a:rPr>
              <a:t>Often there are no books in the home</a:t>
            </a:r>
          </a:p>
          <a:p>
            <a:pPr lvl="2"/>
            <a:r>
              <a:rPr lang="en-US" sz="2800" dirty="0" smtClean="0">
                <a:solidFill>
                  <a:schemeClr val="accent5">
                    <a:lumMod val="10000"/>
                  </a:schemeClr>
                </a:solidFill>
              </a:rPr>
              <a:t>Often parents have low levels of education</a:t>
            </a:r>
            <a:endParaRPr lang="en-US" sz="2800" dirty="0">
              <a:solidFill>
                <a:schemeClr val="accent5">
                  <a:lumMod val="10000"/>
                </a:schemeClr>
              </a:solidFill>
            </a:endParaRPr>
          </a:p>
        </p:txBody>
      </p:sp>
    </p:spTree>
    <p:extLst>
      <p:ext uri="{BB962C8B-B14F-4D97-AF65-F5344CB8AC3E}">
        <p14:creationId xmlns:p14="http://schemas.microsoft.com/office/powerpoint/2010/main" val="1939617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068015" cy="685800"/>
          </a:xfrm>
        </p:spPr>
        <p:txBody>
          <a:bodyPr>
            <a:noAutofit/>
          </a:bodyPr>
          <a:lstStyle/>
          <a:p>
            <a:pPr fontAlgn="auto">
              <a:spcAft>
                <a:spcPts val="0"/>
              </a:spcAft>
              <a:defRPr/>
            </a:pPr>
            <a:r>
              <a:rPr lang="en-US" b="1" dirty="0"/>
              <a:t>Seven Areas of Concern for </a:t>
            </a:r>
            <a:r>
              <a:rPr lang="en-US" b="1" dirty="0" smtClean="0"/>
              <a:t>Migrant Students</a:t>
            </a:r>
            <a:endParaRPr lang="en-US" dirty="0">
              <a:solidFill>
                <a:schemeClr val="tx2">
                  <a:satMod val="130000"/>
                </a:schemeClr>
              </a:solidFill>
            </a:endParaRPr>
          </a:p>
        </p:txBody>
      </p:sp>
      <p:sp>
        <p:nvSpPr>
          <p:cNvPr id="3" name="Content Placeholder 2"/>
          <p:cNvSpPr>
            <a:spLocks noGrp="1"/>
          </p:cNvSpPr>
          <p:nvPr>
            <p:ph sz="half" idx="1"/>
          </p:nvPr>
        </p:nvSpPr>
        <p:spPr>
          <a:xfrm>
            <a:off x="723900" y="1861457"/>
            <a:ext cx="4038600" cy="3657600"/>
          </a:xfrm>
        </p:spPr>
        <p:txBody>
          <a:bodyPr>
            <a:normAutofit/>
          </a:bodyPr>
          <a:lstStyle/>
          <a:p>
            <a:pPr marL="82296" indent="0" fontAlgn="auto">
              <a:spcAft>
                <a:spcPts val="0"/>
              </a:spcAft>
              <a:buClr>
                <a:srgbClr val="3118CA"/>
              </a:buClr>
              <a:buSzPct val="85000"/>
              <a:buFont typeface="Wingdings 2"/>
              <a:buNone/>
              <a:defRPr/>
            </a:pPr>
            <a:r>
              <a:rPr lang="en-US" dirty="0" smtClean="0">
                <a:solidFill>
                  <a:schemeClr val="accent5">
                    <a:lumMod val="10000"/>
                  </a:schemeClr>
                </a:solidFill>
              </a:rPr>
              <a:t>6:  Health</a:t>
            </a:r>
          </a:p>
          <a:p>
            <a:pPr marL="0" indent="0" fontAlgn="auto">
              <a:spcBef>
                <a:spcPts val="0"/>
              </a:spcBef>
              <a:spcAft>
                <a:spcPts val="0"/>
              </a:spcAft>
              <a:buClrTx/>
              <a:buSzTx/>
              <a:buFont typeface="Wingdings 2"/>
              <a:buNone/>
              <a:defRPr/>
            </a:pPr>
            <a:endParaRPr lang="en-US" dirty="0"/>
          </a:p>
          <a:p>
            <a:pPr marL="0" indent="0" fontAlgn="auto">
              <a:spcBef>
                <a:spcPts val="0"/>
              </a:spcBef>
              <a:spcAft>
                <a:spcPts val="0"/>
              </a:spcAft>
              <a:buClrTx/>
              <a:buSzTx/>
              <a:buFont typeface="Wingdings 2"/>
              <a:buNone/>
              <a:defRPr/>
            </a:pPr>
            <a:r>
              <a:rPr lang="en-US" dirty="0" smtClean="0">
                <a:solidFill>
                  <a:prstClr val="black"/>
                </a:solidFill>
                <a:latin typeface="Calibri"/>
              </a:rPr>
              <a:t>MEP </a:t>
            </a:r>
            <a:r>
              <a:rPr lang="en-US" dirty="0">
                <a:solidFill>
                  <a:prstClr val="black"/>
                </a:solidFill>
                <a:latin typeface="Calibri"/>
              </a:rPr>
              <a:t>students frequently have unmet health needs including </a:t>
            </a:r>
            <a:r>
              <a:rPr lang="en-US" dirty="0" smtClean="0">
                <a:solidFill>
                  <a:prstClr val="black"/>
                </a:solidFill>
                <a:latin typeface="Calibri"/>
              </a:rPr>
              <a:t>dental and </a:t>
            </a:r>
            <a:r>
              <a:rPr lang="en-US" dirty="0">
                <a:solidFill>
                  <a:prstClr val="black"/>
                </a:solidFill>
                <a:latin typeface="Calibri"/>
              </a:rPr>
              <a:t>vision issues</a:t>
            </a:r>
          </a:p>
          <a:p>
            <a:pPr marL="596646" indent="-514350" fontAlgn="auto">
              <a:spcAft>
                <a:spcPts val="0"/>
              </a:spcAft>
              <a:buClr>
                <a:srgbClr val="3118CA"/>
              </a:buClr>
              <a:buSzPct val="85000"/>
              <a:buFont typeface="+mj-lt"/>
              <a:buAutoNum type="arabicPeriod"/>
              <a:defRPr/>
            </a:pPr>
            <a:endParaRPr lang="en-US" dirty="0" smtClean="0"/>
          </a:p>
        </p:txBody>
      </p:sp>
      <p:pic>
        <p:nvPicPr>
          <p:cNvPr id="8" name="Picture 7" descr="M:\Pictures\OSY\San Benito Health Fair summer 2010\Picture 022.jpg"/>
          <p:cNvPicPr/>
          <p:nvPr/>
        </p:nvPicPr>
        <p:blipFill>
          <a:blip r:embed="rId3" cstate="print"/>
          <a:srcRect/>
          <a:stretch>
            <a:fillRect/>
          </a:stretch>
        </p:blipFill>
        <p:spPr bwMode="auto">
          <a:xfrm>
            <a:off x="5791200" y="2066610"/>
            <a:ext cx="2362200" cy="1752600"/>
          </a:xfrm>
          <a:prstGeom prst="rect">
            <a:avLst/>
          </a:prstGeom>
          <a:ln>
            <a:noFill/>
          </a:ln>
          <a:effectLst>
            <a:softEdge rad="112500"/>
          </a:effectLst>
        </p:spPr>
      </p:pic>
      <p:pic>
        <p:nvPicPr>
          <p:cNvPr id="10" name="Picture 9" descr="M:\Pictures\IDR\DSC01483.JPG"/>
          <p:cNvPicPr/>
          <p:nvPr/>
        </p:nvPicPr>
        <p:blipFill>
          <a:blip r:embed="rId4" cstate="print"/>
          <a:srcRect l="13568" t="33223" r="14206" b="-1"/>
          <a:stretch>
            <a:fillRect/>
          </a:stretch>
        </p:blipFill>
        <p:spPr bwMode="auto">
          <a:xfrm>
            <a:off x="1447800" y="4342228"/>
            <a:ext cx="2590800" cy="2133600"/>
          </a:xfrm>
          <a:prstGeom prst="rect">
            <a:avLst/>
          </a:prstGeom>
          <a:ln>
            <a:noFill/>
          </a:ln>
          <a:effectLst>
            <a:softEdge rad="112500"/>
          </a:effectLst>
        </p:spPr>
      </p:pic>
      <p:pic>
        <p:nvPicPr>
          <p:cNvPr id="11" name="Picture 10" descr="M:\Pictures\IDR\San Benito OSY Outreach Summer June 25th 2009 002.jpg"/>
          <p:cNvPicPr/>
          <p:nvPr/>
        </p:nvPicPr>
        <p:blipFill>
          <a:blip r:embed="rId5" cstate="print"/>
          <a:srcRect l="21133" t="23967" r="21018"/>
          <a:stretch>
            <a:fillRect/>
          </a:stretch>
        </p:blipFill>
        <p:spPr bwMode="auto">
          <a:xfrm>
            <a:off x="6781800" y="3840312"/>
            <a:ext cx="2133600" cy="2133600"/>
          </a:xfrm>
          <a:prstGeom prst="rect">
            <a:avLst/>
          </a:prstGeom>
          <a:ln>
            <a:noFill/>
          </a:ln>
          <a:effectLst>
            <a:softEdge rad="112500"/>
          </a:effectLst>
        </p:spPr>
      </p:pic>
      <p:pic>
        <p:nvPicPr>
          <p:cNvPr id="12" name="Picture 11" descr="M:\Pictures\OSY\Vision Appointment 2010\IMAG0450.jpg"/>
          <p:cNvPicPr/>
          <p:nvPr/>
        </p:nvPicPr>
        <p:blipFill>
          <a:blip r:embed="rId6" cstate="print"/>
          <a:srcRect l="7988" t="4357" r="5897" b="6846"/>
          <a:stretch>
            <a:fillRect/>
          </a:stretch>
        </p:blipFill>
        <p:spPr bwMode="auto">
          <a:xfrm>
            <a:off x="4394982" y="4218799"/>
            <a:ext cx="2362200" cy="1752600"/>
          </a:xfrm>
          <a:prstGeom prst="rect">
            <a:avLst/>
          </a:prstGeom>
          <a:ln>
            <a:noFill/>
          </a:ln>
          <a:effectLst>
            <a:softEdge rad="112500"/>
          </a:effectLst>
        </p:spPr>
      </p:pic>
    </p:spTree>
    <p:extLst>
      <p:ext uri="{BB962C8B-B14F-4D97-AF65-F5344CB8AC3E}">
        <p14:creationId xmlns:p14="http://schemas.microsoft.com/office/powerpoint/2010/main" val="547917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par>
                          <p:cTn id="20" fill="hold" nodeType="afterGroup">
                            <p:stCondLst>
                              <p:cond delay="5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nodeType="afterGroup">
                            <p:stCondLst>
                              <p:cond delay="7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068015" cy="762000"/>
          </a:xfrm>
        </p:spPr>
        <p:txBody>
          <a:bodyPr>
            <a:noAutofit/>
          </a:bodyPr>
          <a:lstStyle/>
          <a:p>
            <a:pPr fontAlgn="auto">
              <a:spcAft>
                <a:spcPts val="0"/>
              </a:spcAft>
              <a:defRPr/>
            </a:pPr>
            <a:r>
              <a:rPr lang="en-US" b="1" dirty="0"/>
              <a:t>Seven Areas of Concern for </a:t>
            </a:r>
            <a:r>
              <a:rPr lang="en-US" b="1" dirty="0" smtClean="0"/>
              <a:t>Migrant Students</a:t>
            </a:r>
            <a:endParaRPr lang="en-US" dirty="0">
              <a:solidFill>
                <a:schemeClr val="tx2">
                  <a:satMod val="130000"/>
                </a:schemeClr>
              </a:solidFill>
            </a:endParaRPr>
          </a:p>
        </p:txBody>
      </p:sp>
      <p:sp>
        <p:nvSpPr>
          <p:cNvPr id="3" name="Content Placeholder 2"/>
          <p:cNvSpPr>
            <a:spLocks noGrp="1"/>
          </p:cNvSpPr>
          <p:nvPr>
            <p:ph sz="half" idx="1"/>
          </p:nvPr>
        </p:nvSpPr>
        <p:spPr>
          <a:xfrm>
            <a:off x="838200" y="1752600"/>
            <a:ext cx="4038600" cy="3819055"/>
          </a:xfrm>
        </p:spPr>
        <p:txBody>
          <a:bodyPr>
            <a:normAutofit fontScale="92500" lnSpcReduction="10000"/>
          </a:bodyPr>
          <a:lstStyle/>
          <a:p>
            <a:pPr marL="82296" indent="0" fontAlgn="auto">
              <a:spcAft>
                <a:spcPts val="0"/>
              </a:spcAft>
              <a:buClr>
                <a:srgbClr val="3118CA"/>
              </a:buClr>
              <a:buSzPct val="85000"/>
              <a:buFont typeface="Wingdings 2"/>
              <a:buNone/>
              <a:defRPr/>
            </a:pPr>
            <a:r>
              <a:rPr lang="en-US" dirty="0" smtClean="0">
                <a:solidFill>
                  <a:schemeClr val="accent5">
                    <a:lumMod val="10000"/>
                  </a:schemeClr>
                </a:solidFill>
              </a:rPr>
              <a:t>7.  Access to Services</a:t>
            </a:r>
          </a:p>
          <a:p>
            <a:pPr marL="0" indent="0" fontAlgn="auto">
              <a:spcBef>
                <a:spcPts val="0"/>
              </a:spcBef>
              <a:spcAft>
                <a:spcPts val="0"/>
              </a:spcAft>
              <a:buClrTx/>
              <a:buSzTx/>
              <a:buFont typeface="Wingdings 2"/>
              <a:buNone/>
              <a:defRPr/>
            </a:pPr>
            <a:endParaRPr lang="en-US" dirty="0">
              <a:solidFill>
                <a:schemeClr val="accent5">
                  <a:lumMod val="10000"/>
                </a:schemeClr>
              </a:solidFill>
            </a:endParaRPr>
          </a:p>
          <a:p>
            <a:pPr marL="0" indent="0" fontAlgn="auto">
              <a:spcBef>
                <a:spcPts val="0"/>
              </a:spcBef>
              <a:spcAft>
                <a:spcPts val="0"/>
              </a:spcAft>
              <a:buClrTx/>
              <a:buSzTx/>
              <a:buFont typeface="Wingdings 2"/>
              <a:buNone/>
              <a:defRPr/>
            </a:pPr>
            <a:r>
              <a:rPr lang="en-US" dirty="0" smtClean="0">
                <a:solidFill>
                  <a:schemeClr val="accent5">
                    <a:lumMod val="10000"/>
                  </a:schemeClr>
                </a:solidFill>
              </a:rPr>
              <a:t>Families </a:t>
            </a:r>
            <a:r>
              <a:rPr lang="en-US" dirty="0">
                <a:solidFill>
                  <a:schemeClr val="accent5">
                    <a:lumMod val="10000"/>
                  </a:schemeClr>
                </a:solidFill>
              </a:rPr>
              <a:t>often do not know how to access community services or participate in the American school system.  They are often isolated because of lack of transportation or language </a:t>
            </a:r>
            <a:r>
              <a:rPr lang="en-US" dirty="0" smtClean="0">
                <a:solidFill>
                  <a:schemeClr val="accent5">
                    <a:lumMod val="10000"/>
                  </a:schemeClr>
                </a:solidFill>
              </a:rPr>
              <a:t>barriers</a:t>
            </a:r>
            <a:endParaRPr lang="en-US" sz="1200" dirty="0" smtClean="0">
              <a:solidFill>
                <a:schemeClr val="accent5">
                  <a:lumMod val="10000"/>
                </a:schemeClr>
              </a:solidFill>
              <a:latin typeface="Calibri"/>
            </a:endParaRPr>
          </a:p>
          <a:p>
            <a:pPr marL="596646" indent="-514350" fontAlgn="auto">
              <a:spcAft>
                <a:spcPts val="0"/>
              </a:spcAft>
              <a:buClr>
                <a:srgbClr val="3118CA"/>
              </a:buClr>
              <a:buSzPct val="85000"/>
              <a:buFont typeface="+mj-lt"/>
              <a:buAutoNum type="arabicPeriod"/>
              <a:defRPr/>
            </a:pPr>
            <a:endParaRPr lang="en-US" dirty="0" smtClean="0"/>
          </a:p>
        </p:txBody>
      </p:sp>
      <p:sp>
        <p:nvSpPr>
          <p:cNvPr id="4" name="Slide Number Placeholder 3"/>
          <p:cNvSpPr>
            <a:spLocks noGrp="1"/>
          </p:cNvSpPr>
          <p:nvPr>
            <p:ph type="sldNum" sz="quarter" idx="12"/>
          </p:nvPr>
        </p:nvSpPr>
        <p:spPr>
          <a:xfrm>
            <a:off x="7010400" y="6356350"/>
            <a:ext cx="2133600" cy="365125"/>
          </a:xfrm>
          <a:prstGeom prst="rect">
            <a:avLst/>
          </a:prstGeom>
        </p:spPr>
        <p:txBody>
          <a:bodyPr/>
          <a:lstStyle/>
          <a:p>
            <a:pPr>
              <a:defRPr/>
            </a:pPr>
            <a:fld id="{4A85E886-F48D-4358-B0EB-92444E36AB71}" type="slidenum">
              <a:rPr lang="en-US">
                <a:solidFill>
                  <a:srgbClr val="FFF39D">
                    <a:shade val="50000"/>
                    <a:satMod val="200000"/>
                  </a:srgbClr>
                </a:solidFill>
              </a:rPr>
              <a:pPr>
                <a:defRPr/>
              </a:pPr>
              <a:t>26</a:t>
            </a:fld>
            <a:endParaRPr lang="en-US" dirty="0">
              <a:solidFill>
                <a:srgbClr val="FFF39D">
                  <a:shade val="50000"/>
                  <a:satMod val="200000"/>
                </a:srgbClr>
              </a:solidFill>
            </a:endParaRPr>
          </a:p>
        </p:txBody>
      </p:sp>
      <p:pic>
        <p:nvPicPr>
          <p:cNvPr id="9" name="Picture 8" descr="M:\Pictures\IDR\IMAG0133.jpg"/>
          <p:cNvPicPr/>
          <p:nvPr/>
        </p:nvPicPr>
        <p:blipFill>
          <a:blip r:embed="rId3" cstate="print"/>
          <a:srcRect l="2904" t="5394" r="940" b="2697"/>
          <a:stretch>
            <a:fillRect/>
          </a:stretch>
        </p:blipFill>
        <p:spPr bwMode="auto">
          <a:xfrm>
            <a:off x="5093677" y="1935145"/>
            <a:ext cx="3352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8864597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Seven Areas of Concern for Migrant Students</a:t>
            </a:r>
            <a:endParaRPr lang="en-US" dirty="0"/>
          </a:p>
        </p:txBody>
      </p:sp>
      <p:sp>
        <p:nvSpPr>
          <p:cNvPr id="3" name="Content Placeholder 2"/>
          <p:cNvSpPr>
            <a:spLocks noGrp="1"/>
          </p:cNvSpPr>
          <p:nvPr>
            <p:ph idx="1"/>
          </p:nvPr>
        </p:nvSpPr>
        <p:spPr>
          <a:xfrm>
            <a:off x="1066800" y="1447800"/>
            <a:ext cx="7391400" cy="4525963"/>
          </a:xfrm>
        </p:spPr>
        <p:txBody>
          <a:bodyPr>
            <a:normAutofit/>
          </a:bodyPr>
          <a:lstStyle/>
          <a:p>
            <a:pPr marL="742950" indent="-742950">
              <a:buFont typeface="+mj-lt"/>
              <a:buAutoNum type="arabicPeriod"/>
            </a:pPr>
            <a:r>
              <a:rPr lang="en-US" dirty="0">
                <a:solidFill>
                  <a:schemeClr val="accent5">
                    <a:lumMod val="10000"/>
                  </a:schemeClr>
                </a:solidFill>
              </a:rPr>
              <a:t>Educational Continuity</a:t>
            </a:r>
          </a:p>
          <a:p>
            <a:pPr marL="742950" indent="-742950">
              <a:buFont typeface="+mj-lt"/>
              <a:buAutoNum type="arabicPeriod"/>
            </a:pPr>
            <a:r>
              <a:rPr lang="en-US" dirty="0">
                <a:solidFill>
                  <a:schemeClr val="accent5">
                    <a:lumMod val="10000"/>
                  </a:schemeClr>
                </a:solidFill>
              </a:rPr>
              <a:t>Instructional Time </a:t>
            </a:r>
          </a:p>
          <a:p>
            <a:pPr marL="742950" indent="-742950">
              <a:buFont typeface="+mj-lt"/>
              <a:buAutoNum type="arabicPeriod"/>
            </a:pPr>
            <a:r>
              <a:rPr lang="en-US" dirty="0">
                <a:solidFill>
                  <a:schemeClr val="accent5">
                    <a:lumMod val="10000"/>
                  </a:schemeClr>
                </a:solidFill>
              </a:rPr>
              <a:t>School Engagement</a:t>
            </a:r>
          </a:p>
          <a:p>
            <a:pPr marL="742950" indent="-742950">
              <a:buFont typeface="+mj-lt"/>
              <a:buAutoNum type="arabicPeriod"/>
            </a:pPr>
            <a:r>
              <a:rPr lang="en-US" dirty="0">
                <a:solidFill>
                  <a:schemeClr val="accent5">
                    <a:lumMod val="10000"/>
                  </a:schemeClr>
                </a:solidFill>
              </a:rPr>
              <a:t>English Language Development</a:t>
            </a:r>
          </a:p>
          <a:p>
            <a:pPr marL="742950" indent="-742950">
              <a:buFont typeface="+mj-lt"/>
              <a:buAutoNum type="arabicPeriod"/>
            </a:pPr>
            <a:r>
              <a:rPr lang="en-US" dirty="0">
                <a:solidFill>
                  <a:schemeClr val="accent5">
                    <a:lumMod val="10000"/>
                  </a:schemeClr>
                </a:solidFill>
              </a:rPr>
              <a:t>Educational Support in the Home</a:t>
            </a:r>
          </a:p>
          <a:p>
            <a:pPr marL="742950" indent="-742950">
              <a:buFont typeface="+mj-lt"/>
              <a:buAutoNum type="arabicPeriod"/>
            </a:pPr>
            <a:r>
              <a:rPr lang="en-US" dirty="0">
                <a:solidFill>
                  <a:schemeClr val="accent5">
                    <a:lumMod val="10000"/>
                  </a:schemeClr>
                </a:solidFill>
              </a:rPr>
              <a:t>Health</a:t>
            </a:r>
          </a:p>
          <a:p>
            <a:pPr marL="742950" indent="-742950">
              <a:buFont typeface="+mj-lt"/>
              <a:buAutoNum type="arabicPeriod"/>
            </a:pPr>
            <a:r>
              <a:rPr lang="en-US" dirty="0">
                <a:solidFill>
                  <a:schemeClr val="accent5">
                    <a:lumMod val="10000"/>
                  </a:schemeClr>
                </a:solidFill>
              </a:rPr>
              <a:t>Access to Services </a:t>
            </a:r>
          </a:p>
          <a:p>
            <a:endParaRPr lang="en-US" dirty="0"/>
          </a:p>
        </p:txBody>
      </p:sp>
    </p:spTree>
    <p:extLst>
      <p:ext uri="{BB962C8B-B14F-4D97-AF65-F5344CB8AC3E}">
        <p14:creationId xmlns:p14="http://schemas.microsoft.com/office/powerpoint/2010/main" val="3065626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rmAutofit/>
          </a:bodyPr>
          <a:lstStyle/>
          <a:p>
            <a:pPr algn="l"/>
            <a:r>
              <a:rPr lang="en-US" sz="2800" b="1" dirty="0" smtClean="0"/>
              <a:t>Teachers must </a:t>
            </a:r>
            <a:r>
              <a:rPr lang="en-US" sz="2800" b="1" dirty="0"/>
              <a:t>balance comprehensible input with rich </a:t>
            </a:r>
            <a:r>
              <a:rPr lang="en-US" sz="2800" b="1" dirty="0" smtClean="0"/>
              <a:t>challenging vocabulary </a:t>
            </a:r>
            <a:r>
              <a:rPr lang="en-US" sz="2800" b="1" dirty="0"/>
              <a:t>and reading in math, science and social </a:t>
            </a:r>
            <a:r>
              <a:rPr lang="en-US" sz="2800" b="1" dirty="0" smtClean="0"/>
              <a:t>studies in </a:t>
            </a:r>
            <a:r>
              <a:rPr lang="en-US" sz="2800" b="1" dirty="0"/>
              <a:t>English.</a:t>
            </a:r>
            <a:endParaRPr lang="en-US" sz="2800" dirty="0"/>
          </a:p>
        </p:txBody>
      </p:sp>
      <p:pic>
        <p:nvPicPr>
          <p:cNvPr id="4" name="Content Placeholder 3" descr="Calderon Secondary ELLs.pdf - Adobe Reade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28844" t="40525" r="7688" b="17424"/>
          <a:stretch/>
        </p:blipFill>
        <p:spPr>
          <a:xfrm>
            <a:off x="1524000" y="2133600"/>
            <a:ext cx="6172200" cy="3609975"/>
          </a:xfrm>
        </p:spPr>
      </p:pic>
    </p:spTree>
    <p:extLst>
      <p:ext uri="{BB962C8B-B14F-4D97-AF65-F5344CB8AC3E}">
        <p14:creationId xmlns:p14="http://schemas.microsoft.com/office/powerpoint/2010/main" val="376831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76200"/>
            <a:ext cx="7239000" cy="822960"/>
          </a:xfrm>
        </p:spPr>
        <p:txBody>
          <a:bodyPr>
            <a:normAutofit/>
          </a:bodyPr>
          <a:lstStyle/>
          <a:p>
            <a:pPr>
              <a:lnSpc>
                <a:spcPct val="90000"/>
              </a:lnSpc>
            </a:pPr>
            <a:r>
              <a:rPr lang="en-US" b="1" dirty="0" smtClean="0">
                <a:solidFill>
                  <a:srgbClr val="00B0F0"/>
                </a:solidFill>
              </a:rPr>
              <a:t>THE KNOWLEDGE GAP</a:t>
            </a:r>
            <a:endParaRPr lang="en-US" b="1" dirty="0">
              <a:solidFill>
                <a:srgbClr val="00B0F0"/>
              </a:solidFill>
            </a:endParaRPr>
          </a:p>
        </p:txBody>
      </p:sp>
      <p:sp>
        <p:nvSpPr>
          <p:cNvPr id="18435" name="Rectangle 3"/>
          <p:cNvSpPr>
            <a:spLocks noGrp="1" noChangeArrowheads="1"/>
          </p:cNvSpPr>
          <p:nvPr>
            <p:ph idx="1"/>
          </p:nvPr>
        </p:nvSpPr>
        <p:spPr>
          <a:xfrm>
            <a:off x="895650" y="1295400"/>
            <a:ext cx="7239000" cy="4267200"/>
          </a:xfrm>
        </p:spPr>
        <p:txBody>
          <a:bodyPr>
            <a:normAutofit/>
          </a:bodyPr>
          <a:lstStyle/>
          <a:p>
            <a:pPr eaLnBrk="1" hangingPunct="1">
              <a:lnSpc>
                <a:spcPct val="90000"/>
              </a:lnSpc>
            </a:pPr>
            <a:r>
              <a:rPr lang="en-US" dirty="0" smtClean="0">
                <a:solidFill>
                  <a:schemeClr val="accent5">
                    <a:lumMod val="10000"/>
                  </a:schemeClr>
                </a:solidFill>
              </a:rPr>
              <a:t>High SES 1st graders know twice as many words as low SES classmates</a:t>
            </a:r>
          </a:p>
          <a:p>
            <a:pPr eaLnBrk="1" hangingPunct="1">
              <a:lnSpc>
                <a:spcPct val="90000"/>
              </a:lnSpc>
            </a:pPr>
            <a:endParaRPr lang="en-US" sz="800" dirty="0" smtClean="0">
              <a:solidFill>
                <a:schemeClr val="accent5">
                  <a:lumMod val="10000"/>
                </a:schemeClr>
              </a:solidFill>
            </a:endParaRPr>
          </a:p>
          <a:p>
            <a:pPr eaLnBrk="1" hangingPunct="1">
              <a:lnSpc>
                <a:spcPct val="90000"/>
              </a:lnSpc>
            </a:pPr>
            <a:r>
              <a:rPr lang="en-US" dirty="0" smtClean="0">
                <a:solidFill>
                  <a:schemeClr val="accent5">
                    <a:lumMod val="10000"/>
                  </a:schemeClr>
                </a:solidFill>
              </a:rPr>
              <a:t>By high school, they know 4 times as many words!</a:t>
            </a:r>
          </a:p>
          <a:p>
            <a:pPr eaLnBrk="1" hangingPunct="1">
              <a:lnSpc>
                <a:spcPct val="90000"/>
              </a:lnSpc>
            </a:pPr>
            <a:endParaRPr lang="en-US" sz="800" dirty="0" smtClean="0">
              <a:solidFill>
                <a:schemeClr val="accent5">
                  <a:lumMod val="10000"/>
                </a:schemeClr>
              </a:solidFill>
            </a:endParaRPr>
          </a:p>
          <a:p>
            <a:pPr eaLnBrk="1" hangingPunct="1">
              <a:lnSpc>
                <a:spcPct val="90000"/>
              </a:lnSpc>
            </a:pPr>
            <a:r>
              <a:rPr lang="en-US" dirty="0" smtClean="0">
                <a:solidFill>
                  <a:schemeClr val="accent5">
                    <a:lumMod val="10000"/>
                  </a:schemeClr>
                </a:solidFill>
              </a:rPr>
              <a:t>High SES 3rd graders have vocabularies equal to the lowest-performing 12th graders! </a:t>
            </a:r>
            <a:endParaRPr lang="en-US" dirty="0" smtClean="0"/>
          </a:p>
          <a:p>
            <a:pPr eaLnBrk="1" hangingPunct="1">
              <a:lnSpc>
                <a:spcPct val="90000"/>
              </a:lnSpc>
              <a:buFontTx/>
              <a:buNone/>
            </a:pPr>
            <a:endParaRPr lang="en-US" sz="1900" dirty="0" smtClean="0"/>
          </a:p>
        </p:txBody>
      </p:sp>
      <p:sp>
        <p:nvSpPr>
          <p:cNvPr id="18436" name="Rectangle 5"/>
          <p:cNvSpPr>
            <a:spLocks noChangeArrowheads="1"/>
          </p:cNvSpPr>
          <p:nvPr/>
        </p:nvSpPr>
        <p:spPr bwMode="auto">
          <a:xfrm>
            <a:off x="1295400" y="2514600"/>
            <a:ext cx="29416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endParaRPr lang="en-US" sz="2000">
              <a:latin typeface="Century Gothic" charset="0"/>
            </a:endParaRPr>
          </a:p>
        </p:txBody>
      </p:sp>
      <p:sp>
        <p:nvSpPr>
          <p:cNvPr id="18437" name="Rectangle 6"/>
          <p:cNvSpPr>
            <a:spLocks noChangeArrowheads="1"/>
          </p:cNvSpPr>
          <p:nvPr/>
        </p:nvSpPr>
        <p:spPr bwMode="auto">
          <a:xfrm>
            <a:off x="4191000" y="1600200"/>
            <a:ext cx="29416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a:latin typeface="Century Gothic" charset="0"/>
            </a:endParaRPr>
          </a:p>
          <a:p>
            <a:pPr marL="342900" indent="-342900">
              <a:lnSpc>
                <a:spcPct val="90000"/>
              </a:lnSpc>
              <a:spcBef>
                <a:spcPct val="20000"/>
              </a:spcBef>
              <a:buFontTx/>
              <a:buChar char="•"/>
            </a:pPr>
            <a:endParaRPr lang="en-US">
              <a:latin typeface="Century Gothic" charset="0"/>
            </a:endParaRPr>
          </a:p>
        </p:txBody>
      </p:sp>
      <p:sp>
        <p:nvSpPr>
          <p:cNvPr id="18438" name="Rectangle 7"/>
          <p:cNvSpPr>
            <a:spLocks noChangeArrowheads="1"/>
          </p:cNvSpPr>
          <p:nvPr/>
        </p:nvSpPr>
        <p:spPr bwMode="auto">
          <a:xfrm>
            <a:off x="6934200" y="6259513"/>
            <a:ext cx="1203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Beck, et al.</a:t>
            </a:r>
          </a:p>
        </p:txBody>
      </p:sp>
    </p:spTree>
    <p:extLst>
      <p:ext uri="{BB962C8B-B14F-4D97-AF65-F5344CB8AC3E}">
        <p14:creationId xmlns:p14="http://schemas.microsoft.com/office/powerpoint/2010/main" val="3232414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OUTCOMES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accent4"/>
                </a:solidFill>
              </a:rPr>
              <a:t>Participants will…</a:t>
            </a:r>
          </a:p>
          <a:p>
            <a:pPr marL="514350" indent="-514350">
              <a:buFont typeface="+mj-lt"/>
              <a:buAutoNum type="arabicPeriod"/>
            </a:pPr>
            <a:r>
              <a:rPr lang="en-US" dirty="0" smtClean="0">
                <a:solidFill>
                  <a:schemeClr val="accent4"/>
                </a:solidFill>
              </a:rPr>
              <a:t>…leave with a better idea on how to select and prioritize key academic vocabulary</a:t>
            </a:r>
          </a:p>
          <a:p>
            <a:pPr marL="514350" indent="-514350">
              <a:buFont typeface="+mj-lt"/>
              <a:buAutoNum type="arabicPeriod"/>
            </a:pPr>
            <a:endParaRPr lang="en-US" dirty="0" smtClean="0">
              <a:solidFill>
                <a:schemeClr val="accent4"/>
              </a:solidFill>
            </a:endParaRPr>
          </a:p>
          <a:p>
            <a:pPr marL="514350" indent="-514350">
              <a:buFont typeface="+mj-lt"/>
              <a:buAutoNum type="arabicPeriod"/>
            </a:pPr>
            <a:r>
              <a:rPr lang="en-US" dirty="0" smtClean="0">
                <a:solidFill>
                  <a:schemeClr val="accent4"/>
                </a:solidFill>
              </a:rPr>
              <a:t>…implement 2-3 new strategies to support migrant students in their academic vocabulary development</a:t>
            </a:r>
            <a:endParaRPr lang="en-US" dirty="0">
              <a:solidFill>
                <a:schemeClr val="accent4"/>
              </a:solidFill>
            </a:endParaRPr>
          </a:p>
        </p:txBody>
      </p:sp>
    </p:spTree>
    <p:extLst>
      <p:ext uri="{BB962C8B-B14F-4D97-AF65-F5344CB8AC3E}">
        <p14:creationId xmlns:p14="http://schemas.microsoft.com/office/powerpoint/2010/main" val="2543830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Meaningful Differences</a:t>
            </a:r>
            <a:endParaRPr lang="en-US" u="sng" dirty="0"/>
          </a:p>
        </p:txBody>
      </p:sp>
      <p:sp>
        <p:nvSpPr>
          <p:cNvPr id="3" name="Content Placeholder 2"/>
          <p:cNvSpPr>
            <a:spLocks noGrp="1"/>
          </p:cNvSpPr>
          <p:nvPr>
            <p:ph idx="1"/>
          </p:nvPr>
        </p:nvSpPr>
        <p:spPr/>
        <p:txBody>
          <a:bodyPr>
            <a:normAutofit/>
          </a:bodyPr>
          <a:lstStyle/>
          <a:p>
            <a:pPr marL="0" indent="0" algn="ctr">
              <a:buNone/>
            </a:pPr>
            <a:r>
              <a:rPr lang="en-US" dirty="0" smtClean="0">
                <a:solidFill>
                  <a:schemeClr val="tx1"/>
                </a:solidFill>
              </a:rPr>
              <a:t>Study of 3-year old children and their parents:</a:t>
            </a:r>
          </a:p>
          <a:p>
            <a:pPr marL="0" indent="0">
              <a:buNone/>
            </a:pPr>
            <a:endParaRPr lang="en-US" sz="1000" dirty="0">
              <a:solidFill>
                <a:srgbClr val="FF0000"/>
              </a:solidFill>
            </a:endParaRPr>
          </a:p>
          <a:p>
            <a:pPr marL="0" indent="0" algn="ctr">
              <a:buNone/>
            </a:pPr>
            <a:r>
              <a:rPr lang="en-US" dirty="0" smtClean="0">
                <a:solidFill>
                  <a:schemeClr val="tx1"/>
                </a:solidFill>
              </a:rPr>
              <a:t>“</a:t>
            </a:r>
            <a:r>
              <a:rPr lang="en-US" b="1" dirty="0" smtClean="0">
                <a:solidFill>
                  <a:srgbClr val="FF0000"/>
                </a:solidFill>
              </a:rPr>
              <a:t>Parents</a:t>
            </a:r>
            <a:r>
              <a:rPr lang="en-US" dirty="0" smtClean="0">
                <a:solidFill>
                  <a:srgbClr val="FF0000"/>
                </a:solidFill>
              </a:rPr>
              <a:t> </a:t>
            </a:r>
            <a:r>
              <a:rPr lang="en-US" dirty="0" smtClean="0">
                <a:solidFill>
                  <a:schemeClr val="accent5">
                    <a:lumMod val="10000"/>
                  </a:schemeClr>
                </a:solidFill>
              </a:rPr>
              <a:t>in less economically favored circumstances had said fewer different words in their cumulative monthly vocabularies than had the </a:t>
            </a:r>
            <a:r>
              <a:rPr lang="en-US" b="1" dirty="0" smtClean="0">
                <a:solidFill>
                  <a:srgbClr val="FF0000"/>
                </a:solidFill>
              </a:rPr>
              <a:t>children</a:t>
            </a:r>
            <a:r>
              <a:rPr lang="en-US" dirty="0" smtClean="0">
                <a:solidFill>
                  <a:srgbClr val="FF0000"/>
                </a:solidFill>
              </a:rPr>
              <a:t> </a:t>
            </a:r>
            <a:r>
              <a:rPr lang="en-US" dirty="0" smtClean="0">
                <a:solidFill>
                  <a:schemeClr val="accent5">
                    <a:lumMod val="10000"/>
                  </a:schemeClr>
                </a:solidFill>
              </a:rPr>
              <a:t>in the most economically advantaged families in the same period of time”</a:t>
            </a:r>
          </a:p>
          <a:p>
            <a:pPr lvl="8"/>
            <a:r>
              <a:rPr lang="en-US" dirty="0" smtClean="0">
                <a:solidFill>
                  <a:schemeClr val="accent5">
                    <a:lumMod val="10000"/>
                  </a:schemeClr>
                </a:solidFill>
              </a:rPr>
              <a:t>Betty Hart and Todd </a:t>
            </a:r>
            <a:r>
              <a:rPr lang="en-US" dirty="0" err="1" smtClean="0">
                <a:solidFill>
                  <a:schemeClr val="accent5">
                    <a:lumMod val="10000"/>
                  </a:schemeClr>
                </a:solidFill>
              </a:rPr>
              <a:t>Risley</a:t>
            </a:r>
            <a:r>
              <a:rPr lang="en-US" dirty="0" smtClean="0">
                <a:solidFill>
                  <a:schemeClr val="accent5">
                    <a:lumMod val="10000"/>
                  </a:schemeClr>
                </a:solidFill>
              </a:rPr>
              <a:t> </a:t>
            </a:r>
            <a:endParaRPr lang="en-US" dirty="0">
              <a:solidFill>
                <a:schemeClr val="accent5">
                  <a:lumMod val="10000"/>
                </a:schemeClr>
              </a:solidFill>
            </a:endParaRPr>
          </a:p>
        </p:txBody>
      </p:sp>
    </p:spTree>
    <p:extLst>
      <p:ext uri="{BB962C8B-B14F-4D97-AF65-F5344CB8AC3E}">
        <p14:creationId xmlns:p14="http://schemas.microsoft.com/office/powerpoint/2010/main" val="2394410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76200"/>
            <a:ext cx="7239000" cy="822960"/>
          </a:xfrm>
        </p:spPr>
        <p:txBody>
          <a:bodyPr>
            <a:normAutofit/>
          </a:bodyPr>
          <a:lstStyle/>
          <a:p>
            <a:pPr eaLnBrk="1" fontAlgn="auto" hangingPunct="1">
              <a:spcAft>
                <a:spcPts val="0"/>
              </a:spcAft>
              <a:defRPr/>
            </a:pPr>
            <a:r>
              <a:rPr lang="en-US" b="1" dirty="0" smtClean="0">
                <a:solidFill>
                  <a:srgbClr val="00B0F0"/>
                </a:solidFill>
                <a:ea typeface="+mj-ea"/>
                <a:cs typeface="+mj-cs"/>
              </a:rPr>
              <a:t>THE GOOD NEWS!</a:t>
            </a:r>
          </a:p>
        </p:txBody>
      </p:sp>
      <p:sp>
        <p:nvSpPr>
          <p:cNvPr id="18435" name="Rectangle 3"/>
          <p:cNvSpPr>
            <a:spLocks noGrp="1" noChangeArrowheads="1"/>
          </p:cNvSpPr>
          <p:nvPr>
            <p:ph idx="1"/>
          </p:nvPr>
        </p:nvSpPr>
        <p:spPr>
          <a:xfrm>
            <a:off x="898525" y="1295400"/>
            <a:ext cx="7239000" cy="4267200"/>
          </a:xfrm>
        </p:spPr>
        <p:txBody>
          <a:bodyPr>
            <a:normAutofit/>
          </a:bodyPr>
          <a:lstStyle/>
          <a:p>
            <a:pPr eaLnBrk="1" hangingPunct="1">
              <a:lnSpc>
                <a:spcPct val="90000"/>
              </a:lnSpc>
            </a:pPr>
            <a:r>
              <a:rPr lang="en-US" dirty="0" smtClean="0">
                <a:solidFill>
                  <a:schemeClr val="accent5">
                    <a:lumMod val="10000"/>
                  </a:schemeClr>
                </a:solidFill>
              </a:rPr>
              <a:t>We can make a difference if we begin teaching vocabulary in robust, vigorous, strong and powerful ways</a:t>
            </a:r>
          </a:p>
          <a:p>
            <a:pPr eaLnBrk="1" hangingPunct="1">
              <a:lnSpc>
                <a:spcPct val="90000"/>
              </a:lnSpc>
            </a:pPr>
            <a:endParaRPr lang="en-US" dirty="0" smtClean="0">
              <a:solidFill>
                <a:schemeClr val="accent5">
                  <a:lumMod val="10000"/>
                </a:schemeClr>
              </a:solidFill>
            </a:endParaRPr>
          </a:p>
          <a:p>
            <a:pPr eaLnBrk="1" hangingPunct="1">
              <a:lnSpc>
                <a:spcPct val="90000"/>
              </a:lnSpc>
            </a:pPr>
            <a:r>
              <a:rPr lang="en-US" dirty="0" smtClean="0">
                <a:solidFill>
                  <a:schemeClr val="accent5">
                    <a:lumMod val="10000"/>
                  </a:schemeClr>
                </a:solidFill>
              </a:rPr>
              <a:t>Robust approach includes direct explanation, and is thought-provoking, playful and includes interactive practice</a:t>
            </a:r>
            <a:endParaRPr lang="en-US" dirty="0" smtClean="0"/>
          </a:p>
          <a:p>
            <a:pPr eaLnBrk="1" hangingPunct="1">
              <a:lnSpc>
                <a:spcPct val="90000"/>
              </a:lnSpc>
              <a:buFontTx/>
              <a:buNone/>
            </a:pPr>
            <a:endParaRPr lang="en-US" dirty="0" smtClean="0"/>
          </a:p>
        </p:txBody>
      </p:sp>
      <p:sp>
        <p:nvSpPr>
          <p:cNvPr id="18436" name="Rectangle 5"/>
          <p:cNvSpPr>
            <a:spLocks noChangeArrowheads="1"/>
          </p:cNvSpPr>
          <p:nvPr/>
        </p:nvSpPr>
        <p:spPr bwMode="auto">
          <a:xfrm>
            <a:off x="1295400" y="2514600"/>
            <a:ext cx="29416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endParaRPr lang="en-US" sz="2000">
              <a:latin typeface="Century Gothic" charset="0"/>
            </a:endParaRPr>
          </a:p>
        </p:txBody>
      </p:sp>
      <p:sp>
        <p:nvSpPr>
          <p:cNvPr id="18437" name="Rectangle 6"/>
          <p:cNvSpPr>
            <a:spLocks noChangeArrowheads="1"/>
          </p:cNvSpPr>
          <p:nvPr/>
        </p:nvSpPr>
        <p:spPr bwMode="auto">
          <a:xfrm>
            <a:off x="4191000" y="1600200"/>
            <a:ext cx="29416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a:latin typeface="Century Gothic" charset="0"/>
            </a:endParaRPr>
          </a:p>
          <a:p>
            <a:pPr marL="342900" indent="-342900">
              <a:lnSpc>
                <a:spcPct val="90000"/>
              </a:lnSpc>
              <a:spcBef>
                <a:spcPct val="20000"/>
              </a:spcBef>
              <a:buFontTx/>
              <a:buChar char="•"/>
            </a:pPr>
            <a:endParaRPr lang="en-US">
              <a:latin typeface="Century Gothic" charset="0"/>
            </a:endParaRPr>
          </a:p>
        </p:txBody>
      </p:sp>
      <p:sp>
        <p:nvSpPr>
          <p:cNvPr id="18438" name="Rectangle 7"/>
          <p:cNvSpPr>
            <a:spLocks noChangeArrowheads="1"/>
          </p:cNvSpPr>
          <p:nvPr/>
        </p:nvSpPr>
        <p:spPr bwMode="auto">
          <a:xfrm>
            <a:off x="6934200" y="6259513"/>
            <a:ext cx="1203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Beck, et al.</a:t>
            </a:r>
          </a:p>
        </p:txBody>
      </p:sp>
    </p:spTree>
    <p:extLst>
      <p:ext uri="{BB962C8B-B14F-4D97-AF65-F5344CB8AC3E}">
        <p14:creationId xmlns:p14="http://schemas.microsoft.com/office/powerpoint/2010/main" val="171236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706562"/>
          </a:xfrm>
        </p:spPr>
        <p:txBody>
          <a:bodyPr>
            <a:normAutofit fontScale="90000"/>
          </a:bodyPr>
          <a:lstStyle/>
          <a:p>
            <a:r>
              <a:rPr lang="en-US" dirty="0" smtClean="0"/>
              <a:t>Word knowledge is much more than word identification or definitional knowledge. </a:t>
            </a:r>
            <a:endParaRPr lang="en-US" dirty="0"/>
          </a:p>
        </p:txBody>
      </p:sp>
      <p:sp>
        <p:nvSpPr>
          <p:cNvPr id="3" name="Content Placeholder 2"/>
          <p:cNvSpPr>
            <a:spLocks noGrp="1"/>
          </p:cNvSpPr>
          <p:nvPr>
            <p:ph idx="4294967295"/>
          </p:nvPr>
        </p:nvSpPr>
        <p:spPr>
          <a:xfrm>
            <a:off x="533400" y="2895600"/>
            <a:ext cx="8229600" cy="3230563"/>
          </a:xfrm>
        </p:spPr>
        <p:txBody>
          <a:bodyPr/>
          <a:lstStyle/>
          <a:p>
            <a:pPr marL="0" indent="0">
              <a:buNone/>
            </a:pPr>
            <a:r>
              <a:rPr lang="en-US" dirty="0" smtClean="0">
                <a:solidFill>
                  <a:schemeClr val="accent4"/>
                </a:solidFill>
              </a:rPr>
              <a:t>“It takes more than definitional knowledge to know a word, and we have to know words in order to identify them in multiple reading and listening contexts and use them in our speaking and writing.” </a:t>
            </a:r>
            <a:r>
              <a:rPr lang="en-US" sz="2400" dirty="0" smtClean="0">
                <a:solidFill>
                  <a:schemeClr val="accent4"/>
                </a:solidFill>
              </a:rPr>
              <a:t>(Allen, 1999)</a:t>
            </a:r>
            <a:endParaRPr lang="en-US" sz="2400" dirty="0">
              <a:solidFill>
                <a:schemeClr val="accent4"/>
              </a:solidFill>
            </a:endParaRPr>
          </a:p>
        </p:txBody>
      </p:sp>
    </p:spTree>
    <p:extLst>
      <p:ext uri="{BB962C8B-B14F-4D97-AF65-F5344CB8AC3E}">
        <p14:creationId xmlns:p14="http://schemas.microsoft.com/office/powerpoint/2010/main" val="1398617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sz="4400" b="1" dirty="0" smtClean="0">
                <a:solidFill>
                  <a:schemeClr val="accent5">
                    <a:lumMod val="10000"/>
                  </a:schemeClr>
                </a:solidFill>
              </a:rPr>
              <a:t>Reading comprehension and vocabulary knowledge are highly correlated with one another</a:t>
            </a:r>
          </a:p>
          <a:p>
            <a:endParaRPr lang="en-US" sz="2000" dirty="0">
              <a:solidFill>
                <a:schemeClr val="accent5">
                  <a:lumMod val="10000"/>
                </a:schemeClr>
              </a:solidFill>
              <a:hlinkClick r:id="rId3"/>
            </a:endParaRPr>
          </a:p>
          <a:p>
            <a:endParaRPr lang="en-US" sz="2000" dirty="0" smtClean="0">
              <a:solidFill>
                <a:schemeClr val="accent5">
                  <a:lumMod val="10000"/>
                </a:schemeClr>
              </a:solidFill>
              <a:hlinkClick r:id="rId3"/>
            </a:endParaRPr>
          </a:p>
          <a:p>
            <a:endParaRPr lang="en-US" sz="2000" dirty="0">
              <a:solidFill>
                <a:schemeClr val="accent5">
                  <a:lumMod val="10000"/>
                </a:schemeClr>
              </a:solidFill>
              <a:hlinkClick r:id="rId3"/>
            </a:endParaRPr>
          </a:p>
          <a:p>
            <a:pPr marL="0" indent="0">
              <a:buNone/>
            </a:pPr>
            <a:r>
              <a:rPr lang="en-US" sz="2000" dirty="0" smtClean="0">
                <a:solidFill>
                  <a:schemeClr val="accent5">
                    <a:lumMod val="10000"/>
                  </a:schemeClr>
                </a:solidFill>
                <a:hlinkClick r:id="rId3"/>
              </a:rPr>
              <a:t>http://Risley video clip on Meaningful Differences</a:t>
            </a:r>
            <a:endParaRPr lang="en-US" sz="2000" dirty="0" smtClean="0">
              <a:solidFill>
                <a:schemeClr val="accent5">
                  <a:lumMod val="10000"/>
                </a:schemeClr>
              </a:solidFill>
            </a:endParaRPr>
          </a:p>
          <a:p>
            <a:pPr lvl="8"/>
            <a:r>
              <a:rPr lang="en-US" dirty="0" smtClean="0">
                <a:solidFill>
                  <a:schemeClr val="accent5">
                    <a:lumMod val="10000"/>
                  </a:schemeClr>
                </a:solidFill>
              </a:rPr>
              <a:t>Stahl &amp; Nagy, 2006</a:t>
            </a:r>
            <a:endParaRPr lang="en-US" dirty="0">
              <a:solidFill>
                <a:schemeClr val="accent5">
                  <a:lumMod val="10000"/>
                </a:schemeClr>
              </a:solidFill>
            </a:endParaRPr>
          </a:p>
        </p:txBody>
      </p:sp>
    </p:spTree>
    <p:extLst>
      <p:ext uri="{BB962C8B-B14F-4D97-AF65-F5344CB8AC3E}">
        <p14:creationId xmlns:p14="http://schemas.microsoft.com/office/powerpoint/2010/main" val="91767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p>
            <a:r>
              <a:rPr lang="en-US" sz="3600" dirty="0" smtClean="0"/>
              <a:t>Migrant students (especially </a:t>
            </a:r>
            <a:r>
              <a:rPr lang="en-US" sz="3600" dirty="0" err="1" smtClean="0"/>
              <a:t>Els</a:t>
            </a:r>
            <a:r>
              <a:rPr lang="en-US" sz="3600" dirty="0" smtClean="0"/>
              <a:t>) need:</a:t>
            </a:r>
            <a:br>
              <a:rPr lang="en-US" sz="3600" dirty="0" smtClean="0"/>
            </a:br>
            <a:r>
              <a:rPr lang="en-US" sz="3600" dirty="0"/>
              <a:t/>
            </a:r>
            <a:br>
              <a:rPr lang="en-US" sz="3600" dirty="0"/>
            </a:br>
            <a:r>
              <a:rPr lang="en-US" sz="3600" dirty="0" smtClean="0"/>
              <a:t>1. </a:t>
            </a:r>
            <a:r>
              <a:rPr lang="en-US" sz="4800" b="1" dirty="0">
                <a:solidFill>
                  <a:schemeClr val="accent4"/>
                </a:solidFill>
                <a:latin typeface="+mn-lt"/>
                <a:ea typeface="+mn-ea"/>
                <a:cs typeface="+mn-cs"/>
              </a:rPr>
              <a:t>E</a:t>
            </a:r>
            <a:r>
              <a:rPr lang="en-US" sz="4800" b="1" dirty="0" smtClean="0">
                <a:solidFill>
                  <a:schemeClr val="accent4"/>
                </a:solidFill>
                <a:latin typeface="+mn-lt"/>
                <a:ea typeface="+mn-ea"/>
                <a:cs typeface="+mn-cs"/>
              </a:rPr>
              <a:t>xplicit </a:t>
            </a:r>
            <a:r>
              <a:rPr lang="en-US" sz="4800" b="1" dirty="0">
                <a:solidFill>
                  <a:schemeClr val="accent4"/>
                </a:solidFill>
                <a:latin typeface="+mn-lt"/>
                <a:ea typeface="+mn-ea"/>
                <a:cs typeface="+mn-cs"/>
              </a:rPr>
              <a:t>vocabulary instruction</a:t>
            </a:r>
            <a:br>
              <a:rPr lang="en-US" sz="4800" b="1" dirty="0">
                <a:solidFill>
                  <a:schemeClr val="accent4"/>
                </a:solidFill>
                <a:latin typeface="+mn-lt"/>
                <a:ea typeface="+mn-ea"/>
                <a:cs typeface="+mn-cs"/>
              </a:rPr>
            </a:br>
            <a:r>
              <a:rPr lang="en-US" sz="3600" dirty="0" smtClean="0"/>
              <a:t>and</a:t>
            </a:r>
            <a:br>
              <a:rPr lang="en-US" sz="3600" dirty="0" smtClean="0"/>
            </a:br>
            <a:r>
              <a:rPr lang="en-US" sz="3600" dirty="0" smtClean="0"/>
              <a:t>2. </a:t>
            </a:r>
            <a:r>
              <a:rPr lang="en-US" sz="4800" b="1" dirty="0">
                <a:solidFill>
                  <a:schemeClr val="accent4"/>
                </a:solidFill>
                <a:latin typeface="+mn-lt"/>
                <a:ea typeface="+mn-ea"/>
                <a:cs typeface="+mn-cs"/>
              </a:rPr>
              <a:t>S</a:t>
            </a:r>
            <a:r>
              <a:rPr lang="en-US" sz="4800" b="1" dirty="0" smtClean="0">
                <a:solidFill>
                  <a:schemeClr val="accent4"/>
                </a:solidFill>
                <a:latin typeface="+mn-lt"/>
                <a:ea typeface="+mn-ea"/>
                <a:cs typeface="+mn-cs"/>
              </a:rPr>
              <a:t>tructured </a:t>
            </a:r>
            <a:r>
              <a:rPr lang="en-US" sz="4800" b="1" dirty="0">
                <a:solidFill>
                  <a:schemeClr val="accent4"/>
                </a:solidFill>
                <a:latin typeface="+mn-lt"/>
                <a:ea typeface="+mn-ea"/>
                <a:cs typeface="+mn-cs"/>
              </a:rPr>
              <a:t>verbal </a:t>
            </a:r>
            <a:r>
              <a:rPr lang="en-US" sz="4800" b="1" dirty="0" smtClean="0">
                <a:solidFill>
                  <a:schemeClr val="accent4"/>
                </a:solidFill>
                <a:latin typeface="+mn-lt"/>
                <a:ea typeface="+mn-ea"/>
                <a:cs typeface="+mn-cs"/>
              </a:rPr>
              <a:t>engagement</a:t>
            </a:r>
            <a:br>
              <a:rPr lang="en-US" sz="4800" b="1" dirty="0" smtClean="0">
                <a:solidFill>
                  <a:schemeClr val="accent4"/>
                </a:solidFill>
                <a:latin typeface="+mn-lt"/>
                <a:ea typeface="+mn-ea"/>
                <a:cs typeface="+mn-cs"/>
              </a:rPr>
            </a:br>
            <a:endParaRPr lang="en-US" sz="4800" b="1" dirty="0">
              <a:solidFill>
                <a:schemeClr val="accent4"/>
              </a:solidFill>
              <a:latin typeface="+mn-lt"/>
              <a:ea typeface="+mn-ea"/>
              <a:cs typeface="+mn-cs"/>
            </a:endParaRPr>
          </a:p>
        </p:txBody>
      </p:sp>
      <p:sp>
        <p:nvSpPr>
          <p:cNvPr id="3" name="Rectangle 2"/>
          <p:cNvSpPr/>
          <p:nvPr/>
        </p:nvSpPr>
        <p:spPr>
          <a:xfrm>
            <a:off x="4343400" y="5105400"/>
            <a:ext cx="4140557" cy="369332"/>
          </a:xfrm>
          <a:prstGeom prst="rect">
            <a:avLst/>
          </a:prstGeom>
        </p:spPr>
        <p:txBody>
          <a:bodyPr wrap="none">
            <a:spAutoFit/>
          </a:bodyPr>
          <a:lstStyle/>
          <a:p>
            <a:r>
              <a:rPr lang="en-US" dirty="0" err="1"/>
              <a:t>Arreaga</a:t>
            </a:r>
            <a:r>
              <a:rPr lang="en-US" dirty="0"/>
              <a:t>-Mayer &amp; </a:t>
            </a:r>
            <a:r>
              <a:rPr lang="en-US" dirty="0" err="1"/>
              <a:t>Perdomo</a:t>
            </a:r>
            <a:r>
              <a:rPr lang="en-US" dirty="0"/>
              <a:t> – Rivera, 1996 </a:t>
            </a:r>
          </a:p>
        </p:txBody>
      </p:sp>
    </p:spTree>
    <p:extLst>
      <p:ext uri="{BB962C8B-B14F-4D97-AF65-F5344CB8AC3E}">
        <p14:creationId xmlns:p14="http://schemas.microsoft.com/office/powerpoint/2010/main" val="1314925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We Must Build Background and Schema</a:t>
            </a:r>
            <a:endParaRPr lang="es-MX" sz="3200" dirty="0"/>
          </a:p>
        </p:txBody>
      </p:sp>
      <p:sp>
        <p:nvSpPr>
          <p:cNvPr id="4" name="Slide Number Placeholder 3"/>
          <p:cNvSpPr>
            <a:spLocks noGrp="1"/>
          </p:cNvSpPr>
          <p:nvPr>
            <p:ph type="sldNum" sz="quarter" idx="12"/>
          </p:nvPr>
        </p:nvSpPr>
        <p:spPr>
          <a:xfrm>
            <a:off x="7010400" y="6356350"/>
            <a:ext cx="2133600" cy="365125"/>
          </a:xfrm>
          <a:prstGeom prst="rect">
            <a:avLst/>
          </a:prstGeom>
        </p:spPr>
        <p:txBody>
          <a:bodyPr/>
          <a:lstStyle/>
          <a:p>
            <a:pPr>
              <a:defRPr/>
            </a:pPr>
            <a:fld id="{8CE01F1F-D14C-442B-859D-58BAF0088D45}" type="slidenum">
              <a:rPr lang="en-US" smtClean="0">
                <a:solidFill>
                  <a:srgbClr val="FFF39D">
                    <a:shade val="50000"/>
                    <a:satMod val="200000"/>
                  </a:srgbClr>
                </a:solidFill>
              </a:rPr>
              <a:pPr>
                <a:defRPr/>
              </a:pPr>
              <a:t>35</a:t>
            </a:fld>
            <a:endParaRPr lang="en-US" dirty="0">
              <a:solidFill>
                <a:srgbClr val="FFF39D">
                  <a:shade val="50000"/>
                  <a:satMod val="200000"/>
                </a:srgbClr>
              </a:solidFill>
            </a:endParaRPr>
          </a:p>
        </p:txBody>
      </p:sp>
      <p:sp>
        <p:nvSpPr>
          <p:cNvPr id="7" name="TextBox 6"/>
          <p:cNvSpPr txBox="1"/>
          <p:nvPr/>
        </p:nvSpPr>
        <p:spPr>
          <a:xfrm>
            <a:off x="1359039" y="1752600"/>
            <a:ext cx="6629400" cy="3877985"/>
          </a:xfrm>
          <a:prstGeom prst="rect">
            <a:avLst/>
          </a:prstGeom>
          <a:noFill/>
        </p:spPr>
        <p:txBody>
          <a:bodyPr wrap="square" rtlCol="0">
            <a:spAutoFit/>
          </a:bodyPr>
          <a:lstStyle/>
          <a:p>
            <a:pPr algn="ctr"/>
            <a:r>
              <a:rPr lang="en-US" sz="4000" dirty="0">
                <a:solidFill>
                  <a:schemeClr val="accent5">
                    <a:lumMod val="10000"/>
                  </a:schemeClr>
                </a:solidFill>
              </a:rPr>
              <a:t>Assumptions must not be made about the background or schema that our migrant students </a:t>
            </a:r>
            <a:r>
              <a:rPr lang="en-US" sz="4000" dirty="0" smtClean="0">
                <a:solidFill>
                  <a:schemeClr val="accent5">
                    <a:lumMod val="10000"/>
                  </a:schemeClr>
                </a:solidFill>
              </a:rPr>
              <a:t>have</a:t>
            </a:r>
          </a:p>
          <a:p>
            <a:endParaRPr lang="en-US" sz="3600" dirty="0">
              <a:solidFill>
                <a:schemeClr val="accent5">
                  <a:lumMod val="10000"/>
                </a:schemeClr>
              </a:solidFill>
            </a:endParaRPr>
          </a:p>
          <a:p>
            <a:endParaRPr lang="en-US" sz="3600" dirty="0" smtClean="0">
              <a:solidFill>
                <a:schemeClr val="accent5">
                  <a:lumMod val="10000"/>
                </a:schemeClr>
              </a:solidFill>
            </a:endParaRPr>
          </a:p>
          <a:p>
            <a:r>
              <a:rPr lang="en-US" sz="1400" dirty="0" smtClean="0">
                <a:solidFill>
                  <a:schemeClr val="accent5">
                    <a:lumMod val="10000"/>
                  </a:schemeClr>
                </a:solidFill>
              </a:rPr>
              <a:t>     </a:t>
            </a:r>
            <a:endParaRPr lang="en-US" sz="2000" dirty="0">
              <a:solidFill>
                <a:schemeClr val="accent5">
                  <a:lumMod val="10000"/>
                </a:schemeClr>
              </a:solidFill>
            </a:endParaRPr>
          </a:p>
        </p:txBody>
      </p:sp>
    </p:spTree>
    <p:extLst>
      <p:ext uri="{BB962C8B-B14F-4D97-AF65-F5344CB8AC3E}">
        <p14:creationId xmlns:p14="http://schemas.microsoft.com/office/powerpoint/2010/main" val="39631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Scaffold for Support</a:t>
            </a:r>
          </a:p>
        </p:txBody>
      </p:sp>
      <p:sp>
        <p:nvSpPr>
          <p:cNvPr id="3" name="Content Placeholder 2"/>
          <p:cNvSpPr>
            <a:spLocks noGrp="1"/>
          </p:cNvSpPr>
          <p:nvPr>
            <p:ph sz="half" idx="1"/>
          </p:nvPr>
        </p:nvSpPr>
        <p:spPr>
          <a:xfrm>
            <a:off x="381000" y="1447800"/>
            <a:ext cx="4267200" cy="4267200"/>
          </a:xfrm>
        </p:spPr>
        <p:txBody>
          <a:bodyPr>
            <a:normAutofit/>
          </a:bodyPr>
          <a:lstStyle/>
          <a:p>
            <a:r>
              <a:rPr lang="en-US" sz="2400" dirty="0">
                <a:solidFill>
                  <a:schemeClr val="accent5">
                    <a:lumMod val="10000"/>
                  </a:schemeClr>
                </a:solidFill>
              </a:rPr>
              <a:t>Aim for the Zone of Proximal Development (ZPD differentiation)</a:t>
            </a:r>
          </a:p>
          <a:p>
            <a:r>
              <a:rPr lang="en-US" sz="2400" dirty="0">
                <a:solidFill>
                  <a:schemeClr val="accent5">
                    <a:lumMod val="10000"/>
                  </a:schemeClr>
                </a:solidFill>
              </a:rPr>
              <a:t>Provide scaffolds that are culturally relevant and sensitive</a:t>
            </a:r>
          </a:p>
          <a:p>
            <a:r>
              <a:rPr lang="en-US" sz="2400" dirty="0">
                <a:solidFill>
                  <a:schemeClr val="accent5">
                    <a:lumMod val="10000"/>
                  </a:schemeClr>
                </a:solidFill>
              </a:rPr>
              <a:t>Provide scaffolds that are intended to make the learning accessible and increases the rate of learning</a:t>
            </a:r>
          </a:p>
          <a:p>
            <a:endParaRPr lang="en-US" dirty="0"/>
          </a:p>
        </p:txBody>
      </p:sp>
      <p:pic>
        <p:nvPicPr>
          <p:cNvPr id="5" name="Picture 2" descr="File:Zone of proximal development.svg">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1524000"/>
            <a:ext cx="4114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761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Migrant students need:</a:t>
            </a:r>
            <a:endParaRPr lang="es-MX" sz="3200" dirty="0"/>
          </a:p>
        </p:txBody>
      </p:sp>
      <p:sp>
        <p:nvSpPr>
          <p:cNvPr id="3" name="Slide Number Placeholder 2"/>
          <p:cNvSpPr>
            <a:spLocks noGrp="1"/>
          </p:cNvSpPr>
          <p:nvPr>
            <p:ph type="sldNum" sz="quarter" idx="12"/>
          </p:nvPr>
        </p:nvSpPr>
        <p:spPr>
          <a:xfrm>
            <a:off x="7010400" y="6356350"/>
            <a:ext cx="2133600" cy="365125"/>
          </a:xfrm>
          <a:prstGeom prst="rect">
            <a:avLst/>
          </a:prstGeom>
        </p:spPr>
        <p:txBody>
          <a:bodyPr/>
          <a:lstStyle/>
          <a:p>
            <a:pPr>
              <a:defRPr/>
            </a:pPr>
            <a:fld id="{D4C2C0CC-C4EE-40B1-A727-BEE43500D4EA}" type="slidenum">
              <a:rPr lang="en-US" smtClean="0">
                <a:solidFill>
                  <a:srgbClr val="FFF39D">
                    <a:shade val="50000"/>
                    <a:satMod val="200000"/>
                  </a:srgbClr>
                </a:solidFill>
              </a:rPr>
              <a:pPr>
                <a:defRPr/>
              </a:pPr>
              <a:t>37</a:t>
            </a:fld>
            <a:endParaRPr lang="en-US" dirty="0">
              <a:solidFill>
                <a:srgbClr val="FFF39D">
                  <a:shade val="50000"/>
                  <a:satMod val="200000"/>
                </a:srgbClr>
              </a:solidFill>
            </a:endParaRPr>
          </a:p>
        </p:txBody>
      </p:sp>
      <p:sp>
        <p:nvSpPr>
          <p:cNvPr id="6" name="TextBox 5"/>
          <p:cNvSpPr txBox="1"/>
          <p:nvPr/>
        </p:nvSpPr>
        <p:spPr>
          <a:xfrm>
            <a:off x="1828800" y="2286000"/>
            <a:ext cx="5257800" cy="1323439"/>
          </a:xfrm>
          <a:prstGeom prst="rect">
            <a:avLst/>
          </a:prstGeom>
          <a:noFill/>
        </p:spPr>
        <p:txBody>
          <a:bodyPr wrap="square" rtlCol="0" anchor="ctr">
            <a:spAutoFit/>
          </a:bodyPr>
          <a:lstStyle/>
          <a:p>
            <a:pPr algn="ctr"/>
            <a:r>
              <a:rPr lang="es-MX" sz="4000" b="1" dirty="0" smtClean="0">
                <a:solidFill>
                  <a:srgbClr val="00B0F0"/>
                </a:solidFill>
              </a:rPr>
              <a:t>MANY OPPORTUNITIES FOR DISCOURSE!</a:t>
            </a:r>
          </a:p>
        </p:txBody>
      </p:sp>
    </p:spTree>
    <p:extLst>
      <p:ext uri="{BB962C8B-B14F-4D97-AF65-F5344CB8AC3E}">
        <p14:creationId xmlns:p14="http://schemas.microsoft.com/office/powerpoint/2010/main" val="2923518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Why </a:t>
            </a:r>
            <a:r>
              <a:rPr lang="en-US" sz="4000" dirty="0"/>
              <a:t>Students Need to Talk</a:t>
            </a:r>
          </a:p>
        </p:txBody>
      </p:sp>
      <p:sp>
        <p:nvSpPr>
          <p:cNvPr id="3" name="Content Placeholder 2"/>
          <p:cNvSpPr>
            <a:spLocks noGrp="1"/>
          </p:cNvSpPr>
          <p:nvPr>
            <p:ph idx="1"/>
          </p:nvPr>
        </p:nvSpPr>
        <p:spPr>
          <a:xfrm>
            <a:off x="457200" y="1219200"/>
            <a:ext cx="8229600" cy="4525963"/>
          </a:xfrm>
        </p:spPr>
        <p:txBody>
          <a:bodyPr>
            <a:normAutofit/>
          </a:bodyPr>
          <a:lstStyle/>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500" b="1" dirty="0">
                <a:solidFill>
                  <a:schemeClr val="accent4"/>
                </a:solidFill>
              </a:rPr>
              <a:t>Using language is fundamental to learning </a:t>
            </a:r>
            <a:r>
              <a:rPr lang="en-US" sz="2500" b="1" dirty="0" smtClean="0">
                <a:solidFill>
                  <a:schemeClr val="accent4"/>
                </a:solidFill>
              </a:rPr>
              <a:t>it</a:t>
            </a:r>
            <a:endParaRPr lang="en-US" sz="2500" b="1" dirty="0">
              <a:solidFill>
                <a:schemeClr val="accent4"/>
              </a:solidFill>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endParaRPr lang="en-US" sz="2500" b="1" dirty="0" smtClean="0">
              <a:solidFill>
                <a:schemeClr val="accent4"/>
              </a:solidFill>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500" b="1" dirty="0" smtClean="0">
                <a:solidFill>
                  <a:schemeClr val="accent4"/>
                </a:solidFill>
              </a:rPr>
              <a:t>Students </a:t>
            </a:r>
            <a:r>
              <a:rPr lang="en-US" sz="2500" b="1" dirty="0">
                <a:solidFill>
                  <a:schemeClr val="accent4"/>
                </a:solidFill>
              </a:rPr>
              <a:t>need to interact with peers to activate their knowledge and understanding of </a:t>
            </a:r>
            <a:r>
              <a:rPr lang="en-US" sz="2500" b="1" dirty="0" smtClean="0">
                <a:solidFill>
                  <a:schemeClr val="accent4"/>
                </a:solidFill>
              </a:rPr>
              <a:t>content</a:t>
            </a:r>
          </a:p>
          <a:p>
            <a:pPr marL="317500" lvl="2" indent="0">
              <a:buClr>
                <a:srgbClr val="000000"/>
              </a:buClr>
              <a:buNone/>
              <a:tabLst>
                <a:tab pos="139700" algn="l"/>
                <a:tab pos="457200" algn="l"/>
                <a:tab pos="139700" algn="l"/>
                <a:tab pos="457200" algn="l"/>
                <a:tab pos="139700" algn="l"/>
                <a:tab pos="457200" algn="l"/>
                <a:tab pos="139700" algn="l"/>
                <a:tab pos="457200" algn="l"/>
              </a:tabLst>
              <a:defRPr/>
            </a:pPr>
            <a:endParaRPr lang="en-US" sz="2500" b="1" dirty="0" smtClean="0">
              <a:solidFill>
                <a:schemeClr val="accent4"/>
              </a:solidFill>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500" b="1" dirty="0" smtClean="0">
                <a:solidFill>
                  <a:schemeClr val="accent4"/>
                </a:solidFill>
              </a:rPr>
              <a:t>Cooperative </a:t>
            </a:r>
            <a:r>
              <a:rPr lang="en-US" sz="2500" b="1" dirty="0">
                <a:solidFill>
                  <a:schemeClr val="accent4"/>
                </a:solidFill>
              </a:rPr>
              <a:t>learning, presentations, discussions enable academic language </a:t>
            </a:r>
            <a:r>
              <a:rPr lang="en-US" sz="2500" b="1" dirty="0" smtClean="0">
                <a:solidFill>
                  <a:schemeClr val="accent4"/>
                </a:solidFill>
              </a:rPr>
              <a:t>production</a:t>
            </a:r>
          </a:p>
          <a:p>
            <a:pPr marL="317500" lvl="2" indent="0">
              <a:buClr>
                <a:srgbClr val="000000"/>
              </a:buClr>
              <a:buNone/>
              <a:tabLst>
                <a:tab pos="139700" algn="l"/>
                <a:tab pos="457200" algn="l"/>
                <a:tab pos="139700" algn="l"/>
                <a:tab pos="457200" algn="l"/>
                <a:tab pos="139700" algn="l"/>
                <a:tab pos="457200" algn="l"/>
                <a:tab pos="139700" algn="l"/>
                <a:tab pos="457200" algn="l"/>
              </a:tabLst>
              <a:defRPr/>
            </a:pPr>
            <a:endParaRPr lang="en-US" sz="2500" b="1" dirty="0">
              <a:solidFill>
                <a:schemeClr val="accent4"/>
              </a:solidFill>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500" b="1" dirty="0" smtClean="0">
                <a:solidFill>
                  <a:schemeClr val="accent4"/>
                </a:solidFill>
              </a:rPr>
              <a:t>Need </a:t>
            </a:r>
            <a:r>
              <a:rPr lang="en-US" sz="2500" b="1" dirty="0">
                <a:solidFill>
                  <a:schemeClr val="accent4"/>
                </a:solidFill>
              </a:rPr>
              <a:t>teacher support to gain confidence and experience</a:t>
            </a:r>
          </a:p>
          <a:p>
            <a:endParaRPr lang="en-US" dirty="0"/>
          </a:p>
        </p:txBody>
      </p:sp>
    </p:spTree>
    <p:extLst>
      <p:ext uri="{BB962C8B-B14F-4D97-AF65-F5344CB8AC3E}">
        <p14:creationId xmlns:p14="http://schemas.microsoft.com/office/powerpoint/2010/main" val="3518487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a:t>
            </a:r>
            <a:r>
              <a:rPr lang="en-US" sz="4400" b="1" dirty="0"/>
              <a:t>Your</a:t>
            </a:r>
            <a:r>
              <a:rPr lang="en-US" dirty="0"/>
              <a:t> Students Talk?</a:t>
            </a:r>
          </a:p>
        </p:txBody>
      </p:sp>
      <p:sp>
        <p:nvSpPr>
          <p:cNvPr id="3" name="Content Placeholder 2"/>
          <p:cNvSpPr>
            <a:spLocks noGrp="1"/>
          </p:cNvSpPr>
          <p:nvPr>
            <p:ph idx="1"/>
          </p:nvPr>
        </p:nvSpPr>
        <p:spPr>
          <a:xfrm>
            <a:off x="533400" y="2057400"/>
            <a:ext cx="8229600" cy="4525963"/>
          </a:xfrm>
        </p:spPr>
        <p:txBody>
          <a:bodyPr/>
          <a:lstStyle/>
          <a:p>
            <a:r>
              <a:rPr lang="en-US" dirty="0">
                <a:solidFill>
                  <a:schemeClr val="accent4"/>
                </a:solidFill>
              </a:rPr>
              <a:t>What opportunities do </a:t>
            </a:r>
            <a:r>
              <a:rPr lang="en-US" dirty="0" smtClean="0">
                <a:solidFill>
                  <a:schemeClr val="accent4"/>
                </a:solidFill>
              </a:rPr>
              <a:t>migrant students </a:t>
            </a:r>
            <a:r>
              <a:rPr lang="en-US" dirty="0">
                <a:solidFill>
                  <a:schemeClr val="accent4"/>
                </a:solidFill>
              </a:rPr>
              <a:t>have </a:t>
            </a:r>
            <a:r>
              <a:rPr lang="en-US" dirty="0" smtClean="0">
                <a:solidFill>
                  <a:schemeClr val="accent4"/>
                </a:solidFill>
              </a:rPr>
              <a:t>in your classroom to </a:t>
            </a:r>
            <a:r>
              <a:rPr lang="en-US" dirty="0">
                <a:solidFill>
                  <a:schemeClr val="accent4"/>
                </a:solidFill>
              </a:rPr>
              <a:t>use academic language to discuss content</a:t>
            </a:r>
            <a:r>
              <a:rPr lang="en-US" dirty="0" smtClean="0">
                <a:solidFill>
                  <a:schemeClr val="accent4"/>
                </a:solidFill>
              </a:rPr>
              <a:t>?  (Turn to your partner and share.)</a:t>
            </a:r>
          </a:p>
          <a:p>
            <a:endParaRPr lang="en-US" dirty="0">
              <a:solidFill>
                <a:schemeClr val="accent4"/>
              </a:solidFill>
            </a:endParaRPr>
          </a:p>
          <a:p>
            <a:endParaRPr lang="en-US" dirty="0"/>
          </a:p>
        </p:txBody>
      </p:sp>
    </p:spTree>
    <p:extLst>
      <p:ext uri="{BB962C8B-B14F-4D97-AF65-F5344CB8AC3E}">
        <p14:creationId xmlns:p14="http://schemas.microsoft.com/office/powerpoint/2010/main" val="325318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 for Today: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chemeClr val="accent4"/>
                </a:solidFill>
              </a:rPr>
              <a:t>Why is vocabulary instruction so important?</a:t>
            </a:r>
          </a:p>
          <a:p>
            <a:pPr marL="514350" indent="-514350">
              <a:buFont typeface="+mj-lt"/>
              <a:buAutoNum type="arabicPeriod"/>
            </a:pPr>
            <a:r>
              <a:rPr lang="en-US" dirty="0" smtClean="0">
                <a:solidFill>
                  <a:schemeClr val="accent4"/>
                </a:solidFill>
              </a:rPr>
              <a:t>What is unique about migrant students and academic vocabulary learning? </a:t>
            </a:r>
          </a:p>
          <a:p>
            <a:pPr marL="514350" indent="-514350">
              <a:buFont typeface="+mj-lt"/>
              <a:buAutoNum type="arabicPeriod"/>
            </a:pPr>
            <a:r>
              <a:rPr lang="en-US" dirty="0" smtClean="0">
                <a:solidFill>
                  <a:schemeClr val="accent4"/>
                </a:solidFill>
              </a:rPr>
              <a:t>What are exemplary strategies for vocabulary instruction?</a:t>
            </a:r>
          </a:p>
          <a:p>
            <a:pPr marL="0" indent="0">
              <a:buNone/>
            </a:pPr>
            <a:endParaRPr lang="en-US" dirty="0"/>
          </a:p>
        </p:txBody>
      </p:sp>
    </p:spTree>
    <p:extLst>
      <p:ext uri="{BB962C8B-B14F-4D97-AF65-F5344CB8AC3E}">
        <p14:creationId xmlns:p14="http://schemas.microsoft.com/office/powerpoint/2010/main" val="243614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85800"/>
            <a:ext cx="8001000" cy="1371600"/>
          </a:xfrm>
        </p:spPr>
        <p:txBody>
          <a:bodyPr>
            <a:normAutofit fontScale="90000"/>
          </a:bodyPr>
          <a:lstStyle/>
          <a:p>
            <a:r>
              <a:rPr lang="en-US" dirty="0" smtClean="0"/>
              <a:t>QUESTIONS ABOUT MIGRANT STUDENTS?</a:t>
            </a:r>
            <a:endParaRPr lang="en-US" dirty="0"/>
          </a:p>
        </p:txBody>
      </p:sp>
      <p:pic>
        <p:nvPicPr>
          <p:cNvPr id="2050" name="Picture 2" descr="C:\Users\mkernel\AppData\Local\Microsoft\Windows\Temporary Internet Files\Content.IE5\XROE8N2Q\MC90044190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1905000"/>
            <a:ext cx="3276600" cy="387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681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kernel\AppData\Local\Microsoft\Windows\Temporary Internet Files\Content.IE5\L25B8F0Y\MC90043776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19200"/>
            <a:ext cx="3127375" cy="46748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800" b="1" dirty="0" smtClean="0">
                <a:solidFill>
                  <a:srgbClr val="00B0F0"/>
                </a:solidFill>
              </a:rPr>
              <a:t>10 MINUTE BREAK!</a:t>
            </a:r>
            <a:endParaRPr lang="en-US" sz="4800" b="1" dirty="0">
              <a:solidFill>
                <a:srgbClr val="00B0F0"/>
              </a:solidFill>
            </a:endParaRPr>
          </a:p>
        </p:txBody>
      </p:sp>
    </p:spTree>
    <p:extLst>
      <p:ext uri="{BB962C8B-B14F-4D97-AF65-F5344CB8AC3E}">
        <p14:creationId xmlns:p14="http://schemas.microsoft.com/office/powerpoint/2010/main" val="347495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981200"/>
            <a:ext cx="5181600" cy="1970046"/>
          </a:xfrm>
        </p:spPr>
        <p:txBody>
          <a:bodyPr>
            <a:normAutofit/>
          </a:bodyPr>
          <a:lstStyle/>
          <a:p>
            <a:r>
              <a:rPr lang="en-US" sz="4000" dirty="0" smtClean="0"/>
              <a:t>WHICH WORDS</a:t>
            </a:r>
            <a:br>
              <a:rPr lang="en-US" sz="4000" dirty="0" smtClean="0"/>
            </a:br>
            <a:r>
              <a:rPr lang="en-US" sz="4000" dirty="0" smtClean="0"/>
              <a:t>Should I TEACH?</a:t>
            </a:r>
            <a:r>
              <a:rPr lang="en-US" dirty="0" smtClean="0"/>
              <a:t/>
            </a:r>
            <a:br>
              <a:rPr lang="en-US" dirty="0" smtClean="0"/>
            </a:br>
            <a:endParaRPr lang="en-US" dirty="0"/>
          </a:p>
        </p:txBody>
      </p:sp>
      <p:sp>
        <p:nvSpPr>
          <p:cNvPr id="3" name="Text Placeholder 2"/>
          <p:cNvSpPr>
            <a:spLocks noGrp="1"/>
          </p:cNvSpPr>
          <p:nvPr>
            <p:ph type="body" idx="1"/>
          </p:nvPr>
        </p:nvSpPr>
        <p:spPr/>
        <p:txBody>
          <a:bodyPr/>
          <a:lstStyle/>
          <a:p>
            <a:r>
              <a:rPr lang="en-US" b="1" dirty="0" smtClean="0">
                <a:solidFill>
                  <a:srgbClr val="00B0F0"/>
                </a:solidFill>
              </a:rPr>
              <a:t>So Many Words…So Little Time!</a:t>
            </a:r>
            <a:endParaRPr lang="en-US" b="1" dirty="0">
              <a:solidFill>
                <a:srgbClr val="00B0F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172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1219200" y="1143000"/>
            <a:ext cx="7239000" cy="4846638"/>
          </a:xfrm>
        </p:spPr>
        <p:txBody>
          <a:bodyPr>
            <a:normAutofit/>
          </a:bodyPr>
          <a:lstStyle/>
          <a:p>
            <a:pPr marL="533400" indent="-533400" eaLnBrk="1" hangingPunct="1">
              <a:buFontTx/>
              <a:buNone/>
            </a:pPr>
            <a:r>
              <a:rPr lang="en-US" dirty="0" smtClean="0"/>
              <a:t>	</a:t>
            </a:r>
            <a:r>
              <a:rPr lang="en-US" sz="3200" dirty="0" smtClean="0">
                <a:solidFill>
                  <a:schemeClr val="accent4"/>
                </a:solidFill>
              </a:rPr>
              <a:t>Vocabulary knowledge is the single greatest contributor to reading comprehension and thus a strong predictor of overall academic achievement.</a:t>
            </a:r>
          </a:p>
          <a:p>
            <a:pPr marL="533400" indent="-533400" eaLnBrk="1" hangingPunct="1"/>
            <a:endParaRPr lang="en-US" sz="1600" dirty="0" smtClean="0">
              <a:solidFill>
                <a:schemeClr val="accent4"/>
              </a:solidFill>
            </a:endParaRPr>
          </a:p>
          <a:p>
            <a:pPr marL="533400" indent="-533400" eaLnBrk="1" hangingPunct="1">
              <a:buFontTx/>
              <a:buNone/>
            </a:pPr>
            <a:endParaRPr lang="en-US" sz="1600" dirty="0" smtClean="0">
              <a:solidFill>
                <a:schemeClr val="accent4"/>
              </a:solidFill>
            </a:endParaRPr>
          </a:p>
          <a:p>
            <a:pPr marL="533400" indent="-533400" eaLnBrk="1" hangingPunct="1">
              <a:buFontTx/>
              <a:buNone/>
            </a:pPr>
            <a:r>
              <a:rPr lang="en-US" sz="1800" dirty="0" smtClean="0">
                <a:solidFill>
                  <a:schemeClr val="tx1"/>
                </a:solidFill>
              </a:rPr>
              <a:t>--Kate Kinsella, Isabel Beck, Robert </a:t>
            </a:r>
            <a:r>
              <a:rPr lang="en-US" sz="1800" dirty="0" err="1" smtClean="0">
                <a:solidFill>
                  <a:schemeClr val="tx1"/>
                </a:solidFill>
              </a:rPr>
              <a:t>Marzano</a:t>
            </a:r>
            <a:r>
              <a:rPr lang="en-US" sz="1800" dirty="0" smtClean="0">
                <a:solidFill>
                  <a:schemeClr val="tx1"/>
                </a:solidFill>
              </a:rPr>
              <a:t>, Doug Fisher, et. al.</a:t>
            </a:r>
          </a:p>
        </p:txBody>
      </p:sp>
      <p:sp>
        <p:nvSpPr>
          <p:cNvPr id="2" name="TextBox 1"/>
          <p:cNvSpPr txBox="1"/>
          <p:nvPr/>
        </p:nvSpPr>
        <p:spPr>
          <a:xfrm>
            <a:off x="304800" y="228600"/>
            <a:ext cx="5257800" cy="646331"/>
          </a:xfrm>
          <a:prstGeom prst="rect">
            <a:avLst/>
          </a:prstGeom>
          <a:noFill/>
        </p:spPr>
        <p:txBody>
          <a:bodyPr wrap="square" rtlCol="0">
            <a:spAutoFit/>
          </a:bodyPr>
          <a:lstStyle/>
          <a:p>
            <a:r>
              <a:rPr lang="en-US" sz="3600" b="1" dirty="0" smtClean="0">
                <a:solidFill>
                  <a:srgbClr val="00B050"/>
                </a:solidFill>
              </a:rPr>
              <a:t>WHAT WE KNOW</a:t>
            </a:r>
            <a:endParaRPr lang="en-US" sz="3600" b="1" dirty="0">
              <a:solidFill>
                <a:srgbClr val="00B050"/>
              </a:solidFill>
            </a:endParaRPr>
          </a:p>
        </p:txBody>
      </p:sp>
    </p:spTree>
    <p:extLst>
      <p:ext uri="{BB962C8B-B14F-4D97-AF65-F5344CB8AC3E}">
        <p14:creationId xmlns:p14="http://schemas.microsoft.com/office/powerpoint/2010/main" val="2694839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914400" y="1905000"/>
            <a:ext cx="7239000" cy="3407434"/>
          </a:xfrm>
        </p:spPr>
        <p:txBody>
          <a:bodyPr>
            <a:noAutofit/>
          </a:bodyPr>
          <a:lstStyle/>
          <a:p>
            <a:r>
              <a:rPr lang="en-US" sz="3600" b="1" dirty="0" smtClean="0">
                <a:solidFill>
                  <a:schemeClr val="tx1"/>
                </a:solidFill>
              </a:rPr>
              <a:t>But how do I choose the words on which to focus?</a:t>
            </a:r>
          </a:p>
          <a:p>
            <a:pPr marL="0" indent="0" algn="ctr">
              <a:buNone/>
            </a:pPr>
            <a:r>
              <a:rPr lang="en-US" sz="3600" b="1" dirty="0" smtClean="0">
                <a:solidFill>
                  <a:srgbClr val="00B050"/>
                </a:solidFill>
              </a:rPr>
              <a:t>AND…</a:t>
            </a:r>
            <a:endParaRPr lang="en-US" sz="3600" b="1" dirty="0">
              <a:solidFill>
                <a:srgbClr val="00B050"/>
              </a:solidFill>
            </a:endParaRPr>
          </a:p>
          <a:p>
            <a:r>
              <a:rPr lang="en-US" sz="3600" b="1" dirty="0" smtClean="0">
                <a:solidFill>
                  <a:schemeClr val="tx1"/>
                </a:solidFill>
              </a:rPr>
              <a:t>How do I prioritize among them all?</a:t>
            </a:r>
          </a:p>
          <a:p>
            <a:endParaRPr lang="en-US" sz="3600" dirty="0">
              <a:solidFill>
                <a:schemeClr val="tx1"/>
              </a:solidFill>
            </a:endParaRPr>
          </a:p>
        </p:txBody>
      </p:sp>
      <p:pic>
        <p:nvPicPr>
          <p:cNvPr id="1027" name="Picture 3" descr="C:\Users\mkernel\AppData\Local\Microsoft\Windows\Temporary Internet Files\Content.IE5\5KOXGCVG\MC9004348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8167">
            <a:off x="6110291" y="3179868"/>
            <a:ext cx="2895600" cy="3009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36901"/>
            <a:ext cx="5257800" cy="646331"/>
          </a:xfrm>
          <a:prstGeom prst="rect">
            <a:avLst/>
          </a:prstGeom>
          <a:noFill/>
        </p:spPr>
        <p:txBody>
          <a:bodyPr wrap="square" rtlCol="0">
            <a:spAutoFit/>
          </a:bodyPr>
          <a:lstStyle/>
          <a:p>
            <a:r>
              <a:rPr lang="en-US" sz="3600" b="1" dirty="0" smtClean="0">
                <a:solidFill>
                  <a:srgbClr val="00B050"/>
                </a:solidFill>
              </a:rPr>
              <a:t>SOME QUESTIONS</a:t>
            </a:r>
            <a:endParaRPr lang="en-US" sz="3600" b="1" dirty="0">
              <a:solidFill>
                <a:srgbClr val="00B050"/>
              </a:solidFill>
            </a:endParaRPr>
          </a:p>
        </p:txBody>
      </p:sp>
    </p:spTree>
    <p:extLst>
      <p:ext uri="{BB962C8B-B14F-4D97-AF65-F5344CB8AC3E}">
        <p14:creationId xmlns:p14="http://schemas.microsoft.com/office/powerpoint/2010/main" val="3289034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457200" y="1143000"/>
            <a:ext cx="8229600" cy="4983163"/>
          </a:xfrm>
        </p:spPr>
        <p:txBody>
          <a:bodyPr/>
          <a:lstStyle/>
          <a:p>
            <a:pPr marL="0" indent="0">
              <a:buFont typeface="Wingdings" pitchFamily="2" charset="2"/>
              <a:buNone/>
            </a:pPr>
            <a:endParaRPr lang="en-US" dirty="0" smtClean="0"/>
          </a:p>
        </p:txBody>
      </p:sp>
      <p:graphicFrame>
        <p:nvGraphicFramePr>
          <p:cNvPr id="79" name="Diagram 78"/>
          <p:cNvGraphicFramePr/>
          <p:nvPr>
            <p:extLst>
              <p:ext uri="{D42A27DB-BD31-4B8C-83A1-F6EECF244321}">
                <p14:modId xmlns:p14="http://schemas.microsoft.com/office/powerpoint/2010/main" val="1900690885"/>
              </p:ext>
            </p:extLst>
          </p:nvPr>
        </p:nvGraphicFramePr>
        <p:xfrm>
          <a:off x="152400" y="1447800"/>
          <a:ext cx="6096000" cy="428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5" name="Title 2"/>
          <p:cNvSpPr>
            <a:spLocks noGrp="1"/>
          </p:cNvSpPr>
          <p:nvPr>
            <p:ph type="title"/>
          </p:nvPr>
        </p:nvSpPr>
        <p:spPr>
          <a:xfrm>
            <a:off x="228600" y="228600"/>
            <a:ext cx="8763000" cy="685800"/>
          </a:xfrm>
        </p:spPr>
        <p:txBody>
          <a:bodyPr>
            <a:normAutofit/>
          </a:bodyPr>
          <a:lstStyle/>
          <a:p>
            <a:r>
              <a:rPr lang="en-US" dirty="0" smtClean="0"/>
              <a:t>Word Frequency Distribution</a:t>
            </a:r>
          </a:p>
        </p:txBody>
      </p:sp>
      <p:sp>
        <p:nvSpPr>
          <p:cNvPr id="23556" name="TextBox 72"/>
          <p:cNvSpPr txBox="1">
            <a:spLocks noChangeArrowheads="1"/>
          </p:cNvSpPr>
          <p:nvPr/>
        </p:nvSpPr>
        <p:spPr bwMode="auto">
          <a:xfrm>
            <a:off x="6596575" y="6167217"/>
            <a:ext cx="251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US" sz="1200" dirty="0">
                <a:solidFill>
                  <a:srgbClr val="262626"/>
                </a:solidFill>
              </a:rPr>
              <a:t>Zeno et al., 1995</a:t>
            </a:r>
          </a:p>
        </p:txBody>
      </p:sp>
      <p:sp>
        <p:nvSpPr>
          <p:cNvPr id="23558" name="TextBox 79"/>
          <p:cNvSpPr txBox="1">
            <a:spLocks noChangeArrowheads="1"/>
          </p:cNvSpPr>
          <p:nvPr/>
        </p:nvSpPr>
        <p:spPr bwMode="auto">
          <a:xfrm>
            <a:off x="4876800" y="1143000"/>
            <a:ext cx="4114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buFont typeface="Arial" charset="0"/>
              <a:buChar char="•"/>
            </a:pPr>
            <a:r>
              <a:rPr lang="en-US" sz="2400" b="1" dirty="0">
                <a:solidFill>
                  <a:srgbClr val="00B0F0"/>
                </a:solidFill>
              </a:rPr>
              <a:t>310 words make up about 50% of words in text.</a:t>
            </a:r>
          </a:p>
          <a:p>
            <a:pPr>
              <a:buFont typeface="Arial" charset="0"/>
              <a:buChar char="•"/>
            </a:pPr>
            <a:endParaRPr lang="en-US" sz="2400" b="1" dirty="0">
              <a:solidFill>
                <a:srgbClr val="00B0F0"/>
              </a:solidFill>
            </a:endParaRPr>
          </a:p>
          <a:p>
            <a:pPr>
              <a:buFont typeface="Arial" charset="0"/>
              <a:buChar char="•"/>
            </a:pPr>
            <a:r>
              <a:rPr lang="en-US" sz="2400" b="1" dirty="0">
                <a:solidFill>
                  <a:srgbClr val="00B0F0"/>
                </a:solidFill>
              </a:rPr>
              <a:t>We often find ourselves teaching the rare words that only occur in 10% of text!</a:t>
            </a:r>
          </a:p>
          <a:p>
            <a:pPr>
              <a:buFont typeface="Arial" charset="0"/>
              <a:buChar char="•"/>
            </a:pPr>
            <a:endParaRPr lang="en-US" sz="2400" b="1" dirty="0">
              <a:solidFill>
                <a:srgbClr val="00B0F0"/>
              </a:solidFill>
            </a:endParaRPr>
          </a:p>
          <a:p>
            <a:pPr>
              <a:buFont typeface="Arial" charset="0"/>
              <a:buChar char="•"/>
            </a:pPr>
            <a:r>
              <a:rPr lang="en-US" sz="2400" b="1" dirty="0">
                <a:solidFill>
                  <a:srgbClr val="00B0F0"/>
                </a:solidFill>
              </a:rPr>
              <a:t>The trick is to teach the middle of the pyramid.</a:t>
            </a:r>
          </a:p>
        </p:txBody>
      </p:sp>
    </p:spTree>
    <p:extLst>
      <p:ext uri="{BB962C8B-B14F-4D97-AF65-F5344CB8AC3E}">
        <p14:creationId xmlns:p14="http://schemas.microsoft.com/office/powerpoint/2010/main" val="30850171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457200" y="1143000"/>
            <a:ext cx="8229600" cy="4983163"/>
          </a:xfrm>
        </p:spPr>
        <p:txBody>
          <a:bodyPr/>
          <a:lstStyle/>
          <a:p>
            <a:pPr marL="0" indent="0">
              <a:buFont typeface="Wingdings" pitchFamily="2" charset="2"/>
              <a:buNone/>
            </a:pPr>
            <a:endParaRPr lang="en-US" dirty="0" smtClean="0"/>
          </a:p>
        </p:txBody>
      </p:sp>
      <p:graphicFrame>
        <p:nvGraphicFramePr>
          <p:cNvPr id="79" name="Diagram 78"/>
          <p:cNvGraphicFramePr/>
          <p:nvPr>
            <p:extLst>
              <p:ext uri="{D42A27DB-BD31-4B8C-83A1-F6EECF244321}">
                <p14:modId xmlns:p14="http://schemas.microsoft.com/office/powerpoint/2010/main" val="4277673386"/>
              </p:ext>
            </p:extLst>
          </p:nvPr>
        </p:nvGraphicFramePr>
        <p:xfrm>
          <a:off x="1447800" y="1447800"/>
          <a:ext cx="6096000" cy="428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5" name="Title 2"/>
          <p:cNvSpPr>
            <a:spLocks noGrp="1"/>
          </p:cNvSpPr>
          <p:nvPr>
            <p:ph type="title"/>
          </p:nvPr>
        </p:nvSpPr>
        <p:spPr>
          <a:xfrm>
            <a:off x="228600" y="228600"/>
            <a:ext cx="8763000" cy="685800"/>
          </a:xfrm>
        </p:spPr>
        <p:txBody>
          <a:bodyPr>
            <a:normAutofit/>
          </a:bodyPr>
          <a:lstStyle/>
          <a:p>
            <a:r>
              <a:rPr lang="en-US" dirty="0" smtClean="0"/>
              <a:t>ISABEL BECK’s 3 TIERS</a:t>
            </a:r>
          </a:p>
        </p:txBody>
      </p:sp>
      <p:sp>
        <p:nvSpPr>
          <p:cNvPr id="23556" name="TextBox 72"/>
          <p:cNvSpPr txBox="1">
            <a:spLocks noChangeArrowheads="1"/>
          </p:cNvSpPr>
          <p:nvPr/>
        </p:nvSpPr>
        <p:spPr bwMode="auto">
          <a:xfrm>
            <a:off x="6477000" y="6167216"/>
            <a:ext cx="251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US" sz="1200" dirty="0" smtClean="0">
                <a:solidFill>
                  <a:srgbClr val="262626"/>
                </a:solidFill>
              </a:rPr>
              <a:t>Isabel Beck</a:t>
            </a:r>
            <a:endParaRPr lang="en-US" sz="1200" dirty="0">
              <a:solidFill>
                <a:srgbClr val="262626"/>
              </a:solidFill>
            </a:endParaRPr>
          </a:p>
        </p:txBody>
      </p:sp>
    </p:spTree>
    <p:extLst>
      <p:ext uri="{BB962C8B-B14F-4D97-AF65-F5344CB8AC3E}">
        <p14:creationId xmlns:p14="http://schemas.microsoft.com/office/powerpoint/2010/main" val="25663131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457200" y="1143000"/>
            <a:ext cx="8229600" cy="4983163"/>
          </a:xfrm>
        </p:spPr>
        <p:txBody>
          <a:bodyPr/>
          <a:lstStyle/>
          <a:p>
            <a:pPr marL="0" indent="0">
              <a:buFont typeface="Wingdings" pitchFamily="2" charset="2"/>
              <a:buNone/>
            </a:pPr>
            <a:endParaRPr lang="en-US" dirty="0" smtClean="0"/>
          </a:p>
        </p:txBody>
      </p:sp>
      <p:graphicFrame>
        <p:nvGraphicFramePr>
          <p:cNvPr id="79" name="Diagram 78"/>
          <p:cNvGraphicFramePr/>
          <p:nvPr>
            <p:extLst>
              <p:ext uri="{D42A27DB-BD31-4B8C-83A1-F6EECF244321}">
                <p14:modId xmlns:p14="http://schemas.microsoft.com/office/powerpoint/2010/main" val="3031928"/>
              </p:ext>
            </p:extLst>
          </p:nvPr>
        </p:nvGraphicFramePr>
        <p:xfrm>
          <a:off x="1447800" y="1447800"/>
          <a:ext cx="6096000" cy="428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5" name="Title 2"/>
          <p:cNvSpPr>
            <a:spLocks noGrp="1"/>
          </p:cNvSpPr>
          <p:nvPr>
            <p:ph type="title"/>
          </p:nvPr>
        </p:nvSpPr>
        <p:spPr>
          <a:xfrm>
            <a:off x="228600" y="228600"/>
            <a:ext cx="8763000" cy="685800"/>
          </a:xfrm>
        </p:spPr>
        <p:txBody>
          <a:bodyPr>
            <a:normAutofit/>
          </a:bodyPr>
          <a:lstStyle/>
          <a:p>
            <a:r>
              <a:rPr lang="en-US" dirty="0" smtClean="0"/>
              <a:t>ISABEL BECK’s 3 TIERS</a:t>
            </a:r>
          </a:p>
        </p:txBody>
      </p:sp>
      <p:sp>
        <p:nvSpPr>
          <p:cNvPr id="23556" name="TextBox 72"/>
          <p:cNvSpPr txBox="1">
            <a:spLocks noChangeArrowheads="1"/>
          </p:cNvSpPr>
          <p:nvPr/>
        </p:nvSpPr>
        <p:spPr bwMode="auto">
          <a:xfrm>
            <a:off x="6596575" y="6167217"/>
            <a:ext cx="251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US" sz="1200" dirty="0">
                <a:solidFill>
                  <a:srgbClr val="262626"/>
                </a:solidFill>
              </a:rPr>
              <a:t>Zeno et al., 1995</a:t>
            </a:r>
          </a:p>
        </p:txBody>
      </p:sp>
    </p:spTree>
    <p:extLst>
      <p:ext uri="{BB962C8B-B14F-4D97-AF65-F5344CB8AC3E}">
        <p14:creationId xmlns:p14="http://schemas.microsoft.com/office/powerpoint/2010/main" val="18745821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0"/>
            <a:ext cx="8077200" cy="990600"/>
          </a:xfrm>
        </p:spPr>
        <p:txBody>
          <a:bodyPr>
            <a:normAutofit/>
          </a:bodyPr>
          <a:lstStyle/>
          <a:p>
            <a:pPr eaLnBrk="1" fontAlgn="auto" hangingPunct="1">
              <a:spcAft>
                <a:spcPts val="0"/>
              </a:spcAft>
              <a:defRPr/>
            </a:pPr>
            <a:r>
              <a:rPr lang="en-US" dirty="0" smtClean="0">
                <a:ea typeface="+mj-ea"/>
                <a:cs typeface="+mj-cs"/>
              </a:rPr>
              <a:t>Tier 1:  The most basic words </a:t>
            </a:r>
          </a:p>
        </p:txBody>
      </p:sp>
      <p:sp>
        <p:nvSpPr>
          <p:cNvPr id="16387" name="Rectangle 3"/>
          <p:cNvSpPr>
            <a:spLocks noGrp="1" noChangeArrowheads="1"/>
          </p:cNvSpPr>
          <p:nvPr>
            <p:ph idx="1"/>
          </p:nvPr>
        </p:nvSpPr>
        <p:spPr>
          <a:xfrm>
            <a:off x="2895600" y="838200"/>
            <a:ext cx="2743200" cy="4724400"/>
          </a:xfrm>
        </p:spPr>
        <p:txBody>
          <a:bodyPr>
            <a:normAutofit fontScale="92500" lnSpcReduction="10000"/>
          </a:bodyPr>
          <a:lstStyle/>
          <a:p>
            <a:pPr eaLnBrk="1" hangingPunct="1">
              <a:buFontTx/>
              <a:buNone/>
            </a:pPr>
            <a:endParaRPr lang="en-US" sz="2400" dirty="0" smtClean="0"/>
          </a:p>
          <a:p>
            <a:pPr eaLnBrk="1" hangingPunct="1">
              <a:buFontTx/>
              <a:buNone/>
            </a:pPr>
            <a:r>
              <a:rPr lang="en-US" sz="3200" dirty="0" smtClean="0">
                <a:solidFill>
                  <a:schemeClr val="accent4">
                    <a:lumMod val="95000"/>
                    <a:lumOff val="5000"/>
                  </a:schemeClr>
                </a:solidFill>
              </a:rPr>
              <a:t>Examples—</a:t>
            </a:r>
          </a:p>
          <a:p>
            <a:pPr eaLnBrk="1" hangingPunct="1"/>
            <a:r>
              <a:rPr lang="en-US" sz="3200" dirty="0" smtClean="0">
                <a:solidFill>
                  <a:schemeClr val="accent4">
                    <a:lumMod val="95000"/>
                    <a:lumOff val="5000"/>
                  </a:schemeClr>
                </a:solidFill>
              </a:rPr>
              <a:t>table</a:t>
            </a:r>
          </a:p>
          <a:p>
            <a:pPr eaLnBrk="1" hangingPunct="1"/>
            <a:r>
              <a:rPr lang="en-US" sz="3200" dirty="0" smtClean="0">
                <a:solidFill>
                  <a:schemeClr val="accent4">
                    <a:lumMod val="95000"/>
                    <a:lumOff val="5000"/>
                  </a:schemeClr>
                </a:solidFill>
              </a:rPr>
              <a:t>happy</a:t>
            </a:r>
          </a:p>
          <a:p>
            <a:pPr eaLnBrk="1" hangingPunct="1"/>
            <a:r>
              <a:rPr lang="en-US" sz="3200" dirty="0" smtClean="0">
                <a:solidFill>
                  <a:schemeClr val="accent4">
                    <a:lumMod val="95000"/>
                    <a:lumOff val="5000"/>
                  </a:schemeClr>
                </a:solidFill>
              </a:rPr>
              <a:t>baby</a:t>
            </a:r>
          </a:p>
          <a:p>
            <a:pPr eaLnBrk="1" hangingPunct="1"/>
            <a:r>
              <a:rPr lang="en-US" sz="3200" dirty="0" smtClean="0">
                <a:solidFill>
                  <a:schemeClr val="accent4">
                    <a:lumMod val="95000"/>
                    <a:lumOff val="5000"/>
                  </a:schemeClr>
                </a:solidFill>
              </a:rPr>
              <a:t>nose</a:t>
            </a:r>
          </a:p>
          <a:p>
            <a:pPr eaLnBrk="1" hangingPunct="1"/>
            <a:r>
              <a:rPr lang="en-US" sz="3200" dirty="0" smtClean="0">
                <a:solidFill>
                  <a:schemeClr val="accent4">
                    <a:lumMod val="95000"/>
                    <a:lumOff val="5000"/>
                  </a:schemeClr>
                </a:solidFill>
              </a:rPr>
              <a:t>purple</a:t>
            </a:r>
          </a:p>
          <a:p>
            <a:pPr eaLnBrk="1" hangingPunct="1"/>
            <a:r>
              <a:rPr lang="en-US" dirty="0" smtClean="0">
                <a:solidFill>
                  <a:schemeClr val="accent4">
                    <a:lumMod val="95000"/>
                    <a:lumOff val="5000"/>
                  </a:schemeClr>
                </a:solidFill>
              </a:rPr>
              <a:t>sick</a:t>
            </a:r>
            <a:endParaRPr lang="en-US" sz="3200" dirty="0" smtClean="0">
              <a:solidFill>
                <a:schemeClr val="accent4">
                  <a:lumMod val="95000"/>
                  <a:lumOff val="5000"/>
                </a:schemeClr>
              </a:solidFill>
            </a:endParaRPr>
          </a:p>
          <a:p>
            <a:pPr eaLnBrk="1" hangingPunct="1"/>
            <a:r>
              <a:rPr lang="en-US" sz="3200" dirty="0" smtClean="0">
                <a:solidFill>
                  <a:schemeClr val="accent4">
                    <a:lumMod val="95000"/>
                    <a:lumOff val="5000"/>
                  </a:schemeClr>
                </a:solidFill>
              </a:rPr>
              <a:t>hamburger</a:t>
            </a:r>
          </a:p>
          <a:p>
            <a:pPr eaLnBrk="1" hangingPunct="1"/>
            <a:endParaRPr lang="en-US" sz="2400" dirty="0" smtClean="0"/>
          </a:p>
          <a:p>
            <a:pPr eaLnBrk="1" hangingPunct="1"/>
            <a:endParaRPr lang="en-US" sz="2400" dirty="0" smtClean="0"/>
          </a:p>
          <a:p>
            <a:pPr lvl="1" eaLnBrk="1" hangingPunct="1"/>
            <a:endParaRPr lang="en-US" sz="2000" dirty="0" smtClean="0"/>
          </a:p>
        </p:txBody>
      </p:sp>
    </p:spTree>
    <p:extLst>
      <p:ext uri="{BB962C8B-B14F-4D97-AF65-F5344CB8AC3E}">
        <p14:creationId xmlns:p14="http://schemas.microsoft.com/office/powerpoint/2010/main" val="9259492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fontAlgn="auto" hangingPunct="1">
              <a:spcAft>
                <a:spcPts val="0"/>
              </a:spcAft>
              <a:defRPr/>
            </a:pPr>
            <a:r>
              <a:rPr lang="en-US" dirty="0" smtClean="0">
                <a:ea typeface="+mj-ea"/>
                <a:cs typeface="+mj-cs"/>
              </a:rPr>
              <a:t>Academic Vocabulary is Considered Tiers 2 and 3</a:t>
            </a:r>
          </a:p>
        </p:txBody>
      </p:sp>
      <p:sp>
        <p:nvSpPr>
          <p:cNvPr id="28675" name="TextBox 4"/>
          <p:cNvSpPr txBox="1">
            <a:spLocks noChangeArrowheads="1"/>
          </p:cNvSpPr>
          <p:nvPr/>
        </p:nvSpPr>
        <p:spPr bwMode="auto">
          <a:xfrm>
            <a:off x="533400" y="1371600"/>
            <a:ext cx="8610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3000" dirty="0" smtClean="0">
                <a:solidFill>
                  <a:srgbClr val="00B0F0">
                    <a:lumMod val="95000"/>
                    <a:lumOff val="5000"/>
                  </a:srgbClr>
                </a:solidFill>
                <a:latin typeface="Calibri"/>
              </a:rPr>
              <a:t>Tier 3:  </a:t>
            </a:r>
            <a:r>
              <a:rPr lang="en-US" sz="3000" b="1" dirty="0" smtClean="0">
                <a:solidFill>
                  <a:srgbClr val="00B0F0">
                    <a:lumMod val="95000"/>
                    <a:lumOff val="5000"/>
                  </a:srgbClr>
                </a:solidFill>
                <a:latin typeface="Calibri"/>
              </a:rPr>
              <a:t>Content (domain) specific vocabulary   </a:t>
            </a:r>
            <a:r>
              <a:rPr lang="en-US" sz="3000" dirty="0">
                <a:solidFill>
                  <a:srgbClr val="00B0F0">
                    <a:lumMod val="95000"/>
                    <a:lumOff val="5000"/>
                  </a:srgbClr>
                </a:solidFill>
                <a:latin typeface="Calibri"/>
              </a:rPr>
              <a:t>	</a:t>
            </a:r>
          </a:p>
          <a:p>
            <a:pPr algn="ctr" eaLnBrk="1" hangingPunct="1"/>
            <a:endParaRPr lang="en-US" sz="3000" dirty="0">
              <a:solidFill>
                <a:srgbClr val="00B0F0">
                  <a:lumMod val="95000"/>
                  <a:lumOff val="5000"/>
                </a:srgbClr>
              </a:solidFill>
              <a:latin typeface="Calibri"/>
            </a:endParaRPr>
          </a:p>
          <a:p>
            <a:pPr algn="ctr" eaLnBrk="1" hangingPunct="1"/>
            <a:r>
              <a:rPr lang="en-US" sz="3000" dirty="0" smtClean="0">
                <a:solidFill>
                  <a:srgbClr val="00B0F0">
                    <a:lumMod val="95000"/>
                    <a:lumOff val="5000"/>
                  </a:srgbClr>
                </a:solidFill>
                <a:latin typeface="Calibri"/>
              </a:rPr>
              <a:t>Tier 2:  </a:t>
            </a:r>
            <a:r>
              <a:rPr lang="en-US" sz="3000" b="1" dirty="0" smtClean="0">
                <a:solidFill>
                  <a:srgbClr val="00B0F0">
                    <a:lumMod val="95000"/>
                    <a:lumOff val="5000"/>
                  </a:srgbClr>
                </a:solidFill>
                <a:latin typeface="Calibri"/>
              </a:rPr>
              <a:t>Transportable (general academic) vocabulary</a:t>
            </a:r>
          </a:p>
          <a:p>
            <a:pPr algn="ctr" eaLnBrk="1" hangingPunct="1"/>
            <a:r>
              <a:rPr lang="en-US" sz="3000" dirty="0" smtClean="0">
                <a:solidFill>
                  <a:srgbClr val="00B0F0">
                    <a:lumMod val="95000"/>
                    <a:lumOff val="5000"/>
                  </a:srgbClr>
                </a:solidFill>
                <a:latin typeface="Calibri"/>
              </a:rPr>
              <a:t>words </a:t>
            </a:r>
            <a:r>
              <a:rPr lang="en-US" sz="3000" dirty="0">
                <a:solidFill>
                  <a:srgbClr val="00B0F0">
                    <a:lumMod val="95000"/>
                    <a:lumOff val="5000"/>
                  </a:srgbClr>
                </a:solidFill>
                <a:latin typeface="Calibri"/>
              </a:rPr>
              <a:t>that </a:t>
            </a:r>
            <a:r>
              <a:rPr lang="en-US" sz="3000" dirty="0" smtClean="0">
                <a:solidFill>
                  <a:srgbClr val="00B0F0">
                    <a:lumMod val="95000"/>
                    <a:lumOff val="5000"/>
                  </a:srgbClr>
                </a:solidFill>
                <a:latin typeface="Calibri"/>
              </a:rPr>
              <a:t>are used </a:t>
            </a:r>
            <a:r>
              <a:rPr lang="en-US" sz="3000" dirty="0">
                <a:solidFill>
                  <a:srgbClr val="00B0F0">
                    <a:lumMod val="95000"/>
                    <a:lumOff val="5000"/>
                  </a:srgbClr>
                </a:solidFill>
                <a:latin typeface="Calibri"/>
              </a:rPr>
              <a:t>across     </a:t>
            </a:r>
          </a:p>
          <a:p>
            <a:pPr algn="ctr" eaLnBrk="1" hangingPunct="1"/>
            <a:r>
              <a:rPr lang="en-US" sz="3000" dirty="0">
                <a:solidFill>
                  <a:srgbClr val="00B0F0">
                    <a:lumMod val="95000"/>
                    <a:lumOff val="5000"/>
                  </a:srgbClr>
                </a:solidFill>
                <a:latin typeface="Calibri"/>
              </a:rPr>
              <a:t>      the curriculum in multiple   </a:t>
            </a:r>
          </a:p>
          <a:p>
            <a:pPr algn="ctr" eaLnBrk="1" hangingPunct="1"/>
            <a:r>
              <a:rPr lang="en-US" sz="3000" dirty="0">
                <a:solidFill>
                  <a:srgbClr val="00B0F0">
                    <a:lumMod val="95000"/>
                    <a:lumOff val="5000"/>
                  </a:srgbClr>
                </a:solidFill>
                <a:latin typeface="Calibri"/>
              </a:rPr>
              <a:t>      </a:t>
            </a:r>
            <a:r>
              <a:rPr lang="en-US" sz="3000" dirty="0" smtClean="0">
                <a:solidFill>
                  <a:srgbClr val="00B0F0">
                    <a:lumMod val="95000"/>
                    <a:lumOff val="5000"/>
                  </a:srgbClr>
                </a:solidFill>
                <a:latin typeface="Calibri"/>
              </a:rPr>
              <a:t>disciplines</a:t>
            </a:r>
            <a:endParaRPr lang="en-US" sz="3000" dirty="0">
              <a:solidFill>
                <a:srgbClr val="00B0F0">
                  <a:lumMod val="95000"/>
                  <a:lumOff val="5000"/>
                </a:srgbClr>
              </a:solidFill>
              <a:latin typeface="Calibri"/>
            </a:endParaRPr>
          </a:p>
          <a:p>
            <a:pPr eaLnBrk="1" hangingPunct="1"/>
            <a:endParaRPr lang="en-US" sz="3000" dirty="0">
              <a:solidFill>
                <a:srgbClr val="262626"/>
              </a:solidFill>
              <a:latin typeface="Calibri" charset="0"/>
            </a:endParaRPr>
          </a:p>
        </p:txBody>
      </p:sp>
    </p:spTree>
    <p:extLst>
      <p:ext uri="{BB962C8B-B14F-4D97-AF65-F5344CB8AC3E}">
        <p14:creationId xmlns:p14="http://schemas.microsoft.com/office/powerpoint/2010/main" val="271297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a:t>
            </a:r>
            <a:r>
              <a:rPr lang="en-US" dirty="0" smtClean="0">
                <a:solidFill>
                  <a:srgbClr val="00B0F0"/>
                </a:solidFill>
              </a:rPr>
              <a:t>you</a:t>
            </a:r>
            <a:r>
              <a:rPr lang="en-US" dirty="0" smtClean="0"/>
              <a:t> teach vocabulary?</a:t>
            </a:r>
            <a:endParaRPr lang="en-US" dirty="0"/>
          </a:p>
        </p:txBody>
      </p:sp>
      <p:sp>
        <p:nvSpPr>
          <p:cNvPr id="3" name="Text Placeholder 2"/>
          <p:cNvSpPr>
            <a:spLocks noGrp="1"/>
          </p:cNvSpPr>
          <p:nvPr>
            <p:ph type="body" idx="1"/>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2514600" cy="252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7143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457200" y="1143000"/>
            <a:ext cx="8229600" cy="4983163"/>
          </a:xfrm>
        </p:spPr>
        <p:txBody>
          <a:bodyPr/>
          <a:lstStyle/>
          <a:p>
            <a:pPr marL="0" indent="0">
              <a:buFont typeface="Wingdings" pitchFamily="2" charset="2"/>
              <a:buNone/>
            </a:pPr>
            <a:endParaRPr lang="en-US" dirty="0" smtClean="0"/>
          </a:p>
        </p:txBody>
      </p:sp>
      <p:graphicFrame>
        <p:nvGraphicFramePr>
          <p:cNvPr id="79" name="Diagram 78"/>
          <p:cNvGraphicFramePr/>
          <p:nvPr>
            <p:extLst>
              <p:ext uri="{D42A27DB-BD31-4B8C-83A1-F6EECF244321}">
                <p14:modId xmlns:p14="http://schemas.microsoft.com/office/powerpoint/2010/main" val="699459328"/>
              </p:ext>
            </p:extLst>
          </p:nvPr>
        </p:nvGraphicFramePr>
        <p:xfrm>
          <a:off x="1447800" y="1447800"/>
          <a:ext cx="6096000" cy="428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5" name="Title 2"/>
          <p:cNvSpPr>
            <a:spLocks noGrp="1"/>
          </p:cNvSpPr>
          <p:nvPr>
            <p:ph type="title"/>
          </p:nvPr>
        </p:nvSpPr>
        <p:spPr>
          <a:xfrm>
            <a:off x="228600" y="228600"/>
            <a:ext cx="8763000" cy="685800"/>
          </a:xfrm>
        </p:spPr>
        <p:txBody>
          <a:bodyPr>
            <a:normAutofit/>
          </a:bodyPr>
          <a:lstStyle/>
          <a:p>
            <a:r>
              <a:rPr lang="en-US" dirty="0" smtClean="0"/>
              <a:t>ISABEL BECK’s 3 TIERS</a:t>
            </a:r>
          </a:p>
        </p:txBody>
      </p:sp>
      <p:sp>
        <p:nvSpPr>
          <p:cNvPr id="23556" name="TextBox 72"/>
          <p:cNvSpPr txBox="1">
            <a:spLocks noChangeArrowheads="1"/>
          </p:cNvSpPr>
          <p:nvPr/>
        </p:nvSpPr>
        <p:spPr bwMode="auto">
          <a:xfrm>
            <a:off x="6596575" y="6167217"/>
            <a:ext cx="251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US" sz="1200" dirty="0">
                <a:solidFill>
                  <a:srgbClr val="262626"/>
                </a:solidFill>
              </a:rPr>
              <a:t>Zeno et al., 1995</a:t>
            </a:r>
          </a:p>
        </p:txBody>
      </p:sp>
      <p:sp>
        <p:nvSpPr>
          <p:cNvPr id="2" name="TextBox 1"/>
          <p:cNvSpPr txBox="1"/>
          <p:nvPr/>
        </p:nvSpPr>
        <p:spPr>
          <a:xfrm>
            <a:off x="6477000" y="2084456"/>
            <a:ext cx="2209800" cy="1077218"/>
          </a:xfrm>
          <a:prstGeom prst="rect">
            <a:avLst/>
          </a:prstGeom>
          <a:noFill/>
        </p:spPr>
        <p:txBody>
          <a:bodyPr wrap="square" rtlCol="0">
            <a:spAutoFit/>
          </a:bodyPr>
          <a:lstStyle/>
          <a:p>
            <a:r>
              <a:rPr lang="en-US" sz="3200" b="1" dirty="0" smtClean="0"/>
              <a:t>Academic Vocabulary</a:t>
            </a:r>
            <a:endParaRPr lang="en-US" sz="3200" b="1" dirty="0"/>
          </a:p>
        </p:txBody>
      </p:sp>
      <p:sp>
        <p:nvSpPr>
          <p:cNvPr id="3" name="TextBox 2"/>
          <p:cNvSpPr txBox="1"/>
          <p:nvPr/>
        </p:nvSpPr>
        <p:spPr>
          <a:xfrm>
            <a:off x="5715000" y="1422737"/>
            <a:ext cx="228600" cy="2400657"/>
          </a:xfrm>
          <a:prstGeom prst="rect">
            <a:avLst/>
          </a:prstGeom>
          <a:noFill/>
        </p:spPr>
        <p:txBody>
          <a:bodyPr wrap="square" rtlCol="0">
            <a:spAutoFit/>
          </a:bodyPr>
          <a:lstStyle/>
          <a:p>
            <a:r>
              <a:rPr lang="en-US" sz="15000" dirty="0"/>
              <a:t>}</a:t>
            </a:r>
          </a:p>
        </p:txBody>
      </p:sp>
    </p:spTree>
    <p:extLst>
      <p:ext uri="{BB962C8B-B14F-4D97-AF65-F5344CB8AC3E}">
        <p14:creationId xmlns:p14="http://schemas.microsoft.com/office/powerpoint/2010/main" val="19367988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152400"/>
            <a:ext cx="8266955" cy="838200"/>
          </a:xfrm>
        </p:spPr>
        <p:txBody>
          <a:bodyPr>
            <a:normAutofit/>
          </a:bodyPr>
          <a:lstStyle/>
          <a:p>
            <a:pPr eaLnBrk="1" fontAlgn="auto" hangingPunct="1">
              <a:spcAft>
                <a:spcPts val="0"/>
              </a:spcAft>
              <a:defRPr/>
            </a:pPr>
            <a:r>
              <a:rPr lang="en-US" sz="3200" dirty="0" smtClean="0">
                <a:ea typeface="+mj-ea"/>
                <a:cs typeface="+mj-cs"/>
              </a:rPr>
              <a:t>Tier 3:</a:t>
            </a:r>
          </a:p>
        </p:txBody>
      </p:sp>
      <p:sp>
        <p:nvSpPr>
          <p:cNvPr id="2" name="TextBox 1"/>
          <p:cNvSpPr txBox="1"/>
          <p:nvPr/>
        </p:nvSpPr>
        <p:spPr>
          <a:xfrm>
            <a:off x="381000" y="1219200"/>
            <a:ext cx="8534400" cy="5466112"/>
          </a:xfrm>
          <a:prstGeom prst="rect">
            <a:avLst/>
          </a:prstGeom>
          <a:noFill/>
        </p:spPr>
        <p:txBody>
          <a:bodyPr wrap="square" rtlCol="0">
            <a:spAutoFit/>
          </a:bodyPr>
          <a:lstStyle/>
          <a:p>
            <a:pPr>
              <a:lnSpc>
                <a:spcPct val="80000"/>
              </a:lnSpc>
            </a:pPr>
            <a:r>
              <a:rPr lang="en-US" sz="3600" b="1" dirty="0">
                <a:solidFill>
                  <a:srgbClr val="00B050"/>
                </a:solidFill>
              </a:rPr>
              <a:t>Low frequency words specific to a discipline</a:t>
            </a:r>
            <a:endParaRPr lang="en-US" sz="3600" b="1" dirty="0" smtClean="0">
              <a:solidFill>
                <a:srgbClr val="00B050"/>
              </a:solidFill>
              <a:latin typeface="Bradley Hand ITC" pitchFamily="66" charset="0"/>
            </a:endParaRPr>
          </a:p>
          <a:p>
            <a:pPr lvl="1">
              <a:lnSpc>
                <a:spcPct val="80000"/>
              </a:lnSpc>
            </a:pPr>
            <a:endParaRPr lang="en-US" sz="1200" dirty="0" smtClean="0">
              <a:solidFill>
                <a:srgbClr val="00B0F0">
                  <a:lumMod val="95000"/>
                  <a:lumOff val="5000"/>
                </a:srgbClr>
              </a:solidFill>
            </a:endParaRPr>
          </a:p>
          <a:p>
            <a:pPr lvl="1">
              <a:lnSpc>
                <a:spcPct val="80000"/>
              </a:lnSpc>
            </a:pPr>
            <a:r>
              <a:rPr lang="en-US" sz="3200" dirty="0" smtClean="0">
                <a:solidFill>
                  <a:srgbClr val="00B0F0">
                    <a:lumMod val="95000"/>
                    <a:lumOff val="5000"/>
                  </a:srgbClr>
                </a:solidFill>
              </a:rPr>
              <a:t>Examples</a:t>
            </a:r>
            <a:r>
              <a:rPr lang="en-US" sz="3200" dirty="0">
                <a:solidFill>
                  <a:srgbClr val="00B0F0">
                    <a:lumMod val="95000"/>
                    <a:lumOff val="5000"/>
                  </a:srgbClr>
                </a:solidFill>
              </a:rPr>
              <a:t>—</a:t>
            </a:r>
          </a:p>
          <a:p>
            <a:pPr marL="914400" lvl="1" indent="-457200">
              <a:buFont typeface="Arial" pitchFamily="34" charset="0"/>
              <a:buChar char="•"/>
            </a:pPr>
            <a:r>
              <a:rPr lang="en-US" sz="3200" dirty="0" smtClean="0">
                <a:solidFill>
                  <a:srgbClr val="00B0F0">
                    <a:lumMod val="95000"/>
                    <a:lumOff val="5000"/>
                  </a:srgbClr>
                </a:solidFill>
              </a:rPr>
              <a:t>deposition</a:t>
            </a:r>
          </a:p>
          <a:p>
            <a:pPr marL="914400" lvl="1" indent="-457200">
              <a:buFont typeface="Arial" pitchFamily="34" charset="0"/>
              <a:buChar char="•"/>
            </a:pPr>
            <a:r>
              <a:rPr lang="en-US" sz="3200" dirty="0" smtClean="0">
                <a:solidFill>
                  <a:srgbClr val="00B0F0">
                    <a:lumMod val="95000"/>
                    <a:lumOff val="5000"/>
                  </a:srgbClr>
                </a:solidFill>
              </a:rPr>
              <a:t>ecosystem</a:t>
            </a:r>
          </a:p>
          <a:p>
            <a:pPr marL="914400" lvl="1" indent="-457200">
              <a:buFont typeface="Arial" pitchFamily="34" charset="0"/>
              <a:buChar char="•"/>
            </a:pPr>
            <a:r>
              <a:rPr lang="en-US" sz="3200" dirty="0" smtClean="0">
                <a:solidFill>
                  <a:srgbClr val="00B0F0">
                    <a:lumMod val="95000"/>
                    <a:lumOff val="5000"/>
                  </a:srgbClr>
                </a:solidFill>
              </a:rPr>
              <a:t>constellations</a:t>
            </a:r>
          </a:p>
          <a:p>
            <a:pPr marL="914400" lvl="1" indent="-457200">
              <a:buFont typeface="Arial" pitchFamily="34" charset="0"/>
              <a:buChar char="•"/>
            </a:pPr>
            <a:r>
              <a:rPr lang="en-US" sz="3200" dirty="0" smtClean="0">
                <a:solidFill>
                  <a:srgbClr val="00B0F0">
                    <a:lumMod val="95000"/>
                    <a:lumOff val="5000"/>
                  </a:srgbClr>
                </a:solidFill>
              </a:rPr>
              <a:t>population</a:t>
            </a:r>
          </a:p>
          <a:p>
            <a:pPr marL="914400" lvl="1" indent="-457200">
              <a:buFont typeface="Arial" pitchFamily="34" charset="0"/>
              <a:buChar char="•"/>
            </a:pPr>
            <a:r>
              <a:rPr lang="en-US" sz="3200" dirty="0" smtClean="0">
                <a:solidFill>
                  <a:srgbClr val="00B0F0">
                    <a:lumMod val="95000"/>
                    <a:lumOff val="5000"/>
                  </a:srgbClr>
                </a:solidFill>
              </a:rPr>
              <a:t>producer</a:t>
            </a:r>
          </a:p>
          <a:p>
            <a:pPr marL="914400" lvl="1" indent="-457200">
              <a:buFont typeface="Arial" pitchFamily="34" charset="0"/>
              <a:buChar char="•"/>
            </a:pPr>
            <a:r>
              <a:rPr lang="en-US" sz="3200" dirty="0" smtClean="0">
                <a:solidFill>
                  <a:srgbClr val="00B0F0">
                    <a:lumMod val="95000"/>
                    <a:lumOff val="5000"/>
                  </a:srgbClr>
                </a:solidFill>
              </a:rPr>
              <a:t>consumer</a:t>
            </a:r>
          </a:p>
          <a:p>
            <a:pPr marL="914400" lvl="1" indent="-457200">
              <a:buFont typeface="Arial" pitchFamily="34" charset="0"/>
              <a:buChar char="•"/>
            </a:pPr>
            <a:r>
              <a:rPr lang="en-US" sz="3200" dirty="0" smtClean="0">
                <a:solidFill>
                  <a:srgbClr val="00B0F0">
                    <a:lumMod val="95000"/>
                    <a:lumOff val="5000"/>
                  </a:srgbClr>
                </a:solidFill>
              </a:rPr>
              <a:t>transformation</a:t>
            </a:r>
          </a:p>
          <a:p>
            <a:pPr>
              <a:lnSpc>
                <a:spcPct val="80000"/>
              </a:lnSpc>
            </a:pPr>
            <a:endParaRPr lang="en-US" dirty="0" smtClean="0">
              <a:solidFill>
                <a:srgbClr val="262626"/>
              </a:solidFill>
            </a:endParaRPr>
          </a:p>
          <a:p>
            <a:pPr>
              <a:lnSpc>
                <a:spcPct val="80000"/>
              </a:lnSpc>
            </a:pPr>
            <a:endParaRPr lang="en-US" dirty="0" smtClean="0">
              <a:solidFill>
                <a:srgbClr val="262626"/>
              </a:solidFill>
            </a:endParaRPr>
          </a:p>
          <a:p>
            <a:pPr>
              <a:lnSpc>
                <a:spcPct val="80000"/>
              </a:lnSpc>
            </a:pPr>
            <a:endParaRPr lang="en-US" dirty="0">
              <a:solidFill>
                <a:srgbClr val="262626"/>
              </a:solidFill>
            </a:endParaRPr>
          </a:p>
          <a:p>
            <a:endParaRPr lang="en-US" dirty="0">
              <a:solidFill>
                <a:srgbClr val="262626"/>
              </a:solidFill>
            </a:endParaRPr>
          </a:p>
        </p:txBody>
      </p:sp>
      <p:pic>
        <p:nvPicPr>
          <p:cNvPr id="1026" name="Picture 2" descr="http://ts1.mm.bing.net/th?id=H.4727922444010136&amp;pid=1.7&amp;w=193&amp;h=140&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078" y="2209800"/>
            <a:ext cx="367664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486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914400"/>
          </a:xfrm>
        </p:spPr>
        <p:txBody>
          <a:bodyPr>
            <a:normAutofit/>
          </a:bodyPr>
          <a:lstStyle/>
          <a:p>
            <a:pPr eaLnBrk="1" fontAlgn="auto" hangingPunct="1">
              <a:spcAft>
                <a:spcPts val="0"/>
              </a:spcAft>
              <a:defRPr/>
            </a:pPr>
            <a:r>
              <a:rPr lang="en-US" sz="3200" dirty="0" smtClean="0">
                <a:ea typeface="+mj-ea"/>
                <a:cs typeface="+mj-cs"/>
              </a:rPr>
              <a:t>Tier 2</a:t>
            </a:r>
          </a:p>
        </p:txBody>
      </p:sp>
      <p:sp>
        <p:nvSpPr>
          <p:cNvPr id="18435" name="Rectangle 3"/>
          <p:cNvSpPr>
            <a:spLocks noGrp="1" noChangeArrowheads="1"/>
          </p:cNvSpPr>
          <p:nvPr>
            <p:ph idx="1"/>
          </p:nvPr>
        </p:nvSpPr>
        <p:spPr>
          <a:xfrm>
            <a:off x="762000" y="1143000"/>
            <a:ext cx="7924800" cy="4572000"/>
          </a:xfrm>
        </p:spPr>
        <p:txBody>
          <a:bodyPr>
            <a:normAutofit lnSpcReduction="10000"/>
          </a:bodyPr>
          <a:lstStyle/>
          <a:p>
            <a:pPr>
              <a:lnSpc>
                <a:spcPct val="90000"/>
              </a:lnSpc>
              <a:buNone/>
            </a:pPr>
            <a:r>
              <a:rPr lang="en-US" b="1" dirty="0">
                <a:solidFill>
                  <a:srgbClr val="00B050"/>
                </a:solidFill>
              </a:rPr>
              <a:t>High frequency words found across </a:t>
            </a:r>
            <a:r>
              <a:rPr lang="en-US" b="1" dirty="0" smtClean="0">
                <a:solidFill>
                  <a:srgbClr val="00B050"/>
                </a:solidFill>
              </a:rPr>
              <a:t>a variety </a:t>
            </a:r>
            <a:r>
              <a:rPr lang="en-US" b="1" dirty="0">
                <a:solidFill>
                  <a:srgbClr val="00B050"/>
                </a:solidFill>
              </a:rPr>
              <a:t>of </a:t>
            </a:r>
            <a:r>
              <a:rPr lang="en-US" b="1" dirty="0" smtClean="0">
                <a:solidFill>
                  <a:srgbClr val="00B050"/>
                </a:solidFill>
              </a:rPr>
              <a:t>disciplines</a:t>
            </a:r>
          </a:p>
          <a:p>
            <a:pPr>
              <a:lnSpc>
                <a:spcPct val="90000"/>
              </a:lnSpc>
              <a:buNone/>
            </a:pPr>
            <a:endParaRPr lang="en-US" sz="900" b="1" dirty="0" smtClean="0">
              <a:solidFill>
                <a:srgbClr val="00B050"/>
              </a:solidFill>
            </a:endParaRPr>
          </a:p>
          <a:p>
            <a:pPr lvl="2">
              <a:lnSpc>
                <a:spcPct val="90000"/>
              </a:lnSpc>
              <a:buFontTx/>
              <a:buNone/>
            </a:pPr>
            <a:r>
              <a:rPr lang="en-US" sz="2800" dirty="0" smtClean="0">
                <a:solidFill>
                  <a:schemeClr val="accent4">
                    <a:lumMod val="95000"/>
                    <a:lumOff val="5000"/>
                  </a:schemeClr>
                </a:solidFill>
              </a:rPr>
              <a:t>Examples</a:t>
            </a:r>
            <a:r>
              <a:rPr lang="en-US" sz="2800" dirty="0">
                <a:solidFill>
                  <a:schemeClr val="accent4">
                    <a:lumMod val="95000"/>
                    <a:lumOff val="5000"/>
                  </a:schemeClr>
                </a:solidFill>
              </a:rPr>
              <a:t>:</a:t>
            </a:r>
            <a:endParaRPr lang="en-US" sz="2800" dirty="0" smtClean="0">
              <a:solidFill>
                <a:schemeClr val="accent4">
                  <a:lumMod val="95000"/>
                  <a:lumOff val="5000"/>
                </a:schemeClr>
              </a:solidFill>
            </a:endParaRPr>
          </a:p>
          <a:p>
            <a:pPr lvl="3">
              <a:lnSpc>
                <a:spcPct val="90000"/>
              </a:lnSpc>
            </a:pPr>
            <a:r>
              <a:rPr lang="en-US" sz="2800" dirty="0" smtClean="0">
                <a:solidFill>
                  <a:schemeClr val="accent4">
                    <a:lumMod val="95000"/>
                    <a:lumOff val="5000"/>
                  </a:schemeClr>
                </a:solidFill>
              </a:rPr>
              <a:t>classify</a:t>
            </a:r>
          </a:p>
          <a:p>
            <a:pPr lvl="3">
              <a:lnSpc>
                <a:spcPct val="90000"/>
              </a:lnSpc>
            </a:pPr>
            <a:r>
              <a:rPr lang="en-US" sz="2800" dirty="0" smtClean="0">
                <a:solidFill>
                  <a:schemeClr val="accent4">
                    <a:lumMod val="95000"/>
                    <a:lumOff val="5000"/>
                  </a:schemeClr>
                </a:solidFill>
              </a:rPr>
              <a:t>conduct</a:t>
            </a:r>
          </a:p>
          <a:p>
            <a:pPr lvl="3">
              <a:lnSpc>
                <a:spcPct val="90000"/>
              </a:lnSpc>
            </a:pPr>
            <a:r>
              <a:rPr lang="en-US" sz="2800" dirty="0" smtClean="0">
                <a:solidFill>
                  <a:schemeClr val="accent4">
                    <a:lumMod val="95000"/>
                    <a:lumOff val="5000"/>
                  </a:schemeClr>
                </a:solidFill>
              </a:rPr>
              <a:t>monitor</a:t>
            </a:r>
          </a:p>
          <a:p>
            <a:pPr lvl="3">
              <a:lnSpc>
                <a:spcPct val="90000"/>
              </a:lnSpc>
            </a:pPr>
            <a:r>
              <a:rPr lang="en-US" sz="2800" dirty="0" smtClean="0">
                <a:solidFill>
                  <a:schemeClr val="accent4">
                    <a:lumMod val="95000"/>
                    <a:lumOff val="5000"/>
                  </a:schemeClr>
                </a:solidFill>
              </a:rPr>
              <a:t>investigate</a:t>
            </a:r>
          </a:p>
          <a:p>
            <a:pPr lvl="3">
              <a:lnSpc>
                <a:spcPct val="90000"/>
              </a:lnSpc>
            </a:pPr>
            <a:r>
              <a:rPr lang="en-US" sz="2800" dirty="0" smtClean="0">
                <a:solidFill>
                  <a:schemeClr val="accent4">
                    <a:lumMod val="95000"/>
                    <a:lumOff val="5000"/>
                  </a:schemeClr>
                </a:solidFill>
              </a:rPr>
              <a:t>conclude</a:t>
            </a:r>
          </a:p>
          <a:p>
            <a:pPr lvl="3">
              <a:lnSpc>
                <a:spcPct val="90000"/>
              </a:lnSpc>
            </a:pPr>
            <a:r>
              <a:rPr lang="en-US" sz="2800" dirty="0" smtClean="0">
                <a:solidFill>
                  <a:schemeClr val="accent4">
                    <a:lumMod val="95000"/>
                    <a:lumOff val="5000"/>
                  </a:schemeClr>
                </a:solidFill>
              </a:rPr>
              <a:t>record</a:t>
            </a:r>
          </a:p>
          <a:p>
            <a:pPr lvl="3">
              <a:lnSpc>
                <a:spcPct val="90000"/>
              </a:lnSpc>
            </a:pPr>
            <a:r>
              <a:rPr lang="en-US" sz="2800" dirty="0" smtClean="0">
                <a:solidFill>
                  <a:schemeClr val="accent4">
                    <a:lumMod val="95000"/>
                    <a:lumOff val="5000"/>
                  </a:schemeClr>
                </a:solidFill>
              </a:rPr>
              <a:t>observe </a:t>
            </a:r>
          </a:p>
          <a:p>
            <a:pPr eaLnBrk="1" hangingPunct="1">
              <a:lnSpc>
                <a:spcPct val="90000"/>
              </a:lnSpc>
              <a:buFontTx/>
              <a:buNone/>
            </a:pPr>
            <a:endParaRPr lang="en-US" dirty="0" smtClean="0"/>
          </a:p>
          <a:p>
            <a:pPr eaLnBrk="1" hangingPunct="1">
              <a:lnSpc>
                <a:spcPct val="90000"/>
              </a:lnSpc>
              <a:buFontTx/>
              <a:buNone/>
            </a:pPr>
            <a:endParaRPr lang="en-US" sz="2400" dirty="0" smtClean="0"/>
          </a:p>
          <a:p>
            <a:pPr lvl="1" eaLnBrk="1" hangingPunct="1">
              <a:lnSpc>
                <a:spcPct val="90000"/>
              </a:lnSpc>
              <a:buFont typeface="Arial" charset="0"/>
              <a:buChar char="–"/>
            </a:pPr>
            <a:endParaRPr lang="en-US" sz="2000" dirty="0" smtClean="0"/>
          </a:p>
        </p:txBody>
      </p:sp>
    </p:spTree>
    <p:extLst>
      <p:ext uri="{BB962C8B-B14F-4D97-AF65-F5344CB8AC3E}">
        <p14:creationId xmlns:p14="http://schemas.microsoft.com/office/powerpoint/2010/main" val="28873430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Taken From CCSS Appendix A:</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b="1" dirty="0" smtClean="0">
                <a:solidFill>
                  <a:srgbClr val="00B050"/>
                </a:solidFill>
              </a:rPr>
              <a:t>TIER 2 WORDS…</a:t>
            </a:r>
          </a:p>
          <a:p>
            <a:pPr lvl="1">
              <a:buFont typeface="Arial" pitchFamily="34" charset="0"/>
              <a:buChar char="•"/>
            </a:pPr>
            <a:r>
              <a:rPr lang="en-US" dirty="0" smtClean="0"/>
              <a:t>Are not the clear responsibility of any particular content teacher</a:t>
            </a:r>
          </a:p>
          <a:p>
            <a:pPr lvl="1">
              <a:buFont typeface="Arial" pitchFamily="34" charset="0"/>
              <a:buChar char="•"/>
            </a:pPr>
            <a:r>
              <a:rPr lang="en-US" dirty="0" smtClean="0"/>
              <a:t>Are far less well defined by contextual clues in the text</a:t>
            </a:r>
          </a:p>
          <a:p>
            <a:pPr lvl="1">
              <a:buFont typeface="Arial" pitchFamily="34" charset="0"/>
              <a:buChar char="•"/>
            </a:pPr>
            <a:r>
              <a:rPr lang="en-US" dirty="0" smtClean="0"/>
              <a:t>Are less likely to be defined explicitly (unlike tier 3 words)</a:t>
            </a:r>
          </a:p>
          <a:p>
            <a:pPr lvl="1">
              <a:buFont typeface="Arial" pitchFamily="34" charset="0"/>
              <a:buChar char="•"/>
            </a:pPr>
            <a:r>
              <a:rPr lang="en-US" dirty="0" smtClean="0"/>
              <a:t>Frequently encountered in complex written texts</a:t>
            </a:r>
          </a:p>
          <a:p>
            <a:pPr lvl="1">
              <a:buFont typeface="Arial" pitchFamily="34" charset="0"/>
              <a:buChar char="•"/>
            </a:pPr>
            <a:r>
              <a:rPr lang="en-US" dirty="0" smtClean="0"/>
              <a:t>Particularly powerful because of wide applicability</a:t>
            </a:r>
            <a:endParaRPr lang="en-US" dirty="0"/>
          </a:p>
        </p:txBody>
      </p:sp>
    </p:spTree>
    <p:extLst>
      <p:ext uri="{BB962C8B-B14F-4D97-AF65-F5344CB8AC3E}">
        <p14:creationId xmlns:p14="http://schemas.microsoft.com/office/powerpoint/2010/main" val="24367822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normAutofit/>
          </a:bodyPr>
          <a:lstStyle/>
          <a:p>
            <a:r>
              <a:rPr lang="en-US" b="1" dirty="0" smtClean="0">
                <a:solidFill>
                  <a:srgbClr val="00B050"/>
                </a:solidFill>
              </a:rPr>
              <a:t>Criteria for Identifying Tier 2 Words</a:t>
            </a:r>
            <a:endParaRPr lang="en-US" b="1" dirty="0">
              <a:solidFill>
                <a:srgbClr val="00B050"/>
              </a:solidFill>
            </a:endParaRPr>
          </a:p>
        </p:txBody>
      </p:sp>
      <p:sp>
        <p:nvSpPr>
          <p:cNvPr id="6" name="Content Placeholder 5"/>
          <p:cNvSpPr>
            <a:spLocks noGrp="1"/>
          </p:cNvSpPr>
          <p:nvPr>
            <p:ph idx="1"/>
          </p:nvPr>
        </p:nvSpPr>
        <p:spPr>
          <a:xfrm>
            <a:off x="533400" y="1295400"/>
            <a:ext cx="8382000" cy="4678363"/>
          </a:xfrm>
        </p:spPr>
        <p:txBody>
          <a:bodyPr>
            <a:normAutofit/>
          </a:bodyPr>
          <a:lstStyle/>
          <a:p>
            <a:r>
              <a:rPr lang="en-US" sz="2800" b="1" i="1" dirty="0" smtClean="0">
                <a:solidFill>
                  <a:srgbClr val="00B0F0"/>
                </a:solidFill>
              </a:rPr>
              <a:t>Importance and utility</a:t>
            </a:r>
            <a:r>
              <a:rPr lang="en-US" sz="2800" i="1" dirty="0" smtClean="0">
                <a:solidFill>
                  <a:schemeClr val="accent5">
                    <a:lumMod val="10000"/>
                  </a:schemeClr>
                </a:solidFill>
              </a:rPr>
              <a:t>: </a:t>
            </a:r>
            <a:r>
              <a:rPr lang="en-US" sz="2800" dirty="0" smtClean="0">
                <a:solidFill>
                  <a:schemeClr val="accent5">
                    <a:lumMod val="10000"/>
                  </a:schemeClr>
                </a:solidFill>
              </a:rPr>
              <a:t>Words that are characteristic of mature language users and appear frequently across a variety of domains. </a:t>
            </a:r>
          </a:p>
          <a:p>
            <a:r>
              <a:rPr lang="en-US" sz="2800" b="1" i="1" dirty="0" smtClean="0">
                <a:solidFill>
                  <a:srgbClr val="00B0F0"/>
                </a:solidFill>
              </a:rPr>
              <a:t>Instructional potential</a:t>
            </a:r>
            <a:r>
              <a:rPr lang="en-US" sz="2800" i="1" dirty="0" smtClean="0">
                <a:solidFill>
                  <a:schemeClr val="accent5">
                    <a:lumMod val="10000"/>
                  </a:schemeClr>
                </a:solidFill>
              </a:rPr>
              <a:t>: </a:t>
            </a:r>
            <a:r>
              <a:rPr lang="en-US" sz="2800" dirty="0" smtClean="0">
                <a:solidFill>
                  <a:schemeClr val="accent5">
                    <a:lumMod val="10000"/>
                  </a:schemeClr>
                </a:solidFill>
              </a:rPr>
              <a:t>Words that can be worked with in a variety of ways so that students can build rich representations of them and of their connections to other words and concepts.</a:t>
            </a:r>
          </a:p>
          <a:p>
            <a:r>
              <a:rPr lang="en-US" sz="2800" b="1" i="1" dirty="0" smtClean="0">
                <a:solidFill>
                  <a:srgbClr val="00B0F0"/>
                </a:solidFill>
              </a:rPr>
              <a:t>Conceptual understanding</a:t>
            </a:r>
            <a:r>
              <a:rPr lang="en-US" sz="2800" i="1" dirty="0" smtClean="0">
                <a:solidFill>
                  <a:schemeClr val="accent5">
                    <a:lumMod val="10000"/>
                  </a:schemeClr>
                </a:solidFill>
              </a:rPr>
              <a:t>: </a:t>
            </a:r>
            <a:r>
              <a:rPr lang="en-US" sz="2800" dirty="0" smtClean="0">
                <a:solidFill>
                  <a:schemeClr val="accent5">
                    <a:lumMod val="10000"/>
                  </a:schemeClr>
                </a:solidFill>
              </a:rPr>
              <a:t>Words for which students understand the general concept but provide precision and specificity in describing the concept.</a:t>
            </a:r>
            <a:endParaRPr lang="en-US" sz="1800" dirty="0">
              <a:solidFill>
                <a:srgbClr val="00B050"/>
              </a:solidFill>
            </a:endParaRPr>
          </a:p>
        </p:txBody>
      </p:sp>
    </p:spTree>
    <p:extLst>
      <p:ext uri="{BB962C8B-B14F-4D97-AF65-F5344CB8AC3E}">
        <p14:creationId xmlns:p14="http://schemas.microsoft.com/office/powerpoint/2010/main" val="20040923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15815"/>
            <a:ext cx="7559675" cy="731838"/>
          </a:xfrm>
        </p:spPr>
        <p:txBody>
          <a:bodyPr>
            <a:normAutofit/>
          </a:bodyPr>
          <a:lstStyle/>
          <a:p>
            <a:pPr eaLnBrk="1" fontAlgn="auto" hangingPunct="1">
              <a:spcAft>
                <a:spcPts val="0"/>
              </a:spcAft>
              <a:defRPr/>
            </a:pPr>
            <a:r>
              <a:rPr lang="en-US" sz="3200" b="1" dirty="0" smtClean="0">
                <a:solidFill>
                  <a:srgbClr val="00B050"/>
                </a:solidFill>
                <a:ea typeface="+mj-ea"/>
                <a:cs typeface="+mj-cs"/>
              </a:rPr>
              <a:t>Questions to help identify Tier 2 Words</a:t>
            </a:r>
          </a:p>
        </p:txBody>
      </p:sp>
      <p:sp>
        <p:nvSpPr>
          <p:cNvPr id="33795" name="Rectangle 3"/>
          <p:cNvSpPr>
            <a:spLocks noGrp="1" noChangeArrowheads="1"/>
          </p:cNvSpPr>
          <p:nvPr>
            <p:ph idx="1"/>
          </p:nvPr>
        </p:nvSpPr>
        <p:spPr>
          <a:xfrm>
            <a:off x="838200" y="1295400"/>
            <a:ext cx="7620000" cy="4876800"/>
          </a:xfrm>
        </p:spPr>
        <p:txBody>
          <a:bodyPr>
            <a:normAutofit/>
          </a:bodyPr>
          <a:lstStyle/>
          <a:p>
            <a:pPr eaLnBrk="1" hangingPunct="1">
              <a:lnSpc>
                <a:spcPct val="80000"/>
              </a:lnSpc>
            </a:pPr>
            <a:r>
              <a:rPr lang="en-US" b="1" dirty="0" smtClean="0">
                <a:solidFill>
                  <a:srgbClr val="00B0F0"/>
                </a:solidFill>
              </a:rPr>
              <a:t>Importance and utility</a:t>
            </a:r>
            <a:r>
              <a:rPr lang="en-US" b="0" dirty="0" smtClean="0">
                <a:solidFill>
                  <a:schemeClr val="accent4">
                    <a:lumMod val="95000"/>
                    <a:lumOff val="5000"/>
                  </a:schemeClr>
                </a:solidFill>
              </a:rPr>
              <a:t>: </a:t>
            </a:r>
            <a:r>
              <a:rPr lang="en-US" dirty="0" smtClean="0">
                <a:solidFill>
                  <a:schemeClr val="tx1"/>
                </a:solidFill>
              </a:rPr>
              <a:t>Is it a word that students are </a:t>
            </a:r>
            <a:r>
              <a:rPr lang="en-US" u="sng" dirty="0" smtClean="0">
                <a:solidFill>
                  <a:schemeClr val="tx1"/>
                </a:solidFill>
              </a:rPr>
              <a:t>likely to meet often </a:t>
            </a:r>
            <a:r>
              <a:rPr lang="en-US" dirty="0" smtClean="0">
                <a:solidFill>
                  <a:schemeClr val="tx1"/>
                </a:solidFill>
              </a:rPr>
              <a:t>in the world?</a:t>
            </a:r>
          </a:p>
          <a:p>
            <a:pPr eaLnBrk="1" hangingPunct="1">
              <a:lnSpc>
                <a:spcPct val="80000"/>
              </a:lnSpc>
              <a:buFontTx/>
              <a:buNone/>
            </a:pPr>
            <a:endParaRPr lang="en-US" b="0" dirty="0" smtClean="0">
              <a:solidFill>
                <a:schemeClr val="accent4">
                  <a:lumMod val="95000"/>
                  <a:lumOff val="5000"/>
                </a:schemeClr>
              </a:solidFill>
            </a:endParaRPr>
          </a:p>
          <a:p>
            <a:pPr eaLnBrk="1" hangingPunct="1">
              <a:lnSpc>
                <a:spcPct val="80000"/>
              </a:lnSpc>
            </a:pPr>
            <a:r>
              <a:rPr lang="en-US" b="1" dirty="0" smtClean="0">
                <a:solidFill>
                  <a:schemeClr val="accent4">
                    <a:lumMod val="95000"/>
                    <a:lumOff val="5000"/>
                  </a:schemeClr>
                </a:solidFill>
              </a:rPr>
              <a:t>Instructional potential</a:t>
            </a:r>
            <a:r>
              <a:rPr lang="en-US" b="0" dirty="0" smtClean="0">
                <a:solidFill>
                  <a:schemeClr val="accent4">
                    <a:lumMod val="95000"/>
                    <a:lumOff val="5000"/>
                  </a:schemeClr>
                </a:solidFill>
              </a:rPr>
              <a:t>: </a:t>
            </a:r>
            <a:r>
              <a:rPr lang="en-US" dirty="0" smtClean="0">
                <a:solidFill>
                  <a:schemeClr val="tx1"/>
                </a:solidFill>
              </a:rPr>
              <a:t>How does the word </a:t>
            </a:r>
            <a:r>
              <a:rPr lang="en-US" u="sng" dirty="0" smtClean="0">
                <a:solidFill>
                  <a:schemeClr val="tx1"/>
                </a:solidFill>
              </a:rPr>
              <a:t>relate to other words</a:t>
            </a:r>
            <a:r>
              <a:rPr lang="en-US" dirty="0" smtClean="0">
                <a:solidFill>
                  <a:schemeClr val="tx1"/>
                </a:solidFill>
              </a:rPr>
              <a:t>, to ideas that students know or have been learning?</a:t>
            </a:r>
          </a:p>
          <a:p>
            <a:pPr eaLnBrk="1" hangingPunct="1">
              <a:lnSpc>
                <a:spcPct val="80000"/>
              </a:lnSpc>
              <a:buFontTx/>
              <a:buNone/>
            </a:pPr>
            <a:endParaRPr lang="en-US" b="0" dirty="0" smtClean="0">
              <a:solidFill>
                <a:schemeClr val="accent4">
                  <a:lumMod val="95000"/>
                  <a:lumOff val="5000"/>
                </a:schemeClr>
              </a:solidFill>
            </a:endParaRPr>
          </a:p>
          <a:p>
            <a:pPr eaLnBrk="1" hangingPunct="1">
              <a:lnSpc>
                <a:spcPct val="80000"/>
              </a:lnSpc>
            </a:pPr>
            <a:r>
              <a:rPr lang="en-US" b="1" dirty="0" smtClean="0">
                <a:solidFill>
                  <a:schemeClr val="accent4">
                    <a:lumMod val="95000"/>
                    <a:lumOff val="5000"/>
                  </a:schemeClr>
                </a:solidFill>
              </a:rPr>
              <a:t>Conceptual understanding</a:t>
            </a:r>
            <a:r>
              <a:rPr lang="en-US" b="0" dirty="0" smtClean="0">
                <a:solidFill>
                  <a:schemeClr val="accent4">
                    <a:lumMod val="95000"/>
                    <a:lumOff val="5000"/>
                  </a:schemeClr>
                </a:solidFill>
              </a:rPr>
              <a:t>: </a:t>
            </a:r>
            <a:r>
              <a:rPr lang="en-US" dirty="0" smtClean="0">
                <a:solidFill>
                  <a:schemeClr val="tx1"/>
                </a:solidFill>
              </a:rPr>
              <a:t>Does the word provide </a:t>
            </a:r>
            <a:r>
              <a:rPr lang="en-US" u="sng" dirty="0" smtClean="0">
                <a:solidFill>
                  <a:schemeClr val="tx1"/>
                </a:solidFill>
              </a:rPr>
              <a:t>access to an important concept</a:t>
            </a:r>
            <a:r>
              <a:rPr lang="en-US" dirty="0" smtClean="0">
                <a:solidFill>
                  <a:schemeClr val="tx1"/>
                </a:solidFill>
              </a:rPr>
              <a:t>?</a:t>
            </a:r>
          </a:p>
        </p:txBody>
      </p:sp>
    </p:spTree>
    <p:extLst>
      <p:ext uri="{BB962C8B-B14F-4D97-AF65-F5344CB8AC3E}">
        <p14:creationId xmlns:p14="http://schemas.microsoft.com/office/powerpoint/2010/main" val="364562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3795">
                                            <p:txEl>
                                              <p:pRg st="2" end="2"/>
                                            </p:txEl>
                                          </p:spTgt>
                                        </p:tgtEl>
                                        <p:attrNameLst>
                                          <p:attrName>style.visibility</p:attrName>
                                        </p:attrNameLst>
                                      </p:cBhvr>
                                      <p:to>
                                        <p:strVal val="visible"/>
                                      </p:to>
                                    </p:set>
                                    <p:animEffect transition="in" filter="fade">
                                      <p:cBhvr>
                                        <p:cTn id="14" dur="1000"/>
                                        <p:tgtEl>
                                          <p:spTgt spid="33795">
                                            <p:txEl>
                                              <p:pRg st="2" end="2"/>
                                            </p:txEl>
                                          </p:spTgt>
                                        </p:tgtEl>
                                      </p:cBhvr>
                                    </p:animEffect>
                                    <p:anim calcmode="lin" valueType="num">
                                      <p:cBhvr>
                                        <p:cTn id="15"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37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Effect transition="in" filter="fade">
                                      <p:cBhvr>
                                        <p:cTn id="21" dur="1000"/>
                                        <p:tgtEl>
                                          <p:spTgt spid="33795">
                                            <p:txEl>
                                              <p:pRg st="4" end="4"/>
                                            </p:txEl>
                                          </p:spTgt>
                                        </p:tgtEl>
                                      </p:cBhvr>
                                    </p:animEffect>
                                    <p:anim calcmode="lin" valueType="num">
                                      <p:cBhvr>
                                        <p:cTn id="22" dur="10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37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09600"/>
          </a:xfrm>
        </p:spPr>
        <p:txBody>
          <a:bodyPr/>
          <a:lstStyle/>
          <a:p>
            <a:r>
              <a:rPr lang="en-US" dirty="0" smtClean="0"/>
              <a:t>Bricks and Mortar</a:t>
            </a:r>
            <a:endParaRPr lang="en-US" dirty="0"/>
          </a:p>
        </p:txBody>
      </p:sp>
      <p:pic>
        <p:nvPicPr>
          <p:cNvPr id="4" name="Picture 5" descr="http://z.about.com/d/geology/1/0/a/6/1/bricknmortar.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90750" y="2077244"/>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016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p:cNvSpPr>
            <a:spLocks noGrp="1"/>
          </p:cNvSpPr>
          <p:nvPr>
            <p:ph type="title"/>
          </p:nvPr>
        </p:nvSpPr>
        <p:spPr/>
        <p:txBody>
          <a:bodyPr/>
          <a:lstStyle/>
          <a:p>
            <a:pPr marL="0" indent="0" fontAlgn="auto">
              <a:spcAft>
                <a:spcPts val="0"/>
              </a:spcAft>
              <a:defRPr/>
            </a:pPr>
            <a:r>
              <a:rPr lang="en-US" b="1" dirty="0">
                <a:solidFill>
                  <a:srgbClr val="00B0F0"/>
                </a:solidFill>
              </a:rPr>
              <a:t>Identify </a:t>
            </a:r>
            <a:r>
              <a:rPr lang="en-US" b="1" dirty="0" smtClean="0">
                <a:solidFill>
                  <a:srgbClr val="00B0F0"/>
                </a:solidFill>
              </a:rPr>
              <a:t>The Tier </a:t>
            </a:r>
            <a:r>
              <a:rPr lang="en-US" b="1" dirty="0">
                <a:solidFill>
                  <a:srgbClr val="00B0F0"/>
                </a:solidFill>
              </a:rPr>
              <a:t>2 W</a:t>
            </a:r>
            <a:r>
              <a:rPr lang="en-US" b="1" dirty="0" smtClean="0">
                <a:solidFill>
                  <a:srgbClr val="00B0F0"/>
                </a:solidFill>
              </a:rPr>
              <a:t>ords From the Passage Below:</a:t>
            </a:r>
            <a:endParaRPr lang="en-US" b="1" dirty="0">
              <a:solidFill>
                <a:srgbClr val="00B0F0"/>
              </a:solidFill>
            </a:endParaRPr>
          </a:p>
        </p:txBody>
      </p:sp>
      <p:sp>
        <p:nvSpPr>
          <p:cNvPr id="2" name="Content Placeholder 1"/>
          <p:cNvSpPr>
            <a:spLocks noGrp="1"/>
          </p:cNvSpPr>
          <p:nvPr>
            <p:ph idx="1"/>
          </p:nvPr>
        </p:nvSpPr>
        <p:spPr>
          <a:xfrm>
            <a:off x="698500" y="1371600"/>
            <a:ext cx="7747000" cy="4754563"/>
          </a:xfrm>
        </p:spPr>
        <p:txBody>
          <a:bodyPr rtlCol="0">
            <a:normAutofit fontScale="92500" lnSpcReduction="20000"/>
          </a:bodyPr>
          <a:lstStyle/>
          <a:p>
            <a:pPr marL="0" indent="0" fontAlgn="auto">
              <a:spcAft>
                <a:spcPts val="0"/>
              </a:spcAft>
              <a:buFont typeface="Wingdings" pitchFamily="2" charset="2"/>
              <a:buNone/>
              <a:defRPr/>
            </a:pPr>
            <a:r>
              <a:rPr lang="en-US" sz="3300" dirty="0" smtClean="0">
                <a:solidFill>
                  <a:schemeClr val="accent5">
                    <a:lumMod val="10000"/>
                  </a:schemeClr>
                </a:solidFill>
              </a:rPr>
              <a:t>Johnny Harrington was a kind master who treated his servants fairly. He was also a successful wool merchant, and his business required that he travel often. In his absence, his servants would tend to the fields and cattle and maintain the upkeep of his mansion. They performed their duties happily, for they felt fortunate to have such a benevolent and trusting master.</a:t>
            </a:r>
          </a:p>
          <a:p>
            <a:pPr marL="0" indent="0" fontAlgn="auto">
              <a:spcAft>
                <a:spcPts val="0"/>
              </a:spcAft>
              <a:buFont typeface="Wingdings" pitchFamily="2" charset="2"/>
              <a:buNone/>
              <a:defRPr/>
            </a:pPr>
            <a:endParaRPr lang="en-US" sz="1200" dirty="0">
              <a:solidFill>
                <a:schemeClr val="accent5">
                  <a:lumMod val="10000"/>
                </a:schemeClr>
              </a:solidFill>
            </a:endParaRPr>
          </a:p>
          <a:p>
            <a:pPr marL="0" indent="0" algn="r" fontAlgn="auto">
              <a:spcAft>
                <a:spcPts val="0"/>
              </a:spcAft>
              <a:buFont typeface="Wingdings" pitchFamily="2" charset="2"/>
              <a:buNone/>
              <a:defRPr/>
            </a:pPr>
            <a:endParaRPr lang="en-US" sz="1400" dirty="0" smtClean="0">
              <a:solidFill>
                <a:schemeClr val="accent5">
                  <a:lumMod val="10000"/>
                </a:schemeClr>
              </a:solidFill>
            </a:endParaRPr>
          </a:p>
          <a:p>
            <a:pPr marL="0" indent="0" algn="r" fontAlgn="auto">
              <a:spcAft>
                <a:spcPts val="0"/>
              </a:spcAft>
              <a:buFont typeface="Wingdings" pitchFamily="2" charset="2"/>
              <a:buNone/>
              <a:defRPr/>
            </a:pPr>
            <a:endParaRPr lang="en-US" sz="1400" dirty="0">
              <a:solidFill>
                <a:schemeClr val="accent5">
                  <a:lumMod val="10000"/>
                </a:schemeClr>
              </a:solidFill>
            </a:endParaRPr>
          </a:p>
          <a:p>
            <a:pPr marL="0" indent="0" algn="r" fontAlgn="auto">
              <a:spcAft>
                <a:spcPts val="0"/>
              </a:spcAft>
              <a:buFont typeface="Wingdings" pitchFamily="2" charset="2"/>
              <a:buNone/>
              <a:defRPr/>
            </a:pPr>
            <a:r>
              <a:rPr lang="en-US" sz="1400" dirty="0" smtClean="0">
                <a:solidFill>
                  <a:schemeClr val="accent5">
                    <a:lumMod val="10000"/>
                  </a:schemeClr>
                </a:solidFill>
              </a:rPr>
              <a:t>Activity excerpted from Beck, </a:t>
            </a:r>
            <a:r>
              <a:rPr lang="en-US" sz="1400" dirty="0" err="1" smtClean="0">
                <a:solidFill>
                  <a:schemeClr val="accent5">
                    <a:lumMod val="10000"/>
                  </a:schemeClr>
                </a:solidFill>
              </a:rPr>
              <a:t>McKeown</a:t>
            </a:r>
            <a:r>
              <a:rPr lang="en-US" sz="1400" dirty="0" smtClean="0">
                <a:solidFill>
                  <a:schemeClr val="accent5">
                    <a:lumMod val="10000"/>
                  </a:schemeClr>
                </a:solidFill>
              </a:rPr>
              <a:t>, &amp; </a:t>
            </a:r>
            <a:r>
              <a:rPr lang="en-US" sz="1400" dirty="0" err="1" smtClean="0">
                <a:solidFill>
                  <a:schemeClr val="accent5">
                    <a:lumMod val="10000"/>
                  </a:schemeClr>
                </a:solidFill>
              </a:rPr>
              <a:t>Kucan</a:t>
            </a:r>
            <a:r>
              <a:rPr lang="en-US" sz="1400" dirty="0" smtClean="0">
                <a:solidFill>
                  <a:schemeClr val="accent5">
                    <a:lumMod val="10000"/>
                  </a:schemeClr>
                </a:solidFill>
              </a:rPr>
              <a:t>, 2002, p. 16</a:t>
            </a:r>
            <a:endParaRPr lang="en-US" sz="1400" dirty="0">
              <a:solidFill>
                <a:schemeClr val="accent5">
                  <a:lumMod val="10000"/>
                </a:schemeClr>
              </a:solidFill>
            </a:endParaRPr>
          </a:p>
        </p:txBody>
      </p:sp>
    </p:spTree>
    <p:extLst>
      <p:ext uri="{BB962C8B-B14F-4D97-AF65-F5344CB8AC3E}">
        <p14:creationId xmlns:p14="http://schemas.microsoft.com/office/powerpoint/2010/main" val="23887514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Using EL Achieve Discussion Cards…</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1143000" y="1295400"/>
            <a:ext cx="7467600" cy="4525963"/>
          </a:xfrm>
        </p:spPr>
        <p:txBody>
          <a:bodyPr>
            <a:normAutofit fontScale="92500" lnSpcReduction="10000"/>
          </a:bodyPr>
          <a:lstStyle/>
          <a:p>
            <a:pPr marL="0" indent="0">
              <a:buNone/>
            </a:pPr>
            <a:r>
              <a:rPr lang="en-US" b="1" dirty="0" smtClean="0">
                <a:solidFill>
                  <a:schemeClr val="accent5">
                    <a:lumMod val="10000"/>
                  </a:schemeClr>
                </a:solidFill>
                <a:latin typeface="Calibri" pitchFamily="34" charset="0"/>
                <a:cs typeface="Calibri" pitchFamily="34" charset="0"/>
              </a:rPr>
              <a:t>Agree/ Disagree Statements</a:t>
            </a:r>
          </a:p>
          <a:p>
            <a:pPr>
              <a:buSzPct val="100000"/>
              <a:buFont typeface="Arial" pitchFamily="34" charset="0"/>
              <a:buChar char="•"/>
            </a:pPr>
            <a:r>
              <a:rPr lang="en-US" sz="3000" dirty="0" smtClean="0">
                <a:solidFill>
                  <a:schemeClr val="accent5">
                    <a:lumMod val="10000"/>
                  </a:schemeClr>
                </a:solidFill>
                <a:latin typeface="Calibri" pitchFamily="34" charset="0"/>
                <a:cs typeface="Calibri" pitchFamily="34" charset="0"/>
              </a:rPr>
              <a:t>Simple: “I agree because…”</a:t>
            </a:r>
          </a:p>
          <a:p>
            <a:pPr>
              <a:buFont typeface="Wingdings" pitchFamily="2" charset="2"/>
              <a:buChar char=""/>
            </a:pPr>
            <a:r>
              <a:rPr lang="en-US" sz="3000" dirty="0" smtClean="0">
                <a:solidFill>
                  <a:schemeClr val="accent5">
                    <a:lumMod val="10000"/>
                  </a:schemeClr>
                </a:solidFill>
                <a:latin typeface="Calibri" pitchFamily="34" charset="0"/>
                <a:cs typeface="Calibri" pitchFamily="34" charset="0"/>
              </a:rPr>
              <a:t>Sufficient: “I don’t think that’s right since…”</a:t>
            </a:r>
          </a:p>
          <a:p>
            <a:pPr>
              <a:buFont typeface="Wingdings" pitchFamily="2" charset="2"/>
              <a:buChar char=""/>
            </a:pPr>
            <a:r>
              <a:rPr lang="en-US" sz="3000" dirty="0" smtClean="0">
                <a:solidFill>
                  <a:schemeClr val="accent5">
                    <a:lumMod val="10000"/>
                  </a:schemeClr>
                </a:solidFill>
                <a:latin typeface="Calibri" pitchFamily="34" charset="0"/>
                <a:cs typeface="Calibri" pitchFamily="34" charset="0"/>
              </a:rPr>
              <a:t>Sophisticated: “Another way to look at it is…”</a:t>
            </a:r>
          </a:p>
          <a:p>
            <a:pPr>
              <a:buFont typeface="Wingdings" pitchFamily="2" charset="2"/>
              <a:buChar char=""/>
            </a:pPr>
            <a:endParaRPr lang="en-US" dirty="0">
              <a:solidFill>
                <a:schemeClr val="accent5">
                  <a:lumMod val="10000"/>
                </a:schemeClr>
              </a:solidFill>
              <a:latin typeface="Calibri" pitchFamily="34" charset="0"/>
              <a:cs typeface="Calibri" pitchFamily="34" charset="0"/>
            </a:endParaRPr>
          </a:p>
          <a:p>
            <a:pPr marL="0" indent="0">
              <a:buNone/>
            </a:pPr>
            <a:r>
              <a:rPr lang="en-US" b="1" dirty="0" smtClean="0">
                <a:solidFill>
                  <a:schemeClr val="accent5">
                    <a:lumMod val="10000"/>
                  </a:schemeClr>
                </a:solidFill>
                <a:latin typeface="Calibri" pitchFamily="34" charset="0"/>
                <a:cs typeface="Calibri" pitchFamily="34" charset="0"/>
              </a:rPr>
              <a:t>Share Your Thinking</a:t>
            </a:r>
          </a:p>
          <a:p>
            <a:pPr>
              <a:buSzPct val="100000"/>
              <a:buFont typeface="Arial" pitchFamily="34" charset="0"/>
              <a:buChar char="•"/>
            </a:pPr>
            <a:r>
              <a:rPr lang="en-US" sz="3000" dirty="0" smtClean="0">
                <a:solidFill>
                  <a:schemeClr val="accent5">
                    <a:lumMod val="10000"/>
                  </a:schemeClr>
                </a:solidFill>
                <a:latin typeface="Calibri" pitchFamily="34" charset="0"/>
                <a:cs typeface="Calibri" pitchFamily="34" charset="0"/>
              </a:rPr>
              <a:t>Simple: “In my opinion…”</a:t>
            </a:r>
            <a:endParaRPr lang="en-US" sz="3000" dirty="0">
              <a:solidFill>
                <a:schemeClr val="accent5">
                  <a:lumMod val="10000"/>
                </a:schemeClr>
              </a:solidFill>
              <a:latin typeface="Calibri" pitchFamily="34" charset="0"/>
              <a:cs typeface="Calibri" pitchFamily="34" charset="0"/>
            </a:endParaRPr>
          </a:p>
          <a:p>
            <a:pPr>
              <a:buFont typeface="Wingdings" pitchFamily="2" charset="2"/>
              <a:buChar char=""/>
            </a:pPr>
            <a:r>
              <a:rPr lang="en-US" sz="3000" dirty="0" smtClean="0">
                <a:solidFill>
                  <a:schemeClr val="accent5">
                    <a:lumMod val="10000"/>
                  </a:schemeClr>
                </a:solidFill>
                <a:latin typeface="Calibri" pitchFamily="34" charset="0"/>
                <a:cs typeface="Calibri" pitchFamily="34" charset="0"/>
              </a:rPr>
              <a:t>Sufficient: “I have an idea. What if…”</a:t>
            </a:r>
            <a:endParaRPr lang="en-US" sz="3000" dirty="0">
              <a:solidFill>
                <a:schemeClr val="accent5">
                  <a:lumMod val="10000"/>
                </a:schemeClr>
              </a:solidFill>
              <a:latin typeface="Calibri" pitchFamily="34" charset="0"/>
              <a:cs typeface="Calibri" pitchFamily="34" charset="0"/>
            </a:endParaRPr>
          </a:p>
          <a:p>
            <a:pPr>
              <a:buFont typeface="Wingdings" pitchFamily="2" charset="2"/>
              <a:buChar char=""/>
            </a:pPr>
            <a:r>
              <a:rPr lang="en-US" sz="3000" dirty="0" smtClean="0">
                <a:solidFill>
                  <a:schemeClr val="accent5">
                    <a:lumMod val="10000"/>
                  </a:schemeClr>
                </a:solidFill>
                <a:latin typeface="Calibri" pitchFamily="34" charset="0"/>
                <a:cs typeface="Calibri" pitchFamily="34" charset="0"/>
              </a:rPr>
              <a:t>Sophisticated: “It occurred to me that…”</a:t>
            </a:r>
            <a:endParaRPr lang="en-US" sz="3000" dirty="0">
              <a:solidFill>
                <a:schemeClr val="accent5">
                  <a:lumMod val="10000"/>
                </a:schemeClr>
              </a:solidFill>
              <a:latin typeface="Calibri" pitchFamily="34" charset="0"/>
              <a:cs typeface="Calibri" pitchFamily="34" charset="0"/>
            </a:endParaRPr>
          </a:p>
          <a:p>
            <a:pPr marL="0" indent="0">
              <a:buNone/>
            </a:pPr>
            <a:endParaRPr lang="en-US" b="1" dirty="0">
              <a:latin typeface="Calibri" pitchFamily="34" charset="0"/>
              <a:cs typeface="Calibri" pitchFamily="34" charset="0"/>
            </a:endParaRPr>
          </a:p>
        </p:txBody>
      </p:sp>
    </p:spTree>
    <p:extLst>
      <p:ext uri="{BB962C8B-B14F-4D97-AF65-F5344CB8AC3E}">
        <p14:creationId xmlns:p14="http://schemas.microsoft.com/office/powerpoint/2010/main" val="415828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a:xfrm>
            <a:off x="688975" y="76200"/>
            <a:ext cx="7756525" cy="914400"/>
          </a:xfrm>
        </p:spPr>
        <p:txBody>
          <a:bodyPr>
            <a:normAutofit/>
          </a:bodyPr>
          <a:lstStyle/>
          <a:p>
            <a:r>
              <a:rPr lang="en-US" dirty="0" smtClean="0"/>
              <a:t>Do your selections agree?</a:t>
            </a:r>
          </a:p>
        </p:txBody>
      </p:sp>
      <p:sp>
        <p:nvSpPr>
          <p:cNvPr id="28674" name="Content Placeholder 1"/>
          <p:cNvSpPr>
            <a:spLocks noGrp="1"/>
          </p:cNvSpPr>
          <p:nvPr>
            <p:ph idx="1"/>
          </p:nvPr>
        </p:nvSpPr>
        <p:spPr/>
        <p:txBody>
          <a:bodyPr>
            <a:normAutofit/>
          </a:bodyPr>
          <a:lstStyle/>
          <a:p>
            <a:pPr marL="0" indent="0">
              <a:buFont typeface="Wingdings" pitchFamily="2" charset="2"/>
              <a:buNone/>
            </a:pPr>
            <a:r>
              <a:rPr lang="en-US" sz="2800" dirty="0" smtClean="0">
                <a:solidFill>
                  <a:schemeClr val="accent5">
                    <a:lumMod val="10000"/>
                  </a:schemeClr>
                </a:solidFill>
              </a:rPr>
              <a:t>Johnny Harrington was a kind master who treated his servants fairly. He was also a successful wool </a:t>
            </a:r>
            <a:r>
              <a:rPr lang="en-US" sz="2800" u="sng" dirty="0" smtClean="0">
                <a:solidFill>
                  <a:schemeClr val="accent5">
                    <a:lumMod val="10000"/>
                  </a:schemeClr>
                </a:solidFill>
              </a:rPr>
              <a:t>merchant</a:t>
            </a:r>
            <a:r>
              <a:rPr lang="en-US" sz="2800" dirty="0" smtClean="0">
                <a:solidFill>
                  <a:schemeClr val="accent5">
                    <a:lumMod val="10000"/>
                  </a:schemeClr>
                </a:solidFill>
              </a:rPr>
              <a:t>, and his business </a:t>
            </a:r>
            <a:r>
              <a:rPr lang="en-US" sz="2800" u="sng" dirty="0" smtClean="0">
                <a:solidFill>
                  <a:schemeClr val="accent5">
                    <a:lumMod val="10000"/>
                  </a:schemeClr>
                </a:solidFill>
              </a:rPr>
              <a:t>required</a:t>
            </a:r>
            <a:r>
              <a:rPr lang="en-US" sz="2800" dirty="0" smtClean="0">
                <a:solidFill>
                  <a:schemeClr val="accent5">
                    <a:lumMod val="10000"/>
                  </a:schemeClr>
                </a:solidFill>
              </a:rPr>
              <a:t> that he travel often. In his absence, his servants would </a:t>
            </a:r>
            <a:r>
              <a:rPr lang="en-US" sz="2800" u="sng" dirty="0" smtClean="0">
                <a:solidFill>
                  <a:schemeClr val="accent5">
                    <a:lumMod val="10000"/>
                  </a:schemeClr>
                </a:solidFill>
              </a:rPr>
              <a:t>tend</a:t>
            </a:r>
            <a:r>
              <a:rPr lang="en-US" sz="2800" dirty="0" smtClean="0">
                <a:solidFill>
                  <a:schemeClr val="accent5">
                    <a:lumMod val="10000"/>
                  </a:schemeClr>
                </a:solidFill>
              </a:rPr>
              <a:t> to the fields and cattle and </a:t>
            </a:r>
            <a:r>
              <a:rPr lang="en-US" sz="2800" u="sng" dirty="0" smtClean="0">
                <a:solidFill>
                  <a:schemeClr val="accent5">
                    <a:lumMod val="10000"/>
                  </a:schemeClr>
                </a:solidFill>
              </a:rPr>
              <a:t>maintain</a:t>
            </a:r>
            <a:r>
              <a:rPr lang="en-US" sz="2800" dirty="0" smtClean="0">
                <a:solidFill>
                  <a:schemeClr val="accent5">
                    <a:lumMod val="10000"/>
                  </a:schemeClr>
                </a:solidFill>
              </a:rPr>
              <a:t> the upkeep of his mansion. They </a:t>
            </a:r>
            <a:r>
              <a:rPr lang="en-US" sz="2800" u="sng" dirty="0" smtClean="0">
                <a:solidFill>
                  <a:schemeClr val="accent5">
                    <a:lumMod val="10000"/>
                  </a:schemeClr>
                </a:solidFill>
              </a:rPr>
              <a:t>performed</a:t>
            </a:r>
            <a:r>
              <a:rPr lang="en-US" sz="2800" dirty="0" smtClean="0">
                <a:solidFill>
                  <a:schemeClr val="accent5">
                    <a:lumMod val="10000"/>
                  </a:schemeClr>
                </a:solidFill>
              </a:rPr>
              <a:t> their duties happily, for they felt </a:t>
            </a:r>
            <a:r>
              <a:rPr lang="en-US" sz="2800" u="sng" dirty="0" smtClean="0">
                <a:solidFill>
                  <a:schemeClr val="accent5">
                    <a:lumMod val="10000"/>
                  </a:schemeClr>
                </a:solidFill>
              </a:rPr>
              <a:t>fortunate</a:t>
            </a:r>
            <a:r>
              <a:rPr lang="en-US" sz="2800" dirty="0" smtClean="0">
                <a:solidFill>
                  <a:schemeClr val="accent5">
                    <a:lumMod val="10000"/>
                  </a:schemeClr>
                </a:solidFill>
              </a:rPr>
              <a:t> to have such a </a:t>
            </a:r>
            <a:r>
              <a:rPr lang="en-US" sz="2800" u="sng" dirty="0" smtClean="0">
                <a:solidFill>
                  <a:schemeClr val="accent5">
                    <a:lumMod val="10000"/>
                  </a:schemeClr>
                </a:solidFill>
              </a:rPr>
              <a:t>benevolent</a:t>
            </a:r>
            <a:r>
              <a:rPr lang="en-US" sz="2800" dirty="0" smtClean="0">
                <a:solidFill>
                  <a:schemeClr val="accent5">
                    <a:lumMod val="10000"/>
                  </a:schemeClr>
                </a:solidFill>
              </a:rPr>
              <a:t> and trusting master.</a:t>
            </a:r>
          </a:p>
          <a:p>
            <a:pPr marL="0" indent="0">
              <a:buFont typeface="Wingdings" pitchFamily="2" charset="2"/>
              <a:buNone/>
            </a:pPr>
            <a:endParaRPr lang="en-US" dirty="0" smtClean="0"/>
          </a:p>
        </p:txBody>
      </p:sp>
    </p:spTree>
    <p:extLst>
      <p:ext uri="{BB962C8B-B14F-4D97-AF65-F5344CB8AC3E}">
        <p14:creationId xmlns:p14="http://schemas.microsoft.com/office/powerpoint/2010/main" val="526625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in Table Teams</a:t>
            </a:r>
            <a:endParaRPr lang="en-US" dirty="0"/>
          </a:p>
        </p:txBody>
      </p:sp>
      <p:sp>
        <p:nvSpPr>
          <p:cNvPr id="3" name="Content Placeholder 2"/>
          <p:cNvSpPr>
            <a:spLocks noGrp="1"/>
          </p:cNvSpPr>
          <p:nvPr>
            <p:ph idx="1"/>
          </p:nvPr>
        </p:nvSpPr>
        <p:spPr>
          <a:xfrm>
            <a:off x="533400" y="1295401"/>
            <a:ext cx="8229600" cy="3048000"/>
          </a:xfrm>
        </p:spPr>
        <p:txBody>
          <a:bodyPr/>
          <a:lstStyle/>
          <a:p>
            <a:pPr marL="0" indent="0">
              <a:buNone/>
            </a:pPr>
            <a:r>
              <a:rPr lang="en-US" b="1" dirty="0">
                <a:solidFill>
                  <a:srgbClr val="00B0F0"/>
                </a:solidFill>
              </a:rPr>
              <a:t>How do you know which words to focus on? </a:t>
            </a:r>
            <a:endParaRPr lang="en-US" b="1" dirty="0" smtClean="0">
              <a:solidFill>
                <a:srgbClr val="00B0F0"/>
              </a:solidFill>
            </a:endParaRPr>
          </a:p>
          <a:p>
            <a:pPr marL="0" indent="0">
              <a:buNone/>
            </a:pPr>
            <a:endParaRPr lang="en-US" b="1" dirty="0">
              <a:solidFill>
                <a:srgbClr val="00B0F0"/>
              </a:solidFill>
            </a:endParaRPr>
          </a:p>
          <a:p>
            <a:pPr marL="0" indent="0">
              <a:buNone/>
            </a:pPr>
            <a:r>
              <a:rPr lang="en-US" b="1" dirty="0" smtClean="0">
                <a:solidFill>
                  <a:srgbClr val="00B0F0"/>
                </a:solidFill>
              </a:rPr>
              <a:t>How </a:t>
            </a:r>
            <a:r>
              <a:rPr lang="en-US" b="1" dirty="0">
                <a:solidFill>
                  <a:srgbClr val="00B0F0"/>
                </a:solidFill>
              </a:rPr>
              <a:t>do you choose which words to teach?</a:t>
            </a:r>
          </a:p>
          <a:p>
            <a:pPr marL="0" indent="0">
              <a:buNone/>
            </a:pPr>
            <a:endParaRPr lang="en-US" dirty="0"/>
          </a:p>
        </p:txBody>
      </p:sp>
    </p:spTree>
    <p:extLst>
      <p:ext uri="{BB962C8B-B14F-4D97-AF65-F5344CB8AC3E}">
        <p14:creationId xmlns:p14="http://schemas.microsoft.com/office/powerpoint/2010/main" val="945384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66800" y="914400"/>
            <a:ext cx="4038600" cy="5364163"/>
          </a:xfrm>
        </p:spPr>
        <p:txBody>
          <a:bodyPr/>
          <a:lstStyle/>
          <a:p>
            <a:pPr marL="0" indent="0">
              <a:buNone/>
            </a:pPr>
            <a:r>
              <a:rPr lang="en-US" b="1" dirty="0" smtClean="0">
                <a:solidFill>
                  <a:schemeClr val="accent5">
                    <a:lumMod val="10000"/>
                  </a:schemeClr>
                </a:solidFill>
              </a:rPr>
              <a:t>Tier Two Words</a:t>
            </a:r>
          </a:p>
          <a:p>
            <a:pPr marL="0" indent="0">
              <a:buNone/>
            </a:pPr>
            <a:r>
              <a:rPr lang="en-US" dirty="0" smtClean="0">
                <a:solidFill>
                  <a:schemeClr val="accent5">
                    <a:lumMod val="10000"/>
                  </a:schemeClr>
                </a:solidFill>
              </a:rPr>
              <a:t>Merchant</a:t>
            </a:r>
          </a:p>
          <a:p>
            <a:pPr marL="0" indent="0">
              <a:buNone/>
            </a:pPr>
            <a:r>
              <a:rPr lang="en-US" dirty="0" smtClean="0">
                <a:solidFill>
                  <a:schemeClr val="accent5">
                    <a:lumMod val="10000"/>
                  </a:schemeClr>
                </a:solidFill>
              </a:rPr>
              <a:t>Required</a:t>
            </a:r>
          </a:p>
          <a:p>
            <a:pPr marL="0" indent="0">
              <a:buNone/>
            </a:pPr>
            <a:r>
              <a:rPr lang="en-US" dirty="0" smtClean="0">
                <a:solidFill>
                  <a:schemeClr val="accent5">
                    <a:lumMod val="10000"/>
                  </a:schemeClr>
                </a:solidFill>
              </a:rPr>
              <a:t>Tend</a:t>
            </a:r>
          </a:p>
          <a:p>
            <a:pPr marL="0" indent="0">
              <a:buNone/>
            </a:pPr>
            <a:r>
              <a:rPr lang="en-US" dirty="0" smtClean="0">
                <a:solidFill>
                  <a:schemeClr val="accent5">
                    <a:lumMod val="10000"/>
                  </a:schemeClr>
                </a:solidFill>
              </a:rPr>
              <a:t>Maintain</a:t>
            </a:r>
          </a:p>
          <a:p>
            <a:pPr marL="0" indent="0">
              <a:buNone/>
            </a:pPr>
            <a:r>
              <a:rPr lang="en-US" dirty="0" smtClean="0">
                <a:solidFill>
                  <a:schemeClr val="accent5">
                    <a:lumMod val="10000"/>
                  </a:schemeClr>
                </a:solidFill>
              </a:rPr>
              <a:t>Performed</a:t>
            </a:r>
          </a:p>
          <a:p>
            <a:pPr marL="0" indent="0">
              <a:buNone/>
            </a:pPr>
            <a:r>
              <a:rPr lang="en-US" dirty="0" smtClean="0">
                <a:solidFill>
                  <a:schemeClr val="accent5">
                    <a:lumMod val="10000"/>
                  </a:schemeClr>
                </a:solidFill>
              </a:rPr>
              <a:t>Fortunate</a:t>
            </a:r>
          </a:p>
          <a:p>
            <a:pPr marL="0" indent="0">
              <a:buNone/>
            </a:pPr>
            <a:r>
              <a:rPr lang="en-US" dirty="0" smtClean="0">
                <a:solidFill>
                  <a:schemeClr val="accent5">
                    <a:lumMod val="10000"/>
                  </a:schemeClr>
                </a:solidFill>
              </a:rPr>
              <a:t>benevolent</a:t>
            </a:r>
          </a:p>
          <a:p>
            <a:pPr marL="0" indent="0">
              <a:buNone/>
            </a:pPr>
            <a:endParaRPr lang="en-US" dirty="0">
              <a:solidFill>
                <a:schemeClr val="accent5">
                  <a:lumMod val="10000"/>
                </a:schemeClr>
              </a:solidFill>
            </a:endParaRPr>
          </a:p>
        </p:txBody>
      </p:sp>
      <p:sp>
        <p:nvSpPr>
          <p:cNvPr id="6" name="Content Placeholder 5"/>
          <p:cNvSpPr>
            <a:spLocks noGrp="1"/>
          </p:cNvSpPr>
          <p:nvPr>
            <p:ph sz="half" idx="2"/>
          </p:nvPr>
        </p:nvSpPr>
        <p:spPr>
          <a:xfrm>
            <a:off x="4038600" y="914400"/>
            <a:ext cx="4648200" cy="5364163"/>
          </a:xfrm>
        </p:spPr>
        <p:txBody>
          <a:bodyPr/>
          <a:lstStyle/>
          <a:p>
            <a:pPr marL="0" indent="0">
              <a:buNone/>
            </a:pPr>
            <a:r>
              <a:rPr lang="en-US" b="1" dirty="0" smtClean="0">
                <a:solidFill>
                  <a:schemeClr val="accent5">
                    <a:lumMod val="10000"/>
                  </a:schemeClr>
                </a:solidFill>
              </a:rPr>
              <a:t>Students’ likely expressions</a:t>
            </a:r>
          </a:p>
          <a:p>
            <a:pPr marL="0" indent="0">
              <a:buNone/>
            </a:pPr>
            <a:r>
              <a:rPr lang="en-US" dirty="0" smtClean="0">
                <a:solidFill>
                  <a:schemeClr val="accent5">
                    <a:lumMod val="10000"/>
                  </a:schemeClr>
                </a:solidFill>
              </a:rPr>
              <a:t>Salesperson or clerk</a:t>
            </a:r>
          </a:p>
          <a:p>
            <a:pPr marL="0" indent="0">
              <a:buNone/>
            </a:pPr>
            <a:r>
              <a:rPr lang="en-US" dirty="0" smtClean="0">
                <a:solidFill>
                  <a:schemeClr val="accent5">
                    <a:lumMod val="10000"/>
                  </a:schemeClr>
                </a:solidFill>
              </a:rPr>
              <a:t>Have to</a:t>
            </a:r>
          </a:p>
          <a:p>
            <a:pPr marL="0" indent="0">
              <a:buNone/>
            </a:pPr>
            <a:r>
              <a:rPr lang="en-US" dirty="0" smtClean="0">
                <a:solidFill>
                  <a:schemeClr val="accent5">
                    <a:lumMod val="10000"/>
                  </a:schemeClr>
                </a:solidFill>
              </a:rPr>
              <a:t>Take care of </a:t>
            </a:r>
          </a:p>
          <a:p>
            <a:pPr marL="0" indent="0">
              <a:buNone/>
            </a:pPr>
            <a:r>
              <a:rPr lang="en-US" dirty="0" smtClean="0">
                <a:solidFill>
                  <a:schemeClr val="accent5">
                    <a:lumMod val="10000"/>
                  </a:schemeClr>
                </a:solidFill>
              </a:rPr>
              <a:t>Keep going</a:t>
            </a:r>
          </a:p>
          <a:p>
            <a:pPr marL="0" indent="0">
              <a:buNone/>
            </a:pPr>
            <a:r>
              <a:rPr lang="en-US" dirty="0" smtClean="0">
                <a:solidFill>
                  <a:schemeClr val="accent5">
                    <a:lumMod val="10000"/>
                  </a:schemeClr>
                </a:solidFill>
              </a:rPr>
              <a:t>Did</a:t>
            </a:r>
          </a:p>
          <a:p>
            <a:pPr marL="0" indent="0">
              <a:buNone/>
            </a:pPr>
            <a:r>
              <a:rPr lang="en-US" dirty="0" smtClean="0">
                <a:solidFill>
                  <a:schemeClr val="accent5">
                    <a:lumMod val="10000"/>
                  </a:schemeClr>
                </a:solidFill>
              </a:rPr>
              <a:t>Lucky</a:t>
            </a:r>
          </a:p>
          <a:p>
            <a:pPr marL="0" indent="0">
              <a:buNone/>
            </a:pPr>
            <a:r>
              <a:rPr lang="en-US" dirty="0" smtClean="0">
                <a:solidFill>
                  <a:schemeClr val="accent5">
                    <a:lumMod val="10000"/>
                  </a:schemeClr>
                </a:solidFill>
              </a:rPr>
              <a:t>kind</a:t>
            </a:r>
            <a:endParaRPr lang="en-US" dirty="0">
              <a:solidFill>
                <a:schemeClr val="accent5">
                  <a:lumMod val="10000"/>
                </a:schemeClr>
              </a:solidFill>
            </a:endParaRPr>
          </a:p>
        </p:txBody>
      </p:sp>
    </p:spTree>
    <p:extLst>
      <p:ext uri="{BB962C8B-B14F-4D97-AF65-F5344CB8AC3E}">
        <p14:creationId xmlns:p14="http://schemas.microsoft.com/office/powerpoint/2010/main" val="37672230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981200"/>
            <a:ext cx="5181600" cy="1970046"/>
          </a:xfrm>
        </p:spPr>
        <p:txBody>
          <a:bodyPr>
            <a:normAutofit fontScale="90000"/>
          </a:bodyPr>
          <a:lstStyle/>
          <a:p>
            <a:r>
              <a:rPr lang="en-US" sz="4000" dirty="0" smtClean="0"/>
              <a:t>How do I </a:t>
            </a:r>
            <a:r>
              <a:rPr lang="en-US" sz="4000" dirty="0" smtClean="0">
                <a:solidFill>
                  <a:srgbClr val="FF0000"/>
                </a:solidFill>
              </a:rPr>
              <a:t>prioritize </a:t>
            </a:r>
            <a:r>
              <a:rPr lang="en-US" sz="4000" dirty="0" smtClean="0"/>
              <a:t>among all the words I should teach?</a:t>
            </a:r>
            <a:r>
              <a:rPr lang="en-US" dirty="0" smtClean="0"/>
              <a:t/>
            </a:r>
            <a:br>
              <a:rPr lang="en-US" dirty="0" smtClean="0"/>
            </a:br>
            <a:endParaRPr lang="en-US" dirty="0"/>
          </a:p>
        </p:txBody>
      </p:sp>
      <p:sp>
        <p:nvSpPr>
          <p:cNvPr id="3" name="Text Placeholder 2"/>
          <p:cNvSpPr>
            <a:spLocks noGrp="1"/>
          </p:cNvSpPr>
          <p:nvPr>
            <p:ph type="body" idx="1"/>
          </p:nvPr>
        </p:nvSpPr>
        <p:spPr/>
        <p:txBody>
          <a:bodyPr/>
          <a:lstStyle/>
          <a:p>
            <a:r>
              <a:rPr lang="en-US" b="1" dirty="0" smtClean="0">
                <a:solidFill>
                  <a:srgbClr val="00B0F0"/>
                </a:solidFill>
              </a:rPr>
              <a:t>So Many Words…So Little Time!</a:t>
            </a:r>
            <a:endParaRPr lang="en-US" b="1" dirty="0">
              <a:solidFill>
                <a:srgbClr val="00B0F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0120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Many Words…So Little Time</a:t>
            </a:r>
            <a:endParaRPr lang="en-US" dirty="0"/>
          </a:p>
        </p:txBody>
      </p:sp>
      <p:sp>
        <p:nvSpPr>
          <p:cNvPr id="3" name="Content Placeholder 2"/>
          <p:cNvSpPr>
            <a:spLocks noGrp="1"/>
          </p:cNvSpPr>
          <p:nvPr>
            <p:ph idx="1"/>
          </p:nvPr>
        </p:nvSpPr>
        <p:spPr>
          <a:xfrm>
            <a:off x="762000" y="1828800"/>
            <a:ext cx="8229600" cy="4525963"/>
          </a:xfrm>
        </p:spPr>
        <p:txBody>
          <a:bodyPr>
            <a:normAutofit/>
          </a:bodyPr>
          <a:lstStyle/>
          <a:p>
            <a:pPr marL="0" indent="0">
              <a:buNone/>
            </a:pPr>
            <a:r>
              <a:rPr lang="en-US" sz="4400" b="1" dirty="0" smtClean="0">
                <a:solidFill>
                  <a:srgbClr val="00B0F0"/>
                </a:solidFill>
              </a:rPr>
              <a:t>How do I </a:t>
            </a:r>
            <a:r>
              <a:rPr lang="en-US" sz="4400" b="1" dirty="0" smtClean="0">
                <a:solidFill>
                  <a:srgbClr val="00B050"/>
                </a:solidFill>
              </a:rPr>
              <a:t>prioritize</a:t>
            </a:r>
            <a:r>
              <a:rPr lang="en-US" sz="4400" b="1" dirty="0" smtClean="0">
                <a:solidFill>
                  <a:srgbClr val="00B0F0"/>
                </a:solidFill>
              </a:rPr>
              <a:t> which words need “robust instruction” when I have identified so many?</a:t>
            </a:r>
            <a:endParaRPr lang="en-US" sz="4400" b="1" dirty="0">
              <a:solidFill>
                <a:srgbClr val="00B0F0"/>
              </a:solidFill>
            </a:endParaRPr>
          </a:p>
        </p:txBody>
      </p:sp>
    </p:spTree>
    <p:extLst>
      <p:ext uri="{BB962C8B-B14F-4D97-AF65-F5344CB8AC3E}">
        <p14:creationId xmlns:p14="http://schemas.microsoft.com/office/powerpoint/2010/main" val="2401126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Focus On High Mileage Words</a:t>
            </a:r>
            <a:endParaRPr lang="en-US" b="1" dirty="0">
              <a:solidFill>
                <a:srgbClr val="00B050"/>
              </a:solidFill>
            </a:endParaRPr>
          </a:p>
        </p:txBody>
      </p:sp>
      <p:sp>
        <p:nvSpPr>
          <p:cNvPr id="3" name="Content Placeholder 2"/>
          <p:cNvSpPr>
            <a:spLocks noGrp="1"/>
          </p:cNvSpPr>
          <p:nvPr>
            <p:ph idx="1"/>
          </p:nvPr>
        </p:nvSpPr>
        <p:spPr/>
        <p:txBody>
          <a:bodyPr>
            <a:normAutofit/>
          </a:bodyPr>
          <a:lstStyle/>
          <a:p>
            <a:r>
              <a:rPr lang="en-US" sz="4400" b="1" dirty="0" smtClean="0">
                <a:solidFill>
                  <a:srgbClr val="00B0F0"/>
                </a:solidFill>
              </a:rPr>
              <a:t>Abstract words</a:t>
            </a:r>
          </a:p>
          <a:p>
            <a:r>
              <a:rPr lang="en-US" sz="4400" b="1" dirty="0" smtClean="0">
                <a:solidFill>
                  <a:srgbClr val="00B0F0"/>
                </a:solidFill>
              </a:rPr>
              <a:t>Nuanced words</a:t>
            </a:r>
          </a:p>
          <a:p>
            <a:r>
              <a:rPr lang="en-US" sz="4400" b="1" dirty="0" smtClean="0">
                <a:solidFill>
                  <a:srgbClr val="00B0F0"/>
                </a:solidFill>
              </a:rPr>
              <a:t>Words with frequently used morphemes</a:t>
            </a:r>
          </a:p>
          <a:p>
            <a:pPr marL="0" indent="0">
              <a:buNone/>
            </a:pPr>
            <a:endParaRPr lang="en-US" sz="4400" b="1" dirty="0">
              <a:solidFill>
                <a:srgbClr val="00B0F0"/>
              </a:solidFill>
            </a:endParaRPr>
          </a:p>
        </p:txBody>
      </p:sp>
    </p:spTree>
    <p:extLst>
      <p:ext uri="{BB962C8B-B14F-4D97-AF65-F5344CB8AC3E}">
        <p14:creationId xmlns:p14="http://schemas.microsoft.com/office/powerpoint/2010/main" val="439726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B050"/>
                </a:solidFill>
              </a:rPr>
              <a:t>Lower Priority:</a:t>
            </a:r>
            <a:endParaRPr lang="en-US" sz="3600" b="1" dirty="0">
              <a:solidFill>
                <a:srgbClr val="00B050"/>
              </a:solidFill>
            </a:endParaRPr>
          </a:p>
        </p:txBody>
      </p:sp>
      <p:sp>
        <p:nvSpPr>
          <p:cNvPr id="3" name="Content Placeholder 2"/>
          <p:cNvSpPr>
            <a:spLocks noGrp="1"/>
          </p:cNvSpPr>
          <p:nvPr>
            <p:ph idx="1"/>
          </p:nvPr>
        </p:nvSpPr>
        <p:spPr/>
        <p:txBody>
          <a:bodyPr>
            <a:normAutofit/>
          </a:bodyPr>
          <a:lstStyle/>
          <a:p>
            <a:r>
              <a:rPr lang="en-US" sz="3600" b="1" dirty="0" smtClean="0">
                <a:solidFill>
                  <a:srgbClr val="00B0F0"/>
                </a:solidFill>
              </a:rPr>
              <a:t>Cognates</a:t>
            </a:r>
          </a:p>
          <a:p>
            <a:r>
              <a:rPr lang="en-US" sz="3600" b="1" dirty="0" smtClean="0">
                <a:solidFill>
                  <a:srgbClr val="00B0F0"/>
                </a:solidFill>
              </a:rPr>
              <a:t>Words whose meanings are direct and </a:t>
            </a:r>
            <a:r>
              <a:rPr lang="en-US" sz="3600" b="1" dirty="0" err="1" smtClean="0">
                <a:solidFill>
                  <a:srgbClr val="00B0F0"/>
                </a:solidFill>
              </a:rPr>
              <a:t>imageable</a:t>
            </a:r>
            <a:endParaRPr lang="en-US" sz="3600" b="1" dirty="0" smtClean="0">
              <a:solidFill>
                <a:srgbClr val="00B0F0"/>
              </a:solidFill>
            </a:endParaRPr>
          </a:p>
          <a:p>
            <a:r>
              <a:rPr lang="en-US" sz="3600" b="1" dirty="0" smtClean="0">
                <a:solidFill>
                  <a:srgbClr val="00B0F0"/>
                </a:solidFill>
              </a:rPr>
              <a:t>Words whose morphemic parts easily give context*</a:t>
            </a:r>
          </a:p>
          <a:p>
            <a:pPr marL="0" indent="0">
              <a:buNone/>
            </a:pPr>
            <a:endParaRPr lang="en-US" sz="2400" dirty="0" smtClean="0">
              <a:solidFill>
                <a:srgbClr val="00B0F0"/>
              </a:solidFill>
            </a:endParaRPr>
          </a:p>
          <a:p>
            <a:pPr marL="0" indent="0">
              <a:buNone/>
            </a:pPr>
            <a:r>
              <a:rPr lang="en-US" sz="2400" dirty="0" smtClean="0">
                <a:solidFill>
                  <a:srgbClr val="00B0F0"/>
                </a:solidFill>
              </a:rPr>
              <a:t>*(provided word study skills have been learned;  (common roots, suffixes and prefixes)</a:t>
            </a:r>
            <a:endParaRPr lang="en-US" sz="2400" dirty="0">
              <a:solidFill>
                <a:srgbClr val="00B0F0"/>
              </a:solidFill>
            </a:endParaRPr>
          </a:p>
        </p:txBody>
      </p:sp>
    </p:spTree>
    <p:extLst>
      <p:ext uri="{BB962C8B-B14F-4D97-AF65-F5344CB8AC3E}">
        <p14:creationId xmlns:p14="http://schemas.microsoft.com/office/powerpoint/2010/main" val="317375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Let’s practice in grade level (bands)</a:t>
            </a:r>
            <a:endParaRPr lang="en-US" b="1" dirty="0">
              <a:solidFill>
                <a:srgbClr val="00B050"/>
              </a:solidFill>
            </a:endParaRPr>
          </a:p>
        </p:txBody>
      </p:sp>
      <p:sp>
        <p:nvSpPr>
          <p:cNvPr id="3" name="Content Placeholder 2"/>
          <p:cNvSpPr>
            <a:spLocks noGrp="1"/>
          </p:cNvSpPr>
          <p:nvPr>
            <p:ph idx="1"/>
          </p:nvPr>
        </p:nvSpPr>
        <p:spPr>
          <a:xfrm>
            <a:off x="609600" y="1447800"/>
            <a:ext cx="8229600" cy="4525963"/>
          </a:xfrm>
        </p:spPr>
        <p:txBody>
          <a:bodyPr>
            <a:normAutofit lnSpcReduction="10000"/>
          </a:bodyPr>
          <a:lstStyle/>
          <a:p>
            <a:pPr marL="514350" indent="-514350">
              <a:buFont typeface="+mj-lt"/>
              <a:buAutoNum type="arabicPeriod"/>
            </a:pPr>
            <a:r>
              <a:rPr lang="en-US" dirty="0" smtClean="0"/>
              <a:t>Get into grade level teams.</a:t>
            </a:r>
          </a:p>
          <a:p>
            <a:pPr marL="514350" indent="-514350">
              <a:buFont typeface="+mj-lt"/>
              <a:buAutoNum type="arabicPeriod"/>
            </a:pPr>
            <a:r>
              <a:rPr lang="en-US" dirty="0" smtClean="0"/>
              <a:t>Review sample test questions from the old WASL tests.</a:t>
            </a:r>
          </a:p>
          <a:p>
            <a:pPr marL="514350" indent="-514350">
              <a:buFont typeface="+mj-lt"/>
              <a:buAutoNum type="arabicPeriod"/>
            </a:pPr>
            <a:r>
              <a:rPr lang="en-US" dirty="0" smtClean="0"/>
              <a:t>Highlight tier 2 words individually. (5 minutes)</a:t>
            </a:r>
          </a:p>
          <a:p>
            <a:pPr marL="514350" indent="-514350">
              <a:buFont typeface="+mj-lt"/>
              <a:buAutoNum type="arabicPeriod"/>
            </a:pPr>
            <a:r>
              <a:rPr lang="en-US" dirty="0" smtClean="0"/>
              <a:t>Using EL achieve cards, discuss with your team and together select those to be </a:t>
            </a:r>
            <a:r>
              <a:rPr lang="en-US" b="1" dirty="0" smtClean="0">
                <a:solidFill>
                  <a:srgbClr val="FF0000"/>
                </a:solidFill>
              </a:rPr>
              <a:t>PRIORITIZED</a:t>
            </a:r>
            <a:r>
              <a:rPr lang="en-US" dirty="0" smtClean="0"/>
              <a:t> for direct instruction and why they were selected or others were not.</a:t>
            </a:r>
            <a:endParaRPr lang="en-US" dirty="0"/>
          </a:p>
        </p:txBody>
      </p:sp>
    </p:spTree>
    <p:extLst>
      <p:ext uri="{BB962C8B-B14F-4D97-AF65-F5344CB8AC3E}">
        <p14:creationId xmlns:p14="http://schemas.microsoft.com/office/powerpoint/2010/main" val="181117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kernel\AppData\Local\Microsoft\Windows\Temporary Internet Files\Content.IE5\L25B8F0Y\MC90043776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19200"/>
            <a:ext cx="3127375" cy="46748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800" b="1" dirty="0">
                <a:solidFill>
                  <a:srgbClr val="00B0F0"/>
                </a:solidFill>
              </a:rPr>
              <a:t>5</a:t>
            </a:r>
            <a:r>
              <a:rPr lang="en-US" sz="4800" b="1" dirty="0" smtClean="0">
                <a:solidFill>
                  <a:srgbClr val="00B0F0"/>
                </a:solidFill>
              </a:rPr>
              <a:t> MINUTE BREAK!</a:t>
            </a:r>
            <a:endParaRPr lang="en-US" sz="4800" b="1" dirty="0">
              <a:solidFill>
                <a:srgbClr val="00B0F0"/>
              </a:solidFill>
            </a:endParaRPr>
          </a:p>
        </p:txBody>
      </p:sp>
    </p:spTree>
    <p:extLst>
      <p:ext uri="{BB962C8B-B14F-4D97-AF65-F5344CB8AC3E}">
        <p14:creationId xmlns:p14="http://schemas.microsoft.com/office/powerpoint/2010/main" val="4229043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Direct Instruction</a:t>
            </a:r>
            <a:endParaRPr lang="en-US" sz="3600" dirty="0"/>
          </a:p>
        </p:txBody>
      </p:sp>
      <p:sp>
        <p:nvSpPr>
          <p:cNvPr id="3" name="Text Placeholder 2"/>
          <p:cNvSpPr>
            <a:spLocks noGrp="1"/>
          </p:cNvSpPr>
          <p:nvPr>
            <p:ph type="body" idx="1"/>
          </p:nvPr>
        </p:nvSpPr>
        <p:spPr/>
        <p:txBody>
          <a:bodyPr>
            <a:normAutofit/>
          </a:bodyPr>
          <a:lstStyle/>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6980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Start With an Experience</a:t>
            </a:r>
            <a:endParaRPr lang="en-US" dirty="0"/>
          </a:p>
        </p:txBody>
      </p:sp>
      <p:sp>
        <p:nvSpPr>
          <p:cNvPr id="7" name="Content Placeholder 6"/>
          <p:cNvSpPr>
            <a:spLocks noGrp="1"/>
          </p:cNvSpPr>
          <p:nvPr>
            <p:ph idx="1"/>
          </p:nvPr>
        </p:nvSpPr>
        <p:spPr>
          <a:xfrm>
            <a:off x="457200" y="1676400"/>
            <a:ext cx="8229600" cy="4525963"/>
          </a:xfrm>
        </p:spPr>
        <p:txBody>
          <a:bodyPr>
            <a:normAutofit/>
          </a:bodyPr>
          <a:lstStyle/>
          <a:p>
            <a:pPr marL="0" indent="0">
              <a:buNone/>
            </a:pPr>
            <a:r>
              <a:rPr lang="en-US" sz="3600" dirty="0" smtClean="0">
                <a:solidFill>
                  <a:schemeClr val="accent5">
                    <a:lumMod val="10000"/>
                  </a:schemeClr>
                </a:solidFill>
              </a:rPr>
              <a:t>I will introduce some new vocabulary words and their definitions.  Please take out your vocabulary notebooks and write them down.  You will use these words and their definitions for an upcoming activity. </a:t>
            </a:r>
            <a:endParaRPr lang="en-US" sz="3600" dirty="0">
              <a:solidFill>
                <a:schemeClr val="accent5">
                  <a:lumMod val="10000"/>
                </a:schemeClr>
              </a:solidFill>
            </a:endParaRPr>
          </a:p>
        </p:txBody>
      </p:sp>
    </p:spTree>
    <p:extLst>
      <p:ext uri="{BB962C8B-B14F-4D97-AF65-F5344CB8AC3E}">
        <p14:creationId xmlns:p14="http://schemas.microsoft.com/office/powerpoint/2010/main" val="34023068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0" y="6356350"/>
            <a:ext cx="2895600" cy="365125"/>
          </a:xfrm>
          <a:prstGeom prst="rect">
            <a:avLst/>
          </a:prstGeom>
        </p:spPr>
        <p:txBody>
          <a:bodyPr/>
          <a:lstStyle/>
          <a:p>
            <a:r>
              <a:rPr lang="en-US" smtClean="0">
                <a:solidFill>
                  <a:srgbClr val="262626">
                    <a:lumMod val="85000"/>
                    <a:lumOff val="15000"/>
                  </a:srgbClr>
                </a:solidFill>
              </a:rPr>
              <a:t>©Partners for Learning, Inc.</a:t>
            </a:r>
            <a:endParaRPr lang="en-US">
              <a:solidFill>
                <a:srgbClr val="262626">
                  <a:lumMod val="85000"/>
                  <a:lumOff val="15000"/>
                </a:srgbClr>
              </a:solidFill>
            </a:endParaRPr>
          </a:p>
        </p:txBody>
      </p:sp>
      <p:sp>
        <p:nvSpPr>
          <p:cNvPr id="6" name="Title 3"/>
          <p:cNvSpPr txBox="1">
            <a:spLocks/>
          </p:cNvSpPr>
          <p:nvPr/>
        </p:nvSpPr>
        <p:spPr>
          <a:xfrm>
            <a:off x="490025" y="690265"/>
            <a:ext cx="8229600" cy="8382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7" name="Title 3"/>
          <p:cNvSpPr txBox="1">
            <a:spLocks/>
          </p:cNvSpPr>
          <p:nvPr/>
        </p:nvSpPr>
        <p:spPr>
          <a:xfrm>
            <a:off x="493542" y="1528465"/>
            <a:ext cx="8229600" cy="38100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8" name="Title 3"/>
          <p:cNvSpPr txBox="1">
            <a:spLocks/>
          </p:cNvSpPr>
          <p:nvPr/>
        </p:nvSpPr>
        <p:spPr>
          <a:xfrm>
            <a:off x="495887" y="5340810"/>
            <a:ext cx="8229600" cy="7620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10" name="TextBox 9"/>
          <p:cNvSpPr txBox="1"/>
          <p:nvPr/>
        </p:nvSpPr>
        <p:spPr>
          <a:xfrm>
            <a:off x="2895600" y="1066800"/>
            <a:ext cx="3352800" cy="461665"/>
          </a:xfrm>
          <a:prstGeom prst="rect">
            <a:avLst/>
          </a:prstGeom>
          <a:noFill/>
        </p:spPr>
        <p:txBody>
          <a:bodyPr wrap="square" rtlCol="0">
            <a:spAutoFit/>
          </a:bodyPr>
          <a:lstStyle/>
          <a:p>
            <a:pPr algn="ctr"/>
            <a:r>
              <a:rPr lang="en-US" sz="2400" b="1" dirty="0" err="1" smtClean="0">
                <a:solidFill>
                  <a:srgbClr val="C00000"/>
                </a:solidFill>
              </a:rPr>
              <a:t>finnimbrun</a:t>
            </a:r>
            <a:endParaRPr lang="en-US" sz="2400" b="1" dirty="0">
              <a:solidFill>
                <a:srgbClr val="C00000"/>
              </a:solidFill>
            </a:endParaRPr>
          </a:p>
        </p:txBody>
      </p:sp>
      <p:sp>
        <p:nvSpPr>
          <p:cNvPr id="14" name="TextBox 13"/>
          <p:cNvSpPr txBox="1"/>
          <p:nvPr/>
        </p:nvSpPr>
        <p:spPr>
          <a:xfrm>
            <a:off x="612775" y="5377934"/>
            <a:ext cx="7848600" cy="369332"/>
          </a:xfrm>
          <a:prstGeom prst="rect">
            <a:avLst/>
          </a:prstGeom>
          <a:noFill/>
        </p:spPr>
        <p:txBody>
          <a:bodyPr wrap="square" rtlCol="0">
            <a:spAutoFit/>
          </a:bodyPr>
          <a:lstStyle/>
          <a:p>
            <a:pPr algn="ctr"/>
            <a:r>
              <a:rPr lang="en-US" dirty="0" smtClean="0">
                <a:solidFill>
                  <a:srgbClr val="4BACC6">
                    <a:lumMod val="10000"/>
                  </a:srgbClr>
                </a:solidFill>
              </a:rPr>
              <a:t> a trinket or knick-knack</a:t>
            </a:r>
            <a:endParaRPr lang="en-US" dirty="0">
              <a:solidFill>
                <a:srgbClr val="4BACC6">
                  <a:lumMod val="10000"/>
                </a:srgbClr>
              </a:solidFill>
            </a:endParaRPr>
          </a:p>
        </p:txBody>
      </p:sp>
      <p:sp>
        <p:nvSpPr>
          <p:cNvPr id="2" name="AutoShape 2" descr="data:image/jpeg;base64,/9j/4AAQSkZJRgABAQAAAQABAAD/2wCEAAkGBhQSEBUUEhQUFBUVFhQUFBYVFBQUFxUUFBUVFBUUFBQXHSYfFxokGRQUHy8gIycpLCwsFR4xNTAqNSYtLCkBCQoKDgwOGg8PGiwkHyQsLCosKSkpLCkpLCwsKSkpLCwsKSwsLCwsKSwpKSwpLCkpLCwpLCksKSwsLCkpKSwsLP/AABEIALYBFQMBIgACEQEDEQH/xAAcAAAABwEBAAAAAAAAAAAAAAAAAQIDBAUGBwj/xAA8EAABAgQDBgQEBAUEAwEAAAABAAIDBBEhBRIxBkFRYXGBEyKRsTKhwfAHI0LRFFJy4fFigpKyFTNTJP/EABkBAAMBAQEAAAAAAAAAAAAAAAABBAMCBf/EACMRAAICAQQCAwEBAAAAAAAAAAABAhEDBBIhMTJBEyJxUfD/2gAMAwEAAhEDEQA/AMBMw1VTENX0zDVTMw0HJVuCJOxGpCBhAI0EEABGgggAIwEYCDnbkDFMt2TsrBMRwoPoB1TUFoJqTYcPor2CKQyfhG6gv3rp1+zxKVGsIkOOATkHc3pZQYobmoAD39SfunBOl+YuA3CpI4cK+6Zl5Rz3U0BoOlTf5IXA2XGEitwKchQGvKl/mraXk2m9Mx4klwrXcTWvYd1E8BrPILBraxHcB/L96lQcVxNzm5Wkw2UpQEBzubr1op3cnwUJKKtlhiExR2Ulg/3An60VLHhuBqH5vvkq6HBKtMPw97ty02qC7OdzyPoiljm34/dlbS2IvqA3lrzAVtA2ezC4ubpmLs45pr7blm8sH2arDJDcTC/EBORugJIJrXubf2VQ+WANNKcf3V3LypB1I62qhPZSLszEa0s4fulHJzQp4jNR5MtvenQqKVoZOaYSW7uFAadlDxTCSw1AtpyB5clRGfpkk8dcoqUSU5hGqStDECCCCACKJKREIASiSkSYACkwSowT8I3SAsoTrIkUE2RIEaCZhqomoa0ExDVRNw0DKKMxMUU6YYoTggBKNBGgAkYCOiUHCn390QNITENO/wA0wQd/3ySo0ffqnJOHmc0bi4A99fkkdJF1hmHZWguoXmjg06DgXfQdUJ/NEFGGrb33ndUN3DqmMRnzXLcW81La/p9KDoDxUjCoZdDcaW0P+o7hXhxP0WXPkbqvFFdCjhhy/poQab1IwmY/MB3WJ5lopT1UTEIOV2W2Y68uScw5uV7eBPyXT8Qje6i1mn2uAanM6jgKmtqg3KaZIvjGlHDqBTstJI7PeI4OJrUNpwoANy1mHYGG0OUdaKN5lHhFnw7nbMtg2w36nioHULVSezMNtMoHL63qrqFKClFKZDA0U7nKXZqtsVwVH/iL6D75p5mDtpp6q1ENLMFLaHyGUxPZ7ezVYXGYDobvMKU300/suvvhqoxfBGRmEEXvQrqL2sG9xxmfmbgmlTcEUIPfcrqSjtiwqG9G0IOtP7W9FA2iwR0sS03hk665DuIHD9/WJgM6YbqHrxBHI9K+qudSjcSO/ttYiblqOLXbtDy+7qBEhUNFpZ6EIlS2lt3Ef49gqiJL03XpTj8uK1hK0TZIUyuQTkVvKiRRaGIlBGiQARCSlFFRABJ2GU2lMQBYQzZBNw3WQQI3ExDVVNw1eTDFWTUNAzOzLFXvaribYquM1AiOQjARoBAxJB0GvsEy4eide6g5lRHOqg6FveFOwMedzv5GPcOoBoPWirCFIlY5aDQ7j86JNWhxdOx6I+pJO839L0+aucNnPy6/C1gFBXV1DS/avKyz8M1cB1+V1btiABrLAOdU821oB6A+oXMlxR3B8jEWVeYrcwu425A7lZxpNwoRqAHAcg4gj0cFEdN5owed1adcxNPQrWRZYPY2IN1z/qY6mYex7LHJPbRViinZodkJkOggemlRyPQ27LTw1zrB5jwYjgDZ1H9jo8ehBC3mHzWdgcL9FBJUy70WTGqTDUeCbJxNGTJFbpZTIKWx1V3Zm0NuCZeyykxGphcs6RkNsMKESEbblx2Xd4cbKdxp2XoSeghzVwvbLDjBmXEaE25cvqqNO+4mWdUlIfdGLTY6XpyrT6InQ6irHV0tv7KFFj2a7UEX9KFP4a9riGmx/SfoqKrkxlzwMxI9ahw77+6Ziw6XCuJqTr8VAeP1VW+AW1FKj1XcWmTyjRFckpbgkrszCQQQQAlG1AoBAEuEbIJuGUECOmx2KsmWK6jsVbMsQMz05DVRMMWgm4appmGgCuIQa1KeEIf09kDRHmW1J4D3UWGL3NOakzVfr1UUOpu9UDYcRlEQ0KSSjqgQ9LHzjnX5gj6p/wAclzeVlDYbp6A6kQE7iPf/ACkdJk6BDPt9B70Wq2anvy3QoliwEXtbcoEJ8IAuH6TcEatPlOvUH/ao0CKPGaRoPKacCS2vsp5/dUW43taZfyZrFDqeQnIDoM1CacgTpz6rVYFH8OL4f6HjO3kQQHADhU178lXyGHN8zSMwrf8ApcK+/spkjCOcB13QngV/ma7y165bHmFHLkvXVGwhFPFQocwLCtE+Y4G+3skjJpjzIiDTRN1Go33UWanAK1NkrBKyeIhJ4piPNtZ8XosrjG14DS2GaHjw5rPym10EH/8ARGzcm1cfkutsn0HC7N/FxmEdKnoNOqw34g4B48AxYYOaHcimrOPZXMjt9Ik5G1b1YRfmSrklr21bQg68wdU1cHbOWlJUjgstEzMyHUfUpkRC08CNFd7YYAZWaJaPy4l29Dq091RxTUfX916MWmrR58k1w/RpcNmWzDcriA4a138woUWrHEVqBWipIEctdUG43q6mI/iMDqXFjx+7LnbtfHQ925c9kCK2hKbTsd9Sm1qTiSgjRIEBEjQQA4wokTSggDr0dqrphit4zVXzDEAUU2xUk2xaOahqknGIApYrU2X0BpwPspMcKO7Q9EMaI8eOC1nSh6i37Jr+IYQAW6b6puhBp92TZCVDbFRqVOWtN1de6NkOpA4lNlSITNDW496ilPn6JiCmIVCeANPSiaJuCn/F8pGt6+37UTL20+/vkgbJUKZvfgQee9PmaI03/uCPnRQGtVlhFDFaX/C2hpxI0HquX0aQbN1huNxDpDdcAVpagHFamBNQ2sq4gHU+6zkmXxRYhjeG8ql2hxiHB8gf4j+DdB/UfooNm50j1PkUY8m7i7RQBbPomn49Dc0gP3ffzWNwrZOPGhmKaUaQHsBAiNqKizqg2IOqsYWzUONCcIT6Rm+YWdDNBq1zCb9RX6JyxKPbFDK5K0jXYJi+ZrW1rxUjG5HxGEb9xWP2Tc5kQtiahdEJDmg9Fg40zVy9mEmdng2jHAkH4iQTW1ge/wAhzWcldjIniuNmwzQ5coLiWigoRfeTald+gXVJqHm4A6E0F6c1EhyrwfhB50C0hllFcHEsUcnLKV2yQjuDojQ0ACgoKmgHxHrfutLIYOyEzKzTglQoR3kdFJ3WXDbl2Oq4RmNpcHZGaGRBatK7xXQjvRcTbANXD+VxHoV37HpQvgvDbOLTlPMXHzXDcNIdmzGhr7m6q07e1kmoSbRXFtHKzhOGQjfRp+dfZRXtBeaaVNClwiamm9VkfQRCAYllnIpBCZkEUSNEgAkEEEAGEEQQQB2uKxQI7FaRmqDGagCmmWKlnIa0MyxU05DQBnphihRB7qzmmKvitQCIkw22YKE5PGYuOA+fFMuG5B0wq2RkpKW5pGoogQ7LxgDfQ2KERwUdOMfahHQ8EDHmR7UAA57/AFUzCoZL6gVoKqsa6i0eysQCM0uFjb7quJuommNbpUWczMxCwQ4Zo52tNQ3eTw4JEvssHNDSHknU5DUnWoNVuJHCoVy0fFqeKnwsLO40UXy10ej8Kk/sRtl8OEvByAkBwFRXXLWlaX3m1VazEZoZQANGtgkslMt61KbmYVbLFyb7KIwS4RSS8oC4uvUk76b6rQYPN2oeYWVnw/O5kI+Zor31A7qfgk24gF1ibnqhrix+6NcHAhNwHtdaoQOUNDqjmqnFYJID4B84uW/zt6cVn7FFJ8GhZCHJJcFncKx7OKGxFiDYgq6ZMArSxSg4vkEcWXD8TwMCdjQwaAPceQaTm9iu3RXrjm2cbLiMQDeGE/8ABq3wXbSJc6VJspsShBptSg+7I5cU8283tp0Szhr4gc4nT2Cguq2w91WuVRHJ07J8xNZhSg9VDLUiEd5SyV2lRjJ2IKJLokpnIkoI0SAAggggDukVqhRmqxe1RIzUAVEwxVE2xX0w1VM2xAGbnGKpmn5RVX04xZzFhcDqgaK1zUlT/Ao0jiFDdDtVADSsJw2pTmFXldPwHZeHGl2ufS7K17VKzyTUOWbYYb7RzOBBc9wa0FziaAC5JK6Lh/4VOMKr30cRe1tNB3Wm/D/YuFAaYxGZzqkOI0bU0AB0t6rTz8UvIhw9/wAR4A/VS5NQ26iVYcCXMjgWJ7MRoDPFe38vxHw2moqSzeRuB3HfTpVeHRgKELsm2LYcKQjNfQgwnDvSjQBxzEX4rhMJxaajuP2W+ObyJ2ZTisUlXTOrYFidWhaVk5mC5TgeK3F1t8PxCqlyQpl+KakjTsKaivpUqNAmeaRPkmG+mpaaeixKDADaikxGfuLjl5tFhTsPmo8La457ZwN1AFDibPRibMJU/CdhpmI4Zg2G3e5xGnQK5rGlyee5ZN1I1WHY+6K3KNaWJBPyWjwTCvDBcXOc5xqXONSeXIa2FlFwzCpSWaAIjXOAqbgkkcGi/ZN4nttlNGQwBuzG57DRRNX4lyjKQvaHDMp8eHY28QDeNM3Xj/ZP4dOVAqoWF7WiO/w4jQ3PVoIrQ13EFTZOWpbeCR6Wqk7XDOnaVSJzyuObbzA/8hFvcZBfSzGrsUXRcJ2qi5p6OT/9HD/j5foqtOuWedqZUkW+FYkCwh9NLHeaKtjQak5anqq2G8tu01Hz9FLg4tENqjrSh7hUqFPgllNSX2ElhRJ18cnemyVoYMJJSikoEEiRlEgAIIIIA704KNGCluCYiBAFZHaquaYrmO1VkyxAGenGKgxGBW41F+29aicYqOaYgCorUKFMMoeqnTEOhqDRVsxEqeiQxpy6p+HpdMQocOhyNFXn+Y1s3ouWwoZc4NAqSQAOJNgvQGwGBtlZUA6tFXHmbn3U+oa20U6e7bLnEYnhMDGAZneVo58TyCTCaIEMucb0LnOPzJKiYPEMxFdFPw1IYODePfXuom3sYulzAZ8cciC3kHXeegYHHsoKtl3XBzTajaSLiEy2DABdDzeUD9Z/ndwaL+6VtbsIJSUhxc7nRC8NeLZAHNJGWwcLtpeteS6ZsrsjBk4Xlbf9T3Xe7qdw5Cy57+Ju1X8RE/h4RGSE6rjxeARTtU9+isxzuSjDolyxW1yn3/uDDQYlDVaXCcWO8rLA3+/kp8jLvNS0WaKu4eug4KqUUyWGRwZ0nDp+oCs40b8tx4BZHZubD9+lr6im4hbGPL5oLgN4XnZI06PYxz3Rsy7toWwxU3O4Deo7J2bnKmGwlja1As0Ab+azOOh0F7cwBJBIruoaadfZGdt5kZhBcILXAAhgBOlDRxFRXlyVKxJrgmlqdjr2dCw3YmP8USKyEBSuWpdQ2JqbKwnsXw7DG+YiPFNWlrSyJE6uFaMG7vvXJcQ2sm47MkWPEcylC0UaHD/UGgZu9VVBq6WC/JmM9Vkmaye20/iJuDFbCEENytLQ7Nm85OYmg3Eei65C+I86H6Lg2ASfiR2t3Ervwboeyn1KSaSKNM5OFsTMaLz/AI2azMY8YsT/ALld+mX2XCI8EeI5xFauJueJJWmm9mGq9EGHLHenocCidKCsIQkEaCACSXJSJyAElEjRIACCCCAO+lNRAnU29AEGM1V0y1WsYKvjtQBRzbFRzjFoppipZxiAKGYh11VRNS+W6vJhqgxoIOqAI+CRskxDdStD/hdnnMca2VYzNQxzl6N/UfS3dcdbCoajr6K4xCbc6LCqfKAGt6Xqp8uPc0yvBk2qjt2D0bB8u9Z+SimYnnvP/rg/lQ+b7eI//q3sVJhYy2BhzohNwyjebiKD5qq2GxhjmBujt/M1qT1qSodrSsursv8Ab3EvAw+K4Eh2QtaRrnfRrac6ur2XnkMOq7D+MDYplGOaKw2xGmJyFCG9qn1IXKnMy9NxVun8b/pDmtuiJm3OCmDESWshuc7w2HRtA6lfNTdmpapqmZhtqphpVJK0aSTBlpsto0NeGvYGRPEblcA5oD/1WJBPEFdNwiZztpxC5bIYNnlYkwHuMSGc1NfLDyh1Sb/Ca9BRazZ/EqEXsQCO6k1Eb5PQ0su0Htjsn/EeaGaRGB1AdHDUtruP7rm38K4OykEEGhBFwdKLtky7NpruPPcs7GlYL4+eI0Bws7nSwJ+VDwC4xZXFbWUz0qyu12ZrBti3xAXRQ5raVHNauY2Rl/4R4awZw0lrt9R/hXojNLMrSCOW7lTco8eayw3g2o13e1gPZDySkzWGlUU1Rgth5L82I/cxp9XHKPr6LsTBp0Hsud4Hh5hQW1pmjvpTfQGhPSpp/tPBdCY5ZZ3crH8fxwUf0hYvHyQojj+ljnejSVwhs2DxXe40JsR4Y+7XWcOIposH+J+xUOAxsxAblFQ14Gl9CttPNJ7X7PO1MG+f4YQRRxR5xxUWiTkVpASmxgUouHFQUCL0QBMdEA3pDpgKK4IJgPOmEPGTA1QKBkgRkSaAQQI9DpDkqqSSgCPFCgx2qwiKFGCQFRNMVNOMV/MtVPNsQBnZligRArabYqyKEAMJ2PF8rHfyn2TRRkVaexSZ1F8m8mmmZw3yG7PPTiAL/JVewU7liEVuDX1U38P5vyFh007aU9FUR5F0pO0/S4+U7i0moUrXcT0YvqR2GfkmzUq+E7SIxzTyqLHsaHsuCtgFrSx4o+G50NwPFpou3bPz1WgHgqnbzZDx2eLBH5rRcf8A0A/T/UN3pwpjiybeGdyhbs5BDgVcG1AqaX0vbsos1KOhvc1woWktPIiykxqh1CCCDQ1sQRqDwUvH2iLDhzDbuoIUYbw5oox5/qaKdW81ddNEc4JpteiBLTDg0sqcjiC5tTQkaOIBuQCfXktJIxA1rcp0Ap2WXgPU+TnMpodEskbQ8E1BnSMKxERGiuqg4/KH4hr92KopHECwggrZy4ExCtrvUMlsdnpxd9GNg4yWHzWPp8wpr9oGOvQmhsHOzDlXSqlzWy2Zx3FScO2JANXO9V25QNlmy9MPBi6LFEV+6zRSm6goNwA0W0lmeW6gSOGNZoalT4z6NtqbDqdFhJ7mcZJN9kBrqku4Gg7apG1rPGw6M06hhcOrbqWYQa0AbhTrxKbnW1gRBuLHey66aZJJWmjgTNyOIEKebug83K9U8oacgdUZCIIEB2qACG9BABAIIBAoACCCJAHoUIJLSlIAbiKJGCmPUaKEgKyYCqZpquo7VVzTUAZ6cYqqO1Xk4xU8w1AiC5SsMita/wA/wkEH5KHGihuqhPnnVtZJ8nSdOzY7Lx2sjubW2ajT60Wo2oa10GrgDkOYHeCOC5hIz972duI4jhwK0sDaN72+HEoRSlePVTzxu7RbjyqqNrs1i8N9g4VAC2ECNUcQuIyf5UUOBo0n/ieHRdTwSfzNF1Nlx7XaKIT3Irtpfw8hx4visdkc4kxN4cT+ocDx4p6F+HUuyC9l3Z2lriTxuCByND2WtgmoSaUsdPb+yzcpJdnSa6PNk/JOgRnwn/ExxaedNCOooe6Actp+LeC5I7JgC0QZH/1t+E92/wDVYSG9enjlvimebOOyTRNl5st6LTbO7S+E8GtW7wsiCjqiUFJGmPK4nd4E0yIwPZR7Tw1aeY4J5rWnSq4vhG08aXPkdbeDoey0MP8AEd/8gryUctPJdF0dRFo6C5wB0KXKxc5zfpFcvM6Fw5C4WbwOK+YHiRtDowWB5u49NFqWOtZZONHcp7kRZmNdQ8WncktEcdzHeymPheZZ78Rprw5LKNYjg3sLldxjbSMZuotnJmXPdFG1Qgm6DjVekeUEUhKCJwsgAURFAGyDkAEEEAggAqokAgkM9AtKWEEExAco8UIIJAQY4VZMtQQQBTzg1WOxDFSSQ2w47/7IIIArHORVQQQMCtJGYzih1A15IIJMaJTopqtzsjiZLQOCCCxzJbSrC3uOgyUxYKwNwggoX0U+zGfibJh+Hxq/oyvb1a4fQkLhjXIIKvS+L/SXVeS/B9j04ggqjBAV5szhAjRBU0ARoLjI6ibYlcjpslJBgACtZdBBeeX+hUNlX1XNfxZnSY7Ie5ja93IILbD5k+fwMGzREDZBBXHnBBGUEEAIagUEEDBVEUEEAEgggk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262626"/>
              </a:solidFill>
            </a:endParaRPr>
          </a:p>
        </p:txBody>
      </p:sp>
      <p:sp>
        <p:nvSpPr>
          <p:cNvPr id="3" name="AutoShape 4" descr="data:image/jpeg;base64,/9j/4AAQSkZJRgABAQAAAQABAAD/2wCEAAkGBhQSEBUUEhQUFBUVFhQUFBYVFBQUFxUUFBUVFBUUFBQXHSYfFxokGRQUHy8gIycpLCwsFR4xNTAqNSYtLCkBCQoKDgwOGg8PGiwkHyQsLCosKSkpLCkpLCwsKSkpLCwsKSwsLCwsKSwpKSwpLCkpLCwpLCksKSwsLCkpKSwsLP/AABEIALYBFQMBIgACEQEDEQH/xAAcAAAABwEBAAAAAAAAAAAAAAAAAQIDBAUGBwj/xAA8EAABAgQDBgQEBAUEAwEAAAABAAIDBBEhBRIxBkFRYXGBEyKRsTKhwfAHI0LRFFJy4fFigpKyFTNTJP/EABkBAAMBAQEAAAAAAAAAAAAAAAABBAMCBf/EACMRAAICAQQCAwEBAAAAAAAAAAABAhEDBBIhMTJBEyJxUfD/2gAMAwEAAhEDEQA/AMBMw1VTENX0zDVTMw0HJVuCJOxGpCBhAI0EEABGgggAIwEYCDnbkDFMt2TsrBMRwoPoB1TUFoJqTYcPor2CKQyfhG6gv3rp1+zxKVGsIkOOATkHc3pZQYobmoAD39SfunBOl+YuA3CpI4cK+6Zl5Rz3U0BoOlTf5IXA2XGEitwKchQGvKl/mraXk2m9Mx4klwrXcTWvYd1E8BrPILBraxHcB/L96lQcVxNzm5Wkw2UpQEBzubr1op3cnwUJKKtlhiExR2Ulg/3An60VLHhuBqH5vvkq6HBKtMPw97ty02qC7OdzyPoiljm34/dlbS2IvqA3lrzAVtA2ezC4ubpmLs45pr7blm8sH2arDJDcTC/EBORugJIJrXubf2VQ+WANNKcf3V3LypB1I62qhPZSLszEa0s4fulHJzQp4jNR5MtvenQqKVoZOaYSW7uFAadlDxTCSw1AtpyB5clRGfpkk8dcoqUSU5hGqStDECCCCACKJKREIASiSkSYACkwSowT8I3SAsoTrIkUE2RIEaCZhqomoa0ExDVRNw0DKKMxMUU6YYoTggBKNBGgAkYCOiUHCn390QNITENO/wA0wQd/3ySo0ffqnJOHmc0bi4A99fkkdJF1hmHZWguoXmjg06DgXfQdUJ/NEFGGrb33ndUN3DqmMRnzXLcW81La/p9KDoDxUjCoZdDcaW0P+o7hXhxP0WXPkbqvFFdCjhhy/poQab1IwmY/MB3WJ5lopT1UTEIOV2W2Y68uScw5uV7eBPyXT8Qje6i1mn2uAanM6jgKmtqg3KaZIvjGlHDqBTstJI7PeI4OJrUNpwoANy1mHYGG0OUdaKN5lHhFnw7nbMtg2w36nioHULVSezMNtMoHL63qrqFKClFKZDA0U7nKXZqtsVwVH/iL6D75p5mDtpp6q1ENLMFLaHyGUxPZ7ezVYXGYDobvMKU300/suvvhqoxfBGRmEEXvQrqL2sG9xxmfmbgmlTcEUIPfcrqSjtiwqG9G0IOtP7W9FA2iwR0sS03hk665DuIHD9/WJgM6YbqHrxBHI9K+qudSjcSO/ttYiblqOLXbtDy+7qBEhUNFpZ6EIlS2lt3Ef49gqiJL03XpTj8uK1hK0TZIUyuQTkVvKiRRaGIlBGiQARCSlFFRABJ2GU2lMQBYQzZBNw3WQQI3ExDVVNw1eTDFWTUNAzOzLFXvaribYquM1AiOQjARoBAxJB0GvsEy4eide6g5lRHOqg6FveFOwMedzv5GPcOoBoPWirCFIlY5aDQ7j86JNWhxdOx6I+pJO839L0+aucNnPy6/C1gFBXV1DS/avKyz8M1cB1+V1btiABrLAOdU821oB6A+oXMlxR3B8jEWVeYrcwu425A7lZxpNwoRqAHAcg4gj0cFEdN5owed1adcxNPQrWRZYPY2IN1z/qY6mYex7LHJPbRViinZodkJkOggemlRyPQ27LTw1zrB5jwYjgDZ1H9jo8ehBC3mHzWdgcL9FBJUy70WTGqTDUeCbJxNGTJFbpZTIKWx1V3Zm0NuCZeyykxGphcs6RkNsMKESEbblx2Xd4cbKdxp2XoSeghzVwvbLDjBmXEaE25cvqqNO+4mWdUlIfdGLTY6XpyrT6InQ6irHV0tv7KFFj2a7UEX9KFP4a9riGmx/SfoqKrkxlzwMxI9ahw77+6Ziw6XCuJqTr8VAeP1VW+AW1FKj1XcWmTyjRFckpbgkrszCQQQQAlG1AoBAEuEbIJuGUECOmx2KsmWK6jsVbMsQMz05DVRMMWgm4appmGgCuIQa1KeEIf09kDRHmW1J4D3UWGL3NOakzVfr1UUOpu9UDYcRlEQ0KSSjqgQ9LHzjnX5gj6p/wAclzeVlDYbp6A6kQE7iPf/ACkdJk6BDPt9B70Wq2anvy3QoliwEXtbcoEJ8IAuH6TcEatPlOvUH/ao0CKPGaRoPKacCS2vsp5/dUW43taZfyZrFDqeQnIDoM1CacgTpz6rVYFH8OL4f6HjO3kQQHADhU178lXyGHN8zSMwrf8ApcK+/spkjCOcB13QngV/ma7y165bHmFHLkvXVGwhFPFQocwLCtE+Y4G+3skjJpjzIiDTRN1Go33UWanAK1NkrBKyeIhJ4piPNtZ8XosrjG14DS2GaHjw5rPym10EH/8ARGzcm1cfkutsn0HC7N/FxmEdKnoNOqw34g4B48AxYYOaHcimrOPZXMjt9Ik5G1b1YRfmSrklr21bQg68wdU1cHbOWlJUjgstEzMyHUfUpkRC08CNFd7YYAZWaJaPy4l29Dq091RxTUfX916MWmrR58k1w/RpcNmWzDcriA4a138woUWrHEVqBWipIEctdUG43q6mI/iMDqXFjx+7LnbtfHQ925c9kCK2hKbTsd9Sm1qTiSgjRIEBEjQQA4wokTSggDr0dqrphit4zVXzDEAUU2xUk2xaOahqknGIApYrU2X0BpwPspMcKO7Q9EMaI8eOC1nSh6i37Jr+IYQAW6b6puhBp92TZCVDbFRqVOWtN1de6NkOpA4lNlSITNDW496ilPn6JiCmIVCeANPSiaJuCn/F8pGt6+37UTL20+/vkgbJUKZvfgQee9PmaI03/uCPnRQGtVlhFDFaX/C2hpxI0HquX0aQbN1huNxDpDdcAVpagHFamBNQ2sq4gHU+6zkmXxRYhjeG8ql2hxiHB8gf4j+DdB/UfooNm50j1PkUY8m7i7RQBbPomn49Dc0gP3ffzWNwrZOPGhmKaUaQHsBAiNqKizqg2IOqsYWzUONCcIT6Rm+YWdDNBq1zCb9RX6JyxKPbFDK5K0jXYJi+ZrW1rxUjG5HxGEb9xWP2Tc5kQtiahdEJDmg9Fg40zVy9mEmdng2jHAkH4iQTW1ge/wAhzWcldjIniuNmwzQ5coLiWigoRfeTald+gXVJqHm4A6E0F6c1EhyrwfhB50C0hllFcHEsUcnLKV2yQjuDojQ0ACgoKmgHxHrfutLIYOyEzKzTglQoR3kdFJ3WXDbl2Oq4RmNpcHZGaGRBatK7xXQjvRcTbANXD+VxHoV37HpQvgvDbOLTlPMXHzXDcNIdmzGhr7m6q07e1kmoSbRXFtHKzhOGQjfRp+dfZRXtBeaaVNClwiamm9VkfQRCAYllnIpBCZkEUSNEgAkEEEAGEEQQQB2uKxQI7FaRmqDGagCmmWKlnIa0MyxU05DQBnphihRB7qzmmKvitQCIkw22YKE5PGYuOA+fFMuG5B0wq2RkpKW5pGoogQ7LxgDfQ2KERwUdOMfahHQ8EDHmR7UAA57/AFUzCoZL6gVoKqsa6i0eysQCM0uFjb7quJuommNbpUWczMxCwQ4Zo52tNQ3eTw4JEvssHNDSHknU5DUnWoNVuJHCoVy0fFqeKnwsLO40UXy10ej8Kk/sRtl8OEvByAkBwFRXXLWlaX3m1VazEZoZQANGtgkslMt61KbmYVbLFyb7KIwS4RSS8oC4uvUk76b6rQYPN2oeYWVnw/O5kI+Zor31A7qfgk24gF1ibnqhrix+6NcHAhNwHtdaoQOUNDqjmqnFYJID4B84uW/zt6cVn7FFJ8GhZCHJJcFncKx7OKGxFiDYgq6ZMArSxSg4vkEcWXD8TwMCdjQwaAPceQaTm9iu3RXrjm2cbLiMQDeGE/8ABq3wXbSJc6VJspsShBptSg+7I5cU8283tp0Szhr4gc4nT2Cguq2w91WuVRHJ07J8xNZhSg9VDLUiEd5SyV2lRjJ2IKJLokpnIkoI0SAAggggDukVqhRmqxe1RIzUAVEwxVE2xX0w1VM2xAGbnGKpmn5RVX04xZzFhcDqgaK1zUlT/Ao0jiFDdDtVADSsJw2pTmFXldPwHZeHGl2ufS7K17VKzyTUOWbYYb7RzOBBc9wa0FziaAC5JK6Lh/4VOMKr30cRe1tNB3Wm/D/YuFAaYxGZzqkOI0bU0AB0t6rTz8UvIhw9/wAR4A/VS5NQ26iVYcCXMjgWJ7MRoDPFe38vxHw2moqSzeRuB3HfTpVeHRgKELsm2LYcKQjNfQgwnDvSjQBxzEX4rhMJxaajuP2W+ObyJ2ZTisUlXTOrYFidWhaVk5mC5TgeK3F1t8PxCqlyQpl+KakjTsKaivpUqNAmeaRPkmG+mpaaeixKDADaikxGfuLjl5tFhTsPmo8La457ZwN1AFDibPRibMJU/CdhpmI4Zg2G3e5xGnQK5rGlyee5ZN1I1WHY+6K3KNaWJBPyWjwTCvDBcXOc5xqXONSeXIa2FlFwzCpSWaAIjXOAqbgkkcGi/ZN4nttlNGQwBuzG57DRRNX4lyjKQvaHDMp8eHY28QDeNM3Xj/ZP4dOVAqoWF7WiO/w4jQ3PVoIrQ13EFTZOWpbeCR6Wqk7XDOnaVSJzyuObbzA/8hFvcZBfSzGrsUXRcJ2qi5p6OT/9HD/j5foqtOuWedqZUkW+FYkCwh9NLHeaKtjQak5anqq2G8tu01Hz9FLg4tENqjrSh7hUqFPgllNSX2ElhRJ18cnemyVoYMJJSikoEEiRlEgAIIIIA704KNGCluCYiBAFZHaquaYrmO1VkyxAGenGKgxGBW41F+29aicYqOaYgCorUKFMMoeqnTEOhqDRVsxEqeiQxpy6p+HpdMQocOhyNFXn+Y1s3ouWwoZc4NAqSQAOJNgvQGwGBtlZUA6tFXHmbn3U+oa20U6e7bLnEYnhMDGAZneVo58TyCTCaIEMucb0LnOPzJKiYPEMxFdFPw1IYODePfXuom3sYulzAZ8cciC3kHXeegYHHsoKtl3XBzTajaSLiEy2DABdDzeUD9Z/ndwaL+6VtbsIJSUhxc7nRC8NeLZAHNJGWwcLtpeteS6ZsrsjBk4Xlbf9T3Xe7qdw5Cy57+Ju1X8RE/h4RGSE6rjxeARTtU9+isxzuSjDolyxW1yn3/uDDQYlDVaXCcWO8rLA3+/kp8jLvNS0WaKu4eug4KqUUyWGRwZ0nDp+oCs40b8tx4BZHZubD9+lr6im4hbGPL5oLgN4XnZI06PYxz3Rsy7toWwxU3O4Deo7J2bnKmGwlja1As0Ab+azOOh0F7cwBJBIruoaadfZGdt5kZhBcILXAAhgBOlDRxFRXlyVKxJrgmlqdjr2dCw3YmP8USKyEBSuWpdQ2JqbKwnsXw7DG+YiPFNWlrSyJE6uFaMG7vvXJcQ2sm47MkWPEcylC0UaHD/UGgZu9VVBq6WC/JmM9Vkmaye20/iJuDFbCEENytLQ7Nm85OYmg3Eei65C+I86H6Lg2ASfiR2t3Ervwboeyn1KSaSKNM5OFsTMaLz/AI2azMY8YsT/ALld+mX2XCI8EeI5xFauJueJJWmm9mGq9EGHLHenocCidKCsIQkEaCACSXJSJyAElEjRIACCCCAO+lNRAnU29AEGM1V0y1WsYKvjtQBRzbFRzjFoppipZxiAKGYh11VRNS+W6vJhqgxoIOqAI+CRskxDdStD/hdnnMca2VYzNQxzl6N/UfS3dcdbCoajr6K4xCbc6LCqfKAGt6Xqp8uPc0yvBk2qjt2D0bB8u9Z+SimYnnvP/rg/lQ+b7eI//q3sVJhYy2BhzohNwyjebiKD5qq2GxhjmBujt/M1qT1qSodrSsursv8Ab3EvAw+K4Eh2QtaRrnfRrac6ur2XnkMOq7D+MDYplGOaKw2xGmJyFCG9qn1IXKnMy9NxVun8b/pDmtuiJm3OCmDESWshuc7w2HRtA6lfNTdmpapqmZhtqphpVJK0aSTBlpsto0NeGvYGRPEblcA5oD/1WJBPEFdNwiZztpxC5bIYNnlYkwHuMSGc1NfLDyh1Sb/Ca9BRazZ/EqEXsQCO6k1Eb5PQ0su0Htjsn/EeaGaRGB1AdHDUtruP7rm38K4OykEEGhBFwdKLtky7NpruPPcs7GlYL4+eI0Bws7nSwJ+VDwC4xZXFbWUz0qyu12ZrBti3xAXRQ5raVHNauY2Rl/4R4awZw0lrt9R/hXojNLMrSCOW7lTco8eayw3g2o13e1gPZDySkzWGlUU1Rgth5L82I/cxp9XHKPr6LsTBp0Hsud4Hh5hQW1pmjvpTfQGhPSpp/tPBdCY5ZZ3crH8fxwUf0hYvHyQojj+ljnejSVwhs2DxXe40JsR4Y+7XWcOIposH+J+xUOAxsxAblFQ14Gl9CttPNJ7X7PO1MG+f4YQRRxR5xxUWiTkVpASmxgUouHFQUCL0QBMdEA3pDpgKK4IJgPOmEPGTA1QKBkgRkSaAQQI9DpDkqqSSgCPFCgx2qwiKFGCQFRNMVNOMV/MtVPNsQBnZligRArabYqyKEAMJ2PF8rHfyn2TRRkVaexSZ1F8m8mmmZw3yG7PPTiAL/JVewU7liEVuDX1U38P5vyFh007aU9FUR5F0pO0/S4+U7i0moUrXcT0YvqR2GfkmzUq+E7SIxzTyqLHsaHsuCtgFrSx4o+G50NwPFpou3bPz1WgHgqnbzZDx2eLBH5rRcf8A0A/T/UN3pwpjiybeGdyhbs5BDgVcG1AqaX0vbsos1KOhvc1woWktPIiykxqh1CCCDQ1sQRqDwUvH2iLDhzDbuoIUYbw5oox5/qaKdW81ddNEc4JpteiBLTDg0sqcjiC5tTQkaOIBuQCfXktJIxA1rcp0Ap2WXgPU+TnMpodEskbQ8E1BnSMKxERGiuqg4/KH4hr92KopHECwggrZy4ExCtrvUMlsdnpxd9GNg4yWHzWPp8wpr9oGOvQmhsHOzDlXSqlzWy2Zx3FScO2JANXO9V25QNlmy9MPBi6LFEV+6zRSm6goNwA0W0lmeW6gSOGNZoalT4z6NtqbDqdFhJ7mcZJN9kBrqku4Gg7apG1rPGw6M06hhcOrbqWYQa0AbhTrxKbnW1gRBuLHey66aZJJWmjgTNyOIEKebug83K9U8oacgdUZCIIEB2qACG9BABAIIBAoACCCJAHoUIJLSlIAbiKJGCmPUaKEgKyYCqZpquo7VVzTUAZ6cYqqO1Xk4xU8w1AiC5SsMita/wA/wkEH5KHGihuqhPnnVtZJ8nSdOzY7Lx2sjubW2ajT60Wo2oa10GrgDkOYHeCOC5hIz972duI4jhwK0sDaN72+HEoRSlePVTzxu7RbjyqqNrs1i8N9g4VAC2ECNUcQuIyf5UUOBo0n/ieHRdTwSfzNF1Nlx7XaKIT3Irtpfw8hx4visdkc4kxN4cT+ocDx4p6F+HUuyC9l3Z2lriTxuCByND2WtgmoSaUsdPb+yzcpJdnSa6PNk/JOgRnwn/ExxaedNCOooe6Actp+LeC5I7JgC0QZH/1t+E92/wDVYSG9enjlvimebOOyTRNl5st6LTbO7S+E8GtW7wsiCjqiUFJGmPK4nd4E0yIwPZR7Tw1aeY4J5rWnSq4vhG08aXPkdbeDoey0MP8AEd/8gryUctPJdF0dRFo6C5wB0KXKxc5zfpFcvM6Fw5C4WbwOK+YHiRtDowWB5u49NFqWOtZZONHcp7kRZmNdQ8WncktEcdzHeymPheZZ78Rprw5LKNYjg3sLldxjbSMZuotnJmXPdFG1Qgm6DjVekeUEUhKCJwsgAURFAGyDkAEEEAggAqokAgkM9AtKWEEExAco8UIIJAQY4VZMtQQQBTzg1WOxDFSSQ2w47/7IIIArHORVQQQMCtJGYzih1A15IIJMaJTopqtzsjiZLQOCCCxzJbSrC3uOgyUxYKwNwggoX0U+zGfibJh+Hxq/oyvb1a4fQkLhjXIIKvS+L/SXVeS/B9j04ggqjBAV5szhAjRBU0ARoLjI6ibYlcjpslJBgACtZdBBeeX+hUNlX1XNfxZnSY7Ie5ja93IILbD5k+fwMGzREDZBBXHnBBGUEEAIagUEEDBVEUEEAEgggk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262626"/>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841" y="1680865"/>
            <a:ext cx="3236468" cy="3505200"/>
          </a:xfrm>
          <a:prstGeom prst="rect">
            <a:avLst/>
          </a:prstGeom>
        </p:spPr>
      </p:pic>
    </p:spTree>
    <p:extLst>
      <p:ext uri="{BB962C8B-B14F-4D97-AF65-F5344CB8AC3E}">
        <p14:creationId xmlns:p14="http://schemas.microsoft.com/office/powerpoint/2010/main" val="3262368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Strategies Do You Use? </a:t>
            </a:r>
            <a:endParaRPr lang="en-US" dirty="0"/>
          </a:p>
        </p:txBody>
      </p:sp>
      <p:sp>
        <p:nvSpPr>
          <p:cNvPr id="3" name="Content Placeholder 2"/>
          <p:cNvSpPr>
            <a:spLocks noGrp="1"/>
          </p:cNvSpPr>
          <p:nvPr>
            <p:ph idx="1"/>
          </p:nvPr>
        </p:nvSpPr>
        <p:spPr>
          <a:xfrm>
            <a:off x="533400" y="1295400"/>
            <a:ext cx="8229600" cy="3657599"/>
          </a:xfrm>
        </p:spPr>
        <p:txBody>
          <a:bodyPr>
            <a:normAutofit fontScale="85000" lnSpcReduction="10000"/>
          </a:bodyPr>
          <a:lstStyle/>
          <a:p>
            <a:pPr marL="0" indent="0">
              <a:buNone/>
            </a:pPr>
            <a:r>
              <a:rPr lang="en-US" b="1" dirty="0" smtClean="0">
                <a:solidFill>
                  <a:srgbClr val="00B0F0"/>
                </a:solidFill>
              </a:rPr>
              <a:t>Individually, write the way(s) that you currently teach or focus on vocabulary.  One strategy per sticky.  </a:t>
            </a:r>
          </a:p>
          <a:p>
            <a:pPr marL="0" indent="0">
              <a:buNone/>
            </a:pPr>
            <a:endParaRPr lang="en-US" b="1" dirty="0">
              <a:solidFill>
                <a:srgbClr val="00B0F0"/>
              </a:solidFill>
            </a:endParaRPr>
          </a:p>
          <a:p>
            <a:pPr marL="0" indent="0">
              <a:buNone/>
            </a:pPr>
            <a:r>
              <a:rPr lang="en-US" b="1" dirty="0" smtClean="0">
                <a:solidFill>
                  <a:srgbClr val="00B0F0"/>
                </a:solidFill>
              </a:rPr>
              <a:t>Each person shares their strategies with table team members.  (Look for new or recurring ideas!)</a:t>
            </a:r>
          </a:p>
          <a:p>
            <a:pPr marL="0" indent="0">
              <a:buNone/>
            </a:pPr>
            <a:endParaRPr lang="en-US" b="1" dirty="0" smtClean="0">
              <a:solidFill>
                <a:schemeClr val="tx1"/>
              </a:solidFill>
            </a:endParaRPr>
          </a:p>
          <a:p>
            <a:pPr marL="0" indent="0">
              <a:buNone/>
            </a:pPr>
            <a:r>
              <a:rPr lang="en-US" b="1" dirty="0">
                <a:solidFill>
                  <a:srgbClr val="00B0F0"/>
                </a:solidFill>
              </a:rPr>
              <a:t>Each group shares the themes or recurring ideas that they </a:t>
            </a:r>
            <a:r>
              <a:rPr lang="en-US" b="1" dirty="0" smtClean="0">
                <a:solidFill>
                  <a:srgbClr val="00B0F0"/>
                </a:solidFill>
              </a:rPr>
              <a:t>found. </a:t>
            </a:r>
            <a:endParaRPr lang="en-US" dirty="0"/>
          </a:p>
        </p:txBody>
      </p:sp>
    </p:spTree>
    <p:extLst>
      <p:ext uri="{BB962C8B-B14F-4D97-AF65-F5344CB8AC3E}">
        <p14:creationId xmlns:p14="http://schemas.microsoft.com/office/powerpoint/2010/main" val="184820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0" y="6356350"/>
            <a:ext cx="2895600" cy="365125"/>
          </a:xfrm>
          <a:prstGeom prst="rect">
            <a:avLst/>
          </a:prstGeom>
        </p:spPr>
        <p:txBody>
          <a:bodyPr/>
          <a:lstStyle/>
          <a:p>
            <a:r>
              <a:rPr lang="en-US" smtClean="0">
                <a:solidFill>
                  <a:srgbClr val="262626">
                    <a:lumMod val="85000"/>
                    <a:lumOff val="15000"/>
                  </a:srgbClr>
                </a:solidFill>
              </a:rPr>
              <a:t>©Partners for Learning, Inc.</a:t>
            </a:r>
            <a:endParaRPr lang="en-US">
              <a:solidFill>
                <a:srgbClr val="262626">
                  <a:lumMod val="85000"/>
                  <a:lumOff val="15000"/>
                </a:srgbClr>
              </a:solidFill>
            </a:endParaRPr>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7" name="Title 3"/>
          <p:cNvSpPr txBox="1">
            <a:spLocks/>
          </p:cNvSpPr>
          <p:nvPr/>
        </p:nvSpPr>
        <p:spPr>
          <a:xfrm>
            <a:off x="457200" y="1676400"/>
            <a:ext cx="8229600" cy="38100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10" name="TextBox 9"/>
          <p:cNvSpPr txBox="1"/>
          <p:nvPr/>
        </p:nvSpPr>
        <p:spPr>
          <a:xfrm>
            <a:off x="2895600" y="1066800"/>
            <a:ext cx="3352800" cy="461665"/>
          </a:xfrm>
          <a:prstGeom prst="rect">
            <a:avLst/>
          </a:prstGeom>
          <a:noFill/>
        </p:spPr>
        <p:txBody>
          <a:bodyPr wrap="square" rtlCol="0">
            <a:spAutoFit/>
          </a:bodyPr>
          <a:lstStyle/>
          <a:p>
            <a:pPr algn="ctr"/>
            <a:r>
              <a:rPr lang="en-US" sz="2400" b="1" dirty="0" err="1" smtClean="0">
                <a:solidFill>
                  <a:srgbClr val="C00000"/>
                </a:solidFill>
              </a:rPr>
              <a:t>fliver</a:t>
            </a:r>
            <a:endParaRPr lang="en-US" sz="2400" b="1" dirty="0">
              <a:solidFill>
                <a:srgbClr val="C00000"/>
              </a:solidFill>
            </a:endParaRPr>
          </a:p>
        </p:txBody>
      </p:sp>
      <p:sp>
        <p:nvSpPr>
          <p:cNvPr id="14" name="TextBox 13"/>
          <p:cNvSpPr txBox="1"/>
          <p:nvPr/>
        </p:nvSpPr>
        <p:spPr>
          <a:xfrm>
            <a:off x="647700" y="5570547"/>
            <a:ext cx="7848600" cy="369332"/>
          </a:xfrm>
          <a:prstGeom prst="rect">
            <a:avLst/>
          </a:prstGeom>
          <a:noFill/>
        </p:spPr>
        <p:txBody>
          <a:bodyPr wrap="square" rtlCol="0">
            <a:spAutoFit/>
          </a:bodyPr>
          <a:lstStyle/>
          <a:p>
            <a:pPr algn="ctr"/>
            <a:r>
              <a:rPr lang="en-US" dirty="0" smtClean="0">
                <a:solidFill>
                  <a:srgbClr val="4BACC6">
                    <a:lumMod val="10000"/>
                  </a:srgbClr>
                </a:solidFill>
              </a:rPr>
              <a:t>A cheap car</a:t>
            </a:r>
            <a:endParaRPr lang="en-US" dirty="0">
              <a:solidFill>
                <a:srgbClr val="4BACC6">
                  <a:lumMod val="10000"/>
                </a:srgbClr>
              </a:solidFill>
            </a:endParaRPr>
          </a:p>
        </p:txBody>
      </p:sp>
      <p:sp>
        <p:nvSpPr>
          <p:cNvPr id="2" name="AutoShape 4" descr="data:image/jpeg;base64,/9j/4AAQSkZJRgABAQAAAQABAAD/2wCEAAkGBhQSEBQUEhMWFRQVFxQVGBgXFxgWFBcUFBQVFBQUFBQXHCYeFxkkGRQUHy8gIycpLCwsFR4xNTAqNSYrLCkBCQoKDgwOGg8PGikkHBwpKSkpLCwsLCwpLCwpKSwsLSksLCwsLCwpKSwpLCkpLCkpKSwsKS4sLCwpLCwsKSwpLP/AABEIALcBEwMBIgACEQEDEQH/xAAcAAABBQEBAQAAAAAAAAAAAAAEAAECAwUGBwj/xABKEAACAQIDBQQFCQQHBgcAAAABAgADEQQSIQUxQVFhBhNxgSIykaGxFCNCUnKywdHwJGKC4RUzU3OSovEHY4OTs9IWQ0RUwsPT/8QAGQEAAwEBAQAAAAAAAAAAAAAAAAECAwQF/8QALxEAAgIBAwQABAUEAwAAAAAAAAECEQMSITEEE0FRImGhwTKBkbHwFHHh8QUjQv/aAAwDAQACEQMRAD8A5P5P0kSqjeVHsnHVazN6zMfEkyru5ho+ZrrO1AXmvtEj8lB5e6cZ3cmjsPVYjwJEXb+YazsDgxykGwA6/Gc9Q23WT6dx+9r/ADmthO1KnSoluo1H5xOMkUpIIOAPAyptnm97C/O2s18O6VRdGBlmQrvFx+uMiyqMT5OeUi1LpOip0Vbdv5R22d0lWI5l8MDvEFTZdm9cleVhf2zrDs3pKzszpBSYUjm22cvAn4yB2cfre2dG2zOkrbZsephSOZq4AjXKD9nfKMNWsSqF1J0YKWFxyInU/wBHdZE7P4/hH3BaDCoYitSRkRnRW1Omvk2hHkYSvaTELSFMOLj6ZBLkcjmuJpnAmVPgzxH4w1pjprhkf/FrZqbdylxYO30jwOQjLbjpDqXa2k1QqyuqEXzsS4zD/dkMB5cph4jY19VZkPtX2HdJJs5QNbnrx90HpGpTRvYftJQZS2fKaZ0LqAxHDKlNhv3boXWr0agViyFavqF29LN+4rL6PLfOWbZ45n4wHFYY09ctwOItccuRENKfA+5Jcnd4alUpa0atVXH0cy1SRwNswy+0bps7P7aYui4FZe9U8VDacr5hcH+IzyeltLKzMGZWYWY3NyOp1l9LbbqiotZlVTca243sToSOkpKS4ZLnGXKPe9n9r6Fa18yX4tot/tafCbNKkri6sCOhuPaJ8/0O2OIVmYOpuLAWsqn6wAJv5zf7Jdrx39I4l1phMxZwG9M2OXMqrYa2Ggm8ck/JhLHDwezJh7bzLgQN0Bw2JWoiujXVgCDYi4O4i+sttN+TmDDU03yGcb7wT9b4s0KHZe1XlG7487SnMOfsi7wcY6Cy/vBF3h4C0ozDhHDW3CKgstueJilORjFAD5dAkcsmIpyHURyxZZOK0AohaLLJ2itAZGlUZDdCVPT8ec6TZPasaLXHTNw8+U520hUXSTJJjWx6N3IIzIbjmIfgHL+iw14H85DYOH/Z18B90Q7ZtH53yM5/JbJjByLYKa4owDblL9lrn/dVPuGXRNnMbV7QUaVxfM3JdT58B5nynOYrtW59RFHViWP4CYxWILNFBE2ws7fxB+n7FX8pJO0NcfSDeKj8LQELHtK0r0Fs3ML2rH/m07dV/KbmErU6wvTYH4+YnDFYqbshzISp6fjzkPGvBSk/J3jULbx+cmuzg26Zmwu0nenu6o9LmOIHGbxosjXH68Zi7XJfIC+x+kswXY5cXUFFmKK2pZQCfR9KwvpradHQw+ZQ1t4hOD2beqgDMl2AJQlWyneAw3XE0hyiJPZmTiP9lGzqOtfEVb8i9NSfBQmY+Ujsj/Zrg6mIc9zVOGCJkNRnUtUucxFrG1rb56Hg+z9GlqiKG+sfSY9Sx1hww87qRyWziMP/ALK9nq5buC1yCFeo5VbcALi4+0TNqj2VwierhaA/4SfiJuGhG+S9ZXwk/EVovhLRRFt8Qw9pIUx1g2CRE0wBKnUQgpImiOEEx0CPpIZxCWwsXye3GVqRNMoU8hJ5zJG0jABxiDHkLCPFsB8xxR4rTkOwVoo8eAEbSWkYCStAZArKqq6S8ytxpEFHrewKf7Mvgv3Vh2zqXzvkfhK9gU/2ZPsr9xYbgafzntmAw1ae+AdoKf7JiP7mr9wzXRN/jAe0SfsmI/uav3DLJPCrGLKZOSmoFYEWWWXhuztltWvlNgLXOV239EU++0EBnFTyj/J2tfKbc7G3tnZ7M2Th6QJq969Q7iKRyr1CNvPj7ISfk97mtjAf+KPct7eUelgqfk5HszT/AGpfst8J6ZjKOsy8NicMmvyjEfx/KSPYUtD/AOmKB/8AVIPtFh/1LCZyg2aKvaNzA0Pm08Idg6NqifaEw8Ji81hTxKvyCmk3uD3hfyutTYXKi2vpIVPx1jSrkO25bRpnYgyQqdJydXtK4RszAHS1ke1r+kSR0vIU9ttv7w+1vxUzoeSJgunyejss0V5x527UG6r7df8A6REnaSr/AGtLzQn2areLXEfYyLwdhGvOWwXaao+80tOBDKen0vwmjT2y3EU/Jqn/AOZHvj1Iz7cvRrlpWTAU2qTayBvs1EJ9jFTL8Ni1cXFxa4IOjKRvDDgZVktVyXEmRMYtGzRkj2kSIxaNeAD2ikM0UYj5mEeNHnIdhFxuiQan9cJMCOBAKEIoorQAUi+6TkXGkQ0e07AX9mT7K/cWHYJfnPIwbYC/s1P7KfcWG4RfnPbMgYcq7/H8oDt8fsmI/uav/TaaCjf4/gID2iH7HiP7mr/02lEng0lJUaBY2HiTuAHMngJ2eweyiqBUrDTgp0LeI3qvT1jxsNDqk29hOSitzO7PdkzVtUq+jTB8zbgBx+A67p1yoiqEpqFUcBz4knieseriL24AaADcANwA4CUl7fr3CdEYqJzSm5CqgcoEVXlJ1a19JEUxvMNidyt6QPCDVVUS6tWJ0UHy/XKUUMOTUXOLLcXvutvtFsO2GYnYFNkoKR85VOpOuVB6Tac7W981sJsFqX9TXq0x9XNmTzpsCreYlezm73FM2hFJAgtuBf0j4m1xNfFrdGA5e+Z1bFqaMjaCEmlmUKzFs6r6hamxUMo4AnIbcIP2jwFRGUDEVEBXdTsmo3lnsSxJ6+UOxtQLXY71w1MDpm0Y/wCYp7DMvtLtAioAyk5cy3vroxHLpIxwVyl8z0OpyzUMcG96t/YEwGya1SoEXE4gXvqaumgvwXpD8d2WxaU2anjarMouEc51a2uU3WZmzdr2qrZmGtvaCPxm8K5J9b3zpjBSR508sovYjR2j3lOnWp3CVAboSTkqIQKtI8TY+ZVlPGHZyfSUUSp1C2qh/sZs5W/C9uINtZh4Ed1iXo/QxANSnyGJpKSV/jp5l6lUhuFxNvR4H3Hhr7v9Jx7Y8mmXDPYWrqOn1438Ufr/AD9w3D4mo1np0gVN7FarIdDYhlN7MCCCOY841DFvQc1DTrLvv873iG+85GKreCUsR3bkahahsb/RqblbpewU/wAJ4Qp3uCGJI3EG87e0jyH1M/O50mydvpXXQ2INiCCDffYg6g21t1uCRrDzUnnaVzSqE3JBHhmUHd0YE3B4G/AkE2ptAi1mupFweY8OHIjgQRwlQVumEntqR2+eRasBvIHibTiV2ofrEStseOc17ZnrO4+VL9ZfaIpw3yzrFH2ha2eUgx80iI4nmHpDmIGJjGBgBKOPGNLFpMdwMT2KSb4IGQqDTeZo0th1m1yEDmdB7TpGqbII9Zh/D6VvPd75LmkarDN+D2Ds+P2an9hPuLDsKPnPbPPsB26qU0VBTQqoVb639EBeduENTtjVc/Nr6XT0j7AJnqSF2Zvg9AaqqhixAAOpJAA0G8ndvExe0u3aAw9RO8DNUR0Ap2cjMpW5tuAvxmLTqYqoPSUC+pLWF9LXtqb2AG7hKcR2ed/WKn3D4H4Sk36H2PbA9h7GSmodwLjVKdwbHg9Q/SqdNy+O7Rq1Sx1jYPsyib2/w3HvvY+yaNPA0wLZb9TqfaJ0QyUuDGfS29pfQx3fl7ZVlJ4zZfB0+VvMyk4MHcT7ZXcI/pJGd3doPURmNtw58hxmm+Av9M+YlT7Obgy+wj4Xi1i/pprwD1q4QAIM3u15nrA62NZiFy2ubE7wBDKmznA0APg1vvAQc4Zl0sbnTSzfdJk6kJ4ZLlMJwNVqLWRgFJ9It6u7TUbvHhOhwW0kdS97BLswuDYL1G+5tYzkqtFhoEe3VGHmSRNzD4NloUqQ/rMSwdulNTZB5nXwJilKlYYsPcmov8/7eQHG1G7h9PTrCpUa/Aa2HtLD+ASW0URqz5yCSb2J3ZgG/GBbT2qtRD3e4gqN18q+ioPIkC58ZE7QV8Rc5mpgoHyG+i00LW53sRpxhBaY0GaXdm5fp9gpdh029T0WFje5IB3jS8WIq909m0PxHSamI2/h3I+TYdlA4sSCfFbW98zNrA1iDbKRf1RmveaRm1wYSxu9zL23jCVV6Z9OmRVQ8npkMPgZuVyrWqIPQqqtVei1FDBfK5X+GY/9Etyc/wAJ/KGbHDLg6VNwQ9MVBY7xT7xmQEcNGbTkBOfqXa1Hp/8AGWp6F5X+f5/cKrqrr6QvwPjbRvMD2g84yYkldTdlORuZ0OR/4lHtVpWr89QdD8RbqCAfKRpYNs9w1MqQVN3VTbepKtY3DBTpfiL6zXDmTjT5Rl1vRyjNyitn9GKs+YWMbAtnQ0+OpXo3EeDD3jqZcuzm3lqX/NT84w2bZie8pjcdHJNxuOg5/CbOafk44Ysif4X+hjVMRvF92/pbS0rOOWH9paVqhZAMrE3AXedN2l7cPITL+R1GswRjyABf3co1lbCeLQ6CBiBzHtilLYDE3/qj/wAs/wDbFDuSJ0I5AGOJESSj9WnMdY8NopTFUUnWoz7my5cqtxWx1Ntx13gxbPplc9SxvTQsun0ty+8r7ZPstiQlWpVc+klKqy31LVDlAHQktv6QSsHLTR169nqNO3oAk8ySb+VpZiKOQDI1ND4a+AAHxM55e15JGdNdxYG5t57oRhttUC1yxB/e5+IExhj8zs9WfUJpLDX5mimxnq6tWa3Ow9172h1Hs1hk1cNUP77E+4ECVYbaSN6rg9MwMLWtHqS4Q1hct5OyZ2XQ4UkA8NfadYdSqBBZVCjkBYe6Bd6OfugW19tphqYZyTc2VVsWY7za5GgFrk8xzii7exU0oxuT2N75ZGGOF7XueSgk+wbpzmyO0lLEHRKl93zi2W/IFWK38QJuGuwFhZQOW72C0cp6PxEY4rL+DcKFRvq2+01vct/wkhVtvIPgLD4zJqYk8z5aSoXO8k++Z99eDddI3yzXfGL0jHFDlM3NbcAP1yEYVT/oAJD6g0XRh1Zw31h4Er+UoVlU+sfN2PuvBGlZvM3nbNo9LFLk0zil5yirXU7xeBExryHlkzRYIRLg1txI8/ykqWNqDXvGHKztu9u+UW6RKIlJocoRfKLHxDHex99/bKKbFSSN5N81zmv+HlaWESNhKWSS8mbwYpKnH7E/lbn6bf4m/OP37H6RPmTKoxvFbNNMVwkWmpzhtLZjq5JGigswv9AEB/c0zhTMtzOR6zcvWO7lvlrTT1GOTXa0NL3ZGrRKmx3ytzYS2qGLEhGNzvynjpv8YnwjgEstha5JIFgNecES5pPdooBMuWchtbte4JFFRlH0je56gC1h4+6F9m+1ZqsKdUa813nwvN1jcVbOSXWY5S0o6jF0y1NuYGYHkR/K8wkrVFNw7A6btNeYmge0tNdEpEn99viohtDYCVVFSnWVla9iq3XfqqkHcDp5TWEjzeoSnJMDp9pcQABnGnNFJ8yReKGnsmf7X3GKXqMNBljYoHCDbTQUEzEE628NN59k6gIJDFYbNTZQL3BmdmlHn9WrWqEmnVp5fqsFAtxDaG/naUY3AMGY0aWVWtoSW9HRuo3jfeFdp8AKaA5MjE2OluHLdK9iLWZL06zLlIGU6qRa/h7puqoyT9qzMKMN6/jIOwFr6X3X48NJ1b49L2emCQSDoOBtpa0rxlPCFCzXFrEiwY2LZdAbcTzvbWaPFNbi1437RzAtCKeNqJ6rsPMzRGxsLU1p1kBPNih/z2HvlWK7LutiKgsd17WPgwNjIa9oqO34Zfb96JUe0tdfp3H7wH4SjbuKepWs7C9NVFlFgGIzsNSbnMxBP7spqbIrqbZQfD8jLtoYbO71AcjOxYq4YAFjchXUEEXOl7fjJSimaTeWUalbR6N2P7PlNmjFMFChM2YsAWubbrfWNt4ku8727XKp9lm9pS4985HYnaaomFbCvWTuy6sFLXAAJJ9ICwGbLpccfPWO1KXdWBpEnT+up6A6fWnN1CtrZnX0WR4ovdb+/wDaNJqigbzbqrKPeJKmwIuDMlKq5bDJfoynTyaPhMWEJ1UKRr6QvmA9EgXN+R6HoJx9u/D/AJ+SPSj1btXVfL/bNVpXVrBRmYgAX92//WZdfbYsbbgCbnQADeT0E4/am1nxDak5BuH1rcWHwHDxuS8WF5H8jTqurj069yfg6DaHbVAbUwW8NB/iP4AjrMl+2tYeqgA+0f8A42+EBweznqEimt7asTYKo5u7EKo8SIavZqo4PdmjVYa5KVZHqeSA3b+G89COGEfB4U+tzz/9foW4bt21wKi6cwb+42P+adTszHJXtkYa7rmwNt4BPHobGeZYmjY7rc+fWHdn8YUqADcdbfvLqp91vORlwRatcm3T9bkUtMnaZ6k2zjxZB/Ff4SCYdAWDVqa2tclgBrrpfzE5LaZHevbUZiRc7gdQOPOBrvNgPZ0nIobWdT6nIdrUxOGXfiVP2QW+6DKqm2cIv03bwS3xtOT1/X8zIk9ff/pK0Ih5sns6Z+0dD6NKo3iVUe3WUP2p5UFH2nJ9wAmAo629sYuB+vzj0ohzk+WbLdranBKS/wAJP4yDdp8Qd1QD7KL+RmR3o/R4xmrjgJWleiLNCttuu3rVn8jb4SnEV2K5Czk1BdiSWIpX0ABPrOfdbgTBUxFrlvVGp525Dqd3nJ7Oqlg9Q2zMWO8CwRbgC/jYeUpRreuCdpNR9/sV0qdFyEZFQMcoqBqmZGOimoGOV0vYGwW28W3HP2PhGTF5SLFGNxyy7x5ETTxGHd0Z3HrKxuBYHS9+h3e6b2z9gmtWq1dBmKXvzaklRtBv1fnNVNuLT5Jy4YwlFx4f2Myps+rW0pKLXALX0XOcoZydwUFj756JlTMFo3FKlTShSBvYpTGtS31ma5J8JTgsOKahRfx01PPSE5o06VGEt3Y+X9axSBxA5RoWABJAGMK0XeRDB9p7ITEIEq3IBuLEgg2tvEowvZyjSXLTBHW9z53miDFm6x2FI5Haeyaiu3o3B3Fdb336DUcTYzMq4fMrLbUgg6WsSCB7/hOy27hO+w70x6xF1+0puvwt5zzX+l69M2zsQNCrekAR0a9iPwnXDP8ADpZyzx1Kzd2FsanUw6s6Ak31BIO/pMrbuEFGpkS4BAOpvrc/lBMNtW24lD0JH3ZPFV+9ILOSbAX36DwmO5pSrY3tn4nGNTDJWDj6tQBrW4emD8YS208SP63CU6nC63B/yNb3QDZW3RSUJlDAcmyn2ETWTtFRPrKy+Vx7VhrZSxvlfQDqbVw50rYGop6PlPvpwd8ZgP8A22IH/FH/AGzpMPtfDHdWA8bj4y/+kaH9qn+KTqXyKXc9v6nL4fGYK4CYSuCdM3e3y30vlCWPhETYkHeCQfEaGb9fa9EbqgPhczldqbQALsOJNvOc+ZKdUej0eWWJSc7rncG2pjc3zanTQv14qvhx8bcpRhMPnYKDbfcncqgXZj0ABPlBqXEnefjNbZKAI7HTMypf90XqN71pe2dCShHbwebKUs+S3yw04RnULTUBBmKq3q5lFyXt61UjUnhoBppBHw92ysMrg6Mt1sQdCD4zQxLjuwFJ7x2YZVItawUMpG5mbN7BzlNfC1EOWpfMOO+6kHjx1BnLJyrUexihi1dqinbS/KMOMQw+eV+4r8MzZS1KsR9ZlVlPMpfjMPY1O9UefwI+Np0qr8zjhwyYZ/4hXVfg7TK2JhrZmuBvAJ/Xn5CdGr4LPKePTm0+mG4zF3drXtc+wafhKFrn9GEjDpxYnwAHvJPwlBxNFN5v5n4C0xS8JHQ5eWQZyf8AS8jrz/XhHO16Y9VL+X/deRbbjfRUD3e4SlCXozc4+WXJRY7g3sP5SS4I8gPEj87+6AvtNzxlTYlz9IyljZDyxNX5OBvceVz8bRVAgUk5iBcm1hp4fzmQHMsGIO47jpK7ZPe9FWJxmc+iMqDcNSSeZuT/ACmxslFNA3YCxbQ319W403bwdTOdtY2mjsnGopK1b5GsbgBirDc2UkBhYkEXF9NbgSpQuNIWLLoyKTOkwxvQ7ldWqMKa9DUsg+JJPJZ0eycUMjML5Xd3X7F8tP8AyKs5ZMXTPo0HapUYFc+Tu0pIwtUKKWJaoVJXMbWBNtTcbuEpkAAbgAAOg0AmUYaVvyzfPmWWS08I3KeKB3ay1bTPpXELptKsxoKBXlFKcxihYUAZxGNYSuNlgA7V5HvzzkHg9Qw2AvfFW3mc12g2fSqksDlfjYXDeI59ZqVaZMCrYONOiWrOKq4Fgd15WMM3KdZVwPSDPg5eojSYuFUqfS16Xl4Nt1x5wxsNKzhoWFUUjEczeN8tk2w0rbDxaYvk0WXJHhjNjzwHvlDOWNzLDQjd1GoxXAp5ZzVSZLhNfZh+ZU3tarUBsLkZqVMrp1yMJkE3HvmlsCqGLUSwXvMpRibKKyXyZj9EMGdL8C4PCElaonFLTNS9GjiKWi3zXX1RoBa+bXW43wmnUNRhm+ioUch0HQa+2AvTKsVdsjKbMr+i6niCDr+t8N2dhWqhlpEBFF6tdtKNFOJzcW5Aak7pxOM5fCe+smDH/wBt/wA+RTtGoEwlZv7eslNetPDKXqMOmd6Y8jOX79+Zm1tjFivUUUQRQoqKVIHflBJLt++7FmP2rcJRS2YeU7FSVHgylKcnL2ZJDHeSfGOuHM36WxyYZT2IeIhqFpZzKYQy9MCZ1FPYo5Q2jscRah6Dk6WyyYZS2MeU6lNkgcJeuEtwk6itCObp9n7y9ezC8p0a0B4SwU7RamPSjmj2PRt4MspdiKHHMfFj+E6dJaKfSGphpRl4DYNOkLIoHx9pmguF6S8L4SxVMBlK4fpLBSlopnmY4pePtgBVlihGQRQAxwnOP3PnCDRkClpVElDUOkrah0hAxA4yRYHdFQ7M96EHfDzU7m8h8iMQzHbBympguk3jguvsiOBEAOYfAdJQ+zTOs+RCVtgYWFHIts88pS+BPKdgcAOUpq4S25bmOyXE5BsEeUpfDTsBgTxUSabIB3raOxaTgauHI1AgraT0n+g05S4bBpcaanxAMesWg4vCds8QqhCUqhRZRVpU6xUcArOpYDpe0IxGJxuNCrULmmNQuUU6Q6rTUBb9bTtqGzKa+qijwAHwha4eJ5AWM5TA9nioAM1aOzAOE2hRHKSXCybs0SozUwI5S1cEJoLhpMYeKhmeMJJDC9JpLRku7hQWZ4w3lJfJ+sNKyBWAAvyccoggHCFZJEoeUAKLRBTLcnSSyxgViTjmQtARO8WeRyxwsAFnMUV+pigAEuI52/CTz35RZbRgeX8v5SyBGn0lTUTCg3PT4SZURABrcSff9D7JcUH6/nEMOIDIKQeP685M05P5OOUkEkjKskbupfliyQCwc0YwodITYxAQGDnDxu4hQkwkAAxhpMUoWFiyxADClJZLS/LEVjoCoSUmEj5YUBFZMGNHsYAPePeRtFeAD2ijXizQAe0e0iWjXgA9o2SSBj3jEVGjI5JcWkWhQWVFOkaWBomhQWVRSdukUYgAPJX6+6KKMQgvWQ1B3x4ogLE3675ekUUTGhyYooohjGpJr1iigBYBF3cUUAHyxwsUUAGtHCxRQAeK8UUYhwY8UUYCJtIkxRQAUjFFEMiTEBFFEAorx4oDGapYXMC/pcakA2va/M+EUUpIlsIOK3X0k0qXFxFFBhYjHMeKACuIooorE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262626"/>
              </a:solidFill>
            </a:endParaRPr>
          </a:p>
        </p:txBody>
      </p:sp>
      <p:pic>
        <p:nvPicPr>
          <p:cNvPr id="7174" name="Picture 6" descr="https://encrypted-tbn3.gstatic.com/images?q=tbn:ANd9GcRQKCOMQxJQbpZZiGMBrSZKUPX2JHappGbdRC-3jyrFYGoGg71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2176611"/>
            <a:ext cx="4648200" cy="310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7321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0" y="6356350"/>
            <a:ext cx="2895600" cy="365125"/>
          </a:xfrm>
          <a:prstGeom prst="rect">
            <a:avLst/>
          </a:prstGeom>
        </p:spPr>
        <p:txBody>
          <a:bodyPr/>
          <a:lstStyle/>
          <a:p>
            <a:r>
              <a:rPr lang="en-US" smtClean="0">
                <a:solidFill>
                  <a:srgbClr val="262626">
                    <a:lumMod val="85000"/>
                    <a:lumOff val="15000"/>
                  </a:srgbClr>
                </a:solidFill>
              </a:rPr>
              <a:t>©Partners for Learning, Inc.</a:t>
            </a:r>
            <a:endParaRPr lang="en-US">
              <a:solidFill>
                <a:srgbClr val="262626">
                  <a:lumMod val="85000"/>
                  <a:lumOff val="15000"/>
                </a:srgbClr>
              </a:solidFill>
            </a:endParaRPr>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7" name="Title 3"/>
          <p:cNvSpPr txBox="1">
            <a:spLocks/>
          </p:cNvSpPr>
          <p:nvPr/>
        </p:nvSpPr>
        <p:spPr>
          <a:xfrm>
            <a:off x="457200" y="1676400"/>
            <a:ext cx="8229600" cy="38100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10" name="TextBox 9"/>
          <p:cNvSpPr txBox="1"/>
          <p:nvPr/>
        </p:nvSpPr>
        <p:spPr>
          <a:xfrm>
            <a:off x="2895600" y="1066800"/>
            <a:ext cx="3352800" cy="461665"/>
          </a:xfrm>
          <a:prstGeom prst="rect">
            <a:avLst/>
          </a:prstGeom>
          <a:noFill/>
        </p:spPr>
        <p:txBody>
          <a:bodyPr wrap="square" rtlCol="0">
            <a:spAutoFit/>
          </a:bodyPr>
          <a:lstStyle/>
          <a:p>
            <a:pPr algn="ctr"/>
            <a:r>
              <a:rPr lang="en-US" sz="2400" b="1" dirty="0" err="1" smtClean="0">
                <a:solidFill>
                  <a:srgbClr val="C00000"/>
                </a:solidFill>
              </a:rPr>
              <a:t>oojah</a:t>
            </a:r>
            <a:endParaRPr lang="en-US" sz="2400" b="1" dirty="0">
              <a:solidFill>
                <a:srgbClr val="C00000"/>
              </a:solidFill>
            </a:endParaRPr>
          </a:p>
        </p:txBody>
      </p:sp>
      <p:sp>
        <p:nvSpPr>
          <p:cNvPr id="14" name="TextBox 13"/>
          <p:cNvSpPr txBox="1"/>
          <p:nvPr/>
        </p:nvSpPr>
        <p:spPr>
          <a:xfrm>
            <a:off x="647700" y="5527091"/>
            <a:ext cx="7848600" cy="646331"/>
          </a:xfrm>
          <a:prstGeom prst="rect">
            <a:avLst/>
          </a:prstGeom>
          <a:noFill/>
        </p:spPr>
        <p:txBody>
          <a:bodyPr wrap="square" rtlCol="0">
            <a:spAutoFit/>
          </a:bodyPr>
          <a:lstStyle/>
          <a:p>
            <a:r>
              <a:rPr lang="en-US" dirty="0" smtClean="0">
                <a:solidFill>
                  <a:srgbClr val="4BACC6">
                    <a:lumMod val="10000"/>
                  </a:srgbClr>
                </a:solidFill>
              </a:rPr>
              <a:t>	A word used for any object when the actual name for that 		object has slipped one’s mind.</a:t>
            </a:r>
            <a:endParaRPr lang="en-US" dirty="0">
              <a:solidFill>
                <a:srgbClr val="4BACC6">
                  <a:lumMod val="10000"/>
                </a:srgbClr>
              </a:solidFill>
            </a:endParaRPr>
          </a:p>
        </p:txBody>
      </p:sp>
      <p:sp>
        <p:nvSpPr>
          <p:cNvPr id="3" name="AutoShape 2" descr="data:image/jpeg;base64,/9j/4AAQSkZJRgABAQAAAQABAAD/2wCEAAkGBhAREBIUEhISFBQQEhQREBIUFQ8VEBUUFBAVFBQQFRQXHCYeFxkjGRQUHy8gIycpLCwsFR4xNTAqNSYrLCkBCQoKDgwOGg8PGikkHiQtKSwqKSwpLCwsLCksKSkpLCwsLCwsLCwpKSwpLCkpLCksLCksLCkpLCwsKSwpLCwsKf/AABEIAOYA2wMBIgACEQEDEQH/xAAbAAEAAQUBAAAAAAAAAAAAAAAABQEDBAYHAv/EAD0QAAIBAgQEAgkBBgUFAQAAAAABAgMRBAUhMQYSQVFhcQcTIjJCUoGRobEUYnLB0fAjJDOSshY0Q6LhFf/EABoBAQADAQEBAAAAAAAAAAAAAAACAwQFAQb/xAAnEQACAgEEAQQCAwEAAAAAAAAAAQIDEQQSITETBSIyQVGRQnGBYf/aAAwDAQACEQMRAD8A7iAAAAUuAVBS5UAAAAAAAAAAAAAAAAAAAAAAApcqAAUuVAAKXABUAAA8ti5DZ3xFGj7EVz1HtFa28WRlJRWWRlNQWWTLkY1XMqUd5x+6NajlmNxOtSp6uL2Wv6IyIcEU/iqzf2KvJJ9Io8tj+Mf2TH/7dC/voyKWOpy92UX9TWcTwTZXp1HfsyArqtRlaV1boQds4fJFcrrK+Zo6ZcqaZkfFLUlGo7xk7JvdM3JMvhNTWUaa7FYsoqACZYAAAAAAAAAAAACjZUs4mqoRcntFNsDOCzjsyp0Y3nK3buQVXjJyf+FSnJd7MZXl37VJ16ybi2/VweySe9jYqWHhFWjFLyRR758rhGf3z5TwjWHxViFvQlbyZdocbxvacHH9TZWkYeNyajVVpQXmtGvEbJrqR547F1IYPOqVTaSv2Zn3Od5rlk8LP2W+XdeJLZBxNqoTej0u+j7EYXc7ZEK9R7ts+zbitzypA0mzJYx2I5Kcp/LFv8ELwzlicfX1NZ1G5Jvorkrm2Gc6FSK3lFpGFw1mEJUYwvadNcsovfQpljes/golh2LcTDI7E59Rg7N/VWJCorprurHOOI6EqdTlveXRLx2PLZuOMHl85QxtR0WhVU4qUXdPVEPxPl6nT5rarqSGS0HDD0oy3UFfzKZxNKjK/W363JTWYckrFmDycxlpfw/kdNyXEc+HpS7wX9DmeKlrJ927HTMjw/q8PSi91BX+upn0v2ZdGuyQAKXNp0ALmHj82o0VepUjHzev2NYx3pMwsG+VSn4rRfkqnbCHbKZ311/Jm53FzmOK9LE/gpxXi22/sYD9J2KvvFL+FGd62pfZkfqNC+zrtxc5JT9JmI6y/wDWJm4X0l1b+1KL8HGx4tdUwvUqWdN5iqNLwnpAT9+mn/A/6k9l/E2Gq6KajJ/DLR/S+5ohdCfTNNeorn0yXMDOsO50KkVu4uxm8xRlrWUXtZWCH4ZxsZ0Ipe9Bcsl1VvAla9RqMmt0m0ROO4ebn6yjN059flfmi06uPirOnTl05k7LzKVJxWGiiLcFta/0hcfxNUjPRvTd9PI3LBVnOnGTVnJJtfQ1XDcH1KlVTrtJJ8zguut7G4QikrLpovoeVKS5keURksuREcT4dSo3e6ehz5Ts3Y33ifGKNO33NAUHJqK3m1FLzM97zYkjHqXutSR0/J6rlQpt7uKuZpYwNDkpwj8sUvwXrG9HUiuMCxE4/hylUlzrmhP5oaMl7FbHkoqXZ44qXDICOQ11p+1VLeSvbzL+B4co05c7vOfzT117kweWRVcVzgiqoot1qyhFt7I0viTiDmvGPkZHFOctezF73S8O7MXhLIVWl66orwi7U4v4n8zM8pO2WxdGScndLxx6PHDXDM6s41asXGnF3jF7ya2duxvqRSK/BVmmEFFYRrrrUFhFJOxoHF3pEVNypYZpyWkqm6XhHv5l70k8UOjBUKbtOqrzfWMPDxZq/DXCXPFVsQrQesKfWf7z7IxX2znPxVf6zBqb5zn4ae/t/ghIRxWLm7KdSTerb0XnLZEthuBar1q1IQ7xXtS/obpQoO3LTgox2SirIz8Pkje4hoYrmfIr9OgubHlmkw4Iw63nUl9Ev0Pb4Ow/T1n3Og0sjikXVk0expWnqX8TUtJSv4nMq3BcH7s5rzSaIjG8M1qetlNd47/Y7HLJo9jGxGRroQnpapLohPRVSXRxRRnH3W9OhlYfN38X32Nz4i4U3nBWkt10Zo2OwltUvM5V9MqXwcTU6eVEuDbsl4yq0be16yHWDeqX7rOi5PnNLEwU6cv4o9YvszgVKu4k7kPEc8LVVSL9lu1WPRx66dzRptU84Zp0etedsjuCYsY+CxUakIzg7xmlJPwaL05WTfY62Tu5WDzVqqKu3ZEHmfFEaei3/P8A8IriTPm24xdv5Ij8i4cninzzbjTvv8U/IyyslN7YGKV07Jba/wBmHmGaSry2b192N239jYuFeGJxmq1ZWa/04dvFmx4DKaNFWpwS8ev3MyxOulR5fZZXp1F7nywkVANBqAAABZxcrQk+yZeLOLjeEl3izx9Hj6OY5zUcqkvt9zo2T4dU6FKKWigv0Oc5nG1SX92OgcN4z1uGpy7Llf0Mem+zBo+2Sh4kz2WcQm4yS35XY2M3vo43W/z+aS5tYesd/CENLfdfk3+hh/WS0WkdEuiXRfY59wdK2Nmnu1NfXnOs5Vh7RuYtEk4uT7bOdoMOMpfbZewmAjFbGVZI9nmSNx0izicXCCvKSivEjXxZhU7OpbW2qlb7mocQZy3UqSfwycYrtbQ03EZ9KTd9jmz1rUsJHIs9QcZ7UjutGvGcU4tST2aehdObeivOJSdenJ+zDllBdE23c6RFm+Et0cnTrnvjuLOJwqktjmfFuTKnVkktJrmj531OqWNT47wy5Kcuqk1+CnVR3Vso1kN1T/4ccrQtJrsIy0ZkZnC1RrxMS+58/HiR8vDizg6r6L83c8M4N/6U3H6PVG2Z1iOWk/HQ5n6LKzXrv44/8TfuJOd0VyxctenkfQxbdR9RFvw5NIcXVqpfPNR+lzp+EwypwjGO0VZHOcpwdX9opJ056TTbafc6ZYjpo4jyeaSG2PIRUA1GwAAAAAAM8yPR5YBreN4ewkZOVXmd3e13b8EtlFShyKNGyS+Fbmt8XynGT3Seqf8AIxeC/WyxLaUuRQalJ7N9LdzLGbU9qRjjNqzaom/HmR6KWNRsOMcXZfUwWOdSCtGcvWU30196D/J0XhPiOliqS5WlNJc9N+8n4d0ZHEeS08RScZx5l07p90cxxfCOKw8+fDyb5dYuLtNL+Zz5RnRNyisxZy3CzSzcoLMX9faOzKRVs5Lg/SDmFDStT9Yl80ZRl/uJFel5W/7bXtz6fexYtXXjngujrqsc5X9lzjrKuScqi9ypv4SOZYypyp/U2fO+KcXjnZQah8NOCk/q31MPBcGVas1Kv7EFZ8r96Xg+xhcFdZmC4OY61fdurXBOejLCyhTdR71paeMVsdXwz9lGp5HgEuVRVox0S6WNvpKyR2IR2xwd6ENkdp7Nb40l/hwXeX8jYnM0PjLNlKUmn7MFyrxfVmfVTUa2ZdbYo1PP2c5zeSdSXmR9SVky9iKnNJvuYOMqXtFbyaX30scOqO+Z85THfYdA9GNG1KUvnqf8dDo2OzVUYLva5q3CGW+ppU4fLFX83uT+fZJOtFOD9pKzT6nfxKNeI9n1G2UasR7LWVcURqVFGXxe6zZTR8j4UrxrRnVSjGDulfVs3glVux7iVO7b7gAC0uAAAAAABQqAC3VoxkvaSfmkxSoxirRSS8EkXADzAAAPTzOCaI7F5WnqiTABrdTBzW6v5pP9S2qCX/ip3/gh/Q2ZwTPDw0exHajzCZrs+b4YpeSSf4LdHKJSd3fxNmWGj2PUYJHq46HXRiYLAqCMqpVUU22kl1exj4/MIUo80n5Lq2aJxBxM3rN2XwwRnu1Ealz2ZdRqoUr8snM84njytQdo29qf8kcxzzOPWvljsjFzPO51W9bR7ETCdSrLkoxcpPt+vgciUrNRI4U5WaqWRiMSorxJzgrIJVJ/tFRPlX+kn1fzeRlZLwIk1PENSktVTV+W/j3N+yzLbtWVl0S2SOlp9Ns5Z1dLo/HyyUyPC9TYLFjCYdRVjINx0zzY9AAAAAAAAAAAAAAAAAAAAAAAAAAAsYrEqnByk9Ev7ReZqfFuZa8l9Ie1Pz6Ipus8cGyi+3xQcjX+JOIHrKW79yPyo0DHY2U25SZlZvj3Vm+yehEKhKvVjShfV626LqzhRUrpnzcVLUWcl7K8rq42pyx9mmvfm9rdvFnSMmyGnRioUo2+aXxS8Wy1k2WunCNOlCyXW276yfibXl+WVFZ2O3VWq10fQUVRrjwimByS+5O4bCKC2MaMKqDr1FumXbjRvJFMqRscwkXY4/uhuQ3ozCpZhiIsvEskkwAAegAAAAAABnlsA9Ax6uOpx96SRaWb0fnRHcvyRckvszQWYYqMtpJ/VF1M9zklnJUFCp6AUZUowCk5WTfZXOT8VY9tTd/fk7eR1HMJ2pTfaL/Q4xxHP2YnN18sJI5Hqcmkka7OWjZsfo+y5NVKrWspckfLfQ1qovZZ0T0eYf8Ay1Pxcn+WU6CKbyUemQTeTdsnwCSvYmEWYR5YaGHWryOs5YO25YJIWIzDYiXOkvr5Eoj1ckk8lirhIy6akfWocrJcxsXEjJEJxWMkapGXhMW72ez2MSS1KLdeZXFvJXFtMnUCkdipeaAAAAAACjIbMcdOU1Spbv3n2Jlsgr+rxb5tqnuvxK7HwU2t8IvUOHoW9tuT666F15BR+X8kjFlZM92RJeOH4IWpw4vgnJeZjyjiqPXmj9yc/aod0XNGR2RfRHxxfxInB8QReklZ7ErTrKSuncwMxyeFRXWkujRB08RUoys3azszzc4dkXOUPkbdcMwcBmUait1M65annlFykmsoxM1X+DU/hf6HGOIndR+p2vGRvTmv3JfozhOc4h3s07x0aszn62DljBy/UYOWMEW9jfvRpiZOk0lfkqNfi5zqdSb0UJf7ZHQPRlhqlOM+dOKnK6T3K9JBxeGVaCuUHhnTo1qlvcLEsJOT1sjOpPRHpHT2nZ2ljDYNQ8X3Mg8ylbcx62Lse5SDaRkuSRhYuuY9TGM8ww059PqyDbfRBycuEW2y/gaDlK72W3iX6WWreTv4dDNjGx7GOBGGCqKgEy0AAAAAApYxcbgY1Y2a8U+qZllGjxrJ40n2Q8MTVoezUXNDZTW/1Rmft1OcXaa1XfUy2jCr5PRnvGz7rQhhror2yXRreKxLTdpaImeHa85KTd+X4bnv/pujfW78L6ElSpKKSSsl0Iwg08shXW4vLLhCZ/hVpLvdP+pNkTndRWt2uSs+JO34s16jXcXvtsbXleN9ZC73WjNOb1ZPcMXvU7afcopbzgz6dvOCekjW86yuDblyQXd2j+pskmaJxFnnM5Nu0INxjFdbaNssutVcctFmoujVHLWS3CFO9lKF+2iJjLsukmmc3xOfKTtY2Hgri+ccRChOXNCo+WF94y6JPsZ6dWpyw0ZtPrVY8Nfo6bSjZITnYrFmPi5m5vCOi3hGNicSzGSbdlq2HuzLyyGsmVLllEfcy9hsDGOr1ZlWBUuNBSxUAAAAAAAAAAAAAAFGGR2YZhy6L6kZSUVlkZSUVlmZUxEVuzGnmkF/djWsRmMpdbIt0MLVqv2It+L2KPJJ9GbzSl8TYa+eRWzX6kJjcc5vS5lU+Gar3nFfS5ejwo+tV/RWPHCcuzxwsn2Qau2ktZN6I2/JsD6qmk93qymByalS1irv5nuZ6La4bS6urYeakbprurfc45xDzRlUpyunGT+qu7P7HZWajxjwzDEe1rGdrcy6+DK9RV5IlWqo80cI47Oy3LuQVpSxlDku2ppv6E5W4Am5e1WVr9Iu5NZBwtSwzvC8pvRzlv8AQyU6RwllmLT6Fwlk6RltfmiVxpayek1HUzqk0tzptcHWfRDtPxMvLlJN6OxdljbFaeOTaT6kI4RCODKRUoipYWgAAAAAAAAAAAAAAFrE1OWLfgalmFa8rG1Y2hzwcU7X6mt4vJa0btJSXgUWpvozXxcui1lWX+uqWl7sdX/Q26FNJJJWS6EPw7hJRjJyTTb/AATZOuOEW1xxEpYqAWFgAAALVWipLUugAh62SRbuXMPk8Y6koADxTp2PGIouS0LxQ8YImeGnf3WeqOBm2r6IlAebUQUEgioQJEwAAAAAAAAAAAAUZUpYAhs0x7jJrXTYwcPnck/BbomsxyyNVb2a2aIWfDFW/vxt9blEoSzlGaUJ7so2PD1VKKktmrl0sYWhyQjFfCrF5FyNC6KgA9PQAAAAAAAAAAAAAAAAAAAAAAAAAAAAAAAACjKAAA9AA9AAB4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262626"/>
              </a:solidFill>
            </a:endParaRPr>
          </a:p>
        </p:txBody>
      </p:sp>
      <p:sp>
        <p:nvSpPr>
          <p:cNvPr id="5" name="AutoShape 4" descr="data:image/jpeg;base64,/9j/4AAQSkZJRgABAQAAAQABAAD/2wCEAAkGBhAREBIUEhISFBQQEhQREBIUFQ8VEBUUFBAVFBQQFRQXHCYeFxkjGRQUHy8gIycpLCwsFR4xNTAqNSYrLCkBCQoKDgwOGg8PGikkHiQtKSwqKSwpLCwsLCksKSkpLCwsLCwsLCwpKSwpLCkpLCksLCksLCkpLCwsKSwpLCwsKf/AABEIAOYA2wMBIgACEQEDEQH/xAAbAAEAAQUBAAAAAAAAAAAAAAAABQEDBAYHAv/EAD0QAAIBAgQEAgkBBgUFAQAAAAABAgMRBAUhMQYSQVFhcQcTIjJCUoGRobEUYnLB0fAjJDOSshY0Q6LhFf/EABoBAQADAQEBAAAAAAAAAAAAAAACAwQFAQb/xAAnEQACAgEEAQQCAwEAAAAAAAAAAQIDEQQSITETBSIyQVGRQnGBYf/aAAwDAQACEQMRAD8A7iAAAAUuAVBS5UAAAAAAAAAAAAAAAAAAAAAAApcqAAUuVAAKXABUAAA8ti5DZ3xFGj7EVz1HtFa28WRlJRWWRlNQWWTLkY1XMqUd5x+6NajlmNxOtSp6uL2Wv6IyIcEU/iqzf2KvJJ9Io8tj+Mf2TH/7dC/voyKWOpy92UX9TWcTwTZXp1HfsyArqtRlaV1boQds4fJFcrrK+Zo6ZcqaZkfFLUlGo7xk7JvdM3JMvhNTWUaa7FYsoqACZYAAAAAAAAAAAACjZUs4mqoRcntFNsDOCzjsyp0Y3nK3buQVXjJyf+FSnJd7MZXl37VJ16ybi2/VweySe9jYqWHhFWjFLyRR758rhGf3z5TwjWHxViFvQlbyZdocbxvacHH9TZWkYeNyajVVpQXmtGvEbJrqR547F1IYPOqVTaSv2Zn3Od5rlk8LP2W+XdeJLZBxNqoTej0u+j7EYXc7ZEK9R7ts+zbitzypA0mzJYx2I5Kcp/LFv8ELwzlicfX1NZ1G5Jvorkrm2Gc6FSK3lFpGFw1mEJUYwvadNcsovfQpljes/golh2LcTDI7E59Rg7N/VWJCorprurHOOI6EqdTlveXRLx2PLZuOMHl85QxtR0WhVU4qUXdPVEPxPl6nT5rarqSGS0HDD0oy3UFfzKZxNKjK/W363JTWYckrFmDycxlpfw/kdNyXEc+HpS7wX9DmeKlrJ927HTMjw/q8PSi91BX+upn0v2ZdGuyQAKXNp0ALmHj82o0VepUjHzev2NYx3pMwsG+VSn4rRfkqnbCHbKZ311/Jm53FzmOK9LE/gpxXi22/sYD9J2KvvFL+FGd62pfZkfqNC+zrtxc5JT9JmI6y/wDWJm4X0l1b+1KL8HGx4tdUwvUqWdN5iqNLwnpAT9+mn/A/6k9l/E2Gq6KajJ/DLR/S+5ohdCfTNNeorn0yXMDOsO50KkVu4uxm8xRlrWUXtZWCH4ZxsZ0Ipe9Bcsl1VvAla9RqMmt0m0ROO4ebn6yjN059flfmi06uPirOnTl05k7LzKVJxWGiiLcFta/0hcfxNUjPRvTd9PI3LBVnOnGTVnJJtfQ1XDcH1KlVTrtJJ8zguut7G4QikrLpovoeVKS5keURksuREcT4dSo3e6ehz5Ts3Y33ifGKNO33NAUHJqK3m1FLzM97zYkjHqXutSR0/J6rlQpt7uKuZpYwNDkpwj8sUvwXrG9HUiuMCxE4/hylUlzrmhP5oaMl7FbHkoqXZ44qXDICOQ11p+1VLeSvbzL+B4co05c7vOfzT117kweWRVcVzgiqoot1qyhFt7I0viTiDmvGPkZHFOctezF73S8O7MXhLIVWl66orwi7U4v4n8zM8pO2WxdGScndLxx6PHDXDM6s41asXGnF3jF7ya2duxvqRSK/BVmmEFFYRrrrUFhFJOxoHF3pEVNypYZpyWkqm6XhHv5l70k8UOjBUKbtOqrzfWMPDxZq/DXCXPFVsQrQesKfWf7z7IxX2znPxVf6zBqb5zn4ae/t/ghIRxWLm7KdSTerb0XnLZEthuBar1q1IQ7xXtS/obpQoO3LTgox2SirIz8Pkje4hoYrmfIr9OgubHlmkw4Iw63nUl9Ev0Pb4Ow/T1n3Og0sjikXVk0expWnqX8TUtJSv4nMq3BcH7s5rzSaIjG8M1qetlNd47/Y7HLJo9jGxGRroQnpapLohPRVSXRxRRnH3W9OhlYfN38X32Nz4i4U3nBWkt10Zo2OwltUvM5V9MqXwcTU6eVEuDbsl4yq0be16yHWDeqX7rOi5PnNLEwU6cv4o9YvszgVKu4k7kPEc8LVVSL9lu1WPRx66dzRptU84Zp0etedsjuCYsY+CxUakIzg7xmlJPwaL05WTfY62Tu5WDzVqqKu3ZEHmfFEaei3/P8A8IriTPm24xdv5Ij8i4cninzzbjTvv8U/IyyslN7YGKV07Jba/wBmHmGaSry2b192N239jYuFeGJxmq1ZWa/04dvFmx4DKaNFWpwS8ev3MyxOulR5fZZXp1F7nywkVANBqAAABZxcrQk+yZeLOLjeEl3izx9Hj6OY5zUcqkvt9zo2T4dU6FKKWigv0Oc5nG1SX92OgcN4z1uGpy7Llf0Mem+zBo+2Sh4kz2WcQm4yS35XY2M3vo43W/z+aS5tYesd/CENLfdfk3+hh/WS0WkdEuiXRfY59wdK2Nmnu1NfXnOs5Vh7RuYtEk4uT7bOdoMOMpfbZewmAjFbGVZI9nmSNx0izicXCCvKSivEjXxZhU7OpbW2qlb7mocQZy3UqSfwycYrtbQ03EZ9KTd9jmz1rUsJHIs9QcZ7UjutGvGcU4tST2aehdObeivOJSdenJ+zDllBdE23c6RFm+Et0cnTrnvjuLOJwqktjmfFuTKnVkktJrmj531OqWNT47wy5Kcuqk1+CnVR3Vso1kN1T/4ccrQtJrsIy0ZkZnC1RrxMS+58/HiR8vDizg6r6L83c8M4N/6U3H6PVG2Z1iOWk/HQ5n6LKzXrv44/8TfuJOd0VyxctenkfQxbdR9RFvw5NIcXVqpfPNR+lzp+EwypwjGO0VZHOcpwdX9opJ056TTbafc6ZYjpo4jyeaSG2PIRUA1GwAAAAAAM8yPR5YBreN4ewkZOVXmd3e13b8EtlFShyKNGyS+Fbmt8XynGT3Seqf8AIxeC/WyxLaUuRQalJ7N9LdzLGbU9qRjjNqzaom/HmR6KWNRsOMcXZfUwWOdSCtGcvWU30196D/J0XhPiOliqS5WlNJc9N+8n4d0ZHEeS08RScZx5l07p90cxxfCOKw8+fDyb5dYuLtNL+Zz5RnRNyisxZy3CzSzcoLMX9faOzKRVs5Lg/SDmFDStT9Yl80ZRl/uJFel5W/7bXtz6fexYtXXjngujrqsc5X9lzjrKuScqi9ypv4SOZYypyp/U2fO+KcXjnZQah8NOCk/q31MPBcGVas1Kv7EFZ8r96Xg+xhcFdZmC4OY61fdurXBOejLCyhTdR71paeMVsdXwz9lGp5HgEuVRVox0S6WNvpKyR2IR2xwd6ENkdp7Nb40l/hwXeX8jYnM0PjLNlKUmn7MFyrxfVmfVTUa2ZdbYo1PP2c5zeSdSXmR9SVky9iKnNJvuYOMqXtFbyaX30scOqO+Z85THfYdA9GNG1KUvnqf8dDo2OzVUYLva5q3CGW+ppU4fLFX83uT+fZJOtFOD9pKzT6nfxKNeI9n1G2UasR7LWVcURqVFGXxe6zZTR8j4UrxrRnVSjGDulfVs3glVux7iVO7b7gAC0uAAAAAABQqAC3VoxkvaSfmkxSoxirRSS8EkXADzAAAPTzOCaI7F5WnqiTABrdTBzW6v5pP9S2qCX/ip3/gh/Q2ZwTPDw0exHajzCZrs+b4YpeSSf4LdHKJSd3fxNmWGj2PUYJHq46HXRiYLAqCMqpVUU22kl1exj4/MIUo80n5Lq2aJxBxM3rN2XwwRnu1Ealz2ZdRqoUr8snM84njytQdo29qf8kcxzzOPWvljsjFzPO51W9bR7ETCdSrLkoxcpPt+vgciUrNRI4U5WaqWRiMSorxJzgrIJVJ/tFRPlX+kn1fzeRlZLwIk1PENSktVTV+W/j3N+yzLbtWVl0S2SOlp9Ns5Z1dLo/HyyUyPC9TYLFjCYdRVjINx0zzY9AAAAAAAAAAAAAAAAAAAAAAAAAAAsYrEqnByk9Ev7ReZqfFuZa8l9Ie1Pz6Ipus8cGyi+3xQcjX+JOIHrKW79yPyo0DHY2U25SZlZvj3Vm+yehEKhKvVjShfV626LqzhRUrpnzcVLUWcl7K8rq42pyx9mmvfm9rdvFnSMmyGnRioUo2+aXxS8Wy1k2WunCNOlCyXW276yfibXl+WVFZ2O3VWq10fQUVRrjwimByS+5O4bCKC2MaMKqDr1FumXbjRvJFMqRscwkXY4/uhuQ3ozCpZhiIsvEskkwAAegAAAAAABnlsA9Ax6uOpx96SRaWb0fnRHcvyRckvszQWYYqMtpJ/VF1M9zklnJUFCp6AUZUowCk5WTfZXOT8VY9tTd/fk7eR1HMJ2pTfaL/Q4xxHP2YnN18sJI5Hqcmkka7OWjZsfo+y5NVKrWspckfLfQ1qovZZ0T0eYf8Ay1Pxcn+WU6CKbyUemQTeTdsnwCSvYmEWYR5YaGHWryOs5YO25YJIWIzDYiXOkvr5Eoj1ckk8lirhIy6akfWocrJcxsXEjJEJxWMkapGXhMW72ez2MSS1KLdeZXFvJXFtMnUCkdipeaAAAAAACjIbMcdOU1Spbv3n2Jlsgr+rxb5tqnuvxK7HwU2t8IvUOHoW9tuT666F15BR+X8kjFlZM92RJeOH4IWpw4vgnJeZjyjiqPXmj9yc/aod0XNGR2RfRHxxfxInB8QReklZ7ErTrKSuncwMxyeFRXWkujRB08RUoys3azszzc4dkXOUPkbdcMwcBmUait1M65annlFykmsoxM1X+DU/hf6HGOIndR+p2vGRvTmv3JfozhOc4h3s07x0aszn62DljBy/UYOWMEW9jfvRpiZOk0lfkqNfi5zqdSb0UJf7ZHQPRlhqlOM+dOKnK6T3K9JBxeGVaCuUHhnTo1qlvcLEsJOT1sjOpPRHpHT2nZ2ljDYNQ8X3Mg8ylbcx62Lse5SDaRkuSRhYuuY9TGM8ww059PqyDbfRBycuEW2y/gaDlK72W3iX6WWreTv4dDNjGx7GOBGGCqKgEy0AAAAAApYxcbgY1Y2a8U+qZllGjxrJ40n2Q8MTVoezUXNDZTW/1Rmft1OcXaa1XfUy2jCr5PRnvGz7rQhhror2yXRreKxLTdpaImeHa85KTd+X4bnv/pujfW78L6ElSpKKSSsl0Iwg08shXW4vLLhCZ/hVpLvdP+pNkTndRWt2uSs+JO34s16jXcXvtsbXleN9ZC73WjNOb1ZPcMXvU7afcopbzgz6dvOCekjW86yuDblyQXd2j+pskmaJxFnnM5Nu0INxjFdbaNssutVcctFmoujVHLWS3CFO9lKF+2iJjLsukmmc3xOfKTtY2Hgri+ccRChOXNCo+WF94y6JPsZ6dWpyw0ZtPrVY8Nfo6bSjZITnYrFmPi5m5vCOi3hGNicSzGSbdlq2HuzLyyGsmVLllEfcy9hsDGOr1ZlWBUuNBSxUAAAAAAAAAAAAAAFGGR2YZhy6L6kZSUVlkZSUVlmZUxEVuzGnmkF/djWsRmMpdbIt0MLVqv2It+L2KPJJ9GbzSl8TYa+eRWzX6kJjcc5vS5lU+Gar3nFfS5ejwo+tV/RWPHCcuzxwsn2Qau2ktZN6I2/JsD6qmk93qymByalS1irv5nuZ6La4bS6urYeakbprurfc45xDzRlUpyunGT+qu7P7HZWajxjwzDEe1rGdrcy6+DK9RV5IlWqo80cI47Oy3LuQVpSxlDku2ppv6E5W4Am5e1WVr9Iu5NZBwtSwzvC8pvRzlv8AQyU6RwllmLT6Fwlk6RltfmiVxpayek1HUzqk0tzptcHWfRDtPxMvLlJN6OxdljbFaeOTaT6kI4RCODKRUoipYWgAAAAAAAAAAAAAAFrE1OWLfgalmFa8rG1Y2hzwcU7X6mt4vJa0btJSXgUWpvozXxcui1lWX+uqWl7sdX/Q26FNJJJWS6EPw7hJRjJyTTb/AATZOuOEW1xxEpYqAWFgAAALVWipLUugAh62SRbuXMPk8Y6koADxTp2PGIouS0LxQ8YImeGnf3WeqOBm2r6IlAebUQUEgioQJEwAAAAAAAAAAAAUZUpYAhs0x7jJrXTYwcPnck/BbomsxyyNVb2a2aIWfDFW/vxt9blEoSzlGaUJ7so2PD1VKKktmrl0sYWhyQjFfCrF5FyNC6KgA9PQAAAAAAAAAAAAAAAAAAAAAAAAAAAAAAAACjKAAA9AA9AAB4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262626"/>
              </a:solidFill>
            </a:endParaRPr>
          </a:p>
        </p:txBody>
      </p:sp>
      <p:pic>
        <p:nvPicPr>
          <p:cNvPr id="1032" name="Picture 8" descr="http://2.bp.blogspot.com/-53mnaudBkR0/UGRUqzmgLAI/AAAAAAAABCM/Sb2rFVm1QmQ/s1600/606.03HJ+-+Brain+Foods+that+May+Have+Slipped+Your+Mi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13479"/>
            <a:ext cx="2195248" cy="333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9780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0" y="6356350"/>
            <a:ext cx="2895600" cy="365125"/>
          </a:xfrm>
          <a:prstGeom prst="rect">
            <a:avLst/>
          </a:prstGeom>
        </p:spPr>
        <p:txBody>
          <a:bodyPr/>
          <a:lstStyle/>
          <a:p>
            <a:r>
              <a:rPr lang="en-US" smtClean="0">
                <a:solidFill>
                  <a:srgbClr val="262626">
                    <a:lumMod val="85000"/>
                    <a:lumOff val="15000"/>
                  </a:srgbClr>
                </a:solidFill>
              </a:rPr>
              <a:t>©Partners for Learning, Inc.</a:t>
            </a:r>
            <a:endParaRPr lang="en-US">
              <a:solidFill>
                <a:srgbClr val="262626">
                  <a:lumMod val="85000"/>
                  <a:lumOff val="15000"/>
                </a:srgbClr>
              </a:solidFill>
            </a:endParaRPr>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7" name="Title 3"/>
          <p:cNvSpPr txBox="1">
            <a:spLocks/>
          </p:cNvSpPr>
          <p:nvPr/>
        </p:nvSpPr>
        <p:spPr>
          <a:xfrm>
            <a:off x="457200" y="1676400"/>
            <a:ext cx="8229600" cy="38100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10" name="TextBox 9"/>
          <p:cNvSpPr txBox="1"/>
          <p:nvPr/>
        </p:nvSpPr>
        <p:spPr>
          <a:xfrm>
            <a:off x="2895600" y="1066800"/>
            <a:ext cx="3352800" cy="461665"/>
          </a:xfrm>
          <a:prstGeom prst="rect">
            <a:avLst/>
          </a:prstGeom>
          <a:noFill/>
        </p:spPr>
        <p:txBody>
          <a:bodyPr wrap="square" rtlCol="0">
            <a:spAutoFit/>
          </a:bodyPr>
          <a:lstStyle/>
          <a:p>
            <a:pPr algn="ctr"/>
            <a:r>
              <a:rPr lang="en-US" sz="2400" b="1" dirty="0" smtClean="0">
                <a:solidFill>
                  <a:srgbClr val="C00000"/>
                </a:solidFill>
              </a:rPr>
              <a:t>sniggle</a:t>
            </a:r>
            <a:endParaRPr lang="en-US" sz="2400" b="1" dirty="0">
              <a:solidFill>
                <a:srgbClr val="C00000"/>
              </a:solidFill>
            </a:endParaRPr>
          </a:p>
        </p:txBody>
      </p:sp>
      <p:sp>
        <p:nvSpPr>
          <p:cNvPr id="14" name="TextBox 13"/>
          <p:cNvSpPr txBox="1"/>
          <p:nvPr/>
        </p:nvSpPr>
        <p:spPr>
          <a:xfrm>
            <a:off x="659423" y="5569568"/>
            <a:ext cx="7848600" cy="369332"/>
          </a:xfrm>
          <a:prstGeom prst="rect">
            <a:avLst/>
          </a:prstGeom>
          <a:noFill/>
        </p:spPr>
        <p:txBody>
          <a:bodyPr wrap="square" rtlCol="0">
            <a:spAutoFit/>
          </a:bodyPr>
          <a:lstStyle/>
          <a:p>
            <a:pPr algn="ctr"/>
            <a:r>
              <a:rPr lang="en-US" dirty="0" smtClean="0">
                <a:solidFill>
                  <a:srgbClr val="4BACC6">
                    <a:lumMod val="10000"/>
                  </a:srgbClr>
                </a:solidFill>
              </a:rPr>
              <a:t>To fish for eels by lowering a baited hook into a hiding place</a:t>
            </a:r>
            <a:endParaRPr lang="en-US" dirty="0">
              <a:solidFill>
                <a:srgbClr val="4BACC6">
                  <a:lumMod val="10000"/>
                </a:srgb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978025"/>
            <a:ext cx="4840377" cy="32067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2667000"/>
            <a:ext cx="1438275" cy="1333500"/>
          </a:xfrm>
          <a:prstGeom prst="rect">
            <a:avLst/>
          </a:prstGeom>
        </p:spPr>
      </p:pic>
    </p:spTree>
    <p:extLst>
      <p:ext uri="{BB962C8B-B14F-4D97-AF65-F5344CB8AC3E}">
        <p14:creationId xmlns:p14="http://schemas.microsoft.com/office/powerpoint/2010/main" val="4334308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0" y="6356350"/>
            <a:ext cx="2895600" cy="365125"/>
          </a:xfrm>
          <a:prstGeom prst="rect">
            <a:avLst/>
          </a:prstGeom>
        </p:spPr>
        <p:txBody>
          <a:bodyPr/>
          <a:lstStyle/>
          <a:p>
            <a:r>
              <a:rPr lang="en-US" smtClean="0">
                <a:solidFill>
                  <a:srgbClr val="262626">
                    <a:lumMod val="85000"/>
                    <a:lumOff val="15000"/>
                  </a:srgbClr>
                </a:solidFill>
              </a:rPr>
              <a:t>©Partners for Learning, Inc.</a:t>
            </a:r>
            <a:endParaRPr lang="en-US">
              <a:solidFill>
                <a:srgbClr val="262626">
                  <a:lumMod val="85000"/>
                  <a:lumOff val="15000"/>
                </a:srgbClr>
              </a:solidFill>
            </a:endParaRPr>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7" name="Title 3"/>
          <p:cNvSpPr txBox="1">
            <a:spLocks/>
          </p:cNvSpPr>
          <p:nvPr/>
        </p:nvSpPr>
        <p:spPr>
          <a:xfrm>
            <a:off x="457200" y="1676400"/>
            <a:ext cx="8229600" cy="38100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10" name="TextBox 9"/>
          <p:cNvSpPr txBox="1"/>
          <p:nvPr/>
        </p:nvSpPr>
        <p:spPr>
          <a:xfrm>
            <a:off x="2895600" y="1066800"/>
            <a:ext cx="3352800" cy="461665"/>
          </a:xfrm>
          <a:prstGeom prst="rect">
            <a:avLst/>
          </a:prstGeom>
          <a:noFill/>
        </p:spPr>
        <p:txBody>
          <a:bodyPr wrap="square" rtlCol="0">
            <a:spAutoFit/>
          </a:bodyPr>
          <a:lstStyle/>
          <a:p>
            <a:pPr algn="ctr"/>
            <a:r>
              <a:rPr lang="en-US" sz="2400" b="1" dirty="0" smtClean="0">
                <a:solidFill>
                  <a:srgbClr val="C00000"/>
                </a:solidFill>
              </a:rPr>
              <a:t>hobbledehoy</a:t>
            </a:r>
            <a:endParaRPr lang="en-US" sz="2400" b="1" dirty="0">
              <a:solidFill>
                <a:srgbClr val="C00000"/>
              </a:solidFill>
            </a:endParaRPr>
          </a:p>
        </p:txBody>
      </p:sp>
      <p:sp>
        <p:nvSpPr>
          <p:cNvPr id="14" name="TextBox 13"/>
          <p:cNvSpPr txBox="1"/>
          <p:nvPr/>
        </p:nvSpPr>
        <p:spPr>
          <a:xfrm>
            <a:off x="647700" y="5527091"/>
            <a:ext cx="7848600" cy="369332"/>
          </a:xfrm>
          <a:prstGeom prst="rect">
            <a:avLst/>
          </a:prstGeom>
          <a:noFill/>
        </p:spPr>
        <p:txBody>
          <a:bodyPr wrap="square" rtlCol="0">
            <a:spAutoFit/>
          </a:bodyPr>
          <a:lstStyle/>
          <a:p>
            <a:pPr algn="ctr"/>
            <a:r>
              <a:rPr lang="en-US" dirty="0" smtClean="0">
                <a:solidFill>
                  <a:srgbClr val="4BACC6">
                    <a:lumMod val="10000"/>
                  </a:srgbClr>
                </a:solidFill>
              </a:rPr>
              <a:t>An awkward gawky young fellow. </a:t>
            </a:r>
            <a:endParaRPr lang="en-US" dirty="0">
              <a:solidFill>
                <a:srgbClr val="4BACC6">
                  <a:lumMod val="10000"/>
                </a:srgbClr>
              </a:solidFill>
            </a:endParaRPr>
          </a:p>
        </p:txBody>
      </p:sp>
      <p:pic>
        <p:nvPicPr>
          <p:cNvPr id="5122" name="Picture 2" descr="http://debkrier.com/wp-content/uploads/2011/02/Geeky-Guy-300x2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2133600"/>
            <a:ext cx="285750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6689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0" y="6356350"/>
            <a:ext cx="2895600" cy="365125"/>
          </a:xfrm>
          <a:prstGeom prst="rect">
            <a:avLst/>
          </a:prstGeom>
        </p:spPr>
        <p:txBody>
          <a:bodyPr/>
          <a:lstStyle/>
          <a:p>
            <a:r>
              <a:rPr lang="en-US" smtClean="0">
                <a:solidFill>
                  <a:srgbClr val="262626">
                    <a:lumMod val="85000"/>
                    <a:lumOff val="15000"/>
                  </a:srgbClr>
                </a:solidFill>
              </a:rPr>
              <a:t>©Partners for Learning, Inc.</a:t>
            </a:r>
            <a:endParaRPr lang="en-US">
              <a:solidFill>
                <a:srgbClr val="262626">
                  <a:lumMod val="85000"/>
                  <a:lumOff val="15000"/>
                </a:srgbClr>
              </a:solidFill>
            </a:endParaRPr>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7" name="Title 3"/>
          <p:cNvSpPr txBox="1">
            <a:spLocks/>
          </p:cNvSpPr>
          <p:nvPr/>
        </p:nvSpPr>
        <p:spPr>
          <a:xfrm>
            <a:off x="457200" y="1676400"/>
            <a:ext cx="8229600" cy="38100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10" name="TextBox 9"/>
          <p:cNvSpPr txBox="1"/>
          <p:nvPr/>
        </p:nvSpPr>
        <p:spPr>
          <a:xfrm>
            <a:off x="2895600" y="1066800"/>
            <a:ext cx="3352800" cy="461665"/>
          </a:xfrm>
          <a:prstGeom prst="rect">
            <a:avLst/>
          </a:prstGeom>
          <a:noFill/>
        </p:spPr>
        <p:txBody>
          <a:bodyPr wrap="square" rtlCol="0">
            <a:spAutoFit/>
          </a:bodyPr>
          <a:lstStyle/>
          <a:p>
            <a:pPr algn="ctr"/>
            <a:r>
              <a:rPr lang="en-US" sz="2400" b="1" dirty="0" err="1" smtClean="0">
                <a:solidFill>
                  <a:srgbClr val="C00000"/>
                </a:solidFill>
              </a:rPr>
              <a:t>borborygmus</a:t>
            </a:r>
            <a:endParaRPr lang="en-US" sz="2400" b="1" dirty="0">
              <a:solidFill>
                <a:srgbClr val="C00000"/>
              </a:solidFill>
            </a:endParaRPr>
          </a:p>
        </p:txBody>
      </p:sp>
      <p:sp>
        <p:nvSpPr>
          <p:cNvPr id="14" name="TextBox 13"/>
          <p:cNvSpPr txBox="1"/>
          <p:nvPr/>
        </p:nvSpPr>
        <p:spPr>
          <a:xfrm>
            <a:off x="647700" y="5527091"/>
            <a:ext cx="7848600" cy="369332"/>
          </a:xfrm>
          <a:prstGeom prst="rect">
            <a:avLst/>
          </a:prstGeom>
          <a:noFill/>
        </p:spPr>
        <p:txBody>
          <a:bodyPr wrap="square" rtlCol="0">
            <a:spAutoFit/>
          </a:bodyPr>
          <a:lstStyle/>
          <a:p>
            <a:pPr algn="ctr"/>
            <a:r>
              <a:rPr lang="en-US" dirty="0" smtClean="0"/>
              <a:t>A gurgling or rumbling sound from the stomach or intestines due to gas</a:t>
            </a:r>
            <a:endParaRPr lang="en-US" b="1" dirty="0">
              <a:solidFill>
                <a:srgbClr val="C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81400" y="2121945"/>
            <a:ext cx="2295901" cy="291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1999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0" y="6356350"/>
            <a:ext cx="2895600" cy="365125"/>
          </a:xfrm>
          <a:prstGeom prst="rect">
            <a:avLst/>
          </a:prstGeom>
        </p:spPr>
        <p:txBody>
          <a:bodyPr/>
          <a:lstStyle/>
          <a:p>
            <a:r>
              <a:rPr lang="en-US" smtClean="0">
                <a:solidFill>
                  <a:srgbClr val="262626">
                    <a:lumMod val="85000"/>
                    <a:lumOff val="15000"/>
                  </a:srgbClr>
                </a:solidFill>
              </a:rPr>
              <a:t>©Partners for Learning, Inc.</a:t>
            </a:r>
            <a:endParaRPr lang="en-US">
              <a:solidFill>
                <a:srgbClr val="262626">
                  <a:lumMod val="85000"/>
                  <a:lumOff val="15000"/>
                </a:srgbClr>
              </a:solidFill>
            </a:endParaRPr>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7" name="Title 3"/>
          <p:cNvSpPr txBox="1">
            <a:spLocks/>
          </p:cNvSpPr>
          <p:nvPr/>
        </p:nvSpPr>
        <p:spPr>
          <a:xfrm>
            <a:off x="457200" y="1676400"/>
            <a:ext cx="8229600" cy="38100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10" name="TextBox 9"/>
          <p:cNvSpPr txBox="1"/>
          <p:nvPr/>
        </p:nvSpPr>
        <p:spPr>
          <a:xfrm>
            <a:off x="2895600" y="1066800"/>
            <a:ext cx="3352800" cy="461665"/>
          </a:xfrm>
          <a:prstGeom prst="rect">
            <a:avLst/>
          </a:prstGeom>
          <a:noFill/>
        </p:spPr>
        <p:txBody>
          <a:bodyPr wrap="square" rtlCol="0">
            <a:spAutoFit/>
          </a:bodyPr>
          <a:lstStyle/>
          <a:p>
            <a:pPr algn="ctr"/>
            <a:r>
              <a:rPr lang="en-US" sz="2400" b="1" dirty="0" err="1" smtClean="0">
                <a:solidFill>
                  <a:srgbClr val="C00000"/>
                </a:solidFill>
              </a:rPr>
              <a:t>snollygoster</a:t>
            </a:r>
            <a:endParaRPr lang="en-US" sz="2400" b="1" dirty="0">
              <a:solidFill>
                <a:srgbClr val="C00000"/>
              </a:solidFill>
            </a:endParaRPr>
          </a:p>
        </p:txBody>
      </p:sp>
      <p:sp>
        <p:nvSpPr>
          <p:cNvPr id="14" name="TextBox 13"/>
          <p:cNvSpPr txBox="1"/>
          <p:nvPr/>
        </p:nvSpPr>
        <p:spPr>
          <a:xfrm>
            <a:off x="647700" y="5527091"/>
            <a:ext cx="7848600" cy="369332"/>
          </a:xfrm>
          <a:prstGeom prst="rect">
            <a:avLst/>
          </a:prstGeom>
          <a:noFill/>
        </p:spPr>
        <p:txBody>
          <a:bodyPr wrap="square" rtlCol="0">
            <a:spAutoFit/>
          </a:bodyPr>
          <a:lstStyle/>
          <a:p>
            <a:pPr algn="ctr"/>
            <a:r>
              <a:rPr lang="en-US" dirty="0" smtClean="0">
                <a:solidFill>
                  <a:srgbClr val="4BACC6">
                    <a:lumMod val="10000"/>
                  </a:srgbClr>
                </a:solidFill>
              </a:rPr>
              <a:t>A sleazy politician</a:t>
            </a:r>
            <a:endParaRPr lang="en-US" dirty="0">
              <a:solidFill>
                <a:srgbClr val="4BACC6">
                  <a:lumMod val="10000"/>
                </a:srgbClr>
              </a:solidFill>
            </a:endParaRPr>
          </a:p>
        </p:txBody>
      </p:sp>
      <p:pic>
        <p:nvPicPr>
          <p:cNvPr id="4098" name="Picture 2" descr="https://encrypted-tbn3.gstatic.com/images?q=tbn:ANd9GcT6u6sUWusNED-b7fBQVNNeRmdqoqu30SlVSEw1pfDJOlX96W5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918" y="2438400"/>
            <a:ext cx="361348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4686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0" y="6356350"/>
            <a:ext cx="2895600" cy="365125"/>
          </a:xfrm>
          <a:prstGeom prst="rect">
            <a:avLst/>
          </a:prstGeom>
        </p:spPr>
        <p:txBody>
          <a:bodyPr/>
          <a:lstStyle/>
          <a:p>
            <a:r>
              <a:rPr lang="en-US" smtClean="0">
                <a:solidFill>
                  <a:srgbClr val="262626">
                    <a:lumMod val="85000"/>
                    <a:lumOff val="15000"/>
                  </a:srgbClr>
                </a:solidFill>
              </a:rPr>
              <a:t>©Partners for Learning, Inc.</a:t>
            </a:r>
            <a:endParaRPr lang="en-US">
              <a:solidFill>
                <a:srgbClr val="262626">
                  <a:lumMod val="85000"/>
                  <a:lumOff val="15000"/>
                </a:srgbClr>
              </a:solidFill>
            </a:endParaRPr>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7" name="Title 3"/>
          <p:cNvSpPr txBox="1">
            <a:spLocks/>
          </p:cNvSpPr>
          <p:nvPr/>
        </p:nvSpPr>
        <p:spPr>
          <a:xfrm>
            <a:off x="457200" y="1676400"/>
            <a:ext cx="8229600" cy="38100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algn="ctr">
              <a:spcBef>
                <a:spcPct val="0"/>
              </a:spcBef>
              <a:defRPr/>
            </a:pPr>
            <a:endParaRPr lang="en-US" sz="4400" dirty="0" smtClean="0">
              <a:solidFill>
                <a:srgbClr val="262626"/>
              </a:solidFill>
            </a:endParaRPr>
          </a:p>
        </p:txBody>
      </p:sp>
      <p:sp>
        <p:nvSpPr>
          <p:cNvPr id="10" name="TextBox 9"/>
          <p:cNvSpPr txBox="1"/>
          <p:nvPr/>
        </p:nvSpPr>
        <p:spPr>
          <a:xfrm>
            <a:off x="2895600" y="1066800"/>
            <a:ext cx="3352800" cy="461665"/>
          </a:xfrm>
          <a:prstGeom prst="rect">
            <a:avLst/>
          </a:prstGeom>
          <a:noFill/>
        </p:spPr>
        <p:txBody>
          <a:bodyPr wrap="square" rtlCol="0">
            <a:spAutoFit/>
          </a:bodyPr>
          <a:lstStyle/>
          <a:p>
            <a:pPr algn="ctr"/>
            <a:r>
              <a:rPr lang="en-US" sz="2400" b="1" dirty="0" err="1" smtClean="0">
                <a:solidFill>
                  <a:srgbClr val="C00000"/>
                </a:solidFill>
              </a:rPr>
              <a:t>jobberknowl</a:t>
            </a:r>
            <a:endParaRPr lang="en-US" sz="2400" b="1" dirty="0">
              <a:solidFill>
                <a:srgbClr val="C00000"/>
              </a:solidFill>
            </a:endParaRPr>
          </a:p>
        </p:txBody>
      </p:sp>
      <p:sp>
        <p:nvSpPr>
          <p:cNvPr id="14" name="TextBox 13"/>
          <p:cNvSpPr txBox="1"/>
          <p:nvPr/>
        </p:nvSpPr>
        <p:spPr>
          <a:xfrm>
            <a:off x="647700" y="5527091"/>
            <a:ext cx="7848600" cy="369332"/>
          </a:xfrm>
          <a:prstGeom prst="rect">
            <a:avLst/>
          </a:prstGeom>
          <a:noFill/>
        </p:spPr>
        <p:txBody>
          <a:bodyPr wrap="square" rtlCol="0">
            <a:spAutoFit/>
          </a:bodyPr>
          <a:lstStyle/>
          <a:p>
            <a:pPr algn="ctr"/>
            <a:r>
              <a:rPr lang="en-US" dirty="0" smtClean="0">
                <a:solidFill>
                  <a:srgbClr val="4BACC6">
                    <a:lumMod val="10000"/>
                  </a:srgbClr>
                </a:solidFill>
              </a:rPr>
              <a:t>A blockhead</a:t>
            </a:r>
            <a:endParaRPr lang="en-US" dirty="0">
              <a:solidFill>
                <a:srgbClr val="4BACC6">
                  <a:lumMod val="10000"/>
                </a:srgbClr>
              </a:solidFill>
            </a:endParaRPr>
          </a:p>
        </p:txBody>
      </p:sp>
      <p:pic>
        <p:nvPicPr>
          <p:cNvPr id="3074" name="Picture 2" descr="http://www.cnylink.com/news_images/lrg/dunce_cap_Samcentore.jpg"/>
          <p:cNvPicPr>
            <a:picLocks noChangeAspect="1" noChangeArrowheads="1"/>
          </p:cNvPicPr>
          <p:nvPr/>
        </p:nvPicPr>
        <p:blipFill rotWithShape="1">
          <a:blip r:embed="rId3">
            <a:extLst>
              <a:ext uri="{28A0092B-C50C-407E-A947-70E740481C1C}">
                <a14:useLocalDpi xmlns:a14="http://schemas.microsoft.com/office/drawing/2010/main" val="0"/>
              </a:ext>
            </a:extLst>
          </a:blip>
          <a:srcRect l="-9931" t="27676" r="9931"/>
          <a:stretch/>
        </p:blipFill>
        <p:spPr bwMode="auto">
          <a:xfrm>
            <a:off x="2667000" y="1886739"/>
            <a:ext cx="3124200" cy="338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732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6019800" cy="1970046"/>
          </a:xfrm>
        </p:spPr>
        <p:txBody>
          <a:bodyPr>
            <a:normAutofit/>
          </a:bodyPr>
          <a:lstStyle/>
          <a:p>
            <a:r>
              <a:rPr lang="en-US" dirty="0" smtClean="0"/>
              <a:t>engaging with word meanings</a:t>
            </a:r>
            <a:endParaRPr lang="en-US" dirty="0"/>
          </a:p>
        </p:txBody>
      </p:sp>
      <p:sp>
        <p:nvSpPr>
          <p:cNvPr id="5" name="Text Placeholder 4"/>
          <p:cNvSpPr>
            <a:spLocks noGrp="1"/>
          </p:cNvSpPr>
          <p:nvPr>
            <p:ph type="body" idx="1"/>
          </p:nvPr>
        </p:nvSpPr>
        <p:spPr/>
        <p:txBody>
          <a:bodyPr/>
          <a:lstStyle/>
          <a:p>
            <a:r>
              <a:rPr lang="en-US" dirty="0" smtClean="0"/>
              <a:t>Short activities that help us interact with word meanings</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34354"/>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826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0"/>
            <a:ext cx="7239000" cy="2819400"/>
          </a:xfrm>
        </p:spPr>
        <p:txBody>
          <a:bodyPr>
            <a:normAutofit fontScale="90000"/>
          </a:bodyPr>
          <a:lstStyle/>
          <a:p>
            <a:pPr algn="ctr"/>
            <a:r>
              <a:rPr lang="en-US" sz="4400" dirty="0" smtClean="0">
                <a:solidFill>
                  <a:schemeClr val="accent2">
                    <a:lumMod val="75000"/>
                  </a:schemeClr>
                </a:solidFill>
              </a:rPr>
              <a:t>Write </a:t>
            </a:r>
            <a:r>
              <a:rPr lang="en-US" sz="4400" dirty="0">
                <a:solidFill>
                  <a:schemeClr val="accent2">
                    <a:lumMod val="75000"/>
                  </a:schemeClr>
                </a:solidFill>
              </a:rPr>
              <a:t>down </a:t>
            </a:r>
            <a:r>
              <a:rPr lang="en-US" sz="4400" dirty="0" smtClean="0">
                <a:solidFill>
                  <a:schemeClr val="accent2">
                    <a:lumMod val="75000"/>
                  </a:schemeClr>
                </a:solidFill>
              </a:rPr>
              <a:t>as many of the </a:t>
            </a:r>
            <a:r>
              <a:rPr lang="en-US" sz="4400" dirty="0">
                <a:solidFill>
                  <a:schemeClr val="accent2">
                    <a:lumMod val="75000"/>
                  </a:schemeClr>
                </a:solidFill>
              </a:rPr>
              <a:t>8</a:t>
            </a:r>
            <a:r>
              <a:rPr lang="en-US" sz="4400" dirty="0" smtClean="0">
                <a:solidFill>
                  <a:schemeClr val="accent2">
                    <a:lumMod val="75000"/>
                  </a:schemeClr>
                </a:solidFill>
              </a:rPr>
              <a:t> words that you can remember along with the definition for each.</a:t>
            </a:r>
            <a:r>
              <a:rPr lang="en-US" dirty="0">
                <a:solidFill>
                  <a:schemeClr val="accent2">
                    <a:lumMod val="75000"/>
                  </a:schemeClr>
                </a:solidFill>
              </a:rPr>
              <a:t/>
            </a:r>
            <a:br>
              <a:rPr lang="en-US" dirty="0">
                <a:solidFill>
                  <a:schemeClr val="accent2">
                    <a:lumMod val="75000"/>
                  </a:schemeClr>
                </a:solidFill>
              </a:rPr>
            </a:br>
            <a:endParaRPr lang="en-US" dirty="0">
              <a:solidFill>
                <a:schemeClr val="accent2">
                  <a:lumMod val="75000"/>
                </a:schemeClr>
              </a:solidFill>
            </a:endParaRPr>
          </a:p>
        </p:txBody>
      </p:sp>
      <p:sp>
        <p:nvSpPr>
          <p:cNvPr id="3" name="TextBox 2"/>
          <p:cNvSpPr txBox="1"/>
          <p:nvPr/>
        </p:nvSpPr>
        <p:spPr>
          <a:xfrm>
            <a:off x="304800" y="152400"/>
            <a:ext cx="7086600" cy="584775"/>
          </a:xfrm>
          <a:prstGeom prst="rect">
            <a:avLst/>
          </a:prstGeom>
          <a:noFill/>
        </p:spPr>
        <p:txBody>
          <a:bodyPr wrap="square" rtlCol="0">
            <a:spAutoFit/>
          </a:bodyPr>
          <a:lstStyle/>
          <a:p>
            <a:r>
              <a:rPr lang="en-US" sz="3200" dirty="0" smtClean="0"/>
              <a:t>Vocabulary </a:t>
            </a:r>
            <a:r>
              <a:rPr lang="en-US" sz="3200" dirty="0"/>
              <a:t>Test!</a:t>
            </a:r>
          </a:p>
        </p:txBody>
      </p:sp>
    </p:spTree>
    <p:extLst>
      <p:ext uri="{BB962C8B-B14F-4D97-AF65-F5344CB8AC3E}">
        <p14:creationId xmlns:p14="http://schemas.microsoft.com/office/powerpoint/2010/main" val="5727388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kernel\AppData\Local\Microsoft\Windows\Temporary Internet Files\Content.IE5\HBH76810\MC9002919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133600"/>
            <a:ext cx="4114800" cy="40983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95400"/>
            <a:ext cx="8229600" cy="4830763"/>
          </a:xfrm>
        </p:spPr>
        <p:txBody>
          <a:bodyPr>
            <a:normAutofit/>
          </a:bodyPr>
          <a:lstStyle/>
          <a:p>
            <a:pPr marL="0" indent="0" algn="ctr">
              <a:buNone/>
            </a:pPr>
            <a:r>
              <a:rPr lang="en-US" sz="4800" b="1" dirty="0" smtClean="0">
                <a:solidFill>
                  <a:srgbClr val="00B0F0"/>
                </a:solidFill>
              </a:rPr>
              <a:t>1-Hour Lunch Break!</a:t>
            </a:r>
            <a:endParaRPr lang="en-US" sz="4800" b="1" dirty="0">
              <a:solidFill>
                <a:srgbClr val="00B0F0"/>
              </a:solidFill>
            </a:endParaRP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383145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a:xfrm>
            <a:off x="533400" y="228600"/>
            <a:ext cx="8229600" cy="609600"/>
          </a:xfrm>
        </p:spPr>
        <p:txBody>
          <a:bodyPr rtlCol="0">
            <a:normAutofit/>
          </a:bodyPr>
          <a:lstStyle/>
          <a:p>
            <a:pPr eaLnBrk="1" fontAlgn="auto" hangingPunct="1">
              <a:spcAft>
                <a:spcPts val="0"/>
              </a:spcAft>
              <a:defRPr/>
            </a:pPr>
            <a:r>
              <a:rPr lang="en-US" sz="2800" dirty="0" smtClean="0">
                <a:ea typeface="+mj-ea"/>
                <a:cs typeface="+mj-cs"/>
              </a:rPr>
              <a:t>TRUTH BE TOLD…</a:t>
            </a:r>
          </a:p>
        </p:txBody>
      </p:sp>
      <p:sp>
        <p:nvSpPr>
          <p:cNvPr id="243715" name="Rectangle 3"/>
          <p:cNvSpPr>
            <a:spLocks noGrp="1" noChangeArrowheads="1"/>
          </p:cNvSpPr>
          <p:nvPr>
            <p:ph idx="1"/>
          </p:nvPr>
        </p:nvSpPr>
        <p:spPr>
          <a:xfrm>
            <a:off x="457200" y="2133600"/>
            <a:ext cx="8229600" cy="4038600"/>
          </a:xfrm>
        </p:spPr>
        <p:txBody>
          <a:bodyPr>
            <a:normAutofit/>
          </a:bodyPr>
          <a:lstStyle/>
          <a:p>
            <a:pPr>
              <a:lnSpc>
                <a:spcPct val="90000"/>
              </a:lnSpc>
              <a:buNone/>
            </a:pPr>
            <a:r>
              <a:rPr lang="en-US" sz="2800" dirty="0" smtClean="0">
                <a:solidFill>
                  <a:schemeClr val="accent5">
                    <a:lumMod val="10000"/>
                  </a:schemeClr>
                </a:solidFill>
              </a:rPr>
              <a:t>5. Look up vocabulary words in the dictionary and copy the definitions.</a:t>
            </a:r>
          </a:p>
          <a:p>
            <a:pPr>
              <a:lnSpc>
                <a:spcPct val="90000"/>
              </a:lnSpc>
              <a:buNone/>
            </a:pPr>
            <a:r>
              <a:rPr lang="en-US" sz="2800" dirty="0" smtClean="0">
                <a:solidFill>
                  <a:schemeClr val="accent5">
                    <a:lumMod val="10000"/>
                  </a:schemeClr>
                </a:solidFill>
              </a:rPr>
              <a:t>4. Use vocabulary words in a sentence. </a:t>
            </a:r>
          </a:p>
          <a:p>
            <a:pPr>
              <a:lnSpc>
                <a:spcPct val="90000"/>
              </a:lnSpc>
              <a:buNone/>
            </a:pPr>
            <a:r>
              <a:rPr lang="en-US" sz="2800" dirty="0" smtClean="0">
                <a:solidFill>
                  <a:schemeClr val="accent5">
                    <a:lumMod val="10000"/>
                  </a:schemeClr>
                </a:solidFill>
              </a:rPr>
              <a:t>3. Have students write out vocabulary lists.</a:t>
            </a:r>
          </a:p>
          <a:p>
            <a:pPr>
              <a:lnSpc>
                <a:spcPct val="90000"/>
              </a:lnSpc>
              <a:buNone/>
            </a:pPr>
            <a:r>
              <a:rPr lang="en-US" sz="2800" dirty="0" smtClean="0">
                <a:solidFill>
                  <a:schemeClr val="accent5">
                    <a:lumMod val="10000"/>
                  </a:schemeClr>
                </a:solidFill>
              </a:rPr>
              <a:t>2. Have students write the words in their vocabulary lists multiple times. </a:t>
            </a:r>
          </a:p>
          <a:p>
            <a:pPr eaLnBrk="1" hangingPunct="1">
              <a:lnSpc>
                <a:spcPct val="90000"/>
              </a:lnSpc>
              <a:buFont typeface="Wingdings" charset="2"/>
              <a:buNone/>
            </a:pPr>
            <a:r>
              <a:rPr lang="en-US" sz="2800" dirty="0" smtClean="0">
                <a:solidFill>
                  <a:schemeClr val="accent5">
                    <a:lumMod val="10000"/>
                  </a:schemeClr>
                </a:solidFill>
              </a:rPr>
              <a:t>1. “If I speak slower and louder, they’ll learn it.”</a:t>
            </a:r>
          </a:p>
          <a:p>
            <a:pPr eaLnBrk="1" hangingPunct="1">
              <a:lnSpc>
                <a:spcPct val="90000"/>
              </a:lnSpc>
              <a:buFont typeface="Wingdings" charset="2"/>
              <a:buNone/>
            </a:pPr>
            <a:endParaRPr lang="en-US" dirty="0" smtClean="0"/>
          </a:p>
        </p:txBody>
      </p:sp>
      <p:sp>
        <p:nvSpPr>
          <p:cNvPr id="20484" name="Footer Placeholder 3"/>
          <p:cNvSpPr>
            <a:spLocks noGrp="1"/>
          </p:cNvSpPr>
          <p:nvPr>
            <p:ph type="ftr" sz="quarter" idx="11"/>
          </p:nvPr>
        </p:nvSpPr>
        <p:spPr bwMode="auto">
          <a:xfrm>
            <a:off x="7010400" y="63246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eaLnBrk="1" hangingPunct="1"/>
            <a:r>
              <a:rPr lang="en-US" sz="1000" dirty="0" smtClean="0">
                <a:solidFill>
                  <a:srgbClr val="595959"/>
                </a:solidFill>
              </a:rPr>
              <a:t>Curriculum Leadership Council, 2008-2009</a:t>
            </a:r>
          </a:p>
        </p:txBody>
      </p:sp>
      <p:sp>
        <p:nvSpPr>
          <p:cNvPr id="20485" name="Slide Number Placeholder 4"/>
          <p:cNvSpPr>
            <a:spLocks noGrp="1"/>
          </p:cNvSpPr>
          <p:nvPr>
            <p:ph type="sldNum" sz="quarter" idx="12"/>
          </p:nvPr>
        </p:nvSpPr>
        <p:spPr bwMode="auto">
          <a:xfrm>
            <a:off x="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fld id="{917B2DB7-8581-4958-A868-5B9D7CB3EDEE}" type="slidenum">
              <a:rPr lang="en-US" sz="1100">
                <a:solidFill>
                  <a:srgbClr val="595959"/>
                </a:solidFill>
              </a:rPr>
              <a:pPr algn="ctr" eaLnBrk="1" hangingPunct="1"/>
              <a:t>8</a:t>
            </a:fld>
            <a:endParaRPr lang="en-US" sz="1100">
              <a:solidFill>
                <a:srgbClr val="595959"/>
              </a:solidFill>
            </a:endParaRPr>
          </a:p>
        </p:txBody>
      </p:sp>
      <p:sp>
        <p:nvSpPr>
          <p:cNvPr id="243717" name="Text Box 5"/>
          <p:cNvSpPr txBox="1">
            <a:spLocks noChangeArrowheads="1"/>
          </p:cNvSpPr>
          <p:nvPr/>
        </p:nvSpPr>
        <p:spPr bwMode="auto">
          <a:xfrm>
            <a:off x="579783" y="928316"/>
            <a:ext cx="4191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b="1" dirty="0">
                <a:solidFill>
                  <a:srgbClr val="00B0F0"/>
                </a:solidFill>
                <a:latin typeface="Garamond" charset="0"/>
              </a:rPr>
              <a:t>A – I’ve seen it done</a:t>
            </a:r>
          </a:p>
          <a:p>
            <a:pPr eaLnBrk="1" hangingPunct="1">
              <a:spcBef>
                <a:spcPct val="50000"/>
              </a:spcBef>
            </a:pPr>
            <a:r>
              <a:rPr lang="en-US" b="1" dirty="0">
                <a:solidFill>
                  <a:srgbClr val="00B0F0"/>
                </a:solidFill>
                <a:latin typeface="Garamond" charset="0"/>
              </a:rPr>
              <a:t>C – I </a:t>
            </a:r>
            <a:r>
              <a:rPr lang="en-US" b="1" dirty="0" smtClean="0">
                <a:solidFill>
                  <a:srgbClr val="00B0F0"/>
                </a:solidFill>
                <a:latin typeface="Garamond" charset="0"/>
              </a:rPr>
              <a:t>confess! I have </a:t>
            </a:r>
            <a:r>
              <a:rPr lang="en-US" b="1" dirty="0">
                <a:solidFill>
                  <a:srgbClr val="00B0F0"/>
                </a:solidFill>
                <a:latin typeface="Garamond" charset="0"/>
              </a:rPr>
              <a:t>done </a:t>
            </a:r>
            <a:r>
              <a:rPr lang="en-US" b="1" dirty="0" smtClean="0">
                <a:solidFill>
                  <a:srgbClr val="00B0F0"/>
                </a:solidFill>
                <a:latin typeface="Garamond" charset="0"/>
              </a:rPr>
              <a:t>it!</a:t>
            </a:r>
            <a:endParaRPr lang="en-US" b="1" dirty="0">
              <a:solidFill>
                <a:srgbClr val="00B0F0"/>
              </a:solidFill>
              <a:latin typeface="Garamond" charset="0"/>
            </a:endParaRPr>
          </a:p>
          <a:p>
            <a:pPr eaLnBrk="1" hangingPunct="1">
              <a:spcBef>
                <a:spcPct val="50000"/>
              </a:spcBef>
            </a:pPr>
            <a:endParaRPr lang="en-US" b="1" dirty="0">
              <a:solidFill>
                <a:srgbClr val="595959"/>
              </a:solidFill>
              <a:latin typeface="Garamond" charset="0"/>
            </a:endParaRPr>
          </a:p>
        </p:txBody>
      </p:sp>
      <p:sp>
        <p:nvSpPr>
          <p:cNvPr id="243719" name="Text Box 7"/>
          <p:cNvSpPr txBox="1">
            <a:spLocks noChangeArrowheads="1"/>
          </p:cNvSpPr>
          <p:nvPr/>
        </p:nvSpPr>
        <p:spPr bwMode="auto">
          <a:xfrm>
            <a:off x="4766807" y="914400"/>
            <a:ext cx="434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b="1" dirty="0">
                <a:solidFill>
                  <a:srgbClr val="00B0F0"/>
                </a:solidFill>
                <a:latin typeface="Garamond" charset="0"/>
              </a:rPr>
              <a:t>B – I’ve seen it done too often</a:t>
            </a:r>
          </a:p>
          <a:p>
            <a:pPr eaLnBrk="1" hangingPunct="1">
              <a:spcBef>
                <a:spcPct val="50000"/>
              </a:spcBef>
            </a:pPr>
            <a:r>
              <a:rPr lang="en-US" b="1" dirty="0">
                <a:solidFill>
                  <a:srgbClr val="00B0F0"/>
                </a:solidFill>
                <a:latin typeface="Garamond" charset="0"/>
              </a:rPr>
              <a:t>D – Do people really do this?!?</a:t>
            </a:r>
          </a:p>
          <a:p>
            <a:pPr eaLnBrk="1" hangingPunct="1">
              <a:spcBef>
                <a:spcPct val="50000"/>
              </a:spcBef>
            </a:pPr>
            <a:r>
              <a:rPr lang="en-US" b="1" dirty="0">
                <a:solidFill>
                  <a:srgbClr val="595959"/>
                </a:solidFill>
                <a:latin typeface="Garamond" charset="0"/>
              </a:rPr>
              <a:t> </a:t>
            </a:r>
          </a:p>
        </p:txBody>
      </p:sp>
    </p:spTree>
    <p:extLst>
      <p:ext uri="{BB962C8B-B14F-4D97-AF65-F5344CB8AC3E}">
        <p14:creationId xmlns:p14="http://schemas.microsoft.com/office/powerpoint/2010/main" val="74301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3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3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37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Beck’s Steps to </a:t>
            </a:r>
            <a:r>
              <a:rPr lang="en-US" b="1" dirty="0" smtClean="0">
                <a:solidFill>
                  <a:srgbClr val="00B050"/>
                </a:solidFill>
              </a:rPr>
              <a:t>INTRODUCTION</a:t>
            </a:r>
            <a:r>
              <a:rPr lang="en-US" dirty="0" smtClean="0">
                <a:solidFill>
                  <a:schemeClr val="tx1"/>
                </a:solidFill>
              </a:rPr>
              <a:t> of words</a:t>
            </a:r>
            <a:endParaRPr lang="en-US" dirty="0">
              <a:solidFill>
                <a:schemeClr val="tx1"/>
              </a:solidFill>
            </a:endParaRPr>
          </a:p>
        </p:txBody>
      </p:sp>
      <p:sp>
        <p:nvSpPr>
          <p:cNvPr id="3" name="Content Placeholder 2"/>
          <p:cNvSpPr>
            <a:spLocks noGrp="1"/>
          </p:cNvSpPr>
          <p:nvPr>
            <p:ph idx="1"/>
          </p:nvPr>
        </p:nvSpPr>
        <p:spPr>
          <a:xfrm>
            <a:off x="381000" y="1066800"/>
            <a:ext cx="8229600" cy="4525963"/>
          </a:xfrm>
        </p:spPr>
        <p:txBody>
          <a:bodyPr>
            <a:normAutofit fontScale="92500" lnSpcReduction="20000"/>
          </a:bodyPr>
          <a:lstStyle/>
          <a:p>
            <a:pPr marL="514350" indent="-514350">
              <a:buFont typeface="+mj-lt"/>
              <a:buAutoNum type="arabicPeriod"/>
            </a:pPr>
            <a:r>
              <a:rPr lang="en-US" dirty="0" smtClean="0">
                <a:solidFill>
                  <a:srgbClr val="002060"/>
                </a:solidFill>
              </a:rPr>
              <a:t>Contextualize the word. </a:t>
            </a:r>
          </a:p>
          <a:p>
            <a:pPr marL="514350" indent="-514350">
              <a:buFont typeface="+mj-lt"/>
              <a:buAutoNum type="arabicPeriod"/>
            </a:pPr>
            <a:r>
              <a:rPr lang="en-US" dirty="0">
                <a:solidFill>
                  <a:srgbClr val="002060"/>
                </a:solidFill>
              </a:rPr>
              <a:t>D</a:t>
            </a:r>
            <a:r>
              <a:rPr lang="en-US" dirty="0" smtClean="0">
                <a:solidFill>
                  <a:srgbClr val="002060"/>
                </a:solidFill>
              </a:rPr>
              <a:t>escribe how the word or concept is used in the text.</a:t>
            </a:r>
          </a:p>
          <a:p>
            <a:pPr marL="514350" indent="-514350">
              <a:buFont typeface="+mj-lt"/>
              <a:buAutoNum type="arabicPeriod"/>
            </a:pPr>
            <a:r>
              <a:rPr lang="en-US" dirty="0" smtClean="0">
                <a:solidFill>
                  <a:srgbClr val="002060"/>
                </a:solidFill>
              </a:rPr>
              <a:t>Provide a student friendly explanation.</a:t>
            </a:r>
          </a:p>
          <a:p>
            <a:pPr marL="514350" indent="-514350">
              <a:buFont typeface="+mj-lt"/>
              <a:buAutoNum type="arabicPeriod"/>
            </a:pPr>
            <a:r>
              <a:rPr lang="en-US" dirty="0" smtClean="0">
                <a:solidFill>
                  <a:srgbClr val="002060"/>
                </a:solidFill>
              </a:rPr>
              <a:t>Present an alternative context for the word-provide a sentence that shows how each word can be used in a context or situation that is not the same as the one in the text.</a:t>
            </a:r>
          </a:p>
          <a:p>
            <a:pPr marL="514350" indent="-514350">
              <a:buFont typeface="+mj-lt"/>
              <a:buAutoNum type="arabicPeriod"/>
            </a:pPr>
            <a:r>
              <a:rPr lang="en-US" dirty="0" smtClean="0">
                <a:solidFill>
                  <a:srgbClr val="002060"/>
                </a:solidFill>
              </a:rPr>
              <a:t>Invite students to interact with the word in a meaningful way.</a:t>
            </a:r>
            <a:endParaRPr lang="en-US" dirty="0">
              <a:solidFill>
                <a:srgbClr val="002060"/>
              </a:solidFill>
            </a:endParaRPr>
          </a:p>
        </p:txBody>
      </p:sp>
    </p:spTree>
    <p:extLst>
      <p:ext uri="{BB962C8B-B14F-4D97-AF65-F5344CB8AC3E}">
        <p14:creationId xmlns:p14="http://schemas.microsoft.com/office/powerpoint/2010/main" val="872715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Introduce New Words In A Context </a:t>
            </a:r>
            <a:r>
              <a:rPr lang="en-US" sz="3600" b="1" dirty="0" smtClean="0">
                <a:solidFill>
                  <a:srgbClr val="00B050"/>
                </a:solidFill>
              </a:rPr>
              <a:t>and</a:t>
            </a:r>
            <a:r>
              <a:rPr lang="en-US" sz="3600" dirty="0" smtClean="0"/>
              <a:t> Describe How Used in Text</a:t>
            </a:r>
            <a:endParaRPr lang="en-US" sz="3600" dirty="0"/>
          </a:p>
        </p:txBody>
      </p:sp>
      <p:sp>
        <p:nvSpPr>
          <p:cNvPr id="5" name="Text Placeholder 4"/>
          <p:cNvSpPr>
            <a:spLocks noGrp="1"/>
          </p:cNvSpPr>
          <p:nvPr>
            <p:ph type="body" sz="quarter" idx="14"/>
          </p:nvPr>
        </p:nvSpPr>
        <p:spPr/>
        <p:txBody>
          <a:bodyPr>
            <a:normAutofit fontScale="85000" lnSpcReduction="10000"/>
          </a:bodyPr>
          <a:lstStyle/>
          <a:p>
            <a:r>
              <a:rPr lang="en-US" dirty="0" smtClean="0"/>
              <a:t>INTRODUCTION OF NEW </a:t>
            </a:r>
            <a:r>
              <a:rPr lang="en-US" dirty="0"/>
              <a:t>WORDS—</a:t>
            </a:r>
            <a:r>
              <a:rPr lang="en-US" dirty="0" smtClean="0">
                <a:solidFill>
                  <a:srgbClr val="FF0000"/>
                </a:solidFill>
              </a:rPr>
              <a:t>Steps 1 &amp; </a:t>
            </a:r>
            <a:r>
              <a:rPr lang="en-US" dirty="0">
                <a:solidFill>
                  <a:srgbClr val="FF0000"/>
                </a:solidFill>
              </a:rPr>
              <a:t>2</a:t>
            </a:r>
          </a:p>
        </p:txBody>
      </p:sp>
    </p:spTree>
    <p:extLst>
      <p:ext uri="{BB962C8B-B14F-4D97-AF65-F5344CB8AC3E}">
        <p14:creationId xmlns:p14="http://schemas.microsoft.com/office/powerpoint/2010/main" val="1674447808"/>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Provide Meaning through Instructional Context</a:t>
            </a:r>
            <a:endParaRPr lang="en-US" dirty="0"/>
          </a:p>
        </p:txBody>
      </p:sp>
      <p:sp>
        <p:nvSpPr>
          <p:cNvPr id="3" name="Content Placeholder 2"/>
          <p:cNvSpPr>
            <a:spLocks noGrp="1"/>
          </p:cNvSpPr>
          <p:nvPr>
            <p:ph idx="1"/>
          </p:nvPr>
        </p:nvSpPr>
        <p:spPr>
          <a:xfrm>
            <a:off x="457200" y="1600200"/>
            <a:ext cx="8229600" cy="4343400"/>
          </a:xfrm>
        </p:spPr>
        <p:txBody>
          <a:bodyPr>
            <a:normAutofit/>
          </a:bodyPr>
          <a:lstStyle/>
          <a:p>
            <a:pPr marL="0" indent="0">
              <a:buNone/>
            </a:pPr>
            <a:r>
              <a:rPr lang="en-US" dirty="0" smtClean="0">
                <a:solidFill>
                  <a:schemeClr val="accent5">
                    <a:lumMod val="10000"/>
                  </a:schemeClr>
                </a:solidFill>
              </a:rPr>
              <a:t>Describe a situation that leads the students to  understand the meaning of the word in the context presented.</a:t>
            </a:r>
          </a:p>
        </p:txBody>
      </p:sp>
    </p:spTree>
    <p:extLst>
      <p:ext uri="{BB962C8B-B14F-4D97-AF65-F5344CB8AC3E}">
        <p14:creationId xmlns:p14="http://schemas.microsoft.com/office/powerpoint/2010/main" val="11827351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a:t>
            </a:r>
            <a:r>
              <a:rPr lang="en-US" b="1" dirty="0" smtClean="0">
                <a:solidFill>
                  <a:srgbClr val="00B0F0"/>
                </a:solidFill>
              </a:rPr>
              <a:t>Think-</a:t>
            </a:r>
            <a:r>
              <a:rPr lang="en-US" b="1" dirty="0" err="1" smtClean="0">
                <a:solidFill>
                  <a:srgbClr val="00B0F0"/>
                </a:solidFill>
              </a:rPr>
              <a:t>Alouds</a:t>
            </a:r>
            <a:endParaRPr lang="en-US" b="1" i="1"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solidFill>
                  <a:schemeClr val="accent5">
                    <a:lumMod val="10000"/>
                  </a:schemeClr>
                </a:solidFill>
              </a:rPr>
              <a:t>“The rider couldn’t control the </a:t>
            </a:r>
            <a:r>
              <a:rPr lang="en-US" b="1" i="1" dirty="0" smtClean="0">
                <a:solidFill>
                  <a:srgbClr val="00B0F0"/>
                </a:solidFill>
              </a:rPr>
              <a:t>obstinate</a:t>
            </a:r>
            <a:r>
              <a:rPr lang="en-US" dirty="0" smtClean="0">
                <a:solidFill>
                  <a:schemeClr val="accent5">
                    <a:lumMod val="10000"/>
                  </a:schemeClr>
                </a:solidFill>
              </a:rPr>
              <a:t> horse. </a:t>
            </a:r>
          </a:p>
          <a:p>
            <a:pPr marL="0" indent="0">
              <a:buNone/>
            </a:pPr>
            <a:endParaRPr lang="en-US" dirty="0" smtClean="0">
              <a:solidFill>
                <a:schemeClr val="accent5">
                  <a:lumMod val="10000"/>
                </a:schemeClr>
              </a:solidFill>
            </a:endParaRPr>
          </a:p>
          <a:p>
            <a:pPr marL="0" indent="0">
              <a:buNone/>
            </a:pPr>
            <a:r>
              <a:rPr lang="en-US" dirty="0" smtClean="0">
                <a:solidFill>
                  <a:schemeClr val="accent5">
                    <a:lumMod val="10000"/>
                  </a:schemeClr>
                </a:solidFill>
              </a:rPr>
              <a:t>(Think aloud: “She was getting angry that this horse acted this way often.”)</a:t>
            </a:r>
          </a:p>
          <a:p>
            <a:pPr marL="457200" lvl="1" indent="0">
              <a:buNone/>
            </a:pPr>
            <a:endParaRPr lang="en-US" dirty="0" smtClean="0">
              <a:solidFill>
                <a:schemeClr val="accent5">
                  <a:lumMod val="10000"/>
                </a:schemeClr>
              </a:solidFill>
            </a:endParaRPr>
          </a:p>
        </p:txBody>
      </p:sp>
    </p:spTree>
    <p:extLst>
      <p:ext uri="{BB962C8B-B14F-4D97-AF65-F5344CB8AC3E}">
        <p14:creationId xmlns:p14="http://schemas.microsoft.com/office/powerpoint/2010/main" val="24627586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a:t>
            </a:r>
            <a:r>
              <a:rPr lang="en-US" b="1" dirty="0" smtClean="0">
                <a:solidFill>
                  <a:srgbClr val="00B0F0"/>
                </a:solidFill>
              </a:rPr>
              <a:t>Questioning</a:t>
            </a:r>
            <a:endParaRPr lang="en-US" b="1" i="1"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5">
                    <a:lumMod val="10000"/>
                  </a:schemeClr>
                </a:solidFill>
              </a:rPr>
              <a:t>“The train ride had been long, and I was tired of looking out the window. So I decided to </a:t>
            </a:r>
            <a:r>
              <a:rPr lang="en-US" sz="2800" i="1" dirty="0" smtClean="0">
                <a:solidFill>
                  <a:schemeClr val="accent2">
                    <a:lumMod val="50000"/>
                  </a:schemeClr>
                </a:solidFill>
              </a:rPr>
              <a:t>eavesdrop</a:t>
            </a:r>
            <a:r>
              <a:rPr lang="en-US" sz="2800" dirty="0" smtClean="0">
                <a:solidFill>
                  <a:schemeClr val="accent5">
                    <a:lumMod val="10000"/>
                  </a:schemeClr>
                </a:solidFill>
              </a:rPr>
              <a:t> on what two of the passengers sitting behind me were saying. I knew what they were saying was none of my business, but it might be interesting, so I tried to listen.”</a:t>
            </a:r>
          </a:p>
          <a:p>
            <a:pPr marL="0" indent="0">
              <a:buNone/>
            </a:pPr>
            <a:endParaRPr lang="en-US" sz="2800" dirty="0" smtClean="0">
              <a:solidFill>
                <a:schemeClr val="accent5">
                  <a:lumMod val="10000"/>
                </a:schemeClr>
              </a:solidFill>
            </a:endParaRPr>
          </a:p>
          <a:p>
            <a:pPr lvl="1"/>
            <a:r>
              <a:rPr lang="en-US" dirty="0">
                <a:solidFill>
                  <a:schemeClr val="accent5">
                    <a:lumMod val="10000"/>
                  </a:schemeClr>
                </a:solidFill>
              </a:rPr>
              <a:t>What is this person up to? What told you that?</a:t>
            </a:r>
          </a:p>
          <a:p>
            <a:pPr lvl="1"/>
            <a:r>
              <a:rPr lang="en-US" dirty="0">
                <a:solidFill>
                  <a:schemeClr val="accent5">
                    <a:lumMod val="10000"/>
                  </a:schemeClr>
                </a:solidFill>
              </a:rPr>
              <a:t>What’s this about it was none of his business?</a:t>
            </a:r>
          </a:p>
          <a:p>
            <a:pPr lvl="1"/>
            <a:r>
              <a:rPr lang="en-US" dirty="0">
                <a:solidFill>
                  <a:schemeClr val="accent5">
                    <a:lumMod val="10000"/>
                  </a:schemeClr>
                </a:solidFill>
              </a:rPr>
              <a:t>So, </a:t>
            </a:r>
            <a:r>
              <a:rPr lang="en-US" i="1" dirty="0">
                <a:solidFill>
                  <a:schemeClr val="accent5">
                    <a:lumMod val="10000"/>
                  </a:schemeClr>
                </a:solidFill>
              </a:rPr>
              <a:t>eavesdropping</a:t>
            </a:r>
            <a:r>
              <a:rPr lang="en-US" dirty="0">
                <a:solidFill>
                  <a:schemeClr val="accent5">
                    <a:lumMod val="10000"/>
                  </a:schemeClr>
                </a:solidFill>
              </a:rPr>
              <a:t> means what kind of listening</a:t>
            </a:r>
            <a:r>
              <a:rPr lang="en-US" dirty="0"/>
              <a:t>?</a:t>
            </a:r>
          </a:p>
          <a:p>
            <a:pPr marL="0" indent="0">
              <a:buNone/>
            </a:pPr>
            <a:endParaRPr lang="en-US" dirty="0" smtClean="0">
              <a:solidFill>
                <a:schemeClr val="accent5">
                  <a:lumMod val="10000"/>
                </a:schemeClr>
              </a:solidFill>
            </a:endParaRPr>
          </a:p>
        </p:txBody>
      </p:sp>
    </p:spTree>
    <p:extLst>
      <p:ext uri="{BB962C8B-B14F-4D97-AF65-F5344CB8AC3E}">
        <p14:creationId xmlns:p14="http://schemas.microsoft.com/office/powerpoint/2010/main" val="38886384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Now You Try It!</a:t>
            </a:r>
            <a:endParaRPr lang="en-US" i="1"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accent5">
                    <a:lumMod val="10000"/>
                  </a:schemeClr>
                </a:solidFill>
              </a:rPr>
              <a:t>In pairs, read the text below and write three questions that will ‘lead’ the student to the contextualized understanding of </a:t>
            </a:r>
            <a:r>
              <a:rPr lang="en-US" dirty="0">
                <a:solidFill>
                  <a:schemeClr val="accent5">
                    <a:lumMod val="10000"/>
                  </a:schemeClr>
                </a:solidFill>
              </a:rPr>
              <a:t> </a:t>
            </a:r>
            <a:r>
              <a:rPr lang="en-US" dirty="0" smtClean="0">
                <a:solidFill>
                  <a:schemeClr val="accent5">
                    <a:lumMod val="10000"/>
                  </a:schemeClr>
                </a:solidFill>
              </a:rPr>
              <a:t>the word </a:t>
            </a:r>
            <a:r>
              <a:rPr lang="en-US" dirty="0" smtClean="0">
                <a:solidFill>
                  <a:schemeClr val="accent2">
                    <a:lumMod val="75000"/>
                  </a:schemeClr>
                </a:solidFill>
              </a:rPr>
              <a:t>edible</a:t>
            </a:r>
            <a:r>
              <a:rPr lang="en-US" dirty="0" smtClean="0">
                <a:solidFill>
                  <a:schemeClr val="accent5">
                    <a:lumMod val="10000"/>
                  </a:schemeClr>
                </a:solidFill>
              </a:rPr>
              <a:t>.</a:t>
            </a:r>
          </a:p>
          <a:p>
            <a:pPr marL="0" indent="0">
              <a:buNone/>
            </a:pPr>
            <a:endParaRPr lang="en-US" sz="2400" dirty="0">
              <a:solidFill>
                <a:schemeClr val="accent5">
                  <a:lumMod val="10000"/>
                </a:schemeClr>
              </a:solidFill>
            </a:endParaRPr>
          </a:p>
          <a:p>
            <a:pPr marL="0" indent="0">
              <a:buNone/>
            </a:pPr>
            <a:r>
              <a:rPr lang="en-US" dirty="0" smtClean="0">
                <a:solidFill>
                  <a:schemeClr val="accent5">
                    <a:lumMod val="10000"/>
                  </a:schemeClr>
                </a:solidFill>
              </a:rPr>
              <a:t>“Please don’t eat the flowers, sir,” said the waiter. “I don’t think they are </a:t>
            </a:r>
            <a:r>
              <a:rPr lang="en-US" i="1" dirty="0" smtClean="0">
                <a:solidFill>
                  <a:schemeClr val="accent2">
                    <a:lumMod val="75000"/>
                  </a:schemeClr>
                </a:solidFill>
              </a:rPr>
              <a:t>edible</a:t>
            </a:r>
            <a:r>
              <a:rPr lang="en-US" dirty="0" smtClean="0">
                <a:solidFill>
                  <a:schemeClr val="accent5">
                    <a:lumMod val="10000"/>
                  </a:schemeClr>
                </a:solidFill>
              </a:rPr>
              <a:t>! They might make you sick!” </a:t>
            </a:r>
          </a:p>
        </p:txBody>
      </p:sp>
    </p:spTree>
    <p:extLst>
      <p:ext uri="{BB962C8B-B14F-4D97-AF65-F5344CB8AC3E}">
        <p14:creationId xmlns:p14="http://schemas.microsoft.com/office/powerpoint/2010/main" val="4648567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Student-Friendly Explanations</a:t>
            </a:r>
            <a:endParaRPr lang="en-US" sz="3600" dirty="0"/>
          </a:p>
        </p:txBody>
      </p:sp>
      <p:sp>
        <p:nvSpPr>
          <p:cNvPr id="5" name="Text Placeholder 4"/>
          <p:cNvSpPr>
            <a:spLocks noGrp="1"/>
          </p:cNvSpPr>
          <p:nvPr>
            <p:ph type="body" sz="quarter" idx="14"/>
          </p:nvPr>
        </p:nvSpPr>
        <p:spPr/>
        <p:txBody>
          <a:bodyPr>
            <a:normAutofit/>
          </a:bodyPr>
          <a:lstStyle/>
          <a:p>
            <a:r>
              <a:rPr lang="en-US" dirty="0" smtClean="0"/>
              <a:t>Introduction of New Word—</a:t>
            </a:r>
            <a:r>
              <a:rPr lang="en-US" dirty="0" smtClean="0">
                <a:solidFill>
                  <a:srgbClr val="FF0000"/>
                </a:solidFill>
              </a:rPr>
              <a:t>Step </a:t>
            </a:r>
            <a:r>
              <a:rPr lang="en-US" dirty="0">
                <a:solidFill>
                  <a:srgbClr val="FF0000"/>
                </a:solidFill>
              </a:rPr>
              <a:t>3</a:t>
            </a:r>
          </a:p>
        </p:txBody>
      </p:sp>
    </p:spTree>
    <p:extLst>
      <p:ext uri="{BB962C8B-B14F-4D97-AF65-F5344CB8AC3E}">
        <p14:creationId xmlns:p14="http://schemas.microsoft.com/office/powerpoint/2010/main" val="2984871857"/>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440362"/>
          </a:xfrm>
        </p:spPr>
        <p:txBody>
          <a:bodyPr/>
          <a:lstStyle/>
          <a:p>
            <a:r>
              <a:rPr lang="en-US" dirty="0" smtClean="0"/>
              <a:t>Who uses some variation of a “Personal Dictionary” with their students?  </a:t>
            </a:r>
            <a:br>
              <a:rPr lang="en-US" dirty="0" smtClean="0"/>
            </a:br>
            <a:r>
              <a:rPr lang="en-US" dirty="0"/>
              <a:t/>
            </a:r>
            <a:br>
              <a:rPr lang="en-US" dirty="0"/>
            </a:br>
            <a:r>
              <a:rPr lang="en-US" dirty="0" smtClean="0"/>
              <a:t>What kind of definitions are used?</a:t>
            </a:r>
            <a:endParaRPr lang="en-US" dirty="0"/>
          </a:p>
        </p:txBody>
      </p:sp>
    </p:spTree>
    <p:extLst>
      <p:ext uri="{BB962C8B-B14F-4D97-AF65-F5344CB8AC3E}">
        <p14:creationId xmlns:p14="http://schemas.microsoft.com/office/powerpoint/2010/main" val="11410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Frayer</a:t>
            </a:r>
            <a:r>
              <a:rPr lang="en-US" dirty="0" smtClean="0"/>
              <a:t> Model</a:t>
            </a:r>
            <a:endParaRPr lang="en-US" dirty="0"/>
          </a:p>
        </p:txBody>
      </p:sp>
      <p:sp>
        <p:nvSpPr>
          <p:cNvPr id="3" name="Content Placeholder 2"/>
          <p:cNvSpPr>
            <a:spLocks noGrp="1"/>
          </p:cNvSpPr>
          <p:nvPr>
            <p:ph sz="half" idx="1"/>
          </p:nvPr>
        </p:nvSpPr>
        <p:spPr>
          <a:xfrm>
            <a:off x="457200" y="1524000"/>
            <a:ext cx="4038600" cy="4525963"/>
          </a:xfrm>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84533"/>
            <a:ext cx="7474526" cy="462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0722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Frayer</a:t>
            </a:r>
            <a:r>
              <a:rPr lang="en-US" dirty="0" smtClean="0"/>
              <a:t> Model</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67809"/>
            <a:ext cx="7162800" cy="521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473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Core State Standards</a:t>
            </a:r>
            <a:endParaRPr lang="en-US" dirty="0"/>
          </a:p>
        </p:txBody>
      </p:sp>
      <p:sp>
        <p:nvSpPr>
          <p:cNvPr id="5" name="Text Placeholder 4"/>
          <p:cNvSpPr>
            <a:spLocks noGrp="1"/>
          </p:cNvSpPr>
          <p:nvPr>
            <p:ph type="body" idx="1"/>
          </p:nvPr>
        </p:nvSpPr>
        <p:spPr/>
        <p:txBody>
          <a:bodyPr/>
          <a:lstStyle/>
          <a:p>
            <a:r>
              <a:rPr lang="en-US" dirty="0" smtClean="0"/>
              <a:t>Let’s Take a Look at the Common Core Regarding Academic Vocabulary</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39027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Personal Dictionaries</a:t>
            </a:r>
            <a:endParaRPr lang="en-US" dirty="0"/>
          </a:p>
        </p:txBody>
      </p:sp>
      <p:sp>
        <p:nvSpPr>
          <p:cNvPr id="2" name="Rectangle 1"/>
          <p:cNvSpPr/>
          <p:nvPr/>
        </p:nvSpPr>
        <p:spPr>
          <a:xfrm>
            <a:off x="645543" y="1066800"/>
            <a:ext cx="37338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1206" y="1066800"/>
            <a:ext cx="3761558" cy="231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94" y="3505200"/>
            <a:ext cx="3760787" cy="230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3505200"/>
            <a:ext cx="3760787" cy="230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0" y="1219200"/>
            <a:ext cx="1905000" cy="369332"/>
          </a:xfrm>
          <a:prstGeom prst="rect">
            <a:avLst/>
          </a:prstGeom>
          <a:noFill/>
        </p:spPr>
        <p:txBody>
          <a:bodyPr wrap="square" rtlCol="0">
            <a:spAutoFit/>
          </a:bodyPr>
          <a:lstStyle/>
          <a:p>
            <a:r>
              <a:rPr lang="en-US" dirty="0" smtClean="0"/>
              <a:t>Definition</a:t>
            </a:r>
            <a:endParaRPr lang="en-US" dirty="0"/>
          </a:p>
        </p:txBody>
      </p:sp>
      <p:sp>
        <p:nvSpPr>
          <p:cNvPr id="9" name="TextBox 8"/>
          <p:cNvSpPr txBox="1"/>
          <p:nvPr/>
        </p:nvSpPr>
        <p:spPr>
          <a:xfrm>
            <a:off x="6744419" y="1295400"/>
            <a:ext cx="1371600" cy="369332"/>
          </a:xfrm>
          <a:prstGeom prst="rect">
            <a:avLst/>
          </a:prstGeom>
          <a:noFill/>
        </p:spPr>
        <p:txBody>
          <a:bodyPr wrap="square" rtlCol="0">
            <a:spAutoFit/>
          </a:bodyPr>
          <a:lstStyle/>
          <a:p>
            <a:r>
              <a:rPr lang="en-US" dirty="0" smtClean="0"/>
              <a:t>Word Origin</a:t>
            </a:r>
            <a:endParaRPr lang="en-US" dirty="0"/>
          </a:p>
        </p:txBody>
      </p:sp>
      <p:sp>
        <p:nvSpPr>
          <p:cNvPr id="10" name="TextBox 9"/>
          <p:cNvSpPr txBox="1"/>
          <p:nvPr/>
        </p:nvSpPr>
        <p:spPr>
          <a:xfrm>
            <a:off x="762000" y="5257800"/>
            <a:ext cx="3352800" cy="369332"/>
          </a:xfrm>
          <a:prstGeom prst="rect">
            <a:avLst/>
          </a:prstGeom>
          <a:noFill/>
        </p:spPr>
        <p:txBody>
          <a:bodyPr wrap="square" rtlCol="0">
            <a:spAutoFit/>
          </a:bodyPr>
          <a:lstStyle/>
          <a:p>
            <a:r>
              <a:rPr lang="en-US" dirty="0" smtClean="0"/>
              <a:t>Sketch (helps brain remember)</a:t>
            </a:r>
            <a:endParaRPr lang="en-US" dirty="0"/>
          </a:p>
        </p:txBody>
      </p:sp>
      <p:sp>
        <p:nvSpPr>
          <p:cNvPr id="11" name="TextBox 10"/>
          <p:cNvSpPr txBox="1"/>
          <p:nvPr/>
        </p:nvSpPr>
        <p:spPr>
          <a:xfrm>
            <a:off x="6934200" y="5257800"/>
            <a:ext cx="1219200" cy="369332"/>
          </a:xfrm>
          <a:prstGeom prst="rect">
            <a:avLst/>
          </a:prstGeom>
          <a:noFill/>
        </p:spPr>
        <p:txBody>
          <a:bodyPr wrap="square" rtlCol="0">
            <a:spAutoFit/>
          </a:bodyPr>
          <a:lstStyle/>
          <a:p>
            <a:r>
              <a:rPr lang="en-US" dirty="0" smtClean="0"/>
              <a:t>Sentence</a:t>
            </a:r>
            <a:endParaRPr lang="en-US" dirty="0"/>
          </a:p>
        </p:txBody>
      </p:sp>
      <p:sp>
        <p:nvSpPr>
          <p:cNvPr id="12" name="Rectangle 11"/>
          <p:cNvSpPr/>
          <p:nvPr/>
        </p:nvSpPr>
        <p:spPr>
          <a:xfrm>
            <a:off x="3581400" y="2901351"/>
            <a:ext cx="1866900" cy="1219200"/>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962400" y="3276600"/>
            <a:ext cx="1066800" cy="461665"/>
          </a:xfrm>
          <a:prstGeom prst="rect">
            <a:avLst/>
          </a:prstGeom>
          <a:noFill/>
        </p:spPr>
        <p:txBody>
          <a:bodyPr wrap="square" rtlCol="0">
            <a:spAutoFit/>
          </a:bodyPr>
          <a:lstStyle/>
          <a:p>
            <a:r>
              <a:rPr lang="en-US" sz="2400" b="1" dirty="0" smtClean="0"/>
              <a:t>WORD</a:t>
            </a:r>
            <a:endParaRPr lang="en-US" sz="2400" b="1" dirty="0"/>
          </a:p>
        </p:txBody>
      </p:sp>
    </p:spTree>
    <p:extLst>
      <p:ext uri="{BB962C8B-B14F-4D97-AF65-F5344CB8AC3E}">
        <p14:creationId xmlns:p14="http://schemas.microsoft.com/office/powerpoint/2010/main" val="377882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Personal Dictionaries</a:t>
            </a:r>
            <a:endParaRPr lang="en-US" dirty="0"/>
          </a:p>
        </p:txBody>
      </p:sp>
      <p:sp>
        <p:nvSpPr>
          <p:cNvPr id="2" name="Rectangle 1"/>
          <p:cNvSpPr/>
          <p:nvPr/>
        </p:nvSpPr>
        <p:spPr>
          <a:xfrm>
            <a:off x="645543" y="1066800"/>
            <a:ext cx="37338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1206" y="1066800"/>
            <a:ext cx="3761558" cy="231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94" y="3505200"/>
            <a:ext cx="3760787" cy="230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3505200"/>
            <a:ext cx="3760787" cy="230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0" y="1219200"/>
            <a:ext cx="1905000" cy="369332"/>
          </a:xfrm>
          <a:prstGeom prst="rect">
            <a:avLst/>
          </a:prstGeom>
          <a:noFill/>
        </p:spPr>
        <p:txBody>
          <a:bodyPr wrap="square" rtlCol="0">
            <a:spAutoFit/>
          </a:bodyPr>
          <a:lstStyle/>
          <a:p>
            <a:r>
              <a:rPr lang="en-US" dirty="0" smtClean="0"/>
              <a:t>Definition</a:t>
            </a:r>
            <a:endParaRPr lang="en-US" dirty="0"/>
          </a:p>
        </p:txBody>
      </p:sp>
      <p:sp>
        <p:nvSpPr>
          <p:cNvPr id="9" name="TextBox 8"/>
          <p:cNvSpPr txBox="1"/>
          <p:nvPr/>
        </p:nvSpPr>
        <p:spPr>
          <a:xfrm>
            <a:off x="6816306" y="1219200"/>
            <a:ext cx="1371600" cy="369332"/>
          </a:xfrm>
          <a:prstGeom prst="rect">
            <a:avLst/>
          </a:prstGeom>
          <a:noFill/>
        </p:spPr>
        <p:txBody>
          <a:bodyPr wrap="square" rtlCol="0">
            <a:spAutoFit/>
          </a:bodyPr>
          <a:lstStyle/>
          <a:p>
            <a:r>
              <a:rPr lang="en-US" dirty="0" smtClean="0"/>
              <a:t>Example</a:t>
            </a:r>
            <a:endParaRPr lang="en-US" dirty="0"/>
          </a:p>
        </p:txBody>
      </p:sp>
      <p:sp>
        <p:nvSpPr>
          <p:cNvPr id="10" name="TextBox 9"/>
          <p:cNvSpPr txBox="1"/>
          <p:nvPr/>
        </p:nvSpPr>
        <p:spPr>
          <a:xfrm>
            <a:off x="762000" y="5257800"/>
            <a:ext cx="3352800" cy="369332"/>
          </a:xfrm>
          <a:prstGeom prst="rect">
            <a:avLst/>
          </a:prstGeom>
          <a:noFill/>
        </p:spPr>
        <p:txBody>
          <a:bodyPr wrap="square" rtlCol="0">
            <a:spAutoFit/>
          </a:bodyPr>
          <a:lstStyle/>
          <a:p>
            <a:r>
              <a:rPr lang="en-US" dirty="0" smtClean="0"/>
              <a:t>Sketch (helps brain remember)</a:t>
            </a:r>
            <a:endParaRPr lang="en-US" dirty="0"/>
          </a:p>
        </p:txBody>
      </p:sp>
      <p:sp>
        <p:nvSpPr>
          <p:cNvPr id="11" name="TextBox 10"/>
          <p:cNvSpPr txBox="1"/>
          <p:nvPr/>
        </p:nvSpPr>
        <p:spPr>
          <a:xfrm>
            <a:off x="6705600" y="5257800"/>
            <a:ext cx="1447800" cy="369332"/>
          </a:xfrm>
          <a:prstGeom prst="rect">
            <a:avLst/>
          </a:prstGeom>
          <a:noFill/>
        </p:spPr>
        <p:txBody>
          <a:bodyPr wrap="square" rtlCol="0">
            <a:spAutoFit/>
          </a:bodyPr>
          <a:lstStyle/>
          <a:p>
            <a:r>
              <a:rPr lang="en-US" dirty="0" smtClean="0"/>
              <a:t>Non-example</a:t>
            </a:r>
            <a:endParaRPr lang="en-US" dirty="0"/>
          </a:p>
        </p:txBody>
      </p:sp>
      <p:sp>
        <p:nvSpPr>
          <p:cNvPr id="12" name="Rectangle 11"/>
          <p:cNvSpPr/>
          <p:nvPr/>
        </p:nvSpPr>
        <p:spPr>
          <a:xfrm>
            <a:off x="3581400" y="2901351"/>
            <a:ext cx="1866900" cy="1219200"/>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962400" y="3276600"/>
            <a:ext cx="1066800" cy="461665"/>
          </a:xfrm>
          <a:prstGeom prst="rect">
            <a:avLst/>
          </a:prstGeom>
          <a:noFill/>
        </p:spPr>
        <p:txBody>
          <a:bodyPr wrap="square" rtlCol="0">
            <a:spAutoFit/>
          </a:bodyPr>
          <a:lstStyle/>
          <a:p>
            <a:r>
              <a:rPr lang="en-US" sz="2400" b="1" dirty="0" smtClean="0"/>
              <a:t>WORD</a:t>
            </a:r>
            <a:endParaRPr lang="en-US" sz="2400" b="1" dirty="0"/>
          </a:p>
        </p:txBody>
      </p:sp>
    </p:spTree>
    <p:extLst>
      <p:ext uri="{BB962C8B-B14F-4D97-AF65-F5344CB8AC3E}">
        <p14:creationId xmlns:p14="http://schemas.microsoft.com/office/powerpoint/2010/main" val="1029758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0"/>
            <a:ext cx="7068015" cy="1142999"/>
          </a:xfrm>
        </p:spPr>
        <p:txBody>
          <a:bodyPr>
            <a:normAutofit/>
          </a:bodyPr>
          <a:lstStyle/>
          <a:p>
            <a:r>
              <a:rPr lang="en-US" dirty="0" smtClean="0"/>
              <a:t>Can be used as Vocabulary </a:t>
            </a:r>
            <a:r>
              <a:rPr lang="en-US" dirty="0"/>
              <a:t>Study Cards</a:t>
            </a:r>
            <a:r>
              <a:rPr lang="en-US" dirty="0">
                <a:solidFill>
                  <a:srgbClr val="002060"/>
                </a:solidFill>
              </a:rPr>
              <a:t/>
            </a:r>
            <a:br>
              <a:rPr lang="en-US" dirty="0">
                <a:solidFill>
                  <a:srgbClr val="002060"/>
                </a:solidFill>
              </a:rPr>
            </a:br>
            <a:endParaRPr lang="en-US" dirty="0"/>
          </a:p>
        </p:txBody>
      </p:sp>
      <p:sp>
        <p:nvSpPr>
          <p:cNvPr id="3" name="Content Placeholder 2"/>
          <p:cNvSpPr>
            <a:spLocks noGrp="1"/>
          </p:cNvSpPr>
          <p:nvPr>
            <p:ph sz="half" idx="1"/>
          </p:nvPr>
        </p:nvSpPr>
        <p:spPr/>
        <p:txBody>
          <a:bodyPr>
            <a:normAutofit lnSpcReduction="10000"/>
          </a:bodyPr>
          <a:lstStyle/>
          <a:p>
            <a:r>
              <a:rPr lang="en-US" dirty="0" smtClean="0">
                <a:solidFill>
                  <a:srgbClr val="002060"/>
                </a:solidFill>
              </a:rPr>
              <a:t>Front of Card	</a:t>
            </a:r>
          </a:p>
          <a:p>
            <a:pPr lvl="1"/>
            <a:r>
              <a:rPr lang="en-US" dirty="0" smtClean="0">
                <a:solidFill>
                  <a:srgbClr val="002060"/>
                </a:solidFill>
              </a:rPr>
              <a:t>Word</a:t>
            </a:r>
          </a:p>
          <a:p>
            <a:pPr lvl="1"/>
            <a:r>
              <a:rPr lang="en-US" dirty="0" smtClean="0">
                <a:solidFill>
                  <a:srgbClr val="002060"/>
                </a:solidFill>
              </a:rPr>
              <a:t>Part of speech</a:t>
            </a:r>
          </a:p>
          <a:p>
            <a:pPr lvl="1"/>
            <a:r>
              <a:rPr lang="en-US" dirty="0" smtClean="0">
                <a:solidFill>
                  <a:srgbClr val="002060"/>
                </a:solidFill>
              </a:rPr>
              <a:t>Pronunciation</a:t>
            </a:r>
          </a:p>
          <a:p>
            <a:pPr lvl="1"/>
            <a:r>
              <a:rPr lang="en-US" dirty="0" smtClean="0">
                <a:solidFill>
                  <a:srgbClr val="002060"/>
                </a:solidFill>
              </a:rPr>
              <a:t>Related word forms</a:t>
            </a:r>
          </a:p>
          <a:p>
            <a:pPr lvl="1"/>
            <a:r>
              <a:rPr lang="en-US" dirty="0" smtClean="0">
                <a:solidFill>
                  <a:srgbClr val="002060"/>
                </a:solidFill>
              </a:rPr>
              <a:t>First language translation/cognates</a:t>
            </a:r>
          </a:p>
          <a:p>
            <a:pPr lvl="1"/>
            <a:endParaRPr lang="en-US" dirty="0">
              <a:solidFill>
                <a:srgbClr val="002060"/>
              </a:solidFill>
            </a:endParaRPr>
          </a:p>
        </p:txBody>
      </p:sp>
      <p:sp>
        <p:nvSpPr>
          <p:cNvPr id="4" name="Content Placeholder 3"/>
          <p:cNvSpPr>
            <a:spLocks noGrp="1"/>
          </p:cNvSpPr>
          <p:nvPr>
            <p:ph sz="half" idx="2"/>
          </p:nvPr>
        </p:nvSpPr>
        <p:spPr/>
        <p:txBody>
          <a:bodyPr>
            <a:normAutofit lnSpcReduction="10000"/>
          </a:bodyPr>
          <a:lstStyle/>
          <a:p>
            <a:r>
              <a:rPr lang="en-US" dirty="0" smtClean="0">
                <a:solidFill>
                  <a:srgbClr val="002060"/>
                </a:solidFill>
              </a:rPr>
              <a:t>Back of Card</a:t>
            </a:r>
          </a:p>
          <a:p>
            <a:pPr lvl="1"/>
            <a:r>
              <a:rPr lang="en-US" dirty="0" smtClean="0">
                <a:solidFill>
                  <a:srgbClr val="002060"/>
                </a:solidFill>
              </a:rPr>
              <a:t>Synonyms, antonyms</a:t>
            </a:r>
          </a:p>
          <a:p>
            <a:pPr lvl="1"/>
            <a:r>
              <a:rPr lang="en-US" dirty="0" smtClean="0">
                <a:solidFill>
                  <a:srgbClr val="002060"/>
                </a:solidFill>
              </a:rPr>
              <a:t>Original context/source</a:t>
            </a:r>
          </a:p>
          <a:p>
            <a:pPr lvl="1"/>
            <a:r>
              <a:rPr lang="en-US" dirty="0" smtClean="0">
                <a:solidFill>
                  <a:srgbClr val="002060"/>
                </a:solidFill>
              </a:rPr>
              <a:t>Definition</a:t>
            </a:r>
          </a:p>
          <a:p>
            <a:pPr lvl="1"/>
            <a:r>
              <a:rPr lang="en-US" dirty="0" smtClean="0">
                <a:solidFill>
                  <a:srgbClr val="002060"/>
                </a:solidFill>
              </a:rPr>
              <a:t>Teacher example</a:t>
            </a:r>
          </a:p>
          <a:p>
            <a:pPr lvl="1"/>
            <a:r>
              <a:rPr lang="en-US" dirty="0" smtClean="0">
                <a:solidFill>
                  <a:srgbClr val="002060"/>
                </a:solidFill>
              </a:rPr>
              <a:t>Student’s own sentence</a:t>
            </a:r>
          </a:p>
          <a:p>
            <a:pPr marL="457200" lvl="1" indent="0">
              <a:buNone/>
            </a:pPr>
            <a:endParaRPr lang="en-US" dirty="0" smtClean="0">
              <a:solidFill>
                <a:srgbClr val="002060"/>
              </a:solidFill>
            </a:endParaRPr>
          </a:p>
          <a:p>
            <a:pPr marL="457200" lvl="1" indent="0">
              <a:buNone/>
            </a:pPr>
            <a:endParaRPr lang="en-US" dirty="0">
              <a:solidFill>
                <a:srgbClr val="002060"/>
              </a:solidFill>
            </a:endParaRPr>
          </a:p>
          <a:p>
            <a:pPr marL="457200" lvl="1" indent="0">
              <a:buNone/>
            </a:pPr>
            <a:r>
              <a:rPr lang="en-US" dirty="0" smtClean="0">
                <a:solidFill>
                  <a:srgbClr val="002060"/>
                </a:solidFill>
              </a:rPr>
              <a:t>(Kinsella) </a:t>
            </a:r>
            <a:endParaRPr lang="en-US" dirty="0">
              <a:solidFill>
                <a:srgbClr val="002060"/>
              </a:solidFill>
            </a:endParaRPr>
          </a:p>
        </p:txBody>
      </p:sp>
    </p:spTree>
    <p:extLst>
      <p:ext uri="{BB962C8B-B14F-4D97-AF65-F5344CB8AC3E}">
        <p14:creationId xmlns:p14="http://schemas.microsoft.com/office/powerpoint/2010/main" val="18619433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Problems with Dictionary Definitions</a:t>
            </a:r>
            <a:endParaRPr lang="en-US" dirty="0"/>
          </a:p>
        </p:txBody>
      </p:sp>
      <p:sp>
        <p:nvSpPr>
          <p:cNvPr id="5" name="Content Placeholder 4"/>
          <p:cNvSpPr>
            <a:spLocks noGrp="1"/>
          </p:cNvSpPr>
          <p:nvPr>
            <p:ph idx="1"/>
          </p:nvPr>
        </p:nvSpPr>
        <p:spPr/>
        <p:txBody>
          <a:bodyPr>
            <a:normAutofit/>
          </a:bodyPr>
          <a:lstStyle/>
          <a:p>
            <a:r>
              <a:rPr lang="en-US" dirty="0" smtClean="0">
                <a:solidFill>
                  <a:schemeClr val="accent5">
                    <a:lumMod val="10000"/>
                  </a:schemeClr>
                </a:solidFill>
              </a:rPr>
              <a:t>Sixty-three percent of the students’ sentences were judged to be “odd”</a:t>
            </a:r>
          </a:p>
          <a:p>
            <a:r>
              <a:rPr lang="en-US" dirty="0" smtClean="0">
                <a:solidFill>
                  <a:schemeClr val="accent5">
                    <a:lumMod val="10000"/>
                  </a:schemeClr>
                </a:solidFill>
              </a:rPr>
              <a:t>Sixty percent of the students’ responses were unacceptable</a:t>
            </a:r>
          </a:p>
          <a:p>
            <a:r>
              <a:rPr lang="en-US" dirty="0" smtClean="0">
                <a:solidFill>
                  <a:schemeClr val="accent5">
                    <a:lumMod val="10000"/>
                  </a:schemeClr>
                </a:solidFill>
              </a:rPr>
              <a:t>Students frequently interpreted one or two words from a definition as the entire meaning.</a:t>
            </a:r>
          </a:p>
          <a:p>
            <a:pPr marL="0" indent="0">
              <a:buNone/>
            </a:pPr>
            <a:endParaRPr lang="en-US" dirty="0">
              <a:solidFill>
                <a:schemeClr val="accent5">
                  <a:lumMod val="10000"/>
                </a:schemeClr>
              </a:solidFill>
            </a:endParaRPr>
          </a:p>
          <a:p>
            <a:pPr marL="0" indent="0">
              <a:buNone/>
            </a:pPr>
            <a:r>
              <a:rPr lang="en-US" sz="1200" dirty="0" smtClean="0">
                <a:solidFill>
                  <a:schemeClr val="accent5">
                    <a:lumMod val="10000"/>
                  </a:schemeClr>
                </a:solidFill>
              </a:rPr>
              <a:t>                           </a:t>
            </a:r>
            <a:r>
              <a:rPr lang="en-US" sz="1600" dirty="0" smtClean="0">
                <a:solidFill>
                  <a:schemeClr val="accent5">
                    <a:lumMod val="10000"/>
                  </a:schemeClr>
                </a:solidFill>
              </a:rPr>
              <a:t>(Miller &amp; </a:t>
            </a:r>
            <a:r>
              <a:rPr lang="en-US" sz="1600" dirty="0" err="1" smtClean="0">
                <a:solidFill>
                  <a:schemeClr val="accent5">
                    <a:lumMod val="10000"/>
                  </a:schemeClr>
                </a:solidFill>
              </a:rPr>
              <a:t>Geldea</a:t>
            </a:r>
            <a:r>
              <a:rPr lang="en-US" sz="1600" dirty="0" smtClean="0">
                <a:solidFill>
                  <a:schemeClr val="accent5">
                    <a:lumMod val="10000"/>
                  </a:schemeClr>
                </a:solidFill>
              </a:rPr>
              <a:t>, </a:t>
            </a:r>
            <a:r>
              <a:rPr lang="en-US" sz="1600" dirty="0" err="1" smtClean="0">
                <a:solidFill>
                  <a:schemeClr val="accent5">
                    <a:lumMod val="10000"/>
                  </a:schemeClr>
                </a:solidFill>
              </a:rPr>
              <a:t>McKeown</a:t>
            </a:r>
            <a:r>
              <a:rPr lang="en-US" sz="1600" dirty="0" smtClean="0">
                <a:solidFill>
                  <a:schemeClr val="accent5">
                    <a:lumMod val="10000"/>
                  </a:schemeClr>
                </a:solidFill>
              </a:rPr>
              <a:t>, and Scott &amp; Nagy)</a:t>
            </a:r>
            <a:r>
              <a:rPr lang="en-US" dirty="0" smtClean="0">
                <a:solidFill>
                  <a:schemeClr val="accent5">
                    <a:lumMod val="10000"/>
                  </a:schemeClr>
                </a:solidFill>
              </a:rPr>
              <a:t> </a:t>
            </a:r>
            <a:endParaRPr lang="en-US" dirty="0">
              <a:solidFill>
                <a:schemeClr val="accent5">
                  <a:lumMod val="10000"/>
                </a:schemeClr>
              </a:solidFill>
            </a:endParaRPr>
          </a:p>
        </p:txBody>
      </p:sp>
    </p:spTree>
    <p:extLst>
      <p:ext uri="{BB962C8B-B14F-4D97-AF65-F5344CB8AC3E}">
        <p14:creationId xmlns:p14="http://schemas.microsoft.com/office/powerpoint/2010/main" val="284629814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Student-Friendly Definitions</a:t>
            </a:r>
            <a:endParaRPr lang="en-US" dirty="0"/>
          </a:p>
        </p:txBody>
      </p:sp>
      <p:sp>
        <p:nvSpPr>
          <p:cNvPr id="3" name="Content Placeholder 2"/>
          <p:cNvSpPr>
            <a:spLocks noGrp="1"/>
          </p:cNvSpPr>
          <p:nvPr>
            <p:ph idx="1"/>
          </p:nvPr>
        </p:nvSpPr>
        <p:spPr>
          <a:xfrm>
            <a:off x="457200" y="1143000"/>
            <a:ext cx="8229600" cy="4525963"/>
          </a:xfrm>
        </p:spPr>
        <p:txBody>
          <a:bodyPr>
            <a:normAutofit fontScale="85000" lnSpcReduction="20000"/>
          </a:bodyPr>
          <a:lstStyle/>
          <a:p>
            <a:r>
              <a:rPr lang="en-US" dirty="0" smtClean="0">
                <a:solidFill>
                  <a:schemeClr val="accent5">
                    <a:lumMod val="10000"/>
                  </a:schemeClr>
                </a:solidFill>
              </a:rPr>
              <a:t>Characterize the word </a:t>
            </a:r>
          </a:p>
          <a:p>
            <a:pPr lvl="1"/>
            <a:r>
              <a:rPr lang="en-US" dirty="0" smtClean="0">
                <a:solidFill>
                  <a:schemeClr val="accent5">
                    <a:lumMod val="10000"/>
                  </a:schemeClr>
                </a:solidFill>
              </a:rPr>
              <a:t>How is it typically used?</a:t>
            </a:r>
          </a:p>
          <a:p>
            <a:pPr lvl="1"/>
            <a:r>
              <a:rPr lang="en-US" dirty="0" smtClean="0">
                <a:solidFill>
                  <a:schemeClr val="accent5">
                    <a:lumMod val="10000"/>
                  </a:schemeClr>
                </a:solidFill>
              </a:rPr>
              <a:t>When do I use this word?</a:t>
            </a:r>
          </a:p>
          <a:p>
            <a:pPr lvl="1"/>
            <a:r>
              <a:rPr lang="en-US" dirty="0" smtClean="0">
                <a:solidFill>
                  <a:schemeClr val="accent5">
                    <a:lumMod val="10000"/>
                  </a:schemeClr>
                </a:solidFill>
              </a:rPr>
              <a:t>Why do we have such a word?</a:t>
            </a:r>
          </a:p>
          <a:p>
            <a:pPr lvl="1"/>
            <a:endParaRPr lang="en-US" dirty="0" smtClean="0">
              <a:solidFill>
                <a:schemeClr val="accent5">
                  <a:lumMod val="10000"/>
                </a:schemeClr>
              </a:solidFill>
            </a:endParaRPr>
          </a:p>
          <a:p>
            <a:r>
              <a:rPr lang="en-US" dirty="0" smtClean="0">
                <a:solidFill>
                  <a:schemeClr val="accent5">
                    <a:lumMod val="10000"/>
                  </a:schemeClr>
                </a:solidFill>
              </a:rPr>
              <a:t>Explain the meaning in everyday language</a:t>
            </a:r>
          </a:p>
          <a:p>
            <a:pPr lvl="1"/>
            <a:r>
              <a:rPr lang="en-US" dirty="0" smtClean="0">
                <a:solidFill>
                  <a:schemeClr val="accent5">
                    <a:lumMod val="10000"/>
                  </a:schemeClr>
                </a:solidFill>
              </a:rPr>
              <a:t>Develop it in a way so students attend to the whole explanation, rather than just one word</a:t>
            </a:r>
          </a:p>
          <a:p>
            <a:pPr lvl="1"/>
            <a:r>
              <a:rPr lang="en-US" dirty="0" smtClean="0">
                <a:solidFill>
                  <a:schemeClr val="accent5">
                    <a:lumMod val="10000"/>
                  </a:schemeClr>
                </a:solidFill>
              </a:rPr>
              <a:t>Word it in a way that reflects its part of speech</a:t>
            </a:r>
          </a:p>
          <a:p>
            <a:pPr lvl="1"/>
            <a:r>
              <a:rPr lang="en-US" dirty="0" smtClean="0">
                <a:solidFill>
                  <a:schemeClr val="accent5">
                    <a:lumMod val="10000"/>
                  </a:schemeClr>
                </a:solidFill>
              </a:rPr>
              <a:t>“Somebody who…”</a:t>
            </a:r>
          </a:p>
          <a:p>
            <a:pPr lvl="1"/>
            <a:r>
              <a:rPr lang="en-US" dirty="0" smtClean="0">
                <a:solidFill>
                  <a:schemeClr val="accent5">
                    <a:lumMod val="10000"/>
                  </a:schemeClr>
                </a:solidFill>
              </a:rPr>
              <a:t>“Describes something that…”</a:t>
            </a:r>
          </a:p>
          <a:p>
            <a:pPr lvl="1"/>
            <a:r>
              <a:rPr lang="en-US" dirty="0" smtClean="0">
                <a:solidFill>
                  <a:schemeClr val="accent5">
                    <a:lumMod val="10000"/>
                  </a:schemeClr>
                </a:solidFill>
              </a:rPr>
              <a:t>“To do something in a ___ way”</a:t>
            </a:r>
          </a:p>
          <a:p>
            <a:pPr marL="457200" lvl="1" indent="0">
              <a:buNone/>
            </a:pPr>
            <a:endParaRPr lang="en-US" dirty="0"/>
          </a:p>
        </p:txBody>
      </p:sp>
    </p:spTree>
    <p:extLst>
      <p:ext uri="{BB962C8B-B14F-4D97-AF65-F5344CB8AC3E}">
        <p14:creationId xmlns:p14="http://schemas.microsoft.com/office/powerpoint/2010/main" val="101352112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Student Friendly Definitions</a:t>
            </a:r>
            <a:endParaRPr lang="en-US" dirty="0"/>
          </a:p>
        </p:txBody>
      </p:sp>
      <p:sp>
        <p:nvSpPr>
          <p:cNvPr id="4" name="TextBox 3"/>
          <p:cNvSpPr txBox="1"/>
          <p:nvPr/>
        </p:nvSpPr>
        <p:spPr>
          <a:xfrm>
            <a:off x="5715000" y="6077779"/>
            <a:ext cx="2971800" cy="369332"/>
          </a:xfrm>
          <a:prstGeom prst="rect">
            <a:avLst/>
          </a:prstGeom>
          <a:noFill/>
        </p:spPr>
        <p:txBody>
          <a:bodyPr wrap="square" rtlCol="0">
            <a:spAutoFit/>
          </a:bodyPr>
          <a:lstStyle/>
          <a:p>
            <a:r>
              <a:rPr lang="en-US" dirty="0" smtClean="0"/>
              <a:t>Beck, </a:t>
            </a:r>
            <a:r>
              <a:rPr lang="en-US" dirty="0" err="1" smtClean="0"/>
              <a:t>McKeown</a:t>
            </a:r>
            <a:r>
              <a:rPr lang="en-US" dirty="0" smtClean="0"/>
              <a:t>, </a:t>
            </a:r>
            <a:r>
              <a:rPr lang="en-US" dirty="0" err="1" smtClean="0"/>
              <a:t>Kucan</a:t>
            </a:r>
            <a:r>
              <a:rPr lang="en-US" dirty="0" smtClean="0"/>
              <a:t>, 2008;</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25345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179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Try It!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chemeClr val="accent5">
                    <a:lumMod val="10000"/>
                  </a:schemeClr>
                </a:solidFill>
              </a:rPr>
              <a:t>Here are some words and their dictionary definitions.  Referring to the friendly definition handout, create a student friendly definitions for each of the following.</a:t>
            </a:r>
          </a:p>
          <a:p>
            <a:pPr marL="0" indent="0">
              <a:buNone/>
            </a:pPr>
            <a:r>
              <a:rPr lang="en-US" sz="800" dirty="0" smtClean="0">
                <a:solidFill>
                  <a:schemeClr val="accent5">
                    <a:lumMod val="10000"/>
                  </a:schemeClr>
                </a:solidFill>
              </a:rPr>
              <a:t> </a:t>
            </a:r>
          </a:p>
          <a:p>
            <a:pPr marL="514350" indent="-514350">
              <a:buFont typeface="+mj-lt"/>
              <a:buAutoNum type="arabicPeriod"/>
            </a:pPr>
            <a:r>
              <a:rPr lang="en-US" dirty="0">
                <a:solidFill>
                  <a:schemeClr val="accent5">
                    <a:lumMod val="10000"/>
                  </a:schemeClr>
                </a:solidFill>
              </a:rPr>
              <a:t>d</a:t>
            </a:r>
            <a:r>
              <a:rPr lang="en-US" dirty="0" smtClean="0">
                <a:solidFill>
                  <a:schemeClr val="accent5">
                    <a:lumMod val="10000"/>
                  </a:schemeClr>
                </a:solidFill>
              </a:rPr>
              <a:t>isrupt    - break up; split</a:t>
            </a:r>
          </a:p>
          <a:p>
            <a:pPr marL="514350" indent="-514350">
              <a:buFont typeface="+mj-lt"/>
              <a:buAutoNum type="arabicPeriod"/>
            </a:pPr>
            <a:r>
              <a:rPr lang="en-US" dirty="0" smtClean="0">
                <a:solidFill>
                  <a:schemeClr val="accent5">
                    <a:lumMod val="10000"/>
                  </a:schemeClr>
                </a:solidFill>
              </a:rPr>
              <a:t>illusion    - appearance or feeling that misleads 			because it is not real</a:t>
            </a:r>
          </a:p>
          <a:p>
            <a:pPr marL="514350" indent="-514350">
              <a:buFont typeface="+mj-lt"/>
              <a:buAutoNum type="arabicPeriod"/>
            </a:pPr>
            <a:r>
              <a:rPr lang="en-US" dirty="0" smtClean="0">
                <a:solidFill>
                  <a:schemeClr val="accent5">
                    <a:lumMod val="10000"/>
                  </a:schemeClr>
                </a:solidFill>
              </a:rPr>
              <a:t>morbid    - not healthy or normal</a:t>
            </a:r>
          </a:p>
          <a:p>
            <a:pPr marL="514350" indent="-514350">
              <a:buFont typeface="+mj-lt"/>
              <a:buAutoNum type="arabicPeriod"/>
            </a:pPr>
            <a:r>
              <a:rPr lang="en-US" dirty="0">
                <a:solidFill>
                  <a:schemeClr val="accent5">
                    <a:lumMod val="10000"/>
                  </a:schemeClr>
                </a:solidFill>
              </a:rPr>
              <a:t>a</a:t>
            </a:r>
            <a:r>
              <a:rPr lang="en-US" dirty="0" smtClean="0">
                <a:solidFill>
                  <a:schemeClr val="accent5">
                    <a:lumMod val="10000"/>
                  </a:schemeClr>
                </a:solidFill>
              </a:rPr>
              <a:t>nalyze	   -to separate into essential parts</a:t>
            </a:r>
          </a:p>
        </p:txBody>
      </p:sp>
    </p:spTree>
    <p:extLst>
      <p:ext uri="{BB962C8B-B14F-4D97-AF65-F5344CB8AC3E}">
        <p14:creationId xmlns:p14="http://schemas.microsoft.com/office/powerpoint/2010/main" val="23405995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 Again!</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accent5">
                    <a:lumMod val="10000"/>
                  </a:schemeClr>
                </a:solidFill>
              </a:rPr>
              <a:t>Create student friendly definitions for the following words</a:t>
            </a:r>
            <a:r>
              <a:rPr lang="en-US" dirty="0">
                <a:solidFill>
                  <a:schemeClr val="accent5">
                    <a:lumMod val="10000"/>
                  </a:schemeClr>
                </a:solidFill>
              </a:rPr>
              <a:t>:</a:t>
            </a:r>
            <a:endParaRPr lang="en-US" dirty="0" smtClean="0">
              <a:solidFill>
                <a:schemeClr val="accent5">
                  <a:lumMod val="10000"/>
                </a:schemeClr>
              </a:solidFill>
            </a:endParaRPr>
          </a:p>
          <a:p>
            <a:pPr marL="0" indent="0">
              <a:buNone/>
            </a:pPr>
            <a:r>
              <a:rPr lang="en-US" sz="800" dirty="0" smtClean="0">
                <a:solidFill>
                  <a:schemeClr val="accent5">
                    <a:lumMod val="10000"/>
                  </a:schemeClr>
                </a:solidFill>
              </a:rPr>
              <a:t> </a:t>
            </a:r>
          </a:p>
          <a:p>
            <a:pPr marL="514350" indent="-514350">
              <a:buFont typeface="+mj-lt"/>
              <a:buAutoNum type="arabicPeriod"/>
            </a:pPr>
            <a:r>
              <a:rPr lang="en-US" dirty="0" smtClean="0">
                <a:solidFill>
                  <a:schemeClr val="accent5">
                    <a:lumMod val="10000"/>
                  </a:schemeClr>
                </a:solidFill>
              </a:rPr>
              <a:t>clever</a:t>
            </a:r>
          </a:p>
          <a:p>
            <a:pPr marL="514350" indent="-514350">
              <a:buFont typeface="+mj-lt"/>
              <a:buAutoNum type="arabicPeriod"/>
            </a:pPr>
            <a:r>
              <a:rPr lang="en-US" dirty="0">
                <a:solidFill>
                  <a:schemeClr val="accent5">
                    <a:lumMod val="10000"/>
                  </a:schemeClr>
                </a:solidFill>
              </a:rPr>
              <a:t>f</a:t>
            </a:r>
            <a:r>
              <a:rPr lang="en-US" dirty="0" smtClean="0">
                <a:solidFill>
                  <a:schemeClr val="accent5">
                    <a:lumMod val="10000"/>
                  </a:schemeClr>
                </a:solidFill>
              </a:rPr>
              <a:t>rugal</a:t>
            </a:r>
          </a:p>
          <a:p>
            <a:pPr marL="514350" indent="-514350">
              <a:buFont typeface="+mj-lt"/>
              <a:buAutoNum type="arabicPeriod"/>
            </a:pPr>
            <a:r>
              <a:rPr lang="en-US" dirty="0">
                <a:solidFill>
                  <a:schemeClr val="accent5">
                    <a:lumMod val="10000"/>
                  </a:schemeClr>
                </a:solidFill>
              </a:rPr>
              <a:t>i</a:t>
            </a:r>
            <a:r>
              <a:rPr lang="en-US" dirty="0" smtClean="0">
                <a:solidFill>
                  <a:schemeClr val="accent5">
                    <a:lumMod val="10000"/>
                  </a:schemeClr>
                </a:solidFill>
              </a:rPr>
              <a:t>ndustrious</a:t>
            </a:r>
          </a:p>
          <a:p>
            <a:pPr marL="514350" indent="-514350">
              <a:buFont typeface="+mj-lt"/>
              <a:buAutoNum type="arabicPeriod"/>
            </a:pPr>
            <a:r>
              <a:rPr lang="en-US" dirty="0" smtClean="0">
                <a:solidFill>
                  <a:schemeClr val="accent5">
                    <a:lumMod val="10000"/>
                  </a:schemeClr>
                </a:solidFill>
              </a:rPr>
              <a:t>versatile</a:t>
            </a:r>
          </a:p>
        </p:txBody>
      </p:sp>
    </p:spTree>
    <p:extLst>
      <p:ext uri="{BB962C8B-B14F-4D97-AF65-F5344CB8AC3E}">
        <p14:creationId xmlns:p14="http://schemas.microsoft.com/office/powerpoint/2010/main" val="30838635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Provide Additional Contexts</a:t>
            </a:r>
            <a:endParaRPr lang="en-US" sz="3600" dirty="0"/>
          </a:p>
        </p:txBody>
      </p:sp>
      <p:sp>
        <p:nvSpPr>
          <p:cNvPr id="5" name="Text Placeholder 4"/>
          <p:cNvSpPr>
            <a:spLocks noGrp="1"/>
          </p:cNvSpPr>
          <p:nvPr>
            <p:ph type="body" sz="quarter" idx="14"/>
          </p:nvPr>
        </p:nvSpPr>
        <p:spPr/>
        <p:txBody>
          <a:bodyPr/>
          <a:lstStyle/>
          <a:p>
            <a:r>
              <a:rPr lang="en-US" dirty="0"/>
              <a:t>INTRODUCTION OF NEW WORDS—</a:t>
            </a:r>
            <a:r>
              <a:rPr lang="en-US" dirty="0">
                <a:solidFill>
                  <a:srgbClr val="FF0000"/>
                </a:solidFill>
              </a:rPr>
              <a:t>Step 4</a:t>
            </a:r>
          </a:p>
        </p:txBody>
      </p:sp>
    </p:spTree>
    <p:extLst>
      <p:ext uri="{BB962C8B-B14F-4D97-AF65-F5344CB8AC3E}">
        <p14:creationId xmlns:p14="http://schemas.microsoft.com/office/powerpoint/2010/main" val="2817960990"/>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F0"/>
                </a:solidFill>
              </a:rPr>
              <a:t>Cognitive Content Dictionary </a:t>
            </a:r>
            <a:r>
              <a:rPr lang="en-US" dirty="0" smtClean="0"/>
              <a:t>(GLAD)</a:t>
            </a:r>
            <a:endParaRPr lang="en-US" b="1" i="1"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solidFill>
                  <a:schemeClr val="accent5">
                    <a:lumMod val="10000"/>
                  </a:schemeClr>
                </a:solidFill>
              </a:rPr>
              <a:t>If time allows, model the CCD strategy.</a:t>
            </a:r>
          </a:p>
          <a:p>
            <a:pPr marL="457200" lvl="1" indent="0">
              <a:buNone/>
            </a:pPr>
            <a:endParaRPr lang="en-US" dirty="0" smtClean="0">
              <a:solidFill>
                <a:schemeClr val="accent5">
                  <a:lumMod val="10000"/>
                </a:schemeClr>
              </a:solidFill>
            </a:endParaRPr>
          </a:p>
        </p:txBody>
      </p:sp>
    </p:spTree>
    <p:extLst>
      <p:ext uri="{BB962C8B-B14F-4D97-AF65-F5344CB8AC3E}">
        <p14:creationId xmlns:p14="http://schemas.microsoft.com/office/powerpoint/2010/main" val="211501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Grass Theme">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Grass Theme</Template>
  <TotalTime>3729</TotalTime>
  <Words>10542</Words>
  <Application>Microsoft Office PowerPoint</Application>
  <PresentationFormat>On-screen Show (4:3)</PresentationFormat>
  <Paragraphs>1054</Paragraphs>
  <Slides>118</Slides>
  <Notes>118</Notes>
  <HiddenSlides>2</HiddenSlides>
  <MMClips>0</MMClips>
  <ScaleCrop>false</ScaleCrop>
  <HeadingPairs>
    <vt:vector size="4" baseType="variant">
      <vt:variant>
        <vt:lpstr>Theme</vt:lpstr>
      </vt:variant>
      <vt:variant>
        <vt:i4>1</vt:i4>
      </vt:variant>
      <vt:variant>
        <vt:lpstr>Slide Titles</vt:lpstr>
      </vt:variant>
      <vt:variant>
        <vt:i4>118</vt:i4>
      </vt:variant>
    </vt:vector>
  </HeadingPairs>
  <TitlesOfParts>
    <vt:vector size="119" baseType="lpstr">
      <vt:lpstr>Grass Theme</vt:lpstr>
      <vt:lpstr>Teaching Academic Vocabulary in the Content Areas to Migrant Students</vt:lpstr>
      <vt:lpstr>PURPOSE OF THIS WORKSHOP</vt:lpstr>
      <vt:lpstr>WORKSHOP OUTCOMES</vt:lpstr>
      <vt:lpstr>Essential Questions for Today:</vt:lpstr>
      <vt:lpstr>How do you teach vocabulary?</vt:lpstr>
      <vt:lpstr>Discuss in Table Teams</vt:lpstr>
      <vt:lpstr>What Strategies Do You Use? </vt:lpstr>
      <vt:lpstr>TRUTH BE TOLD…</vt:lpstr>
      <vt:lpstr>Common Core State Standards</vt:lpstr>
      <vt:lpstr>PowerPoint Presentation</vt:lpstr>
      <vt:lpstr>Common Core State Standards</vt:lpstr>
      <vt:lpstr>Common Core State Standards</vt:lpstr>
      <vt:lpstr>IS MY TEACHING ALIGNED TO CCSS?</vt:lpstr>
      <vt:lpstr>Let’s take a deeper look into CCSS in grade bands</vt:lpstr>
      <vt:lpstr>Let’s take a deeper look into CCSS in grade bands</vt:lpstr>
      <vt:lpstr>QUESTIONS on CCSS?</vt:lpstr>
      <vt:lpstr>Why a SPECIAL WORKSHOP Related to migrant students?</vt:lpstr>
      <vt:lpstr>Who Are Our Migrant Students?</vt:lpstr>
      <vt:lpstr>Which Students Are a Priority for Service?</vt:lpstr>
      <vt:lpstr>Seven Areas of Concern for Migrant Students</vt:lpstr>
      <vt:lpstr>Seven Areas of Concern for Migrant Students</vt:lpstr>
      <vt:lpstr>Seven Areas of Concern for Migrant Students</vt:lpstr>
      <vt:lpstr>Seven Areas of Concern for Migrant Students</vt:lpstr>
      <vt:lpstr>Seven Areas of Concern for Migrant Students</vt:lpstr>
      <vt:lpstr>Seven Areas of Concern for Migrant Students</vt:lpstr>
      <vt:lpstr>Seven Areas of Concern for Migrant Students</vt:lpstr>
      <vt:lpstr>Seven Areas of Concern for Migrant Students</vt:lpstr>
      <vt:lpstr>Teachers must balance comprehensible input with rich challenging vocabulary and reading in math, science and social studies in English.</vt:lpstr>
      <vt:lpstr>THE KNOWLEDGE GAP</vt:lpstr>
      <vt:lpstr>Meaningful Differences</vt:lpstr>
      <vt:lpstr>THE GOOD NEWS!</vt:lpstr>
      <vt:lpstr>Word knowledge is much more than word identification or definitional knowledge. </vt:lpstr>
      <vt:lpstr>PowerPoint Presentation</vt:lpstr>
      <vt:lpstr>Migrant students (especially Els) need:  1. Explicit vocabulary instruction and 2. Structured verbal engagement </vt:lpstr>
      <vt:lpstr>We Must Build Background and Schema</vt:lpstr>
      <vt:lpstr>Scaffold for Support</vt:lpstr>
      <vt:lpstr>Migrant students need:</vt:lpstr>
      <vt:lpstr>Why Students Need to Talk</vt:lpstr>
      <vt:lpstr>How Do Your Students Talk?</vt:lpstr>
      <vt:lpstr>QUESTIONS ABOUT MIGRANT STUDENTS?</vt:lpstr>
      <vt:lpstr>PowerPoint Presentation</vt:lpstr>
      <vt:lpstr>WHICH WORDS Should I TEACH? </vt:lpstr>
      <vt:lpstr>PowerPoint Presentation</vt:lpstr>
      <vt:lpstr>PowerPoint Presentation</vt:lpstr>
      <vt:lpstr>Word Frequency Distribution</vt:lpstr>
      <vt:lpstr>ISABEL BECK’s 3 TIERS</vt:lpstr>
      <vt:lpstr>ISABEL BECK’s 3 TIERS</vt:lpstr>
      <vt:lpstr>Tier 1:  The most basic words </vt:lpstr>
      <vt:lpstr>Academic Vocabulary is Considered Tiers 2 and 3</vt:lpstr>
      <vt:lpstr>ISABEL BECK’s 3 TIERS</vt:lpstr>
      <vt:lpstr>Tier 3:</vt:lpstr>
      <vt:lpstr>Tier 2</vt:lpstr>
      <vt:lpstr>Taken From CCSS Appendix A:</vt:lpstr>
      <vt:lpstr>Criteria for Identifying Tier 2 Words</vt:lpstr>
      <vt:lpstr>Questions to help identify Tier 2 Words</vt:lpstr>
      <vt:lpstr>Bricks and Mortar</vt:lpstr>
      <vt:lpstr>Identify The Tier 2 Words From the Passage Below:</vt:lpstr>
      <vt:lpstr>Using EL Achieve Discussion Cards…</vt:lpstr>
      <vt:lpstr>Do your selections agree?</vt:lpstr>
      <vt:lpstr>PowerPoint Presentation</vt:lpstr>
      <vt:lpstr>How do I prioritize among all the words I should teach? </vt:lpstr>
      <vt:lpstr>So Many Words…So Little Time</vt:lpstr>
      <vt:lpstr>Focus On High Mileage Words</vt:lpstr>
      <vt:lpstr>Lower Priority:</vt:lpstr>
      <vt:lpstr>Let’s practice in grade level (bands)</vt:lpstr>
      <vt:lpstr>PowerPoint Presentation</vt:lpstr>
      <vt:lpstr>Direct Instruction</vt:lpstr>
      <vt:lpstr>Let’s Start With an Experience</vt:lpstr>
      <vt:lpstr>Vocabulary</vt:lpstr>
      <vt:lpstr>Vocabulary</vt:lpstr>
      <vt:lpstr>Vocabulary</vt:lpstr>
      <vt:lpstr>Vocabulary</vt:lpstr>
      <vt:lpstr>Vocabulary</vt:lpstr>
      <vt:lpstr>Vocabulary</vt:lpstr>
      <vt:lpstr>Vocabulary</vt:lpstr>
      <vt:lpstr>Vocabulary</vt:lpstr>
      <vt:lpstr>engaging with word meanings</vt:lpstr>
      <vt:lpstr>Write down as many of the 8 words that you can remember along with the definition for each. </vt:lpstr>
      <vt:lpstr>PowerPoint Presentation</vt:lpstr>
      <vt:lpstr>Beck’s Steps to INTRODUCTION of words</vt:lpstr>
      <vt:lpstr>Introduce New Words In A Context and Describe How Used in Text</vt:lpstr>
      <vt:lpstr>Provide Meaning through Instructional Context</vt:lpstr>
      <vt:lpstr>Model  Think-Alouds</vt:lpstr>
      <vt:lpstr>Model Questioning</vt:lpstr>
      <vt:lpstr>Now You Try It!</vt:lpstr>
      <vt:lpstr>Student-Friendly Explanations</vt:lpstr>
      <vt:lpstr>Who uses some variation of a “Personal Dictionary” with their students?    What kind of definitions are used?</vt:lpstr>
      <vt:lpstr>Frayer Model</vt:lpstr>
      <vt:lpstr>Frayer Model</vt:lpstr>
      <vt:lpstr>Personal Dictionaries</vt:lpstr>
      <vt:lpstr>Personal Dictionaries</vt:lpstr>
      <vt:lpstr>Can be used as Vocabulary Study Cards </vt:lpstr>
      <vt:lpstr>Problems with Dictionary Definitions</vt:lpstr>
      <vt:lpstr>Student-Friendly Definitions</vt:lpstr>
      <vt:lpstr>Examples of Student Friendly Definitions</vt:lpstr>
      <vt:lpstr>Now You Try It!</vt:lpstr>
      <vt:lpstr>Let’s Practice Again!</vt:lpstr>
      <vt:lpstr>Provide Additional Contexts</vt:lpstr>
      <vt:lpstr>Cognitive Content Dictionary (GLAD)</vt:lpstr>
      <vt:lpstr>Have You Ever….</vt:lpstr>
      <vt:lpstr>Applause, Applause!</vt:lpstr>
      <vt:lpstr>Idea Completions</vt:lpstr>
      <vt:lpstr>Now You Try It!</vt:lpstr>
      <vt:lpstr>Provide Opportunities to Interact with the Word’s Meaning</vt:lpstr>
      <vt:lpstr>YES/NO/WHY</vt:lpstr>
      <vt:lpstr>Bringing INTRODUCTION all Together--CLEVER</vt:lpstr>
      <vt:lpstr>FOLLOW UP—Provide Ample Opportunities to Interact with Word Meaning</vt:lpstr>
      <vt:lpstr>Example/Non-Example</vt:lpstr>
      <vt:lpstr>Word Associations </vt:lpstr>
      <vt:lpstr>Generating Situations, Contexts, and Examples</vt:lpstr>
      <vt:lpstr>Word Relationships</vt:lpstr>
      <vt:lpstr>Writing</vt:lpstr>
      <vt:lpstr>Writing</vt:lpstr>
      <vt:lpstr>Writing</vt:lpstr>
      <vt:lpstr>Writing</vt:lpstr>
      <vt:lpstr>Did We Meet Our Outcomes?</vt:lpstr>
      <vt:lpstr>Two Evaluations</vt:lpstr>
      <vt:lpstr>On Behalf of the Presenters,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Dorso</dc:creator>
  <cp:lastModifiedBy>Mary Kernel</cp:lastModifiedBy>
  <cp:revision>220</cp:revision>
  <cp:lastPrinted>2013-05-29T14:59:35Z</cp:lastPrinted>
  <dcterms:created xsi:type="dcterms:W3CDTF">2013-02-25T18:45:45Z</dcterms:created>
  <dcterms:modified xsi:type="dcterms:W3CDTF">2013-05-29T15:01:58Z</dcterms:modified>
</cp:coreProperties>
</file>