
<file path=[Content_Types].xml><?xml version="1.0" encoding="utf-8"?>
<Types xmlns="http://schemas.openxmlformats.org/package/2006/content-types">
  <Default Extension="png" ContentType="image/png"/>
  <Default Extension="tmp"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96"/>
  </p:notesMasterIdLst>
  <p:handoutMasterIdLst>
    <p:handoutMasterId r:id="rId97"/>
  </p:handoutMasterIdLst>
  <p:sldIdLst>
    <p:sldId id="262" r:id="rId2"/>
    <p:sldId id="261" r:id="rId3"/>
    <p:sldId id="263" r:id="rId4"/>
    <p:sldId id="256" r:id="rId5"/>
    <p:sldId id="264" r:id="rId6"/>
    <p:sldId id="351" r:id="rId7"/>
    <p:sldId id="257" r:id="rId8"/>
    <p:sldId id="258" r:id="rId9"/>
    <p:sldId id="259" r:id="rId10"/>
    <p:sldId id="265" r:id="rId11"/>
    <p:sldId id="266" r:id="rId12"/>
    <p:sldId id="267" r:id="rId13"/>
    <p:sldId id="268" r:id="rId14"/>
    <p:sldId id="269" r:id="rId15"/>
    <p:sldId id="270" r:id="rId16"/>
    <p:sldId id="271" r:id="rId17"/>
    <p:sldId id="276" r:id="rId18"/>
    <p:sldId id="277" r:id="rId19"/>
    <p:sldId id="278" r:id="rId20"/>
    <p:sldId id="344" r:id="rId21"/>
    <p:sldId id="359" r:id="rId22"/>
    <p:sldId id="360" r:id="rId23"/>
    <p:sldId id="361" r:id="rId24"/>
    <p:sldId id="362" r:id="rId25"/>
    <p:sldId id="371" r:id="rId26"/>
    <p:sldId id="363" r:id="rId27"/>
    <p:sldId id="364" r:id="rId28"/>
    <p:sldId id="365" r:id="rId29"/>
    <p:sldId id="366" r:id="rId30"/>
    <p:sldId id="288" r:id="rId31"/>
    <p:sldId id="353" r:id="rId32"/>
    <p:sldId id="369" r:id="rId33"/>
    <p:sldId id="291" r:id="rId34"/>
    <p:sldId id="357" r:id="rId35"/>
    <p:sldId id="372" r:id="rId36"/>
    <p:sldId id="358" r:id="rId37"/>
    <p:sldId id="356" r:id="rId38"/>
    <p:sldId id="292" r:id="rId39"/>
    <p:sldId id="293" r:id="rId40"/>
    <p:sldId id="294" r:id="rId41"/>
    <p:sldId id="295" r:id="rId42"/>
    <p:sldId id="296" r:id="rId43"/>
    <p:sldId id="297" r:id="rId44"/>
    <p:sldId id="298" r:id="rId45"/>
    <p:sldId id="306" r:id="rId46"/>
    <p:sldId id="299" r:id="rId47"/>
    <p:sldId id="300" r:id="rId48"/>
    <p:sldId id="301" r:id="rId49"/>
    <p:sldId id="302" r:id="rId50"/>
    <p:sldId id="343" r:id="rId51"/>
    <p:sldId id="303" r:id="rId52"/>
    <p:sldId id="307" r:id="rId53"/>
    <p:sldId id="308" r:id="rId54"/>
    <p:sldId id="309" r:id="rId55"/>
    <p:sldId id="310" r:id="rId56"/>
    <p:sldId id="312" r:id="rId57"/>
    <p:sldId id="314" r:id="rId58"/>
    <p:sldId id="313" r:id="rId59"/>
    <p:sldId id="315" r:id="rId60"/>
    <p:sldId id="373" r:id="rId61"/>
    <p:sldId id="316" r:id="rId62"/>
    <p:sldId id="367" r:id="rId63"/>
    <p:sldId id="374" r:id="rId64"/>
    <p:sldId id="368" r:id="rId65"/>
    <p:sldId id="317" r:id="rId66"/>
    <p:sldId id="318" r:id="rId67"/>
    <p:sldId id="319" r:id="rId68"/>
    <p:sldId id="320" r:id="rId69"/>
    <p:sldId id="322" r:id="rId70"/>
    <p:sldId id="321" r:id="rId71"/>
    <p:sldId id="323" r:id="rId72"/>
    <p:sldId id="324" r:id="rId73"/>
    <p:sldId id="325" r:id="rId74"/>
    <p:sldId id="326" r:id="rId75"/>
    <p:sldId id="327" r:id="rId76"/>
    <p:sldId id="346" r:id="rId77"/>
    <p:sldId id="342" r:id="rId78"/>
    <p:sldId id="329" r:id="rId79"/>
    <p:sldId id="328" r:id="rId80"/>
    <p:sldId id="330" r:id="rId81"/>
    <p:sldId id="331" r:id="rId82"/>
    <p:sldId id="332" r:id="rId83"/>
    <p:sldId id="333" r:id="rId84"/>
    <p:sldId id="334" r:id="rId85"/>
    <p:sldId id="352" r:id="rId86"/>
    <p:sldId id="336" r:id="rId87"/>
    <p:sldId id="338" r:id="rId88"/>
    <p:sldId id="340" r:id="rId89"/>
    <p:sldId id="339" r:id="rId90"/>
    <p:sldId id="341" r:id="rId91"/>
    <p:sldId id="348" r:id="rId92"/>
    <p:sldId id="370" r:id="rId93"/>
    <p:sldId id="349" r:id="rId94"/>
    <p:sldId id="350" r:id="rId95"/>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9" autoAdjust="0"/>
    <p:restoredTop sz="90286" autoAdjust="0"/>
  </p:normalViewPr>
  <p:slideViewPr>
    <p:cSldViewPr>
      <p:cViewPr>
        <p:scale>
          <a:sx n="110" d="100"/>
          <a:sy n="110" d="100"/>
        </p:scale>
        <p:origin x="-1644" y="-78"/>
      </p:cViewPr>
      <p:guideLst>
        <p:guide orient="horz" pos="2160"/>
        <p:guide pos="2880"/>
      </p:guideLst>
    </p:cSldViewPr>
  </p:slideViewPr>
  <p:notesTextViewPr>
    <p:cViewPr>
      <p:scale>
        <a:sx n="1" d="1"/>
        <a:sy n="1" d="1"/>
      </p:scale>
      <p:origin x="0" y="0"/>
    </p:cViewPr>
  </p:notesTextViewPr>
  <p:sorterViewPr>
    <p:cViewPr>
      <p:scale>
        <a:sx n="100" d="100"/>
        <a:sy n="100" d="100"/>
      </p:scale>
      <p:origin x="0" y="12144"/>
    </p:cViewPr>
  </p:sorterViewPr>
  <p:notesViewPr>
    <p:cSldViewPr>
      <p:cViewPr varScale="1">
        <p:scale>
          <a:sx n="80" d="100"/>
          <a:sy n="80" d="100"/>
        </p:scale>
        <p:origin x="-2904" y="-84"/>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15929A-67CC-450C-9ABD-B766514B6313}" type="doc">
      <dgm:prSet loTypeId="urn:microsoft.com/office/officeart/2005/8/layout/pyramid1" loCatId="pyramid" qsTypeId="urn:microsoft.com/office/officeart/2005/8/quickstyle/simple1" qsCatId="simple" csTypeId="urn:microsoft.com/office/officeart/2005/8/colors/accent1_2" csCatId="accent1" phldr="1"/>
      <dgm:spPr/>
    </dgm:pt>
    <dgm:pt modelId="{641E50CB-4424-4BFD-A815-891E39540D28}">
      <dgm:prSet phldrT="[Text]" custT="1"/>
      <dgm:spPr>
        <a:solidFill>
          <a:srgbClr val="FF0000"/>
        </a:solidFill>
      </dgm:spPr>
      <dgm:t>
        <a:bodyPr/>
        <a:lstStyle/>
        <a:p>
          <a:endParaRPr lang="en-US" sz="1100" b="1" dirty="0"/>
        </a:p>
      </dgm:t>
    </dgm:pt>
    <dgm:pt modelId="{2993EB3D-207D-4544-BF90-B78792C01B59}" type="parTrans" cxnId="{2F6A22C1-E28B-4E6E-94CE-343F7B3BB4E8}">
      <dgm:prSet/>
      <dgm:spPr/>
      <dgm:t>
        <a:bodyPr/>
        <a:lstStyle/>
        <a:p>
          <a:endParaRPr lang="en-US"/>
        </a:p>
      </dgm:t>
    </dgm:pt>
    <dgm:pt modelId="{775C1828-D63F-48E9-97A5-CFF96B97C977}" type="sibTrans" cxnId="{2F6A22C1-E28B-4E6E-94CE-343F7B3BB4E8}">
      <dgm:prSet/>
      <dgm:spPr/>
      <dgm:t>
        <a:bodyPr/>
        <a:lstStyle/>
        <a:p>
          <a:endParaRPr lang="en-US"/>
        </a:p>
      </dgm:t>
    </dgm:pt>
    <dgm:pt modelId="{70C72D1B-C9E2-496C-BA58-4549FC721311}">
      <dgm:prSet phldrT="[Text]" custT="1"/>
      <dgm:spPr>
        <a:solidFill>
          <a:srgbClr val="7030A0"/>
        </a:solidFill>
      </dgm:spPr>
      <dgm:t>
        <a:bodyPr/>
        <a:lstStyle/>
        <a:p>
          <a:endParaRPr lang="en-US" sz="1200" dirty="0"/>
        </a:p>
      </dgm:t>
    </dgm:pt>
    <dgm:pt modelId="{604D9002-9F67-4592-897A-18A1438D54C8}" type="parTrans" cxnId="{881A0FAF-7057-4F26-ABD4-195C8D88AAED}">
      <dgm:prSet/>
      <dgm:spPr/>
      <dgm:t>
        <a:bodyPr/>
        <a:lstStyle/>
        <a:p>
          <a:endParaRPr lang="en-US"/>
        </a:p>
      </dgm:t>
    </dgm:pt>
    <dgm:pt modelId="{59E3EAD3-9F63-4C2E-8221-F2FB75FA99D7}" type="sibTrans" cxnId="{881A0FAF-7057-4F26-ABD4-195C8D88AAED}">
      <dgm:prSet/>
      <dgm:spPr/>
      <dgm:t>
        <a:bodyPr/>
        <a:lstStyle/>
        <a:p>
          <a:endParaRPr lang="en-US"/>
        </a:p>
      </dgm:t>
    </dgm:pt>
    <dgm:pt modelId="{A093CA04-42A1-4ADA-BD0B-CF3F4CB794AC}">
      <dgm:prSet phldrT="[Text]" custT="1"/>
      <dgm:spPr>
        <a:solidFill>
          <a:srgbClr val="00B050"/>
        </a:solidFill>
      </dgm:spPr>
      <dgm:t>
        <a:bodyPr/>
        <a:lstStyle/>
        <a:p>
          <a:endParaRPr lang="en-US" sz="1200" dirty="0"/>
        </a:p>
      </dgm:t>
    </dgm:pt>
    <dgm:pt modelId="{9BA4918B-6E8E-4BA0-891C-2D9BB2EF779D}" type="parTrans" cxnId="{5F40D7E5-6648-49B8-AB01-5CE504FEE55D}">
      <dgm:prSet/>
      <dgm:spPr/>
      <dgm:t>
        <a:bodyPr/>
        <a:lstStyle/>
        <a:p>
          <a:endParaRPr lang="en-US"/>
        </a:p>
      </dgm:t>
    </dgm:pt>
    <dgm:pt modelId="{4935B768-164D-4DF6-921C-8E9ECDC5C5F6}" type="sibTrans" cxnId="{5F40D7E5-6648-49B8-AB01-5CE504FEE55D}">
      <dgm:prSet/>
      <dgm:spPr/>
      <dgm:t>
        <a:bodyPr/>
        <a:lstStyle/>
        <a:p>
          <a:endParaRPr lang="en-US"/>
        </a:p>
      </dgm:t>
    </dgm:pt>
    <dgm:pt modelId="{AE7D3C5C-F5CD-4107-9D6C-BC0DEEC4034E}">
      <dgm:prSet phldrT="[Text]"/>
      <dgm:spPr>
        <a:solidFill>
          <a:srgbClr val="FFC000"/>
        </a:solidFill>
      </dgm:spPr>
      <dgm:t>
        <a:bodyPr/>
        <a:lstStyle/>
        <a:p>
          <a:endParaRPr lang="en-US" dirty="0"/>
        </a:p>
      </dgm:t>
    </dgm:pt>
    <dgm:pt modelId="{215EDA31-3D2E-44C5-9008-5FD09C5CCE43}" type="parTrans" cxnId="{6583DD4E-906C-4F80-AE07-E3C79B42C2F9}">
      <dgm:prSet/>
      <dgm:spPr/>
      <dgm:t>
        <a:bodyPr/>
        <a:lstStyle/>
        <a:p>
          <a:endParaRPr lang="en-US"/>
        </a:p>
      </dgm:t>
    </dgm:pt>
    <dgm:pt modelId="{3FE18EFE-2947-4115-9C4A-AAC3124369A9}" type="sibTrans" cxnId="{6583DD4E-906C-4F80-AE07-E3C79B42C2F9}">
      <dgm:prSet/>
      <dgm:spPr/>
      <dgm:t>
        <a:bodyPr/>
        <a:lstStyle/>
        <a:p>
          <a:endParaRPr lang="en-US"/>
        </a:p>
      </dgm:t>
    </dgm:pt>
    <dgm:pt modelId="{A4200144-F323-432C-BD03-8A31041ADEBB}">
      <dgm:prSet phldrT="[Text]" custT="1"/>
      <dgm:spPr>
        <a:solidFill>
          <a:srgbClr val="FFFF00"/>
        </a:solidFill>
      </dgm:spPr>
      <dgm:t>
        <a:bodyPr/>
        <a:lstStyle/>
        <a:p>
          <a:endParaRPr lang="en-US" sz="1200" dirty="0"/>
        </a:p>
      </dgm:t>
    </dgm:pt>
    <dgm:pt modelId="{5DCF0953-EE1C-4C30-9B08-9B6EA8AB012F}" type="parTrans" cxnId="{9A6F5924-E6A7-4716-8943-0E58398E8FBA}">
      <dgm:prSet/>
      <dgm:spPr/>
      <dgm:t>
        <a:bodyPr/>
        <a:lstStyle/>
        <a:p>
          <a:endParaRPr lang="en-US"/>
        </a:p>
      </dgm:t>
    </dgm:pt>
    <dgm:pt modelId="{1B52B366-7973-45D4-BB17-C5387A32E156}" type="sibTrans" cxnId="{9A6F5924-E6A7-4716-8943-0E58398E8FBA}">
      <dgm:prSet/>
      <dgm:spPr/>
      <dgm:t>
        <a:bodyPr/>
        <a:lstStyle/>
        <a:p>
          <a:endParaRPr lang="en-US"/>
        </a:p>
      </dgm:t>
    </dgm:pt>
    <dgm:pt modelId="{DC7B931F-3CE8-4A43-BCD2-4BFC1DF2E169}">
      <dgm:prSet phldrT="[Text]" custT="1"/>
      <dgm:spPr>
        <a:solidFill>
          <a:srgbClr val="0070C0"/>
        </a:solidFill>
      </dgm:spPr>
      <dgm:t>
        <a:bodyPr/>
        <a:lstStyle/>
        <a:p>
          <a:endParaRPr lang="en-US" sz="1200" dirty="0"/>
        </a:p>
      </dgm:t>
    </dgm:pt>
    <dgm:pt modelId="{FBA763F0-70AF-41EB-8DF2-4A9A74FBE79F}" type="parTrans" cxnId="{01E89A71-8E12-4A1F-96C4-876DBD20C3AD}">
      <dgm:prSet/>
      <dgm:spPr/>
      <dgm:t>
        <a:bodyPr/>
        <a:lstStyle/>
        <a:p>
          <a:endParaRPr lang="en-US"/>
        </a:p>
      </dgm:t>
    </dgm:pt>
    <dgm:pt modelId="{60BC39D4-D0AD-482C-BFD3-B7012164B3D7}" type="sibTrans" cxnId="{01E89A71-8E12-4A1F-96C4-876DBD20C3AD}">
      <dgm:prSet/>
      <dgm:spPr/>
      <dgm:t>
        <a:bodyPr/>
        <a:lstStyle/>
        <a:p>
          <a:endParaRPr lang="en-US"/>
        </a:p>
      </dgm:t>
    </dgm:pt>
    <dgm:pt modelId="{B603C1A4-7C0C-42A4-B692-C5BADDF09684}">
      <dgm:prSet phldrT="[Text]" custT="1"/>
      <dgm:spPr>
        <a:solidFill>
          <a:srgbClr val="92D050"/>
        </a:solidFill>
      </dgm:spPr>
      <dgm:t>
        <a:bodyPr/>
        <a:lstStyle/>
        <a:p>
          <a:endParaRPr lang="en-US" sz="1200" dirty="0"/>
        </a:p>
      </dgm:t>
    </dgm:pt>
    <dgm:pt modelId="{7AB31734-DF84-4359-B84E-37C98255FC20}" type="parTrans" cxnId="{4E7F8FA1-71EA-4412-A254-E5331868FFA5}">
      <dgm:prSet/>
      <dgm:spPr/>
      <dgm:t>
        <a:bodyPr/>
        <a:lstStyle/>
        <a:p>
          <a:endParaRPr lang="en-US"/>
        </a:p>
      </dgm:t>
    </dgm:pt>
    <dgm:pt modelId="{9C1B8443-A339-4638-9350-12A73D4C171B}" type="sibTrans" cxnId="{4E7F8FA1-71EA-4412-A254-E5331868FFA5}">
      <dgm:prSet/>
      <dgm:spPr/>
      <dgm:t>
        <a:bodyPr/>
        <a:lstStyle/>
        <a:p>
          <a:endParaRPr lang="en-US"/>
        </a:p>
      </dgm:t>
    </dgm:pt>
    <dgm:pt modelId="{2B126B41-66AF-4AE8-92D8-04A0E87C513E}" type="pres">
      <dgm:prSet presAssocID="{A115929A-67CC-450C-9ABD-B766514B6313}" presName="Name0" presStyleCnt="0">
        <dgm:presLayoutVars>
          <dgm:dir/>
          <dgm:animLvl val="lvl"/>
          <dgm:resizeHandles val="exact"/>
        </dgm:presLayoutVars>
      </dgm:prSet>
      <dgm:spPr/>
    </dgm:pt>
    <dgm:pt modelId="{7F1325B0-AAF7-4067-926B-9BD0A3B0BE20}" type="pres">
      <dgm:prSet presAssocID="{641E50CB-4424-4BFD-A815-891E39540D28}" presName="Name8" presStyleCnt="0"/>
      <dgm:spPr/>
    </dgm:pt>
    <dgm:pt modelId="{7F9E8D42-7414-46F6-B838-74C6D721EFA5}" type="pres">
      <dgm:prSet presAssocID="{641E50CB-4424-4BFD-A815-891E39540D28}" presName="level" presStyleLbl="node1" presStyleIdx="0" presStyleCnt="7" custScaleX="90088" custScaleY="89275">
        <dgm:presLayoutVars>
          <dgm:chMax val="1"/>
          <dgm:bulletEnabled val="1"/>
        </dgm:presLayoutVars>
      </dgm:prSet>
      <dgm:spPr/>
      <dgm:t>
        <a:bodyPr/>
        <a:lstStyle/>
        <a:p>
          <a:endParaRPr lang="en-US"/>
        </a:p>
      </dgm:t>
    </dgm:pt>
    <dgm:pt modelId="{A999D428-4EA3-4DD9-9167-47455B5D8A6A}" type="pres">
      <dgm:prSet presAssocID="{641E50CB-4424-4BFD-A815-891E39540D28}" presName="levelTx" presStyleLbl="revTx" presStyleIdx="0" presStyleCnt="0">
        <dgm:presLayoutVars>
          <dgm:chMax val="1"/>
          <dgm:bulletEnabled val="1"/>
        </dgm:presLayoutVars>
      </dgm:prSet>
      <dgm:spPr/>
      <dgm:t>
        <a:bodyPr/>
        <a:lstStyle/>
        <a:p>
          <a:endParaRPr lang="en-US"/>
        </a:p>
      </dgm:t>
    </dgm:pt>
    <dgm:pt modelId="{EAA4AFCB-CC3E-4316-83C5-3AC0D018FEE1}" type="pres">
      <dgm:prSet presAssocID="{AE7D3C5C-F5CD-4107-9D6C-BC0DEEC4034E}" presName="Name8" presStyleCnt="0"/>
      <dgm:spPr/>
    </dgm:pt>
    <dgm:pt modelId="{8B6549CF-AA33-41FB-85C1-ABF4E0D4F68D}" type="pres">
      <dgm:prSet presAssocID="{AE7D3C5C-F5CD-4107-9D6C-BC0DEEC4034E}" presName="level" presStyleLbl="node1" presStyleIdx="1" presStyleCnt="7" custScaleY="48198">
        <dgm:presLayoutVars>
          <dgm:chMax val="1"/>
          <dgm:bulletEnabled val="1"/>
        </dgm:presLayoutVars>
      </dgm:prSet>
      <dgm:spPr/>
      <dgm:t>
        <a:bodyPr/>
        <a:lstStyle/>
        <a:p>
          <a:endParaRPr lang="en-US"/>
        </a:p>
      </dgm:t>
    </dgm:pt>
    <dgm:pt modelId="{E6D133DA-45CD-4309-89A0-85F33BD0A0D0}" type="pres">
      <dgm:prSet presAssocID="{AE7D3C5C-F5CD-4107-9D6C-BC0DEEC4034E}" presName="levelTx" presStyleLbl="revTx" presStyleIdx="0" presStyleCnt="0">
        <dgm:presLayoutVars>
          <dgm:chMax val="1"/>
          <dgm:bulletEnabled val="1"/>
        </dgm:presLayoutVars>
      </dgm:prSet>
      <dgm:spPr/>
      <dgm:t>
        <a:bodyPr/>
        <a:lstStyle/>
        <a:p>
          <a:endParaRPr lang="en-US"/>
        </a:p>
      </dgm:t>
    </dgm:pt>
    <dgm:pt modelId="{2DD03DBD-60CE-4D49-A29C-AB0149711957}" type="pres">
      <dgm:prSet presAssocID="{A4200144-F323-432C-BD03-8A31041ADEBB}" presName="Name8" presStyleCnt="0"/>
      <dgm:spPr/>
    </dgm:pt>
    <dgm:pt modelId="{F1DC53D1-A80A-4CC2-8A4E-0DB9748AE941}" type="pres">
      <dgm:prSet presAssocID="{A4200144-F323-432C-BD03-8A31041ADEBB}" presName="level" presStyleLbl="node1" presStyleIdx="2" presStyleCnt="7" custScaleY="40348">
        <dgm:presLayoutVars>
          <dgm:chMax val="1"/>
          <dgm:bulletEnabled val="1"/>
        </dgm:presLayoutVars>
      </dgm:prSet>
      <dgm:spPr/>
      <dgm:t>
        <a:bodyPr/>
        <a:lstStyle/>
        <a:p>
          <a:endParaRPr lang="en-US"/>
        </a:p>
      </dgm:t>
    </dgm:pt>
    <dgm:pt modelId="{B9F13CAC-49A6-4858-A58C-F7D67E04C3AA}" type="pres">
      <dgm:prSet presAssocID="{A4200144-F323-432C-BD03-8A31041ADEBB}" presName="levelTx" presStyleLbl="revTx" presStyleIdx="0" presStyleCnt="0">
        <dgm:presLayoutVars>
          <dgm:chMax val="1"/>
          <dgm:bulletEnabled val="1"/>
        </dgm:presLayoutVars>
      </dgm:prSet>
      <dgm:spPr/>
      <dgm:t>
        <a:bodyPr/>
        <a:lstStyle/>
        <a:p>
          <a:endParaRPr lang="en-US"/>
        </a:p>
      </dgm:t>
    </dgm:pt>
    <dgm:pt modelId="{4411A356-AC52-4F97-9BE3-30C1045FA8FB}" type="pres">
      <dgm:prSet presAssocID="{70C72D1B-C9E2-496C-BA58-4549FC721311}" presName="Name8" presStyleCnt="0"/>
      <dgm:spPr/>
    </dgm:pt>
    <dgm:pt modelId="{2635B66D-FD30-4499-91DD-7D2A32A09B1B}" type="pres">
      <dgm:prSet presAssocID="{70C72D1B-C9E2-496C-BA58-4549FC721311}" presName="level" presStyleLbl="node1" presStyleIdx="3" presStyleCnt="7" custScaleY="71440">
        <dgm:presLayoutVars>
          <dgm:chMax val="1"/>
          <dgm:bulletEnabled val="1"/>
        </dgm:presLayoutVars>
      </dgm:prSet>
      <dgm:spPr/>
      <dgm:t>
        <a:bodyPr/>
        <a:lstStyle/>
        <a:p>
          <a:endParaRPr lang="en-US"/>
        </a:p>
      </dgm:t>
    </dgm:pt>
    <dgm:pt modelId="{93549E13-0912-4F33-B489-AB4EF07E5F10}" type="pres">
      <dgm:prSet presAssocID="{70C72D1B-C9E2-496C-BA58-4549FC721311}" presName="levelTx" presStyleLbl="revTx" presStyleIdx="0" presStyleCnt="0">
        <dgm:presLayoutVars>
          <dgm:chMax val="1"/>
          <dgm:bulletEnabled val="1"/>
        </dgm:presLayoutVars>
      </dgm:prSet>
      <dgm:spPr/>
      <dgm:t>
        <a:bodyPr/>
        <a:lstStyle/>
        <a:p>
          <a:endParaRPr lang="en-US"/>
        </a:p>
      </dgm:t>
    </dgm:pt>
    <dgm:pt modelId="{B6B13F90-3E17-4D7F-9B8E-B893753FCA9B}" type="pres">
      <dgm:prSet presAssocID="{DC7B931F-3CE8-4A43-BCD2-4BFC1DF2E169}" presName="Name8" presStyleCnt="0"/>
      <dgm:spPr/>
    </dgm:pt>
    <dgm:pt modelId="{5AB279D0-7318-4E89-A16B-76A25E4D7FEA}" type="pres">
      <dgm:prSet presAssocID="{DC7B931F-3CE8-4A43-BCD2-4BFC1DF2E169}" presName="level" presStyleLbl="node1" presStyleIdx="4" presStyleCnt="7" custScaleY="67873">
        <dgm:presLayoutVars>
          <dgm:chMax val="1"/>
          <dgm:bulletEnabled val="1"/>
        </dgm:presLayoutVars>
      </dgm:prSet>
      <dgm:spPr/>
      <dgm:t>
        <a:bodyPr/>
        <a:lstStyle/>
        <a:p>
          <a:endParaRPr lang="en-US"/>
        </a:p>
      </dgm:t>
    </dgm:pt>
    <dgm:pt modelId="{31027A81-150F-4FA2-B748-175EFA9D87BB}" type="pres">
      <dgm:prSet presAssocID="{DC7B931F-3CE8-4A43-BCD2-4BFC1DF2E169}" presName="levelTx" presStyleLbl="revTx" presStyleIdx="0" presStyleCnt="0">
        <dgm:presLayoutVars>
          <dgm:chMax val="1"/>
          <dgm:bulletEnabled val="1"/>
        </dgm:presLayoutVars>
      </dgm:prSet>
      <dgm:spPr/>
      <dgm:t>
        <a:bodyPr/>
        <a:lstStyle/>
        <a:p>
          <a:endParaRPr lang="en-US"/>
        </a:p>
      </dgm:t>
    </dgm:pt>
    <dgm:pt modelId="{4A266D84-39EF-4486-9A16-E1E56B3FFC32}" type="pres">
      <dgm:prSet presAssocID="{B603C1A4-7C0C-42A4-B692-C5BADDF09684}" presName="Name8" presStyleCnt="0"/>
      <dgm:spPr/>
    </dgm:pt>
    <dgm:pt modelId="{CFA2F2DA-DB15-452D-9BB7-7C13CFD0CF03}" type="pres">
      <dgm:prSet presAssocID="{B603C1A4-7C0C-42A4-B692-C5BADDF09684}" presName="level" presStyleLbl="node1" presStyleIdx="5" presStyleCnt="7" custScaleY="75156" custLinFactNeighborX="539" custLinFactNeighborY="2047">
        <dgm:presLayoutVars>
          <dgm:chMax val="1"/>
          <dgm:bulletEnabled val="1"/>
        </dgm:presLayoutVars>
      </dgm:prSet>
      <dgm:spPr/>
      <dgm:t>
        <a:bodyPr/>
        <a:lstStyle/>
        <a:p>
          <a:endParaRPr lang="en-US"/>
        </a:p>
      </dgm:t>
    </dgm:pt>
    <dgm:pt modelId="{02AC2FAD-F451-4D6E-ADA1-38A426F071DE}" type="pres">
      <dgm:prSet presAssocID="{B603C1A4-7C0C-42A4-B692-C5BADDF09684}" presName="levelTx" presStyleLbl="revTx" presStyleIdx="0" presStyleCnt="0">
        <dgm:presLayoutVars>
          <dgm:chMax val="1"/>
          <dgm:bulletEnabled val="1"/>
        </dgm:presLayoutVars>
      </dgm:prSet>
      <dgm:spPr/>
      <dgm:t>
        <a:bodyPr/>
        <a:lstStyle/>
        <a:p>
          <a:endParaRPr lang="en-US"/>
        </a:p>
      </dgm:t>
    </dgm:pt>
    <dgm:pt modelId="{7742EDC0-56AC-4D80-A6B1-7F16D91BE046}" type="pres">
      <dgm:prSet presAssocID="{A093CA04-42A1-4ADA-BD0B-CF3F4CB794AC}" presName="Name8" presStyleCnt="0"/>
      <dgm:spPr/>
    </dgm:pt>
    <dgm:pt modelId="{02315684-5232-43F3-BFFF-2DD6B1E96EEC}" type="pres">
      <dgm:prSet presAssocID="{A093CA04-42A1-4ADA-BD0B-CF3F4CB794AC}" presName="level" presStyleLbl="node1" presStyleIdx="6" presStyleCnt="7" custScaleY="411971">
        <dgm:presLayoutVars>
          <dgm:chMax val="1"/>
          <dgm:bulletEnabled val="1"/>
        </dgm:presLayoutVars>
      </dgm:prSet>
      <dgm:spPr/>
      <dgm:t>
        <a:bodyPr/>
        <a:lstStyle/>
        <a:p>
          <a:endParaRPr lang="en-US"/>
        </a:p>
      </dgm:t>
    </dgm:pt>
    <dgm:pt modelId="{4947662D-E841-443E-852E-F0D42EBB6361}" type="pres">
      <dgm:prSet presAssocID="{A093CA04-42A1-4ADA-BD0B-CF3F4CB794AC}" presName="levelTx" presStyleLbl="revTx" presStyleIdx="0" presStyleCnt="0">
        <dgm:presLayoutVars>
          <dgm:chMax val="1"/>
          <dgm:bulletEnabled val="1"/>
        </dgm:presLayoutVars>
      </dgm:prSet>
      <dgm:spPr/>
      <dgm:t>
        <a:bodyPr/>
        <a:lstStyle/>
        <a:p>
          <a:endParaRPr lang="en-US"/>
        </a:p>
      </dgm:t>
    </dgm:pt>
  </dgm:ptLst>
  <dgm:cxnLst>
    <dgm:cxn modelId="{2F6A22C1-E28B-4E6E-94CE-343F7B3BB4E8}" srcId="{A115929A-67CC-450C-9ABD-B766514B6313}" destId="{641E50CB-4424-4BFD-A815-891E39540D28}" srcOrd="0" destOrd="0" parTransId="{2993EB3D-207D-4544-BF90-B78792C01B59}" sibTransId="{775C1828-D63F-48E9-97A5-CFF96B97C977}"/>
    <dgm:cxn modelId="{9FC27788-ECDE-43C3-90B8-7F000918D4BA}" type="presOf" srcId="{A093CA04-42A1-4ADA-BD0B-CF3F4CB794AC}" destId="{4947662D-E841-443E-852E-F0D42EBB6361}" srcOrd="1" destOrd="0" presId="urn:microsoft.com/office/officeart/2005/8/layout/pyramid1"/>
    <dgm:cxn modelId="{FEC65150-93F2-4B8C-8FE1-4A37298C141B}" type="presOf" srcId="{AE7D3C5C-F5CD-4107-9D6C-BC0DEEC4034E}" destId="{8B6549CF-AA33-41FB-85C1-ABF4E0D4F68D}" srcOrd="0" destOrd="0" presId="urn:microsoft.com/office/officeart/2005/8/layout/pyramid1"/>
    <dgm:cxn modelId="{D77473A7-3090-42F4-AC61-51DDACF2122D}" type="presOf" srcId="{B603C1A4-7C0C-42A4-B692-C5BADDF09684}" destId="{CFA2F2DA-DB15-452D-9BB7-7C13CFD0CF03}" srcOrd="0" destOrd="0" presId="urn:microsoft.com/office/officeart/2005/8/layout/pyramid1"/>
    <dgm:cxn modelId="{7D8C4578-D5CF-465E-B59C-2BDBA70F0AED}" type="presOf" srcId="{A4200144-F323-432C-BD03-8A31041ADEBB}" destId="{B9F13CAC-49A6-4858-A58C-F7D67E04C3AA}" srcOrd="1" destOrd="0" presId="urn:microsoft.com/office/officeart/2005/8/layout/pyramid1"/>
    <dgm:cxn modelId="{23ADC2F9-C6A1-44A3-8C07-B3C7FB7497F0}" type="presOf" srcId="{641E50CB-4424-4BFD-A815-891E39540D28}" destId="{7F9E8D42-7414-46F6-B838-74C6D721EFA5}" srcOrd="0" destOrd="0" presId="urn:microsoft.com/office/officeart/2005/8/layout/pyramid1"/>
    <dgm:cxn modelId="{EAFA979E-0F24-44E7-85CD-0858A3A433B3}" type="presOf" srcId="{AE7D3C5C-F5CD-4107-9D6C-BC0DEEC4034E}" destId="{E6D133DA-45CD-4309-89A0-85F33BD0A0D0}" srcOrd="1" destOrd="0" presId="urn:microsoft.com/office/officeart/2005/8/layout/pyramid1"/>
    <dgm:cxn modelId="{9A6F5924-E6A7-4716-8943-0E58398E8FBA}" srcId="{A115929A-67CC-450C-9ABD-B766514B6313}" destId="{A4200144-F323-432C-BD03-8A31041ADEBB}" srcOrd="2" destOrd="0" parTransId="{5DCF0953-EE1C-4C30-9B08-9B6EA8AB012F}" sibTransId="{1B52B366-7973-45D4-BB17-C5387A32E156}"/>
    <dgm:cxn modelId="{4E7F8FA1-71EA-4412-A254-E5331868FFA5}" srcId="{A115929A-67CC-450C-9ABD-B766514B6313}" destId="{B603C1A4-7C0C-42A4-B692-C5BADDF09684}" srcOrd="5" destOrd="0" parTransId="{7AB31734-DF84-4359-B84E-37C98255FC20}" sibTransId="{9C1B8443-A339-4638-9350-12A73D4C171B}"/>
    <dgm:cxn modelId="{7107141F-EA88-4F75-9436-DF1780DCEBC1}" type="presOf" srcId="{70C72D1B-C9E2-496C-BA58-4549FC721311}" destId="{2635B66D-FD30-4499-91DD-7D2A32A09B1B}" srcOrd="0" destOrd="0" presId="urn:microsoft.com/office/officeart/2005/8/layout/pyramid1"/>
    <dgm:cxn modelId="{881A0FAF-7057-4F26-ABD4-195C8D88AAED}" srcId="{A115929A-67CC-450C-9ABD-B766514B6313}" destId="{70C72D1B-C9E2-496C-BA58-4549FC721311}" srcOrd="3" destOrd="0" parTransId="{604D9002-9F67-4592-897A-18A1438D54C8}" sibTransId="{59E3EAD3-9F63-4C2E-8221-F2FB75FA99D7}"/>
    <dgm:cxn modelId="{10F86E18-C663-41AC-9D47-EB02490A335B}" type="presOf" srcId="{A093CA04-42A1-4ADA-BD0B-CF3F4CB794AC}" destId="{02315684-5232-43F3-BFFF-2DD6B1E96EEC}" srcOrd="0" destOrd="0" presId="urn:microsoft.com/office/officeart/2005/8/layout/pyramid1"/>
    <dgm:cxn modelId="{5F40D7E5-6648-49B8-AB01-5CE504FEE55D}" srcId="{A115929A-67CC-450C-9ABD-B766514B6313}" destId="{A093CA04-42A1-4ADA-BD0B-CF3F4CB794AC}" srcOrd="6" destOrd="0" parTransId="{9BA4918B-6E8E-4BA0-891C-2D9BB2EF779D}" sibTransId="{4935B768-164D-4DF6-921C-8E9ECDC5C5F6}"/>
    <dgm:cxn modelId="{812C7D3A-8250-4622-9312-86B8543CBE2A}" type="presOf" srcId="{DC7B931F-3CE8-4A43-BCD2-4BFC1DF2E169}" destId="{31027A81-150F-4FA2-B748-175EFA9D87BB}" srcOrd="1" destOrd="0" presId="urn:microsoft.com/office/officeart/2005/8/layout/pyramid1"/>
    <dgm:cxn modelId="{72089B0E-D4EC-4283-B2AB-876939CB7E24}" type="presOf" srcId="{70C72D1B-C9E2-496C-BA58-4549FC721311}" destId="{93549E13-0912-4F33-B489-AB4EF07E5F10}" srcOrd="1" destOrd="0" presId="urn:microsoft.com/office/officeart/2005/8/layout/pyramid1"/>
    <dgm:cxn modelId="{F1012D1B-0710-4EB9-8D0B-B3725A959A96}" type="presOf" srcId="{A4200144-F323-432C-BD03-8A31041ADEBB}" destId="{F1DC53D1-A80A-4CC2-8A4E-0DB9748AE941}" srcOrd="0" destOrd="0" presId="urn:microsoft.com/office/officeart/2005/8/layout/pyramid1"/>
    <dgm:cxn modelId="{01E89A71-8E12-4A1F-96C4-876DBD20C3AD}" srcId="{A115929A-67CC-450C-9ABD-B766514B6313}" destId="{DC7B931F-3CE8-4A43-BCD2-4BFC1DF2E169}" srcOrd="4" destOrd="0" parTransId="{FBA763F0-70AF-41EB-8DF2-4A9A74FBE79F}" sibTransId="{60BC39D4-D0AD-482C-BFD3-B7012164B3D7}"/>
    <dgm:cxn modelId="{A379B5BD-0A1E-4F7E-B429-50D5117493EB}" type="presOf" srcId="{B603C1A4-7C0C-42A4-B692-C5BADDF09684}" destId="{02AC2FAD-F451-4D6E-ADA1-38A426F071DE}" srcOrd="1" destOrd="0" presId="urn:microsoft.com/office/officeart/2005/8/layout/pyramid1"/>
    <dgm:cxn modelId="{A6AC098A-512E-48ED-A4C4-74B6092FC6A3}" type="presOf" srcId="{A115929A-67CC-450C-9ABD-B766514B6313}" destId="{2B126B41-66AF-4AE8-92D8-04A0E87C513E}" srcOrd="0" destOrd="0" presId="urn:microsoft.com/office/officeart/2005/8/layout/pyramid1"/>
    <dgm:cxn modelId="{6583DD4E-906C-4F80-AE07-E3C79B42C2F9}" srcId="{A115929A-67CC-450C-9ABD-B766514B6313}" destId="{AE7D3C5C-F5CD-4107-9D6C-BC0DEEC4034E}" srcOrd="1" destOrd="0" parTransId="{215EDA31-3D2E-44C5-9008-5FD09C5CCE43}" sibTransId="{3FE18EFE-2947-4115-9C4A-AAC3124369A9}"/>
    <dgm:cxn modelId="{340BC042-318F-4409-A8A0-9CB7662B9191}" type="presOf" srcId="{641E50CB-4424-4BFD-A815-891E39540D28}" destId="{A999D428-4EA3-4DD9-9167-47455B5D8A6A}" srcOrd="1" destOrd="0" presId="urn:microsoft.com/office/officeart/2005/8/layout/pyramid1"/>
    <dgm:cxn modelId="{E406A469-384B-44D2-9192-55D31FAF13ED}" type="presOf" srcId="{DC7B931F-3CE8-4A43-BCD2-4BFC1DF2E169}" destId="{5AB279D0-7318-4E89-A16B-76A25E4D7FEA}" srcOrd="0" destOrd="0" presId="urn:microsoft.com/office/officeart/2005/8/layout/pyramid1"/>
    <dgm:cxn modelId="{F59DE61A-85D4-4854-AF10-543762D9AB90}" type="presParOf" srcId="{2B126B41-66AF-4AE8-92D8-04A0E87C513E}" destId="{7F1325B0-AAF7-4067-926B-9BD0A3B0BE20}" srcOrd="0" destOrd="0" presId="urn:microsoft.com/office/officeart/2005/8/layout/pyramid1"/>
    <dgm:cxn modelId="{3DF950AE-F5C8-497D-BD40-EEA1EB68514D}" type="presParOf" srcId="{7F1325B0-AAF7-4067-926B-9BD0A3B0BE20}" destId="{7F9E8D42-7414-46F6-B838-74C6D721EFA5}" srcOrd="0" destOrd="0" presId="urn:microsoft.com/office/officeart/2005/8/layout/pyramid1"/>
    <dgm:cxn modelId="{0061D619-3B68-4A8B-BB96-FC75D71C46AF}" type="presParOf" srcId="{7F1325B0-AAF7-4067-926B-9BD0A3B0BE20}" destId="{A999D428-4EA3-4DD9-9167-47455B5D8A6A}" srcOrd="1" destOrd="0" presId="urn:microsoft.com/office/officeart/2005/8/layout/pyramid1"/>
    <dgm:cxn modelId="{D2FC7D00-4E10-465C-8B7B-63C37621B4E7}" type="presParOf" srcId="{2B126B41-66AF-4AE8-92D8-04A0E87C513E}" destId="{EAA4AFCB-CC3E-4316-83C5-3AC0D018FEE1}" srcOrd="1" destOrd="0" presId="urn:microsoft.com/office/officeart/2005/8/layout/pyramid1"/>
    <dgm:cxn modelId="{67CBE2BB-0C99-442D-A2B3-A2CA5700DFEA}" type="presParOf" srcId="{EAA4AFCB-CC3E-4316-83C5-3AC0D018FEE1}" destId="{8B6549CF-AA33-41FB-85C1-ABF4E0D4F68D}" srcOrd="0" destOrd="0" presId="urn:microsoft.com/office/officeart/2005/8/layout/pyramid1"/>
    <dgm:cxn modelId="{E77FEA01-8949-499E-880C-BCAACD12A1AC}" type="presParOf" srcId="{EAA4AFCB-CC3E-4316-83C5-3AC0D018FEE1}" destId="{E6D133DA-45CD-4309-89A0-85F33BD0A0D0}" srcOrd="1" destOrd="0" presId="urn:microsoft.com/office/officeart/2005/8/layout/pyramid1"/>
    <dgm:cxn modelId="{55BAE14D-6757-4FF4-9C27-D28F57EE550B}" type="presParOf" srcId="{2B126B41-66AF-4AE8-92D8-04A0E87C513E}" destId="{2DD03DBD-60CE-4D49-A29C-AB0149711957}" srcOrd="2" destOrd="0" presId="urn:microsoft.com/office/officeart/2005/8/layout/pyramid1"/>
    <dgm:cxn modelId="{94655381-92AC-4A4D-8B63-A18BF11DCF5E}" type="presParOf" srcId="{2DD03DBD-60CE-4D49-A29C-AB0149711957}" destId="{F1DC53D1-A80A-4CC2-8A4E-0DB9748AE941}" srcOrd="0" destOrd="0" presId="urn:microsoft.com/office/officeart/2005/8/layout/pyramid1"/>
    <dgm:cxn modelId="{904F7C9E-61E6-4797-BD56-19A260565B89}" type="presParOf" srcId="{2DD03DBD-60CE-4D49-A29C-AB0149711957}" destId="{B9F13CAC-49A6-4858-A58C-F7D67E04C3AA}" srcOrd="1" destOrd="0" presId="urn:microsoft.com/office/officeart/2005/8/layout/pyramid1"/>
    <dgm:cxn modelId="{2CEFF5EA-61EA-4AA7-BB18-0780CCBE4DD5}" type="presParOf" srcId="{2B126B41-66AF-4AE8-92D8-04A0E87C513E}" destId="{4411A356-AC52-4F97-9BE3-30C1045FA8FB}" srcOrd="3" destOrd="0" presId="urn:microsoft.com/office/officeart/2005/8/layout/pyramid1"/>
    <dgm:cxn modelId="{9855592C-E4D6-4A82-A42C-4795CAEF3A58}" type="presParOf" srcId="{4411A356-AC52-4F97-9BE3-30C1045FA8FB}" destId="{2635B66D-FD30-4499-91DD-7D2A32A09B1B}" srcOrd="0" destOrd="0" presId="urn:microsoft.com/office/officeart/2005/8/layout/pyramid1"/>
    <dgm:cxn modelId="{4F5E333A-62E5-4AD2-A9B4-CD1BA8AB5AC1}" type="presParOf" srcId="{4411A356-AC52-4F97-9BE3-30C1045FA8FB}" destId="{93549E13-0912-4F33-B489-AB4EF07E5F10}" srcOrd="1" destOrd="0" presId="urn:microsoft.com/office/officeart/2005/8/layout/pyramid1"/>
    <dgm:cxn modelId="{D3664A77-E5BF-44B8-AA46-CB05F9F32E77}" type="presParOf" srcId="{2B126B41-66AF-4AE8-92D8-04A0E87C513E}" destId="{B6B13F90-3E17-4D7F-9B8E-B893753FCA9B}" srcOrd="4" destOrd="0" presId="urn:microsoft.com/office/officeart/2005/8/layout/pyramid1"/>
    <dgm:cxn modelId="{7A07A3F9-131B-4718-918E-2EA5C3139DCD}" type="presParOf" srcId="{B6B13F90-3E17-4D7F-9B8E-B893753FCA9B}" destId="{5AB279D0-7318-4E89-A16B-76A25E4D7FEA}" srcOrd="0" destOrd="0" presId="urn:microsoft.com/office/officeart/2005/8/layout/pyramid1"/>
    <dgm:cxn modelId="{932A370F-7CE6-494E-9E0C-66040BCFCA05}" type="presParOf" srcId="{B6B13F90-3E17-4D7F-9B8E-B893753FCA9B}" destId="{31027A81-150F-4FA2-B748-175EFA9D87BB}" srcOrd="1" destOrd="0" presId="urn:microsoft.com/office/officeart/2005/8/layout/pyramid1"/>
    <dgm:cxn modelId="{9B30E1F5-AB11-4862-A8F0-690D7F0FAC3D}" type="presParOf" srcId="{2B126B41-66AF-4AE8-92D8-04A0E87C513E}" destId="{4A266D84-39EF-4486-9A16-E1E56B3FFC32}" srcOrd="5" destOrd="0" presId="urn:microsoft.com/office/officeart/2005/8/layout/pyramid1"/>
    <dgm:cxn modelId="{811E7846-2B54-4310-B45B-2097103A7544}" type="presParOf" srcId="{4A266D84-39EF-4486-9A16-E1E56B3FFC32}" destId="{CFA2F2DA-DB15-452D-9BB7-7C13CFD0CF03}" srcOrd="0" destOrd="0" presId="urn:microsoft.com/office/officeart/2005/8/layout/pyramid1"/>
    <dgm:cxn modelId="{56DC6368-727E-464B-AB5A-9DF4B9E444B7}" type="presParOf" srcId="{4A266D84-39EF-4486-9A16-E1E56B3FFC32}" destId="{02AC2FAD-F451-4D6E-ADA1-38A426F071DE}" srcOrd="1" destOrd="0" presId="urn:microsoft.com/office/officeart/2005/8/layout/pyramid1"/>
    <dgm:cxn modelId="{22564FB2-D255-4AE8-BFCB-037C78864192}" type="presParOf" srcId="{2B126B41-66AF-4AE8-92D8-04A0E87C513E}" destId="{7742EDC0-56AC-4D80-A6B1-7F16D91BE046}" srcOrd="6" destOrd="0" presId="urn:microsoft.com/office/officeart/2005/8/layout/pyramid1"/>
    <dgm:cxn modelId="{E56ADF60-7555-4DC0-9804-29FCE2319513}" type="presParOf" srcId="{7742EDC0-56AC-4D80-A6B1-7F16D91BE046}" destId="{02315684-5232-43F3-BFFF-2DD6B1E96EEC}" srcOrd="0" destOrd="0" presId="urn:microsoft.com/office/officeart/2005/8/layout/pyramid1"/>
    <dgm:cxn modelId="{78BE9551-8A01-4FB5-A47F-E0280D5B2412}" type="presParOf" srcId="{7742EDC0-56AC-4D80-A6B1-7F16D91BE046}" destId="{4947662D-E841-443E-852E-F0D42EBB6361}"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9E8D42-7414-46F6-B838-74C6D721EFA5}">
      <dsp:nvSpPr>
        <dsp:cNvPr id="0" name=""/>
        <dsp:cNvSpPr/>
      </dsp:nvSpPr>
      <dsp:spPr>
        <a:xfrm>
          <a:off x="2743200" y="0"/>
          <a:ext cx="609599" cy="475212"/>
        </a:xfrm>
        <a:prstGeom prst="trapezoid">
          <a:avLst>
            <a:gd name="adj" fmla="val 71197"/>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endParaRPr lang="en-US" sz="1100" b="1" kern="1200" dirty="0"/>
        </a:p>
      </dsp:txBody>
      <dsp:txXfrm>
        <a:off x="2743200" y="0"/>
        <a:ext cx="609599" cy="475212"/>
      </dsp:txXfrm>
    </dsp:sp>
    <dsp:sp modelId="{8B6549CF-AA33-41FB-85C1-ABF4E0D4F68D}">
      <dsp:nvSpPr>
        <dsp:cNvPr id="0" name=""/>
        <dsp:cNvSpPr/>
      </dsp:nvSpPr>
      <dsp:spPr>
        <a:xfrm>
          <a:off x="2527002" y="475212"/>
          <a:ext cx="1041994" cy="256559"/>
        </a:xfrm>
        <a:prstGeom prst="trapezoid">
          <a:avLst>
            <a:gd name="adj" fmla="val 71197"/>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n-US" sz="1600" kern="1200" dirty="0"/>
        </a:p>
      </dsp:txBody>
      <dsp:txXfrm>
        <a:off x="2709351" y="475212"/>
        <a:ext cx="677296" cy="256559"/>
      </dsp:txXfrm>
    </dsp:sp>
    <dsp:sp modelId="{F1DC53D1-A80A-4CC2-8A4E-0DB9748AE941}">
      <dsp:nvSpPr>
        <dsp:cNvPr id="0" name=""/>
        <dsp:cNvSpPr/>
      </dsp:nvSpPr>
      <dsp:spPr>
        <a:xfrm>
          <a:off x="2374091" y="731771"/>
          <a:ext cx="1347817" cy="214773"/>
        </a:xfrm>
        <a:prstGeom prst="trapezoid">
          <a:avLst>
            <a:gd name="adj" fmla="val 71197"/>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endParaRPr lang="en-US" sz="1200" kern="1200" dirty="0"/>
        </a:p>
      </dsp:txBody>
      <dsp:txXfrm>
        <a:off x="2609959" y="731771"/>
        <a:ext cx="876081" cy="214773"/>
      </dsp:txXfrm>
    </dsp:sp>
    <dsp:sp modelId="{2635B66D-FD30-4499-91DD-7D2A32A09B1B}">
      <dsp:nvSpPr>
        <dsp:cNvPr id="0" name=""/>
        <dsp:cNvSpPr/>
      </dsp:nvSpPr>
      <dsp:spPr>
        <a:xfrm>
          <a:off x="2103347" y="946545"/>
          <a:ext cx="1889305" cy="380276"/>
        </a:xfrm>
        <a:prstGeom prst="trapezoid">
          <a:avLst>
            <a:gd name="adj" fmla="val 71197"/>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endParaRPr lang="en-US" sz="1200" kern="1200" dirty="0"/>
        </a:p>
      </dsp:txBody>
      <dsp:txXfrm>
        <a:off x="2433975" y="946545"/>
        <a:ext cx="1228048" cy="380276"/>
      </dsp:txXfrm>
    </dsp:sp>
    <dsp:sp modelId="{5AB279D0-7318-4E89-A16B-76A25E4D7FEA}">
      <dsp:nvSpPr>
        <dsp:cNvPr id="0" name=""/>
        <dsp:cNvSpPr/>
      </dsp:nvSpPr>
      <dsp:spPr>
        <a:xfrm>
          <a:off x="1846120" y="1326822"/>
          <a:ext cx="2403758" cy="361289"/>
        </a:xfrm>
        <a:prstGeom prst="trapezoid">
          <a:avLst>
            <a:gd name="adj" fmla="val 71197"/>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endParaRPr lang="en-US" sz="1200" kern="1200" dirty="0"/>
        </a:p>
      </dsp:txBody>
      <dsp:txXfrm>
        <a:off x="2266778" y="1326822"/>
        <a:ext cx="1562442" cy="361289"/>
      </dsp:txXfrm>
    </dsp:sp>
    <dsp:sp modelId="{CFA2F2DA-DB15-452D-9BB7-7C13CFD0CF03}">
      <dsp:nvSpPr>
        <dsp:cNvPr id="0" name=""/>
        <dsp:cNvSpPr/>
      </dsp:nvSpPr>
      <dsp:spPr>
        <a:xfrm>
          <a:off x="1577320" y="1699007"/>
          <a:ext cx="2973412" cy="400057"/>
        </a:xfrm>
        <a:prstGeom prst="trapezoid">
          <a:avLst>
            <a:gd name="adj" fmla="val 71197"/>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endParaRPr lang="en-US" sz="1200" kern="1200" dirty="0"/>
        </a:p>
      </dsp:txBody>
      <dsp:txXfrm>
        <a:off x="2097667" y="1699007"/>
        <a:ext cx="1932718" cy="400057"/>
      </dsp:txXfrm>
    </dsp:sp>
    <dsp:sp modelId="{02315684-5232-43F3-BFFF-2DD6B1E96EEC}">
      <dsp:nvSpPr>
        <dsp:cNvPr id="0" name=""/>
        <dsp:cNvSpPr/>
      </dsp:nvSpPr>
      <dsp:spPr>
        <a:xfrm>
          <a:off x="0" y="2088168"/>
          <a:ext cx="6096000" cy="2192931"/>
        </a:xfrm>
        <a:prstGeom prst="trapezoid">
          <a:avLst>
            <a:gd name="adj" fmla="val 71197"/>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endParaRPr lang="en-US" sz="1200" kern="1200" dirty="0"/>
        </a:p>
      </dsp:txBody>
      <dsp:txXfrm>
        <a:off x="1066799" y="2088168"/>
        <a:ext cx="3962400" cy="2192931"/>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2971697" cy="464503"/>
          </a:xfrm>
          <a:prstGeom prst="rect">
            <a:avLst/>
          </a:prstGeom>
        </p:spPr>
        <p:txBody>
          <a:bodyPr vert="horz" lIns="91294" tIns="45647" rIns="91294" bIns="45647" rtlCol="0"/>
          <a:lstStyle>
            <a:lvl1pPr algn="l">
              <a:defRPr sz="1200"/>
            </a:lvl1pPr>
          </a:lstStyle>
          <a:p>
            <a:endParaRPr lang="en-US"/>
          </a:p>
        </p:txBody>
      </p:sp>
      <p:sp>
        <p:nvSpPr>
          <p:cNvPr id="3" name="Date Placeholder 2"/>
          <p:cNvSpPr>
            <a:spLocks noGrp="1"/>
          </p:cNvSpPr>
          <p:nvPr>
            <p:ph type="dt" sz="quarter" idx="1"/>
          </p:nvPr>
        </p:nvSpPr>
        <p:spPr>
          <a:xfrm>
            <a:off x="3884755" y="2"/>
            <a:ext cx="2971697" cy="464503"/>
          </a:xfrm>
          <a:prstGeom prst="rect">
            <a:avLst/>
          </a:prstGeom>
        </p:spPr>
        <p:txBody>
          <a:bodyPr vert="horz" lIns="91294" tIns="45647" rIns="91294" bIns="45647" rtlCol="0"/>
          <a:lstStyle>
            <a:lvl1pPr algn="r">
              <a:defRPr sz="1200"/>
            </a:lvl1pPr>
          </a:lstStyle>
          <a:p>
            <a:fld id="{76960B83-4D6A-4FFC-836A-4A6C15E972FE}" type="datetimeFigureOut">
              <a:rPr lang="en-US" smtClean="0"/>
              <a:t>8/2/2013</a:t>
            </a:fld>
            <a:endParaRPr lang="en-US"/>
          </a:p>
        </p:txBody>
      </p:sp>
      <p:sp>
        <p:nvSpPr>
          <p:cNvPr id="4" name="Footer Placeholder 3"/>
          <p:cNvSpPr>
            <a:spLocks noGrp="1"/>
          </p:cNvSpPr>
          <p:nvPr>
            <p:ph type="ftr" sz="quarter" idx="2"/>
          </p:nvPr>
        </p:nvSpPr>
        <p:spPr>
          <a:xfrm>
            <a:off x="2" y="8830314"/>
            <a:ext cx="2971697" cy="464503"/>
          </a:xfrm>
          <a:prstGeom prst="rect">
            <a:avLst/>
          </a:prstGeom>
        </p:spPr>
        <p:txBody>
          <a:bodyPr vert="horz" lIns="91294" tIns="45647" rIns="91294" bIns="45647" rtlCol="0" anchor="b"/>
          <a:lstStyle>
            <a:lvl1pPr algn="l">
              <a:defRPr sz="1200"/>
            </a:lvl1pPr>
          </a:lstStyle>
          <a:p>
            <a:endParaRPr lang="en-US"/>
          </a:p>
        </p:txBody>
      </p:sp>
      <p:sp>
        <p:nvSpPr>
          <p:cNvPr id="5" name="Slide Number Placeholder 4"/>
          <p:cNvSpPr>
            <a:spLocks noGrp="1"/>
          </p:cNvSpPr>
          <p:nvPr>
            <p:ph type="sldNum" sz="quarter" idx="3"/>
          </p:nvPr>
        </p:nvSpPr>
        <p:spPr>
          <a:xfrm>
            <a:off x="3884755" y="8830314"/>
            <a:ext cx="2971697" cy="464503"/>
          </a:xfrm>
          <a:prstGeom prst="rect">
            <a:avLst/>
          </a:prstGeom>
        </p:spPr>
        <p:txBody>
          <a:bodyPr vert="horz" lIns="91294" tIns="45647" rIns="91294" bIns="45647" rtlCol="0" anchor="b"/>
          <a:lstStyle>
            <a:lvl1pPr algn="r">
              <a:defRPr sz="1200"/>
            </a:lvl1pPr>
          </a:lstStyle>
          <a:p>
            <a:fld id="{0C0ECB77-A687-4E1C-BD26-028B5A91B18A}" type="slidenum">
              <a:rPr lang="en-US" smtClean="0"/>
              <a:t>‹#›</a:t>
            </a:fld>
            <a:endParaRPr lang="en-US"/>
          </a:p>
        </p:txBody>
      </p:sp>
    </p:spTree>
    <p:extLst>
      <p:ext uri="{BB962C8B-B14F-4D97-AF65-F5344CB8AC3E}">
        <p14:creationId xmlns:p14="http://schemas.microsoft.com/office/powerpoint/2010/main" val="37131247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idx="1"/>
          </p:nvPr>
        </p:nvSpPr>
        <p:spPr>
          <a:xfrm>
            <a:off x="3884614" y="1"/>
            <a:ext cx="2971800" cy="464820"/>
          </a:xfrm>
          <a:prstGeom prst="rect">
            <a:avLst/>
          </a:prstGeom>
        </p:spPr>
        <p:txBody>
          <a:bodyPr vert="horz" lIns="93175" tIns="46587" rIns="93175" bIns="46587" rtlCol="0"/>
          <a:lstStyle>
            <a:lvl1pPr algn="r">
              <a:defRPr sz="1200"/>
            </a:lvl1pPr>
          </a:lstStyle>
          <a:p>
            <a:fld id="{93318B02-CBF9-48FB-BA0D-F14E7CA2896B}" type="datetimeFigureOut">
              <a:rPr lang="en-US" smtClean="0"/>
              <a:t>8/2/2013</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685800" y="4415792"/>
            <a:ext cx="5486400" cy="4183380"/>
          </a:xfrm>
          <a:prstGeom prst="rect">
            <a:avLst/>
          </a:prstGeom>
        </p:spPr>
        <p:txBody>
          <a:bodyPr vert="horz" lIns="93175" tIns="46587" rIns="93175" bIns="4658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8"/>
            <a:ext cx="2971800" cy="464820"/>
          </a:xfrm>
          <a:prstGeom prst="rect">
            <a:avLst/>
          </a:prstGeom>
        </p:spPr>
        <p:txBody>
          <a:bodyPr vert="horz" lIns="93175" tIns="46587" rIns="93175"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884614" y="8829968"/>
            <a:ext cx="2971800" cy="464820"/>
          </a:xfrm>
          <a:prstGeom prst="rect">
            <a:avLst/>
          </a:prstGeom>
        </p:spPr>
        <p:txBody>
          <a:bodyPr vert="horz" lIns="93175" tIns="46587" rIns="93175" bIns="46587" rtlCol="0" anchor="b"/>
          <a:lstStyle>
            <a:lvl1pPr algn="r">
              <a:defRPr sz="1200"/>
            </a:lvl1pPr>
          </a:lstStyle>
          <a:p>
            <a:fld id="{5754D6EC-36EF-4B31-9B65-1B3BB6794E95}" type="slidenum">
              <a:rPr lang="en-US" smtClean="0"/>
              <a:t>‹#›</a:t>
            </a:fld>
            <a:endParaRPr lang="en-US"/>
          </a:p>
        </p:txBody>
      </p:sp>
    </p:spTree>
    <p:extLst>
      <p:ext uri="{BB962C8B-B14F-4D97-AF65-F5344CB8AC3E}">
        <p14:creationId xmlns:p14="http://schemas.microsoft.com/office/powerpoint/2010/main" val="902356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www.columbiapsych.com/shame_miller.html" TargetMode="External"/><Relationship Id="rId2" Type="http://schemas.openxmlformats.org/officeDocument/2006/relationships/slide" Target="../slides/slide39.xml"/><Relationship Id="rId1" Type="http://schemas.openxmlformats.org/officeDocument/2006/relationships/notesMaster" Target="../notesMasters/notesMaster1.xml"/><Relationship Id="rId5" Type="http://schemas.openxmlformats.org/officeDocument/2006/relationships/hyperlink" Target="http://www.ncela.gwu.edu/databases/EAC/EAC0150.HTM" TargetMode="External"/><Relationship Id="rId4" Type="http://schemas.openxmlformats.org/officeDocument/2006/relationships/hyperlink" Target="http://www.childrenofthecode.org/shamestories.htm"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www.columbiapsych.com/shame_miller.html" TargetMode="External"/><Relationship Id="rId2" Type="http://schemas.openxmlformats.org/officeDocument/2006/relationships/slide" Target="../slides/slide40.xml"/><Relationship Id="rId1" Type="http://schemas.openxmlformats.org/officeDocument/2006/relationships/notesMaster" Target="../notesMasters/notesMaster1.xml"/><Relationship Id="rId5" Type="http://schemas.openxmlformats.org/officeDocument/2006/relationships/hyperlink" Target="http://www.ncela.gwu.edu/databases/EAC/EAC0150.HTM" TargetMode="External"/><Relationship Id="rId4" Type="http://schemas.openxmlformats.org/officeDocument/2006/relationships/hyperlink" Target="http://www.childrenofthecode.org/shamestories.htm" TargetMode="Externa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54D6EC-36EF-4B31-9B65-1B3BB6794E95}" type="slidenum">
              <a:rPr lang="en-US" smtClean="0"/>
              <a:t>1</a:t>
            </a:fld>
            <a:endParaRPr lang="en-US"/>
          </a:p>
        </p:txBody>
      </p:sp>
    </p:spTree>
    <p:extLst>
      <p:ext uri="{BB962C8B-B14F-4D97-AF65-F5344CB8AC3E}">
        <p14:creationId xmlns:p14="http://schemas.microsoft.com/office/powerpoint/2010/main" val="1159930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I’m going to teach you some new vocabulary The word is Kvetch. It can be a noun or a verb.</a:t>
            </a:r>
            <a:r>
              <a:rPr lang="en-US" baseline="0" dirty="0" smtClean="0"/>
              <a:t> It </a:t>
            </a:r>
            <a:r>
              <a:rPr lang="en-US" dirty="0" smtClean="0"/>
              <a:t>means “to complain” or “A person who complains a lot”. Say the word</a:t>
            </a:r>
            <a:r>
              <a:rPr lang="en-US" baseline="0" dirty="0" smtClean="0"/>
              <a:t> with me. “Kvetch”</a:t>
            </a:r>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t>10</a:t>
            </a:fld>
            <a:endParaRPr lang="en-US"/>
          </a:p>
        </p:txBody>
      </p:sp>
    </p:spTree>
    <p:extLst>
      <p:ext uri="{BB962C8B-B14F-4D97-AF65-F5344CB8AC3E}">
        <p14:creationId xmlns:p14="http://schemas.microsoft.com/office/powerpoint/2010/main" val="451804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54D6EC-36EF-4B31-9B65-1B3BB6794E95}" type="slidenum">
              <a:rPr lang="en-US" smtClean="0"/>
              <a:t>11</a:t>
            </a:fld>
            <a:endParaRPr lang="en-US"/>
          </a:p>
        </p:txBody>
      </p:sp>
    </p:spTree>
    <p:extLst>
      <p:ext uri="{BB962C8B-B14F-4D97-AF65-F5344CB8AC3E}">
        <p14:creationId xmlns:p14="http://schemas.microsoft.com/office/powerpoint/2010/main" val="26556322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54D6EC-36EF-4B31-9B65-1B3BB6794E95}" type="slidenum">
              <a:rPr lang="en-US" smtClean="0"/>
              <a:t>12</a:t>
            </a:fld>
            <a:endParaRPr lang="en-US"/>
          </a:p>
        </p:txBody>
      </p:sp>
    </p:spTree>
    <p:extLst>
      <p:ext uri="{BB962C8B-B14F-4D97-AF65-F5344CB8AC3E}">
        <p14:creationId xmlns:p14="http://schemas.microsoft.com/office/powerpoint/2010/main" val="16534772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54D6EC-36EF-4B31-9B65-1B3BB6794E95}" type="slidenum">
              <a:rPr lang="en-US" smtClean="0"/>
              <a:t>13</a:t>
            </a:fld>
            <a:endParaRPr lang="en-US"/>
          </a:p>
        </p:txBody>
      </p:sp>
    </p:spTree>
    <p:extLst>
      <p:ext uri="{BB962C8B-B14F-4D97-AF65-F5344CB8AC3E}">
        <p14:creationId xmlns:p14="http://schemas.microsoft.com/office/powerpoint/2010/main" val="37036591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54D6EC-36EF-4B31-9B65-1B3BB6794E95}" type="slidenum">
              <a:rPr lang="en-US" smtClean="0"/>
              <a:t>14</a:t>
            </a:fld>
            <a:endParaRPr lang="en-US"/>
          </a:p>
        </p:txBody>
      </p:sp>
    </p:spTree>
    <p:extLst>
      <p:ext uri="{BB962C8B-B14F-4D97-AF65-F5344CB8AC3E}">
        <p14:creationId xmlns:p14="http://schemas.microsoft.com/office/powerpoint/2010/main" val="40642249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54D6EC-36EF-4B31-9B65-1B3BB6794E95}" type="slidenum">
              <a:rPr lang="en-US" smtClean="0"/>
              <a:t>15</a:t>
            </a:fld>
            <a:endParaRPr lang="en-US"/>
          </a:p>
        </p:txBody>
      </p:sp>
    </p:spTree>
    <p:extLst>
      <p:ext uri="{BB962C8B-B14F-4D97-AF65-F5344CB8AC3E}">
        <p14:creationId xmlns:p14="http://schemas.microsoft.com/office/powerpoint/2010/main" val="22887538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54D6EC-36EF-4B31-9B65-1B3BB6794E95}" type="slidenum">
              <a:rPr lang="en-US" smtClean="0"/>
              <a:t>16</a:t>
            </a:fld>
            <a:endParaRPr lang="en-US"/>
          </a:p>
        </p:txBody>
      </p:sp>
    </p:spTree>
    <p:extLst>
      <p:ext uri="{BB962C8B-B14F-4D97-AF65-F5344CB8AC3E}">
        <p14:creationId xmlns:p14="http://schemas.microsoft.com/office/powerpoint/2010/main" val="14032977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8673855" indent="-38207710"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66145" eaLnBrk="0" fontAlgn="base" hangingPunct="0">
              <a:spcBef>
                <a:spcPct val="0"/>
              </a:spcBef>
              <a:spcAft>
                <a:spcPct val="0"/>
              </a:spcAft>
              <a:defRPr sz="2400">
                <a:solidFill>
                  <a:schemeClr val="tx1"/>
                </a:solidFill>
                <a:latin typeface="Arial" charset="0"/>
                <a:ea typeface="ＭＳ Ｐゴシック" charset="-128"/>
              </a:defRPr>
            </a:lvl6pPr>
            <a:lvl7pPr marL="932290" eaLnBrk="0" fontAlgn="base" hangingPunct="0">
              <a:spcBef>
                <a:spcPct val="0"/>
              </a:spcBef>
              <a:spcAft>
                <a:spcPct val="0"/>
              </a:spcAft>
              <a:defRPr sz="2400">
                <a:solidFill>
                  <a:schemeClr val="tx1"/>
                </a:solidFill>
                <a:latin typeface="Arial" charset="0"/>
                <a:ea typeface="ＭＳ Ｐゴシック" charset="-128"/>
              </a:defRPr>
            </a:lvl7pPr>
            <a:lvl8pPr marL="1398436" eaLnBrk="0" fontAlgn="base" hangingPunct="0">
              <a:spcBef>
                <a:spcPct val="0"/>
              </a:spcBef>
              <a:spcAft>
                <a:spcPct val="0"/>
              </a:spcAft>
              <a:defRPr sz="2400">
                <a:solidFill>
                  <a:schemeClr val="tx1"/>
                </a:solidFill>
                <a:latin typeface="Arial" charset="0"/>
                <a:ea typeface="ＭＳ Ｐゴシック" charset="-128"/>
              </a:defRPr>
            </a:lvl8pPr>
            <a:lvl9pPr marL="186458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43C3B992-799B-470C-9088-20E70B54D761}" type="slidenum">
              <a:rPr lang="en-US" sz="1200">
                <a:latin typeface="Calibri" charset="0"/>
              </a:rPr>
              <a:pPr eaLnBrk="1" hangingPunct="1"/>
              <a:t>17</a:t>
            </a:fld>
            <a:endParaRPr lang="en-US" sz="1200">
              <a:latin typeface="Calibri" charset="0"/>
            </a:endParaRPr>
          </a:p>
        </p:txBody>
      </p:sp>
      <p:sp>
        <p:nvSpPr>
          <p:cNvPr id="194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If we have a graph to replace words we should do this.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If</a:t>
            </a:r>
            <a:r>
              <a:rPr lang="en-US" baseline="0" dirty="0" smtClean="0"/>
              <a:t> time, have group read “The Students of </a:t>
            </a:r>
            <a:r>
              <a:rPr lang="en-US" baseline="0" dirty="0" err="1" smtClean="0"/>
              <a:t>Stemville</a:t>
            </a:r>
            <a:r>
              <a:rPr lang="en-US" baseline="0" dirty="0" smtClean="0"/>
              <a:t>, WA” with a partner first, then read it as a group. This leads into “Why a special workshop regarding migrant students?”</a:t>
            </a:r>
          </a:p>
          <a:p>
            <a:r>
              <a:rPr lang="en-US" dirty="0" smtClean="0"/>
              <a:t>“Before we discuss the migrant students in particular, I want</a:t>
            </a:r>
            <a:r>
              <a:rPr lang="en-US" baseline="0" dirty="0" smtClean="0"/>
              <a:t> you to read about the experience of a group of students in </a:t>
            </a:r>
            <a:r>
              <a:rPr lang="en-US" baseline="0" dirty="0" err="1" smtClean="0"/>
              <a:t>Stemville</a:t>
            </a:r>
            <a:r>
              <a:rPr lang="en-US" baseline="0" dirty="0" smtClean="0"/>
              <a:t>, WA.” </a:t>
            </a:r>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18</a:t>
            </a:fld>
            <a:endParaRPr lang="en-US" dirty="0"/>
          </a:p>
        </p:txBody>
      </p:sp>
    </p:spTree>
    <p:extLst>
      <p:ext uri="{BB962C8B-B14F-4D97-AF65-F5344CB8AC3E}">
        <p14:creationId xmlns:p14="http://schemas.microsoft.com/office/powerpoint/2010/main" val="32198480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Find electronic copy</a:t>
            </a:r>
            <a:r>
              <a:rPr lang="en-US" baseline="0" dirty="0" smtClean="0"/>
              <a:t> of this information.</a:t>
            </a:r>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t>19</a:t>
            </a:fld>
            <a:endParaRPr lang="en-US"/>
          </a:p>
        </p:txBody>
      </p:sp>
    </p:spTree>
    <p:extLst>
      <p:ext uri="{BB962C8B-B14F-4D97-AF65-F5344CB8AC3E}">
        <p14:creationId xmlns:p14="http://schemas.microsoft.com/office/powerpoint/2010/main" val="3636764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54D6EC-36EF-4B31-9B65-1B3BB6794E95}" type="slidenum">
              <a:rPr lang="en-US" smtClean="0"/>
              <a:t>2</a:t>
            </a:fld>
            <a:endParaRPr lang="en-US"/>
          </a:p>
        </p:txBody>
      </p:sp>
    </p:spTree>
    <p:extLst>
      <p:ext uri="{BB962C8B-B14F-4D97-AF65-F5344CB8AC3E}">
        <p14:creationId xmlns:p14="http://schemas.microsoft.com/office/powerpoint/2010/main" val="34582340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54D6EC-36EF-4B31-9B65-1B3BB6794E95}" type="slidenum">
              <a:rPr lang="en-US" smtClean="0"/>
              <a:t>20</a:t>
            </a:fld>
            <a:endParaRPr lang="en-US"/>
          </a:p>
        </p:txBody>
      </p:sp>
    </p:spTree>
    <p:extLst>
      <p:ext uri="{BB962C8B-B14F-4D97-AF65-F5344CB8AC3E}">
        <p14:creationId xmlns:p14="http://schemas.microsoft.com/office/powerpoint/2010/main" val="9290015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PPT Slides for 7 Areas of Concern</a:t>
            </a:r>
          </a:p>
          <a:p>
            <a:r>
              <a:rPr lang="en-US" dirty="0"/>
              <a:t>Do a little review of the seven areas of concern for migrant students- just a quick review first, then a slightly more in depth- talk about each area in more personalized terms and talking about research. </a:t>
            </a:r>
          </a:p>
        </p:txBody>
      </p:sp>
      <p:sp>
        <p:nvSpPr>
          <p:cNvPr id="4" name="Slide Number Placeholder 3"/>
          <p:cNvSpPr>
            <a:spLocks noGrp="1"/>
          </p:cNvSpPr>
          <p:nvPr>
            <p:ph type="sldNum" sz="quarter" idx="10"/>
          </p:nvPr>
        </p:nvSpPr>
        <p:spPr/>
        <p:txBody>
          <a:bodyPr/>
          <a:lstStyle/>
          <a:p>
            <a:fld id="{58CC9574-A819-4FE4-99A7-1E27AD09ADC2}" type="slidenum">
              <a:rPr lang="en-US" smtClean="0"/>
              <a:pPr/>
              <a:t>21</a:t>
            </a:fld>
            <a:endParaRPr lang="en-US" dirty="0"/>
          </a:p>
        </p:txBody>
      </p:sp>
    </p:spTree>
    <p:extLst>
      <p:ext uri="{BB962C8B-B14F-4D97-AF65-F5344CB8AC3E}">
        <p14:creationId xmlns:p14="http://schemas.microsoft.com/office/powerpoint/2010/main" val="31145533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takes 30-40 days for a student to get acclimated in a new classroom- learning is limited until the student is acclimated.</a:t>
            </a:r>
          </a:p>
        </p:txBody>
      </p:sp>
      <p:sp>
        <p:nvSpPr>
          <p:cNvPr id="4" name="Slide Number Placeholder 3"/>
          <p:cNvSpPr>
            <a:spLocks noGrp="1"/>
          </p:cNvSpPr>
          <p:nvPr>
            <p:ph type="sldNum" sz="quarter" idx="10"/>
          </p:nvPr>
        </p:nvSpPr>
        <p:spPr/>
        <p:txBody>
          <a:bodyPr/>
          <a:lstStyle/>
          <a:p>
            <a:fld id="{58CC9574-A819-4FE4-99A7-1E27AD09ADC2}" type="slidenum">
              <a:rPr lang="en-US" smtClean="0"/>
              <a:pPr/>
              <a:t>22</a:t>
            </a:fld>
            <a:endParaRPr lang="en-US" dirty="0"/>
          </a:p>
        </p:txBody>
      </p:sp>
    </p:spTree>
    <p:extLst>
      <p:ext uri="{BB962C8B-B14F-4D97-AF65-F5344CB8AC3E}">
        <p14:creationId xmlns:p14="http://schemas.microsoft.com/office/powerpoint/2010/main" val="19780311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takes 30-40 days for a student to get acclimated in a new classroom- learning is limited until the student is acclimated.</a:t>
            </a:r>
          </a:p>
        </p:txBody>
      </p:sp>
      <p:sp>
        <p:nvSpPr>
          <p:cNvPr id="4" name="Slide Number Placeholder 3"/>
          <p:cNvSpPr>
            <a:spLocks noGrp="1"/>
          </p:cNvSpPr>
          <p:nvPr>
            <p:ph type="sldNum" sz="quarter" idx="10"/>
          </p:nvPr>
        </p:nvSpPr>
        <p:spPr/>
        <p:txBody>
          <a:bodyPr/>
          <a:lstStyle/>
          <a:p>
            <a:fld id="{58CC9574-A819-4FE4-99A7-1E27AD09ADC2}" type="slidenum">
              <a:rPr lang="en-US" smtClean="0"/>
              <a:pPr/>
              <a:t>23</a:t>
            </a:fld>
            <a:endParaRPr lang="en-US" dirty="0"/>
          </a:p>
        </p:txBody>
      </p:sp>
    </p:spTree>
    <p:extLst>
      <p:ext uri="{BB962C8B-B14F-4D97-AF65-F5344CB8AC3E}">
        <p14:creationId xmlns:p14="http://schemas.microsoft.com/office/powerpoint/2010/main" val="11134991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takes 30-40 days for a student to get acclimated in a new classroom- learning is limited until the student is acclimated.</a:t>
            </a:r>
          </a:p>
        </p:txBody>
      </p:sp>
      <p:sp>
        <p:nvSpPr>
          <p:cNvPr id="4" name="Slide Number Placeholder 3"/>
          <p:cNvSpPr>
            <a:spLocks noGrp="1"/>
          </p:cNvSpPr>
          <p:nvPr>
            <p:ph type="sldNum" sz="quarter" idx="10"/>
          </p:nvPr>
        </p:nvSpPr>
        <p:spPr/>
        <p:txBody>
          <a:bodyPr/>
          <a:lstStyle/>
          <a:p>
            <a:fld id="{58CC9574-A819-4FE4-99A7-1E27AD09ADC2}" type="slidenum">
              <a:rPr lang="en-US" smtClean="0"/>
              <a:pPr/>
              <a:t>24</a:t>
            </a:fld>
            <a:endParaRPr lang="en-US" dirty="0"/>
          </a:p>
        </p:txBody>
      </p:sp>
    </p:spTree>
    <p:extLst>
      <p:ext uri="{BB962C8B-B14F-4D97-AF65-F5344CB8AC3E}">
        <p14:creationId xmlns:p14="http://schemas.microsoft.com/office/powerpoint/2010/main" val="5861087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54D6EC-36EF-4B31-9B65-1B3BB6794E95}" type="slidenum">
              <a:rPr lang="en-US" smtClean="0"/>
              <a:t>25</a:t>
            </a:fld>
            <a:endParaRPr lang="en-US"/>
          </a:p>
        </p:txBody>
      </p:sp>
    </p:spTree>
    <p:extLst>
      <p:ext uri="{BB962C8B-B14F-4D97-AF65-F5344CB8AC3E}">
        <p14:creationId xmlns:p14="http://schemas.microsoft.com/office/powerpoint/2010/main" val="40744963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About 50% of migrant students are also LEP. </a:t>
            </a:r>
          </a:p>
          <a:p>
            <a:r>
              <a:rPr lang="en-US" dirty="0" smtClean="0"/>
              <a:t>Only about 9% of all students in the state are considered LEP</a:t>
            </a:r>
            <a:r>
              <a:rPr lang="en-US" baseline="0" dirty="0" smtClean="0"/>
              <a:t> according to our latest data.</a:t>
            </a:r>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26</a:t>
            </a:fld>
            <a:endParaRPr lang="en-US" dirty="0"/>
          </a:p>
        </p:txBody>
      </p:sp>
    </p:spTree>
    <p:extLst>
      <p:ext uri="{BB962C8B-B14F-4D97-AF65-F5344CB8AC3E}">
        <p14:creationId xmlns:p14="http://schemas.microsoft.com/office/powerpoint/2010/main" val="5011846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Parent support in the home- conditions in the home may make the educational environment difficult. </a:t>
            </a:r>
          </a:p>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27</a:t>
            </a:fld>
            <a:endParaRPr lang="en-US" dirty="0"/>
          </a:p>
        </p:txBody>
      </p:sp>
    </p:spTree>
    <p:extLst>
      <p:ext uri="{BB962C8B-B14F-4D97-AF65-F5344CB8AC3E}">
        <p14:creationId xmlns:p14="http://schemas.microsoft.com/office/powerpoint/2010/main" val="28640526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t>English Language Development:  Parents of MEP students often do not speak English.  Students are often English Language Learners</a:t>
            </a:r>
          </a:p>
          <a:p>
            <a:pPr>
              <a:spcBef>
                <a:spcPct val="0"/>
              </a:spcBef>
            </a:pPr>
            <a:endParaRPr lang="en-US" dirty="0" smtClean="0"/>
          </a:p>
          <a:p>
            <a:pPr>
              <a:spcBef>
                <a:spcPct val="0"/>
              </a:spcBef>
            </a:pPr>
            <a:r>
              <a:rPr lang="en-US" dirty="0" smtClean="0"/>
              <a:t>Education Support in the Home:  Parents often work long hours; living conditions are often crowded and noisy; often there are no books in the home; often parents have low levels of education</a:t>
            </a:r>
          </a:p>
          <a:p>
            <a:pPr>
              <a:spcBef>
                <a:spcPct val="0"/>
              </a:spcBef>
            </a:pPr>
            <a:endParaRPr lang="en-US" dirty="0" smtClean="0"/>
          </a:p>
          <a:p>
            <a:pPr>
              <a:spcBef>
                <a:spcPct val="0"/>
              </a:spcBef>
            </a:pPr>
            <a:r>
              <a:rPr lang="en-US" dirty="0" smtClean="0"/>
              <a:t>Health:  MEP students frequently have unmet health needs including oral and vision issues</a:t>
            </a:r>
          </a:p>
          <a:p>
            <a:pPr>
              <a:spcBef>
                <a:spcPct val="0"/>
              </a:spcBef>
            </a:pPr>
            <a:endParaRPr lang="en-US" dirty="0" smtClean="0"/>
          </a:p>
          <a:p>
            <a:pPr>
              <a:spcBef>
                <a:spcPct val="0"/>
              </a:spcBef>
            </a:pPr>
            <a:r>
              <a:rPr lang="en-US" dirty="0" smtClean="0"/>
              <a:t>Access to Services:  Families often do not know how to access community services or participate in the American school system.  They are often isolated because of lack of transportation or language barriers.</a:t>
            </a: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816" indent="-285698">
              <a:defRPr>
                <a:solidFill>
                  <a:schemeClr val="tx1"/>
                </a:solidFill>
                <a:latin typeface="Calibri" pitchFamily="34" charset="0"/>
              </a:defRPr>
            </a:lvl2pPr>
            <a:lvl3pPr marL="1142794" indent="-228559">
              <a:defRPr>
                <a:solidFill>
                  <a:schemeClr val="tx1"/>
                </a:solidFill>
                <a:latin typeface="Calibri" pitchFamily="34" charset="0"/>
              </a:defRPr>
            </a:lvl3pPr>
            <a:lvl4pPr marL="1599913" indent="-228559">
              <a:defRPr>
                <a:solidFill>
                  <a:schemeClr val="tx1"/>
                </a:solidFill>
                <a:latin typeface="Calibri" pitchFamily="34" charset="0"/>
              </a:defRPr>
            </a:lvl4pPr>
            <a:lvl5pPr marL="2057031" indent="-228559">
              <a:defRPr>
                <a:solidFill>
                  <a:schemeClr val="tx1"/>
                </a:solidFill>
                <a:latin typeface="Calibri" pitchFamily="34" charset="0"/>
              </a:defRPr>
            </a:lvl5pPr>
            <a:lvl6pPr marL="2514148" indent="-228559" fontAlgn="base">
              <a:spcBef>
                <a:spcPct val="0"/>
              </a:spcBef>
              <a:spcAft>
                <a:spcPct val="0"/>
              </a:spcAft>
              <a:defRPr>
                <a:solidFill>
                  <a:schemeClr val="tx1"/>
                </a:solidFill>
                <a:latin typeface="Calibri" pitchFamily="34" charset="0"/>
              </a:defRPr>
            </a:lvl6pPr>
            <a:lvl7pPr marL="2971266" indent="-228559" fontAlgn="base">
              <a:spcBef>
                <a:spcPct val="0"/>
              </a:spcBef>
              <a:spcAft>
                <a:spcPct val="0"/>
              </a:spcAft>
              <a:defRPr>
                <a:solidFill>
                  <a:schemeClr val="tx1"/>
                </a:solidFill>
                <a:latin typeface="Calibri" pitchFamily="34" charset="0"/>
              </a:defRPr>
            </a:lvl7pPr>
            <a:lvl8pPr marL="3428385" indent="-228559" fontAlgn="base">
              <a:spcBef>
                <a:spcPct val="0"/>
              </a:spcBef>
              <a:spcAft>
                <a:spcPct val="0"/>
              </a:spcAft>
              <a:defRPr>
                <a:solidFill>
                  <a:schemeClr val="tx1"/>
                </a:solidFill>
                <a:latin typeface="Calibri" pitchFamily="34" charset="0"/>
              </a:defRPr>
            </a:lvl8pPr>
            <a:lvl9pPr marL="3885503" indent="-228559" fontAlgn="base">
              <a:spcBef>
                <a:spcPct val="0"/>
              </a:spcBef>
              <a:spcAft>
                <a:spcPct val="0"/>
              </a:spcAft>
              <a:defRPr>
                <a:solidFill>
                  <a:schemeClr val="tx1"/>
                </a:solidFill>
                <a:latin typeface="Calibri" pitchFamily="34" charset="0"/>
              </a:defRPr>
            </a:lvl9pPr>
          </a:lstStyle>
          <a:p>
            <a:fld id="{D149EDAE-DC85-4A72-8A9D-FD312443795F}" type="slidenum">
              <a:rPr lang="en-US">
                <a:solidFill>
                  <a:prstClr val="black"/>
                </a:solidFill>
              </a:rPr>
              <a:pPr/>
              <a:t>28</a:t>
            </a:fld>
            <a:endParaRPr lang="en-US">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t>10:2: How did the 7 Areas of Concern</a:t>
            </a:r>
            <a:r>
              <a:rPr lang="en-US" baseline="0" dirty="0" smtClean="0"/>
              <a:t> affect in the Students of </a:t>
            </a:r>
            <a:r>
              <a:rPr lang="en-US" baseline="0" dirty="0" err="1" smtClean="0"/>
              <a:t>Stemville</a:t>
            </a:r>
            <a:r>
              <a:rPr lang="en-US" baseline="0" dirty="0" smtClean="0"/>
              <a:t>?</a:t>
            </a:r>
            <a:endParaRPr lang="en-US" dirty="0" smtClean="0"/>
          </a:p>
          <a:p>
            <a:pPr>
              <a:spcBef>
                <a:spcPct val="0"/>
              </a:spcBef>
            </a:pPr>
            <a:endParaRPr lang="en-US" dirty="0" smtClean="0"/>
          </a:p>
          <a:p>
            <a:pPr>
              <a:spcBef>
                <a:spcPct val="0"/>
              </a:spcBef>
            </a:pPr>
            <a:r>
              <a:rPr lang="en-US" dirty="0" smtClean="0"/>
              <a:t>English Language Development:  Parents of MEP students often do not speak English.  Students are often English Language Learners</a:t>
            </a:r>
          </a:p>
          <a:p>
            <a:pPr>
              <a:spcBef>
                <a:spcPct val="0"/>
              </a:spcBef>
            </a:pPr>
            <a:endParaRPr lang="en-US" dirty="0" smtClean="0"/>
          </a:p>
          <a:p>
            <a:pPr>
              <a:spcBef>
                <a:spcPct val="0"/>
              </a:spcBef>
            </a:pPr>
            <a:r>
              <a:rPr lang="en-US" dirty="0" smtClean="0"/>
              <a:t>Education Support in the Home:  Parents often work long hours; living conditions are often crowded and noisy; often there are no books in the home; often parents have low levels of education</a:t>
            </a:r>
          </a:p>
          <a:p>
            <a:pPr>
              <a:spcBef>
                <a:spcPct val="0"/>
              </a:spcBef>
            </a:pPr>
            <a:endParaRPr lang="en-US" dirty="0" smtClean="0"/>
          </a:p>
          <a:p>
            <a:pPr>
              <a:spcBef>
                <a:spcPct val="0"/>
              </a:spcBef>
            </a:pPr>
            <a:r>
              <a:rPr lang="en-US" dirty="0" smtClean="0"/>
              <a:t>Health:  MEP students frequently have unmet health needs including oral and vision issues</a:t>
            </a:r>
          </a:p>
          <a:p>
            <a:pPr>
              <a:spcBef>
                <a:spcPct val="0"/>
              </a:spcBef>
            </a:pPr>
            <a:endParaRPr lang="en-US" dirty="0" smtClean="0"/>
          </a:p>
          <a:p>
            <a:pPr>
              <a:spcBef>
                <a:spcPct val="0"/>
              </a:spcBef>
            </a:pPr>
            <a:r>
              <a:rPr lang="en-US" dirty="0" smtClean="0"/>
              <a:t>Access to Services:  Families often do not know how to access community services or participate in the American school system.  They are often isolated because of lack of transportation or language barriers.</a:t>
            </a: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816" indent="-285698">
              <a:defRPr>
                <a:solidFill>
                  <a:schemeClr val="tx1"/>
                </a:solidFill>
                <a:latin typeface="Calibri" pitchFamily="34" charset="0"/>
              </a:defRPr>
            </a:lvl2pPr>
            <a:lvl3pPr marL="1142794" indent="-228559">
              <a:defRPr>
                <a:solidFill>
                  <a:schemeClr val="tx1"/>
                </a:solidFill>
                <a:latin typeface="Calibri" pitchFamily="34" charset="0"/>
              </a:defRPr>
            </a:lvl3pPr>
            <a:lvl4pPr marL="1599913" indent="-228559">
              <a:defRPr>
                <a:solidFill>
                  <a:schemeClr val="tx1"/>
                </a:solidFill>
                <a:latin typeface="Calibri" pitchFamily="34" charset="0"/>
              </a:defRPr>
            </a:lvl4pPr>
            <a:lvl5pPr marL="2057031" indent="-228559">
              <a:defRPr>
                <a:solidFill>
                  <a:schemeClr val="tx1"/>
                </a:solidFill>
                <a:latin typeface="Calibri" pitchFamily="34" charset="0"/>
              </a:defRPr>
            </a:lvl5pPr>
            <a:lvl6pPr marL="2514148" indent="-228559" fontAlgn="base">
              <a:spcBef>
                <a:spcPct val="0"/>
              </a:spcBef>
              <a:spcAft>
                <a:spcPct val="0"/>
              </a:spcAft>
              <a:defRPr>
                <a:solidFill>
                  <a:schemeClr val="tx1"/>
                </a:solidFill>
                <a:latin typeface="Calibri" pitchFamily="34" charset="0"/>
              </a:defRPr>
            </a:lvl6pPr>
            <a:lvl7pPr marL="2971266" indent="-228559" fontAlgn="base">
              <a:spcBef>
                <a:spcPct val="0"/>
              </a:spcBef>
              <a:spcAft>
                <a:spcPct val="0"/>
              </a:spcAft>
              <a:defRPr>
                <a:solidFill>
                  <a:schemeClr val="tx1"/>
                </a:solidFill>
                <a:latin typeface="Calibri" pitchFamily="34" charset="0"/>
              </a:defRPr>
            </a:lvl7pPr>
            <a:lvl8pPr marL="3428385" indent="-228559" fontAlgn="base">
              <a:spcBef>
                <a:spcPct val="0"/>
              </a:spcBef>
              <a:spcAft>
                <a:spcPct val="0"/>
              </a:spcAft>
              <a:defRPr>
                <a:solidFill>
                  <a:schemeClr val="tx1"/>
                </a:solidFill>
                <a:latin typeface="Calibri" pitchFamily="34" charset="0"/>
              </a:defRPr>
            </a:lvl8pPr>
            <a:lvl9pPr marL="3885503" indent="-228559" fontAlgn="base">
              <a:spcBef>
                <a:spcPct val="0"/>
              </a:spcBef>
              <a:spcAft>
                <a:spcPct val="0"/>
              </a:spcAft>
              <a:defRPr>
                <a:solidFill>
                  <a:schemeClr val="tx1"/>
                </a:solidFill>
                <a:latin typeface="Calibri" pitchFamily="34" charset="0"/>
              </a:defRPr>
            </a:lvl9pPr>
          </a:lstStyle>
          <a:p>
            <a:fld id="{047B71CC-43DD-40E0-B294-13A4C36205C8}" type="slidenum">
              <a:rPr lang="en-US">
                <a:solidFill>
                  <a:prstClr val="black"/>
                </a:solidFill>
              </a:rPr>
              <a:pPr/>
              <a:t>29</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54D6EC-36EF-4B31-9B65-1B3BB6794E95}" type="slidenum">
              <a:rPr lang="en-US" smtClean="0"/>
              <a:t>3</a:t>
            </a:fld>
            <a:endParaRPr lang="en-US"/>
          </a:p>
        </p:txBody>
      </p:sp>
    </p:spTree>
    <p:extLst>
      <p:ext uri="{BB962C8B-B14F-4D97-AF65-F5344CB8AC3E}">
        <p14:creationId xmlns:p14="http://schemas.microsoft.com/office/powerpoint/2010/main" val="27426996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 a better transition here from 7 Areas to Instructional suggestions.</a:t>
            </a:r>
          </a:p>
          <a:p>
            <a:r>
              <a:rPr lang="en-US" dirty="0" smtClean="0"/>
              <a:t>“So what can we teachers do to compensate</a:t>
            </a:r>
            <a:r>
              <a:rPr lang="en-US" baseline="0" dirty="0" smtClean="0"/>
              <a:t> for the 7 Areas of Concern?”</a:t>
            </a:r>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t>30</a:t>
            </a:fld>
            <a:endParaRPr lang="en-US"/>
          </a:p>
        </p:txBody>
      </p:sp>
    </p:spTree>
    <p:extLst>
      <p:ext uri="{BB962C8B-B14F-4D97-AF65-F5344CB8AC3E}">
        <p14:creationId xmlns:p14="http://schemas.microsoft.com/office/powerpoint/2010/main" val="34061187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54D6EC-36EF-4B31-9B65-1B3BB6794E95}" type="slidenum">
              <a:rPr lang="en-US" smtClean="0"/>
              <a:t>31</a:t>
            </a:fld>
            <a:endParaRPr lang="en-US"/>
          </a:p>
        </p:txBody>
      </p:sp>
    </p:spTree>
    <p:extLst>
      <p:ext uri="{BB962C8B-B14F-4D97-AF65-F5344CB8AC3E}">
        <p14:creationId xmlns:p14="http://schemas.microsoft.com/office/powerpoint/2010/main" val="10748214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54D6EC-36EF-4B31-9B65-1B3BB6794E95}" type="slidenum">
              <a:rPr lang="en-US" smtClean="0"/>
              <a:t>32</a:t>
            </a:fld>
            <a:endParaRPr lang="en-US"/>
          </a:p>
        </p:txBody>
      </p:sp>
    </p:spTree>
    <p:extLst>
      <p:ext uri="{BB962C8B-B14F-4D97-AF65-F5344CB8AC3E}">
        <p14:creationId xmlns:p14="http://schemas.microsoft.com/office/powerpoint/2010/main" val="18220180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54D6EC-36EF-4B31-9B65-1B3BB6794E95}" type="slidenum">
              <a:rPr lang="en-US" smtClean="0"/>
              <a:t>33</a:t>
            </a:fld>
            <a:endParaRPr lang="en-US"/>
          </a:p>
        </p:txBody>
      </p:sp>
    </p:spTree>
    <p:extLst>
      <p:ext uri="{BB962C8B-B14F-4D97-AF65-F5344CB8AC3E}">
        <p14:creationId xmlns:p14="http://schemas.microsoft.com/office/powerpoint/2010/main" val="30559813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Jim Cummins</a:t>
            </a:r>
          </a:p>
          <a:p>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t>34</a:t>
            </a:fld>
            <a:endParaRPr lang="en-US"/>
          </a:p>
        </p:txBody>
      </p:sp>
    </p:spTree>
    <p:extLst>
      <p:ext uri="{BB962C8B-B14F-4D97-AF65-F5344CB8AC3E}">
        <p14:creationId xmlns:p14="http://schemas.microsoft.com/office/powerpoint/2010/main" val="12944297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54D6EC-36EF-4B31-9B65-1B3BB6794E95}" type="slidenum">
              <a:rPr lang="en-US" smtClean="0"/>
              <a:t>35</a:t>
            </a:fld>
            <a:endParaRPr lang="en-US"/>
          </a:p>
        </p:txBody>
      </p:sp>
    </p:spTree>
    <p:extLst>
      <p:ext uri="{BB962C8B-B14F-4D97-AF65-F5344CB8AC3E}">
        <p14:creationId xmlns:p14="http://schemas.microsoft.com/office/powerpoint/2010/main" val="12349194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10:2</a:t>
            </a:r>
          </a:p>
          <a:p>
            <a:r>
              <a:rPr lang="en-US" dirty="0" smtClean="0"/>
              <a:t>Beck</a:t>
            </a:r>
            <a:r>
              <a:rPr lang="en-US" baseline="0" dirty="0" smtClean="0"/>
              <a:t> and McCowan</a:t>
            </a:r>
          </a:p>
          <a:p>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t>36</a:t>
            </a:fld>
            <a:endParaRPr lang="en-US"/>
          </a:p>
        </p:txBody>
      </p:sp>
    </p:spTree>
    <p:extLst>
      <p:ext uri="{BB962C8B-B14F-4D97-AF65-F5344CB8AC3E}">
        <p14:creationId xmlns:p14="http://schemas.microsoft.com/office/powerpoint/2010/main" val="39015915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937"/>
            <a:r>
              <a:rPr lang="en-US" dirty="0" smtClean="0"/>
              <a:t>Have posters around</a:t>
            </a:r>
            <a:r>
              <a:rPr lang="en-US" baseline="0" dirty="0" smtClean="0"/>
              <a:t> the room and put together groups or pairs to go to each poster to study four of the vocabulary words shared earlier. Don’t discuss, just have groups go through the activities. (notice not all words are used – this is intentional). </a:t>
            </a:r>
          </a:p>
          <a:p>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t>37</a:t>
            </a:fld>
            <a:endParaRPr lang="en-US"/>
          </a:p>
        </p:txBody>
      </p:sp>
    </p:spTree>
    <p:extLst>
      <p:ext uri="{BB962C8B-B14F-4D97-AF65-F5344CB8AC3E}">
        <p14:creationId xmlns:p14="http://schemas.microsoft.com/office/powerpoint/2010/main" val="2517212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54D6EC-36EF-4B31-9B65-1B3BB6794E95}" type="slidenum">
              <a:rPr lang="en-US" smtClean="0"/>
              <a:t>38</a:t>
            </a:fld>
            <a:endParaRPr lang="en-US"/>
          </a:p>
        </p:txBody>
      </p:sp>
    </p:spTree>
    <p:extLst>
      <p:ext uri="{BB962C8B-B14F-4D97-AF65-F5344CB8AC3E}">
        <p14:creationId xmlns:p14="http://schemas.microsoft.com/office/powerpoint/2010/main" val="8516966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Interview between Todd </a:t>
            </a:r>
            <a:r>
              <a:rPr lang="en-US" dirty="0" err="1" smtClean="0"/>
              <a:t>Risley</a:t>
            </a:r>
            <a:r>
              <a:rPr lang="en-US" dirty="0" smtClean="0"/>
              <a:t> and David </a:t>
            </a:r>
            <a:r>
              <a:rPr lang="en-US" dirty="0" err="1" smtClean="0"/>
              <a:t>Boulton</a:t>
            </a:r>
            <a:r>
              <a:rPr lang="en-US" dirty="0" smtClean="0"/>
              <a:t> regarding Learning to Read:</a:t>
            </a:r>
            <a:r>
              <a:rPr lang="en-US" baseline="0" dirty="0" smtClean="0"/>
              <a:t> From www.childrenofthecode.org</a:t>
            </a:r>
            <a:endParaRPr lang="en-US" dirty="0" smtClean="0"/>
          </a:p>
          <a:p>
            <a:r>
              <a:rPr lang="en-US" dirty="0" smtClean="0"/>
              <a:t>Warning: some of the terms</a:t>
            </a:r>
            <a:r>
              <a:rPr lang="en-US" baseline="0" dirty="0" smtClean="0"/>
              <a:t> he uses are outdated, not politically correct. “Welfare” vs. low SES, but the information is interesting. Also, this is advertisement for the book, so we have to look past that. </a:t>
            </a:r>
          </a:p>
          <a:p>
            <a:r>
              <a:rPr lang="en-US" baseline="0" dirty="0" smtClean="0"/>
              <a:t>10:2: What is your reaction to this video?</a:t>
            </a:r>
          </a:p>
          <a:p>
            <a:endParaRPr lang="en-US" dirty="0" smtClean="0"/>
          </a:p>
          <a:p>
            <a:r>
              <a:rPr lang="en-US" b="1" i="1" u="sng" dirty="0"/>
              <a:t>Vocabulary underlies Literacy</a:t>
            </a:r>
            <a:r>
              <a:rPr lang="en-US" b="1" u="sng" dirty="0"/>
              <a:t>: </a:t>
            </a:r>
            <a:endParaRPr lang="en-US" b="1" dirty="0"/>
          </a:p>
          <a:p>
            <a:r>
              <a:rPr lang="en-US" b="1" dirty="0"/>
              <a:t>Dr. Todd </a:t>
            </a:r>
            <a:r>
              <a:rPr lang="en-US" b="1" dirty="0" err="1"/>
              <a:t>Risley</a:t>
            </a:r>
            <a:r>
              <a:rPr lang="en-US" b="1" dirty="0"/>
              <a:t>: The relevance of this work to reading and literacy is fairly new. In other words, again, people are talking about it in terms of development of early vocabulary and growth and learning to read and breaking the code. If you already had the oral vocabulary, you knew the words you were reading, you experienced them as part of your oral vocabulary, then reading was easy. </a:t>
            </a:r>
          </a:p>
          <a:p>
            <a:r>
              <a:rPr lang="en-US" b="1" dirty="0"/>
              <a:t>David </a:t>
            </a:r>
            <a:r>
              <a:rPr lang="en-US" b="1" dirty="0" err="1"/>
              <a:t>Boulton</a:t>
            </a:r>
            <a:r>
              <a:rPr lang="en-US" b="1" dirty="0"/>
              <a:t>: Well, it's easier, right, because it’s easier for the code assembly and word recognition processes to snap into coherence rather than having to fuzz about in whether or not it's a word or not a word, because you've never experienced it before. </a:t>
            </a:r>
          </a:p>
          <a:p>
            <a:r>
              <a:rPr lang="en-US" b="1" dirty="0"/>
              <a:t>Dr. Todd </a:t>
            </a:r>
            <a:r>
              <a:rPr lang="en-US" b="1" dirty="0" err="1"/>
              <a:t>Risley</a:t>
            </a:r>
            <a:r>
              <a:rPr lang="en-US" b="1" dirty="0"/>
              <a:t>: Yes. There isn't any built-in confirmation of breaking the code. </a:t>
            </a:r>
          </a:p>
          <a:p>
            <a:r>
              <a:rPr lang="en-US" b="1" dirty="0"/>
              <a:t>David </a:t>
            </a:r>
            <a:r>
              <a:rPr lang="en-US" b="1" dirty="0" err="1"/>
              <a:t>Boulton</a:t>
            </a:r>
            <a:r>
              <a:rPr lang="en-US" b="1" dirty="0"/>
              <a:t>: Right. </a:t>
            </a:r>
          </a:p>
          <a:p>
            <a:r>
              <a:rPr lang="en-US" b="1" dirty="0"/>
              <a:t>Dr. Todd </a:t>
            </a:r>
            <a:r>
              <a:rPr lang="en-US" b="1" dirty="0" err="1"/>
              <a:t>Risley</a:t>
            </a:r>
            <a:r>
              <a:rPr lang="en-US" b="1" dirty="0"/>
              <a:t>: Well, reading is not my area, but it was the relevance of that that people have begun to pick up and point out now.</a:t>
            </a:r>
          </a:p>
          <a:p>
            <a:endParaRPr lang="en-US" dirty="0" smtClean="0"/>
          </a:p>
          <a:p>
            <a:r>
              <a:rPr lang="en-US" b="1" i="1" u="sng" dirty="0"/>
              <a:t>Learning to Read</a:t>
            </a:r>
            <a:r>
              <a:rPr lang="en-US" b="1" u="sng" dirty="0"/>
              <a:t>: </a:t>
            </a:r>
            <a:endParaRPr lang="en-US" b="1" dirty="0"/>
          </a:p>
          <a:p>
            <a:r>
              <a:rPr lang="en-US" b="1" dirty="0"/>
              <a:t>David </a:t>
            </a:r>
            <a:r>
              <a:rPr lang="en-US" b="1" dirty="0" err="1"/>
              <a:t>Boulton</a:t>
            </a:r>
            <a:r>
              <a:rPr lang="en-US" b="1" dirty="0"/>
              <a:t>: It’s interesting that you bring in affects. Our view is that children are experiencing an artificial and unnatural form of confusion involved in using this code to create the virtual reality experience we call reading. It’s an artificial, code-induced, instructed, and informed assembly that depends on their level of oral language proficiency, and how well it matches up to whatever it is they're attempting to read. </a:t>
            </a:r>
          </a:p>
          <a:p>
            <a:r>
              <a:rPr lang="en-US" b="1" dirty="0"/>
              <a:t>Dr. Todd </a:t>
            </a:r>
            <a:r>
              <a:rPr lang="en-US" b="1" dirty="0" err="1"/>
              <a:t>Risley</a:t>
            </a:r>
            <a:r>
              <a:rPr lang="en-US" b="1" dirty="0"/>
              <a:t>: Right. </a:t>
            </a:r>
          </a:p>
          <a:p>
            <a:r>
              <a:rPr lang="en-US" b="1" dirty="0"/>
              <a:t>David </a:t>
            </a:r>
            <a:r>
              <a:rPr lang="en-US" b="1" dirty="0" err="1"/>
              <a:t>Boulton</a:t>
            </a:r>
            <a:r>
              <a:rPr lang="en-US" b="1" dirty="0"/>
              <a:t>: And worse than this confusion, which is its own class of challenge, unprecedented in the evolutionary development of our brains is </a:t>
            </a:r>
            <a:r>
              <a:rPr lang="en-US" b="1" u="sng" dirty="0"/>
              <a:t>the context that they experience this confusion in causes them to feel like the confusion is a reflection of some fault in themselves. </a:t>
            </a:r>
            <a:endParaRPr lang="en-US" b="1" dirty="0"/>
          </a:p>
          <a:p>
            <a:r>
              <a:rPr lang="en-US" b="1" dirty="0"/>
              <a:t>Dr. Todd </a:t>
            </a:r>
            <a:r>
              <a:rPr lang="en-US" b="1" dirty="0" err="1"/>
              <a:t>Risley</a:t>
            </a:r>
            <a:r>
              <a:rPr lang="en-US" b="1" dirty="0"/>
              <a:t>: Right. </a:t>
            </a:r>
          </a:p>
          <a:p>
            <a:r>
              <a:rPr lang="en-US" b="1" dirty="0"/>
              <a:t>David </a:t>
            </a:r>
            <a:r>
              <a:rPr lang="en-US" b="1" dirty="0" err="1"/>
              <a:t>Boulton</a:t>
            </a:r>
            <a:r>
              <a:rPr lang="en-US" b="1" dirty="0"/>
              <a:t>: That precipitates the triggering of the </a:t>
            </a:r>
            <a:r>
              <a:rPr lang="en-US" b="1" i="1" dirty="0">
                <a:hlinkClick r:id="rId3"/>
              </a:rPr>
              <a:t>affect</a:t>
            </a:r>
            <a:r>
              <a:rPr lang="en-US" b="1" dirty="0"/>
              <a:t> </a:t>
            </a:r>
            <a:r>
              <a:rPr lang="en-US" b="1" i="1" dirty="0">
                <a:hlinkClick r:id="rId3"/>
              </a:rPr>
              <a:t>shame</a:t>
            </a:r>
            <a:r>
              <a:rPr lang="en-US" b="1" dirty="0"/>
              <a:t>. The more that it triggers, the easier it triggers, and then what we've got is a preconscious shame aversion to confusion. It decapitates learning. </a:t>
            </a:r>
          </a:p>
          <a:p>
            <a:r>
              <a:rPr lang="en-US" b="1" dirty="0"/>
              <a:t>Dr. Todd </a:t>
            </a:r>
            <a:r>
              <a:rPr lang="en-US" b="1" dirty="0" err="1"/>
              <a:t>Risley</a:t>
            </a:r>
            <a:r>
              <a:rPr lang="en-US" b="1" dirty="0"/>
              <a:t>: Right, right. </a:t>
            </a:r>
          </a:p>
          <a:p>
            <a:r>
              <a:rPr lang="en-US" b="1" dirty="0"/>
              <a:t>David </a:t>
            </a:r>
            <a:r>
              <a:rPr lang="en-US" b="1" dirty="0" err="1"/>
              <a:t>Boulton</a:t>
            </a:r>
            <a:r>
              <a:rPr lang="en-US" b="1" dirty="0"/>
              <a:t>: I mean, our concern with reading has less to do with the utility skill that's acquired -- for those that acquire it, that's great -- but rather to do with the negative collateral consequences to the kind of cognitive schema, the maladaptive, cognitive automations that form in children who </a:t>
            </a:r>
            <a:r>
              <a:rPr lang="en-US" b="1" i="1" u="sng" dirty="0">
                <a:hlinkClick r:id="rId4"/>
              </a:rPr>
              <a:t>shame-out</a:t>
            </a:r>
            <a:r>
              <a:rPr lang="en-US" b="1" dirty="0"/>
              <a:t> along the way. </a:t>
            </a:r>
          </a:p>
          <a:p>
            <a:r>
              <a:rPr lang="en-US" b="1" dirty="0"/>
              <a:t>The relationship with what we saw the parents doing, </a:t>
            </a:r>
            <a:r>
              <a:rPr lang="en-US" b="1" u="sng" dirty="0"/>
              <a:t>the extra talk before the children were three, and the </a:t>
            </a:r>
            <a:r>
              <a:rPr lang="en-US" b="1" i="1" u="sng" dirty="0">
                <a:hlinkClick r:id="rId5"/>
              </a:rPr>
              <a:t>Peabody Picture Vocabulary Test </a:t>
            </a:r>
            <a:r>
              <a:rPr lang="en-US" b="1" u="sng" dirty="0"/>
              <a:t>scores at age nine in the third grade, is .77. </a:t>
            </a:r>
          </a:p>
          <a:p>
            <a:r>
              <a:rPr lang="en-US" b="1" i="1" u="sng" dirty="0"/>
              <a:t>Vocabulary underlies Literacy</a:t>
            </a:r>
            <a:r>
              <a:rPr lang="en-US" b="1" u="sng" dirty="0"/>
              <a:t>: </a:t>
            </a:r>
            <a:endParaRPr lang="en-US" b="1" dirty="0"/>
          </a:p>
          <a:p>
            <a:r>
              <a:rPr lang="en-US" b="1" dirty="0"/>
              <a:t>Dr. Todd </a:t>
            </a:r>
            <a:r>
              <a:rPr lang="en-US" b="1" dirty="0" err="1"/>
              <a:t>Risley</a:t>
            </a:r>
            <a:r>
              <a:rPr lang="en-US" b="1" dirty="0"/>
              <a:t>: The relevance of this work to reading and literacy is fairly new. In other words, again, people are talking about it in terms of development of early vocabulary and growth and learning to read and breaking the code. If you already had the oral vocabulary, you knew the words you were reading, you experienced them as part of your oral vocabulary, then reading was easy. </a:t>
            </a:r>
          </a:p>
          <a:p>
            <a:r>
              <a:rPr lang="en-US" b="1" dirty="0"/>
              <a:t>David </a:t>
            </a:r>
            <a:r>
              <a:rPr lang="en-US" b="1" dirty="0" err="1"/>
              <a:t>Boulton</a:t>
            </a:r>
            <a:r>
              <a:rPr lang="en-US" b="1" dirty="0"/>
              <a:t>: Well, it's easier, right, because it’s easier for the code assembly and word recognition processes to snap into coherence rather than having to fuzz about in whether or not it's a word or not a word, because you've never experienced it before. </a:t>
            </a:r>
          </a:p>
          <a:p>
            <a:r>
              <a:rPr lang="en-US" b="1" dirty="0"/>
              <a:t>Dr. Todd </a:t>
            </a:r>
            <a:r>
              <a:rPr lang="en-US" b="1" dirty="0" err="1"/>
              <a:t>Risley</a:t>
            </a:r>
            <a:r>
              <a:rPr lang="en-US" b="1" dirty="0"/>
              <a:t>: Yes. There isn't any built-in confirmation of breaking the code. </a:t>
            </a:r>
          </a:p>
          <a:p>
            <a:r>
              <a:rPr lang="en-US" b="1" dirty="0"/>
              <a:t>David </a:t>
            </a:r>
            <a:r>
              <a:rPr lang="en-US" b="1" dirty="0" err="1"/>
              <a:t>Boulton</a:t>
            </a:r>
            <a:r>
              <a:rPr lang="en-US" b="1" dirty="0"/>
              <a:t>: Right. </a:t>
            </a:r>
          </a:p>
          <a:p>
            <a:r>
              <a:rPr lang="en-US" b="1" dirty="0"/>
              <a:t>Dr. Todd </a:t>
            </a:r>
            <a:r>
              <a:rPr lang="en-US" b="1" dirty="0" err="1"/>
              <a:t>Risley</a:t>
            </a:r>
            <a:r>
              <a:rPr lang="en-US" b="1" dirty="0"/>
              <a:t>: Well, reading is not my area, but it was the relevance of that that people have begun to pick up and point out now. </a:t>
            </a:r>
          </a:p>
          <a:p>
            <a:endParaRPr lang="en-US" dirty="0"/>
          </a:p>
        </p:txBody>
      </p:sp>
      <p:sp>
        <p:nvSpPr>
          <p:cNvPr id="4" name="Slide Number Placeholder 3"/>
          <p:cNvSpPr>
            <a:spLocks noGrp="1"/>
          </p:cNvSpPr>
          <p:nvPr>
            <p:ph type="sldNum" sz="quarter" idx="10"/>
          </p:nvPr>
        </p:nvSpPr>
        <p:spPr/>
        <p:txBody>
          <a:bodyPr/>
          <a:lstStyle/>
          <a:p>
            <a:fld id="{C6426757-B2AD-4062-B82A-3394648FBA99}" type="slidenum">
              <a:rPr lang="en-US" smtClean="0"/>
              <a:t>39</a:t>
            </a:fld>
            <a:endParaRPr lang="en-US"/>
          </a:p>
        </p:txBody>
      </p:sp>
    </p:spTree>
    <p:extLst>
      <p:ext uri="{BB962C8B-B14F-4D97-AF65-F5344CB8AC3E}">
        <p14:creationId xmlns:p14="http://schemas.microsoft.com/office/powerpoint/2010/main" val="2587364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2" indent="-174702">
              <a:buFont typeface="Arial" pitchFamily="34" charset="0"/>
              <a:buChar char="•"/>
            </a:pPr>
            <a:r>
              <a:rPr lang="en-US" dirty="0" smtClean="0"/>
              <a:t>On</a:t>
            </a:r>
            <a:r>
              <a:rPr lang="en-US" baseline="0" dirty="0" smtClean="0"/>
              <a:t> sticky notes, note as many ways as you can think of how you currently teach vocabulary in your classroom. How do you choose which words to teach?  </a:t>
            </a:r>
          </a:p>
          <a:p>
            <a:pPr marL="174702" indent="-174702">
              <a:buFont typeface="Arial" pitchFamily="34" charset="0"/>
              <a:buChar char="•"/>
            </a:pPr>
            <a:r>
              <a:rPr lang="en-US" dirty="0" smtClean="0"/>
              <a:t>In table groups discuss the various methods of teaching vocabulary &amp; where the</a:t>
            </a:r>
            <a:r>
              <a:rPr lang="en-US" baseline="0" dirty="0" smtClean="0"/>
              <a:t> words are generated from. </a:t>
            </a:r>
          </a:p>
          <a:p>
            <a:pPr marL="174702" indent="-174702">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t>4</a:t>
            </a:fld>
            <a:endParaRPr lang="en-US"/>
          </a:p>
        </p:txBody>
      </p:sp>
    </p:spTree>
    <p:extLst>
      <p:ext uri="{BB962C8B-B14F-4D97-AF65-F5344CB8AC3E}">
        <p14:creationId xmlns:p14="http://schemas.microsoft.com/office/powerpoint/2010/main" val="38876370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task we have is daunting.</a:t>
            </a:r>
          </a:p>
          <a:p>
            <a:endParaRPr lang="en-US" dirty="0" smtClean="0"/>
          </a:p>
          <a:p>
            <a:r>
              <a:rPr lang="en-US" dirty="0" smtClean="0"/>
              <a:t>“Given the consistency we saw</a:t>
            </a:r>
            <a:r>
              <a:rPr lang="en-US" baseline="0" dirty="0" smtClean="0"/>
              <a:t> in the data, we might venture to extrapolate to the first 3 years of life. By age 3 the children in professional families would have heard more than 30 million words, the children in working-class families 20 million, and the children in welfare families 10 million. Hart and </a:t>
            </a:r>
            <a:r>
              <a:rPr lang="en-US" baseline="0" dirty="0" err="1" smtClean="0"/>
              <a:t>Risley</a:t>
            </a:r>
            <a:r>
              <a:rPr lang="en-US" baseline="0" dirty="0" smtClean="0"/>
              <a:t>, </a:t>
            </a:r>
            <a:r>
              <a:rPr lang="en-US" u="sng" baseline="0" dirty="0" smtClean="0"/>
              <a:t>Meaningful Differences</a:t>
            </a:r>
          </a:p>
          <a:p>
            <a:r>
              <a:rPr lang="en-US" dirty="0" smtClean="0"/>
              <a:t>Interview between Todd </a:t>
            </a:r>
            <a:r>
              <a:rPr lang="en-US" dirty="0" err="1" smtClean="0"/>
              <a:t>Risley</a:t>
            </a:r>
            <a:r>
              <a:rPr lang="en-US" dirty="0" smtClean="0"/>
              <a:t> and David </a:t>
            </a:r>
            <a:r>
              <a:rPr lang="en-US" dirty="0" err="1" smtClean="0"/>
              <a:t>Boulton</a:t>
            </a:r>
            <a:r>
              <a:rPr lang="en-US" dirty="0" smtClean="0"/>
              <a:t> regarding Learning to Read:</a:t>
            </a:r>
            <a:r>
              <a:rPr lang="en-US" baseline="0" dirty="0" smtClean="0"/>
              <a:t> From www.childrenofthecode.org</a:t>
            </a:r>
            <a:endParaRPr lang="en-US" dirty="0" smtClean="0"/>
          </a:p>
          <a:p>
            <a:pPr defTabSz="931744">
              <a:defRPr/>
            </a:pPr>
            <a:r>
              <a:rPr lang="en-US" dirty="0" smtClean="0"/>
              <a:t>www.childrenofthecode.org/interviews/risley.htm </a:t>
            </a:r>
          </a:p>
          <a:p>
            <a:endParaRPr lang="en-US" dirty="0" smtClean="0"/>
          </a:p>
          <a:p>
            <a:r>
              <a:rPr lang="en-US" b="1" i="1" u="sng" dirty="0"/>
              <a:t>Vocabulary underlies Literacy</a:t>
            </a:r>
            <a:r>
              <a:rPr lang="en-US" b="1" u="sng" dirty="0"/>
              <a:t>: </a:t>
            </a:r>
            <a:endParaRPr lang="en-US" b="1" dirty="0"/>
          </a:p>
          <a:p>
            <a:r>
              <a:rPr lang="en-US" b="1" dirty="0"/>
              <a:t>Dr. Todd </a:t>
            </a:r>
            <a:r>
              <a:rPr lang="en-US" b="1" dirty="0" err="1"/>
              <a:t>Risley</a:t>
            </a:r>
            <a:r>
              <a:rPr lang="en-US" b="1" dirty="0"/>
              <a:t>: The relevance of this work to reading and literacy is fairly new. In other words, again, people are talking about it in terms of development of early vocabulary and growth and learning to read and breaking the code. If you already had the oral vocabulary, you knew the words you were reading, you experienced them as part of your oral vocabulary, then reading was easy. </a:t>
            </a:r>
          </a:p>
          <a:p>
            <a:r>
              <a:rPr lang="en-US" b="1" dirty="0"/>
              <a:t>David </a:t>
            </a:r>
            <a:r>
              <a:rPr lang="en-US" b="1" dirty="0" err="1"/>
              <a:t>Boulton</a:t>
            </a:r>
            <a:r>
              <a:rPr lang="en-US" b="1" dirty="0"/>
              <a:t>: Well, it's easier, right, because it’s easier for the code assembly and word recognition processes to snap into coherence rather than having to fuzz about in whether or not it's a word or not a word, because you've never experienced it before. </a:t>
            </a:r>
          </a:p>
          <a:p>
            <a:r>
              <a:rPr lang="en-US" b="1" dirty="0"/>
              <a:t>Dr. Todd </a:t>
            </a:r>
            <a:r>
              <a:rPr lang="en-US" b="1" dirty="0" err="1"/>
              <a:t>Risley</a:t>
            </a:r>
            <a:r>
              <a:rPr lang="en-US" b="1" dirty="0"/>
              <a:t>: Yes. There isn't any built-in confirmation of breaking the code. </a:t>
            </a:r>
          </a:p>
          <a:p>
            <a:r>
              <a:rPr lang="en-US" b="1" dirty="0"/>
              <a:t>David </a:t>
            </a:r>
            <a:r>
              <a:rPr lang="en-US" b="1" dirty="0" err="1"/>
              <a:t>Boulton</a:t>
            </a:r>
            <a:r>
              <a:rPr lang="en-US" b="1" dirty="0"/>
              <a:t>: Right. </a:t>
            </a:r>
          </a:p>
          <a:p>
            <a:r>
              <a:rPr lang="en-US" b="1" dirty="0"/>
              <a:t>Dr. Todd </a:t>
            </a:r>
            <a:r>
              <a:rPr lang="en-US" b="1" dirty="0" err="1"/>
              <a:t>Risley</a:t>
            </a:r>
            <a:r>
              <a:rPr lang="en-US" b="1" dirty="0"/>
              <a:t>: Well, reading is not my area, but it was the relevance of that that people have begun to pick up and point out now.</a:t>
            </a:r>
          </a:p>
          <a:p>
            <a:endParaRPr lang="en-US" dirty="0" smtClean="0"/>
          </a:p>
          <a:p>
            <a:r>
              <a:rPr lang="en-US" b="1" i="1" u="sng" dirty="0"/>
              <a:t>Learning to Read</a:t>
            </a:r>
            <a:r>
              <a:rPr lang="en-US" b="1" u="sng" dirty="0"/>
              <a:t>: </a:t>
            </a:r>
            <a:endParaRPr lang="en-US" b="1" dirty="0"/>
          </a:p>
          <a:p>
            <a:r>
              <a:rPr lang="en-US" b="1" dirty="0"/>
              <a:t>David </a:t>
            </a:r>
            <a:r>
              <a:rPr lang="en-US" b="1" dirty="0" err="1"/>
              <a:t>Boulton</a:t>
            </a:r>
            <a:r>
              <a:rPr lang="en-US" b="1" dirty="0"/>
              <a:t>: It’s interesting that you bring in affects. Our view is that children are experiencing an artificial and unnatural form of confusion involved in using this code to create the virtual reality experience we call reading. It’s an artificial, code-induced, instructed, and informed assembly that depends on their level of oral language proficiency, and how well it matches up to whatever it is they're attempting to read. </a:t>
            </a:r>
          </a:p>
          <a:p>
            <a:r>
              <a:rPr lang="en-US" b="1" dirty="0"/>
              <a:t>Dr. Todd </a:t>
            </a:r>
            <a:r>
              <a:rPr lang="en-US" b="1" dirty="0" err="1"/>
              <a:t>Risley</a:t>
            </a:r>
            <a:r>
              <a:rPr lang="en-US" b="1" dirty="0"/>
              <a:t>: Right. </a:t>
            </a:r>
          </a:p>
          <a:p>
            <a:r>
              <a:rPr lang="en-US" b="1" dirty="0"/>
              <a:t>David </a:t>
            </a:r>
            <a:r>
              <a:rPr lang="en-US" b="1" dirty="0" err="1"/>
              <a:t>Boulton</a:t>
            </a:r>
            <a:r>
              <a:rPr lang="en-US" b="1" dirty="0"/>
              <a:t>: And worse than this confusion, which is its own class of challenge, unprecedented in the evolutionary development of our brains is </a:t>
            </a:r>
            <a:r>
              <a:rPr lang="en-US" b="1" u="sng" dirty="0"/>
              <a:t>the context that they experience this confusion in causes them to feel like the confusion is a reflection of some fault in themselves. </a:t>
            </a:r>
            <a:endParaRPr lang="en-US" b="1" dirty="0"/>
          </a:p>
          <a:p>
            <a:r>
              <a:rPr lang="en-US" b="1" dirty="0"/>
              <a:t>Dr. Todd </a:t>
            </a:r>
            <a:r>
              <a:rPr lang="en-US" b="1" dirty="0" err="1"/>
              <a:t>Risley</a:t>
            </a:r>
            <a:r>
              <a:rPr lang="en-US" b="1" dirty="0"/>
              <a:t>: Right. </a:t>
            </a:r>
          </a:p>
          <a:p>
            <a:r>
              <a:rPr lang="en-US" b="1" dirty="0"/>
              <a:t>David </a:t>
            </a:r>
            <a:r>
              <a:rPr lang="en-US" b="1" dirty="0" err="1"/>
              <a:t>Boulton</a:t>
            </a:r>
            <a:r>
              <a:rPr lang="en-US" b="1" dirty="0"/>
              <a:t>: That precipitates the triggering of the </a:t>
            </a:r>
            <a:r>
              <a:rPr lang="en-US" b="1" i="1" dirty="0">
                <a:hlinkClick r:id="rId3"/>
              </a:rPr>
              <a:t>affect</a:t>
            </a:r>
            <a:r>
              <a:rPr lang="en-US" b="1" dirty="0"/>
              <a:t> </a:t>
            </a:r>
            <a:r>
              <a:rPr lang="en-US" b="1" i="1" dirty="0">
                <a:hlinkClick r:id="rId3"/>
              </a:rPr>
              <a:t>shame</a:t>
            </a:r>
            <a:r>
              <a:rPr lang="en-US" b="1" dirty="0"/>
              <a:t>. The more that it triggers, the easier it triggers, and then what we've got is a preconscious shame aversion to confusion. It decapitates learning. </a:t>
            </a:r>
          </a:p>
          <a:p>
            <a:r>
              <a:rPr lang="en-US" b="1" dirty="0"/>
              <a:t>Dr. Todd </a:t>
            </a:r>
            <a:r>
              <a:rPr lang="en-US" b="1" dirty="0" err="1"/>
              <a:t>Risley</a:t>
            </a:r>
            <a:r>
              <a:rPr lang="en-US" b="1" dirty="0"/>
              <a:t>: Right, right. </a:t>
            </a:r>
          </a:p>
          <a:p>
            <a:r>
              <a:rPr lang="en-US" b="1" dirty="0"/>
              <a:t>David </a:t>
            </a:r>
            <a:r>
              <a:rPr lang="en-US" b="1" dirty="0" err="1"/>
              <a:t>Boulton</a:t>
            </a:r>
            <a:r>
              <a:rPr lang="en-US" b="1" dirty="0"/>
              <a:t>: I mean, our concern with reading has less to do with the utility skill that's acquired -- for those that acquire it, that's great -- but rather to do with the negative collateral consequences to the kind of cognitive schema, the maladaptive, cognitive automations that form in children who </a:t>
            </a:r>
            <a:r>
              <a:rPr lang="en-US" b="1" i="1" u="sng" dirty="0">
                <a:hlinkClick r:id="rId4"/>
              </a:rPr>
              <a:t>shame-out</a:t>
            </a:r>
            <a:r>
              <a:rPr lang="en-US" b="1" dirty="0"/>
              <a:t> along the way. </a:t>
            </a:r>
          </a:p>
          <a:p>
            <a:r>
              <a:rPr lang="en-US" b="1" dirty="0"/>
              <a:t>The relationship with what we saw the parents doing, </a:t>
            </a:r>
            <a:r>
              <a:rPr lang="en-US" b="1" u="sng" dirty="0"/>
              <a:t>the extra talk before the children were three, and the </a:t>
            </a:r>
            <a:r>
              <a:rPr lang="en-US" b="1" i="1" u="sng" dirty="0">
                <a:hlinkClick r:id="rId5"/>
              </a:rPr>
              <a:t>Peabody Picture Vocabulary Test </a:t>
            </a:r>
            <a:r>
              <a:rPr lang="en-US" b="1" u="sng" dirty="0"/>
              <a:t>scores at age nine in the third grade, is .77. </a:t>
            </a:r>
          </a:p>
          <a:p>
            <a:endParaRPr lang="en-US" b="1" i="1" u="sng" dirty="0"/>
          </a:p>
          <a:p>
            <a:r>
              <a:rPr lang="en-US" dirty="0" smtClean="0"/>
              <a:t>See www.childrenofthecode.org/interviews/risley.htm </a:t>
            </a:r>
          </a:p>
          <a:p>
            <a:endParaRPr lang="en-US" u="sng" dirty="0"/>
          </a:p>
        </p:txBody>
      </p:sp>
      <p:sp>
        <p:nvSpPr>
          <p:cNvPr id="4" name="Slide Number Placeholder 3"/>
          <p:cNvSpPr>
            <a:spLocks noGrp="1"/>
          </p:cNvSpPr>
          <p:nvPr>
            <p:ph type="sldNum" sz="quarter" idx="10"/>
          </p:nvPr>
        </p:nvSpPr>
        <p:spPr/>
        <p:txBody>
          <a:bodyPr/>
          <a:lstStyle/>
          <a:p>
            <a:fld id="{C6426757-B2AD-4062-B82A-3394648FBA99}" type="slidenum">
              <a:rPr lang="en-US" smtClean="0"/>
              <a:t>40</a:t>
            </a:fld>
            <a:endParaRPr lang="en-US"/>
          </a:p>
        </p:txBody>
      </p:sp>
    </p:spTree>
    <p:extLst>
      <p:ext uri="{BB962C8B-B14F-4D97-AF65-F5344CB8AC3E}">
        <p14:creationId xmlns:p14="http://schemas.microsoft.com/office/powerpoint/2010/main" val="31091385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Dawn will design this piece.  Differentiate between tier 2 &amp; 3 words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40EDE624-8234-4EAE-9357-D0C04CA4A073}" type="slidenum">
              <a:rPr lang="en-US" smtClean="0"/>
              <a:t>41</a:t>
            </a:fld>
            <a:endParaRPr lang="en-US"/>
          </a:p>
        </p:txBody>
      </p:sp>
    </p:spTree>
    <p:extLst>
      <p:ext uri="{BB962C8B-B14F-4D97-AF65-F5344CB8AC3E}">
        <p14:creationId xmlns:p14="http://schemas.microsoft.com/office/powerpoint/2010/main" val="37036088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8673855" indent="-38207710"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66145" eaLnBrk="0" fontAlgn="base" hangingPunct="0">
              <a:spcBef>
                <a:spcPct val="0"/>
              </a:spcBef>
              <a:spcAft>
                <a:spcPct val="0"/>
              </a:spcAft>
              <a:defRPr sz="2400">
                <a:solidFill>
                  <a:schemeClr val="tx1"/>
                </a:solidFill>
                <a:latin typeface="Arial" charset="0"/>
                <a:ea typeface="ＭＳ Ｐゴシック" charset="-128"/>
              </a:defRPr>
            </a:lvl6pPr>
            <a:lvl7pPr marL="932290" eaLnBrk="0" fontAlgn="base" hangingPunct="0">
              <a:spcBef>
                <a:spcPct val="0"/>
              </a:spcBef>
              <a:spcAft>
                <a:spcPct val="0"/>
              </a:spcAft>
              <a:defRPr sz="2400">
                <a:solidFill>
                  <a:schemeClr val="tx1"/>
                </a:solidFill>
                <a:latin typeface="Arial" charset="0"/>
                <a:ea typeface="ＭＳ Ｐゴシック" charset="-128"/>
              </a:defRPr>
            </a:lvl7pPr>
            <a:lvl8pPr marL="1398436" eaLnBrk="0" fontAlgn="base" hangingPunct="0">
              <a:spcBef>
                <a:spcPct val="0"/>
              </a:spcBef>
              <a:spcAft>
                <a:spcPct val="0"/>
              </a:spcAft>
              <a:defRPr sz="2400">
                <a:solidFill>
                  <a:schemeClr val="tx1"/>
                </a:solidFill>
                <a:latin typeface="Arial" charset="0"/>
                <a:ea typeface="ＭＳ Ｐゴシック" charset="-128"/>
              </a:defRPr>
            </a:lvl8pPr>
            <a:lvl9pPr marL="186458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7541162F-2E78-4629-87CA-EA188773BBB1}" type="slidenum">
              <a:rPr lang="en-US" sz="1200">
                <a:latin typeface="Calibri" charset="0"/>
              </a:rPr>
              <a:pPr eaLnBrk="1" hangingPunct="1"/>
              <a:t>42</a:t>
            </a:fld>
            <a:endParaRPr lang="en-US" sz="1200">
              <a:latin typeface="Calibri" charset="0"/>
            </a:endParaRPr>
          </a:p>
        </p:txBody>
      </p:sp>
      <p:sp>
        <p:nvSpPr>
          <p:cNvPr id="215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David Letterman style:</a:t>
            </a:r>
          </a:p>
          <a:p>
            <a:pPr eaLnBrk="1" hangingPunct="1">
              <a:spcBef>
                <a:spcPct val="0"/>
              </a:spcBef>
            </a:pPr>
            <a:endParaRPr lang="en-US" dirty="0" smtClean="0"/>
          </a:p>
          <a:p>
            <a:pPr eaLnBrk="1" hangingPunct="1">
              <a:spcBef>
                <a:spcPct val="0"/>
              </a:spcBef>
            </a:pPr>
            <a:r>
              <a:rPr lang="en-US" dirty="0" smtClean="0"/>
              <a:t>Top 5 instructional strategies for teaching academic vocabulary:</a:t>
            </a:r>
          </a:p>
          <a:p>
            <a:pPr eaLnBrk="1" hangingPunct="1">
              <a:spcBef>
                <a:spcPct val="0"/>
              </a:spcBef>
            </a:pPr>
            <a:endParaRPr lang="en-US" dirty="0" smtClean="0"/>
          </a:p>
          <a:p>
            <a:pPr eaLnBrk="1" hangingPunct="1">
              <a:spcBef>
                <a:spcPct val="0"/>
              </a:spcBef>
            </a:pPr>
            <a:r>
              <a:rPr lang="en-US" dirty="0" smtClean="0"/>
              <a:t>#5 Look up vocabulary words in the dictionary and copy the definitions.</a:t>
            </a:r>
          </a:p>
          <a:p>
            <a:pPr eaLnBrk="1" hangingPunct="1">
              <a:spcBef>
                <a:spcPct val="0"/>
              </a:spcBef>
            </a:pPr>
            <a:r>
              <a:rPr lang="en-US" dirty="0" smtClean="0"/>
              <a:t>#4 Use vocabulary words in a sentence. </a:t>
            </a:r>
          </a:p>
          <a:p>
            <a:pPr eaLnBrk="1" hangingPunct="1">
              <a:spcBef>
                <a:spcPct val="0"/>
              </a:spcBef>
            </a:pPr>
            <a:r>
              <a:rPr lang="en-US" dirty="0" smtClean="0"/>
              <a:t>#3 Have students write out vocabulary lists.</a:t>
            </a:r>
          </a:p>
          <a:p>
            <a:pPr eaLnBrk="1" hangingPunct="1">
              <a:spcBef>
                <a:spcPct val="0"/>
              </a:spcBef>
            </a:pPr>
            <a:r>
              <a:rPr lang="en-US" dirty="0" smtClean="0"/>
              <a:t>#2 Have students write the words in their vocabulary lists multiple times. </a:t>
            </a:r>
          </a:p>
          <a:p>
            <a:pPr eaLnBrk="1" hangingPunct="1">
              <a:spcBef>
                <a:spcPct val="0"/>
              </a:spcBef>
            </a:pPr>
            <a:r>
              <a:rPr lang="en-US" dirty="0" smtClean="0"/>
              <a:t>#1 “If I speak slower and louder, they’ll learn it.”</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8673855" indent="-38207710"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66145" eaLnBrk="0" fontAlgn="base" hangingPunct="0">
              <a:spcBef>
                <a:spcPct val="0"/>
              </a:spcBef>
              <a:spcAft>
                <a:spcPct val="0"/>
              </a:spcAft>
              <a:defRPr sz="2400">
                <a:solidFill>
                  <a:schemeClr val="tx1"/>
                </a:solidFill>
                <a:latin typeface="Arial" charset="0"/>
                <a:ea typeface="ＭＳ Ｐゴシック" charset="-128"/>
              </a:defRPr>
            </a:lvl6pPr>
            <a:lvl7pPr marL="932290" eaLnBrk="0" fontAlgn="base" hangingPunct="0">
              <a:spcBef>
                <a:spcPct val="0"/>
              </a:spcBef>
              <a:spcAft>
                <a:spcPct val="0"/>
              </a:spcAft>
              <a:defRPr sz="2400">
                <a:solidFill>
                  <a:schemeClr val="tx1"/>
                </a:solidFill>
                <a:latin typeface="Arial" charset="0"/>
                <a:ea typeface="ＭＳ Ｐゴシック" charset="-128"/>
              </a:defRPr>
            </a:lvl7pPr>
            <a:lvl8pPr marL="1398436" eaLnBrk="0" fontAlgn="base" hangingPunct="0">
              <a:spcBef>
                <a:spcPct val="0"/>
              </a:spcBef>
              <a:spcAft>
                <a:spcPct val="0"/>
              </a:spcAft>
              <a:defRPr sz="2400">
                <a:solidFill>
                  <a:schemeClr val="tx1"/>
                </a:solidFill>
                <a:latin typeface="Arial" charset="0"/>
                <a:ea typeface="ＭＳ Ｐゴシック" charset="-128"/>
              </a:defRPr>
            </a:lvl8pPr>
            <a:lvl9pPr marL="186458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B9124BFB-D1EF-48DF-8753-9E962AD1B3EF}" type="slidenum">
              <a:rPr lang="en-US" sz="1200">
                <a:latin typeface="Calibri" charset="0"/>
              </a:rPr>
              <a:pPr eaLnBrk="1" hangingPunct="1"/>
              <a:t>43</a:t>
            </a:fld>
            <a:endParaRPr lang="en-US" sz="1200">
              <a:latin typeface="Calibri" charset="0"/>
            </a:endParaRPr>
          </a:p>
        </p:txBody>
      </p:sp>
      <p:sp>
        <p:nvSpPr>
          <p:cNvPr id="235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Duh!  Like this is so obvious.  We are starting with vocabulary because it is the key to access the content we know and love so dearly.</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Sandi</a:t>
            </a: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8673855" indent="-38207710"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66145" eaLnBrk="0" fontAlgn="base" hangingPunct="0">
              <a:spcBef>
                <a:spcPct val="0"/>
              </a:spcBef>
              <a:spcAft>
                <a:spcPct val="0"/>
              </a:spcAft>
              <a:defRPr sz="2400">
                <a:solidFill>
                  <a:schemeClr val="tx1"/>
                </a:solidFill>
                <a:latin typeface="Arial" charset="0"/>
                <a:ea typeface="ＭＳ Ｐゴシック" charset="-128"/>
              </a:defRPr>
            </a:lvl6pPr>
            <a:lvl7pPr marL="932290" eaLnBrk="0" fontAlgn="base" hangingPunct="0">
              <a:spcBef>
                <a:spcPct val="0"/>
              </a:spcBef>
              <a:spcAft>
                <a:spcPct val="0"/>
              </a:spcAft>
              <a:defRPr sz="2400">
                <a:solidFill>
                  <a:schemeClr val="tx1"/>
                </a:solidFill>
                <a:latin typeface="Arial" charset="0"/>
                <a:ea typeface="ＭＳ Ｐゴシック" charset="-128"/>
              </a:defRPr>
            </a:lvl7pPr>
            <a:lvl8pPr marL="1398436" eaLnBrk="0" fontAlgn="base" hangingPunct="0">
              <a:spcBef>
                <a:spcPct val="0"/>
              </a:spcBef>
              <a:spcAft>
                <a:spcPct val="0"/>
              </a:spcAft>
              <a:defRPr sz="2400">
                <a:solidFill>
                  <a:schemeClr val="tx1"/>
                </a:solidFill>
                <a:latin typeface="Arial" charset="0"/>
                <a:ea typeface="ＭＳ Ｐゴシック" charset="-128"/>
              </a:defRPr>
            </a:lvl8pPr>
            <a:lvl9pPr marL="186458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EB40F1CE-D44D-4845-9CC4-CBBFB4C5F520}" type="slidenum">
              <a:rPr lang="en-US" sz="1200">
                <a:latin typeface="Calibri" charset="0"/>
              </a:rPr>
              <a:pPr eaLnBrk="1" hangingPunct="1"/>
              <a:t>44</a:t>
            </a:fld>
            <a:endParaRPr lang="en-US" sz="1200">
              <a:latin typeface="Calibri"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Texts have</a:t>
            </a:r>
            <a:r>
              <a:rPr lang="en-US" baseline="0" dirty="0" smtClean="0"/>
              <a:t> you focus on the top 10% of words, the “sexy” words</a:t>
            </a:r>
            <a:endParaRPr lang="en-US" dirty="0" smtClean="0"/>
          </a:p>
          <a:p>
            <a:r>
              <a:rPr lang="en-US" dirty="0" smtClean="0"/>
              <a:t>We need to teach like a hamburger—the middle;</a:t>
            </a:r>
            <a:r>
              <a:rPr lang="en-US" baseline="0" dirty="0" smtClean="0"/>
              <a:t> the patty; the sauce that connect it to bun;</a:t>
            </a:r>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t>45</a:t>
            </a:fld>
            <a:endParaRPr lang="en-US"/>
          </a:p>
        </p:txBody>
      </p:sp>
    </p:spTree>
    <p:extLst>
      <p:ext uri="{BB962C8B-B14F-4D97-AF65-F5344CB8AC3E}">
        <p14:creationId xmlns:p14="http://schemas.microsoft.com/office/powerpoint/2010/main" val="287967261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Survival English </a:t>
            </a:r>
          </a:p>
          <a:p>
            <a:pPr eaLnBrk="1" hangingPunct="1">
              <a:spcBef>
                <a:spcPct val="0"/>
              </a:spcBef>
            </a:pPr>
            <a:r>
              <a:rPr lang="en-US" dirty="0" smtClean="0"/>
              <a:t>Isabel Beck Bringing Words to Life and others including Kate Kinsella, Robert </a:t>
            </a:r>
            <a:r>
              <a:rPr lang="en-US" dirty="0" err="1" smtClean="0"/>
              <a:t>Marsano</a:t>
            </a:r>
            <a:r>
              <a:rPr lang="en-US" dirty="0" smtClean="0"/>
              <a:t>, and Doug Fisher, Nancy Frey</a:t>
            </a:r>
          </a:p>
          <a:p>
            <a:pPr eaLnBrk="1" hangingPunct="1">
              <a:spcBef>
                <a:spcPct val="0"/>
              </a:spcBef>
            </a:pPr>
            <a:r>
              <a:rPr lang="en-US" dirty="0" smtClean="0"/>
              <a:t>It is necessary to know if your</a:t>
            </a:r>
            <a:r>
              <a:rPr lang="en-US" baseline="0" dirty="0" smtClean="0"/>
              <a:t> migrant students/ ELL students know these words, but can be taught quickly through conversation and real objects/pictures.  </a:t>
            </a:r>
          </a:p>
          <a:p>
            <a:pPr eaLnBrk="1" hangingPunct="1">
              <a:spcBef>
                <a:spcPct val="0"/>
              </a:spcBef>
            </a:pPr>
            <a:endParaRPr lang="en-US" baseline="0" dirty="0" smtClean="0"/>
          </a:p>
          <a:p>
            <a:pPr eaLnBrk="1" hangingPunct="1">
              <a:spcBef>
                <a:spcPct val="0"/>
              </a:spcBef>
            </a:pPr>
            <a:r>
              <a:rPr lang="en-US" baseline="0" dirty="0" smtClean="0"/>
              <a:t>Most Tier one words are learned through spoken/everyday language.  Just because your students can speak in conversational English does not equal understanding of academic language. </a:t>
            </a:r>
            <a:endParaRPr lang="en-US" dirty="0"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8673855" indent="-38207710"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66145" eaLnBrk="0" fontAlgn="base" hangingPunct="0">
              <a:spcBef>
                <a:spcPct val="0"/>
              </a:spcBef>
              <a:spcAft>
                <a:spcPct val="0"/>
              </a:spcAft>
              <a:defRPr sz="2400">
                <a:solidFill>
                  <a:schemeClr val="tx1"/>
                </a:solidFill>
                <a:latin typeface="Arial" charset="0"/>
                <a:ea typeface="ＭＳ Ｐゴシック" charset="-128"/>
              </a:defRPr>
            </a:lvl6pPr>
            <a:lvl7pPr marL="932290" eaLnBrk="0" fontAlgn="base" hangingPunct="0">
              <a:spcBef>
                <a:spcPct val="0"/>
              </a:spcBef>
              <a:spcAft>
                <a:spcPct val="0"/>
              </a:spcAft>
              <a:defRPr sz="2400">
                <a:solidFill>
                  <a:schemeClr val="tx1"/>
                </a:solidFill>
                <a:latin typeface="Arial" charset="0"/>
                <a:ea typeface="ＭＳ Ｐゴシック" charset="-128"/>
              </a:defRPr>
            </a:lvl7pPr>
            <a:lvl8pPr marL="1398436" eaLnBrk="0" fontAlgn="base" hangingPunct="0">
              <a:spcBef>
                <a:spcPct val="0"/>
              </a:spcBef>
              <a:spcAft>
                <a:spcPct val="0"/>
              </a:spcAft>
              <a:defRPr sz="2400">
                <a:solidFill>
                  <a:schemeClr val="tx1"/>
                </a:solidFill>
                <a:latin typeface="Arial" charset="0"/>
                <a:ea typeface="ＭＳ Ｐゴシック" charset="-128"/>
              </a:defRPr>
            </a:lvl8pPr>
            <a:lvl9pPr marL="186458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64B23451-91D0-48C3-8841-984D0B499716}" type="slidenum">
              <a:rPr lang="en-US" sz="1200">
                <a:latin typeface="Calibri" charset="0"/>
              </a:rPr>
              <a:pPr eaLnBrk="1" hangingPunct="1"/>
              <a:t>46</a:t>
            </a:fld>
            <a:endParaRPr lang="en-US" sz="1200">
              <a:latin typeface="Calibri"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a:p>
            <a:pPr eaLnBrk="1" hangingPunct="1">
              <a:spcBef>
                <a:spcPct val="0"/>
              </a:spcBef>
            </a:pPr>
            <a:r>
              <a:rPr lang="en-US" dirty="0" smtClean="0"/>
              <a:t>Language is necessary to succeed in school.  </a:t>
            </a:r>
          </a:p>
          <a:p>
            <a:pPr eaLnBrk="1" hangingPunct="1">
              <a:spcBef>
                <a:spcPct val="0"/>
              </a:spcBef>
            </a:pPr>
            <a:r>
              <a:rPr lang="en-US" dirty="0" smtClean="0"/>
              <a:t>Mortar words can get very messy to identify sometimes</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r>
              <a:rPr lang="en-US" dirty="0" smtClean="0"/>
              <a:t>So Which Words do you teach? </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8673855" indent="-38207710"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66145" eaLnBrk="0" fontAlgn="base" hangingPunct="0">
              <a:spcBef>
                <a:spcPct val="0"/>
              </a:spcBef>
              <a:spcAft>
                <a:spcPct val="0"/>
              </a:spcAft>
              <a:defRPr sz="2400">
                <a:solidFill>
                  <a:schemeClr val="tx1"/>
                </a:solidFill>
                <a:latin typeface="Arial" charset="0"/>
                <a:ea typeface="ＭＳ Ｐゴシック" charset="-128"/>
              </a:defRPr>
            </a:lvl6pPr>
            <a:lvl7pPr marL="932290" eaLnBrk="0" fontAlgn="base" hangingPunct="0">
              <a:spcBef>
                <a:spcPct val="0"/>
              </a:spcBef>
              <a:spcAft>
                <a:spcPct val="0"/>
              </a:spcAft>
              <a:defRPr sz="2400">
                <a:solidFill>
                  <a:schemeClr val="tx1"/>
                </a:solidFill>
                <a:latin typeface="Arial" charset="0"/>
                <a:ea typeface="ＭＳ Ｐゴシック" charset="-128"/>
              </a:defRPr>
            </a:lvl7pPr>
            <a:lvl8pPr marL="1398436" eaLnBrk="0" fontAlgn="base" hangingPunct="0">
              <a:spcBef>
                <a:spcPct val="0"/>
              </a:spcBef>
              <a:spcAft>
                <a:spcPct val="0"/>
              </a:spcAft>
              <a:defRPr sz="2400">
                <a:solidFill>
                  <a:schemeClr val="tx1"/>
                </a:solidFill>
                <a:latin typeface="Arial" charset="0"/>
                <a:ea typeface="ＭＳ Ｐゴシック" charset="-128"/>
              </a:defRPr>
            </a:lvl8pPr>
            <a:lvl9pPr marL="186458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FEA87CE4-450C-4A66-885A-1BB3CEC35ADC}" type="slidenum">
              <a:rPr lang="en-US" sz="1200">
                <a:latin typeface="Calibri" charset="0"/>
              </a:rPr>
              <a:pPr eaLnBrk="1" hangingPunct="1"/>
              <a:t>47</a:t>
            </a:fld>
            <a:endParaRPr lang="en-US" sz="1200">
              <a:latin typeface="Calibri"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infrequent</a:t>
            </a:r>
            <a:r>
              <a:rPr lang="en-US" baseline="0" dirty="0" smtClean="0"/>
              <a:t> words that are often content driven. It is best to directly teach using student friendly definitions often at the time of occurrence. </a:t>
            </a:r>
          </a:p>
          <a:p>
            <a:r>
              <a:rPr lang="en-US" baseline="0" dirty="0" smtClean="0"/>
              <a:t>These are from the Science exemplars from Common Core</a:t>
            </a:r>
          </a:p>
          <a:p>
            <a:r>
              <a:rPr lang="en-US" baseline="0" dirty="0" smtClean="0"/>
              <a:t>We usually teach these directly (or through experiences), we talk about what the word is and then we move on.</a:t>
            </a:r>
            <a:endParaRPr lang="en-US" dirty="0"/>
          </a:p>
        </p:txBody>
      </p:sp>
      <p:sp>
        <p:nvSpPr>
          <p:cNvPr id="4" name="Slide Number Placeholder 3"/>
          <p:cNvSpPr>
            <a:spLocks noGrp="1"/>
          </p:cNvSpPr>
          <p:nvPr>
            <p:ph type="sldNum" sz="quarter" idx="10"/>
          </p:nvPr>
        </p:nvSpPr>
        <p:spPr/>
        <p:txBody>
          <a:bodyPr/>
          <a:lstStyle/>
          <a:p>
            <a:fld id="{40EDE624-8234-4EAE-9357-D0C04CA4A073}" type="slidenum">
              <a:rPr lang="en-US" smtClean="0"/>
              <a:t>48</a:t>
            </a:fld>
            <a:endParaRPr lang="en-US" dirty="0"/>
          </a:p>
        </p:txBody>
      </p:sp>
    </p:spTree>
    <p:extLst>
      <p:ext uri="{BB962C8B-B14F-4D97-AF65-F5344CB8AC3E}">
        <p14:creationId xmlns:p14="http://schemas.microsoft.com/office/powerpoint/2010/main" val="251158858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b="1" dirty="0" smtClean="0">
                <a:latin typeface="Times New Roman" charset="0"/>
                <a:cs typeface="Times New Roman" charset="0"/>
              </a:rPr>
              <a:t>Importance and utility:</a:t>
            </a:r>
            <a:r>
              <a:rPr lang="en-US" dirty="0" smtClean="0">
                <a:latin typeface="Times New Roman" charset="0"/>
                <a:cs typeface="Times New Roman" charset="0"/>
              </a:rPr>
              <a:t> </a:t>
            </a:r>
            <a:r>
              <a:rPr lang="en-US" i="1" dirty="0" smtClean="0">
                <a:latin typeface="Times New Roman" charset="0"/>
                <a:cs typeface="Times New Roman" charset="0"/>
              </a:rPr>
              <a:t>Is it a word that students are likely to meet often in the world?</a:t>
            </a:r>
          </a:p>
          <a:p>
            <a:pPr eaLnBrk="1" hangingPunct="1">
              <a:lnSpc>
                <a:spcPct val="90000"/>
              </a:lnSpc>
              <a:spcBef>
                <a:spcPct val="0"/>
              </a:spcBef>
            </a:pPr>
            <a:r>
              <a:rPr lang="en-US" b="1" dirty="0" smtClean="0">
                <a:latin typeface="Times New Roman" charset="0"/>
                <a:cs typeface="Times New Roman" charset="0"/>
              </a:rPr>
              <a:t>Instructional potential:</a:t>
            </a:r>
            <a:r>
              <a:rPr lang="en-US" dirty="0" smtClean="0">
                <a:latin typeface="Times New Roman" charset="0"/>
                <a:cs typeface="Times New Roman" charset="0"/>
              </a:rPr>
              <a:t> </a:t>
            </a:r>
            <a:r>
              <a:rPr lang="en-US" i="1" dirty="0" smtClean="0">
                <a:latin typeface="Times New Roman" charset="0"/>
                <a:cs typeface="Times New Roman" charset="0"/>
              </a:rPr>
              <a:t>How does the word relate to other words, to ideas that students know or have been learning?</a:t>
            </a:r>
          </a:p>
          <a:p>
            <a:pPr eaLnBrk="1" hangingPunct="1">
              <a:lnSpc>
                <a:spcPct val="90000"/>
              </a:lnSpc>
              <a:spcBef>
                <a:spcPct val="0"/>
              </a:spcBef>
            </a:pPr>
            <a:r>
              <a:rPr lang="en-US" b="1" dirty="0" smtClean="0">
                <a:latin typeface="Times New Roman" charset="0"/>
                <a:cs typeface="Times New Roman" charset="0"/>
              </a:rPr>
              <a:t>Conceptual understanding:</a:t>
            </a:r>
            <a:r>
              <a:rPr lang="en-US" dirty="0" smtClean="0">
                <a:latin typeface="Times New Roman" charset="0"/>
                <a:cs typeface="Times New Roman" charset="0"/>
              </a:rPr>
              <a:t> </a:t>
            </a:r>
            <a:r>
              <a:rPr lang="en-US" i="1" dirty="0" smtClean="0">
                <a:latin typeface="Times New Roman" charset="0"/>
                <a:cs typeface="Times New Roman" charset="0"/>
              </a:rPr>
              <a:t>Does the word provide access to an important concept?</a:t>
            </a:r>
          </a:p>
          <a:p>
            <a:pPr eaLnBrk="1" hangingPunct="1">
              <a:spcBef>
                <a:spcPct val="0"/>
              </a:spcBef>
            </a:pPr>
            <a:endParaRPr lang="en-US" dirty="0" smtClean="0"/>
          </a:p>
          <a:p>
            <a:pPr eaLnBrk="1" hangingPunct="1">
              <a:spcBef>
                <a:spcPct val="0"/>
              </a:spcBef>
            </a:pPr>
            <a:r>
              <a:rPr lang="en-US" dirty="0" smtClean="0"/>
              <a:t>There are around 85,000 words- 7,000 of those are Tier</a:t>
            </a:r>
            <a:r>
              <a:rPr lang="en-US" baseline="0" dirty="0" smtClean="0"/>
              <a:t> 2 Words-So if you think about how many to teach over the course of 12 years of instruction there are simply too many words to teach- So which ones do you pick? </a:t>
            </a:r>
          </a:p>
          <a:p>
            <a:pPr eaLnBrk="1" hangingPunct="1">
              <a:spcBef>
                <a:spcPct val="0"/>
              </a:spcBef>
            </a:pPr>
            <a:endParaRPr lang="en-US" baseline="0" dirty="0" smtClean="0"/>
          </a:p>
          <a:p>
            <a:pPr eaLnBrk="1" hangingPunct="1">
              <a:spcBef>
                <a:spcPct val="0"/>
              </a:spcBef>
            </a:pPr>
            <a:r>
              <a:rPr lang="en-US" baseline="0" dirty="0" smtClean="0"/>
              <a:t>Words with high utility and provide help to develop concepts. Caption!</a:t>
            </a:r>
          </a:p>
          <a:p>
            <a:pPr eaLnBrk="1" hangingPunct="1">
              <a:spcBef>
                <a:spcPct val="0"/>
              </a:spcBef>
            </a:pPr>
            <a:endParaRPr lang="en-US" baseline="0" dirty="0" smtClean="0"/>
          </a:p>
          <a:p>
            <a:pPr eaLnBrk="1" hangingPunct="1">
              <a:spcBef>
                <a:spcPct val="0"/>
              </a:spcBef>
            </a:pPr>
            <a:endParaRPr lang="en-US" dirty="0"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8673855" indent="-38207710"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66145" eaLnBrk="0" fontAlgn="base" hangingPunct="0">
              <a:spcBef>
                <a:spcPct val="0"/>
              </a:spcBef>
              <a:spcAft>
                <a:spcPct val="0"/>
              </a:spcAft>
              <a:defRPr sz="2400">
                <a:solidFill>
                  <a:schemeClr val="tx1"/>
                </a:solidFill>
                <a:latin typeface="Arial" charset="0"/>
                <a:ea typeface="ＭＳ Ｐゴシック" charset="-128"/>
              </a:defRPr>
            </a:lvl6pPr>
            <a:lvl7pPr marL="932290" eaLnBrk="0" fontAlgn="base" hangingPunct="0">
              <a:spcBef>
                <a:spcPct val="0"/>
              </a:spcBef>
              <a:spcAft>
                <a:spcPct val="0"/>
              </a:spcAft>
              <a:defRPr sz="2400">
                <a:solidFill>
                  <a:schemeClr val="tx1"/>
                </a:solidFill>
                <a:latin typeface="Arial" charset="0"/>
                <a:ea typeface="ＭＳ Ｐゴシック" charset="-128"/>
              </a:defRPr>
            </a:lvl7pPr>
            <a:lvl8pPr marL="1398436" eaLnBrk="0" fontAlgn="base" hangingPunct="0">
              <a:spcBef>
                <a:spcPct val="0"/>
              </a:spcBef>
              <a:spcAft>
                <a:spcPct val="0"/>
              </a:spcAft>
              <a:defRPr sz="2400">
                <a:solidFill>
                  <a:schemeClr val="tx1"/>
                </a:solidFill>
                <a:latin typeface="Arial" charset="0"/>
                <a:ea typeface="ＭＳ Ｐゴシック" charset="-128"/>
              </a:defRPr>
            </a:lvl8pPr>
            <a:lvl9pPr marL="186458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48F50E1E-04F4-4100-9843-F07CD4CA0979}" type="slidenum">
              <a:rPr lang="en-US" sz="1200">
                <a:latin typeface="Calibri" charset="0"/>
              </a:rPr>
              <a:pPr eaLnBrk="1" hangingPunct="1"/>
              <a:t>49</a:t>
            </a:fld>
            <a:endParaRPr lang="en-US" sz="1200">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are the primary standards that talk about vocabulary development. With your sticky notes, arrange what you do to meet the standards currently. </a:t>
            </a:r>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t>5</a:t>
            </a:fld>
            <a:endParaRPr lang="en-US"/>
          </a:p>
        </p:txBody>
      </p:sp>
    </p:spTree>
    <p:extLst>
      <p:ext uri="{BB962C8B-B14F-4D97-AF65-F5344CB8AC3E}">
        <p14:creationId xmlns:p14="http://schemas.microsoft.com/office/powerpoint/2010/main" val="86298369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 the ones that need special attention may be the words that have different</a:t>
            </a:r>
            <a:r>
              <a:rPr lang="en-US" baseline="0" dirty="0" smtClean="0"/>
              <a:t> meanings across different content areas or different contexts;  (table vs table)</a:t>
            </a:r>
          </a:p>
          <a:p>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t>50</a:t>
            </a:fld>
            <a:endParaRPr lang="en-US"/>
          </a:p>
        </p:txBody>
      </p:sp>
    </p:spTree>
    <p:extLst>
      <p:ext uri="{BB962C8B-B14F-4D97-AF65-F5344CB8AC3E}">
        <p14:creationId xmlns:p14="http://schemas.microsoft.com/office/powerpoint/2010/main" val="80687920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Tier 2 is not necessarily a new concept,</a:t>
            </a:r>
            <a:r>
              <a:rPr lang="en-US" baseline="0" dirty="0" smtClean="0"/>
              <a:t> but may be an extension of another word or relate to another word (e.g., walk vs saunter) it provides more sophistication;</a:t>
            </a:r>
            <a:endParaRPr lang="en-US" dirty="0"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8673855" indent="-38207710"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66145" eaLnBrk="0" fontAlgn="base" hangingPunct="0">
              <a:spcBef>
                <a:spcPct val="0"/>
              </a:spcBef>
              <a:spcAft>
                <a:spcPct val="0"/>
              </a:spcAft>
              <a:defRPr sz="2400">
                <a:solidFill>
                  <a:schemeClr val="tx1"/>
                </a:solidFill>
                <a:latin typeface="Arial" charset="0"/>
                <a:ea typeface="ＭＳ Ｐゴシック" charset="-128"/>
              </a:defRPr>
            </a:lvl6pPr>
            <a:lvl7pPr marL="932290" eaLnBrk="0" fontAlgn="base" hangingPunct="0">
              <a:spcBef>
                <a:spcPct val="0"/>
              </a:spcBef>
              <a:spcAft>
                <a:spcPct val="0"/>
              </a:spcAft>
              <a:defRPr sz="2400">
                <a:solidFill>
                  <a:schemeClr val="tx1"/>
                </a:solidFill>
                <a:latin typeface="Arial" charset="0"/>
                <a:ea typeface="ＭＳ Ｐゴシック" charset="-128"/>
              </a:defRPr>
            </a:lvl7pPr>
            <a:lvl8pPr marL="1398436" eaLnBrk="0" fontAlgn="base" hangingPunct="0">
              <a:spcBef>
                <a:spcPct val="0"/>
              </a:spcBef>
              <a:spcAft>
                <a:spcPct val="0"/>
              </a:spcAft>
              <a:defRPr sz="2400">
                <a:solidFill>
                  <a:schemeClr val="tx1"/>
                </a:solidFill>
                <a:latin typeface="Arial" charset="0"/>
                <a:ea typeface="ＭＳ Ｐゴシック" charset="-128"/>
              </a:defRPr>
            </a:lvl8pPr>
            <a:lvl9pPr marL="186458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C77E5026-BE6C-4068-A22F-EBC91ABF8B98}" type="slidenum">
              <a:rPr lang="en-US" sz="1200">
                <a:latin typeface="Calibri" charset="0"/>
              </a:rPr>
              <a:pPr eaLnBrk="1" hangingPunct="1"/>
              <a:t>51</a:t>
            </a:fld>
            <a:endParaRPr lang="en-US" sz="1200">
              <a:latin typeface="Calibri"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Get</a:t>
            </a:r>
            <a:r>
              <a:rPr lang="en-US" baseline="0" dirty="0" smtClean="0"/>
              <a:t> out handout  and read it.  Identify which words you think are Tier 2 words.</a:t>
            </a:r>
          </a:p>
          <a:p>
            <a:r>
              <a:rPr lang="en-US" baseline="0" dirty="0" smtClean="0"/>
              <a:t>It’s important to note that we don’t always agree with what’s a tier 2 word and that’s OK.</a:t>
            </a:r>
          </a:p>
          <a:p>
            <a:r>
              <a:rPr lang="en-US" dirty="0" smtClean="0"/>
              <a:t>Tier 2 words don’t differentiate between Kinder and HS.  They are words that span the whole grade level gamut.</a:t>
            </a:r>
          </a:p>
          <a:p>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t>52</a:t>
            </a:fld>
            <a:endParaRPr lang="en-US"/>
          </a:p>
        </p:txBody>
      </p:sp>
    </p:spTree>
    <p:extLst>
      <p:ext uri="{BB962C8B-B14F-4D97-AF65-F5344CB8AC3E}">
        <p14:creationId xmlns:p14="http://schemas.microsoft.com/office/powerpoint/2010/main" val="371889282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words that a student might already have another word for like benevolent…they likely know “kind”…a simpler word.  So by learning Tier II words,</a:t>
            </a:r>
            <a:r>
              <a:rPr lang="en-US" baseline="0" dirty="0" smtClean="0"/>
              <a:t> they gain more sophistication in their vocabulary.</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t>53</a:t>
            </a:fld>
            <a:endParaRPr lang="en-US"/>
          </a:p>
        </p:txBody>
      </p:sp>
    </p:spTree>
    <p:extLst>
      <p:ext uri="{BB962C8B-B14F-4D97-AF65-F5344CB8AC3E}">
        <p14:creationId xmlns:p14="http://schemas.microsoft.com/office/powerpoint/2010/main" val="399361676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test of whether</a:t>
            </a:r>
            <a:r>
              <a:rPr lang="en-US" baseline="0" dirty="0" smtClean="0"/>
              <a:t> a word meets the Tier Two criterion of being a useful addition to students’ repertoires is to think about whether the students already have ways to express the concepts represented by the words. Would the students be able to explain these words using words that are already well known to them? If that is the case, it suggests that the new words offer students more precise or mature way of referring to ideas they already know about. </a:t>
            </a:r>
          </a:p>
          <a:p>
            <a:endParaRPr lang="en-US" baseline="0" dirty="0" smtClean="0"/>
          </a:p>
          <a:p>
            <a:r>
              <a:rPr lang="en-US" baseline="0" dirty="0" smtClean="0"/>
              <a:t>Adding these target words will allow students to describe with greater specificity people and situations with which they are already familiar. </a:t>
            </a:r>
          </a:p>
          <a:p>
            <a:r>
              <a:rPr lang="en-US" baseline="0" dirty="0" smtClean="0"/>
              <a:t>NOTE these words are not simple synonyms, instead they represent more precise or more complex forms of the familiar words.   </a:t>
            </a:r>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t>54</a:t>
            </a:fld>
            <a:endParaRPr lang="en-US"/>
          </a:p>
        </p:txBody>
      </p:sp>
    </p:spTree>
    <p:extLst>
      <p:ext uri="{BB962C8B-B14F-4D97-AF65-F5344CB8AC3E}">
        <p14:creationId xmlns:p14="http://schemas.microsoft.com/office/powerpoint/2010/main" val="7376669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a:t>
            </a:r>
            <a:r>
              <a:rPr lang="en-US" baseline="0" dirty="0" smtClean="0"/>
              <a:t> Criteria one more time and then have participants practice finding the Tier 2 words in the handout. First do it individually, then as a group. As they move to group work, introduce the EL Achieve Cards</a:t>
            </a:r>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t>55</a:t>
            </a:fld>
            <a:endParaRPr lang="en-US"/>
          </a:p>
        </p:txBody>
      </p:sp>
    </p:spTree>
    <p:extLst>
      <p:ext uri="{BB962C8B-B14F-4D97-AF65-F5344CB8AC3E}">
        <p14:creationId xmlns:p14="http://schemas.microsoft.com/office/powerpoint/2010/main" val="171018938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want to encourage our students to use the new words orally. Remember that statistic earlier today? We don’t our students to spend 98% of the time not speaking about the content they are studying in class. </a:t>
            </a:r>
          </a:p>
          <a:p>
            <a:endParaRPr lang="en-US" baseline="0" dirty="0" smtClean="0"/>
          </a:p>
          <a:p>
            <a:r>
              <a:rPr lang="en-US" baseline="0" dirty="0" smtClean="0"/>
              <a:t>The discussion cards give non-English speakers a place to start thinking and talking aloud with partners.  -Lets give it a try.  </a:t>
            </a:r>
          </a:p>
          <a:p>
            <a:endParaRPr lang="en-US" baseline="0" dirty="0" smtClean="0"/>
          </a:p>
          <a:p>
            <a:r>
              <a:rPr lang="en-US" baseline="0" dirty="0" smtClean="0"/>
              <a:t>You will notice on the discussion cards different symbols, those symbols represent simple, sufficient and sophisticated levels of language.  Try with your partner with some statements with either the agree/disagree card or the share your thinking card. </a:t>
            </a:r>
          </a:p>
          <a:p>
            <a:r>
              <a:rPr lang="en-US" baseline="0" dirty="0" smtClean="0"/>
              <a:t>Share your thinking about the vocabulary identified as Tier 2 in the Johnny Harrington example and state your opinions using one of the sentence starters on the Agree/Disagree cards or the Share Your Thinking cards.</a:t>
            </a:r>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56</a:t>
            </a:fld>
            <a:endParaRPr lang="en-US" dirty="0"/>
          </a:p>
        </p:txBody>
      </p:sp>
    </p:spTree>
    <p:extLst>
      <p:ext uri="{BB962C8B-B14F-4D97-AF65-F5344CB8AC3E}">
        <p14:creationId xmlns:p14="http://schemas.microsoft.com/office/powerpoint/2010/main" val="282314148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At</a:t>
            </a:r>
            <a:r>
              <a:rPr lang="en-US" baseline="0" dirty="0" smtClean="0"/>
              <a:t> early elementary, they are not yet reading themselves, the teacher is reading aloud, so they should encounter the words first and then quickly process the word meaning, but don’t teach first before the encounter.</a:t>
            </a:r>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t>57</a:t>
            </a:fld>
            <a:endParaRPr lang="en-US"/>
          </a:p>
        </p:txBody>
      </p:sp>
    </p:spTree>
    <p:extLst>
      <p:ext uri="{BB962C8B-B14F-4D97-AF65-F5344CB8AC3E}">
        <p14:creationId xmlns:p14="http://schemas.microsoft.com/office/powerpoint/2010/main" val="371520875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a:t>
            </a:r>
            <a:r>
              <a:rPr lang="en-US" baseline="0" dirty="0" smtClean="0"/>
              <a:t> early elementary, they are not yet reading themselves, the teacher is reading aloud, so they should encounter the words first and then quickly process the word meaning, but don’t teach first before the encounter.</a:t>
            </a:r>
            <a:endParaRPr lang="en-US" dirty="0" smtClean="0"/>
          </a:p>
          <a:p>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t>58</a:t>
            </a:fld>
            <a:endParaRPr lang="en-US"/>
          </a:p>
        </p:txBody>
      </p:sp>
    </p:spTree>
    <p:extLst>
      <p:ext uri="{BB962C8B-B14F-4D97-AF65-F5344CB8AC3E}">
        <p14:creationId xmlns:p14="http://schemas.microsoft.com/office/powerpoint/2010/main" val="271353556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Tamper A example—</a:t>
            </a:r>
            <a:r>
              <a:rPr lang="en-US" baseline="0" dirty="0" smtClean="0"/>
              <a:t>to interfere in a secret or incorrect way.</a:t>
            </a:r>
            <a:r>
              <a:rPr lang="en-US"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Tamper B example—to </a:t>
            </a:r>
            <a:r>
              <a:rPr lang="en-US" baseline="0" dirty="0" smtClean="0"/>
              <a:t>change something secretly so that it does not work properly or becomes harmful.</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Student generated example: “My friend tampered me a surprise.” “My sister tampers when my friends come to visit.” “The band tampered bad.”  </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5754D6EC-36EF-4B31-9B65-1B3BB6794E95}" type="slidenum">
              <a:rPr lang="en-US" smtClean="0"/>
              <a:t>59</a:t>
            </a:fld>
            <a:endParaRPr lang="en-US"/>
          </a:p>
        </p:txBody>
      </p:sp>
    </p:spTree>
    <p:extLst>
      <p:ext uri="{BB962C8B-B14F-4D97-AF65-F5344CB8AC3E}">
        <p14:creationId xmlns:p14="http://schemas.microsoft.com/office/powerpoint/2010/main" val="3621528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ESL</a:t>
            </a:r>
            <a:r>
              <a:rPr lang="en-US" baseline="0" dirty="0" smtClean="0"/>
              <a:t> programs and students used to be put off on their own and that is no longer the case. </a:t>
            </a:r>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t>6</a:t>
            </a:fld>
            <a:endParaRPr lang="en-US"/>
          </a:p>
        </p:txBody>
      </p:sp>
    </p:spTree>
    <p:extLst>
      <p:ext uri="{BB962C8B-B14F-4D97-AF65-F5344CB8AC3E}">
        <p14:creationId xmlns:p14="http://schemas.microsoft.com/office/powerpoint/2010/main" val="300312706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best to start students off with a strong focused concept of what a word means rather than draw attention</a:t>
            </a:r>
            <a:r>
              <a:rPr lang="en-US" baseline="0" dirty="0" smtClean="0"/>
              <a:t> to multiple senses of meaning. Rather than dealing with too much information at the outset, language used can more readily extend a concept as their use of it grows.” BWTL, p. 33 </a:t>
            </a:r>
          </a:p>
          <a:p>
            <a:endParaRPr lang="en-US" baseline="0" dirty="0" smtClean="0"/>
          </a:p>
          <a:p>
            <a:r>
              <a:rPr lang="en-US" baseline="0" dirty="0" smtClean="0"/>
              <a:t>Example: tamper – Dictionary definition is “to interfere in a secret or incorrect way.” This doesn’t seem to really get at what we think of when we use the word tamper. </a:t>
            </a:r>
          </a:p>
          <a:p>
            <a:r>
              <a:rPr lang="en-US" baseline="0" dirty="0" smtClean="0"/>
              <a:t>Student Friendly Explanation: “To change something secretly so that it does not work properly or becomes harmful.”</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6426757-B2AD-4062-B82A-3394648FBA99}" type="slidenum">
              <a:rPr lang="en-US" smtClean="0"/>
              <a:t>61</a:t>
            </a:fld>
            <a:endParaRPr lang="en-US"/>
          </a:p>
        </p:txBody>
      </p:sp>
    </p:spTree>
    <p:extLst>
      <p:ext uri="{BB962C8B-B14F-4D97-AF65-F5344CB8AC3E}">
        <p14:creationId xmlns:p14="http://schemas.microsoft.com/office/powerpoint/2010/main" val="420065638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example, in the story Bremen-town Musicians (Plume, 1998) the word </a:t>
            </a:r>
            <a:r>
              <a:rPr lang="en-US" b="1" u="sng" dirty="0" smtClean="0"/>
              <a:t>exhausted</a:t>
            </a:r>
            <a:r>
              <a:rPr lang="en-US" dirty="0" smtClean="0"/>
              <a:t> is used after some animals chased robbers away. “They felt so exhausted they had to rest.” Students might tie being exhausted with being chased. So examples</a:t>
            </a:r>
            <a:r>
              <a:rPr lang="en-US" baseline="0" dirty="0" smtClean="0"/>
              <a:t> might be being exhausted in the morning after staying up late or after baby-sitting all day for a younger cousin.</a:t>
            </a:r>
          </a:p>
          <a:p>
            <a:r>
              <a:rPr lang="en-US" b="1" u="sng" baseline="0" dirty="0" smtClean="0"/>
              <a:t>Trepidation</a:t>
            </a:r>
            <a:r>
              <a:rPr lang="en-US" baseline="0" dirty="0" smtClean="0"/>
              <a:t> used in “The Wisdom of Goats” (Clough, 2005.) An old goat feels trepidation as he walks to the village to tell the mayor that a storm is coming. The goat’s trepidation stems from his anticipation that no one will believe him and he will be ridiculed. T avoid the definition to be limited to being scoffed at, present other contexts such as entering a house that is supposed to be haunted or giving a speech in from of the whole school.</a:t>
            </a:r>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t>62</a:t>
            </a:fld>
            <a:endParaRPr lang="en-US"/>
          </a:p>
        </p:txBody>
      </p:sp>
    </p:spTree>
    <p:extLst>
      <p:ext uri="{BB962C8B-B14F-4D97-AF65-F5344CB8AC3E}">
        <p14:creationId xmlns:p14="http://schemas.microsoft.com/office/powerpoint/2010/main" val="379363554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54D6EC-36EF-4B31-9B65-1B3BB6794E95}" type="slidenum">
              <a:rPr lang="en-US" smtClean="0"/>
              <a:t>64</a:t>
            </a:fld>
            <a:endParaRPr lang="en-US"/>
          </a:p>
        </p:txBody>
      </p:sp>
    </p:spTree>
    <p:extLst>
      <p:ext uri="{BB962C8B-B14F-4D97-AF65-F5344CB8AC3E}">
        <p14:creationId xmlns:p14="http://schemas.microsoft.com/office/powerpoint/2010/main" val="318343051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54D6EC-36EF-4B31-9B65-1B3BB6794E95}" type="slidenum">
              <a:rPr lang="en-US" smtClean="0"/>
              <a:t>65</a:t>
            </a:fld>
            <a:endParaRPr lang="en-US"/>
          </a:p>
        </p:txBody>
      </p:sp>
    </p:spTree>
    <p:extLst>
      <p:ext uri="{BB962C8B-B14F-4D97-AF65-F5344CB8AC3E}">
        <p14:creationId xmlns:p14="http://schemas.microsoft.com/office/powerpoint/2010/main" val="83144661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Teacher</a:t>
            </a:r>
            <a:r>
              <a:rPr lang="en-US" baseline="0" dirty="0" smtClean="0"/>
              <a:t> model: </a:t>
            </a:r>
            <a:r>
              <a:rPr lang="en-US" i="1" baseline="0" dirty="0" smtClean="0"/>
              <a:t>Obstinate</a:t>
            </a:r>
            <a:r>
              <a:rPr lang="en-US" i="0" baseline="0" dirty="0" smtClean="0"/>
              <a:t> must mean something that a horse could be, and it has to be something that would make a horse hard to control. Maybe scared, a horse can be scared, and because he was scared, he might act up and be hard to control. But it says the horse acted this way often and that the rider was angry about it. I don’t think a rider would be angry at a scared horse. </a:t>
            </a:r>
            <a:r>
              <a:rPr lang="en-US" i="1" baseline="0" dirty="0" smtClean="0"/>
              <a:t>Obstinate</a:t>
            </a:r>
            <a:r>
              <a:rPr lang="en-US" i="0" baseline="0" dirty="0" smtClean="0"/>
              <a:t> must be a way a horse acts that riders don’t like. It could mean stubborn, because horses can get stubborn and some horses can get stubborn often. When they do, it’s hard for a rider to get the to do what she wants. </a:t>
            </a:r>
          </a:p>
          <a:p>
            <a:endParaRPr lang="en-US" i="0" baseline="0" dirty="0" smtClean="0"/>
          </a:p>
          <a:p>
            <a:r>
              <a:rPr lang="en-US" i="0" baseline="0" dirty="0" smtClean="0"/>
              <a:t>***This type of model/scaffold should be used infrequently as it puts the students in a passive rather than active learning role. </a:t>
            </a:r>
          </a:p>
          <a:p>
            <a:endParaRPr lang="en-US" i="0" baseline="0" dirty="0" smtClean="0"/>
          </a:p>
          <a:p>
            <a:r>
              <a:rPr lang="en-US" i="0" baseline="0" dirty="0" smtClean="0"/>
              <a:t>Model a think aloud…</a:t>
            </a:r>
          </a:p>
          <a:p>
            <a:r>
              <a:rPr lang="en-US" i="0" baseline="0" dirty="0" smtClean="0"/>
              <a:t>It’s OK to come with a wrong definition at this point;</a:t>
            </a:r>
          </a:p>
          <a:p>
            <a:r>
              <a:rPr lang="en-US" i="0" baseline="0" dirty="0" smtClean="0"/>
              <a:t>We will work our way around to the right definition</a:t>
            </a:r>
          </a:p>
          <a:p>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t>66</a:t>
            </a:fld>
            <a:endParaRPr lang="en-US"/>
          </a:p>
        </p:txBody>
      </p:sp>
    </p:spTree>
    <p:extLst>
      <p:ext uri="{BB962C8B-B14F-4D97-AF65-F5344CB8AC3E}">
        <p14:creationId xmlns:p14="http://schemas.microsoft.com/office/powerpoint/2010/main" val="127949399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Move to asking the students questions</a:t>
            </a:r>
            <a:r>
              <a:rPr lang="en-US" baseline="0" dirty="0" smtClean="0"/>
              <a:t> to get them to derive word meaning from instructional contexts. </a:t>
            </a:r>
          </a:p>
          <a:p>
            <a:endParaRPr lang="en-US" baseline="0" dirty="0" smtClean="0"/>
          </a:p>
          <a:p>
            <a:r>
              <a:rPr lang="en-US" baseline="0" dirty="0" smtClean="0"/>
              <a:t>This is cumbersome with any regularity, but should be done often in the beginning so that students begin to use their thinking on their own to find meaning;</a:t>
            </a:r>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t>67</a:t>
            </a:fld>
            <a:endParaRPr lang="en-US"/>
          </a:p>
        </p:txBody>
      </p:sp>
    </p:spTree>
    <p:extLst>
      <p:ext uri="{BB962C8B-B14F-4D97-AF65-F5344CB8AC3E}">
        <p14:creationId xmlns:p14="http://schemas.microsoft.com/office/powerpoint/2010/main" val="118587007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participants to get out their agree/disagree or Ask a Question</a:t>
            </a:r>
            <a:r>
              <a:rPr lang="en-US" baseline="0" dirty="0" smtClean="0"/>
              <a:t> card. Then lead through the questions – call on participants. The second and third responders should use their cards rather than say, “He/she already said what I was going to say…”</a:t>
            </a:r>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t>68</a:t>
            </a:fld>
            <a:endParaRPr lang="en-US"/>
          </a:p>
        </p:txBody>
      </p:sp>
    </p:spTree>
    <p:extLst>
      <p:ext uri="{BB962C8B-B14F-4D97-AF65-F5344CB8AC3E}">
        <p14:creationId xmlns:p14="http://schemas.microsoft.com/office/powerpoint/2010/main" val="13545623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a:t>
            </a:r>
            <a:r>
              <a:rPr lang="en-US" baseline="0" dirty="0" smtClean="0"/>
              <a:t> the dictionary definitions; You will write a student friendly definition;</a:t>
            </a:r>
            <a:endParaRPr lang="en-US" dirty="0" smtClean="0"/>
          </a:p>
          <a:p>
            <a:r>
              <a:rPr lang="en-US" dirty="0" smtClean="0"/>
              <a:t>Do</a:t>
            </a:r>
            <a:r>
              <a:rPr lang="en-US" baseline="0" dirty="0" smtClean="0"/>
              <a:t> individually (5 minutes?) and then have them discuss in pairs; have your group discuss at table and agree upon your final definition (that you all agree on) for each word; write the agreed upon definitions on the yellow paper;</a:t>
            </a:r>
          </a:p>
          <a:p>
            <a:r>
              <a:rPr lang="en-US" baseline="0" dirty="0" smtClean="0"/>
              <a:t>The person who drove the shortest distance to get here today will be the one to share;</a:t>
            </a:r>
          </a:p>
          <a:p>
            <a:r>
              <a:rPr lang="en-US" baseline="0" dirty="0" smtClean="0"/>
              <a:t>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5754D6EC-36EF-4B31-9B65-1B3BB6794E95}" type="slidenum">
              <a:rPr lang="en-US" smtClean="0"/>
              <a:t>69</a:t>
            </a:fld>
            <a:endParaRPr lang="en-US"/>
          </a:p>
        </p:txBody>
      </p:sp>
    </p:spTree>
    <p:extLst>
      <p:ext uri="{BB962C8B-B14F-4D97-AF65-F5344CB8AC3E}">
        <p14:creationId xmlns:p14="http://schemas.microsoft.com/office/powerpoint/2010/main" val="238914637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4 suggested activities</a:t>
            </a:r>
            <a:r>
              <a:rPr lang="en-US" baseline="0" dirty="0" smtClean="0"/>
              <a:t> from Isabel Beck.</a:t>
            </a:r>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t>70</a:t>
            </a:fld>
            <a:endParaRPr lang="en-US"/>
          </a:p>
        </p:txBody>
      </p:sp>
    </p:spTree>
    <p:extLst>
      <p:ext uri="{BB962C8B-B14F-4D97-AF65-F5344CB8AC3E}">
        <p14:creationId xmlns:p14="http://schemas.microsoft.com/office/powerpoint/2010/main" val="6385881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they verbally</a:t>
            </a:r>
            <a:r>
              <a:rPr lang="en-US" baseline="0" dirty="0" smtClean="0"/>
              <a:t> shared (whole group) the answers to these questions, she prompted participants to write word associations for their three words.  We want the students to GET ENGAGED with these words.</a:t>
            </a:r>
            <a:endParaRPr lang="en-US" baseline="0" dirty="0"/>
          </a:p>
          <a:p>
            <a:r>
              <a:rPr lang="en-US" baseline="0" dirty="0" smtClean="0"/>
              <a:t>E.G., Which word goes with fire drill? (disrupt) Why? Because when the fire drill sounds I must go outside and it disrupts my learning</a:t>
            </a:r>
          </a:p>
          <a:p>
            <a:r>
              <a:rPr lang="en-US" baseline="0" dirty="0" smtClean="0"/>
              <a:t>Which word goes with death? (morbid) Why?  Because to somepeople death is creepy.</a:t>
            </a:r>
          </a:p>
          <a:p>
            <a:r>
              <a:rPr lang="en-US" baseline="0" dirty="0" smtClean="0"/>
              <a:t>Which word goes with Halloween? (illusion) Why? Because everyone dresses up as someone else and you don’t know who they are.</a:t>
            </a:r>
          </a:p>
        </p:txBody>
      </p:sp>
      <p:sp>
        <p:nvSpPr>
          <p:cNvPr id="4" name="Slide Number Placeholder 3"/>
          <p:cNvSpPr>
            <a:spLocks noGrp="1"/>
          </p:cNvSpPr>
          <p:nvPr>
            <p:ph type="sldNum" sz="quarter" idx="10"/>
          </p:nvPr>
        </p:nvSpPr>
        <p:spPr/>
        <p:txBody>
          <a:bodyPr/>
          <a:lstStyle/>
          <a:p>
            <a:fld id="{5754D6EC-36EF-4B31-9B65-1B3BB6794E95}" type="slidenum">
              <a:rPr lang="en-US" smtClean="0"/>
              <a:t>71</a:t>
            </a:fld>
            <a:endParaRPr lang="en-US"/>
          </a:p>
        </p:txBody>
      </p:sp>
    </p:spTree>
    <p:extLst>
      <p:ext uri="{BB962C8B-B14F-4D97-AF65-F5344CB8AC3E}">
        <p14:creationId xmlns:p14="http://schemas.microsoft.com/office/powerpoint/2010/main" val="38042910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54D6EC-36EF-4B31-9B65-1B3BB6794E95}" type="slidenum">
              <a:rPr lang="en-US" smtClean="0"/>
              <a:t>7</a:t>
            </a:fld>
            <a:endParaRPr lang="en-US"/>
          </a:p>
        </p:txBody>
      </p:sp>
    </p:spTree>
    <p:extLst>
      <p:ext uri="{BB962C8B-B14F-4D97-AF65-F5344CB8AC3E}">
        <p14:creationId xmlns:p14="http://schemas.microsoft.com/office/powerpoint/2010/main" val="400541996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activity helps students to associate newly</a:t>
            </a:r>
            <a:r>
              <a:rPr lang="en-US" baseline="0" dirty="0" smtClean="0"/>
              <a:t> learned words with contexts and activities from their own experiences. It helps students understand that they have a place for the new words in their vocabularies</a:t>
            </a:r>
          </a:p>
          <a:p>
            <a:endParaRPr lang="en-US" baseline="0" dirty="0" smtClean="0"/>
          </a:p>
          <a:p>
            <a:r>
              <a:rPr lang="en-US" baseline="0" dirty="0" smtClean="0"/>
              <a:t>“When you respond, please use the word accomplice in your sentence.”  (This reminds me of GLAD when they come up with an oral sentence that tells me that you know what the word means.)</a:t>
            </a:r>
          </a:p>
          <a:p>
            <a:endParaRPr lang="en-US" baseline="0" dirty="0" smtClean="0"/>
          </a:p>
          <a:p>
            <a:r>
              <a:rPr lang="en-US" baseline="0" dirty="0" smtClean="0"/>
              <a:t>Now it’s your turn…take your three words and create 3 “Have you </a:t>
            </a:r>
            <a:r>
              <a:rPr lang="en-US" baseline="0" smtClean="0"/>
              <a:t>ever…”  You will be writing the prompts for your three words (morbid, illusion and disrupt)</a:t>
            </a:r>
            <a:endParaRPr lang="en-US" baseline="0" dirty="0" smtClean="0"/>
          </a:p>
          <a:p>
            <a:endParaRPr lang="en-US" baseline="0" dirty="0" smtClean="0"/>
          </a:p>
          <a:p>
            <a:r>
              <a:rPr lang="en-US" baseline="0" dirty="0" smtClean="0"/>
              <a:t>(I would make four handouts (one per strategy) with the strategy and example at the top, then blank space to apply the strategy to their three words (morbid, illusion and disrupt)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t>72</a:t>
            </a:fld>
            <a:endParaRPr lang="en-US"/>
          </a:p>
        </p:txBody>
      </p:sp>
    </p:spTree>
    <p:extLst>
      <p:ext uri="{BB962C8B-B14F-4D97-AF65-F5344CB8AC3E}">
        <p14:creationId xmlns:p14="http://schemas.microsoft.com/office/powerpoint/2010/main" val="330958475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participants</a:t>
            </a:r>
            <a:r>
              <a:rPr lang="en-US" baseline="0" dirty="0" smtClean="0"/>
              <a:t> to clap in order to indicate how much they would like (not at all, a little bit, a lot) to be described by the target words. After each word – be sure to ask why – Students must use the word in their answer… ex, “ I would not like to be called a </a:t>
            </a:r>
            <a:r>
              <a:rPr lang="en-US" i="1" baseline="0" dirty="0" smtClean="0"/>
              <a:t>novice</a:t>
            </a:r>
            <a:r>
              <a:rPr lang="en-US" i="0" baseline="0" dirty="0" smtClean="0"/>
              <a:t> because…”</a:t>
            </a:r>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t>73</a:t>
            </a:fld>
            <a:endParaRPr lang="en-US"/>
          </a:p>
        </p:txBody>
      </p:sp>
    </p:spTree>
    <p:extLst>
      <p:ext uri="{BB962C8B-B14F-4D97-AF65-F5344CB8AC3E}">
        <p14:creationId xmlns:p14="http://schemas.microsoft.com/office/powerpoint/2010/main" val="234079536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Rather than asking</a:t>
            </a:r>
            <a:r>
              <a:rPr lang="en-US" baseline="0" dirty="0" smtClean="0"/>
              <a:t> students to write a sentence using the new word which can result in meaningless use (e.g. “I saw a virtuoso”), provide students with sentence stems that require them to integrate a word’s meaning into a context in order to explain a situation. </a:t>
            </a:r>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t>74</a:t>
            </a:fld>
            <a:endParaRPr lang="en-US"/>
          </a:p>
        </p:txBody>
      </p:sp>
    </p:spTree>
    <p:extLst>
      <p:ext uri="{BB962C8B-B14F-4D97-AF65-F5344CB8AC3E}">
        <p14:creationId xmlns:p14="http://schemas.microsoft.com/office/powerpoint/2010/main" val="204635570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a:t>
            </a:r>
            <a:r>
              <a:rPr lang="en-US" baseline="0" dirty="0" smtClean="0"/>
              <a:t>s in student handout should participants need to review the techniques – </a:t>
            </a:r>
          </a:p>
          <a:p>
            <a:r>
              <a:rPr lang="en-US" baseline="0" dirty="0" smtClean="0"/>
              <a:t>Word Associations – page 2 – Word Association: Variation 1</a:t>
            </a:r>
          </a:p>
          <a:p>
            <a:r>
              <a:rPr lang="en-US" baseline="0" dirty="0" smtClean="0"/>
              <a:t>Have you ever …? –page 4 –Generating Situations, contexts, and examples: Variation 2</a:t>
            </a:r>
          </a:p>
          <a:p>
            <a:r>
              <a:rPr lang="en-US" baseline="0" dirty="0" smtClean="0"/>
              <a:t>Applause, applause – page 6 –Word Relationships: Variation 5</a:t>
            </a:r>
          </a:p>
          <a:p>
            <a:r>
              <a:rPr lang="en-US" baseline="0" dirty="0" smtClean="0"/>
              <a:t>Idea completions – page 6—Writing: Variation 1</a:t>
            </a:r>
          </a:p>
          <a:p>
            <a:endParaRPr lang="en-US" baseline="0" dirty="0" smtClean="0"/>
          </a:p>
          <a:p>
            <a:r>
              <a:rPr lang="en-US" baseline="0" dirty="0" smtClean="0"/>
              <a:t>Do in pairs, then in table groups. Each table group share one technique from each type. </a:t>
            </a:r>
          </a:p>
          <a:p>
            <a:endParaRPr lang="en-US" baseline="0" dirty="0" smtClean="0"/>
          </a:p>
          <a:p>
            <a:r>
              <a:rPr lang="en-US" baseline="0" dirty="0" smtClean="0"/>
              <a:t>Next, do vocabulary test of target words. (Before lunch)</a:t>
            </a:r>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t>75</a:t>
            </a:fld>
            <a:endParaRPr lang="en-US"/>
          </a:p>
        </p:txBody>
      </p:sp>
    </p:spTree>
    <p:extLst>
      <p:ext uri="{BB962C8B-B14F-4D97-AF65-F5344CB8AC3E}">
        <p14:creationId xmlns:p14="http://schemas.microsoft.com/office/powerpoint/2010/main" val="28873638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t>76</a:t>
            </a:fld>
            <a:endParaRPr lang="en-US"/>
          </a:p>
        </p:txBody>
      </p:sp>
    </p:spTree>
    <p:extLst>
      <p:ext uri="{BB962C8B-B14F-4D97-AF65-F5344CB8AC3E}">
        <p14:creationId xmlns:p14="http://schemas.microsoft.com/office/powerpoint/2010/main" val="172687643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just after lunch as people are returning.</a:t>
            </a:r>
          </a:p>
          <a:p>
            <a:r>
              <a:rPr lang="en-US" dirty="0" smtClean="0"/>
              <a:t>Also a good time</a:t>
            </a:r>
            <a:r>
              <a:rPr lang="en-US" baseline="0" dirty="0" smtClean="0"/>
              <a:t> to talk about results of the vocabulary test.</a:t>
            </a:r>
          </a:p>
          <a:p>
            <a:r>
              <a:rPr lang="en-US" baseline="0" dirty="0" smtClean="0"/>
              <a:t>Show MEP Clearinghouse and especially the Math Vocabulary Cards that can be a resource for ELLs, for Anchor Charts, etc.</a:t>
            </a:r>
          </a:p>
          <a:p>
            <a:r>
              <a:rPr lang="en-US" baseline="0" dirty="0" smtClean="0"/>
              <a:t>Can do Students of </a:t>
            </a:r>
            <a:r>
              <a:rPr lang="en-US" baseline="0" dirty="0" err="1" smtClean="0"/>
              <a:t>Stemville</a:t>
            </a:r>
            <a:r>
              <a:rPr lang="en-US" baseline="0" dirty="0" smtClean="0"/>
              <a:t> activity not done before.</a:t>
            </a:r>
          </a:p>
          <a:p>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t>77</a:t>
            </a:fld>
            <a:endParaRPr lang="en-US"/>
          </a:p>
        </p:txBody>
      </p:sp>
    </p:spTree>
    <p:extLst>
      <p:ext uri="{BB962C8B-B14F-4D97-AF65-F5344CB8AC3E}">
        <p14:creationId xmlns:p14="http://schemas.microsoft.com/office/powerpoint/2010/main" val="214921704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54D6EC-36EF-4B31-9B65-1B3BB6794E95}" type="slidenum">
              <a:rPr lang="en-US" smtClean="0"/>
              <a:t>78</a:t>
            </a:fld>
            <a:endParaRPr lang="en-US"/>
          </a:p>
        </p:txBody>
      </p:sp>
    </p:spTree>
    <p:extLst>
      <p:ext uri="{BB962C8B-B14F-4D97-AF65-F5344CB8AC3E}">
        <p14:creationId xmlns:p14="http://schemas.microsoft.com/office/powerpoint/2010/main" val="329833664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job alike groups, have groups read through the exemplars for each grade/subject (upper elementary, middle school, </a:t>
            </a:r>
            <a:r>
              <a:rPr lang="en-US" baseline="0" dirty="0" err="1" smtClean="0"/>
              <a:t>hs</a:t>
            </a:r>
            <a:r>
              <a:rPr lang="en-US" baseline="0" dirty="0" smtClean="0"/>
              <a:t>). Have groups create posters that include Tier one words ELL students may not know, Tier two words, Tier three words. Groups should work together to determine which tier two words are worthy of instruction. Choose 7-10 words. </a:t>
            </a:r>
          </a:p>
          <a:p>
            <a:endParaRPr lang="en-US" baseline="0" dirty="0" smtClean="0"/>
          </a:p>
          <a:p>
            <a:r>
              <a:rPr lang="en-US" baseline="0" dirty="0" smtClean="0"/>
              <a:t>Have groups report out which words they determined and explain why. </a:t>
            </a:r>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t>79</a:t>
            </a:fld>
            <a:endParaRPr lang="en-US"/>
          </a:p>
        </p:txBody>
      </p:sp>
    </p:spTree>
    <p:extLst>
      <p:ext uri="{BB962C8B-B14F-4D97-AF65-F5344CB8AC3E}">
        <p14:creationId xmlns:p14="http://schemas.microsoft.com/office/powerpoint/2010/main" val="309627819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Step</a:t>
            </a:r>
            <a:r>
              <a:rPr lang="en-US" baseline="0" dirty="0" smtClean="0"/>
              <a:t> one – return to the text to see how the word is used – put into words the students can understand</a:t>
            </a:r>
          </a:p>
          <a:p>
            <a:r>
              <a:rPr lang="en-US" baseline="0" dirty="0" smtClean="0"/>
              <a:t>Step two – create student friendly definitions</a:t>
            </a:r>
          </a:p>
          <a:p>
            <a:r>
              <a:rPr lang="en-US" baseline="0" dirty="0" smtClean="0"/>
              <a:t>Step three – create another context for the word – students often limit the use of a new word to the context in which they first encountered it. Important to provide another context so students understand features/facets of the word. </a:t>
            </a:r>
          </a:p>
          <a:p>
            <a:r>
              <a:rPr lang="en-US" baseline="0" dirty="0" smtClean="0"/>
              <a:t>Step four – Up to this point, the students have only listened. So we want to create an activity in which students DO something to actively engage with the words meaning. If student’s don’t DO something, it is questionable whether much learning can occur. </a:t>
            </a:r>
          </a:p>
          <a:p>
            <a:endParaRPr lang="en-US" baseline="0" dirty="0" smtClean="0"/>
          </a:p>
          <a:p>
            <a:r>
              <a:rPr lang="en-US" baseline="0" dirty="0" smtClean="0"/>
              <a:t>Lead participants through steps one – three above with the words they choose from the previous activity. We will look at engagement activities next. </a:t>
            </a:r>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t>80</a:t>
            </a:fld>
            <a:endParaRPr lang="en-US"/>
          </a:p>
        </p:txBody>
      </p:sp>
    </p:spTree>
    <p:extLst>
      <p:ext uri="{BB962C8B-B14F-4D97-AF65-F5344CB8AC3E}">
        <p14:creationId xmlns:p14="http://schemas.microsoft.com/office/powerpoint/2010/main" val="192048460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Distribute</a:t>
            </a:r>
            <a:r>
              <a:rPr lang="en-US" baseline="0" dirty="0" smtClean="0"/>
              <a:t> the Example/non-example work sheet. Invite participants to look at the five variations of example/non example and create at least one activity per variation for any of their target words.  </a:t>
            </a:r>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t>81</a:t>
            </a:fld>
            <a:endParaRPr lang="en-US"/>
          </a:p>
        </p:txBody>
      </p:sp>
    </p:spTree>
    <p:extLst>
      <p:ext uri="{BB962C8B-B14F-4D97-AF65-F5344CB8AC3E}">
        <p14:creationId xmlns:p14="http://schemas.microsoft.com/office/powerpoint/2010/main" val="35596061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Word</a:t>
            </a:r>
            <a:r>
              <a:rPr lang="en-US" baseline="0" dirty="0" smtClean="0"/>
              <a:t> knowledge is SO MUCH MORE than definitional knowledge…</a:t>
            </a:r>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t>8</a:t>
            </a:fld>
            <a:endParaRPr lang="en-US"/>
          </a:p>
        </p:txBody>
      </p:sp>
    </p:spTree>
    <p:extLst>
      <p:ext uri="{BB962C8B-B14F-4D97-AF65-F5344CB8AC3E}">
        <p14:creationId xmlns:p14="http://schemas.microsoft.com/office/powerpoint/2010/main" val="171449318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44">
              <a:defRPr/>
            </a:pPr>
            <a:r>
              <a:rPr lang="en-US" dirty="0" smtClean="0"/>
              <a:t>Distribute</a:t>
            </a:r>
            <a:r>
              <a:rPr lang="en-US" baseline="0" dirty="0" smtClean="0"/>
              <a:t> the Word Associations work sheet. Invite participants to look at the three variations of word associations and create at least one activity per variation for any of their target words.  </a:t>
            </a:r>
            <a:endParaRPr lang="en-US" dirty="0" smtClean="0"/>
          </a:p>
          <a:p>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t>82</a:t>
            </a:fld>
            <a:endParaRPr lang="en-US"/>
          </a:p>
        </p:txBody>
      </p:sp>
    </p:spTree>
    <p:extLst>
      <p:ext uri="{BB962C8B-B14F-4D97-AF65-F5344CB8AC3E}">
        <p14:creationId xmlns:p14="http://schemas.microsoft.com/office/powerpoint/2010/main" val="121668413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44">
              <a:defRPr/>
            </a:pPr>
            <a:r>
              <a:rPr lang="en-US" dirty="0" smtClean="0"/>
              <a:t>Distribute</a:t>
            </a:r>
            <a:r>
              <a:rPr lang="en-US" baseline="0" dirty="0" smtClean="0"/>
              <a:t> the Situations/contexts/examples work sheet. Invite participants to look at the five variations and create at least one activity per variation for any of their target words.  </a:t>
            </a:r>
            <a:endParaRPr lang="en-US" dirty="0" smtClean="0"/>
          </a:p>
          <a:p>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t>83</a:t>
            </a:fld>
            <a:endParaRPr lang="en-US"/>
          </a:p>
        </p:txBody>
      </p:sp>
    </p:spTree>
    <p:extLst>
      <p:ext uri="{BB962C8B-B14F-4D97-AF65-F5344CB8AC3E}">
        <p14:creationId xmlns:p14="http://schemas.microsoft.com/office/powerpoint/2010/main" val="343400050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44">
              <a:defRPr/>
            </a:pPr>
            <a:r>
              <a:rPr lang="en-US" dirty="0" smtClean="0"/>
              <a:t>Distribute</a:t>
            </a:r>
            <a:r>
              <a:rPr lang="en-US" baseline="0" dirty="0" smtClean="0"/>
              <a:t> the Word Relationship work sheet. Invite participants to look at the six variations and create at least one activity per variation for any of their target words.  </a:t>
            </a:r>
            <a:endParaRPr lang="en-US" dirty="0" smtClean="0"/>
          </a:p>
          <a:p>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t>84</a:t>
            </a:fld>
            <a:endParaRPr lang="en-US"/>
          </a:p>
        </p:txBody>
      </p:sp>
    </p:spTree>
    <p:extLst>
      <p:ext uri="{BB962C8B-B14F-4D97-AF65-F5344CB8AC3E}">
        <p14:creationId xmlns:p14="http://schemas.microsoft.com/office/powerpoint/2010/main" val="249738112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937">
              <a:defRPr/>
            </a:pPr>
            <a:r>
              <a:rPr lang="en-US" dirty="0" smtClean="0"/>
              <a:t>Distribute</a:t>
            </a:r>
            <a:r>
              <a:rPr lang="en-US" baseline="0" dirty="0" smtClean="0"/>
              <a:t> the Word Relationship work sheet. Invite participants to look at the six variations and create at least one activity per variation for any of their target words.  </a:t>
            </a:r>
            <a:endParaRPr lang="en-US" dirty="0" smtClean="0"/>
          </a:p>
          <a:p>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t>85</a:t>
            </a:fld>
            <a:endParaRPr lang="en-US"/>
          </a:p>
        </p:txBody>
      </p:sp>
    </p:spTree>
    <p:extLst>
      <p:ext uri="{BB962C8B-B14F-4D97-AF65-F5344CB8AC3E}">
        <p14:creationId xmlns:p14="http://schemas.microsoft.com/office/powerpoint/2010/main" val="267002205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Distribute</a:t>
            </a:r>
            <a:r>
              <a:rPr lang="en-US" baseline="0" dirty="0" smtClean="0"/>
              <a:t> the final page of examples but do not need to spend time creating examples. </a:t>
            </a:r>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t>86</a:t>
            </a:fld>
            <a:endParaRPr lang="en-US"/>
          </a:p>
        </p:txBody>
      </p:sp>
    </p:spTree>
    <p:extLst>
      <p:ext uri="{BB962C8B-B14F-4D97-AF65-F5344CB8AC3E}">
        <p14:creationId xmlns:p14="http://schemas.microsoft.com/office/powerpoint/2010/main" val="187328289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seems</a:t>
            </a:r>
            <a:r>
              <a:rPr lang="en-US" baseline="0" dirty="0" smtClean="0"/>
              <a:t> remiss not to mention a couple of other highly respected vocabulary strategies. </a:t>
            </a:r>
          </a:p>
          <a:p>
            <a:endParaRPr lang="en-US" dirty="0" smtClean="0"/>
          </a:p>
          <a:p>
            <a:r>
              <a:rPr lang="en-US" dirty="0" smtClean="0"/>
              <a:t>Look at examples of vocabulary</a:t>
            </a:r>
            <a:r>
              <a:rPr lang="en-US" baseline="0" dirty="0" smtClean="0"/>
              <a:t> cards – discuss cognates and why they are important to be award </a:t>
            </a:r>
            <a:r>
              <a:rPr lang="en-US" baseline="0" dirty="0" err="1" smtClean="0"/>
              <a:t>oe</a:t>
            </a:r>
            <a:r>
              <a:rPr lang="en-US" baseline="0" dirty="0" smtClean="0"/>
              <a:t> – false cognates. Point to Cognate Handout </a:t>
            </a:r>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t>87</a:t>
            </a:fld>
            <a:endParaRPr lang="en-US"/>
          </a:p>
        </p:txBody>
      </p:sp>
    </p:spTree>
    <p:extLst>
      <p:ext uri="{BB962C8B-B14F-4D97-AF65-F5344CB8AC3E}">
        <p14:creationId xmlns:p14="http://schemas.microsoft.com/office/powerpoint/2010/main" val="19114627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variations of </a:t>
            </a:r>
            <a:r>
              <a:rPr lang="en-US" dirty="0" err="1" smtClean="0"/>
              <a:t>Frayer</a:t>
            </a:r>
            <a:r>
              <a:rPr lang="en-US" dirty="0" smtClean="0"/>
              <a:t> Model – students</a:t>
            </a:r>
            <a:r>
              <a:rPr lang="en-US" baseline="0" dirty="0" smtClean="0"/>
              <a:t> should be encouraged to use graphics, first language to support their learning. Kate Kinsella always includes an example sentence as well. </a:t>
            </a:r>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t>88</a:t>
            </a:fld>
            <a:endParaRPr lang="en-US"/>
          </a:p>
        </p:txBody>
      </p:sp>
    </p:spTree>
    <p:extLst>
      <p:ext uri="{BB962C8B-B14F-4D97-AF65-F5344CB8AC3E}">
        <p14:creationId xmlns:p14="http://schemas.microsoft.com/office/powerpoint/2010/main" val="139405008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54D6EC-36EF-4B31-9B65-1B3BB6794E95}" type="slidenum">
              <a:rPr lang="en-US" smtClean="0"/>
              <a:t>89</a:t>
            </a:fld>
            <a:endParaRPr lang="en-US"/>
          </a:p>
        </p:txBody>
      </p:sp>
    </p:spTree>
    <p:extLst>
      <p:ext uri="{BB962C8B-B14F-4D97-AF65-F5344CB8AC3E}">
        <p14:creationId xmlns:p14="http://schemas.microsoft.com/office/powerpoint/2010/main" val="152988875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54D6EC-36EF-4B31-9B65-1B3BB6794E95}" type="slidenum">
              <a:rPr lang="en-US" smtClean="0"/>
              <a:t>90</a:t>
            </a:fld>
            <a:endParaRPr lang="en-US"/>
          </a:p>
        </p:txBody>
      </p:sp>
    </p:spTree>
    <p:extLst>
      <p:ext uri="{BB962C8B-B14F-4D97-AF65-F5344CB8AC3E}">
        <p14:creationId xmlns:p14="http://schemas.microsoft.com/office/powerpoint/2010/main" val="403816579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54D6EC-36EF-4B31-9B65-1B3BB6794E95}" type="slidenum">
              <a:rPr lang="en-US" smtClean="0"/>
              <a:t>91</a:t>
            </a:fld>
            <a:endParaRPr lang="en-US"/>
          </a:p>
        </p:txBody>
      </p:sp>
    </p:spTree>
    <p:extLst>
      <p:ext uri="{BB962C8B-B14F-4D97-AF65-F5344CB8AC3E}">
        <p14:creationId xmlns:p14="http://schemas.microsoft.com/office/powerpoint/2010/main" val="373114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need to get the students TALKING</a:t>
            </a:r>
            <a:r>
              <a:rPr lang="en-US" baseline="0" dirty="0" smtClean="0"/>
              <a:t> using academic vocabulary, in a structured way. Verbal engagement. </a:t>
            </a:r>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t>9</a:t>
            </a:fld>
            <a:endParaRPr lang="en-US"/>
          </a:p>
        </p:txBody>
      </p:sp>
    </p:spTree>
    <p:extLst>
      <p:ext uri="{BB962C8B-B14F-4D97-AF65-F5344CB8AC3E}">
        <p14:creationId xmlns:p14="http://schemas.microsoft.com/office/powerpoint/2010/main" val="115623150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54D6EC-36EF-4B31-9B65-1B3BB6794E95}" type="slidenum">
              <a:rPr lang="en-US" smtClean="0"/>
              <a:t>92</a:t>
            </a:fld>
            <a:endParaRPr lang="en-US"/>
          </a:p>
        </p:txBody>
      </p:sp>
    </p:spTree>
    <p:extLst>
      <p:ext uri="{BB962C8B-B14F-4D97-AF65-F5344CB8AC3E}">
        <p14:creationId xmlns:p14="http://schemas.microsoft.com/office/powerpoint/2010/main" val="159943043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54D6EC-36EF-4B31-9B65-1B3BB6794E95}" type="slidenum">
              <a:rPr lang="en-US" smtClean="0"/>
              <a:t>93</a:t>
            </a:fld>
            <a:endParaRPr lang="en-US"/>
          </a:p>
        </p:txBody>
      </p:sp>
    </p:spTree>
    <p:extLst>
      <p:ext uri="{BB962C8B-B14F-4D97-AF65-F5344CB8AC3E}">
        <p14:creationId xmlns:p14="http://schemas.microsoft.com/office/powerpoint/2010/main" val="128409069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54D6EC-36EF-4B31-9B65-1B3BB6794E95}" type="slidenum">
              <a:rPr lang="en-US" smtClean="0"/>
              <a:t>94</a:t>
            </a:fld>
            <a:endParaRPr lang="en-US"/>
          </a:p>
        </p:txBody>
      </p:sp>
    </p:spTree>
    <p:extLst>
      <p:ext uri="{BB962C8B-B14F-4D97-AF65-F5344CB8AC3E}">
        <p14:creationId xmlns:p14="http://schemas.microsoft.com/office/powerpoint/2010/main" val="31921394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48" name="Picture 8" descr="PPLayoutTitleMas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4763"/>
            <a:ext cx="9153526" cy="6867526"/>
          </a:xfrm>
          <a:prstGeom prst="rect">
            <a:avLst/>
          </a:prstGeom>
          <a:noFill/>
          <a:extLst>
            <a:ext uri="{909E8E84-426E-40DD-AFC4-6F175D3DCCD1}">
              <a14:hiddenFill xmlns:a14="http://schemas.microsoft.com/office/drawing/2010/main">
                <a:solidFill>
                  <a:srgbClr val="FFFFFF"/>
                </a:solidFill>
              </a14:hiddenFill>
            </a:ext>
          </a:extLst>
        </p:spPr>
      </p:pic>
      <p:sp>
        <p:nvSpPr>
          <p:cNvPr id="10243" name="Rectangle 3"/>
          <p:cNvSpPr>
            <a:spLocks noGrp="1" noChangeArrowheads="1"/>
          </p:cNvSpPr>
          <p:nvPr>
            <p:ph type="ctrTitle"/>
          </p:nvPr>
        </p:nvSpPr>
        <p:spPr>
          <a:xfrm>
            <a:off x="685800" y="2644775"/>
            <a:ext cx="7772400" cy="1470025"/>
          </a:xfrm>
        </p:spPr>
        <p:txBody>
          <a:bodyPr/>
          <a:lstStyle>
            <a:lvl1pPr algn="ctr">
              <a:defRPr/>
            </a:lvl1pPr>
          </a:lstStyle>
          <a:p>
            <a:pPr lvl="0"/>
            <a:r>
              <a:rPr lang="en-US" noProof="0" smtClean="0"/>
              <a:t>Click to edit Master title style</a:t>
            </a:r>
          </a:p>
        </p:txBody>
      </p:sp>
      <p:sp>
        <p:nvSpPr>
          <p:cNvPr id="10244" name="Rectangle 4"/>
          <p:cNvSpPr>
            <a:spLocks noGrp="1" noChangeArrowheads="1"/>
          </p:cNvSpPr>
          <p:nvPr>
            <p:ph type="subTitle" idx="1"/>
          </p:nvPr>
        </p:nvSpPr>
        <p:spPr>
          <a:xfrm>
            <a:off x="2133600" y="4648200"/>
            <a:ext cx="5257800" cy="990600"/>
          </a:xfrm>
        </p:spPr>
        <p:txBody>
          <a:bodyPr/>
          <a:lstStyle>
            <a:lvl1pPr marL="0" indent="0" algn="ctr">
              <a:buFontTx/>
              <a:buNone/>
              <a:defRPr/>
            </a:lvl1pPr>
          </a:lstStyle>
          <a:p>
            <a:pPr lvl="0"/>
            <a:r>
              <a:rPr lang="en-US" noProof="0" smtClean="0"/>
              <a:t>Click to edit Master subtitle style</a:t>
            </a:r>
          </a:p>
        </p:txBody>
      </p:sp>
      <p:sp>
        <p:nvSpPr>
          <p:cNvPr id="10245" name="Rectangle 5"/>
          <p:cNvSpPr>
            <a:spLocks noGrp="1" noChangeArrowheads="1"/>
          </p:cNvSpPr>
          <p:nvPr>
            <p:ph type="dt" sz="half" idx="2"/>
          </p:nvPr>
        </p:nvSpPr>
        <p:spPr>
          <a:xfrm>
            <a:off x="457200" y="6245225"/>
            <a:ext cx="2133600" cy="476250"/>
          </a:xfrm>
        </p:spPr>
        <p:txBody>
          <a:bodyPr/>
          <a:lstStyle>
            <a:lvl1pPr>
              <a:defRPr/>
            </a:lvl1pPr>
          </a:lstStyle>
          <a:p>
            <a:endParaRPr lang="en-US"/>
          </a:p>
        </p:txBody>
      </p:sp>
      <p:sp>
        <p:nvSpPr>
          <p:cNvPr id="10246" name="Rectangle 6"/>
          <p:cNvSpPr>
            <a:spLocks noGrp="1" noChangeArrowheads="1"/>
          </p:cNvSpPr>
          <p:nvPr>
            <p:ph type="ftr" sz="quarter" idx="3"/>
          </p:nvPr>
        </p:nvSpPr>
        <p:spPr>
          <a:xfrm>
            <a:off x="3124200" y="6245225"/>
            <a:ext cx="2895600" cy="476250"/>
          </a:xfrm>
        </p:spPr>
        <p:txBody>
          <a:bodyPr/>
          <a:lstStyle>
            <a:lvl1pPr>
              <a:defRPr/>
            </a:lvl1pPr>
          </a:lstStyle>
          <a:p>
            <a:endParaRPr lang="en-US"/>
          </a:p>
        </p:txBody>
      </p:sp>
      <p:sp>
        <p:nvSpPr>
          <p:cNvPr id="10247" name="Rectangle 7"/>
          <p:cNvSpPr>
            <a:spLocks noGrp="1" noChangeArrowheads="1"/>
          </p:cNvSpPr>
          <p:nvPr>
            <p:ph type="sldNum" sz="quarter" idx="4"/>
          </p:nvPr>
        </p:nvSpPr>
        <p:spPr>
          <a:xfrm>
            <a:off x="6553200" y="6245225"/>
            <a:ext cx="2133600" cy="476250"/>
          </a:xfrm>
        </p:spPr>
        <p:txBody>
          <a:bodyPr/>
          <a:lstStyle>
            <a:lvl1pPr>
              <a:defRPr/>
            </a:lvl1pPr>
          </a:lstStyle>
          <a:p>
            <a:fld id="{A9118FEE-88B5-4C40-ACD5-1D4403E4AFA9}"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F4FA2A4-1D4D-4CCF-96DC-EAD272CA0EB9}" type="slidenum">
              <a:rPr lang="en-US"/>
              <a:pPr/>
              <a:t>‹#›</a:t>
            </a:fld>
            <a:endParaRPr lang="en-US"/>
          </a:p>
        </p:txBody>
      </p:sp>
    </p:spTree>
    <p:extLst>
      <p:ext uri="{BB962C8B-B14F-4D97-AF65-F5344CB8AC3E}">
        <p14:creationId xmlns:p14="http://schemas.microsoft.com/office/powerpoint/2010/main" val="3685360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838200"/>
            <a:ext cx="2000250" cy="5257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838200"/>
            <a:ext cx="584835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921BCAE-F189-48A5-803D-E95B4EDB7391}" type="slidenum">
              <a:rPr lang="en-US"/>
              <a:pPr/>
              <a:t>‹#›</a:t>
            </a:fld>
            <a:endParaRPr lang="en-US"/>
          </a:p>
        </p:txBody>
      </p:sp>
    </p:spTree>
    <p:extLst>
      <p:ext uri="{BB962C8B-B14F-4D97-AF65-F5344CB8AC3E}">
        <p14:creationId xmlns:p14="http://schemas.microsoft.com/office/powerpoint/2010/main" val="29610195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8/2/2013</a:t>
            </a:fld>
            <a:endParaRPr lang="en-US" dirty="0"/>
          </a:p>
        </p:txBody>
      </p:sp>
      <p:sp>
        <p:nvSpPr>
          <p:cNvPr id="4" name="Footer Placeholder 3"/>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
        <p:nvSpPr>
          <p:cNvPr id="6" name="Content Placeholder 2"/>
          <p:cNvSpPr>
            <a:spLocks noGrp="1"/>
          </p:cNvSpPr>
          <p:nvPr>
            <p:ph idx="1"/>
          </p:nvPr>
        </p:nvSpPr>
        <p:spPr>
          <a:xfrm>
            <a:off x="457200" y="1600200"/>
            <a:ext cx="8229600" cy="4525963"/>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0789440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2438C8A-D2B9-4674-AF19-A92391A1BEF7}" type="slidenum">
              <a:rPr lang="en-US"/>
              <a:pPr/>
              <a:t>‹#›</a:t>
            </a:fld>
            <a:endParaRPr lang="en-US"/>
          </a:p>
        </p:txBody>
      </p:sp>
    </p:spTree>
    <p:extLst>
      <p:ext uri="{BB962C8B-B14F-4D97-AF65-F5344CB8AC3E}">
        <p14:creationId xmlns:p14="http://schemas.microsoft.com/office/powerpoint/2010/main" val="3333874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B530FC7-EB5C-46DF-AB58-E3863D233458}" type="slidenum">
              <a:rPr lang="en-US"/>
              <a:pPr/>
              <a:t>‹#›</a:t>
            </a:fld>
            <a:endParaRPr lang="en-US"/>
          </a:p>
        </p:txBody>
      </p:sp>
    </p:spTree>
    <p:extLst>
      <p:ext uri="{BB962C8B-B14F-4D97-AF65-F5344CB8AC3E}">
        <p14:creationId xmlns:p14="http://schemas.microsoft.com/office/powerpoint/2010/main" val="116780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0301FFA-C040-4128-841C-8E8E15660B0D}" type="slidenum">
              <a:rPr lang="en-US"/>
              <a:pPr/>
              <a:t>‹#›</a:t>
            </a:fld>
            <a:endParaRPr lang="en-US"/>
          </a:p>
        </p:txBody>
      </p:sp>
    </p:spTree>
    <p:extLst>
      <p:ext uri="{BB962C8B-B14F-4D97-AF65-F5344CB8AC3E}">
        <p14:creationId xmlns:p14="http://schemas.microsoft.com/office/powerpoint/2010/main" val="2580397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548BAA6-1210-4A2C-A19B-247C5E81AC0A}" type="slidenum">
              <a:rPr lang="en-US"/>
              <a:pPr/>
              <a:t>‹#›</a:t>
            </a:fld>
            <a:endParaRPr lang="en-US"/>
          </a:p>
        </p:txBody>
      </p:sp>
    </p:spTree>
    <p:extLst>
      <p:ext uri="{BB962C8B-B14F-4D97-AF65-F5344CB8AC3E}">
        <p14:creationId xmlns:p14="http://schemas.microsoft.com/office/powerpoint/2010/main" val="1612141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1AB62079-A399-41BA-912F-B9D3DB3E4007}" type="slidenum">
              <a:rPr lang="en-US"/>
              <a:pPr/>
              <a:t>‹#›</a:t>
            </a:fld>
            <a:endParaRPr lang="en-US"/>
          </a:p>
        </p:txBody>
      </p:sp>
    </p:spTree>
    <p:extLst>
      <p:ext uri="{BB962C8B-B14F-4D97-AF65-F5344CB8AC3E}">
        <p14:creationId xmlns:p14="http://schemas.microsoft.com/office/powerpoint/2010/main" val="731983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8EA390C9-0206-42F3-9BD0-C2800DFC24FA}" type="slidenum">
              <a:rPr lang="en-US"/>
              <a:pPr/>
              <a:t>‹#›</a:t>
            </a:fld>
            <a:endParaRPr lang="en-US"/>
          </a:p>
        </p:txBody>
      </p:sp>
    </p:spTree>
    <p:extLst>
      <p:ext uri="{BB962C8B-B14F-4D97-AF65-F5344CB8AC3E}">
        <p14:creationId xmlns:p14="http://schemas.microsoft.com/office/powerpoint/2010/main" val="1935628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AB562D4-57B2-465B-8838-37198BDE5BDC}" type="slidenum">
              <a:rPr lang="en-US"/>
              <a:pPr/>
              <a:t>‹#›</a:t>
            </a:fld>
            <a:endParaRPr lang="en-US"/>
          </a:p>
        </p:txBody>
      </p:sp>
    </p:spTree>
    <p:extLst>
      <p:ext uri="{BB962C8B-B14F-4D97-AF65-F5344CB8AC3E}">
        <p14:creationId xmlns:p14="http://schemas.microsoft.com/office/powerpoint/2010/main" val="2413031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A504B19-72D5-4B40-88E2-9593DAFF3377}" type="slidenum">
              <a:rPr lang="en-US"/>
              <a:pPr/>
              <a:t>‹#›</a:t>
            </a:fld>
            <a:endParaRPr lang="en-US"/>
          </a:p>
        </p:txBody>
      </p:sp>
    </p:spTree>
    <p:extLst>
      <p:ext uri="{BB962C8B-B14F-4D97-AF65-F5344CB8AC3E}">
        <p14:creationId xmlns:p14="http://schemas.microsoft.com/office/powerpoint/2010/main" val="2586682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41" name="Picture 17" descr="PPLayout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63" y="-4763"/>
            <a:ext cx="9153526" cy="6867526"/>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457200" y="838200"/>
            <a:ext cx="800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600200"/>
            <a:ext cx="77724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25908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US"/>
          </a:p>
        </p:txBody>
      </p:sp>
      <p:sp>
        <p:nvSpPr>
          <p:cNvPr id="1029" name="Rectangle 5"/>
          <p:cNvSpPr>
            <a:spLocks noGrp="1" noChangeArrowheads="1"/>
          </p:cNvSpPr>
          <p:nvPr>
            <p:ph type="ftr" sz="quarter" idx="3"/>
          </p:nvPr>
        </p:nvSpPr>
        <p:spPr bwMode="auto">
          <a:xfrm>
            <a:off x="4648200" y="6324600"/>
            <a:ext cx="243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en-US"/>
          </a:p>
        </p:txBody>
      </p:sp>
      <p:sp>
        <p:nvSpPr>
          <p:cNvPr id="1030" name="Rectangle 6"/>
          <p:cNvSpPr>
            <a:spLocks noGrp="1" noChangeArrowheads="1"/>
          </p:cNvSpPr>
          <p:nvPr>
            <p:ph type="sldNum" sz="quarter" idx="4"/>
          </p:nvPr>
        </p:nvSpPr>
        <p:spPr bwMode="auto">
          <a:xfrm>
            <a:off x="7315200" y="6324600"/>
            <a:ext cx="114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fld id="{A4D6757A-06BB-4C5D-90F1-ACB48449A63B}"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rtl="0" eaLnBrk="1" fontAlgn="base" hangingPunct="1">
        <a:spcBef>
          <a:spcPct val="0"/>
        </a:spcBef>
        <a:spcAft>
          <a:spcPct val="0"/>
        </a:spcAft>
        <a:defRPr sz="4400">
          <a:solidFill>
            <a:srgbClr val="00004A"/>
          </a:solidFill>
          <a:latin typeface="+mj-lt"/>
          <a:ea typeface="+mj-ea"/>
          <a:cs typeface="+mj-cs"/>
        </a:defRPr>
      </a:lvl1pPr>
      <a:lvl2pPr algn="l" rtl="0" eaLnBrk="1" fontAlgn="base" hangingPunct="1">
        <a:spcBef>
          <a:spcPct val="0"/>
        </a:spcBef>
        <a:spcAft>
          <a:spcPct val="0"/>
        </a:spcAft>
        <a:defRPr sz="4400">
          <a:solidFill>
            <a:srgbClr val="00004A"/>
          </a:solidFill>
          <a:latin typeface="Trebuchet MS" pitchFamily="34" charset="0"/>
          <a:cs typeface="Times New Roman" pitchFamily="18" charset="0"/>
        </a:defRPr>
      </a:lvl2pPr>
      <a:lvl3pPr algn="l" rtl="0" eaLnBrk="1" fontAlgn="base" hangingPunct="1">
        <a:spcBef>
          <a:spcPct val="0"/>
        </a:spcBef>
        <a:spcAft>
          <a:spcPct val="0"/>
        </a:spcAft>
        <a:defRPr sz="4400">
          <a:solidFill>
            <a:srgbClr val="00004A"/>
          </a:solidFill>
          <a:latin typeface="Trebuchet MS" pitchFamily="34" charset="0"/>
          <a:cs typeface="Times New Roman" pitchFamily="18" charset="0"/>
        </a:defRPr>
      </a:lvl3pPr>
      <a:lvl4pPr algn="l" rtl="0" eaLnBrk="1" fontAlgn="base" hangingPunct="1">
        <a:spcBef>
          <a:spcPct val="0"/>
        </a:spcBef>
        <a:spcAft>
          <a:spcPct val="0"/>
        </a:spcAft>
        <a:defRPr sz="4400">
          <a:solidFill>
            <a:srgbClr val="00004A"/>
          </a:solidFill>
          <a:latin typeface="Trebuchet MS" pitchFamily="34" charset="0"/>
          <a:cs typeface="Times New Roman" pitchFamily="18" charset="0"/>
        </a:defRPr>
      </a:lvl4pPr>
      <a:lvl5pPr algn="l" rtl="0" eaLnBrk="1" fontAlgn="base" hangingPunct="1">
        <a:spcBef>
          <a:spcPct val="0"/>
        </a:spcBef>
        <a:spcAft>
          <a:spcPct val="0"/>
        </a:spcAft>
        <a:defRPr sz="4400">
          <a:solidFill>
            <a:srgbClr val="00004A"/>
          </a:solidFill>
          <a:latin typeface="Trebuchet MS" pitchFamily="34" charset="0"/>
          <a:cs typeface="Times New Roman" pitchFamily="18" charset="0"/>
        </a:defRPr>
      </a:lvl5pPr>
      <a:lvl6pPr marL="457200" algn="l" rtl="0" eaLnBrk="1" fontAlgn="base" hangingPunct="1">
        <a:spcBef>
          <a:spcPct val="0"/>
        </a:spcBef>
        <a:spcAft>
          <a:spcPct val="0"/>
        </a:spcAft>
        <a:defRPr sz="4400">
          <a:solidFill>
            <a:srgbClr val="00004A"/>
          </a:solidFill>
          <a:latin typeface="Trebuchet MS" pitchFamily="34" charset="0"/>
          <a:cs typeface="Times New Roman" pitchFamily="18" charset="0"/>
        </a:defRPr>
      </a:lvl6pPr>
      <a:lvl7pPr marL="914400" algn="l" rtl="0" eaLnBrk="1" fontAlgn="base" hangingPunct="1">
        <a:spcBef>
          <a:spcPct val="0"/>
        </a:spcBef>
        <a:spcAft>
          <a:spcPct val="0"/>
        </a:spcAft>
        <a:defRPr sz="4400">
          <a:solidFill>
            <a:srgbClr val="00004A"/>
          </a:solidFill>
          <a:latin typeface="Trebuchet MS" pitchFamily="34" charset="0"/>
          <a:cs typeface="Times New Roman" pitchFamily="18" charset="0"/>
        </a:defRPr>
      </a:lvl7pPr>
      <a:lvl8pPr marL="1371600" algn="l" rtl="0" eaLnBrk="1" fontAlgn="base" hangingPunct="1">
        <a:spcBef>
          <a:spcPct val="0"/>
        </a:spcBef>
        <a:spcAft>
          <a:spcPct val="0"/>
        </a:spcAft>
        <a:defRPr sz="4400">
          <a:solidFill>
            <a:srgbClr val="00004A"/>
          </a:solidFill>
          <a:latin typeface="Trebuchet MS" pitchFamily="34" charset="0"/>
          <a:cs typeface="Times New Roman" pitchFamily="18" charset="0"/>
        </a:defRPr>
      </a:lvl8pPr>
      <a:lvl9pPr marL="1828800" algn="l" rtl="0" eaLnBrk="1" fontAlgn="base" hangingPunct="1">
        <a:spcBef>
          <a:spcPct val="0"/>
        </a:spcBef>
        <a:spcAft>
          <a:spcPct val="0"/>
        </a:spcAft>
        <a:defRPr sz="4400">
          <a:solidFill>
            <a:srgbClr val="00004A"/>
          </a:solidFill>
          <a:latin typeface="Trebuchet MS" pitchFamily="34" charset="0"/>
          <a:cs typeface="Times New Roman" pitchFamily="18" charset="0"/>
        </a:defRPr>
      </a:lvl9pPr>
    </p:titleStyle>
    <p:bodyStyle>
      <a:lvl1pPr marL="342900" indent="-342900" algn="l" rtl="0" eaLnBrk="1" fontAlgn="base" hangingPunct="1">
        <a:spcBef>
          <a:spcPct val="20000"/>
        </a:spcBef>
        <a:spcAft>
          <a:spcPct val="0"/>
        </a:spcAft>
        <a:buChar char="•"/>
        <a:defRPr sz="3200">
          <a:solidFill>
            <a:srgbClr val="666633"/>
          </a:solidFill>
          <a:latin typeface="+mn-lt"/>
          <a:ea typeface="+mn-ea"/>
          <a:cs typeface="+mn-cs"/>
        </a:defRPr>
      </a:lvl1pPr>
      <a:lvl2pPr marL="742950" indent="-285750" algn="l" rtl="0" eaLnBrk="1" fontAlgn="base" hangingPunct="1">
        <a:spcBef>
          <a:spcPct val="20000"/>
        </a:spcBef>
        <a:spcAft>
          <a:spcPct val="0"/>
        </a:spcAft>
        <a:buChar char="–"/>
        <a:defRPr sz="2800">
          <a:solidFill>
            <a:srgbClr val="666633"/>
          </a:solidFill>
          <a:latin typeface="+mn-lt"/>
          <a:cs typeface="+mn-cs"/>
        </a:defRPr>
      </a:lvl2pPr>
      <a:lvl3pPr marL="1143000" indent="-228600" algn="l" rtl="0" eaLnBrk="1" fontAlgn="base" hangingPunct="1">
        <a:spcBef>
          <a:spcPct val="20000"/>
        </a:spcBef>
        <a:spcAft>
          <a:spcPct val="0"/>
        </a:spcAft>
        <a:buChar char="•"/>
        <a:defRPr sz="2400">
          <a:solidFill>
            <a:srgbClr val="666633"/>
          </a:solidFill>
          <a:latin typeface="+mn-lt"/>
          <a:cs typeface="+mn-cs"/>
        </a:defRPr>
      </a:lvl3pPr>
      <a:lvl4pPr marL="1600200" indent="-228600" algn="l" rtl="0" eaLnBrk="1" fontAlgn="base" hangingPunct="1">
        <a:spcBef>
          <a:spcPct val="20000"/>
        </a:spcBef>
        <a:spcAft>
          <a:spcPct val="0"/>
        </a:spcAft>
        <a:buChar char="–"/>
        <a:defRPr sz="2000">
          <a:solidFill>
            <a:srgbClr val="666633"/>
          </a:solidFill>
          <a:latin typeface="+mn-lt"/>
          <a:cs typeface="+mn-cs"/>
        </a:defRPr>
      </a:lvl4pPr>
      <a:lvl5pPr marL="2057400" indent="-228600" algn="l" rtl="0" eaLnBrk="1" fontAlgn="base" hangingPunct="1">
        <a:spcBef>
          <a:spcPct val="20000"/>
        </a:spcBef>
        <a:spcAft>
          <a:spcPct val="0"/>
        </a:spcAft>
        <a:buChar char="»"/>
        <a:defRPr sz="2000">
          <a:solidFill>
            <a:srgbClr val="666633"/>
          </a:solidFill>
          <a:latin typeface="+mn-lt"/>
          <a:cs typeface="+mn-cs"/>
        </a:defRPr>
      </a:lvl5pPr>
      <a:lvl6pPr marL="2514600" indent="-228600" algn="l" rtl="0" eaLnBrk="1" fontAlgn="base" hangingPunct="1">
        <a:spcBef>
          <a:spcPct val="20000"/>
        </a:spcBef>
        <a:spcAft>
          <a:spcPct val="0"/>
        </a:spcAft>
        <a:buChar char="»"/>
        <a:defRPr sz="2000">
          <a:solidFill>
            <a:srgbClr val="666633"/>
          </a:solidFill>
          <a:latin typeface="+mn-lt"/>
          <a:cs typeface="+mn-cs"/>
        </a:defRPr>
      </a:lvl6pPr>
      <a:lvl7pPr marL="2971800" indent="-228600" algn="l" rtl="0" eaLnBrk="1" fontAlgn="base" hangingPunct="1">
        <a:spcBef>
          <a:spcPct val="20000"/>
        </a:spcBef>
        <a:spcAft>
          <a:spcPct val="0"/>
        </a:spcAft>
        <a:buChar char="»"/>
        <a:defRPr sz="2000">
          <a:solidFill>
            <a:srgbClr val="666633"/>
          </a:solidFill>
          <a:latin typeface="+mn-lt"/>
          <a:cs typeface="+mn-cs"/>
        </a:defRPr>
      </a:lvl7pPr>
      <a:lvl8pPr marL="3429000" indent="-228600" algn="l" rtl="0" eaLnBrk="1" fontAlgn="base" hangingPunct="1">
        <a:spcBef>
          <a:spcPct val="20000"/>
        </a:spcBef>
        <a:spcAft>
          <a:spcPct val="0"/>
        </a:spcAft>
        <a:buChar char="»"/>
        <a:defRPr sz="2000">
          <a:solidFill>
            <a:srgbClr val="666633"/>
          </a:solidFill>
          <a:latin typeface="+mn-lt"/>
          <a:cs typeface="+mn-cs"/>
        </a:defRPr>
      </a:lvl8pPr>
      <a:lvl9pPr marL="3886200" indent="-228600" algn="l" rtl="0" eaLnBrk="1" fontAlgn="base" hangingPunct="1">
        <a:spcBef>
          <a:spcPct val="20000"/>
        </a:spcBef>
        <a:spcAft>
          <a:spcPct val="0"/>
        </a:spcAft>
        <a:buChar char="»"/>
        <a:defRPr sz="2000">
          <a:solidFill>
            <a:srgbClr val="666633"/>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24.jpeg"/></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30.w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upload.wikimedia.org/wikipedia/commons/9/92/Zone_of_proximal_development.svg" TargetMode="External"/><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hyperlink" Target="http://www.childrenofthecode.org/interviews/risley.htm"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4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8.xml"/><Relationship Id="rId1" Type="http://schemas.openxmlformats.org/officeDocument/2006/relationships/slideLayout" Target="../slideLayouts/slideLayout3.xml"/><Relationship Id="rId5" Type="http://schemas.openxmlformats.org/officeDocument/2006/relationships/image" Target="../media/image43.jpeg"/><Relationship Id="rId4" Type="http://schemas.openxmlformats.org/officeDocument/2006/relationships/image" Target="../media/image42.jpeg"/></Relationships>
</file>

<file path=ppt/slides/_rels/slide59.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45.wmf"/></Relationships>
</file>

<file path=ppt/slides/_rels/slide6.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hyperlink" Target="http://www.teachersdomain.org/asset/engny_vid_acadvocab/" TargetMode="External"/><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86.xml"/><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8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51.tmp"/><Relationship Id="rId2" Type="http://schemas.openxmlformats.org/officeDocument/2006/relationships/notesSlide" Target="../notesSlides/notesSlide88.xml"/><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hyperlink" Target="https://www.msdr.org/evaluations" TargetMode="External"/><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hyperlink" Target="mailto:Kathyt@ncesd.org" TargetMode="External"/><Relationship Id="rId2" Type="http://schemas.openxmlformats.org/officeDocument/2006/relationships/notesSlide" Target="../notesSlides/notesSlide9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28600" y="3124200"/>
            <a:ext cx="8763000" cy="838201"/>
          </a:xfrm>
        </p:spPr>
        <p:txBody>
          <a:bodyPr>
            <a:normAutofit fontScale="90000"/>
          </a:bodyPr>
          <a:lstStyle/>
          <a:p>
            <a:r>
              <a:rPr lang="en-US" sz="4900" dirty="0" smtClean="0">
                <a:solidFill>
                  <a:schemeClr val="accent4"/>
                </a:solidFill>
              </a:rPr>
              <a:t>So Many Words… So Little Time!</a:t>
            </a:r>
            <a:endParaRPr lang="en-US" sz="3200" dirty="0"/>
          </a:p>
        </p:txBody>
      </p:sp>
      <p:sp>
        <p:nvSpPr>
          <p:cNvPr id="2" name="Text Placeholder 1"/>
          <p:cNvSpPr>
            <a:spLocks noGrp="1"/>
          </p:cNvSpPr>
          <p:nvPr>
            <p:ph type="subTitle" idx="1"/>
          </p:nvPr>
        </p:nvSpPr>
        <p:spPr>
          <a:xfrm>
            <a:off x="7189" y="4572000"/>
            <a:ext cx="9144000" cy="1600200"/>
          </a:xfrm>
        </p:spPr>
        <p:txBody>
          <a:bodyPr/>
          <a:lstStyle/>
          <a:p>
            <a:r>
              <a:rPr lang="en-US" sz="3600" dirty="0" smtClean="0"/>
              <a:t>Teaching Academic Vocabulary in the Content Areas to Migrant Students</a:t>
            </a:r>
            <a:endParaRPr lang="en-US" sz="3600" dirty="0">
              <a:solidFill>
                <a:schemeClr val="accent4"/>
              </a:solidFill>
            </a:endParaRPr>
          </a:p>
        </p:txBody>
      </p:sp>
      <p:sp>
        <p:nvSpPr>
          <p:cNvPr id="5" name="Oval 2"/>
          <p:cNvSpPr>
            <a:spLocks noChangeArrowheads="1"/>
          </p:cNvSpPr>
          <p:nvPr/>
        </p:nvSpPr>
        <p:spPr bwMode="auto">
          <a:xfrm>
            <a:off x="7620000" y="990600"/>
            <a:ext cx="1133475" cy="1044575"/>
          </a:xfrm>
          <a:prstGeom prst="ellipse">
            <a:avLst/>
          </a:prstGeom>
          <a:blipFill dpi="0" rotWithShape="1">
            <a:blip r:embed="rId3"/>
            <a:srcRect/>
            <a:stretch>
              <a:fillRect/>
            </a:stretch>
          </a:blipFill>
          <a:ln w="9525" algn="ctr">
            <a:solidFill>
              <a:srgbClr val="000080"/>
            </a:solidFill>
            <a:round/>
            <a:headEnd/>
            <a:tailEnd/>
          </a:ln>
        </p:spPr>
        <p:txBody>
          <a:bodyPr vert="horz" wrap="none" lIns="91440" tIns="45720" rIns="91440" bIns="45720" numCol="1" anchor="ctr" anchorCtr="0" compatLnSpc="1">
            <a:prstTxWarp prst="textNoShape">
              <a:avLst/>
            </a:prstTxWarp>
          </a:bodyPr>
          <a:lstStyle/>
          <a:p>
            <a:endParaRPr lang="en-US"/>
          </a:p>
        </p:txBody>
      </p:sp>
    </p:spTree>
    <p:extLst>
      <p:ext uri="{BB962C8B-B14F-4D97-AF65-F5344CB8AC3E}">
        <p14:creationId xmlns:p14="http://schemas.microsoft.com/office/powerpoint/2010/main" val="22335682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609600"/>
          </a:xfrm>
        </p:spPr>
        <p:txBody>
          <a:bodyPr>
            <a:normAutofit/>
          </a:bodyPr>
          <a:lstStyle/>
          <a:p>
            <a:r>
              <a:rPr lang="en-US" sz="2000" dirty="0" smtClean="0"/>
              <a:t>Vocabulary</a:t>
            </a:r>
            <a:endParaRPr lang="en-US" sz="2000" dirty="0"/>
          </a:p>
        </p:txBody>
      </p:sp>
      <p:sp>
        <p:nvSpPr>
          <p:cNvPr id="13" name="Footer Placeholder 12"/>
          <p:cNvSpPr>
            <a:spLocks noGrp="1"/>
          </p:cNvSpPr>
          <p:nvPr>
            <p:ph type="ftr" sz="quarter" idx="11"/>
          </p:nvPr>
        </p:nvSpPr>
        <p:spPr>
          <a:xfrm>
            <a:off x="5858642" y="6477000"/>
            <a:ext cx="2895600" cy="365125"/>
          </a:xfrm>
          <a:prstGeom prst="rect">
            <a:avLst/>
          </a:prstGeom>
        </p:spPr>
        <p:txBody>
          <a:bodyPr/>
          <a:lstStyle/>
          <a:p>
            <a:r>
              <a:rPr lang="en-US" dirty="0" smtClean="0"/>
              <a:t>©Partners for Learning, Inc.</a:t>
            </a:r>
            <a:endParaRPr lang="en-US" dirty="0"/>
          </a:p>
        </p:txBody>
      </p:sp>
      <p:sp>
        <p:nvSpPr>
          <p:cNvPr id="6" name="Title 3"/>
          <p:cNvSpPr txBox="1">
            <a:spLocks/>
          </p:cNvSpPr>
          <p:nvPr/>
        </p:nvSpPr>
        <p:spPr>
          <a:xfrm>
            <a:off x="495887" y="690265"/>
            <a:ext cx="8229600" cy="658922"/>
          </a:xfrm>
          <a:prstGeom prst="rect">
            <a:avLst/>
          </a:prstGeom>
          <a:ln w="28575">
            <a:solidFill>
              <a:schemeClr val="tx1"/>
            </a:solidFill>
          </a:ln>
        </p:spPr>
        <p:txBody>
          <a:bodyPr vert="horz" lIns="91440" tIns="45720" rIns="91440" bIns="45720" rtlCol="0" anchor="ct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7" name="Title 3"/>
          <p:cNvSpPr txBox="1">
            <a:spLocks/>
          </p:cNvSpPr>
          <p:nvPr/>
        </p:nvSpPr>
        <p:spPr>
          <a:xfrm>
            <a:off x="482836" y="1349187"/>
            <a:ext cx="8229600" cy="3810000"/>
          </a:xfrm>
          <a:prstGeom prst="rect">
            <a:avLst/>
          </a:prstGeom>
          <a:ln w="28575">
            <a:solidFill>
              <a:schemeClr val="tx1"/>
            </a:solidFill>
          </a:ln>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8" name="Title 3"/>
          <p:cNvSpPr txBox="1">
            <a:spLocks/>
          </p:cNvSpPr>
          <p:nvPr/>
        </p:nvSpPr>
        <p:spPr>
          <a:xfrm>
            <a:off x="495887" y="5159187"/>
            <a:ext cx="8229600" cy="1165413"/>
          </a:xfrm>
          <a:prstGeom prst="rect">
            <a:avLst/>
          </a:prstGeom>
          <a:ln w="28575">
            <a:solidFill>
              <a:schemeClr val="tx1"/>
            </a:solidFill>
          </a:ln>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10" name="TextBox 9"/>
          <p:cNvSpPr txBox="1"/>
          <p:nvPr/>
        </p:nvSpPr>
        <p:spPr>
          <a:xfrm>
            <a:off x="2895600" y="835967"/>
            <a:ext cx="3352800" cy="646331"/>
          </a:xfrm>
          <a:prstGeom prst="rect">
            <a:avLst/>
          </a:prstGeom>
          <a:noFill/>
        </p:spPr>
        <p:txBody>
          <a:bodyPr wrap="square" rtlCol="0">
            <a:spAutoFit/>
          </a:bodyPr>
          <a:lstStyle/>
          <a:p>
            <a:pPr algn="ctr"/>
            <a:r>
              <a:rPr lang="en-US" sz="3600" b="1" dirty="0" smtClean="0">
                <a:solidFill>
                  <a:srgbClr val="C00000"/>
                </a:solidFill>
              </a:rPr>
              <a:t>kvetch</a:t>
            </a:r>
            <a:endParaRPr lang="en-US" sz="3600" b="1" dirty="0">
              <a:solidFill>
                <a:srgbClr val="C00000"/>
              </a:solidFill>
            </a:endParaRPr>
          </a:p>
        </p:txBody>
      </p:sp>
      <p:sp>
        <p:nvSpPr>
          <p:cNvPr id="14" name="TextBox 13"/>
          <p:cNvSpPr txBox="1"/>
          <p:nvPr/>
        </p:nvSpPr>
        <p:spPr>
          <a:xfrm>
            <a:off x="554547" y="5159187"/>
            <a:ext cx="7848600" cy="1200329"/>
          </a:xfrm>
          <a:prstGeom prst="rect">
            <a:avLst/>
          </a:prstGeom>
          <a:noFill/>
        </p:spPr>
        <p:txBody>
          <a:bodyPr wrap="square" rtlCol="0">
            <a:spAutoFit/>
          </a:bodyPr>
          <a:lstStyle/>
          <a:p>
            <a:pPr algn="ctr"/>
            <a:r>
              <a:rPr lang="en-US" dirty="0" smtClean="0">
                <a:solidFill>
                  <a:schemeClr val="accent5">
                    <a:lumMod val="10000"/>
                  </a:schemeClr>
                </a:solidFill>
              </a:rPr>
              <a:t> </a:t>
            </a:r>
            <a:r>
              <a:rPr lang="en-US" sz="3600" dirty="0">
                <a:solidFill>
                  <a:schemeClr val="accent5">
                    <a:lumMod val="10000"/>
                  </a:schemeClr>
                </a:solidFill>
              </a:rPr>
              <a:t>Verb: To complain; </a:t>
            </a:r>
          </a:p>
          <a:p>
            <a:pPr algn="ctr"/>
            <a:r>
              <a:rPr lang="en-US" sz="3600" dirty="0">
                <a:solidFill>
                  <a:schemeClr val="accent5">
                    <a:lumMod val="10000"/>
                  </a:schemeClr>
                </a:solidFill>
              </a:rPr>
              <a:t>Noun: A person who complains a lot!</a:t>
            </a:r>
          </a:p>
        </p:txBody>
      </p:sp>
      <p:sp>
        <p:nvSpPr>
          <p:cNvPr id="2" name="AutoShape 2" descr="data:image/jpeg;base64,/9j/4AAQSkZJRgABAQAAAQABAAD/2wCEAAkGBhQSEBUUEhQUFBUVFhQUFBYVFBQUFxUUFBUVFBUUFBQXHSYfFxokGRQUHy8gIycpLCwsFR4xNTAqNSYtLCkBCQoKDgwOGg8PGiwkHyQsLCosKSkpLCkpLCwsKSkpLCwsKSwsLCwsKSwpKSwpLCkpLCwpLCksKSwsLCkpKSwsLP/AABEIALYBFQMBIgACEQEDEQH/xAAcAAAABwEBAAAAAAAAAAAAAAAAAQIDBAUGBwj/xAA8EAABAgQDBgQEBAUEAwEAAAABAAIDBBEhBRIxBkFRYXGBEyKRsTKhwfAHI0LRFFJy4fFigpKyFTNTJP/EABkBAAMBAQEAAAAAAAAAAAAAAAABBAMCBf/EACMRAAICAQQCAwEBAAAAAAAAAAABAhEDBBIhMTJBEyJxUfD/2gAMAwEAAhEDEQA/AMBMw1VTENX0zDVTMw0HJVuCJOxGpCBhAI0EEABGgggAIwEYCDnbkDFMt2TsrBMRwoPoB1TUFoJqTYcPor2CKQyfhG6gv3rp1+zxKVGsIkOOATkHc3pZQYobmoAD39SfunBOl+YuA3CpI4cK+6Zl5Rz3U0BoOlTf5IXA2XGEitwKchQGvKl/mraXk2m9Mx4klwrXcTWvYd1E8BrPILBraxHcB/L96lQcVxNzm5Wkw2UpQEBzubr1op3cnwUJKKtlhiExR2Ulg/3An60VLHhuBqH5vvkq6HBKtMPw97ty02qC7OdzyPoiljm34/dlbS2IvqA3lrzAVtA2ezC4ubpmLs45pr7blm8sH2arDJDcTC/EBORugJIJrXubf2VQ+WANNKcf3V3LypB1I62qhPZSLszEa0s4fulHJzQp4jNR5MtvenQqKVoZOaYSW7uFAadlDxTCSw1AtpyB5clRGfpkk8dcoqUSU5hGqStDECCCCACKJKREIASiSkSYACkwSowT8I3SAsoTrIkUE2RIEaCZhqomoa0ExDVRNw0DKKMxMUU6YYoTggBKNBGgAkYCOiUHCn390QNITENO/wA0wQd/3ySo0ffqnJOHmc0bi4A99fkkdJF1hmHZWguoXmjg06DgXfQdUJ/NEFGGrb33ndUN3DqmMRnzXLcW81La/p9KDoDxUjCoZdDcaW0P+o7hXhxP0WXPkbqvFFdCjhhy/poQab1IwmY/MB3WJ5lopT1UTEIOV2W2Y68uScw5uV7eBPyXT8Qje6i1mn2uAanM6jgKmtqg3KaZIvjGlHDqBTstJI7PeI4OJrUNpwoANy1mHYGG0OUdaKN5lHhFnw7nbMtg2w36nioHULVSezMNtMoHL63qrqFKClFKZDA0U7nKXZqtsVwVH/iL6D75p5mDtpp6q1ENLMFLaHyGUxPZ7ezVYXGYDobvMKU300/suvvhqoxfBGRmEEXvQrqL2sG9xxmfmbgmlTcEUIPfcrqSjtiwqG9G0IOtP7W9FA2iwR0sS03hk665DuIHD9/WJgM6YbqHrxBHI9K+qudSjcSO/ttYiblqOLXbtDy+7qBEhUNFpZ6EIlS2lt3Ef49gqiJL03XpTj8uK1hK0TZIUyuQTkVvKiRRaGIlBGiQARCSlFFRABJ2GU2lMQBYQzZBNw3WQQI3ExDVVNw1eTDFWTUNAzOzLFXvaribYquM1AiOQjARoBAxJB0GvsEy4eide6g5lRHOqg6FveFOwMedzv5GPcOoBoPWirCFIlY5aDQ7j86JNWhxdOx6I+pJO839L0+aucNnPy6/C1gFBXV1DS/avKyz8M1cB1+V1btiABrLAOdU821oB6A+oXMlxR3B8jEWVeYrcwu425A7lZxpNwoRqAHAcg4gj0cFEdN5owed1adcxNPQrWRZYPY2IN1z/qY6mYex7LHJPbRViinZodkJkOggemlRyPQ27LTw1zrB5jwYjgDZ1H9jo8ehBC3mHzWdgcL9FBJUy70WTGqTDUeCbJxNGTJFbpZTIKWx1V3Zm0NuCZeyykxGphcs6RkNsMKESEbblx2Xd4cbKdxp2XoSeghzVwvbLDjBmXEaE25cvqqNO+4mWdUlIfdGLTY6XpyrT6InQ6irHV0tv7KFFj2a7UEX9KFP4a9riGmx/SfoqKrkxlzwMxI9ahw77+6Ziw6XCuJqTr8VAeP1VW+AW1FKj1XcWmTyjRFckpbgkrszCQQQQAlG1AoBAEuEbIJuGUECOmx2KsmWK6jsVbMsQMz05DVRMMWgm4appmGgCuIQa1KeEIf09kDRHmW1J4D3UWGL3NOakzVfr1UUOpu9UDYcRlEQ0KSSjqgQ9LHzjnX5gj6p/wAclzeVlDYbp6A6kQE7iPf/ACkdJk6BDPt9B70Wq2anvy3QoliwEXtbcoEJ8IAuH6TcEatPlOvUH/ao0CKPGaRoPKacCS2vsp5/dUW43taZfyZrFDqeQnIDoM1CacgTpz6rVYFH8OL4f6HjO3kQQHADhU178lXyGHN8zSMwrf8ApcK+/spkjCOcB13QngV/ma7y165bHmFHLkvXVGwhFPFQocwLCtE+Y4G+3skjJpjzIiDTRN1Go33UWanAK1NkrBKyeIhJ4piPNtZ8XosrjG14DS2GaHjw5rPym10EH/8ARGzcm1cfkutsn0HC7N/FxmEdKnoNOqw34g4B48AxYYOaHcimrOPZXMjt9Ik5G1b1YRfmSrklr21bQg68wdU1cHbOWlJUjgstEzMyHUfUpkRC08CNFd7YYAZWaJaPy4l29Dq091RxTUfX916MWmrR58k1w/RpcNmWzDcriA4a138woUWrHEVqBWipIEctdUG43q6mI/iMDqXFjx+7LnbtfHQ925c9kCK2hKbTsd9Sm1qTiSgjRIEBEjQQA4wokTSggDr0dqrphit4zVXzDEAUU2xUk2xaOahqknGIApYrU2X0BpwPspMcKO7Q9EMaI8eOC1nSh6i37Jr+IYQAW6b6puhBp92TZCVDbFRqVOWtN1de6NkOpA4lNlSITNDW496ilPn6JiCmIVCeANPSiaJuCn/F8pGt6+37UTL20+/vkgbJUKZvfgQee9PmaI03/uCPnRQGtVlhFDFaX/C2hpxI0HquX0aQbN1huNxDpDdcAVpagHFamBNQ2sq4gHU+6zkmXxRYhjeG8ql2hxiHB8gf4j+DdB/UfooNm50j1PkUY8m7i7RQBbPomn49Dc0gP3ffzWNwrZOPGhmKaUaQHsBAiNqKizqg2IOqsYWzUONCcIT6Rm+YWdDNBq1zCb9RX6JyxKPbFDK5K0jXYJi+ZrW1rxUjG5HxGEb9xWP2Tc5kQtiahdEJDmg9Fg40zVy9mEmdng2jHAkH4iQTW1ge/wAhzWcldjIniuNmwzQ5coLiWigoRfeTald+gXVJqHm4A6E0F6c1EhyrwfhB50C0hllFcHEsUcnLKV2yQjuDojQ0ACgoKmgHxHrfutLIYOyEzKzTglQoR3kdFJ3WXDbl2Oq4RmNpcHZGaGRBatK7xXQjvRcTbANXD+VxHoV37HpQvgvDbOLTlPMXHzXDcNIdmzGhr7m6q07e1kmoSbRXFtHKzhOGQjfRp+dfZRXtBeaaVNClwiamm9VkfQRCAYllnIpBCZkEUSNEgAkEEEAGEEQQQB2uKxQI7FaRmqDGagCmmWKlnIa0MyxU05DQBnphihRB7qzmmKvitQCIkw22YKE5PGYuOA+fFMuG5B0wq2RkpKW5pGoogQ7LxgDfQ2KERwUdOMfahHQ8EDHmR7UAA57/AFUzCoZL6gVoKqsa6i0eysQCM0uFjb7quJuommNbpUWczMxCwQ4Zo52tNQ3eTw4JEvssHNDSHknU5DUnWoNVuJHCoVy0fFqeKnwsLO40UXy10ej8Kk/sRtl8OEvByAkBwFRXXLWlaX3m1VazEZoZQANGtgkslMt61KbmYVbLFyb7KIwS4RSS8oC4uvUk76b6rQYPN2oeYWVnw/O5kI+Zor31A7qfgk24gF1ibnqhrix+6NcHAhNwHtdaoQOUNDqjmqnFYJID4B84uW/zt6cVn7FFJ8GhZCHJJcFncKx7OKGxFiDYgq6ZMArSxSg4vkEcWXD8TwMCdjQwaAPceQaTm9iu3RXrjm2cbLiMQDeGE/8ABq3wXbSJc6VJspsShBptSg+7I5cU8283tp0Szhr4gc4nT2Cguq2w91WuVRHJ07J8xNZhSg9VDLUiEd5SyV2lRjJ2IKJLokpnIkoI0SAAggggDukVqhRmqxe1RIzUAVEwxVE2xX0w1VM2xAGbnGKpmn5RVX04xZzFhcDqgaK1zUlT/Ao0jiFDdDtVADSsJw2pTmFXldPwHZeHGl2ufS7K17VKzyTUOWbYYb7RzOBBc9wa0FziaAC5JK6Lh/4VOMKr30cRe1tNB3Wm/D/YuFAaYxGZzqkOI0bU0AB0t6rTz8UvIhw9/wAR4A/VS5NQ26iVYcCXMjgWJ7MRoDPFe38vxHw2moqSzeRuB3HfTpVeHRgKELsm2LYcKQjNfQgwnDvSjQBxzEX4rhMJxaajuP2W+ObyJ2ZTisUlXTOrYFidWhaVk5mC5TgeK3F1t8PxCqlyQpl+KakjTsKaivpUqNAmeaRPkmG+mpaaeixKDADaikxGfuLjl5tFhTsPmo8La457ZwN1AFDibPRibMJU/CdhpmI4Zg2G3e5xGnQK5rGlyee5ZN1I1WHY+6K3KNaWJBPyWjwTCvDBcXOc5xqXONSeXIa2FlFwzCpSWaAIjXOAqbgkkcGi/ZN4nttlNGQwBuzG57DRRNX4lyjKQvaHDMp8eHY28QDeNM3Xj/ZP4dOVAqoWF7WiO/w4jQ3PVoIrQ13EFTZOWpbeCR6Wqk7XDOnaVSJzyuObbzA/8hFvcZBfSzGrsUXRcJ2qi5p6OT/9HD/j5foqtOuWedqZUkW+FYkCwh9NLHeaKtjQak5anqq2G8tu01Hz9FLg4tENqjrSh7hUqFPgllNSX2ElhRJ18cnemyVoYMJJSikoEEiRlEgAIIIIA704KNGCluCYiBAFZHaquaYrmO1VkyxAGenGKgxGBW41F+29aicYqOaYgCorUKFMMoeqnTEOhqDRVsxEqeiQxpy6p+HpdMQocOhyNFXn+Y1s3ouWwoZc4NAqSQAOJNgvQGwGBtlZUA6tFXHmbn3U+oa20U6e7bLnEYnhMDGAZneVo58TyCTCaIEMucb0LnOPzJKiYPEMxFdFPw1IYODePfXuom3sYulzAZ8cciC3kHXeegYHHsoKtl3XBzTajaSLiEy2DABdDzeUD9Z/ndwaL+6VtbsIJSUhxc7nRC8NeLZAHNJGWwcLtpeteS6ZsrsjBk4Xlbf9T3Xe7qdw5Cy57+Ju1X8RE/h4RGSE6rjxeARTtU9+isxzuSjDolyxW1yn3/uDDQYlDVaXCcWO8rLA3+/kp8jLvNS0WaKu4eug4KqUUyWGRwZ0nDp+oCs40b8tx4BZHZubD9+lr6im4hbGPL5oLgN4XnZI06PYxz3Rsy7toWwxU3O4Deo7J2bnKmGwlja1As0Ab+azOOh0F7cwBJBIruoaadfZGdt5kZhBcILXAAhgBOlDRxFRXlyVKxJrgmlqdjr2dCw3YmP8USKyEBSuWpdQ2JqbKwnsXw7DG+YiPFNWlrSyJE6uFaMG7vvXJcQ2sm47MkWPEcylC0UaHD/UGgZu9VVBq6WC/JmM9Vkmaye20/iJuDFbCEENytLQ7Nm85OYmg3Eei65C+I86H6Lg2ASfiR2t3Ervwboeyn1KSaSKNM5OFsTMaLz/AI2azMY8YsT/ALld+mX2XCI8EeI5xFauJueJJWmm9mGq9EGHLHenocCidKCsIQkEaCACSXJSJyAElEjRIACCCCAO+lNRAnU29AEGM1V0y1WsYKvjtQBRzbFRzjFoppipZxiAKGYh11VRNS+W6vJhqgxoIOqAI+CRskxDdStD/hdnnMca2VYzNQxzl6N/UfS3dcdbCoajr6K4xCbc6LCqfKAGt6Xqp8uPc0yvBk2qjt2D0bB8u9Z+SimYnnvP/rg/lQ+b7eI//q3sVJhYy2BhzohNwyjebiKD5qq2GxhjmBujt/M1qT1qSodrSsursv8Ab3EvAw+K4Eh2QtaRrnfRrac6ur2XnkMOq7D+MDYplGOaKw2xGmJyFCG9qn1IXKnMy9NxVun8b/pDmtuiJm3OCmDESWshuc7w2HRtA6lfNTdmpapqmZhtqphpVJK0aSTBlpsto0NeGvYGRPEblcA5oD/1WJBPEFdNwiZztpxC5bIYNnlYkwHuMSGc1NfLDyh1Sb/Ca9BRazZ/EqEXsQCO6k1Eb5PQ0su0Htjsn/EeaGaRGB1AdHDUtruP7rm38K4OykEEGhBFwdKLtky7NpruPPcs7GlYL4+eI0Bws7nSwJ+VDwC4xZXFbWUz0qyu12ZrBti3xAXRQ5raVHNauY2Rl/4R4awZw0lrt9R/hXojNLMrSCOW7lTco8eayw3g2o13e1gPZDySkzWGlUU1Rgth5L82I/cxp9XHKPr6LsTBp0Hsud4Hh5hQW1pmjvpTfQGhPSpp/tPBdCY5ZZ3crH8fxwUf0hYvHyQojj+ljnejSVwhs2DxXe40JsR4Y+7XWcOIposH+J+xUOAxsxAblFQ14Gl9CttPNJ7X7PO1MG+f4YQRRxR5xxUWiTkVpASmxgUouHFQUCL0QBMdEA3pDpgKK4IJgPOmEPGTA1QKBkgRkSaAQQI9DpDkqqSSgCPFCgx2qwiKFGCQFRNMVNOMV/MtVPNsQBnZligRArabYqyKEAMJ2PF8rHfyn2TRRkVaexSZ1F8m8mmmZw3yG7PPTiAL/JVewU7liEVuDX1U38P5vyFh007aU9FUR5F0pO0/S4+U7i0moUrXcT0YvqR2GfkmzUq+E7SIxzTyqLHsaHsuCtgFrSx4o+G50NwPFpou3bPz1WgHgqnbzZDx2eLBH5rRcf8A0A/T/UN3pwpjiybeGdyhbs5BDgVcG1AqaX0vbsos1KOhvc1woWktPIiykxqh1CCCDQ1sQRqDwUvH2iLDhzDbuoIUYbw5oox5/qaKdW81ddNEc4JpteiBLTDg0sqcjiC5tTQkaOIBuQCfXktJIxA1rcp0Ap2WXgPU+TnMpodEskbQ8E1BnSMKxERGiuqg4/KH4hr92KopHECwggrZy4ExCtrvUMlsdnpxd9GNg4yWHzWPp8wpr9oGOvQmhsHOzDlXSqlzWy2Zx3FScO2JANXO9V25QNlmy9MPBi6LFEV+6zRSm6goNwA0W0lmeW6gSOGNZoalT4z6NtqbDqdFhJ7mcZJN9kBrqku4Gg7apG1rPGw6M06hhcOrbqWYQa0AbhTrxKbnW1gRBuLHey66aZJJWmjgTNyOIEKebug83K9U8oacgdUZCIIEB2qACG9BABAIIBAoACCCJAHoUIJLSlIAbiKJGCmPUaKEgKyYCqZpquo7VVzTUAZ6cYqqO1Xk4xU8w1AiC5SsMita/wA/wkEH5KHGihuqhPnnVtZJ8nSdOzY7Lx2sjubW2ajT60Wo2oa10GrgDkOYHeCOC5hIz972duI4jhwK0sDaN72+HEoRSlePVTzxu7RbjyqqNrs1i8N9g4VAC2ECNUcQuIyf5UUOBo0n/ieHRdTwSfzNF1Nlx7XaKIT3Irtpfw8hx4visdkc4kxN4cT+ocDx4p6F+HUuyC9l3Z2lriTxuCByND2WtgmoSaUsdPb+yzcpJdnSa6PNk/JOgRnwn/ExxaedNCOooe6Actp+LeC5I7JgC0QZH/1t+E92/wDVYSG9enjlvimebOOyTRNl5st6LTbO7S+E8GtW7wsiCjqiUFJGmPK4nd4E0yIwPZR7Tw1aeY4J5rWnSq4vhG08aXPkdbeDoey0MP8AEd/8gryUctPJdF0dRFo6C5wB0KXKxc5zfpFcvM6Fw5C4WbwOK+YHiRtDowWB5u49NFqWOtZZONHcp7kRZmNdQ8WncktEcdzHeymPheZZ78Rprw5LKNYjg3sLldxjbSMZuotnJmXPdFG1Qgm6DjVekeUEUhKCJwsgAURFAGyDkAEEEAggAqokAgkM9AtKWEEExAco8UIIJAQY4VZMtQQQBTzg1WOxDFSSQ2w47/7IIIArHORVQQQMCtJGYzih1A15IIJMaJTopqtzsjiZLQOCCCxzJbSrC3uOgyUxYKwNwggoX0U+zGfibJh+Hxq/oyvb1a4fQkLhjXIIKvS+L/SXVeS/B9j04ggqjBAV5szhAjRBU0ARoLjI6ibYlcjpslJBgACtZdBBeeX+hUNlX1XNfxZnSY7Ie5ja93IILbD5k+fwMGzREDZBBXHnBBGUEEAIagUEEDBVEUEEAEgggkB//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data:image/jpeg;base64,/9j/4AAQSkZJRgABAQAAAQABAAD/2wCEAAkGBhQSEBUUEhQUFBUVFhQUFBYVFBQUFxUUFBUVFBUUFBQXHSYfFxokGRQUHy8gIycpLCwsFR4xNTAqNSYtLCkBCQoKDgwOGg8PGiwkHyQsLCosKSkpLCkpLCwsKSkpLCwsKSwsLCwsKSwpKSwpLCkpLCwpLCksKSwsLCkpKSwsLP/AABEIALYBFQMBIgACEQEDEQH/xAAcAAAABwEBAAAAAAAAAAAAAAAAAQIDBAUGBwj/xAA8EAABAgQDBgQEBAUEAwEAAAABAAIDBBEhBRIxBkFRYXGBEyKRsTKhwfAHI0LRFFJy4fFigpKyFTNTJP/EABkBAAMBAQEAAAAAAAAAAAAAAAABBAMCBf/EACMRAAICAQQCAwEBAAAAAAAAAAABAhEDBBIhMTJBEyJxUfD/2gAMAwEAAhEDEQA/AMBMw1VTENX0zDVTMw0HJVuCJOxGpCBhAI0EEABGgggAIwEYCDnbkDFMt2TsrBMRwoPoB1TUFoJqTYcPor2CKQyfhG6gv3rp1+zxKVGsIkOOATkHc3pZQYobmoAD39SfunBOl+YuA3CpI4cK+6Zl5Rz3U0BoOlTf5IXA2XGEitwKchQGvKl/mraXk2m9Mx4klwrXcTWvYd1E8BrPILBraxHcB/L96lQcVxNzm5Wkw2UpQEBzubr1op3cnwUJKKtlhiExR2Ulg/3An60VLHhuBqH5vvkq6HBKtMPw97ty02qC7OdzyPoiljm34/dlbS2IvqA3lrzAVtA2ezC4ubpmLs45pr7blm8sH2arDJDcTC/EBORugJIJrXubf2VQ+WANNKcf3V3LypB1I62qhPZSLszEa0s4fulHJzQp4jNR5MtvenQqKVoZOaYSW7uFAadlDxTCSw1AtpyB5clRGfpkk8dcoqUSU5hGqStDECCCCACKJKREIASiSkSYACkwSowT8I3SAsoTrIkUE2RIEaCZhqomoa0ExDVRNw0DKKMxMUU6YYoTggBKNBGgAkYCOiUHCn390QNITENO/wA0wQd/3ySo0ffqnJOHmc0bi4A99fkkdJF1hmHZWguoXmjg06DgXfQdUJ/NEFGGrb33ndUN3DqmMRnzXLcW81La/p9KDoDxUjCoZdDcaW0P+o7hXhxP0WXPkbqvFFdCjhhy/poQab1IwmY/MB3WJ5lopT1UTEIOV2W2Y68uScw5uV7eBPyXT8Qje6i1mn2uAanM6jgKmtqg3KaZIvjGlHDqBTstJI7PeI4OJrUNpwoANy1mHYGG0OUdaKN5lHhFnw7nbMtg2w36nioHULVSezMNtMoHL63qrqFKClFKZDA0U7nKXZqtsVwVH/iL6D75p5mDtpp6q1ENLMFLaHyGUxPZ7ezVYXGYDobvMKU300/suvvhqoxfBGRmEEXvQrqL2sG9xxmfmbgmlTcEUIPfcrqSjtiwqG9G0IOtP7W9FA2iwR0sS03hk665DuIHD9/WJgM6YbqHrxBHI9K+qudSjcSO/ttYiblqOLXbtDy+7qBEhUNFpZ6EIlS2lt3Ef49gqiJL03XpTj8uK1hK0TZIUyuQTkVvKiRRaGIlBGiQARCSlFFRABJ2GU2lMQBYQzZBNw3WQQI3ExDVVNw1eTDFWTUNAzOzLFXvaribYquM1AiOQjARoBAxJB0GvsEy4eide6g5lRHOqg6FveFOwMedzv5GPcOoBoPWirCFIlY5aDQ7j86JNWhxdOx6I+pJO839L0+aucNnPy6/C1gFBXV1DS/avKyz8M1cB1+V1btiABrLAOdU821oB6A+oXMlxR3B8jEWVeYrcwu425A7lZxpNwoRqAHAcg4gj0cFEdN5owed1adcxNPQrWRZYPY2IN1z/qY6mYex7LHJPbRViinZodkJkOggemlRyPQ27LTw1zrB5jwYjgDZ1H9jo8ehBC3mHzWdgcL9FBJUy70WTGqTDUeCbJxNGTJFbpZTIKWx1V3Zm0NuCZeyykxGphcs6RkNsMKESEbblx2Xd4cbKdxp2XoSeghzVwvbLDjBmXEaE25cvqqNO+4mWdUlIfdGLTY6XpyrT6InQ6irHV0tv7KFFj2a7UEX9KFP4a9riGmx/SfoqKrkxlzwMxI9ahw77+6Ziw6XCuJqTr8VAeP1VW+AW1FKj1XcWmTyjRFckpbgkrszCQQQQAlG1AoBAEuEbIJuGUECOmx2KsmWK6jsVbMsQMz05DVRMMWgm4appmGgCuIQa1KeEIf09kDRHmW1J4D3UWGL3NOakzVfr1UUOpu9UDYcRlEQ0KSSjqgQ9LHzjnX5gj6p/wAclzeVlDYbp6A6kQE7iPf/ACkdJk6BDPt9B70Wq2anvy3QoliwEXtbcoEJ8IAuH6TcEatPlOvUH/ao0CKPGaRoPKacCS2vsp5/dUW43taZfyZrFDqeQnIDoM1CacgTpz6rVYFH8OL4f6HjO3kQQHADhU178lXyGHN8zSMwrf8ApcK+/spkjCOcB13QngV/ma7y165bHmFHLkvXVGwhFPFQocwLCtE+Y4G+3skjJpjzIiDTRN1Go33UWanAK1NkrBKyeIhJ4piPNtZ8XosrjG14DS2GaHjw5rPym10EH/8ARGzcm1cfkutsn0HC7N/FxmEdKnoNOqw34g4B48AxYYOaHcimrOPZXMjt9Ik5G1b1YRfmSrklr21bQg68wdU1cHbOWlJUjgstEzMyHUfUpkRC08CNFd7YYAZWaJaPy4l29Dq091RxTUfX916MWmrR58k1w/RpcNmWzDcriA4a138woUWrHEVqBWipIEctdUG43q6mI/iMDqXFjx+7LnbtfHQ925c9kCK2hKbTsd9Sm1qTiSgjRIEBEjQQA4wokTSggDr0dqrphit4zVXzDEAUU2xUk2xaOahqknGIApYrU2X0BpwPspMcKO7Q9EMaI8eOC1nSh6i37Jr+IYQAW6b6puhBp92TZCVDbFRqVOWtN1de6NkOpA4lNlSITNDW496ilPn6JiCmIVCeANPSiaJuCn/F8pGt6+37UTL20+/vkgbJUKZvfgQee9PmaI03/uCPnRQGtVlhFDFaX/C2hpxI0HquX0aQbN1huNxDpDdcAVpagHFamBNQ2sq4gHU+6zkmXxRYhjeG8ql2hxiHB8gf4j+DdB/UfooNm50j1PkUY8m7i7RQBbPomn49Dc0gP3ffzWNwrZOPGhmKaUaQHsBAiNqKizqg2IOqsYWzUONCcIT6Rm+YWdDNBq1zCb9RX6JyxKPbFDK5K0jXYJi+ZrW1rxUjG5HxGEb9xWP2Tc5kQtiahdEJDmg9Fg40zVy9mEmdng2jHAkH4iQTW1ge/wAhzWcldjIniuNmwzQ5coLiWigoRfeTald+gXVJqHm4A6E0F6c1EhyrwfhB50C0hllFcHEsUcnLKV2yQjuDojQ0ACgoKmgHxHrfutLIYOyEzKzTglQoR3kdFJ3WXDbl2Oq4RmNpcHZGaGRBatK7xXQjvRcTbANXD+VxHoV37HpQvgvDbOLTlPMXHzXDcNIdmzGhr7m6q07e1kmoSbRXFtHKzhOGQjfRp+dfZRXtBeaaVNClwiamm9VkfQRCAYllnIpBCZkEUSNEgAkEEEAGEEQQQB2uKxQI7FaRmqDGagCmmWKlnIa0MyxU05DQBnphihRB7qzmmKvitQCIkw22YKE5PGYuOA+fFMuG5B0wq2RkpKW5pGoogQ7LxgDfQ2KERwUdOMfahHQ8EDHmR7UAA57/AFUzCoZL6gVoKqsa6i0eysQCM0uFjb7quJuommNbpUWczMxCwQ4Zo52tNQ3eTw4JEvssHNDSHknU5DUnWoNVuJHCoVy0fFqeKnwsLO40UXy10ej8Kk/sRtl8OEvByAkBwFRXXLWlaX3m1VazEZoZQANGtgkslMt61KbmYVbLFyb7KIwS4RSS8oC4uvUk76b6rQYPN2oeYWVnw/O5kI+Zor31A7qfgk24gF1ibnqhrix+6NcHAhNwHtdaoQOUNDqjmqnFYJID4B84uW/zt6cVn7FFJ8GhZCHJJcFncKx7OKGxFiDYgq6ZMArSxSg4vkEcWXD8TwMCdjQwaAPceQaTm9iu3RXrjm2cbLiMQDeGE/8ABq3wXbSJc6VJspsShBptSg+7I5cU8283tp0Szhr4gc4nT2Cguq2w91WuVRHJ07J8xNZhSg9VDLUiEd5SyV2lRjJ2IKJLokpnIkoI0SAAggggDukVqhRmqxe1RIzUAVEwxVE2xX0w1VM2xAGbnGKpmn5RVX04xZzFhcDqgaK1zUlT/Ao0jiFDdDtVADSsJw2pTmFXldPwHZeHGl2ufS7K17VKzyTUOWbYYb7RzOBBc9wa0FziaAC5JK6Lh/4VOMKr30cRe1tNB3Wm/D/YuFAaYxGZzqkOI0bU0AB0t6rTz8UvIhw9/wAR4A/VS5NQ26iVYcCXMjgWJ7MRoDPFe38vxHw2moqSzeRuB3HfTpVeHRgKELsm2LYcKQjNfQgwnDvSjQBxzEX4rhMJxaajuP2W+ObyJ2ZTisUlXTOrYFidWhaVk5mC5TgeK3F1t8PxCqlyQpl+KakjTsKaivpUqNAmeaRPkmG+mpaaeixKDADaikxGfuLjl5tFhTsPmo8La457ZwN1AFDibPRibMJU/CdhpmI4Zg2G3e5xGnQK5rGlyee5ZN1I1WHY+6K3KNaWJBPyWjwTCvDBcXOc5xqXONSeXIa2FlFwzCpSWaAIjXOAqbgkkcGi/ZN4nttlNGQwBuzG57DRRNX4lyjKQvaHDMp8eHY28QDeNM3Xj/ZP4dOVAqoWF7WiO/w4jQ3PVoIrQ13EFTZOWpbeCR6Wqk7XDOnaVSJzyuObbzA/8hFvcZBfSzGrsUXRcJ2qi5p6OT/9HD/j5foqtOuWedqZUkW+FYkCwh9NLHeaKtjQak5anqq2G8tu01Hz9FLg4tENqjrSh7hUqFPgllNSX2ElhRJ18cnemyVoYMJJSikoEEiRlEgAIIIIA704KNGCluCYiBAFZHaquaYrmO1VkyxAGenGKgxGBW41F+29aicYqOaYgCorUKFMMoeqnTEOhqDRVsxEqeiQxpy6p+HpdMQocOhyNFXn+Y1s3ouWwoZc4NAqSQAOJNgvQGwGBtlZUA6tFXHmbn3U+oa20U6e7bLnEYnhMDGAZneVo58TyCTCaIEMucb0LnOPzJKiYPEMxFdFPw1IYODePfXuom3sYulzAZ8cciC3kHXeegYHHsoKtl3XBzTajaSLiEy2DABdDzeUD9Z/ndwaL+6VtbsIJSUhxc7nRC8NeLZAHNJGWwcLtpeteS6ZsrsjBk4Xlbf9T3Xe7qdw5Cy57+Ju1X8RE/h4RGSE6rjxeARTtU9+isxzuSjDolyxW1yn3/uDDQYlDVaXCcWO8rLA3+/kp8jLvNS0WaKu4eug4KqUUyWGRwZ0nDp+oCs40b8tx4BZHZubD9+lr6im4hbGPL5oLgN4XnZI06PYxz3Rsy7toWwxU3O4Deo7J2bnKmGwlja1As0Ab+azOOh0F7cwBJBIruoaadfZGdt5kZhBcILXAAhgBOlDRxFRXlyVKxJrgmlqdjr2dCw3YmP8USKyEBSuWpdQ2JqbKwnsXw7DG+YiPFNWlrSyJE6uFaMG7vvXJcQ2sm47MkWPEcylC0UaHD/UGgZu9VVBq6WC/JmM9Vkmaye20/iJuDFbCEENytLQ7Nm85OYmg3Eei65C+I86H6Lg2ASfiR2t3Ervwboeyn1KSaSKNM5OFsTMaLz/AI2azMY8YsT/ALld+mX2XCI8EeI5xFauJueJJWmm9mGq9EGHLHenocCidKCsIQkEaCACSXJSJyAElEjRIACCCCAO+lNRAnU29AEGM1V0y1WsYKvjtQBRzbFRzjFoppipZxiAKGYh11VRNS+W6vJhqgxoIOqAI+CRskxDdStD/hdnnMca2VYzNQxzl6N/UfS3dcdbCoajr6K4xCbc6LCqfKAGt6Xqp8uPc0yvBk2qjt2D0bB8u9Z+SimYnnvP/rg/lQ+b7eI//q3sVJhYy2BhzohNwyjebiKD5qq2GxhjmBujt/M1qT1qSodrSsursv8Ab3EvAw+K4Eh2QtaRrnfRrac6ur2XnkMOq7D+MDYplGOaKw2xGmJyFCG9qn1IXKnMy9NxVun8b/pDmtuiJm3OCmDESWshuc7w2HRtA6lfNTdmpapqmZhtqphpVJK0aSTBlpsto0NeGvYGRPEblcA5oD/1WJBPEFdNwiZztpxC5bIYNnlYkwHuMSGc1NfLDyh1Sb/Ca9BRazZ/EqEXsQCO6k1Eb5PQ0su0Htjsn/EeaGaRGB1AdHDUtruP7rm38K4OykEEGhBFwdKLtky7NpruPPcs7GlYL4+eI0Bws7nSwJ+VDwC4xZXFbWUz0qyu12ZrBti3xAXRQ5raVHNauY2Rl/4R4awZw0lrt9R/hXojNLMrSCOW7lTco8eayw3g2o13e1gPZDySkzWGlUU1Rgth5L82I/cxp9XHKPr6LsTBp0Hsud4Hh5hQW1pmjvpTfQGhPSpp/tPBdCY5ZZ3crH8fxwUf0hYvHyQojj+ljnejSVwhs2DxXe40JsR4Y+7XWcOIposH+J+xUOAxsxAblFQ14Gl9CttPNJ7X7PO1MG+f4YQRRxR5xxUWiTkVpASmxgUouHFQUCL0QBMdEA3pDpgKK4IJgPOmEPGTA1QKBkgRkSaAQQI9DpDkqqSSgCPFCgx2qwiKFGCQFRNMVNOMV/MtVPNsQBnZligRArabYqyKEAMJ2PF8rHfyn2TRRkVaexSZ1F8m8mmmZw3yG7PPTiAL/JVewU7liEVuDX1U38P5vyFh007aU9FUR5F0pO0/S4+U7i0moUrXcT0YvqR2GfkmzUq+E7SIxzTyqLHsaHsuCtgFrSx4o+G50NwPFpou3bPz1WgHgqnbzZDx2eLBH5rRcf8A0A/T/UN3pwpjiybeGdyhbs5BDgVcG1AqaX0vbsos1KOhvc1woWktPIiykxqh1CCCDQ1sQRqDwUvH2iLDhzDbuoIUYbw5oox5/qaKdW81ddNEc4JpteiBLTDg0sqcjiC5tTQkaOIBuQCfXktJIxA1rcp0Ap2WXgPU+TnMpodEskbQ8E1BnSMKxERGiuqg4/KH4hr92KopHECwggrZy4ExCtrvUMlsdnpxd9GNg4yWHzWPp8wpr9oGOvQmhsHOzDlXSqlzWy2Zx3FScO2JANXO9V25QNlmy9MPBi6LFEV+6zRSm6goNwA0W0lmeW6gSOGNZoalT4z6NtqbDqdFhJ7mcZJN9kBrqku4Gg7apG1rPGw6M06hhcOrbqWYQa0AbhTrxKbnW1gRBuLHey66aZJJWmjgTNyOIEKebug83K9U8oacgdUZCIIEB2qACG9BABAIIBAoACCCJAHoUIJLSlIAbiKJGCmPUaKEgKyYCqZpquo7VVzTUAZ6cYqqO1Xk4xU8w1AiC5SsMita/wA/wkEH5KHGihuqhPnnVtZJ8nSdOzY7Lx2sjubW2ajT60Wo2oa10GrgDkOYHeCOC5hIz972duI4jhwK0sDaN72+HEoRSlePVTzxu7RbjyqqNrs1i8N9g4VAC2ECNUcQuIyf5UUOBo0n/ieHRdTwSfzNF1Nlx7XaKIT3Irtpfw8hx4visdkc4kxN4cT+ocDx4p6F+HUuyC9l3Z2lriTxuCByND2WtgmoSaUsdPb+yzcpJdnSa6PNk/JOgRnwn/ExxaedNCOooe6Actp+LeC5I7JgC0QZH/1t+E92/wDVYSG9enjlvimebOOyTRNl5st6LTbO7S+E8GtW7wsiCjqiUFJGmPK4nd4E0yIwPZR7Tw1aeY4J5rWnSq4vhG08aXPkdbeDoey0MP8AEd/8gryUctPJdF0dRFo6C5wB0KXKxc5zfpFcvM6Fw5C4WbwOK+YHiRtDowWB5u49NFqWOtZZONHcp7kRZmNdQ8WncktEcdzHeymPheZZ78Rprw5LKNYjg3sLldxjbSMZuotnJmXPdFG1Qgm6DjVekeUEUhKCJwsgAURFAGyDkAEEEAggAqokAgkM9AtKWEEExAco8UIIJAQY4VZMtQQQBTzg1WOxDFSSQ2w47/7IIIArHORVQQQMCtJGYzih1A15IIJMaJTopqtzsjiZLQOCCCxzJbSrC3uOgyUxYKwNwggoX0U+zGfibJh+Hxq/oyvb1a4fQkLhjXIIKvS+L/SXVeS/B9j04ggqjBAV5szhAjRBU0ARoLjI6ibYlcjpslJBgACtZdBBeeX+hUNlX1XNfxZnSY7Ie5ja93IILbD5k+fwMGzREDZBBXHnBBGUEEAIagUEEDBVEUEEAEgggkB//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4" name="Picture 6" descr="https://encrypted-tbn0.gstatic.com/images?q=tbn:ANd9GcRJrRJt7ht3QWANnI8jLD2QSy8ZVke-mHPiebdIUFezcefmL0z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2005202"/>
            <a:ext cx="4800600" cy="3152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14272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609600"/>
          </a:xfrm>
        </p:spPr>
        <p:txBody>
          <a:bodyPr>
            <a:normAutofit/>
          </a:bodyPr>
          <a:lstStyle/>
          <a:p>
            <a:r>
              <a:rPr lang="en-US" sz="2000" dirty="0" smtClean="0"/>
              <a:t>Vocabulary</a:t>
            </a:r>
            <a:endParaRPr lang="en-US" sz="2000" dirty="0"/>
          </a:p>
        </p:txBody>
      </p:sp>
      <p:sp>
        <p:nvSpPr>
          <p:cNvPr id="13" name="Footer Placeholder 12"/>
          <p:cNvSpPr>
            <a:spLocks noGrp="1"/>
          </p:cNvSpPr>
          <p:nvPr>
            <p:ph type="ftr" sz="quarter" idx="11"/>
          </p:nvPr>
        </p:nvSpPr>
        <p:spPr>
          <a:xfrm>
            <a:off x="5791200" y="6324600"/>
            <a:ext cx="2895600" cy="365125"/>
          </a:xfrm>
          <a:prstGeom prst="rect">
            <a:avLst/>
          </a:prstGeom>
        </p:spPr>
        <p:txBody>
          <a:bodyPr/>
          <a:lstStyle/>
          <a:p>
            <a:r>
              <a:rPr lang="en-US" dirty="0" smtClean="0"/>
              <a:t>©Partners for Learning, Inc.</a:t>
            </a:r>
            <a:endParaRPr lang="en-US" dirty="0"/>
          </a:p>
        </p:txBody>
      </p:sp>
      <p:sp>
        <p:nvSpPr>
          <p:cNvPr id="6" name="Title 3"/>
          <p:cNvSpPr txBox="1">
            <a:spLocks/>
          </p:cNvSpPr>
          <p:nvPr/>
        </p:nvSpPr>
        <p:spPr>
          <a:xfrm>
            <a:off x="457200" y="838200"/>
            <a:ext cx="8229600" cy="838200"/>
          </a:xfrm>
          <a:prstGeom prst="rect">
            <a:avLst/>
          </a:prstGeom>
          <a:ln w="28575">
            <a:solidFill>
              <a:schemeClr val="tx1"/>
            </a:solidFill>
          </a:ln>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7" name="Title 3"/>
          <p:cNvSpPr txBox="1">
            <a:spLocks/>
          </p:cNvSpPr>
          <p:nvPr/>
        </p:nvSpPr>
        <p:spPr>
          <a:xfrm>
            <a:off x="457200" y="1295400"/>
            <a:ext cx="8229600" cy="4191000"/>
          </a:xfrm>
          <a:prstGeom prst="rect">
            <a:avLst/>
          </a:prstGeom>
          <a:ln w="28575">
            <a:solidFill>
              <a:schemeClr val="tx1"/>
            </a:solidFill>
          </a:ln>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8" name="Title 3"/>
          <p:cNvSpPr txBox="1">
            <a:spLocks/>
          </p:cNvSpPr>
          <p:nvPr/>
        </p:nvSpPr>
        <p:spPr>
          <a:xfrm>
            <a:off x="457200" y="5486400"/>
            <a:ext cx="8229600" cy="762000"/>
          </a:xfrm>
          <a:prstGeom prst="rect">
            <a:avLst/>
          </a:prstGeom>
          <a:ln w="28575">
            <a:solidFill>
              <a:schemeClr val="tx1"/>
            </a:solidFill>
          </a:ln>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10" name="TextBox 9"/>
          <p:cNvSpPr txBox="1"/>
          <p:nvPr/>
        </p:nvSpPr>
        <p:spPr>
          <a:xfrm>
            <a:off x="2895600" y="743634"/>
            <a:ext cx="3352800" cy="646331"/>
          </a:xfrm>
          <a:prstGeom prst="rect">
            <a:avLst/>
          </a:prstGeom>
          <a:noFill/>
        </p:spPr>
        <p:txBody>
          <a:bodyPr wrap="square" rtlCol="0">
            <a:spAutoFit/>
          </a:bodyPr>
          <a:lstStyle/>
          <a:p>
            <a:pPr algn="ctr"/>
            <a:r>
              <a:rPr lang="en-US" sz="3600" b="1" dirty="0" err="1" smtClean="0">
                <a:solidFill>
                  <a:srgbClr val="C00000"/>
                </a:solidFill>
              </a:rPr>
              <a:t>fliver</a:t>
            </a:r>
            <a:endParaRPr lang="en-US" sz="3600" b="1" dirty="0">
              <a:solidFill>
                <a:srgbClr val="C00000"/>
              </a:solidFill>
            </a:endParaRPr>
          </a:p>
        </p:txBody>
      </p:sp>
      <p:sp>
        <p:nvSpPr>
          <p:cNvPr id="14" name="TextBox 13"/>
          <p:cNvSpPr txBox="1"/>
          <p:nvPr/>
        </p:nvSpPr>
        <p:spPr>
          <a:xfrm>
            <a:off x="647700" y="5570547"/>
            <a:ext cx="7848600" cy="646331"/>
          </a:xfrm>
          <a:prstGeom prst="rect">
            <a:avLst/>
          </a:prstGeom>
          <a:noFill/>
        </p:spPr>
        <p:txBody>
          <a:bodyPr wrap="square" rtlCol="0">
            <a:spAutoFit/>
          </a:bodyPr>
          <a:lstStyle/>
          <a:p>
            <a:pPr algn="ctr"/>
            <a:r>
              <a:rPr lang="en-US" sz="3600" dirty="0" smtClean="0">
                <a:solidFill>
                  <a:schemeClr val="accent5">
                    <a:lumMod val="10000"/>
                  </a:schemeClr>
                </a:solidFill>
              </a:rPr>
              <a:t>A cheap car</a:t>
            </a:r>
            <a:endParaRPr lang="en-US" sz="3600" dirty="0">
              <a:solidFill>
                <a:schemeClr val="accent5">
                  <a:lumMod val="10000"/>
                </a:schemeClr>
              </a:solidFill>
            </a:endParaRPr>
          </a:p>
        </p:txBody>
      </p:sp>
      <p:sp>
        <p:nvSpPr>
          <p:cNvPr id="2" name="AutoShape 4" descr="data:image/jpeg;base64,/9j/4AAQSkZJRgABAQAAAQABAAD/2wCEAAkGBhQSEBQUEhMWFRQVFxQVGBgXFxgWFBcUFBQVFBQUFBQXHCYeFxkkGRQUHy8gIycpLCwsFR4xNTAqNSYrLCkBCQoKDgwOGg8PGikkHBwpKSkpLCwsLCwpLCwpKSwsLSksLCwsLCwpKSwpLCkpLCkpKSwsKS4sLCwpLCwsKSwpLP/AABEIALcBEwMBIgACEQEDEQH/xAAcAAABBQEBAQAAAAAAAAAAAAAEAAECAwUGBwj/xABKEAACAQIDBQQFCQQHBgcAAAABAgADEQQSIQUxQVFhBhNxgSIykaGxFCNCUnKywdHwJGKC4RUzU3OSovEHY4OTs9IWQ0RUwsPT/8QAGQEAAwEBAQAAAAAAAAAAAAAAAAECAwQF/8QALxEAAgIBAwQABAUEAwAAAAAAAAECEQMSITEEE0FRImGhwTKBkbHwFHHh8QUjQv/aAAwDAQACEQMRAD8A5P5P0kSqjeVHsnHVazN6zMfEkyru5ho+ZrrO1AXmvtEj8lB5e6cZ3cmjsPVYjwJEXb+YazsDgxykGwA6/Gc9Q23WT6dx+9r/ADmthO1KnSoluo1H5xOMkUpIIOAPAyptnm97C/O2s18O6VRdGBlmQrvFx+uMiyqMT5OeUi1LpOip0Vbdv5R22d0lWI5l8MDvEFTZdm9cleVhf2zrDs3pKzszpBSYUjm22cvAn4yB2cfre2dG2zOkrbZsephSOZq4AjXKD9nfKMNWsSqF1J0YKWFxyInU/wBHdZE7P4/hH3BaDCoYitSRkRnRW1Omvk2hHkYSvaTELSFMOLj6ZBLkcjmuJpnAmVPgzxH4w1pjprhkf/FrZqbdylxYO30jwOQjLbjpDqXa2k1QqyuqEXzsS4zD/dkMB5cph4jY19VZkPtX2HdJJs5QNbnrx90HpGpTRvYftJQZS2fKaZ0LqAxHDKlNhv3boXWr0agViyFavqF29LN+4rL6PLfOWbZ45n4wHFYY09ctwOItccuRENKfA+5Jcnd4alUpa0atVXH0cy1SRwNswy+0bps7P7aYui4FZe9U8VDacr5hcH+IzyeltLKzMGZWYWY3NyOp1l9LbbqiotZlVTca243sToSOkpKS4ZLnGXKPe9n9r6Fa18yX4tot/tafCbNKkri6sCOhuPaJ8/0O2OIVmYOpuLAWsqn6wAJv5zf7Jdrx39I4l1phMxZwG9M2OXMqrYa2Ggm8ck/JhLHDwezJh7bzLgQN0Bw2JWoiujXVgCDYi4O4i+sttN+TmDDU03yGcb7wT9b4s0KHZe1XlG7487SnMOfsi7wcY6Cy/vBF3h4C0ozDhHDW3CKgstueJilORjFAD5dAkcsmIpyHURyxZZOK0AohaLLJ2itAZGlUZDdCVPT8ec6TZPasaLXHTNw8+U520hUXSTJJjWx6N3IIzIbjmIfgHL+iw14H85DYOH/Z18B90Q7ZtH53yM5/JbJjByLYKa4owDblL9lrn/dVPuGXRNnMbV7QUaVxfM3JdT58B5nynOYrtW59RFHViWP4CYxWILNFBE2ws7fxB+n7FX8pJO0NcfSDeKj8LQELHtK0r0Fs3ML2rH/m07dV/KbmErU6wvTYH4+YnDFYqbshzISp6fjzkPGvBSk/J3jULbx+cmuzg26Zmwu0nenu6o9LmOIHGbxosjXH68Zi7XJfIC+x+kswXY5cXUFFmKK2pZQCfR9KwvpradHQw+ZQ1t4hOD2beqgDMl2AJQlWyneAw3XE0hyiJPZmTiP9lGzqOtfEVb8i9NSfBQmY+Ujsj/Zrg6mIc9zVOGCJkNRnUtUucxFrG1rb56Hg+z9GlqiKG+sfSY9Sx1hww87qRyWziMP/ALK9nq5buC1yCFeo5VbcALi4+0TNqj2VwierhaA/4SfiJuGhG+S9ZXwk/EVovhLRRFt8Qw9pIUx1g2CRE0wBKnUQgpImiOEEx0CPpIZxCWwsXye3GVqRNMoU8hJ5zJG0jABxiDHkLCPFsB8xxR4rTkOwVoo8eAEbSWkYCStAZArKqq6S8ytxpEFHrewKf7Mvgv3Vh2zqXzvkfhK9gU/2ZPsr9xYbgafzntmAw1ae+AdoKf7JiP7mr9wzXRN/jAe0SfsmI/uav3DLJPCrGLKZOSmoFYEWWWXhuztltWvlNgLXOV239EU++0EBnFTyj/J2tfKbc7G3tnZ7M2Th6QJq969Q7iKRyr1CNvPj7ISfk97mtjAf+KPct7eUelgqfk5HszT/AGpfst8J6ZjKOsy8NicMmvyjEfx/KSPYUtD/AOmKB/8AVIPtFh/1LCZyg2aKvaNzA0Pm08Idg6NqifaEw8Ji81hTxKvyCmk3uD3hfyutTYXKi2vpIVPx1jSrkO25bRpnYgyQqdJydXtK4RszAHS1ke1r+kSR0vIU9ttv7w+1vxUzoeSJgunyejss0V5x527UG6r7df8A6REnaSr/AGtLzQn2areLXEfYyLwdhGvOWwXaao+80tOBDKen0vwmjT2y3EU/Jqn/AOZHvj1Iz7cvRrlpWTAU2qTayBvs1EJ9jFTL8Ni1cXFxa4IOjKRvDDgZVktVyXEmRMYtGzRkj2kSIxaNeAD2ikM0UYj5mEeNHnIdhFxuiQan9cJMCOBAKEIoorQAUi+6TkXGkQ0e07AX9mT7K/cWHYJfnPIwbYC/s1P7KfcWG4RfnPbMgYcq7/H8oDt8fsmI/uav/TaaCjf4/gID2iH7HiP7mr/02lEng0lJUaBY2HiTuAHMngJ2eweyiqBUrDTgp0LeI3qvT1jxsNDqk29hOSitzO7PdkzVtUq+jTB8zbgBx+A67p1yoiqEpqFUcBz4knieseriL24AaADcANwA4CUl7fr3CdEYqJzSm5CqgcoEVXlJ1a19JEUxvMNidyt6QPCDVVUS6tWJ0UHy/XKUUMOTUXOLLcXvutvtFsO2GYnYFNkoKR85VOpOuVB6Tac7W981sJsFqX9TXq0x9XNmTzpsCreYlezm73FM2hFJAgtuBf0j4m1xNfFrdGA5e+Z1bFqaMjaCEmlmUKzFs6r6hamxUMo4AnIbcIP2jwFRGUDEVEBXdTsmo3lnsSxJ6+UOxtQLXY71w1MDpm0Y/wCYp7DMvtLtAioAyk5cy3vroxHLpIxwVyl8z0OpyzUMcG96t/YEwGya1SoEXE4gXvqaumgvwXpD8d2WxaU2anjarMouEc51a2uU3WZmzdr2qrZmGtvaCPxm8K5J9b3zpjBSR508sovYjR2j3lOnWp3CVAboSTkqIQKtI8TY+ZVlPGHZyfSUUSp1C2qh/sZs5W/C9uINtZh4Ed1iXo/QxANSnyGJpKSV/jp5l6lUhuFxNvR4H3Hhr7v9Jx7Y8mmXDPYWrqOn1438Ufr/AD9w3D4mo1np0gVN7FarIdDYhlN7MCCCOY841DFvQc1DTrLvv873iG+85GKreCUsR3bkahahsb/RqblbpewU/wAJ4Qp3uCGJI3EG87e0jyH1M/O50mydvpXXQ2INiCCDffYg6g21t1uCRrDzUnnaVzSqE3JBHhmUHd0YE3B4G/AkE2ptAi1mupFweY8OHIjgQRwlQVumEntqR2+eRasBvIHibTiV2ofrEStseOc17ZnrO4+VL9ZfaIpw3yzrFH2ha2eUgx80iI4nmHpDmIGJjGBgBKOPGNLFpMdwMT2KSb4IGQqDTeZo0th1m1yEDmdB7TpGqbII9Zh/D6VvPd75LmkarDN+D2Ds+P2an9hPuLDsKPnPbPPsB26qU0VBTQqoVb639EBeduENTtjVc/Nr6XT0j7AJnqSF2Zvg9AaqqhixAAOpJAA0G8ndvExe0u3aAw9RO8DNUR0Ap2cjMpW5tuAvxmLTqYqoPSUC+pLWF9LXtqb2AG7hKcR2ed/WKn3D4H4Sk36H2PbA9h7GSmodwLjVKdwbHg9Q/SqdNy+O7Rq1Sx1jYPsyib2/w3HvvY+yaNPA0wLZb9TqfaJ0QyUuDGfS29pfQx3fl7ZVlJ4zZfB0+VvMyk4MHcT7ZXcI/pJGd3doPURmNtw58hxmm+Av9M+YlT7Obgy+wj4Xi1i/pprwD1q4QAIM3u15nrA62NZiFy2ubE7wBDKmznA0APg1vvAQc4Zl0sbnTSzfdJk6kJ4ZLlMJwNVqLWRgFJ9It6u7TUbvHhOhwW0kdS97BLswuDYL1G+5tYzkqtFhoEe3VGHmSRNzD4NloUqQ/rMSwdulNTZB5nXwJilKlYYsPcmov8/7eQHG1G7h9PTrCpUa/Aa2HtLD+ASW0URqz5yCSb2J3ZgG/GBbT2qtRD3e4gqN18q+ioPIkC58ZE7QV8Rc5mpgoHyG+i00LW53sRpxhBaY0GaXdm5fp9gpdh029T0WFje5IB3jS8WIq909m0PxHSamI2/h3I+TYdlA4sSCfFbW98zNrA1iDbKRf1RmveaRm1wYSxu9zL23jCVV6Z9OmRVQ8npkMPgZuVyrWqIPQqqtVei1FDBfK5X+GY/9Etyc/wAJ/KGbHDLg6VNwQ9MVBY7xT7xmQEcNGbTkBOfqXa1Hp/8AGWp6F5X+f5/cKrqrr6QvwPjbRvMD2g84yYkldTdlORuZ0OR/4lHtVpWr89QdD8RbqCAfKRpYNs9w1MqQVN3VTbepKtY3DBTpfiL6zXDmTjT5Rl1vRyjNyitn9GKs+YWMbAtnQ0+OpXo3EeDD3jqZcuzm3lqX/NT84w2bZie8pjcdHJNxuOg5/CbOafk44Ysif4X+hjVMRvF92/pbS0rOOWH9paVqhZAMrE3AXedN2l7cPITL+R1GswRjyABf3co1lbCeLQ6CBiBzHtilLYDE3/qj/wAs/wDbFDuSJ0I5AGOJESSj9WnMdY8NopTFUUnWoz7my5cqtxWx1Ntx13gxbPplc9SxvTQsun0ty+8r7ZPstiQlWpVc+klKqy31LVDlAHQktv6QSsHLTR169nqNO3oAk8ySb+VpZiKOQDI1ND4a+AAHxM55e15JGdNdxYG5t57oRhttUC1yxB/e5+IExhj8zs9WfUJpLDX5mimxnq6tWa3Ow9172h1Hs1hk1cNUP77E+4ECVYbaSN6rg9MwMLWtHqS4Q1hct5OyZ2XQ4UkA8NfadYdSqBBZVCjkBYe6Bd6OfugW19tphqYZyTc2VVsWY7za5GgFrk8xzii7exU0oxuT2N75ZGGOF7XueSgk+wbpzmyO0lLEHRKl93zi2W/IFWK38QJuGuwFhZQOW72C0cp6PxEY4rL+DcKFRvq2+01vct/wkhVtvIPgLD4zJqYk8z5aSoXO8k++Z99eDddI3yzXfGL0jHFDlM3NbcAP1yEYVT/oAJD6g0XRh1Zw31h4Er+UoVlU+sfN2PuvBGlZvM3nbNo9LFLk0zil5yirXU7xeBExryHlkzRYIRLg1txI8/ykqWNqDXvGHKztu9u+UW6RKIlJocoRfKLHxDHex99/bKKbFSSN5N81zmv+HlaWESNhKWSS8mbwYpKnH7E/lbn6bf4m/OP37H6RPmTKoxvFbNNMVwkWmpzhtLZjq5JGigswv9AEB/c0zhTMtzOR6zcvWO7lvlrTT1GOTXa0NL3ZGrRKmx3ytzYS2qGLEhGNzvynjpv8YnwjgEstha5JIFgNecES5pPdooBMuWchtbte4JFFRlH0je56gC1h4+6F9m+1ZqsKdUa813nwvN1jcVbOSXWY5S0o6jF0y1NuYGYHkR/K8wkrVFNw7A6btNeYmge0tNdEpEn99viohtDYCVVFSnWVla9iq3XfqqkHcDp5TWEjzeoSnJMDp9pcQABnGnNFJ8yReKGnsmf7X3GKXqMNBljYoHCDbTQUEzEE628NN59k6gIJDFYbNTZQL3BmdmlHn9WrWqEmnVp5fqsFAtxDaG/naUY3AMGY0aWVWtoSW9HRuo3jfeFdp8AKaA5MjE2OluHLdK9iLWZL06zLlIGU6qRa/h7puqoyT9qzMKMN6/jIOwFr6X3X48NJ1b49L2emCQSDoOBtpa0rxlPCFCzXFrEiwY2LZdAbcTzvbWaPFNbi1437RzAtCKeNqJ6rsPMzRGxsLU1p1kBPNih/z2HvlWK7LutiKgsd17WPgwNjIa9oqO34Zfb96JUe0tdfp3H7wH4SjbuKepWs7C9NVFlFgGIzsNSbnMxBP7spqbIrqbZQfD8jLtoYbO71AcjOxYq4YAFjchXUEEXOl7fjJSimaTeWUalbR6N2P7PlNmjFMFChM2YsAWubbrfWNt4ku8727XKp9lm9pS4985HYnaaomFbCvWTuy6sFLXAAJJ9ICwGbLpccfPWO1KXdWBpEnT+up6A6fWnN1CtrZnX0WR4ovdb+/wDaNJqigbzbqrKPeJKmwIuDMlKq5bDJfoynTyaPhMWEJ1UKRr6QvmA9EgXN+R6HoJx9u/D/AJ+SPSj1btXVfL/bNVpXVrBRmYgAX92//WZdfbYsbbgCbnQADeT0E4/am1nxDak5BuH1rcWHwHDxuS8WF5H8jTqurj069yfg6DaHbVAbUwW8NB/iP4AjrMl+2tYeqgA+0f8A42+EBweznqEimt7asTYKo5u7EKo8SIavZqo4PdmjVYa5KVZHqeSA3b+G89COGEfB4U+tzz/9foW4bt21wKi6cwb+42P+adTszHJXtkYa7rmwNt4BPHobGeZYmjY7rc+fWHdn8YUqADcdbfvLqp91vORlwRatcm3T9bkUtMnaZ6k2zjxZB/Ff4SCYdAWDVqa2tclgBrrpfzE5LaZHevbUZiRc7gdQOPOBrvNgPZ0nIobWdT6nIdrUxOGXfiVP2QW+6DKqm2cIv03bwS3xtOT1/X8zIk9ff/pK0Ih5sns6Z+0dD6NKo3iVUe3WUP2p5UFH2nJ9wAmAo629sYuB+vzj0ohzk+WbLdranBKS/wAJP4yDdp8Qd1QD7KL+RmR3o/R4xmrjgJWleiLNCttuu3rVn8jb4SnEV2K5Czk1BdiSWIpX0ABPrOfdbgTBUxFrlvVGp525Dqd3nJ7Oqlg9Q2zMWO8CwRbgC/jYeUpRreuCdpNR9/sV0qdFyEZFQMcoqBqmZGOimoGOV0vYGwW28W3HP2PhGTF5SLFGNxyy7x5ETTxGHd0Z3HrKxuBYHS9+h3e6b2z9gmtWq1dBmKXvzaklRtBv1fnNVNuLT5Jy4YwlFx4f2Myps+rW0pKLXALX0XOcoZydwUFj756JlTMFo3FKlTShSBvYpTGtS31ma5J8JTgsOKahRfx01PPSE5o06VGEt3Y+X9axSBxA5RoWABJAGMK0XeRDB9p7ITEIEq3IBuLEgg2tvEowvZyjSXLTBHW9z53miDFm6x2FI5Haeyaiu3o3B3Fdb336DUcTYzMq4fMrLbUgg6WsSCB7/hOy27hO+w70x6xF1+0puvwt5zzX+l69M2zsQNCrekAR0a9iPwnXDP8ADpZyzx1Kzd2FsanUw6s6Ak31BIO/pMrbuEFGpkS4BAOpvrc/lBMNtW24lD0JH3ZPFV+9ILOSbAX36DwmO5pSrY3tn4nGNTDJWDj6tQBrW4emD8YS208SP63CU6nC63B/yNb3QDZW3RSUJlDAcmyn2ETWTtFRPrKy+Vx7VhrZSxvlfQDqbVw50rYGop6PlPvpwd8ZgP8A22IH/FH/AGzpMPtfDHdWA8bj4y/+kaH9qn+KTqXyKXc9v6nL4fGYK4CYSuCdM3e3y30vlCWPhETYkHeCQfEaGb9fa9EbqgPhczldqbQALsOJNvOc+ZKdUej0eWWJSc7rncG2pjc3zanTQv14qvhx8bcpRhMPnYKDbfcncqgXZj0ABPlBqXEnefjNbZKAI7HTMypf90XqN71pe2dCShHbwebKUs+S3yw04RnULTUBBmKq3q5lFyXt61UjUnhoBppBHw92ysMrg6Mt1sQdCD4zQxLjuwFJ7x2YZVItawUMpG5mbN7BzlNfC1EOWpfMOO+6kHjx1BnLJyrUexihi1dqinbS/KMOMQw+eV+4r8MzZS1KsR9ZlVlPMpfjMPY1O9UefwI+Np0qr8zjhwyYZ/4hXVfg7TK2JhrZmuBvAJ/Xn5CdGr4LPKePTm0+mG4zF3drXtc+wafhKFrn9GEjDpxYnwAHvJPwlBxNFN5v5n4C0xS8JHQ5eWQZyf8AS8jrz/XhHO16Y9VL+X/deRbbjfRUD3e4SlCXozc4+WXJRY7g3sP5SS4I8gPEj87+6AvtNzxlTYlz9IyljZDyxNX5OBvceVz8bRVAgUk5iBcm1hp4fzmQHMsGIO47jpK7ZPe9FWJxmc+iMqDcNSSeZuT/ACmxslFNA3YCxbQ319W403bwdTOdtY2mjsnGopK1b5GsbgBirDc2UkBhYkEXF9NbgSpQuNIWLLoyKTOkwxvQ7ldWqMKa9DUsg+JJPJZ0eycUMjML5Xd3X7F8tP8AyKs5ZMXTPo0HapUYFc+Tu0pIwtUKKWJaoVJXMbWBNtTcbuEpkAAbgAAOg0AmUYaVvyzfPmWWS08I3KeKB3ay1bTPpXELptKsxoKBXlFKcxihYUAZxGNYSuNlgA7V5HvzzkHg9Qw2AvfFW3mc12g2fSqksDlfjYXDeI59ZqVaZMCrYONOiWrOKq4Fgd15WMM3KdZVwPSDPg5eojSYuFUqfS16Xl4Nt1x5wxsNKzhoWFUUjEczeN8tk2w0rbDxaYvk0WXJHhjNjzwHvlDOWNzLDQjd1GoxXAp5ZzVSZLhNfZh+ZU3tarUBsLkZqVMrp1yMJkE3HvmlsCqGLUSwXvMpRibKKyXyZj9EMGdL8C4PCElaonFLTNS9GjiKWi3zXX1RoBa+bXW43wmnUNRhm+ioUch0HQa+2AvTKsVdsjKbMr+i6niCDr+t8N2dhWqhlpEBFF6tdtKNFOJzcW5Aak7pxOM5fCe+smDH/wBt/wA+RTtGoEwlZv7eslNetPDKXqMOmd6Y8jOX79+Zm1tjFivUUUQRQoqKVIHflBJLt++7FmP2rcJRS2YeU7FSVHgylKcnL2ZJDHeSfGOuHM36WxyYZT2IeIhqFpZzKYQy9MCZ1FPYo5Q2jscRah6Dk6WyyYZS2MeU6lNkgcJeuEtwk6itCObp9n7y9ezC8p0a0B4SwU7RamPSjmj2PRt4MspdiKHHMfFj+E6dJaKfSGphpRl4DYNOkLIoHx9pmguF6S8L4SxVMBlK4fpLBSlopnmY4pePtgBVlihGQRQAxwnOP3PnCDRkClpVElDUOkrah0hAxA4yRYHdFQ7M96EHfDzU7m8h8iMQzHbBympguk3jguvsiOBEAOYfAdJQ+zTOs+RCVtgYWFHIts88pS+BPKdgcAOUpq4S25bmOyXE5BsEeUpfDTsBgTxUSabIB3raOxaTgauHI1AgraT0n+g05S4bBpcaanxAMesWg4vCds8QqhCUqhRZRVpU6xUcArOpYDpe0IxGJxuNCrULmmNQuUU6Q6rTUBb9bTtqGzKa+qijwAHwha4eJ5AWM5TA9nioAM1aOzAOE2hRHKSXCybs0SozUwI5S1cEJoLhpMYeKhmeMJJDC9JpLRku7hQWZ4w3lJfJ+sNKyBWAAvyccoggHCFZJEoeUAKLRBTLcnSSyxgViTjmQtARO8WeRyxwsAFnMUV+pigAEuI52/CTz35RZbRgeX8v5SyBGn0lTUTCg3PT4SZURABrcSff9D7JcUH6/nEMOIDIKQeP685M05P5OOUkEkjKskbupfliyQCwc0YwodITYxAQGDnDxu4hQkwkAAxhpMUoWFiyxADClJZLS/LEVjoCoSUmEj5YUBFZMGNHsYAPePeRtFeAD2ijXizQAe0e0iWjXgA9o2SSBj3jEVGjI5JcWkWhQWVFOkaWBomhQWVRSdukUYgAPJX6+6KKMQgvWQ1B3x4ogLE3675ekUUTGhyYooohjGpJr1iigBYBF3cUUAHyxwsUUAGtHCxRQAeK8UUYhwY8UUYCJtIkxRQAUjFFEMiTEBFFEAorx4oDGapYXMC/pcakA2va/M+EUUpIlsIOK3X0k0qXFxFFBhYjHMeKACuIooorE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4" name="Picture 6" descr="https://encrypted-tbn3.gstatic.com/images?q=tbn:ANd9GcRQKCOMQxJQbpZZiGMBrSZKUPX2JHappGbdRC-3jyrFYGoGg71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7900" y="2176611"/>
            <a:ext cx="4648200" cy="3108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37255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609600"/>
          </a:xfrm>
        </p:spPr>
        <p:txBody>
          <a:bodyPr>
            <a:normAutofit/>
          </a:bodyPr>
          <a:lstStyle/>
          <a:p>
            <a:r>
              <a:rPr lang="en-US" sz="2000" dirty="0" smtClean="0"/>
              <a:t>Vocabulary</a:t>
            </a:r>
            <a:endParaRPr lang="en-US" sz="2000" dirty="0"/>
          </a:p>
        </p:txBody>
      </p:sp>
      <p:sp>
        <p:nvSpPr>
          <p:cNvPr id="13" name="Footer Placeholder 12"/>
          <p:cNvSpPr>
            <a:spLocks noGrp="1"/>
          </p:cNvSpPr>
          <p:nvPr>
            <p:ph type="ftr" sz="quarter" idx="11"/>
          </p:nvPr>
        </p:nvSpPr>
        <p:spPr>
          <a:xfrm>
            <a:off x="5785748" y="6344453"/>
            <a:ext cx="2895600" cy="365125"/>
          </a:xfrm>
          <a:prstGeom prst="rect">
            <a:avLst/>
          </a:prstGeom>
        </p:spPr>
        <p:txBody>
          <a:bodyPr/>
          <a:lstStyle/>
          <a:p>
            <a:r>
              <a:rPr lang="en-US" dirty="0" smtClean="0"/>
              <a:t>©Partners for Learning, Inc.</a:t>
            </a:r>
            <a:endParaRPr lang="en-US" dirty="0"/>
          </a:p>
        </p:txBody>
      </p:sp>
      <p:sp>
        <p:nvSpPr>
          <p:cNvPr id="6" name="Title 3"/>
          <p:cNvSpPr txBox="1">
            <a:spLocks/>
          </p:cNvSpPr>
          <p:nvPr/>
        </p:nvSpPr>
        <p:spPr>
          <a:xfrm>
            <a:off x="474752" y="838200"/>
            <a:ext cx="8229600" cy="533400"/>
          </a:xfrm>
          <a:prstGeom prst="rect">
            <a:avLst/>
          </a:prstGeom>
          <a:ln w="28575">
            <a:solidFill>
              <a:schemeClr val="tx1"/>
            </a:solidFill>
          </a:ln>
        </p:spPr>
        <p:txBody>
          <a:bodyPr vert="horz" lIns="91440" tIns="45720" rIns="91440" bIns="45720" rtlCol="0" anchor="ctr">
            <a:normAutofit fontScale="8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7" name="Title 3"/>
          <p:cNvSpPr txBox="1">
            <a:spLocks/>
          </p:cNvSpPr>
          <p:nvPr/>
        </p:nvSpPr>
        <p:spPr>
          <a:xfrm>
            <a:off x="434196" y="1676399"/>
            <a:ext cx="8229600" cy="3810000"/>
          </a:xfrm>
          <a:prstGeom prst="rect">
            <a:avLst/>
          </a:prstGeom>
          <a:ln w="28575">
            <a:solidFill>
              <a:schemeClr val="tx1"/>
            </a:solidFill>
          </a:ln>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8" name="Title 3"/>
          <p:cNvSpPr txBox="1">
            <a:spLocks/>
          </p:cNvSpPr>
          <p:nvPr/>
        </p:nvSpPr>
        <p:spPr>
          <a:xfrm>
            <a:off x="457200" y="5486400"/>
            <a:ext cx="8229600" cy="762000"/>
          </a:xfrm>
          <a:prstGeom prst="rect">
            <a:avLst/>
          </a:prstGeom>
          <a:ln w="28575">
            <a:solidFill>
              <a:schemeClr val="tx1"/>
            </a:solidFill>
          </a:ln>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10" name="TextBox 9"/>
          <p:cNvSpPr txBox="1"/>
          <p:nvPr/>
        </p:nvSpPr>
        <p:spPr>
          <a:xfrm>
            <a:off x="2899913" y="826698"/>
            <a:ext cx="3352800" cy="646331"/>
          </a:xfrm>
          <a:prstGeom prst="rect">
            <a:avLst/>
          </a:prstGeom>
          <a:noFill/>
        </p:spPr>
        <p:txBody>
          <a:bodyPr wrap="square" rtlCol="0">
            <a:spAutoFit/>
          </a:bodyPr>
          <a:lstStyle/>
          <a:p>
            <a:pPr algn="ctr"/>
            <a:r>
              <a:rPr lang="en-US" sz="3600" b="1" dirty="0" err="1" smtClean="0">
                <a:solidFill>
                  <a:srgbClr val="C00000"/>
                </a:solidFill>
              </a:rPr>
              <a:t>oojah</a:t>
            </a:r>
            <a:endParaRPr lang="en-US" sz="3600" b="1" dirty="0">
              <a:solidFill>
                <a:srgbClr val="C00000"/>
              </a:solidFill>
            </a:endParaRPr>
          </a:p>
        </p:txBody>
      </p:sp>
      <p:sp>
        <p:nvSpPr>
          <p:cNvPr id="14" name="TextBox 13"/>
          <p:cNvSpPr txBox="1"/>
          <p:nvPr/>
        </p:nvSpPr>
        <p:spPr>
          <a:xfrm>
            <a:off x="665252" y="5390346"/>
            <a:ext cx="7848600" cy="954107"/>
          </a:xfrm>
          <a:prstGeom prst="rect">
            <a:avLst/>
          </a:prstGeom>
          <a:noFill/>
        </p:spPr>
        <p:txBody>
          <a:bodyPr wrap="square" rtlCol="0">
            <a:spAutoFit/>
          </a:bodyPr>
          <a:lstStyle/>
          <a:p>
            <a:r>
              <a:rPr lang="en-US" sz="2800" dirty="0" smtClean="0">
                <a:solidFill>
                  <a:schemeClr val="accent5">
                    <a:lumMod val="10000"/>
                  </a:schemeClr>
                </a:solidFill>
              </a:rPr>
              <a:t>A word used for any object when the actual name for that object has slipped one’s mind.</a:t>
            </a:r>
            <a:endParaRPr lang="en-US" sz="2800" dirty="0">
              <a:solidFill>
                <a:schemeClr val="accent5">
                  <a:lumMod val="10000"/>
                </a:schemeClr>
              </a:solidFill>
            </a:endParaRPr>
          </a:p>
        </p:txBody>
      </p:sp>
      <p:sp>
        <p:nvSpPr>
          <p:cNvPr id="3" name="AutoShape 2" descr="data:image/jpeg;base64,/9j/4AAQSkZJRgABAQAAAQABAAD/2wCEAAkGBhAREBIUEhISFBQQEhQREBIUFQ8VEBUUFBAVFBQQFRQXHCYeFxkjGRQUHy8gIycpLCwsFR4xNTAqNSYrLCkBCQoKDgwOGg8PGikkHiQtKSwqKSwpLCwsLCksKSkpLCwsLCwsLCwpKSwpLCkpLCksLCksLCkpLCwsKSwpLCwsKf/AABEIAOYA2wMBIgACEQEDEQH/xAAbAAEAAQUBAAAAAAAAAAAAAAAABQEDBAYHAv/EAD0QAAIBAgQEAgkBBgUFAQAAAAABAgMRBAUhMQYSQVFhcQcTIjJCUoGRobEUYnLB0fAjJDOSshY0Q6LhFf/EABoBAQADAQEBAAAAAAAAAAAAAAACAwQFAQb/xAAnEQACAgEEAQQCAwEAAAAAAAAAAQIDEQQSITETBSIyQVGRQnGBYf/aAAwDAQACEQMRAD8A7iAAAAUuAVBS5UAAAAAAAAAAAAAAAAAAAAAAApcqAAUuVAAKXABUAAA8ti5DZ3xFGj7EVz1HtFa28WRlJRWWRlNQWWTLkY1XMqUd5x+6NajlmNxOtSp6uL2Wv6IyIcEU/iqzf2KvJJ9Io8tj+Mf2TH/7dC/voyKWOpy92UX9TWcTwTZXp1HfsyArqtRlaV1boQds4fJFcrrK+Zo6ZcqaZkfFLUlGo7xk7JvdM3JMvhNTWUaa7FYsoqACZYAAAAAAAAAAAACjZUs4mqoRcntFNsDOCzjsyp0Y3nK3buQVXjJyf+FSnJd7MZXl37VJ16ybi2/VweySe9jYqWHhFWjFLyRR758rhGf3z5TwjWHxViFvQlbyZdocbxvacHH9TZWkYeNyajVVpQXmtGvEbJrqR547F1IYPOqVTaSv2Zn3Od5rlk8LP2W+XdeJLZBxNqoTej0u+j7EYXc7ZEK9R7ts+zbitzypA0mzJYx2I5Kcp/LFv8ELwzlicfX1NZ1G5Jvorkrm2Gc6FSK3lFpGFw1mEJUYwvadNcsovfQpljes/golh2LcTDI7E59Rg7N/VWJCorprurHOOI6EqdTlveXRLx2PLZuOMHl85QxtR0WhVU4qUXdPVEPxPl6nT5rarqSGS0HDD0oy3UFfzKZxNKjK/W363JTWYckrFmDycxlpfw/kdNyXEc+HpS7wX9DmeKlrJ927HTMjw/q8PSi91BX+upn0v2ZdGuyQAKXNp0ALmHj82o0VepUjHzev2NYx3pMwsG+VSn4rRfkqnbCHbKZ311/Jm53FzmOK9LE/gpxXi22/sYD9J2KvvFL+FGd62pfZkfqNC+zrtxc5JT9JmI6y/wDWJm4X0l1b+1KL8HGx4tdUwvUqWdN5iqNLwnpAT9+mn/A/6k9l/E2Gq6KajJ/DLR/S+5ohdCfTNNeorn0yXMDOsO50KkVu4uxm8xRlrWUXtZWCH4ZxsZ0Ipe9Bcsl1VvAla9RqMmt0m0ROO4ebn6yjN059flfmi06uPirOnTl05k7LzKVJxWGiiLcFta/0hcfxNUjPRvTd9PI3LBVnOnGTVnJJtfQ1XDcH1KlVTrtJJ8zguut7G4QikrLpovoeVKS5keURksuREcT4dSo3e6ehz5Ts3Y33ifGKNO33NAUHJqK3m1FLzM97zYkjHqXutSR0/J6rlQpt7uKuZpYwNDkpwj8sUvwXrG9HUiuMCxE4/hylUlzrmhP5oaMl7FbHkoqXZ44qXDICOQ11p+1VLeSvbzL+B4co05c7vOfzT117kweWRVcVzgiqoot1qyhFt7I0viTiDmvGPkZHFOctezF73S8O7MXhLIVWl66orwi7U4v4n8zM8pO2WxdGScndLxx6PHDXDM6s41asXGnF3jF7ya2duxvqRSK/BVmmEFFYRrrrUFhFJOxoHF3pEVNypYZpyWkqm6XhHv5l70k8UOjBUKbtOqrzfWMPDxZq/DXCXPFVsQrQesKfWf7z7IxX2znPxVf6zBqb5zn4ae/t/ghIRxWLm7KdSTerb0XnLZEthuBar1q1IQ7xXtS/obpQoO3LTgox2SirIz8Pkje4hoYrmfIr9OgubHlmkw4Iw63nUl9Ev0Pb4Ow/T1n3Og0sjikXVk0expWnqX8TUtJSv4nMq3BcH7s5rzSaIjG8M1qetlNd47/Y7HLJo9jGxGRroQnpapLohPRVSXRxRRnH3W9OhlYfN38X32Nz4i4U3nBWkt10Zo2OwltUvM5V9MqXwcTU6eVEuDbsl4yq0be16yHWDeqX7rOi5PnNLEwU6cv4o9YvszgVKu4k7kPEc8LVVSL9lu1WPRx66dzRptU84Zp0etedsjuCYsY+CxUakIzg7xmlJPwaL05WTfY62Tu5WDzVqqKu3ZEHmfFEaei3/P8A8IriTPm24xdv5Ij8i4cninzzbjTvv8U/IyyslN7YGKV07Jba/wBmHmGaSry2b192N239jYuFeGJxmq1ZWa/04dvFmx4DKaNFWpwS8ev3MyxOulR5fZZXp1F7nywkVANBqAAABZxcrQk+yZeLOLjeEl3izx9Hj6OY5zUcqkvt9zo2T4dU6FKKWigv0Oc5nG1SX92OgcN4z1uGpy7Llf0Mem+zBo+2Sh4kz2WcQm4yS35XY2M3vo43W/z+aS5tYesd/CENLfdfk3+hh/WS0WkdEuiXRfY59wdK2Nmnu1NfXnOs5Vh7RuYtEk4uT7bOdoMOMpfbZewmAjFbGVZI9nmSNx0izicXCCvKSivEjXxZhU7OpbW2qlb7mocQZy3UqSfwycYrtbQ03EZ9KTd9jmz1rUsJHIs9QcZ7UjutGvGcU4tST2aehdObeivOJSdenJ+zDllBdE23c6RFm+Et0cnTrnvjuLOJwqktjmfFuTKnVkktJrmj531OqWNT47wy5Kcuqk1+CnVR3Vso1kN1T/4ccrQtJrsIy0ZkZnC1RrxMS+58/HiR8vDizg6r6L83c8M4N/6U3H6PVG2Z1iOWk/HQ5n6LKzXrv44/8TfuJOd0VyxctenkfQxbdR9RFvw5NIcXVqpfPNR+lzp+EwypwjGO0VZHOcpwdX9opJ056TTbafc6ZYjpo4jyeaSG2PIRUA1GwAAAAAAM8yPR5YBreN4ewkZOVXmd3e13b8EtlFShyKNGyS+Fbmt8XynGT3Seqf8AIxeC/WyxLaUuRQalJ7N9LdzLGbU9qRjjNqzaom/HmR6KWNRsOMcXZfUwWOdSCtGcvWU30196D/J0XhPiOliqS5WlNJc9N+8n4d0ZHEeS08RScZx5l07p90cxxfCOKw8+fDyb5dYuLtNL+Zz5RnRNyisxZy3CzSzcoLMX9faOzKRVs5Lg/SDmFDStT9Yl80ZRl/uJFel5W/7bXtz6fexYtXXjngujrqsc5X9lzjrKuScqi9ypv4SOZYypyp/U2fO+KcXjnZQah8NOCk/q31MPBcGVas1Kv7EFZ8r96Xg+xhcFdZmC4OY61fdurXBOejLCyhTdR71paeMVsdXwz9lGp5HgEuVRVox0S6WNvpKyR2IR2xwd6ENkdp7Nb40l/hwXeX8jYnM0PjLNlKUmn7MFyrxfVmfVTUa2ZdbYo1PP2c5zeSdSXmR9SVky9iKnNJvuYOMqXtFbyaX30scOqO+Z85THfYdA9GNG1KUvnqf8dDo2OzVUYLva5q3CGW+ppU4fLFX83uT+fZJOtFOD9pKzT6nfxKNeI9n1G2UasR7LWVcURqVFGXxe6zZTR8j4UrxrRnVSjGDulfVs3glVux7iVO7b7gAC0uAAAAAABQqAC3VoxkvaSfmkxSoxirRSS8EkXADzAAAPTzOCaI7F5WnqiTABrdTBzW6v5pP9S2qCX/ip3/gh/Q2ZwTPDw0exHajzCZrs+b4YpeSSf4LdHKJSd3fxNmWGj2PUYJHq46HXRiYLAqCMqpVUU22kl1exj4/MIUo80n5Lq2aJxBxM3rN2XwwRnu1Ealz2ZdRqoUr8snM84njytQdo29qf8kcxzzOPWvljsjFzPO51W9bR7ETCdSrLkoxcpPt+vgciUrNRI4U5WaqWRiMSorxJzgrIJVJ/tFRPlX+kn1fzeRlZLwIk1PENSktVTV+W/j3N+yzLbtWVl0S2SOlp9Ns5Z1dLo/HyyUyPC9TYLFjCYdRVjINx0zzY9AAAAAAAAAAAAAAAAAAAAAAAAAAAsYrEqnByk9Ev7ReZqfFuZa8l9Ie1Pz6Ipus8cGyi+3xQcjX+JOIHrKW79yPyo0DHY2U25SZlZvj3Vm+yehEKhKvVjShfV626LqzhRUrpnzcVLUWcl7K8rq42pyx9mmvfm9rdvFnSMmyGnRioUo2+aXxS8Wy1k2WunCNOlCyXW276yfibXl+WVFZ2O3VWq10fQUVRrjwimByS+5O4bCKC2MaMKqDr1FumXbjRvJFMqRscwkXY4/uhuQ3ozCpZhiIsvEskkwAAegAAAAAABnlsA9Ax6uOpx96SRaWb0fnRHcvyRckvszQWYYqMtpJ/VF1M9zklnJUFCp6AUZUowCk5WTfZXOT8VY9tTd/fk7eR1HMJ2pTfaL/Q4xxHP2YnN18sJI5Hqcmkka7OWjZsfo+y5NVKrWspckfLfQ1qovZZ0T0eYf8Ay1Pxcn+WU6CKbyUemQTeTdsnwCSvYmEWYR5YaGHWryOs5YO25YJIWIzDYiXOkvr5Eoj1ckk8lirhIy6akfWocrJcxsXEjJEJxWMkapGXhMW72ez2MSS1KLdeZXFvJXFtMnUCkdipeaAAAAAACjIbMcdOU1Spbv3n2Jlsgr+rxb5tqnuvxK7HwU2t8IvUOHoW9tuT666F15BR+X8kjFlZM92RJeOH4IWpw4vgnJeZjyjiqPXmj9yc/aod0XNGR2RfRHxxfxInB8QReklZ7ErTrKSuncwMxyeFRXWkujRB08RUoys3azszzc4dkXOUPkbdcMwcBmUait1M65annlFykmsoxM1X+DU/hf6HGOIndR+p2vGRvTmv3JfozhOc4h3s07x0aszn62DljBy/UYOWMEW9jfvRpiZOk0lfkqNfi5zqdSb0UJf7ZHQPRlhqlOM+dOKnK6T3K9JBxeGVaCuUHhnTo1qlvcLEsJOT1sjOpPRHpHT2nZ2ljDYNQ8X3Mg8ylbcx62Lse5SDaRkuSRhYuuY9TGM8ww059PqyDbfRBycuEW2y/gaDlK72W3iX6WWreTv4dDNjGx7GOBGGCqKgEy0AAAAAApYxcbgY1Y2a8U+qZllGjxrJ40n2Q8MTVoezUXNDZTW/1Rmft1OcXaa1XfUy2jCr5PRnvGz7rQhhror2yXRreKxLTdpaImeHa85KTd+X4bnv/pujfW78L6ElSpKKSSsl0Iwg08shXW4vLLhCZ/hVpLvdP+pNkTndRWt2uSs+JO34s16jXcXvtsbXleN9ZC73WjNOb1ZPcMXvU7afcopbzgz6dvOCekjW86yuDblyQXd2j+pskmaJxFnnM5Nu0INxjFdbaNssutVcctFmoujVHLWS3CFO9lKF+2iJjLsukmmc3xOfKTtY2Hgri+ccRChOXNCo+WF94y6JPsZ6dWpyw0ZtPrVY8Nfo6bSjZITnYrFmPi5m5vCOi3hGNicSzGSbdlq2HuzLyyGsmVLllEfcy9hsDGOr1ZlWBUuNBSxUAAAAAAAAAAAAAAFGGR2YZhy6L6kZSUVlkZSUVlmZUxEVuzGnmkF/djWsRmMpdbIt0MLVqv2It+L2KPJJ9GbzSl8TYa+eRWzX6kJjcc5vS5lU+Gar3nFfS5ejwo+tV/RWPHCcuzxwsn2Qau2ktZN6I2/JsD6qmk93qymByalS1irv5nuZ6La4bS6urYeakbprurfc45xDzRlUpyunGT+qu7P7HZWajxjwzDEe1rGdrcy6+DK9RV5IlWqo80cI47Oy3LuQVpSxlDku2ppv6E5W4Am5e1WVr9Iu5NZBwtSwzvC8pvRzlv8AQyU6RwllmLT6Fwlk6RltfmiVxpayek1HUzqk0tzptcHWfRDtPxMvLlJN6OxdljbFaeOTaT6kI4RCODKRUoipYWgAAAAAAAAAAAAAAFrE1OWLfgalmFa8rG1Y2hzwcU7X6mt4vJa0btJSXgUWpvozXxcui1lWX+uqWl7sdX/Q26FNJJJWS6EPw7hJRjJyTTb/AATZOuOEW1xxEpYqAWFgAAALVWipLUugAh62SRbuXMPk8Y6koADxTp2PGIouS0LxQ8YImeGnf3WeqOBm2r6IlAebUQUEgioQJEwAAAAAAAAAAAAUZUpYAhs0x7jJrXTYwcPnck/BbomsxyyNVb2a2aIWfDFW/vxt9blEoSzlGaUJ7so2PD1VKKktmrl0sYWhyQjFfCrF5FyNC6KgA9PQAAAAAAAAAAAAAAAAAAAAAAAAAAAAAAAACjKAAA9AA9AAB4AAAAAAAAAAAAAAAAAAAAAAAAAAA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hAREBIUEhISFBQQEhQREBIUFQ8VEBUUFBAVFBQQFRQXHCYeFxkjGRQUHy8gIycpLCwsFR4xNTAqNSYrLCkBCQoKDgwOGg8PGikkHiQtKSwqKSwpLCwsLCksKSkpLCwsLCwsLCwpKSwpLCkpLCksLCksLCkpLCwsKSwpLCwsKf/AABEIAOYA2wMBIgACEQEDEQH/xAAbAAEAAQUBAAAAAAAAAAAAAAAABQEDBAYHAv/EAD0QAAIBAgQEAgkBBgUFAQAAAAABAgMRBAUhMQYSQVFhcQcTIjJCUoGRobEUYnLB0fAjJDOSshY0Q6LhFf/EABoBAQADAQEBAAAAAAAAAAAAAAACAwQFAQb/xAAnEQACAgEEAQQCAwEAAAAAAAAAAQIDEQQSITETBSIyQVGRQnGBYf/aAAwDAQACEQMRAD8A7iAAAAUuAVBS5UAAAAAAAAAAAAAAAAAAAAAAApcqAAUuVAAKXABUAAA8ti5DZ3xFGj7EVz1HtFa28WRlJRWWRlNQWWTLkY1XMqUd5x+6NajlmNxOtSp6uL2Wv6IyIcEU/iqzf2KvJJ9Io8tj+Mf2TH/7dC/voyKWOpy92UX9TWcTwTZXp1HfsyArqtRlaV1boQds4fJFcrrK+Zo6ZcqaZkfFLUlGo7xk7JvdM3JMvhNTWUaa7FYsoqACZYAAAAAAAAAAAACjZUs4mqoRcntFNsDOCzjsyp0Y3nK3buQVXjJyf+FSnJd7MZXl37VJ16ybi2/VweySe9jYqWHhFWjFLyRR758rhGf3z5TwjWHxViFvQlbyZdocbxvacHH9TZWkYeNyajVVpQXmtGvEbJrqR547F1IYPOqVTaSv2Zn3Od5rlk8LP2W+XdeJLZBxNqoTej0u+j7EYXc7ZEK9R7ts+zbitzypA0mzJYx2I5Kcp/LFv8ELwzlicfX1NZ1G5Jvorkrm2Gc6FSK3lFpGFw1mEJUYwvadNcsovfQpljes/golh2LcTDI7E59Rg7N/VWJCorprurHOOI6EqdTlveXRLx2PLZuOMHl85QxtR0WhVU4qUXdPVEPxPl6nT5rarqSGS0HDD0oy3UFfzKZxNKjK/W363JTWYckrFmDycxlpfw/kdNyXEc+HpS7wX9DmeKlrJ927HTMjw/q8PSi91BX+upn0v2ZdGuyQAKXNp0ALmHj82o0VepUjHzev2NYx3pMwsG+VSn4rRfkqnbCHbKZ311/Jm53FzmOK9LE/gpxXi22/sYD9J2KvvFL+FGd62pfZkfqNC+zrtxc5JT9JmI6y/wDWJm4X0l1b+1KL8HGx4tdUwvUqWdN5iqNLwnpAT9+mn/A/6k9l/E2Gq6KajJ/DLR/S+5ohdCfTNNeorn0yXMDOsO50KkVu4uxm8xRlrWUXtZWCH4ZxsZ0Ipe9Bcsl1VvAla9RqMmt0m0ROO4ebn6yjN059flfmi06uPirOnTl05k7LzKVJxWGiiLcFta/0hcfxNUjPRvTd9PI3LBVnOnGTVnJJtfQ1XDcH1KlVTrtJJ8zguut7G4QikrLpovoeVKS5keURksuREcT4dSo3e6ehz5Ts3Y33ifGKNO33NAUHJqK3m1FLzM97zYkjHqXutSR0/J6rlQpt7uKuZpYwNDkpwj8sUvwXrG9HUiuMCxE4/hylUlzrmhP5oaMl7FbHkoqXZ44qXDICOQ11p+1VLeSvbzL+B4co05c7vOfzT117kweWRVcVzgiqoot1qyhFt7I0viTiDmvGPkZHFOctezF73S8O7MXhLIVWl66orwi7U4v4n8zM8pO2WxdGScndLxx6PHDXDM6s41asXGnF3jF7ya2duxvqRSK/BVmmEFFYRrrrUFhFJOxoHF3pEVNypYZpyWkqm6XhHv5l70k8UOjBUKbtOqrzfWMPDxZq/DXCXPFVsQrQesKfWf7z7IxX2znPxVf6zBqb5zn4ae/t/ghIRxWLm7KdSTerb0XnLZEthuBar1q1IQ7xXtS/obpQoO3LTgox2SirIz8Pkje4hoYrmfIr9OgubHlmkw4Iw63nUl9Ev0Pb4Ow/T1n3Og0sjikXVk0expWnqX8TUtJSv4nMq3BcH7s5rzSaIjG8M1qetlNd47/Y7HLJo9jGxGRroQnpapLohPRVSXRxRRnH3W9OhlYfN38X32Nz4i4U3nBWkt10Zo2OwltUvM5V9MqXwcTU6eVEuDbsl4yq0be16yHWDeqX7rOi5PnNLEwU6cv4o9YvszgVKu4k7kPEc8LVVSL9lu1WPRx66dzRptU84Zp0etedsjuCYsY+CxUakIzg7xmlJPwaL05WTfY62Tu5WDzVqqKu3ZEHmfFEaei3/P8A8IriTPm24xdv5Ij8i4cninzzbjTvv8U/IyyslN7YGKV07Jba/wBmHmGaSry2b192N239jYuFeGJxmq1ZWa/04dvFmx4DKaNFWpwS8ev3MyxOulR5fZZXp1F7nywkVANBqAAABZxcrQk+yZeLOLjeEl3izx9Hj6OY5zUcqkvt9zo2T4dU6FKKWigv0Oc5nG1SX92OgcN4z1uGpy7Llf0Mem+zBo+2Sh4kz2WcQm4yS35XY2M3vo43W/z+aS5tYesd/CENLfdfk3+hh/WS0WkdEuiXRfY59wdK2Nmnu1NfXnOs5Vh7RuYtEk4uT7bOdoMOMpfbZewmAjFbGVZI9nmSNx0izicXCCvKSivEjXxZhU7OpbW2qlb7mocQZy3UqSfwycYrtbQ03EZ9KTd9jmz1rUsJHIs9QcZ7UjutGvGcU4tST2aehdObeivOJSdenJ+zDllBdE23c6RFm+Et0cnTrnvjuLOJwqktjmfFuTKnVkktJrmj531OqWNT47wy5Kcuqk1+CnVR3Vso1kN1T/4ccrQtJrsIy0ZkZnC1RrxMS+58/HiR8vDizg6r6L83c8M4N/6U3H6PVG2Z1iOWk/HQ5n6LKzXrv44/8TfuJOd0VyxctenkfQxbdR9RFvw5NIcXVqpfPNR+lzp+EwypwjGO0VZHOcpwdX9opJ056TTbafc6ZYjpo4jyeaSG2PIRUA1GwAAAAAAM8yPR5YBreN4ewkZOVXmd3e13b8EtlFShyKNGyS+Fbmt8XynGT3Seqf8AIxeC/WyxLaUuRQalJ7N9LdzLGbU9qRjjNqzaom/HmR6KWNRsOMcXZfUwWOdSCtGcvWU30196D/J0XhPiOliqS5WlNJc9N+8n4d0ZHEeS08RScZx5l07p90cxxfCOKw8+fDyb5dYuLtNL+Zz5RnRNyisxZy3CzSzcoLMX9faOzKRVs5Lg/SDmFDStT9Yl80ZRl/uJFel5W/7bXtz6fexYtXXjngujrqsc5X9lzjrKuScqi9ypv4SOZYypyp/U2fO+KcXjnZQah8NOCk/q31MPBcGVas1Kv7EFZ8r96Xg+xhcFdZmC4OY61fdurXBOejLCyhTdR71paeMVsdXwz9lGp5HgEuVRVox0S6WNvpKyR2IR2xwd6ENkdp7Nb40l/hwXeX8jYnM0PjLNlKUmn7MFyrxfVmfVTUa2ZdbYo1PP2c5zeSdSXmR9SVky9iKnNJvuYOMqXtFbyaX30scOqO+Z85THfYdA9GNG1KUvnqf8dDo2OzVUYLva5q3CGW+ppU4fLFX83uT+fZJOtFOD9pKzT6nfxKNeI9n1G2UasR7LWVcURqVFGXxe6zZTR8j4UrxrRnVSjGDulfVs3glVux7iVO7b7gAC0uAAAAAABQqAC3VoxkvaSfmkxSoxirRSS8EkXADzAAAPTzOCaI7F5WnqiTABrdTBzW6v5pP9S2qCX/ip3/gh/Q2ZwTPDw0exHajzCZrs+b4YpeSSf4LdHKJSd3fxNmWGj2PUYJHq46HXRiYLAqCMqpVUU22kl1exj4/MIUo80n5Lq2aJxBxM3rN2XwwRnu1Ealz2ZdRqoUr8snM84njytQdo29qf8kcxzzOPWvljsjFzPO51W9bR7ETCdSrLkoxcpPt+vgciUrNRI4U5WaqWRiMSorxJzgrIJVJ/tFRPlX+kn1fzeRlZLwIk1PENSktVTV+W/j3N+yzLbtWVl0S2SOlp9Ns5Z1dLo/HyyUyPC9TYLFjCYdRVjINx0zzY9AAAAAAAAAAAAAAAAAAAAAAAAAAAsYrEqnByk9Ev7ReZqfFuZa8l9Ie1Pz6Ipus8cGyi+3xQcjX+JOIHrKW79yPyo0DHY2U25SZlZvj3Vm+yehEKhKvVjShfV626LqzhRUrpnzcVLUWcl7K8rq42pyx9mmvfm9rdvFnSMmyGnRioUo2+aXxS8Wy1k2WunCNOlCyXW276yfibXl+WVFZ2O3VWq10fQUVRrjwimByS+5O4bCKC2MaMKqDr1FumXbjRvJFMqRscwkXY4/uhuQ3ozCpZhiIsvEskkwAAegAAAAAABnlsA9Ax6uOpx96SRaWb0fnRHcvyRckvszQWYYqMtpJ/VF1M9zklnJUFCp6AUZUowCk5WTfZXOT8VY9tTd/fk7eR1HMJ2pTfaL/Q4xxHP2YnN18sJI5Hqcmkka7OWjZsfo+y5NVKrWspckfLfQ1qovZZ0T0eYf8Ay1Pxcn+WU6CKbyUemQTeTdsnwCSvYmEWYR5YaGHWryOs5YO25YJIWIzDYiXOkvr5Eoj1ckk8lirhIy6akfWocrJcxsXEjJEJxWMkapGXhMW72ez2MSS1KLdeZXFvJXFtMnUCkdipeaAAAAAACjIbMcdOU1Spbv3n2Jlsgr+rxb5tqnuvxK7HwU2t8IvUOHoW9tuT666F15BR+X8kjFlZM92RJeOH4IWpw4vgnJeZjyjiqPXmj9yc/aod0XNGR2RfRHxxfxInB8QReklZ7ErTrKSuncwMxyeFRXWkujRB08RUoys3azszzc4dkXOUPkbdcMwcBmUait1M65annlFykmsoxM1X+DU/hf6HGOIndR+p2vGRvTmv3JfozhOc4h3s07x0aszn62DljBy/UYOWMEW9jfvRpiZOk0lfkqNfi5zqdSb0UJf7ZHQPRlhqlOM+dOKnK6T3K9JBxeGVaCuUHhnTo1qlvcLEsJOT1sjOpPRHpHT2nZ2ljDYNQ8X3Mg8ylbcx62Lse5SDaRkuSRhYuuY9TGM8ww059PqyDbfRBycuEW2y/gaDlK72W3iX6WWreTv4dDNjGx7GOBGGCqKgEy0AAAAAApYxcbgY1Y2a8U+qZllGjxrJ40n2Q8MTVoezUXNDZTW/1Rmft1OcXaa1XfUy2jCr5PRnvGz7rQhhror2yXRreKxLTdpaImeHa85KTd+X4bnv/pujfW78L6ElSpKKSSsl0Iwg08shXW4vLLhCZ/hVpLvdP+pNkTndRWt2uSs+JO34s16jXcXvtsbXleN9ZC73WjNOb1ZPcMXvU7afcopbzgz6dvOCekjW86yuDblyQXd2j+pskmaJxFnnM5Nu0INxjFdbaNssutVcctFmoujVHLWS3CFO9lKF+2iJjLsukmmc3xOfKTtY2Hgri+ccRChOXNCo+WF94y6JPsZ6dWpyw0ZtPrVY8Nfo6bSjZITnYrFmPi5m5vCOi3hGNicSzGSbdlq2HuzLyyGsmVLllEfcy9hsDGOr1ZlWBUuNBSxUAAAAAAAAAAAAAAFGGR2YZhy6L6kZSUVlkZSUVlmZUxEVuzGnmkF/djWsRmMpdbIt0MLVqv2It+L2KPJJ9GbzSl8TYa+eRWzX6kJjcc5vS5lU+Gar3nFfS5ejwo+tV/RWPHCcuzxwsn2Qau2ktZN6I2/JsD6qmk93qymByalS1irv5nuZ6La4bS6urYeakbprurfc45xDzRlUpyunGT+qu7P7HZWajxjwzDEe1rGdrcy6+DK9RV5IlWqo80cI47Oy3LuQVpSxlDku2ppv6E5W4Am5e1WVr9Iu5NZBwtSwzvC8pvRzlv8AQyU6RwllmLT6Fwlk6RltfmiVxpayek1HUzqk0tzptcHWfRDtPxMvLlJN6OxdljbFaeOTaT6kI4RCODKRUoipYWgAAAAAAAAAAAAAAFrE1OWLfgalmFa8rG1Y2hzwcU7X6mt4vJa0btJSXgUWpvozXxcui1lWX+uqWl7sdX/Q26FNJJJWS6EPw7hJRjJyTTb/AATZOuOEW1xxEpYqAWFgAAALVWipLUugAh62SRbuXMPk8Y6koADxTp2PGIouS0LxQ8YImeGnf3WeqOBm2r6IlAebUQUEgioQJEwAAAAAAAAAAAAUZUpYAhs0x7jJrXTYwcPnck/BbomsxyyNVb2a2aIWfDFW/vxt9blEoSzlGaUJ7so2PD1VKKktmrl0sYWhyQjFfCrF5FyNC6KgA9PQAAAAAAAAAAAAAAAAAAAAAAAAAAAAAAAACjKAAA9AA9AAB4AAAAAAAAAAAAAAAAAAAAAAAAAAAf/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descr="http://2.bp.blogspot.com/-53mnaudBkR0/UGRUqzmgLAI/AAAAAAAABCM/Sb2rFVm1QmQ/s1600/606.03HJ+-+Brain+Foods+that+May+Have+Slipped+Your+Mi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1913479"/>
            <a:ext cx="2195248" cy="3335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36268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609600"/>
          </a:xfrm>
        </p:spPr>
        <p:txBody>
          <a:bodyPr>
            <a:normAutofit/>
          </a:bodyPr>
          <a:lstStyle/>
          <a:p>
            <a:r>
              <a:rPr lang="en-US" sz="2000" dirty="0" smtClean="0"/>
              <a:t>Vocabulary</a:t>
            </a:r>
            <a:endParaRPr lang="en-US" sz="2000" dirty="0"/>
          </a:p>
        </p:txBody>
      </p:sp>
      <p:sp>
        <p:nvSpPr>
          <p:cNvPr id="13" name="Footer Placeholder 12"/>
          <p:cNvSpPr>
            <a:spLocks noGrp="1"/>
          </p:cNvSpPr>
          <p:nvPr>
            <p:ph type="ftr" sz="quarter" idx="11"/>
          </p:nvPr>
        </p:nvSpPr>
        <p:spPr>
          <a:xfrm>
            <a:off x="5791200" y="6324600"/>
            <a:ext cx="2895600" cy="365125"/>
          </a:xfrm>
          <a:prstGeom prst="rect">
            <a:avLst/>
          </a:prstGeom>
        </p:spPr>
        <p:txBody>
          <a:bodyPr/>
          <a:lstStyle/>
          <a:p>
            <a:r>
              <a:rPr lang="en-US" dirty="0" smtClean="0"/>
              <a:t>©Partners for Learning, Inc.</a:t>
            </a:r>
            <a:endParaRPr lang="en-US" dirty="0"/>
          </a:p>
        </p:txBody>
      </p:sp>
      <p:sp>
        <p:nvSpPr>
          <p:cNvPr id="6" name="Title 3"/>
          <p:cNvSpPr txBox="1">
            <a:spLocks/>
          </p:cNvSpPr>
          <p:nvPr/>
        </p:nvSpPr>
        <p:spPr>
          <a:xfrm>
            <a:off x="457200" y="838200"/>
            <a:ext cx="8229600" cy="533400"/>
          </a:xfrm>
          <a:prstGeom prst="rect">
            <a:avLst/>
          </a:prstGeom>
          <a:ln w="28575">
            <a:solidFill>
              <a:schemeClr val="tx1"/>
            </a:solidFill>
          </a:ln>
        </p:spPr>
        <p:txBody>
          <a:bodyPr vert="horz" lIns="91440" tIns="45720" rIns="91440" bIns="45720" rtlCol="0" anchor="ctr">
            <a:normAutofit fontScale="8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7" name="Title 3"/>
          <p:cNvSpPr txBox="1">
            <a:spLocks/>
          </p:cNvSpPr>
          <p:nvPr/>
        </p:nvSpPr>
        <p:spPr>
          <a:xfrm>
            <a:off x="457200" y="1371600"/>
            <a:ext cx="8229600" cy="4114800"/>
          </a:xfrm>
          <a:prstGeom prst="rect">
            <a:avLst/>
          </a:prstGeom>
          <a:ln w="28575">
            <a:solidFill>
              <a:schemeClr val="tx1"/>
            </a:solidFill>
          </a:ln>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8" name="Title 3"/>
          <p:cNvSpPr txBox="1">
            <a:spLocks/>
          </p:cNvSpPr>
          <p:nvPr/>
        </p:nvSpPr>
        <p:spPr>
          <a:xfrm>
            <a:off x="457200" y="5486400"/>
            <a:ext cx="8229600" cy="762000"/>
          </a:xfrm>
          <a:prstGeom prst="rect">
            <a:avLst/>
          </a:prstGeom>
          <a:ln w="28575">
            <a:solidFill>
              <a:schemeClr val="tx1"/>
            </a:solidFill>
          </a:ln>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10" name="TextBox 9"/>
          <p:cNvSpPr txBox="1"/>
          <p:nvPr/>
        </p:nvSpPr>
        <p:spPr>
          <a:xfrm>
            <a:off x="2907323" y="861204"/>
            <a:ext cx="3352800" cy="646331"/>
          </a:xfrm>
          <a:prstGeom prst="rect">
            <a:avLst/>
          </a:prstGeom>
          <a:noFill/>
        </p:spPr>
        <p:txBody>
          <a:bodyPr wrap="square" rtlCol="0">
            <a:spAutoFit/>
          </a:bodyPr>
          <a:lstStyle/>
          <a:p>
            <a:pPr algn="ctr"/>
            <a:r>
              <a:rPr lang="en-US" sz="3600" b="1" dirty="0" smtClean="0">
                <a:solidFill>
                  <a:srgbClr val="C00000"/>
                </a:solidFill>
              </a:rPr>
              <a:t>inglenook</a:t>
            </a:r>
            <a:endParaRPr lang="en-US" sz="3600" b="1" dirty="0">
              <a:solidFill>
                <a:srgbClr val="C00000"/>
              </a:solidFill>
            </a:endParaRPr>
          </a:p>
        </p:txBody>
      </p:sp>
      <p:sp>
        <p:nvSpPr>
          <p:cNvPr id="14" name="TextBox 13"/>
          <p:cNvSpPr txBox="1"/>
          <p:nvPr/>
        </p:nvSpPr>
        <p:spPr>
          <a:xfrm>
            <a:off x="457200" y="5569568"/>
            <a:ext cx="8229599" cy="584775"/>
          </a:xfrm>
          <a:prstGeom prst="rect">
            <a:avLst/>
          </a:prstGeom>
          <a:noFill/>
        </p:spPr>
        <p:txBody>
          <a:bodyPr wrap="square" rtlCol="0">
            <a:spAutoFit/>
          </a:bodyPr>
          <a:lstStyle/>
          <a:p>
            <a:pPr algn="ctr"/>
            <a:r>
              <a:rPr lang="en-US" sz="3200" dirty="0" smtClean="0">
                <a:solidFill>
                  <a:schemeClr val="accent5">
                    <a:lumMod val="10000"/>
                  </a:schemeClr>
                </a:solidFill>
              </a:rPr>
              <a:t>The finest wine you can get for six dollars</a:t>
            </a:r>
            <a:endParaRPr lang="en-US" sz="3200" dirty="0">
              <a:solidFill>
                <a:schemeClr val="accent5">
                  <a:lumMod val="10000"/>
                </a:schemeClr>
              </a:solidFill>
            </a:endParaRPr>
          </a:p>
        </p:txBody>
      </p:sp>
      <p:pic>
        <p:nvPicPr>
          <p:cNvPr id="6146" name="Picture 2" descr="http://isthisthingonyet.files.wordpress.com/2010/12/cheapwi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2097156"/>
            <a:ext cx="4267199" cy="2968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62405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609600"/>
          </a:xfrm>
        </p:spPr>
        <p:txBody>
          <a:bodyPr>
            <a:normAutofit/>
          </a:bodyPr>
          <a:lstStyle/>
          <a:p>
            <a:r>
              <a:rPr lang="en-US" sz="2000" dirty="0" smtClean="0"/>
              <a:t>Vocabulary</a:t>
            </a:r>
            <a:endParaRPr lang="en-US" sz="2000" dirty="0"/>
          </a:p>
        </p:txBody>
      </p:sp>
      <p:sp>
        <p:nvSpPr>
          <p:cNvPr id="13" name="Footer Placeholder 12"/>
          <p:cNvSpPr>
            <a:spLocks noGrp="1"/>
          </p:cNvSpPr>
          <p:nvPr>
            <p:ph type="ftr" sz="quarter" idx="11"/>
          </p:nvPr>
        </p:nvSpPr>
        <p:spPr>
          <a:xfrm>
            <a:off x="5791200" y="6400800"/>
            <a:ext cx="2895600" cy="365125"/>
          </a:xfrm>
          <a:prstGeom prst="rect">
            <a:avLst/>
          </a:prstGeom>
        </p:spPr>
        <p:txBody>
          <a:bodyPr/>
          <a:lstStyle/>
          <a:p>
            <a:r>
              <a:rPr lang="en-US" dirty="0" smtClean="0"/>
              <a:t>©Partners for Learning, Inc.</a:t>
            </a:r>
            <a:endParaRPr lang="en-US" dirty="0"/>
          </a:p>
        </p:txBody>
      </p:sp>
      <p:sp>
        <p:nvSpPr>
          <p:cNvPr id="6" name="Title 3"/>
          <p:cNvSpPr txBox="1">
            <a:spLocks/>
          </p:cNvSpPr>
          <p:nvPr/>
        </p:nvSpPr>
        <p:spPr>
          <a:xfrm>
            <a:off x="457200" y="838200"/>
            <a:ext cx="8229600" cy="533400"/>
          </a:xfrm>
          <a:prstGeom prst="rect">
            <a:avLst/>
          </a:prstGeom>
          <a:ln w="28575">
            <a:solidFill>
              <a:schemeClr val="tx1"/>
            </a:solidFill>
          </a:ln>
        </p:spPr>
        <p:txBody>
          <a:bodyPr vert="horz" lIns="91440" tIns="45720" rIns="91440" bIns="45720" rtlCol="0" anchor="ctr">
            <a:normAutofit fontScale="8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7" name="Title 3"/>
          <p:cNvSpPr txBox="1">
            <a:spLocks/>
          </p:cNvSpPr>
          <p:nvPr/>
        </p:nvSpPr>
        <p:spPr>
          <a:xfrm>
            <a:off x="457200" y="1380440"/>
            <a:ext cx="8229600" cy="4001869"/>
          </a:xfrm>
          <a:prstGeom prst="rect">
            <a:avLst/>
          </a:prstGeom>
          <a:ln w="28575">
            <a:solidFill>
              <a:schemeClr val="tx1"/>
            </a:solidFill>
          </a:ln>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8" name="Title 3"/>
          <p:cNvSpPr txBox="1">
            <a:spLocks/>
          </p:cNvSpPr>
          <p:nvPr/>
        </p:nvSpPr>
        <p:spPr>
          <a:xfrm>
            <a:off x="457200" y="5486400"/>
            <a:ext cx="8229600" cy="762000"/>
          </a:xfrm>
          <a:prstGeom prst="rect">
            <a:avLst/>
          </a:prstGeom>
          <a:ln w="28575">
            <a:solidFill>
              <a:schemeClr val="tx1"/>
            </a:solidFill>
          </a:ln>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10" name="TextBox 9"/>
          <p:cNvSpPr txBox="1"/>
          <p:nvPr/>
        </p:nvSpPr>
        <p:spPr>
          <a:xfrm>
            <a:off x="2895600" y="838200"/>
            <a:ext cx="3352800" cy="646331"/>
          </a:xfrm>
          <a:prstGeom prst="rect">
            <a:avLst/>
          </a:prstGeom>
          <a:noFill/>
        </p:spPr>
        <p:txBody>
          <a:bodyPr wrap="square" rtlCol="0">
            <a:spAutoFit/>
          </a:bodyPr>
          <a:lstStyle/>
          <a:p>
            <a:pPr algn="ctr"/>
            <a:r>
              <a:rPr lang="en-US" sz="3600" b="1" dirty="0" smtClean="0">
                <a:solidFill>
                  <a:srgbClr val="C00000"/>
                </a:solidFill>
              </a:rPr>
              <a:t>hobbledehoy</a:t>
            </a:r>
            <a:endParaRPr lang="en-US" sz="3600" b="1" dirty="0">
              <a:solidFill>
                <a:srgbClr val="C00000"/>
              </a:solidFill>
            </a:endParaRPr>
          </a:p>
        </p:txBody>
      </p:sp>
      <p:sp>
        <p:nvSpPr>
          <p:cNvPr id="14" name="TextBox 13"/>
          <p:cNvSpPr txBox="1"/>
          <p:nvPr/>
        </p:nvSpPr>
        <p:spPr>
          <a:xfrm>
            <a:off x="647700" y="5527091"/>
            <a:ext cx="7848600" cy="646331"/>
          </a:xfrm>
          <a:prstGeom prst="rect">
            <a:avLst/>
          </a:prstGeom>
          <a:noFill/>
        </p:spPr>
        <p:txBody>
          <a:bodyPr wrap="square" rtlCol="0">
            <a:spAutoFit/>
          </a:bodyPr>
          <a:lstStyle/>
          <a:p>
            <a:pPr algn="ctr"/>
            <a:r>
              <a:rPr lang="en-US" sz="3600" dirty="0" smtClean="0">
                <a:solidFill>
                  <a:schemeClr val="accent5">
                    <a:lumMod val="10000"/>
                  </a:schemeClr>
                </a:solidFill>
              </a:rPr>
              <a:t>An awkward, gawky young fellow </a:t>
            </a:r>
            <a:endParaRPr lang="en-US" sz="3600" dirty="0">
              <a:solidFill>
                <a:schemeClr val="accent5">
                  <a:lumMod val="10000"/>
                </a:schemeClr>
              </a:solidFill>
            </a:endParaRPr>
          </a:p>
        </p:txBody>
      </p:sp>
      <p:pic>
        <p:nvPicPr>
          <p:cNvPr id="5122" name="Picture 2" descr="http://debkrier.com/wp-content/uploads/2011/02/Geeky-Guy-300x26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0900" y="2133600"/>
            <a:ext cx="2857500" cy="2495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92773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609600"/>
          </a:xfrm>
        </p:spPr>
        <p:txBody>
          <a:bodyPr>
            <a:normAutofit/>
          </a:bodyPr>
          <a:lstStyle/>
          <a:p>
            <a:r>
              <a:rPr lang="en-US" sz="2000" dirty="0" smtClean="0"/>
              <a:t>Vocabulary</a:t>
            </a:r>
            <a:endParaRPr lang="en-US" sz="2000" dirty="0"/>
          </a:p>
        </p:txBody>
      </p:sp>
      <p:sp>
        <p:nvSpPr>
          <p:cNvPr id="13" name="Footer Placeholder 12"/>
          <p:cNvSpPr>
            <a:spLocks noGrp="1"/>
          </p:cNvSpPr>
          <p:nvPr>
            <p:ph type="ftr" sz="quarter" idx="11"/>
          </p:nvPr>
        </p:nvSpPr>
        <p:spPr>
          <a:xfrm>
            <a:off x="5791200" y="6400800"/>
            <a:ext cx="2895600" cy="365125"/>
          </a:xfrm>
          <a:prstGeom prst="rect">
            <a:avLst/>
          </a:prstGeom>
        </p:spPr>
        <p:txBody>
          <a:bodyPr/>
          <a:lstStyle/>
          <a:p>
            <a:r>
              <a:rPr lang="en-US" dirty="0" smtClean="0"/>
              <a:t>©Partners for Learning, Inc.</a:t>
            </a:r>
            <a:endParaRPr lang="en-US" dirty="0"/>
          </a:p>
        </p:txBody>
      </p:sp>
      <p:sp>
        <p:nvSpPr>
          <p:cNvPr id="6" name="Title 3"/>
          <p:cNvSpPr txBox="1">
            <a:spLocks/>
          </p:cNvSpPr>
          <p:nvPr/>
        </p:nvSpPr>
        <p:spPr>
          <a:xfrm>
            <a:off x="457200" y="838200"/>
            <a:ext cx="8229600" cy="533400"/>
          </a:xfrm>
          <a:prstGeom prst="rect">
            <a:avLst/>
          </a:prstGeom>
          <a:ln w="28575">
            <a:solidFill>
              <a:schemeClr val="tx1"/>
            </a:solidFill>
          </a:ln>
        </p:spPr>
        <p:txBody>
          <a:bodyPr vert="horz" lIns="91440" tIns="45720" rIns="91440" bIns="45720" rtlCol="0" anchor="ctr">
            <a:normAutofit fontScale="8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7" name="Title 3"/>
          <p:cNvSpPr txBox="1">
            <a:spLocks/>
          </p:cNvSpPr>
          <p:nvPr/>
        </p:nvSpPr>
        <p:spPr>
          <a:xfrm>
            <a:off x="457200" y="1371600"/>
            <a:ext cx="8229600" cy="4114800"/>
          </a:xfrm>
          <a:prstGeom prst="rect">
            <a:avLst/>
          </a:prstGeom>
          <a:ln w="28575">
            <a:solidFill>
              <a:schemeClr val="tx1"/>
            </a:solidFill>
          </a:ln>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8" name="Title 3"/>
          <p:cNvSpPr txBox="1">
            <a:spLocks/>
          </p:cNvSpPr>
          <p:nvPr/>
        </p:nvSpPr>
        <p:spPr>
          <a:xfrm>
            <a:off x="457200" y="5486400"/>
            <a:ext cx="8229600" cy="762000"/>
          </a:xfrm>
          <a:prstGeom prst="rect">
            <a:avLst/>
          </a:prstGeom>
          <a:ln w="28575">
            <a:solidFill>
              <a:schemeClr val="tx1"/>
            </a:solidFill>
          </a:ln>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10" name="TextBox 9"/>
          <p:cNvSpPr txBox="1"/>
          <p:nvPr/>
        </p:nvSpPr>
        <p:spPr>
          <a:xfrm>
            <a:off x="2895600" y="838200"/>
            <a:ext cx="3352800" cy="646331"/>
          </a:xfrm>
          <a:prstGeom prst="rect">
            <a:avLst/>
          </a:prstGeom>
          <a:noFill/>
        </p:spPr>
        <p:txBody>
          <a:bodyPr wrap="square" rtlCol="0">
            <a:spAutoFit/>
          </a:bodyPr>
          <a:lstStyle/>
          <a:p>
            <a:pPr algn="ctr"/>
            <a:r>
              <a:rPr lang="en-US" sz="3600" b="1" dirty="0" err="1" smtClean="0">
                <a:solidFill>
                  <a:srgbClr val="C00000"/>
                </a:solidFill>
              </a:rPr>
              <a:t>snollygoster</a:t>
            </a:r>
            <a:endParaRPr lang="en-US" sz="3600" b="1" dirty="0">
              <a:solidFill>
                <a:srgbClr val="C00000"/>
              </a:solidFill>
            </a:endParaRPr>
          </a:p>
        </p:txBody>
      </p:sp>
      <p:sp>
        <p:nvSpPr>
          <p:cNvPr id="14" name="TextBox 13"/>
          <p:cNvSpPr txBox="1"/>
          <p:nvPr/>
        </p:nvSpPr>
        <p:spPr>
          <a:xfrm>
            <a:off x="647700" y="5527091"/>
            <a:ext cx="7848600" cy="646331"/>
          </a:xfrm>
          <a:prstGeom prst="rect">
            <a:avLst/>
          </a:prstGeom>
          <a:noFill/>
        </p:spPr>
        <p:txBody>
          <a:bodyPr wrap="square" rtlCol="0">
            <a:spAutoFit/>
          </a:bodyPr>
          <a:lstStyle/>
          <a:p>
            <a:pPr algn="ctr"/>
            <a:r>
              <a:rPr lang="en-US" sz="3600" dirty="0" smtClean="0">
                <a:solidFill>
                  <a:schemeClr val="accent5">
                    <a:lumMod val="10000"/>
                  </a:schemeClr>
                </a:solidFill>
              </a:rPr>
              <a:t>A sleazy politician</a:t>
            </a:r>
            <a:endParaRPr lang="en-US" sz="3600" dirty="0">
              <a:solidFill>
                <a:schemeClr val="accent5">
                  <a:lumMod val="10000"/>
                </a:schemeClr>
              </a:solidFill>
            </a:endParaRPr>
          </a:p>
        </p:txBody>
      </p:sp>
      <p:pic>
        <p:nvPicPr>
          <p:cNvPr id="4098" name="Picture 2" descr="https://encrypted-tbn3.gstatic.com/images?q=tbn:ANd9GcT6u6sUWusNED-b7fBQVNNeRmdqoqu30SlVSEw1pfDJOlX96W5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4918" y="2438400"/>
            <a:ext cx="3613482"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65485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609600"/>
          </a:xfrm>
        </p:spPr>
        <p:txBody>
          <a:bodyPr>
            <a:normAutofit/>
          </a:bodyPr>
          <a:lstStyle/>
          <a:p>
            <a:r>
              <a:rPr lang="en-US" sz="2000" dirty="0" smtClean="0"/>
              <a:t>Vocabulary</a:t>
            </a:r>
            <a:endParaRPr lang="en-US" sz="2000" dirty="0"/>
          </a:p>
        </p:txBody>
      </p:sp>
      <p:sp>
        <p:nvSpPr>
          <p:cNvPr id="13" name="Footer Placeholder 12"/>
          <p:cNvSpPr>
            <a:spLocks noGrp="1"/>
          </p:cNvSpPr>
          <p:nvPr>
            <p:ph type="ftr" sz="quarter" idx="11"/>
          </p:nvPr>
        </p:nvSpPr>
        <p:spPr>
          <a:xfrm>
            <a:off x="5795513" y="6324600"/>
            <a:ext cx="2895600" cy="365125"/>
          </a:xfrm>
          <a:prstGeom prst="rect">
            <a:avLst/>
          </a:prstGeom>
        </p:spPr>
        <p:txBody>
          <a:bodyPr/>
          <a:lstStyle/>
          <a:p>
            <a:r>
              <a:rPr lang="en-US" dirty="0" smtClean="0"/>
              <a:t>©Partners for Learning, Inc.</a:t>
            </a:r>
            <a:endParaRPr lang="en-US" dirty="0"/>
          </a:p>
        </p:txBody>
      </p:sp>
      <p:sp>
        <p:nvSpPr>
          <p:cNvPr id="6" name="Title 3"/>
          <p:cNvSpPr txBox="1">
            <a:spLocks/>
          </p:cNvSpPr>
          <p:nvPr/>
        </p:nvSpPr>
        <p:spPr>
          <a:xfrm>
            <a:off x="457200" y="838200"/>
            <a:ext cx="8229600" cy="533400"/>
          </a:xfrm>
          <a:prstGeom prst="rect">
            <a:avLst/>
          </a:prstGeom>
          <a:ln w="28575">
            <a:solidFill>
              <a:schemeClr val="tx1"/>
            </a:solidFill>
          </a:ln>
        </p:spPr>
        <p:txBody>
          <a:bodyPr vert="horz" lIns="91440" tIns="45720" rIns="91440" bIns="45720" rtlCol="0" anchor="ctr">
            <a:normAutofit fontScale="8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7" name="Title 3"/>
          <p:cNvSpPr txBox="1">
            <a:spLocks/>
          </p:cNvSpPr>
          <p:nvPr/>
        </p:nvSpPr>
        <p:spPr>
          <a:xfrm>
            <a:off x="457200" y="1371600"/>
            <a:ext cx="8229600" cy="4114800"/>
          </a:xfrm>
          <a:prstGeom prst="rect">
            <a:avLst/>
          </a:prstGeom>
          <a:ln w="28575">
            <a:solidFill>
              <a:schemeClr val="tx1"/>
            </a:solidFill>
          </a:ln>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8" name="Title 3"/>
          <p:cNvSpPr txBox="1">
            <a:spLocks/>
          </p:cNvSpPr>
          <p:nvPr/>
        </p:nvSpPr>
        <p:spPr>
          <a:xfrm>
            <a:off x="457200" y="5486400"/>
            <a:ext cx="8229600" cy="762000"/>
          </a:xfrm>
          <a:prstGeom prst="rect">
            <a:avLst/>
          </a:prstGeom>
          <a:ln w="28575">
            <a:solidFill>
              <a:schemeClr val="tx1"/>
            </a:solidFill>
          </a:ln>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10" name="TextBox 9"/>
          <p:cNvSpPr txBox="1"/>
          <p:nvPr/>
        </p:nvSpPr>
        <p:spPr>
          <a:xfrm>
            <a:off x="2895600" y="838200"/>
            <a:ext cx="3352800" cy="646331"/>
          </a:xfrm>
          <a:prstGeom prst="rect">
            <a:avLst/>
          </a:prstGeom>
          <a:noFill/>
        </p:spPr>
        <p:txBody>
          <a:bodyPr wrap="square" rtlCol="0">
            <a:spAutoFit/>
          </a:bodyPr>
          <a:lstStyle/>
          <a:p>
            <a:pPr algn="ctr"/>
            <a:r>
              <a:rPr lang="en-US" sz="3600" b="1" dirty="0" err="1" smtClean="0">
                <a:solidFill>
                  <a:srgbClr val="C00000"/>
                </a:solidFill>
              </a:rPr>
              <a:t>jobberknowl</a:t>
            </a:r>
            <a:endParaRPr lang="en-US" sz="3600" b="1" dirty="0">
              <a:solidFill>
                <a:srgbClr val="C00000"/>
              </a:solidFill>
            </a:endParaRPr>
          </a:p>
        </p:txBody>
      </p:sp>
      <p:sp>
        <p:nvSpPr>
          <p:cNvPr id="14" name="TextBox 13"/>
          <p:cNvSpPr txBox="1"/>
          <p:nvPr/>
        </p:nvSpPr>
        <p:spPr>
          <a:xfrm>
            <a:off x="647700" y="5527091"/>
            <a:ext cx="7848600" cy="646331"/>
          </a:xfrm>
          <a:prstGeom prst="rect">
            <a:avLst/>
          </a:prstGeom>
          <a:noFill/>
        </p:spPr>
        <p:txBody>
          <a:bodyPr wrap="square" rtlCol="0">
            <a:spAutoFit/>
          </a:bodyPr>
          <a:lstStyle/>
          <a:p>
            <a:pPr algn="ctr"/>
            <a:r>
              <a:rPr lang="en-US" sz="3600" dirty="0" smtClean="0">
                <a:solidFill>
                  <a:schemeClr val="accent5">
                    <a:lumMod val="10000"/>
                  </a:schemeClr>
                </a:solidFill>
              </a:rPr>
              <a:t>A blockhead</a:t>
            </a:r>
            <a:endParaRPr lang="en-US" sz="3600" dirty="0">
              <a:solidFill>
                <a:schemeClr val="accent5">
                  <a:lumMod val="10000"/>
                </a:schemeClr>
              </a:solidFill>
            </a:endParaRPr>
          </a:p>
        </p:txBody>
      </p:sp>
      <p:pic>
        <p:nvPicPr>
          <p:cNvPr id="3074" name="Picture 2" descr="http://www.cnylink.com/news_images/lrg/dunce_cap_Samcentore.jpg"/>
          <p:cNvPicPr>
            <a:picLocks noChangeAspect="1" noChangeArrowheads="1"/>
          </p:cNvPicPr>
          <p:nvPr/>
        </p:nvPicPr>
        <p:blipFill rotWithShape="1">
          <a:blip r:embed="rId3">
            <a:extLst>
              <a:ext uri="{28A0092B-C50C-407E-A947-70E740481C1C}">
                <a14:useLocalDpi xmlns:a14="http://schemas.microsoft.com/office/drawing/2010/main" val="0"/>
              </a:ext>
            </a:extLst>
          </a:blip>
          <a:srcRect l="-9931" t="27676" r="9931"/>
          <a:stretch/>
        </p:blipFill>
        <p:spPr bwMode="auto">
          <a:xfrm>
            <a:off x="2667000" y="1886739"/>
            <a:ext cx="3124200" cy="3389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11386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320040"/>
            <a:ext cx="7239000" cy="822960"/>
          </a:xfrm>
        </p:spPr>
        <p:txBody>
          <a:bodyPr>
            <a:normAutofit fontScale="90000"/>
          </a:bodyPr>
          <a:lstStyle/>
          <a:p>
            <a:pPr eaLnBrk="1" fontAlgn="auto" hangingPunct="1">
              <a:spcAft>
                <a:spcPts val="0"/>
              </a:spcAft>
              <a:defRPr/>
            </a:pPr>
            <a:r>
              <a:rPr lang="en-US" dirty="0" smtClean="0">
                <a:ea typeface="+mj-ea"/>
                <a:cs typeface="+mj-cs"/>
              </a:rPr>
              <a:t>Why Vocabulary Instruction?</a:t>
            </a:r>
          </a:p>
        </p:txBody>
      </p:sp>
      <p:sp>
        <p:nvSpPr>
          <p:cNvPr id="18435" name="Rectangle 3"/>
          <p:cNvSpPr>
            <a:spLocks noGrp="1" noChangeArrowheads="1"/>
          </p:cNvSpPr>
          <p:nvPr>
            <p:ph idx="1"/>
          </p:nvPr>
        </p:nvSpPr>
        <p:spPr>
          <a:xfrm>
            <a:off x="898525" y="1371600"/>
            <a:ext cx="7239000" cy="4572000"/>
          </a:xfrm>
        </p:spPr>
        <p:txBody>
          <a:bodyPr/>
          <a:lstStyle/>
          <a:p>
            <a:pPr eaLnBrk="1" hangingPunct="1">
              <a:lnSpc>
                <a:spcPct val="90000"/>
              </a:lnSpc>
              <a:buFontTx/>
              <a:buNone/>
            </a:pPr>
            <a:r>
              <a:rPr lang="en-US" sz="2200" b="1" dirty="0" smtClean="0">
                <a:solidFill>
                  <a:schemeClr val="accent5">
                    <a:lumMod val="10000"/>
                  </a:schemeClr>
                </a:solidFill>
              </a:rPr>
              <a:t>The bad news:</a:t>
            </a:r>
            <a:endParaRPr lang="en-US" sz="2200" dirty="0" smtClean="0">
              <a:solidFill>
                <a:schemeClr val="accent5">
                  <a:lumMod val="10000"/>
                </a:schemeClr>
              </a:solidFill>
            </a:endParaRPr>
          </a:p>
          <a:p>
            <a:pPr marL="0" indent="0" eaLnBrk="1" hangingPunct="1">
              <a:lnSpc>
                <a:spcPct val="90000"/>
              </a:lnSpc>
              <a:buNone/>
            </a:pPr>
            <a:r>
              <a:rPr lang="en-US" sz="2200" dirty="0" smtClean="0">
                <a:solidFill>
                  <a:schemeClr val="accent5">
                    <a:lumMod val="10000"/>
                  </a:schemeClr>
                </a:solidFill>
              </a:rPr>
              <a:t>Knowledge gap in SES groups:</a:t>
            </a:r>
          </a:p>
          <a:p>
            <a:pPr eaLnBrk="1" hangingPunct="1">
              <a:lnSpc>
                <a:spcPct val="90000"/>
              </a:lnSpc>
            </a:pPr>
            <a:r>
              <a:rPr lang="en-US" sz="2200" dirty="0" smtClean="0">
                <a:solidFill>
                  <a:schemeClr val="accent5">
                    <a:lumMod val="10000"/>
                  </a:schemeClr>
                </a:solidFill>
              </a:rPr>
              <a:t>High SES 1st graders know twice as many words as low SES classmates</a:t>
            </a:r>
          </a:p>
          <a:p>
            <a:pPr eaLnBrk="1" hangingPunct="1">
              <a:lnSpc>
                <a:spcPct val="90000"/>
              </a:lnSpc>
            </a:pPr>
            <a:r>
              <a:rPr lang="en-US" sz="2200" dirty="0" smtClean="0">
                <a:solidFill>
                  <a:schemeClr val="accent5">
                    <a:lumMod val="10000"/>
                  </a:schemeClr>
                </a:solidFill>
              </a:rPr>
              <a:t>By high school, they know 4 times as many words!</a:t>
            </a:r>
          </a:p>
          <a:p>
            <a:pPr eaLnBrk="1" hangingPunct="1">
              <a:lnSpc>
                <a:spcPct val="90000"/>
              </a:lnSpc>
            </a:pPr>
            <a:r>
              <a:rPr lang="en-US" sz="2200" dirty="0" smtClean="0">
                <a:solidFill>
                  <a:schemeClr val="accent5">
                    <a:lumMod val="10000"/>
                  </a:schemeClr>
                </a:solidFill>
              </a:rPr>
              <a:t>High SES 3rd graders have vocabularies equal to the lowest-performing 12th graders! </a:t>
            </a:r>
          </a:p>
          <a:p>
            <a:pPr eaLnBrk="1" hangingPunct="1">
              <a:lnSpc>
                <a:spcPct val="90000"/>
              </a:lnSpc>
              <a:buFontTx/>
              <a:buNone/>
            </a:pPr>
            <a:r>
              <a:rPr lang="en-US" sz="2200" b="1" dirty="0" smtClean="0">
                <a:solidFill>
                  <a:schemeClr val="accent5">
                    <a:lumMod val="10000"/>
                  </a:schemeClr>
                </a:solidFill>
              </a:rPr>
              <a:t>The good news:</a:t>
            </a:r>
          </a:p>
          <a:p>
            <a:pPr eaLnBrk="1" hangingPunct="1">
              <a:lnSpc>
                <a:spcPct val="90000"/>
              </a:lnSpc>
            </a:pPr>
            <a:r>
              <a:rPr lang="en-US" sz="2200" dirty="0" smtClean="0">
                <a:solidFill>
                  <a:schemeClr val="accent5">
                    <a:lumMod val="10000"/>
                  </a:schemeClr>
                </a:solidFill>
              </a:rPr>
              <a:t>We can make a difference if we begin teaching vocabulary in robust ways . . . vigorous, strong and powerful in effect</a:t>
            </a:r>
          </a:p>
          <a:p>
            <a:pPr eaLnBrk="1" hangingPunct="1">
              <a:lnSpc>
                <a:spcPct val="90000"/>
              </a:lnSpc>
            </a:pPr>
            <a:r>
              <a:rPr lang="en-US" sz="2200" dirty="0" smtClean="0">
                <a:solidFill>
                  <a:schemeClr val="accent5">
                    <a:lumMod val="10000"/>
                  </a:schemeClr>
                </a:solidFill>
              </a:rPr>
              <a:t>Robust approach includes direct explanation, thought-provoking, playful and interactive follow-up.</a:t>
            </a:r>
          </a:p>
          <a:p>
            <a:pPr eaLnBrk="1" hangingPunct="1">
              <a:lnSpc>
                <a:spcPct val="90000"/>
              </a:lnSpc>
            </a:pPr>
            <a:endParaRPr lang="en-US" sz="1700" dirty="0" smtClean="0"/>
          </a:p>
          <a:p>
            <a:pPr eaLnBrk="1" hangingPunct="1">
              <a:lnSpc>
                <a:spcPct val="90000"/>
              </a:lnSpc>
              <a:buFontTx/>
              <a:buNone/>
            </a:pPr>
            <a:endParaRPr lang="en-US" sz="1900" dirty="0" smtClean="0"/>
          </a:p>
        </p:txBody>
      </p:sp>
      <p:sp>
        <p:nvSpPr>
          <p:cNvPr id="18436" name="Rectangle 5"/>
          <p:cNvSpPr>
            <a:spLocks noChangeArrowheads="1"/>
          </p:cNvSpPr>
          <p:nvPr/>
        </p:nvSpPr>
        <p:spPr bwMode="auto">
          <a:xfrm>
            <a:off x="1295400" y="2514600"/>
            <a:ext cx="294163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pPr>
            <a:endParaRPr lang="en-US" sz="2000">
              <a:latin typeface="Century Gothic" charset="0"/>
            </a:endParaRPr>
          </a:p>
        </p:txBody>
      </p:sp>
      <p:sp>
        <p:nvSpPr>
          <p:cNvPr id="18437" name="Rectangle 6"/>
          <p:cNvSpPr>
            <a:spLocks noChangeArrowheads="1"/>
          </p:cNvSpPr>
          <p:nvPr/>
        </p:nvSpPr>
        <p:spPr bwMode="auto">
          <a:xfrm>
            <a:off x="4191000" y="1600200"/>
            <a:ext cx="294163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FontTx/>
              <a:buChar char="•"/>
            </a:pPr>
            <a:endParaRPr lang="en-US">
              <a:latin typeface="Century Gothic" charset="0"/>
            </a:endParaRPr>
          </a:p>
          <a:p>
            <a:pPr marL="342900" indent="-342900">
              <a:lnSpc>
                <a:spcPct val="90000"/>
              </a:lnSpc>
              <a:spcBef>
                <a:spcPct val="20000"/>
              </a:spcBef>
              <a:buFontTx/>
              <a:buChar char="•"/>
            </a:pPr>
            <a:endParaRPr lang="en-US">
              <a:latin typeface="Century Gothic" charset="0"/>
            </a:endParaRPr>
          </a:p>
        </p:txBody>
      </p:sp>
      <p:sp>
        <p:nvSpPr>
          <p:cNvPr id="18438" name="Rectangle 7"/>
          <p:cNvSpPr>
            <a:spLocks noChangeArrowheads="1"/>
          </p:cNvSpPr>
          <p:nvPr/>
        </p:nvSpPr>
        <p:spPr bwMode="auto">
          <a:xfrm>
            <a:off x="6934200" y="6259513"/>
            <a:ext cx="1203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Calibri" charset="0"/>
              </a:rPr>
              <a:t>Beck, et al.</a:t>
            </a:r>
          </a:p>
        </p:txBody>
      </p:sp>
    </p:spTree>
    <p:extLst>
      <p:ext uri="{BB962C8B-B14F-4D97-AF65-F5344CB8AC3E}">
        <p14:creationId xmlns:p14="http://schemas.microsoft.com/office/powerpoint/2010/main" val="10303799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1992354"/>
            <a:ext cx="6172200" cy="1970046"/>
          </a:xfrm>
        </p:spPr>
        <p:txBody>
          <a:bodyPr/>
          <a:lstStyle/>
          <a:p>
            <a:r>
              <a:rPr lang="en-US" dirty="0" smtClean="0"/>
              <a:t>Why a SPECIAL WORKSHOP FOR MIGRANT STUDENTS?</a:t>
            </a:r>
            <a:endParaRPr lang="en-US" dirty="0"/>
          </a:p>
        </p:txBody>
      </p:sp>
      <p:sp>
        <p:nvSpPr>
          <p:cNvPr id="3" name="Text Placeholder 2"/>
          <p:cNvSpPr>
            <a:spLocks noGrp="1"/>
          </p:cNvSpPr>
          <p:nvPr>
            <p:ph type="body" idx="1"/>
          </p:nvPr>
        </p:nvSpPr>
        <p:spPr>
          <a:xfrm>
            <a:off x="3048000" y="4495800"/>
            <a:ext cx="3200400" cy="1500187"/>
          </a:xfrm>
        </p:spPr>
        <p:txBody>
          <a:bodyPr/>
          <a:lstStyle/>
          <a:p>
            <a:r>
              <a:rPr lang="en-US" sz="3200" dirty="0" smtClean="0"/>
              <a:t>Who is migrant? </a:t>
            </a:r>
          </a:p>
          <a:p>
            <a:r>
              <a:rPr lang="en-US" sz="3200" dirty="0" smtClean="0"/>
              <a:t>What is PFS?</a:t>
            </a:r>
          </a:p>
          <a:p>
            <a:endParaRPr lang="en-US" dirty="0"/>
          </a:p>
        </p:txBody>
      </p:sp>
      <p:pic>
        <p:nvPicPr>
          <p:cNvPr id="4" name="Picture 2" descr="C:\Users\kathyt\AppData\Local\Microsoft\Windows\Temporary Internet Files\Content.IE5\DKBCBSRK\MP900439339[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5410200"/>
            <a:ext cx="1676400" cy="1095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01236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‘migratory lifestyle’</a:t>
            </a:r>
          </a:p>
        </p:txBody>
      </p:sp>
      <p:sp>
        <p:nvSpPr>
          <p:cNvPr id="3" name="Content Placeholder 2"/>
          <p:cNvSpPr>
            <a:spLocks noGrp="1"/>
          </p:cNvSpPr>
          <p:nvPr>
            <p:ph idx="1"/>
          </p:nvPr>
        </p:nvSpPr>
        <p:spPr/>
        <p:txBody>
          <a:bodyPr/>
          <a:lstStyle/>
          <a:p>
            <a:r>
              <a:rPr lang="en-US" dirty="0" smtClean="0">
                <a:solidFill>
                  <a:schemeClr val="accent5">
                    <a:lumMod val="10000"/>
                  </a:schemeClr>
                </a:solidFill>
              </a:rPr>
              <a:t>The defining characteristic  of a migrant worker is mobility</a:t>
            </a:r>
          </a:p>
          <a:p>
            <a:pPr lvl="1"/>
            <a:r>
              <a:rPr lang="en-US" sz="3200" dirty="0" smtClean="0">
                <a:solidFill>
                  <a:schemeClr val="accent5">
                    <a:lumMod val="10000"/>
                  </a:schemeClr>
                </a:solidFill>
              </a:rPr>
              <a:t>Move across district boundaries within or outside the state within the last 36 months;</a:t>
            </a:r>
          </a:p>
          <a:p>
            <a:pPr lvl="1"/>
            <a:r>
              <a:rPr lang="en-US" sz="3200" dirty="0" smtClean="0">
                <a:solidFill>
                  <a:schemeClr val="accent5">
                    <a:lumMod val="10000"/>
                  </a:schemeClr>
                </a:solidFill>
              </a:rPr>
              <a:t>Seek temporary or seasonal work;</a:t>
            </a:r>
          </a:p>
          <a:p>
            <a:pPr lvl="1"/>
            <a:r>
              <a:rPr lang="en-US" sz="3200" dirty="0" smtClean="0">
                <a:solidFill>
                  <a:schemeClr val="accent5">
                    <a:lumMod val="10000"/>
                  </a:schemeClr>
                </a:solidFill>
              </a:rPr>
              <a:t>Agriculture or fishing industry</a:t>
            </a:r>
          </a:p>
          <a:p>
            <a:endParaRPr lang="en-US" dirty="0"/>
          </a:p>
        </p:txBody>
      </p:sp>
    </p:spTree>
    <p:extLst>
      <p:ext uri="{BB962C8B-B14F-4D97-AF65-F5344CB8AC3E}">
        <p14:creationId xmlns:p14="http://schemas.microsoft.com/office/powerpoint/2010/main" val="14660824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PURPOSE OF THIS WORKSHOP</a:t>
            </a:r>
            <a:endParaRPr lang="en-US" dirty="0"/>
          </a:p>
        </p:txBody>
      </p:sp>
      <p:sp>
        <p:nvSpPr>
          <p:cNvPr id="3" name="Content Placeholder 2"/>
          <p:cNvSpPr>
            <a:spLocks noGrp="1"/>
          </p:cNvSpPr>
          <p:nvPr>
            <p:ph idx="1"/>
          </p:nvPr>
        </p:nvSpPr>
        <p:spPr/>
        <p:txBody>
          <a:bodyPr/>
          <a:lstStyle/>
          <a:p>
            <a:pPr marL="0" indent="0">
              <a:buNone/>
            </a:pPr>
            <a:endParaRPr lang="en-US" smtClean="0">
              <a:solidFill>
                <a:schemeClr val="accent4"/>
              </a:solidFill>
            </a:endParaRPr>
          </a:p>
          <a:p>
            <a:pPr marL="0" indent="0">
              <a:buNone/>
            </a:pPr>
            <a:r>
              <a:rPr lang="en-US" smtClean="0">
                <a:solidFill>
                  <a:schemeClr val="accent4"/>
                </a:solidFill>
              </a:rPr>
              <a:t>Provide participants with strategies to support migrant students in acquiring academic vocabulary as outlined in the Common Core State Standards. </a:t>
            </a:r>
            <a:endParaRPr lang="en-US" dirty="0">
              <a:solidFill>
                <a:schemeClr val="accent4"/>
              </a:solidFill>
            </a:endParaRPr>
          </a:p>
        </p:txBody>
      </p:sp>
    </p:spTree>
    <p:extLst>
      <p:ext uri="{BB962C8B-B14F-4D97-AF65-F5344CB8AC3E}">
        <p14:creationId xmlns:p14="http://schemas.microsoft.com/office/powerpoint/2010/main" val="28678654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838200"/>
            <a:ext cx="8839200" cy="457200"/>
          </a:xfrm>
        </p:spPr>
        <p:txBody>
          <a:bodyPr/>
          <a:lstStyle/>
          <a:p>
            <a:pPr algn="ctr"/>
            <a:r>
              <a:rPr lang="en-US" sz="4000" dirty="0" smtClean="0"/>
              <a:t>Priority for Service Migrant Students</a:t>
            </a:r>
            <a:endParaRPr lang="en-US" sz="4000" dirty="0"/>
          </a:p>
        </p:txBody>
      </p:sp>
      <p:sp>
        <p:nvSpPr>
          <p:cNvPr id="3" name="Content Placeholder 2"/>
          <p:cNvSpPr>
            <a:spLocks noGrp="1"/>
          </p:cNvSpPr>
          <p:nvPr>
            <p:ph idx="1"/>
          </p:nvPr>
        </p:nvSpPr>
        <p:spPr>
          <a:xfrm>
            <a:off x="533400" y="1600200"/>
            <a:ext cx="8229600" cy="4495800"/>
          </a:xfrm>
        </p:spPr>
        <p:txBody>
          <a:bodyPr/>
          <a:lstStyle/>
          <a:p>
            <a:r>
              <a:rPr lang="en-US" sz="2400" dirty="0">
                <a:solidFill>
                  <a:schemeClr val="accent5">
                    <a:lumMod val="10000"/>
                  </a:schemeClr>
                </a:solidFill>
              </a:rPr>
              <a:t>Washington State Migrant Education </a:t>
            </a:r>
            <a:r>
              <a:rPr lang="en-US" sz="2400" dirty="0" smtClean="0">
                <a:solidFill>
                  <a:schemeClr val="accent5">
                    <a:lumMod val="10000"/>
                  </a:schemeClr>
                </a:solidFill>
              </a:rPr>
              <a:t>Program’s </a:t>
            </a:r>
            <a:r>
              <a:rPr lang="en-US" sz="2400" dirty="0">
                <a:solidFill>
                  <a:schemeClr val="accent5">
                    <a:lumMod val="10000"/>
                  </a:schemeClr>
                </a:solidFill>
              </a:rPr>
              <a:t>d</a:t>
            </a:r>
            <a:r>
              <a:rPr lang="en-US" sz="2400" dirty="0" smtClean="0">
                <a:solidFill>
                  <a:schemeClr val="accent5">
                    <a:lumMod val="10000"/>
                  </a:schemeClr>
                </a:solidFill>
              </a:rPr>
              <a:t>efinition </a:t>
            </a:r>
            <a:r>
              <a:rPr lang="en-US" sz="2400" dirty="0">
                <a:solidFill>
                  <a:schemeClr val="accent5">
                    <a:lumMod val="10000"/>
                  </a:schemeClr>
                </a:solidFill>
              </a:rPr>
              <a:t>for </a:t>
            </a:r>
            <a:r>
              <a:rPr lang="en-US" sz="2400" dirty="0" smtClean="0">
                <a:solidFill>
                  <a:schemeClr val="accent5">
                    <a:lumMod val="10000"/>
                  </a:schemeClr>
                </a:solidFill>
              </a:rPr>
              <a:t>students </a:t>
            </a:r>
            <a:r>
              <a:rPr lang="en-US" sz="2400" dirty="0">
                <a:solidFill>
                  <a:schemeClr val="accent5">
                    <a:lumMod val="10000"/>
                  </a:schemeClr>
                </a:solidFill>
              </a:rPr>
              <a:t>i</a:t>
            </a:r>
            <a:r>
              <a:rPr lang="en-US" sz="2400" dirty="0" smtClean="0">
                <a:solidFill>
                  <a:schemeClr val="accent5">
                    <a:lumMod val="10000"/>
                  </a:schemeClr>
                </a:solidFill>
              </a:rPr>
              <a:t>dentified as Priority-for-Service </a:t>
            </a:r>
            <a:r>
              <a:rPr lang="en-US" sz="2400" dirty="0">
                <a:solidFill>
                  <a:schemeClr val="accent5">
                    <a:lumMod val="10000"/>
                  </a:schemeClr>
                </a:solidFill>
              </a:rPr>
              <a:t>s</a:t>
            </a:r>
            <a:r>
              <a:rPr lang="en-US" sz="2400" dirty="0" smtClean="0">
                <a:solidFill>
                  <a:schemeClr val="accent5">
                    <a:lumMod val="10000"/>
                  </a:schemeClr>
                </a:solidFill>
              </a:rPr>
              <a:t>tudents:</a:t>
            </a:r>
            <a:endParaRPr lang="en-US" sz="2400" dirty="0">
              <a:solidFill>
                <a:schemeClr val="accent5">
                  <a:lumMod val="10000"/>
                </a:schemeClr>
              </a:solidFill>
            </a:endParaRPr>
          </a:p>
          <a:p>
            <a:pPr lvl="1"/>
            <a:r>
              <a:rPr lang="en-US" sz="2400" dirty="0">
                <a:solidFill>
                  <a:schemeClr val="accent5">
                    <a:lumMod val="10000"/>
                  </a:schemeClr>
                </a:solidFill>
              </a:rPr>
              <a:t>w</a:t>
            </a:r>
            <a:r>
              <a:rPr lang="en-US" sz="2400" dirty="0" smtClean="0">
                <a:solidFill>
                  <a:schemeClr val="accent5">
                    <a:lumMod val="10000"/>
                  </a:schemeClr>
                </a:solidFill>
              </a:rPr>
              <a:t>hose </a:t>
            </a:r>
            <a:r>
              <a:rPr lang="en-US" sz="2400" dirty="0">
                <a:solidFill>
                  <a:schemeClr val="accent5">
                    <a:lumMod val="10000"/>
                  </a:schemeClr>
                </a:solidFill>
              </a:rPr>
              <a:t>education has been interrupted during the regular school year</a:t>
            </a:r>
          </a:p>
          <a:p>
            <a:pPr lvl="1"/>
            <a:r>
              <a:rPr lang="en-US" sz="2400" dirty="0">
                <a:solidFill>
                  <a:schemeClr val="accent5">
                    <a:lumMod val="10000"/>
                  </a:schemeClr>
                </a:solidFill>
              </a:rPr>
              <a:t>w</a:t>
            </a:r>
            <a:r>
              <a:rPr lang="en-US" sz="2400" dirty="0" smtClean="0">
                <a:solidFill>
                  <a:schemeClr val="accent5">
                    <a:lumMod val="10000"/>
                  </a:schemeClr>
                </a:solidFill>
              </a:rPr>
              <a:t>ho </a:t>
            </a:r>
            <a:r>
              <a:rPr lang="en-US" sz="2400" dirty="0">
                <a:solidFill>
                  <a:schemeClr val="accent5">
                    <a:lumMod val="10000"/>
                  </a:schemeClr>
                </a:solidFill>
              </a:rPr>
              <a:t>are failing or most at risk of failing to meet the State’s challenging State academic achievement standards. </a:t>
            </a:r>
          </a:p>
          <a:p>
            <a:pPr lvl="1"/>
            <a:endParaRPr lang="en-US" sz="2400" dirty="0">
              <a:solidFill>
                <a:schemeClr val="accent5">
                  <a:lumMod val="10000"/>
                </a:schemeClr>
              </a:solidFill>
            </a:endParaRPr>
          </a:p>
          <a:p>
            <a:pPr lvl="1"/>
            <a:r>
              <a:rPr lang="en-US" sz="2400" dirty="0">
                <a:solidFill>
                  <a:schemeClr val="accent5">
                    <a:lumMod val="10000"/>
                  </a:schemeClr>
                </a:solidFill>
              </a:rPr>
              <a:t>See Handout</a:t>
            </a:r>
          </a:p>
          <a:p>
            <a:endParaRPr lang="en-US" dirty="0"/>
          </a:p>
        </p:txBody>
      </p:sp>
    </p:spTree>
    <p:extLst>
      <p:ext uri="{BB962C8B-B14F-4D97-AF65-F5344CB8AC3E}">
        <p14:creationId xmlns:p14="http://schemas.microsoft.com/office/powerpoint/2010/main" val="28246162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8200"/>
            <a:ext cx="8991600" cy="457200"/>
          </a:xfrm>
        </p:spPr>
        <p:txBody>
          <a:bodyPr>
            <a:noAutofit/>
          </a:bodyPr>
          <a:lstStyle/>
          <a:p>
            <a:pPr algn="ctr"/>
            <a:r>
              <a:rPr lang="en-US" sz="3100" b="1" dirty="0" smtClean="0"/>
              <a:t>Seven Areas of Concern for Migrant Students:</a:t>
            </a:r>
            <a:endParaRPr lang="es-MX" sz="3100" b="1" dirty="0"/>
          </a:p>
        </p:txBody>
      </p:sp>
      <p:sp>
        <p:nvSpPr>
          <p:cNvPr id="5" name="Slide Number Placeholder 4"/>
          <p:cNvSpPr>
            <a:spLocks noGrp="1"/>
          </p:cNvSpPr>
          <p:nvPr>
            <p:ph type="sldNum" sz="quarter" idx="12"/>
          </p:nvPr>
        </p:nvSpPr>
        <p:spPr/>
        <p:txBody>
          <a:bodyPr/>
          <a:lstStyle/>
          <a:p>
            <a:pPr>
              <a:defRPr/>
            </a:pPr>
            <a:fld id="{E65F2D04-21B6-4BA7-98AC-A9DE98624038}" type="slidenum">
              <a:rPr lang="en-US" smtClean="0">
                <a:solidFill>
                  <a:srgbClr val="FFF39D">
                    <a:shade val="50000"/>
                    <a:satMod val="200000"/>
                  </a:srgbClr>
                </a:solidFill>
              </a:rPr>
              <a:pPr>
                <a:defRPr/>
              </a:pPr>
              <a:t>21</a:t>
            </a:fld>
            <a:endParaRPr lang="en-US" dirty="0">
              <a:solidFill>
                <a:srgbClr val="FFF39D">
                  <a:shade val="50000"/>
                  <a:satMod val="200000"/>
                </a:srgbClr>
              </a:solidFill>
            </a:endParaRPr>
          </a:p>
        </p:txBody>
      </p:sp>
      <p:sp>
        <p:nvSpPr>
          <p:cNvPr id="7" name="TextBox 6"/>
          <p:cNvSpPr txBox="1"/>
          <p:nvPr/>
        </p:nvSpPr>
        <p:spPr>
          <a:xfrm>
            <a:off x="990600" y="1796980"/>
            <a:ext cx="7772400" cy="3970318"/>
          </a:xfrm>
          <a:prstGeom prst="rect">
            <a:avLst/>
          </a:prstGeom>
          <a:noFill/>
        </p:spPr>
        <p:txBody>
          <a:bodyPr wrap="square" rtlCol="0">
            <a:spAutoFit/>
          </a:bodyPr>
          <a:lstStyle/>
          <a:p>
            <a:pPr marL="742950" indent="-742950">
              <a:buFont typeface="+mj-lt"/>
              <a:buAutoNum type="arabicPeriod"/>
            </a:pPr>
            <a:r>
              <a:rPr lang="en-US" sz="3600" dirty="0" smtClean="0"/>
              <a:t>Educational Continuity</a:t>
            </a:r>
          </a:p>
          <a:p>
            <a:pPr marL="742950" indent="-742950">
              <a:buFont typeface="+mj-lt"/>
              <a:buAutoNum type="arabicPeriod"/>
            </a:pPr>
            <a:r>
              <a:rPr lang="en-US" sz="3600" dirty="0" smtClean="0"/>
              <a:t>Instructional Time </a:t>
            </a:r>
          </a:p>
          <a:p>
            <a:pPr marL="742950" indent="-742950">
              <a:buFont typeface="+mj-lt"/>
              <a:buAutoNum type="arabicPeriod"/>
            </a:pPr>
            <a:r>
              <a:rPr lang="en-US" sz="3600" dirty="0" smtClean="0"/>
              <a:t>School Engagement</a:t>
            </a:r>
          </a:p>
          <a:p>
            <a:pPr marL="742950" indent="-742950">
              <a:buFont typeface="+mj-lt"/>
              <a:buAutoNum type="arabicPeriod"/>
            </a:pPr>
            <a:r>
              <a:rPr lang="en-US" sz="3600" dirty="0" smtClean="0"/>
              <a:t>English Language Development</a:t>
            </a:r>
          </a:p>
          <a:p>
            <a:pPr marL="742950" indent="-742950">
              <a:buFont typeface="+mj-lt"/>
              <a:buAutoNum type="arabicPeriod"/>
            </a:pPr>
            <a:r>
              <a:rPr lang="en-US" sz="3600" dirty="0" smtClean="0"/>
              <a:t>Educational Support in the Home</a:t>
            </a:r>
          </a:p>
          <a:p>
            <a:pPr marL="742950" indent="-742950">
              <a:buFont typeface="+mj-lt"/>
              <a:buAutoNum type="arabicPeriod"/>
            </a:pPr>
            <a:r>
              <a:rPr lang="en-US" sz="3600" dirty="0" smtClean="0"/>
              <a:t>Health</a:t>
            </a:r>
          </a:p>
          <a:p>
            <a:pPr marL="742950" indent="-742950">
              <a:buFont typeface="+mj-lt"/>
              <a:buAutoNum type="arabicPeriod"/>
            </a:pPr>
            <a:r>
              <a:rPr lang="en-US" sz="3600" dirty="0" smtClean="0"/>
              <a:t>Access to Services </a:t>
            </a:r>
          </a:p>
        </p:txBody>
      </p:sp>
    </p:spTree>
    <p:extLst>
      <p:ext uri="{BB962C8B-B14F-4D97-AF65-F5344CB8AC3E}">
        <p14:creationId xmlns:p14="http://schemas.microsoft.com/office/powerpoint/2010/main" val="2423770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85800"/>
            <a:ext cx="8915400" cy="609600"/>
          </a:xfrm>
        </p:spPr>
        <p:txBody>
          <a:bodyPr>
            <a:noAutofit/>
          </a:bodyPr>
          <a:lstStyle/>
          <a:p>
            <a:r>
              <a:rPr lang="en-US" sz="3200" b="1" dirty="0" smtClean="0"/>
              <a:t>Seven Areas of Concern for Migrant Students:</a:t>
            </a:r>
            <a:endParaRPr lang="en-US" sz="3200" dirty="0"/>
          </a:p>
        </p:txBody>
      </p:sp>
      <p:sp>
        <p:nvSpPr>
          <p:cNvPr id="4" name="Content Placeholder 3"/>
          <p:cNvSpPr>
            <a:spLocks noGrp="1"/>
          </p:cNvSpPr>
          <p:nvPr>
            <p:ph sz="half" idx="2"/>
          </p:nvPr>
        </p:nvSpPr>
        <p:spPr>
          <a:xfrm>
            <a:off x="303362" y="1447800"/>
            <a:ext cx="8153400" cy="4221163"/>
          </a:xfrm>
        </p:spPr>
        <p:txBody>
          <a:bodyPr>
            <a:normAutofit/>
          </a:bodyPr>
          <a:lstStyle/>
          <a:p>
            <a:r>
              <a:rPr lang="en-US" dirty="0" smtClean="0"/>
              <a:t>1: </a:t>
            </a:r>
            <a:r>
              <a:rPr lang="en-US" dirty="0"/>
              <a:t>Educational </a:t>
            </a:r>
            <a:r>
              <a:rPr lang="en-US" dirty="0" smtClean="0"/>
              <a:t>Continuity</a:t>
            </a:r>
            <a:endParaRPr lang="en-US" dirty="0"/>
          </a:p>
          <a:p>
            <a:pPr lvl="1"/>
            <a:endParaRPr lang="en-US" sz="2800" dirty="0" smtClean="0"/>
          </a:p>
          <a:p>
            <a:pPr lvl="1"/>
            <a:r>
              <a:rPr lang="en-US" sz="2800" dirty="0" smtClean="0"/>
              <a:t>When students move from place to place they often encounter different expectations, curriculum, course requirements, assessment, etc. This is especially difficult for high school students who are trying to accrue credits and meet graduation requirements.</a:t>
            </a:r>
            <a:endParaRPr lang="en-US" sz="2800" dirty="0"/>
          </a:p>
        </p:txBody>
      </p:sp>
      <p:pic>
        <p:nvPicPr>
          <p:cNvPr id="5" name="Picture 28" descr="MPj01784260000[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172200" y="5105400"/>
            <a:ext cx="2362200"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00046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533400" y="1905000"/>
            <a:ext cx="8153400" cy="4221163"/>
          </a:xfrm>
        </p:spPr>
        <p:txBody>
          <a:bodyPr>
            <a:normAutofit/>
          </a:bodyPr>
          <a:lstStyle/>
          <a:p>
            <a:r>
              <a:rPr lang="en-US" dirty="0" smtClean="0"/>
              <a:t>2: Instructional Time</a:t>
            </a:r>
          </a:p>
          <a:p>
            <a:pPr marL="0" indent="0">
              <a:buNone/>
            </a:pPr>
            <a:endParaRPr lang="en-US" dirty="0"/>
          </a:p>
          <a:p>
            <a:pPr lvl="1"/>
            <a:r>
              <a:rPr lang="en-US" sz="2800" dirty="0" smtClean="0"/>
              <a:t>When students move they often miss instructional days between the time they leave one school and finally enroll in a new school.</a:t>
            </a:r>
            <a:endParaRPr lang="en-US" sz="2800" dirty="0"/>
          </a:p>
        </p:txBody>
      </p:sp>
      <p:sp>
        <p:nvSpPr>
          <p:cNvPr id="5" name="Title 1"/>
          <p:cNvSpPr txBox="1">
            <a:spLocks/>
          </p:cNvSpPr>
          <p:nvPr/>
        </p:nvSpPr>
        <p:spPr>
          <a:xfrm>
            <a:off x="152400" y="701615"/>
            <a:ext cx="8991600" cy="609600"/>
          </a:xfrm>
          <a:prstGeom prst="rect">
            <a:avLst/>
          </a:prstGeom>
        </p:spPr>
        <p:txBody>
          <a:bodyPr vert="horz" lIns="91440" tIns="45720" rIns="91440" bIns="45720" rtlCol="0" anchor="b">
            <a:noAutofit/>
          </a:bodyPr>
          <a:lstStyle>
            <a:lvl1pPr algn="l" defTabSz="914400" rtl="0" eaLnBrk="1" latinLnBrk="0" hangingPunct="1">
              <a:spcBef>
                <a:spcPct val="0"/>
              </a:spcBef>
              <a:buNone/>
              <a:defRPr sz="2800" kern="1200">
                <a:solidFill>
                  <a:schemeClr val="bg1"/>
                </a:solidFill>
                <a:latin typeface="+mj-lt"/>
                <a:ea typeface="+mj-ea"/>
                <a:cs typeface="+mj-cs"/>
              </a:defRPr>
            </a:lvl1pPr>
          </a:lstStyle>
          <a:p>
            <a:r>
              <a:rPr lang="en-US" sz="3200" b="1" dirty="0" smtClean="0">
                <a:solidFill>
                  <a:schemeClr val="accent6">
                    <a:lumMod val="50000"/>
                  </a:schemeClr>
                </a:solidFill>
              </a:rPr>
              <a:t>Seven Areas of Concern for Migrant Students:</a:t>
            </a:r>
            <a:endParaRPr lang="en-US" sz="3200" b="1" dirty="0">
              <a:solidFill>
                <a:schemeClr val="accent6">
                  <a:lumMod val="50000"/>
                </a:schemeClr>
              </a:solidFill>
            </a:endParaRPr>
          </a:p>
        </p:txBody>
      </p:sp>
      <p:pic>
        <p:nvPicPr>
          <p:cNvPr id="3075" name="Picture 3" descr="C:\Users\kathyt\AppData\Local\Microsoft\Windows\Temporary Internet Files\Content.IE5\4U2GQ1SW\MP900426626[1].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543800" y="1447800"/>
            <a:ext cx="1216223" cy="1828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1" descr="MPj04394800000[1]"/>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590800" y="4361350"/>
            <a:ext cx="2667000" cy="200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32795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85800"/>
            <a:ext cx="8839200" cy="609600"/>
          </a:xfrm>
        </p:spPr>
        <p:txBody>
          <a:bodyPr>
            <a:noAutofit/>
          </a:bodyPr>
          <a:lstStyle/>
          <a:p>
            <a:r>
              <a:rPr lang="en-US" sz="3200" b="1" dirty="0"/>
              <a:t>Seven Areas of Concern for </a:t>
            </a:r>
            <a:r>
              <a:rPr lang="en-US" sz="3200" b="1" dirty="0" smtClean="0"/>
              <a:t>Migrant Students:</a:t>
            </a:r>
            <a:endParaRPr lang="en-US" sz="3200" dirty="0"/>
          </a:p>
        </p:txBody>
      </p:sp>
      <p:sp>
        <p:nvSpPr>
          <p:cNvPr id="4" name="Content Placeholder 3"/>
          <p:cNvSpPr>
            <a:spLocks noGrp="1"/>
          </p:cNvSpPr>
          <p:nvPr>
            <p:ph sz="half" idx="2"/>
          </p:nvPr>
        </p:nvSpPr>
        <p:spPr>
          <a:xfrm>
            <a:off x="533400" y="1905000"/>
            <a:ext cx="8153400" cy="4221163"/>
          </a:xfrm>
        </p:spPr>
        <p:txBody>
          <a:bodyPr>
            <a:normAutofit/>
          </a:bodyPr>
          <a:lstStyle/>
          <a:p>
            <a:r>
              <a:rPr lang="en-US" dirty="0" smtClean="0"/>
              <a:t>3: School Engagement</a:t>
            </a:r>
          </a:p>
          <a:p>
            <a:pPr marL="0" indent="0">
              <a:buNone/>
            </a:pPr>
            <a:endParaRPr lang="en-US" dirty="0"/>
          </a:p>
          <a:p>
            <a:pPr lvl="1"/>
            <a:r>
              <a:rPr lang="en-US" sz="2800" dirty="0" smtClean="0"/>
              <a:t>Research shows that feeling part of the school community is an important protective factor and predictor of school success. When students change schools frequently, they often feel like the new kid who doesn’t really belong</a:t>
            </a:r>
            <a:endParaRPr lang="en-US" sz="2800" dirty="0"/>
          </a:p>
        </p:txBody>
      </p:sp>
      <p:pic>
        <p:nvPicPr>
          <p:cNvPr id="5" name="Picture 11" descr="MPj03862730000[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96200" y="1447800"/>
            <a:ext cx="1284761" cy="1946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52600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274638"/>
            <a:ext cx="8229600" cy="1143000"/>
          </a:xfrm>
          <a:prstGeom prst="rect">
            <a:avLst/>
          </a:prstGeom>
        </p:spPr>
        <p:txBody>
          <a:bodyPr/>
          <a:lstStyle>
            <a:lvl1pPr algn="l" rtl="0" eaLnBrk="1" fontAlgn="base" hangingPunct="1">
              <a:spcBef>
                <a:spcPct val="0"/>
              </a:spcBef>
              <a:spcAft>
                <a:spcPct val="0"/>
              </a:spcAft>
              <a:defRPr sz="4400">
                <a:solidFill>
                  <a:srgbClr val="00004A"/>
                </a:solidFill>
                <a:latin typeface="+mj-lt"/>
                <a:ea typeface="+mj-ea"/>
                <a:cs typeface="+mj-cs"/>
              </a:defRPr>
            </a:lvl1pPr>
            <a:lvl2pPr algn="l" rtl="0" eaLnBrk="1" fontAlgn="base" hangingPunct="1">
              <a:spcBef>
                <a:spcPct val="0"/>
              </a:spcBef>
              <a:spcAft>
                <a:spcPct val="0"/>
              </a:spcAft>
              <a:defRPr sz="4400">
                <a:solidFill>
                  <a:srgbClr val="00004A"/>
                </a:solidFill>
                <a:latin typeface="Trebuchet MS" pitchFamily="34" charset="0"/>
                <a:cs typeface="Times New Roman" pitchFamily="18" charset="0"/>
              </a:defRPr>
            </a:lvl2pPr>
            <a:lvl3pPr algn="l" rtl="0" eaLnBrk="1" fontAlgn="base" hangingPunct="1">
              <a:spcBef>
                <a:spcPct val="0"/>
              </a:spcBef>
              <a:spcAft>
                <a:spcPct val="0"/>
              </a:spcAft>
              <a:defRPr sz="4400">
                <a:solidFill>
                  <a:srgbClr val="00004A"/>
                </a:solidFill>
                <a:latin typeface="Trebuchet MS" pitchFamily="34" charset="0"/>
                <a:cs typeface="Times New Roman" pitchFamily="18" charset="0"/>
              </a:defRPr>
            </a:lvl3pPr>
            <a:lvl4pPr algn="l" rtl="0" eaLnBrk="1" fontAlgn="base" hangingPunct="1">
              <a:spcBef>
                <a:spcPct val="0"/>
              </a:spcBef>
              <a:spcAft>
                <a:spcPct val="0"/>
              </a:spcAft>
              <a:defRPr sz="4400">
                <a:solidFill>
                  <a:srgbClr val="00004A"/>
                </a:solidFill>
                <a:latin typeface="Trebuchet MS" pitchFamily="34" charset="0"/>
                <a:cs typeface="Times New Roman" pitchFamily="18" charset="0"/>
              </a:defRPr>
            </a:lvl4pPr>
            <a:lvl5pPr algn="l" rtl="0" eaLnBrk="1" fontAlgn="base" hangingPunct="1">
              <a:spcBef>
                <a:spcPct val="0"/>
              </a:spcBef>
              <a:spcAft>
                <a:spcPct val="0"/>
              </a:spcAft>
              <a:defRPr sz="4400">
                <a:solidFill>
                  <a:srgbClr val="00004A"/>
                </a:solidFill>
                <a:latin typeface="Trebuchet MS" pitchFamily="34" charset="0"/>
                <a:cs typeface="Times New Roman" pitchFamily="18" charset="0"/>
              </a:defRPr>
            </a:lvl5pPr>
            <a:lvl6pPr marL="457200" algn="l" rtl="0" eaLnBrk="1" fontAlgn="base" hangingPunct="1">
              <a:spcBef>
                <a:spcPct val="0"/>
              </a:spcBef>
              <a:spcAft>
                <a:spcPct val="0"/>
              </a:spcAft>
              <a:defRPr sz="4400">
                <a:solidFill>
                  <a:srgbClr val="00004A"/>
                </a:solidFill>
                <a:latin typeface="Trebuchet MS" pitchFamily="34" charset="0"/>
                <a:cs typeface="Times New Roman" pitchFamily="18" charset="0"/>
              </a:defRPr>
            </a:lvl6pPr>
            <a:lvl7pPr marL="914400" algn="l" rtl="0" eaLnBrk="1" fontAlgn="base" hangingPunct="1">
              <a:spcBef>
                <a:spcPct val="0"/>
              </a:spcBef>
              <a:spcAft>
                <a:spcPct val="0"/>
              </a:spcAft>
              <a:defRPr sz="4400">
                <a:solidFill>
                  <a:srgbClr val="00004A"/>
                </a:solidFill>
                <a:latin typeface="Trebuchet MS" pitchFamily="34" charset="0"/>
                <a:cs typeface="Times New Roman" pitchFamily="18" charset="0"/>
              </a:defRPr>
            </a:lvl7pPr>
            <a:lvl8pPr marL="1371600" algn="l" rtl="0" eaLnBrk="1" fontAlgn="base" hangingPunct="1">
              <a:spcBef>
                <a:spcPct val="0"/>
              </a:spcBef>
              <a:spcAft>
                <a:spcPct val="0"/>
              </a:spcAft>
              <a:defRPr sz="4400">
                <a:solidFill>
                  <a:srgbClr val="00004A"/>
                </a:solidFill>
                <a:latin typeface="Trebuchet MS" pitchFamily="34" charset="0"/>
                <a:cs typeface="Times New Roman" pitchFamily="18" charset="0"/>
              </a:defRPr>
            </a:lvl8pPr>
            <a:lvl9pPr marL="1828800" algn="l" rtl="0" eaLnBrk="1" fontAlgn="base" hangingPunct="1">
              <a:spcBef>
                <a:spcPct val="0"/>
              </a:spcBef>
              <a:spcAft>
                <a:spcPct val="0"/>
              </a:spcAft>
              <a:defRPr sz="4400">
                <a:solidFill>
                  <a:srgbClr val="00004A"/>
                </a:solidFill>
                <a:latin typeface="Trebuchet MS" pitchFamily="34" charset="0"/>
                <a:cs typeface="Times New Roman" pitchFamily="18" charset="0"/>
              </a:defRPr>
            </a:lvl9pPr>
          </a:lstStyle>
          <a:p>
            <a:r>
              <a:rPr lang="en-US" kern="0" smtClean="0"/>
              <a:t>3 Types of School Engagement:</a:t>
            </a:r>
            <a:endParaRPr lang="en-US" kern="0" dirty="0"/>
          </a:p>
        </p:txBody>
      </p:sp>
      <p:sp>
        <p:nvSpPr>
          <p:cNvPr id="6" name="Content Placeholder 2"/>
          <p:cNvSpPr txBox="1">
            <a:spLocks/>
          </p:cNvSpPr>
          <p:nvPr/>
        </p:nvSpPr>
        <p:spPr>
          <a:xfrm>
            <a:off x="457200" y="1600200"/>
            <a:ext cx="4724400" cy="5029200"/>
          </a:xfrm>
          <a:prstGeom prst="rect">
            <a:avLst/>
          </a:prstGeom>
        </p:spPr>
        <p:txBody>
          <a:bodyPr>
            <a:normAutofit fontScale="92500" lnSpcReduction="10000"/>
          </a:bodyPr>
          <a:lstStyle>
            <a:lvl1pPr marL="342900" indent="-342900" algn="l" rtl="0" eaLnBrk="1" fontAlgn="base" hangingPunct="1">
              <a:spcBef>
                <a:spcPct val="20000"/>
              </a:spcBef>
              <a:spcAft>
                <a:spcPct val="0"/>
              </a:spcAft>
              <a:buChar char="•"/>
              <a:defRPr sz="3200">
                <a:solidFill>
                  <a:srgbClr val="666633"/>
                </a:solidFill>
                <a:latin typeface="+mn-lt"/>
                <a:ea typeface="+mn-ea"/>
                <a:cs typeface="+mn-cs"/>
              </a:defRPr>
            </a:lvl1pPr>
            <a:lvl2pPr marL="742950" indent="-285750" algn="l" rtl="0" eaLnBrk="1" fontAlgn="base" hangingPunct="1">
              <a:spcBef>
                <a:spcPct val="20000"/>
              </a:spcBef>
              <a:spcAft>
                <a:spcPct val="0"/>
              </a:spcAft>
              <a:buChar char="–"/>
              <a:defRPr sz="2800">
                <a:solidFill>
                  <a:srgbClr val="666633"/>
                </a:solidFill>
                <a:latin typeface="+mn-lt"/>
                <a:cs typeface="+mn-cs"/>
              </a:defRPr>
            </a:lvl2pPr>
            <a:lvl3pPr marL="1143000" indent="-228600" algn="l" rtl="0" eaLnBrk="1" fontAlgn="base" hangingPunct="1">
              <a:spcBef>
                <a:spcPct val="20000"/>
              </a:spcBef>
              <a:spcAft>
                <a:spcPct val="0"/>
              </a:spcAft>
              <a:buChar char="•"/>
              <a:defRPr sz="2400">
                <a:solidFill>
                  <a:srgbClr val="666633"/>
                </a:solidFill>
                <a:latin typeface="+mn-lt"/>
                <a:cs typeface="+mn-cs"/>
              </a:defRPr>
            </a:lvl3pPr>
            <a:lvl4pPr marL="1600200" indent="-228600" algn="l" rtl="0" eaLnBrk="1" fontAlgn="base" hangingPunct="1">
              <a:spcBef>
                <a:spcPct val="20000"/>
              </a:spcBef>
              <a:spcAft>
                <a:spcPct val="0"/>
              </a:spcAft>
              <a:buChar char="–"/>
              <a:defRPr sz="2000">
                <a:solidFill>
                  <a:srgbClr val="666633"/>
                </a:solidFill>
                <a:latin typeface="+mn-lt"/>
                <a:cs typeface="+mn-cs"/>
              </a:defRPr>
            </a:lvl4pPr>
            <a:lvl5pPr marL="2057400" indent="-228600" algn="l" rtl="0" eaLnBrk="1" fontAlgn="base" hangingPunct="1">
              <a:spcBef>
                <a:spcPct val="20000"/>
              </a:spcBef>
              <a:spcAft>
                <a:spcPct val="0"/>
              </a:spcAft>
              <a:buChar char="»"/>
              <a:defRPr sz="2000">
                <a:solidFill>
                  <a:srgbClr val="666633"/>
                </a:solidFill>
                <a:latin typeface="+mn-lt"/>
                <a:cs typeface="+mn-cs"/>
              </a:defRPr>
            </a:lvl5pPr>
            <a:lvl6pPr marL="2514600" indent="-228600" algn="l" rtl="0" eaLnBrk="1" fontAlgn="base" hangingPunct="1">
              <a:spcBef>
                <a:spcPct val="20000"/>
              </a:spcBef>
              <a:spcAft>
                <a:spcPct val="0"/>
              </a:spcAft>
              <a:buChar char="»"/>
              <a:defRPr sz="2000">
                <a:solidFill>
                  <a:srgbClr val="666633"/>
                </a:solidFill>
                <a:latin typeface="+mn-lt"/>
                <a:cs typeface="+mn-cs"/>
              </a:defRPr>
            </a:lvl6pPr>
            <a:lvl7pPr marL="2971800" indent="-228600" algn="l" rtl="0" eaLnBrk="1" fontAlgn="base" hangingPunct="1">
              <a:spcBef>
                <a:spcPct val="20000"/>
              </a:spcBef>
              <a:spcAft>
                <a:spcPct val="0"/>
              </a:spcAft>
              <a:buChar char="»"/>
              <a:defRPr sz="2000">
                <a:solidFill>
                  <a:srgbClr val="666633"/>
                </a:solidFill>
                <a:latin typeface="+mn-lt"/>
                <a:cs typeface="+mn-cs"/>
              </a:defRPr>
            </a:lvl7pPr>
            <a:lvl8pPr marL="3429000" indent="-228600" algn="l" rtl="0" eaLnBrk="1" fontAlgn="base" hangingPunct="1">
              <a:spcBef>
                <a:spcPct val="20000"/>
              </a:spcBef>
              <a:spcAft>
                <a:spcPct val="0"/>
              </a:spcAft>
              <a:buChar char="»"/>
              <a:defRPr sz="2000">
                <a:solidFill>
                  <a:srgbClr val="666633"/>
                </a:solidFill>
                <a:latin typeface="+mn-lt"/>
                <a:cs typeface="+mn-cs"/>
              </a:defRPr>
            </a:lvl8pPr>
            <a:lvl9pPr marL="3886200" indent="-228600" algn="l" rtl="0" eaLnBrk="1" fontAlgn="base" hangingPunct="1">
              <a:spcBef>
                <a:spcPct val="20000"/>
              </a:spcBef>
              <a:spcAft>
                <a:spcPct val="0"/>
              </a:spcAft>
              <a:buChar char="»"/>
              <a:defRPr sz="2000">
                <a:solidFill>
                  <a:srgbClr val="666633"/>
                </a:solidFill>
                <a:latin typeface="+mn-lt"/>
                <a:cs typeface="+mn-cs"/>
              </a:defRPr>
            </a:lvl9pPr>
          </a:lstStyle>
          <a:p>
            <a:pPr marL="514350" indent="-514350">
              <a:buFont typeface="+mj-lt"/>
              <a:buAutoNum type="arabicPeriod"/>
            </a:pPr>
            <a:r>
              <a:rPr lang="en-US" kern="0" smtClean="0"/>
              <a:t>Behavioral engagement (participation)</a:t>
            </a:r>
          </a:p>
          <a:p>
            <a:pPr marL="514350" indent="-514350">
              <a:buFont typeface="+mj-lt"/>
              <a:buAutoNum type="arabicPeriod"/>
            </a:pPr>
            <a:endParaRPr lang="en-US" kern="0" smtClean="0"/>
          </a:p>
          <a:p>
            <a:pPr marL="514350" indent="-514350">
              <a:buFont typeface="+mj-lt"/>
              <a:buAutoNum type="arabicPeriod"/>
            </a:pPr>
            <a:endParaRPr lang="en-US" kern="0" smtClean="0"/>
          </a:p>
          <a:p>
            <a:pPr marL="514350" indent="-514350">
              <a:buFont typeface="+mj-lt"/>
              <a:buAutoNum type="arabicPeriod"/>
            </a:pPr>
            <a:r>
              <a:rPr lang="en-US" kern="0" smtClean="0"/>
              <a:t>Emotional engagement (appeal)</a:t>
            </a:r>
          </a:p>
          <a:p>
            <a:pPr marL="514350" indent="-514350">
              <a:buFont typeface="+mj-lt"/>
              <a:buAutoNum type="arabicPeriod"/>
            </a:pPr>
            <a:endParaRPr lang="en-US" kern="0" smtClean="0"/>
          </a:p>
          <a:p>
            <a:pPr marL="514350" indent="-514350">
              <a:buFont typeface="+mj-lt"/>
              <a:buAutoNum type="arabicPeriod"/>
            </a:pPr>
            <a:endParaRPr lang="en-US" kern="0" smtClean="0"/>
          </a:p>
          <a:p>
            <a:pPr marL="514350" indent="-514350">
              <a:buFont typeface="+mj-lt"/>
              <a:buAutoNum type="arabicPeriod"/>
            </a:pPr>
            <a:r>
              <a:rPr lang="en-US" kern="0" smtClean="0"/>
              <a:t>Cognitive engagement (investment)</a:t>
            </a:r>
            <a:endParaRPr lang="en-US" kern="0" dirty="0"/>
          </a:p>
        </p:txBody>
      </p:sp>
      <p:sp>
        <p:nvSpPr>
          <p:cNvPr id="7" name="Content Placeholder 3"/>
          <p:cNvSpPr txBox="1">
            <a:spLocks/>
          </p:cNvSpPr>
          <p:nvPr/>
        </p:nvSpPr>
        <p:spPr>
          <a:xfrm>
            <a:off x="4648200" y="1600200"/>
            <a:ext cx="4038600" cy="4525963"/>
          </a:xfrm>
          <a:prstGeom prst="rect">
            <a:avLst/>
          </a:prstGeom>
        </p:spPr>
        <p:txBody>
          <a:bodyPr>
            <a:normAutofit/>
          </a:bodyPr>
          <a:lstStyle>
            <a:lvl1pPr marL="342900" indent="-342900" algn="l" rtl="0" eaLnBrk="1" fontAlgn="base" hangingPunct="1">
              <a:spcBef>
                <a:spcPct val="20000"/>
              </a:spcBef>
              <a:spcAft>
                <a:spcPct val="0"/>
              </a:spcAft>
              <a:buChar char="•"/>
              <a:defRPr sz="3200">
                <a:solidFill>
                  <a:srgbClr val="666633"/>
                </a:solidFill>
                <a:latin typeface="+mn-lt"/>
                <a:ea typeface="+mn-ea"/>
                <a:cs typeface="+mn-cs"/>
              </a:defRPr>
            </a:lvl1pPr>
            <a:lvl2pPr marL="742950" indent="-285750" algn="l" rtl="0" eaLnBrk="1" fontAlgn="base" hangingPunct="1">
              <a:spcBef>
                <a:spcPct val="20000"/>
              </a:spcBef>
              <a:spcAft>
                <a:spcPct val="0"/>
              </a:spcAft>
              <a:buChar char="–"/>
              <a:defRPr sz="2800">
                <a:solidFill>
                  <a:srgbClr val="666633"/>
                </a:solidFill>
                <a:latin typeface="+mn-lt"/>
                <a:cs typeface="+mn-cs"/>
              </a:defRPr>
            </a:lvl2pPr>
            <a:lvl3pPr marL="1143000" indent="-228600" algn="l" rtl="0" eaLnBrk="1" fontAlgn="base" hangingPunct="1">
              <a:spcBef>
                <a:spcPct val="20000"/>
              </a:spcBef>
              <a:spcAft>
                <a:spcPct val="0"/>
              </a:spcAft>
              <a:buChar char="•"/>
              <a:defRPr sz="2400">
                <a:solidFill>
                  <a:srgbClr val="666633"/>
                </a:solidFill>
                <a:latin typeface="+mn-lt"/>
                <a:cs typeface="+mn-cs"/>
              </a:defRPr>
            </a:lvl3pPr>
            <a:lvl4pPr marL="1600200" indent="-228600" algn="l" rtl="0" eaLnBrk="1" fontAlgn="base" hangingPunct="1">
              <a:spcBef>
                <a:spcPct val="20000"/>
              </a:spcBef>
              <a:spcAft>
                <a:spcPct val="0"/>
              </a:spcAft>
              <a:buChar char="–"/>
              <a:defRPr sz="2000">
                <a:solidFill>
                  <a:srgbClr val="666633"/>
                </a:solidFill>
                <a:latin typeface="+mn-lt"/>
                <a:cs typeface="+mn-cs"/>
              </a:defRPr>
            </a:lvl4pPr>
            <a:lvl5pPr marL="2057400" indent="-228600" algn="l" rtl="0" eaLnBrk="1" fontAlgn="base" hangingPunct="1">
              <a:spcBef>
                <a:spcPct val="20000"/>
              </a:spcBef>
              <a:spcAft>
                <a:spcPct val="0"/>
              </a:spcAft>
              <a:buChar char="»"/>
              <a:defRPr sz="2000">
                <a:solidFill>
                  <a:srgbClr val="666633"/>
                </a:solidFill>
                <a:latin typeface="+mn-lt"/>
                <a:cs typeface="+mn-cs"/>
              </a:defRPr>
            </a:lvl5pPr>
            <a:lvl6pPr marL="2514600" indent="-228600" algn="l" rtl="0" eaLnBrk="1" fontAlgn="base" hangingPunct="1">
              <a:spcBef>
                <a:spcPct val="20000"/>
              </a:spcBef>
              <a:spcAft>
                <a:spcPct val="0"/>
              </a:spcAft>
              <a:buChar char="»"/>
              <a:defRPr sz="2000">
                <a:solidFill>
                  <a:srgbClr val="666633"/>
                </a:solidFill>
                <a:latin typeface="+mn-lt"/>
                <a:cs typeface="+mn-cs"/>
              </a:defRPr>
            </a:lvl6pPr>
            <a:lvl7pPr marL="2971800" indent="-228600" algn="l" rtl="0" eaLnBrk="1" fontAlgn="base" hangingPunct="1">
              <a:spcBef>
                <a:spcPct val="20000"/>
              </a:spcBef>
              <a:spcAft>
                <a:spcPct val="0"/>
              </a:spcAft>
              <a:buChar char="»"/>
              <a:defRPr sz="2000">
                <a:solidFill>
                  <a:srgbClr val="666633"/>
                </a:solidFill>
                <a:latin typeface="+mn-lt"/>
                <a:cs typeface="+mn-cs"/>
              </a:defRPr>
            </a:lvl7pPr>
            <a:lvl8pPr marL="3429000" indent="-228600" algn="l" rtl="0" eaLnBrk="1" fontAlgn="base" hangingPunct="1">
              <a:spcBef>
                <a:spcPct val="20000"/>
              </a:spcBef>
              <a:spcAft>
                <a:spcPct val="0"/>
              </a:spcAft>
              <a:buChar char="»"/>
              <a:defRPr sz="2000">
                <a:solidFill>
                  <a:srgbClr val="666633"/>
                </a:solidFill>
                <a:latin typeface="+mn-lt"/>
                <a:cs typeface="+mn-cs"/>
              </a:defRPr>
            </a:lvl8pPr>
            <a:lvl9pPr marL="3886200" indent="-228600" algn="l" rtl="0" eaLnBrk="1" fontAlgn="base" hangingPunct="1">
              <a:spcBef>
                <a:spcPct val="20000"/>
              </a:spcBef>
              <a:spcAft>
                <a:spcPct val="0"/>
              </a:spcAft>
              <a:buChar char="»"/>
              <a:defRPr sz="2000">
                <a:solidFill>
                  <a:srgbClr val="666633"/>
                </a:solidFill>
                <a:latin typeface="+mn-lt"/>
                <a:cs typeface="+mn-cs"/>
              </a:defRPr>
            </a:lvl9pPr>
          </a:lstStyle>
          <a:p>
            <a:pPr marL="0" indent="0">
              <a:buFontTx/>
              <a:buNone/>
            </a:pPr>
            <a:r>
              <a:rPr lang="en-US" kern="0" smtClean="0"/>
              <a:t> </a:t>
            </a:r>
            <a:endParaRPr lang="en-US" kern="0" dirty="0"/>
          </a:p>
        </p:txBody>
      </p:sp>
      <p:pic>
        <p:nvPicPr>
          <p:cNvPr id="8" name="Picture 5" descr="C:\Users\kathyt\AppData\Local\Microsoft\Windows\Temporary Internet Files\Content.IE5\UMATGUIK\MP90014902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4150" y="1143000"/>
            <a:ext cx="2171700" cy="14478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C:\Users\kathyt\AppData\Local\Microsoft\Windows\Temporary Internet Files\Content.IE5\OEXVY13V\MP900262689[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7351" y="2655710"/>
            <a:ext cx="3048000" cy="202184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C:\Users\kathyt\AppData\Local\Microsoft\Windows\Temporary Internet Files\Content.IE5\OEXVY13V\MP900408985[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91300" y="4755737"/>
            <a:ext cx="2057399" cy="2057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040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609600"/>
            <a:ext cx="8991600" cy="685800"/>
          </a:xfrm>
        </p:spPr>
        <p:txBody>
          <a:bodyPr>
            <a:noAutofit/>
          </a:bodyPr>
          <a:lstStyle/>
          <a:p>
            <a:r>
              <a:rPr lang="en-US" sz="3200" b="1" dirty="0"/>
              <a:t>Seven Areas of Concern for </a:t>
            </a:r>
            <a:r>
              <a:rPr lang="en-US" sz="3200" b="1" dirty="0" smtClean="0"/>
              <a:t>Migrant Students:</a:t>
            </a:r>
            <a:endParaRPr lang="en-US" sz="3200" dirty="0"/>
          </a:p>
        </p:txBody>
      </p:sp>
      <p:sp>
        <p:nvSpPr>
          <p:cNvPr id="4" name="Content Placeholder 3"/>
          <p:cNvSpPr>
            <a:spLocks noGrp="1"/>
          </p:cNvSpPr>
          <p:nvPr>
            <p:ph sz="half" idx="2"/>
          </p:nvPr>
        </p:nvSpPr>
        <p:spPr>
          <a:xfrm>
            <a:off x="533400" y="1905000"/>
            <a:ext cx="8153400" cy="4221163"/>
          </a:xfrm>
        </p:spPr>
        <p:txBody>
          <a:bodyPr>
            <a:normAutofit/>
          </a:bodyPr>
          <a:lstStyle/>
          <a:p>
            <a:r>
              <a:rPr lang="en-US" dirty="0" smtClean="0"/>
              <a:t>4: English Language Development</a:t>
            </a:r>
          </a:p>
          <a:p>
            <a:pPr marL="0" indent="0">
              <a:buNone/>
            </a:pPr>
            <a:endParaRPr lang="en-US" dirty="0"/>
          </a:p>
          <a:p>
            <a:pPr lvl="1"/>
            <a:r>
              <a:rPr lang="en-US" sz="2800" dirty="0" smtClean="0"/>
              <a:t>Parents of MEP students often do not speak English.  Students are often English Language Learners.</a:t>
            </a:r>
            <a:endParaRPr lang="en-US" sz="2800" dirty="0"/>
          </a:p>
        </p:txBody>
      </p:sp>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05200" y="3886200"/>
            <a:ext cx="4266515" cy="2829528"/>
          </a:xfrm>
          <a:prstGeom prst="rect">
            <a:avLst/>
          </a:prstGeom>
        </p:spPr>
      </p:pic>
    </p:spTree>
    <p:extLst>
      <p:ext uri="{BB962C8B-B14F-4D97-AF65-F5344CB8AC3E}">
        <p14:creationId xmlns:p14="http://schemas.microsoft.com/office/powerpoint/2010/main" val="39321239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9600"/>
            <a:ext cx="8839200" cy="685800"/>
          </a:xfrm>
        </p:spPr>
        <p:txBody>
          <a:bodyPr>
            <a:noAutofit/>
          </a:bodyPr>
          <a:lstStyle/>
          <a:p>
            <a:r>
              <a:rPr lang="en-US" sz="3200" b="1" dirty="0"/>
              <a:t>Seven Areas of Concern for </a:t>
            </a:r>
            <a:r>
              <a:rPr lang="en-US" sz="3200" b="1" dirty="0" smtClean="0"/>
              <a:t>Migrant Students:</a:t>
            </a:r>
            <a:endParaRPr lang="en-US" sz="3200" dirty="0"/>
          </a:p>
        </p:txBody>
      </p:sp>
      <p:sp>
        <p:nvSpPr>
          <p:cNvPr id="4" name="Content Placeholder 3"/>
          <p:cNvSpPr>
            <a:spLocks noGrp="1"/>
          </p:cNvSpPr>
          <p:nvPr>
            <p:ph sz="half" idx="2"/>
          </p:nvPr>
        </p:nvSpPr>
        <p:spPr>
          <a:xfrm>
            <a:off x="457200" y="1371600"/>
            <a:ext cx="8153400" cy="4221163"/>
          </a:xfrm>
        </p:spPr>
        <p:txBody>
          <a:bodyPr>
            <a:normAutofit/>
          </a:bodyPr>
          <a:lstStyle/>
          <a:p>
            <a:r>
              <a:rPr lang="en-US" dirty="0" smtClean="0"/>
              <a:t>5: Educational Support in the Home </a:t>
            </a:r>
          </a:p>
          <a:p>
            <a:pPr marL="0" indent="0">
              <a:buNone/>
            </a:pPr>
            <a:endParaRPr lang="en-US" dirty="0"/>
          </a:p>
          <a:p>
            <a:pPr marL="457200" lvl="1" indent="0">
              <a:buNone/>
            </a:pPr>
            <a:r>
              <a:rPr lang="en-US" sz="2800" dirty="0" smtClean="0"/>
              <a:t>Parents often work long hours: </a:t>
            </a:r>
          </a:p>
          <a:p>
            <a:pPr lvl="2"/>
            <a:r>
              <a:rPr lang="en-US" sz="2800" dirty="0"/>
              <a:t>L</a:t>
            </a:r>
            <a:r>
              <a:rPr lang="en-US" sz="2800" dirty="0" smtClean="0"/>
              <a:t>iving conditions are often crowded and noisy</a:t>
            </a:r>
          </a:p>
          <a:p>
            <a:pPr lvl="2"/>
            <a:r>
              <a:rPr lang="en-US" sz="2800" dirty="0" smtClean="0"/>
              <a:t>Often there are no books in the home</a:t>
            </a:r>
          </a:p>
          <a:p>
            <a:pPr lvl="2"/>
            <a:r>
              <a:rPr lang="en-US" sz="2800" dirty="0" smtClean="0"/>
              <a:t>Often parents have low levels of education</a:t>
            </a:r>
            <a:endParaRPr lang="en-US" sz="2800" dirty="0"/>
          </a:p>
        </p:txBody>
      </p:sp>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257745" y="5032908"/>
            <a:ext cx="2209800" cy="1657350"/>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581400" y="5032908"/>
            <a:ext cx="2488456" cy="1657350"/>
          </a:xfrm>
          <a:prstGeom prst="rect">
            <a:avLst/>
          </a:prstGeom>
        </p:spPr>
      </p:pic>
    </p:spTree>
    <p:extLst>
      <p:ext uri="{BB962C8B-B14F-4D97-AF65-F5344CB8AC3E}">
        <p14:creationId xmlns:p14="http://schemas.microsoft.com/office/powerpoint/2010/main" val="31807304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609600"/>
            <a:ext cx="8991600" cy="685800"/>
          </a:xfrm>
        </p:spPr>
        <p:txBody>
          <a:bodyPr>
            <a:noAutofit/>
          </a:bodyPr>
          <a:lstStyle/>
          <a:p>
            <a:pPr fontAlgn="auto">
              <a:spcAft>
                <a:spcPts val="0"/>
              </a:spcAft>
              <a:defRPr/>
            </a:pPr>
            <a:r>
              <a:rPr lang="en-US" sz="3200" b="1" dirty="0"/>
              <a:t>Seven Areas of Concern for </a:t>
            </a:r>
            <a:r>
              <a:rPr lang="en-US" sz="3200" b="1" dirty="0" smtClean="0"/>
              <a:t>Migrant Students:</a:t>
            </a:r>
            <a:endParaRPr lang="en-US" sz="3200" dirty="0">
              <a:solidFill>
                <a:schemeClr val="tx2">
                  <a:satMod val="130000"/>
                </a:schemeClr>
              </a:solidFill>
            </a:endParaRPr>
          </a:p>
        </p:txBody>
      </p:sp>
      <p:sp>
        <p:nvSpPr>
          <p:cNvPr id="3" name="Content Placeholder 2"/>
          <p:cNvSpPr>
            <a:spLocks noGrp="1"/>
          </p:cNvSpPr>
          <p:nvPr>
            <p:ph sz="half" idx="1"/>
          </p:nvPr>
        </p:nvSpPr>
        <p:spPr>
          <a:xfrm>
            <a:off x="838200" y="905343"/>
            <a:ext cx="4038600" cy="4581057"/>
          </a:xfrm>
        </p:spPr>
        <p:txBody>
          <a:bodyPr>
            <a:normAutofit/>
          </a:bodyPr>
          <a:lstStyle/>
          <a:p>
            <a:pPr marL="82296" indent="0" fontAlgn="auto">
              <a:spcAft>
                <a:spcPts val="0"/>
              </a:spcAft>
              <a:buClr>
                <a:srgbClr val="3118CA"/>
              </a:buClr>
              <a:buSzPct val="85000"/>
              <a:buFont typeface="Wingdings 2"/>
              <a:buNone/>
              <a:defRPr/>
            </a:pPr>
            <a:endParaRPr lang="en-US" dirty="0"/>
          </a:p>
          <a:p>
            <a:pPr marL="82296" indent="0" fontAlgn="auto">
              <a:spcAft>
                <a:spcPts val="0"/>
              </a:spcAft>
              <a:buClr>
                <a:srgbClr val="3118CA"/>
              </a:buClr>
              <a:buSzPct val="85000"/>
              <a:buFont typeface="Wingdings 2"/>
              <a:buNone/>
              <a:defRPr/>
            </a:pPr>
            <a:r>
              <a:rPr lang="en-US" dirty="0" smtClean="0"/>
              <a:t>6:  Health</a:t>
            </a:r>
          </a:p>
          <a:p>
            <a:pPr marL="0" indent="0" fontAlgn="auto">
              <a:spcBef>
                <a:spcPts val="0"/>
              </a:spcBef>
              <a:spcAft>
                <a:spcPts val="0"/>
              </a:spcAft>
              <a:buClrTx/>
              <a:buSzTx/>
              <a:buFont typeface="Wingdings 2"/>
              <a:buNone/>
              <a:defRPr/>
            </a:pPr>
            <a:endParaRPr lang="en-US" dirty="0"/>
          </a:p>
          <a:p>
            <a:pPr marL="0" indent="0" fontAlgn="auto">
              <a:spcBef>
                <a:spcPts val="0"/>
              </a:spcBef>
              <a:spcAft>
                <a:spcPts val="0"/>
              </a:spcAft>
              <a:buClrTx/>
              <a:buSzTx/>
              <a:buFont typeface="Wingdings 2"/>
              <a:buNone/>
              <a:defRPr/>
            </a:pPr>
            <a:r>
              <a:rPr lang="en-US" dirty="0" smtClean="0">
                <a:solidFill>
                  <a:prstClr val="black"/>
                </a:solidFill>
                <a:latin typeface="Calibri"/>
              </a:rPr>
              <a:t>MEP </a:t>
            </a:r>
            <a:r>
              <a:rPr lang="en-US" dirty="0">
                <a:solidFill>
                  <a:prstClr val="black"/>
                </a:solidFill>
                <a:latin typeface="Calibri"/>
              </a:rPr>
              <a:t>students frequently have unmet health needs including </a:t>
            </a:r>
            <a:r>
              <a:rPr lang="en-US" dirty="0" smtClean="0">
                <a:solidFill>
                  <a:prstClr val="black"/>
                </a:solidFill>
                <a:latin typeface="Calibri"/>
              </a:rPr>
              <a:t>dental and </a:t>
            </a:r>
            <a:r>
              <a:rPr lang="en-US" dirty="0">
                <a:solidFill>
                  <a:prstClr val="black"/>
                </a:solidFill>
                <a:latin typeface="Calibri"/>
              </a:rPr>
              <a:t>vision issues</a:t>
            </a:r>
          </a:p>
          <a:p>
            <a:pPr marL="596646" indent="-514350" fontAlgn="auto">
              <a:spcAft>
                <a:spcPts val="0"/>
              </a:spcAft>
              <a:buClr>
                <a:srgbClr val="3118CA"/>
              </a:buClr>
              <a:buSzPct val="85000"/>
              <a:buFont typeface="+mj-lt"/>
              <a:buAutoNum type="arabicPeriod"/>
              <a:defRPr/>
            </a:pPr>
            <a:endParaRPr lang="en-US" dirty="0" smtClean="0"/>
          </a:p>
        </p:txBody>
      </p:sp>
      <p:sp>
        <p:nvSpPr>
          <p:cNvPr id="4" name="Slide Number Placeholder 3"/>
          <p:cNvSpPr>
            <a:spLocks noGrp="1"/>
          </p:cNvSpPr>
          <p:nvPr>
            <p:ph type="sldNum" sz="quarter" idx="12"/>
          </p:nvPr>
        </p:nvSpPr>
        <p:spPr/>
        <p:txBody>
          <a:bodyPr/>
          <a:lstStyle/>
          <a:p>
            <a:pPr>
              <a:defRPr/>
            </a:pPr>
            <a:fld id="{2E71913B-7419-489C-8C0F-9E9E4925ADA0}" type="slidenum">
              <a:rPr lang="en-US">
                <a:solidFill>
                  <a:srgbClr val="FFF39D">
                    <a:shade val="50000"/>
                    <a:satMod val="200000"/>
                  </a:srgbClr>
                </a:solidFill>
              </a:rPr>
              <a:pPr>
                <a:defRPr/>
              </a:pPr>
              <a:t>28</a:t>
            </a:fld>
            <a:endParaRPr lang="en-US" dirty="0">
              <a:solidFill>
                <a:srgbClr val="FFF39D">
                  <a:shade val="50000"/>
                  <a:satMod val="200000"/>
                </a:srgbClr>
              </a:solidFill>
            </a:endParaRPr>
          </a:p>
        </p:txBody>
      </p:sp>
      <p:pic>
        <p:nvPicPr>
          <p:cNvPr id="8" name="Picture 7" descr="M:\Pictures\OSY\San Benito Health Fair summer 2010\Picture 022.jpg"/>
          <p:cNvPicPr/>
          <p:nvPr/>
        </p:nvPicPr>
        <p:blipFill>
          <a:blip r:embed="rId3" cstate="print"/>
          <a:srcRect/>
          <a:stretch>
            <a:fillRect/>
          </a:stretch>
        </p:blipFill>
        <p:spPr bwMode="auto">
          <a:xfrm>
            <a:off x="5486400" y="1676400"/>
            <a:ext cx="2362200" cy="1752600"/>
          </a:xfrm>
          <a:prstGeom prst="rect">
            <a:avLst/>
          </a:prstGeom>
          <a:ln>
            <a:noFill/>
          </a:ln>
          <a:effectLst>
            <a:softEdge rad="112500"/>
          </a:effectLst>
        </p:spPr>
      </p:pic>
      <p:pic>
        <p:nvPicPr>
          <p:cNvPr id="10" name="Picture 9" descr="M:\Pictures\IDR\DSC01483.JPG"/>
          <p:cNvPicPr/>
          <p:nvPr/>
        </p:nvPicPr>
        <p:blipFill>
          <a:blip r:embed="rId4" cstate="print"/>
          <a:srcRect l="13568" t="33223" r="14206" b="-1"/>
          <a:stretch>
            <a:fillRect/>
          </a:stretch>
        </p:blipFill>
        <p:spPr bwMode="auto">
          <a:xfrm>
            <a:off x="1219200" y="4267200"/>
            <a:ext cx="2590800" cy="2133600"/>
          </a:xfrm>
          <a:prstGeom prst="rect">
            <a:avLst/>
          </a:prstGeom>
          <a:ln>
            <a:noFill/>
          </a:ln>
          <a:effectLst>
            <a:softEdge rad="112500"/>
          </a:effectLst>
        </p:spPr>
      </p:pic>
      <p:pic>
        <p:nvPicPr>
          <p:cNvPr id="11" name="Picture 10" descr="M:\Pictures\IDR\San Benito OSY Outreach Summer June 25th 2009 002.jpg"/>
          <p:cNvPicPr/>
          <p:nvPr/>
        </p:nvPicPr>
        <p:blipFill>
          <a:blip r:embed="rId5" cstate="print"/>
          <a:srcRect l="21133" t="23967" r="21018"/>
          <a:stretch>
            <a:fillRect/>
          </a:stretch>
        </p:blipFill>
        <p:spPr bwMode="auto">
          <a:xfrm>
            <a:off x="6553200" y="4114800"/>
            <a:ext cx="2133600" cy="2133600"/>
          </a:xfrm>
          <a:prstGeom prst="rect">
            <a:avLst/>
          </a:prstGeom>
          <a:ln>
            <a:noFill/>
          </a:ln>
          <a:effectLst>
            <a:softEdge rad="112500"/>
          </a:effectLst>
        </p:spPr>
      </p:pic>
      <p:pic>
        <p:nvPicPr>
          <p:cNvPr id="12" name="Picture 11" descr="M:\Pictures\OSY\Vision Appointment 2010\IMAG0450.jpg"/>
          <p:cNvPicPr/>
          <p:nvPr/>
        </p:nvPicPr>
        <p:blipFill>
          <a:blip r:embed="rId6" cstate="print"/>
          <a:srcRect l="7988" t="4357" r="5897" b="6846"/>
          <a:stretch>
            <a:fillRect/>
          </a:stretch>
        </p:blipFill>
        <p:spPr bwMode="auto">
          <a:xfrm>
            <a:off x="4038600" y="3766457"/>
            <a:ext cx="2362200" cy="1752600"/>
          </a:xfrm>
          <a:prstGeom prst="rect">
            <a:avLst/>
          </a:prstGeom>
          <a:ln>
            <a:noFill/>
          </a:ln>
          <a:effectLst>
            <a:softEdge rad="112500"/>
          </a:effectLst>
        </p:spPr>
      </p:pic>
    </p:spTree>
    <p:extLst>
      <p:ext uri="{BB962C8B-B14F-4D97-AF65-F5344CB8AC3E}">
        <p14:creationId xmlns:p14="http://schemas.microsoft.com/office/powerpoint/2010/main" val="3958637429"/>
      </p:ext>
    </p:extLst>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04" y="685800"/>
            <a:ext cx="8991600" cy="600389"/>
          </a:xfrm>
        </p:spPr>
        <p:txBody>
          <a:bodyPr>
            <a:noAutofit/>
          </a:bodyPr>
          <a:lstStyle/>
          <a:p>
            <a:pPr fontAlgn="auto">
              <a:spcAft>
                <a:spcPts val="0"/>
              </a:spcAft>
              <a:defRPr/>
            </a:pPr>
            <a:r>
              <a:rPr lang="en-US" sz="3200" b="1" dirty="0"/>
              <a:t>Seven Areas of Concern for </a:t>
            </a:r>
            <a:r>
              <a:rPr lang="en-US" sz="3200" b="1" dirty="0" smtClean="0"/>
              <a:t>Migrant Students:</a:t>
            </a:r>
            <a:endParaRPr lang="en-US" sz="3200" dirty="0">
              <a:solidFill>
                <a:schemeClr val="tx2">
                  <a:satMod val="130000"/>
                </a:schemeClr>
              </a:solidFill>
            </a:endParaRPr>
          </a:p>
        </p:txBody>
      </p:sp>
      <p:sp>
        <p:nvSpPr>
          <p:cNvPr id="3" name="Content Placeholder 2"/>
          <p:cNvSpPr>
            <a:spLocks noGrp="1"/>
          </p:cNvSpPr>
          <p:nvPr>
            <p:ph sz="half" idx="1"/>
          </p:nvPr>
        </p:nvSpPr>
        <p:spPr>
          <a:xfrm>
            <a:off x="838200" y="1600200"/>
            <a:ext cx="4038600" cy="3971455"/>
          </a:xfrm>
        </p:spPr>
        <p:txBody>
          <a:bodyPr>
            <a:normAutofit fontScale="92500" lnSpcReduction="20000"/>
          </a:bodyPr>
          <a:lstStyle/>
          <a:p>
            <a:pPr marL="82296" indent="0" fontAlgn="auto">
              <a:spcAft>
                <a:spcPts val="0"/>
              </a:spcAft>
              <a:buClr>
                <a:srgbClr val="3118CA"/>
              </a:buClr>
              <a:buSzPct val="85000"/>
              <a:buFont typeface="Wingdings 2"/>
              <a:buNone/>
              <a:defRPr/>
            </a:pPr>
            <a:r>
              <a:rPr lang="en-US" dirty="0" smtClean="0"/>
              <a:t>7.  Access to Services</a:t>
            </a:r>
          </a:p>
          <a:p>
            <a:pPr marL="0" indent="0" fontAlgn="auto">
              <a:spcBef>
                <a:spcPts val="0"/>
              </a:spcBef>
              <a:spcAft>
                <a:spcPts val="0"/>
              </a:spcAft>
              <a:buClrTx/>
              <a:buSzTx/>
              <a:buFont typeface="Wingdings 2"/>
              <a:buNone/>
              <a:defRPr/>
            </a:pPr>
            <a:endParaRPr lang="en-US" dirty="0"/>
          </a:p>
          <a:p>
            <a:pPr marL="0" indent="0" fontAlgn="auto">
              <a:spcBef>
                <a:spcPts val="0"/>
              </a:spcBef>
              <a:spcAft>
                <a:spcPts val="0"/>
              </a:spcAft>
              <a:buClrTx/>
              <a:buSzTx/>
              <a:buFont typeface="Wingdings 2"/>
              <a:buNone/>
              <a:defRPr/>
            </a:pPr>
            <a:r>
              <a:rPr lang="en-US" dirty="0" smtClean="0"/>
              <a:t>Families </a:t>
            </a:r>
            <a:r>
              <a:rPr lang="en-US" dirty="0"/>
              <a:t>often do not know how to access community services or participate in the American school system.  They are often isolated because of lack of transportation or language </a:t>
            </a:r>
            <a:r>
              <a:rPr lang="en-US" dirty="0" smtClean="0"/>
              <a:t>barriers</a:t>
            </a:r>
            <a:endParaRPr lang="en-US" sz="1200" dirty="0" smtClean="0">
              <a:solidFill>
                <a:prstClr val="black"/>
              </a:solidFill>
              <a:latin typeface="Calibri"/>
            </a:endParaRPr>
          </a:p>
          <a:p>
            <a:pPr marL="596646" indent="-514350" fontAlgn="auto">
              <a:spcAft>
                <a:spcPts val="0"/>
              </a:spcAft>
              <a:buClr>
                <a:srgbClr val="3118CA"/>
              </a:buClr>
              <a:buSzPct val="85000"/>
              <a:buFont typeface="+mj-lt"/>
              <a:buAutoNum type="arabicPeriod"/>
              <a:defRPr/>
            </a:pPr>
            <a:endParaRPr lang="en-US" dirty="0" smtClean="0"/>
          </a:p>
        </p:txBody>
      </p:sp>
      <p:sp>
        <p:nvSpPr>
          <p:cNvPr id="4" name="Slide Number Placeholder 3"/>
          <p:cNvSpPr>
            <a:spLocks noGrp="1"/>
          </p:cNvSpPr>
          <p:nvPr>
            <p:ph type="sldNum" sz="quarter" idx="12"/>
          </p:nvPr>
        </p:nvSpPr>
        <p:spPr/>
        <p:txBody>
          <a:bodyPr/>
          <a:lstStyle/>
          <a:p>
            <a:pPr>
              <a:defRPr/>
            </a:pPr>
            <a:fld id="{4A85E886-F48D-4358-B0EB-92444E36AB71}" type="slidenum">
              <a:rPr lang="en-US">
                <a:solidFill>
                  <a:srgbClr val="FFF39D">
                    <a:shade val="50000"/>
                    <a:satMod val="200000"/>
                  </a:srgbClr>
                </a:solidFill>
              </a:rPr>
              <a:pPr>
                <a:defRPr/>
              </a:pPr>
              <a:t>29</a:t>
            </a:fld>
            <a:endParaRPr lang="en-US" dirty="0">
              <a:solidFill>
                <a:srgbClr val="FFF39D">
                  <a:shade val="50000"/>
                  <a:satMod val="200000"/>
                </a:srgbClr>
              </a:solidFill>
            </a:endParaRPr>
          </a:p>
        </p:txBody>
      </p:sp>
      <p:pic>
        <p:nvPicPr>
          <p:cNvPr id="9" name="Picture 8" descr="M:\Pictures\IDR\IMAG0133.jpg"/>
          <p:cNvPicPr/>
          <p:nvPr/>
        </p:nvPicPr>
        <p:blipFill>
          <a:blip r:embed="rId3" cstate="print"/>
          <a:srcRect l="2904" t="5394" r="940" b="2697"/>
          <a:stretch>
            <a:fillRect/>
          </a:stretch>
        </p:blipFill>
        <p:spPr bwMode="auto">
          <a:xfrm>
            <a:off x="5093677" y="1935145"/>
            <a:ext cx="3352800" cy="1828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2" descr="C:\Users\kathyt\AppData\Local\Microsoft\Windows\Temporary Internet Files\Content.IE5\72FGKF08\MC900297567[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3200" y="5791200"/>
            <a:ext cx="1384469" cy="724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3419153"/>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WORKSHOP OUTCOMES</a:t>
            </a:r>
            <a:endParaRPr lang="en-US" dirty="0"/>
          </a:p>
        </p:txBody>
      </p:sp>
      <p:sp>
        <p:nvSpPr>
          <p:cNvPr id="3" name="Content Placeholder 2"/>
          <p:cNvSpPr>
            <a:spLocks noGrp="1"/>
          </p:cNvSpPr>
          <p:nvPr>
            <p:ph idx="1"/>
          </p:nvPr>
        </p:nvSpPr>
        <p:spPr/>
        <p:txBody>
          <a:bodyPr/>
          <a:lstStyle/>
          <a:p>
            <a:pPr marL="0" indent="0">
              <a:buNone/>
            </a:pPr>
            <a:r>
              <a:rPr lang="en-US" dirty="0" smtClean="0">
                <a:solidFill>
                  <a:schemeClr val="accent4"/>
                </a:solidFill>
              </a:rPr>
              <a:t>Participants will know how to select academic vocabulary words and implement 2-3 new strategies to support migrant students in their academic vocabulary development. </a:t>
            </a:r>
            <a:endParaRPr lang="en-US" dirty="0">
              <a:solidFill>
                <a:schemeClr val="accent4"/>
              </a:solidFill>
            </a:endParaRPr>
          </a:p>
        </p:txBody>
      </p:sp>
    </p:spTree>
    <p:extLst>
      <p:ext uri="{BB962C8B-B14F-4D97-AF65-F5344CB8AC3E}">
        <p14:creationId xmlns:p14="http://schemas.microsoft.com/office/powerpoint/2010/main" val="25438306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001000" cy="533400"/>
          </a:xfrm>
        </p:spPr>
        <p:txBody>
          <a:bodyPr>
            <a:noAutofit/>
          </a:bodyPr>
          <a:lstStyle/>
          <a:p>
            <a:r>
              <a:rPr lang="en-US" dirty="0" smtClean="0"/>
              <a:t>Instructional Implications:</a:t>
            </a:r>
            <a:endParaRPr lang="es-MX" dirty="0"/>
          </a:p>
        </p:txBody>
      </p:sp>
      <p:sp>
        <p:nvSpPr>
          <p:cNvPr id="4" name="Slide Number Placeholder 3"/>
          <p:cNvSpPr>
            <a:spLocks noGrp="1"/>
          </p:cNvSpPr>
          <p:nvPr>
            <p:ph type="sldNum" sz="quarter" idx="12"/>
          </p:nvPr>
        </p:nvSpPr>
        <p:spPr>
          <a:xfrm>
            <a:off x="7010400" y="6356350"/>
            <a:ext cx="2133600" cy="365125"/>
          </a:xfrm>
          <a:prstGeom prst="rect">
            <a:avLst/>
          </a:prstGeom>
        </p:spPr>
        <p:txBody>
          <a:bodyPr/>
          <a:lstStyle/>
          <a:p>
            <a:pPr>
              <a:defRPr/>
            </a:pPr>
            <a:fld id="{8CE01F1F-D14C-442B-859D-58BAF0088D45}" type="slidenum">
              <a:rPr lang="en-US" smtClean="0">
                <a:solidFill>
                  <a:srgbClr val="FFF39D">
                    <a:shade val="50000"/>
                    <a:satMod val="200000"/>
                  </a:srgbClr>
                </a:solidFill>
              </a:rPr>
              <a:pPr>
                <a:defRPr/>
              </a:pPr>
              <a:t>30</a:t>
            </a:fld>
            <a:endParaRPr lang="en-US" dirty="0">
              <a:solidFill>
                <a:srgbClr val="FFF39D">
                  <a:shade val="50000"/>
                  <a:satMod val="200000"/>
                </a:srgbClr>
              </a:solidFill>
            </a:endParaRPr>
          </a:p>
        </p:txBody>
      </p:sp>
      <p:sp>
        <p:nvSpPr>
          <p:cNvPr id="7" name="TextBox 6"/>
          <p:cNvSpPr txBox="1"/>
          <p:nvPr/>
        </p:nvSpPr>
        <p:spPr>
          <a:xfrm>
            <a:off x="1359038" y="1447800"/>
            <a:ext cx="7022961" cy="4585871"/>
          </a:xfrm>
          <a:prstGeom prst="rect">
            <a:avLst/>
          </a:prstGeom>
          <a:noFill/>
        </p:spPr>
        <p:txBody>
          <a:bodyPr wrap="square" rtlCol="0">
            <a:spAutoFit/>
          </a:bodyPr>
          <a:lstStyle/>
          <a:p>
            <a:pPr marL="571500" indent="-571500">
              <a:buFont typeface="Wingdings" pitchFamily="2" charset="2"/>
              <a:buChar char="Ø"/>
            </a:pPr>
            <a:r>
              <a:rPr lang="en-US" sz="3200" dirty="0" smtClean="0"/>
              <a:t>1. Build </a:t>
            </a:r>
            <a:r>
              <a:rPr lang="en-US" sz="3200" dirty="0"/>
              <a:t>Background and </a:t>
            </a:r>
            <a:r>
              <a:rPr lang="en-US" sz="3200" dirty="0" smtClean="0"/>
              <a:t>Schema</a:t>
            </a:r>
          </a:p>
          <a:p>
            <a:pPr marL="571500" indent="-571500">
              <a:buFont typeface="Wingdings" pitchFamily="2" charset="2"/>
              <a:buChar char="Ø"/>
            </a:pPr>
            <a:endParaRPr lang="en-US" sz="3200" dirty="0" smtClean="0">
              <a:solidFill>
                <a:schemeClr val="accent5">
                  <a:lumMod val="10000"/>
                </a:schemeClr>
              </a:solidFill>
            </a:endParaRPr>
          </a:p>
          <a:p>
            <a:pPr marL="571500" indent="-571500">
              <a:buFont typeface="Wingdings" pitchFamily="2" charset="2"/>
              <a:buChar char="Ø"/>
            </a:pPr>
            <a:r>
              <a:rPr lang="en-US" sz="3200" dirty="0" smtClean="0">
                <a:solidFill>
                  <a:schemeClr val="accent5">
                    <a:lumMod val="10000"/>
                  </a:schemeClr>
                </a:solidFill>
              </a:rPr>
              <a:t>Assumptions </a:t>
            </a:r>
            <a:r>
              <a:rPr lang="en-US" sz="3200" dirty="0">
                <a:solidFill>
                  <a:schemeClr val="accent5">
                    <a:lumMod val="10000"/>
                  </a:schemeClr>
                </a:solidFill>
              </a:rPr>
              <a:t>must not be made about the background </a:t>
            </a:r>
            <a:r>
              <a:rPr lang="en-US" sz="3200" dirty="0" smtClean="0">
                <a:solidFill>
                  <a:schemeClr val="accent5">
                    <a:lumMod val="10000"/>
                  </a:schemeClr>
                </a:solidFill>
              </a:rPr>
              <a:t>that </a:t>
            </a:r>
            <a:r>
              <a:rPr lang="en-US" sz="3200" dirty="0">
                <a:solidFill>
                  <a:schemeClr val="accent5">
                    <a:lumMod val="10000"/>
                  </a:schemeClr>
                </a:solidFill>
              </a:rPr>
              <a:t>our migrant students </a:t>
            </a:r>
            <a:r>
              <a:rPr lang="en-US" sz="3200" dirty="0" smtClean="0">
                <a:solidFill>
                  <a:schemeClr val="accent5">
                    <a:lumMod val="10000"/>
                  </a:schemeClr>
                </a:solidFill>
              </a:rPr>
              <a:t>have.</a:t>
            </a:r>
          </a:p>
          <a:p>
            <a:pPr marL="571500" indent="-571500">
              <a:buFont typeface="Wingdings" pitchFamily="2" charset="2"/>
              <a:buChar char="Ø"/>
            </a:pPr>
            <a:endParaRPr lang="en-US" sz="3200" dirty="0">
              <a:solidFill>
                <a:schemeClr val="accent5">
                  <a:lumMod val="10000"/>
                </a:schemeClr>
              </a:solidFill>
            </a:endParaRPr>
          </a:p>
          <a:p>
            <a:pPr marL="571500" indent="-571500">
              <a:buFont typeface="Wingdings" pitchFamily="2" charset="2"/>
              <a:buChar char="Ø"/>
            </a:pPr>
            <a:r>
              <a:rPr lang="en-US" sz="2000" dirty="0" smtClean="0">
                <a:solidFill>
                  <a:schemeClr val="accent5">
                    <a:lumMod val="10000"/>
                  </a:schemeClr>
                </a:solidFill>
              </a:rPr>
              <a:t>Teachers need to be cautious about topics being discussed… </a:t>
            </a:r>
          </a:p>
          <a:p>
            <a:pPr marL="571500" indent="-571500">
              <a:buFont typeface="Wingdings" pitchFamily="2" charset="2"/>
              <a:buChar char="Ø"/>
            </a:pPr>
            <a:r>
              <a:rPr lang="en-US" sz="2000" dirty="0" smtClean="0">
                <a:solidFill>
                  <a:schemeClr val="accent5">
                    <a:lumMod val="10000"/>
                  </a:schemeClr>
                </a:solidFill>
              </a:rPr>
              <a:t>because struggling students may not have background knowledge of that topic and can struggle with class work. </a:t>
            </a:r>
            <a:endParaRPr lang="en-US" sz="3600" dirty="0" smtClean="0">
              <a:solidFill>
                <a:schemeClr val="accent5">
                  <a:lumMod val="10000"/>
                </a:schemeClr>
              </a:solidFill>
            </a:endParaRPr>
          </a:p>
        </p:txBody>
      </p:sp>
    </p:spTree>
    <p:extLst>
      <p:ext uri="{BB962C8B-B14F-4D97-AF65-F5344CB8AC3E}">
        <p14:creationId xmlns:p14="http://schemas.microsoft.com/office/powerpoint/2010/main" val="3963105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Scaffold </a:t>
            </a:r>
            <a:r>
              <a:rPr lang="en-US" dirty="0"/>
              <a:t>for Support</a:t>
            </a:r>
          </a:p>
        </p:txBody>
      </p:sp>
      <p:sp>
        <p:nvSpPr>
          <p:cNvPr id="3" name="Content Placeholder 2"/>
          <p:cNvSpPr>
            <a:spLocks noGrp="1"/>
          </p:cNvSpPr>
          <p:nvPr>
            <p:ph sz="half" idx="1"/>
          </p:nvPr>
        </p:nvSpPr>
        <p:spPr>
          <a:xfrm>
            <a:off x="381000" y="1447800"/>
            <a:ext cx="4267200" cy="4267200"/>
          </a:xfrm>
        </p:spPr>
        <p:txBody>
          <a:bodyPr/>
          <a:lstStyle/>
          <a:p>
            <a:r>
              <a:rPr lang="en-US" sz="2400" dirty="0">
                <a:solidFill>
                  <a:schemeClr val="accent5">
                    <a:lumMod val="10000"/>
                  </a:schemeClr>
                </a:solidFill>
              </a:rPr>
              <a:t>Aim for the Zone of Proximal Development (ZPD differentiation)</a:t>
            </a:r>
          </a:p>
          <a:p>
            <a:r>
              <a:rPr lang="en-US" sz="2400" dirty="0">
                <a:solidFill>
                  <a:schemeClr val="accent5">
                    <a:lumMod val="10000"/>
                  </a:schemeClr>
                </a:solidFill>
              </a:rPr>
              <a:t>Provide scaffolds that are culturally relevant and sensitive</a:t>
            </a:r>
          </a:p>
          <a:p>
            <a:r>
              <a:rPr lang="en-US" sz="2400" dirty="0">
                <a:solidFill>
                  <a:schemeClr val="accent5">
                    <a:lumMod val="10000"/>
                  </a:schemeClr>
                </a:solidFill>
              </a:rPr>
              <a:t>Provide scaffolds that are intended to make the learning accessible and increases the rate of learning</a:t>
            </a:r>
          </a:p>
          <a:p>
            <a:endParaRPr lang="en-US" dirty="0"/>
          </a:p>
        </p:txBody>
      </p:sp>
      <p:pic>
        <p:nvPicPr>
          <p:cNvPr id="5" name="Picture 2" descr="File:Zone of proximal development.svg">
            <a:hlinkClick r:id="rId3"/>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4648200" y="1524000"/>
            <a:ext cx="41148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37614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Look for Clues:</a:t>
            </a:r>
            <a:endParaRPr lang="en-US" dirty="0"/>
          </a:p>
        </p:txBody>
      </p:sp>
      <p:sp>
        <p:nvSpPr>
          <p:cNvPr id="3" name="Content Placeholder 2"/>
          <p:cNvSpPr>
            <a:spLocks noGrp="1"/>
          </p:cNvSpPr>
          <p:nvPr>
            <p:ph sz="half" idx="1"/>
          </p:nvPr>
        </p:nvSpPr>
        <p:spPr>
          <a:xfrm>
            <a:off x="685800" y="2057400"/>
            <a:ext cx="3810000" cy="4038600"/>
          </a:xfrm>
        </p:spPr>
        <p:txBody>
          <a:bodyPr/>
          <a:lstStyle/>
          <a:p>
            <a:pPr marL="0" indent="0">
              <a:buNone/>
            </a:pPr>
            <a:r>
              <a:rPr lang="en-US" dirty="0" smtClean="0">
                <a:solidFill>
                  <a:srgbClr val="002060"/>
                </a:solidFill>
              </a:rPr>
              <a:t>Cognates:</a:t>
            </a:r>
          </a:p>
          <a:p>
            <a:r>
              <a:rPr lang="en-US" dirty="0" smtClean="0">
                <a:solidFill>
                  <a:srgbClr val="002060"/>
                </a:solidFill>
              </a:rPr>
              <a:t>Take advantage of cognates</a:t>
            </a:r>
          </a:p>
          <a:p>
            <a:r>
              <a:rPr lang="en-US" dirty="0" smtClean="0">
                <a:solidFill>
                  <a:srgbClr val="002060"/>
                </a:solidFill>
              </a:rPr>
              <a:t>Beware of False Cognates:</a:t>
            </a:r>
            <a:endParaRPr lang="en-US" dirty="0">
              <a:solidFill>
                <a:srgbClr val="002060"/>
              </a:solidFill>
            </a:endParaRPr>
          </a:p>
        </p:txBody>
      </p:sp>
      <p:sp>
        <p:nvSpPr>
          <p:cNvPr id="4" name="Content Placeholder 3"/>
          <p:cNvSpPr>
            <a:spLocks noGrp="1"/>
          </p:cNvSpPr>
          <p:nvPr>
            <p:ph sz="half" idx="2"/>
          </p:nvPr>
        </p:nvSpPr>
        <p:spPr>
          <a:xfrm>
            <a:off x="4648200" y="2133600"/>
            <a:ext cx="3810000" cy="3962400"/>
          </a:xfrm>
        </p:spPr>
        <p:txBody>
          <a:bodyPr/>
          <a:lstStyle/>
          <a:p>
            <a:r>
              <a:rPr lang="en-US" dirty="0" smtClean="0">
                <a:solidFill>
                  <a:srgbClr val="002060"/>
                </a:solidFill>
              </a:rPr>
              <a:t>Teach word parts:</a:t>
            </a:r>
          </a:p>
          <a:p>
            <a:pPr lvl="1"/>
            <a:r>
              <a:rPr lang="en-US" dirty="0" smtClean="0">
                <a:solidFill>
                  <a:srgbClr val="002060"/>
                </a:solidFill>
              </a:rPr>
              <a:t>Prefixes</a:t>
            </a:r>
          </a:p>
          <a:p>
            <a:pPr lvl="1"/>
            <a:r>
              <a:rPr lang="en-US" dirty="0" smtClean="0">
                <a:solidFill>
                  <a:srgbClr val="002060"/>
                </a:solidFill>
              </a:rPr>
              <a:t>Base or Root Words</a:t>
            </a:r>
          </a:p>
          <a:p>
            <a:pPr lvl="1"/>
            <a:r>
              <a:rPr lang="en-US" dirty="0" smtClean="0">
                <a:solidFill>
                  <a:srgbClr val="002060"/>
                </a:solidFill>
              </a:rPr>
              <a:t>Suffixes</a:t>
            </a:r>
          </a:p>
          <a:p>
            <a:pPr lvl="1"/>
            <a:r>
              <a:rPr lang="en-US" dirty="0" smtClean="0">
                <a:solidFill>
                  <a:srgbClr val="002060"/>
                </a:solidFill>
              </a:rPr>
              <a:t>Parts of Speech</a:t>
            </a:r>
          </a:p>
          <a:p>
            <a:pPr lvl="1"/>
            <a:endParaRPr lang="en-US" dirty="0"/>
          </a:p>
        </p:txBody>
      </p:sp>
      <p:pic>
        <p:nvPicPr>
          <p:cNvPr id="1026" name="Picture 2" descr="C:\Users\kathyt\AppData\Local\Microsoft\Windows\Temporary Internet Files\Content.IE5\OEXVY13V\MC90005361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457200"/>
            <a:ext cx="1303934" cy="1785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967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914400"/>
          </a:xfrm>
        </p:spPr>
        <p:txBody>
          <a:bodyPr>
            <a:normAutofit/>
          </a:bodyPr>
          <a:lstStyle/>
          <a:p>
            <a:pPr algn="ctr"/>
            <a:r>
              <a:rPr lang="en-US" sz="3400" dirty="0" smtClean="0"/>
              <a:t>4. Provide Many Opportunities for Discourse</a:t>
            </a:r>
            <a:endParaRPr lang="es-MX" sz="3400" dirty="0"/>
          </a:p>
        </p:txBody>
      </p:sp>
      <p:sp>
        <p:nvSpPr>
          <p:cNvPr id="3" name="Slide Number Placeholder 2"/>
          <p:cNvSpPr>
            <a:spLocks noGrp="1"/>
          </p:cNvSpPr>
          <p:nvPr>
            <p:ph type="sldNum" sz="quarter" idx="12"/>
          </p:nvPr>
        </p:nvSpPr>
        <p:spPr>
          <a:xfrm>
            <a:off x="7010400" y="6356350"/>
            <a:ext cx="2133600" cy="365125"/>
          </a:xfrm>
          <a:prstGeom prst="rect">
            <a:avLst/>
          </a:prstGeom>
        </p:spPr>
        <p:txBody>
          <a:bodyPr/>
          <a:lstStyle/>
          <a:p>
            <a:pPr>
              <a:defRPr/>
            </a:pPr>
            <a:fld id="{D4C2C0CC-C4EE-40B1-A727-BEE43500D4EA}" type="slidenum">
              <a:rPr lang="en-US" smtClean="0">
                <a:solidFill>
                  <a:srgbClr val="FFF39D">
                    <a:shade val="50000"/>
                    <a:satMod val="200000"/>
                  </a:srgbClr>
                </a:solidFill>
              </a:rPr>
              <a:pPr>
                <a:defRPr/>
              </a:pPr>
              <a:t>33</a:t>
            </a:fld>
            <a:endParaRPr lang="en-US" dirty="0">
              <a:solidFill>
                <a:srgbClr val="FFF39D">
                  <a:shade val="50000"/>
                  <a:satMod val="200000"/>
                </a:srgbClr>
              </a:solidFill>
            </a:endParaRPr>
          </a:p>
        </p:txBody>
      </p:sp>
      <p:sp>
        <p:nvSpPr>
          <p:cNvPr id="6" name="TextBox 5"/>
          <p:cNvSpPr txBox="1"/>
          <p:nvPr/>
        </p:nvSpPr>
        <p:spPr>
          <a:xfrm>
            <a:off x="609600" y="1447800"/>
            <a:ext cx="8153400" cy="4924425"/>
          </a:xfrm>
          <a:prstGeom prst="rect">
            <a:avLst/>
          </a:prstGeom>
          <a:noFill/>
        </p:spPr>
        <p:txBody>
          <a:bodyPr wrap="square" rtlCol="0">
            <a:spAutoFit/>
          </a:bodyPr>
          <a:lstStyle/>
          <a:p>
            <a:pPr marL="571500" indent="-571500">
              <a:buFont typeface="Wingdings" pitchFamily="2" charset="2"/>
              <a:buChar char="Ø"/>
            </a:pPr>
            <a:r>
              <a:rPr lang="en-US" sz="3200" dirty="0" smtClean="0">
                <a:solidFill>
                  <a:schemeClr val="accent5">
                    <a:lumMod val="10000"/>
                  </a:schemeClr>
                </a:solidFill>
              </a:rPr>
              <a:t>Oral language development comes prior to written communication</a:t>
            </a:r>
          </a:p>
          <a:p>
            <a:pPr marL="1028700" lvl="1" indent="-571500">
              <a:buFont typeface="Wingdings" pitchFamily="2" charset="2"/>
              <a:buChar char="Ø"/>
            </a:pPr>
            <a:r>
              <a:rPr lang="en-US" dirty="0" smtClean="0">
                <a:solidFill>
                  <a:schemeClr val="accent5">
                    <a:lumMod val="10000"/>
                  </a:schemeClr>
                </a:solidFill>
              </a:rPr>
              <a:t>ELL students need a strong oral language component to transfer their native language skills to English. </a:t>
            </a:r>
          </a:p>
          <a:p>
            <a:pPr marL="571500" indent="-571500">
              <a:buFont typeface="Wingdings" pitchFamily="2" charset="2"/>
              <a:buChar char="Ø"/>
            </a:pPr>
            <a:r>
              <a:rPr lang="en-US" sz="3200" dirty="0" smtClean="0">
                <a:solidFill>
                  <a:schemeClr val="accent5">
                    <a:lumMod val="10000"/>
                  </a:schemeClr>
                </a:solidFill>
              </a:rPr>
              <a:t>Use Collaborative and Individual Structures</a:t>
            </a:r>
          </a:p>
          <a:p>
            <a:pPr marL="1028700" lvl="1" indent="-571500">
              <a:buFont typeface="Wingdings" pitchFamily="2" charset="2"/>
              <a:buChar char="Ø"/>
            </a:pPr>
            <a:r>
              <a:rPr lang="en-US" dirty="0" smtClean="0">
                <a:solidFill>
                  <a:schemeClr val="accent5">
                    <a:lumMod val="10000"/>
                  </a:schemeClr>
                </a:solidFill>
              </a:rPr>
              <a:t>Enables students to reach their ZPD regarding academic vocabulary</a:t>
            </a:r>
            <a:endParaRPr lang="en-US" sz="1600" dirty="0" smtClean="0">
              <a:solidFill>
                <a:schemeClr val="accent5">
                  <a:lumMod val="10000"/>
                </a:schemeClr>
              </a:solidFill>
            </a:endParaRPr>
          </a:p>
          <a:p>
            <a:pPr marL="571500" indent="-571500">
              <a:buFont typeface="Wingdings" pitchFamily="2" charset="2"/>
              <a:buChar char="Ø"/>
            </a:pPr>
            <a:r>
              <a:rPr lang="en-US" sz="3200" dirty="0" smtClean="0">
                <a:solidFill>
                  <a:schemeClr val="accent5">
                    <a:lumMod val="10000"/>
                  </a:schemeClr>
                </a:solidFill>
              </a:rPr>
              <a:t>Provide a Variety of Discourse Patterns</a:t>
            </a:r>
          </a:p>
          <a:p>
            <a:pPr marL="1485900" lvl="2" indent="-571500">
              <a:buFont typeface="Wingdings" pitchFamily="2" charset="2"/>
              <a:buChar char="v"/>
            </a:pPr>
            <a:r>
              <a:rPr lang="en-US" sz="2000" dirty="0" smtClean="0">
                <a:solidFill>
                  <a:schemeClr val="accent5">
                    <a:lumMod val="10000"/>
                  </a:schemeClr>
                </a:solidFill>
              </a:rPr>
              <a:t>Teacher to Student</a:t>
            </a:r>
          </a:p>
          <a:p>
            <a:pPr marL="1485900" lvl="2" indent="-571500">
              <a:buFont typeface="Wingdings" pitchFamily="2" charset="2"/>
              <a:buChar char="v"/>
            </a:pPr>
            <a:r>
              <a:rPr lang="en-US" sz="2000" dirty="0" smtClean="0">
                <a:solidFill>
                  <a:schemeClr val="accent5">
                    <a:lumMod val="10000"/>
                  </a:schemeClr>
                </a:solidFill>
              </a:rPr>
              <a:t>Student to Student </a:t>
            </a:r>
          </a:p>
          <a:p>
            <a:pPr marL="1485900" lvl="2" indent="-571500">
              <a:buFont typeface="Wingdings" pitchFamily="2" charset="2"/>
              <a:buChar char="v"/>
            </a:pPr>
            <a:r>
              <a:rPr lang="en-US" sz="2000" dirty="0" smtClean="0">
                <a:solidFill>
                  <a:schemeClr val="accent5">
                    <a:lumMod val="10000"/>
                  </a:schemeClr>
                </a:solidFill>
              </a:rPr>
              <a:t>T-S-S-S-T-S-T-S-S-</a:t>
            </a:r>
          </a:p>
          <a:p>
            <a:pPr marL="1485900" lvl="2" indent="-571500">
              <a:buFont typeface="Wingdings" pitchFamily="2" charset="2"/>
              <a:buChar char="v"/>
            </a:pPr>
            <a:r>
              <a:rPr lang="en-US" sz="2000" dirty="0" smtClean="0">
                <a:solidFill>
                  <a:schemeClr val="accent5">
                    <a:lumMod val="10000"/>
                  </a:schemeClr>
                </a:solidFill>
              </a:rPr>
              <a:t>Cultural and Linguistic Differences</a:t>
            </a:r>
          </a:p>
          <a:p>
            <a:pPr lvl="2"/>
            <a:endParaRPr lang="es-MX" sz="2000" dirty="0" smtClean="0">
              <a:solidFill>
                <a:schemeClr val="accent5">
                  <a:lumMod val="10000"/>
                </a:schemeClr>
              </a:solidFill>
            </a:endParaRPr>
          </a:p>
        </p:txBody>
      </p:sp>
    </p:spTree>
    <p:extLst>
      <p:ext uri="{BB962C8B-B14F-4D97-AF65-F5344CB8AC3E}">
        <p14:creationId xmlns:p14="http://schemas.microsoft.com/office/powerpoint/2010/main" val="29235188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8200"/>
            <a:ext cx="9144000" cy="457200"/>
          </a:xfrm>
        </p:spPr>
        <p:txBody>
          <a:bodyPr/>
          <a:lstStyle/>
          <a:p>
            <a:r>
              <a:rPr lang="en-US" sz="2800" dirty="0"/>
              <a:t>What Research Says About Why Students Need to Talk</a:t>
            </a:r>
          </a:p>
        </p:txBody>
      </p:sp>
      <p:sp>
        <p:nvSpPr>
          <p:cNvPr id="3" name="Content Placeholder 2"/>
          <p:cNvSpPr>
            <a:spLocks noGrp="1"/>
          </p:cNvSpPr>
          <p:nvPr>
            <p:ph idx="1"/>
          </p:nvPr>
        </p:nvSpPr>
        <p:spPr/>
        <p:txBody>
          <a:bodyPr/>
          <a:lstStyle/>
          <a:p>
            <a:pPr marL="317500" lvl="2" indent="0">
              <a:buClr>
                <a:srgbClr val="000000"/>
              </a:buClr>
              <a:buNone/>
              <a:tabLst>
                <a:tab pos="139700" algn="l"/>
                <a:tab pos="457200" algn="l"/>
                <a:tab pos="139700" algn="l"/>
                <a:tab pos="457200" algn="l"/>
                <a:tab pos="139700" algn="l"/>
                <a:tab pos="457200" algn="l"/>
                <a:tab pos="139700" algn="l"/>
                <a:tab pos="457200" algn="l"/>
              </a:tabLst>
              <a:defRPr/>
            </a:pPr>
            <a:r>
              <a:rPr lang="en-US" sz="2500" b="1" dirty="0">
                <a:solidFill>
                  <a:schemeClr val="accent4"/>
                </a:solidFill>
              </a:rPr>
              <a:t>Using language is fundamental to learning </a:t>
            </a:r>
            <a:r>
              <a:rPr lang="en-US" sz="2500" b="1" dirty="0" smtClean="0">
                <a:solidFill>
                  <a:schemeClr val="accent4"/>
                </a:solidFill>
              </a:rPr>
              <a:t>it</a:t>
            </a:r>
            <a:endParaRPr lang="en-US" sz="2500" b="1" dirty="0">
              <a:solidFill>
                <a:schemeClr val="accent4"/>
              </a:solidFill>
            </a:endParaRPr>
          </a:p>
          <a:p>
            <a:pPr marL="317500" lvl="2" indent="0">
              <a:buClr>
                <a:srgbClr val="000000"/>
              </a:buClr>
              <a:buNone/>
              <a:tabLst>
                <a:tab pos="139700" algn="l"/>
                <a:tab pos="457200" algn="l"/>
                <a:tab pos="139700" algn="l"/>
                <a:tab pos="457200" algn="l"/>
                <a:tab pos="139700" algn="l"/>
                <a:tab pos="457200" algn="l"/>
                <a:tab pos="139700" algn="l"/>
                <a:tab pos="457200" algn="l"/>
              </a:tabLst>
              <a:defRPr/>
            </a:pPr>
            <a:endParaRPr lang="en-US" sz="2500" b="1" dirty="0" smtClean="0">
              <a:solidFill>
                <a:schemeClr val="accent4"/>
              </a:solidFill>
            </a:endParaRPr>
          </a:p>
          <a:p>
            <a:pPr marL="317500" lvl="2" indent="0">
              <a:buClr>
                <a:srgbClr val="000000"/>
              </a:buClr>
              <a:buNone/>
              <a:tabLst>
                <a:tab pos="139700" algn="l"/>
                <a:tab pos="457200" algn="l"/>
                <a:tab pos="139700" algn="l"/>
                <a:tab pos="457200" algn="l"/>
                <a:tab pos="139700" algn="l"/>
                <a:tab pos="457200" algn="l"/>
                <a:tab pos="139700" algn="l"/>
                <a:tab pos="457200" algn="l"/>
              </a:tabLst>
              <a:defRPr/>
            </a:pPr>
            <a:r>
              <a:rPr lang="en-US" sz="2500" b="1" dirty="0" smtClean="0">
                <a:solidFill>
                  <a:schemeClr val="accent4"/>
                </a:solidFill>
              </a:rPr>
              <a:t>Students </a:t>
            </a:r>
            <a:r>
              <a:rPr lang="en-US" sz="2500" b="1" dirty="0">
                <a:solidFill>
                  <a:schemeClr val="accent4"/>
                </a:solidFill>
              </a:rPr>
              <a:t>need to interact with peers to activate their knowledge and understanding of </a:t>
            </a:r>
            <a:r>
              <a:rPr lang="en-US" sz="2500" b="1" dirty="0" smtClean="0">
                <a:solidFill>
                  <a:schemeClr val="accent4"/>
                </a:solidFill>
              </a:rPr>
              <a:t>content</a:t>
            </a:r>
          </a:p>
          <a:p>
            <a:pPr marL="317500" lvl="2" indent="0">
              <a:buClr>
                <a:srgbClr val="000000"/>
              </a:buClr>
              <a:buNone/>
              <a:tabLst>
                <a:tab pos="139700" algn="l"/>
                <a:tab pos="457200" algn="l"/>
                <a:tab pos="139700" algn="l"/>
                <a:tab pos="457200" algn="l"/>
                <a:tab pos="139700" algn="l"/>
                <a:tab pos="457200" algn="l"/>
                <a:tab pos="139700" algn="l"/>
                <a:tab pos="457200" algn="l"/>
              </a:tabLst>
              <a:defRPr/>
            </a:pPr>
            <a:endParaRPr lang="en-US" sz="2500" b="1" dirty="0" smtClean="0">
              <a:solidFill>
                <a:schemeClr val="accent4"/>
              </a:solidFill>
            </a:endParaRPr>
          </a:p>
          <a:p>
            <a:pPr marL="317500" lvl="2" indent="0">
              <a:buClr>
                <a:srgbClr val="000000"/>
              </a:buClr>
              <a:buNone/>
              <a:tabLst>
                <a:tab pos="139700" algn="l"/>
                <a:tab pos="457200" algn="l"/>
                <a:tab pos="139700" algn="l"/>
                <a:tab pos="457200" algn="l"/>
                <a:tab pos="139700" algn="l"/>
                <a:tab pos="457200" algn="l"/>
                <a:tab pos="139700" algn="l"/>
                <a:tab pos="457200" algn="l"/>
              </a:tabLst>
              <a:defRPr/>
            </a:pPr>
            <a:r>
              <a:rPr lang="en-US" sz="2500" b="1" dirty="0" smtClean="0">
                <a:solidFill>
                  <a:schemeClr val="accent4"/>
                </a:solidFill>
              </a:rPr>
              <a:t>Cooperative </a:t>
            </a:r>
            <a:r>
              <a:rPr lang="en-US" sz="2500" b="1" dirty="0">
                <a:solidFill>
                  <a:schemeClr val="accent4"/>
                </a:solidFill>
              </a:rPr>
              <a:t>learning, presentations, discussions enable academic language </a:t>
            </a:r>
            <a:r>
              <a:rPr lang="en-US" sz="2500" b="1" dirty="0" smtClean="0">
                <a:solidFill>
                  <a:schemeClr val="accent4"/>
                </a:solidFill>
              </a:rPr>
              <a:t>production</a:t>
            </a:r>
          </a:p>
          <a:p>
            <a:pPr marL="317500" lvl="2" indent="0">
              <a:buClr>
                <a:srgbClr val="000000"/>
              </a:buClr>
              <a:buNone/>
              <a:tabLst>
                <a:tab pos="139700" algn="l"/>
                <a:tab pos="457200" algn="l"/>
                <a:tab pos="139700" algn="l"/>
                <a:tab pos="457200" algn="l"/>
                <a:tab pos="139700" algn="l"/>
                <a:tab pos="457200" algn="l"/>
                <a:tab pos="139700" algn="l"/>
                <a:tab pos="457200" algn="l"/>
              </a:tabLst>
              <a:defRPr/>
            </a:pPr>
            <a:endParaRPr lang="en-US" sz="2500" b="1" dirty="0">
              <a:solidFill>
                <a:schemeClr val="accent4"/>
              </a:solidFill>
            </a:endParaRPr>
          </a:p>
          <a:p>
            <a:pPr marL="317500" lvl="2" indent="0">
              <a:buClr>
                <a:srgbClr val="000000"/>
              </a:buClr>
              <a:buNone/>
              <a:tabLst>
                <a:tab pos="139700" algn="l"/>
                <a:tab pos="457200" algn="l"/>
                <a:tab pos="139700" algn="l"/>
                <a:tab pos="457200" algn="l"/>
                <a:tab pos="139700" algn="l"/>
                <a:tab pos="457200" algn="l"/>
                <a:tab pos="139700" algn="l"/>
                <a:tab pos="457200" algn="l"/>
              </a:tabLst>
              <a:defRPr/>
            </a:pPr>
            <a:r>
              <a:rPr lang="en-US" sz="2500" b="1" dirty="0" smtClean="0">
                <a:solidFill>
                  <a:schemeClr val="accent4"/>
                </a:solidFill>
              </a:rPr>
              <a:t>Need </a:t>
            </a:r>
            <a:r>
              <a:rPr lang="en-US" sz="2500" b="1" dirty="0">
                <a:solidFill>
                  <a:schemeClr val="accent4"/>
                </a:solidFill>
              </a:rPr>
              <a:t>teacher support to gain confidence and experience</a:t>
            </a:r>
          </a:p>
          <a:p>
            <a:endParaRPr lang="en-US" dirty="0"/>
          </a:p>
        </p:txBody>
      </p:sp>
    </p:spTree>
    <p:extLst>
      <p:ext uri="{BB962C8B-B14F-4D97-AF65-F5344CB8AC3E}">
        <p14:creationId xmlns:p14="http://schemas.microsoft.com/office/powerpoint/2010/main" val="35184878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457200" y="609600"/>
            <a:ext cx="8229600" cy="808038"/>
          </a:xfrm>
          <a:prstGeom prst="rect">
            <a:avLst/>
          </a:prstGeom>
        </p:spPr>
        <p:txBody>
          <a:bodyPr/>
          <a:lstStyle>
            <a:lvl1pPr algn="l" rtl="0" eaLnBrk="1" fontAlgn="base" hangingPunct="1">
              <a:spcBef>
                <a:spcPct val="0"/>
              </a:spcBef>
              <a:spcAft>
                <a:spcPct val="0"/>
              </a:spcAft>
              <a:defRPr sz="4400">
                <a:solidFill>
                  <a:srgbClr val="00004A"/>
                </a:solidFill>
                <a:latin typeface="+mj-lt"/>
                <a:ea typeface="+mj-ea"/>
                <a:cs typeface="+mj-cs"/>
              </a:defRPr>
            </a:lvl1pPr>
            <a:lvl2pPr algn="l" rtl="0" eaLnBrk="1" fontAlgn="base" hangingPunct="1">
              <a:spcBef>
                <a:spcPct val="0"/>
              </a:spcBef>
              <a:spcAft>
                <a:spcPct val="0"/>
              </a:spcAft>
              <a:defRPr sz="4400">
                <a:solidFill>
                  <a:srgbClr val="00004A"/>
                </a:solidFill>
                <a:latin typeface="Trebuchet MS" pitchFamily="34" charset="0"/>
                <a:cs typeface="Times New Roman" pitchFamily="18" charset="0"/>
              </a:defRPr>
            </a:lvl2pPr>
            <a:lvl3pPr algn="l" rtl="0" eaLnBrk="1" fontAlgn="base" hangingPunct="1">
              <a:spcBef>
                <a:spcPct val="0"/>
              </a:spcBef>
              <a:spcAft>
                <a:spcPct val="0"/>
              </a:spcAft>
              <a:defRPr sz="4400">
                <a:solidFill>
                  <a:srgbClr val="00004A"/>
                </a:solidFill>
                <a:latin typeface="Trebuchet MS" pitchFamily="34" charset="0"/>
                <a:cs typeface="Times New Roman" pitchFamily="18" charset="0"/>
              </a:defRPr>
            </a:lvl3pPr>
            <a:lvl4pPr algn="l" rtl="0" eaLnBrk="1" fontAlgn="base" hangingPunct="1">
              <a:spcBef>
                <a:spcPct val="0"/>
              </a:spcBef>
              <a:spcAft>
                <a:spcPct val="0"/>
              </a:spcAft>
              <a:defRPr sz="4400">
                <a:solidFill>
                  <a:srgbClr val="00004A"/>
                </a:solidFill>
                <a:latin typeface="Trebuchet MS" pitchFamily="34" charset="0"/>
                <a:cs typeface="Times New Roman" pitchFamily="18" charset="0"/>
              </a:defRPr>
            </a:lvl4pPr>
            <a:lvl5pPr algn="l" rtl="0" eaLnBrk="1" fontAlgn="base" hangingPunct="1">
              <a:spcBef>
                <a:spcPct val="0"/>
              </a:spcBef>
              <a:spcAft>
                <a:spcPct val="0"/>
              </a:spcAft>
              <a:defRPr sz="4400">
                <a:solidFill>
                  <a:srgbClr val="00004A"/>
                </a:solidFill>
                <a:latin typeface="Trebuchet MS" pitchFamily="34" charset="0"/>
                <a:cs typeface="Times New Roman" pitchFamily="18" charset="0"/>
              </a:defRPr>
            </a:lvl5pPr>
            <a:lvl6pPr marL="457200" algn="l" rtl="0" eaLnBrk="1" fontAlgn="base" hangingPunct="1">
              <a:spcBef>
                <a:spcPct val="0"/>
              </a:spcBef>
              <a:spcAft>
                <a:spcPct val="0"/>
              </a:spcAft>
              <a:defRPr sz="4400">
                <a:solidFill>
                  <a:srgbClr val="00004A"/>
                </a:solidFill>
                <a:latin typeface="Trebuchet MS" pitchFamily="34" charset="0"/>
                <a:cs typeface="Times New Roman" pitchFamily="18" charset="0"/>
              </a:defRPr>
            </a:lvl6pPr>
            <a:lvl7pPr marL="914400" algn="l" rtl="0" eaLnBrk="1" fontAlgn="base" hangingPunct="1">
              <a:spcBef>
                <a:spcPct val="0"/>
              </a:spcBef>
              <a:spcAft>
                <a:spcPct val="0"/>
              </a:spcAft>
              <a:defRPr sz="4400">
                <a:solidFill>
                  <a:srgbClr val="00004A"/>
                </a:solidFill>
                <a:latin typeface="Trebuchet MS" pitchFamily="34" charset="0"/>
                <a:cs typeface="Times New Roman" pitchFamily="18" charset="0"/>
              </a:defRPr>
            </a:lvl7pPr>
            <a:lvl8pPr marL="1371600" algn="l" rtl="0" eaLnBrk="1" fontAlgn="base" hangingPunct="1">
              <a:spcBef>
                <a:spcPct val="0"/>
              </a:spcBef>
              <a:spcAft>
                <a:spcPct val="0"/>
              </a:spcAft>
              <a:defRPr sz="4400">
                <a:solidFill>
                  <a:srgbClr val="00004A"/>
                </a:solidFill>
                <a:latin typeface="Trebuchet MS" pitchFamily="34" charset="0"/>
                <a:cs typeface="Times New Roman" pitchFamily="18" charset="0"/>
              </a:defRPr>
            </a:lvl8pPr>
            <a:lvl9pPr marL="1828800" algn="l" rtl="0" eaLnBrk="1" fontAlgn="base" hangingPunct="1">
              <a:spcBef>
                <a:spcPct val="0"/>
              </a:spcBef>
              <a:spcAft>
                <a:spcPct val="0"/>
              </a:spcAft>
              <a:defRPr sz="4400">
                <a:solidFill>
                  <a:srgbClr val="00004A"/>
                </a:solidFill>
                <a:latin typeface="Trebuchet MS" pitchFamily="34" charset="0"/>
                <a:cs typeface="Times New Roman" pitchFamily="18" charset="0"/>
              </a:defRPr>
            </a:lvl9pPr>
          </a:lstStyle>
          <a:p>
            <a:r>
              <a:rPr lang="en-US" sz="4000" kern="0" dirty="0" smtClean="0"/>
              <a:t>Vocabulary is like chocolate:</a:t>
            </a:r>
            <a:endParaRPr lang="en-US" sz="4000" kern="0" dirty="0"/>
          </a:p>
        </p:txBody>
      </p:sp>
      <p:sp>
        <p:nvSpPr>
          <p:cNvPr id="5" name="Rectangle 6"/>
          <p:cNvSpPr txBox="1">
            <a:spLocks noChangeArrowheads="1"/>
          </p:cNvSpPr>
          <p:nvPr/>
        </p:nvSpPr>
        <p:spPr>
          <a:xfrm>
            <a:off x="609600" y="1996281"/>
            <a:ext cx="3733800" cy="3733800"/>
          </a:xfrm>
          <a:prstGeom prst="rect">
            <a:avLst/>
          </a:prstGeom>
        </p:spPr>
        <p:txBody>
          <a:bodyPr>
            <a:normAutofit/>
          </a:bodyPr>
          <a:lstStyle>
            <a:lvl1pPr marL="342900" indent="-342900" algn="l" rtl="0" eaLnBrk="1" fontAlgn="base" hangingPunct="1">
              <a:spcBef>
                <a:spcPct val="20000"/>
              </a:spcBef>
              <a:spcAft>
                <a:spcPct val="0"/>
              </a:spcAft>
              <a:buChar char="•"/>
              <a:defRPr sz="3200">
                <a:solidFill>
                  <a:srgbClr val="666633"/>
                </a:solidFill>
                <a:latin typeface="+mn-lt"/>
                <a:ea typeface="+mn-ea"/>
                <a:cs typeface="+mn-cs"/>
              </a:defRPr>
            </a:lvl1pPr>
            <a:lvl2pPr marL="742950" indent="-285750" algn="l" rtl="0" eaLnBrk="1" fontAlgn="base" hangingPunct="1">
              <a:spcBef>
                <a:spcPct val="20000"/>
              </a:spcBef>
              <a:spcAft>
                <a:spcPct val="0"/>
              </a:spcAft>
              <a:buChar char="–"/>
              <a:defRPr sz="2800">
                <a:solidFill>
                  <a:srgbClr val="666633"/>
                </a:solidFill>
                <a:latin typeface="+mn-lt"/>
                <a:cs typeface="+mn-cs"/>
              </a:defRPr>
            </a:lvl2pPr>
            <a:lvl3pPr marL="1143000" indent="-228600" algn="l" rtl="0" eaLnBrk="1" fontAlgn="base" hangingPunct="1">
              <a:spcBef>
                <a:spcPct val="20000"/>
              </a:spcBef>
              <a:spcAft>
                <a:spcPct val="0"/>
              </a:spcAft>
              <a:buChar char="•"/>
              <a:defRPr sz="2400">
                <a:solidFill>
                  <a:srgbClr val="666633"/>
                </a:solidFill>
                <a:latin typeface="+mn-lt"/>
                <a:cs typeface="+mn-cs"/>
              </a:defRPr>
            </a:lvl3pPr>
            <a:lvl4pPr marL="1600200" indent="-228600" algn="l" rtl="0" eaLnBrk="1" fontAlgn="base" hangingPunct="1">
              <a:spcBef>
                <a:spcPct val="20000"/>
              </a:spcBef>
              <a:spcAft>
                <a:spcPct val="0"/>
              </a:spcAft>
              <a:buChar char="–"/>
              <a:defRPr sz="2000">
                <a:solidFill>
                  <a:srgbClr val="666633"/>
                </a:solidFill>
                <a:latin typeface="+mn-lt"/>
                <a:cs typeface="+mn-cs"/>
              </a:defRPr>
            </a:lvl4pPr>
            <a:lvl5pPr marL="2057400" indent="-228600" algn="l" rtl="0" eaLnBrk="1" fontAlgn="base" hangingPunct="1">
              <a:spcBef>
                <a:spcPct val="20000"/>
              </a:spcBef>
              <a:spcAft>
                <a:spcPct val="0"/>
              </a:spcAft>
              <a:buChar char="»"/>
              <a:defRPr sz="2000">
                <a:solidFill>
                  <a:srgbClr val="666633"/>
                </a:solidFill>
                <a:latin typeface="+mn-lt"/>
                <a:cs typeface="+mn-cs"/>
              </a:defRPr>
            </a:lvl5pPr>
            <a:lvl6pPr marL="2514600" indent="-228600" algn="l" rtl="0" eaLnBrk="1" fontAlgn="base" hangingPunct="1">
              <a:spcBef>
                <a:spcPct val="20000"/>
              </a:spcBef>
              <a:spcAft>
                <a:spcPct val="0"/>
              </a:spcAft>
              <a:buChar char="»"/>
              <a:defRPr sz="2000">
                <a:solidFill>
                  <a:srgbClr val="666633"/>
                </a:solidFill>
                <a:latin typeface="+mn-lt"/>
                <a:cs typeface="+mn-cs"/>
              </a:defRPr>
            </a:lvl6pPr>
            <a:lvl7pPr marL="2971800" indent="-228600" algn="l" rtl="0" eaLnBrk="1" fontAlgn="base" hangingPunct="1">
              <a:spcBef>
                <a:spcPct val="20000"/>
              </a:spcBef>
              <a:spcAft>
                <a:spcPct val="0"/>
              </a:spcAft>
              <a:buChar char="»"/>
              <a:defRPr sz="2000">
                <a:solidFill>
                  <a:srgbClr val="666633"/>
                </a:solidFill>
                <a:latin typeface="+mn-lt"/>
                <a:cs typeface="+mn-cs"/>
              </a:defRPr>
            </a:lvl7pPr>
            <a:lvl8pPr marL="3429000" indent="-228600" algn="l" rtl="0" eaLnBrk="1" fontAlgn="base" hangingPunct="1">
              <a:spcBef>
                <a:spcPct val="20000"/>
              </a:spcBef>
              <a:spcAft>
                <a:spcPct val="0"/>
              </a:spcAft>
              <a:buChar char="»"/>
              <a:defRPr sz="2000">
                <a:solidFill>
                  <a:srgbClr val="666633"/>
                </a:solidFill>
                <a:latin typeface="+mn-lt"/>
                <a:cs typeface="+mn-cs"/>
              </a:defRPr>
            </a:lvl8pPr>
            <a:lvl9pPr marL="3886200" indent="-228600" algn="l" rtl="0" eaLnBrk="1" fontAlgn="base" hangingPunct="1">
              <a:spcBef>
                <a:spcPct val="20000"/>
              </a:spcBef>
              <a:spcAft>
                <a:spcPct val="0"/>
              </a:spcAft>
              <a:buChar char="»"/>
              <a:defRPr sz="2000">
                <a:solidFill>
                  <a:srgbClr val="666633"/>
                </a:solidFill>
                <a:latin typeface="+mn-lt"/>
                <a:cs typeface="+mn-cs"/>
              </a:defRPr>
            </a:lvl9pPr>
          </a:lstStyle>
          <a:p>
            <a:r>
              <a:rPr lang="en-US" sz="3600" kern="0" dirty="0" smtClean="0"/>
              <a:t>To experience it completely, you need to feel it in your mouth.</a:t>
            </a:r>
            <a:endParaRPr lang="en-US" sz="3600" kern="0" dirty="0"/>
          </a:p>
        </p:txBody>
      </p:sp>
      <p:sp>
        <p:nvSpPr>
          <p:cNvPr id="6" name="Rectangle 7"/>
          <p:cNvSpPr txBox="1">
            <a:spLocks noChangeArrowheads="1"/>
          </p:cNvSpPr>
          <p:nvPr/>
        </p:nvSpPr>
        <p:spPr>
          <a:xfrm>
            <a:off x="4648200" y="1600200"/>
            <a:ext cx="4038600" cy="4525963"/>
          </a:xfrm>
          <a:prstGeom prst="rect">
            <a:avLst/>
          </a:prstGeom>
        </p:spPr>
        <p:txBody>
          <a:bodyPr/>
          <a:lstStyle>
            <a:lvl1pPr marL="342900" indent="-342900" algn="l" rtl="0" eaLnBrk="1" fontAlgn="base" hangingPunct="1">
              <a:spcBef>
                <a:spcPct val="20000"/>
              </a:spcBef>
              <a:spcAft>
                <a:spcPct val="0"/>
              </a:spcAft>
              <a:buChar char="•"/>
              <a:defRPr sz="3200">
                <a:solidFill>
                  <a:srgbClr val="666633"/>
                </a:solidFill>
                <a:latin typeface="+mn-lt"/>
                <a:ea typeface="+mn-ea"/>
                <a:cs typeface="+mn-cs"/>
              </a:defRPr>
            </a:lvl1pPr>
            <a:lvl2pPr marL="742950" indent="-285750" algn="l" rtl="0" eaLnBrk="1" fontAlgn="base" hangingPunct="1">
              <a:spcBef>
                <a:spcPct val="20000"/>
              </a:spcBef>
              <a:spcAft>
                <a:spcPct val="0"/>
              </a:spcAft>
              <a:buChar char="–"/>
              <a:defRPr sz="2800">
                <a:solidFill>
                  <a:srgbClr val="666633"/>
                </a:solidFill>
                <a:latin typeface="+mn-lt"/>
                <a:cs typeface="+mn-cs"/>
              </a:defRPr>
            </a:lvl2pPr>
            <a:lvl3pPr marL="1143000" indent="-228600" algn="l" rtl="0" eaLnBrk="1" fontAlgn="base" hangingPunct="1">
              <a:spcBef>
                <a:spcPct val="20000"/>
              </a:spcBef>
              <a:spcAft>
                <a:spcPct val="0"/>
              </a:spcAft>
              <a:buChar char="•"/>
              <a:defRPr sz="2400">
                <a:solidFill>
                  <a:srgbClr val="666633"/>
                </a:solidFill>
                <a:latin typeface="+mn-lt"/>
                <a:cs typeface="+mn-cs"/>
              </a:defRPr>
            </a:lvl3pPr>
            <a:lvl4pPr marL="1600200" indent="-228600" algn="l" rtl="0" eaLnBrk="1" fontAlgn="base" hangingPunct="1">
              <a:spcBef>
                <a:spcPct val="20000"/>
              </a:spcBef>
              <a:spcAft>
                <a:spcPct val="0"/>
              </a:spcAft>
              <a:buChar char="–"/>
              <a:defRPr sz="2000">
                <a:solidFill>
                  <a:srgbClr val="666633"/>
                </a:solidFill>
                <a:latin typeface="+mn-lt"/>
                <a:cs typeface="+mn-cs"/>
              </a:defRPr>
            </a:lvl4pPr>
            <a:lvl5pPr marL="2057400" indent="-228600" algn="l" rtl="0" eaLnBrk="1" fontAlgn="base" hangingPunct="1">
              <a:spcBef>
                <a:spcPct val="20000"/>
              </a:spcBef>
              <a:spcAft>
                <a:spcPct val="0"/>
              </a:spcAft>
              <a:buChar char="»"/>
              <a:defRPr sz="2000">
                <a:solidFill>
                  <a:srgbClr val="666633"/>
                </a:solidFill>
                <a:latin typeface="+mn-lt"/>
                <a:cs typeface="+mn-cs"/>
              </a:defRPr>
            </a:lvl5pPr>
            <a:lvl6pPr marL="2514600" indent="-228600" algn="l" rtl="0" eaLnBrk="1" fontAlgn="base" hangingPunct="1">
              <a:spcBef>
                <a:spcPct val="20000"/>
              </a:spcBef>
              <a:spcAft>
                <a:spcPct val="0"/>
              </a:spcAft>
              <a:buChar char="»"/>
              <a:defRPr sz="2000">
                <a:solidFill>
                  <a:srgbClr val="666633"/>
                </a:solidFill>
                <a:latin typeface="+mn-lt"/>
                <a:cs typeface="+mn-cs"/>
              </a:defRPr>
            </a:lvl6pPr>
            <a:lvl7pPr marL="2971800" indent="-228600" algn="l" rtl="0" eaLnBrk="1" fontAlgn="base" hangingPunct="1">
              <a:spcBef>
                <a:spcPct val="20000"/>
              </a:spcBef>
              <a:spcAft>
                <a:spcPct val="0"/>
              </a:spcAft>
              <a:buChar char="»"/>
              <a:defRPr sz="2000">
                <a:solidFill>
                  <a:srgbClr val="666633"/>
                </a:solidFill>
                <a:latin typeface="+mn-lt"/>
                <a:cs typeface="+mn-cs"/>
              </a:defRPr>
            </a:lvl7pPr>
            <a:lvl8pPr marL="3429000" indent="-228600" algn="l" rtl="0" eaLnBrk="1" fontAlgn="base" hangingPunct="1">
              <a:spcBef>
                <a:spcPct val="20000"/>
              </a:spcBef>
              <a:spcAft>
                <a:spcPct val="0"/>
              </a:spcAft>
              <a:buChar char="»"/>
              <a:defRPr sz="2000">
                <a:solidFill>
                  <a:srgbClr val="666633"/>
                </a:solidFill>
                <a:latin typeface="+mn-lt"/>
                <a:cs typeface="+mn-cs"/>
              </a:defRPr>
            </a:lvl8pPr>
            <a:lvl9pPr marL="3886200" indent="-228600" algn="l" rtl="0" eaLnBrk="1" fontAlgn="base" hangingPunct="1">
              <a:spcBef>
                <a:spcPct val="20000"/>
              </a:spcBef>
              <a:spcAft>
                <a:spcPct val="0"/>
              </a:spcAft>
              <a:buChar char="»"/>
              <a:defRPr sz="2000">
                <a:solidFill>
                  <a:srgbClr val="666633"/>
                </a:solidFill>
                <a:latin typeface="+mn-lt"/>
                <a:cs typeface="+mn-cs"/>
              </a:defRPr>
            </a:lvl9pPr>
          </a:lstStyle>
          <a:p>
            <a:pPr>
              <a:buFontTx/>
              <a:buNone/>
            </a:pPr>
            <a:r>
              <a:rPr lang="en-US" sz="2400" kern="0" smtClean="0"/>
              <a:t> </a:t>
            </a:r>
            <a:endParaRPr lang="en-US" sz="2400" kern="0"/>
          </a:p>
        </p:txBody>
      </p:sp>
      <p:pic>
        <p:nvPicPr>
          <p:cNvPr id="7" name="Picture 4" descr="chocolate-bars-4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5543" y="1869057"/>
            <a:ext cx="4267200"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3346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6"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Your Students Talk?</a:t>
            </a:r>
          </a:p>
        </p:txBody>
      </p:sp>
      <p:sp>
        <p:nvSpPr>
          <p:cNvPr id="3" name="Content Placeholder 2"/>
          <p:cNvSpPr>
            <a:spLocks noGrp="1"/>
          </p:cNvSpPr>
          <p:nvPr>
            <p:ph type="subTitle" idx="4294967295"/>
          </p:nvPr>
        </p:nvSpPr>
        <p:spPr>
          <a:xfrm>
            <a:off x="1524000" y="1905000"/>
            <a:ext cx="6400800" cy="3048000"/>
          </a:xfrm>
        </p:spPr>
        <p:txBody>
          <a:bodyPr/>
          <a:lstStyle/>
          <a:p>
            <a:pPr algn="ctr"/>
            <a:r>
              <a:rPr lang="en-US" dirty="0">
                <a:solidFill>
                  <a:schemeClr val="accent4"/>
                </a:solidFill>
              </a:rPr>
              <a:t>What opportunities do they have to use academic language to discuss content</a:t>
            </a:r>
            <a:r>
              <a:rPr lang="en-US" dirty="0" smtClean="0">
                <a:solidFill>
                  <a:schemeClr val="accent4"/>
                </a:solidFill>
              </a:rPr>
              <a:t>?</a:t>
            </a:r>
          </a:p>
          <a:p>
            <a:endParaRPr lang="en-US" dirty="0">
              <a:solidFill>
                <a:schemeClr val="accent4"/>
              </a:solidFill>
            </a:endParaRPr>
          </a:p>
          <a:p>
            <a:endParaRPr lang="en-US" dirty="0"/>
          </a:p>
        </p:txBody>
      </p:sp>
      <p:sp>
        <p:nvSpPr>
          <p:cNvPr id="4" name="Rectangle 3"/>
          <p:cNvSpPr/>
          <p:nvPr/>
        </p:nvSpPr>
        <p:spPr>
          <a:xfrm>
            <a:off x="1600200" y="4057291"/>
            <a:ext cx="6324600" cy="1200329"/>
          </a:xfrm>
          <a:prstGeom prst="rect">
            <a:avLst/>
          </a:prstGeom>
        </p:spPr>
        <p:txBody>
          <a:bodyPr wrap="square">
            <a:spAutoFit/>
          </a:bodyPr>
          <a:lstStyle/>
          <a:p>
            <a:pPr algn="ctr"/>
            <a:r>
              <a:rPr lang="en-US" sz="2400" dirty="0">
                <a:solidFill>
                  <a:schemeClr val="accent4"/>
                </a:solidFill>
                <a:latin typeface="Calibri" pitchFamily="34" charset="0"/>
                <a:ea typeface="MS PGothic" pitchFamily="34" charset="-128"/>
                <a:sym typeface="Calibri" pitchFamily="34" charset="0"/>
              </a:rPr>
              <a:t>S</a:t>
            </a:r>
            <a:r>
              <a:rPr lang="en-US" sz="2400" dirty="0" smtClean="0">
                <a:solidFill>
                  <a:schemeClr val="accent4"/>
                </a:solidFill>
                <a:latin typeface="Calibri" pitchFamily="34" charset="0"/>
                <a:ea typeface="MS PGothic" pitchFamily="34" charset="-128"/>
                <a:sym typeface="Calibri" pitchFamily="34" charset="0"/>
              </a:rPr>
              <a:t>tudents </a:t>
            </a:r>
            <a:r>
              <a:rPr lang="en-US" sz="2400" dirty="0">
                <a:solidFill>
                  <a:schemeClr val="accent4"/>
                </a:solidFill>
                <a:latin typeface="Calibri" pitchFamily="34" charset="0"/>
                <a:ea typeface="MS PGothic" pitchFamily="34" charset="-128"/>
                <a:sym typeface="Calibri" pitchFamily="34" charset="0"/>
              </a:rPr>
              <a:t>must </a:t>
            </a:r>
          </a:p>
          <a:p>
            <a:pPr algn="ctr"/>
            <a:r>
              <a:rPr lang="ja-JP" altLang="en-US" sz="2400" dirty="0">
                <a:solidFill>
                  <a:schemeClr val="accent4"/>
                </a:solidFill>
                <a:latin typeface="Arial" pitchFamily="34" charset="0"/>
                <a:ea typeface="MS PGothic" pitchFamily="34" charset="-128"/>
                <a:sym typeface="Calibri" pitchFamily="34" charset="0"/>
              </a:rPr>
              <a:t>“</a:t>
            </a:r>
            <a:r>
              <a:rPr lang="en-US" altLang="ja-JP" sz="2400" dirty="0" smtClean="0">
                <a:solidFill>
                  <a:schemeClr val="accent4"/>
                </a:solidFill>
                <a:latin typeface="Calibri" pitchFamily="34" charset="0"/>
                <a:ea typeface="MS PGothic" pitchFamily="34" charset="-128"/>
                <a:sym typeface="Calibri" pitchFamily="34" charset="0"/>
              </a:rPr>
              <a:t>SEE, HEAR, SAY </a:t>
            </a:r>
            <a:r>
              <a:rPr lang="en-US" altLang="ja-JP" sz="2400" dirty="0">
                <a:solidFill>
                  <a:schemeClr val="accent4"/>
                </a:solidFill>
                <a:latin typeface="Calibri" pitchFamily="34" charset="0"/>
                <a:ea typeface="MS PGothic" pitchFamily="34" charset="-128"/>
                <a:sym typeface="Calibri" pitchFamily="34" charset="0"/>
              </a:rPr>
              <a:t>and </a:t>
            </a:r>
            <a:r>
              <a:rPr lang="en-US" altLang="ja-JP" sz="2400" dirty="0" smtClean="0">
                <a:solidFill>
                  <a:schemeClr val="accent4"/>
                </a:solidFill>
                <a:latin typeface="Calibri" pitchFamily="34" charset="0"/>
                <a:ea typeface="MS PGothic" pitchFamily="34" charset="-128"/>
                <a:sym typeface="Calibri" pitchFamily="34" charset="0"/>
              </a:rPr>
              <a:t>USE</a:t>
            </a:r>
            <a:r>
              <a:rPr lang="ja-JP" altLang="en-US" sz="2400" dirty="0" smtClean="0">
                <a:solidFill>
                  <a:schemeClr val="accent4"/>
                </a:solidFill>
                <a:latin typeface="Arial" pitchFamily="34" charset="0"/>
                <a:ea typeface="MS PGothic" pitchFamily="34" charset="-128"/>
                <a:sym typeface="Calibri" pitchFamily="34" charset="0"/>
              </a:rPr>
              <a:t>”</a:t>
            </a:r>
            <a:r>
              <a:rPr lang="en-US" altLang="ja-JP" sz="2400" dirty="0" smtClean="0">
                <a:solidFill>
                  <a:schemeClr val="accent4"/>
                </a:solidFill>
                <a:latin typeface="Calibri" pitchFamily="34" charset="0"/>
                <a:ea typeface="MS PGothic" pitchFamily="34" charset="-128"/>
                <a:sym typeface="Calibri" pitchFamily="34" charset="0"/>
              </a:rPr>
              <a:t> </a:t>
            </a:r>
            <a:endParaRPr lang="en-US" altLang="ja-JP" sz="2400" dirty="0">
              <a:solidFill>
                <a:schemeClr val="accent4"/>
              </a:solidFill>
              <a:latin typeface="Calibri" pitchFamily="34" charset="0"/>
              <a:ea typeface="MS PGothic" pitchFamily="34" charset="-128"/>
              <a:sym typeface="Calibri" pitchFamily="34" charset="0"/>
            </a:endParaRPr>
          </a:p>
          <a:p>
            <a:pPr algn="ctr"/>
            <a:r>
              <a:rPr lang="en-US" sz="2400" dirty="0">
                <a:solidFill>
                  <a:schemeClr val="accent4"/>
                </a:solidFill>
                <a:latin typeface="Calibri" pitchFamily="34" charset="0"/>
                <a:ea typeface="MS PGothic" pitchFamily="34" charset="-128"/>
                <a:sym typeface="Calibri" pitchFamily="34" charset="0"/>
              </a:rPr>
              <a:t>vocabulary to learn it.</a:t>
            </a:r>
          </a:p>
        </p:txBody>
      </p:sp>
      <p:pic>
        <p:nvPicPr>
          <p:cNvPr id="4098" name="Picture 2" descr="C:\Users\kathyt\AppData\Local\Microsoft\Windows\Temporary Internet Files\Content.IE5\UV6T3XME\MC90036051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06000" y="5791200"/>
            <a:ext cx="1392636" cy="856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31817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371600"/>
            <a:ext cx="8001000" cy="1905000"/>
          </a:xfrm>
        </p:spPr>
        <p:txBody>
          <a:bodyPr/>
          <a:lstStyle/>
          <a:p>
            <a:r>
              <a:rPr lang="en-US" dirty="0"/>
              <a:t>Lets look at some of our new vocabulary words in depth.</a:t>
            </a:r>
          </a:p>
        </p:txBody>
      </p:sp>
      <p:pic>
        <p:nvPicPr>
          <p:cNvPr id="3077" name="Picture 5" descr="C:\Users\kathyt\AppData\Local\Microsoft\Windows\Temporary Internet Files\Content.IE5\5GO2TTN9\MP90043875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62020" y="3048000"/>
            <a:ext cx="2397760" cy="3561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08262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Building Academic Vocabulary</a:t>
            </a:r>
            <a:endParaRPr lang="en-US" dirty="0"/>
          </a:p>
        </p:txBody>
      </p:sp>
    </p:spTree>
    <p:extLst>
      <p:ext uri="{BB962C8B-B14F-4D97-AF65-F5344CB8AC3E}">
        <p14:creationId xmlns:p14="http://schemas.microsoft.com/office/powerpoint/2010/main" val="14858393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solidFill>
                  <a:schemeClr val="accent5">
                    <a:lumMod val="10000"/>
                  </a:schemeClr>
                </a:solidFill>
              </a:rPr>
              <a:t>Reading comprehension and vocabulary knowledge are highly correlated with one another, and that knowledge of individual word meanings accounts for as much as 50-60 percent of the variance in reading comprehension.</a:t>
            </a:r>
          </a:p>
          <a:p>
            <a:pPr marL="0" indent="0">
              <a:buNone/>
            </a:pPr>
            <a:r>
              <a:rPr lang="en-US" sz="2000" dirty="0">
                <a:solidFill>
                  <a:schemeClr val="accent5">
                    <a:lumMod val="10000"/>
                  </a:schemeClr>
                </a:solidFill>
                <a:hlinkClick r:id="rId3"/>
              </a:rPr>
              <a:t>http://</a:t>
            </a:r>
            <a:r>
              <a:rPr lang="en-US" sz="2000" dirty="0" smtClean="0">
                <a:solidFill>
                  <a:schemeClr val="accent5">
                    <a:lumMod val="10000"/>
                  </a:schemeClr>
                </a:solidFill>
                <a:hlinkClick r:id="rId3"/>
              </a:rPr>
              <a:t>www.childrenofthecode.org/interviews/risley.htm</a:t>
            </a:r>
            <a:endParaRPr lang="en-US" sz="2000" dirty="0" smtClean="0">
              <a:solidFill>
                <a:schemeClr val="accent5">
                  <a:lumMod val="10000"/>
                </a:schemeClr>
              </a:solidFill>
            </a:endParaRPr>
          </a:p>
          <a:p>
            <a:pPr lvl="8"/>
            <a:r>
              <a:rPr lang="en-US" dirty="0" smtClean="0">
                <a:solidFill>
                  <a:schemeClr val="accent5">
                    <a:lumMod val="10000"/>
                  </a:schemeClr>
                </a:solidFill>
              </a:rPr>
              <a:t>Stahl &amp; Nagy, 2006</a:t>
            </a:r>
            <a:endParaRPr lang="en-US" dirty="0">
              <a:solidFill>
                <a:schemeClr val="accent5">
                  <a:lumMod val="10000"/>
                </a:schemeClr>
              </a:solidFill>
            </a:endParaRPr>
          </a:p>
        </p:txBody>
      </p:sp>
    </p:spTree>
    <p:extLst>
      <p:ext uri="{BB962C8B-B14F-4D97-AF65-F5344CB8AC3E}">
        <p14:creationId xmlns:p14="http://schemas.microsoft.com/office/powerpoint/2010/main" val="35650169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you teach vocabulary?</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445" y="2514600"/>
            <a:ext cx="19812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716961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Meaningful Differences</a:t>
            </a:r>
            <a:endParaRPr lang="en-US" u="sng" dirty="0"/>
          </a:p>
        </p:txBody>
      </p:sp>
      <p:sp>
        <p:nvSpPr>
          <p:cNvPr id="3" name="Content Placeholder 2"/>
          <p:cNvSpPr>
            <a:spLocks noGrp="1"/>
          </p:cNvSpPr>
          <p:nvPr>
            <p:ph idx="1"/>
          </p:nvPr>
        </p:nvSpPr>
        <p:spPr/>
        <p:txBody>
          <a:bodyPr>
            <a:normAutofit lnSpcReduction="10000"/>
          </a:bodyPr>
          <a:lstStyle/>
          <a:p>
            <a:r>
              <a:rPr lang="en-US" dirty="0" smtClean="0">
                <a:solidFill>
                  <a:schemeClr val="accent5">
                    <a:lumMod val="10000"/>
                  </a:schemeClr>
                </a:solidFill>
              </a:rPr>
              <a:t>And the finding is heartbreaking that by the time the children were 3 years old, </a:t>
            </a:r>
            <a:r>
              <a:rPr lang="en-US" i="1" dirty="0" smtClean="0">
                <a:solidFill>
                  <a:srgbClr val="FF0000"/>
                </a:solidFill>
              </a:rPr>
              <a:t>parents</a:t>
            </a:r>
            <a:r>
              <a:rPr lang="en-US" dirty="0" smtClean="0">
                <a:solidFill>
                  <a:srgbClr val="FF0000"/>
                </a:solidFill>
              </a:rPr>
              <a:t> </a:t>
            </a:r>
            <a:r>
              <a:rPr lang="en-US" dirty="0" smtClean="0">
                <a:solidFill>
                  <a:schemeClr val="accent5">
                    <a:lumMod val="10000"/>
                  </a:schemeClr>
                </a:solidFill>
              </a:rPr>
              <a:t>in less economically favored circumstances had said fewer different words in their cumulative monthly vocabularies than had the </a:t>
            </a:r>
            <a:r>
              <a:rPr lang="en-US" i="1" dirty="0" smtClean="0">
                <a:solidFill>
                  <a:srgbClr val="FF0000"/>
                </a:solidFill>
              </a:rPr>
              <a:t>children</a:t>
            </a:r>
            <a:r>
              <a:rPr lang="en-US" dirty="0" smtClean="0">
                <a:solidFill>
                  <a:srgbClr val="FF0000"/>
                </a:solidFill>
              </a:rPr>
              <a:t> </a:t>
            </a:r>
            <a:r>
              <a:rPr lang="en-US" dirty="0" smtClean="0">
                <a:solidFill>
                  <a:schemeClr val="accent5">
                    <a:lumMod val="10000"/>
                  </a:schemeClr>
                </a:solidFill>
              </a:rPr>
              <a:t>in the most economically advantaged families in the same period of time.</a:t>
            </a:r>
          </a:p>
          <a:p>
            <a:pPr lvl="8"/>
            <a:r>
              <a:rPr lang="en-US" dirty="0" smtClean="0">
                <a:solidFill>
                  <a:schemeClr val="accent5">
                    <a:lumMod val="10000"/>
                  </a:schemeClr>
                </a:solidFill>
              </a:rPr>
              <a:t>Betty Hart and Todd </a:t>
            </a:r>
            <a:r>
              <a:rPr lang="en-US" dirty="0" err="1" smtClean="0">
                <a:solidFill>
                  <a:schemeClr val="accent5">
                    <a:lumMod val="10000"/>
                  </a:schemeClr>
                </a:solidFill>
              </a:rPr>
              <a:t>Risley</a:t>
            </a:r>
            <a:r>
              <a:rPr lang="en-US" dirty="0" smtClean="0">
                <a:solidFill>
                  <a:schemeClr val="accent5">
                    <a:lumMod val="10000"/>
                  </a:schemeClr>
                </a:solidFill>
              </a:rPr>
              <a:t> </a:t>
            </a:r>
            <a:endParaRPr lang="en-US" dirty="0">
              <a:solidFill>
                <a:schemeClr val="accent5">
                  <a:lumMod val="10000"/>
                </a:schemeClr>
              </a:solidFill>
            </a:endParaRPr>
          </a:p>
        </p:txBody>
      </p:sp>
      <p:pic>
        <p:nvPicPr>
          <p:cNvPr id="5" name="Picture 2" descr="C:\Users\kathyt\AppData\Local\Microsoft\Windows\Temporary Internet Files\Content.IE5\72FGKF08\MC90029756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6200" y="5885883"/>
            <a:ext cx="1384469" cy="724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988255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04800"/>
            <a:ext cx="9067800" cy="1143000"/>
          </a:xfrm>
        </p:spPr>
        <p:txBody>
          <a:bodyPr>
            <a:normAutofit fontScale="90000"/>
          </a:bodyPr>
          <a:lstStyle/>
          <a:p>
            <a:r>
              <a:rPr lang="en-US" dirty="0" smtClean="0"/>
              <a:t>Tiered Words that can help close </a:t>
            </a:r>
            <a:br>
              <a:rPr lang="en-US" dirty="0" smtClean="0"/>
            </a:br>
            <a:r>
              <a:rPr lang="en-US" dirty="0" smtClean="0"/>
              <a:t>the Achievement Gap</a:t>
            </a:r>
            <a:endParaRPr lang="en-US" dirty="0"/>
          </a:p>
        </p:txBody>
      </p:sp>
      <p:sp>
        <p:nvSpPr>
          <p:cNvPr id="5" name="Slide Number Placeholder 4"/>
          <p:cNvSpPr>
            <a:spLocks noGrp="1"/>
          </p:cNvSpPr>
          <p:nvPr>
            <p:ph type="sldNum" sz="quarter" idx="12"/>
          </p:nvPr>
        </p:nvSpPr>
        <p:spPr>
          <a:xfrm>
            <a:off x="7010400" y="6356350"/>
            <a:ext cx="2133600" cy="365125"/>
          </a:xfrm>
          <a:prstGeom prst="rect">
            <a:avLst/>
          </a:prstGeom>
        </p:spPr>
        <p:txBody>
          <a:bodyPr/>
          <a:lstStyle/>
          <a:p>
            <a:fld id="{67A83C93-6696-4CFB-85D9-C8261EB3B461}" type="slidenum">
              <a:rPr lang="en-US" smtClean="0"/>
              <a:t>41</a:t>
            </a:fld>
            <a:endParaRPr lang="en-US"/>
          </a:p>
        </p:txBody>
      </p:sp>
      <p:sp>
        <p:nvSpPr>
          <p:cNvPr id="11" name="Title 1"/>
          <p:cNvSpPr txBox="1">
            <a:spLocks/>
          </p:cNvSpPr>
          <p:nvPr/>
        </p:nvSpPr>
        <p:spPr>
          <a:xfrm>
            <a:off x="1066800" y="1981200"/>
            <a:ext cx="7772400" cy="1295400"/>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b="1" kern="1200">
                <a:solidFill>
                  <a:schemeClr val="tx1"/>
                </a:solidFill>
                <a:latin typeface="Bradley Hand ITC" pitchFamily="66" charset="0"/>
                <a:ea typeface="+mj-ea"/>
                <a:cs typeface="+mj-cs"/>
              </a:defRPr>
            </a:lvl1pPr>
          </a:lstStyle>
          <a:p>
            <a:r>
              <a:rPr lang="en-US" smtClean="0"/>
              <a:t>Supporting students with limited language for the MSP</a:t>
            </a:r>
            <a:endParaRPr lang="en-US" dirty="0"/>
          </a:p>
        </p:txBody>
      </p:sp>
      <p:sp>
        <p:nvSpPr>
          <p:cNvPr id="12" name="Subtitle 2"/>
          <p:cNvSpPr txBox="1">
            <a:spLocks/>
          </p:cNvSpPr>
          <p:nvPr/>
        </p:nvSpPr>
        <p:spPr>
          <a:xfrm>
            <a:off x="1752600" y="3581400"/>
            <a:ext cx="6400800" cy="762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b="1" kern="1200">
                <a:solidFill>
                  <a:schemeClr val="tx1"/>
                </a:solidFill>
                <a:latin typeface="Bradley Hand ITC" pitchFamily="66" charset="0"/>
                <a:ea typeface="+mn-ea"/>
                <a:cs typeface="+mn-cs"/>
              </a:defRPr>
            </a:lvl1pPr>
            <a:lvl2pPr marL="742950" indent="-285750" algn="l" defTabSz="914400" rtl="0" eaLnBrk="1" latinLnBrk="0" hangingPunct="1">
              <a:spcBef>
                <a:spcPct val="20000"/>
              </a:spcBef>
              <a:buFont typeface="Arial" pitchFamily="34" charset="0"/>
              <a:buChar char="–"/>
              <a:defRPr sz="2800" b="1" kern="1200">
                <a:solidFill>
                  <a:schemeClr val="tx1"/>
                </a:solidFill>
                <a:latin typeface="Bradley Hand ITC" pitchFamily="66" charset="0"/>
                <a:ea typeface="+mn-ea"/>
                <a:cs typeface="+mn-cs"/>
              </a:defRPr>
            </a:lvl2pPr>
            <a:lvl3pPr marL="1143000" indent="-228600" algn="l" defTabSz="914400" rtl="0" eaLnBrk="1" latinLnBrk="0" hangingPunct="1">
              <a:spcBef>
                <a:spcPct val="20000"/>
              </a:spcBef>
              <a:buFont typeface="Arial" pitchFamily="34" charset="0"/>
              <a:buChar char="•"/>
              <a:defRPr sz="2400" b="1" kern="1200">
                <a:solidFill>
                  <a:schemeClr val="tx1"/>
                </a:solidFill>
                <a:latin typeface="Bradley Hand ITC" pitchFamily="66" charset="0"/>
                <a:ea typeface="+mn-ea"/>
                <a:cs typeface="+mn-cs"/>
              </a:defRPr>
            </a:lvl3pPr>
            <a:lvl4pPr marL="1600200" indent="-228600" algn="l" defTabSz="914400" rtl="0" eaLnBrk="1" latinLnBrk="0" hangingPunct="1">
              <a:spcBef>
                <a:spcPct val="20000"/>
              </a:spcBef>
              <a:buFont typeface="Arial" pitchFamily="34" charset="0"/>
              <a:buChar char="–"/>
              <a:defRPr sz="2000" b="1" kern="1200">
                <a:solidFill>
                  <a:schemeClr val="tx1"/>
                </a:solidFill>
                <a:latin typeface="Bradley Hand ITC" pitchFamily="66" charset="0"/>
                <a:ea typeface="+mn-ea"/>
                <a:cs typeface="+mn-cs"/>
              </a:defRPr>
            </a:lvl4pPr>
            <a:lvl5pPr marL="2057400" indent="-228600" algn="l" defTabSz="914400" rtl="0" eaLnBrk="1" latinLnBrk="0" hangingPunct="1">
              <a:spcBef>
                <a:spcPct val="20000"/>
              </a:spcBef>
              <a:buFont typeface="Arial" pitchFamily="34" charset="0"/>
              <a:buChar char="»"/>
              <a:defRPr sz="2000" b="1" kern="1200">
                <a:solidFill>
                  <a:schemeClr val="tx1"/>
                </a:solidFill>
                <a:latin typeface="Bradley Hand ITC" pitchFamily="66"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dirty="0" smtClean="0"/>
              <a:t>Migrant and ELL Populations</a:t>
            </a:r>
            <a:endParaRPr lang="en-US" dirty="0"/>
          </a:p>
        </p:txBody>
      </p:sp>
      <p:pic>
        <p:nvPicPr>
          <p:cNvPr id="1026" name="Picture 2" descr="C:\Users\mikeb\AppData\Local\Microsoft\Windows\Temporary Internet Files\Content.IE5\Z18G2YZ0\MC90043822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00450" y="4343400"/>
            <a:ext cx="1943100" cy="1857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10708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8"/>
          <p:cNvSpPr>
            <a:spLocks noGrp="1"/>
          </p:cNvSpPr>
          <p:nvPr>
            <p:ph type="title"/>
          </p:nvPr>
        </p:nvSpPr>
        <p:spPr>
          <a:xfrm>
            <a:off x="533400" y="685800"/>
            <a:ext cx="8229600" cy="685800"/>
          </a:xfrm>
        </p:spPr>
        <p:txBody>
          <a:bodyPr rtlCol="0">
            <a:normAutofit fontScale="90000"/>
          </a:bodyPr>
          <a:lstStyle/>
          <a:p>
            <a:pPr eaLnBrk="1" fontAlgn="auto" hangingPunct="1">
              <a:spcAft>
                <a:spcPts val="0"/>
              </a:spcAft>
              <a:defRPr/>
            </a:pPr>
            <a:r>
              <a:rPr lang="en-US" sz="2800" dirty="0" smtClean="0">
                <a:ea typeface="+mj-ea"/>
                <a:cs typeface="+mj-cs"/>
              </a:rPr>
              <a:t>Instructional Strategies for Academic Vocabulary (?)</a:t>
            </a:r>
          </a:p>
        </p:txBody>
      </p:sp>
      <p:sp>
        <p:nvSpPr>
          <p:cNvPr id="243715" name="Rectangle 3"/>
          <p:cNvSpPr>
            <a:spLocks noGrp="1" noChangeArrowheads="1"/>
          </p:cNvSpPr>
          <p:nvPr>
            <p:ph idx="1"/>
          </p:nvPr>
        </p:nvSpPr>
        <p:spPr>
          <a:xfrm>
            <a:off x="685800" y="2895600"/>
            <a:ext cx="8229600" cy="3733800"/>
          </a:xfrm>
        </p:spPr>
        <p:txBody>
          <a:bodyPr/>
          <a:lstStyle/>
          <a:p>
            <a:pPr>
              <a:lnSpc>
                <a:spcPct val="90000"/>
              </a:lnSpc>
              <a:buNone/>
            </a:pPr>
            <a:r>
              <a:rPr lang="en-US" sz="2800" dirty="0" smtClean="0">
                <a:solidFill>
                  <a:schemeClr val="accent5">
                    <a:lumMod val="10000"/>
                  </a:schemeClr>
                </a:solidFill>
              </a:rPr>
              <a:t>5. Look up vocabulary words in the dictionary and copy the definitions.</a:t>
            </a:r>
          </a:p>
          <a:p>
            <a:pPr>
              <a:lnSpc>
                <a:spcPct val="90000"/>
              </a:lnSpc>
              <a:buNone/>
            </a:pPr>
            <a:r>
              <a:rPr lang="en-US" sz="2800" dirty="0" smtClean="0">
                <a:solidFill>
                  <a:schemeClr val="accent5">
                    <a:lumMod val="10000"/>
                  </a:schemeClr>
                </a:solidFill>
              </a:rPr>
              <a:t>4. Use vocabulary words in a sentence. </a:t>
            </a:r>
          </a:p>
          <a:p>
            <a:pPr>
              <a:lnSpc>
                <a:spcPct val="90000"/>
              </a:lnSpc>
              <a:buNone/>
            </a:pPr>
            <a:r>
              <a:rPr lang="en-US" sz="2800" dirty="0" smtClean="0">
                <a:solidFill>
                  <a:schemeClr val="accent5">
                    <a:lumMod val="10000"/>
                  </a:schemeClr>
                </a:solidFill>
              </a:rPr>
              <a:t>3. Have students write out vocabulary lists.</a:t>
            </a:r>
          </a:p>
          <a:p>
            <a:pPr>
              <a:lnSpc>
                <a:spcPct val="90000"/>
              </a:lnSpc>
              <a:buNone/>
            </a:pPr>
            <a:r>
              <a:rPr lang="en-US" sz="2800" dirty="0" smtClean="0">
                <a:solidFill>
                  <a:schemeClr val="accent5">
                    <a:lumMod val="10000"/>
                  </a:schemeClr>
                </a:solidFill>
              </a:rPr>
              <a:t>2. Have students write the words in their vocabulary lists multiple times. </a:t>
            </a:r>
          </a:p>
          <a:p>
            <a:pPr eaLnBrk="1" hangingPunct="1">
              <a:lnSpc>
                <a:spcPct val="90000"/>
              </a:lnSpc>
              <a:buFont typeface="Wingdings" charset="2"/>
              <a:buNone/>
            </a:pPr>
            <a:r>
              <a:rPr lang="en-US" sz="2800" dirty="0" smtClean="0">
                <a:solidFill>
                  <a:schemeClr val="accent5">
                    <a:lumMod val="10000"/>
                  </a:schemeClr>
                </a:solidFill>
              </a:rPr>
              <a:t>1. “If I speak slower and louder, they’ll learn it.”</a:t>
            </a:r>
          </a:p>
          <a:p>
            <a:pPr eaLnBrk="1" hangingPunct="1">
              <a:lnSpc>
                <a:spcPct val="90000"/>
              </a:lnSpc>
              <a:buFont typeface="Wingdings" charset="2"/>
              <a:buNone/>
            </a:pPr>
            <a:endParaRPr lang="en-US" dirty="0" smtClean="0"/>
          </a:p>
        </p:txBody>
      </p:sp>
      <p:sp>
        <p:nvSpPr>
          <p:cNvPr id="20484" name="Footer Placeholder 3"/>
          <p:cNvSpPr>
            <a:spLocks noGrp="1"/>
          </p:cNvSpPr>
          <p:nvPr>
            <p:ph type="ftr" sz="quarter" idx="11"/>
          </p:nvPr>
        </p:nvSpPr>
        <p:spPr bwMode="auto">
          <a:xfrm>
            <a:off x="7010400" y="632460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rIns="91440" numCol="1" anchorCtr="0" compatLnSpc="1">
            <a:prstTxWarp prst="textNoShape">
              <a:avLst/>
            </a:prstTxWarp>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l" eaLnBrk="1" hangingPunct="1"/>
            <a:r>
              <a:rPr lang="en-US" sz="1000" dirty="0" smtClean="0">
                <a:solidFill>
                  <a:schemeClr val="tx2"/>
                </a:solidFill>
              </a:rPr>
              <a:t>Curriculum Leadership Council, 2008-2009</a:t>
            </a:r>
          </a:p>
        </p:txBody>
      </p:sp>
      <p:sp>
        <p:nvSpPr>
          <p:cNvPr id="20485" name="Slide Number Placeholder 4"/>
          <p:cNvSpPr>
            <a:spLocks noGrp="1"/>
          </p:cNvSpPr>
          <p:nvPr>
            <p:ph type="sldNum" sz="quarter" idx="12"/>
          </p:nvPr>
        </p:nvSpPr>
        <p:spPr bwMode="auto">
          <a:xfrm>
            <a:off x="0" y="6356350"/>
            <a:ext cx="2895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fld id="{917B2DB7-8581-4958-A868-5B9D7CB3EDEE}" type="slidenum">
              <a:rPr lang="en-US" sz="1100">
                <a:solidFill>
                  <a:schemeClr val="tx2"/>
                </a:solidFill>
              </a:rPr>
              <a:pPr algn="ctr" eaLnBrk="1" hangingPunct="1"/>
              <a:t>42</a:t>
            </a:fld>
            <a:endParaRPr lang="en-US" sz="1100">
              <a:solidFill>
                <a:schemeClr val="tx2"/>
              </a:solidFill>
            </a:endParaRPr>
          </a:p>
        </p:txBody>
      </p:sp>
      <p:sp>
        <p:nvSpPr>
          <p:cNvPr id="243717" name="Text Box 5"/>
          <p:cNvSpPr txBox="1">
            <a:spLocks noChangeArrowheads="1"/>
          </p:cNvSpPr>
          <p:nvPr/>
        </p:nvSpPr>
        <p:spPr bwMode="auto">
          <a:xfrm>
            <a:off x="990600" y="1477963"/>
            <a:ext cx="41910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en-US" b="1" dirty="0">
                <a:solidFill>
                  <a:srgbClr val="404040"/>
                </a:solidFill>
                <a:latin typeface="Garamond" charset="0"/>
              </a:rPr>
              <a:t>A – I’ve seen it done</a:t>
            </a:r>
          </a:p>
          <a:p>
            <a:pPr eaLnBrk="1" hangingPunct="1">
              <a:spcBef>
                <a:spcPct val="50000"/>
              </a:spcBef>
            </a:pPr>
            <a:r>
              <a:rPr lang="en-US" b="1" dirty="0">
                <a:solidFill>
                  <a:srgbClr val="404040"/>
                </a:solidFill>
                <a:latin typeface="Garamond" charset="0"/>
              </a:rPr>
              <a:t>C – I confess – I’ve done it</a:t>
            </a:r>
          </a:p>
          <a:p>
            <a:pPr eaLnBrk="1" hangingPunct="1">
              <a:spcBef>
                <a:spcPct val="50000"/>
              </a:spcBef>
            </a:pPr>
            <a:endParaRPr lang="en-US" b="1" dirty="0">
              <a:solidFill>
                <a:schemeClr val="tx2"/>
              </a:solidFill>
              <a:latin typeface="Garamond" charset="0"/>
            </a:endParaRPr>
          </a:p>
        </p:txBody>
      </p:sp>
      <p:sp>
        <p:nvSpPr>
          <p:cNvPr id="243719" name="Text Box 7"/>
          <p:cNvSpPr txBox="1">
            <a:spLocks noChangeArrowheads="1"/>
          </p:cNvSpPr>
          <p:nvPr/>
        </p:nvSpPr>
        <p:spPr bwMode="auto">
          <a:xfrm>
            <a:off x="4800600" y="1447800"/>
            <a:ext cx="43434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en-US" b="1" dirty="0">
                <a:solidFill>
                  <a:srgbClr val="404040"/>
                </a:solidFill>
                <a:latin typeface="Garamond" charset="0"/>
              </a:rPr>
              <a:t>B – I’ve seen it done </a:t>
            </a:r>
            <a:r>
              <a:rPr lang="en-US" b="1" dirty="0" smtClean="0">
                <a:solidFill>
                  <a:srgbClr val="404040"/>
                </a:solidFill>
                <a:latin typeface="Garamond" charset="0"/>
              </a:rPr>
              <a:t>too often</a:t>
            </a:r>
            <a:endParaRPr lang="en-US" b="1" dirty="0">
              <a:solidFill>
                <a:srgbClr val="404040"/>
              </a:solidFill>
              <a:latin typeface="Garamond" charset="0"/>
            </a:endParaRPr>
          </a:p>
          <a:p>
            <a:pPr eaLnBrk="1" hangingPunct="1">
              <a:spcBef>
                <a:spcPct val="50000"/>
              </a:spcBef>
            </a:pPr>
            <a:r>
              <a:rPr lang="en-US" b="1" dirty="0">
                <a:solidFill>
                  <a:srgbClr val="404040"/>
                </a:solidFill>
                <a:latin typeface="Garamond" charset="0"/>
              </a:rPr>
              <a:t>D – Do people really do this?!?</a:t>
            </a:r>
          </a:p>
          <a:p>
            <a:pPr eaLnBrk="1" hangingPunct="1">
              <a:spcBef>
                <a:spcPct val="50000"/>
              </a:spcBef>
            </a:pPr>
            <a:r>
              <a:rPr lang="en-US" b="1" dirty="0">
                <a:solidFill>
                  <a:schemeClr val="tx2"/>
                </a:solidFill>
                <a:latin typeface="Garamond" charset="0"/>
              </a:rPr>
              <a:t> </a:t>
            </a:r>
          </a:p>
        </p:txBody>
      </p:sp>
    </p:spTree>
    <p:extLst>
      <p:ext uri="{BB962C8B-B14F-4D97-AF65-F5344CB8AC3E}">
        <p14:creationId xmlns:p14="http://schemas.microsoft.com/office/powerpoint/2010/main" val="3018136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37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37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37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37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37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15"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idx="1"/>
          </p:nvPr>
        </p:nvSpPr>
        <p:spPr>
          <a:xfrm>
            <a:off x="1295400" y="1371600"/>
            <a:ext cx="7239000" cy="4846638"/>
          </a:xfrm>
        </p:spPr>
        <p:txBody>
          <a:bodyPr/>
          <a:lstStyle/>
          <a:p>
            <a:pPr marL="533400" indent="-533400" eaLnBrk="1" hangingPunct="1">
              <a:buFontTx/>
              <a:buNone/>
            </a:pPr>
            <a:r>
              <a:rPr lang="en-US" dirty="0" smtClean="0"/>
              <a:t>	</a:t>
            </a:r>
            <a:r>
              <a:rPr lang="en-US" sz="3200" dirty="0" smtClean="0">
                <a:solidFill>
                  <a:schemeClr val="accent4"/>
                </a:solidFill>
              </a:rPr>
              <a:t>Vocabulary knowledge is the single greatest contributor to reading comprehension and thus a strong predictor of overall academic achievement.</a:t>
            </a:r>
          </a:p>
          <a:p>
            <a:pPr marL="533400" indent="-533400" eaLnBrk="1" hangingPunct="1"/>
            <a:endParaRPr lang="en-US" sz="1600" dirty="0" smtClean="0">
              <a:solidFill>
                <a:schemeClr val="accent4"/>
              </a:solidFill>
            </a:endParaRPr>
          </a:p>
          <a:p>
            <a:pPr marL="533400" indent="-533400" eaLnBrk="1" hangingPunct="1">
              <a:buFontTx/>
              <a:buNone/>
            </a:pPr>
            <a:endParaRPr lang="en-US" sz="1600" dirty="0" smtClean="0">
              <a:solidFill>
                <a:schemeClr val="accent4"/>
              </a:solidFill>
            </a:endParaRPr>
          </a:p>
          <a:p>
            <a:pPr marL="533400" indent="-533400" eaLnBrk="1" hangingPunct="1">
              <a:buFontTx/>
              <a:buNone/>
            </a:pPr>
            <a:r>
              <a:rPr lang="en-US" sz="1800" dirty="0" smtClean="0">
                <a:solidFill>
                  <a:schemeClr val="accent4"/>
                </a:solidFill>
              </a:rPr>
              <a:t>--Kate Kinsella, Isabel Beck, Robert </a:t>
            </a:r>
            <a:r>
              <a:rPr lang="en-US" sz="1800" dirty="0" err="1" smtClean="0">
                <a:solidFill>
                  <a:schemeClr val="accent4"/>
                </a:solidFill>
              </a:rPr>
              <a:t>Marzano</a:t>
            </a:r>
            <a:r>
              <a:rPr lang="en-US" sz="1800" dirty="0" smtClean="0">
                <a:solidFill>
                  <a:schemeClr val="accent4"/>
                </a:solidFill>
              </a:rPr>
              <a:t>,</a:t>
            </a:r>
          </a:p>
          <a:p>
            <a:pPr marL="533400" indent="-533400" eaLnBrk="1" hangingPunct="1">
              <a:buFontTx/>
              <a:buNone/>
            </a:pPr>
            <a:r>
              <a:rPr lang="en-US" sz="1800" dirty="0" smtClean="0">
                <a:solidFill>
                  <a:schemeClr val="accent4"/>
                </a:solidFill>
              </a:rPr>
              <a:t>Doug Fisher, et. al.</a:t>
            </a:r>
          </a:p>
        </p:txBody>
      </p:sp>
    </p:spTree>
    <p:extLst>
      <p:ext uri="{BB962C8B-B14F-4D97-AF65-F5344CB8AC3E}">
        <p14:creationId xmlns:p14="http://schemas.microsoft.com/office/powerpoint/2010/main" val="401665227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320040"/>
            <a:ext cx="7239000" cy="1143000"/>
          </a:xfrm>
        </p:spPr>
        <p:txBody>
          <a:bodyPr/>
          <a:lstStyle/>
          <a:p>
            <a:pPr eaLnBrk="1" fontAlgn="auto" hangingPunct="1">
              <a:spcAft>
                <a:spcPts val="0"/>
              </a:spcAft>
              <a:defRPr/>
            </a:pPr>
            <a:r>
              <a:rPr lang="en-US" sz="3200" smtClean="0">
                <a:ea typeface="+mj-ea"/>
                <a:cs typeface="+mj-cs"/>
              </a:rPr>
              <a:t>What is academic vocabulary?</a:t>
            </a:r>
          </a:p>
        </p:txBody>
      </p:sp>
      <p:sp>
        <p:nvSpPr>
          <p:cNvPr id="24579" name="Rectangle 3"/>
          <p:cNvSpPr>
            <a:spLocks noGrp="1" noChangeArrowheads="1"/>
          </p:cNvSpPr>
          <p:nvPr>
            <p:ph idx="1"/>
          </p:nvPr>
        </p:nvSpPr>
        <p:spPr/>
        <p:txBody>
          <a:bodyPr/>
          <a:lstStyle/>
          <a:p>
            <a:pPr eaLnBrk="1" hangingPunct="1"/>
            <a:endParaRPr lang="en-US" sz="3200" dirty="0" smtClean="0"/>
          </a:p>
          <a:p>
            <a:pPr eaLnBrk="1" hangingPunct="1">
              <a:buFont typeface="Arial" charset="0"/>
              <a:buNone/>
            </a:pPr>
            <a:r>
              <a:rPr lang="en-US" sz="3200" dirty="0" smtClean="0">
                <a:solidFill>
                  <a:schemeClr val="accent4"/>
                </a:solidFill>
              </a:rPr>
              <a:t>    Thinking of words as belonging in three tiers—Tier 1, Tier 2, and Tier 3—can help deepen and refine our understanding of academic vocabulary and help us  decide which words are worth teaching</a:t>
            </a:r>
            <a:r>
              <a:rPr lang="en-US" dirty="0" smtClean="0">
                <a:solidFill>
                  <a:schemeClr val="accent4"/>
                </a:solidFill>
              </a:rPr>
              <a:t>.</a:t>
            </a:r>
          </a:p>
        </p:txBody>
      </p:sp>
    </p:spTree>
    <p:extLst>
      <p:ext uri="{BB962C8B-B14F-4D97-AF65-F5344CB8AC3E}">
        <p14:creationId xmlns:p14="http://schemas.microsoft.com/office/powerpoint/2010/main" val="97749764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itle 2"/>
          <p:cNvSpPr>
            <a:spLocks noGrp="1"/>
          </p:cNvSpPr>
          <p:nvPr>
            <p:ph type="title"/>
          </p:nvPr>
        </p:nvSpPr>
        <p:spPr>
          <a:xfrm>
            <a:off x="228600" y="228600"/>
            <a:ext cx="8763000" cy="1054100"/>
          </a:xfrm>
        </p:spPr>
        <p:txBody>
          <a:bodyPr/>
          <a:lstStyle/>
          <a:p>
            <a:r>
              <a:rPr lang="en-US" dirty="0" smtClean="0"/>
              <a:t>The Importance of Selecting the “Right” Words</a:t>
            </a:r>
          </a:p>
        </p:txBody>
      </p:sp>
      <p:sp>
        <p:nvSpPr>
          <p:cNvPr id="23554" name="Content Placeholder 1"/>
          <p:cNvSpPr>
            <a:spLocks noGrp="1"/>
          </p:cNvSpPr>
          <p:nvPr>
            <p:ph idx="1"/>
          </p:nvPr>
        </p:nvSpPr>
        <p:spPr/>
        <p:txBody>
          <a:bodyPr/>
          <a:lstStyle/>
          <a:p>
            <a:pPr marL="0" indent="0">
              <a:buFont typeface="Wingdings" pitchFamily="2" charset="2"/>
              <a:buNone/>
            </a:pPr>
            <a:r>
              <a:rPr lang="en-US" dirty="0" smtClean="0"/>
              <a:t>So many words,</a:t>
            </a:r>
            <a:r>
              <a:rPr lang="en-US" dirty="0"/>
              <a:t>	</a:t>
            </a:r>
            <a:r>
              <a:rPr lang="en-US" dirty="0" smtClean="0"/>
              <a:t>…so little time!</a:t>
            </a:r>
          </a:p>
        </p:txBody>
      </p:sp>
      <p:sp>
        <p:nvSpPr>
          <p:cNvPr id="23556" name="TextBox 72"/>
          <p:cNvSpPr txBox="1">
            <a:spLocks noChangeArrowheads="1"/>
          </p:cNvSpPr>
          <p:nvPr/>
        </p:nvSpPr>
        <p:spPr bwMode="auto">
          <a:xfrm>
            <a:off x="6596575" y="6167217"/>
            <a:ext cx="2514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Book Antiqua" pitchFamily="18" charset="0"/>
              </a:defRPr>
            </a:lvl1pPr>
            <a:lvl2pPr marL="742950" indent="-285750">
              <a:defRPr>
                <a:solidFill>
                  <a:schemeClr val="tx1"/>
                </a:solidFill>
                <a:latin typeface="Book Antiqua" pitchFamily="18" charset="0"/>
              </a:defRPr>
            </a:lvl2pPr>
            <a:lvl3pPr marL="1143000" indent="-228600">
              <a:defRPr>
                <a:solidFill>
                  <a:schemeClr val="tx1"/>
                </a:solidFill>
                <a:latin typeface="Book Antiqua" pitchFamily="18" charset="0"/>
              </a:defRPr>
            </a:lvl3pPr>
            <a:lvl4pPr marL="1600200" indent="-228600">
              <a:defRPr>
                <a:solidFill>
                  <a:schemeClr val="tx1"/>
                </a:solidFill>
                <a:latin typeface="Book Antiqua" pitchFamily="18" charset="0"/>
              </a:defRPr>
            </a:lvl4pPr>
            <a:lvl5pPr marL="2057400" indent="-228600">
              <a:defRPr>
                <a:solidFill>
                  <a:schemeClr val="tx1"/>
                </a:solidFill>
                <a:latin typeface="Book Antiqua" pitchFamily="18" charset="0"/>
              </a:defRPr>
            </a:lvl5pPr>
            <a:lvl6pPr marL="2514600" indent="-228600" fontAlgn="base">
              <a:spcBef>
                <a:spcPct val="0"/>
              </a:spcBef>
              <a:spcAft>
                <a:spcPct val="0"/>
              </a:spcAft>
              <a:defRPr>
                <a:solidFill>
                  <a:schemeClr val="tx1"/>
                </a:solidFill>
                <a:latin typeface="Book Antiqua" pitchFamily="18" charset="0"/>
              </a:defRPr>
            </a:lvl6pPr>
            <a:lvl7pPr marL="2971800" indent="-228600" fontAlgn="base">
              <a:spcBef>
                <a:spcPct val="0"/>
              </a:spcBef>
              <a:spcAft>
                <a:spcPct val="0"/>
              </a:spcAft>
              <a:defRPr>
                <a:solidFill>
                  <a:schemeClr val="tx1"/>
                </a:solidFill>
                <a:latin typeface="Book Antiqua" pitchFamily="18" charset="0"/>
              </a:defRPr>
            </a:lvl7pPr>
            <a:lvl8pPr marL="3429000" indent="-228600" fontAlgn="base">
              <a:spcBef>
                <a:spcPct val="0"/>
              </a:spcBef>
              <a:spcAft>
                <a:spcPct val="0"/>
              </a:spcAft>
              <a:defRPr>
                <a:solidFill>
                  <a:schemeClr val="tx1"/>
                </a:solidFill>
                <a:latin typeface="Book Antiqua" pitchFamily="18" charset="0"/>
              </a:defRPr>
            </a:lvl8pPr>
            <a:lvl9pPr marL="3886200" indent="-228600" fontAlgn="base">
              <a:spcBef>
                <a:spcPct val="0"/>
              </a:spcBef>
              <a:spcAft>
                <a:spcPct val="0"/>
              </a:spcAft>
              <a:defRPr>
                <a:solidFill>
                  <a:schemeClr val="tx1"/>
                </a:solidFill>
                <a:latin typeface="Book Antiqua" pitchFamily="18" charset="0"/>
              </a:defRPr>
            </a:lvl9pPr>
          </a:lstStyle>
          <a:p>
            <a:r>
              <a:rPr lang="en-US" sz="1200" dirty="0"/>
              <a:t>Zeno et al., 1995</a:t>
            </a:r>
          </a:p>
        </p:txBody>
      </p:sp>
      <p:graphicFrame>
        <p:nvGraphicFramePr>
          <p:cNvPr id="79" name="Diagram 78"/>
          <p:cNvGraphicFramePr/>
          <p:nvPr>
            <p:extLst>
              <p:ext uri="{D42A27DB-BD31-4B8C-83A1-F6EECF244321}">
                <p14:modId xmlns:p14="http://schemas.microsoft.com/office/powerpoint/2010/main" val="4133710972"/>
              </p:ext>
            </p:extLst>
          </p:nvPr>
        </p:nvGraphicFramePr>
        <p:xfrm>
          <a:off x="609600" y="1752600"/>
          <a:ext cx="6096000" cy="4281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3558" name="TextBox 79"/>
          <p:cNvSpPr txBox="1">
            <a:spLocks noChangeArrowheads="1"/>
          </p:cNvSpPr>
          <p:nvPr/>
        </p:nvSpPr>
        <p:spPr bwMode="auto">
          <a:xfrm>
            <a:off x="6444175" y="2209800"/>
            <a:ext cx="2667000"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Book Antiqua" pitchFamily="18" charset="0"/>
              </a:defRPr>
            </a:lvl1pPr>
            <a:lvl2pPr marL="742950" indent="-285750">
              <a:defRPr>
                <a:solidFill>
                  <a:schemeClr val="tx1"/>
                </a:solidFill>
                <a:latin typeface="Book Antiqua" pitchFamily="18" charset="0"/>
              </a:defRPr>
            </a:lvl2pPr>
            <a:lvl3pPr marL="1143000" indent="-228600">
              <a:defRPr>
                <a:solidFill>
                  <a:schemeClr val="tx1"/>
                </a:solidFill>
                <a:latin typeface="Book Antiqua" pitchFamily="18" charset="0"/>
              </a:defRPr>
            </a:lvl3pPr>
            <a:lvl4pPr marL="1600200" indent="-228600">
              <a:defRPr>
                <a:solidFill>
                  <a:schemeClr val="tx1"/>
                </a:solidFill>
                <a:latin typeface="Book Antiqua" pitchFamily="18" charset="0"/>
              </a:defRPr>
            </a:lvl4pPr>
            <a:lvl5pPr marL="2057400" indent="-228600">
              <a:defRPr>
                <a:solidFill>
                  <a:schemeClr val="tx1"/>
                </a:solidFill>
                <a:latin typeface="Book Antiqua" pitchFamily="18" charset="0"/>
              </a:defRPr>
            </a:lvl5pPr>
            <a:lvl6pPr marL="2514600" indent="-228600" fontAlgn="base">
              <a:spcBef>
                <a:spcPct val="0"/>
              </a:spcBef>
              <a:spcAft>
                <a:spcPct val="0"/>
              </a:spcAft>
              <a:defRPr>
                <a:solidFill>
                  <a:schemeClr val="tx1"/>
                </a:solidFill>
                <a:latin typeface="Book Antiqua" pitchFamily="18" charset="0"/>
              </a:defRPr>
            </a:lvl6pPr>
            <a:lvl7pPr marL="2971800" indent="-228600" fontAlgn="base">
              <a:spcBef>
                <a:spcPct val="0"/>
              </a:spcBef>
              <a:spcAft>
                <a:spcPct val="0"/>
              </a:spcAft>
              <a:defRPr>
                <a:solidFill>
                  <a:schemeClr val="tx1"/>
                </a:solidFill>
                <a:latin typeface="Book Antiqua" pitchFamily="18" charset="0"/>
              </a:defRPr>
            </a:lvl7pPr>
            <a:lvl8pPr marL="3429000" indent="-228600" fontAlgn="base">
              <a:spcBef>
                <a:spcPct val="0"/>
              </a:spcBef>
              <a:spcAft>
                <a:spcPct val="0"/>
              </a:spcAft>
              <a:defRPr>
                <a:solidFill>
                  <a:schemeClr val="tx1"/>
                </a:solidFill>
                <a:latin typeface="Book Antiqua" pitchFamily="18" charset="0"/>
              </a:defRPr>
            </a:lvl8pPr>
            <a:lvl9pPr marL="3886200" indent="-228600" fontAlgn="base">
              <a:spcBef>
                <a:spcPct val="0"/>
              </a:spcBef>
              <a:spcAft>
                <a:spcPct val="0"/>
              </a:spcAft>
              <a:defRPr>
                <a:solidFill>
                  <a:schemeClr val="tx1"/>
                </a:solidFill>
                <a:latin typeface="Book Antiqua" pitchFamily="18" charset="0"/>
              </a:defRPr>
            </a:lvl9pPr>
          </a:lstStyle>
          <a:p>
            <a:pPr>
              <a:buFont typeface="Arial" charset="0"/>
              <a:buChar char="•"/>
            </a:pPr>
            <a:r>
              <a:rPr lang="en-US" dirty="0">
                <a:solidFill>
                  <a:schemeClr val="accent4"/>
                </a:solidFill>
              </a:rPr>
              <a:t>310 words make up about 50% of words in text.</a:t>
            </a:r>
          </a:p>
          <a:p>
            <a:pPr>
              <a:buFont typeface="Arial" charset="0"/>
              <a:buChar char="•"/>
            </a:pPr>
            <a:endParaRPr lang="en-US" dirty="0">
              <a:solidFill>
                <a:schemeClr val="accent4"/>
              </a:solidFill>
            </a:endParaRPr>
          </a:p>
          <a:p>
            <a:pPr>
              <a:buFont typeface="Arial" charset="0"/>
              <a:buChar char="•"/>
            </a:pPr>
            <a:r>
              <a:rPr lang="en-US" dirty="0">
                <a:solidFill>
                  <a:schemeClr val="accent4"/>
                </a:solidFill>
              </a:rPr>
              <a:t>We often find ourselves teaching the rare words that only occur in 10% of text!</a:t>
            </a:r>
          </a:p>
          <a:p>
            <a:pPr>
              <a:buFont typeface="Arial" charset="0"/>
              <a:buChar char="•"/>
            </a:pPr>
            <a:endParaRPr lang="en-US" dirty="0">
              <a:solidFill>
                <a:schemeClr val="accent4"/>
              </a:solidFill>
            </a:endParaRPr>
          </a:p>
          <a:p>
            <a:pPr>
              <a:buFont typeface="Arial" charset="0"/>
              <a:buChar char="•"/>
            </a:pPr>
            <a:r>
              <a:rPr lang="en-US" dirty="0">
                <a:solidFill>
                  <a:schemeClr val="accent4"/>
                </a:solidFill>
              </a:rPr>
              <a:t>The trick is to teach the middle of the pyramid.</a:t>
            </a:r>
          </a:p>
        </p:txBody>
      </p:sp>
    </p:spTree>
    <p:extLst>
      <p:ext uri="{BB962C8B-B14F-4D97-AF65-F5344CB8AC3E}">
        <p14:creationId xmlns:p14="http://schemas.microsoft.com/office/powerpoint/2010/main" val="282065425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219200" y="381000"/>
            <a:ext cx="7086600" cy="990600"/>
          </a:xfrm>
        </p:spPr>
        <p:txBody>
          <a:bodyPr>
            <a:normAutofit fontScale="90000"/>
          </a:bodyPr>
          <a:lstStyle/>
          <a:p>
            <a:pPr eaLnBrk="1" fontAlgn="auto" hangingPunct="1">
              <a:spcAft>
                <a:spcPts val="0"/>
              </a:spcAft>
              <a:defRPr/>
            </a:pPr>
            <a:r>
              <a:rPr lang="en-US" dirty="0" smtClean="0">
                <a:ea typeface="+mj-ea"/>
                <a:cs typeface="+mj-cs"/>
              </a:rPr>
              <a:t>Tier 1:  The most basic words </a:t>
            </a:r>
          </a:p>
        </p:txBody>
      </p:sp>
      <p:sp>
        <p:nvSpPr>
          <p:cNvPr id="16387" name="Rectangle 3"/>
          <p:cNvSpPr>
            <a:spLocks noGrp="1" noChangeArrowheads="1"/>
          </p:cNvSpPr>
          <p:nvPr>
            <p:ph idx="1"/>
          </p:nvPr>
        </p:nvSpPr>
        <p:spPr>
          <a:xfrm>
            <a:off x="2971800" y="1066800"/>
            <a:ext cx="2743200" cy="4724400"/>
          </a:xfrm>
        </p:spPr>
        <p:txBody>
          <a:bodyPr/>
          <a:lstStyle/>
          <a:p>
            <a:pPr eaLnBrk="1" hangingPunct="1">
              <a:buFontTx/>
              <a:buNone/>
            </a:pPr>
            <a:endParaRPr lang="en-US" sz="2400" dirty="0" smtClean="0"/>
          </a:p>
          <a:p>
            <a:pPr eaLnBrk="1" hangingPunct="1">
              <a:buFontTx/>
              <a:buNone/>
            </a:pPr>
            <a:r>
              <a:rPr lang="en-US" sz="3200" dirty="0" smtClean="0">
                <a:solidFill>
                  <a:schemeClr val="accent4">
                    <a:lumMod val="95000"/>
                    <a:lumOff val="5000"/>
                  </a:schemeClr>
                </a:solidFill>
              </a:rPr>
              <a:t>Examples—</a:t>
            </a:r>
          </a:p>
          <a:p>
            <a:pPr eaLnBrk="1" hangingPunct="1"/>
            <a:r>
              <a:rPr lang="en-US" sz="3200" dirty="0" smtClean="0">
                <a:solidFill>
                  <a:schemeClr val="accent4">
                    <a:lumMod val="95000"/>
                    <a:lumOff val="5000"/>
                  </a:schemeClr>
                </a:solidFill>
              </a:rPr>
              <a:t>table</a:t>
            </a:r>
          </a:p>
          <a:p>
            <a:pPr eaLnBrk="1" hangingPunct="1"/>
            <a:r>
              <a:rPr lang="en-US" sz="3200" dirty="0" smtClean="0">
                <a:solidFill>
                  <a:schemeClr val="accent4">
                    <a:lumMod val="95000"/>
                    <a:lumOff val="5000"/>
                  </a:schemeClr>
                </a:solidFill>
              </a:rPr>
              <a:t>happy</a:t>
            </a:r>
          </a:p>
          <a:p>
            <a:pPr eaLnBrk="1" hangingPunct="1"/>
            <a:r>
              <a:rPr lang="en-US" sz="3200" dirty="0" smtClean="0">
                <a:solidFill>
                  <a:schemeClr val="accent4">
                    <a:lumMod val="95000"/>
                    <a:lumOff val="5000"/>
                  </a:schemeClr>
                </a:solidFill>
              </a:rPr>
              <a:t>baby</a:t>
            </a:r>
          </a:p>
          <a:p>
            <a:pPr eaLnBrk="1" hangingPunct="1"/>
            <a:r>
              <a:rPr lang="en-US" sz="3200" dirty="0" smtClean="0">
                <a:solidFill>
                  <a:schemeClr val="accent4">
                    <a:lumMod val="95000"/>
                    <a:lumOff val="5000"/>
                  </a:schemeClr>
                </a:solidFill>
              </a:rPr>
              <a:t>nose</a:t>
            </a:r>
          </a:p>
          <a:p>
            <a:pPr eaLnBrk="1" hangingPunct="1"/>
            <a:r>
              <a:rPr lang="en-US" sz="3200" dirty="0" smtClean="0">
                <a:solidFill>
                  <a:schemeClr val="accent4">
                    <a:lumMod val="95000"/>
                    <a:lumOff val="5000"/>
                  </a:schemeClr>
                </a:solidFill>
              </a:rPr>
              <a:t>purple</a:t>
            </a:r>
          </a:p>
          <a:p>
            <a:pPr eaLnBrk="1" hangingPunct="1"/>
            <a:r>
              <a:rPr lang="en-US" sz="3200" dirty="0" smtClean="0">
                <a:solidFill>
                  <a:schemeClr val="accent4">
                    <a:lumMod val="95000"/>
                    <a:lumOff val="5000"/>
                  </a:schemeClr>
                </a:solidFill>
              </a:rPr>
              <a:t>angry</a:t>
            </a:r>
          </a:p>
          <a:p>
            <a:pPr eaLnBrk="1" hangingPunct="1"/>
            <a:r>
              <a:rPr lang="en-US" sz="3200" dirty="0" smtClean="0">
                <a:solidFill>
                  <a:schemeClr val="accent4">
                    <a:lumMod val="95000"/>
                    <a:lumOff val="5000"/>
                  </a:schemeClr>
                </a:solidFill>
              </a:rPr>
              <a:t>hamburger</a:t>
            </a:r>
          </a:p>
          <a:p>
            <a:pPr eaLnBrk="1" hangingPunct="1"/>
            <a:endParaRPr lang="en-US" sz="2400" dirty="0" smtClean="0"/>
          </a:p>
          <a:p>
            <a:pPr eaLnBrk="1" hangingPunct="1"/>
            <a:endParaRPr lang="en-US" sz="2400" dirty="0" smtClean="0"/>
          </a:p>
          <a:p>
            <a:pPr lvl="1" eaLnBrk="1" hangingPunct="1"/>
            <a:endParaRPr lang="en-US" sz="2000" dirty="0" smtClean="0"/>
          </a:p>
        </p:txBody>
      </p:sp>
    </p:spTree>
    <p:extLst>
      <p:ext uri="{BB962C8B-B14F-4D97-AF65-F5344CB8AC3E}">
        <p14:creationId xmlns:p14="http://schemas.microsoft.com/office/powerpoint/2010/main" val="133064995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990600" y="0"/>
            <a:ext cx="7242048" cy="1143000"/>
          </a:xfrm>
        </p:spPr>
        <p:txBody>
          <a:bodyPr/>
          <a:lstStyle/>
          <a:p>
            <a:pPr eaLnBrk="1" fontAlgn="auto" hangingPunct="1">
              <a:spcAft>
                <a:spcPts val="0"/>
              </a:spcAft>
              <a:defRPr/>
            </a:pPr>
            <a:r>
              <a:rPr lang="en-US" dirty="0" smtClean="0">
                <a:ea typeface="+mj-ea"/>
                <a:cs typeface="+mj-cs"/>
              </a:rPr>
              <a:t>Academic Vocabulary</a:t>
            </a:r>
          </a:p>
        </p:txBody>
      </p:sp>
      <p:sp>
        <p:nvSpPr>
          <p:cNvPr id="28675" name="TextBox 4"/>
          <p:cNvSpPr txBox="1">
            <a:spLocks noChangeArrowheads="1"/>
          </p:cNvSpPr>
          <p:nvPr/>
        </p:nvSpPr>
        <p:spPr bwMode="auto">
          <a:xfrm>
            <a:off x="3886200" y="1371600"/>
            <a:ext cx="525780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sz="3000" b="1" dirty="0">
                <a:solidFill>
                  <a:schemeClr val="accent4">
                    <a:lumMod val="95000"/>
                    <a:lumOff val="5000"/>
                  </a:schemeClr>
                </a:solidFill>
                <a:latin typeface="Bradley Hand ITC" pitchFamily="66" charset="0"/>
              </a:rPr>
              <a:t>Content specific vocabulary   </a:t>
            </a:r>
          </a:p>
          <a:p>
            <a:pPr algn="ctr" eaLnBrk="1" hangingPunct="1"/>
            <a:r>
              <a:rPr lang="en-US" sz="3000" dirty="0">
                <a:solidFill>
                  <a:schemeClr val="accent4">
                    <a:lumMod val="95000"/>
                    <a:lumOff val="5000"/>
                  </a:schemeClr>
                </a:solidFill>
                <a:latin typeface="Bradley Hand ITC" pitchFamily="66" charset="0"/>
              </a:rPr>
              <a:t>          brick words = Tier 3 	</a:t>
            </a:r>
          </a:p>
          <a:p>
            <a:pPr algn="ctr" eaLnBrk="1" hangingPunct="1"/>
            <a:endParaRPr lang="en-US" sz="3000" dirty="0">
              <a:solidFill>
                <a:schemeClr val="accent4">
                  <a:lumMod val="95000"/>
                  <a:lumOff val="5000"/>
                </a:schemeClr>
              </a:solidFill>
              <a:latin typeface="Bradley Hand ITC" pitchFamily="66" charset="0"/>
            </a:endParaRPr>
          </a:p>
          <a:p>
            <a:pPr algn="ctr" eaLnBrk="1" hangingPunct="1"/>
            <a:r>
              <a:rPr lang="en-US" sz="3000" b="1" dirty="0">
                <a:solidFill>
                  <a:schemeClr val="accent4">
                    <a:lumMod val="95000"/>
                    <a:lumOff val="5000"/>
                  </a:schemeClr>
                </a:solidFill>
                <a:latin typeface="Bradley Hand ITC" pitchFamily="66" charset="0"/>
              </a:rPr>
              <a:t>Transportable vocabulary</a:t>
            </a:r>
          </a:p>
          <a:p>
            <a:pPr algn="ctr" eaLnBrk="1" hangingPunct="1"/>
            <a:r>
              <a:rPr lang="en-US" sz="3000" dirty="0">
                <a:solidFill>
                  <a:schemeClr val="accent4">
                    <a:lumMod val="95000"/>
                    <a:lumOff val="5000"/>
                  </a:schemeClr>
                </a:solidFill>
                <a:latin typeface="Bradley Hand ITC" pitchFamily="66" charset="0"/>
              </a:rPr>
              <a:t>mortar words = Tier 2</a:t>
            </a:r>
          </a:p>
          <a:p>
            <a:pPr eaLnBrk="1" hangingPunct="1"/>
            <a:r>
              <a:rPr lang="en-US" sz="3000" dirty="0">
                <a:solidFill>
                  <a:schemeClr val="accent4">
                    <a:lumMod val="95000"/>
                    <a:lumOff val="5000"/>
                  </a:schemeClr>
                </a:solidFill>
                <a:latin typeface="Bradley Hand ITC" pitchFamily="66" charset="0"/>
              </a:rPr>
              <a:t>    (words that are used across     </a:t>
            </a:r>
          </a:p>
          <a:p>
            <a:pPr eaLnBrk="1" hangingPunct="1"/>
            <a:r>
              <a:rPr lang="en-US" sz="3000" dirty="0">
                <a:solidFill>
                  <a:schemeClr val="accent4">
                    <a:lumMod val="95000"/>
                    <a:lumOff val="5000"/>
                  </a:schemeClr>
                </a:solidFill>
                <a:latin typeface="Bradley Hand ITC" pitchFamily="66" charset="0"/>
              </a:rPr>
              <a:t>      the curriculum in multiple   </a:t>
            </a:r>
          </a:p>
          <a:p>
            <a:pPr eaLnBrk="1" hangingPunct="1"/>
            <a:r>
              <a:rPr lang="en-US" sz="3000" dirty="0">
                <a:solidFill>
                  <a:schemeClr val="accent4">
                    <a:lumMod val="95000"/>
                    <a:lumOff val="5000"/>
                  </a:schemeClr>
                </a:solidFill>
                <a:latin typeface="Bradley Hand ITC" pitchFamily="66" charset="0"/>
              </a:rPr>
              <a:t>      disciplines)</a:t>
            </a:r>
          </a:p>
          <a:p>
            <a:pPr eaLnBrk="1" hangingPunct="1"/>
            <a:endParaRPr lang="en-US" sz="3000" dirty="0">
              <a:latin typeface="Calibri" charset="0"/>
            </a:endParaRPr>
          </a:p>
        </p:txBody>
      </p:sp>
      <p:pic>
        <p:nvPicPr>
          <p:cNvPr id="28677" name="Picture 5" descr="http://z.about.com/d/geology/1/0/a/6/1/bricknmorta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207" y="1878189"/>
            <a:ext cx="2795588" cy="2569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837145">
            <a:off x="250212" y="1466752"/>
            <a:ext cx="1358900" cy="1109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2261571">
            <a:off x="250212" y="3893309"/>
            <a:ext cx="1358900" cy="1109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036445">
            <a:off x="2734173" y="3877597"/>
            <a:ext cx="1358900" cy="1109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508485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066800" y="727225"/>
            <a:ext cx="7756525" cy="1219200"/>
          </a:xfrm>
        </p:spPr>
        <p:txBody>
          <a:bodyPr>
            <a:normAutofit fontScale="90000"/>
          </a:bodyPr>
          <a:lstStyle/>
          <a:p>
            <a:pPr eaLnBrk="1" fontAlgn="auto" hangingPunct="1">
              <a:spcAft>
                <a:spcPts val="0"/>
              </a:spcAft>
              <a:defRPr/>
            </a:pPr>
            <a:r>
              <a:rPr lang="en-US" sz="3200" dirty="0" smtClean="0">
                <a:ea typeface="+mj-ea"/>
                <a:cs typeface="+mj-cs"/>
              </a:rPr>
              <a:t>Tier 3 (brick words): </a:t>
            </a:r>
            <a:br>
              <a:rPr lang="en-US" sz="3200" dirty="0" smtClean="0">
                <a:ea typeface="+mj-ea"/>
                <a:cs typeface="+mj-cs"/>
              </a:rPr>
            </a:br>
            <a:r>
              <a:rPr lang="en-US" sz="3200" dirty="0" smtClean="0">
                <a:ea typeface="+mj-ea"/>
                <a:cs typeface="+mj-cs"/>
              </a:rPr>
              <a:t>Low frequency words specific to a discipline</a:t>
            </a:r>
          </a:p>
        </p:txBody>
      </p:sp>
      <p:sp>
        <p:nvSpPr>
          <p:cNvPr id="2" name="TextBox 1"/>
          <p:cNvSpPr txBox="1"/>
          <p:nvPr/>
        </p:nvSpPr>
        <p:spPr>
          <a:xfrm>
            <a:off x="914400" y="1946425"/>
            <a:ext cx="3581400" cy="4875181"/>
          </a:xfrm>
          <a:prstGeom prst="rect">
            <a:avLst/>
          </a:prstGeom>
          <a:noFill/>
        </p:spPr>
        <p:txBody>
          <a:bodyPr wrap="square" rtlCol="0">
            <a:spAutoFit/>
          </a:bodyPr>
          <a:lstStyle/>
          <a:p>
            <a:pPr>
              <a:lnSpc>
                <a:spcPct val="80000"/>
              </a:lnSpc>
            </a:pPr>
            <a:r>
              <a:rPr lang="en-US" sz="3200" b="1" dirty="0">
                <a:solidFill>
                  <a:schemeClr val="accent4">
                    <a:lumMod val="95000"/>
                    <a:lumOff val="5000"/>
                  </a:schemeClr>
                </a:solidFill>
                <a:latin typeface="Bradley Hand ITC" pitchFamily="66" charset="0"/>
              </a:rPr>
              <a:t>Examples—</a:t>
            </a:r>
          </a:p>
          <a:p>
            <a:pPr marL="457200" indent="-457200">
              <a:buFont typeface="Arial" pitchFamily="34" charset="0"/>
              <a:buChar char="•"/>
            </a:pPr>
            <a:r>
              <a:rPr lang="en-US" sz="3200" b="1" dirty="0" smtClean="0">
                <a:solidFill>
                  <a:schemeClr val="accent4">
                    <a:lumMod val="95000"/>
                    <a:lumOff val="5000"/>
                  </a:schemeClr>
                </a:solidFill>
                <a:latin typeface="Bradley Hand ITC" pitchFamily="66" charset="0"/>
              </a:rPr>
              <a:t>deposition</a:t>
            </a:r>
          </a:p>
          <a:p>
            <a:pPr marL="457200" indent="-457200">
              <a:buFont typeface="Arial" pitchFamily="34" charset="0"/>
              <a:buChar char="•"/>
            </a:pPr>
            <a:r>
              <a:rPr lang="en-US" sz="3200" b="1" dirty="0" smtClean="0">
                <a:solidFill>
                  <a:schemeClr val="accent4">
                    <a:lumMod val="95000"/>
                    <a:lumOff val="5000"/>
                  </a:schemeClr>
                </a:solidFill>
                <a:latin typeface="Bradley Hand ITC" pitchFamily="66" charset="0"/>
              </a:rPr>
              <a:t>ecosystem</a:t>
            </a:r>
          </a:p>
          <a:p>
            <a:pPr marL="457200" indent="-457200">
              <a:buFont typeface="Arial" pitchFamily="34" charset="0"/>
              <a:buChar char="•"/>
            </a:pPr>
            <a:r>
              <a:rPr lang="en-US" sz="3200" b="1" dirty="0" smtClean="0">
                <a:solidFill>
                  <a:schemeClr val="accent4">
                    <a:lumMod val="95000"/>
                    <a:lumOff val="5000"/>
                  </a:schemeClr>
                </a:solidFill>
                <a:latin typeface="Bradley Hand ITC" pitchFamily="66" charset="0"/>
              </a:rPr>
              <a:t>constellations</a:t>
            </a:r>
          </a:p>
          <a:p>
            <a:pPr marL="457200" indent="-457200">
              <a:buFont typeface="Arial" pitchFamily="34" charset="0"/>
              <a:buChar char="•"/>
            </a:pPr>
            <a:r>
              <a:rPr lang="en-US" sz="3200" b="1" dirty="0" smtClean="0">
                <a:solidFill>
                  <a:schemeClr val="accent4">
                    <a:lumMod val="95000"/>
                    <a:lumOff val="5000"/>
                  </a:schemeClr>
                </a:solidFill>
                <a:latin typeface="Bradley Hand ITC" pitchFamily="66" charset="0"/>
              </a:rPr>
              <a:t>population</a:t>
            </a:r>
          </a:p>
          <a:p>
            <a:pPr marL="457200" indent="-457200">
              <a:buFont typeface="Arial" pitchFamily="34" charset="0"/>
              <a:buChar char="•"/>
            </a:pPr>
            <a:r>
              <a:rPr lang="en-US" sz="3200" b="1" dirty="0" smtClean="0">
                <a:solidFill>
                  <a:schemeClr val="accent4">
                    <a:lumMod val="95000"/>
                    <a:lumOff val="5000"/>
                  </a:schemeClr>
                </a:solidFill>
                <a:latin typeface="Bradley Hand ITC" pitchFamily="66" charset="0"/>
              </a:rPr>
              <a:t>producer</a:t>
            </a:r>
          </a:p>
          <a:p>
            <a:pPr marL="457200" indent="-457200">
              <a:buFont typeface="Arial" pitchFamily="34" charset="0"/>
              <a:buChar char="•"/>
            </a:pPr>
            <a:r>
              <a:rPr lang="en-US" sz="3200" b="1" dirty="0" smtClean="0">
                <a:solidFill>
                  <a:schemeClr val="accent4">
                    <a:lumMod val="95000"/>
                    <a:lumOff val="5000"/>
                  </a:schemeClr>
                </a:solidFill>
                <a:latin typeface="Bradley Hand ITC" pitchFamily="66" charset="0"/>
              </a:rPr>
              <a:t>consumer</a:t>
            </a:r>
          </a:p>
          <a:p>
            <a:pPr marL="457200" indent="-457200">
              <a:buFont typeface="Arial" pitchFamily="34" charset="0"/>
              <a:buChar char="•"/>
            </a:pPr>
            <a:r>
              <a:rPr lang="en-US" sz="3200" b="1" dirty="0" smtClean="0">
                <a:solidFill>
                  <a:schemeClr val="accent4">
                    <a:lumMod val="95000"/>
                    <a:lumOff val="5000"/>
                  </a:schemeClr>
                </a:solidFill>
                <a:latin typeface="Bradley Hand ITC" pitchFamily="66" charset="0"/>
              </a:rPr>
              <a:t>transformation</a:t>
            </a:r>
          </a:p>
          <a:p>
            <a:pPr>
              <a:lnSpc>
                <a:spcPct val="80000"/>
              </a:lnSpc>
            </a:pPr>
            <a:endParaRPr lang="en-US" dirty="0" smtClean="0"/>
          </a:p>
          <a:p>
            <a:pPr>
              <a:lnSpc>
                <a:spcPct val="80000"/>
              </a:lnSpc>
            </a:pPr>
            <a:endParaRPr lang="en-US" dirty="0" smtClean="0"/>
          </a:p>
          <a:p>
            <a:pPr>
              <a:lnSpc>
                <a:spcPct val="80000"/>
              </a:lnSpc>
            </a:pPr>
            <a:endParaRPr lang="en-US" dirty="0"/>
          </a:p>
          <a:p>
            <a:endParaRPr lang="en-US" dirty="0"/>
          </a:p>
        </p:txBody>
      </p:sp>
      <p:pic>
        <p:nvPicPr>
          <p:cNvPr id="1026" name="Picture 2" descr="http://ts1.mm.bing.net/th?id=H.4727922444010136&amp;pid=1.7&amp;w=193&amp;h=140&amp;c=7&amp;r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1078" y="2209800"/>
            <a:ext cx="3676647"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941844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33400" y="838200"/>
            <a:ext cx="8458200" cy="1371600"/>
          </a:xfrm>
        </p:spPr>
        <p:txBody>
          <a:bodyPr>
            <a:noAutofit/>
          </a:bodyPr>
          <a:lstStyle/>
          <a:p>
            <a:pPr eaLnBrk="1" fontAlgn="auto" hangingPunct="1">
              <a:spcAft>
                <a:spcPts val="0"/>
              </a:spcAft>
              <a:defRPr/>
            </a:pPr>
            <a:r>
              <a:rPr lang="en-US" sz="3200" dirty="0" smtClean="0">
                <a:ea typeface="+mj-ea"/>
                <a:cs typeface="+mj-cs"/>
              </a:rPr>
              <a:t>Tier 2 mortar words: </a:t>
            </a:r>
            <a:br>
              <a:rPr lang="en-US" sz="3200" dirty="0" smtClean="0">
                <a:ea typeface="+mj-ea"/>
                <a:cs typeface="+mj-cs"/>
              </a:rPr>
            </a:br>
            <a:r>
              <a:rPr lang="en-US" sz="3200" dirty="0" smtClean="0">
                <a:ea typeface="+mj-ea"/>
                <a:cs typeface="+mj-cs"/>
              </a:rPr>
              <a:t>High frequency words found across a variety of disciplines</a:t>
            </a:r>
          </a:p>
        </p:txBody>
      </p:sp>
      <p:sp>
        <p:nvSpPr>
          <p:cNvPr id="18435" name="Rectangle 3"/>
          <p:cNvSpPr>
            <a:spLocks noGrp="1" noChangeArrowheads="1"/>
          </p:cNvSpPr>
          <p:nvPr>
            <p:ph idx="1"/>
          </p:nvPr>
        </p:nvSpPr>
        <p:spPr>
          <a:xfrm>
            <a:off x="4800600" y="1905000"/>
            <a:ext cx="3886200" cy="4267200"/>
          </a:xfrm>
        </p:spPr>
        <p:txBody>
          <a:bodyPr/>
          <a:lstStyle/>
          <a:p>
            <a:pPr eaLnBrk="1" hangingPunct="1">
              <a:lnSpc>
                <a:spcPct val="90000"/>
              </a:lnSpc>
              <a:buFontTx/>
              <a:buNone/>
            </a:pPr>
            <a:r>
              <a:rPr lang="en-US" sz="3200" dirty="0" smtClean="0">
                <a:solidFill>
                  <a:schemeClr val="accent4">
                    <a:lumMod val="95000"/>
                    <a:lumOff val="5000"/>
                  </a:schemeClr>
                </a:solidFill>
              </a:rPr>
              <a:t>Examples—</a:t>
            </a:r>
          </a:p>
          <a:p>
            <a:pPr eaLnBrk="1" hangingPunct="1">
              <a:lnSpc>
                <a:spcPct val="90000"/>
              </a:lnSpc>
            </a:pPr>
            <a:r>
              <a:rPr lang="en-US" sz="3200" dirty="0" smtClean="0">
                <a:solidFill>
                  <a:schemeClr val="accent4">
                    <a:lumMod val="95000"/>
                    <a:lumOff val="5000"/>
                  </a:schemeClr>
                </a:solidFill>
              </a:rPr>
              <a:t>classify</a:t>
            </a:r>
          </a:p>
          <a:p>
            <a:pPr eaLnBrk="1" hangingPunct="1">
              <a:lnSpc>
                <a:spcPct val="90000"/>
              </a:lnSpc>
            </a:pPr>
            <a:r>
              <a:rPr lang="en-US" sz="3200" dirty="0" smtClean="0">
                <a:solidFill>
                  <a:schemeClr val="accent4">
                    <a:lumMod val="95000"/>
                    <a:lumOff val="5000"/>
                  </a:schemeClr>
                </a:solidFill>
              </a:rPr>
              <a:t>conduct</a:t>
            </a:r>
          </a:p>
          <a:p>
            <a:pPr eaLnBrk="1" hangingPunct="1">
              <a:lnSpc>
                <a:spcPct val="90000"/>
              </a:lnSpc>
            </a:pPr>
            <a:r>
              <a:rPr lang="en-US" sz="3200" dirty="0" smtClean="0">
                <a:solidFill>
                  <a:schemeClr val="accent4">
                    <a:lumMod val="95000"/>
                    <a:lumOff val="5000"/>
                  </a:schemeClr>
                </a:solidFill>
              </a:rPr>
              <a:t>monitor</a:t>
            </a:r>
          </a:p>
          <a:p>
            <a:pPr eaLnBrk="1" hangingPunct="1">
              <a:lnSpc>
                <a:spcPct val="90000"/>
              </a:lnSpc>
            </a:pPr>
            <a:r>
              <a:rPr lang="en-US" sz="3200" dirty="0" smtClean="0">
                <a:solidFill>
                  <a:schemeClr val="accent4">
                    <a:lumMod val="95000"/>
                    <a:lumOff val="5000"/>
                  </a:schemeClr>
                </a:solidFill>
              </a:rPr>
              <a:t>investigate</a:t>
            </a:r>
          </a:p>
          <a:p>
            <a:pPr eaLnBrk="1" hangingPunct="1">
              <a:lnSpc>
                <a:spcPct val="90000"/>
              </a:lnSpc>
            </a:pPr>
            <a:r>
              <a:rPr lang="en-US" sz="3200" dirty="0" smtClean="0">
                <a:solidFill>
                  <a:schemeClr val="accent4">
                    <a:lumMod val="95000"/>
                    <a:lumOff val="5000"/>
                  </a:schemeClr>
                </a:solidFill>
              </a:rPr>
              <a:t>conclude</a:t>
            </a:r>
          </a:p>
          <a:p>
            <a:pPr eaLnBrk="1" hangingPunct="1">
              <a:lnSpc>
                <a:spcPct val="90000"/>
              </a:lnSpc>
            </a:pPr>
            <a:r>
              <a:rPr lang="en-US" sz="3200" dirty="0" smtClean="0">
                <a:solidFill>
                  <a:schemeClr val="accent4">
                    <a:lumMod val="95000"/>
                    <a:lumOff val="5000"/>
                  </a:schemeClr>
                </a:solidFill>
              </a:rPr>
              <a:t>record</a:t>
            </a:r>
          </a:p>
          <a:p>
            <a:pPr eaLnBrk="1" hangingPunct="1">
              <a:lnSpc>
                <a:spcPct val="90000"/>
              </a:lnSpc>
            </a:pPr>
            <a:r>
              <a:rPr lang="en-US" sz="3200" dirty="0" smtClean="0">
                <a:solidFill>
                  <a:schemeClr val="accent4">
                    <a:lumMod val="95000"/>
                    <a:lumOff val="5000"/>
                  </a:schemeClr>
                </a:solidFill>
              </a:rPr>
              <a:t>observe </a:t>
            </a:r>
          </a:p>
          <a:p>
            <a:pPr eaLnBrk="1" hangingPunct="1">
              <a:lnSpc>
                <a:spcPct val="90000"/>
              </a:lnSpc>
              <a:buFontTx/>
              <a:buNone/>
            </a:pPr>
            <a:endParaRPr lang="en-US" dirty="0" smtClean="0"/>
          </a:p>
          <a:p>
            <a:pPr eaLnBrk="1" hangingPunct="1">
              <a:lnSpc>
                <a:spcPct val="90000"/>
              </a:lnSpc>
              <a:buFontTx/>
              <a:buNone/>
            </a:pPr>
            <a:endParaRPr lang="en-US" sz="2400" dirty="0" smtClean="0"/>
          </a:p>
          <a:p>
            <a:pPr lvl="1" eaLnBrk="1" hangingPunct="1">
              <a:lnSpc>
                <a:spcPct val="90000"/>
              </a:lnSpc>
              <a:buFont typeface="Arial" charset="0"/>
              <a:buChar char="–"/>
            </a:pPr>
            <a:endParaRPr lang="en-US" sz="2000" dirty="0" smtClean="0"/>
          </a:p>
        </p:txBody>
      </p:sp>
    </p:spTree>
    <p:extLst>
      <p:ext uri="{BB962C8B-B14F-4D97-AF65-F5344CB8AC3E}">
        <p14:creationId xmlns:p14="http://schemas.microsoft.com/office/powerpoint/2010/main" val="24659515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Common Core State Standards</a:t>
            </a:r>
            <a:endParaRPr lang="en-US" dirty="0"/>
          </a:p>
        </p:txBody>
      </p:sp>
      <p:sp>
        <p:nvSpPr>
          <p:cNvPr id="4" name="Content Placeholder 3"/>
          <p:cNvSpPr txBox="1">
            <a:spLocks noGrp="1"/>
          </p:cNvSpPr>
          <p:nvPr>
            <p:ph idx="1"/>
          </p:nvPr>
        </p:nvSpPr>
        <p:spPr>
          <a:xfrm>
            <a:off x="685800" y="914400"/>
            <a:ext cx="8229600" cy="563231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000" dirty="0" smtClean="0">
                <a:solidFill>
                  <a:schemeClr val="accent4"/>
                </a:solidFill>
              </a:rPr>
              <a:t>Reading Strand: Reading </a:t>
            </a:r>
            <a:r>
              <a:rPr lang="en-US" sz="2000" dirty="0">
                <a:solidFill>
                  <a:schemeClr val="accent4"/>
                </a:solidFill>
              </a:rPr>
              <a:t>Anchor Standard #</a:t>
            </a:r>
            <a:r>
              <a:rPr lang="en-US" sz="2000" dirty="0" smtClean="0">
                <a:solidFill>
                  <a:schemeClr val="accent4"/>
                </a:solidFill>
              </a:rPr>
              <a:t>4</a:t>
            </a:r>
          </a:p>
          <a:p>
            <a:pPr lvl="1"/>
            <a:r>
              <a:rPr lang="en-US" sz="2000" dirty="0" smtClean="0">
                <a:solidFill>
                  <a:schemeClr val="accent4"/>
                </a:solidFill>
              </a:rPr>
              <a:t>Interpret </a:t>
            </a:r>
            <a:r>
              <a:rPr lang="en-US" sz="2000" dirty="0">
                <a:solidFill>
                  <a:schemeClr val="accent4"/>
                </a:solidFill>
              </a:rPr>
              <a:t>words and phrases as they are used in a text, including determining technical, connotative, and figurative meanings, analyze how specific word choices shape meaning or tone.  </a:t>
            </a:r>
          </a:p>
          <a:p>
            <a:r>
              <a:rPr lang="en-US" sz="2000" dirty="0" smtClean="0">
                <a:solidFill>
                  <a:schemeClr val="accent4"/>
                </a:solidFill>
              </a:rPr>
              <a:t>Language Strand: Language </a:t>
            </a:r>
            <a:r>
              <a:rPr lang="en-US" sz="2000" dirty="0">
                <a:solidFill>
                  <a:schemeClr val="accent4"/>
                </a:solidFill>
              </a:rPr>
              <a:t>Anchor Standard #</a:t>
            </a:r>
            <a:r>
              <a:rPr lang="en-US" sz="2000" dirty="0" smtClean="0">
                <a:solidFill>
                  <a:schemeClr val="accent4"/>
                </a:solidFill>
              </a:rPr>
              <a:t>4</a:t>
            </a:r>
          </a:p>
          <a:p>
            <a:pPr lvl="1"/>
            <a:r>
              <a:rPr lang="en-US" sz="2000" dirty="0" smtClean="0">
                <a:solidFill>
                  <a:schemeClr val="accent4"/>
                </a:solidFill>
              </a:rPr>
              <a:t>Determine </a:t>
            </a:r>
            <a:r>
              <a:rPr lang="en-US" sz="2000" dirty="0">
                <a:solidFill>
                  <a:schemeClr val="accent4"/>
                </a:solidFill>
              </a:rPr>
              <a:t>or clarify the meaning of unknown and multiple-meaning words and phrases by </a:t>
            </a:r>
            <a:r>
              <a:rPr lang="en-US" sz="2000" dirty="0" smtClean="0">
                <a:solidFill>
                  <a:schemeClr val="accent4"/>
                </a:solidFill>
              </a:rPr>
              <a:t>using context </a:t>
            </a:r>
            <a:r>
              <a:rPr lang="en-US" sz="2000" dirty="0">
                <a:solidFill>
                  <a:schemeClr val="accent4"/>
                </a:solidFill>
              </a:rPr>
              <a:t>clues, analyzing meaningful word parts, and </a:t>
            </a:r>
            <a:r>
              <a:rPr lang="en-US" sz="2000" dirty="0" smtClean="0">
                <a:solidFill>
                  <a:schemeClr val="accent4"/>
                </a:solidFill>
              </a:rPr>
              <a:t>consulting general </a:t>
            </a:r>
            <a:r>
              <a:rPr lang="en-US" sz="2000" dirty="0">
                <a:solidFill>
                  <a:schemeClr val="accent4"/>
                </a:solidFill>
              </a:rPr>
              <a:t>and specialized reference materials as appropriate. </a:t>
            </a:r>
          </a:p>
          <a:p>
            <a:r>
              <a:rPr lang="en-US" sz="2000" dirty="0">
                <a:solidFill>
                  <a:schemeClr val="accent4"/>
                </a:solidFill>
              </a:rPr>
              <a:t>Language Anchor Standard #</a:t>
            </a:r>
            <a:r>
              <a:rPr lang="en-US" sz="2000" dirty="0" smtClean="0">
                <a:solidFill>
                  <a:schemeClr val="accent4"/>
                </a:solidFill>
              </a:rPr>
              <a:t>6: </a:t>
            </a:r>
          </a:p>
          <a:p>
            <a:pPr lvl="1"/>
            <a:r>
              <a:rPr lang="en-US" sz="2000" dirty="0" smtClean="0">
                <a:solidFill>
                  <a:schemeClr val="accent4"/>
                </a:solidFill>
              </a:rPr>
              <a:t>Acquire </a:t>
            </a:r>
            <a:r>
              <a:rPr lang="en-US" sz="2000" dirty="0">
                <a:solidFill>
                  <a:schemeClr val="accent4"/>
                </a:solidFill>
              </a:rPr>
              <a:t>and use accurately a range of general academic and domain-specific words and phrases sufficient for reading, writing, speaking, and listening at the college and career readiness level; demonstrate independence in gathering vocabulary knowledge when encountering an unknown term important to comprehension or expression.</a:t>
            </a:r>
          </a:p>
        </p:txBody>
      </p:sp>
    </p:spTree>
    <p:extLst>
      <p:ext uri="{BB962C8B-B14F-4D97-AF65-F5344CB8AC3E}">
        <p14:creationId xmlns:p14="http://schemas.microsoft.com/office/powerpoint/2010/main" val="194976898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Academic Vocabulary</a:t>
            </a:r>
            <a:endParaRPr lang="en-US" dirty="0"/>
          </a:p>
        </p:txBody>
      </p:sp>
      <p:sp>
        <p:nvSpPr>
          <p:cNvPr id="3" name="Content Placeholder 2"/>
          <p:cNvSpPr>
            <a:spLocks noGrp="1"/>
          </p:cNvSpPr>
          <p:nvPr>
            <p:ph idx="1"/>
          </p:nvPr>
        </p:nvSpPr>
        <p:spPr>
          <a:xfrm>
            <a:off x="457200" y="1371600"/>
            <a:ext cx="8229600" cy="4983163"/>
          </a:xfrm>
        </p:spPr>
        <p:txBody>
          <a:bodyPr/>
          <a:lstStyle/>
          <a:p>
            <a:pPr marL="0" indent="0">
              <a:buNone/>
            </a:pPr>
            <a:r>
              <a:rPr lang="en-US" sz="2600" dirty="0">
                <a:solidFill>
                  <a:schemeClr val="accent4"/>
                </a:solidFill>
              </a:rPr>
              <a:t>… is not unique to a particular discipline and as a result are not the clear responsibility of a particular content area teacher. What is more, many Tier Two words are far less well defined by contextual clues in the texts in which they appear and are far less likely to be defined explicitly within a text than are Tier Three words. Yet Tier Two words are frequently encountered in complex written texts and are particularly powerful because of their wide applicability to many sorts of reading. Teachers thus need to be alert to the presence of Tier Two words and determine which ones need careful attention.</a:t>
            </a:r>
          </a:p>
          <a:p>
            <a:pPr marL="0" indent="0">
              <a:buNone/>
            </a:pPr>
            <a:r>
              <a:rPr lang="en-US" sz="2400" dirty="0">
                <a:solidFill>
                  <a:schemeClr val="accent4"/>
                </a:solidFill>
              </a:rPr>
              <a:t>            </a:t>
            </a:r>
            <a:r>
              <a:rPr lang="en-US" sz="1800" dirty="0" smtClean="0">
                <a:solidFill>
                  <a:schemeClr val="accent4"/>
                </a:solidFill>
              </a:rPr>
              <a:t>Common </a:t>
            </a:r>
            <a:r>
              <a:rPr lang="en-US" sz="1800" dirty="0">
                <a:solidFill>
                  <a:schemeClr val="accent4"/>
                </a:solidFill>
              </a:rPr>
              <a:t>Core State Standards (English Language Arts, </a:t>
            </a:r>
            <a:r>
              <a:rPr lang="en-US" sz="1800" dirty="0" smtClean="0">
                <a:solidFill>
                  <a:schemeClr val="accent4"/>
                </a:solidFill>
              </a:rPr>
              <a:t>Appendix </a:t>
            </a:r>
            <a:r>
              <a:rPr lang="en-US" sz="1800" dirty="0">
                <a:solidFill>
                  <a:schemeClr val="accent4"/>
                </a:solidFill>
              </a:rPr>
              <a:t>A)</a:t>
            </a:r>
          </a:p>
          <a:p>
            <a:pPr marL="0" indent="0">
              <a:buNone/>
            </a:pPr>
            <a:endParaRPr lang="en-US" dirty="0"/>
          </a:p>
        </p:txBody>
      </p:sp>
    </p:spTree>
    <p:extLst>
      <p:ext uri="{BB962C8B-B14F-4D97-AF65-F5344CB8AC3E}">
        <p14:creationId xmlns:p14="http://schemas.microsoft.com/office/powerpoint/2010/main" val="132659727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898525" y="685800"/>
            <a:ext cx="7559675" cy="731838"/>
          </a:xfrm>
        </p:spPr>
        <p:txBody>
          <a:bodyPr>
            <a:normAutofit fontScale="90000"/>
          </a:bodyPr>
          <a:lstStyle/>
          <a:p>
            <a:pPr eaLnBrk="1" fontAlgn="auto" hangingPunct="1">
              <a:spcAft>
                <a:spcPts val="0"/>
              </a:spcAft>
              <a:defRPr/>
            </a:pPr>
            <a:r>
              <a:rPr lang="en-US" sz="3600" dirty="0" smtClean="0">
                <a:ea typeface="+mj-ea"/>
                <a:cs typeface="+mj-cs"/>
              </a:rPr>
              <a:t>Criteria for identifying Tier II Words</a:t>
            </a:r>
            <a:r>
              <a:rPr lang="en-US" sz="3200" dirty="0" smtClean="0">
                <a:ea typeface="+mj-ea"/>
                <a:cs typeface="+mj-cs"/>
              </a:rPr>
              <a:t>…</a:t>
            </a:r>
          </a:p>
        </p:txBody>
      </p:sp>
      <p:sp>
        <p:nvSpPr>
          <p:cNvPr id="33795" name="Rectangle 3"/>
          <p:cNvSpPr>
            <a:spLocks noGrp="1" noChangeArrowheads="1"/>
          </p:cNvSpPr>
          <p:nvPr>
            <p:ph idx="1"/>
          </p:nvPr>
        </p:nvSpPr>
        <p:spPr>
          <a:xfrm>
            <a:off x="1143000" y="1600200"/>
            <a:ext cx="7620000" cy="4876800"/>
          </a:xfrm>
        </p:spPr>
        <p:txBody>
          <a:bodyPr>
            <a:normAutofit lnSpcReduction="10000"/>
          </a:bodyPr>
          <a:lstStyle/>
          <a:p>
            <a:pPr eaLnBrk="1" hangingPunct="1">
              <a:lnSpc>
                <a:spcPct val="80000"/>
              </a:lnSpc>
            </a:pPr>
            <a:r>
              <a:rPr lang="en-US" b="0" dirty="0" smtClean="0">
                <a:solidFill>
                  <a:schemeClr val="accent4">
                    <a:lumMod val="95000"/>
                    <a:lumOff val="5000"/>
                  </a:schemeClr>
                </a:solidFill>
              </a:rPr>
              <a:t>Importance and utility: Is it a word that students are likely to meet often in the world?</a:t>
            </a:r>
          </a:p>
          <a:p>
            <a:pPr eaLnBrk="1" hangingPunct="1">
              <a:lnSpc>
                <a:spcPct val="80000"/>
              </a:lnSpc>
              <a:buFontTx/>
              <a:buNone/>
            </a:pPr>
            <a:endParaRPr lang="en-US" b="0" dirty="0" smtClean="0">
              <a:solidFill>
                <a:schemeClr val="accent4">
                  <a:lumMod val="95000"/>
                  <a:lumOff val="5000"/>
                </a:schemeClr>
              </a:solidFill>
            </a:endParaRPr>
          </a:p>
          <a:p>
            <a:pPr eaLnBrk="1" hangingPunct="1">
              <a:lnSpc>
                <a:spcPct val="80000"/>
              </a:lnSpc>
            </a:pPr>
            <a:r>
              <a:rPr lang="en-US" b="0" dirty="0" smtClean="0">
                <a:solidFill>
                  <a:schemeClr val="accent4">
                    <a:lumMod val="95000"/>
                    <a:lumOff val="5000"/>
                  </a:schemeClr>
                </a:solidFill>
              </a:rPr>
              <a:t>Instructional potential: How does the word relate to other words, to ideas that students know or have been learning?</a:t>
            </a:r>
          </a:p>
          <a:p>
            <a:pPr eaLnBrk="1" hangingPunct="1">
              <a:lnSpc>
                <a:spcPct val="80000"/>
              </a:lnSpc>
              <a:buFontTx/>
              <a:buNone/>
            </a:pPr>
            <a:endParaRPr lang="en-US" b="0" dirty="0" smtClean="0">
              <a:solidFill>
                <a:schemeClr val="accent4">
                  <a:lumMod val="95000"/>
                  <a:lumOff val="5000"/>
                </a:schemeClr>
              </a:solidFill>
            </a:endParaRPr>
          </a:p>
          <a:p>
            <a:pPr eaLnBrk="1" hangingPunct="1">
              <a:lnSpc>
                <a:spcPct val="80000"/>
              </a:lnSpc>
            </a:pPr>
            <a:r>
              <a:rPr lang="en-US" b="0" dirty="0" smtClean="0">
                <a:solidFill>
                  <a:schemeClr val="accent4">
                    <a:lumMod val="95000"/>
                    <a:lumOff val="5000"/>
                  </a:schemeClr>
                </a:solidFill>
              </a:rPr>
              <a:t>Conceptual understanding: Does the word provide access to an important concept?</a:t>
            </a:r>
          </a:p>
        </p:txBody>
      </p:sp>
    </p:spTree>
    <p:extLst>
      <p:ext uri="{BB962C8B-B14F-4D97-AF65-F5344CB8AC3E}">
        <p14:creationId xmlns:p14="http://schemas.microsoft.com/office/powerpoint/2010/main" val="2160706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fade">
                                      <p:cBhvr>
                                        <p:cTn id="7" dur="1000"/>
                                        <p:tgtEl>
                                          <p:spTgt spid="33795">
                                            <p:txEl>
                                              <p:pRg st="0" end="0"/>
                                            </p:txEl>
                                          </p:spTgt>
                                        </p:tgtEl>
                                      </p:cBhvr>
                                    </p:animEffect>
                                    <p:anim calcmode="lin" valueType="num">
                                      <p:cBhvr>
                                        <p:cTn id="8" dur="1000" fill="hold"/>
                                        <p:tgtEl>
                                          <p:spTgt spid="3379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379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3795">
                                            <p:txEl>
                                              <p:pRg st="2" end="2"/>
                                            </p:txEl>
                                          </p:spTgt>
                                        </p:tgtEl>
                                        <p:attrNameLst>
                                          <p:attrName>style.visibility</p:attrName>
                                        </p:attrNameLst>
                                      </p:cBhvr>
                                      <p:to>
                                        <p:strVal val="visible"/>
                                      </p:to>
                                    </p:set>
                                    <p:animEffect transition="in" filter="fade">
                                      <p:cBhvr>
                                        <p:cTn id="14" dur="1000"/>
                                        <p:tgtEl>
                                          <p:spTgt spid="33795">
                                            <p:txEl>
                                              <p:pRg st="2" end="2"/>
                                            </p:txEl>
                                          </p:spTgt>
                                        </p:tgtEl>
                                      </p:cBhvr>
                                    </p:animEffect>
                                    <p:anim calcmode="lin" valueType="num">
                                      <p:cBhvr>
                                        <p:cTn id="15" dur="1000" fill="hold"/>
                                        <p:tgtEl>
                                          <p:spTgt spid="3379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379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33795">
                                            <p:txEl>
                                              <p:pRg st="4" end="4"/>
                                            </p:txEl>
                                          </p:spTgt>
                                        </p:tgtEl>
                                        <p:attrNameLst>
                                          <p:attrName>style.visibility</p:attrName>
                                        </p:attrNameLst>
                                      </p:cBhvr>
                                      <p:to>
                                        <p:strVal val="visible"/>
                                      </p:to>
                                    </p:set>
                                    <p:animEffect transition="in" filter="fade">
                                      <p:cBhvr>
                                        <p:cTn id="21" dur="1000"/>
                                        <p:tgtEl>
                                          <p:spTgt spid="33795">
                                            <p:txEl>
                                              <p:pRg st="4" end="4"/>
                                            </p:txEl>
                                          </p:spTgt>
                                        </p:tgtEl>
                                      </p:cBhvr>
                                    </p:animEffect>
                                    <p:anim calcmode="lin" valueType="num">
                                      <p:cBhvr>
                                        <p:cTn id="22" dur="1000" fill="hold"/>
                                        <p:tgtEl>
                                          <p:spTgt spid="3379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379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itle 2"/>
          <p:cNvSpPr>
            <a:spLocks noGrp="1"/>
          </p:cNvSpPr>
          <p:nvPr>
            <p:ph type="title"/>
          </p:nvPr>
        </p:nvSpPr>
        <p:spPr/>
        <p:txBody>
          <a:bodyPr/>
          <a:lstStyle/>
          <a:p>
            <a:r>
              <a:rPr lang="en-US" dirty="0" smtClean="0"/>
              <a:t>Try it….</a:t>
            </a:r>
          </a:p>
        </p:txBody>
      </p:sp>
      <p:sp>
        <p:nvSpPr>
          <p:cNvPr id="2" name="Content Placeholder 1"/>
          <p:cNvSpPr>
            <a:spLocks noGrp="1"/>
          </p:cNvSpPr>
          <p:nvPr>
            <p:ph idx="1"/>
          </p:nvPr>
        </p:nvSpPr>
        <p:spPr>
          <a:xfrm>
            <a:off x="698500" y="1371600"/>
            <a:ext cx="7747000" cy="4754563"/>
          </a:xfrm>
        </p:spPr>
        <p:txBody>
          <a:bodyPr rtlCol="0">
            <a:normAutofit fontScale="85000" lnSpcReduction="20000"/>
          </a:bodyPr>
          <a:lstStyle/>
          <a:p>
            <a:pPr marL="0" indent="0" fontAlgn="auto">
              <a:spcAft>
                <a:spcPts val="0"/>
              </a:spcAft>
              <a:buFont typeface="Wingdings" pitchFamily="2" charset="2"/>
              <a:buNone/>
              <a:defRPr/>
            </a:pPr>
            <a:r>
              <a:rPr lang="en-US" sz="3300" dirty="0" smtClean="0">
                <a:solidFill>
                  <a:schemeClr val="accent5">
                    <a:lumMod val="10000"/>
                  </a:schemeClr>
                </a:solidFill>
              </a:rPr>
              <a:t>Johnny Harrington was a kind master who treated his servants fairly. He was also a successful wool merchant, and his business required that he travel often. In his absence, his servants would tend to the fields and cattle and maintain the upkeep of his mansion. They performed their duties happily, for they felt fortunate to have such a benevolent and trusting master.</a:t>
            </a:r>
          </a:p>
          <a:p>
            <a:pPr marL="0" indent="0" fontAlgn="auto">
              <a:spcAft>
                <a:spcPts val="0"/>
              </a:spcAft>
              <a:buFont typeface="Wingdings" pitchFamily="2" charset="2"/>
              <a:buNone/>
              <a:defRPr/>
            </a:pPr>
            <a:endParaRPr lang="en-US" dirty="0">
              <a:solidFill>
                <a:schemeClr val="accent5">
                  <a:lumMod val="10000"/>
                </a:schemeClr>
              </a:solidFill>
            </a:endParaRPr>
          </a:p>
          <a:p>
            <a:pPr marL="0" indent="0" algn="ctr" fontAlgn="auto">
              <a:spcAft>
                <a:spcPts val="0"/>
              </a:spcAft>
              <a:buFont typeface="Wingdings" pitchFamily="2" charset="2"/>
              <a:buNone/>
              <a:defRPr/>
            </a:pPr>
            <a:r>
              <a:rPr lang="en-US" dirty="0" smtClean="0">
                <a:solidFill>
                  <a:schemeClr val="accent5">
                    <a:lumMod val="10000"/>
                  </a:schemeClr>
                </a:solidFill>
              </a:rPr>
              <a:t>Which words are Tier 2?</a:t>
            </a:r>
          </a:p>
          <a:p>
            <a:pPr marL="0" indent="0" algn="r" fontAlgn="auto">
              <a:spcAft>
                <a:spcPts val="0"/>
              </a:spcAft>
              <a:buFont typeface="Wingdings" pitchFamily="2" charset="2"/>
              <a:buNone/>
              <a:defRPr/>
            </a:pPr>
            <a:endParaRPr lang="en-US" sz="1400" dirty="0" smtClean="0">
              <a:solidFill>
                <a:schemeClr val="accent5">
                  <a:lumMod val="10000"/>
                </a:schemeClr>
              </a:solidFill>
            </a:endParaRPr>
          </a:p>
          <a:p>
            <a:pPr marL="0" indent="0" algn="r" fontAlgn="auto">
              <a:spcAft>
                <a:spcPts val="0"/>
              </a:spcAft>
              <a:buFont typeface="Wingdings" pitchFamily="2" charset="2"/>
              <a:buNone/>
              <a:defRPr/>
            </a:pPr>
            <a:endParaRPr lang="en-US" sz="1400" dirty="0">
              <a:solidFill>
                <a:schemeClr val="accent5">
                  <a:lumMod val="10000"/>
                </a:schemeClr>
              </a:solidFill>
            </a:endParaRPr>
          </a:p>
          <a:p>
            <a:pPr marL="0" indent="0" algn="r" fontAlgn="auto">
              <a:spcAft>
                <a:spcPts val="0"/>
              </a:spcAft>
              <a:buFont typeface="Wingdings" pitchFamily="2" charset="2"/>
              <a:buNone/>
              <a:defRPr/>
            </a:pPr>
            <a:r>
              <a:rPr lang="en-US" sz="1400" dirty="0" smtClean="0">
                <a:solidFill>
                  <a:schemeClr val="accent5">
                    <a:lumMod val="10000"/>
                  </a:schemeClr>
                </a:solidFill>
              </a:rPr>
              <a:t>Activity excerpted from Beck, </a:t>
            </a:r>
            <a:r>
              <a:rPr lang="en-US" sz="1400" dirty="0" err="1" smtClean="0">
                <a:solidFill>
                  <a:schemeClr val="accent5">
                    <a:lumMod val="10000"/>
                  </a:schemeClr>
                </a:solidFill>
              </a:rPr>
              <a:t>McKeown</a:t>
            </a:r>
            <a:r>
              <a:rPr lang="en-US" sz="1400" dirty="0" smtClean="0">
                <a:solidFill>
                  <a:schemeClr val="accent5">
                    <a:lumMod val="10000"/>
                  </a:schemeClr>
                </a:solidFill>
              </a:rPr>
              <a:t>, &amp; </a:t>
            </a:r>
            <a:r>
              <a:rPr lang="en-US" sz="1400" dirty="0" err="1" smtClean="0">
                <a:solidFill>
                  <a:schemeClr val="accent5">
                    <a:lumMod val="10000"/>
                  </a:schemeClr>
                </a:solidFill>
              </a:rPr>
              <a:t>Kucan</a:t>
            </a:r>
            <a:r>
              <a:rPr lang="en-US" sz="1400" dirty="0" smtClean="0">
                <a:solidFill>
                  <a:schemeClr val="accent5">
                    <a:lumMod val="10000"/>
                  </a:schemeClr>
                </a:solidFill>
              </a:rPr>
              <a:t>, 2002, p. 16</a:t>
            </a:r>
            <a:endParaRPr lang="en-US" sz="1400" dirty="0">
              <a:solidFill>
                <a:schemeClr val="accent5">
                  <a:lumMod val="10000"/>
                </a:schemeClr>
              </a:solidFill>
            </a:endParaRPr>
          </a:p>
        </p:txBody>
      </p:sp>
      <p:pic>
        <p:nvPicPr>
          <p:cNvPr id="4098" name="Picture 2" descr="C:\Users\kathyt\AppData\Local\Microsoft\Windows\Temporary Internet Files\Content.IE5\7XSK5QZT\MC90029756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7740" y="5029200"/>
            <a:ext cx="905257" cy="579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711034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itle 2"/>
          <p:cNvSpPr>
            <a:spLocks noGrp="1"/>
          </p:cNvSpPr>
          <p:nvPr>
            <p:ph type="title"/>
          </p:nvPr>
        </p:nvSpPr>
        <p:spPr>
          <a:xfrm>
            <a:off x="688975" y="457200"/>
            <a:ext cx="7756525" cy="1054100"/>
          </a:xfrm>
        </p:spPr>
        <p:txBody>
          <a:bodyPr/>
          <a:lstStyle/>
          <a:p>
            <a:r>
              <a:rPr lang="en-US" smtClean="0"/>
              <a:t>Do your selections agree?</a:t>
            </a:r>
          </a:p>
        </p:txBody>
      </p:sp>
      <p:sp>
        <p:nvSpPr>
          <p:cNvPr id="28674" name="Content Placeholder 1"/>
          <p:cNvSpPr>
            <a:spLocks noGrp="1"/>
          </p:cNvSpPr>
          <p:nvPr>
            <p:ph idx="1"/>
          </p:nvPr>
        </p:nvSpPr>
        <p:spPr/>
        <p:txBody>
          <a:bodyPr/>
          <a:lstStyle/>
          <a:p>
            <a:pPr marL="0" indent="0">
              <a:buFont typeface="Wingdings" pitchFamily="2" charset="2"/>
              <a:buNone/>
            </a:pPr>
            <a:r>
              <a:rPr lang="en-US" sz="2800" dirty="0" smtClean="0">
                <a:solidFill>
                  <a:schemeClr val="accent5">
                    <a:lumMod val="10000"/>
                  </a:schemeClr>
                </a:solidFill>
              </a:rPr>
              <a:t>Johnny Harrington was a kind master who treated his servants fairly. He was also a successful wool </a:t>
            </a:r>
            <a:r>
              <a:rPr lang="en-US" sz="2800" u="sng" dirty="0" smtClean="0">
                <a:solidFill>
                  <a:schemeClr val="accent5">
                    <a:lumMod val="10000"/>
                  </a:schemeClr>
                </a:solidFill>
              </a:rPr>
              <a:t>merchant</a:t>
            </a:r>
            <a:r>
              <a:rPr lang="en-US" sz="2800" dirty="0" smtClean="0">
                <a:solidFill>
                  <a:schemeClr val="accent5">
                    <a:lumMod val="10000"/>
                  </a:schemeClr>
                </a:solidFill>
              </a:rPr>
              <a:t>, and his business </a:t>
            </a:r>
            <a:r>
              <a:rPr lang="en-US" sz="2800" u="sng" dirty="0" smtClean="0">
                <a:solidFill>
                  <a:schemeClr val="accent5">
                    <a:lumMod val="10000"/>
                  </a:schemeClr>
                </a:solidFill>
              </a:rPr>
              <a:t>required</a:t>
            </a:r>
            <a:r>
              <a:rPr lang="en-US" sz="2800" dirty="0" smtClean="0">
                <a:solidFill>
                  <a:schemeClr val="accent5">
                    <a:lumMod val="10000"/>
                  </a:schemeClr>
                </a:solidFill>
              </a:rPr>
              <a:t> that he travel often. In his absence, his servants would </a:t>
            </a:r>
            <a:r>
              <a:rPr lang="en-US" sz="2800" u="sng" dirty="0" smtClean="0">
                <a:solidFill>
                  <a:schemeClr val="accent5">
                    <a:lumMod val="10000"/>
                  </a:schemeClr>
                </a:solidFill>
              </a:rPr>
              <a:t>tend</a:t>
            </a:r>
            <a:r>
              <a:rPr lang="en-US" sz="2800" dirty="0" smtClean="0">
                <a:solidFill>
                  <a:schemeClr val="accent5">
                    <a:lumMod val="10000"/>
                  </a:schemeClr>
                </a:solidFill>
              </a:rPr>
              <a:t> to the fields and cattle and </a:t>
            </a:r>
            <a:r>
              <a:rPr lang="en-US" sz="2800" u="sng" dirty="0" smtClean="0">
                <a:solidFill>
                  <a:schemeClr val="accent5">
                    <a:lumMod val="10000"/>
                  </a:schemeClr>
                </a:solidFill>
              </a:rPr>
              <a:t>maintain</a:t>
            </a:r>
            <a:r>
              <a:rPr lang="en-US" sz="2800" dirty="0" smtClean="0">
                <a:solidFill>
                  <a:schemeClr val="accent5">
                    <a:lumMod val="10000"/>
                  </a:schemeClr>
                </a:solidFill>
              </a:rPr>
              <a:t> the upkeep of his mansion. They </a:t>
            </a:r>
            <a:r>
              <a:rPr lang="en-US" sz="2800" u="sng" dirty="0" smtClean="0">
                <a:solidFill>
                  <a:schemeClr val="accent5">
                    <a:lumMod val="10000"/>
                  </a:schemeClr>
                </a:solidFill>
              </a:rPr>
              <a:t>performed</a:t>
            </a:r>
            <a:r>
              <a:rPr lang="en-US" sz="2800" dirty="0" smtClean="0">
                <a:solidFill>
                  <a:schemeClr val="accent5">
                    <a:lumMod val="10000"/>
                  </a:schemeClr>
                </a:solidFill>
              </a:rPr>
              <a:t> their duties happily, for they felt </a:t>
            </a:r>
            <a:r>
              <a:rPr lang="en-US" sz="2800" u="sng" dirty="0" smtClean="0">
                <a:solidFill>
                  <a:schemeClr val="accent5">
                    <a:lumMod val="10000"/>
                  </a:schemeClr>
                </a:solidFill>
              </a:rPr>
              <a:t>fortunate</a:t>
            </a:r>
            <a:r>
              <a:rPr lang="en-US" sz="2800" dirty="0" smtClean="0">
                <a:solidFill>
                  <a:schemeClr val="accent5">
                    <a:lumMod val="10000"/>
                  </a:schemeClr>
                </a:solidFill>
              </a:rPr>
              <a:t> to have such a </a:t>
            </a:r>
            <a:r>
              <a:rPr lang="en-US" sz="2800" u="sng" dirty="0" smtClean="0">
                <a:solidFill>
                  <a:schemeClr val="accent5">
                    <a:lumMod val="10000"/>
                  </a:schemeClr>
                </a:solidFill>
              </a:rPr>
              <a:t>benevolent</a:t>
            </a:r>
            <a:r>
              <a:rPr lang="en-US" sz="2800" dirty="0" smtClean="0">
                <a:solidFill>
                  <a:schemeClr val="accent5">
                    <a:lumMod val="10000"/>
                  </a:schemeClr>
                </a:solidFill>
              </a:rPr>
              <a:t> and trusting master.</a:t>
            </a:r>
          </a:p>
          <a:p>
            <a:pPr marL="0" indent="0">
              <a:buFont typeface="Wingdings" pitchFamily="2" charset="2"/>
              <a:buNone/>
            </a:pPr>
            <a:endParaRPr lang="en-US" dirty="0" smtClean="0"/>
          </a:p>
        </p:txBody>
      </p:sp>
    </p:spTree>
    <p:extLst>
      <p:ext uri="{BB962C8B-B14F-4D97-AF65-F5344CB8AC3E}">
        <p14:creationId xmlns:p14="http://schemas.microsoft.com/office/powerpoint/2010/main" val="363144579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57200" y="762000"/>
            <a:ext cx="4038600" cy="5364163"/>
          </a:xfrm>
        </p:spPr>
        <p:txBody>
          <a:bodyPr/>
          <a:lstStyle/>
          <a:p>
            <a:pPr marL="0" indent="0">
              <a:buNone/>
            </a:pPr>
            <a:r>
              <a:rPr lang="en-US" b="1" dirty="0" smtClean="0">
                <a:solidFill>
                  <a:schemeClr val="accent5">
                    <a:lumMod val="10000"/>
                  </a:schemeClr>
                </a:solidFill>
              </a:rPr>
              <a:t>Tier Two Words</a:t>
            </a:r>
          </a:p>
          <a:p>
            <a:pPr marL="0" indent="0">
              <a:buNone/>
            </a:pPr>
            <a:r>
              <a:rPr lang="en-US" dirty="0" smtClean="0">
                <a:solidFill>
                  <a:schemeClr val="accent5">
                    <a:lumMod val="10000"/>
                  </a:schemeClr>
                </a:solidFill>
              </a:rPr>
              <a:t>Merchant</a:t>
            </a:r>
          </a:p>
          <a:p>
            <a:pPr marL="0" indent="0">
              <a:buNone/>
            </a:pPr>
            <a:r>
              <a:rPr lang="en-US" dirty="0" smtClean="0">
                <a:solidFill>
                  <a:schemeClr val="accent5">
                    <a:lumMod val="10000"/>
                  </a:schemeClr>
                </a:solidFill>
              </a:rPr>
              <a:t>Required</a:t>
            </a:r>
          </a:p>
          <a:p>
            <a:pPr marL="0" indent="0">
              <a:buNone/>
            </a:pPr>
            <a:r>
              <a:rPr lang="en-US" dirty="0" smtClean="0">
                <a:solidFill>
                  <a:schemeClr val="accent5">
                    <a:lumMod val="10000"/>
                  </a:schemeClr>
                </a:solidFill>
              </a:rPr>
              <a:t>Tend</a:t>
            </a:r>
          </a:p>
          <a:p>
            <a:pPr marL="0" indent="0">
              <a:buNone/>
            </a:pPr>
            <a:r>
              <a:rPr lang="en-US" dirty="0" smtClean="0">
                <a:solidFill>
                  <a:schemeClr val="accent5">
                    <a:lumMod val="10000"/>
                  </a:schemeClr>
                </a:solidFill>
              </a:rPr>
              <a:t>Maintain</a:t>
            </a:r>
          </a:p>
          <a:p>
            <a:pPr marL="0" indent="0">
              <a:buNone/>
            </a:pPr>
            <a:r>
              <a:rPr lang="en-US" dirty="0" smtClean="0">
                <a:solidFill>
                  <a:schemeClr val="accent5">
                    <a:lumMod val="10000"/>
                  </a:schemeClr>
                </a:solidFill>
              </a:rPr>
              <a:t>Performed</a:t>
            </a:r>
          </a:p>
          <a:p>
            <a:pPr marL="0" indent="0">
              <a:buNone/>
            </a:pPr>
            <a:r>
              <a:rPr lang="en-US" dirty="0" smtClean="0">
                <a:solidFill>
                  <a:schemeClr val="accent5">
                    <a:lumMod val="10000"/>
                  </a:schemeClr>
                </a:solidFill>
              </a:rPr>
              <a:t>Fortunate</a:t>
            </a:r>
          </a:p>
          <a:p>
            <a:pPr marL="0" indent="0">
              <a:buNone/>
            </a:pPr>
            <a:r>
              <a:rPr lang="en-US" dirty="0">
                <a:solidFill>
                  <a:schemeClr val="accent5">
                    <a:lumMod val="10000"/>
                  </a:schemeClr>
                </a:solidFill>
              </a:rPr>
              <a:t>B</a:t>
            </a:r>
            <a:r>
              <a:rPr lang="en-US" dirty="0" smtClean="0">
                <a:solidFill>
                  <a:schemeClr val="accent5">
                    <a:lumMod val="10000"/>
                  </a:schemeClr>
                </a:solidFill>
              </a:rPr>
              <a:t>enevolent</a:t>
            </a:r>
          </a:p>
          <a:p>
            <a:pPr marL="0" indent="0">
              <a:buNone/>
            </a:pPr>
            <a:endParaRPr lang="en-US" dirty="0">
              <a:solidFill>
                <a:schemeClr val="accent5">
                  <a:lumMod val="10000"/>
                </a:schemeClr>
              </a:solidFill>
            </a:endParaRPr>
          </a:p>
        </p:txBody>
      </p:sp>
      <p:sp>
        <p:nvSpPr>
          <p:cNvPr id="6" name="Content Placeholder 5"/>
          <p:cNvSpPr>
            <a:spLocks noGrp="1"/>
          </p:cNvSpPr>
          <p:nvPr>
            <p:ph sz="half" idx="2"/>
          </p:nvPr>
        </p:nvSpPr>
        <p:spPr>
          <a:xfrm>
            <a:off x="4038600" y="762000"/>
            <a:ext cx="4953000" cy="5364163"/>
          </a:xfrm>
        </p:spPr>
        <p:txBody>
          <a:bodyPr/>
          <a:lstStyle/>
          <a:p>
            <a:pPr marL="0" indent="0">
              <a:buNone/>
            </a:pPr>
            <a:r>
              <a:rPr lang="en-US" b="1" dirty="0" smtClean="0">
                <a:solidFill>
                  <a:schemeClr val="accent5">
                    <a:lumMod val="10000"/>
                  </a:schemeClr>
                </a:solidFill>
              </a:rPr>
              <a:t>Students’ likely know it as:</a:t>
            </a:r>
          </a:p>
          <a:p>
            <a:pPr marL="0" indent="0">
              <a:buNone/>
            </a:pPr>
            <a:r>
              <a:rPr lang="en-US" dirty="0" smtClean="0">
                <a:solidFill>
                  <a:schemeClr val="accent5">
                    <a:lumMod val="10000"/>
                  </a:schemeClr>
                </a:solidFill>
              </a:rPr>
              <a:t>Salesperson or clerk</a:t>
            </a:r>
          </a:p>
          <a:p>
            <a:pPr marL="0" indent="0">
              <a:buNone/>
            </a:pPr>
            <a:r>
              <a:rPr lang="en-US" dirty="0" smtClean="0">
                <a:solidFill>
                  <a:schemeClr val="accent5">
                    <a:lumMod val="10000"/>
                  </a:schemeClr>
                </a:solidFill>
              </a:rPr>
              <a:t>Have to</a:t>
            </a:r>
          </a:p>
          <a:p>
            <a:pPr marL="0" indent="0">
              <a:buNone/>
            </a:pPr>
            <a:r>
              <a:rPr lang="en-US" dirty="0" smtClean="0">
                <a:solidFill>
                  <a:schemeClr val="accent5">
                    <a:lumMod val="10000"/>
                  </a:schemeClr>
                </a:solidFill>
              </a:rPr>
              <a:t>Take care of </a:t>
            </a:r>
          </a:p>
          <a:p>
            <a:pPr marL="0" indent="0">
              <a:buNone/>
            </a:pPr>
            <a:r>
              <a:rPr lang="en-US" dirty="0" smtClean="0">
                <a:solidFill>
                  <a:schemeClr val="accent5">
                    <a:lumMod val="10000"/>
                  </a:schemeClr>
                </a:solidFill>
              </a:rPr>
              <a:t>Keep going</a:t>
            </a:r>
          </a:p>
          <a:p>
            <a:pPr marL="0" indent="0">
              <a:buNone/>
            </a:pPr>
            <a:r>
              <a:rPr lang="en-US" dirty="0" smtClean="0">
                <a:solidFill>
                  <a:schemeClr val="accent5">
                    <a:lumMod val="10000"/>
                  </a:schemeClr>
                </a:solidFill>
              </a:rPr>
              <a:t>Did</a:t>
            </a:r>
          </a:p>
          <a:p>
            <a:pPr marL="0" indent="0">
              <a:buNone/>
            </a:pPr>
            <a:r>
              <a:rPr lang="en-US" dirty="0" smtClean="0">
                <a:solidFill>
                  <a:schemeClr val="accent5">
                    <a:lumMod val="10000"/>
                  </a:schemeClr>
                </a:solidFill>
              </a:rPr>
              <a:t>Lucky</a:t>
            </a:r>
          </a:p>
          <a:p>
            <a:pPr marL="0" indent="0">
              <a:buNone/>
            </a:pPr>
            <a:r>
              <a:rPr lang="en-US" dirty="0">
                <a:solidFill>
                  <a:schemeClr val="accent5">
                    <a:lumMod val="10000"/>
                  </a:schemeClr>
                </a:solidFill>
              </a:rPr>
              <a:t>K</a:t>
            </a:r>
            <a:r>
              <a:rPr lang="en-US" dirty="0" smtClean="0">
                <a:solidFill>
                  <a:schemeClr val="accent5">
                    <a:lumMod val="10000"/>
                  </a:schemeClr>
                </a:solidFill>
              </a:rPr>
              <a:t>ind</a:t>
            </a:r>
            <a:endParaRPr lang="en-US" dirty="0">
              <a:solidFill>
                <a:schemeClr val="accent5">
                  <a:lumMod val="10000"/>
                </a:schemeClr>
              </a:solidFill>
            </a:endParaRPr>
          </a:p>
        </p:txBody>
      </p:sp>
    </p:spTree>
    <p:extLst>
      <p:ext uri="{BB962C8B-B14F-4D97-AF65-F5344CB8AC3E}">
        <p14:creationId xmlns:p14="http://schemas.microsoft.com/office/powerpoint/2010/main" val="187442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8229600" cy="1265238"/>
          </a:xfrm>
        </p:spPr>
        <p:txBody>
          <a:bodyPr/>
          <a:lstStyle/>
          <a:p>
            <a:r>
              <a:rPr lang="en-US" dirty="0" smtClean="0"/>
              <a:t>Some Criteria for Identifying Tier Two Words</a:t>
            </a:r>
            <a:endParaRPr lang="en-US" dirty="0"/>
          </a:p>
        </p:txBody>
      </p:sp>
      <p:sp>
        <p:nvSpPr>
          <p:cNvPr id="6" name="Content Placeholder 5"/>
          <p:cNvSpPr>
            <a:spLocks noGrp="1"/>
          </p:cNvSpPr>
          <p:nvPr>
            <p:ph idx="1"/>
          </p:nvPr>
        </p:nvSpPr>
        <p:spPr>
          <a:xfrm>
            <a:off x="457200" y="1447800"/>
            <a:ext cx="8229600" cy="4678363"/>
          </a:xfrm>
        </p:spPr>
        <p:txBody>
          <a:bodyPr/>
          <a:lstStyle/>
          <a:p>
            <a:r>
              <a:rPr lang="en-US" sz="2700" i="1" u="sng" dirty="0" smtClean="0">
                <a:solidFill>
                  <a:schemeClr val="accent5">
                    <a:lumMod val="10000"/>
                  </a:schemeClr>
                </a:solidFill>
              </a:rPr>
              <a:t>Importance and utility: </a:t>
            </a:r>
            <a:r>
              <a:rPr lang="en-US" sz="2700" dirty="0" smtClean="0">
                <a:solidFill>
                  <a:schemeClr val="accent5">
                    <a:lumMod val="10000"/>
                  </a:schemeClr>
                </a:solidFill>
              </a:rPr>
              <a:t>Words that are characteristic of mature language users and appear frequently across a variety of domains.</a:t>
            </a:r>
          </a:p>
          <a:p>
            <a:r>
              <a:rPr lang="en-US" sz="2700" i="1" u="sng" dirty="0" smtClean="0">
                <a:solidFill>
                  <a:schemeClr val="accent5">
                    <a:lumMod val="10000"/>
                  </a:schemeClr>
                </a:solidFill>
              </a:rPr>
              <a:t>Instructional potential: </a:t>
            </a:r>
            <a:r>
              <a:rPr lang="en-US" sz="2700" dirty="0" smtClean="0">
                <a:solidFill>
                  <a:schemeClr val="accent5">
                    <a:lumMod val="10000"/>
                  </a:schemeClr>
                </a:solidFill>
              </a:rPr>
              <a:t>Words that can be worked with in a variety of ways so that students can build rich representations of them and of their connections to other words and concepts. </a:t>
            </a:r>
          </a:p>
          <a:p>
            <a:r>
              <a:rPr lang="en-US" sz="2700" i="1" u="sng" dirty="0" smtClean="0">
                <a:solidFill>
                  <a:schemeClr val="accent5">
                    <a:lumMod val="10000"/>
                  </a:schemeClr>
                </a:solidFill>
              </a:rPr>
              <a:t>Conceptual understanding: </a:t>
            </a:r>
            <a:r>
              <a:rPr lang="en-US" sz="2700" dirty="0" smtClean="0">
                <a:solidFill>
                  <a:schemeClr val="accent5">
                    <a:lumMod val="10000"/>
                  </a:schemeClr>
                </a:solidFill>
              </a:rPr>
              <a:t>Words for which students understand the general concept but provide precision and specificity in describing the concept. </a:t>
            </a:r>
            <a:endParaRPr lang="en-US" sz="2700" i="1" dirty="0">
              <a:solidFill>
                <a:schemeClr val="accent5">
                  <a:lumMod val="10000"/>
                </a:schemeClr>
              </a:solidFill>
            </a:endParaRPr>
          </a:p>
        </p:txBody>
      </p:sp>
    </p:spTree>
    <p:extLst>
      <p:ext uri="{BB962C8B-B14F-4D97-AF65-F5344CB8AC3E}">
        <p14:creationId xmlns:p14="http://schemas.microsoft.com/office/powerpoint/2010/main" val="352182844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cs typeface="Calibri" pitchFamily="34" charset="0"/>
              </a:rPr>
              <a:t>Using Discussion Cards…</a:t>
            </a:r>
            <a:endParaRPr lang="en-US" dirty="0">
              <a:latin typeface="Calibri" pitchFamily="34" charset="0"/>
              <a:cs typeface="Calibri" pitchFamily="34" charset="0"/>
            </a:endParaRPr>
          </a:p>
        </p:txBody>
      </p:sp>
      <p:sp>
        <p:nvSpPr>
          <p:cNvPr id="3" name="Content Placeholder 2"/>
          <p:cNvSpPr>
            <a:spLocks noGrp="1"/>
          </p:cNvSpPr>
          <p:nvPr>
            <p:ph idx="1"/>
          </p:nvPr>
        </p:nvSpPr>
        <p:spPr>
          <a:xfrm>
            <a:off x="1143000" y="1676400"/>
            <a:ext cx="7467600" cy="4525963"/>
          </a:xfrm>
        </p:spPr>
        <p:txBody>
          <a:bodyPr>
            <a:normAutofit fontScale="92500" lnSpcReduction="10000"/>
          </a:bodyPr>
          <a:lstStyle/>
          <a:p>
            <a:pPr marL="0" indent="0">
              <a:buNone/>
            </a:pPr>
            <a:r>
              <a:rPr lang="en-US" b="1" dirty="0" smtClean="0">
                <a:solidFill>
                  <a:schemeClr val="accent5">
                    <a:lumMod val="10000"/>
                  </a:schemeClr>
                </a:solidFill>
                <a:latin typeface="Calibri" pitchFamily="34" charset="0"/>
                <a:cs typeface="Calibri" pitchFamily="34" charset="0"/>
              </a:rPr>
              <a:t>Agree/ Disagree Statements</a:t>
            </a:r>
          </a:p>
          <a:p>
            <a:pPr>
              <a:buSzPct val="100000"/>
              <a:buFont typeface="Arial" pitchFamily="34" charset="0"/>
              <a:buChar char="•"/>
            </a:pPr>
            <a:r>
              <a:rPr lang="en-US" sz="3000" dirty="0" smtClean="0">
                <a:solidFill>
                  <a:schemeClr val="accent5">
                    <a:lumMod val="10000"/>
                  </a:schemeClr>
                </a:solidFill>
                <a:latin typeface="Calibri" pitchFamily="34" charset="0"/>
                <a:cs typeface="Calibri" pitchFamily="34" charset="0"/>
              </a:rPr>
              <a:t>Simple: “I agree because…”</a:t>
            </a:r>
          </a:p>
          <a:p>
            <a:pPr>
              <a:buFont typeface="Wingdings" pitchFamily="2" charset="2"/>
              <a:buChar char=""/>
            </a:pPr>
            <a:r>
              <a:rPr lang="en-US" sz="3000" dirty="0" smtClean="0">
                <a:solidFill>
                  <a:schemeClr val="accent5">
                    <a:lumMod val="10000"/>
                  </a:schemeClr>
                </a:solidFill>
                <a:latin typeface="Calibri" pitchFamily="34" charset="0"/>
                <a:cs typeface="Calibri" pitchFamily="34" charset="0"/>
              </a:rPr>
              <a:t>Sufficient: “I don’t think that’s right since…”</a:t>
            </a:r>
          </a:p>
          <a:p>
            <a:pPr>
              <a:buFont typeface="Wingdings" pitchFamily="2" charset="2"/>
              <a:buChar char=""/>
            </a:pPr>
            <a:r>
              <a:rPr lang="en-US" sz="3000" dirty="0" smtClean="0">
                <a:solidFill>
                  <a:schemeClr val="accent5">
                    <a:lumMod val="10000"/>
                  </a:schemeClr>
                </a:solidFill>
                <a:latin typeface="Calibri" pitchFamily="34" charset="0"/>
                <a:cs typeface="Calibri" pitchFamily="34" charset="0"/>
              </a:rPr>
              <a:t>Sophisticated: “Another way to look at it is…”</a:t>
            </a:r>
          </a:p>
          <a:p>
            <a:pPr>
              <a:buFont typeface="Wingdings" pitchFamily="2" charset="2"/>
              <a:buChar char=""/>
            </a:pPr>
            <a:endParaRPr lang="en-US" dirty="0">
              <a:solidFill>
                <a:schemeClr val="accent5">
                  <a:lumMod val="10000"/>
                </a:schemeClr>
              </a:solidFill>
              <a:latin typeface="Calibri" pitchFamily="34" charset="0"/>
              <a:cs typeface="Calibri" pitchFamily="34" charset="0"/>
            </a:endParaRPr>
          </a:p>
          <a:p>
            <a:pPr marL="0" indent="0">
              <a:buNone/>
            </a:pPr>
            <a:r>
              <a:rPr lang="en-US" b="1" dirty="0" smtClean="0">
                <a:solidFill>
                  <a:schemeClr val="accent5">
                    <a:lumMod val="10000"/>
                  </a:schemeClr>
                </a:solidFill>
                <a:latin typeface="Calibri" pitchFamily="34" charset="0"/>
                <a:cs typeface="Calibri" pitchFamily="34" charset="0"/>
              </a:rPr>
              <a:t>Share Your Thinking</a:t>
            </a:r>
          </a:p>
          <a:p>
            <a:pPr>
              <a:buSzPct val="100000"/>
              <a:buFont typeface="Arial" pitchFamily="34" charset="0"/>
              <a:buChar char="•"/>
            </a:pPr>
            <a:r>
              <a:rPr lang="en-US" sz="3000" dirty="0" smtClean="0">
                <a:solidFill>
                  <a:schemeClr val="accent5">
                    <a:lumMod val="10000"/>
                  </a:schemeClr>
                </a:solidFill>
                <a:latin typeface="Calibri" pitchFamily="34" charset="0"/>
                <a:cs typeface="Calibri" pitchFamily="34" charset="0"/>
              </a:rPr>
              <a:t>Simple: “In my opinion…”</a:t>
            </a:r>
            <a:endParaRPr lang="en-US" sz="3000" dirty="0">
              <a:solidFill>
                <a:schemeClr val="accent5">
                  <a:lumMod val="10000"/>
                </a:schemeClr>
              </a:solidFill>
              <a:latin typeface="Calibri" pitchFamily="34" charset="0"/>
              <a:cs typeface="Calibri" pitchFamily="34" charset="0"/>
            </a:endParaRPr>
          </a:p>
          <a:p>
            <a:pPr>
              <a:buFont typeface="Wingdings" pitchFamily="2" charset="2"/>
              <a:buChar char=""/>
            </a:pPr>
            <a:r>
              <a:rPr lang="en-US" sz="3000" dirty="0" smtClean="0">
                <a:solidFill>
                  <a:schemeClr val="accent5">
                    <a:lumMod val="10000"/>
                  </a:schemeClr>
                </a:solidFill>
                <a:latin typeface="Calibri" pitchFamily="34" charset="0"/>
                <a:cs typeface="Calibri" pitchFamily="34" charset="0"/>
              </a:rPr>
              <a:t>Sufficient: “I have an idea. What if…”</a:t>
            </a:r>
            <a:endParaRPr lang="en-US" sz="3000" dirty="0">
              <a:solidFill>
                <a:schemeClr val="accent5">
                  <a:lumMod val="10000"/>
                </a:schemeClr>
              </a:solidFill>
              <a:latin typeface="Calibri" pitchFamily="34" charset="0"/>
              <a:cs typeface="Calibri" pitchFamily="34" charset="0"/>
            </a:endParaRPr>
          </a:p>
          <a:p>
            <a:pPr>
              <a:buFont typeface="Wingdings" pitchFamily="2" charset="2"/>
              <a:buChar char=""/>
            </a:pPr>
            <a:r>
              <a:rPr lang="en-US" sz="3000" dirty="0" smtClean="0">
                <a:solidFill>
                  <a:schemeClr val="accent5">
                    <a:lumMod val="10000"/>
                  </a:schemeClr>
                </a:solidFill>
                <a:latin typeface="Calibri" pitchFamily="34" charset="0"/>
                <a:cs typeface="Calibri" pitchFamily="34" charset="0"/>
              </a:rPr>
              <a:t>Sophisticated: “It occurred to me that…”</a:t>
            </a:r>
            <a:endParaRPr lang="en-US" sz="3000" dirty="0">
              <a:solidFill>
                <a:schemeClr val="accent5">
                  <a:lumMod val="10000"/>
                </a:schemeClr>
              </a:solidFill>
              <a:latin typeface="Calibri" pitchFamily="34" charset="0"/>
              <a:cs typeface="Calibri" pitchFamily="34" charset="0"/>
            </a:endParaRPr>
          </a:p>
          <a:p>
            <a:pPr marL="0" indent="0">
              <a:buNone/>
            </a:pPr>
            <a:endParaRPr lang="en-US" b="1" dirty="0">
              <a:latin typeface="Calibri" pitchFamily="34" charset="0"/>
              <a:cs typeface="Calibri" pitchFamily="34" charset="0"/>
            </a:endParaRPr>
          </a:p>
        </p:txBody>
      </p:sp>
      <p:pic>
        <p:nvPicPr>
          <p:cNvPr id="5122" name="Picture 2" descr="C:\Users\kathyt\AppData\Local\Microsoft\Windows\Temporary Internet Files\Content.IE5\72FGKF08\MC90029756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76014" y="5285531"/>
            <a:ext cx="1384469" cy="724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87853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38200"/>
            <a:ext cx="8763000" cy="457200"/>
          </a:xfrm>
        </p:spPr>
        <p:txBody>
          <a:bodyPr>
            <a:noAutofit/>
          </a:bodyPr>
          <a:lstStyle/>
          <a:p>
            <a:r>
              <a:rPr lang="en-US" sz="3600" dirty="0" smtClean="0"/>
              <a:t>Isabel Beck’s Steps to Vocabulary Study:</a:t>
            </a:r>
            <a:endParaRPr lang="en-US" sz="3600" dirty="0"/>
          </a:p>
        </p:txBody>
      </p:sp>
      <p:sp>
        <p:nvSpPr>
          <p:cNvPr id="7" name="Content Placeholder 6"/>
          <p:cNvSpPr>
            <a:spLocks noGrp="1"/>
          </p:cNvSpPr>
          <p:nvPr>
            <p:ph idx="1"/>
          </p:nvPr>
        </p:nvSpPr>
        <p:spPr>
          <a:xfrm>
            <a:off x="381000" y="1600200"/>
            <a:ext cx="8610600" cy="4495800"/>
          </a:xfrm>
        </p:spPr>
        <p:txBody>
          <a:bodyPr/>
          <a:lstStyle/>
          <a:p>
            <a:pPr marL="514350" indent="-514350">
              <a:buFont typeface="+mj-lt"/>
              <a:buAutoNum type="arabicPeriod"/>
            </a:pPr>
            <a:r>
              <a:rPr lang="en-US" dirty="0" smtClean="0">
                <a:solidFill>
                  <a:schemeClr val="accent5">
                    <a:lumMod val="10000"/>
                  </a:schemeClr>
                </a:solidFill>
              </a:rPr>
              <a:t>Introduce new words within a context</a:t>
            </a:r>
          </a:p>
          <a:p>
            <a:pPr marL="514350" indent="-514350">
              <a:buFont typeface="+mj-lt"/>
              <a:buAutoNum type="arabicPeriod"/>
            </a:pPr>
            <a:r>
              <a:rPr lang="en-US" dirty="0" smtClean="0">
                <a:solidFill>
                  <a:schemeClr val="accent5">
                    <a:lumMod val="10000"/>
                  </a:schemeClr>
                </a:solidFill>
              </a:rPr>
              <a:t>Provide friendly explanations</a:t>
            </a:r>
          </a:p>
          <a:p>
            <a:pPr marL="514350" indent="-514350">
              <a:buFont typeface="+mj-lt"/>
              <a:buAutoNum type="arabicPeriod"/>
            </a:pPr>
            <a:r>
              <a:rPr lang="en-US" dirty="0" smtClean="0">
                <a:solidFill>
                  <a:schemeClr val="accent5">
                    <a:lumMod val="10000"/>
                  </a:schemeClr>
                </a:solidFill>
              </a:rPr>
              <a:t>Provide an additional context for the word</a:t>
            </a:r>
          </a:p>
          <a:p>
            <a:pPr marL="514350" indent="-514350">
              <a:buFont typeface="+mj-lt"/>
              <a:buAutoNum type="arabicPeriod"/>
            </a:pPr>
            <a:r>
              <a:rPr lang="en-US" dirty="0" smtClean="0">
                <a:solidFill>
                  <a:schemeClr val="accent5">
                    <a:lumMod val="10000"/>
                  </a:schemeClr>
                </a:solidFill>
              </a:rPr>
              <a:t>Provide opportunities for students to actively process word meanings</a:t>
            </a:r>
          </a:p>
          <a:p>
            <a:pPr marL="514350" indent="-514350">
              <a:buFont typeface="+mj-lt"/>
              <a:buAutoNum type="arabicPeriod"/>
            </a:pPr>
            <a:r>
              <a:rPr lang="en-US" dirty="0" smtClean="0">
                <a:solidFill>
                  <a:schemeClr val="accent5">
                    <a:lumMod val="10000"/>
                  </a:schemeClr>
                </a:solidFill>
              </a:rPr>
              <a:t>Provide for a high frequency of encounters over time</a:t>
            </a:r>
            <a:endParaRPr lang="en-US" dirty="0">
              <a:solidFill>
                <a:schemeClr val="accent5">
                  <a:lumMod val="10000"/>
                </a:schemeClr>
              </a:solidFill>
            </a:endParaRPr>
          </a:p>
        </p:txBody>
      </p:sp>
    </p:spTree>
    <p:extLst>
      <p:ext uri="{BB962C8B-B14F-4D97-AF65-F5344CB8AC3E}">
        <p14:creationId xmlns:p14="http://schemas.microsoft.com/office/powerpoint/2010/main" val="3402306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1. Introducing vocabulary within a context</a:t>
            </a:r>
            <a:endParaRPr lang="en-US" dirty="0"/>
          </a:p>
        </p:txBody>
      </p:sp>
      <p:sp>
        <p:nvSpPr>
          <p:cNvPr id="5" name="Text Placeholder 4"/>
          <p:cNvSpPr>
            <a:spLocks noGrp="1"/>
          </p:cNvSpPr>
          <p:nvPr>
            <p:ph type="body" idx="1"/>
          </p:nvPr>
        </p:nvSpPr>
        <p:spPr/>
        <p:txBody>
          <a:bodyPr/>
          <a:lstStyle/>
          <a:p>
            <a:endParaRPr lang="en-US" dirty="0"/>
          </a:p>
        </p:txBody>
      </p:sp>
      <p:pic>
        <p:nvPicPr>
          <p:cNvPr id="6150" name="Picture 6" descr="C:\Users\kathyt\AppData\Local\Microsoft\Windows\Temporary Internet Files\Content.IE5\UMATGUIK\MP90044249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1413154"/>
            <a:ext cx="1981200" cy="2980567"/>
          </a:xfrm>
          <a:prstGeom prst="rect">
            <a:avLst/>
          </a:prstGeom>
          <a:noFill/>
          <a:extLst>
            <a:ext uri="{909E8E84-426E-40DD-AFC4-6F175D3DCCD1}">
              <a14:hiddenFill xmlns:a14="http://schemas.microsoft.com/office/drawing/2010/main">
                <a:solidFill>
                  <a:srgbClr val="FFFFFF"/>
                </a:solidFill>
              </a14:hiddenFill>
            </a:ext>
          </a:extLst>
        </p:spPr>
      </p:pic>
      <p:pic>
        <p:nvPicPr>
          <p:cNvPr id="6151" name="Picture 7" descr="C:\Users\kathyt\AppData\Local\Microsoft\Windows\Temporary Internet Files\Content.IE5\DKBCBSRK\MP900411773[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1447800"/>
            <a:ext cx="1925687" cy="2895600"/>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C:\Users\kathyt\AppData\Local\Microsoft\Windows\Temporary Internet Files\Content.IE5\5GO2TTN9\MP900399786[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95600" y="1793777"/>
            <a:ext cx="3901440" cy="2599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777017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533400"/>
            <a:ext cx="9144000" cy="762000"/>
          </a:xfrm>
        </p:spPr>
        <p:txBody>
          <a:bodyPr/>
          <a:lstStyle/>
          <a:p>
            <a:pPr algn="ctr"/>
            <a:r>
              <a:rPr lang="en-US" sz="4000" dirty="0" smtClean="0">
                <a:solidFill>
                  <a:schemeClr val="accent5">
                    <a:lumMod val="10000"/>
                  </a:schemeClr>
                </a:solidFill>
              </a:rPr>
              <a:t>2. Provide friendly explanations:</a:t>
            </a:r>
            <a:endParaRPr lang="en-US" sz="4000" dirty="0"/>
          </a:p>
        </p:txBody>
      </p:sp>
      <p:sp>
        <p:nvSpPr>
          <p:cNvPr id="5" name="Content Placeholder 4"/>
          <p:cNvSpPr>
            <a:spLocks noGrp="1"/>
          </p:cNvSpPr>
          <p:nvPr>
            <p:ph idx="1"/>
          </p:nvPr>
        </p:nvSpPr>
        <p:spPr>
          <a:xfrm>
            <a:off x="990600" y="1371600"/>
            <a:ext cx="7772400" cy="4495800"/>
          </a:xfrm>
        </p:spPr>
        <p:txBody>
          <a:bodyPr/>
          <a:lstStyle/>
          <a:p>
            <a:pPr marL="0" indent="0">
              <a:buNone/>
            </a:pPr>
            <a:r>
              <a:rPr lang="en-US" dirty="0" smtClean="0"/>
              <a:t>The Problem with Dictionary Definitions:</a:t>
            </a:r>
          </a:p>
          <a:p>
            <a:r>
              <a:rPr lang="en-US" dirty="0" smtClean="0">
                <a:solidFill>
                  <a:schemeClr val="accent5">
                    <a:lumMod val="10000"/>
                  </a:schemeClr>
                </a:solidFill>
              </a:rPr>
              <a:t>Sixty-three percent of the students’ sentences were judged to be “odd”</a:t>
            </a:r>
          </a:p>
          <a:p>
            <a:r>
              <a:rPr lang="en-US" dirty="0" smtClean="0">
                <a:solidFill>
                  <a:schemeClr val="accent5">
                    <a:lumMod val="10000"/>
                  </a:schemeClr>
                </a:solidFill>
              </a:rPr>
              <a:t>Sixty percent of the students’ responses were unacceptable</a:t>
            </a:r>
          </a:p>
          <a:p>
            <a:r>
              <a:rPr lang="en-US" dirty="0" smtClean="0">
                <a:solidFill>
                  <a:schemeClr val="accent5">
                    <a:lumMod val="10000"/>
                  </a:schemeClr>
                </a:solidFill>
              </a:rPr>
              <a:t>Students frequently interpreted one or two words from a definition as the entire meaning.</a:t>
            </a:r>
          </a:p>
          <a:p>
            <a:pPr marL="0" indent="0">
              <a:buNone/>
            </a:pPr>
            <a:endParaRPr lang="en-US" dirty="0">
              <a:solidFill>
                <a:schemeClr val="accent5">
                  <a:lumMod val="10000"/>
                </a:schemeClr>
              </a:solidFill>
            </a:endParaRPr>
          </a:p>
          <a:p>
            <a:pPr marL="0" indent="0">
              <a:buNone/>
            </a:pPr>
            <a:r>
              <a:rPr lang="en-US" sz="1200" dirty="0" smtClean="0">
                <a:solidFill>
                  <a:schemeClr val="accent5">
                    <a:lumMod val="10000"/>
                  </a:schemeClr>
                </a:solidFill>
              </a:rPr>
              <a:t>                           </a:t>
            </a:r>
            <a:r>
              <a:rPr lang="en-US" sz="1600" dirty="0" smtClean="0">
                <a:solidFill>
                  <a:schemeClr val="accent5">
                    <a:lumMod val="10000"/>
                  </a:schemeClr>
                </a:solidFill>
              </a:rPr>
              <a:t>(Miller &amp; </a:t>
            </a:r>
            <a:r>
              <a:rPr lang="en-US" sz="1600" dirty="0" err="1" smtClean="0">
                <a:solidFill>
                  <a:schemeClr val="accent5">
                    <a:lumMod val="10000"/>
                  </a:schemeClr>
                </a:solidFill>
              </a:rPr>
              <a:t>Geldea</a:t>
            </a:r>
            <a:r>
              <a:rPr lang="en-US" sz="1600" dirty="0" smtClean="0">
                <a:solidFill>
                  <a:schemeClr val="accent5">
                    <a:lumMod val="10000"/>
                  </a:schemeClr>
                </a:solidFill>
              </a:rPr>
              <a:t>, </a:t>
            </a:r>
            <a:r>
              <a:rPr lang="en-US" sz="1600" dirty="0" err="1" smtClean="0">
                <a:solidFill>
                  <a:schemeClr val="accent5">
                    <a:lumMod val="10000"/>
                  </a:schemeClr>
                </a:solidFill>
              </a:rPr>
              <a:t>McKeown</a:t>
            </a:r>
            <a:r>
              <a:rPr lang="en-US" sz="1600" dirty="0" smtClean="0">
                <a:solidFill>
                  <a:schemeClr val="accent5">
                    <a:lumMod val="10000"/>
                  </a:schemeClr>
                </a:solidFill>
              </a:rPr>
              <a:t>, and Scott &amp; Nagy)</a:t>
            </a:r>
            <a:r>
              <a:rPr lang="en-US" dirty="0" smtClean="0">
                <a:solidFill>
                  <a:schemeClr val="accent5">
                    <a:lumMod val="10000"/>
                  </a:schemeClr>
                </a:solidFill>
              </a:rPr>
              <a:t> </a:t>
            </a:r>
            <a:endParaRPr lang="en-US" dirty="0">
              <a:solidFill>
                <a:schemeClr val="accent5">
                  <a:lumMod val="10000"/>
                </a:schemeClr>
              </a:solidFill>
            </a:endParaRPr>
          </a:p>
        </p:txBody>
      </p:sp>
      <p:pic>
        <p:nvPicPr>
          <p:cNvPr id="6" name="Picture 4" descr="C:\Users\kathyt\AppData\Local\Microsoft\Windows\Temporary Internet Files\Content.IE5\DKBCBSRK\MC90034949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5410200"/>
            <a:ext cx="610972" cy="61036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kathyt\AppData\Local\Microsoft\Windows\Temporary Internet Files\Content.IE5\72FGKF08\MC900215255[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8772" y="5339663"/>
            <a:ext cx="956650" cy="751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62981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8001000" cy="2133600"/>
          </a:xfrm>
        </p:spPr>
        <p:txBody>
          <a:bodyPr/>
          <a:lstStyle/>
          <a:p>
            <a:pPr algn="l"/>
            <a:r>
              <a:rPr lang="en-US" sz="2800" b="1" dirty="0"/>
              <a:t>FOR ESL or ENGLISH-ONLY PROGRAMS: </a:t>
            </a:r>
            <a:r>
              <a:rPr lang="en-US" sz="2800" b="1" dirty="0" smtClean="0"/>
              <a:t>Teachers must </a:t>
            </a:r>
            <a:r>
              <a:rPr lang="en-US" sz="2800" b="1" dirty="0"/>
              <a:t>balance comprehensible input with rich </a:t>
            </a:r>
            <a:r>
              <a:rPr lang="en-US" sz="2800" b="1" dirty="0" smtClean="0"/>
              <a:t>challenging vocabulary </a:t>
            </a:r>
            <a:r>
              <a:rPr lang="en-US" sz="2800" b="1" dirty="0"/>
              <a:t>and reading in math, science and social </a:t>
            </a:r>
            <a:r>
              <a:rPr lang="en-US" sz="2800" b="1" dirty="0" smtClean="0"/>
              <a:t>studies in </a:t>
            </a:r>
            <a:r>
              <a:rPr lang="en-US" sz="2800" b="1" dirty="0"/>
              <a:t>English.</a:t>
            </a:r>
            <a:endParaRPr lang="en-US" sz="2800" dirty="0"/>
          </a:p>
        </p:txBody>
      </p:sp>
      <p:pic>
        <p:nvPicPr>
          <p:cNvPr id="4" name="Content Placeholder 3" descr="Calderon Secondary ELLs.pdf - Adobe Reader"/>
          <p:cNvPicPr>
            <a:picLocks noGrp="1" noChangeAspect="1"/>
          </p:cNvPicPr>
          <p:nvPr>
            <p:ph idx="1"/>
          </p:nvPr>
        </p:nvPicPr>
        <p:blipFill rotWithShape="1">
          <a:blip r:embed="rId3">
            <a:extLst>
              <a:ext uri="{28A0092B-C50C-407E-A947-70E740481C1C}">
                <a14:useLocalDpi xmlns:a14="http://schemas.microsoft.com/office/drawing/2010/main" val="0"/>
              </a:ext>
            </a:extLst>
          </a:blip>
          <a:srcRect l="28844" t="40525" r="7688" b="17424"/>
          <a:stretch/>
        </p:blipFill>
        <p:spPr>
          <a:xfrm>
            <a:off x="1752600" y="3048000"/>
            <a:ext cx="6172200" cy="3610536"/>
          </a:xfrm>
        </p:spPr>
      </p:pic>
    </p:spTree>
    <p:extLst>
      <p:ext uri="{BB962C8B-B14F-4D97-AF65-F5344CB8AC3E}">
        <p14:creationId xmlns:p14="http://schemas.microsoft.com/office/powerpoint/2010/main" val="42386043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Devious &amp; Vicarious</a:t>
            </a:r>
            <a:endParaRPr lang="en-US" dirty="0"/>
          </a:p>
        </p:txBody>
      </p:sp>
      <p:sp>
        <p:nvSpPr>
          <p:cNvPr id="4" name="Text Placeholder 3"/>
          <p:cNvSpPr>
            <a:spLocks noGrp="1"/>
          </p:cNvSpPr>
          <p:nvPr>
            <p:ph type="body" idx="1"/>
          </p:nvPr>
        </p:nvSpPr>
        <p:spPr>
          <a:xfrm>
            <a:off x="457200" y="1371600"/>
            <a:ext cx="4040188" cy="457200"/>
          </a:xfrm>
        </p:spPr>
        <p:txBody>
          <a:bodyPr/>
          <a:lstStyle/>
          <a:p>
            <a:r>
              <a:rPr lang="en-US" dirty="0" smtClean="0"/>
              <a:t>Devious</a:t>
            </a:r>
            <a:endParaRPr lang="en-US" dirty="0"/>
          </a:p>
        </p:txBody>
      </p:sp>
      <p:sp>
        <p:nvSpPr>
          <p:cNvPr id="3" name="Content Placeholder 2"/>
          <p:cNvSpPr>
            <a:spLocks noGrp="1"/>
          </p:cNvSpPr>
          <p:nvPr>
            <p:ph sz="half" idx="2"/>
          </p:nvPr>
        </p:nvSpPr>
        <p:spPr>
          <a:xfrm>
            <a:off x="457200" y="1828800"/>
            <a:ext cx="4040188" cy="4297363"/>
          </a:xfrm>
        </p:spPr>
        <p:txBody>
          <a:bodyPr/>
          <a:lstStyle/>
          <a:p>
            <a:r>
              <a:rPr lang="en-US" dirty="0" smtClean="0"/>
              <a:t>Dictionary definition: straying from the right course; not straightforward</a:t>
            </a:r>
          </a:p>
          <a:p>
            <a:r>
              <a:rPr lang="en-US" dirty="0" smtClean="0"/>
              <a:t>Student sentence: He was devious on his bike.</a:t>
            </a:r>
          </a:p>
          <a:p>
            <a:r>
              <a:rPr lang="en-US" dirty="0" smtClean="0"/>
              <a:t>If someone is devious, he is using tricky and secretive ways to do something dishonest.</a:t>
            </a:r>
            <a:endParaRPr lang="en-US" dirty="0"/>
          </a:p>
        </p:txBody>
      </p:sp>
      <p:sp>
        <p:nvSpPr>
          <p:cNvPr id="5" name="Text Placeholder 4"/>
          <p:cNvSpPr>
            <a:spLocks noGrp="1"/>
          </p:cNvSpPr>
          <p:nvPr>
            <p:ph type="body" sz="quarter" idx="3"/>
          </p:nvPr>
        </p:nvSpPr>
        <p:spPr>
          <a:xfrm>
            <a:off x="4648200" y="1371600"/>
            <a:ext cx="4041775" cy="457200"/>
          </a:xfrm>
        </p:spPr>
        <p:txBody>
          <a:bodyPr/>
          <a:lstStyle/>
          <a:p>
            <a:r>
              <a:rPr lang="en-US" dirty="0" smtClean="0"/>
              <a:t>Vicarious</a:t>
            </a:r>
            <a:endParaRPr lang="en-US" dirty="0"/>
          </a:p>
        </p:txBody>
      </p:sp>
      <p:sp>
        <p:nvSpPr>
          <p:cNvPr id="6" name="Content Placeholder 5"/>
          <p:cNvSpPr>
            <a:spLocks noGrp="1"/>
          </p:cNvSpPr>
          <p:nvPr>
            <p:ph sz="quarter" idx="4"/>
          </p:nvPr>
        </p:nvSpPr>
        <p:spPr>
          <a:xfrm>
            <a:off x="4648200" y="1752600"/>
            <a:ext cx="4041775" cy="3951288"/>
          </a:xfrm>
        </p:spPr>
        <p:txBody>
          <a:bodyPr/>
          <a:lstStyle/>
          <a:p>
            <a:r>
              <a:rPr lang="en-US" dirty="0" smtClean="0"/>
              <a:t>Dictionary definition: felt by sharing in others’ experiences</a:t>
            </a:r>
          </a:p>
          <a:p>
            <a:r>
              <a:rPr lang="en-US" dirty="0" smtClean="0"/>
              <a:t>Student sentence: We had a vicarious time at my friend’s birthday party.</a:t>
            </a:r>
          </a:p>
          <a:p>
            <a:r>
              <a:rPr lang="en-US" dirty="0" smtClean="0"/>
              <a:t>Friendly definition: If someone is getting a vicarious feeling, she is sharing an experience by watching or reading about it.</a:t>
            </a:r>
            <a:endParaRPr lang="en-US" dirty="0"/>
          </a:p>
        </p:txBody>
      </p:sp>
    </p:spTree>
    <p:extLst>
      <p:ext uri="{BB962C8B-B14F-4D97-AF65-F5344CB8AC3E}">
        <p14:creationId xmlns:p14="http://schemas.microsoft.com/office/powerpoint/2010/main" val="1191721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8200"/>
            <a:ext cx="9144000" cy="457200"/>
          </a:xfrm>
        </p:spPr>
        <p:txBody>
          <a:bodyPr>
            <a:noAutofit/>
          </a:bodyPr>
          <a:lstStyle/>
          <a:p>
            <a:pPr algn="ctr"/>
            <a:r>
              <a:rPr lang="en-US" sz="3600" dirty="0" smtClean="0"/>
              <a:t>Developing Student-Friendly Definitions</a:t>
            </a:r>
            <a:endParaRPr lang="en-US" sz="3600" dirty="0"/>
          </a:p>
        </p:txBody>
      </p:sp>
      <p:sp>
        <p:nvSpPr>
          <p:cNvPr id="3" name="Content Placeholder 2"/>
          <p:cNvSpPr>
            <a:spLocks noGrp="1"/>
          </p:cNvSpPr>
          <p:nvPr>
            <p:ph idx="1"/>
          </p:nvPr>
        </p:nvSpPr>
        <p:spPr/>
        <p:txBody>
          <a:bodyPr>
            <a:normAutofit fontScale="85000" lnSpcReduction="10000"/>
          </a:bodyPr>
          <a:lstStyle/>
          <a:p>
            <a:r>
              <a:rPr lang="en-US" dirty="0" smtClean="0">
                <a:solidFill>
                  <a:schemeClr val="accent5">
                    <a:lumMod val="10000"/>
                  </a:schemeClr>
                </a:solidFill>
              </a:rPr>
              <a:t>Characterize the word </a:t>
            </a:r>
          </a:p>
          <a:p>
            <a:pPr lvl="1"/>
            <a:r>
              <a:rPr lang="en-US" dirty="0" smtClean="0">
                <a:solidFill>
                  <a:schemeClr val="accent5">
                    <a:lumMod val="10000"/>
                  </a:schemeClr>
                </a:solidFill>
              </a:rPr>
              <a:t>How is it typically used?</a:t>
            </a:r>
          </a:p>
          <a:p>
            <a:pPr lvl="1"/>
            <a:r>
              <a:rPr lang="en-US" dirty="0" smtClean="0">
                <a:solidFill>
                  <a:schemeClr val="accent5">
                    <a:lumMod val="10000"/>
                  </a:schemeClr>
                </a:solidFill>
              </a:rPr>
              <a:t>When do I use this word?</a:t>
            </a:r>
          </a:p>
          <a:p>
            <a:pPr lvl="1"/>
            <a:r>
              <a:rPr lang="en-US" dirty="0" smtClean="0">
                <a:solidFill>
                  <a:schemeClr val="accent5">
                    <a:lumMod val="10000"/>
                  </a:schemeClr>
                </a:solidFill>
              </a:rPr>
              <a:t>Why do we have such a word?</a:t>
            </a:r>
          </a:p>
          <a:p>
            <a:r>
              <a:rPr lang="en-US" dirty="0" smtClean="0">
                <a:solidFill>
                  <a:schemeClr val="accent5">
                    <a:lumMod val="10000"/>
                  </a:schemeClr>
                </a:solidFill>
              </a:rPr>
              <a:t>Explain the meaning in everyday language</a:t>
            </a:r>
          </a:p>
          <a:p>
            <a:pPr lvl="1"/>
            <a:r>
              <a:rPr lang="en-US" dirty="0" smtClean="0">
                <a:solidFill>
                  <a:schemeClr val="accent5">
                    <a:lumMod val="10000"/>
                  </a:schemeClr>
                </a:solidFill>
              </a:rPr>
              <a:t>Develop it in a way so students attend to the whole explanation, rather than just one word</a:t>
            </a:r>
          </a:p>
          <a:p>
            <a:pPr lvl="1"/>
            <a:r>
              <a:rPr lang="en-US" dirty="0" smtClean="0">
                <a:solidFill>
                  <a:schemeClr val="accent5">
                    <a:lumMod val="10000"/>
                  </a:schemeClr>
                </a:solidFill>
              </a:rPr>
              <a:t>Word it in a way that reflects its part of speech</a:t>
            </a:r>
          </a:p>
          <a:p>
            <a:pPr lvl="1"/>
            <a:r>
              <a:rPr lang="en-US" dirty="0" smtClean="0">
                <a:solidFill>
                  <a:schemeClr val="accent5">
                    <a:lumMod val="10000"/>
                  </a:schemeClr>
                </a:solidFill>
              </a:rPr>
              <a:t>“Somebody who…”</a:t>
            </a:r>
          </a:p>
          <a:p>
            <a:pPr lvl="1"/>
            <a:r>
              <a:rPr lang="en-US" dirty="0" smtClean="0">
                <a:solidFill>
                  <a:schemeClr val="accent5">
                    <a:lumMod val="10000"/>
                  </a:schemeClr>
                </a:solidFill>
              </a:rPr>
              <a:t>“Describes something that…”</a:t>
            </a:r>
          </a:p>
          <a:p>
            <a:pPr lvl="1"/>
            <a:r>
              <a:rPr lang="en-US" dirty="0" smtClean="0">
                <a:solidFill>
                  <a:schemeClr val="accent5">
                    <a:lumMod val="10000"/>
                  </a:schemeClr>
                </a:solidFill>
              </a:rPr>
              <a:t>“To do something in a ___ way”</a:t>
            </a:r>
          </a:p>
          <a:p>
            <a:pPr marL="457200" lvl="1" indent="0">
              <a:buNone/>
            </a:pPr>
            <a:endParaRPr lang="en-US" dirty="0"/>
          </a:p>
        </p:txBody>
      </p:sp>
      <p:pic>
        <p:nvPicPr>
          <p:cNvPr id="6" name="Picture 2" descr="C:\Users\kathyt\AppData\Local\Microsoft\Windows\Temporary Internet Files\Content.IE5\7XSK5QZT\MC90029756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7740" y="5867400"/>
            <a:ext cx="905257" cy="579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352112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686800" cy="1066800"/>
          </a:xfrm>
        </p:spPr>
        <p:txBody>
          <a:bodyPr/>
          <a:lstStyle/>
          <a:p>
            <a:r>
              <a:rPr lang="en-US" dirty="0" smtClean="0">
                <a:solidFill>
                  <a:schemeClr val="accent5">
                    <a:lumMod val="10000"/>
                  </a:schemeClr>
                </a:solidFill>
              </a:rPr>
              <a:t>3. Provide an additional context for the word</a:t>
            </a:r>
            <a:endParaRPr lang="en-US" dirty="0"/>
          </a:p>
        </p:txBody>
      </p:sp>
      <p:sp>
        <p:nvSpPr>
          <p:cNvPr id="3" name="Content Placeholder 2"/>
          <p:cNvSpPr>
            <a:spLocks noGrp="1"/>
          </p:cNvSpPr>
          <p:nvPr>
            <p:ph idx="1"/>
          </p:nvPr>
        </p:nvSpPr>
        <p:spPr>
          <a:xfrm>
            <a:off x="685800" y="2357887"/>
            <a:ext cx="7772400" cy="4495800"/>
          </a:xfrm>
        </p:spPr>
        <p:txBody>
          <a:bodyPr/>
          <a:lstStyle/>
          <a:p>
            <a:r>
              <a:rPr lang="en-US" dirty="0" smtClean="0"/>
              <a:t>Often, learners limit their use of the word to the contexts in which they were introduced.</a:t>
            </a:r>
          </a:p>
          <a:p>
            <a:r>
              <a:rPr lang="en-US" dirty="0" smtClean="0"/>
              <a:t>To avoid this, present some other contexts in which the word could be used.</a:t>
            </a:r>
            <a:endParaRPr lang="en-US" dirty="0"/>
          </a:p>
        </p:txBody>
      </p:sp>
    </p:spTree>
    <p:extLst>
      <p:ext uri="{BB962C8B-B14F-4D97-AF65-F5344CB8AC3E}">
        <p14:creationId xmlns:p14="http://schemas.microsoft.com/office/powerpoint/2010/main" val="103965671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685800"/>
            <a:ext cx="8001000" cy="457200"/>
          </a:xfrm>
          <a:prstGeom prst="rect">
            <a:avLst/>
          </a:prstGeom>
        </p:spPr>
        <p:txBody>
          <a:bodyPr/>
          <a:lstStyle>
            <a:lvl1pPr algn="l" rtl="0" eaLnBrk="1" fontAlgn="base" hangingPunct="1">
              <a:spcBef>
                <a:spcPct val="0"/>
              </a:spcBef>
              <a:spcAft>
                <a:spcPct val="0"/>
              </a:spcAft>
              <a:defRPr sz="4400">
                <a:solidFill>
                  <a:srgbClr val="00004A"/>
                </a:solidFill>
                <a:latin typeface="+mj-lt"/>
                <a:ea typeface="+mj-ea"/>
                <a:cs typeface="+mj-cs"/>
              </a:defRPr>
            </a:lvl1pPr>
            <a:lvl2pPr algn="l" rtl="0" eaLnBrk="1" fontAlgn="base" hangingPunct="1">
              <a:spcBef>
                <a:spcPct val="0"/>
              </a:spcBef>
              <a:spcAft>
                <a:spcPct val="0"/>
              </a:spcAft>
              <a:defRPr sz="4400">
                <a:solidFill>
                  <a:srgbClr val="00004A"/>
                </a:solidFill>
                <a:latin typeface="Trebuchet MS" pitchFamily="34" charset="0"/>
                <a:cs typeface="Times New Roman" pitchFamily="18" charset="0"/>
              </a:defRPr>
            </a:lvl2pPr>
            <a:lvl3pPr algn="l" rtl="0" eaLnBrk="1" fontAlgn="base" hangingPunct="1">
              <a:spcBef>
                <a:spcPct val="0"/>
              </a:spcBef>
              <a:spcAft>
                <a:spcPct val="0"/>
              </a:spcAft>
              <a:defRPr sz="4400">
                <a:solidFill>
                  <a:srgbClr val="00004A"/>
                </a:solidFill>
                <a:latin typeface="Trebuchet MS" pitchFamily="34" charset="0"/>
                <a:cs typeface="Times New Roman" pitchFamily="18" charset="0"/>
              </a:defRPr>
            </a:lvl3pPr>
            <a:lvl4pPr algn="l" rtl="0" eaLnBrk="1" fontAlgn="base" hangingPunct="1">
              <a:spcBef>
                <a:spcPct val="0"/>
              </a:spcBef>
              <a:spcAft>
                <a:spcPct val="0"/>
              </a:spcAft>
              <a:defRPr sz="4400">
                <a:solidFill>
                  <a:srgbClr val="00004A"/>
                </a:solidFill>
                <a:latin typeface="Trebuchet MS" pitchFamily="34" charset="0"/>
                <a:cs typeface="Times New Roman" pitchFamily="18" charset="0"/>
              </a:defRPr>
            </a:lvl4pPr>
            <a:lvl5pPr algn="l" rtl="0" eaLnBrk="1" fontAlgn="base" hangingPunct="1">
              <a:spcBef>
                <a:spcPct val="0"/>
              </a:spcBef>
              <a:spcAft>
                <a:spcPct val="0"/>
              </a:spcAft>
              <a:defRPr sz="4400">
                <a:solidFill>
                  <a:srgbClr val="00004A"/>
                </a:solidFill>
                <a:latin typeface="Trebuchet MS" pitchFamily="34" charset="0"/>
                <a:cs typeface="Times New Roman" pitchFamily="18" charset="0"/>
              </a:defRPr>
            </a:lvl5pPr>
            <a:lvl6pPr marL="457200" algn="l" rtl="0" eaLnBrk="1" fontAlgn="base" hangingPunct="1">
              <a:spcBef>
                <a:spcPct val="0"/>
              </a:spcBef>
              <a:spcAft>
                <a:spcPct val="0"/>
              </a:spcAft>
              <a:defRPr sz="4400">
                <a:solidFill>
                  <a:srgbClr val="00004A"/>
                </a:solidFill>
                <a:latin typeface="Trebuchet MS" pitchFamily="34" charset="0"/>
                <a:cs typeface="Times New Roman" pitchFamily="18" charset="0"/>
              </a:defRPr>
            </a:lvl6pPr>
            <a:lvl7pPr marL="914400" algn="l" rtl="0" eaLnBrk="1" fontAlgn="base" hangingPunct="1">
              <a:spcBef>
                <a:spcPct val="0"/>
              </a:spcBef>
              <a:spcAft>
                <a:spcPct val="0"/>
              </a:spcAft>
              <a:defRPr sz="4400">
                <a:solidFill>
                  <a:srgbClr val="00004A"/>
                </a:solidFill>
                <a:latin typeface="Trebuchet MS" pitchFamily="34" charset="0"/>
                <a:cs typeface="Times New Roman" pitchFamily="18" charset="0"/>
              </a:defRPr>
            </a:lvl7pPr>
            <a:lvl8pPr marL="1371600" algn="l" rtl="0" eaLnBrk="1" fontAlgn="base" hangingPunct="1">
              <a:spcBef>
                <a:spcPct val="0"/>
              </a:spcBef>
              <a:spcAft>
                <a:spcPct val="0"/>
              </a:spcAft>
              <a:defRPr sz="4400">
                <a:solidFill>
                  <a:srgbClr val="00004A"/>
                </a:solidFill>
                <a:latin typeface="Trebuchet MS" pitchFamily="34" charset="0"/>
                <a:cs typeface="Times New Roman" pitchFamily="18" charset="0"/>
              </a:defRPr>
            </a:lvl8pPr>
            <a:lvl9pPr marL="1828800" algn="l" rtl="0" eaLnBrk="1" fontAlgn="base" hangingPunct="1">
              <a:spcBef>
                <a:spcPct val="0"/>
              </a:spcBef>
              <a:spcAft>
                <a:spcPct val="0"/>
              </a:spcAft>
              <a:defRPr sz="4400">
                <a:solidFill>
                  <a:srgbClr val="00004A"/>
                </a:solidFill>
                <a:latin typeface="Trebuchet MS" pitchFamily="34" charset="0"/>
                <a:cs typeface="Times New Roman" pitchFamily="18" charset="0"/>
              </a:defRPr>
            </a:lvl9pPr>
          </a:lstStyle>
          <a:p>
            <a:r>
              <a:rPr lang="en-US" kern="0" smtClean="0"/>
              <a:t>You Try It</a:t>
            </a:r>
            <a:endParaRPr lang="en-US" kern="0" dirty="0"/>
          </a:p>
        </p:txBody>
      </p:sp>
      <p:sp>
        <p:nvSpPr>
          <p:cNvPr id="5" name="Content Placeholder 2"/>
          <p:cNvSpPr txBox="1">
            <a:spLocks/>
          </p:cNvSpPr>
          <p:nvPr/>
        </p:nvSpPr>
        <p:spPr>
          <a:xfrm>
            <a:off x="381000" y="1371600"/>
            <a:ext cx="8382000" cy="4343400"/>
          </a:xfrm>
          <a:prstGeom prst="rect">
            <a:avLst/>
          </a:prstGeom>
        </p:spPr>
        <p:txBody>
          <a:bodyPr/>
          <a:lstStyle>
            <a:lvl1pPr marL="342900" indent="-342900" algn="l" rtl="0" eaLnBrk="1" fontAlgn="base" hangingPunct="1">
              <a:spcBef>
                <a:spcPct val="20000"/>
              </a:spcBef>
              <a:spcAft>
                <a:spcPct val="0"/>
              </a:spcAft>
              <a:buChar char="•"/>
              <a:defRPr sz="3200">
                <a:solidFill>
                  <a:srgbClr val="666633"/>
                </a:solidFill>
                <a:latin typeface="+mn-lt"/>
                <a:ea typeface="+mn-ea"/>
                <a:cs typeface="+mn-cs"/>
              </a:defRPr>
            </a:lvl1pPr>
            <a:lvl2pPr marL="742950" indent="-285750" algn="l" rtl="0" eaLnBrk="1" fontAlgn="base" hangingPunct="1">
              <a:spcBef>
                <a:spcPct val="20000"/>
              </a:spcBef>
              <a:spcAft>
                <a:spcPct val="0"/>
              </a:spcAft>
              <a:buChar char="–"/>
              <a:defRPr sz="2800">
                <a:solidFill>
                  <a:srgbClr val="666633"/>
                </a:solidFill>
                <a:latin typeface="+mn-lt"/>
                <a:cs typeface="+mn-cs"/>
              </a:defRPr>
            </a:lvl2pPr>
            <a:lvl3pPr marL="1143000" indent="-228600" algn="l" rtl="0" eaLnBrk="1" fontAlgn="base" hangingPunct="1">
              <a:spcBef>
                <a:spcPct val="20000"/>
              </a:spcBef>
              <a:spcAft>
                <a:spcPct val="0"/>
              </a:spcAft>
              <a:buChar char="•"/>
              <a:defRPr sz="2400">
                <a:solidFill>
                  <a:srgbClr val="666633"/>
                </a:solidFill>
                <a:latin typeface="+mn-lt"/>
                <a:cs typeface="+mn-cs"/>
              </a:defRPr>
            </a:lvl3pPr>
            <a:lvl4pPr marL="1600200" indent="-228600" algn="l" rtl="0" eaLnBrk="1" fontAlgn="base" hangingPunct="1">
              <a:spcBef>
                <a:spcPct val="20000"/>
              </a:spcBef>
              <a:spcAft>
                <a:spcPct val="0"/>
              </a:spcAft>
              <a:buChar char="–"/>
              <a:defRPr sz="2000">
                <a:solidFill>
                  <a:srgbClr val="666633"/>
                </a:solidFill>
                <a:latin typeface="+mn-lt"/>
                <a:cs typeface="+mn-cs"/>
              </a:defRPr>
            </a:lvl4pPr>
            <a:lvl5pPr marL="2057400" indent="-228600" algn="l" rtl="0" eaLnBrk="1" fontAlgn="base" hangingPunct="1">
              <a:spcBef>
                <a:spcPct val="20000"/>
              </a:spcBef>
              <a:spcAft>
                <a:spcPct val="0"/>
              </a:spcAft>
              <a:buChar char="»"/>
              <a:defRPr sz="2000">
                <a:solidFill>
                  <a:srgbClr val="666633"/>
                </a:solidFill>
                <a:latin typeface="+mn-lt"/>
                <a:cs typeface="+mn-cs"/>
              </a:defRPr>
            </a:lvl5pPr>
            <a:lvl6pPr marL="2514600" indent="-228600" algn="l" rtl="0" eaLnBrk="1" fontAlgn="base" hangingPunct="1">
              <a:spcBef>
                <a:spcPct val="20000"/>
              </a:spcBef>
              <a:spcAft>
                <a:spcPct val="0"/>
              </a:spcAft>
              <a:buChar char="»"/>
              <a:defRPr sz="2000">
                <a:solidFill>
                  <a:srgbClr val="666633"/>
                </a:solidFill>
                <a:latin typeface="+mn-lt"/>
                <a:cs typeface="+mn-cs"/>
              </a:defRPr>
            </a:lvl6pPr>
            <a:lvl7pPr marL="2971800" indent="-228600" algn="l" rtl="0" eaLnBrk="1" fontAlgn="base" hangingPunct="1">
              <a:spcBef>
                <a:spcPct val="20000"/>
              </a:spcBef>
              <a:spcAft>
                <a:spcPct val="0"/>
              </a:spcAft>
              <a:buChar char="»"/>
              <a:defRPr sz="2000">
                <a:solidFill>
                  <a:srgbClr val="666633"/>
                </a:solidFill>
                <a:latin typeface="+mn-lt"/>
                <a:cs typeface="+mn-cs"/>
              </a:defRPr>
            </a:lvl7pPr>
            <a:lvl8pPr marL="3429000" indent="-228600" algn="l" rtl="0" eaLnBrk="1" fontAlgn="base" hangingPunct="1">
              <a:spcBef>
                <a:spcPct val="20000"/>
              </a:spcBef>
              <a:spcAft>
                <a:spcPct val="0"/>
              </a:spcAft>
              <a:buChar char="»"/>
              <a:defRPr sz="2000">
                <a:solidFill>
                  <a:srgbClr val="666633"/>
                </a:solidFill>
                <a:latin typeface="+mn-lt"/>
                <a:cs typeface="+mn-cs"/>
              </a:defRPr>
            </a:lvl8pPr>
            <a:lvl9pPr marL="3886200" indent="-228600" algn="l" rtl="0" eaLnBrk="1" fontAlgn="base" hangingPunct="1">
              <a:spcBef>
                <a:spcPct val="20000"/>
              </a:spcBef>
              <a:spcAft>
                <a:spcPct val="0"/>
              </a:spcAft>
              <a:buChar char="»"/>
              <a:defRPr sz="2000">
                <a:solidFill>
                  <a:srgbClr val="666633"/>
                </a:solidFill>
                <a:latin typeface="+mn-lt"/>
                <a:cs typeface="+mn-cs"/>
              </a:defRPr>
            </a:lvl9pPr>
          </a:lstStyle>
          <a:p>
            <a:pPr>
              <a:buFont typeface="Wingdings" pitchFamily="2" charset="2"/>
              <a:buChar char="ü"/>
            </a:pPr>
            <a:r>
              <a:rPr lang="en-US" kern="0" dirty="0" smtClean="0">
                <a:solidFill>
                  <a:schemeClr val="accent5">
                    <a:lumMod val="10000"/>
                  </a:schemeClr>
                </a:solidFill>
              </a:rPr>
              <a:t>Create student friendly definitions for the following words. </a:t>
            </a:r>
          </a:p>
          <a:p>
            <a:pPr>
              <a:buFont typeface="Wingdings" pitchFamily="2" charset="2"/>
              <a:buChar char="ü"/>
            </a:pPr>
            <a:r>
              <a:rPr lang="en-US" kern="0" dirty="0" smtClean="0">
                <a:solidFill>
                  <a:schemeClr val="accent5">
                    <a:lumMod val="10000"/>
                  </a:schemeClr>
                </a:solidFill>
              </a:rPr>
              <a:t>Add an additional context for each word. </a:t>
            </a:r>
          </a:p>
          <a:p>
            <a:pPr marL="514350" indent="-514350">
              <a:buFont typeface="+mj-lt"/>
              <a:buAutoNum type="arabicPeriod"/>
            </a:pPr>
            <a:r>
              <a:rPr lang="en-US" kern="0" dirty="0" smtClean="0">
                <a:solidFill>
                  <a:schemeClr val="accent5">
                    <a:lumMod val="10000"/>
                  </a:schemeClr>
                </a:solidFill>
              </a:rPr>
              <a:t>disrupt    - break up; split</a:t>
            </a:r>
          </a:p>
          <a:p>
            <a:pPr marL="514350" indent="-514350">
              <a:buFont typeface="+mj-lt"/>
              <a:buAutoNum type="arabicPeriod"/>
            </a:pPr>
            <a:r>
              <a:rPr lang="en-US" kern="0" dirty="0" smtClean="0">
                <a:solidFill>
                  <a:schemeClr val="accent5">
                    <a:lumMod val="10000"/>
                  </a:schemeClr>
                </a:solidFill>
              </a:rPr>
              <a:t>illusion    - appearance or feeling that 		    misleads because it is not real</a:t>
            </a:r>
          </a:p>
          <a:p>
            <a:pPr marL="514350" indent="-514350">
              <a:buFont typeface="+mj-lt"/>
              <a:buAutoNum type="arabicPeriod"/>
            </a:pPr>
            <a:r>
              <a:rPr lang="en-US" kern="0" dirty="0" smtClean="0">
                <a:solidFill>
                  <a:schemeClr val="accent5">
                    <a:lumMod val="10000"/>
                  </a:schemeClr>
                </a:solidFill>
              </a:rPr>
              <a:t>morbid    - not healthy or normal</a:t>
            </a:r>
          </a:p>
          <a:p>
            <a:pPr marL="0" indent="0">
              <a:buFontTx/>
              <a:buNone/>
            </a:pPr>
            <a:r>
              <a:rPr lang="en-US" sz="2800" kern="0" dirty="0" smtClean="0">
                <a:solidFill>
                  <a:schemeClr val="accent5">
                    <a:lumMod val="10000"/>
                  </a:schemeClr>
                </a:solidFill>
              </a:rPr>
              <a:t>(Try to include the words </a:t>
            </a:r>
            <a:r>
              <a:rPr lang="en-US" sz="2800" i="1" kern="0" dirty="0" smtClean="0">
                <a:solidFill>
                  <a:schemeClr val="accent5">
                    <a:lumMod val="10000"/>
                  </a:schemeClr>
                </a:solidFill>
              </a:rPr>
              <a:t>something, someone, </a:t>
            </a:r>
            <a:r>
              <a:rPr lang="en-US" sz="2800" kern="0" dirty="0" smtClean="0">
                <a:solidFill>
                  <a:schemeClr val="accent5">
                    <a:lumMod val="10000"/>
                  </a:schemeClr>
                </a:solidFill>
              </a:rPr>
              <a:t>or </a:t>
            </a:r>
            <a:r>
              <a:rPr lang="en-US" sz="2800" i="1" kern="0" dirty="0" smtClean="0">
                <a:solidFill>
                  <a:schemeClr val="accent5">
                    <a:lumMod val="10000"/>
                  </a:schemeClr>
                </a:solidFill>
              </a:rPr>
              <a:t>describes </a:t>
            </a:r>
            <a:r>
              <a:rPr lang="en-US" sz="2800" kern="0" dirty="0" smtClean="0">
                <a:solidFill>
                  <a:schemeClr val="accent5">
                    <a:lumMod val="10000"/>
                  </a:schemeClr>
                </a:solidFill>
              </a:rPr>
              <a:t>in your explanations.)</a:t>
            </a:r>
            <a:endParaRPr lang="en-US" sz="2800" kern="0" dirty="0">
              <a:solidFill>
                <a:schemeClr val="accent5">
                  <a:lumMod val="10000"/>
                </a:schemeClr>
              </a:solidFill>
            </a:endParaRPr>
          </a:p>
        </p:txBody>
      </p:sp>
    </p:spTree>
    <p:extLst>
      <p:ext uri="{BB962C8B-B14F-4D97-AF65-F5344CB8AC3E}">
        <p14:creationId xmlns:p14="http://schemas.microsoft.com/office/powerpoint/2010/main" val="365101179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838200"/>
            <a:ext cx="8915400" cy="457200"/>
          </a:xfrm>
        </p:spPr>
        <p:txBody>
          <a:bodyPr/>
          <a:lstStyle/>
          <a:p>
            <a:r>
              <a:rPr lang="en-US" sz="4000" dirty="0" smtClean="0">
                <a:solidFill>
                  <a:schemeClr val="accent5">
                    <a:lumMod val="10000"/>
                  </a:schemeClr>
                </a:solidFill>
              </a:rPr>
              <a:t>4. Provide opportunities for students to actively process word meanings</a:t>
            </a:r>
            <a:r>
              <a:rPr lang="en-US" dirty="0" smtClean="0">
                <a:solidFill>
                  <a:schemeClr val="accent5">
                    <a:lumMod val="10000"/>
                  </a:schemeClr>
                </a:solidFill>
              </a:rPr>
              <a:t/>
            </a:r>
            <a:br>
              <a:rPr lang="en-US" dirty="0" smtClean="0">
                <a:solidFill>
                  <a:schemeClr val="accent5">
                    <a:lumMod val="10000"/>
                  </a:schemeClr>
                </a:solidFill>
              </a:rPr>
            </a:br>
            <a:endParaRPr lang="en-US" dirty="0"/>
          </a:p>
        </p:txBody>
      </p:sp>
      <p:sp>
        <p:nvSpPr>
          <p:cNvPr id="3" name="Content Placeholder 2"/>
          <p:cNvSpPr>
            <a:spLocks noGrp="1"/>
          </p:cNvSpPr>
          <p:nvPr>
            <p:ph idx="1"/>
          </p:nvPr>
        </p:nvSpPr>
        <p:spPr>
          <a:xfrm>
            <a:off x="685800" y="2209800"/>
            <a:ext cx="7772400" cy="3886200"/>
          </a:xfrm>
        </p:spPr>
        <p:txBody>
          <a:bodyPr/>
          <a:lstStyle/>
          <a:p>
            <a:r>
              <a:rPr lang="en-US" dirty="0" smtClean="0"/>
              <a:t>One way to do that is to provide meaning through Instructional contexts. </a:t>
            </a:r>
          </a:p>
          <a:p>
            <a:endParaRPr lang="en-US" dirty="0"/>
          </a:p>
          <a:p>
            <a:r>
              <a:rPr lang="en-US" dirty="0" smtClean="0"/>
              <a:t>How do you do that?</a:t>
            </a:r>
            <a:endParaRPr lang="en-US" dirty="0"/>
          </a:p>
        </p:txBody>
      </p:sp>
      <p:pic>
        <p:nvPicPr>
          <p:cNvPr id="7173" name="Picture 5" descr="C:\Users\kathyt\AppData\Local\Microsoft\Windows\Temporary Internet Files\Content.IE5\UMATGUIK\MP90042222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3429000"/>
            <a:ext cx="1982167"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656701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001000" cy="1524000"/>
          </a:xfrm>
        </p:spPr>
        <p:txBody>
          <a:bodyPr>
            <a:normAutofit/>
          </a:bodyPr>
          <a:lstStyle/>
          <a:p>
            <a:r>
              <a:rPr lang="en-US" dirty="0" smtClean="0"/>
              <a:t>Provide Meaning Information </a:t>
            </a:r>
            <a:br>
              <a:rPr lang="en-US" dirty="0" smtClean="0"/>
            </a:br>
            <a:r>
              <a:rPr lang="en-US" dirty="0" smtClean="0"/>
              <a:t>through Instructional Contexts</a:t>
            </a:r>
            <a:endParaRPr lang="en-US" dirty="0"/>
          </a:p>
        </p:txBody>
      </p:sp>
      <p:sp>
        <p:nvSpPr>
          <p:cNvPr id="3" name="Content Placeholder 2"/>
          <p:cNvSpPr>
            <a:spLocks noGrp="1"/>
          </p:cNvSpPr>
          <p:nvPr>
            <p:ph idx="1"/>
          </p:nvPr>
        </p:nvSpPr>
        <p:spPr>
          <a:xfrm>
            <a:off x="762000" y="2286000"/>
            <a:ext cx="8229600" cy="4343400"/>
          </a:xfrm>
        </p:spPr>
        <p:txBody>
          <a:bodyPr>
            <a:normAutofit fontScale="92500" lnSpcReduction="20000"/>
          </a:bodyPr>
          <a:lstStyle/>
          <a:p>
            <a:r>
              <a:rPr lang="en-US" dirty="0" smtClean="0">
                <a:solidFill>
                  <a:schemeClr val="accent5">
                    <a:lumMod val="10000"/>
                  </a:schemeClr>
                </a:solidFill>
              </a:rPr>
              <a:t>Describe a situation that leads the students to  understand the meaning of the word.</a:t>
            </a:r>
          </a:p>
          <a:p>
            <a:r>
              <a:rPr lang="en-US" dirty="0" smtClean="0">
                <a:solidFill>
                  <a:schemeClr val="accent5">
                    <a:lumMod val="10000"/>
                  </a:schemeClr>
                </a:solidFill>
              </a:rPr>
              <a:t>Develop a definition or explanation of the target word that is clear and explicit.</a:t>
            </a:r>
          </a:p>
          <a:p>
            <a:r>
              <a:rPr lang="en-US" dirty="0" smtClean="0">
                <a:solidFill>
                  <a:schemeClr val="accent5">
                    <a:lumMod val="10000"/>
                  </a:schemeClr>
                </a:solidFill>
              </a:rPr>
              <a:t>Have students explain their thinking and explain the parts of the situation that helped him or her figure out the definition. </a:t>
            </a:r>
          </a:p>
          <a:p>
            <a:r>
              <a:rPr lang="en-US" dirty="0" smtClean="0">
                <a:solidFill>
                  <a:schemeClr val="accent5">
                    <a:lumMod val="10000"/>
                  </a:schemeClr>
                </a:solidFill>
              </a:rPr>
              <a:t>Model thinking aloud this kind of explanation, but use it sparingly so students do most of the explaining.</a:t>
            </a:r>
            <a:endParaRPr lang="en-US" dirty="0">
              <a:solidFill>
                <a:schemeClr val="accent5">
                  <a:lumMod val="10000"/>
                </a:schemeClr>
              </a:solidFill>
            </a:endParaRPr>
          </a:p>
        </p:txBody>
      </p:sp>
    </p:spTree>
    <p:extLst>
      <p:ext uri="{BB962C8B-B14F-4D97-AF65-F5344CB8AC3E}">
        <p14:creationId xmlns:p14="http://schemas.microsoft.com/office/powerpoint/2010/main" val="118273511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001000" cy="1143000"/>
          </a:xfrm>
        </p:spPr>
        <p:txBody>
          <a:bodyPr/>
          <a:lstStyle/>
          <a:p>
            <a:r>
              <a:rPr lang="en-US" dirty="0"/>
              <a:t>Instructional Contexts</a:t>
            </a:r>
            <a:r>
              <a:rPr lang="en-US" dirty="0" smtClean="0"/>
              <a:t>: </a:t>
            </a:r>
            <a:r>
              <a:rPr lang="en-US" i="1" dirty="0" smtClean="0"/>
              <a:t>obstinate</a:t>
            </a:r>
            <a:endParaRPr lang="en-US" i="1" dirty="0"/>
          </a:p>
        </p:txBody>
      </p:sp>
      <p:sp>
        <p:nvSpPr>
          <p:cNvPr id="3" name="Content Placeholder 2"/>
          <p:cNvSpPr>
            <a:spLocks noGrp="1"/>
          </p:cNvSpPr>
          <p:nvPr>
            <p:ph idx="1"/>
          </p:nvPr>
        </p:nvSpPr>
        <p:spPr>
          <a:xfrm>
            <a:off x="685800" y="2209800"/>
            <a:ext cx="7772400" cy="3886200"/>
          </a:xfrm>
        </p:spPr>
        <p:txBody>
          <a:bodyPr/>
          <a:lstStyle/>
          <a:p>
            <a:r>
              <a:rPr lang="en-US" dirty="0" smtClean="0">
                <a:solidFill>
                  <a:schemeClr val="accent5">
                    <a:lumMod val="10000"/>
                  </a:schemeClr>
                </a:solidFill>
              </a:rPr>
              <a:t>“The rider couldn’t control the </a:t>
            </a:r>
            <a:r>
              <a:rPr lang="en-US" i="1" dirty="0" smtClean="0">
                <a:solidFill>
                  <a:schemeClr val="accent5">
                    <a:lumMod val="10000"/>
                  </a:schemeClr>
                </a:solidFill>
              </a:rPr>
              <a:t>obstinate</a:t>
            </a:r>
            <a:r>
              <a:rPr lang="en-US" dirty="0" smtClean="0">
                <a:solidFill>
                  <a:schemeClr val="accent5">
                    <a:lumMod val="10000"/>
                  </a:schemeClr>
                </a:solidFill>
              </a:rPr>
              <a:t> horse. She was getting angry that this horse acted this way often.” </a:t>
            </a:r>
          </a:p>
          <a:p>
            <a:pPr lvl="1"/>
            <a:endParaRPr lang="en-US" dirty="0" smtClean="0">
              <a:solidFill>
                <a:schemeClr val="accent5">
                  <a:lumMod val="10000"/>
                </a:schemeClr>
              </a:solidFill>
            </a:endParaRPr>
          </a:p>
          <a:p>
            <a:pPr lvl="1"/>
            <a:r>
              <a:rPr lang="en-US" dirty="0" smtClean="0">
                <a:solidFill>
                  <a:schemeClr val="accent5">
                    <a:lumMod val="10000"/>
                  </a:schemeClr>
                </a:solidFill>
              </a:rPr>
              <a:t>First step is teacher modeling</a:t>
            </a:r>
            <a:endParaRPr lang="en-US" dirty="0">
              <a:solidFill>
                <a:schemeClr val="accent5">
                  <a:lumMod val="10000"/>
                </a:schemeClr>
              </a:solidFill>
            </a:endParaRPr>
          </a:p>
        </p:txBody>
      </p:sp>
      <p:pic>
        <p:nvPicPr>
          <p:cNvPr id="4" name="Picture 2" descr="C:\Users\kathyt\AppData\Local\Microsoft\Windows\Temporary Internet Files\Content.IE5\5GO2TTN9\MP90044846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5600" y="3886200"/>
            <a:ext cx="1854200" cy="2781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275861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001000" cy="914400"/>
          </a:xfrm>
        </p:spPr>
        <p:txBody>
          <a:bodyPr/>
          <a:lstStyle/>
          <a:p>
            <a:r>
              <a:rPr lang="en-US" dirty="0"/>
              <a:t>Instructional </a:t>
            </a:r>
            <a:r>
              <a:rPr lang="en-US" dirty="0" smtClean="0"/>
              <a:t>Context: </a:t>
            </a:r>
            <a:r>
              <a:rPr lang="en-US" i="1" dirty="0" smtClean="0"/>
              <a:t>Eavesdrop</a:t>
            </a:r>
            <a:endParaRPr lang="en-US" i="1" dirty="0"/>
          </a:p>
        </p:txBody>
      </p:sp>
      <p:sp>
        <p:nvSpPr>
          <p:cNvPr id="3" name="Content Placeholder 2"/>
          <p:cNvSpPr>
            <a:spLocks noGrp="1"/>
          </p:cNvSpPr>
          <p:nvPr>
            <p:ph idx="1"/>
          </p:nvPr>
        </p:nvSpPr>
        <p:spPr>
          <a:xfrm>
            <a:off x="762000" y="1981200"/>
            <a:ext cx="7772400" cy="4876800"/>
          </a:xfrm>
        </p:spPr>
        <p:txBody>
          <a:bodyPr>
            <a:normAutofit fontScale="92500" lnSpcReduction="20000"/>
          </a:bodyPr>
          <a:lstStyle/>
          <a:p>
            <a:r>
              <a:rPr lang="en-US" dirty="0" smtClean="0">
                <a:solidFill>
                  <a:schemeClr val="accent5">
                    <a:lumMod val="10000"/>
                  </a:schemeClr>
                </a:solidFill>
              </a:rPr>
              <a:t>“The train ride had been long, and I was tired of looking out the window. So I decided to </a:t>
            </a:r>
            <a:r>
              <a:rPr lang="en-US" i="1" dirty="0" smtClean="0">
                <a:solidFill>
                  <a:schemeClr val="accent5">
                    <a:lumMod val="10000"/>
                  </a:schemeClr>
                </a:solidFill>
              </a:rPr>
              <a:t>eavesdrop</a:t>
            </a:r>
            <a:r>
              <a:rPr lang="en-US" dirty="0" smtClean="0">
                <a:solidFill>
                  <a:schemeClr val="accent5">
                    <a:lumMod val="10000"/>
                  </a:schemeClr>
                </a:solidFill>
              </a:rPr>
              <a:t> on what two of the passengers sitting behind me were saying. I knew what they were saying was none of my business, but it might be interesting, so I tried to listen.”</a:t>
            </a:r>
          </a:p>
          <a:p>
            <a:pPr lvl="1"/>
            <a:endParaRPr lang="en-US" dirty="0" smtClean="0">
              <a:solidFill>
                <a:schemeClr val="accent5">
                  <a:lumMod val="10000"/>
                </a:schemeClr>
              </a:solidFill>
            </a:endParaRPr>
          </a:p>
          <a:p>
            <a:pPr lvl="1"/>
            <a:r>
              <a:rPr lang="en-US" dirty="0" smtClean="0">
                <a:solidFill>
                  <a:schemeClr val="accent5">
                    <a:lumMod val="10000"/>
                  </a:schemeClr>
                </a:solidFill>
              </a:rPr>
              <a:t>What is this person up to? What told you that?</a:t>
            </a:r>
          </a:p>
          <a:p>
            <a:pPr lvl="1"/>
            <a:r>
              <a:rPr lang="en-US" dirty="0" smtClean="0">
                <a:solidFill>
                  <a:schemeClr val="accent5">
                    <a:lumMod val="10000"/>
                  </a:schemeClr>
                </a:solidFill>
              </a:rPr>
              <a:t>What’s this about it was none of his business?</a:t>
            </a:r>
          </a:p>
          <a:p>
            <a:pPr lvl="1"/>
            <a:r>
              <a:rPr lang="en-US" dirty="0" smtClean="0">
                <a:solidFill>
                  <a:schemeClr val="accent5">
                    <a:lumMod val="10000"/>
                  </a:schemeClr>
                </a:solidFill>
              </a:rPr>
              <a:t>So, </a:t>
            </a:r>
            <a:r>
              <a:rPr lang="en-US" i="1" dirty="0" smtClean="0">
                <a:solidFill>
                  <a:schemeClr val="accent5">
                    <a:lumMod val="10000"/>
                  </a:schemeClr>
                </a:solidFill>
              </a:rPr>
              <a:t>eavesdropping</a:t>
            </a:r>
            <a:r>
              <a:rPr lang="en-US" dirty="0" smtClean="0">
                <a:solidFill>
                  <a:schemeClr val="accent5">
                    <a:lumMod val="10000"/>
                  </a:schemeClr>
                </a:solidFill>
              </a:rPr>
              <a:t> means what kind of listening</a:t>
            </a:r>
            <a:r>
              <a:rPr lang="en-US" dirty="0" smtClean="0"/>
              <a:t>?</a:t>
            </a:r>
            <a:endParaRPr lang="en-US" dirty="0"/>
          </a:p>
        </p:txBody>
      </p:sp>
    </p:spTree>
    <p:extLst>
      <p:ext uri="{BB962C8B-B14F-4D97-AF65-F5344CB8AC3E}">
        <p14:creationId xmlns:p14="http://schemas.microsoft.com/office/powerpoint/2010/main" val="388863842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Instructional </a:t>
            </a:r>
            <a:r>
              <a:rPr lang="en-US" dirty="0" smtClean="0"/>
              <a:t>Context: </a:t>
            </a:r>
            <a:r>
              <a:rPr lang="en-US" i="1" dirty="0" smtClean="0"/>
              <a:t>Edible</a:t>
            </a:r>
            <a:endParaRPr lang="en-US" i="1" dirty="0"/>
          </a:p>
        </p:txBody>
      </p:sp>
      <p:sp>
        <p:nvSpPr>
          <p:cNvPr id="3" name="Content Placeholder 2"/>
          <p:cNvSpPr>
            <a:spLocks noGrp="1"/>
          </p:cNvSpPr>
          <p:nvPr>
            <p:ph idx="1"/>
          </p:nvPr>
        </p:nvSpPr>
        <p:spPr/>
        <p:txBody>
          <a:bodyPr/>
          <a:lstStyle/>
          <a:p>
            <a:r>
              <a:rPr lang="en-US" dirty="0" smtClean="0">
                <a:solidFill>
                  <a:schemeClr val="accent5">
                    <a:lumMod val="10000"/>
                  </a:schemeClr>
                </a:solidFill>
              </a:rPr>
              <a:t>“Please don’t eat the flowers, sir,” said the waiter. “I don’t think they are </a:t>
            </a:r>
            <a:r>
              <a:rPr lang="en-US" i="1" dirty="0" smtClean="0">
                <a:solidFill>
                  <a:schemeClr val="accent5">
                    <a:lumMod val="10000"/>
                  </a:schemeClr>
                </a:solidFill>
              </a:rPr>
              <a:t>edible</a:t>
            </a:r>
            <a:r>
              <a:rPr lang="en-US" dirty="0" smtClean="0">
                <a:solidFill>
                  <a:schemeClr val="accent5">
                    <a:lumMod val="10000"/>
                  </a:schemeClr>
                </a:solidFill>
              </a:rPr>
              <a:t>! They might make you sick!” </a:t>
            </a:r>
          </a:p>
          <a:p>
            <a:pPr lvl="1"/>
            <a:r>
              <a:rPr lang="en-US" dirty="0" smtClean="0">
                <a:solidFill>
                  <a:schemeClr val="accent5">
                    <a:lumMod val="10000"/>
                  </a:schemeClr>
                </a:solidFill>
              </a:rPr>
              <a:t>What is the waiter telling the man about the flowers?</a:t>
            </a:r>
          </a:p>
          <a:p>
            <a:pPr lvl="1"/>
            <a:r>
              <a:rPr lang="en-US" dirty="0" smtClean="0">
                <a:solidFill>
                  <a:schemeClr val="accent5">
                    <a:lumMod val="10000"/>
                  </a:schemeClr>
                </a:solidFill>
              </a:rPr>
              <a:t>If eating them might make you sick, what does that tell you?</a:t>
            </a:r>
          </a:p>
          <a:p>
            <a:pPr lvl="1"/>
            <a:r>
              <a:rPr lang="en-US" dirty="0" smtClean="0">
                <a:solidFill>
                  <a:schemeClr val="accent5">
                    <a:lumMod val="10000"/>
                  </a:schemeClr>
                </a:solidFill>
              </a:rPr>
              <a:t>So, if you shouldn’t eat things that are not </a:t>
            </a:r>
            <a:r>
              <a:rPr lang="en-US" i="1" dirty="0" smtClean="0">
                <a:solidFill>
                  <a:schemeClr val="accent5">
                    <a:lumMod val="10000"/>
                  </a:schemeClr>
                </a:solidFill>
              </a:rPr>
              <a:t>edible</a:t>
            </a:r>
            <a:r>
              <a:rPr lang="en-US" dirty="0" smtClean="0">
                <a:solidFill>
                  <a:schemeClr val="accent5">
                    <a:lumMod val="10000"/>
                  </a:schemeClr>
                </a:solidFill>
              </a:rPr>
              <a:t>, what does </a:t>
            </a:r>
            <a:r>
              <a:rPr lang="en-US" i="1" dirty="0" smtClean="0">
                <a:solidFill>
                  <a:schemeClr val="accent5">
                    <a:lumMod val="10000"/>
                  </a:schemeClr>
                </a:solidFill>
              </a:rPr>
              <a:t>edible</a:t>
            </a:r>
            <a:r>
              <a:rPr lang="en-US" dirty="0" smtClean="0">
                <a:solidFill>
                  <a:schemeClr val="accent5">
                    <a:lumMod val="10000"/>
                  </a:schemeClr>
                </a:solidFill>
              </a:rPr>
              <a:t> </a:t>
            </a:r>
            <a:r>
              <a:rPr lang="en-US" dirty="0">
                <a:solidFill>
                  <a:schemeClr val="accent5">
                    <a:lumMod val="10000"/>
                  </a:schemeClr>
                </a:solidFill>
              </a:rPr>
              <a:t>m</a:t>
            </a:r>
            <a:r>
              <a:rPr lang="en-US" dirty="0" smtClean="0">
                <a:solidFill>
                  <a:schemeClr val="accent5">
                    <a:lumMod val="10000"/>
                  </a:schemeClr>
                </a:solidFill>
              </a:rPr>
              <a:t>ean?</a:t>
            </a:r>
            <a:endParaRPr lang="en-US" dirty="0">
              <a:solidFill>
                <a:schemeClr val="accent5">
                  <a:lumMod val="10000"/>
                </a:schemeClr>
              </a:solidFill>
            </a:endParaRPr>
          </a:p>
        </p:txBody>
      </p:sp>
    </p:spTree>
    <p:extLst>
      <p:ext uri="{BB962C8B-B14F-4D97-AF65-F5344CB8AC3E}">
        <p14:creationId xmlns:p14="http://schemas.microsoft.com/office/powerpoint/2010/main" val="46485670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Try It</a:t>
            </a:r>
            <a:endParaRPr lang="en-US" dirty="0"/>
          </a:p>
        </p:txBody>
      </p:sp>
      <p:sp>
        <p:nvSpPr>
          <p:cNvPr id="3" name="Content Placeholder 2"/>
          <p:cNvSpPr>
            <a:spLocks noGrp="1"/>
          </p:cNvSpPr>
          <p:nvPr>
            <p:ph idx="1"/>
          </p:nvPr>
        </p:nvSpPr>
        <p:spPr>
          <a:xfrm>
            <a:off x="381000" y="1371600"/>
            <a:ext cx="8382000" cy="4495800"/>
          </a:xfrm>
        </p:spPr>
        <p:txBody>
          <a:bodyPr/>
          <a:lstStyle/>
          <a:p>
            <a:pPr>
              <a:buFont typeface="Wingdings" pitchFamily="2" charset="2"/>
              <a:buChar char="ü"/>
            </a:pPr>
            <a:r>
              <a:rPr lang="en-US" dirty="0" smtClean="0">
                <a:solidFill>
                  <a:schemeClr val="accent5">
                    <a:lumMod val="10000"/>
                  </a:schemeClr>
                </a:solidFill>
              </a:rPr>
              <a:t>Create student friendly definitions for the following words. </a:t>
            </a:r>
          </a:p>
          <a:p>
            <a:pPr>
              <a:buFont typeface="Wingdings" pitchFamily="2" charset="2"/>
              <a:buChar char="ü"/>
            </a:pPr>
            <a:r>
              <a:rPr lang="en-US" dirty="0" smtClean="0">
                <a:solidFill>
                  <a:schemeClr val="accent5">
                    <a:lumMod val="10000"/>
                  </a:schemeClr>
                </a:solidFill>
              </a:rPr>
              <a:t>Add an additional context for each word. </a:t>
            </a:r>
          </a:p>
          <a:p>
            <a:pPr marL="514350" indent="-514350">
              <a:buFont typeface="+mj-lt"/>
              <a:buAutoNum type="arabicPeriod"/>
            </a:pPr>
            <a:r>
              <a:rPr lang="en-US" dirty="0">
                <a:solidFill>
                  <a:schemeClr val="accent5">
                    <a:lumMod val="10000"/>
                  </a:schemeClr>
                </a:solidFill>
              </a:rPr>
              <a:t>d</a:t>
            </a:r>
            <a:r>
              <a:rPr lang="en-US" dirty="0" smtClean="0">
                <a:solidFill>
                  <a:schemeClr val="accent5">
                    <a:lumMod val="10000"/>
                  </a:schemeClr>
                </a:solidFill>
              </a:rPr>
              <a:t>isrupt    - break up; split</a:t>
            </a:r>
          </a:p>
          <a:p>
            <a:pPr marL="514350" indent="-514350">
              <a:buFont typeface="+mj-lt"/>
              <a:buAutoNum type="arabicPeriod"/>
            </a:pPr>
            <a:r>
              <a:rPr lang="en-US" dirty="0" smtClean="0">
                <a:solidFill>
                  <a:schemeClr val="accent5">
                    <a:lumMod val="10000"/>
                  </a:schemeClr>
                </a:solidFill>
              </a:rPr>
              <a:t>illusion    - appearance or feeling that 		    misleads because it is not real</a:t>
            </a:r>
          </a:p>
          <a:p>
            <a:pPr marL="514350" indent="-514350">
              <a:buFont typeface="+mj-lt"/>
              <a:buAutoNum type="arabicPeriod"/>
            </a:pPr>
            <a:r>
              <a:rPr lang="en-US" dirty="0" smtClean="0">
                <a:solidFill>
                  <a:schemeClr val="accent5">
                    <a:lumMod val="10000"/>
                  </a:schemeClr>
                </a:solidFill>
              </a:rPr>
              <a:t>morbid    - not healthy or normal</a:t>
            </a:r>
          </a:p>
          <a:p>
            <a:pPr marL="0" indent="0">
              <a:buNone/>
            </a:pPr>
            <a:r>
              <a:rPr lang="en-US" sz="2800" dirty="0" smtClean="0">
                <a:solidFill>
                  <a:schemeClr val="accent5">
                    <a:lumMod val="10000"/>
                  </a:schemeClr>
                </a:solidFill>
              </a:rPr>
              <a:t>(Try to include the words </a:t>
            </a:r>
            <a:r>
              <a:rPr lang="en-US" sz="2800" i="1" dirty="0" smtClean="0">
                <a:solidFill>
                  <a:schemeClr val="accent5">
                    <a:lumMod val="10000"/>
                  </a:schemeClr>
                </a:solidFill>
              </a:rPr>
              <a:t>something, someone, </a:t>
            </a:r>
            <a:r>
              <a:rPr lang="en-US" sz="2800" dirty="0" smtClean="0">
                <a:solidFill>
                  <a:schemeClr val="accent5">
                    <a:lumMod val="10000"/>
                  </a:schemeClr>
                </a:solidFill>
              </a:rPr>
              <a:t>or </a:t>
            </a:r>
            <a:r>
              <a:rPr lang="en-US" sz="2800" i="1" dirty="0" smtClean="0">
                <a:solidFill>
                  <a:schemeClr val="accent5">
                    <a:lumMod val="10000"/>
                  </a:schemeClr>
                </a:solidFill>
              </a:rPr>
              <a:t>describes </a:t>
            </a:r>
            <a:r>
              <a:rPr lang="en-US" sz="2800" dirty="0" smtClean="0">
                <a:solidFill>
                  <a:schemeClr val="accent5">
                    <a:lumMod val="10000"/>
                  </a:schemeClr>
                </a:solidFill>
              </a:rPr>
              <a:t>in your explanations.)</a:t>
            </a:r>
            <a:endParaRPr lang="en-US" sz="2800" dirty="0">
              <a:solidFill>
                <a:schemeClr val="accent5">
                  <a:lumMod val="10000"/>
                </a:schemeClr>
              </a:solidFill>
            </a:endParaRPr>
          </a:p>
        </p:txBody>
      </p:sp>
    </p:spTree>
    <p:extLst>
      <p:ext uri="{BB962C8B-B14F-4D97-AF65-F5344CB8AC3E}">
        <p14:creationId xmlns:p14="http://schemas.microsoft.com/office/powerpoint/2010/main" val="29975454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Essential Questions:</a:t>
            </a:r>
            <a:endParaRPr lang="en-US" dirty="0"/>
          </a:p>
        </p:txBody>
      </p:sp>
      <p:sp>
        <p:nvSpPr>
          <p:cNvPr id="3" name="Content Placeholder 2"/>
          <p:cNvSpPr>
            <a:spLocks noGrp="1"/>
          </p:cNvSpPr>
          <p:nvPr>
            <p:ph idx="1"/>
          </p:nvPr>
        </p:nvSpPr>
        <p:spPr/>
        <p:txBody>
          <a:bodyPr/>
          <a:lstStyle/>
          <a:p>
            <a:r>
              <a:rPr lang="en-US" dirty="0" smtClean="0">
                <a:solidFill>
                  <a:schemeClr val="accent4"/>
                </a:solidFill>
              </a:rPr>
              <a:t>Why is vocabulary instruction so important? </a:t>
            </a:r>
          </a:p>
          <a:p>
            <a:r>
              <a:rPr lang="en-US" dirty="0" smtClean="0">
                <a:solidFill>
                  <a:schemeClr val="accent4"/>
                </a:solidFill>
              </a:rPr>
              <a:t>What are exemplary strategies for vocabulary instruction?</a:t>
            </a:r>
          </a:p>
          <a:p>
            <a:pPr marL="0" indent="0">
              <a:buNone/>
            </a:pPr>
            <a:endParaRPr lang="en-US" dirty="0"/>
          </a:p>
        </p:txBody>
      </p:sp>
    </p:spTree>
    <p:extLst>
      <p:ext uri="{BB962C8B-B14F-4D97-AF65-F5344CB8AC3E}">
        <p14:creationId xmlns:p14="http://schemas.microsoft.com/office/powerpoint/2010/main" val="24361498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686800" cy="1447800"/>
          </a:xfrm>
        </p:spPr>
        <p:txBody>
          <a:bodyPr>
            <a:normAutofit fontScale="90000"/>
          </a:bodyPr>
          <a:lstStyle/>
          <a:p>
            <a:r>
              <a:rPr lang="en-US" dirty="0" smtClean="0"/>
              <a:t>4. Provide opportunities for students to actively process word meanings</a:t>
            </a:r>
            <a:br>
              <a:rPr lang="en-US" dirty="0" smtClean="0"/>
            </a:br>
            <a:endParaRPr lang="en-US" dirty="0"/>
          </a:p>
        </p:txBody>
      </p:sp>
      <p:sp>
        <p:nvSpPr>
          <p:cNvPr id="3" name="Content Placeholder 2"/>
          <p:cNvSpPr>
            <a:spLocks noGrp="1"/>
          </p:cNvSpPr>
          <p:nvPr>
            <p:ph idx="1"/>
          </p:nvPr>
        </p:nvSpPr>
        <p:spPr>
          <a:xfrm>
            <a:off x="1295400" y="2133600"/>
            <a:ext cx="5486400" cy="3429000"/>
          </a:xfrm>
        </p:spPr>
        <p:txBody>
          <a:bodyPr/>
          <a:lstStyle/>
          <a:p>
            <a:pPr marL="0" indent="0">
              <a:buNone/>
            </a:pPr>
            <a:r>
              <a:rPr lang="en-US" dirty="0" smtClean="0">
                <a:solidFill>
                  <a:schemeClr val="accent5">
                    <a:lumMod val="10000"/>
                  </a:schemeClr>
                </a:solidFill>
              </a:rPr>
              <a:t>4 ideas for doing this:</a:t>
            </a:r>
          </a:p>
          <a:p>
            <a:r>
              <a:rPr lang="en-US" dirty="0" smtClean="0">
                <a:solidFill>
                  <a:schemeClr val="accent5">
                    <a:lumMod val="10000"/>
                  </a:schemeClr>
                </a:solidFill>
              </a:rPr>
              <a:t>Word Associations</a:t>
            </a:r>
          </a:p>
          <a:p>
            <a:r>
              <a:rPr lang="en-US" dirty="0" smtClean="0">
                <a:solidFill>
                  <a:schemeClr val="accent5">
                    <a:lumMod val="10000"/>
                  </a:schemeClr>
                </a:solidFill>
              </a:rPr>
              <a:t>Have you Ever…?</a:t>
            </a:r>
          </a:p>
          <a:p>
            <a:r>
              <a:rPr lang="en-US" dirty="0" smtClean="0">
                <a:solidFill>
                  <a:schemeClr val="accent5">
                    <a:lumMod val="10000"/>
                  </a:schemeClr>
                </a:solidFill>
              </a:rPr>
              <a:t>Applause, Applause!</a:t>
            </a:r>
          </a:p>
          <a:p>
            <a:r>
              <a:rPr lang="en-US" dirty="0" smtClean="0">
                <a:solidFill>
                  <a:schemeClr val="accent5">
                    <a:lumMod val="10000"/>
                  </a:schemeClr>
                </a:solidFill>
              </a:rPr>
              <a:t>Idea Completions</a:t>
            </a:r>
            <a:endParaRPr lang="en-US" dirty="0">
              <a:solidFill>
                <a:schemeClr val="accent5">
                  <a:lumMod val="10000"/>
                </a:schemeClr>
              </a:solidFill>
            </a:endParaRPr>
          </a:p>
        </p:txBody>
      </p:sp>
    </p:spTree>
    <p:extLst>
      <p:ext uri="{BB962C8B-B14F-4D97-AF65-F5344CB8AC3E}">
        <p14:creationId xmlns:p14="http://schemas.microsoft.com/office/powerpoint/2010/main" val="370578352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accent5">
                    <a:lumMod val="10000"/>
                  </a:schemeClr>
                </a:solidFill>
              </a:rPr>
              <a:t>Engaging Students in Dealing with Word Meanings</a:t>
            </a:r>
            <a:endParaRPr lang="en-US" dirty="0">
              <a:solidFill>
                <a:schemeClr val="accent5">
                  <a:lumMod val="10000"/>
                </a:schemeClr>
              </a:solidFill>
            </a:endParaRPr>
          </a:p>
        </p:txBody>
      </p:sp>
      <p:sp>
        <p:nvSpPr>
          <p:cNvPr id="5" name="Content Placeholder 2"/>
          <p:cNvSpPr txBox="1">
            <a:spLocks/>
          </p:cNvSpPr>
          <p:nvPr/>
        </p:nvSpPr>
        <p:spPr>
          <a:xfrm>
            <a:off x="423203" y="1371600"/>
            <a:ext cx="8229600" cy="51816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dirty="0" smtClean="0">
                <a:solidFill>
                  <a:schemeClr val="accent5">
                    <a:lumMod val="10000"/>
                  </a:schemeClr>
                </a:solidFill>
              </a:rPr>
              <a:t>Word Associations: </a:t>
            </a:r>
            <a:r>
              <a:rPr lang="en-US" dirty="0" smtClean="0">
                <a:solidFill>
                  <a:schemeClr val="accent5">
                    <a:lumMod val="10000"/>
                  </a:schemeClr>
                </a:solidFill>
              </a:rPr>
              <a:t>After studying explanations for </a:t>
            </a:r>
            <a:r>
              <a:rPr lang="en-US" i="1" dirty="0" smtClean="0">
                <a:solidFill>
                  <a:schemeClr val="accent5">
                    <a:lumMod val="10000"/>
                  </a:schemeClr>
                </a:solidFill>
              </a:rPr>
              <a:t>accomplice, virtuoso, philanthropist, </a:t>
            </a:r>
            <a:r>
              <a:rPr lang="en-US" dirty="0" smtClean="0">
                <a:solidFill>
                  <a:schemeClr val="accent5">
                    <a:lumMod val="10000"/>
                  </a:schemeClr>
                </a:solidFill>
              </a:rPr>
              <a:t>and</a:t>
            </a:r>
            <a:r>
              <a:rPr lang="en-US" i="1" dirty="0" smtClean="0">
                <a:solidFill>
                  <a:schemeClr val="accent5">
                    <a:lumMod val="10000"/>
                  </a:schemeClr>
                </a:solidFill>
              </a:rPr>
              <a:t> novice</a:t>
            </a:r>
            <a:r>
              <a:rPr lang="en-US" dirty="0" smtClean="0">
                <a:solidFill>
                  <a:schemeClr val="accent5">
                    <a:lumMod val="10000"/>
                  </a:schemeClr>
                </a:solidFill>
              </a:rPr>
              <a:t>:</a:t>
            </a:r>
          </a:p>
          <a:p>
            <a:r>
              <a:rPr lang="en-US" dirty="0" smtClean="0">
                <a:solidFill>
                  <a:schemeClr val="accent5">
                    <a:lumMod val="10000"/>
                  </a:schemeClr>
                </a:solidFill>
              </a:rPr>
              <a:t>Students answer and explain their answer:</a:t>
            </a:r>
          </a:p>
          <a:p>
            <a:pPr lvl="1"/>
            <a:r>
              <a:rPr lang="en-US" dirty="0" smtClean="0">
                <a:solidFill>
                  <a:schemeClr val="accent5">
                    <a:lumMod val="10000"/>
                  </a:schemeClr>
                </a:solidFill>
              </a:rPr>
              <a:t>Which word goes with crook?</a:t>
            </a:r>
          </a:p>
          <a:p>
            <a:pPr lvl="1"/>
            <a:r>
              <a:rPr lang="en-US" dirty="0" smtClean="0">
                <a:solidFill>
                  <a:schemeClr val="accent5">
                    <a:lumMod val="10000"/>
                  </a:schemeClr>
                </a:solidFill>
              </a:rPr>
              <a:t>Which word goes with “gift to build a new hospital”?</a:t>
            </a:r>
          </a:p>
          <a:p>
            <a:pPr lvl="1"/>
            <a:r>
              <a:rPr lang="en-US" dirty="0" smtClean="0">
                <a:solidFill>
                  <a:schemeClr val="accent5">
                    <a:lumMod val="10000"/>
                  </a:schemeClr>
                </a:solidFill>
              </a:rPr>
              <a:t>Which word goes with piano?</a:t>
            </a:r>
          </a:p>
          <a:p>
            <a:pPr lvl="1"/>
            <a:r>
              <a:rPr lang="en-US" dirty="0" smtClean="0">
                <a:solidFill>
                  <a:schemeClr val="accent5">
                    <a:lumMod val="10000"/>
                  </a:schemeClr>
                </a:solidFill>
              </a:rPr>
              <a:t>Which word goes with kindergartener?</a:t>
            </a:r>
          </a:p>
        </p:txBody>
      </p:sp>
    </p:spTree>
    <p:extLst>
      <p:ext uri="{BB962C8B-B14F-4D97-AF65-F5344CB8AC3E}">
        <p14:creationId xmlns:p14="http://schemas.microsoft.com/office/powerpoint/2010/main" val="425251737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5">
                    <a:lumMod val="10000"/>
                  </a:schemeClr>
                </a:solidFill>
              </a:rPr>
              <a:t>Engaging Students in Dealing with Word Meanings</a:t>
            </a:r>
            <a:br>
              <a:rPr lang="en-US" dirty="0">
                <a:solidFill>
                  <a:schemeClr val="accent5">
                    <a:lumMod val="10000"/>
                  </a:schemeClr>
                </a:solidFill>
              </a:rPr>
            </a:br>
            <a:endParaRPr lang="en-US" dirty="0"/>
          </a:p>
        </p:txBody>
      </p:sp>
      <p:sp>
        <p:nvSpPr>
          <p:cNvPr id="3" name="Content Placeholder 2"/>
          <p:cNvSpPr>
            <a:spLocks noGrp="1"/>
          </p:cNvSpPr>
          <p:nvPr>
            <p:ph idx="1"/>
          </p:nvPr>
        </p:nvSpPr>
        <p:spPr/>
        <p:txBody>
          <a:bodyPr/>
          <a:lstStyle/>
          <a:p>
            <a:r>
              <a:rPr lang="en-US" b="1" dirty="0" smtClean="0">
                <a:solidFill>
                  <a:schemeClr val="accent5">
                    <a:lumMod val="10000"/>
                  </a:schemeClr>
                </a:solidFill>
              </a:rPr>
              <a:t>Have you ever …?</a:t>
            </a:r>
          </a:p>
          <a:p>
            <a:pPr marL="0" indent="0">
              <a:buNone/>
            </a:pPr>
            <a:endParaRPr lang="en-US" b="1" dirty="0" smtClean="0">
              <a:solidFill>
                <a:schemeClr val="accent5">
                  <a:lumMod val="10000"/>
                </a:schemeClr>
              </a:solidFill>
            </a:endParaRPr>
          </a:p>
          <a:p>
            <a:pPr lvl="1"/>
            <a:r>
              <a:rPr lang="en-US" dirty="0" smtClean="0">
                <a:solidFill>
                  <a:schemeClr val="accent5">
                    <a:lumMod val="10000"/>
                  </a:schemeClr>
                </a:solidFill>
              </a:rPr>
              <a:t>Describe a time when you might have been an </a:t>
            </a:r>
            <a:r>
              <a:rPr lang="en-US" i="1" dirty="0" smtClean="0">
                <a:solidFill>
                  <a:schemeClr val="accent5">
                    <a:lumMod val="10000"/>
                  </a:schemeClr>
                </a:solidFill>
              </a:rPr>
              <a:t>accomplice </a:t>
            </a:r>
            <a:r>
              <a:rPr lang="en-US" dirty="0" smtClean="0">
                <a:solidFill>
                  <a:schemeClr val="accent5">
                    <a:lumMod val="10000"/>
                  </a:schemeClr>
                </a:solidFill>
              </a:rPr>
              <a:t>to someone.</a:t>
            </a:r>
          </a:p>
          <a:p>
            <a:pPr marL="457200" lvl="1" indent="0">
              <a:buNone/>
            </a:pPr>
            <a:endParaRPr lang="en-US" dirty="0" smtClean="0">
              <a:solidFill>
                <a:schemeClr val="accent5">
                  <a:lumMod val="10000"/>
                </a:schemeClr>
              </a:solidFill>
            </a:endParaRPr>
          </a:p>
          <a:p>
            <a:pPr lvl="1"/>
            <a:r>
              <a:rPr lang="en-US" dirty="0" smtClean="0">
                <a:solidFill>
                  <a:schemeClr val="accent5">
                    <a:lumMod val="10000"/>
                  </a:schemeClr>
                </a:solidFill>
              </a:rPr>
              <a:t> Describe a situation when you might be a </a:t>
            </a:r>
            <a:r>
              <a:rPr lang="en-US" i="1" dirty="0" smtClean="0">
                <a:solidFill>
                  <a:schemeClr val="accent5">
                    <a:lumMod val="10000"/>
                  </a:schemeClr>
                </a:solidFill>
              </a:rPr>
              <a:t>novice</a:t>
            </a:r>
            <a:r>
              <a:rPr lang="en-US" b="1" i="1" dirty="0" smtClean="0">
                <a:solidFill>
                  <a:schemeClr val="accent5">
                    <a:lumMod val="10000"/>
                  </a:schemeClr>
                </a:solidFill>
              </a:rPr>
              <a:t>. </a:t>
            </a:r>
          </a:p>
          <a:p>
            <a:pPr marL="457200" lvl="1" indent="0">
              <a:buNone/>
            </a:pPr>
            <a:endParaRPr lang="en-US" b="1" dirty="0" smtClean="0">
              <a:solidFill>
                <a:schemeClr val="accent5">
                  <a:lumMod val="10000"/>
                </a:schemeClr>
              </a:solidFill>
            </a:endParaRPr>
          </a:p>
          <a:p>
            <a:pPr lvl="1"/>
            <a:endParaRPr lang="en-US" b="1" dirty="0">
              <a:solidFill>
                <a:schemeClr val="accent5">
                  <a:lumMod val="10000"/>
                </a:schemeClr>
              </a:solidFill>
            </a:endParaRPr>
          </a:p>
        </p:txBody>
      </p:sp>
    </p:spTree>
    <p:extLst>
      <p:ext uri="{BB962C8B-B14F-4D97-AF65-F5344CB8AC3E}">
        <p14:creationId xmlns:p14="http://schemas.microsoft.com/office/powerpoint/2010/main" val="290928994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5">
                    <a:lumMod val="10000"/>
                  </a:schemeClr>
                </a:solidFill>
              </a:rPr>
              <a:t>Engaging Students in Dealing with Word Meanings</a:t>
            </a:r>
            <a:br>
              <a:rPr lang="en-US" dirty="0">
                <a:solidFill>
                  <a:schemeClr val="accent5">
                    <a:lumMod val="10000"/>
                  </a:schemeClr>
                </a:solidFill>
              </a:rPr>
            </a:br>
            <a:endParaRPr lang="en-US" dirty="0"/>
          </a:p>
        </p:txBody>
      </p:sp>
      <p:sp>
        <p:nvSpPr>
          <p:cNvPr id="3" name="Content Placeholder 2"/>
          <p:cNvSpPr>
            <a:spLocks noGrp="1"/>
          </p:cNvSpPr>
          <p:nvPr>
            <p:ph idx="1"/>
          </p:nvPr>
        </p:nvSpPr>
        <p:spPr/>
        <p:txBody>
          <a:bodyPr/>
          <a:lstStyle/>
          <a:p>
            <a:r>
              <a:rPr lang="en-US" b="1" dirty="0" smtClean="0">
                <a:solidFill>
                  <a:schemeClr val="accent5">
                    <a:lumMod val="10000"/>
                  </a:schemeClr>
                </a:solidFill>
              </a:rPr>
              <a:t>Applause, Applause! </a:t>
            </a:r>
          </a:p>
          <a:p>
            <a:pPr marL="457200" lvl="1" indent="0">
              <a:buNone/>
            </a:pPr>
            <a:r>
              <a:rPr lang="en-US" dirty="0" smtClean="0">
                <a:solidFill>
                  <a:schemeClr val="accent5">
                    <a:lumMod val="10000"/>
                  </a:schemeClr>
                </a:solidFill>
              </a:rPr>
              <a:t>Clap to show… </a:t>
            </a:r>
          </a:p>
          <a:p>
            <a:pPr marL="457200" lvl="1" indent="0">
              <a:buNone/>
            </a:pPr>
            <a:r>
              <a:rPr lang="en-US" dirty="0" smtClean="0">
                <a:solidFill>
                  <a:schemeClr val="accent5">
                    <a:lumMod val="10000"/>
                  </a:schemeClr>
                </a:solidFill>
              </a:rPr>
              <a:t>How much would you like …</a:t>
            </a:r>
          </a:p>
          <a:p>
            <a:pPr lvl="1"/>
            <a:r>
              <a:rPr lang="en-US" dirty="0" smtClean="0">
                <a:solidFill>
                  <a:schemeClr val="accent5">
                    <a:lumMod val="10000"/>
                  </a:schemeClr>
                </a:solidFill>
              </a:rPr>
              <a:t> Being suspected of being an </a:t>
            </a:r>
            <a:r>
              <a:rPr lang="en-US" i="1" dirty="0" smtClean="0">
                <a:solidFill>
                  <a:schemeClr val="accent5">
                    <a:lumMod val="10000"/>
                  </a:schemeClr>
                </a:solidFill>
              </a:rPr>
              <a:t>accomplice</a:t>
            </a:r>
            <a:endParaRPr lang="en-US" dirty="0">
              <a:solidFill>
                <a:schemeClr val="accent5">
                  <a:lumMod val="10000"/>
                </a:schemeClr>
              </a:solidFill>
            </a:endParaRPr>
          </a:p>
          <a:p>
            <a:pPr lvl="1"/>
            <a:r>
              <a:rPr lang="en-US" dirty="0" smtClean="0">
                <a:solidFill>
                  <a:schemeClr val="accent5">
                    <a:lumMod val="10000"/>
                  </a:schemeClr>
                </a:solidFill>
              </a:rPr>
              <a:t>Having </a:t>
            </a:r>
            <a:r>
              <a:rPr lang="en-US" i="1" dirty="0" smtClean="0">
                <a:solidFill>
                  <a:schemeClr val="accent5">
                    <a:lumMod val="10000"/>
                  </a:schemeClr>
                </a:solidFill>
              </a:rPr>
              <a:t>philanthropists</a:t>
            </a:r>
            <a:r>
              <a:rPr lang="en-US" dirty="0" smtClean="0">
                <a:solidFill>
                  <a:schemeClr val="accent5">
                    <a:lumMod val="10000"/>
                  </a:schemeClr>
                </a:solidFill>
              </a:rPr>
              <a:t> as relatives</a:t>
            </a:r>
          </a:p>
          <a:p>
            <a:pPr lvl="1"/>
            <a:r>
              <a:rPr lang="en-US" dirty="0" smtClean="0">
                <a:solidFill>
                  <a:schemeClr val="accent5">
                    <a:lumMod val="10000"/>
                  </a:schemeClr>
                </a:solidFill>
              </a:rPr>
              <a:t>Being described as a </a:t>
            </a:r>
            <a:r>
              <a:rPr lang="en-US" i="1" dirty="0" smtClean="0">
                <a:solidFill>
                  <a:schemeClr val="accent5">
                    <a:lumMod val="10000"/>
                  </a:schemeClr>
                </a:solidFill>
              </a:rPr>
              <a:t>novice</a:t>
            </a:r>
            <a:r>
              <a:rPr lang="en-US" dirty="0" smtClean="0">
                <a:solidFill>
                  <a:schemeClr val="accent5">
                    <a:lumMod val="10000"/>
                  </a:schemeClr>
                </a:solidFill>
              </a:rPr>
              <a:t> soccer player </a:t>
            </a:r>
          </a:p>
          <a:p>
            <a:pPr lvl="1"/>
            <a:endParaRPr lang="en-US" dirty="0">
              <a:solidFill>
                <a:schemeClr val="accent5">
                  <a:lumMod val="10000"/>
                </a:schemeClr>
              </a:solidFill>
            </a:endParaRPr>
          </a:p>
        </p:txBody>
      </p:sp>
    </p:spTree>
    <p:extLst>
      <p:ext uri="{BB962C8B-B14F-4D97-AF65-F5344CB8AC3E}">
        <p14:creationId xmlns:p14="http://schemas.microsoft.com/office/powerpoint/2010/main" val="382341269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5">
                    <a:lumMod val="10000"/>
                  </a:schemeClr>
                </a:solidFill>
              </a:rPr>
              <a:t>Engaging Students in Dealing with Word Meanings</a:t>
            </a:r>
            <a:br>
              <a:rPr lang="en-US" dirty="0">
                <a:solidFill>
                  <a:schemeClr val="accent5">
                    <a:lumMod val="10000"/>
                  </a:schemeClr>
                </a:solidFill>
              </a:rPr>
            </a:br>
            <a:endParaRPr lang="en-US" dirty="0"/>
          </a:p>
        </p:txBody>
      </p:sp>
      <p:sp>
        <p:nvSpPr>
          <p:cNvPr id="3" name="Content Placeholder 2"/>
          <p:cNvSpPr>
            <a:spLocks noGrp="1"/>
          </p:cNvSpPr>
          <p:nvPr>
            <p:ph idx="1"/>
          </p:nvPr>
        </p:nvSpPr>
        <p:spPr/>
        <p:txBody>
          <a:bodyPr/>
          <a:lstStyle/>
          <a:p>
            <a:r>
              <a:rPr lang="en-US" b="1" dirty="0" smtClean="0">
                <a:solidFill>
                  <a:schemeClr val="accent5">
                    <a:lumMod val="10000"/>
                  </a:schemeClr>
                </a:solidFill>
              </a:rPr>
              <a:t>Idea Completions</a:t>
            </a:r>
          </a:p>
          <a:p>
            <a:pPr marL="0" indent="0">
              <a:buNone/>
            </a:pPr>
            <a:endParaRPr lang="en-US" dirty="0" smtClean="0">
              <a:solidFill>
                <a:schemeClr val="accent5">
                  <a:lumMod val="10000"/>
                </a:schemeClr>
              </a:solidFill>
            </a:endParaRPr>
          </a:p>
          <a:p>
            <a:pPr lvl="1"/>
            <a:r>
              <a:rPr lang="en-US" dirty="0" smtClean="0">
                <a:solidFill>
                  <a:schemeClr val="accent5">
                    <a:lumMod val="10000"/>
                  </a:schemeClr>
                </a:solidFill>
              </a:rPr>
              <a:t>The audience asked the </a:t>
            </a:r>
            <a:r>
              <a:rPr lang="en-US" i="1" dirty="0" smtClean="0">
                <a:solidFill>
                  <a:schemeClr val="accent5">
                    <a:lumMod val="10000"/>
                  </a:schemeClr>
                </a:solidFill>
              </a:rPr>
              <a:t>virtuoso </a:t>
            </a:r>
            <a:r>
              <a:rPr lang="en-US" dirty="0" smtClean="0">
                <a:solidFill>
                  <a:schemeClr val="accent5">
                    <a:lumMod val="10000"/>
                  </a:schemeClr>
                </a:solidFill>
              </a:rPr>
              <a:t>to play another piece of music because … </a:t>
            </a:r>
          </a:p>
          <a:p>
            <a:pPr marL="457200" lvl="1" indent="0">
              <a:buNone/>
            </a:pPr>
            <a:endParaRPr lang="en-US" dirty="0" smtClean="0">
              <a:solidFill>
                <a:schemeClr val="accent5">
                  <a:lumMod val="10000"/>
                </a:schemeClr>
              </a:solidFill>
            </a:endParaRPr>
          </a:p>
          <a:p>
            <a:pPr lvl="1"/>
            <a:r>
              <a:rPr lang="en-US" dirty="0" smtClean="0">
                <a:solidFill>
                  <a:schemeClr val="accent5">
                    <a:lumMod val="10000"/>
                  </a:schemeClr>
                </a:solidFill>
              </a:rPr>
              <a:t>The skiing teacher said Maria was a </a:t>
            </a:r>
            <a:r>
              <a:rPr lang="en-US" i="1" dirty="0" smtClean="0">
                <a:solidFill>
                  <a:schemeClr val="accent5">
                    <a:lumMod val="10000"/>
                  </a:schemeClr>
                </a:solidFill>
              </a:rPr>
              <a:t>novice</a:t>
            </a:r>
            <a:r>
              <a:rPr lang="en-US" dirty="0" smtClean="0">
                <a:solidFill>
                  <a:schemeClr val="accent5">
                    <a:lumMod val="10000"/>
                  </a:schemeClr>
                </a:solidFill>
              </a:rPr>
              <a:t> on the ski slopes because…</a:t>
            </a:r>
          </a:p>
        </p:txBody>
      </p:sp>
    </p:spTree>
    <p:extLst>
      <p:ext uri="{BB962C8B-B14F-4D97-AF65-F5344CB8AC3E}">
        <p14:creationId xmlns:p14="http://schemas.microsoft.com/office/powerpoint/2010/main" val="88543908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Try It</a:t>
            </a:r>
            <a:endParaRPr lang="en-US" dirty="0"/>
          </a:p>
        </p:txBody>
      </p:sp>
      <p:sp>
        <p:nvSpPr>
          <p:cNvPr id="3" name="Content Placeholder 2"/>
          <p:cNvSpPr>
            <a:spLocks noGrp="1"/>
          </p:cNvSpPr>
          <p:nvPr>
            <p:ph idx="1"/>
          </p:nvPr>
        </p:nvSpPr>
        <p:spPr/>
        <p:txBody>
          <a:bodyPr/>
          <a:lstStyle/>
          <a:p>
            <a:pPr marL="0" indent="0">
              <a:buNone/>
            </a:pPr>
            <a:r>
              <a:rPr lang="en-US" dirty="0" smtClean="0">
                <a:solidFill>
                  <a:schemeClr val="accent5">
                    <a:lumMod val="10000"/>
                  </a:schemeClr>
                </a:solidFill>
              </a:rPr>
              <a:t>Using the words </a:t>
            </a:r>
            <a:r>
              <a:rPr lang="en-US" i="1" dirty="0" smtClean="0">
                <a:solidFill>
                  <a:schemeClr val="accent5">
                    <a:lumMod val="10000"/>
                  </a:schemeClr>
                </a:solidFill>
              </a:rPr>
              <a:t>disrupt, illusion, </a:t>
            </a:r>
            <a:r>
              <a:rPr lang="en-US" dirty="0" smtClean="0">
                <a:solidFill>
                  <a:schemeClr val="accent5">
                    <a:lumMod val="10000"/>
                  </a:schemeClr>
                </a:solidFill>
              </a:rPr>
              <a:t>and</a:t>
            </a:r>
            <a:r>
              <a:rPr lang="en-US" i="1" dirty="0" smtClean="0">
                <a:solidFill>
                  <a:schemeClr val="accent5">
                    <a:lumMod val="10000"/>
                  </a:schemeClr>
                </a:solidFill>
              </a:rPr>
              <a:t> morbid</a:t>
            </a:r>
            <a:r>
              <a:rPr lang="en-US" dirty="0" smtClean="0">
                <a:solidFill>
                  <a:schemeClr val="accent5">
                    <a:lumMod val="10000"/>
                  </a:schemeClr>
                </a:solidFill>
              </a:rPr>
              <a:t> develop instructional contexts. </a:t>
            </a:r>
          </a:p>
          <a:p>
            <a:r>
              <a:rPr lang="en-US" dirty="0" smtClean="0">
                <a:solidFill>
                  <a:schemeClr val="accent5">
                    <a:lumMod val="10000"/>
                  </a:schemeClr>
                </a:solidFill>
              </a:rPr>
              <a:t>Word Association</a:t>
            </a:r>
          </a:p>
          <a:p>
            <a:r>
              <a:rPr lang="en-US" dirty="0" smtClean="0">
                <a:solidFill>
                  <a:schemeClr val="accent5">
                    <a:lumMod val="10000"/>
                  </a:schemeClr>
                </a:solidFill>
              </a:rPr>
              <a:t>Have you ever…?</a:t>
            </a:r>
          </a:p>
          <a:p>
            <a:r>
              <a:rPr lang="en-US" dirty="0" smtClean="0">
                <a:solidFill>
                  <a:schemeClr val="accent5">
                    <a:lumMod val="10000"/>
                  </a:schemeClr>
                </a:solidFill>
              </a:rPr>
              <a:t>Applause, Applause!</a:t>
            </a:r>
          </a:p>
          <a:p>
            <a:r>
              <a:rPr lang="en-US" dirty="0" smtClean="0">
                <a:solidFill>
                  <a:schemeClr val="accent5">
                    <a:lumMod val="10000"/>
                  </a:schemeClr>
                </a:solidFill>
              </a:rPr>
              <a:t>Idea Completions</a:t>
            </a:r>
          </a:p>
          <a:p>
            <a:pPr marL="0" indent="0">
              <a:buNone/>
            </a:pPr>
            <a:endParaRPr lang="en-US" dirty="0">
              <a:solidFill>
                <a:schemeClr val="accent5">
                  <a:lumMod val="10000"/>
                </a:schemeClr>
              </a:solidFill>
            </a:endParaRPr>
          </a:p>
        </p:txBody>
      </p:sp>
      <p:pic>
        <p:nvPicPr>
          <p:cNvPr id="7171" name="Picture 3" descr="C:\Users\kathyt\AppData\Local\Microsoft\Windows\Temporary Internet Files\Content.IE5\7XSK5QZT\MP90040113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5410200"/>
            <a:ext cx="1652444" cy="1321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811659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001000" cy="2590800"/>
          </a:xfrm>
        </p:spPr>
        <p:txBody>
          <a:bodyPr/>
          <a:lstStyle/>
          <a:p>
            <a:r>
              <a:rPr lang="en-US" dirty="0" smtClean="0"/>
              <a:t>Classic Vocabulary Test!</a:t>
            </a:r>
            <a:br>
              <a:rPr lang="en-US" dirty="0" smtClean="0"/>
            </a:br>
            <a:r>
              <a:rPr lang="en-US" dirty="0">
                <a:solidFill>
                  <a:schemeClr val="accent4"/>
                </a:solidFill>
              </a:rPr>
              <a:t>Write down the definition of each of these words –</a:t>
            </a:r>
            <a:br>
              <a:rPr lang="en-US" dirty="0">
                <a:solidFill>
                  <a:schemeClr val="accent4"/>
                </a:solidFill>
              </a:rPr>
            </a:br>
            <a:endParaRPr lang="en-US" dirty="0"/>
          </a:p>
        </p:txBody>
      </p:sp>
      <p:sp>
        <p:nvSpPr>
          <p:cNvPr id="3" name="Content Placeholder 2"/>
          <p:cNvSpPr>
            <a:spLocks noGrp="1"/>
          </p:cNvSpPr>
          <p:nvPr>
            <p:ph idx="1"/>
          </p:nvPr>
        </p:nvSpPr>
        <p:spPr>
          <a:xfrm>
            <a:off x="457200" y="3200400"/>
            <a:ext cx="8229600" cy="2514600"/>
          </a:xfrm>
        </p:spPr>
        <p:txBody>
          <a:bodyPr numCol="2"/>
          <a:lstStyle/>
          <a:p>
            <a:pPr marL="514350" indent="-514350">
              <a:buFontTx/>
              <a:buAutoNum type="arabicPeriod"/>
            </a:pPr>
            <a:r>
              <a:rPr lang="en-US" sz="3600" dirty="0">
                <a:solidFill>
                  <a:schemeClr val="accent4"/>
                </a:solidFill>
              </a:rPr>
              <a:t>Kvetch</a:t>
            </a:r>
          </a:p>
          <a:p>
            <a:pPr marL="514350" indent="-514350">
              <a:buFontTx/>
              <a:buAutoNum type="arabicPeriod"/>
            </a:pPr>
            <a:r>
              <a:rPr lang="en-US" sz="3600" dirty="0" err="1">
                <a:solidFill>
                  <a:schemeClr val="accent4"/>
                </a:solidFill>
              </a:rPr>
              <a:t>Fliver</a:t>
            </a:r>
            <a:endParaRPr lang="en-US" sz="3600" dirty="0">
              <a:solidFill>
                <a:schemeClr val="accent4"/>
              </a:solidFill>
            </a:endParaRPr>
          </a:p>
          <a:p>
            <a:pPr marL="514350" indent="-514350">
              <a:buFontTx/>
              <a:buAutoNum type="arabicPeriod"/>
            </a:pPr>
            <a:r>
              <a:rPr lang="en-US" sz="3600" dirty="0" err="1">
                <a:solidFill>
                  <a:schemeClr val="accent4"/>
                </a:solidFill>
              </a:rPr>
              <a:t>Oojah</a:t>
            </a:r>
            <a:endParaRPr lang="en-US" sz="3600" dirty="0">
              <a:solidFill>
                <a:schemeClr val="accent4"/>
              </a:solidFill>
            </a:endParaRPr>
          </a:p>
          <a:p>
            <a:pPr marL="514350" indent="-514350">
              <a:buFontTx/>
              <a:buAutoNum type="arabicPeriod"/>
            </a:pPr>
            <a:r>
              <a:rPr lang="en-US" sz="3600" dirty="0" smtClean="0">
                <a:solidFill>
                  <a:schemeClr val="accent4"/>
                </a:solidFill>
              </a:rPr>
              <a:t>Inglenook</a:t>
            </a:r>
            <a:endParaRPr lang="en-US" sz="3600" dirty="0">
              <a:solidFill>
                <a:schemeClr val="accent4"/>
              </a:solidFill>
            </a:endParaRPr>
          </a:p>
          <a:p>
            <a:pPr marL="514350" indent="-514350">
              <a:buFontTx/>
              <a:buAutoNum type="arabicPeriod"/>
            </a:pPr>
            <a:r>
              <a:rPr lang="en-US" sz="3600" dirty="0">
                <a:solidFill>
                  <a:schemeClr val="accent4"/>
                </a:solidFill>
              </a:rPr>
              <a:t>Hobbledehoy</a:t>
            </a:r>
          </a:p>
          <a:p>
            <a:pPr marL="514350" indent="-514350">
              <a:buFontTx/>
              <a:buAutoNum type="arabicPeriod"/>
            </a:pPr>
            <a:r>
              <a:rPr lang="en-US" sz="3600" dirty="0" err="1" smtClean="0">
                <a:solidFill>
                  <a:schemeClr val="accent4"/>
                </a:solidFill>
              </a:rPr>
              <a:t>Snollygoster</a:t>
            </a:r>
            <a:endParaRPr lang="en-US" sz="3600" dirty="0">
              <a:solidFill>
                <a:schemeClr val="accent4"/>
              </a:solidFill>
            </a:endParaRPr>
          </a:p>
          <a:p>
            <a:pPr marL="514350" indent="-514350">
              <a:buFontTx/>
              <a:buAutoNum type="arabicPeriod"/>
            </a:pPr>
            <a:r>
              <a:rPr lang="en-US" sz="3600" dirty="0" err="1" smtClean="0">
                <a:solidFill>
                  <a:schemeClr val="accent4"/>
                </a:solidFill>
              </a:rPr>
              <a:t>Jobberknowl</a:t>
            </a:r>
            <a:endParaRPr lang="en-US" sz="3600" dirty="0">
              <a:solidFill>
                <a:schemeClr val="accent4"/>
              </a:solidFill>
            </a:endParaRPr>
          </a:p>
        </p:txBody>
      </p:sp>
    </p:spTree>
    <p:extLst>
      <p:ext uri="{BB962C8B-B14F-4D97-AF65-F5344CB8AC3E}">
        <p14:creationId xmlns:p14="http://schemas.microsoft.com/office/powerpoint/2010/main" val="57273884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85800"/>
            <a:ext cx="8001000" cy="1447800"/>
          </a:xfrm>
        </p:spPr>
        <p:txBody>
          <a:bodyPr/>
          <a:lstStyle/>
          <a:p>
            <a:r>
              <a:rPr lang="en-US" dirty="0" smtClean="0"/>
              <a:t>CCSS necessitates a shift in the way we teach vocabulary. </a:t>
            </a:r>
            <a:endParaRPr lang="en-US" dirty="0"/>
          </a:p>
        </p:txBody>
      </p:sp>
      <p:sp>
        <p:nvSpPr>
          <p:cNvPr id="5" name="Content Placeholder 4"/>
          <p:cNvSpPr>
            <a:spLocks noGrp="1"/>
          </p:cNvSpPr>
          <p:nvPr>
            <p:ph idx="1"/>
          </p:nvPr>
        </p:nvSpPr>
        <p:spPr>
          <a:xfrm>
            <a:off x="685800" y="2362200"/>
            <a:ext cx="7772400" cy="3581400"/>
          </a:xfrm>
        </p:spPr>
        <p:txBody>
          <a:bodyPr/>
          <a:lstStyle/>
          <a:p>
            <a:r>
              <a:rPr lang="en-US" dirty="0" smtClean="0">
                <a:solidFill>
                  <a:schemeClr val="accent6">
                    <a:lumMod val="50000"/>
                  </a:schemeClr>
                </a:solidFill>
                <a:hlinkClick r:id="rId3"/>
              </a:rPr>
              <a:t>A discussion between NYS Commissioner of Education John B. King Jr., David Coleman (contributing author to the Common Core) and Kate </a:t>
            </a:r>
            <a:r>
              <a:rPr lang="en-US" dirty="0" err="1" smtClean="0">
                <a:solidFill>
                  <a:schemeClr val="accent6">
                    <a:lumMod val="50000"/>
                  </a:schemeClr>
                </a:solidFill>
                <a:hlinkClick r:id="rId3"/>
              </a:rPr>
              <a:t>Gerson</a:t>
            </a:r>
            <a:r>
              <a:rPr lang="en-US" dirty="0" smtClean="0">
                <a:solidFill>
                  <a:schemeClr val="accent6">
                    <a:lumMod val="50000"/>
                  </a:schemeClr>
                </a:solidFill>
                <a:hlinkClick r:id="rId3"/>
              </a:rPr>
              <a:t> (a Sr. Fellow with the Regents </a:t>
            </a:r>
            <a:endParaRPr lang="en-US" dirty="0" smtClean="0">
              <a:solidFill>
                <a:schemeClr val="accent6">
                  <a:lumMod val="50000"/>
                </a:schemeClr>
              </a:solidFill>
            </a:endParaRPr>
          </a:p>
          <a:p>
            <a:pPr lvl="1"/>
            <a:endParaRPr lang="en-US" dirty="0">
              <a:solidFill>
                <a:schemeClr val="accent6">
                  <a:lumMod val="50000"/>
                </a:schemeClr>
              </a:solidFill>
            </a:endParaRPr>
          </a:p>
        </p:txBody>
      </p:sp>
    </p:spTree>
    <p:extLst>
      <p:ext uri="{BB962C8B-B14F-4D97-AF65-F5344CB8AC3E}">
        <p14:creationId xmlns:p14="http://schemas.microsoft.com/office/powerpoint/2010/main" val="9108565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Vocabulary building </a:t>
            </a:r>
            <a:r>
              <a:rPr lang="en-US" dirty="0"/>
              <a:t/>
            </a:r>
            <a:br>
              <a:rPr lang="en-US" dirty="0"/>
            </a:br>
            <a:r>
              <a:rPr lang="en-US" dirty="0" smtClean="0"/>
              <a:t>example</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02785711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 in Practice</a:t>
            </a:r>
            <a:br>
              <a:rPr lang="en-US" dirty="0" smtClean="0"/>
            </a:br>
            <a:endParaRPr lang="en-US" dirty="0"/>
          </a:p>
        </p:txBody>
      </p:sp>
      <p:sp>
        <p:nvSpPr>
          <p:cNvPr id="3" name="Content Placeholder 2"/>
          <p:cNvSpPr>
            <a:spLocks noGrp="1"/>
          </p:cNvSpPr>
          <p:nvPr>
            <p:ph idx="1"/>
          </p:nvPr>
        </p:nvSpPr>
        <p:spPr/>
        <p:txBody>
          <a:bodyPr/>
          <a:lstStyle/>
          <a:p>
            <a:r>
              <a:rPr lang="en-US" dirty="0" smtClean="0">
                <a:solidFill>
                  <a:schemeClr val="accent4">
                    <a:lumMod val="95000"/>
                    <a:lumOff val="5000"/>
                  </a:schemeClr>
                </a:solidFill>
              </a:rPr>
              <a:t>Read the sample test questions from the MSP or EOC. </a:t>
            </a:r>
          </a:p>
          <a:p>
            <a:pPr lvl="1"/>
            <a:r>
              <a:rPr lang="en-US" dirty="0" smtClean="0">
                <a:solidFill>
                  <a:schemeClr val="accent4">
                    <a:lumMod val="95000"/>
                    <a:lumOff val="5000"/>
                  </a:schemeClr>
                </a:solidFill>
              </a:rPr>
              <a:t>Create 3 lists of words:</a:t>
            </a:r>
          </a:p>
          <a:p>
            <a:pPr marL="1314450" lvl="2" indent="-457200">
              <a:buFont typeface="+mj-lt"/>
              <a:buAutoNum type="arabicPeriod"/>
            </a:pPr>
            <a:r>
              <a:rPr lang="en-US" dirty="0" smtClean="0">
                <a:solidFill>
                  <a:schemeClr val="accent4">
                    <a:lumMod val="95000"/>
                    <a:lumOff val="5000"/>
                  </a:schemeClr>
                </a:solidFill>
              </a:rPr>
              <a:t>Tier One</a:t>
            </a:r>
          </a:p>
          <a:p>
            <a:pPr marL="1314450" lvl="2" indent="-457200">
              <a:buFont typeface="+mj-lt"/>
              <a:buAutoNum type="arabicPeriod"/>
            </a:pPr>
            <a:r>
              <a:rPr lang="en-US" dirty="0" smtClean="0">
                <a:solidFill>
                  <a:schemeClr val="accent4">
                    <a:lumMod val="95000"/>
                    <a:lumOff val="5000"/>
                  </a:schemeClr>
                </a:solidFill>
              </a:rPr>
              <a:t>Tier </a:t>
            </a:r>
            <a:r>
              <a:rPr lang="en-US" dirty="0">
                <a:solidFill>
                  <a:schemeClr val="accent4">
                    <a:lumMod val="95000"/>
                    <a:lumOff val="5000"/>
                  </a:schemeClr>
                </a:solidFill>
              </a:rPr>
              <a:t>T</a:t>
            </a:r>
            <a:r>
              <a:rPr lang="en-US" dirty="0" smtClean="0">
                <a:solidFill>
                  <a:schemeClr val="accent4">
                    <a:lumMod val="95000"/>
                    <a:lumOff val="5000"/>
                  </a:schemeClr>
                </a:solidFill>
              </a:rPr>
              <a:t>wo</a:t>
            </a:r>
          </a:p>
          <a:p>
            <a:pPr marL="1314450" lvl="2" indent="-457200">
              <a:buFont typeface="+mj-lt"/>
              <a:buAutoNum type="arabicPeriod"/>
            </a:pPr>
            <a:r>
              <a:rPr lang="en-US" dirty="0" smtClean="0">
                <a:solidFill>
                  <a:schemeClr val="accent4">
                    <a:lumMod val="95000"/>
                    <a:lumOff val="5000"/>
                  </a:schemeClr>
                </a:solidFill>
              </a:rPr>
              <a:t>Tier </a:t>
            </a:r>
            <a:r>
              <a:rPr lang="en-US" dirty="0">
                <a:solidFill>
                  <a:schemeClr val="accent4">
                    <a:lumMod val="95000"/>
                    <a:lumOff val="5000"/>
                  </a:schemeClr>
                </a:solidFill>
              </a:rPr>
              <a:t>T</a:t>
            </a:r>
            <a:r>
              <a:rPr lang="en-US" dirty="0" smtClean="0">
                <a:solidFill>
                  <a:schemeClr val="accent4">
                    <a:lumMod val="95000"/>
                    <a:lumOff val="5000"/>
                  </a:schemeClr>
                </a:solidFill>
              </a:rPr>
              <a:t>hree </a:t>
            </a:r>
          </a:p>
          <a:p>
            <a:pPr lvl="1"/>
            <a:r>
              <a:rPr lang="en-US" dirty="0" smtClean="0">
                <a:solidFill>
                  <a:schemeClr val="accent4">
                    <a:lumMod val="95000"/>
                    <a:lumOff val="5000"/>
                  </a:schemeClr>
                </a:solidFill>
              </a:rPr>
              <a:t>Choose 5-10 words you want to focus on</a:t>
            </a:r>
            <a:endParaRPr lang="en-US" dirty="0">
              <a:solidFill>
                <a:schemeClr val="accent4">
                  <a:lumMod val="95000"/>
                  <a:lumOff val="5000"/>
                </a:schemeClr>
              </a:solidFill>
            </a:endParaRPr>
          </a:p>
        </p:txBody>
      </p:sp>
    </p:spTree>
    <p:extLst>
      <p:ext uri="{BB962C8B-B14F-4D97-AF65-F5344CB8AC3E}">
        <p14:creationId xmlns:p14="http://schemas.microsoft.com/office/powerpoint/2010/main" val="1311337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001000" cy="1676400"/>
          </a:xfrm>
        </p:spPr>
        <p:txBody>
          <a:bodyPr/>
          <a:lstStyle/>
          <a:p>
            <a:r>
              <a:rPr lang="en-US" dirty="0" smtClean="0"/>
              <a:t>Word knowledge is much more than word identification or even definitional knowledge. </a:t>
            </a:r>
            <a:endParaRPr lang="en-US" dirty="0"/>
          </a:p>
        </p:txBody>
      </p:sp>
      <p:sp>
        <p:nvSpPr>
          <p:cNvPr id="3" name="Content Placeholder 2"/>
          <p:cNvSpPr>
            <a:spLocks noGrp="1"/>
          </p:cNvSpPr>
          <p:nvPr>
            <p:ph idx="1"/>
          </p:nvPr>
        </p:nvSpPr>
        <p:spPr>
          <a:xfrm>
            <a:off x="457200" y="2895600"/>
            <a:ext cx="8229600" cy="3230563"/>
          </a:xfrm>
        </p:spPr>
        <p:txBody>
          <a:bodyPr/>
          <a:lstStyle/>
          <a:p>
            <a:r>
              <a:rPr lang="en-US" dirty="0" smtClean="0">
                <a:solidFill>
                  <a:schemeClr val="accent4"/>
                </a:solidFill>
              </a:rPr>
              <a:t>“It takes more than definitional knowledge to know a word, and we have to know words in order to identify them in multiple reading and listening contexts and use them in our speaking and writing.” </a:t>
            </a:r>
            <a:r>
              <a:rPr lang="en-US" sz="2400" dirty="0" smtClean="0">
                <a:solidFill>
                  <a:schemeClr val="accent4"/>
                </a:solidFill>
              </a:rPr>
              <a:t>(Allen, 1999)</a:t>
            </a:r>
            <a:endParaRPr lang="en-US" sz="2400" dirty="0">
              <a:solidFill>
                <a:schemeClr val="accent4"/>
              </a:solidFill>
            </a:endParaRPr>
          </a:p>
        </p:txBody>
      </p:sp>
    </p:spTree>
    <p:extLst>
      <p:ext uri="{BB962C8B-B14F-4D97-AF65-F5344CB8AC3E}">
        <p14:creationId xmlns:p14="http://schemas.microsoft.com/office/powerpoint/2010/main" val="390507678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Introducing the Words</a:t>
            </a:r>
            <a:endParaRPr lang="en-US" dirty="0"/>
          </a:p>
        </p:txBody>
      </p:sp>
      <p:sp>
        <p:nvSpPr>
          <p:cNvPr id="3" name="Content Placeholder 2"/>
          <p:cNvSpPr>
            <a:spLocks noGrp="1"/>
          </p:cNvSpPr>
          <p:nvPr>
            <p:ph idx="1"/>
          </p:nvPr>
        </p:nvSpPr>
        <p:spPr>
          <a:xfrm>
            <a:off x="762000" y="1371600"/>
            <a:ext cx="8229600" cy="4525963"/>
          </a:xfrm>
        </p:spPr>
        <p:txBody>
          <a:bodyPr/>
          <a:lstStyle/>
          <a:p>
            <a:r>
              <a:rPr lang="en-US" dirty="0" smtClean="0">
                <a:solidFill>
                  <a:srgbClr val="002060"/>
                </a:solidFill>
              </a:rPr>
              <a:t>Contextual the word-describe how the word or concept is used.</a:t>
            </a:r>
          </a:p>
          <a:p>
            <a:r>
              <a:rPr lang="en-US" dirty="0" smtClean="0">
                <a:solidFill>
                  <a:srgbClr val="002060"/>
                </a:solidFill>
              </a:rPr>
              <a:t>Provide a student friendly explanation.</a:t>
            </a:r>
          </a:p>
          <a:p>
            <a:r>
              <a:rPr lang="en-US" dirty="0" smtClean="0">
                <a:solidFill>
                  <a:srgbClr val="002060"/>
                </a:solidFill>
              </a:rPr>
              <a:t>Present an alternative context for the word-provide a sentence that shows how each word can be used in a context or situation that is not the same as the one in the text.</a:t>
            </a:r>
          </a:p>
          <a:p>
            <a:r>
              <a:rPr lang="en-US" dirty="0" smtClean="0">
                <a:solidFill>
                  <a:srgbClr val="002060"/>
                </a:solidFill>
              </a:rPr>
              <a:t>Invite students to interact with the word in a meaningful way.</a:t>
            </a:r>
            <a:endParaRPr lang="en-US" dirty="0">
              <a:solidFill>
                <a:srgbClr val="002060"/>
              </a:solidFill>
            </a:endParaRPr>
          </a:p>
        </p:txBody>
      </p:sp>
    </p:spTree>
    <p:extLst>
      <p:ext uri="{BB962C8B-B14F-4D97-AF65-F5344CB8AC3E}">
        <p14:creationId xmlns:p14="http://schemas.microsoft.com/office/powerpoint/2010/main" val="8727154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Engagement with the Words</a:t>
            </a:r>
            <a:endParaRPr lang="en-US" dirty="0"/>
          </a:p>
        </p:txBody>
      </p:sp>
      <p:sp>
        <p:nvSpPr>
          <p:cNvPr id="3" name="Content Placeholder 2"/>
          <p:cNvSpPr>
            <a:spLocks noGrp="1"/>
          </p:cNvSpPr>
          <p:nvPr>
            <p:ph idx="1"/>
          </p:nvPr>
        </p:nvSpPr>
        <p:spPr/>
        <p:txBody>
          <a:bodyPr/>
          <a:lstStyle/>
          <a:p>
            <a:r>
              <a:rPr lang="en-US" dirty="0" smtClean="0">
                <a:solidFill>
                  <a:srgbClr val="002060"/>
                </a:solidFill>
              </a:rPr>
              <a:t>Example/non-example</a:t>
            </a:r>
          </a:p>
          <a:p>
            <a:pPr lvl="1"/>
            <a:r>
              <a:rPr lang="en-US" dirty="0" smtClean="0">
                <a:solidFill>
                  <a:srgbClr val="002060"/>
                </a:solidFill>
              </a:rPr>
              <a:t>Present items that ask students to distinguish between an example of a word and a non-example of a word. Both the example and non-example should be designed to present situations that have similar features and therefore require student thinking that zeros in on the meaning of the target word. </a:t>
            </a:r>
            <a:endParaRPr lang="en-US" dirty="0">
              <a:solidFill>
                <a:srgbClr val="002060"/>
              </a:solidFill>
            </a:endParaRPr>
          </a:p>
        </p:txBody>
      </p:sp>
    </p:spTree>
    <p:extLst>
      <p:ext uri="{BB962C8B-B14F-4D97-AF65-F5344CB8AC3E}">
        <p14:creationId xmlns:p14="http://schemas.microsoft.com/office/powerpoint/2010/main" val="404947905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Engagement with Words</a:t>
            </a:r>
            <a:endParaRPr lang="en-US" dirty="0"/>
          </a:p>
        </p:txBody>
      </p:sp>
      <p:sp>
        <p:nvSpPr>
          <p:cNvPr id="3" name="Content Placeholder 2"/>
          <p:cNvSpPr>
            <a:spLocks noGrp="1"/>
          </p:cNvSpPr>
          <p:nvPr>
            <p:ph idx="1"/>
          </p:nvPr>
        </p:nvSpPr>
        <p:spPr/>
        <p:txBody>
          <a:bodyPr/>
          <a:lstStyle/>
          <a:p>
            <a:r>
              <a:rPr lang="en-US" dirty="0" smtClean="0">
                <a:solidFill>
                  <a:srgbClr val="002060"/>
                </a:solidFill>
              </a:rPr>
              <a:t>Word Associations – this is another type of activity that gives students something to respond to by relating what is presented with one of the target words. </a:t>
            </a:r>
            <a:endParaRPr lang="en-US" dirty="0">
              <a:solidFill>
                <a:srgbClr val="002060"/>
              </a:solidFill>
            </a:endParaRPr>
          </a:p>
        </p:txBody>
      </p:sp>
    </p:spTree>
    <p:extLst>
      <p:ext uri="{BB962C8B-B14F-4D97-AF65-F5344CB8AC3E}">
        <p14:creationId xmlns:p14="http://schemas.microsoft.com/office/powerpoint/2010/main" val="107844587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Engagement with Words</a:t>
            </a:r>
            <a:endParaRPr lang="en-US" dirty="0"/>
          </a:p>
        </p:txBody>
      </p:sp>
      <p:sp>
        <p:nvSpPr>
          <p:cNvPr id="3" name="Content Placeholder 2"/>
          <p:cNvSpPr>
            <a:spLocks noGrp="1"/>
          </p:cNvSpPr>
          <p:nvPr>
            <p:ph idx="1"/>
          </p:nvPr>
        </p:nvSpPr>
        <p:spPr/>
        <p:txBody>
          <a:bodyPr/>
          <a:lstStyle/>
          <a:p>
            <a:r>
              <a:rPr lang="en-US" dirty="0" smtClean="0">
                <a:solidFill>
                  <a:srgbClr val="002060"/>
                </a:solidFill>
              </a:rPr>
              <a:t>Generating Situations, Contexts, and Examples – here students are not provided with choices as in the previous two activities. Instead, students are asked to generate appropriate contexts or situations for statements or questions about their words. </a:t>
            </a:r>
            <a:endParaRPr lang="en-US" dirty="0">
              <a:solidFill>
                <a:srgbClr val="002060"/>
              </a:solidFill>
            </a:endParaRPr>
          </a:p>
        </p:txBody>
      </p:sp>
    </p:spTree>
    <p:extLst>
      <p:ext uri="{BB962C8B-B14F-4D97-AF65-F5344CB8AC3E}">
        <p14:creationId xmlns:p14="http://schemas.microsoft.com/office/powerpoint/2010/main" val="296757989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Engagement with Words</a:t>
            </a:r>
            <a:endParaRPr lang="en-US" dirty="0"/>
          </a:p>
        </p:txBody>
      </p:sp>
      <p:sp>
        <p:nvSpPr>
          <p:cNvPr id="3" name="Content Placeholder 2"/>
          <p:cNvSpPr>
            <a:spLocks noGrp="1"/>
          </p:cNvSpPr>
          <p:nvPr>
            <p:ph idx="1"/>
          </p:nvPr>
        </p:nvSpPr>
        <p:spPr/>
        <p:txBody>
          <a:bodyPr/>
          <a:lstStyle/>
          <a:p>
            <a:r>
              <a:rPr lang="en-US" dirty="0" smtClean="0">
                <a:solidFill>
                  <a:srgbClr val="002060"/>
                </a:solidFill>
              </a:rPr>
              <a:t>Word Relationships – Having students think about and respond to how two words might be related is a strong activity for developing rich word knowledge. Working with two words and how their meanings and features might interact prompts students to explore novel contexts for the words and guild new connections. </a:t>
            </a:r>
            <a:endParaRPr lang="en-US" dirty="0">
              <a:solidFill>
                <a:srgbClr val="002060"/>
              </a:solidFill>
            </a:endParaRPr>
          </a:p>
        </p:txBody>
      </p:sp>
    </p:spTree>
    <p:extLst>
      <p:ext uri="{BB962C8B-B14F-4D97-AF65-F5344CB8AC3E}">
        <p14:creationId xmlns:p14="http://schemas.microsoft.com/office/powerpoint/2010/main" val="149809899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Engagement with Words</a:t>
            </a:r>
          </a:p>
        </p:txBody>
      </p:sp>
      <p:sp>
        <p:nvSpPr>
          <p:cNvPr id="3" name="Content Placeholder 2"/>
          <p:cNvSpPr>
            <a:spLocks noGrp="1"/>
          </p:cNvSpPr>
          <p:nvPr>
            <p:ph idx="1"/>
          </p:nvPr>
        </p:nvSpPr>
        <p:spPr/>
        <p:txBody>
          <a:bodyPr/>
          <a:lstStyle/>
          <a:p>
            <a:r>
              <a:rPr lang="en-US" dirty="0" smtClean="0">
                <a:solidFill>
                  <a:schemeClr val="accent4"/>
                </a:solidFill>
              </a:rPr>
              <a:t>Writing-As students move beyond early elementary grades, students will surely use their vocabulary words in writing. </a:t>
            </a:r>
            <a:endParaRPr lang="en-US" dirty="0">
              <a:solidFill>
                <a:schemeClr val="accent4"/>
              </a:solidFill>
            </a:endParaRPr>
          </a:p>
        </p:txBody>
      </p:sp>
    </p:spTree>
    <p:extLst>
      <p:ext uri="{BB962C8B-B14F-4D97-AF65-F5344CB8AC3E}">
        <p14:creationId xmlns:p14="http://schemas.microsoft.com/office/powerpoint/2010/main" val="113935080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Engagement Words</a:t>
            </a:r>
            <a:endParaRPr lang="en-US" dirty="0"/>
          </a:p>
        </p:txBody>
      </p:sp>
      <p:sp>
        <p:nvSpPr>
          <p:cNvPr id="3" name="Content Placeholder 2"/>
          <p:cNvSpPr>
            <a:spLocks noGrp="1"/>
          </p:cNvSpPr>
          <p:nvPr>
            <p:ph idx="1"/>
          </p:nvPr>
        </p:nvSpPr>
        <p:spPr/>
        <p:txBody>
          <a:bodyPr/>
          <a:lstStyle/>
          <a:p>
            <a:r>
              <a:rPr lang="en-US" dirty="0" smtClean="0">
                <a:solidFill>
                  <a:srgbClr val="002060"/>
                </a:solidFill>
              </a:rPr>
              <a:t>Returning to the Story Context</a:t>
            </a:r>
          </a:p>
          <a:p>
            <a:r>
              <a:rPr lang="en-US" dirty="0" smtClean="0">
                <a:solidFill>
                  <a:srgbClr val="002060"/>
                </a:solidFill>
              </a:rPr>
              <a:t>Puzzles</a:t>
            </a:r>
            <a:endParaRPr lang="en-US" dirty="0">
              <a:solidFill>
                <a:srgbClr val="002060"/>
              </a:solidFill>
            </a:endParaRPr>
          </a:p>
        </p:txBody>
      </p:sp>
    </p:spTree>
    <p:extLst>
      <p:ext uri="{BB962C8B-B14F-4D97-AF65-F5344CB8AC3E}">
        <p14:creationId xmlns:p14="http://schemas.microsoft.com/office/powerpoint/2010/main" val="103716277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Strategies</a:t>
            </a:r>
            <a:br>
              <a:rPr lang="en-US" dirty="0" smtClean="0"/>
            </a:br>
            <a:r>
              <a:rPr lang="en-US" dirty="0">
                <a:solidFill>
                  <a:srgbClr val="002060"/>
                </a:solidFill>
              </a:rPr>
              <a:t>Vocabulary Study Cards</a:t>
            </a:r>
            <a:br>
              <a:rPr lang="en-US" dirty="0">
                <a:solidFill>
                  <a:srgbClr val="002060"/>
                </a:solidFill>
              </a:rPr>
            </a:br>
            <a:endParaRPr lang="en-US" dirty="0"/>
          </a:p>
        </p:txBody>
      </p:sp>
      <p:sp>
        <p:nvSpPr>
          <p:cNvPr id="3" name="Content Placeholder 2"/>
          <p:cNvSpPr>
            <a:spLocks noGrp="1"/>
          </p:cNvSpPr>
          <p:nvPr>
            <p:ph sz="half" idx="1"/>
          </p:nvPr>
        </p:nvSpPr>
        <p:spPr/>
        <p:txBody>
          <a:bodyPr/>
          <a:lstStyle/>
          <a:p>
            <a:r>
              <a:rPr lang="en-US" dirty="0" smtClean="0">
                <a:solidFill>
                  <a:srgbClr val="002060"/>
                </a:solidFill>
              </a:rPr>
              <a:t>Front of Card	</a:t>
            </a:r>
          </a:p>
          <a:p>
            <a:pPr lvl="1"/>
            <a:r>
              <a:rPr lang="en-US" dirty="0" smtClean="0">
                <a:solidFill>
                  <a:srgbClr val="002060"/>
                </a:solidFill>
              </a:rPr>
              <a:t>Word</a:t>
            </a:r>
          </a:p>
          <a:p>
            <a:pPr lvl="1"/>
            <a:r>
              <a:rPr lang="en-US" dirty="0" smtClean="0">
                <a:solidFill>
                  <a:srgbClr val="002060"/>
                </a:solidFill>
              </a:rPr>
              <a:t>Part of speech</a:t>
            </a:r>
          </a:p>
          <a:p>
            <a:pPr lvl="1"/>
            <a:r>
              <a:rPr lang="en-US" dirty="0" smtClean="0">
                <a:solidFill>
                  <a:srgbClr val="002060"/>
                </a:solidFill>
              </a:rPr>
              <a:t>Pronunciation</a:t>
            </a:r>
          </a:p>
          <a:p>
            <a:pPr lvl="1"/>
            <a:r>
              <a:rPr lang="en-US" dirty="0" smtClean="0">
                <a:solidFill>
                  <a:srgbClr val="002060"/>
                </a:solidFill>
              </a:rPr>
              <a:t>Related word forms</a:t>
            </a:r>
          </a:p>
          <a:p>
            <a:pPr lvl="1"/>
            <a:r>
              <a:rPr lang="en-US" dirty="0" smtClean="0">
                <a:solidFill>
                  <a:srgbClr val="002060"/>
                </a:solidFill>
              </a:rPr>
              <a:t>First language translation/cognates</a:t>
            </a:r>
          </a:p>
          <a:p>
            <a:pPr lvl="1"/>
            <a:endParaRPr lang="en-US" dirty="0">
              <a:solidFill>
                <a:srgbClr val="002060"/>
              </a:solidFill>
            </a:endParaRPr>
          </a:p>
        </p:txBody>
      </p:sp>
      <p:sp>
        <p:nvSpPr>
          <p:cNvPr id="4" name="Content Placeholder 3"/>
          <p:cNvSpPr>
            <a:spLocks noGrp="1"/>
          </p:cNvSpPr>
          <p:nvPr>
            <p:ph sz="half" idx="2"/>
          </p:nvPr>
        </p:nvSpPr>
        <p:spPr/>
        <p:txBody>
          <a:bodyPr/>
          <a:lstStyle/>
          <a:p>
            <a:r>
              <a:rPr lang="en-US" dirty="0" smtClean="0">
                <a:solidFill>
                  <a:srgbClr val="002060"/>
                </a:solidFill>
              </a:rPr>
              <a:t>Back of Card</a:t>
            </a:r>
          </a:p>
          <a:p>
            <a:pPr lvl="1"/>
            <a:r>
              <a:rPr lang="en-US" dirty="0" smtClean="0">
                <a:solidFill>
                  <a:srgbClr val="002060"/>
                </a:solidFill>
              </a:rPr>
              <a:t>Synonyms, antonyms</a:t>
            </a:r>
          </a:p>
          <a:p>
            <a:pPr lvl="1"/>
            <a:r>
              <a:rPr lang="en-US" dirty="0" smtClean="0">
                <a:solidFill>
                  <a:srgbClr val="002060"/>
                </a:solidFill>
              </a:rPr>
              <a:t>Original context/source</a:t>
            </a:r>
          </a:p>
          <a:p>
            <a:pPr lvl="1"/>
            <a:r>
              <a:rPr lang="en-US" dirty="0" smtClean="0">
                <a:solidFill>
                  <a:srgbClr val="002060"/>
                </a:solidFill>
              </a:rPr>
              <a:t>Definition</a:t>
            </a:r>
          </a:p>
          <a:p>
            <a:pPr lvl="1"/>
            <a:r>
              <a:rPr lang="en-US" dirty="0" smtClean="0">
                <a:solidFill>
                  <a:srgbClr val="002060"/>
                </a:solidFill>
              </a:rPr>
              <a:t>Teacher example</a:t>
            </a:r>
          </a:p>
          <a:p>
            <a:pPr lvl="1"/>
            <a:r>
              <a:rPr lang="en-US" dirty="0" smtClean="0">
                <a:solidFill>
                  <a:srgbClr val="002060"/>
                </a:solidFill>
              </a:rPr>
              <a:t>Student’s own sentence</a:t>
            </a:r>
          </a:p>
          <a:p>
            <a:pPr marL="457200" lvl="1" indent="0">
              <a:buNone/>
            </a:pPr>
            <a:endParaRPr lang="en-US" dirty="0" smtClean="0">
              <a:solidFill>
                <a:srgbClr val="002060"/>
              </a:solidFill>
            </a:endParaRPr>
          </a:p>
          <a:p>
            <a:pPr marL="457200" lvl="1" indent="0">
              <a:buNone/>
            </a:pPr>
            <a:endParaRPr lang="en-US" dirty="0">
              <a:solidFill>
                <a:srgbClr val="002060"/>
              </a:solidFill>
            </a:endParaRPr>
          </a:p>
          <a:p>
            <a:pPr marL="457200" lvl="1" indent="0">
              <a:buNone/>
            </a:pPr>
            <a:r>
              <a:rPr lang="en-US" dirty="0" smtClean="0">
                <a:solidFill>
                  <a:srgbClr val="002060"/>
                </a:solidFill>
              </a:rPr>
              <a:t>(Kinsella) </a:t>
            </a:r>
            <a:endParaRPr lang="en-US" dirty="0">
              <a:solidFill>
                <a:srgbClr val="002060"/>
              </a:solidFill>
            </a:endParaRPr>
          </a:p>
        </p:txBody>
      </p:sp>
    </p:spTree>
    <p:extLst>
      <p:ext uri="{BB962C8B-B14F-4D97-AF65-F5344CB8AC3E}">
        <p14:creationId xmlns:p14="http://schemas.microsoft.com/office/powerpoint/2010/main" val="186194331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Frayer</a:t>
            </a:r>
            <a:r>
              <a:rPr lang="en-US" dirty="0" smtClean="0"/>
              <a:t> Model</a:t>
            </a:r>
            <a:endParaRPr lang="en-US" dirty="0"/>
          </a:p>
        </p:txBody>
      </p:sp>
      <p:sp>
        <p:nvSpPr>
          <p:cNvPr id="3" name="Content Placeholder 2"/>
          <p:cNvSpPr>
            <a:spLocks noGrp="1"/>
          </p:cNvSpPr>
          <p:nvPr>
            <p:ph sz="half" idx="1"/>
          </p:nvPr>
        </p:nvSpPr>
        <p:spPr>
          <a:xfrm>
            <a:off x="457200" y="1524000"/>
            <a:ext cx="4038600" cy="4525963"/>
          </a:xfrm>
        </p:spPr>
        <p:txBody>
          <a:bodyPr/>
          <a:lstStyle/>
          <a:p>
            <a:endParaRPr lang="en-US" dirty="0"/>
          </a:p>
        </p:txBody>
      </p:sp>
      <p:sp>
        <p:nvSpPr>
          <p:cNvPr id="4" name="Content Placeholder 3"/>
          <p:cNvSpPr>
            <a:spLocks noGrp="1"/>
          </p:cNvSpPr>
          <p:nvPr>
            <p:ph sz="half" idx="2"/>
          </p:nvPr>
        </p:nvSpPr>
        <p:spPr/>
        <p:txBody>
          <a:bodyPr/>
          <a:lstStyle/>
          <a:p>
            <a:endParaRPr lang="en-US"/>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524000"/>
            <a:ext cx="7474526" cy="4627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507226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Frayer</a:t>
            </a:r>
            <a:r>
              <a:rPr lang="en-US" dirty="0" smtClean="0"/>
              <a:t> Model</a:t>
            </a:r>
            <a:endParaRPr lang="en-US" dirty="0"/>
          </a:p>
        </p:txBody>
      </p:sp>
      <p:sp>
        <p:nvSpPr>
          <p:cNvPr id="3" name="Content Placeholder 2"/>
          <p:cNvSpPr>
            <a:spLocks noGrp="1"/>
          </p:cNvSpPr>
          <p:nvPr>
            <p:ph sz="half" idx="1"/>
          </p:nvPr>
        </p:nvSpPr>
        <p:spPr/>
        <p:txBody>
          <a:bodyPr/>
          <a:lstStyle/>
          <a:p>
            <a:pPr marL="0" indent="0">
              <a:buNone/>
            </a:pPr>
            <a:r>
              <a:rPr lang="en-US" dirty="0" smtClean="0"/>
              <a:t> </a:t>
            </a:r>
            <a:endParaRPr lang="en-US" dirty="0"/>
          </a:p>
        </p:txBody>
      </p:sp>
      <p:sp>
        <p:nvSpPr>
          <p:cNvPr id="4" name="Content Placeholder 3"/>
          <p:cNvSpPr>
            <a:spLocks noGrp="1"/>
          </p:cNvSpPr>
          <p:nvPr>
            <p:ph sz="half" idx="2"/>
          </p:nvPr>
        </p:nvSpPr>
        <p:spPr/>
        <p:txBody>
          <a:bodyPr/>
          <a:lstStyle/>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371600"/>
            <a:ext cx="7227625" cy="52598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04739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001000" cy="1752600"/>
          </a:xfrm>
        </p:spPr>
        <p:txBody>
          <a:bodyPr/>
          <a:lstStyle/>
          <a:p>
            <a:r>
              <a:rPr lang="en-US" sz="3600" dirty="0" smtClean="0"/>
              <a:t>There is evidence of need for explicit vocabulary instruction and structured verbal engagement in linguistically classrooms.</a:t>
            </a:r>
            <a:endParaRPr lang="en-US" sz="3600" dirty="0"/>
          </a:p>
        </p:txBody>
      </p:sp>
      <p:sp>
        <p:nvSpPr>
          <p:cNvPr id="3" name="Content Placeholder 2"/>
          <p:cNvSpPr>
            <a:spLocks noGrp="1"/>
          </p:cNvSpPr>
          <p:nvPr>
            <p:ph idx="1"/>
          </p:nvPr>
        </p:nvSpPr>
        <p:spPr>
          <a:xfrm>
            <a:off x="887083" y="2590800"/>
            <a:ext cx="8229600" cy="3459163"/>
          </a:xfrm>
        </p:spPr>
        <p:txBody>
          <a:bodyPr/>
          <a:lstStyle/>
          <a:p>
            <a:r>
              <a:rPr lang="en-US" dirty="0" smtClean="0">
                <a:solidFill>
                  <a:schemeClr val="accent4"/>
                </a:solidFill>
              </a:rPr>
              <a:t>Only 4% of English Learners’ school day is spent engaging in student talk.</a:t>
            </a:r>
          </a:p>
          <a:p>
            <a:r>
              <a:rPr lang="en-US" dirty="0" smtClean="0">
                <a:solidFill>
                  <a:schemeClr val="accent4"/>
                </a:solidFill>
              </a:rPr>
              <a:t>Only 2% of English Learners’ day is spent discussing focal lesson content, rarely speaking in complete sentences or applying relevant academic language. </a:t>
            </a:r>
          </a:p>
          <a:p>
            <a:pPr marL="0" indent="0">
              <a:buNone/>
            </a:pPr>
            <a:r>
              <a:rPr lang="en-US" sz="2400" dirty="0" smtClean="0">
                <a:solidFill>
                  <a:schemeClr val="accent4"/>
                </a:solidFill>
              </a:rPr>
              <a:t>	(</a:t>
            </a:r>
            <a:r>
              <a:rPr lang="en-US" sz="2400" dirty="0" err="1" smtClean="0">
                <a:solidFill>
                  <a:schemeClr val="accent4"/>
                </a:solidFill>
              </a:rPr>
              <a:t>Arreaga</a:t>
            </a:r>
            <a:r>
              <a:rPr lang="en-US" sz="2400" dirty="0" smtClean="0">
                <a:solidFill>
                  <a:schemeClr val="accent4"/>
                </a:solidFill>
              </a:rPr>
              <a:t>-Mayer &amp; </a:t>
            </a:r>
            <a:r>
              <a:rPr lang="en-US" sz="2400" dirty="0" err="1" smtClean="0">
                <a:solidFill>
                  <a:schemeClr val="accent4"/>
                </a:solidFill>
              </a:rPr>
              <a:t>Perdomo</a:t>
            </a:r>
            <a:r>
              <a:rPr lang="en-US" sz="2400" dirty="0" smtClean="0">
                <a:solidFill>
                  <a:schemeClr val="accent4"/>
                </a:solidFill>
              </a:rPr>
              <a:t> – Rivera, 1996)</a:t>
            </a:r>
            <a:endParaRPr lang="en-US" sz="2400" dirty="0">
              <a:solidFill>
                <a:schemeClr val="accent4"/>
              </a:solidFill>
            </a:endParaRPr>
          </a:p>
        </p:txBody>
      </p:sp>
    </p:spTree>
    <p:extLst>
      <p:ext uri="{BB962C8B-B14F-4D97-AF65-F5344CB8AC3E}">
        <p14:creationId xmlns:p14="http://schemas.microsoft.com/office/powerpoint/2010/main" val="152894979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Self Assessment</a:t>
            </a:r>
            <a:endParaRPr lang="en-US" dirty="0"/>
          </a:p>
        </p:txBody>
      </p:sp>
      <p:sp>
        <p:nvSpPr>
          <p:cNvPr id="3" name="Content Placeholder 2"/>
          <p:cNvSpPr>
            <a:spLocks noGrp="1"/>
          </p:cNvSpPr>
          <p:nvPr>
            <p:ph sz="half" idx="1"/>
          </p:nvPr>
        </p:nvSpPr>
        <p:spPr/>
        <p:txBody>
          <a:bodyPr/>
          <a:lstStyle/>
          <a:p>
            <a:r>
              <a:rPr lang="en-US" dirty="0" err="1" smtClean="0">
                <a:solidFill>
                  <a:srgbClr val="002060"/>
                </a:solidFill>
              </a:rPr>
              <a:t>Marzano</a:t>
            </a:r>
            <a:endParaRPr lang="en-US" dirty="0" smtClean="0">
              <a:solidFill>
                <a:srgbClr val="002060"/>
              </a:solidFill>
            </a:endParaRPr>
          </a:p>
          <a:p>
            <a:pPr marL="0" indent="0">
              <a:buNone/>
            </a:pPr>
            <a:r>
              <a:rPr lang="en-US" dirty="0" smtClean="0">
                <a:solidFill>
                  <a:srgbClr val="002060"/>
                </a:solidFill>
              </a:rPr>
              <a:t> 	</a:t>
            </a:r>
            <a:endParaRPr lang="en-US" dirty="0">
              <a:solidFill>
                <a:srgbClr val="002060"/>
              </a:solidFill>
            </a:endParaRPr>
          </a:p>
        </p:txBody>
      </p:sp>
      <p:sp>
        <p:nvSpPr>
          <p:cNvPr id="4" name="Content Placeholder 3"/>
          <p:cNvSpPr>
            <a:spLocks noGrp="1"/>
          </p:cNvSpPr>
          <p:nvPr>
            <p:ph sz="half" idx="2"/>
          </p:nvPr>
        </p:nvSpPr>
        <p:spPr/>
        <p:txBody>
          <a:bodyPr/>
          <a:lstStyle/>
          <a:p>
            <a:r>
              <a:rPr lang="en-US" dirty="0" smtClean="0">
                <a:solidFill>
                  <a:srgbClr val="002060"/>
                </a:solidFill>
              </a:rPr>
              <a:t>Kinsella</a:t>
            </a:r>
            <a:endParaRPr lang="en-US" dirty="0">
              <a:solidFill>
                <a:srgbClr val="002060"/>
              </a:solidFill>
            </a:endParaRPr>
          </a:p>
        </p:txBody>
      </p:sp>
      <p:pic>
        <p:nvPicPr>
          <p:cNvPr id="5" name="Picture 4" descr="Marzanos level of understanding - student self evaluation sheet - Microsoft Word"/>
          <p:cNvPicPr>
            <a:picLocks noChangeAspect="1"/>
          </p:cNvPicPr>
          <p:nvPr/>
        </p:nvPicPr>
        <p:blipFill rotWithShape="1">
          <a:blip r:embed="rId3" cstate="print">
            <a:extLst>
              <a:ext uri="{28A0092B-C50C-407E-A947-70E740481C1C}">
                <a14:useLocalDpi xmlns:a14="http://schemas.microsoft.com/office/drawing/2010/main" val="0"/>
              </a:ext>
            </a:extLst>
          </a:blip>
          <a:srcRect l="20531" t="18918" r="20820" b="10078"/>
          <a:stretch/>
        </p:blipFill>
        <p:spPr>
          <a:xfrm>
            <a:off x="152400" y="2286000"/>
            <a:ext cx="3884762" cy="3042537"/>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3209190687"/>
              </p:ext>
            </p:extLst>
          </p:nvPr>
        </p:nvGraphicFramePr>
        <p:xfrm>
          <a:off x="4343400" y="2286000"/>
          <a:ext cx="3733800" cy="3627472"/>
        </p:xfrm>
        <a:graphic>
          <a:graphicData uri="http://schemas.openxmlformats.org/drawingml/2006/table">
            <a:tbl>
              <a:tblPr firstRow="1" firstCol="1" bandRow="1">
                <a:tableStyleId>{5C22544A-7EE6-4342-B048-85BDC9FD1C3A}</a:tableStyleId>
              </a:tblPr>
              <a:tblGrid>
                <a:gridCol w="933450"/>
                <a:gridCol w="933450"/>
                <a:gridCol w="933450"/>
                <a:gridCol w="933450"/>
              </a:tblGrid>
              <a:tr h="635400">
                <a:tc gridSpan="4">
                  <a:txBody>
                    <a:bodyPr/>
                    <a:lstStyle/>
                    <a:p>
                      <a:pPr marL="0" marR="0" algn="ctr">
                        <a:lnSpc>
                          <a:spcPct val="115000"/>
                        </a:lnSpc>
                        <a:spcBef>
                          <a:spcPts val="0"/>
                        </a:spcBef>
                        <a:spcAft>
                          <a:spcPts val="0"/>
                        </a:spcAft>
                      </a:pPr>
                      <a:r>
                        <a:rPr lang="en-US" sz="900" dirty="0">
                          <a:effectLst/>
                        </a:rPr>
                        <a:t>Vocabulary Knowledge Rating Sheet: Burning Out at Nine?</a:t>
                      </a:r>
                      <a:endParaRPr lang="en-US" sz="800" dirty="0">
                        <a:effectLst/>
                      </a:endParaRPr>
                    </a:p>
                    <a:p>
                      <a:pPr marL="0" marR="0">
                        <a:lnSpc>
                          <a:spcPct val="115000"/>
                        </a:lnSpc>
                        <a:spcBef>
                          <a:spcPts val="0"/>
                        </a:spcBef>
                        <a:spcAft>
                          <a:spcPts val="0"/>
                        </a:spcAft>
                      </a:pPr>
                      <a:r>
                        <a:rPr lang="en-US" sz="900" dirty="0">
                          <a:effectLst/>
                        </a:rPr>
                        <a:t> </a:t>
                      </a:r>
                      <a:endParaRPr lang="en-US" sz="800" dirty="0">
                        <a:effectLst/>
                      </a:endParaRPr>
                    </a:p>
                    <a:p>
                      <a:pPr marL="0" marR="0">
                        <a:lnSpc>
                          <a:spcPct val="115000"/>
                        </a:lnSpc>
                        <a:spcBef>
                          <a:spcPts val="0"/>
                        </a:spcBef>
                        <a:spcAft>
                          <a:spcPts val="0"/>
                        </a:spcAft>
                      </a:pPr>
                      <a:r>
                        <a:rPr lang="en-US" sz="900" dirty="0">
                          <a:effectLst/>
                        </a:rPr>
                        <a:t>+ = I definitely know it. </a:t>
                      </a:r>
                      <a:r>
                        <a:rPr lang="en-US" sz="900" dirty="0" smtClean="0">
                          <a:effectLst/>
                        </a:rPr>
                        <a:t>  </a:t>
                      </a:r>
                      <a:r>
                        <a:rPr lang="en-US" sz="900" dirty="0">
                          <a:effectLst/>
                        </a:rPr>
                        <a:t>- = I definitely don’t know it.  </a:t>
                      </a:r>
                      <a:r>
                        <a:rPr lang="en-US" sz="900" dirty="0" smtClean="0">
                          <a:effectLst/>
                        </a:rPr>
                        <a:t>  ? </a:t>
                      </a:r>
                      <a:r>
                        <a:rPr lang="en-US" sz="900" dirty="0">
                          <a:effectLst/>
                        </a:rPr>
                        <a:t>= I’m not sure</a:t>
                      </a:r>
                      <a:endParaRPr lang="en-US" sz="800" dirty="0">
                        <a:effectLst/>
                        <a:latin typeface="Calibri"/>
                        <a:ea typeface="Calibri"/>
                        <a:cs typeface="Times New Roman"/>
                      </a:endParaRPr>
                    </a:p>
                  </a:txBody>
                  <a:tcPr marL="52062" marR="52062" marT="0" marB="0"/>
                </a:tc>
                <a:tc hMerge="1">
                  <a:txBody>
                    <a:bodyPr/>
                    <a:lstStyle/>
                    <a:p>
                      <a:endParaRPr lang="en-US"/>
                    </a:p>
                  </a:txBody>
                  <a:tcPr/>
                </a:tc>
                <a:tc hMerge="1">
                  <a:txBody>
                    <a:bodyPr/>
                    <a:lstStyle/>
                    <a:p>
                      <a:endParaRPr lang="en-US"/>
                    </a:p>
                  </a:txBody>
                  <a:tcPr/>
                </a:tc>
                <a:tc hMerge="1">
                  <a:txBody>
                    <a:bodyPr/>
                    <a:lstStyle/>
                    <a:p>
                      <a:endParaRPr lang="en-US"/>
                    </a:p>
                  </a:txBody>
                  <a:tcPr/>
                </a:tc>
              </a:tr>
              <a:tr h="374009">
                <a:tc>
                  <a:txBody>
                    <a:bodyPr/>
                    <a:lstStyle/>
                    <a:p>
                      <a:pPr marL="0" marR="0" algn="ctr">
                        <a:lnSpc>
                          <a:spcPct val="115000"/>
                        </a:lnSpc>
                        <a:spcBef>
                          <a:spcPts val="0"/>
                        </a:spcBef>
                        <a:spcAft>
                          <a:spcPts val="0"/>
                        </a:spcAft>
                      </a:pPr>
                      <a:r>
                        <a:rPr lang="en-US" sz="900">
                          <a:effectLst/>
                        </a:rPr>
                        <a:t>Word</a:t>
                      </a:r>
                      <a:endParaRPr lang="en-US" sz="800">
                        <a:effectLst/>
                        <a:latin typeface="Calibri"/>
                        <a:ea typeface="Calibri"/>
                        <a:cs typeface="Times New Roman"/>
                      </a:endParaRPr>
                    </a:p>
                  </a:txBody>
                  <a:tcPr marL="52062" marR="52062" marT="0" marB="0"/>
                </a:tc>
                <a:tc>
                  <a:txBody>
                    <a:bodyPr/>
                    <a:lstStyle/>
                    <a:p>
                      <a:pPr marL="0" marR="0" algn="ctr">
                        <a:lnSpc>
                          <a:spcPct val="115000"/>
                        </a:lnSpc>
                        <a:spcBef>
                          <a:spcPts val="0"/>
                        </a:spcBef>
                        <a:spcAft>
                          <a:spcPts val="0"/>
                        </a:spcAft>
                      </a:pPr>
                      <a:r>
                        <a:rPr lang="en-US" sz="900">
                          <a:effectLst/>
                        </a:rPr>
                        <a:t>Before Reading</a:t>
                      </a:r>
                      <a:endParaRPr lang="en-US" sz="800">
                        <a:effectLst/>
                        <a:latin typeface="Calibri"/>
                        <a:ea typeface="Calibri"/>
                        <a:cs typeface="Times New Roman"/>
                      </a:endParaRPr>
                    </a:p>
                  </a:txBody>
                  <a:tcPr marL="52062" marR="52062" marT="0" marB="0"/>
                </a:tc>
                <a:tc>
                  <a:txBody>
                    <a:bodyPr/>
                    <a:lstStyle/>
                    <a:p>
                      <a:pPr marL="0" marR="0" algn="ctr">
                        <a:lnSpc>
                          <a:spcPct val="115000"/>
                        </a:lnSpc>
                        <a:spcBef>
                          <a:spcPts val="0"/>
                        </a:spcBef>
                        <a:spcAft>
                          <a:spcPts val="0"/>
                        </a:spcAft>
                      </a:pPr>
                      <a:r>
                        <a:rPr lang="en-US" sz="900">
                          <a:effectLst/>
                        </a:rPr>
                        <a:t>After Instruction</a:t>
                      </a:r>
                      <a:endParaRPr lang="en-US" sz="800">
                        <a:effectLst/>
                        <a:latin typeface="Calibri"/>
                        <a:ea typeface="Calibri"/>
                        <a:cs typeface="Times New Roman"/>
                      </a:endParaRPr>
                    </a:p>
                  </a:txBody>
                  <a:tcPr marL="52062" marR="52062" marT="0" marB="0"/>
                </a:tc>
                <a:tc>
                  <a:txBody>
                    <a:bodyPr/>
                    <a:lstStyle/>
                    <a:p>
                      <a:pPr marL="0" marR="0" algn="ctr">
                        <a:lnSpc>
                          <a:spcPct val="115000"/>
                        </a:lnSpc>
                        <a:spcBef>
                          <a:spcPts val="0"/>
                        </a:spcBef>
                        <a:spcAft>
                          <a:spcPts val="0"/>
                        </a:spcAft>
                      </a:pPr>
                      <a:r>
                        <a:rPr lang="en-US" sz="900">
                          <a:effectLst/>
                        </a:rPr>
                        <a:t>After Reading</a:t>
                      </a:r>
                      <a:endParaRPr lang="en-US" sz="800">
                        <a:effectLst/>
                        <a:latin typeface="Calibri"/>
                        <a:ea typeface="Calibri"/>
                        <a:cs typeface="Times New Roman"/>
                      </a:endParaRPr>
                    </a:p>
                  </a:txBody>
                  <a:tcPr marL="52062" marR="52062" marT="0" marB="0"/>
                </a:tc>
              </a:tr>
              <a:tr h="374009">
                <a:tc>
                  <a:txBody>
                    <a:bodyPr/>
                    <a:lstStyle/>
                    <a:p>
                      <a:pPr marL="0" marR="0" algn="ctr">
                        <a:lnSpc>
                          <a:spcPct val="115000"/>
                        </a:lnSpc>
                        <a:spcBef>
                          <a:spcPts val="0"/>
                        </a:spcBef>
                        <a:spcAft>
                          <a:spcPts val="0"/>
                        </a:spcAft>
                      </a:pPr>
                      <a:r>
                        <a:rPr lang="en-US" sz="900" dirty="0">
                          <a:effectLst/>
                        </a:rPr>
                        <a:t>Similar, </a:t>
                      </a:r>
                      <a:r>
                        <a:rPr lang="en-US" sz="900" dirty="0" err="1">
                          <a:effectLst/>
                        </a:rPr>
                        <a:t>adj</a:t>
                      </a:r>
                      <a:endParaRPr lang="en-US" sz="800" dirty="0">
                        <a:effectLst/>
                        <a:latin typeface="Calibri"/>
                        <a:ea typeface="Calibri"/>
                        <a:cs typeface="Times New Roman"/>
                      </a:endParaRPr>
                    </a:p>
                  </a:txBody>
                  <a:tcPr marL="52062" marR="52062" marT="0" marB="0"/>
                </a:tc>
                <a:tc>
                  <a:txBody>
                    <a:bodyPr/>
                    <a:lstStyle/>
                    <a:p>
                      <a:pPr marL="0" marR="0" algn="ctr">
                        <a:lnSpc>
                          <a:spcPct val="115000"/>
                        </a:lnSpc>
                        <a:spcBef>
                          <a:spcPts val="0"/>
                        </a:spcBef>
                        <a:spcAft>
                          <a:spcPts val="0"/>
                        </a:spcAft>
                      </a:pPr>
                      <a:r>
                        <a:rPr lang="en-US" sz="900" dirty="0">
                          <a:effectLst/>
                        </a:rPr>
                        <a:t>+</a:t>
                      </a:r>
                      <a:endParaRPr lang="en-US" sz="800" dirty="0">
                        <a:effectLst/>
                        <a:latin typeface="Calibri"/>
                        <a:ea typeface="Calibri"/>
                        <a:cs typeface="Times New Roman"/>
                      </a:endParaRPr>
                    </a:p>
                  </a:txBody>
                  <a:tcPr marL="52062" marR="52062" marT="0" marB="0"/>
                </a:tc>
                <a:tc>
                  <a:txBody>
                    <a:bodyPr/>
                    <a:lstStyle/>
                    <a:p>
                      <a:pPr marL="0" marR="0" algn="ctr">
                        <a:lnSpc>
                          <a:spcPct val="115000"/>
                        </a:lnSpc>
                        <a:spcBef>
                          <a:spcPts val="0"/>
                        </a:spcBef>
                        <a:spcAft>
                          <a:spcPts val="0"/>
                        </a:spcAft>
                      </a:pPr>
                      <a:r>
                        <a:rPr lang="en-US" sz="900" dirty="0">
                          <a:effectLst/>
                        </a:rPr>
                        <a:t> </a:t>
                      </a:r>
                      <a:endParaRPr lang="en-US" sz="800" dirty="0">
                        <a:effectLst/>
                        <a:latin typeface="Calibri"/>
                        <a:ea typeface="Calibri"/>
                        <a:cs typeface="Times New Roman"/>
                      </a:endParaRPr>
                    </a:p>
                  </a:txBody>
                  <a:tcPr marL="52062" marR="52062" marT="0" marB="0"/>
                </a:tc>
                <a:tc>
                  <a:txBody>
                    <a:bodyPr/>
                    <a:lstStyle/>
                    <a:p>
                      <a:pPr marL="0" marR="0" algn="ctr">
                        <a:lnSpc>
                          <a:spcPct val="115000"/>
                        </a:lnSpc>
                        <a:spcBef>
                          <a:spcPts val="0"/>
                        </a:spcBef>
                        <a:spcAft>
                          <a:spcPts val="0"/>
                        </a:spcAft>
                      </a:pPr>
                      <a:r>
                        <a:rPr lang="en-US" sz="900" dirty="0">
                          <a:effectLst/>
                        </a:rPr>
                        <a:t> </a:t>
                      </a:r>
                      <a:endParaRPr lang="en-US" sz="800" dirty="0">
                        <a:effectLst/>
                        <a:latin typeface="Calibri"/>
                        <a:ea typeface="Calibri"/>
                        <a:cs typeface="Times New Roman"/>
                      </a:endParaRPr>
                    </a:p>
                  </a:txBody>
                  <a:tcPr marL="52062" marR="52062" marT="0" marB="0"/>
                </a:tc>
              </a:tr>
              <a:tr h="374009">
                <a:tc>
                  <a:txBody>
                    <a:bodyPr/>
                    <a:lstStyle/>
                    <a:p>
                      <a:pPr marL="0" marR="0" algn="ctr">
                        <a:lnSpc>
                          <a:spcPct val="115000"/>
                        </a:lnSpc>
                        <a:spcBef>
                          <a:spcPts val="0"/>
                        </a:spcBef>
                        <a:spcAft>
                          <a:spcPts val="0"/>
                        </a:spcAft>
                      </a:pPr>
                      <a:r>
                        <a:rPr lang="en-US" sz="900">
                          <a:effectLst/>
                        </a:rPr>
                        <a:t>Participant, n.</a:t>
                      </a:r>
                      <a:endParaRPr lang="en-US" sz="800">
                        <a:effectLst/>
                        <a:latin typeface="Calibri"/>
                        <a:ea typeface="Calibri"/>
                        <a:cs typeface="Times New Roman"/>
                      </a:endParaRPr>
                    </a:p>
                  </a:txBody>
                  <a:tcPr marL="52062" marR="52062" marT="0" marB="0"/>
                </a:tc>
                <a:tc>
                  <a:txBody>
                    <a:bodyPr/>
                    <a:lstStyle/>
                    <a:p>
                      <a:pPr marL="0" marR="0" algn="ctr">
                        <a:lnSpc>
                          <a:spcPct val="115000"/>
                        </a:lnSpc>
                        <a:spcBef>
                          <a:spcPts val="0"/>
                        </a:spcBef>
                        <a:spcAft>
                          <a:spcPts val="0"/>
                        </a:spcAft>
                      </a:pPr>
                      <a:r>
                        <a:rPr lang="en-US" sz="900">
                          <a:effectLst/>
                        </a:rPr>
                        <a:t>?</a:t>
                      </a:r>
                      <a:endParaRPr lang="en-US" sz="800">
                        <a:effectLst/>
                        <a:latin typeface="Calibri"/>
                        <a:ea typeface="Calibri"/>
                        <a:cs typeface="Times New Roman"/>
                      </a:endParaRPr>
                    </a:p>
                  </a:txBody>
                  <a:tcPr marL="52062" marR="52062" marT="0" marB="0"/>
                </a:tc>
                <a:tc>
                  <a:txBody>
                    <a:bodyPr/>
                    <a:lstStyle/>
                    <a:p>
                      <a:pPr marL="0" marR="0" algn="ctr">
                        <a:lnSpc>
                          <a:spcPct val="115000"/>
                        </a:lnSpc>
                        <a:spcBef>
                          <a:spcPts val="0"/>
                        </a:spcBef>
                        <a:spcAft>
                          <a:spcPts val="0"/>
                        </a:spcAft>
                      </a:pPr>
                      <a:r>
                        <a:rPr lang="en-US" sz="900">
                          <a:effectLst/>
                        </a:rPr>
                        <a:t>+</a:t>
                      </a:r>
                      <a:endParaRPr lang="en-US" sz="800">
                        <a:effectLst/>
                        <a:latin typeface="Calibri"/>
                        <a:ea typeface="Calibri"/>
                        <a:cs typeface="Times New Roman"/>
                      </a:endParaRPr>
                    </a:p>
                  </a:txBody>
                  <a:tcPr marL="52062" marR="52062" marT="0" marB="0"/>
                </a:tc>
                <a:tc>
                  <a:txBody>
                    <a:bodyPr/>
                    <a:lstStyle/>
                    <a:p>
                      <a:pPr marL="0" marR="0" algn="ctr">
                        <a:lnSpc>
                          <a:spcPct val="115000"/>
                        </a:lnSpc>
                        <a:spcBef>
                          <a:spcPts val="0"/>
                        </a:spcBef>
                        <a:spcAft>
                          <a:spcPts val="0"/>
                        </a:spcAft>
                      </a:pPr>
                      <a:r>
                        <a:rPr lang="en-US" sz="900">
                          <a:effectLst/>
                        </a:rPr>
                        <a:t> </a:t>
                      </a:r>
                      <a:endParaRPr lang="en-US" sz="800">
                        <a:effectLst/>
                        <a:latin typeface="Calibri"/>
                        <a:ea typeface="Calibri"/>
                        <a:cs typeface="Times New Roman"/>
                      </a:endParaRPr>
                    </a:p>
                  </a:txBody>
                  <a:tcPr marL="52062" marR="52062" marT="0" marB="0"/>
                </a:tc>
              </a:tr>
              <a:tr h="374009">
                <a:tc>
                  <a:txBody>
                    <a:bodyPr/>
                    <a:lstStyle/>
                    <a:p>
                      <a:pPr marL="0" marR="0" algn="ctr">
                        <a:lnSpc>
                          <a:spcPct val="115000"/>
                        </a:lnSpc>
                        <a:spcBef>
                          <a:spcPts val="0"/>
                        </a:spcBef>
                        <a:spcAft>
                          <a:spcPts val="0"/>
                        </a:spcAft>
                      </a:pPr>
                      <a:r>
                        <a:rPr lang="en-US" sz="900">
                          <a:effectLst/>
                        </a:rPr>
                        <a:t>To attend, v. </a:t>
                      </a:r>
                      <a:endParaRPr lang="en-US" sz="800">
                        <a:effectLst/>
                        <a:latin typeface="Calibri"/>
                        <a:ea typeface="Calibri"/>
                        <a:cs typeface="Times New Roman"/>
                      </a:endParaRPr>
                    </a:p>
                  </a:txBody>
                  <a:tcPr marL="52062" marR="52062" marT="0" marB="0"/>
                </a:tc>
                <a:tc>
                  <a:txBody>
                    <a:bodyPr/>
                    <a:lstStyle/>
                    <a:p>
                      <a:pPr marL="0" marR="0" algn="ctr">
                        <a:lnSpc>
                          <a:spcPct val="115000"/>
                        </a:lnSpc>
                        <a:spcBef>
                          <a:spcPts val="0"/>
                        </a:spcBef>
                        <a:spcAft>
                          <a:spcPts val="0"/>
                        </a:spcAft>
                      </a:pPr>
                      <a:r>
                        <a:rPr lang="en-US" sz="900">
                          <a:effectLst/>
                        </a:rPr>
                        <a:t>-</a:t>
                      </a:r>
                      <a:endParaRPr lang="en-US" sz="800">
                        <a:effectLst/>
                        <a:latin typeface="Calibri"/>
                        <a:ea typeface="Calibri"/>
                        <a:cs typeface="Times New Roman"/>
                      </a:endParaRPr>
                    </a:p>
                  </a:txBody>
                  <a:tcPr marL="52062" marR="52062" marT="0" marB="0"/>
                </a:tc>
                <a:tc>
                  <a:txBody>
                    <a:bodyPr/>
                    <a:lstStyle/>
                    <a:p>
                      <a:pPr marL="0" marR="0" algn="ctr">
                        <a:lnSpc>
                          <a:spcPct val="115000"/>
                        </a:lnSpc>
                        <a:spcBef>
                          <a:spcPts val="0"/>
                        </a:spcBef>
                        <a:spcAft>
                          <a:spcPts val="0"/>
                        </a:spcAft>
                      </a:pPr>
                      <a:r>
                        <a:rPr lang="en-US" sz="900">
                          <a:effectLst/>
                        </a:rPr>
                        <a:t>?</a:t>
                      </a:r>
                      <a:endParaRPr lang="en-US" sz="800">
                        <a:effectLst/>
                        <a:latin typeface="Calibri"/>
                        <a:ea typeface="Calibri"/>
                        <a:cs typeface="Times New Roman"/>
                      </a:endParaRPr>
                    </a:p>
                  </a:txBody>
                  <a:tcPr marL="52062" marR="52062" marT="0" marB="0"/>
                </a:tc>
                <a:tc>
                  <a:txBody>
                    <a:bodyPr/>
                    <a:lstStyle/>
                    <a:p>
                      <a:pPr marL="0" marR="0" algn="ctr">
                        <a:lnSpc>
                          <a:spcPct val="115000"/>
                        </a:lnSpc>
                        <a:spcBef>
                          <a:spcPts val="0"/>
                        </a:spcBef>
                        <a:spcAft>
                          <a:spcPts val="0"/>
                        </a:spcAft>
                      </a:pPr>
                      <a:r>
                        <a:rPr lang="en-US" sz="900">
                          <a:effectLst/>
                        </a:rPr>
                        <a:t>+</a:t>
                      </a:r>
                      <a:endParaRPr lang="en-US" sz="800">
                        <a:effectLst/>
                        <a:latin typeface="Calibri"/>
                        <a:ea typeface="Calibri"/>
                        <a:cs typeface="Times New Roman"/>
                      </a:endParaRPr>
                    </a:p>
                  </a:txBody>
                  <a:tcPr marL="52062" marR="52062" marT="0" marB="0"/>
                </a:tc>
              </a:tr>
              <a:tr h="374009">
                <a:tc>
                  <a:txBody>
                    <a:bodyPr/>
                    <a:lstStyle/>
                    <a:p>
                      <a:pPr marL="0" marR="0" algn="ctr">
                        <a:lnSpc>
                          <a:spcPct val="115000"/>
                        </a:lnSpc>
                        <a:spcBef>
                          <a:spcPts val="0"/>
                        </a:spcBef>
                        <a:spcAft>
                          <a:spcPts val="0"/>
                        </a:spcAft>
                      </a:pPr>
                      <a:r>
                        <a:rPr lang="en-US" sz="900">
                          <a:effectLst/>
                        </a:rPr>
                        <a:t>Comparable, adj.</a:t>
                      </a:r>
                      <a:endParaRPr lang="en-US" sz="800">
                        <a:effectLst/>
                        <a:latin typeface="Calibri"/>
                        <a:ea typeface="Calibri"/>
                        <a:cs typeface="Times New Roman"/>
                      </a:endParaRPr>
                    </a:p>
                  </a:txBody>
                  <a:tcPr marL="52062" marR="52062" marT="0" marB="0"/>
                </a:tc>
                <a:tc>
                  <a:txBody>
                    <a:bodyPr/>
                    <a:lstStyle/>
                    <a:p>
                      <a:pPr marL="0" marR="0" algn="ctr">
                        <a:lnSpc>
                          <a:spcPct val="115000"/>
                        </a:lnSpc>
                        <a:spcBef>
                          <a:spcPts val="0"/>
                        </a:spcBef>
                        <a:spcAft>
                          <a:spcPts val="0"/>
                        </a:spcAft>
                      </a:pPr>
                      <a:r>
                        <a:rPr lang="en-US" sz="900" dirty="0">
                          <a:effectLst/>
                        </a:rPr>
                        <a:t>-</a:t>
                      </a:r>
                      <a:endParaRPr lang="en-US" sz="800" dirty="0">
                        <a:effectLst/>
                        <a:latin typeface="Calibri"/>
                        <a:ea typeface="Calibri"/>
                        <a:cs typeface="Times New Roman"/>
                      </a:endParaRPr>
                    </a:p>
                  </a:txBody>
                  <a:tcPr marL="52062" marR="52062" marT="0" marB="0"/>
                </a:tc>
                <a:tc>
                  <a:txBody>
                    <a:bodyPr/>
                    <a:lstStyle/>
                    <a:p>
                      <a:pPr marL="0" marR="0" algn="ctr">
                        <a:lnSpc>
                          <a:spcPct val="115000"/>
                        </a:lnSpc>
                        <a:spcBef>
                          <a:spcPts val="0"/>
                        </a:spcBef>
                        <a:spcAft>
                          <a:spcPts val="0"/>
                        </a:spcAft>
                      </a:pPr>
                      <a:r>
                        <a:rPr lang="en-US" sz="900">
                          <a:effectLst/>
                        </a:rPr>
                        <a:t>?</a:t>
                      </a:r>
                      <a:endParaRPr lang="en-US" sz="800">
                        <a:effectLst/>
                        <a:latin typeface="Calibri"/>
                        <a:ea typeface="Calibri"/>
                        <a:cs typeface="Times New Roman"/>
                      </a:endParaRPr>
                    </a:p>
                  </a:txBody>
                  <a:tcPr marL="52062" marR="52062" marT="0" marB="0"/>
                </a:tc>
                <a:tc>
                  <a:txBody>
                    <a:bodyPr/>
                    <a:lstStyle/>
                    <a:p>
                      <a:pPr marL="0" marR="0" algn="ctr">
                        <a:lnSpc>
                          <a:spcPct val="115000"/>
                        </a:lnSpc>
                        <a:spcBef>
                          <a:spcPts val="0"/>
                        </a:spcBef>
                        <a:spcAft>
                          <a:spcPts val="0"/>
                        </a:spcAft>
                      </a:pPr>
                      <a:r>
                        <a:rPr lang="en-US" sz="900">
                          <a:effectLst/>
                        </a:rPr>
                        <a:t>?</a:t>
                      </a:r>
                      <a:endParaRPr lang="en-US" sz="800">
                        <a:effectLst/>
                        <a:latin typeface="Calibri"/>
                        <a:ea typeface="Calibri"/>
                        <a:cs typeface="Times New Roman"/>
                      </a:endParaRPr>
                    </a:p>
                  </a:txBody>
                  <a:tcPr marL="52062" marR="52062" marT="0" marB="0"/>
                </a:tc>
              </a:tr>
              <a:tr h="374009">
                <a:tc>
                  <a:txBody>
                    <a:bodyPr/>
                    <a:lstStyle/>
                    <a:p>
                      <a:pPr marL="0" marR="0" algn="ctr">
                        <a:lnSpc>
                          <a:spcPct val="115000"/>
                        </a:lnSpc>
                        <a:spcBef>
                          <a:spcPts val="0"/>
                        </a:spcBef>
                        <a:spcAft>
                          <a:spcPts val="0"/>
                        </a:spcAft>
                      </a:pPr>
                      <a:r>
                        <a:rPr lang="en-US" sz="900">
                          <a:effectLst/>
                        </a:rPr>
                        <a:t>Independent, adj.</a:t>
                      </a:r>
                      <a:endParaRPr lang="en-US" sz="800">
                        <a:effectLst/>
                        <a:latin typeface="Calibri"/>
                        <a:ea typeface="Calibri"/>
                        <a:cs typeface="Times New Roman"/>
                      </a:endParaRPr>
                    </a:p>
                  </a:txBody>
                  <a:tcPr marL="52062" marR="52062" marT="0" marB="0"/>
                </a:tc>
                <a:tc>
                  <a:txBody>
                    <a:bodyPr/>
                    <a:lstStyle/>
                    <a:p>
                      <a:pPr marL="0" marR="0" algn="ctr">
                        <a:lnSpc>
                          <a:spcPct val="115000"/>
                        </a:lnSpc>
                        <a:spcBef>
                          <a:spcPts val="0"/>
                        </a:spcBef>
                        <a:spcAft>
                          <a:spcPts val="0"/>
                        </a:spcAft>
                      </a:pPr>
                      <a:r>
                        <a:rPr lang="en-US" sz="900">
                          <a:effectLst/>
                        </a:rPr>
                        <a:t>?</a:t>
                      </a:r>
                      <a:endParaRPr lang="en-US" sz="800">
                        <a:effectLst/>
                        <a:latin typeface="Calibri"/>
                        <a:ea typeface="Calibri"/>
                        <a:cs typeface="Times New Roman"/>
                      </a:endParaRPr>
                    </a:p>
                  </a:txBody>
                  <a:tcPr marL="52062" marR="52062" marT="0" marB="0"/>
                </a:tc>
                <a:tc>
                  <a:txBody>
                    <a:bodyPr/>
                    <a:lstStyle/>
                    <a:p>
                      <a:pPr marL="0" marR="0" algn="ctr">
                        <a:lnSpc>
                          <a:spcPct val="115000"/>
                        </a:lnSpc>
                        <a:spcBef>
                          <a:spcPts val="0"/>
                        </a:spcBef>
                        <a:spcAft>
                          <a:spcPts val="0"/>
                        </a:spcAft>
                      </a:pPr>
                      <a:r>
                        <a:rPr lang="en-US" sz="900">
                          <a:effectLst/>
                        </a:rPr>
                        <a:t>+</a:t>
                      </a:r>
                      <a:endParaRPr lang="en-US" sz="800">
                        <a:effectLst/>
                        <a:latin typeface="Calibri"/>
                        <a:ea typeface="Calibri"/>
                        <a:cs typeface="Times New Roman"/>
                      </a:endParaRPr>
                    </a:p>
                  </a:txBody>
                  <a:tcPr marL="52062" marR="52062" marT="0" marB="0"/>
                </a:tc>
                <a:tc>
                  <a:txBody>
                    <a:bodyPr/>
                    <a:lstStyle/>
                    <a:p>
                      <a:pPr marL="0" marR="0" algn="ctr">
                        <a:lnSpc>
                          <a:spcPct val="115000"/>
                        </a:lnSpc>
                        <a:spcBef>
                          <a:spcPts val="0"/>
                        </a:spcBef>
                        <a:spcAft>
                          <a:spcPts val="0"/>
                        </a:spcAft>
                      </a:pPr>
                      <a:r>
                        <a:rPr lang="en-US" sz="900">
                          <a:effectLst/>
                        </a:rPr>
                        <a:t> </a:t>
                      </a:r>
                      <a:endParaRPr lang="en-US" sz="800">
                        <a:effectLst/>
                        <a:latin typeface="Calibri"/>
                        <a:ea typeface="Calibri"/>
                        <a:cs typeface="Times New Roman"/>
                      </a:endParaRPr>
                    </a:p>
                  </a:txBody>
                  <a:tcPr marL="52062" marR="52062" marT="0" marB="0"/>
                </a:tc>
              </a:tr>
              <a:tr h="374009">
                <a:tc>
                  <a:txBody>
                    <a:bodyPr/>
                    <a:lstStyle/>
                    <a:p>
                      <a:pPr marL="0" marR="0" algn="ctr">
                        <a:lnSpc>
                          <a:spcPct val="115000"/>
                        </a:lnSpc>
                        <a:spcBef>
                          <a:spcPts val="0"/>
                        </a:spcBef>
                        <a:spcAft>
                          <a:spcPts val="0"/>
                        </a:spcAft>
                      </a:pPr>
                      <a:r>
                        <a:rPr lang="en-US" sz="900">
                          <a:effectLst/>
                        </a:rPr>
                        <a:t>To encourage, v.</a:t>
                      </a:r>
                      <a:endParaRPr lang="en-US" sz="800">
                        <a:effectLst/>
                        <a:latin typeface="Calibri"/>
                        <a:ea typeface="Calibri"/>
                        <a:cs typeface="Times New Roman"/>
                      </a:endParaRPr>
                    </a:p>
                  </a:txBody>
                  <a:tcPr marL="52062" marR="52062" marT="0" marB="0"/>
                </a:tc>
                <a:tc>
                  <a:txBody>
                    <a:bodyPr/>
                    <a:lstStyle/>
                    <a:p>
                      <a:pPr marL="0" marR="0" algn="ctr">
                        <a:lnSpc>
                          <a:spcPct val="115000"/>
                        </a:lnSpc>
                        <a:spcBef>
                          <a:spcPts val="0"/>
                        </a:spcBef>
                        <a:spcAft>
                          <a:spcPts val="0"/>
                        </a:spcAft>
                      </a:pPr>
                      <a:r>
                        <a:rPr lang="en-US" sz="900">
                          <a:effectLst/>
                        </a:rPr>
                        <a:t>+</a:t>
                      </a:r>
                      <a:endParaRPr lang="en-US" sz="800">
                        <a:effectLst/>
                        <a:latin typeface="Calibri"/>
                        <a:ea typeface="Calibri"/>
                        <a:cs typeface="Times New Roman"/>
                      </a:endParaRPr>
                    </a:p>
                  </a:txBody>
                  <a:tcPr marL="52062" marR="52062" marT="0" marB="0"/>
                </a:tc>
                <a:tc>
                  <a:txBody>
                    <a:bodyPr/>
                    <a:lstStyle/>
                    <a:p>
                      <a:pPr marL="0" marR="0" algn="ctr">
                        <a:lnSpc>
                          <a:spcPct val="115000"/>
                        </a:lnSpc>
                        <a:spcBef>
                          <a:spcPts val="0"/>
                        </a:spcBef>
                        <a:spcAft>
                          <a:spcPts val="0"/>
                        </a:spcAft>
                      </a:pPr>
                      <a:r>
                        <a:rPr lang="en-US" sz="900">
                          <a:effectLst/>
                        </a:rPr>
                        <a:t> </a:t>
                      </a:r>
                      <a:endParaRPr lang="en-US" sz="800">
                        <a:effectLst/>
                        <a:latin typeface="Calibri"/>
                        <a:ea typeface="Calibri"/>
                        <a:cs typeface="Times New Roman"/>
                      </a:endParaRPr>
                    </a:p>
                  </a:txBody>
                  <a:tcPr marL="52062" marR="52062" marT="0" marB="0"/>
                </a:tc>
                <a:tc>
                  <a:txBody>
                    <a:bodyPr/>
                    <a:lstStyle/>
                    <a:p>
                      <a:pPr marL="0" marR="0" algn="ctr">
                        <a:lnSpc>
                          <a:spcPct val="115000"/>
                        </a:lnSpc>
                        <a:spcBef>
                          <a:spcPts val="0"/>
                        </a:spcBef>
                        <a:spcAft>
                          <a:spcPts val="0"/>
                        </a:spcAft>
                      </a:pPr>
                      <a:r>
                        <a:rPr lang="en-US" sz="900">
                          <a:effectLst/>
                        </a:rPr>
                        <a:t> </a:t>
                      </a:r>
                      <a:endParaRPr lang="en-US" sz="800">
                        <a:effectLst/>
                        <a:latin typeface="Calibri"/>
                        <a:ea typeface="Calibri"/>
                        <a:cs typeface="Times New Roman"/>
                      </a:endParaRPr>
                    </a:p>
                  </a:txBody>
                  <a:tcPr marL="52062" marR="52062" marT="0" marB="0"/>
                </a:tc>
              </a:tr>
              <a:tr h="374009">
                <a:tc>
                  <a:txBody>
                    <a:bodyPr/>
                    <a:lstStyle/>
                    <a:p>
                      <a:pPr marL="0" marR="0" algn="ctr">
                        <a:lnSpc>
                          <a:spcPct val="115000"/>
                        </a:lnSpc>
                        <a:spcBef>
                          <a:spcPts val="0"/>
                        </a:spcBef>
                        <a:spcAft>
                          <a:spcPts val="0"/>
                        </a:spcAft>
                      </a:pPr>
                      <a:r>
                        <a:rPr lang="en-US" sz="900">
                          <a:effectLst/>
                        </a:rPr>
                        <a:t>Creativity, n.</a:t>
                      </a:r>
                      <a:endParaRPr lang="en-US" sz="800">
                        <a:effectLst/>
                        <a:latin typeface="Calibri"/>
                        <a:ea typeface="Calibri"/>
                        <a:cs typeface="Times New Roman"/>
                      </a:endParaRPr>
                    </a:p>
                  </a:txBody>
                  <a:tcPr marL="52062" marR="52062" marT="0" marB="0"/>
                </a:tc>
                <a:tc>
                  <a:txBody>
                    <a:bodyPr/>
                    <a:lstStyle/>
                    <a:p>
                      <a:pPr marL="0" marR="0" algn="ctr">
                        <a:lnSpc>
                          <a:spcPct val="115000"/>
                        </a:lnSpc>
                        <a:spcBef>
                          <a:spcPts val="0"/>
                        </a:spcBef>
                        <a:spcAft>
                          <a:spcPts val="0"/>
                        </a:spcAft>
                      </a:pPr>
                      <a:r>
                        <a:rPr lang="en-US" sz="900">
                          <a:effectLst/>
                        </a:rPr>
                        <a:t>+</a:t>
                      </a:r>
                      <a:endParaRPr lang="en-US" sz="800">
                        <a:effectLst/>
                        <a:latin typeface="Calibri"/>
                        <a:ea typeface="Calibri"/>
                        <a:cs typeface="Times New Roman"/>
                      </a:endParaRPr>
                    </a:p>
                  </a:txBody>
                  <a:tcPr marL="52062" marR="52062" marT="0" marB="0"/>
                </a:tc>
                <a:tc>
                  <a:txBody>
                    <a:bodyPr/>
                    <a:lstStyle/>
                    <a:p>
                      <a:pPr marL="0" marR="0" algn="ctr">
                        <a:lnSpc>
                          <a:spcPct val="115000"/>
                        </a:lnSpc>
                        <a:spcBef>
                          <a:spcPts val="0"/>
                        </a:spcBef>
                        <a:spcAft>
                          <a:spcPts val="0"/>
                        </a:spcAft>
                      </a:pPr>
                      <a:r>
                        <a:rPr lang="en-US" sz="900">
                          <a:effectLst/>
                        </a:rPr>
                        <a:t> </a:t>
                      </a:r>
                      <a:endParaRPr lang="en-US" sz="800">
                        <a:effectLst/>
                        <a:latin typeface="Calibri"/>
                        <a:ea typeface="Calibri"/>
                        <a:cs typeface="Times New Roman"/>
                      </a:endParaRPr>
                    </a:p>
                  </a:txBody>
                  <a:tcPr marL="52062" marR="52062" marT="0" marB="0"/>
                </a:tc>
                <a:tc>
                  <a:txBody>
                    <a:bodyPr/>
                    <a:lstStyle/>
                    <a:p>
                      <a:pPr marL="0" marR="0" algn="ctr">
                        <a:lnSpc>
                          <a:spcPct val="115000"/>
                        </a:lnSpc>
                        <a:spcBef>
                          <a:spcPts val="0"/>
                        </a:spcBef>
                        <a:spcAft>
                          <a:spcPts val="0"/>
                        </a:spcAft>
                      </a:pPr>
                      <a:r>
                        <a:rPr lang="en-US" sz="900" dirty="0">
                          <a:effectLst/>
                        </a:rPr>
                        <a:t> </a:t>
                      </a:r>
                      <a:endParaRPr lang="en-US" sz="800" dirty="0">
                        <a:effectLst/>
                        <a:latin typeface="Calibri"/>
                        <a:ea typeface="Calibri"/>
                        <a:cs typeface="Times New Roman"/>
                      </a:endParaRPr>
                    </a:p>
                  </a:txBody>
                  <a:tcPr marL="52062" marR="52062" marT="0" marB="0"/>
                </a:tc>
              </a:tr>
            </a:tbl>
          </a:graphicData>
        </a:graphic>
      </p:graphicFrame>
    </p:spTree>
    <p:extLst>
      <p:ext uri="{BB962C8B-B14F-4D97-AF65-F5344CB8AC3E}">
        <p14:creationId xmlns:p14="http://schemas.microsoft.com/office/powerpoint/2010/main" val="245525082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OUTCOME OF THIS WORKSHOP</a:t>
            </a:r>
            <a:endParaRPr lang="en-US" sz="4000" dirty="0"/>
          </a:p>
        </p:txBody>
      </p:sp>
      <p:sp>
        <p:nvSpPr>
          <p:cNvPr id="3" name="Content Placeholder 2"/>
          <p:cNvSpPr>
            <a:spLocks noGrp="1"/>
          </p:cNvSpPr>
          <p:nvPr>
            <p:ph sz="half" idx="1"/>
          </p:nvPr>
        </p:nvSpPr>
        <p:spPr>
          <a:xfrm>
            <a:off x="762000" y="1295400"/>
            <a:ext cx="7696200" cy="4352457"/>
          </a:xfrm>
        </p:spPr>
        <p:txBody>
          <a:bodyPr>
            <a:normAutofit/>
          </a:bodyPr>
          <a:lstStyle/>
          <a:p>
            <a:pPr marL="0" indent="0">
              <a:buNone/>
            </a:pPr>
            <a:r>
              <a:rPr lang="en-US" dirty="0">
                <a:solidFill>
                  <a:schemeClr val="accent4"/>
                </a:solidFill>
              </a:rPr>
              <a:t>Did we meet our outcomes?</a:t>
            </a:r>
          </a:p>
          <a:p>
            <a:pPr marL="0" indent="0">
              <a:buNone/>
            </a:pPr>
            <a:endParaRPr lang="en-US" dirty="0" smtClean="0">
              <a:solidFill>
                <a:schemeClr val="accent4"/>
              </a:solidFill>
            </a:endParaRPr>
          </a:p>
          <a:p>
            <a:pPr marL="0" indent="0">
              <a:buNone/>
            </a:pPr>
            <a:r>
              <a:rPr lang="en-US" dirty="0">
                <a:solidFill>
                  <a:schemeClr val="accent4"/>
                </a:solidFill>
              </a:rPr>
              <a:t>Participants will know how to select academic vocabulary words and implement 2-3 new strategies to support migrant students in their academic vocabulary development. </a:t>
            </a:r>
          </a:p>
          <a:p>
            <a:pPr marL="0" indent="0">
              <a:buNone/>
            </a:pPr>
            <a:endParaRPr lang="en-US" dirty="0">
              <a:solidFill>
                <a:schemeClr val="accent4"/>
              </a:solidFill>
            </a:endParaRPr>
          </a:p>
          <a:p>
            <a:pPr marL="0" indent="0">
              <a:buNone/>
            </a:pPr>
            <a:endParaRPr lang="en-US" dirty="0" smtClean="0">
              <a:solidFill>
                <a:schemeClr val="accent4"/>
              </a:solidFill>
            </a:endParaRPr>
          </a:p>
          <a:p>
            <a:endParaRPr lang="en-US" dirty="0"/>
          </a:p>
        </p:txBody>
      </p:sp>
    </p:spTree>
    <p:extLst>
      <p:ext uri="{BB962C8B-B14F-4D97-AF65-F5344CB8AC3E}">
        <p14:creationId xmlns:p14="http://schemas.microsoft.com/office/powerpoint/2010/main" val="231405103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Thought for the day:</a:t>
            </a:r>
            <a:endParaRPr lang="en-US" dirty="0"/>
          </a:p>
        </p:txBody>
      </p:sp>
      <p:sp>
        <p:nvSpPr>
          <p:cNvPr id="7" name="Content Placeholder 6"/>
          <p:cNvSpPr>
            <a:spLocks noGrp="1"/>
          </p:cNvSpPr>
          <p:nvPr>
            <p:ph idx="1"/>
          </p:nvPr>
        </p:nvSpPr>
        <p:spPr>
          <a:xfrm>
            <a:off x="685800" y="2286000"/>
            <a:ext cx="7772400" cy="3810000"/>
          </a:xfrm>
        </p:spPr>
        <p:txBody>
          <a:bodyPr/>
          <a:lstStyle/>
          <a:p>
            <a:pPr marL="0" indent="0" algn="ctr">
              <a:buNone/>
            </a:pPr>
            <a:r>
              <a:rPr lang="en-US" sz="4800" dirty="0" smtClean="0">
                <a:latin typeface="Lucida Calligraphy" pitchFamily="66" charset="0"/>
              </a:rPr>
              <a:t>When was the last time you did something for the first time?</a:t>
            </a:r>
            <a:endParaRPr lang="en-US" sz="4800" dirty="0">
              <a:latin typeface="Lucida Calligraphy" pitchFamily="66" charset="0"/>
            </a:endParaRPr>
          </a:p>
        </p:txBody>
      </p:sp>
    </p:spTree>
    <p:extLst>
      <p:ext uri="{BB962C8B-B14F-4D97-AF65-F5344CB8AC3E}">
        <p14:creationId xmlns:p14="http://schemas.microsoft.com/office/powerpoint/2010/main" val="329142862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Evaluations</a:t>
            </a:r>
            <a:endParaRPr lang="en-US" dirty="0"/>
          </a:p>
        </p:txBody>
      </p:sp>
      <p:sp>
        <p:nvSpPr>
          <p:cNvPr id="3" name="Content Placeholder 2"/>
          <p:cNvSpPr>
            <a:spLocks noGrp="1"/>
          </p:cNvSpPr>
          <p:nvPr>
            <p:ph idx="1"/>
          </p:nvPr>
        </p:nvSpPr>
        <p:spPr>
          <a:xfrm>
            <a:off x="457200" y="1600201"/>
            <a:ext cx="8229600" cy="3048000"/>
          </a:xfrm>
        </p:spPr>
        <p:txBody>
          <a:bodyPr/>
          <a:lstStyle/>
          <a:p>
            <a:r>
              <a:rPr lang="en-US" dirty="0" smtClean="0">
                <a:solidFill>
                  <a:schemeClr val="accent4"/>
                </a:solidFill>
              </a:rPr>
              <a:t>Will you commit to trying something new to teach academic vocabulary? </a:t>
            </a:r>
          </a:p>
          <a:p>
            <a:r>
              <a:rPr lang="en-US" dirty="0" smtClean="0">
                <a:solidFill>
                  <a:schemeClr val="accent4"/>
                </a:solidFill>
              </a:rPr>
              <a:t>What will you do?</a:t>
            </a:r>
          </a:p>
          <a:p>
            <a:endParaRPr lang="en-US" dirty="0">
              <a:solidFill>
                <a:schemeClr val="accent4"/>
              </a:solidFill>
            </a:endParaRPr>
          </a:p>
          <a:p>
            <a:r>
              <a:rPr lang="en-US" dirty="0" smtClean="0">
                <a:solidFill>
                  <a:schemeClr val="accent4"/>
                </a:solidFill>
              </a:rPr>
              <a:t>Clock Hour</a:t>
            </a:r>
          </a:p>
          <a:p>
            <a:r>
              <a:rPr lang="en-US" dirty="0">
                <a:solidFill>
                  <a:schemeClr val="accent4"/>
                </a:solidFill>
              </a:rPr>
              <a:t>OSPI MEP </a:t>
            </a:r>
            <a:r>
              <a:rPr lang="en-US" dirty="0" smtClean="0">
                <a:solidFill>
                  <a:schemeClr val="accent4"/>
                </a:solidFill>
              </a:rPr>
              <a:t>Evaluation</a:t>
            </a:r>
          </a:p>
          <a:p>
            <a:pPr lvl="1"/>
            <a:r>
              <a:rPr lang="en-US" dirty="0">
                <a:solidFill>
                  <a:schemeClr val="tx1"/>
                </a:solidFill>
                <a:hlinkClick r:id="rId3" action="ppaction://hlinkfile"/>
              </a:rPr>
              <a:t>http://www.mdsr.org/evaluations</a:t>
            </a:r>
            <a:endParaRPr lang="en-US" dirty="0">
              <a:solidFill>
                <a:schemeClr val="tx1"/>
              </a:solidFill>
            </a:endParaRPr>
          </a:p>
          <a:p>
            <a:pPr marL="0" indent="0">
              <a:buNone/>
            </a:pPr>
            <a:r>
              <a:rPr lang="en-US" dirty="0" smtClean="0"/>
              <a:t>	</a:t>
            </a:r>
            <a:endParaRPr lang="en-US" dirty="0"/>
          </a:p>
        </p:txBody>
      </p:sp>
    </p:spTree>
    <p:extLst>
      <p:ext uri="{BB962C8B-B14F-4D97-AF65-F5344CB8AC3E}">
        <p14:creationId xmlns:p14="http://schemas.microsoft.com/office/powerpoint/2010/main" val="356294589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THANK YOU for coming today!</a:t>
            </a:r>
            <a:endParaRPr lang="en-US" dirty="0"/>
          </a:p>
        </p:txBody>
      </p:sp>
      <p:sp>
        <p:nvSpPr>
          <p:cNvPr id="5" name="Content Placeholder 4"/>
          <p:cNvSpPr>
            <a:spLocks noGrp="1"/>
          </p:cNvSpPr>
          <p:nvPr>
            <p:ph sz="half" idx="1"/>
          </p:nvPr>
        </p:nvSpPr>
        <p:spPr>
          <a:xfrm>
            <a:off x="457200" y="2667001"/>
            <a:ext cx="2971800" cy="1905000"/>
          </a:xfrm>
        </p:spPr>
        <p:txBody>
          <a:bodyPr/>
          <a:lstStyle/>
          <a:p>
            <a:pPr marL="0" indent="0" algn="r">
              <a:buNone/>
            </a:pPr>
            <a:r>
              <a:rPr lang="en-US" dirty="0" smtClean="0">
                <a:solidFill>
                  <a:schemeClr val="accent4"/>
                </a:solidFill>
              </a:rPr>
              <a:t>Kathy Thornock</a:t>
            </a:r>
          </a:p>
          <a:p>
            <a:endParaRPr lang="en-US" dirty="0"/>
          </a:p>
        </p:txBody>
      </p:sp>
      <p:sp>
        <p:nvSpPr>
          <p:cNvPr id="6" name="Content Placeholder 5"/>
          <p:cNvSpPr>
            <a:spLocks noGrp="1"/>
          </p:cNvSpPr>
          <p:nvPr>
            <p:ph sz="half" idx="2"/>
          </p:nvPr>
        </p:nvSpPr>
        <p:spPr>
          <a:xfrm>
            <a:off x="3581400" y="2667000"/>
            <a:ext cx="5257800" cy="2590800"/>
          </a:xfrm>
          <a:noFill/>
        </p:spPr>
        <p:txBody>
          <a:bodyPr>
            <a:normAutofit/>
          </a:bodyPr>
          <a:lstStyle/>
          <a:p>
            <a:pPr marL="0" indent="0">
              <a:buNone/>
            </a:pPr>
            <a:r>
              <a:rPr lang="en-US" dirty="0" smtClean="0">
                <a:solidFill>
                  <a:schemeClr val="tx1"/>
                </a:solidFill>
                <a:hlinkClick r:id="rId3"/>
              </a:rPr>
              <a:t>Kathyt@ncesd.org</a:t>
            </a:r>
            <a:endParaRPr lang="en-US" dirty="0" smtClean="0">
              <a:solidFill>
                <a:schemeClr val="tx1"/>
              </a:solidFill>
            </a:endParaRPr>
          </a:p>
          <a:p>
            <a:pPr marL="0" indent="0">
              <a:buNone/>
            </a:pPr>
            <a:endParaRPr lang="en-US" dirty="0"/>
          </a:p>
        </p:txBody>
      </p:sp>
      <p:sp>
        <p:nvSpPr>
          <p:cNvPr id="2" name="TextBox 1"/>
          <p:cNvSpPr txBox="1"/>
          <p:nvPr/>
        </p:nvSpPr>
        <p:spPr>
          <a:xfrm>
            <a:off x="762000" y="1600200"/>
            <a:ext cx="7924800" cy="400110"/>
          </a:xfrm>
          <a:prstGeom prst="rect">
            <a:avLst/>
          </a:prstGeom>
          <a:noFill/>
        </p:spPr>
        <p:txBody>
          <a:bodyPr wrap="square" rtlCol="0">
            <a:spAutoFit/>
          </a:bodyPr>
          <a:lstStyle/>
          <a:p>
            <a:r>
              <a:rPr lang="en-US" sz="2000" dirty="0" smtClean="0"/>
              <a:t>Please contact us with any questions or comments you might have.</a:t>
            </a:r>
            <a:endParaRPr lang="en-US" sz="2000" dirty="0"/>
          </a:p>
        </p:txBody>
      </p:sp>
    </p:spTree>
    <p:extLst>
      <p:ext uri="{BB962C8B-B14F-4D97-AF65-F5344CB8AC3E}">
        <p14:creationId xmlns:p14="http://schemas.microsoft.com/office/powerpoint/2010/main" val="1157432683"/>
      </p:ext>
    </p:extLst>
  </p:cSld>
  <p:clrMapOvr>
    <a:masterClrMapping/>
  </p:clrMapOvr>
  <p:timing>
    <p:tnLst>
      <p:par>
        <p:cTn id="1" dur="indefinite" restart="never" nodeType="tmRoot"/>
      </p:par>
    </p:tnLst>
  </p:timing>
</p:sld>
</file>

<file path=ppt/theme/theme1.xml><?xml version="1.0" encoding="utf-8"?>
<a:theme xmlns:a="http://schemas.openxmlformats.org/drawingml/2006/main" name="esd_green_pp_template">
  <a:themeElements>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rebuchet MS"/>
        <a:ea typeface=""/>
        <a:cs typeface="Times New Roman"/>
      </a:majorFont>
      <a:minorFont>
        <a:latin typeface="Trebuchet MS"/>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esd_green_pp_template</Template>
  <TotalTime>4423</TotalTime>
  <Words>8488</Words>
  <Application>Microsoft Office PowerPoint</Application>
  <PresentationFormat>On-screen Show (4:3)</PresentationFormat>
  <Paragraphs>843</Paragraphs>
  <Slides>94</Slides>
  <Notes>92</Notes>
  <HiddenSlides>2</HiddenSlides>
  <MMClips>0</MMClips>
  <ScaleCrop>false</ScaleCrop>
  <HeadingPairs>
    <vt:vector size="4" baseType="variant">
      <vt:variant>
        <vt:lpstr>Theme</vt:lpstr>
      </vt:variant>
      <vt:variant>
        <vt:i4>1</vt:i4>
      </vt:variant>
      <vt:variant>
        <vt:lpstr>Slide Titles</vt:lpstr>
      </vt:variant>
      <vt:variant>
        <vt:i4>94</vt:i4>
      </vt:variant>
    </vt:vector>
  </HeadingPairs>
  <TitlesOfParts>
    <vt:vector size="95" baseType="lpstr">
      <vt:lpstr>esd_green_pp_template</vt:lpstr>
      <vt:lpstr>So Many Words… So Little Time!</vt:lpstr>
      <vt:lpstr>PURPOSE OF THIS WORKSHOP</vt:lpstr>
      <vt:lpstr>WORKSHOP OUTCOMES</vt:lpstr>
      <vt:lpstr>How do you teach vocabulary?</vt:lpstr>
      <vt:lpstr>Common Core State Standards</vt:lpstr>
      <vt:lpstr>FOR ESL or ENGLISH-ONLY PROGRAMS: Teachers must balance comprehensible input with rich challenging vocabulary and reading in math, science and social studies in English.</vt:lpstr>
      <vt:lpstr>Essential Questions:</vt:lpstr>
      <vt:lpstr>Word knowledge is much more than word identification or even definitional knowledge. </vt:lpstr>
      <vt:lpstr>There is evidence of need for explicit vocabulary instruction and structured verbal engagement in linguistically classrooms.</vt:lpstr>
      <vt:lpstr>Vocabulary</vt:lpstr>
      <vt:lpstr>Vocabulary</vt:lpstr>
      <vt:lpstr>Vocabulary</vt:lpstr>
      <vt:lpstr>Vocabulary</vt:lpstr>
      <vt:lpstr>Vocabulary</vt:lpstr>
      <vt:lpstr>Vocabulary</vt:lpstr>
      <vt:lpstr>Vocabulary</vt:lpstr>
      <vt:lpstr>Why Vocabulary Instruction?</vt:lpstr>
      <vt:lpstr>Why a SPECIAL WORKSHOP FOR MIGRANT STUDENTS?</vt:lpstr>
      <vt:lpstr>What is ‘migratory lifestyle’</vt:lpstr>
      <vt:lpstr>Priority for Service Migrant Students</vt:lpstr>
      <vt:lpstr>Seven Areas of Concern for Migrant Students:</vt:lpstr>
      <vt:lpstr>Seven Areas of Concern for Migrant Students:</vt:lpstr>
      <vt:lpstr>PowerPoint Presentation</vt:lpstr>
      <vt:lpstr>Seven Areas of Concern for Migrant Students:</vt:lpstr>
      <vt:lpstr>PowerPoint Presentation</vt:lpstr>
      <vt:lpstr>Seven Areas of Concern for Migrant Students:</vt:lpstr>
      <vt:lpstr>Seven Areas of Concern for Migrant Students:</vt:lpstr>
      <vt:lpstr>Seven Areas of Concern for Migrant Students:</vt:lpstr>
      <vt:lpstr>Seven Areas of Concern for Migrant Students:</vt:lpstr>
      <vt:lpstr>Instructional Implications:</vt:lpstr>
      <vt:lpstr>2. Scaffold for Support</vt:lpstr>
      <vt:lpstr>3. Look for Clues:</vt:lpstr>
      <vt:lpstr>4. Provide Many Opportunities for Discourse</vt:lpstr>
      <vt:lpstr>What Research Says About Why Students Need to Talk</vt:lpstr>
      <vt:lpstr>PowerPoint Presentation</vt:lpstr>
      <vt:lpstr>How Do Your Students Talk?</vt:lpstr>
      <vt:lpstr>Lets look at some of our new vocabulary words in depth.</vt:lpstr>
      <vt:lpstr>Building Academic Vocabulary</vt:lpstr>
      <vt:lpstr>PowerPoint Presentation</vt:lpstr>
      <vt:lpstr>Meaningful Differences</vt:lpstr>
      <vt:lpstr>Tiered Words that can help close  the Achievement Gap</vt:lpstr>
      <vt:lpstr>Instructional Strategies for Academic Vocabulary (?)</vt:lpstr>
      <vt:lpstr>PowerPoint Presentation</vt:lpstr>
      <vt:lpstr>What is academic vocabulary?</vt:lpstr>
      <vt:lpstr>The Importance of Selecting the “Right” Words</vt:lpstr>
      <vt:lpstr>Tier 1:  The most basic words </vt:lpstr>
      <vt:lpstr>Academic Vocabulary</vt:lpstr>
      <vt:lpstr>Tier 3 (brick words):  Low frequency words specific to a discipline</vt:lpstr>
      <vt:lpstr>Tier 2 mortar words:  High frequency words found across a variety of disciplines</vt:lpstr>
      <vt:lpstr>Academic Vocabulary</vt:lpstr>
      <vt:lpstr>Criteria for identifying Tier II Words…</vt:lpstr>
      <vt:lpstr>Try it….</vt:lpstr>
      <vt:lpstr>Do your selections agree?</vt:lpstr>
      <vt:lpstr>PowerPoint Presentation</vt:lpstr>
      <vt:lpstr>Some Criteria for Identifying Tier Two Words</vt:lpstr>
      <vt:lpstr>Using Discussion Cards…</vt:lpstr>
      <vt:lpstr>Isabel Beck’s Steps to Vocabulary Study:</vt:lpstr>
      <vt:lpstr>1. Introducing vocabulary within a context</vt:lpstr>
      <vt:lpstr>2. Provide friendly explanations:</vt:lpstr>
      <vt:lpstr>Examples: Devious &amp; Vicarious</vt:lpstr>
      <vt:lpstr>Developing Student-Friendly Definitions</vt:lpstr>
      <vt:lpstr>3. Provide an additional context for the word</vt:lpstr>
      <vt:lpstr>PowerPoint Presentation</vt:lpstr>
      <vt:lpstr>4. Provide opportunities for students to actively process word meanings </vt:lpstr>
      <vt:lpstr>Provide Meaning Information  through Instructional Contexts</vt:lpstr>
      <vt:lpstr>Instructional Contexts: obstinate</vt:lpstr>
      <vt:lpstr>Instructional Context: Eavesdrop</vt:lpstr>
      <vt:lpstr>Instructional Context: Edible</vt:lpstr>
      <vt:lpstr>You Try It</vt:lpstr>
      <vt:lpstr>4. Provide opportunities for students to actively process word meanings </vt:lpstr>
      <vt:lpstr>PowerPoint Presentation</vt:lpstr>
      <vt:lpstr>Engaging Students in Dealing with Word Meanings </vt:lpstr>
      <vt:lpstr>Engaging Students in Dealing with Word Meanings </vt:lpstr>
      <vt:lpstr>Engaging Students in Dealing with Word Meanings </vt:lpstr>
      <vt:lpstr>You Try It</vt:lpstr>
      <vt:lpstr>Classic Vocabulary Test! Write down the definition of each of these words – </vt:lpstr>
      <vt:lpstr>CCSS necessitates a shift in the way we teach vocabulary. </vt:lpstr>
      <vt:lpstr>Vocabulary building  example</vt:lpstr>
      <vt:lpstr>Vocabulary in Practice </vt:lpstr>
      <vt:lpstr>Introducing the Words</vt:lpstr>
      <vt:lpstr>Engagement with the Words</vt:lpstr>
      <vt:lpstr>Engagement with Words</vt:lpstr>
      <vt:lpstr>Engagement with Words</vt:lpstr>
      <vt:lpstr>Engagement with Words</vt:lpstr>
      <vt:lpstr>Engagement with Words</vt:lpstr>
      <vt:lpstr>Engagement Words</vt:lpstr>
      <vt:lpstr>Additional Strategies Vocabulary Study Cards </vt:lpstr>
      <vt:lpstr>Frayer Model</vt:lpstr>
      <vt:lpstr>Frayer Model</vt:lpstr>
      <vt:lpstr>Student Self Assessment</vt:lpstr>
      <vt:lpstr>OUTCOME OF THIS WORKSHOP</vt:lpstr>
      <vt:lpstr>Thought for the day:</vt:lpstr>
      <vt:lpstr>Evaluations</vt:lpstr>
      <vt:lpstr>THANK YOU for coming today!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Erin Dorso</dc:creator>
  <cp:lastModifiedBy>Kathy Thornock</cp:lastModifiedBy>
  <cp:revision>172</cp:revision>
  <cp:lastPrinted>2013-06-03T15:40:44Z</cp:lastPrinted>
  <dcterms:created xsi:type="dcterms:W3CDTF">2013-02-25T18:45:45Z</dcterms:created>
  <dcterms:modified xsi:type="dcterms:W3CDTF">2013-08-02T16:03:29Z</dcterms:modified>
</cp:coreProperties>
</file>