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56" r:id="rId3"/>
    <p:sldId id="260"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9426" autoAdjust="0"/>
  </p:normalViewPr>
  <p:slideViewPr>
    <p:cSldViewPr>
      <p:cViewPr varScale="1">
        <p:scale>
          <a:sx n="29" d="100"/>
          <a:sy n="29" d="100"/>
        </p:scale>
        <p:origin x="-23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F9D99-3CCD-4B29-B48B-FB00418F72CA}" type="datetimeFigureOut">
              <a:rPr lang="en-US" smtClean="0"/>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19C6C-2526-4FAC-A34B-C06E4CEC5F68}" type="slidenum">
              <a:rPr lang="en-US" smtClean="0"/>
              <a:t>‹#›</a:t>
            </a:fld>
            <a:endParaRPr lang="en-US"/>
          </a:p>
        </p:txBody>
      </p:sp>
    </p:spTree>
    <p:extLst>
      <p:ext uri="{BB962C8B-B14F-4D97-AF65-F5344CB8AC3E}">
        <p14:creationId xmlns:p14="http://schemas.microsoft.com/office/powerpoint/2010/main" val="140985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makes a migrant academic vocabulary workshop different from a mainstream academic vocabulary workshop?</a:t>
            </a:r>
          </a:p>
          <a:p>
            <a:pPr marL="228600" lvl="0" indent="-228600">
              <a:buFont typeface="+mj-lt"/>
              <a:buAutoNum type="arabicPeriod"/>
            </a:pPr>
            <a:r>
              <a:rPr lang="en-US" sz="1200" kern="1200" dirty="0" smtClean="0">
                <a:solidFill>
                  <a:schemeClr val="tx1"/>
                </a:solidFill>
                <a:effectLst/>
                <a:latin typeface="+mn-lt"/>
                <a:ea typeface="+mn-ea"/>
                <a:cs typeface="+mn-cs"/>
              </a:rPr>
              <a:t>Best practices presented in the mainstream workshops are also best practices for migrant families.</a:t>
            </a:r>
          </a:p>
          <a:p>
            <a:pPr marL="228600" lvl="0" indent="-228600">
              <a:buFont typeface="+mj-lt"/>
              <a:buAutoNum type="arabicPeriod"/>
            </a:pPr>
            <a:r>
              <a:rPr lang="en-US" sz="1200" kern="1200" dirty="0" smtClean="0">
                <a:solidFill>
                  <a:schemeClr val="tx1"/>
                </a:solidFill>
                <a:effectLst/>
                <a:latin typeface="+mn-lt"/>
                <a:ea typeface="+mn-ea"/>
                <a:cs typeface="+mn-cs"/>
              </a:rPr>
              <a:t>Mainstream best practices are not enough for migrant families. (August) </a:t>
            </a:r>
          </a:p>
          <a:p>
            <a:pPr marL="228600" lvl="0" indent="-228600">
              <a:buFont typeface="+mj-lt"/>
              <a:buAutoNum type="arabicPeriod"/>
            </a:pPr>
            <a:r>
              <a:rPr lang="en-US" sz="1200" kern="1200" dirty="0" smtClean="0">
                <a:solidFill>
                  <a:schemeClr val="tx1"/>
                </a:solidFill>
                <a:effectLst/>
                <a:latin typeface="+mn-lt"/>
                <a:ea typeface="+mn-ea"/>
                <a:cs typeface="+mn-cs"/>
              </a:rPr>
              <a:t>This workshop addresses unique needs of migrant families identified in the Seven Areas of Concern.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Educational Continuity</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technology and digital literacy to increase instructional time and maintain communication regardless of family’s location (see list of resources)</a:t>
            </a:r>
          </a:p>
          <a:p>
            <a:pPr marL="171450" lvl="0" indent="-171450">
              <a:buFont typeface="Arial" pitchFamily="34" charset="0"/>
              <a:buChar char="•"/>
            </a:pPr>
            <a:r>
              <a:rPr lang="en-US" sz="1200" kern="1200" dirty="0" smtClean="0">
                <a:solidFill>
                  <a:schemeClr val="tx1"/>
                </a:solidFill>
                <a:effectLst/>
                <a:latin typeface="+mn-lt"/>
                <a:ea typeface="+mn-ea"/>
                <a:cs typeface="+mn-cs"/>
              </a:rPr>
              <a:t>timely transfer of academic records; even more meaningful with consistency of  CCSS  </a:t>
            </a:r>
          </a:p>
          <a:p>
            <a:pPr marL="171450" lvl="0" indent="-171450">
              <a:buFont typeface="Arial" pitchFamily="34" charset="0"/>
              <a:buChar char="•"/>
            </a:pPr>
            <a:r>
              <a:rPr lang="en-US" sz="1200" kern="1200" dirty="0" smtClean="0">
                <a:solidFill>
                  <a:schemeClr val="tx1"/>
                </a:solidFill>
                <a:effectLst/>
                <a:latin typeface="+mn-lt"/>
                <a:ea typeface="+mn-ea"/>
                <a:cs typeface="+mn-cs"/>
              </a:rPr>
              <a:t>collaborative learning where Migrant/ELLs fill in gaps by working with fluent peers on common projects</a:t>
            </a:r>
          </a:p>
          <a:p>
            <a:pPr marL="171450" lvl="0" indent="-171450">
              <a:buFont typeface="Arial" pitchFamily="34" charset="0"/>
              <a:buChar char="•"/>
            </a:pPr>
            <a:r>
              <a:rPr lang="en-US" sz="1200" kern="1200" dirty="0" smtClean="0">
                <a:solidFill>
                  <a:schemeClr val="tx1"/>
                </a:solidFill>
                <a:effectLst/>
                <a:latin typeface="+mn-lt"/>
                <a:ea typeface="+mn-ea"/>
                <a:cs typeface="+mn-cs"/>
              </a:rPr>
              <a:t>build on the geographical strengths of family</a:t>
            </a:r>
          </a:p>
          <a:p>
            <a:r>
              <a:rPr lang="en-US" sz="1200" b="1" kern="1200" dirty="0" smtClean="0">
                <a:solidFill>
                  <a:schemeClr val="tx1"/>
                </a:solidFill>
                <a:effectLst/>
                <a:latin typeface="+mn-lt"/>
                <a:ea typeface="+mn-ea"/>
                <a:cs typeface="+mn-cs"/>
              </a:rPr>
              <a:t>Instructional Time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provide access to preview and review resources in L1 and L2 (see VOD cast example)</a:t>
            </a:r>
          </a:p>
          <a:p>
            <a:pPr marL="171450" lvl="0" indent="-171450">
              <a:buFont typeface="Arial" pitchFamily="34" charset="0"/>
              <a:buChar char="•"/>
            </a:pPr>
            <a:r>
              <a:rPr lang="en-US" sz="1200" kern="1200" dirty="0" smtClean="0">
                <a:solidFill>
                  <a:schemeClr val="tx1"/>
                </a:solidFill>
                <a:effectLst/>
                <a:latin typeface="+mn-lt"/>
                <a:ea typeface="+mn-ea"/>
                <a:cs typeface="+mn-cs"/>
              </a:rPr>
              <a:t>facilitate migrant / Ell access to internet and computers at school in the community and wherever they may travel</a:t>
            </a:r>
          </a:p>
          <a:p>
            <a:pPr marL="171450" lvl="0" indent="-171450">
              <a:buFont typeface="Arial" pitchFamily="34" charset="0"/>
              <a:buChar char="•"/>
            </a:pPr>
            <a:r>
              <a:rPr lang="en-US" sz="1200" kern="1200" dirty="0" smtClean="0">
                <a:solidFill>
                  <a:schemeClr val="tx1"/>
                </a:solidFill>
                <a:effectLst/>
                <a:latin typeface="+mn-lt"/>
                <a:ea typeface="+mn-ea"/>
                <a:cs typeface="+mn-cs"/>
              </a:rPr>
              <a:t>coordinate and align tutoring and other supplementary activates with your curriculum</a:t>
            </a:r>
          </a:p>
          <a:p>
            <a:pPr marL="171450" lvl="0" indent="-171450">
              <a:buFont typeface="Arial" pitchFamily="34" charset="0"/>
              <a:buChar char="•"/>
            </a:pPr>
            <a:r>
              <a:rPr lang="en-US" sz="1200" kern="1200" dirty="0" smtClean="0">
                <a:solidFill>
                  <a:schemeClr val="tx1"/>
                </a:solidFill>
                <a:effectLst/>
                <a:latin typeface="+mn-lt"/>
                <a:ea typeface="+mn-ea"/>
                <a:cs typeface="+mn-cs"/>
              </a:rPr>
              <a:t>home school connection (see Project GLAD examples)</a:t>
            </a:r>
          </a:p>
          <a:p>
            <a:r>
              <a:rPr lang="en-US" sz="1200" b="1" kern="1200" dirty="0" smtClean="0">
                <a:solidFill>
                  <a:schemeClr val="tx1"/>
                </a:solidFill>
                <a:effectLst/>
                <a:latin typeface="+mn-lt"/>
                <a:ea typeface="+mn-ea"/>
                <a:cs typeface="+mn-cs"/>
              </a:rPr>
              <a:t>School Engagement</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use migrant themes when modeling/introducing skills to the whole class. (</a:t>
            </a:r>
            <a:r>
              <a:rPr lang="en-US" sz="1200" i="1" kern="1200" dirty="0" smtClean="0">
                <a:solidFill>
                  <a:schemeClr val="tx1"/>
                </a:solidFill>
                <a:effectLst/>
                <a:latin typeface="+mn-lt"/>
                <a:ea typeface="+mn-ea"/>
                <a:cs typeface="+mn-cs"/>
              </a:rPr>
              <a:t>see Irrigation and Water Issues-</a:t>
            </a:r>
            <a:r>
              <a:rPr lang="en-US" sz="1200" kern="1200" dirty="0" smtClean="0">
                <a:solidFill>
                  <a:schemeClr val="tx1"/>
                </a:solidFill>
                <a:effectLst/>
                <a:latin typeface="+mn-lt"/>
                <a:ea typeface="+mn-ea"/>
                <a:cs typeface="+mn-cs"/>
              </a:rPr>
              <a:t>  graphic organizers for argument writing.) This increases the Migrant/ELL student’s level of engagement because the theme is familiar and the family has expertise.  </a:t>
            </a:r>
          </a:p>
          <a:p>
            <a:pPr marL="171450" lvl="0" indent="-171450">
              <a:buFont typeface="Arial" pitchFamily="34" charset="0"/>
              <a:buChar char="•"/>
            </a:pPr>
            <a:r>
              <a:rPr lang="en-US" sz="1200" kern="1200" dirty="0" smtClean="0">
                <a:solidFill>
                  <a:schemeClr val="tx1"/>
                </a:solidFill>
                <a:effectLst/>
                <a:latin typeface="+mn-lt"/>
                <a:ea typeface="+mn-ea"/>
                <a:cs typeface="+mn-cs"/>
              </a:rPr>
              <a:t>understand and address the social and cultural processes unique to migrant/ELL families (see </a:t>
            </a:r>
            <a:r>
              <a:rPr lang="en-US" sz="1200" i="1" kern="1200" dirty="0" smtClean="0">
                <a:solidFill>
                  <a:schemeClr val="tx1"/>
                </a:solidFill>
                <a:effectLst/>
                <a:latin typeface="+mn-lt"/>
                <a:ea typeface="+mn-ea"/>
                <a:cs typeface="+mn-cs"/>
              </a:rPr>
              <a:t>Bicultural Ambivalence</a:t>
            </a:r>
            <a:r>
              <a:rPr lang="en-US" sz="1200" kern="1200" dirty="0" smtClean="0">
                <a:solidFill>
                  <a:schemeClr val="tx1"/>
                </a:solidFill>
                <a:effectLst/>
                <a:latin typeface="+mn-lt"/>
                <a:ea typeface="+mn-ea"/>
                <a:cs typeface="+mn-cs"/>
              </a:rPr>
              <a:t> and relationship research)</a:t>
            </a:r>
          </a:p>
          <a:p>
            <a:r>
              <a:rPr lang="en-US" sz="1200" b="1" kern="1200" dirty="0" smtClean="0">
                <a:solidFill>
                  <a:schemeClr val="tx1"/>
                </a:solidFill>
                <a:effectLst/>
                <a:latin typeface="+mn-lt"/>
                <a:ea typeface="+mn-ea"/>
                <a:cs typeface="+mn-cs"/>
              </a:rPr>
              <a:t>English Language Development</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facilitate the use of L1 in the school; know your bilingual research (see </a:t>
            </a:r>
            <a:r>
              <a:rPr lang="en-US" sz="1200" i="1" kern="1200" dirty="0" smtClean="0">
                <a:solidFill>
                  <a:schemeClr val="tx1"/>
                </a:solidFill>
                <a:effectLst/>
                <a:latin typeface="+mn-lt"/>
                <a:ea typeface="+mn-ea"/>
                <a:cs typeface="+mn-cs"/>
              </a:rPr>
              <a:t>Common Underlying Proficiency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Language Transfer</a:t>
            </a:r>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directly teach vocabulary in content areas</a:t>
            </a:r>
          </a:p>
          <a:p>
            <a:pPr marL="171450" lvl="0" indent="-171450">
              <a:buFont typeface="Arial" pitchFamily="34" charset="0"/>
              <a:buChar char="•"/>
            </a:pPr>
            <a:r>
              <a:rPr lang="en-US" sz="1200" kern="1200" dirty="0" smtClean="0">
                <a:solidFill>
                  <a:schemeClr val="tx1"/>
                </a:solidFill>
                <a:effectLst/>
                <a:latin typeface="+mn-lt"/>
                <a:ea typeface="+mn-ea"/>
                <a:cs typeface="+mn-cs"/>
              </a:rPr>
              <a:t>teach strategies for indirect vocabulary development</a:t>
            </a:r>
          </a:p>
          <a:p>
            <a:pPr marL="171450" lvl="0" indent="-171450">
              <a:buFont typeface="Arial" pitchFamily="34" charset="0"/>
              <a:buChar char="•"/>
            </a:pPr>
            <a:r>
              <a:rPr lang="en-US" sz="1200" kern="1200" dirty="0" smtClean="0">
                <a:solidFill>
                  <a:schemeClr val="tx1"/>
                </a:solidFill>
                <a:effectLst/>
                <a:latin typeface="+mn-lt"/>
                <a:ea typeface="+mn-ea"/>
                <a:cs typeface="+mn-cs"/>
              </a:rPr>
              <a:t>foster interdependency with linguistically heterogeneous groups working collaboratively (see Numbered Heads Together)</a:t>
            </a:r>
          </a:p>
          <a:p>
            <a:r>
              <a:rPr lang="en-US" sz="1200" b="1" kern="1200" dirty="0" smtClean="0">
                <a:solidFill>
                  <a:schemeClr val="tx1"/>
                </a:solidFill>
                <a:effectLst/>
                <a:latin typeface="+mn-lt"/>
                <a:ea typeface="+mn-ea"/>
                <a:cs typeface="+mn-cs"/>
              </a:rPr>
              <a:t>Educational Support in the Home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utilize the </a:t>
            </a:r>
            <a:r>
              <a:rPr lang="en-US" sz="1200" i="1" kern="1200" dirty="0" smtClean="0">
                <a:solidFill>
                  <a:schemeClr val="tx1"/>
                </a:solidFill>
                <a:effectLst/>
                <a:latin typeface="+mn-lt"/>
                <a:ea typeface="+mn-ea"/>
                <a:cs typeface="+mn-cs"/>
              </a:rPr>
              <a:t>Literacy Tool Kit</a:t>
            </a:r>
            <a:r>
              <a:rPr lang="en-US" sz="1200" kern="1200" dirty="0" smtClean="0">
                <a:solidFill>
                  <a:schemeClr val="tx1"/>
                </a:solidFill>
                <a:effectLst/>
                <a:latin typeface="+mn-lt"/>
                <a:ea typeface="+mn-ea"/>
                <a:cs typeface="+mn-cs"/>
              </a:rPr>
              <a:t> developed by the migrant program</a:t>
            </a:r>
          </a:p>
          <a:p>
            <a:pPr marL="171450" lvl="0" indent="-171450">
              <a:buFont typeface="Arial" pitchFamily="34" charset="0"/>
              <a:buChar char="•"/>
            </a:pPr>
            <a:r>
              <a:rPr lang="en-US" sz="1200" kern="1200" dirty="0" smtClean="0">
                <a:solidFill>
                  <a:schemeClr val="tx1"/>
                </a:solidFill>
                <a:effectLst/>
                <a:latin typeface="+mn-lt"/>
                <a:ea typeface="+mn-ea"/>
                <a:cs typeface="+mn-cs"/>
              </a:rPr>
              <a:t>facilitate the use of academic L1 in the home (see </a:t>
            </a:r>
            <a:r>
              <a:rPr lang="en-US" sz="1200" i="1" kern="1200" dirty="0" err="1" smtClean="0">
                <a:solidFill>
                  <a:schemeClr val="tx1"/>
                </a:solidFill>
                <a:effectLst/>
                <a:latin typeface="+mn-lt"/>
                <a:ea typeface="+mn-ea"/>
                <a:cs typeface="+mn-cs"/>
              </a:rPr>
              <a:t>Lotería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Academica</a:t>
            </a:r>
            <a:r>
              <a:rPr lang="en-US" sz="1200" kern="1200" dirty="0" smtClean="0">
                <a:solidFill>
                  <a:schemeClr val="tx1"/>
                </a:solidFill>
                <a:effectLst/>
                <a:latin typeface="+mn-lt"/>
                <a:ea typeface="+mn-ea"/>
                <a:cs typeface="+mn-cs"/>
              </a:rPr>
              <a:t>)</a:t>
            </a:r>
          </a:p>
          <a:p>
            <a:pPr marL="171450" lvl="0" indent="-171450">
              <a:buFont typeface="Arial" pitchFamily="34" charset="0"/>
              <a:buChar char="•"/>
            </a:pPr>
            <a:r>
              <a:rPr lang="en-US" sz="1200" kern="1200" dirty="0" smtClean="0">
                <a:solidFill>
                  <a:schemeClr val="tx1"/>
                </a:solidFill>
                <a:effectLst/>
                <a:latin typeface="+mn-lt"/>
                <a:ea typeface="+mn-ea"/>
                <a:cs typeface="+mn-cs"/>
              </a:rPr>
              <a:t>use themes that related to the migrant lifestyle; tap the migrant community resources (see the </a:t>
            </a:r>
            <a:r>
              <a:rPr lang="en-US" sz="1200" i="1" kern="1200" dirty="0" smtClean="0">
                <a:solidFill>
                  <a:schemeClr val="tx1"/>
                </a:solidFill>
                <a:effectLst/>
                <a:latin typeface="+mn-lt"/>
                <a:ea typeface="+mn-ea"/>
                <a:cs typeface="+mn-cs"/>
              </a:rPr>
              <a:t>Migrant Lifestyle Bibliography</a:t>
            </a:r>
            <a:r>
              <a:rPr lang="en-US" sz="1200" kern="1200" dirty="0" smtClean="0">
                <a:solidFill>
                  <a:schemeClr val="tx1"/>
                </a:solidFill>
                <a:effectLst/>
                <a:latin typeface="+mn-lt"/>
                <a:ea typeface="+mn-ea"/>
                <a:cs typeface="+mn-cs"/>
              </a:rPr>
              <a:t>)</a:t>
            </a:r>
          </a:p>
          <a:p>
            <a:pPr marL="171450" lvl="0" indent="-171450">
              <a:buFont typeface="Arial" pitchFamily="34" charset="0"/>
              <a:buChar char="•"/>
            </a:pPr>
            <a:r>
              <a:rPr lang="en-US" sz="1200" kern="1200" dirty="0" smtClean="0">
                <a:solidFill>
                  <a:schemeClr val="tx1"/>
                </a:solidFill>
                <a:effectLst/>
                <a:latin typeface="+mn-lt"/>
                <a:ea typeface="+mn-ea"/>
                <a:cs typeface="+mn-cs"/>
              </a:rPr>
              <a:t>visit or phone the home – establish on-going communication with the family in ways that make them feel wanted and a part of the school.  “Wow the teacher came to my house”. (see </a:t>
            </a:r>
            <a:r>
              <a:rPr lang="en-US" sz="1200" i="1" kern="1200" dirty="0" smtClean="0">
                <a:solidFill>
                  <a:schemeClr val="tx1"/>
                </a:solidFill>
                <a:effectLst/>
                <a:latin typeface="+mn-lt"/>
                <a:ea typeface="+mn-ea"/>
                <a:cs typeface="+mn-cs"/>
              </a:rPr>
              <a:t>10 Spanish Words to Call Home</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Health</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Introduce/model skills to the whole class using themes that relate to migrant health issues (see </a:t>
            </a:r>
            <a:r>
              <a:rPr lang="en-US" sz="1200" i="1" kern="1200" dirty="0" smtClean="0">
                <a:solidFill>
                  <a:schemeClr val="tx1"/>
                </a:solidFill>
                <a:effectLst/>
                <a:latin typeface="+mn-lt"/>
                <a:ea typeface="+mn-ea"/>
                <a:cs typeface="+mn-cs"/>
              </a:rPr>
              <a:t>University of Washington Pesticide Research</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Picture File Sort)</a:t>
            </a:r>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coordinate and align your literacy curriculum and key vocabulary instruction with the PE and Health teachers</a:t>
            </a:r>
          </a:p>
          <a:p>
            <a:r>
              <a:rPr lang="en-US" sz="1200" b="1" kern="1200" dirty="0" smtClean="0">
                <a:solidFill>
                  <a:schemeClr val="tx1"/>
                </a:solidFill>
                <a:effectLst/>
                <a:latin typeface="+mn-lt"/>
                <a:ea typeface="+mn-ea"/>
                <a:cs typeface="+mn-cs"/>
              </a:rPr>
              <a:t>Access to Services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Introduce/model skills to the whole class using themes that relate to migrant health issues (i.e. expository writing about community agencies and their services… ) </a:t>
            </a:r>
          </a:p>
          <a:p>
            <a:pPr marL="171450" lvl="0" indent="-171450">
              <a:buFont typeface="Arial" pitchFamily="34" charset="0"/>
              <a:buChar char="•"/>
            </a:pPr>
            <a:r>
              <a:rPr lang="en-US" sz="1200" kern="1200" dirty="0" smtClean="0">
                <a:solidFill>
                  <a:schemeClr val="tx1"/>
                </a:solidFill>
                <a:effectLst/>
                <a:latin typeface="+mn-lt"/>
                <a:ea typeface="+mn-ea"/>
                <a:cs typeface="+mn-cs"/>
              </a:rPr>
              <a:t>Facilitate community service hours related to accessing community services; highlight the value of a migrant background and bilingual skills when providing community service or in business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519C6C-2526-4FAC-A34B-C06E4CEC5F68}" type="slidenum">
              <a:rPr lang="en-US" smtClean="0"/>
              <a:t>1</a:t>
            </a:fld>
            <a:endParaRPr lang="en-US"/>
          </a:p>
        </p:txBody>
      </p:sp>
    </p:spTree>
    <p:extLst>
      <p:ext uri="{BB962C8B-B14F-4D97-AF65-F5344CB8AC3E}">
        <p14:creationId xmlns:p14="http://schemas.microsoft.com/office/powerpoint/2010/main" val="404673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password is required for this page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at the bottom of the slide is hot when viewed from the slide show.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2012 MSP and HSPE tests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Scores in every subject are greatly impacted by English vocabulary levels</a:t>
            </a:r>
            <a:endParaRPr lang="en-US" dirty="0" smtClean="0"/>
          </a:p>
          <a:p>
            <a:r>
              <a:rPr lang="en-US" dirty="0" smtClean="0"/>
              <a:t>Note that the lowest performing group in every</a:t>
            </a:r>
            <a:r>
              <a:rPr lang="en-US" baseline="0" dirty="0" smtClean="0"/>
              <a:t> subject is the Migrant/ELL group. </a:t>
            </a:r>
          </a:p>
          <a:p>
            <a:r>
              <a:rPr lang="en-US" baseline="0" dirty="0" smtClean="0"/>
              <a:t>The biggest gap statewide is Science </a:t>
            </a:r>
          </a:p>
          <a:p>
            <a:r>
              <a:rPr lang="en-US" baseline="0" dirty="0" smtClean="0"/>
              <a:t>What is the biggest gap for your district?</a:t>
            </a:r>
          </a:p>
        </p:txBody>
      </p:sp>
      <p:sp>
        <p:nvSpPr>
          <p:cNvPr id="4" name="Slide Number Placeholder 3"/>
          <p:cNvSpPr>
            <a:spLocks noGrp="1"/>
          </p:cNvSpPr>
          <p:nvPr>
            <p:ph type="sldNum" sz="quarter" idx="10"/>
          </p:nvPr>
        </p:nvSpPr>
        <p:spPr/>
        <p:txBody>
          <a:bodyPr/>
          <a:lstStyle/>
          <a:p>
            <a:fld id="{E9519C6C-2526-4FAC-A34B-C06E4CEC5F68}" type="slidenum">
              <a:rPr lang="en-US" smtClean="0"/>
              <a:t>2</a:t>
            </a:fld>
            <a:endParaRPr lang="en-US"/>
          </a:p>
        </p:txBody>
      </p:sp>
    </p:spTree>
    <p:extLst>
      <p:ext uri="{BB962C8B-B14F-4D97-AF65-F5344CB8AC3E}">
        <p14:creationId xmlns:p14="http://schemas.microsoft.com/office/powerpoint/2010/main" val="227379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CUP</a:t>
            </a:r>
            <a:r>
              <a:rPr lang="en-US" baseline="0" dirty="0" smtClean="0"/>
              <a:t> model demonstrates the receptive vocabulary gap  (Blue is Spanish, red is English)</a:t>
            </a:r>
          </a:p>
          <a:p>
            <a:endParaRPr lang="en-US" baseline="0" dirty="0" smtClean="0"/>
          </a:p>
          <a:p>
            <a:r>
              <a:rPr lang="en-US" baseline="0" dirty="0" smtClean="0"/>
              <a:t>Left: a typical immigrant child bringing a solid literacy and vocabulary foundation in Spanish; immigrates in 5</a:t>
            </a:r>
            <a:r>
              <a:rPr lang="en-US" baseline="30000" dirty="0" smtClean="0"/>
              <a:t>th</a:t>
            </a:r>
            <a:r>
              <a:rPr lang="en-US" baseline="0" dirty="0" smtClean="0"/>
              <a:t> grade</a:t>
            </a:r>
          </a:p>
          <a:p>
            <a:r>
              <a:rPr lang="en-US" baseline="0" dirty="0" smtClean="0"/>
              <a:t>Middle: a typical child from the dominant Anglo culture, 50</a:t>
            </a:r>
            <a:r>
              <a:rPr lang="en-US" baseline="30000" dirty="0" smtClean="0"/>
              <a:t>th</a:t>
            </a:r>
            <a:r>
              <a:rPr lang="en-US" baseline="0" dirty="0" smtClean="0"/>
              <a:t> percentile </a:t>
            </a:r>
          </a:p>
          <a:p>
            <a:r>
              <a:rPr lang="en-US" baseline="0" dirty="0" smtClean="0"/>
              <a:t>Right: a typical child born in the U.S. of Spanish speaking migrant farm workers with low levels of economic resources. Spanish is set aside when entering kinder</a:t>
            </a:r>
          </a:p>
          <a:p>
            <a:endParaRPr lang="en-US" baseline="0" dirty="0" smtClean="0"/>
          </a:p>
          <a:p>
            <a:r>
              <a:rPr lang="en-US" baseline="0" dirty="0" smtClean="0"/>
              <a:t>Cups are placed to illustrate the vocabulary development advantage of;</a:t>
            </a:r>
          </a:p>
          <a:p>
            <a:pPr marL="171450" indent="-171450">
              <a:buFont typeface="Arial" pitchFamily="34" charset="0"/>
              <a:buChar char="•"/>
            </a:pPr>
            <a:r>
              <a:rPr lang="en-US" baseline="0" dirty="0" smtClean="0"/>
              <a:t>coming form a linguistically rich home, (Hart and </a:t>
            </a:r>
            <a:r>
              <a:rPr lang="en-US" baseline="0" dirty="0" err="1" smtClean="0"/>
              <a:t>Risley</a:t>
            </a:r>
            <a:r>
              <a:rPr lang="en-US" baseline="0" dirty="0" smtClean="0"/>
              <a:t>)</a:t>
            </a:r>
          </a:p>
          <a:p>
            <a:pPr marL="171450" indent="-171450">
              <a:buFont typeface="Arial" pitchFamily="34" charset="0"/>
              <a:buChar char="•"/>
            </a:pPr>
            <a:r>
              <a:rPr lang="en-US" baseline="0" dirty="0" smtClean="0"/>
              <a:t>fluent reading starting in 4</a:t>
            </a:r>
            <a:r>
              <a:rPr lang="en-US" baseline="30000" dirty="0" smtClean="0"/>
              <a:t>th</a:t>
            </a:r>
            <a:r>
              <a:rPr lang="en-US" baseline="0" dirty="0" smtClean="0"/>
              <a:t> grade where indirect vocabulary development continues</a:t>
            </a:r>
          </a:p>
          <a:p>
            <a:pPr marL="171450" indent="-171450">
              <a:buFont typeface="Arial" pitchFamily="34" charset="0"/>
              <a:buChar char="•"/>
            </a:pPr>
            <a:r>
              <a:rPr lang="en-US" baseline="0" dirty="0" smtClean="0"/>
              <a:t>strong foundation in L1 and the Common Underlying Proficiency with nearly automatic  transfer of language skills from L1 to L2,</a:t>
            </a:r>
          </a:p>
          <a:p>
            <a:pPr marL="171450" indent="-171450">
              <a:buFont typeface="Arial" pitchFamily="34" charset="0"/>
              <a:buChar char="•"/>
            </a:pPr>
            <a:r>
              <a:rPr lang="en-US" baseline="0" dirty="0" smtClean="0"/>
              <a:t>an additive approach where L1 is maintained</a:t>
            </a:r>
          </a:p>
          <a:p>
            <a:pPr marL="0" indent="0">
              <a:buFont typeface="Arial" pitchFamily="34" charset="0"/>
              <a:buNone/>
            </a:pPr>
            <a:endParaRPr lang="en-US" baseline="0" dirty="0" smtClean="0"/>
          </a:p>
          <a:p>
            <a:pPr marL="0" indent="0">
              <a:buFont typeface="Arial" pitchFamily="34" charset="0"/>
              <a:buNone/>
            </a:pPr>
            <a:r>
              <a:rPr lang="en-US" baseline="0" dirty="0" smtClean="0"/>
              <a:t>Challenges for Migrant / ELLs:</a:t>
            </a:r>
          </a:p>
          <a:p>
            <a:pPr marL="171450" indent="-171450">
              <a:buFont typeface="Arial" pitchFamily="34" charset="0"/>
              <a:buChar char="•"/>
            </a:pPr>
            <a:r>
              <a:rPr lang="en-US" baseline="0" dirty="0" smtClean="0"/>
              <a:t>The migrant child appears to be doing well in K-3 (“Kids are a sponge” myth) but after the Common Underlying Proficiency advantage is lost at 3,000 words, progress slows and the gap widens.   This is a False Positive that shows up in English standardized testing (Collier and Thomas)</a:t>
            </a:r>
          </a:p>
          <a:p>
            <a:pPr marL="171450" indent="-171450">
              <a:buFont typeface="Arial" pitchFamily="34" charset="0"/>
              <a:buChar char="•"/>
            </a:pPr>
            <a:r>
              <a:rPr lang="en-US" baseline="0" dirty="0" smtClean="0"/>
              <a:t>English vocabulary is insufficient to reach fluency and comprehension levels needed for the literacy boost to vocabulary development </a:t>
            </a:r>
          </a:p>
          <a:p>
            <a:pPr marL="171450" indent="-171450">
              <a:buFont typeface="Arial" pitchFamily="34" charset="0"/>
              <a:buChar char="•"/>
            </a:pPr>
            <a:r>
              <a:rPr lang="en-US" baseline="0" dirty="0" smtClean="0"/>
              <a:t>A subtractive approach where migrant /ELLs are put into sheltered programs where the Spanish that they bring to school is set aside. </a:t>
            </a:r>
          </a:p>
          <a:p>
            <a:endParaRPr lang="en-US" dirty="0" smtClean="0"/>
          </a:p>
          <a:p>
            <a:r>
              <a:rPr lang="en-US" dirty="0" smtClean="0"/>
              <a:t>Research:</a:t>
            </a:r>
            <a:endParaRPr lang="en-US" dirty="0" smtClean="0"/>
          </a:p>
          <a:p>
            <a:pPr marL="228600" indent="-228600">
              <a:buFont typeface="+mj-lt"/>
              <a:buAutoNum type="arabicPeriod"/>
            </a:pPr>
            <a:r>
              <a:rPr lang="en-US" u="sng" dirty="0" smtClean="0"/>
              <a:t>Beck</a:t>
            </a:r>
            <a:r>
              <a:rPr lang="en-US" dirty="0" smtClean="0"/>
              <a:t> (2002), Unfortunately, recent studies suggest that the amount of instructional time devoted to vocabulary development is simply insufficient to support the level of growth needed to close the vocabulary gap.  </a:t>
            </a:r>
            <a:r>
              <a:rPr lang="en-US" baseline="0" dirty="0" smtClean="0"/>
              <a:t> (</a:t>
            </a:r>
            <a:r>
              <a:rPr lang="en-US" baseline="0" dirty="0" err="1" smtClean="0"/>
              <a:t>Implication:Migrant</a:t>
            </a:r>
            <a:r>
              <a:rPr lang="en-US" baseline="0" dirty="0" smtClean="0"/>
              <a:t> / </a:t>
            </a:r>
            <a:r>
              <a:rPr lang="en-US" dirty="0" smtClean="0"/>
              <a:t>ELLs need more vocabulary</a:t>
            </a:r>
            <a:r>
              <a:rPr lang="en-US" baseline="0" dirty="0" smtClean="0"/>
              <a:t> instructional </a:t>
            </a:r>
            <a:r>
              <a:rPr lang="en-US" dirty="0" smtClean="0"/>
              <a:t>time in addition to, not  in place of, their mainstream time. Supplement not supplant.)</a:t>
            </a:r>
          </a:p>
          <a:p>
            <a:pPr marL="228600" indent="-228600">
              <a:buFont typeface="+mj-lt"/>
              <a:buAutoNum type="arabicPeriod"/>
            </a:pPr>
            <a:r>
              <a:rPr lang="en-US" u="sng" dirty="0" smtClean="0"/>
              <a:t>Graves, August, </a:t>
            </a:r>
            <a:r>
              <a:rPr lang="en-US" u="sng" dirty="0" err="1" smtClean="0"/>
              <a:t>Mancilla</a:t>
            </a:r>
            <a:r>
              <a:rPr lang="en-US" u="sng" dirty="0" smtClean="0"/>
              <a:t>-Martinez (2013)  </a:t>
            </a:r>
            <a:r>
              <a:rPr lang="en-US" dirty="0" smtClean="0"/>
              <a:t>Once in school (average*) native English speaker's vocabulary rates increase by 3,000 to 4,000 words a year.  *"From homes filled with language…“</a:t>
            </a:r>
          </a:p>
          <a:p>
            <a:pPr marL="228600" indent="-228600">
              <a:buFont typeface="+mj-lt"/>
              <a:buAutoNum type="arabicPeriod"/>
            </a:pPr>
            <a:r>
              <a:rPr lang="en-US" u="sng" dirty="0" smtClean="0"/>
              <a:t>Freeman and Freeman </a:t>
            </a:r>
            <a:r>
              <a:rPr lang="en-US" dirty="0" smtClean="0"/>
              <a:t>identify three categories of recently arrived ELL students 1) bring strong literacy skills from home country  2) bring weak literacy skills from home country 3) born in the US with weak academic vocabulary in both languages</a:t>
            </a:r>
          </a:p>
          <a:p>
            <a:pPr marL="228600" indent="-228600">
              <a:buFont typeface="+mj-lt"/>
              <a:buAutoNum type="arabicPeriod"/>
            </a:pPr>
            <a:r>
              <a:rPr lang="en-US" dirty="0" err="1" smtClean="0"/>
              <a:t>Naagy</a:t>
            </a:r>
            <a:r>
              <a:rPr lang="en-US" dirty="0" smtClean="0"/>
              <a:t> and Herman (1984) mid-SES know 50% more words than do low-SES</a:t>
            </a:r>
          </a:p>
          <a:p>
            <a:pPr marL="228600" indent="-228600">
              <a:buFont typeface="+mj-lt"/>
              <a:buAutoNum type="arabicPeriod"/>
            </a:pPr>
            <a:r>
              <a:rPr lang="en-US" dirty="0" err="1" smtClean="0"/>
              <a:t>Biemiller</a:t>
            </a:r>
            <a:r>
              <a:rPr lang="en-US" dirty="0" smtClean="0"/>
              <a:t> and </a:t>
            </a:r>
            <a:r>
              <a:rPr lang="en-US" dirty="0" err="1" smtClean="0"/>
              <a:t>Slonim</a:t>
            </a:r>
            <a:r>
              <a:rPr lang="en-US" dirty="0" smtClean="0"/>
              <a:t> (2001) the typical ELL student </a:t>
            </a:r>
            <a:r>
              <a:rPr lang="en-US" dirty="0" err="1" smtClean="0"/>
              <a:t>beginnins</a:t>
            </a:r>
            <a:r>
              <a:rPr lang="en-US" dirty="0" smtClean="0"/>
              <a:t> school has already learned from 5000 to 7000 words in their first </a:t>
            </a:r>
            <a:r>
              <a:rPr lang="en-US" dirty="0" err="1" smtClean="0"/>
              <a:t>langague</a:t>
            </a:r>
            <a:r>
              <a:rPr lang="en-US" dirty="0" smtClean="0"/>
              <a:t> L1</a:t>
            </a:r>
          </a:p>
          <a:p>
            <a:pPr marL="228600" indent="-228600">
              <a:buFont typeface="+mj-lt"/>
              <a:buAutoNum type="arabicPeriod"/>
            </a:pPr>
            <a:r>
              <a:rPr lang="en-US" dirty="0" smtClean="0"/>
              <a:t>Hart and </a:t>
            </a:r>
            <a:r>
              <a:rPr lang="en-US" dirty="0" err="1" smtClean="0"/>
              <a:t>Risley</a:t>
            </a:r>
            <a:r>
              <a:rPr lang="en-US" dirty="0" smtClean="0"/>
              <a:t> (1995) Welfare children know 70 % of the vocabulary of </a:t>
            </a:r>
            <a:r>
              <a:rPr lang="en-US" dirty="0" err="1" smtClean="0"/>
              <a:t>workint</a:t>
            </a:r>
            <a:r>
              <a:rPr lang="en-US" dirty="0" smtClean="0"/>
              <a:t>-class families and 45% of the </a:t>
            </a:r>
            <a:r>
              <a:rPr lang="en-US" dirty="0" err="1" smtClean="0"/>
              <a:t>voacbulary</a:t>
            </a:r>
            <a:r>
              <a:rPr lang="en-US" dirty="0" smtClean="0"/>
              <a:t> of children from </a:t>
            </a:r>
            <a:r>
              <a:rPr lang="en-US" dirty="0" err="1" smtClean="0"/>
              <a:t>professionall</a:t>
            </a:r>
            <a:r>
              <a:rPr lang="en-US" dirty="0" smtClean="0"/>
              <a:t> families.  Widening Gap starts early</a:t>
            </a:r>
            <a:endParaRPr lang="en-US" dirty="0"/>
          </a:p>
        </p:txBody>
      </p:sp>
      <p:sp>
        <p:nvSpPr>
          <p:cNvPr id="4" name="Slide Number Placeholder 3"/>
          <p:cNvSpPr>
            <a:spLocks noGrp="1"/>
          </p:cNvSpPr>
          <p:nvPr>
            <p:ph type="sldNum" sz="quarter" idx="10"/>
          </p:nvPr>
        </p:nvSpPr>
        <p:spPr/>
        <p:txBody>
          <a:bodyPr/>
          <a:lstStyle/>
          <a:p>
            <a:fld id="{E9519C6C-2526-4FAC-A34B-C06E4CEC5F68}" type="slidenum">
              <a:rPr lang="en-US" smtClean="0"/>
              <a:t>3</a:t>
            </a:fld>
            <a:endParaRPr lang="en-US"/>
          </a:p>
        </p:txBody>
      </p:sp>
    </p:spTree>
    <p:extLst>
      <p:ext uri="{BB962C8B-B14F-4D97-AF65-F5344CB8AC3E}">
        <p14:creationId xmlns:p14="http://schemas.microsoft.com/office/powerpoint/2010/main" val="346008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7C9EC3-ED0F-4293-8FA6-A859268CCCBB}"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216521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C9EC3-ED0F-4293-8FA6-A859268CCCBB}"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176462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C9EC3-ED0F-4293-8FA6-A859268CCCBB}"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322666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C9EC3-ED0F-4293-8FA6-A859268CCCBB}"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285595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C9EC3-ED0F-4293-8FA6-A859268CCCBB}"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150324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7C9EC3-ED0F-4293-8FA6-A859268CCCBB}"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194331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7C9EC3-ED0F-4293-8FA6-A859268CCCBB}" type="datetimeFigureOut">
              <a:rPr lang="en-US" smtClean="0"/>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236472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C9EC3-ED0F-4293-8FA6-A859268CCCBB}" type="datetimeFigureOut">
              <a:rPr lang="en-US" smtClean="0"/>
              <a:t>4/12/2013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339533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C9EC3-ED0F-4293-8FA6-A859268CCCBB}" type="datetimeFigureOut">
              <a:rPr lang="en-US" smtClean="0"/>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147333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C9EC3-ED0F-4293-8FA6-A859268CCCBB}"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276087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C9EC3-ED0F-4293-8FA6-A859268CCCBB}"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13936-B891-4174-89CD-322FE840F57E}" type="slidenum">
              <a:rPr lang="en-US" smtClean="0"/>
              <a:t>‹#›</a:t>
            </a:fld>
            <a:endParaRPr lang="en-US"/>
          </a:p>
        </p:txBody>
      </p:sp>
    </p:spTree>
    <p:extLst>
      <p:ext uri="{BB962C8B-B14F-4D97-AF65-F5344CB8AC3E}">
        <p14:creationId xmlns:p14="http://schemas.microsoft.com/office/powerpoint/2010/main" val="131534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C9EC3-ED0F-4293-8FA6-A859268CCCBB}" type="datetimeFigureOut">
              <a:rPr lang="en-US" smtClean="0"/>
              <a:t>4/12/2013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13936-B891-4174-89CD-322FE840F57E}" type="slidenum">
              <a:rPr lang="en-US" smtClean="0"/>
              <a:t>‹#›</a:t>
            </a:fld>
            <a:endParaRPr lang="en-US"/>
          </a:p>
        </p:txBody>
      </p:sp>
    </p:spTree>
    <p:extLst>
      <p:ext uri="{BB962C8B-B14F-4D97-AF65-F5344CB8AC3E}">
        <p14:creationId xmlns:p14="http://schemas.microsoft.com/office/powerpoint/2010/main" val="3685805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msdr.org/reportsmaps/dashboard?dist_id=allW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5745162"/>
          </a:xfrm>
        </p:spPr>
        <p:txBody>
          <a:bodyPr/>
          <a:lstStyle/>
          <a:p>
            <a:r>
              <a:rPr lang="en-US" dirty="0" smtClean="0"/>
              <a:t>Why an Academic Vocabulary Workshop for Migrant Families? </a:t>
            </a:r>
            <a:endParaRPr lang="en-U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67"/>
            <a:ext cx="3657600" cy="685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85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23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7309" y="6248401"/>
            <a:ext cx="8534400" cy="830997"/>
          </a:xfrm>
          <a:prstGeom prst="rect">
            <a:avLst/>
          </a:prstGeom>
          <a:noFill/>
        </p:spPr>
        <p:txBody>
          <a:bodyPr wrap="square" rtlCol="0">
            <a:spAutoFit/>
          </a:bodyPr>
          <a:lstStyle/>
          <a:p>
            <a:r>
              <a:rPr lang="en-US" sz="2400" dirty="0" smtClean="0">
                <a:hlinkClick r:id="rId4"/>
              </a:rPr>
              <a:t>https://www.msdr.org/reportsmaps/dashboard?dist_id=allWA</a:t>
            </a:r>
            <a:endParaRPr lang="en-US" sz="2400" dirty="0" smtClean="0"/>
          </a:p>
          <a:p>
            <a:endParaRPr lang="en-US" sz="2400" dirty="0"/>
          </a:p>
        </p:txBody>
      </p:sp>
    </p:spTree>
    <p:extLst>
      <p:ext uri="{BB962C8B-B14F-4D97-AF65-F5344CB8AC3E}">
        <p14:creationId xmlns:p14="http://schemas.microsoft.com/office/powerpoint/2010/main" val="87261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60035"/>
            <a:ext cx="7696200" cy="573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68486" y="5486399"/>
            <a:ext cx="1828800" cy="1200329"/>
          </a:xfrm>
          <a:prstGeom prst="rect">
            <a:avLst/>
          </a:prstGeom>
          <a:solidFill>
            <a:schemeClr val="bg1">
              <a:lumMod val="85000"/>
            </a:schemeClr>
          </a:solidFill>
        </p:spPr>
        <p:txBody>
          <a:bodyPr wrap="square" rtlCol="0">
            <a:spAutoFit/>
          </a:bodyPr>
          <a:lstStyle/>
          <a:p>
            <a:r>
              <a:rPr lang="es-MX" dirty="0" smtClean="0"/>
              <a:t>Una familia típica hablante inglesa y rica lingüísticamente </a:t>
            </a:r>
            <a:endParaRPr lang="es-MX" dirty="0"/>
          </a:p>
        </p:txBody>
      </p:sp>
      <p:sp>
        <p:nvSpPr>
          <p:cNvPr id="5" name="TextBox 4"/>
          <p:cNvSpPr txBox="1"/>
          <p:nvPr/>
        </p:nvSpPr>
        <p:spPr>
          <a:xfrm>
            <a:off x="1524000" y="5505271"/>
            <a:ext cx="1905000" cy="1200329"/>
          </a:xfrm>
          <a:prstGeom prst="rect">
            <a:avLst/>
          </a:prstGeom>
          <a:solidFill>
            <a:schemeClr val="bg1">
              <a:lumMod val="85000"/>
            </a:schemeClr>
          </a:solidFill>
        </p:spPr>
        <p:txBody>
          <a:bodyPr wrap="square" rtlCol="0">
            <a:spAutoFit/>
          </a:bodyPr>
          <a:lstStyle/>
          <a:p>
            <a:r>
              <a:rPr lang="es-MX" dirty="0" smtClean="0"/>
              <a:t>Una familia típica hispanohablante, inmigrante y rica lingüísticamente </a:t>
            </a:r>
            <a:endParaRPr lang="es-MX" dirty="0"/>
          </a:p>
        </p:txBody>
      </p:sp>
      <p:sp>
        <p:nvSpPr>
          <p:cNvPr id="7" name="TextBox 6"/>
          <p:cNvSpPr txBox="1"/>
          <p:nvPr/>
        </p:nvSpPr>
        <p:spPr>
          <a:xfrm>
            <a:off x="5867400" y="5486400"/>
            <a:ext cx="1905000" cy="1200329"/>
          </a:xfrm>
          <a:prstGeom prst="rect">
            <a:avLst/>
          </a:prstGeom>
          <a:solidFill>
            <a:schemeClr val="bg1">
              <a:lumMod val="85000"/>
            </a:schemeClr>
          </a:solidFill>
        </p:spPr>
        <p:txBody>
          <a:bodyPr wrap="square" rtlCol="0">
            <a:spAutoFit/>
          </a:bodyPr>
          <a:lstStyle/>
          <a:p>
            <a:r>
              <a:rPr lang="es-MX" dirty="0" smtClean="0"/>
              <a:t>Una familia típica hispanohablante, migrante y pobre lingüísticamente </a:t>
            </a:r>
            <a:endParaRPr lang="es-MX" dirty="0"/>
          </a:p>
        </p:txBody>
      </p:sp>
      <p:sp>
        <p:nvSpPr>
          <p:cNvPr id="3" name="TextBox 2"/>
          <p:cNvSpPr txBox="1"/>
          <p:nvPr/>
        </p:nvSpPr>
        <p:spPr>
          <a:xfrm>
            <a:off x="5257800" y="457200"/>
            <a:ext cx="2514600" cy="1446550"/>
          </a:xfrm>
          <a:prstGeom prst="rect">
            <a:avLst/>
          </a:prstGeom>
          <a:solidFill>
            <a:schemeClr val="bg1">
              <a:lumMod val="85000"/>
            </a:schemeClr>
          </a:solidFill>
        </p:spPr>
        <p:txBody>
          <a:bodyPr wrap="square" rtlCol="0">
            <a:spAutoFit/>
          </a:bodyPr>
          <a:lstStyle/>
          <a:p>
            <a:r>
              <a:rPr lang="es-MX" sz="4400" dirty="0" smtClean="0"/>
              <a:t>La brecha lingüística </a:t>
            </a:r>
            <a:endParaRPr lang="es-MX" sz="4400" dirty="0"/>
          </a:p>
        </p:txBody>
      </p:sp>
      <p:sp>
        <p:nvSpPr>
          <p:cNvPr id="6" name="TextBox 5"/>
          <p:cNvSpPr txBox="1"/>
          <p:nvPr/>
        </p:nvSpPr>
        <p:spPr>
          <a:xfrm>
            <a:off x="1981200" y="348734"/>
            <a:ext cx="838200" cy="369332"/>
          </a:xfrm>
          <a:prstGeom prst="rect">
            <a:avLst/>
          </a:prstGeom>
          <a:solidFill>
            <a:schemeClr val="accent2">
              <a:lumMod val="40000"/>
              <a:lumOff val="60000"/>
            </a:schemeClr>
          </a:solidFill>
        </p:spPr>
        <p:txBody>
          <a:bodyPr wrap="square" rtlCol="0">
            <a:spAutoFit/>
          </a:bodyPr>
          <a:lstStyle/>
          <a:p>
            <a:r>
              <a:rPr lang="en-US" dirty="0" smtClean="0"/>
              <a:t>50,000</a:t>
            </a:r>
            <a:endParaRPr lang="en-US" dirty="0"/>
          </a:p>
        </p:txBody>
      </p:sp>
      <p:sp>
        <p:nvSpPr>
          <p:cNvPr id="9" name="TextBox 8"/>
          <p:cNvSpPr txBox="1"/>
          <p:nvPr/>
        </p:nvSpPr>
        <p:spPr>
          <a:xfrm>
            <a:off x="3815443" y="1828800"/>
            <a:ext cx="838200" cy="369332"/>
          </a:xfrm>
          <a:prstGeom prst="rect">
            <a:avLst/>
          </a:prstGeom>
          <a:solidFill>
            <a:schemeClr val="accent2">
              <a:lumMod val="40000"/>
              <a:lumOff val="60000"/>
            </a:schemeClr>
          </a:solidFill>
        </p:spPr>
        <p:txBody>
          <a:bodyPr wrap="square" rtlCol="0">
            <a:spAutoFit/>
          </a:bodyPr>
          <a:lstStyle/>
          <a:p>
            <a:r>
              <a:rPr lang="en-US" dirty="0" smtClean="0"/>
              <a:t>50,000</a:t>
            </a:r>
            <a:endParaRPr lang="en-US" dirty="0"/>
          </a:p>
        </p:txBody>
      </p:sp>
      <p:sp>
        <p:nvSpPr>
          <p:cNvPr id="10" name="TextBox 9"/>
          <p:cNvSpPr txBox="1"/>
          <p:nvPr/>
        </p:nvSpPr>
        <p:spPr>
          <a:xfrm>
            <a:off x="5720443" y="2895600"/>
            <a:ext cx="838200" cy="369332"/>
          </a:xfrm>
          <a:prstGeom prst="rect">
            <a:avLst/>
          </a:prstGeom>
          <a:solidFill>
            <a:schemeClr val="accent2">
              <a:lumMod val="40000"/>
              <a:lumOff val="60000"/>
            </a:schemeClr>
          </a:solidFill>
        </p:spPr>
        <p:txBody>
          <a:bodyPr wrap="square" rtlCol="0">
            <a:spAutoFit/>
          </a:bodyPr>
          <a:lstStyle/>
          <a:p>
            <a:r>
              <a:rPr lang="en-US" dirty="0" smtClean="0"/>
              <a:t>17,000</a:t>
            </a:r>
            <a:endParaRPr lang="en-US" dirty="0"/>
          </a:p>
        </p:txBody>
      </p:sp>
      <p:sp>
        <p:nvSpPr>
          <p:cNvPr id="11" name="TextBox 10"/>
          <p:cNvSpPr txBox="1"/>
          <p:nvPr/>
        </p:nvSpPr>
        <p:spPr>
          <a:xfrm>
            <a:off x="914400" y="1180475"/>
            <a:ext cx="838200" cy="369332"/>
          </a:xfrm>
          <a:prstGeom prst="rect">
            <a:avLst/>
          </a:prstGeom>
          <a:solidFill>
            <a:schemeClr val="tx2">
              <a:lumMod val="40000"/>
              <a:lumOff val="60000"/>
            </a:schemeClr>
          </a:solidFill>
        </p:spPr>
        <p:txBody>
          <a:bodyPr wrap="square" rtlCol="0">
            <a:spAutoFit/>
          </a:bodyPr>
          <a:lstStyle/>
          <a:p>
            <a:r>
              <a:rPr lang="en-US" dirty="0" smtClean="0"/>
              <a:t>29,000</a:t>
            </a:r>
            <a:endParaRPr lang="en-US" dirty="0"/>
          </a:p>
        </p:txBody>
      </p:sp>
      <p:sp>
        <p:nvSpPr>
          <p:cNvPr id="12" name="TextBox 11"/>
          <p:cNvSpPr txBox="1"/>
          <p:nvPr/>
        </p:nvSpPr>
        <p:spPr>
          <a:xfrm>
            <a:off x="6819900" y="4038600"/>
            <a:ext cx="838200" cy="369332"/>
          </a:xfrm>
          <a:prstGeom prst="rect">
            <a:avLst/>
          </a:prstGeom>
          <a:solidFill>
            <a:schemeClr val="tx2">
              <a:lumMod val="40000"/>
              <a:lumOff val="60000"/>
            </a:schemeClr>
          </a:solidFill>
        </p:spPr>
        <p:txBody>
          <a:bodyPr wrap="square" rtlCol="0">
            <a:spAutoFit/>
          </a:bodyPr>
          <a:lstStyle/>
          <a:p>
            <a:r>
              <a:rPr lang="en-US" dirty="0"/>
              <a:t>3</a:t>
            </a:r>
            <a:r>
              <a:rPr lang="en-US" dirty="0" smtClean="0"/>
              <a:t>,000</a:t>
            </a:r>
            <a:endParaRPr lang="en-US" dirty="0"/>
          </a:p>
        </p:txBody>
      </p:sp>
      <p:sp>
        <p:nvSpPr>
          <p:cNvPr id="8" name="TextBox 7"/>
          <p:cNvSpPr txBox="1"/>
          <p:nvPr/>
        </p:nvSpPr>
        <p:spPr>
          <a:xfrm>
            <a:off x="0" y="4572000"/>
            <a:ext cx="1981200" cy="523220"/>
          </a:xfrm>
          <a:prstGeom prst="rect">
            <a:avLst/>
          </a:prstGeom>
          <a:solidFill>
            <a:schemeClr val="bg2"/>
          </a:solidFill>
        </p:spPr>
        <p:txBody>
          <a:bodyPr wrap="square" rtlCol="0">
            <a:spAutoFit/>
          </a:bodyPr>
          <a:lstStyle/>
          <a:p>
            <a:r>
              <a:rPr lang="en-US" sz="1400" dirty="0" smtClean="0"/>
              <a:t>Common Underlying Proficiency </a:t>
            </a:r>
            <a:endParaRPr lang="en-US" sz="1400" dirty="0"/>
          </a:p>
        </p:txBody>
      </p:sp>
      <p:sp>
        <p:nvSpPr>
          <p:cNvPr id="13" name="Right Arrow 12"/>
          <p:cNvSpPr/>
          <p:nvPr/>
        </p:nvSpPr>
        <p:spPr>
          <a:xfrm>
            <a:off x="1333500" y="4833610"/>
            <a:ext cx="647700" cy="119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499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638</Words>
  <Application>Microsoft Office PowerPoint</Application>
  <PresentationFormat>On-screen Show (4:3)</PresentationFormat>
  <Paragraphs>82</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Why an Academic Vocabulary Workshop for Migrant Families? </vt:lpstr>
      <vt:lpstr>PowerPoint Presentation</vt:lpstr>
      <vt:lpstr>PowerPoint Presentation</vt:lpstr>
    </vt:vector>
  </TitlesOfParts>
  <Company>ESD 105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Bender</dc:creator>
  <cp:lastModifiedBy>Donald Bender</cp:lastModifiedBy>
  <cp:revision>17</cp:revision>
  <dcterms:created xsi:type="dcterms:W3CDTF">2013-04-12T17:28:17Z</dcterms:created>
  <dcterms:modified xsi:type="dcterms:W3CDTF">2013-04-12T21:38:59Z</dcterms:modified>
</cp:coreProperties>
</file>