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02"/>
  </p:notesMasterIdLst>
  <p:handoutMasterIdLst>
    <p:handoutMasterId r:id="rId103"/>
  </p:handoutMasterIdLst>
  <p:sldIdLst>
    <p:sldId id="262" r:id="rId2"/>
    <p:sldId id="261" r:id="rId3"/>
    <p:sldId id="263" r:id="rId4"/>
    <p:sldId id="256" r:id="rId5"/>
    <p:sldId id="264" r:id="rId6"/>
    <p:sldId id="375" r:id="rId7"/>
    <p:sldId id="383" r:id="rId8"/>
    <p:sldId id="257" r:id="rId9"/>
    <p:sldId id="258" r:id="rId10"/>
    <p:sldId id="259" r:id="rId11"/>
    <p:sldId id="376" r:id="rId12"/>
    <p:sldId id="265" r:id="rId13"/>
    <p:sldId id="377" r:id="rId14"/>
    <p:sldId id="266" r:id="rId15"/>
    <p:sldId id="267" r:id="rId16"/>
    <p:sldId id="378" r:id="rId17"/>
    <p:sldId id="268" r:id="rId18"/>
    <p:sldId id="269" r:id="rId19"/>
    <p:sldId id="379" r:id="rId20"/>
    <p:sldId id="270" r:id="rId21"/>
    <p:sldId id="380" r:id="rId22"/>
    <p:sldId id="271" r:id="rId23"/>
    <p:sldId id="276" r:id="rId24"/>
    <p:sldId id="277" r:id="rId25"/>
    <p:sldId id="278" r:id="rId26"/>
    <p:sldId id="344" r:id="rId27"/>
    <p:sldId id="359" r:id="rId28"/>
    <p:sldId id="360" r:id="rId29"/>
    <p:sldId id="361" r:id="rId30"/>
    <p:sldId id="362" r:id="rId31"/>
    <p:sldId id="371" r:id="rId32"/>
    <p:sldId id="363" r:id="rId33"/>
    <p:sldId id="364" r:id="rId34"/>
    <p:sldId id="365" r:id="rId35"/>
    <p:sldId id="366" r:id="rId36"/>
    <p:sldId id="381" r:id="rId37"/>
    <p:sldId id="288" r:id="rId38"/>
    <p:sldId id="353" r:id="rId39"/>
    <p:sldId id="369" r:id="rId40"/>
    <p:sldId id="291" r:id="rId41"/>
    <p:sldId id="357" r:id="rId42"/>
    <p:sldId id="372" r:id="rId43"/>
    <p:sldId id="358" r:id="rId44"/>
    <p:sldId id="356" r:id="rId45"/>
    <p:sldId id="292" r:id="rId46"/>
    <p:sldId id="293" r:id="rId47"/>
    <p:sldId id="294" r:id="rId48"/>
    <p:sldId id="295" r:id="rId49"/>
    <p:sldId id="296" r:id="rId50"/>
    <p:sldId id="297" r:id="rId51"/>
    <p:sldId id="298" r:id="rId52"/>
    <p:sldId id="306" r:id="rId53"/>
    <p:sldId id="299" r:id="rId54"/>
    <p:sldId id="300" r:id="rId55"/>
    <p:sldId id="301" r:id="rId56"/>
    <p:sldId id="302" r:id="rId57"/>
    <p:sldId id="343" r:id="rId58"/>
    <p:sldId id="303" r:id="rId59"/>
    <p:sldId id="307" r:id="rId60"/>
    <p:sldId id="308" r:id="rId61"/>
    <p:sldId id="309" r:id="rId62"/>
    <p:sldId id="310" r:id="rId63"/>
    <p:sldId id="312" r:id="rId64"/>
    <p:sldId id="314" r:id="rId65"/>
    <p:sldId id="313" r:id="rId66"/>
    <p:sldId id="315" r:id="rId67"/>
    <p:sldId id="373" r:id="rId68"/>
    <p:sldId id="316" r:id="rId69"/>
    <p:sldId id="367" r:id="rId70"/>
    <p:sldId id="374" r:id="rId71"/>
    <p:sldId id="368" r:id="rId72"/>
    <p:sldId id="317" r:id="rId73"/>
    <p:sldId id="318" r:id="rId74"/>
    <p:sldId id="319" r:id="rId75"/>
    <p:sldId id="320" r:id="rId76"/>
    <p:sldId id="321" r:id="rId77"/>
    <p:sldId id="323" r:id="rId78"/>
    <p:sldId id="324" r:id="rId79"/>
    <p:sldId id="325" r:id="rId80"/>
    <p:sldId id="326" r:id="rId81"/>
    <p:sldId id="327" r:id="rId82"/>
    <p:sldId id="382" r:id="rId83"/>
    <p:sldId id="342" r:id="rId84"/>
    <p:sldId id="329" r:id="rId85"/>
    <p:sldId id="328" r:id="rId86"/>
    <p:sldId id="330" r:id="rId87"/>
    <p:sldId id="331" r:id="rId88"/>
    <p:sldId id="332" r:id="rId89"/>
    <p:sldId id="333" r:id="rId90"/>
    <p:sldId id="334" r:id="rId91"/>
    <p:sldId id="352" r:id="rId92"/>
    <p:sldId id="336" r:id="rId93"/>
    <p:sldId id="338" r:id="rId94"/>
    <p:sldId id="340" r:id="rId95"/>
    <p:sldId id="339" r:id="rId96"/>
    <p:sldId id="341" r:id="rId97"/>
    <p:sldId id="348" r:id="rId98"/>
    <p:sldId id="370" r:id="rId99"/>
    <p:sldId id="349" r:id="rId100"/>
    <p:sldId id="350" r:id="rId10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71975" autoAdjust="0"/>
  </p:normalViewPr>
  <p:slideViewPr>
    <p:cSldViewPr>
      <p:cViewPr>
        <p:scale>
          <a:sx n="40" d="100"/>
          <a:sy n="40" d="100"/>
        </p:scale>
        <p:origin x="-1068" y="336"/>
      </p:cViewPr>
      <p:guideLst>
        <p:guide orient="horz" pos="2160"/>
        <p:guide pos="2880"/>
      </p:guideLst>
    </p:cSldViewPr>
  </p:slideViewPr>
  <p:notesTextViewPr>
    <p:cViewPr>
      <p:scale>
        <a:sx n="1" d="1"/>
        <a:sy n="1" d="1"/>
      </p:scale>
      <p:origin x="0" y="0"/>
    </p:cViewPr>
  </p:notesTextViewPr>
  <p:sorterViewPr>
    <p:cViewPr>
      <p:scale>
        <a:sx n="100" d="100"/>
        <a:sy n="100" d="100"/>
      </p:scale>
      <p:origin x="0" y="12144"/>
    </p:cViewPr>
  </p:sorterViewPr>
  <p:notesViewPr>
    <p:cSldViewPr>
      <p:cViewPr varScale="1">
        <p:scale>
          <a:sx n="80" d="100"/>
          <a:sy n="80" d="100"/>
        </p:scale>
        <p:origin x="-290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5929A-67CC-450C-9ABD-B766514B6313}" type="doc">
      <dgm:prSet loTypeId="urn:microsoft.com/office/officeart/2005/8/layout/pyramid1" loCatId="pyramid" qsTypeId="urn:microsoft.com/office/officeart/2005/8/quickstyle/simple1" qsCatId="simple" csTypeId="urn:microsoft.com/office/officeart/2005/8/colors/accent1_2" csCatId="accent1" phldr="1"/>
      <dgm:spPr/>
    </dgm:pt>
    <dgm:pt modelId="{641E50CB-4424-4BFD-A815-891E39540D28}">
      <dgm:prSet phldrT="[Text]" custT="1"/>
      <dgm:spPr>
        <a:solidFill>
          <a:srgbClr val="FF0000"/>
        </a:solidFill>
      </dgm:spPr>
      <dgm:t>
        <a:bodyPr/>
        <a:lstStyle/>
        <a:p>
          <a:endParaRPr lang="en-US" sz="1100" b="1" dirty="0"/>
        </a:p>
      </dgm:t>
    </dgm:pt>
    <dgm:pt modelId="{2993EB3D-207D-4544-BF90-B78792C01B59}" type="parTrans" cxnId="{2F6A22C1-E28B-4E6E-94CE-343F7B3BB4E8}">
      <dgm:prSet/>
      <dgm:spPr/>
      <dgm:t>
        <a:bodyPr/>
        <a:lstStyle/>
        <a:p>
          <a:endParaRPr lang="en-US"/>
        </a:p>
      </dgm:t>
    </dgm:pt>
    <dgm:pt modelId="{775C1828-D63F-48E9-97A5-CFF96B97C977}" type="sibTrans" cxnId="{2F6A22C1-E28B-4E6E-94CE-343F7B3BB4E8}">
      <dgm:prSet/>
      <dgm:spPr/>
      <dgm:t>
        <a:bodyPr/>
        <a:lstStyle/>
        <a:p>
          <a:endParaRPr lang="en-US"/>
        </a:p>
      </dgm:t>
    </dgm:pt>
    <dgm:pt modelId="{70C72D1B-C9E2-496C-BA58-4549FC721311}">
      <dgm:prSet phldrT="[Text]" custT="1"/>
      <dgm:spPr>
        <a:solidFill>
          <a:srgbClr val="7030A0"/>
        </a:solidFill>
      </dgm:spPr>
      <dgm:t>
        <a:bodyPr/>
        <a:lstStyle/>
        <a:p>
          <a:endParaRPr lang="en-US" sz="1200" dirty="0"/>
        </a:p>
      </dgm:t>
    </dgm:pt>
    <dgm:pt modelId="{604D9002-9F67-4592-897A-18A1438D54C8}" type="parTrans" cxnId="{881A0FAF-7057-4F26-ABD4-195C8D88AAED}">
      <dgm:prSet/>
      <dgm:spPr/>
      <dgm:t>
        <a:bodyPr/>
        <a:lstStyle/>
        <a:p>
          <a:endParaRPr lang="en-US"/>
        </a:p>
      </dgm:t>
    </dgm:pt>
    <dgm:pt modelId="{59E3EAD3-9F63-4C2E-8221-F2FB75FA99D7}" type="sibTrans" cxnId="{881A0FAF-7057-4F26-ABD4-195C8D88AAED}">
      <dgm:prSet/>
      <dgm:spPr/>
      <dgm:t>
        <a:bodyPr/>
        <a:lstStyle/>
        <a:p>
          <a:endParaRPr lang="en-US"/>
        </a:p>
      </dgm:t>
    </dgm:pt>
    <dgm:pt modelId="{A093CA04-42A1-4ADA-BD0B-CF3F4CB794AC}">
      <dgm:prSet phldrT="[Text]" custT="1"/>
      <dgm:spPr>
        <a:solidFill>
          <a:srgbClr val="00B050"/>
        </a:solidFill>
      </dgm:spPr>
      <dgm:t>
        <a:bodyPr/>
        <a:lstStyle/>
        <a:p>
          <a:endParaRPr lang="en-US" sz="1200" dirty="0"/>
        </a:p>
      </dgm:t>
    </dgm:pt>
    <dgm:pt modelId="{9BA4918B-6E8E-4BA0-891C-2D9BB2EF779D}" type="parTrans" cxnId="{5F40D7E5-6648-49B8-AB01-5CE504FEE55D}">
      <dgm:prSet/>
      <dgm:spPr/>
      <dgm:t>
        <a:bodyPr/>
        <a:lstStyle/>
        <a:p>
          <a:endParaRPr lang="en-US"/>
        </a:p>
      </dgm:t>
    </dgm:pt>
    <dgm:pt modelId="{4935B768-164D-4DF6-921C-8E9ECDC5C5F6}" type="sibTrans" cxnId="{5F40D7E5-6648-49B8-AB01-5CE504FEE55D}">
      <dgm:prSet/>
      <dgm:spPr/>
      <dgm:t>
        <a:bodyPr/>
        <a:lstStyle/>
        <a:p>
          <a:endParaRPr lang="en-US"/>
        </a:p>
      </dgm:t>
    </dgm:pt>
    <dgm:pt modelId="{AE7D3C5C-F5CD-4107-9D6C-BC0DEEC4034E}">
      <dgm:prSet phldrT="[Text]"/>
      <dgm:spPr>
        <a:solidFill>
          <a:srgbClr val="FFC000"/>
        </a:solidFill>
      </dgm:spPr>
      <dgm:t>
        <a:bodyPr/>
        <a:lstStyle/>
        <a:p>
          <a:endParaRPr lang="en-US" dirty="0"/>
        </a:p>
      </dgm:t>
    </dgm:pt>
    <dgm:pt modelId="{215EDA31-3D2E-44C5-9008-5FD09C5CCE43}" type="parTrans" cxnId="{6583DD4E-906C-4F80-AE07-E3C79B42C2F9}">
      <dgm:prSet/>
      <dgm:spPr/>
      <dgm:t>
        <a:bodyPr/>
        <a:lstStyle/>
        <a:p>
          <a:endParaRPr lang="en-US"/>
        </a:p>
      </dgm:t>
    </dgm:pt>
    <dgm:pt modelId="{3FE18EFE-2947-4115-9C4A-AAC3124369A9}" type="sibTrans" cxnId="{6583DD4E-906C-4F80-AE07-E3C79B42C2F9}">
      <dgm:prSet/>
      <dgm:spPr/>
      <dgm:t>
        <a:bodyPr/>
        <a:lstStyle/>
        <a:p>
          <a:endParaRPr lang="en-US"/>
        </a:p>
      </dgm:t>
    </dgm:pt>
    <dgm:pt modelId="{A4200144-F323-432C-BD03-8A31041ADEBB}">
      <dgm:prSet phldrT="[Text]" custT="1"/>
      <dgm:spPr>
        <a:solidFill>
          <a:srgbClr val="FFFF00"/>
        </a:solidFill>
      </dgm:spPr>
      <dgm:t>
        <a:bodyPr/>
        <a:lstStyle/>
        <a:p>
          <a:endParaRPr lang="en-US" sz="1200" dirty="0"/>
        </a:p>
      </dgm:t>
    </dgm:pt>
    <dgm:pt modelId="{5DCF0953-EE1C-4C30-9B08-9B6EA8AB012F}" type="parTrans" cxnId="{9A6F5924-E6A7-4716-8943-0E58398E8FBA}">
      <dgm:prSet/>
      <dgm:spPr/>
      <dgm:t>
        <a:bodyPr/>
        <a:lstStyle/>
        <a:p>
          <a:endParaRPr lang="en-US"/>
        </a:p>
      </dgm:t>
    </dgm:pt>
    <dgm:pt modelId="{1B52B366-7973-45D4-BB17-C5387A32E156}" type="sibTrans" cxnId="{9A6F5924-E6A7-4716-8943-0E58398E8FBA}">
      <dgm:prSet/>
      <dgm:spPr/>
      <dgm:t>
        <a:bodyPr/>
        <a:lstStyle/>
        <a:p>
          <a:endParaRPr lang="en-US"/>
        </a:p>
      </dgm:t>
    </dgm:pt>
    <dgm:pt modelId="{DC7B931F-3CE8-4A43-BCD2-4BFC1DF2E169}">
      <dgm:prSet phldrT="[Text]" custT="1"/>
      <dgm:spPr>
        <a:solidFill>
          <a:srgbClr val="0070C0"/>
        </a:solidFill>
      </dgm:spPr>
      <dgm:t>
        <a:bodyPr/>
        <a:lstStyle/>
        <a:p>
          <a:endParaRPr lang="en-US" sz="1200" dirty="0"/>
        </a:p>
      </dgm:t>
    </dgm:pt>
    <dgm:pt modelId="{FBA763F0-70AF-41EB-8DF2-4A9A74FBE79F}" type="parTrans" cxnId="{01E89A71-8E12-4A1F-96C4-876DBD20C3AD}">
      <dgm:prSet/>
      <dgm:spPr/>
      <dgm:t>
        <a:bodyPr/>
        <a:lstStyle/>
        <a:p>
          <a:endParaRPr lang="en-US"/>
        </a:p>
      </dgm:t>
    </dgm:pt>
    <dgm:pt modelId="{60BC39D4-D0AD-482C-BFD3-B7012164B3D7}" type="sibTrans" cxnId="{01E89A71-8E12-4A1F-96C4-876DBD20C3AD}">
      <dgm:prSet/>
      <dgm:spPr/>
      <dgm:t>
        <a:bodyPr/>
        <a:lstStyle/>
        <a:p>
          <a:endParaRPr lang="en-US"/>
        </a:p>
      </dgm:t>
    </dgm:pt>
    <dgm:pt modelId="{B603C1A4-7C0C-42A4-B692-C5BADDF09684}">
      <dgm:prSet phldrT="[Text]" custT="1"/>
      <dgm:spPr>
        <a:solidFill>
          <a:srgbClr val="92D050"/>
        </a:solidFill>
      </dgm:spPr>
      <dgm:t>
        <a:bodyPr/>
        <a:lstStyle/>
        <a:p>
          <a:endParaRPr lang="en-US" sz="1200" dirty="0"/>
        </a:p>
      </dgm:t>
    </dgm:pt>
    <dgm:pt modelId="{7AB31734-DF84-4359-B84E-37C98255FC20}" type="parTrans" cxnId="{4E7F8FA1-71EA-4412-A254-E5331868FFA5}">
      <dgm:prSet/>
      <dgm:spPr/>
      <dgm:t>
        <a:bodyPr/>
        <a:lstStyle/>
        <a:p>
          <a:endParaRPr lang="en-US"/>
        </a:p>
      </dgm:t>
    </dgm:pt>
    <dgm:pt modelId="{9C1B8443-A339-4638-9350-12A73D4C171B}" type="sibTrans" cxnId="{4E7F8FA1-71EA-4412-A254-E5331868FFA5}">
      <dgm:prSet/>
      <dgm:spPr/>
      <dgm:t>
        <a:bodyPr/>
        <a:lstStyle/>
        <a:p>
          <a:endParaRPr lang="en-US"/>
        </a:p>
      </dgm:t>
    </dgm:pt>
    <dgm:pt modelId="{2B126B41-66AF-4AE8-92D8-04A0E87C513E}" type="pres">
      <dgm:prSet presAssocID="{A115929A-67CC-450C-9ABD-B766514B6313}" presName="Name0" presStyleCnt="0">
        <dgm:presLayoutVars>
          <dgm:dir/>
          <dgm:animLvl val="lvl"/>
          <dgm:resizeHandles val="exact"/>
        </dgm:presLayoutVars>
      </dgm:prSet>
      <dgm:spPr/>
    </dgm:pt>
    <dgm:pt modelId="{7F1325B0-AAF7-4067-926B-9BD0A3B0BE20}" type="pres">
      <dgm:prSet presAssocID="{641E50CB-4424-4BFD-A815-891E39540D28}" presName="Name8" presStyleCnt="0"/>
      <dgm:spPr/>
    </dgm:pt>
    <dgm:pt modelId="{7F9E8D42-7414-46F6-B838-74C6D721EFA5}" type="pres">
      <dgm:prSet presAssocID="{641E50CB-4424-4BFD-A815-891E39540D28}" presName="level" presStyleLbl="node1" presStyleIdx="0" presStyleCnt="7" custScaleX="90088" custScaleY="89275">
        <dgm:presLayoutVars>
          <dgm:chMax val="1"/>
          <dgm:bulletEnabled val="1"/>
        </dgm:presLayoutVars>
      </dgm:prSet>
      <dgm:spPr/>
      <dgm:t>
        <a:bodyPr/>
        <a:lstStyle/>
        <a:p>
          <a:endParaRPr lang="en-US"/>
        </a:p>
      </dgm:t>
    </dgm:pt>
    <dgm:pt modelId="{A999D428-4EA3-4DD9-9167-47455B5D8A6A}" type="pres">
      <dgm:prSet presAssocID="{641E50CB-4424-4BFD-A815-891E39540D28}" presName="levelTx" presStyleLbl="revTx" presStyleIdx="0" presStyleCnt="0">
        <dgm:presLayoutVars>
          <dgm:chMax val="1"/>
          <dgm:bulletEnabled val="1"/>
        </dgm:presLayoutVars>
      </dgm:prSet>
      <dgm:spPr/>
      <dgm:t>
        <a:bodyPr/>
        <a:lstStyle/>
        <a:p>
          <a:endParaRPr lang="en-US"/>
        </a:p>
      </dgm:t>
    </dgm:pt>
    <dgm:pt modelId="{EAA4AFCB-CC3E-4316-83C5-3AC0D018FEE1}" type="pres">
      <dgm:prSet presAssocID="{AE7D3C5C-F5CD-4107-9D6C-BC0DEEC4034E}" presName="Name8" presStyleCnt="0"/>
      <dgm:spPr/>
    </dgm:pt>
    <dgm:pt modelId="{8B6549CF-AA33-41FB-85C1-ABF4E0D4F68D}" type="pres">
      <dgm:prSet presAssocID="{AE7D3C5C-F5CD-4107-9D6C-BC0DEEC4034E}" presName="level" presStyleLbl="node1" presStyleIdx="1" presStyleCnt="7" custScaleY="48198">
        <dgm:presLayoutVars>
          <dgm:chMax val="1"/>
          <dgm:bulletEnabled val="1"/>
        </dgm:presLayoutVars>
      </dgm:prSet>
      <dgm:spPr/>
      <dgm:t>
        <a:bodyPr/>
        <a:lstStyle/>
        <a:p>
          <a:endParaRPr lang="en-US"/>
        </a:p>
      </dgm:t>
    </dgm:pt>
    <dgm:pt modelId="{E6D133DA-45CD-4309-89A0-85F33BD0A0D0}" type="pres">
      <dgm:prSet presAssocID="{AE7D3C5C-F5CD-4107-9D6C-BC0DEEC4034E}" presName="levelTx" presStyleLbl="revTx" presStyleIdx="0" presStyleCnt="0">
        <dgm:presLayoutVars>
          <dgm:chMax val="1"/>
          <dgm:bulletEnabled val="1"/>
        </dgm:presLayoutVars>
      </dgm:prSet>
      <dgm:spPr/>
      <dgm:t>
        <a:bodyPr/>
        <a:lstStyle/>
        <a:p>
          <a:endParaRPr lang="en-US"/>
        </a:p>
      </dgm:t>
    </dgm:pt>
    <dgm:pt modelId="{2DD03DBD-60CE-4D49-A29C-AB0149711957}" type="pres">
      <dgm:prSet presAssocID="{A4200144-F323-432C-BD03-8A31041ADEBB}" presName="Name8" presStyleCnt="0"/>
      <dgm:spPr/>
    </dgm:pt>
    <dgm:pt modelId="{F1DC53D1-A80A-4CC2-8A4E-0DB9748AE941}" type="pres">
      <dgm:prSet presAssocID="{A4200144-F323-432C-BD03-8A31041ADEBB}" presName="level" presStyleLbl="node1" presStyleIdx="2" presStyleCnt="7" custScaleY="40348">
        <dgm:presLayoutVars>
          <dgm:chMax val="1"/>
          <dgm:bulletEnabled val="1"/>
        </dgm:presLayoutVars>
      </dgm:prSet>
      <dgm:spPr/>
      <dgm:t>
        <a:bodyPr/>
        <a:lstStyle/>
        <a:p>
          <a:endParaRPr lang="en-US"/>
        </a:p>
      </dgm:t>
    </dgm:pt>
    <dgm:pt modelId="{B9F13CAC-49A6-4858-A58C-F7D67E04C3AA}" type="pres">
      <dgm:prSet presAssocID="{A4200144-F323-432C-BD03-8A31041ADEBB}" presName="levelTx" presStyleLbl="revTx" presStyleIdx="0" presStyleCnt="0">
        <dgm:presLayoutVars>
          <dgm:chMax val="1"/>
          <dgm:bulletEnabled val="1"/>
        </dgm:presLayoutVars>
      </dgm:prSet>
      <dgm:spPr/>
      <dgm:t>
        <a:bodyPr/>
        <a:lstStyle/>
        <a:p>
          <a:endParaRPr lang="en-US"/>
        </a:p>
      </dgm:t>
    </dgm:pt>
    <dgm:pt modelId="{4411A356-AC52-4F97-9BE3-30C1045FA8FB}" type="pres">
      <dgm:prSet presAssocID="{70C72D1B-C9E2-496C-BA58-4549FC721311}" presName="Name8" presStyleCnt="0"/>
      <dgm:spPr/>
    </dgm:pt>
    <dgm:pt modelId="{2635B66D-FD30-4499-91DD-7D2A32A09B1B}" type="pres">
      <dgm:prSet presAssocID="{70C72D1B-C9E2-496C-BA58-4549FC721311}" presName="level" presStyleLbl="node1" presStyleIdx="3" presStyleCnt="7" custScaleY="71440">
        <dgm:presLayoutVars>
          <dgm:chMax val="1"/>
          <dgm:bulletEnabled val="1"/>
        </dgm:presLayoutVars>
      </dgm:prSet>
      <dgm:spPr/>
      <dgm:t>
        <a:bodyPr/>
        <a:lstStyle/>
        <a:p>
          <a:endParaRPr lang="en-US"/>
        </a:p>
      </dgm:t>
    </dgm:pt>
    <dgm:pt modelId="{93549E13-0912-4F33-B489-AB4EF07E5F10}" type="pres">
      <dgm:prSet presAssocID="{70C72D1B-C9E2-496C-BA58-4549FC721311}" presName="levelTx" presStyleLbl="revTx" presStyleIdx="0" presStyleCnt="0">
        <dgm:presLayoutVars>
          <dgm:chMax val="1"/>
          <dgm:bulletEnabled val="1"/>
        </dgm:presLayoutVars>
      </dgm:prSet>
      <dgm:spPr/>
      <dgm:t>
        <a:bodyPr/>
        <a:lstStyle/>
        <a:p>
          <a:endParaRPr lang="en-US"/>
        </a:p>
      </dgm:t>
    </dgm:pt>
    <dgm:pt modelId="{B6B13F90-3E17-4D7F-9B8E-B893753FCA9B}" type="pres">
      <dgm:prSet presAssocID="{DC7B931F-3CE8-4A43-BCD2-4BFC1DF2E169}" presName="Name8" presStyleCnt="0"/>
      <dgm:spPr/>
    </dgm:pt>
    <dgm:pt modelId="{5AB279D0-7318-4E89-A16B-76A25E4D7FEA}" type="pres">
      <dgm:prSet presAssocID="{DC7B931F-3CE8-4A43-BCD2-4BFC1DF2E169}" presName="level" presStyleLbl="node1" presStyleIdx="4" presStyleCnt="7" custScaleY="67873">
        <dgm:presLayoutVars>
          <dgm:chMax val="1"/>
          <dgm:bulletEnabled val="1"/>
        </dgm:presLayoutVars>
      </dgm:prSet>
      <dgm:spPr/>
      <dgm:t>
        <a:bodyPr/>
        <a:lstStyle/>
        <a:p>
          <a:endParaRPr lang="en-US"/>
        </a:p>
      </dgm:t>
    </dgm:pt>
    <dgm:pt modelId="{31027A81-150F-4FA2-B748-175EFA9D87BB}" type="pres">
      <dgm:prSet presAssocID="{DC7B931F-3CE8-4A43-BCD2-4BFC1DF2E169}" presName="levelTx" presStyleLbl="revTx" presStyleIdx="0" presStyleCnt="0">
        <dgm:presLayoutVars>
          <dgm:chMax val="1"/>
          <dgm:bulletEnabled val="1"/>
        </dgm:presLayoutVars>
      </dgm:prSet>
      <dgm:spPr/>
      <dgm:t>
        <a:bodyPr/>
        <a:lstStyle/>
        <a:p>
          <a:endParaRPr lang="en-US"/>
        </a:p>
      </dgm:t>
    </dgm:pt>
    <dgm:pt modelId="{4A266D84-39EF-4486-9A16-E1E56B3FFC32}" type="pres">
      <dgm:prSet presAssocID="{B603C1A4-7C0C-42A4-B692-C5BADDF09684}" presName="Name8" presStyleCnt="0"/>
      <dgm:spPr/>
    </dgm:pt>
    <dgm:pt modelId="{CFA2F2DA-DB15-452D-9BB7-7C13CFD0CF03}" type="pres">
      <dgm:prSet presAssocID="{B603C1A4-7C0C-42A4-B692-C5BADDF09684}" presName="level" presStyleLbl="node1" presStyleIdx="5" presStyleCnt="7" custScaleY="75156" custLinFactNeighborX="539" custLinFactNeighborY="2047">
        <dgm:presLayoutVars>
          <dgm:chMax val="1"/>
          <dgm:bulletEnabled val="1"/>
        </dgm:presLayoutVars>
      </dgm:prSet>
      <dgm:spPr/>
      <dgm:t>
        <a:bodyPr/>
        <a:lstStyle/>
        <a:p>
          <a:endParaRPr lang="en-US"/>
        </a:p>
      </dgm:t>
    </dgm:pt>
    <dgm:pt modelId="{02AC2FAD-F451-4D6E-ADA1-38A426F071DE}" type="pres">
      <dgm:prSet presAssocID="{B603C1A4-7C0C-42A4-B692-C5BADDF09684}" presName="levelTx" presStyleLbl="revTx" presStyleIdx="0" presStyleCnt="0">
        <dgm:presLayoutVars>
          <dgm:chMax val="1"/>
          <dgm:bulletEnabled val="1"/>
        </dgm:presLayoutVars>
      </dgm:prSet>
      <dgm:spPr/>
      <dgm:t>
        <a:bodyPr/>
        <a:lstStyle/>
        <a:p>
          <a:endParaRPr lang="en-US"/>
        </a:p>
      </dgm:t>
    </dgm:pt>
    <dgm:pt modelId="{7742EDC0-56AC-4D80-A6B1-7F16D91BE046}" type="pres">
      <dgm:prSet presAssocID="{A093CA04-42A1-4ADA-BD0B-CF3F4CB794AC}" presName="Name8" presStyleCnt="0"/>
      <dgm:spPr/>
    </dgm:pt>
    <dgm:pt modelId="{02315684-5232-43F3-BFFF-2DD6B1E96EEC}" type="pres">
      <dgm:prSet presAssocID="{A093CA04-42A1-4ADA-BD0B-CF3F4CB794AC}" presName="level" presStyleLbl="node1" presStyleIdx="6" presStyleCnt="7" custScaleY="411971">
        <dgm:presLayoutVars>
          <dgm:chMax val="1"/>
          <dgm:bulletEnabled val="1"/>
        </dgm:presLayoutVars>
      </dgm:prSet>
      <dgm:spPr/>
      <dgm:t>
        <a:bodyPr/>
        <a:lstStyle/>
        <a:p>
          <a:endParaRPr lang="en-US"/>
        </a:p>
      </dgm:t>
    </dgm:pt>
    <dgm:pt modelId="{4947662D-E841-443E-852E-F0D42EBB6361}" type="pres">
      <dgm:prSet presAssocID="{A093CA04-42A1-4ADA-BD0B-CF3F4CB794AC}" presName="levelTx" presStyleLbl="revTx" presStyleIdx="0" presStyleCnt="0">
        <dgm:presLayoutVars>
          <dgm:chMax val="1"/>
          <dgm:bulletEnabled val="1"/>
        </dgm:presLayoutVars>
      </dgm:prSet>
      <dgm:spPr/>
      <dgm:t>
        <a:bodyPr/>
        <a:lstStyle/>
        <a:p>
          <a:endParaRPr lang="en-US"/>
        </a:p>
      </dgm:t>
    </dgm:pt>
  </dgm:ptLst>
  <dgm:cxnLst>
    <dgm:cxn modelId="{2F6A22C1-E28B-4E6E-94CE-343F7B3BB4E8}" srcId="{A115929A-67CC-450C-9ABD-B766514B6313}" destId="{641E50CB-4424-4BFD-A815-891E39540D28}" srcOrd="0" destOrd="0" parTransId="{2993EB3D-207D-4544-BF90-B78792C01B59}" sibTransId="{775C1828-D63F-48E9-97A5-CFF96B97C977}"/>
    <dgm:cxn modelId="{9FC27788-ECDE-43C3-90B8-7F000918D4BA}" type="presOf" srcId="{A093CA04-42A1-4ADA-BD0B-CF3F4CB794AC}" destId="{4947662D-E841-443E-852E-F0D42EBB6361}" srcOrd="1" destOrd="0" presId="urn:microsoft.com/office/officeart/2005/8/layout/pyramid1"/>
    <dgm:cxn modelId="{FEC65150-93F2-4B8C-8FE1-4A37298C141B}" type="presOf" srcId="{AE7D3C5C-F5CD-4107-9D6C-BC0DEEC4034E}" destId="{8B6549CF-AA33-41FB-85C1-ABF4E0D4F68D}" srcOrd="0" destOrd="0" presId="urn:microsoft.com/office/officeart/2005/8/layout/pyramid1"/>
    <dgm:cxn modelId="{D77473A7-3090-42F4-AC61-51DDACF2122D}" type="presOf" srcId="{B603C1A4-7C0C-42A4-B692-C5BADDF09684}" destId="{CFA2F2DA-DB15-452D-9BB7-7C13CFD0CF03}" srcOrd="0" destOrd="0" presId="urn:microsoft.com/office/officeart/2005/8/layout/pyramid1"/>
    <dgm:cxn modelId="{7D8C4578-D5CF-465E-B59C-2BDBA70F0AED}" type="presOf" srcId="{A4200144-F323-432C-BD03-8A31041ADEBB}" destId="{B9F13CAC-49A6-4858-A58C-F7D67E04C3AA}" srcOrd="1" destOrd="0" presId="urn:microsoft.com/office/officeart/2005/8/layout/pyramid1"/>
    <dgm:cxn modelId="{23ADC2F9-C6A1-44A3-8C07-B3C7FB7497F0}" type="presOf" srcId="{641E50CB-4424-4BFD-A815-891E39540D28}" destId="{7F9E8D42-7414-46F6-B838-74C6D721EFA5}" srcOrd="0" destOrd="0" presId="urn:microsoft.com/office/officeart/2005/8/layout/pyramid1"/>
    <dgm:cxn modelId="{EAFA979E-0F24-44E7-85CD-0858A3A433B3}" type="presOf" srcId="{AE7D3C5C-F5CD-4107-9D6C-BC0DEEC4034E}" destId="{E6D133DA-45CD-4309-89A0-85F33BD0A0D0}" srcOrd="1" destOrd="0" presId="urn:microsoft.com/office/officeart/2005/8/layout/pyramid1"/>
    <dgm:cxn modelId="{9A6F5924-E6A7-4716-8943-0E58398E8FBA}" srcId="{A115929A-67CC-450C-9ABD-B766514B6313}" destId="{A4200144-F323-432C-BD03-8A31041ADEBB}" srcOrd="2" destOrd="0" parTransId="{5DCF0953-EE1C-4C30-9B08-9B6EA8AB012F}" sibTransId="{1B52B366-7973-45D4-BB17-C5387A32E156}"/>
    <dgm:cxn modelId="{4E7F8FA1-71EA-4412-A254-E5331868FFA5}" srcId="{A115929A-67CC-450C-9ABD-B766514B6313}" destId="{B603C1A4-7C0C-42A4-B692-C5BADDF09684}" srcOrd="5" destOrd="0" parTransId="{7AB31734-DF84-4359-B84E-37C98255FC20}" sibTransId="{9C1B8443-A339-4638-9350-12A73D4C171B}"/>
    <dgm:cxn modelId="{7107141F-EA88-4F75-9436-DF1780DCEBC1}" type="presOf" srcId="{70C72D1B-C9E2-496C-BA58-4549FC721311}" destId="{2635B66D-FD30-4499-91DD-7D2A32A09B1B}" srcOrd="0" destOrd="0" presId="urn:microsoft.com/office/officeart/2005/8/layout/pyramid1"/>
    <dgm:cxn modelId="{881A0FAF-7057-4F26-ABD4-195C8D88AAED}" srcId="{A115929A-67CC-450C-9ABD-B766514B6313}" destId="{70C72D1B-C9E2-496C-BA58-4549FC721311}" srcOrd="3" destOrd="0" parTransId="{604D9002-9F67-4592-897A-18A1438D54C8}" sibTransId="{59E3EAD3-9F63-4C2E-8221-F2FB75FA99D7}"/>
    <dgm:cxn modelId="{10F86E18-C663-41AC-9D47-EB02490A335B}" type="presOf" srcId="{A093CA04-42A1-4ADA-BD0B-CF3F4CB794AC}" destId="{02315684-5232-43F3-BFFF-2DD6B1E96EEC}" srcOrd="0" destOrd="0" presId="urn:microsoft.com/office/officeart/2005/8/layout/pyramid1"/>
    <dgm:cxn modelId="{5F40D7E5-6648-49B8-AB01-5CE504FEE55D}" srcId="{A115929A-67CC-450C-9ABD-B766514B6313}" destId="{A093CA04-42A1-4ADA-BD0B-CF3F4CB794AC}" srcOrd="6" destOrd="0" parTransId="{9BA4918B-6E8E-4BA0-891C-2D9BB2EF779D}" sibTransId="{4935B768-164D-4DF6-921C-8E9ECDC5C5F6}"/>
    <dgm:cxn modelId="{812C7D3A-8250-4622-9312-86B8543CBE2A}" type="presOf" srcId="{DC7B931F-3CE8-4A43-BCD2-4BFC1DF2E169}" destId="{31027A81-150F-4FA2-B748-175EFA9D87BB}" srcOrd="1" destOrd="0" presId="urn:microsoft.com/office/officeart/2005/8/layout/pyramid1"/>
    <dgm:cxn modelId="{72089B0E-D4EC-4283-B2AB-876939CB7E24}" type="presOf" srcId="{70C72D1B-C9E2-496C-BA58-4549FC721311}" destId="{93549E13-0912-4F33-B489-AB4EF07E5F10}" srcOrd="1" destOrd="0" presId="urn:microsoft.com/office/officeart/2005/8/layout/pyramid1"/>
    <dgm:cxn modelId="{F1012D1B-0710-4EB9-8D0B-B3725A959A96}" type="presOf" srcId="{A4200144-F323-432C-BD03-8A31041ADEBB}" destId="{F1DC53D1-A80A-4CC2-8A4E-0DB9748AE941}" srcOrd="0" destOrd="0" presId="urn:microsoft.com/office/officeart/2005/8/layout/pyramid1"/>
    <dgm:cxn modelId="{01E89A71-8E12-4A1F-96C4-876DBD20C3AD}" srcId="{A115929A-67CC-450C-9ABD-B766514B6313}" destId="{DC7B931F-3CE8-4A43-BCD2-4BFC1DF2E169}" srcOrd="4" destOrd="0" parTransId="{FBA763F0-70AF-41EB-8DF2-4A9A74FBE79F}" sibTransId="{60BC39D4-D0AD-482C-BFD3-B7012164B3D7}"/>
    <dgm:cxn modelId="{A379B5BD-0A1E-4F7E-B429-50D5117493EB}" type="presOf" srcId="{B603C1A4-7C0C-42A4-B692-C5BADDF09684}" destId="{02AC2FAD-F451-4D6E-ADA1-38A426F071DE}" srcOrd="1" destOrd="0" presId="urn:microsoft.com/office/officeart/2005/8/layout/pyramid1"/>
    <dgm:cxn modelId="{A6AC098A-512E-48ED-A4C4-74B6092FC6A3}" type="presOf" srcId="{A115929A-67CC-450C-9ABD-B766514B6313}" destId="{2B126B41-66AF-4AE8-92D8-04A0E87C513E}" srcOrd="0" destOrd="0" presId="urn:microsoft.com/office/officeart/2005/8/layout/pyramid1"/>
    <dgm:cxn modelId="{6583DD4E-906C-4F80-AE07-E3C79B42C2F9}" srcId="{A115929A-67CC-450C-9ABD-B766514B6313}" destId="{AE7D3C5C-F5CD-4107-9D6C-BC0DEEC4034E}" srcOrd="1" destOrd="0" parTransId="{215EDA31-3D2E-44C5-9008-5FD09C5CCE43}" sibTransId="{3FE18EFE-2947-4115-9C4A-AAC3124369A9}"/>
    <dgm:cxn modelId="{340BC042-318F-4409-A8A0-9CB7662B9191}" type="presOf" srcId="{641E50CB-4424-4BFD-A815-891E39540D28}" destId="{A999D428-4EA3-4DD9-9167-47455B5D8A6A}" srcOrd="1" destOrd="0" presId="urn:microsoft.com/office/officeart/2005/8/layout/pyramid1"/>
    <dgm:cxn modelId="{E406A469-384B-44D2-9192-55D31FAF13ED}" type="presOf" srcId="{DC7B931F-3CE8-4A43-BCD2-4BFC1DF2E169}" destId="{5AB279D0-7318-4E89-A16B-76A25E4D7FEA}" srcOrd="0" destOrd="0" presId="urn:microsoft.com/office/officeart/2005/8/layout/pyramid1"/>
    <dgm:cxn modelId="{F59DE61A-85D4-4854-AF10-543762D9AB90}" type="presParOf" srcId="{2B126B41-66AF-4AE8-92D8-04A0E87C513E}" destId="{7F1325B0-AAF7-4067-926B-9BD0A3B0BE20}" srcOrd="0" destOrd="0" presId="urn:microsoft.com/office/officeart/2005/8/layout/pyramid1"/>
    <dgm:cxn modelId="{3DF950AE-F5C8-497D-BD40-EEA1EB68514D}" type="presParOf" srcId="{7F1325B0-AAF7-4067-926B-9BD0A3B0BE20}" destId="{7F9E8D42-7414-46F6-B838-74C6D721EFA5}" srcOrd="0" destOrd="0" presId="urn:microsoft.com/office/officeart/2005/8/layout/pyramid1"/>
    <dgm:cxn modelId="{0061D619-3B68-4A8B-BB96-FC75D71C46AF}" type="presParOf" srcId="{7F1325B0-AAF7-4067-926B-9BD0A3B0BE20}" destId="{A999D428-4EA3-4DD9-9167-47455B5D8A6A}" srcOrd="1" destOrd="0" presId="urn:microsoft.com/office/officeart/2005/8/layout/pyramid1"/>
    <dgm:cxn modelId="{D2FC7D00-4E10-465C-8B7B-63C37621B4E7}" type="presParOf" srcId="{2B126B41-66AF-4AE8-92D8-04A0E87C513E}" destId="{EAA4AFCB-CC3E-4316-83C5-3AC0D018FEE1}" srcOrd="1" destOrd="0" presId="urn:microsoft.com/office/officeart/2005/8/layout/pyramid1"/>
    <dgm:cxn modelId="{67CBE2BB-0C99-442D-A2B3-A2CA5700DFEA}" type="presParOf" srcId="{EAA4AFCB-CC3E-4316-83C5-3AC0D018FEE1}" destId="{8B6549CF-AA33-41FB-85C1-ABF4E0D4F68D}" srcOrd="0" destOrd="0" presId="urn:microsoft.com/office/officeart/2005/8/layout/pyramid1"/>
    <dgm:cxn modelId="{E77FEA01-8949-499E-880C-BCAACD12A1AC}" type="presParOf" srcId="{EAA4AFCB-CC3E-4316-83C5-3AC0D018FEE1}" destId="{E6D133DA-45CD-4309-89A0-85F33BD0A0D0}" srcOrd="1" destOrd="0" presId="urn:microsoft.com/office/officeart/2005/8/layout/pyramid1"/>
    <dgm:cxn modelId="{55BAE14D-6757-4FF4-9C27-D28F57EE550B}" type="presParOf" srcId="{2B126B41-66AF-4AE8-92D8-04A0E87C513E}" destId="{2DD03DBD-60CE-4D49-A29C-AB0149711957}" srcOrd="2" destOrd="0" presId="urn:microsoft.com/office/officeart/2005/8/layout/pyramid1"/>
    <dgm:cxn modelId="{94655381-92AC-4A4D-8B63-A18BF11DCF5E}" type="presParOf" srcId="{2DD03DBD-60CE-4D49-A29C-AB0149711957}" destId="{F1DC53D1-A80A-4CC2-8A4E-0DB9748AE941}" srcOrd="0" destOrd="0" presId="urn:microsoft.com/office/officeart/2005/8/layout/pyramid1"/>
    <dgm:cxn modelId="{904F7C9E-61E6-4797-BD56-19A260565B89}" type="presParOf" srcId="{2DD03DBD-60CE-4D49-A29C-AB0149711957}" destId="{B9F13CAC-49A6-4858-A58C-F7D67E04C3AA}" srcOrd="1" destOrd="0" presId="urn:microsoft.com/office/officeart/2005/8/layout/pyramid1"/>
    <dgm:cxn modelId="{2CEFF5EA-61EA-4AA7-BB18-0780CCBE4DD5}" type="presParOf" srcId="{2B126B41-66AF-4AE8-92D8-04A0E87C513E}" destId="{4411A356-AC52-4F97-9BE3-30C1045FA8FB}" srcOrd="3" destOrd="0" presId="urn:microsoft.com/office/officeart/2005/8/layout/pyramid1"/>
    <dgm:cxn modelId="{9855592C-E4D6-4A82-A42C-4795CAEF3A58}" type="presParOf" srcId="{4411A356-AC52-4F97-9BE3-30C1045FA8FB}" destId="{2635B66D-FD30-4499-91DD-7D2A32A09B1B}" srcOrd="0" destOrd="0" presId="urn:microsoft.com/office/officeart/2005/8/layout/pyramid1"/>
    <dgm:cxn modelId="{4F5E333A-62E5-4AD2-A9B4-CD1BA8AB5AC1}" type="presParOf" srcId="{4411A356-AC52-4F97-9BE3-30C1045FA8FB}" destId="{93549E13-0912-4F33-B489-AB4EF07E5F10}" srcOrd="1" destOrd="0" presId="urn:microsoft.com/office/officeart/2005/8/layout/pyramid1"/>
    <dgm:cxn modelId="{D3664A77-E5BF-44B8-AA46-CB05F9F32E77}" type="presParOf" srcId="{2B126B41-66AF-4AE8-92D8-04A0E87C513E}" destId="{B6B13F90-3E17-4D7F-9B8E-B893753FCA9B}" srcOrd="4" destOrd="0" presId="urn:microsoft.com/office/officeart/2005/8/layout/pyramid1"/>
    <dgm:cxn modelId="{7A07A3F9-131B-4718-918E-2EA5C3139DCD}" type="presParOf" srcId="{B6B13F90-3E17-4D7F-9B8E-B893753FCA9B}" destId="{5AB279D0-7318-4E89-A16B-76A25E4D7FEA}" srcOrd="0" destOrd="0" presId="urn:microsoft.com/office/officeart/2005/8/layout/pyramid1"/>
    <dgm:cxn modelId="{932A370F-7CE6-494E-9E0C-66040BCFCA05}" type="presParOf" srcId="{B6B13F90-3E17-4D7F-9B8E-B893753FCA9B}" destId="{31027A81-150F-4FA2-B748-175EFA9D87BB}" srcOrd="1" destOrd="0" presId="urn:microsoft.com/office/officeart/2005/8/layout/pyramid1"/>
    <dgm:cxn modelId="{9B30E1F5-AB11-4862-A8F0-690D7F0FAC3D}" type="presParOf" srcId="{2B126B41-66AF-4AE8-92D8-04A0E87C513E}" destId="{4A266D84-39EF-4486-9A16-E1E56B3FFC32}" srcOrd="5" destOrd="0" presId="urn:microsoft.com/office/officeart/2005/8/layout/pyramid1"/>
    <dgm:cxn modelId="{811E7846-2B54-4310-B45B-2097103A7544}" type="presParOf" srcId="{4A266D84-39EF-4486-9A16-E1E56B3FFC32}" destId="{CFA2F2DA-DB15-452D-9BB7-7C13CFD0CF03}" srcOrd="0" destOrd="0" presId="urn:microsoft.com/office/officeart/2005/8/layout/pyramid1"/>
    <dgm:cxn modelId="{56DC6368-727E-464B-AB5A-9DF4B9E444B7}" type="presParOf" srcId="{4A266D84-39EF-4486-9A16-E1E56B3FFC32}" destId="{02AC2FAD-F451-4D6E-ADA1-38A426F071DE}" srcOrd="1" destOrd="0" presId="urn:microsoft.com/office/officeart/2005/8/layout/pyramid1"/>
    <dgm:cxn modelId="{22564FB2-D255-4AE8-BFCB-037C78864192}" type="presParOf" srcId="{2B126B41-66AF-4AE8-92D8-04A0E87C513E}" destId="{7742EDC0-56AC-4D80-A6B1-7F16D91BE046}" srcOrd="6" destOrd="0" presId="urn:microsoft.com/office/officeart/2005/8/layout/pyramid1"/>
    <dgm:cxn modelId="{E56ADF60-7555-4DC0-9804-29FCE2319513}" type="presParOf" srcId="{7742EDC0-56AC-4D80-A6B1-7F16D91BE046}" destId="{02315684-5232-43F3-BFFF-2DD6B1E96EEC}" srcOrd="0" destOrd="0" presId="urn:microsoft.com/office/officeart/2005/8/layout/pyramid1"/>
    <dgm:cxn modelId="{78BE9551-8A01-4FB5-A47F-E0280D5B2412}" type="presParOf" srcId="{7742EDC0-56AC-4D80-A6B1-7F16D91BE046}" destId="{4947662D-E841-443E-852E-F0D42EBB636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E8D42-7414-46F6-B838-74C6D721EFA5}">
      <dsp:nvSpPr>
        <dsp:cNvPr id="0" name=""/>
        <dsp:cNvSpPr/>
      </dsp:nvSpPr>
      <dsp:spPr>
        <a:xfrm>
          <a:off x="2743200" y="0"/>
          <a:ext cx="609599" cy="475212"/>
        </a:xfrm>
        <a:prstGeom prst="trapezoid">
          <a:avLst>
            <a:gd name="adj" fmla="val 71197"/>
          </a:avLst>
        </a:prstGeom>
        <a:solidFill>
          <a:srgbClr val="FF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2743200" y="0"/>
        <a:ext cx="609599" cy="475212"/>
      </dsp:txXfrm>
    </dsp:sp>
    <dsp:sp modelId="{8B6549CF-AA33-41FB-85C1-ABF4E0D4F68D}">
      <dsp:nvSpPr>
        <dsp:cNvPr id="0" name=""/>
        <dsp:cNvSpPr/>
      </dsp:nvSpPr>
      <dsp:spPr>
        <a:xfrm>
          <a:off x="2527002" y="475212"/>
          <a:ext cx="1041994" cy="256559"/>
        </a:xfrm>
        <a:prstGeom prst="trapezoid">
          <a:avLst>
            <a:gd name="adj" fmla="val 71197"/>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kern="1200" dirty="0"/>
        </a:p>
      </dsp:txBody>
      <dsp:txXfrm>
        <a:off x="2709351" y="475212"/>
        <a:ext cx="677296" cy="256559"/>
      </dsp:txXfrm>
    </dsp:sp>
    <dsp:sp modelId="{F1DC53D1-A80A-4CC2-8A4E-0DB9748AE941}">
      <dsp:nvSpPr>
        <dsp:cNvPr id="0" name=""/>
        <dsp:cNvSpPr/>
      </dsp:nvSpPr>
      <dsp:spPr>
        <a:xfrm>
          <a:off x="2374091" y="731771"/>
          <a:ext cx="1347817" cy="214773"/>
        </a:xfrm>
        <a:prstGeom prst="trapezoid">
          <a:avLst>
            <a:gd name="adj" fmla="val 71197"/>
          </a:avLst>
        </a:prstGeom>
        <a:solidFill>
          <a:srgbClr val="FFFF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609959" y="731771"/>
        <a:ext cx="876081" cy="214773"/>
      </dsp:txXfrm>
    </dsp:sp>
    <dsp:sp modelId="{2635B66D-FD30-4499-91DD-7D2A32A09B1B}">
      <dsp:nvSpPr>
        <dsp:cNvPr id="0" name=""/>
        <dsp:cNvSpPr/>
      </dsp:nvSpPr>
      <dsp:spPr>
        <a:xfrm>
          <a:off x="2103347" y="946545"/>
          <a:ext cx="1889305" cy="380276"/>
        </a:xfrm>
        <a:prstGeom prst="trapezoid">
          <a:avLst>
            <a:gd name="adj" fmla="val 71197"/>
          </a:avLst>
        </a:prstGeom>
        <a:solidFill>
          <a:srgbClr val="7030A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433975" y="946545"/>
        <a:ext cx="1228048" cy="380276"/>
      </dsp:txXfrm>
    </dsp:sp>
    <dsp:sp modelId="{5AB279D0-7318-4E89-A16B-76A25E4D7FEA}">
      <dsp:nvSpPr>
        <dsp:cNvPr id="0" name=""/>
        <dsp:cNvSpPr/>
      </dsp:nvSpPr>
      <dsp:spPr>
        <a:xfrm>
          <a:off x="1846120" y="1326822"/>
          <a:ext cx="2403758" cy="361289"/>
        </a:xfrm>
        <a:prstGeom prst="trapezoid">
          <a:avLst>
            <a:gd name="adj" fmla="val 71197"/>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266778" y="1326822"/>
        <a:ext cx="1562442" cy="361289"/>
      </dsp:txXfrm>
    </dsp:sp>
    <dsp:sp modelId="{CFA2F2DA-DB15-452D-9BB7-7C13CFD0CF03}">
      <dsp:nvSpPr>
        <dsp:cNvPr id="0" name=""/>
        <dsp:cNvSpPr/>
      </dsp:nvSpPr>
      <dsp:spPr>
        <a:xfrm>
          <a:off x="1577320" y="1699007"/>
          <a:ext cx="2973412" cy="400057"/>
        </a:xfrm>
        <a:prstGeom prst="trapezoid">
          <a:avLst>
            <a:gd name="adj" fmla="val 71197"/>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97667" y="1699007"/>
        <a:ext cx="1932718" cy="400057"/>
      </dsp:txXfrm>
    </dsp:sp>
    <dsp:sp modelId="{02315684-5232-43F3-BFFF-2DD6B1E96EEC}">
      <dsp:nvSpPr>
        <dsp:cNvPr id="0" name=""/>
        <dsp:cNvSpPr/>
      </dsp:nvSpPr>
      <dsp:spPr>
        <a:xfrm>
          <a:off x="0" y="2088168"/>
          <a:ext cx="6096000" cy="2192931"/>
        </a:xfrm>
        <a:prstGeom prst="trapezoid">
          <a:avLst>
            <a:gd name="adj" fmla="val 71197"/>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066799" y="2088168"/>
        <a:ext cx="3962400" cy="21929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697"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84755" y="2"/>
            <a:ext cx="2971697" cy="464503"/>
          </a:xfrm>
          <a:prstGeom prst="rect">
            <a:avLst/>
          </a:prstGeom>
        </p:spPr>
        <p:txBody>
          <a:bodyPr vert="horz" lIns="91294" tIns="45647" rIns="91294" bIns="45647" rtlCol="0"/>
          <a:lstStyle>
            <a:lvl1pPr algn="r">
              <a:defRPr sz="1200"/>
            </a:lvl1pPr>
          </a:lstStyle>
          <a:p>
            <a:fld id="{76960B83-4D6A-4FFC-836A-4A6C15E972FE}" type="datetimeFigureOut">
              <a:rPr lang="en-US" smtClean="0"/>
              <a:t>3/18/2014</a:t>
            </a:fld>
            <a:endParaRPr lang="en-US"/>
          </a:p>
        </p:txBody>
      </p:sp>
      <p:sp>
        <p:nvSpPr>
          <p:cNvPr id="4" name="Footer Placeholder 3"/>
          <p:cNvSpPr>
            <a:spLocks noGrp="1"/>
          </p:cNvSpPr>
          <p:nvPr>
            <p:ph type="ftr" sz="quarter" idx="2"/>
          </p:nvPr>
        </p:nvSpPr>
        <p:spPr>
          <a:xfrm>
            <a:off x="2" y="8830314"/>
            <a:ext cx="2971697"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84755" y="8830314"/>
            <a:ext cx="2971697" cy="464503"/>
          </a:xfrm>
          <a:prstGeom prst="rect">
            <a:avLst/>
          </a:prstGeom>
        </p:spPr>
        <p:txBody>
          <a:bodyPr vert="horz" lIns="91294" tIns="45647" rIns="91294" bIns="45647" rtlCol="0" anchor="b"/>
          <a:lstStyle>
            <a:lvl1pPr algn="r">
              <a:defRPr sz="1200"/>
            </a:lvl1pPr>
          </a:lstStyle>
          <a:p>
            <a:fld id="{0C0ECB77-A687-4E1C-BD26-028B5A91B18A}" type="slidenum">
              <a:rPr lang="en-US" smtClean="0"/>
              <a:t>‹#›</a:t>
            </a:fld>
            <a:endParaRPr lang="en-US"/>
          </a:p>
        </p:txBody>
      </p:sp>
    </p:spTree>
    <p:extLst>
      <p:ext uri="{BB962C8B-B14F-4D97-AF65-F5344CB8AC3E}">
        <p14:creationId xmlns:p14="http://schemas.microsoft.com/office/powerpoint/2010/main" val="371312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884614" y="1"/>
            <a:ext cx="2971800" cy="464820"/>
          </a:xfrm>
          <a:prstGeom prst="rect">
            <a:avLst/>
          </a:prstGeom>
        </p:spPr>
        <p:txBody>
          <a:bodyPr vert="horz" lIns="93175" tIns="46587" rIns="93175" bIns="46587" rtlCol="0"/>
          <a:lstStyle>
            <a:lvl1pPr algn="r">
              <a:defRPr sz="1200"/>
            </a:lvl1pPr>
          </a:lstStyle>
          <a:p>
            <a:fld id="{93318B02-CBF9-48FB-BA0D-F14E7CA2896B}" type="datetimeFigureOut">
              <a:rPr lang="en-US" smtClean="0"/>
              <a:t>3/18/2014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3175" tIns="46587" rIns="93175" bIns="46587" rtlCol="0" anchor="b"/>
          <a:lstStyle>
            <a:lvl1pPr algn="r">
              <a:defRPr sz="1200"/>
            </a:lvl1pPr>
          </a:lstStyle>
          <a:p>
            <a:fld id="{5754D6EC-36EF-4B31-9B65-1B3BB6794E95}" type="slidenum">
              <a:rPr lang="en-US" smtClean="0"/>
              <a:t>‹#›</a:t>
            </a:fld>
            <a:endParaRPr lang="en-US"/>
          </a:p>
        </p:txBody>
      </p:sp>
    </p:spTree>
    <p:extLst>
      <p:ext uri="{BB962C8B-B14F-4D97-AF65-F5344CB8AC3E}">
        <p14:creationId xmlns:p14="http://schemas.microsoft.com/office/powerpoint/2010/main" val="90235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columbiapsych.com/shame_miller.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www.ncela.gwu.edu/databases/EAC/EAC0150.HTM" TargetMode="External"/><Relationship Id="rId4" Type="http://schemas.openxmlformats.org/officeDocument/2006/relationships/hyperlink" Target="http://www.childrenofthecode.org/shamestories.htm"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a:t>
            </a:fld>
            <a:endParaRPr lang="en-US"/>
          </a:p>
        </p:txBody>
      </p:sp>
    </p:spTree>
    <p:extLst>
      <p:ext uri="{BB962C8B-B14F-4D97-AF65-F5344CB8AC3E}">
        <p14:creationId xmlns:p14="http://schemas.microsoft.com/office/powerpoint/2010/main" val="115993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get the students TALKING</a:t>
            </a:r>
            <a:r>
              <a:rPr lang="en-US" baseline="0" dirty="0" smtClean="0"/>
              <a:t> using academic vocabulary, in a structured way. Verbal engagement.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10</a:t>
            </a:fld>
            <a:endParaRPr lang="en-US"/>
          </a:p>
        </p:txBody>
      </p:sp>
    </p:spTree>
    <p:extLst>
      <p:ext uri="{BB962C8B-B14F-4D97-AF65-F5344CB8AC3E}">
        <p14:creationId xmlns:p14="http://schemas.microsoft.com/office/powerpoint/2010/main" val="1156231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100</a:t>
            </a:fld>
            <a:endParaRPr lang="en-US"/>
          </a:p>
        </p:txBody>
      </p:sp>
    </p:spTree>
    <p:extLst>
      <p:ext uri="{BB962C8B-B14F-4D97-AF65-F5344CB8AC3E}">
        <p14:creationId xmlns:p14="http://schemas.microsoft.com/office/powerpoint/2010/main" val="319213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teach you some new vocabulary.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11</a:t>
            </a:fld>
            <a:endParaRPr lang="en-US"/>
          </a:p>
        </p:txBody>
      </p:sp>
    </p:spTree>
    <p:extLst>
      <p:ext uri="{BB962C8B-B14F-4D97-AF65-F5344CB8AC3E}">
        <p14:creationId xmlns:p14="http://schemas.microsoft.com/office/powerpoint/2010/main" val="140329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teach you some new vocabulary The word is Kvetch. It can be a noun or a verb.</a:t>
            </a:r>
            <a:r>
              <a:rPr lang="en-US" baseline="0" dirty="0" smtClean="0"/>
              <a:t> It </a:t>
            </a:r>
            <a:r>
              <a:rPr lang="en-US" dirty="0" smtClean="0"/>
              <a:t>means “to complain” or “A person who complains a lot”. Say the word</a:t>
            </a:r>
            <a:r>
              <a:rPr lang="en-US" baseline="0" dirty="0" smtClean="0"/>
              <a:t> with me. “Kvetch”</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12</a:t>
            </a:fld>
            <a:endParaRPr lang="en-US"/>
          </a:p>
        </p:txBody>
      </p:sp>
    </p:spTree>
    <p:extLst>
      <p:ext uri="{BB962C8B-B14F-4D97-AF65-F5344CB8AC3E}">
        <p14:creationId xmlns:p14="http://schemas.microsoft.com/office/powerpoint/2010/main" val="4518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13</a:t>
            </a:fld>
            <a:endParaRPr lang="en-US"/>
          </a:p>
        </p:txBody>
      </p:sp>
    </p:spTree>
    <p:extLst>
      <p:ext uri="{BB962C8B-B14F-4D97-AF65-F5344CB8AC3E}">
        <p14:creationId xmlns:p14="http://schemas.microsoft.com/office/powerpoint/2010/main" val="140329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14</a:t>
            </a:fld>
            <a:endParaRPr lang="en-US"/>
          </a:p>
        </p:txBody>
      </p:sp>
    </p:spTree>
    <p:extLst>
      <p:ext uri="{BB962C8B-B14F-4D97-AF65-F5344CB8AC3E}">
        <p14:creationId xmlns:p14="http://schemas.microsoft.com/office/powerpoint/2010/main" val="26556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15</a:t>
            </a:fld>
            <a:endParaRPr lang="en-US"/>
          </a:p>
        </p:txBody>
      </p:sp>
    </p:spTree>
    <p:extLst>
      <p:ext uri="{BB962C8B-B14F-4D97-AF65-F5344CB8AC3E}">
        <p14:creationId xmlns:p14="http://schemas.microsoft.com/office/powerpoint/2010/main" val="165347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16</a:t>
            </a:fld>
            <a:endParaRPr lang="en-US"/>
          </a:p>
        </p:txBody>
      </p:sp>
    </p:spTree>
    <p:extLst>
      <p:ext uri="{BB962C8B-B14F-4D97-AF65-F5344CB8AC3E}">
        <p14:creationId xmlns:p14="http://schemas.microsoft.com/office/powerpoint/2010/main" val="3703659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17</a:t>
            </a:fld>
            <a:endParaRPr lang="en-US"/>
          </a:p>
        </p:txBody>
      </p:sp>
    </p:spTree>
    <p:extLst>
      <p:ext uri="{BB962C8B-B14F-4D97-AF65-F5344CB8AC3E}">
        <p14:creationId xmlns:p14="http://schemas.microsoft.com/office/powerpoint/2010/main" val="370365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18</a:t>
            </a:fld>
            <a:endParaRPr lang="en-US"/>
          </a:p>
        </p:txBody>
      </p:sp>
    </p:spTree>
    <p:extLst>
      <p:ext uri="{BB962C8B-B14F-4D97-AF65-F5344CB8AC3E}">
        <p14:creationId xmlns:p14="http://schemas.microsoft.com/office/powerpoint/2010/main" val="406422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19</a:t>
            </a:fld>
            <a:endParaRPr lang="en-US"/>
          </a:p>
        </p:txBody>
      </p:sp>
    </p:spTree>
    <p:extLst>
      <p:ext uri="{BB962C8B-B14F-4D97-AF65-F5344CB8AC3E}">
        <p14:creationId xmlns:p14="http://schemas.microsoft.com/office/powerpoint/2010/main" val="370365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a:t>
            </a:fld>
            <a:endParaRPr lang="en-US"/>
          </a:p>
        </p:txBody>
      </p:sp>
    </p:spTree>
    <p:extLst>
      <p:ext uri="{BB962C8B-B14F-4D97-AF65-F5344CB8AC3E}">
        <p14:creationId xmlns:p14="http://schemas.microsoft.com/office/powerpoint/2010/main" val="3458234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20</a:t>
            </a:fld>
            <a:endParaRPr lang="en-US"/>
          </a:p>
        </p:txBody>
      </p:sp>
    </p:spTree>
    <p:extLst>
      <p:ext uri="{BB962C8B-B14F-4D97-AF65-F5344CB8AC3E}">
        <p14:creationId xmlns:p14="http://schemas.microsoft.com/office/powerpoint/2010/main" val="228875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Bor.bo.ryg.mus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21</a:t>
            </a:fld>
            <a:endParaRPr lang="en-US"/>
          </a:p>
        </p:txBody>
      </p:sp>
    </p:spTree>
    <p:extLst>
      <p:ext uri="{BB962C8B-B14F-4D97-AF65-F5344CB8AC3E}">
        <p14:creationId xmlns:p14="http://schemas.microsoft.com/office/powerpoint/2010/main" val="2288753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22</a:t>
            </a:fld>
            <a:endParaRPr lang="en-US"/>
          </a:p>
        </p:txBody>
      </p:sp>
    </p:spTree>
    <p:extLst>
      <p:ext uri="{BB962C8B-B14F-4D97-AF65-F5344CB8AC3E}">
        <p14:creationId xmlns:p14="http://schemas.microsoft.com/office/powerpoint/2010/main" val="1403297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C3B992-799B-470C-9088-20E70B54D761}" type="slidenum">
              <a:rPr lang="en-US" sz="1200">
                <a:latin typeface="Calibri" charset="0"/>
              </a:rPr>
              <a:pPr eaLnBrk="1" hangingPunct="1"/>
              <a:t>23</a:t>
            </a:fld>
            <a:endParaRPr lang="en-US" sz="1200">
              <a:latin typeface="Calibri"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If we have a graph to replace words we should do this.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time, have group read “The Students of </a:t>
            </a:r>
            <a:r>
              <a:rPr lang="en-US" baseline="0" dirty="0" err="1" smtClean="0"/>
              <a:t>Stemville</a:t>
            </a:r>
            <a:r>
              <a:rPr lang="en-US" baseline="0" dirty="0" smtClean="0"/>
              <a:t>, WA” with a partner first, then read it as a group. This leads into “Why a special workshop regarding migrant students?”</a:t>
            </a:r>
          </a:p>
          <a:p>
            <a:r>
              <a:rPr lang="en-US" dirty="0" smtClean="0"/>
              <a:t>“Before we discuss the migrant students in particular, I want</a:t>
            </a:r>
            <a:r>
              <a:rPr lang="en-US" baseline="0" dirty="0" smtClean="0"/>
              <a:t> you to read about the experience of a group of students in </a:t>
            </a:r>
            <a:r>
              <a:rPr lang="en-US" baseline="0" dirty="0" err="1" smtClean="0"/>
              <a:t>Stemville</a:t>
            </a:r>
            <a:r>
              <a:rPr lang="en-US" baseline="0" dirty="0" smtClean="0"/>
              <a:t>, WA.” </a:t>
            </a:r>
            <a:r>
              <a:rPr lang="en-US" baseline="0" dirty="0" smtClean="0"/>
              <a:t>Give the participants a copy of the scrambled text.</a:t>
            </a:r>
          </a:p>
          <a:p>
            <a:r>
              <a:rPr lang="en-US" baseline="0" dirty="0" smtClean="0"/>
              <a:t>After participants read with a partner, read the last 2 paragraphs as a group. (You, the teacher, have the key to  allow you to decipher the text. Do not distribute the key to the participants.) Have the group discuss some of the problems the students of </a:t>
            </a:r>
            <a:r>
              <a:rPr lang="en-US" baseline="0" dirty="0" err="1" smtClean="0"/>
              <a:t>Stemville</a:t>
            </a:r>
            <a:r>
              <a:rPr lang="en-US" baseline="0" dirty="0" smtClean="0"/>
              <a:t> faced. Migrant students encounter a lot of these obstacles.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321984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electronic copy</a:t>
            </a:r>
            <a:r>
              <a:rPr lang="en-US" baseline="0" dirty="0" smtClean="0"/>
              <a:t> of this information.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25</a:t>
            </a:fld>
            <a:endParaRPr lang="en-US"/>
          </a:p>
        </p:txBody>
      </p:sp>
    </p:spTree>
    <p:extLst>
      <p:ext uri="{BB962C8B-B14F-4D97-AF65-F5344CB8AC3E}">
        <p14:creationId xmlns:p14="http://schemas.microsoft.com/office/powerpoint/2010/main" val="3636764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26</a:t>
            </a:fld>
            <a:endParaRPr lang="en-US"/>
          </a:p>
        </p:txBody>
      </p:sp>
    </p:spTree>
    <p:extLst>
      <p:ext uri="{BB962C8B-B14F-4D97-AF65-F5344CB8AC3E}">
        <p14:creationId xmlns:p14="http://schemas.microsoft.com/office/powerpoint/2010/main" val="929001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Slides for 7 Areas of Concern</a:t>
            </a:r>
          </a:p>
          <a:p>
            <a:r>
              <a:rPr lang="en-US" dirty="0"/>
              <a:t>Do a little review of the seven areas of concern for migrant students- just a quick review first, then a slightly more in depth- talk about each area in more personalized terms and talking about research.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3114553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28</a:t>
            </a:fld>
            <a:endParaRPr lang="en-US" dirty="0"/>
          </a:p>
        </p:txBody>
      </p:sp>
    </p:spTree>
    <p:extLst>
      <p:ext uri="{BB962C8B-B14F-4D97-AF65-F5344CB8AC3E}">
        <p14:creationId xmlns:p14="http://schemas.microsoft.com/office/powerpoint/2010/main" val="1978031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111349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a:t>
            </a:fld>
            <a:endParaRPr lang="en-US"/>
          </a:p>
        </p:txBody>
      </p:sp>
    </p:spTree>
    <p:extLst>
      <p:ext uri="{BB962C8B-B14F-4D97-AF65-F5344CB8AC3E}">
        <p14:creationId xmlns:p14="http://schemas.microsoft.com/office/powerpoint/2010/main" val="27426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30-40 days for a student to get acclimated in a new classroom- learning is limited until the student is acclimated.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30</a:t>
            </a:fld>
            <a:endParaRPr lang="en-US" dirty="0"/>
          </a:p>
        </p:txBody>
      </p:sp>
    </p:spTree>
    <p:extLst>
      <p:ext uri="{BB962C8B-B14F-4D97-AF65-F5344CB8AC3E}">
        <p14:creationId xmlns:p14="http://schemas.microsoft.com/office/powerpoint/2010/main" val="586108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31</a:t>
            </a:fld>
            <a:endParaRPr lang="en-US"/>
          </a:p>
        </p:txBody>
      </p:sp>
    </p:spTree>
    <p:extLst>
      <p:ext uri="{BB962C8B-B14F-4D97-AF65-F5344CB8AC3E}">
        <p14:creationId xmlns:p14="http://schemas.microsoft.com/office/powerpoint/2010/main" val="4074496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About 50% of migrant students are also LEP. </a:t>
            </a:r>
          </a:p>
          <a:p>
            <a:r>
              <a:rPr lang="en-US" dirty="0" smtClean="0"/>
              <a:t>Only about 9% of all students in the state are considered LEP</a:t>
            </a:r>
            <a:r>
              <a:rPr lang="en-US" baseline="0" dirty="0" smtClean="0"/>
              <a:t> according to our latest data.</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32</a:t>
            </a:fld>
            <a:endParaRPr lang="en-US" dirty="0"/>
          </a:p>
        </p:txBody>
      </p:sp>
    </p:spTree>
    <p:extLst>
      <p:ext uri="{BB962C8B-B14F-4D97-AF65-F5344CB8AC3E}">
        <p14:creationId xmlns:p14="http://schemas.microsoft.com/office/powerpoint/2010/main" val="501184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Parent support in the home- conditions in the home may make the educational environment difficult.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33</a:t>
            </a:fld>
            <a:endParaRPr lang="en-US" dirty="0"/>
          </a:p>
        </p:txBody>
      </p:sp>
    </p:spTree>
    <p:extLst>
      <p:ext uri="{BB962C8B-B14F-4D97-AF65-F5344CB8AC3E}">
        <p14:creationId xmlns:p14="http://schemas.microsoft.com/office/powerpoint/2010/main" val="2864052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a:t>
            </a:r>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6" indent="-285698">
              <a:defRPr>
                <a:solidFill>
                  <a:schemeClr val="tx1"/>
                </a:solidFill>
                <a:latin typeface="Calibri" pitchFamily="34" charset="0"/>
              </a:defRPr>
            </a:lvl2pPr>
            <a:lvl3pPr marL="1142794" indent="-228559">
              <a:defRPr>
                <a:solidFill>
                  <a:schemeClr val="tx1"/>
                </a:solidFill>
                <a:latin typeface="Calibri" pitchFamily="34" charset="0"/>
              </a:defRPr>
            </a:lvl3pPr>
            <a:lvl4pPr marL="1599913" indent="-228559">
              <a:defRPr>
                <a:solidFill>
                  <a:schemeClr val="tx1"/>
                </a:solidFill>
                <a:latin typeface="Calibri" pitchFamily="34" charset="0"/>
              </a:defRPr>
            </a:lvl4pPr>
            <a:lvl5pPr marL="2057031" indent="-228559">
              <a:defRPr>
                <a:solidFill>
                  <a:schemeClr val="tx1"/>
                </a:solidFill>
                <a:latin typeface="Calibri" pitchFamily="34" charset="0"/>
              </a:defRPr>
            </a:lvl5pPr>
            <a:lvl6pPr marL="2514148" indent="-228559" fontAlgn="base">
              <a:spcBef>
                <a:spcPct val="0"/>
              </a:spcBef>
              <a:spcAft>
                <a:spcPct val="0"/>
              </a:spcAft>
              <a:defRPr>
                <a:solidFill>
                  <a:schemeClr val="tx1"/>
                </a:solidFill>
                <a:latin typeface="Calibri" pitchFamily="34" charset="0"/>
              </a:defRPr>
            </a:lvl6pPr>
            <a:lvl7pPr marL="2971266" indent="-228559" fontAlgn="base">
              <a:spcBef>
                <a:spcPct val="0"/>
              </a:spcBef>
              <a:spcAft>
                <a:spcPct val="0"/>
              </a:spcAft>
              <a:defRPr>
                <a:solidFill>
                  <a:schemeClr val="tx1"/>
                </a:solidFill>
                <a:latin typeface="Calibri" pitchFamily="34" charset="0"/>
              </a:defRPr>
            </a:lvl7pPr>
            <a:lvl8pPr marL="3428385" indent="-228559" fontAlgn="base">
              <a:spcBef>
                <a:spcPct val="0"/>
              </a:spcBef>
              <a:spcAft>
                <a:spcPct val="0"/>
              </a:spcAft>
              <a:defRPr>
                <a:solidFill>
                  <a:schemeClr val="tx1"/>
                </a:solidFill>
                <a:latin typeface="Calibri" pitchFamily="34" charset="0"/>
              </a:defRPr>
            </a:lvl8pPr>
            <a:lvl9pPr marL="3885503" indent="-228559" fontAlgn="base">
              <a:spcBef>
                <a:spcPct val="0"/>
              </a:spcBef>
              <a:spcAft>
                <a:spcPct val="0"/>
              </a:spcAft>
              <a:defRPr>
                <a:solidFill>
                  <a:schemeClr val="tx1"/>
                </a:solidFill>
                <a:latin typeface="Calibri" pitchFamily="34" charset="0"/>
              </a:defRPr>
            </a:lvl9pPr>
          </a:lstStyle>
          <a:p>
            <a:fld id="{D149EDAE-DC85-4A72-8A9D-FD312443795F}" type="slidenum">
              <a:rPr lang="en-US">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10:2: How did the 7 Areas of Concern</a:t>
            </a:r>
            <a:r>
              <a:rPr lang="en-US" baseline="0" dirty="0" smtClean="0"/>
              <a:t> affect in the Students of </a:t>
            </a:r>
            <a:r>
              <a:rPr lang="en-US" baseline="0" dirty="0" err="1" smtClean="0"/>
              <a:t>Stemville</a:t>
            </a:r>
            <a:r>
              <a:rPr lang="en-US" baseline="0" dirty="0" smtClean="0"/>
              <a:t>?</a:t>
            </a:r>
            <a:endParaRPr lang="en-US" dirty="0" smtClean="0"/>
          </a:p>
          <a:p>
            <a:pPr>
              <a:spcBef>
                <a:spcPct val="0"/>
              </a:spcBef>
            </a:pPr>
            <a:endParaRPr lang="en-US" dirty="0" smtClean="0"/>
          </a:p>
          <a:p>
            <a:pPr>
              <a:spcBef>
                <a:spcPct val="0"/>
              </a:spcBef>
            </a:pPr>
            <a:r>
              <a:rPr lang="en-US" dirty="0" smtClean="0"/>
              <a:t>English Language Development:  Parents of MEP students often do not speak English.  Students are often English Language Learners</a:t>
            </a:r>
          </a:p>
          <a:p>
            <a:pPr>
              <a:spcBef>
                <a:spcPct val="0"/>
              </a:spcBef>
            </a:pPr>
            <a:endParaRPr lang="en-US" dirty="0" smtClean="0"/>
          </a:p>
          <a:p>
            <a:pPr>
              <a:spcBef>
                <a:spcPct val="0"/>
              </a:spcBef>
            </a:pPr>
            <a:r>
              <a:rPr lang="en-US" dirty="0" smtClean="0"/>
              <a:t>Education Support in the Home:  Parents often work long hours; living conditions are often crowded and noisy; often there are no books in the home; often parents have low levels of education</a:t>
            </a:r>
          </a:p>
          <a:p>
            <a:pPr>
              <a:spcBef>
                <a:spcPct val="0"/>
              </a:spcBef>
            </a:pPr>
            <a:endParaRPr lang="en-US" dirty="0" smtClean="0"/>
          </a:p>
          <a:p>
            <a:pPr>
              <a:spcBef>
                <a:spcPct val="0"/>
              </a:spcBef>
            </a:pPr>
            <a:r>
              <a:rPr lang="en-US" dirty="0" smtClean="0"/>
              <a:t>Health:  MEP students frequently have unmet health needs including oral and vision issues</a:t>
            </a:r>
          </a:p>
          <a:p>
            <a:pPr>
              <a:spcBef>
                <a:spcPct val="0"/>
              </a:spcBef>
            </a:pPr>
            <a:endParaRPr lang="en-US" dirty="0" smtClean="0"/>
          </a:p>
          <a:p>
            <a:pPr>
              <a:spcBef>
                <a:spcPct val="0"/>
              </a:spcBef>
            </a:pPr>
            <a:r>
              <a:rPr lang="en-US" dirty="0" smtClean="0"/>
              <a:t>Access to Services:  Families often do not know how to access community services or participate in the American school system.  They are often isolated because of lack of transportation or language barriers.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16" indent="-285698">
              <a:defRPr>
                <a:solidFill>
                  <a:schemeClr val="tx1"/>
                </a:solidFill>
                <a:latin typeface="Calibri" pitchFamily="34" charset="0"/>
              </a:defRPr>
            </a:lvl2pPr>
            <a:lvl3pPr marL="1142794" indent="-228559">
              <a:defRPr>
                <a:solidFill>
                  <a:schemeClr val="tx1"/>
                </a:solidFill>
                <a:latin typeface="Calibri" pitchFamily="34" charset="0"/>
              </a:defRPr>
            </a:lvl3pPr>
            <a:lvl4pPr marL="1599913" indent="-228559">
              <a:defRPr>
                <a:solidFill>
                  <a:schemeClr val="tx1"/>
                </a:solidFill>
                <a:latin typeface="Calibri" pitchFamily="34" charset="0"/>
              </a:defRPr>
            </a:lvl4pPr>
            <a:lvl5pPr marL="2057031" indent="-228559">
              <a:defRPr>
                <a:solidFill>
                  <a:schemeClr val="tx1"/>
                </a:solidFill>
                <a:latin typeface="Calibri" pitchFamily="34" charset="0"/>
              </a:defRPr>
            </a:lvl5pPr>
            <a:lvl6pPr marL="2514148" indent="-228559" fontAlgn="base">
              <a:spcBef>
                <a:spcPct val="0"/>
              </a:spcBef>
              <a:spcAft>
                <a:spcPct val="0"/>
              </a:spcAft>
              <a:defRPr>
                <a:solidFill>
                  <a:schemeClr val="tx1"/>
                </a:solidFill>
                <a:latin typeface="Calibri" pitchFamily="34" charset="0"/>
              </a:defRPr>
            </a:lvl6pPr>
            <a:lvl7pPr marL="2971266" indent="-228559" fontAlgn="base">
              <a:spcBef>
                <a:spcPct val="0"/>
              </a:spcBef>
              <a:spcAft>
                <a:spcPct val="0"/>
              </a:spcAft>
              <a:defRPr>
                <a:solidFill>
                  <a:schemeClr val="tx1"/>
                </a:solidFill>
                <a:latin typeface="Calibri" pitchFamily="34" charset="0"/>
              </a:defRPr>
            </a:lvl7pPr>
            <a:lvl8pPr marL="3428385" indent="-228559" fontAlgn="base">
              <a:spcBef>
                <a:spcPct val="0"/>
              </a:spcBef>
              <a:spcAft>
                <a:spcPct val="0"/>
              </a:spcAft>
              <a:defRPr>
                <a:solidFill>
                  <a:schemeClr val="tx1"/>
                </a:solidFill>
                <a:latin typeface="Calibri" pitchFamily="34" charset="0"/>
              </a:defRPr>
            </a:lvl8pPr>
            <a:lvl9pPr marL="3885503" indent="-228559" fontAlgn="base">
              <a:spcBef>
                <a:spcPct val="0"/>
              </a:spcBef>
              <a:spcAft>
                <a:spcPct val="0"/>
              </a:spcAft>
              <a:defRPr>
                <a:solidFill>
                  <a:schemeClr val="tx1"/>
                </a:solidFill>
                <a:latin typeface="Calibri" pitchFamily="34" charset="0"/>
              </a:defRPr>
            </a:lvl9pPr>
          </a:lstStyle>
          <a:p>
            <a:fld id="{047B71CC-43DD-40E0-B294-13A4C36205C8}" type="slidenum">
              <a:rPr lang="en-US">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36</a:t>
            </a:fld>
            <a:endParaRPr lang="en-US"/>
          </a:p>
        </p:txBody>
      </p:sp>
    </p:spTree>
    <p:extLst>
      <p:ext uri="{BB962C8B-B14F-4D97-AF65-F5344CB8AC3E}">
        <p14:creationId xmlns:p14="http://schemas.microsoft.com/office/powerpoint/2010/main" val="1513384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better transition here from 7 Areas to Instructional suggestions.</a:t>
            </a:r>
          </a:p>
          <a:p>
            <a:r>
              <a:rPr lang="en-US" dirty="0" smtClean="0"/>
              <a:t>“So what can we teachers do to compensate</a:t>
            </a:r>
            <a:r>
              <a:rPr lang="en-US" baseline="0" dirty="0" smtClean="0"/>
              <a:t> for the 7 Areas of Concern?”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37</a:t>
            </a:fld>
            <a:endParaRPr lang="en-US"/>
          </a:p>
        </p:txBody>
      </p:sp>
    </p:spTree>
    <p:extLst>
      <p:ext uri="{BB962C8B-B14F-4D97-AF65-F5344CB8AC3E}">
        <p14:creationId xmlns:p14="http://schemas.microsoft.com/office/powerpoint/2010/main" val="340611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38</a:t>
            </a:fld>
            <a:endParaRPr lang="en-US"/>
          </a:p>
        </p:txBody>
      </p:sp>
    </p:spTree>
    <p:extLst>
      <p:ext uri="{BB962C8B-B14F-4D97-AF65-F5344CB8AC3E}">
        <p14:creationId xmlns:p14="http://schemas.microsoft.com/office/powerpoint/2010/main" val="1074821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39</a:t>
            </a:fld>
            <a:endParaRPr lang="en-US"/>
          </a:p>
        </p:txBody>
      </p:sp>
    </p:spTree>
    <p:extLst>
      <p:ext uri="{BB962C8B-B14F-4D97-AF65-F5344CB8AC3E}">
        <p14:creationId xmlns:p14="http://schemas.microsoft.com/office/powerpoint/2010/main" val="182201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2" indent="-174702">
              <a:buFont typeface="Arial" pitchFamily="34" charset="0"/>
              <a:buChar char="•"/>
            </a:pPr>
            <a:r>
              <a:rPr lang="en-US" dirty="0" smtClean="0"/>
              <a:t>On</a:t>
            </a:r>
            <a:r>
              <a:rPr lang="en-US" baseline="0" dirty="0" smtClean="0"/>
              <a:t> sticky notes, note as many ways as you can think of how you currently teach vocabulary in your classroom. How do you choose which words to teach?  </a:t>
            </a:r>
          </a:p>
          <a:p>
            <a:pPr marL="174702" indent="-174702">
              <a:buFont typeface="Arial" pitchFamily="34" charset="0"/>
              <a:buChar char="•"/>
            </a:pPr>
            <a:r>
              <a:rPr lang="en-US" dirty="0" smtClean="0"/>
              <a:t>In table groups discuss the various methods of teaching vocabulary &amp; where the</a:t>
            </a:r>
            <a:r>
              <a:rPr lang="en-US" baseline="0" dirty="0" smtClean="0"/>
              <a:t> words are generated from. </a:t>
            </a:r>
          </a:p>
          <a:p>
            <a:pPr marL="174702" indent="-17470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a:t>
            </a:fld>
            <a:endParaRPr lang="en-US"/>
          </a:p>
        </p:txBody>
      </p:sp>
    </p:spTree>
    <p:extLst>
      <p:ext uri="{BB962C8B-B14F-4D97-AF65-F5344CB8AC3E}">
        <p14:creationId xmlns:p14="http://schemas.microsoft.com/office/powerpoint/2010/main" val="3887637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40</a:t>
            </a:fld>
            <a:endParaRPr lang="en-US"/>
          </a:p>
        </p:txBody>
      </p:sp>
    </p:spTree>
    <p:extLst>
      <p:ext uri="{BB962C8B-B14F-4D97-AF65-F5344CB8AC3E}">
        <p14:creationId xmlns:p14="http://schemas.microsoft.com/office/powerpoint/2010/main" val="30559813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Jim Cummins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41</a:t>
            </a:fld>
            <a:endParaRPr lang="en-US"/>
          </a:p>
        </p:txBody>
      </p:sp>
    </p:spTree>
    <p:extLst>
      <p:ext uri="{BB962C8B-B14F-4D97-AF65-F5344CB8AC3E}">
        <p14:creationId xmlns:p14="http://schemas.microsoft.com/office/powerpoint/2010/main" val="1294429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42</a:t>
            </a:fld>
            <a:endParaRPr lang="en-US"/>
          </a:p>
        </p:txBody>
      </p:sp>
    </p:spTree>
    <p:extLst>
      <p:ext uri="{BB962C8B-B14F-4D97-AF65-F5344CB8AC3E}">
        <p14:creationId xmlns:p14="http://schemas.microsoft.com/office/powerpoint/2010/main" val="1234919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10:2</a:t>
            </a:r>
          </a:p>
          <a:p>
            <a:r>
              <a:rPr lang="en-US" dirty="0" smtClean="0"/>
              <a:t>Beck</a:t>
            </a:r>
            <a:r>
              <a:rPr lang="en-US" baseline="0" dirty="0" smtClean="0"/>
              <a:t> and McCowan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43</a:t>
            </a:fld>
            <a:endParaRPr lang="en-US"/>
          </a:p>
        </p:txBody>
      </p:sp>
    </p:spTree>
    <p:extLst>
      <p:ext uri="{BB962C8B-B14F-4D97-AF65-F5344CB8AC3E}">
        <p14:creationId xmlns:p14="http://schemas.microsoft.com/office/powerpoint/2010/main" val="3901591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Have posters around</a:t>
            </a:r>
            <a:r>
              <a:rPr lang="en-US" baseline="0" dirty="0" smtClean="0"/>
              <a:t> the room and put together groups or pairs to go to each poster to study four of the vocabulary words shared earlier. Don’t discuss, just have groups go through the activities. (notice not all words are used – this is intentional). </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44</a:t>
            </a:fld>
            <a:endParaRPr lang="en-US"/>
          </a:p>
        </p:txBody>
      </p:sp>
    </p:spTree>
    <p:extLst>
      <p:ext uri="{BB962C8B-B14F-4D97-AF65-F5344CB8AC3E}">
        <p14:creationId xmlns:p14="http://schemas.microsoft.com/office/powerpoint/2010/main" val="251721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45</a:t>
            </a:fld>
            <a:endParaRPr lang="en-US"/>
          </a:p>
        </p:txBody>
      </p:sp>
    </p:spTree>
    <p:extLst>
      <p:ext uri="{BB962C8B-B14F-4D97-AF65-F5344CB8AC3E}">
        <p14:creationId xmlns:p14="http://schemas.microsoft.com/office/powerpoint/2010/main" val="8516966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r>
              <a:rPr lang="en-US" dirty="0" smtClean="0"/>
              <a:t>Warning: some of the terms</a:t>
            </a:r>
            <a:r>
              <a:rPr lang="en-US" baseline="0" dirty="0" smtClean="0"/>
              <a:t> he uses are outdated, not politically correct. “Welfare” vs. low SES, but the information is interesting. Also, this is advertisement for the book, so we have to look past that. </a:t>
            </a:r>
          </a:p>
          <a:p>
            <a:r>
              <a:rPr lang="en-US" baseline="0" dirty="0" smtClean="0"/>
              <a:t>10:2: What is your reaction to this video?</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 </a:t>
            </a:r>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46</a:t>
            </a:fld>
            <a:endParaRPr lang="en-US"/>
          </a:p>
        </p:txBody>
      </p:sp>
    </p:spTree>
    <p:extLst>
      <p:ext uri="{BB962C8B-B14F-4D97-AF65-F5344CB8AC3E}">
        <p14:creationId xmlns:p14="http://schemas.microsoft.com/office/powerpoint/2010/main" val="2587364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we have is daunting.</a:t>
            </a:r>
          </a:p>
          <a:p>
            <a:endParaRPr lang="en-US" dirty="0" smtClean="0"/>
          </a:p>
          <a:p>
            <a:r>
              <a:rPr lang="en-US" dirty="0" smtClean="0"/>
              <a:t>“Given the consistency we saw</a:t>
            </a:r>
            <a:r>
              <a:rPr lang="en-US" baseline="0" dirty="0" smtClean="0"/>
              <a:t> in the data, we might venture to extrapolate to the first 3 years of life. By age 3 the children in professional families would have heard more than 30 million words, the children in working-class families 20 million, and the children in welfare families 10 million. Hart and </a:t>
            </a:r>
            <a:r>
              <a:rPr lang="en-US" baseline="0" dirty="0" err="1" smtClean="0"/>
              <a:t>Risley</a:t>
            </a:r>
            <a:r>
              <a:rPr lang="en-US" baseline="0" dirty="0" smtClean="0"/>
              <a:t>, </a:t>
            </a:r>
            <a:r>
              <a:rPr lang="en-US" u="sng" baseline="0" dirty="0" smtClean="0"/>
              <a:t>Meaningful Differences</a:t>
            </a:r>
          </a:p>
          <a:p>
            <a:r>
              <a:rPr lang="en-US" dirty="0" smtClean="0"/>
              <a:t>Interview between Todd </a:t>
            </a:r>
            <a:r>
              <a:rPr lang="en-US" dirty="0" err="1" smtClean="0"/>
              <a:t>Risley</a:t>
            </a:r>
            <a:r>
              <a:rPr lang="en-US" dirty="0" smtClean="0"/>
              <a:t> and David </a:t>
            </a:r>
            <a:r>
              <a:rPr lang="en-US" dirty="0" err="1" smtClean="0"/>
              <a:t>Boulton</a:t>
            </a:r>
            <a:r>
              <a:rPr lang="en-US" dirty="0" smtClean="0"/>
              <a:t> regarding Learning to Read:</a:t>
            </a:r>
            <a:r>
              <a:rPr lang="en-US" baseline="0" dirty="0" smtClean="0"/>
              <a:t> From www.childrenofthecode.org</a:t>
            </a:r>
            <a:endParaRPr lang="en-US" dirty="0" smtClean="0"/>
          </a:p>
          <a:p>
            <a:pPr defTabSz="931744">
              <a:defRPr/>
            </a:pPr>
            <a:r>
              <a:rPr lang="en-US" dirty="0" smtClean="0"/>
              <a:t>www.childrenofthecode.org/interviews/risley.htm </a:t>
            </a:r>
          </a:p>
          <a:p>
            <a:endParaRPr lang="en-US" dirty="0" smtClean="0"/>
          </a:p>
          <a:p>
            <a:r>
              <a:rPr lang="en-US" b="1" i="1" u="sng" dirty="0"/>
              <a:t>Vocabulary underlies Literacy</a:t>
            </a:r>
            <a:r>
              <a:rPr lang="en-US" b="1" u="sng" dirty="0"/>
              <a:t>: </a:t>
            </a:r>
            <a:endParaRPr lang="en-US" b="1" dirty="0"/>
          </a:p>
          <a:p>
            <a:r>
              <a:rPr lang="en-US" b="1" dirty="0"/>
              <a:t>Dr. Todd </a:t>
            </a:r>
            <a:r>
              <a:rPr lang="en-US" b="1" dirty="0" err="1"/>
              <a:t>Risley</a:t>
            </a:r>
            <a:r>
              <a:rPr lang="en-US" b="1" dirty="0"/>
              <a:t>: The relevance of this work to reading and literacy is fairly new. In other words, again, people are talking about it in terms of development of early vocabulary and growth and learning to read and breaking the code. If you already had the oral vocabulary, you knew the words you were reading, you experienced them as part of your oral vocabulary, then reading was easy. </a:t>
            </a:r>
          </a:p>
          <a:p>
            <a:r>
              <a:rPr lang="en-US" b="1" dirty="0"/>
              <a:t>David </a:t>
            </a:r>
            <a:r>
              <a:rPr lang="en-US" b="1" dirty="0" err="1"/>
              <a:t>Boulton</a:t>
            </a:r>
            <a:r>
              <a:rPr lang="en-US" b="1" dirty="0"/>
              <a:t>: Well, it's easier, right, because it’s easier for the code assembly and word recognition processes to snap into coherence rather than having to fuzz about in whether or not it's a word or not a word, because you've never experienced it before. </a:t>
            </a:r>
          </a:p>
          <a:p>
            <a:r>
              <a:rPr lang="en-US" b="1" dirty="0"/>
              <a:t>Dr. Todd </a:t>
            </a:r>
            <a:r>
              <a:rPr lang="en-US" b="1" dirty="0" err="1"/>
              <a:t>Risley</a:t>
            </a:r>
            <a:r>
              <a:rPr lang="en-US" b="1" dirty="0"/>
              <a:t>: Yes. There isn't any built-in confirmation of breaking the code. </a:t>
            </a:r>
          </a:p>
          <a:p>
            <a:r>
              <a:rPr lang="en-US" b="1" dirty="0"/>
              <a:t>David </a:t>
            </a:r>
            <a:r>
              <a:rPr lang="en-US" b="1" dirty="0" err="1"/>
              <a:t>Boulton</a:t>
            </a:r>
            <a:r>
              <a:rPr lang="en-US" b="1" dirty="0"/>
              <a:t>: Right. </a:t>
            </a:r>
          </a:p>
          <a:p>
            <a:r>
              <a:rPr lang="en-US" b="1" dirty="0"/>
              <a:t>Dr. Todd </a:t>
            </a:r>
            <a:r>
              <a:rPr lang="en-US" b="1" dirty="0" err="1"/>
              <a:t>Risley</a:t>
            </a:r>
            <a:r>
              <a:rPr lang="en-US" b="1" dirty="0"/>
              <a:t>: Well, reading is not my area, but it was the relevance of that that people have begun to pick up and point out now.</a:t>
            </a:r>
          </a:p>
          <a:p>
            <a:endParaRPr lang="en-US" dirty="0" smtClean="0"/>
          </a:p>
          <a:p>
            <a:r>
              <a:rPr lang="en-US" b="1" i="1" u="sng" dirty="0"/>
              <a:t>Learning to Read</a:t>
            </a:r>
            <a:r>
              <a:rPr lang="en-US" b="1" u="sng" dirty="0"/>
              <a:t>: </a:t>
            </a:r>
            <a:endParaRPr lang="en-US" b="1" dirty="0"/>
          </a:p>
          <a:p>
            <a:r>
              <a:rPr lang="en-US" b="1" dirty="0"/>
              <a:t>David </a:t>
            </a:r>
            <a:r>
              <a:rPr lang="en-US" b="1" dirty="0" err="1"/>
              <a:t>Boulton</a:t>
            </a:r>
            <a:r>
              <a:rPr lang="en-US" b="1" dirty="0"/>
              <a:t>: It’s interesting that you bring in affects. Our view is that children are experiencing an artificial and unnatural form of confusion involved in using this code to create the virtual reality experience we call reading. It’s an artificial, code-induced, instructed, and informed assembly that depends on their level of oral language proficiency, and how well it matches up to whatever it is they're attempting to read. </a:t>
            </a:r>
          </a:p>
          <a:p>
            <a:r>
              <a:rPr lang="en-US" b="1" dirty="0"/>
              <a:t>Dr. Todd </a:t>
            </a:r>
            <a:r>
              <a:rPr lang="en-US" b="1" dirty="0" err="1"/>
              <a:t>Risley</a:t>
            </a:r>
            <a:r>
              <a:rPr lang="en-US" b="1" dirty="0"/>
              <a:t>: Right. </a:t>
            </a:r>
          </a:p>
          <a:p>
            <a:r>
              <a:rPr lang="en-US" b="1" dirty="0"/>
              <a:t>David </a:t>
            </a:r>
            <a:r>
              <a:rPr lang="en-US" b="1" dirty="0" err="1"/>
              <a:t>Boulton</a:t>
            </a:r>
            <a:r>
              <a:rPr lang="en-US" b="1" dirty="0"/>
              <a:t>: And worse than this confusion, which is its own class of challenge, unprecedented in the evolutionary development of our brains is </a:t>
            </a:r>
            <a:r>
              <a:rPr lang="en-US" b="1" u="sng" dirty="0"/>
              <a:t>the context that they experience this confusion in causes them to feel like the confusion is a reflection of some fault in themselves. </a:t>
            </a:r>
            <a:endParaRPr lang="en-US" b="1" dirty="0"/>
          </a:p>
          <a:p>
            <a:r>
              <a:rPr lang="en-US" b="1" dirty="0"/>
              <a:t>Dr. Todd </a:t>
            </a:r>
            <a:r>
              <a:rPr lang="en-US" b="1" dirty="0" err="1"/>
              <a:t>Risley</a:t>
            </a:r>
            <a:r>
              <a:rPr lang="en-US" b="1" dirty="0"/>
              <a:t>: Right. </a:t>
            </a:r>
          </a:p>
          <a:p>
            <a:r>
              <a:rPr lang="en-US" b="1" dirty="0"/>
              <a:t>David </a:t>
            </a:r>
            <a:r>
              <a:rPr lang="en-US" b="1" dirty="0" err="1"/>
              <a:t>Boulton</a:t>
            </a:r>
            <a:r>
              <a:rPr lang="en-US" b="1" dirty="0"/>
              <a:t>: That precipitates the triggering of the </a:t>
            </a:r>
            <a:r>
              <a:rPr lang="en-US" b="1" i="1" dirty="0">
                <a:hlinkClick r:id="rId3"/>
              </a:rPr>
              <a:t>affect</a:t>
            </a:r>
            <a:r>
              <a:rPr lang="en-US" b="1" dirty="0"/>
              <a:t> </a:t>
            </a:r>
            <a:r>
              <a:rPr lang="en-US" b="1" i="1" dirty="0">
                <a:hlinkClick r:id="rId3"/>
              </a:rPr>
              <a:t>shame</a:t>
            </a:r>
            <a:r>
              <a:rPr lang="en-US" b="1" dirty="0"/>
              <a:t>. The more that it triggers, the easier it triggers, and then what we've got is a preconscious shame aversion to confusion. It decapitates learning. </a:t>
            </a:r>
          </a:p>
          <a:p>
            <a:r>
              <a:rPr lang="en-US" b="1" dirty="0"/>
              <a:t>Dr. Todd </a:t>
            </a:r>
            <a:r>
              <a:rPr lang="en-US" b="1" dirty="0" err="1"/>
              <a:t>Risley</a:t>
            </a:r>
            <a:r>
              <a:rPr lang="en-US" b="1" dirty="0"/>
              <a:t>: Right, right. </a:t>
            </a:r>
          </a:p>
          <a:p>
            <a:r>
              <a:rPr lang="en-US" b="1" dirty="0"/>
              <a:t>David </a:t>
            </a:r>
            <a:r>
              <a:rPr lang="en-US" b="1" dirty="0" err="1"/>
              <a:t>Boulton</a:t>
            </a:r>
            <a:r>
              <a:rPr lang="en-US" b="1" dirty="0"/>
              <a:t>: I mean, our concern with reading has less to do with the utility skill that's acquired -- for those that acquire it, that's great -- but rather to do with the negative collateral consequences to the kind of cognitive schema, the maladaptive, cognitive automations that form in children who </a:t>
            </a:r>
            <a:r>
              <a:rPr lang="en-US" b="1" i="1" u="sng" dirty="0">
                <a:hlinkClick r:id="rId4"/>
              </a:rPr>
              <a:t>shame-out</a:t>
            </a:r>
            <a:r>
              <a:rPr lang="en-US" b="1" dirty="0"/>
              <a:t> along the way. </a:t>
            </a:r>
          </a:p>
          <a:p>
            <a:r>
              <a:rPr lang="en-US" b="1" dirty="0"/>
              <a:t>The relationship with what we saw the parents doing, </a:t>
            </a:r>
            <a:r>
              <a:rPr lang="en-US" b="1" u="sng" dirty="0"/>
              <a:t>the extra talk before the children were three, and the </a:t>
            </a:r>
            <a:r>
              <a:rPr lang="en-US" b="1" i="1" u="sng" dirty="0">
                <a:hlinkClick r:id="rId5"/>
              </a:rPr>
              <a:t>Peabody Picture Vocabulary Test </a:t>
            </a:r>
            <a:r>
              <a:rPr lang="en-US" b="1" u="sng" dirty="0"/>
              <a:t>scores at age nine in the third grade, is .77. </a:t>
            </a:r>
          </a:p>
          <a:p>
            <a:endParaRPr lang="en-US" b="1" i="1" u="sng" dirty="0"/>
          </a:p>
          <a:p>
            <a:r>
              <a:rPr lang="en-US" dirty="0" smtClean="0"/>
              <a:t>See www.childrenofthecode.org/interviews/risley.htm </a:t>
            </a:r>
          </a:p>
          <a:p>
            <a:endParaRPr lang="en-US" u="sng" dirty="0"/>
          </a:p>
        </p:txBody>
      </p:sp>
      <p:sp>
        <p:nvSpPr>
          <p:cNvPr id="4" name="Slide Number Placeholder 3"/>
          <p:cNvSpPr>
            <a:spLocks noGrp="1"/>
          </p:cNvSpPr>
          <p:nvPr>
            <p:ph type="sldNum" sz="quarter" idx="10"/>
          </p:nvPr>
        </p:nvSpPr>
        <p:spPr/>
        <p:txBody>
          <a:bodyPr/>
          <a:lstStyle/>
          <a:p>
            <a:fld id="{C6426757-B2AD-4062-B82A-3394648FBA99}" type="slidenum">
              <a:rPr lang="en-US" smtClean="0"/>
              <a:t>47</a:t>
            </a:fld>
            <a:endParaRPr lang="en-US"/>
          </a:p>
        </p:txBody>
      </p:sp>
    </p:spTree>
    <p:extLst>
      <p:ext uri="{BB962C8B-B14F-4D97-AF65-F5344CB8AC3E}">
        <p14:creationId xmlns:p14="http://schemas.microsoft.com/office/powerpoint/2010/main" val="31091385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 will design this piece.  Differentiate between tier 2 &amp; 3 words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48</a:t>
            </a:fld>
            <a:endParaRPr lang="en-US"/>
          </a:p>
        </p:txBody>
      </p:sp>
    </p:spTree>
    <p:extLst>
      <p:ext uri="{BB962C8B-B14F-4D97-AF65-F5344CB8AC3E}">
        <p14:creationId xmlns:p14="http://schemas.microsoft.com/office/powerpoint/2010/main" val="3703608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541162F-2E78-4629-87CA-EA188773BBB1}" type="slidenum">
              <a:rPr lang="en-US" sz="1200">
                <a:latin typeface="Calibri" charset="0"/>
              </a:rPr>
              <a:pPr eaLnBrk="1" hangingPunct="1"/>
              <a:t>49</a:t>
            </a:fld>
            <a:endParaRPr lang="en-US" sz="1200">
              <a:latin typeface="Calibri"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David Letterman style:</a:t>
            </a:r>
          </a:p>
          <a:p>
            <a:pPr eaLnBrk="1" hangingPunct="1">
              <a:spcBef>
                <a:spcPct val="0"/>
              </a:spcBef>
            </a:pPr>
            <a:endParaRPr lang="en-US" dirty="0" smtClean="0"/>
          </a:p>
          <a:p>
            <a:pPr eaLnBrk="1" hangingPunct="1">
              <a:spcBef>
                <a:spcPct val="0"/>
              </a:spcBef>
            </a:pPr>
            <a:r>
              <a:rPr lang="en-US" dirty="0" smtClean="0"/>
              <a:t>Top 5 instructional strategies for teaching academic vocabulary:</a:t>
            </a:r>
          </a:p>
          <a:p>
            <a:pPr eaLnBrk="1" hangingPunct="1">
              <a:spcBef>
                <a:spcPct val="0"/>
              </a:spcBef>
            </a:pPr>
            <a:endParaRPr lang="en-US" dirty="0" smtClean="0"/>
          </a:p>
          <a:p>
            <a:pPr eaLnBrk="1" hangingPunct="1">
              <a:spcBef>
                <a:spcPct val="0"/>
              </a:spcBef>
            </a:pPr>
            <a:r>
              <a:rPr lang="en-US" dirty="0" smtClean="0"/>
              <a:t>#5 Look up vocabulary words in the dictionary and copy the definitions.</a:t>
            </a:r>
          </a:p>
          <a:p>
            <a:pPr eaLnBrk="1" hangingPunct="1">
              <a:spcBef>
                <a:spcPct val="0"/>
              </a:spcBef>
            </a:pPr>
            <a:r>
              <a:rPr lang="en-US" dirty="0" smtClean="0"/>
              <a:t>#4 Use vocabulary words in a sentence. </a:t>
            </a:r>
          </a:p>
          <a:p>
            <a:pPr eaLnBrk="1" hangingPunct="1">
              <a:spcBef>
                <a:spcPct val="0"/>
              </a:spcBef>
            </a:pPr>
            <a:r>
              <a:rPr lang="en-US" dirty="0" smtClean="0"/>
              <a:t>#3 Have students write out vocabulary lists.</a:t>
            </a:r>
          </a:p>
          <a:p>
            <a:pPr eaLnBrk="1" hangingPunct="1">
              <a:spcBef>
                <a:spcPct val="0"/>
              </a:spcBef>
            </a:pPr>
            <a:r>
              <a:rPr lang="en-US" dirty="0" smtClean="0"/>
              <a:t>#2 Have students write the words in their vocabulary lists multiple times. </a:t>
            </a:r>
          </a:p>
          <a:p>
            <a:pPr eaLnBrk="1" hangingPunct="1">
              <a:spcBef>
                <a:spcPct val="0"/>
              </a:spcBef>
            </a:pPr>
            <a:r>
              <a:rPr lang="en-US" dirty="0" smtClean="0"/>
              <a:t>#1 “If I speak slower and louder, they’ll learn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With your sticky notes, arrange what you do to meet the standards currently.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9124BFB-D1EF-48DF-8753-9E962AD1B3EF}" type="slidenum">
              <a:rPr lang="en-US" sz="1200">
                <a:latin typeface="Calibri" charset="0"/>
              </a:rPr>
              <a:pPr eaLnBrk="1" hangingPunct="1"/>
              <a:t>50</a:t>
            </a:fld>
            <a:endParaRPr lang="en-US"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Duh!  Like this is so obvious.  We are starting with vocabulary because it is the key to access the content we know and love so dearly.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Sandi</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B40F1CE-D44D-4845-9CC4-CBBFB4C5F520}" type="slidenum">
              <a:rPr lang="en-US" sz="1200">
                <a:latin typeface="Calibri" charset="0"/>
              </a:rPr>
              <a:pPr eaLnBrk="1" hangingPunct="1"/>
              <a:t>51</a:t>
            </a:fld>
            <a:endParaRPr lang="en-US" sz="120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Texts have</a:t>
            </a:r>
            <a:r>
              <a:rPr lang="en-US" baseline="0" dirty="0" smtClean="0"/>
              <a:t> you focus on the top 10% of words, the “sexy” words</a:t>
            </a:r>
            <a:endParaRPr lang="en-US" dirty="0" smtClean="0"/>
          </a:p>
          <a:p>
            <a:r>
              <a:rPr lang="en-US" dirty="0" smtClean="0"/>
              <a:t>We need to teach like a hamburger—the middle;</a:t>
            </a:r>
            <a:r>
              <a:rPr lang="en-US" baseline="0" dirty="0" smtClean="0"/>
              <a:t> the patty; the sauce that connect it to bun;</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52</a:t>
            </a:fld>
            <a:endParaRPr lang="en-US"/>
          </a:p>
        </p:txBody>
      </p:sp>
    </p:spTree>
    <p:extLst>
      <p:ext uri="{BB962C8B-B14F-4D97-AF65-F5344CB8AC3E}">
        <p14:creationId xmlns:p14="http://schemas.microsoft.com/office/powerpoint/2010/main" val="2879672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Survival English </a:t>
            </a:r>
          </a:p>
          <a:p>
            <a:pPr eaLnBrk="1" hangingPunct="1">
              <a:spcBef>
                <a:spcPct val="0"/>
              </a:spcBef>
            </a:pPr>
            <a:r>
              <a:rPr lang="en-US" dirty="0" smtClean="0"/>
              <a:t>Isabel Beck Bringing Words to Life and others including Kate Kinsella, Robert </a:t>
            </a:r>
            <a:r>
              <a:rPr lang="en-US" dirty="0" err="1" smtClean="0"/>
              <a:t>Marzano</a:t>
            </a:r>
            <a:r>
              <a:rPr lang="en-US" dirty="0" smtClean="0"/>
              <a:t>, and Doug Fisher, Nancy Frey</a:t>
            </a:r>
          </a:p>
          <a:p>
            <a:pPr eaLnBrk="1" hangingPunct="1">
              <a:spcBef>
                <a:spcPct val="0"/>
              </a:spcBef>
            </a:pPr>
            <a:r>
              <a:rPr lang="en-US" dirty="0" smtClean="0"/>
              <a:t>It is necessary to know if your</a:t>
            </a:r>
            <a:r>
              <a:rPr lang="en-US" baseline="0" dirty="0" smtClean="0"/>
              <a:t> migrant students/ ELL students know these words, but can be taught quickly through conversation and real objects/pictures.  </a:t>
            </a:r>
          </a:p>
          <a:p>
            <a:pPr eaLnBrk="1" hangingPunct="1">
              <a:spcBef>
                <a:spcPct val="0"/>
              </a:spcBef>
            </a:pPr>
            <a:endParaRPr lang="en-US" baseline="0" dirty="0" smtClean="0"/>
          </a:p>
          <a:p>
            <a:pPr eaLnBrk="1" hangingPunct="1">
              <a:spcBef>
                <a:spcPct val="0"/>
              </a:spcBef>
            </a:pPr>
            <a:r>
              <a:rPr lang="en-US" baseline="0" dirty="0" smtClean="0"/>
              <a:t>Most Tier one words are learned through spoken/everyday language.  Just because your students can speak in conversational English does not equal understanding of academic language. </a:t>
            </a:r>
            <a:endParaRPr 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B23451-91D0-48C3-8841-984D0B499716}" type="slidenum">
              <a:rPr lang="en-US" sz="1200">
                <a:latin typeface="Calibri" charset="0"/>
              </a:rPr>
              <a:pPr eaLnBrk="1" hangingPunct="1"/>
              <a:t>53</a:t>
            </a:fld>
            <a:endParaRPr lang="en-US" sz="1200">
              <a:latin typeface="Calibri"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Language is necessary to succeed in school.  </a:t>
            </a:r>
          </a:p>
          <a:p>
            <a:pPr eaLnBrk="1" hangingPunct="1">
              <a:spcBef>
                <a:spcPct val="0"/>
              </a:spcBef>
            </a:pPr>
            <a:r>
              <a:rPr lang="en-US" dirty="0" smtClean="0"/>
              <a:t>Mortar words can get very messy to identify sometimes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 Which Words do you teach?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EA87CE4-450C-4A66-885A-1BB3CEC35ADC}" type="slidenum">
              <a:rPr lang="en-US" sz="1200">
                <a:latin typeface="Calibri" charset="0"/>
              </a:rPr>
              <a:pPr eaLnBrk="1" hangingPunct="1"/>
              <a:t>54</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infrequent</a:t>
            </a:r>
            <a:r>
              <a:rPr lang="en-US" baseline="0" dirty="0" smtClean="0"/>
              <a:t> words that are often content driven. It is best to directly teach using student friendly definitions often at the time of occurrence. </a:t>
            </a:r>
          </a:p>
          <a:p>
            <a:r>
              <a:rPr lang="en-US" baseline="0" dirty="0" smtClean="0"/>
              <a:t>These are from the Science exemplars from Common Core</a:t>
            </a:r>
          </a:p>
          <a:p>
            <a:r>
              <a:rPr lang="en-US" baseline="0" dirty="0" smtClean="0"/>
              <a:t>We usually teach these directly (or through experiences), we talk about what the word is and then we move on.</a:t>
            </a:r>
            <a:endParaRPr lang="en-US" dirty="0"/>
          </a:p>
        </p:txBody>
      </p:sp>
      <p:sp>
        <p:nvSpPr>
          <p:cNvPr id="4" name="Slide Number Placeholder 3"/>
          <p:cNvSpPr>
            <a:spLocks noGrp="1"/>
          </p:cNvSpPr>
          <p:nvPr>
            <p:ph type="sldNum" sz="quarter" idx="10"/>
          </p:nvPr>
        </p:nvSpPr>
        <p:spPr/>
        <p:txBody>
          <a:bodyPr/>
          <a:lstStyle/>
          <a:p>
            <a:fld id="{40EDE624-8234-4EAE-9357-D0C04CA4A073}" type="slidenum">
              <a:rPr lang="en-US" smtClean="0"/>
              <a:t>55</a:t>
            </a:fld>
            <a:endParaRPr lang="en-US" dirty="0"/>
          </a:p>
        </p:txBody>
      </p:sp>
    </p:spTree>
    <p:extLst>
      <p:ext uri="{BB962C8B-B14F-4D97-AF65-F5344CB8AC3E}">
        <p14:creationId xmlns:p14="http://schemas.microsoft.com/office/powerpoint/2010/main" val="2511588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b="1" dirty="0" smtClean="0">
                <a:latin typeface="Times New Roman" charset="0"/>
                <a:cs typeface="Times New Roman" charset="0"/>
              </a:rPr>
              <a:t>Importance and utility:</a:t>
            </a:r>
            <a:r>
              <a:rPr lang="en-US" dirty="0" smtClean="0">
                <a:latin typeface="Times New Roman" charset="0"/>
                <a:cs typeface="Times New Roman" charset="0"/>
              </a:rPr>
              <a:t> </a:t>
            </a:r>
            <a:r>
              <a:rPr lang="en-US" i="1" dirty="0" smtClean="0">
                <a:latin typeface="Times New Roman" charset="0"/>
                <a:cs typeface="Times New Roman" charset="0"/>
              </a:rPr>
              <a:t>Is it a word that students are likely to meet often in the world?</a:t>
            </a:r>
          </a:p>
          <a:p>
            <a:pPr eaLnBrk="1" hangingPunct="1">
              <a:lnSpc>
                <a:spcPct val="90000"/>
              </a:lnSpc>
              <a:spcBef>
                <a:spcPct val="0"/>
              </a:spcBef>
            </a:pPr>
            <a:r>
              <a:rPr lang="en-US" b="1" dirty="0" smtClean="0">
                <a:latin typeface="Times New Roman" charset="0"/>
                <a:cs typeface="Times New Roman" charset="0"/>
              </a:rPr>
              <a:t>Instructional potential:</a:t>
            </a:r>
            <a:r>
              <a:rPr lang="en-US" dirty="0" smtClean="0">
                <a:latin typeface="Times New Roman" charset="0"/>
                <a:cs typeface="Times New Roman" charset="0"/>
              </a:rPr>
              <a:t> </a:t>
            </a:r>
            <a:r>
              <a:rPr lang="en-US" i="1" dirty="0" smtClean="0">
                <a:latin typeface="Times New Roman" charset="0"/>
                <a:cs typeface="Times New Roman" charset="0"/>
              </a:rPr>
              <a:t>How does the word relate to other words, to ideas that students know or have been learning?</a:t>
            </a:r>
          </a:p>
          <a:p>
            <a:pPr eaLnBrk="1" hangingPunct="1">
              <a:lnSpc>
                <a:spcPct val="90000"/>
              </a:lnSpc>
              <a:spcBef>
                <a:spcPct val="0"/>
              </a:spcBef>
            </a:pPr>
            <a:r>
              <a:rPr lang="en-US" b="1" dirty="0" smtClean="0">
                <a:latin typeface="Times New Roman" charset="0"/>
                <a:cs typeface="Times New Roman" charset="0"/>
              </a:rPr>
              <a:t>Conceptual understanding:</a:t>
            </a:r>
            <a:r>
              <a:rPr lang="en-US" dirty="0" smtClean="0">
                <a:latin typeface="Times New Roman" charset="0"/>
                <a:cs typeface="Times New Roman" charset="0"/>
              </a:rPr>
              <a:t> </a:t>
            </a:r>
            <a:r>
              <a:rPr lang="en-US" i="1" dirty="0" smtClean="0">
                <a:latin typeface="Times New Roman" charset="0"/>
                <a:cs typeface="Times New Roman" charset="0"/>
              </a:rPr>
              <a:t>Does the word provide access to an important concept?</a:t>
            </a:r>
          </a:p>
          <a:p>
            <a:pPr eaLnBrk="1" hangingPunct="1">
              <a:spcBef>
                <a:spcPct val="0"/>
              </a:spcBef>
            </a:pPr>
            <a:endParaRPr lang="en-US" dirty="0" smtClean="0"/>
          </a:p>
          <a:p>
            <a:pPr eaLnBrk="1" hangingPunct="1">
              <a:spcBef>
                <a:spcPct val="0"/>
              </a:spcBef>
            </a:pPr>
            <a:r>
              <a:rPr lang="en-US" dirty="0" smtClean="0"/>
              <a:t>There are around 85,000 words- 7,000 of those are Tier</a:t>
            </a:r>
            <a:r>
              <a:rPr lang="en-US" baseline="0" dirty="0" smtClean="0"/>
              <a:t> 2 Words-So if you think about how many to teach over the course of 12 years of instruction there are simply too many words to teach- So which ones do you pick? </a:t>
            </a:r>
          </a:p>
          <a:p>
            <a:pPr eaLnBrk="1" hangingPunct="1">
              <a:spcBef>
                <a:spcPct val="0"/>
              </a:spcBef>
            </a:pPr>
            <a:endParaRPr lang="en-US" baseline="0" dirty="0" smtClean="0"/>
          </a:p>
          <a:p>
            <a:pPr eaLnBrk="1" hangingPunct="1">
              <a:spcBef>
                <a:spcPct val="0"/>
              </a:spcBef>
            </a:pPr>
            <a:r>
              <a:rPr lang="en-US" baseline="0" dirty="0" smtClean="0"/>
              <a:t>Words with high utility and provide help to develop concepts. Caption!</a:t>
            </a:r>
          </a:p>
          <a:p>
            <a:pPr eaLnBrk="1" hangingPunct="1">
              <a:spcBef>
                <a:spcPct val="0"/>
              </a:spcBef>
            </a:pPr>
            <a:endParaRPr lang="en-US" baseline="0" dirty="0" smtClean="0"/>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8F50E1E-04F4-4100-9843-F07CD4CA0979}" type="slidenum">
              <a:rPr lang="en-US" sz="1200">
                <a:latin typeface="Calibri" charset="0"/>
              </a:rPr>
              <a:pPr eaLnBrk="1" hangingPunct="1"/>
              <a:t>56</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the ones that need special attention may be the words that have different</a:t>
            </a:r>
            <a:r>
              <a:rPr lang="en-US" baseline="0" dirty="0" smtClean="0"/>
              <a:t> meanings across different content areas or different contexts;  (table vs table)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57</a:t>
            </a:fld>
            <a:endParaRPr lang="en-US"/>
          </a:p>
        </p:txBody>
      </p:sp>
    </p:spTree>
    <p:extLst>
      <p:ext uri="{BB962C8B-B14F-4D97-AF65-F5344CB8AC3E}">
        <p14:creationId xmlns:p14="http://schemas.microsoft.com/office/powerpoint/2010/main" val="8068792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Tier 2 is not necessarily a new concept,</a:t>
            </a:r>
            <a:r>
              <a:rPr lang="en-US" baseline="0" dirty="0" smtClean="0"/>
              <a:t> but may be an extension of another word or relate to another word (e.g., walk vs saunter) it provides more sophistication;</a:t>
            </a: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8673855" indent="-3820771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66145" eaLnBrk="0" fontAlgn="base" hangingPunct="0">
              <a:spcBef>
                <a:spcPct val="0"/>
              </a:spcBef>
              <a:spcAft>
                <a:spcPct val="0"/>
              </a:spcAft>
              <a:defRPr sz="2400">
                <a:solidFill>
                  <a:schemeClr val="tx1"/>
                </a:solidFill>
                <a:latin typeface="Arial" charset="0"/>
                <a:ea typeface="ＭＳ Ｐゴシック" charset="-128"/>
              </a:defRPr>
            </a:lvl6pPr>
            <a:lvl7pPr marL="932290" eaLnBrk="0" fontAlgn="base" hangingPunct="0">
              <a:spcBef>
                <a:spcPct val="0"/>
              </a:spcBef>
              <a:spcAft>
                <a:spcPct val="0"/>
              </a:spcAft>
              <a:defRPr sz="2400">
                <a:solidFill>
                  <a:schemeClr val="tx1"/>
                </a:solidFill>
                <a:latin typeface="Arial" charset="0"/>
                <a:ea typeface="ＭＳ Ｐゴシック" charset="-128"/>
              </a:defRPr>
            </a:lvl7pPr>
            <a:lvl8pPr marL="1398436" eaLnBrk="0" fontAlgn="base" hangingPunct="0">
              <a:spcBef>
                <a:spcPct val="0"/>
              </a:spcBef>
              <a:spcAft>
                <a:spcPct val="0"/>
              </a:spcAft>
              <a:defRPr sz="2400">
                <a:solidFill>
                  <a:schemeClr val="tx1"/>
                </a:solidFill>
                <a:latin typeface="Arial" charset="0"/>
                <a:ea typeface="ＭＳ Ｐゴシック" charset="-128"/>
              </a:defRPr>
            </a:lvl8pPr>
            <a:lvl9pPr marL="186458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77E5026-BE6C-4068-A22F-EBC91ABF8B98}" type="slidenum">
              <a:rPr lang="en-US" sz="1200">
                <a:latin typeface="Calibri" charset="0"/>
              </a:rPr>
              <a:pPr eaLnBrk="1" hangingPunct="1"/>
              <a:t>58</a:t>
            </a:fld>
            <a:endParaRPr lang="en-US"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out handout  and read it.  Identify which words you think are Tier 2 words.</a:t>
            </a:r>
          </a:p>
          <a:p>
            <a:r>
              <a:rPr lang="en-US" baseline="0" dirty="0" smtClean="0"/>
              <a:t>It’s important to note that we don’t always agree with what’s a tier 2 word and that’s OK.</a:t>
            </a:r>
          </a:p>
          <a:p>
            <a:r>
              <a:rPr lang="en-US" dirty="0" smtClean="0"/>
              <a:t>Tier 2 words don’t differentiate between Kinder and HS.  They are words that span the whole grade level gamut.</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59</a:t>
            </a:fld>
            <a:endParaRPr lang="en-US"/>
          </a:p>
        </p:txBody>
      </p:sp>
    </p:spTree>
    <p:extLst>
      <p:ext uri="{BB962C8B-B14F-4D97-AF65-F5344CB8AC3E}">
        <p14:creationId xmlns:p14="http://schemas.microsoft.com/office/powerpoint/2010/main" val="371889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primary standards that talk about vocabulary development. </a:t>
            </a:r>
          </a:p>
          <a:p>
            <a:endParaRPr lang="en-US" baseline="0" dirty="0" smtClean="0"/>
          </a:p>
          <a:p>
            <a:r>
              <a:rPr lang="en-US" baseline="0" dirty="0" smtClean="0"/>
              <a:t>With your sticky notes, arrange what you do to meet the standards currently on the CCSS posters</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a:t>
            </a:fld>
            <a:endParaRPr lang="en-US"/>
          </a:p>
        </p:txBody>
      </p:sp>
    </p:spTree>
    <p:extLst>
      <p:ext uri="{BB962C8B-B14F-4D97-AF65-F5344CB8AC3E}">
        <p14:creationId xmlns:p14="http://schemas.microsoft.com/office/powerpoint/2010/main" val="862983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words that a student might already have another word for like benevolent…they likely know “kind”…a simpler word.  So by learning Tier II words,</a:t>
            </a:r>
            <a:r>
              <a:rPr lang="en-US" baseline="0" dirty="0" smtClean="0"/>
              <a:t> they gain more sophistication in their vocabulary.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60</a:t>
            </a:fld>
            <a:endParaRPr lang="en-US"/>
          </a:p>
        </p:txBody>
      </p:sp>
    </p:spTree>
    <p:extLst>
      <p:ext uri="{BB962C8B-B14F-4D97-AF65-F5344CB8AC3E}">
        <p14:creationId xmlns:p14="http://schemas.microsoft.com/office/powerpoint/2010/main" val="39936167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test of whether</a:t>
            </a:r>
            <a:r>
              <a:rPr lang="en-US" baseline="0" dirty="0" smtClean="0"/>
              <a:t> a word meets the Tier Two criterion of being a useful addition to students’ repertoires is to think about whether the students already have ways to express the concepts represented by the words. Would the students be able to explain these words using words that are already well known to them? If that is the case, it suggests that the new words offer students more precise or mature way of referring to ideas they already know about. </a:t>
            </a:r>
          </a:p>
          <a:p>
            <a:endParaRPr lang="en-US" baseline="0" dirty="0" smtClean="0"/>
          </a:p>
          <a:p>
            <a:r>
              <a:rPr lang="en-US" baseline="0" dirty="0" smtClean="0"/>
              <a:t>Adding these target words will allow students to describe with greater specificity people and situations with which they are already familiar. </a:t>
            </a:r>
          </a:p>
          <a:p>
            <a:r>
              <a:rPr lang="en-US" baseline="0" dirty="0" smtClean="0"/>
              <a:t>NOTE these words are not simple synonyms, instead they represent more precise or more complex forms of the familiar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61</a:t>
            </a:fld>
            <a:endParaRPr lang="en-US"/>
          </a:p>
        </p:txBody>
      </p:sp>
    </p:spTree>
    <p:extLst>
      <p:ext uri="{BB962C8B-B14F-4D97-AF65-F5344CB8AC3E}">
        <p14:creationId xmlns:p14="http://schemas.microsoft.com/office/powerpoint/2010/main" val="73766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Criteria one more time and then have participants practice finding the Tier 2 words in the handout. First do it individually, then as a group. As they move to group work, introduce the EL Achieve Cards</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62</a:t>
            </a:fld>
            <a:endParaRPr lang="en-US"/>
          </a:p>
        </p:txBody>
      </p:sp>
    </p:spTree>
    <p:extLst>
      <p:ext uri="{BB962C8B-B14F-4D97-AF65-F5344CB8AC3E}">
        <p14:creationId xmlns:p14="http://schemas.microsoft.com/office/powerpoint/2010/main" val="17101893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encourage our students to use the new words orally. Remember that statistic earlier today? We don’t our students to spend 98% of the time not speaking about the content they are studying in class. </a:t>
            </a:r>
          </a:p>
          <a:p>
            <a:endParaRPr lang="en-US" baseline="0" dirty="0" smtClean="0"/>
          </a:p>
          <a:p>
            <a:r>
              <a:rPr lang="en-US" baseline="0" dirty="0" smtClean="0"/>
              <a:t>The discussion cards give non-English speakers a place to start thinking and talking aloud with partners.  -Lets give it a try.  </a:t>
            </a:r>
          </a:p>
          <a:p>
            <a:endParaRPr lang="en-US" baseline="0" dirty="0" smtClean="0"/>
          </a:p>
          <a:p>
            <a:r>
              <a:rPr lang="en-US" baseline="0" dirty="0" smtClean="0"/>
              <a:t>You will notice on the discussion cards different symbols, those symbols represent simple, sufficient and sophisticated levels of language.  Try with your partner with some statements with either the agree/disagree card or the share your thinking card. </a:t>
            </a:r>
          </a:p>
          <a:p>
            <a:r>
              <a:rPr lang="en-US" baseline="0" dirty="0" smtClean="0"/>
              <a:t>Share your thinking about the vocabulary identified as Tier 2 in the Johnny Harrington example and state your opinions using one of the sentence starters on the Agree/Disagree cards or the Share Your Thinking cards.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63</a:t>
            </a:fld>
            <a:endParaRPr lang="en-US" dirty="0"/>
          </a:p>
        </p:txBody>
      </p:sp>
    </p:spTree>
    <p:extLst>
      <p:ext uri="{BB962C8B-B14F-4D97-AF65-F5344CB8AC3E}">
        <p14:creationId xmlns:p14="http://schemas.microsoft.com/office/powerpoint/2010/main" val="2823141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At</a:t>
            </a:r>
            <a:r>
              <a:rPr lang="en-US" baseline="0" dirty="0" smtClean="0"/>
              <a:t> early elementary, they are not yet reading themselves, the teacher is reading aloud, so they should encounter the words first and then quickly process the word meaning, but don’t teach first before the encounter.</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64</a:t>
            </a:fld>
            <a:endParaRPr lang="en-US"/>
          </a:p>
        </p:txBody>
      </p:sp>
    </p:spTree>
    <p:extLst>
      <p:ext uri="{BB962C8B-B14F-4D97-AF65-F5344CB8AC3E}">
        <p14:creationId xmlns:p14="http://schemas.microsoft.com/office/powerpoint/2010/main" val="37152087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early elementary, they are not yet reading themselves, the teacher is reading aloud, so they should encounter the words first and then quickly process the word meaning, but don’t teach first before the encounter.</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65</a:t>
            </a:fld>
            <a:endParaRPr lang="en-US"/>
          </a:p>
        </p:txBody>
      </p:sp>
    </p:spTree>
    <p:extLst>
      <p:ext uri="{BB962C8B-B14F-4D97-AF65-F5344CB8AC3E}">
        <p14:creationId xmlns:p14="http://schemas.microsoft.com/office/powerpoint/2010/main" val="2713535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 “tamper” is one example of a word that can be easily misunderstood</a:t>
            </a:r>
            <a:r>
              <a:rPr lang="en-US" baseline="0" dirty="0" smtClean="0"/>
              <a:t> by students. The dictionary definition is “</a:t>
            </a:r>
            <a:r>
              <a:rPr lang="en-US" dirty="0" smtClean="0"/>
              <a:t>Tamper: </a:t>
            </a:r>
            <a:r>
              <a:rPr lang="en-US" baseline="0" dirty="0" smtClean="0"/>
              <a:t>to </a:t>
            </a:r>
            <a:r>
              <a:rPr lang="en-US" baseline="0" dirty="0" smtClean="0"/>
              <a:t>interfere in a secret or incorrect way.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that definition, some student-generated sentences are: </a:t>
            </a:r>
            <a:r>
              <a:rPr lang="en-US" baseline="0" dirty="0" smtClean="0"/>
              <a:t>“My friend tampered me a surprise.” “My sister tampers when my friends come to visit.” “The band tampered bad.”  </a:t>
            </a:r>
            <a:r>
              <a:rPr lang="en-US" baseline="0" dirty="0" smtClean="0"/>
              <a:t>These sentences are based on only one part of the definition because the students have hooked onto the words “secret” or “incorrect.”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more student friendly</a:t>
            </a:r>
            <a:r>
              <a:rPr lang="en-US" baseline="0" dirty="0" smtClean="0"/>
              <a:t> definition of “ta</a:t>
            </a:r>
            <a:r>
              <a:rPr lang="en-US" dirty="0" smtClean="0"/>
              <a:t>mper” is: to </a:t>
            </a:r>
            <a:r>
              <a:rPr lang="en-US" baseline="0" dirty="0" smtClean="0"/>
              <a:t>change something secretly so that it does not work properly or becomes harmful. This gives more information so the students can understand how the word is used more correctly.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754D6EC-36EF-4B31-9B65-1B3BB6794E95}" type="slidenum">
              <a:rPr lang="en-US" smtClean="0"/>
              <a:t>66</a:t>
            </a:fld>
            <a:endParaRPr lang="en-US"/>
          </a:p>
        </p:txBody>
      </p:sp>
    </p:spTree>
    <p:extLst>
      <p:ext uri="{BB962C8B-B14F-4D97-AF65-F5344CB8AC3E}">
        <p14:creationId xmlns:p14="http://schemas.microsoft.com/office/powerpoint/2010/main" val="36215286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dictionary</a:t>
            </a:r>
            <a:r>
              <a:rPr lang="en-US" baseline="0" dirty="0" smtClean="0"/>
              <a:t> definitions and how they can be misinterpreted by students.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67</a:t>
            </a:fld>
            <a:endParaRPr lang="en-US"/>
          </a:p>
        </p:txBody>
      </p:sp>
    </p:spTree>
    <p:extLst>
      <p:ext uri="{BB962C8B-B14F-4D97-AF65-F5344CB8AC3E}">
        <p14:creationId xmlns:p14="http://schemas.microsoft.com/office/powerpoint/2010/main" val="11477694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best to start students off with a strong focused concept of what a word means rather than draw attention</a:t>
            </a:r>
            <a:r>
              <a:rPr lang="en-US" baseline="0" dirty="0" smtClean="0"/>
              <a:t> to multiple senses of meaning. Rather than dealing with too much information at the outset, language used can more readily extend a concept as their use of it grows.” BWTL, p. 33 </a:t>
            </a:r>
          </a:p>
          <a:p>
            <a:endParaRPr lang="en-US" baseline="0" dirty="0" smtClean="0"/>
          </a:p>
          <a:p>
            <a:r>
              <a:rPr lang="en-US" baseline="0" dirty="0" smtClean="0"/>
              <a:t>Example: tamper – Dictionary definition is “to interfere in a secret or incorrect way.” This doesn’t seem to really get at what we think of when we use the word tamper. </a:t>
            </a:r>
          </a:p>
          <a:p>
            <a:r>
              <a:rPr lang="en-US" baseline="0" dirty="0" smtClean="0"/>
              <a:t>Student Friendly Explanation: “To change something secretly so that it does not work properly or becomes harmful.”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6426757-B2AD-4062-B82A-3394648FBA99}" type="slidenum">
              <a:rPr lang="en-US" smtClean="0"/>
              <a:t>68</a:t>
            </a:fld>
            <a:endParaRPr lang="en-US"/>
          </a:p>
        </p:txBody>
      </p:sp>
    </p:spTree>
    <p:extLst>
      <p:ext uri="{BB962C8B-B14F-4D97-AF65-F5344CB8AC3E}">
        <p14:creationId xmlns:p14="http://schemas.microsoft.com/office/powerpoint/2010/main" val="4200656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the story Bremen-town Musicians (Plume, 1998) the word </a:t>
            </a:r>
            <a:r>
              <a:rPr lang="en-US" b="1" u="sng" dirty="0" smtClean="0"/>
              <a:t>exhausted</a:t>
            </a:r>
            <a:r>
              <a:rPr lang="en-US" dirty="0" smtClean="0"/>
              <a:t> is used after some animals chased robbers away. “They felt so exhausted they had to rest.” Students might tie being exhausted with being chased. So examples</a:t>
            </a:r>
            <a:r>
              <a:rPr lang="en-US" baseline="0" dirty="0" smtClean="0"/>
              <a:t> might be being exhausted in the morning after staying up late or after baby-sitting all day for a younger cousin.</a:t>
            </a:r>
          </a:p>
          <a:p>
            <a:r>
              <a:rPr lang="en-US" b="1" u="sng" baseline="0" dirty="0" smtClean="0"/>
              <a:t>Trepidation</a:t>
            </a:r>
            <a:r>
              <a:rPr lang="en-US" baseline="0" dirty="0" smtClean="0"/>
              <a:t> used in “The Wisdom of Goats” (Clough, 2005.) An old goat feels trepidation as he walks to the village to tell the mayor that a storm is coming. The goat’s trepidation stems from his anticipation that no one will believe him and he will be ridiculed. T avoid the definition to be limited to being scoffed at, present other contexts such as entering a house that is supposed to be haunted or giving a speech in from of the whole school.</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69</a:t>
            </a:fld>
            <a:endParaRPr lang="en-US"/>
          </a:p>
        </p:txBody>
      </p:sp>
    </p:spTree>
    <p:extLst>
      <p:ext uri="{BB962C8B-B14F-4D97-AF65-F5344CB8AC3E}">
        <p14:creationId xmlns:p14="http://schemas.microsoft.com/office/powerpoint/2010/main" val="379363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ESL</a:t>
            </a:r>
            <a:r>
              <a:rPr lang="en-US" baseline="0" dirty="0" smtClean="0"/>
              <a:t> programs and students used to be put off on their own and that is no longer the case.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a:t>
            </a:fld>
            <a:endParaRPr lang="en-US"/>
          </a:p>
        </p:txBody>
      </p:sp>
    </p:spTree>
    <p:extLst>
      <p:ext uri="{BB962C8B-B14F-4D97-AF65-F5344CB8AC3E}">
        <p14:creationId xmlns:p14="http://schemas.microsoft.com/office/powerpoint/2010/main" val="3003127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dictionary definitions; You will write a student friendly definition;</a:t>
            </a:r>
            <a:endParaRPr lang="en-US" dirty="0" smtClean="0"/>
          </a:p>
          <a:p>
            <a:r>
              <a:rPr lang="en-US" dirty="0" smtClean="0"/>
              <a:t>Do</a:t>
            </a:r>
            <a:r>
              <a:rPr lang="en-US" baseline="0" dirty="0" smtClean="0"/>
              <a:t> individually (5 minutes?) and then have them discuss in pairs; have your group discuss at table and agree upon your final definition (that you all agree on) for each word; write the agreed upon definitions on the yellow paper;</a:t>
            </a:r>
          </a:p>
          <a:p>
            <a:r>
              <a:rPr lang="en-US" baseline="0" dirty="0" smtClean="0"/>
              <a:t>The person who drove the shortest distance to get here today will be the one to share;</a:t>
            </a:r>
          </a:p>
          <a:p>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70</a:t>
            </a:fld>
            <a:endParaRPr lang="en-US"/>
          </a:p>
        </p:txBody>
      </p:sp>
    </p:spTree>
    <p:extLst>
      <p:ext uri="{BB962C8B-B14F-4D97-AF65-F5344CB8AC3E}">
        <p14:creationId xmlns:p14="http://schemas.microsoft.com/office/powerpoint/2010/main" val="2339789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71</a:t>
            </a:fld>
            <a:endParaRPr lang="en-US"/>
          </a:p>
        </p:txBody>
      </p:sp>
    </p:spTree>
    <p:extLst>
      <p:ext uri="{BB962C8B-B14F-4D97-AF65-F5344CB8AC3E}">
        <p14:creationId xmlns:p14="http://schemas.microsoft.com/office/powerpoint/2010/main" val="3183430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72</a:t>
            </a:fld>
            <a:endParaRPr lang="en-US"/>
          </a:p>
        </p:txBody>
      </p:sp>
    </p:spTree>
    <p:extLst>
      <p:ext uri="{BB962C8B-B14F-4D97-AF65-F5344CB8AC3E}">
        <p14:creationId xmlns:p14="http://schemas.microsoft.com/office/powerpoint/2010/main" val="831446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model: </a:t>
            </a:r>
            <a:r>
              <a:rPr lang="en-US" i="1" baseline="0" dirty="0" smtClean="0"/>
              <a:t>Obstinate</a:t>
            </a:r>
            <a:r>
              <a:rPr lang="en-US" i="0" baseline="0" dirty="0" smtClean="0"/>
              <a:t> must mean something that a horse could be, and it has to be something that would make a horse hard to control. Maybe scared, a horse can be scared, and because he was scared, he might act up and be hard to control. But it says the horse acted this way often and that the rider was angry about it. I don’t think a rider would be angry at a scared horse. </a:t>
            </a:r>
            <a:r>
              <a:rPr lang="en-US" i="1" baseline="0" dirty="0" smtClean="0"/>
              <a:t>Obstinate</a:t>
            </a:r>
            <a:r>
              <a:rPr lang="en-US" i="0" baseline="0" dirty="0" smtClean="0"/>
              <a:t> must be a way a horse acts that riders don’t like. It could mean stubborn, because horses can get stubborn and some horses can get stubborn often. When they do, it’s hard for a rider to get the to do what she wants. </a:t>
            </a:r>
          </a:p>
          <a:p>
            <a:endParaRPr lang="en-US" i="0" baseline="0" dirty="0" smtClean="0"/>
          </a:p>
          <a:p>
            <a:r>
              <a:rPr lang="en-US" i="0" baseline="0" dirty="0" smtClean="0"/>
              <a:t>***This type of model/scaffold should be used infrequently as it puts the students in a passive rather than active learning role. </a:t>
            </a:r>
          </a:p>
          <a:p>
            <a:endParaRPr lang="en-US" i="0" baseline="0" dirty="0" smtClean="0"/>
          </a:p>
          <a:p>
            <a:r>
              <a:rPr lang="en-US" i="0" baseline="0" dirty="0" smtClean="0"/>
              <a:t>Model a think aloud…</a:t>
            </a:r>
          </a:p>
          <a:p>
            <a:r>
              <a:rPr lang="en-US" i="0" baseline="0" dirty="0" smtClean="0"/>
              <a:t>It’s OK to come with a wrong definition at this point;</a:t>
            </a:r>
          </a:p>
          <a:p>
            <a:r>
              <a:rPr lang="en-US" i="0" baseline="0" dirty="0" smtClean="0"/>
              <a:t>We will work our way around to the right definition</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73</a:t>
            </a:fld>
            <a:endParaRPr lang="en-US"/>
          </a:p>
        </p:txBody>
      </p:sp>
    </p:spTree>
    <p:extLst>
      <p:ext uri="{BB962C8B-B14F-4D97-AF65-F5344CB8AC3E}">
        <p14:creationId xmlns:p14="http://schemas.microsoft.com/office/powerpoint/2010/main" val="12794939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asking the students questions</a:t>
            </a:r>
            <a:r>
              <a:rPr lang="en-US" baseline="0" dirty="0" smtClean="0"/>
              <a:t> to get them to derive word meaning from instructional contexts. </a:t>
            </a:r>
          </a:p>
          <a:p>
            <a:endParaRPr lang="en-US" baseline="0" dirty="0" smtClean="0"/>
          </a:p>
          <a:p>
            <a:r>
              <a:rPr lang="en-US" baseline="0" dirty="0" smtClean="0"/>
              <a:t>This is cumbersome with any regularity, but should be done often in the beginning so that students begin to use their thinking on their own to find meaning;</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74</a:t>
            </a:fld>
            <a:endParaRPr lang="en-US"/>
          </a:p>
        </p:txBody>
      </p:sp>
    </p:spTree>
    <p:extLst>
      <p:ext uri="{BB962C8B-B14F-4D97-AF65-F5344CB8AC3E}">
        <p14:creationId xmlns:p14="http://schemas.microsoft.com/office/powerpoint/2010/main" val="11858700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get out their agree/disagree or Ask a Question</a:t>
            </a:r>
            <a:r>
              <a:rPr lang="en-US" baseline="0" dirty="0" smtClean="0"/>
              <a:t> card. Then lead through the questions – call on participants. The second and third responders should use their cards rather than say, “He/she already said what I was going to say…”</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75</a:t>
            </a:fld>
            <a:endParaRPr lang="en-US"/>
          </a:p>
        </p:txBody>
      </p:sp>
    </p:spTree>
    <p:extLst>
      <p:ext uri="{BB962C8B-B14F-4D97-AF65-F5344CB8AC3E}">
        <p14:creationId xmlns:p14="http://schemas.microsoft.com/office/powerpoint/2010/main" val="1354562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4 suggested activities</a:t>
            </a:r>
            <a:r>
              <a:rPr lang="en-US" baseline="0" dirty="0" smtClean="0"/>
              <a:t> from Isabel Beck.</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76</a:t>
            </a:fld>
            <a:endParaRPr lang="en-US"/>
          </a:p>
        </p:txBody>
      </p:sp>
    </p:spTree>
    <p:extLst>
      <p:ext uri="{BB962C8B-B14F-4D97-AF65-F5344CB8AC3E}">
        <p14:creationId xmlns:p14="http://schemas.microsoft.com/office/powerpoint/2010/main" val="63858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they verbally</a:t>
            </a:r>
            <a:r>
              <a:rPr lang="en-US" baseline="0" dirty="0" smtClean="0"/>
              <a:t> shared (whole group) the answers to these questions, she prompted participants to write word associations for their three words.  We want the students to GET ENGAGED with these words.</a:t>
            </a:r>
            <a:endParaRPr lang="en-US" baseline="0" dirty="0"/>
          </a:p>
          <a:p>
            <a:r>
              <a:rPr lang="en-US" baseline="0" dirty="0" smtClean="0"/>
              <a:t>E.G., Which word goes with fire drill? (disrupt) Why? Because when the fire drill sounds I must go outside and it disrupts my learning</a:t>
            </a:r>
          </a:p>
          <a:p>
            <a:r>
              <a:rPr lang="en-US" baseline="0" dirty="0" smtClean="0"/>
              <a:t>Which word goes with death? (morbid) Why?  Because to somepeople death is creepy.</a:t>
            </a:r>
          </a:p>
          <a:p>
            <a:r>
              <a:rPr lang="en-US" baseline="0" dirty="0" smtClean="0"/>
              <a:t>Which word goes with Halloween? (illusion) Why? Because everyone dresses up as someone else and you don’t know who they are.</a:t>
            </a:r>
          </a:p>
        </p:txBody>
      </p:sp>
      <p:sp>
        <p:nvSpPr>
          <p:cNvPr id="4" name="Slide Number Placeholder 3"/>
          <p:cNvSpPr>
            <a:spLocks noGrp="1"/>
          </p:cNvSpPr>
          <p:nvPr>
            <p:ph type="sldNum" sz="quarter" idx="10"/>
          </p:nvPr>
        </p:nvSpPr>
        <p:spPr/>
        <p:txBody>
          <a:bodyPr/>
          <a:lstStyle/>
          <a:p>
            <a:fld id="{5754D6EC-36EF-4B31-9B65-1B3BB6794E95}" type="slidenum">
              <a:rPr lang="en-US" smtClean="0"/>
              <a:t>77</a:t>
            </a:fld>
            <a:endParaRPr lang="en-US"/>
          </a:p>
        </p:txBody>
      </p:sp>
    </p:spTree>
    <p:extLst>
      <p:ext uri="{BB962C8B-B14F-4D97-AF65-F5344CB8AC3E}">
        <p14:creationId xmlns:p14="http://schemas.microsoft.com/office/powerpoint/2010/main" val="3804291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students to associate newly</a:t>
            </a:r>
            <a:r>
              <a:rPr lang="en-US" baseline="0" dirty="0" smtClean="0"/>
              <a:t> learned words with contexts and activities from their own experiences. It helps students understand that they have a place for the new words in their vocabularies</a:t>
            </a:r>
          </a:p>
          <a:p>
            <a:endParaRPr lang="en-US" baseline="0" dirty="0" smtClean="0"/>
          </a:p>
          <a:p>
            <a:r>
              <a:rPr lang="en-US" baseline="0" dirty="0" smtClean="0"/>
              <a:t>“When you respond, please use the word accomplice in your sentence.”  (This reminds me of GLAD when they come up with an oral sentence that tells me that you know what the word means.)</a:t>
            </a:r>
          </a:p>
          <a:p>
            <a:endParaRPr lang="en-US" baseline="0" dirty="0" smtClean="0"/>
          </a:p>
          <a:p>
            <a:r>
              <a:rPr lang="en-US" baseline="0" dirty="0" smtClean="0"/>
              <a:t>Now it’s your turn…take your three words and create 3 “Have you </a:t>
            </a:r>
            <a:r>
              <a:rPr lang="en-US" baseline="0" smtClean="0"/>
              <a:t>ever…”  You will be writing the prompts for your three words (morbid, illusion and disrupt)</a:t>
            </a:r>
            <a:endParaRPr lang="en-US" baseline="0" dirty="0" smtClean="0"/>
          </a:p>
          <a:p>
            <a:endParaRPr lang="en-US" baseline="0" dirty="0" smtClean="0"/>
          </a:p>
          <a:p>
            <a:r>
              <a:rPr lang="en-US" baseline="0" dirty="0" smtClean="0"/>
              <a:t>(I would make four handouts (one per strategy) with the strategy and example at the top, then blank space to apply the strategy to their three words (morbid, illusion and disrupt)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78</a:t>
            </a:fld>
            <a:endParaRPr lang="en-US"/>
          </a:p>
        </p:txBody>
      </p:sp>
    </p:spTree>
    <p:extLst>
      <p:ext uri="{BB962C8B-B14F-4D97-AF65-F5344CB8AC3E}">
        <p14:creationId xmlns:p14="http://schemas.microsoft.com/office/powerpoint/2010/main" val="33095847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clap in order to indicate how much they would like (not at all, a little bit, a lot) to be described by the target words. After each word – be sure to ask why – Students must use the word in their answer… ex, “ I would not like to be called a </a:t>
            </a:r>
            <a:r>
              <a:rPr lang="en-US" i="1" baseline="0" dirty="0" smtClean="0"/>
              <a:t>novice</a:t>
            </a:r>
            <a:r>
              <a:rPr lang="en-US" i="0" baseline="0" dirty="0" smtClean="0"/>
              <a:t> because…”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79</a:t>
            </a:fld>
            <a:endParaRPr lang="en-US"/>
          </a:p>
        </p:txBody>
      </p:sp>
    </p:spTree>
    <p:extLst>
      <p:ext uri="{BB962C8B-B14F-4D97-AF65-F5344CB8AC3E}">
        <p14:creationId xmlns:p14="http://schemas.microsoft.com/office/powerpoint/2010/main" val="234079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a:t>
            </a:fld>
            <a:endParaRPr lang="en-US"/>
          </a:p>
        </p:txBody>
      </p:sp>
    </p:spTree>
    <p:extLst>
      <p:ext uri="{BB962C8B-B14F-4D97-AF65-F5344CB8AC3E}">
        <p14:creationId xmlns:p14="http://schemas.microsoft.com/office/powerpoint/2010/main" val="4005419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asking</a:t>
            </a:r>
            <a:r>
              <a:rPr lang="en-US" baseline="0" dirty="0" smtClean="0"/>
              <a:t> students to write a sentence using the new word which can result in meaningless use (e.g. “I saw a virtuoso”), provide students with sentence stems that require them to integrate a word’s meaning into a context in order to explain a situation.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80</a:t>
            </a:fld>
            <a:endParaRPr lang="en-US"/>
          </a:p>
        </p:txBody>
      </p:sp>
    </p:spTree>
    <p:extLst>
      <p:ext uri="{BB962C8B-B14F-4D97-AF65-F5344CB8AC3E}">
        <p14:creationId xmlns:p14="http://schemas.microsoft.com/office/powerpoint/2010/main" val="20463557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s in student handout should participants need to review the techniques – </a:t>
            </a:r>
          </a:p>
          <a:p>
            <a:r>
              <a:rPr lang="en-US" baseline="0" dirty="0" smtClean="0"/>
              <a:t>Word Associations – page 2 – Word Association: Variation 1</a:t>
            </a:r>
          </a:p>
          <a:p>
            <a:r>
              <a:rPr lang="en-US" baseline="0" dirty="0" smtClean="0"/>
              <a:t>Have you ever …? –page 4 –Generating Situations, contexts, and examples: Variation 2</a:t>
            </a:r>
          </a:p>
          <a:p>
            <a:r>
              <a:rPr lang="en-US" baseline="0" dirty="0" smtClean="0"/>
              <a:t>Applause, applause – page 6 –Word Relationships: Variation 5</a:t>
            </a:r>
          </a:p>
          <a:p>
            <a:r>
              <a:rPr lang="en-US" baseline="0" dirty="0" smtClean="0"/>
              <a:t>Idea completions – page 6—Writing: Variation 1</a:t>
            </a:r>
          </a:p>
          <a:p>
            <a:endParaRPr lang="en-US" baseline="0" dirty="0" smtClean="0"/>
          </a:p>
          <a:p>
            <a:r>
              <a:rPr lang="en-US" baseline="0" dirty="0" smtClean="0"/>
              <a:t>Do in pairs, then in table groups. Each table group share one technique from each type. </a:t>
            </a:r>
          </a:p>
          <a:p>
            <a:endParaRPr lang="en-US" baseline="0" dirty="0" smtClean="0"/>
          </a:p>
          <a:p>
            <a:r>
              <a:rPr lang="en-US" baseline="0" dirty="0" smtClean="0"/>
              <a:t>Next, do vocabulary test of target words. (Before lunch)</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81</a:t>
            </a:fld>
            <a:endParaRPr lang="en-US"/>
          </a:p>
        </p:txBody>
      </p:sp>
    </p:spTree>
    <p:extLst>
      <p:ext uri="{BB962C8B-B14F-4D97-AF65-F5344CB8AC3E}">
        <p14:creationId xmlns:p14="http://schemas.microsoft.com/office/powerpoint/2010/main" val="2887363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82</a:t>
            </a:fld>
            <a:endParaRPr lang="en-US"/>
          </a:p>
        </p:txBody>
      </p:sp>
    </p:spTree>
    <p:extLst>
      <p:ext uri="{BB962C8B-B14F-4D97-AF65-F5344CB8AC3E}">
        <p14:creationId xmlns:p14="http://schemas.microsoft.com/office/powerpoint/2010/main" val="17268764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just after lunch as people are returning.</a:t>
            </a:r>
          </a:p>
          <a:p>
            <a:r>
              <a:rPr lang="en-US" dirty="0" smtClean="0"/>
              <a:t>Also a good time</a:t>
            </a:r>
            <a:r>
              <a:rPr lang="en-US" baseline="0" dirty="0" smtClean="0"/>
              <a:t> to talk about results of the vocabulary test.</a:t>
            </a:r>
          </a:p>
          <a:p>
            <a:r>
              <a:rPr lang="en-US" baseline="0" dirty="0" smtClean="0"/>
              <a:t>Show MEP Clearinghouse and especially the Math Vocabulary Cards that can be a resource for ELLs, for Anchor Charts, etc.</a:t>
            </a:r>
          </a:p>
          <a:p>
            <a:r>
              <a:rPr lang="en-US" baseline="0" dirty="0" smtClean="0"/>
              <a:t>Can do Students of </a:t>
            </a:r>
            <a:r>
              <a:rPr lang="en-US" baseline="0" dirty="0" err="1" smtClean="0"/>
              <a:t>Stemville</a:t>
            </a:r>
            <a:r>
              <a:rPr lang="en-US" baseline="0" dirty="0" smtClean="0"/>
              <a:t> activity not done before.</a:t>
            </a:r>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83</a:t>
            </a:fld>
            <a:endParaRPr lang="en-US"/>
          </a:p>
        </p:txBody>
      </p:sp>
    </p:spTree>
    <p:extLst>
      <p:ext uri="{BB962C8B-B14F-4D97-AF65-F5344CB8AC3E}">
        <p14:creationId xmlns:p14="http://schemas.microsoft.com/office/powerpoint/2010/main" val="21492170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84</a:t>
            </a:fld>
            <a:endParaRPr lang="en-US"/>
          </a:p>
        </p:txBody>
      </p:sp>
    </p:spTree>
    <p:extLst>
      <p:ext uri="{BB962C8B-B14F-4D97-AF65-F5344CB8AC3E}">
        <p14:creationId xmlns:p14="http://schemas.microsoft.com/office/powerpoint/2010/main" val="32983366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job alike groups, have groups read through the exemplars for each grade/subject (upper elementary, middle school, </a:t>
            </a:r>
            <a:r>
              <a:rPr lang="en-US" baseline="0" dirty="0" err="1" smtClean="0"/>
              <a:t>hs</a:t>
            </a:r>
            <a:r>
              <a:rPr lang="en-US" baseline="0" dirty="0" smtClean="0"/>
              <a:t>). Have groups create posters that include Tier one words ELL students may not know, Tier two words, Tier three words. Groups should work together to determine which tier two words are worthy of instruction. Choose 7-10 words. </a:t>
            </a:r>
          </a:p>
          <a:p>
            <a:endParaRPr lang="en-US" baseline="0" dirty="0" smtClean="0"/>
          </a:p>
          <a:p>
            <a:r>
              <a:rPr lang="en-US" baseline="0" dirty="0" smtClean="0"/>
              <a:t>Have groups report out which words they determined and explain why.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85</a:t>
            </a:fld>
            <a:endParaRPr lang="en-US"/>
          </a:p>
        </p:txBody>
      </p:sp>
    </p:spTree>
    <p:extLst>
      <p:ext uri="{BB962C8B-B14F-4D97-AF65-F5344CB8AC3E}">
        <p14:creationId xmlns:p14="http://schemas.microsoft.com/office/powerpoint/2010/main" val="30962781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 – return to the text to see how the word is used – put into words the students can understand</a:t>
            </a:r>
          </a:p>
          <a:p>
            <a:r>
              <a:rPr lang="en-US" baseline="0" dirty="0" smtClean="0"/>
              <a:t>Step two – create student friendly definitions</a:t>
            </a:r>
          </a:p>
          <a:p>
            <a:r>
              <a:rPr lang="en-US" baseline="0" dirty="0" smtClean="0"/>
              <a:t>Step three – create another context for the word – students often limit the use of a new word to the context in which they first encountered it. Important to provide another context so students understand features/facets of the word. </a:t>
            </a:r>
          </a:p>
          <a:p>
            <a:r>
              <a:rPr lang="en-US" baseline="0" dirty="0" smtClean="0"/>
              <a:t>Step four – Up to this point, the students have only listened. So we want to create an activity in which students DO something to actively engage with the words meaning. If student’s don’t DO something, it is questionable whether much learning can occur. </a:t>
            </a:r>
          </a:p>
          <a:p>
            <a:endParaRPr lang="en-US" baseline="0" dirty="0" smtClean="0"/>
          </a:p>
          <a:p>
            <a:r>
              <a:rPr lang="en-US" baseline="0" dirty="0" smtClean="0"/>
              <a:t>Lead participants through steps one – three above with the words they choose from the previous activity. We will look at engagement activities next.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86</a:t>
            </a:fld>
            <a:endParaRPr lang="en-US"/>
          </a:p>
        </p:txBody>
      </p:sp>
    </p:spTree>
    <p:extLst>
      <p:ext uri="{BB962C8B-B14F-4D97-AF65-F5344CB8AC3E}">
        <p14:creationId xmlns:p14="http://schemas.microsoft.com/office/powerpoint/2010/main" val="19204846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Example/non-example work sheet. Invite participants to look at the five variations of example/non example and create at least one activity per variation for any of their target words.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87</a:t>
            </a:fld>
            <a:endParaRPr lang="en-US"/>
          </a:p>
        </p:txBody>
      </p:sp>
    </p:spTree>
    <p:extLst>
      <p:ext uri="{BB962C8B-B14F-4D97-AF65-F5344CB8AC3E}">
        <p14:creationId xmlns:p14="http://schemas.microsoft.com/office/powerpoint/2010/main" val="35596061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Associations work sheet. Invite participants to look at the three variations of word associations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88</a:t>
            </a:fld>
            <a:endParaRPr lang="en-US"/>
          </a:p>
        </p:txBody>
      </p:sp>
    </p:spTree>
    <p:extLst>
      <p:ext uri="{BB962C8B-B14F-4D97-AF65-F5344CB8AC3E}">
        <p14:creationId xmlns:p14="http://schemas.microsoft.com/office/powerpoint/2010/main" val="12166841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Situations/contexts/examples work sheet. Invite participants to look at the five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89</a:t>
            </a:fld>
            <a:endParaRPr lang="en-US"/>
          </a:p>
        </p:txBody>
      </p:sp>
    </p:spTree>
    <p:extLst>
      <p:ext uri="{BB962C8B-B14F-4D97-AF65-F5344CB8AC3E}">
        <p14:creationId xmlns:p14="http://schemas.microsoft.com/office/powerpoint/2010/main" val="343400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knowledge is SO MUCH MORE than definitional knowledge…</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a:t>
            </a:fld>
            <a:endParaRPr lang="en-US"/>
          </a:p>
        </p:txBody>
      </p:sp>
    </p:spTree>
    <p:extLst>
      <p:ext uri="{BB962C8B-B14F-4D97-AF65-F5344CB8AC3E}">
        <p14:creationId xmlns:p14="http://schemas.microsoft.com/office/powerpoint/2010/main" val="17144931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90</a:t>
            </a:fld>
            <a:endParaRPr lang="en-US"/>
          </a:p>
        </p:txBody>
      </p:sp>
    </p:spTree>
    <p:extLst>
      <p:ext uri="{BB962C8B-B14F-4D97-AF65-F5344CB8AC3E}">
        <p14:creationId xmlns:p14="http://schemas.microsoft.com/office/powerpoint/2010/main" val="24973811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smtClean="0"/>
              <a:t>Distribute</a:t>
            </a:r>
            <a:r>
              <a:rPr lang="en-US" baseline="0" dirty="0" smtClean="0"/>
              <a:t> the Word Relationship work sheet. Invite participants to look at the six variations and create at least one activity per variation for any of their target words.  </a:t>
            </a:r>
            <a:endParaRPr lang="en-US" dirty="0" smtClean="0"/>
          </a:p>
          <a:p>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91</a:t>
            </a:fld>
            <a:endParaRPr lang="en-US"/>
          </a:p>
        </p:txBody>
      </p:sp>
    </p:spTree>
    <p:extLst>
      <p:ext uri="{BB962C8B-B14F-4D97-AF65-F5344CB8AC3E}">
        <p14:creationId xmlns:p14="http://schemas.microsoft.com/office/powerpoint/2010/main" val="26700220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the final page of examples but do not need to spend time creating examples.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92</a:t>
            </a:fld>
            <a:endParaRPr lang="en-US"/>
          </a:p>
        </p:txBody>
      </p:sp>
    </p:spTree>
    <p:extLst>
      <p:ext uri="{BB962C8B-B14F-4D97-AF65-F5344CB8AC3E}">
        <p14:creationId xmlns:p14="http://schemas.microsoft.com/office/powerpoint/2010/main" val="18732828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seems</a:t>
            </a:r>
            <a:r>
              <a:rPr lang="en-US" baseline="0" dirty="0" smtClean="0"/>
              <a:t> remiss not to mention a couple of other highly respected vocabulary strategies. </a:t>
            </a:r>
          </a:p>
          <a:p>
            <a:endParaRPr lang="en-US" dirty="0" smtClean="0"/>
          </a:p>
          <a:p>
            <a:r>
              <a:rPr lang="en-US" dirty="0" smtClean="0"/>
              <a:t>Look at examples of vocabulary</a:t>
            </a:r>
            <a:r>
              <a:rPr lang="en-US" baseline="0" dirty="0" smtClean="0"/>
              <a:t> cards – discuss cognates and why they are important to be award </a:t>
            </a:r>
            <a:r>
              <a:rPr lang="en-US" baseline="0" dirty="0" err="1" smtClean="0"/>
              <a:t>oe</a:t>
            </a:r>
            <a:r>
              <a:rPr lang="en-US" baseline="0" dirty="0" smtClean="0"/>
              <a:t> – false cognates. Point to Cognate Handout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93</a:t>
            </a:fld>
            <a:endParaRPr lang="en-US"/>
          </a:p>
        </p:txBody>
      </p:sp>
    </p:spTree>
    <p:extLst>
      <p:ext uri="{BB962C8B-B14F-4D97-AF65-F5344CB8AC3E}">
        <p14:creationId xmlns:p14="http://schemas.microsoft.com/office/powerpoint/2010/main" val="1911462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variations of </a:t>
            </a:r>
            <a:r>
              <a:rPr lang="en-US" dirty="0" err="1" smtClean="0"/>
              <a:t>Frayer</a:t>
            </a:r>
            <a:r>
              <a:rPr lang="en-US" dirty="0" smtClean="0"/>
              <a:t> Model – students</a:t>
            </a:r>
            <a:r>
              <a:rPr lang="en-US" baseline="0" dirty="0" smtClean="0"/>
              <a:t> should be encouraged to use graphics, first language to support their learning. Kate Kinsella always includes an example sentence as well. </a:t>
            </a:r>
            <a:endParaRPr lang="en-US" dirty="0"/>
          </a:p>
        </p:txBody>
      </p:sp>
      <p:sp>
        <p:nvSpPr>
          <p:cNvPr id="4" name="Slide Number Placeholder 3"/>
          <p:cNvSpPr>
            <a:spLocks noGrp="1"/>
          </p:cNvSpPr>
          <p:nvPr>
            <p:ph type="sldNum" sz="quarter" idx="10"/>
          </p:nvPr>
        </p:nvSpPr>
        <p:spPr/>
        <p:txBody>
          <a:bodyPr/>
          <a:lstStyle/>
          <a:p>
            <a:fld id="{5754D6EC-36EF-4B31-9B65-1B3BB6794E95}" type="slidenum">
              <a:rPr lang="en-US" smtClean="0"/>
              <a:t>94</a:t>
            </a:fld>
            <a:endParaRPr lang="en-US"/>
          </a:p>
        </p:txBody>
      </p:sp>
    </p:spTree>
    <p:extLst>
      <p:ext uri="{BB962C8B-B14F-4D97-AF65-F5344CB8AC3E}">
        <p14:creationId xmlns:p14="http://schemas.microsoft.com/office/powerpoint/2010/main" val="13940500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95</a:t>
            </a:fld>
            <a:endParaRPr lang="en-US"/>
          </a:p>
        </p:txBody>
      </p:sp>
    </p:spTree>
    <p:extLst>
      <p:ext uri="{BB962C8B-B14F-4D97-AF65-F5344CB8AC3E}">
        <p14:creationId xmlns:p14="http://schemas.microsoft.com/office/powerpoint/2010/main" val="15298887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96</a:t>
            </a:fld>
            <a:endParaRPr lang="en-US"/>
          </a:p>
        </p:txBody>
      </p:sp>
    </p:spTree>
    <p:extLst>
      <p:ext uri="{BB962C8B-B14F-4D97-AF65-F5344CB8AC3E}">
        <p14:creationId xmlns:p14="http://schemas.microsoft.com/office/powerpoint/2010/main" val="40381657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97</a:t>
            </a:fld>
            <a:endParaRPr lang="en-US"/>
          </a:p>
        </p:txBody>
      </p:sp>
    </p:spTree>
    <p:extLst>
      <p:ext uri="{BB962C8B-B14F-4D97-AF65-F5344CB8AC3E}">
        <p14:creationId xmlns:p14="http://schemas.microsoft.com/office/powerpoint/2010/main" val="373114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98</a:t>
            </a:fld>
            <a:endParaRPr lang="en-US"/>
          </a:p>
        </p:txBody>
      </p:sp>
    </p:spTree>
    <p:extLst>
      <p:ext uri="{BB962C8B-B14F-4D97-AF65-F5344CB8AC3E}">
        <p14:creationId xmlns:p14="http://schemas.microsoft.com/office/powerpoint/2010/main" val="15994304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4D6EC-36EF-4B31-9B65-1B3BB6794E95}" type="slidenum">
              <a:rPr lang="en-US" smtClean="0"/>
              <a:t>99</a:t>
            </a:fld>
            <a:endParaRPr lang="en-US"/>
          </a:p>
        </p:txBody>
      </p:sp>
    </p:spTree>
    <p:extLst>
      <p:ext uri="{BB962C8B-B14F-4D97-AF65-F5344CB8AC3E}">
        <p14:creationId xmlns:p14="http://schemas.microsoft.com/office/powerpoint/2010/main" val="128409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p:txBody>
          <a:bodyPr/>
          <a:lstStyle/>
          <a:p>
            <a:fld id="{A9118FEE-88B5-4C40-ACD5-1D4403E4AFA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FA2A4-1D4D-4CCF-96DC-EAD272CA0E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BCAE-F189-48A5-803D-E95B4EDB73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3/18/2014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78944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38C8A-D2B9-4674-AF19-A92391A1B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0FC7-EB5C-46DF-AB58-E3863D233458}"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01FFA-C040-4128-841C-8E8E15660B0D}"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8BAA6-1210-4A2C-A19B-247C5E81AC0A}"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62079-A399-41BA-912F-B9D3DB3E40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390C9-0206-42F3-9BD0-C2800DFC24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562D4-57B2-465B-8838-37198BDE5B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04B19-72D5-4B40-88E2-9593DAFF33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4D6757A-06BB-4C5D-90F1-ACB48449A63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Ingle_nook.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upload.wikimedia.org/wikipedia/commons/9/92/Zone_of_proximal_development.svg"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childrenofthecode.org/interviews/risley.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6.jpeg"/></Relationships>
</file>

<file path=ppt/slides/_rels/slide6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teachersdomain.org/asset/engny_vid_acadvocab/"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www.brockport.k12.ny.us/m/content.cfm?subpage=18527"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msdr.org/evaluations"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124200"/>
            <a:ext cx="8763000" cy="838201"/>
          </a:xfrm>
        </p:spPr>
        <p:txBody>
          <a:bodyPr>
            <a:normAutofit fontScale="90000"/>
          </a:bodyPr>
          <a:lstStyle/>
          <a:p>
            <a:r>
              <a:rPr lang="en-US" sz="4900" dirty="0" smtClean="0">
                <a:solidFill>
                  <a:schemeClr val="accent4"/>
                </a:solidFill>
              </a:rPr>
              <a:t>So Many Words… So Little Time!</a:t>
            </a:r>
            <a:endParaRPr lang="en-US" sz="3200" dirty="0"/>
          </a:p>
        </p:txBody>
      </p:sp>
      <p:sp>
        <p:nvSpPr>
          <p:cNvPr id="2" name="Text Placeholder 1"/>
          <p:cNvSpPr>
            <a:spLocks noGrp="1"/>
          </p:cNvSpPr>
          <p:nvPr>
            <p:ph type="subTitle" idx="1"/>
          </p:nvPr>
        </p:nvSpPr>
        <p:spPr>
          <a:xfrm>
            <a:off x="7189" y="4572000"/>
            <a:ext cx="9144000" cy="1600200"/>
          </a:xfrm>
        </p:spPr>
        <p:txBody>
          <a:bodyPr>
            <a:normAutofit/>
          </a:bodyPr>
          <a:lstStyle/>
          <a:p>
            <a:r>
              <a:rPr lang="en-US" sz="3600" dirty="0" smtClean="0">
                <a:latin typeface="+mn-lt"/>
              </a:rPr>
              <a:t>Teaching Academic Vocabulary in the Content Areas to Migrant Students</a:t>
            </a:r>
            <a:endParaRPr lang="en-US" sz="3600" dirty="0">
              <a:solidFill>
                <a:schemeClr val="accent4"/>
              </a:solidFill>
              <a:latin typeface="+mn-lt"/>
            </a:endParaRPr>
          </a:p>
        </p:txBody>
      </p:sp>
      <p:sp>
        <p:nvSpPr>
          <p:cNvPr id="5" name="Oval 2"/>
          <p:cNvSpPr>
            <a:spLocks noChangeArrowheads="1"/>
          </p:cNvSpPr>
          <p:nvPr/>
        </p:nvSpPr>
        <p:spPr bwMode="auto">
          <a:xfrm>
            <a:off x="7620000" y="990600"/>
            <a:ext cx="1133475" cy="1044575"/>
          </a:xfrm>
          <a:prstGeom prst="ellipse">
            <a:avLst/>
          </a:prstGeom>
          <a:blipFill dpi="0" rotWithShape="1">
            <a:blip r:embed="rId3"/>
            <a:srcRect/>
            <a:stretch>
              <a:fillRect/>
            </a:stretch>
          </a:blipFill>
          <a:ln w="9525" algn="ctr">
            <a:solidFill>
              <a:srgbClr val="000080"/>
            </a:solidFill>
            <a:round/>
            <a:headEnd/>
            <a:tailEnd/>
          </a:ln>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223356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3200400"/>
          </a:xfrm>
        </p:spPr>
        <p:txBody>
          <a:bodyPr/>
          <a:lstStyle/>
          <a:p>
            <a:r>
              <a:rPr lang="en-US" sz="3600" dirty="0" smtClean="0"/>
              <a:t>There is evidence of need for explicit vocabulary instruction and structured verbal engagement in </a:t>
            </a:r>
            <a:r>
              <a:rPr lang="en-US" sz="3600" smtClean="0"/>
              <a:t>linguistically diverse classrooms</a:t>
            </a:r>
            <a:r>
              <a:rPr lang="en-US" sz="3600" dirty="0" smtClean="0"/>
              <a:t>.</a:t>
            </a:r>
            <a:endParaRPr lang="en-US" sz="3600" dirty="0"/>
          </a:p>
        </p:txBody>
      </p:sp>
      <p:sp>
        <p:nvSpPr>
          <p:cNvPr id="3" name="Content Placeholder 2"/>
          <p:cNvSpPr>
            <a:spLocks noGrp="1"/>
          </p:cNvSpPr>
          <p:nvPr>
            <p:ph idx="1"/>
          </p:nvPr>
        </p:nvSpPr>
        <p:spPr>
          <a:xfrm>
            <a:off x="685800" y="3810000"/>
            <a:ext cx="8229600" cy="3048000"/>
          </a:xfrm>
        </p:spPr>
        <p:txBody>
          <a:bodyPr/>
          <a:lstStyle/>
          <a:p>
            <a:r>
              <a:rPr lang="en-US" dirty="0" smtClean="0">
                <a:solidFill>
                  <a:schemeClr val="accent4"/>
                </a:solidFill>
                <a:latin typeface="+mn-lt"/>
              </a:rPr>
              <a:t>Only 4% of English Learners’ school day is spent engaging in student talk.</a:t>
            </a:r>
          </a:p>
          <a:p>
            <a:r>
              <a:rPr lang="en-US" dirty="0" smtClean="0">
                <a:solidFill>
                  <a:schemeClr val="accent4"/>
                </a:solidFill>
                <a:latin typeface="+mn-lt"/>
              </a:rPr>
              <a:t>Only 2% of English Learners’ day is spent discussing focal lesson content, rarely speaking in complete sentences or applying relevant academic language. </a:t>
            </a:r>
          </a:p>
          <a:p>
            <a:pPr marL="0" indent="0">
              <a:buNone/>
            </a:pPr>
            <a:r>
              <a:rPr lang="en-US" sz="2400" dirty="0" smtClean="0">
                <a:solidFill>
                  <a:schemeClr val="accent4"/>
                </a:solidFill>
                <a:latin typeface="+mn-lt"/>
              </a:rPr>
              <a:t>	(</a:t>
            </a:r>
            <a:r>
              <a:rPr lang="en-US" sz="2400" dirty="0" err="1" smtClean="0">
                <a:solidFill>
                  <a:schemeClr val="accent4"/>
                </a:solidFill>
                <a:latin typeface="+mn-lt"/>
              </a:rPr>
              <a:t>Arreaga</a:t>
            </a:r>
            <a:r>
              <a:rPr lang="en-US" sz="2400" dirty="0" smtClean="0">
                <a:solidFill>
                  <a:schemeClr val="accent4"/>
                </a:solidFill>
                <a:latin typeface="+mn-lt"/>
              </a:rPr>
              <a:t>-Mayer &amp; </a:t>
            </a:r>
            <a:r>
              <a:rPr lang="en-US" sz="2400" dirty="0" err="1" smtClean="0">
                <a:solidFill>
                  <a:schemeClr val="accent4"/>
                </a:solidFill>
                <a:latin typeface="+mn-lt"/>
              </a:rPr>
              <a:t>Perdomo</a:t>
            </a:r>
            <a:r>
              <a:rPr lang="en-US" sz="2400" dirty="0" smtClean="0">
                <a:solidFill>
                  <a:schemeClr val="accent4"/>
                </a:solidFill>
                <a:latin typeface="+mn-lt"/>
              </a:rPr>
              <a:t> – Rivera, 1996)</a:t>
            </a:r>
            <a:endParaRPr lang="en-US" sz="2400" dirty="0">
              <a:solidFill>
                <a:schemeClr val="accent4"/>
              </a:solidFill>
              <a:latin typeface="+mn-lt"/>
            </a:endParaRPr>
          </a:p>
        </p:txBody>
      </p:sp>
    </p:spTree>
    <p:extLst>
      <p:ext uri="{BB962C8B-B14F-4D97-AF65-F5344CB8AC3E}">
        <p14:creationId xmlns:p14="http://schemas.microsoft.com/office/powerpoint/2010/main" val="15289497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438400"/>
          </a:xfrm>
        </p:spPr>
        <p:txBody>
          <a:bodyPr>
            <a:normAutofit/>
          </a:bodyPr>
          <a:lstStyle/>
          <a:p>
            <a:r>
              <a:rPr lang="en-US" dirty="0" smtClean="0"/>
              <a:t>THANK YOU for coming today!</a:t>
            </a:r>
            <a:endParaRPr lang="en-US" dirty="0"/>
          </a:p>
        </p:txBody>
      </p:sp>
      <p:sp>
        <p:nvSpPr>
          <p:cNvPr id="5" name="Content Placeholder 4"/>
          <p:cNvSpPr>
            <a:spLocks noGrp="1"/>
          </p:cNvSpPr>
          <p:nvPr>
            <p:ph sz="half" idx="2"/>
          </p:nvPr>
        </p:nvSpPr>
        <p:spPr>
          <a:xfrm>
            <a:off x="457200" y="3810000"/>
            <a:ext cx="2971800" cy="1905000"/>
          </a:xfrm>
        </p:spPr>
        <p:txBody>
          <a:bodyPr/>
          <a:lstStyle/>
          <a:p>
            <a:endParaRPr lang="en-US" dirty="0"/>
          </a:p>
        </p:txBody>
      </p:sp>
      <p:sp>
        <p:nvSpPr>
          <p:cNvPr id="6" name="Content Placeholder 5"/>
          <p:cNvSpPr>
            <a:spLocks noGrp="1"/>
          </p:cNvSpPr>
          <p:nvPr>
            <p:ph sz="quarter" idx="13"/>
          </p:nvPr>
        </p:nvSpPr>
        <p:spPr>
          <a:xfrm>
            <a:off x="3657600" y="3733800"/>
            <a:ext cx="5257800" cy="2590800"/>
          </a:xfrm>
          <a:noFill/>
        </p:spPr>
        <p:txBody>
          <a:bodyPr>
            <a:normAutofit/>
          </a:bodyPr>
          <a:lstStyle/>
          <a:p>
            <a:pPr marL="0" indent="0">
              <a:buNone/>
            </a:pPr>
            <a:endParaRPr lang="en-US" dirty="0"/>
          </a:p>
        </p:txBody>
      </p:sp>
      <p:sp>
        <p:nvSpPr>
          <p:cNvPr id="2" name="TextBox 1"/>
          <p:cNvSpPr txBox="1"/>
          <p:nvPr/>
        </p:nvSpPr>
        <p:spPr>
          <a:xfrm>
            <a:off x="793630" y="2514600"/>
            <a:ext cx="7924800" cy="400110"/>
          </a:xfrm>
          <a:prstGeom prst="rect">
            <a:avLst/>
          </a:prstGeom>
          <a:noFill/>
        </p:spPr>
        <p:txBody>
          <a:bodyPr wrap="square" rtlCol="0">
            <a:spAutoFit/>
          </a:bodyPr>
          <a:lstStyle/>
          <a:p>
            <a:r>
              <a:rPr lang="en-US" sz="2000" dirty="0" smtClean="0"/>
              <a:t>Please contact us with any questions or comments you might have.</a:t>
            </a:r>
            <a:endParaRPr lang="en-US" sz="2000" dirty="0"/>
          </a:p>
        </p:txBody>
      </p:sp>
    </p:spTree>
    <p:extLst>
      <p:ext uri="{BB962C8B-B14F-4D97-AF65-F5344CB8AC3E}">
        <p14:creationId xmlns:p14="http://schemas.microsoft.com/office/powerpoint/2010/main" val="1157432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err="1" smtClean="0">
                <a:solidFill>
                  <a:srgbClr val="C00000"/>
                </a:solidFill>
              </a:rPr>
              <a:t>dringle</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To waste time in a lazy manner</a:t>
            </a:r>
            <a:endParaRPr lang="en-US" sz="3600" dirty="0">
              <a:solidFill>
                <a:schemeClr val="accent5">
                  <a:lumMod val="10000"/>
                </a:schemeClr>
              </a:solidFill>
            </a:endParaRPr>
          </a:p>
        </p:txBody>
      </p:sp>
      <p:pic>
        <p:nvPicPr>
          <p:cNvPr id="1026" name="Picture 2" descr="C:\Users\kathyt\AppData\Local\Microsoft\Windows\Temporary Internet Files\Content.IE5\DKBCBSRK\MP9004424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53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858642" y="64770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95887" y="690265"/>
            <a:ext cx="8229600" cy="658922"/>
          </a:xfrm>
          <a:prstGeom prst="rect">
            <a:avLst/>
          </a:prstGeom>
          <a:ln w="28575">
            <a:solidFill>
              <a:schemeClr val="tx1"/>
            </a:solidFill>
          </a:ln>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82836" y="1349187"/>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95887" y="5159187"/>
            <a:ext cx="8229600" cy="1165413"/>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5967"/>
            <a:ext cx="3352800" cy="646331"/>
          </a:xfrm>
          <a:prstGeom prst="rect">
            <a:avLst/>
          </a:prstGeom>
          <a:noFill/>
        </p:spPr>
        <p:txBody>
          <a:bodyPr wrap="square" rtlCol="0">
            <a:spAutoFit/>
          </a:bodyPr>
          <a:lstStyle/>
          <a:p>
            <a:pPr algn="ctr"/>
            <a:r>
              <a:rPr lang="en-US" sz="3600" b="1" dirty="0" smtClean="0">
                <a:solidFill>
                  <a:srgbClr val="C00000"/>
                </a:solidFill>
              </a:rPr>
              <a:t>kvetch</a:t>
            </a:r>
            <a:endParaRPr lang="en-US" sz="3600" b="1" dirty="0">
              <a:solidFill>
                <a:srgbClr val="C00000"/>
              </a:solidFill>
            </a:endParaRPr>
          </a:p>
        </p:txBody>
      </p:sp>
      <p:sp>
        <p:nvSpPr>
          <p:cNvPr id="14" name="TextBox 13"/>
          <p:cNvSpPr txBox="1"/>
          <p:nvPr/>
        </p:nvSpPr>
        <p:spPr>
          <a:xfrm>
            <a:off x="554547" y="5159187"/>
            <a:ext cx="7848600" cy="1200329"/>
          </a:xfrm>
          <a:prstGeom prst="rect">
            <a:avLst/>
          </a:prstGeom>
          <a:noFill/>
        </p:spPr>
        <p:txBody>
          <a:bodyPr wrap="square" rtlCol="0">
            <a:spAutoFit/>
          </a:bodyPr>
          <a:lstStyle/>
          <a:p>
            <a:pPr algn="ctr"/>
            <a:r>
              <a:rPr lang="en-US" dirty="0" smtClean="0">
                <a:solidFill>
                  <a:schemeClr val="accent5">
                    <a:lumMod val="10000"/>
                  </a:schemeClr>
                </a:solidFill>
              </a:rPr>
              <a:t> </a:t>
            </a:r>
            <a:r>
              <a:rPr lang="en-US" sz="3600" dirty="0">
                <a:solidFill>
                  <a:schemeClr val="accent5">
                    <a:lumMod val="10000"/>
                  </a:schemeClr>
                </a:solidFill>
              </a:rPr>
              <a:t>Verb: To complain; </a:t>
            </a:r>
          </a:p>
          <a:p>
            <a:pPr algn="ctr"/>
            <a:r>
              <a:rPr lang="en-US" sz="3600" dirty="0">
                <a:solidFill>
                  <a:schemeClr val="accent5">
                    <a:lumMod val="10000"/>
                  </a:schemeClr>
                </a:solidFill>
              </a:rPr>
              <a:t>Noun: A person who complains a lot!</a:t>
            </a:r>
          </a:p>
        </p:txBody>
      </p:sp>
      <p:sp>
        <p:nvSpPr>
          <p:cNvPr id="2" name="AutoShape 2"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UUEhQUFBUVFhQUFBYVFBQUFxUUFBUVFBUUFBQXHSYfFxokGRQUHy8gIycpLCwsFR4xNTAqNSYtLCkBCQoKDgwOGg8PGiwkHyQsLCosKSkpLCkpLCwsKSkpLCwsKSwsLCwsKSwpKSwpLCkpLCwpLCksKSwsLCkpKSwsLP/AABEIALYBFQMBIgACEQEDEQH/xAAcAAAABwEBAAAAAAAAAAAAAAAAAQIDBAUGBwj/xAA8EAABAgQDBgQEBAUEAwEAAAABAAIDBBEhBRIxBkFRYXGBEyKRsTKhwfAHI0LRFFJy4fFigpKyFTNTJP/EABkBAAMBAQEAAAAAAAAAAAAAAAABBAMCBf/EACMRAAICAQQCAwEBAAAAAAAAAAABAhEDBBIhMTJBEyJxUfD/2gAMAwEAAhEDEQA/AMBMw1VTENX0zDVTMw0HJVuCJOxGpCBhAI0EEABGgggAIwEYCDnbkDFMt2TsrBMRwoPoB1TUFoJqTYcPor2CKQyfhG6gv3rp1+zxKVGsIkOOATkHc3pZQYobmoAD39SfunBOl+YuA3CpI4cK+6Zl5Rz3U0BoOlTf5IXA2XGEitwKchQGvKl/mraXk2m9Mx4klwrXcTWvYd1E8BrPILBraxHcB/L96lQcVxNzm5Wkw2UpQEBzubr1op3cnwUJKKtlhiExR2Ulg/3An60VLHhuBqH5vvkq6HBKtMPw97ty02qC7OdzyPoiljm34/dlbS2IvqA3lrzAVtA2ezC4ubpmLs45pr7blm8sH2arDJDcTC/EBORugJIJrXubf2VQ+WANNKcf3V3LypB1I62qhPZSLszEa0s4fulHJzQp4jNR5MtvenQqKVoZOaYSW7uFAadlDxTCSw1AtpyB5clRGfpkk8dcoqUSU5hGqStDECCCCACKJKREIASiSkSYACkwSowT8I3SAsoTrIkUE2RIEaCZhqomoa0ExDVRNw0DKKMxMUU6YYoTggBKNBGgAkYCOiUHCn390QNITENO/wA0wQd/3ySo0ffqnJOHmc0bi4A99fkkdJF1hmHZWguoXmjg06DgXfQdUJ/NEFGGrb33ndUN3DqmMRnzXLcW81La/p9KDoDxUjCoZdDcaW0P+o7hXhxP0WXPkbqvFFdCjhhy/poQab1IwmY/MB3WJ5lopT1UTEIOV2W2Y68uScw5uV7eBPyXT8Qje6i1mn2uAanM6jgKmtqg3KaZIvjGlHDqBTstJI7PeI4OJrUNpwoANy1mHYGG0OUdaKN5lHhFnw7nbMtg2w36nioHULVSezMNtMoHL63qrqFKClFKZDA0U7nKXZqtsVwVH/iL6D75p5mDtpp6q1ENLMFLaHyGUxPZ7ezVYXGYDobvMKU300/suvvhqoxfBGRmEEXvQrqL2sG9xxmfmbgmlTcEUIPfcrqSjtiwqG9G0IOtP7W9FA2iwR0sS03hk665DuIHD9/WJgM6YbqHrxBHI9K+qudSjcSO/ttYiblqOLXbtDy+7qBEhUNFpZ6EIlS2lt3Ef49gqiJL03XpTj8uK1hK0TZIUyuQTkVvKiRRaGIlBGiQARCSlFFRABJ2GU2lMQBYQzZBNw3WQQI3ExDVVNw1eTDFWTUNAzOzLFXvaribYquM1AiOQjARoBAxJB0GvsEy4eide6g5lRHOqg6FveFOwMedzv5GPcOoBoPWirCFIlY5aDQ7j86JNWhxdOx6I+pJO839L0+aucNnPy6/C1gFBXV1DS/avKyz8M1cB1+V1btiABrLAOdU821oB6A+oXMlxR3B8jEWVeYrcwu425A7lZxpNwoRqAHAcg4gj0cFEdN5owed1adcxNPQrWRZYPY2IN1z/qY6mYex7LHJPbRViinZodkJkOggemlRyPQ27LTw1zrB5jwYjgDZ1H9jo8ehBC3mHzWdgcL9FBJUy70WTGqTDUeCbJxNGTJFbpZTIKWx1V3Zm0NuCZeyykxGphcs6RkNsMKESEbblx2Xd4cbKdxp2XoSeghzVwvbLDjBmXEaE25cvqqNO+4mWdUlIfdGLTY6XpyrT6InQ6irHV0tv7KFFj2a7UEX9KFP4a9riGmx/SfoqKrkxlzwMxI9ahw77+6Ziw6XCuJqTr8VAeP1VW+AW1FKj1XcWmTyjRFckpbgkrszCQQQQAlG1AoBAEuEbIJuGUECOmx2KsmWK6jsVbMsQMz05DVRMMWgm4appmGgCuIQa1KeEIf09kDRHmW1J4D3UWGL3NOakzVfr1UUOpu9UDYcRlEQ0KSSjqgQ9LHzjnX5gj6p/wAclzeVlDYbp6A6kQE7iPf/ACkdJk6BDPt9B70Wq2anvy3QoliwEXtbcoEJ8IAuH6TcEatPlOvUH/ao0CKPGaRoPKacCS2vsp5/dUW43taZfyZrFDqeQnIDoM1CacgTpz6rVYFH8OL4f6HjO3kQQHADhU178lXyGHN8zSMwrf8ApcK+/spkjCOcB13QngV/ma7y165bHmFHLkvXVGwhFPFQocwLCtE+Y4G+3skjJpjzIiDTRN1Go33UWanAK1NkrBKyeIhJ4piPNtZ8XosrjG14DS2GaHjw5rPym10EH/8ARGzcm1cfkutsn0HC7N/FxmEdKnoNOqw34g4B48AxYYOaHcimrOPZXMjt9Ik5G1b1YRfmSrklr21bQg68wdU1cHbOWlJUjgstEzMyHUfUpkRC08CNFd7YYAZWaJaPy4l29Dq091RxTUfX916MWmrR58k1w/RpcNmWzDcriA4a138woUWrHEVqBWipIEctdUG43q6mI/iMDqXFjx+7LnbtfHQ925c9kCK2hKbTsd9Sm1qTiSgjRIEBEjQQA4wokTSggDr0dqrphit4zVXzDEAUU2xUk2xaOahqknGIApYrU2X0BpwPspMcKO7Q9EMaI8eOC1nSh6i37Jr+IYQAW6b6puhBp92TZCVDbFRqVOWtN1de6NkOpA4lNlSITNDW496ilPn6JiCmIVCeANPSiaJuCn/F8pGt6+37UTL20+/vkgbJUKZvfgQee9PmaI03/uCPnRQGtVlhFDFaX/C2hpxI0HquX0aQbN1huNxDpDdcAVpagHFamBNQ2sq4gHU+6zkmXxRYhjeG8ql2hxiHB8gf4j+DdB/UfooNm50j1PkUY8m7i7RQBbPomn49Dc0gP3ffzWNwrZOPGhmKaUaQHsBAiNqKizqg2IOqsYWzUONCcIT6Rm+YWdDNBq1zCb9RX6JyxKPbFDK5K0jXYJi+ZrW1rxUjG5HxGEb9xWP2Tc5kQtiahdEJDmg9Fg40zVy9mEmdng2jHAkH4iQTW1ge/wAhzWcldjIniuNmwzQ5coLiWigoRfeTald+gXVJqHm4A6E0F6c1EhyrwfhB50C0hllFcHEsUcnLKV2yQjuDojQ0ACgoKmgHxHrfutLIYOyEzKzTglQoR3kdFJ3WXDbl2Oq4RmNpcHZGaGRBatK7xXQjvRcTbANXD+VxHoV37HpQvgvDbOLTlPMXHzXDcNIdmzGhr7m6q07e1kmoSbRXFtHKzhOGQjfRp+dfZRXtBeaaVNClwiamm9VkfQRCAYllnIpBCZkEUSNEgAkEEEAGEEQQQB2uKxQI7FaRmqDGagCmmWKlnIa0MyxU05DQBnphihRB7qzmmKvitQCIkw22YKE5PGYuOA+fFMuG5B0wq2RkpKW5pGoogQ7LxgDfQ2KERwUdOMfahHQ8EDHmR7UAA57/AFUzCoZL6gVoKqsa6i0eysQCM0uFjb7quJuommNbpUWczMxCwQ4Zo52tNQ3eTw4JEvssHNDSHknU5DUnWoNVuJHCoVy0fFqeKnwsLO40UXy10ej8Kk/sRtl8OEvByAkBwFRXXLWlaX3m1VazEZoZQANGtgkslMt61KbmYVbLFyb7KIwS4RSS8oC4uvUk76b6rQYPN2oeYWVnw/O5kI+Zor31A7qfgk24gF1ibnqhrix+6NcHAhNwHtdaoQOUNDqjmqnFYJID4B84uW/zt6cVn7FFJ8GhZCHJJcFncKx7OKGxFiDYgq6ZMArSxSg4vkEcWXD8TwMCdjQwaAPceQaTm9iu3RXrjm2cbLiMQDeGE/8ABq3wXbSJc6VJspsShBptSg+7I5cU8283tp0Szhr4gc4nT2Cguq2w91WuVRHJ07J8xNZhSg9VDLUiEd5SyV2lRjJ2IKJLokpnIkoI0SAAggggDukVqhRmqxe1RIzUAVEwxVE2xX0w1VM2xAGbnGKpmn5RVX04xZzFhcDqgaK1zUlT/Ao0jiFDdDtVADSsJw2pTmFXldPwHZeHGl2ufS7K17VKzyTUOWbYYb7RzOBBc9wa0FziaAC5JK6Lh/4VOMKr30cRe1tNB3Wm/D/YuFAaYxGZzqkOI0bU0AB0t6rTz8UvIhw9/wAR4A/VS5NQ26iVYcCXMjgWJ7MRoDPFe38vxHw2moqSzeRuB3HfTpVeHRgKELsm2LYcKQjNfQgwnDvSjQBxzEX4rhMJxaajuP2W+ObyJ2ZTisUlXTOrYFidWhaVk5mC5TgeK3F1t8PxCqlyQpl+KakjTsKaivpUqNAmeaRPkmG+mpaaeixKDADaikxGfuLjl5tFhTsPmo8La457ZwN1AFDibPRibMJU/CdhpmI4Zg2G3e5xGnQK5rGlyee5ZN1I1WHY+6K3KNaWJBPyWjwTCvDBcXOc5xqXONSeXIa2FlFwzCpSWaAIjXOAqbgkkcGi/ZN4nttlNGQwBuzG57DRRNX4lyjKQvaHDMp8eHY28QDeNM3Xj/ZP4dOVAqoWF7WiO/w4jQ3PVoIrQ13EFTZOWpbeCR6Wqk7XDOnaVSJzyuObbzA/8hFvcZBfSzGrsUXRcJ2qi5p6OT/9HD/j5foqtOuWedqZUkW+FYkCwh9NLHeaKtjQak5anqq2G8tu01Hz9FLg4tENqjrSh7hUqFPgllNSX2ElhRJ18cnemyVoYMJJSikoEEiRlEgAIIIIA704KNGCluCYiBAFZHaquaYrmO1VkyxAGenGKgxGBW41F+29aicYqOaYgCorUKFMMoeqnTEOhqDRVsxEqeiQxpy6p+HpdMQocOhyNFXn+Y1s3ouWwoZc4NAqSQAOJNgvQGwGBtlZUA6tFXHmbn3U+oa20U6e7bLnEYnhMDGAZneVo58TyCTCaIEMucb0LnOPzJKiYPEMxFdFPw1IYODePfXuom3sYulzAZ8cciC3kHXeegYHHsoKtl3XBzTajaSLiEy2DABdDzeUD9Z/ndwaL+6VtbsIJSUhxc7nRC8NeLZAHNJGWwcLtpeteS6ZsrsjBk4Xlbf9T3Xe7qdw5Cy57+Ju1X8RE/h4RGSE6rjxeARTtU9+isxzuSjDolyxW1yn3/uDDQYlDVaXCcWO8rLA3+/kp8jLvNS0WaKu4eug4KqUUyWGRwZ0nDp+oCs40b8tx4BZHZubD9+lr6im4hbGPL5oLgN4XnZI06PYxz3Rsy7toWwxU3O4Deo7J2bnKmGwlja1As0Ab+azOOh0F7cwBJBIruoaadfZGdt5kZhBcILXAAhgBOlDRxFRXlyVKxJrgmlqdjr2dCw3YmP8USKyEBSuWpdQ2JqbKwnsXw7DG+YiPFNWlrSyJE6uFaMG7vvXJcQ2sm47MkWPEcylC0UaHD/UGgZu9VVBq6WC/JmM9Vkmaye20/iJuDFbCEENytLQ7Nm85OYmg3Eei65C+I86H6Lg2ASfiR2t3Ervwboeyn1KSaSKNM5OFsTMaLz/AI2azMY8YsT/ALld+mX2XCI8EeI5xFauJueJJWmm9mGq9EGHLHenocCidKCsIQkEaCACSXJSJyAElEjRIACCCCAO+lNRAnU29AEGM1V0y1WsYKvjtQBRzbFRzjFoppipZxiAKGYh11VRNS+W6vJhqgxoIOqAI+CRskxDdStD/hdnnMca2VYzNQxzl6N/UfS3dcdbCoajr6K4xCbc6LCqfKAGt6Xqp8uPc0yvBk2qjt2D0bB8u9Z+SimYnnvP/rg/lQ+b7eI//q3sVJhYy2BhzohNwyjebiKD5qq2GxhjmBujt/M1qT1qSodrSsursv8Ab3EvAw+K4Eh2QtaRrnfRrac6ur2XnkMOq7D+MDYplGOaKw2xGmJyFCG9qn1IXKnMy9NxVun8b/pDmtuiJm3OCmDESWshuc7w2HRtA6lfNTdmpapqmZhtqphpVJK0aSTBlpsto0NeGvYGRPEblcA5oD/1WJBPEFdNwiZztpxC5bIYNnlYkwHuMSGc1NfLDyh1Sb/Ca9BRazZ/EqEXsQCO6k1Eb5PQ0su0Htjsn/EeaGaRGB1AdHDUtruP7rm38K4OykEEGhBFwdKLtky7NpruPPcs7GlYL4+eI0Bws7nSwJ+VDwC4xZXFbWUz0qyu12ZrBti3xAXRQ5raVHNauY2Rl/4R4awZw0lrt9R/hXojNLMrSCOW7lTco8eayw3g2o13e1gPZDySkzWGlUU1Rgth5L82I/cxp9XHKPr6LsTBp0Hsud4Hh5hQW1pmjvpTfQGhPSpp/tPBdCY5ZZ3crH8fxwUf0hYvHyQojj+ljnejSVwhs2DxXe40JsR4Y+7XWcOIposH+J+xUOAxsxAblFQ14Gl9CttPNJ7X7PO1MG+f4YQRRxR5xxUWiTkVpASmxgUouHFQUCL0QBMdEA3pDpgKK4IJgPOmEPGTA1QKBkgRkSaAQQI9DpDkqqSSgCPFCgx2qwiKFGCQFRNMVNOMV/MtVPNsQBnZligRArabYqyKEAMJ2PF8rHfyn2TRRkVaexSZ1F8m8mmmZw3yG7PPTiAL/JVewU7liEVuDX1U38P5vyFh007aU9FUR5F0pO0/S4+U7i0moUrXcT0YvqR2GfkmzUq+E7SIxzTyqLHsaHsuCtgFrSx4o+G50NwPFpou3bPz1WgHgqnbzZDx2eLBH5rRcf8A0A/T/UN3pwpjiybeGdyhbs5BDgVcG1AqaX0vbsos1KOhvc1woWktPIiykxqh1CCCDQ1sQRqDwUvH2iLDhzDbuoIUYbw5oox5/qaKdW81ddNEc4JpteiBLTDg0sqcjiC5tTQkaOIBuQCfXktJIxA1rcp0Ap2WXgPU+TnMpodEskbQ8E1BnSMKxERGiuqg4/KH4hr92KopHECwggrZy4ExCtrvUMlsdnpxd9GNg4yWHzWPp8wpr9oGOvQmhsHOzDlXSqlzWy2Zx3FScO2JANXO9V25QNlmy9MPBi6LFEV+6zRSm6goNwA0W0lmeW6gSOGNZoalT4z6NtqbDqdFhJ7mcZJN9kBrqku4Gg7apG1rPGw6M06hhcOrbqWYQa0AbhTrxKbnW1gRBuLHey66aZJJWmjgTNyOIEKebug83K9U8oacgdUZCIIEB2qACG9BABAIIBAoACCCJAHoUIJLSlIAbiKJGCmPUaKEgKyYCqZpquo7VVzTUAZ6cYqqO1Xk4xU8w1AiC5SsMita/wA/wkEH5KHGihuqhPnnVtZJ8nSdOzY7Lx2sjubW2ajT60Wo2oa10GrgDkOYHeCOC5hIz972duI4jhwK0sDaN72+HEoRSlePVTzxu7RbjyqqNrs1i8N9g4VAC2ECNUcQuIyf5UUOBo0n/ieHRdTwSfzNF1Nlx7XaKIT3Irtpfw8hx4visdkc4kxN4cT+ocDx4p6F+HUuyC9l3Z2lriTxuCByND2WtgmoSaUsdPb+yzcpJdnSa6PNk/JOgRnwn/ExxaedNCOooe6Actp+LeC5I7JgC0QZH/1t+E92/wDVYSG9enjlvimebOOyTRNl5st6LTbO7S+E8GtW7wsiCjqiUFJGmPK4nd4E0yIwPZR7Tw1aeY4J5rWnSq4vhG08aXPkdbeDoey0MP8AEd/8gryUctPJdF0dRFo6C5wB0KXKxc5zfpFcvM6Fw5C4WbwOK+YHiRtDowWB5u49NFqWOtZZONHcp7kRZmNdQ8WncktEcdzHeymPheZZ78Rprw5LKNYjg3sLldxjbSMZuotnJmXPdFG1Qgm6DjVekeUEUhKCJwsgAURFAGyDkAEEEAggAqokAgkM9AtKWEEExAco8UIIJAQY4VZMtQQQBTzg1WOxDFSSQ2w47/7IIIArHORVQQQMCtJGYzih1A15IIJMaJTopqtzsjiZLQOCCCxzJbSrC3uOgyUxYKwNwggoX0U+zGfibJh+Hxq/oyvb1a4fQkLhjXIIKvS+L/SXVeS/B9j04ggqjBAV5szhAjRBU0ARoLjI6ibYlcjpslJBgACtZdBBeeX+hUNlX1XNfxZnSY7Ie5ja93IILbD5k+fwMGzREDZBBXHnBBGUEEAIagUEEDBVEUEEAEgggk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0.gstatic.com/images?q=tbn:ANd9GcRJrRJt7ht3QWANnI8jLD2QSy8ZVke-mHPiebdIUFezcefmL0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05202"/>
            <a:ext cx="4800600" cy="315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2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5967"/>
            <a:ext cx="3352800" cy="646331"/>
          </a:xfrm>
          <a:prstGeom prst="rect">
            <a:avLst/>
          </a:prstGeom>
          <a:noFill/>
        </p:spPr>
        <p:txBody>
          <a:bodyPr wrap="square" rtlCol="0">
            <a:spAutoFit/>
          </a:bodyPr>
          <a:lstStyle/>
          <a:p>
            <a:pPr algn="ctr"/>
            <a:r>
              <a:rPr lang="en-US" sz="3600" b="1" dirty="0" smtClean="0">
                <a:solidFill>
                  <a:srgbClr val="C00000"/>
                </a:solidFill>
              </a:rPr>
              <a:t>snood</a:t>
            </a:r>
            <a:endParaRPr lang="en-US" sz="3600" b="1" dirty="0">
              <a:solidFill>
                <a:srgbClr val="C00000"/>
              </a:solidFill>
            </a:endParaRPr>
          </a:p>
        </p:txBody>
      </p:sp>
      <p:sp>
        <p:nvSpPr>
          <p:cNvPr id="14" name="TextBox 13"/>
          <p:cNvSpPr txBox="1"/>
          <p:nvPr/>
        </p:nvSpPr>
        <p:spPr>
          <a:xfrm>
            <a:off x="457200" y="5527091"/>
            <a:ext cx="8229600" cy="430887"/>
          </a:xfrm>
          <a:prstGeom prst="rect">
            <a:avLst/>
          </a:prstGeom>
          <a:noFill/>
        </p:spPr>
        <p:txBody>
          <a:bodyPr wrap="square" rtlCol="0">
            <a:spAutoFit/>
          </a:bodyPr>
          <a:lstStyle/>
          <a:p>
            <a:pPr algn="ctr"/>
            <a:r>
              <a:rPr lang="en-US" sz="2200" dirty="0" smtClean="0">
                <a:solidFill>
                  <a:schemeClr val="accent5">
                    <a:lumMod val="10000"/>
                  </a:schemeClr>
                </a:solidFill>
              </a:rPr>
              <a:t>A small netlike cap worn by women to keep their hair in place.</a:t>
            </a:r>
            <a:endParaRPr lang="en-US" sz="2200" dirty="0">
              <a:solidFill>
                <a:schemeClr val="accent5">
                  <a:lumMod val="10000"/>
                </a:schemeClr>
              </a:solidFill>
            </a:endParaRPr>
          </a:p>
        </p:txBody>
      </p:sp>
      <p:pic>
        <p:nvPicPr>
          <p:cNvPr id="2" name="Picture 1" descr="snood image - Bing Images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8604" t="14861" r="41164" b="17917"/>
          <a:stretch/>
        </p:blipFill>
        <p:spPr>
          <a:xfrm>
            <a:off x="3276600" y="1981200"/>
            <a:ext cx="2764465" cy="3352800"/>
          </a:xfrm>
          <a:prstGeom prst="rect">
            <a:avLst/>
          </a:prstGeom>
        </p:spPr>
      </p:pic>
    </p:spTree>
    <p:extLst>
      <p:ext uri="{BB962C8B-B14F-4D97-AF65-F5344CB8AC3E}">
        <p14:creationId xmlns:p14="http://schemas.microsoft.com/office/powerpoint/2010/main" val="2853980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295400"/>
            <a:ext cx="8229600" cy="4191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743634"/>
            <a:ext cx="3352800" cy="646331"/>
          </a:xfrm>
          <a:prstGeom prst="rect">
            <a:avLst/>
          </a:prstGeom>
          <a:noFill/>
        </p:spPr>
        <p:txBody>
          <a:bodyPr wrap="square" rtlCol="0">
            <a:spAutoFit/>
          </a:bodyPr>
          <a:lstStyle/>
          <a:p>
            <a:pPr algn="ctr"/>
            <a:r>
              <a:rPr lang="en-US" sz="3600" b="1" dirty="0" err="1" smtClean="0">
                <a:solidFill>
                  <a:srgbClr val="C00000"/>
                </a:solidFill>
              </a:rPr>
              <a:t>fliver</a:t>
            </a:r>
            <a:endParaRPr lang="en-US" sz="3600" b="1" dirty="0">
              <a:solidFill>
                <a:srgbClr val="C00000"/>
              </a:solidFill>
            </a:endParaRPr>
          </a:p>
        </p:txBody>
      </p:sp>
      <p:sp>
        <p:nvSpPr>
          <p:cNvPr id="14" name="TextBox 13"/>
          <p:cNvSpPr txBox="1"/>
          <p:nvPr/>
        </p:nvSpPr>
        <p:spPr>
          <a:xfrm>
            <a:off x="647700" y="5570547"/>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cheap car</a:t>
            </a:r>
            <a:endParaRPr lang="en-US" sz="3600" dirty="0">
              <a:solidFill>
                <a:schemeClr val="accent5">
                  <a:lumMod val="10000"/>
                </a:schemeClr>
              </a:solidFill>
            </a:endParaRPr>
          </a:p>
        </p:txBody>
      </p:sp>
      <p:sp>
        <p:nvSpPr>
          <p:cNvPr id="2" name="AutoShape 4" descr="data:image/jpeg;base64,/9j/4AAQSkZJRgABAQAAAQABAAD/2wCEAAkGBhQSEBQUEhMWFRQVFxQVGBgXFxgWFBcUFBQVFBQUFBQXHCYeFxkkGRQUHy8gIycpLCwsFR4xNTAqNSYrLCkBCQoKDgwOGg8PGikkHBwpKSkpLCwsLCwpLCwpKSwsLSksLCwsLCwpKSwpLCkpLCkpKSwsKS4sLCwpLCwsKSwpLP/AABEIALcBEwMBIgACEQEDEQH/xAAcAAABBQEBAQAAAAAAAAAAAAAEAAECAwUGBwj/xABKEAACAQIDBQQFCQQHBgcAAAABAgADEQQSIQUxQVFhBhNxgSIykaGxFCNCUnKywdHwJGKC4RUzU3OSovEHY4OTs9IWQ0RUwsPT/8QAGQEAAwEBAQAAAAAAAAAAAAAAAAECAwQF/8QALxEAAgIBAwQABAUEAwAAAAAAAAECEQMSITEEE0FRImGhwTKBkbHwFHHh8QUjQv/aAAwDAQACEQMRAD8A5P5P0kSqjeVHsnHVazN6zMfEkyru5ho+ZrrO1AXmvtEj8lB5e6cZ3cmjsPVYjwJEXb+YazsDgxykGwA6/Gc9Q23WT6dx+9r/ADmthO1KnSoluo1H5xOMkUpIIOAPAyptnm97C/O2s18O6VRdGBlmQrvFx+uMiyqMT5OeUi1LpOip0Vbdv5R22d0lWI5l8MDvEFTZdm9cleVhf2zrDs3pKzszpBSYUjm22cvAn4yB2cfre2dG2zOkrbZsephSOZq4AjXKD9nfKMNWsSqF1J0YKWFxyInU/wBHdZE7P4/hH3BaDCoYitSRkRnRW1Omvk2hHkYSvaTELSFMOLj6ZBLkcjmuJpnAmVPgzxH4w1pjprhkf/FrZqbdylxYO30jwOQjLbjpDqXa2k1QqyuqEXzsS4zD/dkMB5cph4jY19VZkPtX2HdJJs5QNbnrx90HpGpTRvYftJQZS2fKaZ0LqAxHDKlNhv3boXWr0agViyFavqF29LN+4rL6PLfOWbZ45n4wHFYY09ctwOItccuRENKfA+5Jcnd4alUpa0atVXH0cy1SRwNswy+0bps7P7aYui4FZe9U8VDacr5hcH+IzyeltLKzMGZWYWY3NyOp1l9LbbqiotZlVTca243sToSOkpKS4ZLnGXKPe9n9r6Fa18yX4tot/tafCbNKkri6sCOhuPaJ8/0O2OIVmYOpuLAWsqn6wAJv5zf7Jdrx39I4l1phMxZwG9M2OXMqrYa2Ggm8ck/JhLHDwezJh7bzLgQN0Bw2JWoiujXVgCDYi4O4i+sttN+TmDDU03yGcb7wT9b4s0KHZe1XlG7487SnMOfsi7wcY6Cy/vBF3h4C0ozDhHDW3CKgstueJilORjFAD5dAkcsmIpyHURyxZZOK0AohaLLJ2itAZGlUZDdCVPT8ec6TZPasaLXHTNw8+U520hUXSTJJjWx6N3IIzIbjmIfgHL+iw14H85DYOH/Z18B90Q7ZtH53yM5/JbJjByLYKa4owDblL9lrn/dVPuGXRNnMbV7QUaVxfM3JdT58B5nynOYrtW59RFHViWP4CYxWILNFBE2ws7fxB+n7FX8pJO0NcfSDeKj8LQELHtK0r0Fs3ML2rH/m07dV/KbmErU6wvTYH4+YnDFYqbshzISp6fjzkPGvBSk/J3jULbx+cmuzg26Zmwu0nenu6o9LmOIHGbxosjXH68Zi7XJfIC+x+kswXY5cXUFFmKK2pZQCfR9KwvpradHQw+ZQ1t4hOD2beqgDMl2AJQlWyneAw3XE0hyiJPZmTiP9lGzqOtfEVb8i9NSfBQmY+Ujsj/Zrg6mIc9zVOGCJkNRnUtUucxFrG1rb56Hg+z9GlqiKG+sfSY9Sx1hww87qRyWziMP/ALK9nq5buC1yCFeo5VbcALi4+0TNqj2VwierhaA/4SfiJuGhG+S9ZXwk/EVovhLRRFt8Qw9pIUx1g2CRE0wBKnUQgpImiOEEx0CPpIZxCWwsXye3GVqRNMoU8hJ5zJG0jABxiDHkLCPFsB8xxR4rTkOwVoo8eAEbSWkYCStAZArKqq6S8ytxpEFHrewKf7Mvgv3Vh2zqXzvkfhK9gU/2ZPsr9xYbgafzntmAw1ae+AdoKf7JiP7mr9wzXRN/jAe0SfsmI/uav3DLJPCrGLKZOSmoFYEWWWXhuztltWvlNgLXOV239EU++0EBnFTyj/J2tfKbc7G3tnZ7M2Th6QJq969Q7iKRyr1CNvPj7ISfk97mtjAf+KPct7eUelgqfk5HszT/AGpfst8J6ZjKOsy8NicMmvyjEfx/KSPYUtD/AOmKB/8AVIPtFh/1LCZyg2aKvaNzA0Pm08Idg6NqifaEw8Ji81hTxKvyCmk3uD3hfyutTYXKi2vpIVPx1jSrkO25bRpnYgyQqdJydXtK4RszAHS1ke1r+kSR0vIU9ttv7w+1vxUzoeSJgunyejss0V5x527UG6r7df8A6REnaSr/AGtLzQn2areLXEfYyLwdhGvOWwXaao+80tOBDKen0vwmjT2y3EU/Jqn/AOZHvj1Iz7cvRrlpWTAU2qTayBvs1EJ9jFTL8Ni1cXFxa4IOjKRvDDgZVktVyXEmRMYtGzRkj2kSIxaNeAD2ikM0UYj5mEeNHnIdhFxuiQan9cJMCOBAKEIoorQAUi+6TkXGkQ0e07AX9mT7K/cWHYJfnPIwbYC/s1P7KfcWG4RfnPbMgYcq7/H8oDt8fsmI/uav/TaaCjf4/gID2iH7HiP7mr/02lEng0lJUaBY2HiTuAHMngJ2eweyiqBUrDTgp0LeI3qvT1jxsNDqk29hOSitzO7PdkzVtUq+jTB8zbgBx+A67p1yoiqEpqFUcBz4knieseriL24AaADcANwA4CUl7fr3CdEYqJzSm5CqgcoEVXlJ1a19JEUxvMNidyt6QPCDVVUS6tWJ0UHy/XKUUMOTUXOLLcXvutvtFsO2GYnYFNkoKR85VOpOuVB6Tac7W981sJsFqX9TXq0x9XNmTzpsCreYlezm73FM2hFJAgtuBf0j4m1xNfFrdGA5e+Z1bFqaMjaCEmlmUKzFs6r6hamxUMo4AnIbcIP2jwFRGUDEVEBXdTsmo3lnsSxJ6+UOxtQLXY71w1MDpm0Y/wCYp7DMvtLtAioAyk5cy3vroxHLpIxwVyl8z0OpyzUMcG96t/YEwGya1SoEXE4gXvqaumgvwXpD8d2WxaU2anjarMouEc51a2uU3WZmzdr2qrZmGtvaCPxm8K5J9b3zpjBSR508sovYjR2j3lOnWp3CVAboSTkqIQKtI8TY+ZVlPGHZyfSUUSp1C2qh/sZs5W/C9uINtZh4Ed1iXo/QxANSnyGJpKSV/jp5l6lUhuFxNvR4H3Hhr7v9Jx7Y8mmXDPYWrqOn1438Ufr/AD9w3D4mo1np0gVN7FarIdDYhlN7MCCCOY841DFvQc1DTrLvv873iG+85GKreCUsR3bkahahsb/RqblbpewU/wAJ4Qp3uCGJI3EG87e0jyH1M/O50mydvpXXQ2INiCCDffYg6g21t1uCRrDzUnnaVzSqE3JBHhmUHd0YE3B4G/AkE2ptAi1mupFweY8OHIjgQRwlQVumEntqR2+eRasBvIHibTiV2ofrEStseOc17ZnrO4+VL9ZfaIpw3yzrFH2ha2eUgx80iI4nmHpDmIGJjGBgBKOPGNLFpMdwMT2KSb4IGQqDTeZo0th1m1yEDmdB7TpGqbII9Zh/D6VvPd75LmkarDN+D2Ds+P2an9hPuLDsKPnPbPPsB26qU0VBTQqoVb639EBeduENTtjVc/Nr6XT0j7AJnqSF2Zvg9AaqqhixAAOpJAA0G8ndvExe0u3aAw9RO8DNUR0Ap2cjMpW5tuAvxmLTqYqoPSUC+pLWF9LXtqb2AG7hKcR2ed/WKn3D4H4Sk36H2PbA9h7GSmodwLjVKdwbHg9Q/SqdNy+O7Rq1Sx1jYPsyib2/w3HvvY+yaNPA0wLZb9TqfaJ0QyUuDGfS29pfQx3fl7ZVlJ4zZfB0+VvMyk4MHcT7ZXcI/pJGd3doPURmNtw58hxmm+Av9M+YlT7Obgy+wj4Xi1i/pprwD1q4QAIM3u15nrA62NZiFy2ubE7wBDKmznA0APg1vvAQc4Zl0sbnTSzfdJk6kJ4ZLlMJwNVqLWRgFJ9It6u7TUbvHhOhwW0kdS97BLswuDYL1G+5tYzkqtFhoEe3VGHmSRNzD4NloUqQ/rMSwdulNTZB5nXwJilKlYYsPcmov8/7eQHG1G7h9PTrCpUa/Aa2HtLD+ASW0URqz5yCSb2J3ZgG/GBbT2qtRD3e4gqN18q+ioPIkC58ZE7QV8Rc5mpgoHyG+i00LW53sRpxhBaY0GaXdm5fp9gpdh029T0WFje5IB3jS8WIq909m0PxHSamI2/h3I+TYdlA4sSCfFbW98zNrA1iDbKRf1RmveaRm1wYSxu9zL23jCVV6Z9OmRVQ8npkMPgZuVyrWqIPQqqtVei1FDBfK5X+GY/9Etyc/wAJ/KGbHDLg6VNwQ9MVBY7xT7xmQEcNGbTkBOfqXa1Hp/8AGWp6F5X+f5/cKrqrr6QvwPjbRvMD2g84yYkldTdlORuZ0OR/4lHtVpWr89QdD8RbqCAfKRpYNs9w1MqQVN3VTbepKtY3DBTpfiL6zXDmTjT5Rl1vRyjNyitn9GKs+YWMbAtnQ0+OpXo3EeDD3jqZcuzm3lqX/NT84w2bZie8pjcdHJNxuOg5/CbOafk44Ysif4X+hjVMRvF92/pbS0rOOWH9paVqhZAMrE3AXedN2l7cPITL+R1GswRjyABf3co1lbCeLQ6CBiBzHtilLYDE3/qj/wAs/wDbFDuSJ0I5AGOJESSj9WnMdY8NopTFUUnWoz7my5cqtxWx1Ntx13gxbPplc9SxvTQsun0ty+8r7ZPstiQlWpVc+klKqy31LVDlAHQktv6QSsHLTR169nqNO3oAk8ySb+VpZiKOQDI1ND4a+AAHxM55e15JGdNdxYG5t57oRhttUC1yxB/e5+IExhj8zs9WfUJpLDX5mimxnq6tWa3Ow9172h1Hs1hk1cNUP77E+4ECVYbaSN6rg9MwMLWtHqS4Q1hct5OyZ2XQ4UkA8NfadYdSqBBZVCjkBYe6Bd6OfugW19tphqYZyTc2VVsWY7za5GgFrk8xzii7exU0oxuT2N75ZGGOF7XueSgk+wbpzmyO0lLEHRKl93zi2W/IFWK38QJuGuwFhZQOW72C0cp6PxEY4rL+DcKFRvq2+01vct/wkhVtvIPgLD4zJqYk8z5aSoXO8k++Z99eDddI3yzXfGL0jHFDlM3NbcAP1yEYVT/oAJD6g0XRh1Zw31h4Er+UoVlU+sfN2PuvBGlZvM3nbNo9LFLk0zil5yirXU7xeBExryHlkzRYIRLg1txI8/ykqWNqDXvGHKztu9u+UW6RKIlJocoRfKLHxDHex99/bKKbFSSN5N81zmv+HlaWESNhKWSS8mbwYpKnH7E/lbn6bf4m/OP37H6RPmTKoxvFbNNMVwkWmpzhtLZjq5JGigswv9AEB/c0zhTMtzOR6zcvWO7lvlrTT1GOTXa0NL3ZGrRKmx3ytzYS2qGLEhGNzvynjpv8YnwjgEstha5JIFgNecES5pPdooBMuWchtbte4JFFRlH0je56gC1h4+6F9m+1ZqsKdUa813nwvN1jcVbOSXWY5S0o6jF0y1NuYGYHkR/K8wkrVFNw7A6btNeYmge0tNdEpEn99viohtDYCVVFSnWVla9iq3XfqqkHcDp5TWEjzeoSnJMDp9pcQABnGnNFJ8yReKGnsmf7X3GKXqMNBljYoHCDbTQUEzEE628NN59k6gIJDFYbNTZQL3BmdmlHn9WrWqEmnVp5fqsFAtxDaG/naUY3AMGY0aWVWtoSW9HRuo3jfeFdp8AKaA5MjE2OluHLdK9iLWZL06zLlIGU6qRa/h7puqoyT9qzMKMN6/jIOwFr6X3X48NJ1b49L2emCQSDoOBtpa0rxlPCFCzXFrEiwY2LZdAbcTzvbWaPFNbi1437RzAtCKeNqJ6rsPMzRGxsLU1p1kBPNih/z2HvlWK7LutiKgsd17WPgwNjIa9oqO34Zfb96JUe0tdfp3H7wH4SjbuKepWs7C9NVFlFgGIzsNSbnMxBP7spqbIrqbZQfD8jLtoYbO71AcjOxYq4YAFjchXUEEXOl7fjJSimaTeWUalbR6N2P7PlNmjFMFChM2YsAWubbrfWNt4ku8727XKp9lm9pS4985HYnaaomFbCvWTuy6sFLXAAJJ9ICwGbLpccfPWO1KXdWBpEnT+up6A6fWnN1CtrZnX0WR4ovdb+/wDaNJqigbzbqrKPeJKmwIuDMlKq5bDJfoynTyaPhMWEJ1UKRr6QvmA9EgXN+R6HoJx9u/D/AJ+SPSj1btXVfL/bNVpXVrBRmYgAX92//WZdfbYsbbgCbnQADeT0E4/am1nxDak5BuH1rcWHwHDxuS8WF5H8jTqurj069yfg6DaHbVAbUwW8NB/iP4AjrMl+2tYeqgA+0f8A42+EBweznqEimt7asTYKo5u7EKo8SIavZqo4PdmjVYa5KVZHqeSA3b+G89COGEfB4U+tzz/9foW4bt21wKi6cwb+42P+adTszHJXtkYa7rmwNt4BPHobGeZYmjY7rc+fWHdn8YUqADcdbfvLqp91vORlwRatcm3T9bkUtMnaZ6k2zjxZB/Ff4SCYdAWDVqa2tclgBrrpfzE5LaZHevbUZiRc7gdQOPOBrvNgPZ0nIobWdT6nIdrUxOGXfiVP2QW+6DKqm2cIv03bwS3xtOT1/X8zIk9ff/pK0Ih5sns6Z+0dD6NKo3iVUe3WUP2p5UFH2nJ9wAmAo629sYuB+vzj0ohzk+WbLdranBKS/wAJP4yDdp8Qd1QD7KL+RmR3o/R4xmrjgJWleiLNCttuu3rVn8jb4SnEV2K5Czk1BdiSWIpX0ABPrOfdbgTBUxFrlvVGp525Dqd3nJ7Oqlg9Q2zMWO8CwRbgC/jYeUpRreuCdpNR9/sV0qdFyEZFQMcoqBqmZGOimoGOV0vYGwW28W3HP2PhGTF5SLFGNxyy7x5ETTxGHd0Z3HrKxuBYHS9+h3e6b2z9gmtWq1dBmKXvzaklRtBv1fnNVNuLT5Jy4YwlFx4f2Myps+rW0pKLXALX0XOcoZydwUFj756JlTMFo3FKlTShSBvYpTGtS31ma5J8JTgsOKahRfx01PPSE5o06VGEt3Y+X9axSBxA5RoWABJAGMK0XeRDB9p7ITEIEq3IBuLEgg2tvEowvZyjSXLTBHW9z53miDFm6x2FI5Haeyaiu3o3B3Fdb336DUcTYzMq4fMrLbUgg6WsSCB7/hOy27hO+w70x6xF1+0puvwt5zzX+l69M2zsQNCrekAR0a9iPwnXDP8ADpZyzx1Kzd2FsanUw6s6Ak31BIO/pMrbuEFGpkS4BAOpvrc/lBMNtW24lD0JH3ZPFV+9ILOSbAX36DwmO5pSrY3tn4nGNTDJWDj6tQBrW4emD8YS208SP63CU6nC63B/yNb3QDZW3RSUJlDAcmyn2ETWTtFRPrKy+Vx7VhrZSxvlfQDqbVw50rYGop6PlPvpwd8ZgP8A22IH/FH/AGzpMPtfDHdWA8bj4y/+kaH9qn+KTqXyKXc9v6nL4fGYK4CYSuCdM3e3y30vlCWPhETYkHeCQfEaGb9fa9EbqgPhczldqbQALsOJNvOc+ZKdUej0eWWJSc7rncG2pjc3zanTQv14qvhx8bcpRhMPnYKDbfcncqgXZj0ABPlBqXEnefjNbZKAI7HTMypf90XqN71pe2dCShHbwebKUs+S3yw04RnULTUBBmKq3q5lFyXt61UjUnhoBppBHw92ysMrg6Mt1sQdCD4zQxLjuwFJ7x2YZVItawUMpG5mbN7BzlNfC1EOWpfMOO+6kHjx1BnLJyrUexihi1dqinbS/KMOMQw+eV+4r8MzZS1KsR9ZlVlPMpfjMPY1O9UefwI+Np0qr8zjhwyYZ/4hXVfg7TK2JhrZmuBvAJ/Xn5CdGr4LPKePTm0+mG4zF3drXtc+wafhKFrn9GEjDpxYnwAHvJPwlBxNFN5v5n4C0xS8JHQ5eWQZyf8AS8jrz/XhHO16Y9VL+X/deRbbjfRUD3e4SlCXozc4+WXJRY7g3sP5SS4I8gPEj87+6AvtNzxlTYlz9IyljZDyxNX5OBvceVz8bRVAgUk5iBcm1hp4fzmQHMsGIO47jpK7ZPe9FWJxmc+iMqDcNSSeZuT/ACmxslFNA3YCxbQ319W403bwdTOdtY2mjsnGopK1b5GsbgBirDc2UkBhYkEXF9NbgSpQuNIWLLoyKTOkwxvQ7ldWqMKa9DUsg+JJPJZ0eycUMjML5Xd3X7F8tP8AyKs5ZMXTPo0HapUYFc+Tu0pIwtUKKWJaoVJXMbWBNtTcbuEpkAAbgAAOg0AmUYaVvyzfPmWWS08I3KeKB3ay1bTPpXELptKsxoKBXlFKcxihYUAZxGNYSuNlgA7V5HvzzkHg9Qw2AvfFW3mc12g2fSqksDlfjYXDeI59ZqVaZMCrYONOiWrOKq4Fgd15WMM3KdZVwPSDPg5eojSYuFUqfS16Xl4Nt1x5wxsNKzhoWFUUjEczeN8tk2w0rbDxaYvk0WXJHhjNjzwHvlDOWNzLDQjd1GoxXAp5ZzVSZLhNfZh+ZU3tarUBsLkZqVMrp1yMJkE3HvmlsCqGLUSwXvMpRibKKyXyZj9EMGdL8C4PCElaonFLTNS9GjiKWi3zXX1RoBa+bXW43wmnUNRhm+ioUch0HQa+2AvTKsVdsjKbMr+i6niCDr+t8N2dhWqhlpEBFF6tdtKNFOJzcW5Aak7pxOM5fCe+smDH/wBt/wA+RTtGoEwlZv7eslNetPDKXqMOmd6Y8jOX79+Zm1tjFivUUUQRQoqKVIHflBJLt++7FmP2rcJRS2YeU7FSVHgylKcnL2ZJDHeSfGOuHM36WxyYZT2IeIhqFpZzKYQy9MCZ1FPYo5Q2jscRah6Dk6WyyYZS2MeU6lNkgcJeuEtwk6itCObp9n7y9ezC8p0a0B4SwU7RamPSjmj2PRt4MspdiKHHMfFj+E6dJaKfSGphpRl4DYNOkLIoHx9pmguF6S8L4SxVMBlK4fpLBSlopnmY4pePtgBVlihGQRQAxwnOP3PnCDRkClpVElDUOkrah0hAxA4yRYHdFQ7M96EHfDzU7m8h8iMQzHbBympguk3jguvsiOBEAOYfAdJQ+zTOs+RCVtgYWFHIts88pS+BPKdgcAOUpq4S25bmOyXE5BsEeUpfDTsBgTxUSabIB3raOxaTgauHI1AgraT0n+g05S4bBpcaanxAMesWg4vCds8QqhCUqhRZRVpU6xUcArOpYDpe0IxGJxuNCrULmmNQuUU6Q6rTUBb9bTtqGzKa+qijwAHwha4eJ5AWM5TA9nioAM1aOzAOE2hRHKSXCybs0SozUwI5S1cEJoLhpMYeKhmeMJJDC9JpLRku7hQWZ4w3lJfJ+sNKyBWAAvyccoggHCFZJEoeUAKLRBTLcnSSyxgViTjmQtARO8WeRyxwsAFnMUV+pigAEuI52/CTz35RZbRgeX8v5SyBGn0lTUTCg3PT4SZURABrcSff9D7JcUH6/nEMOIDIKQeP685M05P5OOUkEkjKskbupfliyQCwc0YwodITYxAQGDnDxu4hQkwkAAxhpMUoWFiyxADClJZLS/LEVjoCoSUmEj5YUBFZMGNHsYAPePeRtFeAD2ijXizQAe0e0iWjXgA9o2SSBj3jEVGjI5JcWkWhQWVFOkaWBomhQWVRSdukUYgAPJX6+6KKMQgvWQ1B3x4ogLE3675ekUUTGhyYooohjGpJr1iigBYBF3cUUAHyxwsUUAGtHCxRQAeK8UUYhwY8UUYCJtIkxRQAUjFFEMiTEBFFEAorx4oDGapYXMC/pcakA2va/M+EUUpIlsIOK3X0k0qXFxFFBhYjHMeKACuIooorE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encrypted-tbn3.gstatic.com/images?q=tbn:ANd9GcRQKCOMQxJQbpZZiGMBrSZKUPX2JHappGbdRC-3jyrFYGoGg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2176611"/>
            <a:ext cx="4648200" cy="310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25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85748" y="6344453"/>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74752"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34196" y="1676399"/>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9913" y="826698"/>
            <a:ext cx="3352800" cy="646331"/>
          </a:xfrm>
          <a:prstGeom prst="rect">
            <a:avLst/>
          </a:prstGeom>
          <a:noFill/>
        </p:spPr>
        <p:txBody>
          <a:bodyPr wrap="square" rtlCol="0">
            <a:spAutoFit/>
          </a:bodyPr>
          <a:lstStyle/>
          <a:p>
            <a:pPr algn="ctr"/>
            <a:r>
              <a:rPr lang="en-US" sz="3600" b="1" dirty="0" err="1" smtClean="0">
                <a:solidFill>
                  <a:srgbClr val="C00000"/>
                </a:solidFill>
              </a:rPr>
              <a:t>oojah</a:t>
            </a:r>
            <a:endParaRPr lang="en-US" sz="3600" b="1" dirty="0">
              <a:solidFill>
                <a:srgbClr val="C00000"/>
              </a:solidFill>
            </a:endParaRPr>
          </a:p>
        </p:txBody>
      </p:sp>
      <p:sp>
        <p:nvSpPr>
          <p:cNvPr id="14" name="TextBox 13"/>
          <p:cNvSpPr txBox="1"/>
          <p:nvPr/>
        </p:nvSpPr>
        <p:spPr>
          <a:xfrm>
            <a:off x="665252" y="5390346"/>
            <a:ext cx="7848600" cy="954107"/>
          </a:xfrm>
          <a:prstGeom prst="rect">
            <a:avLst/>
          </a:prstGeom>
          <a:noFill/>
        </p:spPr>
        <p:txBody>
          <a:bodyPr wrap="square" rtlCol="0">
            <a:spAutoFit/>
          </a:bodyPr>
          <a:lstStyle/>
          <a:p>
            <a:r>
              <a:rPr lang="en-US" sz="2800" dirty="0" smtClean="0">
                <a:solidFill>
                  <a:schemeClr val="accent5">
                    <a:lumMod val="10000"/>
                  </a:schemeClr>
                </a:solidFill>
              </a:rPr>
              <a:t>A word used for any object when the actual name for that object has slipped one’s mind.</a:t>
            </a:r>
            <a:endParaRPr lang="en-US" sz="2800" dirty="0">
              <a:solidFill>
                <a:schemeClr val="accent5">
                  <a:lumMod val="10000"/>
                </a:schemeClr>
              </a:solidFill>
            </a:endParaRPr>
          </a:p>
        </p:txBody>
      </p:sp>
      <p:sp>
        <p:nvSpPr>
          <p:cNvPr id="3" name="AutoShape 2"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REBIUEhISFBQQEhQREBIUFQ8VEBUUFBAVFBQQFRQXHCYeFxkjGRQUHy8gIycpLCwsFR4xNTAqNSYrLCkBCQoKDgwOGg8PGikkHiQtKSwqKSwpLCwsLCksKSkpLCwsLCwsLCwpKSwpLCkpLCksLCksLCkpLCwsKSwpLCwsKf/AABEIAOYA2wMBIgACEQEDEQH/xAAbAAEAAQUBAAAAAAAAAAAAAAAABQEDBAYHAv/EAD0QAAIBAgQEAgkBBgUFAQAAAAABAgMRBAUhMQYSQVFhcQcTIjJCUoGRobEUYnLB0fAjJDOSshY0Q6LhFf/EABoBAQADAQEBAAAAAAAAAAAAAAACAwQFAQb/xAAnEQACAgEEAQQCAwEAAAAAAAAAAQIDEQQSITETBSIyQVGRQnGBYf/aAAwDAQACEQMRAD8A7iAAAAUuAVBS5UAAAAAAAAAAAAAAAAAAAAAAApcqAAUuVAAKXABUAAA8ti5DZ3xFGj7EVz1HtFa28WRlJRWWRlNQWWTLkY1XMqUd5x+6NajlmNxOtSp6uL2Wv6IyIcEU/iqzf2KvJJ9Io8tj+Mf2TH/7dC/voyKWOpy92UX9TWcTwTZXp1HfsyArqtRlaV1boQds4fJFcrrK+Zo6ZcqaZkfFLUlGo7xk7JvdM3JMvhNTWUaa7FYsoqACZYAAAAAAAAAAAACjZUs4mqoRcntFNsDOCzjsyp0Y3nK3buQVXjJyf+FSnJd7MZXl37VJ16ybi2/VweySe9jYqWHhFWjFLyRR758rhGf3z5TwjWHxViFvQlbyZdocbxvacHH9TZWkYeNyajVVpQXmtGvEbJrqR547F1IYPOqVTaSv2Zn3Od5rlk8LP2W+XdeJLZBxNqoTej0u+j7EYXc7ZEK9R7ts+zbitzypA0mzJYx2I5Kcp/LFv8ELwzlicfX1NZ1G5Jvorkrm2Gc6FSK3lFpGFw1mEJUYwvadNcsovfQpljes/golh2LcTDI7E59Rg7N/VWJCorprurHOOI6EqdTlveXRLx2PLZuOMHl85QxtR0WhVU4qUXdPVEPxPl6nT5rarqSGS0HDD0oy3UFfzKZxNKjK/W363JTWYckrFmDycxlpfw/kdNyXEc+HpS7wX9DmeKlrJ927HTMjw/q8PSi91BX+upn0v2ZdGuyQAKXNp0ALmHj82o0VepUjHzev2NYx3pMwsG+VSn4rRfkqnbCHbKZ311/Jm53FzmOK9LE/gpxXi22/sYD9J2KvvFL+FGd62pfZkfqNC+zrtxc5JT9JmI6y/wDWJm4X0l1b+1KL8HGx4tdUwvUqWdN5iqNLwnpAT9+mn/A/6k9l/E2Gq6KajJ/DLR/S+5ohdCfTNNeorn0yXMDOsO50KkVu4uxm8xRlrWUXtZWCH4ZxsZ0Ipe9Bcsl1VvAla9RqMmt0m0ROO4ebn6yjN059flfmi06uPirOnTl05k7LzKVJxWGiiLcFta/0hcfxNUjPRvTd9PI3LBVnOnGTVnJJtfQ1XDcH1KlVTrtJJ8zguut7G4QikrLpovoeVKS5keURksuREcT4dSo3e6ehz5Ts3Y33ifGKNO33NAUHJqK3m1FLzM97zYkjHqXutSR0/J6rlQpt7uKuZpYwNDkpwj8sUvwXrG9HUiuMCxE4/hylUlzrmhP5oaMl7FbHkoqXZ44qXDICOQ11p+1VLeSvbzL+B4co05c7vOfzT117kweWRVcVzgiqoot1qyhFt7I0viTiDmvGPkZHFOctezF73S8O7MXhLIVWl66orwi7U4v4n8zM8pO2WxdGScndLxx6PHDXDM6s41asXGnF3jF7ya2duxvqRSK/BVmmEFFYRrrrUFhFJOxoHF3pEVNypYZpyWkqm6XhHv5l70k8UOjBUKbtOqrzfWMPDxZq/DXCXPFVsQrQesKfWf7z7IxX2znPxVf6zBqb5zn4ae/t/ghIRxWLm7KdSTerb0XnLZEthuBar1q1IQ7xXtS/obpQoO3LTgox2SirIz8Pkje4hoYrmfIr9OgubHlmkw4Iw63nUl9Ev0Pb4Ow/T1n3Og0sjikXVk0expWnqX8TUtJSv4nMq3BcH7s5rzSaIjG8M1qetlNd47/Y7HLJo9jGxGRroQnpapLohPRVSXRxRRnH3W9OhlYfN38X32Nz4i4U3nBWkt10Zo2OwltUvM5V9MqXwcTU6eVEuDbsl4yq0be16yHWDeqX7rOi5PnNLEwU6cv4o9YvszgVKu4k7kPEc8LVVSL9lu1WPRx66dzRptU84Zp0etedsjuCYsY+CxUakIzg7xmlJPwaL05WTfY62Tu5WDzVqqKu3ZEHmfFEaei3/P8A8IriTPm24xdv5Ij8i4cninzzbjTvv8U/IyyslN7YGKV07Jba/wBmHmGaSry2b192N239jYuFeGJxmq1ZWa/04dvFmx4DKaNFWpwS8ev3MyxOulR5fZZXp1F7nywkVANBqAAABZxcrQk+yZeLOLjeEl3izx9Hj6OY5zUcqkvt9zo2T4dU6FKKWigv0Oc5nG1SX92OgcN4z1uGpy7Llf0Mem+zBo+2Sh4kz2WcQm4yS35XY2M3vo43W/z+aS5tYesd/CENLfdfk3+hh/WS0WkdEuiXRfY59wdK2Nmnu1NfXnOs5Vh7RuYtEk4uT7bOdoMOMpfbZewmAjFbGVZI9nmSNx0izicXCCvKSivEjXxZhU7OpbW2qlb7mocQZy3UqSfwycYrtbQ03EZ9KTd9jmz1rUsJHIs9QcZ7UjutGvGcU4tST2aehdObeivOJSdenJ+zDllBdE23c6RFm+Et0cnTrnvjuLOJwqktjmfFuTKnVkktJrmj531OqWNT47wy5Kcuqk1+CnVR3Vso1kN1T/4ccrQtJrsIy0ZkZnC1RrxMS+58/HiR8vDizg6r6L83c8M4N/6U3H6PVG2Z1iOWk/HQ5n6LKzXrv44/8TfuJOd0VyxctenkfQxbdR9RFvw5NIcXVqpfPNR+lzp+EwypwjGO0VZHOcpwdX9opJ056TTbafc6ZYjpo4jyeaSG2PIRUA1GwAAAAAAM8yPR5YBreN4ewkZOVXmd3e13b8EtlFShyKNGyS+Fbmt8XynGT3Seqf8AIxeC/WyxLaUuRQalJ7N9LdzLGbU9qRjjNqzaom/HmR6KWNRsOMcXZfUwWOdSCtGcvWU30196D/J0XhPiOliqS5WlNJc9N+8n4d0ZHEeS08RScZx5l07p90cxxfCOKw8+fDyb5dYuLtNL+Zz5RnRNyisxZy3CzSzcoLMX9faOzKRVs5Lg/SDmFDStT9Yl80ZRl/uJFel5W/7bXtz6fexYtXXjngujrqsc5X9lzjrKuScqi9ypv4SOZYypyp/U2fO+KcXjnZQah8NOCk/q31MPBcGVas1Kv7EFZ8r96Xg+xhcFdZmC4OY61fdurXBOejLCyhTdR71paeMVsdXwz9lGp5HgEuVRVox0S6WNvpKyR2IR2xwd6ENkdp7Nb40l/hwXeX8jYnM0PjLNlKUmn7MFyrxfVmfVTUa2ZdbYo1PP2c5zeSdSXmR9SVky9iKnNJvuYOMqXtFbyaX30scOqO+Z85THfYdA9GNG1KUvnqf8dDo2OzVUYLva5q3CGW+ppU4fLFX83uT+fZJOtFOD9pKzT6nfxKNeI9n1G2UasR7LWVcURqVFGXxe6zZTR8j4UrxrRnVSjGDulfVs3glVux7iVO7b7gAC0uAAAAAABQqAC3VoxkvaSfmkxSoxirRSS8EkXADzAAAPTzOCaI7F5WnqiTABrdTBzW6v5pP9S2qCX/ip3/gh/Q2ZwTPDw0exHajzCZrs+b4YpeSSf4LdHKJSd3fxNmWGj2PUYJHq46HXRiYLAqCMqpVUU22kl1exj4/MIUo80n5Lq2aJxBxM3rN2XwwRnu1Ealz2ZdRqoUr8snM84njytQdo29qf8kcxzzOPWvljsjFzPO51W9bR7ETCdSrLkoxcpPt+vgciUrNRI4U5WaqWRiMSorxJzgrIJVJ/tFRPlX+kn1fzeRlZLwIk1PENSktVTV+W/j3N+yzLbtWVl0S2SOlp9Ns5Z1dLo/HyyUyPC9TYLFjCYdRVjINx0zzY9AAAAAAAAAAAAAAAAAAAAAAAAAAAsYrEqnByk9Ev7ReZqfFuZa8l9Ie1Pz6Ipus8cGyi+3xQcjX+JOIHrKW79yPyo0DHY2U25SZlZvj3Vm+yehEKhKvVjShfV626LqzhRUrpnzcVLUWcl7K8rq42pyx9mmvfm9rdvFnSMmyGnRioUo2+aXxS8Wy1k2WunCNOlCyXW276yfibXl+WVFZ2O3VWq10fQUVRrjwimByS+5O4bCKC2MaMKqDr1FumXbjRvJFMqRscwkXY4/uhuQ3ozCpZhiIsvEskkwAAegAAAAAABnlsA9Ax6uOpx96SRaWb0fnRHcvyRckvszQWYYqMtpJ/VF1M9zklnJUFCp6AUZUowCk5WTfZXOT8VY9tTd/fk7eR1HMJ2pTfaL/Q4xxHP2YnN18sJI5Hqcmkka7OWjZsfo+y5NVKrWspckfLfQ1qovZZ0T0eYf8Ay1Pxcn+WU6CKbyUemQTeTdsnwCSvYmEWYR5YaGHWryOs5YO25YJIWIzDYiXOkvr5Eoj1ckk8lirhIy6akfWocrJcxsXEjJEJxWMkapGXhMW72ez2MSS1KLdeZXFvJXFtMnUCkdipeaAAAAAACjIbMcdOU1Spbv3n2Jlsgr+rxb5tqnuvxK7HwU2t8IvUOHoW9tuT666F15BR+X8kjFlZM92RJeOH4IWpw4vgnJeZjyjiqPXmj9yc/aod0XNGR2RfRHxxfxInB8QReklZ7ErTrKSuncwMxyeFRXWkujRB08RUoys3azszzc4dkXOUPkbdcMwcBmUait1M65annlFykmsoxM1X+DU/hf6HGOIndR+p2vGRvTmv3JfozhOc4h3s07x0aszn62DljBy/UYOWMEW9jfvRpiZOk0lfkqNfi5zqdSb0UJf7ZHQPRlhqlOM+dOKnK6T3K9JBxeGVaCuUHhnTo1qlvcLEsJOT1sjOpPRHpHT2nZ2ljDYNQ8X3Mg8ylbcx62Lse5SDaRkuSRhYuuY9TGM8ww059PqyDbfRBycuEW2y/gaDlK72W3iX6WWreTv4dDNjGx7GOBGGCqKgEy0AAAAAApYxcbgY1Y2a8U+qZllGjxrJ40n2Q8MTVoezUXNDZTW/1Rmft1OcXaa1XfUy2jCr5PRnvGz7rQhhror2yXRreKxLTdpaImeHa85KTd+X4bnv/pujfW78L6ElSpKKSSsl0Iwg08shXW4vLLhCZ/hVpLvdP+pNkTndRWt2uSs+JO34s16jXcXvtsbXleN9ZC73WjNOb1ZPcMXvU7afcopbzgz6dvOCekjW86yuDblyQXd2j+pskmaJxFnnM5Nu0INxjFdbaNssutVcctFmoujVHLWS3CFO9lKF+2iJjLsukmmc3xOfKTtY2Hgri+ccRChOXNCo+WF94y6JPsZ6dWpyw0ZtPrVY8Nfo6bSjZITnYrFmPi5m5vCOi3hGNicSzGSbdlq2HuzLyyGsmVLllEfcy9hsDGOr1ZlWBUuNBSxUAAAAAAAAAAAAAAFGGR2YZhy6L6kZSUVlkZSUVlmZUxEVuzGnmkF/djWsRmMpdbIt0MLVqv2It+L2KPJJ9GbzSl8TYa+eRWzX6kJjcc5vS5lU+Gar3nFfS5ejwo+tV/RWPHCcuzxwsn2Qau2ktZN6I2/JsD6qmk93qymByalS1irv5nuZ6La4bS6urYeakbprurfc45xDzRlUpyunGT+qu7P7HZWajxjwzDEe1rGdrcy6+DK9RV5IlWqo80cI47Oy3LuQVpSxlDku2ppv6E5W4Am5e1WVr9Iu5NZBwtSwzvC8pvRzlv8AQyU6RwllmLT6Fwlk6RltfmiVxpayek1HUzqk0tzptcHWfRDtPxMvLlJN6OxdljbFaeOTaT6kI4RCODKRUoipYWgAAAAAAAAAAAAAAFrE1OWLfgalmFa8rG1Y2hzwcU7X6mt4vJa0btJSXgUWpvozXxcui1lWX+uqWl7sdX/Q26FNJJJWS6EPw7hJRjJyTTb/AATZOuOEW1xxEpYqAWFgAAALVWipLUugAh62SRbuXMPk8Y6koADxTp2PGIouS0LxQ8YImeGnf3WeqOBm2r6IlAebUQUEgioQJEwAAAAAAAAAAAAUZUpYAhs0x7jJrXTYwcPnck/BbomsxyyNVb2a2aIWfDFW/vxt9blEoSzlGaUJ7so2PD1VKKktmrl0sYWhyQjFfCrF5FyNC6KgA9PQAAAAAAAAAAAAAAAAAAAAAAAAAAAAAAAACjKAAA9AA9AAB4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2.bp.blogspot.com/-53mnaudBkR0/UGRUqzmgLAI/AAAAAAAABCM/Sb2rFVm1QmQ/s1600/606.03HJ+-+Brain+Foods+that+May+Have+Slipped+Your+Mi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13479"/>
            <a:ext cx="2195248" cy="333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26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907323" y="861204"/>
            <a:ext cx="3352800" cy="646331"/>
          </a:xfrm>
          <a:prstGeom prst="rect">
            <a:avLst/>
          </a:prstGeom>
          <a:noFill/>
        </p:spPr>
        <p:txBody>
          <a:bodyPr wrap="square" rtlCol="0">
            <a:spAutoFit/>
          </a:bodyPr>
          <a:lstStyle/>
          <a:p>
            <a:pPr algn="ctr"/>
            <a:r>
              <a:rPr lang="en-US" sz="3600" b="1" dirty="0" smtClean="0">
                <a:solidFill>
                  <a:srgbClr val="C00000"/>
                </a:solidFill>
              </a:rPr>
              <a:t>inglenook</a:t>
            </a:r>
            <a:endParaRPr lang="en-US" sz="3600" b="1" dirty="0">
              <a:solidFill>
                <a:srgbClr val="C00000"/>
              </a:solidFill>
            </a:endParaRPr>
          </a:p>
        </p:txBody>
      </p:sp>
      <p:sp>
        <p:nvSpPr>
          <p:cNvPr id="14" name="TextBox 13"/>
          <p:cNvSpPr txBox="1"/>
          <p:nvPr/>
        </p:nvSpPr>
        <p:spPr>
          <a:xfrm>
            <a:off x="457200" y="5569568"/>
            <a:ext cx="8229599" cy="461665"/>
          </a:xfrm>
          <a:prstGeom prst="rect">
            <a:avLst/>
          </a:prstGeom>
          <a:noFill/>
        </p:spPr>
        <p:txBody>
          <a:bodyPr wrap="square" rtlCol="0">
            <a:spAutoFit/>
          </a:bodyPr>
          <a:lstStyle/>
          <a:p>
            <a:pPr algn="ctr"/>
            <a:r>
              <a:rPr lang="en-US" sz="2400" dirty="0" smtClean="0"/>
              <a:t>A chimney corner or </a:t>
            </a:r>
            <a:r>
              <a:rPr lang="en-US" sz="2400" dirty="0"/>
              <a:t>small recess that </a:t>
            </a:r>
            <a:r>
              <a:rPr lang="en-US" sz="2400" dirty="0" smtClean="0"/>
              <a:t>adjoins a fireplace</a:t>
            </a:r>
            <a:endParaRPr lang="en-US" sz="2400" dirty="0">
              <a:solidFill>
                <a:schemeClr val="accent5">
                  <a:lumMod val="10000"/>
                </a:schemeClr>
              </a:solidFill>
            </a:endParaRPr>
          </a:p>
        </p:txBody>
      </p:sp>
      <p:pic>
        <p:nvPicPr>
          <p:cNvPr id="2050" name="Picture 2" descr="http://upload.wikimedia.org/wikipedia/commons/thumb/f/f9/Ingle_nook.jpg/330px-Ingle_nook.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96" y="1464076"/>
            <a:ext cx="4038600" cy="405696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MSERUUExQUFBUWFxcVGBcYGBgXGhcVFhcXFxcUGBcXHCYeFxkjHBQUHy8gJCcpLCwsFR4xNTAqNSYrLCkBCQoKDgwOGg8PGiokHCQsLCwsLCwsLCwsLCwsLCwsLCwsLCwsLCwsLCwsLCwsLCwpLCwsLCwpLCwsLCwsLCwpLP/AABEIAL0BCwMBIgACEQEDEQH/xAAcAAABBQEBAQAAAAAAAAAAAAAEAgMFBgcBAAj/xABGEAABAwIDBQQGBwYEBQUAAAABAAIRAyEEEjEFBkFRYSJxgZETFDKhscEHI0JS0eHwYnKCkqKyFRYk8TNDU7PCNERj0uL/xAAZAQADAQEBAAAAAAAAAAAAAAABAgMEAAX/xAArEQACAgEDBAEEAgIDAAAAAAAAAQIRAxIhMQQTQVFhIjKh8IGRsdEjUnH/2gAMAwEAAhEDEQA/AMuo0HuOhvz/ABKkaWxvvPaOlz+SFftGo46+SYOY6knxU3YxJOwdFmry7mJDR8yhXYymPZaPKf7kOcK6LA+S4zAu4wO8gIV7YQh22XcCY5WHwTbtqvPEJv1IDVzfeV4U2DifCEKiNuediXHU/JIfKczsHAlc9PyAXBGoKdpOqD2ZH66pLqzknOeaNWNaRMYbEujtDx/JLNSVC3PE+9dZTM2lS7S5LrO+KJOqydQhKlDl71z1h41v3pRxIPFck0PqUuQapSITBJRjnT1TToVEyUogxKS56fdhydCE06nzTJok4tDReuyvELiclQoApbaZTQB6pwUT+igxkvgc9XPTzC4aX7TfNeGE5uYP4vwSvVW/9RvvKS/kpo+PyJLB95q9bmvGgwfb8gUmGg6k+H5opga+F/YovHVczhIt1XJTCC/SdF4P7k3mXpXUCxz0i9n6puV4FEFhNNy0ndSuRhKf8fH9tyzSmeC0ndNo9Up/x/8Acclkgp7lEO0mD2aY8fzlIO1H8A1vcpfDbml4kV6J/dOZN7Y3ZOHpZ8+a4ERGs3mVPXC6s7RKrIj1h51cki+pJTQxB5BcdWf1juVaAPimuuI5hBZ+ZXswQo4N9KOYSXVghPSDquiouoNhBrDkvescgE16TuTlOqf0Ag0OmPNxNQ6e5oSzhqxvD/eE2a7/ALxSjmOpJ8yk/or/ACxl+GPEjzTJbCLNHqkGiEyYjiDteRonnV+fmuZAvZF2zOTaPNJ4FONJ4wmsq8HINDxnQt2DkSCO5DOYUS2qnfS5hBuELaG0xlwAFsLgCkBgHkHKx7v4SfknKOwMQY+qeO8R8V3diluxXhd7EaGrvozyKmmbvVpjIfd+KJO69bTKAe8cVN9RBeUVXTSfhld9GVwt7lZTufWkg5BFjcn4BC1d3Htr+hc5oMgF1y0EiZsJi4XR6jHLhgl08o8og3aJICnDu44g9tgIJEXvE3twtqrLhPotDmNca5uAYDBxE6lyZ54LlknilZnxCSVpD/ovpiPrah8Gj8VQq1FrXubbsuI43gwmhmjP7ScsTXIHK9KItyHl+K61/KPIKti6PkRS1WlbqH/SU/4/+45UTZwzVGtMwSAtc2FhGNoMAaPtcB94qU8iToZY/JjdMhrwXAuHEAxbvThe+oHBrnZBcNLif0VaMT9GeKGhpu7nEfEKOq7h4xv/ACp7nNPzVHOD3tCLUtmtiLwG2qtLssy9xa0++JRe1ds4l1Msq0srXRfI5vGbTZDVt3sUzWhVEccpPwXtobRxL2BlQOyiNWRppeErjFtNUFNpUyJXF0rsKpM8EsBICWCgMh2k2SABJNvNWDB7rVXCew3TV179w6KG2U2a9Ic3s/uC1PCUwdWuEEauaLXvp+pXndZ1EsVaT0OlxRyXqK3S+j+s65czwDj8kR/kEtF6nhlj4laNs3AMIMiCL3qTI8E9X2dTdeKU8+2eXPivHfW5v+yNujEnVGZO3MZ/1LXBJyi4EwPd5oV+7DBx8C5o+Su+16bWGAadpsGnWONuagK1ZwmC0GbFtMHvFx1Cri6nJLyO8MKuivVN3qciHC4uCSYN+QuElmxqQmTPAQ1xvOtyJ4qdZ6RztaojUhgE8eBskVHOj2K8nr/+Vp70/ZF44LwAUthNDbMc8k/9Ph4yn6ezoj6qBpORovzNkV6F+UBrH83S/Q3EcOXvSKeG0zNAEa+kb1KRzk+WMoxQwMG4H2Yvpma3XwBTtHCgAyQXXsagsBeehXHUQCHZGA6guqC/v0T9Ci0t7IpZ5IjPPZI19rvXOW37/sKQ1hqfZIlgEgmXE91x3qWwtJpFvRlogXDjc6x4hAsa3SaA6A8vFTGCeI7LqQAykwOPP2eqyZ5UrNMAzCbLB7UsiYswzbvHVH1dmU8oJcL2H1cm0fkjKNSGgvez+Q//AFTjMU0yQSWgn2aZMe63Bebr3/f9gcpeP38EDtAspNBLqhzTAyATHE9rqoSo1r2ZpffNaB9nrN9FbMdtKmIJqEgHTL7r2VcxuKLoio85iQLEXt1tqtGKV8L9/JRXW/7+CuegaXCAZEm8RAaZOi0ulTho7lRMVh3Fpc30pi8kEC8gi55K/gQAvTu0jBm+4CxQssJr0nOqVI4Fzj5lbxjDbqsFqHtu6kz5rd0fkw5vAOXLzDwCmNjbGZWcWuJENmRGttZUl/leiCO27vsvRTMTai92RWwv+K3vWu7G/wCC3+L+4rNMHgW08Q0NMjn5rUtiNHoGfxf3FY8z+v8Ag0wf0WTIpy0HoPghqrQEds8ZqNM82NP9IULtfGPa6GtB14xpH4qEysRRCbcwFRTtq1ZvS94TuExz3HtMLRzsR7lFoczHfbDhuNqgDXKfNoUM1kqyfSCz/WO6sYfd+SroXq439C/8Mb+5jQppbKaVTanaSewJIf2RlZXpOdZoewnuDgStCw28OEa5wlhF4OR89LrOSwyB+uCJovghZOowLMt2zVgyvG3R9DerhuFZVbElrYsLh0QIPQpnaBdSw4qyTmgFsNGXNMH3BVqnvHVxWEosBYHPDs+oy5HANgTayOqbTfVwuRwY3KS14IhwYCAwgE69V4WTFBNqvFcvn2bYJum/f4Knt7bz2j7c3uHATPcq2/ehwJ9smOLzx8FL7dwnIk+KqWKoL0Ojw43DdC9VncZVEIr7yPNyCe95KS/eVxM5GXgau4COfRR5pLhw69FYcfowd/J7DHbxPvDWCbfa7+LuiZO36mnY8AmDRHNNOoBMsUPQHmye2HHeGoeFPSPYGgXht6qLjIOuRv4KO9Evei6o9qHoXuz9ki3btXm3+Vv4Kc3e2rXqVW02uEvIbENEye5VUUuqldjYPM8SYHFQz4sel7L+jVgyz1Lc33eyqRhBlBGUtvHCMvzC7um9rKTnXdndNoMAW0Gl5UBhXU67GwGue2mGMEgxlHtW845oJtRuEpOa4dpxyTIByPNweYm/iV4Xcfd7iW/H7sbFBPF278la3n2vVY94D3DtOta11XPXsU9pIqvgSdYE/ipja2Ep5jJMOBE65TBMwNdAPFVWltGoxuVryAeXzXo9Ljjo+lL+UHqclOv8EjsXatd+Ip031XkOqNa5pdIIJhwPArYa7rW4LGN06ObG0ePaLvIErYSDF0/UJKSSMUG3yBY3Fw09xWJVnDMStT3gxmRrgCJOk8AbSe5UUbtv+9TPgSn6aSgm2JlWrYc3VyBtRzwSfZbyn5ahS2FxAbVbLSREnuMi6im7AqD7bP5T+K4djP8Avt/k/Nau5HfcxyxW+Rz0v14PSfCStH2DW/07P4v7nLN6GycrgTUHkAtE3dozhmRBHa4j77lOTUpWiq2ikWrdw5sJRP8A8bfcI+ShdvPa2oC45Re+l4aprc4zgaP7seTiFX9/MIX5QImeMxw5KWRfV/JSP2gfrLAJLweocYRVN4dTaRcGLzPvVUOFdGVwox0zfhdWTZlRhpNY0iWxYfLop5arZj478oon0kU4xTTzpt+LgqkwK7fSXSivTPOn8HOVMYLrfh+xGef3M7THNP0AmiYKfpBOwIIwWE9JWpMmMzw2dYzOaJ96tFf6PvRuGetYvyjKz33cFX9lmK9E8qjP7mrS97X5SCOFT8Vj6ico1pZoxJN7gr93qmEAdTf6UAeyWga9CSqxtja9XMXCxkD2iWxe2Thz1Wj4phcwdR7lnG329uJ1JPyWDBLVP6ka5bRtMjq2167rEs/lP4qJrVnuOsuOkBHlsL2y6I9MDyDtNbiPmvRVQTaRma1ckE6q+UsVXRrdTo2JeZkGTB11t80jF7NDBOWIvebhVWaL2Jdtog3lwbmJ7kwcQ7mn9o4oPIhrWgcs3zJQivHdEJOnQv1ly76wU2Wr2UpqQlse9bPREYba1RptHkgiwpyg+DcSllFNcDxnJPZkxhd8K9JxLckkAGx01jVTu79d+0a2arlDgRL2iDluSNYnwVGeblXz6Mm/8U9Wf+Sx9TjjDG5RW5pwZJSnTYZjsdswiDVru8AP/BV6v6nPZbWIPN34BHbC3WbVl9RpLO1JktAvYyPglb0bv06Apuplxa4cYNx1AUMaxxnoUpX+PwVnObWppErursOkzFNezMIa6xMi4jl1V+doqfuq/NVB/ZPyRu/Vas2jTFBzmvdUjsmCRlNp74UfqnKmyktMeCqb47SY2sQYMtmIkgg99kJg67WU2hpkaz3qDxTS901HS61zc9LpxkAQHCPFbljWlRMzjJu/BJYnbTW2JTDdrBwJB0UbVpZjNu9D+jjR0DpKooQE0SDMPXDqgvqVqe7jv9MyP2v73LIaVKDYrUN08JVOEpmHXz/3uTSimTdrku+4uIb6hSkgQXi5/aKe2li8MfbfRP7zmfMrENqU3sJY7M0tNwZEeBUPUN0Hh1b2BZNKNrxW1cEw+3hh4s+SAfvfghpWZ4An4BY66eCf9aqFjab82QGWggAdeE+KV9MvY3ffosm/W26OIfSNJ4flDgbEReRqO9VVtQLuKoOHaLS1rjLTEA93RDtCtCCjGkLqt2Pl90TSKCKKpOXMMQ7Du7dP94fFbNiqLXOOYA3JuJ4rFpu0/tBbe+J9/msHVeDRi8ica7LTJ/ZKyrauKmqelvdK0zalcejIOkRx53WT7Wf9c/lmPx0UcEbky8nsNPqrlGsWOkePckMfKJOGWx0tmSJGlWvrrou7SEs8D8FHUS7Qgm1iOfHTREYmpIAyO7+XCdVDRUg3sVbaNKCPyPwQso/atItIHfwhAL0obxMM/uO5l4FcXQnEO5l1gSE/hWTKD2Qy3YyRcrQPouok+mPCW/Byo9SlDj1066j5FaN9FYy0ap5vHub+aydW/wDif8F8G0wTYu8zqLKlMsJaczRFjMkShNqbyValH0bhaI0VsxuxaEyKTASZsOajK2xKN/q2ceHksSli1atO5pcZ1VkVhN5W4JzHOYamZhsHZYuOYun9p/SMyr6Mtoumm4uhzhBlpAuL2JXa25pxjhlcKWRsezmkk9CI0QWP+javRjI4Vi4GzQQQGxJ7R6haMaxNX5ElqunwVzEVQ58gQIGpnTrCFq3KMx+Gcx5a9paQACDYg6wRwQpHBaYglxSDxsut6PP6J+TKHZotlOjp5KLpgyrwMdOAqw5nZpsZBdBIy/ZHGJhUddB3ZNtt7hQMOFrBajuxt4+q0+z94a8nuCyqk/hwWkbq0j6pTsft/wB7kzSYki2YjY1Co4Oq0m1It2p07wm9q7FwFGPqaIJEgZJMc9Cl0sTKhd9Hy7DkfcIPg78158JuqsvOK5oFx21aFGwYG8oYGyqhvNttlYNDbFp1MaEfkFIb2iQwzGvii9kbJpegpnIyS0GYBMkXMrRCklMjNbuJU8ftE1qdNgB+rAAIvYACLBRpw5EzLYE3BHGLTrqtMFEAEAQqtvQ2A0jmR5j8k8Mm+lIDj5KtnRFB6GLrpbKkLQ0JFhuaw7x81urHSAejT/SCsEFSQt4whmnTPOnTP9AWLqlsjRifILto/Vu42+YWU4+7ieZJ961fazfqzxssm2hiTnc1rXGHFunGdFHAt3RWT2EUSj3BVx2OdwCKbtdwWuWNsjrRN0HAAfH8k/WrgDh46clFbM2yHPDXMBk6i8dT0R+0WiJAA006kfrwUHCpUw6rWxC7wXc2IOuhkcFEmmpfawEiOs+5BX5dfyW7HtFGae7AoXZRGbxKbr8O75lUEEI7ZjLnwQQUjslwm+kjyST4HhyIxbLv4ZDA5k5neXEq/wD0awMNV61LfyhZ7i3y6p1M/wBZ+RKuX0c14Y7q+P6Qs3UK8ZbE/rNBp4QPaCRB/BC1NmDipXDDsDxSHtXmaTbYHsTDhr3gfs/NN727eOENN7WB5cHtgkj7hm3cjdlD61/8PwKrf0rOIbRj9v8A8Ar4lYkij7wY4Yiu+sQWl5ktFwLc1DvY0JVbHNmEM+uCt8YsRzicDhpK4WD7wSC8JJcFVIi5IKw0BwJMgLU9gYtj8PTcA6II8nEfJZNRp8QDAWmbp/8ApKf8f/cclcfJNyLOaBY5zb2cR5FEMoukH0eb95gcPeCtDbTHJKNMcli7Fb2V7vwUhvpHf+2pu76I+YT5x7m9j0dNp6MbbuAsraaQ5Kib9YEUiarS8GoQ1zQYEAa98ApZ64rZsaDjJ7op29FV9PE5Q4ZX9v2b21bPIm/iqdvFiA4ATeZ8gVYd+3DsNpyYpFoiSRlc2Li+gIWePcfH3+9X6eOpKQmbZ0NHVLCTN0uVtM6HGGy3HZGIzYegedKn/aB8lhbXrUth7SPq1Ds1I9GGzkdlJGsO6SFj6pbI0Yd3sWLa9YCm52sNcY7hKzJmx/TS5rruOYNI+9eJ6SrVtjeRtIZHtPasJnQ21JuoPdLHDNI+yI/PyCz47jFyRWa3pkZV3ZdmguDY5Akk+OiG/wAJY10GXc5Vp2jW7bndR42CruMrgVbkAW5claE5SYjSF0WDPDYAHhZF7Qc0U4F9PioL/FmtJiTIj3pH+KZhHP5KvbbdknJHtoVO0Lfqyba8RHv+a5iasmUmFdLYkxIdNk1iG6d3zKkabLzAPC3VP0MQwOLXNMe7x5fmjYCFpsnkicMIMSPin6rGs9kkTziwlcYbz84ugxkCVnXPgPirhuHROUnhnjybKrFPBGZyuOpMcOUrWfo9wFSngwXNy5nmo3q1zWgERwspZWnGh4fdZYMJV+rbOsfNKe4QvOxTfZLr8rn5JhmIpyGkidTOsfr4LE4o06me2Y7/AFDh+58Cq19MDiG0iNQHH+pqmNl4xvrxbI9lvmGoT6QGte9maIayTe8F0WBEHRNBadzm7MTNzfiuuKn8X6tJAc6R+y35KNqUmcHDyhblkvwQeB+xmsKeRpZmDvtSZBP7PLihpRT6S8cG6JynLzgx56JlJCvFIewzT6EnMIL4LeJIEz3XWpbnbGrOwdJwpkg5yD0zuWdbvbEfia9Og3V7/Ifad3AAlfTmBwLaVNlNohrGhoHQWSTn6EUWuSSAXiuykOKVnI8VT9/4yMJE3d11Y7grbmlVPf7DPqUmNYHFxePZEkDK+THl5rNmVxLYnUkV7ZOBzNa4ggEA6RqFTPpT2TTb6OqxuVziWu/agTm/XNaXs/0jaDGup5HBrQZ6CNAs2+k7B1H1qd+yGnuBm9u6FHAlGao0ZblEzkpQcn6uAeDpPddNOpOGoPkvVtMw00OUMpPaJA5gSfJbTuvjsowrBcNo6HqcxMc+yFiQcRwCuOE2hUpmkWujK0R+B56lZepi2lRq6dq3ZafpffTAohmUwHGw07U/NZpgtreicS1tjFpVh3mxLqlIPcZlzgD4CR8FTAjgWqG4M60NUTeP2893siOMnn0UQ5jnG5krrEdg38wCrxio8GdtvkAOHIRVLZrozW7tT7lMeqNicseYXhg2X1HijbFuJGswkweHw8Cn/RM1IEx7+5EerCYDiF71Y8HNPePyQtg29jJxDQNO/h3IKo8zm4zy06qQdQdHstPdZDPw7pHYPK3FdYUgGvWL3SQBojNmbOdUzFv2fidIXXNbeWuB6/7J7Z+NNOYiDqIXSb07DJb7loZjofRpvp5mhlNhmw0LS4xpEg8bhW/YlKk6t6tSOXD0gQ5weWl5dOUkgh2aW8OULNztJz6jLw3Q+Pir7sfYlGrh21JeHkuAgi+VxboR0WVqVcF1oW5dzhaLA0Eh2ZwDZdJJg2BJ5AnzUNvTsZ/oy/DvFJ7WkgOAc10CYggwbHRVw034WsH2qejMgPEiYIBtxTuI31xMOeGNdHahoM9w1SJexm/RCbtV6mNqtpOaacNLnlrYkNH2SR2STw7+5WvFboMqN7RqHs5bvkgTOsWQO5m9L8TjmB1FrMzXg9nKR2HHhqJA5K745mQcvFdONcbAg75Mvxn0XUiey6q3U6td8goyr9FjvsVf5mfg5alRMugozBYPO6I7yhHLPwxnjiZ9uh9Eh9J6TElr6bdGCe2R96R7I5cVddv7p069PLECIAGgEaAcFa6dMAQNPkhMQ9rZkwImbQANYVJK+QwlvsZLu5sOrsnGipVGamezmF+w7UkcHC3ktno1muaHNILSJBGhCpO8u3mjM0ZSPRklpvI1v5Jndmk84Wmb6OPH7zkiyPUw5MKUU+DRw2OC84JQC8tlGEayIeuL+CMJUfjtp02VGUyQXvJhvGACSegtHioziqKRuyDxz4JlUHfHEUxDqgJAIAiJkyOPcrRvjtNlEuc4wIjrcgaanVZRt7bjsS67AGhxiJM8j0t8VjhFud+Ebb+kkMPtnB2Ba/yEe5F08bgjq7uEKpU6APOeSJbsuwOYX4fjyWh0hVGyfrUMG+wFPyM+fDiuVNl0yABUcGgZRD5gawAZ4qHZspwi0zwF0czZzm6gj8/0Url6YdCXgTiN32PbHpXwCTDjIv004IA7qEG2Vw9/6/FT2G2eBqLa/FStLDsAsBPPXkipyXANMWUupsN7f+WfAT8E2MORaB5fktBbhQLk8LAceH68Fx2AboRM6WnjxPAIdxjKJRGjmL8CJSzfWT4j5q4VthMdIyg9Rb9fmmnbsM1II8/ij3AdpFSIE/kvGnEiR33Vir7qXs+I5+7khK27FUeyQTyMiEyyP2I8UfRCPJGi4KsKSr7CrN+zPcR+uaBqbPqCQWHyKoshN4YiW1weS45oPAHyTFSmRqCkBnRU1EnjoObhhlJBALbgczcwIVi3c3oc1jWZHHKXSWwYDjmi4sZJuqtTsx1yitjPex003PaTxBhJ7C9krNM2DRbjqxbDsoGaoTHcAINidPMq/NwbabMrGhoFgBZV/wCjZjzh3PqEuLnwCYnK1o+ZKtzqUoabQt0yL2bRl7i4CQLG0jnBXnkk3+CkKWHykpPq4UZRaSRTUm7IiuDoAPJCNFVp7JIVgdRCQaAUXqKKSK+/amJbwB7x+CjMTiHVA1rw5obm0vOeZzTrElW92FCafs5vJK3L2UjOK4M5q7lNqU3k1XPjtExBPQmdPwU1sJj2UGNFR8DMBcfeKtNPZwAcBxEKv4WgWNykmQXD+oqsFsTyzcnuy2vxJYwlxk8IuoipvgGD6xsdx+SqX+ZX4j28Q2kyePY8rSU7h6+DGoq4i93AZG98uInwQc8j3TpfI8cUfO7+Bzan0hyYw7Sxx+04/BqrNXA7RqVPTUi/Ob+km5nvHuStsmlUxbHtDaXZDG0m3kS7tF1hN+E6arTN1K7HUQ0EF7CWubIlsOOo4WS41qnzZWdQhaRlm1d0cXiXNdVOZ4ABLiZk62A7jwXW/RjVZEw48rwOXT/Zba3DN5BcODbyWrt7VZmWZLwY9/kuq09oA8Q1g4E3T43LbM1A5sW0v3xZaq+iNdfn+KGNSTJaAPf5HTxCTtJFFmvwUHB7kUy6ZeG9THx1R1HdiXx2bXHUcZMW8OaslTK86mD90ZQPE3hDYrZ0EZHRyPLnHPghpDZFf5eYX9qnPf4aDiuVti0pgWHTXldTWH2c6lq4ucef+1h0TlOi/NLrDWI1EH5kc0dIbICvsZoMAjvJ+H64JFbZbmkDLPTzPzKsfqzXGYPVdq4QE2da1rz8e5dpBqK36gRctI06RyXn4MGJExpPje/lKtVXAuLRofK3W5ukuodgyBbiAPIc0dB2tMrDcC0GTc9fET4fguVsG2NI79PIRz0VibgWkGx4QdZPBN09lBxuYuQBE+/mlcR1JFabs4E37IHHnxPcif8AB2O0gcLxflKm/wDDTmgCw8rdTxXP8KLbnmSB3/mENIdSKtV2GXyRcAxcam9xzibBRx3Va4uJptgcY4XM6akQrmcI4k9mABr16DmfknTQgO1A46xwnvKKXoV/JQ2boUXfYcOJAJ6aX707S3SYHWloBAHHvJlXapgxBEanygakjVNDDXta8ADgALI7knFMmt1sIKeHaBzJ/XkphNYKiGsaBy+KeIWhcGOXImUgsSoXilfyEYc1JLE8QkQs8kUTGTTXMnenXBJIUmOmNcVF1dnjMTzJPmZUpF+6Eya7ZOupHlZVg9jpFSwm7THO9JVIzESS6Xu7pIgd0JzFYXDsJcCXAR7XyP5KBfiKjml2czIHSCY0m2qLwGxBVfD3Ek2nomUFe3PyV12Rm9Vd1WvTeG2Y2Aekkg9NeKvOAwOCeWu/55aHOezMxxJAky2J8VD747Mbh8O3JyI74AueajNi/SW6o1tM4dnZaADmPCwtHTmhC1OVjT3xqi+PxDaDR9c6NB6Rpd72ifihmb50Qcr3gHgbwT0kBZvj94avppa5zTrZ7iAegJgKL2/tuvWc1tSo5wGkk8RPOOCrfohS8m34Tajag1aZ5H8F4VKUGLT4+fRYHhtpVaLZY8xMRp3aK2bA3xrgEuIeAJywBr1AlK5+x1D0ahRw37pabiIieNl5mHbPHXu+HzVf2RtU139oRobG15tEdFPV6pEDmmTTVitNOj1SnBu7uvfloE7V4A+Gv6K5RZfr8k4XFEVs5lEaQe5NUsO2/PqEQHdF5vcjQNQNUYSQNB+tUsAt8f1KUWceS85x5oUHUeotIuT4LjMO37vnfynROMfIC8yrI0iDHkYXUByE1MIPDl56TprySqlGRY/7dPxXs8ldIC4Fs82iYg3TdPDidBHv8U46qlipIXUmDUwLEYZvGTMCBy69EmnggSD+v11RrzNikwJFkNI6m6DAV2Uz6Rc9IqWQocc5JLkPUrwm6mLgaKbY6QUXJMoZ1cxKS6tbRSbsZIIJXCUDh8VnaDEeK96wb9FFj0PVXclHYSkct9ZcfNxXMZjSBpdOUKDsvtc+A5nknjByDJqJ/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MSERUUExQUFBUWFxcVGBcYGBgXGhcVFhcXFxcUGBcXHCYeFxkjHBQUHy8gJCcpLCwsFR4xNTAqNSYrLCkBCQoKDgwOGg8PGiokHCQsLCwsLCwsLCwsLCwsLCwsLCwsLCwsLCwsLCwsLCwsLCwpLCwsLCwpLCwsLCwsLCwpLP/AABEIAL0BCwMBIgACEQEDEQH/xAAcAAABBQEBAQAAAAAAAAAAAAAEAgMFBgcBAAj/xABGEAABAwIDBQQGBwYEBQUAAAABAAIRAyEEEjEFBkFRYSJxgZETFDKhscEHI0JS0eHwYnKCkqKyFRYk8TNDU7PCNERj0uL/xAAZAQADAQEBAAAAAAAAAAAAAAABAgMEAAX/xAArEQACAgEDBAEEAgIDAAAAAAAAAQIRAxIhMQQTQVFhIjKh8IGRsdEjUnH/2gAMAwEAAhEDEQA/AMuo0HuOhvz/ABKkaWxvvPaOlz+SFftGo46+SYOY6knxU3YxJOwdFmry7mJDR8yhXYymPZaPKf7kOcK6LA+S4zAu4wO8gIV7YQh22XcCY5WHwTbtqvPEJv1IDVzfeV4U2DifCEKiNuediXHU/JIfKczsHAlc9PyAXBGoKdpOqD2ZH66pLqzknOeaNWNaRMYbEujtDx/JLNSVC3PE+9dZTM2lS7S5LrO+KJOqydQhKlDl71z1h41v3pRxIPFck0PqUuQapSITBJRjnT1TToVEyUogxKS56fdhydCE06nzTJok4tDReuyvELiclQoApbaZTQB6pwUT+igxkvgc9XPTzC4aX7TfNeGE5uYP4vwSvVW/9RvvKS/kpo+PyJLB95q9bmvGgwfb8gUmGg6k+H5opga+F/YovHVczhIt1XJTCC/SdF4P7k3mXpXUCxz0i9n6puV4FEFhNNy0ndSuRhKf8fH9tyzSmeC0ndNo9Up/x/8Acclkgp7lEO0mD2aY8fzlIO1H8A1vcpfDbml4kV6J/dOZN7Y3ZOHpZ8+a4ERGs3mVPXC6s7RKrIj1h51cki+pJTQxB5BcdWf1juVaAPimuuI5hBZ+ZXswQo4N9KOYSXVghPSDquiouoNhBrDkvescgE16TuTlOqf0Ag0OmPNxNQ6e5oSzhqxvD/eE2a7/ALxSjmOpJ8yk/or/ACxl+GPEjzTJbCLNHqkGiEyYjiDteRonnV+fmuZAvZF2zOTaPNJ4FONJ4wmsq8HINDxnQt2DkSCO5DOYUS2qnfS5hBuELaG0xlwAFsLgCkBgHkHKx7v4SfknKOwMQY+qeO8R8V3diluxXhd7EaGrvozyKmmbvVpjIfd+KJO69bTKAe8cVN9RBeUVXTSfhld9GVwt7lZTufWkg5BFjcn4BC1d3Htr+hc5oMgF1y0EiZsJi4XR6jHLhgl08o8og3aJICnDu44g9tgIJEXvE3twtqrLhPotDmNca5uAYDBxE6lyZ54LlknilZnxCSVpD/ovpiPrah8Gj8VQq1FrXubbsuI43gwmhmjP7ScsTXIHK9KItyHl+K61/KPIKti6PkRS1WlbqH/SU/4/+45UTZwzVGtMwSAtc2FhGNoMAaPtcB94qU8iToZY/JjdMhrwXAuHEAxbvThe+oHBrnZBcNLif0VaMT9GeKGhpu7nEfEKOq7h4xv/ACp7nNPzVHOD3tCLUtmtiLwG2qtLssy9xa0++JRe1ds4l1Msq0srXRfI5vGbTZDVt3sUzWhVEccpPwXtobRxL2BlQOyiNWRppeErjFtNUFNpUyJXF0rsKpM8EsBICWCgMh2k2SABJNvNWDB7rVXCew3TV179w6KG2U2a9Ic3s/uC1PCUwdWuEEauaLXvp+pXndZ1EsVaT0OlxRyXqK3S+j+s65czwDj8kR/kEtF6nhlj4laNs3AMIMiCL3qTI8E9X2dTdeKU8+2eXPivHfW5v+yNujEnVGZO3MZ/1LXBJyi4EwPd5oV+7DBx8C5o+Su+16bWGAadpsGnWONuagK1ZwmC0GbFtMHvFx1Cri6nJLyO8MKuivVN3qciHC4uCSYN+QuElmxqQmTPAQ1xvOtyJ4qdZ6RztaojUhgE8eBskVHOj2K8nr/+Vp70/ZF44LwAUthNDbMc8k/9Ph4yn6ezoj6qBpORovzNkV6F+UBrH83S/Q3EcOXvSKeG0zNAEa+kb1KRzk+WMoxQwMG4H2Yvpma3XwBTtHCgAyQXXsagsBeehXHUQCHZGA6guqC/v0T9Ci0t7IpZ5IjPPZI19rvXOW37/sKQ1hqfZIlgEgmXE91x3qWwtJpFvRlogXDjc6x4hAsa3SaA6A8vFTGCeI7LqQAykwOPP2eqyZ5UrNMAzCbLB7UsiYswzbvHVH1dmU8oJcL2H1cm0fkjKNSGgvez+Q//AFTjMU0yQSWgn2aZMe63Bebr3/f9gcpeP38EDtAspNBLqhzTAyATHE9rqoSo1r2ZpffNaB9nrN9FbMdtKmIJqEgHTL7r2VcxuKLoio85iQLEXt1tqtGKV8L9/JRXW/7+CuegaXCAZEm8RAaZOi0ulTho7lRMVh3Fpc30pi8kEC8gi55K/gQAvTu0jBm+4CxQssJr0nOqVI4Fzj5lbxjDbqsFqHtu6kz5rd0fkw5vAOXLzDwCmNjbGZWcWuJENmRGttZUl/leiCO27vsvRTMTai92RWwv+K3vWu7G/wCC3+L+4rNMHgW08Q0NMjn5rUtiNHoGfxf3FY8z+v8Ag0wf0WTIpy0HoPghqrQEds8ZqNM82NP9IULtfGPa6GtB14xpH4qEysRRCbcwFRTtq1ZvS94TuExz3HtMLRzsR7lFoczHfbDhuNqgDXKfNoUM1kqyfSCz/WO6sYfd+SroXq439C/8Mb+5jQppbKaVTanaSewJIf2RlZXpOdZoewnuDgStCw28OEa5wlhF4OR89LrOSwyB+uCJovghZOowLMt2zVgyvG3R9DerhuFZVbElrYsLh0QIPQpnaBdSw4qyTmgFsNGXNMH3BVqnvHVxWEosBYHPDs+oy5HANgTayOqbTfVwuRwY3KS14IhwYCAwgE69V4WTFBNqvFcvn2bYJum/f4Knt7bz2j7c3uHATPcq2/ehwJ9smOLzx8FL7dwnIk+KqWKoL0Ojw43DdC9VncZVEIr7yPNyCe95KS/eVxM5GXgau4COfRR5pLhw69FYcfowd/J7DHbxPvDWCbfa7+LuiZO36mnY8AmDRHNNOoBMsUPQHmye2HHeGoeFPSPYGgXht6qLjIOuRv4KO9Evei6o9qHoXuz9ki3btXm3+Vv4Kc3e2rXqVW02uEvIbENEye5VUUuqldjYPM8SYHFQz4sel7L+jVgyz1Lc33eyqRhBlBGUtvHCMvzC7um9rKTnXdndNoMAW0Gl5UBhXU67GwGue2mGMEgxlHtW845oJtRuEpOa4dpxyTIByPNweYm/iV4Xcfd7iW/H7sbFBPF278la3n2vVY94D3DtOta11XPXsU9pIqvgSdYE/ipja2Ep5jJMOBE65TBMwNdAPFVWltGoxuVryAeXzXo9Ljjo+lL+UHqclOv8EjsXatd+Ip031XkOqNa5pdIIJhwPArYa7rW4LGN06ObG0ePaLvIErYSDF0/UJKSSMUG3yBY3Fw09xWJVnDMStT3gxmRrgCJOk8AbSe5UUbtv+9TPgSn6aSgm2JlWrYc3VyBtRzwSfZbyn5ahS2FxAbVbLSREnuMi6im7AqD7bP5T+K4djP8Avt/k/Nau5HfcxyxW+Rz0v14PSfCStH2DW/07P4v7nLN6GycrgTUHkAtE3dozhmRBHa4j77lOTUpWiq2ikWrdw5sJRP8A8bfcI+ShdvPa2oC45Re+l4aprc4zgaP7seTiFX9/MIX5QImeMxw5KWRfV/JSP2gfrLAJLweocYRVN4dTaRcGLzPvVUOFdGVwox0zfhdWTZlRhpNY0iWxYfLop5arZj478oon0kU4xTTzpt+LgqkwK7fSXSivTPOn8HOVMYLrfh+xGef3M7THNP0AmiYKfpBOwIIwWE9JWpMmMzw2dYzOaJ96tFf6PvRuGetYvyjKz33cFX9lmK9E8qjP7mrS97X5SCOFT8Vj6ico1pZoxJN7gr93qmEAdTf6UAeyWga9CSqxtja9XMXCxkD2iWxe2Thz1Wj4phcwdR7lnG329uJ1JPyWDBLVP6ka5bRtMjq2167rEs/lP4qJrVnuOsuOkBHlsL2y6I9MDyDtNbiPmvRVQTaRma1ckE6q+UsVXRrdTo2JeZkGTB11t80jF7NDBOWIvebhVWaL2Jdtog3lwbmJ7kwcQ7mn9o4oPIhrWgcs3zJQivHdEJOnQv1ly76wU2Wr2UpqQlse9bPREYba1RptHkgiwpyg+DcSllFNcDxnJPZkxhd8K9JxLckkAGx01jVTu79d+0a2arlDgRL2iDluSNYnwVGeblXz6Mm/8U9Wf+Sx9TjjDG5RW5pwZJSnTYZjsdswiDVru8AP/BV6v6nPZbWIPN34BHbC3WbVl9RpLO1JktAvYyPglb0bv06Apuplxa4cYNx1AUMaxxnoUpX+PwVnObWppErursOkzFNezMIa6xMi4jl1V+doqfuq/NVB/ZPyRu/Vas2jTFBzmvdUjsmCRlNp74UfqnKmyktMeCqb47SY2sQYMtmIkgg99kJg67WU2hpkaz3qDxTS901HS61zc9LpxkAQHCPFbljWlRMzjJu/BJYnbTW2JTDdrBwJB0UbVpZjNu9D+jjR0DpKooQE0SDMPXDqgvqVqe7jv9MyP2v73LIaVKDYrUN08JVOEpmHXz/3uTSimTdrku+4uIb6hSkgQXi5/aKe2li8MfbfRP7zmfMrENqU3sJY7M0tNwZEeBUPUN0Hh1b2BZNKNrxW1cEw+3hh4s+SAfvfghpWZ4An4BY66eCf9aqFjab82QGWggAdeE+KV9MvY3ffosm/W26OIfSNJ4flDgbEReRqO9VVtQLuKoOHaLS1rjLTEA93RDtCtCCjGkLqt2Pl90TSKCKKpOXMMQ7Du7dP94fFbNiqLXOOYA3JuJ4rFpu0/tBbe+J9/msHVeDRi8ica7LTJ/ZKyrauKmqelvdK0zalcejIOkRx53WT7Wf9c/lmPx0UcEbky8nsNPqrlGsWOkePckMfKJOGWx0tmSJGlWvrrou7SEs8D8FHUS7Qgm1iOfHTREYmpIAyO7+XCdVDRUg3sVbaNKCPyPwQso/atItIHfwhAL0obxMM/uO5l4FcXQnEO5l1gSE/hWTKD2Qy3YyRcrQPouok+mPCW/Byo9SlDj1066j5FaN9FYy0ap5vHub+aydW/wDif8F8G0wTYu8zqLKlMsJaczRFjMkShNqbyValH0bhaI0VsxuxaEyKTASZsOajK2xKN/q2ceHksSli1atO5pcZ1VkVhN5W4JzHOYamZhsHZYuOYun9p/SMyr6Mtoumm4uhzhBlpAuL2JXa25pxjhlcKWRsezmkk9CI0QWP+javRjI4Vi4GzQQQGxJ7R6haMaxNX5ElqunwVzEVQ58gQIGpnTrCFq3KMx+Gcx5a9paQACDYg6wRwQpHBaYglxSDxsut6PP6J+TKHZotlOjp5KLpgyrwMdOAqw5nZpsZBdBIy/ZHGJhUddB3ZNtt7hQMOFrBajuxt4+q0+z94a8nuCyqk/hwWkbq0j6pTsft/wB7kzSYki2YjY1Co4Oq0m1It2p07wm9q7FwFGPqaIJEgZJMc9Cl0sTKhd9Hy7DkfcIPg78158JuqsvOK5oFx21aFGwYG8oYGyqhvNttlYNDbFp1MaEfkFIb2iQwzGvii9kbJpegpnIyS0GYBMkXMrRCklMjNbuJU8ftE1qdNgB+rAAIvYACLBRpw5EzLYE3BHGLTrqtMFEAEAQqtvQ2A0jmR5j8k8Mm+lIDj5KtnRFB6GLrpbKkLQ0JFhuaw7x81urHSAejT/SCsEFSQt4whmnTPOnTP9AWLqlsjRifILto/Vu42+YWU4+7ieZJ961fazfqzxssm2hiTnc1rXGHFunGdFHAt3RWT2EUSj3BVx2OdwCKbtdwWuWNsjrRN0HAAfH8k/WrgDh46clFbM2yHPDXMBk6i8dT0R+0WiJAA006kfrwUHCpUw6rWxC7wXc2IOuhkcFEmmpfawEiOs+5BX5dfyW7HtFGae7AoXZRGbxKbr8O75lUEEI7ZjLnwQQUjslwm+kjyST4HhyIxbLv4ZDA5k5neXEq/wD0awMNV61LfyhZ7i3y6p1M/wBZ+RKuX0c14Y7q+P6Qs3UK8ZbE/rNBp4QPaCRB/BC1NmDipXDDsDxSHtXmaTbYHsTDhr3gfs/NN727eOENN7WB5cHtgkj7hm3cjdlD61/8PwKrf0rOIbRj9v8A8Ar4lYkij7wY4Yiu+sQWl5ktFwLc1DvY0JVbHNmEM+uCt8YsRzicDhpK4WD7wSC8JJcFVIi5IKw0BwJMgLU9gYtj8PTcA6II8nEfJZNRp8QDAWmbp/8ApKf8f/cclcfJNyLOaBY5zb2cR5FEMoukH0eb95gcPeCtDbTHJKNMcli7Fb2V7vwUhvpHf+2pu76I+YT5x7m9j0dNp6MbbuAsraaQ5Kib9YEUiarS8GoQ1zQYEAa98ApZ64rZsaDjJ7op29FV9PE5Q4ZX9v2b21bPIm/iqdvFiA4ATeZ8gVYd+3DsNpyYpFoiSRlc2Li+gIWePcfH3+9X6eOpKQmbZ0NHVLCTN0uVtM6HGGy3HZGIzYegedKn/aB8lhbXrUth7SPq1Ds1I9GGzkdlJGsO6SFj6pbI0Yd3sWLa9YCm52sNcY7hKzJmx/TS5rruOYNI+9eJ6SrVtjeRtIZHtPasJnQ21JuoPdLHDNI+yI/PyCz47jFyRWa3pkZV3ZdmguDY5Akk+OiG/wAJY10GXc5Vp2jW7bndR42CruMrgVbkAW5claE5SYjSF0WDPDYAHhZF7Qc0U4F9PioL/FmtJiTIj3pH+KZhHP5KvbbdknJHtoVO0Lfqyba8RHv+a5iasmUmFdLYkxIdNk1iG6d3zKkabLzAPC3VP0MQwOLXNMe7x5fmjYCFpsnkicMIMSPin6rGs9kkTziwlcYbz84ugxkCVnXPgPirhuHROUnhnjybKrFPBGZyuOpMcOUrWfo9wFSngwXNy5nmo3q1zWgERwspZWnGh4fdZYMJV+rbOsfNKe4QvOxTfZLr8rn5JhmIpyGkidTOsfr4LE4o06me2Y7/AFDh+58Cq19MDiG0iNQHH+pqmNl4xvrxbI9lvmGoT6QGte9maIayTe8F0WBEHRNBadzm7MTNzfiuuKn8X6tJAc6R+y35KNqUmcHDyhblkvwQeB+xmsKeRpZmDvtSZBP7PLihpRT6S8cG6JynLzgx56JlJCvFIewzT6EnMIL4LeJIEz3XWpbnbGrOwdJwpkg5yD0zuWdbvbEfia9Og3V7/Ifad3AAlfTmBwLaVNlNohrGhoHQWSTn6EUWuSSAXiuykOKVnI8VT9/4yMJE3d11Y7grbmlVPf7DPqUmNYHFxePZEkDK+THl5rNmVxLYnUkV7ZOBzNa4ggEA6RqFTPpT2TTb6OqxuVziWu/agTm/XNaXs/0jaDGup5HBrQZ6CNAs2+k7B1H1qd+yGnuBm9u6FHAlGao0ZblEzkpQcn6uAeDpPddNOpOGoPkvVtMw00OUMpPaJA5gSfJbTuvjsowrBcNo6HqcxMc+yFiQcRwCuOE2hUpmkWujK0R+B56lZepi2lRq6dq3ZafpffTAohmUwHGw07U/NZpgtreicS1tjFpVh3mxLqlIPcZlzgD4CR8FTAjgWqG4M60NUTeP2893siOMnn0UQ5jnG5krrEdg38wCrxio8GdtvkAOHIRVLZrozW7tT7lMeqNicseYXhg2X1HijbFuJGswkweHw8Cn/RM1IEx7+5EerCYDiF71Y8HNPePyQtg29jJxDQNO/h3IKo8zm4zy06qQdQdHstPdZDPw7pHYPK3FdYUgGvWL3SQBojNmbOdUzFv2fidIXXNbeWuB6/7J7Z+NNOYiDqIXSb07DJb7loZjofRpvp5mhlNhmw0LS4xpEg8bhW/YlKk6t6tSOXD0gQ5weWl5dOUkgh2aW8OULNztJz6jLw3Q+Pir7sfYlGrh21JeHkuAgi+VxboR0WVqVcF1oW5dzhaLA0Eh2ZwDZdJJg2BJ5AnzUNvTsZ/oy/DvFJ7WkgOAc10CYggwbHRVw034WsH2qejMgPEiYIBtxTuI31xMOeGNdHahoM9w1SJexm/RCbtV6mNqtpOaacNLnlrYkNH2SR2STw7+5WvFboMqN7RqHs5bvkgTOsWQO5m9L8TjmB1FrMzXg9nKR2HHhqJA5K745mQcvFdONcbAg75Mvxn0XUiey6q3U6td8goyr9FjvsVf5mfg5alRMugozBYPO6I7yhHLPwxnjiZ9uh9Eh9J6TElr6bdGCe2R96R7I5cVddv7p069PLECIAGgEaAcFa6dMAQNPkhMQ9rZkwImbQANYVJK+QwlvsZLu5sOrsnGipVGamezmF+w7UkcHC3ktno1muaHNILSJBGhCpO8u3mjM0ZSPRklpvI1v5Jndmk84Wmb6OPH7zkiyPUw5MKUU+DRw2OC84JQC8tlGEayIeuL+CMJUfjtp02VGUyQXvJhvGACSegtHioziqKRuyDxz4JlUHfHEUxDqgJAIAiJkyOPcrRvjtNlEuc4wIjrcgaanVZRt7bjsS67AGhxiJM8j0t8VjhFud+Ebb+kkMPtnB2Ba/yEe5F08bgjq7uEKpU6APOeSJbsuwOYX4fjyWh0hVGyfrUMG+wFPyM+fDiuVNl0yABUcGgZRD5gawAZ4qHZspwi0zwF0czZzm6gj8/0Url6YdCXgTiN32PbHpXwCTDjIv004IA7qEG2Vw9/6/FT2G2eBqLa/FStLDsAsBPPXkipyXANMWUupsN7f+WfAT8E2MORaB5fktBbhQLk8LAceH68Fx2AboRM6WnjxPAIdxjKJRGjmL8CJSzfWT4j5q4VthMdIyg9Rb9fmmnbsM1II8/ij3AdpFSIE/kvGnEiR33Vir7qXs+I5+7khK27FUeyQTyMiEyyP2I8UfRCPJGi4KsKSr7CrN+zPcR+uaBqbPqCQWHyKoshN4YiW1weS45oPAHyTFSmRqCkBnRU1EnjoObhhlJBALbgczcwIVi3c3oc1jWZHHKXSWwYDjmi4sZJuqtTsx1yitjPex003PaTxBhJ7C9krNM2DRbjqxbDsoGaoTHcAINidPMq/NwbabMrGhoFgBZV/wCjZjzh3PqEuLnwCYnK1o+ZKtzqUoabQt0yL2bRl7i4CQLG0jnBXnkk3+CkKWHykpPq4UZRaSRTUm7IiuDoAPJCNFVp7JIVgdRCQaAUXqKKSK+/amJbwB7x+CjMTiHVA1rw5obm0vOeZzTrElW92FCafs5vJK3L2UjOK4M5q7lNqU3k1XPjtExBPQmdPwU1sJj2UGNFR8DMBcfeKtNPZwAcBxEKv4WgWNykmQXD+oqsFsTyzcnuy2vxJYwlxk8IuoipvgGD6xsdx+SqX+ZX4j28Q2kyePY8rSU7h6+DGoq4i93AZG98uInwQc8j3TpfI8cUfO7+Bzan0hyYw7Sxx+04/BqrNXA7RqVPTUi/Ob+km5nvHuStsmlUxbHtDaXZDG0m3kS7tF1hN+E6arTN1K7HUQ0EF7CWubIlsOOo4WS41qnzZWdQhaRlm1d0cXiXNdVOZ4ABLiZk62A7jwXW/RjVZEw48rwOXT/Zba3DN5BcODbyWrt7VZmWZLwY9/kuq09oA8Q1g4E3T43LbM1A5sW0v3xZaq+iNdfn+KGNSTJaAPf5HTxCTtJFFmvwUHB7kUy6ZeG9THx1R1HdiXx2bXHUcZMW8OaslTK86mD90ZQPE3hDYrZ0EZHRyPLnHPghpDZFf5eYX9qnPf4aDiuVti0pgWHTXldTWH2c6lq4ucef+1h0TlOi/NLrDWI1EH5kc0dIbICvsZoMAjvJ+H64JFbZbmkDLPTzPzKsfqzXGYPVdq4QE2da1rz8e5dpBqK36gRctI06RyXn4MGJExpPje/lKtVXAuLRofK3W5ukuodgyBbiAPIc0dB2tMrDcC0GTc9fET4fguVsG2NI79PIRz0VibgWkGx4QdZPBN09lBxuYuQBE+/mlcR1JFabs4E37IHHnxPcif8AB2O0gcLxflKm/wDDTmgCw8rdTxXP8KLbnmSB3/mENIdSKtV2GXyRcAxcam9xzibBRx3Va4uJptgcY4XM6akQrmcI4k9mABr16DmfknTQgO1A46xwnvKKXoV/JQ2boUXfYcOJAJ6aX707S3SYHWloBAHHvJlXapgxBEanygakjVNDDXta8ADgALI7knFMmt1sIKeHaBzJ/XkphNYKiGsaBy+KeIWhcGOXImUgsSoXilfyEYc1JLE8QkQs8kUTGTTXMnenXBJIUmOmNcVF1dnjMTzJPmZUpF+6Eya7ZOupHlZVg9jpFSwm7THO9JVIzESS6Xu7pIgd0JzFYXDsJcCXAR7XyP5KBfiKjml2czIHSCY0m2qLwGxBVfD3Ek2nomUFe3PyV12Rm9Vd1WvTeG2Y2Aekkg9NeKvOAwOCeWu/55aHOezMxxJAky2J8VD747Mbh8O3JyI74AueajNi/SW6o1tM4dnZaADmPCwtHTmhC1OVjT3xqi+PxDaDR9c6NB6Rpd72ifihmb50Qcr3gHgbwT0kBZvj94avppa5zTrZ7iAegJgKL2/tuvWc1tSo5wGkk8RPOOCrfohS8m34Tajag1aZ5H8F4VKUGLT4+fRYHhtpVaLZY8xMRp3aK2bA3xrgEuIeAJywBr1AlK5+x1D0ahRw37pabiIieNl5mHbPHXu+HzVf2RtU139oRobG15tEdFPV6pEDmmTTVitNOj1SnBu7uvfloE7V4A+Gv6K5RZfr8k4XFEVs5lEaQe5NUsO2/PqEQHdF5vcjQNQNUYSQNB+tUsAt8f1KUWceS85x5oUHUeotIuT4LjMO37vnfynROMfIC8yrI0iDHkYXUByE1MIPDl56TprySqlGRY/7dPxXs8ldIC4Fs82iYg3TdPDidBHv8U46qlipIXUmDUwLEYZvGTMCBy69EmnggSD+v11RrzNikwJFkNI6m6DAV2Uz6Rc9IqWQocc5JLkPUrwm6mLgaKbY6QUXJMoZ1cxKS6tbRSbsZIIJXCUDh8VnaDEeK96wb9FFj0PVXclHYSkct9ZcfNxXMZjSBpdOUKDsvtc+A5nknjByDJqJ/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hMSERUUExQUFBUWFxcVGBcYGBgXGhcVFhcXFxcUGBcXHCYeFxkjHBQUHy8gJCcpLCwsFR4xNTAqNSYrLCkBCQoKDgwOGg8PGiokHCQsLCwsLCwsLCwsLCwsLCwsLCwsLCwsLCwsLCwsLCwsLCwpLCwsLCwpLCwsLCwsLCwpLP/AABEIAL0BCwMBIgACEQEDEQH/xAAcAAABBQEBAQAAAAAAAAAAAAAEAgMFBgcBAAj/xABGEAABAwIDBQQGBwYEBQUAAAABAAIRAyEEEjEFBkFRYSJxgZETFDKhscEHI0JS0eHwYnKCkqKyFRYk8TNDU7PCNERj0uL/xAAZAQADAQEBAAAAAAAAAAAAAAABAgMEAAX/xAArEQACAgEDBAEEAgIDAAAAAAAAAQIRAxIhMQQTQVFhIjKh8IGRsdEjUnH/2gAMAwEAAhEDEQA/AMuo0HuOhvz/ABKkaWxvvPaOlz+SFftGo46+SYOY6knxU3YxJOwdFmry7mJDR8yhXYymPZaPKf7kOcK6LA+S4zAu4wO8gIV7YQh22XcCY5WHwTbtqvPEJv1IDVzfeV4U2DifCEKiNuediXHU/JIfKczsHAlc9PyAXBGoKdpOqD2ZH66pLqzknOeaNWNaRMYbEujtDx/JLNSVC3PE+9dZTM2lS7S5LrO+KJOqydQhKlDl71z1h41v3pRxIPFck0PqUuQapSITBJRjnT1TToVEyUogxKS56fdhydCE06nzTJok4tDReuyvELiclQoApbaZTQB6pwUT+igxkvgc9XPTzC4aX7TfNeGE5uYP4vwSvVW/9RvvKS/kpo+PyJLB95q9bmvGgwfb8gUmGg6k+H5opga+F/YovHVczhIt1XJTCC/SdF4P7k3mXpXUCxz0i9n6puV4FEFhNNy0ndSuRhKf8fH9tyzSmeC0ndNo9Up/x/8Acclkgp7lEO0mD2aY8fzlIO1H8A1vcpfDbml4kV6J/dOZN7Y3ZOHpZ8+a4ERGs3mVPXC6s7RKrIj1h51cki+pJTQxB5BcdWf1juVaAPimuuI5hBZ+ZXswQo4N9KOYSXVghPSDquiouoNhBrDkvescgE16TuTlOqf0Ag0OmPNxNQ6e5oSzhqxvD/eE2a7/ALxSjmOpJ8yk/or/ACxl+GPEjzTJbCLNHqkGiEyYjiDteRonnV+fmuZAvZF2zOTaPNJ4FONJ4wmsq8HINDxnQt2DkSCO5DOYUS2qnfS5hBuELaG0xlwAFsLgCkBgHkHKx7v4SfknKOwMQY+qeO8R8V3diluxXhd7EaGrvozyKmmbvVpjIfd+KJO69bTKAe8cVN9RBeUVXTSfhld9GVwt7lZTufWkg5BFjcn4BC1d3Htr+hc5oMgF1y0EiZsJi4XR6jHLhgl08o8og3aJICnDu44g9tgIJEXvE3twtqrLhPotDmNca5uAYDBxE6lyZ54LlknilZnxCSVpD/ovpiPrah8Gj8VQq1FrXubbsuI43gwmhmjP7ScsTXIHK9KItyHl+K61/KPIKti6PkRS1WlbqH/SU/4/+45UTZwzVGtMwSAtc2FhGNoMAaPtcB94qU8iToZY/JjdMhrwXAuHEAxbvThe+oHBrnZBcNLif0VaMT9GeKGhpu7nEfEKOq7h4xv/ACp7nNPzVHOD3tCLUtmtiLwG2qtLssy9xa0++JRe1ds4l1Msq0srXRfI5vGbTZDVt3sUzWhVEccpPwXtobRxL2BlQOyiNWRppeErjFtNUFNpUyJXF0rsKpM8EsBICWCgMh2k2SABJNvNWDB7rVXCew3TV179w6KG2U2a9Ic3s/uC1PCUwdWuEEauaLXvp+pXndZ1EsVaT0OlxRyXqK3S+j+s65czwDj8kR/kEtF6nhlj4laNs3AMIMiCL3qTI8E9X2dTdeKU8+2eXPivHfW5v+yNujEnVGZO3MZ/1LXBJyi4EwPd5oV+7DBx8C5o+Su+16bWGAadpsGnWONuagK1ZwmC0GbFtMHvFx1Cri6nJLyO8MKuivVN3qciHC4uCSYN+QuElmxqQmTPAQ1xvOtyJ4qdZ6RztaojUhgE8eBskVHOj2K8nr/+Vp70/ZF44LwAUthNDbMc8k/9Ph4yn6ezoj6qBpORovzNkV6F+UBrH83S/Q3EcOXvSKeG0zNAEa+kb1KRzk+WMoxQwMG4H2Yvpma3XwBTtHCgAyQXXsagsBeehXHUQCHZGA6guqC/v0T9Ci0t7IpZ5IjPPZI19rvXOW37/sKQ1hqfZIlgEgmXE91x3qWwtJpFvRlogXDjc6x4hAsa3SaA6A8vFTGCeI7LqQAykwOPP2eqyZ5UrNMAzCbLB7UsiYswzbvHVH1dmU8oJcL2H1cm0fkjKNSGgvez+Q//AFTjMU0yQSWgn2aZMe63Bebr3/f9gcpeP38EDtAspNBLqhzTAyATHE9rqoSo1r2ZpffNaB9nrN9FbMdtKmIJqEgHTL7r2VcxuKLoio85iQLEXt1tqtGKV8L9/JRXW/7+CuegaXCAZEm8RAaZOi0ulTho7lRMVh3Fpc30pi8kEC8gi55K/gQAvTu0jBm+4CxQssJr0nOqVI4Fzj5lbxjDbqsFqHtu6kz5rd0fkw5vAOXLzDwCmNjbGZWcWuJENmRGttZUl/leiCO27vsvRTMTai92RWwv+K3vWu7G/wCC3+L+4rNMHgW08Q0NMjn5rUtiNHoGfxf3FY8z+v8Ag0wf0WTIpy0HoPghqrQEds8ZqNM82NP9IULtfGPa6GtB14xpH4qEysRRCbcwFRTtq1ZvS94TuExz3HtMLRzsR7lFoczHfbDhuNqgDXKfNoUM1kqyfSCz/WO6sYfd+SroXq439C/8Mb+5jQppbKaVTanaSewJIf2RlZXpOdZoewnuDgStCw28OEa5wlhF4OR89LrOSwyB+uCJovghZOowLMt2zVgyvG3R9DerhuFZVbElrYsLh0QIPQpnaBdSw4qyTmgFsNGXNMH3BVqnvHVxWEosBYHPDs+oy5HANgTayOqbTfVwuRwY3KS14IhwYCAwgE69V4WTFBNqvFcvn2bYJum/f4Knt7bz2j7c3uHATPcq2/ehwJ9smOLzx8FL7dwnIk+KqWKoL0Ojw43DdC9VncZVEIr7yPNyCe95KS/eVxM5GXgau4COfRR5pLhw69FYcfowd/J7DHbxPvDWCbfa7+LuiZO36mnY8AmDRHNNOoBMsUPQHmye2HHeGoeFPSPYGgXht6qLjIOuRv4KO9Evei6o9qHoXuz9ki3btXm3+Vv4Kc3e2rXqVW02uEvIbENEye5VUUuqldjYPM8SYHFQz4sel7L+jVgyz1Lc33eyqRhBlBGUtvHCMvzC7um9rKTnXdndNoMAW0Gl5UBhXU67GwGue2mGMEgxlHtW845oJtRuEpOa4dpxyTIByPNweYm/iV4Xcfd7iW/H7sbFBPF278la3n2vVY94D3DtOta11XPXsU9pIqvgSdYE/ipja2Ep5jJMOBE65TBMwNdAPFVWltGoxuVryAeXzXo9Ljjo+lL+UHqclOv8EjsXatd+Ip031XkOqNa5pdIIJhwPArYa7rW4LGN06ObG0ePaLvIErYSDF0/UJKSSMUG3yBY3Fw09xWJVnDMStT3gxmRrgCJOk8AbSe5UUbtv+9TPgSn6aSgm2JlWrYc3VyBtRzwSfZbyn5ahS2FxAbVbLSREnuMi6im7AqD7bP5T+K4djP8Avt/k/Nau5HfcxyxW+Rz0v14PSfCStH2DW/07P4v7nLN6GycrgTUHkAtE3dozhmRBHa4j77lOTUpWiq2ikWrdw5sJRP8A8bfcI+ShdvPa2oC45Re+l4aprc4zgaP7seTiFX9/MIX5QImeMxw5KWRfV/JSP2gfrLAJLweocYRVN4dTaRcGLzPvVUOFdGVwox0zfhdWTZlRhpNY0iWxYfLop5arZj478oon0kU4xTTzpt+LgqkwK7fSXSivTPOn8HOVMYLrfh+xGef3M7THNP0AmiYKfpBOwIIwWE9JWpMmMzw2dYzOaJ96tFf6PvRuGetYvyjKz33cFX9lmK9E8qjP7mrS97X5SCOFT8Vj6ico1pZoxJN7gr93qmEAdTf6UAeyWga9CSqxtja9XMXCxkD2iWxe2Thz1Wj4phcwdR7lnG329uJ1JPyWDBLVP6ka5bRtMjq2167rEs/lP4qJrVnuOsuOkBHlsL2y6I9MDyDtNbiPmvRVQTaRma1ckE6q+UsVXRrdTo2JeZkGTB11t80jF7NDBOWIvebhVWaL2Jdtog3lwbmJ7kwcQ7mn9o4oPIhrWgcs3zJQivHdEJOnQv1ly76wU2Wr2UpqQlse9bPREYba1RptHkgiwpyg+DcSllFNcDxnJPZkxhd8K9JxLckkAGx01jVTu79d+0a2arlDgRL2iDluSNYnwVGeblXz6Mm/8U9Wf+Sx9TjjDG5RW5pwZJSnTYZjsdswiDVru8AP/BV6v6nPZbWIPN34BHbC3WbVl9RpLO1JktAvYyPglb0bv06Apuplxa4cYNx1AUMaxxnoUpX+PwVnObWppErursOkzFNezMIa6xMi4jl1V+doqfuq/NVB/ZPyRu/Vas2jTFBzmvdUjsmCRlNp74UfqnKmyktMeCqb47SY2sQYMtmIkgg99kJg67WU2hpkaz3qDxTS901HS61zc9LpxkAQHCPFbljWlRMzjJu/BJYnbTW2JTDdrBwJB0UbVpZjNu9D+jjR0DpKooQE0SDMPXDqgvqVqe7jv9MyP2v73LIaVKDYrUN08JVOEpmHXz/3uTSimTdrku+4uIb6hSkgQXi5/aKe2li8MfbfRP7zmfMrENqU3sJY7M0tNwZEeBUPUN0Hh1b2BZNKNrxW1cEw+3hh4s+SAfvfghpWZ4An4BY66eCf9aqFjab82QGWggAdeE+KV9MvY3ffosm/W26OIfSNJ4flDgbEReRqO9VVtQLuKoOHaLS1rjLTEA93RDtCtCCjGkLqt2Pl90TSKCKKpOXMMQ7Du7dP94fFbNiqLXOOYA3JuJ4rFpu0/tBbe+J9/msHVeDRi8ica7LTJ/ZKyrauKmqelvdK0zalcejIOkRx53WT7Wf9c/lmPx0UcEbky8nsNPqrlGsWOkePckMfKJOGWx0tmSJGlWvrrou7SEs8D8FHUS7Qgm1iOfHTREYmpIAyO7+XCdVDRUg3sVbaNKCPyPwQso/atItIHfwhAL0obxMM/uO5l4FcXQnEO5l1gSE/hWTKD2Qy3YyRcrQPouok+mPCW/Byo9SlDj1066j5FaN9FYy0ap5vHub+aydW/wDif8F8G0wTYu8zqLKlMsJaczRFjMkShNqbyValH0bhaI0VsxuxaEyKTASZsOajK2xKN/q2ceHksSli1atO5pcZ1VkVhN5W4JzHOYamZhsHZYuOYun9p/SMyr6Mtoumm4uhzhBlpAuL2JXa25pxjhlcKWRsezmkk9CI0QWP+javRjI4Vi4GzQQQGxJ7R6haMaxNX5ElqunwVzEVQ58gQIGpnTrCFq3KMx+Gcx5a9paQACDYg6wRwQpHBaYglxSDxsut6PP6J+TKHZotlOjp5KLpgyrwMdOAqw5nZpsZBdBIy/ZHGJhUddB3ZNtt7hQMOFrBajuxt4+q0+z94a8nuCyqk/hwWkbq0j6pTsft/wB7kzSYki2YjY1Co4Oq0m1It2p07wm9q7FwFGPqaIJEgZJMc9Cl0sTKhd9Hy7DkfcIPg78158JuqsvOK5oFx21aFGwYG8oYGyqhvNttlYNDbFp1MaEfkFIb2iQwzGvii9kbJpegpnIyS0GYBMkXMrRCklMjNbuJU8ftE1qdNgB+rAAIvYACLBRpw5EzLYE3BHGLTrqtMFEAEAQqtvQ2A0jmR5j8k8Mm+lIDj5KtnRFB6GLrpbKkLQ0JFhuaw7x81urHSAejT/SCsEFSQt4whmnTPOnTP9AWLqlsjRifILto/Vu42+YWU4+7ieZJ961fazfqzxssm2hiTnc1rXGHFunGdFHAt3RWT2EUSj3BVx2OdwCKbtdwWuWNsjrRN0HAAfH8k/WrgDh46clFbM2yHPDXMBk6i8dT0R+0WiJAA006kfrwUHCpUw6rWxC7wXc2IOuhkcFEmmpfawEiOs+5BX5dfyW7HtFGae7AoXZRGbxKbr8O75lUEEI7ZjLnwQQUjslwm+kjyST4HhyIxbLv4ZDA5k5neXEq/wD0awMNV61LfyhZ7i3y6p1M/wBZ+RKuX0c14Y7q+P6Qs3UK8ZbE/rNBp4QPaCRB/BC1NmDipXDDsDxSHtXmaTbYHsTDhr3gfs/NN727eOENN7WB5cHtgkj7hm3cjdlD61/8PwKrf0rOIbRj9v8A8Ar4lYkij7wY4Yiu+sQWl5ktFwLc1DvY0JVbHNmEM+uCt8YsRzicDhpK4WD7wSC8JJcFVIi5IKw0BwJMgLU9gYtj8PTcA6II8nEfJZNRp8QDAWmbp/8ApKf8f/cclcfJNyLOaBY5zb2cR5FEMoukH0eb95gcPeCtDbTHJKNMcli7Fb2V7vwUhvpHf+2pu76I+YT5x7m9j0dNp6MbbuAsraaQ5Kib9YEUiarS8GoQ1zQYEAa98ApZ64rZsaDjJ7op29FV9PE5Q4ZX9v2b21bPIm/iqdvFiA4ATeZ8gVYd+3DsNpyYpFoiSRlc2Li+gIWePcfH3+9X6eOpKQmbZ0NHVLCTN0uVtM6HGGy3HZGIzYegedKn/aB8lhbXrUth7SPq1Ds1I9GGzkdlJGsO6SFj6pbI0Yd3sWLa9YCm52sNcY7hKzJmx/TS5rruOYNI+9eJ6SrVtjeRtIZHtPasJnQ21JuoPdLHDNI+yI/PyCz47jFyRWa3pkZV3ZdmguDY5Akk+OiG/wAJY10GXc5Vp2jW7bndR42CruMrgVbkAW5claE5SYjSF0WDPDYAHhZF7Qc0U4F9PioL/FmtJiTIj3pH+KZhHP5KvbbdknJHtoVO0Lfqyba8RHv+a5iasmUmFdLYkxIdNk1iG6d3zKkabLzAPC3VP0MQwOLXNMe7x5fmjYCFpsnkicMIMSPin6rGs9kkTziwlcYbz84ugxkCVnXPgPirhuHROUnhnjybKrFPBGZyuOpMcOUrWfo9wFSngwXNy5nmo3q1zWgERwspZWnGh4fdZYMJV+rbOsfNKe4QvOxTfZLr8rn5JhmIpyGkidTOsfr4LE4o06me2Y7/AFDh+58Cq19MDiG0iNQHH+pqmNl4xvrxbI9lvmGoT6QGte9maIayTe8F0WBEHRNBadzm7MTNzfiuuKn8X6tJAc6R+y35KNqUmcHDyhblkvwQeB+xmsKeRpZmDvtSZBP7PLihpRT6S8cG6JynLzgx56JlJCvFIewzT6EnMIL4LeJIEz3XWpbnbGrOwdJwpkg5yD0zuWdbvbEfia9Og3V7/Ifad3AAlfTmBwLaVNlNohrGhoHQWSTn6EUWuSSAXiuykOKVnI8VT9/4yMJE3d11Y7grbmlVPf7DPqUmNYHFxePZEkDK+THl5rNmVxLYnUkV7ZOBzNa4ggEA6RqFTPpT2TTb6OqxuVziWu/agTm/XNaXs/0jaDGup5HBrQZ6CNAs2+k7B1H1qd+yGnuBm9u6FHAlGao0ZblEzkpQcn6uAeDpPddNOpOGoPkvVtMw00OUMpPaJA5gSfJbTuvjsowrBcNo6HqcxMc+yFiQcRwCuOE2hUpmkWujK0R+B56lZepi2lRq6dq3ZafpffTAohmUwHGw07U/NZpgtreicS1tjFpVh3mxLqlIPcZlzgD4CR8FTAjgWqG4M60NUTeP2893siOMnn0UQ5jnG5krrEdg38wCrxio8GdtvkAOHIRVLZrozW7tT7lMeqNicseYXhg2X1HijbFuJGswkweHw8Cn/RM1IEx7+5EerCYDiF71Y8HNPePyQtg29jJxDQNO/h3IKo8zm4zy06qQdQdHstPdZDPw7pHYPK3FdYUgGvWL3SQBojNmbOdUzFv2fidIXXNbeWuB6/7J7Z+NNOYiDqIXSb07DJb7loZjofRpvp5mhlNhmw0LS4xpEg8bhW/YlKk6t6tSOXD0gQ5weWl5dOUkgh2aW8OULNztJz6jLw3Q+Pir7sfYlGrh21JeHkuAgi+VxboR0WVqVcF1oW5dzhaLA0Eh2ZwDZdJJg2BJ5AnzUNvTsZ/oy/DvFJ7WkgOAc10CYggwbHRVw034WsH2qejMgPEiYIBtxTuI31xMOeGNdHahoM9w1SJexm/RCbtV6mNqtpOaacNLnlrYkNH2SR2STw7+5WvFboMqN7RqHs5bvkgTOsWQO5m9L8TjmB1FrMzXg9nKR2HHhqJA5K745mQcvFdONcbAg75Mvxn0XUiey6q3U6td8goyr9FjvsVf5mfg5alRMugozBYPO6I7yhHLPwxnjiZ9uh9Eh9J6TElr6bdGCe2R96R7I5cVddv7p069PLECIAGgEaAcFa6dMAQNPkhMQ9rZkwImbQANYVJK+QwlvsZLu5sOrsnGipVGamezmF+w7UkcHC3ktno1muaHNILSJBGhCpO8u3mjM0ZSPRklpvI1v5Jndmk84Wmb6OPH7zkiyPUw5MKUU+DRw2OC84JQC8tlGEayIeuL+CMJUfjtp02VGUyQXvJhvGACSegtHioziqKRuyDxz4JlUHfHEUxDqgJAIAiJkyOPcrRvjtNlEuc4wIjrcgaanVZRt7bjsS67AGhxiJM8j0t8VjhFud+Ebb+kkMPtnB2Ba/yEe5F08bgjq7uEKpU6APOeSJbsuwOYX4fjyWh0hVGyfrUMG+wFPyM+fDiuVNl0yABUcGgZRD5gawAZ4qHZspwi0zwF0czZzm6gj8/0Url6YdCXgTiN32PbHpXwCTDjIv004IA7qEG2Vw9/6/FT2G2eBqLa/FStLDsAsBPPXkipyXANMWUupsN7f+WfAT8E2MORaB5fktBbhQLk8LAceH68Fx2AboRM6WnjxPAIdxjKJRGjmL8CJSzfWT4j5q4VthMdIyg9Rb9fmmnbsM1II8/ij3AdpFSIE/kvGnEiR33Vir7qXs+I5+7khK27FUeyQTyMiEyyP2I8UfRCPJGi4KsKSr7CrN+zPcR+uaBqbPqCQWHyKoshN4YiW1weS45oPAHyTFSmRqCkBnRU1EnjoObhhlJBALbgczcwIVi3c3oc1jWZHHKXSWwYDjmi4sZJuqtTsx1yitjPex003PaTxBhJ7C9krNM2DRbjqxbDsoGaoTHcAINidPMq/NwbabMrGhoFgBZV/wCjZjzh3PqEuLnwCYnK1o+ZKtzqUoabQt0yL2bRl7i4CQLG0jnBXnkk3+CkKWHykpPq4UZRaSRTUm7IiuDoAPJCNFVp7JIVgdRCQaAUXqKKSK+/amJbwB7x+CjMTiHVA1rw5obm0vOeZzTrElW92FCafs5vJK3L2UjOK4M5q7lNqU3k1XPjtExBPQmdPwU1sJj2UGNFR8DMBcfeKtNPZwAcBxEKv4WgWNykmQXD+oqsFsTyzcnuy2vxJYwlxk8IuoipvgGD6xsdx+SqX+ZX4j28Q2kyePY8rSU7h6+DGoq4i93AZG98uInwQc8j3TpfI8cUfO7+Bzan0hyYw7Sxx+04/BqrNXA7RqVPTUi/Ob+km5nvHuStsmlUxbHtDaXZDG0m3kS7tF1hN+E6arTN1K7HUQ0EF7CWubIlsOOo4WS41qnzZWdQhaRlm1d0cXiXNdVOZ4ABLiZk62A7jwXW/RjVZEw48rwOXT/Zba3DN5BcODbyWrt7VZmWZLwY9/kuq09oA8Q1g4E3T43LbM1A5sW0v3xZaq+iNdfn+KGNSTJaAPf5HTxCTtJFFmvwUHB7kUy6ZeG9THx1R1HdiXx2bXHUcZMW8OaslTK86mD90ZQPE3hDYrZ0EZHRyPLnHPghpDZFf5eYX9qnPf4aDiuVti0pgWHTXldTWH2c6lq4ucef+1h0TlOi/NLrDWI1EH5kc0dIbICvsZoMAjvJ+H64JFbZbmkDLPTzPzKsfqzXGYPVdq4QE2da1rz8e5dpBqK36gRctI06RyXn4MGJExpPje/lKtVXAuLRofK3W5ukuodgyBbiAPIc0dB2tMrDcC0GTc9fET4fguVsG2NI79PIRz0VibgWkGx4QdZPBN09lBxuYuQBE+/mlcR1JFabs4E37IHHnxPcif8AB2O0gcLxflKm/wDDTmgCw8rdTxXP8KLbnmSB3/mENIdSKtV2GXyRcAxcam9xzibBRx3Va4uJptgcY4XM6akQrmcI4k9mABr16DmfknTQgO1A46xwnvKKXoV/JQ2boUXfYcOJAJ6aX707S3SYHWloBAHHvJlXapgxBEanygakjVNDDXta8ADgALI7knFMmt1sIKeHaBzJ/XkphNYKiGsaBy+KeIWhcGOXImUgsSoXilfyEYc1JLE8QkQs8kUTGTTXMnenXBJIUmOmNcVF1dnjMTzJPmZUpF+6Eya7ZOupHlZVg9jpFSwm7THO9JVIzESS6Xu7pIgd0JzFYXDsJcCXAR7XyP5KBfiKjml2czIHSCY0m2qLwGxBVfD3Ek2nomUFe3PyV12Rm9Vd1WvTeG2Y2Aekkg9NeKvOAwOCeWu/55aHOezMxxJAky2J8VD747Mbh8O3JyI74AueajNi/SW6o1tM4dnZaADmPCwtHTmhC1OVjT3xqi+PxDaDR9c6NB6Rpd72ifihmb50Qcr3gHgbwT0kBZvj94avppa5zTrZ7iAegJgKL2/tuvWc1tSo5wGkk8RPOOCrfohS8m34Tajag1aZ5H8F4VKUGLT4+fRYHhtpVaLZY8xMRp3aK2bA3xrgEuIeAJywBr1AlK5+x1D0ahRw37pabiIieNl5mHbPHXu+HzVf2RtU139oRobG15tEdFPV6pEDmmTTVitNOj1SnBu7uvfloE7V4A+Gv6K5RZfr8k4XFEVs5lEaQe5NUsO2/PqEQHdF5vcjQNQNUYSQNB+tUsAt8f1KUWceS85x5oUHUeotIuT4LjMO37vnfynROMfIC8yrI0iDHkYXUByE1MIPDl56TprySqlGRY/7dPxXs8ldIC4Fs82iYg3TdPDidBHv8U46qlipIXUmDUwLEYZvGTMCBy69EmnggSD+v11RrzNikwJFkNI6m6DAV2Uz6Rc9IqWQocc5JLkPUrwm6mLgaKbY6QUXJMoZ1cxKS6tbRSbsZIIJXCUDh8VnaDEeK96wb9FFj0PVXclHYSkct9ZcfNxXMZjSBpdOUKDsvtc+A5nknjByDJqJ/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8432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907323" y="861204"/>
            <a:ext cx="3352800" cy="646331"/>
          </a:xfrm>
          <a:prstGeom prst="rect">
            <a:avLst/>
          </a:prstGeom>
          <a:noFill/>
        </p:spPr>
        <p:txBody>
          <a:bodyPr wrap="square" rtlCol="0">
            <a:spAutoFit/>
          </a:bodyPr>
          <a:lstStyle/>
          <a:p>
            <a:pPr algn="ctr"/>
            <a:r>
              <a:rPr lang="en-US" sz="3600" b="1" dirty="0" smtClean="0">
                <a:solidFill>
                  <a:srgbClr val="C00000"/>
                </a:solidFill>
              </a:rPr>
              <a:t>inglenook</a:t>
            </a:r>
            <a:endParaRPr lang="en-US" sz="3600" b="1" dirty="0">
              <a:solidFill>
                <a:srgbClr val="C00000"/>
              </a:solidFill>
            </a:endParaRPr>
          </a:p>
        </p:txBody>
      </p:sp>
      <p:sp>
        <p:nvSpPr>
          <p:cNvPr id="14" name="TextBox 13"/>
          <p:cNvSpPr txBox="1"/>
          <p:nvPr/>
        </p:nvSpPr>
        <p:spPr>
          <a:xfrm>
            <a:off x="457200" y="5569568"/>
            <a:ext cx="8229599" cy="584775"/>
          </a:xfrm>
          <a:prstGeom prst="rect">
            <a:avLst/>
          </a:prstGeom>
          <a:noFill/>
        </p:spPr>
        <p:txBody>
          <a:bodyPr wrap="square" rtlCol="0">
            <a:spAutoFit/>
          </a:bodyPr>
          <a:lstStyle/>
          <a:p>
            <a:pPr algn="ctr"/>
            <a:r>
              <a:rPr lang="en-US" sz="3200" dirty="0" smtClean="0">
                <a:solidFill>
                  <a:schemeClr val="accent5">
                    <a:lumMod val="10000"/>
                  </a:schemeClr>
                </a:solidFill>
              </a:rPr>
              <a:t>The finest wine you can get for six dollars</a:t>
            </a:r>
            <a:endParaRPr lang="en-US" sz="3200" dirty="0">
              <a:solidFill>
                <a:schemeClr val="accent5">
                  <a:lumMod val="10000"/>
                </a:schemeClr>
              </a:solidFill>
            </a:endParaRPr>
          </a:p>
        </p:txBody>
      </p:sp>
      <p:pic>
        <p:nvPicPr>
          <p:cNvPr id="6146" name="Picture 2" descr="http://isthisthingonyet.files.wordpress.com/2010/12/cheapw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97156"/>
            <a:ext cx="4267199" cy="29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24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4008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80440"/>
            <a:ext cx="8229600" cy="4001869"/>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smtClean="0">
                <a:solidFill>
                  <a:srgbClr val="C00000"/>
                </a:solidFill>
              </a:rPr>
              <a:t>hobbledehoy</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An awkward, gawky young fellow </a:t>
            </a:r>
            <a:endParaRPr lang="en-US" sz="3600" dirty="0">
              <a:solidFill>
                <a:schemeClr val="accent5">
                  <a:lumMod val="10000"/>
                </a:schemeClr>
              </a:solidFill>
            </a:endParaRPr>
          </a:p>
        </p:txBody>
      </p:sp>
      <p:pic>
        <p:nvPicPr>
          <p:cNvPr id="5122" name="Picture 2" descr="http://debkrier.com/wp-content/uploads/2011/02/Geeky-Guy-300x2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133600"/>
            <a:ext cx="2857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277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52055"/>
            <a:ext cx="3352800" cy="646331"/>
          </a:xfrm>
          <a:prstGeom prst="rect">
            <a:avLst/>
          </a:prstGeom>
          <a:noFill/>
        </p:spPr>
        <p:txBody>
          <a:bodyPr wrap="square" rtlCol="0">
            <a:spAutoFit/>
          </a:bodyPr>
          <a:lstStyle/>
          <a:p>
            <a:pPr algn="ctr"/>
            <a:r>
              <a:rPr lang="en-US" sz="3600" b="1" dirty="0" err="1" smtClean="0">
                <a:solidFill>
                  <a:srgbClr val="C00000"/>
                </a:solidFill>
              </a:rPr>
              <a:t>tittynope</a:t>
            </a:r>
            <a:endParaRPr lang="en-US" sz="3600" b="1" dirty="0">
              <a:solidFill>
                <a:srgbClr val="C00000"/>
              </a:solidFill>
            </a:endParaRPr>
          </a:p>
        </p:txBody>
      </p:sp>
      <p:sp>
        <p:nvSpPr>
          <p:cNvPr id="14" name="TextBox 13"/>
          <p:cNvSpPr txBox="1"/>
          <p:nvPr/>
        </p:nvSpPr>
        <p:spPr>
          <a:xfrm>
            <a:off x="659423" y="5569568"/>
            <a:ext cx="7848600" cy="584775"/>
          </a:xfrm>
          <a:prstGeom prst="rect">
            <a:avLst/>
          </a:prstGeom>
          <a:noFill/>
        </p:spPr>
        <p:txBody>
          <a:bodyPr wrap="square" rtlCol="0">
            <a:spAutoFit/>
          </a:bodyPr>
          <a:lstStyle/>
          <a:p>
            <a:pPr algn="ctr"/>
            <a:r>
              <a:rPr lang="en-US" sz="3200" dirty="0" smtClean="0">
                <a:solidFill>
                  <a:schemeClr val="accent5">
                    <a:lumMod val="10000"/>
                  </a:schemeClr>
                </a:solidFill>
              </a:rPr>
              <a:t>A small quantity of something left over.</a:t>
            </a:r>
            <a:endParaRPr lang="en-US" sz="3200" dirty="0">
              <a:solidFill>
                <a:schemeClr val="accent5">
                  <a:lumMod val="1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896522"/>
            <a:ext cx="5067300" cy="336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44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PURPOSE OF THIS WORKSHOP</a:t>
            </a:r>
            <a:endParaRPr lang="en-US" dirty="0"/>
          </a:p>
        </p:txBody>
      </p:sp>
      <p:sp>
        <p:nvSpPr>
          <p:cNvPr id="3" name="Content Placeholder 2"/>
          <p:cNvSpPr>
            <a:spLocks noGrp="1"/>
          </p:cNvSpPr>
          <p:nvPr>
            <p:ph idx="1"/>
          </p:nvPr>
        </p:nvSpPr>
        <p:spPr>
          <a:xfrm>
            <a:off x="457200" y="2895600"/>
            <a:ext cx="8229600" cy="3230563"/>
          </a:xfrm>
        </p:spPr>
        <p:txBody>
          <a:bodyPr/>
          <a:lstStyle/>
          <a:p>
            <a:pPr marL="0" indent="0">
              <a:buNone/>
            </a:pPr>
            <a:endParaRPr lang="en-US" dirty="0" smtClean="0">
              <a:solidFill>
                <a:schemeClr val="accent4"/>
              </a:solidFill>
            </a:endParaRPr>
          </a:p>
          <a:p>
            <a:pPr marL="0" indent="0">
              <a:buNone/>
            </a:pPr>
            <a:r>
              <a:rPr lang="en-US" sz="3200" dirty="0" smtClean="0">
                <a:solidFill>
                  <a:schemeClr val="accent4"/>
                </a:solidFill>
                <a:latin typeface="+mn-lt"/>
              </a:rPr>
              <a:t>Provide participants with strategies to support migrant students in acquiring academic vocabulary as outlined in the Common Core State Standards. </a:t>
            </a:r>
            <a:endParaRPr lang="en-US" sz="3200" dirty="0">
              <a:solidFill>
                <a:schemeClr val="accent4"/>
              </a:solidFill>
              <a:latin typeface="+mn-lt"/>
            </a:endParaRPr>
          </a:p>
        </p:txBody>
      </p:sp>
    </p:spTree>
    <p:extLst>
      <p:ext uri="{BB962C8B-B14F-4D97-AF65-F5344CB8AC3E}">
        <p14:creationId xmlns:p14="http://schemas.microsoft.com/office/powerpoint/2010/main" val="2867865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1200" y="64008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err="1" smtClean="0">
                <a:solidFill>
                  <a:srgbClr val="C00000"/>
                </a:solidFill>
              </a:rPr>
              <a:t>snollygoster</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sleazy politician</a:t>
            </a:r>
            <a:endParaRPr lang="en-US" sz="3600" dirty="0">
              <a:solidFill>
                <a:schemeClr val="accent5">
                  <a:lumMod val="10000"/>
                </a:schemeClr>
              </a:solidFill>
            </a:endParaRPr>
          </a:p>
        </p:txBody>
      </p:sp>
      <p:pic>
        <p:nvPicPr>
          <p:cNvPr id="4098" name="Picture 2" descr="https://encrypted-tbn3.gstatic.com/images?q=tbn:ANd9GcT6u6sUWusNED-b7fBQVNNeRmdqoqu30SlVSEw1pfDJOlX96W5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918" y="2438400"/>
            <a:ext cx="361348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48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6" name="Title 3"/>
          <p:cNvSpPr txBox="1">
            <a:spLocks/>
          </p:cNvSpPr>
          <p:nvPr/>
        </p:nvSpPr>
        <p:spPr>
          <a:xfrm>
            <a:off x="457200" y="838200"/>
            <a:ext cx="8229600" cy="8382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676400"/>
            <a:ext cx="8229600" cy="3810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76107" y="824345"/>
            <a:ext cx="3352800" cy="646331"/>
          </a:xfrm>
          <a:prstGeom prst="rect">
            <a:avLst/>
          </a:prstGeom>
          <a:noFill/>
        </p:spPr>
        <p:txBody>
          <a:bodyPr wrap="square" rtlCol="0">
            <a:spAutoFit/>
          </a:bodyPr>
          <a:lstStyle/>
          <a:p>
            <a:pPr algn="ctr"/>
            <a:r>
              <a:rPr lang="en-US" sz="3600" b="1" dirty="0" err="1" smtClean="0">
                <a:solidFill>
                  <a:srgbClr val="C00000"/>
                </a:solidFill>
              </a:rPr>
              <a:t>borborygmus</a:t>
            </a:r>
            <a:endParaRPr lang="en-US" sz="3600" b="1" dirty="0">
              <a:solidFill>
                <a:srgbClr val="C00000"/>
              </a:solidFill>
            </a:endParaRPr>
          </a:p>
        </p:txBody>
      </p:sp>
      <p:sp>
        <p:nvSpPr>
          <p:cNvPr id="14" name="TextBox 13"/>
          <p:cNvSpPr txBox="1"/>
          <p:nvPr/>
        </p:nvSpPr>
        <p:spPr>
          <a:xfrm>
            <a:off x="647700" y="5527091"/>
            <a:ext cx="7848600" cy="584775"/>
          </a:xfrm>
          <a:prstGeom prst="rect">
            <a:avLst/>
          </a:prstGeom>
          <a:noFill/>
        </p:spPr>
        <p:txBody>
          <a:bodyPr wrap="square" rtlCol="0">
            <a:spAutoFit/>
          </a:bodyPr>
          <a:lstStyle/>
          <a:p>
            <a:pPr algn="ctr"/>
            <a:r>
              <a:rPr lang="en-US" sz="3200" dirty="0" smtClean="0">
                <a:solidFill>
                  <a:schemeClr val="accent5">
                    <a:lumMod val="10000"/>
                  </a:schemeClr>
                </a:solidFill>
              </a:rPr>
              <a:t>Intestinal rumbling caused by moving gas</a:t>
            </a:r>
            <a:endParaRPr lang="en-US" sz="3200" dirty="0">
              <a:solidFill>
                <a:schemeClr val="accent5">
                  <a:lumMod val="1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507" y="2133600"/>
            <a:ext cx="4826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259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09600"/>
          </a:xfrm>
        </p:spPr>
        <p:txBody>
          <a:bodyPr>
            <a:normAutofit fontScale="90000"/>
          </a:bodyPr>
          <a:lstStyle/>
          <a:p>
            <a:r>
              <a:rPr lang="en-US" sz="2000" dirty="0" smtClean="0"/>
              <a:t>Vocabulary</a:t>
            </a:r>
            <a:endParaRPr lang="en-US" sz="2000" dirty="0"/>
          </a:p>
        </p:txBody>
      </p:sp>
      <p:sp>
        <p:nvSpPr>
          <p:cNvPr id="13" name="Footer Placeholder 12"/>
          <p:cNvSpPr>
            <a:spLocks noGrp="1"/>
          </p:cNvSpPr>
          <p:nvPr>
            <p:ph type="ftr" sz="quarter" idx="11"/>
          </p:nvPr>
        </p:nvSpPr>
        <p:spPr>
          <a:xfrm>
            <a:off x="5795513" y="6324600"/>
            <a:ext cx="2895600" cy="365125"/>
          </a:xfrm>
          <a:prstGeom prst="rect">
            <a:avLst/>
          </a:prstGeom>
        </p:spPr>
        <p:txBody>
          <a:bodyPr/>
          <a:lstStyle/>
          <a:p>
            <a:r>
              <a:rPr lang="en-US" dirty="0" smtClean="0"/>
              <a:t>©Partners for Learning, Inc.</a:t>
            </a:r>
            <a:endParaRPr lang="en-US" dirty="0"/>
          </a:p>
        </p:txBody>
      </p:sp>
      <p:sp>
        <p:nvSpPr>
          <p:cNvPr id="6" name="Title 3"/>
          <p:cNvSpPr txBox="1">
            <a:spLocks/>
          </p:cNvSpPr>
          <p:nvPr/>
        </p:nvSpPr>
        <p:spPr>
          <a:xfrm>
            <a:off x="457200" y="838200"/>
            <a:ext cx="8229600" cy="533400"/>
          </a:xfrm>
          <a:prstGeom prst="rect">
            <a:avLst/>
          </a:prstGeom>
          <a:ln w="28575">
            <a:solidFill>
              <a:schemeClr val="tx1"/>
            </a:solidFill>
          </a:ln>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itle 3"/>
          <p:cNvSpPr txBox="1">
            <a:spLocks/>
          </p:cNvSpPr>
          <p:nvPr/>
        </p:nvSpPr>
        <p:spPr>
          <a:xfrm>
            <a:off x="457200" y="1371600"/>
            <a:ext cx="8229600" cy="41148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itle 3"/>
          <p:cNvSpPr txBox="1">
            <a:spLocks/>
          </p:cNvSpPr>
          <p:nvPr/>
        </p:nvSpPr>
        <p:spPr>
          <a:xfrm>
            <a:off x="457200" y="5486400"/>
            <a:ext cx="8229600" cy="762000"/>
          </a:xfrm>
          <a:prstGeom prst="rect">
            <a:avLst/>
          </a:prstGeom>
          <a:ln w="28575">
            <a:solidFill>
              <a:schemeClr val="tx1"/>
            </a:solidFill>
          </a:ln>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TextBox 9"/>
          <p:cNvSpPr txBox="1"/>
          <p:nvPr/>
        </p:nvSpPr>
        <p:spPr>
          <a:xfrm>
            <a:off x="2895600" y="838200"/>
            <a:ext cx="3352800" cy="646331"/>
          </a:xfrm>
          <a:prstGeom prst="rect">
            <a:avLst/>
          </a:prstGeom>
          <a:noFill/>
        </p:spPr>
        <p:txBody>
          <a:bodyPr wrap="square" rtlCol="0">
            <a:spAutoFit/>
          </a:bodyPr>
          <a:lstStyle/>
          <a:p>
            <a:pPr algn="ctr"/>
            <a:r>
              <a:rPr lang="en-US" sz="3600" b="1" dirty="0" err="1" smtClean="0">
                <a:solidFill>
                  <a:srgbClr val="C00000"/>
                </a:solidFill>
              </a:rPr>
              <a:t>jobberknowl</a:t>
            </a:r>
            <a:endParaRPr lang="en-US" sz="3600" b="1" dirty="0">
              <a:solidFill>
                <a:srgbClr val="C00000"/>
              </a:solidFill>
            </a:endParaRPr>
          </a:p>
        </p:txBody>
      </p:sp>
      <p:sp>
        <p:nvSpPr>
          <p:cNvPr id="14" name="TextBox 13"/>
          <p:cNvSpPr txBox="1"/>
          <p:nvPr/>
        </p:nvSpPr>
        <p:spPr>
          <a:xfrm>
            <a:off x="647700" y="5527091"/>
            <a:ext cx="7848600" cy="646331"/>
          </a:xfrm>
          <a:prstGeom prst="rect">
            <a:avLst/>
          </a:prstGeom>
          <a:noFill/>
        </p:spPr>
        <p:txBody>
          <a:bodyPr wrap="square" rtlCol="0">
            <a:spAutoFit/>
          </a:bodyPr>
          <a:lstStyle/>
          <a:p>
            <a:pPr algn="ctr"/>
            <a:r>
              <a:rPr lang="en-US" sz="3600" dirty="0" smtClean="0">
                <a:solidFill>
                  <a:schemeClr val="accent5">
                    <a:lumMod val="10000"/>
                  </a:schemeClr>
                </a:solidFill>
              </a:rPr>
              <a:t>A blockhead</a:t>
            </a:r>
            <a:endParaRPr lang="en-US" sz="3600" dirty="0">
              <a:solidFill>
                <a:schemeClr val="accent5">
                  <a:lumMod val="10000"/>
                </a:schemeClr>
              </a:solidFill>
            </a:endParaRPr>
          </a:p>
        </p:txBody>
      </p:sp>
      <p:pic>
        <p:nvPicPr>
          <p:cNvPr id="3074" name="Picture 2" descr="http://www.cnylink.com/news_images/lrg/dunce_cap_Samcentore.jpg"/>
          <p:cNvPicPr>
            <a:picLocks noChangeAspect="1" noChangeArrowheads="1"/>
          </p:cNvPicPr>
          <p:nvPr/>
        </p:nvPicPr>
        <p:blipFill rotWithShape="1">
          <a:blip r:embed="rId3">
            <a:extLst>
              <a:ext uri="{28A0092B-C50C-407E-A947-70E740481C1C}">
                <a14:useLocalDpi xmlns:a14="http://schemas.microsoft.com/office/drawing/2010/main" val="0"/>
              </a:ext>
            </a:extLst>
          </a:blip>
          <a:srcRect l="-9931" t="27676" r="9931"/>
          <a:stretch/>
        </p:blipFill>
        <p:spPr bwMode="auto">
          <a:xfrm>
            <a:off x="2667000" y="1886739"/>
            <a:ext cx="3124200" cy="33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38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20040"/>
            <a:ext cx="8534400" cy="822960"/>
          </a:xfrm>
        </p:spPr>
        <p:txBody>
          <a:bodyPr>
            <a:normAutofit fontScale="90000"/>
          </a:bodyPr>
          <a:lstStyle/>
          <a:p>
            <a:pPr eaLnBrk="1" fontAlgn="auto" hangingPunct="1">
              <a:spcAft>
                <a:spcPts val="0"/>
              </a:spcAft>
              <a:defRPr/>
            </a:pPr>
            <a:r>
              <a:rPr lang="en-US" dirty="0" smtClean="0">
                <a:ea typeface="+mj-ea"/>
                <a:cs typeface="+mj-cs"/>
              </a:rPr>
              <a:t>Why Vocabulary Instruction?</a:t>
            </a:r>
          </a:p>
        </p:txBody>
      </p:sp>
      <p:sp>
        <p:nvSpPr>
          <p:cNvPr id="18435" name="Rectangle 3"/>
          <p:cNvSpPr>
            <a:spLocks noGrp="1" noChangeArrowheads="1"/>
          </p:cNvSpPr>
          <p:nvPr>
            <p:ph idx="1"/>
          </p:nvPr>
        </p:nvSpPr>
        <p:spPr>
          <a:xfrm>
            <a:off x="898525" y="1371600"/>
            <a:ext cx="7239000" cy="4572000"/>
          </a:xfrm>
        </p:spPr>
        <p:txBody>
          <a:bodyPr>
            <a:normAutofit/>
          </a:bodyPr>
          <a:lstStyle/>
          <a:p>
            <a:pPr eaLnBrk="1" hangingPunct="1">
              <a:lnSpc>
                <a:spcPct val="90000"/>
              </a:lnSpc>
              <a:buFontTx/>
              <a:buNone/>
            </a:pPr>
            <a:r>
              <a:rPr lang="en-US" sz="2200" b="1" dirty="0" smtClean="0">
                <a:solidFill>
                  <a:schemeClr val="accent5">
                    <a:lumMod val="10000"/>
                  </a:schemeClr>
                </a:solidFill>
                <a:latin typeface="+mn-lt"/>
              </a:rPr>
              <a:t>The bad news:</a:t>
            </a:r>
            <a:endParaRPr lang="en-US" sz="2200" dirty="0" smtClean="0">
              <a:solidFill>
                <a:schemeClr val="accent5">
                  <a:lumMod val="10000"/>
                </a:schemeClr>
              </a:solidFill>
              <a:latin typeface="+mn-lt"/>
            </a:endParaRPr>
          </a:p>
          <a:p>
            <a:pPr marL="0" indent="0" eaLnBrk="1" hangingPunct="1">
              <a:lnSpc>
                <a:spcPct val="90000"/>
              </a:lnSpc>
              <a:buNone/>
            </a:pPr>
            <a:r>
              <a:rPr lang="en-US" sz="2200" dirty="0" smtClean="0">
                <a:solidFill>
                  <a:schemeClr val="accent5">
                    <a:lumMod val="10000"/>
                  </a:schemeClr>
                </a:solidFill>
                <a:latin typeface="+mn-lt"/>
              </a:rPr>
              <a:t>Knowledge gap in SES groups:</a:t>
            </a:r>
          </a:p>
          <a:p>
            <a:pPr eaLnBrk="1" hangingPunct="1">
              <a:lnSpc>
                <a:spcPct val="90000"/>
              </a:lnSpc>
            </a:pPr>
            <a:r>
              <a:rPr lang="en-US" sz="2200" dirty="0" smtClean="0">
                <a:solidFill>
                  <a:schemeClr val="accent5">
                    <a:lumMod val="10000"/>
                  </a:schemeClr>
                </a:solidFill>
                <a:latin typeface="+mn-lt"/>
              </a:rPr>
              <a:t>High SES 1st graders know twice as many words as low SES classmates</a:t>
            </a:r>
          </a:p>
          <a:p>
            <a:pPr eaLnBrk="1" hangingPunct="1">
              <a:lnSpc>
                <a:spcPct val="90000"/>
              </a:lnSpc>
            </a:pPr>
            <a:r>
              <a:rPr lang="en-US" sz="2200" dirty="0" smtClean="0">
                <a:solidFill>
                  <a:schemeClr val="accent5">
                    <a:lumMod val="10000"/>
                  </a:schemeClr>
                </a:solidFill>
                <a:latin typeface="+mn-lt"/>
              </a:rPr>
              <a:t>By high school, they know 4 times as many words!</a:t>
            </a:r>
          </a:p>
          <a:p>
            <a:pPr eaLnBrk="1" hangingPunct="1">
              <a:lnSpc>
                <a:spcPct val="90000"/>
              </a:lnSpc>
            </a:pPr>
            <a:r>
              <a:rPr lang="en-US" sz="2200" dirty="0" smtClean="0">
                <a:solidFill>
                  <a:schemeClr val="accent5">
                    <a:lumMod val="10000"/>
                  </a:schemeClr>
                </a:solidFill>
                <a:latin typeface="+mn-lt"/>
              </a:rPr>
              <a:t>High SES 3rd graders have vocabularies equal to the lowest-performing 12th graders! </a:t>
            </a:r>
          </a:p>
          <a:p>
            <a:pPr eaLnBrk="1" hangingPunct="1">
              <a:lnSpc>
                <a:spcPct val="90000"/>
              </a:lnSpc>
              <a:buFontTx/>
              <a:buNone/>
            </a:pPr>
            <a:r>
              <a:rPr lang="en-US" sz="2200" b="1" dirty="0" smtClean="0">
                <a:solidFill>
                  <a:schemeClr val="accent5">
                    <a:lumMod val="10000"/>
                  </a:schemeClr>
                </a:solidFill>
                <a:latin typeface="+mn-lt"/>
              </a:rPr>
              <a:t>The good news:</a:t>
            </a:r>
          </a:p>
          <a:p>
            <a:pPr eaLnBrk="1" hangingPunct="1">
              <a:lnSpc>
                <a:spcPct val="90000"/>
              </a:lnSpc>
            </a:pPr>
            <a:r>
              <a:rPr lang="en-US" sz="2200" dirty="0" smtClean="0">
                <a:solidFill>
                  <a:schemeClr val="accent5">
                    <a:lumMod val="10000"/>
                  </a:schemeClr>
                </a:solidFill>
                <a:latin typeface="+mn-lt"/>
              </a:rPr>
              <a:t>We can make a difference if we begin teaching vocabulary in robust ways . . . vigorous, strong and powerful in effect</a:t>
            </a:r>
          </a:p>
          <a:p>
            <a:pPr eaLnBrk="1" hangingPunct="1">
              <a:lnSpc>
                <a:spcPct val="90000"/>
              </a:lnSpc>
            </a:pPr>
            <a:r>
              <a:rPr lang="en-US" sz="2200" dirty="0" smtClean="0">
                <a:solidFill>
                  <a:schemeClr val="accent5">
                    <a:lumMod val="10000"/>
                  </a:schemeClr>
                </a:solidFill>
                <a:latin typeface="+mn-lt"/>
              </a:rPr>
              <a:t>Robust approach includes direct explanation, thought-provoking, playful and interactive follow-up.</a:t>
            </a:r>
          </a:p>
          <a:p>
            <a:pPr eaLnBrk="1" hangingPunct="1">
              <a:lnSpc>
                <a:spcPct val="90000"/>
              </a:lnSpc>
            </a:pPr>
            <a:endParaRPr lang="en-US" sz="1700" dirty="0" smtClean="0"/>
          </a:p>
          <a:p>
            <a:pPr eaLnBrk="1" hangingPunct="1">
              <a:lnSpc>
                <a:spcPct val="90000"/>
              </a:lnSpc>
              <a:buFontTx/>
              <a:buNone/>
            </a:pPr>
            <a:endParaRPr lang="en-US" sz="1900" dirty="0" smtClean="0"/>
          </a:p>
        </p:txBody>
      </p:sp>
      <p:sp>
        <p:nvSpPr>
          <p:cNvPr id="18436" name="Rectangle 5"/>
          <p:cNvSpPr>
            <a:spLocks noChangeArrowheads="1"/>
          </p:cNvSpPr>
          <p:nvPr/>
        </p:nvSpPr>
        <p:spPr bwMode="auto">
          <a:xfrm>
            <a:off x="1295400" y="25146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endParaRPr lang="en-US" sz="2000">
              <a:latin typeface="Century Gothic" charset="0"/>
            </a:endParaRPr>
          </a:p>
        </p:txBody>
      </p:sp>
      <p:sp>
        <p:nvSpPr>
          <p:cNvPr id="18437" name="Rectangle 6"/>
          <p:cNvSpPr>
            <a:spLocks noChangeArrowheads="1"/>
          </p:cNvSpPr>
          <p:nvPr/>
        </p:nvSpPr>
        <p:spPr bwMode="auto">
          <a:xfrm>
            <a:off x="4191000" y="1600200"/>
            <a:ext cx="29416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endParaRPr lang="en-US">
              <a:latin typeface="Century Gothic" charset="0"/>
            </a:endParaRPr>
          </a:p>
          <a:p>
            <a:pPr marL="342900" indent="-342900">
              <a:lnSpc>
                <a:spcPct val="90000"/>
              </a:lnSpc>
              <a:spcBef>
                <a:spcPct val="20000"/>
              </a:spcBef>
              <a:buFontTx/>
              <a:buChar char="•"/>
            </a:pPr>
            <a:endParaRPr lang="en-US">
              <a:latin typeface="Century Gothic" charset="0"/>
            </a:endParaRPr>
          </a:p>
        </p:txBody>
      </p:sp>
      <p:sp>
        <p:nvSpPr>
          <p:cNvPr id="18438" name="Rectangle 7"/>
          <p:cNvSpPr>
            <a:spLocks noChangeArrowheads="1"/>
          </p:cNvSpPr>
          <p:nvPr/>
        </p:nvSpPr>
        <p:spPr bwMode="auto">
          <a:xfrm>
            <a:off x="6934200" y="6259513"/>
            <a:ext cx="1203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charset="0"/>
              </a:rPr>
              <a:t>Beck, et al.</a:t>
            </a:r>
          </a:p>
        </p:txBody>
      </p:sp>
    </p:spTree>
    <p:extLst>
      <p:ext uri="{BB962C8B-B14F-4D97-AF65-F5344CB8AC3E}">
        <p14:creationId xmlns:p14="http://schemas.microsoft.com/office/powerpoint/2010/main" val="1030379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992354"/>
            <a:ext cx="6172200" cy="1970046"/>
          </a:xfrm>
        </p:spPr>
        <p:txBody>
          <a:bodyPr/>
          <a:lstStyle/>
          <a:p>
            <a:r>
              <a:rPr lang="en-US" dirty="0" smtClean="0"/>
              <a:t>Why a SPECIAL WORKSHOP FOR MIGRANT STUDENTS?</a:t>
            </a:r>
            <a:endParaRPr lang="en-US" dirty="0"/>
          </a:p>
        </p:txBody>
      </p:sp>
      <p:sp>
        <p:nvSpPr>
          <p:cNvPr id="3" name="Text Placeholder 2"/>
          <p:cNvSpPr>
            <a:spLocks noGrp="1"/>
          </p:cNvSpPr>
          <p:nvPr>
            <p:ph type="body" idx="1"/>
          </p:nvPr>
        </p:nvSpPr>
        <p:spPr>
          <a:xfrm>
            <a:off x="3048000" y="4495800"/>
            <a:ext cx="3200400" cy="1500187"/>
          </a:xfrm>
        </p:spPr>
        <p:txBody>
          <a:bodyPr>
            <a:normAutofit/>
          </a:bodyPr>
          <a:lstStyle/>
          <a:p>
            <a:r>
              <a:rPr lang="en-US" sz="3200" dirty="0" smtClean="0">
                <a:latin typeface="+mn-lt"/>
              </a:rPr>
              <a:t>Who is migrant? </a:t>
            </a:r>
          </a:p>
          <a:p>
            <a:r>
              <a:rPr lang="en-US" sz="3200" dirty="0" smtClean="0">
                <a:latin typeface="+mn-lt"/>
              </a:rPr>
              <a:t>What is PFS?</a:t>
            </a:r>
          </a:p>
          <a:p>
            <a:endParaRPr lang="en-US" dirty="0"/>
          </a:p>
        </p:txBody>
      </p:sp>
      <p:pic>
        <p:nvPicPr>
          <p:cNvPr id="4" name="Picture 2" descr="C:\Users\kathyt\AppData\Local\Microsoft\Windows\Temporary Internet Files\Content.IE5\DKBCBSRK\MP9004393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410200"/>
            <a:ext cx="1676400" cy="109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23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0"/>
          </a:xfrm>
        </p:spPr>
        <p:txBody>
          <a:bodyPr/>
          <a:lstStyle/>
          <a:p>
            <a:r>
              <a:rPr lang="en-US" dirty="0"/>
              <a:t>What is ‘migratory lifestyle’</a:t>
            </a:r>
          </a:p>
        </p:txBody>
      </p:sp>
      <p:sp>
        <p:nvSpPr>
          <p:cNvPr id="3" name="Content Placeholder 2"/>
          <p:cNvSpPr>
            <a:spLocks noGrp="1"/>
          </p:cNvSpPr>
          <p:nvPr>
            <p:ph idx="1"/>
          </p:nvPr>
        </p:nvSpPr>
        <p:spPr>
          <a:xfrm>
            <a:off x="533400" y="2327724"/>
            <a:ext cx="8229600" cy="4525963"/>
          </a:xfrm>
        </p:spPr>
        <p:txBody>
          <a:bodyPr/>
          <a:lstStyle/>
          <a:p>
            <a:r>
              <a:rPr lang="en-US" sz="3600" dirty="0" smtClean="0">
                <a:solidFill>
                  <a:schemeClr val="accent5">
                    <a:lumMod val="10000"/>
                  </a:schemeClr>
                </a:solidFill>
                <a:latin typeface="+mn-lt"/>
              </a:rPr>
              <a:t>The defining characteristic  of a migrant worker is mobility</a:t>
            </a:r>
          </a:p>
          <a:p>
            <a:pPr lvl="1"/>
            <a:r>
              <a:rPr lang="en-US" sz="3200" dirty="0" smtClean="0">
                <a:solidFill>
                  <a:schemeClr val="accent5">
                    <a:lumMod val="10000"/>
                  </a:schemeClr>
                </a:solidFill>
                <a:latin typeface="+mn-lt"/>
              </a:rPr>
              <a:t>Move across district boundaries within or outside the state within the last 36 months;</a:t>
            </a:r>
          </a:p>
          <a:p>
            <a:pPr lvl="1"/>
            <a:r>
              <a:rPr lang="en-US" sz="3200" dirty="0" smtClean="0">
                <a:solidFill>
                  <a:schemeClr val="accent5">
                    <a:lumMod val="10000"/>
                  </a:schemeClr>
                </a:solidFill>
                <a:latin typeface="+mn-lt"/>
              </a:rPr>
              <a:t>Seek temporary or seasonal work;</a:t>
            </a:r>
          </a:p>
          <a:p>
            <a:pPr lvl="1"/>
            <a:r>
              <a:rPr lang="en-US" sz="3200" dirty="0" smtClean="0">
                <a:solidFill>
                  <a:schemeClr val="accent5">
                    <a:lumMod val="10000"/>
                  </a:schemeClr>
                </a:solidFill>
                <a:latin typeface="+mn-lt"/>
              </a:rPr>
              <a:t>Agriculture or fishing industry</a:t>
            </a:r>
          </a:p>
          <a:p>
            <a:endParaRPr lang="en-US" dirty="0"/>
          </a:p>
        </p:txBody>
      </p:sp>
    </p:spTree>
    <p:extLst>
      <p:ext uri="{BB962C8B-B14F-4D97-AF65-F5344CB8AC3E}">
        <p14:creationId xmlns:p14="http://schemas.microsoft.com/office/powerpoint/2010/main" val="1466082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457200"/>
          </a:xfrm>
        </p:spPr>
        <p:txBody>
          <a:bodyPr/>
          <a:lstStyle/>
          <a:p>
            <a:pPr algn="ctr"/>
            <a:r>
              <a:rPr lang="en-US" sz="4000" dirty="0" smtClean="0"/>
              <a:t>Priority for Service Migrant Students</a:t>
            </a:r>
            <a:endParaRPr lang="en-US" sz="4000" dirty="0"/>
          </a:p>
        </p:txBody>
      </p:sp>
      <p:sp>
        <p:nvSpPr>
          <p:cNvPr id="3" name="Content Placeholder 2"/>
          <p:cNvSpPr>
            <a:spLocks noGrp="1"/>
          </p:cNvSpPr>
          <p:nvPr>
            <p:ph idx="1"/>
          </p:nvPr>
        </p:nvSpPr>
        <p:spPr>
          <a:xfrm>
            <a:off x="533400" y="1600200"/>
            <a:ext cx="8229600" cy="4495800"/>
          </a:xfrm>
        </p:spPr>
        <p:txBody>
          <a:bodyPr/>
          <a:lstStyle/>
          <a:p>
            <a:r>
              <a:rPr lang="en-US" sz="2400" dirty="0">
                <a:solidFill>
                  <a:schemeClr val="accent5">
                    <a:lumMod val="10000"/>
                  </a:schemeClr>
                </a:solidFill>
                <a:latin typeface="+mn-lt"/>
              </a:rPr>
              <a:t>Washington State Migrant Education </a:t>
            </a:r>
            <a:r>
              <a:rPr lang="en-US" sz="2400" dirty="0" smtClean="0">
                <a:solidFill>
                  <a:schemeClr val="accent5">
                    <a:lumMod val="10000"/>
                  </a:schemeClr>
                </a:solidFill>
                <a:latin typeface="+mn-lt"/>
              </a:rPr>
              <a:t>Program’s </a:t>
            </a:r>
            <a:r>
              <a:rPr lang="en-US" sz="2400" dirty="0">
                <a:solidFill>
                  <a:schemeClr val="accent5">
                    <a:lumMod val="10000"/>
                  </a:schemeClr>
                </a:solidFill>
                <a:latin typeface="+mn-lt"/>
              </a:rPr>
              <a:t>d</a:t>
            </a:r>
            <a:r>
              <a:rPr lang="en-US" sz="2400" dirty="0" smtClean="0">
                <a:solidFill>
                  <a:schemeClr val="accent5">
                    <a:lumMod val="10000"/>
                  </a:schemeClr>
                </a:solidFill>
                <a:latin typeface="+mn-lt"/>
              </a:rPr>
              <a:t>efinition </a:t>
            </a:r>
            <a:r>
              <a:rPr lang="en-US" sz="2400" dirty="0">
                <a:solidFill>
                  <a:schemeClr val="accent5">
                    <a:lumMod val="10000"/>
                  </a:schemeClr>
                </a:solidFill>
                <a:latin typeface="+mn-lt"/>
              </a:rPr>
              <a:t>for </a:t>
            </a:r>
            <a:r>
              <a:rPr lang="en-US" sz="2400" dirty="0" smtClean="0">
                <a:solidFill>
                  <a:schemeClr val="accent5">
                    <a:lumMod val="10000"/>
                  </a:schemeClr>
                </a:solidFill>
                <a:latin typeface="+mn-lt"/>
              </a:rPr>
              <a:t>students </a:t>
            </a:r>
            <a:r>
              <a:rPr lang="en-US" sz="2400" dirty="0">
                <a:solidFill>
                  <a:schemeClr val="accent5">
                    <a:lumMod val="10000"/>
                  </a:schemeClr>
                </a:solidFill>
                <a:latin typeface="+mn-lt"/>
              </a:rPr>
              <a:t>i</a:t>
            </a:r>
            <a:r>
              <a:rPr lang="en-US" sz="2400" dirty="0" smtClean="0">
                <a:solidFill>
                  <a:schemeClr val="accent5">
                    <a:lumMod val="10000"/>
                  </a:schemeClr>
                </a:solidFill>
                <a:latin typeface="+mn-lt"/>
              </a:rPr>
              <a:t>dentified as Priority-for-Service </a:t>
            </a:r>
            <a:r>
              <a:rPr lang="en-US" sz="2400" dirty="0">
                <a:solidFill>
                  <a:schemeClr val="accent5">
                    <a:lumMod val="10000"/>
                  </a:schemeClr>
                </a:solidFill>
                <a:latin typeface="+mn-lt"/>
              </a:rPr>
              <a:t>s</a:t>
            </a:r>
            <a:r>
              <a:rPr lang="en-US" sz="2400" dirty="0" smtClean="0">
                <a:solidFill>
                  <a:schemeClr val="accent5">
                    <a:lumMod val="10000"/>
                  </a:schemeClr>
                </a:solidFill>
                <a:latin typeface="+mn-lt"/>
              </a:rPr>
              <a:t>tudents:</a:t>
            </a:r>
            <a:endParaRPr lang="en-US" sz="2400" dirty="0">
              <a:solidFill>
                <a:schemeClr val="accent5">
                  <a:lumMod val="10000"/>
                </a:schemeClr>
              </a:solidFill>
              <a:latin typeface="+mn-lt"/>
            </a:endParaRPr>
          </a:p>
          <a:p>
            <a:pPr lvl="1"/>
            <a:r>
              <a:rPr lang="en-US" sz="2400" dirty="0">
                <a:solidFill>
                  <a:schemeClr val="accent5">
                    <a:lumMod val="10000"/>
                  </a:schemeClr>
                </a:solidFill>
                <a:latin typeface="+mn-lt"/>
              </a:rPr>
              <a:t>w</a:t>
            </a:r>
            <a:r>
              <a:rPr lang="en-US" sz="2400" dirty="0" smtClean="0">
                <a:solidFill>
                  <a:schemeClr val="accent5">
                    <a:lumMod val="10000"/>
                  </a:schemeClr>
                </a:solidFill>
                <a:latin typeface="+mn-lt"/>
              </a:rPr>
              <a:t>hose </a:t>
            </a:r>
            <a:r>
              <a:rPr lang="en-US" sz="2400" dirty="0">
                <a:solidFill>
                  <a:schemeClr val="accent5">
                    <a:lumMod val="10000"/>
                  </a:schemeClr>
                </a:solidFill>
                <a:latin typeface="+mn-lt"/>
              </a:rPr>
              <a:t>education has been interrupted during the regular school year</a:t>
            </a:r>
          </a:p>
          <a:p>
            <a:pPr lvl="1"/>
            <a:r>
              <a:rPr lang="en-US" sz="2400" dirty="0">
                <a:solidFill>
                  <a:schemeClr val="accent5">
                    <a:lumMod val="10000"/>
                  </a:schemeClr>
                </a:solidFill>
                <a:latin typeface="+mn-lt"/>
              </a:rPr>
              <a:t>w</a:t>
            </a:r>
            <a:r>
              <a:rPr lang="en-US" sz="2400" dirty="0" smtClean="0">
                <a:solidFill>
                  <a:schemeClr val="accent5">
                    <a:lumMod val="10000"/>
                  </a:schemeClr>
                </a:solidFill>
                <a:latin typeface="+mn-lt"/>
              </a:rPr>
              <a:t>ho </a:t>
            </a:r>
            <a:r>
              <a:rPr lang="en-US" sz="2400" dirty="0">
                <a:solidFill>
                  <a:schemeClr val="accent5">
                    <a:lumMod val="10000"/>
                  </a:schemeClr>
                </a:solidFill>
                <a:latin typeface="+mn-lt"/>
              </a:rPr>
              <a:t>are failing or most at risk of failing to meet the State’s challenging State academic achievement standards. </a:t>
            </a:r>
          </a:p>
          <a:p>
            <a:pPr lvl="1"/>
            <a:endParaRPr lang="en-US" sz="2400" dirty="0">
              <a:solidFill>
                <a:schemeClr val="accent5">
                  <a:lumMod val="10000"/>
                </a:schemeClr>
              </a:solidFill>
              <a:latin typeface="+mn-lt"/>
            </a:endParaRPr>
          </a:p>
          <a:p>
            <a:pPr lvl="1"/>
            <a:r>
              <a:rPr lang="en-US" sz="2400" dirty="0">
                <a:solidFill>
                  <a:schemeClr val="accent5">
                    <a:lumMod val="10000"/>
                  </a:schemeClr>
                </a:solidFill>
                <a:latin typeface="+mn-lt"/>
              </a:rPr>
              <a:t>See Handout</a:t>
            </a:r>
          </a:p>
          <a:p>
            <a:endParaRPr lang="en-US" dirty="0"/>
          </a:p>
        </p:txBody>
      </p:sp>
    </p:spTree>
    <p:extLst>
      <p:ext uri="{BB962C8B-B14F-4D97-AF65-F5344CB8AC3E}">
        <p14:creationId xmlns:p14="http://schemas.microsoft.com/office/powerpoint/2010/main" val="2824616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91600" cy="457200"/>
          </a:xfrm>
        </p:spPr>
        <p:txBody>
          <a:bodyPr>
            <a:noAutofit/>
          </a:bodyPr>
          <a:lstStyle/>
          <a:p>
            <a:pPr algn="ctr"/>
            <a:r>
              <a:rPr lang="en-US" sz="3100" b="1" dirty="0" smtClean="0"/>
              <a:t>Seven Areas of Concern for Migrant Students:</a:t>
            </a:r>
            <a:endParaRPr lang="es-MX" sz="3100" b="1" dirty="0"/>
          </a:p>
        </p:txBody>
      </p:sp>
      <p:sp>
        <p:nvSpPr>
          <p:cNvPr id="5" name="Slide Number Placeholder 4"/>
          <p:cNvSpPr>
            <a:spLocks noGrp="1"/>
          </p:cNvSpPr>
          <p:nvPr>
            <p:ph type="sldNum" sz="quarter" idx="12"/>
          </p:nvPr>
        </p:nvSpPr>
        <p:spPr/>
        <p:txBody>
          <a:bodyPr/>
          <a:lstStyle/>
          <a:p>
            <a:pPr>
              <a:defRPr/>
            </a:pPr>
            <a:fld id="{E65F2D04-21B6-4BA7-98AC-A9DE98624038}" type="slidenum">
              <a:rPr lang="en-US" smtClean="0">
                <a:solidFill>
                  <a:srgbClr val="FFF39D">
                    <a:shade val="50000"/>
                    <a:satMod val="200000"/>
                  </a:srgbClr>
                </a:solidFill>
              </a:rPr>
              <a:pPr>
                <a:defRPr/>
              </a:pPr>
              <a:t>27</a:t>
            </a:fld>
            <a:endParaRPr lang="en-US" dirty="0">
              <a:solidFill>
                <a:srgbClr val="FFF39D">
                  <a:shade val="50000"/>
                  <a:satMod val="200000"/>
                </a:srgbClr>
              </a:solidFill>
            </a:endParaRPr>
          </a:p>
        </p:txBody>
      </p:sp>
      <p:sp>
        <p:nvSpPr>
          <p:cNvPr id="7" name="TextBox 6"/>
          <p:cNvSpPr txBox="1"/>
          <p:nvPr/>
        </p:nvSpPr>
        <p:spPr>
          <a:xfrm>
            <a:off x="990600" y="1796980"/>
            <a:ext cx="7772400" cy="3970318"/>
          </a:xfrm>
          <a:prstGeom prst="rect">
            <a:avLst/>
          </a:prstGeom>
          <a:noFill/>
        </p:spPr>
        <p:txBody>
          <a:bodyPr wrap="square" rtlCol="0">
            <a:spAutoFit/>
          </a:bodyPr>
          <a:lstStyle/>
          <a:p>
            <a:pPr marL="742950" indent="-742950">
              <a:buFont typeface="+mj-lt"/>
              <a:buAutoNum type="arabicPeriod"/>
            </a:pPr>
            <a:r>
              <a:rPr lang="en-US" sz="3600" dirty="0" smtClean="0"/>
              <a:t>Educational Continuity</a:t>
            </a:r>
          </a:p>
          <a:p>
            <a:pPr marL="742950" indent="-742950">
              <a:buFont typeface="+mj-lt"/>
              <a:buAutoNum type="arabicPeriod"/>
            </a:pPr>
            <a:r>
              <a:rPr lang="en-US" sz="3600" dirty="0" smtClean="0"/>
              <a:t>Instructional Time </a:t>
            </a:r>
          </a:p>
          <a:p>
            <a:pPr marL="742950" indent="-742950">
              <a:buFont typeface="+mj-lt"/>
              <a:buAutoNum type="arabicPeriod"/>
            </a:pPr>
            <a:r>
              <a:rPr lang="en-US" sz="3600" dirty="0" smtClean="0"/>
              <a:t>School Engagement</a:t>
            </a:r>
          </a:p>
          <a:p>
            <a:pPr marL="742950" indent="-742950">
              <a:buFont typeface="+mj-lt"/>
              <a:buAutoNum type="arabicPeriod"/>
            </a:pPr>
            <a:r>
              <a:rPr lang="en-US" sz="3600" dirty="0" smtClean="0"/>
              <a:t>English Language Development</a:t>
            </a:r>
          </a:p>
          <a:p>
            <a:pPr marL="742950" indent="-742950">
              <a:buFont typeface="+mj-lt"/>
              <a:buAutoNum type="arabicPeriod"/>
            </a:pPr>
            <a:r>
              <a:rPr lang="en-US" sz="3600" dirty="0" smtClean="0"/>
              <a:t>Educational Support in the Home</a:t>
            </a:r>
          </a:p>
          <a:p>
            <a:pPr marL="742950" indent="-742950">
              <a:buFont typeface="+mj-lt"/>
              <a:buAutoNum type="arabicPeriod"/>
            </a:pPr>
            <a:r>
              <a:rPr lang="en-US" sz="3600" dirty="0" smtClean="0"/>
              <a:t>Health</a:t>
            </a:r>
          </a:p>
          <a:p>
            <a:pPr marL="742950" indent="-742950">
              <a:buFont typeface="+mj-lt"/>
              <a:buAutoNum type="arabicPeriod"/>
            </a:pPr>
            <a:r>
              <a:rPr lang="en-US" sz="3600" dirty="0" smtClean="0"/>
              <a:t>Access to Services </a:t>
            </a:r>
          </a:p>
        </p:txBody>
      </p:sp>
    </p:spTree>
    <p:extLst>
      <p:ext uri="{BB962C8B-B14F-4D97-AF65-F5344CB8AC3E}">
        <p14:creationId xmlns:p14="http://schemas.microsoft.com/office/powerpoint/2010/main" val="242377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609600"/>
          </a:xfrm>
        </p:spPr>
        <p:txBody>
          <a:bodyPr>
            <a:noAutofit/>
          </a:bodyPr>
          <a:lstStyle/>
          <a:p>
            <a:r>
              <a:rPr lang="en-US" sz="3200" b="1" dirty="0" smtClean="0"/>
              <a:t>Seven Areas of Concern for Migrant Students:</a:t>
            </a:r>
            <a:endParaRPr lang="en-US" sz="3200" dirty="0"/>
          </a:p>
        </p:txBody>
      </p:sp>
      <p:sp>
        <p:nvSpPr>
          <p:cNvPr id="4" name="Content Placeholder 3"/>
          <p:cNvSpPr>
            <a:spLocks noGrp="1"/>
          </p:cNvSpPr>
          <p:nvPr>
            <p:ph sz="half" idx="2"/>
          </p:nvPr>
        </p:nvSpPr>
        <p:spPr>
          <a:xfrm>
            <a:off x="303362" y="1447800"/>
            <a:ext cx="8153400" cy="4221163"/>
          </a:xfrm>
        </p:spPr>
        <p:txBody>
          <a:bodyPr>
            <a:normAutofit/>
          </a:bodyPr>
          <a:lstStyle/>
          <a:p>
            <a:r>
              <a:rPr lang="en-US" sz="3600" dirty="0" smtClean="0">
                <a:latin typeface="+mn-lt"/>
              </a:rPr>
              <a:t>1: </a:t>
            </a:r>
            <a:r>
              <a:rPr lang="en-US" sz="3600" dirty="0">
                <a:latin typeface="+mn-lt"/>
              </a:rPr>
              <a:t>Educational </a:t>
            </a:r>
            <a:r>
              <a:rPr lang="en-US" sz="3600" dirty="0" smtClean="0">
                <a:latin typeface="+mn-lt"/>
              </a:rPr>
              <a:t>Continuity</a:t>
            </a:r>
            <a:endParaRPr lang="en-US" sz="3600" dirty="0">
              <a:latin typeface="+mn-lt"/>
            </a:endParaRPr>
          </a:p>
          <a:p>
            <a:pPr lvl="1"/>
            <a:endParaRPr lang="en-US" sz="2800" dirty="0" smtClean="0">
              <a:latin typeface="+mn-lt"/>
            </a:endParaRPr>
          </a:p>
          <a:p>
            <a:pPr lvl="1"/>
            <a:r>
              <a:rPr lang="en-US" sz="2800" dirty="0" smtClean="0">
                <a:latin typeface="+mn-lt"/>
              </a:rPr>
              <a:t>When students move from place to place they often encounter different expectations, curriculum, course requirements, assessment, etc. This is especially difficult for high school students who are trying to accrue credits and meet graduation requirements.</a:t>
            </a:r>
            <a:endParaRPr lang="en-US" sz="2800" dirty="0">
              <a:latin typeface="+mn-lt"/>
            </a:endParaRPr>
          </a:p>
        </p:txBody>
      </p:sp>
      <p:pic>
        <p:nvPicPr>
          <p:cNvPr id="5" name="Picture 28" descr="MPj0178426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51054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004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905000"/>
            <a:ext cx="8153400" cy="4221163"/>
          </a:xfrm>
        </p:spPr>
        <p:txBody>
          <a:bodyPr>
            <a:normAutofit/>
          </a:bodyPr>
          <a:lstStyle/>
          <a:p>
            <a:r>
              <a:rPr lang="en-US" sz="3600" dirty="0" smtClean="0">
                <a:latin typeface="+mn-lt"/>
              </a:rPr>
              <a:t>2: Instructional Time</a:t>
            </a:r>
          </a:p>
          <a:p>
            <a:pPr marL="0" indent="0">
              <a:buNone/>
            </a:pPr>
            <a:endParaRPr lang="en-US" dirty="0">
              <a:latin typeface="+mn-lt"/>
            </a:endParaRPr>
          </a:p>
          <a:p>
            <a:pPr lvl="1"/>
            <a:r>
              <a:rPr lang="en-US" sz="2800" dirty="0" smtClean="0">
                <a:latin typeface="+mn-lt"/>
              </a:rPr>
              <a:t>When students move they often miss instructional days between the time they leave one school and finally enroll in a new school.</a:t>
            </a:r>
            <a:endParaRPr lang="en-US" sz="2800" dirty="0">
              <a:latin typeface="+mn-lt"/>
            </a:endParaRPr>
          </a:p>
        </p:txBody>
      </p:sp>
      <p:sp>
        <p:nvSpPr>
          <p:cNvPr id="5" name="Title 1"/>
          <p:cNvSpPr txBox="1">
            <a:spLocks/>
          </p:cNvSpPr>
          <p:nvPr/>
        </p:nvSpPr>
        <p:spPr>
          <a:xfrm>
            <a:off x="152400" y="701615"/>
            <a:ext cx="8991600" cy="60960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r>
              <a:rPr lang="en-US" sz="3200" b="1" dirty="0">
                <a:solidFill>
                  <a:schemeClr val="accent1"/>
                </a:solidFill>
                <a:effectLst>
                  <a:outerShdw blurRad="38100" dist="38100" dir="2700000" algn="tl">
                    <a:srgbClr val="000000">
                      <a:alpha val="43137"/>
                    </a:srgbClr>
                  </a:outerShdw>
                </a:effectLst>
                <a:latin typeface="+mn-lt"/>
              </a:rPr>
              <a:t>Seven Areas of Concern for Migrant Students:</a:t>
            </a:r>
          </a:p>
        </p:txBody>
      </p:sp>
      <p:pic>
        <p:nvPicPr>
          <p:cNvPr id="3075" name="Picture 3" descr="C:\Users\kathyt\AppData\Local\Microsoft\Windows\Temporary Internet Files\Content.IE5\4U2GQ1SW\MP90042662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1447800"/>
            <a:ext cx="121622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MPj0439480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90800" y="4361350"/>
            <a:ext cx="26670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7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00200"/>
          </a:xfrm>
        </p:spPr>
        <p:txBody>
          <a:bodyPr/>
          <a:lstStyle/>
          <a:p>
            <a:r>
              <a:rPr lang="en-US" dirty="0" smtClean="0"/>
              <a:t>WORKSHOP OUTCOMES</a:t>
            </a:r>
            <a:endParaRPr lang="en-US" dirty="0"/>
          </a:p>
        </p:txBody>
      </p:sp>
      <p:sp>
        <p:nvSpPr>
          <p:cNvPr id="3" name="Content Placeholder 2"/>
          <p:cNvSpPr>
            <a:spLocks noGrp="1"/>
          </p:cNvSpPr>
          <p:nvPr>
            <p:ph idx="1"/>
          </p:nvPr>
        </p:nvSpPr>
        <p:spPr>
          <a:xfrm>
            <a:off x="457200" y="2590800"/>
            <a:ext cx="8229600" cy="3535363"/>
          </a:xfrm>
        </p:spPr>
        <p:txBody>
          <a:bodyPr>
            <a:normAutofit/>
          </a:bodyPr>
          <a:lstStyle/>
          <a:p>
            <a:pPr marL="0" indent="0">
              <a:buNone/>
            </a:pPr>
            <a:r>
              <a:rPr lang="en-US" sz="3600" dirty="0" smtClean="0">
                <a:solidFill>
                  <a:schemeClr val="accent4"/>
                </a:solidFill>
                <a:latin typeface="+mn-lt"/>
              </a:rPr>
              <a:t>Participants will know how to select academic vocabulary words and implement 2-3 new strategies to support migrant students in their academic vocabulary development. </a:t>
            </a:r>
            <a:endParaRPr lang="en-US" sz="3600" dirty="0">
              <a:solidFill>
                <a:schemeClr val="accent4"/>
              </a:solidFill>
              <a:latin typeface="+mn-lt"/>
            </a:endParaRPr>
          </a:p>
        </p:txBody>
      </p:sp>
    </p:spTree>
    <p:extLst>
      <p:ext uri="{BB962C8B-B14F-4D97-AF65-F5344CB8AC3E}">
        <p14:creationId xmlns:p14="http://schemas.microsoft.com/office/powerpoint/2010/main" val="2543830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6096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533400" y="1905000"/>
            <a:ext cx="8153400" cy="4221163"/>
          </a:xfrm>
        </p:spPr>
        <p:txBody>
          <a:bodyPr>
            <a:normAutofit/>
          </a:bodyPr>
          <a:lstStyle/>
          <a:p>
            <a:r>
              <a:rPr lang="en-US" sz="3600" dirty="0" smtClean="0">
                <a:latin typeface="+mn-lt"/>
              </a:rPr>
              <a:t>3: School Engagement</a:t>
            </a:r>
          </a:p>
          <a:p>
            <a:pPr marL="0" indent="0">
              <a:buNone/>
            </a:pPr>
            <a:endParaRPr lang="en-US" dirty="0"/>
          </a:p>
          <a:p>
            <a:pPr lvl="1"/>
            <a:r>
              <a:rPr lang="en-US" sz="2800" dirty="0" smtClean="0">
                <a:latin typeface="+mn-lt"/>
              </a:rPr>
              <a:t>Research shows that feeling part of the school community is an important protective factor and predictor of school success. When students change schools frequently, they often feel like the new kid who doesn’t really belong.</a:t>
            </a:r>
            <a:endParaRPr lang="en-US" sz="2800" dirty="0">
              <a:latin typeface="+mn-lt"/>
            </a:endParaRPr>
          </a:p>
        </p:txBody>
      </p:sp>
      <p:pic>
        <p:nvPicPr>
          <p:cNvPr id="5" name="Picture 11" descr="MPj038627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96200" y="1447800"/>
            <a:ext cx="1284761" cy="19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260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401762"/>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b="1" kern="0" dirty="0" smtClean="0">
                <a:effectLst>
                  <a:outerShdw blurRad="38100" dist="38100" dir="2700000" algn="tl">
                    <a:srgbClr val="000000">
                      <a:alpha val="43137"/>
                    </a:srgbClr>
                  </a:outerShdw>
                </a:effectLst>
                <a:latin typeface="+mn-lt"/>
              </a:rPr>
              <a:t>3 Types of School Engagement:</a:t>
            </a:r>
            <a:endParaRPr lang="en-US" b="1" kern="0" dirty="0">
              <a:effectLst>
                <a:outerShdw blurRad="38100" dist="38100" dir="2700000" algn="tl">
                  <a:srgbClr val="000000">
                    <a:alpha val="43137"/>
                  </a:srgbClr>
                </a:outerShdw>
              </a:effectLst>
              <a:latin typeface="+mn-lt"/>
            </a:endParaRPr>
          </a:p>
        </p:txBody>
      </p:sp>
      <p:sp>
        <p:nvSpPr>
          <p:cNvPr id="6" name="Content Placeholder 2"/>
          <p:cNvSpPr txBox="1">
            <a:spLocks/>
          </p:cNvSpPr>
          <p:nvPr/>
        </p:nvSpPr>
        <p:spPr>
          <a:xfrm>
            <a:off x="457200" y="1905000"/>
            <a:ext cx="4724400" cy="4724400"/>
          </a:xfrm>
          <a:prstGeom prst="rect">
            <a:avLst/>
          </a:prstGeom>
        </p:spPr>
        <p:txBody>
          <a:bodyPr>
            <a:normAutofit fontScale="92500" lnSpcReduction="20000"/>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marL="514350" indent="-514350">
              <a:buFont typeface="+mj-lt"/>
              <a:buAutoNum type="arabicPeriod"/>
            </a:pPr>
            <a:r>
              <a:rPr lang="en-US" kern="0" dirty="0" smtClean="0"/>
              <a:t>Behavioral engagement (participation)</a:t>
            </a:r>
          </a:p>
          <a:p>
            <a:pPr marL="514350" indent="-514350">
              <a:buFont typeface="+mj-lt"/>
              <a:buAutoNum type="arabicPeriod"/>
            </a:pPr>
            <a:endParaRPr lang="en-US" kern="0" dirty="0" smtClean="0"/>
          </a:p>
          <a:p>
            <a:pPr marL="514350" indent="-514350">
              <a:buFont typeface="+mj-lt"/>
              <a:buAutoNum type="arabicPeriod"/>
            </a:pPr>
            <a:endParaRPr lang="en-US" kern="0" dirty="0" smtClean="0"/>
          </a:p>
          <a:p>
            <a:pPr marL="514350" indent="-514350">
              <a:buFont typeface="+mj-lt"/>
              <a:buAutoNum type="arabicPeriod"/>
            </a:pPr>
            <a:r>
              <a:rPr lang="en-US" kern="0" dirty="0" smtClean="0"/>
              <a:t>Emotional engagement (appeal)</a:t>
            </a:r>
          </a:p>
          <a:p>
            <a:pPr marL="514350" indent="-514350">
              <a:buFont typeface="+mj-lt"/>
              <a:buAutoNum type="arabicPeriod"/>
            </a:pPr>
            <a:endParaRPr lang="en-US" kern="0" dirty="0" smtClean="0"/>
          </a:p>
          <a:p>
            <a:pPr marL="514350" indent="-514350">
              <a:buFont typeface="+mj-lt"/>
              <a:buAutoNum type="arabicPeriod"/>
            </a:pPr>
            <a:endParaRPr lang="en-US" kern="0" dirty="0" smtClean="0"/>
          </a:p>
          <a:p>
            <a:pPr marL="514350" indent="-514350">
              <a:buFont typeface="+mj-lt"/>
              <a:buAutoNum type="arabicPeriod"/>
            </a:pPr>
            <a:r>
              <a:rPr lang="en-US" kern="0" dirty="0" smtClean="0"/>
              <a:t>Cognitive engagement (investment)</a:t>
            </a:r>
            <a:endParaRPr lang="en-US" kern="0" dirty="0"/>
          </a:p>
        </p:txBody>
      </p:sp>
      <p:sp>
        <p:nvSpPr>
          <p:cNvPr id="7" name="Content Placeholder 3"/>
          <p:cNvSpPr txBox="1">
            <a:spLocks/>
          </p:cNvSpPr>
          <p:nvPr/>
        </p:nvSpPr>
        <p:spPr>
          <a:xfrm>
            <a:off x="4648200" y="1600200"/>
            <a:ext cx="4038600" cy="4525963"/>
          </a:xfrm>
          <a:prstGeom prst="rect">
            <a:avLst/>
          </a:prstGeom>
        </p:spPr>
        <p:txBody>
          <a:bodyPr>
            <a:normAutofit/>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marL="0" indent="0">
              <a:buFontTx/>
              <a:buNone/>
            </a:pPr>
            <a:r>
              <a:rPr lang="en-US" kern="0" smtClean="0"/>
              <a:t> </a:t>
            </a:r>
            <a:endParaRPr lang="en-US" kern="0" dirty="0"/>
          </a:p>
        </p:txBody>
      </p:sp>
      <p:pic>
        <p:nvPicPr>
          <p:cNvPr id="8" name="Picture 5" descr="C:\Users\kathyt\AppData\Local\Microsoft\Windows\Temporary Internet Files\Content.IE5\UMATGUIK\MP9001490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150" y="1143000"/>
            <a:ext cx="21717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athyt\AppData\Local\Microsoft\Windows\Temporary Internet Files\Content.IE5\OEXVY13V\MP9002626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351" y="2655710"/>
            <a:ext cx="3048000" cy="2021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kathyt\AppData\Local\Microsoft\Windows\Temporary Internet Files\Content.IE5\OEXVY13V\MP90040898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1300" y="4755737"/>
            <a:ext cx="205739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6858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533400" y="1905000"/>
            <a:ext cx="8153400" cy="4221163"/>
          </a:xfrm>
        </p:spPr>
        <p:txBody>
          <a:bodyPr>
            <a:normAutofit/>
          </a:bodyPr>
          <a:lstStyle/>
          <a:p>
            <a:r>
              <a:rPr lang="en-US" sz="3600" dirty="0" smtClean="0">
                <a:latin typeface="+mn-lt"/>
              </a:rPr>
              <a:t>4: English Language Development</a:t>
            </a:r>
          </a:p>
          <a:p>
            <a:pPr marL="0" indent="0">
              <a:buNone/>
            </a:pPr>
            <a:endParaRPr lang="en-US" dirty="0">
              <a:latin typeface="+mn-lt"/>
            </a:endParaRPr>
          </a:p>
          <a:p>
            <a:pPr lvl="1"/>
            <a:r>
              <a:rPr lang="en-US" sz="2800" dirty="0" smtClean="0">
                <a:latin typeface="+mn-lt"/>
              </a:rPr>
              <a:t>Parents of MEP students often do not speak English.  Students are often English Language Learners.</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9489" y="3962400"/>
            <a:ext cx="3462226" cy="2296128"/>
          </a:xfrm>
          <a:prstGeom prst="rect">
            <a:avLst/>
          </a:prstGeom>
        </p:spPr>
      </p:pic>
    </p:spTree>
    <p:extLst>
      <p:ext uri="{BB962C8B-B14F-4D97-AF65-F5344CB8AC3E}">
        <p14:creationId xmlns:p14="http://schemas.microsoft.com/office/powerpoint/2010/main" val="3932123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685800"/>
          </a:xfrm>
        </p:spPr>
        <p:txBody>
          <a:bodyPr>
            <a:noAutofit/>
          </a:bodyPr>
          <a:lstStyle/>
          <a:p>
            <a:r>
              <a:rPr lang="en-US" sz="3200" b="1" dirty="0"/>
              <a:t>Seven Areas of Concern for </a:t>
            </a:r>
            <a:r>
              <a:rPr lang="en-US" sz="3200" b="1" dirty="0" smtClean="0"/>
              <a:t>Migrant Students:</a:t>
            </a:r>
            <a:endParaRPr lang="en-US" sz="3200" dirty="0"/>
          </a:p>
        </p:txBody>
      </p:sp>
      <p:sp>
        <p:nvSpPr>
          <p:cNvPr id="4" name="Content Placeholder 3"/>
          <p:cNvSpPr>
            <a:spLocks noGrp="1"/>
          </p:cNvSpPr>
          <p:nvPr>
            <p:ph sz="half" idx="2"/>
          </p:nvPr>
        </p:nvSpPr>
        <p:spPr>
          <a:xfrm>
            <a:off x="457200" y="1371600"/>
            <a:ext cx="8153400" cy="4221163"/>
          </a:xfrm>
        </p:spPr>
        <p:txBody>
          <a:bodyPr>
            <a:normAutofit/>
          </a:bodyPr>
          <a:lstStyle/>
          <a:p>
            <a:r>
              <a:rPr lang="en-US" sz="3600" dirty="0" smtClean="0">
                <a:latin typeface="+mn-lt"/>
              </a:rPr>
              <a:t>5: Educational Support in the Home </a:t>
            </a:r>
          </a:p>
          <a:p>
            <a:pPr marL="0" indent="0">
              <a:buNone/>
            </a:pPr>
            <a:endParaRPr lang="en-US" dirty="0">
              <a:latin typeface="+mn-lt"/>
            </a:endParaRPr>
          </a:p>
          <a:p>
            <a:pPr marL="457200" lvl="1" indent="0">
              <a:buNone/>
            </a:pPr>
            <a:r>
              <a:rPr lang="en-US" sz="2800" dirty="0" smtClean="0">
                <a:latin typeface="+mn-lt"/>
              </a:rPr>
              <a:t>Parents often work long hours: </a:t>
            </a:r>
          </a:p>
          <a:p>
            <a:pPr lvl="2"/>
            <a:r>
              <a:rPr lang="en-US" sz="2800" dirty="0">
                <a:latin typeface="+mn-lt"/>
              </a:rPr>
              <a:t>L</a:t>
            </a:r>
            <a:r>
              <a:rPr lang="en-US" sz="2800" dirty="0" smtClean="0">
                <a:latin typeface="+mn-lt"/>
              </a:rPr>
              <a:t>iving conditions are often crowded and noisy</a:t>
            </a:r>
          </a:p>
          <a:p>
            <a:pPr lvl="2"/>
            <a:r>
              <a:rPr lang="en-US" sz="2800" dirty="0" smtClean="0">
                <a:latin typeface="+mn-lt"/>
              </a:rPr>
              <a:t>Often there are no books in the home</a:t>
            </a:r>
          </a:p>
          <a:p>
            <a:pPr lvl="2"/>
            <a:r>
              <a:rPr lang="en-US" sz="2800" dirty="0" smtClean="0">
                <a:latin typeface="+mn-lt"/>
              </a:rPr>
              <a:t>Often parents have low levels of education</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7745" y="5032908"/>
            <a:ext cx="2209800" cy="16573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81400" y="5032908"/>
            <a:ext cx="2488456" cy="1657350"/>
          </a:xfrm>
          <a:prstGeom prst="rect">
            <a:avLst/>
          </a:prstGeom>
        </p:spPr>
      </p:pic>
    </p:spTree>
    <p:extLst>
      <p:ext uri="{BB962C8B-B14F-4D97-AF65-F5344CB8AC3E}">
        <p14:creationId xmlns:p14="http://schemas.microsoft.com/office/powerpoint/2010/main" val="3180730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685800"/>
          </a:xfrm>
        </p:spPr>
        <p:txBody>
          <a:bodyPr>
            <a:noAutofit/>
          </a:bodyPr>
          <a:lstStyle/>
          <a:p>
            <a:pPr fontAlgn="auto">
              <a:spcAft>
                <a:spcPts val="0"/>
              </a:spcAft>
              <a:defRPr/>
            </a:pPr>
            <a:r>
              <a:rPr lang="en-US" sz="3200" b="1" dirty="0"/>
              <a:t>Seven Areas of Concern for </a:t>
            </a:r>
            <a:r>
              <a:rPr lang="en-US" sz="3200" b="1" dirty="0" smtClean="0"/>
              <a:t>Migrant Students:</a:t>
            </a:r>
            <a:endParaRPr lang="en-US" sz="3200" dirty="0">
              <a:solidFill>
                <a:schemeClr val="tx2">
                  <a:satMod val="130000"/>
                </a:schemeClr>
              </a:solidFill>
            </a:endParaRPr>
          </a:p>
        </p:txBody>
      </p:sp>
      <p:sp>
        <p:nvSpPr>
          <p:cNvPr id="3" name="Content Placeholder 2"/>
          <p:cNvSpPr>
            <a:spLocks noGrp="1"/>
          </p:cNvSpPr>
          <p:nvPr>
            <p:ph sz="half" idx="2"/>
          </p:nvPr>
        </p:nvSpPr>
        <p:spPr>
          <a:xfrm>
            <a:off x="838200" y="905343"/>
            <a:ext cx="4038600" cy="4581057"/>
          </a:xfrm>
        </p:spPr>
        <p:txBody>
          <a:bodyPr>
            <a:normAutofit/>
          </a:bodyPr>
          <a:lstStyle/>
          <a:p>
            <a:pPr marL="82296" indent="0" fontAlgn="auto">
              <a:spcAft>
                <a:spcPts val="0"/>
              </a:spcAft>
              <a:buClr>
                <a:srgbClr val="3118CA"/>
              </a:buClr>
              <a:buSzPct val="85000"/>
              <a:buFont typeface="Wingdings 2"/>
              <a:buNone/>
              <a:defRPr/>
            </a:pPr>
            <a:endParaRPr lang="en-US" dirty="0"/>
          </a:p>
          <a:p>
            <a:pPr marL="82296" indent="0" fontAlgn="auto">
              <a:spcAft>
                <a:spcPts val="0"/>
              </a:spcAft>
              <a:buClr>
                <a:srgbClr val="3118CA"/>
              </a:buClr>
              <a:buSzPct val="85000"/>
              <a:buFont typeface="Wingdings 2"/>
              <a:buNone/>
              <a:defRPr/>
            </a:pPr>
            <a:r>
              <a:rPr lang="en-US" sz="3600" dirty="0" smtClean="0">
                <a:latin typeface="+mn-lt"/>
              </a:rPr>
              <a:t>6:  Health</a:t>
            </a:r>
          </a:p>
          <a:p>
            <a:pPr marL="0" indent="0" fontAlgn="auto">
              <a:spcBef>
                <a:spcPts val="0"/>
              </a:spcBef>
              <a:spcAft>
                <a:spcPts val="0"/>
              </a:spcAft>
              <a:buClrTx/>
              <a:buSzTx/>
              <a:buFont typeface="Wingdings 2"/>
              <a:buNone/>
              <a:defRPr/>
            </a:pPr>
            <a:endParaRPr lang="en-US" dirty="0"/>
          </a:p>
          <a:p>
            <a:pPr marL="0" indent="0" fontAlgn="auto">
              <a:spcBef>
                <a:spcPts val="0"/>
              </a:spcBef>
              <a:spcAft>
                <a:spcPts val="0"/>
              </a:spcAft>
              <a:buClrTx/>
              <a:buSzTx/>
              <a:buFont typeface="Wingdings 2"/>
              <a:buNone/>
              <a:defRPr/>
            </a:pPr>
            <a:r>
              <a:rPr lang="en-US" dirty="0" smtClean="0">
                <a:solidFill>
                  <a:schemeClr val="bg1">
                    <a:lumMod val="50000"/>
                  </a:schemeClr>
                </a:solidFill>
                <a:latin typeface="+mn-lt"/>
              </a:rPr>
              <a:t>Migrant </a:t>
            </a:r>
            <a:r>
              <a:rPr lang="en-US" dirty="0">
                <a:solidFill>
                  <a:schemeClr val="bg1">
                    <a:lumMod val="50000"/>
                  </a:schemeClr>
                </a:solidFill>
                <a:latin typeface="+mn-lt"/>
              </a:rPr>
              <a:t>students frequently have unmet health needs including </a:t>
            </a:r>
            <a:r>
              <a:rPr lang="en-US" dirty="0" smtClean="0">
                <a:solidFill>
                  <a:schemeClr val="bg1">
                    <a:lumMod val="50000"/>
                  </a:schemeClr>
                </a:solidFill>
                <a:latin typeface="+mn-lt"/>
              </a:rPr>
              <a:t>dental and </a:t>
            </a:r>
            <a:r>
              <a:rPr lang="en-US" dirty="0">
                <a:solidFill>
                  <a:schemeClr val="bg1">
                    <a:lumMod val="50000"/>
                  </a:schemeClr>
                </a:solidFill>
                <a:latin typeface="+mn-lt"/>
              </a:rPr>
              <a:t>vision issues</a:t>
            </a:r>
          </a:p>
          <a:p>
            <a:pPr marL="596646" indent="-514350" fontAlgn="auto">
              <a:spcAft>
                <a:spcPts val="0"/>
              </a:spcAft>
              <a:buClr>
                <a:srgbClr val="3118CA"/>
              </a:buClr>
              <a:buSzPct val="85000"/>
              <a:buFont typeface="+mj-lt"/>
              <a:buAutoNum type="arabicPeriod"/>
              <a:defRPr/>
            </a:pPr>
            <a:endParaRPr lang="en-US" dirty="0" smtClean="0">
              <a:latin typeface="+mn-lt"/>
            </a:endParaRPr>
          </a:p>
        </p:txBody>
      </p:sp>
      <p:sp>
        <p:nvSpPr>
          <p:cNvPr id="4" name="Slide Number Placeholder 3"/>
          <p:cNvSpPr>
            <a:spLocks noGrp="1"/>
          </p:cNvSpPr>
          <p:nvPr>
            <p:ph type="sldNum" sz="quarter" idx="12"/>
          </p:nvPr>
        </p:nvSpPr>
        <p:spPr/>
        <p:txBody>
          <a:bodyPr/>
          <a:lstStyle/>
          <a:p>
            <a:pPr>
              <a:defRPr/>
            </a:pPr>
            <a:fld id="{2E71913B-7419-489C-8C0F-9E9E4925ADA0}" type="slidenum">
              <a:rPr lang="en-US">
                <a:solidFill>
                  <a:srgbClr val="FFF39D">
                    <a:shade val="50000"/>
                    <a:satMod val="200000"/>
                  </a:srgbClr>
                </a:solidFill>
              </a:rPr>
              <a:pPr>
                <a:defRPr/>
              </a:pPr>
              <a:t>34</a:t>
            </a:fld>
            <a:endParaRPr lang="en-US" dirty="0">
              <a:solidFill>
                <a:srgbClr val="FFF39D">
                  <a:shade val="50000"/>
                  <a:satMod val="200000"/>
                </a:srgbClr>
              </a:solidFill>
            </a:endParaRPr>
          </a:p>
        </p:txBody>
      </p:sp>
      <p:pic>
        <p:nvPicPr>
          <p:cNvPr id="8" name="Picture 7" descr="M:\Pictures\OSY\San Benito Health Fair summer 2010\Picture 022.jpg"/>
          <p:cNvPicPr/>
          <p:nvPr/>
        </p:nvPicPr>
        <p:blipFill>
          <a:blip r:embed="rId3" cstate="print"/>
          <a:srcRect/>
          <a:stretch>
            <a:fillRect/>
          </a:stretch>
        </p:blipFill>
        <p:spPr bwMode="auto">
          <a:xfrm>
            <a:off x="5486400" y="1676400"/>
            <a:ext cx="2362200" cy="1752600"/>
          </a:xfrm>
          <a:prstGeom prst="rect">
            <a:avLst/>
          </a:prstGeom>
          <a:ln>
            <a:noFill/>
          </a:ln>
          <a:effectLst>
            <a:softEdge rad="112500"/>
          </a:effectLst>
        </p:spPr>
      </p:pic>
      <p:pic>
        <p:nvPicPr>
          <p:cNvPr id="10" name="Picture 9" descr="M:\Pictures\IDR\DSC01483.JPG"/>
          <p:cNvPicPr/>
          <p:nvPr/>
        </p:nvPicPr>
        <p:blipFill>
          <a:blip r:embed="rId4" cstate="print"/>
          <a:srcRect l="13568" t="33223" r="14206" b="-1"/>
          <a:stretch>
            <a:fillRect/>
          </a:stretch>
        </p:blipFill>
        <p:spPr bwMode="auto">
          <a:xfrm>
            <a:off x="1219200" y="4267200"/>
            <a:ext cx="2590800" cy="2133600"/>
          </a:xfrm>
          <a:prstGeom prst="rect">
            <a:avLst/>
          </a:prstGeom>
          <a:ln>
            <a:noFill/>
          </a:ln>
          <a:effectLst>
            <a:softEdge rad="112500"/>
          </a:effectLst>
        </p:spPr>
      </p:pic>
      <p:pic>
        <p:nvPicPr>
          <p:cNvPr id="11" name="Picture 10" descr="M:\Pictures\IDR\San Benito OSY Outreach Summer June 25th 2009 002.jpg"/>
          <p:cNvPicPr/>
          <p:nvPr/>
        </p:nvPicPr>
        <p:blipFill>
          <a:blip r:embed="rId5" cstate="print"/>
          <a:srcRect l="21133" t="23967" r="21018"/>
          <a:stretch>
            <a:fillRect/>
          </a:stretch>
        </p:blipFill>
        <p:spPr bwMode="auto">
          <a:xfrm>
            <a:off x="6553200" y="4114800"/>
            <a:ext cx="2133600" cy="2133600"/>
          </a:xfrm>
          <a:prstGeom prst="rect">
            <a:avLst/>
          </a:prstGeom>
          <a:ln>
            <a:noFill/>
          </a:ln>
          <a:effectLst>
            <a:softEdge rad="112500"/>
          </a:effectLst>
        </p:spPr>
      </p:pic>
      <p:pic>
        <p:nvPicPr>
          <p:cNvPr id="12" name="Picture 11" descr="M:\Pictures\OSY\Vision Appointment 2010\IMAG0450.jpg"/>
          <p:cNvPicPr/>
          <p:nvPr/>
        </p:nvPicPr>
        <p:blipFill>
          <a:blip r:embed="rId6" cstate="print"/>
          <a:srcRect l="7988" t="4357" r="5897" b="6846"/>
          <a:stretch>
            <a:fillRect/>
          </a:stretch>
        </p:blipFill>
        <p:spPr bwMode="auto">
          <a:xfrm>
            <a:off x="4038600" y="3766457"/>
            <a:ext cx="2362200" cy="1752600"/>
          </a:xfrm>
          <a:prstGeom prst="rect">
            <a:avLst/>
          </a:prstGeom>
          <a:ln>
            <a:noFill/>
          </a:ln>
          <a:effectLst>
            <a:softEdge rad="112500"/>
          </a:effectLst>
        </p:spPr>
      </p:pic>
    </p:spTree>
    <p:extLst>
      <p:ext uri="{BB962C8B-B14F-4D97-AF65-F5344CB8AC3E}">
        <p14:creationId xmlns:p14="http://schemas.microsoft.com/office/powerpoint/2010/main" val="395863742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4" y="685800"/>
            <a:ext cx="8991600" cy="600389"/>
          </a:xfrm>
        </p:spPr>
        <p:txBody>
          <a:bodyPr>
            <a:noAutofit/>
          </a:bodyPr>
          <a:lstStyle/>
          <a:p>
            <a:pPr fontAlgn="auto">
              <a:spcAft>
                <a:spcPts val="0"/>
              </a:spcAft>
              <a:defRPr/>
            </a:pPr>
            <a:r>
              <a:rPr lang="en-US" sz="3200" b="1" dirty="0"/>
              <a:t>Seven Areas of Concern for </a:t>
            </a:r>
            <a:r>
              <a:rPr lang="en-US" sz="3200" b="1" dirty="0" smtClean="0"/>
              <a:t>Migrant Students:</a:t>
            </a:r>
            <a:endParaRPr lang="en-US" sz="3200" dirty="0">
              <a:solidFill>
                <a:schemeClr val="tx2">
                  <a:satMod val="130000"/>
                </a:schemeClr>
              </a:solidFill>
            </a:endParaRPr>
          </a:p>
        </p:txBody>
      </p:sp>
      <p:sp>
        <p:nvSpPr>
          <p:cNvPr id="3" name="Content Placeholder 2"/>
          <p:cNvSpPr>
            <a:spLocks noGrp="1"/>
          </p:cNvSpPr>
          <p:nvPr>
            <p:ph sz="half" idx="2"/>
          </p:nvPr>
        </p:nvSpPr>
        <p:spPr>
          <a:xfrm>
            <a:off x="838199" y="1600200"/>
            <a:ext cx="4255477" cy="3971455"/>
          </a:xfrm>
        </p:spPr>
        <p:txBody>
          <a:bodyPr>
            <a:normAutofit fontScale="92500"/>
          </a:bodyPr>
          <a:lstStyle/>
          <a:p>
            <a:pPr marL="82296" indent="0" fontAlgn="auto">
              <a:spcAft>
                <a:spcPts val="0"/>
              </a:spcAft>
              <a:buClr>
                <a:srgbClr val="3118CA"/>
              </a:buClr>
              <a:buSzPct val="85000"/>
              <a:buFont typeface="Wingdings 2"/>
              <a:buNone/>
              <a:defRPr/>
            </a:pPr>
            <a:r>
              <a:rPr lang="en-US" sz="3600" dirty="0" smtClean="0">
                <a:latin typeface="+mn-lt"/>
              </a:rPr>
              <a:t>7.  Access to Services</a:t>
            </a:r>
          </a:p>
          <a:p>
            <a:pPr marL="0" indent="0" fontAlgn="auto">
              <a:spcBef>
                <a:spcPts val="0"/>
              </a:spcBef>
              <a:spcAft>
                <a:spcPts val="0"/>
              </a:spcAft>
              <a:buClrTx/>
              <a:buSzTx/>
              <a:buFont typeface="Wingdings 2"/>
              <a:buNone/>
              <a:defRPr/>
            </a:pPr>
            <a:endParaRPr lang="en-US" dirty="0">
              <a:latin typeface="+mn-lt"/>
            </a:endParaRPr>
          </a:p>
          <a:p>
            <a:pPr marL="0" indent="0" fontAlgn="auto">
              <a:spcBef>
                <a:spcPts val="0"/>
              </a:spcBef>
              <a:spcAft>
                <a:spcPts val="0"/>
              </a:spcAft>
              <a:buClrTx/>
              <a:buSzTx/>
              <a:buFont typeface="Wingdings 2"/>
              <a:buNone/>
              <a:defRPr/>
            </a:pPr>
            <a:r>
              <a:rPr lang="en-US" sz="2600" dirty="0" smtClean="0">
                <a:latin typeface="+mn-lt"/>
              </a:rPr>
              <a:t>Families </a:t>
            </a:r>
            <a:r>
              <a:rPr lang="en-US" sz="2600" dirty="0">
                <a:latin typeface="+mn-lt"/>
              </a:rPr>
              <a:t>often do not know how to access community services or participate in the American school system.  They are often isolated because of lack of transportation or language </a:t>
            </a:r>
            <a:r>
              <a:rPr lang="en-US" sz="2600" dirty="0" smtClean="0">
                <a:latin typeface="+mn-lt"/>
              </a:rPr>
              <a:t>barriers</a:t>
            </a:r>
            <a:endParaRPr lang="en-US" sz="2600" dirty="0" smtClean="0">
              <a:solidFill>
                <a:prstClr val="black"/>
              </a:solidFill>
              <a:latin typeface="+mn-lt"/>
            </a:endParaRPr>
          </a:p>
        </p:txBody>
      </p:sp>
      <p:sp>
        <p:nvSpPr>
          <p:cNvPr id="4" name="Slide Number Placeholder 3"/>
          <p:cNvSpPr>
            <a:spLocks noGrp="1"/>
          </p:cNvSpPr>
          <p:nvPr>
            <p:ph type="sldNum" sz="quarter" idx="12"/>
          </p:nvPr>
        </p:nvSpPr>
        <p:spPr/>
        <p:txBody>
          <a:bodyPr/>
          <a:lstStyle/>
          <a:p>
            <a:pPr>
              <a:defRPr/>
            </a:pPr>
            <a:fld id="{4A85E886-F48D-4358-B0EB-92444E36AB71}" type="slidenum">
              <a:rPr lang="en-US">
                <a:solidFill>
                  <a:srgbClr val="FFF39D">
                    <a:shade val="50000"/>
                    <a:satMod val="200000"/>
                  </a:srgbClr>
                </a:solidFill>
              </a:rPr>
              <a:pPr>
                <a:defRPr/>
              </a:pPr>
              <a:t>35</a:t>
            </a:fld>
            <a:endParaRPr lang="en-US" dirty="0">
              <a:solidFill>
                <a:srgbClr val="FFF39D">
                  <a:shade val="50000"/>
                  <a:satMod val="200000"/>
                </a:srgbClr>
              </a:solidFill>
            </a:endParaRPr>
          </a:p>
        </p:txBody>
      </p:sp>
      <p:pic>
        <p:nvPicPr>
          <p:cNvPr id="9" name="Picture 8" descr="M:\Pictures\IDR\IMAG0133.jpg"/>
          <p:cNvPicPr/>
          <p:nvPr/>
        </p:nvPicPr>
        <p:blipFill>
          <a:blip r:embed="rId3" cstate="print"/>
          <a:srcRect l="2904" t="5394" r="940" b="2697"/>
          <a:stretch>
            <a:fillRect/>
          </a:stretch>
        </p:blipFill>
        <p:spPr bwMode="auto">
          <a:xfrm>
            <a:off x="5093677" y="1935145"/>
            <a:ext cx="3352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kathyt\AppData\Local\Microsoft\Windows\Temporary Internet Files\Content.IE5\72FGKF08\MC9002975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791200"/>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1915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458200" cy="3200400"/>
          </a:xfrm>
        </p:spPr>
        <p:txBody>
          <a:bodyPr/>
          <a:lstStyle/>
          <a:p>
            <a:pPr algn="ctr"/>
            <a:r>
              <a:rPr lang="en-US" dirty="0" smtClean="0"/>
              <a:t>So what can teachers do </a:t>
            </a:r>
            <a:br>
              <a:rPr lang="en-US" dirty="0" smtClean="0"/>
            </a:br>
            <a:r>
              <a:rPr lang="en-US" dirty="0" smtClean="0"/>
              <a:t>to improve educational chances of migrant students affected by the 7 Areas of Concern? </a:t>
            </a:r>
            <a:endParaRPr lang="en-US" dirty="0"/>
          </a:p>
        </p:txBody>
      </p:sp>
    </p:spTree>
    <p:extLst>
      <p:ext uri="{BB962C8B-B14F-4D97-AF65-F5344CB8AC3E}">
        <p14:creationId xmlns:p14="http://schemas.microsoft.com/office/powerpoint/2010/main" val="791280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610600" cy="3124200"/>
          </a:xfrm>
        </p:spPr>
        <p:txBody>
          <a:bodyPr>
            <a:noAutofit/>
          </a:bodyPr>
          <a:lstStyle/>
          <a:p>
            <a:r>
              <a:rPr lang="en-US" u="sng" dirty="0" smtClean="0"/>
              <a:t>Instructional Implications</a:t>
            </a:r>
            <a:r>
              <a:rPr lang="en-US" u="sng" dirty="0"/>
              <a:t>:</a:t>
            </a:r>
            <a:r>
              <a:rPr lang="en-US" dirty="0"/>
              <a:t/>
            </a:r>
            <a:br>
              <a:rPr lang="en-US" dirty="0"/>
            </a:br>
            <a:r>
              <a:rPr lang="en-US" dirty="0" smtClean="0"/>
              <a:t>1</a:t>
            </a:r>
            <a:r>
              <a:rPr lang="en-US" dirty="0"/>
              <a:t>. Build Background and </a:t>
            </a:r>
            <a:r>
              <a:rPr lang="en-US" dirty="0" smtClean="0"/>
              <a:t>Schema</a:t>
            </a:r>
            <a:endParaRPr lang="es-MX"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8CE01F1F-D14C-442B-859D-58BAF0088D45}" type="slidenum">
              <a:rPr lang="en-US" smtClean="0">
                <a:solidFill>
                  <a:srgbClr val="FFF39D">
                    <a:shade val="50000"/>
                    <a:satMod val="200000"/>
                  </a:srgbClr>
                </a:solidFill>
              </a:rPr>
              <a:pPr>
                <a:defRPr/>
              </a:pPr>
              <a:t>37</a:t>
            </a:fld>
            <a:endParaRPr lang="en-US" dirty="0">
              <a:solidFill>
                <a:srgbClr val="FFF39D">
                  <a:shade val="50000"/>
                  <a:satMod val="200000"/>
                </a:srgbClr>
              </a:solidFill>
            </a:endParaRPr>
          </a:p>
        </p:txBody>
      </p:sp>
      <p:sp>
        <p:nvSpPr>
          <p:cNvPr id="7" name="TextBox 6"/>
          <p:cNvSpPr txBox="1"/>
          <p:nvPr/>
        </p:nvSpPr>
        <p:spPr>
          <a:xfrm>
            <a:off x="1066799" y="3124200"/>
            <a:ext cx="7022961" cy="3046988"/>
          </a:xfrm>
          <a:prstGeom prst="rect">
            <a:avLst/>
          </a:prstGeom>
          <a:noFill/>
        </p:spPr>
        <p:txBody>
          <a:bodyPr wrap="square" rtlCol="0">
            <a:spAutoFit/>
          </a:bodyPr>
          <a:lstStyle/>
          <a:p>
            <a:pPr marL="571500" indent="-571500">
              <a:buFont typeface="Wingdings" pitchFamily="2" charset="2"/>
              <a:buChar char="Ø"/>
            </a:pPr>
            <a:r>
              <a:rPr lang="en-US" sz="2400" dirty="0" smtClean="0">
                <a:solidFill>
                  <a:schemeClr val="accent5">
                    <a:lumMod val="10000"/>
                  </a:schemeClr>
                </a:solidFill>
              </a:rPr>
              <a:t>Assumptions </a:t>
            </a:r>
            <a:r>
              <a:rPr lang="en-US" sz="2400" dirty="0">
                <a:solidFill>
                  <a:schemeClr val="accent5">
                    <a:lumMod val="10000"/>
                  </a:schemeClr>
                </a:solidFill>
              </a:rPr>
              <a:t>must not be made about the background </a:t>
            </a:r>
            <a:r>
              <a:rPr lang="en-US" sz="2400" dirty="0" smtClean="0">
                <a:solidFill>
                  <a:schemeClr val="accent5">
                    <a:lumMod val="10000"/>
                  </a:schemeClr>
                </a:solidFill>
              </a:rPr>
              <a:t>that </a:t>
            </a:r>
            <a:r>
              <a:rPr lang="en-US" sz="2400" dirty="0">
                <a:solidFill>
                  <a:schemeClr val="accent5">
                    <a:lumMod val="10000"/>
                  </a:schemeClr>
                </a:solidFill>
              </a:rPr>
              <a:t>our migrant students </a:t>
            </a:r>
            <a:r>
              <a:rPr lang="en-US" sz="2400" dirty="0" smtClean="0">
                <a:solidFill>
                  <a:schemeClr val="accent5">
                    <a:lumMod val="10000"/>
                  </a:schemeClr>
                </a:solidFill>
              </a:rPr>
              <a:t>have.</a:t>
            </a:r>
          </a:p>
          <a:p>
            <a:pPr marL="571500" indent="-571500">
              <a:buFont typeface="Wingdings" pitchFamily="2" charset="2"/>
              <a:buChar char="Ø"/>
            </a:pPr>
            <a:endParaRPr lang="en-US" sz="2400" dirty="0">
              <a:solidFill>
                <a:schemeClr val="accent5">
                  <a:lumMod val="10000"/>
                </a:schemeClr>
              </a:solidFill>
            </a:endParaRPr>
          </a:p>
          <a:p>
            <a:pPr marL="571500" indent="-571500">
              <a:buFont typeface="Wingdings" pitchFamily="2" charset="2"/>
              <a:buChar char="Ø"/>
            </a:pPr>
            <a:r>
              <a:rPr lang="en-US" sz="2400" dirty="0" smtClean="0">
                <a:solidFill>
                  <a:schemeClr val="accent5">
                    <a:lumMod val="10000"/>
                  </a:schemeClr>
                </a:solidFill>
              </a:rPr>
              <a:t>Teachers need to be cautious about topics being discussed… </a:t>
            </a:r>
          </a:p>
          <a:p>
            <a:pPr marL="571500" indent="-571500">
              <a:buFont typeface="Wingdings" pitchFamily="2" charset="2"/>
              <a:buChar char="Ø"/>
            </a:pPr>
            <a:r>
              <a:rPr lang="en-US" sz="2400" dirty="0" smtClean="0">
                <a:solidFill>
                  <a:schemeClr val="accent5">
                    <a:lumMod val="10000"/>
                  </a:schemeClr>
                </a:solidFill>
              </a:rPr>
              <a:t>because struggling students may not have background knowledge of that topic and can struggle with class work. </a:t>
            </a:r>
          </a:p>
        </p:txBody>
      </p:sp>
    </p:spTree>
    <p:extLst>
      <p:ext uri="{BB962C8B-B14F-4D97-AF65-F5344CB8AC3E}">
        <p14:creationId xmlns:p14="http://schemas.microsoft.com/office/powerpoint/2010/main" val="39631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Scaffold </a:t>
            </a:r>
            <a:r>
              <a:rPr lang="en-US" dirty="0"/>
              <a:t>for Support</a:t>
            </a:r>
          </a:p>
        </p:txBody>
      </p:sp>
      <p:sp>
        <p:nvSpPr>
          <p:cNvPr id="3" name="Content Placeholder 2"/>
          <p:cNvSpPr>
            <a:spLocks noGrp="1"/>
          </p:cNvSpPr>
          <p:nvPr>
            <p:ph sz="half" idx="2"/>
          </p:nvPr>
        </p:nvSpPr>
        <p:spPr>
          <a:xfrm>
            <a:off x="381000" y="1447800"/>
            <a:ext cx="4267200" cy="4267200"/>
          </a:xfrm>
        </p:spPr>
        <p:txBody>
          <a:bodyPr/>
          <a:lstStyle/>
          <a:p>
            <a:r>
              <a:rPr lang="en-US" sz="2400" dirty="0">
                <a:solidFill>
                  <a:schemeClr val="accent5">
                    <a:lumMod val="10000"/>
                  </a:schemeClr>
                </a:solidFill>
                <a:latin typeface="+mn-lt"/>
              </a:rPr>
              <a:t>Aim for the Zone of Proximal Development (ZPD differentiation)</a:t>
            </a:r>
          </a:p>
          <a:p>
            <a:r>
              <a:rPr lang="en-US" sz="2400" dirty="0">
                <a:solidFill>
                  <a:schemeClr val="accent5">
                    <a:lumMod val="10000"/>
                  </a:schemeClr>
                </a:solidFill>
                <a:latin typeface="+mn-lt"/>
              </a:rPr>
              <a:t>Provide scaffolds that are culturally relevant and sensitive</a:t>
            </a:r>
          </a:p>
          <a:p>
            <a:r>
              <a:rPr lang="en-US" sz="2400" dirty="0">
                <a:solidFill>
                  <a:schemeClr val="accent5">
                    <a:lumMod val="10000"/>
                  </a:schemeClr>
                </a:solidFill>
                <a:latin typeface="+mn-lt"/>
              </a:rPr>
              <a:t>Provide scaffolds that are intended to make the learning accessible and increases the rate of learning</a:t>
            </a:r>
          </a:p>
          <a:p>
            <a:endParaRPr lang="en-US" dirty="0"/>
          </a:p>
        </p:txBody>
      </p:sp>
      <p:pic>
        <p:nvPicPr>
          <p:cNvPr id="5" name="Picture 2" descr="File:Zone of proximal development.svg">
            <a:hlinkClick r:id="rId3"/>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4572000" y="1981200"/>
            <a:ext cx="4041775" cy="37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61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600200"/>
          </a:xfrm>
        </p:spPr>
        <p:txBody>
          <a:bodyPr/>
          <a:lstStyle/>
          <a:p>
            <a:r>
              <a:rPr lang="en-US" dirty="0" smtClean="0"/>
              <a:t>3. Look for Clues</a:t>
            </a:r>
            <a:endParaRPr lang="en-US" dirty="0"/>
          </a:p>
        </p:txBody>
      </p:sp>
      <p:sp>
        <p:nvSpPr>
          <p:cNvPr id="3" name="Content Placeholder 2"/>
          <p:cNvSpPr>
            <a:spLocks noGrp="1"/>
          </p:cNvSpPr>
          <p:nvPr>
            <p:ph sz="half" idx="2"/>
          </p:nvPr>
        </p:nvSpPr>
        <p:spPr>
          <a:xfrm>
            <a:off x="685800" y="2133600"/>
            <a:ext cx="3810000" cy="4038600"/>
          </a:xfrm>
        </p:spPr>
        <p:txBody>
          <a:bodyPr/>
          <a:lstStyle/>
          <a:p>
            <a:pPr marL="0" indent="0">
              <a:buNone/>
            </a:pPr>
            <a:r>
              <a:rPr lang="en-US" dirty="0" smtClean="0">
                <a:solidFill>
                  <a:srgbClr val="002060"/>
                </a:solidFill>
                <a:latin typeface="+mn-lt"/>
              </a:rPr>
              <a:t>Cognates:</a:t>
            </a:r>
          </a:p>
          <a:p>
            <a:r>
              <a:rPr lang="en-US" dirty="0" smtClean="0">
                <a:solidFill>
                  <a:srgbClr val="002060"/>
                </a:solidFill>
                <a:latin typeface="+mn-lt"/>
              </a:rPr>
              <a:t>Take advantage of cognates</a:t>
            </a:r>
          </a:p>
          <a:p>
            <a:r>
              <a:rPr lang="en-US" dirty="0" smtClean="0">
                <a:solidFill>
                  <a:srgbClr val="002060"/>
                </a:solidFill>
                <a:latin typeface="+mn-lt"/>
              </a:rPr>
              <a:t>Beware of False Cognates:</a:t>
            </a:r>
            <a:endParaRPr lang="en-US" dirty="0">
              <a:solidFill>
                <a:srgbClr val="002060"/>
              </a:solidFill>
              <a:latin typeface="+mn-lt"/>
            </a:endParaRPr>
          </a:p>
        </p:txBody>
      </p:sp>
      <p:sp>
        <p:nvSpPr>
          <p:cNvPr id="4" name="Content Placeholder 3"/>
          <p:cNvSpPr>
            <a:spLocks noGrp="1"/>
          </p:cNvSpPr>
          <p:nvPr>
            <p:ph sz="quarter" idx="13"/>
          </p:nvPr>
        </p:nvSpPr>
        <p:spPr>
          <a:xfrm>
            <a:off x="4648200" y="2133600"/>
            <a:ext cx="3810000" cy="3962400"/>
          </a:xfrm>
        </p:spPr>
        <p:txBody>
          <a:bodyPr/>
          <a:lstStyle/>
          <a:p>
            <a:r>
              <a:rPr lang="en-US" dirty="0" smtClean="0">
                <a:solidFill>
                  <a:srgbClr val="002060"/>
                </a:solidFill>
                <a:latin typeface="+mn-lt"/>
              </a:rPr>
              <a:t>Teach word parts:</a:t>
            </a:r>
          </a:p>
          <a:p>
            <a:pPr lvl="1"/>
            <a:r>
              <a:rPr lang="en-US" sz="2400" dirty="0" smtClean="0">
                <a:solidFill>
                  <a:srgbClr val="002060"/>
                </a:solidFill>
                <a:latin typeface="+mn-lt"/>
              </a:rPr>
              <a:t>Prefixes</a:t>
            </a:r>
          </a:p>
          <a:p>
            <a:pPr lvl="1"/>
            <a:r>
              <a:rPr lang="en-US" sz="2400" dirty="0" smtClean="0">
                <a:solidFill>
                  <a:srgbClr val="002060"/>
                </a:solidFill>
                <a:latin typeface="+mn-lt"/>
              </a:rPr>
              <a:t>Base or Root Words</a:t>
            </a:r>
          </a:p>
          <a:p>
            <a:pPr lvl="1"/>
            <a:r>
              <a:rPr lang="en-US" sz="2400" dirty="0" smtClean="0">
                <a:solidFill>
                  <a:srgbClr val="002060"/>
                </a:solidFill>
                <a:latin typeface="+mn-lt"/>
              </a:rPr>
              <a:t>Suffixes</a:t>
            </a:r>
          </a:p>
          <a:p>
            <a:pPr lvl="1"/>
            <a:r>
              <a:rPr lang="en-US" sz="2400" dirty="0" smtClean="0">
                <a:solidFill>
                  <a:srgbClr val="002060"/>
                </a:solidFill>
                <a:latin typeface="+mn-lt"/>
              </a:rPr>
              <a:t>Parts of Speech</a:t>
            </a:r>
          </a:p>
          <a:p>
            <a:pPr lvl="1"/>
            <a:endParaRPr lang="en-US" dirty="0"/>
          </a:p>
        </p:txBody>
      </p:sp>
      <p:pic>
        <p:nvPicPr>
          <p:cNvPr id="1026" name="Picture 2" descr="C:\Users\kathyt\AppData\Local\Microsoft\Windows\Temporary Internet Files\Content.IE5\OEXVY13V\MC9000536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57200"/>
            <a:ext cx="1303934" cy="178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67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600200"/>
          </a:xfrm>
        </p:spPr>
        <p:txBody>
          <a:bodyPr/>
          <a:lstStyle/>
          <a:p>
            <a:r>
              <a:rPr lang="en-US" dirty="0" smtClean="0"/>
              <a:t>How do you teach vocabulary?</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45" y="25146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169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447800"/>
          </a:xfrm>
        </p:spPr>
        <p:txBody>
          <a:bodyPr>
            <a:noAutofit/>
          </a:bodyPr>
          <a:lstStyle/>
          <a:p>
            <a:pPr algn="ctr"/>
            <a:r>
              <a:rPr lang="en-US" sz="4000" dirty="0" smtClean="0"/>
              <a:t>4. Provide Many Opportunities </a:t>
            </a:r>
            <a:br>
              <a:rPr lang="en-US" sz="4000" dirty="0" smtClean="0"/>
            </a:br>
            <a:r>
              <a:rPr lang="en-US" sz="4000" dirty="0" smtClean="0"/>
              <a:t>for Discourse</a:t>
            </a:r>
            <a:endParaRPr lang="es-MX" sz="4000" dirty="0"/>
          </a:p>
        </p:txBody>
      </p:sp>
      <p:sp>
        <p:nvSpPr>
          <p:cNvPr id="3" name="Slide Number Placeholder 2"/>
          <p:cNvSpPr>
            <a:spLocks noGrp="1"/>
          </p:cNvSpPr>
          <p:nvPr>
            <p:ph type="sldNum" sz="quarter" idx="12"/>
          </p:nvPr>
        </p:nvSpPr>
        <p:spPr>
          <a:xfrm>
            <a:off x="7010400" y="6356350"/>
            <a:ext cx="2133600" cy="365125"/>
          </a:xfrm>
          <a:prstGeom prst="rect">
            <a:avLst/>
          </a:prstGeom>
        </p:spPr>
        <p:txBody>
          <a:bodyPr/>
          <a:lstStyle/>
          <a:p>
            <a:pPr>
              <a:defRPr/>
            </a:pPr>
            <a:fld id="{D4C2C0CC-C4EE-40B1-A727-BEE43500D4EA}" type="slidenum">
              <a:rPr lang="en-US" smtClean="0">
                <a:solidFill>
                  <a:srgbClr val="FFF39D">
                    <a:shade val="50000"/>
                    <a:satMod val="200000"/>
                  </a:srgbClr>
                </a:solidFill>
              </a:rPr>
              <a:pPr>
                <a:defRPr/>
              </a:pPr>
              <a:t>40</a:t>
            </a:fld>
            <a:endParaRPr lang="en-US" dirty="0">
              <a:solidFill>
                <a:srgbClr val="FFF39D">
                  <a:shade val="50000"/>
                  <a:satMod val="200000"/>
                </a:srgbClr>
              </a:solidFill>
            </a:endParaRPr>
          </a:p>
        </p:txBody>
      </p:sp>
      <p:sp>
        <p:nvSpPr>
          <p:cNvPr id="6" name="TextBox 5"/>
          <p:cNvSpPr txBox="1"/>
          <p:nvPr/>
        </p:nvSpPr>
        <p:spPr>
          <a:xfrm>
            <a:off x="636917" y="1828800"/>
            <a:ext cx="8153400" cy="4924425"/>
          </a:xfrm>
          <a:prstGeom prst="rect">
            <a:avLst/>
          </a:prstGeom>
          <a:noFill/>
        </p:spPr>
        <p:txBody>
          <a:bodyPr wrap="square" rtlCol="0">
            <a:spAutoFit/>
          </a:bodyPr>
          <a:lstStyle/>
          <a:p>
            <a:pPr marL="571500" indent="-571500">
              <a:buFont typeface="Wingdings" pitchFamily="2" charset="2"/>
              <a:buChar char="Ø"/>
            </a:pPr>
            <a:r>
              <a:rPr lang="en-US" sz="3200" dirty="0" smtClean="0">
                <a:solidFill>
                  <a:schemeClr val="accent5">
                    <a:lumMod val="10000"/>
                  </a:schemeClr>
                </a:solidFill>
              </a:rPr>
              <a:t>Oral language development comes prior to written communication</a:t>
            </a:r>
          </a:p>
          <a:p>
            <a:pPr marL="1028700" lvl="1" indent="-571500">
              <a:buFont typeface="Wingdings" pitchFamily="2" charset="2"/>
              <a:buChar char="Ø"/>
            </a:pPr>
            <a:r>
              <a:rPr lang="en-US" dirty="0" smtClean="0">
                <a:solidFill>
                  <a:schemeClr val="accent5">
                    <a:lumMod val="10000"/>
                  </a:schemeClr>
                </a:solidFill>
              </a:rPr>
              <a:t>ELL students need a strong oral language component to transfer their native language skills to English. </a:t>
            </a:r>
          </a:p>
          <a:p>
            <a:pPr marL="571500" indent="-571500">
              <a:buFont typeface="Wingdings" pitchFamily="2" charset="2"/>
              <a:buChar char="Ø"/>
            </a:pPr>
            <a:r>
              <a:rPr lang="en-US" sz="3200" dirty="0" smtClean="0">
                <a:solidFill>
                  <a:schemeClr val="accent5">
                    <a:lumMod val="10000"/>
                  </a:schemeClr>
                </a:solidFill>
              </a:rPr>
              <a:t>Use Collaborative and Individual Structures</a:t>
            </a:r>
          </a:p>
          <a:p>
            <a:pPr marL="1028700" lvl="1" indent="-571500">
              <a:buFont typeface="Wingdings" pitchFamily="2" charset="2"/>
              <a:buChar char="Ø"/>
            </a:pPr>
            <a:r>
              <a:rPr lang="en-US" dirty="0" smtClean="0">
                <a:solidFill>
                  <a:schemeClr val="accent5">
                    <a:lumMod val="10000"/>
                  </a:schemeClr>
                </a:solidFill>
              </a:rPr>
              <a:t>Enables students to reach their ZPD regarding academic vocabulary</a:t>
            </a:r>
            <a:endParaRPr lang="en-US" sz="1600" dirty="0" smtClean="0">
              <a:solidFill>
                <a:schemeClr val="accent5">
                  <a:lumMod val="10000"/>
                </a:schemeClr>
              </a:solidFill>
            </a:endParaRPr>
          </a:p>
          <a:p>
            <a:pPr marL="571500" indent="-571500">
              <a:buFont typeface="Wingdings" pitchFamily="2" charset="2"/>
              <a:buChar char="Ø"/>
            </a:pPr>
            <a:r>
              <a:rPr lang="en-US" sz="3200" dirty="0" smtClean="0">
                <a:solidFill>
                  <a:schemeClr val="accent5">
                    <a:lumMod val="10000"/>
                  </a:schemeClr>
                </a:solidFill>
              </a:rPr>
              <a:t>Provide a Variety of Discourse Patterns</a:t>
            </a:r>
          </a:p>
          <a:p>
            <a:pPr marL="1485900" lvl="2" indent="-571500">
              <a:buFont typeface="Wingdings" pitchFamily="2" charset="2"/>
              <a:buChar char="v"/>
            </a:pPr>
            <a:r>
              <a:rPr lang="en-US" sz="2000" dirty="0" smtClean="0">
                <a:solidFill>
                  <a:schemeClr val="accent5">
                    <a:lumMod val="10000"/>
                  </a:schemeClr>
                </a:solidFill>
              </a:rPr>
              <a:t>Teacher to Student</a:t>
            </a:r>
          </a:p>
          <a:p>
            <a:pPr marL="1485900" lvl="2" indent="-571500">
              <a:buFont typeface="Wingdings" pitchFamily="2" charset="2"/>
              <a:buChar char="v"/>
            </a:pPr>
            <a:r>
              <a:rPr lang="en-US" sz="2000" dirty="0" smtClean="0">
                <a:solidFill>
                  <a:schemeClr val="accent5">
                    <a:lumMod val="10000"/>
                  </a:schemeClr>
                </a:solidFill>
              </a:rPr>
              <a:t>Student to Student </a:t>
            </a:r>
          </a:p>
          <a:p>
            <a:pPr marL="1485900" lvl="2" indent="-571500">
              <a:buFont typeface="Wingdings" pitchFamily="2" charset="2"/>
              <a:buChar char="v"/>
            </a:pPr>
            <a:r>
              <a:rPr lang="en-US" sz="2000" dirty="0" smtClean="0">
                <a:solidFill>
                  <a:schemeClr val="accent5">
                    <a:lumMod val="10000"/>
                  </a:schemeClr>
                </a:solidFill>
              </a:rPr>
              <a:t>T-S-S-S-T-S-T-S-S-</a:t>
            </a:r>
          </a:p>
          <a:p>
            <a:pPr marL="1485900" lvl="2" indent="-571500">
              <a:buFont typeface="Wingdings" pitchFamily="2" charset="2"/>
              <a:buChar char="v"/>
            </a:pPr>
            <a:r>
              <a:rPr lang="en-US" sz="2000" dirty="0" smtClean="0">
                <a:solidFill>
                  <a:schemeClr val="accent5">
                    <a:lumMod val="10000"/>
                  </a:schemeClr>
                </a:solidFill>
              </a:rPr>
              <a:t>Cultural and Linguistic Differences</a:t>
            </a:r>
          </a:p>
          <a:p>
            <a:pPr lvl="2"/>
            <a:endParaRPr lang="es-MX" sz="2000" dirty="0" smtClean="0">
              <a:solidFill>
                <a:schemeClr val="accent5">
                  <a:lumMod val="10000"/>
                </a:schemeClr>
              </a:solidFill>
            </a:endParaRPr>
          </a:p>
        </p:txBody>
      </p:sp>
    </p:spTree>
    <p:extLst>
      <p:ext uri="{BB962C8B-B14F-4D97-AF65-F5344CB8AC3E}">
        <p14:creationId xmlns:p14="http://schemas.microsoft.com/office/powerpoint/2010/main" val="2923518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lstStyle/>
          <a:p>
            <a:r>
              <a:rPr lang="en-US" sz="2800" dirty="0"/>
              <a:t>What Research Says About Why Students Need to Talk</a:t>
            </a:r>
          </a:p>
        </p:txBody>
      </p:sp>
      <p:sp>
        <p:nvSpPr>
          <p:cNvPr id="3" name="Content Placeholder 2"/>
          <p:cNvSpPr>
            <a:spLocks noGrp="1"/>
          </p:cNvSpPr>
          <p:nvPr>
            <p:ph idx="1"/>
          </p:nvPr>
        </p:nvSpPr>
        <p:spPr/>
        <p:txBody>
          <a:bodyPr>
            <a:normAutofit lnSpcReduction="10000"/>
          </a:bodyPr>
          <a:lstStyle/>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800" dirty="0">
                <a:solidFill>
                  <a:schemeClr val="accent4"/>
                </a:solidFill>
                <a:latin typeface="+mn-lt"/>
              </a:rPr>
              <a:t>Using language is fundamental to learning </a:t>
            </a:r>
            <a:r>
              <a:rPr lang="en-US" sz="2800" dirty="0" smtClean="0">
                <a:solidFill>
                  <a:schemeClr val="accent4"/>
                </a:solidFill>
                <a:latin typeface="+mn-lt"/>
              </a:rPr>
              <a:t>it</a:t>
            </a:r>
            <a:endParaRPr lang="en-US" sz="2800" dirty="0">
              <a:solidFill>
                <a:schemeClr val="accent4"/>
              </a:solidFill>
              <a:latin typeface="+mn-lt"/>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800" dirty="0" smtClean="0">
              <a:solidFill>
                <a:schemeClr val="accent4"/>
              </a:solidFill>
              <a:latin typeface="+mn-lt"/>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800" dirty="0" smtClean="0">
                <a:solidFill>
                  <a:schemeClr val="accent4"/>
                </a:solidFill>
                <a:latin typeface="+mn-lt"/>
              </a:rPr>
              <a:t>Students </a:t>
            </a:r>
            <a:r>
              <a:rPr lang="en-US" sz="2800" dirty="0">
                <a:solidFill>
                  <a:schemeClr val="accent4"/>
                </a:solidFill>
                <a:latin typeface="+mn-lt"/>
              </a:rPr>
              <a:t>need to interact with peers to activate their knowledge and understanding of </a:t>
            </a:r>
            <a:r>
              <a:rPr lang="en-US" sz="2800" dirty="0" smtClean="0">
                <a:solidFill>
                  <a:schemeClr val="accent4"/>
                </a:solidFill>
                <a:latin typeface="+mn-lt"/>
              </a:rPr>
              <a:t>content</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800" dirty="0" smtClean="0">
              <a:solidFill>
                <a:schemeClr val="accent4"/>
              </a:solidFill>
              <a:latin typeface="+mn-lt"/>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800" dirty="0" smtClean="0">
                <a:solidFill>
                  <a:schemeClr val="accent4"/>
                </a:solidFill>
                <a:latin typeface="+mn-lt"/>
              </a:rPr>
              <a:t>Cooperative </a:t>
            </a:r>
            <a:r>
              <a:rPr lang="en-US" sz="2800" dirty="0">
                <a:solidFill>
                  <a:schemeClr val="accent4"/>
                </a:solidFill>
                <a:latin typeface="+mn-lt"/>
              </a:rPr>
              <a:t>learning, presentations, discussions enable academic language </a:t>
            </a:r>
            <a:r>
              <a:rPr lang="en-US" sz="2800" dirty="0" smtClean="0">
                <a:solidFill>
                  <a:schemeClr val="accent4"/>
                </a:solidFill>
                <a:latin typeface="+mn-lt"/>
              </a:rPr>
              <a:t>production</a:t>
            </a:r>
          </a:p>
          <a:p>
            <a:pPr marL="317500" lvl="2" indent="0">
              <a:buClr>
                <a:srgbClr val="000000"/>
              </a:buClr>
              <a:buNone/>
              <a:tabLst>
                <a:tab pos="139700" algn="l"/>
                <a:tab pos="457200" algn="l"/>
                <a:tab pos="139700" algn="l"/>
                <a:tab pos="457200" algn="l"/>
                <a:tab pos="139700" algn="l"/>
                <a:tab pos="457200" algn="l"/>
                <a:tab pos="139700" algn="l"/>
                <a:tab pos="457200" algn="l"/>
              </a:tabLst>
              <a:defRPr/>
            </a:pPr>
            <a:endParaRPr lang="en-US" sz="2800" dirty="0">
              <a:solidFill>
                <a:schemeClr val="accent4"/>
              </a:solidFill>
              <a:latin typeface="+mn-lt"/>
            </a:endParaRPr>
          </a:p>
          <a:p>
            <a:pPr marL="317500" lvl="2" indent="0">
              <a:buClr>
                <a:srgbClr val="000000"/>
              </a:buClr>
              <a:buNone/>
              <a:tabLst>
                <a:tab pos="139700" algn="l"/>
                <a:tab pos="457200" algn="l"/>
                <a:tab pos="139700" algn="l"/>
                <a:tab pos="457200" algn="l"/>
                <a:tab pos="139700" algn="l"/>
                <a:tab pos="457200" algn="l"/>
                <a:tab pos="139700" algn="l"/>
                <a:tab pos="457200" algn="l"/>
              </a:tabLst>
              <a:defRPr/>
            </a:pPr>
            <a:r>
              <a:rPr lang="en-US" sz="2800" dirty="0" smtClean="0">
                <a:solidFill>
                  <a:schemeClr val="accent4"/>
                </a:solidFill>
                <a:latin typeface="+mn-lt"/>
              </a:rPr>
              <a:t>Need </a:t>
            </a:r>
            <a:r>
              <a:rPr lang="en-US" sz="2800" dirty="0">
                <a:solidFill>
                  <a:schemeClr val="accent4"/>
                </a:solidFill>
                <a:latin typeface="+mn-lt"/>
              </a:rPr>
              <a:t>teacher support to gain confidence and experience</a:t>
            </a:r>
          </a:p>
          <a:p>
            <a:endParaRPr lang="en-US" dirty="0"/>
          </a:p>
        </p:txBody>
      </p:sp>
    </p:spTree>
    <p:extLst>
      <p:ext uri="{BB962C8B-B14F-4D97-AF65-F5344CB8AC3E}">
        <p14:creationId xmlns:p14="http://schemas.microsoft.com/office/powerpoint/2010/main" val="3518487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609600"/>
            <a:ext cx="8229600" cy="808038"/>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sz="4000" kern="0" dirty="0" smtClean="0">
                <a:latin typeface="+mn-lt"/>
              </a:rPr>
              <a:t>Vocabulary is like chocolate:</a:t>
            </a:r>
            <a:endParaRPr lang="en-US" sz="4000" kern="0" dirty="0">
              <a:latin typeface="+mn-lt"/>
            </a:endParaRPr>
          </a:p>
        </p:txBody>
      </p:sp>
      <p:sp>
        <p:nvSpPr>
          <p:cNvPr id="5" name="Rectangle 6"/>
          <p:cNvSpPr txBox="1">
            <a:spLocks noChangeArrowheads="1"/>
          </p:cNvSpPr>
          <p:nvPr/>
        </p:nvSpPr>
        <p:spPr>
          <a:xfrm>
            <a:off x="609600" y="1996281"/>
            <a:ext cx="3733800" cy="3733800"/>
          </a:xfrm>
          <a:prstGeom prst="rect">
            <a:avLst/>
          </a:prstGeom>
        </p:spPr>
        <p:txBody>
          <a:bodyPr>
            <a:normAutofit/>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r>
              <a:rPr lang="en-US" sz="3600" kern="0" dirty="0" smtClean="0"/>
              <a:t>To experience it completely, you need to feel it in your mouth.</a:t>
            </a:r>
            <a:endParaRPr lang="en-US" sz="3600" kern="0" dirty="0"/>
          </a:p>
        </p:txBody>
      </p:sp>
      <p:sp>
        <p:nvSpPr>
          <p:cNvPr id="6" name="Rectangle 7"/>
          <p:cNvSpPr txBox="1">
            <a:spLocks noChangeArrowheads="1"/>
          </p:cNvSpPr>
          <p:nvPr/>
        </p:nvSpPr>
        <p:spPr>
          <a:xfrm>
            <a:off x="4648200" y="1600200"/>
            <a:ext cx="4038600" cy="4525963"/>
          </a:xfrm>
          <a:prstGeom prst="rect">
            <a:avLst/>
          </a:prstGeom>
        </p:spPr>
        <p:txBody>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a:buFontTx/>
              <a:buNone/>
            </a:pPr>
            <a:r>
              <a:rPr lang="en-US" sz="2400" kern="0" smtClean="0"/>
              <a:t> </a:t>
            </a:r>
            <a:endParaRPr lang="en-US" sz="2400" kern="0"/>
          </a:p>
        </p:txBody>
      </p:sp>
      <p:pic>
        <p:nvPicPr>
          <p:cNvPr id="7" name="Picture 4" descr="chocolate-bars-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43" y="1869057"/>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lstStyle/>
          <a:p>
            <a:r>
              <a:rPr lang="en-US" dirty="0"/>
              <a:t>How Do Your Students Talk?</a:t>
            </a:r>
          </a:p>
        </p:txBody>
      </p:sp>
      <p:sp>
        <p:nvSpPr>
          <p:cNvPr id="3" name="Content Placeholder 2"/>
          <p:cNvSpPr>
            <a:spLocks noGrp="1"/>
          </p:cNvSpPr>
          <p:nvPr>
            <p:ph type="subTitle" idx="4294967295"/>
          </p:nvPr>
        </p:nvSpPr>
        <p:spPr>
          <a:xfrm>
            <a:off x="1105200" y="2743200"/>
            <a:ext cx="6400800" cy="1447800"/>
          </a:xfrm>
        </p:spPr>
        <p:txBody>
          <a:bodyPr/>
          <a:lstStyle/>
          <a:p>
            <a:pPr algn="ctr"/>
            <a:r>
              <a:rPr lang="en-US" dirty="0">
                <a:solidFill>
                  <a:schemeClr val="accent4"/>
                </a:solidFill>
                <a:latin typeface="+mn-lt"/>
              </a:rPr>
              <a:t>What opportunities do they have to use academic language to discuss content</a:t>
            </a:r>
            <a:r>
              <a:rPr lang="en-US" dirty="0" smtClean="0">
                <a:solidFill>
                  <a:schemeClr val="accent4"/>
                </a:solidFill>
                <a:latin typeface="+mn-lt"/>
              </a:rPr>
              <a:t>?</a:t>
            </a:r>
          </a:p>
          <a:p>
            <a:endParaRPr lang="en-US" dirty="0">
              <a:solidFill>
                <a:schemeClr val="accent4"/>
              </a:solidFill>
            </a:endParaRPr>
          </a:p>
          <a:p>
            <a:endParaRPr lang="en-US" dirty="0"/>
          </a:p>
        </p:txBody>
      </p:sp>
      <p:sp>
        <p:nvSpPr>
          <p:cNvPr id="4" name="Rectangle 3"/>
          <p:cNvSpPr/>
          <p:nvPr/>
        </p:nvSpPr>
        <p:spPr>
          <a:xfrm>
            <a:off x="1600200" y="4057291"/>
            <a:ext cx="6324600" cy="1754326"/>
          </a:xfrm>
          <a:prstGeom prst="rect">
            <a:avLst/>
          </a:prstGeom>
        </p:spPr>
        <p:txBody>
          <a:bodyPr wrap="square">
            <a:spAutoFit/>
          </a:bodyPr>
          <a:lstStyle/>
          <a:p>
            <a:pPr algn="ctr"/>
            <a:r>
              <a:rPr lang="en-US" sz="3600" dirty="0">
                <a:solidFill>
                  <a:schemeClr val="accent4"/>
                </a:solidFill>
                <a:ea typeface="MS PGothic" pitchFamily="34" charset="-128"/>
                <a:sym typeface="Calibri" pitchFamily="34" charset="0"/>
              </a:rPr>
              <a:t>S</a:t>
            </a:r>
            <a:r>
              <a:rPr lang="en-US" sz="3600" dirty="0" smtClean="0">
                <a:solidFill>
                  <a:schemeClr val="accent4"/>
                </a:solidFill>
                <a:ea typeface="MS PGothic" pitchFamily="34" charset="-128"/>
                <a:sym typeface="Calibri" pitchFamily="34" charset="0"/>
              </a:rPr>
              <a:t>tudents </a:t>
            </a:r>
            <a:r>
              <a:rPr lang="en-US" sz="3600" dirty="0">
                <a:solidFill>
                  <a:schemeClr val="accent4"/>
                </a:solidFill>
                <a:ea typeface="MS PGothic" pitchFamily="34" charset="-128"/>
                <a:sym typeface="Calibri" pitchFamily="34" charset="0"/>
              </a:rPr>
              <a:t>must </a:t>
            </a:r>
          </a:p>
          <a:p>
            <a:pPr algn="ctr"/>
            <a:r>
              <a:rPr lang="ja-JP" altLang="en-US" sz="3600" dirty="0">
                <a:solidFill>
                  <a:schemeClr val="accent4"/>
                </a:solidFill>
                <a:ea typeface="MS PGothic" pitchFamily="34" charset="-128"/>
                <a:sym typeface="Calibri" pitchFamily="34" charset="0"/>
              </a:rPr>
              <a:t>“</a:t>
            </a:r>
            <a:r>
              <a:rPr lang="en-US" altLang="ja-JP" sz="3600" dirty="0" smtClean="0">
                <a:solidFill>
                  <a:schemeClr val="accent4"/>
                </a:solidFill>
                <a:ea typeface="MS PGothic" pitchFamily="34" charset="-128"/>
                <a:sym typeface="Calibri" pitchFamily="34" charset="0"/>
              </a:rPr>
              <a:t>SEE, HEAR, SAY </a:t>
            </a:r>
            <a:r>
              <a:rPr lang="en-US" altLang="ja-JP" sz="3600" dirty="0">
                <a:solidFill>
                  <a:schemeClr val="accent4"/>
                </a:solidFill>
                <a:ea typeface="MS PGothic" pitchFamily="34" charset="-128"/>
                <a:sym typeface="Calibri" pitchFamily="34" charset="0"/>
              </a:rPr>
              <a:t>and </a:t>
            </a:r>
            <a:r>
              <a:rPr lang="en-US" altLang="ja-JP" sz="3600" dirty="0" smtClean="0">
                <a:solidFill>
                  <a:schemeClr val="accent4"/>
                </a:solidFill>
                <a:ea typeface="MS PGothic" pitchFamily="34" charset="-128"/>
                <a:sym typeface="Calibri" pitchFamily="34" charset="0"/>
              </a:rPr>
              <a:t>USE</a:t>
            </a:r>
            <a:r>
              <a:rPr lang="ja-JP" altLang="en-US" sz="3600" dirty="0" smtClean="0">
                <a:solidFill>
                  <a:schemeClr val="accent4"/>
                </a:solidFill>
                <a:ea typeface="MS PGothic" pitchFamily="34" charset="-128"/>
                <a:sym typeface="Calibri" pitchFamily="34" charset="0"/>
              </a:rPr>
              <a:t>”</a:t>
            </a:r>
            <a:r>
              <a:rPr lang="en-US" altLang="ja-JP" sz="3600" dirty="0" smtClean="0">
                <a:solidFill>
                  <a:schemeClr val="accent4"/>
                </a:solidFill>
                <a:ea typeface="MS PGothic" pitchFamily="34" charset="-128"/>
                <a:sym typeface="Calibri" pitchFamily="34" charset="0"/>
              </a:rPr>
              <a:t> </a:t>
            </a:r>
            <a:endParaRPr lang="en-US" altLang="ja-JP" sz="3600" dirty="0">
              <a:solidFill>
                <a:schemeClr val="accent4"/>
              </a:solidFill>
              <a:ea typeface="MS PGothic" pitchFamily="34" charset="-128"/>
              <a:sym typeface="Calibri" pitchFamily="34" charset="0"/>
            </a:endParaRPr>
          </a:p>
          <a:p>
            <a:pPr algn="ctr"/>
            <a:r>
              <a:rPr lang="en-US" sz="3600" dirty="0">
                <a:solidFill>
                  <a:schemeClr val="accent4"/>
                </a:solidFill>
                <a:ea typeface="MS PGothic" pitchFamily="34" charset="-128"/>
                <a:sym typeface="Calibri" pitchFamily="34" charset="0"/>
              </a:rPr>
              <a:t>vocabulary to learn it.</a:t>
            </a:r>
          </a:p>
        </p:txBody>
      </p:sp>
      <p:pic>
        <p:nvPicPr>
          <p:cNvPr id="4098" name="Picture 2" descr="C:\Users\kathyt\AppData\Local\Microsoft\Windows\Temporary Internet Files\Content.IE5\UV6T3XME\MC9003605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000" y="5791200"/>
            <a:ext cx="1392636" cy="85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81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1905000"/>
          </a:xfrm>
        </p:spPr>
        <p:txBody>
          <a:bodyPr/>
          <a:lstStyle/>
          <a:p>
            <a:r>
              <a:rPr lang="en-US" dirty="0"/>
              <a:t>Lets look at some of our new vocabulary words in depth.</a:t>
            </a:r>
          </a:p>
        </p:txBody>
      </p:sp>
      <p:pic>
        <p:nvPicPr>
          <p:cNvPr id="3077" name="Picture 5" descr="C:\Users\kathyt\AppData\Local\Microsoft\Windows\Temporary Internet Files\Content.IE5\5GO2TTN9\MP9004387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2020" y="3048000"/>
            <a:ext cx="2397760" cy="356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262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Academic Vocabulary</a:t>
            </a:r>
            <a:endParaRPr lang="en-US" dirty="0"/>
          </a:p>
        </p:txBody>
      </p:sp>
    </p:spTree>
    <p:extLst>
      <p:ext uri="{BB962C8B-B14F-4D97-AF65-F5344CB8AC3E}">
        <p14:creationId xmlns:p14="http://schemas.microsoft.com/office/powerpoint/2010/main" val="1485839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smtClean="0">
                <a:solidFill>
                  <a:schemeClr val="accent5">
                    <a:lumMod val="10000"/>
                  </a:schemeClr>
                </a:solidFill>
                <a:latin typeface="+mn-lt"/>
              </a:rPr>
              <a:t>Reading comprehension and vocabulary knowledge are highly correlated with one another, and that knowledge of individual word meanings accounts for as much as 50-60 percent of the variance in reading comprehension.</a:t>
            </a:r>
          </a:p>
          <a:p>
            <a:pPr marL="0" indent="0">
              <a:buNone/>
            </a:pPr>
            <a:r>
              <a:rPr lang="en-US" sz="2000" dirty="0">
                <a:solidFill>
                  <a:schemeClr val="accent5">
                    <a:lumMod val="10000"/>
                  </a:schemeClr>
                </a:solidFill>
                <a:latin typeface="+mn-lt"/>
                <a:hlinkClick r:id="rId3"/>
              </a:rPr>
              <a:t>http://</a:t>
            </a:r>
            <a:r>
              <a:rPr lang="en-US" sz="2000" dirty="0" smtClean="0">
                <a:solidFill>
                  <a:schemeClr val="accent5">
                    <a:lumMod val="10000"/>
                  </a:schemeClr>
                </a:solidFill>
                <a:latin typeface="+mn-lt"/>
                <a:hlinkClick r:id="rId3"/>
              </a:rPr>
              <a:t>www.childrenofthecode.org/interviews/risley.htm</a:t>
            </a:r>
            <a:endParaRPr lang="en-US" sz="2000" dirty="0" smtClean="0">
              <a:solidFill>
                <a:schemeClr val="accent5">
                  <a:lumMod val="10000"/>
                </a:schemeClr>
              </a:solidFill>
              <a:latin typeface="+mn-lt"/>
            </a:endParaRPr>
          </a:p>
          <a:p>
            <a:pPr lvl="8"/>
            <a:r>
              <a:rPr lang="en-US" dirty="0" smtClean="0">
                <a:solidFill>
                  <a:schemeClr val="accent5">
                    <a:lumMod val="10000"/>
                  </a:schemeClr>
                </a:solidFill>
                <a:latin typeface="+mn-lt"/>
              </a:rPr>
              <a:t>Stahl &amp; Nagy, 2006</a:t>
            </a:r>
            <a:endParaRPr lang="en-US" dirty="0">
              <a:solidFill>
                <a:schemeClr val="accent5">
                  <a:lumMod val="10000"/>
                </a:schemeClr>
              </a:solidFill>
              <a:latin typeface="+mn-lt"/>
            </a:endParaRPr>
          </a:p>
        </p:txBody>
      </p:sp>
    </p:spTree>
    <p:extLst>
      <p:ext uri="{BB962C8B-B14F-4D97-AF65-F5344CB8AC3E}">
        <p14:creationId xmlns:p14="http://schemas.microsoft.com/office/powerpoint/2010/main" val="3565016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Meaningful Differences</a:t>
            </a:r>
            <a:endParaRPr lang="en-US" u="sng" dirty="0"/>
          </a:p>
        </p:txBody>
      </p:sp>
      <p:sp>
        <p:nvSpPr>
          <p:cNvPr id="3" name="Content Placeholder 2"/>
          <p:cNvSpPr>
            <a:spLocks noGrp="1"/>
          </p:cNvSpPr>
          <p:nvPr>
            <p:ph idx="1"/>
          </p:nvPr>
        </p:nvSpPr>
        <p:spPr/>
        <p:txBody>
          <a:bodyPr>
            <a:normAutofit/>
          </a:bodyPr>
          <a:lstStyle/>
          <a:p>
            <a:r>
              <a:rPr lang="en-US" sz="3200" dirty="0" smtClean="0">
                <a:solidFill>
                  <a:schemeClr val="accent5">
                    <a:lumMod val="10000"/>
                  </a:schemeClr>
                </a:solidFill>
                <a:latin typeface="+mn-lt"/>
              </a:rPr>
              <a:t>And the finding is heartbreaking that by the time the children were 3 years old, </a:t>
            </a:r>
            <a:r>
              <a:rPr lang="en-US" sz="3200" i="1" dirty="0" smtClean="0">
                <a:solidFill>
                  <a:srgbClr val="FF0000"/>
                </a:solidFill>
                <a:latin typeface="+mn-lt"/>
              </a:rPr>
              <a:t>parents</a:t>
            </a:r>
            <a:r>
              <a:rPr lang="en-US" sz="3200" dirty="0" smtClean="0">
                <a:solidFill>
                  <a:srgbClr val="FF0000"/>
                </a:solidFill>
                <a:latin typeface="+mn-lt"/>
              </a:rPr>
              <a:t> </a:t>
            </a:r>
            <a:r>
              <a:rPr lang="en-US" sz="3200" dirty="0" smtClean="0">
                <a:solidFill>
                  <a:schemeClr val="accent5">
                    <a:lumMod val="10000"/>
                  </a:schemeClr>
                </a:solidFill>
                <a:latin typeface="+mn-lt"/>
              </a:rPr>
              <a:t>in less economically favored circumstances had said fewer different words in their cumulative monthly vocabularies than had the </a:t>
            </a:r>
            <a:r>
              <a:rPr lang="en-US" sz="3200" i="1" dirty="0" smtClean="0">
                <a:solidFill>
                  <a:srgbClr val="FF0000"/>
                </a:solidFill>
                <a:latin typeface="+mn-lt"/>
              </a:rPr>
              <a:t>children</a:t>
            </a:r>
            <a:r>
              <a:rPr lang="en-US" sz="3200" dirty="0" smtClean="0">
                <a:solidFill>
                  <a:srgbClr val="FF0000"/>
                </a:solidFill>
                <a:latin typeface="+mn-lt"/>
              </a:rPr>
              <a:t> </a:t>
            </a:r>
            <a:r>
              <a:rPr lang="en-US" sz="3200" dirty="0" smtClean="0">
                <a:solidFill>
                  <a:schemeClr val="accent5">
                    <a:lumMod val="10000"/>
                  </a:schemeClr>
                </a:solidFill>
                <a:latin typeface="+mn-lt"/>
              </a:rPr>
              <a:t>in the most economically advantaged families in the same period of time.</a:t>
            </a:r>
          </a:p>
          <a:p>
            <a:pPr lvl="8"/>
            <a:r>
              <a:rPr lang="en-US" dirty="0" smtClean="0">
                <a:solidFill>
                  <a:schemeClr val="accent5">
                    <a:lumMod val="10000"/>
                  </a:schemeClr>
                </a:solidFill>
                <a:latin typeface="+mn-lt"/>
              </a:rPr>
              <a:t>Betty Hart and Todd </a:t>
            </a:r>
            <a:r>
              <a:rPr lang="en-US" dirty="0" err="1" smtClean="0">
                <a:solidFill>
                  <a:schemeClr val="accent5">
                    <a:lumMod val="10000"/>
                  </a:schemeClr>
                </a:solidFill>
                <a:latin typeface="+mn-lt"/>
              </a:rPr>
              <a:t>Risley</a:t>
            </a:r>
            <a:r>
              <a:rPr lang="en-US" dirty="0" smtClean="0">
                <a:solidFill>
                  <a:schemeClr val="accent5">
                    <a:lumMod val="10000"/>
                  </a:schemeClr>
                </a:solidFill>
                <a:latin typeface="+mn-lt"/>
              </a:rPr>
              <a:t> </a:t>
            </a:r>
            <a:endParaRPr lang="en-US" dirty="0">
              <a:solidFill>
                <a:schemeClr val="accent5">
                  <a:lumMod val="10000"/>
                </a:schemeClr>
              </a:solidFill>
              <a:latin typeface="+mn-lt"/>
            </a:endParaRPr>
          </a:p>
        </p:txBody>
      </p:sp>
      <p:pic>
        <p:nvPicPr>
          <p:cNvPr id="5" name="Picture 2" descr="C:\Users\kathyt\AppData\Local\Microsoft\Windows\Temporary Internet Files\Content.IE5\72FGKF08\MC9002975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885883"/>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82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2667000"/>
          </a:xfrm>
        </p:spPr>
        <p:txBody>
          <a:bodyPr>
            <a:normAutofit/>
          </a:bodyPr>
          <a:lstStyle/>
          <a:p>
            <a:r>
              <a:rPr lang="en-US" dirty="0" smtClean="0"/>
              <a:t>Tiered Words that can help close </a:t>
            </a:r>
            <a:br>
              <a:rPr lang="en-US" dirty="0" smtClean="0"/>
            </a:br>
            <a:r>
              <a:rPr lang="en-US" dirty="0" smtClean="0"/>
              <a:t>the Achievement Gap</a:t>
            </a:r>
            <a:endParaRPr lang="en-US"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67A83C93-6696-4CFB-85D9-C8261EB3B461}" type="slidenum">
              <a:rPr lang="en-US" smtClean="0"/>
              <a:t>48</a:t>
            </a:fld>
            <a:endParaRPr lang="en-US" dirty="0"/>
          </a:p>
        </p:txBody>
      </p:sp>
      <p:sp>
        <p:nvSpPr>
          <p:cNvPr id="11" name="Title 1"/>
          <p:cNvSpPr txBox="1">
            <a:spLocks/>
          </p:cNvSpPr>
          <p:nvPr/>
        </p:nvSpPr>
        <p:spPr>
          <a:xfrm>
            <a:off x="762000" y="2971800"/>
            <a:ext cx="7772400" cy="12954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tx1"/>
                </a:solidFill>
                <a:latin typeface="Bradley Hand ITC" pitchFamily="66" charset="0"/>
                <a:ea typeface="+mj-ea"/>
                <a:cs typeface="+mj-cs"/>
              </a:defRPr>
            </a:lvl1pPr>
          </a:lstStyle>
          <a:p>
            <a:r>
              <a:rPr lang="en-US" b="0" dirty="0" smtClean="0">
                <a:latin typeface="+mj-lt"/>
              </a:rPr>
              <a:t>Supporting students with limited language for the MSP</a:t>
            </a:r>
            <a:endParaRPr lang="en-US" b="0" dirty="0">
              <a:latin typeface="+mj-lt"/>
            </a:endParaRPr>
          </a:p>
        </p:txBody>
      </p:sp>
      <p:sp>
        <p:nvSpPr>
          <p:cNvPr id="12" name="Subtitle 2"/>
          <p:cNvSpPr txBox="1">
            <a:spLocks/>
          </p:cNvSpPr>
          <p:nvPr/>
        </p:nvSpPr>
        <p:spPr>
          <a:xfrm>
            <a:off x="1371600" y="6218028"/>
            <a:ext cx="6400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0" dirty="0" smtClean="0">
                <a:latin typeface="+mj-lt"/>
              </a:rPr>
              <a:t>Migrant and ELL Populations</a:t>
            </a:r>
            <a:endParaRPr lang="en-US" b="0" dirty="0">
              <a:latin typeface="+mj-lt"/>
            </a:endParaRPr>
          </a:p>
        </p:txBody>
      </p:sp>
      <p:pic>
        <p:nvPicPr>
          <p:cNvPr id="1026" name="Picture 2" descr="C:\Users\mikeb\AppData\Local\Microsoft\Windows\Temporary Internet Files\Content.IE5\Z18G2YZ0\MC9004382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450" y="4343400"/>
            <a:ext cx="19431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7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533400" y="685800"/>
            <a:ext cx="8229600" cy="685800"/>
          </a:xfrm>
        </p:spPr>
        <p:txBody>
          <a:bodyPr rtlCol="0">
            <a:noAutofit/>
          </a:bodyPr>
          <a:lstStyle/>
          <a:p>
            <a:pPr eaLnBrk="1" fontAlgn="auto" hangingPunct="1">
              <a:spcAft>
                <a:spcPts val="0"/>
              </a:spcAft>
              <a:defRPr/>
            </a:pPr>
            <a:r>
              <a:rPr lang="en-US" sz="2600" dirty="0" smtClean="0">
                <a:ea typeface="+mj-ea"/>
                <a:cs typeface="+mj-cs"/>
              </a:rPr>
              <a:t>Instructional Strategies for Academic Vocabulary (?)</a:t>
            </a:r>
          </a:p>
        </p:txBody>
      </p:sp>
      <p:sp>
        <p:nvSpPr>
          <p:cNvPr id="243715" name="Rectangle 3"/>
          <p:cNvSpPr>
            <a:spLocks noGrp="1" noChangeArrowheads="1"/>
          </p:cNvSpPr>
          <p:nvPr>
            <p:ph idx="1"/>
          </p:nvPr>
        </p:nvSpPr>
        <p:spPr>
          <a:xfrm>
            <a:off x="685800" y="3067146"/>
            <a:ext cx="8229600" cy="3733800"/>
          </a:xfrm>
        </p:spPr>
        <p:txBody>
          <a:bodyPr/>
          <a:lstStyle/>
          <a:p>
            <a:pPr>
              <a:lnSpc>
                <a:spcPct val="90000"/>
              </a:lnSpc>
              <a:buNone/>
            </a:pPr>
            <a:r>
              <a:rPr lang="en-US" sz="2800" dirty="0" smtClean="0">
                <a:solidFill>
                  <a:schemeClr val="accent5">
                    <a:lumMod val="10000"/>
                  </a:schemeClr>
                </a:solidFill>
                <a:latin typeface="+mn-lt"/>
              </a:rPr>
              <a:t>5. Look up vocabulary words in the dictionary and copy the definitions.</a:t>
            </a:r>
          </a:p>
          <a:p>
            <a:pPr>
              <a:lnSpc>
                <a:spcPct val="90000"/>
              </a:lnSpc>
              <a:buNone/>
            </a:pPr>
            <a:r>
              <a:rPr lang="en-US" sz="2800" dirty="0" smtClean="0">
                <a:solidFill>
                  <a:schemeClr val="accent5">
                    <a:lumMod val="10000"/>
                  </a:schemeClr>
                </a:solidFill>
                <a:latin typeface="+mn-lt"/>
              </a:rPr>
              <a:t>4. Use vocabulary words in a sentence. </a:t>
            </a:r>
          </a:p>
          <a:p>
            <a:pPr>
              <a:lnSpc>
                <a:spcPct val="90000"/>
              </a:lnSpc>
              <a:buNone/>
            </a:pPr>
            <a:r>
              <a:rPr lang="en-US" sz="2800" dirty="0" smtClean="0">
                <a:solidFill>
                  <a:schemeClr val="accent5">
                    <a:lumMod val="10000"/>
                  </a:schemeClr>
                </a:solidFill>
                <a:latin typeface="+mn-lt"/>
              </a:rPr>
              <a:t>3. Have students write out vocabulary lists.</a:t>
            </a:r>
          </a:p>
          <a:p>
            <a:pPr>
              <a:lnSpc>
                <a:spcPct val="90000"/>
              </a:lnSpc>
              <a:buNone/>
            </a:pPr>
            <a:r>
              <a:rPr lang="en-US" sz="2800" dirty="0" smtClean="0">
                <a:solidFill>
                  <a:schemeClr val="accent5">
                    <a:lumMod val="10000"/>
                  </a:schemeClr>
                </a:solidFill>
                <a:latin typeface="+mn-lt"/>
              </a:rPr>
              <a:t>2. Have students write the words in their vocabulary lists multiple times. </a:t>
            </a:r>
          </a:p>
          <a:p>
            <a:pPr eaLnBrk="1" hangingPunct="1">
              <a:lnSpc>
                <a:spcPct val="90000"/>
              </a:lnSpc>
              <a:buFont typeface="Wingdings" charset="2"/>
              <a:buNone/>
            </a:pPr>
            <a:r>
              <a:rPr lang="en-US" sz="2800" dirty="0" smtClean="0">
                <a:solidFill>
                  <a:schemeClr val="accent5">
                    <a:lumMod val="10000"/>
                  </a:schemeClr>
                </a:solidFill>
                <a:latin typeface="+mn-lt"/>
              </a:rPr>
              <a:t>1. “If I speak slower and louder, they’ll learn it.”</a:t>
            </a:r>
          </a:p>
        </p:txBody>
      </p:sp>
      <p:sp>
        <p:nvSpPr>
          <p:cNvPr id="20484" name="Footer Placeholder 3"/>
          <p:cNvSpPr>
            <a:spLocks noGrp="1"/>
          </p:cNvSpPr>
          <p:nvPr>
            <p:ph type="ftr" sz="quarter" idx="11"/>
          </p:nvPr>
        </p:nvSpPr>
        <p:spPr bwMode="auto">
          <a:xfrm>
            <a:off x="70104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r>
              <a:rPr lang="en-US" sz="1000" dirty="0" smtClean="0">
                <a:solidFill>
                  <a:schemeClr val="tx2"/>
                </a:solidFill>
              </a:rPr>
              <a:t>Curriculum Leadership Council, 2008-2009</a:t>
            </a:r>
          </a:p>
        </p:txBody>
      </p:sp>
      <p:sp>
        <p:nvSpPr>
          <p:cNvPr id="20485" name="Slide Number Placeholder 4"/>
          <p:cNvSpPr>
            <a:spLocks noGrp="1"/>
          </p:cNvSpPr>
          <p:nvPr>
            <p:ph type="sldNum" sz="quarter" idx="12"/>
          </p:nvPr>
        </p:nvSpPr>
        <p:spPr bwMode="auto">
          <a:xfrm>
            <a:off x="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fld id="{917B2DB7-8581-4958-A868-5B9D7CB3EDEE}" type="slidenum">
              <a:rPr lang="en-US" sz="1100">
                <a:solidFill>
                  <a:schemeClr val="tx2"/>
                </a:solidFill>
              </a:rPr>
              <a:pPr algn="ctr" eaLnBrk="1" hangingPunct="1"/>
              <a:t>49</a:t>
            </a:fld>
            <a:endParaRPr lang="en-US" sz="1100">
              <a:solidFill>
                <a:schemeClr val="tx2"/>
              </a:solidFill>
            </a:endParaRPr>
          </a:p>
        </p:txBody>
      </p:sp>
      <p:sp>
        <p:nvSpPr>
          <p:cNvPr id="243717" name="Text Box 5"/>
          <p:cNvSpPr txBox="1">
            <a:spLocks noChangeArrowheads="1"/>
          </p:cNvSpPr>
          <p:nvPr/>
        </p:nvSpPr>
        <p:spPr bwMode="auto">
          <a:xfrm>
            <a:off x="990600" y="1477963"/>
            <a:ext cx="4191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a:solidFill>
                  <a:srgbClr val="404040"/>
                </a:solidFill>
                <a:latin typeface="+mn-lt"/>
              </a:rPr>
              <a:t>A – I’ve seen it done</a:t>
            </a:r>
          </a:p>
          <a:p>
            <a:pPr eaLnBrk="1" hangingPunct="1">
              <a:spcBef>
                <a:spcPct val="50000"/>
              </a:spcBef>
            </a:pPr>
            <a:r>
              <a:rPr lang="en-US" b="1" dirty="0">
                <a:solidFill>
                  <a:srgbClr val="404040"/>
                </a:solidFill>
                <a:latin typeface="+mn-lt"/>
              </a:rPr>
              <a:t>C – I confess – I’ve done it</a:t>
            </a:r>
          </a:p>
          <a:p>
            <a:pPr eaLnBrk="1" hangingPunct="1">
              <a:spcBef>
                <a:spcPct val="50000"/>
              </a:spcBef>
            </a:pPr>
            <a:endParaRPr lang="en-US" b="1" dirty="0">
              <a:solidFill>
                <a:schemeClr val="tx2"/>
              </a:solidFill>
              <a:latin typeface="+mn-lt"/>
            </a:endParaRPr>
          </a:p>
        </p:txBody>
      </p:sp>
      <p:sp>
        <p:nvSpPr>
          <p:cNvPr id="243719" name="Text Box 7"/>
          <p:cNvSpPr txBox="1">
            <a:spLocks noChangeArrowheads="1"/>
          </p:cNvSpPr>
          <p:nvPr/>
        </p:nvSpPr>
        <p:spPr bwMode="auto">
          <a:xfrm>
            <a:off x="4800600" y="1447800"/>
            <a:ext cx="4343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b="1" dirty="0" smtClean="0">
                <a:solidFill>
                  <a:srgbClr val="404040"/>
                </a:solidFill>
                <a:latin typeface="+mn-lt"/>
              </a:rPr>
              <a:t>B – I’ve seen it done too often</a:t>
            </a:r>
          </a:p>
          <a:p>
            <a:pPr eaLnBrk="1" hangingPunct="1">
              <a:spcBef>
                <a:spcPct val="50000"/>
              </a:spcBef>
            </a:pPr>
            <a:r>
              <a:rPr lang="en-US" b="1" dirty="0" smtClean="0">
                <a:solidFill>
                  <a:srgbClr val="404040"/>
                </a:solidFill>
                <a:latin typeface="+mn-lt"/>
              </a:rPr>
              <a:t>D – Do people really do this?!?</a:t>
            </a:r>
          </a:p>
        </p:txBody>
      </p:sp>
    </p:spTree>
    <p:extLst>
      <p:ext uri="{BB962C8B-B14F-4D97-AF65-F5344CB8AC3E}">
        <p14:creationId xmlns:p14="http://schemas.microsoft.com/office/powerpoint/2010/main" val="30181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990600"/>
          </a:xfrm>
        </p:spPr>
        <p:txBody>
          <a:bodyPr/>
          <a:lstStyle/>
          <a:p>
            <a:r>
              <a:rPr lang="en-US" sz="4800" dirty="0" smtClean="0"/>
              <a:t>Common Core State Standards</a:t>
            </a:r>
            <a:endParaRPr lang="en-US" sz="4800" dirty="0"/>
          </a:p>
        </p:txBody>
      </p:sp>
      <p:sp>
        <p:nvSpPr>
          <p:cNvPr id="4" name="Content Placeholder 3"/>
          <p:cNvSpPr txBox="1">
            <a:spLocks noGrp="1"/>
          </p:cNvSpPr>
          <p:nvPr>
            <p:ph idx="1"/>
          </p:nvPr>
        </p:nvSpPr>
        <p:spPr>
          <a:xfrm>
            <a:off x="762000" y="1234315"/>
            <a:ext cx="8229600" cy="563231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Strand: Reading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Interpret </a:t>
            </a:r>
            <a:r>
              <a:rPr lang="en-US" sz="2000" dirty="0">
                <a:solidFill>
                  <a:schemeClr val="accent4"/>
                </a:solidFill>
              </a:rPr>
              <a:t>words and phrases as they are used in a text, including determining technical, connotative, and figurative meanings, analyze how specific word choices shape meaning or tone.  </a:t>
            </a:r>
          </a:p>
          <a:p>
            <a:r>
              <a:rPr lang="en-US" sz="2000" dirty="0" smtClean="0">
                <a:solidFill>
                  <a:schemeClr val="accent4"/>
                </a:solidFill>
              </a:rPr>
              <a:t>Language Strand: Language </a:t>
            </a:r>
            <a:r>
              <a:rPr lang="en-US" sz="2000" dirty="0">
                <a:solidFill>
                  <a:schemeClr val="accent4"/>
                </a:solidFill>
              </a:rPr>
              <a:t>Anchor Standard #</a:t>
            </a:r>
            <a:r>
              <a:rPr lang="en-US" sz="2000" dirty="0" smtClean="0">
                <a:solidFill>
                  <a:schemeClr val="accent4"/>
                </a:solidFill>
              </a:rPr>
              <a:t>4</a:t>
            </a:r>
          </a:p>
          <a:p>
            <a:pPr lvl="1"/>
            <a:r>
              <a:rPr lang="en-US" sz="2000" dirty="0" smtClean="0">
                <a:solidFill>
                  <a:schemeClr val="accent4"/>
                </a:solidFill>
              </a:rPr>
              <a:t>Determine </a:t>
            </a:r>
            <a:r>
              <a:rPr lang="en-US" sz="2000" dirty="0">
                <a:solidFill>
                  <a:schemeClr val="accent4"/>
                </a:solidFill>
              </a:rPr>
              <a:t>or clarify the meaning of unknown and multiple-meaning words and phrases by </a:t>
            </a:r>
            <a:r>
              <a:rPr lang="en-US" sz="2000" dirty="0" smtClean="0">
                <a:solidFill>
                  <a:schemeClr val="accent4"/>
                </a:solidFill>
              </a:rPr>
              <a:t>using context </a:t>
            </a:r>
            <a:r>
              <a:rPr lang="en-US" sz="2000" dirty="0">
                <a:solidFill>
                  <a:schemeClr val="accent4"/>
                </a:solidFill>
              </a:rPr>
              <a:t>clues, analyzing meaningful word parts, and </a:t>
            </a:r>
            <a:r>
              <a:rPr lang="en-US" sz="2000" dirty="0" smtClean="0">
                <a:solidFill>
                  <a:schemeClr val="accent4"/>
                </a:solidFill>
              </a:rPr>
              <a:t>consulting general </a:t>
            </a:r>
            <a:r>
              <a:rPr lang="en-US" sz="2000" dirty="0">
                <a:solidFill>
                  <a:schemeClr val="accent4"/>
                </a:solidFill>
              </a:rPr>
              <a:t>and specialized reference materials as appropriate. </a:t>
            </a:r>
          </a:p>
          <a:p>
            <a:r>
              <a:rPr lang="en-US" sz="2000" dirty="0">
                <a:solidFill>
                  <a:schemeClr val="accent4"/>
                </a:solidFill>
              </a:rPr>
              <a:t>Language Anchor Standard #</a:t>
            </a:r>
            <a:r>
              <a:rPr lang="en-US" sz="2000" dirty="0" smtClean="0">
                <a:solidFill>
                  <a:schemeClr val="accent4"/>
                </a:solidFill>
              </a:rPr>
              <a:t>6: </a:t>
            </a:r>
          </a:p>
          <a:p>
            <a:pPr lvl="1"/>
            <a:r>
              <a:rPr lang="en-US" sz="2000" dirty="0" smtClean="0">
                <a:solidFill>
                  <a:schemeClr val="accent4"/>
                </a:solidFill>
              </a:rPr>
              <a:t>Acquire </a:t>
            </a:r>
            <a:r>
              <a:rPr lang="en-US" sz="2000" dirty="0">
                <a:solidFill>
                  <a:schemeClr val="accent4"/>
                </a:solidFill>
              </a:rPr>
              <a:t>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extLst>
      <p:ext uri="{BB962C8B-B14F-4D97-AF65-F5344CB8AC3E}">
        <p14:creationId xmlns:p14="http://schemas.microsoft.com/office/powerpoint/2010/main" val="1949768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295400" y="1371600"/>
            <a:ext cx="7239000" cy="4846638"/>
          </a:xfrm>
        </p:spPr>
        <p:txBody>
          <a:bodyPr/>
          <a:lstStyle/>
          <a:p>
            <a:pPr marL="533400" indent="-533400" eaLnBrk="1" hangingPunct="1">
              <a:buFontTx/>
              <a:buNone/>
            </a:pPr>
            <a:r>
              <a:rPr lang="en-US" dirty="0" smtClean="0"/>
              <a:t>	</a:t>
            </a:r>
            <a:r>
              <a:rPr lang="en-US" sz="3200" dirty="0" smtClean="0">
                <a:solidFill>
                  <a:schemeClr val="accent4"/>
                </a:solidFill>
                <a:latin typeface="+mn-lt"/>
              </a:rPr>
              <a:t>Vocabulary knowledge is the single greatest contributor to reading comprehension and thus a strong predictor of overall academic achievement.</a:t>
            </a:r>
          </a:p>
          <a:p>
            <a:pPr marL="533400" indent="-533400" eaLnBrk="1" hangingPunct="1"/>
            <a:endParaRPr lang="en-US" sz="1600" dirty="0" smtClean="0">
              <a:solidFill>
                <a:schemeClr val="accent4"/>
              </a:solidFill>
              <a:latin typeface="+mn-lt"/>
            </a:endParaRPr>
          </a:p>
          <a:p>
            <a:pPr marL="533400" indent="-533400" eaLnBrk="1" hangingPunct="1">
              <a:buFontTx/>
              <a:buNone/>
            </a:pPr>
            <a:endParaRPr lang="en-US" sz="1600" dirty="0" smtClean="0">
              <a:solidFill>
                <a:schemeClr val="accent4"/>
              </a:solidFill>
              <a:latin typeface="+mn-lt"/>
            </a:endParaRPr>
          </a:p>
          <a:p>
            <a:pPr marL="533400" indent="-533400" eaLnBrk="1" hangingPunct="1">
              <a:buFontTx/>
              <a:buNone/>
            </a:pPr>
            <a:r>
              <a:rPr lang="en-US" sz="1800" dirty="0" smtClean="0">
                <a:solidFill>
                  <a:schemeClr val="accent4"/>
                </a:solidFill>
                <a:latin typeface="+mn-lt"/>
              </a:rPr>
              <a:t>--Kate Kinsella, Isabel Beck, Robert </a:t>
            </a:r>
            <a:r>
              <a:rPr lang="en-US" sz="1800" dirty="0" err="1" smtClean="0">
                <a:solidFill>
                  <a:schemeClr val="accent4"/>
                </a:solidFill>
                <a:latin typeface="+mn-lt"/>
              </a:rPr>
              <a:t>Marzano</a:t>
            </a:r>
            <a:r>
              <a:rPr lang="en-US" sz="1800" dirty="0" smtClean="0">
                <a:solidFill>
                  <a:schemeClr val="accent4"/>
                </a:solidFill>
                <a:latin typeface="+mn-lt"/>
              </a:rPr>
              <a:t>,</a:t>
            </a:r>
          </a:p>
          <a:p>
            <a:pPr marL="533400" indent="-533400" eaLnBrk="1" hangingPunct="1">
              <a:buFontTx/>
              <a:buNone/>
            </a:pPr>
            <a:r>
              <a:rPr lang="en-US" sz="1800" dirty="0" smtClean="0">
                <a:solidFill>
                  <a:schemeClr val="accent4"/>
                </a:solidFill>
                <a:latin typeface="+mn-lt"/>
              </a:rPr>
              <a:t>Doug Fisher, et. al.</a:t>
            </a:r>
          </a:p>
        </p:txBody>
      </p:sp>
    </p:spTree>
    <p:extLst>
      <p:ext uri="{BB962C8B-B14F-4D97-AF65-F5344CB8AC3E}">
        <p14:creationId xmlns:p14="http://schemas.microsoft.com/office/powerpoint/2010/main" val="4016652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z="4000" dirty="0" smtClean="0">
                <a:ea typeface="+mj-ea"/>
                <a:cs typeface="+mj-cs"/>
              </a:rPr>
              <a:t>What is academic vocabulary?</a:t>
            </a:r>
          </a:p>
        </p:txBody>
      </p:sp>
      <p:sp>
        <p:nvSpPr>
          <p:cNvPr id="24579" name="Rectangle 3"/>
          <p:cNvSpPr>
            <a:spLocks noGrp="1" noChangeArrowheads="1"/>
          </p:cNvSpPr>
          <p:nvPr>
            <p:ph idx="1"/>
          </p:nvPr>
        </p:nvSpPr>
        <p:spPr/>
        <p:txBody>
          <a:bodyPr/>
          <a:lstStyle/>
          <a:p>
            <a:pPr eaLnBrk="1" hangingPunct="1"/>
            <a:endParaRPr lang="en-US" sz="3200" dirty="0" smtClean="0">
              <a:latin typeface="+mn-lt"/>
            </a:endParaRPr>
          </a:p>
          <a:p>
            <a:pPr eaLnBrk="1" hangingPunct="1">
              <a:buFont typeface="Arial" charset="0"/>
              <a:buNone/>
            </a:pPr>
            <a:r>
              <a:rPr lang="en-US" sz="3200" dirty="0" smtClean="0">
                <a:solidFill>
                  <a:schemeClr val="accent4"/>
                </a:solidFill>
                <a:latin typeface="+mn-lt"/>
              </a:rPr>
              <a:t>    Thinking of words as belonging in three tiers—Tier 1, Tier 2, and Tier 3—can help deepen and refine our understanding of academic vocabulary and help us  decide which words are worth teaching</a:t>
            </a:r>
            <a:r>
              <a:rPr lang="en-US" dirty="0" smtClean="0">
                <a:solidFill>
                  <a:schemeClr val="accent4"/>
                </a:solidFill>
                <a:latin typeface="+mn-lt"/>
              </a:rPr>
              <a:t>.</a:t>
            </a:r>
          </a:p>
        </p:txBody>
      </p:sp>
    </p:spTree>
    <p:extLst>
      <p:ext uri="{BB962C8B-B14F-4D97-AF65-F5344CB8AC3E}">
        <p14:creationId xmlns:p14="http://schemas.microsoft.com/office/powerpoint/2010/main" val="9774976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228600" y="228600"/>
            <a:ext cx="8763000" cy="1447800"/>
          </a:xfrm>
        </p:spPr>
        <p:txBody>
          <a:bodyPr/>
          <a:lstStyle/>
          <a:p>
            <a:r>
              <a:rPr lang="en-US" dirty="0" smtClean="0"/>
              <a:t>The Importance of Selecting the “Right” Words</a:t>
            </a:r>
          </a:p>
        </p:txBody>
      </p:sp>
      <p:sp>
        <p:nvSpPr>
          <p:cNvPr id="23554" name="Content Placeholder 1"/>
          <p:cNvSpPr>
            <a:spLocks noGrp="1"/>
          </p:cNvSpPr>
          <p:nvPr>
            <p:ph idx="1"/>
          </p:nvPr>
        </p:nvSpPr>
        <p:spPr/>
        <p:txBody>
          <a:bodyPr/>
          <a:lstStyle/>
          <a:p>
            <a:pPr marL="0" indent="0">
              <a:buFont typeface="Wingdings" pitchFamily="2" charset="2"/>
              <a:buNone/>
            </a:pPr>
            <a:r>
              <a:rPr lang="en-US" dirty="0" smtClean="0">
                <a:latin typeface="+mn-lt"/>
              </a:rPr>
              <a:t>So many words,</a:t>
            </a:r>
            <a:r>
              <a:rPr lang="en-US" dirty="0">
                <a:latin typeface="+mn-lt"/>
              </a:rPr>
              <a:t>	</a:t>
            </a:r>
            <a:r>
              <a:rPr lang="en-US" dirty="0" smtClean="0">
                <a:latin typeface="+mn-lt"/>
              </a:rPr>
              <a:t> 		…so little time!</a:t>
            </a:r>
          </a:p>
        </p:txBody>
      </p:sp>
      <p:sp>
        <p:nvSpPr>
          <p:cNvPr id="23556" name="TextBox 72"/>
          <p:cNvSpPr txBox="1">
            <a:spLocks noChangeArrowheads="1"/>
          </p:cNvSpPr>
          <p:nvPr/>
        </p:nvSpPr>
        <p:spPr bwMode="auto">
          <a:xfrm>
            <a:off x="6596575" y="6167217"/>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US" sz="1200" dirty="0">
                <a:latin typeface="+mn-lt"/>
              </a:rPr>
              <a:t>Zeno et al., 1995</a:t>
            </a:r>
          </a:p>
        </p:txBody>
      </p:sp>
      <p:graphicFrame>
        <p:nvGraphicFramePr>
          <p:cNvPr id="79" name="Diagram 78"/>
          <p:cNvGraphicFramePr/>
          <p:nvPr>
            <p:extLst>
              <p:ext uri="{D42A27DB-BD31-4B8C-83A1-F6EECF244321}">
                <p14:modId xmlns:p14="http://schemas.microsoft.com/office/powerpoint/2010/main" val="4133710972"/>
              </p:ext>
            </p:extLst>
          </p:nvPr>
        </p:nvGraphicFramePr>
        <p:xfrm>
          <a:off x="609600" y="1752600"/>
          <a:ext cx="6096000" cy="428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8" name="TextBox 79"/>
          <p:cNvSpPr txBox="1">
            <a:spLocks noChangeArrowheads="1"/>
          </p:cNvSpPr>
          <p:nvPr/>
        </p:nvSpPr>
        <p:spPr bwMode="auto">
          <a:xfrm>
            <a:off x="6444175" y="2209800"/>
            <a:ext cx="2667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buFont typeface="Arial" charset="0"/>
              <a:buChar char="•"/>
            </a:pPr>
            <a:r>
              <a:rPr lang="en-US" dirty="0">
                <a:solidFill>
                  <a:schemeClr val="accent4"/>
                </a:solidFill>
                <a:latin typeface="+mn-lt"/>
              </a:rPr>
              <a:t>310 words make up about 50% of words in text.</a:t>
            </a:r>
          </a:p>
          <a:p>
            <a:pPr>
              <a:buFont typeface="Arial" charset="0"/>
              <a:buChar char="•"/>
            </a:pPr>
            <a:endParaRPr lang="en-US" dirty="0">
              <a:solidFill>
                <a:schemeClr val="accent4"/>
              </a:solidFill>
              <a:latin typeface="+mn-lt"/>
            </a:endParaRPr>
          </a:p>
          <a:p>
            <a:pPr>
              <a:buFont typeface="Arial" charset="0"/>
              <a:buChar char="•"/>
            </a:pPr>
            <a:r>
              <a:rPr lang="en-US" dirty="0">
                <a:solidFill>
                  <a:schemeClr val="accent4"/>
                </a:solidFill>
                <a:latin typeface="+mn-lt"/>
              </a:rPr>
              <a:t>We often find ourselves teaching the rare words that only occur in 10% of text!</a:t>
            </a:r>
          </a:p>
          <a:p>
            <a:pPr>
              <a:buFont typeface="Arial" charset="0"/>
              <a:buChar char="•"/>
            </a:pPr>
            <a:endParaRPr lang="en-US" dirty="0">
              <a:solidFill>
                <a:schemeClr val="accent4"/>
              </a:solidFill>
              <a:latin typeface="+mn-lt"/>
            </a:endParaRPr>
          </a:p>
          <a:p>
            <a:pPr>
              <a:buFont typeface="Arial" charset="0"/>
              <a:buChar char="•"/>
            </a:pPr>
            <a:r>
              <a:rPr lang="en-US" dirty="0">
                <a:solidFill>
                  <a:schemeClr val="accent4"/>
                </a:solidFill>
                <a:latin typeface="+mn-lt"/>
              </a:rPr>
              <a:t>The trick is to teach the middle of the pyramid.</a:t>
            </a:r>
          </a:p>
        </p:txBody>
      </p:sp>
    </p:spTree>
    <p:extLst>
      <p:ext uri="{BB962C8B-B14F-4D97-AF65-F5344CB8AC3E}">
        <p14:creationId xmlns:p14="http://schemas.microsoft.com/office/powerpoint/2010/main" val="2820654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81000"/>
            <a:ext cx="8610600" cy="1295400"/>
          </a:xfrm>
        </p:spPr>
        <p:txBody>
          <a:bodyPr>
            <a:normAutofit fontScale="90000"/>
          </a:bodyPr>
          <a:lstStyle/>
          <a:p>
            <a:pPr eaLnBrk="1" fontAlgn="auto" hangingPunct="1">
              <a:spcAft>
                <a:spcPts val="0"/>
              </a:spcAft>
              <a:defRPr/>
            </a:pPr>
            <a:r>
              <a:rPr lang="en-US" dirty="0" smtClean="0">
                <a:ea typeface="+mj-ea"/>
                <a:cs typeface="+mj-cs"/>
              </a:rPr>
              <a:t>Tier 1:  The most basic words </a:t>
            </a:r>
          </a:p>
        </p:txBody>
      </p:sp>
      <p:sp>
        <p:nvSpPr>
          <p:cNvPr id="16387" name="Rectangle 3"/>
          <p:cNvSpPr>
            <a:spLocks noGrp="1" noChangeArrowheads="1"/>
          </p:cNvSpPr>
          <p:nvPr>
            <p:ph idx="1"/>
          </p:nvPr>
        </p:nvSpPr>
        <p:spPr>
          <a:xfrm>
            <a:off x="3048000" y="1676400"/>
            <a:ext cx="2743200" cy="4724400"/>
          </a:xfrm>
        </p:spPr>
        <p:txBody>
          <a:bodyPr>
            <a:normAutofit/>
          </a:bodyPr>
          <a:lstStyle/>
          <a:p>
            <a:pPr eaLnBrk="1" hangingPunct="1">
              <a:buFontTx/>
              <a:buNone/>
            </a:pPr>
            <a:r>
              <a:rPr lang="en-US" sz="3200" dirty="0" smtClean="0">
                <a:solidFill>
                  <a:schemeClr val="accent4">
                    <a:lumMod val="95000"/>
                    <a:lumOff val="5000"/>
                  </a:schemeClr>
                </a:solidFill>
              </a:rPr>
              <a:t>Examples—</a:t>
            </a:r>
          </a:p>
          <a:p>
            <a:pPr eaLnBrk="1" hangingPunct="1"/>
            <a:r>
              <a:rPr lang="en-US" sz="3200" dirty="0" smtClean="0">
                <a:solidFill>
                  <a:schemeClr val="accent4">
                    <a:lumMod val="95000"/>
                    <a:lumOff val="5000"/>
                  </a:schemeClr>
                </a:solidFill>
              </a:rPr>
              <a:t>table</a:t>
            </a:r>
          </a:p>
          <a:p>
            <a:pPr eaLnBrk="1" hangingPunct="1"/>
            <a:r>
              <a:rPr lang="en-US" sz="3200" dirty="0" smtClean="0">
                <a:solidFill>
                  <a:schemeClr val="accent4">
                    <a:lumMod val="95000"/>
                    <a:lumOff val="5000"/>
                  </a:schemeClr>
                </a:solidFill>
              </a:rPr>
              <a:t>happy</a:t>
            </a:r>
          </a:p>
          <a:p>
            <a:pPr eaLnBrk="1" hangingPunct="1"/>
            <a:r>
              <a:rPr lang="en-US" sz="3200" dirty="0" smtClean="0">
                <a:solidFill>
                  <a:schemeClr val="accent4">
                    <a:lumMod val="95000"/>
                    <a:lumOff val="5000"/>
                  </a:schemeClr>
                </a:solidFill>
              </a:rPr>
              <a:t>baby</a:t>
            </a:r>
          </a:p>
          <a:p>
            <a:pPr eaLnBrk="1" hangingPunct="1"/>
            <a:r>
              <a:rPr lang="en-US" sz="3200" dirty="0" smtClean="0">
                <a:solidFill>
                  <a:schemeClr val="accent4">
                    <a:lumMod val="95000"/>
                    <a:lumOff val="5000"/>
                  </a:schemeClr>
                </a:solidFill>
              </a:rPr>
              <a:t>nose</a:t>
            </a:r>
          </a:p>
          <a:p>
            <a:pPr eaLnBrk="1" hangingPunct="1"/>
            <a:r>
              <a:rPr lang="en-US" sz="3200" dirty="0" smtClean="0">
                <a:solidFill>
                  <a:schemeClr val="accent4">
                    <a:lumMod val="95000"/>
                    <a:lumOff val="5000"/>
                  </a:schemeClr>
                </a:solidFill>
              </a:rPr>
              <a:t>purple</a:t>
            </a:r>
          </a:p>
          <a:p>
            <a:pPr eaLnBrk="1" hangingPunct="1"/>
            <a:r>
              <a:rPr lang="en-US" sz="3200" dirty="0" smtClean="0">
                <a:solidFill>
                  <a:schemeClr val="accent4">
                    <a:lumMod val="95000"/>
                    <a:lumOff val="5000"/>
                  </a:schemeClr>
                </a:solidFill>
              </a:rPr>
              <a:t>angry</a:t>
            </a:r>
          </a:p>
          <a:p>
            <a:pPr eaLnBrk="1" hangingPunct="1"/>
            <a:r>
              <a:rPr lang="en-US" sz="3200" dirty="0" smtClean="0">
                <a:solidFill>
                  <a:schemeClr val="accent4">
                    <a:lumMod val="95000"/>
                    <a:lumOff val="5000"/>
                  </a:schemeClr>
                </a:solidFill>
              </a:rPr>
              <a:t>hamburger</a:t>
            </a:r>
          </a:p>
          <a:p>
            <a:pPr eaLnBrk="1" hangingPunct="1"/>
            <a:endParaRPr lang="en-US" sz="2400" dirty="0" smtClean="0"/>
          </a:p>
          <a:p>
            <a:pPr eaLnBrk="1" hangingPunct="1"/>
            <a:endParaRPr lang="en-US" sz="2400" dirty="0" smtClean="0"/>
          </a:p>
          <a:p>
            <a:pPr lvl="1" eaLnBrk="1" hangingPunct="1"/>
            <a:endParaRPr lang="en-US" sz="2000" dirty="0" smtClean="0"/>
          </a:p>
        </p:txBody>
      </p:sp>
    </p:spTree>
    <p:extLst>
      <p:ext uri="{BB962C8B-B14F-4D97-AF65-F5344CB8AC3E}">
        <p14:creationId xmlns:p14="http://schemas.microsoft.com/office/powerpoint/2010/main" val="13306499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0"/>
            <a:ext cx="7242048" cy="1143000"/>
          </a:xfrm>
        </p:spPr>
        <p:txBody>
          <a:bodyPr/>
          <a:lstStyle/>
          <a:p>
            <a:pPr eaLnBrk="1" fontAlgn="auto" hangingPunct="1">
              <a:spcAft>
                <a:spcPts val="0"/>
              </a:spcAft>
              <a:defRPr/>
            </a:pPr>
            <a:r>
              <a:rPr lang="en-US" dirty="0" smtClean="0">
                <a:ea typeface="+mj-ea"/>
                <a:cs typeface="+mj-cs"/>
              </a:rPr>
              <a:t>Academic Vocabulary</a:t>
            </a:r>
          </a:p>
        </p:txBody>
      </p:sp>
      <p:sp>
        <p:nvSpPr>
          <p:cNvPr id="28675" name="TextBox 4"/>
          <p:cNvSpPr txBox="1">
            <a:spLocks noChangeArrowheads="1"/>
          </p:cNvSpPr>
          <p:nvPr/>
        </p:nvSpPr>
        <p:spPr bwMode="auto">
          <a:xfrm>
            <a:off x="3886200" y="1371600"/>
            <a:ext cx="5257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3000" b="1" dirty="0">
                <a:solidFill>
                  <a:schemeClr val="accent4">
                    <a:lumMod val="95000"/>
                    <a:lumOff val="5000"/>
                  </a:schemeClr>
                </a:solidFill>
                <a:latin typeface="+mn-lt"/>
              </a:rPr>
              <a:t>Content specific vocabulary   </a:t>
            </a:r>
          </a:p>
          <a:p>
            <a:pPr algn="ctr" eaLnBrk="1" hangingPunct="1"/>
            <a:r>
              <a:rPr lang="en-US" sz="3000" dirty="0">
                <a:solidFill>
                  <a:schemeClr val="accent4">
                    <a:lumMod val="95000"/>
                    <a:lumOff val="5000"/>
                  </a:schemeClr>
                </a:solidFill>
                <a:latin typeface="+mn-lt"/>
              </a:rPr>
              <a:t>          brick words = Tier 3 	</a:t>
            </a:r>
          </a:p>
          <a:p>
            <a:pPr algn="ctr" eaLnBrk="1" hangingPunct="1"/>
            <a:endParaRPr lang="en-US" sz="3000" dirty="0">
              <a:solidFill>
                <a:schemeClr val="accent4">
                  <a:lumMod val="95000"/>
                  <a:lumOff val="5000"/>
                </a:schemeClr>
              </a:solidFill>
              <a:latin typeface="+mn-lt"/>
            </a:endParaRPr>
          </a:p>
          <a:p>
            <a:pPr algn="ctr" eaLnBrk="1" hangingPunct="1"/>
            <a:r>
              <a:rPr lang="en-US" sz="3000" b="1" dirty="0">
                <a:solidFill>
                  <a:schemeClr val="accent4">
                    <a:lumMod val="95000"/>
                    <a:lumOff val="5000"/>
                  </a:schemeClr>
                </a:solidFill>
                <a:latin typeface="+mn-lt"/>
              </a:rPr>
              <a:t>Transportable vocabulary</a:t>
            </a:r>
          </a:p>
          <a:p>
            <a:pPr algn="ctr" eaLnBrk="1" hangingPunct="1"/>
            <a:r>
              <a:rPr lang="en-US" sz="3000" dirty="0">
                <a:solidFill>
                  <a:schemeClr val="accent4">
                    <a:lumMod val="95000"/>
                    <a:lumOff val="5000"/>
                  </a:schemeClr>
                </a:solidFill>
                <a:latin typeface="+mn-lt"/>
              </a:rPr>
              <a:t>mortar words = Tier 2</a:t>
            </a:r>
          </a:p>
          <a:p>
            <a:pPr eaLnBrk="1" hangingPunct="1"/>
            <a:r>
              <a:rPr lang="en-US" sz="3000" dirty="0">
                <a:solidFill>
                  <a:schemeClr val="accent4">
                    <a:lumMod val="95000"/>
                    <a:lumOff val="5000"/>
                  </a:schemeClr>
                </a:solidFill>
                <a:latin typeface="+mn-lt"/>
              </a:rPr>
              <a:t>    (words that are used across     </a:t>
            </a:r>
          </a:p>
          <a:p>
            <a:pPr eaLnBrk="1" hangingPunct="1"/>
            <a:r>
              <a:rPr lang="en-US" sz="3000" dirty="0">
                <a:solidFill>
                  <a:schemeClr val="accent4">
                    <a:lumMod val="95000"/>
                    <a:lumOff val="5000"/>
                  </a:schemeClr>
                </a:solidFill>
                <a:latin typeface="+mn-lt"/>
              </a:rPr>
              <a:t>      the curriculum in multiple   </a:t>
            </a:r>
          </a:p>
          <a:p>
            <a:pPr eaLnBrk="1" hangingPunct="1"/>
            <a:r>
              <a:rPr lang="en-US" sz="3000" dirty="0">
                <a:solidFill>
                  <a:schemeClr val="accent4">
                    <a:lumMod val="95000"/>
                    <a:lumOff val="5000"/>
                  </a:schemeClr>
                </a:solidFill>
                <a:latin typeface="+mn-lt"/>
              </a:rPr>
              <a:t>      disciplines)</a:t>
            </a:r>
          </a:p>
          <a:p>
            <a:pPr eaLnBrk="1" hangingPunct="1"/>
            <a:endParaRPr lang="en-US" sz="3000" dirty="0">
              <a:latin typeface="Calibri" charset="0"/>
            </a:endParaRPr>
          </a:p>
        </p:txBody>
      </p:sp>
      <p:pic>
        <p:nvPicPr>
          <p:cNvPr id="28677" name="Picture 5" descr="http://z.about.com/d/geology/1/0/a/6/1/bricknmor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07" y="1878189"/>
            <a:ext cx="2795588" cy="256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7145">
            <a:off x="250212" y="1466752"/>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61571">
            <a:off x="250212" y="3893309"/>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36445">
            <a:off x="2734173" y="3877597"/>
            <a:ext cx="13589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084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727225"/>
            <a:ext cx="7756525" cy="1219200"/>
          </a:xfrm>
        </p:spPr>
        <p:txBody>
          <a:bodyPr>
            <a:normAutofit fontScale="90000"/>
          </a:bodyPr>
          <a:lstStyle/>
          <a:p>
            <a:pPr eaLnBrk="1" fontAlgn="auto" hangingPunct="1">
              <a:spcAft>
                <a:spcPts val="0"/>
              </a:spcAft>
              <a:defRPr/>
            </a:pPr>
            <a:r>
              <a:rPr lang="en-US" sz="4900" dirty="0" smtClean="0">
                <a:ea typeface="+mj-ea"/>
                <a:cs typeface="+mj-cs"/>
              </a:rPr>
              <a:t>Tier 3 (brick words): </a:t>
            </a:r>
            <a:r>
              <a:rPr lang="en-US" sz="3200" dirty="0" smtClean="0">
                <a:ea typeface="+mj-ea"/>
                <a:cs typeface="+mj-cs"/>
              </a:rPr>
              <a:t/>
            </a:r>
            <a:br>
              <a:rPr lang="en-US" sz="3200" dirty="0" smtClean="0">
                <a:ea typeface="+mj-ea"/>
                <a:cs typeface="+mj-cs"/>
              </a:rPr>
            </a:br>
            <a:r>
              <a:rPr lang="en-US" sz="3200" dirty="0" smtClean="0">
                <a:ea typeface="+mj-ea"/>
                <a:cs typeface="+mj-cs"/>
              </a:rPr>
              <a:t>Low frequency words specific to a discipline</a:t>
            </a:r>
          </a:p>
        </p:txBody>
      </p:sp>
      <p:sp>
        <p:nvSpPr>
          <p:cNvPr id="2" name="TextBox 1"/>
          <p:cNvSpPr txBox="1"/>
          <p:nvPr/>
        </p:nvSpPr>
        <p:spPr>
          <a:xfrm>
            <a:off x="914400" y="1946425"/>
            <a:ext cx="3581400" cy="4875181"/>
          </a:xfrm>
          <a:prstGeom prst="rect">
            <a:avLst/>
          </a:prstGeom>
          <a:noFill/>
        </p:spPr>
        <p:txBody>
          <a:bodyPr wrap="square" rtlCol="0">
            <a:spAutoFit/>
          </a:bodyPr>
          <a:lstStyle/>
          <a:p>
            <a:pPr>
              <a:lnSpc>
                <a:spcPct val="80000"/>
              </a:lnSpc>
            </a:pPr>
            <a:r>
              <a:rPr lang="en-US" sz="3200" dirty="0">
                <a:solidFill>
                  <a:schemeClr val="accent4">
                    <a:lumMod val="95000"/>
                    <a:lumOff val="5000"/>
                  </a:schemeClr>
                </a:solidFill>
                <a:latin typeface="+mj-lt"/>
              </a:rPr>
              <a:t>Examples—</a:t>
            </a:r>
          </a:p>
          <a:p>
            <a:pPr marL="457200" indent="-457200">
              <a:buFont typeface="Arial" pitchFamily="34" charset="0"/>
              <a:buChar char="•"/>
            </a:pPr>
            <a:r>
              <a:rPr lang="en-US" sz="3200" dirty="0" smtClean="0">
                <a:solidFill>
                  <a:schemeClr val="accent4">
                    <a:lumMod val="95000"/>
                    <a:lumOff val="5000"/>
                  </a:schemeClr>
                </a:solidFill>
                <a:latin typeface="+mj-lt"/>
              </a:rPr>
              <a:t>deposition</a:t>
            </a:r>
          </a:p>
          <a:p>
            <a:pPr marL="457200" indent="-457200">
              <a:buFont typeface="Arial" pitchFamily="34" charset="0"/>
              <a:buChar char="•"/>
            </a:pPr>
            <a:r>
              <a:rPr lang="en-US" sz="3200" dirty="0" smtClean="0">
                <a:solidFill>
                  <a:schemeClr val="accent4">
                    <a:lumMod val="95000"/>
                    <a:lumOff val="5000"/>
                  </a:schemeClr>
                </a:solidFill>
                <a:latin typeface="+mj-lt"/>
              </a:rPr>
              <a:t>ecosystem</a:t>
            </a:r>
          </a:p>
          <a:p>
            <a:pPr marL="457200" indent="-457200">
              <a:buFont typeface="Arial" pitchFamily="34" charset="0"/>
              <a:buChar char="•"/>
            </a:pPr>
            <a:r>
              <a:rPr lang="en-US" sz="3200" dirty="0" smtClean="0">
                <a:solidFill>
                  <a:schemeClr val="accent4">
                    <a:lumMod val="95000"/>
                    <a:lumOff val="5000"/>
                  </a:schemeClr>
                </a:solidFill>
                <a:latin typeface="+mj-lt"/>
              </a:rPr>
              <a:t>constellations</a:t>
            </a:r>
          </a:p>
          <a:p>
            <a:pPr marL="457200" indent="-457200">
              <a:buFont typeface="Arial" pitchFamily="34" charset="0"/>
              <a:buChar char="•"/>
            </a:pPr>
            <a:r>
              <a:rPr lang="en-US" sz="3200" dirty="0" smtClean="0">
                <a:solidFill>
                  <a:schemeClr val="accent4">
                    <a:lumMod val="95000"/>
                    <a:lumOff val="5000"/>
                  </a:schemeClr>
                </a:solidFill>
                <a:latin typeface="+mj-lt"/>
              </a:rPr>
              <a:t>population</a:t>
            </a:r>
          </a:p>
          <a:p>
            <a:pPr marL="457200" indent="-457200">
              <a:buFont typeface="Arial" pitchFamily="34" charset="0"/>
              <a:buChar char="•"/>
            </a:pPr>
            <a:r>
              <a:rPr lang="en-US" sz="3200" dirty="0" smtClean="0">
                <a:solidFill>
                  <a:schemeClr val="accent4">
                    <a:lumMod val="95000"/>
                    <a:lumOff val="5000"/>
                  </a:schemeClr>
                </a:solidFill>
                <a:latin typeface="+mj-lt"/>
              </a:rPr>
              <a:t>producer</a:t>
            </a:r>
          </a:p>
          <a:p>
            <a:pPr marL="457200" indent="-457200">
              <a:buFont typeface="Arial" pitchFamily="34" charset="0"/>
              <a:buChar char="•"/>
            </a:pPr>
            <a:r>
              <a:rPr lang="en-US" sz="3200" dirty="0" smtClean="0">
                <a:solidFill>
                  <a:schemeClr val="accent4">
                    <a:lumMod val="95000"/>
                    <a:lumOff val="5000"/>
                  </a:schemeClr>
                </a:solidFill>
                <a:latin typeface="+mj-lt"/>
              </a:rPr>
              <a:t>consumer</a:t>
            </a:r>
          </a:p>
          <a:p>
            <a:pPr marL="457200" indent="-457200">
              <a:buFont typeface="Arial" pitchFamily="34" charset="0"/>
              <a:buChar char="•"/>
            </a:pPr>
            <a:r>
              <a:rPr lang="en-US" sz="3200" dirty="0" smtClean="0">
                <a:solidFill>
                  <a:schemeClr val="accent4">
                    <a:lumMod val="95000"/>
                    <a:lumOff val="5000"/>
                  </a:schemeClr>
                </a:solidFill>
                <a:latin typeface="+mj-lt"/>
              </a:rPr>
              <a:t>transformation</a:t>
            </a:r>
          </a:p>
          <a:p>
            <a:pPr>
              <a:lnSpc>
                <a:spcPct val="80000"/>
              </a:lnSpc>
            </a:pPr>
            <a:endParaRPr lang="en-US" dirty="0" smtClean="0"/>
          </a:p>
          <a:p>
            <a:pPr>
              <a:lnSpc>
                <a:spcPct val="80000"/>
              </a:lnSpc>
            </a:pPr>
            <a:endParaRPr lang="en-US" dirty="0" smtClean="0"/>
          </a:p>
          <a:p>
            <a:pPr>
              <a:lnSpc>
                <a:spcPct val="80000"/>
              </a:lnSpc>
            </a:pPr>
            <a:endParaRPr lang="en-US" dirty="0"/>
          </a:p>
          <a:p>
            <a:endParaRPr lang="en-US" dirty="0"/>
          </a:p>
        </p:txBody>
      </p:sp>
      <p:pic>
        <p:nvPicPr>
          <p:cNvPr id="1026" name="Picture 2" descr="http://ts1.mm.bing.net/th?id=H.4727922444010136&amp;pid=1.7&amp;w=193&amp;h=140&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078" y="2209800"/>
            <a:ext cx="36766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18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838200"/>
            <a:ext cx="8458200" cy="1371600"/>
          </a:xfrm>
        </p:spPr>
        <p:txBody>
          <a:bodyPr>
            <a:noAutofit/>
          </a:bodyPr>
          <a:lstStyle/>
          <a:p>
            <a:pPr eaLnBrk="1" fontAlgn="auto" hangingPunct="1">
              <a:spcAft>
                <a:spcPts val="0"/>
              </a:spcAft>
              <a:defRPr/>
            </a:pPr>
            <a:r>
              <a:rPr lang="en-US" sz="3200" dirty="0" smtClean="0">
                <a:ea typeface="+mj-ea"/>
                <a:cs typeface="+mj-cs"/>
              </a:rPr>
              <a:t>Tier 2 mortar words: </a:t>
            </a:r>
            <a:br>
              <a:rPr lang="en-US" sz="3200" dirty="0" smtClean="0">
                <a:ea typeface="+mj-ea"/>
                <a:cs typeface="+mj-cs"/>
              </a:rPr>
            </a:br>
            <a:r>
              <a:rPr lang="en-US" sz="3200" dirty="0" smtClean="0">
                <a:ea typeface="+mj-ea"/>
                <a:cs typeface="+mj-cs"/>
              </a:rPr>
              <a:t>High frequency words found across a variety of disciplines</a:t>
            </a:r>
          </a:p>
        </p:txBody>
      </p:sp>
      <p:sp>
        <p:nvSpPr>
          <p:cNvPr id="18435" name="Rectangle 3"/>
          <p:cNvSpPr>
            <a:spLocks noGrp="1" noChangeArrowheads="1"/>
          </p:cNvSpPr>
          <p:nvPr>
            <p:ph idx="1"/>
          </p:nvPr>
        </p:nvSpPr>
        <p:spPr>
          <a:xfrm>
            <a:off x="4800600" y="2286000"/>
            <a:ext cx="3886200" cy="4267200"/>
          </a:xfrm>
        </p:spPr>
        <p:txBody>
          <a:bodyPr>
            <a:normAutofit lnSpcReduction="10000"/>
          </a:bodyPr>
          <a:lstStyle/>
          <a:p>
            <a:pPr eaLnBrk="1" hangingPunct="1">
              <a:lnSpc>
                <a:spcPct val="90000"/>
              </a:lnSpc>
              <a:buFontTx/>
              <a:buNone/>
            </a:pPr>
            <a:r>
              <a:rPr lang="en-US" sz="3200" dirty="0" smtClean="0">
                <a:solidFill>
                  <a:schemeClr val="accent4">
                    <a:lumMod val="95000"/>
                    <a:lumOff val="5000"/>
                  </a:schemeClr>
                </a:solidFill>
              </a:rPr>
              <a:t>Examples—</a:t>
            </a:r>
          </a:p>
          <a:p>
            <a:pPr eaLnBrk="1" hangingPunct="1">
              <a:lnSpc>
                <a:spcPct val="90000"/>
              </a:lnSpc>
            </a:pPr>
            <a:r>
              <a:rPr lang="en-US" sz="3200" dirty="0" smtClean="0">
                <a:solidFill>
                  <a:schemeClr val="accent4">
                    <a:lumMod val="95000"/>
                    <a:lumOff val="5000"/>
                  </a:schemeClr>
                </a:solidFill>
              </a:rPr>
              <a:t>classify</a:t>
            </a:r>
          </a:p>
          <a:p>
            <a:pPr eaLnBrk="1" hangingPunct="1">
              <a:lnSpc>
                <a:spcPct val="90000"/>
              </a:lnSpc>
            </a:pPr>
            <a:r>
              <a:rPr lang="en-US" sz="3200" dirty="0" smtClean="0">
                <a:solidFill>
                  <a:schemeClr val="accent4">
                    <a:lumMod val="95000"/>
                    <a:lumOff val="5000"/>
                  </a:schemeClr>
                </a:solidFill>
              </a:rPr>
              <a:t>conduct</a:t>
            </a:r>
          </a:p>
          <a:p>
            <a:pPr eaLnBrk="1" hangingPunct="1">
              <a:lnSpc>
                <a:spcPct val="90000"/>
              </a:lnSpc>
            </a:pPr>
            <a:r>
              <a:rPr lang="en-US" sz="3200" dirty="0" smtClean="0">
                <a:solidFill>
                  <a:schemeClr val="accent4">
                    <a:lumMod val="95000"/>
                    <a:lumOff val="5000"/>
                  </a:schemeClr>
                </a:solidFill>
              </a:rPr>
              <a:t>monitor</a:t>
            </a:r>
          </a:p>
          <a:p>
            <a:pPr eaLnBrk="1" hangingPunct="1">
              <a:lnSpc>
                <a:spcPct val="90000"/>
              </a:lnSpc>
            </a:pPr>
            <a:r>
              <a:rPr lang="en-US" sz="3200" dirty="0" smtClean="0">
                <a:solidFill>
                  <a:schemeClr val="accent4">
                    <a:lumMod val="95000"/>
                    <a:lumOff val="5000"/>
                  </a:schemeClr>
                </a:solidFill>
              </a:rPr>
              <a:t>investigate</a:t>
            </a:r>
          </a:p>
          <a:p>
            <a:pPr eaLnBrk="1" hangingPunct="1">
              <a:lnSpc>
                <a:spcPct val="90000"/>
              </a:lnSpc>
            </a:pPr>
            <a:r>
              <a:rPr lang="en-US" sz="3200" dirty="0" smtClean="0">
                <a:solidFill>
                  <a:schemeClr val="accent4">
                    <a:lumMod val="95000"/>
                    <a:lumOff val="5000"/>
                  </a:schemeClr>
                </a:solidFill>
              </a:rPr>
              <a:t>conclude</a:t>
            </a:r>
          </a:p>
          <a:p>
            <a:pPr eaLnBrk="1" hangingPunct="1">
              <a:lnSpc>
                <a:spcPct val="90000"/>
              </a:lnSpc>
            </a:pPr>
            <a:r>
              <a:rPr lang="en-US" sz="3200" dirty="0" smtClean="0">
                <a:solidFill>
                  <a:schemeClr val="accent4">
                    <a:lumMod val="95000"/>
                    <a:lumOff val="5000"/>
                  </a:schemeClr>
                </a:solidFill>
              </a:rPr>
              <a:t>record</a:t>
            </a:r>
          </a:p>
          <a:p>
            <a:pPr eaLnBrk="1" hangingPunct="1">
              <a:lnSpc>
                <a:spcPct val="90000"/>
              </a:lnSpc>
            </a:pPr>
            <a:r>
              <a:rPr lang="en-US" sz="3200" dirty="0" smtClean="0">
                <a:solidFill>
                  <a:schemeClr val="accent4">
                    <a:lumMod val="95000"/>
                    <a:lumOff val="5000"/>
                  </a:schemeClr>
                </a:solidFill>
              </a:rPr>
              <a:t>observe </a:t>
            </a:r>
          </a:p>
          <a:p>
            <a:pPr eaLnBrk="1" hangingPunct="1">
              <a:lnSpc>
                <a:spcPct val="90000"/>
              </a:lnSpc>
              <a:buFontTx/>
              <a:buNone/>
            </a:pPr>
            <a:endParaRPr lang="en-US" dirty="0" smtClean="0"/>
          </a:p>
          <a:p>
            <a:pPr eaLnBrk="1" hangingPunct="1">
              <a:lnSpc>
                <a:spcPct val="90000"/>
              </a:lnSpc>
              <a:buFontTx/>
              <a:buNone/>
            </a:pPr>
            <a:endParaRPr lang="en-US" sz="2400" dirty="0" smtClean="0"/>
          </a:p>
          <a:p>
            <a:pPr lvl="1" eaLnBrk="1" hangingPunct="1">
              <a:lnSpc>
                <a:spcPct val="90000"/>
              </a:lnSpc>
              <a:buFont typeface="Arial" charset="0"/>
              <a:buChar char="–"/>
            </a:pPr>
            <a:endParaRPr lang="en-US" sz="2000" dirty="0" smtClean="0"/>
          </a:p>
        </p:txBody>
      </p:sp>
    </p:spTree>
    <p:extLst>
      <p:ext uri="{BB962C8B-B14F-4D97-AF65-F5344CB8AC3E}">
        <p14:creationId xmlns:p14="http://schemas.microsoft.com/office/powerpoint/2010/main" val="2465951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3" name="Content Placeholder 2"/>
          <p:cNvSpPr>
            <a:spLocks noGrp="1"/>
          </p:cNvSpPr>
          <p:nvPr>
            <p:ph idx="1"/>
          </p:nvPr>
        </p:nvSpPr>
        <p:spPr>
          <a:xfrm>
            <a:off x="457200" y="1752600"/>
            <a:ext cx="8229600" cy="4983163"/>
          </a:xfrm>
        </p:spPr>
        <p:txBody>
          <a:bodyPr>
            <a:normAutofit lnSpcReduction="10000"/>
          </a:bodyPr>
          <a:lstStyle/>
          <a:p>
            <a:pPr marL="0" indent="0">
              <a:buNone/>
            </a:pPr>
            <a:r>
              <a:rPr lang="en-US" sz="2600" dirty="0">
                <a:solidFill>
                  <a:schemeClr val="accent4"/>
                </a:solidFill>
                <a:latin typeface="+mn-lt"/>
              </a:rPr>
              <a:t>… is not unique to a particular discipline and as a result are not the clear responsibility of a particular content area teacher. What is more, many Tier Two words are far less well defined by contextual clues in the texts in which they appear and are far less likely to be defined explicitly within a text than are Tier Three words. Yet Tier Two words are frequently encountered in complex written texts and are particularly powerful because of their wide applicability to many sorts of reading. Teachers thus need to be alert to the presence of Tier Two words and determine which ones need careful attention.</a:t>
            </a:r>
          </a:p>
          <a:p>
            <a:pPr marL="0" indent="0">
              <a:buNone/>
            </a:pPr>
            <a:r>
              <a:rPr lang="en-US" sz="2400" dirty="0">
                <a:solidFill>
                  <a:schemeClr val="accent4"/>
                </a:solidFill>
                <a:latin typeface="+mn-lt"/>
              </a:rPr>
              <a:t>            </a:t>
            </a:r>
            <a:r>
              <a:rPr lang="en-US" sz="1800" dirty="0" smtClean="0">
                <a:solidFill>
                  <a:schemeClr val="accent4"/>
                </a:solidFill>
                <a:latin typeface="+mn-lt"/>
              </a:rPr>
              <a:t>Common </a:t>
            </a:r>
            <a:r>
              <a:rPr lang="en-US" sz="1800" dirty="0">
                <a:solidFill>
                  <a:schemeClr val="accent4"/>
                </a:solidFill>
                <a:latin typeface="+mn-lt"/>
              </a:rPr>
              <a:t>Core State Standards (English Language Arts, </a:t>
            </a:r>
            <a:r>
              <a:rPr lang="en-US" sz="1800" dirty="0" smtClean="0">
                <a:solidFill>
                  <a:schemeClr val="accent4"/>
                </a:solidFill>
                <a:latin typeface="+mn-lt"/>
              </a:rPr>
              <a:t>Appendix </a:t>
            </a:r>
            <a:r>
              <a:rPr lang="en-US" sz="1800" dirty="0">
                <a:solidFill>
                  <a:schemeClr val="accent4"/>
                </a:solidFill>
                <a:latin typeface="+mn-lt"/>
              </a:rPr>
              <a:t>A)</a:t>
            </a:r>
          </a:p>
          <a:p>
            <a:pPr marL="0" indent="0">
              <a:buNone/>
            </a:pPr>
            <a:endParaRPr lang="en-US" dirty="0"/>
          </a:p>
        </p:txBody>
      </p:sp>
    </p:spTree>
    <p:extLst>
      <p:ext uri="{BB962C8B-B14F-4D97-AF65-F5344CB8AC3E}">
        <p14:creationId xmlns:p14="http://schemas.microsoft.com/office/powerpoint/2010/main" val="13265972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8525" y="685800"/>
            <a:ext cx="7559675" cy="731838"/>
          </a:xfrm>
        </p:spPr>
        <p:txBody>
          <a:bodyPr>
            <a:normAutofit fontScale="90000"/>
          </a:bodyPr>
          <a:lstStyle/>
          <a:p>
            <a:pPr eaLnBrk="1" fontAlgn="auto" hangingPunct="1">
              <a:spcAft>
                <a:spcPts val="0"/>
              </a:spcAft>
              <a:defRPr/>
            </a:pPr>
            <a:r>
              <a:rPr lang="en-US" sz="3600" dirty="0" smtClean="0">
                <a:ea typeface="+mj-ea"/>
                <a:cs typeface="+mj-cs"/>
              </a:rPr>
              <a:t>Criteria for identifying Tier II Words</a:t>
            </a:r>
            <a:r>
              <a:rPr lang="en-US" sz="3200" dirty="0" smtClean="0">
                <a:ea typeface="+mj-ea"/>
                <a:cs typeface="+mj-cs"/>
              </a:rPr>
              <a:t>…</a:t>
            </a:r>
          </a:p>
        </p:txBody>
      </p:sp>
      <p:sp>
        <p:nvSpPr>
          <p:cNvPr id="33795" name="Rectangle 3"/>
          <p:cNvSpPr>
            <a:spLocks noGrp="1" noChangeArrowheads="1"/>
          </p:cNvSpPr>
          <p:nvPr>
            <p:ph idx="1"/>
          </p:nvPr>
        </p:nvSpPr>
        <p:spPr>
          <a:xfrm>
            <a:off x="1143000" y="1600200"/>
            <a:ext cx="7620000" cy="4876800"/>
          </a:xfrm>
        </p:spPr>
        <p:txBody>
          <a:bodyPr>
            <a:normAutofit/>
          </a:bodyPr>
          <a:lstStyle/>
          <a:p>
            <a:pPr eaLnBrk="1" hangingPunct="1">
              <a:lnSpc>
                <a:spcPct val="80000"/>
              </a:lnSpc>
            </a:pPr>
            <a:r>
              <a:rPr lang="en-US" sz="2800" b="1" u="sng" dirty="0" smtClean="0">
                <a:solidFill>
                  <a:schemeClr val="accent4">
                    <a:lumMod val="95000"/>
                    <a:lumOff val="5000"/>
                  </a:schemeClr>
                </a:solidFill>
                <a:latin typeface="+mn-lt"/>
              </a:rPr>
              <a:t>Importance and utility: </a:t>
            </a:r>
            <a:r>
              <a:rPr lang="en-US" sz="2800" b="0" dirty="0" smtClean="0">
                <a:solidFill>
                  <a:schemeClr val="accent4">
                    <a:lumMod val="95000"/>
                    <a:lumOff val="5000"/>
                  </a:schemeClr>
                </a:solidFill>
                <a:latin typeface="+mn-lt"/>
              </a:rPr>
              <a:t>Is it a word that students are likely to meet often in the world?</a:t>
            </a:r>
          </a:p>
          <a:p>
            <a:pPr eaLnBrk="1" hangingPunct="1">
              <a:lnSpc>
                <a:spcPct val="80000"/>
              </a:lnSpc>
              <a:buFontTx/>
              <a:buNone/>
            </a:pPr>
            <a:endParaRPr lang="en-US" sz="2800" b="0" dirty="0" smtClean="0">
              <a:solidFill>
                <a:schemeClr val="accent4">
                  <a:lumMod val="95000"/>
                  <a:lumOff val="5000"/>
                </a:schemeClr>
              </a:solidFill>
              <a:latin typeface="+mn-lt"/>
            </a:endParaRPr>
          </a:p>
          <a:p>
            <a:pPr eaLnBrk="1" hangingPunct="1">
              <a:lnSpc>
                <a:spcPct val="80000"/>
              </a:lnSpc>
            </a:pPr>
            <a:r>
              <a:rPr lang="en-US" sz="2800" b="1" u="sng" dirty="0" smtClean="0">
                <a:solidFill>
                  <a:schemeClr val="accent4">
                    <a:lumMod val="95000"/>
                    <a:lumOff val="5000"/>
                  </a:schemeClr>
                </a:solidFill>
                <a:latin typeface="+mn-lt"/>
              </a:rPr>
              <a:t>Instructional potential: </a:t>
            </a:r>
            <a:r>
              <a:rPr lang="en-US" sz="2800" b="0" dirty="0" smtClean="0">
                <a:solidFill>
                  <a:schemeClr val="accent4">
                    <a:lumMod val="95000"/>
                    <a:lumOff val="5000"/>
                  </a:schemeClr>
                </a:solidFill>
                <a:latin typeface="+mn-lt"/>
              </a:rPr>
              <a:t>How does the word relate to other words, to ideas that students know or have been learning?</a:t>
            </a:r>
          </a:p>
          <a:p>
            <a:pPr eaLnBrk="1" hangingPunct="1">
              <a:lnSpc>
                <a:spcPct val="80000"/>
              </a:lnSpc>
              <a:buFontTx/>
              <a:buNone/>
            </a:pPr>
            <a:endParaRPr lang="en-US" sz="2800" b="0" dirty="0" smtClean="0">
              <a:solidFill>
                <a:schemeClr val="accent4">
                  <a:lumMod val="95000"/>
                  <a:lumOff val="5000"/>
                </a:schemeClr>
              </a:solidFill>
              <a:latin typeface="+mn-lt"/>
            </a:endParaRPr>
          </a:p>
          <a:p>
            <a:pPr eaLnBrk="1" hangingPunct="1">
              <a:lnSpc>
                <a:spcPct val="80000"/>
              </a:lnSpc>
            </a:pPr>
            <a:r>
              <a:rPr lang="en-US" sz="2800" b="1" u="sng" dirty="0" smtClean="0">
                <a:solidFill>
                  <a:schemeClr val="accent4">
                    <a:lumMod val="95000"/>
                    <a:lumOff val="5000"/>
                  </a:schemeClr>
                </a:solidFill>
                <a:latin typeface="+mn-lt"/>
              </a:rPr>
              <a:t>Conceptual understanding: </a:t>
            </a:r>
            <a:r>
              <a:rPr lang="en-US" sz="2800" b="0" dirty="0" smtClean="0">
                <a:solidFill>
                  <a:schemeClr val="accent4">
                    <a:lumMod val="95000"/>
                    <a:lumOff val="5000"/>
                  </a:schemeClr>
                </a:solidFill>
                <a:latin typeface="+mn-lt"/>
              </a:rPr>
              <a:t>Does the word provide access to an important concept?</a:t>
            </a:r>
          </a:p>
        </p:txBody>
      </p:sp>
    </p:spTree>
    <p:extLst>
      <p:ext uri="{BB962C8B-B14F-4D97-AF65-F5344CB8AC3E}">
        <p14:creationId xmlns:p14="http://schemas.microsoft.com/office/powerpoint/2010/main" val="21607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Effect transition="in" filter="fade">
                                      <p:cBhvr>
                                        <p:cTn id="14" dur="1000"/>
                                        <p:tgtEl>
                                          <p:spTgt spid="33795">
                                            <p:txEl>
                                              <p:pRg st="2" end="2"/>
                                            </p:txEl>
                                          </p:spTgt>
                                        </p:tgtEl>
                                      </p:cBhvr>
                                    </p:animEffect>
                                    <p:anim calcmode="lin" valueType="num">
                                      <p:cBhvr>
                                        <p:cTn id="15"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1000"/>
                                        <p:tgtEl>
                                          <p:spTgt spid="33795">
                                            <p:txEl>
                                              <p:pRg st="4" end="4"/>
                                            </p:txEl>
                                          </p:spTgt>
                                        </p:tgtEl>
                                      </p:cBhvr>
                                    </p:animEffect>
                                    <p:anim calcmode="lin" valueType="num">
                                      <p:cBhvr>
                                        <p:cTn id="22"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p:txBody>
          <a:bodyPr/>
          <a:lstStyle/>
          <a:p>
            <a:r>
              <a:rPr lang="en-US" dirty="0" smtClean="0"/>
              <a:t>Try it….</a:t>
            </a:r>
          </a:p>
        </p:txBody>
      </p:sp>
      <p:sp>
        <p:nvSpPr>
          <p:cNvPr id="2" name="Content Placeholder 1"/>
          <p:cNvSpPr>
            <a:spLocks noGrp="1"/>
          </p:cNvSpPr>
          <p:nvPr>
            <p:ph idx="1"/>
          </p:nvPr>
        </p:nvSpPr>
        <p:spPr>
          <a:xfrm>
            <a:off x="762000" y="1676400"/>
            <a:ext cx="7747000" cy="4754563"/>
          </a:xfrm>
        </p:spPr>
        <p:txBody>
          <a:bodyPr rtlCol="0">
            <a:normAutofit fontScale="85000" lnSpcReduction="20000"/>
          </a:bodyPr>
          <a:lstStyle/>
          <a:p>
            <a:pPr marL="0" indent="0" fontAlgn="auto">
              <a:spcAft>
                <a:spcPts val="0"/>
              </a:spcAft>
              <a:buFont typeface="Wingdings" pitchFamily="2" charset="2"/>
              <a:buNone/>
              <a:defRPr/>
            </a:pPr>
            <a:r>
              <a:rPr lang="en-US" sz="3300" dirty="0" smtClean="0">
                <a:solidFill>
                  <a:schemeClr val="accent5">
                    <a:lumMod val="10000"/>
                  </a:schemeClr>
                </a:solidFill>
              </a:rPr>
              <a:t>Johnny Harrington was a kind master who treated his servants fairly. He was also a successful wool merchant, and his business required that he travel often. In his absence, his servants would tend to the fields and cattle and maintain the upkeep of his mansion. They performed their duties happily, for they felt fortunate to have such a benevolent and trusting master.</a:t>
            </a:r>
          </a:p>
          <a:p>
            <a:pPr marL="0" indent="0" fontAlgn="auto">
              <a:spcAft>
                <a:spcPts val="0"/>
              </a:spcAft>
              <a:buFont typeface="Wingdings" pitchFamily="2" charset="2"/>
              <a:buNone/>
              <a:defRPr/>
            </a:pPr>
            <a:endParaRPr lang="en-US" dirty="0">
              <a:solidFill>
                <a:schemeClr val="accent5">
                  <a:lumMod val="10000"/>
                </a:schemeClr>
              </a:solidFill>
            </a:endParaRPr>
          </a:p>
          <a:p>
            <a:pPr marL="0" indent="0" algn="ctr" fontAlgn="auto">
              <a:spcAft>
                <a:spcPts val="0"/>
              </a:spcAft>
              <a:buFont typeface="Wingdings" pitchFamily="2" charset="2"/>
              <a:buNone/>
              <a:defRPr/>
            </a:pPr>
            <a:r>
              <a:rPr lang="en-US" dirty="0" smtClean="0">
                <a:solidFill>
                  <a:schemeClr val="accent5">
                    <a:lumMod val="10000"/>
                  </a:schemeClr>
                </a:solidFill>
              </a:rPr>
              <a:t>Which words are Tier 2?</a:t>
            </a:r>
          </a:p>
          <a:p>
            <a:pPr marL="0" indent="0" algn="r" fontAlgn="auto">
              <a:spcAft>
                <a:spcPts val="0"/>
              </a:spcAft>
              <a:buFont typeface="Wingdings" pitchFamily="2" charset="2"/>
              <a:buNone/>
              <a:defRPr/>
            </a:pPr>
            <a:endParaRPr lang="en-US" sz="1400" dirty="0" smtClean="0">
              <a:solidFill>
                <a:schemeClr val="accent5">
                  <a:lumMod val="10000"/>
                </a:schemeClr>
              </a:solidFill>
            </a:endParaRPr>
          </a:p>
          <a:p>
            <a:pPr marL="0" indent="0" algn="r" fontAlgn="auto">
              <a:spcAft>
                <a:spcPts val="0"/>
              </a:spcAft>
              <a:buFont typeface="Wingdings" pitchFamily="2" charset="2"/>
              <a:buNone/>
              <a:defRPr/>
            </a:pPr>
            <a:endParaRPr lang="en-US" sz="1400" dirty="0">
              <a:solidFill>
                <a:schemeClr val="accent5">
                  <a:lumMod val="10000"/>
                </a:schemeClr>
              </a:solidFill>
            </a:endParaRPr>
          </a:p>
          <a:p>
            <a:pPr marL="0" indent="0" algn="r" fontAlgn="auto">
              <a:spcAft>
                <a:spcPts val="0"/>
              </a:spcAft>
              <a:buFont typeface="Wingdings" pitchFamily="2" charset="2"/>
              <a:buNone/>
              <a:defRPr/>
            </a:pPr>
            <a:r>
              <a:rPr lang="en-US" sz="1400" dirty="0" smtClean="0">
                <a:solidFill>
                  <a:schemeClr val="accent5">
                    <a:lumMod val="10000"/>
                  </a:schemeClr>
                </a:solidFill>
              </a:rPr>
              <a:t>Activity excerpted from Beck, </a:t>
            </a:r>
            <a:r>
              <a:rPr lang="en-US" sz="1400" dirty="0" err="1" smtClean="0">
                <a:solidFill>
                  <a:schemeClr val="accent5">
                    <a:lumMod val="10000"/>
                  </a:schemeClr>
                </a:solidFill>
              </a:rPr>
              <a:t>McKeown</a:t>
            </a:r>
            <a:r>
              <a:rPr lang="en-US" sz="1400" dirty="0" smtClean="0">
                <a:solidFill>
                  <a:schemeClr val="accent5">
                    <a:lumMod val="10000"/>
                  </a:schemeClr>
                </a:solidFill>
              </a:rPr>
              <a:t>, &amp; </a:t>
            </a:r>
            <a:r>
              <a:rPr lang="en-US" sz="1400" dirty="0" err="1" smtClean="0">
                <a:solidFill>
                  <a:schemeClr val="accent5">
                    <a:lumMod val="10000"/>
                  </a:schemeClr>
                </a:solidFill>
              </a:rPr>
              <a:t>Kucan</a:t>
            </a:r>
            <a:r>
              <a:rPr lang="en-US" sz="1400" dirty="0" smtClean="0">
                <a:solidFill>
                  <a:schemeClr val="accent5">
                    <a:lumMod val="10000"/>
                  </a:schemeClr>
                </a:solidFill>
              </a:rPr>
              <a:t>, 2002, p. 16</a:t>
            </a:r>
            <a:endParaRPr lang="en-US" sz="1400" dirty="0">
              <a:solidFill>
                <a:schemeClr val="accent5">
                  <a:lumMod val="10000"/>
                </a:schemeClr>
              </a:solidFill>
            </a:endParaRPr>
          </a:p>
        </p:txBody>
      </p:sp>
      <p:pic>
        <p:nvPicPr>
          <p:cNvPr id="4098" name="Picture 2" descr="C:\Users\kathyt\AppData\Local\Microsoft\Windows\Temporary Internet Files\Content.IE5\7XSK5QZT\MC9002975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40" y="5029200"/>
            <a:ext cx="905257" cy="5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11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Common Core State Standards</a:t>
            </a:r>
            <a:endParaRPr lang="en-US" dirty="0"/>
          </a:p>
        </p:txBody>
      </p:sp>
      <p:sp>
        <p:nvSpPr>
          <p:cNvPr id="4" name="Content Placeholder 3"/>
          <p:cNvSpPr txBox="1">
            <a:spLocks noGrp="1"/>
          </p:cNvSpPr>
          <p:nvPr>
            <p:ph idx="1"/>
          </p:nvPr>
        </p:nvSpPr>
        <p:spPr>
          <a:xfrm>
            <a:off x="457200" y="2362200"/>
            <a:ext cx="8229600" cy="218521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smtClean="0">
                <a:solidFill>
                  <a:schemeClr val="accent4"/>
                </a:solidFill>
              </a:rPr>
              <a:t>Reading Foundational Skills #2 for K and 1</a:t>
            </a:r>
            <a:r>
              <a:rPr lang="en-US" sz="2000" baseline="30000" dirty="0" smtClean="0">
                <a:solidFill>
                  <a:schemeClr val="accent4"/>
                </a:solidFill>
              </a:rPr>
              <a:t>st</a:t>
            </a:r>
            <a:r>
              <a:rPr lang="en-US" sz="2000" dirty="0" smtClean="0">
                <a:solidFill>
                  <a:schemeClr val="accent4"/>
                </a:solidFill>
              </a:rPr>
              <a:t> grades</a:t>
            </a:r>
          </a:p>
          <a:p>
            <a:pPr lvl="1"/>
            <a:r>
              <a:rPr lang="en-US" sz="2000" dirty="0" smtClean="0">
                <a:solidFill>
                  <a:schemeClr val="accent4"/>
                </a:solidFill>
              </a:rPr>
              <a:t>Demonstrate understanding of spoken words, syllables, and sounds. </a:t>
            </a:r>
          </a:p>
          <a:p>
            <a:r>
              <a:rPr lang="en-US" sz="2000" dirty="0" smtClean="0">
                <a:solidFill>
                  <a:schemeClr val="accent4"/>
                </a:solidFill>
              </a:rPr>
              <a:t>Language College and Career Readiness: Standard #5</a:t>
            </a:r>
          </a:p>
          <a:p>
            <a:pPr lvl="1"/>
            <a:r>
              <a:rPr lang="en-US" sz="2000" dirty="0" smtClean="0">
                <a:solidFill>
                  <a:schemeClr val="accent4"/>
                </a:solidFill>
              </a:rPr>
              <a:t>Demonstrate understanding of figurative language, word relationships, and nuances in word meanings.</a:t>
            </a:r>
            <a:endParaRPr lang="en-US" sz="2000" dirty="0">
              <a:solidFill>
                <a:schemeClr val="accent4"/>
              </a:solidFill>
            </a:endParaRPr>
          </a:p>
          <a:p>
            <a:pPr lvl="1"/>
            <a:endParaRPr lang="en-US" sz="2000" dirty="0">
              <a:solidFill>
                <a:schemeClr val="accent4"/>
              </a:solidFill>
            </a:endParaRPr>
          </a:p>
        </p:txBody>
      </p:sp>
    </p:spTree>
    <p:extLst>
      <p:ext uri="{BB962C8B-B14F-4D97-AF65-F5344CB8AC3E}">
        <p14:creationId xmlns:p14="http://schemas.microsoft.com/office/powerpoint/2010/main" val="1811357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a:xfrm>
            <a:off x="688975" y="457200"/>
            <a:ext cx="7756525" cy="1524000"/>
          </a:xfrm>
        </p:spPr>
        <p:txBody>
          <a:bodyPr/>
          <a:lstStyle/>
          <a:p>
            <a:r>
              <a:rPr lang="en-US" dirty="0" smtClean="0"/>
              <a:t>Do your selections agree?</a:t>
            </a:r>
          </a:p>
        </p:txBody>
      </p:sp>
      <p:sp>
        <p:nvSpPr>
          <p:cNvPr id="28674" name="Content Placeholder 1"/>
          <p:cNvSpPr>
            <a:spLocks noGrp="1"/>
          </p:cNvSpPr>
          <p:nvPr>
            <p:ph idx="1"/>
          </p:nvPr>
        </p:nvSpPr>
        <p:spPr>
          <a:xfrm>
            <a:off x="457200" y="2286000"/>
            <a:ext cx="8229600" cy="4419600"/>
          </a:xfrm>
        </p:spPr>
        <p:txBody>
          <a:bodyPr>
            <a:normAutofit/>
          </a:bodyPr>
          <a:lstStyle/>
          <a:p>
            <a:pPr marL="0" indent="0">
              <a:buFont typeface="Wingdings" pitchFamily="2" charset="2"/>
              <a:buNone/>
            </a:pPr>
            <a:r>
              <a:rPr lang="en-US" sz="2800" dirty="0" smtClean="0">
                <a:solidFill>
                  <a:schemeClr val="accent5">
                    <a:lumMod val="10000"/>
                  </a:schemeClr>
                </a:solidFill>
              </a:rPr>
              <a:t>Johnny Harrington was a kind master who treated his servants fairly. He was also a successful wool </a:t>
            </a:r>
            <a:r>
              <a:rPr lang="en-US" sz="2800" u="sng" dirty="0" smtClean="0">
                <a:solidFill>
                  <a:schemeClr val="accent5">
                    <a:lumMod val="10000"/>
                  </a:schemeClr>
                </a:solidFill>
              </a:rPr>
              <a:t>merchant</a:t>
            </a:r>
            <a:r>
              <a:rPr lang="en-US" sz="2800" dirty="0" smtClean="0">
                <a:solidFill>
                  <a:schemeClr val="accent5">
                    <a:lumMod val="10000"/>
                  </a:schemeClr>
                </a:solidFill>
              </a:rPr>
              <a:t>, and his business </a:t>
            </a:r>
            <a:r>
              <a:rPr lang="en-US" sz="2800" u="sng" dirty="0" smtClean="0">
                <a:solidFill>
                  <a:schemeClr val="accent5">
                    <a:lumMod val="10000"/>
                  </a:schemeClr>
                </a:solidFill>
              </a:rPr>
              <a:t>required</a:t>
            </a:r>
            <a:r>
              <a:rPr lang="en-US" sz="2800" dirty="0" smtClean="0">
                <a:solidFill>
                  <a:schemeClr val="accent5">
                    <a:lumMod val="10000"/>
                  </a:schemeClr>
                </a:solidFill>
              </a:rPr>
              <a:t> that he travel often. In his absence, his servants would </a:t>
            </a:r>
            <a:r>
              <a:rPr lang="en-US" sz="2800" u="sng" dirty="0" smtClean="0">
                <a:solidFill>
                  <a:schemeClr val="accent5">
                    <a:lumMod val="10000"/>
                  </a:schemeClr>
                </a:solidFill>
              </a:rPr>
              <a:t>tend</a:t>
            </a:r>
            <a:r>
              <a:rPr lang="en-US" sz="2800" dirty="0" smtClean="0">
                <a:solidFill>
                  <a:schemeClr val="accent5">
                    <a:lumMod val="10000"/>
                  </a:schemeClr>
                </a:solidFill>
              </a:rPr>
              <a:t> to the fields and cattle and </a:t>
            </a:r>
            <a:r>
              <a:rPr lang="en-US" sz="2800" u="sng" dirty="0" smtClean="0">
                <a:solidFill>
                  <a:schemeClr val="accent5">
                    <a:lumMod val="10000"/>
                  </a:schemeClr>
                </a:solidFill>
              </a:rPr>
              <a:t>maintain</a:t>
            </a:r>
            <a:r>
              <a:rPr lang="en-US" sz="2800" dirty="0" smtClean="0">
                <a:solidFill>
                  <a:schemeClr val="accent5">
                    <a:lumMod val="10000"/>
                  </a:schemeClr>
                </a:solidFill>
              </a:rPr>
              <a:t> the upkeep of his mansion. They </a:t>
            </a:r>
            <a:r>
              <a:rPr lang="en-US" sz="2800" u="sng" dirty="0" smtClean="0">
                <a:solidFill>
                  <a:schemeClr val="accent5">
                    <a:lumMod val="10000"/>
                  </a:schemeClr>
                </a:solidFill>
              </a:rPr>
              <a:t>performed</a:t>
            </a:r>
            <a:r>
              <a:rPr lang="en-US" sz="2800" dirty="0" smtClean="0">
                <a:solidFill>
                  <a:schemeClr val="accent5">
                    <a:lumMod val="10000"/>
                  </a:schemeClr>
                </a:solidFill>
              </a:rPr>
              <a:t> their duties happily, for they felt </a:t>
            </a:r>
            <a:r>
              <a:rPr lang="en-US" sz="2800" u="sng" dirty="0" smtClean="0">
                <a:solidFill>
                  <a:schemeClr val="accent5">
                    <a:lumMod val="10000"/>
                  </a:schemeClr>
                </a:solidFill>
              </a:rPr>
              <a:t>fortunate</a:t>
            </a:r>
            <a:r>
              <a:rPr lang="en-US" sz="2800" dirty="0" smtClean="0">
                <a:solidFill>
                  <a:schemeClr val="accent5">
                    <a:lumMod val="10000"/>
                  </a:schemeClr>
                </a:solidFill>
              </a:rPr>
              <a:t> to have such a </a:t>
            </a:r>
            <a:r>
              <a:rPr lang="en-US" sz="2800" u="sng" dirty="0" smtClean="0">
                <a:solidFill>
                  <a:schemeClr val="accent5">
                    <a:lumMod val="10000"/>
                  </a:schemeClr>
                </a:solidFill>
              </a:rPr>
              <a:t>benevolent</a:t>
            </a:r>
            <a:r>
              <a:rPr lang="en-US" sz="2800" dirty="0" smtClean="0">
                <a:solidFill>
                  <a:schemeClr val="accent5">
                    <a:lumMod val="10000"/>
                  </a:schemeClr>
                </a:solidFill>
              </a:rPr>
              <a:t> and trusting master.</a:t>
            </a:r>
          </a:p>
          <a:p>
            <a:pPr marL="0" indent="0">
              <a:buFont typeface="Wingdings" pitchFamily="2" charset="2"/>
              <a:buNone/>
            </a:pPr>
            <a:endParaRPr lang="en-US" dirty="0" smtClean="0"/>
          </a:p>
        </p:txBody>
      </p:sp>
    </p:spTree>
    <p:extLst>
      <p:ext uri="{BB962C8B-B14F-4D97-AF65-F5344CB8AC3E}">
        <p14:creationId xmlns:p14="http://schemas.microsoft.com/office/powerpoint/2010/main" val="3631445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7200" y="762000"/>
            <a:ext cx="4038600" cy="5364163"/>
          </a:xfrm>
        </p:spPr>
        <p:txBody>
          <a:bodyPr/>
          <a:lstStyle/>
          <a:p>
            <a:pPr marL="0" indent="0">
              <a:buNone/>
            </a:pPr>
            <a:r>
              <a:rPr lang="en-US" b="1" dirty="0" smtClean="0">
                <a:solidFill>
                  <a:schemeClr val="accent5">
                    <a:lumMod val="10000"/>
                  </a:schemeClr>
                </a:solidFill>
                <a:latin typeface="+mn-lt"/>
              </a:rPr>
              <a:t>Tier Two Words</a:t>
            </a:r>
          </a:p>
          <a:p>
            <a:pPr marL="0" indent="0">
              <a:buNone/>
            </a:pPr>
            <a:r>
              <a:rPr lang="en-US" dirty="0" smtClean="0">
                <a:solidFill>
                  <a:schemeClr val="accent5">
                    <a:lumMod val="10000"/>
                  </a:schemeClr>
                </a:solidFill>
              </a:rPr>
              <a:t>Merchant</a:t>
            </a:r>
          </a:p>
          <a:p>
            <a:pPr marL="0" indent="0">
              <a:buNone/>
            </a:pPr>
            <a:r>
              <a:rPr lang="en-US" dirty="0" smtClean="0">
                <a:solidFill>
                  <a:schemeClr val="accent5">
                    <a:lumMod val="10000"/>
                  </a:schemeClr>
                </a:solidFill>
              </a:rPr>
              <a:t>Required</a:t>
            </a:r>
          </a:p>
          <a:p>
            <a:pPr marL="0" indent="0">
              <a:buNone/>
            </a:pPr>
            <a:r>
              <a:rPr lang="en-US" dirty="0" smtClean="0">
                <a:solidFill>
                  <a:schemeClr val="accent5">
                    <a:lumMod val="10000"/>
                  </a:schemeClr>
                </a:solidFill>
              </a:rPr>
              <a:t>Tend</a:t>
            </a:r>
          </a:p>
          <a:p>
            <a:pPr marL="0" indent="0">
              <a:buNone/>
            </a:pPr>
            <a:r>
              <a:rPr lang="en-US" dirty="0" smtClean="0">
                <a:solidFill>
                  <a:schemeClr val="accent5">
                    <a:lumMod val="10000"/>
                  </a:schemeClr>
                </a:solidFill>
              </a:rPr>
              <a:t>Maintain</a:t>
            </a:r>
          </a:p>
          <a:p>
            <a:pPr marL="0" indent="0">
              <a:buNone/>
            </a:pPr>
            <a:r>
              <a:rPr lang="en-US" dirty="0" smtClean="0">
                <a:solidFill>
                  <a:schemeClr val="accent5">
                    <a:lumMod val="10000"/>
                  </a:schemeClr>
                </a:solidFill>
              </a:rPr>
              <a:t>Performed</a:t>
            </a:r>
          </a:p>
          <a:p>
            <a:pPr marL="0" indent="0">
              <a:buNone/>
            </a:pPr>
            <a:r>
              <a:rPr lang="en-US" dirty="0" smtClean="0">
                <a:solidFill>
                  <a:schemeClr val="accent5">
                    <a:lumMod val="10000"/>
                  </a:schemeClr>
                </a:solidFill>
              </a:rPr>
              <a:t>Fortunate</a:t>
            </a:r>
          </a:p>
          <a:p>
            <a:pPr marL="0" indent="0">
              <a:buNone/>
            </a:pPr>
            <a:r>
              <a:rPr lang="en-US" dirty="0">
                <a:solidFill>
                  <a:schemeClr val="accent5">
                    <a:lumMod val="10000"/>
                  </a:schemeClr>
                </a:solidFill>
              </a:rPr>
              <a:t>B</a:t>
            </a:r>
            <a:r>
              <a:rPr lang="en-US" dirty="0" smtClean="0">
                <a:solidFill>
                  <a:schemeClr val="accent5">
                    <a:lumMod val="10000"/>
                  </a:schemeClr>
                </a:solidFill>
              </a:rPr>
              <a:t>enevolent</a:t>
            </a:r>
          </a:p>
          <a:p>
            <a:pPr marL="0" indent="0">
              <a:buNone/>
            </a:pPr>
            <a:endParaRPr lang="en-US" dirty="0">
              <a:solidFill>
                <a:schemeClr val="accent5">
                  <a:lumMod val="10000"/>
                </a:schemeClr>
              </a:solidFill>
            </a:endParaRPr>
          </a:p>
        </p:txBody>
      </p:sp>
      <p:sp>
        <p:nvSpPr>
          <p:cNvPr id="6" name="Content Placeholder 5"/>
          <p:cNvSpPr>
            <a:spLocks noGrp="1"/>
          </p:cNvSpPr>
          <p:nvPr>
            <p:ph sz="quarter" idx="13"/>
          </p:nvPr>
        </p:nvSpPr>
        <p:spPr>
          <a:xfrm>
            <a:off x="4038600" y="762000"/>
            <a:ext cx="4953000" cy="5364163"/>
          </a:xfrm>
        </p:spPr>
        <p:txBody>
          <a:bodyPr/>
          <a:lstStyle/>
          <a:p>
            <a:pPr marL="0" indent="0">
              <a:buNone/>
            </a:pPr>
            <a:r>
              <a:rPr lang="en-US" b="1" dirty="0" smtClean="0">
                <a:solidFill>
                  <a:schemeClr val="accent5">
                    <a:lumMod val="10000"/>
                  </a:schemeClr>
                </a:solidFill>
                <a:latin typeface="+mn-lt"/>
              </a:rPr>
              <a:t>Students’ likely know it as:</a:t>
            </a:r>
          </a:p>
          <a:p>
            <a:pPr marL="0" indent="0">
              <a:buNone/>
            </a:pPr>
            <a:r>
              <a:rPr lang="en-US" dirty="0" smtClean="0">
                <a:solidFill>
                  <a:schemeClr val="accent5">
                    <a:lumMod val="10000"/>
                  </a:schemeClr>
                </a:solidFill>
              </a:rPr>
              <a:t>Salesperson or clerk</a:t>
            </a:r>
          </a:p>
          <a:p>
            <a:pPr marL="0" indent="0">
              <a:buNone/>
            </a:pPr>
            <a:r>
              <a:rPr lang="en-US" dirty="0" smtClean="0">
                <a:solidFill>
                  <a:schemeClr val="accent5">
                    <a:lumMod val="10000"/>
                  </a:schemeClr>
                </a:solidFill>
              </a:rPr>
              <a:t>Have to</a:t>
            </a:r>
          </a:p>
          <a:p>
            <a:pPr marL="0" indent="0">
              <a:buNone/>
            </a:pPr>
            <a:r>
              <a:rPr lang="en-US" dirty="0" smtClean="0">
                <a:solidFill>
                  <a:schemeClr val="accent5">
                    <a:lumMod val="10000"/>
                  </a:schemeClr>
                </a:solidFill>
              </a:rPr>
              <a:t>Take care of </a:t>
            </a:r>
          </a:p>
          <a:p>
            <a:pPr marL="0" indent="0">
              <a:buNone/>
            </a:pPr>
            <a:r>
              <a:rPr lang="en-US" dirty="0" smtClean="0">
                <a:solidFill>
                  <a:schemeClr val="accent5">
                    <a:lumMod val="10000"/>
                  </a:schemeClr>
                </a:solidFill>
              </a:rPr>
              <a:t>Keep going</a:t>
            </a:r>
          </a:p>
          <a:p>
            <a:pPr marL="0" indent="0">
              <a:buNone/>
            </a:pPr>
            <a:r>
              <a:rPr lang="en-US" dirty="0" smtClean="0">
                <a:solidFill>
                  <a:schemeClr val="accent5">
                    <a:lumMod val="10000"/>
                  </a:schemeClr>
                </a:solidFill>
              </a:rPr>
              <a:t>Did</a:t>
            </a:r>
          </a:p>
          <a:p>
            <a:pPr marL="0" indent="0">
              <a:buNone/>
            </a:pPr>
            <a:r>
              <a:rPr lang="en-US" dirty="0" smtClean="0">
                <a:solidFill>
                  <a:schemeClr val="accent5">
                    <a:lumMod val="10000"/>
                  </a:schemeClr>
                </a:solidFill>
              </a:rPr>
              <a:t>Lucky</a:t>
            </a:r>
          </a:p>
          <a:p>
            <a:pPr marL="0" indent="0">
              <a:buNone/>
            </a:pPr>
            <a:r>
              <a:rPr lang="en-US" dirty="0">
                <a:solidFill>
                  <a:schemeClr val="accent5">
                    <a:lumMod val="10000"/>
                  </a:schemeClr>
                </a:solidFill>
              </a:rPr>
              <a:t>K</a:t>
            </a:r>
            <a:r>
              <a:rPr lang="en-US" dirty="0" smtClean="0">
                <a:solidFill>
                  <a:schemeClr val="accent5">
                    <a:lumMod val="10000"/>
                  </a:schemeClr>
                </a:solidFill>
              </a:rPr>
              <a:t>ind</a:t>
            </a:r>
            <a:endParaRPr lang="en-US" dirty="0">
              <a:solidFill>
                <a:schemeClr val="accent5">
                  <a:lumMod val="10000"/>
                </a:schemeClr>
              </a:solidFill>
            </a:endParaRPr>
          </a:p>
        </p:txBody>
      </p:sp>
    </p:spTree>
    <p:extLst>
      <p:ext uri="{BB962C8B-B14F-4D97-AF65-F5344CB8AC3E}">
        <p14:creationId xmlns:p14="http://schemas.microsoft.com/office/powerpoint/2010/main" val="187442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905000"/>
          </a:xfrm>
        </p:spPr>
        <p:txBody>
          <a:bodyPr/>
          <a:lstStyle/>
          <a:p>
            <a:r>
              <a:rPr lang="en-US" sz="4800" dirty="0" smtClean="0"/>
              <a:t>Some Criteria for Identifying Tier Two Words</a:t>
            </a:r>
            <a:endParaRPr lang="en-US" sz="4800" dirty="0"/>
          </a:p>
        </p:txBody>
      </p:sp>
      <p:sp>
        <p:nvSpPr>
          <p:cNvPr id="6" name="Content Placeholder 5"/>
          <p:cNvSpPr>
            <a:spLocks noGrp="1"/>
          </p:cNvSpPr>
          <p:nvPr>
            <p:ph idx="1"/>
          </p:nvPr>
        </p:nvSpPr>
        <p:spPr>
          <a:xfrm>
            <a:off x="533400" y="2057400"/>
            <a:ext cx="8229600" cy="4678363"/>
          </a:xfrm>
        </p:spPr>
        <p:txBody>
          <a:bodyPr>
            <a:normAutofit lnSpcReduction="10000"/>
          </a:bodyPr>
          <a:lstStyle/>
          <a:p>
            <a:r>
              <a:rPr lang="en-US" sz="2700" i="1" u="sng" dirty="0" smtClean="0">
                <a:solidFill>
                  <a:schemeClr val="accent5">
                    <a:lumMod val="10000"/>
                  </a:schemeClr>
                </a:solidFill>
                <a:latin typeface="+mn-lt"/>
              </a:rPr>
              <a:t>Importance and utility: </a:t>
            </a:r>
            <a:r>
              <a:rPr lang="en-US" sz="2700" dirty="0" smtClean="0">
                <a:solidFill>
                  <a:schemeClr val="accent5">
                    <a:lumMod val="10000"/>
                  </a:schemeClr>
                </a:solidFill>
                <a:latin typeface="+mn-lt"/>
              </a:rPr>
              <a:t>Words that are characteristic of mature language users and appear frequently across a variety of domains.</a:t>
            </a:r>
          </a:p>
          <a:p>
            <a:r>
              <a:rPr lang="en-US" sz="2700" i="1" u="sng" dirty="0" smtClean="0">
                <a:solidFill>
                  <a:schemeClr val="accent5">
                    <a:lumMod val="10000"/>
                  </a:schemeClr>
                </a:solidFill>
                <a:latin typeface="+mn-lt"/>
              </a:rPr>
              <a:t>Instructional potential: </a:t>
            </a:r>
            <a:r>
              <a:rPr lang="en-US" sz="2700" dirty="0" smtClean="0">
                <a:solidFill>
                  <a:schemeClr val="accent5">
                    <a:lumMod val="10000"/>
                  </a:schemeClr>
                </a:solidFill>
                <a:latin typeface="+mn-lt"/>
              </a:rPr>
              <a:t>Words that can be worked with in a variety of ways so that students can build rich representations of them and of their connections to other words and concepts. </a:t>
            </a:r>
          </a:p>
          <a:p>
            <a:r>
              <a:rPr lang="en-US" sz="2700" i="1" u="sng" dirty="0" smtClean="0">
                <a:solidFill>
                  <a:schemeClr val="accent5">
                    <a:lumMod val="10000"/>
                  </a:schemeClr>
                </a:solidFill>
                <a:latin typeface="+mn-lt"/>
              </a:rPr>
              <a:t>Conceptual understanding: </a:t>
            </a:r>
            <a:r>
              <a:rPr lang="en-US" sz="2700" dirty="0" smtClean="0">
                <a:solidFill>
                  <a:schemeClr val="accent5">
                    <a:lumMod val="10000"/>
                  </a:schemeClr>
                </a:solidFill>
                <a:latin typeface="+mn-lt"/>
              </a:rPr>
              <a:t>Words for which students understand the general concept but provide precision and specificity in describing the concept. </a:t>
            </a:r>
            <a:endParaRPr lang="en-US" sz="2700" i="1" dirty="0">
              <a:solidFill>
                <a:schemeClr val="accent5">
                  <a:lumMod val="10000"/>
                </a:schemeClr>
              </a:solidFill>
              <a:latin typeface="+mn-lt"/>
            </a:endParaRPr>
          </a:p>
        </p:txBody>
      </p:sp>
    </p:spTree>
    <p:extLst>
      <p:ext uri="{BB962C8B-B14F-4D97-AF65-F5344CB8AC3E}">
        <p14:creationId xmlns:p14="http://schemas.microsoft.com/office/powerpoint/2010/main" val="3521828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itchFamily="34" charset="0"/>
              </a:rPr>
              <a:t>Using Discussion Cards…</a:t>
            </a:r>
            <a:endParaRPr lang="en-US" dirty="0">
              <a:cs typeface="Calibri" pitchFamily="34" charset="0"/>
            </a:endParaRPr>
          </a:p>
        </p:txBody>
      </p:sp>
      <p:sp>
        <p:nvSpPr>
          <p:cNvPr id="3" name="Content Placeholder 2"/>
          <p:cNvSpPr>
            <a:spLocks noGrp="1"/>
          </p:cNvSpPr>
          <p:nvPr>
            <p:ph idx="1"/>
          </p:nvPr>
        </p:nvSpPr>
        <p:spPr>
          <a:xfrm>
            <a:off x="1143000" y="1676400"/>
            <a:ext cx="7467600" cy="4525963"/>
          </a:xfrm>
        </p:spPr>
        <p:txBody>
          <a:bodyPr>
            <a:normAutofit fontScale="85000" lnSpcReduction="10000"/>
          </a:bodyPr>
          <a:lstStyle/>
          <a:p>
            <a:pPr marL="0" indent="0">
              <a:buNone/>
            </a:pPr>
            <a:r>
              <a:rPr lang="en-US" sz="3500" b="1" dirty="0" smtClean="0">
                <a:solidFill>
                  <a:schemeClr val="accent5">
                    <a:lumMod val="10000"/>
                  </a:schemeClr>
                </a:solidFill>
                <a:latin typeface="+mn-lt"/>
                <a:cs typeface="Calibri" pitchFamily="34" charset="0"/>
              </a:rPr>
              <a:t>Agree/ Disagree Statements</a:t>
            </a:r>
          </a:p>
          <a:p>
            <a:pPr>
              <a:buSzPct val="100000"/>
              <a:buFont typeface="Arial" pitchFamily="34" charset="0"/>
              <a:buChar char="•"/>
            </a:pPr>
            <a:r>
              <a:rPr lang="en-US" sz="3000" dirty="0" smtClean="0">
                <a:solidFill>
                  <a:schemeClr val="accent5">
                    <a:lumMod val="10000"/>
                  </a:schemeClr>
                </a:solidFill>
                <a:latin typeface="+mn-lt"/>
                <a:cs typeface="Calibri" pitchFamily="34" charset="0"/>
              </a:rPr>
              <a:t>Simple: “I agree because…”</a:t>
            </a:r>
          </a:p>
          <a:p>
            <a:pPr>
              <a:buFont typeface="Wingdings" pitchFamily="2" charset="2"/>
              <a:buChar char=""/>
            </a:pPr>
            <a:r>
              <a:rPr lang="en-US" sz="3000" dirty="0" smtClean="0">
                <a:solidFill>
                  <a:schemeClr val="accent5">
                    <a:lumMod val="10000"/>
                  </a:schemeClr>
                </a:solidFill>
                <a:latin typeface="+mn-lt"/>
                <a:cs typeface="Calibri" pitchFamily="34" charset="0"/>
              </a:rPr>
              <a:t>Sufficient: “I don’t think that’s right since…”</a:t>
            </a:r>
          </a:p>
          <a:p>
            <a:pPr>
              <a:buFont typeface="Wingdings" pitchFamily="2" charset="2"/>
              <a:buChar char=""/>
            </a:pPr>
            <a:r>
              <a:rPr lang="en-US" sz="3000" dirty="0" smtClean="0">
                <a:solidFill>
                  <a:schemeClr val="accent5">
                    <a:lumMod val="10000"/>
                  </a:schemeClr>
                </a:solidFill>
                <a:latin typeface="+mn-lt"/>
                <a:cs typeface="Calibri" pitchFamily="34" charset="0"/>
              </a:rPr>
              <a:t>Sophisticated: “Another way to look at it is…”</a:t>
            </a:r>
          </a:p>
          <a:p>
            <a:pPr>
              <a:buFont typeface="Wingdings" pitchFamily="2" charset="2"/>
              <a:buChar char=""/>
            </a:pPr>
            <a:endParaRPr lang="en-US" dirty="0">
              <a:solidFill>
                <a:schemeClr val="accent5">
                  <a:lumMod val="10000"/>
                </a:schemeClr>
              </a:solidFill>
              <a:latin typeface="+mn-lt"/>
              <a:cs typeface="Calibri" pitchFamily="34" charset="0"/>
            </a:endParaRPr>
          </a:p>
          <a:p>
            <a:pPr marL="0" indent="0">
              <a:buNone/>
            </a:pPr>
            <a:r>
              <a:rPr lang="en-US" sz="3500" b="1" dirty="0" smtClean="0">
                <a:solidFill>
                  <a:schemeClr val="accent5">
                    <a:lumMod val="10000"/>
                  </a:schemeClr>
                </a:solidFill>
                <a:latin typeface="+mn-lt"/>
                <a:cs typeface="Calibri" pitchFamily="34" charset="0"/>
              </a:rPr>
              <a:t>Share Your Thinking</a:t>
            </a:r>
          </a:p>
          <a:p>
            <a:pPr>
              <a:buSzPct val="100000"/>
              <a:buFont typeface="Arial" pitchFamily="34" charset="0"/>
              <a:buChar char="•"/>
            </a:pPr>
            <a:r>
              <a:rPr lang="en-US" sz="3000" dirty="0" smtClean="0">
                <a:solidFill>
                  <a:schemeClr val="accent5">
                    <a:lumMod val="10000"/>
                  </a:schemeClr>
                </a:solidFill>
                <a:latin typeface="+mn-lt"/>
                <a:cs typeface="Calibri" pitchFamily="34" charset="0"/>
              </a:rPr>
              <a:t>Simple: “In my opinion…”</a:t>
            </a:r>
            <a:endParaRPr lang="en-US" sz="3000" dirty="0">
              <a:solidFill>
                <a:schemeClr val="accent5">
                  <a:lumMod val="10000"/>
                </a:schemeClr>
              </a:solidFill>
              <a:latin typeface="+mn-lt"/>
              <a:cs typeface="Calibri" pitchFamily="34" charset="0"/>
            </a:endParaRPr>
          </a:p>
          <a:p>
            <a:pPr>
              <a:buFont typeface="Wingdings" pitchFamily="2" charset="2"/>
              <a:buChar char=""/>
            </a:pPr>
            <a:r>
              <a:rPr lang="en-US" sz="3000" dirty="0" smtClean="0">
                <a:solidFill>
                  <a:schemeClr val="accent5">
                    <a:lumMod val="10000"/>
                  </a:schemeClr>
                </a:solidFill>
                <a:latin typeface="+mn-lt"/>
                <a:cs typeface="Calibri" pitchFamily="34" charset="0"/>
              </a:rPr>
              <a:t>Sufficient: “I have an idea. What if…”</a:t>
            </a:r>
            <a:endParaRPr lang="en-US" sz="3000" dirty="0">
              <a:solidFill>
                <a:schemeClr val="accent5">
                  <a:lumMod val="10000"/>
                </a:schemeClr>
              </a:solidFill>
              <a:latin typeface="+mn-lt"/>
              <a:cs typeface="Calibri" pitchFamily="34" charset="0"/>
            </a:endParaRPr>
          </a:p>
          <a:p>
            <a:pPr>
              <a:buFont typeface="Wingdings" pitchFamily="2" charset="2"/>
              <a:buChar char=""/>
            </a:pPr>
            <a:r>
              <a:rPr lang="en-US" sz="3000" dirty="0" smtClean="0">
                <a:solidFill>
                  <a:schemeClr val="accent5">
                    <a:lumMod val="10000"/>
                  </a:schemeClr>
                </a:solidFill>
                <a:latin typeface="+mn-lt"/>
                <a:cs typeface="Calibri" pitchFamily="34" charset="0"/>
              </a:rPr>
              <a:t>Sophisticated: “It occurred to me that…”</a:t>
            </a:r>
            <a:endParaRPr lang="en-US" sz="3000" dirty="0">
              <a:solidFill>
                <a:schemeClr val="accent5">
                  <a:lumMod val="10000"/>
                </a:schemeClr>
              </a:solidFill>
              <a:latin typeface="+mn-lt"/>
              <a:cs typeface="Calibri" pitchFamily="34" charset="0"/>
            </a:endParaRPr>
          </a:p>
          <a:p>
            <a:pPr marL="0" indent="0">
              <a:buNone/>
            </a:pPr>
            <a:endParaRPr lang="en-US" b="1" dirty="0">
              <a:latin typeface="Calibri" pitchFamily="34" charset="0"/>
              <a:cs typeface="Calibri" pitchFamily="34" charset="0"/>
            </a:endParaRPr>
          </a:p>
        </p:txBody>
      </p:sp>
      <p:pic>
        <p:nvPicPr>
          <p:cNvPr id="5122" name="Picture 2" descr="C:\Users\kathyt\AppData\Local\Microsoft\Windows\Temporary Internet Files\Content.IE5\72FGKF08\MC9002975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014" y="5285531"/>
            <a:ext cx="1384469" cy="72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8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763000" cy="457200"/>
          </a:xfrm>
        </p:spPr>
        <p:txBody>
          <a:bodyPr>
            <a:noAutofit/>
          </a:bodyPr>
          <a:lstStyle/>
          <a:p>
            <a:r>
              <a:rPr lang="en-US" sz="3600" dirty="0" smtClean="0"/>
              <a:t>Isabel Beck’s Steps to Vocabulary Study:</a:t>
            </a:r>
            <a:endParaRPr lang="en-US" sz="3600" dirty="0"/>
          </a:p>
        </p:txBody>
      </p:sp>
      <p:sp>
        <p:nvSpPr>
          <p:cNvPr id="7" name="Content Placeholder 6"/>
          <p:cNvSpPr>
            <a:spLocks noGrp="1"/>
          </p:cNvSpPr>
          <p:nvPr>
            <p:ph idx="1"/>
          </p:nvPr>
        </p:nvSpPr>
        <p:spPr>
          <a:xfrm>
            <a:off x="381000" y="1600200"/>
            <a:ext cx="8610600" cy="4495800"/>
          </a:xfrm>
        </p:spPr>
        <p:txBody>
          <a:bodyPr/>
          <a:lstStyle/>
          <a:p>
            <a:pPr marL="514350" indent="-514350">
              <a:buFont typeface="+mj-lt"/>
              <a:buAutoNum type="arabicPeriod"/>
            </a:pPr>
            <a:r>
              <a:rPr lang="en-US" dirty="0" smtClean="0">
                <a:solidFill>
                  <a:schemeClr val="accent5">
                    <a:lumMod val="10000"/>
                  </a:schemeClr>
                </a:solidFill>
                <a:latin typeface="+mn-lt"/>
              </a:rPr>
              <a:t>Introduce new words within a context</a:t>
            </a:r>
          </a:p>
          <a:p>
            <a:pPr marL="514350" indent="-514350">
              <a:buFont typeface="+mj-lt"/>
              <a:buAutoNum type="arabicPeriod"/>
            </a:pPr>
            <a:r>
              <a:rPr lang="en-US" dirty="0" smtClean="0">
                <a:solidFill>
                  <a:schemeClr val="accent5">
                    <a:lumMod val="10000"/>
                  </a:schemeClr>
                </a:solidFill>
                <a:latin typeface="+mn-lt"/>
              </a:rPr>
              <a:t>Provide friendly explanations</a:t>
            </a:r>
          </a:p>
          <a:p>
            <a:pPr marL="514350" indent="-514350">
              <a:buFont typeface="+mj-lt"/>
              <a:buAutoNum type="arabicPeriod"/>
            </a:pPr>
            <a:r>
              <a:rPr lang="en-US" dirty="0" smtClean="0">
                <a:solidFill>
                  <a:schemeClr val="accent5">
                    <a:lumMod val="10000"/>
                  </a:schemeClr>
                </a:solidFill>
                <a:latin typeface="+mn-lt"/>
              </a:rPr>
              <a:t>Provide an additional context for the word</a:t>
            </a:r>
          </a:p>
          <a:p>
            <a:pPr marL="514350" indent="-514350">
              <a:buFont typeface="+mj-lt"/>
              <a:buAutoNum type="arabicPeriod"/>
            </a:pPr>
            <a:r>
              <a:rPr lang="en-US" dirty="0" smtClean="0">
                <a:solidFill>
                  <a:schemeClr val="accent5">
                    <a:lumMod val="10000"/>
                  </a:schemeClr>
                </a:solidFill>
                <a:latin typeface="+mn-lt"/>
              </a:rPr>
              <a:t>Provide opportunities for students to actively process word meanings</a:t>
            </a:r>
          </a:p>
          <a:p>
            <a:pPr marL="514350" indent="-514350">
              <a:buFont typeface="+mj-lt"/>
              <a:buAutoNum type="arabicPeriod"/>
            </a:pPr>
            <a:r>
              <a:rPr lang="en-US" dirty="0" smtClean="0">
                <a:solidFill>
                  <a:schemeClr val="accent5">
                    <a:lumMod val="10000"/>
                  </a:schemeClr>
                </a:solidFill>
                <a:latin typeface="+mn-lt"/>
              </a:rPr>
              <a:t>Provide for a high frequency of encounters over time</a:t>
            </a:r>
            <a:endParaRPr lang="en-US" dirty="0">
              <a:solidFill>
                <a:schemeClr val="accent5">
                  <a:lumMod val="10000"/>
                </a:schemeClr>
              </a:solidFill>
              <a:latin typeface="+mn-lt"/>
            </a:endParaRPr>
          </a:p>
        </p:txBody>
      </p:sp>
    </p:spTree>
    <p:extLst>
      <p:ext uri="{BB962C8B-B14F-4D97-AF65-F5344CB8AC3E}">
        <p14:creationId xmlns:p14="http://schemas.microsoft.com/office/powerpoint/2010/main" val="34023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Introducing vocabulary within a context</a:t>
            </a:r>
            <a:endParaRPr lang="en-US" dirty="0"/>
          </a:p>
        </p:txBody>
      </p:sp>
      <p:sp>
        <p:nvSpPr>
          <p:cNvPr id="5" name="Text Placeholder 4"/>
          <p:cNvSpPr>
            <a:spLocks noGrp="1"/>
          </p:cNvSpPr>
          <p:nvPr>
            <p:ph type="body" idx="1"/>
          </p:nvPr>
        </p:nvSpPr>
        <p:spPr>
          <a:xfrm>
            <a:off x="722313" y="4572000"/>
            <a:ext cx="7772400" cy="1371600"/>
          </a:xfrm>
        </p:spPr>
        <p:txBody>
          <a:bodyPr/>
          <a:lstStyle/>
          <a:p>
            <a:r>
              <a:rPr lang="en-US" sz="3200" dirty="0" smtClean="0">
                <a:solidFill>
                  <a:schemeClr val="accent5">
                    <a:lumMod val="10000"/>
                  </a:schemeClr>
                </a:solidFill>
                <a:effectLst>
                  <a:outerShdw blurRad="38100" dist="38100" dir="2700000" algn="tl">
                    <a:srgbClr val="000000">
                      <a:alpha val="43137"/>
                    </a:srgbClr>
                  </a:outerShdw>
                </a:effectLst>
                <a:latin typeface="+mn-lt"/>
              </a:rPr>
              <a:t>1. Introduce </a:t>
            </a:r>
            <a:r>
              <a:rPr lang="en-US" sz="3200" dirty="0">
                <a:solidFill>
                  <a:schemeClr val="accent5">
                    <a:lumMod val="10000"/>
                  </a:schemeClr>
                </a:solidFill>
                <a:effectLst>
                  <a:outerShdw blurRad="38100" dist="38100" dir="2700000" algn="tl">
                    <a:srgbClr val="000000">
                      <a:alpha val="43137"/>
                    </a:srgbClr>
                  </a:outerShdw>
                </a:effectLst>
                <a:latin typeface="+mn-lt"/>
              </a:rPr>
              <a:t>new words within a context</a:t>
            </a:r>
          </a:p>
          <a:p>
            <a:endParaRPr lang="en-US" dirty="0"/>
          </a:p>
        </p:txBody>
      </p:sp>
      <p:pic>
        <p:nvPicPr>
          <p:cNvPr id="6150" name="Picture 6" descr="C:\Users\kathyt\AppData\Local\Microsoft\Windows\Temporary Internet Files\Content.IE5\UMATGUIK\MP9004424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13154"/>
            <a:ext cx="1981200" cy="298056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athyt\AppData\Local\Microsoft\Windows\Temporary Internet Files\Content.IE5\DKBCBSRK\MP9004117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447800"/>
            <a:ext cx="192568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kathyt\AppData\Local\Microsoft\Windows\Temporary Internet Files\Content.IE5\5GO2TTN9\MP90039978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793777"/>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701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762000"/>
          </a:xfrm>
        </p:spPr>
        <p:txBody>
          <a:bodyPr/>
          <a:lstStyle/>
          <a:p>
            <a:pPr algn="ctr"/>
            <a:r>
              <a:rPr lang="en-US" sz="4000" dirty="0" smtClean="0">
                <a:solidFill>
                  <a:schemeClr val="accent5">
                    <a:lumMod val="10000"/>
                  </a:schemeClr>
                </a:solidFill>
              </a:rPr>
              <a:t>2. Provide friendly explanations:</a:t>
            </a:r>
            <a:endParaRPr lang="en-US" sz="4000" dirty="0"/>
          </a:p>
        </p:txBody>
      </p:sp>
      <p:sp>
        <p:nvSpPr>
          <p:cNvPr id="5" name="Content Placeholder 4"/>
          <p:cNvSpPr>
            <a:spLocks noGrp="1"/>
          </p:cNvSpPr>
          <p:nvPr>
            <p:ph idx="1"/>
          </p:nvPr>
        </p:nvSpPr>
        <p:spPr>
          <a:xfrm>
            <a:off x="990600" y="1371600"/>
            <a:ext cx="7772400" cy="4495800"/>
          </a:xfrm>
        </p:spPr>
        <p:txBody>
          <a:bodyPr/>
          <a:lstStyle/>
          <a:p>
            <a:pPr marL="0" indent="0">
              <a:buNone/>
            </a:pPr>
            <a:r>
              <a:rPr lang="en-US" b="1" dirty="0" smtClean="0">
                <a:latin typeface="+mn-lt"/>
              </a:rPr>
              <a:t>The Problem with Dictionary Definitions:</a:t>
            </a:r>
          </a:p>
          <a:p>
            <a:r>
              <a:rPr lang="en-US" dirty="0" smtClean="0">
                <a:solidFill>
                  <a:schemeClr val="accent5">
                    <a:lumMod val="10000"/>
                  </a:schemeClr>
                </a:solidFill>
                <a:latin typeface="+mn-lt"/>
              </a:rPr>
              <a:t>Sixty-three percent of the students’ sentences were judged to be “odd”</a:t>
            </a:r>
          </a:p>
          <a:p>
            <a:r>
              <a:rPr lang="en-US" dirty="0" smtClean="0">
                <a:solidFill>
                  <a:schemeClr val="accent5">
                    <a:lumMod val="10000"/>
                  </a:schemeClr>
                </a:solidFill>
                <a:latin typeface="+mn-lt"/>
              </a:rPr>
              <a:t>Sixty percent of the students’ responses were unacceptable</a:t>
            </a:r>
          </a:p>
          <a:p>
            <a:r>
              <a:rPr lang="en-US" dirty="0" smtClean="0">
                <a:solidFill>
                  <a:schemeClr val="accent5">
                    <a:lumMod val="10000"/>
                  </a:schemeClr>
                </a:solidFill>
                <a:latin typeface="+mn-lt"/>
              </a:rPr>
              <a:t>Students frequently interpreted one or two words from a definition as the entire meaning.</a:t>
            </a:r>
          </a:p>
          <a:p>
            <a:pPr marL="0" indent="0">
              <a:buNone/>
            </a:pPr>
            <a:endParaRPr lang="en-US" dirty="0">
              <a:solidFill>
                <a:schemeClr val="accent5">
                  <a:lumMod val="10000"/>
                </a:schemeClr>
              </a:solidFill>
              <a:latin typeface="+mn-lt"/>
            </a:endParaRPr>
          </a:p>
          <a:p>
            <a:pPr marL="0" indent="0">
              <a:buNone/>
            </a:pPr>
            <a:r>
              <a:rPr lang="en-US" sz="1200" dirty="0" smtClean="0">
                <a:solidFill>
                  <a:schemeClr val="accent5">
                    <a:lumMod val="10000"/>
                  </a:schemeClr>
                </a:solidFill>
                <a:latin typeface="+mn-lt"/>
              </a:rPr>
              <a:t>                           </a:t>
            </a:r>
            <a:r>
              <a:rPr lang="en-US" sz="1600" dirty="0" smtClean="0">
                <a:solidFill>
                  <a:schemeClr val="accent5">
                    <a:lumMod val="10000"/>
                  </a:schemeClr>
                </a:solidFill>
                <a:latin typeface="+mn-lt"/>
              </a:rPr>
              <a:t>(Miller &amp; </a:t>
            </a:r>
            <a:r>
              <a:rPr lang="en-US" sz="1600" dirty="0" err="1" smtClean="0">
                <a:solidFill>
                  <a:schemeClr val="accent5">
                    <a:lumMod val="10000"/>
                  </a:schemeClr>
                </a:solidFill>
                <a:latin typeface="+mn-lt"/>
              </a:rPr>
              <a:t>Geldea</a:t>
            </a:r>
            <a:r>
              <a:rPr lang="en-US" sz="1600" dirty="0" smtClean="0">
                <a:solidFill>
                  <a:schemeClr val="accent5">
                    <a:lumMod val="10000"/>
                  </a:schemeClr>
                </a:solidFill>
                <a:latin typeface="+mn-lt"/>
              </a:rPr>
              <a:t>, </a:t>
            </a:r>
            <a:r>
              <a:rPr lang="en-US" sz="1600" dirty="0" err="1" smtClean="0">
                <a:solidFill>
                  <a:schemeClr val="accent5">
                    <a:lumMod val="10000"/>
                  </a:schemeClr>
                </a:solidFill>
                <a:latin typeface="+mn-lt"/>
              </a:rPr>
              <a:t>McKeown</a:t>
            </a:r>
            <a:r>
              <a:rPr lang="en-US" sz="1600" dirty="0" smtClean="0">
                <a:solidFill>
                  <a:schemeClr val="accent5">
                    <a:lumMod val="10000"/>
                  </a:schemeClr>
                </a:solidFill>
                <a:latin typeface="+mn-lt"/>
              </a:rPr>
              <a:t>, and Scott &amp; Nagy)</a:t>
            </a:r>
            <a:r>
              <a:rPr lang="en-US" dirty="0" smtClean="0">
                <a:solidFill>
                  <a:schemeClr val="accent5">
                    <a:lumMod val="10000"/>
                  </a:schemeClr>
                </a:solidFill>
                <a:latin typeface="+mn-lt"/>
              </a:rPr>
              <a:t> </a:t>
            </a:r>
            <a:endParaRPr lang="en-US" dirty="0">
              <a:solidFill>
                <a:schemeClr val="accent5">
                  <a:lumMod val="10000"/>
                </a:schemeClr>
              </a:solidFill>
              <a:latin typeface="+mn-lt"/>
            </a:endParaRPr>
          </a:p>
        </p:txBody>
      </p:sp>
      <p:pic>
        <p:nvPicPr>
          <p:cNvPr id="6" name="Picture 4" descr="C:\Users\kathyt\AppData\Local\Microsoft\Windows\Temporary Internet Files\Content.IE5\DKBCBSRK\MC9003494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410200"/>
            <a:ext cx="610972" cy="610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athyt\AppData\Local\Microsoft\Windows\Temporary Internet Files\Content.IE5\72FGKF08\MC900215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772" y="5339663"/>
            <a:ext cx="956650" cy="7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981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smtClean="0"/>
              <a:t>Examples: Devious &amp; Vicarious</a:t>
            </a:r>
            <a:endParaRPr lang="en-US" dirty="0"/>
          </a:p>
        </p:txBody>
      </p:sp>
      <p:sp>
        <p:nvSpPr>
          <p:cNvPr id="4" name="Text Placeholder 3"/>
          <p:cNvSpPr>
            <a:spLocks noGrp="1"/>
          </p:cNvSpPr>
          <p:nvPr>
            <p:ph type="body" idx="1"/>
          </p:nvPr>
        </p:nvSpPr>
        <p:spPr>
          <a:xfrm>
            <a:off x="457200" y="1676400"/>
            <a:ext cx="4040188" cy="457200"/>
          </a:xfrm>
        </p:spPr>
        <p:txBody>
          <a:bodyPr/>
          <a:lstStyle/>
          <a:p>
            <a:r>
              <a:rPr lang="en-US" b="1" dirty="0" smtClean="0"/>
              <a:t>Devious</a:t>
            </a:r>
            <a:endParaRPr lang="en-US" b="1" dirty="0"/>
          </a:p>
        </p:txBody>
      </p:sp>
      <p:sp>
        <p:nvSpPr>
          <p:cNvPr id="5" name="Text Placeholder 4"/>
          <p:cNvSpPr>
            <a:spLocks noGrp="1"/>
          </p:cNvSpPr>
          <p:nvPr>
            <p:ph type="body" sz="quarter" idx="3"/>
          </p:nvPr>
        </p:nvSpPr>
        <p:spPr>
          <a:xfrm>
            <a:off x="4648200" y="1676400"/>
            <a:ext cx="4041775" cy="457200"/>
          </a:xfrm>
        </p:spPr>
        <p:txBody>
          <a:bodyPr/>
          <a:lstStyle/>
          <a:p>
            <a:r>
              <a:rPr lang="en-US" b="1" dirty="0" smtClean="0"/>
              <a:t>Vicarious</a:t>
            </a:r>
            <a:endParaRPr lang="en-US" b="1" dirty="0"/>
          </a:p>
        </p:txBody>
      </p:sp>
      <p:sp>
        <p:nvSpPr>
          <p:cNvPr id="3" name="Content Placeholder 2"/>
          <p:cNvSpPr>
            <a:spLocks noGrp="1"/>
          </p:cNvSpPr>
          <p:nvPr>
            <p:ph sz="quarter" idx="13"/>
          </p:nvPr>
        </p:nvSpPr>
        <p:spPr>
          <a:xfrm>
            <a:off x="457200" y="2362200"/>
            <a:ext cx="4040188" cy="4297363"/>
          </a:xfrm>
        </p:spPr>
        <p:txBody>
          <a:bodyPr/>
          <a:lstStyle/>
          <a:p>
            <a:r>
              <a:rPr lang="en-US" dirty="0" smtClean="0"/>
              <a:t>Dictionary definition: straying from the right course; not straightforward</a:t>
            </a:r>
          </a:p>
          <a:p>
            <a:r>
              <a:rPr lang="en-US" dirty="0" smtClean="0"/>
              <a:t>Student sentence: He was devious on his bike.</a:t>
            </a:r>
          </a:p>
          <a:p>
            <a:r>
              <a:rPr lang="en-US" dirty="0" smtClean="0"/>
              <a:t>If someone is devious, he is using tricky and secretive ways to do something dishonest.</a:t>
            </a:r>
            <a:endParaRPr lang="en-US" dirty="0"/>
          </a:p>
        </p:txBody>
      </p:sp>
      <p:sp>
        <p:nvSpPr>
          <p:cNvPr id="6" name="Content Placeholder 5"/>
          <p:cNvSpPr>
            <a:spLocks noGrp="1"/>
          </p:cNvSpPr>
          <p:nvPr>
            <p:ph sz="quarter" idx="14"/>
          </p:nvPr>
        </p:nvSpPr>
        <p:spPr>
          <a:xfrm>
            <a:off x="4648200" y="2362200"/>
            <a:ext cx="4041775" cy="3951288"/>
          </a:xfrm>
        </p:spPr>
        <p:txBody>
          <a:bodyPr>
            <a:normAutofit fontScale="92500" lnSpcReduction="20000"/>
          </a:bodyPr>
          <a:lstStyle/>
          <a:p>
            <a:r>
              <a:rPr lang="en-US" dirty="0" smtClean="0"/>
              <a:t>Dictionary definition: felt by sharing in others’ experiences</a:t>
            </a:r>
          </a:p>
          <a:p>
            <a:r>
              <a:rPr lang="en-US" dirty="0" smtClean="0"/>
              <a:t>Student sentence: We had a vicarious time at my friend’s birthday party.</a:t>
            </a:r>
          </a:p>
          <a:p>
            <a:r>
              <a:rPr lang="en-US" dirty="0" smtClean="0"/>
              <a:t>Friendly definition: If someone is getting a vicarious feeling, she is sharing an experience by watching or reading about it.</a:t>
            </a:r>
            <a:endParaRPr lang="en-US" dirty="0"/>
          </a:p>
        </p:txBody>
      </p:sp>
    </p:spTree>
    <p:extLst>
      <p:ext uri="{BB962C8B-B14F-4D97-AF65-F5344CB8AC3E}">
        <p14:creationId xmlns:p14="http://schemas.microsoft.com/office/powerpoint/2010/main" val="11917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Autofit/>
          </a:bodyPr>
          <a:lstStyle/>
          <a:p>
            <a:pPr algn="ctr"/>
            <a:r>
              <a:rPr lang="en-US" sz="3600" dirty="0" smtClean="0"/>
              <a:t>Developing Student-Friendly Definitions</a:t>
            </a:r>
            <a:endParaRPr lang="en-US" sz="3600" dirty="0"/>
          </a:p>
        </p:txBody>
      </p:sp>
      <p:sp>
        <p:nvSpPr>
          <p:cNvPr id="3" name="Content Placeholder 2"/>
          <p:cNvSpPr>
            <a:spLocks noGrp="1"/>
          </p:cNvSpPr>
          <p:nvPr>
            <p:ph idx="1"/>
          </p:nvPr>
        </p:nvSpPr>
        <p:spPr/>
        <p:txBody>
          <a:bodyPr>
            <a:normAutofit lnSpcReduction="10000"/>
          </a:bodyPr>
          <a:lstStyle/>
          <a:p>
            <a:r>
              <a:rPr lang="en-US" b="1" dirty="0" smtClean="0">
                <a:solidFill>
                  <a:schemeClr val="accent5">
                    <a:lumMod val="10000"/>
                  </a:schemeClr>
                </a:solidFill>
                <a:latin typeface="+mn-lt"/>
              </a:rPr>
              <a:t>Characterize the word </a:t>
            </a:r>
          </a:p>
          <a:p>
            <a:pPr lvl="1"/>
            <a:r>
              <a:rPr lang="en-US" sz="2400" dirty="0" smtClean="0">
                <a:solidFill>
                  <a:schemeClr val="accent5">
                    <a:lumMod val="10000"/>
                  </a:schemeClr>
                </a:solidFill>
                <a:latin typeface="+mn-lt"/>
              </a:rPr>
              <a:t>How is it typically used?</a:t>
            </a:r>
          </a:p>
          <a:p>
            <a:pPr lvl="1"/>
            <a:r>
              <a:rPr lang="en-US" sz="2400" dirty="0" smtClean="0">
                <a:solidFill>
                  <a:schemeClr val="accent5">
                    <a:lumMod val="10000"/>
                  </a:schemeClr>
                </a:solidFill>
                <a:latin typeface="+mn-lt"/>
              </a:rPr>
              <a:t>When do I use this word?</a:t>
            </a:r>
          </a:p>
          <a:p>
            <a:pPr lvl="1"/>
            <a:r>
              <a:rPr lang="en-US" sz="2400" dirty="0" smtClean="0">
                <a:solidFill>
                  <a:schemeClr val="accent5">
                    <a:lumMod val="10000"/>
                  </a:schemeClr>
                </a:solidFill>
                <a:latin typeface="+mn-lt"/>
              </a:rPr>
              <a:t>Why do we have such a word?</a:t>
            </a:r>
          </a:p>
          <a:p>
            <a:r>
              <a:rPr lang="en-US" b="1" dirty="0" smtClean="0">
                <a:solidFill>
                  <a:schemeClr val="accent5">
                    <a:lumMod val="10000"/>
                  </a:schemeClr>
                </a:solidFill>
                <a:latin typeface="+mn-lt"/>
              </a:rPr>
              <a:t>Explain the meaning in everyday language</a:t>
            </a:r>
          </a:p>
          <a:p>
            <a:pPr lvl="1"/>
            <a:r>
              <a:rPr lang="en-US" sz="2400" dirty="0" smtClean="0">
                <a:solidFill>
                  <a:schemeClr val="accent5">
                    <a:lumMod val="10000"/>
                  </a:schemeClr>
                </a:solidFill>
                <a:latin typeface="+mn-lt"/>
              </a:rPr>
              <a:t>Develop it in a way so students attend to the whole explanation, rather than just one word</a:t>
            </a:r>
          </a:p>
          <a:p>
            <a:pPr lvl="1"/>
            <a:r>
              <a:rPr lang="en-US" sz="2400" dirty="0" smtClean="0">
                <a:solidFill>
                  <a:schemeClr val="accent5">
                    <a:lumMod val="10000"/>
                  </a:schemeClr>
                </a:solidFill>
                <a:latin typeface="+mn-lt"/>
              </a:rPr>
              <a:t>Word it in a way that reflects its part of speech</a:t>
            </a:r>
          </a:p>
          <a:p>
            <a:pPr lvl="1"/>
            <a:r>
              <a:rPr lang="en-US" sz="2400" dirty="0" smtClean="0">
                <a:solidFill>
                  <a:schemeClr val="accent5">
                    <a:lumMod val="10000"/>
                  </a:schemeClr>
                </a:solidFill>
                <a:latin typeface="+mn-lt"/>
              </a:rPr>
              <a:t>“Somebody who…”</a:t>
            </a:r>
          </a:p>
          <a:p>
            <a:pPr lvl="1"/>
            <a:r>
              <a:rPr lang="en-US" sz="2400" dirty="0" smtClean="0">
                <a:solidFill>
                  <a:schemeClr val="accent5">
                    <a:lumMod val="10000"/>
                  </a:schemeClr>
                </a:solidFill>
                <a:latin typeface="+mn-lt"/>
              </a:rPr>
              <a:t>“Describes something that…”</a:t>
            </a:r>
          </a:p>
          <a:p>
            <a:pPr lvl="1"/>
            <a:r>
              <a:rPr lang="en-US" sz="2400" dirty="0" smtClean="0">
                <a:solidFill>
                  <a:schemeClr val="accent5">
                    <a:lumMod val="10000"/>
                  </a:schemeClr>
                </a:solidFill>
                <a:latin typeface="+mn-lt"/>
              </a:rPr>
              <a:t>“To do something in a ___ way”</a:t>
            </a:r>
          </a:p>
          <a:p>
            <a:pPr marL="457200" lvl="1" indent="0">
              <a:buNone/>
            </a:pPr>
            <a:endParaRPr lang="en-US" dirty="0"/>
          </a:p>
        </p:txBody>
      </p:sp>
      <p:pic>
        <p:nvPicPr>
          <p:cNvPr id="6" name="Picture 2" descr="C:\Users\kathyt\AppData\Local\Microsoft\Windows\Temporary Internet Files\Content.IE5\7XSK5QZT\MC9002975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40" y="5867400"/>
            <a:ext cx="905257" cy="57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211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686800" cy="1066800"/>
          </a:xfrm>
        </p:spPr>
        <p:txBody>
          <a:bodyPr/>
          <a:lstStyle/>
          <a:p>
            <a:r>
              <a:rPr lang="en-US" dirty="0" smtClean="0">
                <a:solidFill>
                  <a:schemeClr val="accent5">
                    <a:lumMod val="10000"/>
                  </a:schemeClr>
                </a:solidFill>
              </a:rPr>
              <a:t>3. Provide an additional context for the word</a:t>
            </a:r>
            <a:endParaRPr lang="en-US" dirty="0"/>
          </a:p>
        </p:txBody>
      </p:sp>
      <p:sp>
        <p:nvSpPr>
          <p:cNvPr id="3" name="Content Placeholder 2"/>
          <p:cNvSpPr>
            <a:spLocks noGrp="1"/>
          </p:cNvSpPr>
          <p:nvPr>
            <p:ph idx="1"/>
          </p:nvPr>
        </p:nvSpPr>
        <p:spPr>
          <a:xfrm>
            <a:off x="685800" y="2357887"/>
            <a:ext cx="7772400" cy="4495800"/>
          </a:xfrm>
        </p:spPr>
        <p:txBody>
          <a:bodyPr/>
          <a:lstStyle/>
          <a:p>
            <a:r>
              <a:rPr lang="en-US" dirty="0" smtClean="0">
                <a:solidFill>
                  <a:schemeClr val="tx1">
                    <a:lumMod val="95000"/>
                    <a:lumOff val="5000"/>
                  </a:schemeClr>
                </a:solidFill>
                <a:latin typeface="+mn-lt"/>
              </a:rPr>
              <a:t>Often, learners limit their use of the word to the contexts in which they were introduced.</a:t>
            </a:r>
          </a:p>
          <a:p>
            <a:r>
              <a:rPr lang="en-US" dirty="0" smtClean="0">
                <a:solidFill>
                  <a:schemeClr val="tx1">
                    <a:lumMod val="95000"/>
                    <a:lumOff val="5000"/>
                  </a:schemeClr>
                </a:solidFill>
                <a:latin typeface="+mn-lt"/>
              </a:rPr>
              <a:t>To avoid this, present some other contexts in which the word could be used.</a:t>
            </a:r>
            <a:endParaRPr lang="en-US" dirty="0">
              <a:solidFill>
                <a:schemeClr val="tx1">
                  <a:lumMod val="95000"/>
                  <a:lumOff val="5000"/>
                </a:schemeClr>
              </a:solidFill>
              <a:latin typeface="+mn-lt"/>
            </a:endParaRPr>
          </a:p>
        </p:txBody>
      </p:sp>
    </p:spTree>
    <p:extLst>
      <p:ext uri="{BB962C8B-B14F-4D97-AF65-F5344CB8AC3E}">
        <p14:creationId xmlns:p14="http://schemas.microsoft.com/office/powerpoint/2010/main" val="103965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01000" cy="2133600"/>
          </a:xfrm>
        </p:spPr>
        <p:txBody>
          <a:bodyPr/>
          <a:lstStyle/>
          <a:p>
            <a:pPr algn="l"/>
            <a:r>
              <a:rPr lang="en-US" sz="2800" b="1" dirty="0"/>
              <a:t>FOR ESL or ENGLISH-ONLY PROGRAMS: </a:t>
            </a:r>
            <a:r>
              <a:rPr lang="en-US" sz="2800" b="1" dirty="0" smtClean="0"/>
              <a:t>Teachers must </a:t>
            </a:r>
            <a:r>
              <a:rPr lang="en-US" sz="2800" b="1" dirty="0"/>
              <a:t>balance comprehensible input with rich </a:t>
            </a:r>
            <a:r>
              <a:rPr lang="en-US" sz="2800" b="1" dirty="0" smtClean="0"/>
              <a:t>challenging vocabulary </a:t>
            </a:r>
            <a:r>
              <a:rPr lang="en-US" sz="2800" b="1" dirty="0"/>
              <a:t>and reading in math, science and social </a:t>
            </a:r>
            <a:r>
              <a:rPr lang="en-US" sz="2800" b="1" dirty="0" smtClean="0"/>
              <a:t>studies in </a:t>
            </a:r>
            <a:r>
              <a:rPr lang="en-US" sz="2800" b="1" dirty="0"/>
              <a:t>English.</a:t>
            </a:r>
            <a:endParaRPr lang="en-US" sz="2800" dirty="0"/>
          </a:p>
        </p:txBody>
      </p:sp>
      <p:pic>
        <p:nvPicPr>
          <p:cNvPr id="4" name="Content Placeholder 3" descr="Calderon Secondary ELLs.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28844" t="40525" r="7688" b="17424"/>
          <a:stretch/>
        </p:blipFill>
        <p:spPr>
          <a:xfrm>
            <a:off x="1752600" y="3048000"/>
            <a:ext cx="6172200" cy="3610536"/>
          </a:xfrm>
        </p:spPr>
      </p:pic>
    </p:spTree>
    <p:extLst>
      <p:ext uri="{BB962C8B-B14F-4D97-AF65-F5344CB8AC3E}">
        <p14:creationId xmlns:p14="http://schemas.microsoft.com/office/powerpoint/2010/main" val="26071068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85800"/>
            <a:ext cx="8001000" cy="457200"/>
          </a:xfrm>
          <a:prstGeom prst="rect">
            <a:avLst/>
          </a:prstGeom>
        </p:spPr>
        <p:txBody>
          <a:bodyPr/>
          <a:lstStyle>
            <a:lvl1pPr algn="l" rtl="0" eaLnBrk="1" fontAlgn="base" hangingPunct="1">
              <a:spcBef>
                <a:spcPct val="0"/>
              </a:spcBef>
              <a:spcAft>
                <a:spcPct val="0"/>
              </a:spcAft>
              <a:defRPr sz="4400">
                <a:solidFill>
                  <a:srgbClr val="00004A"/>
                </a:solidFill>
                <a:latin typeface="+mj-lt"/>
                <a:ea typeface="+mj-ea"/>
                <a:cs typeface="+mj-cs"/>
              </a:defRPr>
            </a:lvl1pPr>
            <a:lvl2pPr algn="l" rtl="0" eaLnBrk="1" fontAlgn="base" hangingPunct="1">
              <a:spcBef>
                <a:spcPct val="0"/>
              </a:spcBef>
              <a:spcAft>
                <a:spcPct val="0"/>
              </a:spcAft>
              <a:defRPr sz="4400">
                <a:solidFill>
                  <a:srgbClr val="00004A"/>
                </a:solidFill>
                <a:latin typeface="Trebuchet MS" pitchFamily="34" charset="0"/>
                <a:cs typeface="Times New Roman" pitchFamily="18" charset="0"/>
              </a:defRPr>
            </a:lvl2pPr>
            <a:lvl3pPr algn="l" rtl="0" eaLnBrk="1" fontAlgn="base" hangingPunct="1">
              <a:spcBef>
                <a:spcPct val="0"/>
              </a:spcBef>
              <a:spcAft>
                <a:spcPct val="0"/>
              </a:spcAft>
              <a:defRPr sz="4400">
                <a:solidFill>
                  <a:srgbClr val="00004A"/>
                </a:solidFill>
                <a:latin typeface="Trebuchet MS" pitchFamily="34" charset="0"/>
                <a:cs typeface="Times New Roman" pitchFamily="18" charset="0"/>
              </a:defRPr>
            </a:lvl3pPr>
            <a:lvl4pPr algn="l" rtl="0" eaLnBrk="1" fontAlgn="base" hangingPunct="1">
              <a:spcBef>
                <a:spcPct val="0"/>
              </a:spcBef>
              <a:spcAft>
                <a:spcPct val="0"/>
              </a:spcAft>
              <a:defRPr sz="4400">
                <a:solidFill>
                  <a:srgbClr val="00004A"/>
                </a:solidFill>
                <a:latin typeface="Trebuchet MS" pitchFamily="34" charset="0"/>
                <a:cs typeface="Times New Roman" pitchFamily="18" charset="0"/>
              </a:defRPr>
            </a:lvl4pPr>
            <a:lvl5pPr algn="l" rtl="0" eaLnBrk="1" fontAlgn="base" hangingPunct="1">
              <a:spcBef>
                <a:spcPct val="0"/>
              </a:spcBef>
              <a:spcAft>
                <a:spcPct val="0"/>
              </a:spcAft>
              <a:defRPr sz="4400">
                <a:solidFill>
                  <a:srgbClr val="00004A"/>
                </a:solidFill>
                <a:latin typeface="Trebuchet MS" pitchFamily="34" charset="0"/>
                <a:cs typeface="Times New Roman" pitchFamily="18" charset="0"/>
              </a:defRPr>
            </a:lvl5pPr>
            <a:lvl6pPr marL="457200" algn="l" rtl="0" eaLnBrk="1" fontAlgn="base" hangingPunct="1">
              <a:spcBef>
                <a:spcPct val="0"/>
              </a:spcBef>
              <a:spcAft>
                <a:spcPct val="0"/>
              </a:spcAft>
              <a:defRPr sz="4400">
                <a:solidFill>
                  <a:srgbClr val="00004A"/>
                </a:solidFill>
                <a:latin typeface="Trebuchet MS" pitchFamily="34" charset="0"/>
                <a:cs typeface="Times New Roman" pitchFamily="18" charset="0"/>
              </a:defRPr>
            </a:lvl6pPr>
            <a:lvl7pPr marL="914400" algn="l" rtl="0" eaLnBrk="1" fontAlgn="base" hangingPunct="1">
              <a:spcBef>
                <a:spcPct val="0"/>
              </a:spcBef>
              <a:spcAft>
                <a:spcPct val="0"/>
              </a:spcAft>
              <a:defRPr sz="4400">
                <a:solidFill>
                  <a:srgbClr val="00004A"/>
                </a:solidFill>
                <a:latin typeface="Trebuchet MS" pitchFamily="34" charset="0"/>
                <a:cs typeface="Times New Roman" pitchFamily="18" charset="0"/>
              </a:defRPr>
            </a:lvl7pPr>
            <a:lvl8pPr marL="1371600" algn="l" rtl="0" eaLnBrk="1" fontAlgn="base" hangingPunct="1">
              <a:spcBef>
                <a:spcPct val="0"/>
              </a:spcBef>
              <a:spcAft>
                <a:spcPct val="0"/>
              </a:spcAft>
              <a:defRPr sz="4400">
                <a:solidFill>
                  <a:srgbClr val="00004A"/>
                </a:solidFill>
                <a:latin typeface="Trebuchet MS" pitchFamily="34" charset="0"/>
                <a:cs typeface="Times New Roman" pitchFamily="18" charset="0"/>
              </a:defRPr>
            </a:lvl8pPr>
            <a:lvl9pPr marL="1828800" algn="l" rtl="0" eaLnBrk="1" fontAlgn="base" hangingPunct="1">
              <a:spcBef>
                <a:spcPct val="0"/>
              </a:spcBef>
              <a:spcAft>
                <a:spcPct val="0"/>
              </a:spcAft>
              <a:defRPr sz="4400">
                <a:solidFill>
                  <a:srgbClr val="00004A"/>
                </a:solidFill>
                <a:latin typeface="Trebuchet MS" pitchFamily="34" charset="0"/>
                <a:cs typeface="Times New Roman" pitchFamily="18" charset="0"/>
              </a:defRPr>
            </a:lvl9pPr>
          </a:lstStyle>
          <a:p>
            <a:r>
              <a:rPr lang="en-US" b="1" kern="0" dirty="0" smtClean="0">
                <a:latin typeface="+mn-lt"/>
              </a:rPr>
              <a:t>You Try It:</a:t>
            </a:r>
            <a:endParaRPr lang="en-US" b="1" kern="0" dirty="0">
              <a:latin typeface="+mn-lt"/>
            </a:endParaRPr>
          </a:p>
        </p:txBody>
      </p:sp>
      <p:sp>
        <p:nvSpPr>
          <p:cNvPr id="5" name="Content Placeholder 2"/>
          <p:cNvSpPr txBox="1">
            <a:spLocks/>
          </p:cNvSpPr>
          <p:nvPr/>
        </p:nvSpPr>
        <p:spPr>
          <a:xfrm>
            <a:off x="381000" y="1371600"/>
            <a:ext cx="8382000" cy="4343400"/>
          </a:xfrm>
          <a:prstGeom prst="rect">
            <a:avLst/>
          </a:prstGeom>
        </p:spPr>
        <p:txBody>
          <a:bodyPr/>
          <a:lstStyle>
            <a:lvl1pPr marL="342900" indent="-342900" algn="l" rtl="0" eaLnBrk="1" fontAlgn="base" hangingPunct="1">
              <a:spcBef>
                <a:spcPct val="20000"/>
              </a:spcBef>
              <a:spcAft>
                <a:spcPct val="0"/>
              </a:spcAft>
              <a:buChar char="•"/>
              <a:defRPr sz="3200">
                <a:solidFill>
                  <a:srgbClr val="666633"/>
                </a:solidFill>
                <a:latin typeface="+mn-lt"/>
                <a:ea typeface="+mn-ea"/>
                <a:cs typeface="+mn-cs"/>
              </a:defRPr>
            </a:lvl1pPr>
            <a:lvl2pPr marL="742950" indent="-285750" algn="l" rtl="0" eaLnBrk="1" fontAlgn="base" hangingPunct="1">
              <a:spcBef>
                <a:spcPct val="20000"/>
              </a:spcBef>
              <a:spcAft>
                <a:spcPct val="0"/>
              </a:spcAft>
              <a:buChar char="–"/>
              <a:defRPr sz="2800">
                <a:solidFill>
                  <a:srgbClr val="666633"/>
                </a:solidFill>
                <a:latin typeface="+mn-lt"/>
                <a:cs typeface="+mn-cs"/>
              </a:defRPr>
            </a:lvl2pPr>
            <a:lvl3pPr marL="1143000" indent="-228600" algn="l" rtl="0" eaLnBrk="1" fontAlgn="base" hangingPunct="1">
              <a:spcBef>
                <a:spcPct val="20000"/>
              </a:spcBef>
              <a:spcAft>
                <a:spcPct val="0"/>
              </a:spcAft>
              <a:buChar char="•"/>
              <a:defRPr sz="2400">
                <a:solidFill>
                  <a:srgbClr val="666633"/>
                </a:solidFill>
                <a:latin typeface="+mn-lt"/>
                <a:cs typeface="+mn-cs"/>
              </a:defRPr>
            </a:lvl3pPr>
            <a:lvl4pPr marL="1600200" indent="-228600" algn="l" rtl="0" eaLnBrk="1" fontAlgn="base" hangingPunct="1">
              <a:spcBef>
                <a:spcPct val="20000"/>
              </a:spcBef>
              <a:spcAft>
                <a:spcPct val="0"/>
              </a:spcAft>
              <a:buChar char="–"/>
              <a:defRPr sz="2000">
                <a:solidFill>
                  <a:srgbClr val="666633"/>
                </a:solidFill>
                <a:latin typeface="+mn-lt"/>
                <a:cs typeface="+mn-cs"/>
              </a:defRPr>
            </a:lvl4pPr>
            <a:lvl5pPr marL="2057400" indent="-228600" algn="l" rtl="0" eaLnBrk="1" fontAlgn="base" hangingPunct="1">
              <a:spcBef>
                <a:spcPct val="20000"/>
              </a:spcBef>
              <a:spcAft>
                <a:spcPct val="0"/>
              </a:spcAft>
              <a:buChar char="»"/>
              <a:defRPr sz="2000">
                <a:solidFill>
                  <a:srgbClr val="666633"/>
                </a:solidFill>
                <a:latin typeface="+mn-lt"/>
                <a:cs typeface="+mn-cs"/>
              </a:defRPr>
            </a:lvl5pPr>
            <a:lvl6pPr marL="2514600" indent="-228600" algn="l" rtl="0" eaLnBrk="1" fontAlgn="base" hangingPunct="1">
              <a:spcBef>
                <a:spcPct val="20000"/>
              </a:spcBef>
              <a:spcAft>
                <a:spcPct val="0"/>
              </a:spcAft>
              <a:buChar char="»"/>
              <a:defRPr sz="2000">
                <a:solidFill>
                  <a:srgbClr val="666633"/>
                </a:solidFill>
                <a:latin typeface="+mn-lt"/>
                <a:cs typeface="+mn-cs"/>
              </a:defRPr>
            </a:lvl6pPr>
            <a:lvl7pPr marL="2971800" indent="-228600" algn="l" rtl="0" eaLnBrk="1" fontAlgn="base" hangingPunct="1">
              <a:spcBef>
                <a:spcPct val="20000"/>
              </a:spcBef>
              <a:spcAft>
                <a:spcPct val="0"/>
              </a:spcAft>
              <a:buChar char="»"/>
              <a:defRPr sz="2000">
                <a:solidFill>
                  <a:srgbClr val="666633"/>
                </a:solidFill>
                <a:latin typeface="+mn-lt"/>
                <a:cs typeface="+mn-cs"/>
              </a:defRPr>
            </a:lvl7pPr>
            <a:lvl8pPr marL="3429000" indent="-228600" algn="l" rtl="0" eaLnBrk="1" fontAlgn="base" hangingPunct="1">
              <a:spcBef>
                <a:spcPct val="20000"/>
              </a:spcBef>
              <a:spcAft>
                <a:spcPct val="0"/>
              </a:spcAft>
              <a:buChar char="»"/>
              <a:defRPr sz="2000">
                <a:solidFill>
                  <a:srgbClr val="666633"/>
                </a:solidFill>
                <a:latin typeface="+mn-lt"/>
                <a:cs typeface="+mn-cs"/>
              </a:defRPr>
            </a:lvl8pPr>
            <a:lvl9pPr marL="3886200" indent="-228600" algn="l" rtl="0" eaLnBrk="1" fontAlgn="base" hangingPunct="1">
              <a:spcBef>
                <a:spcPct val="20000"/>
              </a:spcBef>
              <a:spcAft>
                <a:spcPct val="0"/>
              </a:spcAft>
              <a:buChar char="»"/>
              <a:defRPr sz="2000">
                <a:solidFill>
                  <a:srgbClr val="666633"/>
                </a:solidFill>
                <a:latin typeface="+mn-lt"/>
                <a:cs typeface="+mn-cs"/>
              </a:defRPr>
            </a:lvl9pPr>
          </a:lstStyle>
          <a:p>
            <a:pPr>
              <a:buFont typeface="Wingdings" pitchFamily="2" charset="2"/>
              <a:buChar char="ü"/>
            </a:pPr>
            <a:r>
              <a:rPr lang="en-US" kern="0" dirty="0" smtClean="0">
                <a:solidFill>
                  <a:schemeClr val="accent5">
                    <a:lumMod val="10000"/>
                  </a:schemeClr>
                </a:solidFill>
              </a:rPr>
              <a:t>Create student friendly definitions for the following words. </a:t>
            </a:r>
          </a:p>
          <a:p>
            <a:pPr>
              <a:buFont typeface="Wingdings" pitchFamily="2" charset="2"/>
              <a:buChar char="ü"/>
            </a:pPr>
            <a:r>
              <a:rPr lang="en-US" kern="0" dirty="0" smtClean="0">
                <a:solidFill>
                  <a:schemeClr val="accent5">
                    <a:lumMod val="10000"/>
                  </a:schemeClr>
                </a:solidFill>
              </a:rPr>
              <a:t>Add an additional context for each word. </a:t>
            </a:r>
          </a:p>
          <a:p>
            <a:pPr marL="514350" indent="-514350">
              <a:buFont typeface="+mj-lt"/>
              <a:buAutoNum type="arabicPeriod"/>
            </a:pPr>
            <a:r>
              <a:rPr lang="en-US" kern="0" dirty="0" smtClean="0">
                <a:solidFill>
                  <a:schemeClr val="accent5">
                    <a:lumMod val="10000"/>
                  </a:schemeClr>
                </a:solidFill>
              </a:rPr>
              <a:t>disrupt    - break up; split</a:t>
            </a:r>
          </a:p>
          <a:p>
            <a:pPr marL="514350" indent="-514350">
              <a:buFont typeface="+mj-lt"/>
              <a:buAutoNum type="arabicPeriod"/>
            </a:pPr>
            <a:r>
              <a:rPr lang="en-US" kern="0" dirty="0" smtClean="0">
                <a:solidFill>
                  <a:schemeClr val="accent5">
                    <a:lumMod val="10000"/>
                  </a:schemeClr>
                </a:solidFill>
              </a:rPr>
              <a:t>illusion    - appearance or feeling that 		    misleads because it is not real</a:t>
            </a:r>
          </a:p>
          <a:p>
            <a:pPr marL="514350" indent="-514350">
              <a:buFont typeface="+mj-lt"/>
              <a:buAutoNum type="arabicPeriod"/>
            </a:pPr>
            <a:r>
              <a:rPr lang="en-US" kern="0" dirty="0" smtClean="0">
                <a:solidFill>
                  <a:schemeClr val="accent5">
                    <a:lumMod val="10000"/>
                  </a:schemeClr>
                </a:solidFill>
              </a:rPr>
              <a:t>morbid    - not healthy or normal</a:t>
            </a:r>
          </a:p>
          <a:p>
            <a:pPr marL="0" indent="0">
              <a:buFontTx/>
              <a:buNone/>
            </a:pPr>
            <a:r>
              <a:rPr lang="en-US" kern="0" dirty="0" smtClean="0">
                <a:solidFill>
                  <a:schemeClr val="accent5">
                    <a:lumMod val="10000"/>
                  </a:schemeClr>
                </a:solidFill>
              </a:rPr>
              <a:t>(Try to include the words </a:t>
            </a:r>
            <a:r>
              <a:rPr lang="en-US" i="1" kern="0" dirty="0" smtClean="0">
                <a:solidFill>
                  <a:schemeClr val="accent5">
                    <a:lumMod val="10000"/>
                  </a:schemeClr>
                </a:solidFill>
              </a:rPr>
              <a:t>something, someone, </a:t>
            </a:r>
            <a:r>
              <a:rPr lang="en-US" kern="0" dirty="0" smtClean="0">
                <a:solidFill>
                  <a:schemeClr val="accent5">
                    <a:lumMod val="10000"/>
                  </a:schemeClr>
                </a:solidFill>
              </a:rPr>
              <a:t>or </a:t>
            </a:r>
            <a:r>
              <a:rPr lang="en-US" i="1" kern="0" dirty="0" smtClean="0">
                <a:solidFill>
                  <a:schemeClr val="accent5">
                    <a:lumMod val="10000"/>
                  </a:schemeClr>
                </a:solidFill>
              </a:rPr>
              <a:t>describes </a:t>
            </a:r>
            <a:r>
              <a:rPr lang="en-US" kern="0" dirty="0" smtClean="0">
                <a:solidFill>
                  <a:schemeClr val="accent5">
                    <a:lumMod val="10000"/>
                  </a:schemeClr>
                </a:solidFill>
              </a:rPr>
              <a:t>in your explanations.)</a:t>
            </a:r>
            <a:endParaRPr lang="en-US" kern="0" dirty="0">
              <a:solidFill>
                <a:schemeClr val="accent5">
                  <a:lumMod val="10000"/>
                </a:schemeClr>
              </a:solidFill>
            </a:endParaRPr>
          </a:p>
        </p:txBody>
      </p:sp>
    </p:spTree>
    <p:extLst>
      <p:ext uri="{BB962C8B-B14F-4D97-AF65-F5344CB8AC3E}">
        <p14:creationId xmlns:p14="http://schemas.microsoft.com/office/powerpoint/2010/main" val="36510117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915400" cy="1295400"/>
          </a:xfrm>
        </p:spPr>
        <p:txBody>
          <a:bodyPr/>
          <a:lstStyle/>
          <a:p>
            <a:r>
              <a:rPr lang="en-US" sz="4000" dirty="0" smtClean="0">
                <a:solidFill>
                  <a:schemeClr val="accent5">
                    <a:lumMod val="10000"/>
                  </a:schemeClr>
                </a:solidFill>
              </a:rPr>
              <a:t>4. Provide opportunities for students to actively process word meanings</a:t>
            </a:r>
            <a:endParaRPr lang="en-US" dirty="0"/>
          </a:p>
        </p:txBody>
      </p:sp>
      <p:sp>
        <p:nvSpPr>
          <p:cNvPr id="3" name="Content Placeholder 2"/>
          <p:cNvSpPr>
            <a:spLocks noGrp="1"/>
          </p:cNvSpPr>
          <p:nvPr>
            <p:ph idx="1"/>
          </p:nvPr>
        </p:nvSpPr>
        <p:spPr>
          <a:xfrm>
            <a:off x="685800" y="2209800"/>
            <a:ext cx="7772400" cy="3886200"/>
          </a:xfrm>
        </p:spPr>
        <p:txBody>
          <a:bodyPr>
            <a:normAutofit/>
          </a:bodyPr>
          <a:lstStyle/>
          <a:p>
            <a:r>
              <a:rPr lang="en-US" sz="3200" dirty="0" smtClean="0">
                <a:solidFill>
                  <a:schemeClr val="bg2">
                    <a:lumMod val="10000"/>
                  </a:schemeClr>
                </a:solidFill>
                <a:latin typeface="+mn-lt"/>
              </a:rPr>
              <a:t>One way to do that is to provide meaning through Instructional contexts. </a:t>
            </a:r>
          </a:p>
          <a:p>
            <a:endParaRPr lang="en-US" sz="3200" dirty="0">
              <a:solidFill>
                <a:schemeClr val="bg2">
                  <a:lumMod val="10000"/>
                </a:schemeClr>
              </a:solidFill>
              <a:latin typeface="+mn-lt"/>
            </a:endParaRPr>
          </a:p>
          <a:p>
            <a:r>
              <a:rPr lang="en-US" sz="3200" dirty="0" smtClean="0">
                <a:solidFill>
                  <a:schemeClr val="bg2">
                    <a:lumMod val="10000"/>
                  </a:schemeClr>
                </a:solidFill>
                <a:latin typeface="+mn-lt"/>
              </a:rPr>
              <a:t>How do you do that?</a:t>
            </a:r>
            <a:endParaRPr lang="en-US" sz="3200" dirty="0">
              <a:solidFill>
                <a:schemeClr val="bg2">
                  <a:lumMod val="10000"/>
                </a:schemeClr>
              </a:solidFill>
              <a:latin typeface="+mn-lt"/>
            </a:endParaRPr>
          </a:p>
        </p:txBody>
      </p:sp>
      <p:pic>
        <p:nvPicPr>
          <p:cNvPr id="7173" name="Picture 5" descr="C:\Users\kathyt\AppData\Local\Microsoft\Windows\Temporary Internet Files\Content.IE5\UMATGUIK\MP9004222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429000"/>
            <a:ext cx="198216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670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1524000"/>
          </a:xfrm>
        </p:spPr>
        <p:txBody>
          <a:bodyPr>
            <a:noAutofit/>
          </a:bodyPr>
          <a:lstStyle/>
          <a:p>
            <a:r>
              <a:rPr lang="en-US" sz="4000" dirty="0" smtClean="0"/>
              <a:t>Provide Meaning Information </a:t>
            </a:r>
            <a:br>
              <a:rPr lang="en-US" sz="4000" dirty="0" smtClean="0"/>
            </a:br>
            <a:r>
              <a:rPr lang="en-US" sz="4000" dirty="0" smtClean="0"/>
              <a:t>through Instructional Contexts</a:t>
            </a:r>
            <a:endParaRPr lang="en-US" sz="4000" dirty="0"/>
          </a:p>
        </p:txBody>
      </p:sp>
      <p:sp>
        <p:nvSpPr>
          <p:cNvPr id="3" name="Content Placeholder 2"/>
          <p:cNvSpPr>
            <a:spLocks noGrp="1"/>
          </p:cNvSpPr>
          <p:nvPr>
            <p:ph idx="1"/>
          </p:nvPr>
        </p:nvSpPr>
        <p:spPr>
          <a:xfrm>
            <a:off x="762000" y="2286000"/>
            <a:ext cx="8229600" cy="4343400"/>
          </a:xfrm>
        </p:spPr>
        <p:txBody>
          <a:bodyPr>
            <a:normAutofit/>
          </a:bodyPr>
          <a:lstStyle/>
          <a:p>
            <a:r>
              <a:rPr lang="en-US" dirty="0" smtClean="0">
                <a:solidFill>
                  <a:schemeClr val="accent5">
                    <a:lumMod val="10000"/>
                  </a:schemeClr>
                </a:solidFill>
                <a:latin typeface="+mn-lt"/>
              </a:rPr>
              <a:t>Describe a situation that leads the students to  understand the meaning of the word.</a:t>
            </a:r>
          </a:p>
          <a:p>
            <a:r>
              <a:rPr lang="en-US" dirty="0" smtClean="0">
                <a:solidFill>
                  <a:schemeClr val="accent5">
                    <a:lumMod val="10000"/>
                  </a:schemeClr>
                </a:solidFill>
                <a:latin typeface="+mn-lt"/>
              </a:rPr>
              <a:t>Develop a definition or explanation of the target word that is clear and explicit.</a:t>
            </a:r>
          </a:p>
          <a:p>
            <a:r>
              <a:rPr lang="en-US" dirty="0" smtClean="0">
                <a:solidFill>
                  <a:schemeClr val="accent5">
                    <a:lumMod val="10000"/>
                  </a:schemeClr>
                </a:solidFill>
                <a:latin typeface="+mn-lt"/>
              </a:rPr>
              <a:t>Have students explain their thinking and explain the parts of the situation that helped him or her figure out the definition. </a:t>
            </a:r>
          </a:p>
          <a:p>
            <a:r>
              <a:rPr lang="en-US" dirty="0" smtClean="0">
                <a:solidFill>
                  <a:schemeClr val="accent5">
                    <a:lumMod val="10000"/>
                  </a:schemeClr>
                </a:solidFill>
                <a:latin typeface="+mn-lt"/>
              </a:rPr>
              <a:t>Model thinking aloud this kind of explanation, but use it sparingly so students do most of the explaining.</a:t>
            </a:r>
            <a:endParaRPr lang="en-US" dirty="0">
              <a:solidFill>
                <a:schemeClr val="accent5">
                  <a:lumMod val="10000"/>
                </a:schemeClr>
              </a:solidFill>
              <a:latin typeface="+mn-lt"/>
            </a:endParaRPr>
          </a:p>
        </p:txBody>
      </p:sp>
    </p:spTree>
    <p:extLst>
      <p:ext uri="{BB962C8B-B14F-4D97-AF65-F5344CB8AC3E}">
        <p14:creationId xmlns:p14="http://schemas.microsoft.com/office/powerpoint/2010/main" val="11827351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1143000"/>
          </a:xfrm>
        </p:spPr>
        <p:txBody>
          <a:bodyPr/>
          <a:lstStyle/>
          <a:p>
            <a:r>
              <a:rPr lang="en-US" dirty="0"/>
              <a:t>Instructional Contexts</a:t>
            </a:r>
            <a:r>
              <a:rPr lang="en-US" dirty="0" smtClean="0"/>
              <a:t>: </a:t>
            </a:r>
            <a:r>
              <a:rPr lang="en-US" i="1" dirty="0" smtClean="0"/>
              <a:t>obstinate</a:t>
            </a:r>
            <a:endParaRPr lang="en-US" i="1" dirty="0"/>
          </a:p>
        </p:txBody>
      </p:sp>
      <p:sp>
        <p:nvSpPr>
          <p:cNvPr id="3" name="Content Placeholder 2"/>
          <p:cNvSpPr>
            <a:spLocks noGrp="1"/>
          </p:cNvSpPr>
          <p:nvPr>
            <p:ph idx="1"/>
          </p:nvPr>
        </p:nvSpPr>
        <p:spPr>
          <a:xfrm>
            <a:off x="685800" y="2209800"/>
            <a:ext cx="7772400" cy="3886200"/>
          </a:xfrm>
        </p:spPr>
        <p:txBody>
          <a:bodyPr/>
          <a:lstStyle/>
          <a:p>
            <a:r>
              <a:rPr lang="en-US" dirty="0" smtClean="0">
                <a:solidFill>
                  <a:schemeClr val="accent5">
                    <a:lumMod val="10000"/>
                  </a:schemeClr>
                </a:solidFill>
              </a:rPr>
              <a:t>“The rider couldn’t control the </a:t>
            </a:r>
            <a:r>
              <a:rPr lang="en-US" i="1" dirty="0" smtClean="0">
                <a:solidFill>
                  <a:schemeClr val="accent5">
                    <a:lumMod val="10000"/>
                  </a:schemeClr>
                </a:solidFill>
              </a:rPr>
              <a:t>obstinate</a:t>
            </a:r>
            <a:r>
              <a:rPr lang="en-US" dirty="0" smtClean="0">
                <a:solidFill>
                  <a:schemeClr val="accent5">
                    <a:lumMod val="10000"/>
                  </a:schemeClr>
                </a:solidFill>
              </a:rPr>
              <a:t> horse. She was getting angry that this horse acted this way often.” </a:t>
            </a:r>
          </a:p>
          <a:p>
            <a:pPr lvl="1"/>
            <a:endParaRPr lang="en-US" dirty="0" smtClean="0">
              <a:solidFill>
                <a:schemeClr val="accent5">
                  <a:lumMod val="10000"/>
                </a:schemeClr>
              </a:solidFill>
            </a:endParaRPr>
          </a:p>
          <a:p>
            <a:pPr lvl="1"/>
            <a:r>
              <a:rPr lang="en-US" dirty="0" smtClean="0">
                <a:solidFill>
                  <a:schemeClr val="accent5">
                    <a:lumMod val="10000"/>
                  </a:schemeClr>
                </a:solidFill>
              </a:rPr>
              <a:t>First step is teacher modeling</a:t>
            </a:r>
            <a:endParaRPr lang="en-US" dirty="0">
              <a:solidFill>
                <a:schemeClr val="accent5">
                  <a:lumMod val="10000"/>
                </a:schemeClr>
              </a:solidFill>
            </a:endParaRPr>
          </a:p>
        </p:txBody>
      </p:sp>
      <p:pic>
        <p:nvPicPr>
          <p:cNvPr id="4" name="Picture 2" descr="C:\Users\kathyt\AppData\Local\Microsoft\Windows\Temporary Internet Files\Content.IE5\5GO2TTN9\MP9004484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86200"/>
            <a:ext cx="18542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58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01000" cy="1752600"/>
          </a:xfrm>
        </p:spPr>
        <p:txBody>
          <a:bodyPr/>
          <a:lstStyle/>
          <a:p>
            <a:r>
              <a:rPr lang="en-US" dirty="0"/>
              <a:t>Instructional </a:t>
            </a:r>
            <a:r>
              <a:rPr lang="en-US" dirty="0" smtClean="0"/>
              <a:t>Context: </a:t>
            </a:r>
            <a:r>
              <a:rPr lang="en-US" i="1" dirty="0" smtClean="0"/>
              <a:t>Eavesdrop</a:t>
            </a:r>
            <a:endParaRPr lang="en-US" i="1" dirty="0"/>
          </a:p>
        </p:txBody>
      </p:sp>
      <p:sp>
        <p:nvSpPr>
          <p:cNvPr id="3" name="Content Placeholder 2"/>
          <p:cNvSpPr>
            <a:spLocks noGrp="1"/>
          </p:cNvSpPr>
          <p:nvPr>
            <p:ph idx="1"/>
          </p:nvPr>
        </p:nvSpPr>
        <p:spPr>
          <a:xfrm>
            <a:off x="762000" y="2895600"/>
            <a:ext cx="7772400" cy="3962400"/>
          </a:xfrm>
        </p:spPr>
        <p:txBody>
          <a:bodyPr>
            <a:normAutofit/>
          </a:bodyPr>
          <a:lstStyle/>
          <a:p>
            <a:r>
              <a:rPr lang="en-US" dirty="0" smtClean="0">
                <a:solidFill>
                  <a:schemeClr val="accent5">
                    <a:lumMod val="10000"/>
                  </a:schemeClr>
                </a:solidFill>
              </a:rPr>
              <a:t>“The train ride had been long, and I was tired of looking out the window. So I decided to </a:t>
            </a:r>
            <a:r>
              <a:rPr lang="en-US" i="1" dirty="0" smtClean="0">
                <a:solidFill>
                  <a:schemeClr val="accent5">
                    <a:lumMod val="10000"/>
                  </a:schemeClr>
                </a:solidFill>
              </a:rPr>
              <a:t>eavesdrop</a:t>
            </a:r>
            <a:r>
              <a:rPr lang="en-US" dirty="0" smtClean="0">
                <a:solidFill>
                  <a:schemeClr val="accent5">
                    <a:lumMod val="10000"/>
                  </a:schemeClr>
                </a:solidFill>
              </a:rPr>
              <a:t> on what two of the passengers sitting behind me were saying. I knew what they were saying was none of my business, but it might be interesting, so I tried to listen.”</a:t>
            </a:r>
          </a:p>
          <a:p>
            <a:pPr lvl="1"/>
            <a:endParaRPr lang="en-US" dirty="0" smtClean="0">
              <a:solidFill>
                <a:schemeClr val="accent5">
                  <a:lumMod val="10000"/>
                </a:schemeClr>
              </a:solidFill>
            </a:endParaRPr>
          </a:p>
          <a:p>
            <a:pPr lvl="1"/>
            <a:r>
              <a:rPr lang="en-US" dirty="0" smtClean="0">
                <a:solidFill>
                  <a:schemeClr val="accent5">
                    <a:lumMod val="10000"/>
                  </a:schemeClr>
                </a:solidFill>
              </a:rPr>
              <a:t>What is this person up to? What told you that?</a:t>
            </a:r>
          </a:p>
          <a:p>
            <a:pPr lvl="1"/>
            <a:r>
              <a:rPr lang="en-US" dirty="0" smtClean="0">
                <a:solidFill>
                  <a:schemeClr val="accent5">
                    <a:lumMod val="10000"/>
                  </a:schemeClr>
                </a:solidFill>
              </a:rPr>
              <a:t>What’s this about it was none of his business?</a:t>
            </a:r>
          </a:p>
          <a:p>
            <a:pPr lvl="1"/>
            <a:r>
              <a:rPr lang="en-US" dirty="0" smtClean="0">
                <a:solidFill>
                  <a:schemeClr val="accent5">
                    <a:lumMod val="10000"/>
                  </a:schemeClr>
                </a:solidFill>
              </a:rPr>
              <a:t>So, </a:t>
            </a:r>
            <a:r>
              <a:rPr lang="en-US" i="1" dirty="0" smtClean="0">
                <a:solidFill>
                  <a:schemeClr val="accent5">
                    <a:lumMod val="10000"/>
                  </a:schemeClr>
                </a:solidFill>
              </a:rPr>
              <a:t>eavesdropping</a:t>
            </a:r>
            <a:r>
              <a:rPr lang="en-US" dirty="0" smtClean="0">
                <a:solidFill>
                  <a:schemeClr val="accent5">
                    <a:lumMod val="10000"/>
                  </a:schemeClr>
                </a:solidFill>
              </a:rPr>
              <a:t> means what kind of listening</a:t>
            </a:r>
            <a:r>
              <a:rPr lang="en-US" dirty="0" smtClean="0"/>
              <a:t>?</a:t>
            </a:r>
            <a:endParaRPr lang="en-US" dirty="0"/>
          </a:p>
        </p:txBody>
      </p:sp>
    </p:spTree>
    <p:extLst>
      <p:ext uri="{BB962C8B-B14F-4D97-AF65-F5344CB8AC3E}">
        <p14:creationId xmlns:p14="http://schemas.microsoft.com/office/powerpoint/2010/main" val="38886384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dirty="0"/>
              <a:t>Instructional </a:t>
            </a:r>
            <a:r>
              <a:rPr lang="en-US" dirty="0" smtClean="0"/>
              <a:t>Context: </a:t>
            </a:r>
            <a:r>
              <a:rPr lang="en-US" i="1" dirty="0" smtClean="0"/>
              <a:t>Edible</a:t>
            </a:r>
            <a:endParaRPr lang="en-US" i="1" dirty="0"/>
          </a:p>
        </p:txBody>
      </p:sp>
      <p:sp>
        <p:nvSpPr>
          <p:cNvPr id="3" name="Content Placeholder 2"/>
          <p:cNvSpPr>
            <a:spLocks noGrp="1"/>
          </p:cNvSpPr>
          <p:nvPr>
            <p:ph idx="1"/>
          </p:nvPr>
        </p:nvSpPr>
        <p:spPr>
          <a:xfrm>
            <a:off x="457200" y="2362200"/>
            <a:ext cx="8229600" cy="4114800"/>
          </a:xfrm>
        </p:spPr>
        <p:txBody>
          <a:bodyPr/>
          <a:lstStyle/>
          <a:p>
            <a:r>
              <a:rPr lang="en-US" sz="2800" dirty="0" smtClean="0">
                <a:solidFill>
                  <a:schemeClr val="accent5">
                    <a:lumMod val="10000"/>
                  </a:schemeClr>
                </a:solidFill>
              </a:rPr>
              <a:t>“Please don’t eat the flowers, sir,” said the waiter. “I don’t think they are </a:t>
            </a:r>
            <a:r>
              <a:rPr lang="en-US" sz="2800" i="1" dirty="0" smtClean="0">
                <a:solidFill>
                  <a:schemeClr val="accent5">
                    <a:lumMod val="10000"/>
                  </a:schemeClr>
                </a:solidFill>
              </a:rPr>
              <a:t>edible</a:t>
            </a:r>
            <a:r>
              <a:rPr lang="en-US" sz="2800" dirty="0" smtClean="0">
                <a:solidFill>
                  <a:schemeClr val="accent5">
                    <a:lumMod val="10000"/>
                  </a:schemeClr>
                </a:solidFill>
              </a:rPr>
              <a:t>! They might make you sick!” </a:t>
            </a:r>
          </a:p>
          <a:p>
            <a:pPr lvl="1"/>
            <a:r>
              <a:rPr lang="en-US" sz="2000" dirty="0" smtClean="0">
                <a:solidFill>
                  <a:schemeClr val="accent5">
                    <a:lumMod val="10000"/>
                  </a:schemeClr>
                </a:solidFill>
              </a:rPr>
              <a:t>What is the waiter telling the man about the flowers?</a:t>
            </a:r>
          </a:p>
          <a:p>
            <a:pPr lvl="1"/>
            <a:r>
              <a:rPr lang="en-US" sz="2000" dirty="0" smtClean="0">
                <a:solidFill>
                  <a:schemeClr val="accent5">
                    <a:lumMod val="10000"/>
                  </a:schemeClr>
                </a:solidFill>
              </a:rPr>
              <a:t>If eating them might make you sick, what does that tell you?</a:t>
            </a:r>
          </a:p>
          <a:p>
            <a:pPr lvl="1"/>
            <a:r>
              <a:rPr lang="en-US" sz="2000" dirty="0" smtClean="0">
                <a:solidFill>
                  <a:schemeClr val="accent5">
                    <a:lumMod val="10000"/>
                  </a:schemeClr>
                </a:solidFill>
              </a:rPr>
              <a:t>So, if you shouldn’t eat things that are not </a:t>
            </a:r>
            <a:r>
              <a:rPr lang="en-US" sz="2000" i="1" dirty="0" smtClean="0">
                <a:solidFill>
                  <a:schemeClr val="accent5">
                    <a:lumMod val="10000"/>
                  </a:schemeClr>
                </a:solidFill>
              </a:rPr>
              <a:t>edible</a:t>
            </a:r>
            <a:r>
              <a:rPr lang="en-US" sz="2000" dirty="0" smtClean="0">
                <a:solidFill>
                  <a:schemeClr val="accent5">
                    <a:lumMod val="10000"/>
                  </a:schemeClr>
                </a:solidFill>
              </a:rPr>
              <a:t>, what does </a:t>
            </a:r>
            <a:r>
              <a:rPr lang="en-US" sz="2000" i="1" dirty="0" smtClean="0">
                <a:solidFill>
                  <a:schemeClr val="accent5">
                    <a:lumMod val="10000"/>
                  </a:schemeClr>
                </a:solidFill>
              </a:rPr>
              <a:t>edible</a:t>
            </a:r>
            <a:r>
              <a:rPr lang="en-US" sz="2000" dirty="0" smtClean="0">
                <a:solidFill>
                  <a:schemeClr val="accent5">
                    <a:lumMod val="10000"/>
                  </a:schemeClr>
                </a:solidFill>
              </a:rPr>
              <a:t> </a:t>
            </a:r>
            <a:r>
              <a:rPr lang="en-US" sz="2000" dirty="0">
                <a:solidFill>
                  <a:schemeClr val="accent5">
                    <a:lumMod val="10000"/>
                  </a:schemeClr>
                </a:solidFill>
              </a:rPr>
              <a:t>m</a:t>
            </a:r>
            <a:r>
              <a:rPr lang="en-US" sz="2000" dirty="0" smtClean="0">
                <a:solidFill>
                  <a:schemeClr val="accent5">
                    <a:lumMod val="10000"/>
                  </a:schemeClr>
                </a:solidFill>
              </a:rPr>
              <a:t>ean?</a:t>
            </a:r>
            <a:endParaRPr lang="en-US" sz="2000" dirty="0">
              <a:solidFill>
                <a:schemeClr val="accent5">
                  <a:lumMod val="10000"/>
                </a:schemeClr>
              </a:solidFill>
            </a:endParaRPr>
          </a:p>
        </p:txBody>
      </p:sp>
    </p:spTree>
    <p:extLst>
      <p:ext uri="{BB962C8B-B14F-4D97-AF65-F5344CB8AC3E}">
        <p14:creationId xmlns:p14="http://schemas.microsoft.com/office/powerpoint/2010/main" val="4648567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3124200"/>
          </a:xfrm>
        </p:spPr>
        <p:txBody>
          <a:bodyPr>
            <a:normAutofit/>
          </a:bodyPr>
          <a:lstStyle/>
          <a:p>
            <a:r>
              <a:rPr lang="en-US" dirty="0" smtClean="0"/>
              <a:t>4. Provide opportunities for students to actively process word meanings</a:t>
            </a:r>
            <a:br>
              <a:rPr lang="en-US" dirty="0" smtClean="0"/>
            </a:br>
            <a:endParaRPr lang="en-US" dirty="0"/>
          </a:p>
        </p:txBody>
      </p:sp>
      <p:sp>
        <p:nvSpPr>
          <p:cNvPr id="3" name="Content Placeholder 2"/>
          <p:cNvSpPr>
            <a:spLocks noGrp="1"/>
          </p:cNvSpPr>
          <p:nvPr>
            <p:ph idx="1"/>
          </p:nvPr>
        </p:nvSpPr>
        <p:spPr>
          <a:xfrm>
            <a:off x="1600200" y="2971800"/>
            <a:ext cx="5486400" cy="3429000"/>
          </a:xfrm>
        </p:spPr>
        <p:txBody>
          <a:bodyPr>
            <a:normAutofit/>
          </a:bodyPr>
          <a:lstStyle/>
          <a:p>
            <a:pPr marL="0" indent="0">
              <a:buNone/>
            </a:pPr>
            <a:r>
              <a:rPr lang="en-US" sz="3200" dirty="0" smtClean="0">
                <a:solidFill>
                  <a:schemeClr val="accent5">
                    <a:lumMod val="10000"/>
                  </a:schemeClr>
                </a:solidFill>
                <a:latin typeface="+mn-lt"/>
              </a:rPr>
              <a:t>4 ideas for doing this:</a:t>
            </a:r>
          </a:p>
          <a:p>
            <a:r>
              <a:rPr lang="en-US" sz="3200" dirty="0" smtClean="0">
                <a:solidFill>
                  <a:schemeClr val="accent5">
                    <a:lumMod val="10000"/>
                  </a:schemeClr>
                </a:solidFill>
                <a:latin typeface="+mn-lt"/>
              </a:rPr>
              <a:t>Word Associations</a:t>
            </a:r>
          </a:p>
          <a:p>
            <a:r>
              <a:rPr lang="en-US" sz="3200" dirty="0" smtClean="0">
                <a:solidFill>
                  <a:schemeClr val="accent5">
                    <a:lumMod val="10000"/>
                  </a:schemeClr>
                </a:solidFill>
                <a:latin typeface="+mn-lt"/>
              </a:rPr>
              <a:t>Have you Ever…?</a:t>
            </a:r>
          </a:p>
          <a:p>
            <a:r>
              <a:rPr lang="en-US" sz="3200" dirty="0" smtClean="0">
                <a:solidFill>
                  <a:schemeClr val="accent5">
                    <a:lumMod val="10000"/>
                  </a:schemeClr>
                </a:solidFill>
                <a:latin typeface="+mn-lt"/>
              </a:rPr>
              <a:t>Applause, Applause!</a:t>
            </a:r>
          </a:p>
          <a:p>
            <a:r>
              <a:rPr lang="en-US" sz="3200" dirty="0" smtClean="0">
                <a:solidFill>
                  <a:schemeClr val="accent5">
                    <a:lumMod val="10000"/>
                  </a:schemeClr>
                </a:solidFill>
                <a:latin typeface="+mn-lt"/>
              </a:rPr>
              <a:t>Idea Completions</a:t>
            </a:r>
            <a:endParaRPr lang="en-US" sz="3200" dirty="0">
              <a:solidFill>
                <a:schemeClr val="accent5">
                  <a:lumMod val="10000"/>
                </a:schemeClr>
              </a:solidFill>
              <a:latin typeface="+mn-lt"/>
            </a:endParaRPr>
          </a:p>
        </p:txBody>
      </p:sp>
    </p:spTree>
    <p:extLst>
      <p:ext uri="{BB962C8B-B14F-4D97-AF65-F5344CB8AC3E}">
        <p14:creationId xmlns:p14="http://schemas.microsoft.com/office/powerpoint/2010/main" val="37057835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5">
                    <a:lumMod val="10000"/>
                  </a:schemeClr>
                </a:solidFill>
                <a:latin typeface="+mn-lt"/>
              </a:rPr>
              <a:t>Engaging Students in Dealing with Word Meanings</a:t>
            </a:r>
            <a:endParaRPr lang="en-US" dirty="0">
              <a:solidFill>
                <a:schemeClr val="accent5">
                  <a:lumMod val="10000"/>
                </a:schemeClr>
              </a:solidFill>
              <a:latin typeface="+mn-lt"/>
            </a:endParaRPr>
          </a:p>
        </p:txBody>
      </p:sp>
      <p:sp>
        <p:nvSpPr>
          <p:cNvPr id="5" name="Content Placeholder 2"/>
          <p:cNvSpPr txBox="1">
            <a:spLocks/>
          </p:cNvSpPr>
          <p:nvPr/>
        </p:nvSpPr>
        <p:spPr>
          <a:xfrm>
            <a:off x="423203" y="1752600"/>
            <a:ext cx="82296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accent5">
                    <a:lumMod val="10000"/>
                  </a:schemeClr>
                </a:solidFill>
              </a:rPr>
              <a:t>Word Associations: </a:t>
            </a:r>
            <a:r>
              <a:rPr lang="en-US" dirty="0" smtClean="0">
                <a:solidFill>
                  <a:schemeClr val="accent5">
                    <a:lumMod val="10000"/>
                  </a:schemeClr>
                </a:solidFill>
              </a:rPr>
              <a:t>After studying explanations for </a:t>
            </a:r>
            <a:r>
              <a:rPr lang="en-US" i="1" dirty="0" smtClean="0">
                <a:solidFill>
                  <a:schemeClr val="accent5">
                    <a:lumMod val="10000"/>
                  </a:schemeClr>
                </a:solidFill>
              </a:rPr>
              <a:t>accomplice, virtuoso, philanthropist, </a:t>
            </a:r>
            <a:r>
              <a:rPr lang="en-US" dirty="0" smtClean="0">
                <a:solidFill>
                  <a:schemeClr val="accent5">
                    <a:lumMod val="10000"/>
                  </a:schemeClr>
                </a:solidFill>
              </a:rPr>
              <a:t>and</a:t>
            </a:r>
            <a:r>
              <a:rPr lang="en-US" i="1" dirty="0" smtClean="0">
                <a:solidFill>
                  <a:schemeClr val="accent5">
                    <a:lumMod val="10000"/>
                  </a:schemeClr>
                </a:solidFill>
              </a:rPr>
              <a:t> novice</a:t>
            </a:r>
            <a:r>
              <a:rPr lang="en-US" dirty="0" smtClean="0">
                <a:solidFill>
                  <a:schemeClr val="accent5">
                    <a:lumMod val="10000"/>
                  </a:schemeClr>
                </a:solidFill>
              </a:rPr>
              <a:t>:</a:t>
            </a:r>
          </a:p>
          <a:p>
            <a:r>
              <a:rPr lang="en-US" dirty="0" smtClean="0">
                <a:solidFill>
                  <a:schemeClr val="accent5">
                    <a:lumMod val="10000"/>
                  </a:schemeClr>
                </a:solidFill>
              </a:rPr>
              <a:t>Students answer and explain their answer:</a:t>
            </a:r>
          </a:p>
          <a:p>
            <a:pPr lvl="1"/>
            <a:r>
              <a:rPr lang="en-US" dirty="0" smtClean="0">
                <a:solidFill>
                  <a:schemeClr val="accent5">
                    <a:lumMod val="10000"/>
                  </a:schemeClr>
                </a:solidFill>
              </a:rPr>
              <a:t>Which word goes with crook?</a:t>
            </a:r>
          </a:p>
          <a:p>
            <a:pPr lvl="1"/>
            <a:r>
              <a:rPr lang="en-US" dirty="0" smtClean="0">
                <a:solidFill>
                  <a:schemeClr val="accent5">
                    <a:lumMod val="10000"/>
                  </a:schemeClr>
                </a:solidFill>
              </a:rPr>
              <a:t>Which word goes with “gift to build a new hospital”?</a:t>
            </a:r>
          </a:p>
          <a:p>
            <a:pPr lvl="1"/>
            <a:r>
              <a:rPr lang="en-US" dirty="0" smtClean="0">
                <a:solidFill>
                  <a:schemeClr val="accent5">
                    <a:lumMod val="10000"/>
                  </a:schemeClr>
                </a:solidFill>
              </a:rPr>
              <a:t>Which word goes with piano?</a:t>
            </a:r>
          </a:p>
          <a:p>
            <a:pPr lvl="1"/>
            <a:r>
              <a:rPr lang="en-US" dirty="0" smtClean="0">
                <a:solidFill>
                  <a:schemeClr val="accent5">
                    <a:lumMod val="10000"/>
                  </a:schemeClr>
                </a:solidFill>
              </a:rPr>
              <a:t>Which word goes with kindergartener?</a:t>
            </a:r>
          </a:p>
        </p:txBody>
      </p:sp>
    </p:spTree>
    <p:extLst>
      <p:ext uri="{BB962C8B-B14F-4D97-AF65-F5344CB8AC3E}">
        <p14:creationId xmlns:p14="http://schemas.microsoft.com/office/powerpoint/2010/main" val="4252517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52800"/>
          </a:xfrm>
        </p:spPr>
        <p:txBody>
          <a:bodyPr/>
          <a:lstStyle/>
          <a:p>
            <a:r>
              <a:rPr lang="en-US" dirty="0">
                <a:solidFill>
                  <a:schemeClr val="accent5">
                    <a:lumMod val="10000"/>
                  </a:schemeClr>
                </a:solidFill>
              </a:rPr>
              <a:t>Engaging Students in Dealing with Word Meanings</a:t>
            </a:r>
            <a:br>
              <a:rPr lang="en-US" dirty="0">
                <a:solidFill>
                  <a:schemeClr val="accent5">
                    <a:lumMod val="10000"/>
                  </a:schemeClr>
                </a:solidFill>
              </a:rPr>
            </a:br>
            <a:endParaRPr lang="en-US" dirty="0"/>
          </a:p>
        </p:txBody>
      </p:sp>
      <p:sp>
        <p:nvSpPr>
          <p:cNvPr id="3" name="Content Placeholder 2"/>
          <p:cNvSpPr>
            <a:spLocks noGrp="1"/>
          </p:cNvSpPr>
          <p:nvPr>
            <p:ph idx="1"/>
          </p:nvPr>
        </p:nvSpPr>
        <p:spPr>
          <a:xfrm>
            <a:off x="457200" y="2971800"/>
            <a:ext cx="8229600" cy="3810000"/>
          </a:xfrm>
        </p:spPr>
        <p:txBody>
          <a:bodyPr/>
          <a:lstStyle/>
          <a:p>
            <a:r>
              <a:rPr lang="en-US" sz="2800" b="1" dirty="0" smtClean="0">
                <a:solidFill>
                  <a:schemeClr val="accent5">
                    <a:lumMod val="10000"/>
                  </a:schemeClr>
                </a:solidFill>
                <a:latin typeface="+mn-lt"/>
              </a:rPr>
              <a:t>Have you ever …?</a:t>
            </a:r>
          </a:p>
          <a:p>
            <a:pPr marL="0" indent="0">
              <a:buNone/>
            </a:pPr>
            <a:endParaRPr lang="en-US" sz="2800" b="1" dirty="0" smtClean="0">
              <a:solidFill>
                <a:schemeClr val="accent5">
                  <a:lumMod val="10000"/>
                </a:schemeClr>
              </a:solidFill>
              <a:latin typeface="+mn-lt"/>
            </a:endParaRPr>
          </a:p>
          <a:p>
            <a:pPr lvl="1"/>
            <a:r>
              <a:rPr lang="en-US" sz="2800" dirty="0" smtClean="0">
                <a:solidFill>
                  <a:schemeClr val="accent5">
                    <a:lumMod val="10000"/>
                  </a:schemeClr>
                </a:solidFill>
                <a:latin typeface="+mn-lt"/>
              </a:rPr>
              <a:t>Describe a time when you might have been an </a:t>
            </a:r>
            <a:r>
              <a:rPr lang="en-US" sz="2800" i="1" dirty="0" smtClean="0">
                <a:solidFill>
                  <a:schemeClr val="accent5">
                    <a:lumMod val="10000"/>
                  </a:schemeClr>
                </a:solidFill>
                <a:latin typeface="+mn-lt"/>
              </a:rPr>
              <a:t>accomplice </a:t>
            </a:r>
            <a:r>
              <a:rPr lang="en-US" sz="2800" dirty="0" smtClean="0">
                <a:solidFill>
                  <a:schemeClr val="accent5">
                    <a:lumMod val="10000"/>
                  </a:schemeClr>
                </a:solidFill>
                <a:latin typeface="+mn-lt"/>
              </a:rPr>
              <a:t>to someone.</a:t>
            </a:r>
          </a:p>
          <a:p>
            <a:pPr marL="457200" lvl="1" indent="0">
              <a:buNone/>
            </a:pPr>
            <a:endParaRPr lang="en-US" sz="2800" dirty="0" smtClean="0">
              <a:solidFill>
                <a:schemeClr val="accent5">
                  <a:lumMod val="10000"/>
                </a:schemeClr>
              </a:solidFill>
              <a:latin typeface="+mn-lt"/>
            </a:endParaRPr>
          </a:p>
          <a:p>
            <a:pPr lvl="1"/>
            <a:r>
              <a:rPr lang="en-US" sz="2800" dirty="0" smtClean="0">
                <a:solidFill>
                  <a:schemeClr val="accent5">
                    <a:lumMod val="10000"/>
                  </a:schemeClr>
                </a:solidFill>
                <a:latin typeface="+mn-lt"/>
              </a:rPr>
              <a:t> Describe a situation when you might be a </a:t>
            </a:r>
            <a:r>
              <a:rPr lang="en-US" sz="2800" i="1" dirty="0" smtClean="0">
                <a:solidFill>
                  <a:schemeClr val="accent5">
                    <a:lumMod val="10000"/>
                  </a:schemeClr>
                </a:solidFill>
                <a:latin typeface="+mn-lt"/>
              </a:rPr>
              <a:t>novice</a:t>
            </a:r>
            <a:r>
              <a:rPr lang="en-US" sz="2800" b="1" i="1" dirty="0" smtClean="0">
                <a:solidFill>
                  <a:schemeClr val="accent5">
                    <a:lumMod val="10000"/>
                  </a:schemeClr>
                </a:solidFill>
                <a:latin typeface="+mn-lt"/>
              </a:rPr>
              <a:t>. </a:t>
            </a:r>
          </a:p>
          <a:p>
            <a:pPr marL="457200" lvl="1" indent="0">
              <a:buNone/>
            </a:pPr>
            <a:endParaRPr lang="en-US" b="1" dirty="0" smtClean="0">
              <a:solidFill>
                <a:schemeClr val="accent5">
                  <a:lumMod val="10000"/>
                </a:schemeClr>
              </a:solidFill>
            </a:endParaRPr>
          </a:p>
          <a:p>
            <a:pPr lvl="1"/>
            <a:endParaRPr lang="en-US" b="1" dirty="0">
              <a:solidFill>
                <a:schemeClr val="accent5">
                  <a:lumMod val="10000"/>
                </a:schemeClr>
              </a:solidFill>
            </a:endParaRPr>
          </a:p>
        </p:txBody>
      </p:sp>
    </p:spTree>
    <p:extLst>
      <p:ext uri="{BB962C8B-B14F-4D97-AF65-F5344CB8AC3E}">
        <p14:creationId xmlns:p14="http://schemas.microsoft.com/office/powerpoint/2010/main" val="29092899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90800"/>
          </a:xfrm>
        </p:spPr>
        <p:txBody>
          <a:bodyPr/>
          <a:lstStyle/>
          <a:p>
            <a:r>
              <a:rPr lang="en-US" dirty="0">
                <a:solidFill>
                  <a:schemeClr val="accent5">
                    <a:lumMod val="10000"/>
                  </a:schemeClr>
                </a:solidFill>
              </a:rPr>
              <a:t>Engaging Students in Dealing with Word </a:t>
            </a:r>
            <a:r>
              <a:rPr lang="en-US" dirty="0" smtClean="0">
                <a:solidFill>
                  <a:schemeClr val="accent5">
                    <a:lumMod val="10000"/>
                  </a:schemeClr>
                </a:solidFill>
              </a:rPr>
              <a:t>Meanings</a:t>
            </a:r>
            <a:endParaRPr lang="en-US" dirty="0"/>
          </a:p>
        </p:txBody>
      </p:sp>
      <p:sp>
        <p:nvSpPr>
          <p:cNvPr id="3" name="Content Placeholder 2"/>
          <p:cNvSpPr>
            <a:spLocks noGrp="1"/>
          </p:cNvSpPr>
          <p:nvPr>
            <p:ph idx="1"/>
          </p:nvPr>
        </p:nvSpPr>
        <p:spPr>
          <a:xfrm>
            <a:off x="457200" y="2590800"/>
            <a:ext cx="8229600" cy="3535363"/>
          </a:xfrm>
        </p:spPr>
        <p:txBody>
          <a:bodyPr/>
          <a:lstStyle/>
          <a:p>
            <a:r>
              <a:rPr lang="en-US" sz="3200" b="1" dirty="0" smtClean="0">
                <a:solidFill>
                  <a:schemeClr val="accent5">
                    <a:lumMod val="10000"/>
                  </a:schemeClr>
                </a:solidFill>
                <a:latin typeface="+mn-lt"/>
              </a:rPr>
              <a:t>Applause, Applause! </a:t>
            </a:r>
          </a:p>
          <a:p>
            <a:pPr marL="457200" lvl="1" indent="0">
              <a:buNone/>
            </a:pPr>
            <a:r>
              <a:rPr lang="en-US" sz="3200" dirty="0" smtClean="0">
                <a:solidFill>
                  <a:schemeClr val="accent5">
                    <a:lumMod val="10000"/>
                  </a:schemeClr>
                </a:solidFill>
                <a:latin typeface="+mn-lt"/>
              </a:rPr>
              <a:t>Clap to show… </a:t>
            </a:r>
          </a:p>
          <a:p>
            <a:pPr marL="457200" lvl="1" indent="0">
              <a:buNone/>
            </a:pPr>
            <a:r>
              <a:rPr lang="en-US" sz="3200" dirty="0" smtClean="0">
                <a:solidFill>
                  <a:schemeClr val="accent5">
                    <a:lumMod val="10000"/>
                  </a:schemeClr>
                </a:solidFill>
                <a:latin typeface="+mn-lt"/>
              </a:rPr>
              <a:t>How much would you like …</a:t>
            </a:r>
          </a:p>
          <a:p>
            <a:pPr lvl="1"/>
            <a:r>
              <a:rPr lang="en-US" sz="3200" dirty="0" smtClean="0">
                <a:solidFill>
                  <a:schemeClr val="accent5">
                    <a:lumMod val="10000"/>
                  </a:schemeClr>
                </a:solidFill>
                <a:latin typeface="+mn-lt"/>
              </a:rPr>
              <a:t> Being suspected of being an </a:t>
            </a:r>
            <a:r>
              <a:rPr lang="en-US" sz="3200" i="1" dirty="0" smtClean="0">
                <a:solidFill>
                  <a:schemeClr val="accent5">
                    <a:lumMod val="10000"/>
                  </a:schemeClr>
                </a:solidFill>
                <a:latin typeface="+mn-lt"/>
              </a:rPr>
              <a:t>accomplice</a:t>
            </a:r>
            <a:endParaRPr lang="en-US" sz="3200" dirty="0">
              <a:solidFill>
                <a:schemeClr val="accent5">
                  <a:lumMod val="10000"/>
                </a:schemeClr>
              </a:solidFill>
              <a:latin typeface="+mn-lt"/>
            </a:endParaRPr>
          </a:p>
          <a:p>
            <a:pPr lvl="1"/>
            <a:r>
              <a:rPr lang="en-US" sz="3200" dirty="0" smtClean="0">
                <a:solidFill>
                  <a:schemeClr val="accent5">
                    <a:lumMod val="10000"/>
                  </a:schemeClr>
                </a:solidFill>
                <a:latin typeface="+mn-lt"/>
              </a:rPr>
              <a:t>Having </a:t>
            </a:r>
            <a:r>
              <a:rPr lang="en-US" sz="3200" i="1" dirty="0" smtClean="0">
                <a:solidFill>
                  <a:schemeClr val="accent5">
                    <a:lumMod val="10000"/>
                  </a:schemeClr>
                </a:solidFill>
                <a:latin typeface="+mn-lt"/>
              </a:rPr>
              <a:t>philanthropists</a:t>
            </a:r>
            <a:r>
              <a:rPr lang="en-US" sz="3200" dirty="0" smtClean="0">
                <a:solidFill>
                  <a:schemeClr val="accent5">
                    <a:lumMod val="10000"/>
                  </a:schemeClr>
                </a:solidFill>
                <a:latin typeface="+mn-lt"/>
              </a:rPr>
              <a:t> as relatives</a:t>
            </a:r>
          </a:p>
          <a:p>
            <a:pPr lvl="1"/>
            <a:r>
              <a:rPr lang="en-US" sz="3200" dirty="0" smtClean="0">
                <a:solidFill>
                  <a:schemeClr val="accent5">
                    <a:lumMod val="10000"/>
                  </a:schemeClr>
                </a:solidFill>
                <a:latin typeface="+mn-lt"/>
              </a:rPr>
              <a:t>Being described as a </a:t>
            </a:r>
            <a:r>
              <a:rPr lang="en-US" sz="3200" i="1" dirty="0" smtClean="0">
                <a:solidFill>
                  <a:schemeClr val="accent5">
                    <a:lumMod val="10000"/>
                  </a:schemeClr>
                </a:solidFill>
                <a:latin typeface="+mn-lt"/>
              </a:rPr>
              <a:t>novice</a:t>
            </a:r>
            <a:r>
              <a:rPr lang="en-US" sz="3200" dirty="0" smtClean="0">
                <a:solidFill>
                  <a:schemeClr val="accent5">
                    <a:lumMod val="10000"/>
                  </a:schemeClr>
                </a:solidFill>
                <a:latin typeface="+mn-lt"/>
              </a:rPr>
              <a:t> soccer player </a:t>
            </a:r>
          </a:p>
          <a:p>
            <a:pPr lvl="1"/>
            <a:endParaRPr lang="en-US" dirty="0">
              <a:solidFill>
                <a:schemeClr val="accent5">
                  <a:lumMod val="10000"/>
                </a:schemeClr>
              </a:solidFill>
            </a:endParaRPr>
          </a:p>
        </p:txBody>
      </p:sp>
    </p:spTree>
    <p:extLst>
      <p:ext uri="{BB962C8B-B14F-4D97-AF65-F5344CB8AC3E}">
        <p14:creationId xmlns:p14="http://schemas.microsoft.com/office/powerpoint/2010/main" val="3823412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4400" dirty="0" smtClean="0">
                <a:solidFill>
                  <a:schemeClr val="accent4"/>
                </a:solidFill>
                <a:latin typeface="+mn-lt"/>
              </a:rPr>
              <a:t>Why is vocabulary instruction so important? </a:t>
            </a:r>
          </a:p>
          <a:p>
            <a:r>
              <a:rPr lang="en-US" sz="4400" dirty="0" smtClean="0">
                <a:solidFill>
                  <a:schemeClr val="accent4"/>
                </a:solidFill>
                <a:latin typeface="+mn-lt"/>
              </a:rPr>
              <a:t>What are exemplary strategies for vocabulary instruction?</a:t>
            </a:r>
          </a:p>
          <a:p>
            <a:pPr marL="0" indent="0">
              <a:buNone/>
            </a:pPr>
            <a:endParaRPr lang="en-US" dirty="0"/>
          </a:p>
        </p:txBody>
      </p:sp>
    </p:spTree>
    <p:extLst>
      <p:ext uri="{BB962C8B-B14F-4D97-AF65-F5344CB8AC3E}">
        <p14:creationId xmlns:p14="http://schemas.microsoft.com/office/powerpoint/2010/main" val="2436149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200400"/>
          </a:xfrm>
        </p:spPr>
        <p:txBody>
          <a:bodyPr/>
          <a:lstStyle/>
          <a:p>
            <a:r>
              <a:rPr lang="en-US" dirty="0">
                <a:solidFill>
                  <a:schemeClr val="accent5">
                    <a:lumMod val="10000"/>
                  </a:schemeClr>
                </a:solidFill>
              </a:rPr>
              <a:t>Engaging Students in Dealing with Word Meanings</a:t>
            </a:r>
            <a:br>
              <a:rPr lang="en-US" dirty="0">
                <a:solidFill>
                  <a:schemeClr val="accent5">
                    <a:lumMod val="10000"/>
                  </a:schemeClr>
                </a:solidFill>
              </a:rPr>
            </a:br>
            <a:endParaRPr lang="en-US" dirty="0"/>
          </a:p>
        </p:txBody>
      </p:sp>
      <p:sp>
        <p:nvSpPr>
          <p:cNvPr id="3" name="Content Placeholder 2"/>
          <p:cNvSpPr>
            <a:spLocks noGrp="1"/>
          </p:cNvSpPr>
          <p:nvPr>
            <p:ph idx="1"/>
          </p:nvPr>
        </p:nvSpPr>
        <p:spPr>
          <a:xfrm>
            <a:off x="457200" y="3124200"/>
            <a:ext cx="8229600" cy="3611563"/>
          </a:xfrm>
        </p:spPr>
        <p:txBody>
          <a:bodyPr>
            <a:normAutofit/>
          </a:bodyPr>
          <a:lstStyle/>
          <a:p>
            <a:r>
              <a:rPr lang="en-US" sz="2800" b="1" dirty="0" smtClean="0">
                <a:solidFill>
                  <a:schemeClr val="accent5">
                    <a:lumMod val="10000"/>
                  </a:schemeClr>
                </a:solidFill>
                <a:latin typeface="+mn-lt"/>
              </a:rPr>
              <a:t>Idea Completions</a:t>
            </a:r>
          </a:p>
          <a:p>
            <a:pPr marL="0" indent="0">
              <a:buNone/>
            </a:pPr>
            <a:endParaRPr lang="en-US" sz="2800" dirty="0" smtClean="0">
              <a:solidFill>
                <a:schemeClr val="accent5">
                  <a:lumMod val="10000"/>
                </a:schemeClr>
              </a:solidFill>
              <a:latin typeface="+mn-lt"/>
            </a:endParaRPr>
          </a:p>
          <a:p>
            <a:pPr lvl="1"/>
            <a:r>
              <a:rPr lang="en-US" sz="2800" dirty="0" smtClean="0">
                <a:solidFill>
                  <a:schemeClr val="accent5">
                    <a:lumMod val="10000"/>
                  </a:schemeClr>
                </a:solidFill>
                <a:latin typeface="+mn-lt"/>
              </a:rPr>
              <a:t>The audience asked the </a:t>
            </a:r>
            <a:r>
              <a:rPr lang="en-US" sz="2800" i="1" dirty="0" smtClean="0">
                <a:solidFill>
                  <a:schemeClr val="accent5">
                    <a:lumMod val="10000"/>
                  </a:schemeClr>
                </a:solidFill>
                <a:latin typeface="+mn-lt"/>
              </a:rPr>
              <a:t>virtuoso </a:t>
            </a:r>
            <a:r>
              <a:rPr lang="en-US" sz="2800" dirty="0" smtClean="0">
                <a:solidFill>
                  <a:schemeClr val="accent5">
                    <a:lumMod val="10000"/>
                  </a:schemeClr>
                </a:solidFill>
                <a:latin typeface="+mn-lt"/>
              </a:rPr>
              <a:t>to play another piece of music because … </a:t>
            </a:r>
          </a:p>
          <a:p>
            <a:pPr marL="457200" lvl="1" indent="0">
              <a:buNone/>
            </a:pPr>
            <a:endParaRPr lang="en-US" sz="2800" dirty="0" smtClean="0">
              <a:solidFill>
                <a:schemeClr val="accent5">
                  <a:lumMod val="10000"/>
                </a:schemeClr>
              </a:solidFill>
              <a:latin typeface="+mn-lt"/>
            </a:endParaRPr>
          </a:p>
          <a:p>
            <a:pPr lvl="1"/>
            <a:r>
              <a:rPr lang="en-US" sz="2800" dirty="0" smtClean="0">
                <a:solidFill>
                  <a:schemeClr val="accent5">
                    <a:lumMod val="10000"/>
                  </a:schemeClr>
                </a:solidFill>
                <a:latin typeface="+mn-lt"/>
              </a:rPr>
              <a:t>The skiing teacher said Maria was a </a:t>
            </a:r>
            <a:r>
              <a:rPr lang="en-US" sz="2800" i="1" dirty="0" smtClean="0">
                <a:solidFill>
                  <a:schemeClr val="accent5">
                    <a:lumMod val="10000"/>
                  </a:schemeClr>
                </a:solidFill>
                <a:latin typeface="+mn-lt"/>
              </a:rPr>
              <a:t>novice</a:t>
            </a:r>
            <a:r>
              <a:rPr lang="en-US" sz="2800" dirty="0" smtClean="0">
                <a:solidFill>
                  <a:schemeClr val="accent5">
                    <a:lumMod val="10000"/>
                  </a:schemeClr>
                </a:solidFill>
                <a:latin typeface="+mn-lt"/>
              </a:rPr>
              <a:t> on the ski slopes because…</a:t>
            </a:r>
          </a:p>
        </p:txBody>
      </p:sp>
    </p:spTree>
    <p:extLst>
      <p:ext uri="{BB962C8B-B14F-4D97-AF65-F5344CB8AC3E}">
        <p14:creationId xmlns:p14="http://schemas.microsoft.com/office/powerpoint/2010/main" val="8854390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Try It</a:t>
            </a:r>
            <a:endParaRPr lang="en-US" dirty="0"/>
          </a:p>
        </p:txBody>
      </p:sp>
      <p:sp>
        <p:nvSpPr>
          <p:cNvPr id="3" name="Content Placeholder 2"/>
          <p:cNvSpPr>
            <a:spLocks noGrp="1"/>
          </p:cNvSpPr>
          <p:nvPr>
            <p:ph idx="1"/>
          </p:nvPr>
        </p:nvSpPr>
        <p:spPr>
          <a:xfrm>
            <a:off x="457200" y="2362200"/>
            <a:ext cx="8229600" cy="3763963"/>
          </a:xfrm>
        </p:spPr>
        <p:txBody>
          <a:bodyPr/>
          <a:lstStyle/>
          <a:p>
            <a:pPr marL="0" indent="0">
              <a:buNone/>
            </a:pPr>
            <a:r>
              <a:rPr lang="en-US" sz="2800" dirty="0" smtClean="0">
                <a:solidFill>
                  <a:schemeClr val="accent5">
                    <a:lumMod val="10000"/>
                  </a:schemeClr>
                </a:solidFill>
                <a:latin typeface="+mn-lt"/>
              </a:rPr>
              <a:t>Using the words </a:t>
            </a:r>
            <a:r>
              <a:rPr lang="en-US" sz="2800" i="1" dirty="0" smtClean="0">
                <a:solidFill>
                  <a:schemeClr val="accent5">
                    <a:lumMod val="10000"/>
                  </a:schemeClr>
                </a:solidFill>
                <a:latin typeface="+mn-lt"/>
              </a:rPr>
              <a:t>disrupt, illusion, </a:t>
            </a:r>
            <a:r>
              <a:rPr lang="en-US" sz="2800" dirty="0" smtClean="0">
                <a:solidFill>
                  <a:schemeClr val="accent5">
                    <a:lumMod val="10000"/>
                  </a:schemeClr>
                </a:solidFill>
                <a:latin typeface="+mn-lt"/>
              </a:rPr>
              <a:t>and</a:t>
            </a:r>
            <a:r>
              <a:rPr lang="en-US" sz="2800" i="1" dirty="0" smtClean="0">
                <a:solidFill>
                  <a:schemeClr val="accent5">
                    <a:lumMod val="10000"/>
                  </a:schemeClr>
                </a:solidFill>
                <a:latin typeface="+mn-lt"/>
              </a:rPr>
              <a:t> morbid</a:t>
            </a:r>
            <a:r>
              <a:rPr lang="en-US" sz="2800" dirty="0" smtClean="0">
                <a:solidFill>
                  <a:schemeClr val="accent5">
                    <a:lumMod val="10000"/>
                  </a:schemeClr>
                </a:solidFill>
                <a:latin typeface="+mn-lt"/>
              </a:rPr>
              <a:t> develop instructional contexts. </a:t>
            </a:r>
          </a:p>
          <a:p>
            <a:r>
              <a:rPr lang="en-US" sz="2800" dirty="0" smtClean="0">
                <a:solidFill>
                  <a:schemeClr val="accent5">
                    <a:lumMod val="10000"/>
                  </a:schemeClr>
                </a:solidFill>
                <a:latin typeface="+mn-lt"/>
              </a:rPr>
              <a:t>Word Association</a:t>
            </a:r>
          </a:p>
          <a:p>
            <a:r>
              <a:rPr lang="en-US" sz="2800" dirty="0" smtClean="0">
                <a:solidFill>
                  <a:schemeClr val="accent5">
                    <a:lumMod val="10000"/>
                  </a:schemeClr>
                </a:solidFill>
                <a:latin typeface="+mn-lt"/>
              </a:rPr>
              <a:t>Have you ever…?</a:t>
            </a:r>
          </a:p>
          <a:p>
            <a:r>
              <a:rPr lang="en-US" sz="2800" dirty="0" smtClean="0">
                <a:solidFill>
                  <a:schemeClr val="accent5">
                    <a:lumMod val="10000"/>
                  </a:schemeClr>
                </a:solidFill>
                <a:latin typeface="+mn-lt"/>
              </a:rPr>
              <a:t>Applause, Applause!</a:t>
            </a:r>
          </a:p>
          <a:p>
            <a:r>
              <a:rPr lang="en-US" sz="2800" dirty="0" smtClean="0">
                <a:solidFill>
                  <a:schemeClr val="accent5">
                    <a:lumMod val="10000"/>
                  </a:schemeClr>
                </a:solidFill>
                <a:latin typeface="+mn-lt"/>
              </a:rPr>
              <a:t>Idea Completions</a:t>
            </a:r>
          </a:p>
          <a:p>
            <a:pPr marL="0" indent="0">
              <a:buNone/>
            </a:pPr>
            <a:endParaRPr lang="en-US" dirty="0">
              <a:solidFill>
                <a:schemeClr val="accent5">
                  <a:lumMod val="10000"/>
                </a:schemeClr>
              </a:solidFill>
            </a:endParaRPr>
          </a:p>
        </p:txBody>
      </p:sp>
      <p:pic>
        <p:nvPicPr>
          <p:cNvPr id="7171" name="Picture 3" descr="C:\Users\kathyt\AppData\Local\Microsoft\Windows\Temporary Internet Files\Content.IE5\7XSK5QZT\MP90040113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733800"/>
            <a:ext cx="1652444" cy="132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165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2819400"/>
          </a:xfrm>
        </p:spPr>
        <p:txBody>
          <a:bodyPr/>
          <a:lstStyle/>
          <a:p>
            <a:r>
              <a:rPr lang="en-US" dirty="0" smtClean="0"/>
              <a:t>Classic Vocabulary Test!</a:t>
            </a:r>
            <a:br>
              <a:rPr lang="en-US" dirty="0" smtClean="0"/>
            </a:br>
            <a:r>
              <a:rPr lang="en-US" dirty="0">
                <a:solidFill>
                  <a:schemeClr val="accent4"/>
                </a:solidFill>
              </a:rPr>
              <a:t>Write down the definition of each of these words </a:t>
            </a:r>
            <a:r>
              <a:rPr lang="en-US" dirty="0" smtClean="0">
                <a:solidFill>
                  <a:schemeClr val="accent4"/>
                </a:solidFill>
              </a:rPr>
              <a:t>–</a:t>
            </a:r>
            <a:endParaRPr lang="en-US" dirty="0"/>
          </a:p>
        </p:txBody>
      </p:sp>
      <p:sp>
        <p:nvSpPr>
          <p:cNvPr id="3" name="Content Placeholder 2"/>
          <p:cNvSpPr>
            <a:spLocks noGrp="1"/>
          </p:cNvSpPr>
          <p:nvPr>
            <p:ph idx="1"/>
          </p:nvPr>
        </p:nvSpPr>
        <p:spPr>
          <a:xfrm>
            <a:off x="609600" y="3581400"/>
            <a:ext cx="8229600" cy="2971800"/>
          </a:xfrm>
        </p:spPr>
        <p:txBody>
          <a:bodyPr numCol="2"/>
          <a:lstStyle/>
          <a:p>
            <a:pPr marL="514350" indent="-514350">
              <a:buFontTx/>
              <a:buAutoNum type="arabicPeriod"/>
            </a:pPr>
            <a:r>
              <a:rPr lang="en-US" dirty="0" err="1">
                <a:solidFill>
                  <a:schemeClr val="accent4"/>
                </a:solidFill>
              </a:rPr>
              <a:t>d</a:t>
            </a:r>
            <a:r>
              <a:rPr lang="en-US" dirty="0" err="1" smtClean="0">
                <a:solidFill>
                  <a:schemeClr val="accent4"/>
                </a:solidFill>
              </a:rPr>
              <a:t>ringle</a:t>
            </a:r>
            <a:endParaRPr lang="en-US" dirty="0" smtClean="0">
              <a:solidFill>
                <a:schemeClr val="accent4"/>
              </a:solidFill>
            </a:endParaRPr>
          </a:p>
          <a:p>
            <a:pPr marL="514350" indent="-514350">
              <a:buFontTx/>
              <a:buAutoNum type="arabicPeriod"/>
            </a:pPr>
            <a:r>
              <a:rPr lang="en-US" dirty="0">
                <a:solidFill>
                  <a:schemeClr val="accent4"/>
                </a:solidFill>
              </a:rPr>
              <a:t>k</a:t>
            </a:r>
            <a:r>
              <a:rPr lang="en-US" dirty="0" smtClean="0">
                <a:solidFill>
                  <a:schemeClr val="accent4"/>
                </a:solidFill>
              </a:rPr>
              <a:t>vetch</a:t>
            </a:r>
            <a:endParaRPr lang="en-US" dirty="0">
              <a:solidFill>
                <a:schemeClr val="accent4"/>
              </a:solidFill>
            </a:endParaRPr>
          </a:p>
          <a:p>
            <a:pPr marL="514350" indent="-514350">
              <a:buFontTx/>
              <a:buAutoNum type="arabicPeriod"/>
            </a:pPr>
            <a:r>
              <a:rPr lang="en-US" dirty="0" err="1">
                <a:solidFill>
                  <a:schemeClr val="accent4"/>
                </a:solidFill>
              </a:rPr>
              <a:t>t</a:t>
            </a:r>
            <a:r>
              <a:rPr lang="en-US" dirty="0" err="1" smtClean="0">
                <a:solidFill>
                  <a:schemeClr val="accent4"/>
                </a:solidFill>
              </a:rPr>
              <a:t>ittynope</a:t>
            </a:r>
            <a:endParaRPr lang="en-US" dirty="0" smtClean="0">
              <a:solidFill>
                <a:schemeClr val="accent4"/>
              </a:solidFill>
            </a:endParaRPr>
          </a:p>
          <a:p>
            <a:pPr marL="514350" indent="-514350">
              <a:buFontTx/>
              <a:buAutoNum type="arabicPeriod"/>
            </a:pPr>
            <a:r>
              <a:rPr lang="en-US" dirty="0" err="1">
                <a:solidFill>
                  <a:schemeClr val="accent4"/>
                </a:solidFill>
              </a:rPr>
              <a:t>f</a:t>
            </a:r>
            <a:r>
              <a:rPr lang="en-US" dirty="0" err="1" smtClean="0">
                <a:solidFill>
                  <a:schemeClr val="accent4"/>
                </a:solidFill>
              </a:rPr>
              <a:t>liver</a:t>
            </a:r>
            <a:endParaRPr lang="en-US" dirty="0">
              <a:solidFill>
                <a:schemeClr val="accent4"/>
              </a:solidFill>
            </a:endParaRPr>
          </a:p>
          <a:p>
            <a:pPr marL="514350" indent="-514350">
              <a:buFontTx/>
              <a:buAutoNum type="arabicPeriod"/>
            </a:pPr>
            <a:r>
              <a:rPr lang="en-US" dirty="0">
                <a:solidFill>
                  <a:schemeClr val="accent4"/>
                </a:solidFill>
              </a:rPr>
              <a:t>s</a:t>
            </a:r>
            <a:r>
              <a:rPr lang="en-US" dirty="0" smtClean="0">
                <a:solidFill>
                  <a:schemeClr val="accent4"/>
                </a:solidFill>
              </a:rPr>
              <a:t>nood</a:t>
            </a:r>
          </a:p>
          <a:p>
            <a:pPr marL="514350" indent="-514350">
              <a:buFontTx/>
              <a:buAutoNum type="arabicPeriod"/>
            </a:pPr>
            <a:r>
              <a:rPr lang="en-US" dirty="0" err="1">
                <a:solidFill>
                  <a:schemeClr val="accent4"/>
                </a:solidFill>
              </a:rPr>
              <a:t>o</a:t>
            </a:r>
            <a:r>
              <a:rPr lang="en-US" dirty="0" err="1" smtClean="0">
                <a:solidFill>
                  <a:schemeClr val="accent4"/>
                </a:solidFill>
              </a:rPr>
              <a:t>ojah</a:t>
            </a:r>
            <a:endParaRPr lang="en-US" dirty="0">
              <a:solidFill>
                <a:schemeClr val="accent4"/>
              </a:solidFill>
            </a:endParaRPr>
          </a:p>
          <a:p>
            <a:pPr marL="514350" indent="-514350">
              <a:buFontTx/>
              <a:buAutoNum type="arabicPeriod"/>
            </a:pPr>
            <a:r>
              <a:rPr lang="en-US" dirty="0" smtClean="0">
                <a:solidFill>
                  <a:schemeClr val="accent4"/>
                </a:solidFill>
              </a:rPr>
              <a:t>hobbledehoy</a:t>
            </a:r>
            <a:endParaRPr lang="en-US" dirty="0">
              <a:solidFill>
                <a:schemeClr val="accent4"/>
              </a:solidFill>
            </a:endParaRPr>
          </a:p>
          <a:p>
            <a:pPr marL="514350" indent="-514350">
              <a:buFontTx/>
              <a:buAutoNum type="arabicPeriod"/>
            </a:pPr>
            <a:r>
              <a:rPr lang="en-US" dirty="0" smtClean="0">
                <a:solidFill>
                  <a:schemeClr val="accent4"/>
                </a:solidFill>
              </a:rPr>
              <a:t>inglenook</a:t>
            </a:r>
            <a:endParaRPr lang="en-US" dirty="0">
              <a:solidFill>
                <a:schemeClr val="accent4"/>
              </a:solidFill>
            </a:endParaRPr>
          </a:p>
          <a:p>
            <a:pPr marL="514350" indent="-514350">
              <a:buFontTx/>
              <a:buAutoNum type="arabicPeriod"/>
            </a:pPr>
            <a:r>
              <a:rPr lang="en-US" dirty="0" err="1" smtClean="0">
                <a:solidFill>
                  <a:schemeClr val="accent4"/>
                </a:solidFill>
              </a:rPr>
              <a:t>jobberknowl</a:t>
            </a:r>
            <a:endParaRPr lang="en-US" dirty="0">
              <a:solidFill>
                <a:schemeClr val="accent4"/>
              </a:solidFill>
            </a:endParaRPr>
          </a:p>
          <a:p>
            <a:pPr marL="514350" indent="-514350">
              <a:buFontTx/>
              <a:buAutoNum type="arabicPeriod"/>
            </a:pPr>
            <a:r>
              <a:rPr lang="en-US" dirty="0" smtClean="0">
                <a:solidFill>
                  <a:schemeClr val="accent4"/>
                </a:solidFill>
              </a:rPr>
              <a:t> </a:t>
            </a:r>
            <a:r>
              <a:rPr lang="en-US" dirty="0" err="1">
                <a:solidFill>
                  <a:schemeClr val="accent4"/>
                </a:solidFill>
              </a:rPr>
              <a:t>s</a:t>
            </a:r>
            <a:r>
              <a:rPr lang="en-US" dirty="0" err="1" smtClean="0">
                <a:solidFill>
                  <a:schemeClr val="accent4"/>
                </a:solidFill>
              </a:rPr>
              <a:t>nollygoster</a:t>
            </a:r>
            <a:endParaRPr lang="en-US" dirty="0" smtClean="0">
              <a:solidFill>
                <a:schemeClr val="accent4"/>
              </a:solidFill>
            </a:endParaRPr>
          </a:p>
          <a:p>
            <a:pPr marL="514350" indent="-514350">
              <a:buFontTx/>
              <a:buAutoNum type="arabicPeriod"/>
            </a:pPr>
            <a:r>
              <a:rPr lang="en-US" dirty="0" smtClean="0">
                <a:solidFill>
                  <a:schemeClr val="accent4"/>
                </a:solidFill>
              </a:rPr>
              <a:t> </a:t>
            </a:r>
            <a:r>
              <a:rPr lang="en-US" dirty="0" err="1" smtClean="0">
                <a:solidFill>
                  <a:schemeClr val="accent4"/>
                </a:solidFill>
              </a:rPr>
              <a:t>borborygmus</a:t>
            </a:r>
            <a:endParaRPr lang="en-US" dirty="0">
              <a:solidFill>
                <a:schemeClr val="accent4"/>
              </a:solidFill>
            </a:endParaRPr>
          </a:p>
        </p:txBody>
      </p:sp>
    </p:spTree>
    <p:extLst>
      <p:ext uri="{BB962C8B-B14F-4D97-AF65-F5344CB8AC3E}">
        <p14:creationId xmlns:p14="http://schemas.microsoft.com/office/powerpoint/2010/main" val="935779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001000" cy="2438400"/>
          </a:xfrm>
        </p:spPr>
        <p:txBody>
          <a:bodyPr/>
          <a:lstStyle/>
          <a:p>
            <a:r>
              <a:rPr lang="en-US" dirty="0" smtClean="0"/>
              <a:t>CCSS necessitates a shift in the way we teach vocabulary. </a:t>
            </a:r>
            <a:endParaRPr lang="en-US" dirty="0"/>
          </a:p>
        </p:txBody>
      </p:sp>
      <p:sp>
        <p:nvSpPr>
          <p:cNvPr id="5" name="Content Placeholder 4"/>
          <p:cNvSpPr>
            <a:spLocks noGrp="1"/>
          </p:cNvSpPr>
          <p:nvPr>
            <p:ph idx="1"/>
          </p:nvPr>
        </p:nvSpPr>
        <p:spPr>
          <a:xfrm>
            <a:off x="762000" y="3279475"/>
            <a:ext cx="7772400" cy="3581400"/>
          </a:xfrm>
        </p:spPr>
        <p:txBody>
          <a:bodyPr/>
          <a:lstStyle/>
          <a:p>
            <a:r>
              <a:rPr lang="en-US" dirty="0" smtClean="0">
                <a:solidFill>
                  <a:schemeClr val="accent6">
                    <a:lumMod val="50000"/>
                  </a:schemeClr>
                </a:solidFill>
                <a:hlinkClick r:id="rId3"/>
              </a:rPr>
              <a:t>A discussion between NYS Commissioner of Education John B. King Jr., David Coleman (contributing author to the Common Core) and Kate </a:t>
            </a:r>
            <a:r>
              <a:rPr lang="en-US" dirty="0" err="1" smtClean="0">
                <a:solidFill>
                  <a:schemeClr val="accent6">
                    <a:lumMod val="50000"/>
                  </a:schemeClr>
                </a:solidFill>
                <a:hlinkClick r:id="rId3"/>
              </a:rPr>
              <a:t>Gerson</a:t>
            </a:r>
            <a:r>
              <a:rPr lang="en-US" dirty="0" smtClean="0">
                <a:solidFill>
                  <a:schemeClr val="accent6">
                    <a:lumMod val="50000"/>
                  </a:schemeClr>
                </a:solidFill>
                <a:hlinkClick r:id="rId3"/>
              </a:rPr>
              <a:t> (a Sr. Fellow with the Regents </a:t>
            </a:r>
            <a:endParaRPr lang="en-US" dirty="0" smtClean="0">
              <a:solidFill>
                <a:schemeClr val="accent6">
                  <a:lumMod val="50000"/>
                </a:schemeClr>
              </a:solidFill>
            </a:endParaRPr>
          </a:p>
          <a:p>
            <a:r>
              <a:rPr lang="en-US" dirty="0" smtClean="0">
                <a:solidFill>
                  <a:schemeClr val="accent6">
                    <a:lumMod val="50000"/>
                  </a:schemeClr>
                </a:solidFill>
              </a:rPr>
              <a:t>Shift 6: Academic Vocabulary</a:t>
            </a:r>
          </a:p>
          <a:p>
            <a:pPr lvl="1"/>
            <a:r>
              <a:rPr lang="en-US" dirty="0">
                <a:solidFill>
                  <a:schemeClr val="accent6">
                    <a:lumMod val="50000"/>
                  </a:schemeClr>
                </a:solidFill>
                <a:hlinkClick r:id="rId4"/>
              </a:rPr>
              <a:t>http://</a:t>
            </a:r>
            <a:r>
              <a:rPr lang="en-US" dirty="0" smtClean="0">
                <a:solidFill>
                  <a:schemeClr val="accent6">
                    <a:lumMod val="50000"/>
                  </a:schemeClr>
                </a:solidFill>
                <a:hlinkClick r:id="rId4"/>
              </a:rPr>
              <a:t>www.brockport.k12.ny.us/m/content.cfm?subpage=18527</a:t>
            </a:r>
            <a:r>
              <a:rPr lang="en-US" dirty="0" smtClean="0">
                <a:solidFill>
                  <a:schemeClr val="accent6">
                    <a:lumMod val="50000"/>
                  </a:schemeClr>
                </a:solidFill>
              </a:rPr>
              <a:t> </a:t>
            </a:r>
            <a:endParaRPr lang="en-US" dirty="0">
              <a:solidFill>
                <a:schemeClr val="accent6">
                  <a:lumMod val="50000"/>
                </a:schemeClr>
              </a:solidFill>
            </a:endParaRPr>
          </a:p>
        </p:txBody>
      </p:sp>
    </p:spTree>
    <p:extLst>
      <p:ext uri="{BB962C8B-B14F-4D97-AF65-F5344CB8AC3E}">
        <p14:creationId xmlns:p14="http://schemas.microsoft.com/office/powerpoint/2010/main" val="910856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Vocabulary Building </a:t>
            </a:r>
            <a:r>
              <a:rPr lang="en-US" dirty="0"/>
              <a:t/>
            </a:r>
            <a:br>
              <a:rPr lang="en-US" dirty="0"/>
            </a:br>
            <a:r>
              <a:rPr lang="en-US" dirty="0" smtClean="0"/>
              <a:t>Example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278571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in Practice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solidFill>
                  <a:schemeClr val="accent4">
                    <a:lumMod val="95000"/>
                    <a:lumOff val="5000"/>
                  </a:schemeClr>
                </a:solidFill>
                <a:latin typeface="+mn-lt"/>
              </a:rPr>
              <a:t>Read the sample test questions from the MSP or EOC. </a:t>
            </a:r>
          </a:p>
          <a:p>
            <a:pPr lvl="1"/>
            <a:r>
              <a:rPr lang="en-US" sz="2400" dirty="0" smtClean="0">
                <a:solidFill>
                  <a:schemeClr val="accent4">
                    <a:lumMod val="95000"/>
                    <a:lumOff val="5000"/>
                  </a:schemeClr>
                </a:solidFill>
                <a:latin typeface="+mn-lt"/>
              </a:rPr>
              <a:t>Create 3 lists of words:</a:t>
            </a:r>
          </a:p>
          <a:p>
            <a:pPr marL="1314450" lvl="2" indent="-457200">
              <a:buFont typeface="+mj-lt"/>
              <a:buAutoNum type="arabicPeriod"/>
            </a:pPr>
            <a:r>
              <a:rPr lang="en-US" sz="2400" dirty="0" smtClean="0">
                <a:solidFill>
                  <a:schemeClr val="accent4">
                    <a:lumMod val="95000"/>
                    <a:lumOff val="5000"/>
                  </a:schemeClr>
                </a:solidFill>
                <a:latin typeface="+mn-lt"/>
              </a:rPr>
              <a:t>Tier One</a:t>
            </a:r>
          </a:p>
          <a:p>
            <a:pPr marL="1314450" lvl="2" indent="-457200">
              <a:buFont typeface="+mj-lt"/>
              <a:buAutoNum type="arabicPeriod"/>
            </a:pPr>
            <a:r>
              <a:rPr lang="en-US" sz="2400" dirty="0" smtClean="0">
                <a:solidFill>
                  <a:schemeClr val="accent4">
                    <a:lumMod val="95000"/>
                    <a:lumOff val="5000"/>
                  </a:schemeClr>
                </a:solidFill>
                <a:latin typeface="+mn-lt"/>
              </a:rPr>
              <a:t>Tier </a:t>
            </a:r>
            <a:r>
              <a:rPr lang="en-US" sz="2400" dirty="0">
                <a:solidFill>
                  <a:schemeClr val="accent4">
                    <a:lumMod val="95000"/>
                    <a:lumOff val="5000"/>
                  </a:schemeClr>
                </a:solidFill>
                <a:latin typeface="+mn-lt"/>
              </a:rPr>
              <a:t>T</a:t>
            </a:r>
            <a:r>
              <a:rPr lang="en-US" sz="2400" dirty="0" smtClean="0">
                <a:solidFill>
                  <a:schemeClr val="accent4">
                    <a:lumMod val="95000"/>
                    <a:lumOff val="5000"/>
                  </a:schemeClr>
                </a:solidFill>
                <a:latin typeface="+mn-lt"/>
              </a:rPr>
              <a:t>wo</a:t>
            </a:r>
          </a:p>
          <a:p>
            <a:pPr marL="1314450" lvl="2" indent="-457200">
              <a:buFont typeface="+mj-lt"/>
              <a:buAutoNum type="arabicPeriod"/>
            </a:pPr>
            <a:r>
              <a:rPr lang="en-US" sz="2400" dirty="0" smtClean="0">
                <a:solidFill>
                  <a:schemeClr val="accent4">
                    <a:lumMod val="95000"/>
                    <a:lumOff val="5000"/>
                  </a:schemeClr>
                </a:solidFill>
                <a:latin typeface="+mn-lt"/>
              </a:rPr>
              <a:t>Tier </a:t>
            </a:r>
            <a:r>
              <a:rPr lang="en-US" sz="2400" dirty="0">
                <a:solidFill>
                  <a:schemeClr val="accent4">
                    <a:lumMod val="95000"/>
                    <a:lumOff val="5000"/>
                  </a:schemeClr>
                </a:solidFill>
                <a:latin typeface="+mn-lt"/>
              </a:rPr>
              <a:t>T</a:t>
            </a:r>
            <a:r>
              <a:rPr lang="en-US" sz="2400" dirty="0" smtClean="0">
                <a:solidFill>
                  <a:schemeClr val="accent4">
                    <a:lumMod val="95000"/>
                    <a:lumOff val="5000"/>
                  </a:schemeClr>
                </a:solidFill>
                <a:latin typeface="+mn-lt"/>
              </a:rPr>
              <a:t>hree </a:t>
            </a:r>
          </a:p>
          <a:p>
            <a:pPr lvl="1"/>
            <a:r>
              <a:rPr lang="en-US" sz="2400" dirty="0" smtClean="0">
                <a:solidFill>
                  <a:schemeClr val="accent4">
                    <a:lumMod val="95000"/>
                    <a:lumOff val="5000"/>
                  </a:schemeClr>
                </a:solidFill>
                <a:latin typeface="+mn-lt"/>
              </a:rPr>
              <a:t>Choose 5-10 words you want to focus on</a:t>
            </a:r>
            <a:endParaRPr lang="en-US" sz="2400" dirty="0">
              <a:solidFill>
                <a:schemeClr val="accent4">
                  <a:lumMod val="95000"/>
                  <a:lumOff val="5000"/>
                </a:schemeClr>
              </a:solidFill>
              <a:latin typeface="+mn-lt"/>
            </a:endParaRPr>
          </a:p>
        </p:txBody>
      </p:sp>
    </p:spTree>
    <p:extLst>
      <p:ext uri="{BB962C8B-B14F-4D97-AF65-F5344CB8AC3E}">
        <p14:creationId xmlns:p14="http://schemas.microsoft.com/office/powerpoint/2010/main" val="13113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Words</a:t>
            </a:r>
            <a:endParaRPr lang="en-US" dirty="0"/>
          </a:p>
        </p:txBody>
      </p:sp>
      <p:sp>
        <p:nvSpPr>
          <p:cNvPr id="3" name="Content Placeholder 2"/>
          <p:cNvSpPr>
            <a:spLocks noGrp="1"/>
          </p:cNvSpPr>
          <p:nvPr>
            <p:ph idx="1"/>
          </p:nvPr>
        </p:nvSpPr>
        <p:spPr>
          <a:xfrm>
            <a:off x="762000" y="2057400"/>
            <a:ext cx="8229600" cy="4525963"/>
          </a:xfrm>
        </p:spPr>
        <p:txBody>
          <a:bodyPr/>
          <a:lstStyle/>
          <a:p>
            <a:r>
              <a:rPr lang="en-US" dirty="0" smtClean="0">
                <a:solidFill>
                  <a:srgbClr val="002060"/>
                </a:solidFill>
                <a:latin typeface="+mn-lt"/>
              </a:rPr>
              <a:t>Contextual the word-describe how the word or concept is used.</a:t>
            </a:r>
          </a:p>
          <a:p>
            <a:r>
              <a:rPr lang="en-US" dirty="0" smtClean="0">
                <a:solidFill>
                  <a:srgbClr val="002060"/>
                </a:solidFill>
                <a:latin typeface="+mn-lt"/>
              </a:rPr>
              <a:t>Provide a student friendly explanation.</a:t>
            </a:r>
          </a:p>
          <a:p>
            <a:r>
              <a:rPr lang="en-US" dirty="0" smtClean="0">
                <a:solidFill>
                  <a:srgbClr val="002060"/>
                </a:solidFill>
                <a:latin typeface="+mn-lt"/>
              </a:rPr>
              <a:t>Present an alternative context for the word-provide a sentence that shows how each word can be used in a context or situation that is not the same as the one in the text.</a:t>
            </a:r>
          </a:p>
          <a:p>
            <a:r>
              <a:rPr lang="en-US" dirty="0" smtClean="0">
                <a:solidFill>
                  <a:srgbClr val="002060"/>
                </a:solidFill>
                <a:latin typeface="+mn-lt"/>
              </a:rPr>
              <a:t>Invite students to interact with the word in a meaningful way.</a:t>
            </a:r>
            <a:endParaRPr lang="en-US" dirty="0">
              <a:solidFill>
                <a:srgbClr val="002060"/>
              </a:solidFill>
              <a:latin typeface="+mn-lt"/>
            </a:endParaRPr>
          </a:p>
        </p:txBody>
      </p:sp>
    </p:spTree>
    <p:extLst>
      <p:ext uri="{BB962C8B-B14F-4D97-AF65-F5344CB8AC3E}">
        <p14:creationId xmlns:p14="http://schemas.microsoft.com/office/powerpoint/2010/main" val="872715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dirty="0" smtClean="0"/>
              <a:t>Engagement with the Words</a:t>
            </a:r>
            <a:endParaRPr lang="en-US" dirty="0"/>
          </a:p>
        </p:txBody>
      </p:sp>
      <p:sp>
        <p:nvSpPr>
          <p:cNvPr id="3" name="Content Placeholder 2"/>
          <p:cNvSpPr>
            <a:spLocks noGrp="1"/>
          </p:cNvSpPr>
          <p:nvPr>
            <p:ph idx="1"/>
          </p:nvPr>
        </p:nvSpPr>
        <p:spPr>
          <a:xfrm>
            <a:off x="533400" y="2133600"/>
            <a:ext cx="8229600" cy="4525963"/>
          </a:xfrm>
        </p:spPr>
        <p:txBody>
          <a:bodyPr>
            <a:normAutofit/>
          </a:bodyPr>
          <a:lstStyle/>
          <a:p>
            <a:r>
              <a:rPr lang="en-US" sz="2800" dirty="0" smtClean="0">
                <a:solidFill>
                  <a:srgbClr val="002060"/>
                </a:solidFill>
                <a:latin typeface="+mn-lt"/>
              </a:rPr>
              <a:t>Example/non-example</a:t>
            </a:r>
          </a:p>
          <a:p>
            <a:pPr lvl="1"/>
            <a:r>
              <a:rPr lang="en-US" sz="2800" dirty="0" smtClean="0">
                <a:solidFill>
                  <a:srgbClr val="002060"/>
                </a:solidFill>
                <a:latin typeface="+mn-lt"/>
              </a:rPr>
              <a:t>Present items that ask students to distinguish between an example of a word and a non-example of a word. Both the example and non-example should be designed to present situations that have similar features and therefore require student thinking that zeros in on the meaning of the target word. </a:t>
            </a:r>
            <a:endParaRPr lang="en-US" sz="2800" dirty="0">
              <a:solidFill>
                <a:srgbClr val="002060"/>
              </a:solidFill>
              <a:latin typeface="+mn-lt"/>
            </a:endParaRPr>
          </a:p>
        </p:txBody>
      </p:sp>
    </p:spTree>
    <p:extLst>
      <p:ext uri="{BB962C8B-B14F-4D97-AF65-F5344CB8AC3E}">
        <p14:creationId xmlns:p14="http://schemas.microsoft.com/office/powerpoint/2010/main" val="40494790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3200" dirty="0" smtClean="0">
                <a:solidFill>
                  <a:srgbClr val="002060"/>
                </a:solidFill>
                <a:latin typeface="+mn-lt"/>
              </a:rPr>
              <a:t>Word Associations – this is another type of activity that gives students something to respond to by relating what is presented with one of the target words. </a:t>
            </a:r>
            <a:endParaRPr lang="en-US" sz="3200" dirty="0">
              <a:solidFill>
                <a:srgbClr val="002060"/>
              </a:solidFill>
              <a:latin typeface="+mn-lt"/>
            </a:endParaRPr>
          </a:p>
        </p:txBody>
      </p:sp>
    </p:spTree>
    <p:extLst>
      <p:ext uri="{BB962C8B-B14F-4D97-AF65-F5344CB8AC3E}">
        <p14:creationId xmlns:p14="http://schemas.microsoft.com/office/powerpoint/2010/main" val="10784458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sz="3200" dirty="0" smtClean="0">
                <a:solidFill>
                  <a:srgbClr val="002060"/>
                </a:solidFill>
                <a:latin typeface="+mn-lt"/>
              </a:rPr>
              <a:t>Generating Situations, Contexts, and Examples – here students are not provided with choices as in the previous two activities. Instead, students are asked to generate appropriate contexts or situations for statements or questions about their words. </a:t>
            </a:r>
            <a:endParaRPr lang="en-US" sz="3200" dirty="0">
              <a:solidFill>
                <a:srgbClr val="002060"/>
              </a:solidFill>
              <a:latin typeface="+mn-lt"/>
            </a:endParaRPr>
          </a:p>
        </p:txBody>
      </p:sp>
    </p:spTree>
    <p:extLst>
      <p:ext uri="{BB962C8B-B14F-4D97-AF65-F5344CB8AC3E}">
        <p14:creationId xmlns:p14="http://schemas.microsoft.com/office/powerpoint/2010/main" val="296757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2895600"/>
          </a:xfrm>
        </p:spPr>
        <p:txBody>
          <a:bodyPr/>
          <a:lstStyle/>
          <a:p>
            <a:r>
              <a:rPr lang="en-US" dirty="0" smtClean="0"/>
              <a:t>Word knowledge is much more than word identification or even definitional knowledge. </a:t>
            </a:r>
            <a:endParaRPr lang="en-US" dirty="0"/>
          </a:p>
        </p:txBody>
      </p:sp>
      <p:sp>
        <p:nvSpPr>
          <p:cNvPr id="3" name="Content Placeholder 2"/>
          <p:cNvSpPr>
            <a:spLocks noGrp="1"/>
          </p:cNvSpPr>
          <p:nvPr>
            <p:ph idx="1"/>
          </p:nvPr>
        </p:nvSpPr>
        <p:spPr>
          <a:xfrm>
            <a:off x="457200" y="3200400"/>
            <a:ext cx="8229600" cy="2925763"/>
          </a:xfrm>
        </p:spPr>
        <p:txBody>
          <a:bodyPr>
            <a:noAutofit/>
          </a:bodyPr>
          <a:lstStyle/>
          <a:p>
            <a:r>
              <a:rPr lang="en-US" sz="3200" dirty="0" smtClean="0">
                <a:solidFill>
                  <a:schemeClr val="accent4"/>
                </a:solidFill>
                <a:latin typeface="+mn-lt"/>
              </a:rPr>
              <a:t>“It takes more than definitional knowledge to know a word, and we have to know words in order to identify them in multiple reading and listening contexts and use them in our speaking and writing.” (Allen, 1999)</a:t>
            </a:r>
            <a:endParaRPr lang="en-US" sz="3200" dirty="0">
              <a:solidFill>
                <a:schemeClr val="accent4"/>
              </a:solidFill>
              <a:latin typeface="+mn-lt"/>
            </a:endParaRPr>
          </a:p>
        </p:txBody>
      </p:sp>
    </p:spTree>
    <p:extLst>
      <p:ext uri="{BB962C8B-B14F-4D97-AF65-F5344CB8AC3E}">
        <p14:creationId xmlns:p14="http://schemas.microsoft.com/office/powerpoint/2010/main" val="39050767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a:xfrm>
            <a:off x="457200" y="2133600"/>
            <a:ext cx="8229600" cy="4525963"/>
          </a:xfrm>
        </p:spPr>
        <p:txBody>
          <a:bodyPr>
            <a:normAutofit/>
          </a:bodyPr>
          <a:lstStyle/>
          <a:p>
            <a:r>
              <a:rPr lang="en-US" sz="2800" dirty="0" smtClean="0">
                <a:solidFill>
                  <a:srgbClr val="002060"/>
                </a:solidFill>
                <a:latin typeface="+mn-lt"/>
              </a:rPr>
              <a:t>Word Relationships – Having students think about and respond to how two words might be related is a strong activity for developing rich word knowledge. Working with two words and how their meanings and features might interact prompts students to explore novel contexts for the words and guild new connections. </a:t>
            </a:r>
            <a:endParaRPr lang="en-US" sz="2800" dirty="0">
              <a:solidFill>
                <a:srgbClr val="002060"/>
              </a:solidFill>
              <a:latin typeface="+mn-lt"/>
            </a:endParaRPr>
          </a:p>
        </p:txBody>
      </p:sp>
    </p:spTree>
    <p:extLst>
      <p:ext uri="{BB962C8B-B14F-4D97-AF65-F5344CB8AC3E}">
        <p14:creationId xmlns:p14="http://schemas.microsoft.com/office/powerpoint/2010/main" val="14980989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with Words</a:t>
            </a:r>
          </a:p>
        </p:txBody>
      </p:sp>
      <p:sp>
        <p:nvSpPr>
          <p:cNvPr id="3" name="Content Placeholder 2"/>
          <p:cNvSpPr>
            <a:spLocks noGrp="1"/>
          </p:cNvSpPr>
          <p:nvPr>
            <p:ph idx="1"/>
          </p:nvPr>
        </p:nvSpPr>
        <p:spPr>
          <a:xfrm>
            <a:off x="457200" y="2133600"/>
            <a:ext cx="8229600" cy="3992563"/>
          </a:xfrm>
        </p:spPr>
        <p:txBody>
          <a:bodyPr>
            <a:normAutofit/>
          </a:bodyPr>
          <a:lstStyle/>
          <a:p>
            <a:r>
              <a:rPr lang="en-US" sz="3600" dirty="0" smtClean="0">
                <a:solidFill>
                  <a:schemeClr val="accent4"/>
                </a:solidFill>
                <a:latin typeface="+mn-lt"/>
              </a:rPr>
              <a:t>Writing-As students move beyond early elementary grades, students will surely use their vocabulary words in writing. </a:t>
            </a:r>
            <a:endParaRPr lang="en-US" sz="3600" dirty="0">
              <a:solidFill>
                <a:schemeClr val="accent4"/>
              </a:solidFill>
              <a:latin typeface="+mn-lt"/>
            </a:endParaRPr>
          </a:p>
        </p:txBody>
      </p:sp>
    </p:spTree>
    <p:extLst>
      <p:ext uri="{BB962C8B-B14F-4D97-AF65-F5344CB8AC3E}">
        <p14:creationId xmlns:p14="http://schemas.microsoft.com/office/powerpoint/2010/main" val="11393508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with Words</a:t>
            </a:r>
            <a:endParaRPr lang="en-US" dirty="0"/>
          </a:p>
        </p:txBody>
      </p:sp>
      <p:sp>
        <p:nvSpPr>
          <p:cNvPr id="3" name="Content Placeholder 2"/>
          <p:cNvSpPr>
            <a:spLocks noGrp="1"/>
          </p:cNvSpPr>
          <p:nvPr>
            <p:ph idx="1"/>
          </p:nvPr>
        </p:nvSpPr>
        <p:spPr>
          <a:xfrm>
            <a:off x="457200" y="2514600"/>
            <a:ext cx="8229600" cy="3611563"/>
          </a:xfrm>
        </p:spPr>
        <p:txBody>
          <a:bodyPr>
            <a:normAutofit/>
          </a:bodyPr>
          <a:lstStyle/>
          <a:p>
            <a:r>
              <a:rPr lang="en-US" sz="4000" dirty="0" smtClean="0">
                <a:solidFill>
                  <a:srgbClr val="002060"/>
                </a:solidFill>
                <a:latin typeface="+mn-lt"/>
              </a:rPr>
              <a:t>Returning to the Story Context</a:t>
            </a:r>
          </a:p>
          <a:p>
            <a:r>
              <a:rPr lang="en-US" sz="4000" dirty="0" smtClean="0">
                <a:solidFill>
                  <a:srgbClr val="002060"/>
                </a:solidFill>
                <a:latin typeface="+mn-lt"/>
              </a:rPr>
              <a:t>Puzzles</a:t>
            </a:r>
            <a:endParaRPr lang="en-US" sz="4000" dirty="0">
              <a:solidFill>
                <a:srgbClr val="002060"/>
              </a:solidFill>
              <a:latin typeface="+mn-lt"/>
            </a:endParaRPr>
          </a:p>
        </p:txBody>
      </p:sp>
    </p:spTree>
    <p:extLst>
      <p:ext uri="{BB962C8B-B14F-4D97-AF65-F5344CB8AC3E}">
        <p14:creationId xmlns:p14="http://schemas.microsoft.com/office/powerpoint/2010/main" val="10371627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t>Additional Strategies</a:t>
            </a:r>
            <a:br>
              <a:rPr lang="en-US" dirty="0" smtClean="0"/>
            </a:br>
            <a:r>
              <a:rPr lang="en-US" dirty="0">
                <a:solidFill>
                  <a:srgbClr val="002060"/>
                </a:solidFill>
              </a:rPr>
              <a:t>Vocabulary Study </a:t>
            </a:r>
            <a:r>
              <a:rPr lang="en-US" dirty="0" smtClean="0">
                <a:solidFill>
                  <a:srgbClr val="002060"/>
                </a:solidFill>
              </a:rPr>
              <a:t>Cards</a:t>
            </a:r>
            <a:endParaRPr lang="en-US" dirty="0"/>
          </a:p>
        </p:txBody>
      </p:sp>
      <p:sp>
        <p:nvSpPr>
          <p:cNvPr id="3" name="Content Placeholder 2"/>
          <p:cNvSpPr>
            <a:spLocks noGrp="1"/>
          </p:cNvSpPr>
          <p:nvPr>
            <p:ph sz="half" idx="2"/>
          </p:nvPr>
        </p:nvSpPr>
        <p:spPr>
          <a:xfrm>
            <a:off x="4648200" y="2209800"/>
            <a:ext cx="4038600" cy="4525963"/>
          </a:xfrm>
        </p:spPr>
        <p:txBody>
          <a:bodyPr/>
          <a:lstStyle/>
          <a:p>
            <a:r>
              <a:rPr lang="en-US" dirty="0" smtClean="0">
                <a:solidFill>
                  <a:srgbClr val="002060"/>
                </a:solidFill>
              </a:rPr>
              <a:t>Front of Card	</a:t>
            </a:r>
          </a:p>
          <a:p>
            <a:pPr lvl="1"/>
            <a:r>
              <a:rPr lang="en-US" dirty="0" smtClean="0">
                <a:solidFill>
                  <a:srgbClr val="002060"/>
                </a:solidFill>
              </a:rPr>
              <a:t>Word</a:t>
            </a:r>
          </a:p>
          <a:p>
            <a:pPr lvl="1"/>
            <a:r>
              <a:rPr lang="en-US" dirty="0" smtClean="0">
                <a:solidFill>
                  <a:srgbClr val="002060"/>
                </a:solidFill>
              </a:rPr>
              <a:t>Part of speech</a:t>
            </a:r>
          </a:p>
          <a:p>
            <a:pPr lvl="1"/>
            <a:r>
              <a:rPr lang="en-US" dirty="0" smtClean="0">
                <a:solidFill>
                  <a:srgbClr val="002060"/>
                </a:solidFill>
              </a:rPr>
              <a:t>Pronunciation</a:t>
            </a:r>
          </a:p>
          <a:p>
            <a:pPr lvl="1"/>
            <a:r>
              <a:rPr lang="en-US" dirty="0" smtClean="0">
                <a:solidFill>
                  <a:srgbClr val="002060"/>
                </a:solidFill>
              </a:rPr>
              <a:t>Related word forms</a:t>
            </a:r>
          </a:p>
          <a:p>
            <a:pPr lvl="1"/>
            <a:r>
              <a:rPr lang="en-US" dirty="0" smtClean="0">
                <a:solidFill>
                  <a:srgbClr val="002060"/>
                </a:solidFill>
              </a:rPr>
              <a:t>First language translation/cognates</a:t>
            </a:r>
          </a:p>
          <a:p>
            <a:pPr lvl="1"/>
            <a:endParaRPr lang="en-US" dirty="0">
              <a:solidFill>
                <a:srgbClr val="002060"/>
              </a:solidFill>
            </a:endParaRPr>
          </a:p>
        </p:txBody>
      </p:sp>
      <p:sp>
        <p:nvSpPr>
          <p:cNvPr id="4" name="Content Placeholder 3"/>
          <p:cNvSpPr>
            <a:spLocks noGrp="1"/>
          </p:cNvSpPr>
          <p:nvPr>
            <p:ph sz="quarter" idx="13"/>
          </p:nvPr>
        </p:nvSpPr>
        <p:spPr>
          <a:xfrm>
            <a:off x="381000" y="2209800"/>
            <a:ext cx="4041648" cy="4526280"/>
          </a:xfrm>
        </p:spPr>
        <p:txBody>
          <a:bodyPr/>
          <a:lstStyle/>
          <a:p>
            <a:r>
              <a:rPr lang="en-US" dirty="0" smtClean="0">
                <a:solidFill>
                  <a:srgbClr val="002060"/>
                </a:solidFill>
              </a:rPr>
              <a:t>Back of Card</a:t>
            </a:r>
          </a:p>
          <a:p>
            <a:pPr lvl="1"/>
            <a:r>
              <a:rPr lang="en-US" dirty="0" smtClean="0">
                <a:solidFill>
                  <a:srgbClr val="002060"/>
                </a:solidFill>
              </a:rPr>
              <a:t>Synonyms, antonyms</a:t>
            </a:r>
          </a:p>
          <a:p>
            <a:pPr lvl="1"/>
            <a:r>
              <a:rPr lang="en-US" dirty="0" smtClean="0">
                <a:solidFill>
                  <a:srgbClr val="002060"/>
                </a:solidFill>
              </a:rPr>
              <a:t>Original context/source</a:t>
            </a:r>
          </a:p>
          <a:p>
            <a:pPr lvl="1"/>
            <a:r>
              <a:rPr lang="en-US" dirty="0" smtClean="0">
                <a:solidFill>
                  <a:srgbClr val="002060"/>
                </a:solidFill>
              </a:rPr>
              <a:t>Definition</a:t>
            </a:r>
          </a:p>
          <a:p>
            <a:pPr lvl="1"/>
            <a:r>
              <a:rPr lang="en-US" dirty="0" smtClean="0">
                <a:solidFill>
                  <a:srgbClr val="002060"/>
                </a:solidFill>
              </a:rPr>
              <a:t>Teacher example</a:t>
            </a:r>
          </a:p>
          <a:p>
            <a:pPr lvl="1"/>
            <a:r>
              <a:rPr lang="en-US" dirty="0" smtClean="0">
                <a:solidFill>
                  <a:srgbClr val="002060"/>
                </a:solidFill>
              </a:rPr>
              <a:t>Student’s own sentence</a:t>
            </a:r>
          </a:p>
          <a:p>
            <a:pPr marL="457200" lvl="1" indent="0">
              <a:buNone/>
            </a:pPr>
            <a:endParaRPr lang="en-US" dirty="0" smtClean="0">
              <a:solidFill>
                <a:srgbClr val="002060"/>
              </a:solidFill>
            </a:endParaRPr>
          </a:p>
          <a:p>
            <a:pPr marL="457200" lvl="1" indent="0">
              <a:buNone/>
            </a:pPr>
            <a:endParaRPr lang="en-US" dirty="0">
              <a:solidFill>
                <a:srgbClr val="002060"/>
              </a:solidFill>
            </a:endParaRPr>
          </a:p>
          <a:p>
            <a:pPr marL="457200" lvl="1" indent="0">
              <a:buNone/>
            </a:pPr>
            <a:r>
              <a:rPr lang="en-US" dirty="0" smtClean="0">
                <a:solidFill>
                  <a:srgbClr val="002060"/>
                </a:solidFill>
              </a:rPr>
              <a:t>(Kinsella) </a:t>
            </a:r>
            <a:endParaRPr lang="en-US" dirty="0">
              <a:solidFill>
                <a:srgbClr val="002060"/>
              </a:solidFill>
            </a:endParaRPr>
          </a:p>
        </p:txBody>
      </p:sp>
    </p:spTree>
    <p:extLst>
      <p:ext uri="{BB962C8B-B14F-4D97-AF65-F5344CB8AC3E}">
        <p14:creationId xmlns:p14="http://schemas.microsoft.com/office/powerpoint/2010/main" val="18619433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2"/>
          </p:nvPr>
        </p:nvSpPr>
        <p:spPr>
          <a:xfrm>
            <a:off x="457200" y="1524000"/>
            <a:ext cx="4038600" cy="4525963"/>
          </a:xfrm>
        </p:spPr>
        <p:txBody>
          <a:bodyPr/>
          <a:lstStyle/>
          <a:p>
            <a:endParaRPr lang="en-US" dirty="0"/>
          </a:p>
        </p:txBody>
      </p:sp>
      <p:sp>
        <p:nvSpPr>
          <p:cNvPr id="4" name="Content Placeholder 3"/>
          <p:cNvSpPr>
            <a:spLocks noGrp="1"/>
          </p:cNvSpPr>
          <p:nvPr>
            <p:ph sz="quarter" idx="13"/>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474526" cy="4627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0722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err="1" smtClean="0"/>
              <a:t>Frayer</a:t>
            </a:r>
            <a:r>
              <a:rPr lang="en-US" dirty="0" smtClean="0"/>
              <a:t> Model</a:t>
            </a:r>
            <a:endParaRPr lang="en-US" dirty="0"/>
          </a:p>
        </p:txBody>
      </p:sp>
      <p:sp>
        <p:nvSpPr>
          <p:cNvPr id="3" name="Content Placeholder 2"/>
          <p:cNvSpPr>
            <a:spLocks noGrp="1"/>
          </p:cNvSpPr>
          <p:nvPr>
            <p:ph sz="half" idx="2"/>
          </p:nvPr>
        </p:nvSpPr>
        <p:spPr/>
        <p:txBody>
          <a:bodyPr/>
          <a:lstStyle/>
          <a:p>
            <a:pPr marL="0" indent="0">
              <a:buNone/>
            </a:pPr>
            <a:r>
              <a:rPr lang="en-US" dirty="0" smtClean="0"/>
              <a:t> </a:t>
            </a:r>
            <a:endParaRPr lang="en-US" dirty="0"/>
          </a:p>
        </p:txBody>
      </p:sp>
      <p:sp>
        <p:nvSpPr>
          <p:cNvPr id="4" name="Content Placeholder 3"/>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7227625" cy="525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7391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Self Assessment</a:t>
            </a:r>
            <a:endParaRPr lang="en-US" dirty="0"/>
          </a:p>
        </p:txBody>
      </p:sp>
      <p:sp>
        <p:nvSpPr>
          <p:cNvPr id="3" name="Content Placeholder 2"/>
          <p:cNvSpPr>
            <a:spLocks noGrp="1"/>
          </p:cNvSpPr>
          <p:nvPr>
            <p:ph sz="half" idx="2"/>
          </p:nvPr>
        </p:nvSpPr>
        <p:spPr/>
        <p:txBody>
          <a:bodyPr/>
          <a:lstStyle/>
          <a:p>
            <a:r>
              <a:rPr lang="en-US" dirty="0" err="1" smtClean="0">
                <a:solidFill>
                  <a:srgbClr val="002060"/>
                </a:solidFill>
              </a:rPr>
              <a:t>Marzano</a:t>
            </a:r>
            <a:endParaRPr lang="en-US" dirty="0" smtClean="0">
              <a:solidFill>
                <a:srgbClr val="002060"/>
              </a:solidFill>
            </a:endParaRPr>
          </a:p>
          <a:p>
            <a:pPr marL="0" indent="0">
              <a:buNone/>
            </a:pPr>
            <a:r>
              <a:rPr lang="en-US" dirty="0" smtClean="0">
                <a:solidFill>
                  <a:srgbClr val="002060"/>
                </a:solidFill>
              </a:rPr>
              <a:t> 	</a:t>
            </a:r>
            <a:endParaRPr lang="en-US" dirty="0">
              <a:solidFill>
                <a:srgbClr val="002060"/>
              </a:solidFill>
            </a:endParaRPr>
          </a:p>
        </p:txBody>
      </p:sp>
      <p:sp>
        <p:nvSpPr>
          <p:cNvPr id="4" name="Content Placeholder 3"/>
          <p:cNvSpPr>
            <a:spLocks noGrp="1"/>
          </p:cNvSpPr>
          <p:nvPr>
            <p:ph sz="quarter" idx="13"/>
          </p:nvPr>
        </p:nvSpPr>
        <p:spPr/>
        <p:txBody>
          <a:bodyPr/>
          <a:lstStyle/>
          <a:p>
            <a:r>
              <a:rPr lang="en-US" dirty="0" smtClean="0">
                <a:solidFill>
                  <a:srgbClr val="002060"/>
                </a:solidFill>
              </a:rPr>
              <a:t>Kinsella</a:t>
            </a:r>
            <a:endParaRPr lang="en-US" dirty="0">
              <a:solidFill>
                <a:srgbClr val="002060"/>
              </a:solidFill>
            </a:endParaRPr>
          </a:p>
        </p:txBody>
      </p:sp>
      <p:pic>
        <p:nvPicPr>
          <p:cNvPr id="5" name="Picture 4" descr="Marzanos level of understanding - student self evaluation sheet - Microsoft Word"/>
          <p:cNvPicPr>
            <a:picLocks noChangeAspect="1"/>
          </p:cNvPicPr>
          <p:nvPr/>
        </p:nvPicPr>
        <p:blipFill rotWithShape="1">
          <a:blip r:embed="rId3" cstate="print">
            <a:extLst>
              <a:ext uri="{28A0092B-C50C-407E-A947-70E740481C1C}">
                <a14:useLocalDpi xmlns:a14="http://schemas.microsoft.com/office/drawing/2010/main" val="0"/>
              </a:ext>
            </a:extLst>
          </a:blip>
          <a:srcRect l="20531" t="18918" r="20820" b="10078"/>
          <a:stretch/>
        </p:blipFill>
        <p:spPr>
          <a:xfrm>
            <a:off x="152400" y="2286000"/>
            <a:ext cx="3884762" cy="304253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9190687"/>
              </p:ext>
            </p:extLst>
          </p:nvPr>
        </p:nvGraphicFramePr>
        <p:xfrm>
          <a:off x="4343400" y="2286000"/>
          <a:ext cx="3733800" cy="3627472"/>
        </p:xfrm>
        <a:graphic>
          <a:graphicData uri="http://schemas.openxmlformats.org/drawingml/2006/table">
            <a:tbl>
              <a:tblPr firstRow="1" firstCol="1" bandRow="1">
                <a:tableStyleId>{5C22544A-7EE6-4342-B048-85BDC9FD1C3A}</a:tableStyleId>
              </a:tblPr>
              <a:tblGrid>
                <a:gridCol w="933450"/>
                <a:gridCol w="933450"/>
                <a:gridCol w="933450"/>
                <a:gridCol w="933450"/>
              </a:tblGrid>
              <a:tr h="635400">
                <a:tc gridSpan="4">
                  <a:txBody>
                    <a:bodyPr/>
                    <a:lstStyle/>
                    <a:p>
                      <a:pPr marL="0" marR="0" algn="ctr">
                        <a:lnSpc>
                          <a:spcPct val="115000"/>
                        </a:lnSpc>
                        <a:spcBef>
                          <a:spcPts val="0"/>
                        </a:spcBef>
                        <a:spcAft>
                          <a:spcPts val="0"/>
                        </a:spcAft>
                      </a:pPr>
                      <a:r>
                        <a:rPr lang="en-US" sz="900" dirty="0">
                          <a:effectLst/>
                        </a:rPr>
                        <a:t>Vocabulary Knowledge Rating Sheet: Burning Out at Nine?</a:t>
                      </a:r>
                      <a:endParaRPr lang="en-US" sz="800" dirty="0">
                        <a:effectLst/>
                      </a:endParaRPr>
                    </a:p>
                    <a:p>
                      <a:pPr marL="0" marR="0">
                        <a:lnSpc>
                          <a:spcPct val="115000"/>
                        </a:lnSpc>
                        <a:spcBef>
                          <a:spcPts val="0"/>
                        </a:spcBef>
                        <a:spcAft>
                          <a:spcPts val="0"/>
                        </a:spcAft>
                      </a:pPr>
                      <a:r>
                        <a:rPr lang="en-US" sz="900" dirty="0">
                          <a:effectLst/>
                        </a:rPr>
                        <a:t> </a:t>
                      </a:r>
                      <a:endParaRPr lang="en-US" sz="800" dirty="0">
                        <a:effectLst/>
                      </a:endParaRPr>
                    </a:p>
                    <a:p>
                      <a:pPr marL="0" marR="0">
                        <a:lnSpc>
                          <a:spcPct val="115000"/>
                        </a:lnSpc>
                        <a:spcBef>
                          <a:spcPts val="0"/>
                        </a:spcBef>
                        <a:spcAft>
                          <a:spcPts val="0"/>
                        </a:spcAft>
                      </a:pPr>
                      <a:r>
                        <a:rPr lang="en-US" sz="900" dirty="0">
                          <a:effectLst/>
                        </a:rPr>
                        <a:t>+ = I definitely know it. </a:t>
                      </a:r>
                      <a:r>
                        <a:rPr lang="en-US" sz="900" dirty="0" smtClean="0">
                          <a:effectLst/>
                        </a:rPr>
                        <a:t>  </a:t>
                      </a:r>
                      <a:r>
                        <a:rPr lang="en-US" sz="900" dirty="0">
                          <a:effectLst/>
                        </a:rPr>
                        <a:t>- = I definitely don’t know it.  </a:t>
                      </a:r>
                      <a:r>
                        <a:rPr lang="en-US" sz="900" dirty="0" smtClean="0">
                          <a:effectLst/>
                        </a:rPr>
                        <a:t>  ? </a:t>
                      </a:r>
                      <a:r>
                        <a:rPr lang="en-US" sz="900" dirty="0">
                          <a:effectLst/>
                        </a:rPr>
                        <a:t>= I’m not sure</a:t>
                      </a:r>
                      <a:endParaRPr lang="en-US" sz="800" dirty="0">
                        <a:effectLst/>
                        <a:latin typeface="Calibri"/>
                        <a:ea typeface="Calibri"/>
                        <a:cs typeface="Times New Roman"/>
                      </a:endParaRPr>
                    </a:p>
                  </a:txBody>
                  <a:tcPr marL="52062" marR="52062" marT="0" marB="0"/>
                </a:tc>
                <a:tc hMerge="1">
                  <a:txBody>
                    <a:bodyPr/>
                    <a:lstStyle/>
                    <a:p>
                      <a:endParaRPr lang="en-US"/>
                    </a:p>
                  </a:txBody>
                  <a:tcPr/>
                </a:tc>
                <a:tc hMerge="1">
                  <a:txBody>
                    <a:bodyPr/>
                    <a:lstStyle/>
                    <a:p>
                      <a:endParaRPr lang="en-US"/>
                    </a:p>
                  </a:txBody>
                  <a:tcPr/>
                </a:tc>
                <a:tc hMerge="1">
                  <a:txBody>
                    <a:bodyPr/>
                    <a:lstStyle/>
                    <a:p>
                      <a:endParaRPr lang="en-US"/>
                    </a:p>
                  </a:txBody>
                  <a:tcPr/>
                </a:tc>
              </a:tr>
              <a:tr h="374009">
                <a:tc>
                  <a:txBody>
                    <a:bodyPr/>
                    <a:lstStyle/>
                    <a:p>
                      <a:pPr marL="0" marR="0" algn="ctr">
                        <a:lnSpc>
                          <a:spcPct val="115000"/>
                        </a:lnSpc>
                        <a:spcBef>
                          <a:spcPts val="0"/>
                        </a:spcBef>
                        <a:spcAft>
                          <a:spcPts val="0"/>
                        </a:spcAft>
                      </a:pPr>
                      <a:r>
                        <a:rPr lang="en-US" sz="900">
                          <a:effectLst/>
                        </a:rPr>
                        <a:t>Word</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Before Reading</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Instruction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After Reading</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dirty="0">
                          <a:effectLst/>
                        </a:rPr>
                        <a:t>Similar, </a:t>
                      </a:r>
                      <a:r>
                        <a:rPr lang="en-US" sz="900" dirty="0" err="1">
                          <a:effectLst/>
                        </a:rPr>
                        <a:t>adj</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Participant, 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To attend, v.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Comparable, adj.</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a:t>
                      </a:r>
                      <a:endParaRPr lang="en-US" sz="800" dirty="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Independent, adj.</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To encourage, v.</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r>
              <a:tr h="374009">
                <a:tc>
                  <a:txBody>
                    <a:bodyPr/>
                    <a:lstStyle/>
                    <a:p>
                      <a:pPr marL="0" marR="0" algn="ctr">
                        <a:lnSpc>
                          <a:spcPct val="115000"/>
                        </a:lnSpc>
                        <a:spcBef>
                          <a:spcPts val="0"/>
                        </a:spcBef>
                        <a:spcAft>
                          <a:spcPts val="0"/>
                        </a:spcAft>
                      </a:pPr>
                      <a:r>
                        <a:rPr lang="en-US" sz="900">
                          <a:effectLst/>
                        </a:rPr>
                        <a:t>Creativity, n.</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a:effectLst/>
                        </a:rPr>
                        <a:t> </a:t>
                      </a:r>
                      <a:endParaRPr lang="en-US" sz="800">
                        <a:effectLst/>
                        <a:latin typeface="Calibri"/>
                        <a:ea typeface="Calibri"/>
                        <a:cs typeface="Times New Roman"/>
                      </a:endParaRPr>
                    </a:p>
                  </a:txBody>
                  <a:tcPr marL="52062" marR="52062" marT="0" marB="0"/>
                </a:tc>
                <a:tc>
                  <a:txBody>
                    <a:bodyPr/>
                    <a:lstStyle/>
                    <a:p>
                      <a:pPr marL="0" marR="0" algn="ctr">
                        <a:lnSpc>
                          <a:spcPct val="115000"/>
                        </a:lnSpc>
                        <a:spcBef>
                          <a:spcPts val="0"/>
                        </a:spcBef>
                        <a:spcAft>
                          <a:spcPts val="0"/>
                        </a:spcAft>
                      </a:pPr>
                      <a:r>
                        <a:rPr lang="en-US" sz="900" dirty="0">
                          <a:effectLst/>
                        </a:rPr>
                        <a:t> </a:t>
                      </a:r>
                      <a:endParaRPr lang="en-US" sz="800" dirty="0">
                        <a:effectLst/>
                        <a:latin typeface="Calibri"/>
                        <a:ea typeface="Calibri"/>
                        <a:cs typeface="Times New Roman"/>
                      </a:endParaRPr>
                    </a:p>
                  </a:txBody>
                  <a:tcPr marL="52062" marR="52062" marT="0" marB="0"/>
                </a:tc>
              </a:tr>
            </a:tbl>
          </a:graphicData>
        </a:graphic>
      </p:graphicFrame>
    </p:spTree>
    <p:extLst>
      <p:ext uri="{BB962C8B-B14F-4D97-AF65-F5344CB8AC3E}">
        <p14:creationId xmlns:p14="http://schemas.microsoft.com/office/powerpoint/2010/main" val="24552508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OUTCOME OF THIS WORKSHOP</a:t>
            </a:r>
            <a:endParaRPr lang="en-US" sz="4000" dirty="0"/>
          </a:p>
        </p:txBody>
      </p:sp>
      <p:sp>
        <p:nvSpPr>
          <p:cNvPr id="3" name="Content Placeholder 2"/>
          <p:cNvSpPr>
            <a:spLocks noGrp="1"/>
          </p:cNvSpPr>
          <p:nvPr>
            <p:ph sz="half" idx="2"/>
          </p:nvPr>
        </p:nvSpPr>
        <p:spPr>
          <a:xfrm>
            <a:off x="838200" y="2057400"/>
            <a:ext cx="7696200" cy="4352457"/>
          </a:xfrm>
        </p:spPr>
        <p:txBody>
          <a:bodyPr>
            <a:normAutofit/>
          </a:bodyPr>
          <a:lstStyle/>
          <a:p>
            <a:pPr marL="0" indent="0">
              <a:buNone/>
            </a:pPr>
            <a:r>
              <a:rPr lang="en-US" dirty="0">
                <a:solidFill>
                  <a:schemeClr val="accent4"/>
                </a:solidFill>
                <a:latin typeface="+mn-lt"/>
              </a:rPr>
              <a:t>Did we meet our outcomes?</a:t>
            </a:r>
          </a:p>
          <a:p>
            <a:pPr marL="0" indent="0">
              <a:buNone/>
            </a:pPr>
            <a:endParaRPr lang="en-US" dirty="0" smtClean="0">
              <a:solidFill>
                <a:schemeClr val="accent4"/>
              </a:solidFill>
              <a:latin typeface="+mn-lt"/>
            </a:endParaRPr>
          </a:p>
          <a:p>
            <a:pPr marL="0" indent="0">
              <a:buNone/>
            </a:pPr>
            <a:r>
              <a:rPr lang="en-US" dirty="0">
                <a:solidFill>
                  <a:schemeClr val="accent4"/>
                </a:solidFill>
                <a:latin typeface="+mn-lt"/>
              </a:rPr>
              <a:t>Participants will know how to select academic vocabulary words and implement 2-3 new strategies to support migrant students in their academic vocabulary development. </a:t>
            </a:r>
          </a:p>
          <a:p>
            <a:pPr marL="0" indent="0">
              <a:buNone/>
            </a:pPr>
            <a:endParaRPr lang="en-US" dirty="0">
              <a:solidFill>
                <a:schemeClr val="accent4"/>
              </a:solidFill>
            </a:endParaRPr>
          </a:p>
          <a:p>
            <a:pPr marL="0" indent="0">
              <a:buNone/>
            </a:pPr>
            <a:endParaRPr lang="en-US" dirty="0" smtClean="0">
              <a:solidFill>
                <a:schemeClr val="accent4"/>
              </a:solidFill>
            </a:endParaRPr>
          </a:p>
          <a:p>
            <a:endParaRPr lang="en-US" dirty="0"/>
          </a:p>
        </p:txBody>
      </p:sp>
    </p:spTree>
    <p:extLst>
      <p:ext uri="{BB962C8B-B14F-4D97-AF65-F5344CB8AC3E}">
        <p14:creationId xmlns:p14="http://schemas.microsoft.com/office/powerpoint/2010/main" val="23140510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Thought for the day:</a:t>
            </a:r>
            <a:endParaRPr lang="en-US" dirty="0"/>
          </a:p>
        </p:txBody>
      </p:sp>
      <p:sp>
        <p:nvSpPr>
          <p:cNvPr id="7" name="Content Placeholder 6"/>
          <p:cNvSpPr>
            <a:spLocks noGrp="1"/>
          </p:cNvSpPr>
          <p:nvPr>
            <p:ph idx="1"/>
          </p:nvPr>
        </p:nvSpPr>
        <p:spPr>
          <a:xfrm>
            <a:off x="685800" y="2286000"/>
            <a:ext cx="7772400" cy="3810000"/>
          </a:xfrm>
        </p:spPr>
        <p:txBody>
          <a:bodyPr/>
          <a:lstStyle/>
          <a:p>
            <a:pPr marL="0" indent="0" algn="ctr">
              <a:buNone/>
            </a:pPr>
            <a:r>
              <a:rPr lang="en-US" sz="4800" dirty="0" smtClean="0">
                <a:latin typeface="Lucida Calligraphy" pitchFamily="66" charset="0"/>
              </a:rPr>
              <a:t>When was the last time you did something for the first time?</a:t>
            </a:r>
            <a:endParaRPr lang="en-US" sz="4800" dirty="0">
              <a:latin typeface="Lucida Calligraphy" pitchFamily="66" charset="0"/>
            </a:endParaRPr>
          </a:p>
        </p:txBody>
      </p:sp>
    </p:spTree>
    <p:extLst>
      <p:ext uri="{BB962C8B-B14F-4D97-AF65-F5344CB8AC3E}">
        <p14:creationId xmlns:p14="http://schemas.microsoft.com/office/powerpoint/2010/main" val="32914286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a:xfrm>
            <a:off x="457200" y="1981200"/>
            <a:ext cx="8229600" cy="3048000"/>
          </a:xfrm>
        </p:spPr>
        <p:txBody>
          <a:bodyPr>
            <a:normAutofit fontScale="92500" lnSpcReduction="20000"/>
          </a:bodyPr>
          <a:lstStyle/>
          <a:p>
            <a:r>
              <a:rPr lang="en-US" sz="2800" dirty="0" smtClean="0">
                <a:solidFill>
                  <a:schemeClr val="accent4"/>
                </a:solidFill>
                <a:latin typeface="+mn-lt"/>
              </a:rPr>
              <a:t>Will you commit to trying something new to teach academic vocabulary? </a:t>
            </a:r>
          </a:p>
          <a:p>
            <a:r>
              <a:rPr lang="en-US" sz="2800" dirty="0" smtClean="0">
                <a:solidFill>
                  <a:schemeClr val="accent4"/>
                </a:solidFill>
                <a:latin typeface="+mn-lt"/>
              </a:rPr>
              <a:t>What will you do?</a:t>
            </a:r>
          </a:p>
          <a:p>
            <a:endParaRPr lang="en-US" sz="2800" dirty="0">
              <a:solidFill>
                <a:schemeClr val="accent4"/>
              </a:solidFill>
              <a:latin typeface="+mn-lt"/>
            </a:endParaRPr>
          </a:p>
          <a:p>
            <a:r>
              <a:rPr lang="en-US" sz="2800" dirty="0" smtClean="0">
                <a:solidFill>
                  <a:schemeClr val="accent4"/>
                </a:solidFill>
                <a:latin typeface="+mn-lt"/>
              </a:rPr>
              <a:t>Clock Hour</a:t>
            </a:r>
          </a:p>
          <a:p>
            <a:r>
              <a:rPr lang="en-US" sz="2800" dirty="0">
                <a:solidFill>
                  <a:schemeClr val="accent4"/>
                </a:solidFill>
                <a:latin typeface="+mn-lt"/>
              </a:rPr>
              <a:t>OSPI MEP </a:t>
            </a:r>
            <a:r>
              <a:rPr lang="en-US" sz="2800" dirty="0" smtClean="0">
                <a:solidFill>
                  <a:schemeClr val="accent4"/>
                </a:solidFill>
                <a:latin typeface="+mn-lt"/>
              </a:rPr>
              <a:t>Evaluation</a:t>
            </a:r>
          </a:p>
          <a:p>
            <a:pPr lvl="1"/>
            <a:r>
              <a:rPr lang="en-US" sz="2800" dirty="0">
                <a:solidFill>
                  <a:schemeClr val="tx1"/>
                </a:solidFill>
                <a:latin typeface="+mn-lt"/>
                <a:hlinkClick r:id="rId3" action="ppaction://hlinkfile"/>
              </a:rPr>
              <a:t>http://www.mdsr.org/evaluations</a:t>
            </a:r>
            <a:endParaRPr lang="en-US" sz="2800" dirty="0">
              <a:solidFill>
                <a:schemeClr val="tx1"/>
              </a:solidFill>
              <a:latin typeface="+mn-lt"/>
            </a:endParaRPr>
          </a:p>
          <a:p>
            <a:pPr marL="0" indent="0">
              <a:buNone/>
            </a:pPr>
            <a:r>
              <a:rPr lang="en-US" dirty="0" smtClean="0"/>
              <a:t>	</a:t>
            </a:r>
            <a:endParaRPr lang="en-US" dirty="0"/>
          </a:p>
        </p:txBody>
      </p:sp>
    </p:spTree>
    <p:extLst>
      <p:ext uri="{BB962C8B-B14F-4D97-AF65-F5344CB8AC3E}">
        <p14:creationId xmlns:p14="http://schemas.microsoft.com/office/powerpoint/2010/main" val="3562945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4862</TotalTime>
  <Words>8805</Words>
  <Application>Microsoft Office PowerPoint</Application>
  <PresentationFormat>On-screen Show (4:3)</PresentationFormat>
  <Paragraphs>876</Paragraphs>
  <Slides>100</Slides>
  <Notes>100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Executive</vt:lpstr>
      <vt:lpstr>So Many Words… So Little Time!</vt:lpstr>
      <vt:lpstr>PURPOSE OF THIS WORKSHOP</vt:lpstr>
      <vt:lpstr>WORKSHOP OUTCOMES</vt:lpstr>
      <vt:lpstr>How do you teach vocabulary?</vt:lpstr>
      <vt:lpstr>Common Core State Standards</vt:lpstr>
      <vt:lpstr>Common Core State Standards</vt:lpstr>
      <vt:lpstr>FOR ESL or ENGLISH-ONLY PROGRAMS: Teachers must balance comprehensible input with rich challenging vocabulary and reading in math, science and social studies in English.</vt:lpstr>
      <vt:lpstr>Essential Questions:</vt:lpstr>
      <vt:lpstr>Word knowledge is much more than word identification or even definitional knowledge. </vt:lpstr>
      <vt:lpstr>There is evidence of need for explicit vocabulary instruction and structured verbal engagement in linguistically diverse classrooms.</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Why Vocabulary Instruction?</vt:lpstr>
      <vt:lpstr>Why a SPECIAL WORKSHOP FOR MIGRANT STUDENTS?</vt:lpstr>
      <vt:lpstr>What is ‘migratory lifestyle’</vt:lpstr>
      <vt:lpstr>Priority for Service Migrant Students</vt:lpstr>
      <vt:lpstr>Seven Areas of Concern for Migrant Students:</vt:lpstr>
      <vt:lpstr>Seven Areas of Concern for Migrant Students:</vt:lpstr>
      <vt:lpstr>PowerPoint Presentation</vt:lpstr>
      <vt:lpstr>Seven Areas of Concern for Migrant Students:</vt:lpstr>
      <vt:lpstr>PowerPoint Presentation</vt:lpstr>
      <vt:lpstr>Seven Areas of Concern for Migrant Students:</vt:lpstr>
      <vt:lpstr>Seven Areas of Concern for Migrant Students:</vt:lpstr>
      <vt:lpstr>Seven Areas of Concern for Migrant Students:</vt:lpstr>
      <vt:lpstr>Seven Areas of Concern for Migrant Students:</vt:lpstr>
      <vt:lpstr>So what can teachers do  to improve educational chances of migrant students affected by the 7 Areas of Concern? </vt:lpstr>
      <vt:lpstr>Instructional Implications: 1. Build Background and Schema</vt:lpstr>
      <vt:lpstr>2. Scaffold for Support</vt:lpstr>
      <vt:lpstr>3. Look for Clues</vt:lpstr>
      <vt:lpstr>4. Provide Many Opportunities  for Discourse</vt:lpstr>
      <vt:lpstr>What Research Says About Why Students Need to Talk</vt:lpstr>
      <vt:lpstr>PowerPoint Presentation</vt:lpstr>
      <vt:lpstr>How Do Your Students Talk?</vt:lpstr>
      <vt:lpstr>Lets look at some of our new vocabulary words in depth.</vt:lpstr>
      <vt:lpstr>Building Academic Vocabulary</vt:lpstr>
      <vt:lpstr>PowerPoint Presentation</vt:lpstr>
      <vt:lpstr>Meaningful Differences</vt:lpstr>
      <vt:lpstr>Tiered Words that can help close  the Achievement Gap</vt:lpstr>
      <vt:lpstr>Instructional Strategies for Academic Vocabulary (?)</vt:lpstr>
      <vt:lpstr>PowerPoint Presentation</vt:lpstr>
      <vt:lpstr>What is academic vocabulary?</vt:lpstr>
      <vt:lpstr>The Importance of Selecting the “Right” Words</vt:lpstr>
      <vt:lpstr>Tier 1:  The most basic words </vt:lpstr>
      <vt:lpstr>Academic Vocabulary</vt:lpstr>
      <vt:lpstr>Tier 3 (brick words):  Low frequency words specific to a discipline</vt:lpstr>
      <vt:lpstr>Tier 2 mortar words:  High frequency words found across a variety of disciplines</vt:lpstr>
      <vt:lpstr>Academic Vocabulary</vt:lpstr>
      <vt:lpstr>Criteria for identifying Tier II Words…</vt:lpstr>
      <vt:lpstr>Try it….</vt:lpstr>
      <vt:lpstr>Do your selections agree?</vt:lpstr>
      <vt:lpstr>PowerPoint Presentation</vt:lpstr>
      <vt:lpstr>Some Criteria for Identifying Tier Two Words</vt:lpstr>
      <vt:lpstr>Using Discussion Cards…</vt:lpstr>
      <vt:lpstr>Isabel Beck’s Steps to Vocabulary Study:</vt:lpstr>
      <vt:lpstr>1. Introducing vocabulary within a context</vt:lpstr>
      <vt:lpstr>2. Provide friendly explanations:</vt:lpstr>
      <vt:lpstr>Examples: Devious &amp; Vicarious</vt:lpstr>
      <vt:lpstr>Developing Student-Friendly Definitions</vt:lpstr>
      <vt:lpstr>3. Provide an additional context for the word</vt:lpstr>
      <vt:lpstr>PowerPoint Presentation</vt:lpstr>
      <vt:lpstr>4. Provide opportunities for students to actively process word meanings</vt:lpstr>
      <vt:lpstr>Provide Meaning Information  through Instructional Contexts</vt:lpstr>
      <vt:lpstr>Instructional Contexts: obstinate</vt:lpstr>
      <vt:lpstr>Instructional Context: Eavesdrop</vt:lpstr>
      <vt:lpstr>Instructional Context: Edible</vt:lpstr>
      <vt:lpstr>4. Provide opportunities for students to actively process word meanings </vt:lpstr>
      <vt:lpstr>PowerPoint Presentation</vt:lpstr>
      <vt:lpstr>Engaging Students in Dealing with Word Meanings </vt:lpstr>
      <vt:lpstr>Engaging Students in Dealing with Word Meanings</vt:lpstr>
      <vt:lpstr>Engaging Students in Dealing with Word Meanings </vt:lpstr>
      <vt:lpstr>You Try It</vt:lpstr>
      <vt:lpstr>Classic Vocabulary Test! Write down the definition of each of these words –</vt:lpstr>
      <vt:lpstr>CCSS necessitates a shift in the way we teach vocabulary. </vt:lpstr>
      <vt:lpstr>Vocabulary Building  Example</vt:lpstr>
      <vt:lpstr>Vocabulary in Practice </vt:lpstr>
      <vt:lpstr>Introducing the Words</vt:lpstr>
      <vt:lpstr>Engagement with the Words</vt:lpstr>
      <vt:lpstr>Engagement with Words</vt:lpstr>
      <vt:lpstr>Engagement with Words</vt:lpstr>
      <vt:lpstr>Engagement with Words</vt:lpstr>
      <vt:lpstr>Engagement with Words</vt:lpstr>
      <vt:lpstr>Engagement with Words</vt:lpstr>
      <vt:lpstr>Additional Strategies Vocabulary Study Cards</vt:lpstr>
      <vt:lpstr>Frayer Model</vt:lpstr>
      <vt:lpstr>Frayer Model</vt:lpstr>
      <vt:lpstr>Student Self Assessment</vt:lpstr>
      <vt:lpstr>OUTCOME OF THIS WORKSHOP</vt:lpstr>
      <vt:lpstr>Thought for the day:</vt:lpstr>
      <vt:lpstr>Evaluations</vt:lpstr>
      <vt:lpstr>THANK YOU for coming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Dorso</dc:creator>
  <cp:lastModifiedBy>Kathy Thornock</cp:lastModifiedBy>
  <cp:revision>193</cp:revision>
  <cp:lastPrinted>2013-06-03T15:40:44Z</cp:lastPrinted>
  <dcterms:created xsi:type="dcterms:W3CDTF">2013-02-25T18:45:45Z</dcterms:created>
  <dcterms:modified xsi:type="dcterms:W3CDTF">2014-03-18T21:57:43Z</dcterms:modified>
</cp:coreProperties>
</file>