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43"/>
  </p:notesMasterIdLst>
  <p:handoutMasterIdLst>
    <p:handoutMasterId r:id="rId44"/>
  </p:handoutMasterIdLst>
  <p:sldIdLst>
    <p:sldId id="256" r:id="rId6"/>
    <p:sldId id="257" r:id="rId7"/>
    <p:sldId id="258" r:id="rId8"/>
    <p:sldId id="259" r:id="rId9"/>
    <p:sldId id="295" r:id="rId10"/>
    <p:sldId id="260" r:id="rId11"/>
    <p:sldId id="261" r:id="rId12"/>
    <p:sldId id="266" r:id="rId13"/>
    <p:sldId id="267" r:id="rId14"/>
    <p:sldId id="268" r:id="rId15"/>
    <p:sldId id="269" r:id="rId16"/>
    <p:sldId id="262" r:id="rId17"/>
    <p:sldId id="270" r:id="rId18"/>
    <p:sldId id="263" r:id="rId19"/>
    <p:sldId id="264" r:id="rId20"/>
    <p:sldId id="283" r:id="rId21"/>
    <p:sldId id="265" r:id="rId22"/>
    <p:sldId id="271" r:id="rId23"/>
    <p:sldId id="273" r:id="rId24"/>
    <p:sldId id="274" r:id="rId25"/>
    <p:sldId id="275" r:id="rId26"/>
    <p:sldId id="276" r:id="rId27"/>
    <p:sldId id="278" r:id="rId28"/>
    <p:sldId id="296" r:id="rId29"/>
    <p:sldId id="285" r:id="rId30"/>
    <p:sldId id="286" r:id="rId31"/>
    <p:sldId id="272" r:id="rId32"/>
    <p:sldId id="287" r:id="rId33"/>
    <p:sldId id="288" r:id="rId34"/>
    <p:sldId id="290" r:id="rId35"/>
    <p:sldId id="291" r:id="rId36"/>
    <p:sldId id="294" r:id="rId37"/>
    <p:sldId id="292" r:id="rId38"/>
    <p:sldId id="293" r:id="rId39"/>
    <p:sldId id="281" r:id="rId40"/>
    <p:sldId id="280" r:id="rId41"/>
    <p:sldId id="282"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B3C1"/>
    <a:srgbClr val="009999"/>
    <a:srgbClr val="33CCCC"/>
    <a:srgbClr val="A7E2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57" autoAdjust="0"/>
  </p:normalViewPr>
  <p:slideViewPr>
    <p:cSldViewPr>
      <p:cViewPr varScale="1">
        <p:scale>
          <a:sx n="93" d="100"/>
          <a:sy n="93" d="100"/>
        </p:scale>
        <p:origin x="-215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AA4C44B-3D9F-4728-882F-AD8AB7AAD597}" type="datetimeFigureOut">
              <a:rPr lang="en-US"/>
              <a:pPr>
                <a:defRPr/>
              </a:pPr>
              <a:t>5/7/2014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DF17857-D31F-4EE2-82B5-C44537731DF0}" type="slidenum">
              <a:rPr lang="en-US"/>
              <a:pPr>
                <a:defRPr/>
              </a:pPr>
              <a:t>‹#›</a:t>
            </a:fld>
            <a:endParaRPr lang="en-US"/>
          </a:p>
        </p:txBody>
      </p:sp>
    </p:spTree>
    <p:extLst>
      <p:ext uri="{BB962C8B-B14F-4D97-AF65-F5344CB8AC3E}">
        <p14:creationId xmlns:p14="http://schemas.microsoft.com/office/powerpoint/2010/main" val="2201220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28214EA-A587-4D6D-92D2-5CC3E8D0EFF3}" type="datetimeFigureOut">
              <a:rPr lang="en-US"/>
              <a:pPr>
                <a:defRPr/>
              </a:pPr>
              <a:t>5/7/2014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60C2A76-CCBC-4DE1-8826-D2998DEF59FF}" type="slidenum">
              <a:rPr lang="en-US"/>
              <a:pPr>
                <a:defRPr/>
              </a:pPr>
              <a:t>‹#›</a:t>
            </a:fld>
            <a:endParaRPr lang="en-US"/>
          </a:p>
        </p:txBody>
      </p:sp>
    </p:spTree>
    <p:extLst>
      <p:ext uri="{BB962C8B-B14F-4D97-AF65-F5344CB8AC3E}">
        <p14:creationId xmlns:p14="http://schemas.microsoft.com/office/powerpoint/2010/main" val="593292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4</a:t>
            </a:fld>
            <a:endParaRPr lang="en-US"/>
          </a:p>
        </p:txBody>
      </p:sp>
    </p:spTree>
    <p:extLst>
      <p:ext uri="{BB962C8B-B14F-4D97-AF65-F5344CB8AC3E}">
        <p14:creationId xmlns:p14="http://schemas.microsoft.com/office/powerpoint/2010/main" val="560337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15</a:t>
            </a:fld>
            <a:endParaRPr lang="en-US"/>
          </a:p>
        </p:txBody>
      </p:sp>
    </p:spTree>
    <p:extLst>
      <p:ext uri="{BB962C8B-B14F-4D97-AF65-F5344CB8AC3E}">
        <p14:creationId xmlns:p14="http://schemas.microsoft.com/office/powerpoint/2010/main" val="3217882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1" i="1" u="none" strike="noStrike" kern="1200" dirty="0" smtClean="0">
                <a:solidFill>
                  <a:schemeClr val="tx1"/>
                </a:solidFill>
                <a:effectLst/>
                <a:latin typeface="+mn-lt"/>
                <a:ea typeface="+mn-ea"/>
                <a:cs typeface="+mn-cs"/>
              </a:rPr>
              <a:t>determined</a:t>
            </a:r>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1" u="none" strike="noStrike" kern="1200" dirty="0" smtClean="0">
                <a:solidFill>
                  <a:schemeClr val="tx1"/>
                </a:solidFill>
                <a:effectLst/>
                <a:latin typeface="+mn-lt"/>
                <a:ea typeface="+mn-ea"/>
                <a:cs typeface="+mn-cs"/>
              </a:rPr>
              <a:t>obstacle</a:t>
            </a:r>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1" u="none" strike="noStrike" kern="1200" dirty="0" smtClean="0">
                <a:solidFill>
                  <a:schemeClr val="tx1"/>
                </a:solidFill>
                <a:effectLst/>
                <a:latin typeface="+mn-lt"/>
                <a:ea typeface="+mn-ea"/>
                <a:cs typeface="+mn-cs"/>
              </a:rPr>
              <a:t>disqualify</a:t>
            </a:r>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1" u="none" strike="noStrike" kern="1200" dirty="0" smtClean="0">
                <a:solidFill>
                  <a:schemeClr val="tx1"/>
                </a:solidFill>
                <a:effectLst/>
                <a:latin typeface="+mn-lt"/>
                <a:ea typeface="+mn-ea"/>
                <a:cs typeface="+mn-cs"/>
              </a:rPr>
              <a:t>harassment</a:t>
            </a:r>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1" u="none" strike="noStrike" kern="1200" dirty="0" smtClean="0">
                <a:solidFill>
                  <a:schemeClr val="tx1"/>
                </a:solidFill>
                <a:effectLst/>
                <a:latin typeface="+mn-lt"/>
                <a:ea typeface="+mn-ea"/>
                <a:cs typeface="+mn-cs"/>
              </a:rPr>
              <a:t>segregation</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16</a:t>
            </a:fld>
            <a:endParaRPr lang="en-US"/>
          </a:p>
        </p:txBody>
      </p:sp>
    </p:spTree>
    <p:extLst>
      <p:ext uri="{BB962C8B-B14F-4D97-AF65-F5344CB8AC3E}">
        <p14:creationId xmlns:p14="http://schemas.microsoft.com/office/powerpoint/2010/main" val="169567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that mean to you? Think Pair Share</a:t>
            </a:r>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17</a:t>
            </a:fld>
            <a:endParaRPr lang="en-US"/>
          </a:p>
        </p:txBody>
      </p:sp>
    </p:spTree>
    <p:extLst>
      <p:ext uri="{BB962C8B-B14F-4D97-AF65-F5344CB8AC3E}">
        <p14:creationId xmlns:p14="http://schemas.microsoft.com/office/powerpoint/2010/main" val="1864669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219848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19</a:t>
            </a:fld>
            <a:endParaRPr lang="en-US"/>
          </a:p>
        </p:txBody>
      </p:sp>
    </p:spTree>
    <p:extLst>
      <p:ext uri="{BB962C8B-B14F-4D97-AF65-F5344CB8AC3E}">
        <p14:creationId xmlns:p14="http://schemas.microsoft.com/office/powerpoint/2010/main" val="3636764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20</a:t>
            </a:fld>
            <a:endParaRPr lang="en-US"/>
          </a:p>
        </p:txBody>
      </p:sp>
    </p:spTree>
    <p:extLst>
      <p:ext uri="{BB962C8B-B14F-4D97-AF65-F5344CB8AC3E}">
        <p14:creationId xmlns:p14="http://schemas.microsoft.com/office/powerpoint/2010/main" val="929001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21</a:t>
            </a:fld>
            <a:endParaRPr lang="en-US"/>
          </a:p>
        </p:txBody>
      </p:sp>
    </p:spTree>
    <p:extLst>
      <p:ext uri="{BB962C8B-B14F-4D97-AF65-F5344CB8AC3E}">
        <p14:creationId xmlns:p14="http://schemas.microsoft.com/office/powerpoint/2010/main" val="3849071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a:t>1: determine what students already know about it - or what they </a:t>
            </a:r>
            <a:r>
              <a:rPr lang="en" i="1" dirty="0"/>
              <a:t>think</a:t>
            </a:r>
            <a:r>
              <a:rPr lang="en" dirty="0"/>
              <a:t> they know. If you hear misconceptions, you will need to clarify when you present. If they have accurate knowledge, you can build on it. </a:t>
            </a:r>
          </a:p>
          <a:p>
            <a:pPr lvl="0" rtl="0">
              <a:buNone/>
            </a:pPr>
            <a:r>
              <a:rPr lang="en" dirty="0"/>
              <a:t>Next, build an initial understanding by providing direct experiences: </a:t>
            </a:r>
          </a:p>
          <a:p>
            <a:pPr lvl="0" rtl="0">
              <a:buNone/>
            </a:pPr>
            <a:r>
              <a:rPr lang="en" dirty="0"/>
              <a:t>telling a story that uses or demonstrates the term, </a:t>
            </a:r>
          </a:p>
          <a:p>
            <a:pPr lvl="0" rtl="0">
              <a:buNone/>
            </a:pPr>
            <a:r>
              <a:rPr lang="en" dirty="0"/>
              <a:t>use video or other images to help students understand, </a:t>
            </a:r>
          </a:p>
          <a:p>
            <a:pPr lvl="0" rtl="0">
              <a:buNone/>
            </a:pPr>
            <a:r>
              <a:rPr lang="en" dirty="0"/>
              <a:t>let students do some investigation into the term and present to the class (a skit or pantomime), </a:t>
            </a:r>
          </a:p>
          <a:p>
            <a:pPr lvl="0" rtl="0">
              <a:buNone/>
            </a:pPr>
            <a:r>
              <a:rPr lang="en" dirty="0"/>
              <a:t>use current events to apply the term to something familiar to the students, </a:t>
            </a:r>
          </a:p>
          <a:p>
            <a:pPr lvl="0" rtl="0">
              <a:buNone/>
            </a:pPr>
            <a:r>
              <a:rPr lang="en" dirty="0"/>
              <a:t>describe your mental pictures of the term, </a:t>
            </a:r>
          </a:p>
          <a:p>
            <a:pPr lvl="0" rtl="0">
              <a:buNone/>
            </a:pPr>
            <a:r>
              <a:rPr lang="en" dirty="0"/>
              <a:t>find or create pictures that exemplify the term. </a:t>
            </a:r>
          </a:p>
          <a:p>
            <a:pPr lvl="0" rtl="0">
              <a:buNone/>
            </a:pPr>
            <a:r>
              <a:rPr lang="en" dirty="0"/>
              <a:t>This step </a:t>
            </a:r>
            <a:r>
              <a:rPr lang="en" b="1" dirty="0"/>
              <a:t>does not</a:t>
            </a:r>
            <a:r>
              <a:rPr lang="en" dirty="0"/>
              <a:t> involve presenting a definition. It should be a more natural process. "Friendly definition." If the term is a proper noun, only give the information that's important to those specific proper nouns. </a:t>
            </a:r>
          </a:p>
          <a:p>
            <a:pPr lvl="0" rtl="0">
              <a:buNone/>
            </a:pPr>
            <a:r>
              <a:rPr lang="en" b="1" u="sng" dirty="0"/>
              <a:t>Practice making a "friendly definition" for climate:</a:t>
            </a:r>
            <a:r>
              <a:rPr lang="en" dirty="0"/>
              <a:t> Glossary definition says "The prevailing meteorological conditions, or weather, of a place, including temperature, precipitation, and wind." Think- Pair- Share. (Book's example is "Climate is the word that describes what weather is generally like in a particular place. If someone says that a place has a warm, dry climate, it means that the winters are not really cold and there is probably not much snow, plus the summers are probably pretty hot without much rain."</a:t>
            </a:r>
          </a:p>
          <a:p>
            <a:pPr lvl="0" rtl="0">
              <a:buNone/>
            </a:pPr>
            <a:r>
              <a:rPr lang="en" b="1" dirty="0"/>
              <a:t>Explanation about who Louis Pasteur was:</a:t>
            </a:r>
            <a:r>
              <a:rPr lang="en" dirty="0"/>
              <a:t> "Look at your milk container and you will see the word pasteurized. That word means that the milk was heated to kill the bacteria that could make you sick. Louis Pasteur, a man from France, invented the process to make milk safe to drink in the 1800s. That process was then named after him." </a:t>
            </a:r>
          </a:p>
          <a:p>
            <a:pPr lvl="0" rtl="0">
              <a:buNone/>
            </a:pPr>
            <a:r>
              <a:rPr lang="en" b="1" dirty="0"/>
              <a:t>STEP 2:</a:t>
            </a:r>
            <a:r>
              <a:rPr lang="en" dirty="0"/>
              <a:t> Don't let them simply copy what you have said. </a:t>
            </a:r>
          </a:p>
          <a:p>
            <a:pPr lvl="0" rtl="0">
              <a:buNone/>
            </a:pPr>
            <a:r>
              <a:rPr lang="en" dirty="0"/>
              <a:t>Make sure they don't have major errors. Clear up any confusions or major errors.</a:t>
            </a:r>
          </a:p>
          <a:p>
            <a:pPr lvl="0" rtl="0">
              <a:buNone/>
            </a:pPr>
            <a:r>
              <a:rPr lang="en" dirty="0"/>
              <a:t>If they're struggling to understand, you should:</a:t>
            </a:r>
          </a:p>
          <a:p>
            <a:pPr lvl="0" rtl="0">
              <a:buNone/>
            </a:pPr>
            <a:r>
              <a:rPr lang="en" dirty="0"/>
              <a:t>give additional descriptions, explanations, or examples,</a:t>
            </a:r>
          </a:p>
          <a:p>
            <a:pPr lvl="0" rtl="0">
              <a:buNone/>
            </a:pPr>
            <a:r>
              <a:rPr lang="en" dirty="0"/>
              <a:t>Have students discuss with a partner or small group,</a:t>
            </a:r>
          </a:p>
          <a:p>
            <a:pPr lvl="0" rtl="0">
              <a:buNone/>
            </a:pPr>
            <a:r>
              <a:rPr lang="en" dirty="0"/>
              <a:t>go to Step 3 and have them create a nonlinguistic representation, and then go back to the linguistic description.</a:t>
            </a:r>
          </a:p>
          <a:p>
            <a:pPr lvl="0" rtl="0">
              <a:buNone/>
            </a:pPr>
            <a:r>
              <a:rPr lang="en" dirty="0"/>
              <a:t>Have students record their descriptions, explanations, and examples in their academic notebooks.</a:t>
            </a:r>
          </a:p>
          <a:p>
            <a:pPr lvl="0" rtl="0">
              <a:buNone/>
            </a:pPr>
            <a:r>
              <a:rPr lang="en" b="1" dirty="0"/>
              <a:t>Step 3:</a:t>
            </a:r>
            <a:r>
              <a:rPr lang="en" dirty="0"/>
              <a:t> Forces students to think of the term in a totally different way.</a:t>
            </a:r>
          </a:p>
          <a:p>
            <a:pPr lvl="0" rtl="0">
              <a:buNone/>
            </a:pPr>
            <a:r>
              <a:rPr lang="en" dirty="0"/>
              <a:t>For students who think they cannot draw: Model often, provide examples of drawings that are rough but represent the ideas, allow students to work together (at first). </a:t>
            </a:r>
          </a:p>
          <a:p>
            <a:pPr lvl="0" rtl="0">
              <a:buNone/>
            </a:pPr>
            <a:r>
              <a:rPr lang="en" dirty="0"/>
              <a:t>For students who "overdraw" model, Play "Draw me" (like Pictionary) to show how to "quick draw", discuss the difference between drawing and sketching.</a:t>
            </a:r>
          </a:p>
          <a:p>
            <a:pPr>
              <a:buNone/>
            </a:pPr>
            <a:r>
              <a:rPr lang="en" dirty="0"/>
              <a:t>It's not necessary that they draw everything freehand. They could trace a map, for instance.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25</a:t>
            </a:fld>
            <a:endParaRPr lang="en-US"/>
          </a:p>
        </p:txBody>
      </p:sp>
    </p:spTree>
    <p:extLst>
      <p:ext uri="{BB962C8B-B14F-4D97-AF65-F5344CB8AC3E}">
        <p14:creationId xmlns:p14="http://schemas.microsoft.com/office/powerpoint/2010/main" val="1294429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article silently.</a:t>
            </a:r>
            <a:r>
              <a:rPr lang="en-US" baseline="0" dirty="0" smtClean="0"/>
              <a:t> Then have participants do Words, Phrases, Sentences strategy. </a:t>
            </a:r>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6</a:t>
            </a:fld>
            <a:endParaRPr lang="en-US"/>
          </a:p>
        </p:txBody>
      </p:sp>
    </p:spTree>
    <p:extLst>
      <p:ext uri="{BB962C8B-B14F-4D97-AF65-F5344CB8AC3E}">
        <p14:creationId xmlns:p14="http://schemas.microsoft.com/office/powerpoint/2010/main" val="232925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50654" indent="-37493226"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428" eaLnBrk="0" fontAlgn="base" hangingPunct="0">
              <a:spcBef>
                <a:spcPct val="0"/>
              </a:spcBef>
              <a:spcAft>
                <a:spcPct val="0"/>
              </a:spcAft>
              <a:defRPr sz="2400">
                <a:solidFill>
                  <a:schemeClr val="tx1"/>
                </a:solidFill>
                <a:latin typeface="Arial" charset="0"/>
                <a:ea typeface="ＭＳ Ｐゴシック" charset="-128"/>
              </a:defRPr>
            </a:lvl6pPr>
            <a:lvl7pPr marL="914856" eaLnBrk="0" fontAlgn="base" hangingPunct="0">
              <a:spcBef>
                <a:spcPct val="0"/>
              </a:spcBef>
              <a:spcAft>
                <a:spcPct val="0"/>
              </a:spcAft>
              <a:defRPr sz="2400">
                <a:solidFill>
                  <a:schemeClr val="tx1"/>
                </a:solidFill>
                <a:latin typeface="Arial" charset="0"/>
                <a:ea typeface="ＭＳ Ｐゴシック" charset="-128"/>
              </a:defRPr>
            </a:lvl7pPr>
            <a:lvl8pPr marL="1372285" eaLnBrk="0" fontAlgn="base" hangingPunct="0">
              <a:spcBef>
                <a:spcPct val="0"/>
              </a:spcBef>
              <a:spcAft>
                <a:spcPct val="0"/>
              </a:spcAft>
              <a:defRPr sz="2400">
                <a:solidFill>
                  <a:schemeClr val="tx1"/>
                </a:solidFill>
                <a:latin typeface="Arial" charset="0"/>
                <a:ea typeface="ＭＳ Ｐゴシック" charset="-128"/>
              </a:defRPr>
            </a:lvl8pPr>
            <a:lvl9pPr marL="1829712"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9124BFB-D1EF-48DF-8753-9E962AD1B3EF}" type="slidenum">
              <a:rPr lang="en-US" sz="1200">
                <a:latin typeface="Calibri" charset="0"/>
              </a:rPr>
              <a:pPr eaLnBrk="1" hangingPunct="1"/>
              <a:t>26</a:t>
            </a:fld>
            <a:endParaRPr lang="en-US" sz="1200">
              <a:latin typeface="Calibri"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Duh!  Like this is so obvious.  We are starting with vocabulary because it is the key to access the content we know and love so dearly.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27</a:t>
            </a:fld>
            <a:endParaRPr lang="en-US"/>
          </a:p>
        </p:txBody>
      </p:sp>
    </p:spTree>
    <p:extLst>
      <p:ext uri="{BB962C8B-B14F-4D97-AF65-F5344CB8AC3E}">
        <p14:creationId xmlns:p14="http://schemas.microsoft.com/office/powerpoint/2010/main" val="4127956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28</a:t>
            </a:fld>
            <a:endParaRPr lang="en-US"/>
          </a:p>
        </p:txBody>
      </p:sp>
    </p:spTree>
    <p:extLst>
      <p:ext uri="{BB962C8B-B14F-4D97-AF65-F5344CB8AC3E}">
        <p14:creationId xmlns:p14="http://schemas.microsoft.com/office/powerpoint/2010/main" val="4127956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29</a:t>
            </a:fld>
            <a:endParaRPr lang="en-US"/>
          </a:p>
        </p:txBody>
      </p:sp>
    </p:spTree>
    <p:extLst>
      <p:ext uri="{BB962C8B-B14F-4D97-AF65-F5344CB8AC3E}">
        <p14:creationId xmlns:p14="http://schemas.microsoft.com/office/powerpoint/2010/main" val="4127956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30</a:t>
            </a:fld>
            <a:endParaRPr lang="en-US"/>
          </a:p>
        </p:txBody>
      </p:sp>
    </p:spTree>
    <p:extLst>
      <p:ext uri="{BB962C8B-B14F-4D97-AF65-F5344CB8AC3E}">
        <p14:creationId xmlns:p14="http://schemas.microsoft.com/office/powerpoint/2010/main" val="4127956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31</a:t>
            </a:fld>
            <a:endParaRPr lang="en-US"/>
          </a:p>
        </p:txBody>
      </p:sp>
    </p:spTree>
    <p:extLst>
      <p:ext uri="{BB962C8B-B14F-4D97-AF65-F5344CB8AC3E}">
        <p14:creationId xmlns:p14="http://schemas.microsoft.com/office/powerpoint/2010/main" val="4127956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32</a:t>
            </a:fld>
            <a:endParaRPr lang="en-US"/>
          </a:p>
        </p:txBody>
      </p:sp>
    </p:spTree>
    <p:extLst>
      <p:ext uri="{BB962C8B-B14F-4D97-AF65-F5344CB8AC3E}">
        <p14:creationId xmlns:p14="http://schemas.microsoft.com/office/powerpoint/2010/main" val="4127956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Cards</a:t>
            </a:r>
            <a:r>
              <a:rPr lang="en-US" baseline="0" dirty="0" smtClean="0"/>
              <a:t> today were the prize but we want you to utilize them in class! </a:t>
            </a:r>
          </a:p>
          <a:p>
            <a:endParaRPr lang="en-US" dirty="0" smtClean="0"/>
          </a:p>
          <a:p>
            <a:endParaRPr lang="en-US" dirty="0" smtClean="0"/>
          </a:p>
          <a:p>
            <a:r>
              <a:rPr lang="en-US" dirty="0" smtClean="0"/>
              <a:t>My</a:t>
            </a:r>
            <a:r>
              <a:rPr lang="en-US" baseline="0" dirty="0" smtClean="0"/>
              <a:t> first grade friend always reminds me:  </a:t>
            </a:r>
          </a:p>
          <a:p>
            <a:endParaRPr lang="en-US" baseline="0" dirty="0" smtClean="0"/>
          </a:p>
          <a:p>
            <a:r>
              <a:rPr lang="en-US" baseline="0" dirty="0" smtClean="0"/>
              <a:t>Oral language precedes written language.  She even goes on with-</a:t>
            </a:r>
          </a:p>
          <a:p>
            <a:endParaRPr lang="en-US" baseline="0" dirty="0" smtClean="0"/>
          </a:p>
          <a:p>
            <a:r>
              <a:rPr lang="en-US" baseline="0" dirty="0" smtClean="0"/>
              <a:t>“If you can think it you can say it, if you can say it you can write it.”  With our migrant students we need to add additional steps.. </a:t>
            </a:r>
          </a:p>
          <a:p>
            <a:endParaRPr lang="en-US" baseline="0" dirty="0" smtClean="0"/>
          </a:p>
          <a:p>
            <a:r>
              <a:rPr lang="en-US" baseline="0" dirty="0" smtClean="0"/>
              <a:t>“if you can think it in your own language you can say it in your own language, we can begin to say those thoughts into a new language, then write in our new language.” </a:t>
            </a:r>
          </a:p>
          <a:p>
            <a:endParaRPr lang="en-US" baseline="0" dirty="0" smtClean="0"/>
          </a:p>
          <a:p>
            <a:r>
              <a:rPr lang="en-US" baseline="0" dirty="0" smtClean="0"/>
              <a:t>The point is… you have to be able to practice articulating your thinking about new ideas before they can be written down.  </a:t>
            </a:r>
          </a:p>
          <a:p>
            <a:endParaRPr lang="en-US" baseline="0" dirty="0" smtClean="0"/>
          </a:p>
          <a:p>
            <a:r>
              <a:rPr lang="en-US" baseline="0" dirty="0" smtClean="0"/>
              <a:t>The discussion cards give non-English speakers a place to start thinking aloud with partners.  -Lets give it a try.  </a:t>
            </a:r>
          </a:p>
          <a:p>
            <a:endParaRPr lang="en-US" baseline="0" dirty="0" smtClean="0"/>
          </a:p>
          <a:p>
            <a:r>
              <a:rPr lang="en-US" baseline="0" dirty="0" smtClean="0"/>
              <a:t>You will notice on the discussion cards different symbols, those symbols represent simple, sufficient and sophisticated levels of language.  Try with your partner with some statements that show agreement between the cards, and then build on your initial ideas with </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34</a:t>
            </a:fld>
            <a:endParaRPr lang="en-US" dirty="0"/>
          </a:p>
        </p:txBody>
      </p:sp>
    </p:spTree>
    <p:extLst>
      <p:ext uri="{BB962C8B-B14F-4D97-AF65-F5344CB8AC3E}">
        <p14:creationId xmlns:p14="http://schemas.microsoft.com/office/powerpoint/2010/main" val="282314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Suggestions for Tier 2:</a:t>
            </a:r>
            <a:r>
              <a:rPr lang="en-US" baseline="0" dirty="0" smtClean="0"/>
              <a:t> </a:t>
            </a:r>
          </a:p>
          <a:p>
            <a:r>
              <a:rPr lang="en-US" baseline="0" dirty="0" smtClean="0"/>
              <a:t>Consume</a:t>
            </a:r>
          </a:p>
          <a:p>
            <a:r>
              <a:rPr lang="en-US" baseline="0" dirty="0" smtClean="0"/>
              <a:t>Nutrients</a:t>
            </a:r>
          </a:p>
          <a:p>
            <a:r>
              <a:rPr lang="en-US" baseline="0" dirty="0" smtClean="0"/>
              <a:t>Litter</a:t>
            </a:r>
          </a:p>
          <a:p>
            <a:r>
              <a:rPr lang="en-US" baseline="0" dirty="0" smtClean="0"/>
              <a:t>Hide, pelt</a:t>
            </a:r>
          </a:p>
          <a:p>
            <a:r>
              <a:rPr lang="en-US" baseline="0" dirty="0" smtClean="0"/>
              <a:t>predict</a:t>
            </a:r>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7</a:t>
            </a:fld>
            <a:endParaRPr lang="en-US"/>
          </a:p>
        </p:txBody>
      </p:sp>
    </p:spTree>
    <p:extLst>
      <p:ext uri="{BB962C8B-B14F-4D97-AF65-F5344CB8AC3E}">
        <p14:creationId xmlns:p14="http://schemas.microsoft.com/office/powerpoint/2010/main" val="4122129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Survival English </a:t>
            </a:r>
          </a:p>
          <a:p>
            <a:pPr eaLnBrk="1" hangingPunct="1">
              <a:spcBef>
                <a:spcPct val="0"/>
              </a:spcBef>
            </a:pPr>
            <a:r>
              <a:rPr lang="en-US" dirty="0" smtClean="0"/>
              <a:t>Isabel Beck Bringing Words to Life and others including Kate Kinsella, Robert </a:t>
            </a:r>
            <a:r>
              <a:rPr lang="en-US" dirty="0" err="1" smtClean="0"/>
              <a:t>Marsano</a:t>
            </a:r>
            <a:r>
              <a:rPr lang="en-US" dirty="0" smtClean="0"/>
              <a:t>, and Doug Fisher, Nancy Frey</a:t>
            </a:r>
          </a:p>
          <a:p>
            <a:pPr eaLnBrk="1" hangingPunct="1">
              <a:spcBef>
                <a:spcPct val="0"/>
              </a:spcBef>
            </a:pPr>
            <a:r>
              <a:rPr lang="en-US" dirty="0" smtClean="0"/>
              <a:t>It is necessary to know if your</a:t>
            </a:r>
            <a:r>
              <a:rPr lang="en-US" baseline="0" dirty="0" smtClean="0"/>
              <a:t> migrant students/ ell students know these words, but can be taught quickly through conversation and real objects/pictures.  </a:t>
            </a:r>
          </a:p>
          <a:p>
            <a:pPr eaLnBrk="1" hangingPunct="1">
              <a:spcBef>
                <a:spcPct val="0"/>
              </a:spcBef>
            </a:pPr>
            <a:endParaRPr lang="en-US" baseline="0" dirty="0" smtClean="0"/>
          </a:p>
          <a:p>
            <a:pPr eaLnBrk="1" hangingPunct="1">
              <a:spcBef>
                <a:spcPct val="0"/>
              </a:spcBef>
            </a:pPr>
            <a:r>
              <a:rPr lang="en-US" baseline="0" dirty="0" smtClean="0"/>
              <a:t>Most Tier one words are learned through spoken/everyday language.  Just because your students can speak in conversational English does not equal understanding of academic language. </a:t>
            </a:r>
            <a:endParaRPr 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50654" indent="-37493226"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428" eaLnBrk="0" fontAlgn="base" hangingPunct="0">
              <a:spcBef>
                <a:spcPct val="0"/>
              </a:spcBef>
              <a:spcAft>
                <a:spcPct val="0"/>
              </a:spcAft>
              <a:defRPr sz="2400">
                <a:solidFill>
                  <a:schemeClr val="tx1"/>
                </a:solidFill>
                <a:latin typeface="Arial" charset="0"/>
                <a:ea typeface="ＭＳ Ｐゴシック" charset="-128"/>
              </a:defRPr>
            </a:lvl6pPr>
            <a:lvl7pPr marL="914856" eaLnBrk="0" fontAlgn="base" hangingPunct="0">
              <a:spcBef>
                <a:spcPct val="0"/>
              </a:spcBef>
              <a:spcAft>
                <a:spcPct val="0"/>
              </a:spcAft>
              <a:defRPr sz="2400">
                <a:solidFill>
                  <a:schemeClr val="tx1"/>
                </a:solidFill>
                <a:latin typeface="Arial" charset="0"/>
                <a:ea typeface="ＭＳ Ｐゴシック" charset="-128"/>
              </a:defRPr>
            </a:lvl7pPr>
            <a:lvl8pPr marL="1372285" eaLnBrk="0" fontAlgn="base" hangingPunct="0">
              <a:spcBef>
                <a:spcPct val="0"/>
              </a:spcBef>
              <a:spcAft>
                <a:spcPct val="0"/>
              </a:spcAft>
              <a:defRPr sz="2400">
                <a:solidFill>
                  <a:schemeClr val="tx1"/>
                </a:solidFill>
                <a:latin typeface="Arial" charset="0"/>
                <a:ea typeface="ＭＳ Ｐゴシック" charset="-128"/>
              </a:defRPr>
            </a:lvl8pPr>
            <a:lvl9pPr marL="1829712"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4B23451-91D0-48C3-8841-984D0B499716}" type="slidenum">
              <a:rPr lang="en-US" sz="1200">
                <a:solidFill>
                  <a:prstClr val="black"/>
                </a:solidFill>
                <a:latin typeface="Calibri" charset="0"/>
              </a:rPr>
              <a:pPr eaLnBrk="1" hangingPunct="1"/>
              <a:t>8</a:t>
            </a:fld>
            <a:endParaRPr lang="en-US" sz="1200">
              <a:solidFill>
                <a:prstClr val="black"/>
              </a:solidFill>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Language is necessary to succeed in school.  </a:t>
            </a:r>
          </a:p>
          <a:p>
            <a:pPr eaLnBrk="1" hangingPunct="1">
              <a:spcBef>
                <a:spcPct val="0"/>
              </a:spcBef>
            </a:pPr>
            <a:r>
              <a:rPr lang="en-US" dirty="0" smtClean="0"/>
              <a:t>Mortar words can get very messy to identify sometimes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So Which Words do you teach?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50654" indent="-37493226"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428" eaLnBrk="0" fontAlgn="base" hangingPunct="0">
              <a:spcBef>
                <a:spcPct val="0"/>
              </a:spcBef>
              <a:spcAft>
                <a:spcPct val="0"/>
              </a:spcAft>
              <a:defRPr sz="2400">
                <a:solidFill>
                  <a:schemeClr val="tx1"/>
                </a:solidFill>
                <a:latin typeface="Arial" charset="0"/>
                <a:ea typeface="ＭＳ Ｐゴシック" charset="-128"/>
              </a:defRPr>
            </a:lvl6pPr>
            <a:lvl7pPr marL="914856" eaLnBrk="0" fontAlgn="base" hangingPunct="0">
              <a:spcBef>
                <a:spcPct val="0"/>
              </a:spcBef>
              <a:spcAft>
                <a:spcPct val="0"/>
              </a:spcAft>
              <a:defRPr sz="2400">
                <a:solidFill>
                  <a:schemeClr val="tx1"/>
                </a:solidFill>
                <a:latin typeface="Arial" charset="0"/>
                <a:ea typeface="ＭＳ Ｐゴシック" charset="-128"/>
              </a:defRPr>
            </a:lvl7pPr>
            <a:lvl8pPr marL="1372285" eaLnBrk="0" fontAlgn="base" hangingPunct="0">
              <a:spcBef>
                <a:spcPct val="0"/>
              </a:spcBef>
              <a:spcAft>
                <a:spcPct val="0"/>
              </a:spcAft>
              <a:defRPr sz="2400">
                <a:solidFill>
                  <a:schemeClr val="tx1"/>
                </a:solidFill>
                <a:latin typeface="Arial" charset="0"/>
                <a:ea typeface="ＭＳ Ｐゴシック" charset="-128"/>
              </a:defRPr>
            </a:lvl8pPr>
            <a:lvl9pPr marL="1829712"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EA87CE4-450C-4A66-885A-1BB3CEC35ADC}" type="slidenum">
              <a:rPr lang="en-US" sz="1200">
                <a:solidFill>
                  <a:prstClr val="black"/>
                </a:solidFill>
                <a:latin typeface="Calibri" charset="0"/>
              </a:rPr>
              <a:pPr eaLnBrk="1" hangingPunct="1"/>
              <a:t>9</a:t>
            </a:fld>
            <a:endParaRPr lang="en-US" sz="1200">
              <a:solidFill>
                <a:prstClr val="black"/>
              </a:solidFill>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infrequent</a:t>
            </a:r>
            <a:r>
              <a:rPr lang="en-US" baseline="0" dirty="0" smtClean="0"/>
              <a:t> words that are often content driven. It is best to directly teach using student friendly definitions often at the time of occurrence. </a:t>
            </a:r>
            <a:endParaRPr lang="en-US" dirty="0"/>
          </a:p>
        </p:txBody>
      </p:sp>
      <p:sp>
        <p:nvSpPr>
          <p:cNvPr id="4" name="Slide Number Placeholder 3"/>
          <p:cNvSpPr>
            <a:spLocks noGrp="1"/>
          </p:cNvSpPr>
          <p:nvPr>
            <p:ph type="sldNum" sz="quarter" idx="10"/>
          </p:nvPr>
        </p:nvSpPr>
        <p:spPr/>
        <p:txBody>
          <a:bodyPr/>
          <a:lstStyle/>
          <a:p>
            <a:fld id="{40EDE624-8234-4EAE-9357-D0C04CA4A073}"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511588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b="1" dirty="0" smtClean="0">
                <a:latin typeface="Times New Roman" charset="0"/>
                <a:cs typeface="Times New Roman" charset="0"/>
              </a:rPr>
              <a:t>Importance and utility:</a:t>
            </a:r>
            <a:r>
              <a:rPr lang="en-US" dirty="0" smtClean="0">
                <a:latin typeface="Times New Roman" charset="0"/>
                <a:cs typeface="Times New Roman" charset="0"/>
              </a:rPr>
              <a:t> </a:t>
            </a:r>
            <a:r>
              <a:rPr lang="en-US" i="1" dirty="0" smtClean="0">
                <a:latin typeface="Times New Roman" charset="0"/>
                <a:cs typeface="Times New Roman" charset="0"/>
              </a:rPr>
              <a:t>Is it a word that students are likely to meet often in the world?</a:t>
            </a:r>
          </a:p>
          <a:p>
            <a:pPr eaLnBrk="1" hangingPunct="1">
              <a:lnSpc>
                <a:spcPct val="90000"/>
              </a:lnSpc>
              <a:spcBef>
                <a:spcPct val="0"/>
              </a:spcBef>
            </a:pPr>
            <a:r>
              <a:rPr lang="en-US" b="1" dirty="0" smtClean="0">
                <a:latin typeface="Times New Roman" charset="0"/>
                <a:cs typeface="Times New Roman" charset="0"/>
              </a:rPr>
              <a:t>Instructional potential:</a:t>
            </a:r>
            <a:r>
              <a:rPr lang="en-US" dirty="0" smtClean="0">
                <a:latin typeface="Times New Roman" charset="0"/>
                <a:cs typeface="Times New Roman" charset="0"/>
              </a:rPr>
              <a:t> </a:t>
            </a:r>
            <a:r>
              <a:rPr lang="en-US" i="1" dirty="0" smtClean="0">
                <a:latin typeface="Times New Roman" charset="0"/>
                <a:cs typeface="Times New Roman" charset="0"/>
              </a:rPr>
              <a:t>How does the word relate to other words, to ideas that students know or have been learning?</a:t>
            </a:r>
          </a:p>
          <a:p>
            <a:pPr eaLnBrk="1" hangingPunct="1">
              <a:lnSpc>
                <a:spcPct val="90000"/>
              </a:lnSpc>
              <a:spcBef>
                <a:spcPct val="0"/>
              </a:spcBef>
            </a:pPr>
            <a:r>
              <a:rPr lang="en-US" b="1" dirty="0" smtClean="0">
                <a:latin typeface="Times New Roman" charset="0"/>
                <a:cs typeface="Times New Roman" charset="0"/>
              </a:rPr>
              <a:t>Conceptual understanding:</a:t>
            </a:r>
            <a:r>
              <a:rPr lang="en-US" dirty="0" smtClean="0">
                <a:latin typeface="Times New Roman" charset="0"/>
                <a:cs typeface="Times New Roman" charset="0"/>
              </a:rPr>
              <a:t> </a:t>
            </a:r>
            <a:r>
              <a:rPr lang="en-US" i="1" dirty="0" smtClean="0">
                <a:latin typeface="Times New Roman" charset="0"/>
                <a:cs typeface="Times New Roman" charset="0"/>
              </a:rPr>
              <a:t>Does the word provide access to an important concept?</a:t>
            </a:r>
          </a:p>
          <a:p>
            <a:pPr eaLnBrk="1" hangingPunct="1">
              <a:spcBef>
                <a:spcPct val="0"/>
              </a:spcBef>
            </a:pPr>
            <a:endParaRPr lang="en-US" dirty="0" smtClean="0"/>
          </a:p>
          <a:p>
            <a:pPr eaLnBrk="1" hangingPunct="1">
              <a:spcBef>
                <a:spcPct val="0"/>
              </a:spcBef>
            </a:pPr>
            <a:r>
              <a:rPr lang="en-US" dirty="0" smtClean="0"/>
              <a:t>There are around 85,000 words- 7,000 of those are Tier</a:t>
            </a:r>
            <a:r>
              <a:rPr lang="en-US" baseline="0" dirty="0" smtClean="0"/>
              <a:t> 2 Words-So if you think about how many to teach over the course of 12 years of instruction there are simply too many words to teach- So which ones do you pick? </a:t>
            </a:r>
          </a:p>
          <a:p>
            <a:pPr eaLnBrk="1" hangingPunct="1">
              <a:spcBef>
                <a:spcPct val="0"/>
              </a:spcBef>
            </a:pPr>
            <a:endParaRPr lang="en-US" baseline="0" dirty="0" smtClean="0"/>
          </a:p>
          <a:p>
            <a:pPr eaLnBrk="1" hangingPunct="1">
              <a:spcBef>
                <a:spcPct val="0"/>
              </a:spcBef>
            </a:pPr>
            <a:r>
              <a:rPr lang="en-US" baseline="0" dirty="0" smtClean="0"/>
              <a:t>Words with high utility and provide help to develop concepts. </a:t>
            </a:r>
          </a:p>
          <a:p>
            <a:pPr eaLnBrk="1" hangingPunct="1">
              <a:spcBef>
                <a:spcPct val="0"/>
              </a:spcBef>
            </a:pPr>
            <a:endParaRPr 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50654" indent="-37493226"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428" eaLnBrk="0" fontAlgn="base" hangingPunct="0">
              <a:spcBef>
                <a:spcPct val="0"/>
              </a:spcBef>
              <a:spcAft>
                <a:spcPct val="0"/>
              </a:spcAft>
              <a:defRPr sz="2400">
                <a:solidFill>
                  <a:schemeClr val="tx1"/>
                </a:solidFill>
                <a:latin typeface="Arial" charset="0"/>
                <a:ea typeface="ＭＳ Ｐゴシック" charset="-128"/>
              </a:defRPr>
            </a:lvl6pPr>
            <a:lvl7pPr marL="914856" eaLnBrk="0" fontAlgn="base" hangingPunct="0">
              <a:spcBef>
                <a:spcPct val="0"/>
              </a:spcBef>
              <a:spcAft>
                <a:spcPct val="0"/>
              </a:spcAft>
              <a:defRPr sz="2400">
                <a:solidFill>
                  <a:schemeClr val="tx1"/>
                </a:solidFill>
                <a:latin typeface="Arial" charset="0"/>
                <a:ea typeface="ＭＳ Ｐゴシック" charset="-128"/>
              </a:defRPr>
            </a:lvl7pPr>
            <a:lvl8pPr marL="1372285" eaLnBrk="0" fontAlgn="base" hangingPunct="0">
              <a:spcBef>
                <a:spcPct val="0"/>
              </a:spcBef>
              <a:spcAft>
                <a:spcPct val="0"/>
              </a:spcAft>
              <a:defRPr sz="2400">
                <a:solidFill>
                  <a:schemeClr val="tx1"/>
                </a:solidFill>
                <a:latin typeface="Arial" charset="0"/>
                <a:ea typeface="ＭＳ Ｐゴシック" charset="-128"/>
              </a:defRPr>
            </a:lvl8pPr>
            <a:lvl9pPr marL="1829712"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8F50E1E-04F4-4100-9843-F07CD4CA0979}" type="slidenum">
              <a:rPr lang="en-US" sz="1200">
                <a:latin typeface="Calibri" charset="0"/>
              </a:rPr>
              <a:pPr eaLnBrk="1" hangingPunct="1"/>
              <a:t>11</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0C2A76-CCBC-4DE1-8826-D2998DEF59FF}" type="slidenum">
              <a:rPr lang="en-US" smtClean="0"/>
              <a:pPr>
                <a:defRPr/>
              </a:pPr>
              <a:t>12</a:t>
            </a:fld>
            <a:endParaRPr lang="en-US"/>
          </a:p>
        </p:txBody>
      </p:sp>
    </p:spTree>
    <p:extLst>
      <p:ext uri="{BB962C8B-B14F-4D97-AF65-F5344CB8AC3E}">
        <p14:creationId xmlns:p14="http://schemas.microsoft.com/office/powerpoint/2010/main" val="2726078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50654" indent="-37493226"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428" eaLnBrk="0" fontAlgn="base" hangingPunct="0">
              <a:spcBef>
                <a:spcPct val="0"/>
              </a:spcBef>
              <a:spcAft>
                <a:spcPct val="0"/>
              </a:spcAft>
              <a:defRPr sz="2400">
                <a:solidFill>
                  <a:schemeClr val="tx1"/>
                </a:solidFill>
                <a:latin typeface="Arial" charset="0"/>
                <a:ea typeface="ＭＳ Ｐゴシック" charset="-128"/>
              </a:defRPr>
            </a:lvl6pPr>
            <a:lvl7pPr marL="914856" eaLnBrk="0" fontAlgn="base" hangingPunct="0">
              <a:spcBef>
                <a:spcPct val="0"/>
              </a:spcBef>
              <a:spcAft>
                <a:spcPct val="0"/>
              </a:spcAft>
              <a:defRPr sz="2400">
                <a:solidFill>
                  <a:schemeClr val="tx1"/>
                </a:solidFill>
                <a:latin typeface="Arial" charset="0"/>
                <a:ea typeface="ＭＳ Ｐゴシック" charset="-128"/>
              </a:defRPr>
            </a:lvl7pPr>
            <a:lvl8pPr marL="1372285" eaLnBrk="0" fontAlgn="base" hangingPunct="0">
              <a:spcBef>
                <a:spcPct val="0"/>
              </a:spcBef>
              <a:spcAft>
                <a:spcPct val="0"/>
              </a:spcAft>
              <a:defRPr sz="2400">
                <a:solidFill>
                  <a:schemeClr val="tx1"/>
                </a:solidFill>
                <a:latin typeface="Arial" charset="0"/>
                <a:ea typeface="ＭＳ Ｐゴシック" charset="-128"/>
              </a:defRPr>
            </a:lvl8pPr>
            <a:lvl9pPr marL="1829712"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77E5026-BE6C-4068-A22F-EBC91ABF8B98}" type="slidenum">
              <a:rPr lang="en-US" sz="1200">
                <a:solidFill>
                  <a:prstClr val="black"/>
                </a:solidFill>
                <a:latin typeface="Calibri" charset="0"/>
              </a:rPr>
              <a:pPr eaLnBrk="1" hangingPunct="1"/>
              <a:t>13</a:t>
            </a:fld>
            <a:endParaRPr lang="en-US" sz="1200">
              <a:solidFill>
                <a:prstClr val="black"/>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bg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0432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8721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2"/>
        <p:cNvGrpSpPr/>
        <p:nvPr/>
      </p:nvGrpSpPr>
      <p:grpSpPr>
        <a:xfrm>
          <a:off x="0" y="0"/>
          <a:ext cx="0" cy="0"/>
          <a:chOff x="0" y="0"/>
          <a:chExt cx="0" cy="0"/>
        </a:xfrm>
      </p:grpSpPr>
      <p:sp>
        <p:nvSpPr>
          <p:cNvPr id="13" name="Shape 13"/>
          <p:cNvSpPr/>
          <p:nvPr/>
        </p:nvSpPr>
        <p:spPr>
          <a:xfrm>
            <a:off x="372035" y="1550894"/>
            <a:ext cx="8399999" cy="5170500"/>
          </a:xfrm>
          <a:prstGeom prst="roundRect">
            <a:avLst>
              <a:gd name="adj" fmla="val 2970"/>
            </a:avLst>
          </a:prstGeom>
          <a:solidFill>
            <a:srgbClr val="FFFFFF"/>
          </a:solidFill>
          <a:ln>
            <a:noFill/>
          </a:ln>
        </p:spPr>
        <p:txBody>
          <a:bodyPr lIns="91425" tIns="45700" rIns="91425" bIns="45700" anchor="ctr" anchorCtr="0">
            <a:noAutofit/>
          </a:bodyPr>
          <a:lstStyle/>
          <a:p>
            <a:endParaRPr/>
          </a:p>
        </p:txBody>
      </p:sp>
      <p:sp>
        <p:nvSpPr>
          <p:cNvPr id="14" name="Shape 14"/>
          <p:cNvSpPr/>
          <p:nvPr/>
        </p:nvSpPr>
        <p:spPr>
          <a:xfrm rot="10800000" flipH="1">
            <a:off x="372035" y="-120"/>
            <a:ext cx="8399999" cy="1399800"/>
          </a:xfrm>
          <a:prstGeom prst="round2SameRect">
            <a:avLst>
              <a:gd name="adj1" fmla="val 10590"/>
              <a:gd name="adj2" fmla="val 0"/>
            </a:avLst>
          </a:prstGeom>
          <a:solidFill>
            <a:srgbClr val="FFFFFF"/>
          </a:solidFill>
          <a:ln>
            <a:noFill/>
          </a:ln>
        </p:spPr>
        <p:txBody>
          <a:bodyPr lIns="91425" tIns="45700" rIns="91425" bIns="45700" anchor="ctr" anchorCtr="0">
            <a:noAutofit/>
          </a:bodyPr>
          <a:lstStyle/>
          <a:p>
            <a:endParaRPr/>
          </a:p>
        </p:txBody>
      </p:sp>
      <p:sp>
        <p:nvSpPr>
          <p:cNvPr id="15" name="Shape 15"/>
          <p:cNvSpPr txBox="1">
            <a:spLocks noGrp="1"/>
          </p:cNvSpPr>
          <p:nvPr>
            <p:ph type="title"/>
          </p:nvPr>
        </p:nvSpPr>
        <p:spPr>
          <a:xfrm>
            <a:off x="457200" y="186035"/>
            <a:ext cx="8229600" cy="1143000"/>
          </a:xfrm>
          <a:prstGeom prst="rect">
            <a:avLst/>
          </a:prstGeom>
          <a:noFill/>
          <a:ln>
            <a:noFill/>
          </a:ln>
        </p:spPr>
        <p:txBody>
          <a:bodyPr lIns="91425" tIns="91425" rIns="91425" bIns="91425" anchor="b" anchorCtr="0"/>
          <a:lstStyle>
            <a:lvl1pPr rtl="0">
              <a:defRPr>
                <a:solidFill>
                  <a:schemeClr val="dk2"/>
                </a:solidFill>
              </a:defRPr>
            </a:lvl1pPr>
            <a:lvl2pPr rtl="0">
              <a:defRPr>
                <a:solidFill>
                  <a:schemeClr val="dk2"/>
                </a:solidFill>
              </a:defRPr>
            </a:lvl2pPr>
            <a:lvl3pPr rtl="0">
              <a:defRPr>
                <a:solidFill>
                  <a:schemeClr val="dk2"/>
                </a:solidFill>
              </a:defRPr>
            </a:lvl3pPr>
            <a:lvl4pPr rtl="0">
              <a:defRPr>
                <a:solidFill>
                  <a:schemeClr val="dk2"/>
                </a:solidFill>
              </a:defRPr>
            </a:lvl4pPr>
            <a:lvl5pPr rtl="0">
              <a:defRPr>
                <a:solidFill>
                  <a:schemeClr val="dk2"/>
                </a:solidFill>
              </a:defRPr>
            </a:lvl5pPr>
            <a:lvl6pPr rtl="0">
              <a:defRPr>
                <a:solidFill>
                  <a:schemeClr val="dk2"/>
                </a:solidFill>
              </a:defRPr>
            </a:lvl6pPr>
            <a:lvl7pPr rtl="0">
              <a:defRPr>
                <a:solidFill>
                  <a:schemeClr val="dk2"/>
                </a:solidFill>
              </a:defRPr>
            </a:lvl7pPr>
            <a:lvl8pPr rtl="0">
              <a:defRPr>
                <a:solidFill>
                  <a:schemeClr val="dk2"/>
                </a:solidFill>
              </a:defRPr>
            </a:lvl8pPr>
            <a:lvl9pPr rtl="0">
              <a:defRPr>
                <a:solidFill>
                  <a:schemeClr val="dk2"/>
                </a:solidFill>
              </a:defRPr>
            </a:lvl9pPr>
          </a:lstStyle>
          <a:p>
            <a:r>
              <a:rPr lang="en-US" smtClean="0"/>
              <a:t>Click to edit Master title style</a:t>
            </a:r>
            <a:endParaRPr/>
          </a:p>
        </p:txBody>
      </p:sp>
      <p:sp>
        <p:nvSpPr>
          <p:cNvPr id="16" name="Shape 1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smtClean="0"/>
              <a:t>Click to edit Master text styles</a:t>
            </a:r>
          </a:p>
        </p:txBody>
      </p:sp>
    </p:spTree>
    <p:extLst>
      <p:ext uri="{BB962C8B-B14F-4D97-AF65-F5344CB8AC3E}">
        <p14:creationId xmlns:p14="http://schemas.microsoft.com/office/powerpoint/2010/main" val="8635505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gs>
            <a:gs pos="60000">
              <a:schemeClr val="accent5">
                <a:lumMod val="40000"/>
                <a:lumOff val="60000"/>
              </a:schemeClr>
            </a:gs>
            <a:gs pos="100000">
              <a:schemeClr val="accent5">
                <a:lumMod val="75000"/>
              </a:schemeClr>
            </a:gs>
          </a:gsLst>
          <a:lin ang="5400000" scaled="0"/>
          <a:tileRect/>
        </a:gradFill>
        <a:effectLst/>
      </p:bgPr>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79069" y="5843044"/>
            <a:ext cx="1202531" cy="960355"/>
          </a:xfrm>
          <a:prstGeom prst="rect">
            <a:avLst/>
          </a:prstGeom>
        </p:spPr>
      </p:pic>
      <p:sp>
        <p:nvSpPr>
          <p:cNvPr id="15" name="TextBox 14"/>
          <p:cNvSpPr txBox="1"/>
          <p:nvPr/>
        </p:nvSpPr>
        <p:spPr>
          <a:xfrm>
            <a:off x="152401" y="6458668"/>
            <a:ext cx="7726668" cy="338554"/>
          </a:xfrm>
          <a:prstGeom prst="rect">
            <a:avLst/>
          </a:prstGeom>
          <a:noFill/>
        </p:spPr>
        <p:txBody>
          <a:bodyPr wrap="square" rtlCol="0">
            <a:spAutoFit/>
          </a:bodyPr>
          <a:lstStyle/>
          <a:p>
            <a:r>
              <a:rPr lang="en-US" sz="1600" b="0" i="0" dirty="0" smtClean="0">
                <a:solidFill>
                  <a:schemeClr val="bg1"/>
                </a:solidFill>
                <a:latin typeface="Californian FB" pitchFamily="18" charset="0"/>
              </a:rPr>
              <a:t>One Team…Helping all</a:t>
            </a:r>
            <a:r>
              <a:rPr lang="en-US" sz="1600" b="0" i="0" baseline="0" dirty="0" smtClean="0">
                <a:solidFill>
                  <a:schemeClr val="bg1"/>
                </a:solidFill>
                <a:latin typeface="Californian FB" pitchFamily="18" charset="0"/>
              </a:rPr>
              <a:t> students realize their dreams and aspirations…We are ESD 123!</a:t>
            </a:r>
            <a:endParaRPr lang="en-US" sz="1600" b="0" i="0" dirty="0">
              <a:solidFill>
                <a:schemeClr val="bg1"/>
              </a:solidFill>
              <a:latin typeface="Californian FB" pitchFamily="18" charset="0"/>
            </a:endParaRPr>
          </a:p>
        </p:txBody>
      </p:sp>
    </p:spTree>
  </p:cSld>
  <p:clrMap bg1="dk1" tx1="lt1" bg2="dk2" tx2="lt2" accent1="accent1" accent2="accent2" accent3="accent3" accent4="accent4" accent5="accent5" accent6="accent6" hlink="hlink" folHlink="folHlink"/>
  <p:sldLayoutIdLst>
    <p:sldLayoutId id="2147483673" r:id="rId1"/>
    <p:sldLayoutId id="2147483675" r:id="rId2"/>
    <p:sldLayoutId id="2147483688" r:id="rId3"/>
    <p:sldLayoutId id="2147483701" r:id="rId4"/>
    <p:sldLayoutId id="2147483702" r:id="rId5"/>
  </p:sldLayoutIdLst>
  <p:timing>
    <p:tnLst>
      <p:par>
        <p:cTn id="1" dur="indefinite" restart="never" nodeType="tmRoot"/>
      </p:par>
    </p:tnLst>
  </p:timing>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accent4"/>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accent4"/>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accent4"/>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accent4"/>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accent4"/>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padlet.com/wall/esd123vocab"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Building Academic Vocabulary</a:t>
            </a:r>
            <a:endParaRPr lang="en-US" dirty="0"/>
          </a:p>
        </p:txBody>
      </p:sp>
      <p:sp>
        <p:nvSpPr>
          <p:cNvPr id="5" name="Subtitle 4"/>
          <p:cNvSpPr>
            <a:spLocks noGrp="1"/>
          </p:cNvSpPr>
          <p:nvPr>
            <p:ph type="subTitle" idx="1"/>
          </p:nvPr>
        </p:nvSpPr>
        <p:spPr/>
        <p:txBody>
          <a:bodyPr/>
          <a:lstStyle/>
          <a:p>
            <a:r>
              <a:rPr lang="en-US" dirty="0" smtClean="0"/>
              <a:t>Effective Activities and </a:t>
            </a:r>
            <a:r>
              <a:rPr lang="en-US" dirty="0" smtClean="0"/>
              <a:t>Games</a:t>
            </a:r>
          </a:p>
          <a:p>
            <a:r>
              <a:rPr lang="en-US" sz="1600" dirty="0" smtClean="0"/>
              <a:t>Mary Kirby &amp; Aira Jackson,</a:t>
            </a:r>
          </a:p>
          <a:p>
            <a:r>
              <a:rPr lang="en-US" sz="1600" dirty="0" smtClean="0"/>
              <a:t>Migrant Content Specialists</a:t>
            </a:r>
          </a:p>
          <a:p>
            <a:r>
              <a:rPr lang="en-US" sz="1600" dirty="0" smtClean="0"/>
              <a:t>ESD 123</a:t>
            </a: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5662" y="3657600"/>
            <a:ext cx="2352675" cy="23526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82675" y="609600"/>
            <a:ext cx="7756525" cy="1219200"/>
          </a:xfrm>
        </p:spPr>
        <p:txBody>
          <a:bodyPr>
            <a:normAutofit fontScale="90000"/>
          </a:bodyPr>
          <a:lstStyle/>
          <a:p>
            <a:pPr eaLnBrk="1" fontAlgn="auto" hangingPunct="1">
              <a:spcAft>
                <a:spcPts val="0"/>
              </a:spcAft>
              <a:defRPr/>
            </a:pPr>
            <a:r>
              <a:rPr lang="en-US" sz="3200" dirty="0" smtClean="0">
                <a:ea typeface="+mj-ea"/>
                <a:cs typeface="+mj-cs"/>
              </a:rPr>
              <a:t>Tier 3 (brick words): </a:t>
            </a:r>
            <a:br>
              <a:rPr lang="en-US" sz="3200" dirty="0" smtClean="0">
                <a:ea typeface="+mj-ea"/>
                <a:cs typeface="+mj-cs"/>
              </a:rPr>
            </a:br>
            <a:r>
              <a:rPr lang="en-US" sz="3200" dirty="0" smtClean="0">
                <a:ea typeface="+mj-ea"/>
                <a:cs typeface="+mj-cs"/>
              </a:rPr>
              <a:t>Low frequency words specific to a discipline</a:t>
            </a:r>
          </a:p>
        </p:txBody>
      </p:sp>
      <p:sp>
        <p:nvSpPr>
          <p:cNvPr id="2" name="TextBox 1"/>
          <p:cNvSpPr txBox="1"/>
          <p:nvPr/>
        </p:nvSpPr>
        <p:spPr>
          <a:xfrm>
            <a:off x="914400" y="1946425"/>
            <a:ext cx="3581400" cy="4875181"/>
          </a:xfrm>
          <a:prstGeom prst="rect">
            <a:avLst/>
          </a:prstGeom>
          <a:noFill/>
        </p:spPr>
        <p:txBody>
          <a:bodyPr wrap="square" rtlCol="0">
            <a:spAutoFit/>
          </a:bodyPr>
          <a:lstStyle/>
          <a:p>
            <a:pPr fontAlgn="auto">
              <a:lnSpc>
                <a:spcPct val="80000"/>
              </a:lnSpc>
              <a:spcBef>
                <a:spcPts val="0"/>
              </a:spcBef>
              <a:spcAft>
                <a:spcPts val="0"/>
              </a:spcAft>
            </a:pPr>
            <a:r>
              <a:rPr lang="en-US" sz="3200" b="1" dirty="0">
                <a:solidFill>
                  <a:srgbClr val="000000">
                    <a:lumMod val="95000"/>
                    <a:lumOff val="5000"/>
                  </a:srgbClr>
                </a:solidFill>
                <a:latin typeface="Bradley Hand ITC" pitchFamily="66" charset="0"/>
              </a:rPr>
              <a:t>Examples—</a:t>
            </a:r>
          </a:p>
          <a:p>
            <a:pPr marL="457200" indent="-457200" fontAlgn="auto">
              <a:spcBef>
                <a:spcPts val="0"/>
              </a:spcBef>
              <a:spcAft>
                <a:spcPts val="0"/>
              </a:spcAft>
              <a:buFont typeface="Arial" pitchFamily="34" charset="0"/>
              <a:buChar char="•"/>
            </a:pPr>
            <a:r>
              <a:rPr lang="en-US" sz="3200" b="1" dirty="0" smtClean="0">
                <a:solidFill>
                  <a:srgbClr val="000000">
                    <a:lumMod val="95000"/>
                    <a:lumOff val="5000"/>
                  </a:srgbClr>
                </a:solidFill>
                <a:latin typeface="Bradley Hand ITC" pitchFamily="66" charset="0"/>
              </a:rPr>
              <a:t>deposition</a:t>
            </a:r>
          </a:p>
          <a:p>
            <a:pPr marL="457200" indent="-457200" fontAlgn="auto">
              <a:spcBef>
                <a:spcPts val="0"/>
              </a:spcBef>
              <a:spcAft>
                <a:spcPts val="0"/>
              </a:spcAft>
              <a:buFont typeface="Arial" pitchFamily="34" charset="0"/>
              <a:buChar char="•"/>
            </a:pPr>
            <a:r>
              <a:rPr lang="en-US" sz="3200" b="1" dirty="0" smtClean="0">
                <a:solidFill>
                  <a:srgbClr val="000000">
                    <a:lumMod val="95000"/>
                    <a:lumOff val="5000"/>
                  </a:srgbClr>
                </a:solidFill>
                <a:latin typeface="Bradley Hand ITC" pitchFamily="66" charset="0"/>
              </a:rPr>
              <a:t>ecosystem</a:t>
            </a:r>
          </a:p>
          <a:p>
            <a:pPr marL="457200" indent="-457200" fontAlgn="auto">
              <a:spcBef>
                <a:spcPts val="0"/>
              </a:spcBef>
              <a:spcAft>
                <a:spcPts val="0"/>
              </a:spcAft>
              <a:buFont typeface="Arial" pitchFamily="34" charset="0"/>
              <a:buChar char="•"/>
            </a:pPr>
            <a:r>
              <a:rPr lang="en-US" sz="3200" b="1" dirty="0" smtClean="0">
                <a:solidFill>
                  <a:srgbClr val="000000">
                    <a:lumMod val="95000"/>
                    <a:lumOff val="5000"/>
                  </a:srgbClr>
                </a:solidFill>
                <a:latin typeface="Bradley Hand ITC" pitchFamily="66" charset="0"/>
              </a:rPr>
              <a:t>constellations</a:t>
            </a:r>
          </a:p>
          <a:p>
            <a:pPr marL="457200" indent="-457200" fontAlgn="auto">
              <a:spcBef>
                <a:spcPts val="0"/>
              </a:spcBef>
              <a:spcAft>
                <a:spcPts val="0"/>
              </a:spcAft>
              <a:buFont typeface="Arial" pitchFamily="34" charset="0"/>
              <a:buChar char="•"/>
            </a:pPr>
            <a:r>
              <a:rPr lang="en-US" sz="3200" b="1" dirty="0" smtClean="0">
                <a:solidFill>
                  <a:srgbClr val="000000">
                    <a:lumMod val="95000"/>
                    <a:lumOff val="5000"/>
                  </a:srgbClr>
                </a:solidFill>
                <a:latin typeface="Bradley Hand ITC" pitchFamily="66" charset="0"/>
              </a:rPr>
              <a:t>population</a:t>
            </a:r>
          </a:p>
          <a:p>
            <a:pPr marL="457200" indent="-457200" fontAlgn="auto">
              <a:spcBef>
                <a:spcPts val="0"/>
              </a:spcBef>
              <a:spcAft>
                <a:spcPts val="0"/>
              </a:spcAft>
              <a:buFont typeface="Arial" pitchFamily="34" charset="0"/>
              <a:buChar char="•"/>
            </a:pPr>
            <a:r>
              <a:rPr lang="en-US" sz="3200" b="1" dirty="0" smtClean="0">
                <a:solidFill>
                  <a:srgbClr val="000000">
                    <a:lumMod val="95000"/>
                    <a:lumOff val="5000"/>
                  </a:srgbClr>
                </a:solidFill>
                <a:latin typeface="Bradley Hand ITC" pitchFamily="66" charset="0"/>
              </a:rPr>
              <a:t>producer</a:t>
            </a:r>
          </a:p>
          <a:p>
            <a:pPr marL="457200" indent="-457200" fontAlgn="auto">
              <a:spcBef>
                <a:spcPts val="0"/>
              </a:spcBef>
              <a:spcAft>
                <a:spcPts val="0"/>
              </a:spcAft>
              <a:buFont typeface="Arial" pitchFamily="34" charset="0"/>
              <a:buChar char="•"/>
            </a:pPr>
            <a:r>
              <a:rPr lang="en-US" sz="3200" b="1" dirty="0" smtClean="0">
                <a:solidFill>
                  <a:srgbClr val="000000">
                    <a:lumMod val="95000"/>
                    <a:lumOff val="5000"/>
                  </a:srgbClr>
                </a:solidFill>
                <a:latin typeface="Bradley Hand ITC" pitchFamily="66" charset="0"/>
              </a:rPr>
              <a:t>consumer</a:t>
            </a:r>
          </a:p>
          <a:p>
            <a:pPr marL="457200" indent="-457200" fontAlgn="auto">
              <a:spcBef>
                <a:spcPts val="0"/>
              </a:spcBef>
              <a:spcAft>
                <a:spcPts val="0"/>
              </a:spcAft>
              <a:buFont typeface="Arial" pitchFamily="34" charset="0"/>
              <a:buChar char="•"/>
            </a:pPr>
            <a:r>
              <a:rPr lang="en-US" sz="3200" b="1" dirty="0" smtClean="0">
                <a:solidFill>
                  <a:srgbClr val="000000">
                    <a:lumMod val="95000"/>
                    <a:lumOff val="5000"/>
                  </a:srgbClr>
                </a:solidFill>
                <a:latin typeface="Bradley Hand ITC" pitchFamily="66" charset="0"/>
              </a:rPr>
              <a:t>transformation</a:t>
            </a:r>
          </a:p>
          <a:p>
            <a:pPr fontAlgn="auto">
              <a:lnSpc>
                <a:spcPct val="80000"/>
              </a:lnSpc>
              <a:spcBef>
                <a:spcPts val="0"/>
              </a:spcBef>
              <a:spcAft>
                <a:spcPts val="0"/>
              </a:spcAft>
            </a:pPr>
            <a:endParaRPr lang="en-US" dirty="0" smtClean="0">
              <a:solidFill>
                <a:srgbClr val="FFFFFF"/>
              </a:solidFill>
              <a:latin typeface="Californian FB"/>
            </a:endParaRPr>
          </a:p>
          <a:p>
            <a:pPr fontAlgn="auto">
              <a:lnSpc>
                <a:spcPct val="80000"/>
              </a:lnSpc>
              <a:spcBef>
                <a:spcPts val="0"/>
              </a:spcBef>
              <a:spcAft>
                <a:spcPts val="0"/>
              </a:spcAft>
            </a:pPr>
            <a:endParaRPr lang="en-US" dirty="0" smtClean="0">
              <a:solidFill>
                <a:srgbClr val="FFFFFF"/>
              </a:solidFill>
              <a:latin typeface="Californian FB"/>
            </a:endParaRPr>
          </a:p>
          <a:p>
            <a:pPr fontAlgn="auto">
              <a:lnSpc>
                <a:spcPct val="80000"/>
              </a:lnSpc>
              <a:spcBef>
                <a:spcPts val="0"/>
              </a:spcBef>
              <a:spcAft>
                <a:spcPts val="0"/>
              </a:spcAft>
            </a:pPr>
            <a:endParaRPr lang="en-US" dirty="0">
              <a:solidFill>
                <a:srgbClr val="FFFFFF"/>
              </a:solidFill>
              <a:latin typeface="Californian FB"/>
            </a:endParaRPr>
          </a:p>
          <a:p>
            <a:pPr fontAlgn="auto">
              <a:spcBef>
                <a:spcPts val="0"/>
              </a:spcBef>
              <a:spcAft>
                <a:spcPts val="0"/>
              </a:spcAft>
            </a:pPr>
            <a:endParaRPr lang="en-US" dirty="0">
              <a:solidFill>
                <a:srgbClr val="FFFFFF"/>
              </a:solidFill>
              <a:latin typeface="Californian FB"/>
            </a:endParaRPr>
          </a:p>
        </p:txBody>
      </p:sp>
      <p:pic>
        <p:nvPicPr>
          <p:cNvPr id="1026" name="Picture 2" descr="http://ts1.mm.bing.net/th?id=H.4727922444010136&amp;pid=1.7&amp;w=193&amp;h=140&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078" y="2209800"/>
            <a:ext cx="3676647"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087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457200"/>
            <a:ext cx="8382000" cy="1371600"/>
          </a:xfrm>
        </p:spPr>
        <p:txBody>
          <a:bodyPr>
            <a:normAutofit fontScale="90000"/>
          </a:bodyPr>
          <a:lstStyle/>
          <a:p>
            <a:pPr eaLnBrk="1" fontAlgn="auto" hangingPunct="1">
              <a:spcAft>
                <a:spcPts val="0"/>
              </a:spcAft>
              <a:defRPr/>
            </a:pPr>
            <a:r>
              <a:rPr lang="en-US" sz="3200" dirty="0" smtClean="0">
                <a:ea typeface="+mj-ea"/>
                <a:cs typeface="+mj-cs"/>
              </a:rPr>
              <a:t>Tier 2 mortar words: </a:t>
            </a:r>
            <a:br>
              <a:rPr lang="en-US" sz="3200" dirty="0" smtClean="0">
                <a:ea typeface="+mj-ea"/>
                <a:cs typeface="+mj-cs"/>
              </a:rPr>
            </a:br>
            <a:r>
              <a:rPr lang="en-US" sz="3200" dirty="0" smtClean="0">
                <a:ea typeface="+mj-ea"/>
                <a:cs typeface="+mj-cs"/>
              </a:rPr>
              <a:t>High frequency words found across a variety of disciplines</a:t>
            </a:r>
          </a:p>
        </p:txBody>
      </p:sp>
      <p:sp>
        <p:nvSpPr>
          <p:cNvPr id="18435" name="Rectangle 3"/>
          <p:cNvSpPr>
            <a:spLocks noGrp="1" noChangeArrowheads="1"/>
          </p:cNvSpPr>
          <p:nvPr>
            <p:ph idx="1"/>
          </p:nvPr>
        </p:nvSpPr>
        <p:spPr>
          <a:xfrm>
            <a:off x="2133600" y="1905000"/>
            <a:ext cx="5578475" cy="4267200"/>
          </a:xfrm>
        </p:spPr>
        <p:txBody>
          <a:bodyPr>
            <a:normAutofit lnSpcReduction="10000"/>
          </a:bodyPr>
          <a:lstStyle/>
          <a:p>
            <a:pPr eaLnBrk="1" hangingPunct="1">
              <a:lnSpc>
                <a:spcPct val="90000"/>
              </a:lnSpc>
              <a:buFontTx/>
              <a:buNone/>
            </a:pPr>
            <a:r>
              <a:rPr lang="en-US" sz="3200" dirty="0" smtClean="0">
                <a:solidFill>
                  <a:schemeClr val="accent4">
                    <a:lumMod val="95000"/>
                    <a:lumOff val="5000"/>
                  </a:schemeClr>
                </a:solidFill>
              </a:rPr>
              <a:t>Examples—</a:t>
            </a:r>
          </a:p>
          <a:p>
            <a:pPr eaLnBrk="1" hangingPunct="1">
              <a:lnSpc>
                <a:spcPct val="90000"/>
              </a:lnSpc>
            </a:pPr>
            <a:r>
              <a:rPr lang="en-US" sz="3200" dirty="0" smtClean="0">
                <a:solidFill>
                  <a:schemeClr val="accent4">
                    <a:lumMod val="95000"/>
                    <a:lumOff val="5000"/>
                  </a:schemeClr>
                </a:solidFill>
              </a:rPr>
              <a:t>classify</a:t>
            </a:r>
          </a:p>
          <a:p>
            <a:pPr eaLnBrk="1" hangingPunct="1">
              <a:lnSpc>
                <a:spcPct val="90000"/>
              </a:lnSpc>
            </a:pPr>
            <a:r>
              <a:rPr lang="en-US" sz="3200" dirty="0" smtClean="0">
                <a:solidFill>
                  <a:schemeClr val="accent4">
                    <a:lumMod val="95000"/>
                    <a:lumOff val="5000"/>
                  </a:schemeClr>
                </a:solidFill>
              </a:rPr>
              <a:t>conduct</a:t>
            </a:r>
          </a:p>
          <a:p>
            <a:pPr eaLnBrk="1" hangingPunct="1">
              <a:lnSpc>
                <a:spcPct val="90000"/>
              </a:lnSpc>
            </a:pPr>
            <a:r>
              <a:rPr lang="en-US" sz="3200" dirty="0" smtClean="0">
                <a:solidFill>
                  <a:schemeClr val="accent4">
                    <a:lumMod val="95000"/>
                    <a:lumOff val="5000"/>
                  </a:schemeClr>
                </a:solidFill>
              </a:rPr>
              <a:t>monitor</a:t>
            </a:r>
          </a:p>
          <a:p>
            <a:pPr eaLnBrk="1" hangingPunct="1">
              <a:lnSpc>
                <a:spcPct val="90000"/>
              </a:lnSpc>
            </a:pPr>
            <a:r>
              <a:rPr lang="en-US" sz="3200" dirty="0" smtClean="0">
                <a:solidFill>
                  <a:schemeClr val="accent4">
                    <a:lumMod val="95000"/>
                    <a:lumOff val="5000"/>
                  </a:schemeClr>
                </a:solidFill>
              </a:rPr>
              <a:t>investigate</a:t>
            </a:r>
          </a:p>
          <a:p>
            <a:pPr eaLnBrk="1" hangingPunct="1">
              <a:lnSpc>
                <a:spcPct val="90000"/>
              </a:lnSpc>
            </a:pPr>
            <a:r>
              <a:rPr lang="en-US" sz="3200" dirty="0" smtClean="0">
                <a:solidFill>
                  <a:schemeClr val="accent4">
                    <a:lumMod val="95000"/>
                    <a:lumOff val="5000"/>
                  </a:schemeClr>
                </a:solidFill>
              </a:rPr>
              <a:t>conclude</a:t>
            </a:r>
          </a:p>
          <a:p>
            <a:pPr eaLnBrk="1" hangingPunct="1">
              <a:lnSpc>
                <a:spcPct val="90000"/>
              </a:lnSpc>
            </a:pPr>
            <a:r>
              <a:rPr lang="en-US" sz="3200" dirty="0" smtClean="0">
                <a:solidFill>
                  <a:schemeClr val="accent4">
                    <a:lumMod val="95000"/>
                    <a:lumOff val="5000"/>
                  </a:schemeClr>
                </a:solidFill>
              </a:rPr>
              <a:t>record</a:t>
            </a:r>
          </a:p>
          <a:p>
            <a:pPr eaLnBrk="1" hangingPunct="1">
              <a:lnSpc>
                <a:spcPct val="90000"/>
              </a:lnSpc>
            </a:pPr>
            <a:r>
              <a:rPr lang="en-US" sz="3200" dirty="0" smtClean="0">
                <a:solidFill>
                  <a:schemeClr val="accent4">
                    <a:lumMod val="95000"/>
                    <a:lumOff val="5000"/>
                  </a:schemeClr>
                </a:solidFill>
              </a:rPr>
              <a:t>observe </a:t>
            </a:r>
          </a:p>
          <a:p>
            <a:pPr eaLnBrk="1" hangingPunct="1">
              <a:lnSpc>
                <a:spcPct val="90000"/>
              </a:lnSpc>
              <a:buFontTx/>
              <a:buNone/>
            </a:pPr>
            <a:endParaRPr lang="en-US" dirty="0" smtClean="0"/>
          </a:p>
          <a:p>
            <a:pPr eaLnBrk="1" hangingPunct="1">
              <a:lnSpc>
                <a:spcPct val="90000"/>
              </a:lnSpc>
              <a:buFontTx/>
              <a:buNone/>
            </a:pPr>
            <a:endParaRPr lang="en-US" sz="2400" dirty="0" smtClean="0"/>
          </a:p>
          <a:p>
            <a:pPr lvl="1" eaLnBrk="1" hangingPunct="1">
              <a:lnSpc>
                <a:spcPct val="90000"/>
              </a:lnSpc>
              <a:buFont typeface="Arial" charset="0"/>
              <a:buChar char="–"/>
            </a:pPr>
            <a:endParaRPr lang="en-US" sz="2000" dirty="0" smtClean="0"/>
          </a:p>
        </p:txBody>
      </p:sp>
    </p:spTree>
    <p:extLst>
      <p:ext uri="{BB962C8B-B14F-4D97-AF65-F5344CB8AC3E}">
        <p14:creationId xmlns:p14="http://schemas.microsoft.com/office/powerpoint/2010/main" val="2959470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Tiers of Words – Word Sort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19829951"/>
              </p:ext>
            </p:extLst>
          </p:nvPr>
        </p:nvGraphicFramePr>
        <p:xfrm>
          <a:off x="533400" y="1600200"/>
          <a:ext cx="7924800" cy="4191000"/>
        </p:xfrm>
        <a:graphic>
          <a:graphicData uri="http://schemas.openxmlformats.org/drawingml/2006/table">
            <a:tbl>
              <a:tblPr firstRow="1" bandRow="1">
                <a:tableStyleId>{5C22544A-7EE6-4342-B048-85BDC9FD1C3A}</a:tableStyleId>
              </a:tblPr>
              <a:tblGrid>
                <a:gridCol w="2641600"/>
                <a:gridCol w="2641600"/>
                <a:gridCol w="2641600"/>
              </a:tblGrid>
              <a:tr h="400974">
                <a:tc>
                  <a:txBody>
                    <a:bodyPr/>
                    <a:lstStyle/>
                    <a:p>
                      <a:pPr algn="ctr"/>
                      <a:r>
                        <a:rPr lang="en-US" dirty="0" smtClean="0">
                          <a:solidFill>
                            <a:schemeClr val="accent4"/>
                          </a:solidFill>
                        </a:rPr>
                        <a:t>Tier 1</a:t>
                      </a:r>
                      <a:endParaRPr lang="en-US" dirty="0">
                        <a:solidFill>
                          <a:schemeClr val="accent4"/>
                        </a:solidFill>
                      </a:endParaRPr>
                    </a:p>
                  </a:txBody>
                  <a:tcPr/>
                </a:tc>
                <a:tc>
                  <a:txBody>
                    <a:bodyPr/>
                    <a:lstStyle/>
                    <a:p>
                      <a:pPr algn="ctr"/>
                      <a:r>
                        <a:rPr lang="en-US" dirty="0" smtClean="0">
                          <a:solidFill>
                            <a:schemeClr val="accent4"/>
                          </a:solidFill>
                        </a:rPr>
                        <a:t>Tier 2</a:t>
                      </a:r>
                      <a:endParaRPr lang="en-US" dirty="0">
                        <a:solidFill>
                          <a:schemeClr val="accent4"/>
                        </a:solidFill>
                      </a:endParaRPr>
                    </a:p>
                  </a:txBody>
                  <a:tcPr/>
                </a:tc>
                <a:tc>
                  <a:txBody>
                    <a:bodyPr/>
                    <a:lstStyle/>
                    <a:p>
                      <a:pPr algn="ctr"/>
                      <a:r>
                        <a:rPr lang="en-US" dirty="0" smtClean="0">
                          <a:solidFill>
                            <a:schemeClr val="accent4"/>
                          </a:solidFill>
                        </a:rPr>
                        <a:t>Tier 3 </a:t>
                      </a:r>
                      <a:endParaRPr lang="en-US" dirty="0">
                        <a:solidFill>
                          <a:schemeClr val="accent4"/>
                        </a:solidFill>
                      </a:endParaRPr>
                    </a:p>
                  </a:txBody>
                  <a:tcPr/>
                </a:tc>
              </a:tr>
              <a:tr h="3790026">
                <a:tc>
                  <a:txBody>
                    <a:bodyPr/>
                    <a:lstStyle/>
                    <a:p>
                      <a:r>
                        <a:rPr lang="en-US" sz="2800" dirty="0" smtClean="0">
                          <a:solidFill>
                            <a:schemeClr val="accent4"/>
                          </a:solidFill>
                        </a:rPr>
                        <a:t>cloud</a:t>
                      </a:r>
                    </a:p>
                    <a:p>
                      <a:r>
                        <a:rPr lang="en-US" sz="2800" dirty="0" smtClean="0">
                          <a:solidFill>
                            <a:schemeClr val="accent4"/>
                          </a:solidFill>
                        </a:rPr>
                        <a:t>arm</a:t>
                      </a:r>
                    </a:p>
                    <a:p>
                      <a:r>
                        <a:rPr lang="en-US" sz="2800" dirty="0" smtClean="0">
                          <a:solidFill>
                            <a:schemeClr val="accent4"/>
                          </a:solidFill>
                        </a:rPr>
                        <a:t>pizza</a:t>
                      </a:r>
                    </a:p>
                    <a:p>
                      <a:r>
                        <a:rPr lang="en-US" sz="2800" dirty="0" smtClean="0">
                          <a:solidFill>
                            <a:schemeClr val="accent4"/>
                          </a:solidFill>
                        </a:rPr>
                        <a:t>house</a:t>
                      </a:r>
                    </a:p>
                    <a:p>
                      <a:r>
                        <a:rPr lang="en-US" sz="2800" dirty="0" smtClean="0">
                          <a:solidFill>
                            <a:schemeClr val="accent4"/>
                          </a:solidFill>
                        </a:rPr>
                        <a:t>school</a:t>
                      </a:r>
                    </a:p>
                    <a:p>
                      <a:r>
                        <a:rPr lang="en-US" sz="2800" dirty="0" smtClean="0">
                          <a:solidFill>
                            <a:schemeClr val="accent4"/>
                          </a:solidFill>
                        </a:rPr>
                        <a:t>walk</a:t>
                      </a:r>
                    </a:p>
                    <a:p>
                      <a:r>
                        <a:rPr lang="en-US" sz="2800" dirty="0" smtClean="0">
                          <a:solidFill>
                            <a:schemeClr val="accent4"/>
                          </a:solidFill>
                        </a:rPr>
                        <a:t>friend</a:t>
                      </a:r>
                      <a:endParaRPr lang="en-US" sz="2800" dirty="0">
                        <a:solidFill>
                          <a:schemeClr val="accent4"/>
                        </a:solidFill>
                      </a:endParaRPr>
                    </a:p>
                  </a:txBody>
                  <a:tcPr/>
                </a:tc>
                <a:tc>
                  <a:txBody>
                    <a:bodyPr/>
                    <a:lstStyle/>
                    <a:p>
                      <a:r>
                        <a:rPr lang="en-US" sz="2800" dirty="0" smtClean="0">
                          <a:solidFill>
                            <a:schemeClr val="accent4"/>
                          </a:solidFill>
                        </a:rPr>
                        <a:t>relative</a:t>
                      </a:r>
                    </a:p>
                    <a:p>
                      <a:r>
                        <a:rPr lang="en-US" sz="2800" dirty="0" smtClean="0">
                          <a:solidFill>
                            <a:schemeClr val="accent4"/>
                          </a:solidFill>
                        </a:rPr>
                        <a:t>accumulate</a:t>
                      </a:r>
                    </a:p>
                    <a:p>
                      <a:r>
                        <a:rPr lang="en-US" sz="2800" dirty="0" smtClean="0">
                          <a:solidFill>
                            <a:schemeClr val="accent4"/>
                          </a:solidFill>
                        </a:rPr>
                        <a:t>misfortune</a:t>
                      </a:r>
                    </a:p>
                    <a:p>
                      <a:r>
                        <a:rPr lang="en-US" sz="2800" dirty="0" smtClean="0">
                          <a:solidFill>
                            <a:schemeClr val="accent4"/>
                          </a:solidFill>
                        </a:rPr>
                        <a:t>expectation</a:t>
                      </a:r>
                    </a:p>
                    <a:p>
                      <a:r>
                        <a:rPr lang="en-US" sz="2800" dirty="0" smtClean="0">
                          <a:solidFill>
                            <a:schemeClr val="accent4"/>
                          </a:solidFill>
                        </a:rPr>
                        <a:t>falter</a:t>
                      </a:r>
                    </a:p>
                    <a:p>
                      <a:r>
                        <a:rPr lang="en-US" sz="2800" dirty="0" smtClean="0">
                          <a:solidFill>
                            <a:schemeClr val="accent4"/>
                          </a:solidFill>
                        </a:rPr>
                        <a:t>vary</a:t>
                      </a:r>
                    </a:p>
                    <a:p>
                      <a:r>
                        <a:rPr lang="en-US" sz="2800" dirty="0" smtClean="0">
                          <a:solidFill>
                            <a:schemeClr val="accent4"/>
                          </a:solidFill>
                        </a:rPr>
                        <a:t>itemize</a:t>
                      </a:r>
                      <a:endParaRPr lang="en-US" sz="2800" dirty="0">
                        <a:solidFill>
                          <a:schemeClr val="accent4"/>
                        </a:solidFill>
                      </a:endParaRPr>
                    </a:p>
                  </a:txBody>
                  <a:tcPr/>
                </a:tc>
                <a:tc>
                  <a:txBody>
                    <a:bodyPr/>
                    <a:lstStyle/>
                    <a:p>
                      <a:r>
                        <a:rPr lang="en-US" sz="2800" dirty="0" smtClean="0">
                          <a:solidFill>
                            <a:schemeClr val="accent4"/>
                          </a:solidFill>
                        </a:rPr>
                        <a:t>Impressionism</a:t>
                      </a:r>
                    </a:p>
                    <a:p>
                      <a:r>
                        <a:rPr lang="en-US" sz="2800" dirty="0" smtClean="0">
                          <a:solidFill>
                            <a:schemeClr val="accent4"/>
                          </a:solidFill>
                        </a:rPr>
                        <a:t>lava</a:t>
                      </a:r>
                    </a:p>
                    <a:p>
                      <a:r>
                        <a:rPr lang="en-US" sz="2800" dirty="0" smtClean="0">
                          <a:solidFill>
                            <a:schemeClr val="accent4"/>
                          </a:solidFill>
                        </a:rPr>
                        <a:t>carburetor</a:t>
                      </a:r>
                    </a:p>
                    <a:p>
                      <a:r>
                        <a:rPr lang="en-US" sz="2800" dirty="0" smtClean="0">
                          <a:solidFill>
                            <a:schemeClr val="accent4"/>
                          </a:solidFill>
                        </a:rPr>
                        <a:t>legislature</a:t>
                      </a:r>
                    </a:p>
                    <a:p>
                      <a:r>
                        <a:rPr lang="en-US" sz="2800" dirty="0" smtClean="0">
                          <a:solidFill>
                            <a:schemeClr val="accent4"/>
                          </a:solidFill>
                        </a:rPr>
                        <a:t>circumference</a:t>
                      </a:r>
                    </a:p>
                    <a:p>
                      <a:r>
                        <a:rPr lang="en-US" sz="2800" dirty="0" smtClean="0">
                          <a:solidFill>
                            <a:schemeClr val="accent4"/>
                          </a:solidFill>
                        </a:rPr>
                        <a:t>eclipse</a:t>
                      </a:r>
                    </a:p>
                    <a:p>
                      <a:r>
                        <a:rPr lang="en-US" sz="2800" dirty="0" smtClean="0">
                          <a:solidFill>
                            <a:schemeClr val="accent4"/>
                          </a:solidFill>
                        </a:rPr>
                        <a:t>aorta</a:t>
                      </a:r>
                      <a:endParaRPr lang="en-US" sz="2800" dirty="0">
                        <a:solidFill>
                          <a:schemeClr val="accent4"/>
                        </a:solidFill>
                      </a:endParaRPr>
                    </a:p>
                  </a:txBody>
                  <a:tcPr/>
                </a:tc>
              </a:tr>
            </a:tbl>
          </a:graphicData>
        </a:graphic>
      </p:graphicFrame>
    </p:spTree>
    <p:extLst>
      <p:ext uri="{BB962C8B-B14F-4D97-AF65-F5344CB8AC3E}">
        <p14:creationId xmlns:p14="http://schemas.microsoft.com/office/powerpoint/2010/main" val="98376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152400"/>
            <a:ext cx="7559675" cy="731838"/>
          </a:xfrm>
        </p:spPr>
        <p:txBody>
          <a:bodyPr>
            <a:normAutofit fontScale="90000"/>
          </a:bodyPr>
          <a:lstStyle/>
          <a:p>
            <a:pPr eaLnBrk="1" fontAlgn="auto" hangingPunct="1">
              <a:spcAft>
                <a:spcPts val="0"/>
              </a:spcAft>
              <a:defRPr/>
            </a:pPr>
            <a:r>
              <a:rPr lang="en-US" sz="3600" dirty="0" smtClean="0">
                <a:ea typeface="+mj-ea"/>
                <a:cs typeface="+mj-cs"/>
              </a:rPr>
              <a:t>Criteria for identifying Tier II Words</a:t>
            </a:r>
            <a:r>
              <a:rPr lang="en-US" sz="3200" dirty="0" smtClean="0">
                <a:ea typeface="+mj-ea"/>
                <a:cs typeface="+mj-cs"/>
              </a:rPr>
              <a:t>…</a:t>
            </a:r>
          </a:p>
        </p:txBody>
      </p:sp>
      <p:sp>
        <p:nvSpPr>
          <p:cNvPr id="33795" name="Rectangle 3"/>
          <p:cNvSpPr>
            <a:spLocks noGrp="1" noChangeArrowheads="1"/>
          </p:cNvSpPr>
          <p:nvPr>
            <p:ph idx="1"/>
          </p:nvPr>
        </p:nvSpPr>
        <p:spPr>
          <a:xfrm>
            <a:off x="990600" y="990600"/>
            <a:ext cx="7620000" cy="4876800"/>
          </a:xfrm>
        </p:spPr>
        <p:txBody>
          <a:bodyPr>
            <a:normAutofit/>
          </a:bodyPr>
          <a:lstStyle/>
          <a:p>
            <a:pPr eaLnBrk="1" hangingPunct="1">
              <a:lnSpc>
                <a:spcPct val="80000"/>
              </a:lnSpc>
            </a:pPr>
            <a:r>
              <a:rPr lang="en-US" b="0" dirty="0" smtClean="0">
                <a:solidFill>
                  <a:schemeClr val="accent4">
                    <a:lumMod val="95000"/>
                    <a:lumOff val="5000"/>
                  </a:schemeClr>
                </a:solidFill>
              </a:rPr>
              <a:t>Importance and utility: Is it a word that students are likely to meet often in the world?</a:t>
            </a:r>
          </a:p>
          <a:p>
            <a:pPr eaLnBrk="1" hangingPunct="1">
              <a:lnSpc>
                <a:spcPct val="80000"/>
              </a:lnSpc>
              <a:buFontTx/>
              <a:buNone/>
            </a:pPr>
            <a:endParaRPr lang="en-US" b="0" dirty="0" smtClean="0">
              <a:solidFill>
                <a:schemeClr val="accent4">
                  <a:lumMod val="95000"/>
                  <a:lumOff val="5000"/>
                </a:schemeClr>
              </a:solidFill>
            </a:endParaRPr>
          </a:p>
          <a:p>
            <a:pPr eaLnBrk="1" hangingPunct="1">
              <a:lnSpc>
                <a:spcPct val="80000"/>
              </a:lnSpc>
            </a:pPr>
            <a:r>
              <a:rPr lang="en-US" b="0" dirty="0" smtClean="0">
                <a:solidFill>
                  <a:schemeClr val="accent4">
                    <a:lumMod val="95000"/>
                    <a:lumOff val="5000"/>
                  </a:schemeClr>
                </a:solidFill>
              </a:rPr>
              <a:t>Instructional potential: How does the word relate to other words, to ideas that students know or have been learning? </a:t>
            </a:r>
          </a:p>
          <a:p>
            <a:pPr eaLnBrk="1" hangingPunct="1">
              <a:lnSpc>
                <a:spcPct val="80000"/>
              </a:lnSpc>
              <a:buFontTx/>
              <a:buNone/>
            </a:pPr>
            <a:endParaRPr lang="en-US" b="0" dirty="0" smtClean="0">
              <a:solidFill>
                <a:schemeClr val="accent4">
                  <a:lumMod val="95000"/>
                  <a:lumOff val="5000"/>
                </a:schemeClr>
              </a:solidFill>
            </a:endParaRPr>
          </a:p>
          <a:p>
            <a:pPr eaLnBrk="1" hangingPunct="1">
              <a:lnSpc>
                <a:spcPct val="80000"/>
              </a:lnSpc>
            </a:pPr>
            <a:r>
              <a:rPr lang="en-US" b="0" dirty="0" smtClean="0">
                <a:solidFill>
                  <a:schemeClr val="accent4">
                    <a:lumMod val="95000"/>
                    <a:lumOff val="5000"/>
                  </a:schemeClr>
                </a:solidFill>
              </a:rPr>
              <a:t>Conceptual understanding: Does the word provide access to an important concept? Does the word lend itself to teaching a web of words and concepts around it?</a:t>
            </a:r>
          </a:p>
        </p:txBody>
      </p:sp>
    </p:spTree>
    <p:extLst>
      <p:ext uri="{BB962C8B-B14F-4D97-AF65-F5344CB8AC3E}">
        <p14:creationId xmlns:p14="http://schemas.microsoft.com/office/powerpoint/2010/main" val="349473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1000"/>
                                        <p:tgtEl>
                                          <p:spTgt spid="33795">
                                            <p:txEl>
                                              <p:pRg st="0" end="0"/>
                                            </p:txEl>
                                          </p:spTgt>
                                        </p:tgtEl>
                                      </p:cBhvr>
                                    </p:animEffect>
                                    <p:anim calcmode="lin" valueType="num">
                                      <p:cBhvr>
                                        <p:cTn id="8"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3795">
                                            <p:txEl>
                                              <p:pRg st="2" end="2"/>
                                            </p:txEl>
                                          </p:spTgt>
                                        </p:tgtEl>
                                        <p:attrNameLst>
                                          <p:attrName>style.visibility</p:attrName>
                                        </p:attrNameLst>
                                      </p:cBhvr>
                                      <p:to>
                                        <p:strVal val="visible"/>
                                      </p:to>
                                    </p:set>
                                    <p:animEffect transition="in" filter="fade">
                                      <p:cBhvr>
                                        <p:cTn id="14" dur="1000"/>
                                        <p:tgtEl>
                                          <p:spTgt spid="33795">
                                            <p:txEl>
                                              <p:pRg st="2" end="2"/>
                                            </p:txEl>
                                          </p:spTgt>
                                        </p:tgtEl>
                                      </p:cBhvr>
                                    </p:animEffect>
                                    <p:anim calcmode="lin" valueType="num">
                                      <p:cBhvr>
                                        <p:cTn id="15" dur="1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37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3795">
                                            <p:txEl>
                                              <p:pRg st="4" end="4"/>
                                            </p:txEl>
                                          </p:spTgt>
                                        </p:tgtEl>
                                        <p:attrNameLst>
                                          <p:attrName>style.visibility</p:attrName>
                                        </p:attrNameLst>
                                      </p:cBhvr>
                                      <p:to>
                                        <p:strVal val="visible"/>
                                      </p:to>
                                    </p:set>
                                    <p:animEffect transition="in" filter="fade">
                                      <p:cBhvr>
                                        <p:cTn id="21" dur="1000"/>
                                        <p:tgtEl>
                                          <p:spTgt spid="33795">
                                            <p:txEl>
                                              <p:pRg st="4" end="4"/>
                                            </p:txEl>
                                          </p:spTgt>
                                        </p:tgtEl>
                                      </p:cBhvr>
                                    </p:animEffect>
                                    <p:anim calcmode="lin" valueType="num">
                                      <p:cBhvr>
                                        <p:cTn id="22" dur="10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37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Tier 2 Words in Text</a:t>
            </a:r>
            <a:endParaRPr lang="en-US" dirty="0"/>
          </a:p>
        </p:txBody>
      </p:sp>
      <p:sp>
        <p:nvSpPr>
          <p:cNvPr id="3" name="Text Placeholder 2"/>
          <p:cNvSpPr>
            <a:spLocks noGrp="1"/>
          </p:cNvSpPr>
          <p:nvPr>
            <p:ph type="body" idx="1"/>
          </p:nvPr>
        </p:nvSpPr>
        <p:spPr>
          <a:xfrm>
            <a:off x="381000" y="1633536"/>
            <a:ext cx="7467600" cy="2286000"/>
          </a:xfrm>
        </p:spPr>
        <p:txBody>
          <a:bodyPr>
            <a:normAutofit/>
          </a:bodyPr>
          <a:lstStyle/>
          <a:p>
            <a:pPr marL="397764" indent="-342900">
              <a:buFont typeface="Arial" panose="020B0604020202020204" pitchFamily="34" charset="0"/>
              <a:buChar char="•"/>
            </a:pPr>
            <a:r>
              <a:rPr lang="en-US" sz="3200" dirty="0" smtClean="0">
                <a:solidFill>
                  <a:schemeClr val="accent4"/>
                </a:solidFill>
              </a:rPr>
              <a:t>Circle the Tier 2 vocabulary words</a:t>
            </a:r>
          </a:p>
          <a:p>
            <a:pPr marL="397764" indent="-342900">
              <a:buFont typeface="Arial" panose="020B0604020202020204" pitchFamily="34" charset="0"/>
              <a:buChar char="•"/>
            </a:pPr>
            <a:r>
              <a:rPr lang="en-US" sz="3200" dirty="0" smtClean="0">
                <a:solidFill>
                  <a:schemeClr val="accent4"/>
                </a:solidFill>
              </a:rPr>
              <a:t>Underline the Tier 3 vocabulary words</a:t>
            </a:r>
            <a:endParaRPr lang="en-US" sz="3200" dirty="0">
              <a:solidFill>
                <a:schemeClr val="accent4"/>
              </a:solidFill>
            </a:endParaRPr>
          </a:p>
        </p:txBody>
      </p:sp>
    </p:spTree>
    <p:extLst>
      <p:ext uri="{BB962C8B-B14F-4D97-AF65-F5344CB8AC3E}">
        <p14:creationId xmlns:p14="http://schemas.microsoft.com/office/powerpoint/2010/main" val="3385265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http://www.ride.ri.gov/Portals/0/Uploads/Documents/Common-Core/Academic-Vocabulary-PowerPoint.p - Windows Internet Explorer"/>
          <p:cNvPicPr>
            <a:picLocks noChangeAspect="1"/>
          </p:cNvPicPr>
          <p:nvPr/>
        </p:nvPicPr>
        <p:blipFill rotWithShape="1">
          <a:blip r:embed="rId3">
            <a:extLst>
              <a:ext uri="{28A0092B-C50C-407E-A947-70E740481C1C}">
                <a14:useLocalDpi xmlns:a14="http://schemas.microsoft.com/office/drawing/2010/main" val="0"/>
              </a:ext>
            </a:extLst>
          </a:blip>
          <a:srcRect l="23434" t="20142" r="23730" b="12101"/>
          <a:stretch/>
        </p:blipFill>
        <p:spPr>
          <a:xfrm>
            <a:off x="0" y="152400"/>
            <a:ext cx="9236506" cy="6705600"/>
          </a:xfrm>
          <a:prstGeom prst="rect">
            <a:avLst/>
          </a:prstGeom>
        </p:spPr>
      </p:pic>
    </p:spTree>
    <p:extLst>
      <p:ext uri="{BB962C8B-B14F-4D97-AF65-F5344CB8AC3E}">
        <p14:creationId xmlns:p14="http://schemas.microsoft.com/office/powerpoint/2010/main" val="468710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845"/>
            <a:ext cx="7239000" cy="871536"/>
          </a:xfrm>
        </p:spPr>
        <p:txBody>
          <a:bodyPr/>
          <a:lstStyle/>
          <a:p>
            <a:r>
              <a:rPr lang="en-US" dirty="0" smtClean="0"/>
              <a:t>Tier Two Words</a:t>
            </a:r>
            <a:endParaRPr lang="en-US" dirty="0"/>
          </a:p>
        </p:txBody>
      </p:sp>
      <p:sp>
        <p:nvSpPr>
          <p:cNvPr id="3" name="Text Placeholder 2"/>
          <p:cNvSpPr>
            <a:spLocks noGrp="1"/>
          </p:cNvSpPr>
          <p:nvPr>
            <p:ph type="body" idx="1"/>
          </p:nvPr>
        </p:nvSpPr>
        <p:spPr>
          <a:xfrm>
            <a:off x="381000" y="1633536"/>
            <a:ext cx="8305800" cy="4157664"/>
          </a:xfrm>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97367408"/>
              </p:ext>
            </p:extLst>
          </p:nvPr>
        </p:nvGraphicFramePr>
        <p:xfrm>
          <a:off x="228600" y="1371600"/>
          <a:ext cx="8610600" cy="4575233"/>
        </p:xfrm>
        <a:graphic>
          <a:graphicData uri="http://schemas.openxmlformats.org/drawingml/2006/table">
            <a:tbl>
              <a:tblPr firstRow="1" bandRow="1">
                <a:tableStyleId>{5C22544A-7EE6-4342-B048-85BDC9FD1C3A}</a:tableStyleId>
              </a:tblPr>
              <a:tblGrid>
                <a:gridCol w="4305300"/>
                <a:gridCol w="4305300"/>
              </a:tblGrid>
              <a:tr h="675409">
                <a:tc gridSpan="2">
                  <a:txBody>
                    <a:bodyPr/>
                    <a:lstStyle/>
                    <a:p>
                      <a:r>
                        <a:rPr lang="en-US" sz="2800" dirty="0" smtClean="0">
                          <a:solidFill>
                            <a:schemeClr val="accent4"/>
                          </a:solidFill>
                        </a:rPr>
                        <a:t>Choosing</a:t>
                      </a:r>
                      <a:r>
                        <a:rPr lang="en-US" sz="2800" baseline="0" dirty="0" smtClean="0">
                          <a:solidFill>
                            <a:schemeClr val="accent4"/>
                          </a:solidFill>
                        </a:rPr>
                        <a:t> Tier Two Words for Focused Instruction</a:t>
                      </a:r>
                      <a:endParaRPr lang="en-US" sz="2800" dirty="0">
                        <a:solidFill>
                          <a:schemeClr val="accent4"/>
                        </a:solidFill>
                      </a:endParaRPr>
                    </a:p>
                  </a:txBody>
                  <a:tcPr/>
                </a:tc>
                <a:tc hMerge="1">
                  <a:txBody>
                    <a:bodyPr/>
                    <a:lstStyle/>
                    <a:p>
                      <a:endParaRPr lang="en-US" dirty="0"/>
                    </a:p>
                  </a:txBody>
                  <a:tcPr/>
                </a:tc>
              </a:tr>
              <a:tr h="547832">
                <a:tc>
                  <a:txBody>
                    <a:bodyPr/>
                    <a:lstStyle/>
                    <a:p>
                      <a:r>
                        <a:rPr lang="en-US" sz="2000" dirty="0" smtClean="0">
                          <a:solidFill>
                            <a:schemeClr val="accent4"/>
                          </a:solidFill>
                        </a:rPr>
                        <a:t>Criteria:</a:t>
                      </a:r>
                      <a:endParaRPr lang="en-US" sz="2000" dirty="0">
                        <a:solidFill>
                          <a:schemeClr val="accent4"/>
                        </a:solidFill>
                      </a:endParaRPr>
                    </a:p>
                  </a:txBody>
                  <a:tcPr/>
                </a:tc>
                <a:tc>
                  <a:txBody>
                    <a:bodyPr/>
                    <a:lstStyle/>
                    <a:p>
                      <a:r>
                        <a:rPr lang="en-US" sz="2000" dirty="0" smtClean="0">
                          <a:solidFill>
                            <a:schemeClr val="accent4"/>
                          </a:solidFill>
                        </a:rPr>
                        <a:t>Tier Two Words</a:t>
                      </a:r>
                      <a:endParaRPr lang="en-US" sz="2000" dirty="0">
                        <a:solidFill>
                          <a:schemeClr val="accent4"/>
                        </a:solidFill>
                      </a:endParaRPr>
                    </a:p>
                  </a:txBody>
                  <a:tcPr/>
                </a:tc>
              </a:tr>
              <a:tr h="547832">
                <a:tc>
                  <a:txBody>
                    <a:bodyPr/>
                    <a:lstStyle/>
                    <a:p>
                      <a:r>
                        <a:rPr lang="en-US" sz="2000" dirty="0" smtClean="0">
                          <a:solidFill>
                            <a:schemeClr val="accent4"/>
                          </a:solidFill>
                        </a:rPr>
                        <a:t>Word is central to understanding the text</a:t>
                      </a:r>
                      <a:endParaRPr lang="en-US" sz="2000" dirty="0">
                        <a:solidFill>
                          <a:schemeClr val="accent4"/>
                        </a:solidFill>
                      </a:endParaRPr>
                    </a:p>
                  </a:txBody>
                  <a:tcPr/>
                </a:tc>
                <a:tc>
                  <a:txBody>
                    <a:bodyPr/>
                    <a:lstStyle/>
                    <a:p>
                      <a:endParaRPr lang="en-US"/>
                    </a:p>
                  </a:txBody>
                  <a:tcPr/>
                </a:tc>
              </a:tr>
              <a:tr h="547832">
                <a:tc>
                  <a:txBody>
                    <a:bodyPr/>
                    <a:lstStyle/>
                    <a:p>
                      <a:r>
                        <a:rPr lang="en-US" sz="2000" dirty="0" smtClean="0">
                          <a:solidFill>
                            <a:schemeClr val="accent4"/>
                          </a:solidFill>
                        </a:rPr>
                        <a:t>Word choice</a:t>
                      </a:r>
                      <a:r>
                        <a:rPr lang="en-US" sz="2000" baseline="0" dirty="0" smtClean="0">
                          <a:solidFill>
                            <a:schemeClr val="accent4"/>
                          </a:solidFill>
                        </a:rPr>
                        <a:t> and nuance are significant</a:t>
                      </a:r>
                      <a:endParaRPr lang="en-US" sz="2000" dirty="0">
                        <a:solidFill>
                          <a:schemeClr val="accent4"/>
                        </a:solidFill>
                      </a:endParaRPr>
                    </a:p>
                  </a:txBody>
                  <a:tcPr/>
                </a:tc>
                <a:tc>
                  <a:txBody>
                    <a:bodyPr/>
                    <a:lstStyle/>
                    <a:p>
                      <a:endParaRPr lang="en-US"/>
                    </a:p>
                  </a:txBody>
                  <a:tcPr/>
                </a:tc>
              </a:tr>
              <a:tr h="547832">
                <a:tc>
                  <a:txBody>
                    <a:bodyPr/>
                    <a:lstStyle/>
                    <a:p>
                      <a:r>
                        <a:rPr lang="en-US" sz="2000" dirty="0" smtClean="0">
                          <a:solidFill>
                            <a:schemeClr val="accent4"/>
                          </a:solidFill>
                        </a:rPr>
                        <a:t>Students are likely to see this word frequently</a:t>
                      </a:r>
                      <a:endParaRPr lang="en-US" sz="2000" dirty="0">
                        <a:solidFill>
                          <a:schemeClr val="accent4"/>
                        </a:solidFill>
                      </a:endParaRPr>
                    </a:p>
                  </a:txBody>
                  <a:tcPr/>
                </a:tc>
                <a:tc>
                  <a:txBody>
                    <a:bodyPr/>
                    <a:lstStyle/>
                    <a:p>
                      <a:endParaRPr lang="en-US"/>
                    </a:p>
                  </a:txBody>
                  <a:tcPr/>
                </a:tc>
              </a:tr>
              <a:tr h="547832">
                <a:tc>
                  <a:txBody>
                    <a:bodyPr/>
                    <a:lstStyle/>
                    <a:p>
                      <a:r>
                        <a:rPr lang="en-US" sz="2000" dirty="0" smtClean="0">
                          <a:solidFill>
                            <a:schemeClr val="accent4"/>
                          </a:solidFill>
                        </a:rPr>
                        <a:t>Word is a more mature or precise label for concepts</a:t>
                      </a:r>
                      <a:r>
                        <a:rPr lang="en-US" sz="2000" baseline="0" dirty="0" smtClean="0">
                          <a:solidFill>
                            <a:schemeClr val="accent4"/>
                          </a:solidFill>
                        </a:rPr>
                        <a:t> already known to students</a:t>
                      </a:r>
                      <a:endParaRPr lang="en-US" sz="2000" dirty="0">
                        <a:solidFill>
                          <a:schemeClr val="accent4"/>
                        </a:solidFill>
                      </a:endParaRPr>
                    </a:p>
                  </a:txBody>
                  <a:tcPr/>
                </a:tc>
                <a:tc>
                  <a:txBody>
                    <a:bodyPr/>
                    <a:lstStyle/>
                    <a:p>
                      <a:endParaRPr lang="en-US"/>
                    </a:p>
                  </a:txBody>
                  <a:tcPr/>
                </a:tc>
              </a:tr>
              <a:tr h="547832">
                <a:tc>
                  <a:txBody>
                    <a:bodyPr/>
                    <a:lstStyle/>
                    <a:p>
                      <a:r>
                        <a:rPr lang="en-US" sz="2000" dirty="0" smtClean="0">
                          <a:solidFill>
                            <a:schemeClr val="accent4"/>
                          </a:solidFill>
                        </a:rPr>
                        <a:t>Word lends</a:t>
                      </a:r>
                      <a:r>
                        <a:rPr lang="en-US" sz="2000" baseline="0" dirty="0" smtClean="0">
                          <a:solidFill>
                            <a:schemeClr val="accent4"/>
                          </a:solidFill>
                        </a:rPr>
                        <a:t> itself to teaching a web of words and concepts around it</a:t>
                      </a:r>
                      <a:endParaRPr lang="en-US" sz="2000" dirty="0">
                        <a:solidFill>
                          <a:schemeClr val="accent4"/>
                        </a:solidFill>
                      </a:endParaRPr>
                    </a:p>
                  </a:txBody>
                  <a:tcPr/>
                </a:tc>
                <a:tc>
                  <a:txBody>
                    <a:bodyPr/>
                    <a:lstStyle/>
                    <a:p>
                      <a:endParaRPr lang="en-US" dirty="0"/>
                    </a:p>
                  </a:txBody>
                  <a:tcPr/>
                </a:tc>
              </a:tr>
            </a:tbl>
          </a:graphicData>
        </a:graphic>
      </p:graphicFrame>
      <p:sp>
        <p:nvSpPr>
          <p:cNvPr id="5" name="TextBox 4"/>
          <p:cNvSpPr txBox="1"/>
          <p:nvPr/>
        </p:nvSpPr>
        <p:spPr>
          <a:xfrm>
            <a:off x="4572000" y="2514600"/>
            <a:ext cx="4343400" cy="3323987"/>
          </a:xfrm>
          <a:prstGeom prst="rect">
            <a:avLst/>
          </a:prstGeom>
          <a:noFill/>
        </p:spPr>
        <p:txBody>
          <a:bodyPr wrap="square" rtlCol="0">
            <a:spAutoFit/>
          </a:bodyPr>
          <a:lstStyle/>
          <a:p>
            <a:pPr fontAlgn="t">
              <a:lnSpc>
                <a:spcPct val="150000"/>
              </a:lnSpc>
            </a:pPr>
            <a:r>
              <a:rPr lang="en-US" sz="2800" i="1" dirty="0" smtClean="0">
                <a:solidFill>
                  <a:schemeClr val="accent4"/>
                </a:solidFill>
                <a:latin typeface="+mn-lt"/>
              </a:rPr>
              <a:t>Determined</a:t>
            </a:r>
            <a:endParaRPr lang="en-US" sz="2800" dirty="0">
              <a:solidFill>
                <a:schemeClr val="accent4"/>
              </a:solidFill>
              <a:latin typeface="+mn-lt"/>
            </a:endParaRPr>
          </a:p>
          <a:p>
            <a:pPr fontAlgn="t">
              <a:lnSpc>
                <a:spcPct val="150000"/>
              </a:lnSpc>
            </a:pPr>
            <a:r>
              <a:rPr lang="en-US" sz="2800" i="1" dirty="0">
                <a:solidFill>
                  <a:schemeClr val="accent4"/>
                </a:solidFill>
                <a:latin typeface="+mn-lt"/>
              </a:rPr>
              <a:t>obstacle</a:t>
            </a:r>
            <a:endParaRPr lang="en-US" sz="2800" dirty="0">
              <a:solidFill>
                <a:schemeClr val="accent4"/>
              </a:solidFill>
              <a:latin typeface="+mn-lt"/>
            </a:endParaRPr>
          </a:p>
          <a:p>
            <a:pPr fontAlgn="t">
              <a:lnSpc>
                <a:spcPct val="150000"/>
              </a:lnSpc>
            </a:pPr>
            <a:r>
              <a:rPr lang="en-US" sz="2800" i="1" dirty="0">
                <a:solidFill>
                  <a:schemeClr val="accent4"/>
                </a:solidFill>
                <a:latin typeface="+mn-lt"/>
              </a:rPr>
              <a:t>disqualify</a:t>
            </a:r>
            <a:endParaRPr lang="en-US" sz="2800" dirty="0">
              <a:solidFill>
                <a:schemeClr val="accent4"/>
              </a:solidFill>
              <a:latin typeface="+mn-lt"/>
            </a:endParaRPr>
          </a:p>
          <a:p>
            <a:pPr fontAlgn="t">
              <a:lnSpc>
                <a:spcPct val="150000"/>
              </a:lnSpc>
            </a:pPr>
            <a:r>
              <a:rPr lang="en-US" sz="2800" i="1" dirty="0">
                <a:solidFill>
                  <a:schemeClr val="accent4"/>
                </a:solidFill>
                <a:latin typeface="+mn-lt"/>
              </a:rPr>
              <a:t>harassment</a:t>
            </a:r>
            <a:endParaRPr lang="en-US" sz="2800" dirty="0">
              <a:solidFill>
                <a:schemeClr val="accent4"/>
              </a:solidFill>
              <a:latin typeface="+mn-lt"/>
            </a:endParaRPr>
          </a:p>
          <a:p>
            <a:pPr fontAlgn="t">
              <a:lnSpc>
                <a:spcPct val="150000"/>
              </a:lnSpc>
            </a:pPr>
            <a:r>
              <a:rPr lang="en-US" sz="2800" i="1" dirty="0">
                <a:solidFill>
                  <a:schemeClr val="accent4"/>
                </a:solidFill>
                <a:latin typeface="+mn-lt"/>
              </a:rPr>
              <a:t>segregation</a:t>
            </a:r>
            <a:endParaRPr lang="en-US" sz="2800" dirty="0">
              <a:solidFill>
                <a:schemeClr val="accent4"/>
              </a:solidFill>
              <a:latin typeface="+mn-lt"/>
            </a:endParaRPr>
          </a:p>
        </p:txBody>
      </p:sp>
    </p:spTree>
    <p:extLst>
      <p:ext uri="{BB962C8B-B14F-4D97-AF65-F5344CB8AC3E}">
        <p14:creationId xmlns:p14="http://schemas.microsoft.com/office/powerpoint/2010/main" val="178947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676400"/>
            <a:ext cx="8610600" cy="3477875"/>
          </a:xfrm>
          <a:prstGeom prst="rect">
            <a:avLst/>
          </a:prstGeom>
        </p:spPr>
        <p:txBody>
          <a:bodyPr wrap="square">
            <a:spAutoFit/>
          </a:bodyPr>
          <a:lstStyle/>
          <a:p>
            <a:r>
              <a:rPr lang="en-US" sz="4000" dirty="0" smtClean="0">
                <a:solidFill>
                  <a:schemeClr val="accent4"/>
                </a:solidFill>
              </a:rPr>
              <a:t>“We </a:t>
            </a:r>
            <a:r>
              <a:rPr lang="en-US" sz="4000" dirty="0">
                <a:solidFill>
                  <a:schemeClr val="accent4"/>
                </a:solidFill>
              </a:rPr>
              <a:t>teach too many Tier I words, not enough Tier 2 words, and we’re just about right-on with our teaching of Tier 3 words</a:t>
            </a:r>
            <a:r>
              <a:rPr lang="en-US" sz="4000" dirty="0" smtClean="0">
                <a:solidFill>
                  <a:schemeClr val="accent4"/>
                </a:solidFill>
              </a:rPr>
              <a:t>.”</a:t>
            </a:r>
            <a:endParaRPr lang="en-US" sz="4000" dirty="0">
              <a:solidFill>
                <a:schemeClr val="accent4"/>
              </a:solidFill>
            </a:endParaRPr>
          </a:p>
          <a:p>
            <a:endParaRPr lang="en-US" sz="4000" dirty="0">
              <a:solidFill>
                <a:schemeClr val="accent4"/>
              </a:solidFill>
            </a:endParaRPr>
          </a:p>
          <a:p>
            <a:r>
              <a:rPr lang="en-US" sz="2000" dirty="0">
                <a:solidFill>
                  <a:schemeClr val="accent4"/>
                </a:solidFill>
              </a:rPr>
              <a:t>--Doug Fisher, “Secondary Literacy Conference Spring 2007”, Anaheim CA</a:t>
            </a:r>
          </a:p>
        </p:txBody>
      </p:sp>
    </p:spTree>
    <p:extLst>
      <p:ext uri="{BB962C8B-B14F-4D97-AF65-F5344CB8AC3E}">
        <p14:creationId xmlns:p14="http://schemas.microsoft.com/office/powerpoint/2010/main" val="2644052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992354"/>
            <a:ext cx="6172200" cy="1970046"/>
          </a:xfrm>
        </p:spPr>
        <p:txBody>
          <a:bodyPr/>
          <a:lstStyle/>
          <a:p>
            <a:r>
              <a:rPr lang="en-US" dirty="0" smtClean="0"/>
              <a:t>Why a SPECIAL WORKSHOP FOR MIGRANT STUDENTS?</a:t>
            </a:r>
            <a:endParaRPr lang="en-US" dirty="0"/>
          </a:p>
        </p:txBody>
      </p:sp>
    </p:spTree>
    <p:extLst>
      <p:ext uri="{BB962C8B-B14F-4D97-AF65-F5344CB8AC3E}">
        <p14:creationId xmlns:p14="http://schemas.microsoft.com/office/powerpoint/2010/main" val="4103917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‘migratory lifestyle’</a:t>
            </a:r>
          </a:p>
        </p:txBody>
      </p:sp>
      <p:sp>
        <p:nvSpPr>
          <p:cNvPr id="3" name="Content Placeholder 2"/>
          <p:cNvSpPr>
            <a:spLocks noGrp="1"/>
          </p:cNvSpPr>
          <p:nvPr>
            <p:ph idx="1"/>
          </p:nvPr>
        </p:nvSpPr>
        <p:spPr/>
        <p:txBody>
          <a:bodyPr/>
          <a:lstStyle/>
          <a:p>
            <a:r>
              <a:rPr lang="en-US" dirty="0" smtClean="0">
                <a:solidFill>
                  <a:schemeClr val="accent5">
                    <a:lumMod val="10000"/>
                  </a:schemeClr>
                </a:solidFill>
              </a:rPr>
              <a:t>The defining characteristic  of a migrant worker is mobility</a:t>
            </a:r>
          </a:p>
          <a:p>
            <a:pPr lvl="1"/>
            <a:r>
              <a:rPr lang="en-US" sz="3200" dirty="0" smtClean="0">
                <a:solidFill>
                  <a:schemeClr val="accent5">
                    <a:lumMod val="10000"/>
                  </a:schemeClr>
                </a:solidFill>
              </a:rPr>
              <a:t>Move across district boundaries within or outside the state within the last 36 months;</a:t>
            </a:r>
          </a:p>
          <a:p>
            <a:pPr lvl="1"/>
            <a:r>
              <a:rPr lang="en-US" sz="3200" dirty="0" smtClean="0">
                <a:solidFill>
                  <a:schemeClr val="accent5">
                    <a:lumMod val="10000"/>
                  </a:schemeClr>
                </a:solidFill>
              </a:rPr>
              <a:t>Seek temporary or seasonal work;</a:t>
            </a:r>
          </a:p>
          <a:p>
            <a:pPr lvl="1"/>
            <a:r>
              <a:rPr lang="en-US" sz="3200" dirty="0" smtClean="0">
                <a:solidFill>
                  <a:schemeClr val="accent5">
                    <a:lumMod val="10000"/>
                  </a:schemeClr>
                </a:solidFill>
              </a:rPr>
              <a:t>Agriculture or fishing industry</a:t>
            </a:r>
          </a:p>
          <a:p>
            <a:endParaRPr lang="en-US" dirty="0"/>
          </a:p>
        </p:txBody>
      </p:sp>
    </p:spTree>
    <p:extLst>
      <p:ext uri="{BB962C8B-B14F-4D97-AF65-F5344CB8AC3E}">
        <p14:creationId xmlns:p14="http://schemas.microsoft.com/office/powerpoint/2010/main" val="3762667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1465"/>
            <a:ext cx="7239000" cy="642936"/>
          </a:xfrm>
        </p:spPr>
        <p:txBody>
          <a:bodyPr/>
          <a:lstStyle/>
          <a:p>
            <a:r>
              <a:rPr lang="en-US" dirty="0" smtClean="0"/>
              <a:t>Objectives</a:t>
            </a:r>
            <a:endParaRPr lang="en-US" dirty="0"/>
          </a:p>
        </p:txBody>
      </p:sp>
      <p:sp>
        <p:nvSpPr>
          <p:cNvPr id="3" name="Text Placeholder 2"/>
          <p:cNvSpPr>
            <a:spLocks noGrp="1"/>
          </p:cNvSpPr>
          <p:nvPr>
            <p:ph type="body" idx="1"/>
          </p:nvPr>
        </p:nvSpPr>
        <p:spPr>
          <a:xfrm>
            <a:off x="457200" y="990600"/>
            <a:ext cx="8001000" cy="4767264"/>
          </a:xfrm>
        </p:spPr>
        <p:txBody>
          <a:bodyPr>
            <a:normAutofit/>
          </a:bodyPr>
          <a:lstStyle/>
          <a:p>
            <a:r>
              <a:rPr lang="en-US" sz="3200" dirty="0" smtClean="0">
                <a:solidFill>
                  <a:schemeClr val="accent4"/>
                </a:solidFill>
              </a:rPr>
              <a:t>Content Objectives:</a:t>
            </a:r>
          </a:p>
          <a:p>
            <a:r>
              <a:rPr lang="en-US" sz="2400" dirty="0" smtClean="0">
                <a:solidFill>
                  <a:schemeClr val="accent4"/>
                </a:solidFill>
              </a:rPr>
              <a:t>Participants will:</a:t>
            </a:r>
          </a:p>
          <a:p>
            <a:r>
              <a:rPr lang="en-US" sz="2400" dirty="0" smtClean="0">
                <a:solidFill>
                  <a:schemeClr val="accent4"/>
                </a:solidFill>
              </a:rPr>
              <a:t>-learn </a:t>
            </a:r>
            <a:r>
              <a:rPr lang="en-US" sz="2400" dirty="0" err="1" smtClean="0">
                <a:solidFill>
                  <a:schemeClr val="accent4"/>
                </a:solidFill>
              </a:rPr>
              <a:t>Marzano’s</a:t>
            </a:r>
            <a:r>
              <a:rPr lang="en-US" sz="2400" dirty="0" smtClean="0">
                <a:solidFill>
                  <a:schemeClr val="accent4"/>
                </a:solidFill>
              </a:rPr>
              <a:t> 6 step process for teaching new vocabulary terms. </a:t>
            </a:r>
          </a:p>
          <a:p>
            <a:r>
              <a:rPr lang="en-US" sz="2400" dirty="0" smtClean="0">
                <a:solidFill>
                  <a:schemeClr val="accent4"/>
                </a:solidFill>
              </a:rPr>
              <a:t>-differentiate between tier 1, tier 2, and tier 3 vocabulary.</a:t>
            </a:r>
            <a:endParaRPr lang="en-US" sz="2400" dirty="0">
              <a:solidFill>
                <a:schemeClr val="accent4"/>
              </a:solidFill>
            </a:endParaRPr>
          </a:p>
          <a:p>
            <a:r>
              <a:rPr lang="en-US" sz="3200" dirty="0" smtClean="0">
                <a:solidFill>
                  <a:schemeClr val="accent4"/>
                </a:solidFill>
              </a:rPr>
              <a:t>Language Objectives: </a:t>
            </a:r>
          </a:p>
          <a:p>
            <a:r>
              <a:rPr lang="en-US" sz="2400" dirty="0" smtClean="0">
                <a:solidFill>
                  <a:schemeClr val="accent4"/>
                </a:solidFill>
              </a:rPr>
              <a:t>Participants will:</a:t>
            </a:r>
          </a:p>
          <a:p>
            <a:r>
              <a:rPr lang="en-US" sz="2400" dirty="0" smtClean="0">
                <a:solidFill>
                  <a:schemeClr val="accent4"/>
                </a:solidFill>
              </a:rPr>
              <a:t>-discuss their current methods to teach vocabulary.</a:t>
            </a:r>
          </a:p>
          <a:p>
            <a:r>
              <a:rPr lang="en-US" sz="2400" dirty="0" smtClean="0">
                <a:solidFill>
                  <a:schemeClr val="accent4"/>
                </a:solidFill>
              </a:rPr>
              <a:t>-practice several activities and games to help build students’ vocabulary.</a:t>
            </a:r>
          </a:p>
        </p:txBody>
      </p:sp>
    </p:spTree>
    <p:extLst>
      <p:ext uri="{BB962C8B-B14F-4D97-AF65-F5344CB8AC3E}">
        <p14:creationId xmlns:p14="http://schemas.microsoft.com/office/powerpoint/2010/main" val="1440649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Priority for Service Migrant Students</a:t>
            </a:r>
            <a:endParaRPr lang="en-US" dirty="0"/>
          </a:p>
        </p:txBody>
      </p:sp>
      <p:sp>
        <p:nvSpPr>
          <p:cNvPr id="3" name="Content Placeholder 2"/>
          <p:cNvSpPr>
            <a:spLocks noGrp="1"/>
          </p:cNvSpPr>
          <p:nvPr>
            <p:ph idx="1"/>
          </p:nvPr>
        </p:nvSpPr>
        <p:spPr/>
        <p:txBody>
          <a:bodyPr/>
          <a:lstStyle/>
          <a:p>
            <a:r>
              <a:rPr lang="en-US" sz="2400" dirty="0">
                <a:solidFill>
                  <a:schemeClr val="accent5">
                    <a:lumMod val="10000"/>
                  </a:schemeClr>
                </a:solidFill>
              </a:rPr>
              <a:t>Washington State Migrant Education Program Definition for Students Identified for Priority for Service Students</a:t>
            </a:r>
          </a:p>
          <a:p>
            <a:pPr lvl="1"/>
            <a:r>
              <a:rPr lang="en-US" sz="2400" dirty="0">
                <a:solidFill>
                  <a:schemeClr val="accent5">
                    <a:lumMod val="10000"/>
                  </a:schemeClr>
                </a:solidFill>
              </a:rPr>
              <a:t>Whose education has been interrupted during the regular school year</a:t>
            </a:r>
          </a:p>
          <a:p>
            <a:pPr lvl="1"/>
            <a:r>
              <a:rPr lang="en-US" sz="2400" dirty="0">
                <a:solidFill>
                  <a:schemeClr val="accent5">
                    <a:lumMod val="10000"/>
                  </a:schemeClr>
                </a:solidFill>
              </a:rPr>
              <a:t>Who are failing or most at risk of failing to meet the State’s challenging State academic achievement standards. </a:t>
            </a:r>
          </a:p>
          <a:p>
            <a:pPr lvl="1"/>
            <a:endParaRPr lang="en-US" sz="2400" dirty="0">
              <a:solidFill>
                <a:schemeClr val="accent5">
                  <a:lumMod val="10000"/>
                </a:schemeClr>
              </a:solidFill>
            </a:endParaRPr>
          </a:p>
        </p:txBody>
      </p:sp>
    </p:spTree>
    <p:extLst>
      <p:ext uri="{BB962C8B-B14F-4D97-AF65-F5344CB8AC3E}">
        <p14:creationId xmlns:p14="http://schemas.microsoft.com/office/powerpoint/2010/main" val="57549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Seven Areas of Concern for Migrant Students</a:t>
            </a:r>
            <a:endParaRPr lang="en-US" dirty="0"/>
          </a:p>
        </p:txBody>
      </p:sp>
      <p:sp>
        <p:nvSpPr>
          <p:cNvPr id="3" name="Content Placeholder 2"/>
          <p:cNvSpPr>
            <a:spLocks noGrp="1"/>
          </p:cNvSpPr>
          <p:nvPr>
            <p:ph idx="1"/>
          </p:nvPr>
        </p:nvSpPr>
        <p:spPr/>
        <p:txBody>
          <a:bodyPr/>
          <a:lstStyle/>
          <a:p>
            <a:pPr marL="742950" indent="-742950">
              <a:buFont typeface="+mj-lt"/>
              <a:buAutoNum type="arabicPeriod"/>
            </a:pPr>
            <a:r>
              <a:rPr lang="en-US" dirty="0">
                <a:solidFill>
                  <a:schemeClr val="accent5">
                    <a:lumMod val="10000"/>
                  </a:schemeClr>
                </a:solidFill>
              </a:rPr>
              <a:t>Educational Continuity</a:t>
            </a:r>
          </a:p>
          <a:p>
            <a:pPr marL="742950" indent="-742950">
              <a:buFont typeface="+mj-lt"/>
              <a:buAutoNum type="arabicPeriod"/>
            </a:pPr>
            <a:r>
              <a:rPr lang="en-US" dirty="0">
                <a:solidFill>
                  <a:schemeClr val="accent5">
                    <a:lumMod val="10000"/>
                  </a:schemeClr>
                </a:solidFill>
              </a:rPr>
              <a:t>Instructional Time </a:t>
            </a:r>
          </a:p>
          <a:p>
            <a:pPr marL="742950" indent="-742950">
              <a:buFont typeface="+mj-lt"/>
              <a:buAutoNum type="arabicPeriod"/>
            </a:pPr>
            <a:r>
              <a:rPr lang="en-US" dirty="0">
                <a:solidFill>
                  <a:schemeClr val="accent5">
                    <a:lumMod val="10000"/>
                  </a:schemeClr>
                </a:solidFill>
              </a:rPr>
              <a:t>School Engagement</a:t>
            </a:r>
          </a:p>
          <a:p>
            <a:pPr marL="742950" indent="-742950">
              <a:buFont typeface="+mj-lt"/>
              <a:buAutoNum type="arabicPeriod"/>
            </a:pPr>
            <a:r>
              <a:rPr lang="en-US" dirty="0">
                <a:solidFill>
                  <a:schemeClr val="accent5">
                    <a:lumMod val="10000"/>
                  </a:schemeClr>
                </a:solidFill>
              </a:rPr>
              <a:t>English Language Development</a:t>
            </a:r>
          </a:p>
          <a:p>
            <a:pPr marL="742950" indent="-742950">
              <a:buFont typeface="+mj-lt"/>
              <a:buAutoNum type="arabicPeriod"/>
            </a:pPr>
            <a:r>
              <a:rPr lang="en-US" dirty="0">
                <a:solidFill>
                  <a:schemeClr val="accent5">
                    <a:lumMod val="10000"/>
                  </a:schemeClr>
                </a:solidFill>
              </a:rPr>
              <a:t>Educational Support in the Home</a:t>
            </a:r>
          </a:p>
          <a:p>
            <a:pPr marL="742950" indent="-742950">
              <a:buFont typeface="+mj-lt"/>
              <a:buAutoNum type="arabicPeriod"/>
            </a:pPr>
            <a:r>
              <a:rPr lang="en-US" dirty="0">
                <a:solidFill>
                  <a:schemeClr val="accent5">
                    <a:lumMod val="10000"/>
                  </a:schemeClr>
                </a:solidFill>
              </a:rPr>
              <a:t>Health</a:t>
            </a:r>
          </a:p>
          <a:p>
            <a:pPr marL="742950" indent="-742950">
              <a:buFont typeface="+mj-lt"/>
              <a:buAutoNum type="arabicPeriod"/>
            </a:pPr>
            <a:r>
              <a:rPr lang="en-US" dirty="0">
                <a:solidFill>
                  <a:schemeClr val="accent5">
                    <a:lumMod val="10000"/>
                  </a:schemeClr>
                </a:solidFill>
              </a:rPr>
              <a:t>Access to Services </a:t>
            </a:r>
          </a:p>
          <a:p>
            <a:endParaRPr lang="en-US" dirty="0"/>
          </a:p>
        </p:txBody>
      </p:sp>
    </p:spTree>
    <p:extLst>
      <p:ext uri="{BB962C8B-B14F-4D97-AF65-F5344CB8AC3E}">
        <p14:creationId xmlns:p14="http://schemas.microsoft.com/office/powerpoint/2010/main" val="1204140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186035"/>
            <a:ext cx="8229600" cy="1143000"/>
          </a:xfrm>
          <a:prstGeom prst="rect">
            <a:avLst/>
          </a:prstGeom>
        </p:spPr>
        <p:txBody>
          <a:bodyPr lIns="91425" tIns="91425" rIns="91425" bIns="91425" anchor="b" anchorCtr="0">
            <a:noAutofit/>
          </a:bodyPr>
          <a:lstStyle/>
          <a:p>
            <a:pPr>
              <a:buNone/>
            </a:pPr>
            <a:r>
              <a:rPr lang="en" sz="4000" b="0">
                <a:solidFill>
                  <a:srgbClr val="000000"/>
                </a:solidFill>
              </a:rPr>
              <a:t>Marzano’s 6 Steps to Vocabulary Instruction: </a:t>
            </a:r>
          </a:p>
        </p:txBody>
      </p:sp>
      <p:sp>
        <p:nvSpPr>
          <p:cNvPr id="67" name="Shape 6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lnSpc>
                <a:spcPct val="115000"/>
              </a:lnSpc>
              <a:spcBef>
                <a:spcPts val="800"/>
              </a:spcBef>
              <a:buClr>
                <a:srgbClr val="000000"/>
              </a:buClr>
              <a:buSzPct val="34375"/>
              <a:buFont typeface="Arial"/>
              <a:buNone/>
            </a:pPr>
            <a:r>
              <a:rPr lang="en" sz="3200" dirty="0">
                <a:solidFill>
                  <a:srgbClr val="000000"/>
                </a:solidFill>
              </a:rPr>
              <a:t>1. Provide a description, explanation, or example of the new term.</a:t>
            </a:r>
          </a:p>
          <a:p>
            <a:pPr lvl="0" rtl="0">
              <a:lnSpc>
                <a:spcPct val="115000"/>
              </a:lnSpc>
              <a:spcBef>
                <a:spcPts val="800"/>
              </a:spcBef>
              <a:buClr>
                <a:srgbClr val="000000"/>
              </a:buClr>
              <a:buSzPct val="34375"/>
              <a:buFont typeface="Arial"/>
              <a:buNone/>
            </a:pPr>
            <a:r>
              <a:rPr lang="en" sz="3200" dirty="0">
                <a:solidFill>
                  <a:srgbClr val="000000"/>
                </a:solidFill>
              </a:rPr>
              <a:t>2. Ask students to restate the description, explanation, or example in their own words.</a:t>
            </a:r>
          </a:p>
          <a:p>
            <a:pPr lvl="0" rtl="0">
              <a:lnSpc>
                <a:spcPct val="115000"/>
              </a:lnSpc>
              <a:spcBef>
                <a:spcPts val="800"/>
              </a:spcBef>
              <a:buClr>
                <a:srgbClr val="000000"/>
              </a:buClr>
              <a:buSzPct val="34375"/>
              <a:buFont typeface="Arial"/>
              <a:buNone/>
            </a:pPr>
            <a:r>
              <a:rPr lang="en" sz="3200" dirty="0">
                <a:solidFill>
                  <a:srgbClr val="000000"/>
                </a:solidFill>
              </a:rPr>
              <a:t>3. Ask students to construct a picture, symbol, or graphic representing the term.</a:t>
            </a:r>
          </a:p>
          <a:p>
            <a:endParaRPr lang="en" sz="3200" dirty="0">
              <a:solidFill>
                <a:srgbClr val="000000"/>
              </a:solidFill>
            </a:endParaRPr>
          </a:p>
        </p:txBody>
      </p:sp>
    </p:spTree>
    <p:extLst>
      <p:ext uri="{BB962C8B-B14F-4D97-AF65-F5344CB8AC3E}">
        <p14:creationId xmlns:p14="http://schemas.microsoft.com/office/powerpoint/2010/main" val="75093224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animEffect transition="in" filter="fade">
                                      <p:cBhvr>
                                        <p:cTn id="7" dur="1000"/>
                                        <p:tgtEl>
                                          <p:spTgt spid="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
                                            <p:txEl>
                                              <p:pRg st="1" end="1"/>
                                            </p:txEl>
                                          </p:spTgt>
                                        </p:tgtEl>
                                        <p:attrNameLst>
                                          <p:attrName>style.visibility</p:attrName>
                                        </p:attrNameLst>
                                      </p:cBhvr>
                                      <p:to>
                                        <p:strVal val="visible"/>
                                      </p:to>
                                    </p:set>
                                    <p:animEffect transition="in" filter="fade">
                                      <p:cBhvr>
                                        <p:cTn id="12" dur="1000"/>
                                        <p:tgtEl>
                                          <p:spTgt spid="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
                                            <p:txEl>
                                              <p:pRg st="2" end="2"/>
                                            </p:txEl>
                                          </p:spTgt>
                                        </p:tgtEl>
                                        <p:attrNameLst>
                                          <p:attrName>style.visibility</p:attrName>
                                        </p:attrNameLst>
                                      </p:cBhvr>
                                      <p:to>
                                        <p:strVal val="visible"/>
                                      </p:to>
                                    </p:set>
                                    <p:animEffect transition="in" filter="fade">
                                      <p:cBhvr>
                                        <p:cTn id="17" dur="1000"/>
                                        <p:tgtEl>
                                          <p:spTgt spid="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7">
                                            <p:txEl>
                                              <p:pRg st="3" end="3"/>
                                            </p:txEl>
                                          </p:spTgt>
                                        </p:tgtEl>
                                        <p:attrNameLst>
                                          <p:attrName>style.visibility</p:attrName>
                                        </p:attrNameLst>
                                      </p:cBhvr>
                                      <p:to>
                                        <p:strVal val="visible"/>
                                      </p:to>
                                    </p:set>
                                    <p:animEffect transition="in" filter="fade">
                                      <p:cBhvr>
                                        <p:cTn id="22" dur="1000"/>
                                        <p:tgtEl>
                                          <p:spTgt spid="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186035"/>
            <a:ext cx="8229600" cy="1143000"/>
          </a:xfrm>
          <a:prstGeom prst="rect">
            <a:avLst/>
          </a:prstGeom>
        </p:spPr>
        <p:txBody>
          <a:bodyPr lIns="91425" tIns="91425" rIns="91425" bIns="91425" anchor="b" anchorCtr="0">
            <a:noAutofit/>
          </a:bodyPr>
          <a:lstStyle/>
          <a:p>
            <a:pPr>
              <a:buNone/>
            </a:pPr>
            <a:r>
              <a:rPr lang="en" sz="4000" b="0">
                <a:solidFill>
                  <a:srgbClr val="000000"/>
                </a:solidFill>
              </a:rPr>
              <a:t>Marzano’s 6 Steps to Vocabulary Instruction: </a:t>
            </a:r>
          </a:p>
        </p:txBody>
      </p:sp>
      <p:sp>
        <p:nvSpPr>
          <p:cNvPr id="93" name="Shape 9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lnSpc>
                <a:spcPct val="115000"/>
              </a:lnSpc>
              <a:spcBef>
                <a:spcPts val="800"/>
              </a:spcBef>
              <a:buClr>
                <a:srgbClr val="000000"/>
              </a:buClr>
              <a:buSzPct val="34375"/>
              <a:buFont typeface="Arial"/>
              <a:buNone/>
            </a:pPr>
            <a:r>
              <a:rPr lang="en" sz="3200">
                <a:solidFill>
                  <a:srgbClr val="000000"/>
                </a:solidFill>
              </a:rPr>
              <a:t>4.Engage students periodically in activities that help them add to their knowledge of terms in their notebooks.</a:t>
            </a:r>
          </a:p>
          <a:p>
            <a:pPr lvl="0" rtl="0">
              <a:lnSpc>
                <a:spcPct val="115000"/>
              </a:lnSpc>
              <a:spcBef>
                <a:spcPts val="800"/>
              </a:spcBef>
              <a:buClr>
                <a:srgbClr val="000000"/>
              </a:buClr>
              <a:buSzPct val="34375"/>
              <a:buFont typeface="Arial"/>
              <a:buNone/>
            </a:pPr>
            <a:r>
              <a:rPr lang="en" sz="3200">
                <a:solidFill>
                  <a:srgbClr val="000000"/>
                </a:solidFill>
              </a:rPr>
              <a:t>5.Periodically ask students to discuss the terms with one another.</a:t>
            </a:r>
          </a:p>
          <a:p>
            <a:pPr lvl="0" rtl="0">
              <a:lnSpc>
                <a:spcPct val="115000"/>
              </a:lnSpc>
              <a:spcBef>
                <a:spcPts val="800"/>
              </a:spcBef>
              <a:buClr>
                <a:srgbClr val="000000"/>
              </a:buClr>
              <a:buSzPct val="34375"/>
              <a:buFont typeface="Arial"/>
              <a:buNone/>
            </a:pPr>
            <a:r>
              <a:rPr lang="en" sz="3200">
                <a:solidFill>
                  <a:srgbClr val="000000"/>
                </a:solidFill>
              </a:rPr>
              <a:t>6.Involve students periodically in games that allow them to play with terms.</a:t>
            </a:r>
          </a:p>
          <a:p>
            <a:pPr lvl="0" rtl="0">
              <a:lnSpc>
                <a:spcPct val="115000"/>
              </a:lnSpc>
              <a:buClr>
                <a:srgbClr val="000000"/>
              </a:buClr>
              <a:buSzPct val="78571"/>
              <a:buFont typeface="Arial"/>
              <a:buNone/>
            </a:pPr>
            <a:r>
              <a:rPr lang="en" sz="1400">
                <a:solidFill>
                  <a:srgbClr val="000000"/>
                </a:solidFill>
              </a:rPr>
              <a:t>•Marzano &amp; Pickering, 2005, pp.14-15.</a:t>
            </a:r>
          </a:p>
          <a:p>
            <a:endParaRPr lang="en" sz="1400">
              <a:solidFill>
                <a:srgbClr val="000000"/>
              </a:solidFill>
            </a:endParaRPr>
          </a:p>
        </p:txBody>
      </p:sp>
    </p:spTree>
    <p:extLst>
      <p:ext uri="{BB962C8B-B14F-4D97-AF65-F5344CB8AC3E}">
        <p14:creationId xmlns:p14="http://schemas.microsoft.com/office/powerpoint/2010/main" val="214951215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Effect transition="in" filter="fade">
                                      <p:cBhvr>
                                        <p:cTn id="7" dur="1000"/>
                                        <p:tgtEl>
                                          <p:spTgt spid="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
                                            <p:txEl>
                                              <p:pRg st="1" end="1"/>
                                            </p:txEl>
                                          </p:spTgt>
                                        </p:tgtEl>
                                        <p:attrNameLst>
                                          <p:attrName>style.visibility</p:attrName>
                                        </p:attrNameLst>
                                      </p:cBhvr>
                                      <p:to>
                                        <p:strVal val="visible"/>
                                      </p:to>
                                    </p:set>
                                    <p:animEffect transition="in" filter="fade">
                                      <p:cBhvr>
                                        <p:cTn id="12" dur="1000"/>
                                        <p:tgtEl>
                                          <p:spTgt spid="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
                                            <p:txEl>
                                              <p:pRg st="2" end="2"/>
                                            </p:txEl>
                                          </p:spTgt>
                                        </p:tgtEl>
                                        <p:attrNameLst>
                                          <p:attrName>style.visibility</p:attrName>
                                        </p:attrNameLst>
                                      </p:cBhvr>
                                      <p:to>
                                        <p:strVal val="visible"/>
                                      </p:to>
                                    </p:set>
                                    <p:animEffect transition="in" filter="fade">
                                      <p:cBhvr>
                                        <p:cTn id="17" dur="1000"/>
                                        <p:tgtEl>
                                          <p:spTgt spid="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
                                            <p:txEl>
                                              <p:pRg st="3" end="3"/>
                                            </p:txEl>
                                          </p:spTgt>
                                        </p:tgtEl>
                                        <p:attrNameLst>
                                          <p:attrName>style.visibility</p:attrName>
                                        </p:attrNameLst>
                                      </p:cBhvr>
                                      <p:to>
                                        <p:strVal val="visible"/>
                                      </p:to>
                                    </p:set>
                                    <p:animEffect transition="in" filter="fade">
                                      <p:cBhvr>
                                        <p:cTn id="22" dur="1000"/>
                                        <p:tgtEl>
                                          <p:spTgt spid="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3">
                                            <p:txEl>
                                              <p:pRg st="4" end="4"/>
                                            </p:txEl>
                                          </p:spTgt>
                                        </p:tgtEl>
                                        <p:attrNameLst>
                                          <p:attrName>style.visibility</p:attrName>
                                        </p:attrNameLst>
                                      </p:cBhvr>
                                      <p:to>
                                        <p:strVal val="visible"/>
                                      </p:to>
                                    </p:set>
                                    <p:animEffect transition="in" filter="fade">
                                      <p:cBhvr>
                                        <p:cTn id="27" dur="1000"/>
                                        <p:tgtEl>
                                          <p:spTgt spid="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Allow students to use their first language</a:t>
            </a:r>
          </a:p>
          <a:p>
            <a:r>
              <a:rPr lang="en-US" dirty="0" smtClean="0"/>
              <a:t>Allow students to work together</a:t>
            </a:r>
          </a:p>
          <a:p>
            <a:r>
              <a:rPr lang="en-US" dirty="0" smtClean="0"/>
              <a:t>Be sure to point our cognates or ask if students know a cognate</a:t>
            </a:r>
          </a:p>
          <a:p>
            <a:r>
              <a:rPr lang="en-US" dirty="0" smtClean="0"/>
              <a:t>Graphic representations </a:t>
            </a:r>
            <a:endParaRPr lang="en-US" dirty="0"/>
          </a:p>
        </p:txBody>
      </p:sp>
      <p:sp>
        <p:nvSpPr>
          <p:cNvPr id="4" name="Shape 98"/>
          <p:cNvSpPr txBox="1">
            <a:spLocks noGrp="1"/>
          </p:cNvSpPr>
          <p:nvPr>
            <p:ph type="title"/>
          </p:nvPr>
        </p:nvSpPr>
        <p:spPr>
          <a:prstGeom prst="rect">
            <a:avLst/>
          </a:prstGeom>
        </p:spPr>
        <p:txBody>
          <a:bodyPr lIns="91425" tIns="91425" rIns="91425" bIns="91425" anchor="b" anchorCtr="0">
            <a:noAutofit/>
          </a:bodyPr>
          <a:lstStyle/>
          <a:p>
            <a:pPr>
              <a:buNone/>
            </a:pPr>
            <a:r>
              <a:rPr lang="en" dirty="0"/>
              <a:t>What's different for ELLs?</a:t>
            </a:r>
          </a:p>
        </p:txBody>
      </p:sp>
    </p:spTree>
    <p:extLst>
      <p:ext uri="{BB962C8B-B14F-4D97-AF65-F5344CB8AC3E}">
        <p14:creationId xmlns:p14="http://schemas.microsoft.com/office/powerpoint/2010/main" val="2064842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What Research Says About Why Students Need to Talk</a:t>
            </a:r>
          </a:p>
        </p:txBody>
      </p:sp>
      <p:sp>
        <p:nvSpPr>
          <p:cNvPr id="3" name="Content Placeholder 2"/>
          <p:cNvSpPr>
            <a:spLocks noGrp="1"/>
          </p:cNvSpPr>
          <p:nvPr>
            <p:ph idx="1"/>
          </p:nvPr>
        </p:nvSpPr>
        <p:spPr>
          <a:xfrm>
            <a:off x="457200" y="1447800"/>
            <a:ext cx="8229600" cy="4678363"/>
          </a:xfrm>
        </p:spPr>
        <p:txBody>
          <a:bodyPr>
            <a:normAutofit/>
          </a:bodyPr>
          <a:lstStyle/>
          <a:p>
            <a:pPr marL="317500" lvl="2" indent="0">
              <a:buClr>
                <a:srgbClr val="000000"/>
              </a:buClr>
              <a:buNone/>
              <a:tabLst>
                <a:tab pos="139700" algn="l"/>
                <a:tab pos="457200" algn="l"/>
                <a:tab pos="139700" algn="l"/>
                <a:tab pos="457200" algn="l"/>
                <a:tab pos="139700" algn="l"/>
                <a:tab pos="457200" algn="l"/>
                <a:tab pos="139700" algn="l"/>
                <a:tab pos="457200" algn="l"/>
              </a:tabLst>
              <a:defRPr/>
            </a:pPr>
            <a:r>
              <a:rPr lang="en-US" sz="2500" b="1" dirty="0">
                <a:solidFill>
                  <a:schemeClr val="accent4"/>
                </a:solidFill>
              </a:rPr>
              <a:t>Using language is fundamental to learning </a:t>
            </a:r>
            <a:r>
              <a:rPr lang="en-US" sz="2500" b="1" dirty="0" smtClean="0">
                <a:solidFill>
                  <a:schemeClr val="accent4"/>
                </a:solidFill>
              </a:rPr>
              <a:t>it.</a:t>
            </a:r>
            <a:endParaRPr lang="en-US" sz="2500" b="1" dirty="0">
              <a:solidFill>
                <a:schemeClr val="accent4"/>
              </a:solidFill>
            </a:endParaRPr>
          </a:p>
          <a:p>
            <a:pPr marL="317500" lvl="2" indent="0">
              <a:buClr>
                <a:srgbClr val="000000"/>
              </a:buClr>
              <a:buNone/>
              <a:tabLst>
                <a:tab pos="139700" algn="l"/>
                <a:tab pos="457200" algn="l"/>
                <a:tab pos="139700" algn="l"/>
                <a:tab pos="457200" algn="l"/>
                <a:tab pos="139700" algn="l"/>
                <a:tab pos="457200" algn="l"/>
                <a:tab pos="139700" algn="l"/>
                <a:tab pos="457200" algn="l"/>
              </a:tabLst>
              <a:defRPr/>
            </a:pPr>
            <a:endParaRPr lang="en-US" sz="2500" b="1" dirty="0" smtClean="0">
              <a:solidFill>
                <a:schemeClr val="accent4"/>
              </a:solidFill>
            </a:endParaRPr>
          </a:p>
          <a:p>
            <a:pPr marL="317500" lvl="2" indent="0">
              <a:buClr>
                <a:srgbClr val="000000"/>
              </a:buClr>
              <a:buNone/>
              <a:tabLst>
                <a:tab pos="139700" algn="l"/>
                <a:tab pos="457200" algn="l"/>
                <a:tab pos="139700" algn="l"/>
                <a:tab pos="457200" algn="l"/>
                <a:tab pos="139700" algn="l"/>
                <a:tab pos="457200" algn="l"/>
                <a:tab pos="139700" algn="l"/>
                <a:tab pos="457200" algn="l"/>
              </a:tabLst>
              <a:defRPr/>
            </a:pPr>
            <a:r>
              <a:rPr lang="en-US" sz="2500" b="1" dirty="0" smtClean="0">
                <a:solidFill>
                  <a:schemeClr val="accent4"/>
                </a:solidFill>
              </a:rPr>
              <a:t>Students </a:t>
            </a:r>
            <a:r>
              <a:rPr lang="en-US" sz="2500" b="1" dirty="0">
                <a:solidFill>
                  <a:schemeClr val="accent4"/>
                </a:solidFill>
              </a:rPr>
              <a:t>need to interact with peers to activate their knowledge and understanding of </a:t>
            </a:r>
            <a:r>
              <a:rPr lang="en-US" sz="2500" b="1" dirty="0" smtClean="0">
                <a:solidFill>
                  <a:schemeClr val="accent4"/>
                </a:solidFill>
              </a:rPr>
              <a:t>content.</a:t>
            </a:r>
          </a:p>
          <a:p>
            <a:pPr marL="317500" lvl="2" indent="0">
              <a:buClr>
                <a:srgbClr val="000000"/>
              </a:buClr>
              <a:buNone/>
              <a:tabLst>
                <a:tab pos="139700" algn="l"/>
                <a:tab pos="457200" algn="l"/>
                <a:tab pos="139700" algn="l"/>
                <a:tab pos="457200" algn="l"/>
                <a:tab pos="139700" algn="l"/>
                <a:tab pos="457200" algn="l"/>
                <a:tab pos="139700" algn="l"/>
                <a:tab pos="457200" algn="l"/>
              </a:tabLst>
              <a:defRPr/>
            </a:pPr>
            <a:endParaRPr lang="en-US" sz="2500" b="1" dirty="0" smtClean="0">
              <a:solidFill>
                <a:schemeClr val="accent4"/>
              </a:solidFill>
            </a:endParaRPr>
          </a:p>
          <a:p>
            <a:pPr marL="317500" lvl="2" indent="0">
              <a:buClr>
                <a:srgbClr val="000000"/>
              </a:buClr>
              <a:buNone/>
              <a:tabLst>
                <a:tab pos="139700" algn="l"/>
                <a:tab pos="457200" algn="l"/>
                <a:tab pos="139700" algn="l"/>
                <a:tab pos="457200" algn="l"/>
                <a:tab pos="139700" algn="l"/>
                <a:tab pos="457200" algn="l"/>
                <a:tab pos="139700" algn="l"/>
                <a:tab pos="457200" algn="l"/>
              </a:tabLst>
              <a:defRPr/>
            </a:pPr>
            <a:r>
              <a:rPr lang="en-US" sz="2500" b="1" dirty="0" smtClean="0">
                <a:solidFill>
                  <a:schemeClr val="accent4"/>
                </a:solidFill>
              </a:rPr>
              <a:t>Cooperative </a:t>
            </a:r>
            <a:r>
              <a:rPr lang="en-US" sz="2500" b="1" dirty="0">
                <a:solidFill>
                  <a:schemeClr val="accent4"/>
                </a:solidFill>
              </a:rPr>
              <a:t>learning, presentations, discussions enable academic language </a:t>
            </a:r>
            <a:r>
              <a:rPr lang="en-US" sz="2500" b="1" dirty="0" smtClean="0">
                <a:solidFill>
                  <a:schemeClr val="accent4"/>
                </a:solidFill>
              </a:rPr>
              <a:t>production.</a:t>
            </a:r>
          </a:p>
          <a:p>
            <a:pPr marL="317500" lvl="2" indent="0">
              <a:buClr>
                <a:srgbClr val="000000"/>
              </a:buClr>
              <a:buNone/>
              <a:tabLst>
                <a:tab pos="139700" algn="l"/>
                <a:tab pos="457200" algn="l"/>
                <a:tab pos="139700" algn="l"/>
                <a:tab pos="457200" algn="l"/>
                <a:tab pos="139700" algn="l"/>
                <a:tab pos="457200" algn="l"/>
                <a:tab pos="139700" algn="l"/>
                <a:tab pos="457200" algn="l"/>
              </a:tabLst>
              <a:defRPr/>
            </a:pPr>
            <a:endParaRPr lang="en-US" sz="2500" b="1" dirty="0">
              <a:solidFill>
                <a:schemeClr val="accent4"/>
              </a:solidFill>
            </a:endParaRPr>
          </a:p>
          <a:p>
            <a:pPr marL="317500" lvl="2" indent="0">
              <a:buClr>
                <a:srgbClr val="000000"/>
              </a:buClr>
              <a:buNone/>
              <a:tabLst>
                <a:tab pos="139700" algn="l"/>
                <a:tab pos="457200" algn="l"/>
                <a:tab pos="139700" algn="l"/>
                <a:tab pos="457200" algn="l"/>
                <a:tab pos="139700" algn="l"/>
                <a:tab pos="457200" algn="l"/>
                <a:tab pos="139700" algn="l"/>
                <a:tab pos="457200" algn="l"/>
              </a:tabLst>
              <a:defRPr/>
            </a:pPr>
            <a:r>
              <a:rPr lang="en-US" sz="2500" b="1" dirty="0" smtClean="0">
                <a:solidFill>
                  <a:schemeClr val="accent4"/>
                </a:solidFill>
              </a:rPr>
              <a:t>Need </a:t>
            </a:r>
            <a:r>
              <a:rPr lang="en-US" sz="2500" b="1" dirty="0">
                <a:solidFill>
                  <a:schemeClr val="accent4"/>
                </a:solidFill>
              </a:rPr>
              <a:t>teacher support to gain </a:t>
            </a:r>
            <a:endParaRPr lang="en-US" sz="2500" b="1" dirty="0" smtClean="0">
              <a:solidFill>
                <a:schemeClr val="accent4"/>
              </a:solidFill>
            </a:endParaRPr>
          </a:p>
          <a:p>
            <a:pPr marL="317500" lvl="2" indent="0">
              <a:buClr>
                <a:srgbClr val="000000"/>
              </a:buClr>
              <a:buNone/>
              <a:tabLst>
                <a:tab pos="139700" algn="l"/>
                <a:tab pos="457200" algn="l"/>
                <a:tab pos="139700" algn="l"/>
                <a:tab pos="457200" algn="l"/>
                <a:tab pos="139700" algn="l"/>
                <a:tab pos="457200" algn="l"/>
                <a:tab pos="139700" algn="l"/>
                <a:tab pos="457200" algn="l"/>
              </a:tabLst>
              <a:defRPr/>
            </a:pPr>
            <a:r>
              <a:rPr lang="en-US" sz="2500" b="1" dirty="0" smtClean="0">
                <a:solidFill>
                  <a:schemeClr val="accent4"/>
                </a:solidFill>
              </a:rPr>
              <a:t>confidence </a:t>
            </a:r>
            <a:r>
              <a:rPr lang="en-US" sz="2500" b="1" dirty="0">
                <a:solidFill>
                  <a:schemeClr val="accent4"/>
                </a:solidFill>
              </a:rPr>
              <a:t>and </a:t>
            </a:r>
            <a:r>
              <a:rPr lang="en-US" sz="2500" b="1" dirty="0" smtClean="0">
                <a:solidFill>
                  <a:schemeClr val="accent4"/>
                </a:solidFill>
              </a:rPr>
              <a:t>experience.</a:t>
            </a:r>
            <a:endParaRPr lang="en-US" sz="2500" b="1" dirty="0">
              <a:solidFill>
                <a:schemeClr val="accent4"/>
              </a:solidFill>
            </a:endParaRPr>
          </a:p>
        </p:txBody>
      </p:sp>
      <p:sp>
        <p:nvSpPr>
          <p:cNvPr id="4" name="Rounded Rectangular Callout 3"/>
          <p:cNvSpPr/>
          <p:nvPr/>
        </p:nvSpPr>
        <p:spPr>
          <a:xfrm rot="871131">
            <a:off x="5830328" y="4376557"/>
            <a:ext cx="3161809" cy="173176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wrap="square" rIns="0" rtlCol="0" anchor="ctr"/>
          <a:lstStyle/>
          <a:p>
            <a:r>
              <a:rPr lang="en-US" dirty="0" smtClean="0">
                <a:solidFill>
                  <a:schemeClr val="accent4"/>
                </a:solidFill>
              </a:rPr>
              <a:t>If </a:t>
            </a:r>
            <a:r>
              <a:rPr lang="en-US" dirty="0">
                <a:solidFill>
                  <a:schemeClr val="accent4"/>
                </a:solidFill>
              </a:rPr>
              <a:t>you want them to HEAR it, you talk. If you want them to LEARN it, THEY TALK. </a:t>
            </a:r>
          </a:p>
          <a:p>
            <a:r>
              <a:rPr lang="en-US" sz="1400" dirty="0" smtClean="0">
                <a:solidFill>
                  <a:schemeClr val="accent4"/>
                </a:solidFill>
              </a:rPr>
              <a:t>	– </a:t>
            </a:r>
            <a:r>
              <a:rPr lang="en-US" sz="1400" dirty="0">
                <a:solidFill>
                  <a:schemeClr val="accent4"/>
                </a:solidFill>
              </a:rPr>
              <a:t>Spencer Kagan</a:t>
            </a:r>
          </a:p>
        </p:txBody>
      </p:sp>
    </p:spTree>
    <p:extLst>
      <p:ext uri="{BB962C8B-B14F-4D97-AF65-F5344CB8AC3E}">
        <p14:creationId xmlns:p14="http://schemas.microsoft.com/office/powerpoint/2010/main" val="4069377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1219200" y="1143000"/>
            <a:ext cx="7239000" cy="4846638"/>
          </a:xfrm>
        </p:spPr>
        <p:txBody>
          <a:bodyPr>
            <a:normAutofit/>
          </a:bodyPr>
          <a:lstStyle/>
          <a:p>
            <a:pPr marL="533400" indent="-533400" eaLnBrk="1" hangingPunct="1">
              <a:buFontTx/>
              <a:buNone/>
            </a:pPr>
            <a:r>
              <a:rPr lang="en-US" dirty="0" smtClean="0"/>
              <a:t>	</a:t>
            </a:r>
            <a:r>
              <a:rPr lang="en-US" sz="3200" dirty="0" smtClean="0">
                <a:solidFill>
                  <a:schemeClr val="accent4"/>
                </a:solidFill>
              </a:rPr>
              <a:t>Vocabulary knowledge is the single greatest contributor to reading comprehension and thus a strong predictor of overall academic achievement.</a:t>
            </a:r>
          </a:p>
          <a:p>
            <a:pPr marL="533400" indent="-533400" eaLnBrk="1" hangingPunct="1"/>
            <a:endParaRPr lang="en-US" sz="1600" dirty="0" smtClean="0">
              <a:solidFill>
                <a:schemeClr val="accent4"/>
              </a:solidFill>
            </a:endParaRPr>
          </a:p>
          <a:p>
            <a:pPr marL="533400" indent="-533400" eaLnBrk="1" hangingPunct="1">
              <a:buFontTx/>
              <a:buNone/>
            </a:pPr>
            <a:endParaRPr lang="en-US" sz="1600" dirty="0" smtClean="0">
              <a:solidFill>
                <a:schemeClr val="accent4"/>
              </a:solidFill>
            </a:endParaRPr>
          </a:p>
          <a:p>
            <a:pPr marL="533400" indent="-533400" eaLnBrk="1" hangingPunct="1">
              <a:buFontTx/>
              <a:buNone/>
            </a:pPr>
            <a:r>
              <a:rPr lang="en-US" sz="1800" dirty="0" smtClean="0">
                <a:solidFill>
                  <a:schemeClr val="accent4"/>
                </a:solidFill>
              </a:rPr>
              <a:t>--Kate Kinsella, Isabel Beck, Robert </a:t>
            </a:r>
            <a:r>
              <a:rPr lang="en-US" sz="1800" dirty="0" err="1" smtClean="0">
                <a:solidFill>
                  <a:schemeClr val="accent4"/>
                </a:solidFill>
              </a:rPr>
              <a:t>Marzano</a:t>
            </a:r>
            <a:r>
              <a:rPr lang="en-US" sz="1800" dirty="0" smtClean="0">
                <a:solidFill>
                  <a:schemeClr val="accent4"/>
                </a:solidFill>
              </a:rPr>
              <a:t>,</a:t>
            </a:r>
          </a:p>
          <a:p>
            <a:pPr marL="533400" indent="-533400" eaLnBrk="1" hangingPunct="1">
              <a:buFontTx/>
              <a:buNone/>
            </a:pPr>
            <a:r>
              <a:rPr lang="en-US" sz="1800" dirty="0" smtClean="0">
                <a:solidFill>
                  <a:schemeClr val="accent4"/>
                </a:solidFill>
              </a:rPr>
              <a:t>Doug Fisher, et. al.</a:t>
            </a:r>
          </a:p>
        </p:txBody>
      </p:sp>
    </p:spTree>
    <p:extLst>
      <p:ext uri="{BB962C8B-B14F-4D97-AF65-F5344CB8AC3E}">
        <p14:creationId xmlns:p14="http://schemas.microsoft.com/office/powerpoint/2010/main" val="586802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Games </a:t>
            </a:r>
            <a:r>
              <a:rPr lang="en-US" smtClean="0"/>
              <a:t>&amp; Activities! </a:t>
            </a:r>
            <a:endParaRPr lang="en-US"/>
          </a:p>
        </p:txBody>
      </p:sp>
      <p:sp>
        <p:nvSpPr>
          <p:cNvPr id="3" name="Text Placeholder 2"/>
          <p:cNvSpPr>
            <a:spLocks noGrp="1"/>
          </p:cNvSpPr>
          <p:nvPr>
            <p:ph type="body" idx="1"/>
          </p:nvPr>
        </p:nvSpPr>
        <p:spPr>
          <a:xfrm>
            <a:off x="381000" y="1633536"/>
            <a:ext cx="6172200" cy="2286000"/>
          </a:xfrm>
        </p:spPr>
        <p:txBody>
          <a:bodyPr/>
          <a:lstStyle/>
          <a:p>
            <a:r>
              <a:rPr lang="en-US" dirty="0" smtClean="0">
                <a:solidFill>
                  <a:schemeClr val="accent4"/>
                </a:solidFill>
              </a:rPr>
              <a:t>Word Wall</a:t>
            </a:r>
          </a:p>
          <a:p>
            <a:endParaRPr lang="en-US" dirty="0">
              <a:solidFill>
                <a:schemeClr val="accent4"/>
              </a:solidFill>
            </a:endParaRPr>
          </a:p>
          <a:p>
            <a:r>
              <a:rPr lang="en-US" b="1" dirty="0">
                <a:hlinkClick r:id="rId3"/>
              </a:rPr>
              <a:t>http://padlet.com/wall/esd123vocab</a:t>
            </a:r>
            <a:r>
              <a:rPr lang="en-US" b="1" dirty="0"/>
              <a:t> </a:t>
            </a:r>
            <a:endParaRPr lang="en-US" dirty="0">
              <a:solidFill>
                <a:schemeClr val="accent4"/>
              </a:solidFill>
            </a:endParaRPr>
          </a:p>
        </p:txBody>
      </p:sp>
    </p:spTree>
    <p:extLst>
      <p:ext uri="{BB962C8B-B14F-4D97-AF65-F5344CB8AC3E}">
        <p14:creationId xmlns:p14="http://schemas.microsoft.com/office/powerpoint/2010/main" val="19363924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Games </a:t>
            </a:r>
            <a:r>
              <a:rPr lang="en-US" smtClean="0"/>
              <a:t>&amp; Activities! </a:t>
            </a:r>
            <a:endParaRPr lang="en-US"/>
          </a:p>
        </p:txBody>
      </p:sp>
      <p:sp>
        <p:nvSpPr>
          <p:cNvPr id="3" name="Text Placeholder 2"/>
          <p:cNvSpPr>
            <a:spLocks noGrp="1"/>
          </p:cNvSpPr>
          <p:nvPr>
            <p:ph type="body" idx="1"/>
          </p:nvPr>
        </p:nvSpPr>
        <p:spPr>
          <a:xfrm>
            <a:off x="381000" y="1633536"/>
            <a:ext cx="8382000" cy="4843464"/>
          </a:xfrm>
        </p:spPr>
        <p:txBody>
          <a:bodyPr>
            <a:normAutofit/>
          </a:bodyPr>
          <a:lstStyle/>
          <a:p>
            <a:r>
              <a:rPr lang="en-US" sz="2400" dirty="0" smtClean="0">
                <a:solidFill>
                  <a:schemeClr val="accent4"/>
                </a:solidFill>
              </a:rPr>
              <a:t>Vocabulary Cube</a:t>
            </a:r>
          </a:p>
          <a:p>
            <a:endParaRPr lang="en-US" sz="2400" dirty="0">
              <a:solidFill>
                <a:schemeClr val="accent4"/>
              </a:solidFill>
            </a:endParaRPr>
          </a:p>
          <a:p>
            <a:pPr marL="512064" indent="-457200">
              <a:buAutoNum type="arabicPeriod"/>
            </a:pPr>
            <a:r>
              <a:rPr lang="en-US" sz="2400" dirty="0" smtClean="0">
                <a:solidFill>
                  <a:schemeClr val="accent4"/>
                </a:solidFill>
              </a:rPr>
              <a:t>Definition in your own words.</a:t>
            </a:r>
          </a:p>
          <a:p>
            <a:pPr marL="512064" indent="-457200">
              <a:buAutoNum type="arabicPeriod"/>
            </a:pPr>
            <a:r>
              <a:rPr lang="en-US" sz="2400" dirty="0" smtClean="0">
                <a:solidFill>
                  <a:schemeClr val="accent4"/>
                </a:solidFill>
              </a:rPr>
              <a:t>Synonym: ___________ is like ___________ because….</a:t>
            </a:r>
          </a:p>
          <a:p>
            <a:pPr marL="512064" indent="-457200">
              <a:buAutoNum type="arabicPeriod"/>
            </a:pPr>
            <a:r>
              <a:rPr lang="en-US" sz="2400" dirty="0" smtClean="0">
                <a:solidFill>
                  <a:schemeClr val="accent4"/>
                </a:solidFill>
              </a:rPr>
              <a:t>Antonym: </a:t>
            </a:r>
            <a:r>
              <a:rPr lang="en-US" sz="2400" dirty="0">
                <a:solidFill>
                  <a:schemeClr val="accent4"/>
                </a:solidFill>
              </a:rPr>
              <a:t>___________ </a:t>
            </a:r>
            <a:r>
              <a:rPr lang="en-US" sz="2400" dirty="0" smtClean="0">
                <a:solidFill>
                  <a:schemeClr val="accent4"/>
                </a:solidFill>
              </a:rPr>
              <a:t>is not </a:t>
            </a:r>
            <a:r>
              <a:rPr lang="en-US" sz="2400" dirty="0">
                <a:solidFill>
                  <a:schemeClr val="accent4"/>
                </a:solidFill>
              </a:rPr>
              <a:t>like ___________ because</a:t>
            </a:r>
            <a:r>
              <a:rPr lang="en-US" sz="2400" dirty="0" smtClean="0">
                <a:solidFill>
                  <a:schemeClr val="accent4"/>
                </a:solidFill>
              </a:rPr>
              <a:t>….</a:t>
            </a:r>
          </a:p>
          <a:p>
            <a:pPr marL="512064" indent="-457200">
              <a:buAutoNum type="arabicPeriod"/>
            </a:pPr>
            <a:r>
              <a:rPr lang="en-US" sz="2400" dirty="0" smtClean="0">
                <a:solidFill>
                  <a:schemeClr val="accent4"/>
                </a:solidFill>
              </a:rPr>
              <a:t>Create a sketch that represents the vocabulary word.</a:t>
            </a:r>
          </a:p>
          <a:p>
            <a:pPr marL="512064" indent="-457200">
              <a:buAutoNum type="arabicPeriod"/>
            </a:pPr>
            <a:r>
              <a:rPr lang="en-US" sz="2400" dirty="0" smtClean="0">
                <a:solidFill>
                  <a:schemeClr val="accent4"/>
                </a:solidFill>
              </a:rPr>
              <a:t>Come up with an association for the vocabulary word.</a:t>
            </a:r>
          </a:p>
          <a:p>
            <a:pPr marL="512064" indent="-457200">
              <a:buAutoNum type="arabicPeriod"/>
            </a:pPr>
            <a:r>
              <a:rPr lang="en-US" sz="2400" dirty="0" smtClean="0">
                <a:solidFill>
                  <a:schemeClr val="accent4"/>
                </a:solidFill>
              </a:rPr>
              <a:t>Create a true/false statement for your vocabulary word.  </a:t>
            </a:r>
          </a:p>
          <a:p>
            <a:pPr marL="512064" indent="-457200">
              <a:buAutoNum type="arabicPeriod"/>
            </a:pPr>
            <a:endParaRPr lang="en-US" sz="2400" dirty="0" smtClean="0">
              <a:solidFill>
                <a:schemeClr val="accent4"/>
              </a:solidFill>
            </a:endParaRPr>
          </a:p>
          <a:p>
            <a:endParaRPr lang="en-US" sz="2400" dirty="0" smtClean="0">
              <a:solidFill>
                <a:schemeClr val="accent4"/>
              </a:solidFill>
            </a:endParaRPr>
          </a:p>
        </p:txBody>
      </p:sp>
    </p:spTree>
    <p:extLst>
      <p:ext uri="{BB962C8B-B14F-4D97-AF65-F5344CB8AC3E}">
        <p14:creationId xmlns:p14="http://schemas.microsoft.com/office/powerpoint/2010/main" val="2172148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Games </a:t>
            </a:r>
            <a:r>
              <a:rPr lang="en-US" smtClean="0"/>
              <a:t>&amp; Activities! </a:t>
            </a:r>
            <a:endParaRPr lang="en-US"/>
          </a:p>
        </p:txBody>
      </p:sp>
      <p:sp>
        <p:nvSpPr>
          <p:cNvPr id="3" name="Text Placeholder 2"/>
          <p:cNvSpPr>
            <a:spLocks noGrp="1"/>
          </p:cNvSpPr>
          <p:nvPr>
            <p:ph type="body" idx="1"/>
          </p:nvPr>
        </p:nvSpPr>
        <p:spPr>
          <a:xfrm>
            <a:off x="381000" y="1633536"/>
            <a:ext cx="8229600" cy="1414464"/>
          </a:xfrm>
        </p:spPr>
        <p:txBody>
          <a:bodyPr/>
          <a:lstStyle/>
          <a:p>
            <a:r>
              <a:rPr lang="en-US" dirty="0" smtClean="0">
                <a:solidFill>
                  <a:schemeClr val="accent4"/>
                </a:solidFill>
              </a:rPr>
              <a:t>Semantic/Word Maps</a:t>
            </a:r>
          </a:p>
          <a:p>
            <a:endParaRPr lang="en-US" dirty="0">
              <a:solidFill>
                <a:schemeClr val="accent4"/>
              </a:solidFill>
            </a:endParaRPr>
          </a:p>
        </p:txBody>
      </p:sp>
    </p:spTree>
    <p:extLst>
      <p:ext uri="{BB962C8B-B14F-4D97-AF65-F5344CB8AC3E}">
        <p14:creationId xmlns:p14="http://schemas.microsoft.com/office/powerpoint/2010/main" val="99212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b="0" dirty="0">
                <a:solidFill>
                  <a:schemeClr val="accent1">
                    <a:lumMod val="60000"/>
                    <a:lumOff val="40000"/>
                  </a:schemeClr>
                </a:solidFill>
              </a:rPr>
              <a:t>What’s the best way to teach academic vocabulary?</a:t>
            </a:r>
            <a:endParaRPr lang="en-US" dirty="0">
              <a:solidFill>
                <a:schemeClr val="accent1">
                  <a:lumMod val="60000"/>
                  <a:lumOff val="40000"/>
                </a:schemeClr>
              </a:solidFill>
            </a:endParaRPr>
          </a:p>
        </p:txBody>
      </p:sp>
      <p:sp>
        <p:nvSpPr>
          <p:cNvPr id="3" name="Text Placeholder 2"/>
          <p:cNvSpPr>
            <a:spLocks noGrp="1"/>
          </p:cNvSpPr>
          <p:nvPr>
            <p:ph type="body" idx="1"/>
          </p:nvPr>
        </p:nvSpPr>
        <p:spPr>
          <a:xfrm>
            <a:off x="381000" y="1633536"/>
            <a:ext cx="8153400" cy="4538664"/>
          </a:xfrm>
        </p:spPr>
        <p:txBody>
          <a:bodyPr>
            <a:normAutofit/>
          </a:bodyPr>
          <a:lstStyle/>
          <a:p>
            <a:pPr lvl="0">
              <a:lnSpc>
                <a:spcPct val="115000"/>
              </a:lnSpc>
              <a:spcBef>
                <a:spcPts val="800"/>
              </a:spcBef>
              <a:buClr>
                <a:srgbClr val="000000"/>
              </a:buClr>
              <a:buSzPct val="34375"/>
            </a:pPr>
            <a:r>
              <a:rPr lang="en" sz="2400" dirty="0">
                <a:solidFill>
                  <a:srgbClr val="000000"/>
                </a:solidFill>
              </a:rPr>
              <a:t>•Some experts you can learn from:</a:t>
            </a:r>
          </a:p>
          <a:p>
            <a:pPr lvl="0">
              <a:lnSpc>
                <a:spcPct val="115000"/>
              </a:lnSpc>
              <a:spcBef>
                <a:spcPts val="700"/>
              </a:spcBef>
              <a:buClr>
                <a:srgbClr val="000000"/>
              </a:buClr>
              <a:buSzPct val="39285"/>
            </a:pPr>
            <a:r>
              <a:rPr lang="en" sz="2400" dirty="0">
                <a:solidFill>
                  <a:srgbClr val="000000"/>
                </a:solidFill>
              </a:rPr>
              <a:t>–Isabel Beck</a:t>
            </a:r>
          </a:p>
          <a:p>
            <a:pPr lvl="0">
              <a:lnSpc>
                <a:spcPct val="115000"/>
              </a:lnSpc>
              <a:spcBef>
                <a:spcPts val="700"/>
              </a:spcBef>
              <a:buClr>
                <a:srgbClr val="000000"/>
              </a:buClr>
              <a:buSzPct val="39285"/>
            </a:pPr>
            <a:r>
              <a:rPr lang="en" sz="2400" dirty="0">
                <a:solidFill>
                  <a:srgbClr val="000000"/>
                </a:solidFill>
              </a:rPr>
              <a:t>–Kate Kinsella</a:t>
            </a:r>
          </a:p>
          <a:p>
            <a:pPr lvl="0">
              <a:lnSpc>
                <a:spcPct val="115000"/>
              </a:lnSpc>
              <a:spcBef>
                <a:spcPts val="700"/>
              </a:spcBef>
              <a:buClr>
                <a:srgbClr val="000000"/>
              </a:buClr>
              <a:buSzPct val="39285"/>
            </a:pPr>
            <a:r>
              <a:rPr lang="en" sz="2400" dirty="0">
                <a:solidFill>
                  <a:srgbClr val="000000"/>
                </a:solidFill>
              </a:rPr>
              <a:t>–Robert Marzano</a:t>
            </a:r>
          </a:p>
          <a:p>
            <a:pPr lvl="0">
              <a:lnSpc>
                <a:spcPct val="115000"/>
              </a:lnSpc>
              <a:spcBef>
                <a:spcPts val="700"/>
              </a:spcBef>
              <a:buClr>
                <a:srgbClr val="000000"/>
              </a:buClr>
              <a:buSzPct val="39285"/>
            </a:pPr>
            <a:r>
              <a:rPr lang="en" sz="2400" dirty="0">
                <a:solidFill>
                  <a:srgbClr val="000000"/>
                </a:solidFill>
              </a:rPr>
              <a:t>–Steven Stahl &amp; William Nagy</a:t>
            </a:r>
          </a:p>
          <a:p>
            <a:pPr lvl="0">
              <a:lnSpc>
                <a:spcPct val="115000"/>
              </a:lnSpc>
              <a:spcBef>
                <a:spcPts val="700"/>
              </a:spcBef>
              <a:buClr>
                <a:srgbClr val="000000"/>
              </a:buClr>
              <a:buSzPct val="39285"/>
            </a:pPr>
            <a:r>
              <a:rPr lang="en" sz="2400" dirty="0">
                <a:solidFill>
                  <a:srgbClr val="000000"/>
                </a:solidFill>
              </a:rPr>
              <a:t>–Michael Graves, Diane August, Jeannette Mancilla-Martinez</a:t>
            </a:r>
          </a:p>
          <a:p>
            <a:pPr lvl="0">
              <a:lnSpc>
                <a:spcPct val="115000"/>
              </a:lnSpc>
              <a:spcBef>
                <a:spcPts val="700"/>
              </a:spcBef>
              <a:buClr>
                <a:srgbClr val="000000"/>
              </a:buClr>
              <a:buSzPct val="39285"/>
            </a:pPr>
            <a:r>
              <a:rPr lang="en" sz="2400" dirty="0">
                <a:solidFill>
                  <a:srgbClr val="000000"/>
                </a:solidFill>
              </a:rPr>
              <a:t>–Etc.</a:t>
            </a:r>
          </a:p>
        </p:txBody>
      </p:sp>
    </p:spTree>
    <p:extLst>
      <p:ext uri="{BB962C8B-B14F-4D97-AF65-F5344CB8AC3E}">
        <p14:creationId xmlns:p14="http://schemas.microsoft.com/office/powerpoint/2010/main" val="707887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Games </a:t>
            </a:r>
            <a:r>
              <a:rPr lang="en-US" smtClean="0"/>
              <a:t>&amp; Activities! </a:t>
            </a:r>
            <a:endParaRPr lang="en-US"/>
          </a:p>
        </p:txBody>
      </p:sp>
      <p:sp>
        <p:nvSpPr>
          <p:cNvPr id="3" name="Text Placeholder 2"/>
          <p:cNvSpPr>
            <a:spLocks noGrp="1"/>
          </p:cNvSpPr>
          <p:nvPr>
            <p:ph type="body" idx="1"/>
          </p:nvPr>
        </p:nvSpPr>
        <p:spPr>
          <a:xfrm>
            <a:off x="381000" y="1633536"/>
            <a:ext cx="8229600" cy="1414464"/>
          </a:xfrm>
        </p:spPr>
        <p:txBody>
          <a:bodyPr/>
          <a:lstStyle/>
          <a:p>
            <a:endParaRPr lang="en-US" dirty="0">
              <a:solidFill>
                <a:schemeClr val="accent4"/>
              </a:solidFill>
            </a:endParaRPr>
          </a:p>
        </p:txBody>
      </p:sp>
    </p:spTree>
    <p:extLst>
      <p:ext uri="{BB962C8B-B14F-4D97-AF65-F5344CB8AC3E}">
        <p14:creationId xmlns:p14="http://schemas.microsoft.com/office/powerpoint/2010/main" val="39836951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Games </a:t>
            </a:r>
            <a:r>
              <a:rPr lang="en-US" smtClean="0"/>
              <a:t>&amp; Activities! </a:t>
            </a:r>
            <a:endParaRPr lang="en-US"/>
          </a:p>
        </p:txBody>
      </p:sp>
      <p:sp>
        <p:nvSpPr>
          <p:cNvPr id="3" name="Text Placeholder 2"/>
          <p:cNvSpPr>
            <a:spLocks noGrp="1"/>
          </p:cNvSpPr>
          <p:nvPr>
            <p:ph type="body" idx="1"/>
          </p:nvPr>
        </p:nvSpPr>
        <p:spPr>
          <a:xfrm>
            <a:off x="381000" y="1633536"/>
            <a:ext cx="8229600" cy="1414464"/>
          </a:xfrm>
        </p:spPr>
        <p:txBody>
          <a:bodyPr/>
          <a:lstStyle/>
          <a:p>
            <a:endParaRPr lang="en-US" dirty="0">
              <a:solidFill>
                <a:schemeClr val="accent4"/>
              </a:solidFill>
            </a:endParaRPr>
          </a:p>
        </p:txBody>
      </p:sp>
    </p:spTree>
    <p:extLst>
      <p:ext uri="{BB962C8B-B14F-4D97-AF65-F5344CB8AC3E}">
        <p14:creationId xmlns:p14="http://schemas.microsoft.com/office/powerpoint/2010/main" val="9658573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Games </a:t>
            </a:r>
            <a:r>
              <a:rPr lang="en-US" smtClean="0"/>
              <a:t>&amp; Activities! </a:t>
            </a:r>
            <a:endParaRPr lang="en-US"/>
          </a:p>
        </p:txBody>
      </p:sp>
      <p:sp>
        <p:nvSpPr>
          <p:cNvPr id="3" name="Text Placeholder 2"/>
          <p:cNvSpPr>
            <a:spLocks noGrp="1"/>
          </p:cNvSpPr>
          <p:nvPr>
            <p:ph type="body" idx="1"/>
          </p:nvPr>
        </p:nvSpPr>
        <p:spPr>
          <a:xfrm>
            <a:off x="381000" y="1633536"/>
            <a:ext cx="8229600" cy="1414464"/>
          </a:xfrm>
        </p:spPr>
        <p:txBody>
          <a:bodyPr/>
          <a:lstStyle/>
          <a:p>
            <a:r>
              <a:rPr lang="en-US" dirty="0" smtClean="0">
                <a:solidFill>
                  <a:schemeClr val="accent4"/>
                </a:solidFill>
              </a:rPr>
              <a:t>Vocabulary Charades</a:t>
            </a:r>
            <a:endParaRPr lang="en-US" dirty="0">
              <a:solidFill>
                <a:schemeClr val="accent4"/>
              </a:solidFill>
            </a:endParaRPr>
          </a:p>
        </p:txBody>
      </p:sp>
    </p:spTree>
    <p:extLst>
      <p:ext uri="{BB962C8B-B14F-4D97-AF65-F5344CB8AC3E}">
        <p14:creationId xmlns:p14="http://schemas.microsoft.com/office/powerpoint/2010/main" val="19180611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607595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Using Discussion Cards…</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1143000" y="1295400"/>
            <a:ext cx="7467600" cy="4525963"/>
          </a:xfrm>
        </p:spPr>
        <p:txBody>
          <a:bodyPr>
            <a:normAutofit fontScale="92500" lnSpcReduction="10000"/>
          </a:bodyPr>
          <a:lstStyle/>
          <a:p>
            <a:pPr marL="0" indent="0">
              <a:buNone/>
            </a:pPr>
            <a:r>
              <a:rPr lang="en-US" b="1" dirty="0" smtClean="0">
                <a:solidFill>
                  <a:schemeClr val="accent4"/>
                </a:solidFill>
                <a:latin typeface="Calibri" pitchFamily="34" charset="0"/>
                <a:cs typeface="Calibri" pitchFamily="34" charset="0"/>
              </a:rPr>
              <a:t>Agree/ Disagree Statements</a:t>
            </a:r>
          </a:p>
          <a:p>
            <a:pPr>
              <a:buSzPct val="100000"/>
              <a:buFont typeface="Arial" pitchFamily="34" charset="0"/>
              <a:buChar char="•"/>
            </a:pPr>
            <a:r>
              <a:rPr lang="en-US" sz="3000" dirty="0" smtClean="0">
                <a:solidFill>
                  <a:schemeClr val="accent4"/>
                </a:solidFill>
                <a:latin typeface="Calibri" pitchFamily="34" charset="0"/>
                <a:cs typeface="Calibri" pitchFamily="34" charset="0"/>
              </a:rPr>
              <a:t>Simple: “I agree because…”</a:t>
            </a:r>
          </a:p>
          <a:p>
            <a:pPr>
              <a:buFont typeface="Wingdings" pitchFamily="2" charset="2"/>
              <a:buChar char=""/>
            </a:pPr>
            <a:r>
              <a:rPr lang="en-US" sz="3000" dirty="0" smtClean="0">
                <a:solidFill>
                  <a:schemeClr val="accent4"/>
                </a:solidFill>
                <a:latin typeface="Calibri" pitchFamily="34" charset="0"/>
                <a:cs typeface="Calibri" pitchFamily="34" charset="0"/>
              </a:rPr>
              <a:t>Sufficient: “I don’t think that’s right since…”</a:t>
            </a:r>
          </a:p>
          <a:p>
            <a:pPr>
              <a:buFont typeface="Wingdings" pitchFamily="2" charset="2"/>
              <a:buChar char=""/>
            </a:pPr>
            <a:r>
              <a:rPr lang="en-US" sz="3000" dirty="0" smtClean="0">
                <a:solidFill>
                  <a:schemeClr val="accent4"/>
                </a:solidFill>
                <a:latin typeface="Calibri" pitchFamily="34" charset="0"/>
                <a:cs typeface="Calibri" pitchFamily="34" charset="0"/>
              </a:rPr>
              <a:t>Sophisticated: “Another way to look at it is…”</a:t>
            </a:r>
          </a:p>
          <a:p>
            <a:pPr>
              <a:buFont typeface="Wingdings" pitchFamily="2" charset="2"/>
              <a:buChar char=""/>
            </a:pPr>
            <a:endParaRPr lang="en-US" dirty="0">
              <a:solidFill>
                <a:schemeClr val="accent4"/>
              </a:solidFill>
              <a:latin typeface="Calibri" pitchFamily="34" charset="0"/>
              <a:cs typeface="Calibri" pitchFamily="34" charset="0"/>
            </a:endParaRPr>
          </a:p>
          <a:p>
            <a:pPr marL="0" indent="0">
              <a:buNone/>
            </a:pPr>
            <a:r>
              <a:rPr lang="en-US" b="1" dirty="0" smtClean="0">
                <a:solidFill>
                  <a:schemeClr val="accent4"/>
                </a:solidFill>
                <a:latin typeface="Calibri" pitchFamily="34" charset="0"/>
                <a:cs typeface="Calibri" pitchFamily="34" charset="0"/>
              </a:rPr>
              <a:t>Build on an Idea</a:t>
            </a:r>
          </a:p>
          <a:p>
            <a:pPr>
              <a:buSzPct val="100000"/>
              <a:buFont typeface="Arial" pitchFamily="34" charset="0"/>
              <a:buChar char="•"/>
            </a:pPr>
            <a:r>
              <a:rPr lang="en-US" sz="3000" dirty="0" smtClean="0">
                <a:solidFill>
                  <a:schemeClr val="accent4"/>
                </a:solidFill>
                <a:latin typeface="Calibri" pitchFamily="34" charset="0"/>
                <a:cs typeface="Calibri" pitchFamily="34" charset="0"/>
              </a:rPr>
              <a:t>Simple: “Another idea is…”</a:t>
            </a:r>
            <a:endParaRPr lang="en-US" sz="3000" dirty="0">
              <a:solidFill>
                <a:schemeClr val="accent4"/>
              </a:solidFill>
              <a:latin typeface="Calibri" pitchFamily="34" charset="0"/>
              <a:cs typeface="Calibri" pitchFamily="34" charset="0"/>
            </a:endParaRPr>
          </a:p>
          <a:p>
            <a:pPr>
              <a:buFont typeface="Wingdings" pitchFamily="2" charset="2"/>
              <a:buChar char=""/>
            </a:pPr>
            <a:r>
              <a:rPr lang="en-US" sz="3000" dirty="0" smtClean="0">
                <a:solidFill>
                  <a:schemeClr val="accent4"/>
                </a:solidFill>
                <a:latin typeface="Calibri" pitchFamily="34" charset="0"/>
                <a:cs typeface="Calibri" pitchFamily="34" charset="0"/>
              </a:rPr>
              <a:t>Sufficient: “Yes, but it’s also true…”</a:t>
            </a:r>
            <a:endParaRPr lang="en-US" sz="3000" dirty="0">
              <a:solidFill>
                <a:schemeClr val="accent4"/>
              </a:solidFill>
              <a:latin typeface="Calibri" pitchFamily="34" charset="0"/>
              <a:cs typeface="Calibri" pitchFamily="34" charset="0"/>
            </a:endParaRPr>
          </a:p>
          <a:p>
            <a:pPr>
              <a:buFont typeface="Wingdings" pitchFamily="2" charset="2"/>
              <a:buChar char=""/>
            </a:pPr>
            <a:r>
              <a:rPr lang="en-US" sz="3000" dirty="0" smtClean="0">
                <a:solidFill>
                  <a:schemeClr val="accent4"/>
                </a:solidFill>
                <a:latin typeface="Calibri" pitchFamily="34" charset="0"/>
                <a:cs typeface="Calibri" pitchFamily="34" charset="0"/>
              </a:rPr>
              <a:t>Sophisticated: “Wouldn’t that also mean…”</a:t>
            </a:r>
            <a:endParaRPr lang="en-US" sz="3000" dirty="0">
              <a:solidFill>
                <a:schemeClr val="accent4"/>
              </a:solidFill>
              <a:latin typeface="Calibri" pitchFamily="34" charset="0"/>
              <a:cs typeface="Calibri" pitchFamily="34" charset="0"/>
            </a:endParaRPr>
          </a:p>
          <a:p>
            <a:pPr marL="0" indent="0">
              <a:buNone/>
            </a:pPr>
            <a:endParaRPr lang="en-US" b="1" dirty="0">
              <a:latin typeface="Calibri" pitchFamily="34" charset="0"/>
              <a:cs typeface="Calibri" pitchFamily="34" charset="0"/>
            </a:endParaRPr>
          </a:p>
        </p:txBody>
      </p:sp>
    </p:spTree>
    <p:extLst>
      <p:ext uri="{BB962C8B-B14F-4D97-AF65-F5344CB8AC3E}">
        <p14:creationId xmlns:p14="http://schemas.microsoft.com/office/powerpoint/2010/main" val="257362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1465"/>
            <a:ext cx="7543800" cy="1023936"/>
          </a:xfrm>
        </p:spPr>
        <p:txBody>
          <a:bodyPr/>
          <a:lstStyle/>
          <a:p>
            <a:r>
              <a:rPr lang="en-US" dirty="0" smtClean="0"/>
              <a:t>Review</a:t>
            </a:r>
            <a:endParaRPr lang="en-US" dirty="0"/>
          </a:p>
        </p:txBody>
      </p:sp>
      <p:sp>
        <p:nvSpPr>
          <p:cNvPr id="3" name="Text Placeholder 2"/>
          <p:cNvSpPr>
            <a:spLocks noGrp="1"/>
          </p:cNvSpPr>
          <p:nvPr>
            <p:ph type="body" idx="1"/>
          </p:nvPr>
        </p:nvSpPr>
        <p:spPr>
          <a:xfrm>
            <a:off x="381000" y="1066800"/>
            <a:ext cx="8458200" cy="5181600"/>
          </a:xfrm>
        </p:spPr>
        <p:txBody>
          <a:bodyPr>
            <a:noAutofit/>
          </a:bodyPr>
          <a:lstStyle/>
          <a:p>
            <a:pPr marL="397764" indent="-342900">
              <a:buFont typeface="Arial" panose="020B0604020202020204" pitchFamily="34" charset="0"/>
              <a:buChar char="•"/>
            </a:pPr>
            <a:r>
              <a:rPr lang="en-US" sz="3600" dirty="0" smtClean="0">
                <a:solidFill>
                  <a:schemeClr val="accent4"/>
                </a:solidFill>
              </a:rPr>
              <a:t>Be deliberate what choosing general academic words to teach explicitly. </a:t>
            </a:r>
          </a:p>
          <a:p>
            <a:pPr marL="397764" indent="-342900">
              <a:buFont typeface="Arial" panose="020B0604020202020204" pitchFamily="34" charset="0"/>
              <a:buChar char="•"/>
            </a:pPr>
            <a:r>
              <a:rPr lang="en-US" sz="3600" dirty="0" smtClean="0">
                <a:solidFill>
                  <a:schemeClr val="accent4"/>
                </a:solidFill>
              </a:rPr>
              <a:t>Consistently provide multiple opportunities for students to learn and practice the words, rather than the traditional approach of introducing words at the beginning of  a lesson. </a:t>
            </a:r>
          </a:p>
          <a:p>
            <a:pPr marL="397764" indent="-342900">
              <a:buFont typeface="Arial" panose="020B0604020202020204" pitchFamily="34" charset="0"/>
              <a:buChar char="•"/>
            </a:pPr>
            <a:r>
              <a:rPr lang="en-US" sz="3600" dirty="0" smtClean="0">
                <a:solidFill>
                  <a:schemeClr val="accent4"/>
                </a:solidFill>
              </a:rPr>
              <a:t>Provide active engagement in learning tasks so that learning is effective. </a:t>
            </a:r>
          </a:p>
          <a:p>
            <a:pPr lvl="1" indent="0"/>
            <a:r>
              <a:rPr lang="en-US" dirty="0" smtClean="0">
                <a:solidFill>
                  <a:schemeClr val="accent4"/>
                </a:solidFill>
              </a:rPr>
              <a:t>-excerpt from Rhode Island Dept. of Education</a:t>
            </a:r>
            <a:endParaRPr lang="en-US" dirty="0">
              <a:solidFill>
                <a:schemeClr val="accent4"/>
              </a:solidFill>
            </a:endParaRPr>
          </a:p>
        </p:txBody>
      </p:sp>
    </p:spTree>
    <p:extLst>
      <p:ext uri="{BB962C8B-B14F-4D97-AF65-F5344CB8AC3E}">
        <p14:creationId xmlns:p14="http://schemas.microsoft.com/office/powerpoint/2010/main" val="25509850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Text Placeholder 2"/>
          <p:cNvSpPr>
            <a:spLocks noGrp="1"/>
          </p:cNvSpPr>
          <p:nvPr>
            <p:ph type="body" idx="1"/>
          </p:nvPr>
        </p:nvSpPr>
        <p:spPr>
          <a:xfrm>
            <a:off x="381000" y="1633536"/>
            <a:ext cx="8077200" cy="2286000"/>
          </a:xfrm>
        </p:spPr>
        <p:txBody>
          <a:bodyPr>
            <a:normAutofit/>
          </a:bodyPr>
          <a:lstStyle/>
          <a:p>
            <a:pPr marL="397764" indent="-342900">
              <a:buFont typeface="Arial" panose="020B0604020202020204" pitchFamily="34" charset="0"/>
              <a:buChar char="•"/>
            </a:pPr>
            <a:r>
              <a:rPr lang="en-US" sz="3600" dirty="0" smtClean="0">
                <a:solidFill>
                  <a:schemeClr val="accent4"/>
                </a:solidFill>
              </a:rPr>
              <a:t>How will this stronger focus on general academic words impact learning in your classroom or at your school? </a:t>
            </a:r>
            <a:endParaRPr lang="en-US" sz="3600" dirty="0">
              <a:solidFill>
                <a:schemeClr val="accent4"/>
              </a:solidFill>
            </a:endParaRPr>
          </a:p>
        </p:txBody>
      </p:sp>
    </p:spTree>
    <p:extLst>
      <p:ext uri="{BB962C8B-B14F-4D97-AF65-F5344CB8AC3E}">
        <p14:creationId xmlns:p14="http://schemas.microsoft.com/office/powerpoint/2010/main" val="15172748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5892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What do you currently do?</a:t>
            </a:r>
            <a:endParaRPr lang="en-US" dirty="0"/>
          </a:p>
        </p:txBody>
      </p:sp>
      <p:sp>
        <p:nvSpPr>
          <p:cNvPr id="3" name="Text Placeholder 2"/>
          <p:cNvSpPr>
            <a:spLocks noGrp="1"/>
          </p:cNvSpPr>
          <p:nvPr>
            <p:ph type="body" idx="1"/>
          </p:nvPr>
        </p:nvSpPr>
        <p:spPr>
          <a:xfrm>
            <a:off x="381000" y="1633536"/>
            <a:ext cx="8153400" cy="4843464"/>
          </a:xfrm>
        </p:spPr>
        <p:txBody>
          <a:bodyPr>
            <a:normAutofit/>
          </a:bodyPr>
          <a:lstStyle/>
          <a:p>
            <a:r>
              <a:rPr lang="en" sz="2800" b="1" dirty="0" smtClean="0">
                <a:solidFill>
                  <a:srgbClr val="980000"/>
                </a:solidFill>
              </a:rPr>
              <a:t>SWAP MEET</a:t>
            </a:r>
          </a:p>
          <a:p>
            <a:pPr marL="397764" indent="-342900">
              <a:buFont typeface="Arial" panose="020B0604020202020204" pitchFamily="34" charset="0"/>
              <a:buChar char="•"/>
            </a:pPr>
            <a:r>
              <a:rPr lang="en" sz="2800" b="1" dirty="0" smtClean="0">
                <a:solidFill>
                  <a:srgbClr val="980000"/>
                </a:solidFill>
              </a:rPr>
              <a:t>Write down 3 methods you have used to teach vocabulary on 3 different post-it notes.</a:t>
            </a:r>
          </a:p>
          <a:p>
            <a:pPr marL="397764" indent="-342900">
              <a:buFont typeface="Arial" panose="020B0604020202020204" pitchFamily="34" charset="0"/>
              <a:buChar char="•"/>
            </a:pPr>
            <a:r>
              <a:rPr lang="en" sz="2800" b="1" dirty="0" smtClean="0">
                <a:solidFill>
                  <a:srgbClr val="980000"/>
                </a:solidFill>
              </a:rPr>
              <a:t>Find a partner and share your methods with them. </a:t>
            </a:r>
          </a:p>
          <a:p>
            <a:pPr marL="397764" indent="-342900">
              <a:buFont typeface="Arial" panose="020B0604020202020204" pitchFamily="34" charset="0"/>
              <a:buChar char="•"/>
            </a:pPr>
            <a:r>
              <a:rPr lang="en" sz="2800" b="1" dirty="0" smtClean="0">
                <a:solidFill>
                  <a:srgbClr val="980000"/>
                </a:solidFill>
              </a:rPr>
              <a:t>Your partner will select 1 of your methods to take with them. </a:t>
            </a:r>
          </a:p>
          <a:p>
            <a:pPr marL="397764" indent="-342900">
              <a:buFont typeface="Arial" panose="020B0604020202020204" pitchFamily="34" charset="0"/>
              <a:buChar char="•"/>
            </a:pPr>
            <a:r>
              <a:rPr lang="en" sz="2800" b="1" dirty="0" smtClean="0">
                <a:solidFill>
                  <a:srgbClr val="980000"/>
                </a:solidFill>
              </a:rPr>
              <a:t>Pick a new partner and repeat process. </a:t>
            </a:r>
          </a:p>
          <a:p>
            <a:pPr marL="397764" indent="-342900">
              <a:buFont typeface="Arial" panose="020B0604020202020204" pitchFamily="34" charset="0"/>
              <a:buChar char="•"/>
            </a:pPr>
            <a:endParaRPr lang="en" b="1" dirty="0">
              <a:solidFill>
                <a:schemeClr val="accent2"/>
              </a:solidFill>
            </a:endParaRPr>
          </a:p>
        </p:txBody>
      </p:sp>
    </p:spTree>
    <p:extLst>
      <p:ext uri="{BB962C8B-B14F-4D97-AF65-F5344CB8AC3E}">
        <p14:creationId xmlns:p14="http://schemas.microsoft.com/office/powerpoint/2010/main" val="299183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Out	</a:t>
            </a:r>
            <a:endParaRPr lang="en-US" dirty="0"/>
          </a:p>
        </p:txBody>
      </p:sp>
      <p:sp>
        <p:nvSpPr>
          <p:cNvPr id="3" name="Text Placeholder 2"/>
          <p:cNvSpPr>
            <a:spLocks noGrp="1"/>
          </p:cNvSpPr>
          <p:nvPr>
            <p:ph type="body" idx="1"/>
          </p:nvPr>
        </p:nvSpPr>
        <p:spPr>
          <a:xfrm>
            <a:off x="381000" y="1633536"/>
            <a:ext cx="8001000" cy="2938464"/>
          </a:xfrm>
        </p:spPr>
        <p:txBody>
          <a:bodyPr>
            <a:normAutofit/>
          </a:bodyPr>
          <a:lstStyle/>
          <a:p>
            <a:pPr marL="397764" indent="-342900">
              <a:buFont typeface="Arial" panose="020B0604020202020204" pitchFamily="34" charset="0"/>
              <a:buChar char="•"/>
            </a:pPr>
            <a:r>
              <a:rPr lang="en-US" sz="3600" dirty="0" smtClean="0">
                <a:solidFill>
                  <a:schemeClr val="accent4"/>
                </a:solidFill>
              </a:rPr>
              <a:t>Name</a:t>
            </a:r>
          </a:p>
          <a:p>
            <a:pPr marL="397764" indent="-342900">
              <a:buFont typeface="Arial" panose="020B0604020202020204" pitchFamily="34" charset="0"/>
              <a:buChar char="•"/>
            </a:pPr>
            <a:r>
              <a:rPr lang="en-US" sz="3600" dirty="0" smtClean="0">
                <a:solidFill>
                  <a:schemeClr val="accent4"/>
                </a:solidFill>
              </a:rPr>
              <a:t>School &amp; position</a:t>
            </a:r>
          </a:p>
          <a:p>
            <a:pPr marL="397764" indent="-342900">
              <a:buFont typeface="Arial" panose="020B0604020202020204" pitchFamily="34" charset="0"/>
              <a:buChar char="•"/>
            </a:pPr>
            <a:r>
              <a:rPr lang="en-US" sz="3600" dirty="0" smtClean="0">
                <a:solidFill>
                  <a:schemeClr val="accent4"/>
                </a:solidFill>
              </a:rPr>
              <a:t>One vocabulary method that someone shared with you. </a:t>
            </a:r>
            <a:endParaRPr lang="en-US" sz="3600" dirty="0">
              <a:solidFill>
                <a:schemeClr val="accent4"/>
              </a:solidFill>
            </a:endParaRPr>
          </a:p>
        </p:txBody>
      </p:sp>
    </p:spTree>
    <p:extLst>
      <p:ext uri="{BB962C8B-B14F-4D97-AF65-F5344CB8AC3E}">
        <p14:creationId xmlns:p14="http://schemas.microsoft.com/office/powerpoint/2010/main" val="194338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Tier 2 Vocabulary</a:t>
            </a:r>
            <a:endParaRPr lang="en-US" dirty="0"/>
          </a:p>
        </p:txBody>
      </p:sp>
      <p:sp>
        <p:nvSpPr>
          <p:cNvPr id="3" name="Text Placeholder 2"/>
          <p:cNvSpPr>
            <a:spLocks noGrp="1"/>
          </p:cNvSpPr>
          <p:nvPr>
            <p:ph type="body" idx="1"/>
          </p:nvPr>
        </p:nvSpPr>
        <p:spPr>
          <a:xfrm>
            <a:off x="381000" y="1633536"/>
            <a:ext cx="8305800" cy="3090864"/>
          </a:xfrm>
        </p:spPr>
        <p:txBody>
          <a:bodyPr>
            <a:normAutofit/>
          </a:bodyPr>
          <a:lstStyle/>
          <a:p>
            <a:r>
              <a:rPr lang="en-US" sz="3200" dirty="0" smtClean="0">
                <a:solidFill>
                  <a:schemeClr val="accent4"/>
                </a:solidFill>
              </a:rPr>
              <a:t>Let’s take a look at what the CCSS says…</a:t>
            </a:r>
          </a:p>
          <a:p>
            <a:r>
              <a:rPr lang="en-US" sz="3200" dirty="0" smtClean="0">
                <a:solidFill>
                  <a:schemeClr val="accent4"/>
                </a:solidFill>
              </a:rPr>
              <a:t>Highlight: </a:t>
            </a:r>
          </a:p>
          <a:p>
            <a:pPr marL="512064" indent="-457200">
              <a:buFont typeface="Arial" panose="020B0604020202020204" pitchFamily="34" charset="0"/>
              <a:buChar char="•"/>
            </a:pPr>
            <a:r>
              <a:rPr lang="en-US" sz="3200" dirty="0" smtClean="0">
                <a:solidFill>
                  <a:schemeClr val="accent4"/>
                </a:solidFill>
              </a:rPr>
              <a:t>One </a:t>
            </a:r>
            <a:r>
              <a:rPr lang="en-US" sz="3200" dirty="0">
                <a:solidFill>
                  <a:schemeClr val="accent4"/>
                </a:solidFill>
              </a:rPr>
              <a:t>k</a:t>
            </a:r>
            <a:r>
              <a:rPr lang="en-US" sz="3200" dirty="0" smtClean="0">
                <a:solidFill>
                  <a:schemeClr val="accent4"/>
                </a:solidFill>
              </a:rPr>
              <a:t>ey </a:t>
            </a:r>
            <a:r>
              <a:rPr lang="en-US" sz="3200" dirty="0">
                <a:solidFill>
                  <a:schemeClr val="accent4"/>
                </a:solidFill>
              </a:rPr>
              <a:t>w</a:t>
            </a:r>
            <a:r>
              <a:rPr lang="en-US" sz="3200" dirty="0" smtClean="0">
                <a:solidFill>
                  <a:schemeClr val="accent4"/>
                </a:solidFill>
              </a:rPr>
              <a:t>ord</a:t>
            </a:r>
          </a:p>
          <a:p>
            <a:pPr marL="512064" indent="-457200">
              <a:buFont typeface="Arial" panose="020B0604020202020204" pitchFamily="34" charset="0"/>
              <a:buChar char="•"/>
            </a:pPr>
            <a:r>
              <a:rPr lang="en-US" sz="3200" dirty="0" smtClean="0">
                <a:solidFill>
                  <a:schemeClr val="accent4"/>
                </a:solidFill>
              </a:rPr>
              <a:t>One phrase</a:t>
            </a:r>
          </a:p>
          <a:p>
            <a:pPr marL="512064" indent="-457200">
              <a:buFont typeface="Arial" panose="020B0604020202020204" pitchFamily="34" charset="0"/>
              <a:buChar char="•"/>
            </a:pPr>
            <a:r>
              <a:rPr lang="en-US" sz="3200" dirty="0" smtClean="0">
                <a:solidFill>
                  <a:schemeClr val="accent4"/>
                </a:solidFill>
              </a:rPr>
              <a:t>One sentence</a:t>
            </a:r>
            <a:endParaRPr lang="en-US" sz="3200" dirty="0">
              <a:solidFill>
                <a:schemeClr val="accent4"/>
              </a:solidFill>
            </a:endParaRPr>
          </a:p>
        </p:txBody>
      </p:sp>
      <p:sp>
        <p:nvSpPr>
          <p:cNvPr id="4" name="TextBox 3"/>
          <p:cNvSpPr txBox="1"/>
          <p:nvPr/>
        </p:nvSpPr>
        <p:spPr>
          <a:xfrm>
            <a:off x="381000" y="5105400"/>
            <a:ext cx="8382000" cy="584775"/>
          </a:xfrm>
          <a:prstGeom prst="rect">
            <a:avLst/>
          </a:prstGeom>
          <a:noFill/>
        </p:spPr>
        <p:txBody>
          <a:bodyPr wrap="square" rtlCol="0">
            <a:spAutoFit/>
          </a:bodyPr>
          <a:lstStyle/>
          <a:p>
            <a:r>
              <a:rPr lang="en-US" sz="3200" dirty="0" smtClean="0">
                <a:solidFill>
                  <a:schemeClr val="accent1">
                    <a:lumMod val="60000"/>
                    <a:lumOff val="40000"/>
                  </a:schemeClr>
                </a:solidFill>
              </a:rPr>
              <a:t>What are some things that pop out for you? </a:t>
            </a:r>
            <a:endParaRPr lang="en-US" sz="3200" dirty="0">
              <a:solidFill>
                <a:schemeClr val="accent1">
                  <a:lumMod val="60000"/>
                  <a:lumOff val="40000"/>
                </a:schemeClr>
              </a:solidFill>
            </a:endParaRPr>
          </a:p>
        </p:txBody>
      </p:sp>
    </p:spTree>
    <p:extLst>
      <p:ext uri="{BB962C8B-B14F-4D97-AF65-F5344CB8AC3E}">
        <p14:creationId xmlns:p14="http://schemas.microsoft.com/office/powerpoint/2010/main" val="154126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1464"/>
            <a:ext cx="8382000" cy="1362075"/>
          </a:xfrm>
        </p:spPr>
        <p:txBody>
          <a:bodyPr/>
          <a:lstStyle/>
          <a:p>
            <a:r>
              <a:rPr lang="en-US" dirty="0" smtClean="0"/>
              <a:t>What could the Tier 2 word be?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7215522"/>
              </p:ext>
            </p:extLst>
          </p:nvPr>
        </p:nvGraphicFramePr>
        <p:xfrm>
          <a:off x="228600" y="1905000"/>
          <a:ext cx="8610600" cy="4038600"/>
        </p:xfrm>
        <a:graphic>
          <a:graphicData uri="http://schemas.openxmlformats.org/drawingml/2006/table">
            <a:tbl>
              <a:tblPr firstRow="1" bandRow="1">
                <a:tableStyleId>{5C22544A-7EE6-4342-B048-85BDC9FD1C3A}</a:tableStyleId>
              </a:tblPr>
              <a:tblGrid>
                <a:gridCol w="2870200"/>
                <a:gridCol w="2870200"/>
                <a:gridCol w="2870200"/>
              </a:tblGrid>
              <a:tr h="673100">
                <a:tc>
                  <a:txBody>
                    <a:bodyPr/>
                    <a:lstStyle/>
                    <a:p>
                      <a:pPr algn="ctr"/>
                      <a:r>
                        <a:rPr lang="en-US" sz="2400" b="1" dirty="0" smtClean="0">
                          <a:solidFill>
                            <a:schemeClr val="accent4"/>
                          </a:solidFill>
                        </a:rPr>
                        <a:t>TIER 1</a:t>
                      </a:r>
                      <a:endParaRPr lang="en-US" sz="2400" b="1" dirty="0">
                        <a:solidFill>
                          <a:schemeClr val="accent4"/>
                        </a:solidFill>
                      </a:endParaRPr>
                    </a:p>
                  </a:txBody>
                  <a:tcPr anchor="ctr"/>
                </a:tc>
                <a:tc>
                  <a:txBody>
                    <a:bodyPr/>
                    <a:lstStyle/>
                    <a:p>
                      <a:pPr algn="ctr"/>
                      <a:r>
                        <a:rPr lang="en-US" sz="2400" b="1" dirty="0" smtClean="0">
                          <a:solidFill>
                            <a:schemeClr val="accent4"/>
                          </a:solidFill>
                        </a:rPr>
                        <a:t>TIER</a:t>
                      </a:r>
                      <a:r>
                        <a:rPr lang="en-US" sz="2400" b="1" baseline="0" dirty="0" smtClean="0">
                          <a:solidFill>
                            <a:schemeClr val="accent4"/>
                          </a:solidFill>
                        </a:rPr>
                        <a:t> 2</a:t>
                      </a:r>
                      <a:endParaRPr lang="en-US" sz="2400" b="1" dirty="0">
                        <a:solidFill>
                          <a:schemeClr val="accent4"/>
                        </a:solidFill>
                      </a:endParaRPr>
                    </a:p>
                  </a:txBody>
                  <a:tcPr anchor="ctr"/>
                </a:tc>
                <a:tc>
                  <a:txBody>
                    <a:bodyPr/>
                    <a:lstStyle/>
                    <a:p>
                      <a:pPr algn="ctr"/>
                      <a:r>
                        <a:rPr lang="en-US" sz="2400" b="1" dirty="0" smtClean="0">
                          <a:solidFill>
                            <a:schemeClr val="accent4"/>
                          </a:solidFill>
                        </a:rPr>
                        <a:t>TIER 3</a:t>
                      </a:r>
                      <a:endParaRPr lang="en-US" sz="2400" b="1" dirty="0">
                        <a:solidFill>
                          <a:schemeClr val="accent4"/>
                        </a:solidFill>
                      </a:endParaRPr>
                    </a:p>
                  </a:txBody>
                  <a:tcPr anchor="ctr"/>
                </a:tc>
              </a:tr>
              <a:tr h="673100">
                <a:tc>
                  <a:txBody>
                    <a:bodyPr/>
                    <a:lstStyle/>
                    <a:p>
                      <a:r>
                        <a:rPr lang="en-US" sz="2800" dirty="0" smtClean="0">
                          <a:solidFill>
                            <a:schemeClr val="accent4"/>
                          </a:solidFill>
                        </a:rPr>
                        <a:t>Eat</a:t>
                      </a:r>
                      <a:endParaRPr lang="en-US" sz="2800" dirty="0">
                        <a:solidFill>
                          <a:schemeClr val="accent4"/>
                        </a:solidFill>
                      </a:endParaRPr>
                    </a:p>
                  </a:txBody>
                  <a:tcPr anchor="ctr"/>
                </a:tc>
                <a:tc>
                  <a:txBody>
                    <a:bodyPr/>
                    <a:lstStyle/>
                    <a:p>
                      <a:endParaRPr lang="en-US" sz="2800" dirty="0">
                        <a:solidFill>
                          <a:schemeClr val="accent4"/>
                        </a:solidFill>
                      </a:endParaRPr>
                    </a:p>
                  </a:txBody>
                  <a:tcPr anchor="ctr"/>
                </a:tc>
                <a:tc>
                  <a:txBody>
                    <a:bodyPr/>
                    <a:lstStyle/>
                    <a:p>
                      <a:r>
                        <a:rPr lang="en-US" sz="2800" dirty="0" smtClean="0">
                          <a:solidFill>
                            <a:schemeClr val="accent4"/>
                          </a:solidFill>
                        </a:rPr>
                        <a:t>Masticate</a:t>
                      </a:r>
                      <a:endParaRPr lang="en-US" sz="2800" dirty="0">
                        <a:solidFill>
                          <a:schemeClr val="accent4"/>
                        </a:solidFill>
                      </a:endParaRPr>
                    </a:p>
                  </a:txBody>
                  <a:tcPr anchor="ctr"/>
                </a:tc>
              </a:tr>
              <a:tr h="673100">
                <a:tc>
                  <a:txBody>
                    <a:bodyPr/>
                    <a:lstStyle/>
                    <a:p>
                      <a:r>
                        <a:rPr lang="en-US" sz="2800" dirty="0" smtClean="0">
                          <a:solidFill>
                            <a:schemeClr val="accent4"/>
                          </a:solidFill>
                        </a:rPr>
                        <a:t>Food</a:t>
                      </a:r>
                      <a:endParaRPr lang="en-US" sz="2800" dirty="0">
                        <a:solidFill>
                          <a:schemeClr val="accent4"/>
                        </a:solidFill>
                      </a:endParaRPr>
                    </a:p>
                  </a:txBody>
                  <a:tcPr anchor="ctr"/>
                </a:tc>
                <a:tc>
                  <a:txBody>
                    <a:bodyPr/>
                    <a:lstStyle/>
                    <a:p>
                      <a:endParaRPr lang="en-US" sz="2800" dirty="0">
                        <a:solidFill>
                          <a:schemeClr val="accent4"/>
                        </a:solidFill>
                      </a:endParaRPr>
                    </a:p>
                  </a:txBody>
                  <a:tcPr anchor="ctr"/>
                </a:tc>
                <a:tc>
                  <a:txBody>
                    <a:bodyPr/>
                    <a:lstStyle/>
                    <a:p>
                      <a:r>
                        <a:rPr lang="en-US" sz="2800" dirty="0" smtClean="0">
                          <a:solidFill>
                            <a:schemeClr val="accent4"/>
                          </a:solidFill>
                        </a:rPr>
                        <a:t>Sustenance</a:t>
                      </a:r>
                      <a:endParaRPr lang="en-US" sz="2800" dirty="0">
                        <a:solidFill>
                          <a:schemeClr val="accent4"/>
                        </a:solidFill>
                      </a:endParaRPr>
                    </a:p>
                  </a:txBody>
                  <a:tcPr anchor="ctr"/>
                </a:tc>
              </a:tr>
              <a:tr h="673100">
                <a:tc>
                  <a:txBody>
                    <a:bodyPr/>
                    <a:lstStyle/>
                    <a:p>
                      <a:r>
                        <a:rPr lang="en-US" sz="2800" dirty="0" smtClean="0">
                          <a:solidFill>
                            <a:schemeClr val="accent4"/>
                          </a:solidFill>
                        </a:rPr>
                        <a:t>Garbage</a:t>
                      </a:r>
                      <a:endParaRPr lang="en-US" sz="2800" dirty="0">
                        <a:solidFill>
                          <a:schemeClr val="accent4"/>
                        </a:solidFill>
                      </a:endParaRPr>
                    </a:p>
                  </a:txBody>
                  <a:tcPr anchor="ctr"/>
                </a:tc>
                <a:tc>
                  <a:txBody>
                    <a:bodyPr/>
                    <a:lstStyle/>
                    <a:p>
                      <a:endParaRPr lang="en-US" sz="2800" dirty="0">
                        <a:solidFill>
                          <a:schemeClr val="accent4"/>
                        </a:solidFill>
                      </a:endParaRPr>
                    </a:p>
                  </a:txBody>
                  <a:tcPr anchor="ctr"/>
                </a:tc>
                <a:tc>
                  <a:txBody>
                    <a:bodyPr/>
                    <a:lstStyle/>
                    <a:p>
                      <a:r>
                        <a:rPr lang="en-US" sz="2800" dirty="0" smtClean="0">
                          <a:solidFill>
                            <a:schemeClr val="accent4"/>
                          </a:solidFill>
                        </a:rPr>
                        <a:t>Refuse</a:t>
                      </a:r>
                      <a:endParaRPr lang="en-US" sz="2800" dirty="0">
                        <a:solidFill>
                          <a:schemeClr val="accent4"/>
                        </a:solidFill>
                      </a:endParaRPr>
                    </a:p>
                  </a:txBody>
                  <a:tcPr anchor="ctr"/>
                </a:tc>
              </a:tr>
              <a:tr h="673100">
                <a:tc>
                  <a:txBody>
                    <a:bodyPr/>
                    <a:lstStyle/>
                    <a:p>
                      <a:r>
                        <a:rPr lang="en-US" sz="2800" dirty="0" smtClean="0">
                          <a:solidFill>
                            <a:schemeClr val="accent4"/>
                          </a:solidFill>
                        </a:rPr>
                        <a:t>Skin</a:t>
                      </a:r>
                      <a:endParaRPr lang="en-US" sz="2800" dirty="0">
                        <a:solidFill>
                          <a:schemeClr val="accent4"/>
                        </a:solidFill>
                      </a:endParaRPr>
                    </a:p>
                  </a:txBody>
                  <a:tcPr anchor="ctr"/>
                </a:tc>
                <a:tc>
                  <a:txBody>
                    <a:bodyPr/>
                    <a:lstStyle/>
                    <a:p>
                      <a:endParaRPr lang="en-US" sz="2800" dirty="0">
                        <a:solidFill>
                          <a:schemeClr val="accent4"/>
                        </a:solidFill>
                      </a:endParaRPr>
                    </a:p>
                  </a:txBody>
                  <a:tcPr anchor="ctr"/>
                </a:tc>
                <a:tc>
                  <a:txBody>
                    <a:bodyPr/>
                    <a:lstStyle/>
                    <a:p>
                      <a:r>
                        <a:rPr lang="en-US" sz="2800" dirty="0" smtClean="0">
                          <a:solidFill>
                            <a:schemeClr val="accent4"/>
                          </a:solidFill>
                        </a:rPr>
                        <a:t>Epidermis</a:t>
                      </a:r>
                      <a:endParaRPr lang="en-US" sz="2800" dirty="0">
                        <a:solidFill>
                          <a:schemeClr val="accent4"/>
                        </a:solidFill>
                      </a:endParaRPr>
                    </a:p>
                  </a:txBody>
                  <a:tcPr anchor="ctr"/>
                </a:tc>
              </a:tr>
              <a:tr h="673100">
                <a:tc>
                  <a:txBody>
                    <a:bodyPr/>
                    <a:lstStyle/>
                    <a:p>
                      <a:r>
                        <a:rPr lang="en-US" sz="2800" dirty="0" smtClean="0">
                          <a:solidFill>
                            <a:schemeClr val="accent4"/>
                          </a:solidFill>
                        </a:rPr>
                        <a:t>Guess</a:t>
                      </a:r>
                      <a:endParaRPr lang="en-US" sz="2800" dirty="0">
                        <a:solidFill>
                          <a:schemeClr val="accent4"/>
                        </a:solidFill>
                      </a:endParaRPr>
                    </a:p>
                  </a:txBody>
                  <a:tcPr anchor="ctr"/>
                </a:tc>
                <a:tc>
                  <a:txBody>
                    <a:bodyPr/>
                    <a:lstStyle/>
                    <a:p>
                      <a:endParaRPr lang="en-US" sz="2800" dirty="0">
                        <a:solidFill>
                          <a:schemeClr val="accent4"/>
                        </a:solidFill>
                      </a:endParaRPr>
                    </a:p>
                  </a:txBody>
                  <a:tcPr anchor="ctr"/>
                </a:tc>
                <a:tc>
                  <a:txBody>
                    <a:bodyPr/>
                    <a:lstStyle/>
                    <a:p>
                      <a:r>
                        <a:rPr lang="en-US" sz="2800" dirty="0" smtClean="0">
                          <a:solidFill>
                            <a:schemeClr val="accent4"/>
                          </a:solidFill>
                        </a:rPr>
                        <a:t>prognosticate</a:t>
                      </a:r>
                      <a:endParaRPr lang="en-US" sz="2800" dirty="0">
                        <a:solidFill>
                          <a:schemeClr val="accent4"/>
                        </a:solidFill>
                      </a:endParaRPr>
                    </a:p>
                  </a:txBody>
                  <a:tcPr anchor="ctr"/>
                </a:tc>
              </a:tr>
            </a:tbl>
          </a:graphicData>
        </a:graphic>
      </p:graphicFrame>
    </p:spTree>
    <p:extLst>
      <p:ext uri="{BB962C8B-B14F-4D97-AF65-F5344CB8AC3E}">
        <p14:creationId xmlns:p14="http://schemas.microsoft.com/office/powerpoint/2010/main" val="1959363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19200" y="381000"/>
            <a:ext cx="7086600" cy="990600"/>
          </a:xfrm>
        </p:spPr>
        <p:txBody>
          <a:bodyPr>
            <a:normAutofit fontScale="90000"/>
          </a:bodyPr>
          <a:lstStyle/>
          <a:p>
            <a:pPr eaLnBrk="1" fontAlgn="auto" hangingPunct="1">
              <a:spcAft>
                <a:spcPts val="0"/>
              </a:spcAft>
              <a:defRPr/>
            </a:pPr>
            <a:r>
              <a:rPr lang="en-US" dirty="0" smtClean="0">
                <a:ea typeface="+mj-ea"/>
                <a:cs typeface="+mj-cs"/>
              </a:rPr>
              <a:t>Tier 1:  The most basic words </a:t>
            </a:r>
          </a:p>
        </p:txBody>
      </p:sp>
      <p:sp>
        <p:nvSpPr>
          <p:cNvPr id="16387" name="Rectangle 3"/>
          <p:cNvSpPr>
            <a:spLocks noGrp="1" noChangeArrowheads="1"/>
          </p:cNvSpPr>
          <p:nvPr>
            <p:ph idx="1"/>
          </p:nvPr>
        </p:nvSpPr>
        <p:spPr>
          <a:xfrm>
            <a:off x="2971800" y="1066800"/>
            <a:ext cx="2743200" cy="4724400"/>
          </a:xfrm>
        </p:spPr>
        <p:txBody>
          <a:bodyPr>
            <a:normAutofit lnSpcReduction="10000"/>
          </a:bodyPr>
          <a:lstStyle/>
          <a:p>
            <a:pPr eaLnBrk="1" hangingPunct="1">
              <a:buFontTx/>
              <a:buNone/>
            </a:pPr>
            <a:endParaRPr lang="en-US" sz="2400" dirty="0" smtClean="0"/>
          </a:p>
          <a:p>
            <a:pPr eaLnBrk="1" hangingPunct="1">
              <a:buFontTx/>
              <a:buNone/>
            </a:pPr>
            <a:r>
              <a:rPr lang="en-US" sz="3200" dirty="0" smtClean="0">
                <a:solidFill>
                  <a:schemeClr val="accent4">
                    <a:lumMod val="95000"/>
                    <a:lumOff val="5000"/>
                  </a:schemeClr>
                </a:solidFill>
              </a:rPr>
              <a:t>Examples—</a:t>
            </a:r>
          </a:p>
          <a:p>
            <a:pPr eaLnBrk="1" hangingPunct="1"/>
            <a:r>
              <a:rPr lang="en-US" sz="3200" dirty="0" smtClean="0">
                <a:solidFill>
                  <a:schemeClr val="accent4">
                    <a:lumMod val="95000"/>
                    <a:lumOff val="5000"/>
                  </a:schemeClr>
                </a:solidFill>
              </a:rPr>
              <a:t>table</a:t>
            </a:r>
          </a:p>
          <a:p>
            <a:pPr eaLnBrk="1" hangingPunct="1"/>
            <a:r>
              <a:rPr lang="en-US" sz="3200" dirty="0" smtClean="0">
                <a:solidFill>
                  <a:schemeClr val="accent4">
                    <a:lumMod val="95000"/>
                    <a:lumOff val="5000"/>
                  </a:schemeClr>
                </a:solidFill>
              </a:rPr>
              <a:t>happy</a:t>
            </a:r>
          </a:p>
          <a:p>
            <a:pPr eaLnBrk="1" hangingPunct="1"/>
            <a:r>
              <a:rPr lang="en-US" sz="3200" dirty="0" smtClean="0">
                <a:solidFill>
                  <a:schemeClr val="accent4">
                    <a:lumMod val="95000"/>
                    <a:lumOff val="5000"/>
                  </a:schemeClr>
                </a:solidFill>
              </a:rPr>
              <a:t>baby</a:t>
            </a:r>
          </a:p>
          <a:p>
            <a:pPr eaLnBrk="1" hangingPunct="1"/>
            <a:r>
              <a:rPr lang="en-US" sz="3200" dirty="0" smtClean="0">
                <a:solidFill>
                  <a:schemeClr val="accent4">
                    <a:lumMod val="95000"/>
                    <a:lumOff val="5000"/>
                  </a:schemeClr>
                </a:solidFill>
              </a:rPr>
              <a:t>nose</a:t>
            </a:r>
          </a:p>
          <a:p>
            <a:pPr eaLnBrk="1" hangingPunct="1"/>
            <a:r>
              <a:rPr lang="en-US" sz="3200" dirty="0" smtClean="0">
                <a:solidFill>
                  <a:schemeClr val="accent4">
                    <a:lumMod val="95000"/>
                    <a:lumOff val="5000"/>
                  </a:schemeClr>
                </a:solidFill>
              </a:rPr>
              <a:t>purple</a:t>
            </a:r>
          </a:p>
          <a:p>
            <a:pPr eaLnBrk="1" hangingPunct="1"/>
            <a:r>
              <a:rPr lang="en-US" sz="3200" dirty="0" smtClean="0">
                <a:solidFill>
                  <a:schemeClr val="accent4">
                    <a:lumMod val="95000"/>
                    <a:lumOff val="5000"/>
                  </a:schemeClr>
                </a:solidFill>
              </a:rPr>
              <a:t>angry</a:t>
            </a:r>
          </a:p>
          <a:p>
            <a:pPr eaLnBrk="1" hangingPunct="1"/>
            <a:r>
              <a:rPr lang="en-US" sz="3200" dirty="0" smtClean="0">
                <a:solidFill>
                  <a:schemeClr val="accent4">
                    <a:lumMod val="95000"/>
                    <a:lumOff val="5000"/>
                  </a:schemeClr>
                </a:solidFill>
              </a:rPr>
              <a:t>hamburger</a:t>
            </a:r>
          </a:p>
          <a:p>
            <a:pPr eaLnBrk="1" hangingPunct="1"/>
            <a:endParaRPr lang="en-US" sz="2400" dirty="0" smtClean="0"/>
          </a:p>
          <a:p>
            <a:pPr eaLnBrk="1" hangingPunct="1"/>
            <a:endParaRPr lang="en-US" sz="2400" dirty="0" smtClean="0"/>
          </a:p>
          <a:p>
            <a:pPr lvl="1" eaLnBrk="1" hangingPunct="1"/>
            <a:endParaRPr lang="en-US" sz="2000" dirty="0" smtClean="0"/>
          </a:p>
        </p:txBody>
      </p:sp>
    </p:spTree>
    <p:extLst>
      <p:ext uri="{BB962C8B-B14F-4D97-AF65-F5344CB8AC3E}">
        <p14:creationId xmlns:p14="http://schemas.microsoft.com/office/powerpoint/2010/main" val="2459880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90600" y="0"/>
            <a:ext cx="7242048" cy="1143000"/>
          </a:xfrm>
        </p:spPr>
        <p:txBody>
          <a:bodyPr/>
          <a:lstStyle/>
          <a:p>
            <a:pPr eaLnBrk="1" fontAlgn="auto" hangingPunct="1">
              <a:spcAft>
                <a:spcPts val="0"/>
              </a:spcAft>
              <a:defRPr/>
            </a:pPr>
            <a:r>
              <a:rPr lang="en-US" dirty="0" smtClean="0">
                <a:ea typeface="+mj-ea"/>
                <a:cs typeface="+mj-cs"/>
              </a:rPr>
              <a:t>Academic Vocabulary</a:t>
            </a:r>
          </a:p>
        </p:txBody>
      </p:sp>
      <p:sp>
        <p:nvSpPr>
          <p:cNvPr id="28675" name="TextBox 4"/>
          <p:cNvSpPr txBox="1">
            <a:spLocks noChangeArrowheads="1"/>
          </p:cNvSpPr>
          <p:nvPr/>
        </p:nvSpPr>
        <p:spPr bwMode="auto">
          <a:xfrm>
            <a:off x="3886200" y="1371600"/>
            <a:ext cx="5257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fontAlgn="auto" hangingPunct="1">
              <a:spcBef>
                <a:spcPts val="0"/>
              </a:spcBef>
              <a:spcAft>
                <a:spcPts val="0"/>
              </a:spcAft>
            </a:pPr>
            <a:r>
              <a:rPr lang="en-US" sz="3000" b="1" dirty="0">
                <a:solidFill>
                  <a:srgbClr val="000000">
                    <a:lumMod val="95000"/>
                    <a:lumOff val="5000"/>
                  </a:srgbClr>
                </a:solidFill>
                <a:latin typeface="Bradley Hand ITC" pitchFamily="66" charset="0"/>
              </a:rPr>
              <a:t>Content specific vocabulary   </a:t>
            </a:r>
          </a:p>
          <a:p>
            <a:pPr algn="ctr" eaLnBrk="1" fontAlgn="auto" hangingPunct="1">
              <a:spcBef>
                <a:spcPts val="0"/>
              </a:spcBef>
              <a:spcAft>
                <a:spcPts val="0"/>
              </a:spcAft>
            </a:pPr>
            <a:r>
              <a:rPr lang="en-US" sz="3000" dirty="0">
                <a:solidFill>
                  <a:srgbClr val="000000">
                    <a:lumMod val="95000"/>
                    <a:lumOff val="5000"/>
                  </a:srgbClr>
                </a:solidFill>
                <a:latin typeface="Bradley Hand ITC" pitchFamily="66" charset="0"/>
              </a:rPr>
              <a:t>          brick words = Tier 3 	</a:t>
            </a:r>
          </a:p>
          <a:p>
            <a:pPr algn="ctr" eaLnBrk="1" fontAlgn="auto" hangingPunct="1">
              <a:spcBef>
                <a:spcPts val="0"/>
              </a:spcBef>
              <a:spcAft>
                <a:spcPts val="0"/>
              </a:spcAft>
            </a:pPr>
            <a:endParaRPr lang="en-US" sz="3000" dirty="0">
              <a:solidFill>
                <a:srgbClr val="000000">
                  <a:lumMod val="95000"/>
                  <a:lumOff val="5000"/>
                </a:srgbClr>
              </a:solidFill>
              <a:latin typeface="Bradley Hand ITC" pitchFamily="66" charset="0"/>
            </a:endParaRPr>
          </a:p>
          <a:p>
            <a:pPr algn="ctr" eaLnBrk="1" fontAlgn="auto" hangingPunct="1">
              <a:spcBef>
                <a:spcPts val="0"/>
              </a:spcBef>
              <a:spcAft>
                <a:spcPts val="0"/>
              </a:spcAft>
            </a:pPr>
            <a:r>
              <a:rPr lang="en-US" sz="3000" b="1" dirty="0">
                <a:solidFill>
                  <a:srgbClr val="000000">
                    <a:lumMod val="95000"/>
                    <a:lumOff val="5000"/>
                  </a:srgbClr>
                </a:solidFill>
                <a:latin typeface="Bradley Hand ITC" pitchFamily="66" charset="0"/>
              </a:rPr>
              <a:t>Transportable vocabulary</a:t>
            </a:r>
          </a:p>
          <a:p>
            <a:pPr algn="ctr" eaLnBrk="1" fontAlgn="auto" hangingPunct="1">
              <a:spcBef>
                <a:spcPts val="0"/>
              </a:spcBef>
              <a:spcAft>
                <a:spcPts val="0"/>
              </a:spcAft>
            </a:pPr>
            <a:r>
              <a:rPr lang="en-US" sz="3000" dirty="0">
                <a:solidFill>
                  <a:srgbClr val="000000">
                    <a:lumMod val="95000"/>
                    <a:lumOff val="5000"/>
                  </a:srgbClr>
                </a:solidFill>
                <a:latin typeface="Bradley Hand ITC" pitchFamily="66" charset="0"/>
              </a:rPr>
              <a:t>mortar words = Tier 2</a:t>
            </a:r>
          </a:p>
          <a:p>
            <a:pPr eaLnBrk="1" fontAlgn="auto" hangingPunct="1">
              <a:spcBef>
                <a:spcPts val="0"/>
              </a:spcBef>
              <a:spcAft>
                <a:spcPts val="0"/>
              </a:spcAft>
            </a:pPr>
            <a:r>
              <a:rPr lang="en-US" sz="3000" dirty="0">
                <a:solidFill>
                  <a:srgbClr val="000000">
                    <a:lumMod val="95000"/>
                    <a:lumOff val="5000"/>
                  </a:srgbClr>
                </a:solidFill>
                <a:latin typeface="Bradley Hand ITC" pitchFamily="66" charset="0"/>
              </a:rPr>
              <a:t>    (words that are used across     </a:t>
            </a:r>
          </a:p>
          <a:p>
            <a:pPr eaLnBrk="1" fontAlgn="auto" hangingPunct="1">
              <a:spcBef>
                <a:spcPts val="0"/>
              </a:spcBef>
              <a:spcAft>
                <a:spcPts val="0"/>
              </a:spcAft>
            </a:pPr>
            <a:r>
              <a:rPr lang="en-US" sz="3000" dirty="0">
                <a:solidFill>
                  <a:srgbClr val="000000">
                    <a:lumMod val="95000"/>
                    <a:lumOff val="5000"/>
                  </a:srgbClr>
                </a:solidFill>
                <a:latin typeface="Bradley Hand ITC" pitchFamily="66" charset="0"/>
              </a:rPr>
              <a:t>      the curriculum in multiple   </a:t>
            </a:r>
          </a:p>
          <a:p>
            <a:pPr eaLnBrk="1" fontAlgn="auto" hangingPunct="1">
              <a:spcBef>
                <a:spcPts val="0"/>
              </a:spcBef>
              <a:spcAft>
                <a:spcPts val="0"/>
              </a:spcAft>
            </a:pPr>
            <a:r>
              <a:rPr lang="en-US" sz="3000" dirty="0">
                <a:solidFill>
                  <a:srgbClr val="000000">
                    <a:lumMod val="95000"/>
                    <a:lumOff val="5000"/>
                  </a:srgbClr>
                </a:solidFill>
                <a:latin typeface="Bradley Hand ITC" pitchFamily="66" charset="0"/>
              </a:rPr>
              <a:t>      disciplines)</a:t>
            </a:r>
          </a:p>
          <a:p>
            <a:pPr eaLnBrk="1" fontAlgn="auto" hangingPunct="1">
              <a:spcBef>
                <a:spcPts val="0"/>
              </a:spcBef>
              <a:spcAft>
                <a:spcPts val="0"/>
              </a:spcAft>
            </a:pPr>
            <a:endParaRPr lang="en-US" sz="3000" dirty="0">
              <a:solidFill>
                <a:srgbClr val="FFFFFF"/>
              </a:solidFill>
              <a:latin typeface="Calibri" charset="0"/>
            </a:endParaRPr>
          </a:p>
        </p:txBody>
      </p:sp>
      <p:pic>
        <p:nvPicPr>
          <p:cNvPr id="28677" name="Picture 5" descr="http://z.about.com/d/geology/1/0/a/6/1/bricknmort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207" y="1878189"/>
            <a:ext cx="2795588" cy="256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837145">
            <a:off x="250212" y="1466752"/>
            <a:ext cx="1358900"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261571">
            <a:off x="250212" y="3893309"/>
            <a:ext cx="1358900"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36445">
            <a:off x="2734173" y="3877597"/>
            <a:ext cx="1358900"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6143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ocab games and activities">
  <a:themeElements>
    <a:clrScheme name="ESD 123">
      <a:dk1>
        <a:srgbClr val="FFFFFF"/>
      </a:dk1>
      <a:lt1>
        <a:srgbClr val="99BCBE"/>
      </a:lt1>
      <a:dk2>
        <a:srgbClr val="005474"/>
      </a:dk2>
      <a:lt2>
        <a:srgbClr val="BBAB6F"/>
      </a:lt2>
      <a:accent1>
        <a:srgbClr val="FFC800"/>
      </a:accent1>
      <a:accent2>
        <a:srgbClr val="7B395D"/>
      </a:accent2>
      <a:accent3>
        <a:srgbClr val="B9D532"/>
      </a:accent3>
      <a:accent4>
        <a:srgbClr val="000000"/>
      </a:accent4>
      <a:accent5>
        <a:srgbClr val="706F6A"/>
      </a:accent5>
      <a:accent6>
        <a:srgbClr val="FFFFFF"/>
      </a:accent6>
      <a:hlink>
        <a:srgbClr val="009999"/>
      </a:hlink>
      <a:folHlink>
        <a:srgbClr val="99CC00"/>
      </a:folHlink>
    </a:clrScheme>
    <a:fontScheme name="ESD 123">
      <a:majorFont>
        <a:latin typeface="Tahoma"/>
        <a:ea typeface=""/>
        <a:cs typeface=""/>
      </a:majorFont>
      <a:minorFont>
        <a:latin typeface="Californian FB"/>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51c52ff8-5920-4217-8c27-6fdc9f729716">K56EZJF6X5H5-97-780</_dlc_DocId>
    <_dlc_DocIdUrl xmlns="51c52ff8-5920-4217-8c27-6fdc9f729716">
      <Url>https://portal.esd123.org/resources/_layouts/DocIdRedir.aspx?ID=K56EZJF6X5H5-97-780</Url>
      <Description>K56EZJF6X5H5-97-780</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8935D1F83E4844ABF8B530A2CB2820E" ma:contentTypeVersion="0" ma:contentTypeDescription="Create a new document." ma:contentTypeScope="" ma:versionID="0d557c8fffe023b53b12543d20f26c7b">
  <xsd:schema xmlns:xsd="http://www.w3.org/2001/XMLSchema" xmlns:xs="http://www.w3.org/2001/XMLSchema" xmlns:p="http://schemas.microsoft.com/office/2006/metadata/properties" xmlns:ns2="51c52ff8-5920-4217-8c27-6fdc9f729716" targetNamespace="http://schemas.microsoft.com/office/2006/metadata/properties" ma:root="true" ma:fieldsID="2ec14488d1ae3b183689b2b166c84832" ns2:_="">
    <xsd:import namespace="51c52ff8-5920-4217-8c27-6fdc9f72971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c52ff8-5920-4217-8c27-6fdc9f72971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348CBF-0DE2-4860-8BD2-95104F340013}">
  <ds:schemaRefs>
    <ds:schemaRef ds:uri="http://schemas.microsoft.com/sharepoint/events"/>
  </ds:schemaRefs>
</ds:datastoreItem>
</file>

<file path=customXml/itemProps2.xml><?xml version="1.0" encoding="utf-8"?>
<ds:datastoreItem xmlns:ds="http://schemas.openxmlformats.org/officeDocument/2006/customXml" ds:itemID="{D57AE528-54DB-4B67-8652-940F2AAA149D}">
  <ds:schemaRefs>
    <ds:schemaRef ds:uri="http://schemas.microsoft.com/sharepoint/v3/contenttype/forms"/>
  </ds:schemaRefs>
</ds:datastoreItem>
</file>

<file path=customXml/itemProps3.xml><?xml version="1.0" encoding="utf-8"?>
<ds:datastoreItem xmlns:ds="http://schemas.openxmlformats.org/officeDocument/2006/customXml" ds:itemID="{ECBF5816-3286-4032-AD7A-ACEECA2672DF}">
  <ds:schemaRefs>
    <ds:schemaRef ds:uri="http://schemas.openxmlformats.org/package/2006/metadata/core-properties"/>
    <ds:schemaRef ds:uri="http://purl.org/dc/elements/1.1/"/>
    <ds:schemaRef ds:uri="http://schemas.microsoft.com/office/2006/documentManagement/types"/>
    <ds:schemaRef ds:uri="http://www.w3.org/XML/1998/namespace"/>
    <ds:schemaRef ds:uri="http://schemas.microsoft.com/office/infopath/2007/PartnerControls"/>
    <ds:schemaRef ds:uri="http://purl.org/dc/dcmitype/"/>
    <ds:schemaRef ds:uri="51c52ff8-5920-4217-8c27-6fdc9f729716"/>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769BAB20-D2CF-4F0B-B979-8F4C472BD1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c52ff8-5920-4217-8c27-6fdc9f7297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Vocab games and activities</Template>
  <TotalTime>477</TotalTime>
  <Words>2175</Words>
  <Application>Microsoft Office PowerPoint</Application>
  <PresentationFormat>On-screen Show (4:3)</PresentationFormat>
  <Paragraphs>326</Paragraphs>
  <Slides>37</Slides>
  <Notes>27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Vocab games and activities</vt:lpstr>
      <vt:lpstr>Building Academic Vocabulary</vt:lpstr>
      <vt:lpstr>Objectives</vt:lpstr>
      <vt:lpstr>What’s the best way to teach academic vocabulary?</vt:lpstr>
      <vt:lpstr>What do you currently do?</vt:lpstr>
      <vt:lpstr>Share Out </vt:lpstr>
      <vt:lpstr>What is Tier 2 Vocabulary</vt:lpstr>
      <vt:lpstr>What could the Tier 2 word be?</vt:lpstr>
      <vt:lpstr>Tier 1:  The most basic words </vt:lpstr>
      <vt:lpstr>Academic Vocabulary</vt:lpstr>
      <vt:lpstr>Tier 3 (brick words):  Low frequency words specific to a discipline</vt:lpstr>
      <vt:lpstr>Tier 2 mortar words:  High frequency words found across a variety of disciplines</vt:lpstr>
      <vt:lpstr>Tiers of Words – Word Sort</vt:lpstr>
      <vt:lpstr>Criteria for identifying Tier II Words…</vt:lpstr>
      <vt:lpstr>Finding Tier 2 Words in Text</vt:lpstr>
      <vt:lpstr>PowerPoint Presentation</vt:lpstr>
      <vt:lpstr>Tier Two Words</vt:lpstr>
      <vt:lpstr>PowerPoint Presentation</vt:lpstr>
      <vt:lpstr>Why a SPECIAL WORKSHOP FOR MIGRANT STUDENTS?</vt:lpstr>
      <vt:lpstr>What is ‘migratory lifestyle’</vt:lpstr>
      <vt:lpstr>Priority for Service Migrant Students</vt:lpstr>
      <vt:lpstr>Seven Areas of Concern for Migrant Students</vt:lpstr>
      <vt:lpstr>Marzano’s 6 Steps to Vocabulary Instruction: </vt:lpstr>
      <vt:lpstr>Marzano’s 6 Steps to Vocabulary Instruction: </vt:lpstr>
      <vt:lpstr>What's different for ELLs?</vt:lpstr>
      <vt:lpstr>What Research Says About Why Students Need to Talk</vt:lpstr>
      <vt:lpstr>PowerPoint Presentation</vt:lpstr>
      <vt:lpstr>Games &amp; Activities! </vt:lpstr>
      <vt:lpstr>Games &amp; Activities! </vt:lpstr>
      <vt:lpstr>Games &amp; Activities! </vt:lpstr>
      <vt:lpstr>Games &amp; Activities! </vt:lpstr>
      <vt:lpstr>Games &amp; Activities! </vt:lpstr>
      <vt:lpstr>Games &amp; Activities! </vt:lpstr>
      <vt:lpstr>PowerPoint Presentation</vt:lpstr>
      <vt:lpstr>Using Discussion Cards…</vt:lpstr>
      <vt:lpstr>Review</vt:lpstr>
      <vt:lpstr>Reflection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Academic Vocabulary</dc:title>
  <dc:creator>Mary Kirby</dc:creator>
  <cp:lastModifiedBy>Mary Kirby</cp:lastModifiedBy>
  <cp:revision>24</cp:revision>
  <dcterms:created xsi:type="dcterms:W3CDTF">2014-01-29T16:34:17Z</dcterms:created>
  <dcterms:modified xsi:type="dcterms:W3CDTF">2014-05-07T16:20:50Z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0x01010058935D1F83E4844ABF8B530A2CB2820E</vt:lpwstr>
  </property>
  <property fmtid="{D5CDD505-2E9C-101B-9397-08002B2CF9AE}" pid="3" name="_dlc_DocIdItemGuid">
    <vt:lpwstr>8a9c00e3-d59b-4df1-b79c-eebd551f8ed1</vt:lpwstr>
  </property>
</Properties>
</file>