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388" r:id="rId3"/>
    <p:sldId id="258" r:id="rId4"/>
    <p:sldId id="305" r:id="rId5"/>
    <p:sldId id="394" r:id="rId6"/>
    <p:sldId id="395" r:id="rId7"/>
    <p:sldId id="412" r:id="rId8"/>
    <p:sldId id="392" r:id="rId9"/>
    <p:sldId id="407" r:id="rId10"/>
    <p:sldId id="396" r:id="rId11"/>
    <p:sldId id="397" r:id="rId12"/>
    <p:sldId id="398" r:id="rId13"/>
    <p:sldId id="399" r:id="rId14"/>
    <p:sldId id="400" r:id="rId15"/>
    <p:sldId id="330" r:id="rId16"/>
    <p:sldId id="380" r:id="rId17"/>
    <p:sldId id="295" r:id="rId18"/>
    <p:sldId id="302" r:id="rId19"/>
    <p:sldId id="296" r:id="rId20"/>
    <p:sldId id="343" r:id="rId21"/>
    <p:sldId id="298" r:id="rId22"/>
    <p:sldId id="344" r:id="rId23"/>
    <p:sldId id="297" r:id="rId24"/>
    <p:sldId id="490" r:id="rId25"/>
    <p:sldId id="508" r:id="rId26"/>
    <p:sldId id="489" r:id="rId27"/>
    <p:sldId id="509" r:id="rId28"/>
    <p:sldId id="299" r:id="rId29"/>
    <p:sldId id="350" r:id="rId30"/>
    <p:sldId id="436" r:id="rId31"/>
    <p:sldId id="437" r:id="rId32"/>
    <p:sldId id="438" r:id="rId33"/>
    <p:sldId id="319" r:id="rId34"/>
    <p:sldId id="496" r:id="rId35"/>
    <p:sldId id="507" r:id="rId36"/>
    <p:sldId id="328" r:id="rId37"/>
    <p:sldId id="402" r:id="rId38"/>
    <p:sldId id="403" r:id="rId39"/>
    <p:sldId id="404" r:id="rId40"/>
    <p:sldId id="405" r:id="rId41"/>
    <p:sldId id="406" r:id="rId42"/>
    <p:sldId id="418" r:id="rId43"/>
    <p:sldId id="411" r:id="rId44"/>
    <p:sldId id="440" r:id="rId45"/>
    <p:sldId id="442" r:id="rId46"/>
    <p:sldId id="443" r:id="rId47"/>
    <p:sldId id="444" r:id="rId48"/>
    <p:sldId id="445" r:id="rId49"/>
    <p:sldId id="446" r:id="rId50"/>
    <p:sldId id="447" r:id="rId51"/>
    <p:sldId id="448" r:id="rId52"/>
    <p:sldId id="449" r:id="rId53"/>
    <p:sldId id="476" r:id="rId54"/>
    <p:sldId id="477" r:id="rId55"/>
    <p:sldId id="478" r:id="rId56"/>
    <p:sldId id="479" r:id="rId57"/>
    <p:sldId id="480" r:id="rId58"/>
    <p:sldId id="481" r:id="rId59"/>
    <p:sldId id="484" r:id="rId60"/>
    <p:sldId id="472" r:id="rId61"/>
    <p:sldId id="467" r:id="rId62"/>
    <p:sldId id="468" r:id="rId63"/>
    <p:sldId id="469" r:id="rId64"/>
    <p:sldId id="470" r:id="rId65"/>
    <p:sldId id="471" r:id="rId66"/>
    <p:sldId id="485" r:id="rId67"/>
    <p:sldId id="486" r:id="rId68"/>
    <p:sldId id="487" r:id="rId69"/>
    <p:sldId id="473" r:id="rId70"/>
    <p:sldId id="474" r:id="rId71"/>
    <p:sldId id="482" r:id="rId72"/>
    <p:sldId id="483" r:id="rId73"/>
    <p:sldId id="497" r:id="rId74"/>
    <p:sldId id="351" r:id="rId75"/>
    <p:sldId id="498" r:id="rId76"/>
    <p:sldId id="499" r:id="rId77"/>
    <p:sldId id="500" r:id="rId78"/>
    <p:sldId id="501" r:id="rId79"/>
    <p:sldId id="502" r:id="rId80"/>
    <p:sldId id="503" r:id="rId81"/>
    <p:sldId id="357" r:id="rId82"/>
    <p:sldId id="384" r:id="rId83"/>
    <p:sldId id="385" r:id="rId84"/>
    <p:sldId id="386" r:id="rId85"/>
    <p:sldId id="387" r:id="rId86"/>
    <p:sldId id="413" r:id="rId87"/>
    <p:sldId id="414" r:id="rId88"/>
    <p:sldId id="491" r:id="rId89"/>
    <p:sldId id="492" r:id="rId90"/>
    <p:sldId id="493" r:id="rId91"/>
    <p:sldId id="494" r:id="rId92"/>
    <p:sldId id="510" r:id="rId93"/>
    <p:sldId id="495" r:id="rId94"/>
    <p:sldId id="504" r:id="rId95"/>
    <p:sldId id="505" r:id="rId96"/>
    <p:sldId id="506" r:id="rId97"/>
    <p:sldId id="415" r:id="rId9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1ED"/>
    <a:srgbClr val="C2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1901" autoAdjust="0"/>
  </p:normalViewPr>
  <p:slideViewPr>
    <p:cSldViewPr>
      <p:cViewPr varScale="1">
        <p:scale>
          <a:sx n="87" d="100"/>
          <a:sy n="87" d="100"/>
        </p:scale>
        <p:origin x="-1075" y="-86"/>
      </p:cViewPr>
      <p:guideLst>
        <p:guide orient="horz" pos="2160"/>
        <p:guide pos="2880"/>
      </p:guideLst>
    </p:cSldViewPr>
  </p:slideViewPr>
  <p:outlineViewPr>
    <p:cViewPr>
      <p:scale>
        <a:sx n="33" d="100"/>
        <a:sy n="33" d="100"/>
      </p:scale>
      <p:origin x="0" y="624"/>
    </p:cViewPr>
  </p:outlineViewPr>
  <p:notesTextViewPr>
    <p:cViewPr>
      <p:scale>
        <a:sx n="1" d="1"/>
        <a:sy n="1" d="1"/>
      </p:scale>
      <p:origin x="0" y="0"/>
    </p:cViewPr>
  </p:notesTextViewPr>
  <p:sorterViewPr>
    <p:cViewPr>
      <p:scale>
        <a:sx n="40" d="100"/>
        <a:sy n="40" d="100"/>
      </p:scale>
      <p:origin x="0" y="1002"/>
    </p:cViewPr>
  </p:sorterViewPr>
  <p:notesViewPr>
    <p:cSldViewPr>
      <p:cViewPr varScale="1">
        <p:scale>
          <a:sx n="57" d="100"/>
          <a:sy n="57" d="100"/>
        </p:scale>
        <p:origin x="-247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A7D66-B0E1-7446-B4F6-D8761502B435}" type="doc">
      <dgm:prSet loTypeId="urn:microsoft.com/office/officeart/2005/8/layout/pyramid4" loCatId="pyramid" qsTypeId="urn:microsoft.com/office/officeart/2005/8/quickstyle/simple4" qsCatId="simple" csTypeId="urn:microsoft.com/office/officeart/2005/8/colors/colorful1#1" csCatId="colorful" phldr="1"/>
      <dgm:spPr/>
      <dgm:t>
        <a:bodyPr/>
        <a:lstStyle/>
        <a:p>
          <a:endParaRPr lang="en-US"/>
        </a:p>
      </dgm:t>
    </dgm:pt>
    <dgm:pt modelId="{C1E45737-8840-434C-B83E-5F047207CB02}">
      <dgm:prSet phldrT="[Text]"/>
      <dgm:spPr/>
      <dgm:t>
        <a:bodyPr/>
        <a:lstStyle/>
        <a:p>
          <a:r>
            <a:rPr lang="en-US" dirty="0" smtClean="0"/>
            <a:t>100% students graduating</a:t>
          </a:r>
          <a:endParaRPr lang="en-US" dirty="0"/>
        </a:p>
      </dgm:t>
    </dgm:pt>
    <dgm:pt modelId="{CD28D8F0-C5B6-284B-9550-0E9CEFB8714E}" type="parTrans" cxnId="{10349868-ADD5-1547-843A-335BB8106535}">
      <dgm:prSet/>
      <dgm:spPr/>
      <dgm:t>
        <a:bodyPr/>
        <a:lstStyle/>
        <a:p>
          <a:endParaRPr lang="en-US"/>
        </a:p>
      </dgm:t>
    </dgm:pt>
    <dgm:pt modelId="{D211FEB7-C631-0846-90F3-798EB485206D}" type="sibTrans" cxnId="{10349868-ADD5-1547-843A-335BB8106535}">
      <dgm:prSet/>
      <dgm:spPr/>
      <dgm:t>
        <a:bodyPr/>
        <a:lstStyle/>
        <a:p>
          <a:endParaRPr lang="en-US"/>
        </a:p>
      </dgm:t>
    </dgm:pt>
    <dgm:pt modelId="{7D19BA80-7B4A-EF41-8258-D94DB7651B2C}">
      <dgm:prSet phldrT="[Text]"/>
      <dgm:spPr/>
      <dgm:t>
        <a:bodyPr/>
        <a:lstStyle/>
        <a:p>
          <a:r>
            <a:rPr lang="en-US" b="1" u="sng" dirty="0" smtClean="0"/>
            <a:t>Social Support</a:t>
          </a:r>
          <a:endParaRPr lang="en-US" b="1" u="sng" dirty="0"/>
        </a:p>
      </dgm:t>
    </dgm:pt>
    <dgm:pt modelId="{C3CA3040-110B-F34F-A3D8-8A043E9E6B94}" type="parTrans" cxnId="{095A58F1-CAC8-254A-80FF-338CBED44DCF}">
      <dgm:prSet/>
      <dgm:spPr/>
      <dgm:t>
        <a:bodyPr/>
        <a:lstStyle/>
        <a:p>
          <a:endParaRPr lang="en-US"/>
        </a:p>
      </dgm:t>
    </dgm:pt>
    <dgm:pt modelId="{C6070CBA-6B7F-E943-9547-D43CDD892EF1}" type="sibTrans" cxnId="{095A58F1-CAC8-254A-80FF-338CBED44DCF}">
      <dgm:prSet/>
      <dgm:spPr/>
      <dgm:t>
        <a:bodyPr/>
        <a:lstStyle/>
        <a:p>
          <a:endParaRPr lang="en-US"/>
        </a:p>
      </dgm:t>
    </dgm:pt>
    <dgm:pt modelId="{8995EDC3-3602-4509-B608-FFAA6479A115}">
      <dgm:prSet phldrT="[Text]"/>
      <dgm:spPr/>
      <dgm:t>
        <a:bodyPr/>
        <a:lstStyle/>
        <a:p>
          <a:endParaRPr lang="en-US" b="1" u="sng" dirty="0"/>
        </a:p>
      </dgm:t>
    </dgm:pt>
    <dgm:pt modelId="{209177F8-1A65-445E-B52B-7454C6F03B4B}" type="parTrans" cxnId="{E77AC843-BB13-43D9-938C-534E7BB1D5C2}">
      <dgm:prSet/>
      <dgm:spPr/>
      <dgm:t>
        <a:bodyPr/>
        <a:lstStyle/>
        <a:p>
          <a:endParaRPr lang="en-US"/>
        </a:p>
      </dgm:t>
    </dgm:pt>
    <dgm:pt modelId="{CF1DE058-01EB-40E7-80E7-5D4E30EFD70E}" type="sibTrans" cxnId="{E77AC843-BB13-43D9-938C-534E7BB1D5C2}">
      <dgm:prSet/>
      <dgm:spPr/>
      <dgm:t>
        <a:bodyPr/>
        <a:lstStyle/>
        <a:p>
          <a:endParaRPr lang="en-US"/>
        </a:p>
      </dgm:t>
    </dgm:pt>
    <dgm:pt modelId="{FE421738-DD20-4405-9DB3-7DEB7C0BCA57}">
      <dgm:prSet phldrT="[Text]"/>
      <dgm:spPr/>
      <dgm:t>
        <a:bodyPr/>
        <a:lstStyle/>
        <a:p>
          <a:r>
            <a:rPr lang="en-US" b="1" u="sng" dirty="0" smtClean="0"/>
            <a:t>Academic Press</a:t>
          </a:r>
          <a:endParaRPr lang="en-US" b="1" u="sng" dirty="0"/>
        </a:p>
      </dgm:t>
    </dgm:pt>
    <dgm:pt modelId="{09276A59-3AC0-4C41-9AEC-A0B9C849EE1E}" type="parTrans" cxnId="{188E6C7F-10B4-4EA9-85E7-0B881D2E12D2}">
      <dgm:prSet/>
      <dgm:spPr/>
      <dgm:t>
        <a:bodyPr/>
        <a:lstStyle/>
        <a:p>
          <a:endParaRPr lang="en-US"/>
        </a:p>
      </dgm:t>
    </dgm:pt>
    <dgm:pt modelId="{62B90E3B-72E7-48C5-8267-DC53917DFFD1}" type="sibTrans" cxnId="{188E6C7F-10B4-4EA9-85E7-0B881D2E12D2}">
      <dgm:prSet/>
      <dgm:spPr/>
      <dgm:t>
        <a:bodyPr/>
        <a:lstStyle/>
        <a:p>
          <a:endParaRPr lang="en-US"/>
        </a:p>
      </dgm:t>
    </dgm:pt>
    <dgm:pt modelId="{4AE28017-7A51-BC4C-B3CD-CB22431882BC}" type="pres">
      <dgm:prSet presAssocID="{B37A7D66-B0E1-7446-B4F6-D8761502B435}" presName="compositeShape" presStyleCnt="0">
        <dgm:presLayoutVars>
          <dgm:chMax val="9"/>
          <dgm:dir/>
          <dgm:resizeHandles val="exact"/>
        </dgm:presLayoutVars>
      </dgm:prSet>
      <dgm:spPr/>
      <dgm:t>
        <a:bodyPr/>
        <a:lstStyle/>
        <a:p>
          <a:endParaRPr lang="en-US"/>
        </a:p>
      </dgm:t>
    </dgm:pt>
    <dgm:pt modelId="{F8D7C9F1-708F-3148-89F6-14D28D072C15}" type="pres">
      <dgm:prSet presAssocID="{B37A7D66-B0E1-7446-B4F6-D8761502B435}" presName="triangle1" presStyleLbl="node1" presStyleIdx="0" presStyleCnt="4">
        <dgm:presLayoutVars>
          <dgm:bulletEnabled val="1"/>
        </dgm:presLayoutVars>
      </dgm:prSet>
      <dgm:spPr/>
      <dgm:t>
        <a:bodyPr/>
        <a:lstStyle/>
        <a:p>
          <a:endParaRPr lang="en-US"/>
        </a:p>
      </dgm:t>
    </dgm:pt>
    <dgm:pt modelId="{6712796A-A8C0-D44D-B793-5404BDB4074A}" type="pres">
      <dgm:prSet presAssocID="{B37A7D66-B0E1-7446-B4F6-D8761502B435}" presName="triangle2" presStyleLbl="node1" presStyleIdx="1" presStyleCnt="4">
        <dgm:presLayoutVars>
          <dgm:bulletEnabled val="1"/>
        </dgm:presLayoutVars>
      </dgm:prSet>
      <dgm:spPr/>
      <dgm:t>
        <a:bodyPr/>
        <a:lstStyle/>
        <a:p>
          <a:endParaRPr lang="en-US"/>
        </a:p>
      </dgm:t>
    </dgm:pt>
    <dgm:pt modelId="{18EC8D5B-FF0A-694F-A6A3-89963CA9760B}" type="pres">
      <dgm:prSet presAssocID="{B37A7D66-B0E1-7446-B4F6-D8761502B435}" presName="triangle3" presStyleLbl="node1" presStyleIdx="2" presStyleCnt="4">
        <dgm:presLayoutVars>
          <dgm:bulletEnabled val="1"/>
        </dgm:presLayoutVars>
      </dgm:prSet>
      <dgm:spPr/>
      <dgm:t>
        <a:bodyPr/>
        <a:lstStyle/>
        <a:p>
          <a:endParaRPr lang="en-US"/>
        </a:p>
      </dgm:t>
    </dgm:pt>
    <dgm:pt modelId="{5D902548-EAD3-FE4C-B69F-25283B5AC446}" type="pres">
      <dgm:prSet presAssocID="{B37A7D66-B0E1-7446-B4F6-D8761502B435}" presName="triangle4" presStyleLbl="node1" presStyleIdx="3" presStyleCnt="4">
        <dgm:presLayoutVars>
          <dgm:bulletEnabled val="1"/>
        </dgm:presLayoutVars>
      </dgm:prSet>
      <dgm:spPr/>
      <dgm:t>
        <a:bodyPr/>
        <a:lstStyle/>
        <a:p>
          <a:endParaRPr lang="en-US"/>
        </a:p>
      </dgm:t>
    </dgm:pt>
  </dgm:ptLst>
  <dgm:cxnLst>
    <dgm:cxn modelId="{E7ED6B39-8B86-4205-A5BE-4509E5F93705}" type="presOf" srcId="{B37A7D66-B0E1-7446-B4F6-D8761502B435}" destId="{4AE28017-7A51-BC4C-B3CD-CB22431882BC}" srcOrd="0" destOrd="0" presId="urn:microsoft.com/office/officeart/2005/8/layout/pyramid4"/>
    <dgm:cxn modelId="{43EC6FA4-DEDC-4419-9008-7AE70A352A52}" type="presOf" srcId="{FE421738-DD20-4405-9DB3-7DEB7C0BCA57}" destId="{5D902548-EAD3-FE4C-B69F-25283B5AC446}" srcOrd="0" destOrd="0" presId="urn:microsoft.com/office/officeart/2005/8/layout/pyramid4"/>
    <dgm:cxn modelId="{10349868-ADD5-1547-843A-335BB8106535}" srcId="{B37A7D66-B0E1-7446-B4F6-D8761502B435}" destId="{C1E45737-8840-434C-B83E-5F047207CB02}" srcOrd="0" destOrd="0" parTransId="{CD28D8F0-C5B6-284B-9550-0E9CEFB8714E}" sibTransId="{D211FEB7-C631-0846-90F3-798EB485206D}"/>
    <dgm:cxn modelId="{E77AC843-BB13-43D9-938C-534E7BB1D5C2}" srcId="{B37A7D66-B0E1-7446-B4F6-D8761502B435}" destId="{8995EDC3-3602-4509-B608-FFAA6479A115}" srcOrd="2" destOrd="0" parTransId="{209177F8-1A65-445E-B52B-7454C6F03B4B}" sibTransId="{CF1DE058-01EB-40E7-80E7-5D4E30EFD70E}"/>
    <dgm:cxn modelId="{AFBCEBCF-1168-4BAB-8554-5DAD3368BB32}" type="presOf" srcId="{8995EDC3-3602-4509-B608-FFAA6479A115}" destId="{18EC8D5B-FF0A-694F-A6A3-89963CA9760B}" srcOrd="0" destOrd="0" presId="urn:microsoft.com/office/officeart/2005/8/layout/pyramid4"/>
    <dgm:cxn modelId="{2B8954D0-BEF4-4DB3-B129-78D463939C29}" type="presOf" srcId="{C1E45737-8840-434C-B83E-5F047207CB02}" destId="{F8D7C9F1-708F-3148-89F6-14D28D072C15}" srcOrd="0" destOrd="0" presId="urn:microsoft.com/office/officeart/2005/8/layout/pyramid4"/>
    <dgm:cxn modelId="{E369D494-C3AC-4D01-867D-59640C6DC92F}" type="presOf" srcId="{7D19BA80-7B4A-EF41-8258-D94DB7651B2C}" destId="{6712796A-A8C0-D44D-B793-5404BDB4074A}" srcOrd="0" destOrd="0" presId="urn:microsoft.com/office/officeart/2005/8/layout/pyramid4"/>
    <dgm:cxn modelId="{188E6C7F-10B4-4EA9-85E7-0B881D2E12D2}" srcId="{B37A7D66-B0E1-7446-B4F6-D8761502B435}" destId="{FE421738-DD20-4405-9DB3-7DEB7C0BCA57}" srcOrd="3" destOrd="0" parTransId="{09276A59-3AC0-4C41-9AEC-A0B9C849EE1E}" sibTransId="{62B90E3B-72E7-48C5-8267-DC53917DFFD1}"/>
    <dgm:cxn modelId="{095A58F1-CAC8-254A-80FF-338CBED44DCF}" srcId="{B37A7D66-B0E1-7446-B4F6-D8761502B435}" destId="{7D19BA80-7B4A-EF41-8258-D94DB7651B2C}" srcOrd="1" destOrd="0" parTransId="{C3CA3040-110B-F34F-A3D8-8A043E9E6B94}" sibTransId="{C6070CBA-6B7F-E943-9547-D43CDD892EF1}"/>
    <dgm:cxn modelId="{7A162B58-5691-4FBE-BC4C-7DF690BB65E7}" type="presParOf" srcId="{4AE28017-7A51-BC4C-B3CD-CB22431882BC}" destId="{F8D7C9F1-708F-3148-89F6-14D28D072C15}" srcOrd="0" destOrd="0" presId="urn:microsoft.com/office/officeart/2005/8/layout/pyramid4"/>
    <dgm:cxn modelId="{635B4115-35F0-4B3C-B2D2-318C813EA427}" type="presParOf" srcId="{4AE28017-7A51-BC4C-B3CD-CB22431882BC}" destId="{6712796A-A8C0-D44D-B793-5404BDB4074A}" srcOrd="1" destOrd="0" presId="urn:microsoft.com/office/officeart/2005/8/layout/pyramid4"/>
    <dgm:cxn modelId="{2D118C5E-BC8B-4636-90E7-450B52FDA882}" type="presParOf" srcId="{4AE28017-7A51-BC4C-B3CD-CB22431882BC}" destId="{18EC8D5B-FF0A-694F-A6A3-89963CA9760B}" srcOrd="2" destOrd="0" presId="urn:microsoft.com/office/officeart/2005/8/layout/pyramid4"/>
    <dgm:cxn modelId="{81ACC652-5DDA-4C32-BCEA-D8D6E2B784B6}" type="presParOf" srcId="{4AE28017-7A51-BC4C-B3CD-CB22431882BC}" destId="{5D902548-EAD3-FE4C-B69F-25283B5AC44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A7D66-B0E1-7446-B4F6-D8761502B435}" type="doc">
      <dgm:prSet loTypeId="urn:microsoft.com/office/officeart/2005/8/layout/pyramid4" loCatId="pyramid" qsTypeId="urn:microsoft.com/office/officeart/2005/8/quickstyle/simple4" qsCatId="simple" csTypeId="urn:microsoft.com/office/officeart/2005/8/colors/colorful1#2" csCatId="colorful" phldr="1"/>
      <dgm:spPr/>
      <dgm:t>
        <a:bodyPr/>
        <a:lstStyle/>
        <a:p>
          <a:endParaRPr lang="en-US"/>
        </a:p>
      </dgm:t>
    </dgm:pt>
    <dgm:pt modelId="{C1E45737-8840-434C-B83E-5F047207CB02}">
      <dgm:prSet phldrT="[Text]"/>
      <dgm:spPr/>
      <dgm:t>
        <a:bodyPr/>
        <a:lstStyle/>
        <a:p>
          <a:r>
            <a:rPr lang="en-US" dirty="0" smtClean="0"/>
            <a:t>100% students graduating</a:t>
          </a:r>
          <a:endParaRPr lang="en-US" dirty="0"/>
        </a:p>
      </dgm:t>
    </dgm:pt>
    <dgm:pt modelId="{CD28D8F0-C5B6-284B-9550-0E9CEFB8714E}" type="parTrans" cxnId="{10349868-ADD5-1547-843A-335BB8106535}">
      <dgm:prSet/>
      <dgm:spPr/>
      <dgm:t>
        <a:bodyPr/>
        <a:lstStyle/>
        <a:p>
          <a:endParaRPr lang="en-US"/>
        </a:p>
      </dgm:t>
    </dgm:pt>
    <dgm:pt modelId="{D211FEB7-C631-0846-90F3-798EB485206D}" type="sibTrans" cxnId="{10349868-ADD5-1547-843A-335BB8106535}">
      <dgm:prSet/>
      <dgm:spPr/>
      <dgm:t>
        <a:bodyPr/>
        <a:lstStyle/>
        <a:p>
          <a:endParaRPr lang="en-US"/>
        </a:p>
      </dgm:t>
    </dgm:pt>
    <dgm:pt modelId="{7D19BA80-7B4A-EF41-8258-D94DB7651B2C}">
      <dgm:prSet phldrT="[Text]"/>
      <dgm:spPr/>
      <dgm:t>
        <a:bodyPr/>
        <a:lstStyle/>
        <a:p>
          <a:r>
            <a:rPr lang="en-US" b="1" u="sng" dirty="0" smtClean="0"/>
            <a:t>Social Support</a:t>
          </a:r>
          <a:endParaRPr lang="en-US" b="1" u="sng" dirty="0"/>
        </a:p>
      </dgm:t>
    </dgm:pt>
    <dgm:pt modelId="{C3CA3040-110B-F34F-A3D8-8A043E9E6B94}" type="parTrans" cxnId="{095A58F1-CAC8-254A-80FF-338CBED44DCF}">
      <dgm:prSet/>
      <dgm:spPr/>
      <dgm:t>
        <a:bodyPr/>
        <a:lstStyle/>
        <a:p>
          <a:endParaRPr lang="en-US"/>
        </a:p>
      </dgm:t>
    </dgm:pt>
    <dgm:pt modelId="{C6070CBA-6B7F-E943-9547-D43CDD892EF1}" type="sibTrans" cxnId="{095A58F1-CAC8-254A-80FF-338CBED44DCF}">
      <dgm:prSet/>
      <dgm:spPr/>
      <dgm:t>
        <a:bodyPr/>
        <a:lstStyle/>
        <a:p>
          <a:endParaRPr lang="en-US"/>
        </a:p>
      </dgm:t>
    </dgm:pt>
    <dgm:pt modelId="{8995EDC3-3602-4509-B608-FFAA6479A115}">
      <dgm:prSet phldrT="[Text]"/>
      <dgm:spPr/>
      <dgm:t>
        <a:bodyPr/>
        <a:lstStyle/>
        <a:p>
          <a:r>
            <a:rPr lang="en-US" b="1" u="sng" dirty="0" smtClean="0"/>
            <a:t>Relational Trust</a:t>
          </a:r>
          <a:endParaRPr lang="en-US" b="1" u="sng" dirty="0"/>
        </a:p>
      </dgm:t>
    </dgm:pt>
    <dgm:pt modelId="{209177F8-1A65-445E-B52B-7454C6F03B4B}" type="parTrans" cxnId="{E77AC843-BB13-43D9-938C-534E7BB1D5C2}">
      <dgm:prSet/>
      <dgm:spPr/>
      <dgm:t>
        <a:bodyPr/>
        <a:lstStyle/>
        <a:p>
          <a:endParaRPr lang="en-US"/>
        </a:p>
      </dgm:t>
    </dgm:pt>
    <dgm:pt modelId="{CF1DE058-01EB-40E7-80E7-5D4E30EFD70E}" type="sibTrans" cxnId="{E77AC843-BB13-43D9-938C-534E7BB1D5C2}">
      <dgm:prSet/>
      <dgm:spPr/>
      <dgm:t>
        <a:bodyPr/>
        <a:lstStyle/>
        <a:p>
          <a:endParaRPr lang="en-US"/>
        </a:p>
      </dgm:t>
    </dgm:pt>
    <dgm:pt modelId="{FE421738-DD20-4405-9DB3-7DEB7C0BCA57}">
      <dgm:prSet phldrT="[Text]"/>
      <dgm:spPr/>
      <dgm:t>
        <a:bodyPr/>
        <a:lstStyle/>
        <a:p>
          <a:r>
            <a:rPr lang="en-US" b="1" u="sng" dirty="0" smtClean="0"/>
            <a:t>Academic Press</a:t>
          </a:r>
          <a:endParaRPr lang="en-US" b="1" u="sng" dirty="0"/>
        </a:p>
      </dgm:t>
    </dgm:pt>
    <dgm:pt modelId="{09276A59-3AC0-4C41-9AEC-A0B9C849EE1E}" type="parTrans" cxnId="{188E6C7F-10B4-4EA9-85E7-0B881D2E12D2}">
      <dgm:prSet/>
      <dgm:spPr/>
      <dgm:t>
        <a:bodyPr/>
        <a:lstStyle/>
        <a:p>
          <a:endParaRPr lang="en-US"/>
        </a:p>
      </dgm:t>
    </dgm:pt>
    <dgm:pt modelId="{62B90E3B-72E7-48C5-8267-DC53917DFFD1}" type="sibTrans" cxnId="{188E6C7F-10B4-4EA9-85E7-0B881D2E12D2}">
      <dgm:prSet/>
      <dgm:spPr/>
      <dgm:t>
        <a:bodyPr/>
        <a:lstStyle/>
        <a:p>
          <a:endParaRPr lang="en-US"/>
        </a:p>
      </dgm:t>
    </dgm:pt>
    <dgm:pt modelId="{4AE28017-7A51-BC4C-B3CD-CB22431882BC}" type="pres">
      <dgm:prSet presAssocID="{B37A7D66-B0E1-7446-B4F6-D8761502B435}" presName="compositeShape" presStyleCnt="0">
        <dgm:presLayoutVars>
          <dgm:chMax val="9"/>
          <dgm:dir/>
          <dgm:resizeHandles val="exact"/>
        </dgm:presLayoutVars>
      </dgm:prSet>
      <dgm:spPr/>
      <dgm:t>
        <a:bodyPr/>
        <a:lstStyle/>
        <a:p>
          <a:endParaRPr lang="en-US"/>
        </a:p>
      </dgm:t>
    </dgm:pt>
    <dgm:pt modelId="{F8D7C9F1-708F-3148-89F6-14D28D072C15}" type="pres">
      <dgm:prSet presAssocID="{B37A7D66-B0E1-7446-B4F6-D8761502B435}" presName="triangle1" presStyleLbl="node1" presStyleIdx="0" presStyleCnt="4">
        <dgm:presLayoutVars>
          <dgm:bulletEnabled val="1"/>
        </dgm:presLayoutVars>
      </dgm:prSet>
      <dgm:spPr/>
      <dgm:t>
        <a:bodyPr/>
        <a:lstStyle/>
        <a:p>
          <a:endParaRPr lang="en-US"/>
        </a:p>
      </dgm:t>
    </dgm:pt>
    <dgm:pt modelId="{6712796A-A8C0-D44D-B793-5404BDB4074A}" type="pres">
      <dgm:prSet presAssocID="{B37A7D66-B0E1-7446-B4F6-D8761502B435}" presName="triangle2" presStyleLbl="node1" presStyleIdx="1" presStyleCnt="4">
        <dgm:presLayoutVars>
          <dgm:bulletEnabled val="1"/>
        </dgm:presLayoutVars>
      </dgm:prSet>
      <dgm:spPr/>
      <dgm:t>
        <a:bodyPr/>
        <a:lstStyle/>
        <a:p>
          <a:endParaRPr lang="en-US"/>
        </a:p>
      </dgm:t>
    </dgm:pt>
    <dgm:pt modelId="{18EC8D5B-FF0A-694F-A6A3-89963CA9760B}" type="pres">
      <dgm:prSet presAssocID="{B37A7D66-B0E1-7446-B4F6-D8761502B435}" presName="triangle3" presStyleLbl="node1" presStyleIdx="2" presStyleCnt="4">
        <dgm:presLayoutVars>
          <dgm:bulletEnabled val="1"/>
        </dgm:presLayoutVars>
      </dgm:prSet>
      <dgm:spPr/>
      <dgm:t>
        <a:bodyPr/>
        <a:lstStyle/>
        <a:p>
          <a:endParaRPr lang="en-US"/>
        </a:p>
      </dgm:t>
    </dgm:pt>
    <dgm:pt modelId="{5D902548-EAD3-FE4C-B69F-25283B5AC446}" type="pres">
      <dgm:prSet presAssocID="{B37A7D66-B0E1-7446-B4F6-D8761502B435}" presName="triangle4" presStyleLbl="node1" presStyleIdx="3" presStyleCnt="4">
        <dgm:presLayoutVars>
          <dgm:bulletEnabled val="1"/>
        </dgm:presLayoutVars>
      </dgm:prSet>
      <dgm:spPr/>
      <dgm:t>
        <a:bodyPr/>
        <a:lstStyle/>
        <a:p>
          <a:endParaRPr lang="en-US"/>
        </a:p>
      </dgm:t>
    </dgm:pt>
  </dgm:ptLst>
  <dgm:cxnLst>
    <dgm:cxn modelId="{A41233B6-D59D-4626-94A9-264DFDD7B600}" type="presOf" srcId="{C1E45737-8840-434C-B83E-5F047207CB02}" destId="{F8D7C9F1-708F-3148-89F6-14D28D072C15}" srcOrd="0" destOrd="0" presId="urn:microsoft.com/office/officeart/2005/8/layout/pyramid4"/>
    <dgm:cxn modelId="{10349868-ADD5-1547-843A-335BB8106535}" srcId="{B37A7D66-B0E1-7446-B4F6-D8761502B435}" destId="{C1E45737-8840-434C-B83E-5F047207CB02}" srcOrd="0" destOrd="0" parTransId="{CD28D8F0-C5B6-284B-9550-0E9CEFB8714E}" sibTransId="{D211FEB7-C631-0846-90F3-798EB485206D}"/>
    <dgm:cxn modelId="{E77AC843-BB13-43D9-938C-534E7BB1D5C2}" srcId="{B37A7D66-B0E1-7446-B4F6-D8761502B435}" destId="{8995EDC3-3602-4509-B608-FFAA6479A115}" srcOrd="2" destOrd="0" parTransId="{209177F8-1A65-445E-B52B-7454C6F03B4B}" sibTransId="{CF1DE058-01EB-40E7-80E7-5D4E30EFD70E}"/>
    <dgm:cxn modelId="{C8AEC59F-7602-4CC9-8B23-35C25745936C}" type="presOf" srcId="{FE421738-DD20-4405-9DB3-7DEB7C0BCA57}" destId="{5D902548-EAD3-FE4C-B69F-25283B5AC446}" srcOrd="0" destOrd="0" presId="urn:microsoft.com/office/officeart/2005/8/layout/pyramid4"/>
    <dgm:cxn modelId="{8726B9A1-A011-4C23-8A29-9E6BF3CB6638}" type="presOf" srcId="{B37A7D66-B0E1-7446-B4F6-D8761502B435}" destId="{4AE28017-7A51-BC4C-B3CD-CB22431882BC}" srcOrd="0" destOrd="0" presId="urn:microsoft.com/office/officeart/2005/8/layout/pyramid4"/>
    <dgm:cxn modelId="{83629B66-7E2D-4102-9AD2-8BD9896944EF}" type="presOf" srcId="{7D19BA80-7B4A-EF41-8258-D94DB7651B2C}" destId="{6712796A-A8C0-D44D-B793-5404BDB4074A}" srcOrd="0" destOrd="0" presId="urn:microsoft.com/office/officeart/2005/8/layout/pyramid4"/>
    <dgm:cxn modelId="{188E6C7F-10B4-4EA9-85E7-0B881D2E12D2}" srcId="{B37A7D66-B0E1-7446-B4F6-D8761502B435}" destId="{FE421738-DD20-4405-9DB3-7DEB7C0BCA57}" srcOrd="3" destOrd="0" parTransId="{09276A59-3AC0-4C41-9AEC-A0B9C849EE1E}" sibTransId="{62B90E3B-72E7-48C5-8267-DC53917DFFD1}"/>
    <dgm:cxn modelId="{5449ADE5-F7DE-4459-9432-3836F8162ED8}" type="presOf" srcId="{8995EDC3-3602-4509-B608-FFAA6479A115}" destId="{18EC8D5B-FF0A-694F-A6A3-89963CA9760B}" srcOrd="0" destOrd="0" presId="urn:microsoft.com/office/officeart/2005/8/layout/pyramid4"/>
    <dgm:cxn modelId="{095A58F1-CAC8-254A-80FF-338CBED44DCF}" srcId="{B37A7D66-B0E1-7446-B4F6-D8761502B435}" destId="{7D19BA80-7B4A-EF41-8258-D94DB7651B2C}" srcOrd="1" destOrd="0" parTransId="{C3CA3040-110B-F34F-A3D8-8A043E9E6B94}" sibTransId="{C6070CBA-6B7F-E943-9547-D43CDD892EF1}"/>
    <dgm:cxn modelId="{618E5F13-5338-4D73-BED1-A3C7CA7C5EA5}" type="presParOf" srcId="{4AE28017-7A51-BC4C-B3CD-CB22431882BC}" destId="{F8D7C9F1-708F-3148-89F6-14D28D072C15}" srcOrd="0" destOrd="0" presId="urn:microsoft.com/office/officeart/2005/8/layout/pyramid4"/>
    <dgm:cxn modelId="{4792E28B-D4D0-4F72-A947-691BA634951B}" type="presParOf" srcId="{4AE28017-7A51-BC4C-B3CD-CB22431882BC}" destId="{6712796A-A8C0-D44D-B793-5404BDB4074A}" srcOrd="1" destOrd="0" presId="urn:microsoft.com/office/officeart/2005/8/layout/pyramid4"/>
    <dgm:cxn modelId="{33F4C0FF-904A-4C31-BF06-206155889261}" type="presParOf" srcId="{4AE28017-7A51-BC4C-B3CD-CB22431882BC}" destId="{18EC8D5B-FF0A-694F-A6A3-89963CA9760B}" srcOrd="2" destOrd="0" presId="urn:microsoft.com/office/officeart/2005/8/layout/pyramid4"/>
    <dgm:cxn modelId="{01D0BF66-6E68-4556-A119-25657B1B76C3}" type="presParOf" srcId="{4AE28017-7A51-BC4C-B3CD-CB22431882BC}" destId="{5D902548-EAD3-FE4C-B69F-25283B5AC446}"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682B64-738A-4F73-BA4A-22F0FBB6D3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DA028C-6C46-4F83-8E02-65047C1F3811}">
      <dgm:prSet phldrT="[Text]"/>
      <dgm:spPr/>
      <dgm:t>
        <a:bodyPr/>
        <a:lstStyle/>
        <a:p>
          <a:r>
            <a:rPr lang="en-US" dirty="0" smtClean="0"/>
            <a:t>Senior Counselor</a:t>
          </a:r>
          <a:endParaRPr lang="en-US" dirty="0"/>
        </a:p>
      </dgm:t>
    </dgm:pt>
    <dgm:pt modelId="{10BA378D-2EEC-4F21-BC74-1E3E16C11FF7}" type="parTrans" cxnId="{2EE562EB-2729-4888-9570-C1A5903882B4}">
      <dgm:prSet/>
      <dgm:spPr/>
      <dgm:t>
        <a:bodyPr/>
        <a:lstStyle/>
        <a:p>
          <a:endParaRPr lang="en-US"/>
        </a:p>
      </dgm:t>
    </dgm:pt>
    <dgm:pt modelId="{E8F06B3F-5F45-44A5-B38C-088A1B36B0F6}" type="sibTrans" cxnId="{2EE562EB-2729-4888-9570-C1A5903882B4}">
      <dgm:prSet/>
      <dgm:spPr/>
      <dgm:t>
        <a:bodyPr/>
        <a:lstStyle/>
        <a:p>
          <a:endParaRPr lang="en-US"/>
        </a:p>
      </dgm:t>
    </dgm:pt>
    <dgm:pt modelId="{E5AB27BA-4F65-49AF-97CF-72CC66E29F9A}">
      <dgm:prSet phldrT="[Text]"/>
      <dgm:spPr/>
      <dgm:t>
        <a:bodyPr/>
        <a:lstStyle/>
        <a:p>
          <a:r>
            <a:rPr lang="en-US" dirty="0" smtClean="0"/>
            <a:t>Grade Level Counselors</a:t>
          </a:r>
          <a:endParaRPr lang="en-US" dirty="0"/>
        </a:p>
      </dgm:t>
    </dgm:pt>
    <dgm:pt modelId="{1DA1C399-CBEE-46C0-8206-3AFDD367BBAD}" type="parTrans" cxnId="{BA2CF965-417D-4DFC-AE66-E7C95FD720BD}">
      <dgm:prSet/>
      <dgm:spPr/>
      <dgm:t>
        <a:bodyPr/>
        <a:lstStyle/>
        <a:p>
          <a:endParaRPr lang="en-US" dirty="0"/>
        </a:p>
      </dgm:t>
    </dgm:pt>
    <dgm:pt modelId="{3D2E4B57-E620-4A65-A388-40AB2F4D3393}" type="sibTrans" cxnId="{BA2CF965-417D-4DFC-AE66-E7C95FD720BD}">
      <dgm:prSet/>
      <dgm:spPr/>
      <dgm:t>
        <a:bodyPr/>
        <a:lstStyle/>
        <a:p>
          <a:endParaRPr lang="en-US"/>
        </a:p>
      </dgm:t>
    </dgm:pt>
    <dgm:pt modelId="{4DA1DAF0-4589-4047-8E44-D40340CC4D5C}">
      <dgm:prSet phldrT="[Text]"/>
      <dgm:spPr/>
      <dgm:t>
        <a:bodyPr/>
        <a:lstStyle/>
        <a:p>
          <a:r>
            <a:rPr lang="en-US" dirty="0" smtClean="0"/>
            <a:t>School Psychologist</a:t>
          </a:r>
        </a:p>
        <a:p>
          <a:r>
            <a:rPr lang="en-US" dirty="0" smtClean="0"/>
            <a:t>Migrant Grad Specialist</a:t>
          </a:r>
        </a:p>
      </dgm:t>
    </dgm:pt>
    <dgm:pt modelId="{10939CE9-1907-4D30-9702-60AB6933FA58}" type="parTrans" cxnId="{8DC74E47-20F7-4294-B4FC-4F816559ECD1}">
      <dgm:prSet/>
      <dgm:spPr/>
      <dgm:t>
        <a:bodyPr/>
        <a:lstStyle/>
        <a:p>
          <a:endParaRPr lang="en-US" dirty="0"/>
        </a:p>
      </dgm:t>
    </dgm:pt>
    <dgm:pt modelId="{7C827DBB-8578-4AAC-96DF-BB4A907678FA}" type="sibTrans" cxnId="{8DC74E47-20F7-4294-B4FC-4F816559ECD1}">
      <dgm:prSet/>
      <dgm:spPr/>
      <dgm:t>
        <a:bodyPr/>
        <a:lstStyle/>
        <a:p>
          <a:endParaRPr lang="en-US"/>
        </a:p>
      </dgm:t>
    </dgm:pt>
    <dgm:pt modelId="{155345A4-9FCD-4150-BD3D-749D2A21ABC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Intervention Counselor</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School Social Worker</a:t>
          </a:r>
        </a:p>
        <a:p>
          <a:pPr defTabSz="711200">
            <a:lnSpc>
              <a:spcPct val="90000"/>
            </a:lnSpc>
            <a:spcBef>
              <a:spcPct val="0"/>
            </a:spcBef>
            <a:spcAft>
              <a:spcPct val="35000"/>
            </a:spcAft>
          </a:pPr>
          <a:endParaRPr lang="en-US" dirty="0"/>
        </a:p>
      </dgm:t>
    </dgm:pt>
    <dgm:pt modelId="{F74B9C2D-6B79-453A-B435-027E2FCDD34C}" type="parTrans" cxnId="{31FF24A9-A8C6-4CDC-9828-1EBDE1A48A91}">
      <dgm:prSet/>
      <dgm:spPr/>
      <dgm:t>
        <a:bodyPr/>
        <a:lstStyle/>
        <a:p>
          <a:endParaRPr lang="en-US" dirty="0"/>
        </a:p>
      </dgm:t>
    </dgm:pt>
    <dgm:pt modelId="{F1041626-7F28-47A7-9721-8CBFFE0241E2}" type="sibTrans" cxnId="{31FF24A9-A8C6-4CDC-9828-1EBDE1A48A91}">
      <dgm:prSet/>
      <dgm:spPr/>
      <dgm:t>
        <a:bodyPr/>
        <a:lstStyle/>
        <a:p>
          <a:endParaRPr lang="en-US"/>
        </a:p>
      </dgm:t>
    </dgm:pt>
    <dgm:pt modelId="{24695655-403C-4393-8AE9-D5C6C38450B7}" type="pres">
      <dgm:prSet presAssocID="{AE682B64-738A-4F73-BA4A-22F0FBB6D3A6}" presName="hierChild1" presStyleCnt="0">
        <dgm:presLayoutVars>
          <dgm:orgChart val="1"/>
          <dgm:chPref val="1"/>
          <dgm:dir/>
          <dgm:animOne val="branch"/>
          <dgm:animLvl val="lvl"/>
          <dgm:resizeHandles/>
        </dgm:presLayoutVars>
      </dgm:prSet>
      <dgm:spPr/>
      <dgm:t>
        <a:bodyPr/>
        <a:lstStyle/>
        <a:p>
          <a:endParaRPr lang="en-US"/>
        </a:p>
      </dgm:t>
    </dgm:pt>
    <dgm:pt modelId="{55065F9B-7DD7-4782-9237-A6F61FCF534F}" type="pres">
      <dgm:prSet presAssocID="{DFDA028C-6C46-4F83-8E02-65047C1F3811}" presName="hierRoot1" presStyleCnt="0">
        <dgm:presLayoutVars>
          <dgm:hierBranch val="init"/>
        </dgm:presLayoutVars>
      </dgm:prSet>
      <dgm:spPr/>
    </dgm:pt>
    <dgm:pt modelId="{7F446288-C99B-48F0-8C2D-57143AF10B1E}" type="pres">
      <dgm:prSet presAssocID="{DFDA028C-6C46-4F83-8E02-65047C1F3811}" presName="rootComposite1" presStyleCnt="0"/>
      <dgm:spPr/>
    </dgm:pt>
    <dgm:pt modelId="{9A43BA17-F976-4358-8D2D-070691A1F3A6}" type="pres">
      <dgm:prSet presAssocID="{DFDA028C-6C46-4F83-8E02-65047C1F3811}" presName="rootText1" presStyleLbl="node0" presStyleIdx="0" presStyleCnt="1" custLinFactNeighborX="-38" custLinFactNeighborY="-2471">
        <dgm:presLayoutVars>
          <dgm:chPref val="3"/>
        </dgm:presLayoutVars>
      </dgm:prSet>
      <dgm:spPr/>
      <dgm:t>
        <a:bodyPr/>
        <a:lstStyle/>
        <a:p>
          <a:endParaRPr lang="en-US"/>
        </a:p>
      </dgm:t>
    </dgm:pt>
    <dgm:pt modelId="{AA9EF042-7959-40D8-9D8C-9C3A0E227BC8}" type="pres">
      <dgm:prSet presAssocID="{DFDA028C-6C46-4F83-8E02-65047C1F3811}" presName="rootConnector1" presStyleLbl="node1" presStyleIdx="0" presStyleCnt="0"/>
      <dgm:spPr/>
      <dgm:t>
        <a:bodyPr/>
        <a:lstStyle/>
        <a:p>
          <a:endParaRPr lang="en-US"/>
        </a:p>
      </dgm:t>
    </dgm:pt>
    <dgm:pt modelId="{6E816F22-6BB6-4F5F-9D14-DBBB2B0DA64D}" type="pres">
      <dgm:prSet presAssocID="{DFDA028C-6C46-4F83-8E02-65047C1F3811}" presName="hierChild2" presStyleCnt="0"/>
      <dgm:spPr/>
    </dgm:pt>
    <dgm:pt modelId="{CE4D6C56-3970-44B8-A4E1-451208C13188}" type="pres">
      <dgm:prSet presAssocID="{1DA1C399-CBEE-46C0-8206-3AFDD367BBAD}" presName="Name37" presStyleLbl="parChTrans1D2" presStyleIdx="0" presStyleCnt="3"/>
      <dgm:spPr/>
      <dgm:t>
        <a:bodyPr/>
        <a:lstStyle/>
        <a:p>
          <a:endParaRPr lang="en-US"/>
        </a:p>
      </dgm:t>
    </dgm:pt>
    <dgm:pt modelId="{F6C555FB-614C-4AB4-A186-4683B2F50A56}" type="pres">
      <dgm:prSet presAssocID="{E5AB27BA-4F65-49AF-97CF-72CC66E29F9A}" presName="hierRoot2" presStyleCnt="0">
        <dgm:presLayoutVars>
          <dgm:hierBranch val="init"/>
        </dgm:presLayoutVars>
      </dgm:prSet>
      <dgm:spPr/>
    </dgm:pt>
    <dgm:pt modelId="{D6BD1448-0F6B-4465-88BB-15A917AB8EFE}" type="pres">
      <dgm:prSet presAssocID="{E5AB27BA-4F65-49AF-97CF-72CC66E29F9A}" presName="rootComposite" presStyleCnt="0"/>
      <dgm:spPr/>
    </dgm:pt>
    <dgm:pt modelId="{DCD30465-C6EF-4ECC-854F-0D9AF741DF24}" type="pres">
      <dgm:prSet presAssocID="{E5AB27BA-4F65-49AF-97CF-72CC66E29F9A}" presName="rootText" presStyleLbl="node2" presStyleIdx="0" presStyleCnt="3">
        <dgm:presLayoutVars>
          <dgm:chPref val="3"/>
        </dgm:presLayoutVars>
      </dgm:prSet>
      <dgm:spPr/>
      <dgm:t>
        <a:bodyPr/>
        <a:lstStyle/>
        <a:p>
          <a:endParaRPr lang="en-US"/>
        </a:p>
      </dgm:t>
    </dgm:pt>
    <dgm:pt modelId="{4611890A-E687-421A-9850-038D6A813DCC}" type="pres">
      <dgm:prSet presAssocID="{E5AB27BA-4F65-49AF-97CF-72CC66E29F9A}" presName="rootConnector" presStyleLbl="node2" presStyleIdx="0" presStyleCnt="3"/>
      <dgm:spPr/>
      <dgm:t>
        <a:bodyPr/>
        <a:lstStyle/>
        <a:p>
          <a:endParaRPr lang="en-US"/>
        </a:p>
      </dgm:t>
    </dgm:pt>
    <dgm:pt modelId="{67B2A952-431E-49E4-9254-53AB1A45CDAD}" type="pres">
      <dgm:prSet presAssocID="{E5AB27BA-4F65-49AF-97CF-72CC66E29F9A}" presName="hierChild4" presStyleCnt="0"/>
      <dgm:spPr/>
    </dgm:pt>
    <dgm:pt modelId="{87F0A908-BF0C-4EB7-8871-33E2B95FF58E}" type="pres">
      <dgm:prSet presAssocID="{E5AB27BA-4F65-49AF-97CF-72CC66E29F9A}" presName="hierChild5" presStyleCnt="0"/>
      <dgm:spPr/>
    </dgm:pt>
    <dgm:pt modelId="{EA3C18E7-16AF-4A07-96FA-CBC5B4420F66}" type="pres">
      <dgm:prSet presAssocID="{10939CE9-1907-4D30-9702-60AB6933FA58}" presName="Name37" presStyleLbl="parChTrans1D2" presStyleIdx="1" presStyleCnt="3"/>
      <dgm:spPr/>
      <dgm:t>
        <a:bodyPr/>
        <a:lstStyle/>
        <a:p>
          <a:endParaRPr lang="en-US"/>
        </a:p>
      </dgm:t>
    </dgm:pt>
    <dgm:pt modelId="{EFD9FD7D-BDEF-4C36-8452-75CB1CC82486}" type="pres">
      <dgm:prSet presAssocID="{4DA1DAF0-4589-4047-8E44-D40340CC4D5C}" presName="hierRoot2" presStyleCnt="0">
        <dgm:presLayoutVars>
          <dgm:hierBranch val="init"/>
        </dgm:presLayoutVars>
      </dgm:prSet>
      <dgm:spPr/>
    </dgm:pt>
    <dgm:pt modelId="{CA4C0007-21C9-4148-968C-56B7A55AE781}" type="pres">
      <dgm:prSet presAssocID="{4DA1DAF0-4589-4047-8E44-D40340CC4D5C}" presName="rootComposite" presStyleCnt="0"/>
      <dgm:spPr/>
    </dgm:pt>
    <dgm:pt modelId="{5F8F7C9C-23AF-4E51-A019-652C98CCD4E8}" type="pres">
      <dgm:prSet presAssocID="{4DA1DAF0-4589-4047-8E44-D40340CC4D5C}" presName="rootText" presStyleLbl="node2" presStyleIdx="1" presStyleCnt="3">
        <dgm:presLayoutVars>
          <dgm:chPref val="3"/>
        </dgm:presLayoutVars>
      </dgm:prSet>
      <dgm:spPr/>
      <dgm:t>
        <a:bodyPr/>
        <a:lstStyle/>
        <a:p>
          <a:endParaRPr lang="en-US"/>
        </a:p>
      </dgm:t>
    </dgm:pt>
    <dgm:pt modelId="{78E78688-ACEC-4B35-9685-D4AD2C38190B}" type="pres">
      <dgm:prSet presAssocID="{4DA1DAF0-4589-4047-8E44-D40340CC4D5C}" presName="rootConnector" presStyleLbl="node2" presStyleIdx="1" presStyleCnt="3"/>
      <dgm:spPr/>
      <dgm:t>
        <a:bodyPr/>
        <a:lstStyle/>
        <a:p>
          <a:endParaRPr lang="en-US"/>
        </a:p>
      </dgm:t>
    </dgm:pt>
    <dgm:pt modelId="{78092F94-C561-4392-A59A-00AF82939DC3}" type="pres">
      <dgm:prSet presAssocID="{4DA1DAF0-4589-4047-8E44-D40340CC4D5C}" presName="hierChild4" presStyleCnt="0"/>
      <dgm:spPr/>
    </dgm:pt>
    <dgm:pt modelId="{49F1B3FD-8540-40C6-AF45-825558FEFAC9}" type="pres">
      <dgm:prSet presAssocID="{4DA1DAF0-4589-4047-8E44-D40340CC4D5C}" presName="hierChild5" presStyleCnt="0"/>
      <dgm:spPr/>
    </dgm:pt>
    <dgm:pt modelId="{20F7F569-AD30-4328-99AB-14F4CFD54662}" type="pres">
      <dgm:prSet presAssocID="{F74B9C2D-6B79-453A-B435-027E2FCDD34C}" presName="Name37" presStyleLbl="parChTrans1D2" presStyleIdx="2" presStyleCnt="3"/>
      <dgm:spPr/>
      <dgm:t>
        <a:bodyPr/>
        <a:lstStyle/>
        <a:p>
          <a:endParaRPr lang="en-US"/>
        </a:p>
      </dgm:t>
    </dgm:pt>
    <dgm:pt modelId="{9A16E702-E67B-44BF-8BBF-B7EEC4B79EF6}" type="pres">
      <dgm:prSet presAssocID="{155345A4-9FCD-4150-BD3D-749D2A21ABC7}" presName="hierRoot2" presStyleCnt="0">
        <dgm:presLayoutVars>
          <dgm:hierBranch val="init"/>
        </dgm:presLayoutVars>
      </dgm:prSet>
      <dgm:spPr/>
    </dgm:pt>
    <dgm:pt modelId="{4143F7A7-C940-48EF-B189-6BFF80512117}" type="pres">
      <dgm:prSet presAssocID="{155345A4-9FCD-4150-BD3D-749D2A21ABC7}" presName="rootComposite" presStyleCnt="0"/>
      <dgm:spPr/>
    </dgm:pt>
    <dgm:pt modelId="{DFE3958F-737E-40A2-87A0-8E088FCA2DC2}" type="pres">
      <dgm:prSet presAssocID="{155345A4-9FCD-4150-BD3D-749D2A21ABC7}" presName="rootText" presStyleLbl="node2" presStyleIdx="2" presStyleCnt="3">
        <dgm:presLayoutVars>
          <dgm:chPref val="3"/>
        </dgm:presLayoutVars>
      </dgm:prSet>
      <dgm:spPr/>
      <dgm:t>
        <a:bodyPr/>
        <a:lstStyle/>
        <a:p>
          <a:endParaRPr lang="en-US"/>
        </a:p>
      </dgm:t>
    </dgm:pt>
    <dgm:pt modelId="{680F4F2C-8E6C-4008-8F80-F7AF8810C0AE}" type="pres">
      <dgm:prSet presAssocID="{155345A4-9FCD-4150-BD3D-749D2A21ABC7}" presName="rootConnector" presStyleLbl="node2" presStyleIdx="2" presStyleCnt="3"/>
      <dgm:spPr/>
      <dgm:t>
        <a:bodyPr/>
        <a:lstStyle/>
        <a:p>
          <a:endParaRPr lang="en-US"/>
        </a:p>
      </dgm:t>
    </dgm:pt>
    <dgm:pt modelId="{6E362F69-82B7-4A37-AD87-3C42DAFD76AF}" type="pres">
      <dgm:prSet presAssocID="{155345A4-9FCD-4150-BD3D-749D2A21ABC7}" presName="hierChild4" presStyleCnt="0"/>
      <dgm:spPr/>
    </dgm:pt>
    <dgm:pt modelId="{86CEA921-220D-4CB1-8F8F-25234831F3B1}" type="pres">
      <dgm:prSet presAssocID="{155345A4-9FCD-4150-BD3D-749D2A21ABC7}" presName="hierChild5" presStyleCnt="0"/>
      <dgm:spPr/>
    </dgm:pt>
    <dgm:pt modelId="{0C391316-70C1-4BCE-B556-7EECA45BED3C}" type="pres">
      <dgm:prSet presAssocID="{DFDA028C-6C46-4F83-8E02-65047C1F3811}" presName="hierChild3" presStyleCnt="0"/>
      <dgm:spPr/>
    </dgm:pt>
  </dgm:ptLst>
  <dgm:cxnLst>
    <dgm:cxn modelId="{8238E4B7-D43B-4EE2-8C0F-D592A080FEFC}" type="presOf" srcId="{E5AB27BA-4F65-49AF-97CF-72CC66E29F9A}" destId="{4611890A-E687-421A-9850-038D6A813DCC}" srcOrd="1" destOrd="0" presId="urn:microsoft.com/office/officeart/2005/8/layout/orgChart1"/>
    <dgm:cxn modelId="{8DC74E47-20F7-4294-B4FC-4F816559ECD1}" srcId="{DFDA028C-6C46-4F83-8E02-65047C1F3811}" destId="{4DA1DAF0-4589-4047-8E44-D40340CC4D5C}" srcOrd="1" destOrd="0" parTransId="{10939CE9-1907-4D30-9702-60AB6933FA58}" sibTransId="{7C827DBB-8578-4AAC-96DF-BB4A907678FA}"/>
    <dgm:cxn modelId="{0DA370D7-1183-4637-B8A8-077347D38D57}" type="presOf" srcId="{1DA1C399-CBEE-46C0-8206-3AFDD367BBAD}" destId="{CE4D6C56-3970-44B8-A4E1-451208C13188}" srcOrd="0" destOrd="0" presId="urn:microsoft.com/office/officeart/2005/8/layout/orgChart1"/>
    <dgm:cxn modelId="{BA2CF965-417D-4DFC-AE66-E7C95FD720BD}" srcId="{DFDA028C-6C46-4F83-8E02-65047C1F3811}" destId="{E5AB27BA-4F65-49AF-97CF-72CC66E29F9A}" srcOrd="0" destOrd="0" parTransId="{1DA1C399-CBEE-46C0-8206-3AFDD367BBAD}" sibTransId="{3D2E4B57-E620-4A65-A388-40AB2F4D3393}"/>
    <dgm:cxn modelId="{6E83B75B-FD58-4B33-9D0D-F55234831D58}" type="presOf" srcId="{F74B9C2D-6B79-453A-B435-027E2FCDD34C}" destId="{20F7F569-AD30-4328-99AB-14F4CFD54662}" srcOrd="0" destOrd="0" presId="urn:microsoft.com/office/officeart/2005/8/layout/orgChart1"/>
    <dgm:cxn modelId="{31FF24A9-A8C6-4CDC-9828-1EBDE1A48A91}" srcId="{DFDA028C-6C46-4F83-8E02-65047C1F3811}" destId="{155345A4-9FCD-4150-BD3D-749D2A21ABC7}" srcOrd="2" destOrd="0" parTransId="{F74B9C2D-6B79-453A-B435-027E2FCDD34C}" sibTransId="{F1041626-7F28-47A7-9721-8CBFFE0241E2}"/>
    <dgm:cxn modelId="{AF207A45-CB53-4362-81DD-89DC2BCBF841}" type="presOf" srcId="{4DA1DAF0-4589-4047-8E44-D40340CC4D5C}" destId="{5F8F7C9C-23AF-4E51-A019-652C98CCD4E8}" srcOrd="0" destOrd="0" presId="urn:microsoft.com/office/officeart/2005/8/layout/orgChart1"/>
    <dgm:cxn modelId="{8FC9A362-DE7E-414A-845C-FB37F0B8ABA5}" type="presOf" srcId="{10939CE9-1907-4D30-9702-60AB6933FA58}" destId="{EA3C18E7-16AF-4A07-96FA-CBC5B4420F66}" srcOrd="0" destOrd="0" presId="urn:microsoft.com/office/officeart/2005/8/layout/orgChart1"/>
    <dgm:cxn modelId="{CE65F449-F61A-47EA-AA11-9E3BD1680E37}" type="presOf" srcId="{DFDA028C-6C46-4F83-8E02-65047C1F3811}" destId="{AA9EF042-7959-40D8-9D8C-9C3A0E227BC8}" srcOrd="1" destOrd="0" presId="urn:microsoft.com/office/officeart/2005/8/layout/orgChart1"/>
    <dgm:cxn modelId="{10B9A924-8E21-4746-A91F-2BF7610E784A}" type="presOf" srcId="{AE682B64-738A-4F73-BA4A-22F0FBB6D3A6}" destId="{24695655-403C-4393-8AE9-D5C6C38450B7}" srcOrd="0" destOrd="0" presId="urn:microsoft.com/office/officeart/2005/8/layout/orgChart1"/>
    <dgm:cxn modelId="{44C29C38-13C5-46EC-9316-B01EB88A79B1}" type="presOf" srcId="{DFDA028C-6C46-4F83-8E02-65047C1F3811}" destId="{9A43BA17-F976-4358-8D2D-070691A1F3A6}" srcOrd="0" destOrd="0" presId="urn:microsoft.com/office/officeart/2005/8/layout/orgChart1"/>
    <dgm:cxn modelId="{33280F6A-3646-429E-96C0-97AAB02A8862}" type="presOf" srcId="{155345A4-9FCD-4150-BD3D-749D2A21ABC7}" destId="{680F4F2C-8E6C-4008-8F80-F7AF8810C0AE}" srcOrd="1" destOrd="0" presId="urn:microsoft.com/office/officeart/2005/8/layout/orgChart1"/>
    <dgm:cxn modelId="{36F2CFD4-0AF7-4E94-823C-64FECAF92044}" type="presOf" srcId="{E5AB27BA-4F65-49AF-97CF-72CC66E29F9A}" destId="{DCD30465-C6EF-4ECC-854F-0D9AF741DF24}" srcOrd="0" destOrd="0" presId="urn:microsoft.com/office/officeart/2005/8/layout/orgChart1"/>
    <dgm:cxn modelId="{43EEBC43-AE3C-4B88-8563-307CAD8D44EB}" type="presOf" srcId="{4DA1DAF0-4589-4047-8E44-D40340CC4D5C}" destId="{78E78688-ACEC-4B35-9685-D4AD2C38190B}" srcOrd="1" destOrd="0" presId="urn:microsoft.com/office/officeart/2005/8/layout/orgChart1"/>
    <dgm:cxn modelId="{2EE562EB-2729-4888-9570-C1A5903882B4}" srcId="{AE682B64-738A-4F73-BA4A-22F0FBB6D3A6}" destId="{DFDA028C-6C46-4F83-8E02-65047C1F3811}" srcOrd="0" destOrd="0" parTransId="{10BA378D-2EEC-4F21-BC74-1E3E16C11FF7}" sibTransId="{E8F06B3F-5F45-44A5-B38C-088A1B36B0F6}"/>
    <dgm:cxn modelId="{111F17DE-E25D-4B79-9A1B-EB84979F9B0A}" type="presOf" srcId="{155345A4-9FCD-4150-BD3D-749D2A21ABC7}" destId="{DFE3958F-737E-40A2-87A0-8E088FCA2DC2}" srcOrd="0" destOrd="0" presId="urn:microsoft.com/office/officeart/2005/8/layout/orgChart1"/>
    <dgm:cxn modelId="{6174441E-8D1C-45D7-A8A5-DA0555DFDB4A}" type="presParOf" srcId="{24695655-403C-4393-8AE9-D5C6C38450B7}" destId="{55065F9B-7DD7-4782-9237-A6F61FCF534F}" srcOrd="0" destOrd="0" presId="urn:microsoft.com/office/officeart/2005/8/layout/orgChart1"/>
    <dgm:cxn modelId="{C343433C-D18B-4851-B369-8B15A0DBB726}" type="presParOf" srcId="{55065F9B-7DD7-4782-9237-A6F61FCF534F}" destId="{7F446288-C99B-48F0-8C2D-57143AF10B1E}" srcOrd="0" destOrd="0" presId="urn:microsoft.com/office/officeart/2005/8/layout/orgChart1"/>
    <dgm:cxn modelId="{35B14F95-9C25-4A7A-A342-1E41D1C94DE0}" type="presParOf" srcId="{7F446288-C99B-48F0-8C2D-57143AF10B1E}" destId="{9A43BA17-F976-4358-8D2D-070691A1F3A6}" srcOrd="0" destOrd="0" presId="urn:microsoft.com/office/officeart/2005/8/layout/orgChart1"/>
    <dgm:cxn modelId="{25EC6E8F-CC72-4957-B494-3B3A9E19E6BE}" type="presParOf" srcId="{7F446288-C99B-48F0-8C2D-57143AF10B1E}" destId="{AA9EF042-7959-40D8-9D8C-9C3A0E227BC8}" srcOrd="1" destOrd="0" presId="urn:microsoft.com/office/officeart/2005/8/layout/orgChart1"/>
    <dgm:cxn modelId="{10A78E2D-5305-441D-8C86-280B1223F0B9}" type="presParOf" srcId="{55065F9B-7DD7-4782-9237-A6F61FCF534F}" destId="{6E816F22-6BB6-4F5F-9D14-DBBB2B0DA64D}" srcOrd="1" destOrd="0" presId="urn:microsoft.com/office/officeart/2005/8/layout/orgChart1"/>
    <dgm:cxn modelId="{9F3D00E0-BD73-4095-8C2D-430F7CAD4A16}" type="presParOf" srcId="{6E816F22-6BB6-4F5F-9D14-DBBB2B0DA64D}" destId="{CE4D6C56-3970-44B8-A4E1-451208C13188}" srcOrd="0" destOrd="0" presId="urn:microsoft.com/office/officeart/2005/8/layout/orgChart1"/>
    <dgm:cxn modelId="{F08D0075-EBFB-4D1D-8F30-118DF7935799}" type="presParOf" srcId="{6E816F22-6BB6-4F5F-9D14-DBBB2B0DA64D}" destId="{F6C555FB-614C-4AB4-A186-4683B2F50A56}" srcOrd="1" destOrd="0" presId="urn:microsoft.com/office/officeart/2005/8/layout/orgChart1"/>
    <dgm:cxn modelId="{F5633655-3F8A-4DD1-982A-AD9452063CC5}" type="presParOf" srcId="{F6C555FB-614C-4AB4-A186-4683B2F50A56}" destId="{D6BD1448-0F6B-4465-88BB-15A917AB8EFE}" srcOrd="0" destOrd="0" presId="urn:microsoft.com/office/officeart/2005/8/layout/orgChart1"/>
    <dgm:cxn modelId="{04F3FE37-26D9-49F4-B9C2-E97A4594BBA7}" type="presParOf" srcId="{D6BD1448-0F6B-4465-88BB-15A917AB8EFE}" destId="{DCD30465-C6EF-4ECC-854F-0D9AF741DF24}" srcOrd="0" destOrd="0" presId="urn:microsoft.com/office/officeart/2005/8/layout/orgChart1"/>
    <dgm:cxn modelId="{36A62062-5AC7-413F-A9C4-04149F7A533C}" type="presParOf" srcId="{D6BD1448-0F6B-4465-88BB-15A917AB8EFE}" destId="{4611890A-E687-421A-9850-038D6A813DCC}" srcOrd="1" destOrd="0" presId="urn:microsoft.com/office/officeart/2005/8/layout/orgChart1"/>
    <dgm:cxn modelId="{E20DDFD8-0172-4F87-B09A-B10446FD3ED3}" type="presParOf" srcId="{F6C555FB-614C-4AB4-A186-4683B2F50A56}" destId="{67B2A952-431E-49E4-9254-53AB1A45CDAD}" srcOrd="1" destOrd="0" presId="urn:microsoft.com/office/officeart/2005/8/layout/orgChart1"/>
    <dgm:cxn modelId="{15858B5A-695C-448B-8D9B-CD6190F1C181}" type="presParOf" srcId="{F6C555FB-614C-4AB4-A186-4683B2F50A56}" destId="{87F0A908-BF0C-4EB7-8871-33E2B95FF58E}" srcOrd="2" destOrd="0" presId="urn:microsoft.com/office/officeart/2005/8/layout/orgChart1"/>
    <dgm:cxn modelId="{544656E8-66DA-4A54-959E-58EF1250350E}" type="presParOf" srcId="{6E816F22-6BB6-4F5F-9D14-DBBB2B0DA64D}" destId="{EA3C18E7-16AF-4A07-96FA-CBC5B4420F66}" srcOrd="2" destOrd="0" presId="urn:microsoft.com/office/officeart/2005/8/layout/orgChart1"/>
    <dgm:cxn modelId="{289EA699-4E46-438E-A255-2F2B721B2666}" type="presParOf" srcId="{6E816F22-6BB6-4F5F-9D14-DBBB2B0DA64D}" destId="{EFD9FD7D-BDEF-4C36-8452-75CB1CC82486}" srcOrd="3" destOrd="0" presId="urn:microsoft.com/office/officeart/2005/8/layout/orgChart1"/>
    <dgm:cxn modelId="{4F0A5510-F57A-45FF-8DD8-B0FC8A360D1C}" type="presParOf" srcId="{EFD9FD7D-BDEF-4C36-8452-75CB1CC82486}" destId="{CA4C0007-21C9-4148-968C-56B7A55AE781}" srcOrd="0" destOrd="0" presId="urn:microsoft.com/office/officeart/2005/8/layout/orgChart1"/>
    <dgm:cxn modelId="{421E3E61-B2BE-4288-90AD-35946834947C}" type="presParOf" srcId="{CA4C0007-21C9-4148-968C-56B7A55AE781}" destId="{5F8F7C9C-23AF-4E51-A019-652C98CCD4E8}" srcOrd="0" destOrd="0" presId="urn:microsoft.com/office/officeart/2005/8/layout/orgChart1"/>
    <dgm:cxn modelId="{0E211ED9-C167-4A21-8C7D-25C73A41433C}" type="presParOf" srcId="{CA4C0007-21C9-4148-968C-56B7A55AE781}" destId="{78E78688-ACEC-4B35-9685-D4AD2C38190B}" srcOrd="1" destOrd="0" presId="urn:microsoft.com/office/officeart/2005/8/layout/orgChart1"/>
    <dgm:cxn modelId="{81E0C9E0-9335-42B9-8E6B-926B2C403751}" type="presParOf" srcId="{EFD9FD7D-BDEF-4C36-8452-75CB1CC82486}" destId="{78092F94-C561-4392-A59A-00AF82939DC3}" srcOrd="1" destOrd="0" presId="urn:microsoft.com/office/officeart/2005/8/layout/orgChart1"/>
    <dgm:cxn modelId="{F9FF5108-D7E3-4ECB-BF1D-533AE51CFD48}" type="presParOf" srcId="{EFD9FD7D-BDEF-4C36-8452-75CB1CC82486}" destId="{49F1B3FD-8540-40C6-AF45-825558FEFAC9}" srcOrd="2" destOrd="0" presId="urn:microsoft.com/office/officeart/2005/8/layout/orgChart1"/>
    <dgm:cxn modelId="{9C710A00-2AF9-4980-AAE8-6E367D8D2F46}" type="presParOf" srcId="{6E816F22-6BB6-4F5F-9D14-DBBB2B0DA64D}" destId="{20F7F569-AD30-4328-99AB-14F4CFD54662}" srcOrd="4" destOrd="0" presId="urn:microsoft.com/office/officeart/2005/8/layout/orgChart1"/>
    <dgm:cxn modelId="{AB5A65FB-A12C-4530-A6DF-143CB48D62A2}" type="presParOf" srcId="{6E816F22-6BB6-4F5F-9D14-DBBB2B0DA64D}" destId="{9A16E702-E67B-44BF-8BBF-B7EEC4B79EF6}" srcOrd="5" destOrd="0" presId="urn:microsoft.com/office/officeart/2005/8/layout/orgChart1"/>
    <dgm:cxn modelId="{936C1CE0-8CD6-459A-9808-6C8E22429411}" type="presParOf" srcId="{9A16E702-E67B-44BF-8BBF-B7EEC4B79EF6}" destId="{4143F7A7-C940-48EF-B189-6BFF80512117}" srcOrd="0" destOrd="0" presId="urn:microsoft.com/office/officeart/2005/8/layout/orgChart1"/>
    <dgm:cxn modelId="{AF45B1C0-F6B0-4812-B6FB-327061660461}" type="presParOf" srcId="{4143F7A7-C940-48EF-B189-6BFF80512117}" destId="{DFE3958F-737E-40A2-87A0-8E088FCA2DC2}" srcOrd="0" destOrd="0" presId="urn:microsoft.com/office/officeart/2005/8/layout/orgChart1"/>
    <dgm:cxn modelId="{6F651CC4-0C08-4E1E-913C-4F3B8B87B88C}" type="presParOf" srcId="{4143F7A7-C940-48EF-B189-6BFF80512117}" destId="{680F4F2C-8E6C-4008-8F80-F7AF8810C0AE}" srcOrd="1" destOrd="0" presId="urn:microsoft.com/office/officeart/2005/8/layout/orgChart1"/>
    <dgm:cxn modelId="{B4137167-F5C0-45FB-AAA9-FF79371565FF}" type="presParOf" srcId="{9A16E702-E67B-44BF-8BBF-B7EEC4B79EF6}" destId="{6E362F69-82B7-4A37-AD87-3C42DAFD76AF}" srcOrd="1" destOrd="0" presId="urn:microsoft.com/office/officeart/2005/8/layout/orgChart1"/>
    <dgm:cxn modelId="{AE777577-CAD9-421B-AF5B-2ECDD2C248D2}" type="presParOf" srcId="{9A16E702-E67B-44BF-8BBF-B7EEC4B79EF6}" destId="{86CEA921-220D-4CB1-8F8F-25234831F3B1}" srcOrd="2" destOrd="0" presId="urn:microsoft.com/office/officeart/2005/8/layout/orgChart1"/>
    <dgm:cxn modelId="{3CC27791-314F-47E3-9824-D136E07837C7}" type="presParOf" srcId="{55065F9B-7DD7-4782-9237-A6F61FCF534F}" destId="{0C391316-70C1-4BCE-B556-7EECA45BED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023612-B4F9-4317-ADE6-7FB88FF41BBF}"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F7358AC6-6BBE-40C1-B01A-A9A2A7FDAF09}">
      <dgm:prSet phldrT="[Text]"/>
      <dgm:spPr/>
      <dgm:t>
        <a:bodyPr/>
        <a:lstStyle/>
        <a:p>
          <a:r>
            <a:rPr lang="en-US" dirty="0" smtClean="0"/>
            <a:t>Within the school</a:t>
          </a:r>
          <a:endParaRPr lang="en-US" dirty="0"/>
        </a:p>
      </dgm:t>
    </dgm:pt>
    <dgm:pt modelId="{88B94F41-748A-4947-8D65-BC97E4403341}" type="parTrans" cxnId="{6C7990E8-E5F7-4D92-8CD5-71064B36E2D2}">
      <dgm:prSet/>
      <dgm:spPr/>
      <dgm:t>
        <a:bodyPr/>
        <a:lstStyle/>
        <a:p>
          <a:endParaRPr lang="en-US"/>
        </a:p>
      </dgm:t>
    </dgm:pt>
    <dgm:pt modelId="{FB664892-2427-4DE7-AE8A-23DCFB0F3D26}" type="sibTrans" cxnId="{6C7990E8-E5F7-4D92-8CD5-71064B36E2D2}">
      <dgm:prSet/>
      <dgm:spPr/>
      <dgm:t>
        <a:bodyPr/>
        <a:lstStyle/>
        <a:p>
          <a:endParaRPr lang="en-US"/>
        </a:p>
      </dgm:t>
    </dgm:pt>
    <dgm:pt modelId="{B35B30C8-9D03-4C1D-8A7C-B43837FCEFCE}">
      <dgm:prSet phldrT="[Text]"/>
      <dgm:spPr/>
      <dgm:t>
        <a:bodyPr/>
        <a:lstStyle/>
        <a:p>
          <a:r>
            <a:rPr lang="en-US" dirty="0" smtClean="0"/>
            <a:t>In classroom</a:t>
          </a:r>
          <a:endParaRPr lang="en-US" dirty="0"/>
        </a:p>
      </dgm:t>
    </dgm:pt>
    <dgm:pt modelId="{3F999C4B-8B16-4EAC-9162-FC563D8FA4D7}" type="parTrans" cxnId="{236EF121-5EAE-48EA-B075-D12833B68071}">
      <dgm:prSet/>
      <dgm:spPr/>
      <dgm:t>
        <a:bodyPr/>
        <a:lstStyle/>
        <a:p>
          <a:endParaRPr lang="en-US"/>
        </a:p>
      </dgm:t>
    </dgm:pt>
    <dgm:pt modelId="{3FF82979-DDEE-42AF-964D-81510BFB9D4E}" type="sibTrans" cxnId="{236EF121-5EAE-48EA-B075-D12833B68071}">
      <dgm:prSet/>
      <dgm:spPr/>
      <dgm:t>
        <a:bodyPr/>
        <a:lstStyle/>
        <a:p>
          <a:endParaRPr lang="en-US"/>
        </a:p>
      </dgm:t>
    </dgm:pt>
    <dgm:pt modelId="{E0793D30-B50C-427F-9062-1B64088FC55D}">
      <dgm:prSet phldrT="[Text]"/>
      <dgm:spPr/>
      <dgm:t>
        <a:bodyPr/>
        <a:lstStyle/>
        <a:p>
          <a:r>
            <a:rPr lang="en-US" dirty="0" smtClean="0"/>
            <a:t>With family, peers, community</a:t>
          </a:r>
          <a:endParaRPr lang="en-US" dirty="0"/>
        </a:p>
      </dgm:t>
    </dgm:pt>
    <dgm:pt modelId="{9D2A0D36-40A0-4D25-9BF2-D9EF02BAA0E6}" type="parTrans" cxnId="{130C0ADC-E4E0-4C2B-A778-F70651960536}">
      <dgm:prSet/>
      <dgm:spPr/>
      <dgm:t>
        <a:bodyPr/>
        <a:lstStyle/>
        <a:p>
          <a:endParaRPr lang="en-US"/>
        </a:p>
      </dgm:t>
    </dgm:pt>
    <dgm:pt modelId="{6A07449A-1D3F-4A61-9B61-4C43AD56AC05}" type="sibTrans" cxnId="{130C0ADC-E4E0-4C2B-A778-F70651960536}">
      <dgm:prSet/>
      <dgm:spPr/>
      <dgm:t>
        <a:bodyPr/>
        <a:lstStyle/>
        <a:p>
          <a:endParaRPr lang="en-US"/>
        </a:p>
      </dgm:t>
    </dgm:pt>
    <dgm:pt modelId="{93CFE198-780F-4673-B531-F1A4F9C289B6}" type="pres">
      <dgm:prSet presAssocID="{02023612-B4F9-4317-ADE6-7FB88FF41BBF}" presName="composite" presStyleCnt="0">
        <dgm:presLayoutVars>
          <dgm:chMax val="3"/>
          <dgm:animLvl val="lvl"/>
          <dgm:resizeHandles val="exact"/>
        </dgm:presLayoutVars>
      </dgm:prSet>
      <dgm:spPr/>
      <dgm:t>
        <a:bodyPr/>
        <a:lstStyle/>
        <a:p>
          <a:endParaRPr lang="en-US"/>
        </a:p>
      </dgm:t>
    </dgm:pt>
    <dgm:pt modelId="{A2A0E30D-10B1-48CB-901B-9C140A05D386}" type="pres">
      <dgm:prSet presAssocID="{F7358AC6-6BBE-40C1-B01A-A9A2A7FDAF09}" presName="gear1" presStyleLbl="node1" presStyleIdx="0" presStyleCnt="3">
        <dgm:presLayoutVars>
          <dgm:chMax val="1"/>
          <dgm:bulletEnabled val="1"/>
        </dgm:presLayoutVars>
      </dgm:prSet>
      <dgm:spPr/>
      <dgm:t>
        <a:bodyPr/>
        <a:lstStyle/>
        <a:p>
          <a:endParaRPr lang="en-US"/>
        </a:p>
      </dgm:t>
    </dgm:pt>
    <dgm:pt modelId="{DE15374C-D5BD-4D7D-A717-CF4E0CBC30D1}" type="pres">
      <dgm:prSet presAssocID="{F7358AC6-6BBE-40C1-B01A-A9A2A7FDAF09}" presName="gear1srcNode" presStyleLbl="node1" presStyleIdx="0" presStyleCnt="3"/>
      <dgm:spPr/>
      <dgm:t>
        <a:bodyPr/>
        <a:lstStyle/>
        <a:p>
          <a:endParaRPr lang="en-US"/>
        </a:p>
      </dgm:t>
    </dgm:pt>
    <dgm:pt modelId="{97DF17EB-4959-4519-9F27-ECAECEC9084C}" type="pres">
      <dgm:prSet presAssocID="{F7358AC6-6BBE-40C1-B01A-A9A2A7FDAF09}" presName="gear1dstNode" presStyleLbl="node1" presStyleIdx="0" presStyleCnt="3"/>
      <dgm:spPr/>
      <dgm:t>
        <a:bodyPr/>
        <a:lstStyle/>
        <a:p>
          <a:endParaRPr lang="en-US"/>
        </a:p>
      </dgm:t>
    </dgm:pt>
    <dgm:pt modelId="{3C6754D1-3477-4768-B52B-1964D6CFFED1}" type="pres">
      <dgm:prSet presAssocID="{B35B30C8-9D03-4C1D-8A7C-B43837FCEFCE}" presName="gear2" presStyleLbl="node1" presStyleIdx="1" presStyleCnt="3">
        <dgm:presLayoutVars>
          <dgm:chMax val="1"/>
          <dgm:bulletEnabled val="1"/>
        </dgm:presLayoutVars>
      </dgm:prSet>
      <dgm:spPr/>
      <dgm:t>
        <a:bodyPr/>
        <a:lstStyle/>
        <a:p>
          <a:endParaRPr lang="en-US"/>
        </a:p>
      </dgm:t>
    </dgm:pt>
    <dgm:pt modelId="{0E40BD9C-0023-4A97-B13A-24BBA9F90857}" type="pres">
      <dgm:prSet presAssocID="{B35B30C8-9D03-4C1D-8A7C-B43837FCEFCE}" presName="gear2srcNode" presStyleLbl="node1" presStyleIdx="1" presStyleCnt="3"/>
      <dgm:spPr/>
      <dgm:t>
        <a:bodyPr/>
        <a:lstStyle/>
        <a:p>
          <a:endParaRPr lang="en-US"/>
        </a:p>
      </dgm:t>
    </dgm:pt>
    <dgm:pt modelId="{013C7707-B6C5-4D42-8ABF-8DDAFD4858BE}" type="pres">
      <dgm:prSet presAssocID="{B35B30C8-9D03-4C1D-8A7C-B43837FCEFCE}" presName="gear2dstNode" presStyleLbl="node1" presStyleIdx="1" presStyleCnt="3"/>
      <dgm:spPr/>
      <dgm:t>
        <a:bodyPr/>
        <a:lstStyle/>
        <a:p>
          <a:endParaRPr lang="en-US"/>
        </a:p>
      </dgm:t>
    </dgm:pt>
    <dgm:pt modelId="{C510A5D7-7935-446C-B2B3-FFDCE4118C94}" type="pres">
      <dgm:prSet presAssocID="{E0793D30-B50C-427F-9062-1B64088FC55D}" presName="gear3" presStyleLbl="node1" presStyleIdx="2" presStyleCnt="3"/>
      <dgm:spPr/>
      <dgm:t>
        <a:bodyPr/>
        <a:lstStyle/>
        <a:p>
          <a:endParaRPr lang="en-US"/>
        </a:p>
      </dgm:t>
    </dgm:pt>
    <dgm:pt modelId="{EF630F03-973E-4C63-9AEB-4A9EEA03B2FE}" type="pres">
      <dgm:prSet presAssocID="{E0793D30-B50C-427F-9062-1B64088FC55D}" presName="gear3tx" presStyleLbl="node1" presStyleIdx="2" presStyleCnt="3">
        <dgm:presLayoutVars>
          <dgm:chMax val="1"/>
          <dgm:bulletEnabled val="1"/>
        </dgm:presLayoutVars>
      </dgm:prSet>
      <dgm:spPr/>
      <dgm:t>
        <a:bodyPr/>
        <a:lstStyle/>
        <a:p>
          <a:endParaRPr lang="en-US"/>
        </a:p>
      </dgm:t>
    </dgm:pt>
    <dgm:pt modelId="{A0CC912D-6289-45A4-9A8D-9E3EBCE92D8A}" type="pres">
      <dgm:prSet presAssocID="{E0793D30-B50C-427F-9062-1B64088FC55D}" presName="gear3srcNode" presStyleLbl="node1" presStyleIdx="2" presStyleCnt="3"/>
      <dgm:spPr/>
      <dgm:t>
        <a:bodyPr/>
        <a:lstStyle/>
        <a:p>
          <a:endParaRPr lang="en-US"/>
        </a:p>
      </dgm:t>
    </dgm:pt>
    <dgm:pt modelId="{0ABD7FA1-2339-49CC-8235-D464A4F56CF0}" type="pres">
      <dgm:prSet presAssocID="{E0793D30-B50C-427F-9062-1B64088FC55D}" presName="gear3dstNode" presStyleLbl="node1" presStyleIdx="2" presStyleCnt="3"/>
      <dgm:spPr/>
      <dgm:t>
        <a:bodyPr/>
        <a:lstStyle/>
        <a:p>
          <a:endParaRPr lang="en-US"/>
        </a:p>
      </dgm:t>
    </dgm:pt>
    <dgm:pt modelId="{93F8A031-FC03-4A8C-B0F6-F7390290648A}" type="pres">
      <dgm:prSet presAssocID="{FB664892-2427-4DE7-AE8A-23DCFB0F3D26}" presName="connector1" presStyleLbl="sibTrans2D1" presStyleIdx="0" presStyleCnt="3"/>
      <dgm:spPr/>
      <dgm:t>
        <a:bodyPr/>
        <a:lstStyle/>
        <a:p>
          <a:endParaRPr lang="en-US"/>
        </a:p>
      </dgm:t>
    </dgm:pt>
    <dgm:pt modelId="{395542E5-05B9-4835-907D-C83AD50C9E12}" type="pres">
      <dgm:prSet presAssocID="{3FF82979-DDEE-42AF-964D-81510BFB9D4E}" presName="connector2" presStyleLbl="sibTrans2D1" presStyleIdx="1" presStyleCnt="3"/>
      <dgm:spPr/>
      <dgm:t>
        <a:bodyPr/>
        <a:lstStyle/>
        <a:p>
          <a:endParaRPr lang="en-US"/>
        </a:p>
      </dgm:t>
    </dgm:pt>
    <dgm:pt modelId="{0BB14C50-5D6D-4BD0-8B1B-A7DB29681131}" type="pres">
      <dgm:prSet presAssocID="{6A07449A-1D3F-4A61-9B61-4C43AD56AC05}" presName="connector3" presStyleLbl="sibTrans2D1" presStyleIdx="2" presStyleCnt="3"/>
      <dgm:spPr/>
      <dgm:t>
        <a:bodyPr/>
        <a:lstStyle/>
        <a:p>
          <a:endParaRPr lang="en-US"/>
        </a:p>
      </dgm:t>
    </dgm:pt>
  </dgm:ptLst>
  <dgm:cxnLst>
    <dgm:cxn modelId="{E6DDA24D-8BAD-42A4-8F45-6F15A1DC61EE}" type="presOf" srcId="{E0793D30-B50C-427F-9062-1B64088FC55D}" destId="{EF630F03-973E-4C63-9AEB-4A9EEA03B2FE}" srcOrd="1" destOrd="0" presId="urn:microsoft.com/office/officeart/2005/8/layout/gear1"/>
    <dgm:cxn modelId="{6E929BB6-E67E-49A7-83BC-3D02F4B71322}" type="presOf" srcId="{E0793D30-B50C-427F-9062-1B64088FC55D}" destId="{C510A5D7-7935-446C-B2B3-FFDCE4118C94}" srcOrd="0" destOrd="0" presId="urn:microsoft.com/office/officeart/2005/8/layout/gear1"/>
    <dgm:cxn modelId="{2709A50D-0EB0-45A0-99F7-E62CC8676149}" type="presOf" srcId="{E0793D30-B50C-427F-9062-1B64088FC55D}" destId="{0ABD7FA1-2339-49CC-8235-D464A4F56CF0}" srcOrd="3" destOrd="0" presId="urn:microsoft.com/office/officeart/2005/8/layout/gear1"/>
    <dgm:cxn modelId="{130C0ADC-E4E0-4C2B-A778-F70651960536}" srcId="{02023612-B4F9-4317-ADE6-7FB88FF41BBF}" destId="{E0793D30-B50C-427F-9062-1B64088FC55D}" srcOrd="2" destOrd="0" parTransId="{9D2A0D36-40A0-4D25-9BF2-D9EF02BAA0E6}" sibTransId="{6A07449A-1D3F-4A61-9B61-4C43AD56AC05}"/>
    <dgm:cxn modelId="{363CD011-B2F7-4B32-9F64-7DD235EAD7EF}" type="presOf" srcId="{B35B30C8-9D03-4C1D-8A7C-B43837FCEFCE}" destId="{3C6754D1-3477-4768-B52B-1964D6CFFED1}" srcOrd="0" destOrd="0" presId="urn:microsoft.com/office/officeart/2005/8/layout/gear1"/>
    <dgm:cxn modelId="{E7BF2E9C-9DB8-40D9-A389-9F9A5804E214}" type="presOf" srcId="{F7358AC6-6BBE-40C1-B01A-A9A2A7FDAF09}" destId="{97DF17EB-4959-4519-9F27-ECAECEC9084C}" srcOrd="2" destOrd="0" presId="urn:microsoft.com/office/officeart/2005/8/layout/gear1"/>
    <dgm:cxn modelId="{ACD2EB9E-A396-4AE0-B45D-49092F24209C}" type="presOf" srcId="{3FF82979-DDEE-42AF-964D-81510BFB9D4E}" destId="{395542E5-05B9-4835-907D-C83AD50C9E12}" srcOrd="0" destOrd="0" presId="urn:microsoft.com/office/officeart/2005/8/layout/gear1"/>
    <dgm:cxn modelId="{236EF121-5EAE-48EA-B075-D12833B68071}" srcId="{02023612-B4F9-4317-ADE6-7FB88FF41BBF}" destId="{B35B30C8-9D03-4C1D-8A7C-B43837FCEFCE}" srcOrd="1" destOrd="0" parTransId="{3F999C4B-8B16-4EAC-9162-FC563D8FA4D7}" sibTransId="{3FF82979-DDEE-42AF-964D-81510BFB9D4E}"/>
    <dgm:cxn modelId="{A46EBD92-4290-471E-B564-D82E0CCB0BA9}" type="presOf" srcId="{02023612-B4F9-4317-ADE6-7FB88FF41BBF}" destId="{93CFE198-780F-4673-B531-F1A4F9C289B6}" srcOrd="0" destOrd="0" presId="urn:microsoft.com/office/officeart/2005/8/layout/gear1"/>
    <dgm:cxn modelId="{EA7048D5-0E6B-4E09-9272-00FFBBCC923C}" type="presOf" srcId="{E0793D30-B50C-427F-9062-1B64088FC55D}" destId="{A0CC912D-6289-45A4-9A8D-9E3EBCE92D8A}" srcOrd="2" destOrd="0" presId="urn:microsoft.com/office/officeart/2005/8/layout/gear1"/>
    <dgm:cxn modelId="{E9637301-ECFB-4A55-ACD7-93A2EBB9E8AE}" type="presOf" srcId="{FB664892-2427-4DE7-AE8A-23DCFB0F3D26}" destId="{93F8A031-FC03-4A8C-B0F6-F7390290648A}" srcOrd="0" destOrd="0" presId="urn:microsoft.com/office/officeart/2005/8/layout/gear1"/>
    <dgm:cxn modelId="{34983F88-EC05-4FEB-AB7E-92EB1210A1C8}" type="presOf" srcId="{B35B30C8-9D03-4C1D-8A7C-B43837FCEFCE}" destId="{013C7707-B6C5-4D42-8ABF-8DDAFD4858BE}" srcOrd="2" destOrd="0" presId="urn:microsoft.com/office/officeart/2005/8/layout/gear1"/>
    <dgm:cxn modelId="{6E9E920E-EA4D-4855-A88F-4529B3BE1E06}" type="presOf" srcId="{B35B30C8-9D03-4C1D-8A7C-B43837FCEFCE}" destId="{0E40BD9C-0023-4A97-B13A-24BBA9F90857}" srcOrd="1" destOrd="0" presId="urn:microsoft.com/office/officeart/2005/8/layout/gear1"/>
    <dgm:cxn modelId="{6AE3324A-4E23-4C97-BB80-DBF9FCFB9A5B}" type="presOf" srcId="{F7358AC6-6BBE-40C1-B01A-A9A2A7FDAF09}" destId="{DE15374C-D5BD-4D7D-A717-CF4E0CBC30D1}" srcOrd="1" destOrd="0" presId="urn:microsoft.com/office/officeart/2005/8/layout/gear1"/>
    <dgm:cxn modelId="{8CB13550-10EB-4F38-989A-D54020E90A5F}" type="presOf" srcId="{6A07449A-1D3F-4A61-9B61-4C43AD56AC05}" destId="{0BB14C50-5D6D-4BD0-8B1B-A7DB29681131}" srcOrd="0" destOrd="0" presId="urn:microsoft.com/office/officeart/2005/8/layout/gear1"/>
    <dgm:cxn modelId="{6C7990E8-E5F7-4D92-8CD5-71064B36E2D2}" srcId="{02023612-B4F9-4317-ADE6-7FB88FF41BBF}" destId="{F7358AC6-6BBE-40C1-B01A-A9A2A7FDAF09}" srcOrd="0" destOrd="0" parTransId="{88B94F41-748A-4947-8D65-BC97E4403341}" sibTransId="{FB664892-2427-4DE7-AE8A-23DCFB0F3D26}"/>
    <dgm:cxn modelId="{37E0558B-AF25-482E-8C34-573A4D24A0BD}" type="presOf" srcId="{F7358AC6-6BBE-40C1-B01A-A9A2A7FDAF09}" destId="{A2A0E30D-10B1-48CB-901B-9C140A05D386}" srcOrd="0" destOrd="0" presId="urn:microsoft.com/office/officeart/2005/8/layout/gear1"/>
    <dgm:cxn modelId="{0099483C-EA5F-4EAD-9370-CF60F8F07ECE}" type="presParOf" srcId="{93CFE198-780F-4673-B531-F1A4F9C289B6}" destId="{A2A0E30D-10B1-48CB-901B-9C140A05D386}" srcOrd="0" destOrd="0" presId="urn:microsoft.com/office/officeart/2005/8/layout/gear1"/>
    <dgm:cxn modelId="{6B7700CA-341C-4677-A7F3-B3A6173639DC}" type="presParOf" srcId="{93CFE198-780F-4673-B531-F1A4F9C289B6}" destId="{DE15374C-D5BD-4D7D-A717-CF4E0CBC30D1}" srcOrd="1" destOrd="0" presId="urn:microsoft.com/office/officeart/2005/8/layout/gear1"/>
    <dgm:cxn modelId="{DD5C4EE8-3227-455B-9DED-3326734F9992}" type="presParOf" srcId="{93CFE198-780F-4673-B531-F1A4F9C289B6}" destId="{97DF17EB-4959-4519-9F27-ECAECEC9084C}" srcOrd="2" destOrd="0" presId="urn:microsoft.com/office/officeart/2005/8/layout/gear1"/>
    <dgm:cxn modelId="{713F834F-244E-4DDF-A83E-BEE394121AE8}" type="presParOf" srcId="{93CFE198-780F-4673-B531-F1A4F9C289B6}" destId="{3C6754D1-3477-4768-B52B-1964D6CFFED1}" srcOrd="3" destOrd="0" presId="urn:microsoft.com/office/officeart/2005/8/layout/gear1"/>
    <dgm:cxn modelId="{6C1940BE-375A-4ADD-ABBA-1EECE0137C2F}" type="presParOf" srcId="{93CFE198-780F-4673-B531-F1A4F9C289B6}" destId="{0E40BD9C-0023-4A97-B13A-24BBA9F90857}" srcOrd="4" destOrd="0" presId="urn:microsoft.com/office/officeart/2005/8/layout/gear1"/>
    <dgm:cxn modelId="{BC93AA6E-994B-40D2-9DA8-F9A53F4FD7DD}" type="presParOf" srcId="{93CFE198-780F-4673-B531-F1A4F9C289B6}" destId="{013C7707-B6C5-4D42-8ABF-8DDAFD4858BE}" srcOrd="5" destOrd="0" presId="urn:microsoft.com/office/officeart/2005/8/layout/gear1"/>
    <dgm:cxn modelId="{E2E300B1-2C69-4798-BDCC-6253CE4AE912}" type="presParOf" srcId="{93CFE198-780F-4673-B531-F1A4F9C289B6}" destId="{C510A5D7-7935-446C-B2B3-FFDCE4118C94}" srcOrd="6" destOrd="0" presId="urn:microsoft.com/office/officeart/2005/8/layout/gear1"/>
    <dgm:cxn modelId="{CD667CB9-012F-43CA-A024-09B2E28BEC91}" type="presParOf" srcId="{93CFE198-780F-4673-B531-F1A4F9C289B6}" destId="{EF630F03-973E-4C63-9AEB-4A9EEA03B2FE}" srcOrd="7" destOrd="0" presId="urn:microsoft.com/office/officeart/2005/8/layout/gear1"/>
    <dgm:cxn modelId="{6952D1E2-C666-4809-88F6-EDA029A27473}" type="presParOf" srcId="{93CFE198-780F-4673-B531-F1A4F9C289B6}" destId="{A0CC912D-6289-45A4-9A8D-9E3EBCE92D8A}" srcOrd="8" destOrd="0" presId="urn:microsoft.com/office/officeart/2005/8/layout/gear1"/>
    <dgm:cxn modelId="{0FA3B501-7E51-4B54-8DFA-65BB61FA8394}" type="presParOf" srcId="{93CFE198-780F-4673-B531-F1A4F9C289B6}" destId="{0ABD7FA1-2339-49CC-8235-D464A4F56CF0}" srcOrd="9" destOrd="0" presId="urn:microsoft.com/office/officeart/2005/8/layout/gear1"/>
    <dgm:cxn modelId="{EF8C5AF7-07B0-4D25-8B70-79E4D643C6B8}" type="presParOf" srcId="{93CFE198-780F-4673-B531-F1A4F9C289B6}" destId="{93F8A031-FC03-4A8C-B0F6-F7390290648A}" srcOrd="10" destOrd="0" presId="urn:microsoft.com/office/officeart/2005/8/layout/gear1"/>
    <dgm:cxn modelId="{AE446D44-50FB-42F1-9CDD-5E74B205F4D4}" type="presParOf" srcId="{93CFE198-780F-4673-B531-F1A4F9C289B6}" destId="{395542E5-05B9-4835-907D-C83AD50C9E12}" srcOrd="11" destOrd="0" presId="urn:microsoft.com/office/officeart/2005/8/layout/gear1"/>
    <dgm:cxn modelId="{C97236A5-DBAA-4A5B-AD2A-42F624445D6B}" type="presParOf" srcId="{93CFE198-780F-4673-B531-F1A4F9C289B6}" destId="{0BB14C50-5D6D-4BD0-8B1B-A7DB2968113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A2C3F6-726E-4CC4-8C4E-DEF9D7514C79}" type="doc">
      <dgm:prSet loTypeId="urn:microsoft.com/office/officeart/2005/8/layout/radial3" loCatId="relationship" qsTypeId="urn:microsoft.com/office/officeart/2005/8/quickstyle/simple3" qsCatId="simple" csTypeId="urn:microsoft.com/office/officeart/2005/8/colors/colorful4" csCatId="colorful" phldr="1"/>
      <dgm:spPr/>
      <dgm:t>
        <a:bodyPr/>
        <a:lstStyle/>
        <a:p>
          <a:endParaRPr lang="en-US"/>
        </a:p>
      </dgm:t>
    </dgm:pt>
    <dgm:pt modelId="{2481C23B-D11E-4DFF-902F-E3098A76B19F}">
      <dgm:prSet phldrT="[Text]"/>
      <dgm:spPr>
        <a:blipFill rotWithShape="0">
          <a:blip xmlns:r="http://schemas.openxmlformats.org/officeDocument/2006/relationships" r:embed="rId1"/>
          <a:stretch>
            <a:fillRect/>
          </a:stretch>
        </a:blipFill>
      </dgm:spPr>
      <dgm:t>
        <a:bodyPr/>
        <a:lstStyle/>
        <a:p>
          <a:r>
            <a:rPr lang="en-US" dirty="0"/>
            <a:t/>
          </a:r>
          <a:br>
            <a:rPr lang="en-US" dirty="0"/>
          </a:br>
          <a:endParaRPr lang="en-US" dirty="0"/>
        </a:p>
      </dgm:t>
    </dgm:pt>
    <dgm:pt modelId="{D01A4B63-F132-4FFC-9522-DB17D62EB34C}" type="parTrans" cxnId="{9FBB40BB-EA30-4A52-8DAA-53AC7007F53E}">
      <dgm:prSet/>
      <dgm:spPr/>
      <dgm:t>
        <a:bodyPr/>
        <a:lstStyle/>
        <a:p>
          <a:endParaRPr lang="en-US"/>
        </a:p>
      </dgm:t>
    </dgm:pt>
    <dgm:pt modelId="{3E844BE2-0145-4E64-84E9-A47698EAB80E}" type="sibTrans" cxnId="{9FBB40BB-EA30-4A52-8DAA-53AC7007F53E}">
      <dgm:prSet/>
      <dgm:spPr/>
      <dgm:t>
        <a:bodyPr/>
        <a:lstStyle/>
        <a:p>
          <a:endParaRPr lang="en-US"/>
        </a:p>
      </dgm:t>
    </dgm:pt>
    <dgm:pt modelId="{02FFA980-6DC9-4E90-A29D-15D30515A453}">
      <dgm:prSet custT="1"/>
      <dgm:spPr>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dgm:spPr>
      <dgm:t>
        <a:bodyPr/>
        <a:lstStyle/>
        <a:p>
          <a:r>
            <a:rPr lang="en-US" sz="1600" b="1" dirty="0"/>
            <a:t>Non-Academic </a:t>
          </a:r>
          <a:r>
            <a:rPr lang="en-US" sz="1600" b="1" dirty="0" smtClean="0"/>
            <a:t>Guidance</a:t>
          </a:r>
        </a:p>
        <a:p>
          <a:r>
            <a:rPr lang="en-US" sz="1400" b="1" dirty="0" smtClean="0">
              <a:solidFill>
                <a:srgbClr val="FF0000"/>
              </a:solidFill>
            </a:rPr>
            <a:t>Priority 2* </a:t>
          </a:r>
          <a:r>
            <a:rPr lang="en-US" sz="1200" b="1" dirty="0" smtClean="0">
              <a:solidFill>
                <a:schemeClr val="tx1"/>
              </a:solidFill>
            </a:rPr>
            <a:t>Conducted by MGSs and MSAs with .5 and above FTE</a:t>
          </a:r>
          <a:endParaRPr lang="en-US" sz="1200" b="1" dirty="0">
            <a:solidFill>
              <a:schemeClr val="tx1"/>
            </a:solidFill>
          </a:endParaRPr>
        </a:p>
      </dgm:t>
    </dgm:pt>
    <dgm:pt modelId="{5419F7D9-59F7-4DEF-A4C7-68425827EF2F}" type="parTrans" cxnId="{B828A30C-41CA-4B99-8639-0DF73CEE9575}">
      <dgm:prSet/>
      <dgm:spPr/>
      <dgm:t>
        <a:bodyPr/>
        <a:lstStyle/>
        <a:p>
          <a:endParaRPr lang="en-US"/>
        </a:p>
      </dgm:t>
    </dgm:pt>
    <dgm:pt modelId="{5B1298FB-9E03-45B8-9F61-DAA814324BDB}" type="sibTrans" cxnId="{B828A30C-41CA-4B99-8639-0DF73CEE9575}">
      <dgm:prSet/>
      <dgm:spPr/>
      <dgm:t>
        <a:bodyPr/>
        <a:lstStyle/>
        <a:p>
          <a:endParaRPr lang="en-US"/>
        </a:p>
      </dgm:t>
    </dgm:pt>
    <dgm:pt modelId="{5AB77DF1-388D-438B-AF3C-14BE732AA236}">
      <dgm:prSet custT="1"/>
      <dgm:spPr>
        <a:gradFill flip="none" rotWithShape="1">
          <a:gsLst>
            <a:gs pos="67000">
              <a:schemeClr val="accent5">
                <a:lumMod val="20000"/>
                <a:lumOff val="80000"/>
                <a:alpha val="14000"/>
              </a:schemeClr>
            </a:gs>
            <a:gs pos="50000">
              <a:schemeClr val="accent1">
                <a:tint val="44500"/>
                <a:satMod val="160000"/>
                <a:alpha val="74000"/>
              </a:schemeClr>
            </a:gs>
            <a:gs pos="100000">
              <a:schemeClr val="accent1">
                <a:tint val="23500"/>
                <a:satMod val="160000"/>
              </a:schemeClr>
            </a:gs>
          </a:gsLst>
          <a:lin ang="5400000" scaled="1"/>
          <a:tileRect/>
        </a:gradFill>
        <a:ln>
          <a:solidFill>
            <a:schemeClr val="accent1"/>
          </a:solidFill>
        </a:ln>
      </dgm:spPr>
      <dgm:t>
        <a:bodyPr/>
        <a:lstStyle/>
        <a:p>
          <a:r>
            <a:rPr lang="en-US" sz="1600" b="1" dirty="0"/>
            <a:t>Student </a:t>
          </a:r>
          <a:r>
            <a:rPr lang="en-US" sz="1600" b="1" dirty="0" smtClean="0"/>
            <a:t>Engagement </a:t>
          </a:r>
          <a:endParaRPr lang="en-US" sz="1600" b="1" dirty="0"/>
        </a:p>
        <a:p>
          <a:r>
            <a:rPr lang="en-US" sz="1400" b="1" dirty="0" smtClean="0">
              <a:solidFill>
                <a:srgbClr val="FF0000"/>
              </a:solidFill>
            </a:rPr>
            <a:t>Priority 2* </a:t>
          </a:r>
          <a:r>
            <a:rPr lang="en-US" sz="1200" b="1" dirty="0" smtClean="0">
              <a:solidFill>
                <a:schemeClr val="tx1"/>
              </a:solidFill>
            </a:rPr>
            <a:t>Conducted</a:t>
          </a:r>
          <a:r>
            <a:rPr lang="en-US" sz="1400" b="1" i="1" dirty="0" smtClean="0">
              <a:solidFill>
                <a:srgbClr val="FF0000"/>
              </a:solidFill>
            </a:rPr>
            <a:t> </a:t>
          </a:r>
          <a:r>
            <a:rPr lang="en-US" sz="1200" b="1" dirty="0" smtClean="0">
              <a:solidFill>
                <a:schemeClr val="tx1"/>
              </a:solidFill>
            </a:rPr>
            <a:t>by</a:t>
          </a:r>
          <a:r>
            <a:rPr lang="en-US" sz="1400" b="1" i="1" dirty="0" smtClean="0">
              <a:solidFill>
                <a:srgbClr val="FF0000"/>
              </a:solidFill>
            </a:rPr>
            <a:t> </a:t>
          </a:r>
          <a:r>
            <a:rPr lang="en-US" sz="1200" b="1" dirty="0" smtClean="0">
              <a:solidFill>
                <a:schemeClr val="tx1"/>
              </a:solidFill>
            </a:rPr>
            <a:t>MGSs</a:t>
          </a:r>
          <a:r>
            <a:rPr lang="en-US" sz="1400" b="1" i="1" dirty="0" smtClean="0">
              <a:solidFill>
                <a:srgbClr val="FF0000"/>
              </a:solidFill>
            </a:rPr>
            <a:t> </a:t>
          </a:r>
          <a:r>
            <a:rPr lang="en-US" sz="1200" b="1" dirty="0" smtClean="0">
              <a:solidFill>
                <a:schemeClr val="tx1"/>
              </a:solidFill>
            </a:rPr>
            <a:t>and</a:t>
          </a:r>
          <a:r>
            <a:rPr lang="en-US" sz="1400" b="1" i="1" dirty="0" smtClean="0">
              <a:solidFill>
                <a:srgbClr val="FF0000"/>
              </a:solidFill>
            </a:rPr>
            <a:t> </a:t>
          </a:r>
          <a:r>
            <a:rPr lang="en-US" sz="1200" b="1" dirty="0" smtClean="0">
              <a:solidFill>
                <a:schemeClr val="tx1"/>
              </a:solidFill>
            </a:rPr>
            <a:t>MSAs</a:t>
          </a:r>
          <a:r>
            <a:rPr lang="en-US" sz="1400" b="1" i="1" dirty="0" smtClean="0">
              <a:solidFill>
                <a:srgbClr val="FF0000"/>
              </a:solidFill>
            </a:rPr>
            <a:t> </a:t>
          </a:r>
          <a:r>
            <a:rPr lang="en-US" sz="1200" b="1" dirty="0" smtClean="0">
              <a:solidFill>
                <a:schemeClr val="tx1"/>
              </a:solidFill>
            </a:rPr>
            <a:t>with</a:t>
          </a:r>
          <a:r>
            <a:rPr lang="en-US" sz="1400" b="1" i="1" dirty="0" smtClean="0">
              <a:solidFill>
                <a:srgbClr val="FF0000"/>
              </a:solidFill>
            </a:rPr>
            <a:t> </a:t>
          </a:r>
          <a:r>
            <a:rPr lang="en-US" sz="1200" b="1" dirty="0" smtClean="0">
              <a:solidFill>
                <a:schemeClr val="tx1"/>
              </a:solidFill>
            </a:rPr>
            <a:t>.5</a:t>
          </a:r>
          <a:r>
            <a:rPr lang="en-US" sz="1400" b="1" i="1" dirty="0" smtClean="0">
              <a:solidFill>
                <a:srgbClr val="FF0000"/>
              </a:solidFill>
            </a:rPr>
            <a:t> </a:t>
          </a:r>
          <a:r>
            <a:rPr lang="en-US" sz="1200" b="1" dirty="0" smtClean="0">
              <a:solidFill>
                <a:schemeClr val="tx1"/>
              </a:solidFill>
            </a:rPr>
            <a:t>and</a:t>
          </a:r>
          <a:r>
            <a:rPr lang="en-US" sz="1400" b="1" i="1" dirty="0" smtClean="0">
              <a:solidFill>
                <a:srgbClr val="FF0000"/>
              </a:solidFill>
            </a:rPr>
            <a:t> </a:t>
          </a:r>
          <a:r>
            <a:rPr lang="en-US" sz="1200" b="1" dirty="0" smtClean="0">
              <a:solidFill>
                <a:schemeClr val="tx1"/>
              </a:solidFill>
            </a:rPr>
            <a:t>above</a:t>
          </a:r>
          <a:r>
            <a:rPr lang="en-US" sz="1400" b="1" i="1" dirty="0" smtClean="0">
              <a:solidFill>
                <a:srgbClr val="FF0000"/>
              </a:solidFill>
            </a:rPr>
            <a:t> </a:t>
          </a:r>
          <a:r>
            <a:rPr lang="en-US" sz="1200" b="1" dirty="0" smtClean="0">
              <a:solidFill>
                <a:schemeClr val="tx1"/>
              </a:solidFill>
            </a:rPr>
            <a:t>FTE</a:t>
          </a:r>
          <a:endParaRPr lang="en-US" sz="1200" b="1" dirty="0">
            <a:solidFill>
              <a:schemeClr val="tx1"/>
            </a:solidFill>
          </a:endParaRPr>
        </a:p>
      </dgm:t>
    </dgm:pt>
    <dgm:pt modelId="{06E1A1DD-6014-4729-B7CB-142E77C15179}" type="parTrans" cxnId="{D78264CF-B3B8-4BB9-AD42-FC66D1EA7268}">
      <dgm:prSet/>
      <dgm:spPr/>
      <dgm:t>
        <a:bodyPr/>
        <a:lstStyle/>
        <a:p>
          <a:endParaRPr lang="en-US"/>
        </a:p>
      </dgm:t>
    </dgm:pt>
    <dgm:pt modelId="{C6E1831A-E3D1-4886-B713-8E9527904E8D}" type="sibTrans" cxnId="{D78264CF-B3B8-4BB9-AD42-FC66D1EA7268}">
      <dgm:prSet/>
      <dgm:spPr/>
      <dgm:t>
        <a:bodyPr/>
        <a:lstStyle/>
        <a:p>
          <a:endParaRPr lang="en-US"/>
        </a:p>
      </dgm:t>
    </dgm:pt>
    <dgm:pt modelId="{4CF6C519-C42A-43ED-BD84-E874234497F2}">
      <dgm:prSet custT="1"/>
      <dgm:spPr>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dgm:spPr>
      <dgm:t>
        <a:bodyPr/>
        <a:lstStyle/>
        <a:p>
          <a:r>
            <a:rPr lang="en-US" sz="1600" b="1" dirty="0"/>
            <a:t>Social </a:t>
          </a:r>
          <a:r>
            <a:rPr lang="en-US" sz="1600" b="1" dirty="0" smtClean="0"/>
            <a:t>Work/Outreach </a:t>
          </a:r>
          <a:r>
            <a:rPr lang="en-US" sz="1400" b="1" dirty="0" smtClean="0">
              <a:solidFill>
                <a:srgbClr val="FF0000"/>
              </a:solidFill>
            </a:rPr>
            <a:t>Priority 3 </a:t>
          </a:r>
          <a:r>
            <a:rPr lang="en-US" sz="1200" b="1" dirty="0" smtClean="0">
              <a:solidFill>
                <a:schemeClr val="tx1"/>
              </a:solidFill>
            </a:rPr>
            <a:t>Conducted by MGSs and MSAs with full time FTE</a:t>
          </a:r>
          <a:endParaRPr lang="en-US" sz="1200" b="1" dirty="0">
            <a:solidFill>
              <a:schemeClr val="tx1"/>
            </a:solidFill>
          </a:endParaRPr>
        </a:p>
      </dgm:t>
    </dgm:pt>
    <dgm:pt modelId="{82AD6025-C906-4CE6-8D37-713549AFB7F5}" type="parTrans" cxnId="{46119D86-6199-48EA-9B62-54F3269B74E8}">
      <dgm:prSet/>
      <dgm:spPr/>
      <dgm:t>
        <a:bodyPr/>
        <a:lstStyle/>
        <a:p>
          <a:endParaRPr lang="en-US"/>
        </a:p>
      </dgm:t>
    </dgm:pt>
    <dgm:pt modelId="{302069C8-6D4E-4B61-B486-E9D03FA459E0}" type="sibTrans" cxnId="{46119D86-6199-48EA-9B62-54F3269B74E8}">
      <dgm:prSet/>
      <dgm:spPr/>
      <dgm:t>
        <a:bodyPr/>
        <a:lstStyle/>
        <a:p>
          <a:endParaRPr lang="en-US"/>
        </a:p>
      </dgm:t>
    </dgm:pt>
    <dgm:pt modelId="{7D25802A-5F9C-4847-BD46-13BB81FEE8C0}">
      <dgm:prSet custT="1"/>
      <dgm:spPr>
        <a:gradFill flip="none" rotWithShape="1">
          <a:gsLst>
            <a:gs pos="67000">
              <a:schemeClr val="accent5">
                <a:lumMod val="20000"/>
                <a:lumOff val="80000"/>
                <a:alpha val="14000"/>
              </a:schemeClr>
            </a:gs>
            <a:gs pos="50000">
              <a:schemeClr val="accent1">
                <a:tint val="44500"/>
                <a:satMod val="160000"/>
                <a:alpha val="80000"/>
              </a:schemeClr>
            </a:gs>
            <a:gs pos="100000">
              <a:schemeClr val="accent1">
                <a:tint val="23500"/>
                <a:satMod val="160000"/>
              </a:schemeClr>
            </a:gs>
          </a:gsLst>
          <a:lin ang="5400000" scaled="1"/>
          <a:tileRect/>
        </a:gradFill>
        <a:ln>
          <a:solidFill>
            <a:schemeClr val="accent1"/>
          </a:solidFill>
        </a:ln>
      </dgm:spPr>
      <dgm:t>
        <a:bodyPr/>
        <a:lstStyle/>
        <a:p>
          <a:r>
            <a:rPr lang="en-US" sz="1600" b="1" dirty="0"/>
            <a:t>Career Education and Postsecondary </a:t>
          </a:r>
          <a:r>
            <a:rPr lang="en-US" sz="1600" b="1" dirty="0" smtClean="0"/>
            <a:t>Preparation  </a:t>
          </a:r>
          <a:r>
            <a:rPr lang="en-US" sz="1400" b="1" dirty="0" smtClean="0">
              <a:solidFill>
                <a:srgbClr val="FF0000"/>
              </a:solidFill>
            </a:rPr>
            <a:t>Priority 2* </a:t>
          </a:r>
          <a:r>
            <a:rPr lang="en-US" sz="1200" b="1" dirty="0" smtClean="0">
              <a:solidFill>
                <a:schemeClr val="tx1"/>
              </a:solidFill>
            </a:rPr>
            <a:t>Conducted</a:t>
          </a:r>
          <a:r>
            <a:rPr lang="en-US" sz="1400" b="1" dirty="0" smtClean="0">
              <a:solidFill>
                <a:srgbClr val="FF0000"/>
              </a:solidFill>
            </a:rPr>
            <a:t> </a:t>
          </a:r>
          <a:r>
            <a:rPr lang="en-US" sz="1200" b="1" dirty="0" smtClean="0">
              <a:solidFill>
                <a:schemeClr val="tx1"/>
              </a:solidFill>
            </a:rPr>
            <a:t>by</a:t>
          </a:r>
          <a:r>
            <a:rPr lang="en-US" sz="1400" b="1" dirty="0" smtClean="0">
              <a:solidFill>
                <a:srgbClr val="FF0000"/>
              </a:solidFill>
            </a:rPr>
            <a:t> </a:t>
          </a:r>
          <a:r>
            <a:rPr lang="en-US" sz="1200" b="1" dirty="0" smtClean="0">
              <a:solidFill>
                <a:schemeClr val="tx1"/>
              </a:solidFill>
            </a:rPr>
            <a:t>MGSs and MSAs with .5 and above FTE</a:t>
          </a:r>
          <a:endParaRPr lang="en-US" sz="1200" b="1" dirty="0">
            <a:solidFill>
              <a:schemeClr val="tx1"/>
            </a:solidFill>
          </a:endParaRPr>
        </a:p>
      </dgm:t>
    </dgm:pt>
    <dgm:pt modelId="{2020C8ED-9D3C-4BB4-B128-EF85BEA24C03}" type="parTrans" cxnId="{C572E287-19D7-41BE-935B-76B44914F9D9}">
      <dgm:prSet/>
      <dgm:spPr/>
      <dgm:t>
        <a:bodyPr/>
        <a:lstStyle/>
        <a:p>
          <a:endParaRPr lang="en-US"/>
        </a:p>
      </dgm:t>
    </dgm:pt>
    <dgm:pt modelId="{4A40F8D0-878F-4255-AB89-319F99D865AF}" type="sibTrans" cxnId="{C572E287-19D7-41BE-935B-76B44914F9D9}">
      <dgm:prSet/>
      <dgm:spPr/>
      <dgm:t>
        <a:bodyPr/>
        <a:lstStyle/>
        <a:p>
          <a:endParaRPr lang="en-US"/>
        </a:p>
      </dgm:t>
    </dgm:pt>
    <dgm:pt modelId="{4999C4A3-F02E-441F-BF7C-EA5A68C41A9B}">
      <dgm:prSet custT="1"/>
      <dgm:spPr>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dgm:spPr>
      <dgm:t>
        <a:bodyPr/>
        <a:lstStyle/>
        <a:p>
          <a:r>
            <a:rPr lang="en-US" sz="1600" b="1" dirty="0" smtClean="0">
              <a:solidFill>
                <a:schemeClr val="tx1"/>
              </a:solidFill>
            </a:rPr>
            <a:t>Academic Guidance </a:t>
          </a:r>
        </a:p>
        <a:p>
          <a:r>
            <a:rPr lang="en-US" sz="1400" b="1" dirty="0" smtClean="0">
              <a:solidFill>
                <a:srgbClr val="FF0000"/>
              </a:solidFill>
            </a:rPr>
            <a:t>Priority 1 </a:t>
          </a:r>
          <a:r>
            <a:rPr lang="en-US" sz="1200" b="1" dirty="0" smtClean="0">
              <a:solidFill>
                <a:schemeClr val="tx1"/>
              </a:solidFill>
            </a:rPr>
            <a:t>Conducted</a:t>
          </a:r>
          <a:r>
            <a:rPr lang="en-US" sz="1400" b="1" dirty="0" smtClean="0">
              <a:solidFill>
                <a:srgbClr val="FF0000"/>
              </a:solidFill>
            </a:rPr>
            <a:t> </a:t>
          </a:r>
          <a:r>
            <a:rPr lang="en-US" sz="1200" b="1" dirty="0" smtClean="0">
              <a:solidFill>
                <a:schemeClr val="tx1"/>
              </a:solidFill>
            </a:rPr>
            <a:t>by</a:t>
          </a:r>
          <a:r>
            <a:rPr lang="en-US" sz="1400" b="1" dirty="0" smtClean="0">
              <a:solidFill>
                <a:srgbClr val="FF0000"/>
              </a:solidFill>
            </a:rPr>
            <a:t> </a:t>
          </a:r>
          <a:r>
            <a:rPr lang="en-US" sz="1200" b="1" dirty="0" smtClean="0">
              <a:solidFill>
                <a:schemeClr val="tx1"/>
              </a:solidFill>
            </a:rPr>
            <a:t>all</a:t>
          </a:r>
          <a:r>
            <a:rPr lang="en-US" sz="1400" b="1" dirty="0" smtClean="0">
              <a:solidFill>
                <a:srgbClr val="FF0000"/>
              </a:solidFill>
            </a:rPr>
            <a:t> </a:t>
          </a:r>
          <a:r>
            <a:rPr lang="en-US" sz="1200" b="1" dirty="0" smtClean="0">
              <a:solidFill>
                <a:schemeClr val="tx1"/>
              </a:solidFill>
            </a:rPr>
            <a:t>MGSs</a:t>
          </a:r>
          <a:r>
            <a:rPr lang="en-US" sz="1400" b="1" dirty="0" smtClean="0">
              <a:solidFill>
                <a:srgbClr val="FF0000"/>
              </a:solidFill>
            </a:rPr>
            <a:t> </a:t>
          </a:r>
          <a:r>
            <a:rPr lang="en-US" sz="1200" b="1" dirty="0" smtClean="0">
              <a:solidFill>
                <a:schemeClr val="tx1"/>
              </a:solidFill>
            </a:rPr>
            <a:t>and</a:t>
          </a:r>
          <a:r>
            <a:rPr lang="en-US" sz="1400" b="1" dirty="0" smtClean="0">
              <a:solidFill>
                <a:srgbClr val="FF0000"/>
              </a:solidFill>
            </a:rPr>
            <a:t> </a:t>
          </a:r>
          <a:r>
            <a:rPr lang="en-US" sz="1200" b="1" dirty="0" smtClean="0">
              <a:solidFill>
                <a:schemeClr val="tx1"/>
              </a:solidFill>
            </a:rPr>
            <a:t>MSAs </a:t>
          </a:r>
          <a:endParaRPr lang="en-US" sz="1200" b="1" dirty="0">
            <a:solidFill>
              <a:schemeClr val="tx1"/>
            </a:solidFill>
          </a:endParaRPr>
        </a:p>
      </dgm:t>
    </dgm:pt>
    <dgm:pt modelId="{7676B856-289B-4039-835F-08830AB93C9A}" type="parTrans" cxnId="{62525906-962A-4467-B323-5889999148C5}">
      <dgm:prSet/>
      <dgm:spPr/>
      <dgm:t>
        <a:bodyPr/>
        <a:lstStyle/>
        <a:p>
          <a:endParaRPr lang="en-US"/>
        </a:p>
      </dgm:t>
    </dgm:pt>
    <dgm:pt modelId="{BDD22D76-4589-4D96-A87C-51875F74A12B}" type="sibTrans" cxnId="{62525906-962A-4467-B323-5889999148C5}">
      <dgm:prSet/>
      <dgm:spPr/>
      <dgm:t>
        <a:bodyPr/>
        <a:lstStyle/>
        <a:p>
          <a:endParaRPr lang="en-US"/>
        </a:p>
      </dgm:t>
    </dgm:pt>
    <dgm:pt modelId="{579780AE-CE42-4264-A240-7B755ED7F512}" type="pres">
      <dgm:prSet presAssocID="{2DA2C3F6-726E-4CC4-8C4E-DEF9D7514C79}" presName="composite" presStyleCnt="0">
        <dgm:presLayoutVars>
          <dgm:chMax val="1"/>
          <dgm:dir/>
          <dgm:resizeHandles val="exact"/>
        </dgm:presLayoutVars>
      </dgm:prSet>
      <dgm:spPr/>
      <dgm:t>
        <a:bodyPr/>
        <a:lstStyle/>
        <a:p>
          <a:endParaRPr lang="en-US"/>
        </a:p>
      </dgm:t>
    </dgm:pt>
    <dgm:pt modelId="{904579B7-CB78-4BDB-A0AE-FCF5693A08FB}" type="pres">
      <dgm:prSet presAssocID="{2DA2C3F6-726E-4CC4-8C4E-DEF9D7514C79}" presName="radial" presStyleCnt="0">
        <dgm:presLayoutVars>
          <dgm:animLvl val="ctr"/>
        </dgm:presLayoutVars>
      </dgm:prSet>
      <dgm:spPr/>
    </dgm:pt>
    <dgm:pt modelId="{5F360DCC-8460-42CC-A876-9E8464F82FBC}" type="pres">
      <dgm:prSet presAssocID="{2481C23B-D11E-4DFF-902F-E3098A76B19F}" presName="centerShape" presStyleLbl="vennNode1" presStyleIdx="0" presStyleCnt="6" custScaleX="98449" custScaleY="101561" custLinFactNeighborX="1091" custLinFactNeighborY="1310"/>
      <dgm:spPr/>
      <dgm:t>
        <a:bodyPr/>
        <a:lstStyle/>
        <a:p>
          <a:endParaRPr lang="en-US"/>
        </a:p>
      </dgm:t>
    </dgm:pt>
    <dgm:pt modelId="{10D8A5CF-4D03-42C7-BEAE-6C07C69CA10F}" type="pres">
      <dgm:prSet presAssocID="{4999C4A3-F02E-441F-BF7C-EA5A68C41A9B}" presName="node" presStyleLbl="vennNode1" presStyleIdx="1" presStyleCnt="6" custScaleX="130960" custScaleY="124638" custRadScaleRad="96463" custRadScaleInc="0">
        <dgm:presLayoutVars>
          <dgm:bulletEnabled val="1"/>
        </dgm:presLayoutVars>
      </dgm:prSet>
      <dgm:spPr/>
      <dgm:t>
        <a:bodyPr/>
        <a:lstStyle/>
        <a:p>
          <a:endParaRPr lang="en-US"/>
        </a:p>
      </dgm:t>
    </dgm:pt>
    <dgm:pt modelId="{E550DE89-A5A5-4310-8452-74EBAA4747E1}" type="pres">
      <dgm:prSet presAssocID="{02FFA980-6DC9-4E90-A29D-15D30515A453}" presName="node" presStyleLbl="vennNode1" presStyleIdx="2" presStyleCnt="6" custScaleX="127842" custScaleY="136024" custRadScaleRad="96123" custRadScaleInc="-11588">
        <dgm:presLayoutVars>
          <dgm:bulletEnabled val="1"/>
        </dgm:presLayoutVars>
      </dgm:prSet>
      <dgm:spPr/>
      <dgm:t>
        <a:bodyPr/>
        <a:lstStyle/>
        <a:p>
          <a:endParaRPr lang="en-US"/>
        </a:p>
      </dgm:t>
    </dgm:pt>
    <dgm:pt modelId="{09B3E930-E557-4C77-B7BD-0C38526EFA0D}" type="pres">
      <dgm:prSet presAssocID="{5AB77DF1-388D-438B-AF3C-14BE732AA236}" presName="node" presStyleLbl="vennNode1" presStyleIdx="3" presStyleCnt="6" custScaleX="127842" custScaleY="136024" custRadScaleRad="89352" custRadScaleInc="112212">
        <dgm:presLayoutVars>
          <dgm:bulletEnabled val="1"/>
        </dgm:presLayoutVars>
      </dgm:prSet>
      <dgm:spPr/>
      <dgm:t>
        <a:bodyPr/>
        <a:lstStyle/>
        <a:p>
          <a:endParaRPr lang="en-US"/>
        </a:p>
      </dgm:t>
    </dgm:pt>
    <dgm:pt modelId="{9F3380B4-1920-473F-AC05-FE5358486947}" type="pres">
      <dgm:prSet presAssocID="{4CF6C519-C42A-43ED-BD84-E874234497F2}" presName="node" presStyleLbl="vennNode1" presStyleIdx="4" presStyleCnt="6" custScaleX="127842" custScaleY="136024" custRadScaleRad="96060" custRadScaleInc="108083">
        <dgm:presLayoutVars>
          <dgm:bulletEnabled val="1"/>
        </dgm:presLayoutVars>
      </dgm:prSet>
      <dgm:spPr/>
      <dgm:t>
        <a:bodyPr/>
        <a:lstStyle/>
        <a:p>
          <a:endParaRPr lang="en-US"/>
        </a:p>
      </dgm:t>
    </dgm:pt>
    <dgm:pt modelId="{C98966F5-7110-4D91-B59D-2626DAD8B6D7}" type="pres">
      <dgm:prSet presAssocID="{7D25802A-5F9C-4847-BD46-13BB81FEE8C0}" presName="node" presStyleLbl="vennNode1" presStyleIdx="5" presStyleCnt="6" custScaleX="127842" custScaleY="136024" custRadScaleRad="90389" custRadScaleInc="-213127">
        <dgm:presLayoutVars>
          <dgm:bulletEnabled val="1"/>
        </dgm:presLayoutVars>
      </dgm:prSet>
      <dgm:spPr/>
      <dgm:t>
        <a:bodyPr/>
        <a:lstStyle/>
        <a:p>
          <a:endParaRPr lang="en-US"/>
        </a:p>
      </dgm:t>
    </dgm:pt>
  </dgm:ptLst>
  <dgm:cxnLst>
    <dgm:cxn modelId="{CD6365F4-38D1-4337-8271-E7D798E1E578}" type="presOf" srcId="{4CF6C519-C42A-43ED-BD84-E874234497F2}" destId="{9F3380B4-1920-473F-AC05-FE5358486947}" srcOrd="0" destOrd="0" presId="urn:microsoft.com/office/officeart/2005/8/layout/radial3"/>
    <dgm:cxn modelId="{B828A30C-41CA-4B99-8639-0DF73CEE9575}" srcId="{2481C23B-D11E-4DFF-902F-E3098A76B19F}" destId="{02FFA980-6DC9-4E90-A29D-15D30515A453}" srcOrd="1" destOrd="0" parTransId="{5419F7D9-59F7-4DEF-A4C7-68425827EF2F}" sibTransId="{5B1298FB-9E03-45B8-9F61-DAA814324BDB}"/>
    <dgm:cxn modelId="{9FBB40BB-EA30-4A52-8DAA-53AC7007F53E}" srcId="{2DA2C3F6-726E-4CC4-8C4E-DEF9D7514C79}" destId="{2481C23B-D11E-4DFF-902F-E3098A76B19F}" srcOrd="0" destOrd="0" parTransId="{D01A4B63-F132-4FFC-9522-DB17D62EB34C}" sibTransId="{3E844BE2-0145-4E64-84E9-A47698EAB80E}"/>
    <dgm:cxn modelId="{66F91DE8-013D-4B32-8655-1AFEDBCF2276}" type="presOf" srcId="{2481C23B-D11E-4DFF-902F-E3098A76B19F}" destId="{5F360DCC-8460-42CC-A876-9E8464F82FBC}" srcOrd="0" destOrd="0" presId="urn:microsoft.com/office/officeart/2005/8/layout/radial3"/>
    <dgm:cxn modelId="{CCF5265D-8054-4080-B9F1-937707F7BF37}" type="presOf" srcId="{4999C4A3-F02E-441F-BF7C-EA5A68C41A9B}" destId="{10D8A5CF-4D03-42C7-BEAE-6C07C69CA10F}" srcOrd="0" destOrd="0" presId="urn:microsoft.com/office/officeart/2005/8/layout/radial3"/>
    <dgm:cxn modelId="{D78264CF-B3B8-4BB9-AD42-FC66D1EA7268}" srcId="{2481C23B-D11E-4DFF-902F-E3098A76B19F}" destId="{5AB77DF1-388D-438B-AF3C-14BE732AA236}" srcOrd="2" destOrd="0" parTransId="{06E1A1DD-6014-4729-B7CB-142E77C15179}" sibTransId="{C6E1831A-E3D1-4886-B713-8E9527904E8D}"/>
    <dgm:cxn modelId="{46119D86-6199-48EA-9B62-54F3269B74E8}" srcId="{2481C23B-D11E-4DFF-902F-E3098A76B19F}" destId="{4CF6C519-C42A-43ED-BD84-E874234497F2}" srcOrd="3" destOrd="0" parTransId="{82AD6025-C906-4CE6-8D37-713549AFB7F5}" sibTransId="{302069C8-6D4E-4B61-B486-E9D03FA459E0}"/>
    <dgm:cxn modelId="{62525906-962A-4467-B323-5889999148C5}" srcId="{2481C23B-D11E-4DFF-902F-E3098A76B19F}" destId="{4999C4A3-F02E-441F-BF7C-EA5A68C41A9B}" srcOrd="0" destOrd="0" parTransId="{7676B856-289B-4039-835F-08830AB93C9A}" sibTransId="{BDD22D76-4589-4D96-A87C-51875F74A12B}"/>
    <dgm:cxn modelId="{C572E287-19D7-41BE-935B-76B44914F9D9}" srcId="{2481C23B-D11E-4DFF-902F-E3098A76B19F}" destId="{7D25802A-5F9C-4847-BD46-13BB81FEE8C0}" srcOrd="4" destOrd="0" parTransId="{2020C8ED-9D3C-4BB4-B128-EF85BEA24C03}" sibTransId="{4A40F8D0-878F-4255-AB89-319F99D865AF}"/>
    <dgm:cxn modelId="{43ABA4FE-86B9-4702-B71D-3FD091811C4E}" type="presOf" srcId="{02FFA980-6DC9-4E90-A29D-15D30515A453}" destId="{E550DE89-A5A5-4310-8452-74EBAA4747E1}" srcOrd="0" destOrd="0" presId="urn:microsoft.com/office/officeart/2005/8/layout/radial3"/>
    <dgm:cxn modelId="{61990E61-B71E-4771-B5B5-10F195F2A844}" type="presOf" srcId="{5AB77DF1-388D-438B-AF3C-14BE732AA236}" destId="{09B3E930-E557-4C77-B7BD-0C38526EFA0D}" srcOrd="0" destOrd="0" presId="urn:microsoft.com/office/officeart/2005/8/layout/radial3"/>
    <dgm:cxn modelId="{0AF9E052-919D-4021-A2B3-6D5A5E8973E4}" type="presOf" srcId="{2DA2C3F6-726E-4CC4-8C4E-DEF9D7514C79}" destId="{579780AE-CE42-4264-A240-7B755ED7F512}" srcOrd="0" destOrd="0" presId="urn:microsoft.com/office/officeart/2005/8/layout/radial3"/>
    <dgm:cxn modelId="{030E3A7B-58F0-4EA6-ABCB-794E4979F232}" type="presOf" srcId="{7D25802A-5F9C-4847-BD46-13BB81FEE8C0}" destId="{C98966F5-7110-4D91-B59D-2626DAD8B6D7}" srcOrd="0" destOrd="0" presId="urn:microsoft.com/office/officeart/2005/8/layout/radial3"/>
    <dgm:cxn modelId="{48989BA3-7E0D-4E80-83D5-CE24A02DE971}" type="presParOf" srcId="{579780AE-CE42-4264-A240-7B755ED7F512}" destId="{904579B7-CB78-4BDB-A0AE-FCF5693A08FB}" srcOrd="0" destOrd="0" presId="urn:microsoft.com/office/officeart/2005/8/layout/radial3"/>
    <dgm:cxn modelId="{D2C3B08A-EA00-4DFC-8030-9E00FD20AC2A}" type="presParOf" srcId="{904579B7-CB78-4BDB-A0AE-FCF5693A08FB}" destId="{5F360DCC-8460-42CC-A876-9E8464F82FBC}" srcOrd="0" destOrd="0" presId="urn:microsoft.com/office/officeart/2005/8/layout/radial3"/>
    <dgm:cxn modelId="{89B36927-09B1-4BA6-BBBF-BE4BBD3C9A77}" type="presParOf" srcId="{904579B7-CB78-4BDB-A0AE-FCF5693A08FB}" destId="{10D8A5CF-4D03-42C7-BEAE-6C07C69CA10F}" srcOrd="1" destOrd="0" presId="urn:microsoft.com/office/officeart/2005/8/layout/radial3"/>
    <dgm:cxn modelId="{CC6CCD6A-9F5B-48F1-8A23-4A7B89DB735F}" type="presParOf" srcId="{904579B7-CB78-4BDB-A0AE-FCF5693A08FB}" destId="{E550DE89-A5A5-4310-8452-74EBAA4747E1}" srcOrd="2" destOrd="0" presId="urn:microsoft.com/office/officeart/2005/8/layout/radial3"/>
    <dgm:cxn modelId="{D18CBB28-326F-460D-B262-C3E0CE659F63}" type="presParOf" srcId="{904579B7-CB78-4BDB-A0AE-FCF5693A08FB}" destId="{09B3E930-E557-4C77-B7BD-0C38526EFA0D}" srcOrd="3" destOrd="0" presId="urn:microsoft.com/office/officeart/2005/8/layout/radial3"/>
    <dgm:cxn modelId="{717C0C3C-F077-418D-8ABE-B54EFE01D76C}" type="presParOf" srcId="{904579B7-CB78-4BDB-A0AE-FCF5693A08FB}" destId="{9F3380B4-1920-473F-AC05-FE5358486947}" srcOrd="4" destOrd="0" presId="urn:microsoft.com/office/officeart/2005/8/layout/radial3"/>
    <dgm:cxn modelId="{8F0C4491-BEA1-4B20-93B3-27A83BEA987C}" type="presParOf" srcId="{904579B7-CB78-4BDB-A0AE-FCF5693A08FB}" destId="{C98966F5-7110-4D91-B59D-2626DAD8B6D7}"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C9F1-708F-3148-89F6-14D28D072C15}">
      <dsp:nvSpPr>
        <dsp:cNvPr id="0" name=""/>
        <dsp:cNvSpPr/>
      </dsp:nvSpPr>
      <dsp:spPr>
        <a:xfrm>
          <a:off x="2538979" y="0"/>
          <a:ext cx="2505528" cy="2505528"/>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100% students graduating</a:t>
          </a:r>
          <a:endParaRPr lang="en-US" sz="1900" kern="1200" dirty="0"/>
        </a:p>
      </dsp:txBody>
      <dsp:txXfrm>
        <a:off x="3165361" y="1252764"/>
        <a:ext cx="1252764" cy="1252764"/>
      </dsp:txXfrm>
    </dsp:sp>
    <dsp:sp modelId="{6712796A-A8C0-D44D-B793-5404BDB4074A}">
      <dsp:nvSpPr>
        <dsp:cNvPr id="0" name=""/>
        <dsp:cNvSpPr/>
      </dsp:nvSpPr>
      <dsp:spPr>
        <a:xfrm>
          <a:off x="1286215" y="2505528"/>
          <a:ext cx="2505528" cy="2505528"/>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t>Social Support</a:t>
          </a:r>
          <a:endParaRPr lang="en-US" sz="1900" b="1" u="sng" kern="1200" dirty="0"/>
        </a:p>
      </dsp:txBody>
      <dsp:txXfrm>
        <a:off x="1912597" y="3758292"/>
        <a:ext cx="1252764" cy="1252764"/>
      </dsp:txXfrm>
    </dsp:sp>
    <dsp:sp modelId="{18EC8D5B-FF0A-694F-A6A3-89963CA9760B}">
      <dsp:nvSpPr>
        <dsp:cNvPr id="0" name=""/>
        <dsp:cNvSpPr/>
      </dsp:nvSpPr>
      <dsp:spPr>
        <a:xfrm rot="10800000">
          <a:off x="2538979" y="2505528"/>
          <a:ext cx="2505528" cy="2505528"/>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u="sng" kern="1200" dirty="0"/>
        </a:p>
      </dsp:txBody>
      <dsp:txXfrm rot="10800000">
        <a:off x="3165361" y="2505528"/>
        <a:ext cx="1252764" cy="1252764"/>
      </dsp:txXfrm>
    </dsp:sp>
    <dsp:sp modelId="{5D902548-EAD3-FE4C-B69F-25283B5AC446}">
      <dsp:nvSpPr>
        <dsp:cNvPr id="0" name=""/>
        <dsp:cNvSpPr/>
      </dsp:nvSpPr>
      <dsp:spPr>
        <a:xfrm>
          <a:off x="3791744" y="2505528"/>
          <a:ext cx="2505528" cy="2505528"/>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t>Academic Press</a:t>
          </a:r>
          <a:endParaRPr lang="en-US" sz="1900" b="1" u="sng" kern="1200" dirty="0"/>
        </a:p>
      </dsp:txBody>
      <dsp:txXfrm>
        <a:off x="4418126" y="3758292"/>
        <a:ext cx="1252764" cy="1252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C9F1-708F-3148-89F6-14D28D072C15}">
      <dsp:nvSpPr>
        <dsp:cNvPr id="0" name=""/>
        <dsp:cNvSpPr/>
      </dsp:nvSpPr>
      <dsp:spPr>
        <a:xfrm>
          <a:off x="2538979" y="0"/>
          <a:ext cx="2505528" cy="2505528"/>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100% students graduating</a:t>
          </a:r>
          <a:endParaRPr lang="en-US" sz="1900" kern="1200" dirty="0"/>
        </a:p>
      </dsp:txBody>
      <dsp:txXfrm>
        <a:off x="3165361" y="1252764"/>
        <a:ext cx="1252764" cy="1252764"/>
      </dsp:txXfrm>
    </dsp:sp>
    <dsp:sp modelId="{6712796A-A8C0-D44D-B793-5404BDB4074A}">
      <dsp:nvSpPr>
        <dsp:cNvPr id="0" name=""/>
        <dsp:cNvSpPr/>
      </dsp:nvSpPr>
      <dsp:spPr>
        <a:xfrm>
          <a:off x="1286215" y="2505528"/>
          <a:ext cx="2505528" cy="2505528"/>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t>Social Support</a:t>
          </a:r>
          <a:endParaRPr lang="en-US" sz="1900" b="1" u="sng" kern="1200" dirty="0"/>
        </a:p>
      </dsp:txBody>
      <dsp:txXfrm>
        <a:off x="1912597" y="3758292"/>
        <a:ext cx="1252764" cy="1252764"/>
      </dsp:txXfrm>
    </dsp:sp>
    <dsp:sp modelId="{18EC8D5B-FF0A-694F-A6A3-89963CA9760B}">
      <dsp:nvSpPr>
        <dsp:cNvPr id="0" name=""/>
        <dsp:cNvSpPr/>
      </dsp:nvSpPr>
      <dsp:spPr>
        <a:xfrm rot="10800000">
          <a:off x="2538979" y="2505528"/>
          <a:ext cx="2505528" cy="2505528"/>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t>Relational Trust</a:t>
          </a:r>
          <a:endParaRPr lang="en-US" sz="1900" b="1" u="sng" kern="1200" dirty="0"/>
        </a:p>
      </dsp:txBody>
      <dsp:txXfrm rot="10800000">
        <a:off x="3165361" y="2505528"/>
        <a:ext cx="1252764" cy="1252764"/>
      </dsp:txXfrm>
    </dsp:sp>
    <dsp:sp modelId="{5D902548-EAD3-FE4C-B69F-25283B5AC446}">
      <dsp:nvSpPr>
        <dsp:cNvPr id="0" name=""/>
        <dsp:cNvSpPr/>
      </dsp:nvSpPr>
      <dsp:spPr>
        <a:xfrm>
          <a:off x="3791744" y="2505528"/>
          <a:ext cx="2505528" cy="2505528"/>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t>Academic Press</a:t>
          </a:r>
          <a:endParaRPr lang="en-US" sz="1900" b="1" u="sng" kern="1200" dirty="0"/>
        </a:p>
      </dsp:txBody>
      <dsp:txXfrm>
        <a:off x="4418126" y="3758292"/>
        <a:ext cx="1252764" cy="1252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F569-AD30-4328-99AB-14F4CFD54662}">
      <dsp:nvSpPr>
        <dsp:cNvPr id="0" name=""/>
        <dsp:cNvSpPr/>
      </dsp:nvSpPr>
      <dsp:spPr>
        <a:xfrm>
          <a:off x="3390146" y="1672318"/>
          <a:ext cx="2399840" cy="440866"/>
        </a:xfrm>
        <a:custGeom>
          <a:avLst/>
          <a:gdLst/>
          <a:ahLst/>
          <a:cxnLst/>
          <a:rect l="0" t="0" r="0" b="0"/>
          <a:pathLst>
            <a:path>
              <a:moveTo>
                <a:pt x="0" y="0"/>
              </a:moveTo>
              <a:lnTo>
                <a:pt x="0" y="232681"/>
              </a:lnTo>
              <a:lnTo>
                <a:pt x="2399840" y="232681"/>
              </a:lnTo>
              <a:lnTo>
                <a:pt x="2399840" y="440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C18E7-16AF-4A07-96FA-CBC5B4420F66}">
      <dsp:nvSpPr>
        <dsp:cNvPr id="0" name=""/>
        <dsp:cNvSpPr/>
      </dsp:nvSpPr>
      <dsp:spPr>
        <a:xfrm>
          <a:off x="3344426" y="1672318"/>
          <a:ext cx="91440" cy="440866"/>
        </a:xfrm>
        <a:custGeom>
          <a:avLst/>
          <a:gdLst/>
          <a:ahLst/>
          <a:cxnLst/>
          <a:rect l="0" t="0" r="0" b="0"/>
          <a:pathLst>
            <a:path>
              <a:moveTo>
                <a:pt x="45720" y="0"/>
              </a:moveTo>
              <a:lnTo>
                <a:pt x="45720" y="232681"/>
              </a:lnTo>
              <a:lnTo>
                <a:pt x="46473" y="232681"/>
              </a:lnTo>
              <a:lnTo>
                <a:pt x="46473" y="440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D6C56-3970-44B8-A4E1-451208C13188}">
      <dsp:nvSpPr>
        <dsp:cNvPr id="0" name=""/>
        <dsp:cNvSpPr/>
      </dsp:nvSpPr>
      <dsp:spPr>
        <a:xfrm>
          <a:off x="991813" y="1672318"/>
          <a:ext cx="2398333" cy="440866"/>
        </a:xfrm>
        <a:custGeom>
          <a:avLst/>
          <a:gdLst/>
          <a:ahLst/>
          <a:cxnLst/>
          <a:rect l="0" t="0" r="0" b="0"/>
          <a:pathLst>
            <a:path>
              <a:moveTo>
                <a:pt x="2398333" y="0"/>
              </a:moveTo>
              <a:lnTo>
                <a:pt x="2398333" y="232681"/>
              </a:lnTo>
              <a:lnTo>
                <a:pt x="0" y="232681"/>
              </a:lnTo>
              <a:lnTo>
                <a:pt x="0" y="4408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3BA17-F976-4358-8D2D-070691A1F3A6}">
      <dsp:nvSpPr>
        <dsp:cNvPr id="0" name=""/>
        <dsp:cNvSpPr/>
      </dsp:nvSpPr>
      <dsp:spPr>
        <a:xfrm>
          <a:off x="2398788" y="680960"/>
          <a:ext cx="1982716" cy="9913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Senior Counselor</a:t>
          </a:r>
          <a:endParaRPr lang="en-US" sz="1600" kern="1200" dirty="0"/>
        </a:p>
      </dsp:txBody>
      <dsp:txXfrm>
        <a:off x="2398788" y="680960"/>
        <a:ext cx="1982716" cy="991358"/>
      </dsp:txXfrm>
    </dsp:sp>
    <dsp:sp modelId="{DCD30465-C6EF-4ECC-854F-0D9AF741DF24}">
      <dsp:nvSpPr>
        <dsp:cNvPr id="0" name=""/>
        <dsp:cNvSpPr/>
      </dsp:nvSpPr>
      <dsp:spPr>
        <a:xfrm>
          <a:off x="455" y="2113185"/>
          <a:ext cx="1982716" cy="9913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Grade Level Counselors</a:t>
          </a:r>
          <a:endParaRPr lang="en-US" sz="1600" kern="1200" dirty="0"/>
        </a:p>
      </dsp:txBody>
      <dsp:txXfrm>
        <a:off x="455" y="2113185"/>
        <a:ext cx="1982716" cy="991358"/>
      </dsp:txXfrm>
    </dsp:sp>
    <dsp:sp modelId="{5F8F7C9C-23AF-4E51-A019-652C98CCD4E8}">
      <dsp:nvSpPr>
        <dsp:cNvPr id="0" name=""/>
        <dsp:cNvSpPr/>
      </dsp:nvSpPr>
      <dsp:spPr>
        <a:xfrm>
          <a:off x="2399541" y="2113185"/>
          <a:ext cx="1982716" cy="9913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School Psychologist</a:t>
          </a:r>
        </a:p>
        <a:p>
          <a:pPr lvl="0" algn="ctr" defTabSz="711200">
            <a:lnSpc>
              <a:spcPct val="90000"/>
            </a:lnSpc>
            <a:spcBef>
              <a:spcPct val="0"/>
            </a:spcBef>
            <a:spcAft>
              <a:spcPct val="35000"/>
            </a:spcAft>
          </a:pPr>
          <a:r>
            <a:rPr lang="en-US" sz="1600" kern="1200" dirty="0" smtClean="0"/>
            <a:t>Migrant Grad Specialist</a:t>
          </a:r>
        </a:p>
      </dsp:txBody>
      <dsp:txXfrm>
        <a:off x="2399541" y="2113185"/>
        <a:ext cx="1982716" cy="991358"/>
      </dsp:txXfrm>
    </dsp:sp>
    <dsp:sp modelId="{DFE3958F-737E-40A2-87A0-8E088FCA2DC2}">
      <dsp:nvSpPr>
        <dsp:cNvPr id="0" name=""/>
        <dsp:cNvSpPr/>
      </dsp:nvSpPr>
      <dsp:spPr>
        <a:xfrm>
          <a:off x="4798628" y="2113185"/>
          <a:ext cx="1982716" cy="9913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Intervention Counselor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School Social Worker</a:t>
          </a:r>
        </a:p>
        <a:p>
          <a:pPr lvl="0" algn="ctr" defTabSz="711200">
            <a:lnSpc>
              <a:spcPct val="90000"/>
            </a:lnSpc>
            <a:spcBef>
              <a:spcPct val="0"/>
            </a:spcBef>
            <a:spcAft>
              <a:spcPct val="35000"/>
            </a:spcAft>
          </a:pPr>
          <a:endParaRPr lang="en-US" sz="1600" kern="1200" dirty="0"/>
        </a:p>
      </dsp:txBody>
      <dsp:txXfrm>
        <a:off x="4798628" y="2113185"/>
        <a:ext cx="1982716" cy="991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0E30D-10B1-48CB-901B-9C140A05D386}">
      <dsp:nvSpPr>
        <dsp:cNvPr id="0" name=""/>
        <dsp:cNvSpPr/>
      </dsp:nvSpPr>
      <dsp:spPr>
        <a:xfrm>
          <a:off x="3737610" y="2023110"/>
          <a:ext cx="2472690" cy="247269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Within the school</a:t>
          </a:r>
          <a:endParaRPr lang="en-US" sz="1600" kern="1200" dirty="0"/>
        </a:p>
      </dsp:txBody>
      <dsp:txXfrm>
        <a:off x="4234731" y="2602326"/>
        <a:ext cx="1478448" cy="1271014"/>
      </dsp:txXfrm>
    </dsp:sp>
    <dsp:sp modelId="{3C6754D1-3477-4768-B52B-1964D6CFFED1}">
      <dsp:nvSpPr>
        <dsp:cNvPr id="0" name=""/>
        <dsp:cNvSpPr/>
      </dsp:nvSpPr>
      <dsp:spPr>
        <a:xfrm>
          <a:off x="2298953" y="1438656"/>
          <a:ext cx="1798320" cy="17983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 classroom</a:t>
          </a:r>
          <a:endParaRPr lang="en-US" sz="1600" kern="1200" dirty="0"/>
        </a:p>
      </dsp:txBody>
      <dsp:txXfrm>
        <a:off x="2751685" y="1894125"/>
        <a:ext cx="892856" cy="887382"/>
      </dsp:txXfrm>
    </dsp:sp>
    <dsp:sp modelId="{C510A5D7-7935-446C-B2B3-FFDCE4118C94}">
      <dsp:nvSpPr>
        <dsp:cNvPr id="0" name=""/>
        <dsp:cNvSpPr/>
      </dsp:nvSpPr>
      <dsp:spPr>
        <a:xfrm rot="20700000">
          <a:off x="3306196" y="197998"/>
          <a:ext cx="1761986" cy="176198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With family, peers, community</a:t>
          </a:r>
          <a:endParaRPr lang="en-US" sz="1600" kern="1200" dirty="0"/>
        </a:p>
      </dsp:txBody>
      <dsp:txXfrm rot="-20700000">
        <a:off x="3692652" y="584453"/>
        <a:ext cx="989076" cy="989076"/>
      </dsp:txXfrm>
    </dsp:sp>
    <dsp:sp modelId="{93F8A031-FC03-4A8C-B0F6-F7390290648A}">
      <dsp:nvSpPr>
        <dsp:cNvPr id="0" name=""/>
        <dsp:cNvSpPr/>
      </dsp:nvSpPr>
      <dsp:spPr>
        <a:xfrm>
          <a:off x="3550796" y="1648095"/>
          <a:ext cx="3165043" cy="3165043"/>
        </a:xfrm>
        <a:prstGeom prst="circularArrow">
          <a:avLst>
            <a:gd name="adj1" fmla="val 4687"/>
            <a:gd name="adj2" fmla="val 299029"/>
            <a:gd name="adj3" fmla="val 2522945"/>
            <a:gd name="adj4" fmla="val 1584674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542E5-05B9-4835-907D-C83AD50C9E12}">
      <dsp:nvSpPr>
        <dsp:cNvPr id="0" name=""/>
        <dsp:cNvSpPr/>
      </dsp:nvSpPr>
      <dsp:spPr>
        <a:xfrm>
          <a:off x="1980474" y="1039461"/>
          <a:ext cx="2299601" cy="229960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B14C50-5D6D-4BD0-8B1B-A7DB29681131}">
      <dsp:nvSpPr>
        <dsp:cNvPr id="0" name=""/>
        <dsp:cNvSpPr/>
      </dsp:nvSpPr>
      <dsp:spPr>
        <a:xfrm>
          <a:off x="2898631" y="-189236"/>
          <a:ext cx="2479433" cy="24794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60DCC-8460-42CC-A876-9E8464F82FBC}">
      <dsp:nvSpPr>
        <dsp:cNvPr id="0" name=""/>
        <dsp:cNvSpPr/>
      </dsp:nvSpPr>
      <dsp:spPr>
        <a:xfrm>
          <a:off x="1957245" y="1294041"/>
          <a:ext cx="2987755" cy="3082199"/>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r>
          <a:br>
            <a:rPr lang="en-US" sz="6500" kern="1200" dirty="0"/>
          </a:br>
          <a:endParaRPr lang="en-US" sz="6500" kern="1200" dirty="0"/>
        </a:p>
      </dsp:txBody>
      <dsp:txXfrm>
        <a:off x="2394792" y="1745419"/>
        <a:ext cx="2112661" cy="2179443"/>
      </dsp:txXfrm>
    </dsp:sp>
    <dsp:sp modelId="{10D8A5CF-4D03-42C7-BEAE-6C07C69CA10F}">
      <dsp:nvSpPr>
        <dsp:cNvPr id="0" name=""/>
        <dsp:cNvSpPr/>
      </dsp:nvSpPr>
      <dsp:spPr>
        <a:xfrm>
          <a:off x="2414443" y="-66661"/>
          <a:ext cx="1987203" cy="1891272"/>
        </a:xfrm>
        <a:prstGeom prst="ellipse">
          <a:avLst/>
        </a:prstGeom>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Academic Guidance </a:t>
          </a:r>
        </a:p>
        <a:p>
          <a:pPr lvl="0" algn="ctr" defTabSz="711200">
            <a:lnSpc>
              <a:spcPct val="90000"/>
            </a:lnSpc>
            <a:spcBef>
              <a:spcPct val="0"/>
            </a:spcBef>
            <a:spcAft>
              <a:spcPct val="35000"/>
            </a:spcAft>
          </a:pPr>
          <a:r>
            <a:rPr lang="en-US" sz="1400" b="1" kern="1200" dirty="0" smtClean="0">
              <a:solidFill>
                <a:srgbClr val="FF0000"/>
              </a:solidFill>
            </a:rPr>
            <a:t>Priority 1 </a:t>
          </a:r>
          <a:r>
            <a:rPr lang="en-US" sz="1200" b="1" kern="1200" dirty="0" smtClean="0">
              <a:solidFill>
                <a:schemeClr val="tx1"/>
              </a:solidFill>
            </a:rPr>
            <a:t>Conducted</a:t>
          </a:r>
          <a:r>
            <a:rPr lang="en-US" sz="1400" b="1" kern="1200" dirty="0" smtClean="0">
              <a:solidFill>
                <a:srgbClr val="FF0000"/>
              </a:solidFill>
            </a:rPr>
            <a:t> </a:t>
          </a:r>
          <a:r>
            <a:rPr lang="en-US" sz="1200" b="1" kern="1200" dirty="0" smtClean="0">
              <a:solidFill>
                <a:schemeClr val="tx1"/>
              </a:solidFill>
            </a:rPr>
            <a:t>by</a:t>
          </a:r>
          <a:r>
            <a:rPr lang="en-US" sz="1400" b="1" kern="1200" dirty="0" smtClean="0">
              <a:solidFill>
                <a:srgbClr val="FF0000"/>
              </a:solidFill>
            </a:rPr>
            <a:t> </a:t>
          </a:r>
          <a:r>
            <a:rPr lang="en-US" sz="1200" b="1" kern="1200" dirty="0" smtClean="0">
              <a:solidFill>
                <a:schemeClr val="tx1"/>
              </a:solidFill>
            </a:rPr>
            <a:t>all</a:t>
          </a:r>
          <a:r>
            <a:rPr lang="en-US" sz="1400" b="1" kern="1200" dirty="0" smtClean="0">
              <a:solidFill>
                <a:srgbClr val="FF0000"/>
              </a:solidFill>
            </a:rPr>
            <a:t> </a:t>
          </a:r>
          <a:r>
            <a:rPr lang="en-US" sz="1200" b="1" kern="1200" dirty="0" smtClean="0">
              <a:solidFill>
                <a:schemeClr val="tx1"/>
              </a:solidFill>
            </a:rPr>
            <a:t>MGSs</a:t>
          </a:r>
          <a:r>
            <a:rPr lang="en-US" sz="1400" b="1" kern="1200" dirty="0" smtClean="0">
              <a:solidFill>
                <a:srgbClr val="FF0000"/>
              </a:solidFill>
            </a:rPr>
            <a:t> </a:t>
          </a:r>
          <a:r>
            <a:rPr lang="en-US" sz="1200" b="1" kern="1200" dirty="0" smtClean="0">
              <a:solidFill>
                <a:schemeClr val="tx1"/>
              </a:solidFill>
            </a:rPr>
            <a:t>and</a:t>
          </a:r>
          <a:r>
            <a:rPr lang="en-US" sz="1400" b="1" kern="1200" dirty="0" smtClean="0">
              <a:solidFill>
                <a:srgbClr val="FF0000"/>
              </a:solidFill>
            </a:rPr>
            <a:t> </a:t>
          </a:r>
          <a:r>
            <a:rPr lang="en-US" sz="1200" b="1" kern="1200" dirty="0" smtClean="0">
              <a:solidFill>
                <a:schemeClr val="tx1"/>
              </a:solidFill>
            </a:rPr>
            <a:t>MSAs </a:t>
          </a:r>
          <a:endParaRPr lang="en-US" sz="1200" b="1" kern="1200" dirty="0">
            <a:solidFill>
              <a:schemeClr val="tx1"/>
            </a:solidFill>
          </a:endParaRPr>
        </a:p>
      </dsp:txBody>
      <dsp:txXfrm>
        <a:off x="2705462" y="210309"/>
        <a:ext cx="1405165" cy="1337332"/>
      </dsp:txXfrm>
    </dsp:sp>
    <dsp:sp modelId="{E550DE89-A5A5-4310-8452-74EBAA4747E1}">
      <dsp:nvSpPr>
        <dsp:cNvPr id="0" name=""/>
        <dsp:cNvSpPr/>
      </dsp:nvSpPr>
      <dsp:spPr>
        <a:xfrm>
          <a:off x="4138750" y="909276"/>
          <a:ext cx="1939890" cy="2064045"/>
        </a:xfrm>
        <a:prstGeom prst="ellipse">
          <a:avLst/>
        </a:prstGeom>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Non-Academic </a:t>
          </a:r>
          <a:r>
            <a:rPr lang="en-US" sz="1600" b="1" kern="1200" dirty="0" smtClean="0"/>
            <a:t>Guidance</a:t>
          </a:r>
        </a:p>
        <a:p>
          <a:pPr lvl="0" algn="ctr" defTabSz="711200">
            <a:lnSpc>
              <a:spcPct val="90000"/>
            </a:lnSpc>
            <a:spcBef>
              <a:spcPct val="0"/>
            </a:spcBef>
            <a:spcAft>
              <a:spcPct val="35000"/>
            </a:spcAft>
          </a:pPr>
          <a:r>
            <a:rPr lang="en-US" sz="1400" b="1" kern="1200" dirty="0" smtClean="0">
              <a:solidFill>
                <a:srgbClr val="FF0000"/>
              </a:solidFill>
            </a:rPr>
            <a:t>Priority 2* </a:t>
          </a:r>
          <a:r>
            <a:rPr lang="en-US" sz="1200" b="1" kern="1200" dirty="0" smtClean="0">
              <a:solidFill>
                <a:schemeClr val="tx1"/>
              </a:solidFill>
            </a:rPr>
            <a:t>Conducted by MGSs and MSAs with .5 and above FTE</a:t>
          </a:r>
          <a:endParaRPr lang="en-US" sz="1200" b="1" kern="1200" dirty="0">
            <a:solidFill>
              <a:schemeClr val="tx1"/>
            </a:solidFill>
          </a:endParaRPr>
        </a:p>
      </dsp:txBody>
      <dsp:txXfrm>
        <a:off x="4422840" y="1211548"/>
        <a:ext cx="1371710" cy="1459501"/>
      </dsp:txXfrm>
    </dsp:sp>
    <dsp:sp modelId="{09B3E930-E557-4C77-B7BD-0C38526EFA0D}">
      <dsp:nvSpPr>
        <dsp:cNvPr id="0" name=""/>
        <dsp:cNvSpPr/>
      </dsp:nvSpPr>
      <dsp:spPr>
        <a:xfrm>
          <a:off x="1195250" y="3003270"/>
          <a:ext cx="1939890" cy="2064045"/>
        </a:xfrm>
        <a:prstGeom prst="ellipse">
          <a:avLst/>
        </a:prstGeom>
        <a:gradFill flip="none" rotWithShape="1">
          <a:gsLst>
            <a:gs pos="67000">
              <a:schemeClr val="accent5">
                <a:lumMod val="20000"/>
                <a:lumOff val="80000"/>
                <a:alpha val="14000"/>
              </a:schemeClr>
            </a:gs>
            <a:gs pos="50000">
              <a:schemeClr val="accent1">
                <a:tint val="44500"/>
                <a:satMod val="160000"/>
                <a:alpha val="74000"/>
              </a:schemeClr>
            </a:gs>
            <a:gs pos="100000">
              <a:schemeClr val="accent1">
                <a:tint val="23500"/>
                <a:satMod val="160000"/>
              </a:schemeClr>
            </a:gs>
          </a:gsLst>
          <a:lin ang="54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Student </a:t>
          </a:r>
          <a:r>
            <a:rPr lang="en-US" sz="1600" b="1" kern="1200" dirty="0" smtClean="0"/>
            <a:t>Engagement </a:t>
          </a:r>
          <a:endParaRPr lang="en-US" sz="1600" b="1" kern="1200" dirty="0"/>
        </a:p>
        <a:p>
          <a:pPr lvl="0" algn="ctr" defTabSz="711200">
            <a:lnSpc>
              <a:spcPct val="90000"/>
            </a:lnSpc>
            <a:spcBef>
              <a:spcPct val="0"/>
            </a:spcBef>
            <a:spcAft>
              <a:spcPct val="35000"/>
            </a:spcAft>
          </a:pPr>
          <a:r>
            <a:rPr lang="en-US" sz="1400" b="1" kern="1200" dirty="0" smtClean="0">
              <a:solidFill>
                <a:srgbClr val="FF0000"/>
              </a:solidFill>
            </a:rPr>
            <a:t>Priority 2* </a:t>
          </a:r>
          <a:r>
            <a:rPr lang="en-US" sz="1200" b="1" kern="1200" dirty="0" smtClean="0">
              <a:solidFill>
                <a:schemeClr val="tx1"/>
              </a:solidFill>
            </a:rPr>
            <a:t>Conducted</a:t>
          </a:r>
          <a:r>
            <a:rPr lang="en-US" sz="1400" b="1" i="1" kern="1200" dirty="0" smtClean="0">
              <a:solidFill>
                <a:srgbClr val="FF0000"/>
              </a:solidFill>
            </a:rPr>
            <a:t> </a:t>
          </a:r>
          <a:r>
            <a:rPr lang="en-US" sz="1200" b="1" kern="1200" dirty="0" smtClean="0">
              <a:solidFill>
                <a:schemeClr val="tx1"/>
              </a:solidFill>
            </a:rPr>
            <a:t>by</a:t>
          </a:r>
          <a:r>
            <a:rPr lang="en-US" sz="1400" b="1" i="1" kern="1200" dirty="0" smtClean="0">
              <a:solidFill>
                <a:srgbClr val="FF0000"/>
              </a:solidFill>
            </a:rPr>
            <a:t> </a:t>
          </a:r>
          <a:r>
            <a:rPr lang="en-US" sz="1200" b="1" kern="1200" dirty="0" smtClean="0">
              <a:solidFill>
                <a:schemeClr val="tx1"/>
              </a:solidFill>
            </a:rPr>
            <a:t>MGSs</a:t>
          </a:r>
          <a:r>
            <a:rPr lang="en-US" sz="1400" b="1" i="1" kern="1200" dirty="0" smtClean="0">
              <a:solidFill>
                <a:srgbClr val="FF0000"/>
              </a:solidFill>
            </a:rPr>
            <a:t> </a:t>
          </a:r>
          <a:r>
            <a:rPr lang="en-US" sz="1200" b="1" kern="1200" dirty="0" smtClean="0">
              <a:solidFill>
                <a:schemeClr val="tx1"/>
              </a:solidFill>
            </a:rPr>
            <a:t>and</a:t>
          </a:r>
          <a:r>
            <a:rPr lang="en-US" sz="1400" b="1" i="1" kern="1200" dirty="0" smtClean="0">
              <a:solidFill>
                <a:srgbClr val="FF0000"/>
              </a:solidFill>
            </a:rPr>
            <a:t> </a:t>
          </a:r>
          <a:r>
            <a:rPr lang="en-US" sz="1200" b="1" kern="1200" dirty="0" smtClean="0">
              <a:solidFill>
                <a:schemeClr val="tx1"/>
              </a:solidFill>
            </a:rPr>
            <a:t>MSAs</a:t>
          </a:r>
          <a:r>
            <a:rPr lang="en-US" sz="1400" b="1" i="1" kern="1200" dirty="0" smtClean="0">
              <a:solidFill>
                <a:srgbClr val="FF0000"/>
              </a:solidFill>
            </a:rPr>
            <a:t> </a:t>
          </a:r>
          <a:r>
            <a:rPr lang="en-US" sz="1200" b="1" kern="1200" dirty="0" smtClean="0">
              <a:solidFill>
                <a:schemeClr val="tx1"/>
              </a:solidFill>
            </a:rPr>
            <a:t>with</a:t>
          </a:r>
          <a:r>
            <a:rPr lang="en-US" sz="1400" b="1" i="1" kern="1200" dirty="0" smtClean="0">
              <a:solidFill>
                <a:srgbClr val="FF0000"/>
              </a:solidFill>
            </a:rPr>
            <a:t> </a:t>
          </a:r>
          <a:r>
            <a:rPr lang="en-US" sz="1200" b="1" kern="1200" dirty="0" smtClean="0">
              <a:solidFill>
                <a:schemeClr val="tx1"/>
              </a:solidFill>
            </a:rPr>
            <a:t>.5</a:t>
          </a:r>
          <a:r>
            <a:rPr lang="en-US" sz="1400" b="1" i="1" kern="1200" dirty="0" smtClean="0">
              <a:solidFill>
                <a:srgbClr val="FF0000"/>
              </a:solidFill>
            </a:rPr>
            <a:t> </a:t>
          </a:r>
          <a:r>
            <a:rPr lang="en-US" sz="1200" b="1" kern="1200" dirty="0" smtClean="0">
              <a:solidFill>
                <a:schemeClr val="tx1"/>
              </a:solidFill>
            </a:rPr>
            <a:t>and</a:t>
          </a:r>
          <a:r>
            <a:rPr lang="en-US" sz="1400" b="1" i="1" kern="1200" dirty="0" smtClean="0">
              <a:solidFill>
                <a:srgbClr val="FF0000"/>
              </a:solidFill>
            </a:rPr>
            <a:t> </a:t>
          </a:r>
          <a:r>
            <a:rPr lang="en-US" sz="1200" b="1" kern="1200" dirty="0" smtClean="0">
              <a:solidFill>
                <a:schemeClr val="tx1"/>
              </a:solidFill>
            </a:rPr>
            <a:t>above</a:t>
          </a:r>
          <a:r>
            <a:rPr lang="en-US" sz="1400" b="1" i="1" kern="1200" dirty="0" smtClean="0">
              <a:solidFill>
                <a:srgbClr val="FF0000"/>
              </a:solidFill>
            </a:rPr>
            <a:t> </a:t>
          </a:r>
          <a:r>
            <a:rPr lang="en-US" sz="1200" b="1" kern="1200" dirty="0" smtClean="0">
              <a:solidFill>
                <a:schemeClr val="tx1"/>
              </a:solidFill>
            </a:rPr>
            <a:t>FTE</a:t>
          </a:r>
          <a:endParaRPr lang="en-US" sz="1200" b="1" kern="1200" dirty="0">
            <a:solidFill>
              <a:schemeClr val="tx1"/>
            </a:solidFill>
          </a:endParaRPr>
        </a:p>
      </dsp:txBody>
      <dsp:txXfrm>
        <a:off x="1479340" y="3305542"/>
        <a:ext cx="1371710" cy="1459501"/>
      </dsp:txXfrm>
    </dsp:sp>
    <dsp:sp modelId="{9F3380B4-1920-473F-AC05-FE5358486947}">
      <dsp:nvSpPr>
        <dsp:cNvPr id="0" name=""/>
        <dsp:cNvSpPr/>
      </dsp:nvSpPr>
      <dsp:spPr>
        <a:xfrm>
          <a:off x="703156" y="985476"/>
          <a:ext cx="1939890" cy="2064045"/>
        </a:xfrm>
        <a:prstGeom prst="ellipse">
          <a:avLst/>
        </a:prstGeom>
        <a:gradFill flip="none" rotWithShape="1">
          <a:gsLst>
            <a:gs pos="67000">
              <a:schemeClr val="accent5">
                <a:lumMod val="20000"/>
                <a:lumOff val="80000"/>
                <a:alpha val="14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Social </a:t>
          </a:r>
          <a:r>
            <a:rPr lang="en-US" sz="1600" b="1" kern="1200" dirty="0" smtClean="0"/>
            <a:t>Work/Outreach </a:t>
          </a:r>
          <a:r>
            <a:rPr lang="en-US" sz="1400" b="1" kern="1200" dirty="0" smtClean="0">
              <a:solidFill>
                <a:srgbClr val="FF0000"/>
              </a:solidFill>
            </a:rPr>
            <a:t>Priority 3 </a:t>
          </a:r>
          <a:r>
            <a:rPr lang="en-US" sz="1200" b="1" kern="1200" dirty="0" smtClean="0">
              <a:solidFill>
                <a:schemeClr val="tx1"/>
              </a:solidFill>
            </a:rPr>
            <a:t>Conducted by MGSs and MSAs with full time FTE</a:t>
          </a:r>
          <a:endParaRPr lang="en-US" sz="1200" b="1" kern="1200" dirty="0">
            <a:solidFill>
              <a:schemeClr val="tx1"/>
            </a:solidFill>
          </a:endParaRPr>
        </a:p>
      </dsp:txBody>
      <dsp:txXfrm>
        <a:off x="987246" y="1287748"/>
        <a:ext cx="1371710" cy="1459501"/>
      </dsp:txXfrm>
    </dsp:sp>
    <dsp:sp modelId="{C98966F5-7110-4D91-B59D-2626DAD8B6D7}">
      <dsp:nvSpPr>
        <dsp:cNvPr id="0" name=""/>
        <dsp:cNvSpPr/>
      </dsp:nvSpPr>
      <dsp:spPr>
        <a:xfrm>
          <a:off x="3709851" y="3003260"/>
          <a:ext cx="1939890" cy="2064045"/>
        </a:xfrm>
        <a:prstGeom prst="ellipse">
          <a:avLst/>
        </a:prstGeom>
        <a:gradFill flip="none" rotWithShape="1">
          <a:gsLst>
            <a:gs pos="67000">
              <a:schemeClr val="accent5">
                <a:lumMod val="20000"/>
                <a:lumOff val="80000"/>
                <a:alpha val="14000"/>
              </a:schemeClr>
            </a:gs>
            <a:gs pos="50000">
              <a:schemeClr val="accent1">
                <a:tint val="44500"/>
                <a:satMod val="160000"/>
                <a:alpha val="80000"/>
              </a:schemeClr>
            </a:gs>
            <a:gs pos="100000">
              <a:schemeClr val="accent1">
                <a:tint val="23500"/>
                <a:satMod val="160000"/>
              </a:schemeClr>
            </a:gs>
          </a:gsLst>
          <a:lin ang="5400000" scaled="1"/>
          <a:tileRect/>
        </a:gra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Career Education and Postsecondary </a:t>
          </a:r>
          <a:r>
            <a:rPr lang="en-US" sz="1600" b="1" kern="1200" dirty="0" smtClean="0"/>
            <a:t>Preparation  </a:t>
          </a:r>
          <a:r>
            <a:rPr lang="en-US" sz="1400" b="1" kern="1200" dirty="0" smtClean="0">
              <a:solidFill>
                <a:srgbClr val="FF0000"/>
              </a:solidFill>
            </a:rPr>
            <a:t>Priority 2* </a:t>
          </a:r>
          <a:r>
            <a:rPr lang="en-US" sz="1200" b="1" kern="1200" dirty="0" smtClean="0">
              <a:solidFill>
                <a:schemeClr val="tx1"/>
              </a:solidFill>
            </a:rPr>
            <a:t>Conducted</a:t>
          </a:r>
          <a:r>
            <a:rPr lang="en-US" sz="1400" b="1" kern="1200" dirty="0" smtClean="0">
              <a:solidFill>
                <a:srgbClr val="FF0000"/>
              </a:solidFill>
            </a:rPr>
            <a:t> </a:t>
          </a:r>
          <a:r>
            <a:rPr lang="en-US" sz="1200" b="1" kern="1200" dirty="0" smtClean="0">
              <a:solidFill>
                <a:schemeClr val="tx1"/>
              </a:solidFill>
            </a:rPr>
            <a:t>by</a:t>
          </a:r>
          <a:r>
            <a:rPr lang="en-US" sz="1400" b="1" kern="1200" dirty="0" smtClean="0">
              <a:solidFill>
                <a:srgbClr val="FF0000"/>
              </a:solidFill>
            </a:rPr>
            <a:t> </a:t>
          </a:r>
          <a:r>
            <a:rPr lang="en-US" sz="1200" b="1" kern="1200" dirty="0" smtClean="0">
              <a:solidFill>
                <a:schemeClr val="tx1"/>
              </a:solidFill>
            </a:rPr>
            <a:t>MGSs and MSAs with .5 and above FTE</a:t>
          </a:r>
          <a:endParaRPr lang="en-US" sz="1200" b="1" kern="1200" dirty="0">
            <a:solidFill>
              <a:schemeClr val="tx1"/>
            </a:solidFill>
          </a:endParaRPr>
        </a:p>
      </dsp:txBody>
      <dsp:txXfrm>
        <a:off x="3993941" y="3305532"/>
        <a:ext cx="1371710" cy="14595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79403"/>
          </a:xfrm>
          <a:prstGeom prst="rect">
            <a:avLst/>
          </a:prstGeom>
        </p:spPr>
        <p:txBody>
          <a:bodyPr vert="horz" lIns="94993" tIns="47497" rIns="94993" bIns="47497" rtlCol="0"/>
          <a:lstStyle>
            <a:lvl1pPr algn="l">
              <a:defRPr sz="1200"/>
            </a:lvl1pPr>
          </a:lstStyle>
          <a:p>
            <a:endParaRPr lang="en-US"/>
          </a:p>
        </p:txBody>
      </p:sp>
      <p:sp>
        <p:nvSpPr>
          <p:cNvPr id="3" name="Date Placeholder 2"/>
          <p:cNvSpPr>
            <a:spLocks noGrp="1"/>
          </p:cNvSpPr>
          <p:nvPr>
            <p:ph type="dt" sz="quarter" idx="1"/>
          </p:nvPr>
        </p:nvSpPr>
        <p:spPr>
          <a:xfrm>
            <a:off x="4143843" y="0"/>
            <a:ext cx="3169699" cy="479403"/>
          </a:xfrm>
          <a:prstGeom prst="rect">
            <a:avLst/>
          </a:prstGeom>
        </p:spPr>
        <p:txBody>
          <a:bodyPr vert="horz" lIns="94993" tIns="47497" rIns="94993" bIns="47497" rtlCol="0"/>
          <a:lstStyle>
            <a:lvl1pPr algn="r">
              <a:defRPr sz="1200"/>
            </a:lvl1pPr>
          </a:lstStyle>
          <a:p>
            <a:fld id="{1E9E7DBA-BEE6-412C-9363-0C5DFB2496A3}" type="datetimeFigureOut">
              <a:rPr lang="en-US" smtClean="0"/>
              <a:pPr/>
              <a:t>10/9/2013</a:t>
            </a:fld>
            <a:endParaRPr lang="en-US"/>
          </a:p>
        </p:txBody>
      </p:sp>
      <p:sp>
        <p:nvSpPr>
          <p:cNvPr id="4" name="Footer Placeholder 3"/>
          <p:cNvSpPr>
            <a:spLocks noGrp="1"/>
          </p:cNvSpPr>
          <p:nvPr>
            <p:ph type="ftr" sz="quarter" idx="2"/>
          </p:nvPr>
        </p:nvSpPr>
        <p:spPr>
          <a:xfrm>
            <a:off x="0" y="9120156"/>
            <a:ext cx="3169699" cy="479403"/>
          </a:xfrm>
          <a:prstGeom prst="rect">
            <a:avLst/>
          </a:prstGeom>
        </p:spPr>
        <p:txBody>
          <a:bodyPr vert="horz" lIns="94993" tIns="47497" rIns="94993" bIns="47497" rtlCol="0" anchor="b"/>
          <a:lstStyle>
            <a:lvl1pPr algn="l">
              <a:defRPr sz="1200"/>
            </a:lvl1pPr>
          </a:lstStyle>
          <a:p>
            <a:endParaRPr lang="en-US"/>
          </a:p>
        </p:txBody>
      </p:sp>
      <p:sp>
        <p:nvSpPr>
          <p:cNvPr id="5" name="Slide Number Placeholder 4"/>
          <p:cNvSpPr>
            <a:spLocks noGrp="1"/>
          </p:cNvSpPr>
          <p:nvPr>
            <p:ph type="sldNum" sz="quarter" idx="3"/>
          </p:nvPr>
        </p:nvSpPr>
        <p:spPr>
          <a:xfrm>
            <a:off x="4143843" y="9120156"/>
            <a:ext cx="3169699" cy="479403"/>
          </a:xfrm>
          <a:prstGeom prst="rect">
            <a:avLst/>
          </a:prstGeom>
        </p:spPr>
        <p:txBody>
          <a:bodyPr vert="horz" lIns="94993" tIns="47497" rIns="94993" bIns="47497" rtlCol="0" anchor="b"/>
          <a:lstStyle>
            <a:lvl1pPr algn="r">
              <a:defRPr sz="1200"/>
            </a:lvl1pPr>
          </a:lstStyle>
          <a:p>
            <a:fld id="{DB583D35-561E-4D79-9771-AC004C5E33C9}" type="slidenum">
              <a:rPr lang="en-US" smtClean="0"/>
              <a:pPr/>
              <a:t>‹#›</a:t>
            </a:fld>
            <a:endParaRPr lang="en-US"/>
          </a:p>
        </p:txBody>
      </p:sp>
    </p:spTree>
    <p:extLst>
      <p:ext uri="{BB962C8B-B14F-4D97-AF65-F5344CB8AC3E}">
        <p14:creationId xmlns:p14="http://schemas.microsoft.com/office/powerpoint/2010/main" val="265558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AC660B7F-17B2-4BD4-8BC5-C76B75A91A76}" type="datetimeFigureOut">
              <a:rPr lang="en-US" smtClean="0"/>
              <a:pPr/>
              <a:t>10/9/2013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D04CA522-E506-4210-8CDE-7CFA3A5DC59F}" type="slidenum">
              <a:rPr lang="en-US" smtClean="0"/>
              <a:pPr/>
              <a:t>‹#›</a:t>
            </a:fld>
            <a:endParaRPr lang="en-US"/>
          </a:p>
        </p:txBody>
      </p:sp>
    </p:spTree>
    <p:extLst>
      <p:ext uri="{BB962C8B-B14F-4D97-AF65-F5344CB8AC3E}">
        <p14:creationId xmlns:p14="http://schemas.microsoft.com/office/powerpoint/2010/main" val="401887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thank you for</a:t>
            </a:r>
            <a:r>
              <a:rPr lang="en-US" baseline="0" dirty="0" smtClean="0"/>
              <a:t> all who are joining us today.  We understand the need to work directly with students, and want to support your efforts.  In doing so, today’s webinar is scheduled to take place from 10:00 a.m. to noon. </a:t>
            </a:r>
          </a:p>
          <a:p>
            <a:r>
              <a:rPr lang="en-US" baseline="0" dirty="0" smtClean="0"/>
              <a:t>After noon, SEMY staff will be available to answer additional questions. </a:t>
            </a:r>
          </a:p>
        </p:txBody>
      </p:sp>
      <p:sp>
        <p:nvSpPr>
          <p:cNvPr id="4" name="Slide Number Placeholder 3"/>
          <p:cNvSpPr>
            <a:spLocks noGrp="1"/>
          </p:cNvSpPr>
          <p:nvPr>
            <p:ph type="sldNum" sz="quarter" idx="10"/>
          </p:nvPr>
        </p:nvSpPr>
        <p:spPr/>
        <p:txBody>
          <a:bodyPr/>
          <a:lstStyle/>
          <a:p>
            <a:fld id="{D04CA522-E506-4210-8CDE-7CFA3A5DC59F}" type="slidenum">
              <a:rPr lang="en-US" smtClean="0"/>
              <a:pPr/>
              <a:t>1</a:t>
            </a:fld>
            <a:endParaRPr lang="en-US"/>
          </a:p>
        </p:txBody>
      </p:sp>
    </p:spTree>
    <p:extLst>
      <p:ext uri="{BB962C8B-B14F-4D97-AF65-F5344CB8AC3E}">
        <p14:creationId xmlns:p14="http://schemas.microsoft.com/office/powerpoint/2010/main" val="106894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you add in the missing link “relational</a:t>
            </a:r>
            <a:r>
              <a:rPr lang="en-US" baseline="0" dirty="0" smtClean="0"/>
              <a:t> trust” it completes this pyramid and research tells us that the three foundational supports – Social Support, Academic Press, and Relational Trust are essential to help all students graduate. </a:t>
            </a:r>
          </a:p>
          <a:p>
            <a:r>
              <a:rPr lang="en-US" baseline="0" dirty="0" smtClean="0"/>
              <a:t>Now what does this mean to migrant students?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19</a:t>
            </a:fld>
            <a:endParaRPr lang="en-US"/>
          </a:p>
        </p:txBody>
      </p:sp>
    </p:spTree>
    <p:extLst>
      <p:ext uri="{BB962C8B-B14F-4D97-AF65-F5344CB8AC3E}">
        <p14:creationId xmlns:p14="http://schemas.microsoft.com/office/powerpoint/2010/main" val="105781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in this webinar, it will be important to keep this research in mind as the MGS or MSA has a very</a:t>
            </a:r>
            <a:r>
              <a:rPr lang="en-US" baseline="0" dirty="0" smtClean="0"/>
              <a:t> specific and essential role in building relationships while supporting both academic press and social support.  We welcome comments or observations about this research and will share your insights during this webinar.</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6676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Counselor</a:t>
            </a:r>
            <a:endParaRPr lang="en-US" dirty="0"/>
          </a:p>
        </p:txBody>
      </p:sp>
      <p:sp>
        <p:nvSpPr>
          <p:cNvPr id="4" name="Slide Number Placeholder 3"/>
          <p:cNvSpPr>
            <a:spLocks noGrp="1"/>
          </p:cNvSpPr>
          <p:nvPr>
            <p:ph type="sldNum" sz="quarter" idx="10"/>
          </p:nvPr>
        </p:nvSpPr>
        <p:spPr/>
        <p:txBody>
          <a:bodyPr/>
          <a:lstStyle/>
          <a:p>
            <a:fld id="{0FDB0BF7-FA9A-4202-8E44-A55BA8D8881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5897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Counselor</a:t>
            </a:r>
            <a:endParaRPr lang="en-US" dirty="0"/>
          </a:p>
        </p:txBody>
      </p:sp>
      <p:sp>
        <p:nvSpPr>
          <p:cNvPr id="4" name="Slide Number Placeholder 3"/>
          <p:cNvSpPr>
            <a:spLocks noGrp="1"/>
          </p:cNvSpPr>
          <p:nvPr>
            <p:ph type="sldNum" sz="quarter" idx="10"/>
          </p:nvPr>
        </p:nvSpPr>
        <p:spPr/>
        <p:txBody>
          <a:bodyPr/>
          <a:lstStyle/>
          <a:p>
            <a:fld id="{0FDB0BF7-FA9A-4202-8E44-A55BA8D8881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30436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shows the obvious link amongst Academic Press, Relational trust, and Social Support. </a:t>
            </a:r>
          </a:p>
          <a:p>
            <a:r>
              <a:rPr lang="en-US" baseline="0" dirty="0" smtClean="0"/>
              <a:t>The research tells us that we must have all three to support learning. </a:t>
            </a:r>
          </a:p>
          <a:p>
            <a:r>
              <a:rPr lang="en-US" baseline="0" dirty="0" smtClean="0"/>
              <a:t>As you can tell, your advocacy role is very, very important, because your job description speaks very specifically to your role as a mentor and also as a monitor of academic progress.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35</a:t>
            </a:fld>
            <a:endParaRPr lang="en-US"/>
          </a:p>
        </p:txBody>
      </p:sp>
    </p:spTree>
    <p:extLst>
      <p:ext uri="{BB962C8B-B14F-4D97-AF65-F5344CB8AC3E}">
        <p14:creationId xmlns:p14="http://schemas.microsoft.com/office/powerpoint/2010/main" val="85220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36</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37</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38</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39</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40</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the following topics:</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3</a:t>
            </a:fld>
            <a:endParaRPr lang="en-US"/>
          </a:p>
        </p:txBody>
      </p:sp>
    </p:spTree>
    <p:extLst>
      <p:ext uri="{BB962C8B-B14F-4D97-AF65-F5344CB8AC3E}">
        <p14:creationId xmlns:p14="http://schemas.microsoft.com/office/powerpoint/2010/main" val="340631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41</a:t>
            </a:fld>
            <a:endParaRPr lang="en-US"/>
          </a:p>
        </p:txBody>
      </p:sp>
    </p:spTree>
    <p:extLst>
      <p:ext uri="{BB962C8B-B14F-4D97-AF65-F5344CB8AC3E}">
        <p14:creationId xmlns:p14="http://schemas.microsoft.com/office/powerpoint/2010/main" val="3203968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the following topics:</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44</a:t>
            </a:fld>
            <a:endParaRPr lang="en-US"/>
          </a:p>
        </p:txBody>
      </p:sp>
    </p:spTree>
    <p:extLst>
      <p:ext uri="{BB962C8B-B14F-4D97-AF65-F5344CB8AC3E}">
        <p14:creationId xmlns:p14="http://schemas.microsoft.com/office/powerpoint/2010/main" val="3406319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reports you must complete as an MGS or MSA.  They are:</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963962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the following topics:</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406319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the following topics:</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92</a:t>
            </a:fld>
            <a:endParaRPr lang="en-US"/>
          </a:p>
        </p:txBody>
      </p:sp>
    </p:spTree>
    <p:extLst>
      <p:ext uri="{BB962C8B-B14F-4D97-AF65-F5344CB8AC3E}">
        <p14:creationId xmlns:p14="http://schemas.microsoft.com/office/powerpoint/2010/main" val="340631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will be reviewing the following topics:</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406319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in this webinar, it will be important to keep this research in mind as the MGS or MSA has a very</a:t>
            </a:r>
            <a:r>
              <a:rPr lang="en-US" baseline="0" dirty="0" smtClean="0"/>
              <a:t> specific and essential role in building relationships while supporting both academic press and social support.  We welcome comments or observations about this research and will share your insights during this webinar.</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326676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5</a:t>
            </a:fld>
            <a:endParaRPr lang="en-US"/>
          </a:p>
        </p:txBody>
      </p:sp>
    </p:spTree>
    <p:extLst>
      <p:ext uri="{BB962C8B-B14F-4D97-AF65-F5344CB8AC3E}">
        <p14:creationId xmlns:p14="http://schemas.microsoft.com/office/powerpoint/2010/main" val="295531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6</a:t>
            </a:fld>
            <a:endParaRPr lang="en-US"/>
          </a:p>
        </p:txBody>
      </p:sp>
    </p:spTree>
    <p:extLst>
      <p:ext uri="{BB962C8B-B14F-4D97-AF65-F5344CB8AC3E}">
        <p14:creationId xmlns:p14="http://schemas.microsoft.com/office/powerpoint/2010/main" val="295531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were fortunate</a:t>
            </a:r>
            <a:r>
              <a:rPr lang="en-US" baseline="0" dirty="0" smtClean="0"/>
              <a:t>, and attended the August MEP Conference in Yakima where our State MEP Director, Helen </a:t>
            </a:r>
            <a:r>
              <a:rPr lang="en-US" baseline="0" dirty="0" err="1" smtClean="0"/>
              <a:t>Malagon</a:t>
            </a:r>
            <a:r>
              <a:rPr lang="en-US" baseline="0" dirty="0" smtClean="0"/>
              <a:t>, introduced the Washington State MEP Priorities and Service Delivery Plan.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11</a:t>
            </a:fld>
            <a:endParaRPr lang="en-US"/>
          </a:p>
        </p:txBody>
      </p:sp>
    </p:spTree>
    <p:extLst>
      <p:ext uri="{BB962C8B-B14F-4D97-AF65-F5344CB8AC3E}">
        <p14:creationId xmlns:p14="http://schemas.microsoft.com/office/powerpoint/2010/main" val="215052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r>
              <a:rPr lang="en-US" dirty="0" smtClean="0"/>
              <a:t>So we hope you had a chance to review the research distributed in advance of webinar.</a:t>
            </a:r>
            <a:r>
              <a:rPr lang="en-US" baseline="0" dirty="0" smtClean="0"/>
              <a:t>  </a:t>
            </a:r>
          </a:p>
          <a:p>
            <a:r>
              <a:rPr lang="en-US" baseline="0" dirty="0" smtClean="0"/>
              <a:t>What we can gather is to confirm what all of you already know…</a:t>
            </a:r>
          </a:p>
          <a:p>
            <a:r>
              <a:rPr lang="en-US" baseline="0" dirty="0" smtClean="0"/>
              <a:t>I’d like to invite you to go to the arrow to the left of the chat button and share your observations about the research.  </a:t>
            </a:r>
          </a:p>
          <a:p>
            <a:r>
              <a:rPr lang="en-US" baseline="0" dirty="0" smtClean="0"/>
              <a:t>Oscar is standing by to monitor your observations and we will read some of your comments throughout the webinar.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15</a:t>
            </a:fld>
            <a:endParaRPr lang="en-US"/>
          </a:p>
        </p:txBody>
      </p:sp>
    </p:spTree>
    <p:extLst>
      <p:ext uri="{BB962C8B-B14F-4D97-AF65-F5344CB8AC3E}">
        <p14:creationId xmlns:p14="http://schemas.microsoft.com/office/powerpoint/2010/main" val="2712023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Purposely  have worked to connect all these components </a:t>
            </a:r>
          </a:p>
          <a:p>
            <a:pPr eaLnBrk="1" hangingPunct="1">
              <a:spcBef>
                <a:spcPct val="0"/>
              </a:spcBef>
            </a:pPr>
            <a:r>
              <a:rPr lang="en-US" smtClean="0"/>
              <a:t>	Based on Best Practices (Language Learners)</a:t>
            </a:r>
          </a:p>
          <a:p>
            <a:pPr eaLnBrk="1" hangingPunct="1">
              <a:spcBef>
                <a:spcPct val="0"/>
              </a:spcBef>
            </a:pPr>
            <a:r>
              <a:rPr lang="en-US" smtClean="0"/>
              <a:t>	Brain Based Learning (Kovolik, Caine and Caine, Sylvester, Jensen, Healy)</a:t>
            </a:r>
          </a:p>
          <a:p>
            <a:pPr eaLnBrk="1" hangingPunct="1">
              <a:spcBef>
                <a:spcPct val="0"/>
              </a:spcBef>
            </a:pPr>
            <a:r>
              <a:rPr lang="en-US" smtClean="0"/>
              <a:t>	Based on Teaching Styles and Multiple Intelligences (Gardner and others</a:t>
            </a:r>
          </a:p>
          <a:p>
            <a:pPr eaLnBrk="1" hangingPunct="1">
              <a:spcBef>
                <a:spcPct val="0"/>
              </a:spcBef>
            </a:pPr>
            <a:r>
              <a:rPr lang="en-US" smtClean="0"/>
              <a:t>	Based on Language Learning (Cummins, Krashen, Vygosky, Asher, SIOP, </a:t>
            </a:r>
          </a:p>
          <a:p>
            <a:pPr eaLnBrk="1" hangingPunct="1">
              <a:spcBef>
                <a:spcPct val="0"/>
              </a:spcBef>
            </a:pPr>
            <a:r>
              <a:rPr lang="en-US" smtClean="0"/>
              <a:t>	Project GLAD&gt;</a:t>
            </a:r>
          </a:p>
          <a:p>
            <a:pPr eaLnBrk="1" hangingPunct="1">
              <a:spcBef>
                <a:spcPct val="0"/>
              </a:spcBef>
            </a:pPr>
            <a:r>
              <a:rPr lang="en-US" smtClean="0"/>
              <a:t>	Based on Dagget, Marzano, Dufour</a:t>
            </a:r>
            <a:endParaRPr lang="es-MX"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9692" indent="-296036" eaLnBrk="0" hangingPunct="0">
              <a:defRPr>
                <a:solidFill>
                  <a:schemeClr val="tx1"/>
                </a:solidFill>
                <a:latin typeface="Arial" charset="0"/>
              </a:defRPr>
            </a:lvl2pPr>
            <a:lvl3pPr marL="1184141" indent="-236829" eaLnBrk="0" hangingPunct="0">
              <a:defRPr>
                <a:solidFill>
                  <a:schemeClr val="tx1"/>
                </a:solidFill>
                <a:latin typeface="Arial" charset="0"/>
              </a:defRPr>
            </a:lvl3pPr>
            <a:lvl4pPr marL="1657798" indent="-236829" eaLnBrk="0" hangingPunct="0">
              <a:defRPr>
                <a:solidFill>
                  <a:schemeClr val="tx1"/>
                </a:solidFill>
                <a:latin typeface="Arial" charset="0"/>
              </a:defRPr>
            </a:lvl4pPr>
            <a:lvl5pPr marL="2131455" indent="-236829" eaLnBrk="0" hangingPunct="0">
              <a:defRPr>
                <a:solidFill>
                  <a:schemeClr val="tx1"/>
                </a:solidFill>
                <a:latin typeface="Arial" charset="0"/>
              </a:defRPr>
            </a:lvl5pPr>
            <a:lvl6pPr marL="2605111" indent="-236829" algn="ctr" eaLnBrk="0" fontAlgn="base" hangingPunct="0">
              <a:spcBef>
                <a:spcPct val="0"/>
              </a:spcBef>
              <a:spcAft>
                <a:spcPct val="0"/>
              </a:spcAft>
              <a:defRPr>
                <a:solidFill>
                  <a:schemeClr val="tx1"/>
                </a:solidFill>
                <a:latin typeface="Arial" charset="0"/>
              </a:defRPr>
            </a:lvl6pPr>
            <a:lvl7pPr marL="3078768" indent="-236829" algn="ctr" eaLnBrk="0" fontAlgn="base" hangingPunct="0">
              <a:spcBef>
                <a:spcPct val="0"/>
              </a:spcBef>
              <a:spcAft>
                <a:spcPct val="0"/>
              </a:spcAft>
              <a:defRPr>
                <a:solidFill>
                  <a:schemeClr val="tx1"/>
                </a:solidFill>
                <a:latin typeface="Arial" charset="0"/>
              </a:defRPr>
            </a:lvl7pPr>
            <a:lvl8pPr marL="3552424" indent="-236829" algn="ctr" eaLnBrk="0" fontAlgn="base" hangingPunct="0">
              <a:spcBef>
                <a:spcPct val="0"/>
              </a:spcBef>
              <a:spcAft>
                <a:spcPct val="0"/>
              </a:spcAft>
              <a:defRPr>
                <a:solidFill>
                  <a:schemeClr val="tx1"/>
                </a:solidFill>
                <a:latin typeface="Arial" charset="0"/>
              </a:defRPr>
            </a:lvl8pPr>
            <a:lvl9pPr marL="4026082" indent="-236829" algn="ctr" eaLnBrk="0" fontAlgn="base" hangingPunct="0">
              <a:spcBef>
                <a:spcPct val="0"/>
              </a:spcBef>
              <a:spcAft>
                <a:spcPct val="0"/>
              </a:spcAft>
              <a:defRPr>
                <a:solidFill>
                  <a:schemeClr val="tx1"/>
                </a:solidFill>
                <a:latin typeface="Arial" charset="0"/>
              </a:defRPr>
            </a:lvl9pPr>
          </a:lstStyle>
          <a:p>
            <a:pPr eaLnBrk="1" hangingPunct="1"/>
            <a:fld id="{2DC9FF32-B3D9-4927-B277-3F87A575DB23}" type="slidenum">
              <a:rPr lang="es-MX" smtClean="0"/>
              <a:pPr eaLnBrk="1" hangingPunct="1"/>
              <a:t>16</a:t>
            </a:fld>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shows the obvious link amongst Academic Press, Relational trust, and Social Support. </a:t>
            </a:r>
          </a:p>
          <a:p>
            <a:r>
              <a:rPr lang="en-US" baseline="0" dirty="0" smtClean="0"/>
              <a:t>The research tells us that we must have all three to support learning. </a:t>
            </a:r>
          </a:p>
          <a:p>
            <a:r>
              <a:rPr lang="en-US" baseline="0" dirty="0" smtClean="0"/>
              <a:t>As you can tell, your advocacy role is very, very important, because your job description speaks very specifically to your role as a mentor and also as a monitor of academic progress.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17</a:t>
            </a:fld>
            <a:endParaRPr lang="en-US"/>
          </a:p>
        </p:txBody>
      </p:sp>
    </p:spTree>
    <p:extLst>
      <p:ext uri="{BB962C8B-B14F-4D97-AF65-F5344CB8AC3E}">
        <p14:creationId xmlns:p14="http://schemas.microsoft.com/office/powerpoint/2010/main" val="85220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research has told</a:t>
            </a:r>
            <a:r>
              <a:rPr lang="en-US" baseline="0" dirty="0" smtClean="0"/>
              <a:t> us is that basing all of our efforts on just social support and academic press, is effective but may not be sustainable. </a:t>
            </a:r>
          </a:p>
          <a:p>
            <a:r>
              <a:rPr lang="en-US" baseline="0" dirty="0" smtClean="0"/>
              <a:t>We need to ask ourselves what is the missing piece? </a:t>
            </a:r>
            <a:endParaRPr lang="en-US" dirty="0"/>
          </a:p>
        </p:txBody>
      </p:sp>
      <p:sp>
        <p:nvSpPr>
          <p:cNvPr id="4" name="Slide Number Placeholder 3"/>
          <p:cNvSpPr>
            <a:spLocks noGrp="1"/>
          </p:cNvSpPr>
          <p:nvPr>
            <p:ph type="sldNum" sz="quarter" idx="10"/>
          </p:nvPr>
        </p:nvSpPr>
        <p:spPr/>
        <p:txBody>
          <a:bodyPr/>
          <a:lstStyle/>
          <a:p>
            <a:fld id="{D04CA522-E506-4210-8CDE-7CFA3A5DC59F}" type="slidenum">
              <a:rPr lang="en-US" smtClean="0"/>
              <a:pPr/>
              <a:t>18</a:t>
            </a:fld>
            <a:endParaRPr lang="en-US"/>
          </a:p>
        </p:txBody>
      </p:sp>
    </p:spTree>
    <p:extLst>
      <p:ext uri="{BB962C8B-B14F-4D97-AF65-F5344CB8AC3E}">
        <p14:creationId xmlns:p14="http://schemas.microsoft.com/office/powerpoint/2010/main" val="277107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46688-4D32-4562-82AC-2647F98FEE79}"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182708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6688-4D32-4562-82AC-2647F98FEE79}"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203290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6688-4D32-4562-82AC-2647F98FEE79}"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312865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MX"/>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s-MX" noProof="0" smtClean="0"/>
          </a:p>
        </p:txBody>
      </p:sp>
    </p:spTree>
    <p:extLst>
      <p:ext uri="{BB962C8B-B14F-4D97-AF65-F5344CB8AC3E}">
        <p14:creationId xmlns:p14="http://schemas.microsoft.com/office/powerpoint/2010/main" val="4338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6688-4D32-4562-82AC-2647F98FEE79}"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4293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46688-4D32-4562-82AC-2647F98FEE79}"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40903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46688-4D32-4562-82AC-2647F98FEE79}"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30993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46688-4D32-4562-82AC-2647F98FEE79}"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395216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46688-4D32-4562-82AC-2647F98FEE79}" type="datetimeFigureOut">
              <a:rPr lang="en-US" smtClean="0"/>
              <a:pPr/>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273243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6688-4D32-4562-82AC-2647F98FEE79}"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378879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46688-4D32-4562-82AC-2647F98FEE79}"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133011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46688-4D32-4562-82AC-2647F98FEE79}"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0891-EA10-48EF-9E7A-532A45A23828}" type="slidenum">
              <a:rPr lang="en-US" smtClean="0"/>
              <a:pPr/>
              <a:t>‹#›</a:t>
            </a:fld>
            <a:endParaRPr lang="en-US"/>
          </a:p>
        </p:txBody>
      </p:sp>
    </p:spTree>
    <p:extLst>
      <p:ext uri="{BB962C8B-B14F-4D97-AF65-F5344CB8AC3E}">
        <p14:creationId xmlns:p14="http://schemas.microsoft.com/office/powerpoint/2010/main" val="415958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6688-4D32-4562-82AC-2647F98FEE79}" type="datetimeFigureOut">
              <a:rPr lang="en-US" smtClean="0"/>
              <a:pPr/>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00891-EA10-48EF-9E7A-532A45A23828}" type="slidenum">
              <a:rPr lang="en-US" smtClean="0"/>
              <a:pPr/>
              <a:t>‹#›</a:t>
            </a:fld>
            <a:endParaRPr lang="en-US"/>
          </a:p>
        </p:txBody>
      </p:sp>
    </p:spTree>
    <p:extLst>
      <p:ext uri="{BB962C8B-B14F-4D97-AF65-F5344CB8AC3E}">
        <p14:creationId xmlns:p14="http://schemas.microsoft.com/office/powerpoint/2010/main" val="37138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jpeg"/><Relationship Id="rId2" Type="http://schemas.openxmlformats.org/officeDocument/2006/relationships/image" Target="../media/image4.jpeg"/><Relationship Id="rId16"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6.jpe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 Id="rId14" Type="http://schemas.openxmlformats.org/officeDocument/2006/relationships/image" Target="../media/image1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8.jpeg"/><Relationship Id="rId13" Type="http://schemas.microsoft.com/office/2007/relationships/hdphoto" Target="../media/hdphoto6.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9.jpeg"/><Relationship Id="rId2" Type="http://schemas.openxmlformats.org/officeDocument/2006/relationships/image" Target="../media/image25.jpeg"/><Relationship Id="rId16"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27.jpe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3.wdp"/><Relationship Id="rId10" Type="http://schemas.openxmlformats.org/officeDocument/2006/relationships/image" Target="../media/image29.jpeg"/><Relationship Id="rId4" Type="http://schemas.openxmlformats.org/officeDocument/2006/relationships/image" Target="../media/image26.jpeg"/><Relationship Id="rId9" Type="http://schemas.microsoft.com/office/2007/relationships/hdphoto" Target="../media/hdphoto11.wdp"/><Relationship Id="rId14" Type="http://schemas.openxmlformats.org/officeDocument/2006/relationships/image" Target="../media/image30.jpeg"/></Relationships>
</file>

<file path=ppt/slides/_rels/slide43.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msdr.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jpeg"/><Relationship Id="rId2" Type="http://schemas.openxmlformats.org/officeDocument/2006/relationships/image" Target="../media/image4.jpeg"/><Relationship Id="rId16"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6.jpe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 Id="rId1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k12.wa.us/MigrantBilingual/Webinar/2012Sept/MBWebinarMigrant.wmv"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k12.wa.us/ConsolidatedReview/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72.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18" Type="http://schemas.openxmlformats.org/officeDocument/2006/relationships/image" Target="../media/image49.png"/><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17" Type="http://schemas.openxmlformats.org/officeDocument/2006/relationships/image" Target="../media/image48.pn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jpeg"/><Relationship Id="rId2" Type="http://schemas.openxmlformats.org/officeDocument/2006/relationships/image" Target="../media/image4.jpeg"/><Relationship Id="rId16"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6.jpe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 Id="rId14" Type="http://schemas.openxmlformats.org/officeDocument/2006/relationships/image" Target="../media/image10.jpeg"/></Relationships>
</file>

<file path=ppt/slides/_rels/slide90.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17" Type="http://schemas.openxmlformats.org/officeDocument/2006/relationships/image" Target="../media/image59.tmp"/><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91.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92.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9.jpeg"/><Relationship Id="rId3" Type="http://schemas.openxmlformats.org/officeDocument/2006/relationships/image" Target="../media/image32.jpeg"/><Relationship Id="rId7" Type="http://schemas.openxmlformats.org/officeDocument/2006/relationships/image" Target="../media/image34.jpeg"/><Relationship Id="rId12" Type="http://schemas.microsoft.com/office/2007/relationships/hdphoto" Target="../media/hdphoto18.wdp"/><Relationship Id="rId17" Type="http://schemas.openxmlformats.org/officeDocument/2006/relationships/image" Target="../media/image38.jpeg"/><Relationship Id="rId2" Type="http://schemas.openxmlformats.org/officeDocument/2006/relationships/notesSlide" Target="../notesSlides/notesSlide24.xml"/><Relationship Id="rId16"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5.wdp"/><Relationship Id="rId11" Type="http://schemas.openxmlformats.org/officeDocument/2006/relationships/image" Target="../media/image36.jpeg"/><Relationship Id="rId5" Type="http://schemas.openxmlformats.org/officeDocument/2006/relationships/image" Target="../media/image33.jpeg"/><Relationship Id="rId15" Type="http://schemas.openxmlformats.org/officeDocument/2006/relationships/image" Target="../media/image37.jpeg"/><Relationship Id="rId10" Type="http://schemas.microsoft.com/office/2007/relationships/hdphoto" Target="../media/hdphoto17.wdp"/><Relationship Id="rId4" Type="http://schemas.microsoft.com/office/2007/relationships/hdphoto" Target="../media/hdphoto14.wdp"/><Relationship Id="rId9" Type="http://schemas.openxmlformats.org/officeDocument/2006/relationships/image" Target="../media/image35.jpeg"/><Relationship Id="rId14" Type="http://schemas.microsoft.com/office/2007/relationships/hdphoto" Target="../media/hdphoto6.wdp"/></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1.tmp"/></Relationships>
</file>

<file path=ppt/slides/_rels/slide95.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96.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6.wdp"/><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9.jpeg"/><Relationship Id="rId17" Type="http://schemas.openxmlformats.org/officeDocument/2006/relationships/image" Target="../media/image62.tmp"/><Relationship Id="rId2" Type="http://schemas.openxmlformats.org/officeDocument/2006/relationships/image" Target="../media/image32.jpeg"/><Relationship Id="rId16"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34.jpeg"/><Relationship Id="rId11" Type="http://schemas.microsoft.com/office/2007/relationships/hdphoto" Target="../media/hdphoto18.wdp"/><Relationship Id="rId5" Type="http://schemas.microsoft.com/office/2007/relationships/hdphoto" Target="../media/hdphoto15.wdp"/><Relationship Id="rId15" Type="http://schemas.microsoft.com/office/2007/relationships/hdphoto" Target="../media/hdphoto19.wdp"/><Relationship Id="rId10" Type="http://schemas.openxmlformats.org/officeDocument/2006/relationships/image" Target="../media/image36.jpeg"/><Relationship Id="rId4" Type="http://schemas.openxmlformats.org/officeDocument/2006/relationships/image" Target="../media/image33.jpeg"/><Relationship Id="rId9" Type="http://schemas.microsoft.com/office/2007/relationships/hdphoto" Target="../media/hdphoto17.wdp"/><Relationship Id="rId14" Type="http://schemas.openxmlformats.org/officeDocument/2006/relationships/image" Target="../media/image37.jpeg"/></Relationships>
</file>

<file path=ppt/slides/_rels/slide97.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jpeg"/><Relationship Id="rId2" Type="http://schemas.openxmlformats.org/officeDocument/2006/relationships/image" Target="../media/image4.jpeg"/><Relationship Id="rId16"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6.jpe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hdphoto" Target="../media/hdphoto4.wdp"/><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sz="5300" b="1" dirty="0"/>
              <a:t>Migrant Graduation Specialist </a:t>
            </a:r>
            <a:br>
              <a:rPr lang="en-US" sz="5300" b="1" dirty="0"/>
            </a:br>
            <a:r>
              <a:rPr lang="en-US" sz="5300" b="1" dirty="0"/>
              <a:t>and Student </a:t>
            </a:r>
            <a:r>
              <a:rPr lang="en-US" sz="5300" b="1" dirty="0" smtClean="0"/>
              <a:t>Advocates</a:t>
            </a:r>
            <a:br>
              <a:rPr lang="en-US" sz="5300" b="1" dirty="0" smtClean="0"/>
            </a:b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Subtitle 2"/>
          <p:cNvSpPr>
            <a:spLocks noGrp="1"/>
          </p:cNvSpPr>
          <p:nvPr>
            <p:ph type="subTitle" idx="1"/>
          </p:nvPr>
        </p:nvSpPr>
        <p:spPr>
          <a:xfrm>
            <a:off x="1371600" y="2971800"/>
            <a:ext cx="6400800" cy="1676400"/>
          </a:xfrm>
        </p:spPr>
        <p:txBody>
          <a:bodyPr>
            <a:normAutofit/>
          </a:bodyPr>
          <a:lstStyle/>
          <a:p>
            <a:r>
              <a:rPr lang="en-US" dirty="0" smtClean="0"/>
              <a:t>October 10</a:t>
            </a:r>
            <a:r>
              <a:rPr lang="en-US" baseline="30000" dirty="0" smtClean="0"/>
              <a:t>th</a:t>
            </a:r>
            <a:endParaRPr lang="en-US" dirty="0" smtClean="0"/>
          </a:p>
          <a:p>
            <a:r>
              <a:rPr lang="en-US" dirty="0" smtClean="0"/>
              <a:t>8:45 – 1:00 p.m.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67400"/>
            <a:ext cx="8534400" cy="609600"/>
          </a:xfrm>
          <a:prstGeom prst="rect">
            <a:avLst/>
          </a:prstGeom>
        </p:spPr>
      </p:pic>
      <p:sp>
        <p:nvSpPr>
          <p:cNvPr id="5" name="Rectangle 4"/>
          <p:cNvSpPr/>
          <p:nvPr/>
        </p:nvSpPr>
        <p:spPr>
          <a:xfrm>
            <a:off x="2438400" y="5096470"/>
            <a:ext cx="4572000" cy="923330"/>
          </a:xfrm>
          <a:prstGeom prst="rect">
            <a:avLst/>
          </a:prstGeom>
        </p:spPr>
        <p:txBody>
          <a:bodyPr>
            <a:spAutoFit/>
          </a:bodyPr>
          <a:lstStyle/>
          <a:p>
            <a:pPr algn="ctr"/>
            <a:r>
              <a:rPr lang="en-US" dirty="0" smtClean="0"/>
              <a:t>Title </a:t>
            </a:r>
            <a:r>
              <a:rPr lang="en-US" dirty="0"/>
              <a:t>I, Part C, </a:t>
            </a:r>
            <a:br>
              <a:rPr lang="en-US" dirty="0"/>
            </a:br>
            <a:r>
              <a:rPr lang="en-US" dirty="0"/>
              <a:t>Migrant Education Program</a:t>
            </a:r>
            <a:br>
              <a:rPr lang="en-US" dirty="0"/>
            </a:br>
            <a:endParaRPr lang="en-US" dirty="0"/>
          </a:p>
        </p:txBody>
      </p:sp>
    </p:spTree>
    <p:extLst>
      <p:ext uri="{BB962C8B-B14F-4D97-AF65-F5344CB8AC3E}">
        <p14:creationId xmlns:p14="http://schemas.microsoft.com/office/powerpoint/2010/main" val="11893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a:off x="6523271" y="296988"/>
            <a:ext cx="2410616" cy="1905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
        <p:nvSpPr>
          <p:cNvPr id="19" name="Title 1"/>
          <p:cNvSpPr txBox="1">
            <a:spLocks/>
          </p:cNvSpPr>
          <p:nvPr/>
        </p:nvSpPr>
        <p:spPr>
          <a:xfrm>
            <a:off x="4482" y="-274512"/>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FIESTA TIME ACTIVITY</a:t>
            </a:r>
            <a:endParaRPr lang="en-US" sz="4700" b="1" dirty="0">
              <a:latin typeface="+mn-lt"/>
            </a:endParaRPr>
          </a:p>
        </p:txBody>
      </p:sp>
      <p:pic>
        <p:nvPicPr>
          <p:cNvPr id="3" name="Picture 2" descr="3 Fiesta Time - Microsoft Word"/>
          <p:cNvPicPr>
            <a:picLocks noChangeAspect="1"/>
          </p:cNvPicPr>
          <p:nvPr/>
        </p:nvPicPr>
        <p:blipFill rotWithShape="1">
          <a:blip r:embed="rId2">
            <a:extLst>
              <a:ext uri="{28A0092B-C50C-407E-A947-70E740481C1C}">
                <a14:useLocalDpi xmlns:a14="http://schemas.microsoft.com/office/drawing/2010/main" val="0"/>
              </a:ext>
            </a:extLst>
          </a:blip>
          <a:srcRect l="47109" t="11479" r="11936" b="5893"/>
          <a:stretch/>
        </p:blipFill>
        <p:spPr>
          <a:xfrm>
            <a:off x="1225295" y="685800"/>
            <a:ext cx="4807405" cy="6100482"/>
          </a:xfrm>
          <a:prstGeom prst="rect">
            <a:avLst/>
          </a:prstGeom>
        </p:spPr>
      </p:pic>
    </p:spTree>
    <p:extLst>
      <p:ext uri="{BB962C8B-B14F-4D97-AF65-F5344CB8AC3E}">
        <p14:creationId xmlns:p14="http://schemas.microsoft.com/office/powerpoint/2010/main" val="3599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0"/>
            <a:ext cx="8229600" cy="1143000"/>
          </a:xfrm>
        </p:spPr>
        <p:txBody>
          <a:bodyPr>
            <a:normAutofit/>
          </a:bodyPr>
          <a:lstStyle/>
          <a:p>
            <a:r>
              <a:rPr lang="en-US" sz="4000" b="1" dirty="0" smtClean="0"/>
              <a:t>MIGRANT STUDENTS AT A GLANCE…</a:t>
            </a:r>
            <a:endParaRPr lang="en-US" sz="4000" b="1" dirty="0"/>
          </a:p>
        </p:txBody>
      </p:sp>
      <p:sp>
        <p:nvSpPr>
          <p:cNvPr id="5" name="Explosion 1 4"/>
          <p:cNvSpPr/>
          <p:nvPr/>
        </p:nvSpPr>
        <p:spPr>
          <a:xfrm>
            <a:off x="6347012" y="838200"/>
            <a:ext cx="1861950" cy="1314858"/>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pic>
        <p:nvPicPr>
          <p:cNvPr id="3" name="Picture 2" descr="4 Migrant Students at a Glance.pdf - Adobe Acrobat Pro"/>
          <p:cNvPicPr>
            <a:picLocks noChangeAspect="1"/>
          </p:cNvPicPr>
          <p:nvPr/>
        </p:nvPicPr>
        <p:blipFill rotWithShape="1">
          <a:blip r:embed="rId3">
            <a:extLst>
              <a:ext uri="{28A0092B-C50C-407E-A947-70E740481C1C}">
                <a14:useLocalDpi xmlns:a14="http://schemas.microsoft.com/office/drawing/2010/main" val="0"/>
              </a:ext>
            </a:extLst>
          </a:blip>
          <a:srcRect l="30490" t="13760" r="28922" b="1913"/>
          <a:stretch/>
        </p:blipFill>
        <p:spPr>
          <a:xfrm>
            <a:off x="237864" y="876878"/>
            <a:ext cx="4442012" cy="5804660"/>
          </a:xfrm>
          <a:prstGeom prst="rect">
            <a:avLst/>
          </a:prstGeom>
        </p:spPr>
      </p:pic>
      <p:sp>
        <p:nvSpPr>
          <p:cNvPr id="6" name="Rectangle 5"/>
          <p:cNvSpPr/>
          <p:nvPr/>
        </p:nvSpPr>
        <p:spPr>
          <a:xfrm>
            <a:off x="4679811" y="5105400"/>
            <a:ext cx="4129336" cy="1477328"/>
          </a:xfrm>
          <a:prstGeom prst="rect">
            <a:avLst/>
          </a:prstGeom>
        </p:spPr>
        <p:txBody>
          <a:bodyPr wrap="none">
            <a:spAutoFit/>
          </a:bodyPr>
          <a:lstStyle/>
          <a:p>
            <a:pPr lvl="0" algn="r"/>
            <a:r>
              <a:rPr lang="en-US" b="1" dirty="0"/>
              <a:t>MGS/MSA Alignment: </a:t>
            </a:r>
            <a:r>
              <a:rPr lang="en-US" b="1" dirty="0">
                <a:solidFill>
                  <a:schemeClr val="accent6">
                    <a:lumMod val="75000"/>
                  </a:schemeClr>
                </a:solidFill>
              </a:rPr>
              <a:t>MSAks:1</a:t>
            </a:r>
            <a:r>
              <a:rPr lang="en-US" b="1" dirty="0"/>
              <a:t>, </a:t>
            </a:r>
            <a:r>
              <a:rPr lang="en-US" b="1" dirty="0" smtClean="0">
                <a:solidFill>
                  <a:srgbClr val="7030A0"/>
                </a:solidFill>
              </a:rPr>
              <a:t>MGSks:1</a:t>
            </a:r>
          </a:p>
          <a:p>
            <a:pPr algn="r"/>
            <a:r>
              <a:rPr lang="en-US" dirty="0"/>
              <a:t>Knowledge of economic, social, cultural, </a:t>
            </a:r>
            <a:endParaRPr lang="en-US" dirty="0" smtClean="0"/>
          </a:p>
          <a:p>
            <a:pPr algn="r"/>
            <a:r>
              <a:rPr lang="en-US" dirty="0" smtClean="0"/>
              <a:t>and </a:t>
            </a:r>
            <a:r>
              <a:rPr lang="en-US" dirty="0"/>
              <a:t>psychological factors influencing </a:t>
            </a:r>
            <a:endParaRPr lang="en-US" dirty="0" smtClean="0"/>
          </a:p>
          <a:p>
            <a:pPr algn="r"/>
            <a:r>
              <a:rPr lang="en-US" dirty="0" smtClean="0"/>
              <a:t>migrant </a:t>
            </a:r>
            <a:r>
              <a:rPr lang="en-US" dirty="0"/>
              <a:t>students.</a:t>
            </a:r>
          </a:p>
          <a:p>
            <a:pPr lvl="0" algn="r"/>
            <a:endParaRPr lang="en-US" dirty="0">
              <a:solidFill>
                <a:srgbClr val="7030A0"/>
              </a:solidFill>
            </a:endParaRPr>
          </a:p>
        </p:txBody>
      </p:sp>
    </p:spTree>
    <p:extLst>
      <p:ext uri="{BB962C8B-B14F-4D97-AF65-F5344CB8AC3E}">
        <p14:creationId xmlns:p14="http://schemas.microsoft.com/office/powerpoint/2010/main" val="29988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04" y="1295400"/>
            <a:ext cx="8412480" cy="4278094"/>
          </a:xfrm>
          <a:prstGeom prst="rect">
            <a:avLst/>
          </a:prstGeom>
          <a:noFill/>
        </p:spPr>
        <p:txBody>
          <a:bodyPr wrap="square" rtlCol="0">
            <a:spAutoFit/>
          </a:bodyPr>
          <a:lstStyle/>
          <a:p>
            <a:pPr hangingPunct="0"/>
            <a:r>
              <a:rPr lang="en-US" sz="1600" b="1" dirty="0"/>
              <a:t>Migratory Child means a child-- </a:t>
            </a:r>
            <a:endParaRPr lang="en-US" sz="1600" dirty="0"/>
          </a:p>
          <a:p>
            <a:pPr hangingPunct="0"/>
            <a:r>
              <a:rPr lang="en-US" sz="1600" b="1" dirty="0"/>
              <a:t> </a:t>
            </a:r>
            <a:endParaRPr lang="en-US" sz="1600" dirty="0"/>
          </a:p>
          <a:p>
            <a:pPr hangingPunct="0"/>
            <a:r>
              <a:rPr lang="en-US" sz="1600" b="1" dirty="0"/>
              <a:t>(1) Who is migratory agricultural worker or a migratory fisher; or </a:t>
            </a:r>
            <a:endParaRPr lang="en-US" sz="1600" dirty="0"/>
          </a:p>
          <a:p>
            <a:pPr hangingPunct="0"/>
            <a:r>
              <a:rPr lang="en-US" sz="1600" b="1" dirty="0"/>
              <a:t> </a:t>
            </a:r>
            <a:endParaRPr lang="en-US" sz="1600" dirty="0"/>
          </a:p>
          <a:p>
            <a:pPr marL="342900" indent="-342900" hangingPunct="0"/>
            <a:r>
              <a:rPr lang="en-US" sz="1600" b="1" dirty="0"/>
              <a:t>(2) Who, in the preceding 36 months, in order to accompany or join a parent, spouse, </a:t>
            </a:r>
            <a:r>
              <a:rPr lang="en-US" sz="1600" b="1" dirty="0" smtClean="0"/>
              <a:t>or </a:t>
            </a:r>
            <a:r>
              <a:rPr lang="en-US" sz="1600" b="1" dirty="0"/>
              <a:t>guardian who is a migratory agricultural worker or a migratory fisher – </a:t>
            </a:r>
            <a:endParaRPr lang="en-US" sz="1600" dirty="0"/>
          </a:p>
          <a:p>
            <a:pPr hangingPunct="0"/>
            <a:r>
              <a:rPr lang="en-US" sz="1600" b="1" dirty="0"/>
              <a:t> </a:t>
            </a:r>
            <a:endParaRPr lang="en-US" sz="1600" dirty="0"/>
          </a:p>
          <a:p>
            <a:pPr marL="857250" lvl="1" indent="-400050" hangingPunct="0">
              <a:buFont typeface="+mj-lt"/>
              <a:buAutoNum type="romanLcPeriod"/>
            </a:pPr>
            <a:r>
              <a:rPr lang="en-US" sz="1600" b="1" dirty="0"/>
              <a:t>Has moved from one school district to another; </a:t>
            </a:r>
            <a:endParaRPr lang="en-US" sz="1600" dirty="0"/>
          </a:p>
          <a:p>
            <a:pPr marL="857250" lvl="1" indent="-400050" hangingPunct="0">
              <a:buFont typeface="+mj-lt"/>
              <a:buAutoNum type="romanLcPeriod"/>
            </a:pPr>
            <a:endParaRPr lang="en-US" sz="1600" dirty="0"/>
          </a:p>
          <a:p>
            <a:pPr marL="857250" lvl="1" indent="-400050" hangingPunct="0">
              <a:buFont typeface="+mj-lt"/>
              <a:buAutoNum type="romanLcPeriod"/>
            </a:pPr>
            <a:r>
              <a:rPr lang="en-US" sz="1600" b="1" dirty="0"/>
              <a:t>In a State that </a:t>
            </a:r>
            <a:r>
              <a:rPr lang="en-US" sz="1600" b="1" dirty="0" smtClean="0"/>
              <a:t>is </a:t>
            </a:r>
            <a:r>
              <a:rPr lang="en-US" sz="1600" b="1" dirty="0"/>
              <a:t>comprised of a single school district, has moved from one administrative area to another within such district, or </a:t>
            </a:r>
            <a:endParaRPr lang="en-US" sz="1600" dirty="0"/>
          </a:p>
          <a:p>
            <a:pPr marL="857250" lvl="1" indent="-400050" hangingPunct="0">
              <a:buFont typeface="+mj-lt"/>
              <a:buAutoNum type="romanLcPeriod"/>
            </a:pPr>
            <a:endParaRPr lang="en-US" sz="1600" dirty="0"/>
          </a:p>
          <a:p>
            <a:pPr marL="857250" lvl="1" indent="-400050" hangingPunct="0">
              <a:buFont typeface="+mj-lt"/>
              <a:buAutoNum type="romanLcPeriod"/>
            </a:pPr>
            <a:r>
              <a:rPr lang="en-US" sz="1600" b="1" dirty="0"/>
              <a:t>As the child of a migratory fisher, resides in a school district of more than 15,000 square miles, and migrates a distance of 20 miles or more to a temporary residence.” </a:t>
            </a:r>
            <a:endParaRPr lang="en-US" sz="1600" dirty="0"/>
          </a:p>
          <a:p>
            <a:pPr hangingPunct="0"/>
            <a:r>
              <a:rPr lang="en-US" sz="1600" dirty="0"/>
              <a:t> </a:t>
            </a:r>
          </a:p>
          <a:p>
            <a:pPr hangingPunct="0"/>
            <a:r>
              <a:rPr lang="en-US" sz="1600" i="1" dirty="0" smtClean="0"/>
              <a:t>Public </a:t>
            </a:r>
            <a:r>
              <a:rPr lang="en-US" sz="1600" i="1" dirty="0"/>
              <a:t>Law 107-110, Title I, Part C, Section 200.81 rev. Aug 29, 2008.</a:t>
            </a:r>
            <a:endParaRPr lang="en-US" sz="1600" dirty="0"/>
          </a:p>
        </p:txBody>
      </p:sp>
      <p:sp>
        <p:nvSpPr>
          <p:cNvPr id="10" name="Slide Number Placeholder 4"/>
          <p:cNvSpPr txBox="1">
            <a:spLocks/>
          </p:cNvSpPr>
          <p:nvPr/>
        </p:nvSpPr>
        <p:spPr>
          <a:xfrm>
            <a:off x="8649488" y="6355292"/>
            <a:ext cx="319318" cy="369332"/>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10B90-DE2D-4AEC-A18A-D3C5915B4629}" type="slidenum">
              <a:rPr lang="en-US" sz="1800" smtClean="0"/>
              <a:pPr/>
              <a:t>12</a:t>
            </a:fld>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886394"/>
            <a:ext cx="8268488" cy="590606"/>
          </a:xfrm>
          <a:prstGeom prst="rect">
            <a:avLst/>
          </a:prstGeom>
        </p:spPr>
      </p:pic>
      <p:sp>
        <p:nvSpPr>
          <p:cNvPr id="9" name="Title 1"/>
          <p:cNvSpPr txBox="1">
            <a:spLocks/>
          </p:cNvSpPr>
          <p:nvPr/>
        </p:nvSpPr>
        <p:spPr>
          <a:xfrm>
            <a:off x="152398" y="13447"/>
            <a:ext cx="8656747" cy="11430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WHO QUALIFIES AS A MIGRANT STUDENT?</a:t>
            </a:r>
            <a:endParaRPr lang="en-US" sz="4700" b="1" dirty="0">
              <a:latin typeface="+mn-lt"/>
            </a:endParaRPr>
          </a:p>
        </p:txBody>
      </p:sp>
    </p:spTree>
    <p:extLst>
      <p:ext uri="{BB962C8B-B14F-4D97-AF65-F5344CB8AC3E}">
        <p14:creationId xmlns:p14="http://schemas.microsoft.com/office/powerpoint/2010/main" val="40147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04" y="1066800"/>
            <a:ext cx="8412480" cy="4770537"/>
          </a:xfrm>
          <a:prstGeom prst="rect">
            <a:avLst/>
          </a:prstGeom>
          <a:noFill/>
        </p:spPr>
        <p:txBody>
          <a:bodyPr wrap="square" rtlCol="0">
            <a:spAutoFit/>
          </a:bodyPr>
          <a:lstStyle/>
          <a:p>
            <a:pPr marL="342900" lvl="0" indent="-342900">
              <a:buFont typeface="+mj-lt"/>
              <a:buAutoNum type="arabicPeriod"/>
            </a:pPr>
            <a:r>
              <a:rPr lang="en-US" sz="1600" b="1" dirty="0"/>
              <a:t>Educational </a:t>
            </a:r>
            <a:r>
              <a:rPr lang="en-US" sz="1600" b="1" dirty="0" smtClean="0"/>
              <a:t>Continuity: </a:t>
            </a:r>
            <a:r>
              <a:rPr lang="en-US" sz="1600" dirty="0" smtClean="0"/>
              <a:t>Migrant students experience lack of educational continuity….differences </a:t>
            </a:r>
            <a:r>
              <a:rPr lang="en-US" sz="1600" dirty="0"/>
              <a:t>in curriculum, academic standards, homework policies, and classroom </a:t>
            </a:r>
            <a:r>
              <a:rPr lang="en-US" sz="1600" dirty="0" smtClean="0"/>
              <a:t>routines, inconsistent course placement.  Students </a:t>
            </a:r>
            <a:r>
              <a:rPr lang="en-US" sz="1600" dirty="0"/>
              <a:t>moving more than three times are likely to fall a full academic year behind stable peers. </a:t>
            </a:r>
            <a:endParaRPr lang="en-US" sz="1600" b="1" dirty="0"/>
          </a:p>
          <a:p>
            <a:pPr marL="342900" indent="-342900">
              <a:buFont typeface="+mj-lt"/>
              <a:buAutoNum type="arabicPeriod" startAt="2"/>
            </a:pPr>
            <a:r>
              <a:rPr lang="en-US" sz="1600" b="1" dirty="0" smtClean="0"/>
              <a:t>Instructional Time</a:t>
            </a:r>
            <a:r>
              <a:rPr lang="en-US" sz="1600" dirty="0" smtClean="0"/>
              <a:t>: Amount </a:t>
            </a:r>
            <a:r>
              <a:rPr lang="en-US" sz="1600" dirty="0"/>
              <a:t>of time students spend in </a:t>
            </a:r>
            <a:r>
              <a:rPr lang="en-US" sz="1600" dirty="0" smtClean="0"/>
              <a:t>class and attendance patterns are impacted = lower levels of achievement.</a:t>
            </a:r>
          </a:p>
          <a:p>
            <a:pPr marL="342900" indent="-342900">
              <a:buFont typeface="+mj-lt"/>
              <a:buAutoNum type="arabicPeriod" startAt="2"/>
            </a:pPr>
            <a:r>
              <a:rPr lang="en-US" sz="1600" b="1" dirty="0" smtClean="0"/>
              <a:t>School Engagement: </a:t>
            </a:r>
            <a:r>
              <a:rPr lang="en-US" sz="1600" dirty="0" smtClean="0"/>
              <a:t>Migrant </a:t>
            </a:r>
            <a:r>
              <a:rPr lang="en-US" sz="1600" dirty="0"/>
              <a:t>students are </a:t>
            </a:r>
            <a:r>
              <a:rPr lang="en-US" sz="1600" dirty="0" smtClean="0"/>
              <a:t>frequently faced </a:t>
            </a:r>
            <a:r>
              <a:rPr lang="en-US" sz="1600" dirty="0"/>
              <a:t>with adjustments to new school setting, making new friends, and social acceptance challenges, which are generally grouped as behavioral, emotional and cognitive, based on </a:t>
            </a:r>
            <a:r>
              <a:rPr lang="en-US" sz="1600" dirty="0" err="1"/>
              <a:t>Fredricks</a:t>
            </a:r>
            <a:r>
              <a:rPr lang="en-US" sz="1600" dirty="0"/>
              <a:t>, </a:t>
            </a:r>
            <a:r>
              <a:rPr lang="en-US" sz="1600" dirty="0" err="1"/>
              <a:t>Blumenfeld</a:t>
            </a:r>
            <a:r>
              <a:rPr lang="en-US" sz="1600" dirty="0"/>
              <a:t>, and Paris (2003</a:t>
            </a:r>
            <a:r>
              <a:rPr lang="en-US" sz="1600" dirty="0" smtClean="0"/>
              <a:t>).</a:t>
            </a:r>
          </a:p>
          <a:p>
            <a:pPr marL="800100" lvl="1" indent="-342900">
              <a:buFont typeface="+mj-lt"/>
              <a:buAutoNum type="alphaLcParenR"/>
            </a:pPr>
            <a:r>
              <a:rPr lang="en-US" sz="1600" i="1" dirty="0" smtClean="0"/>
              <a:t>Behavioral engagement:</a:t>
            </a:r>
            <a:r>
              <a:rPr lang="en-US" sz="1600" dirty="0" smtClean="0"/>
              <a:t> opportunities </a:t>
            </a:r>
            <a:r>
              <a:rPr lang="en-US" sz="1600" dirty="0"/>
              <a:t>for </a:t>
            </a:r>
            <a:r>
              <a:rPr lang="en-US" sz="1600" dirty="0" smtClean="0"/>
              <a:t>participation(academic</a:t>
            </a:r>
            <a:r>
              <a:rPr lang="en-US" sz="1600" dirty="0"/>
              <a:t>, social, or extracurricular activities</a:t>
            </a:r>
            <a:r>
              <a:rPr lang="en-US" sz="1600" dirty="0" smtClean="0"/>
              <a:t>.) </a:t>
            </a:r>
          </a:p>
          <a:p>
            <a:pPr marL="800100" lvl="1" indent="-342900">
              <a:buFont typeface="+mj-lt"/>
              <a:buAutoNum type="alphaLcParenR"/>
            </a:pPr>
            <a:r>
              <a:rPr lang="en-US" sz="1600" i="1" dirty="0" smtClean="0"/>
              <a:t>Emotional </a:t>
            </a:r>
            <a:r>
              <a:rPr lang="en-US" sz="1600" i="1" dirty="0"/>
              <a:t>Engagement </a:t>
            </a:r>
            <a:r>
              <a:rPr lang="en-US" sz="1600" dirty="0"/>
              <a:t>emphasizes </a:t>
            </a:r>
            <a:r>
              <a:rPr lang="en-US" sz="1600" dirty="0" smtClean="0"/>
              <a:t>appeal (positive </a:t>
            </a:r>
            <a:r>
              <a:rPr lang="en-US" sz="1600" dirty="0"/>
              <a:t>and negative reactions to teachers, classmates, academic materials, and school in </a:t>
            </a:r>
            <a:r>
              <a:rPr lang="en-US" sz="1600" dirty="0" smtClean="0"/>
              <a:t>general) </a:t>
            </a:r>
            <a:r>
              <a:rPr lang="en-US" sz="1600" dirty="0"/>
              <a:t>determine whether or not ties are </a:t>
            </a:r>
            <a:r>
              <a:rPr lang="en-US" sz="1600" dirty="0" smtClean="0"/>
              <a:t>created…a sense </a:t>
            </a:r>
            <a:r>
              <a:rPr lang="en-US" sz="1600" dirty="0"/>
              <a:t>of belonging and feeling valued. </a:t>
            </a:r>
            <a:endParaRPr lang="en-US" sz="1600" dirty="0" smtClean="0"/>
          </a:p>
          <a:p>
            <a:pPr marL="800100" lvl="1" indent="-342900">
              <a:buFont typeface="+mj-lt"/>
              <a:buAutoNum type="alphaLcParenR"/>
            </a:pPr>
            <a:r>
              <a:rPr lang="en-US" sz="1600" i="1" dirty="0" smtClean="0"/>
              <a:t>Cognitive </a:t>
            </a:r>
            <a:r>
              <a:rPr lang="en-US" sz="1600" i="1" dirty="0"/>
              <a:t>engagement </a:t>
            </a:r>
            <a:r>
              <a:rPr lang="en-US" sz="1600" dirty="0"/>
              <a:t>hinges on investment in learning and may be a response to expectations, relevance, and cultural connections. </a:t>
            </a:r>
          </a:p>
          <a:p>
            <a:r>
              <a:rPr lang="en-US" sz="1600" dirty="0"/>
              <a:t>Without engagement, students may be at risk for school failure. Migrant students need avenues that ensure they are valued and have the opportunities that more stable students have. </a:t>
            </a:r>
          </a:p>
          <a:p>
            <a:pPr marL="342900" indent="-342900">
              <a:buFont typeface="+mj-lt"/>
              <a:buAutoNum type="arabicPeriod" startAt="2"/>
            </a:pPr>
            <a:endParaRPr lang="en-US" sz="1600" dirty="0"/>
          </a:p>
        </p:txBody>
      </p:sp>
      <p:sp>
        <p:nvSpPr>
          <p:cNvPr id="10" name="Slide Number Placeholder 4"/>
          <p:cNvSpPr txBox="1">
            <a:spLocks/>
          </p:cNvSpPr>
          <p:nvPr/>
        </p:nvSpPr>
        <p:spPr>
          <a:xfrm>
            <a:off x="8649488" y="6355292"/>
            <a:ext cx="319318" cy="369332"/>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10B90-DE2D-4AEC-A18A-D3C5915B4629}" type="slidenum">
              <a:rPr lang="en-US" sz="1800" smtClean="0"/>
              <a:pPr/>
              <a:t>13</a:t>
            </a:fld>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886394"/>
            <a:ext cx="8268488" cy="590606"/>
          </a:xfrm>
          <a:prstGeom prst="rect">
            <a:avLst/>
          </a:prstGeom>
        </p:spPr>
      </p:pic>
      <p:sp>
        <p:nvSpPr>
          <p:cNvPr id="9" name="Title 1"/>
          <p:cNvSpPr txBox="1">
            <a:spLocks/>
          </p:cNvSpPr>
          <p:nvPr/>
        </p:nvSpPr>
        <p:spPr>
          <a:xfrm>
            <a:off x="152400" y="-27983"/>
            <a:ext cx="8229600" cy="1094783"/>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SEVEN AREAS OF CONCERN</a:t>
            </a:r>
            <a:endParaRPr lang="en-US" sz="4700" b="1" dirty="0">
              <a:latin typeface="+mn-lt"/>
            </a:endParaRPr>
          </a:p>
        </p:txBody>
      </p:sp>
    </p:spTree>
    <p:extLst>
      <p:ext uri="{BB962C8B-B14F-4D97-AF65-F5344CB8AC3E}">
        <p14:creationId xmlns:p14="http://schemas.microsoft.com/office/powerpoint/2010/main" val="21036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04" y="1079242"/>
            <a:ext cx="8412480" cy="4278094"/>
          </a:xfrm>
          <a:prstGeom prst="rect">
            <a:avLst/>
          </a:prstGeom>
          <a:noFill/>
        </p:spPr>
        <p:txBody>
          <a:bodyPr wrap="square" rtlCol="0">
            <a:spAutoFit/>
          </a:bodyPr>
          <a:lstStyle/>
          <a:p>
            <a:pPr marL="342900" lvl="0" indent="-342900">
              <a:buFont typeface="+mj-lt"/>
              <a:buAutoNum type="arabicPeriod" startAt="4"/>
            </a:pPr>
            <a:r>
              <a:rPr lang="en-US" sz="1600" b="1" dirty="0" smtClean="0"/>
              <a:t>English Language Development: </a:t>
            </a:r>
            <a:r>
              <a:rPr lang="en-US" sz="1600" dirty="0" smtClean="0"/>
              <a:t>English language development (ELD) is critical for academic success.  ELD focuses on the literacy skills applicable to content area learning.  </a:t>
            </a:r>
          </a:p>
          <a:p>
            <a:pPr marL="342900" lvl="0" indent="-342900">
              <a:buFont typeface="+mj-lt"/>
              <a:buAutoNum type="arabicPeriod" startAt="4"/>
            </a:pPr>
            <a:r>
              <a:rPr lang="en-US" sz="1600" b="1" dirty="0" smtClean="0"/>
              <a:t>Educational </a:t>
            </a:r>
            <a:r>
              <a:rPr lang="en-US" sz="1600" b="1" dirty="0"/>
              <a:t>Support in the </a:t>
            </a:r>
            <a:r>
              <a:rPr lang="en-US" sz="1600" b="1" dirty="0" smtClean="0"/>
              <a:t>Home: </a:t>
            </a:r>
            <a:r>
              <a:rPr lang="en-US" sz="1600" dirty="0" smtClean="0"/>
              <a:t>Many </a:t>
            </a:r>
            <a:r>
              <a:rPr lang="en-US" sz="1600" dirty="0"/>
              <a:t>migrant parents </a:t>
            </a:r>
            <a:r>
              <a:rPr lang="en-US" sz="1600" dirty="0" smtClean="0"/>
              <a:t>value </a:t>
            </a:r>
            <a:r>
              <a:rPr lang="en-US" sz="1600" dirty="0"/>
              <a:t>education for their children, they may not always know how to support their children in a manner consistent with school expectations or have the means to offer an educationally rich home </a:t>
            </a:r>
            <a:r>
              <a:rPr lang="en-US" sz="1600" dirty="0" smtClean="0"/>
              <a:t>environment.</a:t>
            </a:r>
          </a:p>
          <a:p>
            <a:pPr marL="342900" lvl="0" indent="-342900">
              <a:buFont typeface="+mj-lt"/>
              <a:buAutoNum type="arabicPeriod" startAt="4"/>
            </a:pPr>
            <a:r>
              <a:rPr lang="en-US" sz="1600" b="1" dirty="0" smtClean="0"/>
              <a:t>Health: …</a:t>
            </a:r>
            <a:r>
              <a:rPr lang="en-US" sz="1600" dirty="0" smtClean="0"/>
              <a:t>Compromised </a:t>
            </a:r>
            <a:r>
              <a:rPr lang="en-US" sz="1600" dirty="0"/>
              <a:t>dental and nutritional status of migrant </a:t>
            </a:r>
            <a:r>
              <a:rPr lang="en-US" sz="1600" dirty="0" smtClean="0"/>
              <a:t>children…. They </a:t>
            </a:r>
            <a:r>
              <a:rPr lang="en-US" sz="1600" dirty="0"/>
              <a:t>are at greater risk than other children due to pesticide poisoning, farm injuries, heat-related illness, and </a:t>
            </a:r>
            <a:r>
              <a:rPr lang="en-US" sz="1600" dirty="0" smtClean="0"/>
              <a:t>poverty…They are most likely to be uninsured </a:t>
            </a:r>
            <a:r>
              <a:rPr lang="en-US" sz="1600" dirty="0"/>
              <a:t>and have difficulties with health care access.  Families often need assistance in addressing health problems that interfere with the student’s ability to learn. </a:t>
            </a:r>
            <a:endParaRPr lang="en-US" sz="1600" dirty="0" smtClean="0"/>
          </a:p>
          <a:p>
            <a:pPr marL="342900" lvl="0" indent="-342900">
              <a:buFont typeface="+mj-lt"/>
              <a:buAutoNum type="arabicPeriod" startAt="4"/>
            </a:pPr>
            <a:r>
              <a:rPr lang="en-US" sz="1600" b="1" dirty="0" smtClean="0"/>
              <a:t>Access </a:t>
            </a:r>
            <a:r>
              <a:rPr lang="en-US" sz="1600" b="1" dirty="0"/>
              <a:t>to </a:t>
            </a:r>
            <a:r>
              <a:rPr lang="en-US" sz="1600" b="1" dirty="0" smtClean="0"/>
              <a:t>Services: </a:t>
            </a:r>
            <a:r>
              <a:rPr lang="en-US" sz="1600" dirty="0" smtClean="0"/>
              <a:t>Newcomer </a:t>
            </a:r>
            <a:r>
              <a:rPr lang="en-US" sz="1600" dirty="0"/>
              <a:t>status and home languages other than English often decrease access to educational and educationally-related services to which migrant children and their families are entitled.  Since they are not viewed as permanent residents, services become more difficult to obtain</a:t>
            </a:r>
            <a:r>
              <a:rPr lang="en-US" sz="1600" dirty="0" smtClean="0"/>
              <a:t>.</a:t>
            </a:r>
          </a:p>
          <a:p>
            <a:pPr marL="342900" lvl="0" indent="-342900">
              <a:buFont typeface="+mj-lt"/>
              <a:buAutoNum type="arabicPeriod" startAt="4"/>
            </a:pPr>
            <a:endParaRPr lang="en-US" sz="1600" dirty="0"/>
          </a:p>
          <a:p>
            <a:pPr marL="342900" lvl="0" indent="-342900">
              <a:buFont typeface="+mj-lt"/>
              <a:buAutoNum type="arabicPeriod" startAt="4"/>
            </a:pPr>
            <a:endParaRPr lang="en-US" sz="1600" dirty="0"/>
          </a:p>
          <a:p>
            <a:pPr marL="342900" lvl="0" indent="-342900">
              <a:buFont typeface="+mj-lt"/>
              <a:buAutoNum type="arabicPeriod" startAt="4"/>
            </a:pPr>
            <a:endParaRPr lang="en-US" sz="1600" dirty="0"/>
          </a:p>
        </p:txBody>
      </p:sp>
      <p:sp>
        <p:nvSpPr>
          <p:cNvPr id="10" name="Slide Number Placeholder 4"/>
          <p:cNvSpPr txBox="1">
            <a:spLocks/>
          </p:cNvSpPr>
          <p:nvPr/>
        </p:nvSpPr>
        <p:spPr>
          <a:xfrm>
            <a:off x="8649488" y="6355292"/>
            <a:ext cx="319318" cy="369332"/>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10B90-DE2D-4AEC-A18A-D3C5915B4629}" type="slidenum">
              <a:rPr lang="en-US" sz="1800" smtClean="0"/>
              <a:pPr/>
              <a:t>14</a:t>
            </a:fld>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886394"/>
            <a:ext cx="8268488" cy="590606"/>
          </a:xfrm>
          <a:prstGeom prst="rect">
            <a:avLst/>
          </a:prstGeom>
        </p:spPr>
      </p:pic>
      <p:sp>
        <p:nvSpPr>
          <p:cNvPr id="9" name="Title 1"/>
          <p:cNvSpPr txBox="1">
            <a:spLocks/>
          </p:cNvSpPr>
          <p:nvPr/>
        </p:nvSpPr>
        <p:spPr>
          <a:xfrm>
            <a:off x="309004" y="-27983"/>
            <a:ext cx="8229600" cy="1094783"/>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SEVEN AREAS OF CONCERN…continued</a:t>
            </a:r>
            <a:endParaRPr lang="en-US" sz="4700" b="1" dirty="0">
              <a:latin typeface="+mn-lt"/>
            </a:endParaRPr>
          </a:p>
        </p:txBody>
      </p:sp>
    </p:spTree>
    <p:extLst>
      <p:ext uri="{BB962C8B-B14F-4D97-AF65-F5344CB8AC3E}">
        <p14:creationId xmlns:p14="http://schemas.microsoft.com/office/powerpoint/2010/main" val="23503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066800"/>
          </a:xfrm>
        </p:spPr>
        <p:txBody>
          <a:bodyPr>
            <a:normAutofit fontScale="90000"/>
          </a:bodyPr>
          <a:lstStyle/>
          <a:p>
            <a:r>
              <a:rPr lang="en-US" sz="5400" b="1" dirty="0" smtClean="0"/>
              <a:t/>
            </a:r>
            <a:br>
              <a:rPr lang="en-US" sz="5400" b="1" dirty="0" smtClean="0"/>
            </a:br>
            <a:r>
              <a:rPr lang="en-US" b="1" dirty="0" smtClean="0"/>
              <a:t>Academic Press and Social Support Research </a:t>
            </a:r>
            <a:r>
              <a:rPr lang="en-US" b="1" dirty="0"/>
              <a:t>Based </a:t>
            </a:r>
            <a:r>
              <a:rPr lang="en-US" b="1" dirty="0" smtClean="0"/>
              <a:t>Model</a:t>
            </a:r>
            <a:r>
              <a:rPr lang="en-US" sz="3000" b="1" dirty="0" smtClean="0"/>
              <a:t/>
            </a:r>
            <a:br>
              <a:rPr lang="en-US" sz="3000" b="1" dirty="0" smtClean="0"/>
            </a:br>
            <a:r>
              <a:rPr lang="en-US" sz="3000" b="1" dirty="0"/>
              <a:t/>
            </a:r>
            <a:br>
              <a:rPr lang="en-US" sz="3000" b="1" dirty="0"/>
            </a:br>
            <a:r>
              <a:rPr lang="en-US" sz="2800" b="1" dirty="0"/>
              <a:t>Research Focuses on Cognitive and Affective </a:t>
            </a:r>
            <a:r>
              <a:rPr lang="en-US" sz="2800" b="1" dirty="0" smtClean="0"/>
              <a:t>Domain With Academic Achievement Outcomes</a:t>
            </a:r>
            <a:r>
              <a:rPr lang="en-US" sz="3000" b="1" i="1" dirty="0" smtClean="0"/>
              <a:t/>
            </a:r>
            <a:br>
              <a:rPr lang="en-US" sz="3000" b="1" i="1" dirty="0" smtClean="0"/>
            </a:br>
            <a:r>
              <a:rPr lang="en-US" sz="3000" b="1" i="1" dirty="0"/>
              <a:t/>
            </a:r>
            <a:br>
              <a:rPr lang="en-US" sz="3000" b="1" i="1" dirty="0"/>
            </a:br>
            <a:r>
              <a:rPr lang="en-US" sz="2200" b="1" i="1" dirty="0" smtClean="0"/>
              <a:t>This research has been acknowledged by Washington State Migrant Education as a viable and pertinent information upon which to base a student advocacy model for migrant students.</a:t>
            </a:r>
            <a:endParaRPr lang="en-US" sz="2200" b="1"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3" name="Rectangle 2"/>
          <p:cNvSpPr/>
          <p:nvPr/>
        </p:nvSpPr>
        <p:spPr>
          <a:xfrm>
            <a:off x="2141276" y="5486400"/>
            <a:ext cx="6697924" cy="369332"/>
          </a:xfrm>
          <a:prstGeom prst="rect">
            <a:avLst/>
          </a:prstGeom>
        </p:spPr>
        <p:txBody>
          <a:bodyPr wrap="none">
            <a:spAutoFit/>
          </a:bodyPr>
          <a:lstStyle/>
          <a:p>
            <a:pPr lvl="0" algn="r"/>
            <a:r>
              <a:rPr lang="en-US" b="1" dirty="0"/>
              <a:t>MGS/MSA Alignment: </a:t>
            </a:r>
            <a:r>
              <a:rPr lang="en-US" b="1" dirty="0" smtClean="0"/>
              <a:t>Supports </a:t>
            </a:r>
            <a:r>
              <a:rPr lang="en-US" b="1" dirty="0" smtClean="0">
                <a:solidFill>
                  <a:schemeClr val="accent6">
                    <a:lumMod val="75000"/>
                  </a:schemeClr>
                </a:solidFill>
              </a:rPr>
              <a:t>All MSA Activities</a:t>
            </a:r>
            <a:r>
              <a:rPr lang="en-US" b="1" dirty="0" smtClean="0"/>
              <a:t>, </a:t>
            </a:r>
            <a:r>
              <a:rPr lang="en-US" b="1" dirty="0" smtClean="0">
                <a:solidFill>
                  <a:srgbClr val="7030A0"/>
                </a:solidFill>
              </a:rPr>
              <a:t>All MGS Activities</a:t>
            </a:r>
            <a:endParaRPr lang="en-US" dirty="0">
              <a:solidFill>
                <a:srgbClr val="7030A0"/>
              </a:solidFill>
            </a:endParaRPr>
          </a:p>
        </p:txBody>
      </p:sp>
    </p:spTree>
    <p:extLst>
      <p:ext uri="{BB962C8B-B14F-4D97-AF65-F5344CB8AC3E}">
        <p14:creationId xmlns:p14="http://schemas.microsoft.com/office/powerpoint/2010/main" val="3212021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3040063" y="3581400"/>
            <a:ext cx="244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endParaRPr lang="es-MX"/>
          </a:p>
        </p:txBody>
      </p:sp>
      <p:graphicFrame>
        <p:nvGraphicFramePr>
          <p:cNvPr id="12357" name="Group 69"/>
          <p:cNvGraphicFramePr>
            <a:graphicFrameLocks noGrp="1"/>
          </p:cNvGraphicFramePr>
          <p:nvPr>
            <p:ph idx="1"/>
            <p:extLst>
              <p:ext uri="{D42A27DB-BD31-4B8C-83A1-F6EECF244321}">
                <p14:modId xmlns:p14="http://schemas.microsoft.com/office/powerpoint/2010/main" val="825470157"/>
              </p:ext>
            </p:extLst>
          </p:nvPr>
        </p:nvGraphicFramePr>
        <p:xfrm>
          <a:off x="1600200" y="1066801"/>
          <a:ext cx="7315200" cy="4448012"/>
        </p:xfrm>
        <a:graphic>
          <a:graphicData uri="http://schemas.openxmlformats.org/drawingml/2006/table">
            <a:tbl>
              <a:tblPr/>
              <a:tblGrid>
                <a:gridCol w="1768511"/>
                <a:gridCol w="1768511"/>
                <a:gridCol w="1992692"/>
                <a:gridCol w="1785486"/>
              </a:tblGrid>
              <a:tr h="1380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Cognitive Domain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badi MT Condensed Extra Bold" pitchFamily="34" charset="0"/>
                        </a:rPr>
                        <a:t>Academic Press</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badi MT Condensed Extra Bold" pitchFamily="34" charset="0"/>
                        </a:rPr>
                        <a:t>Comprehension</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Rigor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13802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Psychomotor Domain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Social Support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badi MT Condensed Extra Bold" pitchFamily="34" charset="0"/>
                        </a:rPr>
                        <a:t>Production</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Relevance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r h="15828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Affective Domain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badi MT Condensed Extra Bold" pitchFamily="34" charset="0"/>
                        </a:rPr>
                        <a:t>Relational Trust</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badi MT Condensed Extra Bold" pitchFamily="34" charset="0"/>
                        </a:rPr>
                        <a:t>Engagement</a:t>
                      </a: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badi MT Condensed Extra Bold" pitchFamily="34" charset="0"/>
                        </a:rPr>
                        <a:t>Relationship</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Abadi MT Condensed Extra Bold"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badi MT Condensed Extra Bold" pitchFamily="34" charset="0"/>
                      </a:endParaRPr>
                    </a:p>
                  </a:txBody>
                  <a:tcPr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r>
            </a:tbl>
          </a:graphicData>
        </a:graphic>
      </p:graphicFrame>
      <p:pic>
        <p:nvPicPr>
          <p:cNvPr id="7191"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1155700"/>
            <a:ext cx="1116012"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2"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2625725"/>
            <a:ext cx="11064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3"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4114800"/>
            <a:ext cx="1106487"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4" name="Right Arrow 3"/>
          <p:cNvSpPr>
            <a:spLocks noChangeArrowheads="1"/>
          </p:cNvSpPr>
          <p:nvPr/>
        </p:nvSpPr>
        <p:spPr bwMode="auto">
          <a:xfrm>
            <a:off x="2743200" y="2317750"/>
            <a:ext cx="228600" cy="46038"/>
          </a:xfrm>
          <a:prstGeom prst="rightArrow">
            <a:avLst>
              <a:gd name="adj1" fmla="val 50000"/>
              <a:gd name="adj2" fmla="val 49655"/>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 name="Down Arrow 2"/>
          <p:cNvSpPr/>
          <p:nvPr/>
        </p:nvSpPr>
        <p:spPr>
          <a:xfrm>
            <a:off x="4419600" y="5105400"/>
            <a:ext cx="1447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extBox 4"/>
          <p:cNvSpPr txBox="1"/>
          <p:nvPr/>
        </p:nvSpPr>
        <p:spPr>
          <a:xfrm>
            <a:off x="1380322" y="685800"/>
            <a:ext cx="7382678" cy="369332"/>
          </a:xfrm>
          <a:prstGeom prst="rect">
            <a:avLst/>
          </a:prstGeom>
          <a:noFill/>
        </p:spPr>
        <p:txBody>
          <a:bodyPr wrap="square" rtlCol="0">
            <a:spAutoFit/>
          </a:bodyPr>
          <a:lstStyle/>
          <a:p>
            <a:r>
              <a:rPr lang="en-US" dirty="0" smtClean="0"/>
              <a:t>          Bloom	     **Annenberg**	  Cummins/Krashen            Daggett</a:t>
            </a:r>
            <a:endParaRPr lang="es-MX" dirty="0"/>
          </a:p>
        </p:txBody>
      </p:sp>
      <p:sp>
        <p:nvSpPr>
          <p:cNvPr id="6" name="TextBox 5"/>
          <p:cNvSpPr txBox="1"/>
          <p:nvPr/>
        </p:nvSpPr>
        <p:spPr>
          <a:xfrm>
            <a:off x="71735" y="609600"/>
            <a:ext cx="461665" cy="3200400"/>
          </a:xfrm>
          <a:prstGeom prst="rect">
            <a:avLst/>
          </a:prstGeom>
          <a:noFill/>
        </p:spPr>
        <p:txBody>
          <a:bodyPr vert="vert270" wrap="square" rtlCol="0">
            <a:spAutoFit/>
          </a:bodyPr>
          <a:lstStyle/>
          <a:p>
            <a:r>
              <a:rPr lang="en-US" dirty="0" err="1" smtClean="0"/>
              <a:t>Sergiovani</a:t>
            </a:r>
            <a:endParaRPr lang="es-MX" dirty="0"/>
          </a:p>
        </p:txBody>
      </p:sp>
      <p:sp>
        <p:nvSpPr>
          <p:cNvPr id="7" name="TextBox 6"/>
          <p:cNvSpPr txBox="1"/>
          <p:nvPr/>
        </p:nvSpPr>
        <p:spPr>
          <a:xfrm>
            <a:off x="1600200" y="39469"/>
            <a:ext cx="7010400" cy="646331"/>
          </a:xfrm>
          <a:prstGeom prst="rect">
            <a:avLst/>
          </a:prstGeom>
          <a:noFill/>
        </p:spPr>
        <p:txBody>
          <a:bodyPr wrap="square" rtlCol="0">
            <a:spAutoFit/>
          </a:bodyPr>
          <a:lstStyle/>
          <a:p>
            <a:pPr algn="ctr"/>
            <a:r>
              <a:rPr lang="en-US" b="1" dirty="0" smtClean="0">
                <a:solidFill>
                  <a:schemeClr val="tx2">
                    <a:lumMod val="60000"/>
                    <a:lumOff val="40000"/>
                  </a:schemeClr>
                </a:solidFill>
              </a:rPr>
              <a:t>The following matrix has been designed to show how research supports this triangulated notion of how to achieve migrant student success     </a:t>
            </a:r>
            <a:endParaRPr lang="es-MX" b="1" dirty="0">
              <a:solidFill>
                <a:schemeClr val="tx2">
                  <a:lumMod val="60000"/>
                  <a:lumOff val="40000"/>
                </a:schemeClr>
              </a:solidFill>
            </a:endParaRPr>
          </a:p>
        </p:txBody>
      </p:sp>
      <p:sp>
        <p:nvSpPr>
          <p:cNvPr id="8" name="TextBox 7"/>
          <p:cNvSpPr txBox="1"/>
          <p:nvPr/>
        </p:nvSpPr>
        <p:spPr>
          <a:xfrm>
            <a:off x="417513" y="5638800"/>
            <a:ext cx="8421687" cy="646331"/>
          </a:xfrm>
          <a:prstGeom prst="rect">
            <a:avLst/>
          </a:prstGeom>
          <a:noFill/>
          <a:ln w="12700" cmpd="sng">
            <a:gradFill flip="none" rotWithShape="1">
              <a:gsLst>
                <a:gs pos="0">
                  <a:schemeClr val="accent1">
                    <a:tint val="66000"/>
                    <a:satMod val="160000"/>
                  </a:schemeClr>
                </a:gs>
                <a:gs pos="35000">
                  <a:schemeClr val="tx2">
                    <a:lumMod val="60000"/>
                    <a:lumOff val="40000"/>
                  </a:schemeClr>
                </a:gs>
                <a:gs pos="100000">
                  <a:schemeClr val="accent1">
                    <a:tint val="23500"/>
                    <a:satMod val="160000"/>
                  </a:schemeClr>
                </a:gs>
              </a:gsLst>
              <a:lin ang="8100000" scaled="1"/>
              <a:tileRect/>
            </a:gradFill>
          </a:ln>
        </p:spPr>
        <p:txBody>
          <a:bodyPr wrap="square" rtlCol="0">
            <a:spAutoFit/>
          </a:bodyPr>
          <a:lstStyle/>
          <a:p>
            <a:r>
              <a:rPr lang="en-US" b="1" i="1" dirty="0" smtClean="0"/>
              <a:t>Migrant Services: Academic Guidance, Non-Academic Guidance, Career Education and Post Secondary Preparation, Student Leadership/Engagement, Social Work/Outreach</a:t>
            </a:r>
            <a:endParaRPr lang="es-MX" b="1" i="1" dirty="0"/>
          </a:p>
        </p:txBody>
      </p:sp>
      <p:sp>
        <p:nvSpPr>
          <p:cNvPr id="9" name="TextBox 8"/>
          <p:cNvSpPr txBox="1"/>
          <p:nvPr/>
        </p:nvSpPr>
        <p:spPr>
          <a:xfrm>
            <a:off x="7162800" y="6566356"/>
            <a:ext cx="2438400" cy="215444"/>
          </a:xfrm>
          <a:prstGeom prst="rect">
            <a:avLst/>
          </a:prstGeom>
          <a:noFill/>
        </p:spPr>
        <p:txBody>
          <a:bodyPr wrap="square" rtlCol="0">
            <a:spAutoFit/>
          </a:bodyPr>
          <a:lstStyle/>
          <a:p>
            <a:r>
              <a:rPr lang="en-US" sz="800" dirty="0" smtClean="0"/>
              <a:t>Developed by T. Romero  2012</a:t>
            </a:r>
            <a:endParaRPr lang="es-MX" sz="800" dirty="0"/>
          </a:p>
        </p:txBody>
      </p:sp>
    </p:spTree>
    <p:extLst>
      <p:ext uri="{BB962C8B-B14F-4D97-AF65-F5344CB8AC3E}">
        <p14:creationId xmlns:p14="http://schemas.microsoft.com/office/powerpoint/2010/main" val="722705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62000" y="1219587"/>
            <a:ext cx="7543800" cy="540981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2" name="Oval 11"/>
          <p:cNvSpPr/>
          <p:nvPr/>
        </p:nvSpPr>
        <p:spPr>
          <a:xfrm>
            <a:off x="1699729" y="2423627"/>
            <a:ext cx="3581400" cy="331509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Oval 12"/>
          <p:cNvSpPr/>
          <p:nvPr/>
        </p:nvSpPr>
        <p:spPr>
          <a:xfrm>
            <a:off x="3657600" y="2397703"/>
            <a:ext cx="3581400" cy="3315093"/>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4" name="TextBox 13"/>
          <p:cNvSpPr txBox="1"/>
          <p:nvPr/>
        </p:nvSpPr>
        <p:spPr>
          <a:xfrm>
            <a:off x="4343401" y="2854903"/>
            <a:ext cx="228600" cy="2308324"/>
          </a:xfrm>
          <a:prstGeom prst="rect">
            <a:avLst/>
          </a:prstGeom>
          <a:noFill/>
        </p:spPr>
        <p:txBody>
          <a:bodyPr wrap="square" rtlCol="0">
            <a:spAutoFit/>
          </a:bodyPr>
          <a:lstStyle/>
          <a:p>
            <a:r>
              <a:rPr lang="en-US" b="1" dirty="0" smtClean="0"/>
              <a:t>LEARNING</a:t>
            </a:r>
            <a:endParaRPr lang="en-US" b="1" dirty="0"/>
          </a:p>
        </p:txBody>
      </p:sp>
      <p:sp>
        <p:nvSpPr>
          <p:cNvPr id="15" name="TextBox 14"/>
          <p:cNvSpPr txBox="1"/>
          <p:nvPr/>
        </p:nvSpPr>
        <p:spPr>
          <a:xfrm>
            <a:off x="5462302" y="3259054"/>
            <a:ext cx="1548098" cy="1046440"/>
          </a:xfrm>
          <a:prstGeom prst="rect">
            <a:avLst/>
          </a:prstGeom>
          <a:noFill/>
        </p:spPr>
        <p:txBody>
          <a:bodyPr wrap="square" rtlCol="0">
            <a:spAutoFit/>
          </a:bodyPr>
          <a:lstStyle/>
          <a:p>
            <a:r>
              <a:rPr lang="en-US" b="1" dirty="0" smtClean="0"/>
              <a:t>Social Support</a:t>
            </a:r>
          </a:p>
          <a:p>
            <a:r>
              <a:rPr lang="en-US" sz="1100" dirty="0" smtClean="0"/>
              <a:t>Provides assistance/</a:t>
            </a:r>
          </a:p>
          <a:p>
            <a:r>
              <a:rPr lang="en-US" sz="1100" dirty="0" smtClean="0"/>
              <a:t>help in meeting expected standards/goals</a:t>
            </a:r>
            <a:endParaRPr lang="en-US" sz="1100" dirty="0"/>
          </a:p>
        </p:txBody>
      </p:sp>
      <p:sp>
        <p:nvSpPr>
          <p:cNvPr id="16" name="TextBox 15"/>
          <p:cNvSpPr txBox="1"/>
          <p:nvPr/>
        </p:nvSpPr>
        <p:spPr>
          <a:xfrm>
            <a:off x="1927871" y="3235903"/>
            <a:ext cx="1653529" cy="1215717"/>
          </a:xfrm>
          <a:prstGeom prst="rect">
            <a:avLst/>
          </a:prstGeom>
          <a:noFill/>
        </p:spPr>
        <p:txBody>
          <a:bodyPr wrap="square" rtlCol="0">
            <a:spAutoFit/>
          </a:bodyPr>
          <a:lstStyle/>
          <a:p>
            <a:r>
              <a:rPr lang="en-US" b="1" dirty="0" smtClean="0"/>
              <a:t>Academic Press</a:t>
            </a:r>
          </a:p>
          <a:p>
            <a:r>
              <a:rPr lang="en-US" sz="1100" dirty="0" smtClean="0"/>
              <a:t>Provides specific direction embedded in high standards/ goals and belief of success for everyone</a:t>
            </a:r>
            <a:endParaRPr lang="en-US" sz="1100" dirty="0"/>
          </a:p>
        </p:txBody>
      </p:sp>
      <p:sp>
        <p:nvSpPr>
          <p:cNvPr id="19" name="TextBox 18"/>
          <p:cNvSpPr txBox="1"/>
          <p:nvPr/>
        </p:nvSpPr>
        <p:spPr>
          <a:xfrm>
            <a:off x="7305994" y="28011"/>
            <a:ext cx="1999612" cy="830997"/>
          </a:xfrm>
          <a:prstGeom prst="rect">
            <a:avLst/>
          </a:prstGeom>
          <a:noFill/>
        </p:spPr>
        <p:txBody>
          <a:bodyPr wrap="square" rtlCol="0">
            <a:spAutoFit/>
          </a:bodyPr>
          <a:lstStyle/>
          <a:p>
            <a:endParaRPr lang="en-US" sz="1200" dirty="0" smtClean="0"/>
          </a:p>
          <a:p>
            <a:endParaRPr lang="en-US" sz="1200" dirty="0"/>
          </a:p>
          <a:p>
            <a:endParaRPr lang="en-US" sz="1200" dirty="0" smtClean="0"/>
          </a:p>
          <a:p>
            <a:endParaRPr lang="en-US" sz="1200" dirty="0"/>
          </a:p>
        </p:txBody>
      </p:sp>
      <p:sp>
        <p:nvSpPr>
          <p:cNvPr id="2" name="TextBox 1"/>
          <p:cNvSpPr txBox="1"/>
          <p:nvPr/>
        </p:nvSpPr>
        <p:spPr>
          <a:xfrm>
            <a:off x="3581400" y="1407103"/>
            <a:ext cx="1699729" cy="369332"/>
          </a:xfrm>
          <a:prstGeom prst="rect">
            <a:avLst/>
          </a:prstGeom>
          <a:noFill/>
        </p:spPr>
        <p:txBody>
          <a:bodyPr wrap="none" rtlCol="0">
            <a:spAutoFit/>
          </a:bodyPr>
          <a:lstStyle/>
          <a:p>
            <a:r>
              <a:rPr lang="en-US" b="1" dirty="0" smtClean="0"/>
              <a:t>Relational Trust</a:t>
            </a:r>
            <a:endParaRPr lang="en-US" b="1" dirty="0"/>
          </a:p>
        </p:txBody>
      </p:sp>
      <p:sp>
        <p:nvSpPr>
          <p:cNvPr id="3" name="TextBox 2"/>
          <p:cNvSpPr txBox="1"/>
          <p:nvPr/>
        </p:nvSpPr>
        <p:spPr>
          <a:xfrm>
            <a:off x="3519111" y="1680846"/>
            <a:ext cx="2095445" cy="646331"/>
          </a:xfrm>
          <a:prstGeom prst="rect">
            <a:avLst/>
          </a:prstGeom>
          <a:noFill/>
        </p:spPr>
        <p:txBody>
          <a:bodyPr wrap="none" rtlCol="0">
            <a:spAutoFit/>
          </a:bodyPr>
          <a:lstStyle/>
          <a:p>
            <a:pPr marL="228600" indent="-228600">
              <a:buAutoNum type="arabicPeriod"/>
            </a:pPr>
            <a:r>
              <a:rPr lang="en-US" sz="1200" dirty="0" smtClean="0"/>
              <a:t>Feeling Safe</a:t>
            </a:r>
          </a:p>
          <a:p>
            <a:pPr marL="228600" indent="-228600">
              <a:buAutoNum type="arabicPeriod"/>
            </a:pPr>
            <a:r>
              <a:rPr lang="en-US" sz="1200" dirty="0" smtClean="0"/>
              <a:t>Having something to offer</a:t>
            </a:r>
          </a:p>
          <a:p>
            <a:pPr marL="228600" indent="-228600">
              <a:buAutoNum type="arabicPeriod"/>
            </a:pPr>
            <a:r>
              <a:rPr lang="en-US" sz="1200" dirty="0" smtClean="0"/>
              <a:t>Provide time and expertise</a:t>
            </a:r>
            <a:endParaRPr lang="en-US" sz="1200" dirty="0"/>
          </a:p>
        </p:txBody>
      </p:sp>
      <p:sp>
        <p:nvSpPr>
          <p:cNvPr id="1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Research Based Model</a:t>
            </a:r>
            <a:endParaRPr lang="en-US" b="1" dirty="0"/>
          </a:p>
        </p:txBody>
      </p:sp>
    </p:spTree>
    <p:extLst>
      <p:ext uri="{BB962C8B-B14F-4D97-AF65-F5344CB8AC3E}">
        <p14:creationId xmlns:p14="http://schemas.microsoft.com/office/powerpoint/2010/main" val="2908187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Just Academic Press and Social Support May Not Be Sustainable.</a:t>
            </a:r>
            <a:br>
              <a:rPr lang="en-US" sz="3200" b="1" dirty="0"/>
            </a:br>
            <a:r>
              <a:rPr lang="en-US" sz="3200" b="1" dirty="0"/>
              <a:t>What’s the Missing Piece?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4592318"/>
              </p:ext>
            </p:extLst>
          </p:nvPr>
        </p:nvGraphicFramePr>
        <p:xfrm>
          <a:off x="685800" y="1647568"/>
          <a:ext cx="7583488" cy="501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1676400"/>
            <a:ext cx="2667000" cy="1938992"/>
          </a:xfrm>
          <a:prstGeom prst="rect">
            <a:avLst/>
          </a:prstGeom>
          <a:noFill/>
        </p:spPr>
        <p:txBody>
          <a:bodyPr wrap="square" rtlCol="0">
            <a:spAutoFit/>
          </a:bodyPr>
          <a:lstStyle/>
          <a:p>
            <a:r>
              <a:rPr lang="en-US" sz="2400" dirty="0" smtClean="0"/>
              <a:t>Basing reform on these two aspects has been shown to work but </a:t>
            </a:r>
            <a:r>
              <a:rPr lang="en-US" sz="2400" b="1" i="1" dirty="0" smtClean="0"/>
              <a:t>may not be sustainable</a:t>
            </a:r>
            <a:endParaRPr lang="en-US" sz="2400" b="1" i="1" dirty="0"/>
          </a:p>
        </p:txBody>
      </p:sp>
    </p:spTree>
    <p:extLst>
      <p:ext uri="{BB962C8B-B14F-4D97-AF65-F5344CB8AC3E}">
        <p14:creationId xmlns:p14="http://schemas.microsoft.com/office/powerpoint/2010/main" val="49629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Three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452123"/>
              </p:ext>
            </p:extLst>
          </p:nvPr>
        </p:nvGraphicFramePr>
        <p:xfrm>
          <a:off x="762000" y="1295400"/>
          <a:ext cx="7583488" cy="501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2133600"/>
            <a:ext cx="2667000" cy="2677656"/>
          </a:xfrm>
          <a:prstGeom prst="rect">
            <a:avLst/>
          </a:prstGeom>
          <a:noFill/>
        </p:spPr>
        <p:txBody>
          <a:bodyPr wrap="square" rtlCol="0">
            <a:spAutoFit/>
          </a:bodyPr>
          <a:lstStyle/>
          <a:p>
            <a:r>
              <a:rPr lang="en-US" sz="2400" dirty="0" smtClean="0"/>
              <a:t>Adding relational trust supports all parties within the reform effort and makes a more stable and sustainable model</a:t>
            </a:r>
            <a:endParaRPr lang="en-US" sz="2400" dirty="0"/>
          </a:p>
        </p:txBody>
      </p:sp>
    </p:spTree>
    <p:extLst>
      <p:ext uri="{BB962C8B-B14F-4D97-AF65-F5344CB8AC3E}">
        <p14:creationId xmlns:p14="http://schemas.microsoft.com/office/powerpoint/2010/main" val="48167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noAutofit/>
          </a:bodyPr>
          <a:lstStyle/>
          <a:p>
            <a:r>
              <a:rPr lang="en-US" sz="4000" b="1" dirty="0" smtClean="0"/>
              <a:t>Thank you for coming!</a:t>
            </a:r>
            <a:r>
              <a:rPr lang="en-US" sz="2000" dirty="0" smtClean="0"/>
              <a:t/>
            </a:r>
            <a:br>
              <a:rPr lang="en-US" sz="2000" dirty="0" smtClean="0"/>
            </a:br>
            <a:endParaRPr lang="en-US" sz="2000" dirty="0"/>
          </a:p>
        </p:txBody>
      </p:sp>
      <p:sp>
        <p:nvSpPr>
          <p:cNvPr id="3" name="Subtitle 2"/>
          <p:cNvSpPr>
            <a:spLocks noGrp="1"/>
          </p:cNvSpPr>
          <p:nvPr>
            <p:ph type="subTitle" idx="1"/>
          </p:nvPr>
        </p:nvSpPr>
        <p:spPr>
          <a:xfrm>
            <a:off x="1371600" y="3048000"/>
            <a:ext cx="6400800" cy="2743200"/>
          </a:xfrm>
        </p:spPr>
        <p:txBody>
          <a:bodyPr>
            <a:noAutofit/>
          </a:bodyPr>
          <a:lstStyle/>
          <a:p>
            <a:r>
              <a:rPr lang="en-US" sz="1600" dirty="0" smtClean="0"/>
              <a:t>Appreciation to OSPI, Migrant Education</a:t>
            </a:r>
          </a:p>
          <a:p>
            <a:r>
              <a:rPr lang="en-US" sz="1600" dirty="0" smtClean="0"/>
              <a:t>Helen </a:t>
            </a:r>
            <a:r>
              <a:rPr lang="en-US" sz="1600" dirty="0" err="1" smtClean="0"/>
              <a:t>Malagon</a:t>
            </a:r>
            <a:endParaRPr lang="en-US" sz="1600" dirty="0" smtClean="0"/>
          </a:p>
          <a:p>
            <a:r>
              <a:rPr lang="en-US" sz="1600" dirty="0" smtClean="0"/>
              <a:t>Sylvia Reyna</a:t>
            </a:r>
          </a:p>
          <a:p>
            <a:r>
              <a:rPr lang="en-US" sz="1600" dirty="0" smtClean="0"/>
              <a:t>Lupe Ledesma</a:t>
            </a:r>
          </a:p>
          <a:p>
            <a:r>
              <a:rPr lang="en-US" sz="1600" dirty="0" smtClean="0"/>
              <a:t>Sunnyside School District</a:t>
            </a:r>
          </a:p>
          <a:p>
            <a:r>
              <a:rPr lang="en-US" sz="1600" dirty="0" smtClean="0"/>
              <a:t>Dr. Richard Cole</a:t>
            </a:r>
          </a:p>
          <a:p>
            <a:r>
              <a:rPr lang="en-US" sz="1600" dirty="0" smtClean="0"/>
              <a:t>MSDR </a:t>
            </a:r>
          </a:p>
          <a:p>
            <a:r>
              <a:rPr lang="en-US" sz="1600" dirty="0" smtClean="0"/>
              <a:t>Lee Campos </a:t>
            </a:r>
          </a:p>
          <a:p>
            <a:r>
              <a:rPr lang="en-US" sz="1600" dirty="0" smtClean="0"/>
              <a:t>Heather Garcia Mendoza</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3914101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7221960" y="-76200"/>
            <a:ext cx="1953416" cy="1806388"/>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
        <p:nvSpPr>
          <p:cNvPr id="2" name="Title 1"/>
          <p:cNvSpPr>
            <a:spLocks noGrp="1"/>
          </p:cNvSpPr>
          <p:nvPr>
            <p:ph type="title"/>
          </p:nvPr>
        </p:nvSpPr>
        <p:spPr>
          <a:xfrm>
            <a:off x="152400" y="152400"/>
            <a:ext cx="8229600" cy="1143000"/>
          </a:xfrm>
        </p:spPr>
        <p:txBody>
          <a:bodyPr>
            <a:normAutofit/>
          </a:bodyPr>
          <a:lstStyle/>
          <a:p>
            <a:r>
              <a:rPr lang="en-US" dirty="0" smtClean="0"/>
              <a:t>What Is Academic Press?</a:t>
            </a:r>
            <a:endParaRPr lang="en-US" dirty="0"/>
          </a:p>
        </p:txBody>
      </p:sp>
      <p:sp>
        <p:nvSpPr>
          <p:cNvPr id="4" name="Content Placeholder 3"/>
          <p:cNvSpPr>
            <a:spLocks noGrp="1"/>
          </p:cNvSpPr>
          <p:nvPr>
            <p:ph sz="half" idx="2"/>
          </p:nvPr>
        </p:nvSpPr>
        <p:spPr>
          <a:xfrm>
            <a:off x="533400" y="1219200"/>
            <a:ext cx="4040188" cy="4481286"/>
          </a:xfrm>
        </p:spPr>
        <p:txBody>
          <a:bodyPr>
            <a:normAutofit fontScale="85000" lnSpcReduction="20000"/>
          </a:bodyPr>
          <a:lstStyle/>
          <a:p>
            <a:r>
              <a:rPr lang="en-US" sz="2800" dirty="0"/>
              <a:t>Postsecondary Readiness</a:t>
            </a:r>
            <a:r>
              <a:rPr lang="en-US" sz="2600" dirty="0"/>
              <a:t>	</a:t>
            </a:r>
          </a:p>
          <a:p>
            <a:pPr marL="742950" lvl="2" indent="-342900"/>
            <a:r>
              <a:rPr lang="en-US" sz="2400" dirty="0"/>
              <a:t>Curriculum Rigor</a:t>
            </a:r>
          </a:p>
          <a:p>
            <a:pPr marL="742950" lvl="2" indent="-342900"/>
            <a:r>
              <a:rPr lang="en-US" sz="2400" dirty="0"/>
              <a:t>Postsecondary Prepared and Aware</a:t>
            </a:r>
          </a:p>
          <a:p>
            <a:r>
              <a:rPr lang="en-US" sz="2800" dirty="0"/>
              <a:t>Classroom Press</a:t>
            </a:r>
          </a:p>
          <a:p>
            <a:pPr marL="742950" lvl="2" indent="-342900"/>
            <a:r>
              <a:rPr lang="en-US" sz="2400" dirty="0"/>
              <a:t>Classroom curricular rigor, pedagogy and assessment</a:t>
            </a:r>
          </a:p>
          <a:p>
            <a:pPr marL="742950" lvl="2" indent="-342900"/>
            <a:r>
              <a:rPr lang="en-US" sz="2400" dirty="0"/>
              <a:t>Teacher push towards academic performance</a:t>
            </a:r>
          </a:p>
          <a:p>
            <a:r>
              <a:rPr lang="en-US" sz="2800" dirty="0"/>
              <a:t>Necessary Student Characteristics</a:t>
            </a:r>
          </a:p>
          <a:p>
            <a:pPr marL="742950" lvl="2" indent="-342900"/>
            <a:r>
              <a:rPr lang="en-US" sz="2400" dirty="0"/>
              <a:t>Persistence/Work Ethic/Beliefs</a:t>
            </a:r>
          </a:p>
          <a:p>
            <a:pPr marL="742950" lvl="2" indent="-342900"/>
            <a:r>
              <a:rPr lang="en-US" sz="2400" dirty="0"/>
              <a:t>Goals Beyond High School</a:t>
            </a:r>
          </a:p>
          <a:p>
            <a:endParaRPr lang="en-US" dirty="0"/>
          </a:p>
        </p:txBody>
      </p:sp>
      <p:sp>
        <p:nvSpPr>
          <p:cNvPr id="6" name="Content Placeholder 5"/>
          <p:cNvSpPr>
            <a:spLocks noGrp="1"/>
          </p:cNvSpPr>
          <p:nvPr>
            <p:ph sz="quarter" idx="4"/>
          </p:nvPr>
        </p:nvSpPr>
        <p:spPr>
          <a:xfrm>
            <a:off x="4495800" y="1563719"/>
            <a:ext cx="4041775" cy="4101350"/>
          </a:xfrm>
        </p:spPr>
        <p:txBody>
          <a:bodyPr>
            <a:normAutofit/>
          </a:bodyPr>
          <a:lstStyle/>
          <a:p>
            <a:r>
              <a:rPr lang="en-US" dirty="0" smtClean="0"/>
              <a:t>School Academic Support Structures</a:t>
            </a:r>
          </a:p>
          <a:p>
            <a:r>
              <a:rPr lang="en-US" dirty="0" smtClean="0"/>
              <a:t>Student Academic Preparedness</a:t>
            </a:r>
          </a:p>
          <a:p>
            <a:r>
              <a:rPr lang="en-US" dirty="0" smtClean="0"/>
              <a:t>Necessary Collective Teacher/Staff Beliefs</a:t>
            </a:r>
          </a:p>
          <a:p>
            <a:endParaRPr lang="en-US" dirty="0"/>
          </a:p>
        </p:txBody>
      </p:sp>
      <p:sp>
        <p:nvSpPr>
          <p:cNvPr id="7" name="Text Placeholder 2"/>
          <p:cNvSpPr>
            <a:spLocks noGrp="1"/>
          </p:cNvSpPr>
          <p:nvPr>
            <p:ph type="body" idx="1"/>
          </p:nvPr>
        </p:nvSpPr>
        <p:spPr>
          <a:xfrm>
            <a:off x="457200" y="5791200"/>
            <a:ext cx="8153400" cy="955675"/>
          </a:xfrm>
          <a:solidFill>
            <a:schemeClr val="accent3">
              <a:lumMod val="40000"/>
              <a:lumOff val="60000"/>
              <a:alpha val="51000"/>
            </a:schemeClr>
          </a:solidFill>
          <a:ln>
            <a:solidFill>
              <a:srgbClr val="00B050"/>
            </a:solidFill>
          </a:ln>
        </p:spPr>
        <p:txBody>
          <a:bodyPr>
            <a:normAutofit/>
          </a:bodyPr>
          <a:lstStyle/>
          <a:p>
            <a:pPr algn="ctr"/>
            <a:r>
              <a:rPr lang="en-US" i="1" dirty="0" smtClean="0">
                <a:solidFill>
                  <a:schemeClr val="accent3">
                    <a:lumMod val="75000"/>
                  </a:schemeClr>
                </a:solidFill>
              </a:rPr>
              <a:t> BE THINKING - WHAT IS THE MGS and MSA ROLE IN </a:t>
            </a:r>
          </a:p>
          <a:p>
            <a:pPr algn="ctr"/>
            <a:r>
              <a:rPr lang="en-US" i="1" dirty="0" smtClean="0">
                <a:solidFill>
                  <a:schemeClr val="accent3">
                    <a:lumMod val="75000"/>
                  </a:schemeClr>
                </a:solidFill>
              </a:rPr>
              <a:t>FACILITATING ACADEMIC PRESS?</a:t>
            </a:r>
            <a:endParaRPr lang="en-US" i="1" dirty="0">
              <a:solidFill>
                <a:schemeClr val="accent3">
                  <a:lumMod val="75000"/>
                </a:schemeClr>
              </a:solidFill>
            </a:endParaRPr>
          </a:p>
        </p:txBody>
      </p:sp>
      <p:sp>
        <p:nvSpPr>
          <p:cNvPr id="3" name="Litebulb"/>
          <p:cNvSpPr>
            <a:spLocks noEditPoints="1" noChangeArrowheads="1"/>
          </p:cNvSpPr>
          <p:nvPr/>
        </p:nvSpPr>
        <p:spPr bwMode="auto">
          <a:xfrm>
            <a:off x="609600" y="5867398"/>
            <a:ext cx="523335" cy="78581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5 Acad Press Summary Check list.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6373" t="13292" r="14319" b="5343"/>
          <a:stretch/>
        </p:blipFill>
        <p:spPr>
          <a:xfrm>
            <a:off x="5486400" y="4064382"/>
            <a:ext cx="2606867" cy="1650618"/>
          </a:xfrm>
          <a:prstGeom prst="rect">
            <a:avLst/>
          </a:prstGeom>
        </p:spPr>
      </p:pic>
    </p:spTree>
    <p:extLst>
      <p:ext uri="{BB962C8B-B14F-4D97-AF65-F5344CB8AC3E}">
        <p14:creationId xmlns:p14="http://schemas.microsoft.com/office/powerpoint/2010/main" val="13788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Benefit to Students - Academic Press</a:t>
            </a:r>
            <a:endParaRPr lang="en-US" b="1" dirty="0"/>
          </a:p>
        </p:txBody>
      </p:sp>
      <p:sp>
        <p:nvSpPr>
          <p:cNvPr id="5" name="Text Placeholder 4"/>
          <p:cNvSpPr>
            <a:spLocks noGrp="1"/>
          </p:cNvSpPr>
          <p:nvPr>
            <p:ph type="body" idx="1"/>
          </p:nvPr>
        </p:nvSpPr>
        <p:spPr>
          <a:xfrm>
            <a:off x="457200" y="1371600"/>
            <a:ext cx="8001000" cy="1219200"/>
          </a:xfrm>
        </p:spPr>
        <p:txBody>
          <a:bodyPr>
            <a:normAutofit/>
          </a:bodyPr>
          <a:lstStyle/>
          <a:p>
            <a:r>
              <a:rPr lang="en-US" dirty="0">
                <a:latin typeface="Arial Unicode MS" charset="0"/>
              </a:rPr>
              <a:t>Academic Press affects student achievement in at least four ways:</a:t>
            </a:r>
          </a:p>
          <a:p>
            <a:endParaRPr lang="en-US" dirty="0"/>
          </a:p>
        </p:txBody>
      </p:sp>
      <p:sp>
        <p:nvSpPr>
          <p:cNvPr id="3" name="Content Placeholder 2"/>
          <p:cNvSpPr>
            <a:spLocks noGrp="1"/>
          </p:cNvSpPr>
          <p:nvPr>
            <p:ph sz="half" idx="2"/>
          </p:nvPr>
        </p:nvSpPr>
        <p:spPr>
          <a:xfrm>
            <a:off x="457200" y="2362199"/>
            <a:ext cx="4040188" cy="3763963"/>
          </a:xfrm>
        </p:spPr>
        <p:txBody>
          <a:bodyPr>
            <a:normAutofit fontScale="77500" lnSpcReduction="20000"/>
          </a:bodyPr>
          <a:lstStyle/>
          <a:p>
            <a:pPr marL="520700" indent="-514350">
              <a:lnSpc>
                <a:spcPct val="120000"/>
              </a:lnSpc>
              <a:spcAft>
                <a:spcPts val="1800"/>
              </a:spcAft>
              <a:buFont typeface="+mj-lt"/>
              <a:buAutoNum type="arabicPeriod"/>
            </a:pPr>
            <a:r>
              <a:rPr lang="en-US" sz="2800" dirty="0" smtClean="0">
                <a:latin typeface="Arial Unicode MS" charset="0"/>
              </a:rPr>
              <a:t>Provides specific direction for student work and academic attainment. It points students and teachers to what they need to accomplish.</a:t>
            </a:r>
          </a:p>
          <a:p>
            <a:pPr marL="520700" indent="-514350">
              <a:lnSpc>
                <a:spcPct val="120000"/>
              </a:lnSpc>
              <a:spcAft>
                <a:spcPts val="1800"/>
              </a:spcAft>
              <a:buFont typeface="+mj-lt"/>
              <a:buAutoNum type="arabicPeriod"/>
            </a:pPr>
            <a:r>
              <a:rPr lang="en-US" sz="2800" dirty="0">
                <a:latin typeface="Arial Unicode MS" charset="0"/>
              </a:rPr>
              <a:t>C</a:t>
            </a:r>
            <a:r>
              <a:rPr lang="en-US" sz="2800" dirty="0" smtClean="0">
                <a:latin typeface="Arial Unicode MS" charset="0"/>
              </a:rPr>
              <a:t>reates incentives that motivate students and teachers to achieve at higher levels. </a:t>
            </a:r>
          </a:p>
        </p:txBody>
      </p:sp>
      <p:sp>
        <p:nvSpPr>
          <p:cNvPr id="4" name="Content Placeholder 3"/>
          <p:cNvSpPr>
            <a:spLocks noGrp="1"/>
          </p:cNvSpPr>
          <p:nvPr>
            <p:ph sz="quarter" idx="4"/>
          </p:nvPr>
        </p:nvSpPr>
        <p:spPr>
          <a:xfrm>
            <a:off x="4648200" y="2286000"/>
            <a:ext cx="4041775" cy="3840163"/>
          </a:xfrm>
        </p:spPr>
        <p:txBody>
          <a:bodyPr>
            <a:normAutofit/>
          </a:bodyPr>
          <a:lstStyle/>
          <a:p>
            <a:pPr marL="520700" indent="-514350">
              <a:spcAft>
                <a:spcPts val="1800"/>
              </a:spcAft>
              <a:buFont typeface="+mj-lt"/>
              <a:buAutoNum type="arabicPeriod" startAt="3"/>
            </a:pPr>
            <a:r>
              <a:rPr lang="en-US" sz="2200" dirty="0">
                <a:latin typeface="Arial Unicode MS" charset="0"/>
              </a:rPr>
              <a:t>Enhances student self-concept – students see themselves as a learner.	</a:t>
            </a:r>
          </a:p>
          <a:p>
            <a:pPr marL="520700" indent="-514350">
              <a:spcAft>
                <a:spcPts val="1800"/>
              </a:spcAft>
              <a:buFont typeface="+mj-lt"/>
              <a:buAutoNum type="arabicPeriod" startAt="3"/>
            </a:pPr>
            <a:r>
              <a:rPr lang="en-US" sz="2200" dirty="0">
                <a:latin typeface="Arial Unicode MS" charset="0"/>
              </a:rPr>
              <a:t>Promotes relational trust</a:t>
            </a:r>
          </a:p>
          <a:p>
            <a:pPr marL="520700" indent="-514350">
              <a:lnSpc>
                <a:spcPct val="90000"/>
              </a:lnSpc>
              <a:buFont typeface="+mj-lt"/>
              <a:buAutoNum type="arabicPeriod" startAt="3"/>
            </a:pPr>
            <a:endParaRPr lang="en-US" dirty="0">
              <a:latin typeface="Arial Unicode MS" charset="0"/>
            </a:endParaRPr>
          </a:p>
          <a:p>
            <a:pPr marL="520700" indent="-514350">
              <a:lnSpc>
                <a:spcPct val="90000"/>
              </a:lnSpc>
              <a:buFont typeface="+mj-lt"/>
              <a:buAutoNum type="arabicPeriod" startAt="3"/>
            </a:pPr>
            <a:endParaRPr lang="en-US" dirty="0" smtClean="0">
              <a:latin typeface="Arial Unicode MS" charset="0"/>
            </a:endParaRPr>
          </a:p>
          <a:p>
            <a:pPr marL="0" indent="0">
              <a:buNone/>
            </a:pPr>
            <a:endParaRPr lang="en-US" dirty="0"/>
          </a:p>
        </p:txBody>
      </p:sp>
      <p:pic>
        <p:nvPicPr>
          <p:cNvPr id="3074" name="Picture 2" descr="P:\ART, PHOTOS, GRAPHICS\Photos\STATE Event Photos\State 2011\Pic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29"/>
          <a:stretch/>
        </p:blipFill>
        <p:spPr bwMode="auto">
          <a:xfrm>
            <a:off x="5486400" y="4096473"/>
            <a:ext cx="2689225" cy="253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59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 y="152400"/>
            <a:ext cx="8229600" cy="1143000"/>
          </a:xfrm>
        </p:spPr>
        <p:txBody>
          <a:bodyPr/>
          <a:lstStyle/>
          <a:p>
            <a:r>
              <a:rPr lang="en-US" dirty="0" smtClean="0"/>
              <a:t>What is Social Support?</a:t>
            </a:r>
            <a:endParaRPr lang="en-US" dirty="0"/>
          </a:p>
        </p:txBody>
      </p:sp>
      <p:sp>
        <p:nvSpPr>
          <p:cNvPr id="3" name="Text Placeholder 2"/>
          <p:cNvSpPr>
            <a:spLocks noGrp="1"/>
          </p:cNvSpPr>
          <p:nvPr>
            <p:ph type="body" idx="1"/>
          </p:nvPr>
        </p:nvSpPr>
        <p:spPr>
          <a:xfrm>
            <a:off x="533400" y="5410200"/>
            <a:ext cx="8229600" cy="955675"/>
          </a:xfrm>
          <a:solidFill>
            <a:schemeClr val="accent3">
              <a:lumMod val="40000"/>
              <a:lumOff val="60000"/>
              <a:alpha val="51000"/>
            </a:schemeClr>
          </a:solidFill>
          <a:ln>
            <a:solidFill>
              <a:srgbClr val="00B050"/>
            </a:solidFill>
          </a:ln>
        </p:spPr>
        <p:txBody>
          <a:bodyPr>
            <a:normAutofit/>
          </a:bodyPr>
          <a:lstStyle/>
          <a:p>
            <a:pPr algn="ctr"/>
            <a:r>
              <a:rPr lang="en-US" i="1" dirty="0">
                <a:solidFill>
                  <a:schemeClr val="accent3">
                    <a:lumMod val="75000"/>
                  </a:schemeClr>
                </a:solidFill>
              </a:rPr>
              <a:t> BE THINKING - </a:t>
            </a:r>
            <a:r>
              <a:rPr lang="en-US" i="1" dirty="0" smtClean="0">
                <a:solidFill>
                  <a:schemeClr val="accent3">
                    <a:lumMod val="75000"/>
                  </a:schemeClr>
                </a:solidFill>
              </a:rPr>
              <a:t>WHAT IS THE MGS and MSA ROLE IN </a:t>
            </a:r>
          </a:p>
          <a:p>
            <a:pPr algn="ctr"/>
            <a:r>
              <a:rPr lang="en-US" i="1" dirty="0" smtClean="0">
                <a:solidFill>
                  <a:schemeClr val="accent3">
                    <a:lumMod val="75000"/>
                  </a:schemeClr>
                </a:solidFill>
              </a:rPr>
              <a:t>FACILITATING SOCIAL SUPPORT?</a:t>
            </a:r>
            <a:endParaRPr lang="en-US" i="1" dirty="0">
              <a:solidFill>
                <a:schemeClr val="accent3">
                  <a:lumMod val="75000"/>
                </a:schemeClr>
              </a:solidFill>
            </a:endParaRPr>
          </a:p>
        </p:txBody>
      </p:sp>
      <p:sp>
        <p:nvSpPr>
          <p:cNvPr id="4" name="Content Placeholder 3"/>
          <p:cNvSpPr>
            <a:spLocks noGrp="1"/>
          </p:cNvSpPr>
          <p:nvPr>
            <p:ph sz="half" idx="2"/>
          </p:nvPr>
        </p:nvSpPr>
        <p:spPr>
          <a:xfrm>
            <a:off x="384175" y="1219199"/>
            <a:ext cx="4040188" cy="4302125"/>
          </a:xfrm>
        </p:spPr>
        <p:txBody>
          <a:bodyPr>
            <a:normAutofit fontScale="92500" lnSpcReduction="10000"/>
          </a:bodyPr>
          <a:lstStyle/>
          <a:p>
            <a:r>
              <a:rPr lang="en-US" sz="2600" dirty="0" smtClean="0"/>
              <a:t>Teacher/Advocate </a:t>
            </a:r>
            <a:r>
              <a:rPr lang="en-US" sz="2600" dirty="0"/>
              <a:t>Support</a:t>
            </a:r>
          </a:p>
          <a:p>
            <a:pPr lvl="1"/>
            <a:r>
              <a:rPr lang="en-US" dirty="0" smtClean="0"/>
              <a:t>Teacher Characteristics and Beliefs</a:t>
            </a:r>
          </a:p>
          <a:p>
            <a:pPr lvl="1"/>
            <a:r>
              <a:rPr lang="en-US" dirty="0" smtClean="0"/>
              <a:t>Student Perceptions of Staff Support</a:t>
            </a:r>
            <a:endParaRPr lang="en-US" dirty="0"/>
          </a:p>
          <a:p>
            <a:r>
              <a:rPr lang="en-US" sz="2600" dirty="0"/>
              <a:t>Support from Outside the School</a:t>
            </a:r>
          </a:p>
          <a:p>
            <a:pPr lvl="1"/>
            <a:r>
              <a:rPr lang="en-US" dirty="0" smtClean="0"/>
              <a:t>Community Support</a:t>
            </a:r>
          </a:p>
          <a:p>
            <a:pPr lvl="1"/>
            <a:r>
              <a:rPr lang="en-US" dirty="0" smtClean="0"/>
              <a:t>Parental Support</a:t>
            </a:r>
            <a:endParaRPr lang="en-US" dirty="0"/>
          </a:p>
          <a:p>
            <a:r>
              <a:rPr lang="en-US" sz="2600" dirty="0"/>
              <a:t>Peer Support</a:t>
            </a:r>
          </a:p>
          <a:p>
            <a:pPr lvl="1"/>
            <a:r>
              <a:rPr lang="en-US" dirty="0"/>
              <a:t>Peer Relations</a:t>
            </a:r>
          </a:p>
          <a:p>
            <a:pPr lvl="1"/>
            <a:r>
              <a:rPr lang="en-US" dirty="0"/>
              <a:t>Safety</a:t>
            </a:r>
          </a:p>
          <a:p>
            <a:endParaRPr lang="en-US" dirty="0"/>
          </a:p>
        </p:txBody>
      </p:sp>
      <p:sp>
        <p:nvSpPr>
          <p:cNvPr id="6" name="Content Placeholder 5"/>
          <p:cNvSpPr>
            <a:spLocks noGrp="1"/>
          </p:cNvSpPr>
          <p:nvPr>
            <p:ph sz="quarter" idx="4"/>
          </p:nvPr>
        </p:nvSpPr>
        <p:spPr>
          <a:xfrm>
            <a:off x="4267200" y="1219200"/>
            <a:ext cx="4041775" cy="3951288"/>
          </a:xfrm>
        </p:spPr>
        <p:txBody>
          <a:bodyPr/>
          <a:lstStyle/>
          <a:p>
            <a:r>
              <a:rPr lang="en-US" dirty="0"/>
              <a:t>Student Orientation</a:t>
            </a:r>
          </a:p>
          <a:p>
            <a:pPr lvl="1"/>
            <a:r>
              <a:rPr lang="en-US" dirty="0"/>
              <a:t>Positive Orientation Towards School</a:t>
            </a:r>
          </a:p>
          <a:p>
            <a:pPr lvl="1"/>
            <a:r>
              <a:rPr lang="en-US" dirty="0"/>
              <a:t>Sense of Belonging/Extracurricular Engagement</a:t>
            </a:r>
          </a:p>
          <a:p>
            <a:pPr lvl="1"/>
            <a:r>
              <a:rPr lang="en-US" dirty="0"/>
              <a:t>Academic Self-Efficacy (Effort/Optimism)</a:t>
            </a:r>
          </a:p>
          <a:p>
            <a:r>
              <a:rPr lang="en-US" dirty="0"/>
              <a:t>School Support</a:t>
            </a:r>
          </a:p>
          <a:p>
            <a:pPr lvl="1"/>
            <a:r>
              <a:rPr lang="en-US" dirty="0"/>
              <a:t>Student Voice</a:t>
            </a:r>
          </a:p>
          <a:p>
            <a:pPr lvl="1"/>
            <a:r>
              <a:rPr lang="en-US" dirty="0"/>
              <a:t>Discipline/Fairness</a:t>
            </a:r>
          </a:p>
          <a:p>
            <a:endParaRPr lang="en-US" dirty="0"/>
          </a:p>
        </p:txBody>
      </p:sp>
      <p:sp>
        <p:nvSpPr>
          <p:cNvPr id="7" name="Litebulb"/>
          <p:cNvSpPr>
            <a:spLocks noEditPoints="1" noChangeArrowheads="1"/>
          </p:cNvSpPr>
          <p:nvPr/>
        </p:nvSpPr>
        <p:spPr bwMode="auto">
          <a:xfrm>
            <a:off x="685800" y="5474490"/>
            <a:ext cx="523335" cy="78581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Explosion 1 7"/>
          <p:cNvSpPr/>
          <p:nvPr/>
        </p:nvSpPr>
        <p:spPr>
          <a:xfrm>
            <a:off x="7244372" y="26894"/>
            <a:ext cx="1953416" cy="1806388"/>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pic>
        <p:nvPicPr>
          <p:cNvPr id="5" name="Picture 4" descr="6 Social Supp Summary Check list.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6078" t="18124" r="15882" b="5031"/>
          <a:stretch/>
        </p:blipFill>
        <p:spPr>
          <a:xfrm>
            <a:off x="7010400" y="3886200"/>
            <a:ext cx="1919838" cy="1363805"/>
          </a:xfrm>
          <a:prstGeom prst="rect">
            <a:avLst/>
          </a:prstGeom>
        </p:spPr>
      </p:pic>
    </p:spTree>
    <p:extLst>
      <p:ext uri="{BB962C8B-B14F-4D97-AF65-F5344CB8AC3E}">
        <p14:creationId xmlns:p14="http://schemas.microsoft.com/office/powerpoint/2010/main" val="336787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 to Students - Social </a:t>
            </a:r>
            <a:r>
              <a:rPr lang="en-US" b="1" dirty="0" smtClean="0"/>
              <a:t>Support</a:t>
            </a:r>
            <a:endParaRPr lang="en-US" b="1" dirty="0"/>
          </a:p>
        </p:txBody>
      </p:sp>
      <p:sp>
        <p:nvSpPr>
          <p:cNvPr id="3" name="Content Placeholder 2"/>
          <p:cNvSpPr>
            <a:spLocks noGrp="1"/>
          </p:cNvSpPr>
          <p:nvPr>
            <p:ph idx="1"/>
          </p:nvPr>
        </p:nvSpPr>
        <p:spPr>
          <a:xfrm>
            <a:off x="457201" y="1724789"/>
            <a:ext cx="5638800" cy="4447411"/>
          </a:xfrm>
        </p:spPr>
        <p:txBody>
          <a:bodyPr>
            <a:normAutofit lnSpcReduction="10000"/>
          </a:bodyPr>
          <a:lstStyle/>
          <a:p>
            <a:r>
              <a:rPr lang="en-US" sz="3200" dirty="0" smtClean="0"/>
              <a:t>Creates motivation for students to succeed.</a:t>
            </a:r>
          </a:p>
          <a:p>
            <a:r>
              <a:rPr lang="en-US" sz="3200" dirty="0" smtClean="0"/>
              <a:t>Builds confidence of self.</a:t>
            </a:r>
          </a:p>
          <a:p>
            <a:r>
              <a:rPr lang="en-US" sz="3200" b="1" dirty="0" smtClean="0"/>
              <a:t>Promotes relational trust.</a:t>
            </a:r>
          </a:p>
          <a:p>
            <a:r>
              <a:rPr lang="en-US" sz="3200" dirty="0" smtClean="0"/>
              <a:t>Provides </a:t>
            </a:r>
            <a:r>
              <a:rPr lang="en-US" sz="3200" dirty="0"/>
              <a:t>p</a:t>
            </a:r>
            <a:r>
              <a:rPr lang="en-US" sz="3200" dirty="0" smtClean="0"/>
              <a:t>sychological safety.</a:t>
            </a:r>
          </a:p>
          <a:p>
            <a:pPr lvl="1">
              <a:buFont typeface="Wingdings" charset="2"/>
              <a:buChar char="ü"/>
            </a:pPr>
            <a:r>
              <a:rPr lang="en-US" dirty="0" smtClean="0"/>
              <a:t>Allows students to take risks, admit mistakes, ask for help, experience failure and bounce back (resiliency)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33600"/>
            <a:ext cx="2571750" cy="3429000"/>
          </a:xfrm>
          <a:prstGeom prst="rect">
            <a:avLst/>
          </a:prstGeom>
        </p:spPr>
      </p:pic>
      <p:sp>
        <p:nvSpPr>
          <p:cNvPr id="5" name="TextBox 4"/>
          <p:cNvSpPr txBox="1"/>
          <p:nvPr/>
        </p:nvSpPr>
        <p:spPr>
          <a:xfrm>
            <a:off x="6096000" y="5486400"/>
            <a:ext cx="2571750" cy="1077218"/>
          </a:xfrm>
          <a:prstGeom prst="rect">
            <a:avLst/>
          </a:prstGeom>
          <a:noFill/>
        </p:spPr>
        <p:txBody>
          <a:bodyPr wrap="square" rtlCol="0">
            <a:spAutoFit/>
          </a:bodyPr>
          <a:lstStyle/>
          <a:p>
            <a:pPr algn="ctr"/>
            <a:r>
              <a:rPr lang="en-US" sz="1600" b="1" i="1" dirty="0" smtClean="0"/>
              <a:t>MGS and PASS Contact, Sylvia Sanchez, Stanton Alternative High, with award winning student</a:t>
            </a:r>
            <a:endParaRPr lang="en-US" sz="1600" b="1" i="1" dirty="0"/>
          </a:p>
        </p:txBody>
      </p:sp>
    </p:spTree>
    <p:extLst>
      <p:ext uri="{BB962C8B-B14F-4D97-AF65-F5344CB8AC3E}">
        <p14:creationId xmlns:p14="http://schemas.microsoft.com/office/powerpoint/2010/main" val="3342589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82" y="118575"/>
            <a:ext cx="8705982" cy="1143000"/>
          </a:xfrm>
        </p:spPr>
        <p:txBody>
          <a:bodyPr>
            <a:normAutofit fontScale="90000"/>
          </a:bodyPr>
          <a:lstStyle/>
          <a:p>
            <a:pPr marL="0" indent="0" algn="l">
              <a:buNone/>
            </a:pPr>
            <a:r>
              <a:rPr lang="en-US" sz="4900" dirty="0" smtClean="0"/>
              <a:t>A P</a:t>
            </a:r>
            <a:r>
              <a:rPr lang="en-US" sz="4900" b="1" dirty="0" smtClean="0"/>
              <a:t>roven Model: </a:t>
            </a:r>
            <a:r>
              <a:rPr lang="en-US" sz="4000" b="1" dirty="0" smtClean="0">
                <a:effectLst/>
              </a:rPr>
              <a:t>Sunnyside High School’s – All Hands On Deck (AHOD)</a:t>
            </a:r>
            <a:endParaRPr lang="en-US" sz="4000" b="1" dirty="0">
              <a:effectLst/>
            </a:endParaRPr>
          </a:p>
        </p:txBody>
      </p:sp>
      <p:sp>
        <p:nvSpPr>
          <p:cNvPr id="3" name="Content Placeholder 2"/>
          <p:cNvSpPr>
            <a:spLocks noGrp="1"/>
          </p:cNvSpPr>
          <p:nvPr>
            <p:ph idx="1"/>
          </p:nvPr>
        </p:nvSpPr>
        <p:spPr>
          <a:xfrm>
            <a:off x="198120" y="1606898"/>
            <a:ext cx="5562600" cy="4525963"/>
          </a:xfrm>
          <a:prstGeom prst="rect">
            <a:avLst/>
          </a:prstGeom>
        </p:spPr>
        <p:txBody>
          <a:bodyPr>
            <a:normAutofit fontScale="77500" lnSpcReduction="20000"/>
          </a:bodyPr>
          <a:lstStyle/>
          <a:p>
            <a:pPr marL="45720" indent="0">
              <a:buNone/>
            </a:pPr>
            <a:r>
              <a:rPr lang="en-US" sz="3200" b="1" dirty="0" smtClean="0">
                <a:solidFill>
                  <a:srgbClr val="0000FF"/>
                </a:solidFill>
              </a:rPr>
              <a:t>Summary</a:t>
            </a:r>
          </a:p>
          <a:p>
            <a:r>
              <a:rPr lang="en-US" dirty="0" smtClean="0"/>
              <a:t>Research based model implemented at Sunnyside Senior High where 18% are migrant</a:t>
            </a:r>
          </a:p>
          <a:p>
            <a:r>
              <a:rPr lang="en-US" dirty="0" smtClean="0"/>
              <a:t>Proven results:</a:t>
            </a:r>
          </a:p>
          <a:p>
            <a:pPr lvl="1"/>
            <a:r>
              <a:rPr lang="en-US" dirty="0" smtClean="0"/>
              <a:t>Increased graduation rate in one  year from 70.9% to 78.4%</a:t>
            </a:r>
          </a:p>
          <a:p>
            <a:pPr lvl="1"/>
            <a:r>
              <a:rPr lang="en-US" dirty="0" smtClean="0"/>
              <a:t>High staff: student efficacy</a:t>
            </a:r>
          </a:p>
          <a:p>
            <a:pPr lvl="2"/>
            <a:r>
              <a:rPr lang="en-US" dirty="0" smtClean="0"/>
              <a:t>All hands on deck with </a:t>
            </a:r>
          </a:p>
          <a:p>
            <a:pPr lvl="2" indent="0">
              <a:buNone/>
            </a:pPr>
            <a:r>
              <a:rPr lang="en-US" dirty="0" smtClean="0"/>
              <a:t>philosophical basis embraced by all     (visionary leader)</a:t>
            </a:r>
          </a:p>
          <a:p>
            <a:pPr lvl="2"/>
            <a:r>
              <a:rPr lang="en-US" dirty="0" smtClean="0"/>
              <a:t>Professional development</a:t>
            </a:r>
          </a:p>
          <a:p>
            <a:pPr lvl="2"/>
            <a:r>
              <a:rPr lang="en-US" dirty="0" smtClean="0"/>
              <a:t>Staff and student roles are specific and all are held accountable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000" r="-25005"/>
          <a:stretch/>
        </p:blipFill>
        <p:spPr>
          <a:xfrm>
            <a:off x="6253843" y="2747291"/>
            <a:ext cx="2694214" cy="22451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760720" y="4992469"/>
            <a:ext cx="2926080" cy="646331"/>
          </a:xfrm>
          <a:prstGeom prst="rect">
            <a:avLst/>
          </a:prstGeom>
          <a:noFill/>
        </p:spPr>
        <p:txBody>
          <a:bodyPr wrap="square" rtlCol="0">
            <a:spAutoFit/>
          </a:bodyPr>
          <a:lstStyle/>
          <a:p>
            <a:pPr algn="ctr"/>
            <a:r>
              <a:rPr lang="en-US" b="1" i="1" dirty="0" smtClean="0">
                <a:solidFill>
                  <a:prstClr val="black"/>
                </a:solidFill>
              </a:rPr>
              <a:t>MSA, Alejandra Bobadilla, at Sunnyside High</a:t>
            </a:r>
            <a:endParaRPr lang="en-US" b="1" i="1" dirty="0">
              <a:solidFill>
                <a:prstClr val="black"/>
              </a:solidFill>
            </a:endParaRPr>
          </a:p>
        </p:txBody>
      </p:sp>
      <p:sp>
        <p:nvSpPr>
          <p:cNvPr id="7" name="Rectangle 6"/>
          <p:cNvSpPr/>
          <p:nvPr/>
        </p:nvSpPr>
        <p:spPr>
          <a:xfrm>
            <a:off x="-149902" y="5956716"/>
            <a:ext cx="7620000" cy="646331"/>
          </a:xfrm>
          <a:prstGeom prst="rect">
            <a:avLst/>
          </a:prstGeom>
        </p:spPr>
        <p:txBody>
          <a:bodyPr wrap="square">
            <a:spAutoFit/>
          </a:bodyPr>
          <a:lstStyle/>
          <a:p>
            <a:pPr marL="365760" lvl="1"/>
            <a:r>
              <a:rPr lang="en-US" b="1" i="1" dirty="0">
                <a:solidFill>
                  <a:srgbClr val="0000FF"/>
                </a:solidFill>
              </a:rPr>
              <a:t>“Coming together is a beginning, staying together is progress, and working together is success”</a:t>
            </a:r>
            <a:r>
              <a:rPr lang="en-US" dirty="0">
                <a:solidFill>
                  <a:srgbClr val="0000FF"/>
                </a:solidFill>
              </a:rPr>
              <a:t> Henry Ford </a:t>
            </a:r>
          </a:p>
        </p:txBody>
      </p:sp>
    </p:spTree>
    <p:extLst>
      <p:ext uri="{BB962C8B-B14F-4D97-AF65-F5344CB8AC3E}">
        <p14:creationId xmlns:p14="http://schemas.microsoft.com/office/powerpoint/2010/main" val="4501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82" y="1066800"/>
            <a:ext cx="6512511" cy="1143000"/>
          </a:xfrm>
        </p:spPr>
        <p:txBody>
          <a:bodyPr/>
          <a:lstStyle/>
          <a:p>
            <a:pPr marL="0" indent="0" algn="l">
              <a:buNone/>
            </a:pPr>
            <a:r>
              <a:rPr lang="en-US" sz="3600" b="1" dirty="0" smtClean="0">
                <a:solidFill>
                  <a:srgbClr val="0000FF"/>
                </a:solidFill>
                <a:effectLst/>
              </a:rPr>
              <a:t>Impact AHOD has on a school</a:t>
            </a:r>
            <a:endParaRPr lang="en-US" sz="3600" b="1" dirty="0">
              <a:solidFill>
                <a:srgbClr val="0000FF"/>
              </a:solidFill>
              <a:effectLst/>
            </a:endParaRPr>
          </a:p>
        </p:txBody>
      </p:sp>
      <p:sp>
        <p:nvSpPr>
          <p:cNvPr id="3" name="Content Placeholder 2"/>
          <p:cNvSpPr>
            <a:spLocks noGrp="1"/>
          </p:cNvSpPr>
          <p:nvPr>
            <p:ph idx="1"/>
          </p:nvPr>
        </p:nvSpPr>
        <p:spPr>
          <a:xfrm>
            <a:off x="103282" y="1861457"/>
            <a:ext cx="7620000" cy="4800600"/>
          </a:xfrm>
          <a:prstGeom prst="rect">
            <a:avLst/>
          </a:prstGeom>
        </p:spPr>
        <p:txBody>
          <a:bodyPr>
            <a:normAutofit lnSpcReduction="10000"/>
          </a:bodyPr>
          <a:lstStyle/>
          <a:p>
            <a:pPr lvl="1"/>
            <a:r>
              <a:rPr lang="en-US" dirty="0" smtClean="0"/>
              <a:t>Builds collaboration between counseling department and school</a:t>
            </a:r>
          </a:p>
          <a:p>
            <a:pPr lvl="1"/>
            <a:r>
              <a:rPr lang="en-US" dirty="0" smtClean="0"/>
              <a:t>Provides framework for school counseling program</a:t>
            </a:r>
          </a:p>
          <a:p>
            <a:pPr lvl="1"/>
            <a:r>
              <a:rPr lang="en-US" dirty="0" smtClean="0"/>
              <a:t>Defines the school counseling program</a:t>
            </a:r>
          </a:p>
          <a:p>
            <a:pPr lvl="1"/>
            <a:r>
              <a:rPr lang="en-US" dirty="0" smtClean="0"/>
              <a:t>Increases the power of  data collection</a:t>
            </a:r>
          </a:p>
          <a:p>
            <a:pPr lvl="2"/>
            <a:r>
              <a:rPr lang="en-US" sz="2000" dirty="0" smtClean="0"/>
              <a:t>Data used to maximize benefit to individual student growth</a:t>
            </a:r>
          </a:p>
          <a:p>
            <a:pPr lvl="1"/>
            <a:r>
              <a:rPr lang="en-US" dirty="0" smtClean="0"/>
              <a:t>Increases collaboration for utilizing school and community resources.</a:t>
            </a:r>
          </a:p>
          <a:p>
            <a:pPr lvl="1"/>
            <a:r>
              <a:rPr lang="en-US" dirty="0" smtClean="0"/>
              <a:t>Increases collaboration for parent partnership in their child’s education.</a:t>
            </a:r>
          </a:p>
          <a:p>
            <a:pPr lvl="1">
              <a:buNone/>
            </a:pPr>
            <a:endParaRPr lang="en-US" dirty="0"/>
          </a:p>
        </p:txBody>
      </p:sp>
      <p:sp>
        <p:nvSpPr>
          <p:cNvPr id="5" name="Title 1"/>
          <p:cNvSpPr txBox="1">
            <a:spLocks/>
          </p:cNvSpPr>
          <p:nvPr/>
        </p:nvSpPr>
        <p:spPr>
          <a:xfrm>
            <a:off x="103282" y="118575"/>
            <a:ext cx="8705982" cy="1143000"/>
          </a:xfrm>
          <a:prstGeom prst="rect">
            <a:avLst/>
          </a:prstGeom>
          <a:effectLst/>
        </p:spPr>
        <p:txBody>
          <a:bodyPr vert="horz" lIns="91440" tIns="45720" rIns="91440" bIns="45720" rtlCol="0" anchor="t" anchorCtr="0">
            <a:normAutofit fontScale="675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en-US" sz="7200" dirty="0">
                <a:gradFill>
                  <a:gsLst>
                    <a:gs pos="0">
                      <a:prstClr val="black"/>
                    </a:gs>
                    <a:gs pos="40000">
                      <a:prstClr val="black">
                        <a:lumMod val="75000"/>
                        <a:lumOff val="25000"/>
                      </a:prstClr>
                    </a:gs>
                    <a:gs pos="100000">
                      <a:srgbClr val="212745">
                        <a:alpha val="65000"/>
                      </a:srgbClr>
                    </a:gs>
                  </a:gsLst>
                  <a:lin ang="5400000" scaled="0"/>
                </a:gradFill>
                <a:effectLst/>
              </a:rPr>
              <a:t>A Proven Model: </a:t>
            </a:r>
            <a:r>
              <a:rPr lang="en-US" sz="5400" dirty="0">
                <a:gradFill>
                  <a:gsLst>
                    <a:gs pos="0">
                      <a:prstClr val="black"/>
                    </a:gs>
                    <a:gs pos="40000">
                      <a:prstClr val="black">
                        <a:lumMod val="75000"/>
                        <a:lumOff val="25000"/>
                      </a:prstClr>
                    </a:gs>
                    <a:gs pos="100000">
                      <a:srgbClr val="212745">
                        <a:alpha val="65000"/>
                      </a:srgbClr>
                    </a:gs>
                  </a:gsLst>
                  <a:lin ang="5400000" scaled="0"/>
                </a:gradFill>
                <a:effectLst/>
              </a:rPr>
              <a:t>Sunnyside High School’s – All Hands On Deck (AHOD)</a:t>
            </a:r>
          </a:p>
        </p:txBody>
      </p:sp>
    </p:spTree>
    <p:extLst>
      <p:ext uri="{BB962C8B-B14F-4D97-AF65-F5344CB8AC3E}">
        <p14:creationId xmlns:p14="http://schemas.microsoft.com/office/powerpoint/2010/main" val="37456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13" y="1167493"/>
            <a:ext cx="8023083" cy="1045340"/>
          </a:xfrm>
        </p:spPr>
        <p:txBody>
          <a:bodyPr/>
          <a:lstStyle/>
          <a:p>
            <a:pPr marL="0" indent="0" algn="l">
              <a:buNone/>
            </a:pPr>
            <a:r>
              <a:rPr lang="en-US" sz="3000" b="1" dirty="0" smtClean="0">
                <a:solidFill>
                  <a:srgbClr val="0000FF"/>
                </a:solidFill>
                <a:effectLst/>
              </a:rPr>
              <a:t>Counseling Department Structure of AHOD </a:t>
            </a:r>
            <a:endParaRPr lang="en-US" sz="3000" b="1" dirty="0">
              <a:solidFill>
                <a:srgbClr val="0000FF"/>
              </a:solidFill>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9221988"/>
              </p:ext>
            </p:extLst>
          </p:nvPr>
        </p:nvGraphicFramePr>
        <p:xfrm>
          <a:off x="876300" y="1752600"/>
          <a:ext cx="6781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70896" y="2021708"/>
            <a:ext cx="7772400" cy="35052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3314700" y="5562600"/>
            <a:ext cx="1905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3581400" y="5867400"/>
            <a:ext cx="1371600" cy="553998"/>
          </a:xfrm>
          <a:prstGeom prst="rect">
            <a:avLst/>
          </a:prstGeom>
          <a:noFill/>
        </p:spPr>
        <p:txBody>
          <a:bodyPr wrap="square" rtlCol="0">
            <a:spAutoFit/>
          </a:bodyPr>
          <a:lstStyle/>
          <a:p>
            <a:pPr algn="ctr"/>
            <a:r>
              <a:rPr lang="en-US" sz="3000" b="1" dirty="0" smtClean="0">
                <a:solidFill>
                  <a:prstClr val="white"/>
                </a:solidFill>
              </a:rPr>
              <a:t>Admin</a:t>
            </a:r>
            <a:endParaRPr lang="en-US" sz="3000" b="1" dirty="0">
              <a:solidFill>
                <a:prstClr val="white"/>
              </a:solidFill>
            </a:endParaRPr>
          </a:p>
        </p:txBody>
      </p:sp>
      <p:sp>
        <p:nvSpPr>
          <p:cNvPr id="14" name="Bent-Up Arrow 13"/>
          <p:cNvSpPr/>
          <p:nvPr/>
        </p:nvSpPr>
        <p:spPr>
          <a:xfrm>
            <a:off x="5219700" y="5105399"/>
            <a:ext cx="1295400" cy="122526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Bent-Up Arrow 16"/>
          <p:cNvSpPr/>
          <p:nvPr/>
        </p:nvSpPr>
        <p:spPr>
          <a:xfrm flipH="1">
            <a:off x="1943100" y="5105400"/>
            <a:ext cx="1371600" cy="122526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p:cNvSpPr txBox="1">
            <a:spLocks/>
          </p:cNvSpPr>
          <p:nvPr/>
        </p:nvSpPr>
        <p:spPr>
          <a:xfrm>
            <a:off x="103282" y="150957"/>
            <a:ext cx="8705982" cy="1143000"/>
          </a:xfrm>
          <a:prstGeom prst="rect">
            <a:avLst/>
          </a:prstGeom>
          <a:effectLst/>
        </p:spPr>
        <p:txBody>
          <a:bodyPr vert="horz" lIns="91440" tIns="45720" rIns="91440" bIns="45720" rtlCol="0" anchor="t" anchorCtr="0">
            <a:normAutofit fontScale="675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en-US" sz="7200" dirty="0">
                <a:gradFill>
                  <a:gsLst>
                    <a:gs pos="0">
                      <a:prstClr val="black"/>
                    </a:gs>
                    <a:gs pos="40000">
                      <a:prstClr val="black">
                        <a:lumMod val="75000"/>
                        <a:lumOff val="25000"/>
                      </a:prstClr>
                    </a:gs>
                    <a:gs pos="100000">
                      <a:srgbClr val="212745">
                        <a:alpha val="65000"/>
                      </a:srgbClr>
                    </a:gs>
                  </a:gsLst>
                  <a:lin ang="5400000" scaled="0"/>
                </a:gradFill>
                <a:effectLst/>
              </a:rPr>
              <a:t>A Proven Model: </a:t>
            </a:r>
            <a:r>
              <a:rPr lang="en-US" sz="5400" dirty="0">
                <a:gradFill>
                  <a:gsLst>
                    <a:gs pos="0">
                      <a:prstClr val="black"/>
                    </a:gs>
                    <a:gs pos="40000">
                      <a:prstClr val="black">
                        <a:lumMod val="75000"/>
                        <a:lumOff val="25000"/>
                      </a:prstClr>
                    </a:gs>
                    <a:gs pos="100000">
                      <a:srgbClr val="212745">
                        <a:alpha val="65000"/>
                      </a:srgbClr>
                    </a:gs>
                  </a:gsLst>
                  <a:lin ang="5400000" scaled="0"/>
                </a:gradFill>
                <a:effectLst/>
              </a:rPr>
              <a:t>Sunnyside High School’s – All Hands On Deck (AHOD)</a:t>
            </a:r>
          </a:p>
        </p:txBody>
      </p:sp>
      <p:sp>
        <p:nvSpPr>
          <p:cNvPr id="3" name="Oval 2"/>
          <p:cNvSpPr/>
          <p:nvPr/>
        </p:nvSpPr>
        <p:spPr>
          <a:xfrm>
            <a:off x="3229453" y="4170548"/>
            <a:ext cx="2110740" cy="9348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83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animBg="1"/>
      <p:bldP spid="9" grpId="0"/>
      <p:bldP spid="14" grpId="0" animBg="1"/>
      <p:bldP spid="17" grpId="0" animBg="1"/>
      <p:bldP spid="10"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3697047"/>
              </p:ext>
            </p:extLst>
          </p:nvPr>
        </p:nvGraphicFramePr>
        <p:xfrm>
          <a:off x="367398" y="1803820"/>
          <a:ext cx="7620000" cy="365760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en-US" sz="2400" dirty="0" smtClean="0"/>
                        <a:t>Graduation</a:t>
                      </a:r>
                      <a:r>
                        <a:rPr lang="en-US" sz="2400" baseline="0" dirty="0" smtClean="0"/>
                        <a:t> Year</a:t>
                      </a:r>
                      <a:endParaRPr lang="en-US" sz="2400" dirty="0"/>
                    </a:p>
                  </a:txBody>
                  <a:tcPr/>
                </a:tc>
                <a:tc>
                  <a:txBody>
                    <a:bodyPr/>
                    <a:lstStyle/>
                    <a:p>
                      <a:pPr algn="ctr"/>
                      <a:r>
                        <a:rPr lang="en-US" sz="2400" dirty="0" smtClean="0"/>
                        <a:t>Graduation Rate</a:t>
                      </a:r>
                      <a:endParaRPr lang="en-US" sz="2400" dirty="0"/>
                    </a:p>
                  </a:txBody>
                  <a:tcPr/>
                </a:tc>
              </a:tr>
              <a:tr h="370840">
                <a:tc>
                  <a:txBody>
                    <a:bodyPr/>
                    <a:lstStyle/>
                    <a:p>
                      <a:pPr algn="ctr"/>
                      <a:r>
                        <a:rPr lang="en-US" sz="2400" dirty="0" smtClean="0">
                          <a:solidFill>
                            <a:srgbClr val="FF0000"/>
                          </a:solidFill>
                        </a:rPr>
                        <a:t>2007</a:t>
                      </a:r>
                      <a:endParaRPr lang="en-US" sz="2400" dirty="0">
                        <a:solidFill>
                          <a:srgbClr val="FF0000"/>
                        </a:solidFill>
                      </a:endParaRPr>
                    </a:p>
                  </a:txBody>
                  <a:tcPr/>
                </a:tc>
                <a:tc>
                  <a:txBody>
                    <a:bodyPr/>
                    <a:lstStyle/>
                    <a:p>
                      <a:pPr algn="ctr"/>
                      <a:r>
                        <a:rPr lang="en-US" sz="2400" dirty="0" smtClean="0">
                          <a:solidFill>
                            <a:srgbClr val="FF0000"/>
                          </a:solidFill>
                        </a:rPr>
                        <a:t>46.0%</a:t>
                      </a:r>
                      <a:endParaRPr lang="en-US" sz="2400" dirty="0">
                        <a:solidFill>
                          <a:srgbClr val="FF0000"/>
                        </a:solidFill>
                      </a:endParaRPr>
                    </a:p>
                  </a:txBody>
                  <a:tcPr/>
                </a:tc>
              </a:tr>
              <a:tr h="370840">
                <a:tc>
                  <a:txBody>
                    <a:bodyPr/>
                    <a:lstStyle/>
                    <a:p>
                      <a:pPr algn="ctr"/>
                      <a:r>
                        <a:rPr lang="en-US" sz="2400" dirty="0" smtClean="0">
                          <a:solidFill>
                            <a:srgbClr val="FF0000"/>
                          </a:solidFill>
                        </a:rPr>
                        <a:t>2008</a:t>
                      </a:r>
                      <a:endParaRPr lang="en-US" sz="2400" dirty="0">
                        <a:solidFill>
                          <a:srgbClr val="FF0000"/>
                        </a:solidFill>
                      </a:endParaRPr>
                    </a:p>
                  </a:txBody>
                  <a:tcPr/>
                </a:tc>
                <a:tc>
                  <a:txBody>
                    <a:bodyPr/>
                    <a:lstStyle/>
                    <a:p>
                      <a:pPr algn="ctr"/>
                      <a:r>
                        <a:rPr lang="en-US" sz="2400" dirty="0" smtClean="0">
                          <a:solidFill>
                            <a:srgbClr val="FF0000"/>
                          </a:solidFill>
                        </a:rPr>
                        <a:t>49.9%</a:t>
                      </a:r>
                      <a:endParaRPr lang="en-US" sz="2400" dirty="0">
                        <a:solidFill>
                          <a:srgbClr val="FF0000"/>
                        </a:solidFill>
                      </a:endParaRPr>
                    </a:p>
                  </a:txBody>
                  <a:tcPr/>
                </a:tc>
              </a:tr>
              <a:tr h="370840">
                <a:tc>
                  <a:txBody>
                    <a:bodyPr/>
                    <a:lstStyle/>
                    <a:p>
                      <a:pPr algn="ctr"/>
                      <a:r>
                        <a:rPr lang="en-US" sz="2400" dirty="0" smtClean="0">
                          <a:solidFill>
                            <a:srgbClr val="FF0000"/>
                          </a:solidFill>
                        </a:rPr>
                        <a:t>2009</a:t>
                      </a:r>
                      <a:endParaRPr lang="en-US" sz="2400" dirty="0">
                        <a:solidFill>
                          <a:srgbClr val="FF0000"/>
                        </a:solidFill>
                      </a:endParaRPr>
                    </a:p>
                  </a:txBody>
                  <a:tcPr/>
                </a:tc>
                <a:tc>
                  <a:txBody>
                    <a:bodyPr/>
                    <a:lstStyle/>
                    <a:p>
                      <a:pPr algn="ctr"/>
                      <a:r>
                        <a:rPr lang="en-US" sz="2400" dirty="0" smtClean="0">
                          <a:solidFill>
                            <a:srgbClr val="FF0000"/>
                          </a:solidFill>
                        </a:rPr>
                        <a:t>49.7%</a:t>
                      </a:r>
                      <a:endParaRPr lang="en-US" sz="2400" dirty="0">
                        <a:solidFill>
                          <a:srgbClr val="FF0000"/>
                        </a:solidFill>
                      </a:endParaRPr>
                    </a:p>
                  </a:txBody>
                  <a:tcPr/>
                </a:tc>
              </a:tr>
              <a:tr h="370840">
                <a:tc>
                  <a:txBody>
                    <a:bodyPr/>
                    <a:lstStyle/>
                    <a:p>
                      <a:pPr algn="ctr"/>
                      <a:r>
                        <a:rPr lang="en-US" sz="2400" dirty="0" smtClean="0">
                          <a:solidFill>
                            <a:srgbClr val="FF0000"/>
                          </a:solidFill>
                        </a:rPr>
                        <a:t>2010</a:t>
                      </a:r>
                      <a:endParaRPr lang="en-US" sz="2400" dirty="0">
                        <a:solidFill>
                          <a:srgbClr val="FF0000"/>
                        </a:solidFill>
                      </a:endParaRPr>
                    </a:p>
                  </a:txBody>
                  <a:tcPr/>
                </a:tc>
                <a:tc>
                  <a:txBody>
                    <a:bodyPr/>
                    <a:lstStyle/>
                    <a:p>
                      <a:pPr algn="ctr"/>
                      <a:r>
                        <a:rPr lang="en-US" sz="2400" dirty="0" smtClean="0">
                          <a:solidFill>
                            <a:srgbClr val="FF0000"/>
                          </a:solidFill>
                        </a:rPr>
                        <a:t>64.8%</a:t>
                      </a:r>
                      <a:endParaRPr lang="en-US" sz="2400" dirty="0">
                        <a:solidFill>
                          <a:srgbClr val="FF0000"/>
                        </a:solidFill>
                      </a:endParaRPr>
                    </a:p>
                  </a:txBody>
                  <a:tcPr/>
                </a:tc>
              </a:tr>
              <a:tr h="370840">
                <a:tc>
                  <a:txBody>
                    <a:bodyPr/>
                    <a:lstStyle/>
                    <a:p>
                      <a:pPr algn="ctr"/>
                      <a:r>
                        <a:rPr lang="en-US" sz="2400" dirty="0" smtClean="0">
                          <a:solidFill>
                            <a:srgbClr val="06BE25"/>
                          </a:solidFill>
                        </a:rPr>
                        <a:t>2011</a:t>
                      </a:r>
                      <a:endParaRPr lang="en-US" sz="2400" dirty="0">
                        <a:solidFill>
                          <a:srgbClr val="06BE25"/>
                        </a:solidFill>
                      </a:endParaRPr>
                    </a:p>
                  </a:txBody>
                  <a:tcPr/>
                </a:tc>
                <a:tc>
                  <a:txBody>
                    <a:bodyPr/>
                    <a:lstStyle/>
                    <a:p>
                      <a:pPr algn="ctr"/>
                      <a:r>
                        <a:rPr lang="en-US" sz="2400" dirty="0" smtClean="0">
                          <a:solidFill>
                            <a:srgbClr val="06BE25"/>
                          </a:solidFill>
                        </a:rPr>
                        <a:t>70.9%</a:t>
                      </a:r>
                      <a:endParaRPr lang="en-US" sz="2400" dirty="0">
                        <a:solidFill>
                          <a:srgbClr val="06BE25"/>
                        </a:solidFill>
                      </a:endParaRPr>
                    </a:p>
                  </a:txBody>
                  <a:tcPr/>
                </a:tc>
              </a:tr>
              <a:tr h="370840">
                <a:tc>
                  <a:txBody>
                    <a:bodyPr/>
                    <a:lstStyle/>
                    <a:p>
                      <a:pPr algn="ctr"/>
                      <a:r>
                        <a:rPr lang="en-US" sz="2400" dirty="0" smtClean="0">
                          <a:solidFill>
                            <a:srgbClr val="06BE25"/>
                          </a:solidFill>
                        </a:rPr>
                        <a:t>2012</a:t>
                      </a:r>
                      <a:endParaRPr lang="en-US" sz="2400" dirty="0">
                        <a:solidFill>
                          <a:srgbClr val="06BE25"/>
                        </a:solidFill>
                      </a:endParaRPr>
                    </a:p>
                  </a:txBody>
                  <a:tcPr/>
                </a:tc>
                <a:tc>
                  <a:txBody>
                    <a:bodyPr/>
                    <a:lstStyle/>
                    <a:p>
                      <a:pPr algn="ctr"/>
                      <a:r>
                        <a:rPr lang="en-US" sz="2400" dirty="0" smtClean="0">
                          <a:solidFill>
                            <a:srgbClr val="06BE25"/>
                          </a:solidFill>
                        </a:rPr>
                        <a:t>78.4%</a:t>
                      </a:r>
                      <a:endParaRPr lang="en-US" sz="2400" dirty="0">
                        <a:solidFill>
                          <a:srgbClr val="06BE25"/>
                        </a:solidFill>
                      </a:endParaRPr>
                    </a:p>
                  </a:txBody>
                  <a:tcPr/>
                </a:tc>
              </a:tr>
              <a:tr h="370840">
                <a:tc>
                  <a:txBody>
                    <a:bodyPr/>
                    <a:lstStyle/>
                    <a:p>
                      <a:pPr algn="ctr"/>
                      <a:r>
                        <a:rPr lang="en-US" sz="2400" dirty="0" smtClean="0">
                          <a:solidFill>
                            <a:srgbClr val="06BE25"/>
                          </a:solidFill>
                        </a:rPr>
                        <a:t>2013</a:t>
                      </a:r>
                      <a:endParaRPr lang="en-US" sz="2400" dirty="0">
                        <a:solidFill>
                          <a:srgbClr val="06BE25"/>
                        </a:solidFill>
                      </a:endParaRPr>
                    </a:p>
                  </a:txBody>
                  <a:tcPr/>
                </a:tc>
                <a:tc>
                  <a:txBody>
                    <a:bodyPr/>
                    <a:lstStyle/>
                    <a:p>
                      <a:pPr algn="ctr"/>
                      <a:r>
                        <a:rPr lang="en-US" sz="2400" dirty="0" smtClean="0">
                          <a:solidFill>
                            <a:srgbClr val="06BE25"/>
                          </a:solidFill>
                        </a:rPr>
                        <a:t> est. 81%-83.4%</a:t>
                      </a:r>
                      <a:endParaRPr lang="en-US" sz="2400" dirty="0">
                        <a:solidFill>
                          <a:srgbClr val="06BE25"/>
                        </a:solidFill>
                      </a:endParaRPr>
                    </a:p>
                  </a:txBody>
                  <a:tcPr/>
                </a:tc>
              </a:tr>
            </a:tbl>
          </a:graphicData>
        </a:graphic>
      </p:graphicFrame>
      <p:sp>
        <p:nvSpPr>
          <p:cNvPr id="5" name="Title 1"/>
          <p:cNvSpPr txBox="1">
            <a:spLocks/>
          </p:cNvSpPr>
          <p:nvPr/>
        </p:nvSpPr>
        <p:spPr>
          <a:xfrm>
            <a:off x="103282" y="1047699"/>
            <a:ext cx="7620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en-US" sz="3600" dirty="0" smtClean="0">
                <a:solidFill>
                  <a:srgbClr val="0000FF"/>
                </a:solidFill>
                <a:effectLst/>
              </a:rPr>
              <a:t>SSD Graduation Rate Trend</a:t>
            </a:r>
            <a:endParaRPr lang="en-US" sz="3600" dirty="0">
              <a:solidFill>
                <a:srgbClr val="0000FF"/>
              </a:solidFill>
              <a:effectLst/>
            </a:endParaRPr>
          </a:p>
        </p:txBody>
      </p:sp>
      <p:sp>
        <p:nvSpPr>
          <p:cNvPr id="6" name="Title 1"/>
          <p:cNvSpPr txBox="1">
            <a:spLocks/>
          </p:cNvSpPr>
          <p:nvPr/>
        </p:nvSpPr>
        <p:spPr>
          <a:xfrm>
            <a:off x="103282" y="118575"/>
            <a:ext cx="8705982" cy="1143000"/>
          </a:xfrm>
          <a:prstGeom prst="rect">
            <a:avLst/>
          </a:prstGeom>
          <a:effectLst/>
        </p:spPr>
        <p:txBody>
          <a:bodyPr vert="horz" lIns="91440" tIns="45720" rIns="91440" bIns="45720" rtlCol="0" anchor="t" anchorCtr="0">
            <a:normAutofit fontScale="90000" lnSpcReduction="2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Clr>
                <a:srgbClr val="F14124">
                  <a:lumMod val="75000"/>
                </a:srgbClr>
              </a:buClr>
              <a:buFont typeface="Georgia" pitchFamily="18" charset="0"/>
              <a:buNone/>
            </a:pPr>
            <a:r>
              <a:rPr lang="en-US" sz="4900" dirty="0" smtClean="0">
                <a:gradFill>
                  <a:gsLst>
                    <a:gs pos="0">
                      <a:prstClr val="black"/>
                    </a:gs>
                    <a:gs pos="40000">
                      <a:prstClr val="black">
                        <a:lumMod val="75000"/>
                        <a:lumOff val="25000"/>
                      </a:prstClr>
                    </a:gs>
                    <a:gs pos="100000">
                      <a:srgbClr val="212745">
                        <a:alpha val="65000"/>
                      </a:srgbClr>
                    </a:gs>
                  </a:gsLst>
                  <a:lin ang="5400000" scaled="0"/>
                </a:gradFill>
                <a:effectLst/>
              </a:rPr>
              <a:t>A Proven Model: </a:t>
            </a:r>
            <a:r>
              <a:rPr lang="en-US" sz="4000" dirty="0" smtClean="0">
                <a:gradFill>
                  <a:gsLst>
                    <a:gs pos="0">
                      <a:prstClr val="black"/>
                    </a:gs>
                    <a:gs pos="40000">
                      <a:prstClr val="black">
                        <a:lumMod val="75000"/>
                        <a:lumOff val="25000"/>
                      </a:prstClr>
                    </a:gs>
                    <a:gs pos="100000">
                      <a:srgbClr val="212745">
                        <a:alpha val="65000"/>
                      </a:srgbClr>
                    </a:gs>
                  </a:gsLst>
                  <a:lin ang="5400000" scaled="0"/>
                </a:gradFill>
                <a:effectLst/>
              </a:rPr>
              <a:t>Sunnyside High School’s – All Hands On Deck (AHOD)</a:t>
            </a:r>
            <a:endParaRPr lang="en-US" sz="4000" dirty="0">
              <a:gradFill>
                <a:gsLst>
                  <a:gs pos="0">
                    <a:prstClr val="black"/>
                  </a:gs>
                  <a:gs pos="40000">
                    <a:prstClr val="black">
                      <a:lumMod val="75000"/>
                      <a:lumOff val="25000"/>
                    </a:prstClr>
                  </a:gs>
                  <a:gs pos="100000">
                    <a:srgbClr val="212745">
                      <a:alpha val="65000"/>
                    </a:srgbClr>
                  </a:gs>
                </a:gsLst>
                <a:lin ang="5400000" scaled="0"/>
              </a:gradFill>
              <a:effectLst/>
            </a:endParaRPr>
          </a:p>
        </p:txBody>
      </p:sp>
    </p:spTree>
    <p:extLst>
      <p:ext uri="{BB962C8B-B14F-4D97-AF65-F5344CB8AC3E}">
        <p14:creationId xmlns:p14="http://schemas.microsoft.com/office/powerpoint/2010/main" val="4586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1375860"/>
          </a:xfrm>
        </p:spPr>
        <p:txBody>
          <a:bodyPr>
            <a:normAutofit fontScale="90000"/>
          </a:bodyPr>
          <a:lstStyle/>
          <a:p>
            <a:r>
              <a:rPr lang="en-US" sz="3600" dirty="0" smtClean="0">
                <a:solidFill>
                  <a:srgbClr val="000000"/>
                </a:solidFill>
              </a:rPr>
              <a:t/>
            </a:r>
            <a:br>
              <a:rPr lang="en-US" sz="3600" dirty="0" smtClean="0">
                <a:solidFill>
                  <a:srgbClr val="000000"/>
                </a:solidFill>
              </a:rPr>
            </a:br>
            <a:r>
              <a:rPr lang="en-US" sz="3600" dirty="0">
                <a:solidFill>
                  <a:srgbClr val="000000"/>
                </a:solidFill>
              </a:rPr>
              <a:t/>
            </a:r>
            <a:br>
              <a:rPr lang="en-US" sz="3600" dirty="0">
                <a:solidFill>
                  <a:srgbClr val="000000"/>
                </a:solidFill>
              </a:rPr>
            </a:br>
            <a:r>
              <a:rPr lang="en-US" sz="3600" dirty="0" smtClean="0">
                <a:solidFill>
                  <a:srgbClr val="000000"/>
                </a:solidFill>
              </a:rPr>
              <a:t/>
            </a:r>
            <a:br>
              <a:rPr lang="en-US" sz="3600" dirty="0" smtClean="0">
                <a:solidFill>
                  <a:srgbClr val="000000"/>
                </a:solidFill>
              </a:rPr>
            </a:br>
            <a:r>
              <a:rPr lang="en-US" sz="4000" b="1" dirty="0"/>
              <a:t/>
            </a:r>
            <a:br>
              <a:rPr lang="en-US" sz="4000" b="1" dirty="0"/>
            </a:br>
            <a:endParaRPr lang="en-US" sz="4000" b="1" dirty="0"/>
          </a:p>
        </p:txBody>
      </p:sp>
      <p:sp>
        <p:nvSpPr>
          <p:cNvPr id="4" name="Rectangle 3"/>
          <p:cNvSpPr/>
          <p:nvPr/>
        </p:nvSpPr>
        <p:spPr>
          <a:xfrm>
            <a:off x="685800" y="304800"/>
            <a:ext cx="7924800" cy="2062103"/>
          </a:xfrm>
          <a:prstGeom prst="rect">
            <a:avLst/>
          </a:prstGeom>
        </p:spPr>
        <p:txBody>
          <a:bodyPr wrap="square">
            <a:spAutoFit/>
          </a:bodyPr>
          <a:lstStyle/>
          <a:p>
            <a:pPr algn="ctr"/>
            <a:r>
              <a:rPr lang="en-US" sz="3200" b="1" dirty="0" smtClean="0">
                <a:latin typeface="+mj-lt"/>
                <a:ea typeface="+mj-ea"/>
                <a:cs typeface="+mj-cs"/>
              </a:rPr>
              <a:t>Together</a:t>
            </a:r>
          </a:p>
          <a:p>
            <a:pPr algn="ctr"/>
            <a:r>
              <a:rPr lang="en-US" sz="3200" b="1" dirty="0" smtClean="0">
                <a:latin typeface="+mj-lt"/>
                <a:ea typeface="+mj-ea"/>
                <a:cs typeface="+mj-cs"/>
              </a:rPr>
              <a:t>Academic Press                       Social Support</a:t>
            </a:r>
            <a:r>
              <a:rPr lang="en-US" sz="3200" b="1" dirty="0">
                <a:latin typeface="+mj-lt"/>
                <a:ea typeface="+mj-ea"/>
                <a:cs typeface="+mj-cs"/>
              </a:rPr>
              <a:t/>
            </a:r>
            <a:br>
              <a:rPr lang="en-US" sz="3200" b="1" dirty="0">
                <a:latin typeface="+mj-lt"/>
                <a:ea typeface="+mj-ea"/>
                <a:cs typeface="+mj-cs"/>
              </a:rPr>
            </a:br>
            <a:r>
              <a:rPr lang="en-US" sz="3200" b="1" dirty="0" smtClean="0">
                <a:latin typeface="+mj-lt"/>
                <a:ea typeface="+mj-ea"/>
                <a:cs typeface="+mj-cs"/>
              </a:rPr>
              <a:t>BUILDS RELATIONSHIPS AND CONNECTS</a:t>
            </a:r>
          </a:p>
          <a:p>
            <a:pPr algn="ctr"/>
            <a:r>
              <a:rPr lang="en-US" sz="3200" b="1" dirty="0" smtClean="0">
                <a:latin typeface="+mj-lt"/>
                <a:ea typeface="+mj-ea"/>
                <a:cs typeface="+mj-cs"/>
              </a:rPr>
              <a:t>Migrant </a:t>
            </a:r>
            <a:r>
              <a:rPr lang="en-US" sz="3200" b="1" dirty="0">
                <a:latin typeface="+mj-lt"/>
                <a:ea typeface="+mj-ea"/>
                <a:cs typeface="+mj-cs"/>
              </a:rPr>
              <a:t>Students</a:t>
            </a:r>
          </a:p>
        </p:txBody>
      </p:sp>
      <p:grpSp>
        <p:nvGrpSpPr>
          <p:cNvPr id="8" name="Group 7"/>
          <p:cNvGrpSpPr/>
          <p:nvPr/>
        </p:nvGrpSpPr>
        <p:grpSpPr>
          <a:xfrm>
            <a:off x="3833078" y="843410"/>
            <a:ext cx="1927860" cy="484632"/>
            <a:chOff x="5638800" y="367284"/>
            <a:chExt cx="1927860" cy="484632"/>
          </a:xfrm>
        </p:grpSpPr>
        <p:sp>
          <p:nvSpPr>
            <p:cNvPr id="6" name="Right Arrow 5"/>
            <p:cNvSpPr/>
            <p:nvPr/>
          </p:nvSpPr>
          <p:spPr>
            <a:xfrm rot="10800000">
              <a:off x="5638800" y="367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88252" y="3672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Diagram 13"/>
          <p:cNvGraphicFramePr/>
          <p:nvPr>
            <p:extLst>
              <p:ext uri="{D42A27DB-BD31-4B8C-83A1-F6EECF244321}">
                <p14:modId xmlns:p14="http://schemas.microsoft.com/office/powerpoint/2010/main" val="799050713"/>
              </p:ext>
            </p:extLst>
          </p:nvPr>
        </p:nvGraphicFramePr>
        <p:xfrm>
          <a:off x="685800" y="2209800"/>
          <a:ext cx="7924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796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b="1" dirty="0" smtClean="0"/>
              <a:t>SHOULD THE MGS/MSA </a:t>
            </a:r>
            <a:br>
              <a:rPr lang="en-US" b="1" dirty="0" smtClean="0"/>
            </a:br>
            <a:r>
              <a:rPr lang="en-US" b="1" dirty="0" smtClean="0"/>
              <a:t>CONDUCT RESEARCH BASED</a:t>
            </a:r>
            <a:br>
              <a:rPr lang="en-US" b="1" dirty="0" smtClean="0"/>
            </a:br>
            <a:r>
              <a:rPr lang="en-US" b="1" dirty="0" smtClean="0"/>
              <a:t>ADVOCACY DUTIES?</a:t>
            </a:r>
            <a:endParaRPr lang="en-US" b="1" dirty="0"/>
          </a:p>
        </p:txBody>
      </p:sp>
      <p:sp>
        <p:nvSpPr>
          <p:cNvPr id="3" name="Content Placeholder 2"/>
          <p:cNvSpPr>
            <a:spLocks noGrp="1"/>
          </p:cNvSpPr>
          <p:nvPr>
            <p:ph idx="1"/>
          </p:nvPr>
        </p:nvSpPr>
        <p:spPr>
          <a:xfrm>
            <a:off x="457200" y="1752600"/>
            <a:ext cx="8229600" cy="4373563"/>
          </a:xfrm>
        </p:spPr>
        <p:txBody>
          <a:bodyPr>
            <a:normAutofit lnSpcReduction="10000"/>
          </a:bodyPr>
          <a:lstStyle/>
          <a:p>
            <a:pPr marL="0" indent="0" algn="ctr">
              <a:buNone/>
            </a:pPr>
            <a:r>
              <a:rPr lang="en-US" sz="9600" b="1" dirty="0" smtClean="0"/>
              <a:t>YES!</a:t>
            </a:r>
          </a:p>
          <a:p>
            <a:pPr marL="0" indent="0" algn="ctr">
              <a:buNone/>
            </a:pPr>
            <a:r>
              <a:rPr lang="en-US" sz="9600" b="1" dirty="0" smtClean="0"/>
              <a:t>IT ALL TIES TOGETHER</a:t>
            </a:r>
            <a:endParaRPr lang="en-US" sz="9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182265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1218" cy="1143000"/>
          </a:xfrm>
        </p:spPr>
        <p:txBody>
          <a:bodyPr>
            <a:normAutofit fontScale="90000"/>
          </a:bodyPr>
          <a:lstStyle/>
          <a:p>
            <a:pPr algn="l"/>
            <a:r>
              <a:rPr lang="en-US" b="1" dirty="0" smtClean="0"/>
              <a:t>Segment </a:t>
            </a:r>
            <a:r>
              <a:rPr lang="en-US" b="1" dirty="0"/>
              <a:t>1</a:t>
            </a:r>
            <a:r>
              <a:rPr lang="en-US" b="1" dirty="0" smtClean="0"/>
              <a:t>: MGS/MSA </a:t>
            </a:r>
            <a:br>
              <a:rPr lang="en-US" b="1" dirty="0" smtClean="0"/>
            </a:br>
            <a:r>
              <a:rPr lang="en-US" b="1" dirty="0" smtClean="0"/>
              <a:t>Roles and Responsibilities</a:t>
            </a:r>
            <a:endParaRPr lang="en-US" b="1" dirty="0"/>
          </a:p>
        </p:txBody>
      </p:sp>
      <p:sp>
        <p:nvSpPr>
          <p:cNvPr id="3" name="Content Placeholder 2"/>
          <p:cNvSpPr>
            <a:spLocks noGrp="1"/>
          </p:cNvSpPr>
          <p:nvPr>
            <p:ph idx="1"/>
          </p:nvPr>
        </p:nvSpPr>
        <p:spPr>
          <a:xfrm>
            <a:off x="381000" y="1447800"/>
            <a:ext cx="8229600" cy="5029200"/>
          </a:xfrm>
        </p:spPr>
        <p:txBody>
          <a:bodyPr>
            <a:normAutofit/>
          </a:bodyPr>
          <a:lstStyle/>
          <a:p>
            <a:r>
              <a:rPr lang="en-US" dirty="0" smtClean="0"/>
              <a:t>Large Group Activity – Fiesta Time</a:t>
            </a:r>
          </a:p>
          <a:p>
            <a:r>
              <a:rPr lang="en-US" dirty="0" smtClean="0"/>
              <a:t>Migrant Students at a Glance…</a:t>
            </a:r>
          </a:p>
          <a:p>
            <a:r>
              <a:rPr lang="en-US" dirty="0" smtClean="0"/>
              <a:t>Academic Press, Social Support, Relational Trust – A Research Based Model</a:t>
            </a:r>
          </a:p>
          <a:p>
            <a:r>
              <a:rPr lang="en-US" dirty="0" smtClean="0"/>
              <a:t>MGS/MSA Roles and Responsibilities</a:t>
            </a:r>
          </a:p>
          <a:p>
            <a:r>
              <a:rPr lang="en-US" dirty="0" smtClean="0"/>
              <a:t>MGS/MSA Time Management Activity – Slice of Life</a:t>
            </a:r>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0"/>
            <a:ext cx="2375568" cy="1829075"/>
          </a:xfrm>
          <a:prstGeom prst="rect">
            <a:avLst/>
          </a:prstGeom>
        </p:spPr>
      </p:pic>
    </p:spTree>
    <p:extLst>
      <p:ext uri="{BB962C8B-B14F-4D97-AF65-F5344CB8AC3E}">
        <p14:creationId xmlns:p14="http://schemas.microsoft.com/office/powerpoint/2010/main" val="1452236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5400" b="1" dirty="0" smtClean="0"/>
              <a:t>Major Functions Listed in New </a:t>
            </a:r>
            <a:br>
              <a:rPr lang="en-US" sz="5400" b="1" dirty="0" smtClean="0"/>
            </a:br>
            <a:r>
              <a:rPr lang="en-US" sz="5400" b="1" dirty="0" smtClean="0"/>
              <a:t>MGS - MSA Job Descriptions</a:t>
            </a:r>
            <a:endParaRPr lang="en-US" sz="5400" b="1" dirty="0"/>
          </a:p>
        </p:txBody>
      </p:sp>
      <p:sp>
        <p:nvSpPr>
          <p:cNvPr id="6" name="Content Placeholder 2"/>
          <p:cNvSpPr>
            <a:spLocks noGrp="1"/>
          </p:cNvSpPr>
          <p:nvPr>
            <p:ph idx="1"/>
          </p:nvPr>
        </p:nvSpPr>
        <p:spPr>
          <a:xfrm>
            <a:off x="457200" y="2286000"/>
            <a:ext cx="6019800" cy="3840163"/>
          </a:xfrm>
        </p:spPr>
        <p:txBody>
          <a:bodyPr>
            <a:normAutofit/>
          </a:bodyPr>
          <a:lstStyle/>
          <a:p>
            <a:pPr>
              <a:buFont typeface="Wingdings" pitchFamily="2" charset="2"/>
              <a:buChar char="ü"/>
            </a:pPr>
            <a:r>
              <a:rPr lang="en-US" b="1" dirty="0" smtClean="0"/>
              <a:t>Overview of Positions</a:t>
            </a:r>
          </a:p>
          <a:p>
            <a:pPr>
              <a:buFont typeface="Wingdings" pitchFamily="2" charset="2"/>
              <a:buChar char="ü"/>
            </a:pPr>
            <a:r>
              <a:rPr lang="en-US" b="1" dirty="0" smtClean="0"/>
              <a:t>Job Functions</a:t>
            </a:r>
          </a:p>
          <a:p>
            <a:pPr>
              <a:buFont typeface="Wingdings" pitchFamily="2" charset="2"/>
              <a:buChar char="ü"/>
            </a:pPr>
            <a:r>
              <a:rPr lang="en-US" b="1" dirty="0" smtClean="0"/>
              <a:t>Definitions of Major Functions/Sample </a:t>
            </a:r>
          </a:p>
          <a:p>
            <a:pPr marL="0" indent="0">
              <a:buNone/>
            </a:pPr>
            <a:r>
              <a:rPr lang="en-US" b="1" dirty="0"/>
              <a:t> </a:t>
            </a:r>
            <a:r>
              <a:rPr lang="en-US" b="1" dirty="0" smtClean="0"/>
              <a:t>   Strategies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048000"/>
            <a:ext cx="3149600" cy="2362200"/>
          </a:xfrm>
          <a:prstGeom prst="rect">
            <a:avLst/>
          </a:prstGeom>
        </p:spPr>
      </p:pic>
      <p:sp>
        <p:nvSpPr>
          <p:cNvPr id="5" name="TextBox 4"/>
          <p:cNvSpPr txBox="1"/>
          <p:nvPr/>
        </p:nvSpPr>
        <p:spPr>
          <a:xfrm>
            <a:off x="5105400" y="5334000"/>
            <a:ext cx="3149600" cy="646331"/>
          </a:xfrm>
          <a:prstGeom prst="rect">
            <a:avLst/>
          </a:prstGeom>
          <a:noFill/>
        </p:spPr>
        <p:txBody>
          <a:bodyPr wrap="square" rtlCol="0">
            <a:spAutoFit/>
          </a:bodyPr>
          <a:lstStyle/>
          <a:p>
            <a:pPr algn="ctr"/>
            <a:r>
              <a:rPr lang="en-US" b="1" i="1" dirty="0" smtClean="0">
                <a:solidFill>
                  <a:prstClr val="black"/>
                </a:solidFill>
              </a:rPr>
              <a:t>MGS, Josh Barbosa, Mabton,  in action with students</a:t>
            </a:r>
            <a:endParaRPr lang="en-US" b="1" i="1" dirty="0">
              <a:solidFill>
                <a:prstClr val="black"/>
              </a:solidFill>
            </a:endParaRPr>
          </a:p>
        </p:txBody>
      </p:sp>
      <p:sp>
        <p:nvSpPr>
          <p:cNvPr id="7" name="Rectangle 6"/>
          <p:cNvSpPr/>
          <p:nvPr/>
        </p:nvSpPr>
        <p:spPr>
          <a:xfrm>
            <a:off x="121024" y="6096000"/>
            <a:ext cx="4759957" cy="646331"/>
          </a:xfrm>
          <a:prstGeom prst="rect">
            <a:avLst/>
          </a:prstGeom>
        </p:spPr>
        <p:txBody>
          <a:bodyPr wrap="none">
            <a:spAutoFit/>
          </a:bodyPr>
          <a:lstStyle/>
          <a:p>
            <a:pPr algn="r"/>
            <a:r>
              <a:rPr lang="en-US" b="1" dirty="0">
                <a:solidFill>
                  <a:prstClr val="black"/>
                </a:solidFill>
              </a:rPr>
              <a:t>MGS/MSA Alignment: </a:t>
            </a:r>
            <a:r>
              <a:rPr lang="en-US" b="1" dirty="0" smtClean="0">
                <a:solidFill>
                  <a:srgbClr val="F79646">
                    <a:lumMod val="75000"/>
                  </a:srgbClr>
                </a:solidFill>
              </a:rPr>
              <a:t>MSAmr:2-9</a:t>
            </a:r>
            <a:r>
              <a:rPr lang="en-US" b="1" dirty="0" smtClean="0">
                <a:solidFill>
                  <a:prstClr val="black"/>
                </a:solidFill>
              </a:rPr>
              <a:t>, </a:t>
            </a:r>
            <a:r>
              <a:rPr lang="en-US" b="1" dirty="0" smtClean="0">
                <a:solidFill>
                  <a:srgbClr val="7030A0"/>
                </a:solidFill>
              </a:rPr>
              <a:t>MGSmr:2-11</a:t>
            </a:r>
          </a:p>
          <a:p>
            <a:pPr algn="r"/>
            <a:endParaRPr lang="en-US" dirty="0">
              <a:solidFill>
                <a:srgbClr val="7030A0"/>
              </a:solidFill>
            </a:endParaRPr>
          </a:p>
        </p:txBody>
      </p:sp>
    </p:spTree>
    <p:extLst>
      <p:ext uri="{BB962C8B-B14F-4D97-AF65-F5344CB8AC3E}">
        <p14:creationId xmlns:p14="http://schemas.microsoft.com/office/powerpoint/2010/main" val="2855657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81000"/>
            <a:ext cx="7620000" cy="6019800"/>
          </a:xfrm>
          <a:prstGeom prst="rect">
            <a:avLst/>
          </a:prstGeom>
          <a:ln>
            <a:noFill/>
          </a:ln>
        </p:spPr>
        <p:style>
          <a:lnRef idx="1">
            <a:schemeClr val="accent1"/>
          </a:lnRef>
          <a:fillRef idx="1001">
            <a:schemeClr val="lt1"/>
          </a:fillRef>
          <a:effectRef idx="1">
            <a:schemeClr val="accent1"/>
          </a:effectRef>
          <a:fontRef idx="minor">
            <a:schemeClr val="dk1"/>
          </a:fontRef>
        </p:style>
        <p:txBody>
          <a:bodyPr wrap="square" rtlCol="0">
            <a:spAutoFit/>
          </a:bodyPr>
          <a:lstStyle/>
          <a:p>
            <a:pPr algn="ctr"/>
            <a:r>
              <a:rPr lang="en-US" sz="4000" b="1" dirty="0" smtClean="0">
                <a:solidFill>
                  <a:prstClr val="black"/>
                </a:solidFill>
              </a:rPr>
              <a:t>Migrant Student Advocacy</a:t>
            </a:r>
            <a:endParaRPr lang="en-US" sz="3200" b="1" dirty="0">
              <a:solidFill>
                <a:prstClr val="black"/>
              </a:solidFill>
            </a:endParaRPr>
          </a:p>
          <a:p>
            <a:pPr algn="ctr"/>
            <a:r>
              <a:rPr lang="en-US" sz="1600" b="1" dirty="0" smtClean="0">
                <a:solidFill>
                  <a:prstClr val="black"/>
                </a:solidFill>
              </a:rPr>
              <a:t>  </a:t>
            </a:r>
          </a:p>
          <a:p>
            <a:r>
              <a:rPr lang="en-US" sz="3200" dirty="0" smtClean="0">
                <a:solidFill>
                  <a:prstClr val="black"/>
                </a:solidFill>
              </a:rPr>
              <a:t>Intervention </a:t>
            </a:r>
            <a:r>
              <a:rPr lang="en-US" sz="3200" dirty="0">
                <a:solidFill>
                  <a:prstClr val="black"/>
                </a:solidFill>
              </a:rPr>
              <a:t>on behalf of migrant students.  </a:t>
            </a:r>
          </a:p>
          <a:p>
            <a:r>
              <a:rPr lang="en-US" sz="3200" dirty="0" smtClean="0">
                <a:solidFill>
                  <a:prstClr val="black"/>
                </a:solidFill>
              </a:rPr>
              <a:t>The </a:t>
            </a:r>
            <a:r>
              <a:rPr lang="en-US" sz="3200" b="1" i="1" dirty="0" smtClean="0">
                <a:solidFill>
                  <a:prstClr val="black"/>
                </a:solidFill>
              </a:rPr>
              <a:t>coordination or facilitation </a:t>
            </a:r>
            <a:r>
              <a:rPr lang="en-US" sz="3200" dirty="0" smtClean="0">
                <a:solidFill>
                  <a:prstClr val="black"/>
                </a:solidFill>
              </a:rPr>
              <a:t>of </a:t>
            </a:r>
            <a:r>
              <a:rPr lang="en-US" sz="3200" dirty="0">
                <a:solidFill>
                  <a:prstClr val="black"/>
                </a:solidFill>
              </a:rPr>
              <a:t>access to </a:t>
            </a:r>
            <a:r>
              <a:rPr lang="en-US" sz="3200" dirty="0" smtClean="0">
                <a:solidFill>
                  <a:prstClr val="black"/>
                </a:solidFill>
              </a:rPr>
              <a:t>academic press and social support </a:t>
            </a:r>
            <a:r>
              <a:rPr lang="en-US" sz="3200" dirty="0">
                <a:solidFill>
                  <a:prstClr val="black"/>
                </a:solidFill>
              </a:rPr>
              <a:t>activities to </a:t>
            </a:r>
            <a:r>
              <a:rPr lang="en-US" sz="3200" dirty="0" smtClean="0">
                <a:solidFill>
                  <a:prstClr val="black"/>
                </a:solidFill>
              </a:rPr>
              <a:t>successfully:</a:t>
            </a:r>
          </a:p>
          <a:p>
            <a:pPr marL="457200" indent="-457200">
              <a:buFont typeface="Arial" pitchFamily="34" charset="0"/>
              <a:buChar char="•"/>
            </a:pPr>
            <a:r>
              <a:rPr lang="en-US" sz="3200" dirty="0">
                <a:solidFill>
                  <a:prstClr val="black"/>
                </a:solidFill>
              </a:rPr>
              <a:t>	</a:t>
            </a:r>
            <a:r>
              <a:rPr lang="en-US" sz="3200" dirty="0" smtClean="0">
                <a:solidFill>
                  <a:prstClr val="black"/>
                </a:solidFill>
              </a:rPr>
              <a:t>transition migrant </a:t>
            </a:r>
            <a:r>
              <a:rPr lang="en-US" sz="3200" dirty="0">
                <a:solidFill>
                  <a:prstClr val="black"/>
                </a:solidFill>
              </a:rPr>
              <a:t>students to </a:t>
            </a:r>
            <a:r>
              <a:rPr lang="en-US" sz="3200" dirty="0" smtClean="0">
                <a:solidFill>
                  <a:prstClr val="black"/>
                </a:solidFill>
              </a:rPr>
              <a:t>the 	next </a:t>
            </a:r>
            <a:r>
              <a:rPr lang="en-US" sz="3200" dirty="0">
                <a:solidFill>
                  <a:prstClr val="black"/>
                </a:solidFill>
              </a:rPr>
              <a:t>grade level, </a:t>
            </a:r>
            <a:endParaRPr lang="en-US" sz="3200" dirty="0" smtClean="0">
              <a:solidFill>
                <a:prstClr val="black"/>
              </a:solidFill>
            </a:endParaRPr>
          </a:p>
          <a:p>
            <a:pPr marL="457200" indent="-457200">
              <a:buFont typeface="Arial" pitchFamily="34" charset="0"/>
              <a:buChar char="•"/>
            </a:pPr>
            <a:r>
              <a:rPr lang="en-US" sz="3200" dirty="0">
                <a:solidFill>
                  <a:prstClr val="black"/>
                </a:solidFill>
              </a:rPr>
              <a:t>	</a:t>
            </a:r>
            <a:r>
              <a:rPr lang="en-US" sz="3200" dirty="0" smtClean="0">
                <a:solidFill>
                  <a:prstClr val="black"/>
                </a:solidFill>
              </a:rPr>
              <a:t>support students to complete </a:t>
            </a:r>
            <a:r>
              <a:rPr lang="en-US" sz="3200" dirty="0">
                <a:solidFill>
                  <a:prstClr val="black"/>
                </a:solidFill>
              </a:rPr>
              <a:t>high </a:t>
            </a:r>
            <a:r>
              <a:rPr lang="en-US" sz="3200" dirty="0" smtClean="0">
                <a:solidFill>
                  <a:prstClr val="black"/>
                </a:solidFill>
              </a:rPr>
              <a:t>	school</a:t>
            </a:r>
            <a:r>
              <a:rPr lang="en-US" sz="3200" dirty="0">
                <a:solidFill>
                  <a:prstClr val="black"/>
                </a:solidFill>
              </a:rPr>
              <a:t>, and </a:t>
            </a:r>
            <a:endParaRPr lang="en-US" sz="3200" dirty="0" smtClean="0">
              <a:solidFill>
                <a:prstClr val="black"/>
              </a:solidFill>
            </a:endParaRPr>
          </a:p>
          <a:p>
            <a:pPr marL="457200" indent="-457200">
              <a:buFont typeface="Arial" pitchFamily="34" charset="0"/>
              <a:buChar char="•"/>
            </a:pPr>
            <a:r>
              <a:rPr lang="en-US" sz="3200" dirty="0">
                <a:solidFill>
                  <a:prstClr val="black"/>
                </a:solidFill>
              </a:rPr>
              <a:t>	</a:t>
            </a:r>
            <a:r>
              <a:rPr lang="en-US" sz="3200" dirty="0" smtClean="0">
                <a:solidFill>
                  <a:prstClr val="black"/>
                </a:solidFill>
              </a:rPr>
              <a:t>promote student transition </a:t>
            </a:r>
            <a:r>
              <a:rPr lang="en-US" sz="3200" dirty="0">
                <a:solidFill>
                  <a:prstClr val="black"/>
                </a:solidFill>
              </a:rPr>
              <a:t>to </a:t>
            </a:r>
            <a:r>
              <a:rPr lang="en-US" sz="3200" dirty="0" smtClean="0">
                <a:solidFill>
                  <a:prstClr val="black"/>
                </a:solidFill>
              </a:rPr>
              <a:t>		postsecondary education/employment</a:t>
            </a:r>
            <a:r>
              <a:rPr lang="en-US" sz="3200" dirty="0">
                <a:solidFill>
                  <a:prstClr val="black"/>
                </a:solidFill>
              </a:rPr>
              <a:t>.</a:t>
            </a:r>
          </a:p>
        </p:txBody>
      </p:sp>
    </p:spTree>
    <p:extLst>
      <p:ext uri="{BB962C8B-B14F-4D97-AF65-F5344CB8AC3E}">
        <p14:creationId xmlns:p14="http://schemas.microsoft.com/office/powerpoint/2010/main" val="2361678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MGS and MSA </a:t>
            </a:r>
            <a:br>
              <a:rPr lang="en-US" b="1" dirty="0" smtClean="0"/>
            </a:br>
            <a:r>
              <a:rPr lang="en-US" b="1" dirty="0" smtClean="0"/>
              <a:t>CASE LOAD AND OVERVIEW</a:t>
            </a:r>
            <a:endParaRPr lang="en-US" b="1" dirty="0"/>
          </a:p>
        </p:txBody>
      </p:sp>
      <p:sp>
        <p:nvSpPr>
          <p:cNvPr id="4" name="Content Placeholder 3"/>
          <p:cNvSpPr>
            <a:spLocks noGrp="1"/>
          </p:cNvSpPr>
          <p:nvPr>
            <p:ph sz="half" idx="1"/>
          </p:nvPr>
        </p:nvSpPr>
        <p:spPr>
          <a:xfrm>
            <a:off x="533400" y="1600200"/>
            <a:ext cx="4038600" cy="4647426"/>
          </a:xfrm>
          <a:prstGeom prst="rect">
            <a:avLst/>
          </a:prstGeom>
        </p:spPr>
        <p:txBody>
          <a:bodyPr wrap="square">
            <a:spAutoFit/>
          </a:bodyPr>
          <a:lstStyle/>
          <a:p>
            <a:pPr marL="0" indent="0">
              <a:buNone/>
            </a:pPr>
            <a:r>
              <a:rPr lang="en-US" sz="2400" b="1" dirty="0" smtClean="0"/>
              <a:t>MGS </a:t>
            </a:r>
            <a:r>
              <a:rPr lang="en-US" sz="2400" dirty="0" smtClean="0"/>
              <a:t>= </a:t>
            </a:r>
            <a:r>
              <a:rPr lang="en-US" sz="2400" b="1" dirty="0"/>
              <a:t>1 </a:t>
            </a:r>
            <a:r>
              <a:rPr lang="en-US" sz="2400" b="1" dirty="0" smtClean="0"/>
              <a:t>FTE : 50 students - </a:t>
            </a:r>
            <a:r>
              <a:rPr lang="en-US" sz="2400" b="1" dirty="0" err="1" smtClean="0"/>
              <a:t>indepth</a:t>
            </a:r>
            <a:r>
              <a:rPr lang="en-US" sz="2400" b="1" dirty="0" smtClean="0"/>
              <a:t> </a:t>
            </a:r>
            <a:r>
              <a:rPr lang="en-US" sz="2400" b="1" dirty="0"/>
              <a:t>one-on-one </a:t>
            </a:r>
            <a:r>
              <a:rPr lang="en-US" sz="2400" b="1" dirty="0" smtClean="0"/>
              <a:t>mentoring/case </a:t>
            </a:r>
            <a:r>
              <a:rPr lang="en-US" sz="2400" b="1" dirty="0"/>
              <a:t>management service for most at </a:t>
            </a:r>
            <a:r>
              <a:rPr lang="en-US" sz="2400" b="1" dirty="0" smtClean="0"/>
              <a:t>risk; monitors academics</a:t>
            </a:r>
            <a:endParaRPr lang="en-US" sz="2400" b="1" dirty="0"/>
          </a:p>
          <a:p>
            <a:r>
              <a:rPr lang="en-US" sz="2000" dirty="0" smtClean="0"/>
              <a:t>Degreed individual</a:t>
            </a:r>
          </a:p>
          <a:p>
            <a:r>
              <a:rPr lang="en-US" sz="2000" dirty="0" smtClean="0"/>
              <a:t>Collaborates </a:t>
            </a:r>
            <a:r>
              <a:rPr lang="en-US" sz="2000" dirty="0"/>
              <a:t>with </a:t>
            </a:r>
            <a:r>
              <a:rPr lang="en-US" sz="2000" dirty="0" smtClean="0"/>
              <a:t>all to develop an individualized plan of action – for academic achievement (a template will be shared)</a:t>
            </a:r>
          </a:p>
          <a:p>
            <a:r>
              <a:rPr lang="en-US" sz="2000" dirty="0"/>
              <a:t>C</a:t>
            </a:r>
            <a:r>
              <a:rPr lang="en-US" sz="2000" dirty="0" smtClean="0"/>
              <a:t>oordinates </a:t>
            </a:r>
            <a:r>
              <a:rPr lang="en-US" sz="2000" dirty="0"/>
              <a:t>academic activities with teachers and </a:t>
            </a:r>
            <a:r>
              <a:rPr lang="en-US" sz="2000" dirty="0" smtClean="0"/>
              <a:t>counselors</a:t>
            </a:r>
          </a:p>
          <a:p>
            <a:r>
              <a:rPr lang="en-US" sz="2000" dirty="0" smtClean="0"/>
              <a:t>Facilitates </a:t>
            </a:r>
            <a:r>
              <a:rPr lang="en-US" sz="2000" dirty="0"/>
              <a:t>access to </a:t>
            </a:r>
            <a:r>
              <a:rPr lang="en-US" sz="2000" dirty="0" smtClean="0"/>
              <a:t>services</a:t>
            </a:r>
            <a:endParaRPr lang="en-US" sz="2000" dirty="0"/>
          </a:p>
        </p:txBody>
      </p:sp>
      <p:sp>
        <p:nvSpPr>
          <p:cNvPr id="3" name="Content Placeholder 2"/>
          <p:cNvSpPr>
            <a:spLocks noGrp="1"/>
          </p:cNvSpPr>
          <p:nvPr>
            <p:ph sz="half" idx="2"/>
          </p:nvPr>
        </p:nvSpPr>
        <p:spPr>
          <a:xfrm>
            <a:off x="4724400" y="1600200"/>
            <a:ext cx="4038600" cy="4449763"/>
          </a:xfrm>
        </p:spPr>
        <p:txBody>
          <a:bodyPr>
            <a:normAutofit/>
          </a:bodyPr>
          <a:lstStyle/>
          <a:p>
            <a:pPr marL="0" indent="0">
              <a:buNone/>
            </a:pPr>
            <a:r>
              <a:rPr lang="en-US" sz="2600" b="1" dirty="0"/>
              <a:t>MSA </a:t>
            </a:r>
            <a:r>
              <a:rPr lang="en-US" sz="2600" dirty="0"/>
              <a:t>= </a:t>
            </a:r>
            <a:r>
              <a:rPr lang="en-US" sz="2600" b="1" dirty="0"/>
              <a:t>1 </a:t>
            </a:r>
            <a:r>
              <a:rPr lang="en-US" sz="2600" b="1" dirty="0" smtClean="0"/>
              <a:t>FTE : 150 </a:t>
            </a:r>
            <a:r>
              <a:rPr lang="en-US" sz="2600" b="1" dirty="0"/>
              <a:t>students - monitors academic </a:t>
            </a:r>
            <a:r>
              <a:rPr lang="en-US" sz="2600" b="1" dirty="0" smtClean="0"/>
              <a:t>progress</a:t>
            </a:r>
          </a:p>
          <a:p>
            <a:pPr marL="0" indent="0">
              <a:buNone/>
            </a:pPr>
            <a:endParaRPr lang="en-US" sz="2600" b="1" dirty="0"/>
          </a:p>
          <a:p>
            <a:r>
              <a:rPr lang="en-US" sz="2000" dirty="0"/>
              <a:t>Follows lead of </a:t>
            </a:r>
            <a:r>
              <a:rPr lang="en-US" sz="2000" dirty="0" smtClean="0"/>
              <a:t>administrator</a:t>
            </a:r>
          </a:p>
          <a:p>
            <a:r>
              <a:rPr lang="en-US" sz="2000" dirty="0" smtClean="0"/>
              <a:t>May </a:t>
            </a:r>
            <a:r>
              <a:rPr lang="en-US" sz="2000" dirty="0"/>
              <a:t>work with students in small group format</a:t>
            </a:r>
          </a:p>
          <a:p>
            <a:r>
              <a:rPr lang="en-US" sz="2000" dirty="0" smtClean="0"/>
              <a:t>Collaborates with all to develop an individualized plan of action – for academic achievement (a template will be shared)</a:t>
            </a:r>
          </a:p>
          <a:p>
            <a:r>
              <a:rPr lang="en-US" sz="2000" dirty="0" smtClean="0"/>
              <a:t>Facilitates </a:t>
            </a:r>
            <a:r>
              <a:rPr lang="en-US" sz="2000" dirty="0"/>
              <a:t>access to services</a:t>
            </a:r>
          </a:p>
          <a:p>
            <a:endParaRPr lang="en-US" dirty="0"/>
          </a:p>
        </p:txBody>
      </p:sp>
      <p:sp>
        <p:nvSpPr>
          <p:cNvPr id="5" name="TextBox 4"/>
          <p:cNvSpPr txBox="1"/>
          <p:nvPr/>
        </p:nvSpPr>
        <p:spPr>
          <a:xfrm>
            <a:off x="533400" y="6309865"/>
            <a:ext cx="2362200" cy="276999"/>
          </a:xfrm>
          <a:prstGeom prst="rect">
            <a:avLst/>
          </a:prstGeom>
          <a:noFill/>
        </p:spPr>
        <p:txBody>
          <a:bodyPr wrap="square" rtlCol="0">
            <a:spAutoFit/>
          </a:bodyPr>
          <a:lstStyle/>
          <a:p>
            <a:r>
              <a:rPr lang="en-US" sz="1200" dirty="0" smtClean="0">
                <a:solidFill>
                  <a:prstClr val="black"/>
                </a:solidFill>
              </a:rPr>
              <a:t>*Full Time Equivalent</a:t>
            </a:r>
            <a:endParaRPr lang="en-US" sz="1200" dirty="0">
              <a:solidFill>
                <a:prstClr val="black"/>
              </a:solidFill>
            </a:endParaRPr>
          </a:p>
        </p:txBody>
      </p:sp>
    </p:spTree>
    <p:extLst>
      <p:ext uri="{BB962C8B-B14F-4D97-AF65-F5344CB8AC3E}">
        <p14:creationId xmlns:p14="http://schemas.microsoft.com/office/powerpoint/2010/main" val="2348592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2000" b="1" dirty="0" smtClean="0"/>
              <a:t>MAJOR MGS and MSA FUNCTIONS  -- SEE HANDOUT</a:t>
            </a:r>
            <a:br>
              <a:rPr lang="en-US" sz="2000" b="1" dirty="0" smtClean="0"/>
            </a:br>
            <a:r>
              <a:rPr lang="en-US" sz="2000" b="1" dirty="0" smtClean="0"/>
              <a:t>Advocacy Services Prioritized as Funded by the MEP </a:t>
            </a:r>
            <a:endParaRPr lang="en-US" sz="2000" b="1" dirty="0"/>
          </a:p>
        </p:txBody>
      </p:sp>
      <p:graphicFrame>
        <p:nvGraphicFramePr>
          <p:cNvPr id="9" name="Diagram 8"/>
          <p:cNvGraphicFramePr/>
          <p:nvPr>
            <p:extLst>
              <p:ext uri="{D42A27DB-BD31-4B8C-83A1-F6EECF244321}">
                <p14:modId xmlns:p14="http://schemas.microsoft.com/office/powerpoint/2010/main" val="1345806784"/>
              </p:ext>
            </p:extLst>
          </p:nvPr>
        </p:nvGraphicFramePr>
        <p:xfrm>
          <a:off x="1624149" y="915754"/>
          <a:ext cx="6816090" cy="5276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20980" y="5983069"/>
            <a:ext cx="8686800" cy="738664"/>
          </a:xfrm>
          <a:prstGeom prst="rect">
            <a:avLst/>
          </a:prstGeom>
          <a:noFill/>
        </p:spPr>
        <p:txBody>
          <a:bodyPr wrap="square" rtlCol="0">
            <a:spAutoFit/>
          </a:bodyPr>
          <a:lstStyle/>
          <a:p>
            <a:r>
              <a:rPr lang="en-US" sz="1200" b="1" i="1" dirty="0"/>
              <a:t>*Staff with less than a full time FTE may modify level of service as FTE and time permit.</a:t>
            </a:r>
            <a:endParaRPr lang="en-US" sz="1200" dirty="0"/>
          </a:p>
          <a:p>
            <a:r>
              <a:rPr lang="en-US" sz="1000" b="1" dirty="0" smtClean="0"/>
              <a:t>Note</a:t>
            </a:r>
            <a:r>
              <a:rPr lang="en-US" sz="1000" b="1" dirty="0"/>
              <a:t>:  </a:t>
            </a:r>
            <a:r>
              <a:rPr lang="en-US" sz="1000" dirty="0"/>
              <a:t>All services are intended as intervention to ensure high school graduation and are centered on ensuring ACADEMIC success and postsecondary transition.  All services focus on the unique and supplemental needs of the migrant student.  Staff may NOT supplant services and activities available to all students through the school. </a:t>
            </a:r>
          </a:p>
        </p:txBody>
      </p:sp>
      <p:sp>
        <p:nvSpPr>
          <p:cNvPr id="11" name="TextBox 10"/>
          <p:cNvSpPr txBox="1"/>
          <p:nvPr/>
        </p:nvSpPr>
        <p:spPr>
          <a:xfrm>
            <a:off x="220980" y="838200"/>
            <a:ext cx="2025831" cy="5047536"/>
          </a:xfrm>
          <a:prstGeom prst="rect">
            <a:avLst/>
          </a:prstGeom>
          <a:noFill/>
        </p:spPr>
        <p:txBody>
          <a:bodyPr wrap="square" rtlCol="0">
            <a:spAutoFit/>
          </a:bodyPr>
          <a:lstStyle/>
          <a:p>
            <a:r>
              <a:rPr lang="en-US" sz="1400" dirty="0"/>
              <a:t> </a:t>
            </a:r>
            <a:r>
              <a:rPr lang="en-US" sz="1400" b="1" dirty="0" smtClean="0"/>
              <a:t>MGS</a:t>
            </a:r>
            <a:r>
              <a:rPr lang="en-US" sz="1400" dirty="0"/>
              <a:t>= </a:t>
            </a:r>
            <a:r>
              <a:rPr lang="en-US" sz="1400" b="1" dirty="0"/>
              <a:t>1 FTE: 50 </a:t>
            </a:r>
            <a:r>
              <a:rPr lang="en-US" sz="1400" b="1" dirty="0" smtClean="0"/>
              <a:t>students</a:t>
            </a:r>
          </a:p>
          <a:p>
            <a:r>
              <a:rPr lang="en-US" sz="1400" dirty="0" smtClean="0"/>
              <a:t>Self initiates; collaborates with all; </a:t>
            </a:r>
            <a:r>
              <a:rPr lang="en-US" sz="1400" dirty="0" err="1" smtClean="0"/>
              <a:t>indepth</a:t>
            </a:r>
            <a:r>
              <a:rPr lang="en-US" sz="1400" dirty="0" smtClean="0"/>
              <a:t> one-on-one mentoring and case management service for most at risk; monitors academics; coordinates academic activities with teachers and counselors; </a:t>
            </a:r>
            <a:r>
              <a:rPr lang="en-US" sz="1400" dirty="0"/>
              <a:t>facilitates access to services</a:t>
            </a:r>
          </a:p>
          <a:p>
            <a:endParaRPr lang="en-US" sz="1400" dirty="0" smtClean="0"/>
          </a:p>
          <a:p>
            <a:r>
              <a:rPr lang="en-US" sz="1400" dirty="0" smtClean="0"/>
              <a:t> </a:t>
            </a:r>
            <a:r>
              <a:rPr lang="en-US" sz="1400" b="1" dirty="0"/>
              <a:t>MSA</a:t>
            </a:r>
            <a:r>
              <a:rPr lang="en-US" sz="1400" dirty="0"/>
              <a:t>= </a:t>
            </a:r>
            <a:r>
              <a:rPr lang="en-US" sz="1400" b="1" dirty="0"/>
              <a:t>1 FTE: 150 </a:t>
            </a:r>
            <a:r>
              <a:rPr lang="en-US" sz="1400" b="1" dirty="0" smtClean="0"/>
              <a:t>students</a:t>
            </a:r>
          </a:p>
          <a:p>
            <a:r>
              <a:rPr lang="en-US" sz="1400" dirty="0" smtClean="0"/>
              <a:t>Follows lead of administrator; monitors academic progress; may work with students in small group format; facilitates access to services</a:t>
            </a:r>
            <a:endParaRPr lang="en-US" sz="1400" dirty="0"/>
          </a:p>
        </p:txBody>
      </p:sp>
      <p:sp>
        <p:nvSpPr>
          <p:cNvPr id="6" name="Explosion 1 5"/>
          <p:cNvSpPr/>
          <p:nvPr/>
        </p:nvSpPr>
        <p:spPr>
          <a:xfrm>
            <a:off x="7244372" y="228600"/>
            <a:ext cx="1953416" cy="1806388"/>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2586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4852617" y="2540776"/>
            <a:ext cx="2307669" cy="1730751"/>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1613784" y="4148255"/>
            <a:ext cx="2460235" cy="184517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6734860" y="3639802"/>
            <a:ext cx="2292865" cy="1719649"/>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4264466" y="4634131"/>
            <a:ext cx="2765055" cy="2073792"/>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344739" y="3743944"/>
            <a:ext cx="2140037" cy="1605027"/>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6749441" y="5527626"/>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2356044" y="1274380"/>
            <a:ext cx="2700752" cy="2025564"/>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541532" y="1290454"/>
            <a:ext cx="1799417" cy="1349563"/>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MGS/MSA Responsibilities and </a:t>
            </a:r>
          </a:p>
          <a:p>
            <a:pPr algn="l"/>
            <a:r>
              <a:rPr lang="en-US" sz="4700" b="1" dirty="0" smtClean="0">
                <a:latin typeface="+mn-lt"/>
              </a:rPr>
              <a:t>Research Based Model Activity</a:t>
            </a:r>
            <a:endParaRPr lang="en-US" sz="4700" b="1" dirty="0">
              <a:latin typeface="+mn-lt"/>
            </a:endParaRPr>
          </a:p>
        </p:txBody>
      </p:sp>
    </p:spTree>
    <p:extLst>
      <p:ext uri="{BB962C8B-B14F-4D97-AF65-F5344CB8AC3E}">
        <p14:creationId xmlns:p14="http://schemas.microsoft.com/office/powerpoint/2010/main" val="757968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62000" y="1219587"/>
            <a:ext cx="7543800" cy="540981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2" name="Oval 11"/>
          <p:cNvSpPr/>
          <p:nvPr/>
        </p:nvSpPr>
        <p:spPr>
          <a:xfrm>
            <a:off x="1699729" y="2423627"/>
            <a:ext cx="3581400" cy="331509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3" name="Oval 12"/>
          <p:cNvSpPr/>
          <p:nvPr/>
        </p:nvSpPr>
        <p:spPr>
          <a:xfrm>
            <a:off x="3657600" y="2397703"/>
            <a:ext cx="3581400" cy="3315093"/>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4" name="TextBox 13"/>
          <p:cNvSpPr txBox="1"/>
          <p:nvPr/>
        </p:nvSpPr>
        <p:spPr>
          <a:xfrm>
            <a:off x="4343401" y="2854903"/>
            <a:ext cx="228600" cy="2308324"/>
          </a:xfrm>
          <a:prstGeom prst="rect">
            <a:avLst/>
          </a:prstGeom>
          <a:noFill/>
        </p:spPr>
        <p:txBody>
          <a:bodyPr wrap="square" rtlCol="0">
            <a:spAutoFit/>
          </a:bodyPr>
          <a:lstStyle/>
          <a:p>
            <a:r>
              <a:rPr lang="en-US" b="1" dirty="0" smtClean="0"/>
              <a:t>LEARNING</a:t>
            </a:r>
            <a:endParaRPr lang="en-US" b="1" dirty="0"/>
          </a:p>
        </p:txBody>
      </p:sp>
      <p:sp>
        <p:nvSpPr>
          <p:cNvPr id="15" name="TextBox 14"/>
          <p:cNvSpPr txBox="1"/>
          <p:nvPr/>
        </p:nvSpPr>
        <p:spPr>
          <a:xfrm>
            <a:off x="5462302" y="3259054"/>
            <a:ext cx="1548098" cy="1046440"/>
          </a:xfrm>
          <a:prstGeom prst="rect">
            <a:avLst/>
          </a:prstGeom>
          <a:noFill/>
        </p:spPr>
        <p:txBody>
          <a:bodyPr wrap="square" rtlCol="0">
            <a:spAutoFit/>
          </a:bodyPr>
          <a:lstStyle/>
          <a:p>
            <a:r>
              <a:rPr lang="en-US" b="1" dirty="0" smtClean="0"/>
              <a:t>Social Support</a:t>
            </a:r>
          </a:p>
          <a:p>
            <a:r>
              <a:rPr lang="en-US" sz="1100" dirty="0" smtClean="0"/>
              <a:t>Provides assistance/</a:t>
            </a:r>
          </a:p>
          <a:p>
            <a:r>
              <a:rPr lang="en-US" sz="1100" dirty="0" smtClean="0"/>
              <a:t>help in meeting expected standards/goals</a:t>
            </a:r>
            <a:endParaRPr lang="en-US" sz="1100" dirty="0"/>
          </a:p>
        </p:txBody>
      </p:sp>
      <p:sp>
        <p:nvSpPr>
          <p:cNvPr id="16" name="TextBox 15"/>
          <p:cNvSpPr txBox="1"/>
          <p:nvPr/>
        </p:nvSpPr>
        <p:spPr>
          <a:xfrm>
            <a:off x="1927871" y="3235903"/>
            <a:ext cx="1653529" cy="1215717"/>
          </a:xfrm>
          <a:prstGeom prst="rect">
            <a:avLst/>
          </a:prstGeom>
          <a:noFill/>
        </p:spPr>
        <p:txBody>
          <a:bodyPr wrap="square" rtlCol="0">
            <a:spAutoFit/>
          </a:bodyPr>
          <a:lstStyle/>
          <a:p>
            <a:r>
              <a:rPr lang="en-US" b="1" dirty="0" smtClean="0"/>
              <a:t>Academic Press</a:t>
            </a:r>
          </a:p>
          <a:p>
            <a:r>
              <a:rPr lang="en-US" sz="1100" dirty="0" smtClean="0"/>
              <a:t>Provides specific direction embedded in high standards/ goals and belief of success for everyone</a:t>
            </a:r>
            <a:endParaRPr lang="en-US" sz="1100" dirty="0"/>
          </a:p>
        </p:txBody>
      </p:sp>
      <p:sp>
        <p:nvSpPr>
          <p:cNvPr id="19" name="TextBox 18"/>
          <p:cNvSpPr txBox="1"/>
          <p:nvPr/>
        </p:nvSpPr>
        <p:spPr>
          <a:xfrm>
            <a:off x="7305994" y="28011"/>
            <a:ext cx="1999612" cy="830997"/>
          </a:xfrm>
          <a:prstGeom prst="rect">
            <a:avLst/>
          </a:prstGeom>
          <a:noFill/>
        </p:spPr>
        <p:txBody>
          <a:bodyPr wrap="square" rtlCol="0">
            <a:spAutoFit/>
          </a:bodyPr>
          <a:lstStyle/>
          <a:p>
            <a:endParaRPr lang="en-US" sz="1200" dirty="0" smtClean="0"/>
          </a:p>
          <a:p>
            <a:endParaRPr lang="en-US" sz="1200" dirty="0"/>
          </a:p>
          <a:p>
            <a:endParaRPr lang="en-US" sz="1200" dirty="0" smtClean="0"/>
          </a:p>
          <a:p>
            <a:endParaRPr lang="en-US" sz="1200" dirty="0"/>
          </a:p>
        </p:txBody>
      </p:sp>
      <p:sp>
        <p:nvSpPr>
          <p:cNvPr id="2" name="TextBox 1"/>
          <p:cNvSpPr txBox="1"/>
          <p:nvPr/>
        </p:nvSpPr>
        <p:spPr>
          <a:xfrm>
            <a:off x="3581400" y="1407103"/>
            <a:ext cx="1699729" cy="369332"/>
          </a:xfrm>
          <a:prstGeom prst="rect">
            <a:avLst/>
          </a:prstGeom>
          <a:noFill/>
        </p:spPr>
        <p:txBody>
          <a:bodyPr wrap="none" rtlCol="0">
            <a:spAutoFit/>
          </a:bodyPr>
          <a:lstStyle/>
          <a:p>
            <a:r>
              <a:rPr lang="en-US" b="1" dirty="0" smtClean="0"/>
              <a:t>Relational Trust</a:t>
            </a:r>
            <a:endParaRPr lang="en-US" b="1" dirty="0"/>
          </a:p>
        </p:txBody>
      </p:sp>
      <p:sp>
        <p:nvSpPr>
          <p:cNvPr id="3" name="TextBox 2"/>
          <p:cNvSpPr txBox="1"/>
          <p:nvPr/>
        </p:nvSpPr>
        <p:spPr>
          <a:xfrm>
            <a:off x="3519111" y="1680846"/>
            <a:ext cx="2095445" cy="646331"/>
          </a:xfrm>
          <a:prstGeom prst="rect">
            <a:avLst/>
          </a:prstGeom>
          <a:noFill/>
        </p:spPr>
        <p:txBody>
          <a:bodyPr wrap="none" rtlCol="0">
            <a:spAutoFit/>
          </a:bodyPr>
          <a:lstStyle/>
          <a:p>
            <a:pPr marL="228600" indent="-228600">
              <a:buAutoNum type="arabicPeriod"/>
            </a:pPr>
            <a:r>
              <a:rPr lang="en-US" sz="1200" dirty="0" smtClean="0"/>
              <a:t>Feeling Safe</a:t>
            </a:r>
          </a:p>
          <a:p>
            <a:pPr marL="228600" indent="-228600">
              <a:buAutoNum type="arabicPeriod"/>
            </a:pPr>
            <a:r>
              <a:rPr lang="en-US" sz="1200" dirty="0" smtClean="0"/>
              <a:t>Having something to offer</a:t>
            </a:r>
          </a:p>
          <a:p>
            <a:pPr marL="228600" indent="-228600">
              <a:buAutoNum type="arabicPeriod"/>
            </a:pPr>
            <a:r>
              <a:rPr lang="en-US" sz="1200" dirty="0" smtClean="0"/>
              <a:t>Provide time and expertise</a:t>
            </a:r>
            <a:endParaRPr lang="en-US" sz="1200" dirty="0"/>
          </a:p>
        </p:txBody>
      </p:sp>
      <p:sp>
        <p:nvSpPr>
          <p:cNvPr id="1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Research Based Model</a:t>
            </a:r>
            <a:endParaRPr lang="en-US" b="1" dirty="0"/>
          </a:p>
        </p:txBody>
      </p:sp>
    </p:spTree>
    <p:extLst>
      <p:ext uri="{BB962C8B-B14F-4D97-AF65-F5344CB8AC3E}">
        <p14:creationId xmlns:p14="http://schemas.microsoft.com/office/powerpoint/2010/main" val="89876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696200" cy="1295400"/>
          </a:xfrm>
        </p:spPr>
        <p:txBody>
          <a:bodyPr>
            <a:noAutofit/>
          </a:bodyPr>
          <a:lstStyle/>
          <a:p>
            <a:pPr algn="l"/>
            <a:r>
              <a:rPr lang="en-US" sz="2800" b="1" dirty="0" smtClean="0"/>
              <a:t>What Is My Job?</a:t>
            </a:r>
            <a:r>
              <a:rPr lang="en-US" sz="2800" b="1" dirty="0"/>
              <a:t> </a:t>
            </a:r>
            <a:r>
              <a:rPr lang="en-US" sz="2800" b="1" dirty="0" smtClean="0"/>
              <a:t/>
            </a:r>
            <a:br>
              <a:rPr lang="en-US" sz="2800" b="1" dirty="0" smtClean="0"/>
            </a:br>
            <a:r>
              <a:rPr lang="en-US" sz="2800" b="1" dirty="0" smtClean="0"/>
              <a:t>MGS and MSA Supplemental Support Services</a:t>
            </a:r>
            <a:br>
              <a:rPr lang="en-US" sz="2800" b="1" dirty="0" smtClean="0"/>
            </a:br>
            <a:r>
              <a:rPr lang="en-US" sz="2800" b="1" dirty="0" smtClean="0"/>
              <a:t>Definitions</a:t>
            </a:r>
            <a:r>
              <a:rPr lang="en-US" sz="2800" b="1" dirty="0"/>
              <a:t>, Priorities and Sample Strategies</a:t>
            </a:r>
            <a:r>
              <a:rPr lang="en-US" sz="3000" b="1" dirty="0" smtClean="0"/>
              <a:t/>
            </a:r>
            <a:br>
              <a:rPr lang="en-US" sz="3000" b="1" dirty="0" smtClean="0"/>
            </a:br>
            <a:endParaRPr lang="en-US" sz="3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6539666"/>
              </p:ext>
            </p:extLst>
          </p:nvPr>
        </p:nvGraphicFramePr>
        <p:xfrm>
          <a:off x="228600" y="1285220"/>
          <a:ext cx="8712199" cy="5332653"/>
        </p:xfrm>
        <a:graphic>
          <a:graphicData uri="http://schemas.openxmlformats.org/drawingml/2006/table">
            <a:tbl>
              <a:tblPr firstRow="1" firstCol="1" bandRow="1">
                <a:tableStyleId>{8799B23B-EC83-4686-B30A-512413B5E67A}</a:tableStyleId>
              </a:tblPr>
              <a:tblGrid>
                <a:gridCol w="533399"/>
                <a:gridCol w="2419351"/>
                <a:gridCol w="704849"/>
                <a:gridCol w="2590801"/>
                <a:gridCol w="2438399"/>
                <a:gridCol w="25400"/>
              </a:tblGrid>
              <a:tr h="463473">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a:effectLst/>
                        </a:rPr>
                        <a:t>MAJOR RESPONSIBILITIES AS OUTLINED IN JOB DESCRIPTION</a:t>
                      </a:r>
                      <a:endParaRPr lang="en-US" sz="100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7756">
                <a:tc rowSpan="4">
                  <a:txBody>
                    <a:bodyPr/>
                    <a:lstStyle/>
                    <a:p>
                      <a:pPr marL="71755" marR="71755" algn="ctr">
                        <a:lnSpc>
                          <a:spcPts val="1600"/>
                        </a:lnSpc>
                        <a:spcBef>
                          <a:spcPts val="0"/>
                        </a:spcBef>
                        <a:spcAft>
                          <a:spcPts val="0"/>
                        </a:spcAft>
                      </a:pPr>
                      <a:r>
                        <a:rPr lang="en-US" sz="1000" dirty="0" smtClean="0">
                          <a:effectLst/>
                        </a:rPr>
                        <a:t>Academic Guidance</a:t>
                      </a:r>
                      <a:endParaRPr lang="en-US" sz="1000" b="1" dirty="0">
                        <a:effectLst/>
                        <a:latin typeface="Arial"/>
                        <a:ea typeface="Times New Roman"/>
                        <a:cs typeface="Times New Roman"/>
                      </a:endParaRPr>
                    </a:p>
                  </a:txBody>
                  <a:tcPr marL="22014" marR="22014" marT="0" marB="0" vert="vert270"/>
                </a:tc>
                <a:tc rowSpan="4">
                  <a:txBody>
                    <a:bodyPr/>
                    <a:lstStyle/>
                    <a:p>
                      <a:pPr marL="114300" marR="0" indent="-114300" algn="l">
                        <a:lnSpc>
                          <a:spcPts val="950"/>
                        </a:lnSpc>
                        <a:spcBef>
                          <a:spcPts val="0"/>
                        </a:spcBef>
                        <a:spcAft>
                          <a:spcPts val="0"/>
                        </a:spcAft>
                      </a:pPr>
                      <a:r>
                        <a:rPr lang="en-US" sz="600" dirty="0">
                          <a:effectLst/>
                        </a:rPr>
                        <a:t> </a:t>
                      </a:r>
                    </a:p>
                    <a:p>
                      <a:pPr marL="114300" marR="0" indent="-114300" algn="l">
                        <a:lnSpc>
                          <a:spcPts val="950"/>
                        </a:lnSpc>
                        <a:spcBef>
                          <a:spcPts val="0"/>
                        </a:spcBef>
                        <a:spcAft>
                          <a:spcPts val="0"/>
                        </a:spcAft>
                      </a:pPr>
                      <a:r>
                        <a:rPr lang="en-US" sz="1000" dirty="0">
                          <a:effectLst/>
                        </a:rPr>
                        <a:t>Support in:</a:t>
                      </a:r>
                    </a:p>
                    <a:p>
                      <a:pPr marL="114300" marR="0" lvl="0" indent="-114300" algn="l">
                        <a:lnSpc>
                          <a:spcPts val="950"/>
                        </a:lnSpc>
                        <a:spcBef>
                          <a:spcPts val="0"/>
                        </a:spcBef>
                        <a:spcAft>
                          <a:spcPts val="0"/>
                        </a:spcAft>
                        <a:buFont typeface="Symbol"/>
                        <a:buChar char=""/>
                      </a:pPr>
                      <a:r>
                        <a:rPr lang="en-US" sz="1000" spc="-30" dirty="0">
                          <a:effectLst/>
                        </a:rPr>
                        <a:t>Development of High School and Beyond Plan unique to intended school of graduation</a:t>
                      </a:r>
                      <a:endParaRPr lang="en-US" sz="1000" dirty="0">
                        <a:effectLst/>
                      </a:endParaRPr>
                    </a:p>
                    <a:p>
                      <a:pPr marL="114300" marR="0" lvl="0" indent="-114300" algn="l">
                        <a:lnSpc>
                          <a:spcPts val="950"/>
                        </a:lnSpc>
                        <a:spcBef>
                          <a:spcPts val="0"/>
                        </a:spcBef>
                        <a:spcAft>
                          <a:spcPts val="0"/>
                        </a:spcAft>
                        <a:buFont typeface="Symbol"/>
                        <a:buChar char=""/>
                      </a:pPr>
                      <a:r>
                        <a:rPr lang="en-US" sz="1000" spc="-30" dirty="0">
                          <a:effectLst/>
                        </a:rPr>
                        <a:t>Supplemental instruction to stay on track to complete graduation requirements in not more than 5 years of high school</a:t>
                      </a:r>
                      <a:endParaRPr lang="en-US" sz="1000" dirty="0">
                        <a:effectLst/>
                      </a:endParaRPr>
                    </a:p>
                    <a:p>
                      <a:pPr marL="114300" marR="0" lvl="0" indent="-114300" algn="l">
                        <a:lnSpc>
                          <a:spcPts val="950"/>
                        </a:lnSpc>
                        <a:spcBef>
                          <a:spcPts val="0"/>
                        </a:spcBef>
                        <a:spcAft>
                          <a:spcPts val="0"/>
                        </a:spcAft>
                        <a:buFont typeface="Symbol"/>
                        <a:buChar char=""/>
                      </a:pPr>
                      <a:r>
                        <a:rPr lang="en-US" sz="1000" spc="-30" dirty="0">
                          <a:effectLst/>
                        </a:rPr>
                        <a:t>Transition from ESL to mainstream classes</a:t>
                      </a:r>
                      <a:endParaRPr lang="en-US" sz="1000" dirty="0">
                        <a:effectLst/>
                      </a:endParaRPr>
                    </a:p>
                    <a:p>
                      <a:pPr marL="114300" marR="0" lvl="0" indent="-114300" algn="l">
                        <a:lnSpc>
                          <a:spcPts val="950"/>
                        </a:lnSpc>
                        <a:spcBef>
                          <a:spcPts val="0"/>
                        </a:spcBef>
                        <a:spcAft>
                          <a:spcPts val="0"/>
                        </a:spcAft>
                        <a:buSzPts val="900"/>
                        <a:buFont typeface="Symbol"/>
                        <a:buChar char=""/>
                      </a:pPr>
                      <a:r>
                        <a:rPr lang="en-US" sz="1000" kern="0" dirty="0">
                          <a:effectLst/>
                        </a:rPr>
                        <a:t> Credit accrual:</a:t>
                      </a:r>
                    </a:p>
                    <a:p>
                      <a:pPr marL="571500" marR="0" lvl="1" indent="-114300" algn="l">
                        <a:lnSpc>
                          <a:spcPts val="950"/>
                        </a:lnSpc>
                        <a:spcBef>
                          <a:spcPts val="0"/>
                        </a:spcBef>
                        <a:spcAft>
                          <a:spcPts val="0"/>
                        </a:spcAft>
                        <a:buFont typeface="Courier New"/>
                        <a:buChar char="o"/>
                      </a:pPr>
                      <a:r>
                        <a:rPr lang="en-US" sz="1000" dirty="0">
                          <a:effectLst/>
                        </a:rPr>
                        <a:t>Tracking of high school credit accrued across schools attended</a:t>
                      </a:r>
                    </a:p>
                    <a:p>
                      <a:pPr marL="571500" marR="0" lvl="1" indent="-114300" algn="l">
                        <a:lnSpc>
                          <a:spcPts val="950"/>
                        </a:lnSpc>
                        <a:spcBef>
                          <a:spcPts val="0"/>
                        </a:spcBef>
                        <a:spcAft>
                          <a:spcPts val="0"/>
                        </a:spcAft>
                        <a:buFont typeface="Courier New"/>
                        <a:buChar char="o"/>
                      </a:pPr>
                      <a:r>
                        <a:rPr lang="en-US" sz="1000" dirty="0">
                          <a:effectLst/>
                        </a:rPr>
                        <a:t>Analysis of credit accrual status; collaboration with counselors for appropriate placement</a:t>
                      </a:r>
                    </a:p>
                    <a:p>
                      <a:pPr marL="571500" marR="0" lvl="1" indent="-114300" algn="l">
                        <a:lnSpc>
                          <a:spcPts val="950"/>
                        </a:lnSpc>
                        <a:spcBef>
                          <a:spcPts val="0"/>
                        </a:spcBef>
                        <a:spcAft>
                          <a:spcPts val="0"/>
                        </a:spcAft>
                        <a:buFont typeface="Courier New"/>
                        <a:buChar char="o"/>
                      </a:pPr>
                      <a:r>
                        <a:rPr lang="en-US" sz="1000" dirty="0">
                          <a:effectLst/>
                        </a:rPr>
                        <a:t>Participation in alternative credit practices</a:t>
                      </a:r>
                    </a:p>
                    <a:p>
                      <a:pPr marL="571500" marR="0" lvl="1" indent="-114300" algn="l">
                        <a:lnSpc>
                          <a:spcPts val="950"/>
                        </a:lnSpc>
                        <a:spcBef>
                          <a:spcPts val="0"/>
                        </a:spcBef>
                        <a:spcAft>
                          <a:spcPts val="0"/>
                        </a:spcAft>
                        <a:buFont typeface="Courier New"/>
                        <a:buChar char="o"/>
                      </a:pPr>
                      <a:r>
                        <a:rPr lang="en-US" sz="1000" dirty="0">
                          <a:effectLst/>
                        </a:rPr>
                        <a:t>Receipt of credit for partial coursework</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600" dirty="0">
                          <a:effectLst/>
                        </a:rPr>
                        <a:t> </a:t>
                      </a:r>
                    </a:p>
                    <a:p>
                      <a:pPr marL="0" marR="0" algn="ctr">
                        <a:spcBef>
                          <a:spcPts val="0"/>
                        </a:spcBef>
                        <a:spcAft>
                          <a:spcPts val="0"/>
                        </a:spcAft>
                      </a:pPr>
                      <a:r>
                        <a:rPr lang="en-US" sz="1000" u="sng" dirty="0" smtClean="0">
                          <a:effectLst/>
                        </a:rPr>
                        <a:t>Priority 1</a:t>
                      </a:r>
                    </a:p>
                    <a:p>
                      <a:pPr marL="0" marR="0" algn="ctr">
                        <a:spcBef>
                          <a:spcPts val="0"/>
                        </a:spcBef>
                        <a:spcAft>
                          <a:spcPts val="0"/>
                        </a:spcAft>
                      </a:pPr>
                      <a:endParaRPr lang="en-US" sz="1000" u="sng" dirty="0" smtClean="0">
                        <a:effectLst/>
                      </a:endParaRPr>
                    </a:p>
                    <a:p>
                      <a:pPr marL="0" marR="0" algn="ctr">
                        <a:spcBef>
                          <a:spcPts val="0"/>
                        </a:spcBef>
                        <a:spcAft>
                          <a:spcPts val="0"/>
                        </a:spcAft>
                      </a:pPr>
                      <a:r>
                        <a:rPr lang="en-US" sz="1000" u="sng" dirty="0" smtClean="0">
                          <a:effectLst/>
                        </a:rPr>
                        <a:t>All </a:t>
                      </a:r>
                      <a:r>
                        <a:rPr lang="en-US" sz="1000" u="none" dirty="0" smtClean="0">
                          <a:effectLst/>
                        </a:rPr>
                        <a:t>staff conduct</a:t>
                      </a:r>
                      <a:r>
                        <a:rPr lang="en-US" sz="1000" u="none" baseline="0" dirty="0" smtClean="0">
                          <a:effectLst/>
                        </a:rPr>
                        <a:t> this service</a:t>
                      </a:r>
                      <a:endParaRPr lang="en-US" sz="1000" b="1" u="sng" dirty="0">
                        <a:effectLst/>
                        <a:latin typeface="+mn-lt"/>
                        <a:ea typeface="Times New Roman"/>
                        <a:cs typeface="Times New Roman"/>
                      </a:endParaRPr>
                    </a:p>
                  </a:txBody>
                  <a:tcPr marL="22014" marR="22014" marT="0" marB="0"/>
                </a:tc>
                <a:tc>
                  <a:txBody>
                    <a:bodyPr/>
                    <a:lstStyle/>
                    <a:p>
                      <a:pPr marL="0" marR="0" algn="ctr">
                        <a:spcBef>
                          <a:spcPts val="0"/>
                        </a:spcBef>
                        <a:spcAft>
                          <a:spcPts val="0"/>
                        </a:spcAft>
                      </a:pPr>
                      <a:r>
                        <a:rPr lang="en-US" sz="1000" dirty="0">
                          <a:effectLst/>
                        </a:rPr>
                        <a:t>Migrant Graduation </a:t>
                      </a:r>
                      <a:r>
                        <a:rPr lang="en-US" sz="1000" dirty="0" smtClean="0">
                          <a:effectLst/>
                        </a:rPr>
                        <a:t>Specialists and</a:t>
                      </a:r>
                    </a:p>
                    <a:p>
                      <a:pPr marL="0" marR="0" algn="ctr">
                        <a:spcBef>
                          <a:spcPts val="0"/>
                        </a:spcBef>
                        <a:spcAft>
                          <a:spcPts val="0"/>
                        </a:spcAft>
                      </a:pPr>
                      <a:r>
                        <a:rPr lang="en-US" sz="1000" dirty="0" smtClean="0">
                          <a:effectLst/>
                        </a:rPr>
                        <a:t> Migrant Student Advocates</a:t>
                      </a:r>
                      <a:endParaRPr lang="en-US" sz="1000" b="1" dirty="0">
                        <a:effectLst/>
                        <a:latin typeface="Times New Roman"/>
                        <a:ea typeface="Times New Roman"/>
                        <a:cs typeface="Times New Roman"/>
                      </a:endParaRPr>
                    </a:p>
                  </a:txBody>
                  <a:tcPr marL="22014" marR="22014" marT="0" marB="0" anchor="ctr"/>
                </a:tc>
                <a:tc rowSpan="4">
                  <a:txBody>
                    <a:bodyPr/>
                    <a:lstStyle/>
                    <a:p>
                      <a:pPr marL="174625" marR="0" indent="-174625" algn="l">
                        <a:spcBef>
                          <a:spcPts val="0"/>
                        </a:spcBef>
                        <a:spcAft>
                          <a:spcPts val="0"/>
                        </a:spcAft>
                      </a:pPr>
                      <a:r>
                        <a:rPr lang="en-US" sz="600" dirty="0">
                          <a:effectLst/>
                        </a:rPr>
                        <a:t> </a:t>
                      </a:r>
                    </a:p>
                    <a:p>
                      <a:pPr marL="174625" marR="0" lvl="0" indent="-174625" algn="l">
                        <a:spcBef>
                          <a:spcPts val="0"/>
                        </a:spcBef>
                        <a:spcAft>
                          <a:spcPts val="0"/>
                        </a:spcAft>
                        <a:buSzPts val="900"/>
                        <a:buFont typeface="Symbol"/>
                        <a:buChar char=""/>
                      </a:pPr>
                      <a:r>
                        <a:rPr lang="en-US" sz="950" kern="0" dirty="0">
                          <a:effectLst/>
                        </a:rPr>
                        <a:t>Collaborate with counselor to interpret student’s current transcript and/or assist the student’s counselor in translating a provided educational record from Mexico and awarding appropriate high school transfer credit. </a:t>
                      </a:r>
                    </a:p>
                    <a:p>
                      <a:pPr marL="174625" marR="0" lvl="0" indent="-174625" algn="l">
                        <a:spcBef>
                          <a:spcPts val="0"/>
                        </a:spcBef>
                        <a:spcAft>
                          <a:spcPts val="0"/>
                        </a:spcAft>
                        <a:buSzPts val="900"/>
                        <a:buFont typeface="Symbol"/>
                        <a:buChar char=""/>
                      </a:pPr>
                      <a:r>
                        <a:rPr lang="en-US" sz="950" kern="0" dirty="0">
                          <a:effectLst/>
                        </a:rPr>
                        <a:t>Identify, research, and document partially completed coursework; support counselor in combining it to meet a requirement. </a:t>
                      </a:r>
                    </a:p>
                    <a:p>
                      <a:pPr marL="174625" marR="0" lvl="0" indent="-174625" algn="l">
                        <a:spcBef>
                          <a:spcPts val="0"/>
                        </a:spcBef>
                        <a:spcAft>
                          <a:spcPts val="0"/>
                        </a:spcAft>
                        <a:buSzPts val="900"/>
                        <a:buFont typeface="Symbol"/>
                        <a:buChar char=""/>
                      </a:pPr>
                      <a:r>
                        <a:rPr lang="en-US" sz="950" kern="0" dirty="0">
                          <a:effectLst/>
                        </a:rPr>
                        <a:t>Collaborate with the </a:t>
                      </a:r>
                      <a:r>
                        <a:rPr lang="en-US" sz="950" kern="0" dirty="0" smtClean="0">
                          <a:effectLst/>
                        </a:rPr>
                        <a:t>teachers </a:t>
                      </a:r>
                      <a:r>
                        <a:rPr lang="en-US" sz="950" kern="0" dirty="0">
                          <a:effectLst/>
                        </a:rPr>
                        <a:t>and follow up </a:t>
                      </a:r>
                      <a:r>
                        <a:rPr lang="en-US" sz="950" kern="0" dirty="0" smtClean="0">
                          <a:effectLst/>
                        </a:rPr>
                        <a:t>on issues affecting academic achievement</a:t>
                      </a:r>
                      <a:r>
                        <a:rPr lang="en-US" sz="950" kern="0" baseline="0" dirty="0" smtClean="0">
                          <a:effectLst/>
                        </a:rPr>
                        <a:t> e.g. (is homework turned in daily and especially after excused absences and/or are teachers, parents, and students communicating, etc…)</a:t>
                      </a:r>
                    </a:p>
                    <a:p>
                      <a:pPr marL="174625" marR="0" lvl="0" indent="-174625" algn="l">
                        <a:spcBef>
                          <a:spcPts val="0"/>
                        </a:spcBef>
                        <a:spcAft>
                          <a:spcPts val="0"/>
                        </a:spcAft>
                        <a:buSzPts val="900"/>
                        <a:buFont typeface="Symbol"/>
                        <a:buChar char=""/>
                      </a:pPr>
                      <a:r>
                        <a:rPr lang="en-US" sz="950" kern="0" dirty="0" smtClean="0">
                          <a:effectLst/>
                        </a:rPr>
                        <a:t> Support </a:t>
                      </a:r>
                      <a:r>
                        <a:rPr lang="en-US" sz="950" kern="0" dirty="0">
                          <a:effectLst/>
                        </a:rPr>
                        <a:t>preparation and transfer of educational records for student’s move to another school. </a:t>
                      </a:r>
                    </a:p>
                    <a:p>
                      <a:pPr marL="174625" marR="0" lvl="0" indent="-174625" algn="l">
                        <a:spcBef>
                          <a:spcPts val="0"/>
                        </a:spcBef>
                        <a:spcAft>
                          <a:spcPts val="0"/>
                        </a:spcAft>
                        <a:buSzPts val="900"/>
                        <a:buFont typeface="Symbol"/>
                        <a:buChar char=""/>
                      </a:pPr>
                      <a:r>
                        <a:rPr lang="en-US" sz="950" kern="0" dirty="0">
                          <a:effectLst/>
                        </a:rPr>
                        <a:t>Utilize the High School and Beyond plan to support the student and family in understanding the district requirements towards graduation and advocating for proper placement and to monitor their individual progress.</a:t>
                      </a:r>
                    </a:p>
                    <a:p>
                      <a:pPr marL="174625" marR="0" lvl="0" indent="-174625" algn="l">
                        <a:spcBef>
                          <a:spcPts val="0"/>
                        </a:spcBef>
                        <a:spcAft>
                          <a:spcPts val="0"/>
                        </a:spcAft>
                        <a:buSzPts val="900"/>
                        <a:buFont typeface="Symbol"/>
                        <a:buChar char=""/>
                      </a:pPr>
                      <a:r>
                        <a:rPr lang="en-US" sz="950" kern="0" dirty="0">
                          <a:effectLst/>
                        </a:rPr>
                        <a:t>Interact with and advocate for individual student needs with instructors. </a:t>
                      </a:r>
                    </a:p>
                    <a:p>
                      <a:pPr marL="174625" marR="0" lvl="0" indent="-174625" algn="l">
                        <a:spcBef>
                          <a:spcPts val="0"/>
                        </a:spcBef>
                        <a:spcAft>
                          <a:spcPts val="0"/>
                        </a:spcAft>
                        <a:buSzPts val="900"/>
                        <a:buFont typeface="Symbol"/>
                        <a:buChar char=""/>
                      </a:pPr>
                      <a:r>
                        <a:rPr lang="en-US" sz="950" kern="0" dirty="0">
                          <a:effectLst/>
                        </a:rPr>
                        <a:t>Conduct </a:t>
                      </a:r>
                      <a:r>
                        <a:rPr lang="en-US" sz="950" kern="0" dirty="0" smtClean="0">
                          <a:effectLst/>
                        </a:rPr>
                        <a:t>in-classroom </a:t>
                      </a:r>
                      <a:r>
                        <a:rPr lang="en-US" sz="950" kern="0" dirty="0">
                          <a:effectLst/>
                        </a:rPr>
                        <a:t>Learning Walks to assess </a:t>
                      </a:r>
                      <a:r>
                        <a:rPr lang="en-US" sz="950" kern="0" dirty="0" err="1" smtClean="0">
                          <a:effectLst/>
                        </a:rPr>
                        <a:t>migran</a:t>
                      </a:r>
                      <a:r>
                        <a:rPr lang="en-US" sz="950" kern="0" dirty="0" smtClean="0">
                          <a:effectLst/>
                        </a:rPr>
                        <a:t> </a:t>
                      </a:r>
                      <a:r>
                        <a:rPr lang="en-US" sz="950" kern="0" dirty="0">
                          <a:effectLst/>
                        </a:rPr>
                        <a:t>student classroom </a:t>
                      </a:r>
                      <a:r>
                        <a:rPr lang="en-US" sz="950" kern="0" dirty="0" smtClean="0">
                          <a:effectLst/>
                        </a:rPr>
                        <a:t>engagement, and collaborate with student and teacher. </a:t>
                      </a:r>
                      <a:endParaRPr lang="en-US" sz="950" kern="0" dirty="0">
                        <a:effectLst/>
                      </a:endParaRPr>
                    </a:p>
                    <a:p>
                      <a:pPr marL="174625" marR="0" lvl="0" indent="-174625" algn="l">
                        <a:spcBef>
                          <a:spcPts val="0"/>
                        </a:spcBef>
                        <a:spcAft>
                          <a:spcPts val="0"/>
                        </a:spcAft>
                        <a:buSzPts val="900"/>
                        <a:buFont typeface="Symbol"/>
                        <a:buChar char=""/>
                      </a:pPr>
                      <a:r>
                        <a:rPr lang="en-US" sz="950" kern="0" dirty="0">
                          <a:effectLst/>
                        </a:rPr>
                        <a:t>Develop relationships, help students understand relevance, provide social support relative to academic achievement</a:t>
                      </a:r>
                      <a:endParaRPr lang="en-US" sz="95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2054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a:spcBef>
                          <a:spcPts val="0"/>
                        </a:spcBef>
                        <a:spcAft>
                          <a:spcPts val="0"/>
                        </a:spcAft>
                        <a:buSzPts val="900"/>
                        <a:buFont typeface="Symbol"/>
                        <a:buNone/>
                      </a:pPr>
                      <a:endParaRPr lang="en-US" sz="1000" kern="0" dirty="0" smtClean="0">
                        <a:effectLst/>
                      </a:endParaRPr>
                    </a:p>
                    <a:p>
                      <a:pPr marL="114300" marR="0" lvl="0" indent="-114300" algn="l">
                        <a:spcBef>
                          <a:spcPts val="0"/>
                        </a:spcBef>
                        <a:spcAft>
                          <a:spcPts val="0"/>
                        </a:spcAft>
                        <a:buSzPts val="900"/>
                        <a:buFont typeface="Symbol"/>
                        <a:buChar char=""/>
                      </a:pPr>
                      <a:r>
                        <a:rPr lang="en-US" sz="1000" kern="0" dirty="0" smtClean="0">
                          <a:effectLst/>
                        </a:rPr>
                        <a:t>Work </a:t>
                      </a:r>
                      <a:r>
                        <a:rPr lang="en-US" sz="1000" kern="0" dirty="0">
                          <a:effectLst/>
                        </a:rPr>
                        <a:t>with school counselor and selected students to develop student plans/goals that lead to a successful transition to the next grade level, graduation, and transition to postsecondary education or employment.</a:t>
                      </a:r>
                      <a:endParaRPr lang="en-US" sz="1200" kern="0" dirty="0">
                        <a:effectLst/>
                      </a:endParaRPr>
                    </a:p>
                    <a:p>
                      <a:pPr marL="114300" marR="0" lvl="0" indent="-114300" algn="l">
                        <a:spcBef>
                          <a:spcPts val="0"/>
                        </a:spcBef>
                        <a:spcAft>
                          <a:spcPts val="0"/>
                        </a:spcAft>
                        <a:buSzPts val="900"/>
                        <a:buFont typeface="Symbol"/>
                        <a:buChar char=""/>
                      </a:pPr>
                      <a:r>
                        <a:rPr lang="en-US" sz="1000" kern="0" dirty="0">
                          <a:effectLst/>
                        </a:rPr>
                        <a:t>Facilitate access to school counselor and teaching staff regarding academic needs, including class scheduling to ensure access to required courses for graduation and transition to postsecondary education or employment.</a:t>
                      </a:r>
                      <a:endParaRPr lang="en-US" sz="12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54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smtClean="0">
                          <a:effectLst/>
                        </a:rPr>
                        <a:t>Migrant Graduation Specialists</a:t>
                      </a:r>
                      <a:r>
                        <a:rPr lang="en-US" sz="1000" baseline="0" dirty="0" smtClean="0">
                          <a:effectLst/>
                        </a:rPr>
                        <a:t> Only </a:t>
                      </a: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93033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57150" marR="0" indent="0" algn="l">
                        <a:spcBef>
                          <a:spcPts val="0"/>
                        </a:spcBef>
                        <a:spcAft>
                          <a:spcPts val="0"/>
                        </a:spcAft>
                        <a:buFont typeface="Arial" pitchFamily="34" charset="0"/>
                        <a:buNone/>
                      </a:pPr>
                      <a:r>
                        <a:rPr lang="en-US" sz="1000" dirty="0">
                          <a:effectLst/>
                        </a:rPr>
                        <a:t> </a:t>
                      </a:r>
                      <a:endParaRPr lang="en-US" sz="1000" dirty="0" smtClean="0">
                        <a:effectLst/>
                      </a:endParaRPr>
                    </a:p>
                    <a:p>
                      <a:pPr marL="171450" marR="0" indent="-114300" algn="l">
                        <a:spcBef>
                          <a:spcPts val="0"/>
                        </a:spcBef>
                        <a:spcAft>
                          <a:spcPts val="0"/>
                        </a:spcAft>
                        <a:buFont typeface="Arial" pitchFamily="34" charset="0"/>
                        <a:buChar char="•"/>
                      </a:pPr>
                      <a:r>
                        <a:rPr lang="en-US" sz="1000" kern="0" dirty="0" smtClean="0">
                          <a:effectLst/>
                        </a:rPr>
                        <a:t>Same</a:t>
                      </a:r>
                      <a:r>
                        <a:rPr lang="en-US" sz="1000" kern="0" baseline="0" dirty="0" smtClean="0">
                          <a:effectLst/>
                        </a:rPr>
                        <a:t> as above</a:t>
                      </a:r>
                    </a:p>
                    <a:p>
                      <a:pPr marL="171450" marR="0" indent="-114300" algn="l">
                        <a:spcBef>
                          <a:spcPts val="0"/>
                        </a:spcBef>
                        <a:spcAft>
                          <a:spcPts val="0"/>
                        </a:spcAft>
                        <a:buFont typeface="Arial" pitchFamily="34" charset="0"/>
                        <a:buChar char="•"/>
                      </a:pPr>
                      <a:r>
                        <a:rPr lang="en-US" sz="1000" kern="0" baseline="0" dirty="0" smtClean="0">
                          <a:effectLst/>
                        </a:rPr>
                        <a:t>Develop mentor relationship with student caseload to facilitate needs of migrant students and their families</a:t>
                      </a: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bl>
          </a:graphicData>
        </a:graphic>
      </p:graphicFrame>
      <p:sp>
        <p:nvSpPr>
          <p:cNvPr id="6" name="Explosion 1 5"/>
          <p:cNvSpPr/>
          <p:nvPr/>
        </p:nvSpPr>
        <p:spPr>
          <a:xfrm>
            <a:off x="7244372" y="31376"/>
            <a:ext cx="1953416" cy="1264024"/>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63208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295400"/>
          </a:xfrm>
        </p:spPr>
        <p:txBody>
          <a:bodyPr>
            <a:noAutofit/>
          </a:bodyPr>
          <a:lstStyle/>
          <a:p>
            <a:pPr algn="l"/>
            <a:r>
              <a:rPr lang="en-US" sz="2800" b="1" dirty="0" smtClean="0"/>
              <a:t>Continued…</a:t>
            </a:r>
            <a:br>
              <a:rPr lang="en-US" sz="2800" b="1" dirty="0" smtClean="0"/>
            </a:br>
            <a:r>
              <a:rPr lang="en-US" sz="2800" b="1" dirty="0" smtClean="0"/>
              <a:t>MGS and MSA Supplemental Support Services</a:t>
            </a:r>
            <a:br>
              <a:rPr lang="en-US" sz="2800" b="1" dirty="0" smtClean="0"/>
            </a:br>
            <a:r>
              <a:rPr lang="en-US" sz="2800" b="1" dirty="0" smtClean="0"/>
              <a:t>Definitions</a:t>
            </a:r>
            <a:r>
              <a:rPr lang="en-US" sz="2800" b="1" dirty="0"/>
              <a:t>, Priorities and Sample Strategies</a:t>
            </a:r>
            <a:r>
              <a:rPr lang="en-US" sz="3000" b="1" dirty="0" smtClean="0"/>
              <a:t/>
            </a:r>
            <a:br>
              <a:rPr lang="en-US" sz="3000" b="1" dirty="0" smtClean="0"/>
            </a:br>
            <a:endParaRPr lang="en-US" sz="3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3728077"/>
              </p:ext>
            </p:extLst>
          </p:nvPr>
        </p:nvGraphicFramePr>
        <p:xfrm>
          <a:off x="228600" y="1285220"/>
          <a:ext cx="8712199" cy="5139094"/>
        </p:xfrm>
        <a:graphic>
          <a:graphicData uri="http://schemas.openxmlformats.org/drawingml/2006/table">
            <a:tbl>
              <a:tblPr firstRow="1" firstCol="1" bandRow="1">
                <a:tableStyleId>{8799B23B-EC83-4686-B30A-512413B5E67A}</a:tableStyleId>
              </a:tblPr>
              <a:tblGrid>
                <a:gridCol w="533399"/>
                <a:gridCol w="2419351"/>
                <a:gridCol w="704849"/>
                <a:gridCol w="2590801"/>
                <a:gridCol w="2438399"/>
                <a:gridCol w="25400"/>
              </a:tblGrid>
              <a:tr h="463473">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MAJOR RESPONSIBILITIES AS OUTLINED IN JOB DESCRIPTION</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7756">
                <a:tc rowSpan="4">
                  <a:txBody>
                    <a:bodyPr/>
                    <a:lstStyle/>
                    <a:p>
                      <a:pPr marL="71755" marR="71755" algn="ctr">
                        <a:lnSpc>
                          <a:spcPts val="1600"/>
                        </a:lnSpc>
                        <a:spcBef>
                          <a:spcPts val="0"/>
                        </a:spcBef>
                        <a:spcAft>
                          <a:spcPts val="0"/>
                        </a:spcAft>
                      </a:pPr>
                      <a:r>
                        <a:rPr lang="en-US" sz="1000" dirty="0" smtClean="0">
                          <a:effectLst/>
                        </a:rPr>
                        <a:t>Non-Academic Guidance</a:t>
                      </a:r>
                      <a:endParaRPr lang="en-US" sz="1000" b="1" dirty="0">
                        <a:effectLst/>
                        <a:latin typeface="Arial"/>
                        <a:ea typeface="Times New Roman"/>
                        <a:cs typeface="Times New Roman"/>
                      </a:endParaRPr>
                    </a:p>
                  </a:txBody>
                  <a:tcPr marL="22014" marR="22014" marT="0" marB="0" vert="vert270"/>
                </a:tc>
                <a:tc rowSpan="4">
                  <a:txBody>
                    <a:bodyPr/>
                    <a:lstStyle/>
                    <a:p>
                      <a:r>
                        <a:rPr lang="en-US" sz="600" dirty="0">
                          <a:effectLst/>
                        </a:rPr>
                        <a:t> </a:t>
                      </a:r>
                      <a:endParaRPr lang="en-US" sz="600" dirty="0" smtClean="0">
                        <a:effectLst/>
                      </a:endParaRPr>
                    </a:p>
                    <a:p>
                      <a:r>
                        <a:rPr lang="en-US" sz="1000" b="0" i="0" u="none" strike="noStrike" kern="1200" baseline="0" dirty="0" smtClean="0">
                          <a:solidFill>
                            <a:schemeClr val="tx1"/>
                          </a:solidFill>
                          <a:latin typeface="+mn-lt"/>
                          <a:ea typeface="+mn-ea"/>
                          <a:cs typeface="+mn-cs"/>
                        </a:rPr>
                        <a:t>Coaching on a </a:t>
                      </a:r>
                      <a:r>
                        <a:rPr lang="en-US" sz="1000" b="1" i="0" u="none" strike="noStrike" kern="1200" baseline="0" dirty="0" smtClean="0">
                          <a:solidFill>
                            <a:schemeClr val="tx1"/>
                          </a:solidFill>
                          <a:latin typeface="+mn-lt"/>
                          <a:ea typeface="+mn-ea"/>
                          <a:cs typeface="+mn-cs"/>
                        </a:rPr>
                        <a:t>one‐on‐one </a:t>
                      </a:r>
                      <a:r>
                        <a:rPr lang="en-US" sz="1000" b="0" i="0" u="none" strike="noStrike" kern="1200" baseline="0" dirty="0" smtClean="0">
                          <a:solidFill>
                            <a:schemeClr val="tx1"/>
                          </a:solidFill>
                          <a:latin typeface="+mn-lt"/>
                          <a:ea typeface="+mn-ea"/>
                          <a:cs typeface="+mn-cs"/>
                        </a:rPr>
                        <a:t>basis to</a:t>
                      </a:r>
                    </a:p>
                    <a:p>
                      <a:r>
                        <a:rPr lang="en-US" sz="1000" b="0" i="0" u="none" strike="noStrike" kern="1200" baseline="0" dirty="0" smtClean="0">
                          <a:solidFill>
                            <a:schemeClr val="tx1"/>
                          </a:solidFill>
                          <a:latin typeface="+mn-lt"/>
                          <a:ea typeface="+mn-ea"/>
                          <a:cs typeface="+mn-cs"/>
                        </a:rPr>
                        <a:t>expedite adjustment to and positive</a:t>
                      </a:r>
                    </a:p>
                    <a:p>
                      <a:r>
                        <a:rPr lang="en-US" sz="1000" b="0" i="0" u="none" strike="noStrike" kern="1200" baseline="0" dirty="0" smtClean="0">
                          <a:solidFill>
                            <a:schemeClr val="tx1"/>
                          </a:solidFill>
                          <a:latin typeface="+mn-lt"/>
                          <a:ea typeface="+mn-ea"/>
                          <a:cs typeface="+mn-cs"/>
                        </a:rPr>
                        <a:t>interaction with school, peers, and</a:t>
                      </a:r>
                    </a:p>
                    <a:p>
                      <a:r>
                        <a:rPr lang="en-US" sz="1000" b="0" i="0" u="none" strike="noStrike" kern="1200" baseline="0" dirty="0" smtClean="0">
                          <a:solidFill>
                            <a:schemeClr val="tx1"/>
                          </a:solidFill>
                          <a:latin typeface="+mn-lt"/>
                          <a:ea typeface="+mn-ea"/>
                          <a:cs typeface="+mn-cs"/>
                        </a:rPr>
                        <a:t>community such as: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Guidance for setting personal goals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and solving general problems;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referral to other school resources,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including counseling referrals to</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address crisis situations, and</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personal/emotional, school or</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family/lifestyle challenges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Orientation and welcome for</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students who transfer midterm</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between schools</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Individual support to improve</a:t>
                      </a:r>
                    </a:p>
                    <a:p>
                      <a:pPr marL="171450" indent="-1588">
                        <a:buFont typeface="Arial" pitchFamily="34" charset="0"/>
                        <a:buChar char="•"/>
                      </a:pPr>
                      <a:r>
                        <a:rPr lang="en-US" sz="1000" b="0" i="0" u="none" strike="noStrike" kern="1200" baseline="0" dirty="0" smtClean="0">
                          <a:solidFill>
                            <a:schemeClr val="tx1"/>
                          </a:solidFill>
                          <a:latin typeface="+mn-lt"/>
                          <a:ea typeface="+mn-ea"/>
                          <a:cs typeface="+mn-cs"/>
                        </a:rPr>
                        <a:t>likelihood of</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1000" dirty="0">
                          <a:effectLst/>
                        </a:rPr>
                        <a:t> </a:t>
                      </a:r>
                    </a:p>
                    <a:p>
                      <a:pPr algn="ctr"/>
                      <a:r>
                        <a:rPr lang="en-US" sz="1000" b="1" i="0" u="sng" strike="noStrike" kern="1200" baseline="0" dirty="0" smtClean="0">
                          <a:solidFill>
                            <a:schemeClr val="tx1"/>
                          </a:solidFill>
                          <a:latin typeface="+mn-lt"/>
                          <a:ea typeface="+mn-ea"/>
                          <a:cs typeface="+mn-cs"/>
                        </a:rPr>
                        <a:t>Priority 2*</a:t>
                      </a:r>
                    </a:p>
                    <a:p>
                      <a:pPr algn="ctr"/>
                      <a:r>
                        <a:rPr lang="en-US" sz="1000" b="0" i="0" u="none" strike="noStrike" kern="1200" baseline="0" dirty="0" smtClean="0">
                          <a:solidFill>
                            <a:schemeClr val="tx1"/>
                          </a:solidFill>
                          <a:latin typeface="+mn-lt"/>
                          <a:ea typeface="+mn-ea"/>
                          <a:cs typeface="+mn-cs"/>
                        </a:rPr>
                        <a:t>Conducted</a:t>
                      </a:r>
                    </a:p>
                    <a:p>
                      <a:pPr algn="ctr"/>
                      <a:r>
                        <a:rPr lang="en-US" sz="1000" b="0" i="0" u="none" strike="noStrike" kern="1200" baseline="0" dirty="0" smtClean="0">
                          <a:solidFill>
                            <a:schemeClr val="tx1"/>
                          </a:solidFill>
                          <a:latin typeface="+mn-lt"/>
                          <a:ea typeface="+mn-ea"/>
                          <a:cs typeface="+mn-cs"/>
                        </a:rPr>
                        <a:t>by staff</a:t>
                      </a:r>
                    </a:p>
                    <a:p>
                      <a:pPr algn="ctr"/>
                      <a:r>
                        <a:rPr lang="en-US" sz="1000" b="0" i="0" u="none" strike="noStrike" kern="1200" baseline="0" dirty="0" smtClean="0">
                          <a:solidFill>
                            <a:schemeClr val="tx1"/>
                          </a:solidFill>
                          <a:latin typeface="+mn-lt"/>
                          <a:ea typeface="+mn-ea"/>
                          <a:cs typeface="+mn-cs"/>
                        </a:rPr>
                        <a:t>with about</a:t>
                      </a:r>
                    </a:p>
                    <a:p>
                      <a:pPr algn="ctr"/>
                      <a:r>
                        <a:rPr lang="en-US" sz="1000" b="0" i="0" u="none" strike="noStrike" kern="1200" baseline="0" dirty="0" smtClean="0">
                          <a:solidFill>
                            <a:schemeClr val="tx1"/>
                          </a:solidFill>
                          <a:latin typeface="+mn-lt"/>
                          <a:ea typeface="+mn-ea"/>
                          <a:cs typeface="+mn-cs"/>
                        </a:rPr>
                        <a:t>half time</a:t>
                      </a:r>
                    </a:p>
                    <a:p>
                      <a:pPr algn="ctr"/>
                      <a:r>
                        <a:rPr lang="en-US" sz="1000" b="0" i="0" u="none" strike="noStrike" kern="1200" baseline="0" dirty="0" smtClean="0">
                          <a:solidFill>
                            <a:schemeClr val="tx1"/>
                          </a:solidFill>
                          <a:latin typeface="+mn-lt"/>
                          <a:ea typeface="+mn-ea"/>
                          <a:cs typeface="+mn-cs"/>
                        </a:rPr>
                        <a:t>and above</a:t>
                      </a:r>
                    </a:p>
                    <a:p>
                      <a:pPr algn="ctr"/>
                      <a:r>
                        <a:rPr lang="en-US" sz="1000" b="0" i="0" u="none" strike="noStrike" kern="1200" baseline="0" dirty="0" smtClean="0">
                          <a:solidFill>
                            <a:schemeClr val="tx1"/>
                          </a:solidFill>
                          <a:latin typeface="+mn-lt"/>
                          <a:ea typeface="+mn-ea"/>
                          <a:cs typeface="+mn-cs"/>
                        </a:rPr>
                        <a:t>FTE.</a:t>
                      </a:r>
                    </a:p>
                    <a:p>
                      <a:pPr algn="ctr"/>
                      <a:r>
                        <a:rPr lang="en-US" sz="1000" b="0" i="1" u="none" strike="noStrike" kern="1200" baseline="0" dirty="0" smtClean="0">
                          <a:solidFill>
                            <a:schemeClr val="tx1"/>
                          </a:solidFill>
                          <a:latin typeface="+mn-lt"/>
                          <a:ea typeface="+mn-ea"/>
                          <a:cs typeface="+mn-cs"/>
                        </a:rPr>
                        <a:t>*Staff with</a:t>
                      </a:r>
                    </a:p>
                    <a:p>
                      <a:pPr algn="ctr"/>
                      <a:r>
                        <a:rPr lang="en-US" sz="1000" b="0" i="1" u="none" strike="noStrike" kern="1200" baseline="0" dirty="0" smtClean="0">
                          <a:solidFill>
                            <a:schemeClr val="tx1"/>
                          </a:solidFill>
                          <a:latin typeface="+mn-lt"/>
                          <a:ea typeface="+mn-ea"/>
                          <a:cs typeface="+mn-cs"/>
                        </a:rPr>
                        <a:t>less than a</a:t>
                      </a:r>
                    </a:p>
                    <a:p>
                      <a:pPr algn="ctr"/>
                      <a:r>
                        <a:rPr lang="en-US" sz="1000" b="0" i="1" u="none" strike="noStrike" kern="1200" baseline="0" dirty="0" smtClean="0">
                          <a:solidFill>
                            <a:schemeClr val="tx1"/>
                          </a:solidFill>
                          <a:latin typeface="+mn-lt"/>
                          <a:ea typeface="+mn-ea"/>
                          <a:cs typeface="+mn-cs"/>
                        </a:rPr>
                        <a:t>full time</a:t>
                      </a:r>
                    </a:p>
                    <a:p>
                      <a:pPr algn="ctr"/>
                      <a:r>
                        <a:rPr lang="en-US" sz="1000" b="0" i="1" u="none" strike="noStrike" kern="1200" baseline="0" dirty="0" smtClean="0">
                          <a:solidFill>
                            <a:schemeClr val="tx1"/>
                          </a:solidFill>
                          <a:latin typeface="+mn-lt"/>
                          <a:ea typeface="+mn-ea"/>
                          <a:cs typeface="+mn-cs"/>
                        </a:rPr>
                        <a:t>FTE may</a:t>
                      </a:r>
                    </a:p>
                    <a:p>
                      <a:pPr algn="ctr"/>
                      <a:r>
                        <a:rPr lang="en-US" sz="1000" b="0" i="1" u="none" strike="noStrike" kern="1200" baseline="0" dirty="0" smtClean="0">
                          <a:solidFill>
                            <a:schemeClr val="tx1"/>
                          </a:solidFill>
                          <a:latin typeface="+mn-lt"/>
                          <a:ea typeface="+mn-ea"/>
                          <a:cs typeface="+mn-cs"/>
                        </a:rPr>
                        <a:t>modify</a:t>
                      </a:r>
                    </a:p>
                    <a:p>
                      <a:pPr algn="ctr"/>
                      <a:r>
                        <a:rPr lang="en-US" sz="1000" b="0" i="1" u="none" strike="noStrike" kern="1200" baseline="0" dirty="0" smtClean="0">
                          <a:solidFill>
                            <a:schemeClr val="tx1"/>
                          </a:solidFill>
                          <a:latin typeface="+mn-lt"/>
                          <a:ea typeface="+mn-ea"/>
                          <a:cs typeface="+mn-cs"/>
                        </a:rPr>
                        <a:t>level of</a:t>
                      </a:r>
                    </a:p>
                    <a:p>
                      <a:pPr algn="ctr"/>
                      <a:r>
                        <a:rPr lang="en-US" sz="1000" b="0" i="1" u="none" strike="noStrike" kern="1200" baseline="0" dirty="0" smtClean="0">
                          <a:solidFill>
                            <a:schemeClr val="tx1"/>
                          </a:solidFill>
                          <a:latin typeface="+mn-lt"/>
                          <a:ea typeface="+mn-ea"/>
                          <a:cs typeface="+mn-cs"/>
                        </a:rPr>
                        <a:t>service as</a:t>
                      </a:r>
                    </a:p>
                    <a:p>
                      <a:pPr algn="ctr"/>
                      <a:r>
                        <a:rPr lang="en-US" sz="1000" b="0" i="1" u="none" strike="noStrike" kern="1200" baseline="0" dirty="0" smtClean="0">
                          <a:solidFill>
                            <a:schemeClr val="tx1"/>
                          </a:solidFill>
                          <a:latin typeface="+mn-lt"/>
                          <a:ea typeface="+mn-ea"/>
                          <a:cs typeface="+mn-cs"/>
                        </a:rPr>
                        <a:t>FTE and</a:t>
                      </a:r>
                    </a:p>
                    <a:p>
                      <a:pPr algn="ctr"/>
                      <a:r>
                        <a:rPr lang="en-US" sz="1000" b="0" i="1" u="none" strike="noStrike" kern="1200" baseline="0" dirty="0" smtClean="0">
                          <a:solidFill>
                            <a:schemeClr val="tx1"/>
                          </a:solidFill>
                          <a:latin typeface="+mn-lt"/>
                          <a:ea typeface="+mn-ea"/>
                          <a:cs typeface="+mn-cs"/>
                        </a:rPr>
                        <a:t>time</a:t>
                      </a:r>
                    </a:p>
                    <a:p>
                      <a:pPr algn="ctr"/>
                      <a:r>
                        <a:rPr lang="en-US" sz="1000" b="0" i="1" u="none" strike="noStrike" kern="1200" baseline="0" dirty="0" smtClean="0">
                          <a:solidFill>
                            <a:schemeClr val="tx1"/>
                          </a:solidFill>
                          <a:latin typeface="+mn-lt"/>
                          <a:ea typeface="+mn-ea"/>
                          <a:cs typeface="+mn-cs"/>
                        </a:rPr>
                        <a:t>permit.</a:t>
                      </a:r>
                      <a:endParaRPr lang="en-US" sz="1000" b="1" u="sng" dirty="0">
                        <a:effectLst/>
                        <a:latin typeface="+mn-lt"/>
                        <a:ea typeface="Times New Roman"/>
                        <a:cs typeface="Times New Roman"/>
                      </a:endParaRPr>
                    </a:p>
                  </a:txBody>
                  <a:tcPr marL="22014" marR="22014" marT="0" marB="0"/>
                </a:tc>
                <a:tc>
                  <a:txBody>
                    <a:bodyPr/>
                    <a:lstStyle/>
                    <a:p>
                      <a:pPr marL="0" marR="0" algn="ctr">
                        <a:spcBef>
                          <a:spcPts val="0"/>
                        </a:spcBef>
                        <a:spcAft>
                          <a:spcPts val="0"/>
                        </a:spcAft>
                      </a:pPr>
                      <a:r>
                        <a:rPr lang="en-US" sz="1000" dirty="0">
                          <a:effectLst/>
                        </a:rPr>
                        <a:t>Migrant Graduation </a:t>
                      </a:r>
                      <a:r>
                        <a:rPr lang="en-US" sz="1000" dirty="0" smtClean="0">
                          <a:effectLst/>
                        </a:rPr>
                        <a:t>Specialists and</a:t>
                      </a:r>
                    </a:p>
                    <a:p>
                      <a:pPr marL="0" marR="0" algn="ctr">
                        <a:spcBef>
                          <a:spcPts val="0"/>
                        </a:spcBef>
                        <a:spcAft>
                          <a:spcPts val="0"/>
                        </a:spcAft>
                      </a:pPr>
                      <a:r>
                        <a:rPr lang="en-US" sz="1000" dirty="0" smtClean="0">
                          <a:effectLst/>
                        </a:rPr>
                        <a:t> Migrant Student Advocates</a:t>
                      </a:r>
                      <a:endParaRPr lang="en-US" sz="1000" b="1" dirty="0">
                        <a:effectLst/>
                        <a:latin typeface="Times New Roman"/>
                        <a:ea typeface="Times New Roman"/>
                        <a:cs typeface="Times New Roman"/>
                      </a:endParaRPr>
                    </a:p>
                  </a:txBody>
                  <a:tcPr marL="22014" marR="22014" marT="0" marB="0" anchor="ctr"/>
                </a:tc>
                <a:tc rowSpan="4">
                  <a:txBody>
                    <a:bodyPr/>
                    <a:lstStyle/>
                    <a:p>
                      <a:pPr marL="174625" marR="0" indent="-174625" algn="l">
                        <a:spcBef>
                          <a:spcPts val="0"/>
                        </a:spcBef>
                        <a:spcAft>
                          <a:spcPts val="0"/>
                        </a:spcAft>
                      </a:pPr>
                      <a:r>
                        <a:rPr lang="en-US" sz="600" dirty="0">
                          <a:effectLst/>
                        </a:rPr>
                        <a:t> </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Collaborate with staff to identify discipline, general attendance, gang related or motivational issues and collaborate or refer to counselor or other district/community resource.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Help student see applicability of classes.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Support student in identifying and communicating his/her interests and goals with the counselors, parents, teachers, etc. (role playing)</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relationships, help students understand relevance, provide social support relative to academic achievement.</a:t>
                      </a:r>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54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a:spcBef>
                          <a:spcPts val="0"/>
                        </a:spcBef>
                        <a:spcAft>
                          <a:spcPts val="0"/>
                        </a:spcAft>
                        <a:buSzPts val="900"/>
                        <a:buFont typeface="Symbol"/>
                        <a:buNone/>
                      </a:pPr>
                      <a:endParaRPr lang="en-US" sz="1000" kern="0" dirty="0" smtClean="0">
                        <a:effectLst/>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Identify the barriers including educational disruption, cultural and language barriers, social isolation, various health‐related problems, or other factors that inhibit the ability of selected migrant students to meet state academic and achievement standards.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Work with school counselor to monitor attendance, discipline, credits/grades, and other social/academic issues that may impact the student’s ability to successfully transition to next grade level, graduate, or pursue postsecondary opportunities or employment.</a:t>
                      </a:r>
                      <a:endParaRPr lang="en-US" sz="10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54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smtClean="0">
                          <a:effectLst/>
                        </a:rPr>
                        <a:t>Migrant Graduation Specialists</a:t>
                      </a:r>
                      <a:r>
                        <a:rPr lang="en-US" sz="1000" baseline="0" dirty="0" smtClean="0">
                          <a:effectLst/>
                        </a:rPr>
                        <a:t> Only </a:t>
                      </a: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93033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57150" marR="0" indent="0" algn="l">
                        <a:spcBef>
                          <a:spcPts val="0"/>
                        </a:spcBef>
                        <a:spcAft>
                          <a:spcPts val="0"/>
                        </a:spcAft>
                        <a:buFont typeface="Arial" pitchFamily="34" charset="0"/>
                        <a:buNone/>
                      </a:pPr>
                      <a:r>
                        <a:rPr lang="en-US" sz="1000" dirty="0">
                          <a:effectLst/>
                        </a:rPr>
                        <a:t> </a:t>
                      </a:r>
                      <a:endParaRPr lang="en-US" sz="1000" dirty="0" smtClean="0">
                        <a:effectLst/>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Same as above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Maintain on‐going communication with counselor, students, families, and other school staff regarding the progress of the student to achieve established goals and transition to next grade level, graduate, or pursue postsecondary opportunities or employment.</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mentor relationship with student caseload to facilitate needs of migrant students and their families.</a:t>
                      </a: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bl>
          </a:graphicData>
        </a:graphic>
      </p:graphicFrame>
    </p:spTree>
    <p:extLst>
      <p:ext uri="{BB962C8B-B14F-4D97-AF65-F5344CB8AC3E}">
        <p14:creationId xmlns:p14="http://schemas.microsoft.com/office/powerpoint/2010/main" val="2572124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98432215"/>
              </p:ext>
            </p:extLst>
          </p:nvPr>
        </p:nvGraphicFramePr>
        <p:xfrm>
          <a:off x="228600" y="1285220"/>
          <a:ext cx="8712199" cy="5492673"/>
        </p:xfrm>
        <a:graphic>
          <a:graphicData uri="http://schemas.openxmlformats.org/drawingml/2006/table">
            <a:tbl>
              <a:tblPr firstRow="1" firstCol="1" bandRow="1">
                <a:tableStyleId>{8799B23B-EC83-4686-B30A-512413B5E67A}</a:tableStyleId>
              </a:tblPr>
              <a:tblGrid>
                <a:gridCol w="533399"/>
                <a:gridCol w="2419351"/>
                <a:gridCol w="704849"/>
                <a:gridCol w="2133601"/>
                <a:gridCol w="2895599"/>
                <a:gridCol w="25400"/>
              </a:tblGrid>
              <a:tr h="463473">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a:effectLst/>
                        </a:rPr>
                        <a:t>MAJOR RESPONSIBILITIES AS OUTLINED IN JOB DESCRIPTION</a:t>
                      </a:r>
                      <a:endParaRPr lang="en-US" sz="100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7756">
                <a:tc rowSpan="4">
                  <a:txBody>
                    <a:bodyPr/>
                    <a:lstStyle/>
                    <a:p>
                      <a:pPr algn="ctr"/>
                      <a:r>
                        <a:rPr lang="en-US" sz="1000" b="1" i="0" u="none" strike="noStrike" kern="1200" baseline="0" dirty="0" smtClean="0">
                          <a:solidFill>
                            <a:schemeClr val="tx1"/>
                          </a:solidFill>
                          <a:latin typeface="+mn-lt"/>
                          <a:ea typeface="+mn-ea"/>
                          <a:cs typeface="+mn-cs"/>
                        </a:rPr>
                        <a:t>Career Education and</a:t>
                      </a:r>
                    </a:p>
                    <a:p>
                      <a:pPr algn="ctr"/>
                      <a:r>
                        <a:rPr lang="en-US" sz="1000" b="1" i="0" u="none" strike="noStrike" kern="1200" baseline="0" dirty="0" smtClean="0">
                          <a:solidFill>
                            <a:schemeClr val="tx1"/>
                          </a:solidFill>
                          <a:latin typeface="+mn-lt"/>
                          <a:ea typeface="+mn-ea"/>
                          <a:cs typeface="+mn-cs"/>
                        </a:rPr>
                        <a:t>Postsecondary Preparation</a:t>
                      </a:r>
                      <a:endParaRPr lang="en-US" sz="1000" b="1" dirty="0">
                        <a:effectLst/>
                        <a:latin typeface="Arial"/>
                        <a:ea typeface="Times New Roman"/>
                        <a:cs typeface="Times New Roman"/>
                      </a:endParaRPr>
                    </a:p>
                  </a:txBody>
                  <a:tcPr marL="22014" marR="22014" marT="0" marB="0" vert="vert270"/>
                </a:tc>
                <a:tc rowSpan="4">
                  <a:txBody>
                    <a:bodyPr/>
                    <a:lstStyle/>
                    <a:p>
                      <a:pPr marL="114300" marR="0" indent="-114300" algn="l">
                        <a:lnSpc>
                          <a:spcPts val="950"/>
                        </a:lnSpc>
                        <a:spcBef>
                          <a:spcPts val="0"/>
                        </a:spcBef>
                        <a:spcAft>
                          <a:spcPts val="0"/>
                        </a:spcAft>
                      </a:pPr>
                      <a:r>
                        <a:rPr lang="en-US" sz="1000" dirty="0">
                          <a:effectLst/>
                        </a:rPr>
                        <a:t> </a:t>
                      </a:r>
                    </a:p>
                    <a:p>
                      <a:r>
                        <a:rPr lang="en-US" sz="1000" b="0" i="0" u="none" strike="noStrike" kern="1200" baseline="0" dirty="0" smtClean="0">
                          <a:solidFill>
                            <a:schemeClr val="tx1"/>
                          </a:solidFill>
                          <a:latin typeface="+mn-lt"/>
                          <a:ea typeface="+mn-ea"/>
                          <a:cs typeface="+mn-cs"/>
                        </a:rPr>
                        <a:t>Participation in:</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Structured career awareness options, e.g. access to career role models, professions, interest surveys, career fairs, career and technical training programs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Formally structured training or individualized support on job seeking/obtaining skills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College and campus visits</a:t>
                      </a:r>
                    </a:p>
                    <a:p>
                      <a:pPr marL="0" indent="0">
                        <a:buFont typeface="Arial" pitchFamily="34" charset="0"/>
                        <a:buNone/>
                      </a:pPr>
                      <a:r>
                        <a:rPr lang="en-US" sz="1000" b="0" i="0" u="none" strike="noStrike" kern="1200" baseline="0" dirty="0" smtClean="0">
                          <a:solidFill>
                            <a:schemeClr val="tx1"/>
                          </a:solidFill>
                          <a:latin typeface="+mn-lt"/>
                          <a:ea typeface="+mn-ea"/>
                          <a:cs typeface="+mn-cs"/>
                        </a:rPr>
                        <a:t>Formally structured support for application to postsecondary educational institutions</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1000" dirty="0">
                          <a:effectLst/>
                        </a:rPr>
                        <a:t> </a:t>
                      </a:r>
                    </a:p>
                    <a:p>
                      <a:pPr algn="ctr"/>
                      <a:r>
                        <a:rPr lang="en-US" sz="1000" b="1" i="0" u="sng" strike="noStrike" kern="1200" baseline="0" dirty="0" smtClean="0">
                          <a:solidFill>
                            <a:schemeClr val="tx1"/>
                          </a:solidFill>
                          <a:latin typeface="+mn-lt"/>
                          <a:ea typeface="+mn-ea"/>
                          <a:cs typeface="+mn-cs"/>
                        </a:rPr>
                        <a:t>Priority 2*</a:t>
                      </a:r>
                    </a:p>
                    <a:p>
                      <a:pPr algn="ctr"/>
                      <a:r>
                        <a:rPr lang="en-US" sz="1000" b="0" i="0" u="none" strike="noStrike" kern="1200" baseline="0" dirty="0" smtClean="0">
                          <a:solidFill>
                            <a:schemeClr val="tx1"/>
                          </a:solidFill>
                          <a:latin typeface="+mn-lt"/>
                          <a:ea typeface="+mn-ea"/>
                          <a:cs typeface="+mn-cs"/>
                        </a:rPr>
                        <a:t>Conducted</a:t>
                      </a:r>
                    </a:p>
                    <a:p>
                      <a:pPr algn="ctr"/>
                      <a:r>
                        <a:rPr lang="en-US" sz="1000" b="0" i="0" u="none" strike="noStrike" kern="1200" baseline="0" dirty="0" smtClean="0">
                          <a:solidFill>
                            <a:schemeClr val="tx1"/>
                          </a:solidFill>
                          <a:latin typeface="+mn-lt"/>
                          <a:ea typeface="+mn-ea"/>
                          <a:cs typeface="+mn-cs"/>
                        </a:rPr>
                        <a:t>by staff</a:t>
                      </a:r>
                    </a:p>
                    <a:p>
                      <a:pPr algn="ctr"/>
                      <a:r>
                        <a:rPr lang="en-US" sz="1000" b="0" i="0" u="none" strike="noStrike" kern="1200" baseline="0" dirty="0" smtClean="0">
                          <a:solidFill>
                            <a:schemeClr val="tx1"/>
                          </a:solidFill>
                          <a:latin typeface="+mn-lt"/>
                          <a:ea typeface="+mn-ea"/>
                          <a:cs typeface="+mn-cs"/>
                        </a:rPr>
                        <a:t>with about</a:t>
                      </a:r>
                    </a:p>
                    <a:p>
                      <a:pPr algn="ctr"/>
                      <a:r>
                        <a:rPr lang="en-US" sz="1000" b="0" i="0" u="none" strike="noStrike" kern="1200" baseline="0" dirty="0" smtClean="0">
                          <a:solidFill>
                            <a:schemeClr val="tx1"/>
                          </a:solidFill>
                          <a:latin typeface="+mn-lt"/>
                          <a:ea typeface="+mn-ea"/>
                          <a:cs typeface="+mn-cs"/>
                        </a:rPr>
                        <a:t>half time</a:t>
                      </a:r>
                    </a:p>
                    <a:p>
                      <a:pPr algn="ctr"/>
                      <a:r>
                        <a:rPr lang="en-US" sz="1000" b="0" i="0" u="none" strike="noStrike" kern="1200" baseline="0" dirty="0" smtClean="0">
                          <a:solidFill>
                            <a:schemeClr val="tx1"/>
                          </a:solidFill>
                          <a:latin typeface="+mn-lt"/>
                          <a:ea typeface="+mn-ea"/>
                          <a:cs typeface="+mn-cs"/>
                        </a:rPr>
                        <a:t>and above</a:t>
                      </a:r>
                    </a:p>
                    <a:p>
                      <a:pPr algn="ctr"/>
                      <a:r>
                        <a:rPr lang="en-US" sz="1000" b="0" i="0" u="none" strike="noStrike" kern="1200" baseline="0" dirty="0" smtClean="0">
                          <a:solidFill>
                            <a:schemeClr val="tx1"/>
                          </a:solidFill>
                          <a:latin typeface="+mn-lt"/>
                          <a:ea typeface="+mn-ea"/>
                          <a:cs typeface="+mn-cs"/>
                        </a:rPr>
                        <a:t>FTE.</a:t>
                      </a:r>
                    </a:p>
                    <a:p>
                      <a:pPr algn="ctr"/>
                      <a:r>
                        <a:rPr lang="en-US" sz="1000" b="0" i="1" u="none" strike="noStrike" kern="1200" baseline="0" dirty="0" smtClean="0">
                          <a:solidFill>
                            <a:schemeClr val="tx1"/>
                          </a:solidFill>
                          <a:latin typeface="+mn-lt"/>
                          <a:ea typeface="+mn-ea"/>
                          <a:cs typeface="+mn-cs"/>
                        </a:rPr>
                        <a:t>*Staff with</a:t>
                      </a:r>
                    </a:p>
                    <a:p>
                      <a:pPr algn="ctr"/>
                      <a:r>
                        <a:rPr lang="en-US" sz="1000" b="0" i="1" u="none" strike="noStrike" kern="1200" baseline="0" dirty="0" smtClean="0">
                          <a:solidFill>
                            <a:schemeClr val="tx1"/>
                          </a:solidFill>
                          <a:latin typeface="+mn-lt"/>
                          <a:ea typeface="+mn-ea"/>
                          <a:cs typeface="+mn-cs"/>
                        </a:rPr>
                        <a:t>less than a</a:t>
                      </a:r>
                    </a:p>
                    <a:p>
                      <a:pPr algn="ctr"/>
                      <a:r>
                        <a:rPr lang="en-US" sz="1000" b="0" i="1" u="none" strike="noStrike" kern="1200" baseline="0" dirty="0" smtClean="0">
                          <a:solidFill>
                            <a:schemeClr val="tx1"/>
                          </a:solidFill>
                          <a:latin typeface="+mn-lt"/>
                          <a:ea typeface="+mn-ea"/>
                          <a:cs typeface="+mn-cs"/>
                        </a:rPr>
                        <a:t>full time</a:t>
                      </a:r>
                    </a:p>
                    <a:p>
                      <a:pPr algn="ctr"/>
                      <a:r>
                        <a:rPr lang="en-US" sz="1000" b="0" i="1" u="none" strike="noStrike" kern="1200" baseline="0" dirty="0" smtClean="0">
                          <a:solidFill>
                            <a:schemeClr val="tx1"/>
                          </a:solidFill>
                          <a:latin typeface="+mn-lt"/>
                          <a:ea typeface="+mn-ea"/>
                          <a:cs typeface="+mn-cs"/>
                        </a:rPr>
                        <a:t>FTE may</a:t>
                      </a:r>
                    </a:p>
                    <a:p>
                      <a:pPr algn="ctr"/>
                      <a:r>
                        <a:rPr lang="en-US" sz="1000" b="0" i="1" u="none" strike="noStrike" kern="1200" baseline="0" dirty="0" smtClean="0">
                          <a:solidFill>
                            <a:schemeClr val="tx1"/>
                          </a:solidFill>
                          <a:latin typeface="+mn-lt"/>
                          <a:ea typeface="+mn-ea"/>
                          <a:cs typeface="+mn-cs"/>
                        </a:rPr>
                        <a:t>modify</a:t>
                      </a:r>
                    </a:p>
                    <a:p>
                      <a:pPr algn="ctr"/>
                      <a:r>
                        <a:rPr lang="en-US" sz="1000" b="0" i="1" u="none" strike="noStrike" kern="1200" baseline="0" dirty="0" smtClean="0">
                          <a:solidFill>
                            <a:schemeClr val="tx1"/>
                          </a:solidFill>
                          <a:latin typeface="+mn-lt"/>
                          <a:ea typeface="+mn-ea"/>
                          <a:cs typeface="+mn-cs"/>
                        </a:rPr>
                        <a:t>level of</a:t>
                      </a:r>
                    </a:p>
                    <a:p>
                      <a:pPr algn="ctr"/>
                      <a:r>
                        <a:rPr lang="en-US" sz="1000" b="0" i="1" u="none" strike="noStrike" kern="1200" baseline="0" dirty="0" smtClean="0">
                          <a:solidFill>
                            <a:schemeClr val="tx1"/>
                          </a:solidFill>
                          <a:latin typeface="+mn-lt"/>
                          <a:ea typeface="+mn-ea"/>
                          <a:cs typeface="+mn-cs"/>
                        </a:rPr>
                        <a:t>service as</a:t>
                      </a:r>
                    </a:p>
                    <a:p>
                      <a:pPr algn="ctr"/>
                      <a:r>
                        <a:rPr lang="en-US" sz="1000" b="0" i="1" u="none" strike="noStrike" kern="1200" baseline="0" dirty="0" smtClean="0">
                          <a:solidFill>
                            <a:schemeClr val="tx1"/>
                          </a:solidFill>
                          <a:latin typeface="+mn-lt"/>
                          <a:ea typeface="+mn-ea"/>
                          <a:cs typeface="+mn-cs"/>
                        </a:rPr>
                        <a:t>FTE and</a:t>
                      </a:r>
                    </a:p>
                    <a:p>
                      <a:pPr algn="ctr"/>
                      <a:r>
                        <a:rPr lang="en-US" sz="1000" b="0" i="1" u="none" strike="noStrike" kern="1200" baseline="0" dirty="0" smtClean="0">
                          <a:solidFill>
                            <a:schemeClr val="tx1"/>
                          </a:solidFill>
                          <a:latin typeface="+mn-lt"/>
                          <a:ea typeface="+mn-ea"/>
                          <a:cs typeface="+mn-cs"/>
                        </a:rPr>
                        <a:t>time</a:t>
                      </a:r>
                    </a:p>
                    <a:p>
                      <a:pPr algn="ctr"/>
                      <a:r>
                        <a:rPr lang="en-US" sz="1000" b="0" i="1" u="none" strike="noStrike" kern="1200" baseline="0" dirty="0" smtClean="0">
                          <a:solidFill>
                            <a:schemeClr val="tx1"/>
                          </a:solidFill>
                          <a:latin typeface="+mn-lt"/>
                          <a:ea typeface="+mn-ea"/>
                          <a:cs typeface="+mn-cs"/>
                        </a:rPr>
                        <a:t>permit.</a:t>
                      </a:r>
                      <a:endParaRPr lang="en-US" sz="1000" b="1" u="sng" dirty="0">
                        <a:effectLst/>
                        <a:latin typeface="+mn-lt"/>
                        <a:ea typeface="Times New Roman"/>
                        <a:cs typeface="Times New Roman"/>
                      </a:endParaRPr>
                    </a:p>
                  </a:txBody>
                  <a:tcPr marL="22014" marR="22014" marT="0" marB="0"/>
                </a:tc>
                <a:tc>
                  <a:txBody>
                    <a:bodyPr/>
                    <a:lstStyle/>
                    <a:p>
                      <a:pPr marL="0" marR="0" algn="ctr">
                        <a:spcBef>
                          <a:spcPts val="0"/>
                        </a:spcBef>
                        <a:spcAft>
                          <a:spcPts val="0"/>
                        </a:spcAft>
                      </a:pPr>
                      <a:r>
                        <a:rPr lang="en-US" sz="1000" dirty="0">
                          <a:effectLst/>
                        </a:rPr>
                        <a:t>Migrant Graduation </a:t>
                      </a:r>
                      <a:r>
                        <a:rPr lang="en-US" sz="1000" dirty="0" smtClean="0">
                          <a:effectLst/>
                        </a:rPr>
                        <a:t>Specialists and</a:t>
                      </a:r>
                    </a:p>
                    <a:p>
                      <a:pPr marL="0" marR="0" algn="ctr">
                        <a:spcBef>
                          <a:spcPts val="0"/>
                        </a:spcBef>
                        <a:spcAft>
                          <a:spcPts val="0"/>
                        </a:spcAft>
                      </a:pPr>
                      <a:r>
                        <a:rPr lang="en-US" sz="1000" dirty="0" smtClean="0">
                          <a:effectLst/>
                        </a:rPr>
                        <a:t> Migrant Student Advocates</a:t>
                      </a:r>
                      <a:endParaRPr lang="en-US" sz="1000" b="1" dirty="0">
                        <a:effectLst/>
                        <a:latin typeface="Times New Roman"/>
                        <a:ea typeface="Times New Roman"/>
                        <a:cs typeface="Times New Roman"/>
                      </a:endParaRPr>
                    </a:p>
                  </a:txBody>
                  <a:tcPr marL="22014" marR="22014" marT="0" marB="0" anchor="ctr"/>
                </a:tc>
                <a:tc rowSpan="4">
                  <a:txBody>
                    <a:bodyPr/>
                    <a:lstStyle/>
                    <a:p>
                      <a:pPr marL="174625" marR="0" indent="-174625" algn="l">
                        <a:spcBef>
                          <a:spcPts val="0"/>
                        </a:spcBef>
                        <a:spcAft>
                          <a:spcPts val="0"/>
                        </a:spcAft>
                      </a:pPr>
                      <a:r>
                        <a:rPr lang="en-US" sz="1000" dirty="0">
                          <a:effectLst/>
                        </a:rPr>
                        <a:t> </a:t>
                      </a:r>
                      <a:r>
                        <a:rPr lang="en-US" sz="1000" b="0" i="0" u="none" strike="noStrike" kern="1200" baseline="0" dirty="0" smtClean="0">
                          <a:solidFill>
                            <a:schemeClr val="tx1"/>
                          </a:solidFill>
                          <a:latin typeface="+mn-lt"/>
                          <a:ea typeface="+mn-ea"/>
                          <a:cs typeface="+mn-cs"/>
                        </a:rPr>
                        <a:t>Facilitate or coordinate access to activities/resources that will promote ongoing communication in:</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Providing student access to innovative opportunities for student to distinguish his/her college and scholarship applications from the competition.</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Student participation in education fairs, campus visits, higher education role models, etc.</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Identification career education programs in district and community e.g., internal and external job internships, awareness of</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vocational/technical classes and partnerships, etc.</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Promote family access to culturally relevant role models.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relationships, help students understand relevance, provide social support relative to academic achievement.</a:t>
                      </a:r>
                    </a:p>
                    <a:p>
                      <a:pPr algn="ctr"/>
                      <a:r>
                        <a:rPr lang="en-US" sz="1000" b="1" i="0" u="sng" strike="noStrike" kern="1200" baseline="0" dirty="0" smtClean="0">
                          <a:solidFill>
                            <a:schemeClr val="tx1"/>
                          </a:solidFill>
                          <a:latin typeface="+mn-lt"/>
                          <a:ea typeface="+mn-ea"/>
                          <a:cs typeface="+mn-cs"/>
                        </a:rPr>
                        <a:t>NOTE on evaluation of events:</a:t>
                      </a:r>
                    </a:p>
                    <a:p>
                      <a:r>
                        <a:rPr lang="en-US" sz="1000" b="0" i="0" u="none" strike="noStrike" kern="1200" baseline="0" dirty="0" smtClean="0">
                          <a:solidFill>
                            <a:schemeClr val="tx1"/>
                          </a:solidFill>
                          <a:latin typeface="+mn-lt"/>
                          <a:ea typeface="+mn-ea"/>
                          <a:cs typeface="+mn-cs"/>
                        </a:rPr>
                        <a:t>Districts that will provide program‐funded migrant student events/activities, e.g., guest speakers, college visits, etc. should demonstrate the following:</a:t>
                      </a:r>
                    </a:p>
                    <a:p>
                      <a:pPr marL="169863" indent="-115888"/>
                      <a:r>
                        <a:rPr lang="en-US" sz="1000" b="0" i="0" u="none" strike="noStrike" kern="1200" baseline="0" dirty="0" smtClean="0">
                          <a:solidFill>
                            <a:schemeClr val="tx1"/>
                          </a:solidFill>
                          <a:latin typeface="+mn-lt"/>
                          <a:ea typeface="+mn-ea"/>
                          <a:cs typeface="+mn-cs"/>
                        </a:rPr>
                        <a:t>a. Documentation that the identified needs of</a:t>
                      </a:r>
                    </a:p>
                    <a:p>
                      <a:pPr marL="169863" indent="-115888"/>
                      <a:r>
                        <a:rPr lang="en-US" sz="1000" b="0" i="0" u="none" strike="noStrike" kern="1200" baseline="0" dirty="0" smtClean="0">
                          <a:solidFill>
                            <a:schemeClr val="tx1"/>
                          </a:solidFill>
                          <a:latin typeface="+mn-lt"/>
                          <a:ea typeface="+mn-ea"/>
                          <a:cs typeface="+mn-cs"/>
                        </a:rPr>
                        <a:t>migrant students have been addressed in accordance with state priorities and activities/events are feasible and do not reduce services to address priority needs.</a:t>
                      </a:r>
                    </a:p>
                    <a:p>
                      <a:pPr marL="169863" indent="-115888"/>
                      <a:r>
                        <a:rPr lang="en-US" sz="1000" b="0" i="0" u="none" strike="noStrike" kern="1200" baseline="0" dirty="0" smtClean="0">
                          <a:solidFill>
                            <a:schemeClr val="tx1"/>
                          </a:solidFill>
                          <a:latin typeface="+mn-lt"/>
                          <a:ea typeface="+mn-ea"/>
                          <a:cs typeface="+mn-cs"/>
                        </a:rPr>
                        <a:t>b. A description of how the event/activity will be evaluated for its impact on academic achievement of participating students.</a:t>
                      </a:r>
                    </a:p>
                    <a:p>
                      <a:pPr marL="169863" indent="-115888"/>
                      <a:r>
                        <a:rPr lang="en-US" sz="1000" b="0" i="0" u="none" strike="noStrike" kern="1200" baseline="0" dirty="0" smtClean="0">
                          <a:solidFill>
                            <a:schemeClr val="tx1"/>
                          </a:solidFill>
                          <a:latin typeface="+mn-lt"/>
                          <a:ea typeface="+mn-ea"/>
                          <a:cs typeface="+mn-cs"/>
                        </a:rPr>
                        <a:t>c. Documented plan describing how the student’s experience in event/activity will have an on‐going component that builds on school academics and post‐secondary goals.</a:t>
                      </a:r>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54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Work with school counselor and selected</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students to develop student plans/goals that lead to a successful transition to the next grade level, graduation, and transition to postsecondary education or employment.</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Coordinate access to services available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through school district and/or community to reduce and/or eliminate identified barriers.</a:t>
                      </a:r>
                      <a:endParaRPr lang="en-US" sz="10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54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smtClean="0">
                          <a:effectLst/>
                        </a:rPr>
                        <a:t>Migrant Graduation Specialists</a:t>
                      </a:r>
                      <a:r>
                        <a:rPr lang="en-US" sz="1000" baseline="0" dirty="0" smtClean="0">
                          <a:effectLst/>
                        </a:rPr>
                        <a:t> Only </a:t>
                      </a: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93033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Same as above.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mentor relationship with student caseload to facilitate needs of migrant students and their families.</a:t>
                      </a: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bl>
          </a:graphicData>
        </a:graphic>
      </p:graphicFrame>
      <p:sp>
        <p:nvSpPr>
          <p:cNvPr id="3" name="Title 2"/>
          <p:cNvSpPr>
            <a:spLocks noGrp="1"/>
          </p:cNvSpPr>
          <p:nvPr>
            <p:ph type="title"/>
          </p:nvPr>
        </p:nvSpPr>
        <p:spPr>
          <a:xfrm>
            <a:off x="228600" y="67235"/>
            <a:ext cx="8229600" cy="1143000"/>
          </a:xfrm>
        </p:spPr>
        <p:txBody>
          <a:bodyPr>
            <a:noAutofit/>
          </a:bodyPr>
          <a:lstStyle/>
          <a:p>
            <a:pPr algn="l"/>
            <a:r>
              <a:rPr lang="en-US" sz="2800" b="1" dirty="0">
                <a:latin typeface="+mn-lt"/>
              </a:rPr>
              <a:t>Continued…</a:t>
            </a:r>
            <a:br>
              <a:rPr lang="en-US" sz="2800" b="1" dirty="0">
                <a:latin typeface="+mn-lt"/>
              </a:rPr>
            </a:br>
            <a:r>
              <a:rPr lang="en-US" sz="2800" b="1" dirty="0">
                <a:latin typeface="+mn-lt"/>
              </a:rPr>
              <a:t>MGS and MSA Supplemental Support Services</a:t>
            </a:r>
            <a:br>
              <a:rPr lang="en-US" sz="2800" b="1" dirty="0">
                <a:latin typeface="+mn-lt"/>
              </a:rPr>
            </a:br>
            <a:r>
              <a:rPr lang="en-US" sz="2800" b="1" dirty="0">
                <a:latin typeface="+mn-lt"/>
              </a:rPr>
              <a:t>Definitions, Priorities and Sample Strategies</a:t>
            </a:r>
            <a:endParaRPr lang="en-US" sz="2800" dirty="0">
              <a:latin typeface="+mn-lt"/>
            </a:endParaRPr>
          </a:p>
        </p:txBody>
      </p:sp>
    </p:spTree>
    <p:extLst>
      <p:ext uri="{BB962C8B-B14F-4D97-AF65-F5344CB8AC3E}">
        <p14:creationId xmlns:p14="http://schemas.microsoft.com/office/powerpoint/2010/main" val="773217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10394422"/>
              </p:ext>
            </p:extLst>
          </p:nvPr>
        </p:nvGraphicFramePr>
        <p:xfrm>
          <a:off x="228600" y="1285220"/>
          <a:ext cx="8712199" cy="5492673"/>
        </p:xfrm>
        <a:graphic>
          <a:graphicData uri="http://schemas.openxmlformats.org/drawingml/2006/table">
            <a:tbl>
              <a:tblPr firstRow="1" firstCol="1" bandRow="1">
                <a:tableStyleId>{8799B23B-EC83-4686-B30A-512413B5E67A}</a:tableStyleId>
              </a:tblPr>
              <a:tblGrid>
                <a:gridCol w="533399"/>
                <a:gridCol w="2419351"/>
                <a:gridCol w="704849"/>
                <a:gridCol w="2438401"/>
                <a:gridCol w="2590799"/>
                <a:gridCol w="25400"/>
              </a:tblGrid>
              <a:tr h="463473">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a:effectLst/>
                        </a:rPr>
                        <a:t>MAJOR RESPONSIBILITIES AS OUTLINED IN JOB DESCRIPTION</a:t>
                      </a:r>
                      <a:endParaRPr lang="en-US" sz="100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7756">
                <a:tc rowSpan="4">
                  <a:txBody>
                    <a:bodyPr/>
                    <a:lstStyle/>
                    <a:p>
                      <a:pPr algn="ctr"/>
                      <a:r>
                        <a:rPr lang="en-US" sz="1000" b="1" i="0" u="none" strike="noStrike" kern="1200" baseline="0" dirty="0" smtClean="0">
                          <a:solidFill>
                            <a:schemeClr val="tx1"/>
                          </a:solidFill>
                          <a:latin typeface="+mn-lt"/>
                          <a:ea typeface="+mn-ea"/>
                          <a:cs typeface="+mn-cs"/>
                        </a:rPr>
                        <a:t>Student Leadership/</a:t>
                      </a:r>
                    </a:p>
                    <a:p>
                      <a:pPr algn="ctr"/>
                      <a:r>
                        <a:rPr lang="en-US" sz="1000" b="1" i="0" u="none" strike="noStrike" kern="1200" baseline="0" dirty="0" smtClean="0">
                          <a:solidFill>
                            <a:schemeClr val="tx1"/>
                          </a:solidFill>
                          <a:latin typeface="+mn-lt"/>
                          <a:ea typeface="+mn-ea"/>
                          <a:cs typeface="+mn-cs"/>
                        </a:rPr>
                        <a:t>Engagement</a:t>
                      </a:r>
                      <a:endParaRPr lang="en-US" sz="1000" b="1" dirty="0">
                        <a:effectLst/>
                        <a:latin typeface="Arial"/>
                        <a:ea typeface="Times New Roman"/>
                        <a:cs typeface="Times New Roman"/>
                      </a:endParaRPr>
                    </a:p>
                  </a:txBody>
                  <a:tcPr marL="22014" marR="22014" marT="0" marB="0" vert="vert270"/>
                </a:tc>
                <a:tc rowSpan="4">
                  <a:txBody>
                    <a:bodyPr/>
                    <a:lstStyle/>
                    <a:p>
                      <a:pPr marL="114300" marR="0" indent="-114300" algn="l">
                        <a:lnSpc>
                          <a:spcPts val="950"/>
                        </a:lnSpc>
                        <a:spcBef>
                          <a:spcPts val="0"/>
                        </a:spcBef>
                        <a:spcAft>
                          <a:spcPts val="0"/>
                        </a:spcAft>
                      </a:pPr>
                      <a:r>
                        <a:rPr lang="en-US" sz="1000" dirty="0">
                          <a:effectLst/>
                        </a:rPr>
                        <a:t> </a:t>
                      </a:r>
                    </a:p>
                    <a:p>
                      <a:r>
                        <a:rPr lang="en-US" sz="1000" b="0" i="0" u="none" strike="noStrike" kern="1200" baseline="0" dirty="0" smtClean="0">
                          <a:solidFill>
                            <a:schemeClr val="tx1"/>
                          </a:solidFill>
                          <a:latin typeface="+mn-lt"/>
                          <a:ea typeface="+mn-ea"/>
                          <a:cs typeface="+mn-cs"/>
                        </a:rPr>
                        <a:t>Formally structured </a:t>
                      </a:r>
                      <a:r>
                        <a:rPr lang="en-US" sz="1000" b="1" i="0" u="none" strike="noStrike" kern="1200" baseline="0" dirty="0" smtClean="0">
                          <a:solidFill>
                            <a:schemeClr val="tx1"/>
                          </a:solidFill>
                          <a:latin typeface="+mn-lt"/>
                          <a:ea typeface="+mn-ea"/>
                          <a:cs typeface="+mn-cs"/>
                        </a:rPr>
                        <a:t>small or large</a:t>
                      </a:r>
                    </a:p>
                    <a:p>
                      <a:r>
                        <a:rPr lang="en-US" sz="1000" b="1" i="0" u="none" strike="noStrike" kern="1200" baseline="0" dirty="0" smtClean="0">
                          <a:solidFill>
                            <a:schemeClr val="tx1"/>
                          </a:solidFill>
                          <a:latin typeface="+mn-lt"/>
                          <a:ea typeface="+mn-ea"/>
                          <a:cs typeface="+mn-cs"/>
                        </a:rPr>
                        <a:t>group activities </a:t>
                      </a:r>
                      <a:r>
                        <a:rPr lang="en-US" sz="1000" b="0" i="0" u="none" strike="noStrike" kern="1200" baseline="0" dirty="0" smtClean="0">
                          <a:solidFill>
                            <a:schemeClr val="tx1"/>
                          </a:solidFill>
                          <a:latin typeface="+mn-lt"/>
                          <a:ea typeface="+mn-ea"/>
                          <a:cs typeface="+mn-cs"/>
                        </a:rPr>
                        <a:t>to: build supportive</a:t>
                      </a:r>
                    </a:p>
                    <a:p>
                      <a:r>
                        <a:rPr lang="en-US" sz="1000" b="0" i="0" u="none" strike="noStrike" kern="1200" baseline="0" dirty="0" smtClean="0">
                          <a:solidFill>
                            <a:schemeClr val="tx1"/>
                          </a:solidFill>
                          <a:latin typeface="+mn-lt"/>
                          <a:ea typeface="+mn-ea"/>
                          <a:cs typeface="+mn-cs"/>
                        </a:rPr>
                        <a:t>networks, develop personal and</a:t>
                      </a:r>
                    </a:p>
                    <a:p>
                      <a:r>
                        <a:rPr lang="en-US" sz="1000" b="0" i="0" u="none" strike="noStrike" kern="1200" baseline="0" dirty="0" smtClean="0">
                          <a:solidFill>
                            <a:schemeClr val="tx1"/>
                          </a:solidFill>
                          <a:latin typeface="+mn-lt"/>
                          <a:ea typeface="+mn-ea"/>
                          <a:cs typeface="+mn-cs"/>
                        </a:rPr>
                        <a:t>interpersonal skills to enhance feeling</a:t>
                      </a:r>
                    </a:p>
                    <a:p>
                      <a:r>
                        <a:rPr lang="en-US" sz="1000" b="0" i="0" u="none" strike="noStrike" kern="1200" baseline="0" dirty="0" smtClean="0">
                          <a:solidFill>
                            <a:schemeClr val="tx1"/>
                          </a:solidFill>
                          <a:latin typeface="+mn-lt"/>
                          <a:ea typeface="+mn-ea"/>
                          <a:cs typeface="+mn-cs"/>
                        </a:rPr>
                        <a:t>of belonging in the school, and lead to</a:t>
                      </a:r>
                    </a:p>
                    <a:p>
                      <a:r>
                        <a:rPr lang="en-US" sz="1000" b="0" i="0" u="none" strike="noStrike" kern="1200" baseline="0" dirty="0" smtClean="0">
                          <a:solidFill>
                            <a:schemeClr val="tx1"/>
                          </a:solidFill>
                          <a:latin typeface="+mn-lt"/>
                          <a:ea typeface="+mn-ea"/>
                          <a:cs typeface="+mn-cs"/>
                        </a:rPr>
                        <a:t>school engagement and academic</a:t>
                      </a:r>
                    </a:p>
                    <a:p>
                      <a:r>
                        <a:rPr lang="en-US" sz="1000" b="0" i="0" u="none" strike="noStrike" kern="1200" baseline="0" dirty="0" smtClean="0">
                          <a:solidFill>
                            <a:schemeClr val="tx1"/>
                          </a:solidFill>
                          <a:latin typeface="+mn-lt"/>
                          <a:ea typeface="+mn-ea"/>
                          <a:cs typeface="+mn-cs"/>
                        </a:rPr>
                        <a:t>achievement.</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Project‐based locally developed</a:t>
                      </a:r>
                    </a:p>
                    <a:p>
                      <a:r>
                        <a:rPr lang="en-US" sz="1000" b="0" i="0" u="none" strike="noStrike" kern="1200" baseline="0" dirty="0" smtClean="0">
                          <a:solidFill>
                            <a:schemeClr val="tx1"/>
                          </a:solidFill>
                          <a:latin typeface="+mn-lt"/>
                          <a:ea typeface="+mn-ea"/>
                          <a:cs typeface="+mn-cs"/>
                        </a:rPr>
                        <a:t>student activities that will foster home</a:t>
                      </a:r>
                    </a:p>
                    <a:p>
                      <a:r>
                        <a:rPr lang="en-US" sz="1000" b="0" i="0" u="none" strike="noStrike" kern="1200" baseline="0" dirty="0" smtClean="0">
                          <a:solidFill>
                            <a:schemeClr val="tx1"/>
                          </a:solidFill>
                          <a:latin typeface="+mn-lt"/>
                          <a:ea typeface="+mn-ea"/>
                          <a:cs typeface="+mn-cs"/>
                        </a:rPr>
                        <a:t>and school engagement and increase</a:t>
                      </a:r>
                    </a:p>
                    <a:p>
                      <a:r>
                        <a:rPr lang="en-US" sz="1000" b="0" i="0" u="none" strike="noStrike" kern="1200" baseline="0" dirty="0" smtClean="0">
                          <a:solidFill>
                            <a:schemeClr val="tx1"/>
                          </a:solidFill>
                          <a:latin typeface="+mn-lt"/>
                          <a:ea typeface="+mn-ea"/>
                          <a:cs typeface="+mn-cs"/>
                        </a:rPr>
                        <a:t>academic achievement.</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1000" dirty="0">
                          <a:effectLst/>
                        </a:rPr>
                        <a:t> </a:t>
                      </a:r>
                    </a:p>
                    <a:p>
                      <a:pPr algn="ctr"/>
                      <a:r>
                        <a:rPr lang="en-US" sz="1000" b="1" i="0" u="sng" strike="noStrike" kern="1200" baseline="0" dirty="0" smtClean="0">
                          <a:solidFill>
                            <a:schemeClr val="tx1"/>
                          </a:solidFill>
                          <a:latin typeface="+mn-lt"/>
                          <a:ea typeface="+mn-ea"/>
                          <a:cs typeface="+mn-cs"/>
                        </a:rPr>
                        <a:t>Priority 2*</a:t>
                      </a:r>
                    </a:p>
                    <a:p>
                      <a:pPr algn="ctr"/>
                      <a:r>
                        <a:rPr lang="en-US" sz="1000" b="0" i="0" u="none" strike="noStrike" kern="1200" baseline="0" dirty="0" smtClean="0">
                          <a:solidFill>
                            <a:schemeClr val="tx1"/>
                          </a:solidFill>
                          <a:latin typeface="+mn-lt"/>
                          <a:ea typeface="+mn-ea"/>
                          <a:cs typeface="+mn-cs"/>
                        </a:rPr>
                        <a:t>Conducted</a:t>
                      </a:r>
                    </a:p>
                    <a:p>
                      <a:pPr algn="ctr"/>
                      <a:r>
                        <a:rPr lang="en-US" sz="1000" b="0" i="0" u="none" strike="noStrike" kern="1200" baseline="0" dirty="0" smtClean="0">
                          <a:solidFill>
                            <a:schemeClr val="tx1"/>
                          </a:solidFill>
                          <a:latin typeface="+mn-lt"/>
                          <a:ea typeface="+mn-ea"/>
                          <a:cs typeface="+mn-cs"/>
                        </a:rPr>
                        <a:t>by staff</a:t>
                      </a:r>
                    </a:p>
                    <a:p>
                      <a:pPr algn="ctr"/>
                      <a:r>
                        <a:rPr lang="en-US" sz="1000" b="0" i="0" u="none" strike="noStrike" kern="1200" baseline="0" dirty="0" smtClean="0">
                          <a:solidFill>
                            <a:schemeClr val="tx1"/>
                          </a:solidFill>
                          <a:latin typeface="+mn-lt"/>
                          <a:ea typeface="+mn-ea"/>
                          <a:cs typeface="+mn-cs"/>
                        </a:rPr>
                        <a:t>with about</a:t>
                      </a:r>
                    </a:p>
                    <a:p>
                      <a:pPr algn="ctr"/>
                      <a:r>
                        <a:rPr lang="en-US" sz="1000" b="0" i="0" u="none" strike="noStrike" kern="1200" baseline="0" dirty="0" smtClean="0">
                          <a:solidFill>
                            <a:schemeClr val="tx1"/>
                          </a:solidFill>
                          <a:latin typeface="+mn-lt"/>
                          <a:ea typeface="+mn-ea"/>
                          <a:cs typeface="+mn-cs"/>
                        </a:rPr>
                        <a:t>half time</a:t>
                      </a:r>
                    </a:p>
                    <a:p>
                      <a:pPr algn="ctr"/>
                      <a:r>
                        <a:rPr lang="en-US" sz="1000" b="0" i="0" u="none" strike="noStrike" kern="1200" baseline="0" dirty="0" smtClean="0">
                          <a:solidFill>
                            <a:schemeClr val="tx1"/>
                          </a:solidFill>
                          <a:latin typeface="+mn-lt"/>
                          <a:ea typeface="+mn-ea"/>
                          <a:cs typeface="+mn-cs"/>
                        </a:rPr>
                        <a:t>and above</a:t>
                      </a:r>
                    </a:p>
                    <a:p>
                      <a:pPr algn="ctr"/>
                      <a:r>
                        <a:rPr lang="en-US" sz="1000" b="0" i="0" u="none" strike="noStrike" kern="1200" baseline="0" dirty="0" smtClean="0">
                          <a:solidFill>
                            <a:schemeClr val="tx1"/>
                          </a:solidFill>
                          <a:latin typeface="+mn-lt"/>
                          <a:ea typeface="+mn-ea"/>
                          <a:cs typeface="+mn-cs"/>
                        </a:rPr>
                        <a:t>FTE.</a:t>
                      </a:r>
                    </a:p>
                    <a:p>
                      <a:pPr algn="ctr"/>
                      <a:r>
                        <a:rPr lang="en-US" sz="1000" b="0" i="1" u="none" strike="noStrike" kern="1200" baseline="0" dirty="0" smtClean="0">
                          <a:solidFill>
                            <a:schemeClr val="tx1"/>
                          </a:solidFill>
                          <a:latin typeface="+mn-lt"/>
                          <a:ea typeface="+mn-ea"/>
                          <a:cs typeface="+mn-cs"/>
                        </a:rPr>
                        <a:t>*Staff with</a:t>
                      </a:r>
                    </a:p>
                    <a:p>
                      <a:pPr algn="ctr"/>
                      <a:r>
                        <a:rPr lang="en-US" sz="1000" b="0" i="1" u="none" strike="noStrike" kern="1200" baseline="0" dirty="0" smtClean="0">
                          <a:solidFill>
                            <a:schemeClr val="tx1"/>
                          </a:solidFill>
                          <a:latin typeface="+mn-lt"/>
                          <a:ea typeface="+mn-ea"/>
                          <a:cs typeface="+mn-cs"/>
                        </a:rPr>
                        <a:t>less than a</a:t>
                      </a:r>
                    </a:p>
                    <a:p>
                      <a:pPr algn="ctr"/>
                      <a:r>
                        <a:rPr lang="en-US" sz="1000" b="0" i="1" u="none" strike="noStrike" kern="1200" baseline="0" dirty="0" smtClean="0">
                          <a:solidFill>
                            <a:schemeClr val="tx1"/>
                          </a:solidFill>
                          <a:latin typeface="+mn-lt"/>
                          <a:ea typeface="+mn-ea"/>
                          <a:cs typeface="+mn-cs"/>
                        </a:rPr>
                        <a:t>full time</a:t>
                      </a:r>
                    </a:p>
                    <a:p>
                      <a:pPr algn="ctr"/>
                      <a:r>
                        <a:rPr lang="en-US" sz="1000" b="0" i="1" u="none" strike="noStrike" kern="1200" baseline="0" dirty="0" smtClean="0">
                          <a:solidFill>
                            <a:schemeClr val="tx1"/>
                          </a:solidFill>
                          <a:latin typeface="+mn-lt"/>
                          <a:ea typeface="+mn-ea"/>
                          <a:cs typeface="+mn-cs"/>
                        </a:rPr>
                        <a:t>FTE may</a:t>
                      </a:r>
                    </a:p>
                    <a:p>
                      <a:pPr algn="ctr"/>
                      <a:r>
                        <a:rPr lang="en-US" sz="1000" b="0" i="1" u="none" strike="noStrike" kern="1200" baseline="0" dirty="0" smtClean="0">
                          <a:solidFill>
                            <a:schemeClr val="tx1"/>
                          </a:solidFill>
                          <a:latin typeface="+mn-lt"/>
                          <a:ea typeface="+mn-ea"/>
                          <a:cs typeface="+mn-cs"/>
                        </a:rPr>
                        <a:t>modify</a:t>
                      </a:r>
                    </a:p>
                    <a:p>
                      <a:pPr algn="ctr"/>
                      <a:r>
                        <a:rPr lang="en-US" sz="1000" b="0" i="1" u="none" strike="noStrike" kern="1200" baseline="0" dirty="0" smtClean="0">
                          <a:solidFill>
                            <a:schemeClr val="tx1"/>
                          </a:solidFill>
                          <a:latin typeface="+mn-lt"/>
                          <a:ea typeface="+mn-ea"/>
                          <a:cs typeface="+mn-cs"/>
                        </a:rPr>
                        <a:t>level of</a:t>
                      </a:r>
                    </a:p>
                    <a:p>
                      <a:pPr algn="ctr"/>
                      <a:r>
                        <a:rPr lang="en-US" sz="1000" b="0" i="1" u="none" strike="noStrike" kern="1200" baseline="0" dirty="0" smtClean="0">
                          <a:solidFill>
                            <a:schemeClr val="tx1"/>
                          </a:solidFill>
                          <a:latin typeface="+mn-lt"/>
                          <a:ea typeface="+mn-ea"/>
                          <a:cs typeface="+mn-cs"/>
                        </a:rPr>
                        <a:t>service as</a:t>
                      </a:r>
                    </a:p>
                    <a:p>
                      <a:pPr algn="ctr"/>
                      <a:r>
                        <a:rPr lang="en-US" sz="1000" b="0" i="1" u="none" strike="noStrike" kern="1200" baseline="0" dirty="0" smtClean="0">
                          <a:solidFill>
                            <a:schemeClr val="tx1"/>
                          </a:solidFill>
                          <a:latin typeface="+mn-lt"/>
                          <a:ea typeface="+mn-ea"/>
                          <a:cs typeface="+mn-cs"/>
                        </a:rPr>
                        <a:t>FTE and</a:t>
                      </a:r>
                    </a:p>
                    <a:p>
                      <a:pPr algn="ctr"/>
                      <a:r>
                        <a:rPr lang="en-US" sz="1000" b="0" i="1" u="none" strike="noStrike" kern="1200" baseline="0" dirty="0" smtClean="0">
                          <a:solidFill>
                            <a:schemeClr val="tx1"/>
                          </a:solidFill>
                          <a:latin typeface="+mn-lt"/>
                          <a:ea typeface="+mn-ea"/>
                          <a:cs typeface="+mn-cs"/>
                        </a:rPr>
                        <a:t>time</a:t>
                      </a:r>
                    </a:p>
                    <a:p>
                      <a:pPr algn="ctr"/>
                      <a:r>
                        <a:rPr lang="en-US" sz="1000" b="0" i="1" u="none" strike="noStrike" kern="1200" baseline="0" dirty="0" smtClean="0">
                          <a:solidFill>
                            <a:schemeClr val="tx1"/>
                          </a:solidFill>
                          <a:latin typeface="+mn-lt"/>
                          <a:ea typeface="+mn-ea"/>
                          <a:cs typeface="+mn-cs"/>
                        </a:rPr>
                        <a:t>permit.</a:t>
                      </a:r>
                      <a:endParaRPr lang="en-US" sz="1000" b="1" u="sng" dirty="0">
                        <a:effectLst/>
                        <a:latin typeface="+mn-lt"/>
                        <a:ea typeface="Times New Roman"/>
                        <a:cs typeface="Times New Roman"/>
                      </a:endParaRPr>
                    </a:p>
                  </a:txBody>
                  <a:tcPr marL="22014" marR="22014" marT="0" marB="0"/>
                </a:tc>
                <a:tc>
                  <a:txBody>
                    <a:bodyPr/>
                    <a:lstStyle/>
                    <a:p>
                      <a:pPr marL="0" marR="0" algn="ctr">
                        <a:spcBef>
                          <a:spcPts val="0"/>
                        </a:spcBef>
                        <a:spcAft>
                          <a:spcPts val="0"/>
                        </a:spcAft>
                      </a:pPr>
                      <a:r>
                        <a:rPr lang="en-US" sz="1000" dirty="0">
                          <a:effectLst/>
                        </a:rPr>
                        <a:t>Migrant Graduation </a:t>
                      </a:r>
                      <a:r>
                        <a:rPr lang="en-US" sz="1000" dirty="0" smtClean="0">
                          <a:effectLst/>
                        </a:rPr>
                        <a:t>Specialists and</a:t>
                      </a:r>
                    </a:p>
                    <a:p>
                      <a:pPr marL="0" marR="0" algn="ctr">
                        <a:spcBef>
                          <a:spcPts val="0"/>
                        </a:spcBef>
                        <a:spcAft>
                          <a:spcPts val="0"/>
                        </a:spcAft>
                      </a:pPr>
                      <a:r>
                        <a:rPr lang="en-US" sz="1000" dirty="0" smtClean="0">
                          <a:effectLst/>
                        </a:rPr>
                        <a:t> Migrant Student Advocates</a:t>
                      </a:r>
                      <a:endParaRPr lang="en-US" sz="1000" b="1" dirty="0">
                        <a:effectLst/>
                        <a:latin typeface="Times New Roman"/>
                        <a:ea typeface="Times New Roman"/>
                        <a:cs typeface="Times New Roman"/>
                      </a:endParaRPr>
                    </a:p>
                  </a:txBody>
                  <a:tcPr marL="22014" marR="22014" marT="0" marB="0" anchor="ctr"/>
                </a:tc>
                <a:tc rowSpan="4">
                  <a:txBody>
                    <a:bodyPr/>
                    <a:lstStyle/>
                    <a:p>
                      <a:pPr marL="174625" marR="0" indent="-174625" algn="l">
                        <a:spcBef>
                          <a:spcPts val="0"/>
                        </a:spcBef>
                        <a:spcAft>
                          <a:spcPts val="0"/>
                        </a:spcAft>
                      </a:pPr>
                      <a:r>
                        <a:rPr lang="en-US" sz="1000" dirty="0">
                          <a:effectLst/>
                        </a:rPr>
                        <a:t> </a:t>
                      </a:r>
                    </a:p>
                    <a:p>
                      <a:r>
                        <a:rPr lang="en-US" sz="1000" b="0" i="0" u="none" strike="noStrike" kern="1200" baseline="0" dirty="0" smtClean="0">
                          <a:solidFill>
                            <a:schemeClr val="tx1"/>
                          </a:solidFill>
                          <a:latin typeface="+mn-lt"/>
                          <a:ea typeface="+mn-ea"/>
                          <a:cs typeface="+mn-cs"/>
                        </a:rPr>
                        <a:t>Facilitate or coordinate access to activities/resources that will:</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Model and support student development of effective communication, self‐advocacy, leadership and action planning skills using research based learning strategies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Promote family access to culturally relevant role models.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Identify and support migrant students in gaining access to and participating in extracurricular activities.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relationships, help students understand relevance, provide social support relative to academic achievement.</a:t>
                      </a:r>
                    </a:p>
                    <a:p>
                      <a:pPr algn="ctr"/>
                      <a:r>
                        <a:rPr lang="en-US" sz="1000" b="1" i="0" u="sng" strike="noStrike" kern="1200" baseline="0" dirty="0" smtClean="0">
                          <a:solidFill>
                            <a:schemeClr val="tx1"/>
                          </a:solidFill>
                          <a:latin typeface="+mn-lt"/>
                          <a:ea typeface="+mn-ea"/>
                          <a:cs typeface="+mn-cs"/>
                        </a:rPr>
                        <a:t>NOTE on evaluation of events:</a:t>
                      </a:r>
                    </a:p>
                    <a:p>
                      <a:r>
                        <a:rPr lang="en-US" sz="1000" b="0" i="0" u="none" strike="noStrike" kern="1200" baseline="0" dirty="0" smtClean="0">
                          <a:solidFill>
                            <a:schemeClr val="tx1"/>
                          </a:solidFill>
                          <a:latin typeface="+mn-lt"/>
                          <a:ea typeface="+mn-ea"/>
                          <a:cs typeface="+mn-cs"/>
                        </a:rPr>
                        <a:t>Districts that will provide program‐funded migrant student events/activities, e.g., guest speakers, college visits, etc. should demonstrate the following:</a:t>
                      </a:r>
                    </a:p>
                    <a:p>
                      <a:pPr marL="169863" indent="-115888"/>
                      <a:r>
                        <a:rPr lang="en-US" sz="1000" b="0" i="0" u="none" strike="noStrike" kern="1200" baseline="0" dirty="0" smtClean="0">
                          <a:solidFill>
                            <a:schemeClr val="tx1"/>
                          </a:solidFill>
                          <a:latin typeface="+mn-lt"/>
                          <a:ea typeface="+mn-ea"/>
                          <a:cs typeface="+mn-cs"/>
                        </a:rPr>
                        <a:t>a. Documentation that the identified needs of</a:t>
                      </a:r>
                    </a:p>
                    <a:p>
                      <a:pPr marL="169863" indent="-115888"/>
                      <a:r>
                        <a:rPr lang="en-US" sz="1000" b="0" i="0" u="none" strike="noStrike" kern="1200" baseline="0" dirty="0" smtClean="0">
                          <a:solidFill>
                            <a:schemeClr val="tx1"/>
                          </a:solidFill>
                          <a:latin typeface="+mn-lt"/>
                          <a:ea typeface="+mn-ea"/>
                          <a:cs typeface="+mn-cs"/>
                        </a:rPr>
                        <a:t>migrant students have been addressed in accordance with state priorities and activities/events are feasible and do not reduce services to address priority needs.</a:t>
                      </a:r>
                    </a:p>
                    <a:p>
                      <a:pPr marL="169863" indent="-115888"/>
                      <a:r>
                        <a:rPr lang="en-US" sz="1000" b="0" i="0" u="none" strike="noStrike" kern="1200" baseline="0" dirty="0" smtClean="0">
                          <a:solidFill>
                            <a:schemeClr val="tx1"/>
                          </a:solidFill>
                          <a:latin typeface="+mn-lt"/>
                          <a:ea typeface="+mn-ea"/>
                          <a:cs typeface="+mn-cs"/>
                        </a:rPr>
                        <a:t>b. A description of how the event/activity will be evaluated for its impact on academic achievement of participating students.</a:t>
                      </a:r>
                    </a:p>
                    <a:p>
                      <a:pPr marL="169863" indent="-115888"/>
                      <a:r>
                        <a:rPr lang="en-US" sz="1000" b="0" i="0" u="none" strike="noStrike" kern="1200" baseline="0" dirty="0" smtClean="0">
                          <a:solidFill>
                            <a:schemeClr val="tx1"/>
                          </a:solidFill>
                          <a:latin typeface="+mn-lt"/>
                          <a:ea typeface="+mn-ea"/>
                          <a:cs typeface="+mn-cs"/>
                        </a:rPr>
                        <a:t>c. Documented plan describing how the student’s experience in event/activity will have an on‐going component that builds on school academics and post‐secondary goals.</a:t>
                      </a:r>
                      <a:endParaRPr lang="en-US" sz="1000" kern="0" dirty="0" smtClean="0">
                        <a:effectLst/>
                        <a:latin typeface="Times New Roman"/>
                        <a:ea typeface="Times New Roman"/>
                        <a:cs typeface="Times New Roman"/>
                      </a:endParaRPr>
                    </a:p>
                    <a:p>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2054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Coordinate access to services available through school district and/or community that strengthen communication, self-advocacy, and leadership skills.</a:t>
                      </a:r>
                      <a:endParaRPr lang="en-US" sz="10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54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smtClean="0">
                          <a:effectLst/>
                        </a:rPr>
                        <a:t>Migrant Graduation Specialists</a:t>
                      </a:r>
                      <a:r>
                        <a:rPr lang="en-US" sz="1000" baseline="0" dirty="0" smtClean="0">
                          <a:effectLst/>
                        </a:rPr>
                        <a:t> Only </a:t>
                      </a: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93033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57150" marR="0" indent="0" algn="l">
                        <a:spcBef>
                          <a:spcPts val="0"/>
                        </a:spcBef>
                        <a:spcAft>
                          <a:spcPts val="0"/>
                        </a:spcAft>
                        <a:buFont typeface="Arial" pitchFamily="34" charset="0"/>
                        <a:buNone/>
                      </a:pPr>
                      <a:r>
                        <a:rPr lang="en-US" sz="1000" dirty="0">
                          <a:effectLst/>
                        </a:rPr>
                        <a:t> </a:t>
                      </a:r>
                      <a:endParaRPr lang="en-US" sz="1000" dirty="0" smtClean="0">
                        <a:effectLst/>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Same as above.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mentor relationship with student caseload to facilitate needs of migrant students and their families.</a:t>
                      </a: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bl>
          </a:graphicData>
        </a:graphic>
      </p:graphicFrame>
      <p:sp>
        <p:nvSpPr>
          <p:cNvPr id="9" name="Title 2"/>
          <p:cNvSpPr>
            <a:spLocks noGrp="1"/>
          </p:cNvSpPr>
          <p:nvPr>
            <p:ph type="title"/>
          </p:nvPr>
        </p:nvSpPr>
        <p:spPr>
          <a:xfrm>
            <a:off x="228600" y="67235"/>
            <a:ext cx="8229600" cy="1143000"/>
          </a:xfrm>
        </p:spPr>
        <p:txBody>
          <a:bodyPr>
            <a:noAutofit/>
          </a:bodyPr>
          <a:lstStyle/>
          <a:p>
            <a:pPr algn="l"/>
            <a:r>
              <a:rPr lang="en-US" sz="2800" b="1" dirty="0">
                <a:latin typeface="+mn-lt"/>
              </a:rPr>
              <a:t>Continued…</a:t>
            </a:r>
            <a:br>
              <a:rPr lang="en-US" sz="2800" b="1" dirty="0">
                <a:latin typeface="+mn-lt"/>
              </a:rPr>
            </a:br>
            <a:r>
              <a:rPr lang="en-US" sz="2800" b="1" dirty="0">
                <a:latin typeface="+mn-lt"/>
              </a:rPr>
              <a:t>MGS and MSA Supplemental Support Services</a:t>
            </a:r>
            <a:br>
              <a:rPr lang="en-US" sz="2800" b="1" dirty="0">
                <a:latin typeface="+mn-lt"/>
              </a:rPr>
            </a:br>
            <a:r>
              <a:rPr lang="en-US" sz="2800" b="1" dirty="0">
                <a:latin typeface="+mn-lt"/>
              </a:rPr>
              <a:t>Definitions, Priorities and Sample Strategies</a:t>
            </a:r>
            <a:endParaRPr lang="en-US" sz="2800" dirty="0">
              <a:latin typeface="+mn-lt"/>
            </a:endParaRPr>
          </a:p>
        </p:txBody>
      </p:sp>
    </p:spTree>
    <p:extLst>
      <p:ext uri="{BB962C8B-B14F-4D97-AF65-F5344CB8AC3E}">
        <p14:creationId xmlns:p14="http://schemas.microsoft.com/office/powerpoint/2010/main" val="301559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sz="5400" b="1" dirty="0" smtClean="0"/>
              <a:t>Major Functions Listed in New </a:t>
            </a:r>
            <a:br>
              <a:rPr lang="en-US" sz="5400" b="1" dirty="0" smtClean="0"/>
            </a:br>
            <a:r>
              <a:rPr lang="en-US" sz="5400" b="1" dirty="0" smtClean="0"/>
              <a:t>MGS - MSA Job Descriptions</a:t>
            </a:r>
            <a:endParaRPr lang="en-US" sz="5400" b="1" dirty="0"/>
          </a:p>
        </p:txBody>
      </p:sp>
      <p:sp>
        <p:nvSpPr>
          <p:cNvPr id="6" name="Content Placeholder 2"/>
          <p:cNvSpPr>
            <a:spLocks noGrp="1"/>
          </p:cNvSpPr>
          <p:nvPr>
            <p:ph idx="1"/>
          </p:nvPr>
        </p:nvSpPr>
        <p:spPr>
          <a:xfrm>
            <a:off x="457200" y="2286000"/>
            <a:ext cx="6019800" cy="3840163"/>
          </a:xfrm>
        </p:spPr>
        <p:txBody>
          <a:bodyPr>
            <a:normAutofit/>
          </a:bodyPr>
          <a:lstStyle/>
          <a:p>
            <a:pPr>
              <a:buFont typeface="Wingdings" pitchFamily="2" charset="2"/>
              <a:buChar char="ü"/>
            </a:pPr>
            <a:r>
              <a:rPr lang="en-US" b="1" dirty="0" smtClean="0"/>
              <a:t>MGS/MSA Job Descriptions</a:t>
            </a:r>
          </a:p>
          <a:p>
            <a:pPr>
              <a:buFont typeface="Wingdings" pitchFamily="2" charset="2"/>
              <a:buChar char="ü"/>
            </a:pPr>
            <a:r>
              <a:rPr lang="en-US" b="1" dirty="0" smtClean="0"/>
              <a:t>Definition of a Migrant Student</a:t>
            </a:r>
          </a:p>
          <a:p>
            <a:pPr>
              <a:buFont typeface="Wingdings" pitchFamily="2" charset="2"/>
              <a:buChar char="ü"/>
            </a:pPr>
            <a:r>
              <a:rPr lang="en-US" b="1" dirty="0" smtClean="0"/>
              <a:t>Seven Areas of Concern</a:t>
            </a:r>
          </a:p>
        </p:txBody>
      </p:sp>
    </p:spTree>
    <p:extLst>
      <p:ext uri="{BB962C8B-B14F-4D97-AF65-F5344CB8AC3E}">
        <p14:creationId xmlns:p14="http://schemas.microsoft.com/office/powerpoint/2010/main" val="559261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56052408"/>
              </p:ext>
            </p:extLst>
          </p:nvPr>
        </p:nvGraphicFramePr>
        <p:xfrm>
          <a:off x="228600" y="1285220"/>
          <a:ext cx="8712199" cy="4907824"/>
        </p:xfrm>
        <a:graphic>
          <a:graphicData uri="http://schemas.openxmlformats.org/drawingml/2006/table">
            <a:tbl>
              <a:tblPr firstRow="1" firstCol="1" bandRow="1">
                <a:tableStyleId>{8799B23B-EC83-4686-B30A-512413B5E67A}</a:tableStyleId>
              </a:tblPr>
              <a:tblGrid>
                <a:gridCol w="533399"/>
                <a:gridCol w="2419351"/>
                <a:gridCol w="704849"/>
                <a:gridCol w="2590801"/>
                <a:gridCol w="2438399"/>
                <a:gridCol w="25400"/>
              </a:tblGrid>
              <a:tr h="463473">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a:effectLst/>
                        </a:rPr>
                        <a:t>MAJOR RESPONSIBILITIES AS OUTLINED IN JOB DESCRIPTION</a:t>
                      </a:r>
                      <a:endParaRPr lang="en-US" sz="100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207756">
                <a:tc rowSpan="4">
                  <a:txBody>
                    <a:bodyPr/>
                    <a:lstStyle/>
                    <a:p>
                      <a:pPr marL="71755" marR="71755" algn="ctr">
                        <a:lnSpc>
                          <a:spcPts val="1600"/>
                        </a:lnSpc>
                        <a:spcBef>
                          <a:spcPts val="0"/>
                        </a:spcBef>
                        <a:spcAft>
                          <a:spcPts val="0"/>
                        </a:spcAft>
                      </a:pPr>
                      <a:r>
                        <a:rPr lang="en-US" sz="1000" dirty="0" smtClean="0">
                          <a:effectLst/>
                        </a:rPr>
                        <a:t>Social</a:t>
                      </a:r>
                      <a:r>
                        <a:rPr lang="en-US" sz="1000" baseline="0" dirty="0" smtClean="0">
                          <a:effectLst/>
                        </a:rPr>
                        <a:t> Work/Outreach</a:t>
                      </a:r>
                      <a:endParaRPr lang="en-US" sz="1000" b="1" dirty="0">
                        <a:effectLst/>
                        <a:latin typeface="Arial"/>
                        <a:ea typeface="Times New Roman"/>
                        <a:cs typeface="Times New Roman"/>
                      </a:endParaRPr>
                    </a:p>
                  </a:txBody>
                  <a:tcPr marL="22014" marR="22014" marT="0" marB="0" vert="vert270"/>
                </a:tc>
                <a:tc rowSpan="4">
                  <a:txBody>
                    <a:bodyPr/>
                    <a:lstStyle/>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Coordination of activities with parents, other</a:t>
                      </a:r>
                    </a:p>
                    <a:p>
                      <a:r>
                        <a:rPr lang="en-US" sz="1000" b="0" i="0" u="none" strike="noStrike" kern="1200" baseline="0" dirty="0" smtClean="0">
                          <a:solidFill>
                            <a:schemeClr val="tx1"/>
                          </a:solidFill>
                          <a:latin typeface="+mn-lt"/>
                          <a:ea typeface="+mn-ea"/>
                          <a:cs typeface="+mn-cs"/>
                        </a:rPr>
                        <a:t>family members, teachers, service agencies,</a:t>
                      </a:r>
                    </a:p>
                    <a:p>
                      <a:r>
                        <a:rPr lang="en-US" sz="1000" b="0" i="0" u="none" strike="noStrike" kern="1200" baseline="0" dirty="0" smtClean="0">
                          <a:solidFill>
                            <a:schemeClr val="tx1"/>
                          </a:solidFill>
                          <a:latin typeface="+mn-lt"/>
                          <a:ea typeface="+mn-ea"/>
                          <a:cs typeface="+mn-cs"/>
                        </a:rPr>
                        <a:t>and others designed to ensure that migrant</a:t>
                      </a:r>
                    </a:p>
                    <a:p>
                      <a:r>
                        <a:rPr lang="en-US" sz="1000" b="0" i="0" u="none" strike="noStrike" kern="1200" baseline="0" dirty="0" smtClean="0">
                          <a:solidFill>
                            <a:schemeClr val="tx1"/>
                          </a:solidFill>
                          <a:latin typeface="+mn-lt"/>
                          <a:ea typeface="+mn-ea"/>
                          <a:cs typeface="+mn-cs"/>
                        </a:rPr>
                        <a:t>families receive full range of services available</a:t>
                      </a:r>
                    </a:p>
                    <a:p>
                      <a:r>
                        <a:rPr lang="en-US" sz="1000" b="0" i="0" u="none" strike="noStrike" kern="1200" baseline="0" dirty="0" smtClean="0">
                          <a:solidFill>
                            <a:schemeClr val="tx1"/>
                          </a:solidFill>
                          <a:latin typeface="+mn-lt"/>
                          <a:ea typeface="+mn-ea"/>
                          <a:cs typeface="+mn-cs"/>
                        </a:rPr>
                        <a:t>to them. (Excludes identification and</a:t>
                      </a:r>
                    </a:p>
                    <a:p>
                      <a:r>
                        <a:rPr lang="en-US" sz="1000" b="0" i="0" u="none" strike="noStrike" kern="1200" baseline="0" dirty="0" smtClean="0">
                          <a:solidFill>
                            <a:schemeClr val="tx1"/>
                          </a:solidFill>
                          <a:latin typeface="+mn-lt"/>
                          <a:ea typeface="+mn-ea"/>
                          <a:cs typeface="+mn-cs"/>
                        </a:rPr>
                        <a:t>recruitment process for determination of</a:t>
                      </a:r>
                    </a:p>
                    <a:p>
                      <a:r>
                        <a:rPr lang="en-US" sz="1000" b="0" i="0" u="none" strike="noStrike" kern="1200" baseline="0" dirty="0" smtClean="0">
                          <a:solidFill>
                            <a:schemeClr val="tx1"/>
                          </a:solidFill>
                          <a:latin typeface="+mn-lt"/>
                          <a:ea typeface="+mn-ea"/>
                          <a:cs typeface="+mn-cs"/>
                        </a:rPr>
                        <a:t>eligibility).</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1000" dirty="0">
                          <a:effectLst/>
                        </a:rPr>
                        <a:t> </a:t>
                      </a:r>
                    </a:p>
                    <a:p>
                      <a:pPr algn="ctr"/>
                      <a:r>
                        <a:rPr lang="en-US" sz="1000" b="1" i="0" u="sng" strike="noStrike" kern="1200" baseline="0" dirty="0" smtClean="0">
                          <a:solidFill>
                            <a:schemeClr val="tx1"/>
                          </a:solidFill>
                          <a:latin typeface="+mn-lt"/>
                          <a:ea typeface="+mn-ea"/>
                          <a:cs typeface="+mn-cs"/>
                        </a:rPr>
                        <a:t>Priority 3</a:t>
                      </a:r>
                    </a:p>
                    <a:p>
                      <a:pPr algn="ctr"/>
                      <a:r>
                        <a:rPr lang="en-US" sz="1000" b="0" i="0" u="none" strike="noStrike" kern="1200" baseline="0" dirty="0" smtClean="0">
                          <a:solidFill>
                            <a:schemeClr val="tx1"/>
                          </a:solidFill>
                          <a:latin typeface="+mn-lt"/>
                          <a:ea typeface="+mn-ea"/>
                          <a:cs typeface="+mn-cs"/>
                        </a:rPr>
                        <a:t>Conducted</a:t>
                      </a:r>
                    </a:p>
                    <a:p>
                      <a:pPr algn="ctr"/>
                      <a:r>
                        <a:rPr lang="en-US" sz="1000" b="0" i="0" u="none" strike="noStrike" kern="1200" baseline="0" dirty="0" smtClean="0">
                          <a:solidFill>
                            <a:schemeClr val="tx1"/>
                          </a:solidFill>
                          <a:latin typeface="+mn-lt"/>
                          <a:ea typeface="+mn-ea"/>
                          <a:cs typeface="+mn-cs"/>
                        </a:rPr>
                        <a:t>by Staff</a:t>
                      </a:r>
                    </a:p>
                    <a:p>
                      <a:pPr algn="ctr"/>
                      <a:r>
                        <a:rPr lang="en-US" sz="1000" b="0" i="0" u="none" strike="noStrike" kern="1200" baseline="0" dirty="0" smtClean="0">
                          <a:solidFill>
                            <a:schemeClr val="tx1"/>
                          </a:solidFill>
                          <a:latin typeface="+mn-lt"/>
                          <a:ea typeface="+mn-ea"/>
                          <a:cs typeface="+mn-cs"/>
                        </a:rPr>
                        <a:t>with about</a:t>
                      </a:r>
                    </a:p>
                    <a:p>
                      <a:pPr algn="ctr"/>
                      <a:r>
                        <a:rPr lang="en-US" sz="1000" b="0" i="0" u="none" strike="noStrike" kern="1200" baseline="0" dirty="0" smtClean="0">
                          <a:solidFill>
                            <a:schemeClr val="tx1"/>
                          </a:solidFill>
                          <a:latin typeface="+mn-lt"/>
                          <a:ea typeface="+mn-ea"/>
                          <a:cs typeface="+mn-cs"/>
                        </a:rPr>
                        <a:t>full time</a:t>
                      </a:r>
                    </a:p>
                    <a:p>
                      <a:pPr algn="ctr"/>
                      <a:r>
                        <a:rPr lang="en-US" sz="1000" b="0" i="0" u="none" strike="noStrike" kern="1200" baseline="0" dirty="0" smtClean="0">
                          <a:solidFill>
                            <a:schemeClr val="tx1"/>
                          </a:solidFill>
                          <a:latin typeface="+mn-lt"/>
                          <a:ea typeface="+mn-ea"/>
                          <a:cs typeface="+mn-cs"/>
                        </a:rPr>
                        <a:t>FTE .</a:t>
                      </a:r>
                      <a:endParaRPr lang="en-US" sz="1000" b="1" u="sng" dirty="0">
                        <a:effectLst/>
                        <a:latin typeface="+mn-lt"/>
                        <a:ea typeface="Times New Roman"/>
                        <a:cs typeface="Times New Roman"/>
                      </a:endParaRPr>
                    </a:p>
                  </a:txBody>
                  <a:tcPr marL="22014" marR="22014" marT="0" marB="0"/>
                </a:tc>
                <a:tc>
                  <a:txBody>
                    <a:bodyPr/>
                    <a:lstStyle/>
                    <a:p>
                      <a:pPr marL="0" marR="0" algn="ctr">
                        <a:spcBef>
                          <a:spcPts val="0"/>
                        </a:spcBef>
                        <a:spcAft>
                          <a:spcPts val="0"/>
                        </a:spcAft>
                      </a:pPr>
                      <a:r>
                        <a:rPr lang="en-US" sz="1000" dirty="0">
                          <a:effectLst/>
                        </a:rPr>
                        <a:t>Migrant Graduation </a:t>
                      </a:r>
                      <a:r>
                        <a:rPr lang="en-US" sz="1000" dirty="0" smtClean="0">
                          <a:effectLst/>
                        </a:rPr>
                        <a:t>Specialists and</a:t>
                      </a:r>
                    </a:p>
                    <a:p>
                      <a:pPr marL="0" marR="0" algn="ctr">
                        <a:spcBef>
                          <a:spcPts val="0"/>
                        </a:spcBef>
                        <a:spcAft>
                          <a:spcPts val="0"/>
                        </a:spcAft>
                      </a:pPr>
                      <a:r>
                        <a:rPr lang="en-US" sz="1000" dirty="0" smtClean="0">
                          <a:effectLst/>
                        </a:rPr>
                        <a:t> Migrant Student Advocates</a:t>
                      </a:r>
                      <a:endParaRPr lang="en-US" sz="1000" b="1" dirty="0">
                        <a:effectLst/>
                        <a:latin typeface="Times New Roman"/>
                        <a:ea typeface="Times New Roman"/>
                        <a:cs typeface="Times New Roman"/>
                      </a:endParaRPr>
                    </a:p>
                  </a:txBody>
                  <a:tcPr marL="22014" marR="22014" marT="0" marB="0" anchor="ctr"/>
                </a:tc>
                <a:tc rowSpan="4">
                  <a:txBody>
                    <a:bodyPr/>
                    <a:lstStyle/>
                    <a:p>
                      <a:pPr marL="174625" marR="0" indent="-174625" algn="l">
                        <a:spcBef>
                          <a:spcPts val="0"/>
                        </a:spcBef>
                        <a:spcAft>
                          <a:spcPts val="0"/>
                        </a:spcAft>
                      </a:pPr>
                      <a:r>
                        <a:rPr lang="en-US" sz="1000" dirty="0">
                          <a:effectLst/>
                        </a:rPr>
                        <a:t> </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Collaborate with teams of educators, parents, students, and community leaders to identify gaps in school and community services and leverage resources to meet those needs/ensure migrant family access.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Refer students and families to school program and community service representatives in order to facilitate migrant family access.</a:t>
                      </a:r>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2054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a:spcBef>
                          <a:spcPts val="0"/>
                        </a:spcBef>
                        <a:spcAft>
                          <a:spcPts val="0"/>
                        </a:spcAft>
                        <a:buSzPts val="900"/>
                        <a:buFont typeface="Symbol"/>
                        <a:buNone/>
                      </a:pPr>
                      <a:endParaRPr lang="en-US" sz="1000" kern="0" dirty="0" smtClean="0">
                        <a:effectLst/>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Coordinate access to services available through school district and/or community to reduce and/or eliminate identified barriers.</a:t>
                      </a:r>
                      <a:endParaRPr lang="en-US" sz="10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54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dirty="0" smtClean="0">
                          <a:effectLst/>
                        </a:rPr>
                        <a:t>Migrant Graduation Specialists</a:t>
                      </a:r>
                      <a:r>
                        <a:rPr lang="en-US" sz="1000" baseline="0" dirty="0" smtClean="0">
                          <a:effectLst/>
                        </a:rPr>
                        <a:t> Only </a:t>
                      </a: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93033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57150" marR="0" indent="0" algn="l">
                        <a:spcBef>
                          <a:spcPts val="0"/>
                        </a:spcBef>
                        <a:spcAft>
                          <a:spcPts val="0"/>
                        </a:spcAft>
                        <a:buFont typeface="Arial" pitchFamily="34" charset="0"/>
                        <a:buNone/>
                      </a:pPr>
                      <a:r>
                        <a:rPr lang="en-US" sz="1000" dirty="0">
                          <a:effectLst/>
                        </a:rPr>
                        <a:t> </a:t>
                      </a:r>
                      <a:endParaRPr lang="en-US" sz="1000" dirty="0" smtClean="0">
                        <a:effectLst/>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Same as above.</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Develop mentor relationship with student caseload to facilitate needs of migrant students and their families.</a:t>
                      </a: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bl>
          </a:graphicData>
        </a:graphic>
      </p:graphicFrame>
      <p:sp>
        <p:nvSpPr>
          <p:cNvPr id="9" name="Title 2"/>
          <p:cNvSpPr>
            <a:spLocks noGrp="1"/>
          </p:cNvSpPr>
          <p:nvPr>
            <p:ph type="title"/>
          </p:nvPr>
        </p:nvSpPr>
        <p:spPr>
          <a:xfrm>
            <a:off x="228600" y="67235"/>
            <a:ext cx="8229600" cy="1143000"/>
          </a:xfrm>
        </p:spPr>
        <p:txBody>
          <a:bodyPr>
            <a:noAutofit/>
          </a:bodyPr>
          <a:lstStyle/>
          <a:p>
            <a:pPr algn="l"/>
            <a:r>
              <a:rPr lang="en-US" sz="2800" b="1" dirty="0">
                <a:latin typeface="+mn-lt"/>
              </a:rPr>
              <a:t>Continued…</a:t>
            </a:r>
            <a:br>
              <a:rPr lang="en-US" sz="2800" b="1" dirty="0">
                <a:latin typeface="+mn-lt"/>
              </a:rPr>
            </a:br>
            <a:r>
              <a:rPr lang="en-US" sz="2800" b="1" dirty="0">
                <a:latin typeface="+mn-lt"/>
              </a:rPr>
              <a:t>MGS and MSA Supplemental Support Services</a:t>
            </a:r>
            <a:br>
              <a:rPr lang="en-US" sz="2800" b="1" dirty="0">
                <a:latin typeface="+mn-lt"/>
              </a:rPr>
            </a:br>
            <a:r>
              <a:rPr lang="en-US" sz="2800" b="1" dirty="0">
                <a:latin typeface="+mn-lt"/>
              </a:rPr>
              <a:t>Definitions, Priorities and Sample Strategies</a:t>
            </a:r>
            <a:endParaRPr lang="en-US" sz="2800" dirty="0">
              <a:latin typeface="+mn-lt"/>
            </a:endParaRPr>
          </a:p>
        </p:txBody>
      </p:sp>
    </p:spTree>
    <p:extLst>
      <p:ext uri="{BB962C8B-B14F-4D97-AF65-F5344CB8AC3E}">
        <p14:creationId xmlns:p14="http://schemas.microsoft.com/office/powerpoint/2010/main" val="2857674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17515201"/>
              </p:ext>
            </p:extLst>
          </p:nvPr>
        </p:nvGraphicFramePr>
        <p:xfrm>
          <a:off x="228600" y="1285220"/>
          <a:ext cx="8712199" cy="5057455"/>
        </p:xfrm>
        <a:graphic>
          <a:graphicData uri="http://schemas.openxmlformats.org/drawingml/2006/table">
            <a:tbl>
              <a:tblPr firstRow="1" firstCol="1" bandRow="1">
                <a:tableStyleId>{8799B23B-EC83-4686-B30A-512413B5E67A}</a:tableStyleId>
              </a:tblPr>
              <a:tblGrid>
                <a:gridCol w="533399"/>
                <a:gridCol w="2419351"/>
                <a:gridCol w="704849"/>
                <a:gridCol w="2590801"/>
                <a:gridCol w="2438399"/>
                <a:gridCol w="25400"/>
              </a:tblGrid>
              <a:tr h="391180">
                <a:tc gridSpan="5">
                  <a:txBody>
                    <a:bodyPr/>
                    <a:lstStyle/>
                    <a:p>
                      <a:pPr marL="0" marR="0" algn="ctr">
                        <a:lnSpc>
                          <a:spcPts val="1200"/>
                        </a:lnSpc>
                        <a:spcBef>
                          <a:spcPts val="0"/>
                        </a:spcBef>
                        <a:spcAft>
                          <a:spcPts val="0"/>
                        </a:spcAft>
                      </a:pPr>
                      <a:r>
                        <a:rPr lang="en-US" sz="2000" b="1" dirty="0" smtClean="0">
                          <a:effectLst/>
                          <a:latin typeface="+mj-lt"/>
                          <a:ea typeface="Times New Roman"/>
                          <a:cs typeface="Times New Roman"/>
                        </a:rPr>
                        <a:t>SERVICE DELIVERY APPROACH</a:t>
                      </a:r>
                      <a:endParaRPr lang="en-US" sz="2000" b="1" dirty="0">
                        <a:effectLst/>
                        <a:latin typeface="+mj-lt"/>
                        <a:ea typeface="Times New Roman"/>
                        <a:cs typeface="Times New Roman"/>
                      </a:endParaRPr>
                    </a:p>
                  </a:txBody>
                  <a:tcPr marL="22014" marR="22014" marT="0" marB="0" anchor="ctr">
                    <a:solidFill>
                      <a:schemeClr val="accent3">
                        <a:lumMod val="20000"/>
                        <a:lumOff val="80000"/>
                      </a:schemeClr>
                    </a:solidFill>
                  </a:tcPr>
                </a:tc>
                <a:tc hMerge="1">
                  <a:txBody>
                    <a:bodyPr/>
                    <a:lstStyle/>
                    <a:p>
                      <a:pPr marL="0" marR="0" algn="l">
                        <a:lnSpc>
                          <a:spcPts val="1200"/>
                        </a:lnSpc>
                        <a:spcBef>
                          <a:spcPts val="0"/>
                        </a:spcBef>
                        <a:spcAft>
                          <a:spcPts val="0"/>
                        </a:spcAft>
                      </a:pPr>
                      <a:endParaRPr lang="en-US" sz="1000" b="1" dirty="0">
                        <a:effectLst/>
                        <a:latin typeface="Arial"/>
                        <a:ea typeface="Times New Roman"/>
                        <a:cs typeface="Times New Roman"/>
                      </a:endParaRPr>
                    </a:p>
                  </a:txBody>
                  <a:tcPr marL="22014" marR="22014" marT="0" marB="0" anchor="ctr"/>
                </a:tc>
                <a:tc hMerge="1">
                  <a:txBody>
                    <a:bodyPr/>
                    <a:lstStyle/>
                    <a:p>
                      <a:pPr marL="0" marR="0" algn="ctr">
                        <a:lnSpc>
                          <a:spcPts val="1100"/>
                        </a:lnSpc>
                        <a:spcBef>
                          <a:spcPts val="0"/>
                        </a:spcBef>
                        <a:spcAft>
                          <a:spcPts val="0"/>
                        </a:spcAft>
                      </a:pPr>
                      <a:endParaRPr lang="en-US" sz="1000" dirty="0">
                        <a:effectLst/>
                        <a:latin typeface="Times New Roman"/>
                        <a:ea typeface="Times New Roman"/>
                        <a:cs typeface="Times New Roman"/>
                      </a:endParaRPr>
                    </a:p>
                  </a:txBody>
                  <a:tcPr marL="22014" marR="22014" marT="0" marB="0" anchor="ctr"/>
                </a:tc>
                <a:tc hMerge="1">
                  <a:txBody>
                    <a:bodyPr/>
                    <a:lstStyle/>
                    <a:p>
                      <a:pPr marL="0" marR="0" algn="ctr">
                        <a:lnSpc>
                          <a:spcPts val="1100"/>
                        </a:lnSpc>
                        <a:spcBef>
                          <a:spcPts val="0"/>
                        </a:spcBef>
                        <a:spcAft>
                          <a:spcPts val="0"/>
                        </a:spcAft>
                      </a:pPr>
                      <a:endParaRPr lang="en-US" sz="1000" dirty="0">
                        <a:effectLst/>
                        <a:latin typeface="Times New Roman"/>
                        <a:ea typeface="Times New Roman"/>
                        <a:cs typeface="Times New Roman"/>
                      </a:endParaRPr>
                    </a:p>
                  </a:txBody>
                  <a:tcPr marL="22014" marR="22014" marT="0" marB="0" anchor="ctr"/>
                </a:tc>
                <a:tc hMerge="1">
                  <a:txBody>
                    <a:bodyPr/>
                    <a:lstStyle/>
                    <a:p>
                      <a:pPr marL="0" marR="0" algn="ctr">
                        <a:lnSpc>
                          <a:spcPts val="1100"/>
                        </a:lnSpc>
                        <a:spcBef>
                          <a:spcPts val="0"/>
                        </a:spcBef>
                        <a:spcAft>
                          <a:spcPts val="0"/>
                        </a:spcAft>
                      </a:pP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endParaRPr lang="en-US" sz="400" dirty="0">
                        <a:effectLst/>
                        <a:latin typeface="Times New Roman"/>
                        <a:ea typeface="Times New Roman"/>
                        <a:cs typeface="Times New Roman"/>
                      </a:endParaRPr>
                    </a:p>
                  </a:txBody>
                  <a:tcPr marL="0" marR="0" marT="0" marB="0" anchor="ctr"/>
                </a:tc>
              </a:tr>
              <a:tr h="496096">
                <a:tc>
                  <a:txBody>
                    <a:bodyPr/>
                    <a:lstStyle/>
                    <a:p>
                      <a:pPr marL="0" marR="0" algn="l">
                        <a:lnSpc>
                          <a:spcPts val="1200"/>
                        </a:lnSpc>
                        <a:spcBef>
                          <a:spcPts val="0"/>
                        </a:spcBef>
                        <a:spcAft>
                          <a:spcPts val="0"/>
                        </a:spcAft>
                      </a:pPr>
                      <a:r>
                        <a:rPr lang="en-US" sz="1000" dirty="0">
                          <a:effectLst/>
                        </a:rPr>
                        <a:t> </a:t>
                      </a:r>
                    </a:p>
                    <a:p>
                      <a:pPr marL="0" marR="0" algn="l">
                        <a:lnSpc>
                          <a:spcPts val="1200"/>
                        </a:lnSpc>
                        <a:spcBef>
                          <a:spcPts val="0"/>
                        </a:spcBef>
                        <a:spcAft>
                          <a:spcPts val="0"/>
                        </a:spcAft>
                      </a:pPr>
                      <a:r>
                        <a:rPr lang="en-US" sz="1000" dirty="0">
                          <a:effectLst/>
                        </a:rPr>
                        <a:t>SERVICE </a:t>
                      </a:r>
                    </a:p>
                    <a:p>
                      <a:pPr marL="0" marR="0" algn="l">
                        <a:lnSpc>
                          <a:spcPts val="1200"/>
                        </a:lnSpc>
                        <a:spcBef>
                          <a:spcPts val="0"/>
                        </a:spcBef>
                        <a:spcAft>
                          <a:spcPts val="0"/>
                        </a:spcAft>
                      </a:pPr>
                      <a:r>
                        <a:rPr lang="en-US" sz="1000" dirty="0">
                          <a:effectLst/>
                        </a:rPr>
                        <a:t> </a:t>
                      </a:r>
                      <a:endParaRPr lang="en-US" sz="1000" b="1" dirty="0">
                        <a:effectLst/>
                        <a:latin typeface="Arial"/>
                        <a:ea typeface="Times New Roman"/>
                        <a:cs typeface="Times New Roman"/>
                      </a:endParaRPr>
                    </a:p>
                  </a:txBody>
                  <a:tcPr marL="22014" marR="22014" marT="0" marB="0" anchor="ctr"/>
                </a:tc>
                <a:tc>
                  <a:txBody>
                    <a:bodyPr/>
                    <a:lstStyle/>
                    <a:p>
                      <a:pPr marL="0" marR="0" algn="l">
                        <a:lnSpc>
                          <a:spcPts val="1200"/>
                        </a:lnSpc>
                        <a:spcBef>
                          <a:spcPts val="0"/>
                        </a:spcBef>
                        <a:spcAft>
                          <a:spcPts val="0"/>
                        </a:spcAft>
                      </a:pPr>
                      <a:r>
                        <a:rPr lang="en-US" sz="1000" dirty="0">
                          <a:effectLst/>
                        </a:rPr>
                        <a:t>DEFINITION</a:t>
                      </a:r>
                      <a:endParaRPr lang="en-US" sz="1000" b="1" dirty="0">
                        <a:effectLst/>
                        <a:latin typeface="Arial"/>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smtClean="0">
                          <a:effectLst/>
                        </a:rPr>
                        <a:t>PRIORITY</a:t>
                      </a:r>
                    </a:p>
                    <a:p>
                      <a:pPr marL="0" marR="0" algn="ctr">
                        <a:lnSpc>
                          <a:spcPts val="1100"/>
                        </a:lnSpc>
                        <a:spcBef>
                          <a:spcPts val="0"/>
                        </a:spcBef>
                        <a:spcAft>
                          <a:spcPts val="0"/>
                        </a:spcAft>
                      </a:pPr>
                      <a:r>
                        <a:rPr lang="en-US" sz="1000" dirty="0" smtClean="0">
                          <a:effectLst/>
                        </a:rPr>
                        <a:t>LEVEL</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MAJOR RESPONSIBILITIES AS OUTLINED IN JOB DESCRIPTION</a:t>
                      </a:r>
                      <a:endParaRPr lang="en-US" sz="1000" dirty="0">
                        <a:effectLst/>
                        <a:latin typeface="Times New Roman"/>
                        <a:ea typeface="Times New Roman"/>
                        <a:cs typeface="Times New Roman"/>
                      </a:endParaRPr>
                    </a:p>
                  </a:txBody>
                  <a:tcPr marL="22014" marR="22014" marT="0" marB="0" anchor="ctr"/>
                </a:tc>
                <a:tc>
                  <a:txBody>
                    <a:bodyPr/>
                    <a:lstStyle/>
                    <a:p>
                      <a:pPr marL="0" marR="0" algn="ctr">
                        <a:lnSpc>
                          <a:spcPts val="1100"/>
                        </a:lnSpc>
                        <a:spcBef>
                          <a:spcPts val="0"/>
                        </a:spcBef>
                        <a:spcAft>
                          <a:spcPts val="0"/>
                        </a:spcAft>
                      </a:pPr>
                      <a:r>
                        <a:rPr lang="en-US" sz="1000" dirty="0">
                          <a:effectLst/>
                        </a:rPr>
                        <a:t>STRATEGY EXAMPLES</a:t>
                      </a:r>
                      <a:endParaRPr lang="en-US" sz="1000" dirty="0">
                        <a:effectLst/>
                        <a:latin typeface="Times New Roman"/>
                        <a:ea typeface="Times New Roman"/>
                        <a:cs typeface="Times New Roman"/>
                      </a:endParaRPr>
                    </a:p>
                  </a:txBody>
                  <a:tcPr marL="22014" marR="22014" marT="0" marB="0" anchor="ct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26757">
                <a:tc rowSpan="4">
                  <a:txBody>
                    <a:bodyPr/>
                    <a:lstStyle/>
                    <a:p>
                      <a:pPr algn="ctr"/>
                      <a:r>
                        <a:rPr lang="en-US" sz="1000" b="1" i="0" u="none" strike="noStrike" kern="1200" baseline="0" dirty="0" smtClean="0">
                          <a:solidFill>
                            <a:schemeClr val="tx1"/>
                          </a:solidFill>
                          <a:latin typeface="+mn-lt"/>
                          <a:ea typeface="+mn-ea"/>
                          <a:cs typeface="+mn-cs"/>
                        </a:rPr>
                        <a:t>Case Management</a:t>
                      </a:r>
                    </a:p>
                    <a:p>
                      <a:pPr algn="ctr"/>
                      <a:r>
                        <a:rPr lang="en-US" sz="1000" b="0" i="0" u="none" strike="noStrike" kern="1200" baseline="0" dirty="0" smtClean="0">
                          <a:solidFill>
                            <a:schemeClr val="tx1"/>
                          </a:solidFill>
                          <a:latin typeface="+mn-lt"/>
                          <a:ea typeface="+mn-ea"/>
                          <a:cs typeface="+mn-cs"/>
                        </a:rPr>
                        <a:t>(MGS)</a:t>
                      </a:r>
                      <a:endParaRPr lang="en-US" sz="1000" b="1" dirty="0">
                        <a:effectLst/>
                        <a:latin typeface="Arial"/>
                        <a:ea typeface="Times New Roman"/>
                        <a:cs typeface="Times New Roman"/>
                      </a:endParaRPr>
                    </a:p>
                  </a:txBody>
                  <a:tcPr marL="22014" marR="22014" marT="0" marB="0" vert="vert270">
                    <a:solidFill>
                      <a:schemeClr val="accent3">
                        <a:lumMod val="20000"/>
                        <a:lumOff val="80000"/>
                      </a:schemeClr>
                    </a:solidFill>
                  </a:tcPr>
                </a:tc>
                <a:tc rowSpan="4">
                  <a:txBody>
                    <a:bodyPr/>
                    <a:lstStyle/>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Migrant students served by a program funded</a:t>
                      </a:r>
                    </a:p>
                    <a:p>
                      <a:r>
                        <a:rPr lang="en-US" sz="1000" b="0" i="0" u="none" strike="noStrike" kern="1200" baseline="0" dirty="0" smtClean="0">
                          <a:solidFill>
                            <a:schemeClr val="tx1"/>
                          </a:solidFill>
                          <a:latin typeface="+mn-lt"/>
                          <a:ea typeface="+mn-ea"/>
                          <a:cs typeface="+mn-cs"/>
                        </a:rPr>
                        <a:t>graduation specialist following the duties and</a:t>
                      </a:r>
                    </a:p>
                    <a:p>
                      <a:r>
                        <a:rPr lang="en-US" sz="1000" b="0" i="0" u="none" strike="noStrike" kern="1200" baseline="0" dirty="0" smtClean="0">
                          <a:solidFill>
                            <a:schemeClr val="tx1"/>
                          </a:solidFill>
                          <a:latin typeface="+mn-lt"/>
                          <a:ea typeface="+mn-ea"/>
                          <a:cs typeface="+mn-cs"/>
                        </a:rPr>
                        <a:t>responsibilities as outlined in state developed job description.</a:t>
                      </a:r>
                      <a:endParaRPr lang="en-US" sz="1000" dirty="0">
                        <a:effectLst/>
                        <a:latin typeface="+mn-lt"/>
                        <a:ea typeface="Times New Roman"/>
                        <a:cs typeface="Times New Roman"/>
                      </a:endParaRPr>
                    </a:p>
                  </a:txBody>
                  <a:tcPr marL="22014" marR="22014" marT="0" marB="0"/>
                </a:tc>
                <a:tc rowSpan="4">
                  <a:txBody>
                    <a:bodyPr/>
                    <a:lstStyle/>
                    <a:p>
                      <a:pPr marL="0" marR="0" algn="ctr">
                        <a:spcBef>
                          <a:spcPts val="0"/>
                        </a:spcBef>
                        <a:spcAft>
                          <a:spcPts val="0"/>
                        </a:spcAft>
                      </a:pPr>
                      <a:r>
                        <a:rPr lang="en-US" sz="1000" dirty="0">
                          <a:effectLst/>
                        </a:rPr>
                        <a:t> </a:t>
                      </a:r>
                    </a:p>
                    <a:p>
                      <a:pPr algn="ctr"/>
                      <a:r>
                        <a:rPr lang="en-US" sz="1000" b="1" i="0" u="sng" strike="noStrike" kern="1200" baseline="0" dirty="0" smtClean="0">
                          <a:solidFill>
                            <a:schemeClr val="tx1"/>
                          </a:solidFill>
                          <a:latin typeface="+mn-lt"/>
                          <a:ea typeface="+mn-ea"/>
                          <a:cs typeface="+mn-cs"/>
                        </a:rPr>
                        <a:t>Priority 1</a:t>
                      </a:r>
                    </a:p>
                    <a:p>
                      <a:pPr algn="ctr"/>
                      <a:r>
                        <a:rPr lang="en-US" sz="1000" b="1" i="1" u="sng" strike="noStrike" kern="1200" baseline="0" dirty="0" smtClean="0">
                          <a:solidFill>
                            <a:schemeClr val="tx1"/>
                          </a:solidFill>
                          <a:latin typeface="+mn-lt"/>
                          <a:ea typeface="+mn-ea"/>
                          <a:cs typeface="+mn-cs"/>
                        </a:rPr>
                        <a:t>All </a:t>
                      </a:r>
                      <a:r>
                        <a:rPr lang="en-US" sz="1000" b="1" i="0" u="sng" strike="noStrike" kern="1200" baseline="0" dirty="0" smtClean="0">
                          <a:solidFill>
                            <a:schemeClr val="tx1"/>
                          </a:solidFill>
                          <a:latin typeface="+mn-lt"/>
                          <a:ea typeface="+mn-ea"/>
                          <a:cs typeface="+mn-cs"/>
                        </a:rPr>
                        <a:t>MGS</a:t>
                      </a:r>
                    </a:p>
                    <a:p>
                      <a:pPr algn="ctr"/>
                      <a:r>
                        <a:rPr lang="en-US" sz="1000" b="0" i="0" u="none" strike="noStrike" kern="1200" baseline="0" dirty="0" smtClean="0">
                          <a:solidFill>
                            <a:schemeClr val="tx1"/>
                          </a:solidFill>
                          <a:latin typeface="+mn-lt"/>
                          <a:ea typeface="+mn-ea"/>
                          <a:cs typeface="+mn-cs"/>
                        </a:rPr>
                        <a:t>report</a:t>
                      </a:r>
                    </a:p>
                    <a:p>
                      <a:pPr algn="ctr"/>
                      <a:r>
                        <a:rPr lang="en-US" sz="1000" b="0" i="0" u="none" strike="noStrike" kern="1200" baseline="0" dirty="0" smtClean="0">
                          <a:solidFill>
                            <a:schemeClr val="tx1"/>
                          </a:solidFill>
                          <a:latin typeface="+mn-lt"/>
                          <a:ea typeface="+mn-ea"/>
                          <a:cs typeface="+mn-cs"/>
                        </a:rPr>
                        <a:t>services</a:t>
                      </a:r>
                    </a:p>
                    <a:p>
                      <a:pPr algn="ctr"/>
                      <a:r>
                        <a:rPr lang="en-US" sz="1000" b="0" i="0" u="none" strike="noStrike" kern="1200" baseline="0" dirty="0" smtClean="0">
                          <a:solidFill>
                            <a:schemeClr val="tx1"/>
                          </a:solidFill>
                          <a:latin typeface="+mn-lt"/>
                          <a:ea typeface="+mn-ea"/>
                          <a:cs typeface="+mn-cs"/>
                        </a:rPr>
                        <a:t>with this</a:t>
                      </a:r>
                    </a:p>
                    <a:p>
                      <a:pPr algn="ctr"/>
                      <a:r>
                        <a:rPr lang="en-US" sz="1000" b="0" i="0" u="none" strike="noStrike" kern="1200" baseline="0" dirty="0" smtClean="0">
                          <a:solidFill>
                            <a:schemeClr val="tx1"/>
                          </a:solidFill>
                          <a:latin typeface="+mn-lt"/>
                          <a:ea typeface="+mn-ea"/>
                          <a:cs typeface="+mn-cs"/>
                        </a:rPr>
                        <a:t>delivery</a:t>
                      </a:r>
                    </a:p>
                    <a:p>
                      <a:pPr algn="ctr"/>
                      <a:r>
                        <a:rPr lang="en-US" sz="1000" b="0" i="0" u="none" strike="noStrike" kern="1200" baseline="0" dirty="0" smtClean="0">
                          <a:solidFill>
                            <a:schemeClr val="tx1"/>
                          </a:solidFill>
                          <a:latin typeface="+mn-lt"/>
                          <a:ea typeface="+mn-ea"/>
                          <a:cs typeface="+mn-cs"/>
                        </a:rPr>
                        <a:t>approach.</a:t>
                      </a:r>
                      <a:endParaRPr lang="en-US" sz="1000" b="1" u="sng" dirty="0">
                        <a:effectLst/>
                        <a:latin typeface="+mn-lt"/>
                        <a:ea typeface="Times New Roman"/>
                        <a:cs typeface="Times New Roman"/>
                      </a:endParaRPr>
                    </a:p>
                  </a:txBody>
                  <a:tcPr marL="22014" marR="22014" marT="0" marB="0"/>
                </a:tc>
                <a:tc rowSpan="4">
                  <a:txBody>
                    <a:bodyPr/>
                    <a:lstStyle/>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Coordinate with school counselor, teachers, and other appropriate staff to develop a caseload of migrant students most at‐risk of not meeting state academic and achievement standards.</a:t>
                      </a:r>
                    </a:p>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Participate in professional development opportunities to strengthen skills in working with at‐risk migrant students including consolidating credits, determining high school of graduation, motivational techniques, and reporting requirements.</a:t>
                      </a:r>
                      <a:endParaRPr lang="en-US" sz="1000" dirty="0">
                        <a:effectLst/>
                        <a:latin typeface="+mn-lt"/>
                        <a:ea typeface="Times New Roman"/>
                        <a:cs typeface="Times New Roman"/>
                      </a:endParaRPr>
                    </a:p>
                  </a:txBody>
                  <a:tcPr marL="22014" marR="22014" marT="0" marB="0"/>
                </a:tc>
                <a:tc rowSpan="4">
                  <a:txBody>
                    <a:bodyPr/>
                    <a:lstStyle/>
                    <a:p>
                      <a:pPr marL="174625" marR="0" indent="-174625" algn="l">
                        <a:spcBef>
                          <a:spcPts val="0"/>
                        </a:spcBef>
                        <a:spcAft>
                          <a:spcPts val="0"/>
                        </a:spcAft>
                      </a:pPr>
                      <a:r>
                        <a:rPr lang="en-US" sz="1000" dirty="0">
                          <a:effectLst/>
                        </a:rPr>
                        <a:t> </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No strategies. See definition.</a:t>
                      </a:r>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25363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lvl="0" indent="0" algn="l">
                        <a:spcBef>
                          <a:spcPts val="0"/>
                        </a:spcBef>
                        <a:spcAft>
                          <a:spcPts val="0"/>
                        </a:spcAft>
                        <a:buSzPts val="900"/>
                        <a:buFont typeface="Symbol"/>
                        <a:buNone/>
                      </a:pPr>
                      <a:endParaRPr lang="en-US" sz="1000" kern="0" dirty="0">
                        <a:effectLst/>
                        <a:latin typeface="Times New Roman"/>
                        <a:ea typeface="Times New Roman"/>
                      </a:endParaRPr>
                    </a:p>
                  </a:txBody>
                  <a:tcPr marL="114300" marR="114300" marT="0" marB="0"/>
                </a:tc>
                <a:tc vMerge="1">
                  <a:txBody>
                    <a:bodyPr/>
                    <a:lstStyle/>
                    <a:p>
                      <a:endParaRPr lang="en-US"/>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942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algn="ctr">
                        <a:spcBef>
                          <a:spcPts val="0"/>
                        </a:spcBef>
                        <a:spcAft>
                          <a:spcPts val="0"/>
                        </a:spcAft>
                      </a:pPr>
                      <a:endParaRPr lang="en-US" sz="1000" b="1" dirty="0">
                        <a:effectLst/>
                        <a:latin typeface="Times New Roman"/>
                        <a:ea typeface="Times New Roman"/>
                        <a:cs typeface="Times New Roman"/>
                      </a:endParaRPr>
                    </a:p>
                  </a:txBody>
                  <a:tcPr marL="22014" marR="22014" marT="0" marB="0" anchor="ctr"/>
                </a:tc>
                <a:tc vMerge="1">
                  <a:txBody>
                    <a:bodyPr/>
                    <a:lstStyle/>
                    <a:p>
                      <a:endParaRPr lang="en-US"/>
                    </a:p>
                  </a:txBody>
                  <a:tcPr/>
                </a:tc>
                <a:tc>
                  <a:txBody>
                    <a:bodyPr/>
                    <a:lstStyle/>
                    <a:p>
                      <a:pPr marL="0" marR="0" algn="l">
                        <a:spcBef>
                          <a:spcPts val="0"/>
                        </a:spcBef>
                        <a:spcAft>
                          <a:spcPts val="0"/>
                        </a:spcAft>
                      </a:pPr>
                      <a:r>
                        <a:rPr lang="en-US" sz="400">
                          <a:effectLst/>
                        </a:rPr>
                        <a:t> </a:t>
                      </a:r>
                      <a:endParaRPr lang="en-US" sz="400">
                        <a:effectLst/>
                        <a:latin typeface="Times New Roman"/>
                        <a:ea typeface="Times New Roman"/>
                        <a:cs typeface="Times New Roman"/>
                      </a:endParaRPr>
                    </a:p>
                  </a:txBody>
                  <a:tcPr marL="0" marR="0" marT="0" marB="0" anchor="ctr"/>
                </a:tc>
              </a:tr>
              <a:tr h="1171527">
                <a:tc vMerge="1">
                  <a:txBody>
                    <a:bodyPr/>
                    <a:lstStyle/>
                    <a:p>
                      <a:endParaRPr lang="en-US"/>
                    </a:p>
                  </a:txBody>
                  <a:tcPr/>
                </a:tc>
                <a:tc vMerge="1">
                  <a:txBody>
                    <a:bodyPr/>
                    <a:lstStyle/>
                    <a:p>
                      <a:endParaRPr lang="en-US"/>
                    </a:p>
                  </a:txBody>
                  <a:tcPr/>
                </a:tc>
                <a:tc vMerge="1">
                  <a:txBody>
                    <a:bodyPr/>
                    <a:lstStyle/>
                    <a:p>
                      <a:endParaRPr lang="en-US" dirty="0"/>
                    </a:p>
                  </a:txBody>
                  <a:tcPr/>
                </a:tc>
                <a:tc vMerge="1">
                  <a:txBody>
                    <a:bodyPr/>
                    <a:lstStyle/>
                    <a:p>
                      <a:pPr marL="57150" marR="0" indent="0" algn="l">
                        <a:spcBef>
                          <a:spcPts val="0"/>
                        </a:spcBef>
                        <a:spcAft>
                          <a:spcPts val="0"/>
                        </a:spcAft>
                        <a:buFont typeface="Arial" pitchFamily="34" charset="0"/>
                        <a:buNone/>
                      </a:pPr>
                      <a:endParaRPr lang="en-US" sz="1000" dirty="0">
                        <a:effectLst/>
                        <a:latin typeface="+mn-lt"/>
                        <a:ea typeface="Times New Roman"/>
                        <a:cs typeface="Times New Roman"/>
                      </a:endParaRPr>
                    </a:p>
                  </a:txBody>
                  <a:tcPr marL="22014" marR="22014" marT="0" marB="0"/>
                </a:tc>
                <a:tc vMerge="1">
                  <a:txBody>
                    <a:bodyPr/>
                    <a:lstStyle/>
                    <a:p>
                      <a:endParaRPr lang="en-US" dirty="0"/>
                    </a:p>
                  </a:txBody>
                  <a:tcPr/>
                </a:tc>
                <a:tc>
                  <a:txBody>
                    <a:bodyPr/>
                    <a:lstStyle/>
                    <a:p>
                      <a:pPr marL="0" marR="0" algn="l">
                        <a:spcBef>
                          <a:spcPts val="0"/>
                        </a:spcBef>
                        <a:spcAft>
                          <a:spcPts val="0"/>
                        </a:spcAft>
                      </a:pPr>
                      <a:r>
                        <a:rPr lang="en-US" sz="400" dirty="0">
                          <a:effectLst/>
                        </a:rPr>
                        <a:t> </a:t>
                      </a:r>
                      <a:endParaRPr lang="en-US" sz="400" dirty="0">
                        <a:effectLst/>
                        <a:latin typeface="Times New Roman"/>
                        <a:ea typeface="Times New Roman"/>
                        <a:cs typeface="Times New Roman"/>
                      </a:endParaRPr>
                    </a:p>
                  </a:txBody>
                  <a:tcPr marL="0" marR="0" marT="0" marB="0" anchor="ctr"/>
                </a:tc>
              </a:tr>
              <a:tr h="1171527">
                <a:tc>
                  <a:txBody>
                    <a:bodyPr/>
                    <a:lstStyle/>
                    <a:p>
                      <a:pPr algn="ctr"/>
                      <a:r>
                        <a:rPr lang="en-US" sz="1000" b="1" i="0" u="none" strike="noStrike" kern="1200" baseline="0" dirty="0" smtClean="0">
                          <a:solidFill>
                            <a:schemeClr val="tx1"/>
                          </a:solidFill>
                          <a:latin typeface="+mn-lt"/>
                          <a:ea typeface="+mn-ea"/>
                          <a:cs typeface="+mn-cs"/>
                        </a:rPr>
                        <a:t>Student Advocacy</a:t>
                      </a:r>
                    </a:p>
                    <a:p>
                      <a:pPr algn="ctr"/>
                      <a:r>
                        <a:rPr lang="en-US" sz="1000" b="0" i="0" u="none" strike="noStrike" kern="1200" baseline="0" dirty="0" smtClean="0">
                          <a:solidFill>
                            <a:schemeClr val="tx1"/>
                          </a:solidFill>
                          <a:latin typeface="+mn-lt"/>
                          <a:ea typeface="+mn-ea"/>
                          <a:cs typeface="+mn-cs"/>
                        </a:rPr>
                        <a:t>(MSA)</a:t>
                      </a:r>
                      <a:endParaRPr lang="en-US" sz="1000" b="1" dirty="0">
                        <a:effectLst/>
                        <a:latin typeface="Arial"/>
                        <a:ea typeface="Times New Roman"/>
                        <a:cs typeface="Times New Roman"/>
                      </a:endParaRPr>
                    </a:p>
                  </a:txBody>
                  <a:tcPr marL="22014" marR="22014" marT="0" marB="0" vert="vert270">
                    <a:solidFill>
                      <a:schemeClr val="accent3">
                        <a:lumMod val="20000"/>
                        <a:lumOff val="80000"/>
                      </a:schemeClr>
                    </a:solidFill>
                  </a:tcPr>
                </a:tc>
                <a:tc>
                  <a:txBody>
                    <a:bodyPr/>
                    <a:lstStyle/>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Migrant students served by a program funded student advocate following the duties and responsibilities as outlined in state developed job description.</a:t>
                      </a:r>
                      <a:endParaRPr lang="en-US" sz="1000" dirty="0">
                        <a:effectLst/>
                        <a:latin typeface="+mn-lt"/>
                        <a:ea typeface="Times New Roman"/>
                        <a:cs typeface="Times New Roman"/>
                      </a:endParaRPr>
                    </a:p>
                  </a:txBody>
                  <a:tcPr marL="22014" marR="22014" marT="0" marB="0"/>
                </a:tc>
                <a:tc>
                  <a:txBody>
                    <a:bodyPr/>
                    <a:lstStyle/>
                    <a:p>
                      <a:pPr algn="ctr"/>
                      <a:r>
                        <a:rPr lang="en-US" sz="1000" b="1" i="0" u="sng" strike="noStrike" kern="1200" baseline="0" dirty="0" smtClean="0">
                          <a:solidFill>
                            <a:schemeClr val="tx1"/>
                          </a:solidFill>
                          <a:latin typeface="+mn-lt"/>
                          <a:ea typeface="+mn-ea"/>
                          <a:cs typeface="+mn-cs"/>
                        </a:rPr>
                        <a:t>Priority 1</a:t>
                      </a:r>
                    </a:p>
                    <a:p>
                      <a:pPr algn="ctr"/>
                      <a:r>
                        <a:rPr lang="en-US" sz="1000" b="1" i="1" u="sng" strike="noStrike" kern="1200" baseline="0" dirty="0" smtClean="0">
                          <a:solidFill>
                            <a:schemeClr val="tx1"/>
                          </a:solidFill>
                          <a:latin typeface="+mn-lt"/>
                          <a:ea typeface="+mn-ea"/>
                          <a:cs typeface="+mn-cs"/>
                        </a:rPr>
                        <a:t>All </a:t>
                      </a:r>
                      <a:r>
                        <a:rPr lang="en-US" sz="1000" b="1" i="0" u="sng" strike="noStrike" kern="1200" baseline="0" dirty="0" smtClean="0">
                          <a:solidFill>
                            <a:schemeClr val="tx1"/>
                          </a:solidFill>
                          <a:latin typeface="+mn-lt"/>
                          <a:ea typeface="+mn-ea"/>
                          <a:cs typeface="+mn-cs"/>
                        </a:rPr>
                        <a:t>MGS</a:t>
                      </a:r>
                    </a:p>
                    <a:p>
                      <a:pPr algn="ctr"/>
                      <a:r>
                        <a:rPr lang="en-US" sz="1000" b="0" i="0" u="none" strike="noStrike" kern="1200" baseline="0" dirty="0" smtClean="0">
                          <a:solidFill>
                            <a:schemeClr val="tx1"/>
                          </a:solidFill>
                          <a:latin typeface="+mn-lt"/>
                          <a:ea typeface="+mn-ea"/>
                          <a:cs typeface="+mn-cs"/>
                        </a:rPr>
                        <a:t>report</a:t>
                      </a:r>
                    </a:p>
                    <a:p>
                      <a:pPr algn="ctr"/>
                      <a:r>
                        <a:rPr lang="en-US" sz="1000" b="0" i="0" u="none" strike="noStrike" kern="1200" baseline="0" dirty="0" smtClean="0">
                          <a:solidFill>
                            <a:schemeClr val="tx1"/>
                          </a:solidFill>
                          <a:latin typeface="+mn-lt"/>
                          <a:ea typeface="+mn-ea"/>
                          <a:cs typeface="+mn-cs"/>
                        </a:rPr>
                        <a:t>services</a:t>
                      </a:r>
                    </a:p>
                    <a:p>
                      <a:pPr algn="ctr"/>
                      <a:r>
                        <a:rPr lang="en-US" sz="1000" b="0" i="0" u="none" strike="noStrike" kern="1200" baseline="0" dirty="0" smtClean="0">
                          <a:solidFill>
                            <a:schemeClr val="tx1"/>
                          </a:solidFill>
                          <a:latin typeface="+mn-lt"/>
                          <a:ea typeface="+mn-ea"/>
                          <a:cs typeface="+mn-cs"/>
                        </a:rPr>
                        <a:t>with this</a:t>
                      </a:r>
                    </a:p>
                    <a:p>
                      <a:pPr algn="ctr"/>
                      <a:r>
                        <a:rPr lang="en-US" sz="1000" b="0" i="0" u="none" strike="noStrike" kern="1200" baseline="0" dirty="0" smtClean="0">
                          <a:solidFill>
                            <a:schemeClr val="tx1"/>
                          </a:solidFill>
                          <a:latin typeface="+mn-lt"/>
                          <a:ea typeface="+mn-ea"/>
                          <a:cs typeface="+mn-cs"/>
                        </a:rPr>
                        <a:t>delivery</a:t>
                      </a:r>
                    </a:p>
                    <a:p>
                      <a:pPr algn="ctr"/>
                      <a:r>
                        <a:rPr lang="en-US" sz="1000" b="0" i="0" u="none" strike="noStrike" kern="1200" baseline="0" dirty="0" smtClean="0">
                          <a:solidFill>
                            <a:schemeClr val="tx1"/>
                          </a:solidFill>
                          <a:latin typeface="+mn-lt"/>
                          <a:ea typeface="+mn-ea"/>
                          <a:cs typeface="+mn-cs"/>
                        </a:rPr>
                        <a:t>approach.</a:t>
                      </a:r>
                      <a:endParaRPr lang="en-US" sz="1000" b="1" u="sng" dirty="0" smtClean="0">
                        <a:effectLst/>
                        <a:latin typeface="+mn-lt"/>
                        <a:ea typeface="Times New Roman"/>
                        <a:cs typeface="Times New Roman"/>
                      </a:endParaRPr>
                    </a:p>
                    <a:p>
                      <a:pPr algn="ctr"/>
                      <a:endParaRPr lang="en-US" sz="1000" b="1" u="sng" dirty="0">
                        <a:effectLst/>
                        <a:latin typeface="+mn-lt"/>
                        <a:ea typeface="Times New Roman"/>
                        <a:cs typeface="Times New Roman"/>
                      </a:endParaRPr>
                    </a:p>
                  </a:txBody>
                  <a:tcPr marL="22014" marR="22014" marT="0" marB="0"/>
                </a:tc>
                <a:tc>
                  <a:txBody>
                    <a:bodyPr/>
                    <a:lstStyle/>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Coordinate with school counselor, teachers, and other appropriate staff to develop a roster of migrant students most at‐risk of not meeting state academic and achievement standards.</a:t>
                      </a: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Participate in professional development opportunities to strengthen skills in working with at‐risk migrant students including motivational techniques and reporting requirements.</a:t>
                      </a:r>
                      <a:endParaRPr lang="en-US" sz="1000" dirty="0">
                        <a:effectLst/>
                        <a:latin typeface="+mn-lt"/>
                        <a:ea typeface="Times New Roman"/>
                        <a:cs typeface="Times New Roman"/>
                      </a:endParaRPr>
                    </a:p>
                  </a:txBody>
                  <a:tcPr marL="22014" marR="22014" marT="0" marB="0"/>
                </a:tc>
                <a:tc>
                  <a:txBody>
                    <a:bodyPr/>
                    <a:lstStyle/>
                    <a:p>
                      <a:pPr marL="171450" indent="-171450">
                        <a:buFont typeface="Arial" pitchFamily="34" charset="0"/>
                        <a:buChar char="•"/>
                      </a:pPr>
                      <a:endParaRPr lang="en-US" sz="10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000" b="0" i="0" u="none" strike="noStrike" kern="1200" baseline="0" dirty="0" smtClean="0">
                          <a:solidFill>
                            <a:schemeClr val="tx1"/>
                          </a:solidFill>
                          <a:latin typeface="+mn-lt"/>
                          <a:ea typeface="+mn-ea"/>
                          <a:cs typeface="+mn-cs"/>
                        </a:rPr>
                        <a:t>No strategies. See definition.</a:t>
                      </a:r>
                      <a:endParaRPr lang="en-US" sz="1000" kern="0" dirty="0">
                        <a:effectLst/>
                        <a:latin typeface="Times New Roman"/>
                        <a:ea typeface="Times New Roman"/>
                        <a:cs typeface="Times New Roman"/>
                      </a:endParaRPr>
                    </a:p>
                  </a:txBody>
                  <a:tcPr marL="22014" marR="22014" marT="0" marB="0"/>
                </a:tc>
                <a:tc>
                  <a:txBody>
                    <a:bodyPr/>
                    <a:lstStyle/>
                    <a:p>
                      <a:pPr marL="0" marR="0" algn="l">
                        <a:spcBef>
                          <a:spcPts val="0"/>
                        </a:spcBef>
                        <a:spcAft>
                          <a:spcPts val="0"/>
                        </a:spcAft>
                      </a:pPr>
                      <a:endParaRPr lang="en-US" sz="400" dirty="0">
                        <a:effectLst/>
                        <a:latin typeface="Times New Roman"/>
                        <a:ea typeface="Times New Roman"/>
                        <a:cs typeface="Times New Roman"/>
                      </a:endParaRPr>
                    </a:p>
                  </a:txBody>
                  <a:tcPr marL="0" marR="0" marT="0" marB="0" anchor="ctr"/>
                </a:tc>
              </a:tr>
            </a:tbl>
          </a:graphicData>
        </a:graphic>
      </p:graphicFrame>
      <p:sp>
        <p:nvSpPr>
          <p:cNvPr id="9" name="Title 2"/>
          <p:cNvSpPr>
            <a:spLocks noGrp="1"/>
          </p:cNvSpPr>
          <p:nvPr>
            <p:ph type="title"/>
          </p:nvPr>
        </p:nvSpPr>
        <p:spPr>
          <a:xfrm>
            <a:off x="228600" y="67235"/>
            <a:ext cx="8229600" cy="1143000"/>
          </a:xfrm>
        </p:spPr>
        <p:txBody>
          <a:bodyPr>
            <a:noAutofit/>
          </a:bodyPr>
          <a:lstStyle/>
          <a:p>
            <a:pPr algn="l"/>
            <a:r>
              <a:rPr lang="en-US" sz="2800" b="1" dirty="0">
                <a:latin typeface="+mn-lt"/>
              </a:rPr>
              <a:t>Continued…</a:t>
            </a:r>
            <a:br>
              <a:rPr lang="en-US" sz="2800" b="1" dirty="0">
                <a:latin typeface="+mn-lt"/>
              </a:rPr>
            </a:br>
            <a:r>
              <a:rPr lang="en-US" sz="2800" b="1" dirty="0">
                <a:latin typeface="+mn-lt"/>
              </a:rPr>
              <a:t>MGS and MSA Supplemental Support Services</a:t>
            </a:r>
            <a:br>
              <a:rPr lang="en-US" sz="2800" b="1" dirty="0">
                <a:latin typeface="+mn-lt"/>
              </a:rPr>
            </a:br>
            <a:r>
              <a:rPr lang="en-US" sz="2800" b="1" dirty="0">
                <a:latin typeface="+mn-lt"/>
              </a:rPr>
              <a:t>Definitions, Priorities and Sample Strategies</a:t>
            </a:r>
            <a:endParaRPr lang="en-US" sz="2800" dirty="0">
              <a:latin typeface="+mn-lt"/>
            </a:endParaRPr>
          </a:p>
        </p:txBody>
      </p:sp>
    </p:spTree>
    <p:extLst>
      <p:ext uri="{BB962C8B-B14F-4D97-AF65-F5344CB8AC3E}">
        <p14:creationId xmlns:p14="http://schemas.microsoft.com/office/powerpoint/2010/main" val="1159137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4864094" y="2367986"/>
            <a:ext cx="2135541" cy="1601655"/>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1820430" y="3672584"/>
            <a:ext cx="2169527" cy="1627146"/>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6739043" y="3410932"/>
            <a:ext cx="2020786" cy="1515590"/>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3848487" y="4155282"/>
            <a:ext cx="2441496" cy="1831123"/>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318724" y="3212652"/>
            <a:ext cx="2028583" cy="1521437"/>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6210298" y="4829671"/>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2473299" y="1281761"/>
            <a:ext cx="2461329" cy="1845997"/>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687179" y="1266788"/>
            <a:ext cx="1629178" cy="1221884"/>
          </a:xfrm>
          <a:prstGeom prst="rect">
            <a:avLst/>
          </a:prstGeom>
        </p:spPr>
      </p:pic>
      <p:sp>
        <p:nvSpPr>
          <p:cNvPr id="18" name="Explosion 1 17"/>
          <p:cNvSpPr/>
          <p:nvPr/>
        </p:nvSpPr>
        <p:spPr>
          <a:xfrm>
            <a:off x="6675984" y="609600"/>
            <a:ext cx="2410616" cy="1905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
        <p:nvSpPr>
          <p:cNvPr id="19" name="Title 1"/>
          <p:cNvSpPr txBox="1">
            <a:spLocks/>
          </p:cNvSpPr>
          <p:nvPr/>
        </p:nvSpPr>
        <p:spPr>
          <a:xfrm>
            <a:off x="138395" y="-152400"/>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SLICE OF LIFE ACTIVITY</a:t>
            </a:r>
            <a:endParaRPr lang="en-US" sz="4700" b="1" dirty="0">
              <a:latin typeface="+mn-lt"/>
            </a:endParaRPr>
          </a:p>
        </p:txBody>
      </p:sp>
      <p:sp>
        <p:nvSpPr>
          <p:cNvPr id="2" name="Rectangle 1"/>
          <p:cNvSpPr/>
          <p:nvPr/>
        </p:nvSpPr>
        <p:spPr>
          <a:xfrm>
            <a:off x="1981200" y="6163056"/>
            <a:ext cx="6958315" cy="646331"/>
          </a:xfrm>
          <a:prstGeom prst="rect">
            <a:avLst/>
          </a:prstGeom>
        </p:spPr>
        <p:txBody>
          <a:bodyPr wrap="none">
            <a:spAutoFit/>
          </a:bodyPr>
          <a:lstStyle/>
          <a:p>
            <a:pPr lvl="0" algn="r"/>
            <a:r>
              <a:rPr lang="en-US" b="1" dirty="0"/>
              <a:t>MGS/MSA Alignment: </a:t>
            </a:r>
            <a:r>
              <a:rPr lang="en-US" b="1" dirty="0" smtClean="0">
                <a:solidFill>
                  <a:schemeClr val="accent6">
                    <a:lumMod val="75000"/>
                  </a:schemeClr>
                </a:solidFill>
              </a:rPr>
              <a:t>MSAr:7</a:t>
            </a:r>
            <a:r>
              <a:rPr lang="en-US" b="1" dirty="0" smtClean="0"/>
              <a:t>, </a:t>
            </a:r>
            <a:r>
              <a:rPr lang="en-US" b="1" dirty="0" smtClean="0">
                <a:solidFill>
                  <a:srgbClr val="7030A0"/>
                </a:solidFill>
              </a:rPr>
              <a:t>MGSr:7</a:t>
            </a:r>
          </a:p>
          <a:p>
            <a:pPr lvl="0" algn="r"/>
            <a:r>
              <a:rPr lang="en-US" dirty="0" smtClean="0"/>
              <a:t>Human Relations, time management, and personal organizational skills.</a:t>
            </a:r>
            <a:endParaRPr lang="en-US" dirty="0"/>
          </a:p>
        </p:txBody>
      </p:sp>
    </p:spTree>
    <p:extLst>
      <p:ext uri="{BB962C8B-B14F-4D97-AF65-F5344CB8AC3E}">
        <p14:creationId xmlns:p14="http://schemas.microsoft.com/office/powerpoint/2010/main" val="27436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764982" y="5676236"/>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8040020" y="3144176"/>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969044" y="5560480"/>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251988" y="3962400"/>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7017216" y="3095697"/>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796495" y="4669656"/>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710387" y="4777449"/>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596161" y="2329322"/>
            <a:ext cx="1066753" cy="800065"/>
          </a:xfrm>
          <a:prstGeom prst="rect">
            <a:avLst/>
          </a:prstGeom>
        </p:spPr>
      </p:pic>
      <p:sp>
        <p:nvSpPr>
          <p:cNvPr id="18" name="Explosion 1 17"/>
          <p:cNvSpPr/>
          <p:nvPr/>
        </p:nvSpPr>
        <p:spPr>
          <a:xfrm>
            <a:off x="6613616" y="609600"/>
            <a:ext cx="2410616" cy="1905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MENTOR HANDOUT</a:t>
            </a:r>
            <a:endParaRPr lang="en-US" sz="1400" b="1" dirty="0"/>
          </a:p>
        </p:txBody>
      </p:sp>
      <p:sp>
        <p:nvSpPr>
          <p:cNvPr id="19" name="Title 1"/>
          <p:cNvSpPr txBox="1">
            <a:spLocks/>
          </p:cNvSpPr>
          <p:nvPr/>
        </p:nvSpPr>
        <p:spPr>
          <a:xfrm>
            <a:off x="138395" y="-152400"/>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b="1" dirty="0" smtClean="0"/>
              <a:t>MENTOR LEAD </a:t>
            </a:r>
            <a:r>
              <a:rPr lang="en-US" sz="4700" b="1" dirty="0" smtClean="0">
                <a:latin typeface="+mn-lt"/>
              </a:rPr>
              <a:t>SMALL GROUP DISCUSSIONS</a:t>
            </a:r>
            <a:endParaRPr lang="en-US" sz="4700" b="1" dirty="0">
              <a:latin typeface="+mn-lt"/>
            </a:endParaRPr>
          </a:p>
        </p:txBody>
      </p:sp>
      <p:sp>
        <p:nvSpPr>
          <p:cNvPr id="2" name="Rectangle 1"/>
          <p:cNvSpPr/>
          <p:nvPr/>
        </p:nvSpPr>
        <p:spPr>
          <a:xfrm>
            <a:off x="304800" y="838200"/>
            <a:ext cx="6232616" cy="5693866"/>
          </a:xfrm>
          <a:prstGeom prst="rect">
            <a:avLst/>
          </a:prstGeom>
        </p:spPr>
        <p:txBody>
          <a:bodyPr wrap="square">
            <a:spAutoFit/>
          </a:bodyPr>
          <a:lstStyle/>
          <a:p>
            <a:r>
              <a:rPr lang="en-US" sz="2400" b="1" u="sng" dirty="0" smtClean="0"/>
              <a:t>Discussion/Reflection </a:t>
            </a:r>
            <a:r>
              <a:rPr lang="en-US" sz="2400" b="1" u="sng" dirty="0"/>
              <a:t>Topics: </a:t>
            </a:r>
            <a:endParaRPr lang="en-US" sz="2400" b="1" u="sng" dirty="0" smtClean="0"/>
          </a:p>
          <a:p>
            <a:pPr marL="512763" lvl="1" indent="-458788">
              <a:buFont typeface="+mj-lt"/>
              <a:buAutoNum type="arabicPeriod"/>
            </a:pPr>
            <a:r>
              <a:rPr lang="en-US" sz="2000" dirty="0" smtClean="0"/>
              <a:t>What </a:t>
            </a:r>
            <a:r>
              <a:rPr lang="en-US" sz="2000" dirty="0"/>
              <a:t>did you notice as you completed your time allocation pie chart?</a:t>
            </a:r>
          </a:p>
          <a:p>
            <a:pPr marL="512763" lvl="1" indent="-458788">
              <a:buFont typeface="+mj-lt"/>
              <a:buAutoNum type="arabicPeriod"/>
            </a:pPr>
            <a:r>
              <a:rPr lang="en-US" sz="2000" dirty="0"/>
              <a:t>What can you learn from seeing how you spend your time?</a:t>
            </a:r>
          </a:p>
          <a:p>
            <a:pPr marL="512763" lvl="1" indent="-458788">
              <a:buFont typeface="+mj-lt"/>
              <a:buAutoNum type="arabicPeriod"/>
            </a:pPr>
            <a:r>
              <a:rPr lang="en-US" sz="2000" dirty="0"/>
              <a:t>What good choices are you making that support you in prioritizing your activities to accomplish your MGS/MSA responsibilities in the allotted time (based on your FTE)?</a:t>
            </a:r>
          </a:p>
          <a:p>
            <a:pPr marL="512763" lvl="1" indent="-458788">
              <a:buFont typeface="+mj-lt"/>
              <a:buAutoNum type="arabicPeriod"/>
            </a:pPr>
            <a:r>
              <a:rPr lang="en-US" sz="2000" dirty="0"/>
              <a:t>What activities are not supporting you in prioritizing your activities to accomplish your MGS/MSA responsibilities in the allotted time? </a:t>
            </a:r>
          </a:p>
          <a:p>
            <a:pPr marL="512763" lvl="1" indent="-458788">
              <a:buFont typeface="+mj-lt"/>
              <a:buAutoNum type="arabicPeriod"/>
            </a:pPr>
            <a:r>
              <a:rPr lang="en-US" sz="2000" dirty="0"/>
              <a:t>What did you learn about yourself in doing this exercise?</a:t>
            </a:r>
          </a:p>
          <a:p>
            <a:pPr marL="512763" lvl="1" indent="-458788">
              <a:buFont typeface="+mj-lt"/>
              <a:buAutoNum type="arabicPeriod"/>
            </a:pPr>
            <a:r>
              <a:rPr lang="en-US" sz="2000" dirty="0"/>
              <a:t>What will you the same or differently when you return to your schools this year? </a:t>
            </a:r>
          </a:p>
          <a:p>
            <a:pPr marL="512763" lvl="1" indent="-458788">
              <a:buFont typeface="+mj-lt"/>
              <a:buAutoNum type="arabicPeriod"/>
            </a:pPr>
            <a:r>
              <a:rPr lang="en-US" sz="2000" dirty="0"/>
              <a:t>As an MGS/MSA, how could you use this activity when working with your migrant students?</a:t>
            </a:r>
          </a:p>
        </p:txBody>
      </p:sp>
    </p:spTree>
    <p:extLst>
      <p:ext uri="{BB962C8B-B14F-4D97-AF65-F5344CB8AC3E}">
        <p14:creationId xmlns:p14="http://schemas.microsoft.com/office/powerpoint/2010/main" val="21694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305800" cy="1143000"/>
          </a:xfrm>
        </p:spPr>
        <p:txBody>
          <a:bodyPr>
            <a:normAutofit fontScale="90000"/>
          </a:bodyPr>
          <a:lstStyle/>
          <a:p>
            <a:pPr algn="l"/>
            <a:r>
              <a:rPr lang="en-US" b="1" dirty="0" smtClean="0"/>
              <a:t>Segment 2: Migrant Student </a:t>
            </a:r>
            <a:br>
              <a:rPr lang="en-US" b="1" dirty="0" smtClean="0"/>
            </a:br>
            <a:r>
              <a:rPr lang="en-US" b="1" dirty="0" smtClean="0"/>
              <a:t>Selection and Documentation Requirements</a:t>
            </a:r>
            <a:endParaRPr lang="en-US" b="1" dirty="0"/>
          </a:p>
        </p:txBody>
      </p:sp>
      <p:sp>
        <p:nvSpPr>
          <p:cNvPr id="3" name="Content Placeholder 2"/>
          <p:cNvSpPr>
            <a:spLocks noGrp="1"/>
          </p:cNvSpPr>
          <p:nvPr>
            <p:ph idx="1"/>
          </p:nvPr>
        </p:nvSpPr>
        <p:spPr>
          <a:xfrm>
            <a:off x="228600" y="1828800"/>
            <a:ext cx="8229600" cy="5029200"/>
          </a:xfrm>
        </p:spPr>
        <p:txBody>
          <a:bodyPr>
            <a:normAutofit fontScale="85000" lnSpcReduction="10000"/>
          </a:bodyPr>
          <a:lstStyle/>
          <a:p>
            <a:r>
              <a:rPr lang="en-US" dirty="0" smtClean="0"/>
              <a:t>Student Selection</a:t>
            </a:r>
          </a:p>
          <a:p>
            <a:r>
              <a:rPr lang="en-US" dirty="0" smtClean="0"/>
              <a:t>Washington State PFS Definition</a:t>
            </a:r>
          </a:p>
          <a:p>
            <a:r>
              <a:rPr lang="en-US" dirty="0" smtClean="0"/>
              <a:t>Framework for Student Selection/Levels of Support</a:t>
            </a:r>
          </a:p>
          <a:p>
            <a:r>
              <a:rPr lang="en-US" dirty="0" smtClean="0"/>
              <a:t>Developing a Caseload and Student Roster</a:t>
            </a:r>
          </a:p>
          <a:p>
            <a:r>
              <a:rPr lang="en-US" dirty="0" smtClean="0"/>
              <a:t>Conducting a SNA</a:t>
            </a:r>
          </a:p>
          <a:p>
            <a:r>
              <a:rPr lang="en-US" dirty="0" smtClean="0"/>
              <a:t>Documentation of Services</a:t>
            </a:r>
          </a:p>
          <a:p>
            <a:pPr lvl="1"/>
            <a:r>
              <a:rPr lang="en-US" dirty="0" smtClean="0"/>
              <a:t>MGS/MSA Log</a:t>
            </a:r>
          </a:p>
          <a:p>
            <a:pPr lvl="1"/>
            <a:r>
              <a:rPr lang="en-US" dirty="0" smtClean="0"/>
              <a:t>Referred Services</a:t>
            </a:r>
          </a:p>
          <a:p>
            <a:r>
              <a:rPr lang="en-US" dirty="0" smtClean="0"/>
              <a:t>Hands on Exploration of: </a:t>
            </a:r>
          </a:p>
          <a:p>
            <a:pPr lvl="1"/>
            <a:r>
              <a:rPr lang="en-US" dirty="0" smtClean="0"/>
              <a:t>Online MGS/MSA Data Analysis Tools, Reports, and Resources</a:t>
            </a:r>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0"/>
            <a:ext cx="2375568" cy="1829075"/>
          </a:xfrm>
          <a:prstGeom prst="rect">
            <a:avLst/>
          </a:prstGeom>
        </p:spPr>
      </p:pic>
    </p:spTree>
    <p:extLst>
      <p:ext uri="{BB962C8B-B14F-4D97-AF65-F5344CB8AC3E}">
        <p14:creationId xmlns:p14="http://schemas.microsoft.com/office/powerpoint/2010/main" val="2315369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54162"/>
          </a:xfrm>
        </p:spPr>
        <p:txBody>
          <a:bodyPr>
            <a:normAutofit/>
          </a:bodyPr>
          <a:lstStyle/>
          <a:p>
            <a:r>
              <a:rPr lang="en-US" sz="4000" b="1" dirty="0" smtClean="0"/>
              <a:t>How Do I Determine Who To </a:t>
            </a:r>
            <a:r>
              <a:rPr lang="en-US" sz="4000" b="1" dirty="0"/>
              <a:t>Serve? </a:t>
            </a:r>
            <a:r>
              <a:rPr lang="en-US" sz="4000" b="1" dirty="0" smtClean="0"/>
              <a:t/>
            </a:r>
            <a:br>
              <a:rPr lang="en-US" sz="4000" b="1" dirty="0" smtClean="0"/>
            </a:br>
            <a:r>
              <a:rPr lang="en-US" sz="4000" b="1" dirty="0" smtClean="0"/>
              <a:t>Student Selection</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6" name="Content Placeholder 2"/>
          <p:cNvSpPr>
            <a:spLocks noGrp="1"/>
          </p:cNvSpPr>
          <p:nvPr>
            <p:ph idx="1"/>
          </p:nvPr>
        </p:nvSpPr>
        <p:spPr>
          <a:xfrm>
            <a:off x="457200" y="1524000"/>
            <a:ext cx="8229600" cy="3230563"/>
          </a:xfrm>
          <a:ln>
            <a:noFill/>
          </a:ln>
        </p:spPr>
        <p:txBody>
          <a:bodyPr>
            <a:normAutofit/>
          </a:bodyPr>
          <a:lstStyle/>
          <a:p>
            <a:pPr>
              <a:buFont typeface="Wingdings" pitchFamily="2" charset="2"/>
              <a:buChar char="ü"/>
            </a:pPr>
            <a:r>
              <a:rPr lang="en-US" sz="3000" b="1" dirty="0" smtClean="0"/>
              <a:t>Washington State Priority for Service Definition </a:t>
            </a:r>
            <a:r>
              <a:rPr lang="en-US" sz="3000" dirty="0"/>
              <a:t>(pursuant to federal law Elementary and Secondary Education Act, </a:t>
            </a:r>
            <a:r>
              <a:rPr lang="en-US" sz="3000" dirty="0" smtClean="0"/>
              <a:t>Section </a:t>
            </a:r>
            <a:r>
              <a:rPr lang="en-US" sz="3000" dirty="0"/>
              <a:t>1304(d</a:t>
            </a:r>
            <a:r>
              <a:rPr lang="en-US" sz="3000" dirty="0" smtClean="0"/>
              <a:t>)</a:t>
            </a:r>
            <a:endParaRPr lang="en-US" sz="3000" b="1" dirty="0" smtClean="0"/>
          </a:p>
          <a:p>
            <a:pPr>
              <a:buFont typeface="Wingdings" pitchFamily="2" charset="2"/>
              <a:buChar char="ü"/>
            </a:pPr>
            <a:r>
              <a:rPr lang="en-US" sz="3000" b="1" dirty="0" smtClean="0"/>
              <a:t>Student Needs Assessment Report</a:t>
            </a:r>
          </a:p>
        </p:txBody>
      </p:sp>
      <p:sp>
        <p:nvSpPr>
          <p:cNvPr id="3" name="Rectangle 2"/>
          <p:cNvSpPr/>
          <p:nvPr/>
        </p:nvSpPr>
        <p:spPr>
          <a:xfrm>
            <a:off x="76200" y="3934809"/>
            <a:ext cx="8893878" cy="2308324"/>
          </a:xfrm>
          <a:prstGeom prst="rect">
            <a:avLst/>
          </a:prstGeom>
        </p:spPr>
        <p:txBody>
          <a:bodyPr wrap="square">
            <a:spAutoFit/>
          </a:bodyPr>
          <a:lstStyle/>
          <a:p>
            <a:pPr lvl="0" algn="r"/>
            <a:r>
              <a:rPr lang="en-US" b="1" dirty="0"/>
              <a:t>MGS/MSA Alignment: </a:t>
            </a:r>
            <a:r>
              <a:rPr lang="en-US" b="1" dirty="0" smtClean="0">
                <a:solidFill>
                  <a:schemeClr val="accent6">
                    <a:lumMod val="75000"/>
                  </a:schemeClr>
                </a:solidFill>
              </a:rPr>
              <a:t>MSAmr:1 &amp; 2</a:t>
            </a:r>
            <a:r>
              <a:rPr lang="en-US" b="1" dirty="0" smtClean="0"/>
              <a:t>, </a:t>
            </a:r>
            <a:r>
              <a:rPr lang="en-US" b="1" dirty="0" smtClean="0">
                <a:solidFill>
                  <a:srgbClr val="7030A0"/>
                </a:solidFill>
              </a:rPr>
              <a:t>MGSmr:1&amp;2</a:t>
            </a:r>
          </a:p>
          <a:p>
            <a:pPr marL="285750" lvl="0" indent="-285750">
              <a:buFont typeface="Arial" pitchFamily="34" charset="0"/>
              <a:buChar char="•"/>
            </a:pPr>
            <a:r>
              <a:rPr lang="en-US" dirty="0"/>
              <a:t>Coordinate with school counselor, teachers, and other appropriate staff </a:t>
            </a:r>
            <a:r>
              <a:rPr lang="en-US" dirty="0" smtClean="0"/>
              <a:t>to </a:t>
            </a:r>
            <a:r>
              <a:rPr lang="en-US" dirty="0"/>
              <a:t>develop a roster of </a:t>
            </a:r>
            <a:r>
              <a:rPr lang="en-US" dirty="0" smtClean="0"/>
              <a:t>migrant </a:t>
            </a:r>
            <a:r>
              <a:rPr lang="en-US" dirty="0"/>
              <a:t>students most at-risk of not meeting state academic and achievement standards.</a:t>
            </a:r>
          </a:p>
          <a:p>
            <a:pPr marL="285750" lvl="0" indent="-285750">
              <a:buFont typeface="Arial" pitchFamily="34" charset="0"/>
              <a:buChar char="•"/>
            </a:pPr>
            <a:r>
              <a:rPr lang="en-US" dirty="0"/>
              <a:t>Identify the barriers including educational disruption, </a:t>
            </a:r>
            <a:r>
              <a:rPr lang="en-US" dirty="0" smtClean="0"/>
              <a:t>cultural </a:t>
            </a:r>
            <a:r>
              <a:rPr lang="en-US" dirty="0"/>
              <a:t>and language barriers,  </a:t>
            </a:r>
            <a:r>
              <a:rPr lang="en-US" dirty="0" smtClean="0"/>
              <a:t>social </a:t>
            </a:r>
            <a:r>
              <a:rPr lang="en-US" dirty="0"/>
              <a:t>isolation, </a:t>
            </a:r>
            <a:r>
              <a:rPr lang="en-US" dirty="0" smtClean="0"/>
              <a:t>various </a:t>
            </a:r>
            <a:r>
              <a:rPr lang="en-US" dirty="0"/>
              <a:t>health-related problems, </a:t>
            </a:r>
            <a:r>
              <a:rPr lang="en-US" dirty="0" smtClean="0"/>
              <a:t>or </a:t>
            </a:r>
            <a:r>
              <a:rPr lang="en-US" dirty="0"/>
              <a:t>other factors that </a:t>
            </a:r>
            <a:r>
              <a:rPr lang="en-US" dirty="0" smtClean="0"/>
              <a:t>inhibit </a:t>
            </a:r>
            <a:r>
              <a:rPr lang="en-US" dirty="0"/>
              <a:t>the ability of </a:t>
            </a:r>
            <a:r>
              <a:rPr lang="en-US" dirty="0" smtClean="0"/>
              <a:t>selected </a:t>
            </a:r>
            <a:r>
              <a:rPr lang="en-US" dirty="0"/>
              <a:t>m</a:t>
            </a:r>
            <a:r>
              <a:rPr lang="en-US" dirty="0" smtClean="0"/>
              <a:t>igrant </a:t>
            </a:r>
            <a:r>
              <a:rPr lang="en-US" dirty="0"/>
              <a:t>students to meet state academic and achievement standards.</a:t>
            </a:r>
          </a:p>
          <a:p>
            <a:pPr lvl="0" algn="r"/>
            <a:endParaRPr lang="en-US" dirty="0">
              <a:solidFill>
                <a:srgbClr val="7030A0"/>
              </a:solidFill>
            </a:endParaRPr>
          </a:p>
        </p:txBody>
      </p:sp>
    </p:spTree>
    <p:extLst>
      <p:ext uri="{BB962C8B-B14F-4D97-AF65-F5344CB8AC3E}">
        <p14:creationId xmlns:p14="http://schemas.microsoft.com/office/powerpoint/2010/main" val="677035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noAutofit/>
          </a:bodyPr>
          <a:lstStyle/>
          <a:p>
            <a:r>
              <a:rPr lang="en-US" b="1" dirty="0" smtClean="0"/>
              <a:t>Careful Selection of Students Meets Federal Requirements</a:t>
            </a:r>
            <a:endParaRPr lang="en-US" b="1" dirty="0"/>
          </a:p>
        </p:txBody>
      </p:sp>
      <p:sp>
        <p:nvSpPr>
          <p:cNvPr id="3" name="Content Placeholder 2"/>
          <p:cNvSpPr>
            <a:spLocks noGrp="1"/>
          </p:cNvSpPr>
          <p:nvPr>
            <p:ph idx="1"/>
          </p:nvPr>
        </p:nvSpPr>
        <p:spPr>
          <a:xfrm>
            <a:off x="457200" y="2438400"/>
            <a:ext cx="5410200" cy="3886200"/>
          </a:xfrm>
        </p:spPr>
        <p:txBody>
          <a:bodyPr>
            <a:noAutofit/>
          </a:bodyPr>
          <a:lstStyle/>
          <a:p>
            <a:pPr marL="0" indent="0">
              <a:buNone/>
            </a:pPr>
            <a:r>
              <a:rPr lang="en-US" sz="4000" b="1" dirty="0" smtClean="0"/>
              <a:t>MGS/MSA </a:t>
            </a:r>
            <a:r>
              <a:rPr lang="en-US" sz="4000" b="1" dirty="0"/>
              <a:t>staff must ensure PFS students’ needs are met first, before serving other migrant-eligible students.</a:t>
            </a:r>
          </a:p>
          <a:p>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667000"/>
            <a:ext cx="3581400" cy="2686050"/>
          </a:xfrm>
          <a:prstGeom prst="rect">
            <a:avLst/>
          </a:prstGeom>
        </p:spPr>
      </p:pic>
      <p:sp>
        <p:nvSpPr>
          <p:cNvPr id="6" name="TextBox 5"/>
          <p:cNvSpPr txBox="1"/>
          <p:nvPr/>
        </p:nvSpPr>
        <p:spPr>
          <a:xfrm>
            <a:off x="5257800" y="5334000"/>
            <a:ext cx="3581400" cy="646331"/>
          </a:xfrm>
          <a:prstGeom prst="rect">
            <a:avLst/>
          </a:prstGeom>
          <a:noFill/>
        </p:spPr>
        <p:txBody>
          <a:bodyPr wrap="square" rtlCol="0">
            <a:spAutoFit/>
          </a:bodyPr>
          <a:lstStyle/>
          <a:p>
            <a:pPr algn="ctr"/>
            <a:r>
              <a:rPr lang="en-US" b="1" i="1" dirty="0" smtClean="0"/>
              <a:t>MGS, Estevan Vivanco, Burlington</a:t>
            </a:r>
          </a:p>
          <a:p>
            <a:pPr algn="ctr"/>
            <a:r>
              <a:rPr lang="en-US" b="1" i="1" dirty="0" smtClean="0"/>
              <a:t>Why not?!</a:t>
            </a:r>
            <a:endParaRPr lang="en-US" b="1" i="1" dirty="0"/>
          </a:p>
        </p:txBody>
      </p:sp>
    </p:spTree>
    <p:extLst>
      <p:ext uri="{BB962C8B-B14F-4D97-AF65-F5344CB8AC3E}">
        <p14:creationId xmlns:p14="http://schemas.microsoft.com/office/powerpoint/2010/main" val="1806623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Washington State Priority for Service Definition</a:t>
            </a:r>
            <a:endParaRPr lang="en-US" dirty="0"/>
          </a:p>
        </p:txBody>
      </p:sp>
      <p:sp>
        <p:nvSpPr>
          <p:cNvPr id="3" name="Content Placeholder 2"/>
          <p:cNvSpPr>
            <a:spLocks noGrp="1"/>
          </p:cNvSpPr>
          <p:nvPr>
            <p:ph idx="1"/>
          </p:nvPr>
        </p:nvSpPr>
        <p:spPr/>
        <p:txBody>
          <a:bodyPr/>
          <a:lstStyle/>
          <a:p>
            <a:pPr marL="0" indent="0">
              <a:buNone/>
            </a:pPr>
            <a:r>
              <a:rPr lang="en-US" dirty="0"/>
              <a:t>Priority for Service (PFS) students are students:</a:t>
            </a:r>
          </a:p>
          <a:p>
            <a:pPr marL="517525" indent="-228600"/>
            <a:r>
              <a:rPr lang="en-US" dirty="0"/>
              <a:t>whose education has been interrupted during the regular school year </a:t>
            </a:r>
          </a:p>
          <a:p>
            <a:pPr marL="1203325" indent="-457200">
              <a:buNone/>
            </a:pPr>
            <a:r>
              <a:rPr lang="en-US" dirty="0"/>
              <a:t>AND </a:t>
            </a:r>
          </a:p>
          <a:p>
            <a:pPr marL="517525" indent="-228600"/>
            <a:r>
              <a:rPr lang="en-US" dirty="0"/>
              <a:t>who are failing, or most at risk of failing, to meet the State’s challenging State academic content standards and challenging State student academic achievement standards.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3599101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8229600" cy="868362"/>
          </a:xfrm>
        </p:spPr>
        <p:txBody>
          <a:bodyPr>
            <a:noAutofit/>
          </a:bodyPr>
          <a:lstStyle/>
          <a:p>
            <a:r>
              <a:rPr lang="en-US" sz="3000" dirty="0" smtClean="0"/>
              <a:t>Washington State Priority for Service Definition</a:t>
            </a:r>
            <a:endParaRPr lang="en-US" sz="3000" dirty="0"/>
          </a:p>
        </p:txBody>
      </p:sp>
      <p:pic>
        <p:nvPicPr>
          <p:cNvPr id="6" name="Picture 5" descr="WA_State_PFS_Definition_4-15-12-Final.pdf - Adobe Acrobat Pro"/>
          <p:cNvPicPr>
            <a:picLocks noChangeAspect="1"/>
          </p:cNvPicPr>
          <p:nvPr/>
        </p:nvPicPr>
        <p:blipFill rotWithShape="1">
          <a:blip r:embed="rId2">
            <a:extLst>
              <a:ext uri="{28A0092B-C50C-407E-A947-70E740481C1C}">
                <a14:useLocalDpi xmlns:a14="http://schemas.microsoft.com/office/drawing/2010/main" val="0"/>
              </a:ext>
            </a:extLst>
          </a:blip>
          <a:srcRect l="28917" t="16877" r="27250" b="12638"/>
          <a:stretch/>
        </p:blipFill>
        <p:spPr>
          <a:xfrm>
            <a:off x="762000" y="762000"/>
            <a:ext cx="6218722" cy="5643507"/>
          </a:xfrm>
          <a:prstGeom prst="rect">
            <a:avLst/>
          </a:prstGeom>
          <a:noFill/>
          <a:ln>
            <a:noFill/>
          </a:ln>
        </p:spPr>
      </p:pic>
      <p:sp>
        <p:nvSpPr>
          <p:cNvPr id="7" name="Explosion 1 6"/>
          <p:cNvSpPr/>
          <p:nvPr/>
        </p:nvSpPr>
        <p:spPr>
          <a:xfrm rot="840324">
            <a:off x="7270378" y="421974"/>
            <a:ext cx="1785232" cy="1524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33480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Priority for Service - Summary</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Criterion #1:  </a:t>
            </a:r>
            <a:r>
              <a:rPr lang="en-US" dirty="0" smtClean="0"/>
              <a:t>Interrupted school year </a:t>
            </a:r>
            <a:endParaRPr lang="en-US" dirty="0"/>
          </a:p>
          <a:p>
            <a:pPr marL="0" indent="0">
              <a:buNone/>
            </a:pPr>
            <a:r>
              <a:rPr lang="en-US" dirty="0" smtClean="0"/>
              <a:t>AND</a:t>
            </a:r>
          </a:p>
          <a:p>
            <a:pPr marL="0" indent="0">
              <a:buNone/>
            </a:pPr>
            <a:r>
              <a:rPr lang="en-US" b="1" dirty="0" smtClean="0"/>
              <a:t>Criterion #2:  </a:t>
            </a:r>
            <a:r>
              <a:rPr lang="en-US" dirty="0" smtClean="0"/>
              <a:t>Low academic state assessment scores (see handout)</a:t>
            </a:r>
          </a:p>
          <a:p>
            <a:pPr marL="0" indent="0">
              <a:buNone/>
            </a:pPr>
            <a:endParaRPr lang="en-US" dirty="0" smtClean="0"/>
          </a:p>
          <a:p>
            <a:pPr marL="0" indent="0">
              <a:buNone/>
            </a:pPr>
            <a:r>
              <a:rPr lang="en-US" dirty="0" smtClean="0"/>
              <a:t>When state assessment data is unavailable, proxy risk factors may be applied.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32902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2000" b="1" dirty="0"/>
              <a:t>Title I, Part C, Migrant Education </a:t>
            </a:r>
            <a:r>
              <a:rPr lang="en-US" sz="2000" b="1" dirty="0" smtClean="0"/>
              <a:t>Program </a:t>
            </a:r>
            <a:br>
              <a:rPr lang="en-US" sz="2000" b="1" dirty="0" smtClean="0"/>
            </a:br>
            <a:r>
              <a:rPr lang="en-US" sz="2000" b="1" dirty="0" smtClean="0">
                <a:solidFill>
                  <a:srgbClr val="7030A0"/>
                </a:solidFill>
              </a:rPr>
              <a:t>Migrant Graduation Specialist Job </a:t>
            </a:r>
            <a:r>
              <a:rPr lang="en-US" sz="2000" b="1" dirty="0">
                <a:solidFill>
                  <a:srgbClr val="7030A0"/>
                </a:solidFill>
              </a:rPr>
              <a:t>Description </a:t>
            </a:r>
          </a:p>
        </p:txBody>
      </p:sp>
      <p:sp>
        <p:nvSpPr>
          <p:cNvPr id="3" name="Content Placeholder 2"/>
          <p:cNvSpPr>
            <a:spLocks noGrp="1"/>
          </p:cNvSpPr>
          <p:nvPr>
            <p:ph idx="1"/>
          </p:nvPr>
        </p:nvSpPr>
        <p:spPr>
          <a:xfrm>
            <a:off x="304800" y="1143000"/>
            <a:ext cx="4114800" cy="5257800"/>
          </a:xfrm>
        </p:spPr>
        <p:txBody>
          <a:bodyPr>
            <a:noAutofit/>
          </a:bodyPr>
          <a:lstStyle/>
          <a:p>
            <a:pPr marL="0" indent="0">
              <a:buNone/>
            </a:pPr>
            <a:r>
              <a:rPr lang="en-US" sz="1000" b="1" dirty="0">
                <a:solidFill>
                  <a:srgbClr val="7030A0"/>
                </a:solidFill>
              </a:rPr>
              <a:t>The specialist will: </a:t>
            </a:r>
            <a:r>
              <a:rPr lang="en-US" sz="1000" b="1" i="1" dirty="0">
                <a:solidFill>
                  <a:srgbClr val="7030A0"/>
                </a:solidFill>
              </a:rPr>
              <a:t>(MGS)</a:t>
            </a:r>
            <a:endParaRPr lang="en-US" sz="1000" b="1" dirty="0">
              <a:solidFill>
                <a:srgbClr val="7030A0"/>
              </a:solidFill>
            </a:endParaRPr>
          </a:p>
          <a:p>
            <a:pPr marL="174625" lvl="0" indent="-174625">
              <a:buClr>
                <a:srgbClr val="7030A0"/>
              </a:buClr>
              <a:buFont typeface="+mj-lt"/>
              <a:buAutoNum type="arabicPeriod"/>
            </a:pPr>
            <a:r>
              <a:rPr lang="en-US" sz="1000" dirty="0" smtClean="0"/>
              <a:t>Implement a case management model focused on providing supplemental support and intervention strategies to address the unique needs of migrant students.</a:t>
            </a:r>
          </a:p>
          <a:p>
            <a:pPr marL="174625" lvl="0" indent="-174625">
              <a:buClr>
                <a:srgbClr val="7030A0"/>
              </a:buClr>
              <a:buFont typeface="+mj-lt"/>
              <a:buAutoNum type="arabicPeriod"/>
            </a:pPr>
            <a:r>
              <a:rPr lang="en-US" sz="1000" dirty="0" smtClean="0"/>
              <a:t>Work with the district’s Migrant Education Federal Program’s director and school staff to identify and establish program and student goals in alignment with the district’s local plan and the State Service Delivery Plan.</a:t>
            </a:r>
          </a:p>
          <a:p>
            <a:pPr marL="174625" lvl="0" indent="-174625">
              <a:buClr>
                <a:srgbClr val="7030A0"/>
              </a:buClr>
              <a:buFont typeface="+mj-lt"/>
              <a:buAutoNum type="arabicPeriod"/>
            </a:pPr>
            <a:r>
              <a:rPr lang="en-US" sz="1000" dirty="0" smtClean="0"/>
              <a:t>Coordinate and ensure access to other services migrant students may be eligible and entitled to receive.</a:t>
            </a:r>
          </a:p>
          <a:p>
            <a:pPr marL="0" indent="0">
              <a:buNone/>
            </a:pPr>
            <a:r>
              <a:rPr lang="en-US" sz="1000" b="1" dirty="0">
                <a:solidFill>
                  <a:srgbClr val="7030A0"/>
                </a:solidFill>
              </a:rPr>
              <a:t>Requirements: </a:t>
            </a:r>
            <a:r>
              <a:rPr lang="en-US" sz="1000" b="1" i="1" dirty="0">
                <a:solidFill>
                  <a:srgbClr val="7030A0"/>
                </a:solidFill>
              </a:rPr>
              <a:t>(</a:t>
            </a:r>
            <a:r>
              <a:rPr lang="en-US" sz="1000" b="1" i="1" dirty="0" err="1">
                <a:solidFill>
                  <a:srgbClr val="7030A0"/>
                </a:solidFill>
              </a:rPr>
              <a:t>MGSr</a:t>
            </a:r>
            <a:r>
              <a:rPr lang="en-US" sz="1000" b="1" i="1" dirty="0">
                <a:solidFill>
                  <a:srgbClr val="7030A0"/>
                </a:solidFill>
              </a:rPr>
              <a:t>)</a:t>
            </a:r>
            <a:r>
              <a:rPr lang="en-US" sz="1000" b="1" dirty="0">
                <a:solidFill>
                  <a:srgbClr val="7030A0"/>
                </a:solidFill>
              </a:rPr>
              <a:t> </a:t>
            </a:r>
          </a:p>
          <a:p>
            <a:pPr marL="228600" lvl="0" indent="-228600">
              <a:buClr>
                <a:srgbClr val="7030A0"/>
              </a:buClr>
              <a:buFont typeface="+mj-lt"/>
              <a:buAutoNum type="arabicPeriod"/>
            </a:pPr>
            <a:r>
              <a:rPr lang="en-US" sz="1000" dirty="0" smtClean="0"/>
              <a:t>Teaching credential or bachelor’s degree in a related field.</a:t>
            </a:r>
          </a:p>
          <a:p>
            <a:pPr marL="228600" lvl="0" indent="-228600">
              <a:buClr>
                <a:srgbClr val="7030A0"/>
              </a:buClr>
              <a:buFont typeface="+mj-lt"/>
              <a:buAutoNum type="arabicPeriod"/>
            </a:pPr>
            <a:r>
              <a:rPr lang="en-US" sz="1000" dirty="0" smtClean="0"/>
              <a:t>Experience working with at-risk migrant students and families.</a:t>
            </a:r>
          </a:p>
          <a:p>
            <a:pPr marL="228600" lvl="0" indent="-228600">
              <a:buClr>
                <a:srgbClr val="7030A0"/>
              </a:buClr>
              <a:buFont typeface="+mj-lt"/>
              <a:buAutoNum type="arabicPeriod"/>
            </a:pPr>
            <a:r>
              <a:rPr lang="en-US" sz="1000" dirty="0" smtClean="0"/>
              <a:t>Knowledge of secondary school programs and state and local graduation requirements.</a:t>
            </a:r>
          </a:p>
          <a:p>
            <a:pPr marL="228600" lvl="0" indent="-228600">
              <a:buClr>
                <a:srgbClr val="7030A0"/>
              </a:buClr>
              <a:buFont typeface="+mj-lt"/>
              <a:buAutoNum type="arabicPeriod"/>
            </a:pPr>
            <a:r>
              <a:rPr lang="en-US" sz="1000" dirty="0" smtClean="0"/>
              <a:t>Written and verbal communication skills in English and primary language of target population (e.g., Spanish, Russian).</a:t>
            </a:r>
          </a:p>
          <a:p>
            <a:pPr marL="228600" lvl="0" indent="-228600">
              <a:buClr>
                <a:srgbClr val="7030A0"/>
              </a:buClr>
              <a:buFont typeface="+mj-lt"/>
              <a:buAutoNum type="arabicPeriod"/>
            </a:pPr>
            <a:r>
              <a:rPr lang="en-US" sz="1000" dirty="0" smtClean="0"/>
              <a:t>Knowledge of basic computer software programs (e.g., Microsoft Word, Excel, PowerPoint).</a:t>
            </a:r>
          </a:p>
          <a:p>
            <a:pPr marL="228600" lvl="0" indent="-228600">
              <a:buClr>
                <a:srgbClr val="7030A0"/>
              </a:buClr>
              <a:buFont typeface="+mj-lt"/>
              <a:buAutoNum type="arabicPeriod"/>
            </a:pPr>
            <a:r>
              <a:rPr lang="en-US" sz="1000" dirty="0" smtClean="0"/>
              <a:t>Experience working independently, semi-independently, and in collaborative teams.</a:t>
            </a:r>
          </a:p>
          <a:p>
            <a:pPr marL="228600" lvl="0" indent="-228600">
              <a:buClr>
                <a:srgbClr val="7030A0"/>
              </a:buClr>
              <a:buFont typeface="+mj-lt"/>
              <a:buAutoNum type="arabicPeriod"/>
            </a:pPr>
            <a:r>
              <a:rPr lang="en-US" sz="1000" dirty="0" smtClean="0"/>
              <a:t>Human relations, time management, and personal organizational skills. </a:t>
            </a:r>
          </a:p>
          <a:p>
            <a:pPr marL="228600" lvl="0" indent="-228600">
              <a:buClr>
                <a:srgbClr val="7030A0"/>
              </a:buClr>
              <a:buFont typeface="+mj-lt"/>
              <a:buAutoNum type="arabicPeriod"/>
            </a:pPr>
            <a:r>
              <a:rPr lang="en-US" sz="1000" dirty="0" smtClean="0"/>
              <a:t>Flexible work schedule.</a:t>
            </a:r>
          </a:p>
          <a:p>
            <a:pPr marL="0" indent="0">
              <a:buNone/>
            </a:pPr>
            <a:r>
              <a:rPr lang="en-US" sz="1000" b="1" dirty="0" smtClean="0">
                <a:solidFill>
                  <a:srgbClr val="7030A0"/>
                </a:solidFill>
              </a:rPr>
              <a:t>Preferred Knowledge and Skills: </a:t>
            </a:r>
            <a:r>
              <a:rPr lang="en-US" sz="1000" b="1" i="1" dirty="0">
                <a:solidFill>
                  <a:srgbClr val="7030A0"/>
                </a:solidFill>
              </a:rPr>
              <a:t>(</a:t>
            </a:r>
            <a:r>
              <a:rPr lang="en-US" sz="1000" b="1" i="1" dirty="0" err="1">
                <a:solidFill>
                  <a:srgbClr val="7030A0"/>
                </a:solidFill>
              </a:rPr>
              <a:t>MGSks</a:t>
            </a:r>
            <a:r>
              <a:rPr lang="en-US" sz="1000" b="1" i="1" dirty="0">
                <a:solidFill>
                  <a:srgbClr val="7030A0"/>
                </a:solidFill>
              </a:rPr>
              <a:t>)</a:t>
            </a:r>
            <a:endParaRPr lang="en-US" sz="1000" b="1" dirty="0" smtClean="0">
              <a:solidFill>
                <a:srgbClr val="7030A0"/>
              </a:solidFill>
            </a:endParaRPr>
          </a:p>
          <a:p>
            <a:pPr marL="228600" lvl="0" indent="-228600">
              <a:buClr>
                <a:srgbClr val="7030A0"/>
              </a:buClr>
              <a:buFont typeface="+mj-lt"/>
              <a:buAutoNum type="arabicPeriod"/>
            </a:pPr>
            <a:r>
              <a:rPr lang="en-US" sz="1000" dirty="0" smtClean="0"/>
              <a:t>Knowledge of economic, social, cultural, and psychological factors influencing migrant students.</a:t>
            </a:r>
          </a:p>
          <a:p>
            <a:pPr marL="228600" lvl="0" indent="-228600">
              <a:buClr>
                <a:srgbClr val="7030A0"/>
              </a:buClr>
              <a:buFont typeface="+mj-lt"/>
              <a:buAutoNum type="arabicPeriod"/>
            </a:pPr>
            <a:r>
              <a:rPr lang="en-US" sz="1000" dirty="0" smtClean="0"/>
              <a:t>Experience working with secondary school aged migrant students in an educational setting.</a:t>
            </a:r>
          </a:p>
          <a:p>
            <a:pPr marL="228600" lvl="0" indent="-228600">
              <a:buClr>
                <a:srgbClr val="7030A0"/>
              </a:buClr>
              <a:buFont typeface="+mj-lt"/>
              <a:buAutoNum type="arabicPeriod"/>
            </a:pPr>
            <a:r>
              <a:rPr lang="en-US" sz="1000" dirty="0" smtClean="0"/>
              <a:t>Knowledge of school and community resources available to migrant students and families, including technical education, career awareness, and postsecondary education opportunities.</a:t>
            </a:r>
            <a:endParaRPr lang="en-US" sz="1000" dirty="0"/>
          </a:p>
        </p:txBody>
      </p:sp>
      <p:sp>
        <p:nvSpPr>
          <p:cNvPr id="6" name="Content Placeholder 2"/>
          <p:cNvSpPr txBox="1">
            <a:spLocks/>
          </p:cNvSpPr>
          <p:nvPr/>
        </p:nvSpPr>
        <p:spPr>
          <a:xfrm>
            <a:off x="4419600" y="1143000"/>
            <a:ext cx="44958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rgbClr val="7030A0"/>
                </a:solidFill>
              </a:rPr>
              <a:t>Major Responsibilities: </a:t>
            </a:r>
            <a:r>
              <a:rPr lang="en-US" sz="1000" b="1" i="1" dirty="0">
                <a:solidFill>
                  <a:srgbClr val="7030A0"/>
                </a:solidFill>
              </a:rPr>
              <a:t>(</a:t>
            </a:r>
            <a:r>
              <a:rPr lang="en-US" sz="1000" b="1" i="1" dirty="0" err="1">
                <a:solidFill>
                  <a:srgbClr val="7030A0"/>
                </a:solidFill>
              </a:rPr>
              <a:t>MGSmr</a:t>
            </a:r>
            <a:r>
              <a:rPr lang="en-US" sz="1000" b="1" i="1" dirty="0">
                <a:solidFill>
                  <a:srgbClr val="7030A0"/>
                </a:solidFill>
              </a:rPr>
              <a:t>)</a:t>
            </a:r>
            <a:endParaRPr lang="en-US" sz="1000" b="1" dirty="0" smtClean="0">
              <a:solidFill>
                <a:srgbClr val="7030A0"/>
              </a:solidFill>
            </a:endParaRPr>
          </a:p>
          <a:p>
            <a:pPr marL="174625" indent="-174625">
              <a:buClr>
                <a:srgbClr val="7030A0"/>
              </a:buClr>
              <a:buFont typeface="+mj-lt"/>
              <a:buAutoNum type="arabicPeriod"/>
            </a:pPr>
            <a:r>
              <a:rPr lang="en-US" sz="1000" dirty="0" smtClean="0"/>
              <a:t>Coordinate with school counselor, teachers, and other appropriate staff to develop a caseload of migrant students most at-risk of not meeting state academic and achievement standards.</a:t>
            </a:r>
          </a:p>
          <a:p>
            <a:pPr marL="174625" indent="-174625">
              <a:buClr>
                <a:srgbClr val="7030A0"/>
              </a:buClr>
              <a:buFont typeface="+mj-lt"/>
              <a:buAutoNum type="arabicPeriod"/>
            </a:pPr>
            <a:r>
              <a:rPr lang="en-US" sz="1000" dirty="0" smtClean="0"/>
              <a:t>Identify the barriers including educational disruption, cultural and language barriers, social isolation, various health-related problems, or other factors that inhibit the ability of selected migrant students to meet state academic and achievement standards.</a:t>
            </a:r>
          </a:p>
          <a:p>
            <a:pPr marL="174625" indent="-174625">
              <a:buClr>
                <a:srgbClr val="7030A0"/>
              </a:buClr>
              <a:buFont typeface="+mj-lt"/>
              <a:buAutoNum type="arabicPeriod"/>
            </a:pPr>
            <a:r>
              <a:rPr lang="en-US" sz="1000" dirty="0" smtClean="0"/>
              <a:t>Work with school counselor and selected students to develop student plans/goals that lead to a successful transition to the next grade level, graduation, and transition to postsecondary education or employment.</a:t>
            </a:r>
          </a:p>
          <a:p>
            <a:pPr marL="174625" indent="-174625">
              <a:buClr>
                <a:srgbClr val="7030A0"/>
              </a:buClr>
              <a:buFont typeface="+mj-lt"/>
              <a:buAutoNum type="arabicPeriod"/>
            </a:pPr>
            <a:r>
              <a:rPr lang="en-US" sz="1000" dirty="0" smtClean="0"/>
              <a:t>Develop mentor relationship with student caseload to facilitate needs of migrant students and their families.  </a:t>
            </a:r>
          </a:p>
          <a:p>
            <a:pPr marL="174625" indent="-174625">
              <a:buClr>
                <a:srgbClr val="7030A0"/>
              </a:buClr>
              <a:buFont typeface="+mj-lt"/>
              <a:buAutoNum type="arabicPeriod"/>
            </a:pPr>
            <a:r>
              <a:rPr lang="en-US" sz="1000" dirty="0" smtClean="0"/>
              <a:t>Coordinate access to services available through school district and/or community to reduce and/or eliminate identified barriers.</a:t>
            </a:r>
          </a:p>
          <a:p>
            <a:pPr marL="174625" indent="-174625">
              <a:buClr>
                <a:srgbClr val="7030A0"/>
              </a:buClr>
              <a:buFont typeface="+mj-lt"/>
              <a:buAutoNum type="arabicPeriod"/>
            </a:pPr>
            <a:r>
              <a:rPr lang="en-US" sz="1000" dirty="0" smtClean="0"/>
              <a:t>Coordinate access to services available through school district and/or community that strengthen communication, self-advocacy, and leadership skills.</a:t>
            </a:r>
          </a:p>
          <a:p>
            <a:pPr marL="174625" indent="-174625">
              <a:buClr>
                <a:srgbClr val="7030A0"/>
              </a:buClr>
              <a:buFont typeface="+mj-lt"/>
              <a:buAutoNum type="arabicPeriod"/>
            </a:pPr>
            <a:r>
              <a:rPr lang="en-US" sz="1000" dirty="0" smtClean="0"/>
              <a:t>Facilitate access to school counselor and teaching staff regarding academic needs, including class scheduling to ensure access to required courses for graduation and transition to postsecondary education or employment.</a:t>
            </a:r>
          </a:p>
          <a:p>
            <a:pPr marL="174625" indent="-174625">
              <a:buClr>
                <a:srgbClr val="7030A0"/>
              </a:buClr>
              <a:buFont typeface="+mj-lt"/>
              <a:buAutoNum type="arabicPeriod"/>
            </a:pPr>
            <a:r>
              <a:rPr lang="en-US" sz="1000" dirty="0" smtClean="0"/>
              <a:t>Facilitate understanding by student and family of district requirements toward graduation, including High School and Beyond Plan.</a:t>
            </a:r>
          </a:p>
          <a:p>
            <a:pPr marL="174625" indent="-174625">
              <a:buClr>
                <a:srgbClr val="7030A0"/>
              </a:buClr>
              <a:buFont typeface="+mj-lt"/>
              <a:buAutoNum type="arabicPeriod"/>
            </a:pPr>
            <a:r>
              <a:rPr lang="en-US" sz="1000" dirty="0" smtClean="0"/>
              <a:t>Work with school counselor to monitor attendance, discipline, credits/grades, and other social/academic issues that may impact the student’s ability to successfully transition to next grade level, graduate, or pursue postsecondary opportunities or employment.</a:t>
            </a:r>
          </a:p>
          <a:p>
            <a:pPr marL="174625" indent="-174625">
              <a:buClr>
                <a:srgbClr val="7030A0"/>
              </a:buClr>
              <a:buFont typeface="+mj-lt"/>
              <a:buAutoNum type="arabicPeriod"/>
            </a:pPr>
            <a:r>
              <a:rPr lang="en-US" sz="1000" dirty="0" smtClean="0"/>
              <a:t>Maintain on-going communication with counselor, students, families, and other school staff regarding the progress of the student to achieve established goals and transition to next grade level, graduate, or pursue postsecondary opportunities or employment.</a:t>
            </a:r>
          </a:p>
          <a:p>
            <a:pPr marL="174625" indent="-174625">
              <a:buClr>
                <a:srgbClr val="7030A0"/>
              </a:buClr>
              <a:buFont typeface="+mj-lt"/>
              <a:buAutoNum type="arabicPeriod"/>
            </a:pPr>
            <a:r>
              <a:rPr lang="en-US" sz="1000" dirty="0" smtClean="0"/>
              <a:t>Participate in professional development opportunities to strengthen skills in working with at-risk migrant students including consolidating credits, determining high school of graduation, motivational techniques, and reporting requirements.</a:t>
            </a:r>
            <a:endParaRPr lang="en-US" sz="1000" dirty="0"/>
          </a:p>
        </p:txBody>
      </p:sp>
      <p:sp>
        <p:nvSpPr>
          <p:cNvPr id="7" name="Content Placeholder 2"/>
          <p:cNvSpPr txBox="1">
            <a:spLocks/>
          </p:cNvSpPr>
          <p:nvPr/>
        </p:nvSpPr>
        <p:spPr>
          <a:xfrm>
            <a:off x="281940" y="762000"/>
            <a:ext cx="8610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b="1" dirty="0" smtClean="0">
                <a:solidFill>
                  <a:srgbClr val="7030A0"/>
                </a:solidFill>
              </a:rPr>
              <a:t>General Description:  </a:t>
            </a:r>
            <a:r>
              <a:rPr lang="en-US" sz="1000" dirty="0" smtClean="0"/>
              <a:t>The graduation specialist will act as a liaison and facilitator to school counselor for migrant students to</a:t>
            </a:r>
          </a:p>
          <a:p>
            <a:pPr marL="0" indent="0">
              <a:buFont typeface="Arial" pitchFamily="34" charset="0"/>
              <a:buNone/>
            </a:pPr>
            <a:r>
              <a:rPr lang="en-US" sz="1000" dirty="0" smtClean="0"/>
              <a:t> successfully transition to next grade level, complete high school, and transition to postsecondary education or employment.</a:t>
            </a:r>
          </a:p>
        </p:txBody>
      </p:sp>
      <p:sp>
        <p:nvSpPr>
          <p:cNvPr id="9" name="Explosion 1 8"/>
          <p:cNvSpPr/>
          <p:nvPr/>
        </p:nvSpPr>
        <p:spPr>
          <a:xfrm>
            <a:off x="6945700" y="44824"/>
            <a:ext cx="2198300" cy="16383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19073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PFS – Proxy Risk Factors</a:t>
            </a:r>
            <a:endParaRPr lang="en-US" b="1"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a:spcAft>
                <a:spcPts val="1200"/>
              </a:spcAft>
            </a:pPr>
            <a:r>
              <a:rPr lang="en-US" dirty="0" smtClean="0"/>
              <a:t>Language Proficiency – student’s score on Washington’s English Language Proficiency test is within the limited English proficient levels (1, 2, and 3) </a:t>
            </a:r>
          </a:p>
          <a:p>
            <a:pPr>
              <a:spcAft>
                <a:spcPts val="1200"/>
              </a:spcAft>
            </a:pPr>
            <a:r>
              <a:rPr lang="en-US" dirty="0" smtClean="0"/>
              <a:t>Retained – enrolled in same grade from one school year to next</a:t>
            </a:r>
          </a:p>
          <a:p>
            <a:pPr>
              <a:spcAft>
                <a:spcPts val="1200"/>
              </a:spcAft>
            </a:pPr>
            <a:r>
              <a:rPr lang="en-US" dirty="0" smtClean="0"/>
              <a:t>Grade Age / Over age - age does not match acceptable range for grade level placement with in 2 years</a:t>
            </a:r>
          </a:p>
          <a:p>
            <a:pPr>
              <a:spcAft>
                <a:spcPts val="1200"/>
              </a:spcAft>
            </a:pPr>
            <a:r>
              <a:rPr lang="en-US" dirty="0" smtClean="0"/>
              <a:t>Credit Deficiency (for secondary age students only) – student has not earned sufficient credits per his/her school’s graduation requirements and grade leve</a:t>
            </a:r>
            <a:r>
              <a:rPr lang="en-US" dirty="0"/>
              <a:t>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1774935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887"/>
            <a:ext cx="8534400" cy="699247"/>
          </a:xfrm>
        </p:spPr>
        <p:txBody>
          <a:bodyPr>
            <a:noAutofit/>
          </a:bodyPr>
          <a:lstStyle/>
          <a:p>
            <a:pPr algn="l"/>
            <a:r>
              <a:rPr lang="en-US" sz="3000" b="1" dirty="0" smtClean="0"/>
              <a:t>FRAMEWORK FOR SELECTION/SUPPORT</a:t>
            </a:r>
            <a:endParaRPr lang="en-US" sz="3000" b="1" dirty="0"/>
          </a:p>
        </p:txBody>
      </p:sp>
      <p:sp>
        <p:nvSpPr>
          <p:cNvPr id="7" name="Explosion 1 6"/>
          <p:cNvSpPr/>
          <p:nvPr/>
        </p:nvSpPr>
        <p:spPr>
          <a:xfrm rot="840324">
            <a:off x="7270378" y="421974"/>
            <a:ext cx="1785232" cy="1524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pic>
        <p:nvPicPr>
          <p:cNvPr id="3" name="Picture 2" descr="12 Draft Student Selection Tiered Model Draft.pdf - Adobe Acrobat Pro"/>
          <p:cNvPicPr>
            <a:picLocks noChangeAspect="1"/>
          </p:cNvPicPr>
          <p:nvPr/>
        </p:nvPicPr>
        <p:blipFill rotWithShape="1">
          <a:blip r:embed="rId2">
            <a:extLst>
              <a:ext uri="{28A0092B-C50C-407E-A947-70E740481C1C}">
                <a14:useLocalDpi xmlns:a14="http://schemas.microsoft.com/office/drawing/2010/main" val="0"/>
              </a:ext>
            </a:extLst>
          </a:blip>
          <a:srcRect l="31150" t="15715" r="29687" b="3449"/>
          <a:stretch/>
        </p:blipFill>
        <p:spPr>
          <a:xfrm>
            <a:off x="2286000" y="609600"/>
            <a:ext cx="4750298" cy="6094866"/>
          </a:xfrm>
          <a:prstGeom prst="rect">
            <a:avLst/>
          </a:prstGeom>
        </p:spPr>
      </p:pic>
    </p:spTree>
    <p:extLst>
      <p:ext uri="{BB962C8B-B14F-4D97-AF65-F5344CB8AC3E}">
        <p14:creationId xmlns:p14="http://schemas.microsoft.com/office/powerpoint/2010/main" val="371967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76200"/>
            <a:ext cx="8382000" cy="868362"/>
          </a:xfrm>
        </p:spPr>
        <p:txBody>
          <a:bodyPr>
            <a:noAutofit/>
          </a:bodyPr>
          <a:lstStyle/>
          <a:p>
            <a:r>
              <a:rPr lang="en-US" sz="3800" b="1" dirty="0" smtClean="0"/>
              <a:t>Conducting a Student Needs Assessment</a:t>
            </a:r>
            <a:endParaRPr lang="en-US" sz="3800" b="1" dirty="0"/>
          </a:p>
        </p:txBody>
      </p:sp>
      <p:sp>
        <p:nvSpPr>
          <p:cNvPr id="8" name="TextBox 7"/>
          <p:cNvSpPr txBox="1"/>
          <p:nvPr/>
        </p:nvSpPr>
        <p:spPr>
          <a:xfrm>
            <a:off x="2743200" y="769203"/>
            <a:ext cx="3200400" cy="830997"/>
          </a:xfrm>
          <a:prstGeom prst="rect">
            <a:avLst/>
          </a:prstGeom>
          <a:noFill/>
        </p:spPr>
        <p:txBody>
          <a:bodyPr wrap="square" rtlCol="0">
            <a:spAutoFit/>
          </a:bodyPr>
          <a:lstStyle/>
          <a:p>
            <a:pPr algn="ctr"/>
            <a:r>
              <a:rPr lang="en-US" sz="1600" dirty="0" smtClean="0"/>
              <a:t>Student Needs Assessment </a:t>
            </a:r>
          </a:p>
          <a:p>
            <a:pPr algn="ctr"/>
            <a:r>
              <a:rPr lang="en-US" sz="1600" dirty="0" smtClean="0"/>
              <a:t>For WAMEP School District </a:t>
            </a:r>
          </a:p>
          <a:p>
            <a:pPr algn="ctr"/>
            <a:r>
              <a:rPr lang="en-US" sz="1600" dirty="0" smtClean="0"/>
              <a:t>As of 08/01/2013</a:t>
            </a:r>
          </a:p>
        </p:txBody>
      </p:sp>
      <p:pic>
        <p:nvPicPr>
          <p:cNvPr id="5" name="Picture 4" descr="14 FINAL_SNA_SAMPLE_2013_14.pdf - Adobe Acrobat Pro"/>
          <p:cNvPicPr>
            <a:picLocks noChangeAspect="1"/>
          </p:cNvPicPr>
          <p:nvPr/>
        </p:nvPicPr>
        <p:blipFill rotWithShape="1">
          <a:blip r:embed="rId2">
            <a:extLst>
              <a:ext uri="{28A0092B-C50C-407E-A947-70E740481C1C}">
                <a14:useLocalDpi xmlns:a14="http://schemas.microsoft.com/office/drawing/2010/main" val="0"/>
              </a:ext>
            </a:extLst>
          </a:blip>
          <a:srcRect l="4607" t="25952" r="3627" b="33725"/>
          <a:stretch/>
        </p:blipFill>
        <p:spPr>
          <a:xfrm>
            <a:off x="8965" y="1893830"/>
            <a:ext cx="9067800" cy="3001416"/>
          </a:xfrm>
          <a:prstGeom prst="rect">
            <a:avLst/>
          </a:prstGeom>
        </p:spPr>
      </p:pic>
      <p:sp>
        <p:nvSpPr>
          <p:cNvPr id="7" name="Explosion 1 6"/>
          <p:cNvSpPr/>
          <p:nvPr/>
        </p:nvSpPr>
        <p:spPr>
          <a:xfrm>
            <a:off x="7290612" y="613566"/>
            <a:ext cx="1862353" cy="1280264"/>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8406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FAQs </a:t>
            </a:r>
            <a:r>
              <a:rPr lang="en-US" b="1" dirty="0"/>
              <a:t>for </a:t>
            </a:r>
            <a:r>
              <a:rPr lang="en-US" b="1" dirty="0" smtClean="0"/>
              <a:t>PFS </a:t>
            </a:r>
            <a:br>
              <a:rPr lang="en-US" b="1" dirty="0" smtClean="0"/>
            </a:br>
            <a:r>
              <a:rPr lang="en-US" sz="2700" dirty="0" smtClean="0"/>
              <a:t>(need your glossary? </a:t>
            </a:r>
            <a:r>
              <a:rPr lang="en-US" sz="2700" dirty="0" smtClean="0">
                <a:sym typeface="Wingdings" pitchFamily="2" charset="2"/>
              </a:rPr>
              <a:t></a:t>
            </a:r>
            <a:r>
              <a:rPr lang="en-US" sz="2700" dirty="0" smtClean="0"/>
              <a:t>)</a:t>
            </a:r>
            <a:endParaRPr lang="en-US" sz="2700" dirty="0"/>
          </a:p>
        </p:txBody>
      </p:sp>
      <p:sp>
        <p:nvSpPr>
          <p:cNvPr id="3" name="Content Placeholder 2"/>
          <p:cNvSpPr>
            <a:spLocks noGrp="1"/>
          </p:cNvSpPr>
          <p:nvPr>
            <p:ph idx="1"/>
          </p:nvPr>
        </p:nvSpPr>
        <p:spPr>
          <a:xfrm>
            <a:off x="457200" y="1524001"/>
            <a:ext cx="8229600" cy="3505200"/>
          </a:xfrm>
        </p:spPr>
        <p:txBody>
          <a:bodyPr>
            <a:normAutofit fontScale="25000" lnSpcReduction="20000"/>
          </a:bodyPr>
          <a:lstStyle/>
          <a:p>
            <a:pPr marL="0" indent="0">
              <a:buNone/>
            </a:pPr>
            <a:r>
              <a:rPr lang="en-US" sz="12300" b="1" dirty="0" smtClean="0"/>
              <a:t>Question: What if the student is new to the state or district and no data exists?</a:t>
            </a:r>
          </a:p>
          <a:p>
            <a:pPr marL="0" indent="0">
              <a:buNone/>
            </a:pPr>
            <a:endParaRPr lang="en-US" sz="4800" b="1" dirty="0" smtClean="0"/>
          </a:p>
          <a:p>
            <a:pPr marL="0" lvl="2" indent="0">
              <a:buNone/>
            </a:pPr>
            <a:r>
              <a:rPr lang="en-US" sz="6400" b="1" dirty="0" smtClean="0"/>
              <a:t>Answer:   If the Student Needs Assessment (SNA) report contains no data,* determine </a:t>
            </a:r>
            <a:r>
              <a:rPr lang="en-US" sz="6400" b="1" dirty="0"/>
              <a:t>if student is Priority for Service (PFS) by </a:t>
            </a:r>
            <a:r>
              <a:rPr lang="en-US" sz="6400" b="1" dirty="0" smtClean="0"/>
              <a:t>conducting local data analysis </a:t>
            </a:r>
            <a:r>
              <a:rPr lang="en-US" sz="6400" b="1" dirty="0"/>
              <a:t>in alignment with </a:t>
            </a:r>
            <a:r>
              <a:rPr lang="en-US" sz="6400" b="1" dirty="0" smtClean="0"/>
              <a:t>the official state definition of PFS:</a:t>
            </a:r>
          </a:p>
          <a:p>
            <a:pPr marL="863600" lvl="2" indent="-292100">
              <a:buFont typeface="+mj-lt"/>
              <a:buAutoNum type="arabicPeriod"/>
              <a:tabLst>
                <a:tab pos="914400" algn="l"/>
              </a:tabLst>
            </a:pPr>
            <a:r>
              <a:rPr lang="en-US" sz="6400" b="1" dirty="0" smtClean="0"/>
              <a:t>Interrupted school year (identified through SNA) AND</a:t>
            </a:r>
          </a:p>
          <a:p>
            <a:pPr marL="863600" lvl="2" indent="-292100">
              <a:buFont typeface="+mj-lt"/>
              <a:buAutoNum type="arabicPeriod"/>
              <a:tabLst>
                <a:tab pos="914400" algn="l"/>
              </a:tabLst>
            </a:pPr>
            <a:r>
              <a:rPr lang="en-US" sz="6400" b="1" dirty="0" smtClean="0"/>
              <a:t>State assessment scores (first) or, if not available, </a:t>
            </a:r>
          </a:p>
          <a:p>
            <a:pPr marL="571500" lvl="2" indent="0">
              <a:buNone/>
              <a:tabLst>
                <a:tab pos="914400" algn="l"/>
              </a:tabLst>
            </a:pPr>
            <a:r>
              <a:rPr lang="en-US" sz="6400" b="1" dirty="0"/>
              <a:t> </a:t>
            </a:r>
            <a:r>
              <a:rPr lang="en-US" sz="6400" b="1" dirty="0" smtClean="0"/>
              <a:t>     Proxy risk factors:</a:t>
            </a:r>
          </a:p>
          <a:p>
            <a:pPr marL="1549400" lvl="4" indent="-406400">
              <a:buNone/>
            </a:pPr>
            <a:r>
              <a:rPr lang="en-US" sz="6400" b="1" dirty="0" smtClean="0"/>
              <a:t>2a.	Language </a:t>
            </a:r>
            <a:r>
              <a:rPr lang="en-US" sz="6400" b="1" dirty="0"/>
              <a:t>proficiency scores</a:t>
            </a:r>
          </a:p>
          <a:p>
            <a:pPr marL="1146175" lvl="4" indent="0">
              <a:buNone/>
              <a:tabLst>
                <a:tab pos="1549400" algn="l"/>
              </a:tabLst>
            </a:pPr>
            <a:r>
              <a:rPr lang="en-US" sz="6400" b="1" dirty="0" smtClean="0"/>
              <a:t>2b.</a:t>
            </a:r>
            <a:r>
              <a:rPr lang="en-US" sz="6400" b="1" dirty="0"/>
              <a:t>	Retention</a:t>
            </a:r>
          </a:p>
          <a:p>
            <a:pPr marL="1146175" lvl="4" indent="0">
              <a:buNone/>
              <a:tabLst>
                <a:tab pos="1549400" algn="l"/>
              </a:tabLst>
            </a:pPr>
            <a:r>
              <a:rPr lang="en-US" sz="6400" b="1" dirty="0" smtClean="0"/>
              <a:t>2c.	Grade/Age </a:t>
            </a:r>
            <a:r>
              <a:rPr lang="en-US" sz="6400" b="1" dirty="0"/>
              <a:t>Compatibility</a:t>
            </a:r>
          </a:p>
          <a:p>
            <a:pPr marL="1146175" lvl="4" indent="0">
              <a:buNone/>
              <a:tabLst>
                <a:tab pos="1549400" algn="l"/>
              </a:tabLst>
            </a:pPr>
            <a:r>
              <a:rPr lang="en-US" sz="6400" b="1" dirty="0" smtClean="0"/>
              <a:t>2d.	Credit deficiency</a:t>
            </a:r>
          </a:p>
          <a:p>
            <a:pPr marL="346075" indent="-346075">
              <a:buNone/>
            </a:pPr>
            <a:endParaRPr lang="en-US" sz="6400" b="1" dirty="0" smtClean="0"/>
          </a:p>
          <a:p>
            <a:pPr marL="0" indent="0">
              <a:buNone/>
            </a:pPr>
            <a:r>
              <a:rPr lang="en-US" sz="4800" dirty="0" smtClean="0"/>
              <a:t>*OSPI guidance:  “The student data is compiled in the MSIS for students who have been in the Washington State Migrant Education Program or as reported through a national migrant student database, MSIX.  However, for students new to the state or school, use local analysis in alignment with PFS criteria, e.g., Interrupted school year, and in the absence of assessment data, use of proxy factors.”</a:t>
            </a:r>
            <a:endParaRPr lang="en-US" sz="4800" b="1" dirty="0"/>
          </a:p>
          <a:p>
            <a:pPr marL="0" indent="0">
              <a:buNone/>
            </a:pPr>
            <a:endParaRPr lang="en-US" sz="48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2514122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normAutofit fontScale="90000"/>
          </a:bodyPr>
          <a:lstStyle/>
          <a:p>
            <a:r>
              <a:rPr lang="en-US" sz="3400" b="1" dirty="0" smtClean="0">
                <a:latin typeface="+mn-lt"/>
                <a:ea typeface="+mn-ea"/>
                <a:cs typeface="+mn-cs"/>
              </a:rPr>
              <a:t>Question: 	Must a PFS migrant student be served by the Migrant Education Program?</a:t>
            </a:r>
            <a:r>
              <a:rPr lang="en-US" dirty="0"/>
              <a:t/>
            </a:r>
            <a:br>
              <a:rPr lang="en-US" dirty="0"/>
            </a:br>
            <a:endParaRPr lang="en-US" dirty="0"/>
          </a:p>
        </p:txBody>
      </p:sp>
      <p:sp>
        <p:nvSpPr>
          <p:cNvPr id="3" name="Content Placeholder 2"/>
          <p:cNvSpPr>
            <a:spLocks noGrp="1"/>
          </p:cNvSpPr>
          <p:nvPr>
            <p:ph idx="1"/>
          </p:nvPr>
        </p:nvSpPr>
        <p:spPr>
          <a:xfrm>
            <a:off x="457200" y="1676400"/>
            <a:ext cx="4419600" cy="4343400"/>
          </a:xfrm>
        </p:spPr>
        <p:txBody>
          <a:bodyPr>
            <a:normAutofit lnSpcReduction="10000"/>
          </a:bodyPr>
          <a:lstStyle/>
          <a:p>
            <a:pPr marL="573088" indent="-573088">
              <a:buNone/>
              <a:tabLst>
                <a:tab pos="573088" algn="l"/>
              </a:tabLst>
            </a:pPr>
            <a:r>
              <a:rPr lang="en-US" sz="2400" b="1" dirty="0" smtClean="0"/>
              <a:t>A:	No</a:t>
            </a:r>
            <a:r>
              <a:rPr lang="en-US" sz="2400" b="1" dirty="0"/>
              <a:t>.  Once the need for a PFS migrant student has been identified, if there are other non-migrant resources or services that can address the identified need for which a migrant student is entitled and eligible to receive, the Migrant Education Program is not required to provide that same service and could be considered supplant.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752600"/>
            <a:ext cx="3200400" cy="2390422"/>
          </a:xfrm>
          <a:prstGeom prst="rect">
            <a:avLst/>
          </a:prstGeom>
        </p:spPr>
      </p:pic>
      <p:sp>
        <p:nvSpPr>
          <p:cNvPr id="5" name="TextBox 4"/>
          <p:cNvSpPr txBox="1"/>
          <p:nvPr/>
        </p:nvSpPr>
        <p:spPr>
          <a:xfrm>
            <a:off x="5181600" y="4114800"/>
            <a:ext cx="3200400" cy="1754326"/>
          </a:xfrm>
          <a:prstGeom prst="rect">
            <a:avLst/>
          </a:prstGeom>
          <a:noFill/>
        </p:spPr>
        <p:txBody>
          <a:bodyPr wrap="square" rtlCol="0">
            <a:spAutoFit/>
          </a:bodyPr>
          <a:lstStyle/>
          <a:p>
            <a:pPr algn="ctr"/>
            <a:r>
              <a:rPr lang="en-US" b="1" i="1" dirty="0" smtClean="0">
                <a:solidFill>
                  <a:prstClr val="black"/>
                </a:solidFill>
              </a:rPr>
              <a:t>MGS, Alejandra Gonzalez, Wenatchee, State Director Helen Malagon, and Ricardo </a:t>
            </a:r>
            <a:r>
              <a:rPr lang="en-US" b="1" i="1" dirty="0" err="1" smtClean="0">
                <a:solidFill>
                  <a:prstClr val="black"/>
                </a:solidFill>
              </a:rPr>
              <a:t>Iniquez</a:t>
            </a:r>
            <a:r>
              <a:rPr lang="en-US" b="1" i="1" dirty="0" smtClean="0">
                <a:solidFill>
                  <a:prstClr val="black"/>
                </a:solidFill>
              </a:rPr>
              <a:t>, Wenatchee High. Project of the Year through MGS efforts.</a:t>
            </a:r>
            <a:endParaRPr lang="en-US" b="1" i="1" dirty="0">
              <a:solidFill>
                <a:prstClr val="black"/>
              </a:solidFill>
            </a:endParaRPr>
          </a:p>
        </p:txBody>
      </p:sp>
      <p:sp>
        <p:nvSpPr>
          <p:cNvPr id="6" name="Rectangle 5"/>
          <p:cNvSpPr/>
          <p:nvPr/>
        </p:nvSpPr>
        <p:spPr>
          <a:xfrm>
            <a:off x="228600" y="5878091"/>
            <a:ext cx="8382000" cy="923330"/>
          </a:xfrm>
          <a:prstGeom prst="rect">
            <a:avLst/>
          </a:prstGeom>
        </p:spPr>
        <p:txBody>
          <a:bodyPr wrap="square">
            <a:spAutoFit/>
          </a:bodyPr>
          <a:lstStyle/>
          <a:p>
            <a:r>
              <a:rPr lang="en-US" b="1" dirty="0" smtClean="0">
                <a:solidFill>
                  <a:prstClr val="black"/>
                </a:solidFill>
              </a:rPr>
              <a:t>IT IS STRONGLY RECOMMENDED:  </a:t>
            </a:r>
            <a:r>
              <a:rPr lang="en-US" dirty="0" smtClean="0">
                <a:solidFill>
                  <a:prstClr val="black"/>
                </a:solidFill>
              </a:rPr>
              <a:t>Add </a:t>
            </a:r>
            <a:r>
              <a:rPr lang="en-US" dirty="0">
                <a:solidFill>
                  <a:prstClr val="black"/>
                </a:solidFill>
              </a:rPr>
              <a:t>a column </a:t>
            </a:r>
            <a:r>
              <a:rPr lang="en-US" dirty="0" smtClean="0">
                <a:solidFill>
                  <a:prstClr val="black"/>
                </a:solidFill>
              </a:rPr>
              <a:t>to your SNA report and </a:t>
            </a:r>
            <a:r>
              <a:rPr lang="en-US" dirty="0">
                <a:solidFill>
                  <a:prstClr val="black"/>
                </a:solidFill>
              </a:rPr>
              <a:t>document the reason a student may have not been selected for the caseload or student roster e.g. participation in GEAR UP, BRIDGES Program, etc.</a:t>
            </a:r>
          </a:p>
        </p:txBody>
      </p:sp>
    </p:spTree>
    <p:extLst>
      <p:ext uri="{BB962C8B-B14F-4D97-AF65-F5344CB8AC3E}">
        <p14:creationId xmlns:p14="http://schemas.microsoft.com/office/powerpoint/2010/main" val="2703359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t>Question:  </a:t>
            </a:r>
            <a:r>
              <a:rPr lang="en-US" sz="3100" b="1" dirty="0"/>
              <a:t>Can non-PFS migrant students </a:t>
            </a:r>
            <a:r>
              <a:rPr lang="en-US" sz="3100" b="1" dirty="0" smtClean="0"/>
              <a:t/>
            </a:r>
            <a:br>
              <a:rPr lang="en-US" sz="3100" b="1" dirty="0" smtClean="0"/>
            </a:br>
            <a:r>
              <a:rPr lang="en-US" sz="3100" b="1" dirty="0" smtClean="0"/>
              <a:t>be </a:t>
            </a:r>
            <a:r>
              <a:rPr lang="en-US" sz="3100" b="1" dirty="0"/>
              <a:t>served?</a:t>
            </a:r>
          </a:p>
        </p:txBody>
      </p:sp>
      <p:sp>
        <p:nvSpPr>
          <p:cNvPr id="3" name="Content Placeholder 2"/>
          <p:cNvSpPr>
            <a:spLocks noGrp="1"/>
          </p:cNvSpPr>
          <p:nvPr>
            <p:ph idx="1"/>
          </p:nvPr>
        </p:nvSpPr>
        <p:spPr>
          <a:xfrm>
            <a:off x="457200" y="1493837"/>
            <a:ext cx="8229600" cy="4525963"/>
          </a:xfrm>
        </p:spPr>
        <p:txBody>
          <a:bodyPr>
            <a:normAutofit fontScale="62500" lnSpcReduction="20000"/>
          </a:bodyPr>
          <a:lstStyle/>
          <a:p>
            <a:pPr marL="0" indent="0">
              <a:buNone/>
            </a:pPr>
            <a:r>
              <a:rPr lang="en-US" sz="3800" b="1" dirty="0" smtClean="0"/>
              <a:t>A</a:t>
            </a:r>
            <a:r>
              <a:rPr lang="en-US" sz="3800" b="1" dirty="0"/>
              <a:t>:  </a:t>
            </a:r>
            <a:r>
              <a:rPr lang="en-US" sz="3800" b="1" dirty="0" smtClean="0"/>
              <a:t>    Yes</a:t>
            </a:r>
            <a:r>
              <a:rPr lang="en-US" sz="3800" b="1" dirty="0"/>
              <a:t>.  After identifying and addressing the needs of PFS migrant students, the needs of migrant students who have not had an interrupted school year may be analyzed for appropriate services using the same academic criteria: </a:t>
            </a:r>
          </a:p>
          <a:p>
            <a:pPr marL="1030288" lvl="0" indent="-231775"/>
            <a:r>
              <a:rPr lang="en-US" sz="3800" b="1" dirty="0"/>
              <a:t>State assessment results (if </a:t>
            </a:r>
            <a:r>
              <a:rPr lang="en-US" sz="3800" b="1" dirty="0" smtClean="0"/>
              <a:t>available*) </a:t>
            </a:r>
            <a:r>
              <a:rPr lang="en-US" sz="3800" b="1" dirty="0"/>
              <a:t>or</a:t>
            </a:r>
          </a:p>
          <a:p>
            <a:pPr marL="1030288" lvl="0" indent="-231775"/>
            <a:r>
              <a:rPr lang="en-US" sz="3800" b="1" dirty="0"/>
              <a:t>Proxy Risk Factors: </a:t>
            </a:r>
          </a:p>
          <a:p>
            <a:pPr marL="1371600" lvl="3" indent="-223838"/>
            <a:r>
              <a:rPr lang="en-US" sz="3800" b="1" dirty="0"/>
              <a:t>language proficiency scores</a:t>
            </a:r>
          </a:p>
          <a:p>
            <a:pPr marL="1371600" lvl="3" indent="-223838"/>
            <a:r>
              <a:rPr lang="en-US" sz="3800" b="1" dirty="0"/>
              <a:t>retention</a:t>
            </a:r>
          </a:p>
          <a:p>
            <a:pPr marL="1371600" lvl="3" indent="-223838"/>
            <a:r>
              <a:rPr lang="en-US" sz="3800" b="1" dirty="0"/>
              <a:t>grade age compatibility</a:t>
            </a:r>
          </a:p>
          <a:p>
            <a:pPr marL="1371600" lvl="3" indent="-223838"/>
            <a:r>
              <a:rPr lang="en-US" sz="3800" b="1" dirty="0"/>
              <a:t>credit deficiency </a:t>
            </a:r>
          </a:p>
          <a:p>
            <a:pPr marL="0" indent="0">
              <a:buNone/>
            </a:pPr>
            <a:endParaRPr lang="en-US" sz="2200" dirty="0" smtClean="0"/>
          </a:p>
          <a:p>
            <a:pPr marL="0" indent="0">
              <a:buNone/>
            </a:pPr>
            <a:r>
              <a:rPr lang="en-US" sz="2200" dirty="0" smtClean="0"/>
              <a:t>*The </a:t>
            </a:r>
            <a:r>
              <a:rPr lang="en-US" sz="2200" dirty="0"/>
              <a:t>above student data is compiled in the MSIS for students who have been in the Washington State Migrant Education Program or as reported through MSIX.  However, for students new to the state or school, use local analysis in alignment with PFS criteria, e.g., Interrupted school year, and in the absence of assessment data, use of proxy factors – language proficiency, retention, grade/age compatible, or credit deficiency</a:t>
            </a:r>
            <a:r>
              <a:rPr lang="en-US" sz="2200" dirty="0" smtClean="0"/>
              <a:t>.</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19800"/>
            <a:ext cx="8534400" cy="609600"/>
          </a:xfrm>
          <a:prstGeom prst="rect">
            <a:avLst/>
          </a:prstGeom>
        </p:spPr>
      </p:pic>
    </p:spTree>
    <p:extLst>
      <p:ext uri="{BB962C8B-B14F-4D97-AF65-F5344CB8AC3E}">
        <p14:creationId xmlns:p14="http://schemas.microsoft.com/office/powerpoint/2010/main" val="22378598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b="1" dirty="0"/>
              <a:t>FAQ About Needs Assessment and Pulling Lists of Students to </a:t>
            </a:r>
            <a:r>
              <a:rPr lang="en-US" b="1" dirty="0" smtClean="0"/>
              <a:t>Serve</a:t>
            </a:r>
            <a:br>
              <a:rPr lang="en-US" b="1" dirty="0" smtClean="0"/>
            </a:br>
            <a:r>
              <a:rPr lang="en-US" b="1" dirty="0"/>
              <a:t/>
            </a:r>
            <a:br>
              <a:rPr lang="en-US" b="1" dirty="0"/>
            </a:br>
            <a:endParaRPr lang="en-US" dirty="0"/>
          </a:p>
        </p:txBody>
      </p:sp>
      <p:sp>
        <p:nvSpPr>
          <p:cNvPr id="3" name="Content Placeholder 2"/>
          <p:cNvSpPr>
            <a:spLocks noGrp="1"/>
          </p:cNvSpPr>
          <p:nvPr>
            <p:ph idx="1"/>
          </p:nvPr>
        </p:nvSpPr>
        <p:spPr>
          <a:xfrm>
            <a:off x="457200" y="1905000"/>
            <a:ext cx="8229600" cy="4297363"/>
          </a:xfrm>
        </p:spPr>
        <p:txBody>
          <a:bodyPr>
            <a:normAutofit fontScale="92500" lnSpcReduction="20000"/>
          </a:bodyPr>
          <a:lstStyle/>
          <a:p>
            <a:pPr marL="0" indent="0">
              <a:spcAft>
                <a:spcPts val="600"/>
              </a:spcAft>
              <a:buNone/>
            </a:pPr>
            <a:r>
              <a:rPr lang="en-US" sz="4700" b="1" dirty="0"/>
              <a:t>How Often Do I Pull a Roster?</a:t>
            </a:r>
            <a:endParaRPr lang="en-US" sz="4700" b="1" dirty="0" smtClean="0"/>
          </a:p>
          <a:p>
            <a:pPr marL="285750" indent="-285750">
              <a:spcAft>
                <a:spcPts val="600"/>
              </a:spcAft>
            </a:pPr>
            <a:r>
              <a:rPr lang="en-US" dirty="0" smtClean="0"/>
              <a:t>Informally</a:t>
            </a:r>
            <a:r>
              <a:rPr lang="en-US" dirty="0"/>
              <a:t>, at least monthly </a:t>
            </a:r>
            <a:r>
              <a:rPr lang="en-US" i="1" dirty="0" smtClean="0"/>
              <a:t>(or more frequently to accommodate peak migratory times.)</a:t>
            </a:r>
            <a:endParaRPr lang="en-US" i="1" dirty="0"/>
          </a:p>
          <a:p>
            <a:pPr marL="285750" indent="-285750">
              <a:spcAft>
                <a:spcPts val="600"/>
              </a:spcAft>
            </a:pPr>
            <a:r>
              <a:rPr lang="en-US" dirty="0"/>
              <a:t>Formally, on a quarterly or seasonal basis with your district administrator.  </a:t>
            </a:r>
          </a:p>
          <a:p>
            <a:pPr marL="285750" indent="-285750">
              <a:spcAft>
                <a:spcPts val="600"/>
              </a:spcAft>
            </a:pPr>
            <a:r>
              <a:rPr lang="en-US" dirty="0"/>
              <a:t>An ongoing conversation with migrant funded </a:t>
            </a:r>
            <a:r>
              <a:rPr lang="en-US" dirty="0" smtClean="0"/>
              <a:t>recruiter and </a:t>
            </a:r>
            <a:r>
              <a:rPr lang="en-US" dirty="0"/>
              <a:t>records clerk would also promote timely service too late or mid-term enrolling students. </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46951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Do I Find the SNA?</a:t>
            </a:r>
            <a:endParaRPr lang="en-US" b="1" dirty="0"/>
          </a:p>
        </p:txBody>
      </p:sp>
      <p:sp>
        <p:nvSpPr>
          <p:cNvPr id="3" name="Content Placeholder 2"/>
          <p:cNvSpPr>
            <a:spLocks noGrp="1"/>
          </p:cNvSpPr>
          <p:nvPr>
            <p:ph idx="1"/>
          </p:nvPr>
        </p:nvSpPr>
        <p:spPr>
          <a:xfrm>
            <a:off x="3886200" y="1752600"/>
            <a:ext cx="4953000" cy="4876800"/>
          </a:xfrm>
        </p:spPr>
        <p:txBody>
          <a:bodyPr>
            <a:normAutofit/>
          </a:bodyPr>
          <a:lstStyle/>
          <a:p>
            <a:pPr marL="285750" indent="-285750">
              <a:spcAft>
                <a:spcPts val="600"/>
              </a:spcAft>
            </a:pPr>
            <a:r>
              <a:rPr lang="en-US" dirty="0"/>
              <a:t>To access SNA, request username and password to the Migrant Student Information System (MSIS) at </a:t>
            </a:r>
            <a:r>
              <a:rPr lang="en-US" dirty="0">
                <a:hlinkClick r:id="rId2"/>
              </a:rPr>
              <a:t>www.msdr.org</a:t>
            </a:r>
            <a:r>
              <a:rPr lang="en-US" dirty="0"/>
              <a:t>.  </a:t>
            </a:r>
            <a:endParaRPr lang="en-US" dirty="0" smtClean="0"/>
          </a:p>
          <a:p>
            <a:pPr marL="285750" indent="-285750">
              <a:spcAft>
                <a:spcPts val="600"/>
              </a:spcAft>
            </a:pPr>
            <a:r>
              <a:rPr lang="en-US" dirty="0" smtClean="0"/>
              <a:t>SNA </a:t>
            </a:r>
            <a:r>
              <a:rPr lang="en-US" dirty="0"/>
              <a:t>will be available through the Quick links/Ed Staff menu</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981200"/>
            <a:ext cx="3352800" cy="2514600"/>
          </a:xfrm>
          <a:prstGeom prst="rect">
            <a:avLst/>
          </a:prstGeom>
        </p:spPr>
      </p:pic>
      <p:sp>
        <p:nvSpPr>
          <p:cNvPr id="6" name="TextBox 5"/>
          <p:cNvSpPr txBox="1"/>
          <p:nvPr/>
        </p:nvSpPr>
        <p:spPr>
          <a:xfrm>
            <a:off x="381001" y="4495800"/>
            <a:ext cx="3352800" cy="1477328"/>
          </a:xfrm>
          <a:prstGeom prst="rect">
            <a:avLst/>
          </a:prstGeom>
          <a:noFill/>
        </p:spPr>
        <p:txBody>
          <a:bodyPr wrap="square" rtlCol="0">
            <a:spAutoFit/>
          </a:bodyPr>
          <a:lstStyle/>
          <a:p>
            <a:pPr algn="ctr"/>
            <a:r>
              <a:rPr lang="en-US" b="1" i="1" dirty="0" smtClean="0">
                <a:solidFill>
                  <a:prstClr val="black"/>
                </a:solidFill>
              </a:rPr>
              <a:t>Former migrant students, staff and MGS/MSA staff serving as role models for students – “returning to the Program to advocate and serve!”</a:t>
            </a:r>
            <a:endParaRPr lang="en-US" b="1" i="1" dirty="0">
              <a:solidFill>
                <a:prstClr val="black"/>
              </a:solidFill>
            </a:endParaRPr>
          </a:p>
        </p:txBody>
      </p:sp>
    </p:spTree>
    <p:extLst>
      <p:ext uri="{BB962C8B-B14F-4D97-AF65-F5344CB8AC3E}">
        <p14:creationId xmlns:p14="http://schemas.microsoft.com/office/powerpoint/2010/main" val="938955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spcBef>
                <a:spcPct val="20000"/>
              </a:spcBef>
              <a:spcAft>
                <a:spcPts val="600"/>
              </a:spcAft>
            </a:pPr>
            <a:r>
              <a:rPr lang="en-US" sz="4000" b="1" dirty="0">
                <a:latin typeface="+mn-lt"/>
                <a:ea typeface="+mn-ea"/>
                <a:cs typeface="+mn-cs"/>
              </a:rPr>
              <a:t>Do I Print the SNA </a:t>
            </a:r>
            <a:br>
              <a:rPr lang="en-US" sz="4000" b="1" dirty="0">
                <a:latin typeface="+mn-lt"/>
                <a:ea typeface="+mn-ea"/>
                <a:cs typeface="+mn-cs"/>
              </a:rPr>
            </a:br>
            <a:r>
              <a:rPr lang="en-US" sz="4000" b="1" dirty="0">
                <a:latin typeface="+mn-lt"/>
                <a:ea typeface="+mn-ea"/>
                <a:cs typeface="+mn-cs"/>
              </a:rPr>
              <a:t>When I Pull a Roster?</a:t>
            </a:r>
          </a:p>
        </p:txBody>
      </p:sp>
      <p:sp>
        <p:nvSpPr>
          <p:cNvPr id="3" name="Content Placeholder 2"/>
          <p:cNvSpPr>
            <a:spLocks noGrp="1"/>
          </p:cNvSpPr>
          <p:nvPr>
            <p:ph idx="1"/>
          </p:nvPr>
        </p:nvSpPr>
        <p:spPr/>
        <p:txBody>
          <a:bodyPr/>
          <a:lstStyle/>
          <a:p>
            <a:pPr>
              <a:spcBef>
                <a:spcPts val="0"/>
              </a:spcBef>
            </a:pPr>
            <a:r>
              <a:rPr lang="en-US" sz="2600" dirty="0" smtClean="0"/>
              <a:t>Yes.  Date </a:t>
            </a:r>
            <a:r>
              <a:rPr lang="en-US" sz="2600" dirty="0"/>
              <a:t>and file a copy of the SNA each time you review and select students to be served</a:t>
            </a:r>
            <a:r>
              <a:rPr lang="en-US" sz="2600" dirty="0" smtClean="0"/>
              <a:t>.</a:t>
            </a:r>
          </a:p>
        </p:txBody>
      </p:sp>
      <p:sp>
        <p:nvSpPr>
          <p:cNvPr id="4" name="Content Placeholder 2"/>
          <p:cNvSpPr txBox="1">
            <a:spLocks/>
          </p:cNvSpPr>
          <p:nvPr/>
        </p:nvSpPr>
        <p:spPr>
          <a:xfrm>
            <a:off x="457200" y="2743199"/>
            <a:ext cx="8229600" cy="304800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Font typeface="Arial" pitchFamily="34" charset="0"/>
              <a:buNone/>
            </a:pPr>
            <a:r>
              <a:rPr lang="en-US" sz="5100" b="1" dirty="0" smtClean="0">
                <a:solidFill>
                  <a:prstClr val="black"/>
                </a:solidFill>
              </a:rPr>
              <a:t>How Do I Log That Services to PFS Have Been Provided By Another?</a:t>
            </a:r>
          </a:p>
          <a:p>
            <a:pPr>
              <a:spcAft>
                <a:spcPts val="600"/>
              </a:spcAft>
            </a:pPr>
            <a:r>
              <a:rPr lang="en-US" sz="3100" dirty="0" smtClean="0">
                <a:solidFill>
                  <a:prstClr val="black"/>
                </a:solidFill>
              </a:rPr>
              <a:t>When </a:t>
            </a:r>
            <a:r>
              <a:rPr lang="en-US" sz="3100" dirty="0">
                <a:solidFill>
                  <a:prstClr val="black"/>
                </a:solidFill>
              </a:rPr>
              <a:t>conducting the </a:t>
            </a:r>
            <a:r>
              <a:rPr lang="en-US" sz="3100" dirty="0" smtClean="0">
                <a:solidFill>
                  <a:prstClr val="black"/>
                </a:solidFill>
              </a:rPr>
              <a:t>needs assessment, it is recommended that the MGS or MSA create a column on the SNA to briefly comment and substantiate why he/she did not select a particular PFS student in the roster/caseload (e.g. ‘served in Special Ed’ ‘attending Title I after </a:t>
            </a:r>
            <a:r>
              <a:rPr lang="en-US" sz="3100" dirty="0">
                <a:solidFill>
                  <a:prstClr val="black"/>
                </a:solidFill>
              </a:rPr>
              <a:t>school </a:t>
            </a:r>
            <a:r>
              <a:rPr lang="en-US" sz="3100" dirty="0" smtClean="0">
                <a:solidFill>
                  <a:prstClr val="black"/>
                </a:solidFill>
              </a:rPr>
              <a:t>credit recovery program’).</a:t>
            </a:r>
            <a:endParaRPr lang="en-US" sz="3100" dirty="0">
              <a:solidFill>
                <a:prstClr val="black"/>
              </a:solidFill>
            </a:endParaRPr>
          </a:p>
          <a:p>
            <a:pPr marL="0" indent="0">
              <a:buFont typeface="Arial" pitchFamily="34" charset="0"/>
              <a:buNone/>
            </a:pPr>
            <a:endParaRPr lang="en-US"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4061965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4852617" y="2540776"/>
            <a:ext cx="2307669" cy="1730751"/>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1613784" y="4148255"/>
            <a:ext cx="2460235" cy="184517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6734860" y="3639802"/>
            <a:ext cx="2292865" cy="1719649"/>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4264466" y="4634131"/>
            <a:ext cx="2765055" cy="2073792"/>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344739" y="3743944"/>
            <a:ext cx="2140037" cy="1605027"/>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6749441" y="5527626"/>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2356044" y="1274380"/>
            <a:ext cx="2700752" cy="2025564"/>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541532" y="1290454"/>
            <a:ext cx="1799417" cy="1349563"/>
          </a:xfrm>
          <a:prstGeom prst="rect">
            <a:avLst/>
          </a:prstGeom>
        </p:spPr>
      </p:pic>
      <p:sp>
        <p:nvSpPr>
          <p:cNvPr id="18" name="Explosion 1 17"/>
          <p:cNvSpPr/>
          <p:nvPr/>
        </p:nvSpPr>
        <p:spPr>
          <a:xfrm>
            <a:off x="6657184" y="419100"/>
            <a:ext cx="2410616" cy="1905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BREAK TIME!</a:t>
            </a:r>
            <a:endParaRPr lang="en-US" sz="1400" b="1" dirty="0"/>
          </a:p>
        </p:txBody>
      </p:sp>
      <p:sp>
        <p:nvSpPr>
          <p:cNvPr id="19" name="Title 1"/>
          <p:cNvSpPr txBox="1">
            <a:spLocks/>
          </p:cNvSpPr>
          <p:nvPr/>
        </p:nvSpPr>
        <p:spPr>
          <a:xfrm>
            <a:off x="138395" y="-152400"/>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To be continued....</a:t>
            </a:r>
            <a:endParaRPr lang="en-US" sz="4700" b="1" dirty="0">
              <a:latin typeface="+mn-lt"/>
            </a:endParaRPr>
          </a:p>
        </p:txBody>
      </p:sp>
    </p:spTree>
    <p:extLst>
      <p:ext uri="{BB962C8B-B14F-4D97-AF65-F5344CB8AC3E}">
        <p14:creationId xmlns:p14="http://schemas.microsoft.com/office/powerpoint/2010/main" val="24584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2000" b="1" dirty="0"/>
              <a:t>Title I, Part C, Migrant Education </a:t>
            </a:r>
            <a:r>
              <a:rPr lang="en-US" sz="2000" b="1" dirty="0" smtClean="0"/>
              <a:t>Program </a:t>
            </a:r>
            <a:br>
              <a:rPr lang="en-US" sz="2000" b="1" dirty="0" smtClean="0"/>
            </a:br>
            <a:r>
              <a:rPr lang="en-US" sz="2000" b="1" dirty="0" smtClean="0">
                <a:solidFill>
                  <a:schemeClr val="accent6">
                    <a:lumMod val="75000"/>
                  </a:schemeClr>
                </a:solidFill>
              </a:rPr>
              <a:t>Migrant Student Advocate Job </a:t>
            </a:r>
            <a:r>
              <a:rPr lang="en-US" sz="2000" b="1" dirty="0">
                <a:solidFill>
                  <a:schemeClr val="accent6">
                    <a:lumMod val="75000"/>
                  </a:schemeClr>
                </a:solidFill>
              </a:rPr>
              <a:t>Description </a:t>
            </a:r>
          </a:p>
        </p:txBody>
      </p:sp>
      <p:sp>
        <p:nvSpPr>
          <p:cNvPr id="3" name="Content Placeholder 2"/>
          <p:cNvSpPr>
            <a:spLocks noGrp="1"/>
          </p:cNvSpPr>
          <p:nvPr>
            <p:ph idx="1"/>
          </p:nvPr>
        </p:nvSpPr>
        <p:spPr>
          <a:xfrm>
            <a:off x="304800" y="1524000"/>
            <a:ext cx="4114800" cy="5257800"/>
          </a:xfrm>
        </p:spPr>
        <p:txBody>
          <a:bodyPr>
            <a:noAutofit/>
          </a:bodyPr>
          <a:lstStyle/>
          <a:p>
            <a:pPr marL="0" indent="0">
              <a:buNone/>
            </a:pPr>
            <a:r>
              <a:rPr lang="en-US" sz="1000" b="1" dirty="0">
                <a:solidFill>
                  <a:schemeClr val="accent6">
                    <a:lumMod val="75000"/>
                  </a:schemeClr>
                </a:solidFill>
              </a:rPr>
              <a:t>The </a:t>
            </a:r>
            <a:r>
              <a:rPr lang="en-US" sz="1000" b="1" dirty="0" smtClean="0">
                <a:solidFill>
                  <a:schemeClr val="accent6">
                    <a:lumMod val="75000"/>
                  </a:schemeClr>
                </a:solidFill>
              </a:rPr>
              <a:t>advocate will</a:t>
            </a:r>
            <a:r>
              <a:rPr lang="en-US" sz="1000" b="1" dirty="0">
                <a:solidFill>
                  <a:schemeClr val="accent6">
                    <a:lumMod val="75000"/>
                  </a:schemeClr>
                </a:solidFill>
              </a:rPr>
              <a:t>: </a:t>
            </a:r>
            <a:r>
              <a:rPr lang="en-US" sz="1000" b="1" i="1" dirty="0">
                <a:solidFill>
                  <a:schemeClr val="accent6">
                    <a:lumMod val="75000"/>
                  </a:schemeClr>
                </a:solidFill>
              </a:rPr>
              <a:t>(</a:t>
            </a:r>
            <a:r>
              <a:rPr lang="en-US" sz="1000" b="1" i="1" dirty="0" smtClean="0">
                <a:solidFill>
                  <a:schemeClr val="accent6">
                    <a:lumMod val="75000"/>
                  </a:schemeClr>
                </a:solidFill>
              </a:rPr>
              <a:t>MSA)</a:t>
            </a:r>
            <a:endParaRPr lang="en-US" sz="1000" b="1" dirty="0">
              <a:solidFill>
                <a:schemeClr val="accent6">
                  <a:lumMod val="75000"/>
                </a:schemeClr>
              </a:solidFill>
            </a:endParaRPr>
          </a:p>
          <a:p>
            <a:pPr marL="233363" lvl="0" indent="-233363">
              <a:buClr>
                <a:schemeClr val="accent6">
                  <a:lumMod val="75000"/>
                </a:schemeClr>
              </a:buClr>
              <a:buFont typeface="+mj-lt"/>
              <a:buAutoNum type="arabicPeriod"/>
            </a:pPr>
            <a:r>
              <a:rPr lang="en-US" sz="1000" dirty="0"/>
              <a:t>Work with the district’s Migrant Education Federal Program’s director and school staff to identify and establish program and student goals in alignment with the district’s local plan and the State Service Delivery Plan.</a:t>
            </a:r>
          </a:p>
          <a:p>
            <a:pPr marL="233363" lvl="0" indent="-233363">
              <a:buClr>
                <a:schemeClr val="accent6">
                  <a:lumMod val="75000"/>
                </a:schemeClr>
              </a:buClr>
              <a:buFont typeface="+mj-lt"/>
              <a:buAutoNum type="arabicPeriod"/>
            </a:pPr>
            <a:r>
              <a:rPr lang="en-US" sz="1000" dirty="0"/>
              <a:t>Provide supplemental support and services focused on meeting the unique needs of migrant students.</a:t>
            </a:r>
          </a:p>
          <a:p>
            <a:pPr marL="233363" lvl="0" indent="-233363">
              <a:buClr>
                <a:schemeClr val="accent6">
                  <a:lumMod val="75000"/>
                </a:schemeClr>
              </a:buClr>
              <a:buFont typeface="+mj-lt"/>
              <a:buAutoNum type="arabicPeriod"/>
            </a:pPr>
            <a:r>
              <a:rPr lang="en-US" sz="1000" dirty="0"/>
              <a:t>Coordinate services with other resources migrant students may be eligible and entitled to receive.</a:t>
            </a:r>
          </a:p>
          <a:p>
            <a:pPr marL="0" indent="0">
              <a:buNone/>
            </a:pPr>
            <a:r>
              <a:rPr lang="en-US" sz="1000" b="1" dirty="0" smtClean="0">
                <a:solidFill>
                  <a:schemeClr val="accent6">
                    <a:lumMod val="75000"/>
                  </a:schemeClr>
                </a:solidFill>
              </a:rPr>
              <a:t>Requirements</a:t>
            </a:r>
            <a:r>
              <a:rPr lang="en-US" sz="1000" b="1" dirty="0">
                <a:solidFill>
                  <a:schemeClr val="accent6">
                    <a:lumMod val="75000"/>
                  </a:schemeClr>
                </a:solidFill>
              </a:rPr>
              <a:t>: </a:t>
            </a:r>
            <a:r>
              <a:rPr lang="en-US" sz="1000" b="1" i="1" dirty="0">
                <a:solidFill>
                  <a:schemeClr val="accent6">
                    <a:lumMod val="75000"/>
                  </a:schemeClr>
                </a:solidFill>
              </a:rPr>
              <a:t>(</a:t>
            </a:r>
            <a:r>
              <a:rPr lang="en-US" sz="1000" b="1" i="1" dirty="0" err="1">
                <a:solidFill>
                  <a:schemeClr val="accent6">
                    <a:lumMod val="75000"/>
                  </a:schemeClr>
                </a:solidFill>
              </a:rPr>
              <a:t>MGSr</a:t>
            </a:r>
            <a:r>
              <a:rPr lang="en-US" sz="1000" b="1" i="1" dirty="0">
                <a:solidFill>
                  <a:schemeClr val="accent6">
                    <a:lumMod val="75000"/>
                  </a:schemeClr>
                </a:solidFill>
              </a:rPr>
              <a:t>)</a:t>
            </a:r>
            <a:r>
              <a:rPr lang="en-US" sz="1000" b="1" dirty="0">
                <a:solidFill>
                  <a:schemeClr val="accent6">
                    <a:lumMod val="75000"/>
                  </a:schemeClr>
                </a:solidFill>
              </a:rPr>
              <a:t> </a:t>
            </a:r>
          </a:p>
          <a:p>
            <a:pPr marL="233363" lvl="0" indent="-233363">
              <a:buClr>
                <a:schemeClr val="accent6">
                  <a:lumMod val="75000"/>
                </a:schemeClr>
              </a:buClr>
              <a:buFont typeface="+mj-lt"/>
              <a:buAutoNum type="arabicPeriod"/>
            </a:pPr>
            <a:r>
              <a:rPr lang="en-US" sz="1000" dirty="0"/>
              <a:t>Experience in an educational or community advocacy-related field.</a:t>
            </a:r>
          </a:p>
          <a:p>
            <a:pPr marL="233363" lvl="0" indent="-233363">
              <a:buClr>
                <a:schemeClr val="accent6">
                  <a:lumMod val="75000"/>
                </a:schemeClr>
              </a:buClr>
              <a:buFont typeface="+mj-lt"/>
              <a:buAutoNum type="arabicPeriod"/>
            </a:pPr>
            <a:r>
              <a:rPr lang="en-US" sz="1000" dirty="0"/>
              <a:t>Experience working with at-risk migrant students and families.</a:t>
            </a:r>
          </a:p>
          <a:p>
            <a:pPr marL="233363" lvl="0" indent="-233363">
              <a:buClr>
                <a:schemeClr val="accent6">
                  <a:lumMod val="75000"/>
                </a:schemeClr>
              </a:buClr>
              <a:buFont typeface="+mj-lt"/>
              <a:buAutoNum type="arabicPeriod"/>
            </a:pPr>
            <a:r>
              <a:rPr lang="en-US" sz="1000" dirty="0"/>
              <a:t>Knowledge of secondary school programs and state and local graduation requirements.</a:t>
            </a:r>
          </a:p>
          <a:p>
            <a:pPr marL="233363" lvl="0" indent="-233363">
              <a:buClr>
                <a:schemeClr val="accent6">
                  <a:lumMod val="75000"/>
                </a:schemeClr>
              </a:buClr>
              <a:buFont typeface="+mj-lt"/>
              <a:buAutoNum type="arabicPeriod"/>
            </a:pPr>
            <a:r>
              <a:rPr lang="en-US" sz="1000" dirty="0"/>
              <a:t>Written and verbal communication skills in English and primary language of target population (e.g., Spanish).</a:t>
            </a:r>
          </a:p>
          <a:p>
            <a:pPr marL="233363" lvl="0" indent="-233363">
              <a:buClr>
                <a:schemeClr val="accent6">
                  <a:lumMod val="75000"/>
                </a:schemeClr>
              </a:buClr>
              <a:buFont typeface="+mj-lt"/>
              <a:buAutoNum type="arabicPeriod"/>
            </a:pPr>
            <a:r>
              <a:rPr lang="en-US" sz="1000" dirty="0"/>
              <a:t>Knowledge of basic computer software programs (e.g., Microsoft Word, Excel, PowerPoint).</a:t>
            </a:r>
          </a:p>
          <a:p>
            <a:pPr marL="233363" lvl="0" indent="-233363">
              <a:buClr>
                <a:schemeClr val="accent6">
                  <a:lumMod val="75000"/>
                </a:schemeClr>
              </a:buClr>
              <a:buFont typeface="+mj-lt"/>
              <a:buAutoNum type="arabicPeriod"/>
            </a:pPr>
            <a:r>
              <a:rPr lang="en-US" sz="1000" dirty="0"/>
              <a:t>Experience working semi-independently and in collaborative teams.</a:t>
            </a:r>
          </a:p>
          <a:p>
            <a:pPr marL="233363" lvl="0" indent="-233363">
              <a:buClr>
                <a:schemeClr val="accent6">
                  <a:lumMod val="75000"/>
                </a:schemeClr>
              </a:buClr>
              <a:buFont typeface="+mj-lt"/>
              <a:buAutoNum type="arabicPeriod"/>
            </a:pPr>
            <a:r>
              <a:rPr lang="en-US" sz="1000" dirty="0"/>
              <a:t>Human relations, time management, and personal organizational skills. </a:t>
            </a:r>
          </a:p>
          <a:p>
            <a:pPr marL="233363" lvl="0" indent="-233363">
              <a:buClr>
                <a:schemeClr val="accent6">
                  <a:lumMod val="75000"/>
                </a:schemeClr>
              </a:buClr>
              <a:buFont typeface="+mj-lt"/>
              <a:buAutoNum type="arabicPeriod"/>
            </a:pPr>
            <a:r>
              <a:rPr lang="en-US" sz="1000" dirty="0"/>
              <a:t>Flexible work schedule.</a:t>
            </a:r>
          </a:p>
          <a:p>
            <a:pPr marL="0" indent="0">
              <a:buNone/>
            </a:pPr>
            <a:r>
              <a:rPr lang="en-US" sz="1000" b="1" dirty="0" smtClean="0">
                <a:solidFill>
                  <a:schemeClr val="accent6">
                    <a:lumMod val="75000"/>
                  </a:schemeClr>
                </a:solidFill>
              </a:rPr>
              <a:t>Preferred Knowledge and Skills: </a:t>
            </a:r>
            <a:r>
              <a:rPr lang="en-US" sz="1000" b="1" i="1" dirty="0">
                <a:solidFill>
                  <a:schemeClr val="accent6">
                    <a:lumMod val="75000"/>
                  </a:schemeClr>
                </a:solidFill>
              </a:rPr>
              <a:t>(</a:t>
            </a:r>
            <a:r>
              <a:rPr lang="en-US" sz="1000" b="1" i="1" dirty="0" err="1">
                <a:solidFill>
                  <a:schemeClr val="accent6">
                    <a:lumMod val="75000"/>
                  </a:schemeClr>
                </a:solidFill>
              </a:rPr>
              <a:t>MGSks</a:t>
            </a:r>
            <a:r>
              <a:rPr lang="en-US" sz="1000" b="1" i="1" dirty="0">
                <a:solidFill>
                  <a:schemeClr val="accent6">
                    <a:lumMod val="75000"/>
                  </a:schemeClr>
                </a:solidFill>
              </a:rPr>
              <a:t>)</a:t>
            </a:r>
            <a:endParaRPr lang="en-US" sz="1000" b="1" dirty="0" smtClean="0">
              <a:solidFill>
                <a:schemeClr val="accent6">
                  <a:lumMod val="75000"/>
                </a:schemeClr>
              </a:solidFill>
            </a:endParaRPr>
          </a:p>
          <a:p>
            <a:pPr marL="233363" lvl="0" indent="-233363">
              <a:buClr>
                <a:schemeClr val="accent6">
                  <a:lumMod val="75000"/>
                </a:schemeClr>
              </a:buClr>
              <a:buFont typeface="+mj-lt"/>
              <a:buAutoNum type="arabicPeriod"/>
            </a:pPr>
            <a:r>
              <a:rPr lang="en-US" sz="1000" dirty="0"/>
              <a:t>Knowledge of economic, social, cultural, and psychological factors influencing migrant students.</a:t>
            </a:r>
          </a:p>
          <a:p>
            <a:pPr marL="233363" lvl="0" indent="-233363">
              <a:buClr>
                <a:schemeClr val="accent6">
                  <a:lumMod val="75000"/>
                </a:schemeClr>
              </a:buClr>
              <a:buFont typeface="+mj-lt"/>
              <a:buAutoNum type="arabicPeriod"/>
            </a:pPr>
            <a:r>
              <a:rPr lang="en-US" sz="1000" dirty="0"/>
              <a:t>Experience working with secondary school aged migrant students in an educational setting.</a:t>
            </a:r>
          </a:p>
          <a:p>
            <a:pPr marL="233363" lvl="0" indent="-233363">
              <a:buClr>
                <a:schemeClr val="accent6">
                  <a:lumMod val="75000"/>
                </a:schemeClr>
              </a:buClr>
              <a:buFont typeface="+mj-lt"/>
              <a:buAutoNum type="arabicPeriod"/>
            </a:pPr>
            <a:r>
              <a:rPr lang="en-US" sz="1000" dirty="0"/>
              <a:t>Knowledge of school and community resources available to migrant students and families, including technical education, career awareness, and postsecondary education opportunities.</a:t>
            </a:r>
          </a:p>
        </p:txBody>
      </p:sp>
      <p:sp>
        <p:nvSpPr>
          <p:cNvPr id="6" name="Content Placeholder 2"/>
          <p:cNvSpPr txBox="1">
            <a:spLocks/>
          </p:cNvSpPr>
          <p:nvPr/>
        </p:nvSpPr>
        <p:spPr>
          <a:xfrm>
            <a:off x="4419600" y="1524000"/>
            <a:ext cx="44958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accent6">
                    <a:lumMod val="75000"/>
                  </a:schemeClr>
                </a:solidFill>
              </a:rPr>
              <a:t>Major Responsibilities: </a:t>
            </a:r>
            <a:r>
              <a:rPr lang="en-US" sz="1000" b="1" i="1" dirty="0">
                <a:solidFill>
                  <a:schemeClr val="accent6">
                    <a:lumMod val="75000"/>
                  </a:schemeClr>
                </a:solidFill>
              </a:rPr>
              <a:t>(</a:t>
            </a:r>
            <a:r>
              <a:rPr lang="en-US" sz="1000" b="1" i="1" dirty="0" err="1">
                <a:solidFill>
                  <a:schemeClr val="accent6">
                    <a:lumMod val="75000"/>
                  </a:schemeClr>
                </a:solidFill>
              </a:rPr>
              <a:t>MGSmr</a:t>
            </a:r>
            <a:r>
              <a:rPr lang="en-US" sz="1000" b="1" i="1" dirty="0">
                <a:solidFill>
                  <a:schemeClr val="accent6">
                    <a:lumMod val="75000"/>
                  </a:schemeClr>
                </a:solidFill>
              </a:rPr>
              <a:t>)</a:t>
            </a:r>
            <a:endParaRPr lang="en-US" sz="1000" b="1" dirty="0" smtClean="0">
              <a:solidFill>
                <a:schemeClr val="accent6">
                  <a:lumMod val="75000"/>
                </a:schemeClr>
              </a:solidFill>
            </a:endParaRPr>
          </a:p>
          <a:p>
            <a:pPr lvl="0">
              <a:buClr>
                <a:schemeClr val="accent6">
                  <a:lumMod val="75000"/>
                </a:schemeClr>
              </a:buClr>
              <a:buFont typeface="+mj-lt"/>
              <a:buAutoNum type="arabicPeriod"/>
            </a:pPr>
            <a:r>
              <a:rPr lang="en-US" sz="1000" dirty="0"/>
              <a:t>Coordinate with school counselor, teachers, and other appropriate staff to develop a roster of migrant students most at-risk of not meeting state academic and achievement standards.</a:t>
            </a:r>
          </a:p>
          <a:p>
            <a:pPr lvl="0">
              <a:buClr>
                <a:schemeClr val="accent6">
                  <a:lumMod val="75000"/>
                </a:schemeClr>
              </a:buClr>
              <a:buFont typeface="+mj-lt"/>
              <a:buAutoNum type="arabicPeriod"/>
            </a:pPr>
            <a:r>
              <a:rPr lang="en-US" sz="1000" dirty="0"/>
              <a:t>Identify the barriers including educational disruption, cultural and language barriers, social isolation, various health-related problems, or other factors that inhibit the ability of selected migrant students to meet state academic and achievement standards.</a:t>
            </a:r>
          </a:p>
          <a:p>
            <a:pPr lvl="0">
              <a:buClr>
                <a:schemeClr val="accent6">
                  <a:lumMod val="75000"/>
                </a:schemeClr>
              </a:buClr>
              <a:buFont typeface="+mj-lt"/>
              <a:buAutoNum type="arabicPeriod"/>
            </a:pPr>
            <a:r>
              <a:rPr lang="en-US" sz="1000" dirty="0"/>
              <a:t>Work with school counselor and selected students to develop student plans/goals that lead to a successful transition to the next grade level and postsecondary education or employment.</a:t>
            </a:r>
          </a:p>
          <a:p>
            <a:pPr lvl="0">
              <a:buClr>
                <a:schemeClr val="accent6">
                  <a:lumMod val="75000"/>
                </a:schemeClr>
              </a:buClr>
              <a:buFont typeface="+mj-lt"/>
              <a:buAutoNum type="arabicPeriod"/>
            </a:pPr>
            <a:r>
              <a:rPr lang="en-US" sz="1000" dirty="0"/>
              <a:t>Coordinate access to services available through school district and/or community to reduce and/or eliminate identified barriers.</a:t>
            </a:r>
          </a:p>
          <a:p>
            <a:pPr lvl="0">
              <a:buClr>
                <a:schemeClr val="accent6">
                  <a:lumMod val="75000"/>
                </a:schemeClr>
              </a:buClr>
              <a:buFont typeface="+mj-lt"/>
              <a:buAutoNum type="arabicPeriod"/>
            </a:pPr>
            <a:r>
              <a:rPr lang="en-US" sz="1000" dirty="0"/>
              <a:t>Coordinate access to services available through school district and/or community that strengthen communication, self-advocacy, and leadership skills.</a:t>
            </a:r>
          </a:p>
          <a:p>
            <a:pPr lvl="0">
              <a:buClr>
                <a:schemeClr val="accent6">
                  <a:lumMod val="75000"/>
                </a:schemeClr>
              </a:buClr>
              <a:buFont typeface="+mj-lt"/>
              <a:buAutoNum type="arabicPeriod"/>
            </a:pPr>
            <a:r>
              <a:rPr lang="en-US" sz="1000" dirty="0"/>
              <a:t>Facilitate access to school counselor and teaching staff regarding academic needs, including class scheduling to ensure access to required courses for graduation and transition to postsecondary education or employment.</a:t>
            </a:r>
          </a:p>
          <a:p>
            <a:pPr lvl="0">
              <a:buClr>
                <a:schemeClr val="accent6">
                  <a:lumMod val="75000"/>
                </a:schemeClr>
              </a:buClr>
              <a:buFont typeface="+mj-lt"/>
              <a:buAutoNum type="arabicPeriod"/>
            </a:pPr>
            <a:r>
              <a:rPr lang="en-US" sz="1000" dirty="0"/>
              <a:t>Facilitate understanding by student and family of district requirements toward graduation, including High School and Beyond Plan.</a:t>
            </a:r>
          </a:p>
          <a:p>
            <a:pPr lvl="0">
              <a:buClr>
                <a:schemeClr val="accent6">
                  <a:lumMod val="75000"/>
                </a:schemeClr>
              </a:buClr>
              <a:buFont typeface="+mj-lt"/>
              <a:buAutoNum type="arabicPeriod"/>
            </a:pPr>
            <a:r>
              <a:rPr lang="en-US" sz="1000" dirty="0"/>
              <a:t>Work with school counselor to monitor attendance, discipline, credits/grades, and other social/academic issues that may impact the student’s ability to successfully transition to next grade level, graduate, or pursue postsecondary opportunities or employment.</a:t>
            </a:r>
          </a:p>
          <a:p>
            <a:pPr lvl="0">
              <a:buClr>
                <a:schemeClr val="accent6">
                  <a:lumMod val="75000"/>
                </a:schemeClr>
              </a:buClr>
              <a:buFont typeface="+mj-lt"/>
              <a:buAutoNum type="arabicPeriod"/>
            </a:pPr>
            <a:r>
              <a:rPr lang="en-US" sz="1000" dirty="0"/>
              <a:t>Participate in professional development opportunities to strengthen skills in working with at-risk migrant students including motivational techniques and reporting requirements.</a:t>
            </a:r>
          </a:p>
        </p:txBody>
      </p:sp>
      <p:sp>
        <p:nvSpPr>
          <p:cNvPr id="7" name="Content Placeholder 2"/>
          <p:cNvSpPr txBox="1">
            <a:spLocks/>
          </p:cNvSpPr>
          <p:nvPr/>
        </p:nvSpPr>
        <p:spPr>
          <a:xfrm>
            <a:off x="281940" y="914400"/>
            <a:ext cx="8610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smtClean="0">
                <a:solidFill>
                  <a:schemeClr val="accent6">
                    <a:lumMod val="75000"/>
                  </a:schemeClr>
                </a:solidFill>
              </a:rPr>
              <a:t>General Description:  </a:t>
            </a:r>
            <a:r>
              <a:rPr lang="en-US" sz="1000" dirty="0"/>
              <a:t>The advocate will coordinate and facilitate the academic and support needs of migrant students with </a:t>
            </a:r>
            <a:endParaRPr lang="en-US" sz="1000" dirty="0" smtClean="0"/>
          </a:p>
          <a:p>
            <a:pPr marL="0" indent="0">
              <a:buNone/>
            </a:pPr>
            <a:r>
              <a:rPr lang="en-US" sz="1000" dirty="0" smtClean="0"/>
              <a:t>school counselor </a:t>
            </a:r>
            <a:r>
              <a:rPr lang="en-US" sz="1000" dirty="0"/>
              <a:t>to successfully transition migrant students to the next grade level, complete high school, and promote the </a:t>
            </a:r>
            <a:endParaRPr lang="en-US" sz="1000" dirty="0" smtClean="0"/>
          </a:p>
          <a:p>
            <a:pPr marL="0" indent="0">
              <a:buNone/>
            </a:pPr>
            <a:r>
              <a:rPr lang="en-US" sz="1000" dirty="0" smtClean="0"/>
              <a:t>transition to </a:t>
            </a:r>
            <a:r>
              <a:rPr lang="en-US" sz="1000" dirty="0"/>
              <a:t>postsecondary education or employment. </a:t>
            </a:r>
            <a:endParaRPr lang="en-US" sz="1000" dirty="0" smtClean="0"/>
          </a:p>
        </p:txBody>
      </p:sp>
      <p:sp>
        <p:nvSpPr>
          <p:cNvPr id="8" name="Explosion 1 7"/>
          <p:cNvSpPr/>
          <p:nvPr/>
        </p:nvSpPr>
        <p:spPr>
          <a:xfrm>
            <a:off x="6908279" y="228600"/>
            <a:ext cx="2198300" cy="16383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Tree>
    <p:extLst>
      <p:ext uri="{BB962C8B-B14F-4D97-AF65-F5344CB8AC3E}">
        <p14:creationId xmlns:p14="http://schemas.microsoft.com/office/powerpoint/2010/main" val="40262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Autofit/>
          </a:bodyPr>
          <a:lstStyle/>
          <a:p>
            <a:r>
              <a:rPr lang="en-US" sz="3200" b="1" dirty="0" smtClean="0"/>
              <a:t>MGS/MSA Logs of Support Services as Reported into MSIS by MEP Records Clerk</a:t>
            </a:r>
            <a:br>
              <a:rPr lang="en-US" sz="3200" b="1" dirty="0" smtClean="0"/>
            </a:br>
            <a:r>
              <a:rPr lang="en-US" sz="3200" b="1" dirty="0" smtClean="0"/>
              <a:t>Administratively Useful End of Year Report Data</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4" t="7343" r="1710" b="40131"/>
          <a:stretch/>
        </p:blipFill>
        <p:spPr>
          <a:xfrm>
            <a:off x="170329" y="1676400"/>
            <a:ext cx="8668871" cy="4114800"/>
          </a:xfrm>
          <a:prstGeom prst="rect">
            <a:avLst/>
          </a:prstGeom>
        </p:spPr>
      </p:pic>
    </p:spTree>
    <p:extLst>
      <p:ext uri="{BB962C8B-B14F-4D97-AF65-F5344CB8AC3E}">
        <p14:creationId xmlns:p14="http://schemas.microsoft.com/office/powerpoint/2010/main" val="4140238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Documentation of Services – the Paperwork</a:t>
            </a:r>
            <a:endParaRPr lang="en-US" sz="5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6" name="Content Placeholder 2"/>
          <p:cNvSpPr>
            <a:spLocks noGrp="1"/>
          </p:cNvSpPr>
          <p:nvPr>
            <p:ph idx="1"/>
          </p:nvPr>
        </p:nvSpPr>
        <p:spPr>
          <a:xfrm>
            <a:off x="457200" y="1905000"/>
            <a:ext cx="8229600" cy="4221163"/>
          </a:xfrm>
        </p:spPr>
        <p:txBody>
          <a:bodyPr>
            <a:normAutofit/>
          </a:bodyPr>
          <a:lstStyle/>
          <a:p>
            <a:pPr marL="514350" indent="-514350">
              <a:buFont typeface="+mj-lt"/>
              <a:buAutoNum type="arabicPeriod"/>
            </a:pPr>
            <a:r>
              <a:rPr lang="en-US" b="1" dirty="0" smtClean="0"/>
              <a:t>MGS/MSA Log </a:t>
            </a:r>
            <a:r>
              <a:rPr lang="en-US" dirty="0" smtClean="0"/>
              <a:t>– </a:t>
            </a:r>
            <a:r>
              <a:rPr lang="en-US" sz="2800" dirty="0" smtClean="0"/>
              <a:t>Report </a:t>
            </a:r>
            <a:r>
              <a:rPr lang="en-US" sz="2800" dirty="0"/>
              <a:t>your </a:t>
            </a:r>
            <a:r>
              <a:rPr lang="en-US" sz="2800" dirty="0" smtClean="0"/>
              <a:t>student </a:t>
            </a:r>
            <a:r>
              <a:rPr lang="en-US" sz="2800" dirty="0"/>
              <a:t>services </a:t>
            </a:r>
            <a:r>
              <a:rPr lang="en-US" sz="2800" dirty="0" smtClean="0"/>
              <a:t>daily</a:t>
            </a:r>
          </a:p>
          <a:p>
            <a:pPr marL="514350" indent="-514350">
              <a:buFont typeface="+mj-lt"/>
              <a:buAutoNum type="arabicPeriod"/>
            </a:pPr>
            <a:r>
              <a:rPr lang="en-US" b="1" dirty="0" smtClean="0"/>
              <a:t>Referred Services </a:t>
            </a:r>
            <a:r>
              <a:rPr lang="en-US" dirty="0" smtClean="0"/>
              <a:t>– </a:t>
            </a:r>
            <a:r>
              <a:rPr lang="en-US" sz="2800" dirty="0" smtClean="0"/>
              <a:t>Log when you refer students to educational and community services</a:t>
            </a:r>
            <a:endParaRPr lang="en-US" dirty="0" smtClean="0"/>
          </a:p>
          <a:p>
            <a:pPr marL="514350" indent="-514350">
              <a:buFont typeface="+mj-lt"/>
              <a:buAutoNum type="arabicPeriod"/>
            </a:pPr>
            <a:r>
              <a:rPr lang="en-US" b="1" dirty="0" smtClean="0"/>
              <a:t>Locally Developed Documentation </a:t>
            </a:r>
            <a:r>
              <a:rPr lang="en-US" sz="2800" dirty="0" smtClean="0"/>
              <a:t>of Local Student Events or Activities (academic focus and ongoing component)</a:t>
            </a:r>
            <a:endParaRPr lang="en-US" b="1" dirty="0" smtClean="0"/>
          </a:p>
        </p:txBody>
      </p:sp>
    </p:spTree>
    <p:extLst>
      <p:ext uri="{BB962C8B-B14F-4D97-AF65-F5344CB8AC3E}">
        <p14:creationId xmlns:p14="http://schemas.microsoft.com/office/powerpoint/2010/main" val="3086996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76200"/>
            <a:ext cx="8229600" cy="685800"/>
          </a:xfrm>
        </p:spPr>
        <p:txBody>
          <a:bodyPr>
            <a:noAutofit/>
          </a:bodyPr>
          <a:lstStyle/>
          <a:p>
            <a:pPr algn="l"/>
            <a:r>
              <a:rPr lang="en-US" sz="2400" b="1" dirty="0" smtClean="0"/>
              <a:t>Reporting Services through the MGS/MSA Log </a:t>
            </a:r>
            <a:br>
              <a:rPr lang="en-US" sz="2400" b="1" dirty="0" smtClean="0"/>
            </a:br>
            <a:endParaRPr lang="en-US" sz="2400" b="1" dirty="0"/>
          </a:p>
        </p:txBody>
      </p:sp>
      <p:sp>
        <p:nvSpPr>
          <p:cNvPr id="6" name="Rectangle 5"/>
          <p:cNvSpPr/>
          <p:nvPr/>
        </p:nvSpPr>
        <p:spPr>
          <a:xfrm>
            <a:off x="147916" y="4267200"/>
            <a:ext cx="8377646" cy="2462213"/>
          </a:xfrm>
          <a:prstGeom prst="rect">
            <a:avLst/>
          </a:prstGeom>
        </p:spPr>
        <p:txBody>
          <a:bodyPr wrap="square">
            <a:spAutoFit/>
          </a:bodyPr>
          <a:lstStyle/>
          <a:p>
            <a:r>
              <a:rPr lang="en-US" sz="1400" b="1" dirty="0" smtClean="0">
                <a:solidFill>
                  <a:prstClr val="black"/>
                </a:solidFill>
              </a:rPr>
              <a:t>NOTE</a:t>
            </a:r>
            <a:r>
              <a:rPr lang="en-US" sz="1400" b="1" dirty="0">
                <a:solidFill>
                  <a:prstClr val="black"/>
                </a:solidFill>
              </a:rPr>
              <a:t>: </a:t>
            </a:r>
            <a:endParaRPr lang="en-US" sz="1400" dirty="0">
              <a:solidFill>
                <a:prstClr val="black"/>
              </a:solidFill>
            </a:endParaRPr>
          </a:p>
          <a:p>
            <a:pPr marL="285750" indent="-285750">
              <a:buFont typeface="Wingdings" pitchFamily="2" charset="2"/>
              <a:buChar char="×"/>
            </a:pPr>
            <a:r>
              <a:rPr lang="en-US" sz="1400" dirty="0" smtClean="0">
                <a:solidFill>
                  <a:prstClr val="black"/>
                </a:solidFill>
              </a:rPr>
              <a:t>The </a:t>
            </a:r>
            <a:r>
              <a:rPr lang="en-US" sz="1400" dirty="0">
                <a:solidFill>
                  <a:prstClr val="black"/>
                </a:solidFill>
              </a:rPr>
              <a:t>MGS or MSA documentation log and template are available for download at www.msdr.org.  To access the pre-filled log with all enrolled migrant students and the last time they received service in the specified area , simply login to the database, select the "Quick-Link Menu"/ "Ed" Tab/"Specialist/Advocate Log".  To access the "Specialist/Advocate Documentation Template" simply click on the "MEP clearinghouse"/"Secondary" Tab. </a:t>
            </a:r>
            <a:endParaRPr lang="en-US" sz="1400" dirty="0" smtClean="0">
              <a:solidFill>
                <a:prstClr val="black"/>
              </a:solidFill>
            </a:endParaRPr>
          </a:p>
          <a:p>
            <a:endParaRPr lang="en-US" sz="1400" dirty="0">
              <a:solidFill>
                <a:prstClr val="black"/>
              </a:solidFill>
            </a:endParaRPr>
          </a:p>
          <a:p>
            <a:pPr marL="176213" indent="-176213"/>
            <a:r>
              <a:rPr lang="en-US" sz="1400" dirty="0" smtClean="0">
                <a:solidFill>
                  <a:prstClr val="black"/>
                </a:solidFill>
                <a:sym typeface="Wingdings"/>
              </a:rPr>
              <a:t></a:t>
            </a:r>
            <a:r>
              <a:rPr lang="en-US" sz="1400" dirty="0" smtClean="0">
                <a:solidFill>
                  <a:prstClr val="black"/>
                </a:solidFill>
              </a:rPr>
              <a:t> </a:t>
            </a:r>
            <a:r>
              <a:rPr lang="en-US" sz="1400" dirty="0">
                <a:solidFill>
                  <a:prstClr val="black"/>
                </a:solidFill>
              </a:rPr>
              <a:t>The school may replace this log and create its own documentation as long as information reported includes all major functions of the MGS/MSA and direct services are reported in MSIS.  Other school records which include personally identifiably information may be kept as documentation of MGS or MSA activity in accordance with school policy. </a:t>
            </a:r>
          </a:p>
        </p:txBody>
      </p:sp>
      <p:pic>
        <p:nvPicPr>
          <p:cNvPr id="4" name="Content Placeholder 3" descr="15 Final_MGS_Advocate Documentation Log.pdf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6488" t="20105" r="5306" b="35725"/>
          <a:stretch/>
        </p:blipFill>
        <p:spPr>
          <a:xfrm>
            <a:off x="0" y="609600"/>
            <a:ext cx="8993974" cy="3581400"/>
          </a:xfrm>
        </p:spPr>
      </p:pic>
      <p:sp>
        <p:nvSpPr>
          <p:cNvPr id="8" name="Explosion 1 7"/>
          <p:cNvSpPr/>
          <p:nvPr/>
        </p:nvSpPr>
        <p:spPr>
          <a:xfrm rot="224380">
            <a:off x="6801152" y="102571"/>
            <a:ext cx="2278611" cy="1291168"/>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HANDOUT</a:t>
            </a:r>
            <a:endParaRPr lang="en-US" sz="1400" b="1" dirty="0">
              <a:solidFill>
                <a:prstClr val="white"/>
              </a:solidFill>
            </a:endParaRPr>
          </a:p>
        </p:txBody>
      </p:sp>
    </p:spTree>
    <p:extLst>
      <p:ext uri="{BB962C8B-B14F-4D97-AF65-F5344CB8AC3E}">
        <p14:creationId xmlns:p14="http://schemas.microsoft.com/office/powerpoint/2010/main" val="20618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76200"/>
            <a:ext cx="8229600" cy="1524000"/>
          </a:xfrm>
        </p:spPr>
        <p:txBody>
          <a:bodyPr>
            <a:noAutofit/>
          </a:bodyPr>
          <a:lstStyle/>
          <a:p>
            <a:r>
              <a:rPr lang="en-US" sz="4000" b="1" dirty="0" smtClean="0"/>
              <a:t>Reporting Services through the MGS/MSA Log</a:t>
            </a:r>
            <a:endParaRPr lang="en-US" sz="4000" b="1" dirty="0"/>
          </a:p>
        </p:txBody>
      </p:sp>
      <p:sp>
        <p:nvSpPr>
          <p:cNvPr id="7" name="Content Placeholder 6"/>
          <p:cNvSpPr>
            <a:spLocks noGrp="1"/>
          </p:cNvSpPr>
          <p:nvPr>
            <p:ph idx="1"/>
          </p:nvPr>
        </p:nvSpPr>
        <p:spPr>
          <a:xfrm>
            <a:off x="533400" y="1371600"/>
            <a:ext cx="8229600" cy="4221163"/>
          </a:xfrm>
        </p:spPr>
        <p:txBody>
          <a:bodyPr>
            <a:normAutofit fontScale="92500" lnSpcReduction="10000"/>
          </a:bodyPr>
          <a:lstStyle/>
          <a:p>
            <a:pPr marL="0" indent="0">
              <a:buNone/>
            </a:pPr>
            <a:r>
              <a:rPr lang="en-US" b="1" dirty="0"/>
              <a:t>Before you start: </a:t>
            </a:r>
            <a:endParaRPr lang="en-US" b="1" dirty="0" smtClean="0"/>
          </a:p>
          <a:p>
            <a:pPr marL="0" indent="0">
              <a:buNone/>
            </a:pPr>
            <a:endParaRPr lang="en-US" sz="1600" dirty="0"/>
          </a:p>
          <a:p>
            <a:pPr marL="631825" lvl="0" indent="-571500">
              <a:buFont typeface="Wingdings" pitchFamily="2" charset="2"/>
              <a:buChar char="q"/>
            </a:pPr>
            <a:r>
              <a:rPr lang="en-US" dirty="0"/>
              <a:t>Download blank or prefilled log </a:t>
            </a:r>
            <a:endParaRPr lang="en-US" dirty="0">
              <a:sym typeface="Wingdings"/>
            </a:endParaRPr>
          </a:p>
          <a:p>
            <a:pPr marL="631825" lvl="0" indent="-571500">
              <a:buFont typeface="Wingdings" pitchFamily="2" charset="2"/>
              <a:buChar char="q"/>
            </a:pPr>
            <a:r>
              <a:rPr lang="en-US" dirty="0" smtClean="0"/>
              <a:t>Save </a:t>
            </a:r>
            <a:r>
              <a:rPr lang="en-US" dirty="0"/>
              <a:t>for required reporting to desktop or other file as applicable</a:t>
            </a:r>
          </a:p>
          <a:p>
            <a:pPr marL="631825" lvl="0" indent="-571500">
              <a:buFont typeface="Wingdings" pitchFamily="2" charset="2"/>
              <a:buChar char="q"/>
            </a:pPr>
            <a:r>
              <a:rPr lang="en-US" dirty="0"/>
              <a:t>Corroborate MGS/MSA logging procedures with school documentation system </a:t>
            </a:r>
          </a:p>
          <a:p>
            <a:pPr marL="631825" lvl="0" indent="-571500">
              <a:buFont typeface="Wingdings" pitchFamily="2" charset="2"/>
              <a:buChar char="q"/>
            </a:pPr>
            <a:r>
              <a:rPr lang="en-US" dirty="0"/>
              <a:t>Review definitions of major functions (summary</a:t>
            </a:r>
            <a:r>
              <a:rPr lang="en-US" dirty="0" smtClean="0"/>
              <a:t>) and report accordingly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3496397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76200"/>
            <a:ext cx="8229600" cy="1600200"/>
          </a:xfrm>
        </p:spPr>
        <p:txBody>
          <a:bodyPr>
            <a:noAutofit/>
          </a:bodyPr>
          <a:lstStyle/>
          <a:p>
            <a:r>
              <a:rPr lang="en-US" sz="4000" b="1" dirty="0" smtClean="0"/>
              <a:t>Reporting Services through the MGS/MSA Log</a:t>
            </a:r>
            <a:endParaRPr lang="en-US" sz="4000" b="1" dirty="0"/>
          </a:p>
        </p:txBody>
      </p:sp>
      <p:sp>
        <p:nvSpPr>
          <p:cNvPr id="7" name="Content Placeholder 6"/>
          <p:cNvSpPr>
            <a:spLocks noGrp="1"/>
          </p:cNvSpPr>
          <p:nvPr>
            <p:ph idx="1"/>
          </p:nvPr>
        </p:nvSpPr>
        <p:spPr>
          <a:xfrm>
            <a:off x="609600" y="1905000"/>
            <a:ext cx="8229600" cy="4572000"/>
          </a:xfrm>
        </p:spPr>
        <p:txBody>
          <a:bodyPr>
            <a:normAutofit fontScale="92500" lnSpcReduction="20000"/>
          </a:bodyPr>
          <a:lstStyle/>
          <a:p>
            <a:pPr marL="0" indent="0">
              <a:buNone/>
            </a:pPr>
            <a:r>
              <a:rPr lang="en-US" b="1" dirty="0" smtClean="0"/>
              <a:t>It </a:t>
            </a:r>
            <a:r>
              <a:rPr lang="en-US" b="1" dirty="0"/>
              <a:t>is strongly recommended: </a:t>
            </a:r>
            <a:endParaRPr lang="en-US" b="1" dirty="0" smtClean="0"/>
          </a:p>
          <a:p>
            <a:pPr marL="0" indent="0">
              <a:buNone/>
            </a:pPr>
            <a:endParaRPr lang="en-US" sz="1900" dirty="0"/>
          </a:p>
          <a:p>
            <a:pPr marL="454025" lvl="0" indent="-454025">
              <a:buFont typeface="Wingdings" pitchFamily="2" charset="2"/>
              <a:buChar char="q"/>
            </a:pPr>
            <a:r>
              <a:rPr lang="en-US" dirty="0"/>
              <a:t>To log activities on a </a:t>
            </a:r>
            <a:r>
              <a:rPr lang="en-US" b="1" dirty="0"/>
              <a:t>daily</a:t>
            </a:r>
            <a:r>
              <a:rPr lang="en-US" dirty="0"/>
              <a:t> basis</a:t>
            </a:r>
          </a:p>
          <a:p>
            <a:pPr marL="454025" lvl="0" indent="-454025">
              <a:buFont typeface="Wingdings" pitchFamily="2" charset="2"/>
              <a:buChar char="q"/>
            </a:pPr>
            <a:r>
              <a:rPr lang="en-US" dirty="0"/>
              <a:t>Print, file and share a copy of the completed log </a:t>
            </a:r>
            <a:r>
              <a:rPr lang="en-US" b="1" dirty="0"/>
              <a:t>each month </a:t>
            </a:r>
            <a:r>
              <a:rPr lang="en-US" dirty="0"/>
              <a:t>with migrant records clerk. </a:t>
            </a:r>
          </a:p>
          <a:p>
            <a:pPr marL="454025" lvl="0" indent="-454025">
              <a:buFont typeface="Wingdings" pitchFamily="2" charset="2"/>
              <a:buChar char="q"/>
            </a:pPr>
            <a:r>
              <a:rPr lang="en-US" b="1" dirty="0" smtClean="0"/>
              <a:t>Monthly</a:t>
            </a:r>
            <a:r>
              <a:rPr lang="en-US" dirty="0" smtClean="0"/>
              <a:t> review </a:t>
            </a:r>
            <a:r>
              <a:rPr lang="en-US" dirty="0"/>
              <a:t>the Student Needs Assessment (select the caseload of PFS students to be served, including new students, and re-print updated Log)</a:t>
            </a:r>
          </a:p>
          <a:p>
            <a:pPr marL="454025" lvl="0" indent="-454025">
              <a:buFont typeface="Wingdings" pitchFamily="2" charset="2"/>
              <a:buChar char="q"/>
            </a:pPr>
            <a:r>
              <a:rPr lang="en-US" dirty="0"/>
              <a:t>Archive these confidential files (on an </a:t>
            </a:r>
            <a:r>
              <a:rPr lang="en-US" b="1" dirty="0"/>
              <a:t>annual</a:t>
            </a:r>
            <a:r>
              <a:rPr lang="en-US" dirty="0"/>
              <a:t> basis for auditing purposes</a:t>
            </a:r>
            <a:r>
              <a:rPr lang="en-US" dirty="0" smtClean="0"/>
              <a:t>)</a:t>
            </a:r>
          </a:p>
        </p:txBody>
      </p:sp>
    </p:spTree>
    <p:extLst>
      <p:ext uri="{BB962C8B-B14F-4D97-AF65-F5344CB8AC3E}">
        <p14:creationId xmlns:p14="http://schemas.microsoft.com/office/powerpoint/2010/main" val="6511759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r>
              <a:rPr lang="en-US" b="1" dirty="0" smtClean="0"/>
              <a:t>Referred Services - Form</a:t>
            </a:r>
            <a:endParaRPr lang="en-US" b="1" dirty="0"/>
          </a:p>
        </p:txBody>
      </p:sp>
      <p:sp>
        <p:nvSpPr>
          <p:cNvPr id="3" name="Content Placeholder 2"/>
          <p:cNvSpPr>
            <a:spLocks noGrp="1"/>
          </p:cNvSpPr>
          <p:nvPr>
            <p:ph idx="1"/>
          </p:nvPr>
        </p:nvSpPr>
        <p:spPr>
          <a:xfrm>
            <a:off x="228600" y="1219200"/>
            <a:ext cx="7409329" cy="4525963"/>
          </a:xfrm>
        </p:spPr>
        <p:txBody>
          <a:bodyPr/>
          <a:lstStyle/>
          <a:p>
            <a:r>
              <a:rPr lang="en-US" dirty="0" smtClean="0"/>
              <a:t>Complete when making educational service referrals outside the school</a:t>
            </a:r>
          </a:p>
          <a:p>
            <a:r>
              <a:rPr lang="en-US" dirty="0" smtClean="0"/>
              <a:t>Find form at MSIS under the </a:t>
            </a:r>
          </a:p>
          <a:p>
            <a:pPr>
              <a:buNone/>
            </a:pPr>
            <a:r>
              <a:rPr lang="en-US" dirty="0" smtClean="0"/>
              <a:t>   </a:t>
            </a:r>
            <a:r>
              <a:rPr lang="en-US" dirty="0" err="1" smtClean="0"/>
              <a:t>quicklinks</a:t>
            </a:r>
            <a:r>
              <a:rPr lang="en-US" dirty="0" smtClean="0"/>
              <a:t> menu/</a:t>
            </a:r>
            <a:r>
              <a:rPr lang="en-US" dirty="0" err="1" smtClean="0"/>
              <a:t>ed</a:t>
            </a:r>
            <a:r>
              <a:rPr lang="en-US" dirty="0" smtClean="0"/>
              <a:t> staff or at the MSDR.org resources tab.</a:t>
            </a:r>
          </a:p>
          <a:p>
            <a:r>
              <a:rPr lang="en-US" dirty="0" smtClean="0"/>
              <a:t>Provide to records clerk.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6" name="Explosion 1 5"/>
          <p:cNvSpPr/>
          <p:nvPr/>
        </p:nvSpPr>
        <p:spPr>
          <a:xfrm rot="840324">
            <a:off x="7200889" y="193373"/>
            <a:ext cx="1785232" cy="1524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HANDOUT</a:t>
            </a:r>
            <a:endParaRPr lang="en-US" sz="1400" b="1" dirty="0">
              <a:solidFill>
                <a:prstClr val="white"/>
              </a:solidFill>
            </a:endParaRPr>
          </a:p>
        </p:txBody>
      </p:sp>
      <p:pic>
        <p:nvPicPr>
          <p:cNvPr id="7" name="Picture 6" descr="Referred Services.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0588" t="14383" r="29608" b="3473"/>
          <a:stretch/>
        </p:blipFill>
        <p:spPr>
          <a:xfrm>
            <a:off x="6424513" y="2819400"/>
            <a:ext cx="2178968" cy="2828364"/>
          </a:xfrm>
          <a:prstGeom prst="rect">
            <a:avLst/>
          </a:prstGeom>
        </p:spPr>
      </p:pic>
    </p:spTree>
    <p:extLst>
      <p:ext uri="{BB962C8B-B14F-4D97-AF65-F5344CB8AC3E}">
        <p14:creationId xmlns:p14="http://schemas.microsoft.com/office/powerpoint/2010/main" val="405210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a:bodyPr>
          <a:lstStyle/>
          <a:p>
            <a:r>
              <a:rPr lang="en-US" b="1" dirty="0" smtClean="0"/>
              <a:t>Local Student Events/Activities Required Documentation</a:t>
            </a:r>
            <a:endParaRPr lang="en-US" b="1" dirty="0"/>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pPr marL="400050" lvl="1" indent="0">
              <a:buNone/>
            </a:pPr>
            <a:r>
              <a:rPr lang="en-US" sz="3000" dirty="0" smtClean="0"/>
              <a:t>Does your school conduct student events or activities?  Such as:</a:t>
            </a:r>
          </a:p>
          <a:p>
            <a:pPr marL="400050" lvl="1" indent="0">
              <a:buNone/>
            </a:pPr>
            <a:r>
              <a:rPr lang="en-US" sz="3000" dirty="0" smtClean="0"/>
              <a:t>	Guest speakers</a:t>
            </a:r>
          </a:p>
          <a:p>
            <a:pPr marL="400050" lvl="1" indent="0">
              <a:buNone/>
            </a:pPr>
            <a:r>
              <a:rPr lang="en-US" sz="3000" dirty="0" smtClean="0"/>
              <a:t>	College visits			</a:t>
            </a:r>
          </a:p>
          <a:p>
            <a:pPr marL="400050" lvl="1" indent="0">
              <a:buNone/>
            </a:pPr>
            <a:r>
              <a:rPr lang="en-US" sz="3000" dirty="0" smtClean="0"/>
              <a:t>	Student conferences</a:t>
            </a:r>
          </a:p>
          <a:p>
            <a:pPr marL="400050" lvl="1" indent="0">
              <a:buNone/>
            </a:pPr>
            <a:r>
              <a:rPr lang="en-US" sz="3000" dirty="0" smtClean="0"/>
              <a:t>	College or career fairs</a:t>
            </a:r>
          </a:p>
          <a:p>
            <a:pPr marL="400050" lvl="1" indent="0">
              <a:buNone/>
            </a:pPr>
            <a:endParaRPr lang="en-US" dirty="0"/>
          </a:p>
          <a:p>
            <a:pPr marL="400050" lvl="1" indent="0">
              <a:buNone/>
            </a:pPr>
            <a:r>
              <a:rPr lang="en-US" dirty="0" smtClean="0"/>
              <a:t>If yes, </a:t>
            </a:r>
            <a:r>
              <a:rPr lang="en-US" b="1" i="1" dirty="0" smtClean="0"/>
              <a:t>advocate, intervene, ensure, facilitate and coordinate </a:t>
            </a:r>
            <a:r>
              <a:rPr lang="en-US" dirty="0" smtClean="0"/>
              <a:t>migrant student access to these activities.  This is a major role for an advocate, and particularly if the above support academic achievement.  </a:t>
            </a:r>
          </a:p>
          <a:p>
            <a:pPr marL="400050" lvl="1" indent="0">
              <a:buNone/>
            </a:pPr>
            <a:endParaRPr lang="en-US" dirty="0"/>
          </a:p>
        </p:txBody>
      </p:sp>
    </p:spTree>
    <p:extLst>
      <p:ext uri="{BB962C8B-B14F-4D97-AF65-F5344CB8AC3E}">
        <p14:creationId xmlns:p14="http://schemas.microsoft.com/office/powerpoint/2010/main" val="407499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Local Student Events/Activities Required Documentation</a:t>
            </a:r>
            <a:endParaRPr lang="en-US" b="1" dirty="0"/>
          </a:p>
        </p:txBody>
      </p:sp>
      <p:sp>
        <p:nvSpPr>
          <p:cNvPr id="3" name="Content Placeholder 2"/>
          <p:cNvSpPr>
            <a:spLocks noGrp="1"/>
          </p:cNvSpPr>
          <p:nvPr>
            <p:ph idx="1"/>
          </p:nvPr>
        </p:nvSpPr>
        <p:spPr>
          <a:xfrm>
            <a:off x="457200" y="1295400"/>
            <a:ext cx="8229600" cy="5181600"/>
          </a:xfrm>
        </p:spPr>
        <p:txBody>
          <a:bodyPr>
            <a:normAutofit/>
          </a:bodyPr>
          <a:lstStyle/>
          <a:p>
            <a:pPr marL="400050" lvl="1" indent="0">
              <a:buNone/>
            </a:pPr>
            <a:r>
              <a:rPr lang="en-US" dirty="0" smtClean="0"/>
              <a:t>If utilizing Migrant Education Program funds for local student events/activities, the Program should </a:t>
            </a:r>
            <a:r>
              <a:rPr lang="en-US" dirty="0"/>
              <a:t>demonstrate the following:</a:t>
            </a:r>
          </a:p>
          <a:p>
            <a:pPr marL="400050" lvl="1" indent="0">
              <a:buNone/>
            </a:pPr>
            <a:endParaRPr lang="en-US" sz="1800" dirty="0"/>
          </a:p>
          <a:p>
            <a:pPr marL="0" indent="0">
              <a:buNone/>
            </a:pPr>
            <a:endParaRPr lang="en-US" sz="1100" b="1" dirty="0"/>
          </a:p>
          <a:p>
            <a:pPr marL="400050" lvl="1" indent="0">
              <a:buNone/>
            </a:pPr>
            <a:endParaRPr lang="en-US" sz="1800" dirty="0" smtClean="0"/>
          </a:p>
        </p:txBody>
      </p:sp>
      <p:sp>
        <p:nvSpPr>
          <p:cNvPr id="4" name="Rectangle 3"/>
          <p:cNvSpPr/>
          <p:nvPr/>
        </p:nvSpPr>
        <p:spPr>
          <a:xfrm>
            <a:off x="859971" y="2743200"/>
            <a:ext cx="7620000" cy="3662541"/>
          </a:xfrm>
          <a:prstGeom prst="rect">
            <a:avLst/>
          </a:prstGeom>
        </p:spPr>
        <p:txBody>
          <a:bodyPr wrap="square">
            <a:spAutoFit/>
          </a:bodyPr>
          <a:lstStyle/>
          <a:p>
            <a:pPr marL="914400" lvl="1" indent="-514350">
              <a:spcAft>
                <a:spcPts val="1200"/>
              </a:spcAft>
              <a:buFont typeface="+mj-lt"/>
              <a:buAutoNum type="alphaLcPeriod"/>
            </a:pPr>
            <a:r>
              <a:rPr lang="en-US" dirty="0">
                <a:solidFill>
                  <a:prstClr val="black"/>
                </a:solidFill>
              </a:rPr>
              <a:t>Documentation that the identified needs of migrant students have been addressed in accordance with state priorities and activities/events are feasible and do not reduce services to address priority needs.</a:t>
            </a:r>
          </a:p>
          <a:p>
            <a:pPr marL="914400" lvl="1" indent="-514350">
              <a:spcAft>
                <a:spcPts val="1200"/>
              </a:spcAft>
              <a:buFont typeface="+mj-lt"/>
              <a:buAutoNum type="alphaLcPeriod"/>
            </a:pPr>
            <a:r>
              <a:rPr lang="en-US" dirty="0">
                <a:solidFill>
                  <a:prstClr val="black"/>
                </a:solidFill>
              </a:rPr>
              <a:t>A description of how the event/activity will be evaluated for its impact on academic achievement of participating students.</a:t>
            </a:r>
          </a:p>
          <a:p>
            <a:pPr marL="914400" lvl="1" indent="-514350">
              <a:spcAft>
                <a:spcPts val="1200"/>
              </a:spcAft>
              <a:buFont typeface="+mj-lt"/>
              <a:buAutoNum type="alphaLcPeriod"/>
            </a:pPr>
            <a:r>
              <a:rPr lang="en-US" dirty="0">
                <a:solidFill>
                  <a:prstClr val="black"/>
                </a:solidFill>
              </a:rPr>
              <a:t>Documented plan describing how the student’s  experience in event/activity will have an on-going component that builds on school academics and post-secondary goals</a:t>
            </a:r>
            <a:r>
              <a:rPr lang="en-US" dirty="0" smtClean="0">
                <a:solidFill>
                  <a:prstClr val="black"/>
                </a:solidFill>
              </a:rPr>
              <a:t>.</a:t>
            </a:r>
          </a:p>
          <a:p>
            <a:pPr marL="914400" lvl="1" indent="-514350">
              <a:buFont typeface="+mj-lt"/>
              <a:buAutoNum type="alphaLcPeriod"/>
            </a:pPr>
            <a:endParaRPr lang="en-US" dirty="0">
              <a:solidFill>
                <a:prstClr val="black"/>
              </a:solidFill>
            </a:endParaRPr>
          </a:p>
          <a:p>
            <a:r>
              <a:rPr lang="en-US" sz="1100" b="1" i="1" dirty="0">
                <a:solidFill>
                  <a:prstClr val="black"/>
                </a:solidFill>
              </a:rPr>
              <a:t>Excerpted from OSPI MEP Webinar (September) </a:t>
            </a:r>
          </a:p>
          <a:p>
            <a:r>
              <a:rPr lang="en-US" sz="1100" b="1" i="1" dirty="0">
                <a:solidFill>
                  <a:prstClr val="black"/>
                </a:solidFill>
              </a:rPr>
              <a:t>- </a:t>
            </a:r>
            <a:r>
              <a:rPr lang="en-US" sz="1100" i="1" dirty="0">
                <a:solidFill>
                  <a:prstClr val="black"/>
                </a:solidFill>
                <a:hlinkClick r:id="rId2"/>
              </a:rPr>
              <a:t>http://www.k12.wa.us/MigrantBilingual/Webinar/2012Sept/MBWebinarMigrant.wmv</a:t>
            </a:r>
            <a:r>
              <a:rPr lang="en-US" sz="1100" i="1" dirty="0">
                <a:solidFill>
                  <a:prstClr val="black"/>
                </a:solidFill>
              </a:rPr>
              <a:t> </a:t>
            </a:r>
          </a:p>
        </p:txBody>
      </p:sp>
    </p:spTree>
    <p:extLst>
      <p:ext uri="{BB962C8B-B14F-4D97-AF65-F5344CB8AC3E}">
        <p14:creationId xmlns:p14="http://schemas.microsoft.com/office/powerpoint/2010/main" val="789364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 Student Event/Activities</a:t>
            </a:r>
            <a:br>
              <a:rPr lang="en-US" b="1" dirty="0" smtClean="0"/>
            </a:br>
            <a:r>
              <a:rPr lang="en-US" b="1" dirty="0" smtClean="0"/>
              <a:t>Documentation Considerations</a:t>
            </a:r>
            <a:endParaRPr lang="en-US" b="1" dirty="0"/>
          </a:p>
        </p:txBody>
      </p:sp>
      <p:sp>
        <p:nvSpPr>
          <p:cNvPr id="3" name="Content Placeholder 2"/>
          <p:cNvSpPr>
            <a:spLocks noGrp="1"/>
          </p:cNvSpPr>
          <p:nvPr>
            <p:ph idx="1"/>
          </p:nvPr>
        </p:nvSpPr>
        <p:spPr>
          <a:xfrm>
            <a:off x="457200" y="1752600"/>
            <a:ext cx="8229600" cy="4648200"/>
          </a:xfrm>
        </p:spPr>
        <p:txBody>
          <a:bodyPr>
            <a:normAutofit/>
          </a:bodyPr>
          <a:lstStyle/>
          <a:p>
            <a:pPr marL="457200" lvl="1" indent="0">
              <a:buNone/>
            </a:pPr>
            <a:r>
              <a:rPr lang="en-US" dirty="0" smtClean="0"/>
              <a:t>Tip:</a:t>
            </a:r>
          </a:p>
          <a:p>
            <a:pPr marL="457200" lvl="1" indent="0">
              <a:buNone/>
            </a:pPr>
            <a:r>
              <a:rPr lang="en-US" dirty="0" smtClean="0"/>
              <a:t>Check with your administrator and determine locally developed documentation requirements BEFORE an event or activity.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1968232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Consolidated Program Review</a:t>
            </a:r>
            <a:endParaRPr lang="en-US" b="1" dirty="0"/>
          </a:p>
        </p:txBody>
      </p:sp>
      <p:sp>
        <p:nvSpPr>
          <p:cNvPr id="3" name="Content Placeholder 2"/>
          <p:cNvSpPr>
            <a:spLocks noGrp="1"/>
          </p:cNvSpPr>
          <p:nvPr>
            <p:ph idx="1"/>
          </p:nvPr>
        </p:nvSpPr>
        <p:spPr>
          <a:xfrm>
            <a:off x="457200" y="1676400"/>
            <a:ext cx="8229600" cy="4267199"/>
          </a:xfrm>
        </p:spPr>
        <p:txBody>
          <a:bodyPr>
            <a:normAutofit fontScale="47500" lnSpcReduction="20000"/>
          </a:bodyPr>
          <a:lstStyle/>
          <a:p>
            <a:pPr marL="0" indent="0">
              <a:buNone/>
            </a:pPr>
            <a:r>
              <a:rPr lang="en-US" sz="4200" dirty="0" smtClean="0"/>
              <a:t>Checklists will be located on OSPI </a:t>
            </a:r>
            <a:r>
              <a:rPr lang="en-US" sz="4200" dirty="0"/>
              <a:t>website , </a:t>
            </a:r>
            <a:r>
              <a:rPr lang="en-US" sz="4200" dirty="0">
                <a:hlinkClick r:id="rId2"/>
              </a:rPr>
              <a:t>http://</a:t>
            </a:r>
            <a:r>
              <a:rPr lang="en-US" sz="4200" dirty="0" smtClean="0">
                <a:hlinkClick r:id="rId2"/>
              </a:rPr>
              <a:t>www.k12.wa.us/ConsolidatedReview/default.aspx</a:t>
            </a:r>
            <a:endParaRPr lang="en-US" sz="4200" dirty="0" smtClean="0"/>
          </a:p>
          <a:p>
            <a:pPr marL="0" indent="0">
              <a:buNone/>
            </a:pPr>
            <a:endParaRPr lang="en-US" sz="4200" dirty="0" smtClean="0"/>
          </a:p>
          <a:p>
            <a:pPr>
              <a:buFont typeface="Wingdings" pitchFamily="2" charset="2"/>
              <a:buChar char="ü"/>
            </a:pPr>
            <a:r>
              <a:rPr lang="en-US" sz="4200" dirty="0" smtClean="0"/>
              <a:t>Local implementation of activities as noted in approved grant application.</a:t>
            </a:r>
          </a:p>
          <a:p>
            <a:pPr>
              <a:buFont typeface="Wingdings" pitchFamily="2" charset="2"/>
              <a:buChar char="ü"/>
            </a:pPr>
            <a:r>
              <a:rPr lang="en-US" sz="4200" dirty="0" smtClean="0"/>
              <a:t>Selection process for migrant students to be served, including Priority for Service.</a:t>
            </a:r>
          </a:p>
          <a:p>
            <a:pPr>
              <a:buFont typeface="Wingdings" pitchFamily="2" charset="2"/>
              <a:buChar char="ü"/>
            </a:pPr>
            <a:r>
              <a:rPr lang="en-US" sz="4200" dirty="0" smtClean="0"/>
              <a:t>Evidence of logging and reporting of services provided to migrant students.</a:t>
            </a:r>
          </a:p>
          <a:p>
            <a:pPr>
              <a:buFont typeface="Wingdings" pitchFamily="2" charset="2"/>
              <a:buChar char="ü"/>
            </a:pPr>
            <a:r>
              <a:rPr lang="en-US" sz="4200" dirty="0" smtClean="0"/>
              <a:t>Evidence of active Identification and Recruitment of eligible migrant students.</a:t>
            </a:r>
          </a:p>
          <a:p>
            <a:pPr marL="0" indent="0">
              <a:buNone/>
            </a:pPr>
            <a:endParaRPr lang="en-US" b="1" dirty="0" smtClean="0"/>
          </a:p>
          <a:p>
            <a:pPr marL="0" indent="0">
              <a:buNone/>
            </a:pPr>
            <a:r>
              <a:rPr lang="en-US" b="1" dirty="0" smtClean="0">
                <a:solidFill>
                  <a:srgbClr val="0070C0"/>
                </a:solidFill>
              </a:rPr>
              <a:t>CPR </a:t>
            </a:r>
            <a:r>
              <a:rPr lang="en-US" b="1" dirty="0">
                <a:solidFill>
                  <a:srgbClr val="0070C0"/>
                </a:solidFill>
              </a:rPr>
              <a:t>Review Timeline</a:t>
            </a:r>
            <a:r>
              <a:rPr lang="en-US" dirty="0">
                <a:solidFill>
                  <a:srgbClr val="0070C0"/>
                </a:solidFill>
              </a:rPr>
              <a:t/>
            </a:r>
            <a:br>
              <a:rPr lang="en-US" dirty="0">
                <a:solidFill>
                  <a:srgbClr val="0070C0"/>
                </a:solidFill>
              </a:rPr>
            </a:br>
            <a:r>
              <a:rPr lang="en-US" b="1" dirty="0" smtClean="0"/>
              <a:t>2013-14</a:t>
            </a:r>
            <a:r>
              <a:rPr lang="en-US" b="1" dirty="0"/>
              <a:t>:</a:t>
            </a:r>
            <a:r>
              <a:rPr lang="en-US" dirty="0"/>
              <a:t> Districts in ESDs 123 and 189</a:t>
            </a:r>
            <a:br>
              <a:rPr lang="en-US" dirty="0"/>
            </a:br>
            <a:r>
              <a:rPr lang="en-US" b="1" dirty="0"/>
              <a:t>2014-15:</a:t>
            </a:r>
            <a:r>
              <a:rPr lang="en-US" dirty="0"/>
              <a:t> Districts in ESDs 101 and 114</a:t>
            </a:r>
            <a:br>
              <a:rPr lang="en-US" dirty="0"/>
            </a:br>
            <a:r>
              <a:rPr lang="en-US" b="1" dirty="0"/>
              <a:t>2015-16:</a:t>
            </a:r>
            <a:r>
              <a:rPr lang="en-US" dirty="0"/>
              <a:t> Districts in ESDs 121 and 171</a:t>
            </a:r>
            <a:br>
              <a:rPr lang="en-US" dirty="0"/>
            </a:br>
            <a:r>
              <a:rPr lang="en-US" b="1" dirty="0"/>
              <a:t>2016-17:</a:t>
            </a:r>
            <a:r>
              <a:rPr lang="en-US" dirty="0"/>
              <a:t> Chosen districts in ESDs 105, 112, and 113</a:t>
            </a:r>
            <a:br>
              <a:rPr lang="en-US" dirty="0"/>
            </a:br>
            <a:r>
              <a:rPr lang="en-US" b="1" dirty="0"/>
              <a:t>2017-18:</a:t>
            </a:r>
            <a:r>
              <a:rPr lang="en-US" dirty="0"/>
              <a:t> Chosen districts in ESDs 105, 112, and 113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162111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2286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b="1" dirty="0" smtClean="0"/>
              <a:t>MGS and MSA Strand and the </a:t>
            </a:r>
          </a:p>
          <a:p>
            <a:pPr lvl="0" algn="l"/>
            <a:r>
              <a:rPr lang="en-US" b="1" dirty="0" smtClean="0"/>
              <a:t>Job Description Alignment</a:t>
            </a:r>
            <a:endParaRPr lang="en-US" dirty="0"/>
          </a:p>
          <a:p>
            <a:pPr algn="l"/>
            <a:endParaRPr lang="en-US" sz="4700" b="1" dirty="0">
              <a:latin typeface="+mn-lt"/>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640" t="21600" r="55320" b="10000"/>
          <a:stretch/>
        </p:blipFill>
        <p:spPr bwMode="auto">
          <a:xfrm>
            <a:off x="685800" y="1447800"/>
            <a:ext cx="6601968" cy="50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Consolidated Program Review</a:t>
            </a:r>
            <a:endParaRPr lang="en-US" b="1"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0" indent="0" algn="ctr">
              <a:buNone/>
            </a:pPr>
            <a:r>
              <a:rPr lang="en-US" dirty="0" smtClean="0"/>
              <a:t>Excerpts of Program Review Checklist Relevant to MGS/MSA</a:t>
            </a:r>
          </a:p>
          <a:p>
            <a:pPr marL="0" indent="0">
              <a:buNone/>
            </a:pPr>
            <a:r>
              <a:rPr lang="en-US" sz="2400" dirty="0" smtClean="0"/>
              <a:t>MGS:</a:t>
            </a:r>
          </a:p>
          <a:p>
            <a:r>
              <a:rPr lang="en-US" sz="2400" dirty="0" smtClean="0"/>
              <a:t>List of student caseload and Migrant-funded services provided</a:t>
            </a:r>
          </a:p>
          <a:p>
            <a:r>
              <a:rPr lang="en-US" sz="2400" dirty="0" smtClean="0"/>
              <a:t>Documentation of selection process and log activity sheet demonstrating the intent to meet the identified needs of migrant students, including non-academic/academic activities, student advocacy, and postsecondary education, career exploration.</a:t>
            </a:r>
          </a:p>
          <a:p>
            <a:r>
              <a:rPr lang="en-US" sz="2400" dirty="0" smtClean="0"/>
              <a:t>(In conjunction with basic education), description of process to analyze credit accrual needs of students grades 9-12 </a:t>
            </a:r>
          </a:p>
          <a:p>
            <a:pPr marL="0" indent="0">
              <a:buNone/>
            </a:pPr>
            <a:r>
              <a:rPr lang="en-US" sz="2400" dirty="0" smtClean="0"/>
              <a:t>MSA:</a:t>
            </a:r>
          </a:p>
          <a:p>
            <a:r>
              <a:rPr lang="en-US" sz="2400" dirty="0" smtClean="0"/>
              <a:t>Documentation of selection process and log activity sheet </a:t>
            </a:r>
            <a:r>
              <a:rPr lang="en-US" sz="2400" dirty="0"/>
              <a:t>demonstrating the intent to meet the identified needs of migrant students, including non-academic/academic activities, student advocacy, and postsecondary education, career exploration</a:t>
            </a:r>
            <a:r>
              <a:rPr lang="en-US" sz="2400" dirty="0" smtClean="0"/>
              <a:t>.</a:t>
            </a:r>
          </a:p>
          <a:p>
            <a:pPr marL="0" indent="0">
              <a:buNone/>
            </a:pPr>
            <a:endParaRPr lang="en-US" sz="2400" dirty="0" smtClean="0"/>
          </a:p>
          <a:p>
            <a:pPr marL="0" indent="0">
              <a:buNone/>
            </a:pPr>
            <a:r>
              <a:rPr lang="en-US" sz="2400" dirty="0" smtClean="0"/>
              <a:t>District wide: Evidence of referrals made and professional development training attended.</a:t>
            </a:r>
            <a:endParaRPr lang="en-US" sz="2400" dirty="0"/>
          </a:p>
          <a:p>
            <a:endParaRPr lang="en-US" sz="2400" dirty="0" smtClean="0"/>
          </a:p>
        </p:txBody>
      </p:sp>
    </p:spTree>
    <p:extLst>
      <p:ext uri="{BB962C8B-B14F-4D97-AF65-F5344CB8AC3E}">
        <p14:creationId xmlns:p14="http://schemas.microsoft.com/office/powerpoint/2010/main" val="3830236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238157" y="4582702"/>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513195" y="2050642"/>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336394" y="4466947"/>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6725163" y="2868866"/>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490391" y="2002163"/>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269670" y="3576122"/>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183562" y="3683915"/>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114143" y="1235788"/>
            <a:ext cx="1066753" cy="800065"/>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
            </a:r>
            <a:br>
              <a:rPr lang="en-US" dirty="0" smtClean="0"/>
            </a:br>
            <a:r>
              <a:rPr lang="en-US" sz="4700" dirty="0" smtClean="0">
                <a:latin typeface="+mn-lt"/>
              </a:rPr>
              <a:t>Online MGS/MSA Data Analysis Tools, Reports, and Resources</a:t>
            </a:r>
            <a:endParaRPr lang="en-US" sz="4700" dirty="0">
              <a:latin typeface="+mn-lt"/>
            </a:endParaRPr>
          </a:p>
        </p:txBody>
      </p:sp>
      <p:sp>
        <p:nvSpPr>
          <p:cNvPr id="18" name="Rectangle 17"/>
          <p:cNvSpPr/>
          <p:nvPr/>
        </p:nvSpPr>
        <p:spPr>
          <a:xfrm>
            <a:off x="250122" y="838200"/>
            <a:ext cx="5998278" cy="5909310"/>
          </a:xfrm>
          <a:prstGeom prst="rect">
            <a:avLst/>
          </a:prstGeom>
        </p:spPr>
        <p:txBody>
          <a:bodyPr wrap="square">
            <a:spAutoFit/>
          </a:bodyPr>
          <a:lstStyle/>
          <a:p>
            <a:pPr lvl="0"/>
            <a:r>
              <a:rPr lang="en-US" b="1" dirty="0"/>
              <a:t>MGS/MSA Alignment: </a:t>
            </a:r>
            <a:endParaRPr lang="en-US" b="1" dirty="0" smtClean="0"/>
          </a:p>
          <a:p>
            <a:pPr lvl="0"/>
            <a:r>
              <a:rPr lang="en-US" b="1" dirty="0" smtClean="0">
                <a:solidFill>
                  <a:schemeClr val="accent6">
                    <a:lumMod val="75000"/>
                  </a:schemeClr>
                </a:solidFill>
              </a:rPr>
              <a:t>MSAks:3 </a:t>
            </a:r>
            <a:r>
              <a:rPr lang="en-US" b="1" dirty="0"/>
              <a:t>and</a:t>
            </a:r>
            <a:r>
              <a:rPr lang="en-US" b="1" dirty="0">
                <a:solidFill>
                  <a:schemeClr val="accent6">
                    <a:lumMod val="75000"/>
                  </a:schemeClr>
                </a:solidFill>
              </a:rPr>
              <a:t> </a:t>
            </a:r>
            <a:r>
              <a:rPr lang="en-US" b="1" dirty="0" smtClean="0">
                <a:solidFill>
                  <a:srgbClr val="7030A0"/>
                </a:solidFill>
              </a:rPr>
              <a:t>MGSks:3</a:t>
            </a:r>
            <a:r>
              <a:rPr lang="en-US" b="1" dirty="0" smtClean="0"/>
              <a:t>:</a:t>
            </a:r>
            <a:r>
              <a:rPr lang="en-US" b="1" dirty="0" smtClean="0">
                <a:solidFill>
                  <a:schemeClr val="accent6">
                    <a:lumMod val="75000"/>
                  </a:schemeClr>
                </a:solidFill>
              </a:rPr>
              <a:t> </a:t>
            </a:r>
            <a:r>
              <a:rPr lang="en-US" dirty="0"/>
              <a:t>Knowledge of school and community resources available to migrant students and families, including technical education, career awareness, and postsecondary education opportunities.</a:t>
            </a:r>
          </a:p>
          <a:p>
            <a:endParaRPr lang="en-US" b="1" dirty="0" smtClean="0"/>
          </a:p>
          <a:p>
            <a:pPr lvl="0"/>
            <a:r>
              <a:rPr lang="en-US" b="1" dirty="0" smtClean="0">
                <a:solidFill>
                  <a:schemeClr val="accent6">
                    <a:lumMod val="75000"/>
                  </a:schemeClr>
                </a:solidFill>
              </a:rPr>
              <a:t>MSAmr:1 </a:t>
            </a:r>
            <a:r>
              <a:rPr lang="en-US" b="1" dirty="0"/>
              <a:t>and</a:t>
            </a:r>
            <a:r>
              <a:rPr lang="en-US" b="1" dirty="0">
                <a:solidFill>
                  <a:schemeClr val="accent6">
                    <a:lumMod val="75000"/>
                  </a:schemeClr>
                </a:solidFill>
              </a:rPr>
              <a:t> </a:t>
            </a:r>
            <a:r>
              <a:rPr lang="en-US" b="1" dirty="0" smtClean="0">
                <a:solidFill>
                  <a:srgbClr val="7030A0"/>
                </a:solidFill>
              </a:rPr>
              <a:t>MGSmr:1</a:t>
            </a:r>
            <a:r>
              <a:rPr lang="en-US" b="1" dirty="0" smtClean="0"/>
              <a:t>:</a:t>
            </a:r>
            <a:r>
              <a:rPr lang="en-US" b="1" dirty="0" smtClean="0">
                <a:solidFill>
                  <a:schemeClr val="accent6">
                    <a:lumMod val="75000"/>
                  </a:schemeClr>
                </a:solidFill>
              </a:rPr>
              <a:t> </a:t>
            </a:r>
            <a:r>
              <a:rPr lang="en-US" dirty="0"/>
              <a:t>Coordinate with school counselor, teachers, and other appropriate staff to develop a caseload of migrant students most at-risk of not meeting state academic and achievement standards</a:t>
            </a:r>
            <a:r>
              <a:rPr lang="en-US" dirty="0" smtClean="0"/>
              <a:t>.</a:t>
            </a:r>
          </a:p>
          <a:p>
            <a:pPr lvl="0"/>
            <a:r>
              <a:rPr lang="en-US" b="1" dirty="0" smtClean="0">
                <a:solidFill>
                  <a:schemeClr val="accent6">
                    <a:lumMod val="75000"/>
                  </a:schemeClr>
                </a:solidFill>
              </a:rPr>
              <a:t>MSAmr:2 </a:t>
            </a:r>
            <a:r>
              <a:rPr lang="en-US" b="1" dirty="0"/>
              <a:t>and</a:t>
            </a:r>
            <a:r>
              <a:rPr lang="en-US" b="1" dirty="0">
                <a:solidFill>
                  <a:schemeClr val="accent6">
                    <a:lumMod val="75000"/>
                  </a:schemeClr>
                </a:solidFill>
              </a:rPr>
              <a:t> </a:t>
            </a:r>
            <a:r>
              <a:rPr lang="en-US" b="1" dirty="0" smtClean="0">
                <a:solidFill>
                  <a:srgbClr val="7030A0"/>
                </a:solidFill>
              </a:rPr>
              <a:t>MGSmr:2</a:t>
            </a:r>
            <a:r>
              <a:rPr lang="en-US" b="1" dirty="0" smtClean="0"/>
              <a:t>:</a:t>
            </a:r>
            <a:r>
              <a:rPr lang="en-US" b="1" dirty="0" smtClean="0">
                <a:solidFill>
                  <a:schemeClr val="accent6">
                    <a:lumMod val="75000"/>
                  </a:schemeClr>
                </a:solidFill>
              </a:rPr>
              <a:t> </a:t>
            </a:r>
            <a:r>
              <a:rPr lang="en-US" dirty="0"/>
              <a:t>Identify the barriers including educational disruption, cultural and language barriers, social isolation, various health-related problems, or other factors that inhibit the ability of selected migrant students to meet state academic and achievement standards. </a:t>
            </a:r>
            <a:endParaRPr lang="en-US" dirty="0" smtClean="0"/>
          </a:p>
          <a:p>
            <a:pPr lvl="0"/>
            <a:r>
              <a:rPr lang="en-US" b="1" dirty="0" smtClean="0">
                <a:solidFill>
                  <a:schemeClr val="accent6">
                    <a:lumMod val="75000"/>
                  </a:schemeClr>
                </a:solidFill>
              </a:rPr>
              <a:t>MSAmr:4 </a:t>
            </a:r>
            <a:r>
              <a:rPr lang="en-US" b="1" dirty="0"/>
              <a:t>and</a:t>
            </a:r>
            <a:r>
              <a:rPr lang="en-US" b="1" dirty="0">
                <a:solidFill>
                  <a:schemeClr val="accent6">
                    <a:lumMod val="75000"/>
                  </a:schemeClr>
                </a:solidFill>
              </a:rPr>
              <a:t> </a:t>
            </a:r>
            <a:r>
              <a:rPr lang="en-US" b="1" dirty="0" smtClean="0">
                <a:solidFill>
                  <a:srgbClr val="7030A0"/>
                </a:solidFill>
              </a:rPr>
              <a:t>MGSmr:5</a:t>
            </a:r>
            <a:r>
              <a:rPr lang="en-US" b="1" dirty="0" smtClean="0"/>
              <a:t>:</a:t>
            </a:r>
            <a:r>
              <a:rPr lang="en-US" b="1" dirty="0" smtClean="0">
                <a:solidFill>
                  <a:schemeClr val="accent6">
                    <a:lumMod val="75000"/>
                  </a:schemeClr>
                </a:solidFill>
              </a:rPr>
              <a:t> </a:t>
            </a:r>
            <a:r>
              <a:rPr lang="en-US" dirty="0"/>
              <a:t>Coordinate access to services available through school district and/or community to reduce and/or eliminate identified barriers.</a:t>
            </a:r>
          </a:p>
          <a:p>
            <a:pPr lvl="0"/>
            <a:endParaRPr lang="en-US" b="1" dirty="0"/>
          </a:p>
          <a:p>
            <a:pPr lvl="0"/>
            <a:endParaRPr lang="en-US" dirty="0"/>
          </a:p>
          <a:p>
            <a:pPr lvl="0" algn="r"/>
            <a:endParaRPr lang="en-US" dirty="0">
              <a:solidFill>
                <a:srgbClr val="7030A0"/>
              </a:solidFill>
            </a:endParaRPr>
          </a:p>
        </p:txBody>
      </p:sp>
    </p:spTree>
    <p:extLst>
      <p:ext uri="{BB962C8B-B14F-4D97-AF65-F5344CB8AC3E}">
        <p14:creationId xmlns:p14="http://schemas.microsoft.com/office/powerpoint/2010/main" val="27554866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3743778" y="5711813"/>
            <a:ext cx="1317582" cy="988186"/>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2161646" y="5450691"/>
            <a:ext cx="1178001" cy="883501"/>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5099364" y="5557394"/>
            <a:ext cx="1304617" cy="978463"/>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1420181" y="4567236"/>
            <a:ext cx="1172858" cy="879644"/>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849451" y="5452323"/>
            <a:ext cx="1129737" cy="847302"/>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4511522" y="4729574"/>
            <a:ext cx="1230889" cy="1201987"/>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3012398" y="4877933"/>
            <a:ext cx="1207025" cy="905269"/>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359614" y="4699279"/>
            <a:ext cx="1148777" cy="861583"/>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
            </a:r>
            <a:br>
              <a:rPr lang="en-US" dirty="0" smtClean="0"/>
            </a:br>
            <a:r>
              <a:rPr lang="en-US" sz="4700" dirty="0" smtClean="0">
                <a:latin typeface="+mn-lt"/>
              </a:rPr>
              <a:t>Online MGS/MSA Data Analysis Tools, Reports, and Resources</a:t>
            </a:r>
            <a:endParaRPr lang="en-US" sz="4700" dirty="0">
              <a:latin typeface="+mn-lt"/>
            </a:endParaRPr>
          </a:p>
        </p:txBody>
      </p:sp>
      <p:sp>
        <p:nvSpPr>
          <p:cNvPr id="18" name="Rectangle 17"/>
          <p:cNvSpPr/>
          <p:nvPr/>
        </p:nvSpPr>
        <p:spPr>
          <a:xfrm>
            <a:off x="226676" y="1231880"/>
            <a:ext cx="6149702" cy="3416320"/>
          </a:xfrm>
          <a:prstGeom prst="rect">
            <a:avLst/>
          </a:prstGeom>
        </p:spPr>
        <p:txBody>
          <a:bodyPr wrap="square">
            <a:spAutoFit/>
          </a:bodyPr>
          <a:lstStyle/>
          <a:p>
            <a:pPr lvl="0"/>
            <a:r>
              <a:rPr lang="en-US" b="1" dirty="0"/>
              <a:t>MGS/MSA Alignment: </a:t>
            </a:r>
            <a:endParaRPr lang="en-US" b="1" dirty="0" smtClean="0"/>
          </a:p>
          <a:p>
            <a:pPr lvl="0"/>
            <a:r>
              <a:rPr lang="en-US" b="1" dirty="0" smtClean="0">
                <a:solidFill>
                  <a:schemeClr val="accent6">
                    <a:lumMod val="75000"/>
                  </a:schemeClr>
                </a:solidFill>
              </a:rPr>
              <a:t>MSAmr:5 </a:t>
            </a:r>
            <a:r>
              <a:rPr lang="en-US" b="1" dirty="0"/>
              <a:t>and</a:t>
            </a:r>
            <a:r>
              <a:rPr lang="en-US" b="1" dirty="0">
                <a:solidFill>
                  <a:schemeClr val="accent6">
                    <a:lumMod val="75000"/>
                  </a:schemeClr>
                </a:solidFill>
              </a:rPr>
              <a:t> </a:t>
            </a:r>
            <a:r>
              <a:rPr lang="en-US" b="1" dirty="0" smtClean="0">
                <a:solidFill>
                  <a:srgbClr val="7030A0"/>
                </a:solidFill>
              </a:rPr>
              <a:t>MGSmr:6</a:t>
            </a:r>
            <a:r>
              <a:rPr lang="en-US" b="1" dirty="0" smtClean="0"/>
              <a:t>:</a:t>
            </a:r>
            <a:r>
              <a:rPr lang="en-US" b="1" dirty="0" smtClean="0">
                <a:solidFill>
                  <a:schemeClr val="accent6">
                    <a:lumMod val="75000"/>
                  </a:schemeClr>
                </a:solidFill>
              </a:rPr>
              <a:t> </a:t>
            </a:r>
            <a:r>
              <a:rPr lang="en-US" dirty="0"/>
              <a:t>Coordinate access to services available through school district and/or community that strengthen communication, self-advocacy, and leadership skills.</a:t>
            </a:r>
          </a:p>
          <a:p>
            <a:pPr lvl="0"/>
            <a:r>
              <a:rPr lang="en-US" b="1" dirty="0" smtClean="0">
                <a:solidFill>
                  <a:schemeClr val="accent6">
                    <a:lumMod val="75000"/>
                  </a:schemeClr>
                </a:solidFill>
              </a:rPr>
              <a:t>MSAmr:2 </a:t>
            </a:r>
            <a:r>
              <a:rPr lang="en-US" b="1" dirty="0"/>
              <a:t>and</a:t>
            </a:r>
            <a:r>
              <a:rPr lang="en-US" b="1" dirty="0">
                <a:solidFill>
                  <a:schemeClr val="accent6">
                    <a:lumMod val="75000"/>
                  </a:schemeClr>
                </a:solidFill>
              </a:rPr>
              <a:t> </a:t>
            </a:r>
            <a:r>
              <a:rPr lang="en-US" b="1" dirty="0" smtClean="0">
                <a:solidFill>
                  <a:srgbClr val="7030A0"/>
                </a:solidFill>
              </a:rPr>
              <a:t>MGSmr:9</a:t>
            </a:r>
            <a:r>
              <a:rPr lang="en-US" b="1" dirty="0" smtClean="0"/>
              <a:t>:</a:t>
            </a:r>
            <a:r>
              <a:rPr lang="en-US" b="1" dirty="0" smtClean="0">
                <a:solidFill>
                  <a:schemeClr val="accent6">
                    <a:lumMod val="75000"/>
                  </a:schemeClr>
                </a:solidFill>
              </a:rPr>
              <a:t> </a:t>
            </a:r>
            <a:r>
              <a:rPr lang="en-US" dirty="0"/>
              <a:t>Work with school counselor to monitor attendance, discipline, credits/grades, and other social/academic issues that may impact the student’s ability to successfully transition to next grade level, graduate, or pursue postsecondary opportunities or employment.</a:t>
            </a:r>
          </a:p>
          <a:p>
            <a:pPr lvl="0"/>
            <a:endParaRPr lang="en-US" b="1" dirty="0"/>
          </a:p>
          <a:p>
            <a:pPr lvl="0"/>
            <a:endParaRPr lang="en-US" dirty="0"/>
          </a:p>
          <a:p>
            <a:pPr lvl="0" algn="r"/>
            <a:endParaRPr lang="en-US" dirty="0">
              <a:solidFill>
                <a:srgbClr val="7030A0"/>
              </a:solidFill>
            </a:endParaRPr>
          </a:p>
        </p:txBody>
      </p:sp>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91387" y="280193"/>
            <a:ext cx="1852613"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5372" t="8366" r="54118" b="8497"/>
          <a:stretch/>
        </p:blipFill>
        <p:spPr bwMode="auto">
          <a:xfrm>
            <a:off x="6248400" y="1701006"/>
            <a:ext cx="2751967" cy="334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7637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l"/>
            <a:r>
              <a:rPr lang="en-US" dirty="0" smtClean="0"/>
              <a:t>Academic Guidance in Action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41" t="20471" r="33179" b="11543"/>
          <a:stretch/>
        </p:blipFill>
        <p:spPr bwMode="auto">
          <a:xfrm>
            <a:off x="1295400" y="838200"/>
            <a:ext cx="6705600" cy="59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xplosion 1 5"/>
          <p:cNvSpPr/>
          <p:nvPr/>
        </p:nvSpPr>
        <p:spPr>
          <a:xfrm>
            <a:off x="7413812" y="13447"/>
            <a:ext cx="1730188" cy="12954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HANDOUT</a:t>
            </a:r>
            <a:endParaRPr lang="en-US" sz="1400" b="1" dirty="0">
              <a:solidFill>
                <a:prstClr val="white"/>
              </a:solidFill>
            </a:endParaRPr>
          </a:p>
        </p:txBody>
      </p:sp>
    </p:spTree>
    <p:extLst>
      <p:ext uri="{BB962C8B-B14F-4D97-AF65-F5344CB8AC3E}">
        <p14:creationId xmlns:p14="http://schemas.microsoft.com/office/powerpoint/2010/main" val="3908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Few Academic Guidance Strategies</a:t>
            </a:r>
            <a:br>
              <a:rPr lang="en-US" b="1" dirty="0" smtClean="0"/>
            </a:b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9556085"/>
              </p:ext>
            </p:extLst>
          </p:nvPr>
        </p:nvGraphicFramePr>
        <p:xfrm>
          <a:off x="685800" y="1356275"/>
          <a:ext cx="7543800" cy="4815925"/>
        </p:xfrm>
        <a:graphic>
          <a:graphicData uri="http://schemas.openxmlformats.org/drawingml/2006/table">
            <a:tbl>
              <a:tblPr firstRow="1" firstCol="1" bandRow="1">
                <a:tableStyleId>{69012ECD-51FC-41F1-AA8D-1B2483CD663E}</a:tableStyleId>
              </a:tblPr>
              <a:tblGrid>
                <a:gridCol w="7543800"/>
              </a:tblGrid>
              <a:tr h="371699">
                <a:tc>
                  <a:txBody>
                    <a:bodyPr/>
                    <a:lstStyle/>
                    <a:p>
                      <a:pPr marL="0" marR="0" algn="ctr">
                        <a:lnSpc>
                          <a:spcPct val="115000"/>
                        </a:lnSpc>
                        <a:spcBef>
                          <a:spcPts val="0"/>
                        </a:spcBef>
                        <a:spcAft>
                          <a:spcPts val="0"/>
                        </a:spcAft>
                      </a:pPr>
                      <a:endParaRPr lang="en-US" sz="1600" b="1" dirty="0">
                        <a:effectLst/>
                        <a:latin typeface="Calibri"/>
                        <a:ea typeface="Times New Roman"/>
                        <a:cs typeface="Times New Roman"/>
                      </a:endParaRPr>
                    </a:p>
                  </a:txBody>
                  <a:tcPr marL="68580" marR="68580" marT="0" marB="0"/>
                </a:tc>
              </a:tr>
              <a:tr h="4444226">
                <a:tc>
                  <a:txBody>
                    <a:bodyPr/>
                    <a:lstStyle/>
                    <a:p>
                      <a:pPr>
                        <a:buFont typeface="Arial" pitchFamily="34" charset="0"/>
                        <a:buChar char="•"/>
                      </a:pPr>
                      <a:r>
                        <a:rPr lang="en-US" sz="4400" dirty="0" smtClean="0"/>
                        <a:t>  Placement Considerations</a:t>
                      </a:r>
                    </a:p>
                    <a:p>
                      <a:pPr>
                        <a:buFont typeface="Arial" pitchFamily="34" charset="0"/>
                        <a:buChar char="•"/>
                      </a:pPr>
                      <a:r>
                        <a:rPr lang="en-US" sz="4400" dirty="0" smtClean="0"/>
                        <a:t>  Collaboration/Advocacy</a:t>
                      </a:r>
                    </a:p>
                    <a:p>
                      <a:pPr>
                        <a:buFont typeface="Arial" pitchFamily="34" charset="0"/>
                        <a:buChar char="•"/>
                      </a:pPr>
                      <a:r>
                        <a:rPr lang="en-US" sz="4400" dirty="0" smtClean="0"/>
                        <a:t>  High School and Beyond and        Migrant Student Plan of Action</a:t>
                      </a:r>
                    </a:p>
                    <a:p>
                      <a:pPr lvl="1">
                        <a:buFont typeface="Arial" pitchFamily="34" charset="0"/>
                        <a:buChar char="•"/>
                      </a:pPr>
                      <a:r>
                        <a:rPr lang="en-US" sz="2800" dirty="0" smtClean="0"/>
                        <a:t>Coaching and Monitoring Academic Progress</a:t>
                      </a:r>
                      <a:endParaRPr lang="en-US" sz="4400" dirty="0" smtClean="0"/>
                    </a:p>
                    <a:p>
                      <a:pPr>
                        <a:buFont typeface="Arial" pitchFamily="34" charset="0"/>
                        <a:buChar char="•"/>
                      </a:pPr>
                      <a:r>
                        <a:rPr lang="en-US" sz="4400" dirty="0" smtClean="0"/>
                        <a:t>  Withdrawal</a:t>
                      </a:r>
                    </a:p>
                  </a:txBody>
                  <a:tcPr marL="68580" marR="68580" marT="0" marB="0"/>
                </a:tc>
              </a:tr>
            </a:tbl>
          </a:graphicData>
        </a:graphic>
      </p:graphicFrame>
    </p:spTree>
    <p:extLst>
      <p:ext uri="{BB962C8B-B14F-4D97-AF65-F5344CB8AC3E}">
        <p14:creationId xmlns:p14="http://schemas.microsoft.com/office/powerpoint/2010/main" val="1660671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Guidance Strategies</a:t>
            </a:r>
            <a:br>
              <a:rPr lang="en-US" b="1" dirty="0" smtClean="0"/>
            </a:br>
            <a:r>
              <a:rPr lang="en-US" b="1" dirty="0" smtClean="0"/>
              <a:t>PLACEMENT CONSIDERATIONS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8826192"/>
              </p:ext>
            </p:extLst>
          </p:nvPr>
        </p:nvGraphicFramePr>
        <p:xfrm>
          <a:off x="685800" y="1600200"/>
          <a:ext cx="7772400" cy="4953000"/>
        </p:xfrm>
        <a:graphic>
          <a:graphicData uri="http://schemas.openxmlformats.org/drawingml/2006/table">
            <a:tbl>
              <a:tblPr firstRow="1" firstCol="1" bandRow="1">
                <a:tableStyleId>{69012ECD-51FC-41F1-AA8D-1B2483CD663E}</a:tableStyleId>
              </a:tblPr>
              <a:tblGrid>
                <a:gridCol w="2057400"/>
                <a:gridCol w="5715000"/>
              </a:tblGrid>
              <a:tr h="289596">
                <a:tc>
                  <a:txBody>
                    <a:bodyPr/>
                    <a:lstStyle/>
                    <a:p>
                      <a:pPr marL="0" marR="0" algn="ctr">
                        <a:lnSpc>
                          <a:spcPct val="115000"/>
                        </a:lnSpc>
                        <a:spcBef>
                          <a:spcPts val="0"/>
                        </a:spcBef>
                        <a:spcAft>
                          <a:spcPts val="0"/>
                        </a:spcAft>
                      </a:pPr>
                      <a:r>
                        <a:rPr lang="en-US" sz="1600" dirty="0" smtClean="0">
                          <a:effectLst/>
                        </a:rPr>
                        <a:t>STRATEGIES</a:t>
                      </a:r>
                      <a:endParaRPr lang="en-US" sz="16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ACTION – HOW TO’s</a:t>
                      </a:r>
                      <a:endParaRPr lang="en-US" sz="1600" b="1" dirty="0">
                        <a:effectLst/>
                        <a:latin typeface="Calibri"/>
                        <a:ea typeface="Times New Roman"/>
                        <a:cs typeface="Times New Roman"/>
                      </a:endParaRPr>
                    </a:p>
                  </a:txBody>
                  <a:tcPr marL="68580" marR="68580" marT="0" marB="0"/>
                </a:tc>
              </a:tr>
              <a:tr h="2070923">
                <a:tc>
                  <a:txBody>
                    <a:bodyPr/>
                    <a:lstStyle/>
                    <a:p>
                      <a:pPr marL="0" marR="0" algn="ctr">
                        <a:lnSpc>
                          <a:spcPct val="115000"/>
                        </a:lnSpc>
                        <a:spcBef>
                          <a:spcPts val="0"/>
                        </a:spcBef>
                        <a:spcAft>
                          <a:spcPts val="0"/>
                        </a:spcAft>
                      </a:pPr>
                      <a:r>
                        <a:rPr lang="en-US" sz="1600" dirty="0">
                          <a:effectLst/>
                        </a:rPr>
                        <a:t>Collaborate with counselor to interpret student’s transcript; and identify learning gaps</a:t>
                      </a:r>
                      <a:endParaRPr lang="en-US" sz="1600" dirty="0">
                        <a:effectLst/>
                        <a:latin typeface="Calibri"/>
                        <a:ea typeface="Times New Roman"/>
                        <a:cs typeface="Times New Roman"/>
                      </a:endParaRPr>
                    </a:p>
                  </a:txBody>
                  <a:tcPr marL="68580" marR="68580" marT="0" marB="0" anchor="ctr"/>
                </a:tc>
                <a:tc>
                  <a:txBody>
                    <a:bodyPr/>
                    <a:lstStyle/>
                    <a:p>
                      <a:pPr marL="228600" marR="0" indent="-228600">
                        <a:lnSpc>
                          <a:spcPct val="115000"/>
                        </a:lnSpc>
                        <a:spcBef>
                          <a:spcPts val="0"/>
                        </a:spcBef>
                        <a:spcAft>
                          <a:spcPts val="0"/>
                        </a:spcAft>
                        <a:buFont typeface="+mj-lt"/>
                        <a:buAutoNum type="arabicPeriod"/>
                      </a:pPr>
                      <a:r>
                        <a:rPr lang="en-US" sz="1600" dirty="0" smtClean="0">
                          <a:effectLst/>
                        </a:rPr>
                        <a:t>Top </a:t>
                      </a:r>
                      <a:r>
                        <a:rPr lang="en-US" sz="1600" dirty="0">
                          <a:effectLst/>
                        </a:rPr>
                        <a:t>priority in placement: student complete partially completed requirements.    </a:t>
                      </a:r>
                      <a:endParaRPr lang="en-US" sz="1600" dirty="0" smtClean="0">
                        <a:effectLst/>
                      </a:endParaRPr>
                    </a:p>
                    <a:p>
                      <a:pPr marL="228600" marR="0" indent="-228600">
                        <a:lnSpc>
                          <a:spcPct val="115000"/>
                        </a:lnSpc>
                        <a:spcBef>
                          <a:spcPts val="0"/>
                        </a:spcBef>
                        <a:spcAft>
                          <a:spcPts val="0"/>
                        </a:spcAft>
                        <a:buFont typeface="+mj-lt"/>
                        <a:buAutoNum type="arabicPeriod"/>
                      </a:pPr>
                      <a:r>
                        <a:rPr lang="en-US" sz="1600" dirty="0" smtClean="0">
                          <a:effectLst/>
                        </a:rPr>
                        <a:t>If </a:t>
                      </a:r>
                      <a:r>
                        <a:rPr lang="en-US" sz="1600" dirty="0">
                          <a:effectLst/>
                        </a:rPr>
                        <a:t>late entry resulted in placement in Alternative HS, identify how and when the student can return to the regular high school.  </a:t>
                      </a:r>
                      <a:endParaRPr lang="en-US" sz="1600" dirty="0" smtClean="0">
                        <a:effectLst/>
                      </a:endParaRPr>
                    </a:p>
                    <a:p>
                      <a:pPr marL="228600" marR="0" indent="-228600">
                        <a:lnSpc>
                          <a:spcPct val="115000"/>
                        </a:lnSpc>
                        <a:spcBef>
                          <a:spcPts val="0"/>
                        </a:spcBef>
                        <a:spcAft>
                          <a:spcPts val="0"/>
                        </a:spcAft>
                        <a:buFont typeface="+mj-lt"/>
                        <a:buAutoNum type="arabicPeriod"/>
                      </a:pPr>
                      <a:r>
                        <a:rPr lang="en-US" sz="1600" dirty="0" smtClean="0">
                          <a:effectLst/>
                        </a:rPr>
                        <a:t>Identify </a:t>
                      </a:r>
                      <a:r>
                        <a:rPr lang="en-US" sz="1600" dirty="0">
                          <a:effectLst/>
                        </a:rPr>
                        <a:t>if student is likely to graduate on time.  </a:t>
                      </a:r>
                      <a:endParaRPr lang="en-US" sz="1600" dirty="0" smtClean="0">
                        <a:effectLst/>
                      </a:endParaRPr>
                    </a:p>
                    <a:p>
                      <a:pPr marL="228600" marR="0" indent="-228600">
                        <a:lnSpc>
                          <a:spcPct val="115000"/>
                        </a:lnSpc>
                        <a:spcBef>
                          <a:spcPts val="0"/>
                        </a:spcBef>
                        <a:spcAft>
                          <a:spcPts val="0"/>
                        </a:spcAft>
                        <a:buFont typeface="+mj-lt"/>
                        <a:buAutoNum type="arabicPeriod"/>
                      </a:pPr>
                      <a:r>
                        <a:rPr lang="en-US" sz="1600" dirty="0" smtClean="0">
                          <a:effectLst/>
                        </a:rPr>
                        <a:t>Identify </a:t>
                      </a:r>
                      <a:r>
                        <a:rPr lang="en-US" sz="1600" dirty="0">
                          <a:effectLst/>
                        </a:rPr>
                        <a:t>if placement decisions are supporting completion of CADR requirements in English, math, science, etc. </a:t>
                      </a:r>
                      <a:endParaRPr lang="en-US" sz="1600" dirty="0">
                        <a:effectLst/>
                        <a:latin typeface="Calibri"/>
                        <a:ea typeface="Times New Roman"/>
                        <a:cs typeface="Times New Roman"/>
                      </a:endParaRPr>
                    </a:p>
                  </a:txBody>
                  <a:tcPr marL="68580" marR="68580" marT="0" marB="0"/>
                </a:tc>
              </a:tr>
              <a:tr h="2592481">
                <a:tc>
                  <a:txBody>
                    <a:bodyPr/>
                    <a:lstStyle/>
                    <a:p>
                      <a:pPr marL="0" marR="0" algn="ctr">
                        <a:lnSpc>
                          <a:spcPct val="115000"/>
                        </a:lnSpc>
                        <a:spcBef>
                          <a:spcPts val="0"/>
                        </a:spcBef>
                        <a:spcAft>
                          <a:spcPts val="0"/>
                        </a:spcAft>
                      </a:pPr>
                      <a:r>
                        <a:rPr lang="en-US" sz="1600" dirty="0">
                          <a:effectLst/>
                        </a:rPr>
                        <a:t>Support counselor in combining partially completed coursework to meet a requirement. </a:t>
                      </a:r>
                      <a:endParaRPr lang="en-US" sz="1600" dirty="0">
                        <a:effectLst/>
                        <a:latin typeface="Calibri"/>
                        <a:ea typeface="Times New Roman"/>
                        <a:cs typeface="Times New Roman"/>
                      </a:endParaRPr>
                    </a:p>
                  </a:txBody>
                  <a:tcPr marL="68580" marR="68580" marT="0" marB="0" anchor="ctr"/>
                </a:tc>
                <a:tc>
                  <a:txBody>
                    <a:bodyPr/>
                    <a:lstStyle/>
                    <a:p>
                      <a:pPr marL="228600" marR="0" indent="-228600">
                        <a:lnSpc>
                          <a:spcPct val="115000"/>
                        </a:lnSpc>
                        <a:spcBef>
                          <a:spcPts val="0"/>
                        </a:spcBef>
                        <a:spcAft>
                          <a:spcPts val="0"/>
                        </a:spcAft>
                        <a:buFont typeface="+mj-lt"/>
                        <a:buAutoNum type="arabicPeriod"/>
                      </a:pPr>
                      <a:r>
                        <a:rPr lang="en-US" sz="1600" dirty="0" smtClean="0">
                          <a:effectLst/>
                        </a:rPr>
                        <a:t>Consult </a:t>
                      </a:r>
                      <a:r>
                        <a:rPr lang="en-US" sz="1600" dirty="0">
                          <a:effectLst/>
                        </a:rPr>
                        <a:t>student’s record in the Migrant Student Information System database.  Note partial work completed (“Unreported data, withdrawal processed”).  </a:t>
                      </a:r>
                      <a:endParaRPr lang="en-US" sz="1600" dirty="0" smtClean="0">
                        <a:effectLst/>
                      </a:endParaRPr>
                    </a:p>
                    <a:p>
                      <a:pPr marL="228600" marR="0" indent="-228600">
                        <a:lnSpc>
                          <a:spcPct val="115000"/>
                        </a:lnSpc>
                        <a:spcBef>
                          <a:spcPts val="0"/>
                        </a:spcBef>
                        <a:spcAft>
                          <a:spcPts val="0"/>
                        </a:spcAft>
                        <a:buFont typeface="+mj-lt"/>
                        <a:buAutoNum type="arabicPeriod"/>
                      </a:pPr>
                      <a:r>
                        <a:rPr lang="en-US" sz="1600" dirty="0" smtClean="0">
                          <a:effectLst/>
                        </a:rPr>
                        <a:t>Verify </a:t>
                      </a:r>
                      <a:r>
                        <a:rPr lang="en-US" sz="1600" dirty="0">
                          <a:effectLst/>
                        </a:rPr>
                        <a:t>credit for education in a previous state/country was fairly awarded as transfer credit to the student.  </a:t>
                      </a:r>
                      <a:endParaRPr lang="en-US" sz="1600" dirty="0" smtClean="0">
                        <a:effectLst/>
                      </a:endParaRPr>
                    </a:p>
                    <a:p>
                      <a:pPr marL="228600" marR="0" indent="-228600">
                        <a:lnSpc>
                          <a:spcPct val="115000"/>
                        </a:lnSpc>
                        <a:spcBef>
                          <a:spcPts val="0"/>
                        </a:spcBef>
                        <a:spcAft>
                          <a:spcPts val="0"/>
                        </a:spcAft>
                        <a:buFont typeface="+mj-lt"/>
                        <a:buAutoNum type="arabicPeriod"/>
                      </a:pPr>
                      <a:r>
                        <a:rPr lang="en-US" sz="1600" dirty="0" smtClean="0">
                          <a:effectLst/>
                        </a:rPr>
                        <a:t>Ensure </a:t>
                      </a:r>
                      <a:r>
                        <a:rPr lang="en-US" sz="1600" dirty="0">
                          <a:effectLst/>
                        </a:rPr>
                        <a:t>that as incoming credit is </a:t>
                      </a:r>
                      <a:r>
                        <a:rPr lang="en-US" sz="1600" dirty="0" err="1">
                          <a:effectLst/>
                        </a:rPr>
                        <a:t>transcripted</a:t>
                      </a:r>
                      <a:r>
                        <a:rPr lang="en-US" sz="1600" dirty="0">
                          <a:effectLst/>
                        </a:rPr>
                        <a:t>, required HEC Board codes are added as appropriate</a:t>
                      </a:r>
                      <a:r>
                        <a:rPr lang="en-US" sz="1600" dirty="0" smtClean="0">
                          <a:effectLst/>
                        </a:rPr>
                        <a:t>.</a:t>
                      </a:r>
                    </a:p>
                    <a:p>
                      <a:pPr marL="228600" marR="0" indent="-228600">
                        <a:lnSpc>
                          <a:spcPct val="115000"/>
                        </a:lnSpc>
                        <a:spcBef>
                          <a:spcPts val="0"/>
                        </a:spcBef>
                        <a:spcAft>
                          <a:spcPts val="0"/>
                        </a:spcAft>
                        <a:buFont typeface="+mj-lt"/>
                        <a:buAutoNum type="arabicPeriod"/>
                      </a:pPr>
                      <a:r>
                        <a:rPr lang="en-US" sz="1600" dirty="0" smtClean="0">
                          <a:effectLst/>
                        </a:rPr>
                        <a:t>Ensure </a:t>
                      </a:r>
                      <a:r>
                        <a:rPr lang="en-US" sz="1600" dirty="0">
                          <a:effectLst/>
                        </a:rPr>
                        <a:t>counselor combines partial credits to satisfy graduation requirement(s).</a:t>
                      </a:r>
                      <a:endParaRPr lang="en-US"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60093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Guidance Strategies</a:t>
            </a:r>
            <a:br>
              <a:rPr lang="en-US" b="1" dirty="0" smtClean="0"/>
            </a:br>
            <a:r>
              <a:rPr lang="en-US" b="1" dirty="0" smtClean="0"/>
              <a:t>COLLABORATION/ADVOCACY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2467497"/>
              </p:ext>
            </p:extLst>
          </p:nvPr>
        </p:nvGraphicFramePr>
        <p:xfrm>
          <a:off x="381000" y="1600201"/>
          <a:ext cx="8305800" cy="4416552"/>
        </p:xfrm>
        <a:graphic>
          <a:graphicData uri="http://schemas.openxmlformats.org/drawingml/2006/table">
            <a:tbl>
              <a:tblPr firstRow="1" firstCol="1" bandRow="1">
                <a:tableStyleId>{69012ECD-51FC-41F1-AA8D-1B2483CD663E}</a:tableStyleId>
              </a:tblPr>
              <a:tblGrid>
                <a:gridCol w="1791447"/>
                <a:gridCol w="6514353"/>
              </a:tblGrid>
              <a:tr h="208935">
                <a:tc>
                  <a:txBody>
                    <a:bodyPr/>
                    <a:lstStyle/>
                    <a:p>
                      <a:pPr marL="0" marR="0" algn="ctr">
                        <a:lnSpc>
                          <a:spcPct val="115000"/>
                        </a:lnSpc>
                        <a:spcBef>
                          <a:spcPts val="0"/>
                        </a:spcBef>
                        <a:spcAft>
                          <a:spcPts val="0"/>
                        </a:spcAft>
                      </a:pPr>
                      <a:r>
                        <a:rPr lang="en-US" sz="1200" dirty="0" smtClean="0">
                          <a:effectLst/>
                        </a:rPr>
                        <a:t>STRATEGIES</a:t>
                      </a:r>
                      <a:endParaRPr lang="en-US" sz="12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ACTION – HOW TO’s</a:t>
                      </a:r>
                      <a:endParaRPr lang="en-US" sz="1200" b="1" dirty="0">
                        <a:effectLst/>
                        <a:latin typeface="Calibri"/>
                        <a:ea typeface="Times New Roman"/>
                        <a:cs typeface="Times New Roman"/>
                      </a:endParaRPr>
                    </a:p>
                  </a:txBody>
                  <a:tcPr marL="68580" marR="68580" marT="0" marB="0"/>
                </a:tc>
              </a:tr>
              <a:tr h="1671482">
                <a:tc>
                  <a:txBody>
                    <a:bodyPr/>
                    <a:lstStyle/>
                    <a:p>
                      <a:pPr marL="0" marR="0" algn="ctr">
                        <a:lnSpc>
                          <a:spcPct val="115000"/>
                        </a:lnSpc>
                        <a:spcBef>
                          <a:spcPts val="0"/>
                        </a:spcBef>
                        <a:spcAft>
                          <a:spcPts val="0"/>
                        </a:spcAft>
                      </a:pPr>
                      <a:r>
                        <a:rPr lang="en-US" sz="2000" dirty="0">
                          <a:effectLst/>
                        </a:rPr>
                        <a:t>Follow up on issues affecting academic </a:t>
                      </a:r>
                      <a:r>
                        <a:rPr lang="en-US" sz="2000" dirty="0" smtClean="0">
                          <a:effectLst/>
                        </a:rPr>
                        <a:t>achievement</a:t>
                      </a:r>
                      <a:endParaRPr lang="en-US" sz="2000" dirty="0">
                        <a:effectLst/>
                        <a:latin typeface="+mn-lt"/>
                        <a:ea typeface="Times New Roman"/>
                        <a:cs typeface="Times New Roman"/>
                      </a:endParaRPr>
                    </a:p>
                  </a:txBody>
                  <a:tcPr marL="68580" marR="68580" marT="0" marB="0" anchor="ctr"/>
                </a:tc>
                <a:tc>
                  <a:txBody>
                    <a:bodyPr/>
                    <a:lstStyle/>
                    <a:p>
                      <a:pPr marL="342900" marR="0" indent="-342900">
                        <a:lnSpc>
                          <a:spcPct val="115000"/>
                        </a:lnSpc>
                        <a:spcBef>
                          <a:spcPts val="0"/>
                        </a:spcBef>
                        <a:spcAft>
                          <a:spcPts val="0"/>
                        </a:spcAft>
                        <a:buFont typeface="+mj-lt"/>
                        <a:buAutoNum type="arabicPeriod"/>
                      </a:pPr>
                      <a:r>
                        <a:rPr lang="en-US" sz="2000" dirty="0" smtClean="0">
                          <a:effectLst/>
                        </a:rPr>
                        <a:t>Follow</a:t>
                      </a:r>
                      <a:r>
                        <a:rPr lang="en-US" sz="2000" baseline="0" dirty="0" smtClean="0">
                          <a:effectLst/>
                        </a:rPr>
                        <a:t> up with teacher/student if homework is being submitted daily especially after excused absences. </a:t>
                      </a:r>
                    </a:p>
                    <a:p>
                      <a:pPr marL="342900" marR="0" indent="-342900">
                        <a:lnSpc>
                          <a:spcPct val="115000"/>
                        </a:lnSpc>
                        <a:spcBef>
                          <a:spcPts val="0"/>
                        </a:spcBef>
                        <a:spcAft>
                          <a:spcPts val="0"/>
                        </a:spcAft>
                        <a:buFont typeface="+mj-lt"/>
                        <a:buAutoNum type="arabicPeriod"/>
                      </a:pPr>
                      <a:r>
                        <a:rPr lang="en-US" sz="2000" dirty="0" smtClean="0">
                          <a:effectLst/>
                        </a:rPr>
                        <a:t>Formally </a:t>
                      </a:r>
                      <a:r>
                        <a:rPr lang="en-US" sz="2000" dirty="0">
                          <a:effectLst/>
                        </a:rPr>
                        <a:t>or informally meet with student to discuss academics. </a:t>
                      </a:r>
                      <a:endParaRPr lang="en-US" sz="2000" dirty="0" smtClean="0">
                        <a:effectLst/>
                      </a:endParaRPr>
                    </a:p>
                    <a:p>
                      <a:pPr marL="342900" marR="0" indent="-342900">
                        <a:lnSpc>
                          <a:spcPct val="115000"/>
                        </a:lnSpc>
                        <a:spcBef>
                          <a:spcPts val="0"/>
                        </a:spcBef>
                        <a:spcAft>
                          <a:spcPts val="0"/>
                        </a:spcAft>
                        <a:buFont typeface="+mj-lt"/>
                        <a:buAutoNum type="arabicPeriod"/>
                      </a:pPr>
                      <a:r>
                        <a:rPr lang="en-US" sz="2000" dirty="0" smtClean="0">
                          <a:effectLst/>
                        </a:rPr>
                        <a:t>Follow </a:t>
                      </a:r>
                      <a:r>
                        <a:rPr lang="en-US" sz="2000" dirty="0">
                          <a:effectLst/>
                        </a:rPr>
                        <a:t>up with parent(s) and teacher(s) and ask if each party is satisfied with the level of communication amongst student, parent, and teachers. </a:t>
                      </a:r>
                      <a:endParaRPr lang="en-US" sz="2000" dirty="0" smtClean="0">
                        <a:effectLst/>
                      </a:endParaRPr>
                    </a:p>
                    <a:p>
                      <a:pPr marL="342900" marR="0" indent="-342900">
                        <a:lnSpc>
                          <a:spcPct val="115000"/>
                        </a:lnSpc>
                        <a:spcBef>
                          <a:spcPts val="0"/>
                        </a:spcBef>
                        <a:spcAft>
                          <a:spcPts val="0"/>
                        </a:spcAft>
                        <a:buFont typeface="+mj-lt"/>
                        <a:buAutoNum type="arabicPeriod"/>
                      </a:pPr>
                      <a:r>
                        <a:rPr lang="en-US" sz="2000" dirty="0" smtClean="0">
                          <a:effectLst/>
                        </a:rPr>
                        <a:t>Help </a:t>
                      </a:r>
                      <a:r>
                        <a:rPr lang="en-US" sz="2000" dirty="0">
                          <a:effectLst/>
                        </a:rPr>
                        <a:t>student prepare for difficult conversations through role playing. </a:t>
                      </a:r>
                      <a:endParaRPr lang="en-US" sz="2000" dirty="0" smtClean="0">
                        <a:effectLst/>
                      </a:endParaRPr>
                    </a:p>
                    <a:p>
                      <a:pPr marL="342900" marR="0" indent="-342900">
                        <a:lnSpc>
                          <a:spcPct val="115000"/>
                        </a:lnSpc>
                        <a:spcBef>
                          <a:spcPts val="0"/>
                        </a:spcBef>
                        <a:spcAft>
                          <a:spcPts val="0"/>
                        </a:spcAft>
                        <a:buFont typeface="+mj-lt"/>
                        <a:buAutoNum type="arabicPeriod"/>
                      </a:pPr>
                      <a:r>
                        <a:rPr lang="en-US" sz="2000" dirty="0" smtClean="0">
                          <a:effectLst/>
                        </a:rPr>
                        <a:t>Ensure </a:t>
                      </a:r>
                      <a:r>
                        <a:rPr lang="en-US" sz="2000" dirty="0">
                          <a:effectLst/>
                        </a:rPr>
                        <a:t>access to teacher and or other staff (as appropriate) to discuss issues/concerns impacting academic achievements.</a:t>
                      </a:r>
                      <a:endParaRPr lang="en-US" sz="20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681774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Guidance Strategies</a:t>
            </a:r>
            <a:br>
              <a:rPr lang="en-US" b="1" dirty="0" smtClean="0"/>
            </a:br>
            <a:r>
              <a:rPr lang="en-US" b="1" dirty="0" smtClean="0"/>
              <a:t>COLLABORATION/ADVOCACY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7440790"/>
              </p:ext>
            </p:extLst>
          </p:nvPr>
        </p:nvGraphicFramePr>
        <p:xfrm>
          <a:off x="381000" y="1600201"/>
          <a:ext cx="8305800" cy="4837176"/>
        </p:xfrm>
        <a:graphic>
          <a:graphicData uri="http://schemas.openxmlformats.org/drawingml/2006/table">
            <a:tbl>
              <a:tblPr firstRow="1" firstCol="1" bandRow="1">
                <a:tableStyleId>{69012ECD-51FC-41F1-AA8D-1B2483CD663E}</a:tableStyleId>
              </a:tblPr>
              <a:tblGrid>
                <a:gridCol w="1791447"/>
                <a:gridCol w="6514353"/>
              </a:tblGrid>
              <a:tr h="208935">
                <a:tc>
                  <a:txBody>
                    <a:bodyPr/>
                    <a:lstStyle/>
                    <a:p>
                      <a:pPr marL="0" marR="0" algn="ctr">
                        <a:lnSpc>
                          <a:spcPct val="115000"/>
                        </a:lnSpc>
                        <a:spcBef>
                          <a:spcPts val="0"/>
                        </a:spcBef>
                        <a:spcAft>
                          <a:spcPts val="0"/>
                        </a:spcAft>
                      </a:pPr>
                      <a:r>
                        <a:rPr lang="en-US" sz="1200" dirty="0" smtClean="0">
                          <a:effectLst/>
                        </a:rPr>
                        <a:t>STRATEGIES</a:t>
                      </a:r>
                      <a:endParaRPr lang="en-US" sz="12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ACTION – HOW TO’s</a:t>
                      </a:r>
                      <a:endParaRPr lang="en-US" sz="1200" b="1" dirty="0">
                        <a:effectLst/>
                        <a:latin typeface="Calibri"/>
                        <a:ea typeface="Times New Roman"/>
                        <a:cs typeface="Times New Roman"/>
                      </a:endParaRPr>
                    </a:p>
                  </a:txBody>
                  <a:tcPr marL="68580" marR="68580" marT="0" marB="0"/>
                </a:tc>
              </a:tr>
              <a:tr h="1612491">
                <a:tc>
                  <a:txBody>
                    <a:bodyPr/>
                    <a:lstStyle/>
                    <a:p>
                      <a:pPr marL="0" marR="0" algn="ctr">
                        <a:lnSpc>
                          <a:spcPct val="115000"/>
                        </a:lnSpc>
                        <a:spcBef>
                          <a:spcPts val="0"/>
                        </a:spcBef>
                        <a:spcAft>
                          <a:spcPts val="0"/>
                        </a:spcAft>
                      </a:pPr>
                      <a:r>
                        <a:rPr lang="en-US" sz="2400" dirty="0">
                          <a:effectLst/>
                        </a:rPr>
                        <a:t>Interact with and advocate for individual student needs with instructors.</a:t>
                      </a:r>
                      <a:endParaRPr lang="en-US" sz="2400" dirty="0">
                        <a:effectLst/>
                        <a:latin typeface="+mn-lt"/>
                        <a:ea typeface="Times New Roman"/>
                        <a:cs typeface="Times New Roman"/>
                      </a:endParaRPr>
                    </a:p>
                  </a:txBody>
                  <a:tcPr marL="68580" marR="68580" marT="0" marB="0"/>
                </a:tc>
                <a:tc>
                  <a:txBody>
                    <a:bodyPr/>
                    <a:lstStyle/>
                    <a:p>
                      <a:pPr marL="342900" marR="0" indent="-342900">
                        <a:lnSpc>
                          <a:spcPct val="115000"/>
                        </a:lnSpc>
                        <a:spcBef>
                          <a:spcPts val="0"/>
                        </a:spcBef>
                        <a:spcAft>
                          <a:spcPts val="0"/>
                        </a:spcAft>
                        <a:buFont typeface="+mj-lt"/>
                        <a:buAutoNum type="arabicPeriod"/>
                      </a:pPr>
                      <a:r>
                        <a:rPr lang="en-US" sz="2400" dirty="0" smtClean="0">
                          <a:effectLst/>
                        </a:rPr>
                        <a:t>Help </a:t>
                      </a:r>
                      <a:r>
                        <a:rPr lang="en-US" sz="2400" dirty="0">
                          <a:effectLst/>
                        </a:rPr>
                        <a:t>teachers and other appropriate staff to understand the student’s unique academic needs resulting from high mobility and the migrant lifestyle. </a:t>
                      </a:r>
                      <a:endParaRPr lang="en-US" sz="2400" dirty="0" smtClean="0">
                        <a:effectLst/>
                      </a:endParaRPr>
                    </a:p>
                    <a:p>
                      <a:pPr marL="342900" marR="0" indent="-342900">
                        <a:lnSpc>
                          <a:spcPct val="115000"/>
                        </a:lnSpc>
                        <a:spcBef>
                          <a:spcPts val="0"/>
                        </a:spcBef>
                        <a:spcAft>
                          <a:spcPts val="0"/>
                        </a:spcAft>
                        <a:buFont typeface="+mj-lt"/>
                        <a:buAutoNum type="arabicPeriod"/>
                      </a:pPr>
                      <a:r>
                        <a:rPr lang="en-US" sz="2400" dirty="0" smtClean="0">
                          <a:effectLst/>
                        </a:rPr>
                        <a:t>Encourage </a:t>
                      </a:r>
                      <a:r>
                        <a:rPr lang="en-US" sz="2400" dirty="0">
                          <a:effectLst/>
                        </a:rPr>
                        <a:t>instructors to accept make up work/missing assignments when student has excused (or unavoidable) absences. </a:t>
                      </a:r>
                      <a:endParaRPr lang="en-US" sz="2400" dirty="0" smtClean="0">
                        <a:effectLst/>
                      </a:endParaRPr>
                    </a:p>
                    <a:p>
                      <a:pPr marL="342900" marR="0" indent="-342900">
                        <a:lnSpc>
                          <a:spcPct val="115000"/>
                        </a:lnSpc>
                        <a:spcBef>
                          <a:spcPts val="0"/>
                        </a:spcBef>
                        <a:spcAft>
                          <a:spcPts val="0"/>
                        </a:spcAft>
                        <a:buFont typeface="+mj-lt"/>
                        <a:buAutoNum type="arabicPeriod"/>
                      </a:pPr>
                      <a:r>
                        <a:rPr lang="en-US" sz="2400" dirty="0" smtClean="0">
                          <a:effectLst/>
                        </a:rPr>
                        <a:t>Identify </a:t>
                      </a:r>
                      <a:r>
                        <a:rPr lang="en-US" sz="2400" dirty="0">
                          <a:effectLst/>
                        </a:rPr>
                        <a:t>if instructor offers any additional support for students e.g. one on one instruction time (before school, during lunch, afterschool, extra credit assignments, etc.</a:t>
                      </a:r>
                      <a:endParaRPr lang="en-US" sz="24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909193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Guidance Strategies</a:t>
            </a:r>
            <a:br>
              <a:rPr lang="en-US" b="1" dirty="0" smtClean="0"/>
            </a:br>
            <a:r>
              <a:rPr lang="en-US" b="1" dirty="0" smtClean="0"/>
              <a:t>COLLABORATION/ADVOCACY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0646292"/>
              </p:ext>
            </p:extLst>
          </p:nvPr>
        </p:nvGraphicFramePr>
        <p:xfrm>
          <a:off x="381000" y="1600201"/>
          <a:ext cx="8305800" cy="4416552"/>
        </p:xfrm>
        <a:graphic>
          <a:graphicData uri="http://schemas.openxmlformats.org/drawingml/2006/table">
            <a:tbl>
              <a:tblPr firstRow="1" firstCol="1" bandRow="1">
                <a:tableStyleId>{69012ECD-51FC-41F1-AA8D-1B2483CD663E}</a:tableStyleId>
              </a:tblPr>
              <a:tblGrid>
                <a:gridCol w="1791447"/>
                <a:gridCol w="6514353"/>
              </a:tblGrid>
              <a:tr h="208935">
                <a:tc>
                  <a:txBody>
                    <a:bodyPr/>
                    <a:lstStyle/>
                    <a:p>
                      <a:pPr marL="0" marR="0" algn="ctr">
                        <a:lnSpc>
                          <a:spcPct val="115000"/>
                        </a:lnSpc>
                        <a:spcBef>
                          <a:spcPts val="0"/>
                        </a:spcBef>
                        <a:spcAft>
                          <a:spcPts val="0"/>
                        </a:spcAft>
                      </a:pPr>
                      <a:r>
                        <a:rPr lang="en-US" sz="1200" dirty="0" smtClean="0">
                          <a:effectLst/>
                        </a:rPr>
                        <a:t>STRATEGIES</a:t>
                      </a:r>
                      <a:endParaRPr lang="en-US" sz="12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ACTION – HOW TO’s</a:t>
                      </a:r>
                      <a:endParaRPr lang="en-US" sz="1200" b="1" dirty="0">
                        <a:effectLst/>
                        <a:latin typeface="Calibri"/>
                        <a:ea typeface="Times New Roman"/>
                        <a:cs typeface="Times New Roman"/>
                      </a:endParaRPr>
                    </a:p>
                  </a:txBody>
                  <a:tcPr marL="68580" marR="68580" marT="0" marB="0"/>
                </a:tc>
              </a:tr>
              <a:tr h="1612491">
                <a:tc>
                  <a:txBody>
                    <a:bodyPr/>
                    <a:lstStyle/>
                    <a:p>
                      <a:pPr marL="0" marR="0" algn="ctr">
                        <a:lnSpc>
                          <a:spcPct val="115000"/>
                        </a:lnSpc>
                        <a:spcBef>
                          <a:spcPts val="0"/>
                        </a:spcBef>
                        <a:spcAft>
                          <a:spcPts val="0"/>
                        </a:spcAft>
                      </a:pPr>
                      <a:r>
                        <a:rPr lang="en-US" sz="2000" kern="1200" dirty="0" smtClean="0">
                          <a:effectLst/>
                        </a:rPr>
                        <a:t>Conduct classroom Learning Walks to assess migrant student engagement, and collaborate with teacher and student.</a:t>
                      </a:r>
                      <a:endParaRPr lang="en-US" sz="2000" dirty="0">
                        <a:effectLst/>
                        <a:latin typeface="+mn-lt"/>
                        <a:ea typeface="Times New Roman"/>
                        <a:cs typeface="Times New Roman"/>
                      </a:endParaRPr>
                    </a:p>
                  </a:txBody>
                  <a:tcPr marL="68580" marR="68580" marT="0" marB="0"/>
                </a:tc>
                <a:tc>
                  <a:txBody>
                    <a:bodyPr/>
                    <a:lstStyle/>
                    <a:p>
                      <a:pPr marL="342900" marR="0" indent="-342900">
                        <a:lnSpc>
                          <a:spcPct val="115000"/>
                        </a:lnSpc>
                        <a:spcBef>
                          <a:spcPts val="0"/>
                        </a:spcBef>
                        <a:spcAft>
                          <a:spcPts val="0"/>
                        </a:spcAft>
                        <a:buFont typeface="+mj-lt"/>
                        <a:buAutoNum type="arabicPeriod"/>
                      </a:pPr>
                      <a:r>
                        <a:rPr lang="en-US" sz="2000" kern="1200" dirty="0" smtClean="0">
                          <a:effectLst/>
                        </a:rPr>
                        <a:t>Follow district etiquette or establish acceptable etiquette with instructors when conducting learning walks. </a:t>
                      </a:r>
                    </a:p>
                    <a:p>
                      <a:pPr marL="342900" marR="0" indent="-342900">
                        <a:lnSpc>
                          <a:spcPct val="115000"/>
                        </a:lnSpc>
                        <a:spcBef>
                          <a:spcPts val="0"/>
                        </a:spcBef>
                        <a:spcAft>
                          <a:spcPts val="0"/>
                        </a:spcAft>
                        <a:buFont typeface="+mj-lt"/>
                        <a:buAutoNum type="arabicPeriod"/>
                      </a:pPr>
                      <a:endParaRPr lang="en-US" sz="2000" kern="1200" dirty="0" smtClean="0">
                        <a:effectLst/>
                      </a:endParaRPr>
                    </a:p>
                    <a:p>
                      <a:pPr marL="342900" marR="0" indent="-342900">
                        <a:lnSpc>
                          <a:spcPct val="115000"/>
                        </a:lnSpc>
                        <a:spcBef>
                          <a:spcPts val="0"/>
                        </a:spcBef>
                        <a:spcAft>
                          <a:spcPts val="0"/>
                        </a:spcAft>
                        <a:buFont typeface="+mj-lt"/>
                        <a:buAutoNum type="arabicPeriod"/>
                      </a:pPr>
                      <a:r>
                        <a:rPr lang="en-US" sz="2000" kern="1200" dirty="0" smtClean="0">
                          <a:effectLst/>
                        </a:rPr>
                        <a:t>Follow up with student and ask meaningful questions (during or after) to assess level of student engagement.  Use real examples and observations.</a:t>
                      </a:r>
                    </a:p>
                    <a:p>
                      <a:pPr marL="342900" marR="0" indent="-342900">
                        <a:lnSpc>
                          <a:spcPct val="115000"/>
                        </a:lnSpc>
                        <a:spcBef>
                          <a:spcPts val="0"/>
                        </a:spcBef>
                        <a:spcAft>
                          <a:spcPts val="0"/>
                        </a:spcAft>
                        <a:buFont typeface="+mj-lt"/>
                        <a:buAutoNum type="arabicPeriod"/>
                      </a:pPr>
                      <a:endParaRPr lang="en-US" sz="2000" kern="1200" dirty="0" smtClean="0">
                        <a:effectLst/>
                      </a:endParaRPr>
                    </a:p>
                    <a:p>
                      <a:pPr marL="342900" marR="0" indent="-342900">
                        <a:lnSpc>
                          <a:spcPct val="115000"/>
                        </a:lnSpc>
                        <a:spcBef>
                          <a:spcPts val="0"/>
                        </a:spcBef>
                        <a:spcAft>
                          <a:spcPts val="0"/>
                        </a:spcAft>
                        <a:buFont typeface="+mj-lt"/>
                        <a:buAutoNum type="arabicPeriod"/>
                      </a:pPr>
                      <a:r>
                        <a:rPr lang="en-US" sz="2000" kern="1200" dirty="0" smtClean="0">
                          <a:effectLst/>
                        </a:rPr>
                        <a:t>Follow up with instructor/student: share learning walk outcomes, provide feedback and suggestions to increase student engagement e.g. recommended interventions, differentiated instruction methods to accommodate student learning style, note taking strategies, etc.</a:t>
                      </a:r>
                      <a:endParaRPr lang="en-US" sz="20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7403201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Walks</a:t>
            </a:r>
            <a:endParaRPr lang="en-US" b="1" dirty="0"/>
          </a:p>
        </p:txBody>
      </p:sp>
      <p:sp>
        <p:nvSpPr>
          <p:cNvPr id="3" name="Content Placeholder 2"/>
          <p:cNvSpPr>
            <a:spLocks noGrp="1"/>
          </p:cNvSpPr>
          <p:nvPr>
            <p:ph idx="1"/>
          </p:nvPr>
        </p:nvSpPr>
        <p:spPr>
          <a:xfrm>
            <a:off x="457200" y="1600200"/>
            <a:ext cx="4724400" cy="4525963"/>
          </a:xfrm>
        </p:spPr>
        <p:txBody>
          <a:bodyPr>
            <a:normAutofit fontScale="85000" lnSpcReduction="10000"/>
          </a:bodyPr>
          <a:lstStyle/>
          <a:p>
            <a:pPr marL="0" indent="0">
              <a:buNone/>
            </a:pPr>
            <a:r>
              <a:rPr lang="en-US" dirty="0" smtClean="0"/>
              <a:t>Observing students in classroom helps to:</a:t>
            </a:r>
          </a:p>
          <a:p>
            <a:r>
              <a:rPr lang="en-US" dirty="0" smtClean="0"/>
              <a:t>Foster positive relations</a:t>
            </a:r>
          </a:p>
          <a:p>
            <a:r>
              <a:rPr lang="en-US" dirty="0" smtClean="0"/>
              <a:t>Develop shared expectations</a:t>
            </a:r>
          </a:p>
          <a:p>
            <a:r>
              <a:rPr lang="en-US" dirty="0" smtClean="0"/>
              <a:t>Promote questioning</a:t>
            </a:r>
          </a:p>
          <a:p>
            <a:r>
              <a:rPr lang="en-US" dirty="0" smtClean="0"/>
              <a:t>Stimulate interest</a:t>
            </a:r>
          </a:p>
          <a:p>
            <a:r>
              <a:rPr lang="en-US" dirty="0" smtClean="0"/>
              <a:t>Assist students to consider and identify processes that will support achievement of the learning goals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002" y="2438401"/>
            <a:ext cx="3683797" cy="1905000"/>
          </a:xfrm>
          <a:prstGeom prst="rect">
            <a:avLst/>
          </a:prstGeom>
        </p:spPr>
      </p:pic>
      <p:sp>
        <p:nvSpPr>
          <p:cNvPr id="6" name="TextBox 5"/>
          <p:cNvSpPr txBox="1"/>
          <p:nvPr/>
        </p:nvSpPr>
        <p:spPr>
          <a:xfrm>
            <a:off x="5130002" y="4343400"/>
            <a:ext cx="3683797" cy="1477328"/>
          </a:xfrm>
          <a:prstGeom prst="rect">
            <a:avLst/>
          </a:prstGeom>
          <a:noFill/>
        </p:spPr>
        <p:txBody>
          <a:bodyPr wrap="square" rtlCol="0">
            <a:spAutoFit/>
          </a:bodyPr>
          <a:lstStyle/>
          <a:p>
            <a:pPr algn="ctr"/>
            <a:r>
              <a:rPr lang="en-US" b="1" i="1" dirty="0" smtClean="0">
                <a:solidFill>
                  <a:prstClr val="black"/>
                </a:solidFill>
              </a:rPr>
              <a:t>Tino </a:t>
            </a:r>
            <a:r>
              <a:rPr lang="en-US" b="1" i="1" dirty="0" err="1" smtClean="0">
                <a:solidFill>
                  <a:prstClr val="black"/>
                </a:solidFill>
              </a:rPr>
              <a:t>Barerra</a:t>
            </a:r>
            <a:r>
              <a:rPr lang="en-US" b="1" i="1" dirty="0" smtClean="0">
                <a:solidFill>
                  <a:prstClr val="black"/>
                </a:solidFill>
              </a:rPr>
              <a:t>, Pasco counselor and Student Leadership Program (SLP) alumni, Samantha Ruiz, MGS, Wahluke, and Josue Quezada, WSU CAMP</a:t>
            </a:r>
            <a:endParaRPr lang="en-US" b="1" i="1" dirty="0">
              <a:solidFill>
                <a:prstClr val="black"/>
              </a:solidFill>
            </a:endParaRPr>
          </a:p>
        </p:txBody>
      </p:sp>
    </p:spTree>
    <p:extLst>
      <p:ext uri="{BB962C8B-B14F-4D97-AF65-F5344CB8AC3E}">
        <p14:creationId xmlns:p14="http://schemas.microsoft.com/office/powerpoint/2010/main" val="2741419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D10B90-DE2D-4AEC-A18A-D3C5915B4629}"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4" name="TextBox 3"/>
          <p:cNvSpPr txBox="1"/>
          <p:nvPr/>
        </p:nvSpPr>
        <p:spPr>
          <a:xfrm>
            <a:off x="457200" y="1066800"/>
            <a:ext cx="8305800" cy="4431983"/>
          </a:xfrm>
          <a:prstGeom prst="rect">
            <a:avLst/>
          </a:prstGeom>
          <a:noFill/>
        </p:spPr>
        <p:txBody>
          <a:bodyPr wrap="square" rtlCol="0">
            <a:spAutoFit/>
          </a:bodyPr>
          <a:lstStyle/>
          <a:p>
            <a:r>
              <a:rPr lang="en-US" b="1" dirty="0">
                <a:solidFill>
                  <a:schemeClr val="accent6">
                    <a:lumMod val="75000"/>
                  </a:schemeClr>
                </a:solidFill>
              </a:rPr>
              <a:t>MSAmr:2,3,9, MSAr:6&amp;7, </a:t>
            </a:r>
            <a:r>
              <a:rPr lang="en-US" b="1" dirty="0">
                <a:solidFill>
                  <a:srgbClr val="7030A0"/>
                </a:solidFill>
              </a:rPr>
              <a:t>MGSmr:2,3,11 MGSr:6&amp;7,</a:t>
            </a:r>
            <a:r>
              <a:rPr lang="en-US" b="1" dirty="0"/>
              <a:t> </a:t>
            </a:r>
            <a:endParaRPr lang="en-US" dirty="0">
              <a:solidFill>
                <a:schemeClr val="accent6">
                  <a:lumMod val="75000"/>
                </a:schemeClr>
              </a:solidFill>
            </a:endParaRPr>
          </a:p>
          <a:p>
            <a:pPr marL="342900" lvl="0" indent="-342900">
              <a:buFont typeface="Arial" pitchFamily="34" charset="0"/>
              <a:buChar char="•"/>
            </a:pPr>
            <a:r>
              <a:rPr lang="en-US" dirty="0" smtClean="0"/>
              <a:t>Identify </a:t>
            </a:r>
            <a:r>
              <a:rPr lang="en-US" dirty="0"/>
              <a:t>the barriers including educational disruption, cultural and language barriers, social isolation, various health-related problems, or other factors that inhibit the ability of selected migrant students to meet state academic and achievement standards. </a:t>
            </a:r>
          </a:p>
          <a:p>
            <a:pPr marL="342900" lvl="0" indent="-342900">
              <a:buFont typeface="Arial" pitchFamily="34" charset="0"/>
              <a:buChar char="•"/>
            </a:pPr>
            <a:r>
              <a:rPr lang="en-US" dirty="0"/>
              <a:t>Work with school counselor and selected students to develop student plans/goals that lead to a successful transition to the next grade level, graduation, and transition to postsecondary education or employment.</a:t>
            </a:r>
          </a:p>
          <a:p>
            <a:r>
              <a:rPr lang="en-US" sz="2400" b="1" dirty="0" smtClean="0">
                <a:solidFill>
                  <a:srgbClr val="0070C0"/>
                </a:solidFill>
              </a:rPr>
              <a:t>Support </a:t>
            </a:r>
            <a:r>
              <a:rPr lang="en-US" sz="2400" b="1" dirty="0">
                <a:solidFill>
                  <a:srgbClr val="0070C0"/>
                </a:solidFill>
              </a:rPr>
              <a:t>migrant student learning and engagement in the classroom by:</a:t>
            </a:r>
          </a:p>
          <a:p>
            <a:pPr marL="285750" indent="-285750">
              <a:buFont typeface="Arial" pitchFamily="34" charset="0"/>
              <a:buChar char="•"/>
            </a:pPr>
            <a:r>
              <a:rPr lang="en-US" dirty="0" smtClean="0"/>
              <a:t>Relate classroom learning with real life experiences “experiential learning.” </a:t>
            </a:r>
          </a:p>
          <a:p>
            <a:pPr marL="285750" indent="-285750">
              <a:buFont typeface="Arial" pitchFamily="34" charset="0"/>
              <a:buChar char="•"/>
            </a:pPr>
            <a:r>
              <a:rPr lang="en-US" dirty="0" smtClean="0"/>
              <a:t>Use Learning Pyramid to support identification of academic barriers and possible interventions and supports.</a:t>
            </a:r>
          </a:p>
          <a:p>
            <a:pPr marL="285750" indent="-285750">
              <a:buFont typeface="Arial" pitchFamily="34" charset="0"/>
              <a:buChar char="•"/>
            </a:pPr>
            <a:r>
              <a:rPr lang="en-US" dirty="0" smtClean="0"/>
              <a:t>Utilize activities to promote individualized identification of barriers, development of student plans/goals, choice making, problem solving, etc. </a:t>
            </a:r>
          </a:p>
        </p:txBody>
      </p:sp>
      <p:sp>
        <p:nvSpPr>
          <p:cNvPr id="11" name="Title 1"/>
          <p:cNvSpPr txBox="1">
            <a:spLocks/>
          </p:cNvSpPr>
          <p:nvPr/>
        </p:nvSpPr>
        <p:spPr>
          <a:xfrm>
            <a:off x="152400"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Always ask yourself, how does this relate to my students?</a:t>
            </a:r>
            <a:endParaRPr lang="en-US" sz="4700" b="1" dirty="0">
              <a:latin typeface="+mn-lt"/>
            </a:endParaRPr>
          </a:p>
        </p:txBody>
      </p:sp>
    </p:spTree>
    <p:extLst>
      <p:ext uri="{BB962C8B-B14F-4D97-AF65-F5344CB8AC3E}">
        <p14:creationId xmlns:p14="http://schemas.microsoft.com/office/powerpoint/2010/main" val="27073622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Tip </a:t>
            </a:r>
            <a:r>
              <a:rPr lang="en-US" b="1" dirty="0"/>
              <a:t>for </a:t>
            </a:r>
            <a:r>
              <a:rPr lang="en-US" b="1" dirty="0" smtClean="0"/>
              <a:t>Conducting Learning Walks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Meaningful Student Questions </a:t>
            </a:r>
            <a:r>
              <a:rPr lang="en-US" dirty="0" smtClean="0"/>
              <a:t>In the Classroom Which Promote </a:t>
            </a:r>
            <a:r>
              <a:rPr lang="en-US" b="1" i="1" dirty="0" smtClean="0"/>
              <a:t>Academic Achievement</a:t>
            </a:r>
            <a:r>
              <a:rPr lang="en-US" i="1" dirty="0" smtClean="0"/>
              <a:t> </a:t>
            </a:r>
            <a:r>
              <a:rPr lang="en-US" dirty="0" smtClean="0"/>
              <a:t>and </a:t>
            </a:r>
            <a:r>
              <a:rPr lang="en-US" b="1" i="1" dirty="0" smtClean="0"/>
              <a:t>Assess Student Engagement</a:t>
            </a:r>
            <a:r>
              <a:rPr lang="en-US" dirty="0" smtClean="0"/>
              <a:t>:</a:t>
            </a:r>
          </a:p>
          <a:p>
            <a:r>
              <a:rPr lang="en-US" dirty="0" smtClean="0"/>
              <a:t>What are you learning today?</a:t>
            </a:r>
          </a:p>
          <a:p>
            <a:r>
              <a:rPr lang="en-US" dirty="0" smtClean="0"/>
              <a:t>What do you understand about the learning?</a:t>
            </a:r>
          </a:p>
          <a:p>
            <a:r>
              <a:rPr lang="en-US" dirty="0" smtClean="0"/>
              <a:t>How does topic or goal connect to you?</a:t>
            </a:r>
          </a:p>
          <a:p>
            <a:r>
              <a:rPr lang="en-US" dirty="0" smtClean="0"/>
              <a:t>What will you do now with your new learning?</a:t>
            </a:r>
          </a:p>
          <a:p>
            <a:r>
              <a:rPr lang="en-US" dirty="0" smtClean="0"/>
              <a:t>Did the learning challenge you?</a:t>
            </a:r>
          </a:p>
          <a:p>
            <a:r>
              <a:rPr lang="en-US" dirty="0" smtClean="0"/>
              <a:t>Are you engaged in this class today?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Tree>
    <p:extLst>
      <p:ext uri="{BB962C8B-B14F-4D97-AF65-F5344CB8AC3E}">
        <p14:creationId xmlns:p14="http://schemas.microsoft.com/office/powerpoint/2010/main" val="11056615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4" y="228600"/>
            <a:ext cx="8229600" cy="609600"/>
          </a:xfrm>
        </p:spPr>
        <p:txBody>
          <a:bodyPr>
            <a:noAutofit/>
          </a:bodyPr>
          <a:lstStyle/>
          <a:p>
            <a:pPr algn="l"/>
            <a:r>
              <a:rPr lang="en-US" sz="4000" b="1" dirty="0" smtClean="0"/>
              <a:t>Monitoring Academic Progress</a:t>
            </a:r>
            <a:endParaRPr lang="en-US"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943600"/>
            <a:ext cx="8534400" cy="609600"/>
          </a:xfrm>
          <a:prstGeom prst="rect">
            <a:avLst/>
          </a:prstGeom>
        </p:spPr>
      </p:pic>
      <p:sp>
        <p:nvSpPr>
          <p:cNvPr id="6" name="Rectangle 5"/>
          <p:cNvSpPr/>
          <p:nvPr/>
        </p:nvSpPr>
        <p:spPr>
          <a:xfrm>
            <a:off x="338051" y="1004047"/>
            <a:ext cx="4572000" cy="2862322"/>
          </a:xfrm>
          <a:prstGeom prst="rect">
            <a:avLst/>
          </a:prstGeom>
        </p:spPr>
        <p:txBody>
          <a:bodyPr>
            <a:spAutoFit/>
          </a:bodyPr>
          <a:lstStyle/>
          <a:p>
            <a:r>
              <a:rPr lang="en-US" sz="3600" b="1" dirty="0"/>
              <a:t>High School and Beyond Planning and the Migrant Student Plan of Action - Useful Tools</a:t>
            </a:r>
            <a:endParaRPr lang="en-US" sz="3600" dirty="0"/>
          </a:p>
        </p:txBody>
      </p:sp>
      <p:pic>
        <p:nvPicPr>
          <p:cNvPr id="9" name="Picture 8" descr="9a August 2013 Draft Migrant Student Plan of Action_HS.pdf - Adobe Acrobat Pro"/>
          <p:cNvPicPr>
            <a:picLocks noChangeAspect="1"/>
          </p:cNvPicPr>
          <p:nvPr/>
        </p:nvPicPr>
        <p:blipFill rotWithShape="1">
          <a:blip r:embed="rId3">
            <a:extLst>
              <a:ext uri="{28A0092B-C50C-407E-A947-70E740481C1C}">
                <a14:useLocalDpi xmlns:a14="http://schemas.microsoft.com/office/drawing/2010/main" val="0"/>
              </a:ext>
            </a:extLst>
          </a:blip>
          <a:srcRect l="31176" t="13137" r="29314" b="2381"/>
          <a:stretch/>
        </p:blipFill>
        <p:spPr>
          <a:xfrm>
            <a:off x="4892122" y="1004047"/>
            <a:ext cx="3612777" cy="4858871"/>
          </a:xfrm>
          <a:prstGeom prst="rect">
            <a:avLst/>
          </a:prstGeom>
        </p:spPr>
      </p:pic>
      <p:sp>
        <p:nvSpPr>
          <p:cNvPr id="7" name="Explosion 1 6"/>
          <p:cNvSpPr/>
          <p:nvPr/>
        </p:nvSpPr>
        <p:spPr>
          <a:xfrm>
            <a:off x="7239000" y="13447"/>
            <a:ext cx="1905000" cy="12954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HANDOUTS</a:t>
            </a:r>
            <a:endParaRPr lang="en-US" sz="1400" b="1" dirty="0"/>
          </a:p>
        </p:txBody>
      </p:sp>
      <p:sp>
        <p:nvSpPr>
          <p:cNvPr id="10" name="TextBox 9"/>
          <p:cNvSpPr txBox="1"/>
          <p:nvPr/>
        </p:nvSpPr>
        <p:spPr>
          <a:xfrm>
            <a:off x="338051" y="3866369"/>
            <a:ext cx="4554071" cy="2031325"/>
          </a:xfrm>
          <a:prstGeom prst="rect">
            <a:avLst/>
          </a:prstGeom>
          <a:noFill/>
        </p:spPr>
        <p:txBody>
          <a:bodyPr wrap="square" rtlCol="0">
            <a:spAutoFit/>
          </a:bodyPr>
          <a:lstStyle/>
          <a:p>
            <a:r>
              <a:rPr lang="en-US" dirty="0" smtClean="0"/>
              <a:t>State Templates:</a:t>
            </a:r>
          </a:p>
          <a:p>
            <a:pPr marL="285750" indent="-285750">
              <a:buFont typeface="Arial" pitchFamily="34" charset="0"/>
              <a:buChar char="•"/>
            </a:pPr>
            <a:r>
              <a:rPr lang="en-US" dirty="0" smtClean="0"/>
              <a:t>Migrant Student Plan of Action</a:t>
            </a:r>
          </a:p>
          <a:p>
            <a:pPr marL="285750" indent="-285750">
              <a:buFont typeface="Arial" pitchFamily="34" charset="0"/>
              <a:buChar char="•"/>
            </a:pPr>
            <a:r>
              <a:rPr lang="en-US" dirty="0" smtClean="0"/>
              <a:t>Middle School Migrant Student Plan of Action</a:t>
            </a:r>
          </a:p>
          <a:p>
            <a:r>
              <a:rPr lang="en-US" dirty="0" smtClean="0"/>
              <a:t>District Models</a:t>
            </a:r>
          </a:p>
          <a:p>
            <a:pPr marL="285750" indent="-285750">
              <a:buFont typeface="Arial" pitchFamily="34" charset="0"/>
              <a:buChar char="•"/>
            </a:pPr>
            <a:r>
              <a:rPr lang="en-US" dirty="0" smtClean="0"/>
              <a:t>Burlington Edison Student Goal Sheet</a:t>
            </a:r>
          </a:p>
          <a:p>
            <a:pPr marL="285750" indent="-285750">
              <a:buFont typeface="Arial" pitchFamily="34" charset="0"/>
              <a:buChar char="•"/>
            </a:pPr>
            <a:r>
              <a:rPr lang="en-US" dirty="0" smtClean="0"/>
              <a:t>Moses Lake Ell &amp; Migrant Monitoring Sheet</a:t>
            </a:r>
            <a:endParaRPr lang="en-US" dirty="0"/>
          </a:p>
        </p:txBody>
      </p:sp>
    </p:spTree>
    <p:extLst>
      <p:ext uri="{BB962C8B-B14F-4D97-AF65-F5344CB8AC3E}">
        <p14:creationId xmlns:p14="http://schemas.microsoft.com/office/powerpoint/2010/main" val="33853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Migrant Student Plan of Action </a:t>
            </a:r>
            <a:endParaRPr lang="en-US" b="1" dirty="0"/>
          </a:p>
        </p:txBody>
      </p:sp>
      <p:sp>
        <p:nvSpPr>
          <p:cNvPr id="6" name="TextBox 5"/>
          <p:cNvSpPr txBox="1"/>
          <p:nvPr/>
        </p:nvSpPr>
        <p:spPr>
          <a:xfrm>
            <a:off x="376518" y="1017657"/>
            <a:ext cx="8382000" cy="353943"/>
          </a:xfrm>
          <a:prstGeom prst="rect">
            <a:avLst/>
          </a:prstGeom>
          <a:noFill/>
        </p:spPr>
        <p:txBody>
          <a:bodyPr wrap="square" rtlCol="0">
            <a:spAutoFit/>
          </a:bodyPr>
          <a:lstStyle/>
          <a:p>
            <a:r>
              <a:rPr lang="en-US" sz="1700" b="1" dirty="0" smtClean="0"/>
              <a:t>Setting the foundation for </a:t>
            </a:r>
            <a:r>
              <a:rPr lang="en-US" sz="1700" b="1" i="1" dirty="0" smtClean="0"/>
              <a:t>academic planning.</a:t>
            </a:r>
            <a:endParaRPr lang="en-US" sz="1700" b="1" i="1" dirty="0"/>
          </a:p>
        </p:txBody>
      </p:sp>
      <p:pic>
        <p:nvPicPr>
          <p:cNvPr id="8" name="Picture 7" descr="9a August 2013 Draft Migrant Student Plan of Action_HS.pdf - Adobe Acrobat Pro"/>
          <p:cNvPicPr>
            <a:picLocks noChangeAspect="1"/>
          </p:cNvPicPr>
          <p:nvPr/>
        </p:nvPicPr>
        <p:blipFill rotWithShape="1">
          <a:blip r:embed="rId2">
            <a:extLst>
              <a:ext uri="{28A0092B-C50C-407E-A947-70E740481C1C}">
                <a14:useLocalDpi xmlns:a14="http://schemas.microsoft.com/office/drawing/2010/main" val="0"/>
              </a:ext>
            </a:extLst>
          </a:blip>
          <a:srcRect l="6372" t="14228" r="4216"/>
          <a:stretch/>
        </p:blipFill>
        <p:spPr>
          <a:xfrm>
            <a:off x="309283" y="1402976"/>
            <a:ext cx="8431306" cy="5087234"/>
          </a:xfrm>
          <a:prstGeom prst="rect">
            <a:avLst/>
          </a:prstGeom>
        </p:spPr>
      </p:pic>
    </p:spTree>
    <p:extLst>
      <p:ext uri="{BB962C8B-B14F-4D97-AF65-F5344CB8AC3E}">
        <p14:creationId xmlns:p14="http://schemas.microsoft.com/office/powerpoint/2010/main" val="38296055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Migrant Student Plan of Action </a:t>
            </a:r>
            <a:endParaRPr lang="en-US" b="1" dirty="0"/>
          </a:p>
        </p:txBody>
      </p:sp>
      <p:pic>
        <p:nvPicPr>
          <p:cNvPr id="4" name="Picture 3" descr="9a August 2013 Draft Migrant Student Plan of Action_HS.pdf - Adobe Acrobat Pro"/>
          <p:cNvPicPr>
            <a:picLocks noChangeAspect="1"/>
          </p:cNvPicPr>
          <p:nvPr/>
        </p:nvPicPr>
        <p:blipFill rotWithShape="1">
          <a:blip r:embed="rId2">
            <a:extLst>
              <a:ext uri="{28A0092B-C50C-407E-A947-70E740481C1C}">
                <a14:useLocalDpi xmlns:a14="http://schemas.microsoft.com/office/drawing/2010/main" val="0"/>
              </a:ext>
            </a:extLst>
          </a:blip>
          <a:srcRect l="16961" t="17143" r="15490" b="17934"/>
          <a:stretch/>
        </p:blipFill>
        <p:spPr>
          <a:xfrm>
            <a:off x="372035" y="1447800"/>
            <a:ext cx="8413376" cy="5086040"/>
          </a:xfrm>
          <a:prstGeom prst="rect">
            <a:avLst/>
          </a:prstGeom>
        </p:spPr>
      </p:pic>
    </p:spTree>
    <p:extLst>
      <p:ext uri="{BB962C8B-B14F-4D97-AF65-F5344CB8AC3E}">
        <p14:creationId xmlns:p14="http://schemas.microsoft.com/office/powerpoint/2010/main" val="2538793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17929"/>
            <a:ext cx="8229600" cy="1143000"/>
          </a:xfrm>
        </p:spPr>
        <p:txBody>
          <a:bodyPr>
            <a:normAutofit/>
          </a:bodyPr>
          <a:lstStyle/>
          <a:p>
            <a:r>
              <a:rPr lang="en-US" b="1" dirty="0" smtClean="0"/>
              <a:t>Migrant Student Plan of Action </a:t>
            </a:r>
            <a:endParaRPr lang="en-US" b="1" dirty="0"/>
          </a:p>
        </p:txBody>
      </p:sp>
      <p:sp>
        <p:nvSpPr>
          <p:cNvPr id="7" name="TextBox 6"/>
          <p:cNvSpPr txBox="1"/>
          <p:nvPr/>
        </p:nvSpPr>
        <p:spPr>
          <a:xfrm>
            <a:off x="376518" y="914400"/>
            <a:ext cx="8382000" cy="615553"/>
          </a:xfrm>
          <a:prstGeom prst="rect">
            <a:avLst/>
          </a:prstGeom>
          <a:noFill/>
        </p:spPr>
        <p:txBody>
          <a:bodyPr wrap="square" rtlCol="0">
            <a:spAutoFit/>
          </a:bodyPr>
          <a:lstStyle/>
          <a:p>
            <a:r>
              <a:rPr lang="en-US" sz="1700" b="1" dirty="0" smtClean="0"/>
              <a:t>Action Planning: </a:t>
            </a:r>
            <a:r>
              <a:rPr lang="en-US" sz="1700" i="1" dirty="0" smtClean="0"/>
              <a:t>Academic, Career/Postsecondary Education, Social/Student Engagement, Physical/Health</a:t>
            </a:r>
            <a:endParaRPr lang="en-US" sz="1700" i="1" dirty="0"/>
          </a:p>
        </p:txBody>
      </p:sp>
      <p:pic>
        <p:nvPicPr>
          <p:cNvPr id="5" name="Picture 4" descr="9a August 2013 Draft Migrant Student Plan of Action_HS.pdf - Adobe Acrobat Pro"/>
          <p:cNvPicPr>
            <a:picLocks noChangeAspect="1"/>
          </p:cNvPicPr>
          <p:nvPr/>
        </p:nvPicPr>
        <p:blipFill rotWithShape="1">
          <a:blip r:embed="rId2">
            <a:extLst>
              <a:ext uri="{28A0092B-C50C-407E-A947-70E740481C1C}">
                <a14:useLocalDpi xmlns:a14="http://schemas.microsoft.com/office/drawing/2010/main" val="0"/>
              </a:ext>
            </a:extLst>
          </a:blip>
          <a:srcRect l="17255" t="13023" r="16470" b="14652"/>
          <a:stretch/>
        </p:blipFill>
        <p:spPr>
          <a:xfrm>
            <a:off x="609600" y="1529953"/>
            <a:ext cx="7413811" cy="5088770"/>
          </a:xfrm>
          <a:prstGeom prst="rect">
            <a:avLst/>
          </a:prstGeom>
        </p:spPr>
      </p:pic>
    </p:spTree>
    <p:extLst>
      <p:ext uri="{BB962C8B-B14F-4D97-AF65-F5344CB8AC3E}">
        <p14:creationId xmlns:p14="http://schemas.microsoft.com/office/powerpoint/2010/main" val="7688704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17929"/>
            <a:ext cx="8229600" cy="1143000"/>
          </a:xfrm>
        </p:spPr>
        <p:txBody>
          <a:bodyPr>
            <a:normAutofit/>
          </a:bodyPr>
          <a:lstStyle/>
          <a:p>
            <a:r>
              <a:rPr lang="en-US" b="1" dirty="0" smtClean="0"/>
              <a:t>Migrant Student Plan of Action </a:t>
            </a:r>
            <a:endParaRPr lang="en-US" b="1" dirty="0"/>
          </a:p>
        </p:txBody>
      </p:sp>
      <p:sp>
        <p:nvSpPr>
          <p:cNvPr id="7" name="TextBox 6"/>
          <p:cNvSpPr txBox="1"/>
          <p:nvPr/>
        </p:nvSpPr>
        <p:spPr>
          <a:xfrm>
            <a:off x="363071" y="838200"/>
            <a:ext cx="8382000" cy="353943"/>
          </a:xfrm>
          <a:prstGeom prst="rect">
            <a:avLst/>
          </a:prstGeom>
          <a:noFill/>
        </p:spPr>
        <p:txBody>
          <a:bodyPr wrap="square" rtlCol="0">
            <a:spAutoFit/>
          </a:bodyPr>
          <a:lstStyle/>
          <a:p>
            <a:r>
              <a:rPr lang="en-US" sz="1700" i="1" dirty="0" smtClean="0"/>
              <a:t>Outcomes…</a:t>
            </a:r>
            <a:endParaRPr lang="en-US" sz="1700" i="1" dirty="0"/>
          </a:p>
        </p:txBody>
      </p:sp>
      <p:pic>
        <p:nvPicPr>
          <p:cNvPr id="4" name="Picture 3" descr="9a August 2013 Draft Migrant Student Plan of Action_HS.pdf - Adobe Acrobat Pro"/>
          <p:cNvPicPr>
            <a:picLocks noChangeAspect="1"/>
          </p:cNvPicPr>
          <p:nvPr/>
        </p:nvPicPr>
        <p:blipFill rotWithShape="1">
          <a:blip r:embed="rId2">
            <a:extLst>
              <a:ext uri="{28A0092B-C50C-407E-A947-70E740481C1C}">
                <a14:useLocalDpi xmlns:a14="http://schemas.microsoft.com/office/drawing/2010/main" val="0"/>
              </a:ext>
            </a:extLst>
          </a:blip>
          <a:srcRect l="17255" t="13760" r="15882"/>
          <a:stretch/>
        </p:blipFill>
        <p:spPr>
          <a:xfrm>
            <a:off x="942391" y="1143000"/>
            <a:ext cx="6749327" cy="5475439"/>
          </a:xfrm>
          <a:prstGeom prst="rect">
            <a:avLst/>
          </a:prstGeom>
        </p:spPr>
      </p:pic>
    </p:spTree>
    <p:extLst>
      <p:ext uri="{BB962C8B-B14F-4D97-AF65-F5344CB8AC3E}">
        <p14:creationId xmlns:p14="http://schemas.microsoft.com/office/powerpoint/2010/main" val="9276248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51628"/>
            <a:ext cx="8229600" cy="1143000"/>
          </a:xfrm>
        </p:spPr>
        <p:txBody>
          <a:bodyPr>
            <a:normAutofit fontScale="90000"/>
          </a:bodyPr>
          <a:lstStyle/>
          <a:p>
            <a:r>
              <a:rPr lang="en-US" b="1" dirty="0" smtClean="0"/>
              <a:t>What about Middle School Student?</a:t>
            </a:r>
            <a:endParaRPr lang="en-US" b="1" dirty="0"/>
          </a:p>
        </p:txBody>
      </p:sp>
      <p:sp>
        <p:nvSpPr>
          <p:cNvPr id="6" name="TextBox 5"/>
          <p:cNvSpPr txBox="1"/>
          <p:nvPr/>
        </p:nvSpPr>
        <p:spPr>
          <a:xfrm>
            <a:off x="376518" y="1017657"/>
            <a:ext cx="8382000" cy="353943"/>
          </a:xfrm>
          <a:prstGeom prst="rect">
            <a:avLst/>
          </a:prstGeom>
          <a:noFill/>
        </p:spPr>
        <p:txBody>
          <a:bodyPr wrap="square" rtlCol="0">
            <a:spAutoFit/>
          </a:bodyPr>
          <a:lstStyle/>
          <a:p>
            <a:r>
              <a:rPr lang="en-US" sz="1700" b="1" dirty="0" smtClean="0"/>
              <a:t>Setting the foundation for </a:t>
            </a:r>
            <a:r>
              <a:rPr lang="en-US" sz="1700" b="1" i="1" dirty="0" smtClean="0"/>
              <a:t>academic planning.</a:t>
            </a:r>
            <a:endParaRPr lang="en-US" sz="1700" b="1" i="1" dirty="0"/>
          </a:p>
        </p:txBody>
      </p:sp>
      <p:pic>
        <p:nvPicPr>
          <p:cNvPr id="7" name="Picture 6" descr="9b August 2013 Draft Migrant Student Plan of Action_MS.pdf - Adobe Acrobat Pro"/>
          <p:cNvPicPr>
            <a:picLocks noChangeAspect="1"/>
          </p:cNvPicPr>
          <p:nvPr/>
        </p:nvPicPr>
        <p:blipFill rotWithShape="1">
          <a:blip r:embed="rId2">
            <a:extLst>
              <a:ext uri="{28A0092B-C50C-407E-A947-70E740481C1C}">
                <a14:useLocalDpi xmlns:a14="http://schemas.microsoft.com/office/drawing/2010/main" val="0"/>
              </a:ext>
            </a:extLst>
          </a:blip>
          <a:srcRect l="18628" t="13831" r="15784" b="6937"/>
          <a:stretch/>
        </p:blipFill>
        <p:spPr>
          <a:xfrm>
            <a:off x="914400" y="1390754"/>
            <a:ext cx="7010400" cy="5326582"/>
          </a:xfrm>
          <a:prstGeom prst="rect">
            <a:avLst/>
          </a:prstGeom>
        </p:spPr>
      </p:pic>
    </p:spTree>
    <p:extLst>
      <p:ext uri="{BB962C8B-B14F-4D97-AF65-F5344CB8AC3E}">
        <p14:creationId xmlns:p14="http://schemas.microsoft.com/office/powerpoint/2010/main" val="18000270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51628"/>
            <a:ext cx="8229600" cy="1143000"/>
          </a:xfrm>
        </p:spPr>
        <p:txBody>
          <a:bodyPr>
            <a:normAutofit fontScale="90000"/>
          </a:bodyPr>
          <a:lstStyle/>
          <a:p>
            <a:r>
              <a:rPr lang="en-US" b="1" dirty="0" smtClean="0"/>
              <a:t>What about Middle School Student?</a:t>
            </a:r>
            <a:endParaRPr lang="en-US" b="1" dirty="0"/>
          </a:p>
        </p:txBody>
      </p:sp>
      <p:pic>
        <p:nvPicPr>
          <p:cNvPr id="12" name="Picture 11" descr="9b August 2013 Draft Migrant Student Plan of Action_MS.pdf - Adobe Acrobat Pro"/>
          <p:cNvPicPr>
            <a:picLocks noChangeAspect="1"/>
          </p:cNvPicPr>
          <p:nvPr/>
        </p:nvPicPr>
        <p:blipFill rotWithShape="1">
          <a:blip r:embed="rId2">
            <a:extLst>
              <a:ext uri="{28A0092B-C50C-407E-A947-70E740481C1C}">
                <a14:useLocalDpi xmlns:a14="http://schemas.microsoft.com/office/drawing/2010/main" val="0"/>
              </a:ext>
            </a:extLst>
          </a:blip>
          <a:srcRect l="17451" t="16289" r="15392" b="17622"/>
          <a:stretch/>
        </p:blipFill>
        <p:spPr>
          <a:xfrm>
            <a:off x="533400" y="1295400"/>
            <a:ext cx="8001898" cy="4953000"/>
          </a:xfrm>
          <a:prstGeom prst="rect">
            <a:avLst/>
          </a:prstGeom>
        </p:spPr>
      </p:pic>
    </p:spTree>
    <p:extLst>
      <p:ext uri="{BB962C8B-B14F-4D97-AF65-F5344CB8AC3E}">
        <p14:creationId xmlns:p14="http://schemas.microsoft.com/office/powerpoint/2010/main" val="8805252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1218" cy="1143000"/>
          </a:xfrm>
        </p:spPr>
        <p:txBody>
          <a:bodyPr>
            <a:normAutofit fontScale="90000"/>
          </a:bodyPr>
          <a:lstStyle/>
          <a:p>
            <a:pPr algn="l"/>
            <a:r>
              <a:rPr lang="en-US" b="1" dirty="0" smtClean="0"/>
              <a:t>Segment 3: MGS/MSA </a:t>
            </a:r>
            <a:br>
              <a:rPr lang="en-US" b="1" dirty="0" smtClean="0"/>
            </a:br>
            <a:r>
              <a:rPr lang="en-US" b="1" dirty="0" smtClean="0"/>
              <a:t>Strategies in Action</a:t>
            </a:r>
            <a:endParaRPr lang="en-US" b="1" dirty="0"/>
          </a:p>
        </p:txBody>
      </p:sp>
      <p:sp>
        <p:nvSpPr>
          <p:cNvPr id="3" name="Content Placeholder 2"/>
          <p:cNvSpPr>
            <a:spLocks noGrp="1"/>
          </p:cNvSpPr>
          <p:nvPr>
            <p:ph idx="1"/>
          </p:nvPr>
        </p:nvSpPr>
        <p:spPr>
          <a:xfrm>
            <a:off x="381000" y="1447800"/>
            <a:ext cx="8229600" cy="5029200"/>
          </a:xfrm>
        </p:spPr>
        <p:txBody>
          <a:bodyPr>
            <a:normAutofit/>
          </a:bodyPr>
          <a:lstStyle/>
          <a:p>
            <a:r>
              <a:rPr lang="en-US" dirty="0"/>
              <a:t>MGS/MSAs in Action</a:t>
            </a:r>
          </a:p>
          <a:p>
            <a:pPr lvl="1"/>
            <a:r>
              <a:rPr lang="en-US" dirty="0"/>
              <a:t>Small Group Skits</a:t>
            </a:r>
          </a:p>
          <a:p>
            <a:pPr lvl="1"/>
            <a:r>
              <a:rPr lang="en-US" dirty="0"/>
              <a:t>“Quality  Team Time Role Play” Peer to Peer Feedback/Dialogue</a:t>
            </a:r>
          </a:p>
          <a:p>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0"/>
            <a:ext cx="2375568" cy="1829075"/>
          </a:xfrm>
          <a:prstGeom prst="rect">
            <a:avLst/>
          </a:prstGeom>
        </p:spPr>
      </p:pic>
    </p:spTree>
    <p:extLst>
      <p:ext uri="{BB962C8B-B14F-4D97-AF65-F5344CB8AC3E}">
        <p14:creationId xmlns:p14="http://schemas.microsoft.com/office/powerpoint/2010/main" val="13694229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671803" y="5592654"/>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946841" y="3060594"/>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875865" y="5476898"/>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158809" y="3878818"/>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924037" y="3012115"/>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703316" y="4586074"/>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617208" y="4693867"/>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502982" y="2245740"/>
            <a:ext cx="1066753" cy="800065"/>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
            </a:r>
            <a:br>
              <a:rPr lang="en-US" b="1" dirty="0" smtClean="0">
                <a:solidFill>
                  <a:prstClr val="black"/>
                </a:solidFill>
              </a:rPr>
            </a:br>
            <a:r>
              <a:rPr lang="en-US" b="1" dirty="0" smtClean="0">
                <a:solidFill>
                  <a:prstClr val="black"/>
                </a:solidFill>
              </a:rPr>
              <a:t>MGSs/MSAs IN ACTION – QUALITY TEAM TIME ROLE PLAY PROCESS</a:t>
            </a:r>
            <a:endParaRPr lang="en-US" sz="4700" b="1" dirty="0">
              <a:solidFill>
                <a:prstClr val="black"/>
              </a:solidFill>
            </a:endParaRPr>
          </a:p>
        </p:txBody>
      </p:sp>
      <p:sp>
        <p:nvSpPr>
          <p:cNvPr id="2" name="Rectangle 1"/>
          <p:cNvSpPr/>
          <p:nvPr/>
        </p:nvSpPr>
        <p:spPr>
          <a:xfrm>
            <a:off x="166675" y="992032"/>
            <a:ext cx="6232616" cy="5632311"/>
          </a:xfrm>
          <a:prstGeom prst="rect">
            <a:avLst/>
          </a:prstGeom>
        </p:spPr>
        <p:txBody>
          <a:bodyPr wrap="square">
            <a:spAutoFit/>
          </a:bodyPr>
          <a:lstStyle/>
          <a:p>
            <a:r>
              <a:rPr lang="en-US" sz="2400" b="1" dirty="0" smtClean="0">
                <a:solidFill>
                  <a:prstClr val="black"/>
                </a:solidFill>
              </a:rPr>
              <a:t>QUALITY TEAMS WILL: </a:t>
            </a:r>
          </a:p>
          <a:p>
            <a:pPr marL="342900" indent="-342900">
              <a:buFont typeface="Arial" pitchFamily="34" charset="0"/>
              <a:buChar char="•"/>
            </a:pPr>
            <a:r>
              <a:rPr lang="en-US" sz="2400" dirty="0" smtClean="0">
                <a:solidFill>
                  <a:prstClr val="black"/>
                </a:solidFill>
              </a:rPr>
              <a:t>Review </a:t>
            </a:r>
            <a:r>
              <a:rPr lang="en-US" sz="2400" dirty="0">
                <a:solidFill>
                  <a:prstClr val="black"/>
                </a:solidFill>
              </a:rPr>
              <a:t>the </a:t>
            </a:r>
            <a:r>
              <a:rPr lang="en-US" sz="2400" dirty="0" smtClean="0">
                <a:solidFill>
                  <a:prstClr val="black"/>
                </a:solidFill>
              </a:rPr>
              <a:t>case scenario and identify the challenge.</a:t>
            </a:r>
            <a:endParaRPr lang="en-US" sz="2400" dirty="0">
              <a:solidFill>
                <a:prstClr val="black"/>
              </a:solidFill>
            </a:endParaRPr>
          </a:p>
          <a:p>
            <a:pPr marL="342900" indent="-342900">
              <a:buFont typeface="Arial" pitchFamily="34" charset="0"/>
              <a:buChar char="•"/>
            </a:pPr>
            <a:endParaRPr lang="en-US" sz="2400" dirty="0" smtClean="0">
              <a:solidFill>
                <a:prstClr val="black"/>
              </a:solidFill>
            </a:endParaRPr>
          </a:p>
          <a:p>
            <a:pPr marL="342900" indent="-342900">
              <a:buFont typeface="Arial" pitchFamily="34" charset="0"/>
              <a:buChar char="•"/>
            </a:pPr>
            <a:r>
              <a:rPr lang="en-US" sz="2400" dirty="0" smtClean="0">
                <a:solidFill>
                  <a:prstClr val="black"/>
                </a:solidFill>
              </a:rPr>
              <a:t>Identify strategies, tools, and resource they could implement to address barrier in case scenario. </a:t>
            </a:r>
          </a:p>
          <a:p>
            <a:pPr marL="342900" indent="-342900">
              <a:buFont typeface="Arial" pitchFamily="34" charset="0"/>
              <a:buChar char="•"/>
            </a:pPr>
            <a:endParaRPr lang="en-US" sz="2400" dirty="0" smtClean="0">
              <a:solidFill>
                <a:prstClr val="black"/>
              </a:solidFill>
            </a:endParaRPr>
          </a:p>
          <a:p>
            <a:pPr marL="342900" indent="-342900">
              <a:buFont typeface="Arial" pitchFamily="34" charset="0"/>
              <a:buChar char="•"/>
            </a:pPr>
            <a:r>
              <a:rPr lang="en-US" sz="2400" dirty="0" smtClean="0">
                <a:solidFill>
                  <a:prstClr val="black"/>
                </a:solidFill>
              </a:rPr>
              <a:t>Plan how to role play being secondary school migrant students, MGS/MSA staff, and other educational staff. </a:t>
            </a:r>
          </a:p>
          <a:p>
            <a:pPr marL="342900" indent="-342900">
              <a:buFont typeface="Arial" pitchFamily="34" charset="0"/>
              <a:buChar char="•"/>
            </a:pPr>
            <a:endParaRPr lang="en-US" sz="2400" dirty="0" smtClean="0">
              <a:solidFill>
                <a:prstClr val="black"/>
              </a:solidFill>
            </a:endParaRPr>
          </a:p>
          <a:p>
            <a:pPr marL="342900" indent="-342900">
              <a:buFont typeface="Arial" pitchFamily="34" charset="0"/>
              <a:buChar char="•"/>
            </a:pPr>
            <a:r>
              <a:rPr lang="en-US" sz="2400" dirty="0" smtClean="0">
                <a:solidFill>
                  <a:prstClr val="black"/>
                </a:solidFill>
              </a:rPr>
              <a:t>Develop 5-8 minute skit.</a:t>
            </a:r>
          </a:p>
          <a:p>
            <a:pPr marL="342900" indent="-342900">
              <a:buFont typeface="Arial" pitchFamily="34" charset="0"/>
              <a:buChar char="•"/>
            </a:pPr>
            <a:endParaRPr lang="en-US" sz="2400" dirty="0" smtClean="0">
              <a:solidFill>
                <a:prstClr val="black"/>
              </a:solidFill>
            </a:endParaRPr>
          </a:p>
          <a:p>
            <a:pPr marL="342900" indent="-342900">
              <a:buFont typeface="Arial" pitchFamily="34" charset="0"/>
              <a:buChar char="•"/>
            </a:pPr>
            <a:r>
              <a:rPr lang="en-US" sz="2400" dirty="0" smtClean="0">
                <a:solidFill>
                  <a:prstClr val="black"/>
                </a:solidFill>
              </a:rPr>
              <a:t>GOOD LUCK! </a:t>
            </a:r>
          </a:p>
        </p:txBody>
      </p:sp>
    </p:spTree>
    <p:extLst>
      <p:ext uri="{BB962C8B-B14F-4D97-AF65-F5344CB8AC3E}">
        <p14:creationId xmlns:p14="http://schemas.microsoft.com/office/powerpoint/2010/main" val="980229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4852617" y="2540776"/>
            <a:ext cx="2307669" cy="1730751"/>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1613784" y="4148255"/>
            <a:ext cx="2460235" cy="184517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6734860" y="3639802"/>
            <a:ext cx="2292865" cy="1719649"/>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4264466" y="4634131"/>
            <a:ext cx="2765055" cy="2073792"/>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344739" y="3743944"/>
            <a:ext cx="2140037" cy="1605027"/>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6749441" y="5527626"/>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2356044" y="1274380"/>
            <a:ext cx="2700752" cy="2025564"/>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541532" y="1290454"/>
            <a:ext cx="1799417" cy="1349563"/>
          </a:xfrm>
          <a:prstGeom prst="rect">
            <a:avLst/>
          </a:prstGeom>
        </p:spPr>
      </p:pic>
      <p:sp>
        <p:nvSpPr>
          <p:cNvPr id="18" name="Explosion 1 17"/>
          <p:cNvSpPr/>
          <p:nvPr/>
        </p:nvSpPr>
        <p:spPr>
          <a:xfrm>
            <a:off x="6657184" y="419100"/>
            <a:ext cx="2410616" cy="1905000"/>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SEE HANDOUT</a:t>
            </a:r>
            <a:endParaRPr lang="en-US" sz="1400" b="1" dirty="0"/>
          </a:p>
        </p:txBody>
      </p:sp>
      <p:sp>
        <p:nvSpPr>
          <p:cNvPr id="19" name="Title 1"/>
          <p:cNvSpPr txBox="1">
            <a:spLocks/>
          </p:cNvSpPr>
          <p:nvPr/>
        </p:nvSpPr>
        <p:spPr>
          <a:xfrm>
            <a:off x="138395" y="-152400"/>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
            </a:r>
            <a:br>
              <a:rPr lang="en-US" b="1" dirty="0" smtClean="0"/>
            </a:br>
            <a:r>
              <a:rPr lang="en-US" sz="4700" b="1" dirty="0" smtClean="0">
                <a:latin typeface="+mn-lt"/>
              </a:rPr>
              <a:t>FIESTA TIME ACTIVITY</a:t>
            </a:r>
            <a:endParaRPr lang="en-US" sz="4700" b="1" dirty="0">
              <a:latin typeface="+mn-lt"/>
            </a:endParaRPr>
          </a:p>
        </p:txBody>
      </p:sp>
    </p:spTree>
    <p:extLst>
      <p:ext uri="{BB962C8B-B14F-4D97-AF65-F5344CB8AC3E}">
        <p14:creationId xmlns:p14="http://schemas.microsoft.com/office/powerpoint/2010/main" val="35153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671803" y="5592654"/>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946841" y="3060594"/>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875865" y="5476898"/>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158809" y="3878818"/>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924037" y="3012115"/>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703316" y="4586074"/>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617208" y="4693867"/>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502982" y="2245740"/>
            <a:ext cx="1066753" cy="800065"/>
          </a:xfrm>
          <a:prstGeom prst="rect">
            <a:avLst/>
          </a:prstGeom>
        </p:spPr>
      </p:pic>
      <p:sp>
        <p:nvSpPr>
          <p:cNvPr id="19" name="Title 1"/>
          <p:cNvSpPr txBox="1">
            <a:spLocks/>
          </p:cNvSpPr>
          <p:nvPr/>
        </p:nvSpPr>
        <p:spPr>
          <a:xfrm>
            <a:off x="76200" y="-381000"/>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
            </a:r>
            <a:br>
              <a:rPr lang="en-US" b="1" dirty="0" smtClean="0">
                <a:solidFill>
                  <a:prstClr val="black"/>
                </a:solidFill>
              </a:rPr>
            </a:br>
            <a:r>
              <a:rPr lang="en-US" b="1" dirty="0" smtClean="0">
                <a:solidFill>
                  <a:prstClr val="black"/>
                </a:solidFill>
              </a:rPr>
              <a:t>GIVING AND RECEIVING FEEDBACK</a:t>
            </a:r>
            <a:endParaRPr lang="en-US" sz="4700" b="1" dirty="0">
              <a:solidFill>
                <a:prstClr val="black"/>
              </a:solidFill>
            </a:endParaRPr>
          </a:p>
        </p:txBody>
      </p:sp>
      <p:sp>
        <p:nvSpPr>
          <p:cNvPr id="18" name="Explosion 1 17"/>
          <p:cNvSpPr/>
          <p:nvPr/>
        </p:nvSpPr>
        <p:spPr>
          <a:xfrm>
            <a:off x="6378416" y="533400"/>
            <a:ext cx="2649898" cy="1793241"/>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FACILITATOR/</a:t>
            </a:r>
          </a:p>
          <a:p>
            <a:pPr algn="ctr"/>
            <a:r>
              <a:rPr lang="en-US" sz="1400" b="1" dirty="0" smtClean="0">
                <a:solidFill>
                  <a:prstClr val="white"/>
                </a:solidFill>
              </a:rPr>
              <a:t>ORIENTATION GUIDE PG. 23</a:t>
            </a:r>
            <a:endParaRPr lang="en-US" sz="1400" b="1" dirty="0">
              <a:solidFill>
                <a:prstClr val="white"/>
              </a:solidFill>
            </a:endParaRPr>
          </a:p>
        </p:txBody>
      </p:sp>
      <p:pic>
        <p:nvPicPr>
          <p:cNvPr id="3" name="Picture 2" descr="2 STUDENT LEADERSHIP CONFERENCE FACILITATION PREPARATION GUIDE [Compatibility Mode] - Microsoft Word"/>
          <p:cNvPicPr>
            <a:picLocks noChangeAspect="1"/>
          </p:cNvPicPr>
          <p:nvPr/>
        </p:nvPicPr>
        <p:blipFill rotWithShape="1">
          <a:blip r:embed="rId17">
            <a:extLst>
              <a:ext uri="{28A0092B-C50C-407E-A947-70E740481C1C}">
                <a14:useLocalDpi xmlns:a14="http://schemas.microsoft.com/office/drawing/2010/main" val="0"/>
              </a:ext>
            </a:extLst>
          </a:blip>
          <a:srcRect l="8248" t="20374" r="51854" b="4402"/>
          <a:stretch/>
        </p:blipFill>
        <p:spPr>
          <a:xfrm>
            <a:off x="758072" y="762000"/>
            <a:ext cx="5033128" cy="5686318"/>
          </a:xfrm>
          <a:prstGeom prst="rect">
            <a:avLst/>
          </a:prstGeom>
        </p:spPr>
      </p:pic>
    </p:spTree>
    <p:extLst>
      <p:ext uri="{BB962C8B-B14F-4D97-AF65-F5344CB8AC3E}">
        <p14:creationId xmlns:p14="http://schemas.microsoft.com/office/powerpoint/2010/main" val="17428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592893" y="4596425"/>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867931" y="2064365"/>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796955" y="4480669"/>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079899" y="2882589"/>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845127" y="2015886"/>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624406" y="3589845"/>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538298" y="3697638"/>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424072" y="1249511"/>
            <a:ext cx="1066753" cy="800065"/>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
            </a:r>
            <a:br>
              <a:rPr lang="en-US" b="1" dirty="0" smtClean="0">
                <a:solidFill>
                  <a:prstClr val="black"/>
                </a:solidFill>
              </a:rPr>
            </a:br>
            <a:r>
              <a:rPr lang="en-US" b="1" dirty="0" smtClean="0">
                <a:solidFill>
                  <a:prstClr val="black"/>
                </a:solidFill>
              </a:rPr>
              <a:t>MGSs/MSAs IN ACTION – QUALITY TEAM TIME ROLE PLAY PROCESS</a:t>
            </a:r>
            <a:endParaRPr lang="en-US" sz="4700" b="1" dirty="0">
              <a:solidFill>
                <a:prstClr val="black"/>
              </a:solidFill>
            </a:endParaRPr>
          </a:p>
        </p:txBody>
      </p:sp>
      <p:sp>
        <p:nvSpPr>
          <p:cNvPr id="2" name="Rectangle 1"/>
          <p:cNvSpPr/>
          <p:nvPr/>
        </p:nvSpPr>
        <p:spPr>
          <a:xfrm>
            <a:off x="166675" y="887879"/>
            <a:ext cx="6232616" cy="5893921"/>
          </a:xfrm>
          <a:prstGeom prst="rect">
            <a:avLst/>
          </a:prstGeom>
        </p:spPr>
        <p:txBody>
          <a:bodyPr wrap="square">
            <a:spAutoFit/>
          </a:bodyPr>
          <a:lstStyle/>
          <a:p>
            <a:r>
              <a:rPr lang="en-US" sz="2000" b="1" dirty="0" smtClean="0">
                <a:solidFill>
                  <a:prstClr val="black"/>
                </a:solidFill>
              </a:rPr>
              <a:t>QUALITY TEAMS WILL: </a:t>
            </a:r>
          </a:p>
          <a:p>
            <a:pPr marL="342900" indent="-342900">
              <a:buFont typeface="Arial" pitchFamily="34" charset="0"/>
              <a:buChar char="•"/>
            </a:pPr>
            <a:r>
              <a:rPr lang="en-US" sz="1700" dirty="0" smtClean="0">
                <a:solidFill>
                  <a:prstClr val="black"/>
                </a:solidFill>
              </a:rPr>
              <a:t>Have 5-8 minutes to perform their skit. </a:t>
            </a:r>
          </a:p>
          <a:p>
            <a:pPr marL="342900" indent="-342900">
              <a:buFont typeface="Arial" pitchFamily="34" charset="0"/>
              <a:buChar char="•"/>
            </a:pPr>
            <a:r>
              <a:rPr lang="en-US" sz="1700" dirty="0" smtClean="0">
                <a:solidFill>
                  <a:prstClr val="black"/>
                </a:solidFill>
              </a:rPr>
              <a:t>After: one member/observer takes the lead in the reflection. </a:t>
            </a:r>
          </a:p>
          <a:p>
            <a:pPr marL="342900" indent="-342900">
              <a:buFont typeface="Arial" pitchFamily="34" charset="0"/>
              <a:buChar char="•"/>
            </a:pPr>
            <a:r>
              <a:rPr lang="en-US" sz="1700" dirty="0" smtClean="0">
                <a:solidFill>
                  <a:prstClr val="black"/>
                </a:solidFill>
              </a:rPr>
              <a:t>Ask the presenting co-facilitators to describe their own experiences: </a:t>
            </a:r>
          </a:p>
          <a:p>
            <a:pPr marL="914400" lvl="1" indent="-457200">
              <a:buFont typeface="+mj-lt"/>
              <a:buAutoNum type="arabicPeriod"/>
            </a:pPr>
            <a:r>
              <a:rPr lang="en-US" sz="1700" i="1" dirty="0" smtClean="0">
                <a:solidFill>
                  <a:prstClr val="black"/>
                </a:solidFill>
              </a:rPr>
              <a:t>What happened in presentation?</a:t>
            </a:r>
          </a:p>
          <a:p>
            <a:pPr marL="914400" lvl="1" indent="-457200">
              <a:buFont typeface="+mj-lt"/>
              <a:buAutoNum type="arabicPeriod"/>
            </a:pPr>
            <a:r>
              <a:rPr lang="en-US" sz="1700" i="1" dirty="0" smtClean="0">
                <a:solidFill>
                  <a:prstClr val="black"/>
                </a:solidFill>
              </a:rPr>
              <a:t>What went well? What specifically made you feel it went well? </a:t>
            </a:r>
          </a:p>
          <a:p>
            <a:pPr marL="914400" lvl="1" indent="-457200">
              <a:buFont typeface="+mj-lt"/>
              <a:buAutoNum type="arabicPeriod"/>
            </a:pPr>
            <a:r>
              <a:rPr lang="en-US" sz="1700" i="1" dirty="0" smtClean="0">
                <a:solidFill>
                  <a:prstClr val="black"/>
                </a:solidFill>
              </a:rPr>
              <a:t>What did not go well? Specifically what was it that made you feel it did not go well? </a:t>
            </a:r>
          </a:p>
          <a:p>
            <a:pPr marL="914400" lvl="1" indent="-457200">
              <a:buFont typeface="+mj-lt"/>
              <a:buAutoNum type="arabicPeriod"/>
            </a:pPr>
            <a:r>
              <a:rPr lang="en-US" sz="1700" i="1" dirty="0" smtClean="0">
                <a:solidFill>
                  <a:prstClr val="black"/>
                </a:solidFill>
              </a:rPr>
              <a:t>What strategies, resources, or tools did your group apply? </a:t>
            </a:r>
            <a:endParaRPr lang="en-US" sz="1700" i="1" dirty="0">
              <a:solidFill>
                <a:prstClr val="black"/>
              </a:solidFill>
            </a:endParaRPr>
          </a:p>
          <a:p>
            <a:pPr marL="457200" indent="-457200">
              <a:buFont typeface="Arial" pitchFamily="34" charset="0"/>
              <a:buChar char="•"/>
            </a:pPr>
            <a:r>
              <a:rPr lang="en-US" sz="1700" dirty="0" smtClean="0">
                <a:solidFill>
                  <a:prstClr val="black"/>
                </a:solidFill>
              </a:rPr>
              <a:t>Peers in the audience will describe what they saw and heard, including positives. </a:t>
            </a:r>
          </a:p>
          <a:p>
            <a:pPr marL="457200" indent="-457200">
              <a:buFont typeface="Arial" pitchFamily="34" charset="0"/>
              <a:buChar char="•"/>
            </a:pPr>
            <a:r>
              <a:rPr lang="en-US" sz="1700" dirty="0" smtClean="0">
                <a:solidFill>
                  <a:prstClr val="black"/>
                </a:solidFill>
              </a:rPr>
              <a:t>Peers  who performed and audience discuss together: </a:t>
            </a:r>
          </a:p>
          <a:p>
            <a:pPr marL="914400" lvl="1" indent="-457200">
              <a:buFont typeface="+mj-lt"/>
              <a:buAutoNum type="arabicPeriod"/>
            </a:pPr>
            <a:r>
              <a:rPr lang="en-US" sz="1700" i="1" dirty="0" smtClean="0">
                <a:solidFill>
                  <a:prstClr val="black"/>
                </a:solidFill>
              </a:rPr>
              <a:t>What could have changed to work better – how could that change have looked? </a:t>
            </a:r>
          </a:p>
          <a:p>
            <a:pPr marL="914400" lvl="1" indent="-457200">
              <a:buFont typeface="+mj-lt"/>
              <a:buAutoNum type="arabicPeriod"/>
            </a:pPr>
            <a:r>
              <a:rPr lang="en-US" sz="1700" i="1" dirty="0" smtClean="0">
                <a:solidFill>
                  <a:prstClr val="black"/>
                </a:solidFill>
              </a:rPr>
              <a:t>What other ways of addressing the challenge might be effective? </a:t>
            </a:r>
          </a:p>
          <a:p>
            <a:pPr marL="914400" lvl="1" indent="-457200">
              <a:buFont typeface="+mj-lt"/>
              <a:buAutoNum type="arabicPeriod"/>
            </a:pPr>
            <a:r>
              <a:rPr lang="en-US" sz="1700" i="1" dirty="0" smtClean="0">
                <a:solidFill>
                  <a:prstClr val="black"/>
                </a:solidFill>
              </a:rPr>
              <a:t>Were there any behaviors or approaches that may hinder the MGS/MSA from resolving the issue? </a:t>
            </a:r>
          </a:p>
          <a:p>
            <a:pPr marL="914400" lvl="1" indent="-457200">
              <a:buFont typeface="+mj-lt"/>
              <a:buAutoNum type="arabicPeriod"/>
            </a:pPr>
            <a:r>
              <a:rPr lang="en-US" sz="1700" i="1" dirty="0" smtClean="0">
                <a:solidFill>
                  <a:prstClr val="black"/>
                </a:solidFill>
              </a:rPr>
              <a:t>What techniques could be applied to manage the behavior or approach, resulting in positive outcomes? </a:t>
            </a:r>
          </a:p>
        </p:txBody>
      </p:sp>
    </p:spTree>
    <p:extLst>
      <p:ext uri="{BB962C8B-B14F-4D97-AF65-F5344CB8AC3E}">
        <p14:creationId xmlns:p14="http://schemas.microsoft.com/office/powerpoint/2010/main" val="3189579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1218" cy="1143000"/>
          </a:xfrm>
        </p:spPr>
        <p:txBody>
          <a:bodyPr>
            <a:normAutofit fontScale="90000"/>
          </a:bodyPr>
          <a:lstStyle/>
          <a:p>
            <a:pPr algn="l"/>
            <a:r>
              <a:rPr lang="en-US" b="1" dirty="0" smtClean="0"/>
              <a:t>REFLECTION ON TRAINING COMPONENT</a:t>
            </a:r>
            <a:endParaRPr lang="en-US" b="1" dirty="0"/>
          </a:p>
        </p:txBody>
      </p:sp>
      <p:sp>
        <p:nvSpPr>
          <p:cNvPr id="3" name="Content Placeholder 2"/>
          <p:cNvSpPr>
            <a:spLocks noGrp="1"/>
          </p:cNvSpPr>
          <p:nvPr>
            <p:ph idx="1"/>
          </p:nvPr>
        </p:nvSpPr>
        <p:spPr>
          <a:xfrm>
            <a:off x="381000" y="1447800"/>
            <a:ext cx="8229600" cy="5029200"/>
          </a:xfrm>
        </p:spPr>
        <p:txBody>
          <a:bodyPr>
            <a:normAutofit fontScale="92500" lnSpcReduction="10000"/>
          </a:bodyPr>
          <a:lstStyle/>
          <a:p>
            <a:r>
              <a:rPr lang="en-US" b="1" dirty="0"/>
              <a:t>Segment 1: MGS/MSA </a:t>
            </a:r>
            <a:br>
              <a:rPr lang="en-US" b="1" dirty="0"/>
            </a:br>
            <a:r>
              <a:rPr lang="en-US" b="1" dirty="0"/>
              <a:t>Roles and </a:t>
            </a:r>
            <a:r>
              <a:rPr lang="en-US" b="1" dirty="0" smtClean="0"/>
              <a:t>Responsibilities</a:t>
            </a:r>
          </a:p>
          <a:p>
            <a:pPr lvl="1"/>
            <a:r>
              <a:rPr lang="en-US" b="1" dirty="0" smtClean="0"/>
              <a:t>MGS/MSA Roles and Responsibilities</a:t>
            </a:r>
          </a:p>
          <a:p>
            <a:pPr lvl="1"/>
            <a:r>
              <a:rPr lang="en-US" b="1" dirty="0" smtClean="0"/>
              <a:t>FTE/Prioritizing and Time Management</a:t>
            </a:r>
            <a:endParaRPr lang="en-US" dirty="0"/>
          </a:p>
          <a:p>
            <a:r>
              <a:rPr lang="en-US" b="1" dirty="0" smtClean="0"/>
              <a:t>Segment 2: Student Selection and Documentation Requirements</a:t>
            </a:r>
          </a:p>
          <a:p>
            <a:pPr lvl="1"/>
            <a:r>
              <a:rPr lang="en-US" b="1" dirty="0" smtClean="0"/>
              <a:t>Accessing MSIS Tools and Reports</a:t>
            </a:r>
          </a:p>
          <a:p>
            <a:pPr lvl="1"/>
            <a:r>
              <a:rPr lang="en-US" b="1" dirty="0" smtClean="0"/>
              <a:t>Documenting and Reporting</a:t>
            </a:r>
          </a:p>
          <a:p>
            <a:r>
              <a:rPr lang="en-US" b="1" dirty="0" smtClean="0"/>
              <a:t>Segment 3: MGS/MSA Strategies in Action</a:t>
            </a:r>
          </a:p>
          <a:p>
            <a:pPr lvl="1"/>
            <a:r>
              <a:rPr lang="en-US" b="1" dirty="0" smtClean="0"/>
              <a:t>Case Scenarios (Strategies, Resources, Student Barriers)</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669093" y="3876213"/>
            <a:ext cx="1223503" cy="917627"/>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944131" y="1344153"/>
            <a:ext cx="1093889" cy="820417"/>
          </a:xfrm>
          <a:prstGeom prst="rect">
            <a:avLst/>
          </a:prstGeom>
        </p:spPr>
      </p:pic>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873155" y="3760457"/>
            <a:ext cx="1211464" cy="908598"/>
          </a:xfrm>
          <a:prstGeom prst="rect">
            <a:avLst/>
          </a:prstGeom>
        </p:spPr>
      </p:pic>
      <p:pic>
        <p:nvPicPr>
          <p:cNvPr id="9" name="Picture 8"/>
          <p:cNvPicPr>
            <a:picLocks noChangeAspect="1"/>
          </p:cNvPicPr>
          <p:nvPr/>
        </p:nvPicPr>
        <p:blipFill>
          <a:blip r:embed="rId9" cstate="print">
            <a:extLst>
              <a:ext uri="{BEBA8EAE-BF5A-486C-A8C5-ECC9F3942E4B}">
                <a14:imgProps xmlns:a14="http://schemas.microsoft.com/office/drawing/2010/main">
                  <a14:imgLayer r:embed="rId10">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156099" y="2162377"/>
            <a:ext cx="1089113" cy="816835"/>
          </a:xfrm>
          <a:prstGeom prst="rect">
            <a:avLst/>
          </a:prstGeom>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921327" y="1295674"/>
            <a:ext cx="1049071" cy="786803"/>
          </a:xfrm>
          <a:prstGeom prst="rect">
            <a:avLst/>
          </a:prstGeom>
        </p:spPr>
      </p:pic>
      <p:pic>
        <p:nvPicPr>
          <p:cNvPr id="11" name="Picture 10"/>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700606" y="2869633"/>
            <a:ext cx="1143000" cy="1116162"/>
          </a:xfrm>
          <a:prstGeom prst="rect">
            <a:avLst/>
          </a:prstGeom>
        </p:spPr>
      </p:pic>
      <p:pic>
        <p:nvPicPr>
          <p:cNvPr id="12" name="Picture 11"/>
          <p:cNvPicPr>
            <a:picLocks noChangeAspect="1"/>
          </p:cNvPicPr>
          <p:nvPr/>
        </p:nvPicPr>
        <p:blipFill>
          <a:blip r:embed="rId15" cstate="print">
            <a:extLst>
              <a:ext uri="{BEBA8EAE-BF5A-486C-A8C5-ECC9F3942E4B}">
                <a14:imgProps xmlns:a14="http://schemas.microsoft.com/office/drawing/2010/main">
                  <a14:imgLayer r:embed="rId16">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614498" y="2977426"/>
            <a:ext cx="1120841" cy="840631"/>
          </a:xfrm>
          <a:prstGeom prst="rect">
            <a:avLst/>
          </a:prstGeom>
        </p:spPr>
      </p:pic>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492464">
            <a:off x="7500272" y="529299"/>
            <a:ext cx="1066753" cy="800065"/>
          </a:xfrm>
          <a:prstGeom prst="rect">
            <a:avLst/>
          </a:prstGeom>
        </p:spPr>
      </p:pic>
    </p:spTree>
    <p:extLst>
      <p:ext uri="{BB962C8B-B14F-4D97-AF65-F5344CB8AC3E}">
        <p14:creationId xmlns:p14="http://schemas.microsoft.com/office/powerpoint/2010/main" val="6714246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1218" cy="1143000"/>
          </a:xfrm>
        </p:spPr>
        <p:txBody>
          <a:bodyPr>
            <a:normAutofit fontScale="90000"/>
          </a:bodyPr>
          <a:lstStyle/>
          <a:p>
            <a:pPr algn="l"/>
            <a:r>
              <a:rPr lang="en-US" b="1" dirty="0" smtClean="0"/>
              <a:t>Segment 4: ESD Program Implementation Planning</a:t>
            </a:r>
            <a:endParaRPr lang="en-US" b="1" dirty="0"/>
          </a:p>
        </p:txBody>
      </p:sp>
      <p:sp>
        <p:nvSpPr>
          <p:cNvPr id="3" name="Content Placeholder 2"/>
          <p:cNvSpPr>
            <a:spLocks noGrp="1"/>
          </p:cNvSpPr>
          <p:nvPr>
            <p:ph idx="1"/>
          </p:nvPr>
        </p:nvSpPr>
        <p:spPr>
          <a:xfrm>
            <a:off x="381000" y="1447800"/>
            <a:ext cx="8229600" cy="5029200"/>
          </a:xfrm>
        </p:spPr>
        <p:txBody>
          <a:bodyPr>
            <a:normAutofit/>
          </a:bodyPr>
          <a:lstStyle/>
          <a:p>
            <a:r>
              <a:rPr lang="en-US" dirty="0" smtClean="0"/>
              <a:t>Review resources: </a:t>
            </a:r>
          </a:p>
          <a:p>
            <a:pPr lvl="1"/>
            <a:r>
              <a:rPr lang="en-US" dirty="0" smtClean="0"/>
              <a:t>List of Districts with MGSs/MSAs</a:t>
            </a:r>
          </a:p>
          <a:p>
            <a:pPr lvl="1"/>
            <a:r>
              <a:rPr lang="en-US" dirty="0" smtClean="0"/>
              <a:t>MGS/MSA Prioritization of Districts</a:t>
            </a:r>
          </a:p>
          <a:p>
            <a:pPr lvl="1"/>
            <a:r>
              <a:rPr lang="en-US" dirty="0" smtClean="0"/>
              <a:t>Schedule of MGS/MSA Coaching and Support</a:t>
            </a:r>
          </a:p>
          <a:p>
            <a:pPr lvl="1"/>
            <a:r>
              <a:rPr lang="en-US" dirty="0" smtClean="0"/>
              <a:t>Data Monitoring Prioritization </a:t>
            </a:r>
          </a:p>
          <a:p>
            <a:pPr lvl="1"/>
            <a:r>
              <a:rPr lang="en-US" dirty="0" smtClean="0"/>
              <a:t>MGS/MSA and FPD Planning Tips</a:t>
            </a:r>
          </a:p>
          <a:p>
            <a:r>
              <a:rPr lang="en-US" dirty="0" smtClean="0"/>
              <a:t>Field Office Planning Implementation/Action Planning Time</a:t>
            </a:r>
          </a:p>
          <a:p>
            <a:pPr lvl="1"/>
            <a:endParaRPr lang="en-US" dirty="0"/>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0"/>
            <a:ext cx="2375568" cy="1829075"/>
          </a:xfrm>
          <a:prstGeom prst="rect">
            <a:avLst/>
          </a:prstGeom>
        </p:spPr>
      </p:pic>
    </p:spTree>
    <p:extLst>
      <p:ext uri="{BB962C8B-B14F-4D97-AF65-F5344CB8AC3E}">
        <p14:creationId xmlns:p14="http://schemas.microsoft.com/office/powerpoint/2010/main" val="41509923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52400"/>
            <a:ext cx="9022080" cy="1143000"/>
          </a:xfrm>
        </p:spPr>
        <p:txBody>
          <a:bodyPr>
            <a:normAutofit fontScale="90000"/>
          </a:bodyPr>
          <a:lstStyle/>
          <a:p>
            <a:pPr marL="0" indent="0" algn="l">
              <a:buNone/>
            </a:pPr>
            <a:r>
              <a:rPr lang="en-US" sz="3500" b="1" dirty="0" smtClean="0"/>
              <a:t>MGS/MSA and FPD TIPS FOR </a:t>
            </a:r>
            <a:br>
              <a:rPr lang="en-US" sz="3500" b="1" dirty="0" smtClean="0"/>
            </a:br>
            <a:r>
              <a:rPr lang="en-US" sz="3500" b="1" dirty="0" smtClean="0"/>
              <a:t>DEVELOPING </a:t>
            </a:r>
            <a:r>
              <a:rPr lang="en-US" sz="3500" b="1" dirty="0"/>
              <a:t>C</a:t>
            </a:r>
            <a:r>
              <a:rPr lang="en-US" sz="3500" b="1" dirty="0" smtClean="0"/>
              <a:t>OLLABORATIONS</a:t>
            </a:r>
            <a:endParaRPr lang="en-US" sz="3500" b="1" dirty="0">
              <a:effectLst/>
            </a:endParaRPr>
          </a:p>
        </p:txBody>
      </p:sp>
      <p:sp>
        <p:nvSpPr>
          <p:cNvPr id="6" name="Explosion 1 5"/>
          <p:cNvSpPr/>
          <p:nvPr/>
        </p:nvSpPr>
        <p:spPr>
          <a:xfrm>
            <a:off x="6553200" y="71718"/>
            <a:ext cx="2410616" cy="1452282"/>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HANDOUTS</a:t>
            </a:r>
            <a:endParaRPr lang="en-US" sz="1400" b="1" dirty="0">
              <a:solidFill>
                <a:prstClr val="white"/>
              </a:solidFill>
            </a:endParaRPr>
          </a:p>
        </p:txBody>
      </p:sp>
      <p:pic>
        <p:nvPicPr>
          <p:cNvPr id="5" name="Picture 4" descr="MGS_MSA Tips for Collaboration.pdf - Adobe Acrobat Pro"/>
          <p:cNvPicPr>
            <a:picLocks noChangeAspect="1"/>
          </p:cNvPicPr>
          <p:nvPr/>
        </p:nvPicPr>
        <p:blipFill rotWithShape="1">
          <a:blip r:embed="rId3">
            <a:extLst>
              <a:ext uri="{28A0092B-C50C-407E-A947-70E740481C1C}">
                <a14:useLocalDpi xmlns:a14="http://schemas.microsoft.com/office/drawing/2010/main" val="0"/>
              </a:ext>
            </a:extLst>
          </a:blip>
          <a:srcRect l="30098" t="13293" r="29362" b="1290"/>
          <a:stretch/>
        </p:blipFill>
        <p:spPr>
          <a:xfrm>
            <a:off x="381001" y="1600200"/>
            <a:ext cx="3706906" cy="4912660"/>
          </a:xfrm>
          <a:prstGeom prst="rect">
            <a:avLst/>
          </a:prstGeom>
          <a:ln>
            <a:noFill/>
          </a:ln>
          <a:effectLst>
            <a:outerShdw blurRad="292100" dist="139700" dir="2700000" algn="tl" rotWithShape="0">
              <a:srgbClr val="333333">
                <a:alpha val="65000"/>
              </a:srgbClr>
            </a:outerShdw>
          </a:effectLst>
        </p:spPr>
      </p:pic>
      <p:pic>
        <p:nvPicPr>
          <p:cNvPr id="8" name="Picture 7" descr="31 FPD Responsibilities-Program Tips and Checklist for Planning a MGS.pdf - Adobe Acrobat Pro"/>
          <p:cNvPicPr>
            <a:picLocks noChangeAspect="1"/>
          </p:cNvPicPr>
          <p:nvPr/>
        </p:nvPicPr>
        <p:blipFill rotWithShape="1">
          <a:blip r:embed="rId4">
            <a:extLst>
              <a:ext uri="{28A0092B-C50C-407E-A947-70E740481C1C}">
                <a14:useLocalDpi xmlns:a14="http://schemas.microsoft.com/office/drawing/2010/main" val="0"/>
              </a:ext>
            </a:extLst>
          </a:blip>
          <a:srcRect l="29902" t="13604" r="29019" b="1602"/>
          <a:stretch/>
        </p:blipFill>
        <p:spPr>
          <a:xfrm>
            <a:off x="4419600" y="1600200"/>
            <a:ext cx="3756213"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32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630121" y="4667660"/>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7905159" y="2135600"/>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834183" y="4551904"/>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7117127" y="2953824"/>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6882355" y="2087121"/>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7661634" y="3661080"/>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6575526" y="3768873"/>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7461300" y="1320746"/>
            <a:ext cx="1066753" cy="800065"/>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
            </a:r>
            <a:br>
              <a:rPr lang="en-US" b="1" dirty="0" smtClean="0">
                <a:solidFill>
                  <a:prstClr val="black"/>
                </a:solidFill>
              </a:rPr>
            </a:br>
            <a:r>
              <a:rPr lang="en-US" sz="4700" b="1" dirty="0" smtClean="0">
                <a:solidFill>
                  <a:prstClr val="black"/>
                </a:solidFill>
              </a:rPr>
              <a:t>SMALL GROUP DISCUSSIONS</a:t>
            </a:r>
            <a:endParaRPr lang="en-US" sz="4700" b="1" dirty="0">
              <a:solidFill>
                <a:prstClr val="black"/>
              </a:solidFill>
            </a:endParaRPr>
          </a:p>
        </p:txBody>
      </p:sp>
      <p:sp>
        <p:nvSpPr>
          <p:cNvPr id="2" name="Rectangle 1"/>
          <p:cNvSpPr/>
          <p:nvPr/>
        </p:nvSpPr>
        <p:spPr>
          <a:xfrm>
            <a:off x="304800" y="838200"/>
            <a:ext cx="6232616" cy="5201424"/>
          </a:xfrm>
          <a:prstGeom prst="rect">
            <a:avLst/>
          </a:prstGeom>
        </p:spPr>
        <p:txBody>
          <a:bodyPr wrap="square">
            <a:spAutoFit/>
          </a:bodyPr>
          <a:lstStyle/>
          <a:p>
            <a:r>
              <a:rPr lang="en-US" sz="2400" b="1" u="sng" dirty="0" smtClean="0">
                <a:solidFill>
                  <a:prstClr val="black"/>
                </a:solidFill>
              </a:rPr>
              <a:t>Discussion/Reflection </a:t>
            </a:r>
            <a:r>
              <a:rPr lang="en-US" sz="2400" b="1" u="sng" dirty="0">
                <a:solidFill>
                  <a:prstClr val="black"/>
                </a:solidFill>
              </a:rPr>
              <a:t>Topics: </a:t>
            </a:r>
            <a:endParaRPr lang="en-US" sz="2400" b="1" u="sng" dirty="0" smtClean="0">
              <a:solidFill>
                <a:prstClr val="black"/>
              </a:solidFill>
            </a:endParaRPr>
          </a:p>
          <a:p>
            <a:pPr marL="560070" indent="-514350">
              <a:buFont typeface="+mj-lt"/>
              <a:buAutoNum type="arabicPeriod"/>
            </a:pPr>
            <a:r>
              <a:rPr lang="en-US" sz="2200" dirty="0">
                <a:solidFill>
                  <a:prstClr val="black"/>
                </a:solidFill>
              </a:rPr>
              <a:t>What is the current reality </a:t>
            </a:r>
            <a:r>
              <a:rPr lang="en-US" sz="2200" dirty="0" smtClean="0">
                <a:solidFill>
                  <a:prstClr val="black"/>
                </a:solidFill>
              </a:rPr>
              <a:t>at </a:t>
            </a:r>
            <a:r>
              <a:rPr lang="en-US" sz="2200" dirty="0">
                <a:solidFill>
                  <a:prstClr val="black"/>
                </a:solidFill>
              </a:rPr>
              <a:t>your </a:t>
            </a:r>
            <a:r>
              <a:rPr lang="en-US" sz="2200" dirty="0" smtClean="0">
                <a:solidFill>
                  <a:prstClr val="black"/>
                </a:solidFill>
              </a:rPr>
              <a:t>schools?</a:t>
            </a:r>
            <a:endParaRPr lang="en-US" sz="2200" dirty="0">
              <a:solidFill>
                <a:prstClr val="black"/>
              </a:solidFill>
            </a:endParaRPr>
          </a:p>
          <a:p>
            <a:pPr marL="560070" indent="-514350">
              <a:buFont typeface="+mj-lt"/>
              <a:buAutoNum type="arabicPeriod"/>
            </a:pPr>
            <a:r>
              <a:rPr lang="en-US" sz="2200" dirty="0" smtClean="0">
                <a:solidFill>
                  <a:prstClr val="black"/>
                </a:solidFill>
              </a:rPr>
              <a:t>What collaborations will you encourage your MGS/MSA at </a:t>
            </a:r>
            <a:r>
              <a:rPr lang="en-US" sz="2200" dirty="0">
                <a:solidFill>
                  <a:prstClr val="black"/>
                </a:solidFill>
              </a:rPr>
              <a:t>your school </a:t>
            </a:r>
            <a:r>
              <a:rPr lang="en-US" sz="2200" dirty="0" smtClean="0">
                <a:solidFill>
                  <a:prstClr val="black"/>
                </a:solidFill>
              </a:rPr>
              <a:t>to strengthen to </a:t>
            </a:r>
            <a:r>
              <a:rPr lang="en-US" sz="2200" dirty="0">
                <a:solidFill>
                  <a:prstClr val="black"/>
                </a:solidFill>
              </a:rPr>
              <a:t>support </a:t>
            </a:r>
            <a:r>
              <a:rPr lang="en-US" sz="2200" dirty="0" smtClean="0">
                <a:solidFill>
                  <a:prstClr val="black"/>
                </a:solidFill>
              </a:rPr>
              <a:t>migrant </a:t>
            </a:r>
            <a:r>
              <a:rPr lang="en-US" sz="2200" dirty="0">
                <a:solidFill>
                  <a:prstClr val="black"/>
                </a:solidFill>
              </a:rPr>
              <a:t>students.</a:t>
            </a:r>
          </a:p>
          <a:p>
            <a:pPr marL="457200" indent="-457200">
              <a:buFont typeface="+mj-lt"/>
              <a:buAutoNum type="arabicPeriod"/>
            </a:pPr>
            <a:r>
              <a:rPr lang="en-US" sz="2200" dirty="0" smtClean="0">
                <a:solidFill>
                  <a:prstClr val="black"/>
                </a:solidFill>
              </a:rPr>
              <a:t>What </a:t>
            </a:r>
            <a:r>
              <a:rPr lang="en-US" sz="2200" dirty="0">
                <a:solidFill>
                  <a:prstClr val="black"/>
                </a:solidFill>
              </a:rPr>
              <a:t>are some of the challenges </a:t>
            </a:r>
            <a:r>
              <a:rPr lang="en-US" sz="2200" dirty="0" smtClean="0">
                <a:solidFill>
                  <a:prstClr val="black"/>
                </a:solidFill>
              </a:rPr>
              <a:t>they face in </a:t>
            </a:r>
            <a:r>
              <a:rPr lang="en-US" sz="2200" dirty="0">
                <a:solidFill>
                  <a:prstClr val="black"/>
                </a:solidFill>
              </a:rPr>
              <a:t>collaborating with others?</a:t>
            </a:r>
          </a:p>
          <a:p>
            <a:pPr marL="457200" indent="-457200">
              <a:buFont typeface="+mj-lt"/>
              <a:buAutoNum type="arabicPeriod"/>
            </a:pPr>
            <a:r>
              <a:rPr lang="en-US" sz="2200" dirty="0">
                <a:solidFill>
                  <a:prstClr val="black"/>
                </a:solidFill>
              </a:rPr>
              <a:t>What </a:t>
            </a:r>
            <a:r>
              <a:rPr lang="en-US" sz="2200" dirty="0" smtClean="0">
                <a:solidFill>
                  <a:prstClr val="black"/>
                </a:solidFill>
              </a:rPr>
              <a:t>seems </a:t>
            </a:r>
            <a:r>
              <a:rPr lang="en-US" sz="2200" dirty="0">
                <a:solidFill>
                  <a:prstClr val="black"/>
                </a:solidFill>
              </a:rPr>
              <a:t>to be the reason for the </a:t>
            </a:r>
            <a:r>
              <a:rPr lang="en-US" sz="2200" dirty="0" smtClean="0">
                <a:solidFill>
                  <a:prstClr val="black"/>
                </a:solidFill>
              </a:rPr>
              <a:t>challenges? </a:t>
            </a:r>
            <a:endParaRPr lang="en-US" sz="2200" dirty="0">
              <a:solidFill>
                <a:prstClr val="black"/>
              </a:solidFill>
            </a:endParaRPr>
          </a:p>
          <a:p>
            <a:pPr marL="457200" indent="-457200">
              <a:buFont typeface="+mj-lt"/>
              <a:buAutoNum type="arabicPeriod"/>
            </a:pPr>
            <a:r>
              <a:rPr lang="en-US" sz="2200" dirty="0">
                <a:solidFill>
                  <a:prstClr val="black"/>
                </a:solidFill>
              </a:rPr>
              <a:t>What solution </a:t>
            </a:r>
            <a:r>
              <a:rPr lang="en-US" sz="2200" dirty="0" smtClean="0">
                <a:solidFill>
                  <a:prstClr val="black"/>
                </a:solidFill>
              </a:rPr>
              <a:t>can be used </a:t>
            </a:r>
            <a:r>
              <a:rPr lang="en-US" sz="2200" dirty="0">
                <a:solidFill>
                  <a:prstClr val="black"/>
                </a:solidFill>
              </a:rPr>
              <a:t>to remedy problem? </a:t>
            </a:r>
          </a:p>
          <a:p>
            <a:pPr marL="457200" indent="-457200">
              <a:buFont typeface="+mj-lt"/>
              <a:buAutoNum type="arabicPeriod"/>
            </a:pPr>
            <a:r>
              <a:rPr lang="en-US" sz="2200" dirty="0">
                <a:solidFill>
                  <a:prstClr val="black"/>
                </a:solidFill>
              </a:rPr>
              <a:t>What could you do as </a:t>
            </a:r>
            <a:r>
              <a:rPr lang="en-US" sz="2200" dirty="0" smtClean="0">
                <a:solidFill>
                  <a:prstClr val="black"/>
                </a:solidFill>
              </a:rPr>
              <a:t>a Field Office to </a:t>
            </a:r>
            <a:r>
              <a:rPr lang="en-US" sz="2200" dirty="0">
                <a:solidFill>
                  <a:prstClr val="black"/>
                </a:solidFill>
              </a:rPr>
              <a:t>strengthen collaborations? </a:t>
            </a:r>
          </a:p>
          <a:p>
            <a:pPr marL="457200" indent="-457200">
              <a:buFont typeface="+mj-lt"/>
              <a:buAutoNum type="arabicPeriod"/>
            </a:pPr>
            <a:r>
              <a:rPr lang="en-US" sz="2200" dirty="0">
                <a:solidFill>
                  <a:prstClr val="black"/>
                </a:solidFill>
              </a:rPr>
              <a:t>Who could support you in performing your functions and how? </a:t>
            </a:r>
          </a:p>
          <a:p>
            <a:pPr marL="457200" indent="-457200">
              <a:buFont typeface="+mj-lt"/>
              <a:buAutoNum type="arabicPeriod"/>
            </a:pPr>
            <a:r>
              <a:rPr lang="en-US" sz="2200" dirty="0">
                <a:solidFill>
                  <a:prstClr val="black"/>
                </a:solidFill>
              </a:rPr>
              <a:t>Can </a:t>
            </a:r>
            <a:r>
              <a:rPr lang="en-US" sz="2200" dirty="0" smtClean="0">
                <a:solidFill>
                  <a:prstClr val="black"/>
                </a:solidFill>
              </a:rPr>
              <a:t>their </a:t>
            </a:r>
            <a:r>
              <a:rPr lang="en-US" sz="2200" dirty="0">
                <a:solidFill>
                  <a:prstClr val="black"/>
                </a:solidFill>
              </a:rPr>
              <a:t>FPD help facilitate access to this support/collaboration? </a:t>
            </a:r>
          </a:p>
        </p:txBody>
      </p:sp>
    </p:spTree>
    <p:extLst>
      <p:ext uri="{BB962C8B-B14F-4D97-AF65-F5344CB8AC3E}">
        <p14:creationId xmlns:p14="http://schemas.microsoft.com/office/powerpoint/2010/main" val="1701123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6633234" y="5808383"/>
            <a:ext cx="1223503" cy="91762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3839511" y="5761634"/>
            <a:ext cx="1093889" cy="82041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7762263" y="5724470"/>
            <a:ext cx="1211464" cy="90859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2727466" y="5904978"/>
            <a:ext cx="1089113" cy="816835"/>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4884720" y="5858907"/>
            <a:ext cx="1049071" cy="786803"/>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1502066" y="5912201"/>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329161" y="5893081"/>
            <a:ext cx="1120841" cy="840631"/>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5647111" y="5833055"/>
            <a:ext cx="1066753" cy="800065"/>
          </a:xfrm>
          <a:prstGeom prst="rect">
            <a:avLst/>
          </a:prstGeom>
        </p:spPr>
      </p:pic>
      <p:sp>
        <p:nvSpPr>
          <p:cNvPr id="19" name="Title 1"/>
          <p:cNvSpPr txBox="1">
            <a:spLocks/>
          </p:cNvSpPr>
          <p:nvPr/>
        </p:nvSpPr>
        <p:spPr>
          <a:xfrm>
            <a:off x="138395" y="-152400"/>
            <a:ext cx="8229600" cy="1143000"/>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prstClr val="black"/>
                </a:solidFill>
              </a:rPr>
              <a:t/>
            </a:r>
            <a:br>
              <a:rPr lang="en-US" b="1" dirty="0" smtClean="0">
                <a:solidFill>
                  <a:prstClr val="black"/>
                </a:solidFill>
              </a:rPr>
            </a:br>
            <a:r>
              <a:rPr lang="en-US" b="1" dirty="0" smtClean="0">
                <a:solidFill>
                  <a:prstClr val="black"/>
                </a:solidFill>
              </a:rPr>
              <a:t>ESD PROGRAM PLAN IMPLEMENTATION SESSION</a:t>
            </a:r>
            <a:endParaRPr lang="en-US" sz="4700" b="1" dirty="0">
              <a:solidFill>
                <a:prstClr val="black"/>
              </a:solidFill>
            </a:endParaRPr>
          </a:p>
        </p:txBody>
      </p:sp>
      <p:sp>
        <p:nvSpPr>
          <p:cNvPr id="2" name="Rectangle 1"/>
          <p:cNvSpPr/>
          <p:nvPr/>
        </p:nvSpPr>
        <p:spPr>
          <a:xfrm>
            <a:off x="267863" y="1143000"/>
            <a:ext cx="5653023" cy="4524315"/>
          </a:xfrm>
          <a:prstGeom prst="rect">
            <a:avLst/>
          </a:prstGeom>
        </p:spPr>
        <p:txBody>
          <a:bodyPr wrap="square">
            <a:spAutoFit/>
          </a:bodyPr>
          <a:lstStyle/>
          <a:p>
            <a:r>
              <a:rPr lang="en-US" sz="2400" b="1" u="sng" dirty="0" smtClean="0">
                <a:solidFill>
                  <a:prstClr val="black"/>
                </a:solidFill>
              </a:rPr>
              <a:t>TIPS TO CONSIDER: </a:t>
            </a:r>
          </a:p>
          <a:p>
            <a:pPr marL="560070" indent="-514350">
              <a:buFont typeface="+mj-lt"/>
              <a:buAutoNum type="arabicPeriod"/>
            </a:pPr>
            <a:r>
              <a:rPr lang="en-US" sz="2400" dirty="0">
                <a:solidFill>
                  <a:prstClr val="black"/>
                </a:solidFill>
              </a:rPr>
              <a:t>Consider methods for coaching district staff </a:t>
            </a:r>
            <a:r>
              <a:rPr lang="en-US" sz="2400" dirty="0" smtClean="0">
                <a:solidFill>
                  <a:prstClr val="black"/>
                </a:solidFill>
              </a:rPr>
              <a:t>within your MGS/MSA implementation plan in alignment with your office contracted services. </a:t>
            </a:r>
          </a:p>
          <a:p>
            <a:pPr marL="560070" indent="-514350">
              <a:buFont typeface="+mj-lt"/>
              <a:buAutoNum type="arabicPeriod"/>
            </a:pPr>
            <a:r>
              <a:rPr lang="en-US" sz="2400" dirty="0" smtClean="0">
                <a:solidFill>
                  <a:prstClr val="black"/>
                </a:solidFill>
              </a:rPr>
              <a:t>Identify roles/responsibilities of field offices versus districts and possible partners and supports. </a:t>
            </a:r>
          </a:p>
          <a:p>
            <a:pPr marL="560070" indent="-514350">
              <a:buFont typeface="+mj-lt"/>
              <a:buAutoNum type="arabicPeriod"/>
            </a:pPr>
            <a:r>
              <a:rPr lang="en-US" sz="2400" dirty="0" smtClean="0">
                <a:solidFill>
                  <a:prstClr val="black"/>
                </a:solidFill>
              </a:rPr>
              <a:t>Identify who will be lead on action items (e.g. Field Office, MGS, MSA, or FPD.) </a:t>
            </a:r>
          </a:p>
          <a:p>
            <a:pPr marL="45720"/>
            <a:endParaRPr lang="en-US" sz="2400" dirty="0">
              <a:solidFill>
                <a:prstClr val="black"/>
              </a:solidFill>
            </a:endParaRPr>
          </a:p>
        </p:txBody>
      </p:sp>
      <p:sp>
        <p:nvSpPr>
          <p:cNvPr id="18" name="Explosion 1 17"/>
          <p:cNvSpPr/>
          <p:nvPr/>
        </p:nvSpPr>
        <p:spPr>
          <a:xfrm>
            <a:off x="6400800" y="1138365"/>
            <a:ext cx="2410616" cy="1452282"/>
          </a:xfrm>
          <a:prstGeom prst="irregularSeal1">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prstClr val="white"/>
                </a:solidFill>
              </a:rPr>
              <a:t>SEE HANDOUTS</a:t>
            </a:r>
            <a:endParaRPr lang="en-US" sz="1400" b="1" dirty="0">
              <a:solidFill>
                <a:prstClr val="white"/>
              </a:solidFill>
            </a:endParaRPr>
          </a:p>
        </p:txBody>
      </p:sp>
      <p:pic>
        <p:nvPicPr>
          <p:cNvPr id="3" name="Picture 2" descr="34 Participant Worksheet_Final.pdf - Adobe Acrobat Pro"/>
          <p:cNvPicPr>
            <a:picLocks noChangeAspect="1"/>
          </p:cNvPicPr>
          <p:nvPr/>
        </p:nvPicPr>
        <p:blipFill rotWithShape="1">
          <a:blip r:embed="rId17" cstate="print">
            <a:extLst>
              <a:ext uri="{28A0092B-C50C-407E-A947-70E740481C1C}">
                <a14:useLocalDpi xmlns:a14="http://schemas.microsoft.com/office/drawing/2010/main" val="0"/>
              </a:ext>
            </a:extLst>
          </a:blip>
          <a:srcRect l="16961" t="14851" r="16435" b="5865"/>
          <a:stretch/>
        </p:blipFill>
        <p:spPr>
          <a:xfrm>
            <a:off x="5812142" y="2590647"/>
            <a:ext cx="3254201" cy="2583182"/>
          </a:xfrm>
          <a:prstGeom prst="rect">
            <a:avLst/>
          </a:prstGeom>
        </p:spPr>
      </p:pic>
    </p:spTree>
    <p:extLst>
      <p:ext uri="{BB962C8B-B14F-4D97-AF65-F5344CB8AC3E}">
        <p14:creationId xmlns:p14="http://schemas.microsoft.com/office/powerpoint/2010/main" val="37545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sharpenSoften amount="18000"/>
                    </a14:imgEffect>
                    <a14:imgEffect>
                      <a14:brightnessContrast bright="32000" contrast="19000"/>
                    </a14:imgEffect>
                  </a14:imgLayer>
                </a14:imgProps>
              </a:ext>
              <a:ext uri="{28A0092B-C50C-407E-A947-70E740481C1C}">
                <a14:useLocalDpi xmlns:a14="http://schemas.microsoft.com/office/drawing/2010/main" val="0"/>
              </a:ext>
            </a:extLst>
          </a:blip>
          <a:stretch>
            <a:fillRect/>
          </a:stretch>
        </p:blipFill>
        <p:spPr>
          <a:xfrm rot="20901134">
            <a:off x="4852617" y="2540776"/>
            <a:ext cx="2307669" cy="1730751"/>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tretch>
            <a:fillRect/>
          </a:stretch>
        </p:blipFill>
        <p:spPr>
          <a:xfrm rot="6789850">
            <a:off x="1613784" y="4148255"/>
            <a:ext cx="2460235" cy="1845177"/>
          </a:xfrm>
          <a:prstGeom prst="rect">
            <a:avLst/>
          </a:prstGeom>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sharpenSoften amount="13000"/>
                    </a14:imgEffect>
                    <a14:imgEffect>
                      <a14:brightnessContrast bright="66000"/>
                    </a14:imgEffect>
                  </a14:imgLayer>
                </a14:imgProps>
              </a:ext>
              <a:ext uri="{28A0092B-C50C-407E-A947-70E740481C1C}">
                <a14:useLocalDpi xmlns:a14="http://schemas.microsoft.com/office/drawing/2010/main" val="0"/>
              </a:ext>
            </a:extLst>
          </a:blip>
          <a:stretch>
            <a:fillRect/>
          </a:stretch>
        </p:blipFill>
        <p:spPr>
          <a:xfrm rot="6188350">
            <a:off x="6734860" y="3639802"/>
            <a:ext cx="2292865" cy="1719649"/>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harpenSoften amount="6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4264466" y="4634131"/>
            <a:ext cx="2765055" cy="2073792"/>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a14:imgLayer r:embed="rId11">
                    <a14:imgEffect>
                      <a14:sharpenSoften amount="16000"/>
                    </a14:imgEffect>
                    <a14:imgEffect>
                      <a14:brightnessContrast bright="39000"/>
                    </a14:imgEffect>
                  </a14:imgLayer>
                </a14:imgProps>
              </a:ext>
              <a:ext uri="{28A0092B-C50C-407E-A947-70E740481C1C}">
                <a14:useLocalDpi xmlns:a14="http://schemas.microsoft.com/office/drawing/2010/main" val="0"/>
              </a:ext>
            </a:extLst>
          </a:blip>
          <a:stretch>
            <a:fillRect/>
          </a:stretch>
        </p:blipFill>
        <p:spPr>
          <a:xfrm rot="4990678">
            <a:off x="344739" y="3743944"/>
            <a:ext cx="2140037" cy="1605027"/>
          </a:xfrm>
          <a:prstGeom prst="rect">
            <a:avLst/>
          </a:prstGeom>
        </p:spPr>
      </p:pic>
      <p:pic>
        <p:nvPicPr>
          <p:cNvPr id="16" name="Picture 15"/>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9000"/>
                    </a14:imgEffect>
                    <a14:imgEffect>
                      <a14:brightnessContrast bright="34000"/>
                    </a14:imgEffect>
                  </a14:imgLayer>
                </a14:imgProps>
              </a:ext>
              <a:ext uri="{28A0092B-C50C-407E-A947-70E740481C1C}">
                <a14:useLocalDpi xmlns:a14="http://schemas.microsoft.com/office/drawing/2010/main" val="0"/>
              </a:ext>
            </a:extLst>
          </a:blip>
          <a:srcRect t="19026" b="-19026"/>
          <a:stretch/>
        </p:blipFill>
        <p:spPr>
          <a:xfrm rot="20890503">
            <a:off x="6749441" y="5527626"/>
            <a:ext cx="1143000" cy="1116162"/>
          </a:xfrm>
          <a:prstGeom prst="rect">
            <a:avLst/>
          </a:prstGeom>
        </p:spPr>
      </p:pic>
      <p:pic>
        <p:nvPicPr>
          <p:cNvPr id="14" name="Picture 13"/>
          <p:cNvPicPr>
            <a:picLocks noChangeAspect="1"/>
          </p:cNvPicPr>
          <p:nvPr/>
        </p:nvPicPr>
        <p:blipFill>
          <a:blip r:embed="rId14" cstate="print">
            <a:extLst>
              <a:ext uri="{BEBA8EAE-BF5A-486C-A8C5-ECC9F3942E4B}">
                <a14:imgProps xmlns:a14="http://schemas.microsoft.com/office/drawing/2010/main">
                  <a14:imgLayer r:embed="rId15">
                    <a14:imgEffect>
                      <a14:sharpenSoften amount="17000"/>
                    </a14:imgEffect>
                    <a14:imgEffect>
                      <a14:brightnessContrast bright="49000"/>
                    </a14:imgEffect>
                  </a14:imgLayer>
                </a14:imgProps>
              </a:ext>
              <a:ext uri="{28A0092B-C50C-407E-A947-70E740481C1C}">
                <a14:useLocalDpi xmlns:a14="http://schemas.microsoft.com/office/drawing/2010/main" val="0"/>
              </a:ext>
            </a:extLst>
          </a:blip>
          <a:stretch>
            <a:fillRect/>
          </a:stretch>
        </p:blipFill>
        <p:spPr>
          <a:xfrm rot="565852">
            <a:off x="2356044" y="1274380"/>
            <a:ext cx="2700752" cy="2025564"/>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492464">
            <a:off x="541532" y="1290454"/>
            <a:ext cx="1799417" cy="1349563"/>
          </a:xfrm>
          <a:prstGeom prst="rect">
            <a:avLst/>
          </a:prstGeom>
        </p:spPr>
      </p:pic>
      <p:sp>
        <p:nvSpPr>
          <p:cNvPr id="19" name="Title 1"/>
          <p:cNvSpPr txBox="1">
            <a:spLocks/>
          </p:cNvSpPr>
          <p:nvPr/>
        </p:nvSpPr>
        <p:spPr>
          <a:xfrm>
            <a:off x="472991" y="76200"/>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b="1" dirty="0" smtClean="0"/>
              <a:t/>
            </a:r>
            <a:br>
              <a:rPr lang="en-US" b="1" dirty="0" smtClean="0"/>
            </a:br>
            <a:r>
              <a:rPr lang="en-US" sz="4700" b="1" dirty="0" smtClean="0">
                <a:latin typeface="+mn-lt"/>
              </a:rPr>
              <a:t>TRAINING </a:t>
            </a:r>
            <a:r>
              <a:rPr lang="en-US" sz="4700" b="1" dirty="0" smtClean="0">
                <a:latin typeface="+mn-lt"/>
              </a:rPr>
              <a:t>EVALUATION</a:t>
            </a:r>
            <a:endParaRPr lang="en-US" sz="4700" b="1" dirty="0">
              <a:latin typeface="+mn-lt"/>
            </a:endParaRPr>
          </a:p>
        </p:txBody>
      </p:sp>
    </p:spTree>
    <p:extLst>
      <p:ext uri="{BB962C8B-B14F-4D97-AF65-F5344CB8AC3E}">
        <p14:creationId xmlns:p14="http://schemas.microsoft.com/office/powerpoint/2010/main" val="1591600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6718</TotalTime>
  <Words>7161</Words>
  <Application>Microsoft Office PowerPoint</Application>
  <PresentationFormat>On-screen Show (4:3)</PresentationFormat>
  <Paragraphs>1094</Paragraphs>
  <Slides>97</Slides>
  <Notes>26</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Migrant Graduation Specialist  and Student Advocates  </vt:lpstr>
      <vt:lpstr>Thank you for coming! </vt:lpstr>
      <vt:lpstr>Segment 1: MGS/MSA  Roles and Responsibilities</vt:lpstr>
      <vt:lpstr>Major Functions Listed in New  MGS - MSA Job Descriptions</vt:lpstr>
      <vt:lpstr>Title I, Part C, Migrant Education Program  Migrant Graduation Specialist Job Description </vt:lpstr>
      <vt:lpstr>Title I, Part C, Migrant Education Program  Migrant Student Advocate Job Description </vt:lpstr>
      <vt:lpstr>PowerPoint Presentation</vt:lpstr>
      <vt:lpstr>PowerPoint Presentation</vt:lpstr>
      <vt:lpstr>PowerPoint Presentation</vt:lpstr>
      <vt:lpstr>PowerPoint Presentation</vt:lpstr>
      <vt:lpstr>MIGRANT STUDENTS AT A GLANCE…</vt:lpstr>
      <vt:lpstr>PowerPoint Presentation</vt:lpstr>
      <vt:lpstr>PowerPoint Presentation</vt:lpstr>
      <vt:lpstr>PowerPoint Presentation</vt:lpstr>
      <vt:lpstr> Academic Press and Social Support Research Based Model  Research Focuses on Cognitive and Affective Domain With Academic Achievement Outcomes  This research has been acknowledged by Washington State Migrant Education as a viable and pertinent information upon which to base a student advocacy model for migrant students.</vt:lpstr>
      <vt:lpstr>PowerPoint Presentation</vt:lpstr>
      <vt:lpstr>PowerPoint Presentation</vt:lpstr>
      <vt:lpstr>Just Academic Press and Social Support May Not Be Sustainable. What’s the Missing Piece?</vt:lpstr>
      <vt:lpstr>Big Three</vt:lpstr>
      <vt:lpstr>What Is Academic Press?</vt:lpstr>
      <vt:lpstr>Benefit to Students - Academic Press</vt:lpstr>
      <vt:lpstr>What is Social Support?</vt:lpstr>
      <vt:lpstr>Benefit to Students - Social Support</vt:lpstr>
      <vt:lpstr>A Proven Model: Sunnyside High School’s – All Hands On Deck (AHOD)</vt:lpstr>
      <vt:lpstr>Impact AHOD has on a school</vt:lpstr>
      <vt:lpstr>Counseling Department Structure of AHOD </vt:lpstr>
      <vt:lpstr>PowerPoint Presentation</vt:lpstr>
      <vt:lpstr>    </vt:lpstr>
      <vt:lpstr>SHOULD THE MGS/MSA  CONDUCT RESEARCH BASED ADVOCACY DUTIES?</vt:lpstr>
      <vt:lpstr>Major Functions Listed in New  MGS - MSA Job Descriptions</vt:lpstr>
      <vt:lpstr>PowerPoint Presentation</vt:lpstr>
      <vt:lpstr>MGS and MSA  CASE LOAD AND OVERVIEW</vt:lpstr>
      <vt:lpstr>MAJOR MGS and MSA FUNCTIONS  -- SEE HANDOUT Advocacy Services Prioritized as Funded by the MEP </vt:lpstr>
      <vt:lpstr>PowerPoint Presentation</vt:lpstr>
      <vt:lpstr>PowerPoint Presentation</vt:lpstr>
      <vt:lpstr>What Is My Job?  MGS and MSA Supplemental Support Services Definitions, Priorities and Sample Strategies </vt:lpstr>
      <vt:lpstr>Continued… MGS and MSA Supplemental Support Services Definitions, Priorities and Sample Strategies </vt:lpstr>
      <vt:lpstr>Continued… MGS and MSA Supplemental Support Services Definitions, Priorities and Sample Strategies</vt:lpstr>
      <vt:lpstr>Continued… MGS and MSA Supplemental Support Services Definitions, Priorities and Sample Strategies</vt:lpstr>
      <vt:lpstr>Continued… MGS and MSA Supplemental Support Services Definitions, Priorities and Sample Strategies</vt:lpstr>
      <vt:lpstr>Continued… MGS and MSA Supplemental Support Services Definitions, Priorities and Sample Strategies</vt:lpstr>
      <vt:lpstr>PowerPoint Presentation</vt:lpstr>
      <vt:lpstr>PowerPoint Presentation</vt:lpstr>
      <vt:lpstr>Segment 2: Migrant Student  Selection and Documentation Requirements</vt:lpstr>
      <vt:lpstr>How Do I Determine Who To Serve?  Student Selection</vt:lpstr>
      <vt:lpstr>Careful Selection of Students Meets Federal Requirements</vt:lpstr>
      <vt:lpstr>Washington State Priority for Service Definition</vt:lpstr>
      <vt:lpstr>Washington State Priority for Service Definition</vt:lpstr>
      <vt:lpstr>Priority for Service - Summary</vt:lpstr>
      <vt:lpstr>PFS – Proxy Risk Factors</vt:lpstr>
      <vt:lpstr>FRAMEWORK FOR SELECTION/SUPPORT</vt:lpstr>
      <vt:lpstr>Conducting a Student Needs Assessment</vt:lpstr>
      <vt:lpstr>FAQs for PFS  (need your glossary? )</vt:lpstr>
      <vt:lpstr>Question:  Must a PFS migrant student be served by the Migrant Education Program? </vt:lpstr>
      <vt:lpstr>Question:  Can non-PFS migrant students  be served?</vt:lpstr>
      <vt:lpstr>FAQ About Needs Assessment and Pulling Lists of Students to Serve  </vt:lpstr>
      <vt:lpstr>Where Do I Find the SNA?</vt:lpstr>
      <vt:lpstr>Do I Print the SNA  When I Pull a Roster?</vt:lpstr>
      <vt:lpstr>PowerPoint Presentation</vt:lpstr>
      <vt:lpstr>MGS/MSA Logs of Support Services as Reported into MSIS by MEP Records Clerk Administratively Useful End of Year Report Data</vt:lpstr>
      <vt:lpstr>Documentation of Services – the Paperwork</vt:lpstr>
      <vt:lpstr>Reporting Services through the MGS/MSA Log  </vt:lpstr>
      <vt:lpstr>Reporting Services through the MGS/MSA Log</vt:lpstr>
      <vt:lpstr>Reporting Services through the MGS/MSA Log</vt:lpstr>
      <vt:lpstr>Referred Services - Form</vt:lpstr>
      <vt:lpstr>Local Student Events/Activities Required Documentation</vt:lpstr>
      <vt:lpstr>Local Student Events/Activities Required Documentation</vt:lpstr>
      <vt:lpstr>Local Student Event/Activities Documentation Considerations</vt:lpstr>
      <vt:lpstr>Consolidated Program Review</vt:lpstr>
      <vt:lpstr>Consolidated Program Review</vt:lpstr>
      <vt:lpstr>PowerPoint Presentation</vt:lpstr>
      <vt:lpstr>PowerPoint Presentation</vt:lpstr>
      <vt:lpstr>Academic Guidance in Action</vt:lpstr>
      <vt:lpstr>A Few Academic Guidance Strategies </vt:lpstr>
      <vt:lpstr>Academic Guidance Strategies PLACEMENT CONSIDERATIONS</vt:lpstr>
      <vt:lpstr>Academic Guidance Strategies COLLABORATION/ADVOCACY</vt:lpstr>
      <vt:lpstr>Academic Guidance Strategies COLLABORATION/ADVOCACY</vt:lpstr>
      <vt:lpstr>Academic Guidance Strategies COLLABORATION/ADVOCACY</vt:lpstr>
      <vt:lpstr>Learning Walks</vt:lpstr>
      <vt:lpstr>Tip for Conducting Learning Walks</vt:lpstr>
      <vt:lpstr>Monitoring Academic Progress</vt:lpstr>
      <vt:lpstr>Migrant Student Plan of Action </vt:lpstr>
      <vt:lpstr>Migrant Student Plan of Action </vt:lpstr>
      <vt:lpstr>Migrant Student Plan of Action </vt:lpstr>
      <vt:lpstr>Migrant Student Plan of Action </vt:lpstr>
      <vt:lpstr>What about Middle School Student?</vt:lpstr>
      <vt:lpstr>What about Middle School Student?</vt:lpstr>
      <vt:lpstr>Segment 3: MGS/MSA  Strategies in Action</vt:lpstr>
      <vt:lpstr>PowerPoint Presentation</vt:lpstr>
      <vt:lpstr>PowerPoint Presentation</vt:lpstr>
      <vt:lpstr>PowerPoint Presentation</vt:lpstr>
      <vt:lpstr>REFLECTION ON TRAINING COMPONENT</vt:lpstr>
      <vt:lpstr>Segment 4: ESD Program Implementation Planning</vt:lpstr>
      <vt:lpstr>MGS/MSA and FPD TIPS FOR  DEVELOPING COLLABORATIONS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Reyna</dc:creator>
  <cp:lastModifiedBy>Heather Mendoza</cp:lastModifiedBy>
  <cp:revision>472</cp:revision>
  <cp:lastPrinted>2012-10-23T23:29:48Z</cp:lastPrinted>
  <dcterms:created xsi:type="dcterms:W3CDTF">2012-09-24T23:09:12Z</dcterms:created>
  <dcterms:modified xsi:type="dcterms:W3CDTF">2013-10-10T03:36:38Z</dcterms:modified>
</cp:coreProperties>
</file>