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66" r:id="rId3"/>
    <p:sldId id="257" r:id="rId4"/>
    <p:sldId id="278" r:id="rId5"/>
    <p:sldId id="273" r:id="rId6"/>
    <p:sldId id="281" r:id="rId7"/>
    <p:sldId id="282" r:id="rId8"/>
    <p:sldId id="283" r:id="rId9"/>
    <p:sldId id="279" r:id="rId10"/>
    <p:sldId id="280" r:id="rId11"/>
    <p:sldId id="284" r:id="rId12"/>
    <p:sldId id="277" r:id="rId13"/>
    <p:sldId id="263" r:id="rId14"/>
    <p:sldId id="285" r:id="rId15"/>
    <p:sldId id="262" r:id="rId16"/>
    <p:sldId id="259" r:id="rId17"/>
    <p:sldId id="26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67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69F0F4-E12E-414F-BDAB-67AF6CC5011A}" type="datetimeFigureOut">
              <a:rPr lang="en-US" smtClean="0"/>
              <a:pPr/>
              <a:t>5/11/2014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E04C72-C9C8-4C41-AE8B-7953247F8005}" type="slidenum">
              <a:rPr lang="en-US" smtClean="0"/>
              <a:pPr/>
              <a:t>‹#›</a:t>
            </a:fld>
            <a:endParaRPr lang="en-US"/>
          </a:p>
        </p:txBody>
      </p:sp>
    </p:spTree>
    <p:extLst>
      <p:ext uri="{BB962C8B-B14F-4D97-AF65-F5344CB8AC3E}">
        <p14:creationId xmlns:p14="http://schemas.microsoft.com/office/powerpoint/2010/main" val="4167354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EA007B-0CF2-4E86-95D1-78D3A8E8069B}" type="slidenum">
              <a:rPr lang="en-US"/>
              <a:pPr/>
              <a:t>2</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04C72-C9C8-4C41-AE8B-7953247F8005}" type="slidenum">
              <a:rPr lang="en-US" smtClean="0"/>
              <a:pPr/>
              <a:t>14</a:t>
            </a:fld>
            <a:endParaRPr lang="en-US"/>
          </a:p>
        </p:txBody>
      </p:sp>
    </p:spTree>
    <p:extLst>
      <p:ext uri="{BB962C8B-B14F-4D97-AF65-F5344CB8AC3E}">
        <p14:creationId xmlns:p14="http://schemas.microsoft.com/office/powerpoint/2010/main" val="514624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 be measured by the</a:t>
            </a:r>
            <a:r>
              <a:rPr lang="en-US" baseline="0" dirty="0" smtClean="0"/>
              <a:t> district record’s clerk reporting to the MSIS the pre-test score and the post-test score.  It is VERY important that you enter it correctly under either Math MATTERS OR Math MASTERS depending on which curriculum you are using.  It is also VERY important to enter it as a raw number NOT A PERCENT (5 correct out of 11 total would be recorded as a “5”)</a:t>
            </a:r>
            <a:endParaRPr lang="en-US" dirty="0"/>
          </a:p>
        </p:txBody>
      </p:sp>
      <p:sp>
        <p:nvSpPr>
          <p:cNvPr id="4" name="Slide Number Placeholder 3"/>
          <p:cNvSpPr>
            <a:spLocks noGrp="1"/>
          </p:cNvSpPr>
          <p:nvPr>
            <p:ph type="sldNum" sz="quarter" idx="10"/>
          </p:nvPr>
        </p:nvSpPr>
        <p:spPr/>
        <p:txBody>
          <a:bodyPr/>
          <a:lstStyle/>
          <a:p>
            <a:fld id="{0DE04C72-C9C8-4C41-AE8B-7953247F8005}" type="slidenum">
              <a:rPr lang="en-US" smtClean="0"/>
              <a:pPr/>
              <a:t>4</a:t>
            </a:fld>
            <a:endParaRPr lang="en-US"/>
          </a:p>
        </p:txBody>
      </p:sp>
    </p:spTree>
    <p:extLst>
      <p:ext uri="{BB962C8B-B14F-4D97-AF65-F5344CB8AC3E}">
        <p14:creationId xmlns:p14="http://schemas.microsoft.com/office/powerpoint/2010/main" val="219430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 be measured by the</a:t>
            </a:r>
            <a:r>
              <a:rPr lang="en-US" baseline="0" dirty="0" smtClean="0"/>
              <a:t> district record’s clerk reporting to the MSIS the pre-test score and the post-test score.  It is VERY important that you enter it correctly under either Math MATTERS OR Math MASTERS depending on which curriculum you are using.  It is also VERY important to enter it as a raw number NOT A PERCENT (5 correct out of 11 total would be recorded as a “5”)</a:t>
            </a:r>
            <a:endParaRPr lang="en-US" dirty="0"/>
          </a:p>
        </p:txBody>
      </p:sp>
      <p:sp>
        <p:nvSpPr>
          <p:cNvPr id="4" name="Slide Number Placeholder 3"/>
          <p:cNvSpPr>
            <a:spLocks noGrp="1"/>
          </p:cNvSpPr>
          <p:nvPr>
            <p:ph type="sldNum" sz="quarter" idx="10"/>
          </p:nvPr>
        </p:nvSpPr>
        <p:spPr/>
        <p:txBody>
          <a:bodyPr/>
          <a:lstStyle/>
          <a:p>
            <a:fld id="{0DE04C72-C9C8-4C41-AE8B-7953247F8005}" type="slidenum">
              <a:rPr lang="en-US" smtClean="0"/>
              <a:pPr/>
              <a:t>6</a:t>
            </a:fld>
            <a:endParaRPr lang="en-US"/>
          </a:p>
        </p:txBody>
      </p:sp>
    </p:spTree>
    <p:extLst>
      <p:ext uri="{BB962C8B-B14F-4D97-AF65-F5344CB8AC3E}">
        <p14:creationId xmlns:p14="http://schemas.microsoft.com/office/powerpoint/2010/main" val="2194309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 be measured by the</a:t>
            </a:r>
            <a:r>
              <a:rPr lang="en-US" baseline="0" dirty="0" smtClean="0"/>
              <a:t> district record’s clerk reporting to the MSIS the pre-test score and the post-test score.  It is VERY important that you enter it correctly under either Math MATTERS OR Math MASTERS depending on which curriculum you are using.  It is also VERY important to enter it as a raw number NOT A PERCENT (5 correct out of 11 total would be recorded as a “5”)</a:t>
            </a:r>
            <a:endParaRPr lang="en-US" dirty="0"/>
          </a:p>
        </p:txBody>
      </p:sp>
      <p:sp>
        <p:nvSpPr>
          <p:cNvPr id="4" name="Slide Number Placeholder 3"/>
          <p:cNvSpPr>
            <a:spLocks noGrp="1"/>
          </p:cNvSpPr>
          <p:nvPr>
            <p:ph type="sldNum" sz="quarter" idx="10"/>
          </p:nvPr>
        </p:nvSpPr>
        <p:spPr/>
        <p:txBody>
          <a:bodyPr/>
          <a:lstStyle/>
          <a:p>
            <a:fld id="{0DE04C72-C9C8-4C41-AE8B-7953247F8005}" type="slidenum">
              <a:rPr lang="en-US" smtClean="0"/>
              <a:pPr/>
              <a:t>7</a:t>
            </a:fld>
            <a:endParaRPr lang="en-US"/>
          </a:p>
        </p:txBody>
      </p:sp>
    </p:spTree>
    <p:extLst>
      <p:ext uri="{BB962C8B-B14F-4D97-AF65-F5344CB8AC3E}">
        <p14:creationId xmlns:p14="http://schemas.microsoft.com/office/powerpoint/2010/main" val="2194309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 be measured by the</a:t>
            </a:r>
            <a:r>
              <a:rPr lang="en-US" baseline="0" dirty="0" smtClean="0"/>
              <a:t> district record’s clerk reporting to the MSIS the pre-test score and the post-test score.  It is VERY important that you enter it correctly under either Math MATTERS OR Math MASTERS depending on which curriculum you are using.  It is also VERY important to enter it as a raw number NOT A PERCENT (5 correct out of 11 total would be recorded as a “5”)</a:t>
            </a:r>
            <a:endParaRPr lang="en-US" dirty="0"/>
          </a:p>
        </p:txBody>
      </p:sp>
      <p:sp>
        <p:nvSpPr>
          <p:cNvPr id="4" name="Slide Number Placeholder 3"/>
          <p:cNvSpPr>
            <a:spLocks noGrp="1"/>
          </p:cNvSpPr>
          <p:nvPr>
            <p:ph type="sldNum" sz="quarter" idx="10"/>
          </p:nvPr>
        </p:nvSpPr>
        <p:spPr/>
        <p:txBody>
          <a:bodyPr/>
          <a:lstStyle/>
          <a:p>
            <a:fld id="{0DE04C72-C9C8-4C41-AE8B-7953247F8005}" type="slidenum">
              <a:rPr lang="en-US" smtClean="0"/>
              <a:pPr/>
              <a:t>8</a:t>
            </a:fld>
            <a:endParaRPr lang="en-US"/>
          </a:p>
        </p:txBody>
      </p:sp>
    </p:spTree>
    <p:extLst>
      <p:ext uri="{BB962C8B-B14F-4D97-AF65-F5344CB8AC3E}">
        <p14:creationId xmlns:p14="http://schemas.microsoft.com/office/powerpoint/2010/main" val="2194309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 be measured by the</a:t>
            </a:r>
            <a:r>
              <a:rPr lang="en-US" baseline="0" dirty="0" smtClean="0"/>
              <a:t> district record’s clerk reporting to the MSIS the pre-test score and the post-test score.  It is VERY important that you enter it correctly under either Math MATTERS OR Math MASTERS depending on which curriculum you are using.  It is also VERY important to enter it as a raw number NOT A PERCENT (5 correct out of 11 total would be recorded as a “5”)</a:t>
            </a:r>
            <a:endParaRPr lang="en-US" dirty="0"/>
          </a:p>
        </p:txBody>
      </p:sp>
      <p:sp>
        <p:nvSpPr>
          <p:cNvPr id="4" name="Slide Number Placeholder 3"/>
          <p:cNvSpPr>
            <a:spLocks noGrp="1"/>
          </p:cNvSpPr>
          <p:nvPr>
            <p:ph type="sldNum" sz="quarter" idx="10"/>
          </p:nvPr>
        </p:nvSpPr>
        <p:spPr/>
        <p:txBody>
          <a:bodyPr/>
          <a:lstStyle/>
          <a:p>
            <a:fld id="{0DE04C72-C9C8-4C41-AE8B-7953247F8005}" type="slidenum">
              <a:rPr lang="en-US" smtClean="0"/>
              <a:pPr/>
              <a:t>9</a:t>
            </a:fld>
            <a:endParaRPr lang="en-US"/>
          </a:p>
        </p:txBody>
      </p:sp>
    </p:spTree>
    <p:extLst>
      <p:ext uri="{BB962C8B-B14F-4D97-AF65-F5344CB8AC3E}">
        <p14:creationId xmlns:p14="http://schemas.microsoft.com/office/powerpoint/2010/main" val="2194309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 be measured by the</a:t>
            </a:r>
            <a:r>
              <a:rPr lang="en-US" baseline="0" dirty="0" smtClean="0"/>
              <a:t> district record’s clerk reporting to the MSIS the pre-test score and the post-test score.  It is VERY important that you enter it correctly under either Math MATTERS OR Math MASTERS depending on which curriculum you are using.  It is also VERY important to enter it as a raw number NOT A PERCENT (5 correct out of 11 total would be recorded as a “5”)</a:t>
            </a:r>
            <a:endParaRPr lang="en-US" dirty="0"/>
          </a:p>
        </p:txBody>
      </p:sp>
      <p:sp>
        <p:nvSpPr>
          <p:cNvPr id="4" name="Slide Number Placeholder 3"/>
          <p:cNvSpPr>
            <a:spLocks noGrp="1"/>
          </p:cNvSpPr>
          <p:nvPr>
            <p:ph type="sldNum" sz="quarter" idx="10"/>
          </p:nvPr>
        </p:nvSpPr>
        <p:spPr/>
        <p:txBody>
          <a:bodyPr/>
          <a:lstStyle/>
          <a:p>
            <a:fld id="{0DE04C72-C9C8-4C41-AE8B-7953247F8005}" type="slidenum">
              <a:rPr lang="en-US" smtClean="0"/>
              <a:pPr/>
              <a:t>10</a:t>
            </a:fld>
            <a:endParaRPr lang="en-US"/>
          </a:p>
        </p:txBody>
      </p:sp>
    </p:spTree>
    <p:extLst>
      <p:ext uri="{BB962C8B-B14F-4D97-AF65-F5344CB8AC3E}">
        <p14:creationId xmlns:p14="http://schemas.microsoft.com/office/powerpoint/2010/main" val="2194309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04C72-C9C8-4C41-AE8B-7953247F8005}" type="slidenum">
              <a:rPr lang="en-US" smtClean="0"/>
              <a:pPr/>
              <a:t>12</a:t>
            </a:fld>
            <a:endParaRPr lang="en-US"/>
          </a:p>
        </p:txBody>
      </p:sp>
    </p:spTree>
    <p:extLst>
      <p:ext uri="{BB962C8B-B14F-4D97-AF65-F5344CB8AC3E}">
        <p14:creationId xmlns:p14="http://schemas.microsoft.com/office/powerpoint/2010/main" val="576668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there are 50 students enrolled in summer school, then we would expect to see a return of at least 5 parent surveys.  You would give a survey to all the parents of the 50 kids, but if fewer than 5 are returned, follow up to obtain a higher return</a:t>
            </a:r>
            <a:r>
              <a:rPr lang="en-US" baseline="0" dirty="0" smtClean="0"/>
              <a:t> is expected.</a:t>
            </a:r>
            <a:r>
              <a:rPr lang="en-US" dirty="0" smtClean="0"/>
              <a:t> </a:t>
            </a:r>
          </a:p>
          <a:p>
            <a:r>
              <a:rPr lang="en-US" dirty="0" smtClean="0"/>
              <a:t>(Note: because</a:t>
            </a:r>
            <a:r>
              <a:rPr lang="en-US" baseline="0" dirty="0" smtClean="0"/>
              <a:t> there may be more than one child per household, the percent of return is really greater than 10% of the parents.)</a:t>
            </a:r>
            <a:endParaRPr lang="en-US" dirty="0"/>
          </a:p>
        </p:txBody>
      </p:sp>
      <p:sp>
        <p:nvSpPr>
          <p:cNvPr id="4" name="Slide Number Placeholder 3"/>
          <p:cNvSpPr>
            <a:spLocks noGrp="1"/>
          </p:cNvSpPr>
          <p:nvPr>
            <p:ph type="sldNum" sz="quarter" idx="10"/>
          </p:nvPr>
        </p:nvSpPr>
        <p:spPr/>
        <p:txBody>
          <a:bodyPr/>
          <a:lstStyle/>
          <a:p>
            <a:fld id="{0DE04C72-C9C8-4C41-AE8B-7953247F8005}" type="slidenum">
              <a:rPr lang="en-US" smtClean="0"/>
              <a:pPr/>
              <a:t>13</a:t>
            </a:fld>
            <a:endParaRPr lang="en-US"/>
          </a:p>
        </p:txBody>
      </p:sp>
    </p:spTree>
    <p:extLst>
      <p:ext uri="{BB962C8B-B14F-4D97-AF65-F5344CB8AC3E}">
        <p14:creationId xmlns:p14="http://schemas.microsoft.com/office/powerpoint/2010/main" val="514624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1"/>
          <p:cNvGrpSpPr/>
          <p:nvPr/>
        </p:nvGrpSpPr>
        <p:grpSpPr>
          <a:xfrm>
            <a:off x="0" y="0"/>
            <a:ext cx="9144000" cy="6400800"/>
            <a:chOff x="0" y="0"/>
            <a:chExt cx="9144000" cy="6400800"/>
          </a:xfrm>
        </p:grpSpPr>
        <p:sp>
          <p:nvSpPr>
            <p:cNvPr id="16" name="Rectangle 15"/>
            <p:cNvSpPr/>
            <p:nvPr/>
          </p:nvSpPr>
          <p:spPr>
            <a:xfrm>
              <a:off x="1828800" y="4572000"/>
              <a:ext cx="6858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10"/>
            <p:cNvGrpSpPr/>
            <p:nvPr/>
          </p:nvGrpSpPr>
          <p:grpSpPr>
            <a:xfrm>
              <a:off x="0" y="0"/>
              <a:ext cx="9144000" cy="6400800"/>
              <a:chOff x="0" y="0"/>
              <a:chExt cx="9144000" cy="6400800"/>
            </a:xfrm>
          </p:grpSpPr>
          <p:sp>
            <p:nvSpPr>
              <p:cNvPr id="15" name="Rectangle 14"/>
              <p:cNvSpPr/>
              <p:nvPr/>
            </p:nvSpPr>
            <p:spPr>
              <a:xfrm>
                <a:off x="0" y="0"/>
                <a:ext cx="1828800" cy="640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4572000"/>
                <a:ext cx="91440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Rectangle 12"/>
            <p:cNvSpPr/>
            <p:nvPr/>
          </p:nvSpPr>
          <p:spPr>
            <a:xfrm>
              <a:off x="0" y="45720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a:xfrm>
            <a:off x="6934200" y="6553200"/>
            <a:ext cx="1676400" cy="228600"/>
          </a:xfrm>
        </p:spPr>
        <p:txBody>
          <a:bodyPr vert="horz" lIns="91440" tIns="45720" rIns="91440" bIns="45720" rtlCol="0" anchor="t" anchorCtr="0"/>
          <a:lstStyle>
            <a:lvl1pPr marL="0" algn="r" defTabSz="914400" rtl="0" eaLnBrk="1" latinLnBrk="0" hangingPunct="1">
              <a:defRPr sz="900" kern="1200" cap="small" baseline="0">
                <a:solidFill>
                  <a:sysClr val="windowText" lastClr="000000"/>
                </a:solidFill>
                <a:latin typeface="+mj-lt"/>
                <a:ea typeface="+mn-ea"/>
                <a:cs typeface="+mn-cs"/>
              </a:defRPr>
            </a:lvl1pPr>
          </a:lstStyle>
          <a:p>
            <a:fld id="{ED6985FA-F3DE-4183-A982-F56E1191D854}" type="datetime1">
              <a:rPr lang="en-US" smtClean="0"/>
              <a:pPr/>
              <a:t>5/11/2014</a:t>
            </a:fld>
            <a:endParaRPr lang="en-US"/>
          </a:p>
        </p:txBody>
      </p:sp>
      <p:sp>
        <p:nvSpPr>
          <p:cNvPr id="5" name="Footer Placeholder 4"/>
          <p:cNvSpPr>
            <a:spLocks noGrp="1"/>
          </p:cNvSpPr>
          <p:nvPr>
            <p:ph type="ftr" sz="quarter" idx="11"/>
          </p:nvPr>
        </p:nvSpPr>
        <p:spPr>
          <a:xfrm>
            <a:off x="1891553" y="6553200"/>
            <a:ext cx="1676400" cy="228600"/>
          </a:xfrm>
        </p:spPr>
        <p:txBody>
          <a:bodyPr anchor="t" anchorCtr="0"/>
          <a:lstStyle>
            <a:lvl1pPr>
              <a:defRPr>
                <a:solidFill>
                  <a:sysClr val="windowText" lastClr="000000"/>
                </a:solidFill>
              </a:defRPr>
            </a:lvl1pPr>
          </a:lstStyle>
          <a:p>
            <a:endParaRPr lang="en-US"/>
          </a:p>
        </p:txBody>
      </p:sp>
      <p:sp>
        <p:nvSpPr>
          <p:cNvPr id="6" name="Slide Number Placeholder 5"/>
          <p:cNvSpPr>
            <a:spLocks noGrp="1"/>
          </p:cNvSpPr>
          <p:nvPr>
            <p:ph type="sldNum" sz="quarter" idx="12"/>
          </p:nvPr>
        </p:nvSpPr>
        <p:spPr>
          <a:xfrm>
            <a:off x="4870076" y="6553200"/>
            <a:ext cx="762000" cy="228600"/>
          </a:xfrm>
          <a:noFill/>
          <a:ln>
            <a:noFill/>
          </a:ln>
          <a:effectLst/>
        </p:spPr>
        <p:txBody>
          <a:bodyPr/>
          <a:lstStyle>
            <a:lvl1pPr algn="ctr">
              <a:defRPr sz="900" kern="1200" cap="small" baseline="0">
                <a:solidFill>
                  <a:sysClr val="windowText" lastClr="000000"/>
                </a:solidFill>
                <a:latin typeface="+mj-lt"/>
                <a:ea typeface="+mn-ea"/>
                <a:cs typeface="+mn-cs"/>
              </a:defRPr>
            </a:lvl1pPr>
          </a:lstStyle>
          <a:p>
            <a:fld id="{AD155638-6E7A-4D51-B197-AA7D3D758CBD}" type="slidenum">
              <a:rPr lang="en-US" smtClean="0"/>
              <a:pPr/>
              <a:t>‹#›</a:t>
            </a:fld>
            <a:endParaRPr lang="en-US"/>
          </a:p>
        </p:txBody>
      </p:sp>
      <p:sp>
        <p:nvSpPr>
          <p:cNvPr id="3" name="Subtitle 2"/>
          <p:cNvSpPr>
            <a:spLocks noGrp="1"/>
          </p:cNvSpPr>
          <p:nvPr>
            <p:ph type="subTitle" idx="1"/>
          </p:nvPr>
        </p:nvSpPr>
        <p:spPr>
          <a:xfrm>
            <a:off x="1905000" y="5867400"/>
            <a:ext cx="6570722" cy="457200"/>
          </a:xfrm>
        </p:spPr>
        <p:txBody>
          <a:bodyPr>
            <a:normAutofit/>
            <a:scene3d>
              <a:camera prst="orthographicFront"/>
              <a:lightRig rig="soft" dir="t">
                <a:rot lat="0" lon="0" rev="10800000"/>
              </a:lightRig>
            </a:scene3d>
            <a:sp3d>
              <a:contourClr>
                <a:srgbClr val="DDDDDD"/>
              </a:contourClr>
            </a:sp3d>
          </a:bodyPr>
          <a:lstStyle>
            <a:lvl1pPr marL="0" indent="0" algn="l">
              <a:spcBef>
                <a:spcPts val="0"/>
              </a:spcBef>
              <a:buNone/>
              <a:defRPr sz="2000">
                <a:solidFill>
                  <a:schemeClr val="tx1">
                    <a:alpha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1905000" y="4648200"/>
            <a:ext cx="6553200" cy="1219200"/>
          </a:xfrm>
        </p:spPr>
        <p:txBody>
          <a:bodyPr anchor="b" anchorCtr="0">
            <a:noAutofit/>
          </a:bodyPr>
          <a:lstStyle>
            <a:lvl1pPr algn="l">
              <a:defRPr sz="3600"/>
            </a:lvl1pPr>
          </a:lstStyle>
          <a:p>
            <a:r>
              <a:rPr lang="en-US" smtClean="0"/>
              <a:t>Click to edit Master 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5A78D85-6B8C-4505-88D9-9E0642CC4B0A}" type="datetime1">
              <a:rPr lang="en-US" smtClean="0"/>
              <a:pPr/>
              <a:t>5/11/2014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155638-6E7A-4D51-B197-AA7D3D758CB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9144000" cy="6858000"/>
            <a:chOff x="-442912" y="457200"/>
            <a:chExt cx="9144000" cy="6858000"/>
          </a:xfrm>
        </p:grpSpPr>
        <p:sp>
          <p:nvSpPr>
            <p:cNvPr id="18" name="Rectangle 17"/>
            <p:cNvSpPr/>
            <p:nvPr/>
          </p:nvSpPr>
          <p:spPr>
            <a:xfrm>
              <a:off x="-442912" y="457200"/>
              <a:ext cx="9129712" cy="1676400"/>
            </a:xfrm>
            <a:prstGeom prst="rect">
              <a:avLst/>
            </a:prstGeom>
            <a:solidFill>
              <a:schemeClr val="accent3"/>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a:off x="6872288" y="457200"/>
              <a:ext cx="182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p:nvSpPr>
          <p:spPr>
            <a:xfrm>
              <a:off x="6872288" y="45720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7367588"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467600" y="2298700"/>
            <a:ext cx="1447800" cy="38274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33400" y="2286000"/>
            <a:ext cx="59436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4ECF28F-AC6C-4B4D-A219-6F1BC0574489}" type="datetime1">
              <a:rPr lang="en-US" smtClean="0"/>
              <a:pPr/>
              <a:t>5/11/2014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848600" y="533400"/>
            <a:ext cx="762000" cy="609600"/>
          </a:xfrm>
        </p:spPr>
        <p:txBody>
          <a:bodyPr/>
          <a:lstStyle/>
          <a:p>
            <a:fld id="{AD155638-6E7A-4D51-B197-AA7D3D758CB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ED5178C-1986-4913-B32D-F3DED628499A}" type="datetime1">
              <a:rPr lang="en-US" smtClean="0"/>
              <a:pPr/>
              <a:t>5/11/2014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155638-6E7A-4D51-B197-AA7D3D758CB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10"/>
          <p:cNvGrpSpPr/>
          <p:nvPr/>
        </p:nvGrpSpPr>
        <p:grpSpPr>
          <a:xfrm>
            <a:off x="0" y="0"/>
            <a:ext cx="9144000" cy="6858000"/>
            <a:chOff x="0" y="0"/>
            <a:chExt cx="9144000" cy="6858000"/>
          </a:xfrm>
        </p:grpSpPr>
        <p:sp>
          <p:nvSpPr>
            <p:cNvPr id="7" name="Rectangle 6"/>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1"/>
          <p:cNvSpPr>
            <a:spLocks noGrp="1"/>
          </p:cNvSpPr>
          <p:nvPr>
            <p:ph type="title"/>
          </p:nvPr>
        </p:nvSpPr>
        <p:spPr>
          <a:xfrm>
            <a:off x="1905000" y="2667000"/>
            <a:ext cx="6629400" cy="1143000"/>
          </a:xfrm>
        </p:spPr>
        <p:txBody>
          <a:bodyPr vert="horz" lIns="91440" tIns="45720" rIns="91440" bIns="45720" rtlCol="0" anchor="b" anchorCtr="0">
            <a:noAutofit/>
          </a:bodyPr>
          <a:lstStyle>
            <a:lvl1pPr algn="l" defTabSz="914400" rtl="0" eaLnBrk="1" latinLnBrk="0" hangingPunct="1">
              <a:spcBef>
                <a:spcPct val="0"/>
              </a:spcBef>
              <a:buNone/>
              <a:defRPr sz="36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52400" y="4495800"/>
            <a:ext cx="1524000" cy="2057400"/>
          </a:xfrm>
        </p:spPr>
        <p:txBody>
          <a:bodyPr vert="horz" lIns="91440" tIns="45720" rIns="91440" bIns="45720" rtlCol="0">
            <a:normAutofit/>
          </a:bodyPr>
          <a:lstStyle>
            <a:lvl1pPr marL="0" indent="0">
              <a:lnSpc>
                <a:spcPct val="200000"/>
              </a:lnSpc>
              <a:buNone/>
              <a:defRPr sz="1600" b="1" kern="1200">
                <a:solidFill>
                  <a:srgbClr val="000000">
                    <a:alpha val="50196"/>
                  </a:srgb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n-US" smtClean="0"/>
              <a:t>Click to edit Master text styles</a:t>
            </a:r>
          </a:p>
        </p:txBody>
      </p:sp>
      <p:sp>
        <p:nvSpPr>
          <p:cNvPr id="4" name="Date Placeholder 3"/>
          <p:cNvSpPr>
            <a:spLocks noGrp="1"/>
          </p:cNvSpPr>
          <p:nvPr>
            <p:ph type="dt" sz="half" idx="10"/>
          </p:nvPr>
        </p:nvSpPr>
        <p:spPr>
          <a:xfrm>
            <a:off x="6931152" y="6556248"/>
            <a:ext cx="1673352" cy="228600"/>
          </a:xfrm>
        </p:spPr>
        <p:txBody>
          <a:bodyPr/>
          <a:lstStyle/>
          <a:p>
            <a:fld id="{1AED29FE-A94E-4478-A9C3-527129F03DEA}" type="datetime1">
              <a:rPr lang="en-US" smtClean="0"/>
              <a:pPr/>
              <a:t>5/11/2014</a:t>
            </a:fld>
            <a:endParaRPr lang="en-US"/>
          </a:p>
        </p:txBody>
      </p:sp>
      <p:sp>
        <p:nvSpPr>
          <p:cNvPr id="5" name="Footer Placeholder 4"/>
          <p:cNvSpPr>
            <a:spLocks noGrp="1"/>
          </p:cNvSpPr>
          <p:nvPr>
            <p:ph type="ftr" sz="quarter" idx="11"/>
          </p:nvPr>
        </p:nvSpPr>
        <p:spPr>
          <a:xfrm>
            <a:off x="1892808" y="6556248"/>
            <a:ext cx="1673352" cy="228600"/>
          </a:xfrm>
        </p:spPr>
        <p:txBody>
          <a:bodyPr/>
          <a:lstStyle/>
          <a:p>
            <a:endParaRPr lang="en-US"/>
          </a:p>
        </p:txBody>
      </p:sp>
      <p:sp>
        <p:nvSpPr>
          <p:cNvPr id="6" name="Slide Number Placeholder 5"/>
          <p:cNvSpPr>
            <a:spLocks noGrp="1"/>
          </p:cNvSpPr>
          <p:nvPr>
            <p:ph type="sldNum" sz="quarter" idx="12"/>
          </p:nvPr>
        </p:nvSpPr>
        <p:spPr>
          <a:xfrm>
            <a:off x="4867656" y="6556248"/>
            <a:ext cx="762000" cy="228600"/>
          </a:xfrm>
          <a:noFill/>
          <a:ln>
            <a:noFill/>
          </a:ln>
          <a:effectLst/>
        </p:spPr>
        <p:txBody>
          <a:bodyPr vert="horz" lIns="91440" tIns="45720" rIns="91440" bIns="45720" rtlCol="0" anchor="ctr"/>
          <a:lstStyle>
            <a:lvl1pPr marL="0" algn="ctr" defTabSz="914400" rtl="0" eaLnBrk="1" latinLnBrk="0" hangingPunct="1">
              <a:defRPr sz="900" kern="1200" cap="small" baseline="0">
                <a:solidFill>
                  <a:sysClr val="windowText" lastClr="000000"/>
                </a:solidFill>
                <a:latin typeface="+mj-lt"/>
                <a:ea typeface="+mn-ea"/>
                <a:cs typeface="+mn-cs"/>
              </a:defRPr>
            </a:lvl1pPr>
          </a:lstStyle>
          <a:p>
            <a:fld id="{AD155638-6E7A-4D51-B197-AA7D3D758CB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24384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7150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10B4D12-F2A5-4A51-9CB5-B35780DF8E74}" type="datetime1">
              <a:rPr lang="en-US" smtClean="0"/>
              <a:pPr/>
              <a:t>5/11/2014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155638-6E7A-4D51-B197-AA7D3D758CB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2438400" y="2291697"/>
            <a:ext cx="2971800" cy="639762"/>
          </a:xfrm>
        </p:spPr>
        <p:txBody>
          <a:bodyPr vert="horz" lIns="91440" tIns="45720" rIns="91440" bIns="45720" rtlCol="0" anchor="ctr" anchorCtr="0">
            <a:noAutofit/>
          </a:bodyPr>
          <a:lstStyle>
            <a:lvl1pPr marL="0" indent="0">
              <a:buNone/>
              <a:defRPr sz="2200" b="0" kern="120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ts val="1800"/>
              </a:spcBef>
              <a:buClr>
                <a:schemeClr val="accent1"/>
              </a:buClr>
              <a:buSzPct val="80000"/>
              <a:buFont typeface="Wingdings" pitchFamily="2" charset="2"/>
              <a:buNone/>
            </a:pPr>
            <a:r>
              <a:rPr lang="en-US" smtClean="0"/>
              <a:t>Click to edit Master text styles</a:t>
            </a:r>
          </a:p>
        </p:txBody>
      </p:sp>
      <p:sp>
        <p:nvSpPr>
          <p:cNvPr id="4" name="Content Placeholder 3"/>
          <p:cNvSpPr>
            <a:spLocks noGrp="1"/>
          </p:cNvSpPr>
          <p:nvPr>
            <p:ph sz="half" idx="2"/>
          </p:nvPr>
        </p:nvSpPr>
        <p:spPr>
          <a:xfrm>
            <a:off x="2447925" y="3137647"/>
            <a:ext cx="2971800" cy="299923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715000" y="2291697"/>
            <a:ext cx="2971800" cy="639762"/>
          </a:xfrm>
        </p:spPr>
        <p:txBody>
          <a:bodyPr anchor="ctr" anchorCtr="0">
            <a:noAutofit/>
          </a:bodyPr>
          <a:lstStyle>
            <a:lvl1pPr marL="0" indent="0">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715000" y="3137647"/>
            <a:ext cx="2971800" cy="300196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6015AAE7-1E09-41DC-88BD-1E437D981D7F}" type="datetime1">
              <a:rPr lang="en-US" smtClean="0"/>
              <a:pPr/>
              <a:t>5/11/2014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155638-6E7A-4D51-B197-AA7D3D758CB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6" name="Group 10"/>
          <p:cNvGrpSpPr/>
          <p:nvPr/>
        </p:nvGrpSpPr>
        <p:grpSpPr>
          <a:xfrm>
            <a:off x="0" y="0"/>
            <a:ext cx="9144000" cy="1676400"/>
            <a:chOff x="0" y="0"/>
            <a:chExt cx="9144000" cy="1676400"/>
          </a:xfrm>
        </p:grpSpPr>
        <p:sp>
          <p:nvSpPr>
            <p:cNvPr id="7" name="Rectangle 6"/>
            <p:cNvSpPr/>
            <p:nvPr/>
          </p:nvSpPr>
          <p:spPr>
            <a:xfrm>
              <a:off x="0" y="0"/>
              <a:ext cx="91440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C000CCD-2274-40BC-8FF9-CC9443DD490B}" type="datetime1">
              <a:rPr lang="en-US" smtClean="0"/>
              <a:pPr/>
              <a:t>5/11/2014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155638-6E7A-4D51-B197-AA7D3D758CB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9"/>
          <p:cNvGrpSpPr/>
          <p:nvPr/>
        </p:nvGrpSpPr>
        <p:grpSpPr>
          <a:xfrm>
            <a:off x="0" y="0"/>
            <a:ext cx="1828800" cy="1676400"/>
            <a:chOff x="457200" y="457200"/>
            <a:chExt cx="1828800" cy="1676400"/>
          </a:xfrm>
        </p:grpSpPr>
        <p:sp>
          <p:nvSpPr>
            <p:cNvPr id="8" name="Rectangle 7"/>
            <p:cNvSpPr/>
            <p:nvPr/>
          </p:nvSpPr>
          <p:spPr>
            <a:xfrm>
              <a:off x="457200" y="457200"/>
              <a:ext cx="1828800" cy="1676400"/>
            </a:xfrm>
            <a:prstGeom prst="rect">
              <a:avLst/>
            </a:prstGeom>
            <a:solidFill>
              <a:schemeClr val="accent2"/>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52500"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Date Placeholder 1"/>
          <p:cNvSpPr>
            <a:spLocks noGrp="1"/>
          </p:cNvSpPr>
          <p:nvPr>
            <p:ph type="dt" sz="half" idx="10"/>
          </p:nvPr>
        </p:nvSpPr>
        <p:spPr/>
        <p:txBody>
          <a:bodyPr/>
          <a:lstStyle/>
          <a:p>
            <a:fld id="{D6696118-CC7E-44F7-8FCC-E84214E2DBDB}" type="datetime1">
              <a:rPr lang="en-US" smtClean="0"/>
              <a:pPr/>
              <a:t>5/11/2014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155638-6E7A-4D51-B197-AA7D3D758CB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2706624" y="2446991"/>
            <a:ext cx="5715000" cy="3531198"/>
          </a:xfrm>
        </p:spPr>
        <p:txBody>
          <a:bodyPr>
            <a:normAutofit/>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64592" y="3031490"/>
            <a:ext cx="1524000" cy="2362200"/>
          </a:xfrm>
        </p:spPr>
        <p:txBody>
          <a:bodyPr/>
          <a:lstStyle>
            <a:lvl1pPr marL="0" indent="0">
              <a:lnSpc>
                <a:spcPct val="150000"/>
              </a:lnSpc>
              <a:buNone/>
              <a:defRPr sz="1400" b="1">
                <a:solidFill>
                  <a:srgbClr val="000000">
                    <a:alpha val="50196"/>
                  </a:srgb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06D024-C69B-4E0B-815F-96247F677AE2}" type="datetime1">
              <a:rPr lang="en-US" smtClean="0"/>
              <a:pPr/>
              <a:t>5/11/2014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155638-6E7A-4D51-B197-AA7D3D758CB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706624" y="2450592"/>
            <a:ext cx="5715000" cy="3529584"/>
          </a:xfrm>
          <a:noFill/>
          <a:ln w="101600" cmpd="sng">
            <a:miter lim="800000"/>
          </a:ln>
          <a:effectLst>
            <a:outerShdw blurRad="63500" sx="102000" sy="102000" algn="ctr" rotWithShape="0">
              <a:prstClr val="black">
                <a:alpha val="30000"/>
              </a:prstClr>
            </a:outerShdw>
          </a:effectLst>
        </p:spPr>
        <p:style>
          <a:lnRef idx="3">
            <a:schemeClr val="lt1"/>
          </a:lnRef>
          <a:fillRef idx="1">
            <a:schemeClr val="accent2"/>
          </a:fillRef>
          <a:effectRef idx="1">
            <a:schemeClr val="accent2"/>
          </a:effectRef>
          <a:fontRef idx="none"/>
        </p:style>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64592" y="3031489"/>
            <a:ext cx="1527048" cy="2359152"/>
          </a:xfrm>
        </p:spPr>
        <p:txBody>
          <a:bodyPr vert="horz" lIns="91440" tIns="45720" rIns="91440" bIns="45720" rtlCol="0">
            <a:normAutofit/>
          </a:bodyPr>
          <a:lstStyle>
            <a:lvl1pPr marL="0" indent="0">
              <a:lnSpc>
                <a:spcPct val="150000"/>
              </a:lnSpc>
              <a:buNone/>
              <a:defRPr sz="1400" b="1" kern="1200">
                <a:solidFill>
                  <a:srgbClr val="000000">
                    <a:alpha val="50196"/>
                  </a:srgb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68CED8C2-79B4-46E3-9264-46E887D8B03D}" type="datetime1">
              <a:rPr lang="en-US" smtClean="0"/>
              <a:pPr/>
              <a:t>5/11/2014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155638-6E7A-4D51-B197-AA7D3D758CB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11"/>
          <p:cNvGrpSpPr/>
          <p:nvPr/>
        </p:nvGrpSpPr>
        <p:grpSpPr>
          <a:xfrm>
            <a:off x="0" y="0"/>
            <a:ext cx="9144000" cy="6858000"/>
            <a:chOff x="0" y="0"/>
            <a:chExt cx="9144000" cy="6858000"/>
          </a:xfrm>
        </p:grpSpPr>
        <p:sp>
          <p:nvSpPr>
            <p:cNvPr id="7"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Text Placeholder 2"/>
          <p:cNvSpPr>
            <a:spLocks noGrp="1"/>
          </p:cNvSpPr>
          <p:nvPr>
            <p:ph type="body" idx="1"/>
          </p:nvPr>
        </p:nvSpPr>
        <p:spPr>
          <a:xfrm>
            <a:off x="2438400" y="2286000"/>
            <a:ext cx="6248400" cy="3840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Placeholder 1"/>
          <p:cNvSpPr>
            <a:spLocks noGrp="1"/>
          </p:cNvSpPr>
          <p:nvPr>
            <p:ph type="title"/>
          </p:nvPr>
        </p:nvSpPr>
        <p:spPr>
          <a:xfrm>
            <a:off x="2438400" y="228600"/>
            <a:ext cx="62484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4" name="Date Placeholder 3"/>
          <p:cNvSpPr>
            <a:spLocks noGrp="1"/>
          </p:cNvSpPr>
          <p:nvPr>
            <p:ph type="dt" sz="half" idx="2"/>
          </p:nvPr>
        </p:nvSpPr>
        <p:spPr>
          <a:xfrm>
            <a:off x="6553200" y="6351494"/>
            <a:ext cx="2133600" cy="365125"/>
          </a:xfrm>
          <a:prstGeom prst="rect">
            <a:avLst/>
          </a:prstGeom>
        </p:spPr>
        <p:txBody>
          <a:bodyPr vert="horz" lIns="91440" tIns="45720" rIns="91440" bIns="45720" rtlCol="0" anchor="ctr"/>
          <a:lstStyle>
            <a:lvl1pPr algn="r">
              <a:defRPr sz="900" cap="small" baseline="0">
                <a:solidFill>
                  <a:schemeClr val="tx1"/>
                </a:solidFill>
                <a:latin typeface="+mj-lt"/>
              </a:defRPr>
            </a:lvl1pPr>
          </a:lstStyle>
          <a:p>
            <a:fld id="{48DBF8B8-317B-4A0F-A7D6-9B2881C90C41}" type="datetime1">
              <a:rPr lang="en-US" smtClean="0"/>
              <a:pPr/>
              <a:t>5/11/2014</a:t>
            </a:fld>
            <a:endParaRPr lang="en-US"/>
          </a:p>
        </p:txBody>
      </p:sp>
      <p:sp>
        <p:nvSpPr>
          <p:cNvPr id="5" name="Footer Placeholder 4"/>
          <p:cNvSpPr>
            <a:spLocks noGrp="1"/>
          </p:cNvSpPr>
          <p:nvPr>
            <p:ph type="ftr" sz="quarter" idx="3"/>
          </p:nvPr>
        </p:nvSpPr>
        <p:spPr>
          <a:xfrm>
            <a:off x="2438400" y="6356350"/>
            <a:ext cx="2895600" cy="365125"/>
          </a:xfrm>
          <a:prstGeom prst="rect">
            <a:avLst/>
          </a:prstGeom>
        </p:spPr>
        <p:txBody>
          <a:bodyPr vert="horz" lIns="91440" tIns="45720" rIns="91440" bIns="45720" rtlCol="0" anchor="ctr"/>
          <a:lstStyle>
            <a:lvl1pPr algn="l">
              <a:defRPr sz="900" cap="small" baseline="0">
                <a:solidFill>
                  <a:schemeClr val="tx1"/>
                </a:solidFill>
                <a:latin typeface="+mj-lt"/>
              </a:defRPr>
            </a:lvl1pPr>
          </a:lstStyle>
          <a:p>
            <a:endParaRPr lang="en-US"/>
          </a:p>
        </p:txBody>
      </p:sp>
      <p:sp>
        <p:nvSpPr>
          <p:cNvPr id="6" name="Slide Number Placeholder 5"/>
          <p:cNvSpPr>
            <a:spLocks noGrp="1"/>
          </p:cNvSpPr>
          <p:nvPr>
            <p:ph type="sldNum" sz="quarter" idx="4"/>
          </p:nvPr>
        </p:nvSpPr>
        <p:spPr>
          <a:xfrm>
            <a:off x="533400" y="533400"/>
            <a:ext cx="762000" cy="609600"/>
          </a:xfrm>
          <a:prstGeom prst="rect">
            <a:avLst/>
          </a:prstGeom>
        </p:spPr>
        <p:txBody>
          <a:bodyPr vert="horz" lIns="91440" tIns="45720" rIns="91440" bIns="45720" rtlCol="0" anchor="ctr"/>
          <a:lstStyle>
            <a:lvl1pPr algn="ctr">
              <a:defRPr sz="1600" cap="small" baseline="0">
                <a:solidFill>
                  <a:schemeClr val="tx1"/>
                </a:solidFill>
                <a:latin typeface="+mj-lt"/>
              </a:defRPr>
            </a:lvl1pPr>
          </a:lstStyle>
          <a:p>
            <a:fld id="{AD155638-6E7A-4D51-B197-AA7D3D758CB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r" defTabSz="914400" rtl="0" eaLnBrk="1" latinLnBrk="0" hangingPunct="1">
        <a:spcBef>
          <a:spcPct val="0"/>
        </a:spcBef>
        <a:buNone/>
        <a:defRPr sz="4400" kern="1200" cap="small" spc="200" baseline="0">
          <a:solidFill>
            <a:schemeClr val="tx1"/>
          </a:solidFill>
          <a:latin typeface="+mj-lt"/>
          <a:ea typeface="+mj-ea"/>
          <a:cs typeface="+mj-cs"/>
        </a:defRPr>
      </a:lvl1pPr>
    </p:titleStyle>
    <p:bodyStyle>
      <a:lvl1pPr marL="457200" indent="-457200" algn="l" defTabSz="914400" rtl="0" eaLnBrk="1" latinLnBrk="0" hangingPunct="1">
        <a:spcBef>
          <a:spcPts val="1800"/>
        </a:spcBef>
        <a:buClr>
          <a:schemeClr val="accent1"/>
        </a:buClr>
        <a:buSzPct val="8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800"/>
        </a:spcBef>
        <a:buClr>
          <a:schemeClr val="accent2"/>
        </a:buClr>
        <a:buSzPct val="8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200"/>
        </a:spcBef>
        <a:buClr>
          <a:schemeClr val="accent3"/>
        </a:buClr>
        <a:buSzPct val="8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200"/>
        </a:spcBef>
        <a:buClr>
          <a:schemeClr val="accent4"/>
        </a:buClr>
        <a:buSzPct val="80000"/>
        <a:buFont typeface="Wingdings" pitchFamily="2" charset="2"/>
        <a:buChar char=""/>
        <a:defRPr sz="1600" kern="1200">
          <a:solidFill>
            <a:schemeClr val="tx1"/>
          </a:solidFill>
          <a:latin typeface="+mn-lt"/>
          <a:ea typeface="+mn-ea"/>
          <a:cs typeface="+mn-cs"/>
        </a:defRPr>
      </a:lvl4pPr>
      <a:lvl5pPr marL="2286000" indent="-457200" algn="l" defTabSz="914400" rtl="0" eaLnBrk="1" latinLnBrk="0" hangingPunct="1">
        <a:spcBef>
          <a:spcPts val="1200"/>
        </a:spcBef>
        <a:buClr>
          <a:schemeClr val="accent5"/>
        </a:buClr>
        <a:buSzPct val="80000"/>
        <a:buFont typeface="Wingdings" pitchFamily="2" charset="2"/>
        <a:buChar char=""/>
        <a:defRPr sz="1600" kern="120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Washington State</a:t>
            </a:r>
            <a:endParaRPr lang="en-US" dirty="0"/>
          </a:p>
        </p:txBody>
      </p:sp>
      <p:sp>
        <p:nvSpPr>
          <p:cNvPr id="2" name="Title 1"/>
          <p:cNvSpPr>
            <a:spLocks noGrp="1"/>
          </p:cNvSpPr>
          <p:nvPr>
            <p:ph type="ctrTitle"/>
          </p:nvPr>
        </p:nvSpPr>
        <p:spPr/>
        <p:txBody>
          <a:bodyPr/>
          <a:lstStyle/>
          <a:p>
            <a:r>
              <a:rPr lang="en-US" dirty="0" smtClean="0"/>
              <a:t>Evaluation Data Collection</a:t>
            </a:r>
            <a:endParaRPr lang="en-US" dirty="0"/>
          </a:p>
        </p:txBody>
      </p:sp>
      <p:sp>
        <p:nvSpPr>
          <p:cNvPr id="4" name="Slide Number Placeholder 3"/>
          <p:cNvSpPr>
            <a:spLocks noGrp="1"/>
          </p:cNvSpPr>
          <p:nvPr>
            <p:ph type="sldNum" sz="quarter" idx="12"/>
          </p:nvPr>
        </p:nvSpPr>
        <p:spPr/>
        <p:txBody>
          <a:bodyPr/>
          <a:lstStyle/>
          <a:p>
            <a:fld id="{AD155638-6E7A-4D51-B197-AA7D3D758CBD}" type="slidenum">
              <a:rPr lang="en-US" smtClean="0"/>
              <a:pPr/>
              <a:t>1</a:t>
            </a:fld>
            <a:endParaRPr 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7273" t="7784" r="6472" b="6575"/>
          <a:stretch/>
        </p:blipFill>
        <p:spPr>
          <a:xfrm>
            <a:off x="3124200" y="91939"/>
            <a:ext cx="4495800" cy="446383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REPORTING</a:t>
            </a:r>
            <a:br>
              <a:rPr lang="en-US" dirty="0" smtClean="0"/>
            </a:br>
            <a:r>
              <a:rPr lang="en-US" dirty="0" smtClean="0"/>
              <a:t>Pre/Post Test Scores</a:t>
            </a:r>
            <a:endParaRPr lang="en-US" dirty="0"/>
          </a:p>
        </p:txBody>
      </p:sp>
      <p:sp>
        <p:nvSpPr>
          <p:cNvPr id="5" name="Slide Number Placeholder 4"/>
          <p:cNvSpPr>
            <a:spLocks noGrp="1"/>
          </p:cNvSpPr>
          <p:nvPr>
            <p:ph type="sldNum" sz="quarter" idx="12"/>
          </p:nvPr>
        </p:nvSpPr>
        <p:spPr/>
        <p:txBody>
          <a:bodyPr/>
          <a:lstStyle/>
          <a:p>
            <a:fld id="{AD155638-6E7A-4D51-B197-AA7D3D758CBD}" type="slidenum">
              <a:rPr lang="en-US" smtClean="0"/>
              <a:pPr/>
              <a:t>10</a:t>
            </a:fld>
            <a:endParaRPr lang="en-US"/>
          </a:p>
        </p:txBody>
      </p:sp>
      <p:sp>
        <p:nvSpPr>
          <p:cNvPr id="4" name="Rectangle 3"/>
          <p:cNvSpPr/>
          <p:nvPr/>
        </p:nvSpPr>
        <p:spPr>
          <a:xfrm>
            <a:off x="2286000" y="3962400"/>
            <a:ext cx="762000" cy="190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33600" y="1793005"/>
            <a:ext cx="6781800" cy="4973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9202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7200" b="1" dirty="0" smtClean="0">
                <a:solidFill>
                  <a:srgbClr val="92D050"/>
                </a:solidFill>
              </a:rPr>
              <a:t>Any</a:t>
            </a:r>
          </a:p>
          <a:p>
            <a:pPr marL="0" indent="0" algn="ctr">
              <a:buNone/>
            </a:pPr>
            <a:r>
              <a:rPr lang="en-US" sz="7200" b="1" dirty="0" smtClean="0">
                <a:solidFill>
                  <a:srgbClr val="92D050"/>
                </a:solidFill>
              </a:rPr>
              <a:t>QUESTIONS?</a:t>
            </a:r>
            <a:endParaRPr lang="en-US" sz="7200" b="1" dirty="0">
              <a:solidFill>
                <a:srgbClr val="92D050"/>
              </a:solidFill>
            </a:endParaRPr>
          </a:p>
        </p:txBody>
      </p:sp>
      <p:sp>
        <p:nvSpPr>
          <p:cNvPr id="4" name="Slide Number Placeholder 3"/>
          <p:cNvSpPr>
            <a:spLocks noGrp="1"/>
          </p:cNvSpPr>
          <p:nvPr>
            <p:ph type="sldNum" sz="quarter" idx="12"/>
          </p:nvPr>
        </p:nvSpPr>
        <p:spPr/>
        <p:txBody>
          <a:bodyPr/>
          <a:lstStyle/>
          <a:p>
            <a:fld id="{AD155638-6E7A-4D51-B197-AA7D3D758CBD}" type="slidenum">
              <a:rPr lang="en-US" smtClean="0"/>
              <a:pPr/>
              <a:t>11</a:t>
            </a:fld>
            <a:endParaRPr lang="en-US"/>
          </a:p>
        </p:txBody>
      </p:sp>
    </p:spTree>
    <p:extLst>
      <p:ext uri="{BB962C8B-B14F-4D97-AF65-F5344CB8AC3E}">
        <p14:creationId xmlns:p14="http://schemas.microsoft.com/office/powerpoint/2010/main" val="309189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6781800" cy="1143000"/>
          </a:xfrm>
        </p:spPr>
        <p:txBody>
          <a:bodyPr>
            <a:normAutofit fontScale="90000"/>
          </a:bodyPr>
          <a:lstStyle/>
          <a:p>
            <a:r>
              <a:rPr lang="en-US" dirty="0" smtClean="0"/>
              <a:t/>
            </a:r>
            <a:br>
              <a:rPr lang="en-US" dirty="0" smtClean="0"/>
            </a:br>
            <a:r>
              <a:rPr lang="en-US" dirty="0" smtClean="0"/>
              <a:t>Parent Outcome</a:t>
            </a:r>
            <a:endParaRPr lang="en-US" dirty="0"/>
          </a:p>
        </p:txBody>
      </p:sp>
      <p:sp>
        <p:nvSpPr>
          <p:cNvPr id="3" name="Content Placeholder 2"/>
          <p:cNvSpPr>
            <a:spLocks noGrp="1"/>
          </p:cNvSpPr>
          <p:nvPr>
            <p:ph idx="1"/>
          </p:nvPr>
        </p:nvSpPr>
        <p:spPr>
          <a:xfrm>
            <a:off x="1876778" y="2057400"/>
            <a:ext cx="7239000" cy="4572000"/>
          </a:xfrm>
          <a:solidFill>
            <a:schemeClr val="bg1"/>
          </a:solidFill>
        </p:spPr>
        <p:txBody>
          <a:bodyPr>
            <a:noAutofit/>
          </a:bodyPr>
          <a:lstStyle/>
          <a:p>
            <a:r>
              <a:rPr lang="en-US" sz="3200" dirty="0" smtClean="0"/>
              <a:t>80</a:t>
            </a:r>
            <a:r>
              <a:rPr lang="en-US" sz="3200" dirty="0"/>
              <a:t>% of </a:t>
            </a:r>
            <a:r>
              <a:rPr lang="en-US" sz="3200" dirty="0" smtClean="0"/>
              <a:t>the returned surveys will </a:t>
            </a:r>
            <a:r>
              <a:rPr lang="en-US" sz="3200" dirty="0"/>
              <a:t>rate </a:t>
            </a:r>
            <a:r>
              <a:rPr lang="en-US" sz="3200" dirty="0" smtClean="0"/>
              <a:t>75% or more of the </a:t>
            </a:r>
            <a:r>
              <a:rPr lang="en-US" sz="3200" dirty="0"/>
              <a:t>activities for evidence-based strategies </a:t>
            </a:r>
            <a:r>
              <a:rPr lang="en-US" sz="3200" dirty="0" smtClean="0"/>
              <a:t>of </a:t>
            </a:r>
            <a:r>
              <a:rPr lang="en-US" sz="3200" dirty="0"/>
              <a:t>math learning in the home as </a:t>
            </a:r>
            <a:r>
              <a:rPr lang="en-US" sz="3200" u="sng" dirty="0" smtClean="0"/>
              <a:t>useful</a:t>
            </a:r>
            <a:r>
              <a:rPr lang="en-US" sz="3200" dirty="0" smtClean="0"/>
              <a:t>* </a:t>
            </a:r>
            <a:r>
              <a:rPr lang="en-US" sz="3200" dirty="0"/>
              <a:t>on a parent survey administered </a:t>
            </a:r>
            <a:r>
              <a:rPr lang="en-US" sz="3200" dirty="0" smtClean="0"/>
              <a:t>near the end of </a:t>
            </a:r>
            <a:r>
              <a:rPr lang="en-US" sz="3200" dirty="0"/>
              <a:t>the </a:t>
            </a:r>
            <a:r>
              <a:rPr lang="en-US" sz="3200" dirty="0" smtClean="0"/>
              <a:t>summer program. </a:t>
            </a:r>
            <a:endParaRPr lang="en-US" sz="3200" dirty="0"/>
          </a:p>
          <a:p>
            <a:pPr marL="0" indent="0">
              <a:buNone/>
            </a:pPr>
            <a:endParaRPr lang="en-US" sz="3200" dirty="0" smtClean="0"/>
          </a:p>
          <a:p>
            <a:pPr marL="0" indent="0">
              <a:buNone/>
            </a:pPr>
            <a:r>
              <a:rPr lang="en-US" sz="1800" dirty="0"/>
              <a:t>*Useful = level 3 or higher on the 4 point scale on the Math MATTERS Parent Involvement Survey</a:t>
            </a:r>
          </a:p>
          <a:p>
            <a:pPr marL="0" indent="0">
              <a:buNone/>
            </a:pPr>
            <a:endParaRPr lang="en-US" sz="1800" dirty="0" smtClean="0"/>
          </a:p>
        </p:txBody>
      </p:sp>
      <p:sp>
        <p:nvSpPr>
          <p:cNvPr id="5" name="Slide Number Placeholder 4"/>
          <p:cNvSpPr>
            <a:spLocks noGrp="1"/>
          </p:cNvSpPr>
          <p:nvPr>
            <p:ph type="sldNum" sz="quarter" idx="12"/>
          </p:nvPr>
        </p:nvSpPr>
        <p:spPr/>
        <p:txBody>
          <a:bodyPr/>
          <a:lstStyle/>
          <a:p>
            <a:fld id="{AD155638-6E7A-4D51-B197-AA7D3D758CBD}" type="slidenum">
              <a:rPr lang="en-US" smtClean="0"/>
              <a:pPr/>
              <a:t>12</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971800"/>
            <a:ext cx="2200275" cy="221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3370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Survey</a:t>
            </a:r>
            <a:endParaRPr lang="en-US" dirty="0"/>
          </a:p>
        </p:txBody>
      </p:sp>
      <p:sp>
        <p:nvSpPr>
          <p:cNvPr id="3" name="Content Placeholder 2"/>
          <p:cNvSpPr>
            <a:spLocks noGrp="1"/>
          </p:cNvSpPr>
          <p:nvPr>
            <p:ph idx="1"/>
          </p:nvPr>
        </p:nvSpPr>
        <p:spPr>
          <a:xfrm>
            <a:off x="2514600" y="2209800"/>
            <a:ext cx="6553200" cy="4572000"/>
          </a:xfrm>
          <a:solidFill>
            <a:schemeClr val="bg1"/>
          </a:solidFill>
        </p:spPr>
        <p:txBody>
          <a:bodyPr>
            <a:normAutofit/>
          </a:bodyPr>
          <a:lstStyle/>
          <a:p>
            <a:pPr>
              <a:spcBef>
                <a:spcPts val="0"/>
              </a:spcBef>
            </a:pPr>
            <a:r>
              <a:rPr lang="en-US" dirty="0" smtClean="0"/>
              <a:t>Different from last year—survey will only be given once toward end of program (not twice pre and post)</a:t>
            </a:r>
            <a:endParaRPr lang="en-US" dirty="0" smtClean="0"/>
          </a:p>
          <a:p>
            <a:pPr marL="0" indent="0">
              <a:spcBef>
                <a:spcPts val="0"/>
              </a:spcBef>
              <a:buNone/>
            </a:pPr>
            <a:endParaRPr lang="en-US" dirty="0"/>
          </a:p>
          <a:p>
            <a:pPr>
              <a:spcBef>
                <a:spcPts val="0"/>
              </a:spcBef>
            </a:pPr>
            <a:r>
              <a:rPr lang="en-US" dirty="0" smtClean="0"/>
              <a:t>We s</a:t>
            </a:r>
            <a:r>
              <a:rPr lang="en-US" dirty="0" smtClean="0"/>
              <a:t>uggest it be given </a:t>
            </a:r>
            <a:r>
              <a:rPr lang="en-US" u="sng" dirty="0" smtClean="0"/>
              <a:t>face to face </a:t>
            </a:r>
            <a:r>
              <a:rPr lang="en-US" dirty="0" smtClean="0"/>
              <a:t>during </a:t>
            </a:r>
            <a:r>
              <a:rPr lang="en-US" dirty="0"/>
              <a:t>a </a:t>
            </a:r>
            <a:r>
              <a:rPr lang="en-US" dirty="0" smtClean="0"/>
              <a:t>parent event at the end of program.</a:t>
            </a:r>
            <a:endParaRPr lang="en-US" dirty="0" smtClean="0"/>
          </a:p>
          <a:p>
            <a:pPr>
              <a:spcBef>
                <a:spcPts val="0"/>
              </a:spcBef>
            </a:pPr>
            <a:endParaRPr lang="en-US" dirty="0"/>
          </a:p>
          <a:p>
            <a:pPr>
              <a:spcBef>
                <a:spcPts val="0"/>
              </a:spcBef>
            </a:pPr>
            <a:r>
              <a:rPr lang="en-US" dirty="0" smtClean="0"/>
              <a:t>Return sample size should be </a:t>
            </a:r>
            <a:r>
              <a:rPr lang="en-US" dirty="0" smtClean="0"/>
              <a:t>as many as migrant parents as possible but no less than 10</a:t>
            </a:r>
            <a:r>
              <a:rPr lang="en-US" dirty="0" smtClean="0"/>
              <a:t>% </a:t>
            </a:r>
            <a:r>
              <a:rPr lang="en-US" dirty="0"/>
              <a:t> </a:t>
            </a:r>
            <a:r>
              <a:rPr lang="en-US" dirty="0" smtClean="0"/>
              <a:t>of the enrolled students’ parents</a:t>
            </a:r>
            <a:r>
              <a:rPr lang="en-US" dirty="0" smtClean="0"/>
              <a:t>.</a:t>
            </a:r>
            <a:endParaRPr lang="en-US" dirty="0"/>
          </a:p>
          <a:p>
            <a:pPr>
              <a:spcBef>
                <a:spcPts val="0"/>
              </a:spcBef>
            </a:pPr>
            <a:endParaRPr lang="en-US" dirty="0"/>
          </a:p>
        </p:txBody>
      </p:sp>
      <p:sp>
        <p:nvSpPr>
          <p:cNvPr id="5" name="Slide Number Placeholder 4"/>
          <p:cNvSpPr>
            <a:spLocks noGrp="1"/>
          </p:cNvSpPr>
          <p:nvPr>
            <p:ph type="sldNum" sz="quarter" idx="12"/>
          </p:nvPr>
        </p:nvSpPr>
        <p:spPr/>
        <p:txBody>
          <a:bodyPr/>
          <a:lstStyle/>
          <a:p>
            <a:fld id="{AD155638-6E7A-4D51-B197-AA7D3D758CBD}"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Survey</a:t>
            </a:r>
            <a:endParaRPr lang="en-US" dirty="0"/>
          </a:p>
        </p:txBody>
      </p:sp>
      <p:sp>
        <p:nvSpPr>
          <p:cNvPr id="3" name="Content Placeholder 2"/>
          <p:cNvSpPr>
            <a:spLocks noGrp="1"/>
          </p:cNvSpPr>
          <p:nvPr>
            <p:ph idx="1"/>
          </p:nvPr>
        </p:nvSpPr>
        <p:spPr>
          <a:xfrm>
            <a:off x="4800600" y="1905000"/>
            <a:ext cx="4267200" cy="4876800"/>
          </a:xfrm>
          <a:solidFill>
            <a:schemeClr val="bg1"/>
          </a:solidFill>
        </p:spPr>
        <p:txBody>
          <a:bodyPr>
            <a:normAutofit/>
          </a:bodyPr>
          <a:lstStyle/>
          <a:p>
            <a:pPr>
              <a:spcBef>
                <a:spcPts val="0"/>
              </a:spcBef>
            </a:pPr>
            <a:r>
              <a:rPr lang="en-US" dirty="0" smtClean="0"/>
              <a:t>There are 4 questions rated on a 4 point </a:t>
            </a:r>
            <a:r>
              <a:rPr lang="en-US" dirty="0" smtClean="0"/>
              <a:t>L</a:t>
            </a:r>
            <a:r>
              <a:rPr lang="en-US" dirty="0" smtClean="0"/>
              <a:t>ikert scale.</a:t>
            </a:r>
          </a:p>
          <a:p>
            <a:pPr>
              <a:spcBef>
                <a:spcPts val="0"/>
              </a:spcBef>
            </a:pPr>
            <a:endParaRPr lang="en-US" dirty="0"/>
          </a:p>
          <a:p>
            <a:pPr>
              <a:spcBef>
                <a:spcPts val="0"/>
              </a:spcBef>
            </a:pPr>
            <a:r>
              <a:rPr lang="en-US" dirty="0" smtClean="0"/>
              <a:t>We expect that 3 out of the 4 (25%) are scored at a level 3 or above to meet the outcome standard.</a:t>
            </a:r>
          </a:p>
          <a:p>
            <a:pPr>
              <a:spcBef>
                <a:spcPts val="0"/>
              </a:spcBef>
            </a:pPr>
            <a:endParaRPr lang="en-US" dirty="0"/>
          </a:p>
          <a:p>
            <a:pPr>
              <a:spcBef>
                <a:spcPts val="0"/>
              </a:spcBef>
            </a:pPr>
            <a:r>
              <a:rPr lang="en-US" dirty="0" smtClean="0"/>
              <a:t>The outcome is</a:t>
            </a:r>
            <a:r>
              <a:rPr lang="en-US" dirty="0" smtClean="0"/>
              <a:t> that 80% of the surveys returned and tallied will have at least 3 out of the four questions scored at level 3 or above.</a:t>
            </a:r>
            <a:endParaRPr lang="en-US" dirty="0"/>
          </a:p>
          <a:p>
            <a:pPr>
              <a:spcBef>
                <a:spcPts val="0"/>
              </a:spcBef>
            </a:pPr>
            <a:endParaRPr lang="en-US" dirty="0"/>
          </a:p>
        </p:txBody>
      </p:sp>
      <p:sp>
        <p:nvSpPr>
          <p:cNvPr id="5" name="Slide Number Placeholder 4"/>
          <p:cNvSpPr>
            <a:spLocks noGrp="1"/>
          </p:cNvSpPr>
          <p:nvPr>
            <p:ph type="sldNum" sz="quarter" idx="12"/>
          </p:nvPr>
        </p:nvSpPr>
        <p:spPr/>
        <p:txBody>
          <a:bodyPr/>
          <a:lstStyle/>
          <a:p>
            <a:fld id="{AD155638-6E7A-4D51-B197-AA7D3D758CBD}" type="slidenum">
              <a:rPr lang="en-US" smtClean="0"/>
              <a:pPr/>
              <a:t>14</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2400" y="2209800"/>
            <a:ext cx="4641273" cy="2774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70894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Director Survey</a:t>
            </a:r>
            <a:endParaRPr lang="en-US" dirty="0"/>
          </a:p>
        </p:txBody>
      </p:sp>
      <p:sp>
        <p:nvSpPr>
          <p:cNvPr id="3" name="Content Placeholder 2"/>
          <p:cNvSpPr>
            <a:spLocks noGrp="1"/>
          </p:cNvSpPr>
          <p:nvPr>
            <p:ph idx="1"/>
          </p:nvPr>
        </p:nvSpPr>
        <p:spPr>
          <a:xfrm>
            <a:off x="4572000" y="2286000"/>
            <a:ext cx="4343400" cy="3840163"/>
          </a:xfrm>
        </p:spPr>
        <p:txBody>
          <a:bodyPr/>
          <a:lstStyle/>
          <a:p>
            <a:r>
              <a:rPr lang="en-US" dirty="0" smtClean="0"/>
              <a:t>List parent involvement activities related to Math MATTERS</a:t>
            </a:r>
          </a:p>
          <a:p>
            <a:r>
              <a:rPr lang="en-US" dirty="0" smtClean="0"/>
              <a:t>List professional development for instructional staff related to Math MATTERS</a:t>
            </a:r>
          </a:p>
          <a:p>
            <a:r>
              <a:rPr lang="en-US" dirty="0" smtClean="0"/>
              <a:t>Enter numbers served by grade level.</a:t>
            </a:r>
            <a:endParaRPr lang="en-US" dirty="0"/>
          </a:p>
        </p:txBody>
      </p:sp>
      <p:sp>
        <p:nvSpPr>
          <p:cNvPr id="5" name="Slide Number Placeholder 4"/>
          <p:cNvSpPr>
            <a:spLocks noGrp="1"/>
          </p:cNvSpPr>
          <p:nvPr>
            <p:ph type="sldNum" sz="quarter" idx="12"/>
          </p:nvPr>
        </p:nvSpPr>
        <p:spPr/>
        <p:txBody>
          <a:bodyPr/>
          <a:lstStyle/>
          <a:p>
            <a:fld id="{AD155638-6E7A-4D51-B197-AA7D3D758CBD}" type="slidenum">
              <a:rPr lang="en-US" smtClean="0"/>
              <a:pPr/>
              <a:t>15</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7378" y="1905000"/>
            <a:ext cx="4065947" cy="4636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a:t>
            </a:r>
            <a:r>
              <a:rPr lang="en-US" dirty="0" smtClean="0"/>
              <a:t>Summary</a:t>
            </a:r>
            <a:endParaRPr lang="en-US" dirty="0"/>
          </a:p>
        </p:txBody>
      </p:sp>
      <p:sp>
        <p:nvSpPr>
          <p:cNvPr id="3" name="Content Placeholder 2"/>
          <p:cNvSpPr>
            <a:spLocks noGrp="1"/>
          </p:cNvSpPr>
          <p:nvPr>
            <p:ph idx="1"/>
          </p:nvPr>
        </p:nvSpPr>
        <p:spPr>
          <a:xfrm>
            <a:off x="1981200" y="2541432"/>
            <a:ext cx="3810000" cy="4087968"/>
          </a:xfrm>
        </p:spPr>
        <p:txBody>
          <a:bodyPr>
            <a:normAutofit/>
          </a:bodyPr>
          <a:lstStyle/>
          <a:p>
            <a:pPr>
              <a:buFont typeface="+mj-lt"/>
              <a:buAutoNum type="arabicPeriod"/>
            </a:pPr>
            <a:r>
              <a:rPr lang="en-US" b="1" dirty="0" smtClean="0"/>
              <a:t>All MSIS Reporting</a:t>
            </a:r>
          </a:p>
          <a:p>
            <a:pPr marL="0" indent="0">
              <a:buNone/>
            </a:pPr>
            <a:endParaRPr lang="en-US" sz="1000" b="1" dirty="0" smtClean="0"/>
          </a:p>
          <a:p>
            <a:pPr>
              <a:buFont typeface="+mj-lt"/>
              <a:buAutoNum type="arabicPeriod"/>
            </a:pPr>
            <a:r>
              <a:rPr lang="en-US" b="1" dirty="0" smtClean="0"/>
              <a:t>iGrant summer EOY report (form package 249) </a:t>
            </a:r>
          </a:p>
          <a:p>
            <a:pPr>
              <a:buFont typeface="+mj-lt"/>
              <a:buAutoNum type="arabicPeriod"/>
            </a:pPr>
            <a:r>
              <a:rPr lang="en-US" b="1" dirty="0" smtClean="0"/>
              <a:t>Send Site </a:t>
            </a:r>
            <a:r>
              <a:rPr lang="en-US" b="1" dirty="0" smtClean="0"/>
              <a:t>Director </a:t>
            </a:r>
            <a:r>
              <a:rPr lang="en-US" b="1" dirty="0" smtClean="0"/>
              <a:t>Survey to OSPI</a:t>
            </a:r>
            <a:endParaRPr lang="en-US" b="1" dirty="0" smtClean="0"/>
          </a:p>
          <a:p>
            <a:pPr>
              <a:buFont typeface="+mj-lt"/>
              <a:buAutoNum type="arabicPeriod"/>
            </a:pPr>
            <a:r>
              <a:rPr lang="en-US" b="1" dirty="0" smtClean="0"/>
              <a:t>Send Parent Surveys to OSPI</a:t>
            </a:r>
            <a:endParaRPr lang="en-US" b="1" dirty="0" smtClean="0"/>
          </a:p>
        </p:txBody>
      </p:sp>
      <p:pic>
        <p:nvPicPr>
          <p:cNvPr id="4098" name="Picture 2" descr="C:\Users\Marty\AppData\Local\Microsoft\Windows\Temporary Internet Files\Content.IE5\YMVTBP7J\MCj02341370000[1].wmf"/>
          <p:cNvPicPr>
            <a:picLocks noChangeAspect="1" noChangeArrowheads="1"/>
          </p:cNvPicPr>
          <p:nvPr/>
        </p:nvPicPr>
        <p:blipFill>
          <a:blip r:embed="rId2" cstate="print"/>
          <a:srcRect/>
          <a:stretch>
            <a:fillRect/>
          </a:stretch>
        </p:blipFill>
        <p:spPr bwMode="auto">
          <a:xfrm>
            <a:off x="152400" y="2667000"/>
            <a:ext cx="1644713" cy="2302598"/>
          </a:xfrm>
          <a:prstGeom prst="rect">
            <a:avLst/>
          </a:prstGeom>
          <a:noFill/>
        </p:spPr>
      </p:pic>
      <p:sp>
        <p:nvSpPr>
          <p:cNvPr id="5" name="Slide Number Placeholder 4"/>
          <p:cNvSpPr>
            <a:spLocks noGrp="1"/>
          </p:cNvSpPr>
          <p:nvPr>
            <p:ph type="sldNum" sz="quarter" idx="12"/>
          </p:nvPr>
        </p:nvSpPr>
        <p:spPr/>
        <p:txBody>
          <a:bodyPr/>
          <a:lstStyle/>
          <a:p>
            <a:fld id="{AD155638-6E7A-4D51-B197-AA7D3D758CBD}" type="slidenum">
              <a:rPr lang="en-US" smtClean="0"/>
              <a:pPr/>
              <a:t>16</a:t>
            </a:fld>
            <a:endParaRPr lang="en-US"/>
          </a:p>
        </p:txBody>
      </p:sp>
      <p:sp>
        <p:nvSpPr>
          <p:cNvPr id="4" name="TextBox 3"/>
          <p:cNvSpPr txBox="1"/>
          <p:nvPr/>
        </p:nvSpPr>
        <p:spPr>
          <a:xfrm>
            <a:off x="5867400" y="2541432"/>
            <a:ext cx="3124200" cy="3108543"/>
          </a:xfrm>
          <a:prstGeom prst="rect">
            <a:avLst/>
          </a:prstGeom>
          <a:noFill/>
        </p:spPr>
        <p:txBody>
          <a:bodyPr wrap="square" rtlCol="0">
            <a:spAutoFit/>
          </a:bodyPr>
          <a:lstStyle/>
          <a:p>
            <a:r>
              <a:rPr lang="en-US" sz="2200" b="1" dirty="0"/>
              <a:t>Immediately following  end of program</a:t>
            </a:r>
          </a:p>
          <a:p>
            <a:endParaRPr lang="en-US" sz="2200" b="1" dirty="0"/>
          </a:p>
          <a:p>
            <a:r>
              <a:rPr lang="en-US" sz="2200" b="1" dirty="0"/>
              <a:t>Mid-September</a:t>
            </a:r>
          </a:p>
          <a:p>
            <a:endParaRPr lang="en-US" sz="2200" b="1" dirty="0"/>
          </a:p>
          <a:p>
            <a:endParaRPr lang="en-US" sz="1000" b="1" dirty="0" smtClean="0"/>
          </a:p>
          <a:p>
            <a:r>
              <a:rPr lang="en-US" sz="2200" b="1" dirty="0" smtClean="0"/>
              <a:t>August </a:t>
            </a:r>
            <a:r>
              <a:rPr lang="en-US" sz="2200" b="1" dirty="0"/>
              <a:t>29, 2014</a:t>
            </a:r>
          </a:p>
          <a:p>
            <a:endParaRPr lang="en-US" sz="2200" b="1" dirty="0"/>
          </a:p>
          <a:p>
            <a:endParaRPr lang="en-US" sz="1000" b="1" dirty="0"/>
          </a:p>
          <a:p>
            <a:r>
              <a:rPr lang="en-US" sz="2200" b="1" dirty="0"/>
              <a:t>August 29, 2014</a:t>
            </a:r>
            <a:endParaRPr lang="en-US" sz="2200" b="1" dirty="0"/>
          </a:p>
        </p:txBody>
      </p:sp>
      <p:sp>
        <p:nvSpPr>
          <p:cNvPr id="6" name="Rectangle 5"/>
          <p:cNvSpPr/>
          <p:nvPr/>
        </p:nvSpPr>
        <p:spPr>
          <a:xfrm>
            <a:off x="6400800" y="1618102"/>
            <a:ext cx="1410964"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DUE</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Rectangle 7"/>
          <p:cNvSpPr/>
          <p:nvPr/>
        </p:nvSpPr>
        <p:spPr>
          <a:xfrm>
            <a:off x="2697496" y="1618102"/>
            <a:ext cx="1959575"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WHAT</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4" name="Slide Number Placeholder 3"/>
          <p:cNvSpPr>
            <a:spLocks noGrp="1"/>
          </p:cNvSpPr>
          <p:nvPr>
            <p:ph type="sldNum" sz="quarter" idx="12"/>
          </p:nvPr>
        </p:nvSpPr>
        <p:spPr/>
        <p:txBody>
          <a:bodyPr/>
          <a:lstStyle/>
          <a:p>
            <a:fld id="{AD155638-6E7A-4D51-B197-AA7D3D758CBD}" type="slidenum">
              <a:rPr lang="en-US" smtClean="0"/>
              <a:pPr/>
              <a:t>17</a:t>
            </a:fld>
            <a:endParaRPr lang="en-US"/>
          </a:p>
        </p:txBody>
      </p:sp>
      <p:sp>
        <p:nvSpPr>
          <p:cNvPr id="5" name="Rectangle 3"/>
          <p:cNvSpPr txBox="1">
            <a:spLocks noChangeArrowheads="1"/>
          </p:cNvSpPr>
          <p:nvPr/>
        </p:nvSpPr>
        <p:spPr>
          <a:xfrm>
            <a:off x="2743200" y="2514600"/>
            <a:ext cx="5715000" cy="3276600"/>
          </a:xfrm>
          <a:prstGeom prst="rect">
            <a:avLst/>
          </a:prstGeom>
          <a:solidFill>
            <a:schemeClr val="bg1"/>
          </a:solidFill>
          <a:ln w="34925">
            <a:solidFill>
              <a:schemeClr val="tx1"/>
            </a:solidFill>
          </a:ln>
        </p:spPr>
        <p:txBody>
          <a:bodyPr vert="horz" lIns="91440" tIns="45720" rIns="91440" bIns="45720" rtlCol="0">
            <a:normAutofit/>
          </a:bodyPr>
          <a:lstStyle/>
          <a:p>
            <a:pPr marL="457200" marR="0" lvl="0" indent="-457200" algn="ctr" defTabSz="914400" rtl="0" eaLnBrk="1" fontAlgn="auto" latinLnBrk="0" hangingPunct="1">
              <a:lnSpc>
                <a:spcPct val="100000"/>
              </a:lnSpc>
              <a:spcBef>
                <a:spcPts val="1800"/>
              </a:spcBef>
              <a:spcAft>
                <a:spcPts val="0"/>
              </a:spcAft>
              <a:buClr>
                <a:schemeClr val="tx1">
                  <a:lumMod val="50000"/>
                  <a:lumOff val="50000"/>
                </a:schemeClr>
              </a:buClr>
              <a:buSzPct val="80000"/>
              <a:buFontTx/>
              <a:buNone/>
              <a:tabLst/>
              <a:defRPr/>
            </a:pPr>
            <a:r>
              <a:rPr kumimoji="0" lang="en-US" sz="28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Jot down in your MM notebook</a:t>
            </a:r>
            <a:r>
              <a:rPr kumimoji="0" lang="en-US" sz="2800" b="0" i="0" u="none" strike="noStrike" kern="1200" cap="none" spc="0" normalizeH="0" noProof="0" dirty="0" smtClean="0">
                <a:ln>
                  <a:noFill/>
                </a:ln>
                <a:solidFill>
                  <a:schemeClr val="tx1">
                    <a:lumMod val="65000"/>
                    <a:lumOff val="35000"/>
                  </a:schemeClr>
                </a:solidFill>
                <a:effectLst/>
                <a:uLnTx/>
                <a:uFillTx/>
                <a:latin typeface="+mn-lt"/>
                <a:ea typeface="+mn-ea"/>
                <a:cs typeface="+mn-cs"/>
              </a:rPr>
              <a:t> anything you want to especially remember to emphasize about EVALUATION and REPORTING during your regional training…</a:t>
            </a:r>
            <a:endParaRPr kumimoji="0" lang="en-US" sz="28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pic>
        <p:nvPicPr>
          <p:cNvPr id="6" name="Picture 4" descr="MPj04227060000[1]"/>
          <p:cNvPicPr>
            <a:picLocks noGrp="1" noChangeAspect="1" noChangeArrowheads="1"/>
          </p:cNvPicPr>
          <p:nvPr>
            <p:ph sz="half" idx="4294967295"/>
          </p:nvPr>
        </p:nvPicPr>
        <p:blipFill>
          <a:blip r:embed="rId2" cstate="print"/>
          <a:srcRect/>
          <a:stretch>
            <a:fillRect/>
          </a:stretch>
        </p:blipFill>
        <p:spPr bwMode="auto">
          <a:xfrm>
            <a:off x="152400" y="2895600"/>
            <a:ext cx="2209800" cy="2133600"/>
          </a:xfrm>
          <a:prstGeom prst="rect">
            <a:avLst/>
          </a:prstGeom>
          <a:noFill/>
          <a:ln w="34925">
            <a:solidFill>
              <a:schemeClr val="tx1"/>
            </a:solidFill>
            <a:miter lim="800000"/>
            <a:headEnd/>
            <a:tailEnd/>
          </a:ln>
        </p:spPr>
      </p:pic>
      <p:sp>
        <p:nvSpPr>
          <p:cNvPr id="3" name="Rectangle 2"/>
          <p:cNvSpPr/>
          <p:nvPr/>
        </p:nvSpPr>
        <p:spPr>
          <a:xfrm>
            <a:off x="1371600" y="1371600"/>
            <a:ext cx="3393558"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5 minutes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type="body" idx="1"/>
          </p:nvPr>
        </p:nvSpPr>
        <p:spPr/>
        <p:txBody>
          <a:bodyPr/>
          <a:lstStyle/>
          <a:p>
            <a:pPr>
              <a:buClr>
                <a:srgbClr val="000000"/>
              </a:buClr>
              <a:buSzTx/>
              <a:buFont typeface="Wingdings" pitchFamily="2" charset="2"/>
              <a:buChar char="§"/>
            </a:pPr>
            <a:endParaRPr lang="en-US" dirty="0" smtClean="0">
              <a:solidFill>
                <a:srgbClr val="000000"/>
              </a:solidFill>
            </a:endParaRPr>
          </a:p>
          <a:p>
            <a:pPr>
              <a:buClr>
                <a:srgbClr val="000000"/>
              </a:buClr>
              <a:buSzTx/>
              <a:buFont typeface="Wingdings" pitchFamily="2" charset="2"/>
              <a:buChar char="§"/>
            </a:pPr>
            <a:r>
              <a:rPr lang="en-US" dirty="0" smtClean="0">
                <a:solidFill>
                  <a:srgbClr val="000000"/>
                </a:solidFill>
              </a:rPr>
              <a:t>How </a:t>
            </a:r>
            <a:r>
              <a:rPr lang="en-US" dirty="0" smtClean="0">
                <a:solidFill>
                  <a:srgbClr val="000000"/>
                </a:solidFill>
              </a:rPr>
              <a:t>will the district and OSPI evaluate </a:t>
            </a:r>
            <a:r>
              <a:rPr lang="en-US" dirty="0">
                <a:solidFill>
                  <a:srgbClr val="000000"/>
                </a:solidFill>
              </a:rPr>
              <a:t>progress toward meeting the </a:t>
            </a:r>
            <a:r>
              <a:rPr lang="en-US" dirty="0" smtClean="0">
                <a:solidFill>
                  <a:srgbClr val="000000"/>
                </a:solidFill>
              </a:rPr>
              <a:t>Math </a:t>
            </a:r>
            <a:r>
              <a:rPr lang="en-US" dirty="0" smtClean="0">
                <a:solidFill>
                  <a:srgbClr val="000000"/>
                </a:solidFill>
              </a:rPr>
              <a:t>MATTERS/MASTERS student and parent outcomes?</a:t>
            </a:r>
            <a:endParaRPr lang="en-US" dirty="0">
              <a:solidFill>
                <a:srgbClr val="000000"/>
              </a:solidFill>
            </a:endParaRPr>
          </a:p>
          <a:p>
            <a:pPr>
              <a:buClr>
                <a:srgbClr val="000000"/>
              </a:buClr>
              <a:buSzTx/>
              <a:buFont typeface="Wingdings" pitchFamily="2" charset="2"/>
              <a:buChar char="§"/>
            </a:pPr>
            <a:r>
              <a:rPr lang="en-US" dirty="0" smtClean="0">
                <a:solidFill>
                  <a:srgbClr val="000000"/>
                </a:solidFill>
              </a:rPr>
              <a:t>What data reporting is r</a:t>
            </a:r>
            <a:r>
              <a:rPr lang="en-US" dirty="0" smtClean="0">
                <a:solidFill>
                  <a:srgbClr val="000000"/>
                </a:solidFill>
              </a:rPr>
              <a:t>equired for Math MATTERS/MASTERS?</a:t>
            </a:r>
            <a:endParaRPr lang="en-US" dirty="0">
              <a:solidFill>
                <a:srgbClr val="000000"/>
              </a:solidFill>
            </a:endParaRPr>
          </a:p>
          <a:p>
            <a:pPr>
              <a:buClr>
                <a:srgbClr val="000000"/>
              </a:buClr>
              <a:buSzTx/>
              <a:buFont typeface="Wingdings" pitchFamily="2" charset="2"/>
              <a:buChar char="§"/>
            </a:pPr>
            <a:r>
              <a:rPr lang="en-US" dirty="0">
                <a:solidFill>
                  <a:srgbClr val="000000"/>
                </a:solidFill>
              </a:rPr>
              <a:t>What is due? When? To whom?</a:t>
            </a:r>
          </a:p>
          <a:p>
            <a:endParaRPr lang="en-US" dirty="0">
              <a:solidFill>
                <a:srgbClr val="000000"/>
              </a:solidFill>
            </a:endParaRPr>
          </a:p>
        </p:txBody>
      </p:sp>
      <p:sp>
        <p:nvSpPr>
          <p:cNvPr id="5" name="Title 4"/>
          <p:cNvSpPr>
            <a:spLocks noGrp="1"/>
          </p:cNvSpPr>
          <p:nvPr>
            <p:ph type="title"/>
          </p:nvPr>
        </p:nvSpPr>
        <p:spPr/>
        <p:txBody>
          <a:bodyPr>
            <a:normAutofit fontScale="90000"/>
          </a:bodyPr>
          <a:lstStyle/>
          <a:p>
            <a:r>
              <a:rPr lang="en-US" dirty="0" smtClean="0"/>
              <a:t>What we will cover today..</a:t>
            </a:r>
            <a:endParaRPr lang="en-US" dirty="0"/>
          </a:p>
        </p:txBody>
      </p:sp>
      <p:pic>
        <p:nvPicPr>
          <p:cNvPr id="3074" name="Picture 2" descr="C:\Users\Marty\AppData\Local\Microsoft\Windows\Temporary Internet Files\Content.IE5\YMVTBP7J\MCj04316180000[1].png"/>
          <p:cNvPicPr>
            <a:picLocks noChangeAspect="1" noChangeArrowheads="1"/>
          </p:cNvPicPr>
          <p:nvPr/>
        </p:nvPicPr>
        <p:blipFill>
          <a:blip r:embed="rId3" cstate="print"/>
          <a:srcRect/>
          <a:stretch>
            <a:fillRect/>
          </a:stretch>
        </p:blipFill>
        <p:spPr bwMode="auto">
          <a:xfrm>
            <a:off x="228600" y="2743200"/>
            <a:ext cx="1714500" cy="1714500"/>
          </a:xfrm>
          <a:prstGeom prst="rect">
            <a:avLst/>
          </a:prstGeom>
          <a:noFill/>
        </p:spPr>
      </p:pic>
      <p:sp>
        <p:nvSpPr>
          <p:cNvPr id="6" name="Slide Number Placeholder 5"/>
          <p:cNvSpPr>
            <a:spLocks noGrp="1"/>
          </p:cNvSpPr>
          <p:nvPr>
            <p:ph type="sldNum" sz="quarter" idx="12"/>
          </p:nvPr>
        </p:nvSpPr>
        <p:spPr/>
        <p:txBody>
          <a:bodyPr/>
          <a:lstStyle/>
          <a:p>
            <a:fld id="{AD155638-6E7A-4D51-B197-AA7D3D758CBD}" type="slidenum">
              <a:rPr lang="en-US" smtClean="0"/>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Student Outcome (K-6)</a:t>
            </a:r>
            <a:endParaRPr lang="en-US" dirty="0"/>
          </a:p>
        </p:txBody>
      </p:sp>
      <p:sp>
        <p:nvSpPr>
          <p:cNvPr id="3" name="Content Placeholder 2"/>
          <p:cNvSpPr>
            <a:spLocks noGrp="1"/>
          </p:cNvSpPr>
          <p:nvPr>
            <p:ph idx="1"/>
          </p:nvPr>
        </p:nvSpPr>
        <p:spPr>
          <a:xfrm>
            <a:off x="2438400" y="2362200"/>
            <a:ext cx="6248400" cy="4267200"/>
          </a:xfrm>
        </p:spPr>
        <p:txBody>
          <a:bodyPr>
            <a:normAutofit/>
          </a:bodyPr>
          <a:lstStyle/>
          <a:p>
            <a:r>
              <a:rPr lang="en-US" dirty="0" smtClean="0"/>
              <a:t>80</a:t>
            </a:r>
            <a:r>
              <a:rPr lang="en-US" dirty="0"/>
              <a:t>% of </a:t>
            </a:r>
            <a:r>
              <a:rPr lang="en-US" dirty="0" smtClean="0"/>
              <a:t>Washington State migrant students enrolled in grades K-6 Math MATTERS or Math MASTERS curriculum during the summer of 2014 in </a:t>
            </a:r>
            <a:r>
              <a:rPr lang="en-US" dirty="0"/>
              <a:t>grades K-6 with both a pretest and posttest </a:t>
            </a:r>
            <a:r>
              <a:rPr lang="en-US" dirty="0" smtClean="0"/>
              <a:t>will </a:t>
            </a:r>
            <a:r>
              <a:rPr lang="en-US" dirty="0"/>
              <a:t>increase their scores by </a:t>
            </a:r>
            <a:r>
              <a:rPr lang="en-US" dirty="0" smtClean="0"/>
              <a:t>at least 9% from </a:t>
            </a:r>
            <a:r>
              <a:rPr lang="en-US" dirty="0"/>
              <a:t>pretest to posttest on the Math MATTERS curriculum-based </a:t>
            </a:r>
            <a:r>
              <a:rPr lang="en-US" dirty="0" smtClean="0"/>
              <a:t>assessments.</a:t>
            </a:r>
          </a:p>
        </p:txBody>
      </p:sp>
      <p:pic>
        <p:nvPicPr>
          <p:cNvPr id="1026" name="Picture 2" descr="C:\Users\Marty\AppData\Local\Microsoft\Windows\Temporary Internet Files\Content.IE5\YMVTBP7J\MCj04370790000[1].png"/>
          <p:cNvPicPr>
            <a:picLocks noChangeAspect="1" noChangeArrowheads="1"/>
          </p:cNvPicPr>
          <p:nvPr/>
        </p:nvPicPr>
        <p:blipFill>
          <a:blip r:embed="rId2" cstate="print"/>
          <a:srcRect/>
          <a:stretch>
            <a:fillRect/>
          </a:stretch>
        </p:blipFill>
        <p:spPr bwMode="auto">
          <a:xfrm>
            <a:off x="228600" y="2895600"/>
            <a:ext cx="2209800" cy="2209800"/>
          </a:xfrm>
          <a:prstGeom prst="rect">
            <a:avLst/>
          </a:prstGeom>
          <a:noFill/>
        </p:spPr>
      </p:pic>
      <p:sp>
        <p:nvSpPr>
          <p:cNvPr id="5" name="Slide Number Placeholder 4"/>
          <p:cNvSpPr>
            <a:spLocks noGrp="1"/>
          </p:cNvSpPr>
          <p:nvPr>
            <p:ph type="sldNum" sz="quarter" idx="12"/>
          </p:nvPr>
        </p:nvSpPr>
        <p:spPr/>
        <p:txBody>
          <a:bodyPr/>
          <a:lstStyle/>
          <a:p>
            <a:fld id="{AD155638-6E7A-4D51-B197-AA7D3D758CBD}"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239000" cy="1143000"/>
          </a:xfrm>
        </p:spPr>
        <p:txBody>
          <a:bodyPr>
            <a:normAutofit fontScale="90000"/>
          </a:bodyPr>
          <a:lstStyle/>
          <a:p>
            <a:r>
              <a:rPr lang="en-US" dirty="0" smtClean="0"/>
              <a:t>Student Outcome Reporting</a:t>
            </a:r>
            <a:r>
              <a:rPr lang="en-US" dirty="0" smtClean="0"/>
              <a:t/>
            </a:r>
            <a:br>
              <a:rPr lang="en-US" dirty="0" smtClean="0"/>
            </a:br>
            <a:r>
              <a:rPr lang="en-US" dirty="0" smtClean="0"/>
              <a:t>PRETEST SCORES</a:t>
            </a:r>
            <a:endParaRPr lang="en-US" dirty="0"/>
          </a:p>
        </p:txBody>
      </p:sp>
      <p:sp>
        <p:nvSpPr>
          <p:cNvPr id="3" name="Content Placeholder 2"/>
          <p:cNvSpPr>
            <a:spLocks noGrp="1"/>
          </p:cNvSpPr>
          <p:nvPr>
            <p:ph idx="1"/>
          </p:nvPr>
        </p:nvSpPr>
        <p:spPr>
          <a:xfrm>
            <a:off x="2438400" y="2362200"/>
            <a:ext cx="6248400" cy="4267200"/>
          </a:xfrm>
        </p:spPr>
        <p:txBody>
          <a:bodyPr>
            <a:normAutofit/>
          </a:bodyPr>
          <a:lstStyle/>
          <a:p>
            <a:r>
              <a:rPr lang="en-US" dirty="0" smtClean="0"/>
              <a:t>Teachers administer pre-assessments for their grade </a:t>
            </a:r>
            <a:r>
              <a:rPr lang="en-US" dirty="0" smtClean="0"/>
              <a:t>band, being </a:t>
            </a:r>
            <a:r>
              <a:rPr lang="en-US" dirty="0" smtClean="0"/>
              <a:t>careful to give </a:t>
            </a:r>
            <a:r>
              <a:rPr lang="en-US" dirty="0" smtClean="0"/>
              <a:t>the correct </a:t>
            </a:r>
            <a:r>
              <a:rPr lang="en-US" dirty="0" smtClean="0"/>
              <a:t>grade level </a:t>
            </a:r>
            <a:r>
              <a:rPr lang="en-US" dirty="0" smtClean="0"/>
              <a:t>test.</a:t>
            </a:r>
          </a:p>
          <a:p>
            <a:pPr marL="914400" lvl="2" indent="0">
              <a:buNone/>
            </a:pPr>
            <a:r>
              <a:rPr lang="en-US" i="1" dirty="0" smtClean="0"/>
              <a:t>If a student arrives after the pretest has been given, the test should be given to them on their first day.</a:t>
            </a:r>
            <a:endParaRPr lang="en-US" i="1" dirty="0" smtClean="0"/>
          </a:p>
          <a:p>
            <a:r>
              <a:rPr lang="en-US" dirty="0" smtClean="0"/>
              <a:t>Teachers score their assessments and record the pre-test scores in the item analysis </a:t>
            </a:r>
            <a:r>
              <a:rPr lang="en-US" dirty="0" smtClean="0"/>
              <a:t>spreadsheet, saving it on computer for later. </a:t>
            </a:r>
          </a:p>
          <a:p>
            <a:r>
              <a:rPr lang="en-US" dirty="0" smtClean="0"/>
              <a:t>Teachers review the pretest analysis to identify areas that may require extended focus.</a:t>
            </a:r>
            <a:endParaRPr lang="en-US" dirty="0" smtClean="0"/>
          </a:p>
        </p:txBody>
      </p:sp>
      <p:sp>
        <p:nvSpPr>
          <p:cNvPr id="5" name="Slide Number Placeholder 4"/>
          <p:cNvSpPr>
            <a:spLocks noGrp="1"/>
          </p:cNvSpPr>
          <p:nvPr>
            <p:ph type="sldNum" sz="quarter" idx="12"/>
          </p:nvPr>
        </p:nvSpPr>
        <p:spPr/>
        <p:txBody>
          <a:bodyPr/>
          <a:lstStyle/>
          <a:p>
            <a:fld id="{AD155638-6E7A-4D51-B197-AA7D3D758CBD}" type="slidenum">
              <a:rPr lang="en-US" smtClean="0"/>
              <a:pPr/>
              <a:t>4</a:t>
            </a:fld>
            <a:endParaRPr lang="en-US"/>
          </a:p>
        </p:txBody>
      </p:sp>
    </p:spTree>
    <p:extLst>
      <p:ext uri="{BB962C8B-B14F-4D97-AF65-F5344CB8AC3E}">
        <p14:creationId xmlns:p14="http://schemas.microsoft.com/office/powerpoint/2010/main" val="3010756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Analysis</a:t>
            </a:r>
            <a:endParaRPr lang="en-US" dirty="0"/>
          </a:p>
        </p:txBody>
      </p:sp>
      <p:sp>
        <p:nvSpPr>
          <p:cNvPr id="3" name="Content Placeholder 2"/>
          <p:cNvSpPr>
            <a:spLocks noGrp="1"/>
          </p:cNvSpPr>
          <p:nvPr>
            <p:ph sz="half" idx="1"/>
          </p:nvPr>
        </p:nvSpPr>
        <p:spPr>
          <a:xfrm>
            <a:off x="1874032" y="1981200"/>
            <a:ext cx="6934200" cy="838200"/>
          </a:xfrm>
          <a:solidFill>
            <a:schemeClr val="bg1"/>
          </a:solidFill>
        </p:spPr>
        <p:txBody>
          <a:bodyPr>
            <a:normAutofit lnSpcReduction="10000"/>
          </a:bodyPr>
          <a:lstStyle/>
          <a:p>
            <a:pPr marL="0" indent="0">
              <a:buNone/>
            </a:pPr>
            <a:r>
              <a:rPr lang="en-US" dirty="0" smtClean="0"/>
              <a:t>This form has </a:t>
            </a:r>
            <a:r>
              <a:rPr lang="en-US" dirty="0" smtClean="0"/>
              <a:t>several</a:t>
            </a:r>
            <a:r>
              <a:rPr lang="en-US" dirty="0" smtClean="0"/>
              <a:t> purposes:  1</a:t>
            </a:r>
            <a:r>
              <a:rPr lang="en-US" dirty="0" smtClean="0"/>
              <a:t>) to help teachers target </a:t>
            </a:r>
            <a:r>
              <a:rPr lang="en-US" dirty="0" smtClean="0"/>
              <a:t>instruction,  2</a:t>
            </a:r>
            <a:r>
              <a:rPr lang="en-US" dirty="0" smtClean="0"/>
              <a:t>) to </a:t>
            </a:r>
            <a:r>
              <a:rPr lang="en-US" dirty="0" smtClean="0"/>
              <a:t>report data to the MSIS, and 3) to help </a:t>
            </a:r>
            <a:r>
              <a:rPr lang="en-US" dirty="0" smtClean="0"/>
              <a:t>the CAT design reliable assessment </a:t>
            </a:r>
            <a:r>
              <a:rPr lang="en-US" dirty="0" smtClean="0"/>
              <a:t>items.</a:t>
            </a:r>
            <a:endParaRPr lang="en-US" dirty="0" smtClean="0"/>
          </a:p>
        </p:txBody>
      </p:sp>
      <p:sp>
        <p:nvSpPr>
          <p:cNvPr id="5" name="Slide Number Placeholder 4"/>
          <p:cNvSpPr>
            <a:spLocks noGrp="1"/>
          </p:cNvSpPr>
          <p:nvPr>
            <p:ph type="sldNum" sz="quarter" idx="12"/>
          </p:nvPr>
        </p:nvSpPr>
        <p:spPr/>
        <p:txBody>
          <a:bodyPr/>
          <a:lstStyle/>
          <a:p>
            <a:fld id="{AD155638-6E7A-4D51-B197-AA7D3D758CBD}" type="slidenum">
              <a:rPr lang="en-US" smtClean="0"/>
              <a:pPr/>
              <a:t>5</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 y="2971800"/>
            <a:ext cx="8368394"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2691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6858000" cy="1143000"/>
          </a:xfrm>
        </p:spPr>
        <p:txBody>
          <a:bodyPr>
            <a:normAutofit fontScale="90000"/>
          </a:bodyPr>
          <a:lstStyle/>
          <a:p>
            <a:r>
              <a:rPr lang="en-US" dirty="0" smtClean="0"/>
              <a:t>Student Outcome Reporting</a:t>
            </a:r>
            <a:r>
              <a:rPr lang="en-US" dirty="0" smtClean="0"/>
              <a:t/>
            </a:r>
            <a:br>
              <a:rPr lang="en-US" dirty="0" smtClean="0"/>
            </a:br>
            <a:r>
              <a:rPr lang="en-US" dirty="0" smtClean="0"/>
              <a:t>POSTTEST SCORES</a:t>
            </a:r>
            <a:endParaRPr lang="en-US" dirty="0"/>
          </a:p>
        </p:txBody>
      </p:sp>
      <p:sp>
        <p:nvSpPr>
          <p:cNvPr id="3" name="Content Placeholder 2"/>
          <p:cNvSpPr>
            <a:spLocks noGrp="1"/>
          </p:cNvSpPr>
          <p:nvPr>
            <p:ph idx="1"/>
          </p:nvPr>
        </p:nvSpPr>
        <p:spPr>
          <a:xfrm>
            <a:off x="2438400" y="2362200"/>
            <a:ext cx="6248400" cy="4267200"/>
          </a:xfrm>
        </p:spPr>
        <p:txBody>
          <a:bodyPr>
            <a:normAutofit/>
          </a:bodyPr>
          <a:lstStyle/>
          <a:p>
            <a:r>
              <a:rPr lang="en-US" dirty="0"/>
              <a:t>Teachers administer the posttest at the end of the </a:t>
            </a:r>
            <a:r>
              <a:rPr lang="en-US" dirty="0" smtClean="0"/>
              <a:t>summer session making sure to use the same grade level test used for the pretest.</a:t>
            </a:r>
          </a:p>
          <a:p>
            <a:pPr marL="914400" lvl="2" indent="0">
              <a:buNone/>
            </a:pPr>
            <a:r>
              <a:rPr lang="en-US" i="1" dirty="0" smtClean="0"/>
              <a:t>Note, if </a:t>
            </a:r>
            <a:r>
              <a:rPr lang="en-US" i="1" dirty="0"/>
              <a:t>a student leaves before the end of the summer, </a:t>
            </a:r>
            <a:r>
              <a:rPr lang="en-US" i="1" dirty="0" smtClean="0"/>
              <a:t>the posttest </a:t>
            </a:r>
            <a:r>
              <a:rPr lang="en-US" i="1" dirty="0"/>
              <a:t>is administered </a:t>
            </a:r>
            <a:r>
              <a:rPr lang="en-US" i="1" dirty="0" smtClean="0"/>
              <a:t>on </a:t>
            </a:r>
            <a:r>
              <a:rPr lang="en-US" i="1" dirty="0"/>
              <a:t>the </a:t>
            </a:r>
            <a:r>
              <a:rPr lang="en-US" i="1" dirty="0" smtClean="0"/>
              <a:t>student’s last day.</a:t>
            </a:r>
            <a:endParaRPr lang="en-US" i="1" dirty="0"/>
          </a:p>
          <a:p>
            <a:r>
              <a:rPr lang="en-US" dirty="0" smtClean="0"/>
              <a:t>Teachers </a:t>
            </a:r>
            <a:r>
              <a:rPr lang="en-US" dirty="0" smtClean="0"/>
              <a:t>score their assessments and record the </a:t>
            </a:r>
            <a:r>
              <a:rPr lang="en-US" dirty="0" smtClean="0"/>
              <a:t>post</a:t>
            </a:r>
            <a:r>
              <a:rPr lang="en-US" dirty="0" smtClean="0"/>
              <a:t>test </a:t>
            </a:r>
            <a:r>
              <a:rPr lang="en-US" dirty="0" smtClean="0"/>
              <a:t>scores in </a:t>
            </a:r>
            <a:r>
              <a:rPr lang="en-US" dirty="0" smtClean="0"/>
              <a:t>the item </a:t>
            </a:r>
            <a:r>
              <a:rPr lang="en-US" dirty="0" smtClean="0"/>
              <a:t>analysis </a:t>
            </a:r>
            <a:r>
              <a:rPr lang="en-US" dirty="0" smtClean="0"/>
              <a:t>spreadsheet, saving it electronically.</a:t>
            </a:r>
            <a:endParaRPr lang="en-US" dirty="0" smtClean="0"/>
          </a:p>
          <a:p>
            <a:r>
              <a:rPr lang="en-US" dirty="0" smtClean="0"/>
              <a:t>Teachers review the pre/post gains to see if their students met the student outcome. </a:t>
            </a:r>
            <a:endParaRPr lang="en-US" dirty="0" smtClean="0"/>
          </a:p>
        </p:txBody>
      </p:sp>
      <p:sp>
        <p:nvSpPr>
          <p:cNvPr id="5" name="Slide Number Placeholder 4"/>
          <p:cNvSpPr>
            <a:spLocks noGrp="1"/>
          </p:cNvSpPr>
          <p:nvPr>
            <p:ph type="sldNum" sz="quarter" idx="12"/>
          </p:nvPr>
        </p:nvSpPr>
        <p:spPr/>
        <p:txBody>
          <a:bodyPr/>
          <a:lstStyle/>
          <a:p>
            <a:fld id="{AD155638-6E7A-4D51-B197-AA7D3D758CBD}" type="slidenum">
              <a:rPr lang="en-US" smtClean="0"/>
              <a:pPr/>
              <a:t>6</a:t>
            </a:fld>
            <a:endParaRPr lang="en-US"/>
          </a:p>
        </p:txBody>
      </p:sp>
    </p:spTree>
    <p:extLst>
      <p:ext uri="{BB962C8B-B14F-4D97-AF65-F5344CB8AC3E}">
        <p14:creationId xmlns:p14="http://schemas.microsoft.com/office/powerpoint/2010/main" val="3481394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Teachers Report to Administrator</a:t>
            </a:r>
            <a:endParaRPr lang="en-US" dirty="0"/>
          </a:p>
        </p:txBody>
      </p:sp>
      <p:sp>
        <p:nvSpPr>
          <p:cNvPr id="3" name="Content Placeholder 2"/>
          <p:cNvSpPr>
            <a:spLocks noGrp="1"/>
          </p:cNvSpPr>
          <p:nvPr>
            <p:ph idx="1"/>
          </p:nvPr>
        </p:nvSpPr>
        <p:spPr>
          <a:xfrm>
            <a:off x="2438400" y="2362200"/>
            <a:ext cx="6248400" cy="4267200"/>
          </a:xfrm>
        </p:spPr>
        <p:txBody>
          <a:bodyPr>
            <a:normAutofit/>
          </a:bodyPr>
          <a:lstStyle/>
          <a:p>
            <a:r>
              <a:rPr lang="en-US" dirty="0"/>
              <a:t>Teachers </a:t>
            </a:r>
            <a:r>
              <a:rPr lang="en-US" dirty="0" smtClean="0"/>
              <a:t>send the electronic item analysis with pre and posttest scores to the summer school administrator on the last work day.</a:t>
            </a:r>
          </a:p>
          <a:p>
            <a:r>
              <a:rPr lang="en-US" dirty="0" smtClean="0"/>
              <a:t>Teachers give the original pre and post tests to the summer school administrator (at the same time as their item analysis).</a:t>
            </a:r>
          </a:p>
          <a:p>
            <a:r>
              <a:rPr lang="en-US" dirty="0" smtClean="0"/>
              <a:t>Administrator keeps a copy of the item analyses and sends a copy to the migrant records clerk for recording on the MSIS</a:t>
            </a:r>
            <a:endParaRPr lang="en-US" dirty="0" smtClean="0"/>
          </a:p>
        </p:txBody>
      </p:sp>
      <p:sp>
        <p:nvSpPr>
          <p:cNvPr id="5" name="Slide Number Placeholder 4"/>
          <p:cNvSpPr>
            <a:spLocks noGrp="1"/>
          </p:cNvSpPr>
          <p:nvPr>
            <p:ph type="sldNum" sz="quarter" idx="12"/>
          </p:nvPr>
        </p:nvSpPr>
        <p:spPr/>
        <p:txBody>
          <a:bodyPr/>
          <a:lstStyle/>
          <a:p>
            <a:fld id="{AD155638-6E7A-4D51-B197-AA7D3D758CBD}" type="slidenum">
              <a:rPr lang="en-US" smtClean="0"/>
              <a:pPr/>
              <a:t>7</a:t>
            </a:fld>
            <a:endParaRPr lang="en-US"/>
          </a:p>
        </p:txBody>
      </p:sp>
    </p:spTree>
    <p:extLst>
      <p:ext uri="{BB962C8B-B14F-4D97-AF65-F5344CB8AC3E}">
        <p14:creationId xmlns:p14="http://schemas.microsoft.com/office/powerpoint/2010/main" val="3116495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162800" cy="1219200"/>
          </a:xfrm>
        </p:spPr>
        <p:txBody>
          <a:bodyPr>
            <a:normAutofit/>
          </a:bodyPr>
          <a:lstStyle/>
          <a:p>
            <a:r>
              <a:rPr lang="en-US" dirty="0" smtClean="0"/>
              <a:t>Records Clerk </a:t>
            </a:r>
            <a:r>
              <a:rPr lang="en-US" dirty="0" smtClean="0"/>
              <a:t>Reporting</a:t>
            </a:r>
            <a:endParaRPr lang="en-US" dirty="0"/>
          </a:p>
        </p:txBody>
      </p:sp>
      <p:sp>
        <p:nvSpPr>
          <p:cNvPr id="3" name="Content Placeholder 2"/>
          <p:cNvSpPr>
            <a:spLocks noGrp="1"/>
          </p:cNvSpPr>
          <p:nvPr>
            <p:ph idx="1"/>
          </p:nvPr>
        </p:nvSpPr>
        <p:spPr>
          <a:xfrm>
            <a:off x="2438400" y="2362200"/>
            <a:ext cx="6248400" cy="4267200"/>
          </a:xfrm>
        </p:spPr>
        <p:txBody>
          <a:bodyPr>
            <a:normAutofit lnSpcReduction="10000"/>
          </a:bodyPr>
          <a:lstStyle/>
          <a:p>
            <a:r>
              <a:rPr lang="en-US" dirty="0" smtClean="0"/>
              <a:t>Migrant Records Clerk records in the MSIS:</a:t>
            </a:r>
          </a:p>
          <a:p>
            <a:pPr lvl="1">
              <a:buFont typeface="+mj-lt"/>
              <a:buAutoNum type="arabicPeriod"/>
            </a:pPr>
            <a:r>
              <a:rPr lang="en-US" dirty="0" smtClean="0"/>
              <a:t>Summer school </a:t>
            </a:r>
            <a:r>
              <a:rPr lang="en-US" b="1" dirty="0" smtClean="0">
                <a:solidFill>
                  <a:srgbClr val="92D050"/>
                </a:solidFill>
              </a:rPr>
              <a:t>enrollment </a:t>
            </a:r>
            <a:r>
              <a:rPr lang="en-US" dirty="0" smtClean="0"/>
              <a:t>in grade level just completed in June</a:t>
            </a:r>
            <a:endParaRPr lang="en-US" b="1" dirty="0" smtClean="0">
              <a:solidFill>
                <a:srgbClr val="92D050"/>
              </a:solidFill>
            </a:endParaRPr>
          </a:p>
          <a:p>
            <a:pPr lvl="1">
              <a:buFont typeface="+mj-lt"/>
              <a:buAutoNum type="arabicPeriod"/>
            </a:pPr>
            <a:r>
              <a:rPr lang="en-US" dirty="0"/>
              <a:t>R</a:t>
            </a:r>
            <a:r>
              <a:rPr lang="en-US" dirty="0" smtClean="0"/>
              <a:t>aw score and date of </a:t>
            </a:r>
            <a:r>
              <a:rPr lang="en-US" b="1" dirty="0" smtClean="0">
                <a:solidFill>
                  <a:srgbClr val="92D050"/>
                </a:solidFill>
              </a:rPr>
              <a:t>pre test</a:t>
            </a:r>
          </a:p>
          <a:p>
            <a:pPr lvl="1">
              <a:buFont typeface="+mj-lt"/>
              <a:buAutoNum type="arabicPeriod"/>
            </a:pPr>
            <a:r>
              <a:rPr lang="en-US" dirty="0"/>
              <a:t>R</a:t>
            </a:r>
            <a:r>
              <a:rPr lang="en-US" dirty="0" smtClean="0"/>
              <a:t>aw score and date of </a:t>
            </a:r>
            <a:r>
              <a:rPr lang="en-US" b="1" dirty="0" smtClean="0">
                <a:solidFill>
                  <a:srgbClr val="92D050"/>
                </a:solidFill>
              </a:rPr>
              <a:t>post test</a:t>
            </a:r>
          </a:p>
          <a:p>
            <a:pPr lvl="1">
              <a:buFont typeface="+mj-lt"/>
              <a:buAutoNum type="arabicPeriod"/>
            </a:pPr>
            <a:r>
              <a:rPr lang="en-US" b="1" dirty="0" smtClean="0">
                <a:solidFill>
                  <a:srgbClr val="92D050"/>
                </a:solidFill>
              </a:rPr>
              <a:t>Supplemental services </a:t>
            </a:r>
            <a:r>
              <a:rPr lang="en-US" dirty="0" smtClean="0"/>
              <a:t>in Math for each student</a:t>
            </a:r>
            <a:r>
              <a:rPr lang="en-US" dirty="0"/>
              <a:t> </a:t>
            </a:r>
            <a:r>
              <a:rPr lang="en-US" dirty="0" smtClean="0"/>
              <a:t>(also showing the total instructional minutes of summer school)</a:t>
            </a:r>
          </a:p>
          <a:p>
            <a:pPr lvl="1">
              <a:buFont typeface="+mj-lt"/>
              <a:buAutoNum type="arabicPeriod"/>
            </a:pPr>
            <a:r>
              <a:rPr lang="en-US" dirty="0" smtClean="0"/>
              <a:t>Student </a:t>
            </a:r>
            <a:r>
              <a:rPr lang="en-US" b="1" dirty="0" smtClean="0">
                <a:solidFill>
                  <a:srgbClr val="92D050"/>
                </a:solidFill>
              </a:rPr>
              <a:t>attendance  </a:t>
            </a:r>
            <a:r>
              <a:rPr lang="en-US" dirty="0" smtClean="0"/>
              <a:t>(days attended vs days enrolled)</a:t>
            </a:r>
          </a:p>
        </p:txBody>
      </p:sp>
      <p:sp>
        <p:nvSpPr>
          <p:cNvPr id="5" name="Slide Number Placeholder 4"/>
          <p:cNvSpPr>
            <a:spLocks noGrp="1"/>
          </p:cNvSpPr>
          <p:nvPr>
            <p:ph type="sldNum" sz="quarter" idx="12"/>
          </p:nvPr>
        </p:nvSpPr>
        <p:spPr/>
        <p:txBody>
          <a:bodyPr/>
          <a:lstStyle/>
          <a:p>
            <a:fld id="{AD155638-6E7A-4D51-B197-AA7D3D758CBD}" type="slidenum">
              <a:rPr lang="en-US" smtClean="0"/>
              <a:pPr/>
              <a:t>8</a:t>
            </a:fld>
            <a:endParaRPr lang="en-US"/>
          </a:p>
        </p:txBody>
      </p:sp>
    </p:spTree>
    <p:extLst>
      <p:ext uri="{BB962C8B-B14F-4D97-AF65-F5344CB8AC3E}">
        <p14:creationId xmlns:p14="http://schemas.microsoft.com/office/powerpoint/2010/main" val="70109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REPORTING</a:t>
            </a:r>
            <a:br>
              <a:rPr lang="en-US" dirty="0" smtClean="0"/>
            </a:br>
            <a:r>
              <a:rPr lang="en-US" dirty="0" smtClean="0"/>
              <a:t>Pre/Post Test Scores</a:t>
            </a:r>
            <a:endParaRPr lang="en-US" dirty="0"/>
          </a:p>
        </p:txBody>
      </p:sp>
      <p:sp>
        <p:nvSpPr>
          <p:cNvPr id="3" name="Content Placeholder 2"/>
          <p:cNvSpPr>
            <a:spLocks noGrp="1"/>
          </p:cNvSpPr>
          <p:nvPr>
            <p:ph idx="1"/>
          </p:nvPr>
        </p:nvSpPr>
        <p:spPr>
          <a:xfrm>
            <a:off x="2438400" y="2362200"/>
            <a:ext cx="6248400" cy="4267200"/>
          </a:xfrm>
        </p:spPr>
        <p:txBody>
          <a:bodyPr>
            <a:normAutofit/>
          </a:bodyPr>
          <a:lstStyle/>
          <a:p>
            <a:pPr marL="0" indent="0">
              <a:buNone/>
            </a:pPr>
            <a:r>
              <a:rPr lang="en-US" dirty="0" smtClean="0"/>
              <a:t>Teachers administer pre-assessments for their grade band (being careful to give correct grade level test)</a:t>
            </a:r>
          </a:p>
          <a:p>
            <a:pPr marL="0" indent="0">
              <a:buNone/>
            </a:pPr>
            <a:r>
              <a:rPr lang="en-US" dirty="0" smtClean="0"/>
              <a:t>Teachers score their assessments and record the pre-test scores in the item analysis spreadsheet</a:t>
            </a:r>
          </a:p>
          <a:p>
            <a:pPr marL="0" indent="0">
              <a:buNone/>
            </a:pPr>
            <a:r>
              <a:rPr lang="en-US" dirty="0" smtClean="0"/>
              <a:t>Teachers </a:t>
            </a:r>
          </a:p>
        </p:txBody>
      </p:sp>
      <p:sp>
        <p:nvSpPr>
          <p:cNvPr id="5" name="Slide Number Placeholder 4"/>
          <p:cNvSpPr>
            <a:spLocks noGrp="1"/>
          </p:cNvSpPr>
          <p:nvPr>
            <p:ph type="sldNum" sz="quarter" idx="12"/>
          </p:nvPr>
        </p:nvSpPr>
        <p:spPr/>
        <p:txBody>
          <a:bodyPr/>
          <a:lstStyle/>
          <a:p>
            <a:fld id="{AD155638-6E7A-4D51-B197-AA7D3D758CBD}" type="slidenum">
              <a:rPr lang="en-US" smtClean="0"/>
              <a:pPr/>
              <a:t>9</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739457"/>
            <a:ext cx="7162800" cy="4966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0" y="3962400"/>
            <a:ext cx="762000" cy="190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143331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
  <a:themeElements>
    <a:clrScheme name="Mod">
      <a:dk1>
        <a:sysClr val="windowText" lastClr="000000"/>
      </a:dk1>
      <a:lt1>
        <a:sysClr val="window" lastClr="FFFFFF"/>
      </a:lt1>
      <a:dk2>
        <a:srgbClr val="065218"/>
      </a:dk2>
      <a:lt2>
        <a:srgbClr val="EDF3AE"/>
      </a:lt2>
      <a:accent1>
        <a:srgbClr val="8FCB17"/>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Mod">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od">
      <a:fillStyleLst>
        <a:solidFill>
          <a:schemeClr val="phClr"/>
        </a:solidFill>
        <a:solidFill>
          <a:schemeClr val="phClr">
            <a:tint val="80000"/>
          </a:schemeClr>
        </a:solidFill>
        <a:solidFill>
          <a:schemeClr val="phClr">
            <a:shade val="30000"/>
            <a:satMod val="150000"/>
          </a:schemeClr>
        </a:solidFill>
      </a:fillStyleLst>
      <a:lnStyleLst>
        <a:ln w="9525" cap="flat" cmpd="sng" algn="ctr">
          <a:solidFill>
            <a:schemeClr val="phClr">
              <a:tint val="90000"/>
              <a:satMod val="105000"/>
            </a:schemeClr>
          </a:solidFill>
          <a:prstDash val="solid"/>
        </a:ln>
        <a:ln w="50800" cap="flat" cmpd="sng" algn="ctr">
          <a:solidFill>
            <a:schemeClr val="phClr">
              <a:tint val="90000"/>
            </a:schemeClr>
          </a:solidFill>
          <a:prstDash val="solid"/>
        </a:ln>
        <a:ln w="76200" cap="flat" cmpd="dbl" algn="ctr">
          <a:solidFill>
            <a:schemeClr val="phClr">
              <a:tint val="90000"/>
            </a:schemeClr>
          </a:solidFill>
          <a:prstDash val="solid"/>
        </a:ln>
      </a:lnStyleLst>
      <a:effectStyleLst>
        <a:effectStyle>
          <a:effectLst/>
        </a:effectStyle>
        <a:effectStyle>
          <a:effectLst>
            <a:outerShdw blurRad="76200" dist="25400" dir="5400000" sx="101000" sy="101000" rotWithShape="0">
              <a:srgbClr val="000000">
                <a:alpha val="50000"/>
              </a:srgbClr>
            </a:outerShdw>
          </a:effectLst>
        </a:effectStyle>
        <a:effectStyle>
          <a:effectLst>
            <a:outerShdw blurRad="76200" dist="50800" dir="5400000" sx="101000" sy="101000" rotWithShape="0">
              <a:srgbClr val="000000">
                <a:alpha val="50000"/>
              </a:srgbClr>
            </a:outerShdw>
            <a:reflection blurRad="12700" stA="30000" endPos="30000" dist="50800" dir="5400000" sy="-100000" rotWithShape="0"/>
          </a:effectLst>
          <a:scene3d>
            <a:camera prst="orthographicFront">
              <a:rot lat="0" lon="0" rev="0"/>
            </a:camera>
            <a:lightRig rig="twoPt" dir="t">
              <a:rot lat="0" lon="0" rev="5400000"/>
            </a:lightRig>
          </a:scene3d>
          <a:sp3d prstMaterial="softmetal">
            <a:bevelT w="63500" h="25400" prst="coolSlant"/>
          </a:sp3d>
        </a:effectStyle>
      </a:effectStyleLst>
      <a:bgFillStyleLst>
        <a:solidFill>
          <a:schemeClr val="phClr">
            <a:satMod val="125000"/>
          </a:schemeClr>
        </a:solidFill>
        <a:solidFill>
          <a:schemeClr val="phClr">
            <a:shade val="30000"/>
            <a:satMod val="150000"/>
          </a:schemeClr>
        </a:solidFill>
        <a:gradFill>
          <a:gsLst>
            <a:gs pos="0">
              <a:schemeClr val="phClr">
                <a:tint val="100000"/>
                <a:shade val="80000"/>
                <a:satMod val="135000"/>
              </a:schemeClr>
            </a:gs>
            <a:gs pos="55000">
              <a:schemeClr val="phClr">
                <a:tint val="70000"/>
                <a:shade val="100000"/>
                <a:satMod val="150000"/>
              </a:schemeClr>
            </a:gs>
            <a:gs pos="100000">
              <a:schemeClr val="phClr">
                <a:tint val="70000"/>
                <a:shade val="100000"/>
                <a:satMod val="15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1555</TotalTime>
  <Words>1319</Words>
  <Application>Microsoft Office PowerPoint</Application>
  <PresentationFormat>On-screen Show (4:3)</PresentationFormat>
  <Paragraphs>114</Paragraphs>
  <Slides>17</Slides>
  <Notes>10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Mod</vt:lpstr>
      <vt:lpstr>Evaluation Data Collection</vt:lpstr>
      <vt:lpstr>What we will cover today..</vt:lpstr>
      <vt:lpstr> Student Outcome (K-6)</vt:lpstr>
      <vt:lpstr>Student Outcome Reporting PRETEST SCORES</vt:lpstr>
      <vt:lpstr>Item Analysis</vt:lpstr>
      <vt:lpstr>Student Outcome Reporting POSTTEST SCORES</vt:lpstr>
      <vt:lpstr>Teachers Report to Administrator</vt:lpstr>
      <vt:lpstr>Records Clerk Reporting</vt:lpstr>
      <vt:lpstr>REPORTING Pre/Post Test Scores</vt:lpstr>
      <vt:lpstr>REPORTING Pre/Post Test Scores</vt:lpstr>
      <vt:lpstr>PowerPoint Presentation</vt:lpstr>
      <vt:lpstr> Parent Outcome</vt:lpstr>
      <vt:lpstr>Parent Survey</vt:lpstr>
      <vt:lpstr>Parent Survey</vt:lpstr>
      <vt:lpstr>Site Director Survey</vt:lpstr>
      <vt:lpstr>Evaluation Summary</vt:lpstr>
      <vt:lpstr>Reflection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Data Collection</dc:title>
  <dc:creator>Marty</dc:creator>
  <cp:lastModifiedBy>Mary Kernel</cp:lastModifiedBy>
  <cp:revision>139</cp:revision>
  <dcterms:created xsi:type="dcterms:W3CDTF">2009-03-25T14:18:44Z</dcterms:created>
  <dcterms:modified xsi:type="dcterms:W3CDTF">2014-05-11T19:23:41Z</dcterms:modified>
</cp:coreProperties>
</file>