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97" r:id="rId3"/>
    <p:sldId id="349" r:id="rId4"/>
    <p:sldId id="348" r:id="rId5"/>
    <p:sldId id="298" r:id="rId6"/>
    <p:sldId id="299" r:id="rId7"/>
    <p:sldId id="327" r:id="rId8"/>
    <p:sldId id="303" r:id="rId9"/>
    <p:sldId id="346" r:id="rId10"/>
    <p:sldId id="347" r:id="rId11"/>
    <p:sldId id="258" r:id="rId12"/>
    <p:sldId id="332" r:id="rId13"/>
    <p:sldId id="333" r:id="rId14"/>
    <p:sldId id="351" r:id="rId15"/>
    <p:sldId id="353" r:id="rId16"/>
    <p:sldId id="359" r:id="rId17"/>
    <p:sldId id="357" r:id="rId18"/>
    <p:sldId id="358" r:id="rId19"/>
    <p:sldId id="350" r:id="rId20"/>
    <p:sldId id="363" r:id="rId21"/>
    <p:sldId id="360" r:id="rId22"/>
    <p:sldId id="362" r:id="rId23"/>
    <p:sldId id="355" r:id="rId24"/>
    <p:sldId id="304" r:id="rId25"/>
    <p:sldId id="307" r:id="rId26"/>
    <p:sldId id="308" r:id="rId27"/>
    <p:sldId id="330" r:id="rId28"/>
    <p:sldId id="331" r:id="rId29"/>
    <p:sldId id="352" r:id="rId30"/>
    <p:sldId id="354" r:id="rId31"/>
  </p:sldIdLst>
  <p:sldSz cx="9144000" cy="6858000" type="screen4x3"/>
  <p:notesSz cx="68580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5FF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52" autoAdjust="0"/>
  </p:normalViewPr>
  <p:slideViewPr>
    <p:cSldViewPr>
      <p:cViewPr varScale="1">
        <p:scale>
          <a:sx n="69" d="100"/>
          <a:sy n="69" d="100"/>
        </p:scale>
        <p:origin x="-390" y="846"/>
      </p:cViewPr>
      <p:guideLst>
        <p:guide orient="horz" pos="2160"/>
        <p:guide pos="2880"/>
      </p:guideLst>
    </p:cSldViewPr>
  </p:slideViewPr>
  <p:notesTextViewPr>
    <p:cViewPr>
      <p:scale>
        <a:sx n="1" d="1"/>
        <a:sy n="1" d="1"/>
      </p:scale>
      <p:origin x="0" y="0"/>
    </p:cViewPr>
  </p:notesTextViewPr>
  <p:sorterViewPr>
    <p:cViewPr>
      <p:scale>
        <a:sx n="100" d="100"/>
        <a:sy n="100" d="100"/>
      </p:scale>
      <p:origin x="0" y="111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DCD80BC-6916-4A5A-874C-7CF97112B4BC}" type="datetimeFigureOut">
              <a:rPr lang="en-US" smtClean="0"/>
              <a:t>5/11/2014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6B268C4-C5F3-4BDC-965D-AB32AC07A7B9}" type="slidenum">
              <a:rPr lang="en-US" smtClean="0"/>
              <a:t>‹#›</a:t>
            </a:fld>
            <a:endParaRPr lang="en-US"/>
          </a:p>
        </p:txBody>
      </p:sp>
    </p:spTree>
    <p:extLst>
      <p:ext uri="{BB962C8B-B14F-4D97-AF65-F5344CB8AC3E}">
        <p14:creationId xmlns:p14="http://schemas.microsoft.com/office/powerpoint/2010/main" val="2554897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D895FEB-C894-4AAD-9545-B5922E2A8981}" type="datetimeFigureOut">
              <a:rPr lang="en-US" smtClean="0"/>
              <a:t>5/11/2014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5648EAB-5E25-407F-A460-5BE491BF9DC1}" type="slidenum">
              <a:rPr lang="en-US" smtClean="0"/>
              <a:t>‹#›</a:t>
            </a:fld>
            <a:endParaRPr lang="en-US"/>
          </a:p>
        </p:txBody>
      </p:sp>
    </p:spTree>
    <p:extLst>
      <p:ext uri="{BB962C8B-B14F-4D97-AF65-F5344CB8AC3E}">
        <p14:creationId xmlns:p14="http://schemas.microsoft.com/office/powerpoint/2010/main" val="2829652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After engaging in this</a:t>
            </a:r>
            <a:r>
              <a:rPr lang="en-US" baseline="0" dirty="0" smtClean="0"/>
              <a:t> two-day</a:t>
            </a:r>
            <a:r>
              <a:rPr lang="en-US" dirty="0" smtClean="0"/>
              <a:t> TOT, you will be able to meet the following content and language objectives:</a:t>
            </a:r>
          </a:p>
          <a:p>
            <a:endParaRPr lang="en-US" dirty="0" smtClean="0"/>
          </a:p>
          <a:p>
            <a:r>
              <a:rPr lang="en-US" b="1" dirty="0" smtClean="0"/>
              <a:t>We will start by</a:t>
            </a:r>
            <a:r>
              <a:rPr lang="en-US" b="1" baseline="0" dirty="0" smtClean="0"/>
              <a:t> </a:t>
            </a:r>
            <a:r>
              <a:rPr lang="en-US" b="1" dirty="0" smtClean="0"/>
              <a:t>building your background in MM through</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A Review of the Math MATTERS goals and outcomes.</a:t>
            </a:r>
          </a:p>
          <a:p>
            <a:pPr lvl="1"/>
            <a:r>
              <a:rPr lang="en-US" b="1" dirty="0" smtClean="0"/>
              <a:t>A Review of the evaluation results from Math MATTERS Year 1.</a:t>
            </a:r>
          </a:p>
          <a:p>
            <a:pPr lvl="1"/>
            <a:r>
              <a:rPr lang="en-US" b="1" dirty="0" smtClean="0"/>
              <a:t>A Review of the components of Cognitively Guided Instruction.</a:t>
            </a:r>
          </a:p>
          <a:p>
            <a:pPr lvl="1"/>
            <a:endParaRPr lang="en-US" b="1" dirty="0" smtClean="0"/>
          </a:p>
          <a:p>
            <a:pPr lvl="0"/>
            <a:r>
              <a:rPr lang="en-US" b="1" dirty="0" smtClean="0"/>
              <a:t>Our</a:t>
            </a:r>
            <a:r>
              <a:rPr lang="en-US" b="1" baseline="0" dirty="0" smtClean="0"/>
              <a:t> success criteria:</a:t>
            </a:r>
          </a:p>
          <a:p>
            <a:pPr marL="628650" lvl="1" indent="-171450">
              <a:buFont typeface="Arial" panose="020B0604020202020204" pitchFamily="34" charset="0"/>
              <a:buChar char="•"/>
            </a:pPr>
            <a:r>
              <a:rPr lang="en-US" b="1" baseline="0" dirty="0" smtClean="0"/>
              <a:t>You will be able to reflect and </a:t>
            </a:r>
            <a:r>
              <a:rPr lang="en-US" b="1" u="sng" baseline="0" dirty="0" smtClean="0"/>
              <a:t>record summary information </a:t>
            </a:r>
            <a:r>
              <a:rPr lang="en-US" b="1" baseline="0" dirty="0" smtClean="0"/>
              <a:t>for each of these </a:t>
            </a:r>
            <a:r>
              <a:rPr lang="en-US" b="1" u="sng" baseline="0" dirty="0" smtClean="0"/>
              <a:t>in your MMTOT notebooks</a:t>
            </a:r>
            <a:endParaRPr lang="en-US" b="1" u="sng" dirty="0" smtClean="0"/>
          </a:p>
        </p:txBody>
      </p:sp>
      <p:sp>
        <p:nvSpPr>
          <p:cNvPr id="4" name="Slide Number Placeholder 3"/>
          <p:cNvSpPr>
            <a:spLocks noGrp="1"/>
          </p:cNvSpPr>
          <p:nvPr>
            <p:ph type="sldNum" sz="quarter" idx="5"/>
          </p:nvPr>
        </p:nvSpPr>
        <p:spPr/>
        <p:txBody>
          <a:bodyPr/>
          <a:lstStyle/>
          <a:p>
            <a:pPr>
              <a:defRPr/>
            </a:pPr>
            <a:fld id="{4F1FD4AB-D7FA-4C6B-A468-7D5F81338272}" type="slidenum">
              <a:rPr lang="en-US" smtClean="0"/>
              <a:pPr>
                <a:defRPr/>
              </a:pPr>
              <a:t>2</a:t>
            </a:fld>
            <a:endParaRPr lang="en-US"/>
          </a:p>
        </p:txBody>
      </p:sp>
    </p:spTree>
    <p:extLst>
      <p:ext uri="{BB962C8B-B14F-4D97-AF65-F5344CB8AC3E}">
        <p14:creationId xmlns:p14="http://schemas.microsoft.com/office/powerpoint/2010/main" val="2932695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Objective 1)</a:t>
            </a:r>
          </a:p>
          <a:p>
            <a:endParaRPr lang="en-US" dirty="0" smtClean="0"/>
          </a:p>
          <a:p>
            <a:r>
              <a:rPr lang="en-US" dirty="0" smtClean="0"/>
              <a:t>The consortium states had a few additional measures (secondary, parent</a:t>
            </a:r>
            <a:r>
              <a:rPr lang="en-US" baseline="0" dirty="0" smtClean="0"/>
              <a:t> and teacher related measures) but this was the main one with regard to student achievement or student gains.</a:t>
            </a:r>
            <a:endParaRPr lang="en-US" dirty="0" smtClean="0"/>
          </a:p>
        </p:txBody>
      </p:sp>
      <p:sp>
        <p:nvSpPr>
          <p:cNvPr id="4" name="Slide Number Placeholder 3"/>
          <p:cNvSpPr>
            <a:spLocks noGrp="1"/>
          </p:cNvSpPr>
          <p:nvPr>
            <p:ph type="sldNum" sz="quarter" idx="10"/>
          </p:nvPr>
        </p:nvSpPr>
        <p:spPr/>
        <p:txBody>
          <a:bodyPr/>
          <a:lstStyle/>
          <a:p>
            <a:fld id="{35648EAB-5E25-407F-A460-5BE491BF9DC1}" type="slidenum">
              <a:rPr lang="en-US" smtClean="0"/>
              <a:t>12</a:t>
            </a:fld>
            <a:endParaRPr lang="en-US"/>
          </a:p>
        </p:txBody>
      </p:sp>
    </p:spTree>
    <p:extLst>
      <p:ext uri="{BB962C8B-B14F-4D97-AF65-F5344CB8AC3E}">
        <p14:creationId xmlns:p14="http://schemas.microsoft.com/office/powerpoint/2010/main" val="640572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results do not include Washington (and probably don’t include the other</a:t>
            </a:r>
            <a:r>
              <a:rPr lang="en-US" baseline="0" dirty="0" smtClean="0"/>
              <a:t> two partner states because I think the only ones who had to send in their data to Meta Associates were the consortium states.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performance measure (80%) was met with 82% of the 5,930 K-6 students with both pre- and post-assessments making the target gain. The </a:t>
            </a:r>
            <a:r>
              <a:rPr lang="en-US" u="sng" dirty="0" smtClean="0"/>
              <a:t>mean</a:t>
            </a:r>
            <a:r>
              <a:rPr lang="en-US" u="none" baseline="0" dirty="0" smtClean="0"/>
              <a:t> </a:t>
            </a:r>
            <a:r>
              <a:rPr lang="en-US" u="none" dirty="0" smtClean="0"/>
              <a:t>gain</a:t>
            </a:r>
            <a:r>
              <a:rPr lang="en-US" u="none" baseline="0" dirty="0" smtClean="0"/>
              <a:t> </a:t>
            </a:r>
            <a:r>
              <a:rPr lang="en-US" u="none" dirty="0" smtClean="0"/>
              <a:t>across</a:t>
            </a:r>
            <a:r>
              <a:rPr lang="en-US" dirty="0" smtClean="0"/>
              <a:t> the grade levels and across the states was </a:t>
            </a:r>
            <a:r>
              <a:rPr lang="en-US" u="sng" dirty="0" smtClean="0"/>
              <a:t>26%</a:t>
            </a:r>
            <a:r>
              <a:rPr lang="en-US" dirty="0" smtClean="0"/>
              <a:t>. In addition, the performance measure was </a:t>
            </a:r>
            <a:r>
              <a:rPr lang="en-US" u="sng" dirty="0" smtClean="0"/>
              <a:t>met at each grade level </a:t>
            </a:r>
            <a:r>
              <a:rPr lang="en-US" dirty="0" smtClean="0"/>
              <a:t>with at least 80% of students making a 9% gain.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13</a:t>
            </a:fld>
            <a:endParaRPr lang="en-US"/>
          </a:p>
        </p:txBody>
      </p:sp>
    </p:spTree>
    <p:extLst>
      <p:ext uri="{BB962C8B-B14F-4D97-AF65-F5344CB8AC3E}">
        <p14:creationId xmlns:p14="http://schemas.microsoft.com/office/powerpoint/2010/main" val="3615865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performance measure (80%) was met with 82% of the 5,930 K-6 students with both pre- and post-assessments making the target gain. The </a:t>
            </a:r>
            <a:r>
              <a:rPr lang="en-US" u="sng" dirty="0" smtClean="0"/>
              <a:t>mean gain </a:t>
            </a:r>
            <a:r>
              <a:rPr lang="en-US" dirty="0" smtClean="0"/>
              <a:t>across the grade levels and across the states was </a:t>
            </a:r>
            <a:r>
              <a:rPr lang="en-US" u="sng" dirty="0" smtClean="0"/>
              <a:t>26%</a:t>
            </a:r>
            <a:r>
              <a:rPr lang="en-US" dirty="0" smtClean="0"/>
              <a:t>. In addition, the performance measure was </a:t>
            </a:r>
            <a:r>
              <a:rPr lang="en-US" u="sng" dirty="0" smtClean="0"/>
              <a:t>met at each grade level </a:t>
            </a:r>
            <a:r>
              <a:rPr lang="en-US" dirty="0" smtClean="0"/>
              <a:t>with at least 80% of students making a 9% gain.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14</a:t>
            </a:fld>
            <a:endParaRPr lang="en-US"/>
          </a:p>
        </p:txBody>
      </p:sp>
    </p:spTree>
    <p:extLst>
      <p:ext uri="{BB962C8B-B14F-4D97-AF65-F5344CB8AC3E}">
        <p14:creationId xmlns:p14="http://schemas.microsoft.com/office/powerpoint/2010/main" val="3615865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told us that they can’t even “say” the word CCSS—that it’s a bad word in Texas.  But they reassured us that the standards on which Math MATTERS was based we will find very similar to the Math Practices found in the CCSS.</a:t>
            </a:r>
          </a:p>
          <a:p>
            <a:endParaRPr lang="en-US" baseline="0" dirty="0" smtClean="0"/>
          </a:p>
          <a:p>
            <a:r>
              <a:rPr lang="en-US" baseline="0" dirty="0" smtClean="0"/>
              <a:t>Rather than take them at their word, it is more helpful for us as trainers to know what is and is not congruent with our CCSS.  Especially because teachers will be asking and want to know this because the CCSS is their focus now.  </a:t>
            </a:r>
          </a:p>
          <a:p>
            <a:endParaRPr lang="en-US" baseline="0" dirty="0" smtClean="0"/>
          </a:p>
          <a:p>
            <a:r>
              <a:rPr lang="en-US" baseline="0" dirty="0" smtClean="0"/>
              <a:t>To our knowledge, OSPI has not done a comparison of MM to CCSS, so for part of the day tomorrow, we will be working together to conduct a crosswalk between the two.  Through this process we will all become more clear as to how MM aligns with CCSS and where it may deviate.</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15</a:t>
            </a:fld>
            <a:endParaRPr lang="en-US"/>
          </a:p>
        </p:txBody>
      </p:sp>
    </p:spTree>
    <p:extLst>
      <p:ext uri="{BB962C8B-B14F-4D97-AF65-F5344CB8AC3E}">
        <p14:creationId xmlns:p14="http://schemas.microsoft.com/office/powerpoint/2010/main" val="3346674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 MATTERS provides a math curriculum that emphasizes the intersection between instructional practices for mathematics and reading (CGI and Balanced Literacy strategies) with instructional practices for English learners (sheltered instruction strategies aligned with the English Language Proficiency Standards). The balanced</a:t>
            </a:r>
            <a:r>
              <a:rPr lang="en-US" baseline="0" dirty="0" smtClean="0"/>
              <a:t> literacy that MM touts is a well scaffolded progression of guided reading and modeled writing through interactive collaborative R&amp;W and finally independent R&amp;W.  The math content was chosen based on the content of the Texas state math test (TAKS) that migrant students were most often failing.  These included multi-step problems, being able to find/show multiple ways to solve a problem, fractions, and more.  You will see the Math content detail that makes up the 5 grade bands later in our training.</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17</a:t>
            </a:fld>
            <a:endParaRPr lang="en-US"/>
          </a:p>
        </p:txBody>
      </p:sp>
    </p:spTree>
    <p:extLst>
      <p:ext uri="{BB962C8B-B14F-4D97-AF65-F5344CB8AC3E}">
        <p14:creationId xmlns:p14="http://schemas.microsoft.com/office/powerpoint/2010/main" val="3926751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walk through the lessons, we’ll be asking you to identify some of the balanced literacy and sheltered instruction strategies that are embedded. </a:t>
            </a:r>
            <a:r>
              <a:rPr lang="en-US" b="0" dirty="0" smtClean="0">
                <a:solidFill>
                  <a:srgbClr val="FF0000"/>
                </a:solidFill>
              </a:rPr>
              <a:t>In</a:t>
            </a:r>
            <a:r>
              <a:rPr lang="en-US" b="0" baseline="0" dirty="0" smtClean="0">
                <a:solidFill>
                  <a:srgbClr val="FF0000"/>
                </a:solidFill>
              </a:rPr>
              <a:t> preparation for that, </a:t>
            </a:r>
            <a:r>
              <a:rPr lang="en-US" b="1" baseline="0" dirty="0" smtClean="0">
                <a:solidFill>
                  <a:srgbClr val="FF0000"/>
                </a:solidFill>
              </a:rPr>
              <a:t>l</a:t>
            </a:r>
            <a:r>
              <a:rPr lang="en-US" b="1" dirty="0" smtClean="0">
                <a:solidFill>
                  <a:srgbClr val="FF0000"/>
                </a:solidFill>
              </a:rPr>
              <a:t>et’s take</a:t>
            </a:r>
            <a:r>
              <a:rPr lang="en-US" b="1" baseline="0" dirty="0" smtClean="0">
                <a:solidFill>
                  <a:srgbClr val="FF0000"/>
                </a:solidFill>
              </a:rPr>
              <a:t> a 5-minute gallery walk </a:t>
            </a:r>
            <a:r>
              <a:rPr lang="en-US" baseline="0" dirty="0" smtClean="0"/>
              <a:t>to look at the posters around the room and familiarize ourselves with the key pieces of this Math/Literacy </a:t>
            </a:r>
            <a:r>
              <a:rPr lang="en-US" u="sng" baseline="0" dirty="0" smtClean="0"/>
              <a:t>intersection</a:t>
            </a:r>
            <a:r>
              <a:rPr lang="en-US" baseline="0" dirty="0" smtClean="0"/>
              <a:t>.  These will be the Balanced Literacy poster, the Sheltered Instruction poster and the Key Math MATTERS Strategies poster.  When you are finished, come back to your tables and prepare to share one thing that caught your attention from any of the </a:t>
            </a:r>
            <a:r>
              <a:rPr lang="en-US" baseline="0" smtClean="0"/>
              <a:t>three posters. </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18</a:t>
            </a:fld>
            <a:endParaRPr lang="en-US"/>
          </a:p>
        </p:txBody>
      </p:sp>
    </p:spTree>
    <p:extLst>
      <p:ext uri="{BB962C8B-B14F-4D97-AF65-F5344CB8AC3E}">
        <p14:creationId xmlns:p14="http://schemas.microsoft.com/office/powerpoint/2010/main" val="392675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grade band breakdowns</a:t>
            </a:r>
            <a:r>
              <a:rPr lang="en-US" dirty="0" smtClean="0"/>
              <a:t> are different than the old Math MASTERS.</a:t>
            </a:r>
          </a:p>
          <a:p>
            <a:r>
              <a:rPr lang="en-US" dirty="0" smtClean="0"/>
              <a:t>Math MASTERS</a:t>
            </a:r>
            <a:r>
              <a:rPr lang="en-US" baseline="0" dirty="0" smtClean="0"/>
              <a:t> used to be</a:t>
            </a:r>
          </a:p>
          <a:p>
            <a:r>
              <a:rPr lang="en-US" baseline="0" dirty="0" smtClean="0"/>
              <a:t>K-1</a:t>
            </a:r>
          </a:p>
          <a:p>
            <a:r>
              <a:rPr lang="en-US" baseline="0" dirty="0" smtClean="0"/>
              <a:t>2-3</a:t>
            </a:r>
          </a:p>
          <a:p>
            <a:r>
              <a:rPr lang="en-US" baseline="0" dirty="0" smtClean="0"/>
              <a:t>4-5</a:t>
            </a:r>
          </a:p>
          <a:p>
            <a:r>
              <a:rPr lang="en-US" baseline="0" dirty="0" smtClean="0"/>
              <a:t>6-8</a:t>
            </a:r>
          </a:p>
          <a:p>
            <a:endParaRPr lang="en-US" baseline="0" dirty="0" smtClean="0"/>
          </a:p>
          <a:p>
            <a:r>
              <a:rPr lang="en-US" baseline="0" dirty="0" smtClean="0"/>
              <a:t>Ask—How many grade bands are there? (5)</a:t>
            </a:r>
          </a:p>
          <a:p>
            <a:r>
              <a:rPr lang="en-US" baseline="0" dirty="0" smtClean="0"/>
              <a:t>How many lessons in a unit? (3)</a:t>
            </a:r>
          </a:p>
          <a:p>
            <a:r>
              <a:rPr lang="en-US" baseline="0" dirty="0" smtClean="0"/>
              <a:t>How many lessons in a grade band?  (18)</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19</a:t>
            </a:fld>
            <a:endParaRPr lang="en-US"/>
          </a:p>
        </p:txBody>
      </p:sp>
    </p:spTree>
    <p:extLst>
      <p:ext uri="{BB962C8B-B14F-4D97-AF65-F5344CB8AC3E}">
        <p14:creationId xmlns:p14="http://schemas.microsoft.com/office/powerpoint/2010/main" val="1949735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 that a lesson takes is subjective.</a:t>
            </a:r>
            <a:r>
              <a:rPr lang="en-US" baseline="0" dirty="0" smtClean="0"/>
              <a:t>  The actual time will be based on the needs of your students and how much scaffolding and differentiation you will need to do.</a:t>
            </a:r>
            <a:endParaRPr lang="en-US" dirty="0" smtClean="0"/>
          </a:p>
          <a:p>
            <a:endParaRPr lang="en-US" dirty="0" smtClean="0"/>
          </a:p>
          <a:p>
            <a:r>
              <a:rPr lang="en-US" dirty="0" smtClean="0"/>
              <a:t>Daily routines take longer in the beginning while the students are learning the</a:t>
            </a:r>
            <a:r>
              <a:rPr lang="en-US" baseline="0" dirty="0" smtClean="0"/>
              <a:t> routines.  After a while, they know exactly what is expected and they are able to move ahead at a faster pace.</a:t>
            </a:r>
          </a:p>
          <a:p>
            <a:endParaRPr lang="en-US" baseline="0" dirty="0" smtClean="0"/>
          </a:p>
          <a:p>
            <a:r>
              <a:rPr lang="en-US" baseline="0" dirty="0" smtClean="0"/>
              <a:t>Some teachers have said that they pause the TV lesson part way through and embellish or clarify what the TV teacher is saying if they have another way of explaining or want to emphasize a particular point.</a:t>
            </a:r>
          </a:p>
          <a:p>
            <a:endParaRPr lang="en-US" baseline="0" dirty="0" smtClean="0"/>
          </a:p>
          <a:p>
            <a:r>
              <a:rPr lang="en-US" baseline="0" dirty="0" smtClean="0"/>
              <a:t>There are ways to lengthen or shorten many of the activities.  For example, in the follow up lesson (when the students play math games with each other) the length of “practice” during the playing of the game can be shortened or lengthened depending on the amount of time at hand.</a:t>
            </a:r>
          </a:p>
          <a:p>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22</a:t>
            </a:fld>
            <a:endParaRPr lang="en-US"/>
          </a:p>
        </p:txBody>
      </p:sp>
    </p:spTree>
    <p:extLst>
      <p:ext uri="{BB962C8B-B14F-4D97-AF65-F5344CB8AC3E}">
        <p14:creationId xmlns:p14="http://schemas.microsoft.com/office/powerpoint/2010/main" val="3865032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food is</a:t>
            </a:r>
            <a:r>
              <a:rPr lang="en-US" baseline="0" dirty="0" smtClean="0"/>
              <a:t> considered an instructional supply, not light refreshment.</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23</a:t>
            </a:fld>
            <a:endParaRPr lang="en-US"/>
          </a:p>
        </p:txBody>
      </p:sp>
    </p:spTree>
    <p:extLst>
      <p:ext uri="{BB962C8B-B14F-4D97-AF65-F5344CB8AC3E}">
        <p14:creationId xmlns:p14="http://schemas.microsoft.com/office/powerpoint/2010/main" val="321604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24</a:t>
            </a:fld>
            <a:endParaRPr lang="en-US"/>
          </a:p>
        </p:txBody>
      </p:sp>
    </p:spTree>
    <p:extLst>
      <p:ext uri="{BB962C8B-B14F-4D97-AF65-F5344CB8AC3E}">
        <p14:creationId xmlns:p14="http://schemas.microsoft.com/office/powerpoint/2010/main" val="156776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After engaging in this</a:t>
            </a:r>
            <a:r>
              <a:rPr lang="en-US" baseline="0" dirty="0" smtClean="0"/>
              <a:t> two-day</a:t>
            </a:r>
            <a:r>
              <a:rPr lang="en-US" dirty="0" smtClean="0"/>
              <a:t> TOT, you will be able to meet the following content and language objectives:</a:t>
            </a:r>
          </a:p>
          <a:p>
            <a:endParaRPr lang="en-US" dirty="0" smtClean="0"/>
          </a:p>
          <a:p>
            <a:r>
              <a:rPr lang="en-US" b="1" dirty="0" smtClean="0"/>
              <a:t>We will start by</a:t>
            </a:r>
            <a:r>
              <a:rPr lang="en-US" b="1" baseline="0" dirty="0" smtClean="0"/>
              <a:t> </a:t>
            </a:r>
            <a:r>
              <a:rPr lang="en-US" b="1" dirty="0" smtClean="0"/>
              <a:t>building your background in MM through</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A Review of the Math MATTERS goals and outcomes.</a:t>
            </a:r>
          </a:p>
          <a:p>
            <a:pPr lvl="1"/>
            <a:r>
              <a:rPr lang="en-US" b="1" dirty="0" smtClean="0"/>
              <a:t>A Review of the evaluation results from Math MATTERS Year 1.</a:t>
            </a:r>
          </a:p>
          <a:p>
            <a:pPr lvl="1"/>
            <a:r>
              <a:rPr lang="en-US" b="1" dirty="0" smtClean="0"/>
              <a:t>A Review of the components of Cognitively Guided Instruction.</a:t>
            </a:r>
          </a:p>
          <a:p>
            <a:pPr lvl="1"/>
            <a:endParaRPr lang="en-US" b="1" dirty="0" smtClean="0"/>
          </a:p>
          <a:p>
            <a:pPr lvl="0"/>
            <a:r>
              <a:rPr lang="en-US" b="1" dirty="0" smtClean="0"/>
              <a:t>Our</a:t>
            </a:r>
            <a:r>
              <a:rPr lang="en-US" b="1" baseline="0" dirty="0" smtClean="0"/>
              <a:t> success criteria:</a:t>
            </a:r>
          </a:p>
          <a:p>
            <a:pPr marL="628650" lvl="1" indent="-171450">
              <a:buFont typeface="Arial" panose="020B0604020202020204" pitchFamily="34" charset="0"/>
              <a:buChar char="•"/>
            </a:pPr>
            <a:r>
              <a:rPr lang="en-US" b="1" baseline="0" dirty="0" smtClean="0"/>
              <a:t>You will be able to reflect and </a:t>
            </a:r>
            <a:r>
              <a:rPr lang="en-US" b="1" u="sng" baseline="0" dirty="0" smtClean="0"/>
              <a:t>record summary information </a:t>
            </a:r>
            <a:r>
              <a:rPr lang="en-US" b="1" baseline="0" dirty="0" smtClean="0"/>
              <a:t>for each of these </a:t>
            </a:r>
            <a:r>
              <a:rPr lang="en-US" b="1" u="sng" baseline="0" dirty="0" smtClean="0"/>
              <a:t>in your MMTOT notebooks</a:t>
            </a:r>
            <a:endParaRPr lang="en-US" b="1" u="sng" dirty="0" smtClean="0"/>
          </a:p>
        </p:txBody>
      </p:sp>
      <p:sp>
        <p:nvSpPr>
          <p:cNvPr id="4" name="Slide Number Placeholder 3"/>
          <p:cNvSpPr>
            <a:spLocks noGrp="1"/>
          </p:cNvSpPr>
          <p:nvPr>
            <p:ph type="sldNum" sz="quarter" idx="5"/>
          </p:nvPr>
        </p:nvSpPr>
        <p:spPr/>
        <p:txBody>
          <a:bodyPr/>
          <a:lstStyle/>
          <a:p>
            <a:pPr>
              <a:defRPr/>
            </a:pPr>
            <a:fld id="{4F1FD4AB-D7FA-4C6B-A468-7D5F81338272}" type="slidenum">
              <a:rPr lang="en-US" smtClean="0"/>
              <a:pPr>
                <a:defRPr/>
              </a:pPr>
              <a:t>3</a:t>
            </a:fld>
            <a:endParaRPr lang="en-US"/>
          </a:p>
        </p:txBody>
      </p:sp>
    </p:spTree>
    <p:extLst>
      <p:ext uri="{BB962C8B-B14F-4D97-AF65-F5344CB8AC3E}">
        <p14:creationId xmlns:p14="http://schemas.microsoft.com/office/powerpoint/2010/main" val="2932695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When you get the box of curriculum, if will include: (see above)</a:t>
            </a:r>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76B9ED-A2D6-4033-B294-7901E563A381}"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105200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know of anyone in your districts who might be doing an “in-home” Math MATTERS program this summer?</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26</a:t>
            </a:fld>
            <a:endParaRPr lang="en-US"/>
          </a:p>
        </p:txBody>
      </p:sp>
    </p:spTree>
    <p:extLst>
      <p:ext uri="{BB962C8B-B14F-4D97-AF65-F5344CB8AC3E}">
        <p14:creationId xmlns:p14="http://schemas.microsoft.com/office/powerpoint/2010/main" val="3220403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 MATTERS Operational</a:t>
            </a:r>
            <a:r>
              <a:rPr lang="en-US" baseline="0" dirty="0" smtClean="0"/>
              <a:t> Guide will be posted on the website in April. The curriculum and DVD order forms, book lists, and  </a:t>
            </a:r>
            <a:r>
              <a:rPr lang="en-US" baseline="0" dirty="0" err="1" smtClean="0"/>
              <a:t>manipulatives</a:t>
            </a:r>
            <a:r>
              <a:rPr lang="en-US" baseline="0" dirty="0" smtClean="0"/>
              <a:t> lists are posted on the website. Snack fraction and supply lists will be posted this month. In your TOT binder you’ll find a copy of a suggested implementation timeline.</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27</a:t>
            </a:fld>
            <a:endParaRPr lang="en-US"/>
          </a:p>
        </p:txBody>
      </p:sp>
    </p:spTree>
    <p:extLst>
      <p:ext uri="{BB962C8B-B14F-4D97-AF65-F5344CB8AC3E}">
        <p14:creationId xmlns:p14="http://schemas.microsoft.com/office/powerpoint/2010/main" val="3481454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28</a:t>
            </a:fld>
            <a:endParaRPr lang="en-US"/>
          </a:p>
        </p:txBody>
      </p:sp>
    </p:spTree>
    <p:extLst>
      <p:ext uri="{BB962C8B-B14F-4D97-AF65-F5344CB8AC3E}">
        <p14:creationId xmlns:p14="http://schemas.microsoft.com/office/powerpoint/2010/main" val="847574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And continuing with our content objectives for this 2-day TOT:</a:t>
            </a:r>
          </a:p>
          <a:p>
            <a:endParaRPr lang="en-US" b="1" dirty="0" smtClean="0"/>
          </a:p>
          <a:p>
            <a:r>
              <a:rPr lang="en-US" b="1" dirty="0" smtClean="0"/>
              <a:t>We will try</a:t>
            </a:r>
            <a:r>
              <a:rPr lang="en-US" b="1" baseline="0" dirty="0" smtClean="0"/>
              <a:t> to make the new information around a Math MATTERS lesson </a:t>
            </a:r>
            <a:r>
              <a:rPr lang="en-US" b="1" u="sng" dirty="0" smtClean="0">
                <a:solidFill>
                  <a:srgbClr val="FF0000"/>
                </a:solidFill>
              </a:rPr>
              <a:t>Comprehensible</a:t>
            </a:r>
          </a:p>
          <a:p>
            <a:pPr lvl="1"/>
            <a:r>
              <a:rPr lang="en-US" b="1" dirty="0" smtClean="0"/>
              <a:t>4. Through the exploration of a complete Math MATTERS lesson.</a:t>
            </a:r>
          </a:p>
          <a:p>
            <a:endParaRPr lang="en-US" b="1" dirty="0" smtClean="0"/>
          </a:p>
          <a:p>
            <a:r>
              <a:rPr lang="en-US" b="1" dirty="0" smtClean="0"/>
              <a:t>We will </a:t>
            </a:r>
            <a:r>
              <a:rPr lang="en-US" b="1" u="sng" dirty="0" smtClean="0"/>
              <a:t>Practice and Apply</a:t>
            </a:r>
            <a:r>
              <a:rPr lang="en-US" b="1" u="sng" baseline="0" dirty="0" smtClean="0"/>
              <a:t> </a:t>
            </a:r>
            <a:r>
              <a:rPr lang="en-US" b="1" baseline="0" dirty="0" smtClean="0"/>
              <a:t>our new knowledge through</a:t>
            </a:r>
            <a:endParaRPr lang="en-US" b="1" dirty="0" smtClean="0"/>
          </a:p>
          <a:p>
            <a:pPr lvl="1"/>
            <a:r>
              <a:rPr lang="en-US" b="1" dirty="0" smtClean="0"/>
              <a:t>5.  A</a:t>
            </a:r>
            <a:r>
              <a:rPr lang="en-US" b="1" baseline="0" dirty="0" smtClean="0"/>
              <a:t> hands-on</a:t>
            </a:r>
            <a:r>
              <a:rPr lang="en-US" b="1" dirty="0" smtClean="0"/>
              <a:t> exploration</a:t>
            </a:r>
            <a:r>
              <a:rPr lang="en-US" b="1" baseline="0" dirty="0" smtClean="0"/>
              <a:t> of sample</a:t>
            </a:r>
            <a:r>
              <a:rPr lang="en-US" b="1" dirty="0" smtClean="0"/>
              <a:t> extension activities.</a:t>
            </a:r>
          </a:p>
          <a:p>
            <a:pPr marL="685800" lvl="1" indent="-228600">
              <a:buAutoNum type="arabicPeriod" startAt="6"/>
            </a:pPr>
            <a:r>
              <a:rPr lang="en-US" b="1" dirty="0" smtClean="0"/>
              <a:t>Modeling how to score assessments.</a:t>
            </a:r>
          </a:p>
          <a:p>
            <a:pPr marL="685800" lvl="1" indent="-228600">
              <a:buAutoNum type="arabicPeriod" startAt="6"/>
            </a:pPr>
            <a:endParaRPr lang="en-US" b="1" dirty="0" smtClean="0"/>
          </a:p>
          <a:p>
            <a:pPr lvl="0"/>
            <a:r>
              <a:rPr lang="en-US" b="1" dirty="0" smtClean="0"/>
              <a:t>Our</a:t>
            </a:r>
            <a:r>
              <a:rPr lang="en-US" b="1" baseline="0" dirty="0" smtClean="0"/>
              <a:t> success criteria:</a:t>
            </a:r>
          </a:p>
          <a:p>
            <a:pPr marL="628650" lvl="1" indent="-171450">
              <a:buFont typeface="Arial" panose="020B0604020202020204" pitchFamily="34" charset="0"/>
              <a:buChar char="•"/>
            </a:pPr>
            <a:r>
              <a:rPr lang="en-US" b="1" baseline="0" dirty="0" smtClean="0"/>
              <a:t>You will be able to </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4F1FD4AB-D7FA-4C6B-A468-7D5F81338272}" type="slidenum">
              <a:rPr lang="en-US" smtClean="0"/>
              <a:pPr>
                <a:defRPr/>
              </a:pPr>
              <a:t>4</a:t>
            </a:fld>
            <a:endParaRPr lang="en-US"/>
          </a:p>
        </p:txBody>
      </p:sp>
    </p:spTree>
    <p:extLst>
      <p:ext uri="{BB962C8B-B14F-4D97-AF65-F5344CB8AC3E}">
        <p14:creationId xmlns:p14="http://schemas.microsoft.com/office/powerpoint/2010/main" val="2932695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3C82E7A-2532-4F3F-9E4C-2EAA7B9456B6}" type="slidenum">
              <a:rPr lang="en-US" smtClean="0"/>
              <a:pPr>
                <a:defRPr/>
              </a:pPr>
              <a:t>5</a:t>
            </a:fld>
            <a:endParaRPr lang="en-US"/>
          </a:p>
        </p:txBody>
      </p:sp>
    </p:spTree>
    <p:extLst>
      <p:ext uri="{BB962C8B-B14F-4D97-AF65-F5344CB8AC3E}">
        <p14:creationId xmlns:p14="http://schemas.microsoft.com/office/powerpoint/2010/main" val="141940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3D34584-3BA2-4682-B2F1-64D4F237B5E7}" type="slidenum">
              <a:rPr lang="en-US" smtClean="0"/>
              <a:pPr>
                <a:defRPr/>
              </a:pPr>
              <a:t>6</a:t>
            </a:fld>
            <a:endParaRPr lang="en-US"/>
          </a:p>
        </p:txBody>
      </p:sp>
    </p:spTree>
    <p:extLst>
      <p:ext uri="{BB962C8B-B14F-4D97-AF65-F5344CB8AC3E}">
        <p14:creationId xmlns:p14="http://schemas.microsoft.com/office/powerpoint/2010/main" val="159456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Math MATTERS is</a:t>
            </a:r>
            <a:r>
              <a:rPr lang="en-US" baseline="0" dirty="0" smtClean="0"/>
              <a:t> a consortium incentive grant funded by the Office of Migrant Education. </a:t>
            </a:r>
            <a:r>
              <a:rPr lang="en-US" i="1" dirty="0" smtClean="0"/>
              <a:t>The overarching goal of the project is to improve the math skills of migrant students through scientifically-based instruction, technology integration, professional development, and parent involvement.</a:t>
            </a:r>
            <a:r>
              <a:rPr lang="en-US" dirty="0" smtClean="0"/>
              <a:t> </a:t>
            </a:r>
          </a:p>
          <a:p>
            <a:r>
              <a:rPr lang="en-US" dirty="0" smtClean="0"/>
              <a:t>The map</a:t>
            </a:r>
            <a:r>
              <a:rPr lang="en-US" baseline="0" dirty="0" smtClean="0"/>
              <a:t> indicates the 8 total consortium and 3 partner states.  Washington is no longer part of the consortium but is considered a “partner” state along with Michigan and New York.</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7</a:t>
            </a:fld>
            <a:endParaRPr lang="en-US"/>
          </a:p>
        </p:txBody>
      </p:sp>
    </p:spTree>
    <p:extLst>
      <p:ext uri="{BB962C8B-B14F-4D97-AF65-F5344CB8AC3E}">
        <p14:creationId xmlns:p14="http://schemas.microsoft.com/office/powerpoint/2010/main" val="107303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a:t>
            </a:r>
            <a:r>
              <a:rPr lang="en-US" baseline="0" dirty="0" smtClean="0"/>
              <a:t> has a</a:t>
            </a:r>
            <a:r>
              <a:rPr lang="en-US" dirty="0" smtClean="0"/>
              <a:t> Content Advisory Team.  This team reviews the evaluation</a:t>
            </a:r>
            <a:r>
              <a:rPr lang="en-US" baseline="0" dirty="0" smtClean="0"/>
              <a:t> results carefully and uses the results to inform their planning for the coming year’s curriculum and training. The following slides list some of the successes from Year 1.</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8</a:t>
            </a:fld>
            <a:endParaRPr lang="en-US"/>
          </a:p>
        </p:txBody>
      </p:sp>
    </p:spTree>
    <p:extLst>
      <p:ext uri="{BB962C8B-B14F-4D97-AF65-F5344CB8AC3E}">
        <p14:creationId xmlns:p14="http://schemas.microsoft.com/office/powerpoint/2010/main" val="2992297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Content Advisory</a:t>
            </a:r>
            <a:r>
              <a:rPr lang="en-US" baseline="0" dirty="0" smtClean="0"/>
              <a:t> Team</a:t>
            </a:r>
            <a:r>
              <a:rPr lang="en-US" dirty="0" smtClean="0"/>
              <a:t> made</a:t>
            </a:r>
            <a:r>
              <a:rPr lang="en-US" baseline="0" dirty="0" smtClean="0"/>
              <a:t> changes based on suggestions received from Year 1. There were many requests for a table of contents and have now incorporated this feature into the primary four grade bands (K, 1-2, 3-4, 5-6).  They also received feedback on the number of errors, so they had two states help them edit.  This had led to fewer errors.</a:t>
            </a:r>
          </a:p>
          <a:p>
            <a:endParaRPr lang="en-US" baseline="0" dirty="0" smtClean="0"/>
          </a:p>
          <a:p>
            <a:r>
              <a:rPr lang="en-US" baseline="0" dirty="0" smtClean="0"/>
              <a:t>The Content Advisory team understands from feedback that the MM curriculum and materials can be overwhelming, particularly for home-based and summer programs of shorter duration.  Consequently they have tried to incorporate additional flexibility by identifying </a:t>
            </a:r>
            <a:r>
              <a:rPr lang="en-US" u="sng" baseline="0" dirty="0" smtClean="0"/>
              <a:t>essentia</a:t>
            </a:r>
            <a:r>
              <a:rPr lang="en-US" u="none" baseline="0" dirty="0" smtClean="0"/>
              <a:t>l vs</a:t>
            </a:r>
            <a:r>
              <a:rPr lang="en-US" baseline="0" dirty="0" smtClean="0"/>
              <a:t> </a:t>
            </a:r>
            <a:r>
              <a:rPr lang="en-US" u="sng" baseline="0" dirty="0" smtClean="0"/>
              <a:t>optional</a:t>
            </a:r>
            <a:r>
              <a:rPr lang="en-US" baseline="0" dirty="0" smtClean="0"/>
              <a:t> daily routines and providing a </a:t>
            </a:r>
            <a:r>
              <a:rPr lang="en-US" u="sng" baseline="0" dirty="0" smtClean="0"/>
              <a:t>focused in-home lesson</a:t>
            </a:r>
            <a:r>
              <a:rPr lang="en-US" baseline="0" dirty="0" smtClean="0"/>
              <a:t>.</a:t>
            </a:r>
          </a:p>
          <a:p>
            <a:endParaRPr lang="en-US" baseline="0" dirty="0" smtClean="0"/>
          </a:p>
          <a:p>
            <a:r>
              <a:rPr lang="en-US" baseline="0" dirty="0" smtClean="0"/>
              <a:t>See the handout on the more focused “In-Home” instruction/lesson.</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10</a:t>
            </a:fld>
            <a:endParaRPr lang="en-US"/>
          </a:p>
        </p:txBody>
      </p:sp>
    </p:spTree>
    <p:extLst>
      <p:ext uri="{BB962C8B-B14F-4D97-AF65-F5344CB8AC3E}">
        <p14:creationId xmlns:p14="http://schemas.microsoft.com/office/powerpoint/2010/main" val="304993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Let’s take a quick look at the evaluation results</a:t>
            </a:r>
            <a:r>
              <a:rPr lang="en-US" baseline="0" dirty="0" smtClean="0"/>
              <a:t> for Year 1. The good news is that all performance measures were met!</a:t>
            </a:r>
            <a:endParaRPr lang="en-US" dirty="0" smtClean="0"/>
          </a:p>
        </p:txBody>
      </p:sp>
      <p:sp>
        <p:nvSpPr>
          <p:cNvPr id="4" name="Slide Number Placeholder 3"/>
          <p:cNvSpPr>
            <a:spLocks noGrp="1"/>
          </p:cNvSpPr>
          <p:nvPr>
            <p:ph type="sldNum" sz="quarter" idx="5"/>
          </p:nvPr>
        </p:nvSpPr>
        <p:spPr/>
        <p:txBody>
          <a:bodyPr/>
          <a:lstStyle/>
          <a:p>
            <a:pPr>
              <a:defRPr/>
            </a:pPr>
            <a:fld id="{67ECF5AA-185E-46F7-B9FB-35EC9F3955F0}" type="slidenum">
              <a:rPr lang="en-US" smtClean="0"/>
              <a:pPr>
                <a:defRPr/>
              </a:pPr>
              <a:t>11</a:t>
            </a:fld>
            <a:endParaRPr lang="en-US"/>
          </a:p>
        </p:txBody>
      </p:sp>
    </p:spTree>
    <p:extLst>
      <p:ext uri="{BB962C8B-B14F-4D97-AF65-F5344CB8AC3E}">
        <p14:creationId xmlns:p14="http://schemas.microsoft.com/office/powerpoint/2010/main" val="1586918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308177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349125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38424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296400" cy="9296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77647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366451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D98C7C-32E0-43A3-B5C2-15A7673CE230}"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86968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D98C7C-32E0-43A3-B5C2-15A7673CE230}" type="datetimeFigureOut">
              <a:rPr lang="en-US" smtClean="0"/>
              <a:t>5/11/2014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1694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D98C7C-32E0-43A3-B5C2-15A7673CE230}" type="datetimeFigureOut">
              <a:rPr lang="en-US" smtClean="0"/>
              <a:t>5/11/2014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42172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98C7C-32E0-43A3-B5C2-15A7673CE230}" type="datetimeFigureOut">
              <a:rPr lang="en-US" smtClean="0"/>
              <a:t>5/11/2014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89305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98C7C-32E0-43A3-B5C2-15A7673CE230}"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62006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98C7C-32E0-43A3-B5C2-15A7673CE230}"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249436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914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98C7C-32E0-43A3-B5C2-15A7673CE230}" type="datetimeFigureOut">
              <a:rPr lang="en-US" smtClean="0"/>
              <a:t>5/11/2014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BA9F4-81C6-4FCC-9B31-AB5990FFC8E5}" type="slidenum">
              <a:rPr lang="en-US" smtClean="0"/>
              <a:t>‹#›</a:t>
            </a:fld>
            <a:endParaRPr lang="en-US"/>
          </a:p>
        </p:txBody>
      </p:sp>
    </p:spTree>
    <p:extLst>
      <p:ext uri="{BB962C8B-B14F-4D97-AF65-F5344CB8AC3E}">
        <p14:creationId xmlns:p14="http://schemas.microsoft.com/office/powerpoint/2010/main" val="619156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projectsmart.esc20.ne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kernel@nwesd.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307882" cy="9307882"/>
          </a:xfrm>
          <a:prstGeom prst="rect">
            <a:avLst/>
          </a:prstGeom>
        </p:spPr>
      </p:pic>
      <p:sp>
        <p:nvSpPr>
          <p:cNvPr id="2" name="Title 1"/>
          <p:cNvSpPr>
            <a:spLocks noGrp="1"/>
          </p:cNvSpPr>
          <p:nvPr>
            <p:ph type="ctrTitle"/>
          </p:nvPr>
        </p:nvSpPr>
        <p:spPr/>
        <p:txBody>
          <a:bodyPr/>
          <a:lstStyle/>
          <a:p>
            <a:r>
              <a:rPr lang="en-US" dirty="0" smtClean="0"/>
              <a:t>\</a:t>
            </a:r>
            <a:endParaRPr lang="en-US" dirty="0"/>
          </a:p>
        </p:txBody>
      </p:sp>
      <p:sp>
        <p:nvSpPr>
          <p:cNvPr id="6" name="TextBox 5"/>
          <p:cNvSpPr txBox="1"/>
          <p:nvPr/>
        </p:nvSpPr>
        <p:spPr>
          <a:xfrm>
            <a:off x="2195438" y="4419600"/>
            <a:ext cx="5057923" cy="2308324"/>
          </a:xfrm>
          <a:prstGeom prst="rect">
            <a:avLst/>
          </a:prstGeom>
          <a:noFill/>
        </p:spPr>
        <p:txBody>
          <a:bodyPr wrap="none" rtlCol="0">
            <a:spAutoFit/>
          </a:bodyPr>
          <a:lstStyle/>
          <a:p>
            <a:pPr algn="ctr"/>
            <a:r>
              <a:rPr lang="en-US" sz="4800" b="1" dirty="0" smtClean="0">
                <a:solidFill>
                  <a:srgbClr val="000099"/>
                </a:solidFill>
                <a:cs typeface="Aharoni" pitchFamily="2" charset="-79"/>
              </a:rPr>
              <a:t>Training of Trainers</a:t>
            </a:r>
          </a:p>
          <a:p>
            <a:pPr algn="ctr"/>
            <a:r>
              <a:rPr lang="en-US" sz="4800" b="1" dirty="0" smtClean="0">
                <a:solidFill>
                  <a:srgbClr val="000099"/>
                </a:solidFill>
                <a:cs typeface="Aharoni" pitchFamily="2" charset="-79"/>
              </a:rPr>
              <a:t>May 12-13, 2014</a:t>
            </a:r>
          </a:p>
          <a:p>
            <a:pPr algn="ctr"/>
            <a:r>
              <a:rPr lang="en-US" sz="4800" b="1" dirty="0" smtClean="0">
                <a:solidFill>
                  <a:srgbClr val="000099"/>
                </a:solidFill>
                <a:cs typeface="Aharoni" pitchFamily="2" charset="-79"/>
              </a:rPr>
              <a:t>Yakima, WA</a:t>
            </a:r>
            <a:endParaRPr lang="en-US" sz="4800" b="1" dirty="0">
              <a:solidFill>
                <a:srgbClr val="000099"/>
              </a:solidFill>
              <a:cs typeface="Aharoni" pitchFamily="2" charset="-79"/>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609600"/>
            <a:ext cx="4953276" cy="5306623"/>
          </a:xfrm>
          <a:prstGeom prst="rect">
            <a:avLst/>
          </a:prstGeom>
        </p:spPr>
      </p:pic>
    </p:spTree>
    <p:extLst>
      <p:ext uri="{BB962C8B-B14F-4D97-AF65-F5344CB8AC3E}">
        <p14:creationId xmlns:p14="http://schemas.microsoft.com/office/powerpoint/2010/main" val="405715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Suggestions</a:t>
            </a:r>
            <a:endParaRPr lang="en-US" b="1" dirty="0"/>
          </a:p>
        </p:txBody>
      </p:sp>
      <p:sp>
        <p:nvSpPr>
          <p:cNvPr id="3" name="Content Placeholder 2"/>
          <p:cNvSpPr>
            <a:spLocks noGrp="1"/>
          </p:cNvSpPr>
          <p:nvPr>
            <p:ph idx="1"/>
          </p:nvPr>
        </p:nvSpPr>
        <p:spPr/>
        <p:txBody>
          <a:bodyPr>
            <a:normAutofit fontScale="92500" lnSpcReduction="20000"/>
          </a:bodyPr>
          <a:lstStyle/>
          <a:p>
            <a:r>
              <a:rPr lang="en-US" sz="4400" b="1" dirty="0" smtClean="0"/>
              <a:t>Include a Table of Contents</a:t>
            </a:r>
          </a:p>
          <a:p>
            <a:r>
              <a:rPr lang="en-US" sz="4400" b="1" dirty="0" smtClean="0"/>
              <a:t>Provide for additional proofreading to reduce errors.</a:t>
            </a:r>
            <a:endParaRPr lang="en-US" sz="4400" dirty="0" smtClean="0"/>
          </a:p>
          <a:p>
            <a:r>
              <a:rPr lang="en-US" sz="4400" b="1" dirty="0" smtClean="0"/>
              <a:t>Provide more flexibility because it is difficult for some programs (of shorter duration or home-based) to conduct all of the activities or use </a:t>
            </a:r>
            <a:r>
              <a:rPr lang="en-US" sz="4400" b="1" dirty="0"/>
              <a:t>all of the materials available.</a:t>
            </a:r>
          </a:p>
          <a:p>
            <a:endParaRPr lang="en-US" sz="4400" b="1" dirty="0"/>
          </a:p>
        </p:txBody>
      </p:sp>
    </p:spTree>
    <p:extLst>
      <p:ext uri="{BB962C8B-B14F-4D97-AF65-F5344CB8AC3E}">
        <p14:creationId xmlns:p14="http://schemas.microsoft.com/office/powerpoint/2010/main" val="1119297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762000" y="5387975"/>
            <a:ext cx="7772400" cy="1470025"/>
          </a:xfrm>
        </p:spPr>
        <p:txBody>
          <a:bodyPr/>
          <a:lstStyle/>
          <a:p>
            <a:r>
              <a:rPr lang="en-US" b="1" dirty="0" smtClean="0">
                <a:solidFill>
                  <a:srgbClr val="C00000"/>
                </a:solidFill>
                <a:latin typeface="Britannic Bold" pitchFamily="34" charset="0"/>
              </a:rPr>
              <a:t>Math MATTERS Evaluation Results</a:t>
            </a:r>
          </a:p>
        </p:txBody>
      </p:sp>
      <p:pic>
        <p:nvPicPr>
          <p:cNvPr id="9219" name="Picture 5" descr="E:\K-1, Unit 5, Lesson 3 #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00150"/>
            <a:ext cx="6515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424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481328"/>
            <a:ext cx="8534400" cy="4843272"/>
          </a:xfrm>
        </p:spPr>
        <p:txBody>
          <a:bodyPr>
            <a:normAutofit/>
          </a:bodyPr>
          <a:lstStyle/>
          <a:p>
            <a:r>
              <a:rPr lang="en-US" sz="3600" b="1" dirty="0"/>
              <a:t>Following summer programs annually, </a:t>
            </a:r>
            <a:r>
              <a:rPr lang="en-US" sz="3600" b="1" u="sng" dirty="0"/>
              <a:t>80% of students in grades K-6 </a:t>
            </a:r>
            <a:r>
              <a:rPr lang="en-US" sz="3600" b="1" dirty="0"/>
              <a:t>with both pre- and post-assessments in the 8 participating consortium States </a:t>
            </a:r>
            <a:r>
              <a:rPr lang="en-US" sz="3600" b="1" u="sng" dirty="0"/>
              <a:t>will increase their scores by 9% from pre-assessment to post-assessment </a:t>
            </a:r>
            <a:r>
              <a:rPr lang="en-US" sz="3600" b="1" dirty="0"/>
              <a:t>on the Math MATTERS curriculum-based assessments</a:t>
            </a:r>
            <a:r>
              <a:rPr lang="en-US" sz="3600" b="1" dirty="0" smtClean="0"/>
              <a:t>.</a:t>
            </a:r>
          </a:p>
        </p:txBody>
      </p:sp>
      <p:sp>
        <p:nvSpPr>
          <p:cNvPr id="2" name="Slide Number Placeholder 1"/>
          <p:cNvSpPr>
            <a:spLocks noGrp="1"/>
          </p:cNvSpPr>
          <p:nvPr>
            <p:ph type="sldNum" sz="quarter" idx="12"/>
          </p:nvPr>
        </p:nvSpPr>
        <p:spPr/>
        <p:txBody>
          <a:bodyPr/>
          <a:lstStyle/>
          <a:p>
            <a:pPr>
              <a:defRPr/>
            </a:pPr>
            <a:fld id="{0D8495E6-7A0B-4C32-849B-046C1EFF72FB}" type="slidenum">
              <a:rPr lang="en-US" smtClean="0"/>
              <a:pPr>
                <a:defRPr/>
              </a:pPr>
              <a:t>12</a:t>
            </a:fld>
            <a:endParaRPr lang="en-US"/>
          </a:p>
        </p:txBody>
      </p:sp>
      <p:sp>
        <p:nvSpPr>
          <p:cNvPr id="7170" name="Title 1"/>
          <p:cNvSpPr>
            <a:spLocks noGrp="1"/>
          </p:cNvSpPr>
          <p:nvPr>
            <p:ph type="title"/>
          </p:nvPr>
        </p:nvSpPr>
        <p:spPr/>
        <p:txBody>
          <a:bodyPr>
            <a:noAutofit/>
          </a:bodyPr>
          <a:lstStyle/>
          <a:p>
            <a:pPr eaLnBrk="1" hangingPunct="1"/>
            <a:r>
              <a:rPr lang="en-US" sz="4000" b="1" dirty="0" smtClean="0"/>
              <a:t>Performance Measure</a:t>
            </a:r>
          </a:p>
        </p:txBody>
      </p:sp>
    </p:spTree>
    <p:extLst>
      <p:ext uri="{BB962C8B-B14F-4D97-AF65-F5344CB8AC3E}">
        <p14:creationId xmlns:p14="http://schemas.microsoft.com/office/powerpoint/2010/main" val="3658484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8495E6-7A0B-4C32-849B-046C1EFF72FB}" type="slidenum">
              <a:rPr lang="en-US" smtClean="0"/>
              <a:pPr>
                <a:defRPr/>
              </a:pPr>
              <a:t>13</a:t>
            </a:fld>
            <a:endParaRPr lang="en-US"/>
          </a:p>
        </p:txBody>
      </p:sp>
      <p:sp>
        <p:nvSpPr>
          <p:cNvPr id="8194" name="Title 1"/>
          <p:cNvSpPr>
            <a:spLocks noGrp="1"/>
          </p:cNvSpPr>
          <p:nvPr>
            <p:ph type="title"/>
          </p:nvPr>
        </p:nvSpPr>
        <p:spPr>
          <a:xfrm>
            <a:off x="457200" y="381000"/>
            <a:ext cx="8229600" cy="1143000"/>
          </a:xfrm>
        </p:spPr>
        <p:txBody>
          <a:bodyPr/>
          <a:lstStyle/>
          <a:p>
            <a:pPr eaLnBrk="1" hangingPunct="1"/>
            <a:r>
              <a:rPr lang="en-US" sz="3200" b="1" dirty="0" smtClean="0"/>
              <a:t>Student Results</a:t>
            </a:r>
            <a:br>
              <a:rPr lang="en-US" sz="3200" b="1" dirty="0" smtClean="0"/>
            </a:br>
            <a:r>
              <a:rPr lang="en-US" sz="3200" b="1" dirty="0"/>
              <a:t>(</a:t>
            </a:r>
            <a:r>
              <a:rPr lang="en-US" sz="3200" b="1" dirty="0" smtClean="0"/>
              <a:t>ALL REPORTING STATES)</a:t>
            </a:r>
            <a:endParaRPr lang="en-US" sz="3200" dirty="0" smtClean="0"/>
          </a:p>
        </p:txBody>
      </p:sp>
      <p:graphicFrame>
        <p:nvGraphicFramePr>
          <p:cNvPr id="5" name="Content Placeholder 4"/>
          <p:cNvGraphicFramePr>
            <a:graphicFrameLocks noGrp="1"/>
          </p:cNvGraphicFramePr>
          <p:nvPr>
            <p:ph idx="1"/>
            <p:extLst/>
          </p:nvPr>
        </p:nvGraphicFramePr>
        <p:xfrm>
          <a:off x="152400" y="1524000"/>
          <a:ext cx="8839200" cy="5215890"/>
        </p:xfrm>
        <a:graphic>
          <a:graphicData uri="http://schemas.openxmlformats.org/drawingml/2006/table">
            <a:tbl>
              <a:tblPr firstRow="1" firstCol="1" lastRow="1" lastCol="1" bandRow="1" bandCol="1"/>
              <a:tblGrid>
                <a:gridCol w="1187555"/>
                <a:gridCol w="957792"/>
                <a:gridCol w="1285070"/>
                <a:gridCol w="1406631"/>
                <a:gridCol w="975157"/>
                <a:gridCol w="1765970"/>
                <a:gridCol w="1261025"/>
              </a:tblGrid>
              <a:tr h="255270">
                <a:tc>
                  <a:txBody>
                    <a:bodyPr/>
                    <a:lstStyle/>
                    <a:p>
                      <a:pPr marL="0" marR="0" algn="ctr">
                        <a:spcBef>
                          <a:spcPts val="0"/>
                        </a:spcBef>
                        <a:spcAft>
                          <a:spcPts val="0"/>
                        </a:spcAft>
                      </a:pPr>
                      <a:r>
                        <a:rPr lang="en-US" sz="2400" b="1" dirty="0">
                          <a:solidFill>
                            <a:srgbClr val="FFFFFF"/>
                          </a:solidFill>
                          <a:effectLst/>
                          <a:latin typeface="Times New Roman"/>
                          <a:ea typeface="Times New Roman"/>
                        </a:rPr>
                        <a:t> </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gridSpan="6">
                  <a:txBody>
                    <a:bodyPr/>
                    <a:lstStyle/>
                    <a:p>
                      <a:pPr marL="0" marR="0" algn="ctr">
                        <a:spcBef>
                          <a:spcPts val="0"/>
                        </a:spcBef>
                        <a:spcAft>
                          <a:spcPts val="0"/>
                        </a:spcAft>
                      </a:pPr>
                      <a:r>
                        <a:rPr lang="en-US" sz="2400" b="1">
                          <a:solidFill>
                            <a:srgbClr val="FFFFFF"/>
                          </a:solidFill>
                          <a:effectLst/>
                          <a:latin typeface="Times New Roman"/>
                          <a:ea typeface="Times New Roman"/>
                        </a:rPr>
                        <a:t>Year 1 </a:t>
                      </a:r>
                      <a:endParaRPr lang="en-US" sz="24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5810">
                <a:tc>
                  <a:txBody>
                    <a:bodyPr/>
                    <a:lstStyle/>
                    <a:p>
                      <a:pPr marL="0" marR="0" algn="ctr">
                        <a:spcBef>
                          <a:spcPts val="0"/>
                        </a:spcBef>
                        <a:spcAft>
                          <a:spcPts val="0"/>
                        </a:spcAft>
                      </a:pPr>
                      <a:r>
                        <a:rPr lang="en-US" sz="2400" b="1">
                          <a:solidFill>
                            <a:srgbClr val="FFFFFF"/>
                          </a:solidFill>
                          <a:effectLst/>
                          <a:latin typeface="Times New Roman"/>
                          <a:ea typeface="Times New Roman"/>
                        </a:rPr>
                        <a:t>Grade</a:t>
                      </a:r>
                      <a:endParaRPr lang="en-US" sz="24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400" b="1">
                          <a:solidFill>
                            <a:srgbClr val="FFFFFF"/>
                          </a:solidFill>
                          <a:effectLst/>
                          <a:latin typeface="Times New Roman"/>
                          <a:ea typeface="Times New Roman"/>
                        </a:rPr>
                        <a:t>N</a:t>
                      </a:r>
                      <a:endParaRPr lang="en-US" sz="24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400" b="1">
                          <a:solidFill>
                            <a:srgbClr val="FFFFFF"/>
                          </a:solidFill>
                          <a:effectLst/>
                          <a:latin typeface="Times New Roman"/>
                          <a:ea typeface="Times New Roman"/>
                        </a:rPr>
                        <a:t>Mean</a:t>
                      </a:r>
                      <a:endParaRPr lang="en-US" sz="2400">
                        <a:effectLst/>
                        <a:latin typeface="Times New Roman"/>
                        <a:ea typeface="Times New Roman"/>
                      </a:endParaRPr>
                    </a:p>
                    <a:p>
                      <a:pPr marL="0" marR="0" algn="ctr">
                        <a:spcBef>
                          <a:spcPts val="0"/>
                        </a:spcBef>
                        <a:spcAft>
                          <a:spcPts val="0"/>
                        </a:spcAft>
                      </a:pPr>
                      <a:r>
                        <a:rPr lang="en-US" sz="2400" b="1">
                          <a:solidFill>
                            <a:srgbClr val="FFFFFF"/>
                          </a:solidFill>
                          <a:effectLst/>
                          <a:latin typeface="Times New Roman"/>
                          <a:ea typeface="Times New Roman"/>
                        </a:rPr>
                        <a:t>Pre</a:t>
                      </a:r>
                      <a:endParaRPr lang="en-US" sz="24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400" b="1">
                          <a:solidFill>
                            <a:srgbClr val="FFFFFF"/>
                          </a:solidFill>
                          <a:effectLst/>
                          <a:latin typeface="Times New Roman"/>
                          <a:ea typeface="Times New Roman"/>
                        </a:rPr>
                        <a:t>Mean</a:t>
                      </a:r>
                      <a:endParaRPr lang="en-US" sz="2400">
                        <a:effectLst/>
                        <a:latin typeface="Times New Roman"/>
                        <a:ea typeface="Times New Roman"/>
                      </a:endParaRPr>
                    </a:p>
                    <a:p>
                      <a:pPr marL="0" marR="0" algn="ctr">
                        <a:spcBef>
                          <a:spcPts val="0"/>
                        </a:spcBef>
                        <a:spcAft>
                          <a:spcPts val="0"/>
                        </a:spcAft>
                      </a:pPr>
                      <a:r>
                        <a:rPr lang="en-US" sz="2400" b="1">
                          <a:solidFill>
                            <a:srgbClr val="FFFFFF"/>
                          </a:solidFill>
                          <a:effectLst/>
                          <a:latin typeface="Times New Roman"/>
                          <a:ea typeface="Times New Roman"/>
                        </a:rPr>
                        <a:t>Post</a:t>
                      </a:r>
                      <a:endParaRPr lang="en-US" sz="24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400" b="1">
                          <a:solidFill>
                            <a:srgbClr val="FFFFFF"/>
                          </a:solidFill>
                          <a:effectLst/>
                          <a:latin typeface="Times New Roman"/>
                          <a:ea typeface="Times New Roman"/>
                        </a:rPr>
                        <a:t>%</a:t>
                      </a:r>
                      <a:endParaRPr lang="en-US" sz="2400">
                        <a:effectLst/>
                        <a:latin typeface="Times New Roman"/>
                        <a:ea typeface="Times New Roman"/>
                      </a:endParaRPr>
                    </a:p>
                    <a:p>
                      <a:pPr marL="0" marR="0" algn="ctr">
                        <a:spcBef>
                          <a:spcPts val="0"/>
                        </a:spcBef>
                        <a:spcAft>
                          <a:spcPts val="0"/>
                        </a:spcAft>
                      </a:pPr>
                      <a:r>
                        <a:rPr lang="en-US" sz="2400" b="1">
                          <a:solidFill>
                            <a:srgbClr val="FFFFFF"/>
                          </a:solidFill>
                          <a:effectLst/>
                          <a:latin typeface="Times New Roman"/>
                          <a:ea typeface="Times New Roman"/>
                        </a:rPr>
                        <a:t>Gain</a:t>
                      </a:r>
                      <a:endParaRPr lang="en-US" sz="24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400" b="1">
                          <a:solidFill>
                            <a:srgbClr val="FFFFFF"/>
                          </a:solidFill>
                          <a:effectLst/>
                          <a:latin typeface="Times New Roman"/>
                          <a:ea typeface="Times New Roman"/>
                        </a:rPr>
                        <a:t># (%) </a:t>
                      </a:r>
                      <a:endParaRPr lang="en-US" sz="2400">
                        <a:effectLst/>
                        <a:latin typeface="Times New Roman"/>
                        <a:ea typeface="Times New Roman"/>
                      </a:endParaRPr>
                    </a:p>
                    <a:p>
                      <a:pPr marL="0" marR="0" algn="ctr">
                        <a:spcBef>
                          <a:spcPts val="0"/>
                        </a:spcBef>
                        <a:spcAft>
                          <a:spcPts val="0"/>
                        </a:spcAft>
                      </a:pPr>
                      <a:r>
                        <a:rPr lang="en-US" sz="2400" b="1">
                          <a:solidFill>
                            <a:srgbClr val="FFFFFF"/>
                          </a:solidFill>
                          <a:effectLst/>
                          <a:latin typeface="Times New Roman"/>
                          <a:ea typeface="Times New Roman"/>
                        </a:rPr>
                        <a:t>Gaining 9%</a:t>
                      </a:r>
                      <a:endParaRPr lang="en-US" sz="24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400" b="1">
                          <a:solidFill>
                            <a:srgbClr val="FFFFFF"/>
                          </a:solidFill>
                          <a:effectLst/>
                          <a:latin typeface="Times New Roman"/>
                          <a:ea typeface="Times New Roman"/>
                        </a:rPr>
                        <a:t>P value</a:t>
                      </a:r>
                      <a:endParaRPr lang="en-US" sz="24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510540">
                <a:tc>
                  <a:txBody>
                    <a:bodyPr/>
                    <a:lstStyle/>
                    <a:p>
                      <a:pPr marL="0" marR="0" algn="ctr">
                        <a:spcBef>
                          <a:spcPts val="0"/>
                        </a:spcBef>
                        <a:spcAft>
                          <a:spcPts val="0"/>
                        </a:spcAft>
                      </a:pPr>
                      <a:r>
                        <a:rPr lang="en-US" sz="2400" dirty="0">
                          <a:effectLst/>
                          <a:latin typeface="Times New Roman"/>
                          <a:ea typeface="Times New Roman"/>
                        </a:rPr>
                        <a:t>K</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1,025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55%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78%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+23%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861 (84%)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&lt;.001</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0540">
                <a:tc>
                  <a:txBody>
                    <a:bodyPr/>
                    <a:lstStyle/>
                    <a:p>
                      <a:pPr marL="0" marR="0" algn="ctr">
                        <a:spcBef>
                          <a:spcPts val="0"/>
                        </a:spcBef>
                        <a:spcAft>
                          <a:spcPts val="0"/>
                        </a:spcAft>
                      </a:pPr>
                      <a:r>
                        <a:rPr lang="en-US" sz="2400">
                          <a:effectLst/>
                          <a:latin typeface="Times New Roman"/>
                          <a:ea typeface="Times New Roman"/>
                        </a:rPr>
                        <a: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rPr>
                        <a:t>1,047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52%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77%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+25%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844 (81%)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&lt;.001</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0540">
                <a:tc>
                  <a:txBody>
                    <a:bodyPr/>
                    <a:lstStyle/>
                    <a:p>
                      <a:pPr marL="0" marR="0" algn="ctr">
                        <a:spcBef>
                          <a:spcPts val="0"/>
                        </a:spcBef>
                        <a:spcAft>
                          <a:spcPts val="0"/>
                        </a:spcAft>
                      </a:pPr>
                      <a:r>
                        <a:rPr lang="en-US" sz="2400">
                          <a:effectLst/>
                          <a:latin typeface="Times New Roman"/>
                          <a:ea typeface="Times New Roman"/>
                        </a:rPr>
                        <a:t>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968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rPr>
                        <a:t>47%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73%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+26%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810 (84%)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&lt;.001</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0540">
                <a:tc>
                  <a:txBody>
                    <a:bodyPr/>
                    <a:lstStyle/>
                    <a:p>
                      <a:pPr marL="0" marR="0" algn="ctr">
                        <a:spcBef>
                          <a:spcPts val="0"/>
                        </a:spcBef>
                        <a:spcAft>
                          <a:spcPts val="0"/>
                        </a:spcAft>
                      </a:pPr>
                      <a:r>
                        <a:rPr lang="en-US" sz="2400">
                          <a:effectLst/>
                          <a:latin typeface="Times New Roman"/>
                          <a:ea typeface="Times New Roman"/>
                        </a:rPr>
                        <a:t>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850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rPr>
                        <a:t>47%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rPr>
                        <a:t>73%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+26%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681 (80%)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&lt;.001</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0540">
                <a:tc>
                  <a:txBody>
                    <a:bodyPr/>
                    <a:lstStyle/>
                    <a:p>
                      <a:pPr marL="0" marR="0" algn="ctr">
                        <a:spcBef>
                          <a:spcPts val="0"/>
                        </a:spcBef>
                        <a:spcAft>
                          <a:spcPts val="0"/>
                        </a:spcAft>
                      </a:pPr>
                      <a:r>
                        <a:rPr lang="en-US" sz="2400">
                          <a:effectLst/>
                          <a:latin typeface="Times New Roman"/>
                          <a:ea typeface="Times New Roman"/>
                        </a:rPr>
                        <a:t>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783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37%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rPr>
                        <a:t>65%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rPr>
                        <a:t>+28%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653 (83%)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&lt;.001</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0540">
                <a:tc>
                  <a:txBody>
                    <a:bodyPr/>
                    <a:lstStyle/>
                    <a:p>
                      <a:pPr marL="0" marR="0" algn="ctr">
                        <a:spcBef>
                          <a:spcPts val="0"/>
                        </a:spcBef>
                        <a:spcAft>
                          <a:spcPts val="0"/>
                        </a:spcAft>
                      </a:pPr>
                      <a:r>
                        <a:rPr lang="en-US" sz="2400">
                          <a:effectLst/>
                          <a:latin typeface="Times New Roman"/>
                          <a:ea typeface="Times New Roman"/>
                        </a:rPr>
                        <a:t>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719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38%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rPr>
                        <a:t>65%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+27%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588 (82%)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&lt;.001</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0540">
                <a:tc>
                  <a:txBody>
                    <a:bodyPr/>
                    <a:lstStyle/>
                    <a:p>
                      <a:pPr marL="0" marR="0" algn="ctr">
                        <a:spcBef>
                          <a:spcPts val="0"/>
                        </a:spcBef>
                        <a:spcAft>
                          <a:spcPts val="0"/>
                        </a:spcAft>
                      </a:pPr>
                      <a:r>
                        <a:rPr lang="en-US" sz="2400">
                          <a:effectLst/>
                          <a:latin typeface="Times New Roman"/>
                          <a:ea typeface="Times New Roman"/>
                        </a:rPr>
                        <a:t>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538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28%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53%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rPr>
                        <a:t>+25%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434 (81%)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rPr>
                        <a:t>&lt;.001</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0540">
                <a:tc>
                  <a:txBody>
                    <a:bodyPr/>
                    <a:lstStyle/>
                    <a:p>
                      <a:pPr marL="0" marR="0" algn="r">
                        <a:spcBef>
                          <a:spcPts val="0"/>
                        </a:spcBef>
                        <a:spcAft>
                          <a:spcPts val="0"/>
                        </a:spcAft>
                      </a:pPr>
                      <a:r>
                        <a:rPr lang="en-US" sz="2400" b="1">
                          <a:effectLst/>
                          <a:latin typeface="Times New Roman"/>
                          <a:ea typeface="Times New Roman"/>
                        </a:rPr>
                        <a:t>Total</a:t>
                      </a:r>
                      <a:endParaRPr lang="en-US" sz="240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US" sz="2400" b="1">
                          <a:effectLst/>
                          <a:latin typeface="Times New Roman"/>
                          <a:ea typeface="Times New Roman"/>
                        </a:rPr>
                        <a:t>5,930</a:t>
                      </a:r>
                      <a:endParaRPr lang="en-US" sz="24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Times New Roman"/>
                          <a:ea typeface="Times New Roman"/>
                        </a:rPr>
                        <a:t>45%</a:t>
                      </a:r>
                      <a:endParaRPr lang="en-US" sz="24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Times New Roman"/>
                          <a:ea typeface="Times New Roman"/>
                        </a:rPr>
                        <a:t>71%</a:t>
                      </a:r>
                      <a:endParaRPr lang="en-US" sz="24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+26%</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4,871 (82%)</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&lt;.001</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86496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8495E6-7A0B-4C32-849B-046C1EFF72FB}" type="slidenum">
              <a:rPr lang="en-US" smtClean="0"/>
              <a:pPr>
                <a:defRPr/>
              </a:pPr>
              <a:t>14</a:t>
            </a:fld>
            <a:endParaRPr lang="en-US"/>
          </a:p>
        </p:txBody>
      </p:sp>
      <p:sp>
        <p:nvSpPr>
          <p:cNvPr id="8194" name="Title 1"/>
          <p:cNvSpPr>
            <a:spLocks noGrp="1"/>
          </p:cNvSpPr>
          <p:nvPr>
            <p:ph type="title"/>
          </p:nvPr>
        </p:nvSpPr>
        <p:spPr>
          <a:xfrm>
            <a:off x="457200" y="152400"/>
            <a:ext cx="8229600" cy="685800"/>
          </a:xfrm>
        </p:spPr>
        <p:txBody>
          <a:bodyPr>
            <a:normAutofit/>
          </a:bodyPr>
          <a:lstStyle/>
          <a:p>
            <a:pPr eaLnBrk="1" hangingPunct="1"/>
            <a:r>
              <a:rPr lang="en-US" sz="3200" b="1" dirty="0" smtClean="0"/>
              <a:t>Washington State Results 2013</a:t>
            </a:r>
            <a:endParaRPr lang="en-US" sz="3200" dirty="0" smtClean="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673256"/>
            <a:ext cx="6781800" cy="6308966"/>
          </a:xfrm>
        </p:spPr>
      </p:pic>
    </p:spTree>
    <p:extLst>
      <p:ext uri="{BB962C8B-B14F-4D97-AF65-F5344CB8AC3E}">
        <p14:creationId xmlns:p14="http://schemas.microsoft.com/office/powerpoint/2010/main" val="4027576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MATTERS and CCSS</a:t>
            </a:r>
            <a:endParaRPr lang="en-US" dirty="0"/>
          </a:p>
        </p:txBody>
      </p:sp>
      <p:sp>
        <p:nvSpPr>
          <p:cNvPr id="3" name="Content Placeholder 2"/>
          <p:cNvSpPr>
            <a:spLocks noGrp="1"/>
          </p:cNvSpPr>
          <p:nvPr>
            <p:ph sz="half" idx="1"/>
          </p:nvPr>
        </p:nvSpPr>
        <p:spPr>
          <a:xfrm>
            <a:off x="1524000" y="2286001"/>
            <a:ext cx="6096000" cy="1295399"/>
          </a:xfrm>
        </p:spPr>
        <p:txBody>
          <a:bodyPr>
            <a:normAutofit/>
          </a:bodyPr>
          <a:lstStyle/>
          <a:p>
            <a:pPr marL="0" indent="0" algn="ctr">
              <a:buNone/>
            </a:pPr>
            <a:r>
              <a:rPr lang="en-US" sz="3600" dirty="0"/>
              <a:t>W</a:t>
            </a:r>
            <a:r>
              <a:rPr lang="en-US" sz="3600" dirty="0" smtClean="0"/>
              <a:t>hat is the alignment between Math MATTERS and CCSS?</a:t>
            </a:r>
            <a:endParaRPr lang="en-US" sz="3600" dirty="0"/>
          </a:p>
        </p:txBody>
      </p:sp>
      <p:grpSp>
        <p:nvGrpSpPr>
          <p:cNvPr id="72" name="Group 71"/>
          <p:cNvGrpSpPr/>
          <p:nvPr/>
        </p:nvGrpSpPr>
        <p:grpSpPr>
          <a:xfrm>
            <a:off x="892066" y="4214648"/>
            <a:ext cx="7239000" cy="890752"/>
            <a:chOff x="1295400" y="3757448"/>
            <a:chExt cx="7239000" cy="890752"/>
          </a:xfrm>
        </p:grpSpPr>
        <p:grpSp>
          <p:nvGrpSpPr>
            <p:cNvPr id="23" name="Group 22"/>
            <p:cNvGrpSpPr/>
            <p:nvPr/>
          </p:nvGrpSpPr>
          <p:grpSpPr>
            <a:xfrm>
              <a:off x="1295400" y="3757448"/>
              <a:ext cx="6934200" cy="585952"/>
              <a:chOff x="1295400" y="3810000"/>
              <a:chExt cx="6934200" cy="585952"/>
            </a:xfrm>
          </p:grpSpPr>
          <p:grpSp>
            <p:nvGrpSpPr>
              <p:cNvPr id="21" name="Group 20"/>
              <p:cNvGrpSpPr/>
              <p:nvPr/>
            </p:nvGrpSpPr>
            <p:grpSpPr>
              <a:xfrm>
                <a:off x="1295400" y="3810000"/>
                <a:ext cx="6934200" cy="585952"/>
                <a:chOff x="1295400" y="3778469"/>
                <a:chExt cx="6934200" cy="585952"/>
              </a:xfrm>
            </p:grpSpPr>
            <p:sp>
              <p:nvSpPr>
                <p:cNvPr id="6" name="Flowchart: Connector 5"/>
                <p:cNvSpPr/>
                <p:nvPr/>
              </p:nvSpPr>
              <p:spPr>
                <a:xfrm>
                  <a:off x="1295400" y="3810000"/>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7696200" y="3811314"/>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362200" y="3831021"/>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429000" y="3811314"/>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4495800" y="3810000"/>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562600" y="3803430"/>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6629400" y="3778469"/>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828800" y="4059620"/>
                <a:ext cx="5867400" cy="55180"/>
                <a:chOff x="1828800" y="4059620"/>
                <a:chExt cx="5867400" cy="55180"/>
              </a:xfrm>
            </p:grpSpPr>
            <p:cxnSp>
              <p:nvCxnSpPr>
                <p:cNvPr id="15" name="Straight Connector 14"/>
                <p:cNvCxnSpPr/>
                <p:nvPr/>
              </p:nvCxnSpPr>
              <p:spPr>
                <a:xfrm flipV="1">
                  <a:off x="1828800" y="4113486"/>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95600" y="4083267"/>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962400" y="4071444"/>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029200" y="4071444"/>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096000" y="4059620"/>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162800" y="4064876"/>
                  <a:ext cx="533400" cy="1314"/>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4" name="Group 23"/>
            <p:cNvGrpSpPr/>
            <p:nvPr/>
          </p:nvGrpSpPr>
          <p:grpSpPr>
            <a:xfrm>
              <a:off x="1447800" y="3909848"/>
              <a:ext cx="6934200" cy="585952"/>
              <a:chOff x="1295400" y="3810000"/>
              <a:chExt cx="6934200" cy="585952"/>
            </a:xfrm>
          </p:grpSpPr>
          <p:grpSp>
            <p:nvGrpSpPr>
              <p:cNvPr id="25" name="Group 24"/>
              <p:cNvGrpSpPr/>
              <p:nvPr/>
            </p:nvGrpSpPr>
            <p:grpSpPr>
              <a:xfrm>
                <a:off x="1295400" y="3810000"/>
                <a:ext cx="6934200" cy="585952"/>
                <a:chOff x="1295400" y="3778469"/>
                <a:chExt cx="6934200" cy="585952"/>
              </a:xfrm>
            </p:grpSpPr>
            <p:sp>
              <p:nvSpPr>
                <p:cNvPr id="33" name="Flowchart: Connector 32"/>
                <p:cNvSpPr/>
                <p:nvPr/>
              </p:nvSpPr>
              <p:spPr>
                <a:xfrm>
                  <a:off x="1295400" y="3810000"/>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7696200" y="3811314"/>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2362200" y="3831021"/>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3429000" y="3811314"/>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4495800" y="3810000"/>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5562600" y="3803430"/>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6629400" y="3778469"/>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828800" y="4059620"/>
                <a:ext cx="5867400" cy="55180"/>
                <a:chOff x="1828800" y="4059620"/>
                <a:chExt cx="5867400" cy="55180"/>
              </a:xfrm>
            </p:grpSpPr>
            <p:cxnSp>
              <p:nvCxnSpPr>
                <p:cNvPr id="27" name="Straight Connector 26"/>
                <p:cNvCxnSpPr/>
                <p:nvPr/>
              </p:nvCxnSpPr>
              <p:spPr>
                <a:xfrm flipV="1">
                  <a:off x="1828800" y="4113486"/>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895600" y="4083267"/>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962400" y="4071444"/>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029200" y="4071444"/>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096000" y="4059620"/>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62800" y="4064876"/>
                  <a:ext cx="533400" cy="1314"/>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6" name="Group 55"/>
            <p:cNvGrpSpPr/>
            <p:nvPr/>
          </p:nvGrpSpPr>
          <p:grpSpPr>
            <a:xfrm>
              <a:off x="1600200" y="4062248"/>
              <a:ext cx="6934200" cy="585952"/>
              <a:chOff x="1295400" y="3810000"/>
              <a:chExt cx="6934200" cy="585952"/>
            </a:xfrm>
          </p:grpSpPr>
          <p:grpSp>
            <p:nvGrpSpPr>
              <p:cNvPr id="57" name="Group 56"/>
              <p:cNvGrpSpPr/>
              <p:nvPr/>
            </p:nvGrpSpPr>
            <p:grpSpPr>
              <a:xfrm>
                <a:off x="1295400" y="3810000"/>
                <a:ext cx="6934200" cy="585952"/>
                <a:chOff x="1295400" y="3778469"/>
                <a:chExt cx="6934200" cy="585952"/>
              </a:xfrm>
            </p:grpSpPr>
            <p:sp>
              <p:nvSpPr>
                <p:cNvPr id="65" name="Flowchart: Connector 64"/>
                <p:cNvSpPr/>
                <p:nvPr/>
              </p:nvSpPr>
              <p:spPr>
                <a:xfrm>
                  <a:off x="1295400" y="3810000"/>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nnector 65"/>
                <p:cNvSpPr/>
                <p:nvPr/>
              </p:nvSpPr>
              <p:spPr>
                <a:xfrm>
                  <a:off x="7696200" y="3811314"/>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p:cNvSpPr/>
                <p:nvPr/>
              </p:nvSpPr>
              <p:spPr>
                <a:xfrm>
                  <a:off x="2362200" y="3831021"/>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p:cNvSpPr/>
                <p:nvPr/>
              </p:nvSpPr>
              <p:spPr>
                <a:xfrm>
                  <a:off x="3429000" y="3811314"/>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p:cNvSpPr/>
                <p:nvPr/>
              </p:nvSpPr>
              <p:spPr>
                <a:xfrm>
                  <a:off x="4495800" y="3810000"/>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p:cNvSpPr/>
                <p:nvPr/>
              </p:nvSpPr>
              <p:spPr>
                <a:xfrm>
                  <a:off x="5562600" y="3803430"/>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p:cNvSpPr/>
                <p:nvPr/>
              </p:nvSpPr>
              <p:spPr>
                <a:xfrm>
                  <a:off x="6629400" y="3778469"/>
                  <a:ext cx="5334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1828800" y="4059620"/>
                <a:ext cx="5867400" cy="55180"/>
                <a:chOff x="1828800" y="4059620"/>
                <a:chExt cx="5867400" cy="55180"/>
              </a:xfrm>
            </p:grpSpPr>
            <p:cxnSp>
              <p:nvCxnSpPr>
                <p:cNvPr id="59" name="Straight Connector 58"/>
                <p:cNvCxnSpPr/>
                <p:nvPr/>
              </p:nvCxnSpPr>
              <p:spPr>
                <a:xfrm flipV="1">
                  <a:off x="1828800" y="4113486"/>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895600" y="4083267"/>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962400" y="4071444"/>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029200" y="4071444"/>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096000" y="4059620"/>
                  <a:ext cx="533400" cy="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7162800" y="4064876"/>
                  <a:ext cx="533400" cy="1314"/>
                </a:xfrm>
                <a:prstGeom prst="line">
                  <a:avLst/>
                </a:prstGeom>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4705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lstStyle/>
          <a:p>
            <a:r>
              <a:rPr lang="en-US" dirty="0" smtClean="0"/>
              <a:t>Math MATTERS</a:t>
            </a:r>
            <a:br>
              <a:rPr lang="en-US" dirty="0" smtClean="0"/>
            </a:br>
            <a:r>
              <a:rPr lang="en-US" dirty="0" smtClean="0"/>
              <a:t/>
            </a:r>
            <a:br>
              <a:rPr lang="en-US" dirty="0" smtClean="0"/>
            </a:br>
            <a:r>
              <a:rPr lang="en-US" sz="9600" b="1" dirty="0" smtClean="0"/>
              <a:t>Curriculum</a:t>
            </a:r>
            <a:br>
              <a:rPr lang="en-US" sz="9600" b="1" dirty="0" smtClean="0"/>
            </a:br>
            <a:r>
              <a:rPr lang="en-US" sz="9600" b="1" dirty="0" smtClean="0"/>
              <a:t>Approach</a:t>
            </a:r>
            <a:endParaRPr lang="en-US" sz="9600" b="1" dirty="0"/>
          </a:p>
        </p:txBody>
      </p:sp>
    </p:spTree>
    <p:extLst>
      <p:ext uri="{BB962C8B-B14F-4D97-AF65-F5344CB8AC3E}">
        <p14:creationId xmlns:p14="http://schemas.microsoft.com/office/powerpoint/2010/main" val="2018657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7086600"/>
          </a:xfrm>
        </p:spPr>
        <p:txBody>
          <a:bodyPr>
            <a:noAutofit/>
          </a:bodyPr>
          <a:lstStyle/>
          <a:p>
            <a:r>
              <a:rPr lang="en-US" sz="7200" u="sng" dirty="0" smtClean="0">
                <a:solidFill>
                  <a:srgbClr val="C00000"/>
                </a:solidFill>
              </a:rPr>
              <a:t>Math</a:t>
            </a:r>
            <a:r>
              <a:rPr lang="en-US" sz="7200" dirty="0" smtClean="0">
                <a:solidFill>
                  <a:srgbClr val="C00000"/>
                </a:solidFill>
              </a:rPr>
              <a:t> content and</a:t>
            </a:r>
            <a:br>
              <a:rPr lang="en-US" sz="7200" dirty="0" smtClean="0">
                <a:solidFill>
                  <a:srgbClr val="C00000"/>
                </a:solidFill>
              </a:rPr>
            </a:br>
            <a:r>
              <a:rPr lang="en-US" sz="7200" dirty="0" smtClean="0">
                <a:solidFill>
                  <a:srgbClr val="C00000"/>
                </a:solidFill>
              </a:rPr>
              <a:t>balanced </a:t>
            </a:r>
            <a:r>
              <a:rPr lang="en-US" sz="7200" u="sng" dirty="0" smtClean="0">
                <a:solidFill>
                  <a:srgbClr val="C00000"/>
                </a:solidFill>
              </a:rPr>
              <a:t>literacy</a:t>
            </a:r>
            <a:r>
              <a:rPr lang="en-US" sz="7200" dirty="0" smtClean="0">
                <a:solidFill>
                  <a:srgbClr val="C00000"/>
                </a:solidFill>
              </a:rPr>
              <a:t> delivered through a</a:t>
            </a:r>
            <a:br>
              <a:rPr lang="en-US" sz="7200" dirty="0" smtClean="0">
                <a:solidFill>
                  <a:srgbClr val="C00000"/>
                </a:solidFill>
              </a:rPr>
            </a:br>
            <a:r>
              <a:rPr lang="en-US" sz="7200" dirty="0">
                <a:solidFill>
                  <a:srgbClr val="C00000"/>
                </a:solidFill>
              </a:rPr>
              <a:t>s</a:t>
            </a:r>
            <a:r>
              <a:rPr lang="en-US" sz="7200" dirty="0" smtClean="0">
                <a:solidFill>
                  <a:srgbClr val="C00000"/>
                </a:solidFill>
              </a:rPr>
              <a:t>heltered instructional approach</a:t>
            </a:r>
            <a:endParaRPr lang="en-US" sz="7200" dirty="0">
              <a:solidFill>
                <a:srgbClr val="C00000"/>
              </a:solidFill>
            </a:endParaRPr>
          </a:p>
        </p:txBody>
      </p:sp>
    </p:spTree>
    <p:extLst>
      <p:ext uri="{BB962C8B-B14F-4D97-AF65-F5344CB8AC3E}">
        <p14:creationId xmlns:p14="http://schemas.microsoft.com/office/powerpoint/2010/main" val="3272855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21149917">
            <a:off x="874822" y="699825"/>
            <a:ext cx="2133600" cy="5370395"/>
            <a:chOff x="1386019" y="990600"/>
            <a:chExt cx="2133600" cy="537039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019" y="3481847"/>
              <a:ext cx="2133600" cy="28791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6019" y="990600"/>
              <a:ext cx="2133600" cy="2743200"/>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91294">
            <a:off x="6173226" y="662489"/>
            <a:ext cx="2433638" cy="284035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93252">
            <a:off x="3845329" y="3272445"/>
            <a:ext cx="2243648" cy="2855552"/>
          </a:xfrm>
          <a:prstGeom prst="rect">
            <a:avLst/>
          </a:prstGeom>
        </p:spPr>
      </p:pic>
    </p:spTree>
    <p:extLst>
      <p:ext uri="{BB962C8B-B14F-4D97-AF65-F5344CB8AC3E}">
        <p14:creationId xmlns:p14="http://schemas.microsoft.com/office/powerpoint/2010/main" val="91752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370" y="3889230"/>
            <a:ext cx="638175" cy="561975"/>
          </a:xfrm>
          <a:prstGeom prst="rect">
            <a:avLst/>
          </a:prstGeom>
        </p:spPr>
      </p:pic>
      <p:sp>
        <p:nvSpPr>
          <p:cNvPr id="4" name="Title 3"/>
          <p:cNvSpPr>
            <a:spLocks noGrp="1"/>
          </p:cNvSpPr>
          <p:nvPr>
            <p:ph type="title"/>
          </p:nvPr>
        </p:nvSpPr>
        <p:spPr/>
        <p:txBody>
          <a:bodyPr/>
          <a:lstStyle/>
          <a:p>
            <a:r>
              <a:rPr lang="en-US" dirty="0" smtClean="0"/>
              <a:t>Curriculum Organization</a:t>
            </a:r>
            <a:endParaRPr lang="en-US" dirty="0"/>
          </a:p>
        </p:txBody>
      </p:sp>
      <p:sp>
        <p:nvSpPr>
          <p:cNvPr id="5" name="Content Placeholder 4"/>
          <p:cNvSpPr>
            <a:spLocks noGrp="1"/>
          </p:cNvSpPr>
          <p:nvPr>
            <p:ph sz="half" idx="1"/>
          </p:nvPr>
        </p:nvSpPr>
        <p:spPr>
          <a:xfrm>
            <a:off x="0" y="1524000"/>
            <a:ext cx="4953000" cy="4267200"/>
          </a:xfrm>
          <a:ln>
            <a:noFill/>
          </a:ln>
        </p:spPr>
        <p:txBody>
          <a:bodyPr>
            <a:normAutofit/>
          </a:bodyPr>
          <a:lstStyle/>
          <a:p>
            <a:pPr marL="0" indent="0" algn="ctr">
              <a:buNone/>
            </a:pPr>
            <a:r>
              <a:rPr lang="en-US" sz="3200" b="1" dirty="0" smtClean="0">
                <a:solidFill>
                  <a:srgbClr val="FF0000"/>
                </a:solidFill>
              </a:rPr>
              <a:t>Grade Band Icons</a:t>
            </a:r>
            <a:r>
              <a:rPr lang="en-US" sz="3200" dirty="0" smtClean="0"/>
              <a:t>:</a:t>
            </a:r>
          </a:p>
          <a:p>
            <a:pPr lvl="1">
              <a:buFont typeface="Arial" panose="020B0604020202020204" pitchFamily="34" charset="0"/>
              <a:buChar char="•"/>
            </a:pPr>
            <a:r>
              <a:rPr lang="en-US" sz="3200" dirty="0" smtClean="0"/>
              <a:t>K	</a:t>
            </a:r>
            <a:r>
              <a:rPr lang="en-US" sz="3200" dirty="0" smtClean="0"/>
              <a:t>dog</a:t>
            </a:r>
            <a:endParaRPr lang="en-US" sz="3200" dirty="0" smtClean="0"/>
          </a:p>
          <a:p>
            <a:pPr lvl="1">
              <a:buFont typeface="Arial" panose="020B0604020202020204" pitchFamily="34" charset="0"/>
              <a:buChar char="•"/>
            </a:pPr>
            <a:r>
              <a:rPr lang="en-US" sz="3200" dirty="0" smtClean="0"/>
              <a:t>1-2	</a:t>
            </a:r>
            <a:r>
              <a:rPr lang="en-US" sz="3200" dirty="0" smtClean="0"/>
              <a:t>       crayon</a:t>
            </a:r>
            <a:endParaRPr lang="en-US" sz="3200" dirty="0" smtClean="0"/>
          </a:p>
          <a:p>
            <a:pPr lvl="1">
              <a:buFont typeface="Arial" panose="020B0604020202020204" pitchFamily="34" charset="0"/>
              <a:buChar char="•"/>
            </a:pPr>
            <a:r>
              <a:rPr lang="en-US" sz="3200" dirty="0" smtClean="0"/>
              <a:t>3-4	</a:t>
            </a:r>
            <a:r>
              <a:rPr lang="en-US" sz="3200" dirty="0" smtClean="0"/>
              <a:t>dolphin</a:t>
            </a:r>
            <a:endParaRPr lang="en-US" sz="3200" dirty="0" smtClean="0"/>
          </a:p>
          <a:p>
            <a:pPr lvl="1">
              <a:buFont typeface="Arial" panose="020B0604020202020204" pitchFamily="34" charset="0"/>
              <a:buChar char="•"/>
            </a:pPr>
            <a:r>
              <a:rPr lang="en-US" sz="3200" dirty="0" smtClean="0"/>
              <a:t>5-6	</a:t>
            </a:r>
            <a:r>
              <a:rPr lang="en-US" sz="3200" dirty="0" smtClean="0"/>
              <a:t>        thunderbird</a:t>
            </a:r>
          </a:p>
          <a:p>
            <a:pPr lvl="1">
              <a:buFont typeface="Arial" panose="020B0604020202020204" pitchFamily="34" charset="0"/>
              <a:buChar char="•"/>
            </a:pPr>
            <a:r>
              <a:rPr lang="en-US" sz="3200" dirty="0" smtClean="0"/>
              <a:t>7-8</a:t>
            </a:r>
            <a:r>
              <a:rPr lang="en-US" sz="3200" dirty="0" smtClean="0"/>
              <a:t>	</a:t>
            </a:r>
            <a:r>
              <a:rPr lang="en-US" sz="3200" dirty="0" smtClean="0"/>
              <a:t>motorcycle</a:t>
            </a:r>
            <a:endParaRPr lang="en-US" sz="3200" dirty="0"/>
          </a:p>
        </p:txBody>
      </p:sp>
      <p:sp>
        <p:nvSpPr>
          <p:cNvPr id="6" name="Content Placeholder 5"/>
          <p:cNvSpPr>
            <a:spLocks noGrp="1"/>
          </p:cNvSpPr>
          <p:nvPr>
            <p:ph sz="half" idx="2"/>
          </p:nvPr>
        </p:nvSpPr>
        <p:spPr>
          <a:xfrm>
            <a:off x="4953000" y="1524000"/>
            <a:ext cx="4038600" cy="4267200"/>
          </a:xfrm>
          <a:ln>
            <a:solidFill>
              <a:srgbClr val="000099"/>
            </a:solidFill>
          </a:ln>
        </p:spPr>
        <p:txBody>
          <a:bodyPr>
            <a:normAutofit/>
          </a:bodyPr>
          <a:lstStyle/>
          <a:p>
            <a:r>
              <a:rPr lang="en-US" sz="3600" dirty="0" smtClean="0"/>
              <a:t>Each grade band contains </a:t>
            </a:r>
            <a:r>
              <a:rPr lang="en-US" sz="3600" b="1" dirty="0" smtClean="0">
                <a:solidFill>
                  <a:srgbClr val="FF0000"/>
                </a:solidFill>
              </a:rPr>
              <a:t>6 units</a:t>
            </a:r>
            <a:r>
              <a:rPr lang="en-US" sz="3600" dirty="0" smtClean="0"/>
              <a:t>.</a:t>
            </a:r>
          </a:p>
          <a:p>
            <a:pPr marL="0" indent="0">
              <a:buNone/>
            </a:pPr>
            <a:endParaRPr lang="en-US" sz="900" dirty="0"/>
          </a:p>
          <a:p>
            <a:pPr marL="0" indent="0" algn="ctr">
              <a:buNone/>
            </a:pPr>
            <a:r>
              <a:rPr lang="en-US" b="1" dirty="0" smtClean="0">
                <a:solidFill>
                  <a:srgbClr val="00B0F0"/>
                </a:solidFill>
              </a:rPr>
              <a:t>(GB=6 units)</a:t>
            </a:r>
          </a:p>
          <a:p>
            <a:pPr marL="0" indent="0">
              <a:buNone/>
            </a:pPr>
            <a:endParaRPr lang="en-US" sz="900" dirty="0"/>
          </a:p>
          <a:p>
            <a:pPr marL="0" indent="0">
              <a:buNone/>
            </a:pPr>
            <a:endParaRPr lang="en-US" sz="900" dirty="0" smtClean="0"/>
          </a:p>
          <a:p>
            <a:r>
              <a:rPr lang="en-US" sz="3600" dirty="0" smtClean="0"/>
              <a:t>Each unit contains </a:t>
            </a:r>
            <a:r>
              <a:rPr lang="en-US" sz="3600" b="1" dirty="0" smtClean="0">
                <a:solidFill>
                  <a:srgbClr val="FF0000"/>
                </a:solidFill>
              </a:rPr>
              <a:t>3 lessons</a:t>
            </a:r>
            <a:r>
              <a:rPr lang="en-US" sz="3600" dirty="0" smtClean="0"/>
              <a:t>.</a:t>
            </a:r>
          </a:p>
          <a:p>
            <a:pPr marL="0" indent="0" algn="ctr">
              <a:buNone/>
            </a:pPr>
            <a:r>
              <a:rPr lang="en-US" b="1" dirty="0" smtClean="0">
                <a:solidFill>
                  <a:srgbClr val="00B0F0"/>
                </a:solidFill>
              </a:rPr>
              <a:t>(Unit=3 lessons)</a:t>
            </a:r>
            <a:endParaRPr lang="en-US" b="1" dirty="0">
              <a:solidFill>
                <a:srgbClr val="00B0F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143125"/>
            <a:ext cx="533400" cy="55179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5475" y="2694918"/>
            <a:ext cx="619125" cy="5810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0875" y="3352800"/>
            <a:ext cx="619125" cy="5334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2850" y="4552950"/>
            <a:ext cx="514350" cy="552450"/>
          </a:xfrm>
          <a:prstGeom prst="rect">
            <a:avLst/>
          </a:prstGeom>
        </p:spPr>
      </p:pic>
    </p:spTree>
    <p:extLst>
      <p:ext uri="{BB962C8B-B14F-4D97-AF65-F5344CB8AC3E}">
        <p14:creationId xmlns:p14="http://schemas.microsoft.com/office/powerpoint/2010/main" val="397886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1935162"/>
          </a:xfrm>
          <a:solidFill>
            <a:srgbClr val="5FF30D"/>
          </a:solidFill>
        </p:spPr>
        <p:txBody>
          <a:bodyPr>
            <a:normAutofit fontScale="90000"/>
          </a:bodyPr>
          <a:lstStyle/>
          <a:p>
            <a:r>
              <a:rPr lang="en-US" sz="6600" b="1" dirty="0" smtClean="0">
                <a:solidFill>
                  <a:srgbClr val="012EBF"/>
                </a:solidFill>
                <a:latin typeface="Myriad Web Pro" pitchFamily="34" charset="0"/>
              </a:rPr>
              <a:t>OUTCOME</a:t>
            </a:r>
            <a:br>
              <a:rPr lang="en-US" sz="6600" b="1" dirty="0" smtClean="0">
                <a:solidFill>
                  <a:srgbClr val="012EBF"/>
                </a:solidFill>
                <a:latin typeface="Myriad Web Pro" pitchFamily="34" charset="0"/>
              </a:rPr>
            </a:br>
            <a:r>
              <a:rPr lang="en-US" sz="6600" b="1" dirty="0" smtClean="0">
                <a:solidFill>
                  <a:srgbClr val="012EBF"/>
                </a:solidFill>
                <a:latin typeface="Myriad Web Pro" pitchFamily="34" charset="0"/>
              </a:rPr>
              <a:t>for 2-Day TOT</a:t>
            </a:r>
          </a:p>
        </p:txBody>
      </p:sp>
      <p:sp>
        <p:nvSpPr>
          <p:cNvPr id="5123" name="Content Placeholder 2"/>
          <p:cNvSpPr>
            <a:spLocks noGrp="1"/>
          </p:cNvSpPr>
          <p:nvPr>
            <p:ph idx="1"/>
          </p:nvPr>
        </p:nvSpPr>
        <p:spPr>
          <a:xfrm>
            <a:off x="457200" y="2286000"/>
            <a:ext cx="8229600" cy="4191000"/>
          </a:xfrm>
        </p:spPr>
        <p:txBody>
          <a:bodyPr>
            <a:normAutofit/>
          </a:bodyPr>
          <a:lstStyle/>
          <a:p>
            <a:pPr marL="457200" lvl="1" indent="0">
              <a:buNone/>
            </a:pPr>
            <a:endParaRPr lang="en-US" sz="4000" b="1" dirty="0" smtClean="0">
              <a:solidFill>
                <a:srgbClr val="012EBF"/>
              </a:solidFill>
              <a:latin typeface="Myriad Web Pro" pitchFamily="34" charset="0"/>
            </a:endParaRPr>
          </a:p>
          <a:p>
            <a:pPr marL="0" indent="0" algn="ctr">
              <a:buNone/>
            </a:pPr>
            <a:r>
              <a:rPr lang="en-US" sz="4400" b="1" dirty="0" smtClean="0"/>
              <a:t>MEP/ESD </a:t>
            </a:r>
            <a:r>
              <a:rPr lang="en-US" sz="4400" b="1" dirty="0"/>
              <a:t>p</a:t>
            </a:r>
            <a:r>
              <a:rPr lang="en-US" sz="4400" b="1" dirty="0" smtClean="0"/>
              <a:t>articipants will be able to conduct a successful regional or local Math MATTERS training for school district summer programs.</a:t>
            </a:r>
          </a:p>
        </p:txBody>
      </p:sp>
    </p:spTree>
    <p:extLst>
      <p:ext uri="{BB962C8B-B14F-4D97-AF65-F5344CB8AC3E}">
        <p14:creationId xmlns:p14="http://schemas.microsoft.com/office/powerpoint/2010/main" val="4141706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COMPONENTS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Daily Routines</a:t>
            </a:r>
          </a:p>
          <a:p>
            <a:pPr marL="0" indent="0">
              <a:buNone/>
            </a:pPr>
            <a:endParaRPr lang="en-US" dirty="0" smtClean="0"/>
          </a:p>
          <a:p>
            <a:pPr marL="0" indent="0">
              <a:buNone/>
            </a:pPr>
            <a:endParaRPr lang="en-US" dirty="0" smtClean="0"/>
          </a:p>
          <a:p>
            <a:r>
              <a:rPr lang="en-US" dirty="0" smtClean="0"/>
              <a:t>Classroom Lesson</a:t>
            </a:r>
          </a:p>
          <a:p>
            <a:endParaRPr lang="en-US" dirty="0" smtClean="0"/>
          </a:p>
          <a:p>
            <a:endParaRPr lang="en-US" dirty="0" smtClean="0"/>
          </a:p>
          <a:p>
            <a:r>
              <a:rPr lang="en-US" dirty="0" smtClean="0"/>
              <a:t>TV Lesson</a:t>
            </a:r>
          </a:p>
          <a:p>
            <a:endParaRPr lang="en-US" dirty="0"/>
          </a:p>
          <a:p>
            <a:r>
              <a:rPr lang="en-US" dirty="0" smtClean="0"/>
              <a:t>Follow Up	 Lesson</a:t>
            </a:r>
            <a:endParaRPr lang="en-US" dirty="0"/>
          </a:p>
        </p:txBody>
      </p:sp>
      <p:sp>
        <p:nvSpPr>
          <p:cNvPr id="4" name="Content Placeholder 3"/>
          <p:cNvSpPr>
            <a:spLocks noGrp="1"/>
          </p:cNvSpPr>
          <p:nvPr>
            <p:ph sz="half" idx="2"/>
          </p:nvPr>
        </p:nvSpPr>
        <p:spPr>
          <a:xfrm>
            <a:off x="4648200" y="1600200"/>
            <a:ext cx="4038600" cy="5029200"/>
          </a:xfrm>
        </p:spPr>
        <p:txBody>
          <a:bodyPr>
            <a:normAutofit lnSpcReduction="10000"/>
          </a:bodyPr>
          <a:lstStyle/>
          <a:p>
            <a:r>
              <a:rPr lang="en-US" dirty="0" smtClean="0"/>
              <a:t>Routine reinforcement of skills</a:t>
            </a:r>
          </a:p>
          <a:p>
            <a:endParaRPr lang="en-US" dirty="0" smtClean="0"/>
          </a:p>
          <a:p>
            <a:r>
              <a:rPr lang="en-US" dirty="0" smtClean="0"/>
              <a:t>Literacy lesson</a:t>
            </a:r>
          </a:p>
          <a:p>
            <a:r>
              <a:rPr lang="en-US" dirty="0"/>
              <a:t>T</a:t>
            </a:r>
            <a:r>
              <a:rPr lang="en-US" dirty="0" smtClean="0"/>
              <a:t>ransition to Math</a:t>
            </a:r>
          </a:p>
          <a:p>
            <a:endParaRPr lang="en-US" dirty="0" smtClean="0"/>
          </a:p>
          <a:p>
            <a:r>
              <a:rPr lang="en-US" dirty="0" smtClean="0"/>
              <a:t>Math lesson</a:t>
            </a:r>
          </a:p>
          <a:p>
            <a:endParaRPr lang="en-US" dirty="0"/>
          </a:p>
          <a:p>
            <a:r>
              <a:rPr lang="en-US" dirty="0" smtClean="0"/>
              <a:t>Math game</a:t>
            </a:r>
          </a:p>
          <a:p>
            <a:r>
              <a:rPr lang="en-US" dirty="0" smtClean="0"/>
              <a:t>Snack fractions</a:t>
            </a:r>
            <a:endParaRPr lang="en-US" dirty="0"/>
          </a:p>
        </p:txBody>
      </p:sp>
    </p:spTree>
    <p:extLst>
      <p:ext uri="{BB962C8B-B14F-4D97-AF65-F5344CB8AC3E}">
        <p14:creationId xmlns:p14="http://schemas.microsoft.com/office/powerpoint/2010/main" val="2472567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Long Will It Take</a:t>
            </a:r>
            <a:endParaRPr lang="en-US" dirty="0"/>
          </a:p>
        </p:txBody>
      </p:sp>
      <p:sp>
        <p:nvSpPr>
          <p:cNvPr id="7" name="TextBox 6"/>
          <p:cNvSpPr txBox="1"/>
          <p:nvPr/>
        </p:nvSpPr>
        <p:spPr>
          <a:xfrm>
            <a:off x="644236" y="1706747"/>
            <a:ext cx="7848600" cy="3924151"/>
          </a:xfrm>
          <a:prstGeom prst="rect">
            <a:avLst/>
          </a:prstGeom>
          <a:noFill/>
        </p:spPr>
        <p:txBody>
          <a:bodyPr wrap="square" rtlCol="0">
            <a:spAutoFit/>
          </a:bodyPr>
          <a:lstStyle/>
          <a:p>
            <a:pPr algn="ctr"/>
            <a:r>
              <a:rPr lang="en-US" sz="4000" dirty="0" smtClean="0"/>
              <a:t>How many instructional hours  will it take to complete…</a:t>
            </a:r>
          </a:p>
          <a:p>
            <a:pPr algn="ctr"/>
            <a:endParaRPr lang="en-US" sz="4000" dirty="0" smtClean="0"/>
          </a:p>
          <a:p>
            <a:pPr algn="ctr"/>
            <a:r>
              <a:rPr lang="en-US" sz="4000" dirty="0" smtClean="0"/>
              <a:t>…a lesson?</a:t>
            </a:r>
          </a:p>
          <a:p>
            <a:pPr algn="ctr"/>
            <a:r>
              <a:rPr lang="en-US" sz="4000" dirty="0" smtClean="0"/>
              <a:t>…a unit?</a:t>
            </a:r>
          </a:p>
          <a:p>
            <a:pPr algn="ctr"/>
            <a:r>
              <a:rPr lang="en-US" sz="4000" dirty="0" smtClean="0"/>
              <a:t>…a grade band?</a:t>
            </a:r>
          </a:p>
          <a:p>
            <a:pPr algn="ctr"/>
            <a:endParaRPr lang="en-US" sz="900" dirty="0" smtClean="0"/>
          </a:p>
        </p:txBody>
      </p:sp>
    </p:spTree>
    <p:extLst>
      <p:ext uri="{BB962C8B-B14F-4D97-AF65-F5344CB8AC3E}">
        <p14:creationId xmlns:p14="http://schemas.microsoft.com/office/powerpoint/2010/main" val="2800333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Does a Lesson Take?</a:t>
            </a:r>
            <a:endParaRPr lang="en-US" dirty="0"/>
          </a:p>
        </p:txBody>
      </p:sp>
      <p:sp>
        <p:nvSpPr>
          <p:cNvPr id="3" name="Content Placeholder 2"/>
          <p:cNvSpPr>
            <a:spLocks noGrp="1"/>
          </p:cNvSpPr>
          <p:nvPr>
            <p:ph sz="half" idx="1"/>
          </p:nvPr>
        </p:nvSpPr>
        <p:spPr>
          <a:xfrm>
            <a:off x="457200" y="1600201"/>
            <a:ext cx="5791200" cy="3200399"/>
          </a:xfrm>
        </p:spPr>
        <p:txBody>
          <a:bodyPr>
            <a:normAutofit/>
          </a:bodyPr>
          <a:lstStyle/>
          <a:p>
            <a:r>
              <a:rPr lang="en-US" sz="3600" dirty="0" smtClean="0"/>
              <a:t>Daily Routines (30-45 min)</a:t>
            </a:r>
          </a:p>
          <a:p>
            <a:r>
              <a:rPr lang="en-US" sz="3600" dirty="0" smtClean="0"/>
              <a:t>Classroom Lesson (60-90 min)</a:t>
            </a:r>
          </a:p>
          <a:p>
            <a:r>
              <a:rPr lang="en-US" sz="3600" dirty="0" smtClean="0"/>
              <a:t>TV Lesson (30)</a:t>
            </a:r>
          </a:p>
          <a:p>
            <a:r>
              <a:rPr lang="en-US" sz="3600" dirty="0" smtClean="0"/>
              <a:t>Follow Up Lesson</a:t>
            </a:r>
          </a:p>
          <a:p>
            <a:pPr marL="0" indent="0">
              <a:buNone/>
            </a:pPr>
            <a:endParaRPr lang="en-US" sz="3600" dirty="0"/>
          </a:p>
        </p:txBody>
      </p:sp>
      <p:sp>
        <p:nvSpPr>
          <p:cNvPr id="4" name="Content Placeholder 3"/>
          <p:cNvSpPr>
            <a:spLocks noGrp="1"/>
          </p:cNvSpPr>
          <p:nvPr>
            <p:ph sz="half" idx="2"/>
          </p:nvPr>
        </p:nvSpPr>
        <p:spPr>
          <a:xfrm>
            <a:off x="6477000" y="1600200"/>
            <a:ext cx="2209800" cy="5181600"/>
          </a:xfrm>
        </p:spPr>
        <p:txBody>
          <a:bodyPr>
            <a:normAutofit/>
          </a:bodyPr>
          <a:lstStyle/>
          <a:p>
            <a:pPr marL="0" indent="0" algn="r">
              <a:buNone/>
            </a:pPr>
            <a:r>
              <a:rPr lang="en-US" sz="3600" dirty="0" smtClean="0"/>
              <a:t>45</a:t>
            </a:r>
          </a:p>
          <a:p>
            <a:pPr marL="0" indent="0" algn="r">
              <a:buNone/>
            </a:pPr>
            <a:r>
              <a:rPr lang="en-US" sz="3600" dirty="0" smtClean="0"/>
              <a:t>90</a:t>
            </a:r>
          </a:p>
          <a:p>
            <a:pPr marL="0" indent="0" algn="r">
              <a:buNone/>
            </a:pPr>
            <a:endParaRPr lang="en-US" sz="2400" dirty="0" smtClean="0"/>
          </a:p>
          <a:p>
            <a:pPr marL="0" indent="0" algn="r">
              <a:buNone/>
            </a:pPr>
            <a:r>
              <a:rPr lang="en-US" sz="3600" dirty="0" smtClean="0"/>
              <a:t>30</a:t>
            </a:r>
          </a:p>
          <a:p>
            <a:pPr marL="0" indent="0" algn="r">
              <a:buNone/>
            </a:pPr>
            <a:r>
              <a:rPr lang="en-US" sz="3600" dirty="0" smtClean="0"/>
              <a:t>60</a:t>
            </a:r>
          </a:p>
          <a:p>
            <a:pPr marL="0" indent="0" algn="r">
              <a:buNone/>
            </a:pPr>
            <a:r>
              <a:rPr lang="en-US" sz="900" dirty="0" smtClean="0"/>
              <a:t>_________________</a:t>
            </a:r>
          </a:p>
          <a:p>
            <a:pPr marL="0" indent="0" algn="r">
              <a:buNone/>
            </a:pPr>
            <a:r>
              <a:rPr lang="en-US" sz="3600" dirty="0" smtClean="0"/>
              <a:t>225 min</a:t>
            </a:r>
          </a:p>
          <a:p>
            <a:pPr marL="0" indent="0" algn="r">
              <a:buNone/>
            </a:pPr>
            <a:r>
              <a:rPr lang="en-US" sz="3600" b="1" dirty="0" smtClean="0">
                <a:solidFill>
                  <a:srgbClr val="FF0000"/>
                </a:solidFill>
              </a:rPr>
              <a:t>3.75 hours</a:t>
            </a:r>
            <a:endParaRPr lang="en-US" sz="3600" b="1" dirty="0">
              <a:solidFill>
                <a:srgbClr val="FF0000"/>
              </a:solidFill>
            </a:endParaRPr>
          </a:p>
        </p:txBody>
      </p:sp>
    </p:spTree>
    <p:extLst>
      <p:ext uri="{BB962C8B-B14F-4D97-AF65-F5344CB8AC3E}">
        <p14:creationId xmlns:p14="http://schemas.microsoft.com/office/powerpoint/2010/main" val="3227189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equired </a:t>
            </a:r>
            <a:r>
              <a:rPr lang="en-US" dirty="0"/>
              <a:t>M</a:t>
            </a:r>
            <a:r>
              <a:rPr lang="en-US" dirty="0" smtClean="0"/>
              <a:t>aterials</a:t>
            </a:r>
            <a:endParaRPr lang="en-US" dirty="0"/>
          </a:p>
        </p:txBody>
      </p:sp>
      <p:sp>
        <p:nvSpPr>
          <p:cNvPr id="3" name="Content Placeholder 2"/>
          <p:cNvSpPr>
            <a:spLocks noGrp="1"/>
          </p:cNvSpPr>
          <p:nvPr>
            <p:ph sz="half" idx="1"/>
          </p:nvPr>
        </p:nvSpPr>
        <p:spPr>
          <a:xfrm>
            <a:off x="457200" y="1600200"/>
            <a:ext cx="4038600" cy="5715000"/>
          </a:xfrm>
        </p:spPr>
        <p:txBody>
          <a:bodyPr>
            <a:normAutofit/>
          </a:bodyPr>
          <a:lstStyle/>
          <a:p>
            <a:r>
              <a:rPr lang="en-US" dirty="0" smtClean="0"/>
              <a:t>Curriculum</a:t>
            </a:r>
          </a:p>
          <a:p>
            <a:endParaRPr lang="en-US" dirty="0"/>
          </a:p>
          <a:p>
            <a:r>
              <a:rPr lang="en-US" dirty="0" smtClean="0"/>
              <a:t>DVDs</a:t>
            </a:r>
          </a:p>
          <a:p>
            <a:endParaRPr lang="en-US" dirty="0"/>
          </a:p>
          <a:p>
            <a:r>
              <a:rPr lang="en-US" dirty="0" smtClean="0"/>
              <a:t>Books</a:t>
            </a:r>
          </a:p>
          <a:p>
            <a:endParaRPr lang="en-US" dirty="0"/>
          </a:p>
          <a:p>
            <a:endParaRPr lang="en-US" dirty="0" smtClean="0"/>
          </a:p>
          <a:p>
            <a:r>
              <a:rPr lang="en-US" dirty="0" smtClean="0"/>
              <a:t>Manipulatives and other supplies</a:t>
            </a:r>
          </a:p>
          <a:p>
            <a:endParaRPr lang="en-US" dirty="0"/>
          </a:p>
        </p:txBody>
      </p:sp>
      <p:sp>
        <p:nvSpPr>
          <p:cNvPr id="4" name="Content Placeholder 3"/>
          <p:cNvSpPr>
            <a:spLocks noGrp="1"/>
          </p:cNvSpPr>
          <p:nvPr>
            <p:ph sz="half" idx="2"/>
          </p:nvPr>
        </p:nvSpPr>
        <p:spPr>
          <a:xfrm>
            <a:off x="4648200" y="1524000"/>
            <a:ext cx="4038600" cy="5562600"/>
          </a:xfrm>
        </p:spPr>
        <p:txBody>
          <a:bodyPr>
            <a:normAutofit/>
          </a:bodyPr>
          <a:lstStyle/>
          <a:p>
            <a:r>
              <a:rPr lang="en-US" dirty="0" smtClean="0"/>
              <a:t>Teacher’s guide and student BLMs</a:t>
            </a:r>
          </a:p>
          <a:p>
            <a:r>
              <a:rPr lang="en-US" dirty="0" smtClean="0"/>
              <a:t>For the TV lesson(Math concepts)</a:t>
            </a:r>
          </a:p>
          <a:p>
            <a:endParaRPr lang="en-US" sz="1200" dirty="0" smtClean="0"/>
          </a:p>
          <a:p>
            <a:r>
              <a:rPr lang="en-US" dirty="0"/>
              <a:t>F</a:t>
            </a:r>
            <a:r>
              <a:rPr lang="en-US" dirty="0" smtClean="0"/>
              <a:t>or the Classroom (literacy) lesson</a:t>
            </a:r>
          </a:p>
          <a:p>
            <a:endParaRPr lang="en-US" dirty="0" smtClean="0"/>
          </a:p>
          <a:p>
            <a:r>
              <a:rPr lang="en-US" dirty="0" smtClean="0"/>
              <a:t>These are required to carry out the activities including food for snack fractions</a:t>
            </a:r>
          </a:p>
          <a:p>
            <a:endParaRPr lang="en-US" dirty="0"/>
          </a:p>
        </p:txBody>
      </p:sp>
    </p:spTree>
    <p:extLst>
      <p:ext uri="{BB962C8B-B14F-4D97-AF65-F5344CB8AC3E}">
        <p14:creationId xmlns:p14="http://schemas.microsoft.com/office/powerpoint/2010/main" val="596517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Do We Order Materials?</a:t>
            </a:r>
            <a:endParaRPr lang="en-US" dirty="0"/>
          </a:p>
        </p:txBody>
      </p:sp>
      <p:sp>
        <p:nvSpPr>
          <p:cNvPr id="3" name="Content Placeholder 2"/>
          <p:cNvSpPr>
            <a:spLocks noGrp="1"/>
          </p:cNvSpPr>
          <p:nvPr>
            <p:ph type="subTitle" idx="1"/>
          </p:nvPr>
        </p:nvSpPr>
        <p:spPr/>
        <p:txBody>
          <a:bodyPr/>
          <a:lstStyle/>
          <a:p>
            <a:pPr>
              <a:buFont typeface="Arial" pitchFamily="34" charset="0"/>
              <a:buNone/>
              <a:defRPr/>
            </a:pPr>
            <a:r>
              <a:rPr lang="en-US" sz="4800" b="1" dirty="0" smtClean="0">
                <a:solidFill>
                  <a:srgbClr val="FF0000"/>
                </a:solidFill>
                <a:effectLst>
                  <a:outerShdw blurRad="38100" dist="38100" dir="2700000" algn="tl">
                    <a:srgbClr val="000000">
                      <a:alpha val="43137"/>
                    </a:srgbClr>
                  </a:outerShdw>
                </a:effectLst>
                <a:hlinkClick r:id="rId3"/>
              </a:rPr>
              <a:t>http://projectsmart.esc20.net</a:t>
            </a:r>
            <a:endParaRPr lang="en-US" sz="4800" b="1" dirty="0" smtClean="0">
              <a:solidFill>
                <a:srgbClr val="FF0000"/>
              </a:solidFill>
              <a:effectLst>
                <a:outerShdw blurRad="38100" dist="38100" dir="2700000" algn="tl">
                  <a:srgbClr val="000000">
                    <a:alpha val="43137"/>
                  </a:srgbClr>
                </a:outerShdw>
              </a:effectLst>
            </a:endParaRPr>
          </a:p>
          <a:p>
            <a:pPr>
              <a:buFont typeface="Arial" pitchFamily="34" charset="0"/>
              <a:buNone/>
              <a:defRPr/>
            </a:pPr>
            <a:endParaRPr lang="en-US"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5756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04801"/>
            <a:ext cx="8229600" cy="1066800"/>
          </a:xfrm>
        </p:spPr>
        <p:txBody>
          <a:bodyPr/>
          <a:lstStyle/>
          <a:p>
            <a:pPr>
              <a:lnSpc>
                <a:spcPct val="90000"/>
              </a:lnSpc>
              <a:defRPr/>
            </a:pPr>
            <a:r>
              <a:rPr lang="en-US" b="1" dirty="0" smtClean="0">
                <a:solidFill>
                  <a:srgbClr val="0070C0"/>
                </a:solidFill>
              </a:rPr>
              <a:t>A Curriculum Order includes:</a:t>
            </a:r>
            <a:endParaRPr lang="en-US" b="1" dirty="0">
              <a:solidFill>
                <a:srgbClr val="0070C0"/>
              </a:solidFill>
            </a:endParaRPr>
          </a:p>
        </p:txBody>
      </p:sp>
      <p:sp>
        <p:nvSpPr>
          <p:cNvPr id="43011" name="Content Placeholder 2"/>
          <p:cNvSpPr>
            <a:spLocks noGrp="1"/>
          </p:cNvSpPr>
          <p:nvPr>
            <p:ph idx="1"/>
          </p:nvPr>
        </p:nvSpPr>
        <p:spPr>
          <a:xfrm>
            <a:off x="228600" y="1371600"/>
            <a:ext cx="8991600" cy="5791200"/>
          </a:xfrm>
        </p:spPr>
        <p:txBody>
          <a:bodyPr>
            <a:normAutofit fontScale="92500" lnSpcReduction="20000"/>
          </a:bodyPr>
          <a:lstStyle/>
          <a:p>
            <a:pPr lvl="1">
              <a:lnSpc>
                <a:spcPct val="90000"/>
              </a:lnSpc>
              <a:buFont typeface="Arial" panose="020B0604020202020204" pitchFamily="34" charset="0"/>
              <a:buChar char="•"/>
              <a:defRPr/>
            </a:pPr>
            <a:r>
              <a:rPr lang="en-US" sz="3200" b="1" dirty="0" smtClean="0"/>
              <a:t>Operational Guide—Also available online</a:t>
            </a:r>
          </a:p>
          <a:p>
            <a:pPr lvl="1">
              <a:lnSpc>
                <a:spcPct val="90000"/>
              </a:lnSpc>
              <a:buFont typeface="Arial" panose="020B0604020202020204" pitchFamily="34" charset="0"/>
              <a:buChar char="•"/>
              <a:defRPr/>
            </a:pPr>
            <a:endParaRPr lang="en-US" sz="3200" b="1" dirty="0"/>
          </a:p>
          <a:p>
            <a:pPr lvl="1">
              <a:lnSpc>
                <a:spcPct val="90000"/>
              </a:lnSpc>
              <a:buFont typeface="Arial" panose="020B0604020202020204" pitchFamily="34" charset="0"/>
              <a:buChar char="•"/>
              <a:defRPr/>
            </a:pPr>
            <a:r>
              <a:rPr lang="en-US" sz="3200" b="1" dirty="0" smtClean="0"/>
              <a:t>K-8 Curriculum (Paper Copy and electronic copy on CD)</a:t>
            </a:r>
            <a:endParaRPr lang="en-US" sz="500" b="1" dirty="0" smtClean="0"/>
          </a:p>
          <a:p>
            <a:pPr lvl="1">
              <a:lnSpc>
                <a:spcPct val="90000"/>
              </a:lnSpc>
              <a:buFont typeface="Arial" panose="020B0604020202020204" pitchFamily="34" charset="0"/>
              <a:buChar char="•"/>
              <a:defRPr/>
            </a:pPr>
            <a:endParaRPr lang="en-US" sz="3200" b="1" dirty="0" smtClean="0"/>
          </a:p>
          <a:p>
            <a:pPr lvl="1">
              <a:lnSpc>
                <a:spcPct val="90000"/>
              </a:lnSpc>
              <a:buFont typeface="Arial" panose="020B0604020202020204" pitchFamily="34" charset="0"/>
              <a:buChar char="•"/>
              <a:defRPr/>
            </a:pPr>
            <a:r>
              <a:rPr lang="en-US" sz="3200" b="1" dirty="0" smtClean="0"/>
              <a:t>Parent Guides (English/Spanish)</a:t>
            </a:r>
          </a:p>
          <a:p>
            <a:pPr lvl="1">
              <a:lnSpc>
                <a:spcPct val="90000"/>
              </a:lnSpc>
              <a:buFont typeface="Arial" panose="020B0604020202020204" pitchFamily="34" charset="0"/>
              <a:buChar char="•"/>
              <a:defRPr/>
            </a:pPr>
            <a:endParaRPr lang="en-US" sz="3200" b="1" dirty="0" smtClean="0"/>
          </a:p>
          <a:p>
            <a:pPr lvl="1">
              <a:lnSpc>
                <a:spcPct val="90000"/>
              </a:lnSpc>
              <a:buFont typeface="Arial" panose="020B0604020202020204" pitchFamily="34" charset="0"/>
              <a:buChar char="•"/>
              <a:defRPr/>
            </a:pPr>
            <a:r>
              <a:rPr lang="en-US" sz="3200" b="1" dirty="0" smtClean="0"/>
              <a:t>Curriculum Overviews</a:t>
            </a:r>
          </a:p>
          <a:p>
            <a:pPr lvl="1">
              <a:lnSpc>
                <a:spcPct val="90000"/>
              </a:lnSpc>
              <a:buFont typeface="Arial" panose="020B0604020202020204" pitchFamily="34" charset="0"/>
              <a:buChar char="•"/>
              <a:defRPr/>
            </a:pPr>
            <a:endParaRPr lang="en-US" sz="3200" b="1" dirty="0" smtClean="0"/>
          </a:p>
          <a:p>
            <a:pPr lvl="1">
              <a:lnSpc>
                <a:spcPct val="90000"/>
              </a:lnSpc>
              <a:buFont typeface="Arial" panose="020B0604020202020204" pitchFamily="34" charset="0"/>
              <a:buChar char="•"/>
              <a:defRPr/>
            </a:pPr>
            <a:r>
              <a:rPr lang="en-US" sz="3200" b="1" dirty="0" smtClean="0"/>
              <a:t>Assessments (English/Spanish)</a:t>
            </a:r>
          </a:p>
          <a:p>
            <a:pPr lvl="1">
              <a:lnSpc>
                <a:spcPct val="90000"/>
              </a:lnSpc>
              <a:buFont typeface="Arial" panose="020B0604020202020204" pitchFamily="34" charset="0"/>
              <a:buChar char="•"/>
              <a:defRPr/>
            </a:pPr>
            <a:endParaRPr lang="en-US" sz="3200" b="1" dirty="0" smtClean="0"/>
          </a:p>
          <a:p>
            <a:pPr lvl="1">
              <a:lnSpc>
                <a:spcPct val="90000"/>
              </a:lnSpc>
              <a:buFont typeface="Arial" panose="020B0604020202020204" pitchFamily="34" charset="0"/>
              <a:buChar char="•"/>
              <a:defRPr/>
            </a:pPr>
            <a:r>
              <a:rPr lang="en-US" sz="3200" b="1" dirty="0" smtClean="0"/>
              <a:t>Curriculum order </a:t>
            </a:r>
            <a:r>
              <a:rPr lang="en-US" sz="3200" b="1" dirty="0" smtClean="0">
                <a:solidFill>
                  <a:srgbClr val="0070C0"/>
                </a:solidFill>
              </a:rPr>
              <a:t>does not include </a:t>
            </a:r>
            <a:r>
              <a:rPr lang="en-US" sz="3200" b="1" dirty="0" smtClean="0"/>
              <a:t>the DVDs of the math lessons </a:t>
            </a:r>
            <a:r>
              <a:rPr lang="en-US" sz="2200" dirty="0" smtClean="0"/>
              <a:t>(These are required and must be ordered separately.  They will be shipped </a:t>
            </a:r>
            <a:r>
              <a:rPr lang="en-US" sz="2200" u="sng" dirty="0" smtClean="0"/>
              <a:t>weekly</a:t>
            </a:r>
            <a:r>
              <a:rPr lang="en-US" sz="2200" dirty="0" smtClean="0"/>
              <a:t> beginning the last week of May as they get them taped and duplicated.)</a:t>
            </a:r>
          </a:p>
          <a:p>
            <a:pPr eaLnBrk="1" hangingPunct="1">
              <a:buFont typeface="Arial" pitchFamily="34" charset="0"/>
              <a:buChar char="•"/>
              <a:defRPr/>
            </a:pPr>
            <a:endParaRPr lang="en-US" dirty="0" smtClean="0"/>
          </a:p>
        </p:txBody>
      </p:sp>
    </p:spTree>
    <p:extLst>
      <p:ext uri="{BB962C8B-B14F-4D97-AF65-F5344CB8AC3E}">
        <p14:creationId xmlns:p14="http://schemas.microsoft.com/office/powerpoint/2010/main" val="58712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463550" y="1143000"/>
            <a:ext cx="8229600" cy="4525963"/>
          </a:xfrm>
        </p:spPr>
        <p:txBody>
          <a:bodyPr/>
          <a:lstStyle/>
          <a:p>
            <a:r>
              <a:rPr lang="en-US" sz="4000" b="1" dirty="0" smtClean="0"/>
              <a:t>For those implementing an in-home program, a digital in-home lesson booklet will be on the CD but NOT printed.</a:t>
            </a:r>
          </a:p>
        </p:txBody>
      </p:sp>
    </p:spTree>
    <p:extLst>
      <p:ext uri="{BB962C8B-B14F-4D97-AF65-F5344CB8AC3E}">
        <p14:creationId xmlns:p14="http://schemas.microsoft.com/office/powerpoint/2010/main" val="173119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b="1" dirty="0" smtClean="0"/>
              <a:t>2014 Timeline for Directors</a:t>
            </a:r>
            <a:endParaRPr lang="en-US" b="1" dirty="0"/>
          </a:p>
        </p:txBody>
      </p:sp>
      <p:sp>
        <p:nvSpPr>
          <p:cNvPr id="4" name="Content Placeholder 3"/>
          <p:cNvSpPr>
            <a:spLocks noGrp="1"/>
          </p:cNvSpPr>
          <p:nvPr>
            <p:ph idx="1"/>
          </p:nvPr>
        </p:nvSpPr>
        <p:spPr>
          <a:xfrm>
            <a:off x="457200" y="2133600"/>
            <a:ext cx="8229600" cy="4525963"/>
          </a:xfrm>
        </p:spPr>
        <p:txBody>
          <a:bodyPr>
            <a:normAutofit/>
          </a:bodyPr>
          <a:lstStyle/>
          <a:p>
            <a:r>
              <a:rPr lang="en-US" b="1" dirty="0" smtClean="0"/>
              <a:t>Download the Operational Guide </a:t>
            </a:r>
            <a:r>
              <a:rPr lang="en-US" sz="2000" b="1" dirty="0" smtClean="0"/>
              <a:t>(available now!)</a:t>
            </a:r>
          </a:p>
          <a:p>
            <a:r>
              <a:rPr lang="en-US" b="1" dirty="0" smtClean="0"/>
              <a:t>Determine what grade bands will be served</a:t>
            </a:r>
          </a:p>
          <a:p>
            <a:r>
              <a:rPr lang="en-US" b="1" dirty="0" smtClean="0"/>
              <a:t>Determine number of staff needed for each grade band and post positions</a:t>
            </a:r>
          </a:p>
          <a:p>
            <a:r>
              <a:rPr lang="en-US" b="1" dirty="0" smtClean="0"/>
              <a:t>Determine total instructional hours dedicated to Math MATTERS (hours per day/days per week/weeks per summer)</a:t>
            </a:r>
          </a:p>
          <a:p>
            <a:r>
              <a:rPr lang="en-US" b="1" dirty="0" smtClean="0"/>
              <a:t>Determine which units will be covered</a:t>
            </a:r>
          </a:p>
          <a:p>
            <a:endParaRPr lang="en-US" b="1" dirty="0" smtClean="0"/>
          </a:p>
          <a:p>
            <a:endParaRPr lang="en-US" dirty="0"/>
          </a:p>
        </p:txBody>
      </p:sp>
    </p:spTree>
    <p:extLst>
      <p:ext uri="{BB962C8B-B14F-4D97-AF65-F5344CB8AC3E}">
        <p14:creationId xmlns:p14="http://schemas.microsoft.com/office/powerpoint/2010/main" val="1092197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Timeline (continued)</a:t>
            </a:r>
            <a:endParaRPr lang="en-US" dirty="0"/>
          </a:p>
        </p:txBody>
      </p:sp>
      <p:sp>
        <p:nvSpPr>
          <p:cNvPr id="3" name="Content Placeholder 2"/>
          <p:cNvSpPr>
            <a:spLocks noGrp="1"/>
          </p:cNvSpPr>
          <p:nvPr>
            <p:ph idx="1"/>
          </p:nvPr>
        </p:nvSpPr>
        <p:spPr/>
        <p:txBody>
          <a:bodyPr>
            <a:normAutofit fontScale="85000" lnSpcReduction="10000"/>
          </a:bodyPr>
          <a:lstStyle/>
          <a:p>
            <a:r>
              <a:rPr lang="en-US" sz="3600" b="1" dirty="0"/>
              <a:t>Order curriculum (and DVDs) asap </a:t>
            </a:r>
            <a:r>
              <a:rPr lang="en-US" sz="2400" b="1" dirty="0"/>
              <a:t>(shipped in mid-May or as orders are received thereafter)</a:t>
            </a:r>
          </a:p>
          <a:p>
            <a:r>
              <a:rPr lang="en-US" sz="3600" b="1" dirty="0"/>
              <a:t>Order books </a:t>
            </a:r>
            <a:r>
              <a:rPr lang="en-US" sz="2400" b="1" dirty="0"/>
              <a:t>(</a:t>
            </a:r>
            <a:r>
              <a:rPr lang="en-US" sz="2400" b="1" dirty="0" err="1"/>
              <a:t>wishlists</a:t>
            </a:r>
            <a:r>
              <a:rPr lang="en-US" sz="2400" b="1" dirty="0"/>
              <a:t> at Amazon; look up </a:t>
            </a:r>
            <a:r>
              <a:rPr lang="en-US" sz="2400" b="1" dirty="0">
                <a:hlinkClick r:id="rId3"/>
              </a:rPr>
              <a:t>mkernel@nwesd.org</a:t>
            </a:r>
            <a:r>
              <a:rPr lang="en-US" sz="2400" b="1" dirty="0"/>
              <a:t> )</a:t>
            </a:r>
          </a:p>
          <a:p>
            <a:r>
              <a:rPr lang="en-US" sz="3600" b="1" dirty="0"/>
              <a:t>Review manipulatives list and purchase, as necessary.</a:t>
            </a:r>
          </a:p>
          <a:p>
            <a:r>
              <a:rPr lang="en-US" sz="3600" b="1" dirty="0"/>
              <a:t>Review other supply lists (snack fractions and general supplies) and purchase, as necessary. </a:t>
            </a:r>
            <a:endParaRPr lang="en-US" sz="3600" b="1" dirty="0" smtClean="0"/>
          </a:p>
          <a:p>
            <a:r>
              <a:rPr lang="en-US" sz="3600" b="1" dirty="0" smtClean="0"/>
              <a:t>Plan local professional development (ESD training, PD in a Flash on MAS Space, etc.)</a:t>
            </a:r>
          </a:p>
          <a:p>
            <a:endParaRPr lang="en-US" sz="3600" b="1" dirty="0" smtClean="0"/>
          </a:p>
          <a:p>
            <a:endParaRPr lang="en-US" dirty="0" smtClean="0"/>
          </a:p>
          <a:p>
            <a:endParaRPr lang="en-US" dirty="0"/>
          </a:p>
        </p:txBody>
      </p:sp>
    </p:spTree>
    <p:extLst>
      <p:ext uri="{BB962C8B-B14F-4D97-AF65-F5344CB8AC3E}">
        <p14:creationId xmlns:p14="http://schemas.microsoft.com/office/powerpoint/2010/main" val="1133825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0"/>
            <a:ext cx="480060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7200" dirty="0" smtClean="0"/>
              <a:t>Questions?</a:t>
            </a:r>
            <a:endParaRPr lang="en-US" sz="7200" dirty="0"/>
          </a:p>
        </p:txBody>
      </p:sp>
      <p:pic>
        <p:nvPicPr>
          <p:cNvPr id="2052" name="Picture 4" descr="C:\Users\mkernel\AppData\Local\Microsoft\Windows\Temporary Internet Files\Content.IE5\BLR9BHET\MP90038267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724329"/>
            <a:ext cx="2590800" cy="362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14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6600" b="1" smtClean="0">
                <a:solidFill>
                  <a:srgbClr val="012EBF"/>
                </a:solidFill>
                <a:latin typeface="Myriad Web Pro" pitchFamily="34" charset="0"/>
              </a:rPr>
              <a:t>Content Objectives</a:t>
            </a:r>
          </a:p>
        </p:txBody>
      </p:sp>
      <p:sp>
        <p:nvSpPr>
          <p:cNvPr id="5123" name="Content Placeholder 2"/>
          <p:cNvSpPr>
            <a:spLocks noGrp="1"/>
          </p:cNvSpPr>
          <p:nvPr>
            <p:ph idx="1"/>
          </p:nvPr>
        </p:nvSpPr>
        <p:spPr>
          <a:xfrm>
            <a:off x="457200" y="1600200"/>
            <a:ext cx="8229600" cy="4876800"/>
          </a:xfrm>
        </p:spPr>
        <p:txBody>
          <a:bodyPr>
            <a:normAutofit lnSpcReduction="10000"/>
          </a:bodyPr>
          <a:lstStyle/>
          <a:p>
            <a:pPr marL="971550" lvl="1" indent="-514350">
              <a:buFont typeface="+mj-lt"/>
              <a:buAutoNum type="arabicPeriod"/>
            </a:pPr>
            <a:endParaRPr lang="en-US" sz="4000" b="1" dirty="0" smtClean="0"/>
          </a:p>
          <a:p>
            <a:pPr marL="971550" lvl="1" indent="-514350">
              <a:buFont typeface="+mj-lt"/>
              <a:buAutoNum type="arabicPeriod"/>
            </a:pPr>
            <a:r>
              <a:rPr lang="en-US" sz="4000" b="1" dirty="0"/>
              <a:t>Review Math MATTERS goals and outcomes. </a:t>
            </a:r>
            <a:r>
              <a:rPr lang="en-US" sz="4000" i="1" dirty="0"/>
              <a:t>(BB)</a:t>
            </a:r>
          </a:p>
          <a:p>
            <a:pPr marL="971550" lvl="1" indent="-514350">
              <a:buFont typeface="+mj-lt"/>
              <a:buAutoNum type="arabicPeriod"/>
            </a:pPr>
            <a:r>
              <a:rPr lang="en-US" sz="4000" b="1" dirty="0" smtClean="0"/>
              <a:t>Review evaluation results from Math MATTERS Year 1. </a:t>
            </a:r>
            <a:r>
              <a:rPr lang="en-US" sz="4000" i="1" dirty="0" smtClean="0"/>
              <a:t>(BB)</a:t>
            </a:r>
          </a:p>
          <a:p>
            <a:pPr marL="971550" lvl="1" indent="-514350">
              <a:buFont typeface="+mj-lt"/>
              <a:buAutoNum type="arabicPeriod"/>
            </a:pPr>
            <a:r>
              <a:rPr lang="en-US" sz="4000" b="1" dirty="0" smtClean="0"/>
              <a:t>Review components of Cognitively Guided Instruction. </a:t>
            </a:r>
            <a:r>
              <a:rPr lang="en-US" sz="4000" i="1" dirty="0"/>
              <a:t>(BB</a:t>
            </a:r>
            <a:r>
              <a:rPr lang="en-US" sz="4000" i="1" dirty="0" smtClean="0"/>
              <a:t>)</a:t>
            </a:r>
            <a:endParaRPr lang="en-US" sz="4000" b="1" dirty="0" smtClean="0"/>
          </a:p>
          <a:p>
            <a:endParaRPr lang="en-US" dirty="0" smtClean="0"/>
          </a:p>
        </p:txBody>
      </p:sp>
    </p:spTree>
    <p:extLst>
      <p:ext uri="{BB962C8B-B14F-4D97-AF65-F5344CB8AC3E}">
        <p14:creationId xmlns:p14="http://schemas.microsoft.com/office/powerpoint/2010/main" val="275589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FF30D"/>
          </a:solidFill>
        </p:spPr>
        <p:txBody>
          <a:bodyPr/>
          <a:lstStyle/>
          <a:p>
            <a:r>
              <a:rPr lang="en-US" dirty="0" smtClean="0"/>
              <a:t>5-Minute Reflection</a:t>
            </a:r>
            <a:endParaRPr lang="en-US" dirty="0"/>
          </a:p>
        </p:txBody>
      </p:sp>
      <p:sp>
        <p:nvSpPr>
          <p:cNvPr id="3" name="Content Placeholder 2"/>
          <p:cNvSpPr>
            <a:spLocks noGrp="1"/>
          </p:cNvSpPr>
          <p:nvPr>
            <p:ph idx="1"/>
          </p:nvPr>
        </p:nvSpPr>
        <p:spPr>
          <a:xfrm>
            <a:off x="457200" y="1752600"/>
            <a:ext cx="8229600" cy="5105399"/>
          </a:xfrm>
        </p:spPr>
        <p:txBody>
          <a:bodyPr>
            <a:normAutofit/>
          </a:bodyPr>
          <a:lstStyle/>
          <a:p>
            <a:r>
              <a:rPr lang="en-US" dirty="0" smtClean="0"/>
              <a:t>Take </a:t>
            </a:r>
            <a:r>
              <a:rPr lang="en-US" dirty="0" smtClean="0">
                <a:solidFill>
                  <a:srgbClr val="FF0000"/>
                </a:solidFill>
              </a:rPr>
              <a:t>1 minute </a:t>
            </a:r>
            <a:r>
              <a:rPr lang="en-US" dirty="0" smtClean="0"/>
              <a:t>to reflect on the information just presented and what you need to remember when preparing for your training.  </a:t>
            </a:r>
          </a:p>
          <a:p>
            <a:r>
              <a:rPr lang="en-US" dirty="0" smtClean="0"/>
              <a:t>Create a T-chart in your Math MATTERS notebooks and label the two columns “Important TO DOs” and “Remember”</a:t>
            </a:r>
            <a:endParaRPr lang="en-US" dirty="0"/>
          </a:p>
          <a:p>
            <a:r>
              <a:rPr lang="en-US" dirty="0" smtClean="0"/>
              <a:t>Take </a:t>
            </a:r>
            <a:r>
              <a:rPr lang="en-US" dirty="0" smtClean="0">
                <a:solidFill>
                  <a:srgbClr val="FF0000"/>
                </a:solidFill>
              </a:rPr>
              <a:t>4 minutes </a:t>
            </a:r>
            <a:r>
              <a:rPr lang="en-US" dirty="0" smtClean="0"/>
              <a:t>to write things you want to remember and things you need/want to do to prepare for your MM trainings.</a:t>
            </a:r>
          </a:p>
          <a:p>
            <a:pPr lvl="1"/>
            <a:endParaRPr lang="en-US" dirty="0" smtClean="0"/>
          </a:p>
          <a:p>
            <a:pPr lvl="1"/>
            <a:endParaRPr lang="en-US" dirty="0"/>
          </a:p>
        </p:txBody>
      </p:sp>
    </p:spTree>
    <p:extLst>
      <p:ext uri="{BB962C8B-B14F-4D97-AF65-F5344CB8AC3E}">
        <p14:creationId xmlns:p14="http://schemas.microsoft.com/office/powerpoint/2010/main" val="363235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6600" b="1" dirty="0" smtClean="0">
                <a:solidFill>
                  <a:srgbClr val="012EBF"/>
                </a:solidFill>
                <a:latin typeface="Myriad Web Pro" pitchFamily="34" charset="0"/>
              </a:rPr>
              <a:t>Content Objectives</a:t>
            </a:r>
          </a:p>
        </p:txBody>
      </p:sp>
      <p:sp>
        <p:nvSpPr>
          <p:cNvPr id="5123" name="Content Placeholder 2"/>
          <p:cNvSpPr>
            <a:spLocks noGrp="1"/>
          </p:cNvSpPr>
          <p:nvPr>
            <p:ph idx="1"/>
          </p:nvPr>
        </p:nvSpPr>
        <p:spPr>
          <a:xfrm>
            <a:off x="457200" y="1600200"/>
            <a:ext cx="8229600" cy="4876800"/>
          </a:xfrm>
        </p:spPr>
        <p:txBody>
          <a:bodyPr>
            <a:normAutofit/>
          </a:bodyPr>
          <a:lstStyle/>
          <a:p>
            <a:pPr marL="971550" lvl="1" indent="-514350">
              <a:buFont typeface="+mj-lt"/>
              <a:buAutoNum type="arabicPeriod" startAt="4"/>
            </a:pPr>
            <a:r>
              <a:rPr lang="en-US" sz="4000" b="1" dirty="0" smtClean="0"/>
              <a:t>Explore a complete Math MATTERS lesson. </a:t>
            </a:r>
            <a:r>
              <a:rPr lang="en-US" sz="4000" i="1" dirty="0" smtClean="0"/>
              <a:t>(CI)</a:t>
            </a:r>
          </a:p>
          <a:p>
            <a:pPr marL="971550" lvl="1" indent="-514350">
              <a:buFont typeface="+mj-lt"/>
              <a:buAutoNum type="arabicPeriod" startAt="4"/>
            </a:pPr>
            <a:r>
              <a:rPr lang="en-US" sz="4000" b="1" dirty="0" smtClean="0"/>
              <a:t>Explore extension activities. </a:t>
            </a:r>
            <a:r>
              <a:rPr lang="en-US" sz="4000" i="1" dirty="0" smtClean="0"/>
              <a:t>(CI)</a:t>
            </a:r>
          </a:p>
          <a:p>
            <a:pPr marL="971550" lvl="1" indent="-514350">
              <a:buFont typeface="+mj-lt"/>
              <a:buAutoNum type="arabicPeriod" startAt="4"/>
            </a:pPr>
            <a:r>
              <a:rPr lang="en-US" sz="4000" b="1" dirty="0" smtClean="0"/>
              <a:t>Model scoring on various </a:t>
            </a:r>
            <a:r>
              <a:rPr lang="en-US" sz="4000" i="1" dirty="0" smtClean="0"/>
              <a:t>(CI) </a:t>
            </a:r>
            <a:r>
              <a:rPr lang="en-US" sz="4000" b="1" dirty="0" smtClean="0"/>
              <a:t>assessments.</a:t>
            </a:r>
            <a:endParaRPr lang="en-US" sz="4000" dirty="0" smtClean="0"/>
          </a:p>
          <a:p>
            <a:endParaRPr lang="en-US" sz="4000" dirty="0" smtClean="0"/>
          </a:p>
        </p:txBody>
      </p:sp>
    </p:spTree>
    <p:extLst>
      <p:ext uri="{BB962C8B-B14F-4D97-AF65-F5344CB8AC3E}">
        <p14:creationId xmlns:p14="http://schemas.microsoft.com/office/powerpoint/2010/main" val="331116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sz="6600" b="1" dirty="0">
                <a:solidFill>
                  <a:srgbClr val="012EBF"/>
                </a:solidFill>
                <a:latin typeface="Myriad Web Pro" pitchFamily="34" charset="0"/>
              </a:rPr>
              <a:t>Content Objectives</a:t>
            </a:r>
          </a:p>
        </p:txBody>
      </p:sp>
      <p:sp>
        <p:nvSpPr>
          <p:cNvPr id="6147" name="Content Placeholder 2"/>
          <p:cNvSpPr>
            <a:spLocks noGrp="1"/>
          </p:cNvSpPr>
          <p:nvPr>
            <p:ph idx="1"/>
          </p:nvPr>
        </p:nvSpPr>
        <p:spPr>
          <a:xfrm>
            <a:off x="457200" y="1447800"/>
            <a:ext cx="8229600" cy="5410200"/>
          </a:xfrm>
        </p:spPr>
        <p:txBody>
          <a:bodyPr>
            <a:normAutofit fontScale="92500" lnSpcReduction="20000"/>
          </a:bodyPr>
          <a:lstStyle/>
          <a:p>
            <a:pPr marL="742950" indent="-742950">
              <a:buFont typeface="+mj-lt"/>
              <a:buAutoNum type="arabicPeriod" startAt="7"/>
            </a:pPr>
            <a:r>
              <a:rPr lang="en-US" sz="3900" b="1" dirty="0"/>
              <a:t>Review data collection requirements</a:t>
            </a:r>
            <a:r>
              <a:rPr lang="en-US" sz="3900" b="1" dirty="0" smtClean="0"/>
              <a:t>. </a:t>
            </a:r>
            <a:r>
              <a:rPr lang="en-US" sz="3900" i="1" dirty="0" smtClean="0"/>
              <a:t>(CI) </a:t>
            </a:r>
            <a:endParaRPr lang="en-US" sz="3900" i="1" dirty="0"/>
          </a:p>
          <a:p>
            <a:pPr marL="742950" indent="-742950">
              <a:buFont typeface="+mj-lt"/>
              <a:buAutoNum type="arabicPeriod" startAt="7"/>
            </a:pPr>
            <a:r>
              <a:rPr lang="en-US" sz="3900" b="1" dirty="0"/>
              <a:t>Explore instructional and professional development opportunities through MAS Space</a:t>
            </a:r>
            <a:r>
              <a:rPr lang="en-US" sz="3900" b="1" dirty="0" smtClean="0"/>
              <a:t>. </a:t>
            </a:r>
            <a:r>
              <a:rPr lang="en-US" sz="3900" i="1" dirty="0" smtClean="0"/>
              <a:t>(S)</a:t>
            </a:r>
          </a:p>
          <a:p>
            <a:pPr marL="742950" indent="-742950">
              <a:buFont typeface="+mj-lt"/>
              <a:buAutoNum type="arabicPeriod" startAt="7"/>
            </a:pPr>
            <a:r>
              <a:rPr lang="en-US" sz="3900" b="1" i="1" dirty="0" smtClean="0"/>
              <a:t>Crosswalk the MM content with the CCSS math practices</a:t>
            </a:r>
            <a:r>
              <a:rPr lang="en-US" sz="3900" i="1" dirty="0" smtClean="0"/>
              <a:t>. (CI)</a:t>
            </a:r>
          </a:p>
          <a:p>
            <a:pPr marL="742950" indent="-742950">
              <a:buFont typeface="+mj-lt"/>
              <a:buAutoNum type="arabicPeriod" startAt="7"/>
            </a:pPr>
            <a:r>
              <a:rPr lang="en-US" sz="3900" b="1" dirty="0" smtClean="0"/>
              <a:t>Support the planning of your local or regional MM training by facilitating planning and technical assistance on day 2. </a:t>
            </a:r>
            <a:r>
              <a:rPr lang="en-US" sz="3900" i="1" dirty="0" smtClean="0"/>
              <a:t>(P&amp;A)</a:t>
            </a:r>
            <a:endParaRPr lang="en-US" sz="3900" i="1" dirty="0"/>
          </a:p>
          <a:p>
            <a:endParaRPr lang="en-US" dirty="0" smtClean="0"/>
          </a:p>
        </p:txBody>
      </p:sp>
    </p:spTree>
    <p:extLst>
      <p:ext uri="{BB962C8B-B14F-4D97-AF65-F5344CB8AC3E}">
        <p14:creationId xmlns:p14="http://schemas.microsoft.com/office/powerpoint/2010/main" val="1276117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6000" b="1" smtClean="0">
                <a:solidFill>
                  <a:srgbClr val="012EBF"/>
                </a:solidFill>
                <a:latin typeface="Myriad Web Pro" pitchFamily="34" charset="0"/>
              </a:rPr>
              <a:t>Language Objectives</a:t>
            </a:r>
          </a:p>
        </p:txBody>
      </p:sp>
      <p:sp>
        <p:nvSpPr>
          <p:cNvPr id="7171" name="Content Placeholder 2"/>
          <p:cNvSpPr>
            <a:spLocks noGrp="1"/>
          </p:cNvSpPr>
          <p:nvPr>
            <p:ph idx="1"/>
          </p:nvPr>
        </p:nvSpPr>
        <p:spPr/>
        <p:txBody>
          <a:bodyPr>
            <a:normAutofit fontScale="92500"/>
          </a:bodyPr>
          <a:lstStyle/>
          <a:p>
            <a:r>
              <a:rPr lang="en-US" sz="3600" b="1" dirty="0" smtClean="0"/>
              <a:t>Reflect and </a:t>
            </a:r>
            <a:r>
              <a:rPr lang="en-US" sz="3600" b="1" u="sng" dirty="0" smtClean="0"/>
              <a:t>discuss</a:t>
            </a:r>
            <a:r>
              <a:rPr lang="en-US" sz="3600" b="1" dirty="0" smtClean="0"/>
              <a:t> Math MATTERS instructional activities. </a:t>
            </a:r>
            <a:r>
              <a:rPr lang="en-US" sz="3600" i="1" dirty="0" smtClean="0"/>
              <a:t>(I)</a:t>
            </a:r>
          </a:p>
          <a:p>
            <a:r>
              <a:rPr lang="en-US" sz="3600" b="1" dirty="0" smtClean="0"/>
              <a:t>Recognize and </a:t>
            </a:r>
            <a:r>
              <a:rPr lang="en-US" sz="3600" b="1" u="sng" dirty="0" smtClean="0"/>
              <a:t>respond orally </a:t>
            </a:r>
            <a:r>
              <a:rPr lang="en-US" sz="3600" b="1" dirty="0" smtClean="0"/>
              <a:t>to appropriate questioning techniques. </a:t>
            </a:r>
            <a:r>
              <a:rPr lang="en-US" sz="3600" i="1" dirty="0"/>
              <a:t>(</a:t>
            </a:r>
            <a:r>
              <a:rPr lang="en-US" sz="3600" i="1" dirty="0" smtClean="0"/>
              <a:t>I &amp; S)</a:t>
            </a:r>
            <a:endParaRPr lang="en-US" sz="3600" b="1" dirty="0" smtClean="0"/>
          </a:p>
          <a:p>
            <a:r>
              <a:rPr lang="en-US" sz="3600" b="1" dirty="0" smtClean="0"/>
              <a:t>Identify and </a:t>
            </a:r>
            <a:r>
              <a:rPr lang="en-US" sz="3600" b="1" u="sng" dirty="0" smtClean="0"/>
              <a:t>discuss</a:t>
            </a:r>
            <a:r>
              <a:rPr lang="en-US" sz="3600" b="1" dirty="0" smtClean="0"/>
              <a:t> opportunities for using MAS Space. </a:t>
            </a:r>
            <a:r>
              <a:rPr lang="en-US" sz="3600" i="1" dirty="0" smtClean="0"/>
              <a:t>(I)</a:t>
            </a:r>
          </a:p>
          <a:p>
            <a:r>
              <a:rPr lang="en-US" sz="3600" b="1" u="sng" dirty="0" smtClean="0"/>
              <a:t>Write</a:t>
            </a:r>
            <a:r>
              <a:rPr lang="en-US" sz="3600" b="1" dirty="0" smtClean="0"/>
              <a:t> notes and summary information in your Math Matters notebooks. </a:t>
            </a:r>
            <a:r>
              <a:rPr lang="en-US" sz="3600" i="1" dirty="0" smtClean="0"/>
              <a:t>(R&amp;A)</a:t>
            </a:r>
          </a:p>
          <a:p>
            <a:endParaRPr lang="en-US" dirty="0" smtClean="0"/>
          </a:p>
        </p:txBody>
      </p:sp>
    </p:spTree>
    <p:extLst>
      <p:ext uri="{BB962C8B-B14F-4D97-AF65-F5344CB8AC3E}">
        <p14:creationId xmlns:p14="http://schemas.microsoft.com/office/powerpoint/2010/main" val="2763986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239" y="499507"/>
            <a:ext cx="7772400" cy="1470025"/>
          </a:xfrm>
        </p:spPr>
        <p:txBody>
          <a:bodyPr/>
          <a:lstStyle/>
          <a:p>
            <a:r>
              <a:rPr lang="en-US" b="1" dirty="0" smtClean="0">
                <a:solidFill>
                  <a:srgbClr val="000099"/>
                </a:solidFill>
              </a:rPr>
              <a:t>Consortium States</a:t>
            </a:r>
            <a:br>
              <a:rPr lang="en-US" b="1" dirty="0" smtClean="0">
                <a:solidFill>
                  <a:srgbClr val="000099"/>
                </a:solidFill>
              </a:rPr>
            </a:br>
            <a:r>
              <a:rPr lang="en-US" b="1" dirty="0" smtClean="0">
                <a:solidFill>
                  <a:srgbClr val="000099"/>
                </a:solidFill>
              </a:rPr>
              <a:t>and Partner States</a:t>
            </a:r>
            <a:endParaRPr lang="en-US" b="1" dirty="0">
              <a:solidFill>
                <a:srgbClr val="000099"/>
              </a:solidFill>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362200"/>
            <a:ext cx="4964482" cy="3116505"/>
          </a:xfrm>
          <a:prstGeom prst="rect">
            <a:avLst/>
          </a:prstGeom>
        </p:spPr>
      </p:pic>
      <p:sp>
        <p:nvSpPr>
          <p:cNvPr id="13" name="Oval 12"/>
          <p:cNvSpPr/>
          <p:nvPr/>
        </p:nvSpPr>
        <p:spPr>
          <a:xfrm>
            <a:off x="2590800" y="2438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486400" y="30480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85338" y="29337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17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295400"/>
            <a:ext cx="8229600" cy="1143000"/>
          </a:xfrm>
        </p:spPr>
        <p:txBody>
          <a:bodyPr/>
          <a:lstStyle/>
          <a:p>
            <a:endParaRPr lang="en-US" smtClean="0"/>
          </a:p>
        </p:txBody>
      </p:sp>
      <p:sp>
        <p:nvSpPr>
          <p:cNvPr id="10243" name="Content Placeholder 2"/>
          <p:cNvSpPr>
            <a:spLocks noGrp="1"/>
          </p:cNvSpPr>
          <p:nvPr>
            <p:ph idx="1"/>
          </p:nvPr>
        </p:nvSpPr>
        <p:spPr>
          <a:xfrm>
            <a:off x="1447800" y="5181600"/>
            <a:ext cx="7010400" cy="1828800"/>
          </a:xfrm>
        </p:spPr>
        <p:txBody>
          <a:bodyPr>
            <a:normAutofit fontScale="92500" lnSpcReduction="20000"/>
          </a:bodyPr>
          <a:lstStyle/>
          <a:p>
            <a:pPr marL="0" indent="0" algn="ctr">
              <a:buFont typeface="Arial" charset="0"/>
              <a:buNone/>
            </a:pPr>
            <a:r>
              <a:rPr lang="en-US" sz="7200" b="1" dirty="0" smtClean="0"/>
              <a:t>Math MATTERS Successes!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170" y="533400"/>
            <a:ext cx="6172200" cy="4114800"/>
          </a:xfrm>
          <a:prstGeom prst="rect">
            <a:avLst/>
          </a:prstGeom>
        </p:spPr>
      </p:pic>
    </p:spTree>
    <p:extLst>
      <p:ext uri="{BB962C8B-B14F-4D97-AF65-F5344CB8AC3E}">
        <p14:creationId xmlns:p14="http://schemas.microsoft.com/office/powerpoint/2010/main" val="3062253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66800"/>
            <a:ext cx="7924800" cy="5638800"/>
          </a:xfrm>
        </p:spPr>
        <p:txBody>
          <a:bodyPr>
            <a:normAutofit fontScale="62500" lnSpcReduction="20000"/>
          </a:bodyPr>
          <a:lstStyle/>
          <a:p>
            <a:r>
              <a:rPr lang="en-US" sz="5100" dirty="0" smtClean="0"/>
              <a:t>Math </a:t>
            </a:r>
            <a:r>
              <a:rPr lang="en-US" sz="5100" dirty="0"/>
              <a:t>scores are </a:t>
            </a:r>
            <a:r>
              <a:rPr lang="en-US" sz="5100" dirty="0" smtClean="0"/>
              <a:t>increasing, and several teachers commented that English </a:t>
            </a:r>
            <a:r>
              <a:rPr lang="en-US" sz="5100" dirty="0"/>
              <a:t>language ability is also increasing</a:t>
            </a:r>
            <a:r>
              <a:rPr lang="en-US" sz="5100" dirty="0" smtClean="0"/>
              <a:t>.</a:t>
            </a:r>
          </a:p>
          <a:p>
            <a:endParaRPr lang="en-US" sz="1400" dirty="0"/>
          </a:p>
          <a:p>
            <a:r>
              <a:rPr lang="en-US" sz="5100" dirty="0"/>
              <a:t>Many teachers commented that they saw growth in their students’ math abilities</a:t>
            </a:r>
            <a:r>
              <a:rPr lang="en-US" sz="5100" dirty="0" smtClean="0"/>
              <a:t>.</a:t>
            </a:r>
          </a:p>
          <a:p>
            <a:endParaRPr lang="en-US" sz="1600" dirty="0"/>
          </a:p>
          <a:p>
            <a:r>
              <a:rPr lang="en-US" sz="5100" dirty="0"/>
              <a:t>The curriculum is consistently described as “strong,” “engaging,” and “challenging</a:t>
            </a:r>
            <a:r>
              <a:rPr lang="en-US" sz="5100" dirty="0" smtClean="0"/>
              <a:t>.”</a:t>
            </a:r>
          </a:p>
          <a:p>
            <a:endParaRPr lang="en-US" sz="1600" dirty="0"/>
          </a:p>
          <a:p>
            <a:r>
              <a:rPr lang="en-US" sz="5100" dirty="0"/>
              <a:t>Teachers described gains such as “students could show that they understood the math they were doing” and “students started the summer afraid of math, but were much more confident after Math MATTERS.”</a:t>
            </a:r>
          </a:p>
          <a:p>
            <a:endParaRPr lang="en-US" dirty="0"/>
          </a:p>
        </p:txBody>
      </p:sp>
    </p:spTree>
    <p:extLst>
      <p:ext uri="{BB962C8B-B14F-4D97-AF65-F5344CB8AC3E}">
        <p14:creationId xmlns:p14="http://schemas.microsoft.com/office/powerpoint/2010/main" val="33550987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quot;&quot;/&gt;&lt;property id=&quot;20307&quot; value=&quot;256&quot;/&gt;&lt;/object&gt;&lt;object type=&quot;3&quot; unique_id=&quot;10005&quot;&gt;&lt;property id=&quot;20148&quot; value=&quot;5&quot;/&gt;&lt;property id=&quot;20300&quot; value=&quot;Slide 2 - &amp;quot;Content Objectives&amp;quot;&quot;/&gt;&lt;property id=&quot;20307&quot; value=&quot;297&quot;/&gt;&lt;/object&gt;&lt;object type=&quot;3&quot; unique_id=&quot;10006&quot;&gt;&lt;property id=&quot;20148&quot; value=&quot;5&quot;/&gt;&lt;property id=&quot;20300&quot; value=&quot;Slide 3 - &amp;quot;Language Objectives&amp;quot;&quot;/&gt;&lt;property id=&quot;20307&quot; value=&quot;299&quot;/&gt;&lt;/object&gt;&lt;object type=&quot;3&quot; unique_id=&quot;10007&quot;&gt;&lt;property id=&quot;20148&quot; value=&quot;5&quot;/&gt;&lt;property id=&quot;20300&quot; value=&quot;Slide 4 - &amp;quot;Day 2&amp;quot;&quot;/&gt;&lt;property id=&quot;20307&quot; value=&quot;298&quot;/&gt;&lt;/object&gt;&lt;object type=&quot;3&quot; unique_id=&quot;10008&quot;&gt;&lt;property id=&quot;20148&quot; value=&quot;5&quot;/&gt;&lt;property id=&quot;20300&quot; value=&quot;Slide 5&quot;/&gt;&lt;property id=&quot;20307&quot; value=&quot;303&quot;/&gt;&lt;/object&gt;&lt;object type=&quot;3&quot; unique_id=&quot;10009&quot;&gt;&lt;property id=&quot;20148&quot; value=&quot;5&quot;/&gt;&lt;property id=&quot;20300&quot; value=&quot;Slide 6 - &amp;quot;MASTERS Evaluation Results&amp;quot;&quot;/&gt;&lt;property id=&quot;20307&quot; value=&quot;258&quot;/&gt;&lt;/object&gt;&lt;object type=&quot;3&quot; unique_id=&quot;10010&quot;&gt;&lt;property id=&quot;20148&quot; value=&quot;5&quot;/&gt;&lt;property id=&quot;20300&quot; value=&quot;Slide 7 - &amp;quot;Participation&amp;quot;&quot;/&gt;&lt;property id=&quot;20307&quot; value=&quot;259&quot;/&gt;&lt;/object&gt;&lt;object type=&quot;3&quot; unique_id=&quot;10011&quot;&gt;&lt;property id=&quot;20148&quot; value=&quot;5&quot;/&gt;&lt;property id=&quot;20300&quot; value=&quot;Slide 8 - &amp;quot;Objective 1 &amp;#x0D;&amp;#x0A;Performance Measure 1a&amp;quot;&quot;/&gt;&lt;property id=&quot;20307&quot; value=&quot;260&quot;/&gt;&lt;/object&gt;&lt;object type=&quot;3&quot; unique_id=&quot;10012&quot;&gt;&lt;property id=&quot;20148&quot; value=&quot;5&quot;/&gt;&lt;property id=&quot;20300&quot; value=&quot;Slide 9 - &amp;quot;Student Results on Curriculum-Based Assessments – ALL STATES YEAR 1&amp;quot;&quot;/&gt;&lt;property id=&quot;20307&quot; value=&quot;261&quot;/&gt;&lt;/object&gt;&lt;object type=&quot;3&quot; unique_id=&quot;10013&quot;&gt;&lt;property id=&quot;20148&quot; value=&quot;5&quot;/&gt;&lt;property id=&quot;20300&quot; value=&quot;Slide 10 - &amp;quot;Student Results on Curriculum-Based Assessments – ALL STATES YEAR 2&amp;quot;&quot;/&gt;&lt;property id=&quot;20307&quot; value=&quot;262&quot;/&gt;&lt;/object&gt;&lt;object type=&quot;3&quot; unique_id=&quot;10014&quot;&gt;&lt;property id=&quot;20148&quot; value=&quot;5&quot;/&gt;&lt;property id=&quot;20300&quot; value=&quot;Slide 11 - &amp;quot;Objective 2&amp;quot;&quot;/&gt;&lt;property id=&quot;20307&quot; value=&quot;264&quot;/&gt;&lt;/object&gt;&lt;object type=&quot;3&quot; unique_id=&quot;10015&quot;&gt;&lt;property id=&quot;20148&quot; value=&quot;5&quot;/&gt;&lt;property id=&quot;20300&quot; value=&quot;Slide 12 - &amp;quot;Secondary Students Completing Courses and Reaching Goals&amp;quot;&quot;/&gt;&lt;property id=&quot;20307&quot; value=&quot;265&quot;/&gt;&lt;/object&gt;&lt;object type=&quot;3&quot; unique_id=&quot;10016&quot;&gt;&lt;property id=&quot;20148&quot; value=&quot;5&quot;/&gt;&lt;property id=&quot;20300&quot; value=&quot;Slide 13 - &amp;quot;Objective 3&amp;quot;&quot;/&gt;&lt;property id=&quot;20307&quot; value=&quot;267&quot;/&gt;&lt;/object&gt;&lt;object type=&quot;3&quot; unique_id=&quot;10017&quot;&gt;&lt;property id=&quot;20148&quot; value=&quot;5&quot;/&gt;&lt;property id=&quot;20300&quot; value=&quot;Slide 14&quot;/&gt;&lt;property id=&quot;20307&quot; value=&quot;269&quot;/&gt;&lt;/object&gt;&lt;object type=&quot;3&quot; unique_id=&quot;10018&quot;&gt;&lt;property id=&quot;20148&quot; value=&quot;5&quot;/&gt;&lt;property id=&quot;20300&quot; value=&quot;Slide 15&quot;/&gt;&lt;property id=&quot;20307&quot; value=&quot;268&quot;/&gt;&lt;/object&gt;&lt;object type=&quot;3&quot; unique_id=&quot;10019&quot;&gt;&lt;property id=&quot;20148&quot; value=&quot;5&quot;/&gt;&lt;property id=&quot;20300&quot; value=&quot;Slide 16 - &amp;quot;Objective 4&amp;quot;&quot;/&gt;&lt;property id=&quot;20307&quot; value=&quot;270&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quot;/&gt;&lt;property id=&quot;20307&quot; value=&quot;271&quot;/&gt;&lt;/object&gt;&lt;object type=&quot;3&quot; unique_id=&quot;10022&quot;&gt;&lt;property id=&quot;20148&quot; value=&quot;5&quot;/&gt;&lt;property id=&quot;20300&quot; value=&quot;Slide 19 - &amp;quot;Parent Ratings on the MASTERS Parent Involvement Rubric&amp;quot;&quot;/&gt;&lt;property id=&quot;20307&quot; value=&quot;272&quot;/&gt;&lt;/object&gt;&lt;object type=&quot;3&quot; unique_id=&quot;10023&quot;&gt;&lt;property id=&quot;20148&quot; value=&quot;5&quot;/&gt;&lt;property id=&quot;20300&quot; value=&quot;Slide 20&quot;/&gt;&lt;property id=&quot;20307&quot; value=&quot;273&quot;/&gt;&lt;/object&gt;&lt;object type=&quot;3&quot; unique_id=&quot;10024&quot;&gt;&lt;property id=&quot;20148&quot; value=&quot;5&quot;/&gt;&lt;property id=&quot;20300&quot; value=&quot;Slide 21 - &amp;quot;Comments from 2012&amp;quot;&quot;/&gt;&lt;property id=&quot;20307&quot; value=&quot;275&quot;/&gt;&lt;/object&gt;&lt;object type=&quot;3&quot; unique_id=&quot;10025&quot;&gt;&lt;property id=&quot;20148&quot; value=&quot;5&quot;/&gt;&lt;property id=&quot;20300&quot; value=&quot;Slide 22 - &amp;quot;Comments from 2012&amp;quot;&quot;/&gt;&lt;property id=&quot;20307&quot; value=&quot;276&quot;/&gt;&lt;/object&gt;&lt;object type=&quot;3&quot; unique_id=&quot;10026&quot;&gt;&lt;property id=&quot;20148&quot; value=&quot;5&quot;/&gt;&lt;property id=&quot;20300&quot; value=&quot;Slide 23&quot;/&gt;&lt;property id=&quot;20307&quot; value=&quot;277&quot;/&gt;&lt;/object&gt;&lt;object type=&quot;3&quot; unique_id=&quot;10027&quot;&gt;&lt;property id=&quot;20148&quot; value=&quot;5&quot;/&gt;&lt;property id=&quot;20300&quot; value=&quot;Slide 24&quot;/&gt;&lt;property id=&quot;20307&quot; value=&quot;278&quot;/&gt;&lt;/object&gt;&lt;object type=&quot;3&quot; unique_id=&quot;10028&quot;&gt;&lt;property id=&quot;20148&quot; value=&quot;5&quot;/&gt;&lt;property id=&quot;20300&quot; value=&quot;Slide 25 - &amp;quot;Grades 4-5&amp;quot;&quot;/&gt;&lt;property id=&quot;20307&quot; value=&quot;279&quot;/&gt;&lt;/object&gt;&lt;object type=&quot;3&quot; unique_id=&quot;10029&quot;&gt;&lt;property id=&quot;20148&quot; value=&quot;5&quot;/&gt;&lt;property id=&quot;20300&quot; value=&quot;Slide 26 - &amp;quot;What Are Users Doing? (K-1)&amp;quot;&quot;/&gt;&lt;property id=&quot;20307&quot; value=&quot;280&quot;/&gt;&lt;/object&gt;&lt;object type=&quot;3&quot; unique_id=&quot;10030&quot;&gt;&lt;property id=&quot;20148&quot; value=&quot;5&quot;/&gt;&lt;property id=&quot;20300&quot; value=&quot;Slide 27 - &amp;quot;What are Users Doing?&amp;#x0D;&amp;#x0A;Grades 2-3&amp;quot;&quot;/&gt;&lt;property id=&quot;20307&quot; value=&quot;281&quot;/&gt;&lt;/object&gt;&lt;object type=&quot;3&quot; unique_id=&quot;10031&quot;&gt;&lt;property id=&quot;20148&quot; value=&quot;5&quot;/&gt;&lt;property id=&quot;20300&quot; value=&quot;Slide 28 - &amp;quot;What are Users Doing?&amp;quot;&quot;/&gt;&lt;property id=&quot;20307&quot; value=&quot;282&quot;/&gt;&lt;/object&gt;&lt;object type=&quot;3&quot; unique_id=&quot;10032&quot;&gt;&lt;property id=&quot;20148&quot; value=&quot;5&quot;/&gt;&lt;property id=&quot;20300&quot; value=&quot;Slide 29&quot;/&gt;&lt;property id=&quot;20307&quot; value=&quot;283&quot;/&gt;&lt;/object&gt;&lt;object type=&quot;3&quot; unique_id=&quot;10033&quot;&gt;&lt;property id=&quot;20148&quot; value=&quot;5&quot;/&gt;&lt;property id=&quot;20300&quot; value=&quot;Slide 30 - &amp;quot;What Are Users Doing?&amp;quot;&quot;/&gt;&lt;property id=&quot;20307&quot; value=&quot;284&quot;/&gt;&lt;/object&gt;&lt;object type=&quot;3&quot; unique_id=&quot;10034&quot;&gt;&lt;property id=&quot;20148&quot; value=&quot;5&quot;/&gt;&lt;property id=&quot;20300&quot; value=&quot;Slide 31 - &amp;quot;What Are Users Doing?&amp;quot;&quot;/&gt;&lt;property id=&quot;20307&quot; value=&quot;285&quot;/&gt;&lt;/object&gt;&lt;object type=&quot;3&quot; unique_id=&quot;10035&quot;&gt;&lt;property id=&quot;20148&quot; value=&quot;5&quot;/&gt;&lt;property id=&quot;20300&quot; value=&quot;Slide 32 - &amp;quot;What Are Users Doing?&amp;quot;&quot;/&gt;&lt;property id=&quot;20307&quot; value=&quot;286&quot;/&gt;&lt;/object&gt;&lt;object type=&quot;3&quot; unique_id=&quot;10036&quot;&gt;&lt;property id=&quot;20148&quot; value=&quot;5&quot;/&gt;&lt;property id=&quot;20300&quot; value=&quot;Slide 33&quot;/&gt;&lt;property id=&quot;20307&quot; value=&quot;287&quot;/&gt;&lt;/object&gt;&lt;object type=&quot;3&quot; unique_id=&quot;10037&quot;&gt;&lt;property id=&quot;20148&quot; value=&quot;5&quot;/&gt;&lt;property id=&quot;20300&quot; value=&quot;Slide 34 - &amp;quot;What Are Users Doing?&amp;quot;&quot;/&gt;&lt;property id=&quot;20307&quot; value=&quot;288&quot;/&gt;&lt;/object&gt;&lt;object type=&quot;3&quot; unique_id=&quot;10038&quot;&gt;&lt;property id=&quot;20148&quot; value=&quot;5&quot;/&gt;&lt;property id=&quot;20300&quot; value=&quot;Slide 35 - &amp;quot;MAS Online - PD&amp;quot;&quot;/&gt;&lt;property id=&quot;20307&quot; value=&quot;290&quot;/&gt;&lt;/object&gt;&lt;object type=&quot;3&quot; unique_id=&quot;10039&quot;&gt;&lt;property id=&quot;20148&quot; value=&quot;5&quot;/&gt;&lt;property id=&quot;20300&quot; value=&quot;Slide 36&quot;/&gt;&lt;property id=&quot;20307&quot; value=&quot;292&quot;/&gt;&lt;/object&gt;&lt;object type=&quot;3&quot; unique_id=&quot;10040&quot;&gt;&lt;property id=&quot;20148&quot; value=&quot;5&quot;/&gt;&lt;property id=&quot;20300&quot; value=&quot;Slide 37 - &amp;quot;Online Modules&amp;quot;&quot;/&gt;&lt;property id=&quot;20307&quot; value=&quot;291&quot;/&gt;&lt;/object&gt;&lt;object type=&quot;3&quot; unique_id=&quot;10041&quot;&gt;&lt;property id=&quot;20148&quot; value=&quot;5&quot;/&gt;&lt;property id=&quot;20300&quot; value=&quot;Slide 38&quot;/&gt;&lt;property id=&quot;20307&quot; value=&quot;328&quot;/&gt;&lt;/object&gt;&lt;object type=&quot;3&quot; unique_id=&quot;10042&quot;&gt;&lt;property id=&quot;20148&quot; value=&quot;5&quot;/&gt;&lt;property id=&quot;20300&quot; value=&quot;Slide 39 - &amp;quot;Consortium States and Partner States&amp;quot;&quot;/&gt;&lt;property id=&quot;20307&quot; value=&quot;327&quot;/&gt;&lt;/object&gt;&lt;object type=&quot;3&quot; unique_id=&quot;10043&quot;&gt;&lt;property id=&quot;20148&quot; value=&quot;5&quot;/&gt;&lt;property id=&quot;20300&quot; value=&quot;Slide 40 - &amp;quot;Content Advisory Team&amp;quot;&quot;/&gt;&lt;property id=&quot;20307&quot; value=&quot;301&quot;/&gt;&lt;/object&gt;&lt;object type=&quot;3&quot; unique_id=&quot;10044&quot;&gt;&lt;property id=&quot;20148&quot; value=&quot;5&quot;/&gt;&lt;property id=&quot;20300&quot; value=&quot;Slide 41 - &amp;quot;What’s New in Math MATTERS?&amp;quot;&quot;/&gt;&lt;property id=&quot;20307&quot; value=&quot;294&quot;/&gt;&lt;/object&gt;&lt;object type=&quot;3&quot; unique_id=&quot;10045&quot;&gt;&lt;property id=&quot;20148&quot; value=&quot;5&quot;/&gt;&lt;property id=&quot;20300&quot; value=&quot;Slide 42 - &amp;quot;Goal 1&amp;quot;&quot;/&gt;&lt;property id=&quot;20307&quot; value=&quot;323&quot;/&gt;&lt;/object&gt;&lt;object type=&quot;3&quot; unique_id=&quot;10046&quot;&gt;&lt;property id=&quot;20148&quot; value=&quot;5&quot;/&gt;&lt;property id=&quot;20300&quot; value=&quot;Slide 43 - &amp;quot;Outcome 1a&amp;quot;&quot;/&gt;&lt;property id=&quot;20307&quot; value=&quot;312&quot;/&gt;&lt;/object&gt;&lt;object type=&quot;3&quot; unique_id=&quot;10047&quot;&gt;&lt;property id=&quot;20148&quot; value=&quot;5&quot;/&gt;&lt;property id=&quot;20300&quot; value=&quot;Slide 44 - &amp;quot;Outcome 1b&amp;quot;&quot;/&gt;&lt;property id=&quot;20307&quot; value=&quot;313&quot;/&gt;&lt;/object&gt;&lt;object type=&quot;3&quot; unique_id=&quot;10048&quot;&gt;&lt;property id=&quot;20148&quot; value=&quot;5&quot;/&gt;&lt;property id=&quot;20300&quot; value=&quot;Slide 45 - &amp;quot;Goal 2&amp;quot;&quot;/&gt;&lt;property id=&quot;20307&quot; value=&quot;324&quot;/&gt;&lt;/object&gt;&lt;object type=&quot;3&quot; unique_id=&quot;10049&quot;&gt;&lt;property id=&quot;20148&quot; value=&quot;5&quot;/&gt;&lt;property id=&quot;20300&quot; value=&quot;Slide 46 - &amp;quot;Outcome 2a&amp;quot;&quot;/&gt;&lt;property id=&quot;20307&quot; value=&quot;315&quot;/&gt;&lt;/object&gt;&lt;object type=&quot;3&quot; unique_id=&quot;10050&quot;&gt;&lt;property id=&quot;20148&quot; value=&quot;5&quot;/&gt;&lt;property id=&quot;20300&quot; value=&quot;Slide 47 - &amp;quot;Outcome 2b: &amp;quot;&quot;/&gt;&lt;property id=&quot;20307&quot; value=&quot;316&quot;/&gt;&lt;/object&gt;&lt;object type=&quot;3&quot; unique_id=&quot;10051&quot;&gt;&lt;property id=&quot;20148&quot; value=&quot;5&quot;/&gt;&lt;property id=&quot;20300&quot; value=&quot;Slide 48 - &amp;quot;Outcome 2c &amp;quot;&quot;/&gt;&lt;property id=&quot;20307&quot; value=&quot;317&quot;/&gt;&lt;/object&gt;&lt;object type=&quot;3&quot; unique_id=&quot;10052&quot;&gt;&lt;property id=&quot;20148&quot; value=&quot;5&quot;/&gt;&lt;property id=&quot;20300&quot; value=&quot;Slide 49 - &amp;quot;Goal 3&amp;quot;&quot;/&gt;&lt;property id=&quot;20307&quot; value=&quot;325&quot;/&gt;&lt;/object&gt;&lt;object type=&quot;3&quot; unique_id=&quot;10053&quot;&gt;&lt;property id=&quot;20148&quot; value=&quot;5&quot;/&gt;&lt;property id=&quot;20300&quot; value=&quot;Slide 50 - &amp;quot;Outcome 3a &amp;quot;&quot;/&gt;&lt;property id=&quot;20307&quot; value=&quot;319&quot;/&gt;&lt;/object&gt;&lt;object type=&quot;3&quot; unique_id=&quot;10054&quot;&gt;&lt;property id=&quot;20148&quot; value=&quot;5&quot;/&gt;&lt;property id=&quot;20300&quot; value=&quot;Slide 51&quot;/&gt;&lt;property id=&quot;20307&quot; value=&quot;329&quot;/&gt;&lt;/object&gt;&lt;object type=&quot;3&quot; unique_id=&quot;10055&quot;&gt;&lt;property id=&quot;20148&quot; value=&quot;5&quot;/&gt;&lt;property id=&quot;20300&quot; value=&quot;Slide 52 - &amp;quot;Goal 4&amp;quot;&quot;/&gt;&lt;property id=&quot;20307&quot; value=&quot;326&quot;/&gt;&lt;/object&gt;&lt;object type=&quot;3&quot; unique_id=&quot;10056&quot;&gt;&lt;property id=&quot;20148&quot; value=&quot;5&quot;/&gt;&lt;property id=&quot;20300&quot; value=&quot;Slide 53 - &amp;quot;Outcome 4a&amp;quot;&quot;/&gt;&lt;property id=&quot;20307&quot; value=&quot;321&quot;/&gt;&lt;/object&gt;&lt;object type=&quot;3&quot; unique_id=&quot;10057&quot;&gt;&lt;property id=&quot;20148&quot; value=&quot;5&quot;/&gt;&lt;property id=&quot;20300&quot; value=&quot;Slide 54 - &amp;quot;2013 Timeline&amp;#x0D;&amp;#x0A;(pp. 15-16 Math MATTERS Operational Guide&amp;quot;&quot;/&gt;&lt;property id=&quot;20307&quot; value=&quot;330&quot;/&gt;&lt;/object&gt;&lt;object type=&quot;3&quot; unique_id=&quot;10058&quot;&gt;&lt;property id=&quot;20148&quot; value=&quot;5&quot;/&gt;&lt;property id=&quot;20300&quot; value=&quot;Slide 55&quot;/&gt;&lt;property id=&quot;20307&quot; value=&quot;331&quot;/&gt;&lt;/object&gt;&lt;object type=&quot;3&quot; unique_id=&quot;10059&quot;&gt;&lt;property id=&quot;20148&quot; value=&quot;5&quot;/&gt;&lt;property id=&quot;20300&quot; value=&quot;Slide 56&quot;/&gt;&lt;property id=&quot;20307&quot; value=&quot;304&quot;/&gt;&lt;/object&gt;&lt;object type=&quot;3&quot; unique_id=&quot;10060&quot;&gt;&lt;property id=&quot;20148&quot; value=&quot;5&quot;/&gt;&lt;property id=&quot;20300&quot; value=&quot;Slide 57&quot;/&gt;&lt;property id=&quot;20307&quot; value=&quot;307&quot;/&gt;&lt;/object&gt;&lt;object type=&quot;3&quot; unique_id=&quot;10061&quot;&gt;&lt;property id=&quot;20148&quot; value=&quot;5&quot;/&gt;&lt;property id=&quot;20300&quot; value=&quot;Slide 58&quot;/&gt;&lt;property id=&quot;20307&quot; value=&quot;308&quot;/&gt;&lt;/object&gt;&lt;object type=&quot;3&quot; unique_id=&quot;10062&quot;&gt;&lt;property id=&quot;20148&quot; value=&quot;5&quot;/&gt;&lt;property id=&quot;20300&quot; value=&quot;Slide 59&quot;/&gt;&lt;property id=&quot;20307&quot; value=&quot;309&quot;/&gt;&lt;/object&gt;&lt;object type=&quot;3&quot; unique_id=&quot;10063&quot;&gt;&lt;property id=&quot;20148&quot; value=&quot;5&quot;/&gt;&lt;property id=&quot;20300&quot; value=&quot;Slide 60 - &amp;quot;Contact Information&amp;quot;&quot;/&gt;&lt;property id=&quot;20307&quot; value=&quot;310&quot;/&gt;&lt;/object&gt;&lt;object type=&quot;3&quot; unique_id=&quot;10064&quot;&gt;&lt;property id=&quot;20148&quot; value=&quot;5&quot;/&gt;&lt;property id=&quot;20300&quot; value=&quot;Slide 61 - &amp;quot;Contact Information&amp;quot;&quot;/&gt;&lt;property id=&quot;20307&quot; value=&quot;31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2415</TotalTime>
  <Words>2475</Words>
  <Application>Microsoft Office PowerPoint</Application>
  <PresentationFormat>On-screen Show (4:3)</PresentationFormat>
  <Paragraphs>317</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vt:lpstr>
      <vt:lpstr>OUTCOME for 2-Day TOT</vt:lpstr>
      <vt:lpstr>Content Objectives</vt:lpstr>
      <vt:lpstr>Content Objectives</vt:lpstr>
      <vt:lpstr>Content Objectives</vt:lpstr>
      <vt:lpstr>Language Objectives</vt:lpstr>
      <vt:lpstr>Consortium States and Partner States</vt:lpstr>
      <vt:lpstr>PowerPoint Presentation</vt:lpstr>
      <vt:lpstr>PowerPoint Presentation</vt:lpstr>
      <vt:lpstr>Suggestions</vt:lpstr>
      <vt:lpstr>Math MATTERS Evaluation Results</vt:lpstr>
      <vt:lpstr>Performance Measure</vt:lpstr>
      <vt:lpstr>Student Results (ALL REPORTING STATES)</vt:lpstr>
      <vt:lpstr>Washington State Results 2013</vt:lpstr>
      <vt:lpstr>Math MATTERS and CCSS</vt:lpstr>
      <vt:lpstr>Math MATTERS  Curriculum Approach</vt:lpstr>
      <vt:lpstr>Math content and balanced literacy delivered through a sheltered instructional approach</vt:lpstr>
      <vt:lpstr>PowerPoint Presentation</vt:lpstr>
      <vt:lpstr>Curriculum Organization</vt:lpstr>
      <vt:lpstr>LESSON COMPONENTS</vt:lpstr>
      <vt:lpstr>How Long Will It Take</vt:lpstr>
      <vt:lpstr>How Long Does a Lesson Take?</vt:lpstr>
      <vt:lpstr>Required Materials</vt:lpstr>
      <vt:lpstr>How Do We Order Materials?</vt:lpstr>
      <vt:lpstr>A Curriculum Order includes:</vt:lpstr>
      <vt:lpstr>PowerPoint Presentation</vt:lpstr>
      <vt:lpstr>2014 Timeline for Directors</vt:lpstr>
      <vt:lpstr>2014 Timeline (continued)</vt:lpstr>
      <vt:lpstr>PowerPoint Presentation</vt:lpstr>
      <vt:lpstr>5-Minute 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Mary Kernel</cp:lastModifiedBy>
  <cp:revision>84</cp:revision>
  <cp:lastPrinted>2014-05-11T20:20:15Z</cp:lastPrinted>
  <dcterms:created xsi:type="dcterms:W3CDTF">2013-04-07T18:28:01Z</dcterms:created>
  <dcterms:modified xsi:type="dcterms:W3CDTF">2014-05-11T20:26:04Z</dcterms:modified>
</cp:coreProperties>
</file>