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6" r:id="rId3"/>
    <p:sldId id="258" r:id="rId4"/>
    <p:sldId id="283" r:id="rId5"/>
    <p:sldId id="259" r:id="rId6"/>
    <p:sldId id="260" r:id="rId7"/>
    <p:sldId id="261" r:id="rId8"/>
    <p:sldId id="262" r:id="rId9"/>
    <p:sldId id="263" r:id="rId10"/>
    <p:sldId id="264" r:id="rId11"/>
    <p:sldId id="266" r:id="rId12"/>
    <p:sldId id="265" r:id="rId13"/>
    <p:sldId id="288"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76" autoAdjust="0"/>
  </p:normalViewPr>
  <p:slideViewPr>
    <p:cSldViewPr>
      <p:cViewPr varScale="1">
        <p:scale>
          <a:sx n="53" d="100"/>
          <a:sy n="53" d="100"/>
        </p:scale>
        <p:origin x="-151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95FEB-C894-4AAD-9545-B5922E2A8981}" type="datetimeFigureOut">
              <a:rPr lang="en-US" smtClean="0"/>
              <a:t>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8EAB-5E25-407F-A460-5BE491BF9DC1}" type="slidenum">
              <a:rPr lang="en-US" smtClean="0"/>
              <a:t>‹#›</a:t>
            </a:fld>
            <a:endParaRPr lang="en-US"/>
          </a:p>
        </p:txBody>
      </p:sp>
    </p:spTree>
    <p:extLst>
      <p:ext uri="{BB962C8B-B14F-4D97-AF65-F5344CB8AC3E}">
        <p14:creationId xmlns:p14="http://schemas.microsoft.com/office/powerpoint/2010/main" val="282965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  we will walk you through all of the components of a sample lesson.</a:t>
            </a:r>
          </a:p>
          <a:p>
            <a:r>
              <a:rPr lang="en-US" baseline="0" dirty="0" smtClean="0"/>
              <a:t>The sample we have chosen to use for this walkthrough is </a:t>
            </a:r>
            <a:r>
              <a:rPr lang="en-US" b="1" baseline="0" dirty="0" smtClean="0">
                <a:solidFill>
                  <a:srgbClr val="FF0000"/>
                </a:solidFill>
              </a:rPr>
              <a:t>Grade Band 5-6, Unit 1, Lesson 1</a:t>
            </a:r>
          </a:p>
          <a:p>
            <a:r>
              <a:rPr lang="en-US" baseline="0" dirty="0" smtClean="0"/>
              <a:t>You will have time to peruse your own grade band later in the training</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a:t>
            </a:fld>
            <a:endParaRPr lang="en-US"/>
          </a:p>
        </p:txBody>
      </p:sp>
    </p:spTree>
    <p:extLst>
      <p:ext uri="{BB962C8B-B14F-4D97-AF65-F5344CB8AC3E}">
        <p14:creationId xmlns:p14="http://schemas.microsoft.com/office/powerpoint/2010/main" val="27926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11</a:t>
            </a:fld>
            <a:endParaRPr lang="en-US"/>
          </a:p>
        </p:txBody>
      </p:sp>
    </p:spTree>
    <p:extLst>
      <p:ext uri="{BB962C8B-B14F-4D97-AF65-F5344CB8AC3E}">
        <p14:creationId xmlns:p14="http://schemas.microsoft.com/office/powerpoint/2010/main" val="231947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looked at that overview segment during our preview of the TOT Notebook.  (show copy)</a:t>
            </a:r>
          </a:p>
          <a:p>
            <a:r>
              <a:rPr lang="en-US" baseline="0" dirty="0" smtClean="0"/>
              <a:t>Now, are there any questions about the Daily Routines?</a:t>
            </a:r>
            <a:endParaRPr lang="en-US" dirty="0"/>
          </a:p>
        </p:txBody>
      </p:sp>
      <p:sp>
        <p:nvSpPr>
          <p:cNvPr id="4" name="Slide Number Placeholder 3"/>
          <p:cNvSpPr>
            <a:spLocks noGrp="1"/>
          </p:cNvSpPr>
          <p:nvPr>
            <p:ph type="sldNum" sz="quarter" idx="10"/>
          </p:nvPr>
        </p:nvSpPr>
        <p:spPr/>
        <p:txBody>
          <a:bodyPr/>
          <a:lstStyle/>
          <a:p>
            <a:fld id="{FB3C6C6F-530B-45E4-85F3-DB8EF1928ED7}" type="slidenum">
              <a:rPr lang="en-US" smtClean="0"/>
              <a:pPr/>
              <a:t>12</a:t>
            </a:fld>
            <a:endParaRPr lang="en-US"/>
          </a:p>
        </p:txBody>
      </p:sp>
    </p:spTree>
    <p:extLst>
      <p:ext uri="{BB962C8B-B14F-4D97-AF65-F5344CB8AC3E}">
        <p14:creationId xmlns:p14="http://schemas.microsoft.com/office/powerpoint/2010/main" val="191062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a:t>
            </a:r>
            <a:r>
              <a:rPr lang="en-US" dirty="0" smtClean="0"/>
              <a:t> the poster on the wall throughout the day to remind you of these 6 components</a:t>
            </a:r>
            <a:r>
              <a:rPr lang="en-US" baseline="0" dirty="0" smtClean="0"/>
              <a:t> of a lesson and the order in which they are found in a lesson.  We will be going through each piece in more detail as we do the lesson walkthrough.</a:t>
            </a:r>
            <a:r>
              <a:rPr lang="en-US" dirty="0" smtClean="0"/>
              <a:t>  So let’s begin with the daily routines.</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2</a:t>
            </a:fld>
            <a:endParaRPr lang="en-US"/>
          </a:p>
        </p:txBody>
      </p:sp>
    </p:spTree>
    <p:extLst>
      <p:ext uri="{BB962C8B-B14F-4D97-AF65-F5344CB8AC3E}">
        <p14:creationId xmlns:p14="http://schemas.microsoft.com/office/powerpoint/2010/main" val="195167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Daily Routines are the first part of every day.  These activities provide your students with  a consistent way to sharpen the skills they are learning. The activities review previous concepts, renew and revise misconceptions previously learned, and they reinforce skills.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B3C6C6F-530B-45E4-85F3-DB8EF1928ED7}" type="slidenum">
              <a:rPr lang="en-US" smtClean="0"/>
              <a:pPr/>
              <a:t>3</a:t>
            </a:fld>
            <a:endParaRPr lang="en-US"/>
          </a:p>
        </p:txBody>
      </p:sp>
    </p:spTree>
    <p:extLst>
      <p:ext uri="{BB962C8B-B14F-4D97-AF65-F5344CB8AC3E}">
        <p14:creationId xmlns:p14="http://schemas.microsoft.com/office/powerpoint/2010/main" val="394695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year we have divided the Daily Routines into ESSENTIAL and OPTIONAL activities. The ESSENTIAL activities are specifically tied to assessment items, and will be marked as such on your 2-page overview of the unit’s routines.  OPTIONAL activities are for sites with programs of longer duration, but are certainly available and appropriate for all summer sites. </a:t>
            </a:r>
            <a:endParaRPr lang="en-US" dirty="0"/>
          </a:p>
        </p:txBody>
      </p:sp>
      <p:sp>
        <p:nvSpPr>
          <p:cNvPr id="4" name="Slide Number Placeholder 3"/>
          <p:cNvSpPr>
            <a:spLocks noGrp="1"/>
          </p:cNvSpPr>
          <p:nvPr>
            <p:ph type="sldNum" sz="quarter" idx="10"/>
          </p:nvPr>
        </p:nvSpPr>
        <p:spPr/>
        <p:txBody>
          <a:bodyPr/>
          <a:lstStyle/>
          <a:p>
            <a:fld id="{FB3C6C6F-530B-45E4-85F3-DB8EF1928ED7}" type="slidenum">
              <a:rPr lang="en-US" smtClean="0"/>
              <a:pPr/>
              <a:t>5</a:t>
            </a:fld>
            <a:endParaRPr lang="en-US"/>
          </a:p>
        </p:txBody>
      </p:sp>
    </p:spTree>
    <p:extLst>
      <p:ext uri="{BB962C8B-B14F-4D97-AF65-F5344CB8AC3E}">
        <p14:creationId xmlns:p14="http://schemas.microsoft.com/office/powerpoint/2010/main" val="166864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for you now to become learners! We are going to walk through an entire lesson cycle. Today, you will experience selected activities from the 5-6 Daily Routines board.  These will be Lesson TWO activities. There are no Daily Routines written for Pre-Assessment days or for Post-Assessment Days. </a:t>
            </a:r>
          </a:p>
          <a:p>
            <a:endParaRPr lang="en-US" dirty="0" smtClean="0"/>
          </a:p>
          <a:p>
            <a:r>
              <a:rPr lang="en-US" dirty="0" smtClean="0"/>
              <a:t>Let’s begin!</a:t>
            </a:r>
          </a:p>
          <a:p>
            <a:r>
              <a:rPr lang="en-US" dirty="0" smtClean="0"/>
              <a:t>Target Number – Although Target Number is an optional Daily Routine, we’d like for you to experience it today. It’s very brief, and it is ESSENTIAL in some of the lower grades. (Explain, tell them they have 30 seconds from the time the target number appears on the slide, wait 30 seconds, then share.)</a:t>
            </a:r>
          </a:p>
          <a:p>
            <a:endParaRPr lang="en-US" dirty="0" smtClean="0"/>
          </a:p>
          <a:p>
            <a:r>
              <a:rPr lang="en-US" dirty="0" smtClean="0"/>
              <a:t>We experienced a CGI problem in our PD in a Flash, so we won’t take the time to do another here. Remember, though, that many of your assessment items are CGI type problems and students do earn points for their explanations.</a:t>
            </a:r>
          </a:p>
          <a:p>
            <a:endParaRPr lang="en-US" dirty="0" smtClean="0"/>
          </a:p>
          <a:p>
            <a:r>
              <a:rPr lang="en-US" dirty="0" smtClean="0"/>
              <a:t>(Model the other Daily Routine activities for grades 5-6: Solve It, X marks the Spot, Measurement OR Fraction Action.)</a:t>
            </a:r>
          </a:p>
        </p:txBody>
      </p:sp>
      <p:sp>
        <p:nvSpPr>
          <p:cNvPr id="4" name="Slide Number Placeholder 3"/>
          <p:cNvSpPr>
            <a:spLocks noGrp="1"/>
          </p:cNvSpPr>
          <p:nvPr>
            <p:ph type="sldNum" sz="quarter" idx="10"/>
          </p:nvPr>
        </p:nvSpPr>
        <p:spPr/>
        <p:txBody>
          <a:bodyPr/>
          <a:lstStyle/>
          <a:p>
            <a:fld id="{FB3C6C6F-530B-45E4-85F3-DB8EF1928ED7}" type="slidenum">
              <a:rPr lang="en-US" smtClean="0"/>
              <a:pPr/>
              <a:t>6</a:t>
            </a:fld>
            <a:endParaRPr lang="en-US"/>
          </a:p>
        </p:txBody>
      </p:sp>
    </p:spTree>
    <p:extLst>
      <p:ext uri="{BB962C8B-B14F-4D97-AF65-F5344CB8AC3E}">
        <p14:creationId xmlns:p14="http://schemas.microsoft.com/office/powerpoint/2010/main" val="276055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ESSENTIAL and OPTIONAL activities for each of the lower grade bands. On your tables you have one copy of the Daily Routine explanations for each grade level.</a:t>
            </a:r>
          </a:p>
        </p:txBody>
      </p:sp>
      <p:sp>
        <p:nvSpPr>
          <p:cNvPr id="4" name="Slide Number Placeholder 3"/>
          <p:cNvSpPr>
            <a:spLocks noGrp="1"/>
          </p:cNvSpPr>
          <p:nvPr>
            <p:ph type="sldNum" sz="quarter" idx="10"/>
          </p:nvPr>
        </p:nvSpPr>
        <p:spPr/>
        <p:txBody>
          <a:bodyPr/>
          <a:lstStyle/>
          <a:p>
            <a:fld id="{FB3C6C6F-530B-45E4-85F3-DB8EF1928ED7}" type="slidenum">
              <a:rPr lang="en-US" smtClean="0"/>
              <a:pPr/>
              <a:t>7</a:t>
            </a:fld>
            <a:endParaRPr lang="en-US"/>
          </a:p>
        </p:txBody>
      </p:sp>
    </p:spTree>
    <p:extLst>
      <p:ext uri="{BB962C8B-B14F-4D97-AF65-F5344CB8AC3E}">
        <p14:creationId xmlns:p14="http://schemas.microsoft.com/office/powerpoint/2010/main" val="202978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 the essential routines for Kindergarten)</a:t>
            </a:r>
          </a:p>
          <a:p>
            <a:endParaRPr lang="en-US" dirty="0" smtClean="0"/>
          </a:p>
          <a:p>
            <a:r>
              <a:rPr lang="en-US" dirty="0" smtClean="0"/>
              <a:t>By the way, Kinder Teachers, your Measurement Lab and counting the days of summer school with pennies will help your students learn to differentiate the 4 coins - pennies, nickels, dimes, quarters – which is assessment item 7.  This is a life skill, and very important to your students</a:t>
            </a:r>
            <a:r>
              <a:rPr lang="en-US" smtClean="0"/>
              <a:t>’ first </a:t>
            </a:r>
            <a:r>
              <a:rPr lang="en-US" dirty="0" smtClean="0"/>
              <a:t>grade success.</a:t>
            </a:r>
          </a:p>
          <a:p>
            <a:endParaRPr lang="en-US" dirty="0" smtClean="0"/>
          </a:p>
        </p:txBody>
      </p:sp>
      <p:sp>
        <p:nvSpPr>
          <p:cNvPr id="4" name="Slide Number Placeholder 3"/>
          <p:cNvSpPr>
            <a:spLocks noGrp="1"/>
          </p:cNvSpPr>
          <p:nvPr>
            <p:ph type="sldNum" sz="quarter" idx="10"/>
          </p:nvPr>
        </p:nvSpPr>
        <p:spPr/>
        <p:txBody>
          <a:bodyPr/>
          <a:lstStyle/>
          <a:p>
            <a:fld id="{FB3C6C6F-530B-45E4-85F3-DB8EF1928ED7}" type="slidenum">
              <a:rPr lang="en-US" smtClean="0"/>
              <a:pPr/>
              <a:t>8</a:t>
            </a:fld>
            <a:endParaRPr lang="en-US"/>
          </a:p>
        </p:txBody>
      </p:sp>
    </p:spTree>
    <p:extLst>
      <p:ext uri="{BB962C8B-B14F-4D97-AF65-F5344CB8AC3E}">
        <p14:creationId xmlns:p14="http://schemas.microsoft.com/office/powerpoint/2010/main" val="36787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 the essential routines for grades 1-2)</a:t>
            </a:r>
            <a:endParaRPr lang="en-US" dirty="0"/>
          </a:p>
        </p:txBody>
      </p:sp>
      <p:sp>
        <p:nvSpPr>
          <p:cNvPr id="4" name="Slide Number Placeholder 3"/>
          <p:cNvSpPr>
            <a:spLocks noGrp="1"/>
          </p:cNvSpPr>
          <p:nvPr>
            <p:ph type="sldNum" sz="quarter" idx="10"/>
          </p:nvPr>
        </p:nvSpPr>
        <p:spPr/>
        <p:txBody>
          <a:bodyPr/>
          <a:lstStyle/>
          <a:p>
            <a:fld id="{FB3C6C6F-530B-45E4-85F3-DB8EF1928ED7}" type="slidenum">
              <a:rPr lang="en-US" smtClean="0"/>
              <a:pPr/>
              <a:t>9</a:t>
            </a:fld>
            <a:endParaRPr lang="en-US"/>
          </a:p>
        </p:txBody>
      </p:sp>
    </p:spTree>
    <p:extLst>
      <p:ext uri="{BB962C8B-B14F-4D97-AF65-F5344CB8AC3E}">
        <p14:creationId xmlns:p14="http://schemas.microsoft.com/office/powerpoint/2010/main" val="249364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 the essential routines for grades 3-4)</a:t>
            </a:r>
          </a:p>
          <a:p>
            <a:endParaRPr lang="en-US" dirty="0" smtClean="0"/>
          </a:p>
          <a:p>
            <a:r>
              <a:rPr lang="en-US" dirty="0" smtClean="0"/>
              <a:t>You’ll see that there isn’t a Measurement Lab activity in every lesson; but where there is one, it will help students gain the understanding necessary to be successful on the assessments. </a:t>
            </a:r>
          </a:p>
        </p:txBody>
      </p:sp>
      <p:sp>
        <p:nvSpPr>
          <p:cNvPr id="4" name="Slide Number Placeholder 3"/>
          <p:cNvSpPr>
            <a:spLocks noGrp="1"/>
          </p:cNvSpPr>
          <p:nvPr>
            <p:ph type="sldNum" sz="quarter" idx="10"/>
          </p:nvPr>
        </p:nvSpPr>
        <p:spPr/>
        <p:txBody>
          <a:bodyPr/>
          <a:lstStyle/>
          <a:p>
            <a:fld id="{FB3C6C6F-530B-45E4-85F3-DB8EF1928ED7}" type="slidenum">
              <a:rPr lang="en-US" smtClean="0"/>
              <a:pPr/>
              <a:t>10</a:t>
            </a:fld>
            <a:endParaRPr lang="en-US"/>
          </a:p>
        </p:txBody>
      </p:sp>
    </p:spTree>
    <p:extLst>
      <p:ext uri="{BB962C8B-B14F-4D97-AF65-F5344CB8AC3E}">
        <p14:creationId xmlns:p14="http://schemas.microsoft.com/office/powerpoint/2010/main" val="3196196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08177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49125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38424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96400" cy="929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77647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66451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86968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D98C7C-32E0-43A3-B5C2-15A7673CE230}" type="datetimeFigureOut">
              <a:rPr lang="en-US" smtClean="0"/>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1694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98C7C-32E0-43A3-B5C2-15A7673CE230}" type="datetimeFigureOut">
              <a:rPr lang="en-US" smtClean="0"/>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42172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98C7C-32E0-43A3-B5C2-15A7673CE230}" type="datetimeFigureOut">
              <a:rPr lang="en-US" smtClean="0"/>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89305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6200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24943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98C7C-32E0-43A3-B5C2-15A7673CE230}" type="datetimeFigureOut">
              <a:rPr lang="en-US" smtClean="0"/>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BA9F4-81C6-4FCC-9B31-AB5990FFC8E5}" type="slidenum">
              <a:rPr lang="en-US" smtClean="0"/>
              <a:t>‹#›</a:t>
            </a:fld>
            <a:endParaRPr lang="en-US"/>
          </a:p>
        </p:txBody>
      </p:sp>
    </p:spTree>
    <p:extLst>
      <p:ext uri="{BB962C8B-B14F-4D97-AF65-F5344CB8AC3E}">
        <p14:creationId xmlns:p14="http://schemas.microsoft.com/office/powerpoint/2010/main" val="61915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307882" cy="9307882"/>
          </a:xfrm>
          <a:prstGeom prst="rect">
            <a:avLst/>
          </a:prstGeom>
        </p:spPr>
      </p:pic>
      <p:sp>
        <p:nvSpPr>
          <p:cNvPr id="2" name="Title 1"/>
          <p:cNvSpPr>
            <a:spLocks noGrp="1"/>
          </p:cNvSpPr>
          <p:nvPr>
            <p:ph type="ctrTitle"/>
          </p:nvPr>
        </p:nvSpPr>
        <p:spPr/>
        <p:txBody>
          <a:bodyPr/>
          <a:lstStyle/>
          <a:p>
            <a:r>
              <a:rPr lang="en-US" dirty="0" smtClean="0"/>
              <a:t>\</a:t>
            </a:r>
            <a:endParaRPr lang="en-US" dirty="0"/>
          </a:p>
        </p:txBody>
      </p:sp>
      <p:sp>
        <p:nvSpPr>
          <p:cNvPr id="6" name="TextBox 5"/>
          <p:cNvSpPr txBox="1"/>
          <p:nvPr/>
        </p:nvSpPr>
        <p:spPr>
          <a:xfrm>
            <a:off x="1426197" y="4714440"/>
            <a:ext cx="6063282" cy="1569660"/>
          </a:xfrm>
          <a:prstGeom prst="rect">
            <a:avLst/>
          </a:prstGeom>
          <a:noFill/>
        </p:spPr>
        <p:txBody>
          <a:bodyPr wrap="square" rtlCol="0">
            <a:spAutoFit/>
          </a:bodyPr>
          <a:lstStyle/>
          <a:p>
            <a:pPr algn="ctr"/>
            <a:r>
              <a:rPr lang="en-US" sz="4800" b="1" dirty="0" smtClean="0">
                <a:solidFill>
                  <a:srgbClr val="000099"/>
                </a:solidFill>
                <a:cs typeface="Aharoni" pitchFamily="2" charset="-79"/>
              </a:rPr>
              <a:t>Lesson Walkthrough</a:t>
            </a:r>
          </a:p>
          <a:p>
            <a:pPr algn="ctr"/>
            <a:r>
              <a:rPr lang="en-US" sz="4800" b="1" dirty="0" smtClean="0">
                <a:solidFill>
                  <a:srgbClr val="000099"/>
                </a:solidFill>
                <a:cs typeface="Aharoni" pitchFamily="2" charset="-79"/>
              </a:rPr>
              <a:t>DAILY ROUTINES</a:t>
            </a:r>
            <a:endParaRPr lang="en-US" sz="4800" b="1" dirty="0">
              <a:solidFill>
                <a:srgbClr val="000099"/>
              </a:solidFill>
              <a:cs typeface="Aharoni" pitchFamily="2" charset="-79"/>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609600"/>
            <a:ext cx="4953276" cy="5306623"/>
          </a:xfrm>
          <a:prstGeom prst="rect">
            <a:avLst/>
          </a:prstGeom>
        </p:spPr>
      </p:pic>
    </p:spTree>
    <p:extLst>
      <p:ext uri="{BB962C8B-B14F-4D97-AF65-F5344CB8AC3E}">
        <p14:creationId xmlns:p14="http://schemas.microsoft.com/office/powerpoint/2010/main" val="405715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Daily Routines 3-4</a:t>
            </a:r>
            <a:endParaRPr lang="en-US" b="1" dirty="0"/>
          </a:p>
        </p:txBody>
      </p:sp>
      <p:sp>
        <p:nvSpPr>
          <p:cNvPr id="6" name="Content Placeholder 5"/>
          <p:cNvSpPr>
            <a:spLocks noGrp="1"/>
          </p:cNvSpPr>
          <p:nvPr>
            <p:ph sz="half" idx="1"/>
          </p:nvPr>
        </p:nvSpPr>
        <p:spPr>
          <a:solidFill>
            <a:schemeClr val="accent3">
              <a:lumMod val="75000"/>
            </a:schemeClr>
          </a:solidFill>
        </p:spPr>
        <p:txBody>
          <a:bodyPr/>
          <a:lstStyle/>
          <a:p>
            <a:pPr algn="ctr">
              <a:buNone/>
            </a:pPr>
            <a:r>
              <a:rPr lang="en-US" b="1" dirty="0" smtClean="0"/>
              <a:t>Essential</a:t>
            </a:r>
          </a:p>
          <a:p>
            <a:pPr algn="ctr">
              <a:buNone/>
            </a:pPr>
            <a:endParaRPr lang="en-US" dirty="0"/>
          </a:p>
        </p:txBody>
      </p:sp>
      <p:sp>
        <p:nvSpPr>
          <p:cNvPr id="7" name="Content Placeholder 6"/>
          <p:cNvSpPr>
            <a:spLocks noGrp="1"/>
          </p:cNvSpPr>
          <p:nvPr>
            <p:ph sz="half" idx="2"/>
          </p:nvPr>
        </p:nvSpPr>
        <p:spPr>
          <a:xfrm>
            <a:off x="4495800" y="1600200"/>
            <a:ext cx="4191000" cy="4525963"/>
          </a:xfrm>
          <a:solidFill>
            <a:schemeClr val="accent3">
              <a:lumMod val="60000"/>
              <a:lumOff val="40000"/>
            </a:schemeClr>
          </a:solidFill>
        </p:spPr>
        <p:txBody>
          <a:bodyPr/>
          <a:lstStyle/>
          <a:p>
            <a:pPr algn="ctr">
              <a:buNone/>
            </a:pPr>
            <a:r>
              <a:rPr lang="en-US" b="1" dirty="0" smtClean="0"/>
              <a:t>Optional</a:t>
            </a:r>
            <a:endParaRPr lang="en-US" b="1" dirty="0"/>
          </a:p>
        </p:txBody>
      </p:sp>
      <p:sp>
        <p:nvSpPr>
          <p:cNvPr id="9" name="Rectangle 8"/>
          <p:cNvSpPr/>
          <p:nvPr/>
        </p:nvSpPr>
        <p:spPr>
          <a:xfrm>
            <a:off x="2971800" y="4419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895600" y="22860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 y="22098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00600" y="2590800"/>
            <a:ext cx="1393372" cy="165462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419600"/>
            <a:ext cx="1295400" cy="523220"/>
          </a:xfrm>
          <a:prstGeom prst="rect">
            <a:avLst/>
          </a:prstGeom>
          <a:noFill/>
        </p:spPr>
        <p:txBody>
          <a:bodyPr wrap="square" rtlCol="0">
            <a:spAutoFit/>
          </a:bodyPr>
          <a:lstStyle/>
          <a:p>
            <a:pPr algn="ctr"/>
            <a:r>
              <a:rPr lang="en-US" sz="1400" b="1" dirty="0" smtClean="0"/>
              <a:t>Measurement Lab</a:t>
            </a:r>
            <a:endParaRPr lang="en-US" sz="1400" b="1" dirty="0"/>
          </a:p>
        </p:txBody>
      </p:sp>
      <p:grpSp>
        <p:nvGrpSpPr>
          <p:cNvPr id="2" name="Group 19"/>
          <p:cNvGrpSpPr/>
          <p:nvPr/>
        </p:nvGrpSpPr>
        <p:grpSpPr>
          <a:xfrm>
            <a:off x="4876800" y="2971800"/>
            <a:ext cx="1219200" cy="1219200"/>
            <a:chOff x="4800600" y="2590800"/>
            <a:chExt cx="1066800" cy="1066800"/>
          </a:xfrm>
        </p:grpSpPr>
        <p:sp>
          <p:nvSpPr>
            <p:cNvPr id="17" name="Oval 16"/>
            <p:cNvSpPr/>
            <p:nvPr/>
          </p:nvSpPr>
          <p:spPr>
            <a:xfrm>
              <a:off x="4800600" y="2590800"/>
              <a:ext cx="1066800" cy="1066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667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28194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4572000" y="2590800"/>
            <a:ext cx="1905000" cy="307777"/>
          </a:xfrm>
          <a:prstGeom prst="rect">
            <a:avLst/>
          </a:prstGeom>
          <a:noFill/>
        </p:spPr>
        <p:txBody>
          <a:bodyPr wrap="square" rtlCol="0">
            <a:spAutoFit/>
          </a:bodyPr>
          <a:lstStyle/>
          <a:p>
            <a:pPr algn="ctr"/>
            <a:r>
              <a:rPr lang="en-US" sz="1400" b="1" dirty="0" smtClean="0"/>
              <a:t>Target Number</a:t>
            </a:r>
            <a:endParaRPr lang="en-US" sz="1400" b="1" dirty="0"/>
          </a:p>
        </p:txBody>
      </p:sp>
      <p:sp>
        <p:nvSpPr>
          <p:cNvPr id="22" name="TextBox 21"/>
          <p:cNvSpPr txBox="1"/>
          <p:nvPr/>
        </p:nvSpPr>
        <p:spPr>
          <a:xfrm>
            <a:off x="304800" y="2209800"/>
            <a:ext cx="1905000" cy="307777"/>
          </a:xfrm>
          <a:prstGeom prst="rect">
            <a:avLst/>
          </a:prstGeom>
          <a:noFill/>
        </p:spPr>
        <p:txBody>
          <a:bodyPr wrap="square" rtlCol="0">
            <a:spAutoFit/>
          </a:bodyPr>
          <a:lstStyle/>
          <a:p>
            <a:pPr algn="ctr"/>
            <a:r>
              <a:rPr lang="en-US" sz="1400" b="1" dirty="0" smtClean="0"/>
              <a:t>Solve It!</a:t>
            </a:r>
            <a:endParaRPr lang="en-US" sz="1400" b="1" dirty="0"/>
          </a:p>
        </p:txBody>
      </p:sp>
      <p:sp>
        <p:nvSpPr>
          <p:cNvPr id="23" name="TextBox 22"/>
          <p:cNvSpPr txBox="1"/>
          <p:nvPr/>
        </p:nvSpPr>
        <p:spPr>
          <a:xfrm>
            <a:off x="2590800" y="2296180"/>
            <a:ext cx="1905000" cy="523220"/>
          </a:xfrm>
          <a:prstGeom prst="rect">
            <a:avLst/>
          </a:prstGeom>
          <a:noFill/>
        </p:spPr>
        <p:txBody>
          <a:bodyPr wrap="square" rtlCol="0">
            <a:spAutoFit/>
          </a:bodyPr>
          <a:lstStyle/>
          <a:p>
            <a:pPr algn="ctr"/>
            <a:r>
              <a:rPr lang="en-US" sz="1400" b="1" i="1" dirty="0" smtClean="0"/>
              <a:t>What’s </a:t>
            </a:r>
          </a:p>
          <a:p>
            <a:pPr algn="ctr"/>
            <a:r>
              <a:rPr lang="en-US" sz="1400" b="1" i="1" dirty="0" smtClean="0"/>
              <a:t>Missing?</a:t>
            </a:r>
            <a:endParaRPr lang="en-US" sz="1400" b="1" i="1" dirty="0"/>
          </a:p>
        </p:txBody>
      </p:sp>
      <p:sp>
        <p:nvSpPr>
          <p:cNvPr id="24" name="Rectangle 23"/>
          <p:cNvSpPr/>
          <p:nvPr/>
        </p:nvSpPr>
        <p:spPr>
          <a:xfrm>
            <a:off x="838200" y="4419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90600" y="4495800"/>
            <a:ext cx="990600" cy="304800"/>
          </a:xfrm>
          <a:prstGeom prst="rect">
            <a:avLst/>
          </a:prstGeom>
          <a:noFill/>
        </p:spPr>
        <p:txBody>
          <a:bodyPr wrap="square" rtlCol="0">
            <a:spAutoFit/>
          </a:bodyPr>
          <a:lstStyle/>
          <a:p>
            <a:pPr algn="ctr"/>
            <a:r>
              <a:rPr lang="en-US" sz="1400" b="1" dirty="0" smtClean="0"/>
              <a:t>CGI</a:t>
            </a:r>
            <a:endParaRPr lang="en-US" sz="1400" b="1" dirty="0"/>
          </a:p>
        </p:txBody>
      </p:sp>
      <p:sp>
        <p:nvSpPr>
          <p:cNvPr id="26" name="Rectangle 25"/>
          <p:cNvSpPr/>
          <p:nvPr/>
        </p:nvSpPr>
        <p:spPr>
          <a:xfrm>
            <a:off x="6781800" y="27432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81800" y="2413444"/>
            <a:ext cx="990600" cy="304800"/>
          </a:xfrm>
          <a:prstGeom prst="rect">
            <a:avLst/>
          </a:prstGeom>
          <a:noFill/>
        </p:spPr>
        <p:txBody>
          <a:bodyPr wrap="square" rtlCol="0">
            <a:spAutoFit/>
          </a:bodyPr>
          <a:lstStyle/>
          <a:p>
            <a:pPr algn="ctr"/>
            <a:r>
              <a:rPr lang="en-US" sz="1400" b="1" dirty="0" smtClean="0"/>
              <a:t>Graphing</a:t>
            </a:r>
            <a:endParaRPr lang="en-US" sz="1400" b="1" dirty="0"/>
          </a:p>
        </p:txBody>
      </p:sp>
      <p:sp>
        <p:nvSpPr>
          <p:cNvPr id="12" name="Rectangle 11"/>
          <p:cNvSpPr/>
          <p:nvPr/>
        </p:nvSpPr>
        <p:spPr>
          <a:xfrm>
            <a:off x="1828800" y="30480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47800" y="3048000"/>
            <a:ext cx="1905000" cy="307777"/>
          </a:xfrm>
          <a:prstGeom prst="rect">
            <a:avLst/>
          </a:prstGeom>
          <a:noFill/>
        </p:spPr>
        <p:txBody>
          <a:bodyPr wrap="square" rtlCol="0">
            <a:spAutoFit/>
          </a:bodyPr>
          <a:lstStyle/>
          <a:p>
            <a:pPr algn="ctr"/>
            <a:r>
              <a:rPr lang="en-US" sz="1400" b="1" dirty="0" smtClean="0"/>
              <a:t>Fraction Action</a:t>
            </a:r>
            <a:endParaRPr lang="en-US" sz="1400" b="1" dirty="0"/>
          </a:p>
        </p:txBody>
      </p:sp>
      <p:sp>
        <p:nvSpPr>
          <p:cNvPr id="28" name="Rectangle 27"/>
          <p:cNvSpPr/>
          <p:nvPr/>
        </p:nvSpPr>
        <p:spPr>
          <a:xfrm>
            <a:off x="6008914" y="4600571"/>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 MAS Space</a:t>
            </a:r>
            <a:endParaRPr lang="en-US" b="1" dirty="0">
              <a:solidFill>
                <a:schemeClr val="tx1"/>
              </a:solidFill>
            </a:endParaRPr>
          </a:p>
        </p:txBody>
      </p:sp>
      <p:sp>
        <p:nvSpPr>
          <p:cNvPr id="29" name="TextBox 28"/>
          <p:cNvSpPr txBox="1"/>
          <p:nvPr/>
        </p:nvSpPr>
        <p:spPr>
          <a:xfrm>
            <a:off x="5927271" y="4296326"/>
            <a:ext cx="1382486" cy="307777"/>
          </a:xfrm>
          <a:prstGeom prst="rect">
            <a:avLst/>
          </a:prstGeom>
          <a:noFill/>
        </p:spPr>
        <p:txBody>
          <a:bodyPr wrap="square" rtlCol="0">
            <a:spAutoFit/>
          </a:bodyPr>
          <a:lstStyle/>
          <a:p>
            <a:pPr algn="ctr"/>
            <a:r>
              <a:rPr lang="en-US" sz="1400" b="1" dirty="0" smtClean="0"/>
              <a:t>Money Matters</a:t>
            </a:r>
            <a:endParaRPr lang="en-US" sz="1400" b="1" dirty="0"/>
          </a:p>
        </p:txBody>
      </p:sp>
    </p:spTree>
    <p:extLst>
      <p:ext uri="{BB962C8B-B14F-4D97-AF65-F5344CB8AC3E}">
        <p14:creationId xmlns:p14="http://schemas.microsoft.com/office/powerpoint/2010/main" val="608574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Daily Routines 5-6</a:t>
            </a:r>
            <a:endParaRPr lang="en-US" b="1" dirty="0"/>
          </a:p>
        </p:txBody>
      </p:sp>
      <p:sp>
        <p:nvSpPr>
          <p:cNvPr id="19" name="Content Placeholder 5"/>
          <p:cNvSpPr>
            <a:spLocks noGrp="1"/>
          </p:cNvSpPr>
          <p:nvPr>
            <p:ph sz="half" idx="1"/>
          </p:nvPr>
        </p:nvSpPr>
        <p:spPr>
          <a:xfrm>
            <a:off x="457200" y="1600200"/>
            <a:ext cx="4038600" cy="4525963"/>
          </a:xfrm>
          <a:solidFill>
            <a:schemeClr val="accent3">
              <a:lumMod val="75000"/>
            </a:schemeClr>
          </a:solidFill>
        </p:spPr>
        <p:txBody>
          <a:bodyPr/>
          <a:lstStyle/>
          <a:p>
            <a:pPr algn="ctr">
              <a:buNone/>
            </a:pPr>
            <a:r>
              <a:rPr lang="en-US" b="1" dirty="0" smtClean="0"/>
              <a:t>Essential</a:t>
            </a:r>
          </a:p>
          <a:p>
            <a:pPr algn="ctr">
              <a:buNone/>
            </a:pPr>
            <a:endParaRPr lang="en-US" dirty="0"/>
          </a:p>
        </p:txBody>
      </p:sp>
      <p:sp>
        <p:nvSpPr>
          <p:cNvPr id="20" name="Content Placeholder 6"/>
          <p:cNvSpPr txBox="1">
            <a:spLocks/>
          </p:cNvSpPr>
          <p:nvPr/>
        </p:nvSpPr>
        <p:spPr>
          <a:xfrm>
            <a:off x="4495800" y="1600200"/>
            <a:ext cx="4191000" cy="4525963"/>
          </a:xfrm>
          <a:prstGeom prst="rect">
            <a:avLst/>
          </a:prstGeom>
          <a:solidFill>
            <a:schemeClr val="accent3">
              <a:lumMod val="60000"/>
              <a:lumOff val="4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en-US" b="1" smtClean="0"/>
              <a:t>Optional</a:t>
            </a:r>
            <a:endParaRPr lang="en-US" b="1" dirty="0"/>
          </a:p>
        </p:txBody>
      </p:sp>
      <p:sp>
        <p:nvSpPr>
          <p:cNvPr id="21" name="Rectangle 20"/>
          <p:cNvSpPr/>
          <p:nvPr/>
        </p:nvSpPr>
        <p:spPr>
          <a:xfrm>
            <a:off x="2971800" y="4419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895600" y="22860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 y="22098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00600" y="2590800"/>
            <a:ext cx="1393372" cy="165462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971800" y="4419600"/>
            <a:ext cx="1295400" cy="523220"/>
          </a:xfrm>
          <a:prstGeom prst="rect">
            <a:avLst/>
          </a:prstGeom>
          <a:noFill/>
        </p:spPr>
        <p:txBody>
          <a:bodyPr wrap="square" rtlCol="0">
            <a:spAutoFit/>
          </a:bodyPr>
          <a:lstStyle/>
          <a:p>
            <a:pPr algn="ctr"/>
            <a:r>
              <a:rPr lang="en-US" sz="1400" b="1" dirty="0" smtClean="0"/>
              <a:t>Measurement Lab</a:t>
            </a:r>
            <a:endParaRPr lang="en-US" sz="1400" b="1" dirty="0"/>
          </a:p>
        </p:txBody>
      </p:sp>
      <p:grpSp>
        <p:nvGrpSpPr>
          <p:cNvPr id="26" name="Group 19"/>
          <p:cNvGrpSpPr/>
          <p:nvPr/>
        </p:nvGrpSpPr>
        <p:grpSpPr>
          <a:xfrm>
            <a:off x="4876800" y="2971800"/>
            <a:ext cx="1219200" cy="1219200"/>
            <a:chOff x="4800600" y="2590800"/>
            <a:chExt cx="1066800" cy="1066800"/>
          </a:xfrm>
        </p:grpSpPr>
        <p:sp>
          <p:nvSpPr>
            <p:cNvPr id="27" name="Oval 26"/>
            <p:cNvSpPr/>
            <p:nvPr/>
          </p:nvSpPr>
          <p:spPr>
            <a:xfrm>
              <a:off x="4800600" y="2590800"/>
              <a:ext cx="1066800" cy="1066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953000" y="2667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05400" y="28194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572000" y="2590800"/>
            <a:ext cx="1905000" cy="307777"/>
          </a:xfrm>
          <a:prstGeom prst="rect">
            <a:avLst/>
          </a:prstGeom>
          <a:noFill/>
        </p:spPr>
        <p:txBody>
          <a:bodyPr wrap="square" rtlCol="0">
            <a:spAutoFit/>
          </a:bodyPr>
          <a:lstStyle/>
          <a:p>
            <a:pPr algn="ctr"/>
            <a:r>
              <a:rPr lang="en-US" sz="1400" b="1" dirty="0" smtClean="0"/>
              <a:t>Target Number</a:t>
            </a:r>
            <a:endParaRPr lang="en-US" sz="1400" b="1" dirty="0"/>
          </a:p>
        </p:txBody>
      </p:sp>
      <p:sp>
        <p:nvSpPr>
          <p:cNvPr id="31" name="TextBox 30"/>
          <p:cNvSpPr txBox="1"/>
          <p:nvPr/>
        </p:nvSpPr>
        <p:spPr>
          <a:xfrm>
            <a:off x="304800" y="2209800"/>
            <a:ext cx="1905000" cy="307777"/>
          </a:xfrm>
          <a:prstGeom prst="rect">
            <a:avLst/>
          </a:prstGeom>
          <a:noFill/>
        </p:spPr>
        <p:txBody>
          <a:bodyPr wrap="square" rtlCol="0">
            <a:spAutoFit/>
          </a:bodyPr>
          <a:lstStyle/>
          <a:p>
            <a:pPr algn="ctr"/>
            <a:r>
              <a:rPr lang="en-US" sz="1400" b="1" dirty="0" smtClean="0"/>
              <a:t>Solve It!</a:t>
            </a:r>
            <a:endParaRPr lang="en-US" sz="1400" b="1" dirty="0"/>
          </a:p>
        </p:txBody>
      </p:sp>
      <p:sp>
        <p:nvSpPr>
          <p:cNvPr id="32" name="TextBox 31"/>
          <p:cNvSpPr txBox="1"/>
          <p:nvPr/>
        </p:nvSpPr>
        <p:spPr>
          <a:xfrm>
            <a:off x="2590800" y="2296180"/>
            <a:ext cx="1905000" cy="523220"/>
          </a:xfrm>
          <a:prstGeom prst="rect">
            <a:avLst/>
          </a:prstGeom>
          <a:noFill/>
        </p:spPr>
        <p:txBody>
          <a:bodyPr wrap="square" rtlCol="0">
            <a:spAutoFit/>
          </a:bodyPr>
          <a:lstStyle/>
          <a:p>
            <a:pPr algn="ctr"/>
            <a:r>
              <a:rPr lang="en-US" sz="1400" b="1" i="1" dirty="0" smtClean="0"/>
              <a:t>X Marks the </a:t>
            </a:r>
          </a:p>
          <a:p>
            <a:pPr algn="ctr"/>
            <a:r>
              <a:rPr lang="en-US" sz="1400" b="1" i="1" dirty="0" smtClean="0"/>
              <a:t>Spot</a:t>
            </a:r>
            <a:endParaRPr lang="en-US" sz="1400" b="1" i="1" dirty="0"/>
          </a:p>
        </p:txBody>
      </p:sp>
      <p:sp>
        <p:nvSpPr>
          <p:cNvPr id="33" name="Rectangle 32"/>
          <p:cNvSpPr/>
          <p:nvPr/>
        </p:nvSpPr>
        <p:spPr>
          <a:xfrm>
            <a:off x="838200" y="4419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90600" y="4495800"/>
            <a:ext cx="990600" cy="304800"/>
          </a:xfrm>
          <a:prstGeom prst="rect">
            <a:avLst/>
          </a:prstGeom>
          <a:noFill/>
        </p:spPr>
        <p:txBody>
          <a:bodyPr wrap="square" rtlCol="0">
            <a:spAutoFit/>
          </a:bodyPr>
          <a:lstStyle/>
          <a:p>
            <a:pPr algn="ctr"/>
            <a:r>
              <a:rPr lang="en-US" sz="1400" b="1" dirty="0" smtClean="0"/>
              <a:t>CGI</a:t>
            </a:r>
            <a:endParaRPr lang="en-US" sz="1400" b="1" dirty="0"/>
          </a:p>
        </p:txBody>
      </p:sp>
      <p:sp>
        <p:nvSpPr>
          <p:cNvPr id="35" name="Rectangle 34"/>
          <p:cNvSpPr/>
          <p:nvPr/>
        </p:nvSpPr>
        <p:spPr>
          <a:xfrm>
            <a:off x="6801954" y="2590799"/>
            <a:ext cx="1351446" cy="165462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901249" y="2628900"/>
            <a:ext cx="990600" cy="304800"/>
          </a:xfrm>
          <a:prstGeom prst="rect">
            <a:avLst/>
          </a:prstGeom>
          <a:noFill/>
        </p:spPr>
        <p:txBody>
          <a:bodyPr wrap="square" rtlCol="0">
            <a:spAutoFit/>
          </a:bodyPr>
          <a:lstStyle/>
          <a:p>
            <a:pPr algn="ctr"/>
            <a:r>
              <a:rPr lang="en-US" sz="1400" b="1" dirty="0" smtClean="0"/>
              <a:t>Graphing</a:t>
            </a:r>
            <a:endParaRPr lang="en-US" sz="1400" b="1" dirty="0"/>
          </a:p>
        </p:txBody>
      </p:sp>
      <p:sp>
        <p:nvSpPr>
          <p:cNvPr id="37" name="Rectangle 36"/>
          <p:cNvSpPr/>
          <p:nvPr/>
        </p:nvSpPr>
        <p:spPr>
          <a:xfrm>
            <a:off x="1828800" y="30480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447800" y="3048000"/>
            <a:ext cx="1905000" cy="307777"/>
          </a:xfrm>
          <a:prstGeom prst="rect">
            <a:avLst/>
          </a:prstGeom>
          <a:noFill/>
        </p:spPr>
        <p:txBody>
          <a:bodyPr wrap="square" rtlCol="0">
            <a:spAutoFit/>
          </a:bodyPr>
          <a:lstStyle/>
          <a:p>
            <a:pPr algn="ctr"/>
            <a:r>
              <a:rPr lang="en-US" sz="1400" b="1" dirty="0" smtClean="0"/>
              <a:t>Fraction Action</a:t>
            </a:r>
            <a:endParaRPr lang="en-US" sz="1400" b="1" dirty="0"/>
          </a:p>
        </p:txBody>
      </p:sp>
      <p:sp>
        <p:nvSpPr>
          <p:cNvPr id="39" name="Rectangle 38"/>
          <p:cNvSpPr/>
          <p:nvPr/>
        </p:nvSpPr>
        <p:spPr>
          <a:xfrm>
            <a:off x="5943600" y="4373562"/>
            <a:ext cx="1295400" cy="143022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023919" y="4495800"/>
            <a:ext cx="990600" cy="954107"/>
          </a:xfrm>
          <a:prstGeom prst="rect">
            <a:avLst/>
          </a:prstGeom>
          <a:noFill/>
        </p:spPr>
        <p:txBody>
          <a:bodyPr wrap="square" rtlCol="0">
            <a:spAutoFit/>
          </a:bodyPr>
          <a:lstStyle/>
          <a:p>
            <a:pPr algn="ctr"/>
            <a:r>
              <a:rPr lang="en-US" sz="1400" b="1" dirty="0" smtClean="0"/>
              <a:t>Money Matters on MAS Space</a:t>
            </a:r>
            <a:endParaRPr lang="en-US" sz="1400" b="1" dirty="0"/>
          </a:p>
        </p:txBody>
      </p:sp>
    </p:spTree>
    <p:extLst>
      <p:ext uri="{BB962C8B-B14F-4D97-AF65-F5344CB8AC3E}">
        <p14:creationId xmlns:p14="http://schemas.microsoft.com/office/powerpoint/2010/main" val="1089732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37"/>
            <a:ext cx="9220200" cy="6915150"/>
          </a:xfrm>
          <a:prstGeom prst="rect">
            <a:avLst/>
          </a:prstGeom>
        </p:spPr>
      </p:pic>
      <p:sp>
        <p:nvSpPr>
          <p:cNvPr id="2" name="Title 1"/>
          <p:cNvSpPr>
            <a:spLocks noGrp="1"/>
          </p:cNvSpPr>
          <p:nvPr>
            <p:ph type="title"/>
          </p:nvPr>
        </p:nvSpPr>
        <p:spPr>
          <a:xfrm>
            <a:off x="495300" y="914400"/>
            <a:ext cx="8229600" cy="1143000"/>
          </a:xfrm>
        </p:spPr>
        <p:txBody>
          <a:bodyPr>
            <a:noAutofit/>
          </a:bodyPr>
          <a:lstStyle/>
          <a:p>
            <a:r>
              <a:rPr lang="en-US" sz="6000" b="1" dirty="0" smtClean="0"/>
              <a:t>Questions on Daily Routines?</a:t>
            </a:r>
            <a:endParaRPr lang="en-US" sz="6000" b="1" dirty="0"/>
          </a:p>
        </p:txBody>
      </p:sp>
    </p:spTree>
    <p:extLst>
      <p:ext uri="{BB962C8B-B14F-4D97-AF65-F5344CB8AC3E}">
        <p14:creationId xmlns:p14="http://schemas.microsoft.com/office/powerpoint/2010/main" val="1419152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733800" cy="5632311"/>
          </a:xfrm>
          <a:prstGeom prst="rect">
            <a:avLst/>
          </a:prstGeom>
          <a:noFill/>
        </p:spPr>
        <p:txBody>
          <a:bodyPr wrap="square" rtlCol="0">
            <a:spAutoFit/>
          </a:bodyPr>
          <a:lstStyle/>
          <a:p>
            <a:pPr marL="857250" indent="-857250">
              <a:buFont typeface="Arial" panose="020B0604020202020204" pitchFamily="34" charset="0"/>
              <a:buChar char="•"/>
            </a:pPr>
            <a:r>
              <a:rPr lang="en-US" sz="7200" dirty="0" smtClean="0"/>
              <a:t>Reflect</a:t>
            </a:r>
          </a:p>
          <a:p>
            <a:pPr marL="857250" indent="-857250">
              <a:buFont typeface="Arial" panose="020B0604020202020204" pitchFamily="34" charset="0"/>
              <a:buChar char="•"/>
            </a:pPr>
            <a:endParaRPr lang="en-US" sz="7200" dirty="0" smtClean="0"/>
          </a:p>
          <a:p>
            <a:pPr marL="857250" indent="-857250">
              <a:buFont typeface="Arial" panose="020B0604020202020204" pitchFamily="34" charset="0"/>
              <a:buChar char="•"/>
            </a:pPr>
            <a:r>
              <a:rPr lang="en-US" sz="7200" dirty="0" smtClean="0">
                <a:solidFill>
                  <a:srgbClr val="00B050"/>
                </a:solidFill>
              </a:rPr>
              <a:t>Share</a:t>
            </a:r>
          </a:p>
          <a:p>
            <a:pPr marL="857250" indent="-857250">
              <a:buFont typeface="Arial" panose="020B0604020202020204" pitchFamily="34" charset="0"/>
              <a:buChar char="•"/>
            </a:pPr>
            <a:endParaRPr lang="en-US" sz="7200" dirty="0" smtClean="0"/>
          </a:p>
          <a:p>
            <a:pPr marL="857250" indent="-857250">
              <a:buFont typeface="Arial" panose="020B0604020202020204" pitchFamily="34" charset="0"/>
              <a:buChar char="•"/>
            </a:pPr>
            <a:r>
              <a:rPr lang="en-US" sz="7200" dirty="0" smtClean="0">
                <a:solidFill>
                  <a:srgbClr val="0070C0"/>
                </a:solidFill>
              </a:rPr>
              <a:t>Write</a:t>
            </a:r>
            <a:endParaRPr lang="en-US" sz="7200" dirty="0">
              <a:solidFill>
                <a:srgbClr val="0070C0"/>
              </a:solidFill>
            </a:endParaRPr>
          </a:p>
        </p:txBody>
      </p:sp>
      <p:sp>
        <p:nvSpPr>
          <p:cNvPr id="3" name="TextBox 2"/>
          <p:cNvSpPr txBox="1"/>
          <p:nvPr/>
        </p:nvSpPr>
        <p:spPr>
          <a:xfrm>
            <a:off x="4171666" y="457200"/>
            <a:ext cx="4972334" cy="1200329"/>
          </a:xfrm>
          <a:prstGeom prst="rect">
            <a:avLst/>
          </a:prstGeom>
          <a:noFill/>
        </p:spPr>
        <p:txBody>
          <a:bodyPr wrap="square" rtlCol="0">
            <a:spAutoFit/>
          </a:bodyPr>
          <a:lstStyle/>
          <a:p>
            <a:r>
              <a:rPr lang="en-US" sz="3600" dirty="0" smtClean="0"/>
              <a:t>Reflect on what you heard… (1 min)</a:t>
            </a:r>
            <a:endParaRPr lang="en-US" sz="3600" dirty="0"/>
          </a:p>
        </p:txBody>
      </p:sp>
      <p:sp>
        <p:nvSpPr>
          <p:cNvPr id="4" name="TextBox 3"/>
          <p:cNvSpPr txBox="1"/>
          <p:nvPr/>
        </p:nvSpPr>
        <p:spPr>
          <a:xfrm>
            <a:off x="4171666" y="2133600"/>
            <a:ext cx="4972334" cy="2308324"/>
          </a:xfrm>
          <a:prstGeom prst="rect">
            <a:avLst/>
          </a:prstGeom>
          <a:noFill/>
        </p:spPr>
        <p:txBody>
          <a:bodyPr wrap="square" rtlCol="0">
            <a:spAutoFit/>
          </a:bodyPr>
          <a:lstStyle/>
          <a:p>
            <a:r>
              <a:rPr lang="en-US" sz="3600" b="1" dirty="0" smtClean="0">
                <a:solidFill>
                  <a:srgbClr val="00B050"/>
                </a:solidFill>
              </a:rPr>
              <a:t>Share w partner something you want to remember for your training… (2 min each)</a:t>
            </a:r>
            <a:endParaRPr lang="en-US" sz="3600" b="1" dirty="0">
              <a:solidFill>
                <a:srgbClr val="00B050"/>
              </a:solidFill>
            </a:endParaRPr>
          </a:p>
        </p:txBody>
      </p:sp>
      <p:sp>
        <p:nvSpPr>
          <p:cNvPr id="5" name="TextBox 4"/>
          <p:cNvSpPr txBox="1"/>
          <p:nvPr/>
        </p:nvSpPr>
        <p:spPr>
          <a:xfrm>
            <a:off x="4171666" y="4875282"/>
            <a:ext cx="4972334" cy="1754326"/>
          </a:xfrm>
          <a:prstGeom prst="rect">
            <a:avLst/>
          </a:prstGeom>
          <a:noFill/>
        </p:spPr>
        <p:txBody>
          <a:bodyPr wrap="square" rtlCol="0">
            <a:spAutoFit/>
          </a:bodyPr>
          <a:lstStyle/>
          <a:p>
            <a:r>
              <a:rPr lang="en-US" sz="3600" b="1" dirty="0" smtClean="0">
                <a:solidFill>
                  <a:srgbClr val="0070C0"/>
                </a:solidFill>
              </a:rPr>
              <a:t>Write what you want to remember in your notebook (5 min)</a:t>
            </a:r>
            <a:endParaRPr lang="en-US" sz="3600" b="1" dirty="0">
              <a:solidFill>
                <a:srgbClr val="0070C0"/>
              </a:solidFill>
            </a:endParaRPr>
          </a:p>
        </p:txBody>
      </p:sp>
    </p:spTree>
    <p:extLst>
      <p:ext uri="{BB962C8B-B14F-4D97-AF65-F5344CB8AC3E}">
        <p14:creationId xmlns:p14="http://schemas.microsoft.com/office/powerpoint/2010/main" val="169703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Lesson Components</a:t>
            </a:r>
            <a:endParaRPr lang="en-US" sz="6000" b="1" dirty="0">
              <a:solidFill>
                <a:srgbClr val="FF0000"/>
              </a:solidFill>
            </a:endParaRPr>
          </a:p>
        </p:txBody>
      </p:sp>
      <p:sp>
        <p:nvSpPr>
          <p:cNvPr id="3" name="Content Placeholder 2"/>
          <p:cNvSpPr>
            <a:spLocks noGrp="1"/>
          </p:cNvSpPr>
          <p:nvPr>
            <p:ph idx="1"/>
          </p:nvPr>
        </p:nvSpPr>
        <p:spPr>
          <a:xfrm>
            <a:off x="1143000" y="1600200"/>
            <a:ext cx="7543800" cy="4525963"/>
          </a:xfrm>
        </p:spPr>
        <p:txBody>
          <a:bodyPr>
            <a:normAutofit fontScale="92500" lnSpcReduction="10000"/>
          </a:bodyPr>
          <a:lstStyle/>
          <a:p>
            <a:pPr marL="914400" indent="-914400">
              <a:buFont typeface="+mj-lt"/>
              <a:buAutoNum type="arabicPeriod"/>
            </a:pPr>
            <a:r>
              <a:rPr lang="en-US" sz="4800" dirty="0" smtClean="0"/>
              <a:t>Daily Routines</a:t>
            </a:r>
          </a:p>
          <a:p>
            <a:pPr marL="914400" indent="-914400">
              <a:buFont typeface="+mj-lt"/>
              <a:buAutoNum type="arabicPeriod"/>
            </a:pPr>
            <a:r>
              <a:rPr lang="en-US" sz="4800" dirty="0" smtClean="0"/>
              <a:t>Classroom Lesson (Literacy)</a:t>
            </a:r>
          </a:p>
          <a:p>
            <a:pPr marL="914400" indent="-914400">
              <a:buFont typeface="+mj-lt"/>
              <a:buAutoNum type="arabicPeriod"/>
            </a:pPr>
            <a:r>
              <a:rPr lang="en-US" sz="4800" dirty="0" smtClean="0"/>
              <a:t>Transition to Math</a:t>
            </a:r>
          </a:p>
          <a:p>
            <a:pPr marL="914400" indent="-914400">
              <a:buFont typeface="+mj-lt"/>
              <a:buAutoNum type="arabicPeriod"/>
            </a:pPr>
            <a:r>
              <a:rPr lang="en-US" sz="4800" dirty="0" smtClean="0"/>
              <a:t>TV (Math) Lesson (DVD)</a:t>
            </a:r>
          </a:p>
          <a:p>
            <a:pPr marL="914400" indent="-914400">
              <a:buFont typeface="+mj-lt"/>
              <a:buAutoNum type="arabicPeriod"/>
            </a:pPr>
            <a:r>
              <a:rPr lang="en-US" sz="4800" dirty="0" smtClean="0"/>
              <a:t>Follow Up</a:t>
            </a:r>
          </a:p>
          <a:p>
            <a:pPr marL="914400" indent="-914400">
              <a:buFont typeface="+mj-lt"/>
              <a:buAutoNum type="arabicPeriod"/>
            </a:pPr>
            <a:r>
              <a:rPr lang="en-US" sz="4800" dirty="0" smtClean="0"/>
              <a:t>Snack Fractions</a:t>
            </a:r>
          </a:p>
          <a:p>
            <a:endParaRPr lang="en-US" sz="4800" dirty="0" smtClean="0"/>
          </a:p>
          <a:p>
            <a:endParaRPr lang="en-US" dirty="0"/>
          </a:p>
        </p:txBody>
      </p:sp>
    </p:spTree>
    <p:extLst>
      <p:ext uri="{BB962C8B-B14F-4D97-AF65-F5344CB8AC3E}">
        <p14:creationId xmlns:p14="http://schemas.microsoft.com/office/powerpoint/2010/main" val="197610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37"/>
            <a:ext cx="9220200" cy="6915150"/>
          </a:xfrm>
          <a:prstGeom prst="rect">
            <a:avLst/>
          </a:prstGeom>
        </p:spPr>
      </p:pic>
      <p:sp>
        <p:nvSpPr>
          <p:cNvPr id="5" name="Title 4"/>
          <p:cNvSpPr>
            <a:spLocks noGrp="1"/>
          </p:cNvSpPr>
          <p:nvPr>
            <p:ph type="ctrTitle"/>
          </p:nvPr>
        </p:nvSpPr>
        <p:spPr>
          <a:xfrm>
            <a:off x="723900" y="381000"/>
            <a:ext cx="7772400" cy="1676401"/>
          </a:xfrm>
        </p:spPr>
        <p:txBody>
          <a:bodyPr>
            <a:normAutofit/>
          </a:bodyPr>
          <a:lstStyle/>
          <a:p>
            <a:r>
              <a:rPr lang="en-US" sz="6000" b="1" dirty="0" smtClean="0"/>
              <a:t>Daily Routines</a:t>
            </a:r>
            <a:endParaRPr lang="en-US" sz="6000" b="1" dirty="0"/>
          </a:p>
        </p:txBody>
      </p:sp>
      <p:sp>
        <p:nvSpPr>
          <p:cNvPr id="7" name="Subtitle 6"/>
          <p:cNvSpPr>
            <a:spLocks noGrp="1"/>
          </p:cNvSpPr>
          <p:nvPr>
            <p:ph type="subTitle" idx="1"/>
          </p:nvPr>
        </p:nvSpPr>
        <p:spPr>
          <a:xfrm>
            <a:off x="1009650" y="5322887"/>
            <a:ext cx="7200900" cy="773113"/>
          </a:xfrm>
        </p:spPr>
        <p:txBody>
          <a:bodyPr>
            <a:normAutofit/>
          </a:bodyPr>
          <a:lstStyle/>
          <a:p>
            <a:pPr algn="l"/>
            <a:r>
              <a:rPr lang="en-US" sz="3600" b="1" dirty="0" smtClean="0">
                <a:solidFill>
                  <a:schemeClr val="tx1"/>
                </a:solidFill>
              </a:rPr>
              <a:t>Review    Renew   Revise   Reinforce</a:t>
            </a:r>
            <a:endParaRPr lang="en-US" sz="3600" b="1" dirty="0">
              <a:solidFill>
                <a:schemeClr val="tx1"/>
              </a:solidFill>
            </a:endParaRPr>
          </a:p>
        </p:txBody>
      </p:sp>
      <p:sp>
        <p:nvSpPr>
          <p:cNvPr id="3074" name="AutoShape 2" descr="https://encrypted-tbn3.gstatic.com/images?q=tbn:ANd9GcTKe3zA-_G3Lcx6fwVATS4rgQSQkPGEniWdaRmmUD14MY3ZZ1hY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5103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Daily Routines - Materials</a:t>
            </a:r>
            <a:endParaRPr lang="en-US"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4000" b="1" dirty="0" smtClean="0"/>
              <a:t>Content and language objectives</a:t>
            </a:r>
          </a:p>
          <a:p>
            <a:r>
              <a:rPr lang="en-US" sz="4000" b="1" dirty="0" smtClean="0"/>
              <a:t>BLM Measurement Lab</a:t>
            </a:r>
          </a:p>
          <a:p>
            <a:r>
              <a:rPr lang="en-US" sz="4000" b="1" dirty="0" smtClean="0"/>
              <a:t>Centimeter ruler</a:t>
            </a:r>
          </a:p>
          <a:p>
            <a:r>
              <a:rPr lang="en-US" sz="4000" b="1" dirty="0" smtClean="0"/>
              <a:t>BLM Polygon Shapes</a:t>
            </a:r>
          </a:p>
          <a:p>
            <a:r>
              <a:rPr lang="en-US" sz="4000" b="1" dirty="0" smtClean="0"/>
              <a:t>BLM Fraction Action and X Marks the Spot</a:t>
            </a:r>
          </a:p>
          <a:p>
            <a:r>
              <a:rPr lang="en-US" sz="4000" b="1" dirty="0" smtClean="0"/>
              <a:t>BLM Solve It! (Lessons 1, 2, 3)</a:t>
            </a:r>
          </a:p>
          <a:p>
            <a:endParaRPr lang="en-US" dirty="0"/>
          </a:p>
        </p:txBody>
      </p:sp>
    </p:spTree>
    <p:extLst>
      <p:ext uri="{BB962C8B-B14F-4D97-AF65-F5344CB8AC3E}">
        <p14:creationId xmlns:p14="http://schemas.microsoft.com/office/powerpoint/2010/main" val="1798279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r"/>
            <a:r>
              <a:rPr lang="en-US" b="1" dirty="0" smtClean="0"/>
              <a:t>Daily Routines</a:t>
            </a:r>
            <a:endParaRPr lang="en-US" b="1" dirty="0"/>
          </a:p>
        </p:txBody>
      </p:sp>
      <p:sp>
        <p:nvSpPr>
          <p:cNvPr id="7" name="Subtitle 6"/>
          <p:cNvSpPr>
            <a:spLocks noGrp="1"/>
          </p:cNvSpPr>
          <p:nvPr>
            <p:ph type="subTitle" idx="1"/>
          </p:nvPr>
        </p:nvSpPr>
        <p:spPr>
          <a:xfrm>
            <a:off x="460375" y="2971800"/>
            <a:ext cx="8378825" cy="1752600"/>
          </a:xfrm>
        </p:spPr>
        <p:txBody>
          <a:bodyPr>
            <a:normAutofit/>
          </a:bodyPr>
          <a:lstStyle/>
          <a:p>
            <a:pPr algn="r"/>
            <a:r>
              <a:rPr lang="en-US" sz="4800" b="1" dirty="0" smtClean="0">
                <a:solidFill>
                  <a:schemeClr val="tx1"/>
                </a:solidFill>
              </a:rPr>
              <a:t>ESSENTIAL Activities</a:t>
            </a:r>
          </a:p>
          <a:p>
            <a:pPr algn="r"/>
            <a:r>
              <a:rPr lang="en-US" sz="4800" b="1" dirty="0" smtClean="0">
                <a:solidFill>
                  <a:schemeClr val="tx1"/>
                </a:solidFill>
              </a:rPr>
              <a:t>OPTIONAL Activities</a:t>
            </a:r>
            <a:endParaRPr lang="en-US" sz="4800" b="1" dirty="0">
              <a:solidFill>
                <a:schemeClr val="tx1"/>
              </a:solidFill>
            </a:endParaRPr>
          </a:p>
        </p:txBody>
      </p:sp>
      <p:sp>
        <p:nvSpPr>
          <p:cNvPr id="3074" name="AutoShape 2" descr="https://encrypted-tbn3.gstatic.com/images?q=tbn:ANd9GcTKe3zA-_G3Lcx6fwVATS4rgQSQkPGEniWdaRmmUD14MY3ZZ1hYC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Daily Routine icon"/>
          <p:cNvPicPr>
            <a:picLocks noChangeAspect="1" noChangeArrowheads="1"/>
          </p:cNvPicPr>
          <p:nvPr/>
        </p:nvPicPr>
        <p:blipFill>
          <a:blip r:embed="rId3" cstate="print"/>
          <a:srcRect/>
          <a:stretch>
            <a:fillRect/>
          </a:stretch>
        </p:blipFill>
        <p:spPr bwMode="auto">
          <a:xfrm>
            <a:off x="609600" y="381000"/>
            <a:ext cx="2895600" cy="2895602"/>
          </a:xfrm>
          <a:prstGeom prst="rect">
            <a:avLst/>
          </a:prstGeom>
          <a:noFill/>
        </p:spPr>
      </p:pic>
    </p:spTree>
    <p:extLst>
      <p:ext uri="{BB962C8B-B14F-4D97-AF65-F5344CB8AC3E}">
        <p14:creationId xmlns:p14="http://schemas.microsoft.com/office/powerpoint/2010/main" val="20820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0"/>
                                  </p:iterate>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mph" presetSubtype="2" fill="hold" nodeType="clickEffect">
                                  <p:stCondLst>
                                    <p:cond delay="0"/>
                                  </p:stCondLst>
                                  <p:childTnLst>
                                    <p:anim to="1.5" calcmode="lin" valueType="num">
                                      <p:cBhvr override="childStyle">
                                        <p:cTn id="18" dur="2000" fill="hold"/>
                                        <p:tgtEl>
                                          <p:spTgt spid="7">
                                            <p:txEl>
                                              <p:pRg st="0" end="0"/>
                                            </p:txEl>
                                          </p:spTgt>
                                        </p:tgtEl>
                                        <p:attrNameLst>
                                          <p:attrName>style.fontSize</p:attrName>
                                        </p:attrNameLst>
                                      </p:cBhvr>
                                    </p:anim>
                                  </p:childTnLst>
                                </p:cTn>
                              </p:par>
                            </p:childTnLst>
                          </p:cTn>
                        </p:par>
                      </p:childTnLst>
                    </p:cTn>
                  </p:par>
                  <p:par>
                    <p:cTn id="19" fill="hold">
                      <p:stCondLst>
                        <p:cond delay="indefinite"/>
                      </p:stCondLst>
                      <p:childTnLst>
                        <p:par>
                          <p:cTn id="20" fill="hold">
                            <p:stCondLst>
                              <p:cond delay="0"/>
                            </p:stCondLst>
                            <p:childTnLst>
                              <p:par>
                                <p:cTn id="21" presetID="4" presetClass="emph" presetSubtype="2" fill="hold" nodeType="clickEffect">
                                  <p:stCondLst>
                                    <p:cond delay="0"/>
                                  </p:stCondLst>
                                  <p:iterate type="lt">
                                    <p:tmPct val="0"/>
                                  </p:iterate>
                                  <p:childTnLst>
                                    <p:anim to="1.5" calcmode="lin" valueType="num">
                                      <p:cBhvr override="childStyle">
                                        <p:cTn id="22" dur="2000" fill="hold"/>
                                        <p:tgtEl>
                                          <p:spTgt spid="7">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7309"/>
            <a:ext cx="8229600" cy="1143000"/>
          </a:xfrm>
        </p:spPr>
        <p:txBody>
          <a:bodyPr/>
          <a:lstStyle/>
          <a:p>
            <a:r>
              <a:rPr lang="en-US" b="1" dirty="0" smtClean="0"/>
              <a:t>Daily Routines Board: 5-6</a:t>
            </a:r>
            <a:endParaRPr lang="en-US" b="1" dirty="0"/>
          </a:p>
        </p:txBody>
      </p:sp>
      <p:sp>
        <p:nvSpPr>
          <p:cNvPr id="6" name="Content Placeholder 5"/>
          <p:cNvSpPr>
            <a:spLocks noGrp="1"/>
          </p:cNvSpPr>
          <p:nvPr>
            <p:ph sz="half" idx="1"/>
          </p:nvPr>
        </p:nvSpPr>
        <p:spPr>
          <a:solidFill>
            <a:srgbClr val="DAEA04"/>
          </a:solidFill>
        </p:spPr>
        <p:txBody>
          <a:bodyPr/>
          <a:lstStyle/>
          <a:p>
            <a:pPr algn="ctr">
              <a:buNone/>
            </a:pPr>
            <a:r>
              <a:rPr lang="en-US" b="1" dirty="0" smtClean="0"/>
              <a:t>Essential</a:t>
            </a:r>
          </a:p>
          <a:p>
            <a:pPr algn="ctr">
              <a:buNone/>
            </a:pPr>
            <a:endParaRPr lang="en-US" dirty="0"/>
          </a:p>
        </p:txBody>
      </p:sp>
      <p:sp>
        <p:nvSpPr>
          <p:cNvPr id="7" name="Content Placeholder 6"/>
          <p:cNvSpPr>
            <a:spLocks noGrp="1"/>
          </p:cNvSpPr>
          <p:nvPr>
            <p:ph sz="half" idx="2"/>
          </p:nvPr>
        </p:nvSpPr>
        <p:spPr>
          <a:xfrm>
            <a:off x="4572000" y="1600201"/>
            <a:ext cx="4191000" cy="4524890"/>
          </a:xfrm>
          <a:solidFill>
            <a:srgbClr val="DAEA04">
              <a:alpha val="48000"/>
            </a:srgbClr>
          </a:solidFill>
        </p:spPr>
        <p:txBody>
          <a:bodyPr/>
          <a:lstStyle/>
          <a:p>
            <a:pPr algn="ctr">
              <a:buNone/>
            </a:pPr>
            <a:r>
              <a:rPr lang="en-US" b="1" dirty="0" smtClean="0"/>
              <a:t>Optional</a:t>
            </a:r>
            <a:endParaRPr lang="en-US" b="1" dirty="0"/>
          </a:p>
        </p:txBody>
      </p:sp>
      <p:sp>
        <p:nvSpPr>
          <p:cNvPr id="9" name="Rectangle 8"/>
          <p:cNvSpPr/>
          <p:nvPr/>
        </p:nvSpPr>
        <p:spPr>
          <a:xfrm>
            <a:off x="762000" y="2514600"/>
            <a:ext cx="1219200" cy="1447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2514600"/>
            <a:ext cx="1219200" cy="1447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4419600"/>
            <a:ext cx="1219200" cy="1447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43200" y="4419600"/>
            <a:ext cx="1219200" cy="1447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23856" y="2633242"/>
            <a:ext cx="1393372" cy="16546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 y="2514600"/>
            <a:ext cx="1295400" cy="523220"/>
          </a:xfrm>
          <a:prstGeom prst="rect">
            <a:avLst/>
          </a:prstGeom>
          <a:noFill/>
        </p:spPr>
        <p:txBody>
          <a:bodyPr wrap="square" rtlCol="0">
            <a:spAutoFit/>
          </a:bodyPr>
          <a:lstStyle/>
          <a:p>
            <a:pPr algn="ctr"/>
            <a:r>
              <a:rPr lang="en-US" sz="1400" b="1" dirty="0" smtClean="0"/>
              <a:t>Measurement Lab</a:t>
            </a:r>
            <a:endParaRPr lang="en-US" sz="1400" b="1" dirty="0"/>
          </a:p>
        </p:txBody>
      </p:sp>
      <p:sp>
        <p:nvSpPr>
          <p:cNvPr id="16" name="TextBox 15"/>
          <p:cNvSpPr txBox="1"/>
          <p:nvPr/>
        </p:nvSpPr>
        <p:spPr>
          <a:xfrm>
            <a:off x="2057400" y="4419600"/>
            <a:ext cx="1905000" cy="523220"/>
          </a:xfrm>
          <a:prstGeom prst="rect">
            <a:avLst/>
          </a:prstGeom>
          <a:noFill/>
        </p:spPr>
        <p:txBody>
          <a:bodyPr wrap="square" rtlCol="0">
            <a:spAutoFit/>
          </a:bodyPr>
          <a:lstStyle/>
          <a:p>
            <a:pPr algn="r"/>
            <a:r>
              <a:rPr lang="en-US" sz="1400" b="1" dirty="0" smtClean="0"/>
              <a:t>Fraction </a:t>
            </a:r>
          </a:p>
          <a:p>
            <a:pPr algn="r"/>
            <a:r>
              <a:rPr lang="en-US" sz="1400" b="1" dirty="0" smtClean="0"/>
              <a:t>Action</a:t>
            </a:r>
            <a:endParaRPr lang="en-US" sz="1400" b="1" dirty="0"/>
          </a:p>
        </p:txBody>
      </p:sp>
      <p:grpSp>
        <p:nvGrpSpPr>
          <p:cNvPr id="20" name="Group 19"/>
          <p:cNvGrpSpPr/>
          <p:nvPr/>
        </p:nvGrpSpPr>
        <p:grpSpPr>
          <a:xfrm>
            <a:off x="5867400" y="2819400"/>
            <a:ext cx="1219200" cy="1219200"/>
            <a:chOff x="4800600" y="2590800"/>
            <a:chExt cx="1066800" cy="1066800"/>
          </a:xfrm>
        </p:grpSpPr>
        <p:sp>
          <p:nvSpPr>
            <p:cNvPr id="17" name="Oval 16"/>
            <p:cNvSpPr/>
            <p:nvPr/>
          </p:nvSpPr>
          <p:spPr>
            <a:xfrm>
              <a:off x="4800600" y="2590800"/>
              <a:ext cx="1066800" cy="1066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667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28194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5638800" y="2133600"/>
            <a:ext cx="1905000" cy="369332"/>
          </a:xfrm>
          <a:prstGeom prst="rect">
            <a:avLst/>
          </a:prstGeom>
          <a:noFill/>
        </p:spPr>
        <p:txBody>
          <a:bodyPr wrap="square" rtlCol="0">
            <a:spAutoFit/>
          </a:bodyPr>
          <a:lstStyle/>
          <a:p>
            <a:r>
              <a:rPr lang="en-US" b="1" dirty="0" smtClean="0"/>
              <a:t>Target Number</a:t>
            </a:r>
            <a:endParaRPr lang="en-US" b="1" dirty="0"/>
          </a:p>
        </p:txBody>
      </p:sp>
      <p:sp>
        <p:nvSpPr>
          <p:cNvPr id="22" name="TextBox 21"/>
          <p:cNvSpPr txBox="1"/>
          <p:nvPr/>
        </p:nvSpPr>
        <p:spPr>
          <a:xfrm>
            <a:off x="762000" y="4419600"/>
            <a:ext cx="1905000" cy="307777"/>
          </a:xfrm>
          <a:prstGeom prst="rect">
            <a:avLst/>
          </a:prstGeom>
          <a:noFill/>
        </p:spPr>
        <p:txBody>
          <a:bodyPr wrap="square" rtlCol="0">
            <a:spAutoFit/>
          </a:bodyPr>
          <a:lstStyle/>
          <a:p>
            <a:r>
              <a:rPr lang="en-US" sz="1400" b="1" dirty="0" smtClean="0"/>
              <a:t>Solve It!</a:t>
            </a:r>
            <a:endParaRPr lang="en-US" sz="1400" b="1" dirty="0"/>
          </a:p>
        </p:txBody>
      </p:sp>
      <p:sp>
        <p:nvSpPr>
          <p:cNvPr id="23" name="TextBox 22"/>
          <p:cNvSpPr txBox="1"/>
          <p:nvPr/>
        </p:nvSpPr>
        <p:spPr>
          <a:xfrm>
            <a:off x="2362200" y="2524780"/>
            <a:ext cx="1905000" cy="523220"/>
          </a:xfrm>
          <a:prstGeom prst="rect">
            <a:avLst/>
          </a:prstGeom>
          <a:noFill/>
        </p:spPr>
        <p:txBody>
          <a:bodyPr wrap="square" rtlCol="0">
            <a:spAutoFit/>
          </a:bodyPr>
          <a:lstStyle/>
          <a:p>
            <a:pPr algn="ctr"/>
            <a:r>
              <a:rPr lang="en-US" sz="1400" b="1" i="1" dirty="0" smtClean="0"/>
              <a:t>X </a:t>
            </a:r>
            <a:r>
              <a:rPr lang="en-US" sz="1400" b="1" dirty="0" smtClean="0"/>
              <a:t>Marks</a:t>
            </a:r>
          </a:p>
          <a:p>
            <a:pPr algn="ctr"/>
            <a:r>
              <a:rPr lang="en-US" sz="1400" b="1" dirty="0" smtClean="0"/>
              <a:t> the Spot</a:t>
            </a:r>
            <a:endParaRPr lang="en-US" sz="1400" b="1" i="1" dirty="0"/>
          </a:p>
        </p:txBody>
      </p:sp>
      <p:sp>
        <p:nvSpPr>
          <p:cNvPr id="24" name="Rectangle 23"/>
          <p:cNvSpPr/>
          <p:nvPr/>
        </p:nvSpPr>
        <p:spPr>
          <a:xfrm>
            <a:off x="1828800" y="3429000"/>
            <a:ext cx="1219200" cy="1447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81200" y="3505200"/>
            <a:ext cx="990600" cy="304800"/>
          </a:xfrm>
          <a:prstGeom prst="rect">
            <a:avLst/>
          </a:prstGeom>
          <a:noFill/>
        </p:spPr>
        <p:txBody>
          <a:bodyPr wrap="square" rtlCol="0">
            <a:spAutoFit/>
          </a:bodyPr>
          <a:lstStyle/>
          <a:p>
            <a:pPr algn="ctr"/>
            <a:r>
              <a:rPr lang="en-US" sz="1400" b="1" dirty="0" smtClean="0"/>
              <a:t>CGI</a:t>
            </a:r>
            <a:endParaRPr lang="en-US" sz="1400" b="1" dirty="0"/>
          </a:p>
        </p:txBody>
      </p:sp>
      <p:sp>
        <p:nvSpPr>
          <p:cNvPr id="26" name="TextBox 25"/>
          <p:cNvSpPr txBox="1"/>
          <p:nvPr/>
        </p:nvSpPr>
        <p:spPr>
          <a:xfrm>
            <a:off x="5943600" y="2971800"/>
            <a:ext cx="1219200" cy="769441"/>
          </a:xfrm>
          <a:prstGeom prst="rect">
            <a:avLst/>
          </a:prstGeom>
          <a:noFill/>
        </p:spPr>
        <p:txBody>
          <a:bodyPr wrap="square" rtlCol="0">
            <a:spAutoFit/>
          </a:bodyPr>
          <a:lstStyle/>
          <a:p>
            <a:pPr algn="ctr"/>
            <a:r>
              <a:rPr lang="en-US" sz="4400" b="1" dirty="0" smtClean="0"/>
              <a:t>12</a:t>
            </a:r>
            <a:endParaRPr lang="en-US" sz="4400" b="1" dirty="0"/>
          </a:p>
        </p:txBody>
      </p:sp>
      <p:sp>
        <p:nvSpPr>
          <p:cNvPr id="27" name="Rectangle 26"/>
          <p:cNvSpPr/>
          <p:nvPr/>
        </p:nvSpPr>
        <p:spPr>
          <a:xfrm>
            <a:off x="5823856" y="4866349"/>
            <a:ext cx="1393372" cy="125874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 MAS  Space</a:t>
            </a:r>
            <a:endParaRPr lang="en-US" b="1" dirty="0">
              <a:solidFill>
                <a:schemeClr val="tx1"/>
              </a:solidFill>
            </a:endParaRPr>
          </a:p>
        </p:txBody>
      </p:sp>
      <p:sp>
        <p:nvSpPr>
          <p:cNvPr id="28" name="TextBox 27"/>
          <p:cNvSpPr txBox="1"/>
          <p:nvPr/>
        </p:nvSpPr>
        <p:spPr>
          <a:xfrm>
            <a:off x="5715000" y="4396728"/>
            <a:ext cx="1905000" cy="369332"/>
          </a:xfrm>
          <a:prstGeom prst="rect">
            <a:avLst/>
          </a:prstGeom>
          <a:noFill/>
        </p:spPr>
        <p:txBody>
          <a:bodyPr wrap="square" rtlCol="0">
            <a:spAutoFit/>
          </a:bodyPr>
          <a:lstStyle/>
          <a:p>
            <a:r>
              <a:rPr lang="en-US" b="1" dirty="0" smtClean="0"/>
              <a:t>Money Matters</a:t>
            </a:r>
            <a:endParaRPr lang="en-US" b="1" dirty="0"/>
          </a:p>
        </p:txBody>
      </p:sp>
    </p:spTree>
    <p:extLst>
      <p:ext uri="{BB962C8B-B14F-4D97-AF65-F5344CB8AC3E}">
        <p14:creationId xmlns:p14="http://schemas.microsoft.com/office/powerpoint/2010/main" val="138776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1143000"/>
          </a:xfrm>
        </p:spPr>
        <p:txBody>
          <a:bodyPr>
            <a:noAutofit/>
          </a:bodyPr>
          <a:lstStyle/>
          <a:p>
            <a:r>
              <a:rPr lang="en-US" sz="3600" b="1" dirty="0" smtClean="0"/>
              <a:t>Let’s take a peek at the  lower grade bands.</a:t>
            </a:r>
            <a:endParaRPr lang="en-US" sz="3600" b="1" dirty="0"/>
          </a:p>
        </p:txBody>
      </p:sp>
      <p:pic>
        <p:nvPicPr>
          <p:cNvPr id="2050" name="Picture 2" descr="Daily Routine icon"/>
          <p:cNvPicPr>
            <a:picLocks noChangeAspect="1" noChangeArrowheads="1"/>
          </p:cNvPicPr>
          <p:nvPr/>
        </p:nvPicPr>
        <p:blipFill>
          <a:blip r:embed="rId3" cstate="print"/>
          <a:srcRect/>
          <a:stretch>
            <a:fillRect/>
          </a:stretch>
        </p:blipFill>
        <p:spPr bwMode="auto">
          <a:xfrm>
            <a:off x="2438400" y="2362200"/>
            <a:ext cx="4038600" cy="4038604"/>
          </a:xfrm>
          <a:prstGeom prst="rect">
            <a:avLst/>
          </a:prstGeom>
          <a:noFill/>
        </p:spPr>
      </p:pic>
    </p:spTree>
    <p:extLst>
      <p:ext uri="{BB962C8B-B14F-4D97-AF65-F5344CB8AC3E}">
        <p14:creationId xmlns:p14="http://schemas.microsoft.com/office/powerpoint/2010/main" val="2379970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Daily Routines Kinder</a:t>
            </a:r>
            <a:endParaRPr lang="en-US" b="1" dirty="0"/>
          </a:p>
        </p:txBody>
      </p:sp>
      <p:sp>
        <p:nvSpPr>
          <p:cNvPr id="6" name="Content Placeholder 5"/>
          <p:cNvSpPr>
            <a:spLocks noGrp="1"/>
          </p:cNvSpPr>
          <p:nvPr>
            <p:ph sz="half" idx="1"/>
          </p:nvPr>
        </p:nvSpPr>
        <p:spPr>
          <a:solidFill>
            <a:schemeClr val="accent2">
              <a:lumMod val="75000"/>
              <a:alpha val="82000"/>
            </a:schemeClr>
          </a:solidFill>
        </p:spPr>
        <p:txBody>
          <a:bodyPr/>
          <a:lstStyle/>
          <a:p>
            <a:pPr algn="ctr">
              <a:buNone/>
            </a:pPr>
            <a:r>
              <a:rPr lang="en-US" b="1" dirty="0" smtClean="0"/>
              <a:t>Essential</a:t>
            </a:r>
          </a:p>
          <a:p>
            <a:pPr algn="ctr">
              <a:buNone/>
            </a:pPr>
            <a:endParaRPr lang="en-US" dirty="0"/>
          </a:p>
        </p:txBody>
      </p:sp>
      <p:sp>
        <p:nvSpPr>
          <p:cNvPr id="7" name="Content Placeholder 6"/>
          <p:cNvSpPr>
            <a:spLocks noGrp="1"/>
          </p:cNvSpPr>
          <p:nvPr>
            <p:ph sz="half" idx="2"/>
          </p:nvPr>
        </p:nvSpPr>
        <p:spPr>
          <a:xfrm>
            <a:off x="4495800" y="1600200"/>
            <a:ext cx="4191000" cy="4525963"/>
          </a:xfrm>
          <a:solidFill>
            <a:schemeClr val="accent2">
              <a:lumMod val="60000"/>
              <a:lumOff val="40000"/>
            </a:schemeClr>
          </a:solidFill>
        </p:spPr>
        <p:txBody>
          <a:bodyPr/>
          <a:lstStyle/>
          <a:p>
            <a:pPr algn="ctr">
              <a:buNone/>
            </a:pPr>
            <a:r>
              <a:rPr lang="en-US" b="1" dirty="0" smtClean="0"/>
              <a:t>Optional</a:t>
            </a:r>
            <a:endParaRPr lang="en-US" b="1" dirty="0"/>
          </a:p>
        </p:txBody>
      </p:sp>
      <p:sp>
        <p:nvSpPr>
          <p:cNvPr id="9" name="Rectangle 8"/>
          <p:cNvSpPr/>
          <p:nvPr/>
        </p:nvSpPr>
        <p:spPr>
          <a:xfrm>
            <a:off x="762000" y="2514600"/>
            <a:ext cx="12192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2514600"/>
            <a:ext cx="12192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43200" y="4419600"/>
            <a:ext cx="12192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 y="2514600"/>
            <a:ext cx="1295400" cy="523220"/>
          </a:xfrm>
          <a:prstGeom prst="rect">
            <a:avLst/>
          </a:prstGeom>
          <a:noFill/>
        </p:spPr>
        <p:txBody>
          <a:bodyPr wrap="square" rtlCol="0">
            <a:spAutoFit/>
          </a:bodyPr>
          <a:lstStyle/>
          <a:p>
            <a:pPr algn="ctr"/>
            <a:r>
              <a:rPr lang="en-US" sz="1400" b="1" dirty="0" smtClean="0"/>
              <a:t>Measurement Lab</a:t>
            </a:r>
            <a:endParaRPr lang="en-US" sz="1400" b="1" dirty="0"/>
          </a:p>
        </p:txBody>
      </p:sp>
      <p:sp>
        <p:nvSpPr>
          <p:cNvPr id="16" name="TextBox 15"/>
          <p:cNvSpPr txBox="1"/>
          <p:nvPr/>
        </p:nvSpPr>
        <p:spPr>
          <a:xfrm>
            <a:off x="2514600" y="4419600"/>
            <a:ext cx="1905000" cy="307777"/>
          </a:xfrm>
          <a:prstGeom prst="rect">
            <a:avLst/>
          </a:prstGeom>
          <a:noFill/>
        </p:spPr>
        <p:txBody>
          <a:bodyPr wrap="square" rtlCol="0">
            <a:spAutoFit/>
          </a:bodyPr>
          <a:lstStyle/>
          <a:p>
            <a:pPr algn="ctr"/>
            <a:r>
              <a:rPr lang="en-US" sz="1400" b="1" dirty="0" smtClean="0"/>
              <a:t>Pennies</a:t>
            </a:r>
            <a:endParaRPr lang="en-US" sz="1400" b="1" dirty="0"/>
          </a:p>
        </p:txBody>
      </p:sp>
      <p:sp>
        <p:nvSpPr>
          <p:cNvPr id="21" name="TextBox 20"/>
          <p:cNvSpPr txBox="1"/>
          <p:nvPr/>
        </p:nvSpPr>
        <p:spPr>
          <a:xfrm>
            <a:off x="4800600" y="2209800"/>
            <a:ext cx="1905000" cy="369332"/>
          </a:xfrm>
          <a:prstGeom prst="rect">
            <a:avLst/>
          </a:prstGeom>
          <a:noFill/>
        </p:spPr>
        <p:txBody>
          <a:bodyPr wrap="square" rtlCol="0">
            <a:spAutoFit/>
          </a:bodyPr>
          <a:lstStyle/>
          <a:p>
            <a:r>
              <a:rPr lang="en-US" b="1" dirty="0" smtClean="0"/>
              <a:t>Calendar</a:t>
            </a:r>
            <a:endParaRPr lang="en-US" b="1" dirty="0"/>
          </a:p>
        </p:txBody>
      </p:sp>
      <p:sp>
        <p:nvSpPr>
          <p:cNvPr id="24" name="Rectangle 23"/>
          <p:cNvSpPr/>
          <p:nvPr/>
        </p:nvSpPr>
        <p:spPr>
          <a:xfrm>
            <a:off x="762000" y="4419600"/>
            <a:ext cx="12192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743200" y="2590800"/>
            <a:ext cx="990600" cy="304800"/>
          </a:xfrm>
          <a:prstGeom prst="rect">
            <a:avLst/>
          </a:prstGeom>
          <a:noFill/>
        </p:spPr>
        <p:txBody>
          <a:bodyPr wrap="square" rtlCol="0">
            <a:spAutoFit/>
          </a:bodyPr>
          <a:lstStyle/>
          <a:p>
            <a:pPr algn="ctr"/>
            <a:r>
              <a:rPr lang="en-US" sz="1400" b="1" dirty="0" smtClean="0"/>
              <a:t>CGI</a:t>
            </a:r>
            <a:endParaRPr lang="en-US" sz="1400" b="1" dirty="0"/>
          </a:p>
        </p:txBody>
      </p:sp>
      <p:sp>
        <p:nvSpPr>
          <p:cNvPr id="23" name="TextBox 22"/>
          <p:cNvSpPr txBox="1"/>
          <p:nvPr/>
        </p:nvSpPr>
        <p:spPr>
          <a:xfrm>
            <a:off x="457200" y="4419600"/>
            <a:ext cx="1905000" cy="307777"/>
          </a:xfrm>
          <a:prstGeom prst="rect">
            <a:avLst/>
          </a:prstGeom>
          <a:noFill/>
        </p:spPr>
        <p:txBody>
          <a:bodyPr wrap="square" rtlCol="0">
            <a:spAutoFit/>
          </a:bodyPr>
          <a:lstStyle/>
          <a:p>
            <a:pPr algn="ctr"/>
            <a:r>
              <a:rPr lang="en-US" sz="1400" b="1" i="1" dirty="0" smtClean="0"/>
              <a:t>Straws</a:t>
            </a:r>
            <a:endParaRPr lang="en-US" sz="1400" b="1" i="1" dirty="0"/>
          </a:p>
        </p:txBody>
      </p:sp>
      <p:sp>
        <p:nvSpPr>
          <p:cNvPr id="26" name="TextBox 25"/>
          <p:cNvSpPr txBox="1"/>
          <p:nvPr/>
        </p:nvSpPr>
        <p:spPr>
          <a:xfrm>
            <a:off x="6705600" y="2209800"/>
            <a:ext cx="1905000" cy="369332"/>
          </a:xfrm>
          <a:prstGeom prst="rect">
            <a:avLst/>
          </a:prstGeom>
          <a:noFill/>
        </p:spPr>
        <p:txBody>
          <a:bodyPr wrap="square" rtlCol="0">
            <a:spAutoFit/>
          </a:bodyPr>
          <a:lstStyle/>
          <a:p>
            <a:r>
              <a:rPr lang="en-US" b="1" dirty="0" smtClean="0"/>
              <a:t>Days of the Week</a:t>
            </a:r>
            <a:endParaRPr lang="en-US" b="1" dirty="0"/>
          </a:p>
        </p:txBody>
      </p:sp>
      <p:sp>
        <p:nvSpPr>
          <p:cNvPr id="27" name="TextBox 26"/>
          <p:cNvSpPr txBox="1"/>
          <p:nvPr/>
        </p:nvSpPr>
        <p:spPr>
          <a:xfrm>
            <a:off x="5943600" y="4114800"/>
            <a:ext cx="2819400" cy="369332"/>
          </a:xfrm>
          <a:prstGeom prst="rect">
            <a:avLst/>
          </a:prstGeom>
          <a:noFill/>
        </p:spPr>
        <p:txBody>
          <a:bodyPr wrap="square" rtlCol="0">
            <a:spAutoFit/>
          </a:bodyPr>
          <a:lstStyle/>
          <a:p>
            <a:r>
              <a:rPr lang="en-US" b="1" dirty="0" smtClean="0"/>
              <a:t>Yesterday, Today, Tomorrow</a:t>
            </a:r>
            <a:endParaRPr lang="en-US" b="1" dirty="0"/>
          </a:p>
        </p:txBody>
      </p:sp>
      <p:sp>
        <p:nvSpPr>
          <p:cNvPr id="28" name="TextBox 27"/>
          <p:cNvSpPr txBox="1"/>
          <p:nvPr/>
        </p:nvSpPr>
        <p:spPr>
          <a:xfrm>
            <a:off x="4572000" y="4267200"/>
            <a:ext cx="1905000" cy="369332"/>
          </a:xfrm>
          <a:prstGeom prst="rect">
            <a:avLst/>
          </a:prstGeom>
          <a:noFill/>
        </p:spPr>
        <p:txBody>
          <a:bodyPr wrap="square" rtlCol="0">
            <a:spAutoFit/>
          </a:bodyPr>
          <a:lstStyle/>
          <a:p>
            <a:pPr algn="ctr"/>
            <a:r>
              <a:rPr lang="en-US" b="1" dirty="0" smtClean="0"/>
              <a:t>Graphing</a:t>
            </a:r>
            <a:endParaRPr lang="en-US" b="1" dirty="0"/>
          </a:p>
        </p:txBody>
      </p:sp>
      <p:sp>
        <p:nvSpPr>
          <p:cNvPr id="29" name="Rectangle 28"/>
          <p:cNvSpPr/>
          <p:nvPr/>
        </p:nvSpPr>
        <p:spPr>
          <a:xfrm>
            <a:off x="4724400" y="2590800"/>
            <a:ext cx="1219200" cy="1447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086600" y="2590800"/>
            <a:ext cx="1219200" cy="1447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876800" y="4572000"/>
            <a:ext cx="1219200" cy="1447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239000" y="4572000"/>
            <a:ext cx="1219200" cy="1447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3331"/>
          <p:cNvSpPr txBox="1"/>
          <p:nvPr/>
        </p:nvSpPr>
        <p:spPr>
          <a:xfrm>
            <a:off x="6248400" y="4617522"/>
            <a:ext cx="838200" cy="10096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0"/>
              </a:spcBef>
              <a:spcAft>
                <a:spcPts val="0"/>
              </a:spcAft>
            </a:pPr>
            <a:r>
              <a:rPr lang="en-US" sz="1400" b="1" dirty="0">
                <a:effectLst/>
                <a:ea typeface="Calibri" panose="020F0502020204030204" pitchFamily="34" charset="0"/>
                <a:cs typeface="Times New Roman" panose="02020603050405020304" pitchFamily="18" charset="0"/>
              </a:rPr>
              <a:t>Money Matters</a:t>
            </a:r>
          </a:p>
          <a:p>
            <a:pPr marL="0" marR="0" indent="0">
              <a:spcBef>
                <a:spcPts val="0"/>
              </a:spcBef>
              <a:spcAft>
                <a:spcPts val="0"/>
              </a:spcAft>
            </a:pPr>
            <a:r>
              <a:rPr lang="en-US" sz="1400" b="1" dirty="0">
                <a:effectLst/>
                <a:ea typeface="Calibri" panose="020F0502020204030204" pitchFamily="34" charset="0"/>
                <a:cs typeface="Times New Roman" panose="02020603050405020304" pitchFamily="18" charset="0"/>
              </a:rPr>
              <a:t>(MAS Space)</a:t>
            </a:r>
          </a:p>
        </p:txBody>
      </p:sp>
    </p:spTree>
    <p:extLst>
      <p:ext uri="{BB962C8B-B14F-4D97-AF65-F5344CB8AC3E}">
        <p14:creationId xmlns:p14="http://schemas.microsoft.com/office/powerpoint/2010/main" val="1294984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Daily Routines 1-2</a:t>
            </a:r>
            <a:endParaRPr lang="en-US" b="1" dirty="0"/>
          </a:p>
        </p:txBody>
      </p:sp>
      <p:sp>
        <p:nvSpPr>
          <p:cNvPr id="6" name="Content Placeholder 5"/>
          <p:cNvSpPr>
            <a:spLocks noGrp="1"/>
          </p:cNvSpPr>
          <p:nvPr>
            <p:ph sz="half" idx="1"/>
          </p:nvPr>
        </p:nvSpPr>
        <p:spPr>
          <a:solidFill>
            <a:schemeClr val="accent1"/>
          </a:solidFill>
        </p:spPr>
        <p:txBody>
          <a:bodyPr/>
          <a:lstStyle/>
          <a:p>
            <a:pPr algn="ctr">
              <a:buNone/>
            </a:pPr>
            <a:r>
              <a:rPr lang="en-US" b="1" dirty="0" smtClean="0"/>
              <a:t>Essential</a:t>
            </a:r>
          </a:p>
          <a:p>
            <a:pPr algn="ctr">
              <a:buNone/>
            </a:pPr>
            <a:endParaRPr lang="en-US" dirty="0"/>
          </a:p>
        </p:txBody>
      </p:sp>
      <p:sp>
        <p:nvSpPr>
          <p:cNvPr id="7" name="Content Placeholder 6"/>
          <p:cNvSpPr>
            <a:spLocks noGrp="1"/>
          </p:cNvSpPr>
          <p:nvPr>
            <p:ph sz="half" idx="2"/>
          </p:nvPr>
        </p:nvSpPr>
        <p:spPr>
          <a:xfrm>
            <a:off x="4495800" y="1600200"/>
            <a:ext cx="4191000" cy="4525963"/>
          </a:xfrm>
          <a:solidFill>
            <a:schemeClr val="accent1">
              <a:lumMod val="60000"/>
              <a:lumOff val="40000"/>
            </a:schemeClr>
          </a:solidFill>
        </p:spPr>
        <p:txBody>
          <a:bodyPr/>
          <a:lstStyle/>
          <a:p>
            <a:pPr algn="ctr">
              <a:buNone/>
            </a:pPr>
            <a:r>
              <a:rPr lang="en-US" b="1" dirty="0" smtClean="0"/>
              <a:t>Optional</a:t>
            </a:r>
            <a:endParaRPr lang="en-US" b="1" dirty="0"/>
          </a:p>
        </p:txBody>
      </p:sp>
      <p:sp>
        <p:nvSpPr>
          <p:cNvPr id="9" name="Rectangle 8"/>
          <p:cNvSpPr/>
          <p:nvPr/>
        </p:nvSpPr>
        <p:spPr>
          <a:xfrm>
            <a:off x="6019800" y="23622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43200" y="35814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24400" y="23622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24400" y="4038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 y="2514600"/>
            <a:ext cx="1393372" cy="165462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19800" y="2362200"/>
            <a:ext cx="1295400" cy="523220"/>
          </a:xfrm>
          <a:prstGeom prst="rect">
            <a:avLst/>
          </a:prstGeom>
          <a:noFill/>
        </p:spPr>
        <p:txBody>
          <a:bodyPr wrap="square" rtlCol="0">
            <a:spAutoFit/>
          </a:bodyPr>
          <a:lstStyle/>
          <a:p>
            <a:pPr algn="ctr"/>
            <a:r>
              <a:rPr lang="en-US" sz="1400" b="1" dirty="0" smtClean="0"/>
              <a:t>Measurement Lab</a:t>
            </a:r>
            <a:endParaRPr lang="en-US" sz="1400" b="1" dirty="0"/>
          </a:p>
        </p:txBody>
      </p:sp>
      <p:sp>
        <p:nvSpPr>
          <p:cNvPr id="16" name="TextBox 15"/>
          <p:cNvSpPr txBox="1"/>
          <p:nvPr/>
        </p:nvSpPr>
        <p:spPr>
          <a:xfrm>
            <a:off x="4495800" y="4038600"/>
            <a:ext cx="1905000" cy="307777"/>
          </a:xfrm>
          <a:prstGeom prst="rect">
            <a:avLst/>
          </a:prstGeom>
          <a:noFill/>
        </p:spPr>
        <p:txBody>
          <a:bodyPr wrap="square" rtlCol="0">
            <a:spAutoFit/>
          </a:bodyPr>
          <a:lstStyle/>
          <a:p>
            <a:pPr algn="ctr"/>
            <a:r>
              <a:rPr lang="en-US" sz="1400" b="1" dirty="0" smtClean="0"/>
              <a:t>Calendar</a:t>
            </a:r>
            <a:endParaRPr lang="en-US" sz="1400" b="1" dirty="0"/>
          </a:p>
        </p:txBody>
      </p:sp>
      <p:grpSp>
        <p:nvGrpSpPr>
          <p:cNvPr id="2" name="Group 19"/>
          <p:cNvGrpSpPr/>
          <p:nvPr/>
        </p:nvGrpSpPr>
        <p:grpSpPr>
          <a:xfrm>
            <a:off x="762000" y="2721429"/>
            <a:ext cx="1219200" cy="1219200"/>
            <a:chOff x="4800600" y="2590800"/>
            <a:chExt cx="1066800" cy="1066800"/>
          </a:xfrm>
        </p:grpSpPr>
        <p:sp>
          <p:nvSpPr>
            <p:cNvPr id="17" name="Oval 16"/>
            <p:cNvSpPr/>
            <p:nvPr/>
          </p:nvSpPr>
          <p:spPr>
            <a:xfrm>
              <a:off x="4800600" y="2590800"/>
              <a:ext cx="1066800" cy="1066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953000" y="2667000"/>
              <a:ext cx="8382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105400" y="2819400"/>
              <a:ext cx="533400" cy="533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533400" y="2035629"/>
            <a:ext cx="1905000" cy="369332"/>
          </a:xfrm>
          <a:prstGeom prst="rect">
            <a:avLst/>
          </a:prstGeom>
          <a:noFill/>
        </p:spPr>
        <p:txBody>
          <a:bodyPr wrap="square" rtlCol="0">
            <a:spAutoFit/>
          </a:bodyPr>
          <a:lstStyle/>
          <a:p>
            <a:r>
              <a:rPr lang="en-US" b="1" dirty="0" smtClean="0"/>
              <a:t>Target Number</a:t>
            </a:r>
            <a:endParaRPr lang="en-US" b="1" dirty="0"/>
          </a:p>
        </p:txBody>
      </p:sp>
      <p:sp>
        <p:nvSpPr>
          <p:cNvPr id="22" name="TextBox 21"/>
          <p:cNvSpPr txBox="1"/>
          <p:nvPr/>
        </p:nvSpPr>
        <p:spPr>
          <a:xfrm>
            <a:off x="4343400" y="2362200"/>
            <a:ext cx="1905000" cy="307777"/>
          </a:xfrm>
          <a:prstGeom prst="rect">
            <a:avLst/>
          </a:prstGeom>
          <a:noFill/>
        </p:spPr>
        <p:txBody>
          <a:bodyPr wrap="square" rtlCol="0">
            <a:spAutoFit/>
          </a:bodyPr>
          <a:lstStyle/>
          <a:p>
            <a:pPr algn="ctr"/>
            <a:r>
              <a:rPr lang="en-US" sz="1400" b="1" dirty="0" smtClean="0"/>
              <a:t>Solve It!</a:t>
            </a:r>
            <a:endParaRPr lang="en-US" sz="1400" b="1" dirty="0"/>
          </a:p>
        </p:txBody>
      </p:sp>
      <p:sp>
        <p:nvSpPr>
          <p:cNvPr id="23" name="TextBox 22"/>
          <p:cNvSpPr txBox="1"/>
          <p:nvPr/>
        </p:nvSpPr>
        <p:spPr>
          <a:xfrm>
            <a:off x="2438400" y="3591580"/>
            <a:ext cx="1905000" cy="523220"/>
          </a:xfrm>
          <a:prstGeom prst="rect">
            <a:avLst/>
          </a:prstGeom>
          <a:noFill/>
        </p:spPr>
        <p:txBody>
          <a:bodyPr wrap="square" rtlCol="0">
            <a:spAutoFit/>
          </a:bodyPr>
          <a:lstStyle/>
          <a:p>
            <a:pPr algn="ctr"/>
            <a:r>
              <a:rPr lang="en-US" sz="1400" b="1" i="1" dirty="0" smtClean="0"/>
              <a:t>What’s </a:t>
            </a:r>
          </a:p>
          <a:p>
            <a:pPr algn="ctr"/>
            <a:r>
              <a:rPr lang="en-US" sz="1400" b="1" i="1" dirty="0" smtClean="0"/>
              <a:t>Missing?</a:t>
            </a:r>
            <a:endParaRPr lang="en-US" sz="1400" b="1" i="1" dirty="0"/>
          </a:p>
        </p:txBody>
      </p:sp>
      <p:sp>
        <p:nvSpPr>
          <p:cNvPr id="24" name="Rectangle 23"/>
          <p:cNvSpPr/>
          <p:nvPr/>
        </p:nvSpPr>
        <p:spPr>
          <a:xfrm>
            <a:off x="762000" y="4419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14400" y="4495800"/>
            <a:ext cx="990600" cy="304800"/>
          </a:xfrm>
          <a:prstGeom prst="rect">
            <a:avLst/>
          </a:prstGeom>
          <a:noFill/>
        </p:spPr>
        <p:txBody>
          <a:bodyPr wrap="square" rtlCol="0">
            <a:spAutoFit/>
          </a:bodyPr>
          <a:lstStyle/>
          <a:p>
            <a:pPr algn="ctr"/>
            <a:r>
              <a:rPr lang="en-US" sz="1400" b="1" dirty="0" smtClean="0"/>
              <a:t>CGI</a:t>
            </a:r>
            <a:endParaRPr lang="en-US" sz="1400" b="1" dirty="0"/>
          </a:p>
        </p:txBody>
      </p:sp>
      <p:sp>
        <p:nvSpPr>
          <p:cNvPr id="26" name="Rectangle 25"/>
          <p:cNvSpPr/>
          <p:nvPr/>
        </p:nvSpPr>
        <p:spPr>
          <a:xfrm>
            <a:off x="6019800" y="4038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172200" y="4114800"/>
            <a:ext cx="990600" cy="304800"/>
          </a:xfrm>
          <a:prstGeom prst="rect">
            <a:avLst/>
          </a:prstGeom>
          <a:noFill/>
        </p:spPr>
        <p:txBody>
          <a:bodyPr wrap="square" rtlCol="0">
            <a:spAutoFit/>
          </a:bodyPr>
          <a:lstStyle/>
          <a:p>
            <a:pPr algn="ctr"/>
            <a:r>
              <a:rPr lang="en-US" sz="1400" b="1" dirty="0" smtClean="0"/>
              <a:t>Graphing</a:t>
            </a:r>
            <a:endParaRPr lang="en-US" sz="1400" b="1" dirty="0"/>
          </a:p>
        </p:txBody>
      </p:sp>
      <p:sp>
        <p:nvSpPr>
          <p:cNvPr id="28" name="Rectangle 27"/>
          <p:cNvSpPr/>
          <p:nvPr/>
        </p:nvSpPr>
        <p:spPr>
          <a:xfrm>
            <a:off x="7315200" y="23622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315200" y="2362200"/>
            <a:ext cx="1295400" cy="307777"/>
          </a:xfrm>
          <a:prstGeom prst="rect">
            <a:avLst/>
          </a:prstGeom>
          <a:noFill/>
        </p:spPr>
        <p:txBody>
          <a:bodyPr wrap="square" rtlCol="0">
            <a:spAutoFit/>
          </a:bodyPr>
          <a:lstStyle/>
          <a:p>
            <a:pPr algn="ctr"/>
            <a:r>
              <a:rPr lang="en-US" sz="1400" b="1" dirty="0" smtClean="0"/>
              <a:t>Straws</a:t>
            </a:r>
            <a:endParaRPr lang="en-US" sz="1400" b="1" dirty="0"/>
          </a:p>
        </p:txBody>
      </p:sp>
      <p:sp>
        <p:nvSpPr>
          <p:cNvPr id="30" name="Rectangle 29"/>
          <p:cNvSpPr/>
          <p:nvPr/>
        </p:nvSpPr>
        <p:spPr>
          <a:xfrm>
            <a:off x="7315200" y="4038600"/>
            <a:ext cx="1219200" cy="1447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467600" y="4114800"/>
            <a:ext cx="990600" cy="304800"/>
          </a:xfrm>
          <a:prstGeom prst="rect">
            <a:avLst/>
          </a:prstGeom>
          <a:noFill/>
        </p:spPr>
        <p:txBody>
          <a:bodyPr wrap="square" rtlCol="0">
            <a:spAutoFit/>
          </a:bodyPr>
          <a:lstStyle/>
          <a:p>
            <a:pPr algn="ctr"/>
            <a:r>
              <a:rPr lang="en-US" sz="1400" b="1" dirty="0" smtClean="0"/>
              <a:t>Pennies</a:t>
            </a:r>
            <a:endParaRPr lang="en-US" sz="1400" b="1" dirty="0"/>
          </a:p>
        </p:txBody>
      </p:sp>
      <p:sp>
        <p:nvSpPr>
          <p:cNvPr id="32" name="Text Box 3331"/>
          <p:cNvSpPr txBox="1"/>
          <p:nvPr/>
        </p:nvSpPr>
        <p:spPr>
          <a:xfrm>
            <a:off x="4800600" y="5532061"/>
            <a:ext cx="3733800" cy="33533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0"/>
              </a:spcBef>
              <a:spcAft>
                <a:spcPts val="0"/>
              </a:spcAft>
            </a:pPr>
            <a:r>
              <a:rPr lang="en-US" sz="2000" b="1" dirty="0">
                <a:effectLst/>
                <a:ea typeface="Calibri" panose="020F0502020204030204" pitchFamily="34" charset="0"/>
                <a:cs typeface="Times New Roman" panose="02020603050405020304" pitchFamily="18" charset="0"/>
              </a:rPr>
              <a:t>Money </a:t>
            </a:r>
            <a:r>
              <a:rPr lang="en-US" sz="2000" b="1" dirty="0" smtClean="0">
                <a:effectLst/>
                <a:ea typeface="Calibri" panose="020F0502020204030204" pitchFamily="34" charset="0"/>
                <a:cs typeface="Times New Roman" panose="02020603050405020304" pitchFamily="18" charset="0"/>
              </a:rPr>
              <a:t>Matters</a:t>
            </a:r>
            <a:r>
              <a:rPr lang="en-US" sz="2000" b="1" dirty="0">
                <a:ea typeface="Calibri" panose="020F0502020204030204" pitchFamily="34" charset="0"/>
                <a:cs typeface="Times New Roman" panose="02020603050405020304" pitchFamily="18" charset="0"/>
              </a:rPr>
              <a:t> </a:t>
            </a:r>
            <a:r>
              <a:rPr lang="en-US" sz="2000" b="1" dirty="0" smtClean="0">
                <a:effectLst/>
                <a:ea typeface="Calibri" panose="020F0502020204030204" pitchFamily="34" charset="0"/>
                <a:cs typeface="Times New Roman" panose="02020603050405020304" pitchFamily="18" charset="0"/>
              </a:rPr>
              <a:t>(MAS </a:t>
            </a:r>
            <a:r>
              <a:rPr lang="en-US" sz="2000" b="1" dirty="0">
                <a:effectLst/>
                <a:ea typeface="Calibri" panose="020F0502020204030204" pitchFamily="34" charset="0"/>
                <a:cs typeface="Times New Roman" panose="02020603050405020304" pitchFamily="18" charset="0"/>
              </a:rPr>
              <a:t>Space)</a:t>
            </a:r>
          </a:p>
        </p:txBody>
      </p:sp>
    </p:spTree>
    <p:extLst>
      <p:ext uri="{BB962C8B-B14F-4D97-AF65-F5344CB8AC3E}">
        <p14:creationId xmlns:p14="http://schemas.microsoft.com/office/powerpoint/2010/main" val="4249414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quot;&quot;/&gt;&lt;property id=&quot;20307&quot; value=&quot;256&quot;/&gt;&lt;/object&gt;&lt;object type=&quot;3&quot; unique_id=&quot;10005&quot;&gt;&lt;property id=&quot;20148&quot; value=&quot;5&quot;/&gt;&lt;property id=&quot;20300&quot; value=&quot;Slide 2 - &amp;quot;Content Objectives&amp;quot;&quot;/&gt;&lt;property id=&quot;20307&quot; value=&quot;297&quot;/&gt;&lt;/object&gt;&lt;object type=&quot;3&quot; unique_id=&quot;10006&quot;&gt;&lt;property id=&quot;20148&quot; value=&quot;5&quot;/&gt;&lt;property id=&quot;20300&quot; value=&quot;Slide 3 - &amp;quot;Language Objectives&amp;quot;&quot;/&gt;&lt;property id=&quot;20307&quot; value=&quot;299&quot;/&gt;&lt;/object&gt;&lt;object type=&quot;3&quot; unique_id=&quot;10007&quot;&gt;&lt;property id=&quot;20148&quot; value=&quot;5&quot;/&gt;&lt;property id=&quot;20300&quot; value=&quot;Slide 4 - &amp;quot;Day 2&amp;quot;&quot;/&gt;&lt;property id=&quot;20307&quot; value=&quot;298&quot;/&gt;&lt;/object&gt;&lt;object type=&quot;3&quot; unique_id=&quot;10008&quot;&gt;&lt;property id=&quot;20148&quot; value=&quot;5&quot;/&gt;&lt;property id=&quot;20300&quot; value=&quot;Slide 5&quot;/&gt;&lt;property id=&quot;20307&quot; value=&quot;303&quot;/&gt;&lt;/object&gt;&lt;object type=&quot;3&quot; unique_id=&quot;10009&quot;&gt;&lt;property id=&quot;20148&quot; value=&quot;5&quot;/&gt;&lt;property id=&quot;20300&quot; value=&quot;Slide 6 - &amp;quot;MASTERS Evaluation Results&amp;quot;&quot;/&gt;&lt;property id=&quot;20307&quot; value=&quot;258&quot;/&gt;&lt;/object&gt;&lt;object type=&quot;3&quot; unique_id=&quot;10010&quot;&gt;&lt;property id=&quot;20148&quot; value=&quot;5&quot;/&gt;&lt;property id=&quot;20300&quot; value=&quot;Slide 7 - &amp;quot;Participation&amp;quot;&quot;/&gt;&lt;property id=&quot;20307&quot; value=&quot;259&quot;/&gt;&lt;/object&gt;&lt;object type=&quot;3&quot; unique_id=&quot;10011&quot;&gt;&lt;property id=&quot;20148&quot; value=&quot;5&quot;/&gt;&lt;property id=&quot;20300&quot; value=&quot;Slide 8 - &amp;quot;Objective 1 &amp;#x0D;&amp;#x0A;Performance Measure 1a&amp;quot;&quot;/&gt;&lt;property id=&quot;20307&quot; value=&quot;260&quot;/&gt;&lt;/object&gt;&lt;object type=&quot;3&quot; unique_id=&quot;10012&quot;&gt;&lt;property id=&quot;20148&quot; value=&quot;5&quot;/&gt;&lt;property id=&quot;20300&quot; value=&quot;Slide 9 - &amp;quot;Student Results on Curriculum-Based Assessments – ALL STATES YEAR 1&amp;quot;&quot;/&gt;&lt;property id=&quot;20307&quot; value=&quot;261&quot;/&gt;&lt;/object&gt;&lt;object type=&quot;3&quot; unique_id=&quot;10013&quot;&gt;&lt;property id=&quot;20148&quot; value=&quot;5&quot;/&gt;&lt;property id=&quot;20300&quot; value=&quot;Slide 10 - &amp;quot;Student Results on Curriculum-Based Assessments – ALL STATES YEAR 2&amp;quot;&quot;/&gt;&lt;property id=&quot;20307&quot; value=&quot;262&quot;/&gt;&lt;/object&gt;&lt;object type=&quot;3&quot; unique_id=&quot;10014&quot;&gt;&lt;property id=&quot;20148&quot; value=&quot;5&quot;/&gt;&lt;property id=&quot;20300&quot; value=&quot;Slide 11 - &amp;quot;Objective 2&amp;quot;&quot;/&gt;&lt;property id=&quot;20307&quot; value=&quot;264&quot;/&gt;&lt;/object&gt;&lt;object type=&quot;3&quot; unique_id=&quot;10015&quot;&gt;&lt;property id=&quot;20148&quot; value=&quot;5&quot;/&gt;&lt;property id=&quot;20300&quot; value=&quot;Slide 12 - &amp;quot;Secondary Students Completing Courses and Reaching Goals&amp;quot;&quot;/&gt;&lt;property id=&quot;20307&quot; value=&quot;265&quot;/&gt;&lt;/object&gt;&lt;object type=&quot;3&quot; unique_id=&quot;10016&quot;&gt;&lt;property id=&quot;20148&quot; value=&quot;5&quot;/&gt;&lt;property id=&quot;20300&quot; value=&quot;Slide 13 - &amp;quot;Objective 3&amp;quot;&quot;/&gt;&lt;property id=&quot;20307&quot; value=&quot;267&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 - &amp;quot;Objective 4&amp;quot;&quot;/&gt;&lt;property id=&quot;20307&quot; value=&quot;270&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71&quot;/&gt;&lt;/object&gt;&lt;object type=&quot;3&quot; unique_id=&quot;10022&quot;&gt;&lt;property id=&quot;20148&quot; value=&quot;5&quot;/&gt;&lt;property id=&quot;20300&quot; value=&quot;Slide 19 - &amp;quot;Parent Ratings on the MASTERS Parent Involvement Rubric&amp;quot;&quot;/&gt;&lt;property id=&quot;20307&quot; value=&quot;272&quot;/&gt;&lt;/object&gt;&lt;object type=&quot;3&quot; unique_id=&quot;10023&quot;&gt;&lt;property id=&quot;20148&quot; value=&quot;5&quot;/&gt;&lt;property id=&quot;20300&quot; value=&quot;Slide 20&quot;/&gt;&lt;property id=&quot;20307&quot; value=&quot;273&quot;/&gt;&lt;/object&gt;&lt;object type=&quot;3&quot; unique_id=&quot;10024&quot;&gt;&lt;property id=&quot;20148&quot; value=&quot;5&quot;/&gt;&lt;property id=&quot;20300&quot; value=&quot;Slide 21 - &amp;quot;Comments from 2012&amp;quot;&quot;/&gt;&lt;property id=&quot;20307&quot; value=&quot;275&quot;/&gt;&lt;/object&gt;&lt;object type=&quot;3&quot; unique_id=&quot;10025&quot;&gt;&lt;property id=&quot;20148&quot; value=&quot;5&quot;/&gt;&lt;property id=&quot;20300&quot; value=&quot;Slide 22 - &amp;quot;Comments from 2012&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 - &amp;quot;Grades 4-5&amp;quot;&quot;/&gt;&lt;property id=&quot;20307&quot; value=&quot;279&quot;/&gt;&lt;/object&gt;&lt;object type=&quot;3&quot; unique_id=&quot;10029&quot;&gt;&lt;property id=&quot;20148&quot; value=&quot;5&quot;/&gt;&lt;property id=&quot;20300&quot; value=&quot;Slide 26 - &amp;quot;What Are Users Doing? (K-1)&amp;quot;&quot;/&gt;&lt;property id=&quot;20307&quot; value=&quot;280&quot;/&gt;&lt;/object&gt;&lt;object type=&quot;3&quot; unique_id=&quot;10030&quot;&gt;&lt;property id=&quot;20148&quot; value=&quot;5&quot;/&gt;&lt;property id=&quot;20300&quot; value=&quot;Slide 27 - &amp;quot;What are Users Doing?&amp;#x0D;&amp;#x0A;Grades 2-3&amp;quot;&quot;/&gt;&lt;property id=&quot;20307&quot; value=&quot;281&quot;/&gt;&lt;/object&gt;&lt;object type=&quot;3&quot; unique_id=&quot;10031&quot;&gt;&lt;property id=&quot;20148&quot; value=&quot;5&quot;/&gt;&lt;property id=&quot;20300&quot; value=&quot;Slide 28 - &amp;quot;What are Users Doing?&amp;quot;&quot;/&gt;&lt;property id=&quot;20307&quot; value=&quot;282&quot;/&gt;&lt;/object&gt;&lt;object type=&quot;3&quot; unique_id=&quot;10032&quot;&gt;&lt;property id=&quot;20148&quot; value=&quot;5&quot;/&gt;&lt;property id=&quot;20300&quot; value=&quot;Slide 29&quot;/&gt;&lt;property id=&quot;20307&quot; value=&quot;283&quot;/&gt;&lt;/object&gt;&lt;object type=&quot;3&quot; unique_id=&quot;10033&quot;&gt;&lt;property id=&quot;20148&quot; value=&quot;5&quot;/&gt;&lt;property id=&quot;20300&quot; value=&quot;Slide 30 - &amp;quot;What Are Users Doing?&amp;quot;&quot;/&gt;&lt;property id=&quot;20307&quot; value=&quot;284&quot;/&gt;&lt;/object&gt;&lt;object type=&quot;3&quot; unique_id=&quot;10034&quot;&gt;&lt;property id=&quot;20148&quot; value=&quot;5&quot;/&gt;&lt;property id=&quot;20300&quot; value=&quot;Slide 31 - &amp;quot;What Are Users Doing?&amp;quot;&quot;/&gt;&lt;property id=&quot;20307&quot; value=&quot;285&quot;/&gt;&lt;/object&gt;&lt;object type=&quot;3&quot; unique_id=&quot;10035&quot;&gt;&lt;property id=&quot;20148&quot; value=&quot;5&quot;/&gt;&lt;property id=&quot;20300&quot; value=&quot;Slide 32 - &amp;quot;What Are Users Doing?&amp;quot;&quot;/&gt;&lt;property id=&quot;20307&quot; value=&quot;286&quot;/&gt;&lt;/object&gt;&lt;object type=&quot;3&quot; unique_id=&quot;10036&quot;&gt;&lt;property id=&quot;20148&quot; value=&quot;5&quot;/&gt;&lt;property id=&quot;20300&quot; value=&quot;Slide 33&quot;/&gt;&lt;property id=&quot;20307&quot; value=&quot;287&quot;/&gt;&lt;/object&gt;&lt;object type=&quot;3&quot; unique_id=&quot;10037&quot;&gt;&lt;property id=&quot;20148&quot; value=&quot;5&quot;/&gt;&lt;property id=&quot;20300&quot; value=&quot;Slide 34 - &amp;quot;What Are Users Doing?&amp;quot;&quot;/&gt;&lt;property id=&quot;20307&quot; value=&quot;288&quot;/&gt;&lt;/object&gt;&lt;object type=&quot;3&quot; unique_id=&quot;10038&quot;&gt;&lt;property id=&quot;20148&quot; value=&quot;5&quot;/&gt;&lt;property id=&quot;20300&quot; value=&quot;Slide 35 - &amp;quot;MAS Online - PD&amp;quot;&quot;/&gt;&lt;property id=&quot;20307&quot; value=&quot;290&quot;/&gt;&lt;/object&gt;&lt;object type=&quot;3&quot; unique_id=&quot;10039&quot;&gt;&lt;property id=&quot;20148&quot; value=&quot;5&quot;/&gt;&lt;property id=&quot;20300&quot; value=&quot;Slide 36&quot;/&gt;&lt;property id=&quot;20307&quot; value=&quot;292&quot;/&gt;&lt;/object&gt;&lt;object type=&quot;3&quot; unique_id=&quot;10040&quot;&gt;&lt;property id=&quot;20148&quot; value=&quot;5&quot;/&gt;&lt;property id=&quot;20300&quot; value=&quot;Slide 37 - &amp;quot;Online Modules&amp;quot;&quot;/&gt;&lt;property id=&quot;20307&quot; value=&quot;291&quot;/&gt;&lt;/object&gt;&lt;object type=&quot;3&quot; unique_id=&quot;10041&quot;&gt;&lt;property id=&quot;20148&quot; value=&quot;5&quot;/&gt;&lt;property id=&quot;20300&quot; value=&quot;Slide 38&quot;/&gt;&lt;property id=&quot;20307&quot; value=&quot;328&quot;/&gt;&lt;/object&gt;&lt;object type=&quot;3&quot; unique_id=&quot;10042&quot;&gt;&lt;property id=&quot;20148&quot; value=&quot;5&quot;/&gt;&lt;property id=&quot;20300&quot; value=&quot;Slide 39 - &amp;quot;Consortium States and Partner States&amp;quot;&quot;/&gt;&lt;property id=&quot;20307&quot; value=&quot;327&quot;/&gt;&lt;/object&gt;&lt;object type=&quot;3&quot; unique_id=&quot;10043&quot;&gt;&lt;property id=&quot;20148&quot; value=&quot;5&quot;/&gt;&lt;property id=&quot;20300&quot; value=&quot;Slide 40 - &amp;quot;Content Advisory Team&amp;quot;&quot;/&gt;&lt;property id=&quot;20307&quot; value=&quot;301&quot;/&gt;&lt;/object&gt;&lt;object type=&quot;3&quot; unique_id=&quot;10044&quot;&gt;&lt;property id=&quot;20148&quot; value=&quot;5&quot;/&gt;&lt;property id=&quot;20300&quot; value=&quot;Slide 41 - &amp;quot;What’s New in Math MATTERS?&amp;quot;&quot;/&gt;&lt;property id=&quot;20307&quot; value=&quot;294&quot;/&gt;&lt;/object&gt;&lt;object type=&quot;3&quot; unique_id=&quot;10045&quot;&gt;&lt;property id=&quot;20148&quot; value=&quot;5&quot;/&gt;&lt;property id=&quot;20300&quot; value=&quot;Slide 42 - &amp;quot;Goal 1&amp;quot;&quot;/&gt;&lt;property id=&quot;20307&quot; value=&quot;323&quot;/&gt;&lt;/object&gt;&lt;object type=&quot;3&quot; unique_id=&quot;10046&quot;&gt;&lt;property id=&quot;20148&quot; value=&quot;5&quot;/&gt;&lt;property id=&quot;20300&quot; value=&quot;Slide 43 - &amp;quot;Outcome 1a&amp;quot;&quot;/&gt;&lt;property id=&quot;20307&quot; value=&quot;312&quot;/&gt;&lt;/object&gt;&lt;object type=&quot;3&quot; unique_id=&quot;10047&quot;&gt;&lt;property id=&quot;20148&quot; value=&quot;5&quot;/&gt;&lt;property id=&quot;20300&quot; value=&quot;Slide 44 - &amp;quot;Outcome 1b&amp;quot;&quot;/&gt;&lt;property id=&quot;20307&quot; value=&quot;313&quot;/&gt;&lt;/object&gt;&lt;object type=&quot;3&quot; unique_id=&quot;10048&quot;&gt;&lt;property id=&quot;20148&quot; value=&quot;5&quot;/&gt;&lt;property id=&quot;20300&quot; value=&quot;Slide 45 - &amp;quot;Goal 2&amp;quot;&quot;/&gt;&lt;property id=&quot;20307&quot; value=&quot;324&quot;/&gt;&lt;/object&gt;&lt;object type=&quot;3&quot; unique_id=&quot;10049&quot;&gt;&lt;property id=&quot;20148&quot; value=&quot;5&quot;/&gt;&lt;property id=&quot;20300&quot; value=&quot;Slide 46 - &amp;quot;Outcome 2a&amp;quot;&quot;/&gt;&lt;property id=&quot;20307&quot; value=&quot;315&quot;/&gt;&lt;/object&gt;&lt;object type=&quot;3&quot; unique_id=&quot;10050&quot;&gt;&lt;property id=&quot;20148&quot; value=&quot;5&quot;/&gt;&lt;property id=&quot;20300&quot; value=&quot;Slide 47 - &amp;quot;Outcome 2b: &amp;quot;&quot;/&gt;&lt;property id=&quot;20307&quot; value=&quot;316&quot;/&gt;&lt;/object&gt;&lt;object type=&quot;3&quot; unique_id=&quot;10051&quot;&gt;&lt;property id=&quot;20148&quot; value=&quot;5&quot;/&gt;&lt;property id=&quot;20300&quot; value=&quot;Slide 48 - &amp;quot;Outcome 2c &amp;quot;&quot;/&gt;&lt;property id=&quot;20307&quot; value=&quot;317&quot;/&gt;&lt;/object&gt;&lt;object type=&quot;3&quot; unique_id=&quot;10052&quot;&gt;&lt;property id=&quot;20148&quot; value=&quot;5&quot;/&gt;&lt;property id=&quot;20300&quot; value=&quot;Slide 49 - &amp;quot;Goal 3&amp;quot;&quot;/&gt;&lt;property id=&quot;20307&quot; value=&quot;325&quot;/&gt;&lt;/object&gt;&lt;object type=&quot;3&quot; unique_id=&quot;10053&quot;&gt;&lt;property id=&quot;20148&quot; value=&quot;5&quot;/&gt;&lt;property id=&quot;20300&quot; value=&quot;Slide 50 - &amp;quot;Outcome 3a &amp;quot;&quot;/&gt;&lt;property id=&quot;20307&quot; value=&quot;319&quot;/&gt;&lt;/object&gt;&lt;object type=&quot;3&quot; unique_id=&quot;10054&quot;&gt;&lt;property id=&quot;20148&quot; value=&quot;5&quot;/&gt;&lt;property id=&quot;20300&quot; value=&quot;Slide 51&quot;/&gt;&lt;property id=&quot;20307&quot; value=&quot;329&quot;/&gt;&lt;/object&gt;&lt;object type=&quot;3&quot; unique_id=&quot;10055&quot;&gt;&lt;property id=&quot;20148&quot; value=&quot;5&quot;/&gt;&lt;property id=&quot;20300&quot; value=&quot;Slide 52 - &amp;quot;Goal 4&amp;quot;&quot;/&gt;&lt;property id=&quot;20307&quot; value=&quot;326&quot;/&gt;&lt;/object&gt;&lt;object type=&quot;3&quot; unique_id=&quot;10056&quot;&gt;&lt;property id=&quot;20148&quot; value=&quot;5&quot;/&gt;&lt;property id=&quot;20300&quot; value=&quot;Slide 53 - &amp;quot;Outcome 4a&amp;quot;&quot;/&gt;&lt;property id=&quot;20307&quot; value=&quot;321&quot;/&gt;&lt;/object&gt;&lt;object type=&quot;3&quot; unique_id=&quot;10057&quot;&gt;&lt;property id=&quot;20148&quot; value=&quot;5&quot;/&gt;&lt;property id=&quot;20300&quot; value=&quot;Slide 54 - &amp;quot;2013 Timeline&amp;#x0D;&amp;#x0A;(pp. 15-16 Math MATTERS Operational Guide&amp;quot;&quot;/&gt;&lt;property id=&quot;20307&quot; value=&quot;330&quot;/&gt;&lt;/object&gt;&lt;object type=&quot;3&quot; unique_id=&quot;10058&quot;&gt;&lt;property id=&quot;20148&quot; value=&quot;5&quot;/&gt;&lt;property id=&quot;20300&quot; value=&quot;Slide 55&quot;/&gt;&lt;property id=&quot;20307&quot; value=&quot;331&quot;/&gt;&lt;/object&gt;&lt;object type=&quot;3&quot; unique_id=&quot;10059&quot;&gt;&lt;property id=&quot;20148&quot; value=&quot;5&quot;/&gt;&lt;property id=&quot;20300&quot; value=&quot;Slide 56&quot;/&gt;&lt;property id=&quot;20307&quot; value=&quot;304&quot;/&gt;&lt;/object&gt;&lt;object type=&quot;3&quot; unique_id=&quot;10060&quot;&gt;&lt;property id=&quot;20148&quot; value=&quot;5&quot;/&gt;&lt;property id=&quot;20300&quot; value=&quot;Slide 57&quot;/&gt;&lt;property id=&quot;20307&quot; value=&quot;307&quot;/&gt;&lt;/object&gt;&lt;object type=&quot;3&quot; unique_id=&quot;10061&quot;&gt;&lt;property id=&quot;20148&quot; value=&quot;5&quot;/&gt;&lt;property id=&quot;20300&quot; value=&quot;Slide 58&quot;/&gt;&lt;property id=&quot;20307&quot; value=&quot;308&quot;/&gt;&lt;/object&gt;&lt;object type=&quot;3&quot; unique_id=&quot;10062&quot;&gt;&lt;property id=&quot;20148&quot; value=&quot;5&quot;/&gt;&lt;property id=&quot;20300&quot; value=&quot;Slide 59&quot;/&gt;&lt;property id=&quot;20307&quot; value=&quot;309&quot;/&gt;&lt;/object&gt;&lt;object type=&quot;3&quot; unique_id=&quot;10063&quot;&gt;&lt;property id=&quot;20148&quot; value=&quot;5&quot;/&gt;&lt;property id=&quot;20300&quot; value=&quot;Slide 60 - &amp;quot;Contact Information&amp;quot;&quot;/&gt;&lt;property id=&quot;20307&quot; value=&quot;310&quot;/&gt;&lt;/object&gt;&lt;object type=&quot;3&quot; unique_id=&quot;10064&quot;&gt;&lt;property id=&quot;20148&quot; value=&quot;5&quot;/&gt;&lt;property id=&quot;20300&quot; value=&quot;Slide 61 - &amp;quot;Contact Information&amp;quot;&quot;/&gt;&lt;property id=&quot;20307&quot; value=&quot;311&quot;/&gt;&lt;/object&gt;&lt;/object&gt;&lt;/object&gt;&lt;/database&gt;"/>
  <p:tag name="SECTOMILLISECCONVERTED" val="1"/>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4009</TotalTime>
  <Words>863</Words>
  <Application>Microsoft Office PowerPoint</Application>
  <PresentationFormat>On-screen Show (4:3)</PresentationFormat>
  <Paragraphs>133</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vt:lpstr>
      <vt:lpstr>Lesson Components</vt:lpstr>
      <vt:lpstr>Daily Routines</vt:lpstr>
      <vt:lpstr>Daily Routines - Materials</vt:lpstr>
      <vt:lpstr>Daily Routines</vt:lpstr>
      <vt:lpstr>Daily Routines Board: 5-6</vt:lpstr>
      <vt:lpstr>Let’s take a peek at the  lower grade bands.</vt:lpstr>
      <vt:lpstr>Daily Routines Kinder</vt:lpstr>
      <vt:lpstr>Daily Routines 1-2</vt:lpstr>
      <vt:lpstr>Daily Routines 3-4</vt:lpstr>
      <vt:lpstr>Daily Routines 5-6</vt:lpstr>
      <vt:lpstr>Questions on Daily Routines?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Mary Kernel</cp:lastModifiedBy>
  <cp:revision>74</cp:revision>
  <dcterms:created xsi:type="dcterms:W3CDTF">2013-04-07T18:28:01Z</dcterms:created>
  <dcterms:modified xsi:type="dcterms:W3CDTF">2014-05-11T20:33:12Z</dcterms:modified>
</cp:coreProperties>
</file>