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3"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61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E882C0-9D0E-4084-98AD-D8836C101D20}" type="datetimeFigureOut">
              <a:rPr lang="en-US" smtClean="0"/>
              <a:t>5/11/2014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FE6C9-D078-4CA2-B8FB-C77648159A13}" type="slidenum">
              <a:rPr lang="en-US" smtClean="0"/>
              <a:t>‹#›</a:t>
            </a:fld>
            <a:endParaRPr lang="en-US"/>
          </a:p>
        </p:txBody>
      </p:sp>
    </p:spTree>
    <p:extLst>
      <p:ext uri="{BB962C8B-B14F-4D97-AF65-F5344CB8AC3E}">
        <p14:creationId xmlns:p14="http://schemas.microsoft.com/office/powerpoint/2010/main" val="194147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Intro:  we will walk you through all of the components of a sample lesson.</a:t>
            </a:r>
          </a:p>
          <a:p>
            <a:r>
              <a:rPr lang="en-US" baseline="0" dirty="0" smtClean="0"/>
              <a:t>The sample we have chosen to use for this walkthrough is </a:t>
            </a:r>
            <a:r>
              <a:rPr lang="en-US" b="1" baseline="0" dirty="0" smtClean="0">
                <a:solidFill>
                  <a:srgbClr val="FF0000"/>
                </a:solidFill>
              </a:rPr>
              <a:t>Grade Band 5-6, Unit 1, Lesson 1</a:t>
            </a:r>
          </a:p>
          <a:p>
            <a:r>
              <a:rPr lang="en-US" baseline="0" dirty="0" smtClean="0"/>
              <a:t>You will have time to peruse your own grade band later in the training</a:t>
            </a:r>
            <a:endParaRPr lang="en-US" dirty="0"/>
          </a:p>
        </p:txBody>
      </p:sp>
      <p:sp>
        <p:nvSpPr>
          <p:cNvPr id="4" name="Slide Number Placeholder 3"/>
          <p:cNvSpPr>
            <a:spLocks noGrp="1"/>
          </p:cNvSpPr>
          <p:nvPr>
            <p:ph type="sldNum" sz="quarter" idx="10"/>
          </p:nvPr>
        </p:nvSpPr>
        <p:spPr/>
        <p:txBody>
          <a:bodyPr/>
          <a:lstStyle/>
          <a:p>
            <a:fld id="{35648EAB-5E25-407F-A460-5BE491BF9DC1}" type="slidenum">
              <a:rPr lang="en-US" smtClean="0"/>
              <a:t>1</a:t>
            </a:fld>
            <a:endParaRPr lang="en-US"/>
          </a:p>
        </p:txBody>
      </p:sp>
    </p:spTree>
    <p:extLst>
      <p:ext uri="{BB962C8B-B14F-4D97-AF65-F5344CB8AC3E}">
        <p14:creationId xmlns:p14="http://schemas.microsoft.com/office/powerpoint/2010/main" val="2792618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follow-up lesson (30-45 minutes) continues the TV Lesson objectives and reinforces current and previous skills.</a:t>
            </a:r>
          </a:p>
        </p:txBody>
      </p:sp>
      <p:sp>
        <p:nvSpPr>
          <p:cNvPr id="4" name="Slide Number Placeholder 3"/>
          <p:cNvSpPr>
            <a:spLocks noGrp="1"/>
          </p:cNvSpPr>
          <p:nvPr>
            <p:ph type="sldNum" sz="quarter" idx="10"/>
          </p:nvPr>
        </p:nvSpPr>
        <p:spPr/>
        <p:txBody>
          <a:bodyPr/>
          <a:lstStyle/>
          <a:p>
            <a:fld id="{35648EAB-5E25-407F-A460-5BE491BF9DC1}" type="slidenum">
              <a:rPr lang="en-US" smtClean="0"/>
              <a:t>12</a:t>
            </a:fld>
            <a:endParaRPr lang="en-US"/>
          </a:p>
        </p:txBody>
      </p:sp>
    </p:spTree>
    <p:extLst>
      <p:ext uri="{BB962C8B-B14F-4D97-AF65-F5344CB8AC3E}">
        <p14:creationId xmlns:p14="http://schemas.microsoft.com/office/powerpoint/2010/main" val="3930999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(Walk the participants through the Follow-up lesson modeling the appropriate instructional strategies.)</a:t>
            </a:r>
            <a:endParaRPr lang="en-US" dirty="0"/>
          </a:p>
        </p:txBody>
      </p:sp>
      <p:sp>
        <p:nvSpPr>
          <p:cNvPr id="4" name="Slide Number Placeholder 3"/>
          <p:cNvSpPr>
            <a:spLocks noGrp="1"/>
          </p:cNvSpPr>
          <p:nvPr>
            <p:ph type="sldNum" sz="quarter" idx="10"/>
          </p:nvPr>
        </p:nvSpPr>
        <p:spPr/>
        <p:txBody>
          <a:bodyPr/>
          <a:lstStyle/>
          <a:p>
            <a:fld id="{35648EAB-5E25-407F-A460-5BE491BF9DC1}" type="slidenum">
              <a:rPr lang="en-US" smtClean="0"/>
              <a:t>13</a:t>
            </a:fld>
            <a:endParaRPr lang="en-US"/>
          </a:p>
        </p:txBody>
      </p:sp>
    </p:spTree>
    <p:extLst>
      <p:ext uri="{BB962C8B-B14F-4D97-AF65-F5344CB8AC3E}">
        <p14:creationId xmlns:p14="http://schemas.microsoft.com/office/powerpoint/2010/main" val="1261035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part of each math day, please include a quick Snack Fraction activity (up to 15 minutes). Snack Fractions provides practical hands-on practice in age-appropriate fraction skills, including decimals, percent, and ratio in the upper grades.</a:t>
            </a:r>
          </a:p>
          <a:p>
            <a:endParaRPr lang="en-US" dirty="0" smtClean="0"/>
          </a:p>
          <a:p>
            <a:r>
              <a:rPr lang="en-US" dirty="0" smtClean="0"/>
              <a:t>If your district/school does not allow any snacks to be given to students, you may alter the activity by providing the paper shape to be divided into fractional parts. </a:t>
            </a:r>
          </a:p>
          <a:p>
            <a:endParaRPr lang="en-US" dirty="0" smtClean="0"/>
          </a:p>
          <a:p>
            <a:r>
              <a:rPr lang="en-US" dirty="0" smtClean="0"/>
              <a:t>All grade bands enjoy the same snack. </a:t>
            </a:r>
            <a:endParaRPr lang="en-US" dirty="0"/>
          </a:p>
        </p:txBody>
      </p:sp>
      <p:sp>
        <p:nvSpPr>
          <p:cNvPr id="4" name="Slide Number Placeholder 3"/>
          <p:cNvSpPr>
            <a:spLocks noGrp="1"/>
          </p:cNvSpPr>
          <p:nvPr>
            <p:ph type="sldNum" sz="quarter" idx="10"/>
          </p:nvPr>
        </p:nvSpPr>
        <p:spPr/>
        <p:txBody>
          <a:bodyPr/>
          <a:lstStyle/>
          <a:p>
            <a:fld id="{35648EAB-5E25-407F-A460-5BE491BF9DC1}" type="slidenum">
              <a:rPr lang="en-US" smtClean="0"/>
              <a:t>14</a:t>
            </a:fld>
            <a:endParaRPr lang="en-US"/>
          </a:p>
        </p:txBody>
      </p:sp>
    </p:spTree>
    <p:extLst>
      <p:ext uri="{BB962C8B-B14F-4D97-AF65-F5344CB8AC3E}">
        <p14:creationId xmlns:p14="http://schemas.microsoft.com/office/powerpoint/2010/main" val="3181221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(Walk participants through the Snack Fraction lesson).</a:t>
            </a:r>
            <a:endParaRPr lang="en-US" dirty="0"/>
          </a:p>
        </p:txBody>
      </p:sp>
      <p:sp>
        <p:nvSpPr>
          <p:cNvPr id="4" name="Slide Number Placeholder 3"/>
          <p:cNvSpPr>
            <a:spLocks noGrp="1"/>
          </p:cNvSpPr>
          <p:nvPr>
            <p:ph type="sldNum" sz="quarter" idx="10"/>
          </p:nvPr>
        </p:nvSpPr>
        <p:spPr/>
        <p:txBody>
          <a:bodyPr/>
          <a:lstStyle/>
          <a:p>
            <a:fld id="{35648EAB-5E25-407F-A460-5BE491BF9DC1}" type="slidenum">
              <a:rPr lang="en-US" smtClean="0"/>
              <a:t>15</a:t>
            </a:fld>
            <a:endParaRPr lang="en-US"/>
          </a:p>
        </p:txBody>
      </p:sp>
    </p:spTree>
    <p:extLst>
      <p:ext uri="{BB962C8B-B14F-4D97-AF65-F5344CB8AC3E}">
        <p14:creationId xmlns:p14="http://schemas.microsoft.com/office/powerpoint/2010/main" val="1698704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In-home lesson is designed for home-based programs with limited instructional time. The In-home lesson focuses on the core math objectives that are assessed. There will be a separate In-home booklet provided on the CD. This file has all of the in-home lesson unit templates as well as all supporting materials compiled together.</a:t>
            </a:r>
          </a:p>
          <a:p>
            <a:endParaRPr lang="en-US" dirty="0" smtClean="0"/>
          </a:p>
          <a:p>
            <a:r>
              <a:rPr lang="en-US" dirty="0" smtClean="0"/>
              <a:t>(Review the components of the In-home lesson template.)</a:t>
            </a:r>
            <a:endParaRPr lang="en-US" dirty="0"/>
          </a:p>
        </p:txBody>
      </p:sp>
      <p:sp>
        <p:nvSpPr>
          <p:cNvPr id="4" name="Slide Number Placeholder 3"/>
          <p:cNvSpPr>
            <a:spLocks noGrp="1"/>
          </p:cNvSpPr>
          <p:nvPr>
            <p:ph type="sldNum" sz="quarter" idx="10"/>
          </p:nvPr>
        </p:nvSpPr>
        <p:spPr/>
        <p:txBody>
          <a:bodyPr/>
          <a:lstStyle/>
          <a:p>
            <a:fld id="{35648EAB-5E25-407F-A460-5BE491BF9DC1}" type="slidenum">
              <a:rPr lang="en-US" smtClean="0"/>
              <a:t>16</a:t>
            </a:fld>
            <a:endParaRPr lang="en-US"/>
          </a:p>
        </p:txBody>
      </p:sp>
    </p:spTree>
    <p:extLst>
      <p:ext uri="{BB962C8B-B14F-4D97-AF65-F5344CB8AC3E}">
        <p14:creationId xmlns:p14="http://schemas.microsoft.com/office/powerpoint/2010/main" val="1811648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lesson components provide opportunities for differentiating instruction.</a:t>
            </a:r>
          </a:p>
          <a:p>
            <a:endParaRPr lang="en-US" smtClean="0"/>
          </a:p>
          <a:p>
            <a:endParaRPr lang="en-US"/>
          </a:p>
        </p:txBody>
      </p:sp>
      <p:sp>
        <p:nvSpPr>
          <p:cNvPr id="4" name="Slide Number Placeholder 3"/>
          <p:cNvSpPr>
            <a:spLocks noGrp="1"/>
          </p:cNvSpPr>
          <p:nvPr>
            <p:ph type="sldNum" sz="quarter" idx="10"/>
          </p:nvPr>
        </p:nvSpPr>
        <p:spPr/>
        <p:txBody>
          <a:bodyPr/>
          <a:lstStyle/>
          <a:p>
            <a:fld id="{35648EAB-5E25-407F-A460-5BE491BF9DC1}" type="slidenum">
              <a:rPr lang="en-US" smtClean="0"/>
              <a:t>17</a:t>
            </a:fld>
            <a:endParaRPr lang="en-US"/>
          </a:p>
        </p:txBody>
      </p:sp>
    </p:spTree>
    <p:extLst>
      <p:ext uri="{BB962C8B-B14F-4D97-AF65-F5344CB8AC3E}">
        <p14:creationId xmlns:p14="http://schemas.microsoft.com/office/powerpoint/2010/main" val="2812523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400" b="0" i="0" u="none" strike="noStrike" kern="1200" baseline="30000" dirty="0" smtClean="0">
                <a:solidFill>
                  <a:schemeClr val="tx1"/>
                </a:solidFill>
                <a:latin typeface="+mn-lt"/>
                <a:ea typeface="+mn-ea"/>
                <a:cs typeface="+mn-cs"/>
              </a:rPr>
              <a:t>After the Daily Routines, you’ll move into the Classroom Lesson. There are two parts to the Classroom Lesson - the balanced literacy lesson and the transition to math. The language lesson (60-75 minutes) develops listening, speaking, reading, and writing skills based on a literature reading. The transition to math section (15-30 minutes) introduces math skills of the following TV Lesson OR reinforces math skills from previous lessons.</a:t>
            </a:r>
          </a:p>
        </p:txBody>
      </p:sp>
      <p:sp>
        <p:nvSpPr>
          <p:cNvPr id="4" name="Slide Number Placeholder 3"/>
          <p:cNvSpPr>
            <a:spLocks noGrp="1"/>
          </p:cNvSpPr>
          <p:nvPr>
            <p:ph type="sldNum" sz="quarter" idx="10"/>
          </p:nvPr>
        </p:nvSpPr>
        <p:spPr/>
        <p:txBody>
          <a:bodyPr/>
          <a:lstStyle/>
          <a:p>
            <a:fld id="{35648EAB-5E25-407F-A460-5BE491BF9DC1}" type="slidenum">
              <a:rPr lang="en-US" smtClean="0"/>
              <a:t>2</a:t>
            </a:fld>
            <a:endParaRPr lang="en-US"/>
          </a:p>
        </p:txBody>
      </p:sp>
    </p:spTree>
    <p:extLst>
      <p:ext uri="{BB962C8B-B14F-4D97-AF65-F5344CB8AC3E}">
        <p14:creationId xmlns:p14="http://schemas.microsoft.com/office/powerpoint/2010/main" val="2968066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year, there will be a Unit Writing Workshop every TWO units. This will allow students time to review, edit, and revise their writing. For grades 5-6, the Unit Writing Workshop for Units 1 and 2 will focus on the “how to” that fosters the students’ innovative entrepreneurship. Units 3-4 will focus on the creative rewriting of a folktale, and poetry will be the focus for Units 5-6.</a:t>
            </a:r>
            <a:endParaRPr lang="en-US" dirty="0"/>
          </a:p>
        </p:txBody>
      </p:sp>
      <p:sp>
        <p:nvSpPr>
          <p:cNvPr id="4" name="Slide Number Placeholder 3"/>
          <p:cNvSpPr>
            <a:spLocks noGrp="1"/>
          </p:cNvSpPr>
          <p:nvPr>
            <p:ph type="sldNum" sz="quarter" idx="10"/>
          </p:nvPr>
        </p:nvSpPr>
        <p:spPr/>
        <p:txBody>
          <a:bodyPr/>
          <a:lstStyle/>
          <a:p>
            <a:fld id="{35648EAB-5E25-407F-A460-5BE491BF9DC1}" type="slidenum">
              <a:rPr lang="en-US" smtClean="0"/>
              <a:t>4</a:t>
            </a:fld>
            <a:endParaRPr lang="en-US"/>
          </a:p>
        </p:txBody>
      </p:sp>
    </p:spTree>
    <p:extLst>
      <p:ext uri="{BB962C8B-B14F-4D97-AF65-F5344CB8AC3E}">
        <p14:creationId xmlns:p14="http://schemas.microsoft.com/office/powerpoint/2010/main" val="3711782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(Walk the participants through the Classroom Lesson modeling appropriate instructional strategies.)</a:t>
            </a:r>
          </a:p>
          <a:p>
            <a:endParaRPr lang="en-US" dirty="0"/>
          </a:p>
        </p:txBody>
      </p:sp>
      <p:sp>
        <p:nvSpPr>
          <p:cNvPr id="4" name="Slide Number Placeholder 3"/>
          <p:cNvSpPr>
            <a:spLocks noGrp="1"/>
          </p:cNvSpPr>
          <p:nvPr>
            <p:ph type="sldNum" sz="quarter" idx="10"/>
          </p:nvPr>
        </p:nvSpPr>
        <p:spPr/>
        <p:txBody>
          <a:bodyPr/>
          <a:lstStyle/>
          <a:p>
            <a:fld id="{35648EAB-5E25-407F-A460-5BE491BF9DC1}" type="slidenum">
              <a:rPr lang="en-US" smtClean="0"/>
              <a:t>5</a:t>
            </a:fld>
            <a:endParaRPr lang="en-US"/>
          </a:p>
        </p:txBody>
      </p:sp>
    </p:spTree>
    <p:extLst>
      <p:ext uri="{BB962C8B-B14F-4D97-AF65-F5344CB8AC3E}">
        <p14:creationId xmlns:p14="http://schemas.microsoft.com/office/powerpoint/2010/main" val="2182120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participants to work in groups at their tables to identify strategies that were modeled in the Classroom Lesson or Daily Routine. )</a:t>
            </a:r>
            <a:endParaRPr lang="en-US" dirty="0"/>
          </a:p>
        </p:txBody>
      </p:sp>
      <p:sp>
        <p:nvSpPr>
          <p:cNvPr id="4" name="Slide Number Placeholder 3"/>
          <p:cNvSpPr>
            <a:spLocks noGrp="1"/>
          </p:cNvSpPr>
          <p:nvPr>
            <p:ph type="sldNum" sz="quarter" idx="10"/>
          </p:nvPr>
        </p:nvSpPr>
        <p:spPr/>
        <p:txBody>
          <a:bodyPr/>
          <a:lstStyle/>
          <a:p>
            <a:fld id="{35648EAB-5E25-407F-A460-5BE491BF9DC1}" type="slidenum">
              <a:rPr lang="en-US" smtClean="0"/>
              <a:t>6</a:t>
            </a:fld>
            <a:endParaRPr lang="en-US"/>
          </a:p>
        </p:txBody>
      </p:sp>
    </p:spTree>
    <p:extLst>
      <p:ext uri="{BB962C8B-B14F-4D97-AF65-F5344CB8AC3E}">
        <p14:creationId xmlns:p14="http://schemas.microsoft.com/office/powerpoint/2010/main" val="3421283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Transition to Math section is designed to prepare students for the televised math lesson.</a:t>
            </a:r>
          </a:p>
          <a:p>
            <a:endParaRPr lang="en-US" dirty="0"/>
          </a:p>
        </p:txBody>
      </p:sp>
      <p:sp>
        <p:nvSpPr>
          <p:cNvPr id="4" name="Slide Number Placeholder 3"/>
          <p:cNvSpPr>
            <a:spLocks noGrp="1"/>
          </p:cNvSpPr>
          <p:nvPr>
            <p:ph type="sldNum" sz="quarter" idx="10"/>
          </p:nvPr>
        </p:nvSpPr>
        <p:spPr/>
        <p:txBody>
          <a:bodyPr/>
          <a:lstStyle/>
          <a:p>
            <a:fld id="{35648EAB-5E25-407F-A460-5BE491BF9DC1}" type="slidenum">
              <a:rPr lang="en-US" smtClean="0"/>
              <a:t>7</a:t>
            </a:fld>
            <a:endParaRPr lang="en-US"/>
          </a:p>
        </p:txBody>
      </p:sp>
    </p:spTree>
    <p:extLst>
      <p:ext uri="{BB962C8B-B14F-4D97-AF65-F5344CB8AC3E}">
        <p14:creationId xmlns:p14="http://schemas.microsoft.com/office/powerpoint/2010/main" val="2793488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(Walk the participants through the Transition to Math Lesson modeling appropriate instructional strategies.)</a:t>
            </a:r>
            <a:endParaRPr lang="en-US" dirty="0"/>
          </a:p>
        </p:txBody>
      </p:sp>
      <p:sp>
        <p:nvSpPr>
          <p:cNvPr id="4" name="Slide Number Placeholder 3"/>
          <p:cNvSpPr>
            <a:spLocks noGrp="1"/>
          </p:cNvSpPr>
          <p:nvPr>
            <p:ph type="sldNum" sz="quarter" idx="10"/>
          </p:nvPr>
        </p:nvSpPr>
        <p:spPr/>
        <p:txBody>
          <a:bodyPr/>
          <a:lstStyle/>
          <a:p>
            <a:fld id="{35648EAB-5E25-407F-A460-5BE491BF9DC1}" type="slidenum">
              <a:rPr lang="en-US" smtClean="0"/>
              <a:t>8</a:t>
            </a:fld>
            <a:endParaRPr lang="en-US"/>
          </a:p>
        </p:txBody>
      </p:sp>
    </p:spTree>
    <p:extLst>
      <p:ext uri="{BB962C8B-B14F-4D97-AF65-F5344CB8AC3E}">
        <p14:creationId xmlns:p14="http://schemas.microsoft.com/office/powerpoint/2010/main" val="3237845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televised lesson is the core math lesson and develops unit math skills through interactive questioning and hands-on experiences. The lesson lasts approximately 30 minutes.</a:t>
            </a:r>
            <a:endParaRPr lang="en-US" dirty="0"/>
          </a:p>
        </p:txBody>
      </p:sp>
      <p:sp>
        <p:nvSpPr>
          <p:cNvPr id="4" name="Slide Number Placeholder 3"/>
          <p:cNvSpPr>
            <a:spLocks noGrp="1"/>
          </p:cNvSpPr>
          <p:nvPr>
            <p:ph type="sldNum" sz="quarter" idx="10"/>
          </p:nvPr>
        </p:nvSpPr>
        <p:spPr/>
        <p:txBody>
          <a:bodyPr/>
          <a:lstStyle/>
          <a:p>
            <a:fld id="{35648EAB-5E25-407F-A460-5BE491BF9DC1}" type="slidenum">
              <a:rPr lang="en-US" smtClean="0"/>
              <a:t>9</a:t>
            </a:fld>
            <a:endParaRPr lang="en-US"/>
          </a:p>
        </p:txBody>
      </p:sp>
    </p:spTree>
    <p:extLst>
      <p:ext uri="{BB962C8B-B14F-4D97-AF65-F5344CB8AC3E}">
        <p14:creationId xmlns:p14="http://schemas.microsoft.com/office/powerpoint/2010/main" val="3748566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(Walk the participants through the televised lesson using the class provided on the DVD. As the “teacher,”  you should model appropriate strategies for making sure that the students have the correct materials and are working along with the television teacher. Please stress the expectation that the classroom teacher be actively involved in the televised lesson.)</a:t>
            </a:r>
          </a:p>
          <a:p>
            <a:endParaRPr lang="en-US" dirty="0"/>
          </a:p>
        </p:txBody>
      </p:sp>
      <p:sp>
        <p:nvSpPr>
          <p:cNvPr id="4" name="Slide Number Placeholder 3"/>
          <p:cNvSpPr>
            <a:spLocks noGrp="1"/>
          </p:cNvSpPr>
          <p:nvPr>
            <p:ph type="sldNum" sz="quarter" idx="10"/>
          </p:nvPr>
        </p:nvSpPr>
        <p:spPr/>
        <p:txBody>
          <a:bodyPr/>
          <a:lstStyle/>
          <a:p>
            <a:fld id="{35648EAB-5E25-407F-A460-5BE491BF9DC1}" type="slidenum">
              <a:rPr lang="en-US" smtClean="0"/>
              <a:t>10</a:t>
            </a:fld>
            <a:endParaRPr lang="en-US"/>
          </a:p>
        </p:txBody>
      </p:sp>
    </p:spTree>
    <p:extLst>
      <p:ext uri="{BB962C8B-B14F-4D97-AF65-F5344CB8AC3E}">
        <p14:creationId xmlns:p14="http://schemas.microsoft.com/office/powerpoint/2010/main" val="3238929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92584E-2C47-4F28-8649-975875D2B49E}" type="datetimeFigureOut">
              <a:rPr lang="en-US" smtClean="0"/>
              <a:t>5/11/2014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1042B9-F94A-4137-B542-3486D2E10950}" type="slidenum">
              <a:rPr lang="en-US" smtClean="0"/>
              <a:t>‹#›</a:t>
            </a:fld>
            <a:endParaRPr lang="en-US"/>
          </a:p>
        </p:txBody>
      </p:sp>
    </p:spTree>
    <p:extLst>
      <p:ext uri="{BB962C8B-B14F-4D97-AF65-F5344CB8AC3E}">
        <p14:creationId xmlns:p14="http://schemas.microsoft.com/office/powerpoint/2010/main" val="2260502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2584E-2C47-4F28-8649-975875D2B49E}" type="datetimeFigureOut">
              <a:rPr lang="en-US" smtClean="0"/>
              <a:t>5/11/2014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1042B9-F94A-4137-B542-3486D2E10950}" type="slidenum">
              <a:rPr lang="en-US" smtClean="0"/>
              <a:t>‹#›</a:t>
            </a:fld>
            <a:endParaRPr lang="en-US"/>
          </a:p>
        </p:txBody>
      </p:sp>
    </p:spTree>
    <p:extLst>
      <p:ext uri="{BB962C8B-B14F-4D97-AF65-F5344CB8AC3E}">
        <p14:creationId xmlns:p14="http://schemas.microsoft.com/office/powerpoint/2010/main" val="4155349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2584E-2C47-4F28-8649-975875D2B49E}" type="datetimeFigureOut">
              <a:rPr lang="en-US" smtClean="0"/>
              <a:t>5/11/2014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1042B9-F94A-4137-B542-3486D2E10950}" type="slidenum">
              <a:rPr lang="en-US" smtClean="0"/>
              <a:t>‹#›</a:t>
            </a:fld>
            <a:endParaRPr lang="en-US"/>
          </a:p>
        </p:txBody>
      </p:sp>
    </p:spTree>
    <p:extLst>
      <p:ext uri="{BB962C8B-B14F-4D97-AF65-F5344CB8AC3E}">
        <p14:creationId xmlns:p14="http://schemas.microsoft.com/office/powerpoint/2010/main" val="1615542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2584E-2C47-4F28-8649-975875D2B49E}" type="datetimeFigureOut">
              <a:rPr lang="en-US" smtClean="0"/>
              <a:t>5/11/2014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1042B9-F94A-4137-B542-3486D2E10950}" type="slidenum">
              <a:rPr lang="en-US" smtClean="0"/>
              <a:t>‹#›</a:t>
            </a:fld>
            <a:endParaRPr lang="en-US"/>
          </a:p>
        </p:txBody>
      </p:sp>
    </p:spTree>
    <p:extLst>
      <p:ext uri="{BB962C8B-B14F-4D97-AF65-F5344CB8AC3E}">
        <p14:creationId xmlns:p14="http://schemas.microsoft.com/office/powerpoint/2010/main" val="2607179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92584E-2C47-4F28-8649-975875D2B49E}" type="datetimeFigureOut">
              <a:rPr lang="en-US" smtClean="0"/>
              <a:t>5/11/2014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1042B9-F94A-4137-B542-3486D2E10950}" type="slidenum">
              <a:rPr lang="en-US" smtClean="0"/>
              <a:t>‹#›</a:t>
            </a:fld>
            <a:endParaRPr lang="en-US"/>
          </a:p>
        </p:txBody>
      </p:sp>
    </p:spTree>
    <p:extLst>
      <p:ext uri="{BB962C8B-B14F-4D97-AF65-F5344CB8AC3E}">
        <p14:creationId xmlns:p14="http://schemas.microsoft.com/office/powerpoint/2010/main" val="1843376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92584E-2C47-4F28-8649-975875D2B49E}" type="datetimeFigureOut">
              <a:rPr lang="en-US" smtClean="0"/>
              <a:t>5/11/2014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1042B9-F94A-4137-B542-3486D2E10950}" type="slidenum">
              <a:rPr lang="en-US" smtClean="0"/>
              <a:t>‹#›</a:t>
            </a:fld>
            <a:endParaRPr lang="en-US"/>
          </a:p>
        </p:txBody>
      </p:sp>
    </p:spTree>
    <p:extLst>
      <p:ext uri="{BB962C8B-B14F-4D97-AF65-F5344CB8AC3E}">
        <p14:creationId xmlns:p14="http://schemas.microsoft.com/office/powerpoint/2010/main" val="1884668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92584E-2C47-4F28-8649-975875D2B49E}" type="datetimeFigureOut">
              <a:rPr lang="en-US" smtClean="0"/>
              <a:t>5/11/2014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1042B9-F94A-4137-B542-3486D2E10950}" type="slidenum">
              <a:rPr lang="en-US" smtClean="0"/>
              <a:t>‹#›</a:t>
            </a:fld>
            <a:endParaRPr lang="en-US"/>
          </a:p>
        </p:txBody>
      </p:sp>
    </p:spTree>
    <p:extLst>
      <p:ext uri="{BB962C8B-B14F-4D97-AF65-F5344CB8AC3E}">
        <p14:creationId xmlns:p14="http://schemas.microsoft.com/office/powerpoint/2010/main" val="44081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92584E-2C47-4F28-8649-975875D2B49E}" type="datetimeFigureOut">
              <a:rPr lang="en-US" smtClean="0"/>
              <a:t>5/11/2014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1042B9-F94A-4137-B542-3486D2E10950}" type="slidenum">
              <a:rPr lang="en-US" smtClean="0"/>
              <a:t>‹#›</a:t>
            </a:fld>
            <a:endParaRPr lang="en-US"/>
          </a:p>
        </p:txBody>
      </p:sp>
    </p:spTree>
    <p:extLst>
      <p:ext uri="{BB962C8B-B14F-4D97-AF65-F5344CB8AC3E}">
        <p14:creationId xmlns:p14="http://schemas.microsoft.com/office/powerpoint/2010/main" val="2875403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92584E-2C47-4F28-8649-975875D2B49E}" type="datetimeFigureOut">
              <a:rPr lang="en-US" smtClean="0"/>
              <a:t>5/11/2014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1042B9-F94A-4137-B542-3486D2E10950}" type="slidenum">
              <a:rPr lang="en-US" smtClean="0"/>
              <a:t>‹#›</a:t>
            </a:fld>
            <a:endParaRPr lang="en-US"/>
          </a:p>
        </p:txBody>
      </p:sp>
    </p:spTree>
    <p:extLst>
      <p:ext uri="{BB962C8B-B14F-4D97-AF65-F5344CB8AC3E}">
        <p14:creationId xmlns:p14="http://schemas.microsoft.com/office/powerpoint/2010/main" val="4274769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92584E-2C47-4F28-8649-975875D2B49E}" type="datetimeFigureOut">
              <a:rPr lang="en-US" smtClean="0"/>
              <a:t>5/11/2014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1042B9-F94A-4137-B542-3486D2E10950}" type="slidenum">
              <a:rPr lang="en-US" smtClean="0"/>
              <a:t>‹#›</a:t>
            </a:fld>
            <a:endParaRPr lang="en-US"/>
          </a:p>
        </p:txBody>
      </p:sp>
    </p:spTree>
    <p:extLst>
      <p:ext uri="{BB962C8B-B14F-4D97-AF65-F5344CB8AC3E}">
        <p14:creationId xmlns:p14="http://schemas.microsoft.com/office/powerpoint/2010/main" val="1193688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92584E-2C47-4F28-8649-975875D2B49E}" type="datetimeFigureOut">
              <a:rPr lang="en-US" smtClean="0"/>
              <a:t>5/11/2014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1042B9-F94A-4137-B542-3486D2E10950}" type="slidenum">
              <a:rPr lang="en-US" smtClean="0"/>
              <a:t>‹#›</a:t>
            </a:fld>
            <a:endParaRPr lang="en-US"/>
          </a:p>
        </p:txBody>
      </p:sp>
    </p:spTree>
    <p:extLst>
      <p:ext uri="{BB962C8B-B14F-4D97-AF65-F5344CB8AC3E}">
        <p14:creationId xmlns:p14="http://schemas.microsoft.com/office/powerpoint/2010/main" val="982336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2584E-2C47-4F28-8649-975875D2B49E}" type="datetimeFigureOut">
              <a:rPr lang="en-US" smtClean="0"/>
              <a:t>5/11/2014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1042B9-F94A-4137-B542-3486D2E10950}" type="slidenum">
              <a:rPr lang="en-US" smtClean="0"/>
              <a:t>‹#›</a:t>
            </a:fld>
            <a:endParaRPr lang="en-US"/>
          </a:p>
        </p:txBody>
      </p:sp>
    </p:spTree>
    <p:extLst>
      <p:ext uri="{BB962C8B-B14F-4D97-AF65-F5344CB8AC3E}">
        <p14:creationId xmlns:p14="http://schemas.microsoft.com/office/powerpoint/2010/main" val="4012962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6200"/>
            <a:ext cx="9307882" cy="9307882"/>
          </a:xfrm>
          <a:prstGeom prst="rect">
            <a:avLst/>
          </a:prstGeom>
        </p:spPr>
      </p:pic>
      <p:sp>
        <p:nvSpPr>
          <p:cNvPr id="2" name="Title 1"/>
          <p:cNvSpPr>
            <a:spLocks noGrp="1"/>
          </p:cNvSpPr>
          <p:nvPr>
            <p:ph type="ctrTitle"/>
          </p:nvPr>
        </p:nvSpPr>
        <p:spPr/>
        <p:txBody>
          <a:bodyPr/>
          <a:lstStyle/>
          <a:p>
            <a:r>
              <a:rPr lang="en-US" dirty="0" smtClean="0"/>
              <a:t>\</a:t>
            </a:r>
            <a:endParaRPr lang="en-US" dirty="0"/>
          </a:p>
        </p:txBody>
      </p:sp>
      <p:sp>
        <p:nvSpPr>
          <p:cNvPr id="6" name="TextBox 5"/>
          <p:cNvSpPr txBox="1"/>
          <p:nvPr/>
        </p:nvSpPr>
        <p:spPr>
          <a:xfrm>
            <a:off x="1426197" y="4714440"/>
            <a:ext cx="6063282" cy="1569660"/>
          </a:xfrm>
          <a:prstGeom prst="rect">
            <a:avLst/>
          </a:prstGeom>
          <a:noFill/>
        </p:spPr>
        <p:txBody>
          <a:bodyPr wrap="square" rtlCol="0">
            <a:spAutoFit/>
          </a:bodyPr>
          <a:lstStyle/>
          <a:p>
            <a:pPr algn="ctr"/>
            <a:r>
              <a:rPr lang="en-US" sz="4800" b="1" dirty="0" smtClean="0">
                <a:solidFill>
                  <a:srgbClr val="000099"/>
                </a:solidFill>
                <a:cs typeface="Aharoni" pitchFamily="2" charset="-79"/>
              </a:rPr>
              <a:t>Lesson Walkthrough</a:t>
            </a:r>
          </a:p>
          <a:p>
            <a:pPr algn="ctr"/>
            <a:r>
              <a:rPr lang="en-US" sz="4800" b="1" dirty="0" smtClean="0">
                <a:solidFill>
                  <a:srgbClr val="000099"/>
                </a:solidFill>
                <a:cs typeface="Aharoni" pitchFamily="2" charset="-79"/>
              </a:rPr>
              <a:t>CLASSROOM LESSON</a:t>
            </a:r>
            <a:endParaRPr lang="en-US" sz="4800" b="1" dirty="0">
              <a:solidFill>
                <a:srgbClr val="000099"/>
              </a:solidFill>
              <a:cs typeface="Aharoni" pitchFamily="2" charset="-79"/>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609600"/>
            <a:ext cx="4953276" cy="5306623"/>
          </a:xfrm>
          <a:prstGeom prst="rect">
            <a:avLst/>
          </a:prstGeom>
        </p:spPr>
      </p:pic>
    </p:spTree>
    <p:extLst>
      <p:ext uri="{BB962C8B-B14F-4D97-AF65-F5344CB8AC3E}">
        <p14:creationId xmlns:p14="http://schemas.microsoft.com/office/powerpoint/2010/main" val="464785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Materials – TV Lesson </a:t>
            </a:r>
            <a:endParaRPr lang="en-US" b="1" dirty="0">
              <a:solidFill>
                <a:srgbClr val="C00000"/>
              </a:solidFill>
            </a:endParaRPr>
          </a:p>
        </p:txBody>
      </p:sp>
      <p:sp>
        <p:nvSpPr>
          <p:cNvPr id="4" name="Rectangle 3"/>
          <p:cNvSpPr/>
          <p:nvPr/>
        </p:nvSpPr>
        <p:spPr>
          <a:xfrm>
            <a:off x="916577" y="1752600"/>
            <a:ext cx="7848600" cy="3170099"/>
          </a:xfrm>
          <a:prstGeom prst="rect">
            <a:avLst/>
          </a:prstGeom>
        </p:spPr>
        <p:txBody>
          <a:bodyPr wrap="square">
            <a:spAutoFit/>
          </a:bodyPr>
          <a:lstStyle/>
          <a:p>
            <a:pPr marL="685800" indent="-685800">
              <a:buFont typeface="Arial" panose="020B0604020202020204" pitchFamily="34" charset="0"/>
              <a:buChar char="•"/>
            </a:pPr>
            <a:r>
              <a:rPr lang="en-US" sz="4000" b="1" dirty="0" smtClean="0"/>
              <a:t>DVD</a:t>
            </a:r>
            <a:endParaRPr lang="en-US" sz="4000" b="1" dirty="0"/>
          </a:p>
          <a:p>
            <a:pPr marL="685800" indent="-685800">
              <a:buFont typeface="Arial" panose="020B0604020202020204" pitchFamily="34" charset="0"/>
              <a:buChar char="•"/>
            </a:pPr>
            <a:r>
              <a:rPr lang="en-US" sz="4000" b="1" dirty="0" smtClean="0"/>
              <a:t>Content and language objectives</a:t>
            </a:r>
          </a:p>
          <a:p>
            <a:pPr marL="685800" indent="-685800">
              <a:buFont typeface="Arial" panose="020B0604020202020204" pitchFamily="34" charset="0"/>
              <a:buChar char="•"/>
            </a:pPr>
            <a:r>
              <a:rPr lang="en-US" sz="4000" b="1" dirty="0" smtClean="0"/>
              <a:t>BLM Piggy </a:t>
            </a:r>
            <a:r>
              <a:rPr lang="en-US" sz="4000" b="1" dirty="0"/>
              <a:t>Bank Story Problems</a:t>
            </a:r>
          </a:p>
          <a:p>
            <a:pPr marL="685800" indent="-685800">
              <a:buFont typeface="Arial" panose="020B0604020202020204" pitchFamily="34" charset="0"/>
              <a:buChar char="•"/>
            </a:pPr>
            <a:r>
              <a:rPr lang="en-US" sz="4000" b="1" dirty="0"/>
              <a:t>Word wall with math vocabulary</a:t>
            </a:r>
          </a:p>
          <a:p>
            <a:pPr marL="685800" indent="-685800">
              <a:buFont typeface="Arial" panose="020B0604020202020204" pitchFamily="34" charset="0"/>
              <a:buChar char="•"/>
            </a:pPr>
            <a:r>
              <a:rPr lang="en-US" sz="4000" b="1" dirty="0" smtClean="0"/>
              <a:t>Coins</a:t>
            </a:r>
            <a:endParaRPr lang="en-US" sz="4000" b="1" dirty="0"/>
          </a:p>
        </p:txBody>
      </p:sp>
    </p:spTree>
    <p:extLst>
      <p:ext uri="{BB962C8B-B14F-4D97-AF65-F5344CB8AC3E}">
        <p14:creationId xmlns:p14="http://schemas.microsoft.com/office/powerpoint/2010/main" val="28686047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126274"/>
            <a:ext cx="2362200" cy="236220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09600" y="1882324"/>
            <a:ext cx="8229600" cy="4525963"/>
          </a:xfrm>
        </p:spPr>
        <p:txBody>
          <a:bodyPr>
            <a:noAutofit/>
          </a:bodyPr>
          <a:lstStyle/>
          <a:p>
            <a:r>
              <a:rPr lang="en-US" sz="4800" b="1" dirty="0" smtClean="0"/>
              <a:t>Identify one balanced literacy strategy that was embedded in the lesson.</a:t>
            </a:r>
          </a:p>
          <a:p>
            <a:r>
              <a:rPr lang="en-US" sz="4800" b="1" dirty="0" smtClean="0"/>
              <a:t>Identify one sheltered instruction strategy that was embedded in the lesson. </a:t>
            </a:r>
            <a:endParaRPr lang="en-US" sz="4800" b="1" dirty="0"/>
          </a:p>
        </p:txBody>
      </p:sp>
      <p:sp>
        <p:nvSpPr>
          <p:cNvPr id="5"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400" b="1" smtClean="0">
                <a:solidFill>
                  <a:srgbClr val="C00000"/>
                </a:solidFill>
              </a:rPr>
              <a:t>Table Talk</a:t>
            </a:r>
            <a:endParaRPr lang="en-US" sz="5400" b="1" dirty="0">
              <a:solidFill>
                <a:srgbClr val="C00000"/>
              </a:solidFill>
            </a:endParaRPr>
          </a:p>
        </p:txBody>
      </p:sp>
    </p:spTree>
    <p:extLst>
      <p:ext uri="{BB962C8B-B14F-4D97-AF65-F5344CB8AC3E}">
        <p14:creationId xmlns:p14="http://schemas.microsoft.com/office/powerpoint/2010/main" val="3015075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891" y="533400"/>
            <a:ext cx="8229600" cy="1143000"/>
          </a:xfrm>
        </p:spPr>
        <p:txBody>
          <a:bodyPr>
            <a:normAutofit/>
          </a:bodyPr>
          <a:lstStyle/>
          <a:p>
            <a:r>
              <a:rPr lang="en-US" sz="5400" b="1" dirty="0" smtClean="0">
                <a:solidFill>
                  <a:srgbClr val="C00000"/>
                </a:solidFill>
              </a:rPr>
              <a:t>Follow-Up Lesson</a:t>
            </a:r>
            <a:endParaRPr lang="en-US" sz="5400" b="1" dirty="0">
              <a:solidFill>
                <a:srgbClr val="C00000"/>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4691" y="1676400"/>
            <a:ext cx="6604000" cy="4953000"/>
          </a:xfrm>
        </p:spPr>
      </p:pic>
    </p:spTree>
    <p:extLst>
      <p:ext uri="{BB962C8B-B14F-4D97-AF65-F5344CB8AC3E}">
        <p14:creationId xmlns:p14="http://schemas.microsoft.com/office/powerpoint/2010/main" val="1260863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4211"/>
            <a:ext cx="8229600" cy="1143000"/>
          </a:xfrm>
        </p:spPr>
        <p:txBody>
          <a:bodyPr/>
          <a:lstStyle/>
          <a:p>
            <a:r>
              <a:rPr lang="en-US" b="1" dirty="0" smtClean="0">
                <a:solidFill>
                  <a:srgbClr val="C00000"/>
                </a:solidFill>
              </a:rPr>
              <a:t>Follow-Up Lesson - Materials</a:t>
            </a:r>
            <a:endParaRPr lang="en-US" b="1" dirty="0">
              <a:solidFill>
                <a:srgbClr val="C00000"/>
              </a:solidFill>
            </a:endParaRPr>
          </a:p>
        </p:txBody>
      </p:sp>
      <p:sp>
        <p:nvSpPr>
          <p:cNvPr id="3" name="Content Placeholder 2"/>
          <p:cNvSpPr>
            <a:spLocks noGrp="1"/>
          </p:cNvSpPr>
          <p:nvPr>
            <p:ph idx="1"/>
          </p:nvPr>
        </p:nvSpPr>
        <p:spPr>
          <a:xfrm>
            <a:off x="609600" y="1752600"/>
            <a:ext cx="8229600" cy="4525963"/>
          </a:xfrm>
        </p:spPr>
        <p:txBody>
          <a:bodyPr>
            <a:noAutofit/>
          </a:bodyPr>
          <a:lstStyle/>
          <a:p>
            <a:r>
              <a:rPr lang="en-US" sz="3600" b="1" dirty="0" smtClean="0"/>
              <a:t>Content and language objectives</a:t>
            </a:r>
          </a:p>
          <a:p>
            <a:r>
              <a:rPr lang="en-US" sz="3600" b="1" dirty="0" smtClean="0"/>
              <a:t>BLM Money Mayhem</a:t>
            </a:r>
          </a:p>
          <a:p>
            <a:r>
              <a:rPr lang="en-US" sz="3600" b="1" dirty="0" err="1" smtClean="0"/>
              <a:t>Deca</a:t>
            </a:r>
            <a:r>
              <a:rPr lang="en-US" sz="3600" b="1" dirty="0" smtClean="0"/>
              <a:t> dice (6/pair)</a:t>
            </a:r>
          </a:p>
          <a:p>
            <a:r>
              <a:rPr lang="en-US" sz="3600" b="1" dirty="0" smtClean="0"/>
              <a:t>Coin (per pair)</a:t>
            </a:r>
          </a:p>
          <a:p>
            <a:r>
              <a:rPr lang="en-US" sz="3600" b="1" dirty="0" smtClean="0"/>
              <a:t>BLM Recursive Review</a:t>
            </a:r>
          </a:p>
          <a:p>
            <a:r>
              <a:rPr lang="en-US" sz="3600" b="1" dirty="0" smtClean="0"/>
              <a:t>BLM Parent Cloze Letter</a:t>
            </a:r>
            <a:endParaRPr lang="en-US" sz="3600" b="1" dirty="0"/>
          </a:p>
        </p:txBody>
      </p:sp>
    </p:spTree>
    <p:extLst>
      <p:ext uri="{BB962C8B-B14F-4D97-AF65-F5344CB8AC3E}">
        <p14:creationId xmlns:p14="http://schemas.microsoft.com/office/powerpoint/2010/main" val="35053339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8086"/>
            <a:ext cx="8229600" cy="1143000"/>
          </a:xfrm>
        </p:spPr>
        <p:txBody>
          <a:bodyPr>
            <a:normAutofit/>
          </a:bodyPr>
          <a:lstStyle/>
          <a:p>
            <a:r>
              <a:rPr lang="en-US" sz="6000" b="1" dirty="0" smtClean="0">
                <a:solidFill>
                  <a:srgbClr val="C00000"/>
                </a:solidFill>
              </a:rPr>
              <a:t>Snack Fractions</a:t>
            </a:r>
            <a:endParaRPr lang="en-US" sz="6000" b="1" dirty="0">
              <a:solidFill>
                <a:srgbClr val="C0000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9597" y="2133600"/>
            <a:ext cx="6764806" cy="4525963"/>
          </a:xfrm>
        </p:spPr>
      </p:pic>
    </p:spTree>
    <p:extLst>
      <p:ext uri="{BB962C8B-B14F-4D97-AF65-F5344CB8AC3E}">
        <p14:creationId xmlns:p14="http://schemas.microsoft.com/office/powerpoint/2010/main" val="993683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Snack Fractions - Materials</a:t>
            </a:r>
            <a:endParaRPr lang="en-US" b="1" dirty="0">
              <a:solidFill>
                <a:srgbClr val="C00000"/>
              </a:solidFill>
            </a:endParaRPr>
          </a:p>
        </p:txBody>
      </p:sp>
      <p:sp>
        <p:nvSpPr>
          <p:cNvPr id="3" name="Content Placeholder 2"/>
          <p:cNvSpPr>
            <a:spLocks noGrp="1"/>
          </p:cNvSpPr>
          <p:nvPr>
            <p:ph idx="1"/>
          </p:nvPr>
        </p:nvSpPr>
        <p:spPr/>
        <p:txBody>
          <a:bodyPr/>
          <a:lstStyle/>
          <a:p>
            <a:r>
              <a:rPr lang="en-US" sz="4000" b="1" dirty="0" smtClean="0"/>
              <a:t>Content and language objectives</a:t>
            </a:r>
          </a:p>
          <a:p>
            <a:r>
              <a:rPr lang="en-US" sz="4000" b="1" dirty="0" smtClean="0"/>
              <a:t>BLM Apple Snack Fractions</a:t>
            </a:r>
          </a:p>
          <a:p>
            <a:r>
              <a:rPr lang="en-US" sz="4000" b="1" dirty="0" smtClean="0"/>
              <a:t>1 apple (per pair)</a:t>
            </a:r>
          </a:p>
          <a:p>
            <a:r>
              <a:rPr lang="en-US" sz="4000" b="1" dirty="0" smtClean="0"/>
              <a:t>Dessert plates</a:t>
            </a:r>
          </a:p>
          <a:p>
            <a:r>
              <a:rPr lang="en-US" sz="4000" b="1" dirty="0" smtClean="0"/>
              <a:t>Plastic knives</a:t>
            </a:r>
          </a:p>
          <a:p>
            <a:r>
              <a:rPr lang="en-US" sz="4000" b="1" dirty="0" smtClean="0"/>
              <a:t>Napkins</a:t>
            </a:r>
          </a:p>
          <a:p>
            <a:endParaRPr lang="en-US" b="1" dirty="0"/>
          </a:p>
        </p:txBody>
      </p:sp>
    </p:spTree>
    <p:extLst>
      <p:ext uri="{BB962C8B-B14F-4D97-AF65-F5344CB8AC3E}">
        <p14:creationId xmlns:p14="http://schemas.microsoft.com/office/powerpoint/2010/main" val="42520701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5023"/>
            <a:ext cx="8229600" cy="1143000"/>
          </a:xfrm>
        </p:spPr>
        <p:txBody>
          <a:bodyPr>
            <a:normAutofit/>
          </a:bodyPr>
          <a:lstStyle/>
          <a:p>
            <a:r>
              <a:rPr lang="en-US" sz="5400" b="1" dirty="0" smtClean="0">
                <a:solidFill>
                  <a:srgbClr val="C00000"/>
                </a:solidFill>
              </a:rPr>
              <a:t>In-home Lesson </a:t>
            </a:r>
            <a:endParaRPr lang="en-US" sz="5400" b="1" dirty="0">
              <a:solidFill>
                <a:srgbClr val="C00000"/>
              </a:solidFill>
            </a:endParaRPr>
          </a:p>
        </p:txBody>
      </p:sp>
      <p:pic>
        <p:nvPicPr>
          <p:cNvPr id="4" name="Content Placeholder 3"/>
          <p:cNvPicPr>
            <a:picLocks noGrp="1" noChangeAspect="1"/>
          </p:cNvPicPr>
          <p:nvPr>
            <p:ph idx="1"/>
          </p:nvPr>
        </p:nvPicPr>
        <p:blipFill>
          <a:blip r:embed="rId3"/>
          <a:stretch>
            <a:fillRect/>
          </a:stretch>
        </p:blipFill>
        <p:spPr>
          <a:xfrm>
            <a:off x="609600" y="1371600"/>
            <a:ext cx="8310553" cy="6934200"/>
          </a:xfrm>
          <a:prstGeom prst="rect">
            <a:avLst/>
          </a:prstGeom>
        </p:spPr>
      </p:pic>
    </p:spTree>
    <p:extLst>
      <p:ext uri="{BB962C8B-B14F-4D97-AF65-F5344CB8AC3E}">
        <p14:creationId xmlns:p14="http://schemas.microsoft.com/office/powerpoint/2010/main" val="1052098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8086"/>
            <a:ext cx="8229600" cy="1143000"/>
          </a:xfrm>
        </p:spPr>
        <p:txBody>
          <a:bodyPr/>
          <a:lstStyle/>
          <a:p>
            <a:r>
              <a:rPr lang="en-US" b="1" dirty="0" smtClean="0">
                <a:solidFill>
                  <a:srgbClr val="C00000"/>
                </a:solidFill>
              </a:rPr>
              <a:t>Differentiating Instruction</a:t>
            </a:r>
            <a:endParaRPr lang="en-US" b="1" dirty="0">
              <a:solidFill>
                <a:srgbClr val="C00000"/>
              </a:solidFill>
            </a:endParaRPr>
          </a:p>
        </p:txBody>
      </p:sp>
      <p:sp>
        <p:nvSpPr>
          <p:cNvPr id="3" name="Content Placeholder 2"/>
          <p:cNvSpPr>
            <a:spLocks noGrp="1"/>
          </p:cNvSpPr>
          <p:nvPr>
            <p:ph idx="1"/>
          </p:nvPr>
        </p:nvSpPr>
        <p:spPr/>
        <p:txBody>
          <a:bodyPr>
            <a:normAutofit/>
          </a:bodyPr>
          <a:lstStyle/>
          <a:p>
            <a:r>
              <a:rPr lang="en-US" sz="4000" b="1" dirty="0" smtClean="0"/>
              <a:t>Item Analysis</a:t>
            </a:r>
          </a:p>
          <a:p>
            <a:r>
              <a:rPr lang="en-US" sz="4000" b="1" dirty="0" smtClean="0"/>
              <a:t>Daily Routine</a:t>
            </a:r>
          </a:p>
          <a:p>
            <a:r>
              <a:rPr lang="en-US" sz="4000" b="1" dirty="0" smtClean="0"/>
              <a:t>Centers</a:t>
            </a:r>
          </a:p>
          <a:p>
            <a:r>
              <a:rPr lang="en-US" sz="4000" b="1" dirty="0" smtClean="0"/>
              <a:t>Family Fun Game</a:t>
            </a:r>
          </a:p>
          <a:p>
            <a:r>
              <a:rPr lang="en-US" sz="4000" b="1" dirty="0" smtClean="0"/>
              <a:t>Peer Tutoring</a:t>
            </a:r>
          </a:p>
          <a:p>
            <a:r>
              <a:rPr lang="en-US" sz="4000" b="1" dirty="0" smtClean="0"/>
              <a:t>Enrichment and Technology</a:t>
            </a:r>
            <a:endParaRPr lang="en-US" sz="4000" b="1" dirty="0"/>
          </a:p>
        </p:txBody>
      </p:sp>
    </p:spTree>
    <p:extLst>
      <p:ext uri="{BB962C8B-B14F-4D97-AF65-F5344CB8AC3E}">
        <p14:creationId xmlns:p14="http://schemas.microsoft.com/office/powerpoint/2010/main" val="1869617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8229600" cy="1143000"/>
          </a:xfrm>
        </p:spPr>
        <p:txBody>
          <a:bodyPr>
            <a:normAutofit/>
          </a:bodyPr>
          <a:lstStyle/>
          <a:p>
            <a:r>
              <a:rPr lang="en-US" sz="5400" b="1" dirty="0" smtClean="0"/>
              <a:t>Classroom Lesson</a:t>
            </a:r>
            <a:endParaRPr lang="en-US" sz="54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55143" y="1619794"/>
            <a:ext cx="3643313" cy="4982555"/>
          </a:xfrm>
        </p:spPr>
      </p:pic>
    </p:spTree>
    <p:extLst>
      <p:ext uri="{BB962C8B-B14F-4D97-AF65-F5344CB8AC3E}">
        <p14:creationId xmlns:p14="http://schemas.microsoft.com/office/powerpoint/2010/main" val="4131831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Classroom Lesson Materials</a:t>
            </a:r>
            <a:endParaRPr lang="en-US" b="1" dirty="0">
              <a:solidFill>
                <a:srgbClr val="C00000"/>
              </a:solidFill>
            </a:endParaRPr>
          </a:p>
        </p:txBody>
      </p:sp>
      <p:sp>
        <p:nvSpPr>
          <p:cNvPr id="3" name="Content Placeholder 2"/>
          <p:cNvSpPr>
            <a:spLocks noGrp="1"/>
          </p:cNvSpPr>
          <p:nvPr>
            <p:ph idx="1"/>
          </p:nvPr>
        </p:nvSpPr>
        <p:spPr/>
        <p:txBody>
          <a:bodyPr>
            <a:normAutofit fontScale="70000" lnSpcReduction="20000"/>
          </a:bodyPr>
          <a:lstStyle/>
          <a:p>
            <a:r>
              <a:rPr lang="en-US" sz="4400" b="1" dirty="0"/>
              <a:t>Content and language objectives </a:t>
            </a:r>
          </a:p>
          <a:p>
            <a:r>
              <a:rPr lang="en-US" sz="4400" b="1" i="1" dirty="0" smtClean="0"/>
              <a:t>Money Sense for Kids </a:t>
            </a:r>
            <a:r>
              <a:rPr lang="en-US" sz="4400" b="1" dirty="0" smtClean="0"/>
              <a:t>(class set)</a:t>
            </a:r>
          </a:p>
          <a:p>
            <a:r>
              <a:rPr lang="en-US" sz="4400" b="1" dirty="0" smtClean="0"/>
              <a:t>BLM or objects (credit card and bills of any denomination)</a:t>
            </a:r>
          </a:p>
          <a:p>
            <a:r>
              <a:rPr lang="en-US" sz="4400" b="1" dirty="0" smtClean="0"/>
              <a:t>Word wall and key vocabulary</a:t>
            </a:r>
          </a:p>
          <a:p>
            <a:r>
              <a:rPr lang="en-US" sz="4400" b="1" dirty="0" smtClean="0"/>
              <a:t>Small Post-it Notes</a:t>
            </a:r>
          </a:p>
          <a:p>
            <a:r>
              <a:rPr lang="en-US" sz="4400" b="1" dirty="0" smtClean="0"/>
              <a:t>Cause and effect chart</a:t>
            </a:r>
          </a:p>
          <a:p>
            <a:r>
              <a:rPr lang="en-US" sz="4400" b="1" dirty="0" err="1" smtClean="0"/>
              <a:t>Deca</a:t>
            </a:r>
            <a:r>
              <a:rPr lang="en-US" sz="4400" b="1" dirty="0" smtClean="0"/>
              <a:t> dice</a:t>
            </a:r>
          </a:p>
          <a:p>
            <a:r>
              <a:rPr lang="en-US" sz="4400" b="1" dirty="0" smtClean="0"/>
              <a:t>Markers</a:t>
            </a:r>
          </a:p>
          <a:p>
            <a:endParaRPr lang="en-US" b="1" dirty="0"/>
          </a:p>
        </p:txBody>
      </p:sp>
    </p:spTree>
    <p:extLst>
      <p:ext uri="{BB962C8B-B14F-4D97-AF65-F5344CB8AC3E}">
        <p14:creationId xmlns:p14="http://schemas.microsoft.com/office/powerpoint/2010/main" val="1422471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Unit Writing Workshop</a:t>
            </a:r>
            <a:endParaRPr lang="en-US" b="1" dirty="0">
              <a:solidFill>
                <a:srgbClr val="C00000"/>
              </a:solidFill>
            </a:endParaRPr>
          </a:p>
        </p:txBody>
      </p:sp>
      <p:sp>
        <p:nvSpPr>
          <p:cNvPr id="3" name="Content Placeholder 2"/>
          <p:cNvSpPr>
            <a:spLocks noGrp="1"/>
          </p:cNvSpPr>
          <p:nvPr>
            <p:ph idx="1"/>
          </p:nvPr>
        </p:nvSpPr>
        <p:spPr/>
        <p:txBody>
          <a:bodyPr>
            <a:normAutofit/>
          </a:bodyPr>
          <a:lstStyle/>
          <a:p>
            <a:r>
              <a:rPr lang="en-US" sz="4400" b="1" dirty="0" smtClean="0"/>
              <a:t>Units 1-2: </a:t>
            </a:r>
            <a:r>
              <a:rPr lang="en-US" sz="4400" b="1" i="1" dirty="0" smtClean="0"/>
              <a:t>How </a:t>
            </a:r>
            <a:r>
              <a:rPr lang="en-US" sz="4400" b="1" i="1" dirty="0"/>
              <a:t>to</a:t>
            </a:r>
            <a:r>
              <a:rPr lang="en-US" sz="4400" b="1" dirty="0"/>
              <a:t> that fosters the </a:t>
            </a:r>
            <a:r>
              <a:rPr lang="en-US" sz="4400" b="1" dirty="0" smtClean="0"/>
              <a:t>students’ </a:t>
            </a:r>
            <a:r>
              <a:rPr lang="en-US" sz="4400" b="1" dirty="0"/>
              <a:t>innovative entrepreneurship. </a:t>
            </a:r>
            <a:endParaRPr lang="en-US" sz="4400" b="1" dirty="0" smtClean="0"/>
          </a:p>
          <a:p>
            <a:r>
              <a:rPr lang="en-US" sz="4400" b="1" dirty="0" smtClean="0"/>
              <a:t>Units 3-4: Creative rewriting </a:t>
            </a:r>
            <a:r>
              <a:rPr lang="en-US" sz="4400" b="1" dirty="0"/>
              <a:t>of a folktale. </a:t>
            </a:r>
            <a:endParaRPr lang="en-US" sz="4400" b="1" dirty="0" smtClean="0"/>
          </a:p>
          <a:p>
            <a:r>
              <a:rPr lang="en-US" sz="4400" b="1" dirty="0" smtClean="0"/>
              <a:t>Units 5-6: Poetry</a:t>
            </a:r>
            <a:endParaRPr lang="en-US" sz="4400" b="1" dirty="0"/>
          </a:p>
        </p:txBody>
      </p:sp>
    </p:spTree>
    <p:extLst>
      <p:ext uri="{BB962C8B-B14F-4D97-AF65-F5344CB8AC3E}">
        <p14:creationId xmlns:p14="http://schemas.microsoft.com/office/powerpoint/2010/main" val="1163340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Classroom Lesson - Literacy</a:t>
            </a:r>
            <a:endParaRPr lang="en-US" b="1" dirty="0">
              <a:solidFill>
                <a:srgbClr val="C00000"/>
              </a:solidFill>
            </a:endParaRPr>
          </a:p>
        </p:txBody>
      </p:sp>
      <p:sp>
        <p:nvSpPr>
          <p:cNvPr id="3" name="Content Placeholder 2"/>
          <p:cNvSpPr>
            <a:spLocks noGrp="1"/>
          </p:cNvSpPr>
          <p:nvPr>
            <p:ph idx="1"/>
          </p:nvPr>
        </p:nvSpPr>
        <p:spPr/>
        <p:txBody>
          <a:bodyPr>
            <a:normAutofit/>
          </a:bodyPr>
          <a:lstStyle/>
          <a:p>
            <a:r>
              <a:rPr lang="en-US" sz="4400" b="1" dirty="0" smtClean="0"/>
              <a:t>Content and Language Objectives</a:t>
            </a:r>
          </a:p>
          <a:p>
            <a:r>
              <a:rPr lang="en-US" sz="4400" b="1" dirty="0" smtClean="0"/>
              <a:t>Before Reading (similar to Daily Routine)</a:t>
            </a:r>
          </a:p>
          <a:p>
            <a:r>
              <a:rPr lang="en-US" sz="4400" b="1" dirty="0" smtClean="0"/>
              <a:t>During Reading</a:t>
            </a:r>
          </a:p>
          <a:p>
            <a:r>
              <a:rPr lang="en-US" sz="4400" b="1" dirty="0" smtClean="0"/>
              <a:t>After Reading</a:t>
            </a:r>
            <a:endParaRPr lang="en-US" sz="4400" b="1" dirty="0"/>
          </a:p>
        </p:txBody>
      </p:sp>
    </p:spTree>
    <p:extLst>
      <p:ext uri="{BB962C8B-B14F-4D97-AF65-F5344CB8AC3E}">
        <p14:creationId xmlns:p14="http://schemas.microsoft.com/office/powerpoint/2010/main" val="1821749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26126"/>
            <a:ext cx="2667000" cy="2667000"/>
          </a:xfrm>
          <a:prstGeom prst="rect">
            <a:avLst/>
          </a:prstGeom>
        </p:spPr>
      </p:pic>
      <p:sp>
        <p:nvSpPr>
          <p:cNvPr id="2" name="Title 1"/>
          <p:cNvSpPr>
            <a:spLocks noGrp="1"/>
          </p:cNvSpPr>
          <p:nvPr>
            <p:ph type="title"/>
          </p:nvPr>
        </p:nvSpPr>
        <p:spPr>
          <a:xfrm>
            <a:off x="914400" y="533400"/>
            <a:ext cx="8229600" cy="1143000"/>
          </a:xfrm>
        </p:spPr>
        <p:txBody>
          <a:bodyPr>
            <a:normAutofit/>
          </a:bodyPr>
          <a:lstStyle/>
          <a:p>
            <a:pPr algn="l"/>
            <a:r>
              <a:rPr lang="en-US" sz="5400" b="1" dirty="0" smtClean="0">
                <a:solidFill>
                  <a:srgbClr val="C00000"/>
                </a:solidFill>
              </a:rPr>
              <a:t>Table Talk</a:t>
            </a:r>
            <a:endParaRPr lang="en-US" sz="5400" b="1" dirty="0">
              <a:solidFill>
                <a:srgbClr val="C00000"/>
              </a:solidFill>
            </a:endParaRPr>
          </a:p>
        </p:txBody>
      </p:sp>
      <p:sp>
        <p:nvSpPr>
          <p:cNvPr id="3" name="Content Placeholder 2"/>
          <p:cNvSpPr>
            <a:spLocks noGrp="1"/>
          </p:cNvSpPr>
          <p:nvPr>
            <p:ph idx="1"/>
          </p:nvPr>
        </p:nvSpPr>
        <p:spPr>
          <a:xfrm>
            <a:off x="609600" y="1828800"/>
            <a:ext cx="8229600" cy="4525963"/>
          </a:xfrm>
        </p:spPr>
        <p:txBody>
          <a:bodyPr>
            <a:noAutofit/>
          </a:bodyPr>
          <a:lstStyle/>
          <a:p>
            <a:r>
              <a:rPr lang="en-US" sz="4800" b="1" dirty="0" smtClean="0"/>
              <a:t>Identify one balanced literacy strategy that was embedded in the lesson.</a:t>
            </a:r>
          </a:p>
          <a:p>
            <a:r>
              <a:rPr lang="en-US" sz="4800" b="1" dirty="0" smtClean="0"/>
              <a:t>Identify one sheltered instruction strategy that was embedded in the lesson. </a:t>
            </a:r>
            <a:endParaRPr lang="en-US" sz="4800" b="1" dirty="0"/>
          </a:p>
        </p:txBody>
      </p:sp>
    </p:spTree>
    <p:extLst>
      <p:ext uri="{BB962C8B-B14F-4D97-AF65-F5344CB8AC3E}">
        <p14:creationId xmlns:p14="http://schemas.microsoft.com/office/powerpoint/2010/main" val="1208708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434" y="838200"/>
            <a:ext cx="8534400" cy="1143000"/>
          </a:xfrm>
        </p:spPr>
        <p:txBody>
          <a:bodyPr>
            <a:noAutofit/>
          </a:bodyPr>
          <a:lstStyle/>
          <a:p>
            <a:r>
              <a:rPr lang="en-US" sz="6600" b="1" dirty="0">
                <a:solidFill>
                  <a:srgbClr val="C00000"/>
                </a:solidFill>
              </a:rPr>
              <a:t>Classroom Lesson </a:t>
            </a:r>
            <a:r>
              <a:rPr lang="en-US" sz="6600" b="1" dirty="0" smtClean="0">
                <a:solidFill>
                  <a:srgbClr val="C00000"/>
                </a:solidFill>
              </a:rPr>
              <a:t>– Transition to Math</a:t>
            </a:r>
            <a:endParaRPr lang="en-US" sz="6600" dirty="0"/>
          </a:p>
        </p:txBody>
      </p:sp>
      <p:pic>
        <p:nvPicPr>
          <p:cNvPr id="4" name="Picture 3"/>
          <p:cNvPicPr/>
          <p:nvPr/>
        </p:nvPicPr>
        <p:blipFill>
          <a:blip r:embed="rId3">
            <a:extLst>
              <a:ext uri="{28A0092B-C50C-407E-A947-70E740481C1C}">
                <a14:useLocalDpi xmlns:a14="http://schemas.microsoft.com/office/drawing/2010/main" val="0"/>
              </a:ext>
            </a:extLst>
          </a:blip>
          <a:srcRect l="5753" t="2692" r="5310" b="14348"/>
          <a:stretch>
            <a:fillRect/>
          </a:stretch>
        </p:blipFill>
        <p:spPr bwMode="auto">
          <a:xfrm>
            <a:off x="3057876" y="2667000"/>
            <a:ext cx="3707515" cy="3468052"/>
          </a:xfrm>
          <a:prstGeom prst="rect">
            <a:avLst/>
          </a:prstGeom>
          <a:noFill/>
          <a:ln w="9525">
            <a:solidFill>
              <a:srgbClr val="000000"/>
            </a:solidFill>
            <a:miter lim="800000"/>
            <a:headEnd/>
            <a:tailEnd/>
          </a:ln>
          <a:effectLst/>
        </p:spPr>
      </p:pic>
    </p:spTree>
    <p:extLst>
      <p:ext uri="{BB962C8B-B14F-4D97-AF65-F5344CB8AC3E}">
        <p14:creationId xmlns:p14="http://schemas.microsoft.com/office/powerpoint/2010/main" val="968031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Transition to Math - Materials</a:t>
            </a:r>
            <a:endParaRPr lang="en-US" b="1" dirty="0">
              <a:solidFill>
                <a:srgbClr val="C00000"/>
              </a:solidFill>
            </a:endParaRPr>
          </a:p>
        </p:txBody>
      </p:sp>
      <p:sp>
        <p:nvSpPr>
          <p:cNvPr id="3" name="Content Placeholder 2"/>
          <p:cNvSpPr>
            <a:spLocks noGrp="1"/>
          </p:cNvSpPr>
          <p:nvPr>
            <p:ph idx="1"/>
          </p:nvPr>
        </p:nvSpPr>
        <p:spPr/>
        <p:txBody>
          <a:bodyPr>
            <a:normAutofit/>
          </a:bodyPr>
          <a:lstStyle/>
          <a:p>
            <a:r>
              <a:rPr lang="en-US" sz="4000" b="1" dirty="0" err="1" smtClean="0"/>
              <a:t>Deca</a:t>
            </a:r>
            <a:r>
              <a:rPr lang="en-US" sz="4000" b="1" dirty="0" smtClean="0"/>
              <a:t> dice (6 per pair)</a:t>
            </a:r>
          </a:p>
          <a:p>
            <a:r>
              <a:rPr lang="en-US" sz="4000" b="1" dirty="0" smtClean="0"/>
              <a:t>Wide tipped colored markers</a:t>
            </a:r>
            <a:endParaRPr lang="en-US" sz="4000" b="1" dirty="0"/>
          </a:p>
        </p:txBody>
      </p:sp>
    </p:spTree>
    <p:extLst>
      <p:ext uri="{BB962C8B-B14F-4D97-AF65-F5344CB8AC3E}">
        <p14:creationId xmlns:p14="http://schemas.microsoft.com/office/powerpoint/2010/main" val="3901803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7200" b="1" dirty="0" smtClean="0">
                <a:solidFill>
                  <a:srgbClr val="C00000"/>
                </a:solidFill>
              </a:rPr>
              <a:t>TV Lesson </a:t>
            </a:r>
            <a:endParaRPr lang="en-US" sz="7200" b="1" dirty="0">
              <a:solidFill>
                <a:srgbClr val="C00000"/>
              </a:solidFill>
            </a:endParaRP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6191" y="1800497"/>
            <a:ext cx="7579723" cy="5053149"/>
          </a:xfrm>
        </p:spPr>
      </p:pic>
    </p:spTree>
    <p:extLst>
      <p:ext uri="{BB962C8B-B14F-4D97-AF65-F5344CB8AC3E}">
        <p14:creationId xmlns:p14="http://schemas.microsoft.com/office/powerpoint/2010/main" val="453985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826</Words>
  <Application>Microsoft Office PowerPoint</Application>
  <PresentationFormat>On-screen Show (4:3)</PresentationFormat>
  <Paragraphs>103</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vt:lpstr>
      <vt:lpstr>Classroom Lesson</vt:lpstr>
      <vt:lpstr>Classroom Lesson Materials</vt:lpstr>
      <vt:lpstr>Unit Writing Workshop</vt:lpstr>
      <vt:lpstr>Classroom Lesson - Literacy</vt:lpstr>
      <vt:lpstr>Table Talk</vt:lpstr>
      <vt:lpstr>Classroom Lesson – Transition to Math</vt:lpstr>
      <vt:lpstr>Transition to Math - Materials</vt:lpstr>
      <vt:lpstr>TV Lesson </vt:lpstr>
      <vt:lpstr>Materials – TV Lesson </vt:lpstr>
      <vt:lpstr>PowerPoint Presentation</vt:lpstr>
      <vt:lpstr>Follow-Up Lesson</vt:lpstr>
      <vt:lpstr>Follow-Up Lesson - Materials</vt:lpstr>
      <vt:lpstr>Snack Fractions</vt:lpstr>
      <vt:lpstr>Snack Fractions - Materials</vt:lpstr>
      <vt:lpstr>In-home Lesson </vt:lpstr>
      <vt:lpstr>Differentiating Instruction</vt:lpstr>
    </vt:vector>
  </TitlesOfParts>
  <Company>NWESD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Mary Kernel</dc:creator>
  <cp:lastModifiedBy>Mary Kernel</cp:lastModifiedBy>
  <cp:revision>1</cp:revision>
  <dcterms:created xsi:type="dcterms:W3CDTF">2014-05-11T20:29:46Z</dcterms:created>
  <dcterms:modified xsi:type="dcterms:W3CDTF">2014-05-11T20:32:38Z</dcterms:modified>
</cp:coreProperties>
</file>