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2" r:id="rId3"/>
    <p:sldId id="258" r:id="rId4"/>
    <p:sldId id="267" r:id="rId5"/>
    <p:sldId id="259" r:id="rId6"/>
    <p:sldId id="260" r:id="rId7"/>
    <p:sldId id="261" r:id="rId8"/>
    <p:sldId id="262" r:id="rId9"/>
    <p:sldId id="271" r:id="rId10"/>
    <p:sldId id="272" r:id="rId11"/>
    <p:sldId id="268" r:id="rId12"/>
    <p:sldId id="273" r:id="rId13"/>
    <p:sldId id="274" r:id="rId14"/>
    <p:sldId id="275" r:id="rId15"/>
    <p:sldId id="276" r:id="rId16"/>
    <p:sldId id="277" r:id="rId17"/>
    <p:sldId id="278" r:id="rId18"/>
    <p:sldId id="279" r:id="rId19"/>
    <p:sldId id="280" r:id="rId20"/>
    <p:sldId id="28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95FEB-C894-4AAD-9545-B5922E2A8981}"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8EAB-5E25-407F-A460-5BE491BF9DC1}" type="slidenum">
              <a:rPr lang="en-US" smtClean="0"/>
              <a:t>‹#›</a:t>
            </a:fld>
            <a:endParaRPr lang="en-US"/>
          </a:p>
        </p:txBody>
      </p:sp>
    </p:spTree>
    <p:extLst>
      <p:ext uri="{BB962C8B-B14F-4D97-AF65-F5344CB8AC3E}">
        <p14:creationId xmlns:p14="http://schemas.microsoft.com/office/powerpoint/2010/main" val="282965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a:t>
            </a:fld>
            <a:endParaRPr lang="en-US"/>
          </a:p>
        </p:txBody>
      </p:sp>
    </p:spTree>
    <p:extLst>
      <p:ext uri="{BB962C8B-B14F-4D97-AF65-F5344CB8AC3E}">
        <p14:creationId xmlns:p14="http://schemas.microsoft.com/office/powerpoint/2010/main" val="73890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having a student share, it is important that they explain step by step what they did and why. This helps build confidence as well as speaking and listening skills. Once the student has an answer, ask them to write a number sentence that represents their thinking. The representation should go with what they actually did to solve the problem. If they do not know how to represent it, the teacher will show them as they explain again how they solved it.</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10</a:t>
            </a:fld>
            <a:endParaRPr lang="en-US" dirty="0"/>
          </a:p>
        </p:txBody>
      </p:sp>
    </p:spTree>
    <p:extLst>
      <p:ext uri="{BB962C8B-B14F-4D97-AF65-F5344CB8AC3E}">
        <p14:creationId xmlns:p14="http://schemas.microsoft.com/office/powerpoint/2010/main" val="253795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know? What else do we know? What are we trying to find out?</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11</a:t>
            </a:fld>
            <a:endParaRPr lang="en-US"/>
          </a:p>
        </p:txBody>
      </p:sp>
    </p:spTree>
    <p:extLst>
      <p:ext uri="{BB962C8B-B14F-4D97-AF65-F5344CB8AC3E}">
        <p14:creationId xmlns:p14="http://schemas.microsoft.com/office/powerpoint/2010/main" val="277786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another way we could write this?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12</a:t>
            </a:fld>
            <a:endParaRPr lang="en-US"/>
          </a:p>
        </p:txBody>
      </p:sp>
    </p:spTree>
    <p:extLst>
      <p:ext uri="{BB962C8B-B14F-4D97-AF65-F5344CB8AC3E}">
        <p14:creationId xmlns:p14="http://schemas.microsoft.com/office/powerpoint/2010/main" val="154686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 solved the problem mentally</a:t>
            </a:r>
            <a:r>
              <a:rPr lang="en-US" baseline="0" dirty="0" smtClean="0"/>
              <a:t> and could explain each step. The teacher then went back and repeated each step, representing it mathematically.</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13</a:t>
            </a:fld>
            <a:endParaRPr lang="en-US"/>
          </a:p>
        </p:txBody>
      </p:sp>
    </p:spTree>
    <p:extLst>
      <p:ext uri="{BB962C8B-B14F-4D97-AF65-F5344CB8AC3E}">
        <p14:creationId xmlns:p14="http://schemas.microsoft.com/office/powerpoint/2010/main" val="353732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*Differentiation option here-ask specific students to take it to the next step by having them convert it to minutes and seconds. The advantage to then having the student share this is that other students</a:t>
            </a:r>
            <a:r>
              <a:rPr lang="en-US" baseline="0" dirty="0" smtClean="0"/>
              <a:t> are exposed to this and some will begin to do it tomorrow.</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14</a:t>
            </a:fld>
            <a:endParaRPr lang="en-US"/>
          </a:p>
        </p:txBody>
      </p:sp>
    </p:spTree>
    <p:extLst>
      <p:ext uri="{BB962C8B-B14F-4D97-AF65-F5344CB8AC3E}">
        <p14:creationId xmlns:p14="http://schemas.microsoft.com/office/powerpoint/2010/main" val="37242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tables, you will choose a teacher. The rest</a:t>
            </a:r>
            <a:r>
              <a:rPr lang="en-US" baseline="0" dirty="0" smtClean="0"/>
              <a:t> of you will be students. Complete one problem including sharing, connecting, and representing. Then someone else will play the teacher for the next problem following the same format. Finally, rotate the teaching job one more time to complete the last problem. Remember, if you are students, try to do it in the way a student really would attack it.</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15</a:t>
            </a:fld>
            <a:endParaRPr lang="en-US"/>
          </a:p>
        </p:txBody>
      </p:sp>
    </p:spTree>
    <p:extLst>
      <p:ext uri="{BB962C8B-B14F-4D97-AF65-F5344CB8AC3E}">
        <p14:creationId xmlns:p14="http://schemas.microsoft.com/office/powerpoint/2010/main" val="417291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Differentiation-how can I differentiate for multileveled learners? It is easy in the curriculum! You may choose different sets of numbers or different problem types for different students. Remember during sharing, all students are being exposed to different problem types as well as different solving strategies, and you are learning about your students along the way.</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16</a:t>
            </a:fld>
            <a:endParaRPr lang="en-US"/>
          </a:p>
        </p:txBody>
      </p:sp>
    </p:spTree>
    <p:extLst>
      <p:ext uri="{BB962C8B-B14F-4D97-AF65-F5344CB8AC3E}">
        <p14:creationId xmlns:p14="http://schemas.microsoft.com/office/powerpoint/2010/main" val="155897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 When you pose a problem, use a simple visual to help students remember the numbers.</a:t>
            </a:r>
            <a:r>
              <a:rPr lang="en-US" baseline="0" dirty="0" smtClean="0"/>
              <a:t> You will write them in order of appearance in the story, which can get them thinking. Have students do the same visual when they are reading problems independently.</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17</a:t>
            </a:fld>
            <a:endParaRPr lang="en-US"/>
          </a:p>
        </p:txBody>
      </p:sp>
    </p:spTree>
    <p:extLst>
      <p:ext uri="{BB962C8B-B14F-4D97-AF65-F5344CB8AC3E}">
        <p14:creationId xmlns:p14="http://schemas.microsoft.com/office/powerpoint/2010/main" val="223817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18</a:t>
            </a:fld>
            <a:endParaRPr lang="en-US"/>
          </a:p>
        </p:txBody>
      </p:sp>
    </p:spTree>
    <p:extLst>
      <p:ext uri="{BB962C8B-B14F-4D97-AF65-F5344CB8AC3E}">
        <p14:creationId xmlns:p14="http://schemas.microsoft.com/office/powerpoint/2010/main" val="2990761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20</a:t>
            </a:fld>
            <a:endParaRPr lang="en-US"/>
          </a:p>
        </p:txBody>
      </p:sp>
    </p:spTree>
    <p:extLst>
      <p:ext uri="{BB962C8B-B14F-4D97-AF65-F5344CB8AC3E}">
        <p14:creationId xmlns:p14="http://schemas.microsoft.com/office/powerpoint/2010/main" val="265220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poster with key strategies. </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a:t>
            </a:fld>
            <a:endParaRPr lang="en-US"/>
          </a:p>
        </p:txBody>
      </p:sp>
    </p:spTree>
    <p:extLst>
      <p:ext uri="{BB962C8B-B14F-4D97-AF65-F5344CB8AC3E}">
        <p14:creationId xmlns:p14="http://schemas.microsoft.com/office/powerpoint/2010/main" val="343158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CGI—Cognitively Guided Instruction</a:t>
            </a:r>
            <a:r>
              <a:rPr lang="en-US" baseline="0" dirty="0" smtClean="0"/>
              <a:t> is a belief that when teachers know their students’ level of development mathematically, they will base instructional decisions on this knowledge and pose problems that encourage the student to grow in their thinking rather than telling students how to solve problems. This actually narrows students’ thinking.</a:t>
            </a:r>
          </a:p>
          <a:p>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3</a:t>
            </a:fld>
            <a:endParaRPr lang="en-US" dirty="0"/>
          </a:p>
        </p:txBody>
      </p:sp>
    </p:spTree>
    <p:extLst>
      <p:ext uri="{BB962C8B-B14F-4D97-AF65-F5344CB8AC3E}">
        <p14:creationId xmlns:p14="http://schemas.microsoft.com/office/powerpoint/2010/main" val="314116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fellow is</a:t>
            </a:r>
            <a:r>
              <a:rPr lang="en-US" baseline="0" dirty="0" smtClean="0"/>
              <a:t> working on learning the concept of numbers.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4</a:t>
            </a:fld>
            <a:endParaRPr lang="en-US"/>
          </a:p>
        </p:txBody>
      </p:sp>
    </p:spTree>
    <p:extLst>
      <p:ext uri="{BB962C8B-B14F-4D97-AF65-F5344CB8AC3E}">
        <p14:creationId xmlns:p14="http://schemas.microsoft.com/office/powerpoint/2010/main" val="119369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major theses of CGI, this is what we know.</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5</a:t>
            </a:fld>
            <a:endParaRPr lang="en-US" dirty="0"/>
          </a:p>
        </p:txBody>
      </p:sp>
    </p:spTree>
    <p:extLst>
      <p:ext uri="{BB962C8B-B14F-4D97-AF65-F5344CB8AC3E}">
        <p14:creationId xmlns:p14="http://schemas.microsoft.com/office/powerpoint/2010/main" val="428395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subscribe to the fact that children come to school having innate mathematical problem solving skills, we can develop these skills through the use of problem solving.</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6</a:t>
            </a:fld>
            <a:endParaRPr lang="en-US" dirty="0"/>
          </a:p>
        </p:txBody>
      </p:sp>
    </p:spTree>
    <p:extLst>
      <p:ext uri="{BB962C8B-B14F-4D97-AF65-F5344CB8AC3E}">
        <p14:creationId xmlns:p14="http://schemas.microsoft.com/office/powerpoint/2010/main" val="252994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what this might look like in a classroom.</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7</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solve problems in different ways, depending on their developmental stages. Students that are at the direct modeling stage will likely</a:t>
            </a:r>
            <a:r>
              <a:rPr lang="en-US" baseline="0" dirty="0" smtClean="0"/>
              <a:t> choose to solve problems with something concrete such as </a:t>
            </a:r>
            <a:r>
              <a:rPr lang="en-US" baseline="0" dirty="0" err="1" smtClean="0"/>
              <a:t>manipulatives</a:t>
            </a:r>
            <a:r>
              <a:rPr lang="en-US" baseline="0" dirty="0" smtClean="0"/>
              <a:t> or a picture. Students that have recall of facts and reasoning skills can solve some problems mentally.</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8</a:t>
            </a:fld>
            <a:endParaRPr lang="en-US" dirty="0"/>
          </a:p>
        </p:txBody>
      </p:sp>
    </p:spTree>
    <p:extLst>
      <p:ext uri="{BB962C8B-B14F-4D97-AF65-F5344CB8AC3E}">
        <p14:creationId xmlns:p14="http://schemas.microsoft.com/office/powerpoint/2010/main" val="253795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teacher’s job to help students see connections between the way different</a:t>
            </a:r>
            <a:r>
              <a:rPr lang="en-US" baseline="0" dirty="0" smtClean="0"/>
              <a:t> students approach the problem. This will help to deepen students’ understanding and also helps them to become flexible  thinkers. When becoming flexible thinkers, students are more likely to persevere when coming to difficult problems. </a:t>
            </a:r>
            <a:r>
              <a:rPr lang="en-US" dirty="0" smtClean="0"/>
              <a:t>How are the two strategies the same?</a:t>
            </a:r>
            <a:r>
              <a:rPr lang="en-US" baseline="0" dirty="0" smtClean="0"/>
              <a:t> </a:t>
            </a:r>
            <a:r>
              <a:rPr lang="en-US" dirty="0" smtClean="0"/>
              <a:t>How are the two strategies different?</a:t>
            </a:r>
            <a:r>
              <a:rPr lang="en-US" baseline="0" dirty="0" smtClean="0"/>
              <a:t> </a:t>
            </a:r>
            <a:r>
              <a:rPr lang="en-US" dirty="0" smtClean="0"/>
              <a:t>Did anyone use a similar way? How was your way similar? How was your way </a:t>
            </a:r>
            <a:r>
              <a:rPr lang="en-US" dirty="0" err="1" smtClean="0"/>
              <a:t>diffeent</a:t>
            </a:r>
            <a:r>
              <a:rPr lang="en-US" dirty="0" smtClean="0"/>
              <a:t>? Is there any other way we could solve this problem?</a:t>
            </a:r>
          </a:p>
          <a:p>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9</a:t>
            </a:fld>
            <a:endParaRPr lang="en-US" dirty="0"/>
          </a:p>
        </p:txBody>
      </p:sp>
    </p:spTree>
    <p:extLst>
      <p:ext uri="{BB962C8B-B14F-4D97-AF65-F5344CB8AC3E}">
        <p14:creationId xmlns:p14="http://schemas.microsoft.com/office/powerpoint/2010/main" val="253795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0817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4912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38424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96400" cy="929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7764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98C7C-32E0-43A3-B5C2-15A7673CE23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66451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8C7C-32E0-43A3-B5C2-15A7673CE230}"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86968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98C7C-32E0-43A3-B5C2-15A7673CE230}"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169478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98C7C-32E0-43A3-B5C2-15A7673CE230}"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42172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98C7C-32E0-43A3-B5C2-15A7673CE230}"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89305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6200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24943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8C7C-32E0-43A3-B5C2-15A7673CE230}" type="datetimeFigureOut">
              <a:rPr lang="en-US" smtClean="0"/>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A9F4-81C6-4FCC-9B31-AB5990FFC8E5}" type="slidenum">
              <a:rPr lang="en-US" smtClean="0"/>
              <a:t>‹#›</a:t>
            </a:fld>
            <a:endParaRPr lang="en-US"/>
          </a:p>
        </p:txBody>
      </p:sp>
    </p:spTree>
    <p:extLst>
      <p:ext uri="{BB962C8B-B14F-4D97-AF65-F5344CB8AC3E}">
        <p14:creationId xmlns:p14="http://schemas.microsoft.com/office/powerpoint/2010/main" val="61915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ducationmatters.kim@gmail.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1.xml"/><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307882" cy="9307882"/>
          </a:xfrm>
          <a:prstGeom prst="rect">
            <a:avLst/>
          </a:prstGeom>
        </p:spPr>
      </p:pic>
      <p:sp>
        <p:nvSpPr>
          <p:cNvPr id="2" name="Title 1"/>
          <p:cNvSpPr>
            <a:spLocks noGrp="1"/>
          </p:cNvSpPr>
          <p:nvPr>
            <p:ph type="ctrTitle"/>
          </p:nvPr>
        </p:nvSpPr>
        <p:spPr/>
        <p:txBody>
          <a:bodyPr/>
          <a:lstStyle/>
          <a:p>
            <a:r>
              <a:rPr lang="en-US" dirty="0" smtClean="0"/>
              <a:t>\</a:t>
            </a:r>
            <a:endParaRPr lang="en-US" dirty="0"/>
          </a:p>
        </p:txBody>
      </p:sp>
      <p:sp>
        <p:nvSpPr>
          <p:cNvPr id="6" name="TextBox 5"/>
          <p:cNvSpPr txBox="1"/>
          <p:nvPr/>
        </p:nvSpPr>
        <p:spPr>
          <a:xfrm>
            <a:off x="1290533" y="4215528"/>
            <a:ext cx="6562933" cy="2739211"/>
          </a:xfrm>
          <a:prstGeom prst="rect">
            <a:avLst/>
          </a:prstGeom>
          <a:noFill/>
        </p:spPr>
        <p:txBody>
          <a:bodyPr wrap="square" rtlCol="0">
            <a:spAutoFit/>
          </a:bodyPr>
          <a:lstStyle/>
          <a:p>
            <a:pPr algn="ctr"/>
            <a:r>
              <a:rPr lang="en-US" sz="4800" b="1" dirty="0" smtClean="0">
                <a:solidFill>
                  <a:srgbClr val="000099"/>
                </a:solidFill>
                <a:cs typeface="Aharoni" pitchFamily="2" charset="-79"/>
              </a:rPr>
              <a:t>PD in a Flash!</a:t>
            </a:r>
          </a:p>
          <a:p>
            <a:pPr algn="ctr"/>
            <a:r>
              <a:rPr lang="en-US" sz="4800" b="1" dirty="0" smtClean="0">
                <a:solidFill>
                  <a:srgbClr val="000099"/>
                </a:solidFill>
                <a:cs typeface="Aharoni" pitchFamily="2" charset="-79"/>
              </a:rPr>
              <a:t>Cognitively Guided Instruction (CGI)</a:t>
            </a:r>
          </a:p>
          <a:p>
            <a:pPr algn="ctr"/>
            <a:r>
              <a:rPr lang="en-US" sz="2800" b="1" dirty="0" smtClean="0">
                <a:solidFill>
                  <a:srgbClr val="000099"/>
                </a:solidFill>
                <a:cs typeface="Aharoni" pitchFamily="2" charset="-79"/>
              </a:rPr>
              <a:t>Kim Gillam, Illinois</a:t>
            </a:r>
            <a:endParaRPr lang="en-US" sz="2800" b="1" dirty="0">
              <a:solidFill>
                <a:srgbClr val="000099"/>
              </a:solidFill>
              <a:cs typeface="Aharoni" pitchFamily="2" charset="-79"/>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609600"/>
            <a:ext cx="4953276" cy="5306623"/>
          </a:xfrm>
          <a:prstGeom prst="rect">
            <a:avLst/>
          </a:prstGeom>
        </p:spPr>
      </p:pic>
    </p:spTree>
    <p:extLst>
      <p:ext uri="{BB962C8B-B14F-4D97-AF65-F5344CB8AC3E}">
        <p14:creationId xmlns:p14="http://schemas.microsoft.com/office/powerpoint/2010/main" val="405715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0"/>
            <a:ext cx="4038600" cy="4906963"/>
          </a:xfrm>
          <a:solidFill>
            <a:schemeClr val="bg1"/>
          </a:solidFill>
          <a:ln>
            <a:noFill/>
          </a:ln>
        </p:spPr>
        <p:txBody>
          <a:bodyPr>
            <a:normAutofit lnSpcReduction="10000"/>
          </a:bodyPr>
          <a:lstStyle/>
          <a:p>
            <a:pPr marL="0" indent="0">
              <a:buNone/>
            </a:pPr>
            <a:r>
              <a:rPr lang="en-US" dirty="0" smtClean="0"/>
              <a:t>How did you solve it?</a:t>
            </a:r>
          </a:p>
          <a:p>
            <a:pPr marL="0" indent="0">
              <a:buNone/>
            </a:pPr>
            <a:endParaRPr lang="en-US" sz="2000" dirty="0"/>
          </a:p>
          <a:p>
            <a:pPr marL="0" indent="0">
              <a:buNone/>
            </a:pPr>
            <a:r>
              <a:rPr lang="en-US" sz="2000" dirty="0" smtClean="0"/>
              <a:t>      </a:t>
            </a:r>
          </a:p>
          <a:p>
            <a:pPr marL="0" indent="0">
              <a:buNone/>
            </a:pPr>
            <a:r>
              <a:rPr lang="en-US" sz="2000" dirty="0" smtClean="0"/>
              <a:t>       </a:t>
            </a:r>
            <a:r>
              <a:rPr lang="en-US" sz="1600" dirty="0" smtClean="0"/>
              <a:t>$</a:t>
            </a:r>
            <a:r>
              <a:rPr lang="en-US" sz="1600" dirty="0"/>
              <a:t>10               $1	    $</a:t>
            </a:r>
            <a:r>
              <a:rPr lang="en-US" sz="1600" dirty="0" smtClean="0"/>
              <a:t>0.25</a:t>
            </a:r>
            <a:endParaRPr lang="en-US" sz="1600" dirty="0"/>
          </a:p>
          <a:p>
            <a:pPr marL="0" indent="0">
              <a:buNone/>
            </a:pPr>
            <a:r>
              <a:rPr lang="en-US" sz="2000" dirty="0" smtClean="0"/>
              <a:t>     </a:t>
            </a:r>
          </a:p>
          <a:p>
            <a:pPr marL="0" indent="0">
              <a:buNone/>
            </a:pPr>
            <a:r>
              <a:rPr lang="en-US" sz="2000" dirty="0"/>
              <a:t> </a:t>
            </a:r>
            <a:r>
              <a:rPr lang="en-US" sz="2000" dirty="0" smtClean="0"/>
              <a:t>      </a:t>
            </a:r>
            <a:r>
              <a:rPr lang="en-US" sz="1600" dirty="0" smtClean="0"/>
              <a:t>$</a:t>
            </a:r>
            <a:r>
              <a:rPr lang="en-US" sz="1600" dirty="0"/>
              <a:t>10 </a:t>
            </a:r>
            <a:r>
              <a:rPr lang="en-US" sz="1600" dirty="0" smtClean="0"/>
              <a:t>              </a:t>
            </a:r>
            <a:r>
              <a:rPr lang="en-US" sz="1600" dirty="0"/>
              <a:t>$</a:t>
            </a:r>
            <a:r>
              <a:rPr lang="en-US" sz="1600" dirty="0" smtClean="0"/>
              <a:t>1	    $0.25</a:t>
            </a:r>
            <a:endParaRPr lang="en-US" sz="1200" dirty="0" smtClean="0"/>
          </a:p>
          <a:p>
            <a:pPr marL="0" indent="0">
              <a:buNone/>
            </a:pPr>
            <a:endParaRPr lang="en-US" sz="1600" dirty="0"/>
          </a:p>
          <a:p>
            <a:pPr marL="0" indent="0">
              <a:buNone/>
            </a:pPr>
            <a:r>
              <a:rPr lang="en-US" sz="1600" dirty="0" smtClean="0"/>
              <a:t>     </a:t>
            </a: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200" dirty="0" smtClean="0"/>
          </a:p>
          <a:p>
            <a:pPr marL="0" indent="0">
              <a:buNone/>
            </a:pPr>
            <a:endParaRPr lang="en-US" sz="1200" dirty="0"/>
          </a:p>
          <a:p>
            <a:pPr marL="0" indent="0">
              <a:buNone/>
            </a:pPr>
            <a:r>
              <a:rPr lang="en-US" sz="2000" dirty="0"/>
              <a:t> </a:t>
            </a:r>
            <a:r>
              <a:rPr lang="en-US" sz="2000" dirty="0" smtClean="0"/>
              <a:t>      </a:t>
            </a:r>
            <a:r>
              <a:rPr lang="en-US" sz="1600" dirty="0" smtClean="0"/>
              <a:t>$</a:t>
            </a:r>
            <a:r>
              <a:rPr lang="en-US" sz="1600" dirty="0"/>
              <a:t>10               $1	    $</a:t>
            </a:r>
            <a:r>
              <a:rPr lang="en-US" sz="1600" dirty="0" smtClean="0"/>
              <a:t>0.25</a:t>
            </a:r>
          </a:p>
          <a:p>
            <a:pPr marL="0" indent="0">
              <a:buNone/>
            </a:pPr>
            <a:endParaRPr lang="en-US" sz="1600" dirty="0"/>
          </a:p>
          <a:p>
            <a:pPr marL="0" indent="0">
              <a:buNone/>
            </a:pPr>
            <a:endParaRPr lang="en-US" sz="1600" dirty="0" smtClean="0"/>
          </a:p>
          <a:p>
            <a:pPr marL="0" indent="0">
              <a:buNone/>
            </a:pPr>
            <a:endParaRPr lang="en-US" sz="800" dirty="0"/>
          </a:p>
          <a:p>
            <a:pPr marL="0" indent="0">
              <a:buNone/>
            </a:pPr>
            <a:endParaRPr lang="en-US" sz="800"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1200" dirty="0"/>
          </a:p>
          <a:p>
            <a:pPr marL="0" indent="0">
              <a:buNone/>
            </a:pPr>
            <a:endParaRPr lang="en-US" dirty="0"/>
          </a:p>
        </p:txBody>
      </p:sp>
      <p:sp>
        <p:nvSpPr>
          <p:cNvPr id="2" name="Title 1"/>
          <p:cNvSpPr>
            <a:spLocks noGrp="1"/>
          </p:cNvSpPr>
          <p:nvPr>
            <p:ph type="title"/>
          </p:nvPr>
        </p:nvSpPr>
        <p:spPr>
          <a:noFill/>
          <a:ln>
            <a:noFill/>
          </a:ln>
        </p:spPr>
        <p:txBody>
          <a:bodyPr>
            <a:normAutofit/>
          </a:bodyPr>
          <a:lstStyle/>
          <a:p>
            <a:r>
              <a:rPr lang="en-US" b="1" dirty="0" smtClean="0">
                <a:solidFill>
                  <a:srgbClr val="C00000"/>
                </a:solidFill>
              </a:rPr>
              <a:t>Represent</a:t>
            </a:r>
            <a:endParaRPr lang="en-US" b="1" dirty="0">
              <a:solidFill>
                <a:srgbClr val="C00000"/>
              </a:solidFill>
            </a:endParaRPr>
          </a:p>
        </p:txBody>
      </p:sp>
      <p:sp>
        <p:nvSpPr>
          <p:cNvPr id="7" name="Content Placeholder 6"/>
          <p:cNvSpPr>
            <a:spLocks noGrp="1"/>
          </p:cNvSpPr>
          <p:nvPr>
            <p:ph sz="half" idx="2"/>
          </p:nvPr>
        </p:nvSpPr>
        <p:spPr>
          <a:xfrm>
            <a:off x="4648200" y="1219200"/>
            <a:ext cx="4267200" cy="4906963"/>
          </a:xfrm>
          <a:solidFill>
            <a:schemeClr val="bg1"/>
          </a:solidFill>
        </p:spPr>
        <p:txBody>
          <a:bodyPr>
            <a:normAutofit lnSpcReduction="10000"/>
          </a:bodyPr>
          <a:lstStyle/>
          <a:p>
            <a:pPr marL="0" indent="0">
              <a:buNone/>
            </a:pPr>
            <a:r>
              <a:rPr lang="en-US" dirty="0"/>
              <a:t>F</a:t>
            </a:r>
            <a:r>
              <a:rPr lang="en-US" dirty="0" smtClean="0"/>
              <a:t>irst I added my 10s… </a:t>
            </a:r>
          </a:p>
          <a:p>
            <a:pPr marL="0" indent="0">
              <a:buNone/>
            </a:pPr>
            <a:r>
              <a:rPr lang="en-US" sz="2400" dirty="0" smtClean="0">
                <a:solidFill>
                  <a:srgbClr val="C00000"/>
                </a:solidFill>
              </a:rPr>
              <a:t>10 + 10 + 10 + 10 + 10 + 10 = 60</a:t>
            </a:r>
          </a:p>
          <a:p>
            <a:pPr marL="0" indent="0">
              <a:buNone/>
            </a:pPr>
            <a:endParaRPr lang="en-US" sz="2400" dirty="0"/>
          </a:p>
          <a:p>
            <a:pPr marL="0" indent="0">
              <a:buNone/>
            </a:pPr>
            <a:r>
              <a:rPr lang="en-US" dirty="0" smtClean="0"/>
              <a:t>Then I counted on by 1s…</a:t>
            </a:r>
          </a:p>
          <a:p>
            <a:pPr marL="0" indent="0">
              <a:buNone/>
            </a:pPr>
            <a:r>
              <a:rPr lang="en-US" sz="2400" dirty="0" smtClean="0">
                <a:solidFill>
                  <a:srgbClr val="C00000"/>
                </a:solidFill>
              </a:rPr>
              <a:t>60 + 1 + 1 + 1 + 1 + 1 + 1 = 66</a:t>
            </a:r>
          </a:p>
          <a:p>
            <a:pPr marL="0" indent="0">
              <a:buNone/>
            </a:pPr>
            <a:endParaRPr lang="en-US" sz="2400" dirty="0"/>
          </a:p>
          <a:p>
            <a:pPr marL="0" indent="0">
              <a:buNone/>
            </a:pPr>
            <a:r>
              <a:rPr lang="en-US" sz="2400" dirty="0" smtClean="0"/>
              <a:t>Finally I added the $1.50…</a:t>
            </a:r>
          </a:p>
          <a:p>
            <a:pPr marL="0" indent="0">
              <a:buNone/>
            </a:pPr>
            <a:r>
              <a:rPr lang="en-US" sz="2400" dirty="0" smtClean="0">
                <a:solidFill>
                  <a:srgbClr val="C00000"/>
                </a:solidFill>
              </a:rPr>
              <a:t>$66.00 + $1.50 = $67.50</a:t>
            </a:r>
          </a:p>
          <a:p>
            <a:pPr marL="0" indent="0">
              <a:buNone/>
            </a:pPr>
            <a:endParaRPr lang="en-US" sz="2400" dirty="0">
              <a:solidFill>
                <a:srgbClr val="C00000"/>
              </a:solidFill>
            </a:endParaRPr>
          </a:p>
          <a:p>
            <a:pPr marL="0" indent="0">
              <a:buNone/>
            </a:pPr>
            <a:r>
              <a:rPr lang="en-US" sz="2400" dirty="0" smtClean="0"/>
              <a:t>My answer is that Anita saved </a:t>
            </a:r>
            <a:r>
              <a:rPr lang="en-US" sz="2400" dirty="0" smtClean="0">
                <a:solidFill>
                  <a:schemeClr val="accent2">
                    <a:lumMod val="75000"/>
                  </a:schemeClr>
                </a:solidFill>
              </a:rPr>
              <a:t>$67.50 </a:t>
            </a:r>
            <a:r>
              <a:rPr lang="en-US" sz="2400" dirty="0" smtClean="0"/>
              <a:t>in her Short Term money jar.</a:t>
            </a:r>
          </a:p>
          <a:p>
            <a:pPr marL="0" indent="0">
              <a:buNone/>
            </a:pPr>
            <a:endParaRPr lang="en-US" sz="2400" dirty="0" smtClean="0"/>
          </a:p>
          <a:p>
            <a:pPr marL="0" indent="0">
              <a:buNone/>
            </a:pPr>
            <a:endParaRPr lang="en-US" sz="2000" dirty="0"/>
          </a:p>
          <a:p>
            <a:pPr marL="0" indent="0">
              <a:buNone/>
            </a:pPr>
            <a:endParaRPr lang="en-US" sz="2000" dirty="0"/>
          </a:p>
        </p:txBody>
      </p:sp>
      <p:sp>
        <p:nvSpPr>
          <p:cNvPr id="8" name="Rectangle 7"/>
          <p:cNvSpPr/>
          <p:nvPr/>
        </p:nvSpPr>
        <p:spPr>
          <a:xfrm>
            <a:off x="1689463" y="3004451"/>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p:cNvSpPr/>
          <p:nvPr/>
        </p:nvSpPr>
        <p:spPr>
          <a:xfrm>
            <a:off x="788126" y="3008807"/>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24694" y="2987032"/>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85109" y="2240246"/>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775063" y="225006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24694" y="2250063"/>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98172" y="359010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Rectangle 26"/>
          <p:cNvSpPr/>
          <p:nvPr/>
        </p:nvSpPr>
        <p:spPr>
          <a:xfrm>
            <a:off x="796835" y="361732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46466" y="3609697"/>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89463"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809898"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37757" y="41148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98172"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p:cNvSpPr/>
          <p:nvPr/>
        </p:nvSpPr>
        <p:spPr>
          <a:xfrm>
            <a:off x="796835"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46466" y="48006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85109"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Rectangle 35"/>
          <p:cNvSpPr/>
          <p:nvPr/>
        </p:nvSpPr>
        <p:spPr>
          <a:xfrm>
            <a:off x="783772"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3403" y="54864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a:hlinkClick r:id="rId3" action="ppaction://hlinksldjump"/>
          </p:cNvPr>
          <p:cNvSpPr/>
          <p:nvPr/>
        </p:nvSpPr>
        <p:spPr>
          <a:xfrm>
            <a:off x="596537" y="6210300"/>
            <a:ext cx="1088572"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6498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1000"/>
                                        <p:tgtEl>
                                          <p:spTgt spid="28"/>
                                        </p:tgtEl>
                                      </p:cBhvr>
                                    </p:animEffect>
                                    <p:anim calcmode="lin" valueType="num">
                                      <p:cBhvr>
                                        <p:cTn id="115" dur="1000" fill="hold"/>
                                        <p:tgtEl>
                                          <p:spTgt spid="28"/>
                                        </p:tgtEl>
                                        <p:attrNameLst>
                                          <p:attrName>ppt_x</p:attrName>
                                        </p:attrNameLst>
                                      </p:cBhvr>
                                      <p:tavLst>
                                        <p:tav tm="0">
                                          <p:val>
                                            <p:strVal val="#ppt_x"/>
                                          </p:val>
                                        </p:tav>
                                        <p:tav tm="100000">
                                          <p:val>
                                            <p:strVal val="#ppt_x"/>
                                          </p:val>
                                        </p:tav>
                                      </p:tavLst>
                                    </p:anim>
                                    <p:anim calcmode="lin" valueType="num">
                                      <p:cBhvr>
                                        <p:cTn id="116" dur="1000" fill="hold"/>
                                        <p:tgtEl>
                                          <p:spTgt spid="2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1000"/>
                                        <p:tgtEl>
                                          <p:spTgt spid="31"/>
                                        </p:tgtEl>
                                      </p:cBhvr>
                                    </p:animEffect>
                                    <p:anim calcmode="lin" valueType="num">
                                      <p:cBhvr>
                                        <p:cTn id="120" dur="1000" fill="hold"/>
                                        <p:tgtEl>
                                          <p:spTgt spid="31"/>
                                        </p:tgtEl>
                                        <p:attrNameLst>
                                          <p:attrName>ppt_x</p:attrName>
                                        </p:attrNameLst>
                                      </p:cBhvr>
                                      <p:tavLst>
                                        <p:tav tm="0">
                                          <p:val>
                                            <p:strVal val="#ppt_x"/>
                                          </p:val>
                                        </p:tav>
                                        <p:tav tm="100000">
                                          <p:val>
                                            <p:strVal val="#ppt_x"/>
                                          </p:val>
                                        </p:tav>
                                      </p:tavLst>
                                    </p:anim>
                                    <p:anim calcmode="lin" valueType="num">
                                      <p:cBhvr>
                                        <p:cTn id="121" dur="1000" fill="hold"/>
                                        <p:tgtEl>
                                          <p:spTgt spid="3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1000"/>
                                        <p:tgtEl>
                                          <p:spTgt spid="34"/>
                                        </p:tgtEl>
                                      </p:cBhvr>
                                    </p:animEffect>
                                    <p:anim calcmode="lin" valueType="num">
                                      <p:cBhvr>
                                        <p:cTn id="125" dur="1000" fill="hold"/>
                                        <p:tgtEl>
                                          <p:spTgt spid="34"/>
                                        </p:tgtEl>
                                        <p:attrNameLst>
                                          <p:attrName>ppt_x</p:attrName>
                                        </p:attrNameLst>
                                      </p:cBhvr>
                                      <p:tavLst>
                                        <p:tav tm="0">
                                          <p:val>
                                            <p:strVal val="#ppt_x"/>
                                          </p:val>
                                        </p:tav>
                                        <p:tav tm="100000">
                                          <p:val>
                                            <p:strVal val="#ppt_x"/>
                                          </p:val>
                                        </p:tav>
                                      </p:tavLst>
                                    </p:anim>
                                    <p:anim calcmode="lin" valueType="num">
                                      <p:cBhvr>
                                        <p:cTn id="126" dur="1000" fill="hold"/>
                                        <p:tgtEl>
                                          <p:spTgt spid="3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1000"/>
                                        <p:tgtEl>
                                          <p:spTgt spid="37"/>
                                        </p:tgtEl>
                                      </p:cBhvr>
                                    </p:animEffect>
                                    <p:anim calcmode="lin" valueType="num">
                                      <p:cBhvr>
                                        <p:cTn id="130" dur="1000" fill="hold"/>
                                        <p:tgtEl>
                                          <p:spTgt spid="37"/>
                                        </p:tgtEl>
                                        <p:attrNameLst>
                                          <p:attrName>ppt_x</p:attrName>
                                        </p:attrNameLst>
                                      </p:cBhvr>
                                      <p:tavLst>
                                        <p:tav tm="0">
                                          <p:val>
                                            <p:strVal val="#ppt_x"/>
                                          </p:val>
                                        </p:tav>
                                        <p:tav tm="100000">
                                          <p:val>
                                            <p:strVal val="#ppt_x"/>
                                          </p:val>
                                        </p:tav>
                                      </p:tavLst>
                                    </p:anim>
                                    <p:anim calcmode="lin" valueType="num">
                                      <p:cBhvr>
                                        <p:cTn id="1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7">
                                            <p:txEl>
                                              <p:pRg st="1" end="1"/>
                                            </p:txEl>
                                          </p:spTgt>
                                        </p:tgtEl>
                                        <p:attrNameLst>
                                          <p:attrName>style.visibility</p:attrName>
                                        </p:attrNameLst>
                                      </p:cBhvr>
                                      <p:to>
                                        <p:strVal val="visible"/>
                                      </p:to>
                                    </p:set>
                                    <p:animEffect transition="in" filter="fade">
                                      <p:cBhvr>
                                        <p:cTn id="140" dur="1000"/>
                                        <p:tgtEl>
                                          <p:spTgt spid="7">
                                            <p:txEl>
                                              <p:pRg st="1" end="1"/>
                                            </p:txEl>
                                          </p:spTgt>
                                        </p:tgtEl>
                                      </p:cBhvr>
                                    </p:animEffect>
                                    <p:anim calcmode="lin" valueType="num">
                                      <p:cBhvr>
                                        <p:cTn id="14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7">
                                            <p:txEl>
                                              <p:pRg st="4" end="4"/>
                                            </p:txEl>
                                          </p:spTgt>
                                        </p:tgtEl>
                                        <p:attrNameLst>
                                          <p:attrName>style.visibility</p:attrName>
                                        </p:attrNameLst>
                                      </p:cBhvr>
                                      <p:to>
                                        <p:strVal val="visible"/>
                                      </p:to>
                                    </p:set>
                                    <p:animEffect transition="in" filter="fade">
                                      <p:cBhvr>
                                        <p:cTn id="147" dur="1000"/>
                                        <p:tgtEl>
                                          <p:spTgt spid="7">
                                            <p:txEl>
                                              <p:pRg st="4" end="4"/>
                                            </p:txEl>
                                          </p:spTgt>
                                        </p:tgtEl>
                                      </p:cBhvr>
                                    </p:animEffect>
                                    <p:anim calcmode="lin" valueType="num">
                                      <p:cBhvr>
                                        <p:cTn id="1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7">
                                            <p:txEl>
                                              <p:pRg st="7" end="7"/>
                                            </p:txEl>
                                          </p:spTgt>
                                        </p:tgtEl>
                                        <p:attrNameLst>
                                          <p:attrName>style.visibility</p:attrName>
                                        </p:attrNameLst>
                                      </p:cBhvr>
                                      <p:to>
                                        <p:strVal val="visible"/>
                                      </p:to>
                                    </p:set>
                                    <p:animEffect transition="in" filter="fade">
                                      <p:cBhvr>
                                        <p:cTn id="154" dur="1000"/>
                                        <p:tgtEl>
                                          <p:spTgt spid="7">
                                            <p:txEl>
                                              <p:pRg st="7" end="7"/>
                                            </p:txEl>
                                          </p:spTgt>
                                        </p:tgtEl>
                                      </p:cBhvr>
                                    </p:animEffect>
                                    <p:anim calcmode="lin" valueType="num">
                                      <p:cBhvr>
                                        <p:cTn id="1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21" grpId="0" animBg="1"/>
      <p:bldP spid="22" grpId="0" animBg="1"/>
      <p:bldP spid="23" grpId="0" animBg="1"/>
      <p:bldP spid="24" grpId="0" uiExpand="1"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Pose</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800545"/>
              </p:ext>
            </p:extLst>
          </p:nvPr>
        </p:nvGraphicFramePr>
        <p:xfrm>
          <a:off x="457200" y="1432560"/>
          <a:ext cx="8305800" cy="3215640"/>
        </p:xfrm>
        <a:graphic>
          <a:graphicData uri="http://schemas.openxmlformats.org/drawingml/2006/table">
            <a:tbl>
              <a:tblPr>
                <a:tableStyleId>{5C22544A-7EE6-4342-B048-85BDC9FD1C3A}</a:tableStyleId>
              </a:tblPr>
              <a:tblGrid>
                <a:gridCol w="8305800"/>
              </a:tblGrid>
              <a:tr h="2971800">
                <a:tc>
                  <a:txBody>
                    <a:bodyPr/>
                    <a:lstStyle/>
                    <a:p>
                      <a:pPr marL="0" marR="0" algn="l">
                        <a:spcBef>
                          <a:spcPts val="0"/>
                        </a:spcBef>
                        <a:spcAft>
                          <a:spcPts val="0"/>
                        </a:spcAft>
                      </a:pPr>
                      <a:r>
                        <a:rPr lang="en-US" sz="4000" dirty="0">
                          <a:effectLst/>
                        </a:rPr>
                        <a:t>Anita put </a:t>
                      </a:r>
                      <a:r>
                        <a:rPr lang="en-US" sz="4000" dirty="0" smtClean="0">
                          <a:effectLst/>
                        </a:rPr>
                        <a:t>$11.25 </a:t>
                      </a:r>
                      <a:r>
                        <a:rPr lang="en-US" sz="4000" dirty="0">
                          <a:effectLst/>
                        </a:rPr>
                        <a:t>away in her Short Term money jar every week for </a:t>
                      </a:r>
                      <a:r>
                        <a:rPr lang="en-US" sz="4000" dirty="0" smtClean="0">
                          <a:effectLst/>
                        </a:rPr>
                        <a:t>6 </a:t>
                      </a:r>
                      <a:r>
                        <a:rPr lang="en-US" sz="4000" dirty="0">
                          <a:effectLst/>
                        </a:rPr>
                        <a:t>weeks. How much did she have in the jar then</a:t>
                      </a:r>
                      <a:r>
                        <a:rPr lang="en-US" sz="4000" dirty="0" smtClean="0">
                          <a:effectLst/>
                        </a:rPr>
                        <a:t>?</a:t>
                      </a:r>
                    </a:p>
                    <a:p>
                      <a:pPr marL="0" marR="0" algn="l">
                        <a:spcBef>
                          <a:spcPts val="0"/>
                        </a:spcBef>
                        <a:spcAft>
                          <a:spcPts val="0"/>
                        </a:spcAft>
                      </a:pPr>
                      <a:endParaRPr lang="en-US" sz="4000" dirty="0" smtClean="0">
                        <a:effectLst/>
                      </a:endParaRPr>
                    </a:p>
                    <a:p>
                      <a:pPr marL="0" marR="0" algn="l">
                        <a:spcBef>
                          <a:spcPts val="0"/>
                        </a:spcBef>
                        <a:spcAft>
                          <a:spcPts val="0"/>
                        </a:spcAft>
                      </a:pPr>
                      <a:r>
                        <a:rPr lang="en-US" sz="1100" dirty="0" smtClean="0">
                          <a:effectLst/>
                        </a:rPr>
                        <a:t>  </a:t>
                      </a:r>
                      <a:endParaRPr lang="en-US" sz="1200" dirty="0">
                        <a:effectLst/>
                        <a:latin typeface="Times"/>
                        <a:ea typeface="Times"/>
                        <a:cs typeface="Times New Roman"/>
                      </a:endParaRPr>
                    </a:p>
                  </a:txBody>
                  <a:tcPr marL="114300" marR="114300" marT="0" marB="0"/>
                </a:tc>
              </a:tr>
            </a:tbl>
          </a:graphicData>
        </a:graphic>
      </p:graphicFrame>
      <p:sp>
        <p:nvSpPr>
          <p:cNvPr id="6" name="Left Arrow 5">
            <a:hlinkClick r:id="rId3" action="ppaction://hlinksldjump"/>
          </p:cNvPr>
          <p:cNvSpPr/>
          <p:nvPr/>
        </p:nvSpPr>
        <p:spPr>
          <a:xfrm>
            <a:off x="304800" y="6172200"/>
            <a:ext cx="990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487194" y="4955177"/>
            <a:ext cx="609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4955177"/>
            <a:ext cx="1905000" cy="707886"/>
          </a:xfrm>
          <a:prstGeom prst="rect">
            <a:avLst/>
          </a:prstGeom>
        </p:spPr>
        <p:txBody>
          <a:bodyPr wrap="square">
            <a:spAutoFit/>
          </a:bodyPr>
          <a:lstStyle/>
          <a:p>
            <a:pPr lvl="0" algn="ctr"/>
            <a:r>
              <a:rPr lang="en-US" sz="4000" dirty="0">
                <a:solidFill>
                  <a:prstClr val="black"/>
                </a:solidFill>
              </a:rPr>
              <a:t>$11.25                  </a:t>
            </a:r>
            <a:r>
              <a:rPr lang="en-US" sz="4000" dirty="0" smtClean="0">
                <a:solidFill>
                  <a:prstClr val="black"/>
                </a:solidFill>
              </a:rPr>
              <a:t>                        </a:t>
            </a:r>
            <a:endParaRPr lang="en-US" sz="4000" dirty="0">
              <a:solidFill>
                <a:prstClr val="black"/>
              </a:solidFill>
            </a:endParaRPr>
          </a:p>
        </p:txBody>
      </p:sp>
      <p:sp>
        <p:nvSpPr>
          <p:cNvPr id="7" name="Rectangle 6"/>
          <p:cNvSpPr/>
          <p:nvPr/>
        </p:nvSpPr>
        <p:spPr>
          <a:xfrm>
            <a:off x="4495800" y="4968240"/>
            <a:ext cx="685800" cy="707886"/>
          </a:xfrm>
          <a:prstGeom prst="rect">
            <a:avLst/>
          </a:prstGeom>
        </p:spPr>
        <p:txBody>
          <a:bodyPr wrap="square">
            <a:spAutoFit/>
          </a:bodyPr>
          <a:lstStyle/>
          <a:p>
            <a:pPr lvl="0" algn="ctr"/>
            <a:r>
              <a:rPr lang="en-US" sz="4000" dirty="0" smtClean="0">
                <a:solidFill>
                  <a:prstClr val="black"/>
                </a:solidFill>
              </a:rPr>
              <a:t>6</a:t>
            </a:r>
            <a:endParaRPr lang="en-US" sz="4000" dirty="0">
              <a:solidFill>
                <a:prstClr val="black"/>
              </a:solidFill>
            </a:endParaRPr>
          </a:p>
        </p:txBody>
      </p:sp>
      <p:sp>
        <p:nvSpPr>
          <p:cNvPr id="8" name="Rectangle 7"/>
          <p:cNvSpPr/>
          <p:nvPr/>
        </p:nvSpPr>
        <p:spPr>
          <a:xfrm>
            <a:off x="7067005" y="4955177"/>
            <a:ext cx="1066800" cy="707886"/>
          </a:xfrm>
          <a:prstGeom prst="rect">
            <a:avLst/>
          </a:prstGeom>
        </p:spPr>
        <p:txBody>
          <a:bodyPr wrap="square">
            <a:spAutoFit/>
          </a:bodyPr>
          <a:lstStyle/>
          <a:p>
            <a:pPr lvl="0" algn="ctr"/>
            <a:r>
              <a:rPr lang="en-US" sz="4000" dirty="0" smtClean="0">
                <a:solidFill>
                  <a:prstClr val="black"/>
                </a:solidFill>
              </a:rPr>
              <a:t>     ?</a:t>
            </a:r>
            <a:endParaRPr lang="en-US" sz="4000" dirty="0">
              <a:solidFill>
                <a:prstClr val="black"/>
              </a:solidFill>
            </a:endParaRPr>
          </a:p>
        </p:txBody>
      </p:sp>
    </p:spTree>
    <p:extLst>
      <p:ext uri="{BB962C8B-B14F-4D97-AF65-F5344CB8AC3E}">
        <p14:creationId xmlns:p14="http://schemas.microsoft.com/office/powerpoint/2010/main" val="24620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solidFill>
                  <a:srgbClr val="CC0000"/>
                </a:solidFill>
              </a:rPr>
              <a:t>Solve and Share</a:t>
            </a:r>
            <a:endParaRPr lang="en-US" b="1" dirty="0">
              <a:solidFill>
                <a:srgbClr val="CC0000"/>
              </a:solidFill>
            </a:endParaRPr>
          </a:p>
        </p:txBody>
      </p:sp>
      <p:sp>
        <p:nvSpPr>
          <p:cNvPr id="4" name="Text Placeholder 3"/>
          <p:cNvSpPr>
            <a:spLocks noGrp="1"/>
          </p:cNvSpPr>
          <p:nvPr>
            <p:ph type="body" idx="1"/>
          </p:nvPr>
        </p:nvSpPr>
        <p:spPr>
          <a:xfrm>
            <a:off x="228600" y="1260475"/>
            <a:ext cx="4038600" cy="639762"/>
          </a:xfrm>
        </p:spPr>
        <p:txBody>
          <a:bodyPr/>
          <a:lstStyle/>
          <a:p>
            <a:pPr algn="ctr"/>
            <a:r>
              <a:rPr lang="en-US" dirty="0" smtClean="0"/>
              <a:t>Talking it Out/Algorithm</a:t>
            </a:r>
            <a:endParaRPr lang="en-US" dirty="0"/>
          </a:p>
        </p:txBody>
      </p:sp>
      <p:sp>
        <p:nvSpPr>
          <p:cNvPr id="3" name="Content Placeholder 2"/>
          <p:cNvSpPr>
            <a:spLocks noGrp="1"/>
          </p:cNvSpPr>
          <p:nvPr>
            <p:ph sz="half" idx="2"/>
          </p:nvPr>
        </p:nvSpPr>
        <p:spPr>
          <a:xfrm>
            <a:off x="228600" y="1870185"/>
            <a:ext cx="4040188" cy="3951288"/>
          </a:xfrm>
          <a:solidFill>
            <a:schemeClr val="accent1">
              <a:lumMod val="20000"/>
              <a:lumOff val="80000"/>
            </a:schemeClr>
          </a:solidFill>
          <a:ln>
            <a:solidFill>
              <a:srgbClr val="0070C0"/>
            </a:solidFill>
          </a:ln>
        </p:spPr>
        <p:txBody>
          <a:bodyPr/>
          <a:lstStyle/>
          <a:p>
            <a:pPr marL="0" indent="0">
              <a:buNone/>
            </a:pPr>
            <a:r>
              <a:rPr lang="en-US" dirty="0" smtClean="0"/>
              <a:t>“I multiplied because I knew if you had $11.25 six times, or six groups of $11.25, all you had to do was multiply. I wrote</a:t>
            </a:r>
          </a:p>
          <a:p>
            <a:pPr marL="0" indent="0">
              <a:buNone/>
            </a:pPr>
            <a:endParaRPr lang="en-US" dirty="0"/>
          </a:p>
          <a:p>
            <a:pPr marL="0" indent="0" algn="ctr">
              <a:buNone/>
            </a:pPr>
            <a:r>
              <a:rPr lang="en-US" dirty="0" smtClean="0"/>
              <a:t>6 x $11.25 = $67.50 </a:t>
            </a:r>
            <a:endParaRPr lang="en-US" dirty="0"/>
          </a:p>
        </p:txBody>
      </p:sp>
      <p:sp>
        <p:nvSpPr>
          <p:cNvPr id="5" name="Text Placeholder 4"/>
          <p:cNvSpPr>
            <a:spLocks noGrp="1"/>
          </p:cNvSpPr>
          <p:nvPr>
            <p:ph type="body" sz="quarter" idx="3"/>
          </p:nvPr>
        </p:nvSpPr>
        <p:spPr>
          <a:xfrm>
            <a:off x="4645025" y="1260475"/>
            <a:ext cx="4041775" cy="639762"/>
          </a:xfrm>
        </p:spPr>
        <p:txBody>
          <a:bodyPr/>
          <a:lstStyle/>
          <a:p>
            <a:pPr algn="ctr"/>
            <a:r>
              <a:rPr lang="en-US" dirty="0" smtClean="0"/>
              <a:t>Drawing an Array</a:t>
            </a:r>
            <a:endParaRPr lang="en-US" dirty="0"/>
          </a:p>
        </p:txBody>
      </p:sp>
      <p:sp>
        <p:nvSpPr>
          <p:cNvPr id="6" name="Content Placeholder 5"/>
          <p:cNvSpPr>
            <a:spLocks noGrp="1"/>
          </p:cNvSpPr>
          <p:nvPr>
            <p:ph sz="quarter" idx="4"/>
          </p:nvPr>
        </p:nvSpPr>
        <p:spPr>
          <a:xfrm>
            <a:off x="4645025" y="1900237"/>
            <a:ext cx="4041775" cy="3951288"/>
          </a:xfrm>
        </p:spPr>
        <p:txBody>
          <a:bodyPr/>
          <a:lstStyle/>
          <a:p>
            <a:pPr marL="0" indent="0">
              <a:buNone/>
            </a:pPr>
            <a:r>
              <a:rPr lang="en-US" dirty="0" smtClean="0"/>
              <a:t> </a:t>
            </a:r>
            <a:endParaRPr lang="en-US" dirty="0"/>
          </a:p>
        </p:txBody>
      </p:sp>
      <p:sp>
        <p:nvSpPr>
          <p:cNvPr id="7" name="Oval 6"/>
          <p:cNvSpPr/>
          <p:nvPr/>
        </p:nvSpPr>
        <p:spPr>
          <a:xfrm>
            <a:off x="4450078" y="204184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15837" y="204184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12079" y="203531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17029" y="204184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56812" y="204184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53051" y="204184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18811" y="203531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39000" y="203531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0000" y="202224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01000" y="202224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82000" y="202224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760822" y="201571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13222" y="2187708"/>
            <a:ext cx="243839" cy="1611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913222" y="2009183"/>
            <a:ext cx="2307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760822" y="2170290"/>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50078" y="251209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15837" y="251209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12079" y="250556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17029" y="251209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56812" y="251209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53051" y="251209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18811" y="250556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39000" y="250556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20000" y="2492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01000" y="249250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82000" y="249250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760822" y="248597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13222" y="2549108"/>
            <a:ext cx="243839" cy="2699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67495" y="29257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33254" y="29257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229496" y="291923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34446" y="292576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74229" y="29257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0468" y="29257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36228" y="291923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256417" y="291923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637417" y="29061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018417" y="29061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399417" y="290616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78239" y="28996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891451" y="3052036"/>
            <a:ext cx="252550" cy="1806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467495" y="3382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833254" y="3382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29496" y="33764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634446" y="33829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074229" y="3382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470468" y="3382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836228" y="33764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256417" y="33764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637417" y="33633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018417" y="33633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399417" y="336336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778239" y="33568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723811" y="3495088"/>
            <a:ext cx="383178" cy="1806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02328" y="38401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68087" y="38401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64329" y="38336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69279" y="38401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109062" y="38401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505301" y="38401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871061" y="38336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91250" y="38336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72250" y="38205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053250" y="38205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434250" y="382056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813072" y="38140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952408" y="3938139"/>
            <a:ext cx="191589" cy="1806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06681" y="42973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872440" y="42973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68682" y="42908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673632" y="429736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113415" y="42973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509654" y="42973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875414" y="42908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295603" y="429083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676603" y="42777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057603" y="427777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438603" y="427776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817425" y="42712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845716" y="4412751"/>
            <a:ext cx="287391" cy="1806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891450" y="2459845"/>
            <a:ext cx="2307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902329" y="2873511"/>
            <a:ext cx="2307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950233" y="3316563"/>
            <a:ext cx="20682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948051" y="3768318"/>
            <a:ext cx="209010"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74175" y="4251642"/>
            <a:ext cx="182886"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764080" y="2644903"/>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760822" y="3080335"/>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8835926" y="3522297"/>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819597" y="3992563"/>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8743403" y="4430170"/>
            <a:ext cx="154578" cy="178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242557" y="4631445"/>
            <a:ext cx="2796728" cy="2031325"/>
          </a:xfrm>
          <a:prstGeom prst="rect">
            <a:avLst/>
          </a:prstGeom>
          <a:solidFill>
            <a:schemeClr val="accent1">
              <a:lumMod val="20000"/>
              <a:lumOff val="80000"/>
            </a:schemeClr>
          </a:solidFill>
        </p:spPr>
        <p:txBody>
          <a:bodyPr wrap="none" rtlCol="0">
            <a:spAutoFit/>
          </a:bodyPr>
          <a:lstStyle/>
          <a:p>
            <a:r>
              <a:rPr lang="en-US" dirty="0" smtClean="0"/>
              <a:t>I made 6 rows with 11 and </a:t>
            </a:r>
          </a:p>
          <a:p>
            <a:r>
              <a:rPr lang="en-US" dirty="0" smtClean="0"/>
              <a:t>one-fourth circles in each.</a:t>
            </a:r>
          </a:p>
          <a:p>
            <a:r>
              <a:rPr lang="en-US" dirty="0" smtClean="0"/>
              <a:t>I used one-fourth because </a:t>
            </a:r>
          </a:p>
          <a:p>
            <a:r>
              <a:rPr lang="en-US" dirty="0" smtClean="0"/>
              <a:t>I know that a quarter is </a:t>
            </a:r>
          </a:p>
          <a:p>
            <a:r>
              <a:rPr lang="en-US" dirty="0" smtClean="0"/>
              <a:t>one-fourth of $1.00.</a:t>
            </a:r>
          </a:p>
          <a:p>
            <a:endParaRPr lang="en-US" dirty="0" smtClean="0"/>
          </a:p>
          <a:p>
            <a:pPr algn="ctr"/>
            <a:r>
              <a:rPr lang="en-US" dirty="0" smtClean="0"/>
              <a:t>6 x $11.25 = $67.50</a:t>
            </a:r>
            <a:endParaRPr lang="en-US" dirty="0"/>
          </a:p>
        </p:txBody>
      </p:sp>
      <p:sp>
        <p:nvSpPr>
          <p:cNvPr id="116" name="Left Arrow 115">
            <a:hlinkClick r:id="rId3" action="ppaction://hlinksldjump"/>
          </p:cNvPr>
          <p:cNvSpPr/>
          <p:nvPr/>
        </p:nvSpPr>
        <p:spPr>
          <a:xfrm>
            <a:off x="381000" y="5940990"/>
            <a:ext cx="1600200" cy="642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0078" y="2009183"/>
            <a:ext cx="4585063" cy="4506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463139" y="2459845"/>
            <a:ext cx="4585063" cy="363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432663" y="2873511"/>
            <a:ext cx="4585063" cy="3853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21776" y="3316563"/>
            <a:ext cx="4585063" cy="3842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3138" y="3814039"/>
            <a:ext cx="4585063" cy="357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443548" y="4251642"/>
            <a:ext cx="4585063" cy="3798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fill="hold"/>
                                        <p:tgtEl>
                                          <p:spTgt spid="104"/>
                                        </p:tgtEl>
                                        <p:attrNameLst>
                                          <p:attrName>ppt_x</p:attrName>
                                        </p:attrNameLst>
                                      </p:cBhvr>
                                      <p:tavLst>
                                        <p:tav tm="0">
                                          <p:val>
                                            <p:strVal val="#ppt_x"/>
                                          </p:val>
                                        </p:tav>
                                        <p:tav tm="100000">
                                          <p:val>
                                            <p:strVal val="#ppt_x"/>
                                          </p:val>
                                        </p:tav>
                                      </p:tavLst>
                                    </p:anim>
                                    <p:anim calcmode="lin" valueType="num">
                                      <p:cBhvr additive="base">
                                        <p:cTn id="3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ppt_x"/>
                                          </p:val>
                                        </p:tav>
                                        <p:tav tm="100000">
                                          <p:val>
                                            <p:strVal val="#ppt_x"/>
                                          </p:val>
                                        </p:tav>
                                      </p:tavLst>
                                    </p:anim>
                                    <p:anim calcmode="lin" valueType="num">
                                      <p:cBhvr additive="base">
                                        <p:cTn id="3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1000"/>
                                        <p:tgtEl>
                                          <p:spTgt spid="115"/>
                                        </p:tgtEl>
                                      </p:cBhvr>
                                    </p:animEffect>
                                    <p:anim calcmode="lin" valueType="num">
                                      <p:cBhvr>
                                        <p:cTn id="44" dur="1000" fill="hold"/>
                                        <p:tgtEl>
                                          <p:spTgt spid="115"/>
                                        </p:tgtEl>
                                        <p:attrNameLst>
                                          <p:attrName>ppt_x</p:attrName>
                                        </p:attrNameLst>
                                      </p:cBhvr>
                                      <p:tavLst>
                                        <p:tav tm="0">
                                          <p:val>
                                            <p:strVal val="#ppt_x"/>
                                          </p:val>
                                        </p:tav>
                                        <p:tav tm="100000">
                                          <p:val>
                                            <p:strVal val="#ppt_x"/>
                                          </p:val>
                                        </p:tav>
                                      </p:tavLst>
                                    </p:anim>
                                    <p:anim calcmode="lin" valueType="num">
                                      <p:cBhvr>
                                        <p:cTn id="45"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p:bldP spid="10" grpId="0" animBg="1"/>
      <p:bldP spid="101" grpId="0" animBg="1"/>
      <p:bldP spid="102" grpId="0" animBg="1"/>
      <p:bldP spid="103" grpId="0" animBg="1"/>
      <p:bldP spid="104" grpId="0" animBg="1"/>
      <p:bldP spid="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Represent</a:t>
            </a:r>
            <a:endParaRPr lang="en-US" b="1" dirty="0">
              <a:solidFill>
                <a:srgbClr val="CC0000"/>
              </a:solidFill>
            </a:endParaRPr>
          </a:p>
        </p:txBody>
      </p:sp>
      <p:sp>
        <p:nvSpPr>
          <p:cNvPr id="3" name="Text Placeholder 2"/>
          <p:cNvSpPr>
            <a:spLocks noGrp="1"/>
          </p:cNvSpPr>
          <p:nvPr>
            <p:ph type="body" idx="1"/>
          </p:nvPr>
        </p:nvSpPr>
        <p:spPr/>
        <p:txBody>
          <a:bodyPr/>
          <a:lstStyle/>
          <a:p>
            <a:r>
              <a:rPr lang="en-US" dirty="0" smtClean="0"/>
              <a:t>Oral Explanation</a:t>
            </a:r>
            <a:endParaRPr lang="en-US" dirty="0"/>
          </a:p>
        </p:txBody>
      </p:sp>
      <p:sp>
        <p:nvSpPr>
          <p:cNvPr id="4" name="Content Placeholder 3"/>
          <p:cNvSpPr>
            <a:spLocks noGrp="1"/>
          </p:cNvSpPr>
          <p:nvPr>
            <p:ph sz="half" idx="2"/>
          </p:nvPr>
        </p:nvSpPr>
        <p:spPr>
          <a:solidFill>
            <a:schemeClr val="accent1">
              <a:lumMod val="20000"/>
              <a:lumOff val="80000"/>
            </a:schemeClr>
          </a:solidFill>
          <a:ln>
            <a:solidFill>
              <a:srgbClr val="0070C0"/>
            </a:solidFill>
          </a:ln>
        </p:spPr>
        <p:txBody>
          <a:bodyPr/>
          <a:lstStyle/>
          <a:p>
            <a:pPr marL="0" indent="0">
              <a:buNone/>
            </a:pPr>
            <a:r>
              <a:rPr lang="en-US" dirty="0" smtClean="0"/>
              <a:t>Solved mentally…</a:t>
            </a:r>
            <a:endParaRPr lang="en-US" dirty="0"/>
          </a:p>
          <a:p>
            <a:pPr marL="0" indent="0">
              <a:buNone/>
            </a:pPr>
            <a:endParaRPr lang="en-US" dirty="0"/>
          </a:p>
          <a:p>
            <a:pPr marL="0" indent="0">
              <a:buNone/>
            </a:pPr>
            <a:r>
              <a:rPr lang="en-US" dirty="0"/>
              <a:t>“I knew that (6) 10s would be 60 and (6) 1s would be 6 more so that’s 66. 6 quarters would be $1.50. I knew that 66 and one more is 67 and then 50 cents more would make </a:t>
            </a:r>
            <a:r>
              <a:rPr lang="en-US" u="sng" dirty="0"/>
              <a:t>$67.50</a:t>
            </a:r>
            <a:r>
              <a:rPr lang="en-US" dirty="0"/>
              <a:t>.”</a:t>
            </a:r>
          </a:p>
          <a:p>
            <a:endParaRPr lang="en-US" dirty="0"/>
          </a:p>
        </p:txBody>
      </p:sp>
      <p:sp>
        <p:nvSpPr>
          <p:cNvPr id="5" name="Text Placeholder 4"/>
          <p:cNvSpPr>
            <a:spLocks noGrp="1"/>
          </p:cNvSpPr>
          <p:nvPr>
            <p:ph type="body" sz="quarter" idx="3"/>
          </p:nvPr>
        </p:nvSpPr>
        <p:spPr/>
        <p:txBody>
          <a:bodyPr/>
          <a:lstStyle/>
          <a:p>
            <a:r>
              <a:rPr lang="en-US" dirty="0" smtClean="0"/>
              <a:t>Mathematical Representation</a:t>
            </a:r>
            <a:endParaRPr lang="en-US" dirty="0"/>
          </a:p>
        </p:txBody>
      </p:sp>
      <p:sp>
        <p:nvSpPr>
          <p:cNvPr id="6" name="Content Placeholder 5"/>
          <p:cNvSpPr>
            <a:spLocks noGrp="1"/>
          </p:cNvSpPr>
          <p:nvPr>
            <p:ph sz="quarter" idx="4"/>
          </p:nvPr>
        </p:nvSpPr>
        <p:spPr>
          <a:solidFill>
            <a:schemeClr val="accent1">
              <a:lumMod val="20000"/>
              <a:lumOff val="80000"/>
            </a:schemeClr>
          </a:solidFill>
          <a:ln>
            <a:solidFill>
              <a:srgbClr val="0070C0"/>
            </a:solidFill>
          </a:ln>
        </p:spPr>
        <p:txBody>
          <a:bodyPr>
            <a:normAutofit lnSpcReduction="10000"/>
          </a:bodyPr>
          <a:lstStyle/>
          <a:p>
            <a:pPr marL="0" indent="0">
              <a:buNone/>
            </a:pPr>
            <a:endParaRPr lang="en-US" dirty="0" smtClean="0"/>
          </a:p>
          <a:p>
            <a:pPr marL="0" indent="0">
              <a:buNone/>
            </a:pPr>
            <a:r>
              <a:rPr lang="en-US" dirty="0" smtClean="0"/>
              <a:t>6 x $10.00 = $60.00</a:t>
            </a:r>
          </a:p>
          <a:p>
            <a:pPr marL="0" indent="0">
              <a:buNone/>
            </a:pPr>
            <a:r>
              <a:rPr lang="en-US" dirty="0" smtClean="0"/>
              <a:t>6 x $1.00 = $6.00</a:t>
            </a:r>
          </a:p>
          <a:p>
            <a:pPr marL="0" indent="0">
              <a:buNone/>
            </a:pPr>
            <a:r>
              <a:rPr lang="en-US" dirty="0"/>
              <a:t>$60.00 + $6.00 = $66.00</a:t>
            </a:r>
          </a:p>
          <a:p>
            <a:pPr marL="0" indent="0">
              <a:buNone/>
            </a:pPr>
            <a:endParaRPr lang="en-US" dirty="0" smtClean="0"/>
          </a:p>
          <a:p>
            <a:pPr marL="0" indent="0">
              <a:buNone/>
            </a:pPr>
            <a:r>
              <a:rPr lang="en-US" dirty="0" smtClean="0"/>
              <a:t>6 x $ 0.25 = $1.50</a:t>
            </a:r>
          </a:p>
          <a:p>
            <a:pPr marL="0" indent="0">
              <a:buNone/>
            </a:pPr>
            <a:endParaRPr lang="en-US" dirty="0"/>
          </a:p>
          <a:p>
            <a:pPr marL="0" indent="0">
              <a:buNone/>
            </a:pPr>
            <a:r>
              <a:rPr lang="en-US" dirty="0" smtClean="0"/>
              <a:t>$66.00 + $1.00 = $67.00</a:t>
            </a:r>
          </a:p>
          <a:p>
            <a:pPr marL="0" indent="0">
              <a:buNone/>
            </a:pPr>
            <a:r>
              <a:rPr lang="en-US" dirty="0" smtClean="0"/>
              <a:t>$67.00 + $ 0.50 = </a:t>
            </a:r>
            <a:r>
              <a:rPr lang="en-US" u="sng" dirty="0" smtClean="0"/>
              <a:t>$67.50</a:t>
            </a:r>
            <a:endParaRPr lang="en-US" u="sng" dirty="0"/>
          </a:p>
        </p:txBody>
      </p:sp>
    </p:spTree>
    <p:extLst>
      <p:ext uri="{BB962C8B-B14F-4D97-AF65-F5344CB8AC3E}">
        <p14:creationId xmlns:p14="http://schemas.microsoft.com/office/powerpoint/2010/main" val="86966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solidFill>
                  <a:srgbClr val="CC0000"/>
                </a:solidFill>
              </a:rPr>
              <a:t>Practice Writing Number Sentences</a:t>
            </a:r>
            <a:endParaRPr lang="en-US" b="1" dirty="0">
              <a:solidFill>
                <a:srgbClr val="CC0000"/>
              </a:solidFill>
            </a:endParaRPr>
          </a:p>
        </p:txBody>
      </p:sp>
      <p:sp>
        <p:nvSpPr>
          <p:cNvPr id="3" name="Text Placeholder 2"/>
          <p:cNvSpPr>
            <a:spLocks noGrp="1"/>
          </p:cNvSpPr>
          <p:nvPr>
            <p:ph type="body" idx="1"/>
          </p:nvPr>
        </p:nvSpPr>
        <p:spPr>
          <a:xfrm>
            <a:off x="487680" y="1143000"/>
            <a:ext cx="4040188" cy="639762"/>
          </a:xfrm>
        </p:spPr>
        <p:txBody>
          <a:bodyPr>
            <a:noAutofit/>
          </a:bodyPr>
          <a:lstStyle/>
          <a:p>
            <a:pPr algn="ctr"/>
            <a:r>
              <a:rPr lang="en-US" sz="4000" dirty="0" smtClean="0"/>
              <a:t>Pose problem</a:t>
            </a:r>
            <a:endParaRPr lang="en-US" sz="4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443739994"/>
              </p:ext>
            </p:extLst>
          </p:nvPr>
        </p:nvGraphicFramePr>
        <p:xfrm>
          <a:off x="487680" y="1752600"/>
          <a:ext cx="4040188" cy="3962400"/>
        </p:xfrm>
        <a:graphic>
          <a:graphicData uri="http://schemas.openxmlformats.org/drawingml/2006/table">
            <a:tbl>
              <a:tblPr>
                <a:tableStyleId>{5C22544A-7EE6-4342-B048-85BDC9FD1C3A}</a:tableStyleId>
              </a:tblPr>
              <a:tblGrid>
                <a:gridCol w="4040188"/>
              </a:tblGrid>
              <a:tr h="3962400">
                <a:tc>
                  <a:txBody>
                    <a:bodyPr/>
                    <a:lstStyle/>
                    <a:p>
                      <a:pPr marL="0" marR="0" algn="l">
                        <a:spcBef>
                          <a:spcPts val="0"/>
                        </a:spcBef>
                        <a:spcAft>
                          <a:spcPts val="0"/>
                        </a:spcAft>
                      </a:pPr>
                      <a:r>
                        <a:rPr lang="en-US" sz="3200" dirty="0">
                          <a:effectLst/>
                        </a:rPr>
                        <a:t>Margo worked in a bakery. She could knead a loaf of bread every </a:t>
                      </a:r>
                      <a:r>
                        <a:rPr lang="en-US" sz="3200" u="sng" dirty="0" smtClean="0">
                          <a:effectLst/>
                        </a:rPr>
                        <a:t>5.1</a:t>
                      </a:r>
                      <a:r>
                        <a:rPr lang="en-US" sz="3200" dirty="0" smtClean="0">
                          <a:effectLst/>
                        </a:rPr>
                        <a:t> </a:t>
                      </a:r>
                      <a:r>
                        <a:rPr lang="en-US" sz="3200" dirty="0">
                          <a:effectLst/>
                        </a:rPr>
                        <a:t>minutes. At that rate, how long would it take her to </a:t>
                      </a:r>
                      <a:r>
                        <a:rPr lang="en-US" sz="3200" dirty="0" smtClean="0">
                          <a:effectLst/>
                        </a:rPr>
                        <a:t>knead </a:t>
                      </a:r>
                      <a:r>
                        <a:rPr lang="en-US" sz="3200" u="sng" baseline="0" dirty="0" smtClean="0">
                          <a:effectLst/>
                        </a:rPr>
                        <a:t> </a:t>
                      </a:r>
                      <a:r>
                        <a:rPr lang="en-US" sz="3200" u="sng" dirty="0" smtClean="0">
                          <a:effectLst/>
                        </a:rPr>
                        <a:t>9 </a:t>
                      </a:r>
                      <a:r>
                        <a:rPr lang="en-US" sz="3200" dirty="0">
                          <a:effectLst/>
                        </a:rPr>
                        <a:t>loaves of bread? </a:t>
                      </a:r>
                      <a:endParaRPr lang="en-US" sz="3200" dirty="0">
                        <a:effectLst/>
                        <a:latin typeface="Times"/>
                        <a:ea typeface="Times"/>
                        <a:cs typeface="Times New Roman"/>
                      </a:endParaRPr>
                    </a:p>
                  </a:txBody>
                  <a:tcPr marL="56114" marR="56114" marT="0" marB="0"/>
                </a:tc>
              </a:tr>
            </a:tbl>
          </a:graphicData>
        </a:graphic>
      </p:graphicFrame>
      <p:sp>
        <p:nvSpPr>
          <p:cNvPr id="5" name="Text Placeholder 4"/>
          <p:cNvSpPr>
            <a:spLocks noGrp="1"/>
          </p:cNvSpPr>
          <p:nvPr>
            <p:ph type="body" sz="quarter" idx="3"/>
          </p:nvPr>
        </p:nvSpPr>
        <p:spPr>
          <a:xfrm>
            <a:off x="4682037" y="1066800"/>
            <a:ext cx="4041775" cy="639762"/>
          </a:xfrm>
        </p:spPr>
        <p:txBody>
          <a:bodyPr>
            <a:noAutofit/>
          </a:bodyPr>
          <a:lstStyle/>
          <a:p>
            <a:pPr algn="ctr"/>
            <a:r>
              <a:rPr lang="en-US" sz="4000" dirty="0" smtClean="0"/>
              <a:t>Set it up</a:t>
            </a:r>
            <a:endParaRPr lang="en-US" sz="4000" dirty="0"/>
          </a:p>
        </p:txBody>
      </p:sp>
      <p:sp>
        <p:nvSpPr>
          <p:cNvPr id="6" name="Content Placeholder 5"/>
          <p:cNvSpPr>
            <a:spLocks noGrp="1"/>
          </p:cNvSpPr>
          <p:nvPr>
            <p:ph sz="quarter" idx="4"/>
          </p:nvPr>
        </p:nvSpPr>
        <p:spPr>
          <a:xfrm>
            <a:off x="4675371" y="1779749"/>
            <a:ext cx="4041775" cy="3935251"/>
          </a:xfrm>
          <a:solidFill>
            <a:schemeClr val="accent1">
              <a:lumMod val="20000"/>
              <a:lumOff val="80000"/>
            </a:schemeClr>
          </a:solidFill>
          <a:ln>
            <a:solidFill>
              <a:srgbClr val="0070C0"/>
            </a:solidFill>
          </a:ln>
        </p:spPr>
        <p:txBody>
          <a:bodyPr>
            <a:normAutofit/>
          </a:bodyPr>
          <a:lstStyle/>
          <a:p>
            <a:pPr marL="0" indent="0">
              <a:buNone/>
            </a:pPr>
            <a:r>
              <a:rPr lang="en-US" sz="1900" b="1" dirty="0" smtClean="0"/>
              <a:t>What do we know?</a:t>
            </a:r>
          </a:p>
          <a:p>
            <a:pPr marL="0" indent="0">
              <a:buNone/>
            </a:pPr>
            <a:r>
              <a:rPr lang="en-US" sz="1900" dirty="0" smtClean="0"/>
              <a:t>5.1 M		9 L	</a:t>
            </a:r>
            <a:r>
              <a:rPr lang="en-US" sz="1900" dirty="0"/>
              <a:t> </a:t>
            </a:r>
            <a:r>
              <a:rPr lang="en-US" sz="1900" dirty="0" smtClean="0"/>
              <a:t>         ?</a:t>
            </a:r>
          </a:p>
          <a:p>
            <a:pPr marL="0" indent="0">
              <a:buNone/>
            </a:pPr>
            <a:r>
              <a:rPr lang="en-US" sz="1900" b="1" dirty="0" smtClean="0"/>
              <a:t>What are we trying to find out?</a:t>
            </a:r>
          </a:p>
          <a:p>
            <a:pPr marL="0" indent="0">
              <a:buNone/>
            </a:pPr>
            <a:r>
              <a:rPr lang="en-US" sz="1900" dirty="0" smtClean="0"/>
              <a:t>We want to find the product so we will know how long it will take Margo to complete the job. We could use repeated addition, but it would be easier to multiply, so </a:t>
            </a:r>
          </a:p>
          <a:p>
            <a:pPr marL="0" indent="0" algn="ctr">
              <a:buNone/>
            </a:pPr>
            <a:r>
              <a:rPr lang="en-US" sz="1900" dirty="0" smtClean="0"/>
              <a:t>9 x 5.1 = 45.9</a:t>
            </a:r>
          </a:p>
          <a:p>
            <a:pPr marL="0" indent="0">
              <a:buNone/>
            </a:pPr>
            <a:r>
              <a:rPr lang="en-US" sz="1900" dirty="0" smtClean="0"/>
              <a:t>It would take 45.9 minutes to knead 9 loaves of bread. </a:t>
            </a:r>
          </a:p>
          <a:p>
            <a:pPr marL="0" indent="0" algn="ctr">
              <a:buNone/>
            </a:pPr>
            <a:r>
              <a:rPr lang="en-US" sz="1900" dirty="0" smtClean="0"/>
              <a:t>*(45 minutes and 54 seconds)</a:t>
            </a:r>
          </a:p>
          <a:p>
            <a:pPr marL="0" indent="0" algn="ctr">
              <a:buNone/>
            </a:pPr>
            <a:endParaRPr lang="en-US" dirty="0"/>
          </a:p>
        </p:txBody>
      </p:sp>
      <p:sp>
        <p:nvSpPr>
          <p:cNvPr id="8" name="Rectangle 1"/>
          <p:cNvSpPr>
            <a:spLocks noChangeArrowheads="1"/>
          </p:cNvSpPr>
          <p:nvPr/>
        </p:nvSpPr>
        <p:spPr bwMode="auto">
          <a:xfrm flipV="1">
            <a:off x="2209800" y="3966680"/>
            <a:ext cx="73914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7918267" y="2076995"/>
            <a:ext cx="381000" cy="496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28800" y="5769429"/>
            <a:ext cx="5715000" cy="1200329"/>
          </a:xfrm>
          <a:prstGeom prst="rect">
            <a:avLst/>
          </a:prstGeom>
          <a:solidFill>
            <a:schemeClr val="accent1">
              <a:lumMod val="20000"/>
              <a:lumOff val="80000"/>
            </a:schemeClr>
          </a:solidFill>
          <a:ln>
            <a:solidFill>
              <a:srgbClr val="0070C0"/>
            </a:solidFill>
          </a:ln>
        </p:spPr>
        <p:txBody>
          <a:bodyPr wrap="square" rtlCol="0">
            <a:spAutoFit/>
          </a:bodyPr>
          <a:lstStyle/>
          <a:p>
            <a:r>
              <a:rPr lang="en-US" b="1" dirty="0" smtClean="0"/>
              <a:t>Direct Modelers </a:t>
            </a:r>
            <a:r>
              <a:rPr lang="en-US" dirty="0" smtClean="0"/>
              <a:t>will write the fact this way: </a:t>
            </a:r>
            <a:r>
              <a:rPr lang="en-US" b="1" dirty="0" smtClean="0">
                <a:solidFill>
                  <a:schemeClr val="accent2">
                    <a:lumMod val="75000"/>
                  </a:schemeClr>
                </a:solidFill>
              </a:rPr>
              <a:t>5.1 x 9 = 45.9</a:t>
            </a:r>
          </a:p>
          <a:p>
            <a:r>
              <a:rPr lang="en-US" dirty="0" smtClean="0"/>
              <a:t>Other students may write it this way:	</a:t>
            </a:r>
            <a:r>
              <a:rPr lang="en-US" b="1" dirty="0" smtClean="0">
                <a:solidFill>
                  <a:schemeClr val="accent2">
                    <a:lumMod val="75000"/>
                  </a:schemeClr>
                </a:solidFill>
              </a:rPr>
              <a:t>5.1      </a:t>
            </a:r>
          </a:p>
          <a:p>
            <a:r>
              <a:rPr lang="en-US" b="1" dirty="0">
                <a:solidFill>
                  <a:schemeClr val="accent2">
                    <a:lumMod val="75000"/>
                  </a:schemeClr>
                </a:solidFill>
              </a:rPr>
              <a:t>	</a:t>
            </a:r>
            <a:r>
              <a:rPr lang="en-US" b="1" dirty="0" smtClean="0">
                <a:solidFill>
                  <a:schemeClr val="accent2">
                    <a:lumMod val="75000"/>
                  </a:schemeClr>
                </a:solidFill>
              </a:rPr>
              <a:t>		            	</a:t>
            </a:r>
            <a:r>
              <a:rPr lang="en-US" b="1" u="sng" dirty="0" smtClean="0">
                <a:solidFill>
                  <a:schemeClr val="accent2">
                    <a:lumMod val="75000"/>
                  </a:schemeClr>
                </a:solidFill>
              </a:rPr>
              <a:t>x 9  </a:t>
            </a:r>
            <a:r>
              <a:rPr lang="en-US" b="1" dirty="0" smtClean="0">
                <a:solidFill>
                  <a:schemeClr val="accent2">
                    <a:lumMod val="75000"/>
                  </a:schemeClr>
                </a:solidFill>
              </a:rPr>
              <a:t>          </a:t>
            </a:r>
            <a:endParaRPr lang="en-US" b="1" u="sng" dirty="0" smtClean="0">
              <a:solidFill>
                <a:schemeClr val="accent2">
                  <a:lumMod val="75000"/>
                </a:schemeClr>
              </a:solidFill>
            </a:endParaRPr>
          </a:p>
          <a:p>
            <a:r>
              <a:rPr lang="en-US" b="1" dirty="0">
                <a:solidFill>
                  <a:schemeClr val="accent2">
                    <a:lumMod val="75000"/>
                  </a:schemeClr>
                </a:solidFill>
              </a:rPr>
              <a:t>	</a:t>
            </a:r>
            <a:r>
              <a:rPr lang="en-US" b="1" dirty="0" smtClean="0">
                <a:solidFill>
                  <a:schemeClr val="accent2">
                    <a:lumMod val="75000"/>
                  </a:schemeClr>
                </a:solidFill>
              </a:rPr>
              <a:t>		          	45.9</a:t>
            </a:r>
            <a:endParaRPr lang="en-US" b="1" dirty="0">
              <a:solidFill>
                <a:schemeClr val="accent2">
                  <a:lumMod val="75000"/>
                </a:schemeClr>
              </a:solidFill>
            </a:endParaRPr>
          </a:p>
        </p:txBody>
      </p:sp>
    </p:spTree>
    <p:extLst>
      <p:ext uri="{BB962C8B-B14F-4D97-AF65-F5344CB8AC3E}">
        <p14:creationId xmlns:p14="http://schemas.microsoft.com/office/powerpoint/2010/main" val="30322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1000"/>
                                        <p:tgtEl>
                                          <p:spTgt spid="6">
                                            <p:txEl>
                                              <p:pRg st="6" end="6"/>
                                            </p:txEl>
                                          </p:spTgt>
                                        </p:tgtEl>
                                      </p:cBhvr>
                                    </p:animEffect>
                                    <p:anim calcmode="lin" valueType="num">
                                      <p:cBhvr>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Play School</a:t>
            </a:r>
            <a:endParaRPr lang="en-US" b="1" dirty="0">
              <a:solidFill>
                <a:srgbClr val="CC0000"/>
              </a:solidFill>
            </a:endParaRPr>
          </a:p>
        </p:txBody>
      </p:sp>
      <p:sp>
        <p:nvSpPr>
          <p:cNvPr id="3" name="Text Placeholder 2"/>
          <p:cNvSpPr>
            <a:spLocks noGrp="1"/>
          </p:cNvSpPr>
          <p:nvPr>
            <p:ph type="body" idx="1"/>
          </p:nvPr>
        </p:nvSpPr>
        <p:spPr/>
        <p:txBody>
          <a:bodyPr/>
          <a:lstStyle/>
          <a:p>
            <a:r>
              <a:rPr lang="en-US" dirty="0" smtClean="0"/>
              <a:t>Teacher</a:t>
            </a:r>
            <a:endParaRPr lang="en-US" dirty="0"/>
          </a:p>
        </p:txBody>
      </p:sp>
      <p:sp>
        <p:nvSpPr>
          <p:cNvPr id="4" name="Content Placeholder 3"/>
          <p:cNvSpPr>
            <a:spLocks noGrp="1"/>
          </p:cNvSpPr>
          <p:nvPr>
            <p:ph sz="half" idx="2"/>
          </p:nvPr>
        </p:nvSpPr>
        <p:spPr>
          <a:solidFill>
            <a:schemeClr val="accent1">
              <a:lumMod val="20000"/>
              <a:lumOff val="80000"/>
            </a:schemeClr>
          </a:solidFill>
          <a:ln>
            <a:solidFill>
              <a:srgbClr val="000099"/>
            </a:solidFill>
          </a:ln>
        </p:spPr>
        <p:txBody>
          <a:bodyPr/>
          <a:lstStyle/>
          <a:p>
            <a:r>
              <a:rPr lang="en-US" dirty="0" smtClean="0"/>
              <a:t>Read the problem to your students</a:t>
            </a:r>
          </a:p>
          <a:p>
            <a:r>
              <a:rPr lang="en-US" dirty="0" smtClean="0"/>
              <a:t>Provide a visual</a:t>
            </a:r>
          </a:p>
          <a:p>
            <a:r>
              <a:rPr lang="en-US" dirty="0" smtClean="0"/>
              <a:t>Ask questions</a:t>
            </a:r>
          </a:p>
          <a:p>
            <a:r>
              <a:rPr lang="en-US" dirty="0" smtClean="0"/>
              <a:t>Give time to solve</a:t>
            </a:r>
          </a:p>
          <a:p>
            <a:r>
              <a:rPr lang="en-US" dirty="0" smtClean="0"/>
              <a:t>Ask students to share</a:t>
            </a:r>
          </a:p>
          <a:p>
            <a:r>
              <a:rPr lang="en-US" dirty="0" smtClean="0"/>
              <a:t>Make connections</a:t>
            </a:r>
          </a:p>
          <a:p>
            <a:r>
              <a:rPr lang="en-US" dirty="0" smtClean="0"/>
              <a:t>Help with numerical representations</a:t>
            </a:r>
            <a:endParaRPr lang="en-US" dirty="0"/>
          </a:p>
        </p:txBody>
      </p:sp>
      <p:sp>
        <p:nvSpPr>
          <p:cNvPr id="5" name="Text Placeholder 4"/>
          <p:cNvSpPr>
            <a:spLocks noGrp="1"/>
          </p:cNvSpPr>
          <p:nvPr>
            <p:ph type="body" sz="quarter" idx="3"/>
          </p:nvPr>
        </p:nvSpPr>
        <p:spPr/>
        <p:txBody>
          <a:bodyPr/>
          <a:lstStyle/>
          <a:p>
            <a:r>
              <a:rPr lang="en-US" dirty="0" smtClean="0"/>
              <a:t>Students</a:t>
            </a:r>
            <a:endParaRPr lang="en-US" dirty="0"/>
          </a:p>
        </p:txBody>
      </p:sp>
      <p:sp>
        <p:nvSpPr>
          <p:cNvPr id="6" name="Content Placeholder 5"/>
          <p:cNvSpPr>
            <a:spLocks noGrp="1"/>
          </p:cNvSpPr>
          <p:nvPr>
            <p:ph sz="quarter" idx="4"/>
          </p:nvPr>
        </p:nvSpPr>
        <p:spPr>
          <a:solidFill>
            <a:schemeClr val="accent1">
              <a:lumMod val="20000"/>
              <a:lumOff val="80000"/>
            </a:schemeClr>
          </a:solidFill>
          <a:ln>
            <a:solidFill>
              <a:srgbClr val="000099"/>
            </a:solidFill>
          </a:ln>
        </p:spPr>
        <p:txBody>
          <a:bodyPr/>
          <a:lstStyle/>
          <a:p>
            <a:r>
              <a:rPr lang="en-US" dirty="0" smtClean="0"/>
              <a:t>Listen to the problem</a:t>
            </a:r>
          </a:p>
          <a:p>
            <a:r>
              <a:rPr lang="en-US" dirty="0" smtClean="0"/>
              <a:t>Ask for the problem to be read again</a:t>
            </a:r>
          </a:p>
          <a:p>
            <a:r>
              <a:rPr lang="en-US" dirty="0" smtClean="0"/>
              <a:t>Solve the problem in different ways</a:t>
            </a:r>
          </a:p>
          <a:p>
            <a:r>
              <a:rPr lang="en-US" dirty="0" smtClean="0"/>
              <a:t>Write a number sentence that matches the steps you followed</a:t>
            </a:r>
          </a:p>
          <a:p>
            <a:r>
              <a:rPr lang="en-US" dirty="0" smtClean="0"/>
              <a:t>Listen to your tablemates</a:t>
            </a:r>
            <a:endParaRPr lang="en-US" dirty="0"/>
          </a:p>
        </p:txBody>
      </p:sp>
    </p:spTree>
    <p:extLst>
      <p:ext uri="{BB962C8B-B14F-4D97-AF65-F5344CB8AC3E}">
        <p14:creationId xmlns:p14="http://schemas.microsoft.com/office/powerpoint/2010/main" val="842649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Play School </a:t>
            </a:r>
            <a:endParaRPr lang="en-US" b="1" dirty="0">
              <a:solidFill>
                <a:srgbClr val="CC0000"/>
              </a:solidFill>
            </a:endParaRPr>
          </a:p>
        </p:txBody>
      </p:sp>
      <p:sp>
        <p:nvSpPr>
          <p:cNvPr id="3" name="Text Placeholder 2"/>
          <p:cNvSpPr>
            <a:spLocks noGrp="1"/>
          </p:cNvSpPr>
          <p:nvPr>
            <p:ph type="body" idx="1"/>
          </p:nvPr>
        </p:nvSpPr>
        <p:spPr/>
        <p:txBody>
          <a:bodyPr/>
          <a:lstStyle/>
          <a:p>
            <a:r>
              <a:rPr lang="en-US" dirty="0" smtClean="0"/>
              <a:t>Problem #1</a:t>
            </a:r>
            <a:endParaRPr lang="en-US" dirty="0"/>
          </a:p>
        </p:txBody>
      </p:sp>
      <p:sp>
        <p:nvSpPr>
          <p:cNvPr id="4" name="Content Placeholder 3"/>
          <p:cNvSpPr>
            <a:spLocks noGrp="1"/>
          </p:cNvSpPr>
          <p:nvPr>
            <p:ph sz="half" idx="2"/>
          </p:nvPr>
        </p:nvSpPr>
        <p:spPr>
          <a:xfrm>
            <a:off x="457200" y="2174875"/>
            <a:ext cx="4040188" cy="2397125"/>
          </a:xfrm>
          <a:solidFill>
            <a:schemeClr val="accent1">
              <a:lumMod val="20000"/>
              <a:lumOff val="80000"/>
            </a:schemeClr>
          </a:solidFill>
          <a:ln w="38100">
            <a:solidFill>
              <a:srgbClr val="000099"/>
            </a:solidFill>
          </a:ln>
        </p:spPr>
        <p:txBody>
          <a:bodyPr/>
          <a:lstStyle/>
          <a:p>
            <a:pPr marL="0" indent="0">
              <a:buNone/>
            </a:pPr>
            <a:r>
              <a:rPr lang="en-US" dirty="0"/>
              <a:t>Sister Bear had __ cents from selling flowers. How many more cents will she need in order to meet her goal of raising __ cents?</a:t>
            </a:r>
          </a:p>
          <a:p>
            <a:pPr marL="0" indent="0" algn="ctr">
              <a:buNone/>
            </a:pPr>
            <a:r>
              <a:rPr lang="en-US" dirty="0" smtClean="0"/>
              <a:t>10</a:t>
            </a:r>
            <a:r>
              <a:rPr lang="en-US" dirty="0"/>
              <a:t>, 50      30, 90      25, 75</a:t>
            </a:r>
          </a:p>
        </p:txBody>
      </p:sp>
      <p:sp>
        <p:nvSpPr>
          <p:cNvPr id="5" name="Text Placeholder 4"/>
          <p:cNvSpPr>
            <a:spLocks noGrp="1"/>
          </p:cNvSpPr>
          <p:nvPr>
            <p:ph type="body" sz="quarter" idx="3"/>
          </p:nvPr>
        </p:nvSpPr>
        <p:spPr/>
        <p:txBody>
          <a:bodyPr/>
          <a:lstStyle/>
          <a:p>
            <a:r>
              <a:rPr lang="en-US" dirty="0" smtClean="0"/>
              <a:t>Problem #2</a:t>
            </a:r>
            <a:endParaRPr lang="en-US" dirty="0"/>
          </a:p>
        </p:txBody>
      </p:sp>
      <p:sp>
        <p:nvSpPr>
          <p:cNvPr id="6" name="Content Placeholder 5"/>
          <p:cNvSpPr>
            <a:spLocks noGrp="1"/>
          </p:cNvSpPr>
          <p:nvPr>
            <p:ph sz="quarter" idx="4"/>
          </p:nvPr>
        </p:nvSpPr>
        <p:spPr>
          <a:xfrm>
            <a:off x="4645025" y="2174875"/>
            <a:ext cx="4041775" cy="2865993"/>
          </a:xfrm>
          <a:solidFill>
            <a:schemeClr val="accent1">
              <a:lumMod val="20000"/>
              <a:lumOff val="80000"/>
            </a:schemeClr>
          </a:solidFill>
          <a:ln w="38100">
            <a:solidFill>
              <a:srgbClr val="000099"/>
            </a:solidFill>
          </a:ln>
        </p:spPr>
        <p:txBody>
          <a:bodyPr/>
          <a:lstStyle/>
          <a:p>
            <a:pPr marL="0" indent="0">
              <a:buNone/>
            </a:pPr>
            <a:r>
              <a:rPr lang="en-US" dirty="0"/>
              <a:t>Mama and Papa Bear gave the cubs an allowance. They gave Brother Bear __ cents which was __ cents more than Sister because he is older. How much did Sister get?</a:t>
            </a:r>
          </a:p>
          <a:p>
            <a:pPr marL="0" indent="0" algn="ctr">
              <a:buNone/>
            </a:pPr>
            <a:r>
              <a:rPr lang="en-US" dirty="0" smtClean="0"/>
              <a:t>50</a:t>
            </a:r>
            <a:r>
              <a:rPr lang="en-US" dirty="0"/>
              <a:t>, 10      50, 25      75, 15</a:t>
            </a:r>
          </a:p>
        </p:txBody>
      </p:sp>
      <p:sp>
        <p:nvSpPr>
          <p:cNvPr id="7" name="Rectangle 6"/>
          <p:cNvSpPr/>
          <p:nvPr/>
        </p:nvSpPr>
        <p:spPr>
          <a:xfrm>
            <a:off x="508363" y="5040868"/>
            <a:ext cx="8153400" cy="1477328"/>
          </a:xfrm>
          <a:prstGeom prst="rect">
            <a:avLst/>
          </a:prstGeom>
          <a:solidFill>
            <a:schemeClr val="accent1">
              <a:lumMod val="20000"/>
              <a:lumOff val="80000"/>
            </a:schemeClr>
          </a:solidFill>
          <a:ln w="38100">
            <a:solidFill>
              <a:srgbClr val="000099"/>
            </a:solidFill>
          </a:ln>
        </p:spPr>
        <p:txBody>
          <a:bodyPr wrap="square">
            <a:spAutoFit/>
          </a:bodyPr>
          <a:lstStyle/>
          <a:p>
            <a:r>
              <a:rPr lang="en-US" sz="2400" dirty="0"/>
              <a:t>Brother Bear had __ cents. He spent __ cents on playing video games. How much does he have now?</a:t>
            </a:r>
          </a:p>
          <a:p>
            <a:pPr algn="ctr"/>
            <a:r>
              <a:rPr lang="en-US" sz="2400" dirty="0"/>
              <a:t>50, 50      50, 40      50, 29</a:t>
            </a:r>
          </a:p>
          <a:p>
            <a:endParaRPr lang="en-US" dirty="0"/>
          </a:p>
        </p:txBody>
      </p:sp>
      <p:sp>
        <p:nvSpPr>
          <p:cNvPr id="8" name="Rectangle 7"/>
          <p:cNvSpPr/>
          <p:nvPr/>
        </p:nvSpPr>
        <p:spPr>
          <a:xfrm>
            <a:off x="508363" y="4579203"/>
            <a:ext cx="1981200" cy="461665"/>
          </a:xfrm>
          <a:prstGeom prst="rect">
            <a:avLst/>
          </a:prstGeom>
        </p:spPr>
        <p:txBody>
          <a:bodyPr wrap="square">
            <a:spAutoFit/>
          </a:bodyPr>
          <a:lstStyle/>
          <a:p>
            <a:r>
              <a:rPr lang="en-US" sz="2400" b="1" dirty="0"/>
              <a:t>Problem </a:t>
            </a:r>
            <a:r>
              <a:rPr lang="en-US" sz="2400" b="1" dirty="0" smtClean="0"/>
              <a:t>#3</a:t>
            </a:r>
            <a:endParaRPr lang="en-US" sz="2400" b="1" dirty="0"/>
          </a:p>
        </p:txBody>
      </p:sp>
    </p:spTree>
    <p:extLst>
      <p:ext uri="{BB962C8B-B14F-4D97-AF65-F5344CB8AC3E}">
        <p14:creationId xmlns:p14="http://schemas.microsoft.com/office/powerpoint/2010/main" val="1414364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When posing a problem…</a:t>
            </a:r>
            <a:endParaRPr lang="en-US" b="1" dirty="0">
              <a:solidFill>
                <a:srgbClr val="CC0000"/>
              </a:solidFill>
            </a:endParaRPr>
          </a:p>
        </p:txBody>
      </p:sp>
      <p:sp>
        <p:nvSpPr>
          <p:cNvPr id="3" name="Text Placeholder 2"/>
          <p:cNvSpPr>
            <a:spLocks noGrp="1"/>
          </p:cNvSpPr>
          <p:nvPr>
            <p:ph type="body" idx="1"/>
          </p:nvPr>
        </p:nvSpPr>
        <p:spPr>
          <a:xfrm>
            <a:off x="457200" y="1143001"/>
            <a:ext cx="4040188" cy="609600"/>
          </a:xfrm>
        </p:spPr>
        <p:txBody>
          <a:bodyPr/>
          <a:lstStyle/>
          <a:p>
            <a:pPr algn="ctr"/>
            <a:r>
              <a:rPr lang="en-US" dirty="0" smtClean="0"/>
              <a:t>Provide a visual</a:t>
            </a:r>
            <a:endParaRPr lang="en-US" dirty="0"/>
          </a:p>
        </p:txBody>
      </p:sp>
      <p:sp>
        <p:nvSpPr>
          <p:cNvPr id="4" name="Content Placeholder 3"/>
          <p:cNvSpPr>
            <a:spLocks noGrp="1"/>
          </p:cNvSpPr>
          <p:nvPr>
            <p:ph sz="half" idx="2"/>
          </p:nvPr>
        </p:nvSpPr>
        <p:spPr>
          <a:xfrm>
            <a:off x="457200" y="1828800"/>
            <a:ext cx="4040188" cy="4225925"/>
          </a:xfrm>
          <a:solidFill>
            <a:schemeClr val="accent1">
              <a:lumMod val="20000"/>
              <a:lumOff val="80000"/>
            </a:schemeClr>
          </a:solidFill>
          <a:ln>
            <a:solidFill>
              <a:srgbClr val="000099"/>
            </a:solidFill>
          </a:ln>
        </p:spPr>
        <p:txBody>
          <a:bodyPr>
            <a:normAutofit/>
          </a:bodyPr>
          <a:lstStyle/>
          <a:p>
            <a:pPr marL="0" indent="0">
              <a:buNone/>
            </a:pPr>
            <a:r>
              <a:rPr lang="en-US" sz="3200" dirty="0" smtClean="0"/>
              <a:t>10 c         ?              50 c</a:t>
            </a:r>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What are we trying to find out? </a:t>
            </a:r>
          </a:p>
          <a:p>
            <a:pPr marL="0" indent="0">
              <a:buNone/>
            </a:pPr>
            <a:r>
              <a:rPr lang="en-US" sz="3200" dirty="0" smtClean="0"/>
              <a:t>(a + </a:t>
            </a:r>
            <a:r>
              <a:rPr lang="en-US" sz="3200" i="1" dirty="0" smtClean="0"/>
              <a:t>x </a:t>
            </a:r>
            <a:r>
              <a:rPr lang="en-US" sz="3200" dirty="0" smtClean="0"/>
              <a:t>= c) or (c – a = </a:t>
            </a:r>
            <a:r>
              <a:rPr lang="en-US" sz="3200" i="1" dirty="0" smtClean="0"/>
              <a:t>x</a:t>
            </a:r>
            <a:r>
              <a:rPr lang="en-US" sz="3200" dirty="0" smtClean="0"/>
              <a:t>)</a:t>
            </a:r>
            <a:endParaRPr lang="en-US" sz="3200" dirty="0"/>
          </a:p>
        </p:txBody>
      </p:sp>
      <p:sp>
        <p:nvSpPr>
          <p:cNvPr id="5" name="Text Placeholder 4"/>
          <p:cNvSpPr>
            <a:spLocks noGrp="1"/>
          </p:cNvSpPr>
          <p:nvPr>
            <p:ph type="body" sz="quarter" idx="3"/>
          </p:nvPr>
        </p:nvSpPr>
        <p:spPr>
          <a:xfrm>
            <a:off x="4645025" y="1143001"/>
            <a:ext cx="4041775" cy="609599"/>
          </a:xfrm>
        </p:spPr>
        <p:txBody>
          <a:bodyPr/>
          <a:lstStyle/>
          <a:p>
            <a:pPr algn="ctr"/>
            <a:r>
              <a:rPr lang="en-US" dirty="0" smtClean="0"/>
              <a:t>Provide a visual</a:t>
            </a:r>
            <a:endParaRPr lang="en-US" dirty="0"/>
          </a:p>
        </p:txBody>
      </p:sp>
      <p:sp>
        <p:nvSpPr>
          <p:cNvPr id="6" name="Content Placeholder 5"/>
          <p:cNvSpPr>
            <a:spLocks noGrp="1"/>
          </p:cNvSpPr>
          <p:nvPr>
            <p:ph sz="quarter" idx="4"/>
          </p:nvPr>
        </p:nvSpPr>
        <p:spPr>
          <a:xfrm>
            <a:off x="4648200" y="1828800"/>
            <a:ext cx="4041775" cy="4191000"/>
          </a:xfrm>
          <a:solidFill>
            <a:schemeClr val="accent1">
              <a:lumMod val="20000"/>
              <a:lumOff val="80000"/>
            </a:schemeClr>
          </a:solidFill>
          <a:ln>
            <a:solidFill>
              <a:srgbClr val="000099"/>
            </a:solidFill>
          </a:ln>
        </p:spPr>
        <p:txBody>
          <a:bodyPr>
            <a:normAutofit/>
          </a:bodyPr>
          <a:lstStyle/>
          <a:p>
            <a:pPr marL="0" indent="0">
              <a:buNone/>
            </a:pPr>
            <a:r>
              <a:rPr lang="en-US" sz="3200" dirty="0" smtClean="0"/>
              <a:t>50 B        10 S           ?       </a:t>
            </a:r>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What are we trying to find out? </a:t>
            </a:r>
          </a:p>
          <a:p>
            <a:pPr marL="0" indent="0">
              <a:buNone/>
            </a:pPr>
            <a:r>
              <a:rPr lang="en-US" sz="3200" dirty="0" smtClean="0"/>
              <a:t>(a – b = </a:t>
            </a:r>
            <a:r>
              <a:rPr lang="en-US" sz="3200" i="1" dirty="0" smtClean="0"/>
              <a:t>x</a:t>
            </a:r>
            <a:r>
              <a:rPr lang="en-US" sz="3200" dirty="0" smtClean="0"/>
              <a:t>) or (</a:t>
            </a:r>
            <a:r>
              <a:rPr lang="en-US" sz="3200" i="1" dirty="0" smtClean="0"/>
              <a:t>x </a:t>
            </a:r>
            <a:r>
              <a:rPr lang="en-US" sz="3200" dirty="0" smtClean="0"/>
              <a:t>+ b = c)</a:t>
            </a:r>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smtClean="0"/>
          </a:p>
        </p:txBody>
      </p:sp>
      <p:sp>
        <p:nvSpPr>
          <p:cNvPr id="7" name="Rectangle 6"/>
          <p:cNvSpPr/>
          <p:nvPr/>
        </p:nvSpPr>
        <p:spPr>
          <a:xfrm>
            <a:off x="1979023" y="1877786"/>
            <a:ext cx="381000" cy="411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85463" y="1908266"/>
            <a:ext cx="381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CC0000"/>
                </a:solidFill>
              </a:rPr>
              <a:t>When posing a problem…</a:t>
            </a:r>
            <a:endParaRPr lang="en-US" b="1" dirty="0">
              <a:solidFill>
                <a:srgbClr val="CC0000"/>
              </a:solidFill>
            </a:endParaRPr>
          </a:p>
        </p:txBody>
      </p:sp>
      <p:sp>
        <p:nvSpPr>
          <p:cNvPr id="8" name="Content Placeholder 7"/>
          <p:cNvSpPr>
            <a:spLocks noGrp="1"/>
          </p:cNvSpPr>
          <p:nvPr>
            <p:ph idx="1"/>
          </p:nvPr>
        </p:nvSpPr>
        <p:spPr>
          <a:xfrm>
            <a:off x="457200" y="1600200"/>
            <a:ext cx="8229600" cy="4724400"/>
          </a:xfrm>
          <a:solidFill>
            <a:schemeClr val="accent1">
              <a:lumMod val="20000"/>
              <a:lumOff val="80000"/>
            </a:schemeClr>
          </a:solidFill>
          <a:ln>
            <a:solidFill>
              <a:srgbClr val="000099"/>
            </a:solidFill>
          </a:ln>
        </p:spPr>
        <p:txBody>
          <a:bodyPr/>
          <a:lstStyle/>
          <a:p>
            <a:pPr marL="0" indent="0" algn="ctr">
              <a:buNone/>
            </a:pPr>
            <a:r>
              <a:rPr lang="en-US" dirty="0" smtClean="0"/>
              <a:t>50c			50c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buNone/>
            </a:pPr>
            <a:r>
              <a:rPr lang="en-US" dirty="0" smtClean="0"/>
              <a:t>What do we know? </a:t>
            </a:r>
          </a:p>
          <a:p>
            <a:pPr marL="0" indent="0">
              <a:buNone/>
            </a:pPr>
            <a:r>
              <a:rPr lang="en-US" dirty="0" smtClean="0"/>
              <a:t>What are we trying to find out?</a:t>
            </a:r>
          </a:p>
          <a:p>
            <a:pPr marL="0" indent="0" algn="ctr">
              <a:buNone/>
            </a:pPr>
            <a:r>
              <a:rPr lang="en-US" dirty="0" smtClean="0"/>
              <a:t>(a – b = </a:t>
            </a:r>
            <a:r>
              <a:rPr lang="en-US" i="1" dirty="0" smtClean="0"/>
              <a:t>x</a:t>
            </a:r>
            <a:r>
              <a:rPr lang="en-US" dirty="0" smtClean="0"/>
              <a:t>)</a:t>
            </a:r>
            <a:endParaRPr lang="en-US" dirty="0"/>
          </a:p>
        </p:txBody>
      </p:sp>
      <p:sp>
        <p:nvSpPr>
          <p:cNvPr id="9" name="Rectangle 8"/>
          <p:cNvSpPr/>
          <p:nvPr/>
        </p:nvSpPr>
        <p:spPr>
          <a:xfrm>
            <a:off x="7086600" y="1600200"/>
            <a:ext cx="457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2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 calcmode="lin" valueType="num">
                                      <p:cBhvr additive="base">
                                        <p:cTn id="1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Opportunities for All</a:t>
            </a:r>
            <a:endParaRPr lang="en-US" b="1" dirty="0">
              <a:solidFill>
                <a:srgbClr val="CC0000"/>
              </a:solidFill>
            </a:endParaRPr>
          </a:p>
        </p:txBody>
      </p:sp>
      <p:sp>
        <p:nvSpPr>
          <p:cNvPr id="4" name="Text Placeholder 3"/>
          <p:cNvSpPr>
            <a:spLocks noGrp="1"/>
          </p:cNvSpPr>
          <p:nvPr>
            <p:ph type="body" idx="1"/>
          </p:nvPr>
        </p:nvSpPr>
        <p:spPr/>
        <p:txBody>
          <a:bodyPr/>
          <a:lstStyle/>
          <a:p>
            <a:r>
              <a:rPr lang="en-US" dirty="0" smtClean="0"/>
              <a:t>Teachers</a:t>
            </a:r>
            <a:endParaRPr lang="en-US" dirty="0"/>
          </a:p>
        </p:txBody>
      </p:sp>
      <p:sp>
        <p:nvSpPr>
          <p:cNvPr id="3" name="Content Placeholder 2"/>
          <p:cNvSpPr>
            <a:spLocks noGrp="1"/>
          </p:cNvSpPr>
          <p:nvPr>
            <p:ph sz="half" idx="2"/>
          </p:nvPr>
        </p:nvSpPr>
        <p:spPr>
          <a:solidFill>
            <a:schemeClr val="accent1">
              <a:lumMod val="20000"/>
              <a:lumOff val="80000"/>
            </a:schemeClr>
          </a:solidFill>
          <a:ln>
            <a:solidFill>
              <a:srgbClr val="000099"/>
            </a:solidFill>
          </a:ln>
        </p:spPr>
        <p:txBody>
          <a:bodyPr>
            <a:normAutofit lnSpcReduction="10000"/>
          </a:bodyPr>
          <a:lstStyle/>
          <a:p>
            <a:r>
              <a:rPr lang="en-US" dirty="0" smtClean="0"/>
              <a:t>Pose problems</a:t>
            </a:r>
          </a:p>
          <a:p>
            <a:r>
              <a:rPr lang="en-US" dirty="0" smtClean="0"/>
              <a:t>Listen to students’ thinking</a:t>
            </a:r>
          </a:p>
          <a:p>
            <a:r>
              <a:rPr lang="en-US" dirty="0" smtClean="0"/>
              <a:t>Ask questions</a:t>
            </a:r>
          </a:p>
          <a:p>
            <a:r>
              <a:rPr lang="en-US" dirty="0" smtClean="0"/>
              <a:t>Make decisions based on students’ understandings</a:t>
            </a:r>
          </a:p>
          <a:p>
            <a:r>
              <a:rPr lang="en-US" dirty="0" smtClean="0"/>
              <a:t>Differentiate problems</a:t>
            </a:r>
          </a:p>
          <a:p>
            <a:r>
              <a:rPr lang="en-US" dirty="0" smtClean="0"/>
              <a:t>Help make connections</a:t>
            </a:r>
          </a:p>
          <a:p>
            <a:r>
              <a:rPr lang="en-US" dirty="0" smtClean="0"/>
              <a:t>Help represent mathematical thinking</a:t>
            </a:r>
          </a:p>
          <a:p>
            <a:r>
              <a:rPr lang="en-US" dirty="0" smtClean="0"/>
              <a:t>Facilitate</a:t>
            </a:r>
          </a:p>
          <a:p>
            <a:endParaRPr lang="en-US" dirty="0"/>
          </a:p>
        </p:txBody>
      </p:sp>
      <p:sp>
        <p:nvSpPr>
          <p:cNvPr id="5" name="Text Placeholder 4"/>
          <p:cNvSpPr>
            <a:spLocks noGrp="1"/>
          </p:cNvSpPr>
          <p:nvPr>
            <p:ph type="body" sz="quarter" idx="3"/>
          </p:nvPr>
        </p:nvSpPr>
        <p:spPr/>
        <p:txBody>
          <a:bodyPr/>
          <a:lstStyle/>
          <a:p>
            <a:r>
              <a:rPr lang="en-US" dirty="0" smtClean="0"/>
              <a:t>Students</a:t>
            </a:r>
            <a:endParaRPr lang="en-US" dirty="0"/>
          </a:p>
        </p:txBody>
      </p:sp>
      <p:sp>
        <p:nvSpPr>
          <p:cNvPr id="6" name="Content Placeholder 5"/>
          <p:cNvSpPr>
            <a:spLocks noGrp="1"/>
          </p:cNvSpPr>
          <p:nvPr>
            <p:ph sz="quarter" idx="4"/>
          </p:nvPr>
        </p:nvSpPr>
        <p:spPr>
          <a:solidFill>
            <a:schemeClr val="accent1">
              <a:lumMod val="20000"/>
              <a:lumOff val="80000"/>
            </a:schemeClr>
          </a:solidFill>
          <a:ln>
            <a:solidFill>
              <a:srgbClr val="000099"/>
            </a:solidFill>
          </a:ln>
        </p:spPr>
        <p:txBody>
          <a:bodyPr>
            <a:normAutofit fontScale="92500" lnSpcReduction="10000"/>
          </a:bodyPr>
          <a:lstStyle/>
          <a:p>
            <a:r>
              <a:rPr lang="en-US" dirty="0" smtClean="0"/>
              <a:t>Solve problems</a:t>
            </a:r>
          </a:p>
          <a:p>
            <a:r>
              <a:rPr lang="en-US" dirty="0" smtClean="0"/>
              <a:t>Speak (explain)</a:t>
            </a:r>
          </a:p>
          <a:p>
            <a:r>
              <a:rPr lang="en-US" dirty="0" smtClean="0"/>
              <a:t>Listen (ask questions)</a:t>
            </a:r>
          </a:p>
          <a:p>
            <a:r>
              <a:rPr lang="en-US" dirty="0" smtClean="0"/>
              <a:t>Challenge themselves to think deeply</a:t>
            </a:r>
          </a:p>
          <a:p>
            <a:r>
              <a:rPr lang="en-US" dirty="0" smtClean="0"/>
              <a:t>Think flexibly</a:t>
            </a:r>
          </a:p>
          <a:p>
            <a:r>
              <a:rPr lang="en-US" dirty="0" smtClean="0"/>
              <a:t>Learn from one another</a:t>
            </a:r>
          </a:p>
          <a:p>
            <a:r>
              <a:rPr lang="en-US" dirty="0" smtClean="0"/>
              <a:t>Make connections</a:t>
            </a:r>
          </a:p>
          <a:p>
            <a:r>
              <a:rPr lang="en-US" dirty="0"/>
              <a:t>R</a:t>
            </a:r>
            <a:r>
              <a:rPr lang="en-US" dirty="0" smtClean="0"/>
              <a:t>epresent </a:t>
            </a:r>
            <a:r>
              <a:rPr lang="en-US" dirty="0"/>
              <a:t>mathematical</a:t>
            </a:r>
          </a:p>
          <a:p>
            <a:pPr marL="0" indent="0">
              <a:buNone/>
            </a:pPr>
            <a:r>
              <a:rPr lang="en-US" dirty="0" smtClean="0"/>
              <a:t>     thinking</a:t>
            </a:r>
            <a:endParaRPr lang="en-US" dirty="0"/>
          </a:p>
        </p:txBody>
      </p:sp>
    </p:spTree>
    <p:extLst>
      <p:ext uri="{BB962C8B-B14F-4D97-AF65-F5344CB8AC3E}">
        <p14:creationId xmlns:p14="http://schemas.microsoft.com/office/powerpoint/2010/main" val="88549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Staff Development Goals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811678"/>
              </p:ext>
            </p:extLst>
          </p:nvPr>
        </p:nvGraphicFramePr>
        <p:xfrm>
          <a:off x="228600" y="1417638"/>
          <a:ext cx="8686800" cy="4952998"/>
        </p:xfrm>
        <a:graphic>
          <a:graphicData uri="http://schemas.openxmlformats.org/drawingml/2006/table">
            <a:tbl>
              <a:tblPr firstRow="1" firstCol="1" bandRow="1">
                <a:tableStyleId>{5C22544A-7EE6-4342-B048-85BDC9FD1C3A}</a:tableStyleId>
              </a:tblPr>
              <a:tblGrid>
                <a:gridCol w="8686800"/>
              </a:tblGrid>
              <a:tr h="796999">
                <a:tc>
                  <a:txBody>
                    <a:bodyPr/>
                    <a:lstStyle/>
                    <a:p>
                      <a:pPr marL="226060" marR="0" indent="-228600">
                        <a:spcBef>
                          <a:spcPts val="0"/>
                        </a:spcBef>
                        <a:spcAft>
                          <a:spcPts val="300"/>
                        </a:spcAft>
                      </a:pPr>
                      <a:r>
                        <a:rPr lang="en-US" sz="1100" dirty="0">
                          <a:effectLst/>
                        </a:rPr>
                        <a:t>1.</a:t>
                      </a:r>
                      <a:r>
                        <a:rPr lang="en-US" sz="700" dirty="0">
                          <a:effectLst/>
                        </a:rPr>
                        <a:t>   </a:t>
                      </a:r>
                      <a:r>
                        <a:rPr lang="en-US" sz="1600" dirty="0">
                          <a:effectLst/>
                        </a:rPr>
                        <a:t> … clearly support linguistically appropriate content and language objectives throughout the Math MATTERS lessons?</a:t>
                      </a:r>
                      <a:endParaRPr lang="en-US" sz="1600" dirty="0">
                        <a:effectLst/>
                        <a:latin typeface="Calibri"/>
                        <a:ea typeface="Calibri"/>
                        <a:cs typeface="Times New Roman"/>
                      </a:endParaRPr>
                    </a:p>
                  </a:txBody>
                  <a:tcPr marL="73025" marR="73025" marT="18415" marB="18415"/>
                </a:tc>
              </a:tr>
              <a:tr h="337426">
                <a:tc>
                  <a:txBody>
                    <a:bodyPr/>
                    <a:lstStyle/>
                    <a:p>
                      <a:pPr marL="226060" marR="0" indent="-228600">
                        <a:spcBef>
                          <a:spcPts val="0"/>
                        </a:spcBef>
                        <a:spcAft>
                          <a:spcPts val="300"/>
                        </a:spcAft>
                      </a:pPr>
                      <a:r>
                        <a:rPr lang="en-US" sz="1600" dirty="0">
                          <a:effectLst/>
                        </a:rPr>
                        <a:t>2.    … emphasize key vocabulary within Math MATTERS?</a:t>
                      </a:r>
                      <a:endParaRPr lang="en-US" sz="1600" dirty="0">
                        <a:effectLst/>
                        <a:latin typeface="Calibri"/>
                        <a:ea typeface="Calibri"/>
                        <a:cs typeface="Times New Roman"/>
                      </a:endParaRPr>
                    </a:p>
                  </a:txBody>
                  <a:tcPr marL="73025" marR="73025" marT="18415" marB="18415"/>
                </a:tc>
              </a:tr>
              <a:tr h="630575">
                <a:tc>
                  <a:txBody>
                    <a:bodyPr/>
                    <a:lstStyle/>
                    <a:p>
                      <a:pPr marL="226060" marR="0" indent="-228600">
                        <a:spcBef>
                          <a:spcPts val="0"/>
                        </a:spcBef>
                        <a:spcAft>
                          <a:spcPts val="300"/>
                        </a:spcAft>
                      </a:pPr>
                      <a:r>
                        <a:rPr lang="en-US" sz="1600" dirty="0">
                          <a:effectLst/>
                        </a:rPr>
                        <a:t>3.    … provide frequent opportunities for interaction and discussion during Math MATTERS lessons?</a:t>
                      </a:r>
                      <a:endParaRPr lang="en-US" sz="1600" dirty="0">
                        <a:effectLst/>
                        <a:latin typeface="Calibri"/>
                        <a:ea typeface="Calibri"/>
                        <a:cs typeface="Times New Roman"/>
                      </a:endParaRPr>
                    </a:p>
                  </a:txBody>
                  <a:tcPr marL="73025" marR="73025" marT="18415" marB="18415"/>
                </a:tc>
              </a:tr>
              <a:tr h="1044538">
                <a:tc>
                  <a:txBody>
                    <a:bodyPr/>
                    <a:lstStyle/>
                    <a:p>
                      <a:pPr marL="226060" marR="0" indent="-228600">
                        <a:spcBef>
                          <a:spcPts val="0"/>
                        </a:spcBef>
                        <a:spcAft>
                          <a:spcPts val="300"/>
                        </a:spcAft>
                      </a:pPr>
                      <a:r>
                        <a:rPr lang="en-US" sz="1600" dirty="0">
                          <a:effectLst/>
                        </a:rPr>
                        <a:t>4.    … employ a variety of question types during Math MATTERS lessons? (for example, using questions focusing on knowing, organizing, applying, analyzing, generating, integrating, and evaluating)</a:t>
                      </a:r>
                      <a:endParaRPr lang="en-US" sz="1600" dirty="0">
                        <a:effectLst/>
                        <a:latin typeface="Calibri"/>
                        <a:ea typeface="Calibri"/>
                        <a:cs typeface="Times New Roman"/>
                      </a:endParaRPr>
                    </a:p>
                  </a:txBody>
                  <a:tcPr marL="73025" marR="73025" marT="18415" marB="18415"/>
                </a:tc>
              </a:tr>
              <a:tr h="796999">
                <a:tc>
                  <a:txBody>
                    <a:bodyPr/>
                    <a:lstStyle/>
                    <a:p>
                      <a:pPr marL="226060" marR="0" indent="-228600">
                        <a:spcBef>
                          <a:spcPts val="0"/>
                        </a:spcBef>
                        <a:spcAft>
                          <a:spcPts val="300"/>
                        </a:spcAft>
                      </a:pPr>
                      <a:r>
                        <a:rPr lang="en-US" sz="1600" dirty="0">
                          <a:effectLst/>
                        </a:rPr>
                        <a:t>5.    … adapt content through graphic organizers, visual representations (non-linguistic representation), or taped texts for Math MATTERS lessons?</a:t>
                      </a:r>
                      <a:endParaRPr lang="en-US" sz="1600" dirty="0">
                        <a:effectLst/>
                        <a:latin typeface="Calibri"/>
                        <a:ea typeface="Calibri"/>
                        <a:cs typeface="Times New Roman"/>
                      </a:endParaRPr>
                    </a:p>
                  </a:txBody>
                  <a:tcPr marL="73025" marR="73025" marT="18415" marB="18415"/>
                </a:tc>
              </a:tr>
              <a:tr h="796999">
                <a:tc>
                  <a:txBody>
                    <a:bodyPr/>
                    <a:lstStyle/>
                    <a:p>
                      <a:pPr marL="226060" marR="0" indent="-228600">
                        <a:spcBef>
                          <a:spcPts val="0"/>
                        </a:spcBef>
                        <a:spcAft>
                          <a:spcPts val="300"/>
                        </a:spcAft>
                      </a:pPr>
                      <a:r>
                        <a:rPr lang="en-US" sz="1600" dirty="0">
                          <a:effectLst/>
                        </a:rPr>
                        <a:t>6.    … provide differentiated instruction for students with different math learning needs in the Math MATTERS lessons?</a:t>
                      </a:r>
                      <a:endParaRPr lang="en-US" sz="1600" dirty="0">
                        <a:effectLst/>
                        <a:latin typeface="Calibri"/>
                        <a:ea typeface="Calibri"/>
                        <a:cs typeface="Times New Roman"/>
                      </a:endParaRPr>
                    </a:p>
                  </a:txBody>
                  <a:tcPr marL="73025" marR="73025" marT="18415" marB="18415"/>
                </a:tc>
              </a:tr>
              <a:tr h="549462">
                <a:tc>
                  <a:txBody>
                    <a:bodyPr/>
                    <a:lstStyle/>
                    <a:p>
                      <a:pPr marL="226060" marR="0" indent="-228600">
                        <a:spcBef>
                          <a:spcPts val="0"/>
                        </a:spcBef>
                        <a:spcAft>
                          <a:spcPts val="300"/>
                        </a:spcAft>
                      </a:pPr>
                      <a:r>
                        <a:rPr lang="en-US" sz="1600" dirty="0">
                          <a:effectLst/>
                        </a:rPr>
                        <a:t>7.    … aid students in writing complete number sentences for CGI problems?</a:t>
                      </a:r>
                      <a:endParaRPr lang="en-US" sz="1600" dirty="0">
                        <a:effectLst/>
                        <a:latin typeface="Calibri"/>
                        <a:ea typeface="Calibri"/>
                        <a:cs typeface="Times New Roman"/>
                      </a:endParaRPr>
                    </a:p>
                  </a:txBody>
                  <a:tcPr marL="73025" marR="73025" marT="18415" marB="18415"/>
                </a:tc>
              </a:tr>
            </a:tbl>
          </a:graphicData>
        </a:graphic>
      </p:graphicFrame>
    </p:spTree>
    <p:extLst>
      <p:ext uri="{BB962C8B-B14F-4D97-AF65-F5344CB8AC3E}">
        <p14:creationId xmlns:p14="http://schemas.microsoft.com/office/powerpoint/2010/main" val="204061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Wrap Up, Questions</a:t>
            </a:r>
            <a:endParaRPr lang="en-US" b="1" dirty="0">
              <a:solidFill>
                <a:srgbClr val="CC0000"/>
              </a:solidFill>
            </a:endParaRPr>
          </a:p>
        </p:txBody>
      </p:sp>
      <p:sp>
        <p:nvSpPr>
          <p:cNvPr id="4" name="Content Placeholder 3"/>
          <p:cNvSpPr>
            <a:spLocks noGrp="1"/>
          </p:cNvSpPr>
          <p:nvPr>
            <p:ph sz="half" idx="2"/>
          </p:nvPr>
        </p:nvSpPr>
        <p:spPr>
          <a:xfrm>
            <a:off x="457200" y="1219200"/>
            <a:ext cx="8229600" cy="4906963"/>
          </a:xfrm>
        </p:spPr>
        <p:txBody>
          <a:bodyPr>
            <a:normAutofit fontScale="92500" lnSpcReduction="20000"/>
          </a:bodyPr>
          <a:lstStyle/>
          <a:p>
            <a:pPr marL="0" indent="0" algn="ctr">
              <a:buNone/>
            </a:pPr>
            <a:endParaRPr lang="en-US" sz="3200" dirty="0" smtClean="0">
              <a:solidFill>
                <a:srgbClr val="000099"/>
              </a:solidFill>
              <a:hlinkClick r:id="rId3"/>
            </a:endParaRPr>
          </a:p>
          <a:p>
            <a:pPr marL="0" indent="0" algn="ctr">
              <a:buNone/>
            </a:pPr>
            <a:endParaRPr lang="en-US" sz="3200" dirty="0">
              <a:solidFill>
                <a:srgbClr val="000099"/>
              </a:solidFill>
              <a:hlinkClick r:id="rId3"/>
            </a:endParaRPr>
          </a:p>
          <a:p>
            <a:pPr marL="0" indent="0" algn="ctr">
              <a:buNone/>
            </a:pPr>
            <a:endParaRPr lang="en-US" sz="3200" dirty="0" smtClean="0">
              <a:solidFill>
                <a:srgbClr val="000099"/>
              </a:solidFill>
              <a:hlinkClick r:id="rId3"/>
            </a:endParaRPr>
          </a:p>
          <a:p>
            <a:pPr marL="0" indent="0" algn="ctr">
              <a:buNone/>
            </a:pPr>
            <a:endParaRPr lang="en-US" sz="3200" dirty="0">
              <a:solidFill>
                <a:srgbClr val="000099"/>
              </a:solidFill>
              <a:hlinkClick r:id="rId3"/>
            </a:endParaRPr>
          </a:p>
          <a:p>
            <a:pPr marL="0" indent="0" algn="ctr">
              <a:buNone/>
            </a:pPr>
            <a:endParaRPr lang="en-US" sz="3200" dirty="0" smtClean="0">
              <a:solidFill>
                <a:srgbClr val="000099"/>
              </a:solidFill>
              <a:hlinkClick r:id="rId3"/>
            </a:endParaRPr>
          </a:p>
          <a:p>
            <a:pPr marL="0" indent="0" algn="ctr">
              <a:buNone/>
            </a:pPr>
            <a:endParaRPr lang="en-US" sz="3200" dirty="0">
              <a:solidFill>
                <a:srgbClr val="000099"/>
              </a:solidFill>
              <a:hlinkClick r:id="rId3"/>
            </a:endParaRPr>
          </a:p>
          <a:p>
            <a:pPr marL="0" indent="0" algn="ctr">
              <a:buNone/>
            </a:pPr>
            <a:endParaRPr lang="en-US" sz="3200" dirty="0" smtClean="0">
              <a:solidFill>
                <a:srgbClr val="000099"/>
              </a:solidFill>
              <a:hlinkClick r:id="rId3"/>
            </a:endParaRPr>
          </a:p>
          <a:p>
            <a:pPr marL="0" indent="0" algn="ctr">
              <a:buNone/>
            </a:pPr>
            <a:endParaRPr lang="en-US" dirty="0" smtClean="0">
              <a:solidFill>
                <a:srgbClr val="000099"/>
              </a:solidFill>
              <a:hlinkClick r:id="rId3"/>
            </a:endParaRPr>
          </a:p>
          <a:p>
            <a:pPr marL="0" indent="0" algn="ctr">
              <a:buNone/>
            </a:pPr>
            <a:endParaRPr lang="en-US" dirty="0">
              <a:solidFill>
                <a:srgbClr val="000099"/>
              </a:solidFill>
              <a:hlinkClick r:id="rId3"/>
            </a:endParaRPr>
          </a:p>
          <a:p>
            <a:pPr marL="0" indent="0" algn="ctr">
              <a:buNone/>
            </a:pPr>
            <a:endParaRPr lang="en-US" dirty="0" smtClean="0">
              <a:solidFill>
                <a:srgbClr val="000099"/>
              </a:solidFill>
              <a:hlinkClick r:id="rId3"/>
            </a:endParaRPr>
          </a:p>
          <a:p>
            <a:pPr marL="0" indent="0" algn="ctr">
              <a:buNone/>
            </a:pPr>
            <a:endParaRPr lang="en-US" dirty="0">
              <a:solidFill>
                <a:srgbClr val="000099"/>
              </a:solidFill>
              <a:hlinkClick r:id="rId3"/>
            </a:endParaRPr>
          </a:p>
          <a:p>
            <a:pPr marL="0" indent="0" algn="ctr">
              <a:buNone/>
            </a:pPr>
            <a:r>
              <a:rPr lang="en-US" dirty="0" smtClean="0">
                <a:solidFill>
                  <a:srgbClr val="000099"/>
                </a:solidFill>
                <a:hlinkClick r:id="rId3"/>
              </a:rPr>
              <a:t>Educationmatters.kim@gmail.com</a:t>
            </a:r>
            <a:endParaRPr lang="en-US" dirty="0" smtClean="0">
              <a:solidFill>
                <a:srgbClr val="000099"/>
              </a:solidFill>
            </a:endParaRPr>
          </a:p>
          <a:p>
            <a:pPr marL="0" indent="0" algn="ctr">
              <a:buNone/>
            </a:pPr>
            <a:endParaRPr lang="en-US" sz="3200" dirty="0">
              <a:solidFill>
                <a:srgbClr val="00009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01999235"/>
              </p:ext>
            </p:extLst>
          </p:nvPr>
        </p:nvGraphicFramePr>
        <p:xfrm>
          <a:off x="1447801" y="1219200"/>
          <a:ext cx="6553199" cy="4493260"/>
        </p:xfrm>
        <a:graphic>
          <a:graphicData uri="http://schemas.openxmlformats.org/drawingml/2006/table">
            <a:tbl>
              <a:tblPr firstRow="1" firstCol="1" bandRow="1">
                <a:tableStyleId>{5C22544A-7EE6-4342-B048-85BDC9FD1C3A}</a:tableStyleId>
              </a:tblPr>
              <a:tblGrid>
                <a:gridCol w="6553199"/>
              </a:tblGrid>
              <a:tr h="685800">
                <a:tc>
                  <a:txBody>
                    <a:bodyPr/>
                    <a:lstStyle/>
                    <a:p>
                      <a:pPr marL="226060" marR="0" indent="-228600">
                        <a:spcBef>
                          <a:spcPts val="0"/>
                        </a:spcBef>
                        <a:spcAft>
                          <a:spcPts val="300"/>
                        </a:spcAft>
                      </a:pPr>
                      <a:r>
                        <a:rPr lang="en-US" sz="1600" dirty="0">
                          <a:effectLst/>
                        </a:rPr>
                        <a:t>1.    … clearly support linguistically appropriate content and language objectives throughout the Math MATTERS lessons?</a:t>
                      </a:r>
                      <a:endParaRPr lang="en-US" sz="1600" dirty="0">
                        <a:effectLst/>
                        <a:latin typeface="Calibri"/>
                        <a:ea typeface="Calibri"/>
                        <a:cs typeface="Times New Roman"/>
                      </a:endParaRPr>
                    </a:p>
                  </a:txBody>
                  <a:tcPr marL="73025" marR="73025" marT="18415" marB="18415"/>
                </a:tc>
              </a:tr>
              <a:tr h="457200">
                <a:tc>
                  <a:txBody>
                    <a:bodyPr/>
                    <a:lstStyle/>
                    <a:p>
                      <a:pPr marL="226060" marR="0" indent="-228600">
                        <a:spcBef>
                          <a:spcPts val="0"/>
                        </a:spcBef>
                        <a:spcAft>
                          <a:spcPts val="300"/>
                        </a:spcAft>
                      </a:pPr>
                      <a:r>
                        <a:rPr lang="en-US" sz="1600" dirty="0">
                          <a:effectLst/>
                        </a:rPr>
                        <a:t>2.    … emphasize key vocabulary within Math MATTERS?</a:t>
                      </a:r>
                      <a:endParaRPr lang="en-US" sz="1600" dirty="0">
                        <a:effectLst/>
                        <a:latin typeface="Calibri"/>
                        <a:ea typeface="Calibri"/>
                        <a:cs typeface="Times New Roman"/>
                      </a:endParaRPr>
                    </a:p>
                  </a:txBody>
                  <a:tcPr marL="73025" marR="73025" marT="18415" marB="18415"/>
                </a:tc>
              </a:tr>
              <a:tr h="533400">
                <a:tc>
                  <a:txBody>
                    <a:bodyPr/>
                    <a:lstStyle/>
                    <a:p>
                      <a:pPr marL="226060" marR="0" indent="-228600">
                        <a:spcBef>
                          <a:spcPts val="0"/>
                        </a:spcBef>
                        <a:spcAft>
                          <a:spcPts val="300"/>
                        </a:spcAft>
                      </a:pPr>
                      <a:r>
                        <a:rPr lang="en-US" sz="1600" dirty="0">
                          <a:effectLst/>
                        </a:rPr>
                        <a:t>3.    … provide frequent opportunities for interaction and discussion during Math MATTERS lessons?</a:t>
                      </a:r>
                      <a:endParaRPr lang="en-US" sz="1600" dirty="0">
                        <a:effectLst/>
                        <a:latin typeface="Calibri"/>
                        <a:ea typeface="Calibri"/>
                        <a:cs typeface="Times New Roman"/>
                      </a:endParaRPr>
                    </a:p>
                  </a:txBody>
                  <a:tcPr marL="73025" marR="73025" marT="18415" marB="18415"/>
                </a:tc>
              </a:tr>
              <a:tr h="914400">
                <a:tc>
                  <a:txBody>
                    <a:bodyPr/>
                    <a:lstStyle/>
                    <a:p>
                      <a:pPr marL="226060" marR="0" indent="-228600">
                        <a:spcBef>
                          <a:spcPts val="0"/>
                        </a:spcBef>
                        <a:spcAft>
                          <a:spcPts val="300"/>
                        </a:spcAft>
                      </a:pPr>
                      <a:r>
                        <a:rPr lang="en-US" sz="1600" dirty="0">
                          <a:effectLst/>
                        </a:rPr>
                        <a:t>4.    … employ a variety of question types during Math MATTERS lessons? (for example, using questions focusing on knowing, organizing, applying, analyzing, generating, integrating, and evaluating)</a:t>
                      </a:r>
                      <a:endParaRPr lang="en-US" sz="1600" dirty="0">
                        <a:effectLst/>
                        <a:latin typeface="Calibri"/>
                        <a:ea typeface="Calibri"/>
                        <a:cs typeface="Times New Roman"/>
                      </a:endParaRPr>
                    </a:p>
                  </a:txBody>
                  <a:tcPr marL="73025" marR="73025" marT="18415" marB="18415"/>
                </a:tc>
              </a:tr>
              <a:tr h="609600">
                <a:tc>
                  <a:txBody>
                    <a:bodyPr/>
                    <a:lstStyle/>
                    <a:p>
                      <a:pPr marL="226060" marR="0" indent="-228600">
                        <a:spcBef>
                          <a:spcPts val="0"/>
                        </a:spcBef>
                        <a:spcAft>
                          <a:spcPts val="300"/>
                        </a:spcAft>
                      </a:pPr>
                      <a:r>
                        <a:rPr lang="en-US" sz="1600" dirty="0">
                          <a:effectLst/>
                        </a:rPr>
                        <a:t>5.    … adapt content through graphic organizers, visual representations (non-linguistic representation), or taped texts for Math MATTERS lessons?</a:t>
                      </a:r>
                      <a:endParaRPr lang="en-US" sz="1600" dirty="0">
                        <a:effectLst/>
                        <a:latin typeface="Calibri"/>
                        <a:ea typeface="Calibri"/>
                        <a:cs typeface="Times New Roman"/>
                      </a:endParaRPr>
                    </a:p>
                  </a:txBody>
                  <a:tcPr marL="73025" marR="73025" marT="18415" marB="18415"/>
                </a:tc>
              </a:tr>
              <a:tr h="609600">
                <a:tc>
                  <a:txBody>
                    <a:bodyPr/>
                    <a:lstStyle/>
                    <a:p>
                      <a:pPr marL="226060" marR="0" indent="-228600">
                        <a:spcBef>
                          <a:spcPts val="0"/>
                        </a:spcBef>
                        <a:spcAft>
                          <a:spcPts val="300"/>
                        </a:spcAft>
                      </a:pPr>
                      <a:r>
                        <a:rPr lang="en-US" sz="1600" dirty="0">
                          <a:effectLst/>
                        </a:rPr>
                        <a:t>6.    … provide differentiated instruction for students with different math learning needs in the Math MATTERS lessons?</a:t>
                      </a:r>
                      <a:endParaRPr lang="en-US" sz="1600" dirty="0">
                        <a:effectLst/>
                        <a:latin typeface="Calibri"/>
                        <a:ea typeface="Calibri"/>
                        <a:cs typeface="Times New Roman"/>
                      </a:endParaRPr>
                    </a:p>
                  </a:txBody>
                  <a:tcPr marL="73025" marR="73025" marT="18415" marB="18415"/>
                </a:tc>
              </a:tr>
              <a:tr h="182880">
                <a:tc>
                  <a:txBody>
                    <a:bodyPr/>
                    <a:lstStyle/>
                    <a:p>
                      <a:pPr marL="226060" marR="0" indent="-228600">
                        <a:spcBef>
                          <a:spcPts val="0"/>
                        </a:spcBef>
                        <a:spcAft>
                          <a:spcPts val="300"/>
                        </a:spcAft>
                      </a:pPr>
                      <a:r>
                        <a:rPr lang="en-US" sz="1600" dirty="0">
                          <a:effectLst/>
                        </a:rPr>
                        <a:t>7.    … aid students in writing complete number sentences for CGI problems?</a:t>
                      </a:r>
                      <a:endParaRPr lang="en-US" sz="1600" dirty="0">
                        <a:effectLst/>
                        <a:latin typeface="Calibri"/>
                        <a:ea typeface="Calibri"/>
                        <a:cs typeface="Times New Roman"/>
                      </a:endParaRPr>
                    </a:p>
                  </a:txBody>
                  <a:tcPr marL="73025" marR="73025" marT="18415" marB="18415"/>
                </a:tc>
              </a:tr>
            </a:tbl>
          </a:graphicData>
        </a:graphic>
      </p:graphicFrame>
    </p:spTree>
    <p:extLst>
      <p:ext uri="{BB962C8B-B14F-4D97-AF65-F5344CB8AC3E}">
        <p14:creationId xmlns:p14="http://schemas.microsoft.com/office/powerpoint/2010/main" val="185256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3733800"/>
            <a:ext cx="8153400" cy="2390259"/>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828800"/>
            <a:ext cx="8153400" cy="1905000"/>
          </a:xfrm>
          <a:prstGeom prst="rect">
            <a:avLst/>
          </a:prstGeo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noFill/>
        </p:spPr>
        <p:txBody>
          <a:bodyPr>
            <a:normAutofit/>
          </a:bodyPr>
          <a:lstStyle/>
          <a:p>
            <a:r>
              <a:rPr lang="en-US" sz="6600" b="1" dirty="0" smtClean="0">
                <a:solidFill>
                  <a:srgbClr val="C00000"/>
                </a:solidFill>
              </a:rPr>
              <a:t>What is CGI?</a:t>
            </a:r>
            <a:endParaRPr lang="en-US" sz="6600" b="1" dirty="0">
              <a:solidFill>
                <a:srgbClr val="C00000"/>
              </a:solidFill>
            </a:endParaRPr>
          </a:p>
        </p:txBody>
      </p:sp>
      <p:sp>
        <p:nvSpPr>
          <p:cNvPr id="53251" name="Rectangle 3"/>
          <p:cNvSpPr>
            <a:spLocks noGrp="1" noChangeArrowheads="1"/>
          </p:cNvSpPr>
          <p:nvPr>
            <p:ph idx="1"/>
          </p:nvPr>
        </p:nvSpPr>
        <p:spPr>
          <a:xfrm>
            <a:off x="457200" y="1295400"/>
            <a:ext cx="8229600" cy="4828659"/>
          </a:xfrm>
          <a:noFill/>
          <a:ln>
            <a:noFill/>
          </a:ln>
        </p:spPr>
        <p:txBody>
          <a:bodyPr>
            <a:normAutofit/>
          </a:bodyPr>
          <a:lstStyle/>
          <a:p>
            <a:pPr>
              <a:buNone/>
            </a:pPr>
            <a:r>
              <a:rPr lang="en-US" sz="3200" b="1" i="1" dirty="0" smtClean="0"/>
              <a:t>Major Theses</a:t>
            </a:r>
          </a:p>
          <a:p>
            <a:pPr marL="0" indent="0">
              <a:buNone/>
            </a:pPr>
            <a:r>
              <a:rPr lang="en-US" sz="2800" dirty="0"/>
              <a:t>C</a:t>
            </a:r>
            <a:r>
              <a:rPr lang="en-US" sz="2800" dirty="0" smtClean="0"/>
              <a:t>hildren bring an intuitive knowledge of mathematics to school with them and this knowledge should serve as the basis for developing formal mathematics instruction in primary school.</a:t>
            </a:r>
          </a:p>
          <a:p>
            <a:pPr marL="0" indent="0">
              <a:buNone/>
            </a:pPr>
            <a:endParaRPr lang="en-US" sz="2800" dirty="0" smtClean="0"/>
          </a:p>
          <a:p>
            <a:pPr marL="0" indent="0">
              <a:buNone/>
            </a:pPr>
            <a:r>
              <a:rPr lang="en-US" sz="2800" dirty="0" smtClean="0"/>
              <a:t>Math instruction should be based on the relationship between computational skills and problem solving, which leads to an emphasis on problem solving in the classroom instead of the repetition of number facts.</a:t>
            </a:r>
          </a:p>
          <a:p>
            <a:endParaRPr lang="en-US" dirty="0"/>
          </a:p>
        </p:txBody>
      </p:sp>
      <p:sp>
        <p:nvSpPr>
          <p:cNvPr id="6" name="TextBox 5"/>
          <p:cNvSpPr txBox="1"/>
          <p:nvPr/>
        </p:nvSpPr>
        <p:spPr>
          <a:xfrm>
            <a:off x="1226240" y="6124059"/>
            <a:ext cx="6650154" cy="369332"/>
          </a:xfrm>
          <a:prstGeom prst="rect">
            <a:avLst/>
          </a:prstGeom>
          <a:noFill/>
        </p:spPr>
        <p:txBody>
          <a:bodyPr wrap="none" rtlCol="0">
            <a:spAutoFit/>
          </a:bodyPr>
          <a:lstStyle/>
          <a:p>
            <a:r>
              <a:rPr lang="en-US" dirty="0" smtClean="0"/>
              <a:t>http://www.promisingpractices.net/program.asp?programid=114</a:t>
            </a:r>
            <a:endParaRPr lang="en-US" dirty="0"/>
          </a:p>
        </p:txBody>
      </p:sp>
      <p:sp>
        <p:nvSpPr>
          <p:cNvPr id="3" name="Rectangle 2"/>
          <p:cNvSpPr/>
          <p:nvPr/>
        </p:nvSpPr>
        <p:spPr>
          <a:xfrm>
            <a:off x="474617" y="3733800"/>
            <a:ext cx="815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704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762000"/>
            <a:ext cx="6858000" cy="5143500"/>
          </a:xfrm>
          <a:prstGeom prst="rect">
            <a:avLst/>
          </a:prstGeom>
        </p:spPr>
      </p:pic>
    </p:spTree>
    <p:extLst>
      <p:ext uri="{BB962C8B-B14F-4D97-AF65-F5344CB8AC3E}">
        <p14:creationId xmlns:p14="http://schemas.microsoft.com/office/powerpoint/2010/main" val="355100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4800" b="1" dirty="0" smtClean="0">
                <a:solidFill>
                  <a:srgbClr val="C00000"/>
                </a:solidFill>
              </a:rPr>
              <a:t>What does this mean?</a:t>
            </a:r>
            <a:endParaRPr lang="en-US" sz="4800" b="1" dirty="0">
              <a:solidFill>
                <a:srgbClr val="C00000"/>
              </a:solidFill>
            </a:endParaRPr>
          </a:p>
        </p:txBody>
      </p:sp>
      <p:sp>
        <p:nvSpPr>
          <p:cNvPr id="7" name="Content Placeholder 6"/>
          <p:cNvSpPr>
            <a:spLocks noGrp="1"/>
          </p:cNvSpPr>
          <p:nvPr>
            <p:ph idx="1"/>
          </p:nvPr>
        </p:nvSpPr>
        <p:spPr>
          <a:xfrm>
            <a:off x="685800" y="1752600"/>
            <a:ext cx="7924800" cy="4191000"/>
          </a:xfrm>
          <a:solidFill>
            <a:schemeClr val="accent1">
              <a:lumMod val="20000"/>
              <a:lumOff val="80000"/>
            </a:schemeClr>
          </a:solidFill>
          <a:ln>
            <a:noFill/>
          </a:ln>
        </p:spPr>
        <p:txBody>
          <a:bodyPr>
            <a:normAutofit fontScale="92500" lnSpcReduction="10000"/>
          </a:bodyPr>
          <a:lstStyle/>
          <a:p>
            <a:pPr marL="0" indent="0">
              <a:buNone/>
            </a:pPr>
            <a:r>
              <a:rPr lang="en-US" b="1" dirty="0" smtClean="0"/>
              <a:t>Children are problem solvers.</a:t>
            </a:r>
          </a:p>
          <a:p>
            <a:pPr marL="0" indent="0">
              <a:buNone/>
            </a:pPr>
            <a:r>
              <a:rPr lang="en-US" b="1" dirty="0" smtClean="0"/>
              <a:t>Understanding of mathematical concepts comes before algorithms.</a:t>
            </a:r>
          </a:p>
          <a:p>
            <a:pPr marL="0" indent="0">
              <a:buNone/>
            </a:pPr>
            <a:r>
              <a:rPr lang="en-US" b="1" dirty="0" smtClean="0"/>
              <a:t>Children need to solve problems in their own ways.</a:t>
            </a:r>
          </a:p>
          <a:p>
            <a:pPr marL="0" indent="0">
              <a:buNone/>
            </a:pPr>
            <a:r>
              <a:rPr lang="en-US" b="1" dirty="0" smtClean="0"/>
              <a:t>Teachers and peers can facilitate connections among different solution strategies.</a:t>
            </a:r>
          </a:p>
          <a:p>
            <a:pPr marL="0" indent="0">
              <a:buNone/>
            </a:pPr>
            <a:r>
              <a:rPr lang="en-US" b="1" dirty="0" smtClean="0"/>
              <a:t>Teachers can connect strategies to mathematical representations.</a:t>
            </a:r>
            <a:endParaRPr lang="en-US" b="1" dirty="0"/>
          </a:p>
        </p:txBody>
      </p:sp>
      <p:sp>
        <p:nvSpPr>
          <p:cNvPr id="4" name="Rectangle 3"/>
          <p:cNvSpPr/>
          <p:nvPr/>
        </p:nvSpPr>
        <p:spPr>
          <a:xfrm>
            <a:off x="609600" y="1676400"/>
            <a:ext cx="8001000" cy="43434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09600" y="2286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32004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41148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50292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07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76400" y="304800"/>
            <a:ext cx="5754687" cy="1143000"/>
          </a:xfrm>
          <a:noFill/>
          <a:ln w="76200">
            <a:noFill/>
          </a:ln>
        </p:spPr>
        <p:txBody>
          <a:bodyPr>
            <a:normAutofit/>
          </a:bodyPr>
          <a:lstStyle/>
          <a:p>
            <a:r>
              <a:rPr lang="en-US" sz="4000" b="1" dirty="0" smtClean="0">
                <a:solidFill>
                  <a:srgbClr val="C00000"/>
                </a:solidFill>
              </a:rPr>
              <a:t>What does this look like?</a:t>
            </a:r>
            <a:endParaRPr lang="en-US" sz="4000" b="1" dirty="0">
              <a:solidFill>
                <a:srgbClr val="C00000"/>
              </a:solidFill>
            </a:endParaRPr>
          </a:p>
        </p:txBody>
      </p:sp>
      <p:sp>
        <p:nvSpPr>
          <p:cNvPr id="6" name="Content Placeholder 5"/>
          <p:cNvSpPr>
            <a:spLocks noGrp="1"/>
          </p:cNvSpPr>
          <p:nvPr>
            <p:ph idx="1"/>
          </p:nvPr>
        </p:nvSpPr>
        <p:spPr>
          <a:xfrm>
            <a:off x="1143000" y="1600200"/>
            <a:ext cx="7543800" cy="4572000"/>
          </a:xfrm>
          <a:noFill/>
          <a:ln>
            <a:noFill/>
          </a:ln>
        </p:spPr>
        <p:txBody>
          <a:bodyPr>
            <a:normAutofit/>
          </a:bodyPr>
          <a:lstStyle/>
          <a:p>
            <a:pPr marL="0" indent="0">
              <a:buNone/>
            </a:pPr>
            <a:r>
              <a:rPr lang="en-US" sz="3600" b="1" dirty="0" smtClean="0">
                <a:solidFill>
                  <a:srgbClr val="C00000"/>
                </a:solidFill>
              </a:rPr>
              <a:t>Pose</a:t>
            </a:r>
            <a:r>
              <a:rPr lang="en-US" sz="3600" b="1" dirty="0" smtClean="0"/>
              <a:t> a problem</a:t>
            </a:r>
          </a:p>
          <a:p>
            <a:pPr marL="0" indent="0">
              <a:buNone/>
            </a:pPr>
            <a:r>
              <a:rPr lang="en-US" sz="3600" b="1" dirty="0" smtClean="0"/>
              <a:t>Give students time to </a:t>
            </a:r>
            <a:r>
              <a:rPr lang="en-US" sz="3600" b="1" dirty="0" smtClean="0">
                <a:solidFill>
                  <a:srgbClr val="C00000"/>
                </a:solidFill>
              </a:rPr>
              <a:t>solve</a:t>
            </a:r>
            <a:r>
              <a:rPr lang="en-US" sz="3600" b="1" dirty="0" smtClean="0"/>
              <a:t> in their own way</a:t>
            </a:r>
          </a:p>
          <a:p>
            <a:pPr marL="0" indent="0">
              <a:buNone/>
            </a:pPr>
            <a:r>
              <a:rPr lang="en-US" sz="3600" b="1" dirty="0" smtClean="0"/>
              <a:t>Students </a:t>
            </a:r>
            <a:r>
              <a:rPr lang="en-US" sz="3600" b="1" dirty="0" smtClean="0">
                <a:solidFill>
                  <a:srgbClr val="C00000"/>
                </a:solidFill>
              </a:rPr>
              <a:t>share </a:t>
            </a:r>
            <a:r>
              <a:rPr lang="en-US" sz="3600" b="1" dirty="0" smtClean="0"/>
              <a:t>their solution strategies with others</a:t>
            </a:r>
          </a:p>
          <a:p>
            <a:pPr marL="0" indent="0">
              <a:buNone/>
            </a:pPr>
            <a:r>
              <a:rPr lang="en-US" sz="3600" b="1" dirty="0" smtClean="0">
                <a:solidFill>
                  <a:srgbClr val="C00000"/>
                </a:solidFill>
              </a:rPr>
              <a:t>Connect </a:t>
            </a:r>
            <a:r>
              <a:rPr lang="en-US" sz="3600" b="1" dirty="0" smtClean="0"/>
              <a:t>different solution strategies</a:t>
            </a:r>
          </a:p>
          <a:p>
            <a:pPr marL="0" indent="0">
              <a:buNone/>
            </a:pPr>
            <a:r>
              <a:rPr lang="en-US" sz="3600" b="1" dirty="0" smtClean="0"/>
              <a:t>Model mathematical </a:t>
            </a:r>
            <a:r>
              <a:rPr lang="en-US" sz="3600" b="1" dirty="0" smtClean="0">
                <a:solidFill>
                  <a:srgbClr val="C00000"/>
                </a:solidFill>
              </a:rPr>
              <a:t>representations</a:t>
            </a:r>
            <a:endParaRPr lang="en-US" sz="3600" b="1" dirty="0">
              <a:solidFill>
                <a:srgbClr val="C00000"/>
              </a:solidFill>
            </a:endParaRPr>
          </a:p>
        </p:txBody>
      </p:sp>
      <p:cxnSp>
        <p:nvCxnSpPr>
          <p:cNvPr id="4" name="Straight Connector 3"/>
          <p:cNvCxnSpPr/>
          <p:nvPr/>
        </p:nvCxnSpPr>
        <p:spPr>
          <a:xfrm>
            <a:off x="609600" y="2286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35052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7244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0763" y="5334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1447800"/>
            <a:ext cx="8001000" cy="464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10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Let’s Try It!</a:t>
            </a:r>
            <a:endParaRPr lang="en-US" b="1" dirty="0">
              <a:solidFill>
                <a:srgbClr val="C00000"/>
              </a:solidFill>
            </a:endParaRPr>
          </a:p>
        </p:txBody>
      </p:sp>
      <p:sp>
        <p:nvSpPr>
          <p:cNvPr id="5" name="Content Placeholder 4"/>
          <p:cNvSpPr>
            <a:spLocks noGrp="1"/>
          </p:cNvSpPr>
          <p:nvPr>
            <p:ph sz="half" idx="1"/>
          </p:nvPr>
        </p:nvSpPr>
        <p:spPr>
          <a:xfrm>
            <a:off x="847376" y="1676400"/>
            <a:ext cx="7086600" cy="4343400"/>
          </a:xfrm>
          <a:noFill/>
          <a:ln>
            <a:noFill/>
          </a:ln>
        </p:spPr>
        <p:txBody>
          <a:bodyPr>
            <a:noAutofit/>
          </a:bodyPr>
          <a:lstStyle/>
          <a:p>
            <a:r>
              <a:rPr lang="en-US" sz="4400" b="1" dirty="0" smtClean="0">
                <a:solidFill>
                  <a:srgbClr val="C00000"/>
                </a:solidFill>
                <a:hlinkClick r:id="rId3" action="ppaction://hlinksldjump"/>
              </a:rPr>
              <a:t>Pose</a:t>
            </a:r>
            <a:endParaRPr lang="en-US" sz="4400" b="1" dirty="0" smtClean="0">
              <a:solidFill>
                <a:srgbClr val="C00000"/>
              </a:solidFill>
            </a:endParaRPr>
          </a:p>
          <a:p>
            <a:r>
              <a:rPr lang="en-US" sz="4400" b="1" dirty="0" smtClean="0">
                <a:solidFill>
                  <a:srgbClr val="C00000"/>
                </a:solidFill>
                <a:hlinkClick r:id="rId4" action="ppaction://hlinksldjump"/>
              </a:rPr>
              <a:t>Solve</a:t>
            </a:r>
            <a:endParaRPr lang="en-US" sz="4400" b="1" dirty="0" smtClean="0">
              <a:solidFill>
                <a:srgbClr val="C00000"/>
              </a:solidFill>
            </a:endParaRPr>
          </a:p>
          <a:p>
            <a:r>
              <a:rPr lang="en-US" sz="4400" b="1" dirty="0" smtClean="0">
                <a:solidFill>
                  <a:srgbClr val="C00000"/>
                </a:solidFill>
                <a:hlinkClick r:id="rId5" action="ppaction://hlinksldjump"/>
              </a:rPr>
              <a:t>Share</a:t>
            </a:r>
            <a:endParaRPr lang="en-US" sz="4400" b="1" dirty="0" smtClean="0">
              <a:solidFill>
                <a:srgbClr val="C00000"/>
              </a:solidFill>
            </a:endParaRPr>
          </a:p>
          <a:p>
            <a:r>
              <a:rPr lang="en-US" sz="4400" b="1" dirty="0" smtClean="0">
                <a:solidFill>
                  <a:srgbClr val="C00000"/>
                </a:solidFill>
                <a:hlinkClick r:id="rId6" action="ppaction://hlinksldjump"/>
              </a:rPr>
              <a:t>Connect</a:t>
            </a:r>
            <a:endParaRPr lang="en-US" sz="4400" b="1" dirty="0" smtClean="0">
              <a:solidFill>
                <a:srgbClr val="C00000"/>
              </a:solidFill>
            </a:endParaRPr>
          </a:p>
          <a:p>
            <a:r>
              <a:rPr lang="en-US" sz="4400" b="1" dirty="0" smtClean="0">
                <a:solidFill>
                  <a:srgbClr val="C00000"/>
                </a:solidFill>
                <a:hlinkClick r:id="rId7" action="ppaction://hlinksldjump"/>
              </a:rPr>
              <a:t>Represent</a:t>
            </a:r>
            <a:endParaRPr lang="en-US" sz="4400" b="1" dirty="0" smtClean="0">
              <a:solidFill>
                <a:srgbClr val="C00000"/>
              </a:solidFill>
            </a:endParaRPr>
          </a:p>
          <a:p>
            <a:endParaRPr lang="en-US" sz="4400" b="1" dirty="0"/>
          </a:p>
        </p:txBody>
      </p:sp>
      <p:sp>
        <p:nvSpPr>
          <p:cNvPr id="2" name="Right Arrow 1">
            <a:hlinkClick r:id="rId8" action="ppaction://hlinksldjump"/>
          </p:cNvPr>
          <p:cNvSpPr/>
          <p:nvPr/>
        </p:nvSpPr>
        <p:spPr>
          <a:xfrm>
            <a:off x="6781800" y="5676900"/>
            <a:ext cx="1371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06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0"/>
            <a:ext cx="4038600" cy="4906963"/>
          </a:xfrm>
          <a:solidFill>
            <a:schemeClr val="bg1"/>
          </a:solidFill>
          <a:ln>
            <a:noFill/>
          </a:ln>
        </p:spPr>
        <p:txBody>
          <a:bodyPr>
            <a:normAutofit/>
          </a:bodyPr>
          <a:lstStyle/>
          <a:p>
            <a:pPr marL="0" indent="0">
              <a:buNone/>
            </a:pPr>
            <a:r>
              <a:rPr lang="en-US" dirty="0" smtClean="0"/>
              <a:t>Drawing/Manipulating…</a:t>
            </a:r>
          </a:p>
          <a:p>
            <a:pPr marL="0" indent="0">
              <a:buNone/>
            </a:pPr>
            <a:endParaRPr lang="en-US" sz="2000" dirty="0"/>
          </a:p>
          <a:p>
            <a:pPr marL="0" indent="0">
              <a:buNone/>
            </a:pPr>
            <a:r>
              <a:rPr lang="en-US" sz="2000" dirty="0" smtClean="0"/>
              <a:t>       </a:t>
            </a:r>
            <a:r>
              <a:rPr lang="en-US" sz="1600" dirty="0" smtClean="0"/>
              <a:t>$</a:t>
            </a:r>
            <a:r>
              <a:rPr lang="en-US" sz="1600" dirty="0"/>
              <a:t>10               $1	    $0.25</a:t>
            </a:r>
            <a:r>
              <a:rPr lang="en-US" sz="1600" dirty="0" smtClean="0"/>
              <a:t> </a:t>
            </a:r>
          </a:p>
          <a:p>
            <a:pPr marL="0" indent="0">
              <a:buNone/>
            </a:pPr>
            <a:r>
              <a:rPr lang="en-US" sz="2000" dirty="0" smtClean="0"/>
              <a:t>       </a:t>
            </a:r>
          </a:p>
          <a:p>
            <a:pPr marL="0" indent="0">
              <a:buNone/>
            </a:pPr>
            <a:r>
              <a:rPr lang="en-US" sz="2000" dirty="0"/>
              <a:t> </a:t>
            </a:r>
            <a:r>
              <a:rPr lang="en-US" sz="2000" dirty="0" smtClean="0"/>
              <a:t>      </a:t>
            </a:r>
            <a:r>
              <a:rPr lang="en-US" sz="1600" dirty="0" smtClean="0"/>
              <a:t>$</a:t>
            </a:r>
            <a:r>
              <a:rPr lang="en-US" sz="1600" dirty="0"/>
              <a:t>10 </a:t>
            </a:r>
            <a:r>
              <a:rPr lang="en-US" sz="1600" dirty="0" smtClean="0"/>
              <a:t>              </a:t>
            </a:r>
            <a:r>
              <a:rPr lang="en-US" sz="1600" dirty="0"/>
              <a:t>$</a:t>
            </a:r>
            <a:r>
              <a:rPr lang="en-US" sz="1600" dirty="0" smtClean="0"/>
              <a:t>1	    $0.25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a:t> </a:t>
            </a:r>
            <a:r>
              <a:rPr lang="en-US" sz="2000" dirty="0" smtClean="0"/>
              <a:t>      </a:t>
            </a:r>
            <a:r>
              <a:rPr lang="en-US" sz="1600" dirty="0" smtClean="0"/>
              <a:t>$</a:t>
            </a:r>
            <a:r>
              <a:rPr lang="en-US" sz="1600" dirty="0"/>
              <a:t>10               $1	    $</a:t>
            </a:r>
            <a:r>
              <a:rPr lang="en-US" sz="1600" dirty="0" smtClean="0"/>
              <a:t>0.25</a:t>
            </a:r>
          </a:p>
          <a:p>
            <a:pPr marL="0" indent="0">
              <a:buNone/>
            </a:pPr>
            <a:endParaRPr lang="en-US" sz="1600" dirty="0"/>
          </a:p>
          <a:p>
            <a:pPr marL="0" indent="0">
              <a:buNone/>
            </a:pPr>
            <a:endParaRPr lang="en-US" sz="1600" dirty="0" smtClean="0"/>
          </a:p>
          <a:p>
            <a:pPr marL="0" indent="0">
              <a:buNone/>
            </a:pPr>
            <a:endParaRPr lang="en-US" sz="800" dirty="0"/>
          </a:p>
          <a:p>
            <a:pPr marL="0" indent="0">
              <a:buNone/>
            </a:pPr>
            <a:endParaRPr lang="en-US" sz="800"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1200" dirty="0"/>
          </a:p>
          <a:p>
            <a:pPr marL="0" indent="0">
              <a:buNone/>
            </a:pPr>
            <a:endParaRPr lang="en-US" dirty="0"/>
          </a:p>
        </p:txBody>
      </p:sp>
      <p:sp>
        <p:nvSpPr>
          <p:cNvPr id="2" name="Title 1"/>
          <p:cNvSpPr>
            <a:spLocks noGrp="1"/>
          </p:cNvSpPr>
          <p:nvPr>
            <p:ph type="title"/>
          </p:nvPr>
        </p:nvSpPr>
        <p:spPr>
          <a:noFill/>
          <a:ln>
            <a:noFill/>
          </a:ln>
        </p:spPr>
        <p:txBody>
          <a:bodyPr>
            <a:normAutofit/>
          </a:bodyPr>
          <a:lstStyle/>
          <a:p>
            <a:r>
              <a:rPr lang="en-US" b="1" dirty="0" smtClean="0">
                <a:solidFill>
                  <a:srgbClr val="C00000"/>
                </a:solidFill>
              </a:rPr>
              <a:t>Solve and Share</a:t>
            </a:r>
            <a:endParaRPr lang="en-US" b="1" dirty="0">
              <a:solidFill>
                <a:srgbClr val="C00000"/>
              </a:solidFill>
            </a:endParaRPr>
          </a:p>
        </p:txBody>
      </p:sp>
      <p:sp>
        <p:nvSpPr>
          <p:cNvPr id="7" name="Content Placeholder 6"/>
          <p:cNvSpPr>
            <a:spLocks noGrp="1"/>
          </p:cNvSpPr>
          <p:nvPr>
            <p:ph sz="half" idx="2"/>
          </p:nvPr>
        </p:nvSpPr>
        <p:spPr>
          <a:xfrm>
            <a:off x="4648200" y="1219200"/>
            <a:ext cx="3962400" cy="4906963"/>
          </a:xfrm>
          <a:solidFill>
            <a:schemeClr val="bg1"/>
          </a:solidFill>
        </p:spPr>
        <p:txBody>
          <a:bodyPr>
            <a:normAutofit/>
          </a:bodyPr>
          <a:lstStyle/>
          <a:p>
            <a:pPr marL="0" indent="0">
              <a:buNone/>
            </a:pPr>
            <a:r>
              <a:rPr lang="en-US" dirty="0" smtClean="0"/>
              <a:t>Reasoning/Mental Math…</a:t>
            </a:r>
          </a:p>
          <a:p>
            <a:pPr marL="0" indent="0">
              <a:buNone/>
            </a:pPr>
            <a:endParaRPr lang="en-US" dirty="0" smtClean="0"/>
          </a:p>
          <a:p>
            <a:pPr marL="0" indent="0">
              <a:buNone/>
            </a:pPr>
            <a:r>
              <a:rPr lang="en-US" dirty="0" smtClean="0"/>
              <a:t>“I knew that (6) 10s would be 60 and (6) 1s would be 6 more so that’s 66. 6 quarters would be $1.50. I knew that 66 and one more is 67 and then 50 cents more would make $67.50.”</a:t>
            </a:r>
            <a:endParaRPr lang="en-US" dirty="0"/>
          </a:p>
        </p:txBody>
      </p:sp>
      <p:sp>
        <p:nvSpPr>
          <p:cNvPr id="8" name="Rectangle 7"/>
          <p:cNvSpPr/>
          <p:nvPr/>
        </p:nvSpPr>
        <p:spPr>
          <a:xfrm>
            <a:off x="1689463" y="2817221"/>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p:cNvSpPr/>
          <p:nvPr/>
        </p:nvSpPr>
        <p:spPr>
          <a:xfrm>
            <a:off x="775063" y="2817221"/>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24694" y="285641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98172" y="209330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775063" y="209330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24694" y="2079158"/>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98172" y="3446415"/>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Rectangle 26"/>
          <p:cNvSpPr/>
          <p:nvPr/>
        </p:nvSpPr>
        <p:spPr>
          <a:xfrm>
            <a:off x="796835" y="3446415"/>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46466" y="3446415"/>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89463"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788126"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37757" y="41148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98172"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p:cNvSpPr/>
          <p:nvPr/>
        </p:nvSpPr>
        <p:spPr>
          <a:xfrm>
            <a:off x="796835"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46466" y="48006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85109"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Rectangle 35"/>
          <p:cNvSpPr/>
          <p:nvPr/>
        </p:nvSpPr>
        <p:spPr>
          <a:xfrm>
            <a:off x="783772"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3403" y="54864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a:hlinkClick r:id="rId3" action="ppaction://hlinksldjump"/>
          </p:cNvPr>
          <p:cNvSpPr/>
          <p:nvPr/>
        </p:nvSpPr>
        <p:spPr>
          <a:xfrm>
            <a:off x="609600" y="6172200"/>
            <a:ext cx="1088572"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565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1000"/>
                                        <p:tgtEl>
                                          <p:spTgt spid="36"/>
                                        </p:tgtEl>
                                      </p:cBhvr>
                                    </p:animEffect>
                                    <p:anim calcmode="lin" valueType="num">
                                      <p:cBhvr>
                                        <p:cTn id="105" dur="1000" fill="hold"/>
                                        <p:tgtEl>
                                          <p:spTgt spid="36"/>
                                        </p:tgtEl>
                                        <p:attrNameLst>
                                          <p:attrName>ppt_x</p:attrName>
                                        </p:attrNameLst>
                                      </p:cBhvr>
                                      <p:tavLst>
                                        <p:tav tm="0">
                                          <p:val>
                                            <p:strVal val="#ppt_x"/>
                                          </p:val>
                                        </p:tav>
                                        <p:tav tm="100000">
                                          <p:val>
                                            <p:strVal val="#ppt_x"/>
                                          </p:val>
                                        </p:tav>
                                      </p:tavLst>
                                    </p:anim>
                                    <p:anim calcmode="lin" valueType="num">
                                      <p:cBhvr>
                                        <p:cTn id="106" dur="1000" fill="hold"/>
                                        <p:tgtEl>
                                          <p:spTgt spid="3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1000"/>
                                        <p:tgtEl>
                                          <p:spTgt spid="35"/>
                                        </p:tgtEl>
                                      </p:cBhvr>
                                    </p:animEffect>
                                    <p:anim calcmode="lin" valueType="num">
                                      <p:cBhvr>
                                        <p:cTn id="110" dur="1000" fill="hold"/>
                                        <p:tgtEl>
                                          <p:spTgt spid="35"/>
                                        </p:tgtEl>
                                        <p:attrNameLst>
                                          <p:attrName>ppt_x</p:attrName>
                                        </p:attrNameLst>
                                      </p:cBhvr>
                                      <p:tavLst>
                                        <p:tav tm="0">
                                          <p:val>
                                            <p:strVal val="#ppt_x"/>
                                          </p:val>
                                        </p:tav>
                                        <p:tav tm="100000">
                                          <p:val>
                                            <p:strVal val="#ppt_x"/>
                                          </p:val>
                                        </p:tav>
                                      </p:tavLst>
                                    </p:anim>
                                    <p:anim calcmode="lin" valueType="num">
                                      <p:cBhvr>
                                        <p:cTn id="111" dur="1000" fill="hold"/>
                                        <p:tgtEl>
                                          <p:spTgt spid="3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1000"/>
                                        <p:tgtEl>
                                          <p:spTgt spid="37"/>
                                        </p:tgtEl>
                                      </p:cBhvr>
                                    </p:animEffect>
                                    <p:anim calcmode="lin" valueType="num">
                                      <p:cBhvr>
                                        <p:cTn id="115" dur="1000" fill="hold"/>
                                        <p:tgtEl>
                                          <p:spTgt spid="37"/>
                                        </p:tgtEl>
                                        <p:attrNameLst>
                                          <p:attrName>ppt_x</p:attrName>
                                        </p:attrNameLst>
                                      </p:cBhvr>
                                      <p:tavLst>
                                        <p:tav tm="0">
                                          <p:val>
                                            <p:strVal val="#ppt_x"/>
                                          </p:val>
                                        </p:tav>
                                        <p:tav tm="100000">
                                          <p:val>
                                            <p:strVal val="#ppt_x"/>
                                          </p:val>
                                        </p:tav>
                                      </p:tavLst>
                                    </p:anim>
                                    <p:anim calcmode="lin" valueType="num">
                                      <p:cBhvr>
                                        <p:cTn id="1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7">
                                            <p:bg/>
                                          </p:spTgt>
                                        </p:tgtEl>
                                        <p:attrNameLst>
                                          <p:attrName>style.visibility</p:attrName>
                                        </p:attrNameLst>
                                      </p:cBhvr>
                                      <p:to>
                                        <p:strVal val="visible"/>
                                      </p:to>
                                    </p:set>
                                    <p:animEffect transition="in" filter="fade">
                                      <p:cBhvr>
                                        <p:cTn id="121" dur="1000"/>
                                        <p:tgtEl>
                                          <p:spTgt spid="7">
                                            <p:bg/>
                                          </p:spTgt>
                                        </p:tgtEl>
                                      </p:cBhvr>
                                    </p:animEffect>
                                    <p:anim calcmode="lin" valueType="num">
                                      <p:cBhvr>
                                        <p:cTn id="122" dur="1000" fill="hold"/>
                                        <p:tgtEl>
                                          <p:spTgt spid="7">
                                            <p:bg/>
                                          </p:spTgt>
                                        </p:tgtEl>
                                        <p:attrNameLst>
                                          <p:attrName>ppt_x</p:attrName>
                                        </p:attrNameLst>
                                      </p:cBhvr>
                                      <p:tavLst>
                                        <p:tav tm="0">
                                          <p:val>
                                            <p:strVal val="#ppt_x"/>
                                          </p:val>
                                        </p:tav>
                                        <p:tav tm="100000">
                                          <p:val>
                                            <p:strVal val="#ppt_x"/>
                                          </p:val>
                                        </p:tav>
                                      </p:tavLst>
                                    </p:anim>
                                    <p:anim calcmode="lin" valueType="num">
                                      <p:cBhvr>
                                        <p:cTn id="1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7">
                                            <p:txEl>
                                              <p:pRg st="0" end="0"/>
                                            </p:txEl>
                                          </p:spTgt>
                                        </p:tgtEl>
                                        <p:attrNameLst>
                                          <p:attrName>style.visibility</p:attrName>
                                        </p:attrNameLst>
                                      </p:cBhvr>
                                      <p:to>
                                        <p:strVal val="visible"/>
                                      </p:to>
                                    </p:set>
                                    <p:animEffect transition="in" filter="fade">
                                      <p:cBhvr>
                                        <p:cTn id="128" dur="1000"/>
                                        <p:tgtEl>
                                          <p:spTgt spid="7">
                                            <p:txEl>
                                              <p:pRg st="0" end="0"/>
                                            </p:txEl>
                                          </p:spTgt>
                                        </p:tgtEl>
                                      </p:cBhvr>
                                    </p:animEffect>
                                    <p:anim calcmode="lin" valueType="num">
                                      <p:cBhvr>
                                        <p:cTn id="1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7">
                                            <p:txEl>
                                              <p:pRg st="2" end="2"/>
                                            </p:txEl>
                                          </p:spTgt>
                                        </p:tgtEl>
                                        <p:attrNameLst>
                                          <p:attrName>style.visibility</p:attrName>
                                        </p:attrNameLst>
                                      </p:cBhvr>
                                      <p:to>
                                        <p:strVal val="visible"/>
                                      </p:to>
                                    </p:set>
                                    <p:animEffect transition="in" filter="fade">
                                      <p:cBhvr>
                                        <p:cTn id="135" dur="1000"/>
                                        <p:tgtEl>
                                          <p:spTgt spid="7">
                                            <p:txEl>
                                              <p:pRg st="2" end="2"/>
                                            </p:txEl>
                                          </p:spTgt>
                                        </p:tgtEl>
                                      </p:cBhvr>
                                    </p:animEffect>
                                    <p:anim calcmode="lin" valueType="num">
                                      <p:cBhvr>
                                        <p:cTn id="1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animBg="1"/>
      <p:bldP spid="21" grpId="0" uiExpand="1" animBg="1"/>
      <p:bldP spid="22" grpId="0" uiExpand="1" animBg="1"/>
      <p:bldP spid="23" grpId="0" uiExpand="1" animBg="1"/>
      <p:bldP spid="24" grpId="0" uiExpand="1" animBg="1"/>
      <p:bldP spid="25" grpId="0" uiExpand="1" animBg="1"/>
      <p:bldP spid="26" grpId="0" uiExpand="1" animBg="1"/>
      <p:bldP spid="27" grpId="0" uiExpand="1" animBg="1"/>
      <p:bldP spid="28" grpId="0" uiExpand="1" animBg="1"/>
      <p:bldP spid="29" grpId="0" uiExpand="1" animBg="1"/>
      <p:bldP spid="30" grpId="0" uiExpand="1" animBg="1"/>
      <p:bldP spid="31" grpId="0" uiExpand="1" animBg="1"/>
      <p:bldP spid="32" grpId="0" uiExpand="1" animBg="1"/>
      <p:bldP spid="33" grpId="0" uiExpand="1" animBg="1"/>
      <p:bldP spid="34" grpId="0" uiExpand="1" animBg="1"/>
      <p:bldP spid="35" grpId="0" uiExpand="1" animBg="1"/>
      <p:bldP spid="36" grpId="0" uiExpand="1" animBg="1"/>
      <p:bldP spid="37"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0"/>
            <a:ext cx="4038600" cy="4906963"/>
          </a:xfrm>
          <a:solidFill>
            <a:schemeClr val="bg1"/>
          </a:solidFill>
          <a:ln>
            <a:noFill/>
          </a:ln>
        </p:spPr>
        <p:txBody>
          <a:bodyPr/>
          <a:lstStyle/>
          <a:p>
            <a:pPr marL="0" indent="0">
              <a:buNone/>
            </a:pPr>
            <a:r>
              <a:rPr lang="en-US" dirty="0" smtClean="0"/>
              <a:t>How are these the same?</a:t>
            </a:r>
          </a:p>
          <a:p>
            <a:pPr marL="0" indent="0">
              <a:buNone/>
            </a:pPr>
            <a:endParaRPr lang="en-US" sz="2000" dirty="0"/>
          </a:p>
          <a:p>
            <a:pPr marL="0" indent="0">
              <a:buNone/>
            </a:pPr>
            <a:r>
              <a:rPr lang="en-US" sz="2000" dirty="0" smtClean="0"/>
              <a:t>       </a:t>
            </a:r>
            <a:r>
              <a:rPr lang="en-US" sz="1600" dirty="0" smtClean="0"/>
              <a:t>$</a:t>
            </a:r>
            <a:r>
              <a:rPr lang="en-US" sz="1600" dirty="0"/>
              <a:t>10               $1	    $0.25</a:t>
            </a:r>
            <a:r>
              <a:rPr lang="en-US" sz="1600" dirty="0" smtClean="0"/>
              <a:t> </a:t>
            </a:r>
          </a:p>
          <a:p>
            <a:pPr marL="0" indent="0">
              <a:buNone/>
            </a:pPr>
            <a:r>
              <a:rPr lang="en-US" sz="2000" dirty="0" smtClean="0"/>
              <a:t>       </a:t>
            </a:r>
          </a:p>
          <a:p>
            <a:pPr marL="0" indent="0">
              <a:buNone/>
            </a:pPr>
            <a:r>
              <a:rPr lang="en-US" sz="2000" dirty="0"/>
              <a:t> </a:t>
            </a:r>
            <a:r>
              <a:rPr lang="en-US" sz="2000" dirty="0" smtClean="0"/>
              <a:t>      </a:t>
            </a:r>
            <a:r>
              <a:rPr lang="en-US" sz="1600" dirty="0" smtClean="0"/>
              <a:t>$</a:t>
            </a:r>
            <a:r>
              <a:rPr lang="en-US" sz="1600" dirty="0"/>
              <a:t>10 </a:t>
            </a:r>
            <a:r>
              <a:rPr lang="en-US" sz="1600" dirty="0" smtClean="0"/>
              <a:t>              </a:t>
            </a:r>
            <a:r>
              <a:rPr lang="en-US" sz="1600" dirty="0"/>
              <a:t>$</a:t>
            </a:r>
            <a:r>
              <a:rPr lang="en-US" sz="1600" dirty="0" smtClean="0"/>
              <a:t>1	    $0.25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smtClean="0"/>
              <a:t>       </a:t>
            </a:r>
            <a:r>
              <a:rPr lang="en-US" sz="1600" dirty="0"/>
              <a:t>$10               $1	    $</a:t>
            </a:r>
            <a:r>
              <a:rPr lang="en-US" sz="1600" dirty="0" smtClean="0"/>
              <a:t>0.25</a:t>
            </a:r>
          </a:p>
          <a:p>
            <a:pPr marL="0" indent="0">
              <a:buNone/>
            </a:pPr>
            <a:endParaRPr lang="en-US" sz="1600" dirty="0"/>
          </a:p>
          <a:p>
            <a:pPr marL="0" indent="0">
              <a:buNone/>
            </a:pPr>
            <a:r>
              <a:rPr lang="en-US" sz="2000" dirty="0"/>
              <a:t> </a:t>
            </a:r>
            <a:r>
              <a:rPr lang="en-US" sz="2000" dirty="0" smtClean="0"/>
              <a:t>      </a:t>
            </a:r>
            <a:r>
              <a:rPr lang="en-US" sz="1600" dirty="0" smtClean="0"/>
              <a:t>$</a:t>
            </a:r>
            <a:r>
              <a:rPr lang="en-US" sz="1600" dirty="0"/>
              <a:t>10               $1	    $</a:t>
            </a:r>
            <a:r>
              <a:rPr lang="en-US" sz="1600" dirty="0" smtClean="0"/>
              <a:t>0.25</a:t>
            </a:r>
          </a:p>
          <a:p>
            <a:pPr marL="0" indent="0">
              <a:buNone/>
            </a:pPr>
            <a:endParaRPr lang="en-US" sz="1600" dirty="0"/>
          </a:p>
          <a:p>
            <a:pPr marL="0" indent="0">
              <a:buNone/>
            </a:pPr>
            <a:endParaRPr lang="en-US" sz="1600" dirty="0" smtClean="0"/>
          </a:p>
          <a:p>
            <a:pPr marL="0" indent="0">
              <a:buNone/>
            </a:pPr>
            <a:endParaRPr lang="en-US" sz="800" dirty="0"/>
          </a:p>
          <a:p>
            <a:pPr marL="0" indent="0">
              <a:buNone/>
            </a:pPr>
            <a:endParaRPr lang="en-US" sz="800" dirty="0" smtClean="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1200" dirty="0"/>
          </a:p>
          <a:p>
            <a:pPr marL="0" indent="0">
              <a:buNone/>
            </a:pPr>
            <a:endParaRPr lang="en-US" dirty="0"/>
          </a:p>
        </p:txBody>
      </p:sp>
      <p:sp>
        <p:nvSpPr>
          <p:cNvPr id="2" name="Title 1"/>
          <p:cNvSpPr>
            <a:spLocks noGrp="1"/>
          </p:cNvSpPr>
          <p:nvPr>
            <p:ph type="title"/>
          </p:nvPr>
        </p:nvSpPr>
        <p:spPr>
          <a:noFill/>
          <a:ln>
            <a:noFill/>
          </a:ln>
        </p:spPr>
        <p:txBody>
          <a:bodyPr>
            <a:normAutofit/>
          </a:bodyPr>
          <a:lstStyle/>
          <a:p>
            <a:r>
              <a:rPr lang="en-US" b="1" dirty="0" smtClean="0">
                <a:solidFill>
                  <a:srgbClr val="C00000"/>
                </a:solidFill>
              </a:rPr>
              <a:t>Connect</a:t>
            </a:r>
            <a:endParaRPr lang="en-US" b="1" dirty="0">
              <a:solidFill>
                <a:srgbClr val="C00000"/>
              </a:solidFill>
            </a:endParaRPr>
          </a:p>
        </p:txBody>
      </p:sp>
      <p:sp>
        <p:nvSpPr>
          <p:cNvPr id="7" name="Content Placeholder 6"/>
          <p:cNvSpPr>
            <a:spLocks noGrp="1"/>
          </p:cNvSpPr>
          <p:nvPr>
            <p:ph sz="half" idx="2"/>
          </p:nvPr>
        </p:nvSpPr>
        <p:spPr>
          <a:xfrm>
            <a:off x="4648200" y="1219200"/>
            <a:ext cx="3962400" cy="4906963"/>
          </a:xfrm>
          <a:solidFill>
            <a:schemeClr val="bg1"/>
          </a:solidFill>
        </p:spPr>
        <p:txBody>
          <a:bodyPr/>
          <a:lstStyle/>
          <a:p>
            <a:pPr marL="0" indent="0">
              <a:buNone/>
            </a:pPr>
            <a:r>
              <a:rPr lang="en-US" dirty="0" smtClean="0"/>
              <a:t>How are these different?</a:t>
            </a:r>
          </a:p>
          <a:p>
            <a:pPr marL="0" indent="0">
              <a:buNone/>
            </a:pPr>
            <a:endParaRPr lang="en-US" dirty="0" smtClean="0"/>
          </a:p>
          <a:p>
            <a:pPr marL="0" indent="0">
              <a:buNone/>
            </a:pPr>
            <a:r>
              <a:rPr lang="en-US" dirty="0" smtClean="0"/>
              <a:t>“I knew that (6) 10s would be 60 and (6) 1s would be 6 more so that’s 66. 6 quarters would be $1.50. I knew that 66 and one more is 67 and then 50 cents more would make $67.50.”</a:t>
            </a:r>
            <a:endParaRPr lang="en-US" dirty="0"/>
          </a:p>
        </p:txBody>
      </p:sp>
      <p:sp>
        <p:nvSpPr>
          <p:cNvPr id="8" name="Rectangle 7"/>
          <p:cNvSpPr/>
          <p:nvPr/>
        </p:nvSpPr>
        <p:spPr>
          <a:xfrm>
            <a:off x="1689463" y="2817221"/>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p:cNvSpPr/>
          <p:nvPr/>
        </p:nvSpPr>
        <p:spPr>
          <a:xfrm>
            <a:off x="775063" y="2817221"/>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24694" y="285641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98172" y="209330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775063" y="2093303"/>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24694" y="2079158"/>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98172" y="3446415"/>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Rectangle 26"/>
          <p:cNvSpPr/>
          <p:nvPr/>
        </p:nvSpPr>
        <p:spPr>
          <a:xfrm>
            <a:off x="796835" y="3446415"/>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46466" y="3446415"/>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89463"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788126" y="41148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37757" y="41148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98172"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p:cNvSpPr/>
          <p:nvPr/>
        </p:nvSpPr>
        <p:spPr>
          <a:xfrm>
            <a:off x="796835" y="48006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46466" y="48006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85109"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Rectangle 35"/>
          <p:cNvSpPr/>
          <p:nvPr/>
        </p:nvSpPr>
        <p:spPr>
          <a:xfrm>
            <a:off x="783772" y="5486400"/>
            <a:ext cx="762000" cy="42018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3403" y="5486400"/>
            <a:ext cx="381000" cy="381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a:hlinkClick r:id="rId3" action="ppaction://hlinksldjump"/>
          </p:cNvPr>
          <p:cNvSpPr/>
          <p:nvPr/>
        </p:nvSpPr>
        <p:spPr>
          <a:xfrm>
            <a:off x="483326" y="6172200"/>
            <a:ext cx="1371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720786"/>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quot;&quot;/&gt;&lt;property id=&quot;20307&quot; value=&quot;256&quot;/&gt;&lt;/object&gt;&lt;object type=&quot;3&quot; unique_id=&quot;10005&quot;&gt;&lt;property id=&quot;20148&quot; value=&quot;5&quot;/&gt;&lt;property id=&quot;20300&quot; value=&quot;Slide 2 - &amp;quot;Content Objectives&amp;quot;&quot;/&gt;&lt;property id=&quot;20307&quot; value=&quot;297&quot;/&gt;&lt;/object&gt;&lt;object type=&quot;3&quot; unique_id=&quot;10006&quot;&gt;&lt;property id=&quot;20148&quot; value=&quot;5&quot;/&gt;&lt;property id=&quot;20300&quot; value=&quot;Slide 3 - &amp;quot;Language Objectives&amp;quot;&quot;/&gt;&lt;property id=&quot;20307&quot; value=&quot;299&quot;/&gt;&lt;/object&gt;&lt;object type=&quot;3&quot; unique_id=&quot;10007&quot;&gt;&lt;property id=&quot;20148&quot; value=&quot;5&quot;/&gt;&lt;property id=&quot;20300&quot; value=&quot;Slide 4 - &amp;quot;Day 2&amp;quot;&quot;/&gt;&lt;property id=&quot;20307&quot; value=&quot;298&quot;/&gt;&lt;/object&gt;&lt;object type=&quot;3&quot; unique_id=&quot;10008&quot;&gt;&lt;property id=&quot;20148&quot; value=&quot;5&quot;/&gt;&lt;property id=&quot;20300&quot; value=&quot;Slide 5&quot;/&gt;&lt;property id=&quot;20307&quot; value=&quot;303&quot;/&gt;&lt;/object&gt;&lt;object type=&quot;3&quot; unique_id=&quot;10009&quot;&gt;&lt;property id=&quot;20148&quot; value=&quot;5&quot;/&gt;&lt;property id=&quot;20300&quot; value=&quot;Slide 6 - &amp;quot;MASTERS Evaluation Results&amp;quot;&quot;/&gt;&lt;property id=&quot;20307&quot; value=&quot;258&quot;/&gt;&lt;/object&gt;&lt;object type=&quot;3&quot; unique_id=&quot;10010&quot;&gt;&lt;property id=&quot;20148&quot; value=&quot;5&quot;/&gt;&lt;property id=&quot;20300&quot; value=&quot;Slide 7 - &amp;quot;Participation&amp;quot;&quot;/&gt;&lt;property id=&quot;20307&quot; value=&quot;259&quot;/&gt;&lt;/object&gt;&lt;object type=&quot;3&quot; unique_id=&quot;10011&quot;&gt;&lt;property id=&quot;20148&quot; value=&quot;5&quot;/&gt;&lt;property id=&quot;20300&quot; value=&quot;Slide 8 - &amp;quot;Objective 1 &amp;#x0D;&amp;#x0A;Performance Measure 1a&amp;quot;&quot;/&gt;&lt;property id=&quot;20307&quot; value=&quot;260&quot;/&gt;&lt;/object&gt;&lt;object type=&quot;3&quot; unique_id=&quot;10012&quot;&gt;&lt;property id=&quot;20148&quot; value=&quot;5&quot;/&gt;&lt;property id=&quot;20300&quot; value=&quot;Slide 9 - &amp;quot;Student Results on Curriculum-Based Assessments – ALL STATES YEAR 1&amp;quot;&quot;/&gt;&lt;property id=&quot;20307&quot; value=&quot;261&quot;/&gt;&lt;/object&gt;&lt;object type=&quot;3&quot; unique_id=&quot;10013&quot;&gt;&lt;property id=&quot;20148&quot; value=&quot;5&quot;/&gt;&lt;property id=&quot;20300&quot; value=&quot;Slide 10 - &amp;quot;Student Results on Curriculum-Based Assessments – ALL STATES YEAR 2&amp;quot;&quot;/&gt;&lt;property id=&quot;20307&quot; value=&quot;262&quot;/&gt;&lt;/object&gt;&lt;object type=&quot;3&quot; unique_id=&quot;10014&quot;&gt;&lt;property id=&quot;20148&quot; value=&quot;5&quot;/&gt;&lt;property id=&quot;20300&quot; value=&quot;Slide 11 - &amp;quot;Objective 2&amp;quot;&quot;/&gt;&lt;property id=&quot;20307&quot; value=&quot;264&quot;/&gt;&lt;/object&gt;&lt;object type=&quot;3&quot; unique_id=&quot;10015&quot;&gt;&lt;property id=&quot;20148&quot; value=&quot;5&quot;/&gt;&lt;property id=&quot;20300&quot; value=&quot;Slide 12 - &amp;quot;Secondary Students Completing Courses and Reaching Goals&amp;quot;&quot;/&gt;&lt;property id=&quot;20307&quot; value=&quot;265&quot;/&gt;&lt;/object&gt;&lt;object type=&quot;3&quot; unique_id=&quot;10016&quot;&gt;&lt;property id=&quot;20148&quot; value=&quot;5&quot;/&gt;&lt;property id=&quot;20300&quot; value=&quot;Slide 13 - &amp;quot;Objective 3&amp;quot;&quot;/&gt;&lt;property id=&quot;20307&quot; value=&quot;267&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Objective 4&amp;quot;&quot;/&gt;&lt;property id=&quot;20307&quot; value=&quot;270&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1&quot;/&gt;&lt;/object&gt;&lt;object type=&quot;3&quot; unique_id=&quot;10022&quot;&gt;&lt;property id=&quot;20148&quot; value=&quot;5&quot;/&gt;&lt;property id=&quot;20300&quot; value=&quot;Slide 19 - &amp;quot;Parent Ratings on the MASTERS Parent Involvement Rubric&amp;quot;&quot;/&gt;&lt;property id=&quot;20307&quot; value=&quot;272&quot;/&gt;&lt;/object&gt;&lt;object type=&quot;3&quot; unique_id=&quot;10023&quot;&gt;&lt;property id=&quot;20148&quot; value=&quot;5&quot;/&gt;&lt;property id=&quot;20300&quot; value=&quot;Slide 20&quot;/&gt;&lt;property id=&quot;20307&quot; value=&quot;273&quot;/&gt;&lt;/object&gt;&lt;object type=&quot;3&quot; unique_id=&quot;10024&quot;&gt;&lt;property id=&quot;20148&quot; value=&quot;5&quot;/&gt;&lt;property id=&quot;20300&quot; value=&quot;Slide 21 - &amp;quot;Comments from 2012&amp;quot;&quot;/&gt;&lt;property id=&quot;20307&quot; value=&quot;275&quot;/&gt;&lt;/object&gt;&lt;object type=&quot;3&quot; unique_id=&quot;10025&quot;&gt;&lt;property id=&quot;20148&quot; value=&quot;5&quot;/&gt;&lt;property id=&quot;20300&quot; value=&quot;Slide 22 - &amp;quot;Comments from 2012&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 - &amp;quot;Grades 4-5&amp;quot;&quot;/&gt;&lt;property id=&quot;20307&quot; value=&quot;279&quot;/&gt;&lt;/object&gt;&lt;object type=&quot;3&quot; unique_id=&quot;10029&quot;&gt;&lt;property id=&quot;20148&quot; value=&quot;5&quot;/&gt;&lt;property id=&quot;20300&quot; value=&quot;Slide 26 - &amp;quot;What Are Users Doing? (K-1)&amp;quot;&quot;/&gt;&lt;property id=&quot;20307&quot; value=&quot;280&quot;/&gt;&lt;/object&gt;&lt;object type=&quot;3&quot; unique_id=&quot;10030&quot;&gt;&lt;property id=&quot;20148&quot; value=&quot;5&quot;/&gt;&lt;property id=&quot;20300&quot; value=&quot;Slide 27 - &amp;quot;What are Users Doing?&amp;#x0D;&amp;#x0A;Grades 2-3&amp;quot;&quot;/&gt;&lt;property id=&quot;20307&quot; value=&quot;281&quot;/&gt;&lt;/object&gt;&lt;object type=&quot;3&quot; unique_id=&quot;10031&quot;&gt;&lt;property id=&quot;20148&quot; value=&quot;5&quot;/&gt;&lt;property id=&quot;20300&quot; value=&quot;Slide 28 - &amp;quot;What are Users Doing?&amp;quot;&quot;/&gt;&lt;property id=&quot;20307&quot; value=&quot;282&quot;/&gt;&lt;/object&gt;&lt;object type=&quot;3&quot; unique_id=&quot;10032&quot;&gt;&lt;property id=&quot;20148&quot; value=&quot;5&quot;/&gt;&lt;property id=&quot;20300&quot; value=&quot;Slide 29&quot;/&gt;&lt;property id=&quot;20307&quot; value=&quot;283&quot;/&gt;&lt;/object&gt;&lt;object type=&quot;3&quot; unique_id=&quot;10033&quot;&gt;&lt;property id=&quot;20148&quot; value=&quot;5&quot;/&gt;&lt;property id=&quot;20300&quot; value=&quot;Slide 30 - &amp;quot;What Are Users Doing?&amp;quot;&quot;/&gt;&lt;property id=&quot;20307&quot; value=&quot;284&quot;/&gt;&lt;/object&gt;&lt;object type=&quot;3&quot; unique_id=&quot;10034&quot;&gt;&lt;property id=&quot;20148&quot; value=&quot;5&quot;/&gt;&lt;property id=&quot;20300&quot; value=&quot;Slide 31 - &amp;quot;What Are Users Doing?&amp;quot;&quot;/&gt;&lt;property id=&quot;20307&quot; value=&quot;285&quot;/&gt;&lt;/object&gt;&lt;object type=&quot;3&quot; unique_id=&quot;10035&quot;&gt;&lt;property id=&quot;20148&quot; value=&quot;5&quot;/&gt;&lt;property id=&quot;20300&quot; value=&quot;Slide 32 - &amp;quot;What Are Users Doing?&amp;quot;&quot;/&gt;&lt;property id=&quot;20307&quot; value=&quot;286&quot;/&gt;&lt;/object&gt;&lt;object type=&quot;3&quot; unique_id=&quot;10036&quot;&gt;&lt;property id=&quot;20148&quot; value=&quot;5&quot;/&gt;&lt;property id=&quot;20300&quot; value=&quot;Slide 33&quot;/&gt;&lt;property id=&quot;20307&quot; value=&quot;287&quot;/&gt;&lt;/object&gt;&lt;object type=&quot;3&quot; unique_id=&quot;10037&quot;&gt;&lt;property id=&quot;20148&quot; value=&quot;5&quot;/&gt;&lt;property id=&quot;20300&quot; value=&quot;Slide 34 - &amp;quot;What Are Users Doing?&amp;quot;&quot;/&gt;&lt;property id=&quot;20307&quot; value=&quot;288&quot;/&gt;&lt;/object&gt;&lt;object type=&quot;3&quot; unique_id=&quot;10038&quot;&gt;&lt;property id=&quot;20148&quot; value=&quot;5&quot;/&gt;&lt;property id=&quot;20300&quot; value=&quot;Slide 35 - &amp;quot;MAS Online - PD&amp;quot;&quot;/&gt;&lt;property id=&quot;20307&quot; value=&quot;290&quot;/&gt;&lt;/object&gt;&lt;object type=&quot;3&quot; unique_id=&quot;10039&quot;&gt;&lt;property id=&quot;20148&quot; value=&quot;5&quot;/&gt;&lt;property id=&quot;20300&quot; value=&quot;Slide 36&quot;/&gt;&lt;property id=&quot;20307&quot; value=&quot;292&quot;/&gt;&lt;/object&gt;&lt;object type=&quot;3&quot; unique_id=&quot;10040&quot;&gt;&lt;property id=&quot;20148&quot; value=&quot;5&quot;/&gt;&lt;property id=&quot;20300&quot; value=&quot;Slide 37 - &amp;quot;Online Modules&amp;quot;&quot;/&gt;&lt;property id=&quot;20307&quot; value=&quot;291&quot;/&gt;&lt;/object&gt;&lt;object type=&quot;3&quot; unique_id=&quot;10041&quot;&gt;&lt;property id=&quot;20148&quot; value=&quot;5&quot;/&gt;&lt;property id=&quot;20300&quot; value=&quot;Slide 38&quot;/&gt;&lt;property id=&quot;20307&quot; value=&quot;328&quot;/&gt;&lt;/object&gt;&lt;object type=&quot;3&quot; unique_id=&quot;10042&quot;&gt;&lt;property id=&quot;20148&quot; value=&quot;5&quot;/&gt;&lt;property id=&quot;20300&quot; value=&quot;Slide 39 - &amp;quot;Consortium States and Partner States&amp;quot;&quot;/&gt;&lt;property id=&quot;20307&quot; value=&quot;327&quot;/&gt;&lt;/object&gt;&lt;object type=&quot;3&quot; unique_id=&quot;10043&quot;&gt;&lt;property id=&quot;20148&quot; value=&quot;5&quot;/&gt;&lt;property id=&quot;20300&quot; value=&quot;Slide 40 - &amp;quot;Content Advisory Team&amp;quot;&quot;/&gt;&lt;property id=&quot;20307&quot; value=&quot;301&quot;/&gt;&lt;/object&gt;&lt;object type=&quot;3&quot; unique_id=&quot;10044&quot;&gt;&lt;property id=&quot;20148&quot; value=&quot;5&quot;/&gt;&lt;property id=&quot;20300&quot; value=&quot;Slide 41 - &amp;quot;What’s New in Math MATTERS?&amp;quot;&quot;/&gt;&lt;property id=&quot;20307&quot; value=&quot;294&quot;/&gt;&lt;/object&gt;&lt;object type=&quot;3&quot; unique_id=&quot;10045&quot;&gt;&lt;property id=&quot;20148&quot; value=&quot;5&quot;/&gt;&lt;property id=&quot;20300&quot; value=&quot;Slide 42 - &amp;quot;Goal 1&amp;quot;&quot;/&gt;&lt;property id=&quot;20307&quot; value=&quot;323&quot;/&gt;&lt;/object&gt;&lt;object type=&quot;3&quot; unique_id=&quot;10046&quot;&gt;&lt;property id=&quot;20148&quot; value=&quot;5&quot;/&gt;&lt;property id=&quot;20300&quot; value=&quot;Slide 43 - &amp;quot;Outcome 1a&amp;quot;&quot;/&gt;&lt;property id=&quot;20307&quot; value=&quot;312&quot;/&gt;&lt;/object&gt;&lt;object type=&quot;3&quot; unique_id=&quot;10047&quot;&gt;&lt;property id=&quot;20148&quot; value=&quot;5&quot;/&gt;&lt;property id=&quot;20300&quot; value=&quot;Slide 44 - &amp;quot;Outcome 1b&amp;quot;&quot;/&gt;&lt;property id=&quot;20307&quot; value=&quot;313&quot;/&gt;&lt;/object&gt;&lt;object type=&quot;3&quot; unique_id=&quot;10048&quot;&gt;&lt;property id=&quot;20148&quot; value=&quot;5&quot;/&gt;&lt;property id=&quot;20300&quot; value=&quot;Slide 45 - &amp;quot;Goal 2&amp;quot;&quot;/&gt;&lt;property id=&quot;20307&quot; value=&quot;324&quot;/&gt;&lt;/object&gt;&lt;object type=&quot;3&quot; unique_id=&quot;10049&quot;&gt;&lt;property id=&quot;20148&quot; value=&quot;5&quot;/&gt;&lt;property id=&quot;20300&quot; value=&quot;Slide 46 - &amp;quot;Outcome 2a&amp;quot;&quot;/&gt;&lt;property id=&quot;20307&quot; value=&quot;315&quot;/&gt;&lt;/object&gt;&lt;object type=&quot;3&quot; unique_id=&quot;10050&quot;&gt;&lt;property id=&quot;20148&quot; value=&quot;5&quot;/&gt;&lt;property id=&quot;20300&quot; value=&quot;Slide 47 - &amp;quot;Outcome 2b: &amp;quot;&quot;/&gt;&lt;property id=&quot;20307&quot; value=&quot;316&quot;/&gt;&lt;/object&gt;&lt;object type=&quot;3&quot; unique_id=&quot;10051&quot;&gt;&lt;property id=&quot;20148&quot; value=&quot;5&quot;/&gt;&lt;property id=&quot;20300&quot; value=&quot;Slide 48 - &amp;quot;Outcome 2c &amp;quot;&quot;/&gt;&lt;property id=&quot;20307&quot; value=&quot;317&quot;/&gt;&lt;/object&gt;&lt;object type=&quot;3&quot; unique_id=&quot;10052&quot;&gt;&lt;property id=&quot;20148&quot; value=&quot;5&quot;/&gt;&lt;property id=&quot;20300&quot; value=&quot;Slide 49 - &amp;quot;Goal 3&amp;quot;&quot;/&gt;&lt;property id=&quot;20307&quot; value=&quot;325&quot;/&gt;&lt;/object&gt;&lt;object type=&quot;3&quot; unique_id=&quot;10053&quot;&gt;&lt;property id=&quot;20148&quot; value=&quot;5&quot;/&gt;&lt;property id=&quot;20300&quot; value=&quot;Slide 50 - &amp;quot;Outcome 3a &amp;quot;&quot;/&gt;&lt;property id=&quot;20307&quot; value=&quot;319&quot;/&gt;&lt;/object&gt;&lt;object type=&quot;3&quot; unique_id=&quot;10054&quot;&gt;&lt;property id=&quot;20148&quot; value=&quot;5&quot;/&gt;&lt;property id=&quot;20300&quot; value=&quot;Slide 51&quot;/&gt;&lt;property id=&quot;20307&quot; value=&quot;329&quot;/&gt;&lt;/object&gt;&lt;object type=&quot;3&quot; unique_id=&quot;10055&quot;&gt;&lt;property id=&quot;20148&quot; value=&quot;5&quot;/&gt;&lt;property id=&quot;20300&quot; value=&quot;Slide 52 - &amp;quot;Goal 4&amp;quot;&quot;/&gt;&lt;property id=&quot;20307&quot; value=&quot;326&quot;/&gt;&lt;/object&gt;&lt;object type=&quot;3&quot; unique_id=&quot;10056&quot;&gt;&lt;property id=&quot;20148&quot; value=&quot;5&quot;/&gt;&lt;property id=&quot;20300&quot; value=&quot;Slide 53 - &amp;quot;Outcome 4a&amp;quot;&quot;/&gt;&lt;property id=&quot;20307&quot; value=&quot;321&quot;/&gt;&lt;/object&gt;&lt;object type=&quot;3&quot; unique_id=&quot;10057&quot;&gt;&lt;property id=&quot;20148&quot; value=&quot;5&quot;/&gt;&lt;property id=&quot;20300&quot; value=&quot;Slide 54 - &amp;quot;2013 Timeline&amp;#x0D;&amp;#x0A;(pp. 15-16 Math MATTERS Operational Guide&amp;quot;&quot;/&gt;&lt;property id=&quot;20307&quot; value=&quot;330&quot;/&gt;&lt;/object&gt;&lt;object type=&quot;3&quot; unique_id=&quot;10058&quot;&gt;&lt;property id=&quot;20148&quot; value=&quot;5&quot;/&gt;&lt;property id=&quot;20300&quot; value=&quot;Slide 55&quot;/&gt;&lt;property id=&quot;20307&quot; value=&quot;331&quot;/&gt;&lt;/object&gt;&lt;object type=&quot;3&quot; unique_id=&quot;10059&quot;&gt;&lt;property id=&quot;20148&quot; value=&quot;5&quot;/&gt;&lt;property id=&quot;20300&quot; value=&quot;Slide 56&quot;/&gt;&lt;property id=&quot;20307&quot; value=&quot;304&quot;/&gt;&lt;/object&gt;&lt;object type=&quot;3&quot; unique_id=&quot;10060&quot;&gt;&lt;property id=&quot;20148&quot; value=&quot;5&quot;/&gt;&lt;property id=&quot;20300&quot; value=&quot;Slide 57&quot;/&gt;&lt;property id=&quot;20307&quot; value=&quot;307&quot;/&gt;&lt;/object&gt;&lt;object type=&quot;3&quot; unique_id=&quot;10061&quot;&gt;&lt;property id=&quot;20148&quot; value=&quot;5&quot;/&gt;&lt;property id=&quot;20300&quot; value=&quot;Slide 58&quot;/&gt;&lt;property id=&quot;20307&quot; value=&quot;308&quot;/&gt;&lt;/object&gt;&lt;object type=&quot;3&quot; unique_id=&quot;10062&quot;&gt;&lt;property id=&quot;20148&quot; value=&quot;5&quot;/&gt;&lt;property id=&quot;20300&quot; value=&quot;Slide 59&quot;/&gt;&lt;property id=&quot;20307&quot; value=&quot;309&quot;/&gt;&lt;/object&gt;&lt;object type=&quot;3&quot; unique_id=&quot;10063&quot;&gt;&lt;property id=&quot;20148&quot; value=&quot;5&quot;/&gt;&lt;property id=&quot;20300&quot; value=&quot;Slide 60 - &amp;quot;Contact Information&amp;quot;&quot;/&gt;&lt;property id=&quot;20307&quot; value=&quot;310&quot;/&gt;&lt;/object&gt;&lt;object type=&quot;3&quot; unique_id=&quot;10064&quot;&gt;&lt;property id=&quot;20148&quot; value=&quot;5&quot;/&gt;&lt;property id=&quot;20300&quot; value=&quot;Slide 61 - &amp;quot;Contact Information&amp;quot;&quot;/&gt;&lt;property id=&quot;20307&quot; value=&quot;31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1720</Words>
  <Application>Microsoft Office PowerPoint</Application>
  <PresentationFormat>On-screen Show (4:3)</PresentationFormat>
  <Paragraphs>299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vt:lpstr>
      <vt:lpstr>Staff Development Goals</vt:lpstr>
      <vt:lpstr>What is CGI?</vt:lpstr>
      <vt:lpstr>PowerPoint Presentation</vt:lpstr>
      <vt:lpstr>What does this mean?</vt:lpstr>
      <vt:lpstr>What does this look like?</vt:lpstr>
      <vt:lpstr>Let’s Try It!</vt:lpstr>
      <vt:lpstr>Solve and Share</vt:lpstr>
      <vt:lpstr>Connect</vt:lpstr>
      <vt:lpstr>Represent</vt:lpstr>
      <vt:lpstr>Pose</vt:lpstr>
      <vt:lpstr>Solve and Share</vt:lpstr>
      <vt:lpstr>Represent</vt:lpstr>
      <vt:lpstr>Practice Writing Number Sentences</vt:lpstr>
      <vt:lpstr>Play School</vt:lpstr>
      <vt:lpstr>Play School </vt:lpstr>
      <vt:lpstr>When posing a problem…</vt:lpstr>
      <vt:lpstr>When posing a problem…</vt:lpstr>
      <vt:lpstr>Opportunities for All</vt:lpstr>
      <vt:lpstr>Wrap Up,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Mary Kernel</cp:lastModifiedBy>
  <cp:revision>88</cp:revision>
  <dcterms:created xsi:type="dcterms:W3CDTF">2013-04-07T18:28:01Z</dcterms:created>
  <dcterms:modified xsi:type="dcterms:W3CDTF">2014-04-28T18:27:48Z</dcterms:modified>
</cp:coreProperties>
</file>