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67" r:id="rId4"/>
    <p:sldId id="272" r:id="rId5"/>
    <p:sldId id="273" r:id="rId6"/>
    <p:sldId id="274" r:id="rId7"/>
    <p:sldId id="275" r:id="rId8"/>
    <p:sldId id="276" r:id="rId9"/>
    <p:sldId id="277" r:id="rId10"/>
    <p:sldId id="278" r:id="rId11"/>
    <p:sldId id="279" r:id="rId12"/>
    <p:sldId id="281" r:id="rId13"/>
    <p:sldId id="282" r:id="rId14"/>
    <p:sldId id="284" r:id="rId15"/>
    <p:sldId id="285" r:id="rId16"/>
    <p:sldId id="286" r:id="rId17"/>
    <p:sldId id="266"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420" autoAdjust="0"/>
  </p:normalViewPr>
  <p:slideViewPr>
    <p:cSldViewPr>
      <p:cViewPr varScale="1">
        <p:scale>
          <a:sx n="60" d="100"/>
          <a:sy n="60" d="100"/>
        </p:scale>
        <p:origin x="-130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895FEB-C894-4AAD-9545-B5922E2A8981}" type="datetimeFigureOut">
              <a:rPr lang="en-US" smtClean="0"/>
              <a:t>5/11/2014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48EAB-5E25-407F-A460-5BE491BF9DC1}" type="slidenum">
              <a:rPr lang="en-US" smtClean="0"/>
              <a:t>‹#›</a:t>
            </a:fld>
            <a:endParaRPr lang="en-US"/>
          </a:p>
        </p:txBody>
      </p:sp>
    </p:spTree>
    <p:extLst>
      <p:ext uri="{BB962C8B-B14F-4D97-AF65-F5344CB8AC3E}">
        <p14:creationId xmlns:p14="http://schemas.microsoft.com/office/powerpoint/2010/main" val="282965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 Space is an online</a:t>
            </a:r>
            <a:r>
              <a:rPr lang="en-US" baseline="0" dirty="0" smtClean="0"/>
              <a:t> portal for students and teachers to access additional content for the Math MATTERS curriculum. There are 5 student portals, Kindergarten, grades 1-2, grades 3-4, grades 5-6, and grades 7-8. Each portal is secured by an enrollment key. Once the key is entered, you will be able to access the courses without having to type in the key again. A list of enrollment keys can be found in the Operational Guide.</a:t>
            </a:r>
          </a:p>
          <a:p>
            <a:endParaRPr lang="en-US" baseline="0" dirty="0" smtClean="0"/>
          </a:p>
          <a:p>
            <a:r>
              <a:rPr lang="en-US" baseline="0" dirty="0" smtClean="0"/>
              <a:t>MAS Space also includes portals to TOT materials and online professional development. </a:t>
            </a:r>
          </a:p>
        </p:txBody>
      </p:sp>
      <p:sp>
        <p:nvSpPr>
          <p:cNvPr id="4" name="Slide Number Placeholder 3"/>
          <p:cNvSpPr>
            <a:spLocks noGrp="1"/>
          </p:cNvSpPr>
          <p:nvPr>
            <p:ph type="sldNum" sz="quarter" idx="10"/>
          </p:nvPr>
        </p:nvSpPr>
        <p:spPr/>
        <p:txBody>
          <a:bodyPr/>
          <a:lstStyle/>
          <a:p>
            <a:fld id="{411DD5AA-34CD-47C3-8E87-870EE2289301}" type="slidenum">
              <a:rPr lang="en-US" smtClean="0"/>
              <a:pPr/>
              <a:t>2</a:t>
            </a:fld>
            <a:endParaRPr lang="en-US" dirty="0"/>
          </a:p>
        </p:txBody>
      </p:sp>
    </p:spTree>
    <p:extLst>
      <p:ext uri="{BB962C8B-B14F-4D97-AF65-F5344CB8AC3E}">
        <p14:creationId xmlns:p14="http://schemas.microsoft.com/office/powerpoint/2010/main" val="3141167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added some new areas this year. Money Matters, and Books in a Bag have both been moved out of the curriculum and added to MAS Space. All the information you need to perform the required lessons can be found in the links provided. </a:t>
            </a:r>
            <a:endParaRPr lang="en-US" baseline="0" dirty="0" smtClean="0"/>
          </a:p>
        </p:txBody>
      </p:sp>
      <p:sp>
        <p:nvSpPr>
          <p:cNvPr id="4" name="Slide Number Placeholder 3"/>
          <p:cNvSpPr>
            <a:spLocks noGrp="1"/>
          </p:cNvSpPr>
          <p:nvPr>
            <p:ph type="sldNum" sz="quarter" idx="10"/>
          </p:nvPr>
        </p:nvSpPr>
        <p:spPr/>
        <p:txBody>
          <a:bodyPr/>
          <a:lstStyle/>
          <a:p>
            <a:fld id="{411DD5AA-34CD-47C3-8E87-870EE2289301}" type="slidenum">
              <a:rPr lang="en-US" smtClean="0"/>
              <a:pPr/>
              <a:t>11</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the documents to download the files you need.</a:t>
            </a:r>
            <a:endParaRPr lang="en-US" baseline="0" dirty="0" smtClean="0"/>
          </a:p>
        </p:txBody>
      </p:sp>
      <p:sp>
        <p:nvSpPr>
          <p:cNvPr id="4" name="Slide Number Placeholder 3"/>
          <p:cNvSpPr>
            <a:spLocks noGrp="1"/>
          </p:cNvSpPr>
          <p:nvPr>
            <p:ph type="sldNum" sz="quarter" idx="10"/>
          </p:nvPr>
        </p:nvSpPr>
        <p:spPr/>
        <p:txBody>
          <a:bodyPr/>
          <a:lstStyle/>
          <a:p>
            <a:fld id="{411DD5AA-34CD-47C3-8E87-870EE2289301}" type="slidenum">
              <a:rPr lang="en-US" smtClean="0"/>
              <a:pPr/>
              <a:t>12</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the logout button to logout.</a:t>
            </a:r>
            <a:r>
              <a:rPr lang="en-US" baseline="0" dirty="0" smtClean="0"/>
              <a:t> You are brought to the system home page. The address is i20online.esc20.net if you want to get back to this page without going through the Project SMART homepage. To get back into your course or enroll in another course, click on the category name from the list to the left called MAS Space. It will take you to the main categories of MAS Space you previously viewed.</a:t>
            </a:r>
          </a:p>
        </p:txBody>
      </p:sp>
      <p:sp>
        <p:nvSpPr>
          <p:cNvPr id="4" name="Slide Number Placeholder 3"/>
          <p:cNvSpPr>
            <a:spLocks noGrp="1"/>
          </p:cNvSpPr>
          <p:nvPr>
            <p:ph type="sldNum" sz="quarter" idx="10"/>
          </p:nvPr>
        </p:nvSpPr>
        <p:spPr/>
        <p:txBody>
          <a:bodyPr/>
          <a:lstStyle/>
          <a:p>
            <a:fld id="{411DD5AA-34CD-47C3-8E87-870EE2289301}" type="slidenum">
              <a:rPr lang="en-US" smtClean="0"/>
              <a:pPr/>
              <a:t>13</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professional development</a:t>
            </a:r>
            <a:r>
              <a:rPr lang="en-US" baseline="0" dirty="0" smtClean="0"/>
              <a:t> courses for teachers. Each course has an enrollment key you can find in your Operational Guide. Like other courses once you enter your enrollment key, you won’t have to do it again. Texas teachers can receive CPE credit for these courses. Certificates are available upon completion of the course.</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14</a:t>
            </a:fld>
            <a:endParaRPr lang="en-US" dirty="0"/>
          </a:p>
        </p:txBody>
      </p:sp>
    </p:spTree>
    <p:extLst>
      <p:ext uri="{BB962C8B-B14F-4D97-AF65-F5344CB8AC3E}">
        <p14:creationId xmlns:p14="http://schemas.microsoft.com/office/powerpoint/2010/main" val="4283951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virtual TOT Math MATTERS is your source for all content needed to train your users. Use this area to download content, view videos, or post questions.</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15</a:t>
            </a:fld>
            <a:endParaRPr lang="en-US" dirty="0"/>
          </a:p>
        </p:txBody>
      </p:sp>
    </p:spTree>
    <p:extLst>
      <p:ext uri="{BB962C8B-B14F-4D97-AF65-F5344CB8AC3E}">
        <p14:creationId xmlns:p14="http://schemas.microsoft.com/office/powerpoint/2010/main" val="428395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didn’t bring a laptop you will need to work with a partner for this assignment.  (Pass out the MAS SPACE Assignment one per person.)  You will know when everyone is finished when all the surprises are gone from the table.</a:t>
            </a:r>
          </a:p>
          <a:p>
            <a:endParaRPr lang="en-US" baseline="0" dirty="0" smtClean="0"/>
          </a:p>
          <a:p>
            <a:r>
              <a:rPr lang="en-US" baseline="0" dirty="0" smtClean="0"/>
              <a:t>Dawn and I are available for on the spot support during this time if you need some.  If you have MAS SPACE questions that come up during this activity…write them down.  We will take Q&amp;A at the end of this segment.</a:t>
            </a:r>
          </a:p>
          <a:p>
            <a:endParaRPr lang="en-US" baseline="0" dirty="0" smtClean="0"/>
          </a:p>
          <a:p>
            <a:r>
              <a:rPr lang="en-US" baseline="0" dirty="0" smtClean="0"/>
              <a:t>YOU WILL HAVE 20 minutes to complete the assignment and poke around in the website.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16</a:t>
            </a:fld>
            <a:endParaRPr lang="en-US"/>
          </a:p>
        </p:txBody>
      </p:sp>
    </p:spTree>
    <p:extLst>
      <p:ext uri="{BB962C8B-B14F-4D97-AF65-F5344CB8AC3E}">
        <p14:creationId xmlns:p14="http://schemas.microsoft.com/office/powerpoint/2010/main" val="2062892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questions do you have?</a:t>
            </a:r>
            <a:endParaRPr lang="en-US" dirty="0"/>
          </a:p>
        </p:txBody>
      </p:sp>
      <p:sp>
        <p:nvSpPr>
          <p:cNvPr id="4" name="Slide Number Placeholder 3"/>
          <p:cNvSpPr>
            <a:spLocks noGrp="1"/>
          </p:cNvSpPr>
          <p:nvPr>
            <p:ph type="sldNum" sz="quarter" idx="10"/>
          </p:nvPr>
        </p:nvSpPr>
        <p:spPr/>
        <p:txBody>
          <a:bodyPr/>
          <a:lstStyle/>
          <a:p>
            <a:fld id="{411DD5AA-34CD-47C3-8E87-870EE2289301}" type="slidenum">
              <a:rPr lang="en-US" smtClean="0"/>
              <a:pPr/>
              <a:t>17</a:t>
            </a:fld>
            <a:endParaRPr lang="en-US" dirty="0"/>
          </a:p>
        </p:txBody>
      </p:sp>
    </p:spTree>
    <p:extLst>
      <p:ext uri="{BB962C8B-B14F-4D97-AF65-F5344CB8AC3E}">
        <p14:creationId xmlns:p14="http://schemas.microsoft.com/office/powerpoint/2010/main" val="2343765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easiest way to access MAS Space is by clicking on the link from the Project SMART website.</a:t>
            </a:r>
            <a:endParaRPr lang="en-US" dirty="0"/>
          </a:p>
        </p:txBody>
      </p:sp>
      <p:sp>
        <p:nvSpPr>
          <p:cNvPr id="4" name="Slide Number Placeholder 3"/>
          <p:cNvSpPr>
            <a:spLocks noGrp="1"/>
          </p:cNvSpPr>
          <p:nvPr>
            <p:ph type="sldNum" sz="quarter" idx="10"/>
          </p:nvPr>
        </p:nvSpPr>
        <p:spPr/>
        <p:txBody>
          <a:bodyPr/>
          <a:lstStyle/>
          <a:p>
            <a:fld id="{35648EAB-5E25-407F-A460-5BE491BF9DC1}" type="slidenum">
              <a:rPr lang="en-US" smtClean="0"/>
              <a:t>3</a:t>
            </a:fld>
            <a:endParaRPr lang="en-US"/>
          </a:p>
        </p:txBody>
      </p:sp>
    </p:spTree>
    <p:extLst>
      <p:ext uri="{BB962C8B-B14F-4D97-AF65-F5344CB8AC3E}">
        <p14:creationId xmlns:p14="http://schemas.microsoft.com/office/powerpoint/2010/main" val="3345930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grade 5-6 portal. Let’s navigate</a:t>
            </a:r>
            <a:r>
              <a:rPr lang="en-US" baseline="0" dirty="0" smtClean="0"/>
              <a:t> through the different activities.</a:t>
            </a:r>
          </a:p>
          <a:p>
            <a:endParaRPr lang="en-US" baseline="0" dirty="0"/>
          </a:p>
          <a:p>
            <a:r>
              <a:rPr lang="en-US" baseline="0" dirty="0" smtClean="0"/>
              <a:t>In the middle of the page are the curriculum units. Clicking on one of them will take you to the unit selections. </a:t>
            </a:r>
          </a:p>
        </p:txBody>
      </p:sp>
      <p:sp>
        <p:nvSpPr>
          <p:cNvPr id="4" name="Slide Number Placeholder 3"/>
          <p:cNvSpPr>
            <a:spLocks noGrp="1"/>
          </p:cNvSpPr>
          <p:nvPr>
            <p:ph type="sldNum" sz="quarter" idx="10"/>
          </p:nvPr>
        </p:nvSpPr>
        <p:spPr/>
        <p:txBody>
          <a:bodyPr/>
          <a:lstStyle/>
          <a:p>
            <a:fld id="{411DD5AA-34CD-47C3-8E87-870EE2289301}" type="slidenum">
              <a:rPr lang="en-US" smtClean="0"/>
              <a:pPr/>
              <a:t>4</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Unit 1’s main section. To navigate</a:t>
            </a:r>
            <a:r>
              <a:rPr lang="en-US" baseline="0" dirty="0" smtClean="0"/>
              <a:t>, choose from a main area in the middle: Pirate’s Corner, Writing Workshop, Technology Connections, and Project Arena, You’ll  notice that Money Matters and Books in a Bag have been moved to MAS Space.</a:t>
            </a:r>
          </a:p>
          <a:p>
            <a:endParaRPr lang="en-US" baseline="0" dirty="0" smtClean="0"/>
          </a:p>
          <a:p>
            <a:r>
              <a:rPr lang="en-US" baseline="0" dirty="0" smtClean="0"/>
              <a:t>To navigate to other units or back to the home page, use the navigation on the left hand side. </a:t>
            </a:r>
          </a:p>
          <a:p>
            <a:endParaRPr lang="en-US" baseline="0" dirty="0" smtClean="0"/>
          </a:p>
          <a:p>
            <a:r>
              <a:rPr lang="en-US" baseline="0" dirty="0" smtClean="0"/>
              <a:t>Two forums are found on this page, Ask Captain </a:t>
            </a:r>
            <a:r>
              <a:rPr lang="en-US" baseline="0" dirty="0" err="1" smtClean="0"/>
              <a:t>Portio</a:t>
            </a:r>
            <a:r>
              <a:rPr lang="en-US" baseline="0" dirty="0" smtClean="0"/>
              <a:t> and Ask Mrs. Johnson. Use these areas to ask questions about anything.</a:t>
            </a:r>
          </a:p>
          <a:p>
            <a:endParaRPr lang="en-US" baseline="0" dirty="0" smtClean="0"/>
          </a:p>
          <a:p>
            <a:r>
              <a:rPr lang="en-US" baseline="0" dirty="0" smtClean="0"/>
              <a:t>Every page contains a logout button. Use this to logout of course. Doing this will take you to the ESC-20 online campus home page, not the Project SMART home page.</a:t>
            </a:r>
          </a:p>
          <a:p>
            <a:endParaRPr lang="en-US" baseline="0" dirty="0" smtClean="0"/>
          </a:p>
          <a:p>
            <a:r>
              <a:rPr lang="en-US" baseline="0" dirty="0" smtClean="0"/>
              <a:t>Let’s take a look at the Pirate’s Corner.</a:t>
            </a:r>
          </a:p>
        </p:txBody>
      </p:sp>
      <p:sp>
        <p:nvSpPr>
          <p:cNvPr id="4" name="Slide Number Placeholder 3"/>
          <p:cNvSpPr>
            <a:spLocks noGrp="1"/>
          </p:cNvSpPr>
          <p:nvPr>
            <p:ph type="sldNum" sz="quarter" idx="10"/>
          </p:nvPr>
        </p:nvSpPr>
        <p:spPr/>
        <p:txBody>
          <a:bodyPr/>
          <a:lstStyle/>
          <a:p>
            <a:fld id="{411DD5AA-34CD-47C3-8E87-870EE2289301}" type="slidenum">
              <a:rPr lang="en-US" smtClean="0"/>
              <a:pPr/>
              <a:t>5</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unit will have three</a:t>
            </a:r>
            <a:r>
              <a:rPr lang="en-US" baseline="0" dirty="0" smtClean="0"/>
              <a:t> forums, one for each lesson in that unit. The curriculum will refer to the question of the day called Pirate’s corner. To see the question, select the lesson by clicking the link. The next page shows the question and where to add your response.</a:t>
            </a:r>
          </a:p>
        </p:txBody>
      </p:sp>
      <p:sp>
        <p:nvSpPr>
          <p:cNvPr id="4" name="Slide Number Placeholder 3"/>
          <p:cNvSpPr>
            <a:spLocks noGrp="1"/>
          </p:cNvSpPr>
          <p:nvPr>
            <p:ph type="sldNum" sz="quarter" idx="10"/>
          </p:nvPr>
        </p:nvSpPr>
        <p:spPr/>
        <p:txBody>
          <a:bodyPr/>
          <a:lstStyle/>
          <a:p>
            <a:fld id="{411DD5AA-34CD-47C3-8E87-870EE2289301}" type="slidenum">
              <a:rPr lang="en-US" smtClean="0"/>
              <a:pPr/>
              <a:t>6</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baseline="0" dirty="0" smtClean="0"/>
              <a:t>page shows the question and where to add your response. Read the question then click on Reply to add your response.</a:t>
            </a:r>
          </a:p>
        </p:txBody>
      </p:sp>
      <p:sp>
        <p:nvSpPr>
          <p:cNvPr id="4" name="Slide Number Placeholder 3"/>
          <p:cNvSpPr>
            <a:spLocks noGrp="1"/>
          </p:cNvSpPr>
          <p:nvPr>
            <p:ph type="sldNum" sz="quarter" idx="10"/>
          </p:nvPr>
        </p:nvSpPr>
        <p:spPr/>
        <p:txBody>
          <a:bodyPr/>
          <a:lstStyle/>
          <a:p>
            <a:fld id="{411DD5AA-34CD-47C3-8E87-870EE2289301}" type="slidenum">
              <a:rPr lang="en-US" smtClean="0"/>
              <a:pPr/>
              <a:t>7</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baseline="0" dirty="0" smtClean="0"/>
              <a:t>page shows the question and where to add your response. Read the question then click on Reply to add your response. Once finished, click on post to forum and your answer is sent.</a:t>
            </a:r>
          </a:p>
        </p:txBody>
      </p:sp>
      <p:sp>
        <p:nvSpPr>
          <p:cNvPr id="4" name="Slide Number Placeholder 3"/>
          <p:cNvSpPr>
            <a:spLocks noGrp="1"/>
          </p:cNvSpPr>
          <p:nvPr>
            <p:ph type="sldNum" sz="quarter" idx="10"/>
          </p:nvPr>
        </p:nvSpPr>
        <p:spPr/>
        <p:txBody>
          <a:bodyPr/>
          <a:lstStyle/>
          <a:p>
            <a:fld id="{411DD5AA-34CD-47C3-8E87-870EE2289301}" type="slidenum">
              <a:rPr lang="en-US" smtClean="0"/>
              <a:pPr/>
              <a:t>8</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Anytime you need to navigate back to a</a:t>
            </a:r>
            <a:r>
              <a:rPr lang="en-US" baseline="0" dirty="0" smtClean="0"/>
              <a:t> main area and the navigation menu is not available on the left hand side, use the breadcrumbs and the top of the page and click on the course name from the trail. In this case, I will click Grades 5-6 2014 from the trail. It will take you to the last place you were viewing.</a:t>
            </a:r>
          </a:p>
        </p:txBody>
      </p:sp>
      <p:sp>
        <p:nvSpPr>
          <p:cNvPr id="4" name="Slide Number Placeholder 3"/>
          <p:cNvSpPr>
            <a:spLocks noGrp="1"/>
          </p:cNvSpPr>
          <p:nvPr>
            <p:ph type="sldNum" sz="quarter" idx="10"/>
          </p:nvPr>
        </p:nvSpPr>
        <p:spPr/>
        <p:txBody>
          <a:bodyPr/>
          <a:lstStyle/>
          <a:p>
            <a:fld id="{411DD5AA-34CD-47C3-8E87-870EE2289301}" type="slidenum">
              <a:rPr lang="en-US" smtClean="0"/>
              <a:pPr/>
              <a:t>9</a:t>
            </a:fld>
            <a:endParaRPr lang="en-US" dirty="0"/>
          </a:p>
        </p:txBody>
      </p:sp>
    </p:spTree>
    <p:extLst>
      <p:ext uri="{BB962C8B-B14F-4D97-AF65-F5344CB8AC3E}">
        <p14:creationId xmlns:p14="http://schemas.microsoft.com/office/powerpoint/2010/main" val="154598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on Unit 1 Home</a:t>
            </a:r>
            <a:r>
              <a:rPr lang="en-US" baseline="0" dirty="0" smtClean="0"/>
              <a:t> to get back to the unit home page.</a:t>
            </a:r>
          </a:p>
        </p:txBody>
      </p:sp>
      <p:sp>
        <p:nvSpPr>
          <p:cNvPr id="4" name="Slide Number Placeholder 3"/>
          <p:cNvSpPr>
            <a:spLocks noGrp="1"/>
          </p:cNvSpPr>
          <p:nvPr>
            <p:ph type="sldNum" sz="quarter" idx="10"/>
          </p:nvPr>
        </p:nvSpPr>
        <p:spPr/>
        <p:txBody>
          <a:bodyPr/>
          <a:lstStyle/>
          <a:p>
            <a:fld id="{411DD5AA-34CD-47C3-8E87-870EE2289301}" type="slidenum">
              <a:rPr lang="en-US" smtClean="0"/>
              <a:pPr/>
              <a:t>10</a:t>
            </a:fld>
            <a:endParaRPr lang="en-US" dirty="0"/>
          </a:p>
        </p:txBody>
      </p:sp>
    </p:spTree>
    <p:extLst>
      <p:ext uri="{BB962C8B-B14F-4D97-AF65-F5344CB8AC3E}">
        <p14:creationId xmlns:p14="http://schemas.microsoft.com/office/powerpoint/2010/main" val="1545981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08177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491255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38424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96400" cy="9296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77647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D98C7C-32E0-43A3-B5C2-15A7673CE230}" type="datetimeFigureOut">
              <a:rPr lang="en-US" smtClean="0"/>
              <a:t>5/11/2014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3664519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86968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D98C7C-32E0-43A3-B5C2-15A7673CE230}" type="datetimeFigureOut">
              <a:rPr lang="en-US" smtClean="0"/>
              <a:t>5/11/2014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16947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D98C7C-32E0-43A3-B5C2-15A7673CE230}" type="datetimeFigureOut">
              <a:rPr lang="en-US" smtClean="0"/>
              <a:t>5/11/2014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42172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98C7C-32E0-43A3-B5C2-15A7673CE230}" type="datetimeFigureOut">
              <a:rPr lang="en-US" smtClean="0"/>
              <a:t>5/11/2014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89305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16200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D98C7C-32E0-43A3-B5C2-15A7673CE230}" type="datetimeFigureOut">
              <a:rPr lang="en-US" smtClean="0"/>
              <a:t>5/11/2014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BA9F4-81C6-4FCC-9B31-AB5990FFC8E5}" type="slidenum">
              <a:rPr lang="en-US" smtClean="0"/>
              <a:t>‹#›</a:t>
            </a:fld>
            <a:endParaRPr lang="en-US"/>
          </a:p>
        </p:txBody>
      </p:sp>
    </p:spTree>
    <p:extLst>
      <p:ext uri="{BB962C8B-B14F-4D97-AF65-F5344CB8AC3E}">
        <p14:creationId xmlns:p14="http://schemas.microsoft.com/office/powerpoint/2010/main" val="249436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98C7C-32E0-43A3-B5C2-15A7673CE230}" type="datetimeFigureOut">
              <a:rPr lang="en-US" smtClean="0"/>
              <a:t>5/11/2014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BA9F4-81C6-4FCC-9B31-AB5990FFC8E5}" type="slidenum">
              <a:rPr lang="en-US" smtClean="0"/>
              <a:t>‹#›</a:t>
            </a:fld>
            <a:endParaRPr lang="en-US"/>
          </a:p>
        </p:txBody>
      </p:sp>
    </p:spTree>
    <p:extLst>
      <p:ext uri="{BB962C8B-B14F-4D97-AF65-F5344CB8AC3E}">
        <p14:creationId xmlns:p14="http://schemas.microsoft.com/office/powerpoint/2010/main" val="619156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rojectsmart.esc20.ne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6200"/>
            <a:ext cx="9307882" cy="9307882"/>
          </a:xfrm>
          <a:prstGeom prst="rect">
            <a:avLst/>
          </a:prstGeom>
        </p:spPr>
      </p:pic>
      <p:sp>
        <p:nvSpPr>
          <p:cNvPr id="2" name="Title 1"/>
          <p:cNvSpPr>
            <a:spLocks noGrp="1"/>
          </p:cNvSpPr>
          <p:nvPr>
            <p:ph type="ctrTitle"/>
          </p:nvPr>
        </p:nvSpPr>
        <p:spPr/>
        <p:txBody>
          <a:bodyPr/>
          <a:lstStyle/>
          <a:p>
            <a:r>
              <a:rPr lang="en-US" dirty="0" smtClean="0"/>
              <a:t>\</a:t>
            </a:r>
            <a:endParaRPr lang="en-US" dirty="0"/>
          </a:p>
        </p:txBody>
      </p:sp>
      <p:sp>
        <p:nvSpPr>
          <p:cNvPr id="6" name="TextBox 5"/>
          <p:cNvSpPr txBox="1"/>
          <p:nvPr/>
        </p:nvSpPr>
        <p:spPr>
          <a:xfrm>
            <a:off x="914400" y="4876986"/>
            <a:ext cx="8068235" cy="1569660"/>
          </a:xfrm>
          <a:prstGeom prst="rect">
            <a:avLst/>
          </a:prstGeom>
          <a:noFill/>
        </p:spPr>
        <p:txBody>
          <a:bodyPr wrap="square" rtlCol="0">
            <a:spAutoFit/>
          </a:bodyPr>
          <a:lstStyle/>
          <a:p>
            <a:pPr algn="ctr"/>
            <a:r>
              <a:rPr lang="en-US" sz="4800" b="1" dirty="0" smtClean="0">
                <a:solidFill>
                  <a:srgbClr val="000099"/>
                </a:solidFill>
                <a:cs typeface="Aharoni" pitchFamily="2" charset="-79"/>
              </a:rPr>
              <a:t>Accessing MAS Space</a:t>
            </a:r>
          </a:p>
          <a:p>
            <a:pPr algn="ctr"/>
            <a:endParaRPr lang="en-US" sz="4800" b="1" dirty="0" smtClean="0">
              <a:solidFill>
                <a:srgbClr val="000099"/>
              </a:solidFill>
              <a:cs typeface="Aharoni" pitchFamily="2"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703" y="-370963"/>
            <a:ext cx="4648476" cy="4980080"/>
          </a:xfrm>
          <a:prstGeom prst="rect">
            <a:avLst/>
          </a:prstGeom>
        </p:spPr>
      </p:pic>
    </p:spTree>
    <p:extLst>
      <p:ext uri="{BB962C8B-B14F-4D97-AF65-F5344CB8AC3E}">
        <p14:creationId xmlns:p14="http://schemas.microsoft.com/office/powerpoint/2010/main" val="405715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Navigating Back to  Unit Home</a:t>
            </a:r>
            <a:endParaRPr lang="en-US" b="1" dirty="0">
              <a:solidFill>
                <a:srgbClr val="C00000"/>
              </a:solidFill>
            </a:endParaRPr>
          </a:p>
        </p:txBody>
      </p:sp>
      <p:pic>
        <p:nvPicPr>
          <p:cNvPr id="3" name="Picture 2" descr="unit1piratescor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6918"/>
            <a:ext cx="8686800" cy="5753482"/>
          </a:xfrm>
          <a:prstGeom prst="rect">
            <a:avLst/>
          </a:prstGeom>
        </p:spPr>
      </p:pic>
    </p:spTree>
    <p:extLst>
      <p:ext uri="{BB962C8B-B14F-4D97-AF65-F5344CB8AC3E}">
        <p14:creationId xmlns:p14="http://schemas.microsoft.com/office/powerpoint/2010/main" val="2759409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New Selections</a:t>
            </a:r>
            <a:endParaRPr lang="en-US" b="1" dirty="0">
              <a:solidFill>
                <a:srgbClr val="C00000"/>
              </a:solidFill>
            </a:endParaRPr>
          </a:p>
        </p:txBody>
      </p:sp>
      <p:pic>
        <p:nvPicPr>
          <p:cNvPr id="2" name="Picture 1" descr="5-6unit1h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5400"/>
            <a:ext cx="8737580" cy="5778500"/>
          </a:xfrm>
          <a:prstGeom prst="rect">
            <a:avLst/>
          </a:prstGeom>
        </p:spPr>
      </p:pic>
    </p:spTree>
    <p:extLst>
      <p:ext uri="{BB962C8B-B14F-4D97-AF65-F5344CB8AC3E}">
        <p14:creationId xmlns:p14="http://schemas.microsoft.com/office/powerpoint/2010/main" val="3907868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Money Matters</a:t>
            </a:r>
            <a:endParaRPr lang="en-US" b="1" dirty="0">
              <a:solidFill>
                <a:srgbClr val="C00000"/>
              </a:solidFill>
            </a:endParaRPr>
          </a:p>
        </p:txBody>
      </p:sp>
      <p:pic>
        <p:nvPicPr>
          <p:cNvPr id="3" name="Picture 2" descr="moneymatters_unit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73" y="1143000"/>
            <a:ext cx="8802027" cy="6045200"/>
          </a:xfrm>
          <a:prstGeom prst="rect">
            <a:avLst/>
          </a:prstGeom>
        </p:spPr>
      </p:pic>
    </p:spTree>
    <p:extLst>
      <p:ext uri="{BB962C8B-B14F-4D97-AF65-F5344CB8AC3E}">
        <p14:creationId xmlns:p14="http://schemas.microsoft.com/office/powerpoint/2010/main" val="3850618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Other Courses</a:t>
            </a:r>
            <a:endParaRPr lang="en-US" b="1" dirty="0">
              <a:solidFill>
                <a:srgbClr val="C00000"/>
              </a:solidFill>
            </a:endParaRPr>
          </a:p>
        </p:txBody>
      </p:sp>
      <p:pic>
        <p:nvPicPr>
          <p:cNvPr id="6" name="Picture 5" descr="click on masspa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7" y="1752600"/>
            <a:ext cx="9144000" cy="4717493"/>
          </a:xfrm>
          <a:prstGeom prst="rect">
            <a:avLst/>
          </a:prstGeom>
        </p:spPr>
      </p:pic>
    </p:spTree>
    <p:extLst>
      <p:ext uri="{BB962C8B-B14F-4D97-AF65-F5344CB8AC3E}">
        <p14:creationId xmlns:p14="http://schemas.microsoft.com/office/powerpoint/2010/main" val="694097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sz="4800" b="1" dirty="0" smtClean="0">
                <a:solidFill>
                  <a:srgbClr val="C00000"/>
                </a:solidFill>
              </a:rPr>
              <a:t>Professional Development</a:t>
            </a:r>
            <a:endParaRPr lang="en-US" sz="4800" b="1" dirty="0">
              <a:solidFill>
                <a:srgbClr val="C00000"/>
              </a:solidFill>
            </a:endParaRPr>
          </a:p>
        </p:txBody>
      </p:sp>
      <p:pic>
        <p:nvPicPr>
          <p:cNvPr id="3" name="Picture 2" descr="prodev cours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752600"/>
            <a:ext cx="9144000" cy="4743198"/>
          </a:xfrm>
          <a:prstGeom prst="rect">
            <a:avLst/>
          </a:prstGeom>
        </p:spPr>
      </p:pic>
    </p:spTree>
    <p:extLst>
      <p:ext uri="{BB962C8B-B14F-4D97-AF65-F5344CB8AC3E}">
        <p14:creationId xmlns:p14="http://schemas.microsoft.com/office/powerpoint/2010/main" val="42769469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en-US" sz="4800" b="1" dirty="0" smtClean="0">
                <a:solidFill>
                  <a:srgbClr val="C00000"/>
                </a:solidFill>
              </a:rPr>
              <a:t>Virtual TOT Math MATTERS</a:t>
            </a:r>
            <a:endParaRPr lang="en-US" sz="4800" b="1" dirty="0">
              <a:solidFill>
                <a:srgbClr val="C00000"/>
              </a:solidFill>
            </a:endParaRPr>
          </a:p>
        </p:txBody>
      </p:sp>
      <p:pic>
        <p:nvPicPr>
          <p:cNvPr id="2" name="Picture 1" descr="virtual to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38573"/>
            <a:ext cx="9144000" cy="5776627"/>
          </a:xfrm>
          <a:prstGeom prst="rect">
            <a:avLst/>
          </a:prstGeom>
        </p:spPr>
      </p:pic>
    </p:spTree>
    <p:extLst>
      <p:ext uri="{BB962C8B-B14F-4D97-AF65-F5344CB8AC3E}">
        <p14:creationId xmlns:p14="http://schemas.microsoft.com/office/powerpoint/2010/main" val="24215817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lstStyle/>
          <a:p>
            <a:r>
              <a:rPr lang="en-US" dirty="0" smtClean="0"/>
              <a:t>NOW IT’S YOUR TURN!</a:t>
            </a:r>
            <a:br>
              <a:rPr lang="en-US" dirty="0" smtClean="0"/>
            </a:br>
            <a:r>
              <a:rPr lang="en-US" dirty="0"/>
              <a:t/>
            </a:r>
            <a:br>
              <a:rPr lang="en-US" dirty="0"/>
            </a:b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3" y="3048000"/>
            <a:ext cx="914000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rot="20109320">
            <a:off x="704159" y="941997"/>
            <a:ext cx="21483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20 min</a:t>
            </a:r>
          </a:p>
        </p:txBody>
      </p:sp>
    </p:spTree>
    <p:extLst>
      <p:ext uri="{BB962C8B-B14F-4D97-AF65-F5344CB8AC3E}">
        <p14:creationId xmlns:p14="http://schemas.microsoft.com/office/powerpoint/2010/main" val="801962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C00000"/>
                </a:solidFill>
              </a:rPr>
              <a:t>Wrap Up</a:t>
            </a:r>
            <a:endParaRPr lang="en-US" sz="6000" b="1" dirty="0">
              <a:solidFill>
                <a:srgbClr val="C00000"/>
              </a:solidFill>
            </a:endParaRPr>
          </a:p>
        </p:txBody>
      </p:sp>
      <p:sp>
        <p:nvSpPr>
          <p:cNvPr id="3" name="Content Placeholder 2"/>
          <p:cNvSpPr>
            <a:spLocks noGrp="1"/>
          </p:cNvSpPr>
          <p:nvPr>
            <p:ph idx="1"/>
          </p:nvPr>
        </p:nvSpPr>
        <p:spPr>
          <a:xfrm>
            <a:off x="457200" y="1371600"/>
            <a:ext cx="8229600" cy="4525963"/>
          </a:xfrm>
        </p:spPr>
        <p:txBody>
          <a:bodyPr/>
          <a:lstStyle/>
          <a:p>
            <a:pPr marL="0" indent="0" algn="ctr">
              <a:buNone/>
            </a:pPr>
            <a:r>
              <a:rPr lang="en-US" sz="4000" b="1" dirty="0" smtClean="0"/>
              <a:t>Questions?</a:t>
            </a:r>
          </a:p>
          <a:p>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1981200"/>
            <a:ext cx="4953276" cy="5306623"/>
          </a:xfrm>
          <a:prstGeom prst="rect">
            <a:avLst/>
          </a:prstGeom>
        </p:spPr>
      </p:pic>
    </p:spTree>
    <p:extLst>
      <p:ext uri="{BB962C8B-B14F-4D97-AF65-F5344CB8AC3E}">
        <p14:creationId xmlns:p14="http://schemas.microsoft.com/office/powerpoint/2010/main" val="1980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p:spPr>
        <p:txBody>
          <a:bodyPr>
            <a:normAutofit/>
          </a:bodyPr>
          <a:lstStyle/>
          <a:p>
            <a:r>
              <a:rPr lang="en-US" sz="6600" b="1" dirty="0" smtClean="0">
                <a:solidFill>
                  <a:srgbClr val="C00000"/>
                </a:solidFill>
              </a:rPr>
              <a:t>What is MAS Space?</a:t>
            </a:r>
            <a:endParaRPr lang="en-US" sz="6600" b="1" dirty="0">
              <a:solidFill>
                <a:srgbClr val="C00000"/>
              </a:solidFill>
            </a:endParaRPr>
          </a:p>
        </p:txBody>
      </p:sp>
      <p:sp>
        <p:nvSpPr>
          <p:cNvPr id="53251" name="Rectangle 3"/>
          <p:cNvSpPr>
            <a:spLocks noGrp="1" noChangeArrowheads="1"/>
          </p:cNvSpPr>
          <p:nvPr>
            <p:ph idx="1"/>
          </p:nvPr>
        </p:nvSpPr>
        <p:spPr>
          <a:xfrm>
            <a:off x="457200" y="1417638"/>
            <a:ext cx="8229600" cy="4525963"/>
          </a:xfrm>
          <a:noFill/>
          <a:ln>
            <a:noFill/>
          </a:ln>
        </p:spPr>
        <p:txBody>
          <a:bodyPr>
            <a:normAutofit lnSpcReduction="10000"/>
          </a:bodyPr>
          <a:lstStyle/>
          <a:p>
            <a:pPr>
              <a:buNone/>
            </a:pPr>
            <a:r>
              <a:rPr lang="en-US" sz="4000" b="1" i="1" dirty="0" smtClean="0"/>
              <a:t>Online portals for:</a:t>
            </a:r>
          </a:p>
          <a:p>
            <a:r>
              <a:rPr lang="en-US" sz="4000" b="1" dirty="0" smtClean="0"/>
              <a:t>Grade </a:t>
            </a:r>
            <a:r>
              <a:rPr lang="en-US" sz="4000" b="1" dirty="0" smtClean="0"/>
              <a:t>K-8 Curriculum</a:t>
            </a:r>
            <a:endParaRPr lang="en-US" sz="4000" b="1" dirty="0" smtClean="0"/>
          </a:p>
          <a:p>
            <a:r>
              <a:rPr lang="en-US" sz="4000" b="1" dirty="0" smtClean="0"/>
              <a:t>Training Videos</a:t>
            </a:r>
            <a:endParaRPr lang="en-US" sz="4000" b="1" dirty="0" smtClean="0"/>
          </a:p>
          <a:p>
            <a:r>
              <a:rPr lang="en-US" sz="4000" b="1" dirty="0" smtClean="0"/>
              <a:t>Professional development covering Balanced Literacy, CGI, Sheltered Instruction, Math in a Flash, and other math concepts.</a:t>
            </a:r>
          </a:p>
          <a:p>
            <a:endParaRPr lang="en-US" dirty="0"/>
          </a:p>
        </p:txBody>
      </p:sp>
    </p:spTree>
    <p:extLst>
      <p:ext uri="{BB962C8B-B14F-4D97-AF65-F5344CB8AC3E}">
        <p14:creationId xmlns:p14="http://schemas.microsoft.com/office/powerpoint/2010/main" val="3382704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How do I access MAS Space?</a:t>
            </a:r>
            <a:endParaRPr lang="en-US" dirty="0"/>
          </a:p>
        </p:txBody>
      </p:sp>
      <p:sp>
        <p:nvSpPr>
          <p:cNvPr id="3" name="Content Placeholder 2"/>
          <p:cNvSpPr>
            <a:spLocks noGrp="1"/>
          </p:cNvSpPr>
          <p:nvPr>
            <p:ph idx="1"/>
          </p:nvPr>
        </p:nvSpPr>
        <p:spPr>
          <a:xfrm>
            <a:off x="430306" y="1219200"/>
            <a:ext cx="8332694" cy="6858000"/>
          </a:xfrm>
        </p:spPr>
        <p:txBody>
          <a:bodyPr>
            <a:normAutofit/>
          </a:bodyPr>
          <a:lstStyle/>
          <a:p>
            <a:pPr marL="0" indent="0" algn="ctr">
              <a:buNone/>
            </a:pPr>
            <a:r>
              <a:rPr lang="en-US" sz="4000" b="1" dirty="0" smtClean="0">
                <a:hlinkClick r:id="rId3"/>
              </a:rPr>
              <a:t>http://projectsmart.esc20.net</a:t>
            </a:r>
            <a:endParaRPr lang="en-US" sz="40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424" y="1905000"/>
            <a:ext cx="7262526" cy="5855412"/>
          </a:xfrm>
          <a:prstGeom prst="rect">
            <a:avLst/>
          </a:prstGeom>
        </p:spPr>
      </p:pic>
      <p:sp>
        <p:nvSpPr>
          <p:cNvPr id="4" name="Right Arrow 3"/>
          <p:cNvSpPr/>
          <p:nvPr/>
        </p:nvSpPr>
        <p:spPr>
          <a:xfrm rot="1295592">
            <a:off x="4453155" y="6901028"/>
            <a:ext cx="1714065" cy="5092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00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Course Home Page</a:t>
            </a:r>
            <a:endParaRPr lang="en-US" b="1" dirty="0">
              <a:solidFill>
                <a:srgbClr val="C00000"/>
              </a:solidFill>
            </a:endParaRPr>
          </a:p>
        </p:txBody>
      </p:sp>
      <p:pic>
        <p:nvPicPr>
          <p:cNvPr id="3" name="Picture 2" descr="5-6portalh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8554615" cy="5905500"/>
          </a:xfrm>
          <a:prstGeom prst="rect">
            <a:avLst/>
          </a:prstGeom>
        </p:spPr>
      </p:pic>
    </p:spTree>
    <p:extLst>
      <p:ext uri="{BB962C8B-B14F-4D97-AF65-F5344CB8AC3E}">
        <p14:creationId xmlns:p14="http://schemas.microsoft.com/office/powerpoint/2010/main" val="21745568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Unit 1 Selections</a:t>
            </a:r>
            <a:endParaRPr lang="en-US" b="1" dirty="0">
              <a:solidFill>
                <a:srgbClr val="C00000"/>
              </a:solidFill>
            </a:endParaRPr>
          </a:p>
        </p:txBody>
      </p:sp>
      <p:pic>
        <p:nvPicPr>
          <p:cNvPr id="2" name="Picture 1" descr="5-6unit1hom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5400"/>
            <a:ext cx="8737580" cy="5778500"/>
          </a:xfrm>
          <a:prstGeom prst="rect">
            <a:avLst/>
          </a:prstGeom>
        </p:spPr>
      </p:pic>
    </p:spTree>
    <p:extLst>
      <p:ext uri="{BB962C8B-B14F-4D97-AF65-F5344CB8AC3E}">
        <p14:creationId xmlns:p14="http://schemas.microsoft.com/office/powerpoint/2010/main" val="1738222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Pirates Corner Forums</a:t>
            </a:r>
            <a:endParaRPr lang="en-US" b="1" dirty="0">
              <a:solidFill>
                <a:srgbClr val="C00000"/>
              </a:solidFill>
            </a:endParaRPr>
          </a:p>
        </p:txBody>
      </p:sp>
      <p:pic>
        <p:nvPicPr>
          <p:cNvPr id="3" name="Picture 2" descr="unit1piratescor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56918"/>
            <a:ext cx="8686800" cy="5753482"/>
          </a:xfrm>
          <a:prstGeom prst="rect">
            <a:avLst/>
          </a:prstGeom>
        </p:spPr>
      </p:pic>
    </p:spTree>
    <p:extLst>
      <p:ext uri="{BB962C8B-B14F-4D97-AF65-F5344CB8AC3E}">
        <p14:creationId xmlns:p14="http://schemas.microsoft.com/office/powerpoint/2010/main" val="2756762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Pirate’s Corner Lesson 1 Question</a:t>
            </a:r>
            <a:endParaRPr lang="en-US" b="1" dirty="0">
              <a:solidFill>
                <a:srgbClr val="C00000"/>
              </a:solidFill>
            </a:endParaRPr>
          </a:p>
        </p:txBody>
      </p:sp>
      <p:pic>
        <p:nvPicPr>
          <p:cNvPr id="2" name="Picture 1" descr="lesson1piratecorner_question_respons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619875" cy="4943475"/>
          </a:xfrm>
          <a:prstGeom prst="rect">
            <a:avLst/>
          </a:prstGeom>
        </p:spPr>
      </p:pic>
    </p:spTree>
    <p:extLst>
      <p:ext uri="{BB962C8B-B14F-4D97-AF65-F5344CB8AC3E}">
        <p14:creationId xmlns:p14="http://schemas.microsoft.com/office/powerpoint/2010/main" val="40756110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Reply Box</a:t>
            </a:r>
            <a:endParaRPr lang="en-US" b="1" dirty="0">
              <a:solidFill>
                <a:srgbClr val="C00000"/>
              </a:solidFill>
            </a:endParaRPr>
          </a:p>
        </p:txBody>
      </p:sp>
      <p:pic>
        <p:nvPicPr>
          <p:cNvPr id="5" name="Picture 4" descr="posting.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19200"/>
            <a:ext cx="8251998" cy="7189964"/>
          </a:xfrm>
          <a:prstGeom prst="rect">
            <a:avLst/>
          </a:prstGeom>
        </p:spPr>
      </p:pic>
    </p:spTree>
    <p:extLst>
      <p:ext uri="{BB962C8B-B14F-4D97-AF65-F5344CB8AC3E}">
        <p14:creationId xmlns:p14="http://schemas.microsoft.com/office/powerpoint/2010/main" val="1687127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
            <a:ext cx="8229600" cy="1143000"/>
          </a:xfrm>
          <a:noFill/>
        </p:spPr>
        <p:txBody>
          <a:bodyPr>
            <a:normAutofit/>
          </a:bodyPr>
          <a:lstStyle/>
          <a:p>
            <a:r>
              <a:rPr lang="en-US" b="1" dirty="0" smtClean="0">
                <a:solidFill>
                  <a:srgbClr val="C00000"/>
                </a:solidFill>
              </a:rPr>
              <a:t>Navigating Back</a:t>
            </a:r>
            <a:endParaRPr lang="en-US" b="1" dirty="0">
              <a:solidFill>
                <a:srgbClr val="C00000"/>
              </a:solidFill>
            </a:endParaRPr>
          </a:p>
        </p:txBody>
      </p:sp>
      <p:pic>
        <p:nvPicPr>
          <p:cNvPr id="2" name="Picture 1" descr="navigating back.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47800"/>
            <a:ext cx="8218055" cy="7481264"/>
          </a:xfrm>
          <a:prstGeom prst="rect">
            <a:avLst/>
          </a:prstGeom>
        </p:spPr>
      </p:pic>
    </p:spTree>
    <p:extLst>
      <p:ext uri="{BB962C8B-B14F-4D97-AF65-F5344CB8AC3E}">
        <p14:creationId xmlns:p14="http://schemas.microsoft.com/office/powerpoint/2010/main" val="17848235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quot;&quot;/&gt;&lt;property id=&quot;20307&quot; value=&quot;256&quot;/&gt;&lt;/object&gt;&lt;object type=&quot;3&quot; unique_id=&quot;10005&quot;&gt;&lt;property id=&quot;20148&quot; value=&quot;5&quot;/&gt;&lt;property id=&quot;20300&quot; value=&quot;Slide 2 - &amp;quot;Content Objectives&amp;quot;&quot;/&gt;&lt;property id=&quot;20307&quot; value=&quot;297&quot;/&gt;&lt;/object&gt;&lt;object type=&quot;3&quot; unique_id=&quot;10006&quot;&gt;&lt;property id=&quot;20148&quot; value=&quot;5&quot;/&gt;&lt;property id=&quot;20300&quot; value=&quot;Slide 3 - &amp;quot;Language Objectives&amp;quot;&quot;/&gt;&lt;property id=&quot;20307&quot; value=&quot;299&quot;/&gt;&lt;/object&gt;&lt;object type=&quot;3&quot; unique_id=&quot;10007&quot;&gt;&lt;property id=&quot;20148&quot; value=&quot;5&quot;/&gt;&lt;property id=&quot;20300&quot; value=&quot;Slide 4 - &amp;quot;Day 2&amp;quot;&quot;/&gt;&lt;property id=&quot;20307&quot; value=&quot;298&quot;/&gt;&lt;/object&gt;&lt;object type=&quot;3&quot; unique_id=&quot;10008&quot;&gt;&lt;property id=&quot;20148&quot; value=&quot;5&quot;/&gt;&lt;property id=&quot;20300&quot; value=&quot;Slide 5&quot;/&gt;&lt;property id=&quot;20307&quot; value=&quot;303&quot;/&gt;&lt;/object&gt;&lt;object type=&quot;3&quot; unique_id=&quot;10009&quot;&gt;&lt;property id=&quot;20148&quot; value=&quot;5&quot;/&gt;&lt;property id=&quot;20300&quot; value=&quot;Slide 6 - &amp;quot;MASTERS Evaluation Results&amp;quot;&quot;/&gt;&lt;property id=&quot;20307&quot; value=&quot;258&quot;/&gt;&lt;/object&gt;&lt;object type=&quot;3&quot; unique_id=&quot;10010&quot;&gt;&lt;property id=&quot;20148&quot; value=&quot;5&quot;/&gt;&lt;property id=&quot;20300&quot; value=&quot;Slide 7 - &amp;quot;Participation&amp;quot;&quot;/&gt;&lt;property id=&quot;20307&quot; value=&quot;259&quot;/&gt;&lt;/object&gt;&lt;object type=&quot;3&quot; unique_id=&quot;10011&quot;&gt;&lt;property id=&quot;20148&quot; value=&quot;5&quot;/&gt;&lt;property id=&quot;20300&quot; value=&quot;Slide 8 - &amp;quot;Objective 1 &amp;#x0D;&amp;#x0A;Performance Measure 1a&amp;quot;&quot;/&gt;&lt;property id=&quot;20307&quot; value=&quot;260&quot;/&gt;&lt;/object&gt;&lt;object type=&quot;3&quot; unique_id=&quot;10012&quot;&gt;&lt;property id=&quot;20148&quot; value=&quot;5&quot;/&gt;&lt;property id=&quot;20300&quot; value=&quot;Slide 9 - &amp;quot;Student Results on Curriculum-Based Assessments – ALL STATES YEAR 1&amp;quot;&quot;/&gt;&lt;property id=&quot;20307&quot; value=&quot;261&quot;/&gt;&lt;/object&gt;&lt;object type=&quot;3&quot; unique_id=&quot;10013&quot;&gt;&lt;property id=&quot;20148&quot; value=&quot;5&quot;/&gt;&lt;property id=&quot;20300&quot; value=&quot;Slide 10 - &amp;quot;Student Results on Curriculum-Based Assessments – ALL STATES YEAR 2&amp;quot;&quot;/&gt;&lt;property id=&quot;20307&quot; value=&quot;262&quot;/&gt;&lt;/object&gt;&lt;object type=&quot;3&quot; unique_id=&quot;10014&quot;&gt;&lt;property id=&quot;20148&quot; value=&quot;5&quot;/&gt;&lt;property id=&quot;20300&quot; value=&quot;Slide 11 - &amp;quot;Objective 2&amp;quot;&quot;/&gt;&lt;property id=&quot;20307&quot; value=&quot;264&quot;/&gt;&lt;/object&gt;&lt;object type=&quot;3&quot; unique_id=&quot;10015&quot;&gt;&lt;property id=&quot;20148&quot; value=&quot;5&quot;/&gt;&lt;property id=&quot;20300&quot; value=&quot;Slide 12 - &amp;quot;Secondary Students Completing Courses and Reaching Goals&amp;quot;&quot;/&gt;&lt;property id=&quot;20307&quot; value=&quot;265&quot;/&gt;&lt;/object&gt;&lt;object type=&quot;3&quot; unique_id=&quot;10016&quot;&gt;&lt;property id=&quot;20148&quot; value=&quot;5&quot;/&gt;&lt;property id=&quot;20300&quot; value=&quot;Slide 13 - &amp;quot;Objective 3&amp;quot;&quot;/&gt;&lt;property id=&quot;20307&quot; value=&quot;267&quot;/&gt;&lt;/object&gt;&lt;object type=&quot;3&quot; unique_id=&quot;10017&quot;&gt;&lt;property id=&quot;20148&quot; value=&quot;5&quot;/&gt;&lt;property id=&quot;20300&quot; value=&quot;Slide 14&quot;/&gt;&lt;property id=&quot;20307&quot; value=&quot;269&quot;/&gt;&lt;/object&gt;&lt;object type=&quot;3&quot; unique_id=&quot;10018&quot;&gt;&lt;property id=&quot;20148&quot; value=&quot;5&quot;/&gt;&lt;property id=&quot;20300&quot; value=&quot;Slide 15&quot;/&gt;&lt;property id=&quot;20307&quot; value=&quot;268&quot;/&gt;&lt;/object&gt;&lt;object type=&quot;3&quot; unique_id=&quot;10019&quot;&gt;&lt;property id=&quot;20148&quot; value=&quot;5&quot;/&gt;&lt;property id=&quot;20300&quot; value=&quot;Slide 16 - &amp;quot;Objective 4&amp;quot;&quot;/&gt;&lt;property id=&quot;20307&quot; value=&quot;270&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71&quot;/&gt;&lt;/object&gt;&lt;object type=&quot;3&quot; unique_id=&quot;10022&quot;&gt;&lt;property id=&quot;20148&quot; value=&quot;5&quot;/&gt;&lt;property id=&quot;20300&quot; value=&quot;Slide 19 - &amp;quot;Parent Ratings on the MASTERS Parent Involvement Rubric&amp;quot;&quot;/&gt;&lt;property id=&quot;20307&quot; value=&quot;272&quot;/&gt;&lt;/object&gt;&lt;object type=&quot;3&quot; unique_id=&quot;10023&quot;&gt;&lt;property id=&quot;20148&quot; value=&quot;5&quot;/&gt;&lt;property id=&quot;20300&quot; value=&quot;Slide 20&quot;/&gt;&lt;property id=&quot;20307&quot; value=&quot;273&quot;/&gt;&lt;/object&gt;&lt;object type=&quot;3&quot; unique_id=&quot;10024&quot;&gt;&lt;property id=&quot;20148&quot; value=&quot;5&quot;/&gt;&lt;property id=&quot;20300&quot; value=&quot;Slide 21 - &amp;quot;Comments from 2012&amp;quot;&quot;/&gt;&lt;property id=&quot;20307&quot; value=&quot;275&quot;/&gt;&lt;/object&gt;&lt;object type=&quot;3&quot; unique_id=&quot;10025&quot;&gt;&lt;property id=&quot;20148&quot; value=&quot;5&quot;/&gt;&lt;property id=&quot;20300&quot; value=&quot;Slide 22 - &amp;quot;Comments from 2012&amp;quot;&quot;/&gt;&lt;property id=&quot;20307&quot; value=&quot;276&quot;/&gt;&lt;/object&gt;&lt;object type=&quot;3&quot; unique_id=&quot;10026&quot;&gt;&lt;property id=&quot;20148&quot; value=&quot;5&quot;/&gt;&lt;property id=&quot;20300&quot; value=&quot;Slide 23&quot;/&gt;&lt;property id=&quot;20307&quot; value=&quot;277&quot;/&gt;&lt;/object&gt;&lt;object type=&quot;3&quot; unique_id=&quot;10027&quot;&gt;&lt;property id=&quot;20148&quot; value=&quot;5&quot;/&gt;&lt;property id=&quot;20300&quot; value=&quot;Slide 24&quot;/&gt;&lt;property id=&quot;20307&quot; value=&quot;278&quot;/&gt;&lt;/object&gt;&lt;object type=&quot;3&quot; unique_id=&quot;10028&quot;&gt;&lt;property id=&quot;20148&quot; value=&quot;5&quot;/&gt;&lt;property id=&quot;20300&quot; value=&quot;Slide 25 - &amp;quot;Grades 4-5&amp;quot;&quot;/&gt;&lt;property id=&quot;20307&quot; value=&quot;279&quot;/&gt;&lt;/object&gt;&lt;object type=&quot;3&quot; unique_id=&quot;10029&quot;&gt;&lt;property id=&quot;20148&quot; value=&quot;5&quot;/&gt;&lt;property id=&quot;20300&quot; value=&quot;Slide 26 - &amp;quot;What Are Users Doing? (K-1)&amp;quot;&quot;/&gt;&lt;property id=&quot;20307&quot; value=&quot;280&quot;/&gt;&lt;/object&gt;&lt;object type=&quot;3&quot; unique_id=&quot;10030&quot;&gt;&lt;property id=&quot;20148&quot; value=&quot;5&quot;/&gt;&lt;property id=&quot;20300&quot; value=&quot;Slide 27 - &amp;quot;What are Users Doing?&amp;#x0D;&amp;#x0A;Grades 2-3&amp;quot;&quot;/&gt;&lt;property id=&quot;20307&quot; value=&quot;281&quot;/&gt;&lt;/object&gt;&lt;object type=&quot;3&quot; unique_id=&quot;10031&quot;&gt;&lt;property id=&quot;20148&quot; value=&quot;5&quot;/&gt;&lt;property id=&quot;20300&quot; value=&quot;Slide 28 - &amp;quot;What are Users Doing?&amp;quot;&quot;/&gt;&lt;property id=&quot;20307&quot; value=&quot;282&quot;/&gt;&lt;/object&gt;&lt;object type=&quot;3&quot; unique_id=&quot;10032&quot;&gt;&lt;property id=&quot;20148&quot; value=&quot;5&quot;/&gt;&lt;property id=&quot;20300&quot; value=&quot;Slide 29&quot;/&gt;&lt;property id=&quot;20307&quot; value=&quot;283&quot;/&gt;&lt;/object&gt;&lt;object type=&quot;3&quot; unique_id=&quot;10033&quot;&gt;&lt;property id=&quot;20148&quot; value=&quot;5&quot;/&gt;&lt;property id=&quot;20300&quot; value=&quot;Slide 30 - &amp;quot;What Are Users Doing?&amp;quot;&quot;/&gt;&lt;property id=&quot;20307&quot; value=&quot;284&quot;/&gt;&lt;/object&gt;&lt;object type=&quot;3&quot; unique_id=&quot;10034&quot;&gt;&lt;property id=&quot;20148&quot; value=&quot;5&quot;/&gt;&lt;property id=&quot;20300&quot; value=&quot;Slide 31 - &amp;quot;What Are Users Doing?&amp;quot;&quot;/&gt;&lt;property id=&quot;20307&quot; value=&quot;285&quot;/&gt;&lt;/object&gt;&lt;object type=&quot;3&quot; unique_id=&quot;10035&quot;&gt;&lt;property id=&quot;20148&quot; value=&quot;5&quot;/&gt;&lt;property id=&quot;20300&quot; value=&quot;Slide 32 - &amp;quot;What Are Users Doing?&amp;quot;&quot;/&gt;&lt;property id=&quot;20307&quot; value=&quot;286&quot;/&gt;&lt;/object&gt;&lt;object type=&quot;3&quot; unique_id=&quot;10036&quot;&gt;&lt;property id=&quot;20148&quot; value=&quot;5&quot;/&gt;&lt;property id=&quot;20300&quot; value=&quot;Slide 33&quot;/&gt;&lt;property id=&quot;20307&quot; value=&quot;287&quot;/&gt;&lt;/object&gt;&lt;object type=&quot;3&quot; unique_id=&quot;10037&quot;&gt;&lt;property id=&quot;20148&quot; value=&quot;5&quot;/&gt;&lt;property id=&quot;20300&quot; value=&quot;Slide 34 - &amp;quot;What Are Users Doing?&amp;quot;&quot;/&gt;&lt;property id=&quot;20307&quot; value=&quot;288&quot;/&gt;&lt;/object&gt;&lt;object type=&quot;3&quot; unique_id=&quot;10038&quot;&gt;&lt;property id=&quot;20148&quot; value=&quot;5&quot;/&gt;&lt;property id=&quot;20300&quot; value=&quot;Slide 35 - &amp;quot;MAS Online - PD&amp;quot;&quot;/&gt;&lt;property id=&quot;20307&quot; value=&quot;290&quot;/&gt;&lt;/object&gt;&lt;object type=&quot;3&quot; unique_id=&quot;10039&quot;&gt;&lt;property id=&quot;20148&quot; value=&quot;5&quot;/&gt;&lt;property id=&quot;20300&quot; value=&quot;Slide 36&quot;/&gt;&lt;property id=&quot;20307&quot; value=&quot;292&quot;/&gt;&lt;/object&gt;&lt;object type=&quot;3&quot; unique_id=&quot;10040&quot;&gt;&lt;property id=&quot;20148&quot; value=&quot;5&quot;/&gt;&lt;property id=&quot;20300&quot; value=&quot;Slide 37 - &amp;quot;Online Modules&amp;quot;&quot;/&gt;&lt;property id=&quot;20307&quot; value=&quot;291&quot;/&gt;&lt;/object&gt;&lt;object type=&quot;3&quot; unique_id=&quot;10041&quot;&gt;&lt;property id=&quot;20148&quot; value=&quot;5&quot;/&gt;&lt;property id=&quot;20300&quot; value=&quot;Slide 38&quot;/&gt;&lt;property id=&quot;20307&quot; value=&quot;328&quot;/&gt;&lt;/object&gt;&lt;object type=&quot;3&quot; unique_id=&quot;10042&quot;&gt;&lt;property id=&quot;20148&quot; value=&quot;5&quot;/&gt;&lt;property id=&quot;20300&quot; value=&quot;Slide 39 - &amp;quot;Consortium States and Partner States&amp;quot;&quot;/&gt;&lt;property id=&quot;20307&quot; value=&quot;327&quot;/&gt;&lt;/object&gt;&lt;object type=&quot;3&quot; unique_id=&quot;10043&quot;&gt;&lt;property id=&quot;20148&quot; value=&quot;5&quot;/&gt;&lt;property id=&quot;20300&quot; value=&quot;Slide 40 - &amp;quot;Content Advisory Team&amp;quot;&quot;/&gt;&lt;property id=&quot;20307&quot; value=&quot;301&quot;/&gt;&lt;/object&gt;&lt;object type=&quot;3&quot; unique_id=&quot;10044&quot;&gt;&lt;property id=&quot;20148&quot; value=&quot;5&quot;/&gt;&lt;property id=&quot;20300&quot; value=&quot;Slide 41 - &amp;quot;What’s New in Math MATTERS?&amp;quot;&quot;/&gt;&lt;property id=&quot;20307&quot; value=&quot;294&quot;/&gt;&lt;/object&gt;&lt;object type=&quot;3&quot; unique_id=&quot;10045&quot;&gt;&lt;property id=&quot;20148&quot; value=&quot;5&quot;/&gt;&lt;property id=&quot;20300&quot; value=&quot;Slide 42 - &amp;quot;Goal 1&amp;quot;&quot;/&gt;&lt;property id=&quot;20307&quot; value=&quot;323&quot;/&gt;&lt;/object&gt;&lt;object type=&quot;3&quot; unique_id=&quot;10046&quot;&gt;&lt;property id=&quot;20148&quot; value=&quot;5&quot;/&gt;&lt;property id=&quot;20300&quot; value=&quot;Slide 43 - &amp;quot;Outcome 1a&amp;quot;&quot;/&gt;&lt;property id=&quot;20307&quot; value=&quot;312&quot;/&gt;&lt;/object&gt;&lt;object type=&quot;3&quot; unique_id=&quot;10047&quot;&gt;&lt;property id=&quot;20148&quot; value=&quot;5&quot;/&gt;&lt;property id=&quot;20300&quot; value=&quot;Slide 44 - &amp;quot;Outcome 1b&amp;quot;&quot;/&gt;&lt;property id=&quot;20307&quot; value=&quot;313&quot;/&gt;&lt;/object&gt;&lt;object type=&quot;3&quot; unique_id=&quot;10048&quot;&gt;&lt;property id=&quot;20148&quot; value=&quot;5&quot;/&gt;&lt;property id=&quot;20300&quot; value=&quot;Slide 45 - &amp;quot;Goal 2&amp;quot;&quot;/&gt;&lt;property id=&quot;20307&quot; value=&quot;324&quot;/&gt;&lt;/object&gt;&lt;object type=&quot;3&quot; unique_id=&quot;10049&quot;&gt;&lt;property id=&quot;20148&quot; value=&quot;5&quot;/&gt;&lt;property id=&quot;20300&quot; value=&quot;Slide 46 - &amp;quot;Outcome 2a&amp;quot;&quot;/&gt;&lt;property id=&quot;20307&quot; value=&quot;315&quot;/&gt;&lt;/object&gt;&lt;object type=&quot;3&quot; unique_id=&quot;10050&quot;&gt;&lt;property id=&quot;20148&quot; value=&quot;5&quot;/&gt;&lt;property id=&quot;20300&quot; value=&quot;Slide 47 - &amp;quot;Outcome 2b: &amp;quot;&quot;/&gt;&lt;property id=&quot;20307&quot; value=&quot;316&quot;/&gt;&lt;/object&gt;&lt;object type=&quot;3&quot; unique_id=&quot;10051&quot;&gt;&lt;property id=&quot;20148&quot; value=&quot;5&quot;/&gt;&lt;property id=&quot;20300&quot; value=&quot;Slide 48 - &amp;quot;Outcome 2c &amp;quot;&quot;/&gt;&lt;property id=&quot;20307&quot; value=&quot;317&quot;/&gt;&lt;/object&gt;&lt;object type=&quot;3&quot; unique_id=&quot;10052&quot;&gt;&lt;property id=&quot;20148&quot; value=&quot;5&quot;/&gt;&lt;property id=&quot;20300&quot; value=&quot;Slide 49 - &amp;quot;Goal 3&amp;quot;&quot;/&gt;&lt;property id=&quot;20307&quot; value=&quot;325&quot;/&gt;&lt;/object&gt;&lt;object type=&quot;3&quot; unique_id=&quot;10053&quot;&gt;&lt;property id=&quot;20148&quot; value=&quot;5&quot;/&gt;&lt;property id=&quot;20300&quot; value=&quot;Slide 50 - &amp;quot;Outcome 3a &amp;quot;&quot;/&gt;&lt;property id=&quot;20307&quot; value=&quot;319&quot;/&gt;&lt;/object&gt;&lt;object type=&quot;3&quot; unique_id=&quot;10054&quot;&gt;&lt;property id=&quot;20148&quot; value=&quot;5&quot;/&gt;&lt;property id=&quot;20300&quot; value=&quot;Slide 51&quot;/&gt;&lt;property id=&quot;20307&quot; value=&quot;329&quot;/&gt;&lt;/object&gt;&lt;object type=&quot;3&quot; unique_id=&quot;10055&quot;&gt;&lt;property id=&quot;20148&quot; value=&quot;5&quot;/&gt;&lt;property id=&quot;20300&quot; value=&quot;Slide 52 - &amp;quot;Goal 4&amp;quot;&quot;/&gt;&lt;property id=&quot;20307&quot; value=&quot;326&quot;/&gt;&lt;/object&gt;&lt;object type=&quot;3&quot; unique_id=&quot;10056&quot;&gt;&lt;property id=&quot;20148&quot; value=&quot;5&quot;/&gt;&lt;property id=&quot;20300&quot; value=&quot;Slide 53 - &amp;quot;Outcome 4a&amp;quot;&quot;/&gt;&lt;property id=&quot;20307&quot; value=&quot;321&quot;/&gt;&lt;/object&gt;&lt;object type=&quot;3&quot; unique_id=&quot;10057&quot;&gt;&lt;property id=&quot;20148&quot; value=&quot;5&quot;/&gt;&lt;property id=&quot;20300&quot; value=&quot;Slide 54 - &amp;quot;2013 Timeline&amp;#x0D;&amp;#x0A;(pp. 15-16 Math MATTERS Operational Guide&amp;quot;&quot;/&gt;&lt;property id=&quot;20307&quot; value=&quot;330&quot;/&gt;&lt;/object&gt;&lt;object type=&quot;3&quot; unique_id=&quot;10058&quot;&gt;&lt;property id=&quot;20148&quot; value=&quot;5&quot;/&gt;&lt;property id=&quot;20300&quot; value=&quot;Slide 55&quot;/&gt;&lt;property id=&quot;20307&quot; value=&quot;331&quot;/&gt;&lt;/object&gt;&lt;object type=&quot;3&quot; unique_id=&quot;10059&quot;&gt;&lt;property id=&quot;20148&quot; value=&quot;5&quot;/&gt;&lt;property id=&quot;20300&quot; value=&quot;Slide 56&quot;/&gt;&lt;property id=&quot;20307&quot; value=&quot;304&quot;/&gt;&lt;/object&gt;&lt;object type=&quot;3&quot; unique_id=&quot;10060&quot;&gt;&lt;property id=&quot;20148&quot; value=&quot;5&quot;/&gt;&lt;property id=&quot;20300&quot; value=&quot;Slide 57&quot;/&gt;&lt;property id=&quot;20307&quot; value=&quot;307&quot;/&gt;&lt;/object&gt;&lt;object type=&quot;3&quot; unique_id=&quot;10061&quot;&gt;&lt;property id=&quot;20148&quot; value=&quot;5&quot;/&gt;&lt;property id=&quot;20300&quot; value=&quot;Slide 58&quot;/&gt;&lt;property id=&quot;20307&quot; value=&quot;308&quot;/&gt;&lt;/object&gt;&lt;object type=&quot;3&quot; unique_id=&quot;10062&quot;&gt;&lt;property id=&quot;20148&quot; value=&quot;5&quot;/&gt;&lt;property id=&quot;20300&quot; value=&quot;Slide 59&quot;/&gt;&lt;property id=&quot;20307&quot; value=&quot;309&quot;/&gt;&lt;/object&gt;&lt;object type=&quot;3&quot; unique_id=&quot;10063&quot;&gt;&lt;property id=&quot;20148&quot; value=&quot;5&quot;/&gt;&lt;property id=&quot;20300&quot; value=&quot;Slide 60 - &amp;quot;Contact Information&amp;quot;&quot;/&gt;&lt;property id=&quot;20307&quot; value=&quot;310&quot;/&gt;&lt;/object&gt;&lt;object type=&quot;3&quot; unique_id=&quot;10064&quot;&gt;&lt;property id=&quot;20148&quot; value=&quot;5&quot;/&gt;&lt;property id=&quot;20300&quot; value=&quot;Slide 61 - &amp;quot;Contact Information&amp;quot;&quot;/&gt;&lt;property id=&quot;20307&quot; value=&quot;31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2243</TotalTime>
  <Words>947</Words>
  <Application>Microsoft Office PowerPoint</Application>
  <PresentationFormat>On-screen Show (4:3)</PresentationFormat>
  <Paragraphs>73</Paragraphs>
  <Slides>17</Slides>
  <Notes>16</Notes>
  <HiddenSlides>12</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vt:lpstr>
      <vt:lpstr>What is MAS Space?</vt:lpstr>
      <vt:lpstr>How do I access MAS Space?</vt:lpstr>
      <vt:lpstr>Course Home Page</vt:lpstr>
      <vt:lpstr>Unit 1 Selections</vt:lpstr>
      <vt:lpstr>Pirates Corner Forums</vt:lpstr>
      <vt:lpstr>Pirate’s Corner Lesson 1 Question</vt:lpstr>
      <vt:lpstr>Reply Box</vt:lpstr>
      <vt:lpstr>Navigating Back</vt:lpstr>
      <vt:lpstr>Navigating Back to  Unit Home</vt:lpstr>
      <vt:lpstr>New Selections</vt:lpstr>
      <vt:lpstr>Money Matters</vt:lpstr>
      <vt:lpstr>Other Courses</vt:lpstr>
      <vt:lpstr>Professional Development</vt:lpstr>
      <vt:lpstr>Virtual TOT Math MATTERS</vt:lpstr>
      <vt:lpstr>NOW IT’S YOUR TURN!  </vt:lpstr>
      <vt:lpstr>Wrap 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Mary Kernel</cp:lastModifiedBy>
  <cp:revision>58</cp:revision>
  <dcterms:created xsi:type="dcterms:W3CDTF">2013-04-07T18:28:01Z</dcterms:created>
  <dcterms:modified xsi:type="dcterms:W3CDTF">2014-05-11T20:59:30Z</dcterms:modified>
</cp:coreProperties>
</file>