
<file path=[Content_Types].xml><?xml version="1.0" encoding="utf-8"?>
<Types xmlns="http://schemas.openxmlformats.org/package/2006/content-types">
  <Default Extension="png" ContentType="image/png"/>
  <Default Extension="tmp"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5"/>
  </p:sldMasterIdLst>
  <p:notesMasterIdLst>
    <p:notesMasterId r:id="rId62"/>
  </p:notesMasterIdLst>
  <p:handoutMasterIdLst>
    <p:handoutMasterId r:id="rId63"/>
  </p:handoutMasterIdLst>
  <p:sldIdLst>
    <p:sldId id="256" r:id="rId6"/>
    <p:sldId id="291" r:id="rId7"/>
    <p:sldId id="281" r:id="rId8"/>
    <p:sldId id="293" r:id="rId9"/>
    <p:sldId id="283" r:id="rId10"/>
    <p:sldId id="282" r:id="rId11"/>
    <p:sldId id="284" r:id="rId12"/>
    <p:sldId id="264" r:id="rId13"/>
    <p:sldId id="263" r:id="rId14"/>
    <p:sldId id="265" r:id="rId15"/>
    <p:sldId id="285" r:id="rId16"/>
    <p:sldId id="267" r:id="rId17"/>
    <p:sldId id="266" r:id="rId18"/>
    <p:sldId id="292" r:id="rId19"/>
    <p:sldId id="303" r:id="rId20"/>
    <p:sldId id="294" r:id="rId21"/>
    <p:sldId id="295" r:id="rId22"/>
    <p:sldId id="307" r:id="rId23"/>
    <p:sldId id="290" r:id="rId24"/>
    <p:sldId id="289" r:id="rId25"/>
    <p:sldId id="257" r:id="rId26"/>
    <p:sldId id="258" r:id="rId27"/>
    <p:sldId id="259" r:id="rId28"/>
    <p:sldId id="260" r:id="rId29"/>
    <p:sldId id="261" r:id="rId30"/>
    <p:sldId id="310" r:id="rId31"/>
    <p:sldId id="311" r:id="rId32"/>
    <p:sldId id="262" r:id="rId33"/>
    <p:sldId id="268" r:id="rId34"/>
    <p:sldId id="269" r:id="rId35"/>
    <p:sldId id="270" r:id="rId36"/>
    <p:sldId id="271" r:id="rId37"/>
    <p:sldId id="272" r:id="rId38"/>
    <p:sldId id="273" r:id="rId39"/>
    <p:sldId id="274" r:id="rId40"/>
    <p:sldId id="275" r:id="rId41"/>
    <p:sldId id="276" r:id="rId42"/>
    <p:sldId id="277" r:id="rId43"/>
    <p:sldId id="296" r:id="rId44"/>
    <p:sldId id="278" r:id="rId45"/>
    <p:sldId id="279" r:id="rId46"/>
    <p:sldId id="288" r:id="rId47"/>
    <p:sldId id="298" r:id="rId48"/>
    <p:sldId id="297" r:id="rId49"/>
    <p:sldId id="299" r:id="rId50"/>
    <p:sldId id="301" r:id="rId51"/>
    <p:sldId id="300" r:id="rId52"/>
    <p:sldId id="302" r:id="rId53"/>
    <p:sldId id="304" r:id="rId54"/>
    <p:sldId id="305" r:id="rId55"/>
    <p:sldId id="306" r:id="rId56"/>
    <p:sldId id="308" r:id="rId57"/>
    <p:sldId id="286" r:id="rId58"/>
    <p:sldId id="287" r:id="rId59"/>
    <p:sldId id="280" r:id="rId60"/>
    <p:sldId id="309" r:id="rId61"/>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FB3C1"/>
    <a:srgbClr val="009999"/>
    <a:srgbClr val="33CCCC"/>
    <a:srgbClr val="A7E2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99" autoAdjust="0"/>
    <p:restoredTop sz="71335" autoAdjust="0"/>
  </p:normalViewPr>
  <p:slideViewPr>
    <p:cSldViewPr>
      <p:cViewPr varScale="1">
        <p:scale>
          <a:sx n="51" d="100"/>
          <a:sy n="51" d="100"/>
        </p:scale>
        <p:origin x="-1944"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handoutMaster" Target="handoutMasters/handoutMaster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8B1809-A2C6-44C0-96A5-DAABABDC54DE}" type="doc">
      <dgm:prSet loTypeId="urn:microsoft.com/office/officeart/2005/8/layout/pyramid4" loCatId="pyramid" qsTypeId="urn:microsoft.com/office/officeart/2005/8/quickstyle/simple1" qsCatId="simple" csTypeId="urn:microsoft.com/office/officeart/2005/8/colors/accent6_1" csCatId="accent6" phldr="1"/>
      <dgm:spPr/>
      <dgm:t>
        <a:bodyPr/>
        <a:lstStyle/>
        <a:p>
          <a:endParaRPr lang="en-US"/>
        </a:p>
      </dgm:t>
    </dgm:pt>
    <dgm:pt modelId="{6DFD075D-C49A-4A8F-A5FC-E0AD306F8961}">
      <dgm:prSet phldrT="[Text]" custT="1"/>
      <dgm:spPr/>
      <dgm:t>
        <a:bodyPr/>
        <a:lstStyle/>
        <a:p>
          <a:r>
            <a:rPr lang="en-US" sz="2300" dirty="0" smtClean="0"/>
            <a:t>Practice</a:t>
          </a:r>
        </a:p>
        <a:p>
          <a:endParaRPr lang="en-US" sz="2300" dirty="0" smtClean="0"/>
        </a:p>
      </dgm:t>
    </dgm:pt>
    <dgm:pt modelId="{0B4F6919-514F-4239-B527-7C32C5EBB0ED}" type="parTrans" cxnId="{F7119528-C819-4249-83D2-4B56BB6FC37B}">
      <dgm:prSet/>
      <dgm:spPr/>
      <dgm:t>
        <a:bodyPr/>
        <a:lstStyle/>
        <a:p>
          <a:endParaRPr lang="en-US"/>
        </a:p>
      </dgm:t>
    </dgm:pt>
    <dgm:pt modelId="{80423EB4-0F7A-44EF-BD9A-72A1AC6DA060}" type="sibTrans" cxnId="{F7119528-C819-4249-83D2-4B56BB6FC37B}">
      <dgm:prSet/>
      <dgm:spPr/>
      <dgm:t>
        <a:bodyPr/>
        <a:lstStyle/>
        <a:p>
          <a:endParaRPr lang="en-US"/>
        </a:p>
      </dgm:t>
    </dgm:pt>
    <dgm:pt modelId="{00C8064B-CF8E-4D0A-929B-17D1B07DFF6F}">
      <dgm:prSet phldrT="[Text]" custT="1"/>
      <dgm:spPr/>
      <dgm:t>
        <a:bodyPr/>
        <a:lstStyle/>
        <a:p>
          <a:r>
            <a:rPr lang="en-US" sz="2400" dirty="0" smtClean="0"/>
            <a:t>Lecture</a:t>
          </a:r>
          <a:endParaRPr lang="en-US" sz="2400" dirty="0"/>
        </a:p>
      </dgm:t>
    </dgm:pt>
    <dgm:pt modelId="{955DDBA3-232D-4769-ABD8-2D7E208398AF}" type="parTrans" cxnId="{C68A7487-39EC-41F6-9D6A-3AF7294D0AF6}">
      <dgm:prSet/>
      <dgm:spPr/>
      <dgm:t>
        <a:bodyPr/>
        <a:lstStyle/>
        <a:p>
          <a:endParaRPr lang="en-US"/>
        </a:p>
      </dgm:t>
    </dgm:pt>
    <dgm:pt modelId="{9B701593-9EB2-4794-BA03-04F7AF0AF656}" type="sibTrans" cxnId="{C68A7487-39EC-41F6-9D6A-3AF7294D0AF6}">
      <dgm:prSet/>
      <dgm:spPr/>
      <dgm:t>
        <a:bodyPr/>
        <a:lstStyle/>
        <a:p>
          <a:endParaRPr lang="en-US"/>
        </a:p>
      </dgm:t>
    </dgm:pt>
    <dgm:pt modelId="{43C28330-1838-4E49-A6BB-23788C17782B}">
      <dgm:prSet phldrT="[Text]"/>
      <dgm:spPr/>
      <dgm:t>
        <a:bodyPr/>
        <a:lstStyle/>
        <a:p>
          <a:r>
            <a:rPr lang="en-US" dirty="0" smtClean="0"/>
            <a:t>Reading</a:t>
          </a:r>
          <a:endParaRPr lang="en-US" dirty="0"/>
        </a:p>
      </dgm:t>
    </dgm:pt>
    <dgm:pt modelId="{3522914C-CF23-4237-9D85-A73D36B855F9}" type="parTrans" cxnId="{6788EE7D-5DB4-4A41-A2D3-DDAA1F4E565F}">
      <dgm:prSet/>
      <dgm:spPr/>
      <dgm:t>
        <a:bodyPr/>
        <a:lstStyle/>
        <a:p>
          <a:endParaRPr lang="en-US"/>
        </a:p>
      </dgm:t>
    </dgm:pt>
    <dgm:pt modelId="{24EEEDDD-2305-4FAC-B8BD-77CBB85C7D01}" type="sibTrans" cxnId="{6788EE7D-5DB4-4A41-A2D3-DDAA1F4E565F}">
      <dgm:prSet/>
      <dgm:spPr/>
      <dgm:t>
        <a:bodyPr/>
        <a:lstStyle/>
        <a:p>
          <a:endParaRPr lang="en-US"/>
        </a:p>
      </dgm:t>
    </dgm:pt>
    <dgm:pt modelId="{240C5B78-B01B-47A7-9F36-3029DE728D47}">
      <dgm:prSet phldrT="[Text]" custT="1"/>
      <dgm:spPr/>
      <dgm:t>
        <a:bodyPr/>
        <a:lstStyle/>
        <a:p>
          <a:r>
            <a:rPr lang="en-US" sz="2000" dirty="0" smtClean="0"/>
            <a:t>Teaching Others</a:t>
          </a:r>
          <a:endParaRPr lang="en-US" sz="2000" dirty="0"/>
        </a:p>
      </dgm:t>
    </dgm:pt>
    <dgm:pt modelId="{FB0A950F-D1C0-412D-92C6-A0E71409F3D4}" type="parTrans" cxnId="{56502566-100B-41AC-8CC3-CCB1FAF717B5}">
      <dgm:prSet/>
      <dgm:spPr/>
      <dgm:t>
        <a:bodyPr/>
        <a:lstStyle/>
        <a:p>
          <a:endParaRPr lang="en-US"/>
        </a:p>
      </dgm:t>
    </dgm:pt>
    <dgm:pt modelId="{219BF93B-11AF-4226-B3D1-DBAAD25EA701}" type="sibTrans" cxnId="{56502566-100B-41AC-8CC3-CCB1FAF717B5}">
      <dgm:prSet/>
      <dgm:spPr/>
      <dgm:t>
        <a:bodyPr/>
        <a:lstStyle/>
        <a:p>
          <a:endParaRPr lang="en-US"/>
        </a:p>
      </dgm:t>
    </dgm:pt>
    <dgm:pt modelId="{864A4739-5FB3-4657-B068-F22AD76C4DC2}" type="pres">
      <dgm:prSet presAssocID="{518B1809-A2C6-44C0-96A5-DAABABDC54DE}" presName="compositeShape" presStyleCnt="0">
        <dgm:presLayoutVars>
          <dgm:chMax val="9"/>
          <dgm:dir/>
          <dgm:resizeHandles val="exact"/>
        </dgm:presLayoutVars>
      </dgm:prSet>
      <dgm:spPr/>
      <dgm:t>
        <a:bodyPr/>
        <a:lstStyle/>
        <a:p>
          <a:endParaRPr lang="en-US"/>
        </a:p>
      </dgm:t>
    </dgm:pt>
    <dgm:pt modelId="{A2054FA5-F055-4292-A43A-4A5A2D1842CD}" type="pres">
      <dgm:prSet presAssocID="{518B1809-A2C6-44C0-96A5-DAABABDC54DE}" presName="triangle1" presStyleLbl="node1" presStyleIdx="0" presStyleCnt="4">
        <dgm:presLayoutVars>
          <dgm:bulletEnabled val="1"/>
        </dgm:presLayoutVars>
      </dgm:prSet>
      <dgm:spPr/>
      <dgm:t>
        <a:bodyPr/>
        <a:lstStyle/>
        <a:p>
          <a:endParaRPr lang="en-US"/>
        </a:p>
      </dgm:t>
    </dgm:pt>
    <dgm:pt modelId="{90F45210-A967-45E4-B7C4-23F3D57239D0}" type="pres">
      <dgm:prSet presAssocID="{518B1809-A2C6-44C0-96A5-DAABABDC54DE}" presName="triangle2" presStyleLbl="node1" presStyleIdx="1" presStyleCnt="4">
        <dgm:presLayoutVars>
          <dgm:bulletEnabled val="1"/>
        </dgm:presLayoutVars>
      </dgm:prSet>
      <dgm:spPr/>
      <dgm:t>
        <a:bodyPr/>
        <a:lstStyle/>
        <a:p>
          <a:endParaRPr lang="en-US"/>
        </a:p>
      </dgm:t>
    </dgm:pt>
    <dgm:pt modelId="{9FB21108-5B2F-4B64-AB43-7837915AE7FD}" type="pres">
      <dgm:prSet presAssocID="{518B1809-A2C6-44C0-96A5-DAABABDC54DE}" presName="triangle3" presStyleLbl="node1" presStyleIdx="2" presStyleCnt="4" custLinFactNeighborX="-270" custLinFactNeighborY="-2095">
        <dgm:presLayoutVars>
          <dgm:bulletEnabled val="1"/>
        </dgm:presLayoutVars>
      </dgm:prSet>
      <dgm:spPr/>
      <dgm:t>
        <a:bodyPr/>
        <a:lstStyle/>
        <a:p>
          <a:endParaRPr lang="en-US"/>
        </a:p>
      </dgm:t>
    </dgm:pt>
    <dgm:pt modelId="{6AA30C09-D43C-46CA-8FEC-5D8324C3C6A3}" type="pres">
      <dgm:prSet presAssocID="{518B1809-A2C6-44C0-96A5-DAABABDC54DE}" presName="triangle4" presStyleLbl="node1" presStyleIdx="3" presStyleCnt="4">
        <dgm:presLayoutVars>
          <dgm:bulletEnabled val="1"/>
        </dgm:presLayoutVars>
      </dgm:prSet>
      <dgm:spPr/>
      <dgm:t>
        <a:bodyPr/>
        <a:lstStyle/>
        <a:p>
          <a:endParaRPr lang="en-US"/>
        </a:p>
      </dgm:t>
    </dgm:pt>
  </dgm:ptLst>
  <dgm:cxnLst>
    <dgm:cxn modelId="{C68A7487-39EC-41F6-9D6A-3AF7294D0AF6}" srcId="{518B1809-A2C6-44C0-96A5-DAABABDC54DE}" destId="{00C8064B-CF8E-4D0A-929B-17D1B07DFF6F}" srcOrd="1" destOrd="0" parTransId="{955DDBA3-232D-4769-ABD8-2D7E208398AF}" sibTransId="{9B701593-9EB2-4794-BA03-04F7AF0AF656}"/>
    <dgm:cxn modelId="{34530298-817A-4009-861B-B79040FA6FF1}" type="presOf" srcId="{6DFD075D-C49A-4A8F-A5FC-E0AD306F8961}" destId="{A2054FA5-F055-4292-A43A-4A5A2D1842CD}" srcOrd="0" destOrd="0" presId="urn:microsoft.com/office/officeart/2005/8/layout/pyramid4"/>
    <dgm:cxn modelId="{61BB16CD-2407-4FE2-94B0-1522F96C9D9B}" type="presOf" srcId="{43C28330-1838-4E49-A6BB-23788C17782B}" destId="{9FB21108-5B2F-4B64-AB43-7837915AE7FD}" srcOrd="0" destOrd="0" presId="urn:microsoft.com/office/officeart/2005/8/layout/pyramid4"/>
    <dgm:cxn modelId="{56502566-100B-41AC-8CC3-CCB1FAF717B5}" srcId="{518B1809-A2C6-44C0-96A5-DAABABDC54DE}" destId="{240C5B78-B01B-47A7-9F36-3029DE728D47}" srcOrd="3" destOrd="0" parTransId="{FB0A950F-D1C0-412D-92C6-A0E71409F3D4}" sibTransId="{219BF93B-11AF-4226-B3D1-DBAAD25EA701}"/>
    <dgm:cxn modelId="{6788EE7D-5DB4-4A41-A2D3-DDAA1F4E565F}" srcId="{518B1809-A2C6-44C0-96A5-DAABABDC54DE}" destId="{43C28330-1838-4E49-A6BB-23788C17782B}" srcOrd="2" destOrd="0" parTransId="{3522914C-CF23-4237-9D85-A73D36B855F9}" sibTransId="{24EEEDDD-2305-4FAC-B8BD-77CBB85C7D01}"/>
    <dgm:cxn modelId="{ADECFCF2-84E1-4186-88DD-9C9658304E00}" type="presOf" srcId="{00C8064B-CF8E-4D0A-929B-17D1B07DFF6F}" destId="{90F45210-A967-45E4-B7C4-23F3D57239D0}" srcOrd="0" destOrd="0" presId="urn:microsoft.com/office/officeart/2005/8/layout/pyramid4"/>
    <dgm:cxn modelId="{F7119528-C819-4249-83D2-4B56BB6FC37B}" srcId="{518B1809-A2C6-44C0-96A5-DAABABDC54DE}" destId="{6DFD075D-C49A-4A8F-A5FC-E0AD306F8961}" srcOrd="0" destOrd="0" parTransId="{0B4F6919-514F-4239-B527-7C32C5EBB0ED}" sibTransId="{80423EB4-0F7A-44EF-BD9A-72A1AC6DA060}"/>
    <dgm:cxn modelId="{15DCAAE7-B134-4D5C-BC11-31EF0A9F37B4}" type="presOf" srcId="{518B1809-A2C6-44C0-96A5-DAABABDC54DE}" destId="{864A4739-5FB3-4657-B068-F22AD76C4DC2}" srcOrd="0" destOrd="0" presId="urn:microsoft.com/office/officeart/2005/8/layout/pyramid4"/>
    <dgm:cxn modelId="{32B52657-DC93-45CC-9602-B467E6D0FC12}" type="presOf" srcId="{240C5B78-B01B-47A7-9F36-3029DE728D47}" destId="{6AA30C09-D43C-46CA-8FEC-5D8324C3C6A3}" srcOrd="0" destOrd="0" presId="urn:microsoft.com/office/officeart/2005/8/layout/pyramid4"/>
    <dgm:cxn modelId="{4B360940-444F-4D9F-B8EF-60017521AE1F}" type="presParOf" srcId="{864A4739-5FB3-4657-B068-F22AD76C4DC2}" destId="{A2054FA5-F055-4292-A43A-4A5A2D1842CD}" srcOrd="0" destOrd="0" presId="urn:microsoft.com/office/officeart/2005/8/layout/pyramid4"/>
    <dgm:cxn modelId="{C608927A-DCEB-4FBF-BD82-E41DCC5A48C4}" type="presParOf" srcId="{864A4739-5FB3-4657-B068-F22AD76C4DC2}" destId="{90F45210-A967-45E4-B7C4-23F3D57239D0}" srcOrd="1" destOrd="0" presId="urn:microsoft.com/office/officeart/2005/8/layout/pyramid4"/>
    <dgm:cxn modelId="{65E2FC75-D3D6-4B59-933F-B7B6DFFDE842}" type="presParOf" srcId="{864A4739-5FB3-4657-B068-F22AD76C4DC2}" destId="{9FB21108-5B2F-4B64-AB43-7837915AE7FD}" srcOrd="2" destOrd="0" presId="urn:microsoft.com/office/officeart/2005/8/layout/pyramid4"/>
    <dgm:cxn modelId="{3C829E35-9466-4129-AC5C-0E716E7D1566}" type="presParOf" srcId="{864A4739-5FB3-4657-B068-F22AD76C4DC2}" destId="{6AA30C09-D43C-46CA-8FEC-5D8324C3C6A3}" srcOrd="3" destOrd="0" presId="urn:microsoft.com/office/officeart/2005/8/layout/pyramid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054FA5-F055-4292-A43A-4A5A2D1842CD}">
      <dsp:nvSpPr>
        <dsp:cNvPr id="0" name=""/>
        <dsp:cNvSpPr/>
      </dsp:nvSpPr>
      <dsp:spPr>
        <a:xfrm>
          <a:off x="2444750" y="0"/>
          <a:ext cx="2349500" cy="2349500"/>
        </a:xfrm>
        <a:prstGeom prst="triangle">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Practice</a:t>
          </a:r>
        </a:p>
        <a:p>
          <a:pPr lvl="0" algn="ctr" defTabSz="1022350">
            <a:lnSpc>
              <a:spcPct val="90000"/>
            </a:lnSpc>
            <a:spcBef>
              <a:spcPct val="0"/>
            </a:spcBef>
            <a:spcAft>
              <a:spcPct val="35000"/>
            </a:spcAft>
          </a:pPr>
          <a:endParaRPr lang="en-US" sz="2300" kern="1200" dirty="0" smtClean="0"/>
        </a:p>
      </dsp:txBody>
      <dsp:txXfrm>
        <a:off x="3032125" y="1174750"/>
        <a:ext cx="1174750" cy="1174750"/>
      </dsp:txXfrm>
    </dsp:sp>
    <dsp:sp modelId="{90F45210-A967-45E4-B7C4-23F3D57239D0}">
      <dsp:nvSpPr>
        <dsp:cNvPr id="0" name=""/>
        <dsp:cNvSpPr/>
      </dsp:nvSpPr>
      <dsp:spPr>
        <a:xfrm>
          <a:off x="1270000" y="2349500"/>
          <a:ext cx="2349500" cy="2349500"/>
        </a:xfrm>
        <a:prstGeom prst="triangle">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Lecture</a:t>
          </a:r>
          <a:endParaRPr lang="en-US" sz="2400" kern="1200" dirty="0"/>
        </a:p>
      </dsp:txBody>
      <dsp:txXfrm>
        <a:off x="1857375" y="3524250"/>
        <a:ext cx="1174750" cy="1174750"/>
      </dsp:txXfrm>
    </dsp:sp>
    <dsp:sp modelId="{9FB21108-5B2F-4B64-AB43-7837915AE7FD}">
      <dsp:nvSpPr>
        <dsp:cNvPr id="0" name=""/>
        <dsp:cNvSpPr/>
      </dsp:nvSpPr>
      <dsp:spPr>
        <a:xfrm rot="10800000">
          <a:off x="2438406" y="2300277"/>
          <a:ext cx="2349500" cy="2349500"/>
        </a:xfrm>
        <a:prstGeom prst="triangle">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Reading</a:t>
          </a:r>
          <a:endParaRPr lang="en-US" sz="2300" kern="1200" dirty="0"/>
        </a:p>
      </dsp:txBody>
      <dsp:txXfrm rot="10800000">
        <a:off x="3025781" y="2300277"/>
        <a:ext cx="1174750" cy="1174750"/>
      </dsp:txXfrm>
    </dsp:sp>
    <dsp:sp modelId="{6AA30C09-D43C-46CA-8FEC-5D8324C3C6A3}">
      <dsp:nvSpPr>
        <dsp:cNvPr id="0" name=""/>
        <dsp:cNvSpPr/>
      </dsp:nvSpPr>
      <dsp:spPr>
        <a:xfrm>
          <a:off x="3619500" y="2349500"/>
          <a:ext cx="2349500" cy="2349500"/>
        </a:xfrm>
        <a:prstGeom prst="triangle">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Teaching Others</a:t>
          </a:r>
          <a:endParaRPr lang="en-US" sz="2000" kern="1200" dirty="0"/>
        </a:p>
      </dsp:txBody>
      <dsp:txXfrm>
        <a:off x="4206875" y="3524250"/>
        <a:ext cx="1174750" cy="1174750"/>
      </dsp:txXfrm>
    </dsp:sp>
  </dsp:spTree>
</dsp:drawing>
</file>

<file path=ppt/diagrams/layout1.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pPr>
              <a:defRPr/>
            </a:pPr>
            <a:endParaRPr lang="en-US"/>
          </a:p>
        </p:txBody>
      </p:sp>
      <p:sp>
        <p:nvSpPr>
          <p:cNvPr id="3" name="Date Placeholder 2"/>
          <p:cNvSpPr>
            <a:spLocks noGrp="1"/>
          </p:cNvSpPr>
          <p:nvPr>
            <p:ph type="dt" sz="quarter" idx="1"/>
          </p:nvPr>
        </p:nvSpPr>
        <p:spPr>
          <a:xfrm>
            <a:off x="3970939" y="0"/>
            <a:ext cx="3037840" cy="464820"/>
          </a:xfrm>
          <a:prstGeom prst="rect">
            <a:avLst/>
          </a:prstGeom>
        </p:spPr>
        <p:txBody>
          <a:bodyPr vert="horz" lIns="93175" tIns="46587" rIns="93175" bIns="46587" rtlCol="0"/>
          <a:lstStyle>
            <a:lvl1pPr algn="r">
              <a:defRPr sz="1200"/>
            </a:lvl1pPr>
          </a:lstStyle>
          <a:p>
            <a:pPr>
              <a:defRPr/>
            </a:pPr>
            <a:fld id="{BAA4C44B-3D9F-4728-882F-AD8AB7AAD597}" type="datetimeFigureOut">
              <a:rPr lang="en-US"/>
              <a:pPr>
                <a:defRPr/>
              </a:pPr>
              <a:t>12/4/2013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5" tIns="46587" rIns="93175" bIns="46587"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75" tIns="46587" rIns="93175" bIns="46587" rtlCol="0" anchor="b"/>
          <a:lstStyle>
            <a:lvl1pPr algn="r">
              <a:defRPr sz="1200"/>
            </a:lvl1pPr>
          </a:lstStyle>
          <a:p>
            <a:pPr>
              <a:defRPr/>
            </a:pPr>
            <a:fld id="{0DF17857-D31F-4EE2-82B5-C44537731DF0}" type="slidenum">
              <a:rPr lang="en-US"/>
              <a:pPr>
                <a:defRPr/>
              </a:pPr>
              <a:t>‹#›</a:t>
            </a:fld>
            <a:endParaRPr lang="en-US"/>
          </a:p>
        </p:txBody>
      </p:sp>
    </p:spTree>
    <p:extLst>
      <p:ext uri="{BB962C8B-B14F-4D97-AF65-F5344CB8AC3E}">
        <p14:creationId xmlns:p14="http://schemas.microsoft.com/office/powerpoint/2010/main" val="22012205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75" tIns="46587" rIns="93175" bIns="46587" rtlCol="0"/>
          <a:lstStyle>
            <a:lvl1pPr algn="r" fontAlgn="auto">
              <a:spcBef>
                <a:spcPts val="0"/>
              </a:spcBef>
              <a:spcAft>
                <a:spcPts val="0"/>
              </a:spcAft>
              <a:defRPr sz="1200">
                <a:latin typeface="+mn-lt"/>
              </a:defRPr>
            </a:lvl1pPr>
          </a:lstStyle>
          <a:p>
            <a:pPr>
              <a:defRPr/>
            </a:pPr>
            <a:fld id="{028214EA-A587-4D6D-92D2-5CC3E8D0EFF3}" type="datetimeFigureOut">
              <a:rPr lang="en-US"/>
              <a:pPr>
                <a:defRPr/>
              </a:pPr>
              <a:t>12/4/2013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5" tIns="46587" rIns="93175" bIns="46587" rtlCol="0" anchor="ctr"/>
          <a:lstStyle/>
          <a:p>
            <a:pPr lvl="0"/>
            <a:endParaRPr lang="en-US" noProof="0" smtClean="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5" tIns="46587" rIns="93175" bIns="46587"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5" tIns="46587" rIns="93175" bIns="46587"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5" tIns="46587" rIns="93175" bIns="46587" rtlCol="0" anchor="b"/>
          <a:lstStyle>
            <a:lvl1pPr algn="r" fontAlgn="auto">
              <a:spcBef>
                <a:spcPts val="0"/>
              </a:spcBef>
              <a:spcAft>
                <a:spcPts val="0"/>
              </a:spcAft>
              <a:defRPr sz="1200">
                <a:latin typeface="+mn-lt"/>
              </a:defRPr>
            </a:lvl1pPr>
          </a:lstStyle>
          <a:p>
            <a:pPr>
              <a:defRPr/>
            </a:pPr>
            <a:fld id="{160C2A76-CCBC-4DE1-8826-D2998DEF59FF}" type="slidenum">
              <a:rPr lang="en-US"/>
              <a:pPr>
                <a:defRPr/>
              </a:pPr>
              <a:t>‹#›</a:t>
            </a:fld>
            <a:endParaRPr lang="en-US"/>
          </a:p>
        </p:txBody>
      </p:sp>
    </p:spTree>
    <p:extLst>
      <p:ext uri="{BB962C8B-B14F-4D97-AF65-F5344CB8AC3E}">
        <p14:creationId xmlns:p14="http://schemas.microsoft.com/office/powerpoint/2010/main" val="593292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60C2A76-CCBC-4DE1-8826-D2998DEF59FF}" type="slidenum">
              <a:rPr lang="en-US" smtClean="0"/>
              <a:pPr>
                <a:defRPr/>
              </a:pPr>
              <a:t>1</a:t>
            </a:fld>
            <a:endParaRPr lang="en-US"/>
          </a:p>
        </p:txBody>
      </p:sp>
    </p:spTree>
    <p:extLst>
      <p:ext uri="{BB962C8B-B14F-4D97-AF65-F5344CB8AC3E}">
        <p14:creationId xmlns:p14="http://schemas.microsoft.com/office/powerpoint/2010/main" val="20819147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Could you survive in the various</a:t>
            </a:r>
            <a:r>
              <a:rPr lang="en-US" baseline="0" dirty="0" smtClean="0"/>
              <a:t> classes? Take survey and discuss findings. Did anything surprise you?  </a:t>
            </a:r>
            <a:endParaRPr lang="en-US" dirty="0"/>
          </a:p>
        </p:txBody>
      </p:sp>
      <p:sp>
        <p:nvSpPr>
          <p:cNvPr id="4" name="Slide Number Placeholder 3"/>
          <p:cNvSpPr>
            <a:spLocks noGrp="1"/>
          </p:cNvSpPr>
          <p:nvPr>
            <p:ph type="sldNum" sz="quarter" idx="10"/>
          </p:nvPr>
        </p:nvSpPr>
        <p:spPr/>
        <p:txBody>
          <a:bodyPr/>
          <a:lstStyle/>
          <a:p>
            <a:pPr>
              <a:defRPr/>
            </a:pPr>
            <a:fld id="{160C2A76-CCBC-4DE1-8826-D2998DEF59FF}" type="slidenum">
              <a:rPr lang="en-US" smtClean="0"/>
              <a:pPr>
                <a:defRPr/>
              </a:pPr>
              <a:t>10</a:t>
            </a:fld>
            <a:endParaRPr lang="en-US"/>
          </a:p>
        </p:txBody>
      </p:sp>
    </p:spTree>
    <p:extLst>
      <p:ext uri="{BB962C8B-B14F-4D97-AF65-F5344CB8AC3E}">
        <p14:creationId xmlns:p14="http://schemas.microsoft.com/office/powerpoint/2010/main" val="14288336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is easier to condemn a child’s behavior than it is to </a:t>
            </a:r>
            <a:r>
              <a:rPr lang="en-US" i="1" dirty="0" smtClean="0"/>
              <a:t>help</a:t>
            </a:r>
            <a:r>
              <a:rPr lang="en-US" i="0" baseline="0" dirty="0" smtClean="0"/>
              <a:t> the student change it.</a:t>
            </a:r>
            <a:endParaRPr lang="en-US" dirty="0"/>
          </a:p>
        </p:txBody>
      </p:sp>
      <p:sp>
        <p:nvSpPr>
          <p:cNvPr id="4" name="Slide Number Placeholder 3"/>
          <p:cNvSpPr>
            <a:spLocks noGrp="1"/>
          </p:cNvSpPr>
          <p:nvPr>
            <p:ph type="sldNum" sz="quarter" idx="10"/>
          </p:nvPr>
        </p:nvSpPr>
        <p:spPr/>
        <p:txBody>
          <a:bodyPr/>
          <a:lstStyle/>
          <a:p>
            <a:pPr>
              <a:defRPr/>
            </a:pPr>
            <a:fld id="{160C2A76-CCBC-4DE1-8826-D2998DEF59FF}" type="slidenum">
              <a:rPr lang="en-US" smtClean="0"/>
              <a:pPr>
                <a:defRPr/>
              </a:pPr>
              <a:t>11</a:t>
            </a:fld>
            <a:endParaRPr lang="en-US"/>
          </a:p>
        </p:txBody>
      </p:sp>
    </p:spTree>
    <p:extLst>
      <p:ext uri="{BB962C8B-B14F-4D97-AF65-F5344CB8AC3E}">
        <p14:creationId xmlns:p14="http://schemas.microsoft.com/office/powerpoint/2010/main" val="38914935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60C2A76-CCBC-4DE1-8826-D2998DEF59FF}" type="slidenum">
              <a:rPr lang="en-US" smtClean="0"/>
              <a:pPr>
                <a:defRPr/>
              </a:pPr>
              <a:t>12</a:t>
            </a:fld>
            <a:endParaRPr lang="en-US"/>
          </a:p>
        </p:txBody>
      </p:sp>
    </p:spTree>
    <p:extLst>
      <p:ext uri="{BB962C8B-B14F-4D97-AF65-F5344CB8AC3E}">
        <p14:creationId xmlns:p14="http://schemas.microsoft.com/office/powerpoint/2010/main" val="1963333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a:t>
            </a:r>
            <a:r>
              <a:rPr lang="en-US" baseline="0" dirty="0" smtClean="0"/>
              <a:t> a 4 corners set up with the answers to questions on poster paper. Read the question than have participants go to the paper where they see their answer. </a:t>
            </a:r>
            <a:endParaRPr lang="en-US" dirty="0"/>
          </a:p>
        </p:txBody>
      </p:sp>
      <p:sp>
        <p:nvSpPr>
          <p:cNvPr id="4" name="Slide Number Placeholder 3"/>
          <p:cNvSpPr>
            <a:spLocks noGrp="1"/>
          </p:cNvSpPr>
          <p:nvPr>
            <p:ph type="sldNum" sz="quarter" idx="10"/>
          </p:nvPr>
        </p:nvSpPr>
        <p:spPr/>
        <p:txBody>
          <a:bodyPr/>
          <a:lstStyle/>
          <a:p>
            <a:pPr>
              <a:defRPr/>
            </a:pPr>
            <a:fld id="{160C2A76-CCBC-4DE1-8826-D2998DEF59FF}" type="slidenum">
              <a:rPr lang="en-US" smtClean="0"/>
              <a:pPr>
                <a:defRPr/>
              </a:pPr>
              <a:t>13</a:t>
            </a:fld>
            <a:endParaRPr lang="en-US"/>
          </a:p>
        </p:txBody>
      </p:sp>
    </p:spTree>
    <p:extLst>
      <p:ext uri="{BB962C8B-B14F-4D97-AF65-F5344CB8AC3E}">
        <p14:creationId xmlns:p14="http://schemas.microsoft.com/office/powerpoint/2010/main" val="34123661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60C2A76-CCBC-4DE1-8826-D2998DEF59FF}" type="slidenum">
              <a:rPr lang="en-US" smtClean="0"/>
              <a:pPr>
                <a:defRPr/>
              </a:pPr>
              <a:t>14</a:t>
            </a:fld>
            <a:endParaRPr lang="en-US"/>
          </a:p>
        </p:txBody>
      </p:sp>
    </p:spTree>
    <p:extLst>
      <p:ext uri="{BB962C8B-B14F-4D97-AF65-F5344CB8AC3E}">
        <p14:creationId xmlns:p14="http://schemas.microsoft.com/office/powerpoint/2010/main" val="39943760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60C2A76-CCBC-4DE1-8826-D2998DEF59FF}" type="slidenum">
              <a:rPr lang="en-US" smtClean="0"/>
              <a:pPr>
                <a:defRPr/>
              </a:pPr>
              <a:t>15</a:t>
            </a:fld>
            <a:endParaRPr lang="en-US"/>
          </a:p>
        </p:txBody>
      </p:sp>
    </p:spTree>
    <p:extLst>
      <p:ext uri="{BB962C8B-B14F-4D97-AF65-F5344CB8AC3E}">
        <p14:creationId xmlns:p14="http://schemas.microsoft.com/office/powerpoint/2010/main" val="26492209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students cross off anything on</a:t>
            </a:r>
            <a:r>
              <a:rPr lang="en-US" baseline="0" dirty="0" smtClean="0"/>
              <a:t> their list that they wouldn’t be able to know from just the images. </a:t>
            </a:r>
            <a:endParaRPr lang="en-US" dirty="0"/>
          </a:p>
        </p:txBody>
      </p:sp>
      <p:sp>
        <p:nvSpPr>
          <p:cNvPr id="4" name="Slide Number Placeholder 3"/>
          <p:cNvSpPr>
            <a:spLocks noGrp="1"/>
          </p:cNvSpPr>
          <p:nvPr>
            <p:ph type="sldNum" sz="quarter" idx="10"/>
          </p:nvPr>
        </p:nvSpPr>
        <p:spPr/>
        <p:txBody>
          <a:bodyPr/>
          <a:lstStyle/>
          <a:p>
            <a:pPr>
              <a:defRPr/>
            </a:pPr>
            <a:fld id="{160C2A76-CCBC-4DE1-8826-D2998DEF59FF}" type="slidenum">
              <a:rPr lang="en-US" smtClean="0"/>
              <a:pPr>
                <a:defRPr/>
              </a:pPr>
              <a:t>16</a:t>
            </a:fld>
            <a:endParaRPr lang="en-US"/>
          </a:p>
        </p:txBody>
      </p:sp>
    </p:spTree>
    <p:extLst>
      <p:ext uri="{BB962C8B-B14F-4D97-AF65-F5344CB8AC3E}">
        <p14:creationId xmlns:p14="http://schemas.microsoft.com/office/powerpoint/2010/main" val="32219800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Again, cross</a:t>
            </a:r>
            <a:r>
              <a:rPr lang="en-US" baseline="0" dirty="0" smtClean="0"/>
              <a:t> off anything that a student wouldn’t know about an orange with just the word. </a:t>
            </a:r>
            <a:endParaRPr lang="en-US" dirty="0"/>
          </a:p>
        </p:txBody>
      </p:sp>
      <p:sp>
        <p:nvSpPr>
          <p:cNvPr id="4" name="Slide Number Placeholder 3"/>
          <p:cNvSpPr>
            <a:spLocks noGrp="1"/>
          </p:cNvSpPr>
          <p:nvPr>
            <p:ph type="sldNum" sz="quarter" idx="10"/>
          </p:nvPr>
        </p:nvSpPr>
        <p:spPr/>
        <p:txBody>
          <a:bodyPr/>
          <a:lstStyle/>
          <a:p>
            <a:pPr>
              <a:defRPr/>
            </a:pPr>
            <a:fld id="{160C2A76-CCBC-4DE1-8826-D2998DEF59FF}" type="slidenum">
              <a:rPr lang="en-US" smtClean="0"/>
              <a:pPr>
                <a:defRPr/>
              </a:pPr>
              <a:t>17</a:t>
            </a:fld>
            <a:endParaRPr lang="en-US"/>
          </a:p>
        </p:txBody>
      </p:sp>
    </p:spTree>
    <p:extLst>
      <p:ext uri="{BB962C8B-B14F-4D97-AF65-F5344CB8AC3E}">
        <p14:creationId xmlns:p14="http://schemas.microsoft.com/office/powerpoint/2010/main" val="30669932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table groups,</a:t>
            </a:r>
            <a:r>
              <a:rPr lang="en-US" baseline="0" dirty="0" smtClean="0"/>
              <a:t> come up with one activity that you could apply this to for each of the four primary content areas: LA, math, science, SS</a:t>
            </a:r>
            <a:endParaRPr lang="en-US" dirty="0"/>
          </a:p>
        </p:txBody>
      </p:sp>
      <p:sp>
        <p:nvSpPr>
          <p:cNvPr id="4" name="Slide Number Placeholder 3"/>
          <p:cNvSpPr>
            <a:spLocks noGrp="1"/>
          </p:cNvSpPr>
          <p:nvPr>
            <p:ph type="sldNum" sz="quarter" idx="10"/>
          </p:nvPr>
        </p:nvSpPr>
        <p:spPr/>
        <p:txBody>
          <a:bodyPr/>
          <a:lstStyle/>
          <a:p>
            <a:pPr>
              <a:defRPr/>
            </a:pPr>
            <a:fld id="{160C2A76-CCBC-4DE1-8826-D2998DEF59FF}" type="slidenum">
              <a:rPr lang="en-US" smtClean="0"/>
              <a:pPr>
                <a:defRPr/>
              </a:pPr>
              <a:t>18</a:t>
            </a:fld>
            <a:endParaRPr lang="en-US"/>
          </a:p>
        </p:txBody>
      </p:sp>
    </p:spTree>
    <p:extLst>
      <p:ext uri="{BB962C8B-B14F-4D97-AF65-F5344CB8AC3E}">
        <p14:creationId xmlns:p14="http://schemas.microsoft.com/office/powerpoint/2010/main" val="31230071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the pyramid</a:t>
            </a:r>
            <a:r>
              <a:rPr lang="en-US" baseline="0" dirty="0" smtClean="0"/>
              <a:t> in front of you, order the following teaching methods from most effective to least effective. Most effective being on the bottom of the pyramid – as that is where we should want our students to spend most of their time. </a:t>
            </a:r>
            <a:endParaRPr lang="en-US" dirty="0"/>
          </a:p>
        </p:txBody>
      </p:sp>
      <p:sp>
        <p:nvSpPr>
          <p:cNvPr id="4" name="Slide Number Placeholder 3"/>
          <p:cNvSpPr>
            <a:spLocks noGrp="1"/>
          </p:cNvSpPr>
          <p:nvPr>
            <p:ph type="sldNum" sz="quarter" idx="10"/>
          </p:nvPr>
        </p:nvSpPr>
        <p:spPr/>
        <p:txBody>
          <a:bodyPr/>
          <a:lstStyle/>
          <a:p>
            <a:pPr>
              <a:defRPr/>
            </a:pPr>
            <a:fld id="{160C2A76-CCBC-4DE1-8826-D2998DEF59FF}" type="slidenum">
              <a:rPr lang="en-US" smtClean="0"/>
              <a:pPr>
                <a:defRPr/>
              </a:pPr>
              <a:t>19</a:t>
            </a:fld>
            <a:endParaRPr lang="en-US"/>
          </a:p>
        </p:txBody>
      </p:sp>
    </p:spTree>
    <p:extLst>
      <p:ext uri="{BB962C8B-B14F-4D97-AF65-F5344CB8AC3E}">
        <p14:creationId xmlns:p14="http://schemas.microsoft.com/office/powerpoint/2010/main" val="496178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students mull about the room. When music</a:t>
            </a:r>
            <a:r>
              <a:rPr lang="en-US" baseline="0" dirty="0" smtClean="0"/>
              <a:t> stops, find a partner and share one word about the following: </a:t>
            </a:r>
          </a:p>
          <a:p>
            <a:pPr marL="232936" indent="-232936" defTabSz="931744">
              <a:buFontTx/>
              <a:buAutoNum type="arabicPeriod"/>
              <a:defRPr/>
            </a:pPr>
            <a:r>
              <a:rPr lang="en-US" baseline="0" dirty="0" smtClean="0"/>
              <a:t>Something that makes you laugh -repeat music and mulling to find a new partner</a:t>
            </a:r>
          </a:p>
          <a:p>
            <a:pPr marL="232936" indent="-232936">
              <a:buAutoNum type="arabicPeriod"/>
            </a:pPr>
            <a:r>
              <a:rPr lang="en-US" baseline="0" dirty="0" smtClean="0"/>
              <a:t>Education – repeat</a:t>
            </a:r>
          </a:p>
          <a:p>
            <a:pPr marL="232936" indent="-232936">
              <a:buAutoNum type="arabicPeriod"/>
            </a:pPr>
            <a:r>
              <a:rPr lang="en-US" baseline="0" dirty="0" smtClean="0"/>
              <a:t>One thing that inspires you - repeat</a:t>
            </a:r>
          </a:p>
          <a:p>
            <a:pPr marL="232936" indent="-232936">
              <a:buAutoNum type="arabicPeriod"/>
            </a:pPr>
            <a:r>
              <a:rPr lang="en-US" baseline="0" dirty="0" smtClean="0"/>
              <a:t>Migrants and or migrant education– repeat</a:t>
            </a:r>
          </a:p>
          <a:p>
            <a:pPr marL="232936" indent="-232936">
              <a:buAutoNum type="arabicPeriod"/>
            </a:pPr>
            <a:r>
              <a:rPr lang="en-US" baseline="0" dirty="0" smtClean="0"/>
              <a:t>What’s the one thing you enjoy most about your job?</a:t>
            </a:r>
          </a:p>
          <a:p>
            <a:pPr marL="232936" indent="-232936">
              <a:buAutoNum type="arabicPeriod"/>
            </a:pPr>
            <a:endParaRPr lang="en-US" baseline="0" dirty="0" smtClean="0"/>
          </a:p>
          <a:p>
            <a:pPr marL="232936" indent="-232936">
              <a:buAutoNum type="arabicPeriod"/>
            </a:pPr>
            <a:endParaRPr lang="en-US" dirty="0"/>
          </a:p>
        </p:txBody>
      </p:sp>
      <p:sp>
        <p:nvSpPr>
          <p:cNvPr id="4" name="Slide Number Placeholder 3"/>
          <p:cNvSpPr>
            <a:spLocks noGrp="1"/>
          </p:cNvSpPr>
          <p:nvPr>
            <p:ph type="sldNum" sz="quarter" idx="10"/>
          </p:nvPr>
        </p:nvSpPr>
        <p:spPr/>
        <p:txBody>
          <a:bodyPr/>
          <a:lstStyle/>
          <a:p>
            <a:pPr>
              <a:defRPr/>
            </a:pPr>
            <a:fld id="{160C2A76-CCBC-4DE1-8826-D2998DEF59FF}" type="slidenum">
              <a:rPr lang="en-US" smtClean="0"/>
              <a:pPr>
                <a:defRPr/>
              </a:pPr>
              <a:t>2</a:t>
            </a:fld>
            <a:endParaRPr lang="en-US"/>
          </a:p>
        </p:txBody>
      </p:sp>
    </p:spTree>
    <p:extLst>
      <p:ext uri="{BB962C8B-B14F-4D97-AF65-F5344CB8AC3E}">
        <p14:creationId xmlns:p14="http://schemas.microsoft.com/office/powerpoint/2010/main" val="23068892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60C2A76-CCBC-4DE1-8826-D2998DEF59FF}" type="slidenum">
              <a:rPr lang="en-US" smtClean="0"/>
              <a:pPr>
                <a:defRPr/>
              </a:pPr>
              <a:t>20</a:t>
            </a:fld>
            <a:endParaRPr lang="en-US"/>
          </a:p>
        </p:txBody>
      </p:sp>
    </p:spTree>
    <p:extLst>
      <p:ext uri="{BB962C8B-B14F-4D97-AF65-F5344CB8AC3E}">
        <p14:creationId xmlns:p14="http://schemas.microsoft.com/office/powerpoint/2010/main" val="29889873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Content Objectives</a:t>
            </a:r>
            <a:r>
              <a:rPr lang="en-US" baseline="0" dirty="0" smtClean="0"/>
              <a:t> – identify </a:t>
            </a:r>
            <a:r>
              <a:rPr lang="en-US" i="1" baseline="0" dirty="0" smtClean="0"/>
              <a:t>what</a:t>
            </a:r>
            <a:r>
              <a:rPr lang="en-US" i="0" baseline="0" dirty="0" smtClean="0"/>
              <a:t> students would know (parts of the plant, Lewis &amp; Clark journey..)</a:t>
            </a:r>
          </a:p>
          <a:p>
            <a:r>
              <a:rPr lang="en-US" i="0" baseline="0" dirty="0" smtClean="0"/>
              <a:t>Language Objectives – are the language demands of the content class (represent an aspect of academic English that students need to learn or master)</a:t>
            </a:r>
            <a:endParaRPr lang="en-US" dirty="0"/>
          </a:p>
        </p:txBody>
      </p:sp>
      <p:sp>
        <p:nvSpPr>
          <p:cNvPr id="4" name="Slide Number Placeholder 3"/>
          <p:cNvSpPr>
            <a:spLocks noGrp="1"/>
          </p:cNvSpPr>
          <p:nvPr>
            <p:ph type="sldNum" sz="quarter" idx="10"/>
          </p:nvPr>
        </p:nvSpPr>
        <p:spPr/>
        <p:txBody>
          <a:bodyPr/>
          <a:lstStyle/>
          <a:p>
            <a:pPr>
              <a:defRPr/>
            </a:pPr>
            <a:fld id="{160C2A76-CCBC-4DE1-8826-D2998DEF59FF}" type="slidenum">
              <a:rPr lang="en-US" smtClean="0"/>
              <a:pPr>
                <a:defRPr/>
              </a:pPr>
              <a:t>21</a:t>
            </a:fld>
            <a:endParaRPr lang="en-US"/>
          </a:p>
        </p:txBody>
      </p:sp>
    </p:spTree>
    <p:extLst>
      <p:ext uri="{BB962C8B-B14F-4D97-AF65-F5344CB8AC3E}">
        <p14:creationId xmlns:p14="http://schemas.microsoft.com/office/powerpoint/2010/main" val="23986730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Think,</a:t>
            </a:r>
            <a:r>
              <a:rPr lang="en-US" baseline="0" dirty="0" smtClean="0"/>
              <a:t> pair, share</a:t>
            </a:r>
            <a:endParaRPr lang="en-US" dirty="0" smtClean="0"/>
          </a:p>
          <a:p>
            <a:r>
              <a:rPr lang="en-US" dirty="0" smtClean="0"/>
              <a:t>Elicit</a:t>
            </a:r>
            <a:r>
              <a:rPr lang="en-US" baseline="0" dirty="0" smtClean="0"/>
              <a:t> responses such as: poor reading comprehension, technical difficulties in writing, problems with English pronunciation, and limited background knowledge which results in limited academic vocabulary. </a:t>
            </a:r>
            <a:endParaRPr lang="en-US" dirty="0"/>
          </a:p>
        </p:txBody>
      </p:sp>
      <p:sp>
        <p:nvSpPr>
          <p:cNvPr id="4" name="Slide Number Placeholder 3"/>
          <p:cNvSpPr>
            <a:spLocks noGrp="1"/>
          </p:cNvSpPr>
          <p:nvPr>
            <p:ph type="sldNum" sz="quarter" idx="10"/>
          </p:nvPr>
        </p:nvSpPr>
        <p:spPr/>
        <p:txBody>
          <a:bodyPr/>
          <a:lstStyle/>
          <a:p>
            <a:pPr>
              <a:defRPr/>
            </a:pPr>
            <a:fld id="{160C2A76-CCBC-4DE1-8826-D2998DEF59FF}" type="slidenum">
              <a:rPr lang="en-US" smtClean="0"/>
              <a:pPr>
                <a:defRPr/>
              </a:pPr>
              <a:t>22</a:t>
            </a:fld>
            <a:endParaRPr lang="en-US"/>
          </a:p>
        </p:txBody>
      </p:sp>
    </p:spTree>
    <p:extLst>
      <p:ext uri="{BB962C8B-B14F-4D97-AF65-F5344CB8AC3E}">
        <p14:creationId xmlns:p14="http://schemas.microsoft.com/office/powerpoint/2010/main" val="17460081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Even though as Para’s we are usually</a:t>
            </a:r>
            <a:r>
              <a:rPr lang="en-US" baseline="0" dirty="0" smtClean="0"/>
              <a:t> not creating the lesson, it is important to understand what the objective of the lesson is. </a:t>
            </a:r>
            <a:endParaRPr lang="en-US" dirty="0" smtClean="0"/>
          </a:p>
        </p:txBody>
      </p:sp>
      <p:sp>
        <p:nvSpPr>
          <p:cNvPr id="4" name="Slide Number Placeholder 3"/>
          <p:cNvSpPr>
            <a:spLocks noGrp="1"/>
          </p:cNvSpPr>
          <p:nvPr>
            <p:ph type="sldNum" sz="quarter" idx="10"/>
          </p:nvPr>
        </p:nvSpPr>
        <p:spPr/>
        <p:txBody>
          <a:bodyPr/>
          <a:lstStyle/>
          <a:p>
            <a:pPr>
              <a:defRPr/>
            </a:pPr>
            <a:fld id="{160C2A76-CCBC-4DE1-8826-D2998DEF59FF}" type="slidenum">
              <a:rPr lang="en-US" smtClean="0"/>
              <a:pPr>
                <a:defRPr/>
              </a:pPr>
              <a:t>23</a:t>
            </a:fld>
            <a:endParaRPr lang="en-US"/>
          </a:p>
        </p:txBody>
      </p:sp>
    </p:spTree>
    <p:extLst>
      <p:ext uri="{BB962C8B-B14F-4D97-AF65-F5344CB8AC3E}">
        <p14:creationId xmlns:p14="http://schemas.microsoft.com/office/powerpoint/2010/main" val="29642729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Your language</a:t>
            </a:r>
            <a:r>
              <a:rPr lang="en-US" baseline="0" dirty="0" smtClean="0"/>
              <a:t> objective needs to complement the topic and you need to explicitly address it in your lesson. </a:t>
            </a:r>
            <a:endParaRPr lang="en-US" dirty="0"/>
          </a:p>
        </p:txBody>
      </p:sp>
      <p:sp>
        <p:nvSpPr>
          <p:cNvPr id="4" name="Slide Number Placeholder 3"/>
          <p:cNvSpPr>
            <a:spLocks noGrp="1"/>
          </p:cNvSpPr>
          <p:nvPr>
            <p:ph type="sldNum" sz="quarter" idx="10"/>
          </p:nvPr>
        </p:nvSpPr>
        <p:spPr/>
        <p:txBody>
          <a:bodyPr/>
          <a:lstStyle/>
          <a:p>
            <a:pPr>
              <a:defRPr/>
            </a:pPr>
            <a:fld id="{160C2A76-CCBC-4DE1-8826-D2998DEF59FF}" type="slidenum">
              <a:rPr lang="en-US" smtClean="0"/>
              <a:pPr>
                <a:defRPr/>
              </a:pPr>
              <a:t>24</a:t>
            </a:fld>
            <a:endParaRPr lang="en-US"/>
          </a:p>
        </p:txBody>
      </p:sp>
    </p:spTree>
    <p:extLst>
      <p:ext uri="{BB962C8B-B14F-4D97-AF65-F5344CB8AC3E}">
        <p14:creationId xmlns:p14="http://schemas.microsoft.com/office/powerpoint/2010/main" val="32424112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Objectives should be narrow in focus.</a:t>
            </a:r>
            <a:r>
              <a:rPr lang="en-US" baseline="0" dirty="0" smtClean="0"/>
              <a:t> It is important for us to know what exactly the teacher and we expect of our students. Even more important, is that the student knows what is expected of him or her. </a:t>
            </a:r>
          </a:p>
          <a:p>
            <a:endParaRPr lang="en-US" baseline="0" dirty="0" smtClean="0"/>
          </a:p>
          <a:p>
            <a:r>
              <a:rPr lang="en-US" baseline="0" dirty="0" smtClean="0"/>
              <a:t>Look at the handout </a:t>
            </a:r>
          </a:p>
          <a:p>
            <a:r>
              <a:rPr lang="en-US" baseline="0" dirty="0" smtClean="0"/>
              <a:t>Each table group will be given three content objectives – come up with a language objective that might work for the content objective. Share out. </a:t>
            </a:r>
            <a:endParaRPr lang="en-US" dirty="0"/>
          </a:p>
        </p:txBody>
      </p:sp>
      <p:sp>
        <p:nvSpPr>
          <p:cNvPr id="4" name="Slide Number Placeholder 3"/>
          <p:cNvSpPr>
            <a:spLocks noGrp="1"/>
          </p:cNvSpPr>
          <p:nvPr>
            <p:ph type="sldNum" sz="quarter" idx="10"/>
          </p:nvPr>
        </p:nvSpPr>
        <p:spPr/>
        <p:txBody>
          <a:bodyPr/>
          <a:lstStyle/>
          <a:p>
            <a:pPr>
              <a:defRPr/>
            </a:pPr>
            <a:fld id="{160C2A76-CCBC-4DE1-8826-D2998DEF59FF}" type="slidenum">
              <a:rPr lang="en-US" smtClean="0"/>
              <a:pPr>
                <a:defRPr/>
              </a:pPr>
              <a:t>25</a:t>
            </a:fld>
            <a:endParaRPr lang="en-US"/>
          </a:p>
        </p:txBody>
      </p:sp>
    </p:spTree>
    <p:extLst>
      <p:ext uri="{BB962C8B-B14F-4D97-AF65-F5344CB8AC3E}">
        <p14:creationId xmlns:p14="http://schemas.microsoft.com/office/powerpoint/2010/main" val="30763414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60C2A76-CCBC-4DE1-8826-D2998DEF59FF}" type="slidenum">
              <a:rPr lang="en-US" smtClean="0"/>
              <a:pPr>
                <a:defRPr/>
              </a:pPr>
              <a:t>28</a:t>
            </a:fld>
            <a:endParaRPr lang="en-US"/>
          </a:p>
        </p:txBody>
      </p:sp>
    </p:spTree>
    <p:extLst>
      <p:ext uri="{BB962C8B-B14F-4D97-AF65-F5344CB8AC3E}">
        <p14:creationId xmlns:p14="http://schemas.microsoft.com/office/powerpoint/2010/main" val="22026394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a:t>
            </a:r>
            <a:r>
              <a:rPr lang="en-US" baseline="0" dirty="0" smtClean="0"/>
              <a:t> brains are constantly being bombarded with input from our senses. If you tried to pay attention to it all you’d go crazy. Our brains are programmed to pay conscious attention to what is important at this very moment. </a:t>
            </a:r>
          </a:p>
          <a:p>
            <a:endParaRPr lang="en-US" baseline="0" dirty="0" smtClean="0"/>
          </a:p>
          <a:p>
            <a:r>
              <a:rPr lang="en-US" baseline="0" dirty="0" smtClean="0"/>
              <a:t>In the classroom, you are the authority – therefore, students will want to rebel against you. </a:t>
            </a:r>
            <a:endParaRPr lang="en-US" dirty="0"/>
          </a:p>
        </p:txBody>
      </p:sp>
      <p:sp>
        <p:nvSpPr>
          <p:cNvPr id="4" name="Slide Number Placeholder 3"/>
          <p:cNvSpPr>
            <a:spLocks noGrp="1"/>
          </p:cNvSpPr>
          <p:nvPr>
            <p:ph type="sldNum" sz="quarter" idx="10"/>
          </p:nvPr>
        </p:nvSpPr>
        <p:spPr/>
        <p:txBody>
          <a:bodyPr/>
          <a:lstStyle/>
          <a:p>
            <a:pPr>
              <a:defRPr/>
            </a:pPr>
            <a:fld id="{160C2A76-CCBC-4DE1-8826-D2998DEF59FF}" type="slidenum">
              <a:rPr lang="en-US" smtClean="0"/>
              <a:pPr>
                <a:defRPr/>
              </a:pPr>
              <a:t>29</a:t>
            </a:fld>
            <a:endParaRPr lang="en-US"/>
          </a:p>
        </p:txBody>
      </p:sp>
    </p:spTree>
    <p:extLst>
      <p:ext uri="{BB962C8B-B14F-4D97-AF65-F5344CB8AC3E}">
        <p14:creationId xmlns:p14="http://schemas.microsoft.com/office/powerpoint/2010/main" val="37491267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want you to go outside. – What</a:t>
            </a:r>
            <a:r>
              <a:rPr lang="en-US" baseline="0" dirty="0" smtClean="0"/>
              <a:t> do students hear? </a:t>
            </a:r>
            <a:r>
              <a:rPr lang="en-US" i="1" baseline="0" dirty="0" smtClean="0"/>
              <a:t>I want you to…</a:t>
            </a:r>
            <a:r>
              <a:rPr lang="en-US" i="0" baseline="0" dirty="0" smtClean="0"/>
              <a:t> This is asserting the teacher’s control – for someone who doesn’t want to be ordered around, they may instantly react negatively. How could we reword this to be viewed more favorably by a student?</a:t>
            </a:r>
          </a:p>
          <a:p>
            <a:endParaRPr lang="en-US" i="0" baseline="0" dirty="0" smtClean="0"/>
          </a:p>
          <a:p>
            <a:r>
              <a:rPr lang="en-US" i="0" baseline="0" dirty="0" smtClean="0"/>
              <a:t>Let’s go outside – here the teacher is not specifically isolated in the statement as the authority figure. Using </a:t>
            </a:r>
            <a:r>
              <a:rPr lang="en-US" i="1" baseline="0" dirty="0" smtClean="0"/>
              <a:t>let’s </a:t>
            </a:r>
            <a:r>
              <a:rPr lang="en-US" i="0" baseline="0" dirty="0" smtClean="0"/>
              <a:t>includes the teacher which may soften the command. </a:t>
            </a:r>
            <a:endParaRPr lang="en-US" dirty="0"/>
          </a:p>
        </p:txBody>
      </p:sp>
      <p:sp>
        <p:nvSpPr>
          <p:cNvPr id="4" name="Slide Number Placeholder 3"/>
          <p:cNvSpPr>
            <a:spLocks noGrp="1"/>
          </p:cNvSpPr>
          <p:nvPr>
            <p:ph type="sldNum" sz="quarter" idx="10"/>
          </p:nvPr>
        </p:nvSpPr>
        <p:spPr/>
        <p:txBody>
          <a:bodyPr/>
          <a:lstStyle/>
          <a:p>
            <a:pPr>
              <a:defRPr/>
            </a:pPr>
            <a:fld id="{160C2A76-CCBC-4DE1-8826-D2998DEF59FF}" type="slidenum">
              <a:rPr lang="en-US" smtClean="0"/>
              <a:pPr>
                <a:defRPr/>
              </a:pPr>
              <a:t>30</a:t>
            </a:fld>
            <a:endParaRPr lang="en-US"/>
          </a:p>
        </p:txBody>
      </p:sp>
    </p:spTree>
    <p:extLst>
      <p:ext uri="{BB962C8B-B14F-4D97-AF65-F5344CB8AC3E}">
        <p14:creationId xmlns:p14="http://schemas.microsoft.com/office/powerpoint/2010/main" val="7531454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60C2A76-CCBC-4DE1-8826-D2998DEF59FF}" type="slidenum">
              <a:rPr lang="en-US" smtClean="0"/>
              <a:pPr>
                <a:defRPr/>
              </a:pPr>
              <a:t>31</a:t>
            </a:fld>
            <a:endParaRPr lang="en-US"/>
          </a:p>
        </p:txBody>
      </p:sp>
    </p:spTree>
    <p:extLst>
      <p:ext uri="{BB962C8B-B14F-4D97-AF65-F5344CB8AC3E}">
        <p14:creationId xmlns:p14="http://schemas.microsoft.com/office/powerpoint/2010/main" val="28394264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60C2A76-CCBC-4DE1-8826-D2998DEF59FF}" type="slidenum">
              <a:rPr lang="en-US" smtClean="0"/>
              <a:pPr>
                <a:defRPr/>
              </a:pPr>
              <a:t>3</a:t>
            </a:fld>
            <a:endParaRPr lang="en-US"/>
          </a:p>
        </p:txBody>
      </p:sp>
    </p:spTree>
    <p:extLst>
      <p:ext uri="{BB962C8B-B14F-4D97-AF65-F5344CB8AC3E}">
        <p14:creationId xmlns:p14="http://schemas.microsoft.com/office/powerpoint/2010/main" val="28219330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table</a:t>
            </a:r>
            <a:r>
              <a:rPr lang="en-US" baseline="0" dirty="0" smtClean="0"/>
              <a:t> groups, go through the examples and have each group share. Write down examples. (lots of variations)</a:t>
            </a:r>
          </a:p>
          <a:p>
            <a:r>
              <a:rPr lang="en-US" baseline="0" dirty="0" smtClean="0"/>
              <a:t>Ex responses: </a:t>
            </a:r>
          </a:p>
          <a:p>
            <a:pPr marL="232936" indent="-232936">
              <a:buAutoNum type="arabicPeriod"/>
            </a:pPr>
            <a:r>
              <a:rPr lang="en-US" baseline="0" dirty="0" smtClean="0"/>
              <a:t>Please find your group and sit with them.</a:t>
            </a:r>
          </a:p>
          <a:p>
            <a:pPr marL="232936" indent="-232936">
              <a:buAutoNum type="arabicPeriod"/>
            </a:pPr>
            <a:r>
              <a:rPr lang="en-US" baseline="0" dirty="0" smtClean="0"/>
              <a:t>Leave the room.</a:t>
            </a:r>
          </a:p>
          <a:p>
            <a:pPr marL="232936" indent="-232936">
              <a:buAutoNum type="arabicPeriod"/>
            </a:pPr>
            <a:r>
              <a:rPr lang="en-US" baseline="0" dirty="0" smtClean="0"/>
              <a:t>One more minute.</a:t>
            </a:r>
          </a:p>
          <a:p>
            <a:pPr marL="232936" indent="-232936">
              <a:buAutoNum type="arabicPeriod"/>
            </a:pPr>
            <a:r>
              <a:rPr lang="en-US" baseline="0" dirty="0" smtClean="0"/>
              <a:t>Which choice would you like to make? </a:t>
            </a:r>
          </a:p>
        </p:txBody>
      </p:sp>
      <p:sp>
        <p:nvSpPr>
          <p:cNvPr id="4" name="Slide Number Placeholder 3"/>
          <p:cNvSpPr>
            <a:spLocks noGrp="1"/>
          </p:cNvSpPr>
          <p:nvPr>
            <p:ph type="sldNum" sz="quarter" idx="10"/>
          </p:nvPr>
        </p:nvSpPr>
        <p:spPr/>
        <p:txBody>
          <a:bodyPr/>
          <a:lstStyle/>
          <a:p>
            <a:pPr>
              <a:defRPr/>
            </a:pPr>
            <a:fld id="{160C2A76-CCBC-4DE1-8826-D2998DEF59FF}" type="slidenum">
              <a:rPr lang="en-US" smtClean="0"/>
              <a:pPr>
                <a:defRPr/>
              </a:pPr>
              <a:t>32</a:t>
            </a:fld>
            <a:endParaRPr lang="en-US"/>
          </a:p>
        </p:txBody>
      </p:sp>
    </p:spTree>
    <p:extLst>
      <p:ext uri="{BB962C8B-B14F-4D97-AF65-F5344CB8AC3E}">
        <p14:creationId xmlns:p14="http://schemas.microsoft.com/office/powerpoint/2010/main" val="38548048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the participants if they have “any questions”. </a:t>
            </a:r>
          </a:p>
          <a:p>
            <a:endParaRPr lang="en-US" dirty="0" smtClean="0"/>
          </a:p>
          <a:p>
            <a:r>
              <a:rPr lang="en-US" dirty="0" smtClean="0"/>
              <a:t>-how many times have we</a:t>
            </a:r>
            <a:r>
              <a:rPr lang="en-US" baseline="0" dirty="0" smtClean="0"/>
              <a:t> heard this asked and the response is silence? How might we open up a discussion with our students and generate the maximum possible interaction? </a:t>
            </a:r>
            <a:endParaRPr lang="en-US" dirty="0"/>
          </a:p>
        </p:txBody>
      </p:sp>
      <p:sp>
        <p:nvSpPr>
          <p:cNvPr id="4" name="Slide Number Placeholder 3"/>
          <p:cNvSpPr>
            <a:spLocks noGrp="1"/>
          </p:cNvSpPr>
          <p:nvPr>
            <p:ph type="sldNum" sz="quarter" idx="10"/>
          </p:nvPr>
        </p:nvSpPr>
        <p:spPr/>
        <p:txBody>
          <a:bodyPr/>
          <a:lstStyle/>
          <a:p>
            <a:pPr>
              <a:defRPr/>
            </a:pPr>
            <a:fld id="{160C2A76-CCBC-4DE1-8826-D2998DEF59FF}" type="slidenum">
              <a:rPr lang="en-US" smtClean="0"/>
              <a:pPr>
                <a:defRPr/>
              </a:pPr>
              <a:t>33</a:t>
            </a:fld>
            <a:endParaRPr lang="en-US"/>
          </a:p>
        </p:txBody>
      </p:sp>
    </p:spTree>
    <p:extLst>
      <p:ext uri="{BB962C8B-B14F-4D97-AF65-F5344CB8AC3E}">
        <p14:creationId xmlns:p14="http://schemas.microsoft.com/office/powerpoint/2010/main" val="27771783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whole</a:t>
            </a:r>
            <a:r>
              <a:rPr lang="en-US" baseline="0" dirty="0" smtClean="0"/>
              <a:t> process should not take very long – maybe one to two minutes – this is not small group work! It gives the students an opportunity to make mental adjustments and prepare to be in a discussion. </a:t>
            </a:r>
            <a:endParaRPr lang="en-US" dirty="0"/>
          </a:p>
        </p:txBody>
      </p:sp>
      <p:sp>
        <p:nvSpPr>
          <p:cNvPr id="4" name="Slide Number Placeholder 3"/>
          <p:cNvSpPr>
            <a:spLocks noGrp="1"/>
          </p:cNvSpPr>
          <p:nvPr>
            <p:ph type="sldNum" sz="quarter" idx="10"/>
          </p:nvPr>
        </p:nvSpPr>
        <p:spPr/>
        <p:txBody>
          <a:bodyPr/>
          <a:lstStyle/>
          <a:p>
            <a:pPr>
              <a:defRPr/>
            </a:pPr>
            <a:fld id="{160C2A76-CCBC-4DE1-8826-D2998DEF59FF}" type="slidenum">
              <a:rPr lang="en-US" smtClean="0"/>
              <a:pPr>
                <a:defRPr/>
              </a:pPr>
              <a:t>34</a:t>
            </a:fld>
            <a:endParaRPr lang="en-US"/>
          </a:p>
        </p:txBody>
      </p:sp>
    </p:spTree>
    <p:extLst>
      <p:ext uri="{BB962C8B-B14F-4D97-AF65-F5344CB8AC3E}">
        <p14:creationId xmlns:p14="http://schemas.microsoft.com/office/powerpoint/2010/main" val="30039336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Students are</a:t>
            </a:r>
            <a:r>
              <a:rPr lang="en-US" baseline="0" dirty="0" smtClean="0"/>
              <a:t> being asked to first generate a list of several responses then they have to evaluate which is the believe is best. Next they need to think if their idea matches the teachers idea. Then they need to weigh the risk of being wrong in front of others. </a:t>
            </a:r>
            <a:endParaRPr lang="en-US" dirty="0"/>
          </a:p>
        </p:txBody>
      </p:sp>
      <p:sp>
        <p:nvSpPr>
          <p:cNvPr id="4" name="Slide Number Placeholder 3"/>
          <p:cNvSpPr>
            <a:spLocks noGrp="1"/>
          </p:cNvSpPr>
          <p:nvPr>
            <p:ph type="sldNum" sz="quarter" idx="10"/>
          </p:nvPr>
        </p:nvSpPr>
        <p:spPr/>
        <p:txBody>
          <a:bodyPr/>
          <a:lstStyle/>
          <a:p>
            <a:pPr>
              <a:defRPr/>
            </a:pPr>
            <a:fld id="{160C2A76-CCBC-4DE1-8826-D2998DEF59FF}" type="slidenum">
              <a:rPr lang="en-US" smtClean="0"/>
              <a:pPr>
                <a:defRPr/>
              </a:pPr>
              <a:t>35</a:t>
            </a:fld>
            <a:endParaRPr lang="en-US"/>
          </a:p>
        </p:txBody>
      </p:sp>
    </p:spTree>
    <p:extLst>
      <p:ext uri="{BB962C8B-B14F-4D97-AF65-F5344CB8AC3E}">
        <p14:creationId xmlns:p14="http://schemas.microsoft.com/office/powerpoint/2010/main" val="4335378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a:t>
            </a:r>
            <a:r>
              <a:rPr lang="en-US" baseline="0" dirty="0" smtClean="0"/>
              <a:t> the snowball fight here to share answers (from Dawn’s vocabulary activities). Then discuss why snowball fight is a safe way for students to share out. </a:t>
            </a:r>
          </a:p>
          <a:p>
            <a:endParaRPr lang="en-US" baseline="0" dirty="0" smtClean="0"/>
          </a:p>
          <a:p>
            <a:r>
              <a:rPr lang="en-US" baseline="0" dirty="0" smtClean="0"/>
              <a:t>Examples of open questions in case participants don’t have any…”What steps would you use to bake a cake?” “Who’s played musical chairs before? What rules did you use?” –is there just a single set of rules? Nope. </a:t>
            </a:r>
          </a:p>
        </p:txBody>
      </p:sp>
      <p:sp>
        <p:nvSpPr>
          <p:cNvPr id="4" name="Slide Number Placeholder 3"/>
          <p:cNvSpPr>
            <a:spLocks noGrp="1"/>
          </p:cNvSpPr>
          <p:nvPr>
            <p:ph type="sldNum" sz="quarter" idx="10"/>
          </p:nvPr>
        </p:nvSpPr>
        <p:spPr/>
        <p:txBody>
          <a:bodyPr/>
          <a:lstStyle/>
          <a:p>
            <a:pPr>
              <a:defRPr/>
            </a:pPr>
            <a:fld id="{160C2A76-CCBC-4DE1-8826-D2998DEF59FF}" type="slidenum">
              <a:rPr lang="en-US" smtClean="0"/>
              <a:pPr>
                <a:defRPr/>
              </a:pPr>
              <a:t>36</a:t>
            </a:fld>
            <a:endParaRPr lang="en-US"/>
          </a:p>
        </p:txBody>
      </p:sp>
    </p:spTree>
    <p:extLst>
      <p:ext uri="{BB962C8B-B14F-4D97-AF65-F5344CB8AC3E}">
        <p14:creationId xmlns:p14="http://schemas.microsoft.com/office/powerpoint/2010/main" val="15140688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60C2A76-CCBC-4DE1-8826-D2998DEF59FF}" type="slidenum">
              <a:rPr lang="en-US" smtClean="0"/>
              <a:pPr>
                <a:defRPr/>
              </a:pPr>
              <a:t>37</a:t>
            </a:fld>
            <a:endParaRPr lang="en-US"/>
          </a:p>
        </p:txBody>
      </p:sp>
    </p:spTree>
    <p:extLst>
      <p:ext uri="{BB962C8B-B14F-4D97-AF65-F5344CB8AC3E}">
        <p14:creationId xmlns:p14="http://schemas.microsoft.com/office/powerpoint/2010/main" val="35223683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Have posters</a:t>
            </a:r>
            <a:r>
              <a:rPr lang="en-US" baseline="0" dirty="0" smtClean="0"/>
              <a:t> around the room with phrases on them. Have partners write directly on the poster a positive statement. </a:t>
            </a:r>
          </a:p>
          <a:p>
            <a:r>
              <a:rPr lang="en-US" dirty="0"/>
              <a:t> </a:t>
            </a:r>
          </a:p>
          <a:p>
            <a:r>
              <a:rPr lang="en-US" dirty="0"/>
              <a:t> </a:t>
            </a:r>
          </a:p>
          <a:p>
            <a:r>
              <a:rPr lang="en-US" dirty="0"/>
              <a:t>Don’t look over there.</a:t>
            </a:r>
          </a:p>
          <a:p>
            <a:r>
              <a:rPr lang="en-US" dirty="0"/>
              <a:t>Try not to be late to class. </a:t>
            </a:r>
          </a:p>
          <a:p>
            <a:r>
              <a:rPr lang="en-US" dirty="0"/>
              <a:t> Be careful during recess. We don’t want any sprained ankles or broken bones. </a:t>
            </a:r>
          </a:p>
          <a:p>
            <a:r>
              <a:rPr lang="en-US" dirty="0"/>
              <a:t>Please complete this assignment without looking at your notes, the board at the front of the room, or anyone else’s paper. </a:t>
            </a:r>
          </a:p>
          <a:p>
            <a:r>
              <a:rPr lang="en-US" dirty="0"/>
              <a:t>Don’t make a lot of mistakes, or you’ll fail the test. </a:t>
            </a:r>
          </a:p>
          <a:p>
            <a:endParaRPr lang="en-US" dirty="0"/>
          </a:p>
        </p:txBody>
      </p:sp>
      <p:sp>
        <p:nvSpPr>
          <p:cNvPr id="4" name="Slide Number Placeholder 3"/>
          <p:cNvSpPr>
            <a:spLocks noGrp="1"/>
          </p:cNvSpPr>
          <p:nvPr>
            <p:ph type="sldNum" sz="quarter" idx="10"/>
          </p:nvPr>
        </p:nvSpPr>
        <p:spPr/>
        <p:txBody>
          <a:bodyPr/>
          <a:lstStyle/>
          <a:p>
            <a:pPr>
              <a:defRPr/>
            </a:pPr>
            <a:fld id="{160C2A76-CCBC-4DE1-8826-D2998DEF59FF}" type="slidenum">
              <a:rPr lang="en-US" smtClean="0"/>
              <a:pPr>
                <a:defRPr/>
              </a:pPr>
              <a:t>38</a:t>
            </a:fld>
            <a:endParaRPr lang="en-US"/>
          </a:p>
        </p:txBody>
      </p:sp>
    </p:spTree>
    <p:extLst>
      <p:ext uri="{BB962C8B-B14F-4D97-AF65-F5344CB8AC3E}">
        <p14:creationId xmlns:p14="http://schemas.microsoft.com/office/powerpoint/2010/main" val="29976200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 the fact that</a:t>
            </a:r>
            <a:r>
              <a:rPr lang="en-US" baseline="0" dirty="0" smtClean="0"/>
              <a:t> it is good to give compliments out loud in front of whole group – encourages like actions by all. Criticisms are generally best done one on one or to the pair/group. </a:t>
            </a:r>
            <a:endParaRPr lang="en-US" dirty="0"/>
          </a:p>
        </p:txBody>
      </p:sp>
      <p:sp>
        <p:nvSpPr>
          <p:cNvPr id="4" name="Slide Number Placeholder 3"/>
          <p:cNvSpPr>
            <a:spLocks noGrp="1"/>
          </p:cNvSpPr>
          <p:nvPr>
            <p:ph type="sldNum" sz="quarter" idx="10"/>
          </p:nvPr>
        </p:nvSpPr>
        <p:spPr/>
        <p:txBody>
          <a:bodyPr/>
          <a:lstStyle/>
          <a:p>
            <a:pPr>
              <a:defRPr/>
            </a:pPr>
            <a:fld id="{160C2A76-CCBC-4DE1-8826-D2998DEF59FF}" type="slidenum">
              <a:rPr lang="en-US" smtClean="0"/>
              <a:pPr>
                <a:defRPr/>
              </a:pPr>
              <a:t>39</a:t>
            </a:fld>
            <a:endParaRPr lang="en-US"/>
          </a:p>
        </p:txBody>
      </p:sp>
    </p:spTree>
    <p:extLst>
      <p:ext uri="{BB962C8B-B14F-4D97-AF65-F5344CB8AC3E}">
        <p14:creationId xmlns:p14="http://schemas.microsoft.com/office/powerpoint/2010/main" val="24789702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60C2A76-CCBC-4DE1-8826-D2998DEF59FF}" type="slidenum">
              <a:rPr lang="en-US" smtClean="0"/>
              <a:pPr>
                <a:defRPr/>
              </a:pPr>
              <a:t>40</a:t>
            </a:fld>
            <a:endParaRPr lang="en-US"/>
          </a:p>
        </p:txBody>
      </p:sp>
    </p:spTree>
    <p:extLst>
      <p:ext uri="{BB962C8B-B14F-4D97-AF65-F5344CB8AC3E}">
        <p14:creationId xmlns:p14="http://schemas.microsoft.com/office/powerpoint/2010/main" val="142726618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first</a:t>
            </a:r>
            <a:r>
              <a:rPr lang="en-US" baseline="0" dirty="0" smtClean="0"/>
              <a:t> example the teacher isn’t even looking for a response initially.  The second statement indicates that the teacher really wants to know if the students are at the right spot. </a:t>
            </a:r>
          </a:p>
          <a:p>
            <a:endParaRPr lang="en-US" baseline="0" dirty="0" smtClean="0"/>
          </a:p>
          <a:p>
            <a:r>
              <a:rPr lang="en-US" baseline="0" dirty="0" smtClean="0"/>
              <a:t>Second example is phrased initially negatively. We want to emphasize the positive. </a:t>
            </a:r>
          </a:p>
          <a:p>
            <a:endParaRPr lang="en-US" baseline="0" dirty="0" smtClean="0"/>
          </a:p>
          <a:p>
            <a:r>
              <a:rPr lang="en-US" baseline="0" dirty="0" smtClean="0"/>
              <a:t>In table groups, have participants rephrase the statements on the handout to elicit a specific response. (do individually first, then share as a group – then share out). </a:t>
            </a:r>
            <a:endParaRPr lang="en-US" dirty="0"/>
          </a:p>
        </p:txBody>
      </p:sp>
      <p:sp>
        <p:nvSpPr>
          <p:cNvPr id="4" name="Slide Number Placeholder 3"/>
          <p:cNvSpPr>
            <a:spLocks noGrp="1"/>
          </p:cNvSpPr>
          <p:nvPr>
            <p:ph type="sldNum" sz="quarter" idx="10"/>
          </p:nvPr>
        </p:nvSpPr>
        <p:spPr/>
        <p:txBody>
          <a:bodyPr/>
          <a:lstStyle/>
          <a:p>
            <a:pPr>
              <a:defRPr/>
            </a:pPr>
            <a:fld id="{160C2A76-CCBC-4DE1-8826-D2998DEF59FF}" type="slidenum">
              <a:rPr lang="en-US" smtClean="0"/>
              <a:pPr>
                <a:defRPr/>
              </a:pPr>
              <a:t>41</a:t>
            </a:fld>
            <a:endParaRPr lang="en-US"/>
          </a:p>
        </p:txBody>
      </p:sp>
    </p:spTree>
    <p:extLst>
      <p:ext uri="{BB962C8B-B14F-4D97-AF65-F5344CB8AC3E}">
        <p14:creationId xmlns:p14="http://schemas.microsoft.com/office/powerpoint/2010/main" val="380069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Look</a:t>
            </a:r>
            <a:r>
              <a:rPr lang="en-US" baseline="0" dirty="0" smtClean="0"/>
              <a:t> at Handout Together = (from Texts and Lessons book)</a:t>
            </a:r>
          </a:p>
          <a:p>
            <a:pPr marL="232936" indent="-232936">
              <a:buAutoNum type="arabicPeriod"/>
            </a:pPr>
            <a:r>
              <a:rPr lang="en-US" baseline="0" dirty="0" smtClean="0"/>
              <a:t>Read the Strategies aloud together – whole group</a:t>
            </a:r>
          </a:p>
          <a:p>
            <a:pPr marL="232936" indent="-232936">
              <a:buAutoNum type="arabicPeriod"/>
            </a:pPr>
            <a:r>
              <a:rPr lang="en-US" baseline="0" dirty="0" smtClean="0"/>
              <a:t>You are smart adults so we don’t need to spend time going over these in detail. But please take a second and look these over. My favorite is the fact that this gives students an example of what collaboration doesn’t look like. </a:t>
            </a:r>
          </a:p>
          <a:p>
            <a:pPr marL="232936" indent="-232936">
              <a:buAutoNum type="arabicPeriod"/>
            </a:pPr>
            <a:r>
              <a:rPr lang="en-US" baseline="0" dirty="0" smtClean="0"/>
              <a:t>On an index card – write down one of these strategies that you would like to work on yourself throughout our time together. </a:t>
            </a:r>
            <a:endParaRPr lang="en-US" dirty="0"/>
          </a:p>
        </p:txBody>
      </p:sp>
      <p:sp>
        <p:nvSpPr>
          <p:cNvPr id="4" name="Slide Number Placeholder 3"/>
          <p:cNvSpPr>
            <a:spLocks noGrp="1"/>
          </p:cNvSpPr>
          <p:nvPr>
            <p:ph type="sldNum" sz="quarter" idx="10"/>
          </p:nvPr>
        </p:nvSpPr>
        <p:spPr/>
        <p:txBody>
          <a:bodyPr/>
          <a:lstStyle/>
          <a:p>
            <a:pPr>
              <a:defRPr/>
            </a:pPr>
            <a:fld id="{160C2A76-CCBC-4DE1-8826-D2998DEF59FF}" type="slidenum">
              <a:rPr lang="en-US" smtClean="0"/>
              <a:pPr>
                <a:defRPr/>
              </a:pPr>
              <a:t>4</a:t>
            </a:fld>
            <a:endParaRPr lang="en-US"/>
          </a:p>
        </p:txBody>
      </p:sp>
    </p:spTree>
    <p:extLst>
      <p:ext uri="{BB962C8B-B14F-4D97-AF65-F5344CB8AC3E}">
        <p14:creationId xmlns:p14="http://schemas.microsoft.com/office/powerpoint/2010/main" val="322922163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Graphic organizers</a:t>
            </a:r>
            <a:r>
              <a:rPr lang="en-US" baseline="0" dirty="0" smtClean="0"/>
              <a:t> are communication devices that show the organization or structure of concepts as well as relationships between concepts. This reduces the cognitive demands of the learner – the learner does not have to process as much semantic information to understand the information which is why they can be so great for ELLs. –www.GraphicOrganizers.com-</a:t>
            </a:r>
            <a:endParaRPr lang="en-US" dirty="0"/>
          </a:p>
        </p:txBody>
      </p:sp>
      <p:sp>
        <p:nvSpPr>
          <p:cNvPr id="4" name="Slide Number Placeholder 3"/>
          <p:cNvSpPr>
            <a:spLocks noGrp="1"/>
          </p:cNvSpPr>
          <p:nvPr>
            <p:ph type="sldNum" sz="quarter" idx="10"/>
          </p:nvPr>
        </p:nvSpPr>
        <p:spPr/>
        <p:txBody>
          <a:bodyPr/>
          <a:lstStyle/>
          <a:p>
            <a:pPr>
              <a:defRPr/>
            </a:pPr>
            <a:fld id="{160C2A76-CCBC-4DE1-8826-D2998DEF59FF}" type="slidenum">
              <a:rPr lang="en-US" smtClean="0"/>
              <a:pPr>
                <a:defRPr/>
              </a:pPr>
              <a:t>42</a:t>
            </a:fld>
            <a:endParaRPr lang="en-US"/>
          </a:p>
        </p:txBody>
      </p:sp>
    </p:spTree>
    <p:extLst>
      <p:ext uri="{BB962C8B-B14F-4D97-AF65-F5344CB8AC3E}">
        <p14:creationId xmlns:p14="http://schemas.microsoft.com/office/powerpoint/2010/main" val="396841436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60C2A76-CCBC-4DE1-8826-D2998DEF59FF}" type="slidenum">
              <a:rPr lang="en-US" smtClean="0"/>
              <a:pPr>
                <a:defRPr/>
              </a:pPr>
              <a:t>43</a:t>
            </a:fld>
            <a:endParaRPr lang="en-US"/>
          </a:p>
        </p:txBody>
      </p:sp>
    </p:spTree>
    <p:extLst>
      <p:ext uri="{BB962C8B-B14F-4D97-AF65-F5344CB8AC3E}">
        <p14:creationId xmlns:p14="http://schemas.microsoft.com/office/powerpoint/2010/main" val="87573074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Reading and writing skills,</a:t>
            </a:r>
          </a:p>
          <a:p>
            <a:r>
              <a:rPr lang="en-US" dirty="0"/>
              <a:t>communication skills, and analytical, critical, and creative thinking skills are all subject to improve</a:t>
            </a:r>
          </a:p>
          <a:p>
            <a:r>
              <a:rPr lang="en-US" dirty="0"/>
              <a:t>when students learn recognize these patterns of thinking, construct, and use graphic organizers</a:t>
            </a:r>
          </a:p>
        </p:txBody>
      </p:sp>
      <p:sp>
        <p:nvSpPr>
          <p:cNvPr id="4" name="Slide Number Placeholder 3"/>
          <p:cNvSpPr>
            <a:spLocks noGrp="1"/>
          </p:cNvSpPr>
          <p:nvPr>
            <p:ph type="sldNum" sz="quarter" idx="10"/>
          </p:nvPr>
        </p:nvSpPr>
        <p:spPr/>
        <p:txBody>
          <a:bodyPr/>
          <a:lstStyle/>
          <a:p>
            <a:pPr>
              <a:defRPr/>
            </a:pPr>
            <a:fld id="{160C2A76-CCBC-4DE1-8826-D2998DEF59FF}" type="slidenum">
              <a:rPr lang="en-US" smtClean="0"/>
              <a:pPr>
                <a:defRPr/>
              </a:pPr>
              <a:t>44</a:t>
            </a:fld>
            <a:endParaRPr lang="en-US"/>
          </a:p>
        </p:txBody>
      </p:sp>
    </p:spTree>
    <p:extLst>
      <p:ext uri="{BB962C8B-B14F-4D97-AF65-F5344CB8AC3E}">
        <p14:creationId xmlns:p14="http://schemas.microsoft.com/office/powerpoint/2010/main" val="81357408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60C2A76-CCBC-4DE1-8826-D2998DEF59FF}" type="slidenum">
              <a:rPr lang="en-US" smtClean="0"/>
              <a:pPr>
                <a:defRPr/>
              </a:pPr>
              <a:t>45</a:t>
            </a:fld>
            <a:endParaRPr lang="en-US"/>
          </a:p>
        </p:txBody>
      </p:sp>
    </p:spTree>
    <p:extLst>
      <p:ext uri="{BB962C8B-B14F-4D97-AF65-F5344CB8AC3E}">
        <p14:creationId xmlns:p14="http://schemas.microsoft.com/office/powerpoint/2010/main" val="233979368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Introduce Model</a:t>
            </a:r>
            <a:r>
              <a:rPr lang="en-US" baseline="0" dirty="0" smtClean="0"/>
              <a:t> – then have participant read the article and in groups, complete </a:t>
            </a:r>
            <a:r>
              <a:rPr lang="en-US" baseline="0" dirty="0" err="1" smtClean="0"/>
              <a:t>Frayer</a:t>
            </a:r>
            <a:r>
              <a:rPr lang="en-US" baseline="0" dirty="0" smtClean="0"/>
              <a:t> Model – for the topic of Challenges of Migrant </a:t>
            </a:r>
            <a:r>
              <a:rPr lang="en-US" baseline="0" dirty="0" err="1" smtClean="0"/>
              <a:t>Educution</a:t>
            </a:r>
            <a:endParaRPr lang="en-US" dirty="0"/>
          </a:p>
        </p:txBody>
      </p:sp>
      <p:sp>
        <p:nvSpPr>
          <p:cNvPr id="4" name="Slide Number Placeholder 3"/>
          <p:cNvSpPr>
            <a:spLocks noGrp="1"/>
          </p:cNvSpPr>
          <p:nvPr>
            <p:ph type="sldNum" sz="quarter" idx="10"/>
          </p:nvPr>
        </p:nvSpPr>
        <p:spPr/>
        <p:txBody>
          <a:bodyPr/>
          <a:lstStyle/>
          <a:p>
            <a:pPr>
              <a:defRPr/>
            </a:pPr>
            <a:fld id="{160C2A76-CCBC-4DE1-8826-D2998DEF59FF}" type="slidenum">
              <a:rPr lang="en-US" smtClean="0"/>
              <a:pPr>
                <a:defRPr/>
              </a:pPr>
              <a:t>46</a:t>
            </a:fld>
            <a:endParaRPr lang="en-US"/>
          </a:p>
        </p:txBody>
      </p:sp>
    </p:spTree>
    <p:extLst>
      <p:ext uri="{BB962C8B-B14F-4D97-AF65-F5344CB8AC3E}">
        <p14:creationId xmlns:p14="http://schemas.microsoft.com/office/powerpoint/2010/main" val="415359385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60C2A76-CCBC-4DE1-8826-D2998DEF59FF}" type="slidenum">
              <a:rPr lang="en-US" smtClean="0"/>
              <a:pPr>
                <a:defRPr/>
              </a:pPr>
              <a:t>47</a:t>
            </a:fld>
            <a:endParaRPr lang="en-US"/>
          </a:p>
        </p:txBody>
      </p:sp>
    </p:spTree>
    <p:extLst>
      <p:ext uri="{BB962C8B-B14F-4D97-AF65-F5344CB8AC3E}">
        <p14:creationId xmlns:p14="http://schemas.microsoft.com/office/powerpoint/2010/main" val="369189062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60C2A76-CCBC-4DE1-8826-D2998DEF59FF}" type="slidenum">
              <a:rPr lang="en-US" smtClean="0"/>
              <a:pPr>
                <a:defRPr/>
              </a:pPr>
              <a:t>48</a:t>
            </a:fld>
            <a:endParaRPr lang="en-US"/>
          </a:p>
        </p:txBody>
      </p:sp>
    </p:spTree>
    <p:extLst>
      <p:ext uri="{BB962C8B-B14F-4D97-AF65-F5344CB8AC3E}">
        <p14:creationId xmlns:p14="http://schemas.microsoft.com/office/powerpoint/2010/main" val="29048121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60C2A76-CCBC-4DE1-8826-D2998DEF59FF}" type="slidenum">
              <a:rPr lang="en-US" smtClean="0"/>
              <a:pPr>
                <a:defRPr/>
              </a:pPr>
              <a:t>49</a:t>
            </a:fld>
            <a:endParaRPr lang="en-US"/>
          </a:p>
        </p:txBody>
      </p:sp>
    </p:spTree>
    <p:extLst>
      <p:ext uri="{BB962C8B-B14F-4D97-AF65-F5344CB8AC3E}">
        <p14:creationId xmlns:p14="http://schemas.microsoft.com/office/powerpoint/2010/main" val="342980044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60C2A76-CCBC-4DE1-8826-D2998DEF59FF}" type="slidenum">
              <a:rPr lang="en-US" smtClean="0"/>
              <a:pPr>
                <a:defRPr/>
              </a:pPr>
              <a:t>50</a:t>
            </a:fld>
            <a:endParaRPr lang="en-US"/>
          </a:p>
        </p:txBody>
      </p:sp>
    </p:spTree>
    <p:extLst>
      <p:ext uri="{BB962C8B-B14F-4D97-AF65-F5344CB8AC3E}">
        <p14:creationId xmlns:p14="http://schemas.microsoft.com/office/powerpoint/2010/main" val="408794963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a:t>
            </a:r>
            <a:r>
              <a:rPr lang="en-US" baseline="0" dirty="0" smtClean="0"/>
              <a:t> that we have done one together, lets do one on our own. </a:t>
            </a:r>
            <a:endParaRPr lang="en-US" dirty="0"/>
          </a:p>
        </p:txBody>
      </p:sp>
      <p:sp>
        <p:nvSpPr>
          <p:cNvPr id="4" name="Slide Number Placeholder 3"/>
          <p:cNvSpPr>
            <a:spLocks noGrp="1"/>
          </p:cNvSpPr>
          <p:nvPr>
            <p:ph type="sldNum" sz="quarter" idx="10"/>
          </p:nvPr>
        </p:nvSpPr>
        <p:spPr/>
        <p:txBody>
          <a:bodyPr/>
          <a:lstStyle/>
          <a:p>
            <a:pPr>
              <a:defRPr/>
            </a:pPr>
            <a:fld id="{160C2A76-CCBC-4DE1-8826-D2998DEF59FF}" type="slidenum">
              <a:rPr lang="en-US" smtClean="0"/>
              <a:pPr>
                <a:defRPr/>
              </a:pPr>
              <a:t>51</a:t>
            </a:fld>
            <a:endParaRPr lang="en-US"/>
          </a:p>
        </p:txBody>
      </p:sp>
    </p:spTree>
    <p:extLst>
      <p:ext uri="{BB962C8B-B14F-4D97-AF65-F5344CB8AC3E}">
        <p14:creationId xmlns:p14="http://schemas.microsoft.com/office/powerpoint/2010/main" val="34024479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44">
              <a:defRPr/>
            </a:pPr>
            <a:r>
              <a:rPr lang="en-US" dirty="0" smtClean="0">
                <a:solidFill>
                  <a:schemeClr val="accent4"/>
                </a:solidFill>
              </a:rPr>
              <a:t>On a sticky note, list the types of students</a:t>
            </a:r>
            <a:r>
              <a:rPr lang="en-US" baseline="0" dirty="0" smtClean="0">
                <a:solidFill>
                  <a:schemeClr val="accent4"/>
                </a:solidFill>
              </a:rPr>
              <a:t> you work with. </a:t>
            </a:r>
          </a:p>
          <a:p>
            <a:pPr defTabSz="931744">
              <a:defRPr/>
            </a:pPr>
            <a:endParaRPr lang="en-US" dirty="0" smtClean="0">
              <a:solidFill>
                <a:schemeClr val="accent4"/>
              </a:solidFill>
            </a:endParaRPr>
          </a:p>
          <a:p>
            <a:r>
              <a:rPr lang="en-US" dirty="0" smtClean="0">
                <a:solidFill>
                  <a:schemeClr val="accent4"/>
                </a:solidFill>
              </a:rPr>
              <a:t>Turn and Talk – Before doing</a:t>
            </a:r>
            <a:r>
              <a:rPr lang="en-US" baseline="0" dirty="0" smtClean="0">
                <a:solidFill>
                  <a:schemeClr val="accent4"/>
                </a:solidFill>
              </a:rPr>
              <a:t> the Turn and Talk </a:t>
            </a:r>
          </a:p>
          <a:p>
            <a:r>
              <a:rPr lang="en-US" dirty="0" smtClean="0">
                <a:solidFill>
                  <a:schemeClr val="accent4"/>
                </a:solidFill>
              </a:rPr>
              <a:t>Ideas: </a:t>
            </a:r>
          </a:p>
          <a:p>
            <a:r>
              <a:rPr lang="en-US" dirty="0" smtClean="0">
                <a:solidFill>
                  <a:schemeClr val="accent4"/>
                </a:solidFill>
              </a:rPr>
              <a:t>	learning disabled</a:t>
            </a:r>
          </a:p>
          <a:p>
            <a:r>
              <a:rPr lang="en-US" dirty="0" smtClean="0">
                <a:solidFill>
                  <a:schemeClr val="accent4"/>
                </a:solidFill>
              </a:rPr>
              <a:t>	ESL</a:t>
            </a:r>
          </a:p>
          <a:p>
            <a:r>
              <a:rPr lang="en-US" dirty="0" smtClean="0">
                <a:solidFill>
                  <a:schemeClr val="accent4"/>
                </a:solidFill>
              </a:rPr>
              <a:t>	Migrant</a:t>
            </a:r>
          </a:p>
          <a:p>
            <a:r>
              <a:rPr lang="en-US" dirty="0" smtClean="0">
                <a:solidFill>
                  <a:schemeClr val="accent4"/>
                </a:solidFill>
              </a:rPr>
              <a:t>	Struggling/behind grade level students</a:t>
            </a:r>
          </a:p>
          <a:p>
            <a:r>
              <a:rPr lang="en-US" dirty="0" smtClean="0">
                <a:solidFill>
                  <a:schemeClr val="accent4"/>
                </a:solidFill>
              </a:rPr>
              <a:t>	ALL students</a:t>
            </a:r>
          </a:p>
          <a:p>
            <a:r>
              <a:rPr lang="en-US" dirty="0" smtClean="0"/>
              <a:t>Turn to your other neighbor and discuss the 2</a:t>
            </a:r>
            <a:r>
              <a:rPr lang="en-US" baseline="30000" dirty="0" smtClean="0"/>
              <a:t>nd</a:t>
            </a:r>
            <a:r>
              <a:rPr lang="en-US" dirty="0" smtClean="0"/>
              <a:t> question. </a:t>
            </a:r>
            <a:endParaRPr lang="en-US" dirty="0"/>
          </a:p>
        </p:txBody>
      </p:sp>
      <p:sp>
        <p:nvSpPr>
          <p:cNvPr id="4" name="Slide Number Placeholder 3"/>
          <p:cNvSpPr>
            <a:spLocks noGrp="1"/>
          </p:cNvSpPr>
          <p:nvPr>
            <p:ph type="sldNum" sz="quarter" idx="10"/>
          </p:nvPr>
        </p:nvSpPr>
        <p:spPr/>
        <p:txBody>
          <a:bodyPr/>
          <a:lstStyle/>
          <a:p>
            <a:pPr>
              <a:defRPr/>
            </a:pPr>
            <a:fld id="{160C2A76-CCBC-4DE1-8826-D2998DEF59FF}" type="slidenum">
              <a:rPr lang="en-US" smtClean="0"/>
              <a:pPr>
                <a:defRPr/>
              </a:pPr>
              <a:t>5</a:t>
            </a:fld>
            <a:endParaRPr lang="en-US"/>
          </a:p>
        </p:txBody>
      </p:sp>
    </p:spTree>
    <p:extLst>
      <p:ext uri="{BB962C8B-B14F-4D97-AF65-F5344CB8AC3E}">
        <p14:creationId xmlns:p14="http://schemas.microsoft.com/office/powerpoint/2010/main" val="403816950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60C2A76-CCBC-4DE1-8826-D2998DEF59FF}" type="slidenum">
              <a:rPr lang="en-US" smtClean="0"/>
              <a:pPr>
                <a:defRPr/>
              </a:pPr>
              <a:t>52</a:t>
            </a:fld>
            <a:endParaRPr lang="en-US"/>
          </a:p>
        </p:txBody>
      </p:sp>
    </p:spTree>
    <p:extLst>
      <p:ext uri="{BB962C8B-B14F-4D97-AF65-F5344CB8AC3E}">
        <p14:creationId xmlns:p14="http://schemas.microsoft.com/office/powerpoint/2010/main" val="226032377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60C2A76-CCBC-4DE1-8826-D2998DEF59FF}" type="slidenum">
              <a:rPr lang="en-US" smtClean="0"/>
              <a:pPr>
                <a:defRPr/>
              </a:pPr>
              <a:t>53</a:t>
            </a:fld>
            <a:endParaRPr lang="en-US"/>
          </a:p>
        </p:txBody>
      </p:sp>
    </p:spTree>
    <p:extLst>
      <p:ext uri="{BB962C8B-B14F-4D97-AF65-F5344CB8AC3E}">
        <p14:creationId xmlns:p14="http://schemas.microsoft.com/office/powerpoint/2010/main" val="237250985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60C2A76-CCBC-4DE1-8826-D2998DEF59FF}" type="slidenum">
              <a:rPr lang="en-US" smtClean="0"/>
              <a:pPr>
                <a:defRPr/>
              </a:pPr>
              <a:t>54</a:t>
            </a:fld>
            <a:endParaRPr lang="en-US"/>
          </a:p>
        </p:txBody>
      </p:sp>
    </p:spTree>
    <p:extLst>
      <p:ext uri="{BB962C8B-B14F-4D97-AF65-F5344CB8AC3E}">
        <p14:creationId xmlns:p14="http://schemas.microsoft.com/office/powerpoint/2010/main" val="105258573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60C2A76-CCBC-4DE1-8826-D2998DEF59FF}" type="slidenum">
              <a:rPr lang="en-US" smtClean="0"/>
              <a:pPr>
                <a:defRPr/>
              </a:pPr>
              <a:t>55</a:t>
            </a:fld>
            <a:endParaRPr lang="en-US"/>
          </a:p>
        </p:txBody>
      </p:sp>
    </p:spTree>
    <p:extLst>
      <p:ext uri="{BB962C8B-B14F-4D97-AF65-F5344CB8AC3E}">
        <p14:creationId xmlns:p14="http://schemas.microsoft.com/office/powerpoint/2010/main" val="402392310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60C2A76-CCBC-4DE1-8826-D2998DEF59FF}" type="slidenum">
              <a:rPr lang="en-US" smtClean="0"/>
              <a:pPr>
                <a:defRPr/>
              </a:pPr>
              <a:t>56</a:t>
            </a:fld>
            <a:endParaRPr lang="en-US"/>
          </a:p>
        </p:txBody>
      </p:sp>
    </p:spTree>
    <p:extLst>
      <p:ext uri="{BB962C8B-B14F-4D97-AF65-F5344CB8AC3E}">
        <p14:creationId xmlns:p14="http://schemas.microsoft.com/office/powerpoint/2010/main" val="23384820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a:t>
            </a:r>
            <a:r>
              <a:rPr lang="en-US" baseline="0" dirty="0" smtClean="0"/>
              <a:t> movie doesn’t work: http://</a:t>
            </a:r>
            <a:r>
              <a:rPr lang="en-US" baseline="0" dirty="0" smtClean="0"/>
              <a:t>www.youtube.com/watch?v=O0ucD1AyhcA</a:t>
            </a:r>
          </a:p>
          <a:p>
            <a:endParaRPr lang="en-US" baseline="0" dirty="0" smtClean="0"/>
          </a:p>
          <a:p>
            <a:r>
              <a:rPr lang="en-US" baseline="0" dirty="0" smtClean="0"/>
              <a:t>http://afop.org/children-in-the-fields/view-multimedia/</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160C2A76-CCBC-4DE1-8826-D2998DEF59FF}" type="slidenum">
              <a:rPr lang="en-US" smtClean="0"/>
              <a:pPr>
                <a:defRPr/>
              </a:pPr>
              <a:t>6</a:t>
            </a:fld>
            <a:endParaRPr lang="en-US"/>
          </a:p>
        </p:txBody>
      </p:sp>
    </p:spTree>
    <p:extLst>
      <p:ext uri="{BB962C8B-B14F-4D97-AF65-F5344CB8AC3E}">
        <p14:creationId xmlns:p14="http://schemas.microsoft.com/office/powerpoint/2010/main" val="26875236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Post definitions</a:t>
            </a:r>
            <a:r>
              <a:rPr lang="en-US" baseline="0" dirty="0" smtClean="0"/>
              <a:t> around room or at front of room. </a:t>
            </a:r>
            <a:endParaRPr lang="en-US" dirty="0"/>
          </a:p>
        </p:txBody>
      </p:sp>
      <p:sp>
        <p:nvSpPr>
          <p:cNvPr id="4" name="Slide Number Placeholder 3"/>
          <p:cNvSpPr>
            <a:spLocks noGrp="1"/>
          </p:cNvSpPr>
          <p:nvPr>
            <p:ph type="sldNum" sz="quarter" idx="10"/>
          </p:nvPr>
        </p:nvSpPr>
        <p:spPr/>
        <p:txBody>
          <a:bodyPr/>
          <a:lstStyle/>
          <a:p>
            <a:pPr>
              <a:defRPr/>
            </a:pPr>
            <a:fld id="{160C2A76-CCBC-4DE1-8826-D2998DEF59FF}" type="slidenum">
              <a:rPr lang="en-US" smtClean="0"/>
              <a:pPr>
                <a:defRPr/>
              </a:pPr>
              <a:t>7</a:t>
            </a:fld>
            <a:endParaRPr lang="en-US"/>
          </a:p>
        </p:txBody>
      </p:sp>
    </p:spTree>
    <p:extLst>
      <p:ext uri="{BB962C8B-B14F-4D97-AF65-F5344CB8AC3E}">
        <p14:creationId xmlns:p14="http://schemas.microsoft.com/office/powerpoint/2010/main" val="18618404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Way parents</a:t>
            </a:r>
            <a:r>
              <a:rPr lang="en-US" baseline="0" dirty="0" smtClean="0"/>
              <a:t> talk to kids – orders, short, less explanation – </a:t>
            </a:r>
          </a:p>
          <a:p>
            <a:endParaRPr lang="en-US" baseline="0" dirty="0" smtClean="0"/>
          </a:p>
          <a:p>
            <a:r>
              <a:rPr lang="en-US" baseline="0" dirty="0" smtClean="0"/>
              <a:t>My husband’s cousin, a teacher in NYC, visited this past summer. My boys had left their bikes outside on the driveway. She shared that in NYC that wouldn’t happen. Not because kids are bad there, but because they would look at it like you must not value your stuff if you leave it out. She said new teachers from outside of NY face this every year. </a:t>
            </a:r>
          </a:p>
          <a:p>
            <a:endParaRPr lang="en-US" baseline="0" dirty="0" smtClean="0"/>
          </a:p>
          <a:p>
            <a:r>
              <a:rPr lang="en-US" baseline="0" dirty="0" smtClean="0"/>
              <a:t>Another example was when my husband was in graduate school he had to read student papers. He kept finding that the Chinese students copied or plagiarized much of their work. When he confronted them, the response was always that they were showing respect or honor to quote an experts text. </a:t>
            </a:r>
            <a:endParaRPr lang="en-US" dirty="0"/>
          </a:p>
        </p:txBody>
      </p:sp>
      <p:sp>
        <p:nvSpPr>
          <p:cNvPr id="4" name="Slide Number Placeholder 3"/>
          <p:cNvSpPr>
            <a:spLocks noGrp="1"/>
          </p:cNvSpPr>
          <p:nvPr>
            <p:ph type="sldNum" sz="quarter" idx="10"/>
          </p:nvPr>
        </p:nvSpPr>
        <p:spPr/>
        <p:txBody>
          <a:bodyPr/>
          <a:lstStyle/>
          <a:p>
            <a:pPr>
              <a:defRPr/>
            </a:pPr>
            <a:fld id="{160C2A76-CCBC-4DE1-8826-D2998DEF59FF}" type="slidenum">
              <a:rPr lang="en-US" smtClean="0"/>
              <a:pPr>
                <a:defRPr/>
              </a:pPr>
              <a:t>8</a:t>
            </a:fld>
            <a:endParaRPr lang="en-US"/>
          </a:p>
        </p:txBody>
      </p:sp>
    </p:spTree>
    <p:extLst>
      <p:ext uri="{BB962C8B-B14F-4D97-AF65-F5344CB8AC3E}">
        <p14:creationId xmlns:p14="http://schemas.microsoft.com/office/powerpoint/2010/main" val="7977842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60C2A76-CCBC-4DE1-8826-D2998DEF59FF}" type="slidenum">
              <a:rPr lang="en-US" smtClean="0"/>
              <a:pPr>
                <a:defRPr/>
              </a:pPr>
              <a:t>9</a:t>
            </a:fld>
            <a:endParaRPr lang="en-US"/>
          </a:p>
        </p:txBody>
      </p:sp>
    </p:spTree>
    <p:extLst>
      <p:ext uri="{BB962C8B-B14F-4D97-AF65-F5344CB8AC3E}">
        <p14:creationId xmlns:p14="http://schemas.microsoft.com/office/powerpoint/2010/main" val="6839626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bg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bg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gs>
            <a:gs pos="60000">
              <a:schemeClr val="accent5">
                <a:lumMod val="40000"/>
                <a:lumOff val="60000"/>
              </a:schemeClr>
            </a:gs>
            <a:gs pos="100000">
              <a:schemeClr val="accent5">
                <a:lumMod val="75000"/>
              </a:schemeClr>
            </a:gs>
          </a:gsLst>
          <a:lin ang="5400000" scaled="0"/>
          <a:tileRect/>
        </a:gradFill>
        <a:effectLst/>
      </p:bgPr>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dirty="0"/>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79069" y="5843044"/>
            <a:ext cx="1202531" cy="960355"/>
          </a:xfrm>
          <a:prstGeom prst="rect">
            <a:avLst/>
          </a:prstGeom>
        </p:spPr>
      </p:pic>
      <p:sp>
        <p:nvSpPr>
          <p:cNvPr id="15" name="TextBox 14"/>
          <p:cNvSpPr txBox="1"/>
          <p:nvPr/>
        </p:nvSpPr>
        <p:spPr>
          <a:xfrm>
            <a:off x="152401" y="6458668"/>
            <a:ext cx="7726668" cy="338554"/>
          </a:xfrm>
          <a:prstGeom prst="rect">
            <a:avLst/>
          </a:prstGeom>
          <a:noFill/>
        </p:spPr>
        <p:txBody>
          <a:bodyPr wrap="square" rtlCol="0">
            <a:spAutoFit/>
          </a:bodyPr>
          <a:lstStyle/>
          <a:p>
            <a:r>
              <a:rPr lang="en-US" sz="1600" b="0" i="0" dirty="0" smtClean="0">
                <a:solidFill>
                  <a:schemeClr val="bg1"/>
                </a:solidFill>
                <a:latin typeface="Californian FB" pitchFamily="18" charset="0"/>
              </a:rPr>
              <a:t>One Team…Helping all</a:t>
            </a:r>
            <a:r>
              <a:rPr lang="en-US" sz="1600" b="0" i="0" baseline="0" dirty="0" smtClean="0">
                <a:solidFill>
                  <a:schemeClr val="bg1"/>
                </a:solidFill>
                <a:latin typeface="Californian FB" pitchFamily="18" charset="0"/>
              </a:rPr>
              <a:t> students realize their dreams and aspirations…We are ESD 123!</a:t>
            </a:r>
            <a:endParaRPr lang="en-US" sz="1600" b="0" i="0" dirty="0">
              <a:solidFill>
                <a:schemeClr val="bg1"/>
              </a:solidFill>
              <a:latin typeface="Californian FB" pitchFamily="18" charset="0"/>
            </a:endParaRPr>
          </a:p>
        </p:txBody>
      </p:sp>
    </p:spTree>
  </p:cSld>
  <p:clrMap bg1="dk1" tx1="lt1" bg2="dk2" tx2="lt2" accent1="accent1" accent2="accent2" accent3="accent3" accent4="accent4" accent5="accent5" accent6="accent6" hlink="hlink" folHlink="folHlink"/>
  <p:sldLayoutIdLst>
    <p:sldLayoutId id="2147483673" r:id="rId1"/>
    <p:sldLayoutId id="2147483675" r:id="rId2"/>
  </p:sldLayoutIdLst>
  <p:timing>
    <p:tnLst>
      <p:par>
        <p:cTn id="1" dur="indefinite" restart="never" nodeType="tmRoot"/>
      </p:par>
    </p:tnLst>
  </p:timing>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accent4"/>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accent4"/>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accent4"/>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accent4"/>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accent4"/>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teachit.co.uk/custom_content/Timer/clock3.html"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teachit.co.uk/custom_content/Timer/clock3.html"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4.emf"/><Relationship Id="rId7"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http://www.teachit.co.uk/custom_content/Timer/clock3.html"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www.teachit.co.uk/custom_content/Timer/clock3.html"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wm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3" Type="http://schemas.openxmlformats.org/officeDocument/2006/relationships/hyperlink" Target="file:///C:\Users\mkirby\Desktop\05%20I%20Gotta%20Feeling.m4a"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wmf"/></Relationships>
</file>

<file path=ppt/slides/_rels/slide20.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4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4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teachit.co.uk/custom_content/Timer/clock3.htm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wmf"/></Relationships>
</file>

<file path=ppt/slides/_rels/slide5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www.inspiration.com/visual-learning/graphic-organizers"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mailto:mkirby@esd123.org"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afop.org/children-in-the-fields/view-multimedia/"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www.youtube.com/watch?v=O0ucD1AyhcA"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www.teachit.co.uk/custom_content/Timer/clock3.htm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w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Maximizing Your Impact as a Para Professional </a:t>
            </a:r>
            <a:endParaRPr lang="en-US" dirty="0"/>
          </a:p>
        </p:txBody>
      </p:sp>
      <p:sp>
        <p:nvSpPr>
          <p:cNvPr id="3" name="Subtitle 2"/>
          <p:cNvSpPr>
            <a:spLocks noGrp="1"/>
          </p:cNvSpPr>
          <p:nvPr>
            <p:ph type="subTitle" idx="1"/>
          </p:nvPr>
        </p:nvSpPr>
        <p:spPr>
          <a:xfrm>
            <a:off x="533400" y="4038600"/>
            <a:ext cx="8062912" cy="1752600"/>
          </a:xfrm>
        </p:spPr>
        <p:txBody>
          <a:bodyPr/>
          <a:lstStyle/>
          <a:p>
            <a:r>
              <a:rPr lang="en-US" dirty="0" smtClean="0"/>
              <a:t>Mary Kirby, Migrant Content Specialist, ESD 123 December 5, 2013</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133600"/>
            <a:ext cx="8062912" cy="2209799"/>
          </a:xfrm>
        </p:spPr>
        <p:txBody>
          <a:bodyPr/>
          <a:lstStyle/>
          <a:p>
            <a:pPr algn="ctr"/>
            <a:r>
              <a:rPr lang="en-US" dirty="0" smtClean="0"/>
              <a:t>Students from </a:t>
            </a:r>
            <a:r>
              <a:rPr lang="en-US" dirty="0" smtClean="0"/>
              <a:t>Poverty</a:t>
            </a:r>
            <a:br>
              <a:rPr lang="en-US" dirty="0" smtClean="0"/>
            </a:br>
            <a:r>
              <a:rPr lang="en-US" dirty="0"/>
              <a:t/>
            </a:r>
            <a:br>
              <a:rPr lang="en-US" dirty="0"/>
            </a:br>
            <a:r>
              <a:rPr lang="en-US" sz="2400" dirty="0" smtClean="0"/>
              <a:t>Could you survive in a different social class?</a:t>
            </a:r>
            <a:endParaRPr lang="en-US" dirty="0"/>
          </a:p>
        </p:txBody>
      </p:sp>
    </p:spTree>
    <p:extLst>
      <p:ext uri="{BB962C8B-B14F-4D97-AF65-F5344CB8AC3E}">
        <p14:creationId xmlns:p14="http://schemas.microsoft.com/office/powerpoint/2010/main" val="36624411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 y="457200"/>
            <a:ext cx="8610600" cy="4800600"/>
          </a:xfrm>
        </p:spPr>
        <p:txBody>
          <a:bodyPr>
            <a:normAutofit/>
          </a:bodyPr>
          <a:lstStyle/>
          <a:p>
            <a:r>
              <a:rPr lang="en-US" sz="3200" dirty="0" smtClean="0">
                <a:solidFill>
                  <a:schemeClr val="accent4"/>
                </a:solidFill>
              </a:rPr>
              <a:t>Children raised in poverty are more likely to display:</a:t>
            </a:r>
          </a:p>
          <a:p>
            <a:pPr marL="512064" indent="-457200">
              <a:buFont typeface="Wingdings" panose="05000000000000000000" pitchFamily="2" charset="2"/>
              <a:buChar char="§"/>
            </a:pPr>
            <a:r>
              <a:rPr lang="en-US" sz="3200" dirty="0" smtClean="0">
                <a:solidFill>
                  <a:schemeClr val="accent4"/>
                </a:solidFill>
              </a:rPr>
              <a:t>“Acting-out” behaviors</a:t>
            </a:r>
          </a:p>
          <a:p>
            <a:pPr marL="512064" indent="-457200">
              <a:buFont typeface="Wingdings" panose="05000000000000000000" pitchFamily="2" charset="2"/>
              <a:buChar char="§"/>
            </a:pPr>
            <a:r>
              <a:rPr lang="en-US" sz="3200" dirty="0" smtClean="0">
                <a:solidFill>
                  <a:schemeClr val="accent4"/>
                </a:solidFill>
              </a:rPr>
              <a:t>Impatience and impulsivity</a:t>
            </a:r>
          </a:p>
          <a:p>
            <a:pPr marL="512064" indent="-457200">
              <a:buFont typeface="Wingdings" panose="05000000000000000000" pitchFamily="2" charset="2"/>
              <a:buChar char="§"/>
            </a:pPr>
            <a:r>
              <a:rPr lang="en-US" sz="3200" dirty="0" smtClean="0">
                <a:solidFill>
                  <a:schemeClr val="accent4"/>
                </a:solidFill>
              </a:rPr>
              <a:t>Gaps in politeness and social graces</a:t>
            </a:r>
          </a:p>
          <a:p>
            <a:pPr marL="512064" indent="-457200">
              <a:buFont typeface="Wingdings" panose="05000000000000000000" pitchFamily="2" charset="2"/>
              <a:buChar char="§"/>
            </a:pPr>
            <a:r>
              <a:rPr lang="en-US" sz="3200" dirty="0" smtClean="0">
                <a:solidFill>
                  <a:schemeClr val="accent4"/>
                </a:solidFill>
              </a:rPr>
              <a:t>A more limited range of behavioral responses</a:t>
            </a:r>
          </a:p>
          <a:p>
            <a:pPr marL="512064" indent="-457200">
              <a:buFont typeface="Wingdings" panose="05000000000000000000" pitchFamily="2" charset="2"/>
              <a:buChar char="§"/>
            </a:pPr>
            <a:r>
              <a:rPr lang="en-US" sz="3200" dirty="0" smtClean="0">
                <a:solidFill>
                  <a:schemeClr val="accent4"/>
                </a:solidFill>
              </a:rPr>
              <a:t>Less empathy for others’ misfortunes</a:t>
            </a:r>
            <a:endParaRPr lang="en-US" sz="3200" dirty="0">
              <a:solidFill>
                <a:schemeClr val="accent4"/>
              </a:solidFill>
            </a:endParaRPr>
          </a:p>
        </p:txBody>
      </p:sp>
    </p:spTree>
    <p:extLst>
      <p:ext uri="{BB962C8B-B14F-4D97-AF65-F5344CB8AC3E}">
        <p14:creationId xmlns:p14="http://schemas.microsoft.com/office/powerpoint/2010/main" val="31381448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 y="1633536"/>
            <a:ext cx="8305800" cy="1795464"/>
          </a:xfrm>
        </p:spPr>
        <p:txBody>
          <a:bodyPr>
            <a:normAutofit/>
          </a:bodyPr>
          <a:lstStyle/>
          <a:p>
            <a:r>
              <a:rPr lang="en-US" sz="3200" dirty="0" smtClean="0">
                <a:solidFill>
                  <a:schemeClr val="accent4"/>
                </a:solidFill>
              </a:rPr>
              <a:t>The federal poverty level in 2012 for a family of four is $23,681.</a:t>
            </a:r>
          </a:p>
          <a:p>
            <a:endParaRPr lang="en-US" sz="3200" dirty="0">
              <a:solidFill>
                <a:schemeClr val="accent4"/>
              </a:solidFill>
            </a:endParaRPr>
          </a:p>
        </p:txBody>
      </p:sp>
      <p:sp>
        <p:nvSpPr>
          <p:cNvPr id="4" name="TextBox 3"/>
          <p:cNvSpPr txBox="1"/>
          <p:nvPr/>
        </p:nvSpPr>
        <p:spPr>
          <a:xfrm>
            <a:off x="533400" y="3124200"/>
            <a:ext cx="7543800" cy="1569660"/>
          </a:xfrm>
          <a:prstGeom prst="rect">
            <a:avLst/>
          </a:prstGeom>
          <a:noFill/>
        </p:spPr>
        <p:txBody>
          <a:bodyPr wrap="square" rtlCol="0">
            <a:spAutoFit/>
          </a:bodyPr>
          <a:lstStyle/>
          <a:p>
            <a:r>
              <a:rPr lang="en-US" sz="3200" dirty="0" smtClean="0">
                <a:solidFill>
                  <a:schemeClr val="accent4"/>
                </a:solidFill>
                <a:latin typeface="+mn-lt"/>
              </a:rPr>
              <a:t>The average total family income for migrant farm workers ranges from $17,500 to $19,999.</a:t>
            </a:r>
            <a:endParaRPr lang="en-US" sz="3200" dirty="0">
              <a:solidFill>
                <a:schemeClr val="accent4"/>
              </a:solidFill>
              <a:latin typeface="+mn-lt"/>
            </a:endParaRPr>
          </a:p>
        </p:txBody>
      </p:sp>
    </p:spTree>
    <p:extLst>
      <p:ext uri="{BB962C8B-B14F-4D97-AF65-F5344CB8AC3E}">
        <p14:creationId xmlns:p14="http://schemas.microsoft.com/office/powerpoint/2010/main" val="32794280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438400"/>
            <a:ext cx="7239000" cy="1362075"/>
          </a:xfrm>
        </p:spPr>
        <p:txBody>
          <a:bodyPr/>
          <a:lstStyle/>
          <a:p>
            <a:r>
              <a:rPr lang="en-US" dirty="0" smtClean="0"/>
              <a:t>Let’s check our knowledge! </a:t>
            </a:r>
            <a:endParaRPr lang="en-US" dirty="0"/>
          </a:p>
        </p:txBody>
      </p:sp>
    </p:spTree>
    <p:extLst>
      <p:ext uri="{BB962C8B-B14F-4D97-AF65-F5344CB8AC3E}">
        <p14:creationId xmlns:p14="http://schemas.microsoft.com/office/powerpoint/2010/main" val="19353531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Observing an Orange	</a:t>
            </a:r>
            <a:endParaRPr lang="en-US" dirty="0"/>
          </a:p>
        </p:txBody>
      </p:sp>
      <p:sp>
        <p:nvSpPr>
          <p:cNvPr id="3" name="Text Placeholder 2"/>
          <p:cNvSpPr>
            <a:spLocks noGrp="1"/>
          </p:cNvSpPr>
          <p:nvPr>
            <p:ph type="body" idx="1"/>
          </p:nvPr>
        </p:nvSpPr>
        <p:spPr>
          <a:xfrm>
            <a:off x="381000" y="1633536"/>
            <a:ext cx="8077200" cy="4614864"/>
          </a:xfrm>
        </p:spPr>
        <p:txBody>
          <a:bodyPr>
            <a:normAutofit fontScale="85000" lnSpcReduction="20000"/>
          </a:bodyPr>
          <a:lstStyle/>
          <a:p>
            <a:r>
              <a:rPr lang="en-US" sz="2800" dirty="0" smtClean="0">
                <a:solidFill>
                  <a:schemeClr val="accent4"/>
                </a:solidFill>
              </a:rPr>
              <a:t>On a piece of paper, title a page: Observing an Orange</a:t>
            </a:r>
          </a:p>
          <a:p>
            <a:endParaRPr lang="en-US" sz="2800" dirty="0">
              <a:solidFill>
                <a:schemeClr val="accent4"/>
              </a:solidFill>
            </a:endParaRPr>
          </a:p>
          <a:p>
            <a:r>
              <a:rPr lang="en-US" sz="2800" dirty="0" smtClean="0">
                <a:solidFill>
                  <a:schemeClr val="accent4"/>
                </a:solidFill>
              </a:rPr>
              <a:t>Make and record your observations about an orange</a:t>
            </a:r>
          </a:p>
          <a:p>
            <a:pPr marL="397764" indent="-342900">
              <a:buFont typeface="Arial" panose="020B0604020202020204" pitchFamily="34" charset="0"/>
              <a:buChar char="•"/>
            </a:pPr>
            <a:r>
              <a:rPr lang="en-US" sz="2800" dirty="0" smtClean="0">
                <a:solidFill>
                  <a:schemeClr val="accent4"/>
                </a:solidFill>
              </a:rPr>
              <a:t>Size</a:t>
            </a:r>
          </a:p>
          <a:p>
            <a:pPr marL="397764" indent="-342900">
              <a:buFont typeface="Arial" panose="020B0604020202020204" pitchFamily="34" charset="0"/>
              <a:buChar char="•"/>
            </a:pPr>
            <a:r>
              <a:rPr lang="en-US" sz="2800" dirty="0" smtClean="0">
                <a:solidFill>
                  <a:schemeClr val="accent4"/>
                </a:solidFill>
              </a:rPr>
              <a:t>Shape </a:t>
            </a:r>
          </a:p>
          <a:p>
            <a:pPr marL="397764" indent="-342900">
              <a:buFont typeface="Arial" panose="020B0604020202020204" pitchFamily="34" charset="0"/>
              <a:buChar char="•"/>
            </a:pPr>
            <a:r>
              <a:rPr lang="en-US" sz="2800" dirty="0" smtClean="0">
                <a:solidFill>
                  <a:schemeClr val="accent4"/>
                </a:solidFill>
              </a:rPr>
              <a:t>Color</a:t>
            </a:r>
          </a:p>
          <a:p>
            <a:pPr marL="397764" indent="-342900">
              <a:buFont typeface="Arial" panose="020B0604020202020204" pitchFamily="34" charset="0"/>
              <a:buChar char="•"/>
            </a:pPr>
            <a:r>
              <a:rPr lang="en-US" sz="2800" dirty="0" smtClean="0">
                <a:solidFill>
                  <a:schemeClr val="accent4"/>
                </a:solidFill>
              </a:rPr>
              <a:t>Patterns</a:t>
            </a:r>
          </a:p>
          <a:p>
            <a:pPr marL="397764" indent="-342900">
              <a:buFont typeface="Arial" panose="020B0604020202020204" pitchFamily="34" charset="0"/>
              <a:buChar char="•"/>
            </a:pPr>
            <a:r>
              <a:rPr lang="en-US" sz="2800" dirty="0" smtClean="0">
                <a:solidFill>
                  <a:schemeClr val="accent4"/>
                </a:solidFill>
              </a:rPr>
              <a:t>Texture</a:t>
            </a:r>
          </a:p>
          <a:p>
            <a:pPr marL="397764" indent="-342900">
              <a:buFont typeface="Arial" panose="020B0604020202020204" pitchFamily="34" charset="0"/>
              <a:buChar char="•"/>
            </a:pPr>
            <a:r>
              <a:rPr lang="en-US" sz="2800" dirty="0" smtClean="0">
                <a:solidFill>
                  <a:schemeClr val="accent4"/>
                </a:solidFill>
              </a:rPr>
              <a:t>Weight</a:t>
            </a:r>
          </a:p>
          <a:p>
            <a:pPr marL="397764" indent="-342900">
              <a:buFont typeface="Arial" panose="020B0604020202020204" pitchFamily="34" charset="0"/>
              <a:buChar char="•"/>
            </a:pPr>
            <a:r>
              <a:rPr lang="en-US" sz="2800" dirty="0" smtClean="0">
                <a:solidFill>
                  <a:schemeClr val="accent4"/>
                </a:solidFill>
              </a:rPr>
              <a:t>Smell</a:t>
            </a:r>
          </a:p>
          <a:p>
            <a:pPr marL="397764" indent="-342900">
              <a:buFont typeface="Arial" panose="020B0604020202020204" pitchFamily="34" charset="0"/>
              <a:buChar char="•"/>
            </a:pPr>
            <a:r>
              <a:rPr lang="en-US" sz="2800" dirty="0" smtClean="0">
                <a:solidFill>
                  <a:schemeClr val="accent4"/>
                </a:solidFill>
              </a:rPr>
              <a:t>Taste</a:t>
            </a:r>
          </a:p>
          <a:p>
            <a:pPr marL="397764" indent="-342900">
              <a:buFont typeface="Arial" panose="020B0604020202020204" pitchFamily="34" charset="0"/>
              <a:buChar char="•"/>
            </a:pPr>
            <a:r>
              <a:rPr lang="en-US" sz="2800" dirty="0" smtClean="0">
                <a:solidFill>
                  <a:schemeClr val="accent4"/>
                </a:solidFill>
              </a:rPr>
              <a:t>……..</a:t>
            </a:r>
          </a:p>
          <a:p>
            <a:pPr marL="397764" indent="-342900">
              <a:buFont typeface="Arial" panose="020B0604020202020204" pitchFamily="34" charset="0"/>
              <a:buChar char="•"/>
            </a:pPr>
            <a:endParaRPr lang="en-US" dirty="0">
              <a:solidFill>
                <a:schemeClr val="accent4"/>
              </a:solidFill>
            </a:endParaRPr>
          </a:p>
        </p:txBody>
      </p:sp>
      <p:sp>
        <p:nvSpPr>
          <p:cNvPr id="4" name="TextBox 3"/>
          <p:cNvSpPr txBox="1"/>
          <p:nvPr/>
        </p:nvSpPr>
        <p:spPr>
          <a:xfrm>
            <a:off x="4648200" y="3574419"/>
            <a:ext cx="3352800" cy="707886"/>
          </a:xfrm>
          <a:prstGeom prst="rect">
            <a:avLst/>
          </a:prstGeom>
          <a:noFill/>
        </p:spPr>
        <p:txBody>
          <a:bodyPr wrap="square" rtlCol="0">
            <a:spAutoFit/>
          </a:bodyPr>
          <a:lstStyle/>
          <a:p>
            <a:r>
              <a:rPr lang="en-US" sz="4000" dirty="0">
                <a:solidFill>
                  <a:srgbClr val="FFC000"/>
                </a:solidFill>
              </a:rPr>
              <a:t>2</a:t>
            </a:r>
            <a:r>
              <a:rPr lang="en-US" sz="4000" dirty="0" smtClean="0">
                <a:solidFill>
                  <a:srgbClr val="FFC000"/>
                </a:solidFill>
              </a:rPr>
              <a:t> </a:t>
            </a:r>
            <a:r>
              <a:rPr lang="en-US" sz="4000" dirty="0" smtClean="0">
                <a:solidFill>
                  <a:srgbClr val="FFC000"/>
                </a:solidFill>
                <a:hlinkClick r:id="rId3"/>
              </a:rPr>
              <a:t>minutes</a:t>
            </a:r>
            <a:endParaRPr lang="en-US" sz="4000" dirty="0">
              <a:solidFill>
                <a:srgbClr val="FFC000"/>
              </a:solidFill>
            </a:endParaRPr>
          </a:p>
        </p:txBody>
      </p:sp>
    </p:spTree>
    <p:extLst>
      <p:ext uri="{BB962C8B-B14F-4D97-AF65-F5344CB8AC3E}">
        <p14:creationId xmlns:p14="http://schemas.microsoft.com/office/powerpoint/2010/main" val="18450732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 of an orange</a:t>
            </a:r>
            <a:endParaRPr lang="en-US" dirty="0"/>
          </a:p>
        </p:txBody>
      </p:sp>
      <p:sp>
        <p:nvSpPr>
          <p:cNvPr id="3" name="Text Placeholder 2"/>
          <p:cNvSpPr>
            <a:spLocks noGrp="1"/>
          </p:cNvSpPr>
          <p:nvPr>
            <p:ph type="body" idx="1"/>
          </p:nvPr>
        </p:nvSpPr>
        <p:spPr>
          <a:xfrm>
            <a:off x="381000" y="1633536"/>
            <a:ext cx="8077200" cy="4233864"/>
          </a:xfrm>
        </p:spPr>
        <p:txBody>
          <a:bodyPr/>
          <a:lstStyle/>
          <a:p>
            <a:r>
              <a:rPr lang="en-US" sz="3200" dirty="0" smtClean="0">
                <a:solidFill>
                  <a:schemeClr val="accent4"/>
                </a:solidFill>
              </a:rPr>
              <a:t>Now take a look at the model of the orange. </a:t>
            </a:r>
          </a:p>
          <a:p>
            <a:endParaRPr lang="en-US" sz="3200" dirty="0" smtClean="0">
              <a:solidFill>
                <a:schemeClr val="accent4"/>
              </a:solidFill>
            </a:endParaRPr>
          </a:p>
          <a:p>
            <a:r>
              <a:rPr lang="en-US" sz="3200" dirty="0" smtClean="0">
                <a:solidFill>
                  <a:schemeClr val="accent4"/>
                </a:solidFill>
              </a:rPr>
              <a:t>Cross off words on your list that you wouldn’t have come up with by just looking at the model. </a:t>
            </a:r>
          </a:p>
          <a:p>
            <a:endParaRPr lang="en-US" sz="3200" dirty="0">
              <a:solidFill>
                <a:schemeClr val="accent4"/>
              </a:solidFill>
            </a:endParaRPr>
          </a:p>
          <a:p>
            <a:pPr algn="ctr"/>
            <a:r>
              <a:rPr lang="en-US" sz="3200" dirty="0">
                <a:solidFill>
                  <a:srgbClr val="FFC000"/>
                </a:solidFill>
                <a:hlinkClick r:id="rId3"/>
              </a:rPr>
              <a:t>1</a:t>
            </a:r>
            <a:r>
              <a:rPr lang="en-US" sz="3200" smtClean="0">
                <a:solidFill>
                  <a:schemeClr val="accent4"/>
                </a:solidFill>
                <a:hlinkClick r:id="rId3"/>
              </a:rPr>
              <a:t> </a:t>
            </a:r>
            <a:r>
              <a:rPr lang="en-US" sz="3200" dirty="0" smtClean="0">
                <a:solidFill>
                  <a:srgbClr val="92D050"/>
                </a:solidFill>
                <a:hlinkClick r:id="rId3"/>
              </a:rPr>
              <a:t>Minutes</a:t>
            </a:r>
            <a:endParaRPr lang="en-US" sz="3200" dirty="0" smtClean="0">
              <a:solidFill>
                <a:srgbClr val="92D050"/>
              </a:solidFill>
            </a:endParaRPr>
          </a:p>
          <a:p>
            <a:endParaRPr lang="en-US" dirty="0">
              <a:solidFill>
                <a:schemeClr val="accent4"/>
              </a:solidFill>
            </a:endParaRPr>
          </a:p>
        </p:txBody>
      </p:sp>
    </p:spTree>
    <p:extLst>
      <p:ext uri="{BB962C8B-B14F-4D97-AF65-F5344CB8AC3E}">
        <p14:creationId xmlns:p14="http://schemas.microsoft.com/office/powerpoint/2010/main" val="1416766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Images of Oranges</a:t>
            </a:r>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066800"/>
            <a:ext cx="3852707" cy="2555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55144" y="2344678"/>
            <a:ext cx="2895600" cy="2781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8644" y="1420753"/>
            <a:ext cx="2476500"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92353" y="3962400"/>
            <a:ext cx="2785907" cy="18224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9887" y="3543478"/>
            <a:ext cx="2871788" cy="2867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14552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i="1" dirty="0" smtClean="0"/>
              <a:t>The Written Word…</a:t>
            </a:r>
            <a:endParaRPr lang="en-US" b="0" i="1" dirty="0"/>
          </a:p>
        </p:txBody>
      </p:sp>
      <p:sp>
        <p:nvSpPr>
          <p:cNvPr id="3" name="Text Placeholder 2"/>
          <p:cNvSpPr>
            <a:spLocks noGrp="1"/>
          </p:cNvSpPr>
          <p:nvPr>
            <p:ph type="body" idx="1"/>
          </p:nvPr>
        </p:nvSpPr>
        <p:spPr>
          <a:xfrm>
            <a:off x="381000" y="1633536"/>
            <a:ext cx="8153400" cy="3929064"/>
          </a:xfrm>
        </p:spPr>
        <p:txBody>
          <a:bodyPr>
            <a:noAutofit/>
          </a:bodyPr>
          <a:lstStyle/>
          <a:p>
            <a:pPr algn="ctr"/>
            <a:r>
              <a:rPr lang="en-US" sz="19900" b="1" dirty="0" smtClean="0">
                <a:solidFill>
                  <a:srgbClr val="FFC000"/>
                </a:solidFill>
              </a:rPr>
              <a:t>orange</a:t>
            </a:r>
            <a:endParaRPr lang="en-US" sz="19900" b="1" dirty="0">
              <a:solidFill>
                <a:srgbClr val="FFC000"/>
              </a:solidFill>
            </a:endParaRPr>
          </a:p>
        </p:txBody>
      </p:sp>
      <p:pic>
        <p:nvPicPr>
          <p:cNvPr id="4098" name="Picture 2" descr="C:\Program Files\Microsoft Office\MEDIA\CAGCAT10\j0234131.wmf">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05200" y="4343400"/>
            <a:ext cx="1952531" cy="2076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84349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 y="1633536"/>
            <a:ext cx="7772400" cy="2286000"/>
          </a:xfrm>
        </p:spPr>
        <p:txBody>
          <a:bodyPr>
            <a:noAutofit/>
          </a:bodyPr>
          <a:lstStyle/>
          <a:p>
            <a:pPr algn="ctr"/>
            <a:r>
              <a:rPr lang="en-US" sz="3200" dirty="0" smtClean="0">
                <a:solidFill>
                  <a:schemeClr val="accent4"/>
                </a:solidFill>
              </a:rPr>
              <a:t>I hear and I forget</a:t>
            </a:r>
          </a:p>
          <a:p>
            <a:pPr algn="ctr"/>
            <a:r>
              <a:rPr lang="en-US" sz="3200" dirty="0" smtClean="0">
                <a:solidFill>
                  <a:schemeClr val="accent4"/>
                </a:solidFill>
              </a:rPr>
              <a:t>I see and I remember</a:t>
            </a:r>
          </a:p>
          <a:p>
            <a:pPr algn="ctr"/>
            <a:r>
              <a:rPr lang="en-US" sz="3200" dirty="0" smtClean="0">
                <a:solidFill>
                  <a:schemeClr val="accent4"/>
                </a:solidFill>
              </a:rPr>
              <a:t>I do and I understand</a:t>
            </a:r>
          </a:p>
          <a:p>
            <a:pPr algn="ctr"/>
            <a:r>
              <a:rPr lang="en-US" sz="3200" dirty="0" smtClean="0">
                <a:solidFill>
                  <a:schemeClr val="accent4"/>
                </a:solidFill>
              </a:rPr>
              <a:t>-Chinese Proverb</a:t>
            </a:r>
            <a:endParaRPr lang="en-US" sz="3200" dirty="0">
              <a:solidFill>
                <a:schemeClr val="accent4"/>
              </a:solidFill>
            </a:endParaRPr>
          </a:p>
        </p:txBody>
      </p:sp>
    </p:spTree>
    <p:extLst>
      <p:ext uri="{BB962C8B-B14F-4D97-AF65-F5344CB8AC3E}">
        <p14:creationId xmlns:p14="http://schemas.microsoft.com/office/powerpoint/2010/main" val="39533437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Learning Pyramid</a:t>
            </a:r>
            <a:endParaRPr lang="en-US" dirty="0"/>
          </a:p>
        </p:txBody>
      </p:sp>
      <p:sp>
        <p:nvSpPr>
          <p:cNvPr id="3" name="Text Placeholder 2"/>
          <p:cNvSpPr>
            <a:spLocks noGrp="1"/>
          </p:cNvSpPr>
          <p:nvPr>
            <p:ph type="body" idx="1"/>
          </p:nvPr>
        </p:nvSpPr>
        <p:spPr/>
        <p:txBody>
          <a:bodyPr/>
          <a:lstStyle/>
          <a:p>
            <a:endParaRPr lang="en-US"/>
          </a:p>
        </p:txBody>
      </p:sp>
      <p:graphicFrame>
        <p:nvGraphicFramePr>
          <p:cNvPr id="4" name="Diagram 3"/>
          <p:cNvGraphicFramePr/>
          <p:nvPr>
            <p:extLst>
              <p:ext uri="{D42A27DB-BD31-4B8C-83A1-F6EECF244321}">
                <p14:modId xmlns:p14="http://schemas.microsoft.com/office/powerpoint/2010/main" val="71168195"/>
              </p:ext>
            </p:extLst>
          </p:nvPr>
        </p:nvGraphicFramePr>
        <p:xfrm>
          <a:off x="381000" y="1397000"/>
          <a:ext cx="7239000" cy="4699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rot="20528733">
            <a:off x="3044594" y="3147942"/>
            <a:ext cx="2286000" cy="461665"/>
          </a:xfrm>
          <a:prstGeom prst="rect">
            <a:avLst/>
          </a:prstGeom>
          <a:noFill/>
        </p:spPr>
        <p:txBody>
          <a:bodyPr wrap="square" rtlCol="0">
            <a:spAutoFit/>
          </a:bodyPr>
          <a:lstStyle/>
          <a:p>
            <a:r>
              <a:rPr lang="en-US" sz="2400" dirty="0" smtClean="0">
                <a:solidFill>
                  <a:schemeClr val="bg1"/>
                </a:solidFill>
              </a:rPr>
              <a:t>Audio-Visual</a:t>
            </a:r>
            <a:endParaRPr lang="en-US" sz="2400" dirty="0">
              <a:solidFill>
                <a:schemeClr val="bg1"/>
              </a:solidFill>
            </a:endParaRPr>
          </a:p>
        </p:txBody>
      </p:sp>
      <p:sp>
        <p:nvSpPr>
          <p:cNvPr id="7" name="TextBox 6"/>
          <p:cNvSpPr txBox="1"/>
          <p:nvPr/>
        </p:nvSpPr>
        <p:spPr>
          <a:xfrm rot="1156423">
            <a:off x="3943229" y="4641190"/>
            <a:ext cx="2188420" cy="461665"/>
          </a:xfrm>
          <a:prstGeom prst="rect">
            <a:avLst/>
          </a:prstGeom>
          <a:noFill/>
        </p:spPr>
        <p:txBody>
          <a:bodyPr wrap="none" rtlCol="0">
            <a:spAutoFit/>
          </a:bodyPr>
          <a:lstStyle/>
          <a:p>
            <a:r>
              <a:rPr lang="en-US" sz="2400" dirty="0" smtClean="0">
                <a:solidFill>
                  <a:schemeClr val="bg1"/>
                </a:solidFill>
              </a:rPr>
              <a:t>Demonstration</a:t>
            </a:r>
            <a:endParaRPr lang="en-US" sz="2400" dirty="0">
              <a:solidFill>
                <a:schemeClr val="bg1"/>
              </a:solidFill>
            </a:endParaRPr>
          </a:p>
        </p:txBody>
      </p:sp>
      <p:sp>
        <p:nvSpPr>
          <p:cNvPr id="8" name="TextBox 7"/>
          <p:cNvSpPr txBox="1"/>
          <p:nvPr/>
        </p:nvSpPr>
        <p:spPr>
          <a:xfrm rot="20551752">
            <a:off x="2411389" y="4223662"/>
            <a:ext cx="1752600" cy="707886"/>
          </a:xfrm>
          <a:prstGeom prst="rect">
            <a:avLst/>
          </a:prstGeom>
          <a:noFill/>
        </p:spPr>
        <p:txBody>
          <a:bodyPr wrap="square" rtlCol="0">
            <a:spAutoFit/>
          </a:bodyPr>
          <a:lstStyle/>
          <a:p>
            <a:r>
              <a:rPr lang="en-US" sz="2000" dirty="0" smtClean="0">
                <a:solidFill>
                  <a:schemeClr val="bg1"/>
                </a:solidFill>
              </a:rPr>
              <a:t>Group Discussion</a:t>
            </a:r>
            <a:endParaRPr lang="en-US" sz="2000" dirty="0">
              <a:solidFill>
                <a:schemeClr val="bg1"/>
              </a:solidFill>
            </a:endParaRPr>
          </a:p>
        </p:txBody>
      </p:sp>
    </p:spTree>
    <p:extLst>
      <p:ext uri="{BB962C8B-B14F-4D97-AF65-F5344CB8AC3E}">
        <p14:creationId xmlns:p14="http://schemas.microsoft.com/office/powerpoint/2010/main" val="11715043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effectLst/>
              </a:rPr>
              <a:t>Fiesta Time! </a:t>
            </a:r>
            <a:endParaRPr lang="en-US" b="0" dirty="0">
              <a:effectLst/>
            </a:endParaRPr>
          </a:p>
        </p:txBody>
      </p:sp>
      <p:sp>
        <p:nvSpPr>
          <p:cNvPr id="3" name="Text Placeholder 2"/>
          <p:cNvSpPr>
            <a:spLocks noGrp="1"/>
          </p:cNvSpPr>
          <p:nvPr>
            <p:ph type="body" idx="1"/>
          </p:nvPr>
        </p:nvSpPr>
        <p:spPr>
          <a:xfrm>
            <a:off x="381000" y="1633536"/>
            <a:ext cx="8001000" cy="3395664"/>
          </a:xfrm>
        </p:spPr>
        <p:txBody>
          <a:bodyPr>
            <a:normAutofit/>
          </a:bodyPr>
          <a:lstStyle/>
          <a:p>
            <a:pPr marL="512064" indent="-457200">
              <a:buFont typeface="+mj-lt"/>
              <a:buAutoNum type="arabicPeriod"/>
            </a:pPr>
            <a:r>
              <a:rPr lang="en-US" sz="2400" dirty="0" smtClean="0">
                <a:solidFill>
                  <a:schemeClr val="accent4"/>
                </a:solidFill>
              </a:rPr>
              <a:t>Move around the room until you hear the music stop. </a:t>
            </a:r>
          </a:p>
          <a:p>
            <a:pPr marL="512064" indent="-457200">
              <a:buFont typeface="+mj-lt"/>
              <a:buAutoNum type="arabicPeriod"/>
            </a:pPr>
            <a:r>
              <a:rPr lang="en-US" sz="2400" dirty="0" smtClean="0">
                <a:solidFill>
                  <a:schemeClr val="accent4"/>
                </a:solidFill>
              </a:rPr>
              <a:t>Find a partner and share one word about the phrase or word. </a:t>
            </a:r>
          </a:p>
          <a:p>
            <a:pPr marL="512064" indent="-457200">
              <a:buFont typeface="+mj-lt"/>
              <a:buAutoNum type="arabicPeriod"/>
            </a:pPr>
            <a:r>
              <a:rPr lang="en-US" sz="2400" dirty="0" smtClean="0">
                <a:solidFill>
                  <a:schemeClr val="accent4"/>
                </a:solidFill>
              </a:rPr>
              <a:t>You’ll have one minute each to share. </a:t>
            </a:r>
          </a:p>
          <a:p>
            <a:endParaRPr lang="en-US" dirty="0" smtClean="0">
              <a:solidFill>
                <a:schemeClr val="accent4"/>
              </a:solidFill>
            </a:endParaRPr>
          </a:p>
          <a:p>
            <a:endParaRPr lang="en-US" dirty="0">
              <a:solidFill>
                <a:schemeClr val="accent4"/>
              </a:solidFill>
            </a:endParaRPr>
          </a:p>
          <a:p>
            <a:endParaRPr lang="en-US" dirty="0" smtClean="0">
              <a:solidFill>
                <a:schemeClr val="accent4"/>
              </a:solidFill>
            </a:endParaRPr>
          </a:p>
          <a:p>
            <a:endParaRPr lang="en-US" dirty="0">
              <a:solidFill>
                <a:schemeClr val="accent4"/>
              </a:solidFill>
            </a:endParaRPr>
          </a:p>
          <a:p>
            <a:endParaRPr lang="en-US" dirty="0" smtClean="0">
              <a:solidFill>
                <a:schemeClr val="accent4"/>
              </a:solidFill>
            </a:endParaRPr>
          </a:p>
          <a:p>
            <a:endParaRPr lang="en-US" dirty="0">
              <a:solidFill>
                <a:schemeClr val="accent4"/>
              </a:solidFill>
            </a:endParaRPr>
          </a:p>
        </p:txBody>
      </p:sp>
      <p:pic>
        <p:nvPicPr>
          <p:cNvPr id="1026" name="Picture 2" descr="C:\Program Files\Microsoft Office\MEDIA\CAGCAT10\j0234131.wmf">
            <a:hlinkClick r:id="rId3" action="ppaction://hlinkfile"/>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0" y="3733800"/>
            <a:ext cx="1952531" cy="2076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24061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oogle Image Result for http://tuespana.com/wp-content/uploads/2012/06/The-Learning-Pyramid-1.j - Windows Internet Explorer"/>
          <p:cNvPicPr>
            <a:picLocks noChangeAspect="1"/>
          </p:cNvPicPr>
          <p:nvPr/>
        </p:nvPicPr>
        <p:blipFill rotWithShape="1">
          <a:blip r:embed="rId3">
            <a:extLst>
              <a:ext uri="{28A0092B-C50C-407E-A947-70E740481C1C}">
                <a14:useLocalDpi xmlns:a14="http://schemas.microsoft.com/office/drawing/2010/main" val="0"/>
              </a:ext>
            </a:extLst>
          </a:blip>
          <a:srcRect l="5937" t="11328" r="37657"/>
          <a:stretch/>
        </p:blipFill>
        <p:spPr>
          <a:xfrm>
            <a:off x="634656" y="457199"/>
            <a:ext cx="6985344" cy="5989697"/>
          </a:xfrm>
          <a:prstGeom prst="rect">
            <a:avLst/>
          </a:prstGeom>
        </p:spPr>
      </p:pic>
    </p:spTree>
    <p:extLst>
      <p:ext uri="{BB962C8B-B14F-4D97-AF65-F5344CB8AC3E}">
        <p14:creationId xmlns:p14="http://schemas.microsoft.com/office/powerpoint/2010/main" val="34658098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133600"/>
            <a:ext cx="7239000" cy="2014536"/>
          </a:xfrm>
        </p:spPr>
        <p:txBody>
          <a:bodyPr>
            <a:noAutofit/>
          </a:bodyPr>
          <a:lstStyle/>
          <a:p>
            <a:r>
              <a:rPr lang="en-US" sz="4800" dirty="0" smtClean="0"/>
              <a:t>Language Objectives &amp; Content Objectives</a:t>
            </a:r>
            <a:endParaRPr lang="en-US" sz="4800" dirty="0"/>
          </a:p>
        </p:txBody>
      </p:sp>
    </p:spTree>
    <p:extLst>
      <p:ext uri="{BB962C8B-B14F-4D97-AF65-F5344CB8AC3E}">
        <p14:creationId xmlns:p14="http://schemas.microsoft.com/office/powerpoint/2010/main" val="39553935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 y="1633536"/>
            <a:ext cx="7696200" cy="2709864"/>
          </a:xfrm>
        </p:spPr>
        <p:txBody>
          <a:bodyPr>
            <a:normAutofit/>
          </a:bodyPr>
          <a:lstStyle/>
          <a:p>
            <a:r>
              <a:rPr lang="en-US" sz="3600" dirty="0" smtClean="0">
                <a:solidFill>
                  <a:schemeClr val="accent4"/>
                </a:solidFill>
              </a:rPr>
              <a:t>Think of an English learner you have worked with recently and write down all of the reasons this student is not considered English proficient in class. </a:t>
            </a:r>
            <a:endParaRPr lang="en-US" sz="3600" dirty="0">
              <a:solidFill>
                <a:schemeClr val="accent4"/>
              </a:solidFill>
            </a:endParaRPr>
          </a:p>
        </p:txBody>
      </p:sp>
      <p:sp>
        <p:nvSpPr>
          <p:cNvPr id="4" name="TextBox 3"/>
          <p:cNvSpPr txBox="1"/>
          <p:nvPr/>
        </p:nvSpPr>
        <p:spPr>
          <a:xfrm>
            <a:off x="623777" y="4495800"/>
            <a:ext cx="7543800" cy="954107"/>
          </a:xfrm>
          <a:prstGeom prst="rect">
            <a:avLst/>
          </a:prstGeom>
          <a:noFill/>
        </p:spPr>
        <p:txBody>
          <a:bodyPr wrap="square" rtlCol="0">
            <a:spAutoFit/>
          </a:bodyPr>
          <a:lstStyle/>
          <a:p>
            <a:r>
              <a:rPr lang="en-US" sz="2800" dirty="0" smtClean="0">
                <a:solidFill>
                  <a:srgbClr val="FFFF00"/>
                </a:solidFill>
              </a:rPr>
              <a:t>The reasons you listed are your language objectives. </a:t>
            </a:r>
            <a:endParaRPr lang="en-US" sz="2800" dirty="0">
              <a:solidFill>
                <a:srgbClr val="FFFF00"/>
              </a:solidFill>
            </a:endParaRPr>
          </a:p>
        </p:txBody>
      </p:sp>
    </p:spTree>
    <p:extLst>
      <p:ext uri="{BB962C8B-B14F-4D97-AF65-F5344CB8AC3E}">
        <p14:creationId xmlns:p14="http://schemas.microsoft.com/office/powerpoint/2010/main" val="1979644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 y="1633536"/>
            <a:ext cx="7315200" cy="4005264"/>
          </a:xfrm>
        </p:spPr>
        <p:txBody>
          <a:bodyPr>
            <a:noAutofit/>
          </a:bodyPr>
          <a:lstStyle/>
          <a:p>
            <a:pPr marL="397764" indent="-342900">
              <a:buFont typeface="Wingdings" panose="05000000000000000000" pitchFamily="2" charset="2"/>
              <a:buChar char="§"/>
            </a:pPr>
            <a:r>
              <a:rPr lang="en-US" sz="3200" dirty="0" smtClean="0">
                <a:solidFill>
                  <a:schemeClr val="accent4"/>
                </a:solidFill>
              </a:rPr>
              <a:t>What language will students need to know and use to accomplish this lesson’s content objectives?</a:t>
            </a:r>
          </a:p>
          <a:p>
            <a:pPr marL="397764" indent="-342900">
              <a:buFont typeface="Wingdings" panose="05000000000000000000" pitchFamily="2" charset="2"/>
              <a:buChar char="§"/>
            </a:pPr>
            <a:endParaRPr lang="en-US" sz="3200" dirty="0" smtClean="0">
              <a:solidFill>
                <a:schemeClr val="accent4"/>
              </a:solidFill>
            </a:endParaRPr>
          </a:p>
          <a:p>
            <a:pPr marL="397764" indent="-342900">
              <a:buFont typeface="Wingdings" panose="05000000000000000000" pitchFamily="2" charset="2"/>
              <a:buChar char="§"/>
            </a:pPr>
            <a:r>
              <a:rPr lang="en-US" sz="3200" dirty="0" smtClean="0">
                <a:solidFill>
                  <a:schemeClr val="accent4"/>
                </a:solidFill>
              </a:rPr>
              <a:t>How can I move my students’ English language knowledge forward in this lesson</a:t>
            </a:r>
            <a:r>
              <a:rPr lang="en-US" sz="2800" dirty="0" smtClean="0">
                <a:solidFill>
                  <a:schemeClr val="accent4"/>
                </a:solidFill>
              </a:rPr>
              <a:t>? </a:t>
            </a:r>
            <a:endParaRPr lang="en-US" sz="2800" dirty="0">
              <a:solidFill>
                <a:schemeClr val="accent4"/>
              </a:solidFill>
            </a:endParaRPr>
          </a:p>
        </p:txBody>
      </p:sp>
    </p:spTree>
    <p:extLst>
      <p:ext uri="{BB962C8B-B14F-4D97-AF65-F5344CB8AC3E}">
        <p14:creationId xmlns:p14="http://schemas.microsoft.com/office/powerpoint/2010/main" val="980075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0" dirty="0" smtClean="0">
                <a:effectLst/>
              </a:rPr>
              <a:t>Consider the following four </a:t>
            </a:r>
            <a:r>
              <a:rPr lang="en-US" sz="3100" b="0" dirty="0" smtClean="0">
                <a:effectLst/>
              </a:rPr>
              <a:t>categories</a:t>
            </a:r>
            <a:r>
              <a:rPr lang="en-US" b="0" dirty="0" smtClean="0">
                <a:effectLst/>
              </a:rPr>
              <a:t> as the starting point for generating language objectives</a:t>
            </a:r>
            <a:endParaRPr lang="en-US" b="0" dirty="0">
              <a:effectLst/>
            </a:endParaRPr>
          </a:p>
        </p:txBody>
      </p:sp>
      <p:sp>
        <p:nvSpPr>
          <p:cNvPr id="3" name="Text Placeholder 2"/>
          <p:cNvSpPr>
            <a:spLocks noGrp="1"/>
          </p:cNvSpPr>
          <p:nvPr>
            <p:ph type="body" idx="1"/>
          </p:nvPr>
        </p:nvSpPr>
        <p:spPr>
          <a:xfrm>
            <a:off x="381000" y="2057400"/>
            <a:ext cx="6019800" cy="3886200"/>
          </a:xfrm>
        </p:spPr>
        <p:txBody>
          <a:bodyPr>
            <a:normAutofit/>
          </a:bodyPr>
          <a:lstStyle/>
          <a:p>
            <a:pPr marL="397764" indent="-342900">
              <a:buFont typeface="Wingdings" panose="05000000000000000000" pitchFamily="2" charset="2"/>
              <a:buChar char="§"/>
            </a:pPr>
            <a:r>
              <a:rPr lang="en-US" sz="3200" dirty="0" smtClean="0">
                <a:solidFill>
                  <a:schemeClr val="accent4"/>
                </a:solidFill>
              </a:rPr>
              <a:t>Your speech </a:t>
            </a:r>
          </a:p>
          <a:p>
            <a:pPr marL="397764" indent="-342900">
              <a:buFont typeface="Wingdings" panose="05000000000000000000" pitchFamily="2" charset="2"/>
              <a:buChar char="§"/>
            </a:pPr>
            <a:r>
              <a:rPr lang="en-US" sz="3200" dirty="0" smtClean="0">
                <a:solidFill>
                  <a:schemeClr val="accent4"/>
                </a:solidFill>
              </a:rPr>
              <a:t>Class discussion</a:t>
            </a:r>
          </a:p>
          <a:p>
            <a:pPr marL="397764" indent="-342900">
              <a:buFont typeface="Wingdings" panose="05000000000000000000" pitchFamily="2" charset="2"/>
              <a:buChar char="§"/>
            </a:pPr>
            <a:r>
              <a:rPr lang="en-US" sz="3200" dirty="0" smtClean="0">
                <a:solidFill>
                  <a:schemeClr val="accent4"/>
                </a:solidFill>
              </a:rPr>
              <a:t>Reading assignments</a:t>
            </a:r>
          </a:p>
          <a:p>
            <a:pPr marL="397764" indent="-342900">
              <a:buFont typeface="Wingdings" panose="05000000000000000000" pitchFamily="2" charset="2"/>
              <a:buChar char="§"/>
            </a:pPr>
            <a:r>
              <a:rPr lang="en-US" sz="3200" dirty="0" smtClean="0">
                <a:solidFill>
                  <a:schemeClr val="accent4"/>
                </a:solidFill>
              </a:rPr>
              <a:t>Writing tasks</a:t>
            </a:r>
            <a:endParaRPr lang="en-US" sz="3200" dirty="0">
              <a:solidFill>
                <a:schemeClr val="accent4"/>
              </a:solidFill>
            </a:endParaRPr>
          </a:p>
        </p:txBody>
      </p:sp>
    </p:spTree>
    <p:extLst>
      <p:ext uri="{BB962C8B-B14F-4D97-AF65-F5344CB8AC3E}">
        <p14:creationId xmlns:p14="http://schemas.microsoft.com/office/powerpoint/2010/main" val="19145094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0" dirty="0" smtClean="0">
                <a:effectLst/>
              </a:rPr>
              <a:t>Language Objective Examples:</a:t>
            </a:r>
            <a:endParaRPr lang="en-US" sz="3200" b="0" dirty="0">
              <a:effectLst/>
            </a:endParaRPr>
          </a:p>
        </p:txBody>
      </p:sp>
      <p:sp>
        <p:nvSpPr>
          <p:cNvPr id="3" name="Text Placeholder 2"/>
          <p:cNvSpPr>
            <a:spLocks noGrp="1"/>
          </p:cNvSpPr>
          <p:nvPr>
            <p:ph type="body" idx="1"/>
          </p:nvPr>
        </p:nvSpPr>
        <p:spPr>
          <a:xfrm>
            <a:off x="381000" y="1219200"/>
            <a:ext cx="8077200" cy="4691064"/>
          </a:xfrm>
        </p:spPr>
        <p:txBody>
          <a:bodyPr>
            <a:noAutofit/>
          </a:bodyPr>
          <a:lstStyle/>
          <a:p>
            <a:pPr marL="397764" indent="-342900">
              <a:buFont typeface="Wingdings" panose="05000000000000000000" pitchFamily="2" charset="2"/>
              <a:buChar char="§"/>
            </a:pPr>
            <a:r>
              <a:rPr lang="en-US" sz="2800" dirty="0" smtClean="0">
                <a:solidFill>
                  <a:schemeClr val="accent4"/>
                </a:solidFill>
              </a:rPr>
              <a:t>Students will be able to define the terms square, rectangle, rhombus, trapezoid, and parallelogram orally. </a:t>
            </a:r>
          </a:p>
          <a:p>
            <a:pPr marL="397764" indent="-342900">
              <a:buFont typeface="Wingdings" panose="05000000000000000000" pitchFamily="2" charset="2"/>
              <a:buChar char="§"/>
            </a:pPr>
            <a:r>
              <a:rPr lang="en-US" sz="2800" dirty="0" smtClean="0">
                <a:solidFill>
                  <a:schemeClr val="accent4"/>
                </a:solidFill>
              </a:rPr>
              <a:t>Students will be able to use adverbs of time in their lab report to describe their observations. </a:t>
            </a:r>
          </a:p>
          <a:p>
            <a:pPr marL="397764" indent="-342900">
              <a:buFont typeface="Wingdings" panose="05000000000000000000" pitchFamily="2" charset="2"/>
              <a:buChar char="§"/>
            </a:pPr>
            <a:r>
              <a:rPr lang="en-US" sz="2800" dirty="0" smtClean="0">
                <a:solidFill>
                  <a:schemeClr val="accent4"/>
                </a:solidFill>
              </a:rPr>
              <a:t>Students will be able to write comparative sentences about the two types of rocks. </a:t>
            </a:r>
          </a:p>
          <a:p>
            <a:pPr marL="397764" indent="-342900">
              <a:buFont typeface="Wingdings" panose="05000000000000000000" pitchFamily="2" charset="2"/>
              <a:buChar char="§"/>
            </a:pPr>
            <a:r>
              <a:rPr lang="en-US" sz="2800" dirty="0" smtClean="0">
                <a:solidFill>
                  <a:schemeClr val="accent4"/>
                </a:solidFill>
              </a:rPr>
              <a:t>Students will be able to present an oral report about one landform and its influence on economic development. </a:t>
            </a:r>
            <a:endParaRPr lang="en-US" sz="2800" dirty="0" smtClean="0">
              <a:solidFill>
                <a:schemeClr val="accent4"/>
              </a:solidFill>
            </a:endParaRPr>
          </a:p>
          <a:p>
            <a:pPr marL="1165860" lvl="1" indent="-342900">
              <a:buFont typeface="Wingdings" panose="05000000000000000000" pitchFamily="2" charset="2"/>
              <a:buChar char="§"/>
            </a:pPr>
            <a:r>
              <a:rPr lang="en-US" sz="2600" dirty="0" smtClean="0">
                <a:solidFill>
                  <a:srgbClr val="FFFF00"/>
                </a:solidFill>
              </a:rPr>
              <a:t>Let’s write a language objective!</a:t>
            </a:r>
            <a:endParaRPr lang="en-US" sz="2600" dirty="0">
              <a:solidFill>
                <a:srgbClr val="FFFF00"/>
              </a:solidFill>
            </a:endParaRPr>
          </a:p>
        </p:txBody>
      </p:sp>
    </p:spTree>
    <p:extLst>
      <p:ext uri="{BB962C8B-B14F-4D97-AF65-F5344CB8AC3E}">
        <p14:creationId xmlns:p14="http://schemas.microsoft.com/office/powerpoint/2010/main" val="25478220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Quick Assessment	</a:t>
            </a:r>
            <a:endParaRPr lang="en-US" dirty="0"/>
          </a:p>
        </p:txBody>
      </p:sp>
      <p:sp>
        <p:nvSpPr>
          <p:cNvPr id="3" name="Text Placeholder 2"/>
          <p:cNvSpPr>
            <a:spLocks noGrp="1"/>
          </p:cNvSpPr>
          <p:nvPr>
            <p:ph type="body" idx="1"/>
          </p:nvPr>
        </p:nvSpPr>
        <p:spPr>
          <a:xfrm>
            <a:off x="381000" y="1633536"/>
            <a:ext cx="7772400" cy="4157664"/>
          </a:xfrm>
        </p:spPr>
        <p:txBody>
          <a:bodyPr>
            <a:normAutofit/>
          </a:bodyPr>
          <a:lstStyle/>
          <a:p>
            <a:r>
              <a:rPr lang="en-US" sz="3200" dirty="0" smtClean="0">
                <a:solidFill>
                  <a:schemeClr val="accent4"/>
                </a:solidFill>
              </a:rPr>
              <a:t>On a post-it write down…</a:t>
            </a:r>
          </a:p>
          <a:p>
            <a:r>
              <a:rPr lang="en-US" sz="3200" dirty="0" smtClean="0">
                <a:solidFill>
                  <a:srgbClr val="00B050"/>
                </a:solidFill>
              </a:rPr>
              <a:t>Green – Something you have learned.</a:t>
            </a:r>
          </a:p>
          <a:p>
            <a:r>
              <a:rPr lang="en-US" sz="3200" dirty="0" smtClean="0">
                <a:solidFill>
                  <a:schemeClr val="accent1">
                    <a:lumMod val="60000"/>
                    <a:lumOff val="40000"/>
                  </a:schemeClr>
                </a:solidFill>
              </a:rPr>
              <a:t>Yellow – A question you have???</a:t>
            </a:r>
          </a:p>
          <a:p>
            <a:r>
              <a:rPr lang="en-US" sz="3200" dirty="0" smtClean="0">
                <a:solidFill>
                  <a:srgbClr val="FF0000"/>
                </a:solidFill>
              </a:rPr>
              <a:t>Red – What has prevented or stopped you from learning? </a:t>
            </a:r>
          </a:p>
        </p:txBody>
      </p:sp>
    </p:spTree>
    <p:extLst>
      <p:ext uri="{BB962C8B-B14F-4D97-AF65-F5344CB8AC3E}">
        <p14:creationId xmlns:p14="http://schemas.microsoft.com/office/powerpoint/2010/main" val="7739970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 Minute Break! </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2133599"/>
            <a:ext cx="4680857" cy="3071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618166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667000"/>
            <a:ext cx="7239000" cy="1362075"/>
          </a:xfrm>
        </p:spPr>
        <p:txBody>
          <a:bodyPr>
            <a:normAutofit/>
          </a:bodyPr>
          <a:lstStyle/>
          <a:p>
            <a:r>
              <a:rPr lang="en-US" sz="4800" dirty="0" smtClean="0"/>
              <a:t>Speaking to Students</a:t>
            </a:r>
            <a:endParaRPr lang="en-US" sz="4800" dirty="0"/>
          </a:p>
        </p:txBody>
      </p:sp>
    </p:spTree>
    <p:extLst>
      <p:ext uri="{BB962C8B-B14F-4D97-AF65-F5344CB8AC3E}">
        <p14:creationId xmlns:p14="http://schemas.microsoft.com/office/powerpoint/2010/main" val="32605712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rPr>
              <a:t>Appropriate Orientation</a:t>
            </a:r>
            <a:endParaRPr lang="en-US" dirty="0">
              <a:effectLst/>
            </a:endParaRPr>
          </a:p>
        </p:txBody>
      </p:sp>
      <p:sp>
        <p:nvSpPr>
          <p:cNvPr id="3" name="Text Placeholder 2"/>
          <p:cNvSpPr>
            <a:spLocks noGrp="1"/>
          </p:cNvSpPr>
          <p:nvPr>
            <p:ph type="body" idx="1"/>
          </p:nvPr>
        </p:nvSpPr>
        <p:spPr>
          <a:xfrm>
            <a:off x="381000" y="1633536"/>
            <a:ext cx="8153400" cy="3776664"/>
          </a:xfrm>
        </p:spPr>
        <p:txBody>
          <a:bodyPr>
            <a:normAutofit/>
          </a:bodyPr>
          <a:lstStyle/>
          <a:p>
            <a:r>
              <a:rPr lang="en-US" sz="2400" dirty="0" smtClean="0">
                <a:solidFill>
                  <a:schemeClr val="accent4"/>
                </a:solidFill>
              </a:rPr>
              <a:t>Students, especially middle and high school age students, are trying to establish their own identity. </a:t>
            </a:r>
          </a:p>
          <a:p>
            <a:endParaRPr lang="en-US" sz="2400" dirty="0" smtClean="0">
              <a:solidFill>
                <a:schemeClr val="accent4"/>
              </a:solidFill>
            </a:endParaRPr>
          </a:p>
          <a:p>
            <a:r>
              <a:rPr lang="en-US" sz="2400" dirty="0" smtClean="0">
                <a:solidFill>
                  <a:schemeClr val="accent4"/>
                </a:solidFill>
              </a:rPr>
              <a:t>Common way to do this is to rebel against authority. </a:t>
            </a:r>
          </a:p>
          <a:p>
            <a:endParaRPr lang="en-US" sz="2400" dirty="0">
              <a:solidFill>
                <a:schemeClr val="accent4"/>
              </a:solidFill>
            </a:endParaRPr>
          </a:p>
          <a:p>
            <a:r>
              <a:rPr lang="en-US" sz="2400" dirty="0" smtClean="0">
                <a:solidFill>
                  <a:schemeClr val="accent4"/>
                </a:solidFill>
              </a:rPr>
              <a:t>We want to choose language that steers our students away from disruptive thoughts. (We don’t want to give them opportunities to rebel against.) </a:t>
            </a:r>
            <a:endParaRPr lang="en-US" sz="2400" dirty="0">
              <a:solidFill>
                <a:schemeClr val="accent4"/>
              </a:solidFill>
            </a:endParaRPr>
          </a:p>
        </p:txBody>
      </p:sp>
    </p:spTree>
    <p:extLst>
      <p:ext uri="{BB962C8B-B14F-4D97-AF65-F5344CB8AC3E}">
        <p14:creationId xmlns:p14="http://schemas.microsoft.com/office/powerpoint/2010/main" val="36681311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Objectives/outcomes</a:t>
            </a:r>
            <a:endParaRPr lang="en-US" dirty="0"/>
          </a:p>
        </p:txBody>
      </p:sp>
      <p:sp>
        <p:nvSpPr>
          <p:cNvPr id="3" name="Text Placeholder 2"/>
          <p:cNvSpPr>
            <a:spLocks noGrp="1"/>
          </p:cNvSpPr>
          <p:nvPr>
            <p:ph type="body" idx="1"/>
          </p:nvPr>
        </p:nvSpPr>
        <p:spPr>
          <a:xfrm>
            <a:off x="381000" y="1633536"/>
            <a:ext cx="8229600" cy="3852864"/>
          </a:xfrm>
        </p:spPr>
        <p:txBody>
          <a:bodyPr>
            <a:normAutofit lnSpcReduction="10000"/>
          </a:bodyPr>
          <a:lstStyle/>
          <a:p>
            <a:r>
              <a:rPr lang="en-US" sz="2400" b="1" dirty="0" smtClean="0">
                <a:solidFill>
                  <a:schemeClr val="accent4"/>
                </a:solidFill>
              </a:rPr>
              <a:t>Content Objectives:</a:t>
            </a:r>
          </a:p>
          <a:p>
            <a:pPr marL="397764" indent="-342900">
              <a:buFont typeface="Arial" panose="020B0604020202020204" pitchFamily="34" charset="0"/>
              <a:buChar char="•"/>
            </a:pPr>
            <a:r>
              <a:rPr lang="en-US" sz="2400" dirty="0" smtClean="0">
                <a:solidFill>
                  <a:schemeClr val="accent4"/>
                </a:solidFill>
              </a:rPr>
              <a:t>Participants will identify the needs of Migrant Students. </a:t>
            </a:r>
          </a:p>
          <a:p>
            <a:pPr marL="397764" indent="-342900">
              <a:buFont typeface="Arial" panose="020B0604020202020204" pitchFamily="34" charset="0"/>
              <a:buChar char="•"/>
            </a:pPr>
            <a:r>
              <a:rPr lang="en-US" sz="2400" dirty="0" smtClean="0">
                <a:solidFill>
                  <a:schemeClr val="accent4"/>
                </a:solidFill>
              </a:rPr>
              <a:t>Participants will better understand the significance of cultural bias and poverty on students. </a:t>
            </a:r>
          </a:p>
          <a:p>
            <a:endParaRPr lang="en-US" sz="2400" dirty="0">
              <a:solidFill>
                <a:schemeClr val="accent4"/>
              </a:solidFill>
            </a:endParaRPr>
          </a:p>
          <a:p>
            <a:r>
              <a:rPr lang="en-US" sz="2400" b="1" dirty="0" smtClean="0">
                <a:solidFill>
                  <a:schemeClr val="accent4"/>
                </a:solidFill>
              </a:rPr>
              <a:t>Language Objectives: </a:t>
            </a:r>
          </a:p>
          <a:p>
            <a:pPr marL="397764" indent="-342900">
              <a:buFont typeface="Arial" panose="020B0604020202020204" pitchFamily="34" charset="0"/>
              <a:buChar char="•"/>
            </a:pPr>
            <a:r>
              <a:rPr lang="en-US" sz="2400" dirty="0" smtClean="0">
                <a:solidFill>
                  <a:schemeClr val="accent4"/>
                </a:solidFill>
              </a:rPr>
              <a:t>Participants will use effective </a:t>
            </a:r>
            <a:r>
              <a:rPr lang="en-US" sz="2400" dirty="0" smtClean="0">
                <a:solidFill>
                  <a:schemeClr val="accent4"/>
                </a:solidFill>
              </a:rPr>
              <a:t>speaking strategies</a:t>
            </a:r>
            <a:r>
              <a:rPr lang="en-US" sz="2400" dirty="0" smtClean="0">
                <a:solidFill>
                  <a:schemeClr val="accent4"/>
                </a:solidFill>
              </a:rPr>
              <a:t>.</a:t>
            </a:r>
          </a:p>
          <a:p>
            <a:pPr marL="397764" indent="-342900">
              <a:buFont typeface="Arial" panose="020B0604020202020204" pitchFamily="34" charset="0"/>
              <a:buChar char="•"/>
            </a:pPr>
            <a:r>
              <a:rPr lang="en-US" sz="2400" dirty="0" smtClean="0">
                <a:solidFill>
                  <a:schemeClr val="accent4"/>
                </a:solidFill>
              </a:rPr>
              <a:t>Participants will create a language objective.</a:t>
            </a:r>
          </a:p>
          <a:p>
            <a:pPr marL="397764" indent="-342900">
              <a:buFont typeface="Arial" panose="020B0604020202020204" pitchFamily="34" charset="0"/>
              <a:buChar char="•"/>
            </a:pPr>
            <a:r>
              <a:rPr lang="en-US" sz="2400" dirty="0" smtClean="0">
                <a:solidFill>
                  <a:schemeClr val="accent4"/>
                </a:solidFill>
              </a:rPr>
              <a:t>Participants will create graphic organizers for various tasks. </a:t>
            </a:r>
            <a:endParaRPr lang="en-US" sz="2400" dirty="0">
              <a:solidFill>
                <a:schemeClr val="accent4"/>
              </a:solidFill>
            </a:endParaRPr>
          </a:p>
        </p:txBody>
      </p:sp>
    </p:spTree>
    <p:extLst>
      <p:ext uri="{BB962C8B-B14F-4D97-AF65-F5344CB8AC3E}">
        <p14:creationId xmlns:p14="http://schemas.microsoft.com/office/powerpoint/2010/main" val="145158323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 y="1633536"/>
            <a:ext cx="8229600" cy="1262064"/>
          </a:xfrm>
        </p:spPr>
        <p:txBody>
          <a:bodyPr>
            <a:normAutofit/>
          </a:bodyPr>
          <a:lstStyle/>
          <a:p>
            <a:r>
              <a:rPr lang="en-US" sz="3200" dirty="0" smtClean="0">
                <a:solidFill>
                  <a:schemeClr val="accent4"/>
                </a:solidFill>
              </a:rPr>
              <a:t>I want you to go outside. </a:t>
            </a:r>
          </a:p>
          <a:p>
            <a:endParaRPr lang="en-US" sz="3200" dirty="0">
              <a:solidFill>
                <a:schemeClr val="accent4"/>
              </a:solidFill>
            </a:endParaRPr>
          </a:p>
        </p:txBody>
      </p:sp>
      <p:sp>
        <p:nvSpPr>
          <p:cNvPr id="4" name="TextBox 3"/>
          <p:cNvSpPr txBox="1"/>
          <p:nvPr/>
        </p:nvSpPr>
        <p:spPr>
          <a:xfrm>
            <a:off x="578708" y="3364471"/>
            <a:ext cx="5257800" cy="584775"/>
          </a:xfrm>
          <a:prstGeom prst="rect">
            <a:avLst/>
          </a:prstGeom>
          <a:noFill/>
        </p:spPr>
        <p:txBody>
          <a:bodyPr wrap="square" rtlCol="0">
            <a:spAutoFit/>
          </a:bodyPr>
          <a:lstStyle/>
          <a:p>
            <a:r>
              <a:rPr lang="en-US" sz="3200" dirty="0">
                <a:solidFill>
                  <a:srgbClr val="FFFF00"/>
                </a:solidFill>
                <a:latin typeface="+mn-lt"/>
              </a:rPr>
              <a:t>Let’s go outside. </a:t>
            </a:r>
          </a:p>
        </p:txBody>
      </p:sp>
    </p:spTree>
    <p:extLst>
      <p:ext uri="{BB962C8B-B14F-4D97-AF65-F5344CB8AC3E}">
        <p14:creationId xmlns:p14="http://schemas.microsoft.com/office/powerpoint/2010/main" val="2901239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1465"/>
            <a:ext cx="7239000" cy="1023936"/>
          </a:xfrm>
        </p:spPr>
        <p:txBody>
          <a:bodyPr/>
          <a:lstStyle/>
          <a:p>
            <a:r>
              <a:rPr lang="en-US" b="0" dirty="0" smtClean="0">
                <a:effectLst/>
              </a:rPr>
              <a:t>Other phrases to avoid …</a:t>
            </a:r>
            <a:endParaRPr lang="en-US" b="0" dirty="0">
              <a:effectLst/>
            </a:endParaRPr>
          </a:p>
        </p:txBody>
      </p:sp>
      <p:sp>
        <p:nvSpPr>
          <p:cNvPr id="3" name="Text Placeholder 2"/>
          <p:cNvSpPr>
            <a:spLocks noGrp="1"/>
          </p:cNvSpPr>
          <p:nvPr>
            <p:ph type="body" idx="1"/>
          </p:nvPr>
        </p:nvSpPr>
        <p:spPr>
          <a:xfrm>
            <a:off x="381000" y="1633536"/>
            <a:ext cx="8077200" cy="4081464"/>
          </a:xfrm>
        </p:spPr>
        <p:txBody>
          <a:bodyPr>
            <a:normAutofit/>
          </a:bodyPr>
          <a:lstStyle/>
          <a:p>
            <a:pPr marL="397764" indent="-342900">
              <a:buFont typeface="Wingdings" panose="05000000000000000000" pitchFamily="2" charset="2"/>
              <a:buChar char="§"/>
            </a:pPr>
            <a:r>
              <a:rPr lang="en-US" sz="3200" dirty="0" smtClean="0">
                <a:solidFill>
                  <a:schemeClr val="accent4"/>
                </a:solidFill>
              </a:rPr>
              <a:t>You should…</a:t>
            </a:r>
          </a:p>
          <a:p>
            <a:pPr marL="397764" indent="-342900">
              <a:buFont typeface="Wingdings" panose="05000000000000000000" pitchFamily="2" charset="2"/>
              <a:buChar char="§"/>
            </a:pPr>
            <a:r>
              <a:rPr lang="en-US" sz="3200" dirty="0" smtClean="0">
                <a:solidFill>
                  <a:schemeClr val="accent4"/>
                </a:solidFill>
              </a:rPr>
              <a:t>I think you’d better…</a:t>
            </a:r>
          </a:p>
          <a:p>
            <a:pPr marL="397764" indent="-342900">
              <a:buFont typeface="Wingdings" panose="05000000000000000000" pitchFamily="2" charset="2"/>
              <a:buChar char="§"/>
            </a:pPr>
            <a:r>
              <a:rPr lang="en-US" sz="3200" dirty="0" smtClean="0">
                <a:solidFill>
                  <a:schemeClr val="accent4"/>
                </a:solidFill>
              </a:rPr>
              <a:t>You need to…</a:t>
            </a:r>
            <a:endParaRPr lang="en-US" sz="3200" dirty="0">
              <a:solidFill>
                <a:schemeClr val="accent4"/>
              </a:solidFill>
            </a:endParaRPr>
          </a:p>
        </p:txBody>
      </p:sp>
    </p:spTree>
    <p:extLst>
      <p:ext uri="{BB962C8B-B14F-4D97-AF65-F5344CB8AC3E}">
        <p14:creationId xmlns:p14="http://schemas.microsoft.com/office/powerpoint/2010/main" val="333526528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effectLst/>
              </a:rPr>
              <a:t>You try it…</a:t>
            </a:r>
            <a:endParaRPr lang="en-US" b="0" dirty="0">
              <a:effectLst/>
            </a:endParaRPr>
          </a:p>
        </p:txBody>
      </p:sp>
      <p:sp>
        <p:nvSpPr>
          <p:cNvPr id="3" name="Text Placeholder 2"/>
          <p:cNvSpPr>
            <a:spLocks noGrp="1"/>
          </p:cNvSpPr>
          <p:nvPr>
            <p:ph type="body" idx="1"/>
          </p:nvPr>
        </p:nvSpPr>
        <p:spPr>
          <a:xfrm>
            <a:off x="381000" y="1633536"/>
            <a:ext cx="7696200" cy="3624264"/>
          </a:xfrm>
        </p:spPr>
        <p:txBody>
          <a:bodyPr>
            <a:normAutofit/>
          </a:bodyPr>
          <a:lstStyle/>
          <a:p>
            <a:pPr marL="397764" indent="-342900">
              <a:buFont typeface="Wingdings" panose="05000000000000000000" pitchFamily="2" charset="2"/>
              <a:buChar char="§"/>
            </a:pPr>
            <a:r>
              <a:rPr lang="en-US" sz="3200" dirty="0" smtClean="0">
                <a:solidFill>
                  <a:schemeClr val="accent4"/>
                </a:solidFill>
              </a:rPr>
              <a:t>I want you to find your group and sit with them.</a:t>
            </a:r>
          </a:p>
          <a:p>
            <a:pPr marL="397764" indent="-342900">
              <a:buFont typeface="Wingdings" panose="05000000000000000000" pitchFamily="2" charset="2"/>
              <a:buChar char="§"/>
            </a:pPr>
            <a:r>
              <a:rPr lang="en-US" sz="3200" dirty="0" smtClean="0">
                <a:solidFill>
                  <a:schemeClr val="accent4"/>
                </a:solidFill>
              </a:rPr>
              <a:t>You should leave the room now. </a:t>
            </a:r>
          </a:p>
          <a:p>
            <a:pPr marL="397764" indent="-342900">
              <a:buFont typeface="Wingdings" panose="05000000000000000000" pitchFamily="2" charset="2"/>
              <a:buChar char="§"/>
            </a:pPr>
            <a:r>
              <a:rPr lang="en-US" sz="3200" dirty="0" smtClean="0">
                <a:solidFill>
                  <a:schemeClr val="accent4"/>
                </a:solidFill>
              </a:rPr>
              <a:t>You have one more minute. </a:t>
            </a:r>
          </a:p>
          <a:p>
            <a:pPr marL="397764" indent="-342900">
              <a:buFont typeface="Wingdings" panose="05000000000000000000" pitchFamily="2" charset="2"/>
              <a:buChar char="§"/>
            </a:pPr>
            <a:r>
              <a:rPr lang="en-US" sz="3200" dirty="0" smtClean="0">
                <a:solidFill>
                  <a:schemeClr val="accent4"/>
                </a:solidFill>
              </a:rPr>
              <a:t>I’m going to give you a choice. </a:t>
            </a:r>
          </a:p>
          <a:p>
            <a:pPr marL="397764" indent="-342900">
              <a:buFont typeface="Wingdings" panose="05000000000000000000" pitchFamily="2" charset="2"/>
              <a:buChar char="§"/>
            </a:pPr>
            <a:endParaRPr lang="en-US" dirty="0">
              <a:solidFill>
                <a:schemeClr val="accent4"/>
              </a:solidFill>
            </a:endParaRPr>
          </a:p>
        </p:txBody>
      </p:sp>
    </p:spTree>
    <p:extLst>
      <p:ext uri="{BB962C8B-B14F-4D97-AF65-F5344CB8AC3E}">
        <p14:creationId xmlns:p14="http://schemas.microsoft.com/office/powerpoint/2010/main" val="1690711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effectLst/>
              </a:rPr>
              <a:t>Any questions?</a:t>
            </a:r>
            <a:endParaRPr lang="en-US" b="0" dirty="0">
              <a:effectLst/>
            </a:endParaRPr>
          </a:p>
        </p:txBody>
      </p:sp>
      <p:sp>
        <p:nvSpPr>
          <p:cNvPr id="3" name="Text Placeholder 2"/>
          <p:cNvSpPr>
            <a:spLocks noGrp="1"/>
          </p:cNvSpPr>
          <p:nvPr>
            <p:ph type="body" idx="1"/>
          </p:nvPr>
        </p:nvSpPr>
        <p:spPr>
          <a:xfrm>
            <a:off x="381000" y="1633536"/>
            <a:ext cx="7467600" cy="4614864"/>
          </a:xfrm>
        </p:spPr>
        <p:txBody>
          <a:bodyPr>
            <a:noAutofit/>
          </a:bodyPr>
          <a:lstStyle/>
          <a:p>
            <a:pPr marL="397764" indent="-342900">
              <a:buFont typeface="Wingdings" panose="05000000000000000000" pitchFamily="2" charset="2"/>
              <a:buChar char="§"/>
            </a:pPr>
            <a:r>
              <a:rPr lang="en-US" sz="2800" dirty="0" smtClean="0">
                <a:solidFill>
                  <a:schemeClr val="accent4"/>
                </a:solidFill>
              </a:rPr>
              <a:t>Students must make several mental adjustments to answer this question. </a:t>
            </a:r>
          </a:p>
          <a:p>
            <a:pPr marL="512064" indent="-457200">
              <a:buAutoNum type="arabicPeriod"/>
            </a:pPr>
            <a:r>
              <a:rPr lang="en-US" sz="2800" dirty="0" smtClean="0">
                <a:solidFill>
                  <a:schemeClr val="accent4"/>
                </a:solidFill>
              </a:rPr>
              <a:t>They have been listening to information.</a:t>
            </a:r>
          </a:p>
          <a:p>
            <a:pPr marL="512064" indent="-457200">
              <a:buAutoNum type="arabicPeriod"/>
            </a:pPr>
            <a:r>
              <a:rPr lang="en-US" sz="2800" dirty="0" smtClean="0">
                <a:solidFill>
                  <a:schemeClr val="accent4"/>
                </a:solidFill>
              </a:rPr>
              <a:t>They have been processing the information. </a:t>
            </a:r>
          </a:p>
          <a:p>
            <a:pPr marL="512064" indent="-457200">
              <a:buAutoNum type="arabicPeriod"/>
            </a:pPr>
            <a:r>
              <a:rPr lang="en-US" sz="2800" dirty="0" smtClean="0">
                <a:solidFill>
                  <a:schemeClr val="accent4"/>
                </a:solidFill>
              </a:rPr>
              <a:t>Stop. Sort through material to see if they do have a question. </a:t>
            </a:r>
          </a:p>
          <a:p>
            <a:pPr marL="512064" indent="-457200">
              <a:buAutoNum type="arabicPeriod"/>
            </a:pPr>
            <a:r>
              <a:rPr lang="en-US" sz="2800" dirty="0" smtClean="0">
                <a:solidFill>
                  <a:schemeClr val="accent4"/>
                </a:solidFill>
              </a:rPr>
              <a:t>Must find the words to express their idea. </a:t>
            </a:r>
          </a:p>
          <a:p>
            <a:pPr marL="512064" indent="-457200">
              <a:buAutoNum type="arabicPeriod"/>
            </a:pPr>
            <a:r>
              <a:rPr lang="en-US" sz="2800" dirty="0" smtClean="0">
                <a:solidFill>
                  <a:schemeClr val="accent4"/>
                </a:solidFill>
              </a:rPr>
              <a:t>Must find the courage to speak publicly. </a:t>
            </a:r>
          </a:p>
          <a:p>
            <a:pPr algn="ctr"/>
            <a:r>
              <a:rPr lang="en-US" sz="2800" i="1" dirty="0" smtClean="0">
                <a:solidFill>
                  <a:srgbClr val="FFFF00"/>
                </a:solidFill>
              </a:rPr>
              <a:t>This process takes time!</a:t>
            </a:r>
            <a:endParaRPr lang="en-US" sz="2800" i="1" dirty="0">
              <a:solidFill>
                <a:srgbClr val="FFFF00"/>
              </a:solidFill>
            </a:endParaRPr>
          </a:p>
        </p:txBody>
      </p:sp>
    </p:spTree>
    <p:extLst>
      <p:ext uri="{BB962C8B-B14F-4D97-AF65-F5344CB8AC3E}">
        <p14:creationId xmlns:p14="http://schemas.microsoft.com/office/powerpoint/2010/main" val="4224989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 y="304800"/>
            <a:ext cx="8458200" cy="5943600"/>
          </a:xfrm>
        </p:spPr>
        <p:txBody>
          <a:bodyPr>
            <a:normAutofit/>
          </a:bodyPr>
          <a:lstStyle/>
          <a:p>
            <a:r>
              <a:rPr lang="en-US" sz="3200" dirty="0" smtClean="0">
                <a:solidFill>
                  <a:schemeClr val="accent4"/>
                </a:solidFill>
              </a:rPr>
              <a:t>Give students time to prepare their thoughts in a safe way. </a:t>
            </a:r>
          </a:p>
          <a:p>
            <a:pPr marL="512064" indent="-457200">
              <a:buFont typeface="Wingdings" panose="05000000000000000000" pitchFamily="2" charset="2"/>
              <a:buChar char="§"/>
            </a:pPr>
            <a:r>
              <a:rPr lang="en-US" sz="3200" dirty="0" smtClean="0">
                <a:solidFill>
                  <a:schemeClr val="accent4"/>
                </a:solidFill>
              </a:rPr>
              <a:t>Turn to one or two people near you and briefly discuss this. (WAIT – 20-30 seconds).</a:t>
            </a:r>
          </a:p>
          <a:p>
            <a:pPr marL="512064" indent="-457200">
              <a:buFont typeface="Wingdings" panose="05000000000000000000" pitchFamily="2" charset="2"/>
              <a:buChar char="§"/>
            </a:pPr>
            <a:r>
              <a:rPr lang="en-US" sz="3200" dirty="0" smtClean="0">
                <a:solidFill>
                  <a:schemeClr val="accent4"/>
                </a:solidFill>
              </a:rPr>
              <a:t>What thoughts or questions do you have about this topic? What comments would you like to make? What areas, if any, might I clarify? (WAIT – 20-30 seconds). </a:t>
            </a:r>
          </a:p>
          <a:p>
            <a:pPr marL="512064" indent="-457200">
              <a:buFont typeface="Wingdings" panose="05000000000000000000" pitchFamily="2" charset="2"/>
              <a:buChar char="§"/>
            </a:pPr>
            <a:r>
              <a:rPr lang="en-US" sz="3200" dirty="0" smtClean="0">
                <a:solidFill>
                  <a:schemeClr val="accent4"/>
                </a:solidFill>
              </a:rPr>
              <a:t>Please thank your partners for sharing. Face back toward me. Now, what questions or comments do you have? </a:t>
            </a:r>
            <a:endParaRPr lang="en-US" sz="3200" dirty="0">
              <a:solidFill>
                <a:schemeClr val="accent4"/>
              </a:solidFill>
            </a:endParaRPr>
          </a:p>
        </p:txBody>
      </p:sp>
    </p:spTree>
    <p:extLst>
      <p:ext uri="{BB962C8B-B14F-4D97-AF65-F5344CB8AC3E}">
        <p14:creationId xmlns:p14="http://schemas.microsoft.com/office/powerpoint/2010/main" val="3462968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effectLst/>
              </a:rPr>
              <a:t>Ask Open Questions</a:t>
            </a:r>
            <a:endParaRPr lang="en-US" b="0" dirty="0">
              <a:effectLst/>
            </a:endParaRPr>
          </a:p>
        </p:txBody>
      </p:sp>
      <p:sp>
        <p:nvSpPr>
          <p:cNvPr id="3" name="Text Placeholder 2"/>
          <p:cNvSpPr>
            <a:spLocks noGrp="1"/>
          </p:cNvSpPr>
          <p:nvPr>
            <p:ph type="body" idx="1"/>
          </p:nvPr>
        </p:nvSpPr>
        <p:spPr>
          <a:xfrm>
            <a:off x="381000" y="1633536"/>
            <a:ext cx="8077200" cy="4157664"/>
          </a:xfrm>
        </p:spPr>
        <p:txBody>
          <a:bodyPr>
            <a:normAutofit/>
          </a:bodyPr>
          <a:lstStyle/>
          <a:p>
            <a:r>
              <a:rPr lang="en-US" sz="3200" dirty="0" smtClean="0">
                <a:solidFill>
                  <a:schemeClr val="accent4"/>
                </a:solidFill>
              </a:rPr>
              <a:t>What is the most important political issue facing the world today? </a:t>
            </a:r>
          </a:p>
          <a:p>
            <a:endParaRPr lang="en-US" sz="3200" dirty="0" smtClean="0">
              <a:solidFill>
                <a:schemeClr val="accent4"/>
              </a:solidFill>
            </a:endParaRPr>
          </a:p>
          <a:p>
            <a:r>
              <a:rPr lang="en-US" sz="3200" dirty="0" smtClean="0">
                <a:solidFill>
                  <a:schemeClr val="accent4"/>
                </a:solidFill>
              </a:rPr>
              <a:t>Two assumptions are being made by this question. </a:t>
            </a:r>
          </a:p>
          <a:p>
            <a:pPr marL="569214" indent="-514350">
              <a:buFont typeface="+mj-lt"/>
              <a:buAutoNum type="arabicPeriod"/>
            </a:pPr>
            <a:r>
              <a:rPr lang="en-US" sz="3200" dirty="0" smtClean="0">
                <a:solidFill>
                  <a:schemeClr val="accent4"/>
                </a:solidFill>
              </a:rPr>
              <a:t>There exists only a single correct response.</a:t>
            </a:r>
          </a:p>
          <a:p>
            <a:pPr marL="569214" indent="-514350">
              <a:buFont typeface="+mj-lt"/>
              <a:buAutoNum type="arabicPeriod"/>
            </a:pPr>
            <a:r>
              <a:rPr lang="en-US" sz="3200" dirty="0" smtClean="0">
                <a:solidFill>
                  <a:schemeClr val="accent4"/>
                </a:solidFill>
              </a:rPr>
              <a:t>The </a:t>
            </a:r>
            <a:r>
              <a:rPr lang="en-US" sz="3200" i="1" dirty="0" smtClean="0">
                <a:solidFill>
                  <a:schemeClr val="accent4"/>
                </a:solidFill>
              </a:rPr>
              <a:t>teacher’s</a:t>
            </a:r>
            <a:r>
              <a:rPr lang="en-US" sz="3200" dirty="0" smtClean="0">
                <a:solidFill>
                  <a:schemeClr val="accent4"/>
                </a:solidFill>
              </a:rPr>
              <a:t> answer is the </a:t>
            </a:r>
            <a:r>
              <a:rPr lang="en-US" sz="3200" i="1" dirty="0" smtClean="0">
                <a:solidFill>
                  <a:schemeClr val="accent4"/>
                </a:solidFill>
              </a:rPr>
              <a:t>correct </a:t>
            </a:r>
            <a:r>
              <a:rPr lang="en-US" sz="3200" dirty="0" smtClean="0">
                <a:solidFill>
                  <a:schemeClr val="accent4"/>
                </a:solidFill>
              </a:rPr>
              <a:t>answer.</a:t>
            </a:r>
            <a:endParaRPr lang="en-US" sz="3200" dirty="0">
              <a:solidFill>
                <a:schemeClr val="accent4"/>
              </a:solidFill>
            </a:endParaRPr>
          </a:p>
        </p:txBody>
      </p:sp>
    </p:spTree>
    <p:extLst>
      <p:ext uri="{BB962C8B-B14F-4D97-AF65-F5344CB8AC3E}">
        <p14:creationId xmlns:p14="http://schemas.microsoft.com/office/powerpoint/2010/main" val="1331495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effectLst/>
              </a:rPr>
              <a:t>Let’s practice</a:t>
            </a:r>
            <a:endParaRPr lang="en-US" b="0" dirty="0">
              <a:effectLst/>
            </a:endParaRPr>
          </a:p>
        </p:txBody>
      </p:sp>
      <p:sp>
        <p:nvSpPr>
          <p:cNvPr id="3" name="Text Placeholder 2"/>
          <p:cNvSpPr>
            <a:spLocks noGrp="1"/>
          </p:cNvSpPr>
          <p:nvPr>
            <p:ph type="body" idx="1"/>
          </p:nvPr>
        </p:nvSpPr>
        <p:spPr>
          <a:xfrm>
            <a:off x="381000" y="1633536"/>
            <a:ext cx="8001000" cy="2286000"/>
          </a:xfrm>
        </p:spPr>
        <p:txBody>
          <a:bodyPr>
            <a:normAutofit/>
          </a:bodyPr>
          <a:lstStyle/>
          <a:p>
            <a:pPr marL="397764" indent="-342900">
              <a:buFont typeface="Wingdings" panose="05000000000000000000" pitchFamily="2" charset="2"/>
              <a:buChar char="§"/>
            </a:pPr>
            <a:r>
              <a:rPr lang="en-US" sz="3200" dirty="0" smtClean="0">
                <a:solidFill>
                  <a:schemeClr val="accent4"/>
                </a:solidFill>
              </a:rPr>
              <a:t>What’s the best way to make a cake?</a:t>
            </a:r>
          </a:p>
          <a:p>
            <a:pPr marL="397764" indent="-342900">
              <a:buFont typeface="Wingdings" panose="05000000000000000000" pitchFamily="2" charset="2"/>
              <a:buChar char="§"/>
            </a:pPr>
            <a:endParaRPr lang="en-US" sz="3200" dirty="0" smtClean="0">
              <a:solidFill>
                <a:schemeClr val="accent4"/>
              </a:solidFill>
            </a:endParaRPr>
          </a:p>
          <a:p>
            <a:pPr marL="397764" indent="-342900">
              <a:buFont typeface="Wingdings" panose="05000000000000000000" pitchFamily="2" charset="2"/>
              <a:buChar char="§"/>
            </a:pPr>
            <a:r>
              <a:rPr lang="en-US" sz="3200" dirty="0" smtClean="0">
                <a:solidFill>
                  <a:schemeClr val="accent4"/>
                </a:solidFill>
              </a:rPr>
              <a:t>What are the rules to the game of Musical Chairs?</a:t>
            </a:r>
            <a:endParaRPr lang="en-US" sz="3200" dirty="0">
              <a:solidFill>
                <a:schemeClr val="accent4"/>
              </a:solidFill>
            </a:endParaRPr>
          </a:p>
        </p:txBody>
      </p:sp>
    </p:spTree>
    <p:extLst>
      <p:ext uri="{BB962C8B-B14F-4D97-AF65-F5344CB8AC3E}">
        <p14:creationId xmlns:p14="http://schemas.microsoft.com/office/powerpoint/2010/main" val="99919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effectLst/>
              </a:rPr>
              <a:t>Positive Mental Images</a:t>
            </a:r>
            <a:endParaRPr lang="en-US" b="0" dirty="0">
              <a:effectLst/>
            </a:endParaRPr>
          </a:p>
        </p:txBody>
      </p:sp>
      <p:sp>
        <p:nvSpPr>
          <p:cNvPr id="3" name="Text Placeholder 2"/>
          <p:cNvSpPr>
            <a:spLocks noGrp="1"/>
          </p:cNvSpPr>
          <p:nvPr>
            <p:ph type="body" idx="1"/>
          </p:nvPr>
        </p:nvSpPr>
        <p:spPr>
          <a:xfrm>
            <a:off x="381000" y="1633536"/>
            <a:ext cx="7772400" cy="2286000"/>
          </a:xfrm>
        </p:spPr>
        <p:txBody>
          <a:bodyPr>
            <a:normAutofit fontScale="92500" lnSpcReduction="20000"/>
          </a:bodyPr>
          <a:lstStyle/>
          <a:p>
            <a:r>
              <a:rPr lang="en-US" sz="3200" dirty="0" smtClean="0">
                <a:solidFill>
                  <a:schemeClr val="accent4"/>
                </a:solidFill>
              </a:rPr>
              <a:t>Images are a prime influence on behavior. </a:t>
            </a:r>
          </a:p>
          <a:p>
            <a:endParaRPr lang="en-US" sz="3200" dirty="0">
              <a:solidFill>
                <a:schemeClr val="accent4"/>
              </a:solidFill>
            </a:endParaRPr>
          </a:p>
          <a:p>
            <a:r>
              <a:rPr lang="en-US" sz="3200" dirty="0" smtClean="0">
                <a:solidFill>
                  <a:schemeClr val="accent4"/>
                </a:solidFill>
              </a:rPr>
              <a:t>We want students to have an image in their minds that guides their behavior in the desired direction more effectively. </a:t>
            </a:r>
            <a:endParaRPr lang="en-US" sz="3200" dirty="0">
              <a:solidFill>
                <a:schemeClr val="accent4"/>
              </a:solidFill>
            </a:endParaRPr>
          </a:p>
        </p:txBody>
      </p:sp>
      <p:sp>
        <p:nvSpPr>
          <p:cNvPr id="4" name="TextBox 3"/>
          <p:cNvSpPr txBox="1"/>
          <p:nvPr/>
        </p:nvSpPr>
        <p:spPr>
          <a:xfrm>
            <a:off x="586946" y="4061254"/>
            <a:ext cx="7772400" cy="2062103"/>
          </a:xfrm>
          <a:prstGeom prst="rect">
            <a:avLst/>
          </a:prstGeom>
          <a:noFill/>
        </p:spPr>
        <p:txBody>
          <a:bodyPr wrap="square" rtlCol="0">
            <a:spAutoFit/>
          </a:bodyPr>
          <a:lstStyle/>
          <a:p>
            <a:r>
              <a:rPr lang="en-US" sz="3200" dirty="0" smtClean="0">
                <a:solidFill>
                  <a:srgbClr val="FFFF00"/>
                </a:solidFill>
              </a:rPr>
              <a:t>Don’t spill your milk.</a:t>
            </a:r>
          </a:p>
          <a:p>
            <a:endParaRPr lang="en-US" sz="3200" dirty="0">
              <a:solidFill>
                <a:srgbClr val="FFFF00"/>
              </a:solidFill>
            </a:endParaRPr>
          </a:p>
          <a:p>
            <a:r>
              <a:rPr lang="en-US" sz="3200" dirty="0" smtClean="0">
                <a:solidFill>
                  <a:srgbClr val="FFFF00"/>
                </a:solidFill>
              </a:rPr>
              <a:t>Please be careful to keep the milk in the glass. </a:t>
            </a:r>
            <a:endParaRPr lang="en-US" sz="3200" dirty="0">
              <a:solidFill>
                <a:srgbClr val="FFFF00"/>
              </a:solidFill>
            </a:endParaRPr>
          </a:p>
        </p:txBody>
      </p:sp>
    </p:spTree>
    <p:extLst>
      <p:ext uri="{BB962C8B-B14F-4D97-AF65-F5344CB8AC3E}">
        <p14:creationId xmlns:p14="http://schemas.microsoft.com/office/powerpoint/2010/main" val="224410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 y="1633536"/>
            <a:ext cx="7315200" cy="3090864"/>
          </a:xfrm>
        </p:spPr>
        <p:txBody>
          <a:bodyPr>
            <a:normAutofit lnSpcReduction="10000"/>
          </a:bodyPr>
          <a:lstStyle/>
          <a:p>
            <a:r>
              <a:rPr lang="en-US" sz="4000" dirty="0">
                <a:solidFill>
                  <a:schemeClr val="accent4"/>
                </a:solidFill>
              </a:rPr>
              <a:t>W</a:t>
            </a:r>
            <a:r>
              <a:rPr lang="en-US" sz="4000" dirty="0" smtClean="0">
                <a:solidFill>
                  <a:schemeClr val="accent4"/>
                </a:solidFill>
              </a:rPr>
              <a:t>atch these words:</a:t>
            </a:r>
          </a:p>
          <a:p>
            <a:endParaRPr lang="en-US" sz="4000" dirty="0" smtClean="0">
              <a:solidFill>
                <a:schemeClr val="accent4"/>
              </a:solidFill>
            </a:endParaRPr>
          </a:p>
          <a:p>
            <a:r>
              <a:rPr lang="en-US" sz="3200" dirty="0" smtClean="0">
                <a:solidFill>
                  <a:schemeClr val="accent4"/>
                </a:solidFill>
              </a:rPr>
              <a:t>can’t			won’t		don’t</a:t>
            </a:r>
          </a:p>
          <a:p>
            <a:r>
              <a:rPr lang="en-US" sz="3200" dirty="0" smtClean="0">
                <a:solidFill>
                  <a:schemeClr val="accent4"/>
                </a:solidFill>
              </a:rPr>
              <a:t>wouldn’t		shouldn’t		couldn’t</a:t>
            </a:r>
          </a:p>
          <a:p>
            <a:r>
              <a:rPr lang="en-US" sz="3200" dirty="0" smtClean="0">
                <a:solidFill>
                  <a:schemeClr val="accent4"/>
                </a:solidFill>
              </a:rPr>
              <a:t>avoid		stop			never</a:t>
            </a:r>
          </a:p>
          <a:p>
            <a:endParaRPr lang="en-US" sz="3200" dirty="0" smtClean="0"/>
          </a:p>
        </p:txBody>
      </p:sp>
      <p:sp>
        <p:nvSpPr>
          <p:cNvPr id="4" name="TextBox 3"/>
          <p:cNvSpPr txBox="1"/>
          <p:nvPr/>
        </p:nvSpPr>
        <p:spPr>
          <a:xfrm>
            <a:off x="609600" y="5029200"/>
            <a:ext cx="6705600" cy="584775"/>
          </a:xfrm>
          <a:prstGeom prst="rect">
            <a:avLst/>
          </a:prstGeom>
          <a:noFill/>
        </p:spPr>
        <p:txBody>
          <a:bodyPr wrap="square" rtlCol="0">
            <a:spAutoFit/>
          </a:bodyPr>
          <a:lstStyle/>
          <a:p>
            <a:r>
              <a:rPr lang="en-US" sz="3200" dirty="0" smtClean="0">
                <a:solidFill>
                  <a:srgbClr val="FFFF00"/>
                </a:solidFill>
              </a:rPr>
              <a:t>Now you try!</a:t>
            </a:r>
            <a:endParaRPr lang="en-US" sz="3200" dirty="0">
              <a:solidFill>
                <a:srgbClr val="FFFF00"/>
              </a:solidFill>
            </a:endParaRPr>
          </a:p>
        </p:txBody>
      </p:sp>
    </p:spTree>
    <p:extLst>
      <p:ext uri="{BB962C8B-B14F-4D97-AF65-F5344CB8AC3E}">
        <p14:creationId xmlns:p14="http://schemas.microsoft.com/office/powerpoint/2010/main" val="2057867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Compliments &amp; Criticisms</a:t>
            </a:r>
            <a:endParaRPr lang="en-US" dirty="0"/>
          </a:p>
        </p:txBody>
      </p:sp>
      <p:sp>
        <p:nvSpPr>
          <p:cNvPr id="3" name="Text Placeholder 2"/>
          <p:cNvSpPr>
            <a:spLocks noGrp="1"/>
          </p:cNvSpPr>
          <p:nvPr>
            <p:ph type="body" idx="1"/>
          </p:nvPr>
        </p:nvSpPr>
        <p:spPr>
          <a:xfrm>
            <a:off x="381000" y="1633536"/>
            <a:ext cx="6934200" cy="4538664"/>
          </a:xfrm>
        </p:spPr>
        <p:txBody>
          <a:bodyPr/>
          <a:lstStyle/>
          <a:p>
            <a:r>
              <a:rPr lang="en-US" dirty="0" smtClean="0">
                <a:solidFill>
                  <a:schemeClr val="accent4"/>
                </a:solidFill>
              </a:rPr>
              <a:t>Give Specific feedback – general feedback has been shown to have no positive affect on student behavior. </a:t>
            </a:r>
          </a:p>
          <a:p>
            <a:endParaRPr lang="en-US" dirty="0" smtClean="0">
              <a:solidFill>
                <a:schemeClr val="accent4"/>
              </a:solidFill>
            </a:endParaRPr>
          </a:p>
          <a:p>
            <a:r>
              <a:rPr lang="en-US" dirty="0" smtClean="0">
                <a:solidFill>
                  <a:schemeClr val="accent4"/>
                </a:solidFill>
              </a:rPr>
              <a:t>Positive </a:t>
            </a:r>
            <a:r>
              <a:rPr lang="en-US" i="1" dirty="0" smtClean="0">
                <a:solidFill>
                  <a:schemeClr val="accent4"/>
                </a:solidFill>
              </a:rPr>
              <a:t>Specific </a:t>
            </a:r>
            <a:r>
              <a:rPr lang="en-US" dirty="0" smtClean="0">
                <a:solidFill>
                  <a:schemeClr val="accent4"/>
                </a:solidFill>
              </a:rPr>
              <a:t>Praise </a:t>
            </a:r>
          </a:p>
          <a:p>
            <a:pPr marL="397764" indent="-342900">
              <a:buFont typeface="Arial" panose="020B0604020202020204" pitchFamily="34" charset="0"/>
              <a:buChar char="•"/>
            </a:pPr>
            <a:r>
              <a:rPr lang="en-US" dirty="0" smtClean="0">
                <a:solidFill>
                  <a:schemeClr val="accent4"/>
                </a:solidFill>
              </a:rPr>
              <a:t>NOT: Well done. I liked it!</a:t>
            </a:r>
          </a:p>
          <a:p>
            <a:pPr marL="397764" indent="-342900">
              <a:buFont typeface="Arial" panose="020B0604020202020204" pitchFamily="34" charset="0"/>
              <a:buChar char="•"/>
            </a:pPr>
            <a:r>
              <a:rPr lang="en-US" dirty="0" smtClean="0">
                <a:solidFill>
                  <a:schemeClr val="accent4"/>
                </a:solidFill>
              </a:rPr>
              <a:t>DO: Excellent presentation. I enjoyed your use of metaphor and the interaction you generated with the audience.</a:t>
            </a:r>
          </a:p>
          <a:p>
            <a:endParaRPr lang="en-US" dirty="0" smtClean="0">
              <a:solidFill>
                <a:schemeClr val="accent4"/>
              </a:solidFill>
            </a:endParaRPr>
          </a:p>
          <a:p>
            <a:r>
              <a:rPr lang="en-US" dirty="0" smtClean="0">
                <a:solidFill>
                  <a:schemeClr val="accent4"/>
                </a:solidFill>
              </a:rPr>
              <a:t>Provide </a:t>
            </a:r>
            <a:r>
              <a:rPr lang="en-US" i="1" dirty="0" smtClean="0">
                <a:solidFill>
                  <a:schemeClr val="accent4"/>
                </a:solidFill>
              </a:rPr>
              <a:t>specific</a:t>
            </a:r>
            <a:r>
              <a:rPr lang="en-US" dirty="0" smtClean="0">
                <a:solidFill>
                  <a:schemeClr val="accent4"/>
                </a:solidFill>
              </a:rPr>
              <a:t> criticism</a:t>
            </a:r>
            <a:endParaRPr lang="en-US" dirty="0">
              <a:solidFill>
                <a:schemeClr val="accent4"/>
              </a:solidFill>
            </a:endParaRPr>
          </a:p>
          <a:p>
            <a:pPr marL="397764" indent="-342900">
              <a:buFont typeface="Arial" panose="020B0604020202020204" pitchFamily="34" charset="0"/>
              <a:buChar char="•"/>
            </a:pPr>
            <a:r>
              <a:rPr lang="en-US" dirty="0" smtClean="0">
                <a:solidFill>
                  <a:schemeClr val="accent4"/>
                </a:solidFill>
              </a:rPr>
              <a:t>NOT: That wasn’t the best you’ve done.</a:t>
            </a:r>
          </a:p>
          <a:p>
            <a:pPr marL="397764" indent="-342900">
              <a:buFont typeface="Arial" panose="020B0604020202020204" pitchFamily="34" charset="0"/>
              <a:buChar char="•"/>
            </a:pPr>
            <a:r>
              <a:rPr lang="en-US" dirty="0" smtClean="0">
                <a:solidFill>
                  <a:schemeClr val="accent4"/>
                </a:solidFill>
              </a:rPr>
              <a:t>DO: I felt that the visual aids were hard to see, and the presentation could have covered more details of the project. </a:t>
            </a:r>
          </a:p>
        </p:txBody>
      </p:sp>
    </p:spTree>
    <p:extLst>
      <p:ext uri="{BB962C8B-B14F-4D97-AF65-F5344CB8AC3E}">
        <p14:creationId xmlns:p14="http://schemas.microsoft.com/office/powerpoint/2010/main" val="3815820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Working Together	</a:t>
            </a:r>
            <a:endParaRPr lang="en-US" dirty="0"/>
          </a:p>
        </p:txBody>
      </p:sp>
      <p:sp>
        <p:nvSpPr>
          <p:cNvPr id="3" name="Text Placeholder 2"/>
          <p:cNvSpPr>
            <a:spLocks noGrp="1"/>
          </p:cNvSpPr>
          <p:nvPr>
            <p:ph type="body" idx="1"/>
          </p:nvPr>
        </p:nvSpPr>
        <p:spPr>
          <a:xfrm>
            <a:off x="381000" y="1633536"/>
            <a:ext cx="8229600" cy="2786064"/>
          </a:xfrm>
        </p:spPr>
        <p:txBody>
          <a:bodyPr>
            <a:noAutofit/>
          </a:bodyPr>
          <a:lstStyle/>
          <a:p>
            <a:pPr marL="626364" indent="-571500">
              <a:buFont typeface="Arial" panose="020B0604020202020204" pitchFamily="34" charset="0"/>
              <a:buChar char="•"/>
            </a:pPr>
            <a:r>
              <a:rPr lang="en-US" sz="3600" dirty="0" smtClean="0">
                <a:solidFill>
                  <a:schemeClr val="accent4"/>
                </a:solidFill>
              </a:rPr>
              <a:t>How Proficient Collaborators Think and Act</a:t>
            </a:r>
          </a:p>
          <a:p>
            <a:pPr marL="626364" indent="-571500">
              <a:buFont typeface="Arial" panose="020B0604020202020204" pitchFamily="34" charset="0"/>
              <a:buChar char="•"/>
            </a:pPr>
            <a:r>
              <a:rPr lang="en-US" sz="3600" dirty="0" smtClean="0">
                <a:solidFill>
                  <a:schemeClr val="accent4"/>
                </a:solidFill>
              </a:rPr>
              <a:t>What Social Strategy Use Looks and Sounds Like</a:t>
            </a:r>
            <a:endParaRPr lang="en-US" sz="3600" dirty="0">
              <a:solidFill>
                <a:schemeClr val="accent4"/>
              </a:solidFill>
            </a:endParaRPr>
          </a:p>
        </p:txBody>
      </p:sp>
    </p:spTree>
    <p:extLst>
      <p:ext uri="{BB962C8B-B14F-4D97-AF65-F5344CB8AC3E}">
        <p14:creationId xmlns:p14="http://schemas.microsoft.com/office/powerpoint/2010/main" val="392872713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effectLst/>
              </a:rPr>
              <a:t>Specify the response</a:t>
            </a:r>
            <a:endParaRPr lang="en-US" b="0" dirty="0">
              <a:effectLst/>
            </a:endParaRPr>
          </a:p>
        </p:txBody>
      </p:sp>
      <p:sp>
        <p:nvSpPr>
          <p:cNvPr id="3" name="Text Placeholder 2"/>
          <p:cNvSpPr>
            <a:spLocks noGrp="1"/>
          </p:cNvSpPr>
          <p:nvPr>
            <p:ph type="body" idx="1"/>
          </p:nvPr>
        </p:nvSpPr>
        <p:spPr>
          <a:xfrm>
            <a:off x="381000" y="1633536"/>
            <a:ext cx="8229600" cy="3776664"/>
          </a:xfrm>
        </p:spPr>
        <p:txBody>
          <a:bodyPr>
            <a:normAutofit/>
          </a:bodyPr>
          <a:lstStyle/>
          <a:p>
            <a:r>
              <a:rPr lang="en-US" sz="3200" dirty="0" smtClean="0">
                <a:solidFill>
                  <a:schemeClr val="accent4"/>
                </a:solidFill>
              </a:rPr>
              <a:t>We need to clarify what we expect of students. </a:t>
            </a:r>
          </a:p>
          <a:p>
            <a:r>
              <a:rPr lang="en-US" sz="3200" dirty="0" smtClean="0">
                <a:solidFill>
                  <a:schemeClr val="accent4"/>
                </a:solidFill>
              </a:rPr>
              <a:t>Look at the difference between these two statements:</a:t>
            </a:r>
          </a:p>
          <a:p>
            <a:endParaRPr lang="en-US" sz="3200" dirty="0" smtClean="0">
              <a:solidFill>
                <a:schemeClr val="accent4"/>
              </a:solidFill>
            </a:endParaRPr>
          </a:p>
          <a:p>
            <a:pPr marL="512064" indent="-457200">
              <a:buFont typeface="Wingdings" panose="05000000000000000000" pitchFamily="2" charset="2"/>
              <a:buChar char="§"/>
            </a:pPr>
            <a:r>
              <a:rPr lang="en-US" sz="3200" dirty="0" smtClean="0">
                <a:solidFill>
                  <a:schemeClr val="accent4"/>
                </a:solidFill>
              </a:rPr>
              <a:t>How many of you have been to Mexico?</a:t>
            </a:r>
          </a:p>
          <a:p>
            <a:pPr marL="512064" indent="-457200">
              <a:buFont typeface="Wingdings" panose="05000000000000000000" pitchFamily="2" charset="2"/>
              <a:buChar char="§"/>
            </a:pPr>
            <a:r>
              <a:rPr lang="en-US" sz="3200" dirty="0" smtClean="0">
                <a:solidFill>
                  <a:schemeClr val="accent4"/>
                </a:solidFill>
              </a:rPr>
              <a:t>Raise your hands if you have been to Mexico.</a:t>
            </a:r>
            <a:endParaRPr lang="en-US" sz="3200" dirty="0">
              <a:solidFill>
                <a:schemeClr val="accent4"/>
              </a:solidFill>
            </a:endParaRPr>
          </a:p>
        </p:txBody>
      </p:sp>
    </p:spTree>
    <p:extLst>
      <p:ext uri="{BB962C8B-B14F-4D97-AF65-F5344CB8AC3E}">
        <p14:creationId xmlns:p14="http://schemas.microsoft.com/office/powerpoint/2010/main" val="226574279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 y="533400"/>
            <a:ext cx="8305800" cy="4648200"/>
          </a:xfrm>
        </p:spPr>
        <p:txBody>
          <a:bodyPr>
            <a:normAutofit lnSpcReduction="10000"/>
          </a:bodyPr>
          <a:lstStyle/>
          <a:p>
            <a:pPr marL="397764" indent="-342900">
              <a:buFont typeface="Wingdings" panose="05000000000000000000" pitchFamily="2" charset="2"/>
              <a:buChar char="§"/>
            </a:pPr>
            <a:r>
              <a:rPr lang="en-US" sz="3200" dirty="0" smtClean="0">
                <a:solidFill>
                  <a:schemeClr val="accent4"/>
                </a:solidFill>
              </a:rPr>
              <a:t>Did you find all that? Good, let’s continue. </a:t>
            </a:r>
          </a:p>
          <a:p>
            <a:pPr marL="397764" indent="-342900">
              <a:buFont typeface="Wingdings" panose="05000000000000000000" pitchFamily="2" charset="2"/>
              <a:buChar char="§"/>
            </a:pPr>
            <a:r>
              <a:rPr lang="en-US" sz="3200" dirty="0" smtClean="0">
                <a:solidFill>
                  <a:schemeClr val="accent4"/>
                </a:solidFill>
              </a:rPr>
              <a:t>If you have found the second paragraph on page 27, please nod your head. </a:t>
            </a:r>
          </a:p>
          <a:p>
            <a:pPr marL="397764" indent="-342900">
              <a:buFont typeface="Wingdings" panose="05000000000000000000" pitchFamily="2" charset="2"/>
              <a:buChar char="§"/>
            </a:pPr>
            <a:endParaRPr lang="en-US" sz="3200" dirty="0">
              <a:solidFill>
                <a:schemeClr val="accent4"/>
              </a:solidFill>
            </a:endParaRPr>
          </a:p>
          <a:p>
            <a:pPr marL="397764" indent="-342900">
              <a:buFont typeface="Wingdings" panose="05000000000000000000" pitchFamily="2" charset="2"/>
              <a:buChar char="§"/>
            </a:pPr>
            <a:r>
              <a:rPr lang="en-US" sz="3200" dirty="0" smtClean="0">
                <a:solidFill>
                  <a:schemeClr val="accent4"/>
                </a:solidFill>
              </a:rPr>
              <a:t>If you have not yet completed the assignment, please raise your hand. </a:t>
            </a:r>
          </a:p>
          <a:p>
            <a:pPr marL="397764" indent="-342900">
              <a:buFont typeface="Wingdings" panose="05000000000000000000" pitchFamily="2" charset="2"/>
              <a:buChar char="§"/>
            </a:pPr>
            <a:r>
              <a:rPr lang="en-US" sz="3200" dirty="0" smtClean="0">
                <a:solidFill>
                  <a:schemeClr val="accent4"/>
                </a:solidFill>
              </a:rPr>
              <a:t>If you have completed the assignment, please raise your hand. </a:t>
            </a:r>
            <a:endParaRPr lang="en-US" sz="3200" dirty="0" smtClean="0">
              <a:solidFill>
                <a:schemeClr val="accent4"/>
              </a:solidFill>
            </a:endParaRPr>
          </a:p>
          <a:p>
            <a:pPr marL="1165860" lvl="1" indent="-342900">
              <a:buFont typeface="Wingdings" panose="05000000000000000000" pitchFamily="2" charset="2"/>
              <a:buChar char="§"/>
            </a:pPr>
            <a:r>
              <a:rPr lang="en-US" sz="3000" dirty="0" smtClean="0">
                <a:solidFill>
                  <a:srgbClr val="FFFF00"/>
                </a:solidFill>
              </a:rPr>
              <a:t>You Try!</a:t>
            </a:r>
            <a:endParaRPr lang="en-US" sz="3000" dirty="0">
              <a:solidFill>
                <a:srgbClr val="FFFF00"/>
              </a:solidFill>
            </a:endParaRPr>
          </a:p>
        </p:txBody>
      </p:sp>
    </p:spTree>
    <p:extLst>
      <p:ext uri="{BB962C8B-B14F-4D97-AF65-F5344CB8AC3E}">
        <p14:creationId xmlns:p14="http://schemas.microsoft.com/office/powerpoint/2010/main" val="163756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Graphic Organizers</a:t>
            </a:r>
            <a:endParaRPr lang="en-US" dirty="0"/>
          </a:p>
        </p:txBody>
      </p:sp>
      <p:sp>
        <p:nvSpPr>
          <p:cNvPr id="3" name="Text Placeholder 2"/>
          <p:cNvSpPr>
            <a:spLocks noGrp="1"/>
          </p:cNvSpPr>
          <p:nvPr>
            <p:ph type="body" idx="1"/>
          </p:nvPr>
        </p:nvSpPr>
        <p:spPr/>
        <p:txBody>
          <a:bodyPr/>
          <a:lstStyle/>
          <a:p>
            <a:endParaRPr lang="en-US" dirty="0"/>
          </a:p>
        </p:txBody>
      </p:sp>
      <p:pic>
        <p:nvPicPr>
          <p:cNvPr id="4" name="Picture 3" descr="How to use graphic organizers for teaching writing, learning, and understanding across the curr - Windows Internet Explorer"/>
          <p:cNvPicPr>
            <a:picLocks noChangeAspect="1"/>
          </p:cNvPicPr>
          <p:nvPr/>
        </p:nvPicPr>
        <p:blipFill rotWithShape="1">
          <a:blip r:embed="rId3">
            <a:extLst>
              <a:ext uri="{28A0092B-C50C-407E-A947-70E740481C1C}">
                <a14:useLocalDpi xmlns:a14="http://schemas.microsoft.com/office/drawing/2010/main" val="0"/>
              </a:ext>
            </a:extLst>
          </a:blip>
          <a:srcRect l="26867" t="50000" r="52530" b="27240"/>
          <a:stretch/>
        </p:blipFill>
        <p:spPr>
          <a:xfrm rot="635633">
            <a:off x="4706239" y="3745328"/>
            <a:ext cx="4489928" cy="2705559"/>
          </a:xfrm>
          <a:prstGeom prst="rect">
            <a:avLst/>
          </a:prstGeom>
          <a:ln>
            <a:solidFill>
              <a:schemeClr val="accent4"/>
            </a:solidFill>
          </a:ln>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533400"/>
            <a:ext cx="3540364" cy="32019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198" y="1388125"/>
            <a:ext cx="5012607" cy="414015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67520136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 y="457200"/>
            <a:ext cx="8382000" cy="1676400"/>
          </a:xfrm>
        </p:spPr>
        <p:txBody>
          <a:bodyPr numCol="1">
            <a:normAutofit/>
          </a:bodyPr>
          <a:lstStyle/>
          <a:p>
            <a:r>
              <a:rPr lang="en-US" sz="3600" dirty="0" smtClean="0">
                <a:solidFill>
                  <a:schemeClr val="accent4"/>
                </a:solidFill>
              </a:rPr>
              <a:t>Graphic Organizers can be used to support teaching and learning in many areas. </a:t>
            </a:r>
          </a:p>
          <a:p>
            <a:pPr marL="512064" indent="-457200">
              <a:buFont typeface="Arial" panose="020B0604020202020204" pitchFamily="34" charset="0"/>
              <a:buChar char="•"/>
            </a:pPr>
            <a:endParaRPr lang="en-US" sz="3200" dirty="0">
              <a:solidFill>
                <a:schemeClr val="accent4"/>
              </a:solidFill>
            </a:endParaRPr>
          </a:p>
        </p:txBody>
      </p:sp>
      <p:sp>
        <p:nvSpPr>
          <p:cNvPr id="5" name="TextBox 4"/>
          <p:cNvSpPr txBox="1"/>
          <p:nvPr/>
        </p:nvSpPr>
        <p:spPr>
          <a:xfrm>
            <a:off x="609600" y="2362200"/>
            <a:ext cx="7620000" cy="3970318"/>
          </a:xfrm>
          <a:prstGeom prst="rect">
            <a:avLst/>
          </a:prstGeom>
          <a:noFill/>
        </p:spPr>
        <p:txBody>
          <a:bodyPr wrap="square" numCol="2" rtlCol="0">
            <a:spAutoFit/>
          </a:bodyPr>
          <a:lstStyle/>
          <a:p>
            <a:pPr marL="512064" indent="-457200">
              <a:buFont typeface="Arial" panose="020B0604020202020204" pitchFamily="34" charset="0"/>
              <a:buChar char="•"/>
            </a:pPr>
            <a:r>
              <a:rPr lang="en-US" sz="2800" dirty="0">
                <a:solidFill>
                  <a:schemeClr val="accent4"/>
                </a:solidFill>
                <a:latin typeface="+mn-lt"/>
              </a:rPr>
              <a:t>Cause and effect</a:t>
            </a:r>
          </a:p>
          <a:p>
            <a:pPr marL="512064" indent="-457200">
              <a:buFont typeface="Arial" panose="020B0604020202020204" pitchFamily="34" charset="0"/>
              <a:buChar char="•"/>
            </a:pPr>
            <a:r>
              <a:rPr lang="en-US" sz="2800" dirty="0">
                <a:solidFill>
                  <a:schemeClr val="accent4"/>
                </a:solidFill>
                <a:latin typeface="+mn-lt"/>
              </a:rPr>
              <a:t>Note taking</a:t>
            </a:r>
          </a:p>
          <a:p>
            <a:pPr marL="512064" indent="-457200">
              <a:buFont typeface="Arial" panose="020B0604020202020204" pitchFamily="34" charset="0"/>
              <a:buChar char="•"/>
            </a:pPr>
            <a:r>
              <a:rPr lang="en-US" sz="2800" dirty="0">
                <a:solidFill>
                  <a:schemeClr val="accent4"/>
                </a:solidFill>
                <a:latin typeface="+mn-lt"/>
              </a:rPr>
              <a:t>Comparing and contrasting</a:t>
            </a:r>
          </a:p>
          <a:p>
            <a:pPr marL="512064" indent="-457200">
              <a:buFont typeface="Arial" panose="020B0604020202020204" pitchFamily="34" charset="0"/>
              <a:buChar char="•"/>
            </a:pPr>
            <a:r>
              <a:rPr lang="en-US" sz="2800" dirty="0">
                <a:solidFill>
                  <a:schemeClr val="accent4"/>
                </a:solidFill>
                <a:latin typeface="+mn-lt"/>
              </a:rPr>
              <a:t>Main ideas and themes</a:t>
            </a:r>
          </a:p>
          <a:p>
            <a:pPr marL="512064" indent="-457200">
              <a:buFont typeface="Arial" panose="020B0604020202020204" pitchFamily="34" charset="0"/>
              <a:buChar char="•"/>
            </a:pPr>
            <a:endParaRPr lang="en-US" sz="2800" dirty="0" smtClean="0">
              <a:solidFill>
                <a:schemeClr val="accent4"/>
              </a:solidFill>
              <a:latin typeface="+mn-lt"/>
            </a:endParaRPr>
          </a:p>
          <a:p>
            <a:pPr marL="512064" indent="-457200">
              <a:buFont typeface="Arial" panose="020B0604020202020204" pitchFamily="34" charset="0"/>
              <a:buChar char="•"/>
            </a:pPr>
            <a:endParaRPr lang="en-US" sz="2800" dirty="0">
              <a:solidFill>
                <a:schemeClr val="accent4"/>
              </a:solidFill>
              <a:latin typeface="+mn-lt"/>
            </a:endParaRPr>
          </a:p>
          <a:p>
            <a:pPr marL="512064" indent="-457200">
              <a:buFont typeface="Arial" panose="020B0604020202020204" pitchFamily="34" charset="0"/>
              <a:buChar char="•"/>
            </a:pPr>
            <a:endParaRPr lang="en-US" sz="2800" dirty="0" smtClean="0">
              <a:solidFill>
                <a:schemeClr val="accent4"/>
              </a:solidFill>
              <a:latin typeface="+mn-lt"/>
            </a:endParaRPr>
          </a:p>
          <a:p>
            <a:pPr marL="512064" indent="-457200">
              <a:buFont typeface="Arial" panose="020B0604020202020204" pitchFamily="34" charset="0"/>
              <a:buChar char="•"/>
            </a:pPr>
            <a:r>
              <a:rPr lang="en-US" sz="2800" dirty="0" smtClean="0">
                <a:solidFill>
                  <a:schemeClr val="accent4"/>
                </a:solidFill>
                <a:latin typeface="+mn-lt"/>
              </a:rPr>
              <a:t>Vocabulary </a:t>
            </a:r>
            <a:endParaRPr lang="en-US" sz="2800" dirty="0">
              <a:solidFill>
                <a:schemeClr val="accent4"/>
              </a:solidFill>
              <a:latin typeface="+mn-lt"/>
            </a:endParaRPr>
          </a:p>
          <a:p>
            <a:pPr marL="512064" indent="-457200">
              <a:buFont typeface="Arial" panose="020B0604020202020204" pitchFamily="34" charset="0"/>
              <a:buChar char="•"/>
            </a:pPr>
            <a:r>
              <a:rPr lang="en-US" sz="2800" dirty="0">
                <a:solidFill>
                  <a:schemeClr val="accent4"/>
                </a:solidFill>
                <a:latin typeface="+mn-lt"/>
              </a:rPr>
              <a:t>Sequencing</a:t>
            </a:r>
          </a:p>
          <a:p>
            <a:pPr marL="512064" indent="-457200">
              <a:buFont typeface="Arial" panose="020B0604020202020204" pitchFamily="34" charset="0"/>
              <a:buChar char="•"/>
            </a:pPr>
            <a:r>
              <a:rPr lang="en-US" sz="2800" dirty="0">
                <a:solidFill>
                  <a:schemeClr val="accent4"/>
                </a:solidFill>
                <a:latin typeface="+mn-lt"/>
              </a:rPr>
              <a:t>Problem and solution</a:t>
            </a:r>
          </a:p>
          <a:p>
            <a:pPr marL="512064" indent="-457200">
              <a:buFont typeface="Arial" panose="020B0604020202020204" pitchFamily="34" charset="0"/>
              <a:buChar char="•"/>
            </a:pPr>
            <a:r>
              <a:rPr lang="en-US" sz="2800" dirty="0">
                <a:solidFill>
                  <a:schemeClr val="accent4"/>
                </a:solidFill>
                <a:latin typeface="+mn-lt"/>
              </a:rPr>
              <a:t>Describing and explaining</a:t>
            </a:r>
          </a:p>
          <a:p>
            <a:endParaRPr lang="en-US" sz="2800" dirty="0">
              <a:latin typeface="+mn-lt"/>
            </a:endParaRPr>
          </a:p>
        </p:txBody>
      </p:sp>
    </p:spTree>
    <p:extLst>
      <p:ext uri="{BB962C8B-B14F-4D97-AF65-F5344CB8AC3E}">
        <p14:creationId xmlns:p14="http://schemas.microsoft.com/office/powerpoint/2010/main" val="307638227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 y="381000"/>
            <a:ext cx="8686800" cy="762000"/>
          </a:xfrm>
        </p:spPr>
        <p:txBody>
          <a:bodyPr>
            <a:normAutofit/>
          </a:bodyPr>
          <a:lstStyle/>
          <a:p>
            <a:r>
              <a:rPr lang="en-US" sz="4400" dirty="0" smtClean="0">
                <a:solidFill>
                  <a:schemeClr val="accent4"/>
                </a:solidFill>
              </a:rPr>
              <a:t>Why Use a Graphic Organizer? </a:t>
            </a:r>
            <a:endParaRPr lang="en-US" sz="4400" dirty="0">
              <a:solidFill>
                <a:schemeClr val="accent4"/>
              </a:solidFill>
            </a:endParaRPr>
          </a:p>
        </p:txBody>
      </p:sp>
      <p:sp>
        <p:nvSpPr>
          <p:cNvPr id="4" name="TextBox 3"/>
          <p:cNvSpPr txBox="1"/>
          <p:nvPr/>
        </p:nvSpPr>
        <p:spPr>
          <a:xfrm>
            <a:off x="685800" y="1632333"/>
            <a:ext cx="8153400" cy="3416320"/>
          </a:xfrm>
          <a:prstGeom prst="rect">
            <a:avLst/>
          </a:prstGeom>
          <a:noFill/>
        </p:spPr>
        <p:txBody>
          <a:bodyPr wrap="square" rtlCol="0">
            <a:spAutoFit/>
          </a:bodyPr>
          <a:lstStyle/>
          <a:p>
            <a:pPr marL="342900" indent="-342900">
              <a:buFont typeface="+mj-lt"/>
              <a:buAutoNum type="arabicPeriod"/>
            </a:pPr>
            <a:r>
              <a:rPr lang="en-US" sz="2400" dirty="0" smtClean="0">
                <a:solidFill>
                  <a:schemeClr val="accent4"/>
                </a:solidFill>
                <a:latin typeface="+mn-lt"/>
              </a:rPr>
              <a:t>Students are considerably more likely to understand and remember the content. They can separate what is important to know from what  is non-essential. </a:t>
            </a:r>
          </a:p>
          <a:p>
            <a:pPr marL="457200" indent="-457200">
              <a:buFont typeface="+mj-lt"/>
              <a:buAutoNum type="arabicPeriod"/>
            </a:pPr>
            <a:endParaRPr lang="en-US" sz="2400" dirty="0" smtClean="0">
              <a:solidFill>
                <a:schemeClr val="accent4"/>
              </a:solidFill>
              <a:latin typeface="+mn-lt"/>
            </a:endParaRPr>
          </a:p>
          <a:p>
            <a:pPr marL="342900" indent="-342900">
              <a:buFont typeface="+mj-lt"/>
              <a:buAutoNum type="arabicPeriod"/>
            </a:pPr>
            <a:r>
              <a:rPr lang="en-US" sz="2400" dirty="0" smtClean="0">
                <a:solidFill>
                  <a:schemeClr val="accent4"/>
                </a:solidFill>
                <a:latin typeface="+mn-lt"/>
              </a:rPr>
              <a:t>Because semantic information processing demands are reduced, the content can be addressed at a more sophisticated or complex level.</a:t>
            </a:r>
          </a:p>
          <a:p>
            <a:pPr marL="457200" indent="-457200">
              <a:buFont typeface="+mj-lt"/>
              <a:buAutoNum type="arabicPeriod"/>
            </a:pPr>
            <a:endParaRPr lang="en-US" sz="2400" dirty="0" smtClean="0">
              <a:solidFill>
                <a:schemeClr val="accent4"/>
              </a:solidFill>
              <a:latin typeface="+mn-lt"/>
            </a:endParaRPr>
          </a:p>
          <a:p>
            <a:pPr marL="342900" indent="-342900">
              <a:buFont typeface="+mj-lt"/>
              <a:buAutoNum type="arabicPeriod"/>
            </a:pPr>
            <a:r>
              <a:rPr lang="en-US" sz="2400" dirty="0" smtClean="0">
                <a:solidFill>
                  <a:schemeClr val="accent4"/>
                </a:solidFill>
                <a:latin typeface="+mn-lt"/>
              </a:rPr>
              <a:t>Students are more likely to become strategic learners. </a:t>
            </a:r>
            <a:endParaRPr lang="en-US" sz="2400" dirty="0">
              <a:solidFill>
                <a:schemeClr val="accent4"/>
              </a:solidFill>
              <a:latin typeface="+mn-lt"/>
            </a:endParaRPr>
          </a:p>
        </p:txBody>
      </p:sp>
    </p:spTree>
    <p:extLst>
      <p:ext uri="{BB962C8B-B14F-4D97-AF65-F5344CB8AC3E}">
        <p14:creationId xmlns:p14="http://schemas.microsoft.com/office/powerpoint/2010/main" val="45208789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www.hoover.k12.al.us/hcsnet/rfbms/makessense%207.4/donotopenfolder/implmnt/dontopen/msst - Windows Internet Explorer"/>
          <p:cNvPicPr>
            <a:picLocks noChangeAspect="1"/>
          </p:cNvPicPr>
          <p:nvPr/>
        </p:nvPicPr>
        <p:blipFill rotWithShape="1">
          <a:blip r:embed="rId3">
            <a:extLst>
              <a:ext uri="{28A0092B-C50C-407E-A947-70E740481C1C}">
                <a14:useLocalDpi xmlns:a14="http://schemas.microsoft.com/office/drawing/2010/main" val="0"/>
              </a:ext>
            </a:extLst>
          </a:blip>
          <a:srcRect l="28916" t="35588" r="29518" b="21341"/>
          <a:stretch/>
        </p:blipFill>
        <p:spPr>
          <a:xfrm>
            <a:off x="457199" y="609600"/>
            <a:ext cx="8493365" cy="4800600"/>
          </a:xfrm>
          <a:prstGeom prst="rect">
            <a:avLst/>
          </a:prstGeom>
          <a:ln>
            <a:solidFill>
              <a:schemeClr val="accent4"/>
            </a:solidFill>
          </a:ln>
        </p:spPr>
      </p:pic>
    </p:spTree>
    <p:extLst>
      <p:ext uri="{BB962C8B-B14F-4D97-AF65-F5344CB8AC3E}">
        <p14:creationId xmlns:p14="http://schemas.microsoft.com/office/powerpoint/2010/main" val="380778428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Frayer</a:t>
            </a:r>
            <a:r>
              <a:rPr lang="en-US" dirty="0" smtClean="0"/>
              <a:t> Model</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295400"/>
            <a:ext cx="6932078" cy="50814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046939" y="3352800"/>
            <a:ext cx="2514600" cy="1200329"/>
          </a:xfrm>
          <a:prstGeom prst="rect">
            <a:avLst/>
          </a:prstGeom>
          <a:noFill/>
        </p:spPr>
        <p:txBody>
          <a:bodyPr wrap="square" rtlCol="0">
            <a:spAutoFit/>
          </a:bodyPr>
          <a:lstStyle/>
          <a:p>
            <a:pPr algn="ctr"/>
            <a:r>
              <a:rPr lang="en-US" sz="2400" dirty="0" smtClean="0">
                <a:solidFill>
                  <a:srgbClr val="00B0F0"/>
                </a:solidFill>
              </a:rPr>
              <a:t>Challenges </a:t>
            </a:r>
          </a:p>
          <a:p>
            <a:pPr algn="ctr"/>
            <a:r>
              <a:rPr lang="en-US" sz="2400" dirty="0" smtClean="0">
                <a:solidFill>
                  <a:srgbClr val="00B0F0"/>
                </a:solidFill>
              </a:rPr>
              <a:t>Facing Migrant Education</a:t>
            </a:r>
            <a:endParaRPr lang="en-US" sz="2400" dirty="0">
              <a:solidFill>
                <a:srgbClr val="00B0F0"/>
              </a:solidFill>
            </a:endParaRPr>
          </a:p>
        </p:txBody>
      </p:sp>
    </p:spTree>
    <p:extLst>
      <p:ext uri="{BB962C8B-B14F-4D97-AF65-F5344CB8AC3E}">
        <p14:creationId xmlns:p14="http://schemas.microsoft.com/office/powerpoint/2010/main" val="53166027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Frayer</a:t>
            </a:r>
            <a:r>
              <a:rPr lang="en-US" dirty="0" smtClean="0"/>
              <a:t> Examples…</a:t>
            </a:r>
            <a:endParaRPr lang="en-US" dirty="0"/>
          </a:p>
        </p:txBody>
      </p:sp>
      <p:pic>
        <p:nvPicPr>
          <p:cNvPr id="4" name="Picture 3" descr="http://musingsofamathteacher.files.wordpress.com/2011/06/image211.jpg - Windows Internet Explorer"/>
          <p:cNvPicPr>
            <a:picLocks noChangeAspect="1"/>
          </p:cNvPicPr>
          <p:nvPr/>
        </p:nvPicPr>
        <p:blipFill rotWithShape="1">
          <a:blip r:embed="rId3">
            <a:extLst>
              <a:ext uri="{28A0092B-C50C-407E-A947-70E740481C1C}">
                <a14:useLocalDpi xmlns:a14="http://schemas.microsoft.com/office/drawing/2010/main" val="0"/>
              </a:ext>
            </a:extLst>
          </a:blip>
          <a:srcRect l="2048" t="6590" r="52410" b="6541"/>
          <a:stretch/>
        </p:blipFill>
        <p:spPr>
          <a:xfrm rot="20822179">
            <a:off x="412398" y="1684066"/>
            <a:ext cx="4699994" cy="4889988"/>
          </a:xfrm>
          <a:prstGeom prst="rect">
            <a:avLst/>
          </a:prstGeom>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807868">
            <a:off x="4377276" y="1418185"/>
            <a:ext cx="4733939" cy="34451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745376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endParaRPr lang="en-US" dirty="0"/>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238" t="15954" r="-4020" b="8551"/>
          <a:stretch/>
        </p:blipFill>
        <p:spPr bwMode="auto">
          <a:xfrm>
            <a:off x="76200" y="76200"/>
            <a:ext cx="5775019" cy="34042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23397" r="3809"/>
          <a:stretch/>
        </p:blipFill>
        <p:spPr bwMode="auto">
          <a:xfrm>
            <a:off x="3363817" y="3276600"/>
            <a:ext cx="5735542" cy="34657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4683191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Compare - Contrast</a:t>
            </a:r>
            <a:br>
              <a:rPr lang="en-US" dirty="0" smtClean="0"/>
            </a:br>
            <a:endParaRPr lang="en-US" dirty="0"/>
          </a:p>
        </p:txBody>
      </p:sp>
      <p:sp>
        <p:nvSpPr>
          <p:cNvPr id="3" name="Text Placeholder 2"/>
          <p:cNvSpPr>
            <a:spLocks noGrp="1"/>
          </p:cNvSpPr>
          <p:nvPr>
            <p:ph type="body" idx="1"/>
          </p:nvPr>
        </p:nvSpPr>
        <p:spPr>
          <a:xfrm>
            <a:off x="381000" y="1633536"/>
            <a:ext cx="3886200" cy="3700464"/>
          </a:xfrm>
        </p:spPr>
        <p:txBody>
          <a:bodyPr>
            <a:normAutofit fontScale="85000" lnSpcReduction="10000"/>
          </a:bodyPr>
          <a:lstStyle/>
          <a:p>
            <a:r>
              <a:rPr lang="en-US" sz="3600" dirty="0">
                <a:solidFill>
                  <a:schemeClr val="accent4"/>
                </a:solidFill>
              </a:rPr>
              <a:t>Box and T </a:t>
            </a:r>
            <a:r>
              <a:rPr lang="en-US" sz="3600" dirty="0" smtClean="0">
                <a:solidFill>
                  <a:schemeClr val="accent4"/>
                </a:solidFill>
              </a:rPr>
              <a:t>Chart</a:t>
            </a:r>
          </a:p>
          <a:p>
            <a:r>
              <a:rPr lang="en-US" sz="2800" dirty="0">
                <a:solidFill>
                  <a:schemeClr val="accent4"/>
                </a:solidFill>
              </a:rPr>
              <a:t>Box:  </a:t>
            </a:r>
          </a:p>
          <a:p>
            <a:r>
              <a:rPr lang="en-US" sz="2800" dirty="0">
                <a:solidFill>
                  <a:schemeClr val="accent4"/>
                </a:solidFill>
              </a:rPr>
              <a:t>Illustrates the similarities between two species</a:t>
            </a:r>
          </a:p>
          <a:p>
            <a:endParaRPr lang="en-US" sz="2800" dirty="0">
              <a:solidFill>
                <a:schemeClr val="accent4"/>
              </a:solidFill>
            </a:endParaRPr>
          </a:p>
          <a:p>
            <a:r>
              <a:rPr lang="en-US" sz="2800" dirty="0">
                <a:solidFill>
                  <a:schemeClr val="accent4"/>
                </a:solidFill>
              </a:rPr>
              <a:t>T-Chart: </a:t>
            </a:r>
          </a:p>
          <a:p>
            <a:r>
              <a:rPr lang="en-US" sz="2800" dirty="0">
                <a:solidFill>
                  <a:schemeClr val="accent4"/>
                </a:solidFill>
              </a:rPr>
              <a:t>Defines the differences using a one to one correspondence between two species</a:t>
            </a:r>
          </a:p>
          <a:p>
            <a:endParaRPr lang="en-US" dirty="0">
              <a:solidFill>
                <a:schemeClr val="accent4"/>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295400"/>
            <a:ext cx="4108450" cy="446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47450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Working with diverse learners	</a:t>
            </a:r>
            <a:endParaRPr lang="en-US" dirty="0"/>
          </a:p>
        </p:txBody>
      </p:sp>
      <p:sp>
        <p:nvSpPr>
          <p:cNvPr id="3" name="Text Placeholder 2"/>
          <p:cNvSpPr>
            <a:spLocks noGrp="1"/>
          </p:cNvSpPr>
          <p:nvPr>
            <p:ph type="body" idx="1"/>
          </p:nvPr>
        </p:nvSpPr>
        <p:spPr>
          <a:xfrm>
            <a:off x="381000" y="1633536"/>
            <a:ext cx="8458200" cy="3624264"/>
          </a:xfrm>
        </p:spPr>
        <p:txBody>
          <a:bodyPr>
            <a:normAutofit/>
          </a:bodyPr>
          <a:lstStyle/>
          <a:p>
            <a:r>
              <a:rPr lang="en-US" sz="2400" dirty="0" smtClean="0">
                <a:solidFill>
                  <a:schemeClr val="accent4"/>
                </a:solidFill>
              </a:rPr>
              <a:t>Who are the diverse learners you work with? </a:t>
            </a:r>
          </a:p>
          <a:p>
            <a:endParaRPr lang="en-US" sz="2400" dirty="0">
              <a:solidFill>
                <a:schemeClr val="accent4"/>
              </a:solidFill>
            </a:endParaRPr>
          </a:p>
          <a:p>
            <a:r>
              <a:rPr lang="en-US" sz="2400" dirty="0" smtClean="0">
                <a:solidFill>
                  <a:schemeClr val="accent4"/>
                </a:solidFill>
              </a:rPr>
              <a:t>What are their lives and homes like? </a:t>
            </a:r>
          </a:p>
          <a:p>
            <a:endParaRPr lang="en-US" sz="2400" dirty="0">
              <a:solidFill>
                <a:schemeClr val="accent4"/>
              </a:solidFill>
            </a:endParaRPr>
          </a:p>
          <a:p>
            <a:endParaRPr lang="en-US" sz="2400" dirty="0" smtClean="0">
              <a:solidFill>
                <a:schemeClr val="accent4"/>
              </a:solidFill>
            </a:endParaRPr>
          </a:p>
          <a:p>
            <a:r>
              <a:rPr lang="en-US" dirty="0">
                <a:solidFill>
                  <a:schemeClr val="accent4"/>
                </a:solidFill>
              </a:rPr>
              <a:t>	</a:t>
            </a:r>
          </a:p>
        </p:txBody>
      </p:sp>
      <p:pic>
        <p:nvPicPr>
          <p:cNvPr id="2050" name="Picture 2" descr="C:\Program Files\Microsoft Office\MEDIA\CAGCAT10\j0234131.wmf">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00400" y="3810000"/>
            <a:ext cx="1952531" cy="2076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644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533400"/>
            <a:ext cx="5202517" cy="579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955559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457200"/>
            <a:ext cx="4721225" cy="6045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523815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Box and T chart </a:t>
            </a:r>
            <a:br>
              <a:rPr lang="en-US" dirty="0" smtClean="0"/>
            </a:br>
            <a:endParaRPr lang="en-US" b="0" dirty="0">
              <a:effectLst/>
            </a:endParaRPr>
          </a:p>
        </p:txBody>
      </p:sp>
      <p:sp>
        <p:nvSpPr>
          <p:cNvPr id="3" name="Text Placeholder 2"/>
          <p:cNvSpPr>
            <a:spLocks noGrp="1"/>
          </p:cNvSpPr>
          <p:nvPr>
            <p:ph type="body" idx="1"/>
          </p:nvPr>
        </p:nvSpPr>
        <p:spPr>
          <a:xfrm>
            <a:off x="381000" y="1633536"/>
            <a:ext cx="8077200" cy="4233864"/>
          </a:xfrm>
        </p:spPr>
        <p:txBody>
          <a:bodyPr/>
          <a:lstStyle/>
          <a:p>
            <a:r>
              <a:rPr lang="en-US" sz="2800" dirty="0" smtClean="0">
                <a:solidFill>
                  <a:schemeClr val="accent4"/>
                </a:solidFill>
              </a:rPr>
              <a:t>Using  a Box and T chart, compare and contrast the following:</a:t>
            </a:r>
          </a:p>
          <a:p>
            <a:endParaRPr lang="en-US" sz="2800" dirty="0" smtClean="0">
              <a:solidFill>
                <a:schemeClr val="accent4"/>
              </a:solidFill>
            </a:endParaRPr>
          </a:p>
          <a:p>
            <a:pPr marL="397764" indent="-342900">
              <a:buFont typeface="Arial" panose="020B0604020202020204" pitchFamily="34" charset="0"/>
              <a:buChar char="•"/>
            </a:pPr>
            <a:r>
              <a:rPr lang="en-US" sz="2800" dirty="0" smtClean="0">
                <a:solidFill>
                  <a:schemeClr val="accent4"/>
                </a:solidFill>
              </a:rPr>
              <a:t>Migrant students and non migrant students</a:t>
            </a:r>
          </a:p>
          <a:p>
            <a:pPr marL="397764" indent="-342900">
              <a:buFont typeface="Arial" panose="020B0604020202020204" pitchFamily="34" charset="0"/>
              <a:buChar char="•"/>
            </a:pPr>
            <a:endParaRPr lang="en-US" dirty="0" smtClean="0">
              <a:solidFill>
                <a:schemeClr val="accent4"/>
              </a:solidFill>
            </a:endParaRPr>
          </a:p>
          <a:p>
            <a:pPr marL="397764" indent="-342900">
              <a:buFont typeface="Arial" panose="020B0604020202020204" pitchFamily="34" charset="0"/>
              <a:buChar char="•"/>
            </a:pPr>
            <a:endParaRPr lang="en-US" dirty="0" smtClean="0">
              <a:solidFill>
                <a:schemeClr val="accent4"/>
              </a:solidFill>
            </a:endParaRPr>
          </a:p>
          <a:p>
            <a:pPr marL="397764" indent="-342900">
              <a:buFont typeface="Arial" panose="020B0604020202020204" pitchFamily="34" charset="0"/>
              <a:buChar char="•"/>
            </a:pPr>
            <a:endParaRPr lang="en-US" dirty="0" smtClean="0">
              <a:solidFill>
                <a:schemeClr val="accent4"/>
              </a:solidFill>
            </a:endParaRPr>
          </a:p>
          <a:p>
            <a:r>
              <a:rPr lang="en-US" dirty="0" smtClean="0">
                <a:solidFill>
                  <a:schemeClr val="accent4"/>
                </a:solidFill>
              </a:rPr>
              <a:t> </a:t>
            </a:r>
            <a:endParaRPr lang="en-US" dirty="0">
              <a:solidFill>
                <a:schemeClr val="accent4"/>
              </a:solidFill>
            </a:endParaRPr>
          </a:p>
        </p:txBody>
      </p:sp>
    </p:spTree>
    <p:extLst>
      <p:ext uri="{BB962C8B-B14F-4D97-AF65-F5344CB8AC3E}">
        <p14:creationId xmlns:p14="http://schemas.microsoft.com/office/powerpoint/2010/main" val="337756039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Review objectives</a:t>
            </a:r>
            <a:endParaRPr lang="en-US" dirty="0"/>
          </a:p>
        </p:txBody>
      </p:sp>
      <p:sp>
        <p:nvSpPr>
          <p:cNvPr id="3" name="Text Placeholder 2"/>
          <p:cNvSpPr>
            <a:spLocks noGrp="1"/>
          </p:cNvSpPr>
          <p:nvPr>
            <p:ph type="body" idx="1"/>
          </p:nvPr>
        </p:nvSpPr>
        <p:spPr>
          <a:xfrm>
            <a:off x="381000" y="1633536"/>
            <a:ext cx="8001000" cy="4462464"/>
          </a:xfrm>
        </p:spPr>
        <p:txBody>
          <a:bodyPr>
            <a:normAutofit/>
          </a:bodyPr>
          <a:lstStyle/>
          <a:p>
            <a:r>
              <a:rPr lang="en-US" b="1" dirty="0">
                <a:solidFill>
                  <a:schemeClr val="accent4"/>
                </a:solidFill>
              </a:rPr>
              <a:t>Content Objectives:</a:t>
            </a:r>
          </a:p>
          <a:p>
            <a:pPr marL="397764" indent="-342900">
              <a:buFont typeface="Arial" panose="020B0604020202020204" pitchFamily="34" charset="0"/>
              <a:buChar char="•"/>
            </a:pPr>
            <a:r>
              <a:rPr lang="en-US" dirty="0">
                <a:solidFill>
                  <a:schemeClr val="accent4"/>
                </a:solidFill>
              </a:rPr>
              <a:t>Participants will identify the needs of Migrant Students. </a:t>
            </a:r>
          </a:p>
          <a:p>
            <a:pPr marL="397764" indent="-342900">
              <a:buFont typeface="Arial" panose="020B0604020202020204" pitchFamily="34" charset="0"/>
              <a:buChar char="•"/>
            </a:pPr>
            <a:r>
              <a:rPr lang="en-US" dirty="0">
                <a:solidFill>
                  <a:schemeClr val="accent4"/>
                </a:solidFill>
              </a:rPr>
              <a:t>Participants will better understand the significance of cultural bias and poverty on students. </a:t>
            </a:r>
          </a:p>
          <a:p>
            <a:endParaRPr lang="en-US" dirty="0">
              <a:solidFill>
                <a:schemeClr val="accent4"/>
              </a:solidFill>
            </a:endParaRPr>
          </a:p>
          <a:p>
            <a:r>
              <a:rPr lang="en-US" b="1" dirty="0">
                <a:solidFill>
                  <a:schemeClr val="accent4"/>
                </a:solidFill>
              </a:rPr>
              <a:t>Language Objectives: </a:t>
            </a:r>
          </a:p>
          <a:p>
            <a:pPr marL="397764" indent="-342900">
              <a:buFont typeface="Arial" panose="020B0604020202020204" pitchFamily="34" charset="0"/>
              <a:buChar char="•"/>
            </a:pPr>
            <a:r>
              <a:rPr lang="en-US" dirty="0">
                <a:solidFill>
                  <a:schemeClr val="accent4"/>
                </a:solidFill>
              </a:rPr>
              <a:t>Participants will use effective </a:t>
            </a:r>
            <a:r>
              <a:rPr lang="en-US" dirty="0" smtClean="0">
                <a:solidFill>
                  <a:schemeClr val="accent4"/>
                </a:solidFill>
              </a:rPr>
              <a:t>speaking strategies</a:t>
            </a:r>
            <a:r>
              <a:rPr lang="en-US" dirty="0">
                <a:solidFill>
                  <a:schemeClr val="accent4"/>
                </a:solidFill>
              </a:rPr>
              <a:t>.</a:t>
            </a:r>
          </a:p>
          <a:p>
            <a:pPr marL="397764" indent="-342900">
              <a:buFont typeface="Arial" panose="020B0604020202020204" pitchFamily="34" charset="0"/>
              <a:buChar char="•"/>
            </a:pPr>
            <a:r>
              <a:rPr lang="en-US" dirty="0">
                <a:solidFill>
                  <a:schemeClr val="accent4"/>
                </a:solidFill>
              </a:rPr>
              <a:t>Participants will create a language objective.</a:t>
            </a:r>
          </a:p>
          <a:p>
            <a:pPr marL="397764" indent="-342900">
              <a:buFont typeface="Arial" panose="020B0604020202020204" pitchFamily="34" charset="0"/>
              <a:buChar char="•"/>
            </a:pPr>
            <a:r>
              <a:rPr lang="en-US" dirty="0">
                <a:solidFill>
                  <a:schemeClr val="accent4"/>
                </a:solidFill>
              </a:rPr>
              <a:t>Participants will create graphic organizers for various tasks. </a:t>
            </a:r>
          </a:p>
          <a:p>
            <a:endParaRPr lang="en-US" dirty="0"/>
          </a:p>
        </p:txBody>
      </p:sp>
    </p:spTree>
    <p:extLst>
      <p:ext uri="{BB962C8B-B14F-4D97-AF65-F5344CB8AC3E}">
        <p14:creationId xmlns:p14="http://schemas.microsoft.com/office/powerpoint/2010/main" val="147049995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Evaluations</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8059596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effectLst/>
              </a:rPr>
              <a:t>Works Cited	</a:t>
            </a:r>
            <a:endParaRPr lang="en-US" b="0" dirty="0">
              <a:effectLst/>
            </a:endParaRPr>
          </a:p>
        </p:txBody>
      </p:sp>
      <p:sp>
        <p:nvSpPr>
          <p:cNvPr id="3" name="Text Placeholder 2"/>
          <p:cNvSpPr>
            <a:spLocks noGrp="1"/>
          </p:cNvSpPr>
          <p:nvPr>
            <p:ph type="body" idx="1"/>
          </p:nvPr>
        </p:nvSpPr>
        <p:spPr>
          <a:xfrm>
            <a:off x="381000" y="1633536"/>
            <a:ext cx="8458200" cy="4462464"/>
          </a:xfrm>
        </p:spPr>
        <p:txBody>
          <a:bodyPr>
            <a:normAutofit lnSpcReduction="10000"/>
          </a:bodyPr>
          <a:lstStyle/>
          <a:p>
            <a:r>
              <a:rPr lang="en-US" dirty="0" smtClean="0"/>
              <a:t>Allen, Richard Howell. </a:t>
            </a:r>
            <a:r>
              <a:rPr lang="en-US" i="1" dirty="0" smtClean="0"/>
              <a:t>Impact Teaching: Ideas and Strategies for Teachers to Maximize Student Learning. </a:t>
            </a:r>
            <a:r>
              <a:rPr lang="en-US" dirty="0" smtClean="0"/>
              <a:t>Boston: </a:t>
            </a:r>
            <a:r>
              <a:rPr lang="en-US" dirty="0" err="1" smtClean="0"/>
              <a:t>Allyn</a:t>
            </a:r>
            <a:r>
              <a:rPr lang="en-US" dirty="0" smtClean="0"/>
              <a:t> &amp; Bacon, 2002. Print.</a:t>
            </a:r>
          </a:p>
          <a:p>
            <a:r>
              <a:rPr lang="en-US" dirty="0" smtClean="0"/>
              <a:t>“Could You Survive: Take the Quiz.” </a:t>
            </a:r>
            <a:r>
              <a:rPr lang="en-US" dirty="0" err="1" smtClean="0"/>
              <a:t>Ahaprocess</a:t>
            </a:r>
            <a:r>
              <a:rPr lang="en-US" dirty="0" smtClean="0"/>
              <a:t>, The Grand Rapids Press, 29 April 2001. Web. 16 Sept. 2013</a:t>
            </a:r>
          </a:p>
          <a:p>
            <a:r>
              <a:rPr lang="en-US" dirty="0" err="1" smtClean="0"/>
              <a:t>Echevarria</a:t>
            </a:r>
            <a:r>
              <a:rPr lang="en-US" dirty="0" smtClean="0"/>
              <a:t>, Jana, Mary Ellen Vogt and Deborah Short. </a:t>
            </a:r>
            <a:r>
              <a:rPr lang="en-US" i="1" dirty="0" smtClean="0"/>
              <a:t>Making Content Comprehensible for English Language Learners: The SIOP Model.</a:t>
            </a:r>
            <a:r>
              <a:rPr lang="en-US" dirty="0" smtClean="0"/>
              <a:t> Boston: Pearson Education, 2013. Print</a:t>
            </a:r>
          </a:p>
          <a:p>
            <a:r>
              <a:rPr lang="en-US" dirty="0" err="1" smtClean="0"/>
              <a:t>EdChange</a:t>
            </a:r>
            <a:r>
              <a:rPr lang="en-US" dirty="0" smtClean="0"/>
              <a:t>: Informing Ourselves Reforming Our Schools Transforming our World. </a:t>
            </a:r>
            <a:r>
              <a:rPr lang="en-US" i="1" dirty="0" smtClean="0"/>
              <a:t>Equity &amp; Diversity</a:t>
            </a:r>
            <a:r>
              <a:rPr lang="en-US" dirty="0" smtClean="0"/>
              <a:t>. Web. 17 Sept. 2013</a:t>
            </a:r>
          </a:p>
          <a:p>
            <a:r>
              <a:rPr lang="en-US" dirty="0" smtClean="0"/>
              <a:t>Jensen, Eric. </a:t>
            </a:r>
            <a:r>
              <a:rPr lang="en-US" i="1" dirty="0" smtClean="0"/>
              <a:t>Teaching with Poverty in Mind. </a:t>
            </a:r>
            <a:r>
              <a:rPr lang="en-US" dirty="0" smtClean="0"/>
              <a:t>Alexandria: ASCD, 2009. Print.</a:t>
            </a:r>
            <a:r>
              <a:rPr lang="en-US" i="1" dirty="0" smtClean="0"/>
              <a:t> </a:t>
            </a:r>
          </a:p>
          <a:p>
            <a:r>
              <a:rPr lang="en-US" dirty="0" err="1" smtClean="0"/>
              <a:t>Mendler</a:t>
            </a:r>
            <a:r>
              <a:rPr lang="en-US" dirty="0" smtClean="0"/>
              <a:t>, Allen N. </a:t>
            </a:r>
            <a:r>
              <a:rPr lang="en-US" i="1" dirty="0" smtClean="0"/>
              <a:t>Connecting with Students. </a:t>
            </a:r>
            <a:r>
              <a:rPr lang="en-US" dirty="0" smtClean="0"/>
              <a:t>Alexandria: ASCD, 2001. Print. </a:t>
            </a:r>
          </a:p>
          <a:p>
            <a:r>
              <a:rPr lang="en-US" dirty="0">
                <a:hlinkClick r:id="rId3"/>
              </a:rPr>
              <a:t>http://</a:t>
            </a:r>
            <a:r>
              <a:rPr lang="en-US" dirty="0" smtClean="0">
                <a:hlinkClick r:id="rId3"/>
              </a:rPr>
              <a:t>www.inspiration.com/visual-learning/graphic-organizers</a:t>
            </a:r>
            <a:endParaRPr lang="en-US" dirty="0" smtClean="0"/>
          </a:p>
          <a:p>
            <a:r>
              <a:rPr lang="en-US" dirty="0" smtClean="0"/>
              <a:t>Ellis, Edwin. “Q&amp;A: What’s the Big Deal with Graphic Organizers?” 2004. Web. 18 Nov. 2013.</a:t>
            </a:r>
          </a:p>
          <a:p>
            <a:endParaRPr lang="en-US" dirty="0"/>
          </a:p>
        </p:txBody>
      </p:sp>
    </p:spTree>
    <p:extLst>
      <p:ext uri="{BB962C8B-B14F-4D97-AF65-F5344CB8AC3E}">
        <p14:creationId xmlns:p14="http://schemas.microsoft.com/office/powerpoint/2010/main" val="383579741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Text Placeholder 2"/>
          <p:cNvSpPr>
            <a:spLocks noGrp="1"/>
          </p:cNvSpPr>
          <p:nvPr>
            <p:ph type="body" idx="1"/>
          </p:nvPr>
        </p:nvSpPr>
        <p:spPr>
          <a:xfrm>
            <a:off x="381000" y="1633536"/>
            <a:ext cx="7620000" cy="2286000"/>
          </a:xfrm>
        </p:spPr>
        <p:txBody>
          <a:bodyPr>
            <a:normAutofit/>
          </a:bodyPr>
          <a:lstStyle/>
          <a:p>
            <a:r>
              <a:rPr lang="en-US" sz="3200" dirty="0" smtClean="0">
                <a:solidFill>
                  <a:schemeClr val="accent4"/>
                </a:solidFill>
              </a:rPr>
              <a:t>Mary Kirby, Migrant Content Specialist</a:t>
            </a:r>
          </a:p>
          <a:p>
            <a:r>
              <a:rPr lang="en-US" sz="3200" dirty="0" smtClean="0">
                <a:solidFill>
                  <a:schemeClr val="accent4"/>
                </a:solidFill>
                <a:hlinkClick r:id="rId3"/>
              </a:rPr>
              <a:t>mkirby@esd123.org</a:t>
            </a:r>
            <a:endParaRPr lang="en-US" sz="3200" dirty="0" smtClean="0">
              <a:solidFill>
                <a:schemeClr val="accent4"/>
              </a:solidFill>
            </a:endParaRPr>
          </a:p>
          <a:p>
            <a:endParaRPr lang="en-US" sz="3200" dirty="0">
              <a:solidFill>
                <a:schemeClr val="accent4"/>
              </a:solidFill>
            </a:endParaRPr>
          </a:p>
        </p:txBody>
      </p:sp>
    </p:spTree>
    <p:extLst>
      <p:ext uri="{BB962C8B-B14F-4D97-AF65-F5344CB8AC3E}">
        <p14:creationId xmlns:p14="http://schemas.microsoft.com/office/powerpoint/2010/main" val="9167932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1465"/>
            <a:ext cx="7239000" cy="1100136"/>
          </a:xfrm>
        </p:spPr>
        <p:txBody>
          <a:bodyPr/>
          <a:lstStyle/>
          <a:p>
            <a:r>
              <a:rPr lang="en-US" dirty="0" smtClean="0"/>
              <a:t>Migrant 7 Areas of Concern</a:t>
            </a:r>
            <a:endParaRPr lang="en-US" dirty="0"/>
          </a:p>
        </p:txBody>
      </p:sp>
      <p:sp>
        <p:nvSpPr>
          <p:cNvPr id="3" name="Text Placeholder 2"/>
          <p:cNvSpPr>
            <a:spLocks noGrp="1"/>
          </p:cNvSpPr>
          <p:nvPr>
            <p:ph type="body" idx="1"/>
          </p:nvPr>
        </p:nvSpPr>
        <p:spPr>
          <a:xfrm>
            <a:off x="838200" y="5334000"/>
            <a:ext cx="6629400" cy="566736"/>
          </a:xfrm>
          <a:solidFill>
            <a:schemeClr val="bg1"/>
          </a:solidFill>
        </p:spPr>
        <p:txBody>
          <a:bodyPr>
            <a:noAutofit/>
          </a:bodyPr>
          <a:lstStyle/>
          <a:p>
            <a:r>
              <a:rPr lang="en-US" dirty="0" smtClean="0">
                <a:solidFill>
                  <a:schemeClr val="accent4"/>
                </a:solidFill>
              </a:rPr>
              <a:t>Let's </a:t>
            </a:r>
            <a:r>
              <a:rPr lang="en-US" dirty="0" smtClean="0">
                <a:solidFill>
                  <a:schemeClr val="accent4"/>
                </a:solidFill>
                <a:hlinkClick r:id="rId3"/>
              </a:rPr>
              <a:t>take </a:t>
            </a:r>
            <a:r>
              <a:rPr lang="en-US" dirty="0" smtClean="0">
                <a:solidFill>
                  <a:schemeClr val="accent4"/>
                </a:solidFill>
                <a:hlinkClick r:id="rId4"/>
              </a:rPr>
              <a:t>a closer look into the lives of some migrant children.</a:t>
            </a:r>
            <a:endParaRPr lang="en-US" dirty="0">
              <a:solidFill>
                <a:schemeClr val="accent4"/>
              </a:solidFill>
            </a:endParaRPr>
          </a:p>
        </p:txBody>
      </p:sp>
      <p:sp>
        <p:nvSpPr>
          <p:cNvPr id="5" name="TextBox 4"/>
          <p:cNvSpPr txBox="1"/>
          <p:nvPr/>
        </p:nvSpPr>
        <p:spPr>
          <a:xfrm>
            <a:off x="521825" y="1600200"/>
            <a:ext cx="7162800" cy="3539430"/>
          </a:xfrm>
          <a:prstGeom prst="rect">
            <a:avLst/>
          </a:prstGeom>
          <a:noFill/>
        </p:spPr>
        <p:txBody>
          <a:bodyPr wrap="square" rtlCol="0">
            <a:spAutoFit/>
          </a:bodyPr>
          <a:lstStyle/>
          <a:p>
            <a:pPr marL="342900" indent="-342900">
              <a:buFont typeface="+mj-lt"/>
              <a:buAutoNum type="arabicPeriod"/>
            </a:pPr>
            <a:r>
              <a:rPr lang="en-US" sz="3200" dirty="0">
                <a:solidFill>
                  <a:schemeClr val="accent4"/>
                </a:solidFill>
                <a:latin typeface="+mn-lt"/>
              </a:rPr>
              <a:t>Educational Continuity</a:t>
            </a:r>
          </a:p>
          <a:p>
            <a:pPr marL="342900" indent="-342900">
              <a:buFont typeface="+mj-lt"/>
              <a:buAutoNum type="arabicPeriod"/>
            </a:pPr>
            <a:r>
              <a:rPr lang="en-US" sz="3200" dirty="0">
                <a:solidFill>
                  <a:schemeClr val="accent4"/>
                </a:solidFill>
                <a:latin typeface="+mn-lt"/>
              </a:rPr>
              <a:t>Instructional Time </a:t>
            </a:r>
          </a:p>
          <a:p>
            <a:pPr marL="342900" indent="-342900">
              <a:buFont typeface="+mj-lt"/>
              <a:buAutoNum type="arabicPeriod"/>
            </a:pPr>
            <a:r>
              <a:rPr lang="en-US" sz="3200" dirty="0">
                <a:solidFill>
                  <a:schemeClr val="accent4"/>
                </a:solidFill>
                <a:latin typeface="+mn-lt"/>
              </a:rPr>
              <a:t>School Engagement</a:t>
            </a:r>
          </a:p>
          <a:p>
            <a:pPr marL="342900" indent="-342900">
              <a:buFont typeface="+mj-lt"/>
              <a:buAutoNum type="arabicPeriod"/>
            </a:pPr>
            <a:r>
              <a:rPr lang="en-US" sz="3200" dirty="0">
                <a:solidFill>
                  <a:schemeClr val="accent4"/>
                </a:solidFill>
                <a:latin typeface="+mn-lt"/>
              </a:rPr>
              <a:t>English Language Development</a:t>
            </a:r>
          </a:p>
          <a:p>
            <a:pPr marL="342900" indent="-342900">
              <a:buFont typeface="+mj-lt"/>
              <a:buAutoNum type="arabicPeriod"/>
            </a:pPr>
            <a:r>
              <a:rPr lang="en-US" sz="3200" dirty="0">
                <a:solidFill>
                  <a:schemeClr val="accent4"/>
                </a:solidFill>
                <a:latin typeface="+mn-lt"/>
              </a:rPr>
              <a:t>Educational Support in the Home</a:t>
            </a:r>
          </a:p>
          <a:p>
            <a:pPr marL="342900" indent="-342900">
              <a:buFont typeface="+mj-lt"/>
              <a:buAutoNum type="arabicPeriod"/>
            </a:pPr>
            <a:r>
              <a:rPr lang="en-US" sz="3200" dirty="0">
                <a:solidFill>
                  <a:schemeClr val="accent4"/>
                </a:solidFill>
                <a:latin typeface="+mn-lt"/>
              </a:rPr>
              <a:t>Health</a:t>
            </a:r>
          </a:p>
          <a:p>
            <a:pPr marL="342900" indent="-342900">
              <a:buFont typeface="+mj-lt"/>
              <a:buAutoNum type="arabicPeriod"/>
            </a:pPr>
            <a:r>
              <a:rPr lang="en-US" sz="3200" dirty="0">
                <a:solidFill>
                  <a:schemeClr val="accent4"/>
                </a:solidFill>
                <a:latin typeface="+mn-lt"/>
              </a:rPr>
              <a:t>Access to Services </a:t>
            </a:r>
          </a:p>
        </p:txBody>
      </p:sp>
    </p:spTree>
    <p:extLst>
      <p:ext uri="{BB962C8B-B14F-4D97-AF65-F5344CB8AC3E}">
        <p14:creationId xmlns:p14="http://schemas.microsoft.com/office/powerpoint/2010/main" val="32169809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effectLst/>
              </a:rPr>
              <a:t>What is Culture?</a:t>
            </a:r>
            <a:endParaRPr lang="en-US" b="0" dirty="0">
              <a:effectLst/>
            </a:endParaRPr>
          </a:p>
        </p:txBody>
      </p:sp>
      <p:sp>
        <p:nvSpPr>
          <p:cNvPr id="3" name="Text Placeholder 2"/>
          <p:cNvSpPr>
            <a:spLocks noGrp="1"/>
          </p:cNvSpPr>
          <p:nvPr>
            <p:ph type="body" idx="1"/>
          </p:nvPr>
        </p:nvSpPr>
        <p:spPr>
          <a:xfrm>
            <a:off x="381000" y="1633536"/>
            <a:ext cx="7848600" cy="3319464"/>
          </a:xfrm>
        </p:spPr>
        <p:txBody>
          <a:bodyPr>
            <a:normAutofit/>
          </a:bodyPr>
          <a:lstStyle/>
          <a:p>
            <a:r>
              <a:rPr lang="en-US" sz="3200" dirty="0" smtClean="0">
                <a:solidFill>
                  <a:schemeClr val="accent4"/>
                </a:solidFill>
              </a:rPr>
              <a:t>On an index card, write a definition of the word ‘culture’. </a:t>
            </a:r>
          </a:p>
          <a:p>
            <a:endParaRPr lang="en-US" sz="3200" dirty="0">
              <a:solidFill>
                <a:schemeClr val="accent4"/>
              </a:solidFill>
            </a:endParaRPr>
          </a:p>
          <a:p>
            <a:r>
              <a:rPr lang="en-US" sz="3200" dirty="0" smtClean="0">
                <a:solidFill>
                  <a:schemeClr val="accent4"/>
                </a:solidFill>
              </a:rPr>
              <a:t>In your table group, come up with a group definition of culture. </a:t>
            </a:r>
          </a:p>
          <a:p>
            <a:endParaRPr lang="en-US" sz="3200" dirty="0" smtClean="0">
              <a:hlinkClick r:id="rId3"/>
            </a:endParaRPr>
          </a:p>
          <a:p>
            <a:endParaRPr lang="en-US" sz="3200" dirty="0" smtClean="0">
              <a:solidFill>
                <a:schemeClr val="accent4"/>
              </a:solidFill>
            </a:endParaRPr>
          </a:p>
          <a:p>
            <a:endParaRPr lang="en-US" dirty="0">
              <a:solidFill>
                <a:schemeClr val="accent4"/>
              </a:solidFill>
            </a:endParaRPr>
          </a:p>
        </p:txBody>
      </p:sp>
      <p:pic>
        <p:nvPicPr>
          <p:cNvPr id="3074" name="Picture 2" descr="C:\Program Files\Microsoft Office\MEDIA\CAGCAT10\j0234131.wmf">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00400" y="4267200"/>
            <a:ext cx="1952531" cy="2076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0721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Cultural Differences</a:t>
            </a:r>
            <a:endParaRPr lang="en-US" dirty="0"/>
          </a:p>
        </p:txBody>
      </p:sp>
      <p:sp>
        <p:nvSpPr>
          <p:cNvPr id="3" name="Text Placeholder 2"/>
          <p:cNvSpPr>
            <a:spLocks noGrp="1"/>
          </p:cNvSpPr>
          <p:nvPr>
            <p:ph type="body" idx="1"/>
          </p:nvPr>
        </p:nvSpPr>
        <p:spPr>
          <a:xfrm>
            <a:off x="381000" y="1633536"/>
            <a:ext cx="7848600" cy="3929064"/>
          </a:xfrm>
        </p:spPr>
        <p:txBody>
          <a:bodyPr>
            <a:normAutofit/>
          </a:bodyPr>
          <a:lstStyle/>
          <a:p>
            <a:pPr marL="397764" indent="-342900">
              <a:buFont typeface="Wingdings" panose="05000000000000000000" pitchFamily="2" charset="2"/>
              <a:buChar char="§"/>
            </a:pPr>
            <a:r>
              <a:rPr lang="en-US" sz="3200" dirty="0" smtClean="0">
                <a:solidFill>
                  <a:schemeClr val="accent4"/>
                </a:solidFill>
              </a:rPr>
              <a:t>Pre-linguistic children not spoken to</a:t>
            </a:r>
          </a:p>
          <a:p>
            <a:pPr marL="397764" indent="-342900">
              <a:buFont typeface="Wingdings" panose="05000000000000000000" pitchFamily="2" charset="2"/>
              <a:buChar char="§"/>
            </a:pPr>
            <a:r>
              <a:rPr lang="en-US" sz="3200" dirty="0" smtClean="0">
                <a:solidFill>
                  <a:schemeClr val="accent4"/>
                </a:solidFill>
              </a:rPr>
              <a:t>Children speak only when spoken to</a:t>
            </a:r>
          </a:p>
          <a:p>
            <a:pPr marL="397764" indent="-342900">
              <a:buFont typeface="Wingdings" panose="05000000000000000000" pitchFamily="2" charset="2"/>
              <a:buChar char="§"/>
            </a:pPr>
            <a:r>
              <a:rPr lang="en-US" sz="3200" dirty="0" smtClean="0">
                <a:solidFill>
                  <a:schemeClr val="accent4"/>
                </a:solidFill>
              </a:rPr>
              <a:t>Volunteering answers = showing off</a:t>
            </a:r>
          </a:p>
          <a:p>
            <a:pPr marL="397764" indent="-342900">
              <a:buFont typeface="Wingdings" panose="05000000000000000000" pitchFamily="2" charset="2"/>
              <a:buChar char="§"/>
            </a:pPr>
            <a:r>
              <a:rPr lang="en-US" sz="3200" dirty="0" smtClean="0">
                <a:solidFill>
                  <a:schemeClr val="accent4"/>
                </a:solidFill>
              </a:rPr>
              <a:t>Different wait times</a:t>
            </a:r>
          </a:p>
          <a:p>
            <a:pPr marL="397764" indent="-342900">
              <a:buFont typeface="Wingdings" panose="05000000000000000000" pitchFamily="2" charset="2"/>
              <a:buChar char="§"/>
            </a:pPr>
            <a:r>
              <a:rPr lang="en-US" sz="3200" dirty="0" smtClean="0">
                <a:solidFill>
                  <a:schemeClr val="accent4"/>
                </a:solidFill>
              </a:rPr>
              <a:t>Different story telling styles</a:t>
            </a:r>
          </a:p>
          <a:p>
            <a:pPr marL="397764" indent="-342900">
              <a:buFont typeface="Wingdings" panose="05000000000000000000" pitchFamily="2" charset="2"/>
              <a:buChar char="§"/>
            </a:pPr>
            <a:r>
              <a:rPr lang="en-US" sz="3200" dirty="0" smtClean="0">
                <a:solidFill>
                  <a:schemeClr val="accent4"/>
                </a:solidFill>
              </a:rPr>
              <a:t>Different personal space boundaries</a:t>
            </a:r>
            <a:endParaRPr lang="en-US" sz="3200" dirty="0">
              <a:solidFill>
                <a:schemeClr val="accent4"/>
              </a:solidFill>
            </a:endParaRPr>
          </a:p>
        </p:txBody>
      </p:sp>
    </p:spTree>
    <p:extLst>
      <p:ext uri="{BB962C8B-B14F-4D97-AF65-F5344CB8AC3E}">
        <p14:creationId xmlns:p14="http://schemas.microsoft.com/office/powerpoint/2010/main" val="3605753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Variety of School Experiences</a:t>
            </a:r>
            <a:endParaRPr lang="en-US" dirty="0"/>
          </a:p>
        </p:txBody>
      </p:sp>
      <p:sp>
        <p:nvSpPr>
          <p:cNvPr id="3" name="Text Placeholder 2"/>
          <p:cNvSpPr>
            <a:spLocks noGrp="1"/>
          </p:cNvSpPr>
          <p:nvPr>
            <p:ph type="body" idx="1"/>
          </p:nvPr>
        </p:nvSpPr>
        <p:spPr>
          <a:xfrm>
            <a:off x="457200" y="1447800"/>
            <a:ext cx="7696200" cy="4495800"/>
          </a:xfrm>
        </p:spPr>
        <p:txBody>
          <a:bodyPr>
            <a:normAutofit/>
          </a:bodyPr>
          <a:lstStyle/>
          <a:p>
            <a:pPr marL="397764" indent="-342900">
              <a:buFont typeface="Wingdings" panose="05000000000000000000" pitchFamily="2" charset="2"/>
              <a:buChar char="§"/>
            </a:pPr>
            <a:r>
              <a:rPr lang="en-US" sz="3200" dirty="0" smtClean="0">
                <a:solidFill>
                  <a:schemeClr val="accent4"/>
                </a:solidFill>
              </a:rPr>
              <a:t>Parents have limited school and ability to read and write and children have none</a:t>
            </a:r>
          </a:p>
          <a:p>
            <a:pPr marL="397764" indent="-342900">
              <a:buFont typeface="Wingdings" panose="05000000000000000000" pitchFamily="2" charset="2"/>
              <a:buChar char="§"/>
            </a:pPr>
            <a:r>
              <a:rPr lang="en-US" sz="3200" dirty="0" smtClean="0">
                <a:solidFill>
                  <a:schemeClr val="accent4"/>
                </a:solidFill>
              </a:rPr>
              <a:t>Parents can read and write in their first language but children have no school</a:t>
            </a:r>
          </a:p>
          <a:p>
            <a:pPr marL="397764" indent="-342900">
              <a:buFont typeface="Wingdings" panose="05000000000000000000" pitchFamily="2" charset="2"/>
              <a:buChar char="§"/>
            </a:pPr>
            <a:r>
              <a:rPr lang="en-US" sz="3200" dirty="0" smtClean="0">
                <a:solidFill>
                  <a:schemeClr val="accent4"/>
                </a:solidFill>
              </a:rPr>
              <a:t>Parents can read and write and children have been read to and written some</a:t>
            </a:r>
          </a:p>
          <a:p>
            <a:pPr marL="397764" indent="-342900">
              <a:buFont typeface="Wingdings" panose="05000000000000000000" pitchFamily="2" charset="2"/>
              <a:buChar char="§"/>
            </a:pPr>
            <a:r>
              <a:rPr lang="en-US" sz="3200" dirty="0" smtClean="0">
                <a:solidFill>
                  <a:schemeClr val="accent4"/>
                </a:solidFill>
              </a:rPr>
              <a:t>Parents and children can read and write in their first language</a:t>
            </a:r>
            <a:endParaRPr lang="en-US" sz="3200" dirty="0">
              <a:solidFill>
                <a:schemeClr val="accent4"/>
              </a:solidFill>
            </a:endParaRPr>
          </a:p>
        </p:txBody>
      </p:sp>
    </p:spTree>
    <p:extLst>
      <p:ext uri="{BB962C8B-B14F-4D97-AF65-F5344CB8AC3E}">
        <p14:creationId xmlns:p14="http://schemas.microsoft.com/office/powerpoint/2010/main" val="310727747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 PP">
  <a:themeElements>
    <a:clrScheme name="ESD 123">
      <a:dk1>
        <a:srgbClr val="FFFFFF"/>
      </a:dk1>
      <a:lt1>
        <a:srgbClr val="99BCBE"/>
      </a:lt1>
      <a:dk2>
        <a:srgbClr val="005474"/>
      </a:dk2>
      <a:lt2>
        <a:srgbClr val="BBAB6F"/>
      </a:lt2>
      <a:accent1>
        <a:srgbClr val="FFC800"/>
      </a:accent1>
      <a:accent2>
        <a:srgbClr val="7B395D"/>
      </a:accent2>
      <a:accent3>
        <a:srgbClr val="B9D532"/>
      </a:accent3>
      <a:accent4>
        <a:srgbClr val="000000"/>
      </a:accent4>
      <a:accent5>
        <a:srgbClr val="706F6A"/>
      </a:accent5>
      <a:accent6>
        <a:srgbClr val="FFFFFF"/>
      </a:accent6>
      <a:hlink>
        <a:srgbClr val="009999"/>
      </a:hlink>
      <a:folHlink>
        <a:srgbClr val="99CC00"/>
      </a:folHlink>
    </a:clrScheme>
    <a:fontScheme name="ESD 123">
      <a:majorFont>
        <a:latin typeface="Tahoma"/>
        <a:ea typeface=""/>
        <a:cs typeface=""/>
      </a:majorFont>
      <a:minorFont>
        <a:latin typeface="Californian FB"/>
        <a:ea typeface=""/>
        <a:cs typeface=""/>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51c52ff8-5920-4217-8c27-6fdc9f729716">K56EZJF6X5H5-97-780</_dlc_DocId>
    <_dlc_DocIdUrl xmlns="51c52ff8-5920-4217-8c27-6fdc9f729716">
      <Url>https://portal.esd123.org/resources/_layouts/DocIdRedir.aspx?ID=K56EZJF6X5H5-97-780</Url>
      <Description>K56EZJF6X5H5-97-780</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58935D1F83E4844ABF8B530A2CB2820E" ma:contentTypeVersion="0" ma:contentTypeDescription="Create a new document." ma:contentTypeScope="" ma:versionID="0d557c8fffe023b53b12543d20f26c7b">
  <xsd:schema xmlns:xsd="http://www.w3.org/2001/XMLSchema" xmlns:xs="http://www.w3.org/2001/XMLSchema" xmlns:p="http://schemas.microsoft.com/office/2006/metadata/properties" xmlns:ns2="51c52ff8-5920-4217-8c27-6fdc9f729716" targetNamespace="http://schemas.microsoft.com/office/2006/metadata/properties" ma:root="true" ma:fieldsID="2ec14488d1ae3b183689b2b166c84832" ns2:_="">
    <xsd:import namespace="51c52ff8-5920-4217-8c27-6fdc9f729716"/>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1c52ff8-5920-4217-8c27-6fdc9f729716"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CBF5816-3286-4032-AD7A-ACEECA2672DF}">
  <ds:schemaRefs>
    <ds:schemaRef ds:uri="51c52ff8-5920-4217-8c27-6fdc9f729716"/>
    <ds:schemaRef ds:uri="http://purl.org/dc/terms/"/>
    <ds:schemaRef ds:uri="http://schemas.microsoft.com/office/2006/documentManagement/types"/>
    <ds:schemaRef ds:uri="http://schemas.microsoft.com/office/2006/metadata/properties"/>
    <ds:schemaRef ds:uri="http://schemas.openxmlformats.org/package/2006/metadata/core-properties"/>
    <ds:schemaRef ds:uri="http://schemas.microsoft.com/office/infopath/2007/PartnerControls"/>
    <ds:schemaRef ds:uri="http://purl.org/dc/elements/1.1/"/>
    <ds:schemaRef ds:uri="http://purl.org/dc/dcmitype/"/>
    <ds:schemaRef ds:uri="http://www.w3.org/XML/1998/namespace"/>
  </ds:schemaRefs>
</ds:datastoreItem>
</file>

<file path=customXml/itemProps2.xml><?xml version="1.0" encoding="utf-8"?>
<ds:datastoreItem xmlns:ds="http://schemas.openxmlformats.org/officeDocument/2006/customXml" ds:itemID="{D57AE528-54DB-4B67-8652-940F2AAA149D}">
  <ds:schemaRefs>
    <ds:schemaRef ds:uri="http://schemas.microsoft.com/sharepoint/v3/contenttype/forms"/>
  </ds:schemaRefs>
</ds:datastoreItem>
</file>

<file path=customXml/itemProps3.xml><?xml version="1.0" encoding="utf-8"?>
<ds:datastoreItem xmlns:ds="http://schemas.openxmlformats.org/officeDocument/2006/customXml" ds:itemID="{86348CBF-0DE2-4860-8BD2-95104F340013}">
  <ds:schemaRefs>
    <ds:schemaRef ds:uri="http://schemas.microsoft.com/sharepoint/events"/>
  </ds:schemaRefs>
</ds:datastoreItem>
</file>

<file path=customXml/itemProps4.xml><?xml version="1.0" encoding="utf-8"?>
<ds:datastoreItem xmlns:ds="http://schemas.openxmlformats.org/officeDocument/2006/customXml" ds:itemID="{769BAB20-D2CF-4F0B-B979-8F4C472BD1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1c52ff8-5920-4217-8c27-6fdc9f72971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Para PP</Template>
  <TotalTime>2906</TotalTime>
  <Words>3130</Words>
  <Application>Microsoft Office PowerPoint</Application>
  <PresentationFormat>On-screen Show (4:3)</PresentationFormat>
  <Paragraphs>399</Paragraphs>
  <Slides>56</Slides>
  <Notes>54</Notes>
  <HiddenSlides>0</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Para PP</vt:lpstr>
      <vt:lpstr>Maximizing Your Impact as a Para Professional </vt:lpstr>
      <vt:lpstr>Fiesta Time! </vt:lpstr>
      <vt:lpstr>Objectives/outcomes</vt:lpstr>
      <vt:lpstr>Working Together </vt:lpstr>
      <vt:lpstr>Working with diverse learners </vt:lpstr>
      <vt:lpstr>Migrant 7 Areas of Concern</vt:lpstr>
      <vt:lpstr>What is Culture?</vt:lpstr>
      <vt:lpstr>Cultural Differences</vt:lpstr>
      <vt:lpstr>Variety of School Experiences</vt:lpstr>
      <vt:lpstr>Students from Poverty  Could you survive in a different social class?</vt:lpstr>
      <vt:lpstr>PowerPoint Presentation</vt:lpstr>
      <vt:lpstr>PowerPoint Presentation</vt:lpstr>
      <vt:lpstr>Let’s check our knowledge! </vt:lpstr>
      <vt:lpstr>Observing an Orange </vt:lpstr>
      <vt:lpstr>Model of an orange</vt:lpstr>
      <vt:lpstr>Images of Oranges</vt:lpstr>
      <vt:lpstr>The Written Word…</vt:lpstr>
      <vt:lpstr>PowerPoint Presentation</vt:lpstr>
      <vt:lpstr>The Learning Pyramid</vt:lpstr>
      <vt:lpstr>PowerPoint Presentation</vt:lpstr>
      <vt:lpstr>Language Objectives &amp; Content Objectives</vt:lpstr>
      <vt:lpstr>PowerPoint Presentation</vt:lpstr>
      <vt:lpstr>PowerPoint Presentation</vt:lpstr>
      <vt:lpstr>Consider the following four categories as the starting point for generating language objectives</vt:lpstr>
      <vt:lpstr>Language Objective Examples:</vt:lpstr>
      <vt:lpstr>Quick Assessment </vt:lpstr>
      <vt:lpstr>10 Minute Break! </vt:lpstr>
      <vt:lpstr>Speaking to Students</vt:lpstr>
      <vt:lpstr>Appropriate Orientation</vt:lpstr>
      <vt:lpstr>PowerPoint Presentation</vt:lpstr>
      <vt:lpstr>Other phrases to avoid …</vt:lpstr>
      <vt:lpstr>You try it…</vt:lpstr>
      <vt:lpstr>Any questions?</vt:lpstr>
      <vt:lpstr>PowerPoint Presentation</vt:lpstr>
      <vt:lpstr>Ask Open Questions</vt:lpstr>
      <vt:lpstr>Let’s practice</vt:lpstr>
      <vt:lpstr>Positive Mental Images</vt:lpstr>
      <vt:lpstr>PowerPoint Presentation</vt:lpstr>
      <vt:lpstr>Compliments &amp; Criticisms</vt:lpstr>
      <vt:lpstr>Specify the response</vt:lpstr>
      <vt:lpstr>PowerPoint Presentation</vt:lpstr>
      <vt:lpstr>Graphic Organizers</vt:lpstr>
      <vt:lpstr>PowerPoint Presentation</vt:lpstr>
      <vt:lpstr>PowerPoint Presentation</vt:lpstr>
      <vt:lpstr>PowerPoint Presentation</vt:lpstr>
      <vt:lpstr>Frayer Model</vt:lpstr>
      <vt:lpstr>Frayer Examples…</vt:lpstr>
      <vt:lpstr>PowerPoint Presentation</vt:lpstr>
      <vt:lpstr>Compare - Contrast </vt:lpstr>
      <vt:lpstr>PowerPoint Presentation</vt:lpstr>
      <vt:lpstr>PowerPoint Presentation</vt:lpstr>
      <vt:lpstr>Box and T chart  </vt:lpstr>
      <vt:lpstr>Review objectives</vt:lpstr>
      <vt:lpstr>Evaluations</vt:lpstr>
      <vt:lpstr>Works Cited </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 Kirby</dc:creator>
  <cp:lastModifiedBy>Mary Kirby</cp:lastModifiedBy>
  <cp:revision>105</cp:revision>
  <cp:lastPrinted>2013-12-03T17:06:24Z</cp:lastPrinted>
  <dcterms:created xsi:type="dcterms:W3CDTF">2013-09-17T15:36:11Z</dcterms:created>
  <dcterms:modified xsi:type="dcterms:W3CDTF">2013-12-05T03:18:04Z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0x01010058935D1F83E4844ABF8B530A2CB2820E</vt:lpwstr>
  </property>
  <property fmtid="{D5CDD505-2E9C-101B-9397-08002B2CF9AE}" pid="3" name="_dlc_DocIdItemGuid">
    <vt:lpwstr>8a9c00e3-d59b-4df1-b79c-eebd551f8ed1</vt:lpwstr>
  </property>
</Properties>
</file>