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8" r:id="rId3"/>
    <p:sldId id="257" r:id="rId4"/>
    <p:sldId id="260" r:id="rId5"/>
    <p:sldId id="258" r:id="rId6"/>
    <p:sldId id="259" r:id="rId7"/>
    <p:sldId id="261" r:id="rId8"/>
    <p:sldId id="262" r:id="rId9"/>
    <p:sldId id="263" r:id="rId10"/>
    <p:sldId id="264" r:id="rId11"/>
    <p:sldId id="265" r:id="rId12"/>
    <p:sldId id="266" r:id="rId13"/>
    <p:sldId id="267" r:id="rId14"/>
    <p:sldId id="269" r:id="rId15"/>
    <p:sldId id="271" r:id="rId16"/>
    <p:sldId id="270" r:id="rId17"/>
    <p:sldId id="275" r:id="rId18"/>
    <p:sldId id="280" r:id="rId19"/>
    <p:sldId id="274" r:id="rId20"/>
    <p:sldId id="276" r:id="rId21"/>
    <p:sldId id="277" r:id="rId22"/>
    <p:sldId id="278" r:id="rId23"/>
    <p:sldId id="279"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80747" autoAdjust="0"/>
  </p:normalViewPr>
  <p:slideViewPr>
    <p:cSldViewPr>
      <p:cViewPr varScale="1">
        <p:scale>
          <a:sx n="74" d="100"/>
          <a:sy n="74" d="100"/>
        </p:scale>
        <p:origin x="-378" y="-90"/>
      </p:cViewPr>
      <p:guideLst>
        <p:guide orient="horz" pos="2160"/>
        <p:guide pos="2880"/>
      </p:guideLst>
    </p:cSldViewPr>
  </p:slideViewPr>
  <p:outlineViewPr>
    <p:cViewPr>
      <p:scale>
        <a:sx n="33" d="100"/>
        <a:sy n="33" d="100"/>
      </p:scale>
      <p:origin x="0" y="13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B3B3A-FCAD-47A8-8E74-C417067A46B8}" type="datetimeFigureOut">
              <a:rPr lang="en-US" smtClean="0"/>
              <a:t>3/3/2014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8F279-2F25-4A9E-9308-5D0DF9551EF2}" type="slidenum">
              <a:rPr lang="en-US" smtClean="0"/>
              <a:t>‹#›</a:t>
            </a:fld>
            <a:endParaRPr lang="en-US"/>
          </a:p>
        </p:txBody>
      </p:sp>
    </p:spTree>
    <p:extLst>
      <p:ext uri="{BB962C8B-B14F-4D97-AF65-F5344CB8AC3E}">
        <p14:creationId xmlns:p14="http://schemas.microsoft.com/office/powerpoint/2010/main" val="81359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orestandards.org/assets/Appendix_B.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many hats we wear as educators of ELLs is to set up our students so they can achieve academic success.  More attention is now</a:t>
            </a:r>
            <a:r>
              <a:rPr lang="en-US" baseline="0" dirty="0" smtClean="0"/>
              <a:t> being paid to the question of ELL rigor and finding the right balance between scaffolding and independent learning.  The CCSS now call for us to be more cognizant of how we approach building ELL’s background knowledge as part of close reading.</a:t>
            </a:r>
            <a:endParaRPr lang="en-US" dirty="0" smtClean="0"/>
          </a:p>
          <a:p>
            <a:endParaRPr lang="en-US" dirty="0" smtClean="0"/>
          </a:p>
          <a:p>
            <a:r>
              <a:rPr lang="en-US" dirty="0" smtClean="0"/>
              <a:t>There are multiple challenges for ELLs at all levels of English proficiency in effectively partaking</a:t>
            </a:r>
            <a:r>
              <a:rPr lang="en-US" baseline="0" dirty="0" smtClean="0"/>
              <a:t> in the close reading of complex texts.  What is the role of background knowledge to meet these complex challenges?</a:t>
            </a:r>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2</a:t>
            </a:fld>
            <a:endParaRPr lang="en-US"/>
          </a:p>
        </p:txBody>
      </p:sp>
    </p:spTree>
    <p:extLst>
      <p:ext uri="{BB962C8B-B14F-4D97-AF65-F5344CB8AC3E}">
        <p14:creationId xmlns:p14="http://schemas.microsoft.com/office/powerpoint/2010/main" val="2030764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must focus instruction</a:t>
            </a:r>
            <a:r>
              <a:rPr lang="en-US" baseline="0" dirty="0" smtClean="0"/>
              <a:t> only on the background knowledge that is critical to ELLs comprehending the text.  ELLs don’t need to know everything possible related to the topic.  For examples, ELLs don’t need to be pre-taught all the vocabulary they will encounter in a text but will need to know key vocabulary that will help them unlock the meaning of the text.</a:t>
            </a:r>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11</a:t>
            </a:fld>
            <a:endParaRPr lang="en-US"/>
          </a:p>
        </p:txBody>
      </p:sp>
    </p:spTree>
    <p:extLst>
      <p:ext uri="{BB962C8B-B14F-4D97-AF65-F5344CB8AC3E}">
        <p14:creationId xmlns:p14="http://schemas.microsoft.com/office/powerpoint/2010/main" val="1802203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concise the background information is, the better (e.g.,</a:t>
            </a:r>
            <a:r>
              <a:rPr lang="en-US" baseline="0" dirty="0" smtClean="0"/>
              <a:t> you may wish to reconsider taking an entire class period to build ELLs’ background knowledge).  For example, you could provide some background knowledge via homework that students complete prior to class time and briefly discuss the background the next day of class.</a:t>
            </a:r>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12</a:t>
            </a:fld>
            <a:endParaRPr lang="en-US"/>
          </a:p>
        </p:txBody>
      </p:sp>
    </p:spTree>
    <p:extLst>
      <p:ext uri="{BB962C8B-B14F-4D97-AF65-F5344CB8AC3E}">
        <p14:creationId xmlns:p14="http://schemas.microsoft.com/office/powerpoint/2010/main" val="1802203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way to work through how much background information</a:t>
            </a:r>
            <a:r>
              <a:rPr lang="en-US" baseline="0" dirty="0" smtClean="0"/>
              <a:t> to teach to ELLs prior to reading a text.</a:t>
            </a:r>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13</a:t>
            </a:fld>
            <a:endParaRPr lang="en-US"/>
          </a:p>
        </p:txBody>
      </p:sp>
    </p:spTree>
    <p:extLst>
      <p:ext uri="{BB962C8B-B14F-4D97-AF65-F5344CB8AC3E}">
        <p14:creationId xmlns:p14="http://schemas.microsoft.com/office/powerpoint/2010/main" val="346399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better illustrate how ELLs’ background knowledge comes into play during close reading, let’s take a look at a sample text. An Appendix to the CCSS provides </a:t>
            </a:r>
            <a:r>
              <a:rPr lang="en-US" sz="1200" u="sng" kern="1200" dirty="0" smtClean="0">
                <a:solidFill>
                  <a:schemeClr val="tx1"/>
                </a:solidFill>
                <a:effectLst/>
                <a:latin typeface="+mn-lt"/>
                <a:ea typeface="+mn-ea"/>
                <a:cs typeface="+mn-cs"/>
                <a:hlinkClick r:id="rId3" tooltip="CCSS Text Exemplars"/>
              </a:rPr>
              <a:t>text exemplars</a:t>
            </a:r>
            <a:r>
              <a:rPr lang="en-US" sz="1200" kern="1200" dirty="0" smtClean="0">
                <a:solidFill>
                  <a:schemeClr val="tx1"/>
                </a:solidFill>
                <a:effectLst/>
                <a:latin typeface="+mn-lt"/>
                <a:ea typeface="+mn-ea"/>
                <a:cs typeface="+mn-cs"/>
              </a:rPr>
              <a:t> with sample texts of different genres suggested – but not prescribed – for each grade level. For example, </a:t>
            </a:r>
            <a:r>
              <a:rPr lang="en-US" sz="1200" kern="1200" dirty="0" err="1" smtClean="0">
                <a:solidFill>
                  <a:schemeClr val="tx1"/>
                </a:solidFill>
                <a:effectLst/>
                <a:latin typeface="+mn-lt"/>
                <a:ea typeface="+mn-ea"/>
                <a:cs typeface="+mn-cs"/>
              </a:rPr>
              <a:t>Erinn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Banting’s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England the Land</a:t>
            </a:r>
            <a:r>
              <a:rPr lang="en-US" sz="1200" kern="1200" dirty="0" smtClean="0">
                <a:solidFill>
                  <a:schemeClr val="tx1"/>
                </a:solidFill>
                <a:effectLst/>
                <a:latin typeface="+mn-lt"/>
                <a:ea typeface="+mn-ea"/>
                <a:cs typeface="+mn-cs"/>
              </a:rPr>
              <a:t> (2004) is listed as a suggested informational text for close reading in grades 4-5. Take a look at two paragraphs of this text, and think about what kinds of background knowledge students would need to fully access this text:</a:t>
            </a:r>
          </a:p>
          <a:p>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14</a:t>
            </a:fld>
            <a:endParaRPr lang="en-US"/>
          </a:p>
        </p:txBody>
      </p:sp>
    </p:spTree>
    <p:extLst>
      <p:ext uri="{BB962C8B-B14F-4D97-AF65-F5344CB8AC3E}">
        <p14:creationId xmlns:p14="http://schemas.microsoft.com/office/powerpoint/2010/main" val="183921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passage aloud for the participants</a:t>
            </a:r>
            <a:r>
              <a:rPr lang="en-US" baseline="0" dirty="0" smtClean="0"/>
              <a:t> </a:t>
            </a:r>
          </a:p>
          <a:p>
            <a:r>
              <a:rPr lang="en-US" baseline="0" dirty="0" smtClean="0"/>
              <a:t>(or have them read silently to themselves, or ask for a volunteer to read aloud).</a:t>
            </a:r>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15</a:t>
            </a:fld>
            <a:endParaRPr lang="en-US"/>
          </a:p>
        </p:txBody>
      </p:sp>
    </p:spTree>
    <p:extLst>
      <p:ext uri="{BB962C8B-B14F-4D97-AF65-F5344CB8AC3E}">
        <p14:creationId xmlns:p14="http://schemas.microsoft.com/office/powerpoint/2010/main" val="1894075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were using </a:t>
            </a:r>
            <a:r>
              <a:rPr lang="en-US" dirty="0" err="1" smtClean="0"/>
              <a:t>Banting’s</a:t>
            </a:r>
            <a:r>
              <a:rPr lang="en-US" dirty="0" smtClean="0"/>
              <a:t> text to teach fourth</a:t>
            </a:r>
            <a:r>
              <a:rPr lang="en-US" baseline="0" dirty="0" smtClean="0"/>
              <a:t> graders at varying levels of English proficiency, I would want to first find out their knowledge of…(see list)</a:t>
            </a:r>
          </a:p>
          <a:p>
            <a:endParaRPr lang="en-US" baseline="0" dirty="0" smtClean="0"/>
          </a:p>
          <a:p>
            <a:endParaRPr lang="en-US" baseline="0" dirty="0" smtClean="0"/>
          </a:p>
          <a:p>
            <a:endParaRPr lang="en-US" baseline="0" dirty="0" smtClean="0"/>
          </a:p>
          <a:p>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16</a:t>
            </a:fld>
            <a:endParaRPr lang="en-US"/>
          </a:p>
        </p:txBody>
      </p:sp>
    </p:spTree>
    <p:extLst>
      <p:ext uri="{BB962C8B-B14F-4D97-AF65-F5344CB8AC3E}">
        <p14:creationId xmlns:p14="http://schemas.microsoft.com/office/powerpoint/2010/main" val="189993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 teacher preparing to do a close read of this text with ELLs, I would not spend the majority of my instruction on building my ELLs’ background knowledge, like I might have done before the CCSS.  However, I would </a:t>
            </a:r>
            <a:r>
              <a:rPr lang="en-US" b="1" baseline="0" dirty="0" smtClean="0"/>
              <a:t>recognize that my ELLs would likely have very little background knowledge on the </a:t>
            </a:r>
            <a:r>
              <a:rPr lang="en-US" baseline="0" dirty="0" smtClean="0"/>
              <a:t>many </a:t>
            </a:r>
            <a:r>
              <a:rPr lang="en-US" b="1" baseline="0" dirty="0" smtClean="0"/>
              <a:t>topics </a:t>
            </a:r>
            <a:r>
              <a:rPr lang="en-US" baseline="0" dirty="0" smtClean="0"/>
              <a:t>contained in this text, let alone be familiar with all the </a:t>
            </a:r>
            <a:r>
              <a:rPr lang="en-US" b="1" baseline="0" dirty="0" smtClean="0"/>
              <a:t>terms </a:t>
            </a:r>
            <a:r>
              <a:rPr lang="en-US" b="0" baseline="0" dirty="0" smtClean="0"/>
              <a:t>(countryside, warriors, stakes, spiny, fences, hedgerows, wildlife)</a:t>
            </a:r>
            <a:r>
              <a:rPr lang="en-US" b="1" baseline="0" dirty="0" smtClean="0"/>
              <a:t> and language structures (</a:t>
            </a:r>
            <a:r>
              <a:rPr lang="en-US" b="0" baseline="0" dirty="0" smtClean="0"/>
              <a:t>such as the many embedded clauses) </a:t>
            </a:r>
            <a:r>
              <a:rPr lang="en-US" baseline="0" dirty="0" smtClean="0"/>
              <a:t>used in the text.</a:t>
            </a:r>
          </a:p>
          <a:p>
            <a:endParaRPr lang="en-US" baseline="0" dirty="0" smtClean="0"/>
          </a:p>
          <a:p>
            <a:r>
              <a:rPr lang="en-US" baseline="0" dirty="0" smtClean="0"/>
              <a:t>I would want to carve out some (but not a majority of) my instructional time to provide my ELLs images, videos, and resources in both English and their first languages that would help position them to be better prepared to work with this text.  I would also prioritize which topics from the list above would warrant my time and attention during instruction.</a:t>
            </a:r>
            <a:endParaRPr lang="en-US" baseline="0" dirty="0" smtClean="0"/>
          </a:p>
        </p:txBody>
      </p:sp>
      <p:sp>
        <p:nvSpPr>
          <p:cNvPr id="4" name="Slide Number Placeholder 3"/>
          <p:cNvSpPr>
            <a:spLocks noGrp="1"/>
          </p:cNvSpPr>
          <p:nvPr>
            <p:ph type="sldNum" sz="quarter" idx="10"/>
          </p:nvPr>
        </p:nvSpPr>
        <p:spPr/>
        <p:txBody>
          <a:bodyPr/>
          <a:lstStyle/>
          <a:p>
            <a:fld id="{B848F279-2F25-4A9E-9308-5D0DF9551EF2}" type="slidenum">
              <a:rPr lang="en-US" smtClean="0"/>
              <a:t>17</a:t>
            </a:fld>
            <a:endParaRPr lang="en-US"/>
          </a:p>
        </p:txBody>
      </p:sp>
    </p:spTree>
    <p:extLst>
      <p:ext uri="{BB962C8B-B14F-4D97-AF65-F5344CB8AC3E}">
        <p14:creationId xmlns:p14="http://schemas.microsoft.com/office/powerpoint/2010/main" val="189993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Provide the ELLs with images, videos, and resources in both English and their first languages that would help position them to be better prepared to work with this text.  Some students may only need the image of a hedgerow (which also helped my comprehension of the text).  It is important to provide them a comparable frame of reference that their native English speaking peers might already have developed in terms of background knowledge.</a:t>
            </a:r>
            <a:endParaRPr lang="en-US" baseline="0" dirty="0" smtClean="0"/>
          </a:p>
        </p:txBody>
      </p:sp>
      <p:sp>
        <p:nvSpPr>
          <p:cNvPr id="4" name="Slide Number Placeholder 3"/>
          <p:cNvSpPr>
            <a:spLocks noGrp="1"/>
          </p:cNvSpPr>
          <p:nvPr>
            <p:ph type="sldNum" sz="quarter" idx="10"/>
          </p:nvPr>
        </p:nvSpPr>
        <p:spPr/>
        <p:txBody>
          <a:bodyPr/>
          <a:lstStyle/>
          <a:p>
            <a:fld id="{B848F279-2F25-4A9E-9308-5D0DF9551EF2}" type="slidenum">
              <a:rPr lang="en-US" smtClean="0"/>
              <a:t>18</a:t>
            </a:fld>
            <a:endParaRPr lang="en-US"/>
          </a:p>
        </p:txBody>
      </p:sp>
    </p:spTree>
    <p:extLst>
      <p:ext uri="{BB962C8B-B14F-4D97-AF65-F5344CB8AC3E}">
        <p14:creationId xmlns:p14="http://schemas.microsoft.com/office/powerpoint/2010/main" val="1899935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19</a:t>
            </a:fld>
            <a:endParaRPr lang="en-US"/>
          </a:p>
        </p:txBody>
      </p:sp>
    </p:spTree>
    <p:extLst>
      <p:ext uri="{BB962C8B-B14F-4D97-AF65-F5344CB8AC3E}">
        <p14:creationId xmlns:p14="http://schemas.microsoft.com/office/powerpoint/2010/main" val="1899935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20</a:t>
            </a:fld>
            <a:endParaRPr lang="en-US"/>
          </a:p>
        </p:txBody>
      </p:sp>
    </p:spTree>
    <p:extLst>
      <p:ext uri="{BB962C8B-B14F-4D97-AF65-F5344CB8AC3E}">
        <p14:creationId xmlns:p14="http://schemas.microsoft.com/office/powerpoint/2010/main" val="189993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is appropriate for ELLs and migrant students?</a:t>
            </a:r>
          </a:p>
          <a:p>
            <a:r>
              <a:rPr lang="en-US" dirty="0" smtClean="0"/>
              <a:t>This is an issue that we continue to struggle with…</a:t>
            </a:r>
            <a:endParaRPr lang="en-US" baseline="0" dirty="0" smtClean="0"/>
          </a:p>
          <a:p>
            <a:r>
              <a:rPr lang="en-US" baseline="0" dirty="0" smtClean="0"/>
              <a:t>How best to teach ELLs within a CCSS-based framework?</a:t>
            </a:r>
          </a:p>
          <a:p>
            <a:endParaRPr lang="en-US" baseline="0" dirty="0" smtClean="0"/>
          </a:p>
          <a:p>
            <a:r>
              <a:rPr lang="en-US" baseline="0" dirty="0" smtClean="0"/>
              <a:t>NONE—no background knowledge whatsoever; (exclusive attention on the text)</a:t>
            </a:r>
          </a:p>
          <a:p>
            <a:r>
              <a:rPr lang="en-US" baseline="0" dirty="0" smtClean="0"/>
              <a:t>All the way to EXTENSIVE preparation about the subject of the text, the author, or other topics that relate to the text.</a:t>
            </a:r>
          </a:p>
          <a:p>
            <a:r>
              <a:rPr lang="en-US" baseline="0" dirty="0" smtClean="0"/>
              <a:t>There has been some debate about whether to pre-teach elements of a text before students read it using a close reading framework</a:t>
            </a:r>
          </a:p>
          <a:p>
            <a:r>
              <a:rPr lang="en-US" baseline="0" dirty="0" smtClean="0"/>
              <a:t>However, for ELLs, the role of background knowledge cannot be ignored.</a:t>
            </a:r>
          </a:p>
          <a:p>
            <a:r>
              <a:rPr lang="en-US" baseline="0" dirty="0" smtClean="0"/>
              <a:t>Teachers need to find out how much background their students have about a text’s given topic and build background where necessary.</a:t>
            </a:r>
          </a:p>
        </p:txBody>
      </p:sp>
      <p:sp>
        <p:nvSpPr>
          <p:cNvPr id="4" name="Slide Number Placeholder 3"/>
          <p:cNvSpPr>
            <a:spLocks noGrp="1"/>
          </p:cNvSpPr>
          <p:nvPr>
            <p:ph type="sldNum" sz="quarter" idx="10"/>
          </p:nvPr>
        </p:nvSpPr>
        <p:spPr/>
        <p:txBody>
          <a:bodyPr/>
          <a:lstStyle/>
          <a:p>
            <a:fld id="{B848F279-2F25-4A9E-9308-5D0DF9551EF2}" type="slidenum">
              <a:rPr lang="en-US" smtClean="0"/>
              <a:t>3</a:t>
            </a:fld>
            <a:endParaRPr lang="en-US"/>
          </a:p>
        </p:txBody>
      </p:sp>
    </p:spTree>
    <p:extLst>
      <p:ext uri="{BB962C8B-B14F-4D97-AF65-F5344CB8AC3E}">
        <p14:creationId xmlns:p14="http://schemas.microsoft.com/office/powerpoint/2010/main" val="1351134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21</a:t>
            </a:fld>
            <a:endParaRPr lang="en-US"/>
          </a:p>
        </p:txBody>
      </p:sp>
    </p:spTree>
    <p:extLst>
      <p:ext uri="{BB962C8B-B14F-4D97-AF65-F5344CB8AC3E}">
        <p14:creationId xmlns:p14="http://schemas.microsoft.com/office/powerpoint/2010/main" val="1899935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22</a:t>
            </a:fld>
            <a:endParaRPr lang="en-US"/>
          </a:p>
        </p:txBody>
      </p:sp>
    </p:spTree>
    <p:extLst>
      <p:ext uri="{BB962C8B-B14F-4D97-AF65-F5344CB8AC3E}">
        <p14:creationId xmlns:p14="http://schemas.microsoft.com/office/powerpoint/2010/main" val="1899935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would also prioritize which topics warrant my time and attention during instruction. I would carve out some (but not a majority of) my instructional time to provide my ELLs the images or other resources I may have acquired.</a:t>
            </a:r>
            <a:endParaRPr lang="en-US" baseline="0" dirty="0" smtClean="0"/>
          </a:p>
        </p:txBody>
      </p:sp>
      <p:sp>
        <p:nvSpPr>
          <p:cNvPr id="4" name="Slide Number Placeholder 3"/>
          <p:cNvSpPr>
            <a:spLocks noGrp="1"/>
          </p:cNvSpPr>
          <p:nvPr>
            <p:ph type="sldNum" sz="quarter" idx="10"/>
          </p:nvPr>
        </p:nvSpPr>
        <p:spPr/>
        <p:txBody>
          <a:bodyPr/>
          <a:lstStyle/>
          <a:p>
            <a:fld id="{B848F279-2F25-4A9E-9308-5D0DF9551EF2}" type="slidenum">
              <a:rPr lang="en-US" smtClean="0"/>
              <a:t>23</a:t>
            </a:fld>
            <a:endParaRPr lang="en-US"/>
          </a:p>
        </p:txBody>
      </p:sp>
    </p:spTree>
    <p:extLst>
      <p:ext uri="{BB962C8B-B14F-4D97-AF65-F5344CB8AC3E}">
        <p14:creationId xmlns:p14="http://schemas.microsoft.com/office/powerpoint/2010/main" val="1899935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a student may have some knowledge about what the English countryside looks</a:t>
            </a:r>
            <a:r>
              <a:rPr lang="en-US" baseline="0" dirty="0" smtClean="0"/>
              <a:t> like from a documentary he or she has seen about England.  On the other hand, a student’s personal connection to this text might be in the form of an event in the student’s life that took place in the countryside.</a:t>
            </a:r>
          </a:p>
          <a:p>
            <a:endParaRPr lang="en-US" baseline="0" dirty="0" smtClean="0"/>
          </a:p>
          <a:p>
            <a:r>
              <a:rPr lang="en-US" baseline="0" dirty="0" smtClean="0"/>
              <a:t>Background knowledge will most likely support the student’s understanding of the text, a personal connection might not accomplish the same goal.</a:t>
            </a:r>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24</a:t>
            </a:fld>
            <a:endParaRPr lang="en-US"/>
          </a:p>
        </p:txBody>
      </p:sp>
    </p:spTree>
    <p:extLst>
      <p:ext uri="{BB962C8B-B14F-4D97-AF65-F5344CB8AC3E}">
        <p14:creationId xmlns:p14="http://schemas.microsoft.com/office/powerpoint/2010/main" val="2633570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25</a:t>
            </a:fld>
            <a:endParaRPr lang="en-US"/>
          </a:p>
        </p:txBody>
      </p:sp>
    </p:spTree>
    <p:extLst>
      <p:ext uri="{BB962C8B-B14F-4D97-AF65-F5344CB8AC3E}">
        <p14:creationId xmlns:p14="http://schemas.microsoft.com/office/powerpoint/2010/main" val="3937689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Shanahan, Distinguished</a:t>
            </a:r>
            <a:r>
              <a:rPr lang="en-US" baseline="0" dirty="0" smtClean="0"/>
              <a:t> </a:t>
            </a:r>
            <a:r>
              <a:rPr lang="en-US" dirty="0" smtClean="0"/>
              <a:t>Professor Emeritus of Urban Education at University of Chicago; he is an expert on ELL literacy;</a:t>
            </a:r>
            <a:r>
              <a:rPr lang="en-US" baseline="0" dirty="0" smtClean="0"/>
              <a:t> serves as advisory to </a:t>
            </a:r>
            <a:r>
              <a:rPr lang="en-US" baseline="0" dirty="0" err="1" smtClean="0"/>
              <a:t>Colorin</a:t>
            </a:r>
            <a:r>
              <a:rPr lang="en-US" baseline="0" dirty="0" smtClean="0"/>
              <a:t> Colorado;  this quote was taken from his article called “Letting the Text Take Center Stage” (fall 2013)</a:t>
            </a:r>
          </a:p>
          <a:p>
            <a:endParaRPr lang="en-US" baseline="0" dirty="0" smtClean="0"/>
          </a:p>
          <a:p>
            <a:r>
              <a:rPr lang="en-US" baseline="0" dirty="0" smtClean="0"/>
              <a:t>Teachers must help students must learn to extract the meaning from the text itself, (not pre-teach the meaning through ‘background knowledge’ in pre-reading activities) especially if working with a text over time to understand it deeply as the Common Core expects</a:t>
            </a:r>
          </a:p>
          <a:p>
            <a:endParaRPr lang="en-US" baseline="0" dirty="0" smtClean="0"/>
          </a:p>
          <a:p>
            <a:r>
              <a:rPr lang="en-US" baseline="0" dirty="0" smtClean="0"/>
              <a:t>So, although we must build ELLs’ background knowledge as necessary, we must then focus the majority of our instruction on having students working with the text itself so that they can unlock its meaning.</a:t>
            </a:r>
          </a:p>
          <a:p>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4</a:t>
            </a:fld>
            <a:endParaRPr lang="en-US"/>
          </a:p>
        </p:txBody>
      </p:sp>
    </p:spTree>
    <p:extLst>
      <p:ext uri="{BB962C8B-B14F-4D97-AF65-F5344CB8AC3E}">
        <p14:creationId xmlns:p14="http://schemas.microsoft.com/office/powerpoint/2010/main" val="120898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texts are harder to read than</a:t>
            </a:r>
            <a:r>
              <a:rPr lang="en-US" baseline="0" dirty="0" smtClean="0"/>
              <a:t> others</a:t>
            </a:r>
            <a:endParaRPr lang="en-US" dirty="0" smtClean="0"/>
          </a:p>
          <a:p>
            <a:r>
              <a:rPr lang="en-US" dirty="0" smtClean="0"/>
              <a:t>Before CCSS, teachers could give students books at their instructional level</a:t>
            </a:r>
          </a:p>
          <a:p>
            <a:r>
              <a:rPr lang="en-US" dirty="0" smtClean="0"/>
              <a:t>With</a:t>
            </a:r>
            <a:r>
              <a:rPr lang="en-US" baseline="0" dirty="0" smtClean="0"/>
              <a:t> CCSS, there is a reversal of that practice</a:t>
            </a:r>
          </a:p>
          <a:p>
            <a:r>
              <a:rPr lang="en-US" baseline="0" dirty="0" smtClean="0"/>
              <a:t>There is no firm base of research to support matching kids to texts</a:t>
            </a:r>
          </a:p>
          <a:p>
            <a:r>
              <a:rPr lang="en-US" baseline="0" dirty="0" smtClean="0"/>
              <a:t>The levels matter, but so does the amount of support or scaffolding that a teacher does</a:t>
            </a:r>
          </a:p>
          <a:p>
            <a:r>
              <a:rPr lang="en-US" baseline="0" dirty="0" smtClean="0"/>
              <a:t>Students will be more frustrated by challenging texts, so other instructional supports will be needed to help and encourage them</a:t>
            </a:r>
          </a:p>
          <a:p>
            <a:r>
              <a:rPr lang="en-US" baseline="0" dirty="0" smtClean="0"/>
              <a:t>Teachers must learn to anticipate text challenges and how to support students in negotiating the texts successfully but without doing the work FOR THEM</a:t>
            </a:r>
          </a:p>
          <a:p>
            <a:endParaRPr lang="en-US" baseline="0" dirty="0" smtClean="0"/>
          </a:p>
          <a:p>
            <a:r>
              <a:rPr lang="en-US" baseline="0" dirty="0" smtClean="0"/>
              <a:t>Lily Wong Fillmore supports analyzing texts and spending time unpacking what she calls “juicy sentences”.</a:t>
            </a:r>
            <a:endParaRPr lang="en-US" dirty="0" smtClean="0"/>
          </a:p>
          <a:p>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5</a:t>
            </a:fld>
            <a:endParaRPr lang="en-US"/>
          </a:p>
        </p:txBody>
      </p:sp>
    </p:spTree>
    <p:extLst>
      <p:ext uri="{BB962C8B-B14F-4D97-AF65-F5344CB8AC3E}">
        <p14:creationId xmlns:p14="http://schemas.microsoft.com/office/powerpoint/2010/main" val="77084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ELL teachers have the expertise/skill set that is needed in the CCSS classroom; teachers and administrators need to partner with the ESL Teacher;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ESL teachers may still need support in NOT doing all the work for their students so that ELLs can gain more responsibility in negotiating texts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6</a:t>
            </a:fld>
            <a:endParaRPr lang="en-US"/>
          </a:p>
        </p:txBody>
      </p:sp>
    </p:spTree>
    <p:extLst>
      <p:ext uri="{BB962C8B-B14F-4D97-AF65-F5344CB8AC3E}">
        <p14:creationId xmlns:p14="http://schemas.microsoft.com/office/powerpoint/2010/main" val="3483068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when a person reads, we integrate our prior knowledge</a:t>
            </a:r>
            <a:r>
              <a:rPr lang="en-US" baseline="0" dirty="0" smtClean="0"/>
              <a:t> with text information to form a mental representation.  CCSS is all about close reading, but that doesn’t mean that we shouldn’t provide any background knowledge at all…we need to provide ‘just enough’ so students can access the text.  (the Goldilocks approach)</a:t>
            </a:r>
          </a:p>
          <a:p>
            <a:endParaRPr lang="en-US" baseline="0" dirty="0" smtClean="0"/>
          </a:p>
          <a:p>
            <a:r>
              <a:rPr lang="en-US" baseline="0" dirty="0" smtClean="0"/>
              <a:t>Activating existing prior knowledge—existing prior knowledge IS background knowledge and teachers can draw upon what students already know when teaching in a CCSS framework</a:t>
            </a:r>
          </a:p>
          <a:p>
            <a:pPr lvl="1"/>
            <a:r>
              <a:rPr lang="en-US" baseline="0" dirty="0" smtClean="0"/>
              <a:t>Example:  use the title of a text as a springboard to help the students make a connection between the title and their existing knowledge of a topic without giving away the text.</a:t>
            </a:r>
          </a:p>
          <a:p>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7</a:t>
            </a:fld>
            <a:endParaRPr lang="en-US"/>
          </a:p>
        </p:txBody>
      </p:sp>
    </p:spTree>
    <p:extLst>
      <p:ext uri="{BB962C8B-B14F-4D97-AF65-F5344CB8AC3E}">
        <p14:creationId xmlns:p14="http://schemas.microsoft.com/office/powerpoint/2010/main" val="4149431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always easy</a:t>
            </a:r>
            <a:r>
              <a:rPr lang="en-US" baseline="0" dirty="0" smtClean="0"/>
              <a:t> to tell.  Consider how much background knowledge ELLs need within the CCSS framework.  Use the following 4 elements as a check list.</a:t>
            </a:r>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8</a:t>
            </a:fld>
            <a:endParaRPr lang="en-US"/>
          </a:p>
        </p:txBody>
      </p:sp>
    </p:spTree>
    <p:extLst>
      <p:ext uri="{BB962C8B-B14F-4D97-AF65-F5344CB8AC3E}">
        <p14:creationId xmlns:p14="http://schemas.microsoft.com/office/powerpoint/2010/main" val="3043329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must ensure</a:t>
            </a:r>
            <a:r>
              <a:rPr lang="en-US" baseline="0" dirty="0" smtClean="0"/>
              <a:t> that ELLs approach the text with comparable levels of background knowledge that non-ELLs already have.  If non-ELLs already approach the text with certain background knowledge, teachers should make sure ELLs have the same information.  However, non-ELLs (as well as ELLs) will also need background knowledge to comprehend some texts.</a:t>
            </a:r>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9</a:t>
            </a:fld>
            <a:endParaRPr lang="en-US"/>
          </a:p>
        </p:txBody>
      </p:sp>
    </p:spTree>
    <p:extLst>
      <p:ext uri="{BB962C8B-B14F-4D97-AF65-F5344CB8AC3E}">
        <p14:creationId xmlns:p14="http://schemas.microsoft.com/office/powerpoint/2010/main" val="1802203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background information provided can’t give away the text. (No spoilers!)  Students must gather information from the text itself</a:t>
            </a:r>
            <a:r>
              <a:rPr lang="en-US" baseline="0" dirty="0" smtClean="0"/>
              <a:t> instead of learning it from background knowledge the teacher provides.  ELLs will still need support and scaffolding to gather information from the text itself.  The next two considerations can help both groups of students.</a:t>
            </a:r>
            <a:endParaRPr lang="en-US" dirty="0"/>
          </a:p>
        </p:txBody>
      </p:sp>
      <p:sp>
        <p:nvSpPr>
          <p:cNvPr id="4" name="Slide Number Placeholder 3"/>
          <p:cNvSpPr>
            <a:spLocks noGrp="1"/>
          </p:cNvSpPr>
          <p:nvPr>
            <p:ph type="sldNum" sz="quarter" idx="10"/>
          </p:nvPr>
        </p:nvSpPr>
        <p:spPr/>
        <p:txBody>
          <a:bodyPr/>
          <a:lstStyle/>
          <a:p>
            <a:fld id="{B848F279-2F25-4A9E-9308-5D0DF9551EF2}" type="slidenum">
              <a:rPr lang="en-US" smtClean="0"/>
              <a:t>10</a:t>
            </a:fld>
            <a:endParaRPr lang="en-US"/>
          </a:p>
        </p:txBody>
      </p:sp>
    </p:spTree>
    <p:extLst>
      <p:ext uri="{BB962C8B-B14F-4D97-AF65-F5344CB8AC3E}">
        <p14:creationId xmlns:p14="http://schemas.microsoft.com/office/powerpoint/2010/main" val="180220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804B91-931C-412D-99B7-396941E6DE53}"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7B5C9-ACAD-4E4C-BA8E-CD03E09887D8}" type="slidenum">
              <a:rPr lang="en-US" smtClean="0"/>
              <a:t>‹#›</a:t>
            </a:fld>
            <a:endParaRPr lang="en-US"/>
          </a:p>
        </p:txBody>
      </p:sp>
    </p:spTree>
    <p:extLst>
      <p:ext uri="{BB962C8B-B14F-4D97-AF65-F5344CB8AC3E}">
        <p14:creationId xmlns:p14="http://schemas.microsoft.com/office/powerpoint/2010/main" val="146250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4B91-931C-412D-99B7-396941E6DE53}"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7B5C9-ACAD-4E4C-BA8E-CD03E09887D8}" type="slidenum">
              <a:rPr lang="en-US" smtClean="0"/>
              <a:t>‹#›</a:t>
            </a:fld>
            <a:endParaRPr lang="en-US"/>
          </a:p>
        </p:txBody>
      </p:sp>
    </p:spTree>
    <p:extLst>
      <p:ext uri="{BB962C8B-B14F-4D97-AF65-F5344CB8AC3E}">
        <p14:creationId xmlns:p14="http://schemas.microsoft.com/office/powerpoint/2010/main" val="253878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4B91-931C-412D-99B7-396941E6DE53}"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7B5C9-ACAD-4E4C-BA8E-CD03E09887D8}" type="slidenum">
              <a:rPr lang="en-US" smtClean="0"/>
              <a:t>‹#›</a:t>
            </a:fld>
            <a:endParaRPr lang="en-US"/>
          </a:p>
        </p:txBody>
      </p:sp>
    </p:spTree>
    <p:extLst>
      <p:ext uri="{BB962C8B-B14F-4D97-AF65-F5344CB8AC3E}">
        <p14:creationId xmlns:p14="http://schemas.microsoft.com/office/powerpoint/2010/main" val="98466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4B91-931C-412D-99B7-396941E6DE53}"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7B5C9-ACAD-4E4C-BA8E-CD03E09887D8}" type="slidenum">
              <a:rPr lang="en-US" smtClean="0"/>
              <a:t>‹#›</a:t>
            </a:fld>
            <a:endParaRPr lang="en-US"/>
          </a:p>
        </p:txBody>
      </p:sp>
    </p:spTree>
    <p:extLst>
      <p:ext uri="{BB962C8B-B14F-4D97-AF65-F5344CB8AC3E}">
        <p14:creationId xmlns:p14="http://schemas.microsoft.com/office/powerpoint/2010/main" val="10513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804B91-931C-412D-99B7-396941E6DE53}"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7B5C9-ACAD-4E4C-BA8E-CD03E09887D8}" type="slidenum">
              <a:rPr lang="en-US" smtClean="0"/>
              <a:t>‹#›</a:t>
            </a:fld>
            <a:endParaRPr lang="en-US"/>
          </a:p>
        </p:txBody>
      </p:sp>
    </p:spTree>
    <p:extLst>
      <p:ext uri="{BB962C8B-B14F-4D97-AF65-F5344CB8AC3E}">
        <p14:creationId xmlns:p14="http://schemas.microsoft.com/office/powerpoint/2010/main" val="74175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804B91-931C-412D-99B7-396941E6DE53}"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7B5C9-ACAD-4E4C-BA8E-CD03E09887D8}" type="slidenum">
              <a:rPr lang="en-US" smtClean="0"/>
              <a:t>‹#›</a:t>
            </a:fld>
            <a:endParaRPr lang="en-US"/>
          </a:p>
        </p:txBody>
      </p:sp>
    </p:spTree>
    <p:extLst>
      <p:ext uri="{BB962C8B-B14F-4D97-AF65-F5344CB8AC3E}">
        <p14:creationId xmlns:p14="http://schemas.microsoft.com/office/powerpoint/2010/main" val="384096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804B91-931C-412D-99B7-396941E6DE53}" type="datetimeFigureOut">
              <a:rPr lang="en-US" smtClean="0"/>
              <a:t>3/3/2014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7B5C9-ACAD-4E4C-BA8E-CD03E09887D8}" type="slidenum">
              <a:rPr lang="en-US" smtClean="0"/>
              <a:t>‹#›</a:t>
            </a:fld>
            <a:endParaRPr lang="en-US"/>
          </a:p>
        </p:txBody>
      </p:sp>
    </p:spTree>
    <p:extLst>
      <p:ext uri="{BB962C8B-B14F-4D97-AF65-F5344CB8AC3E}">
        <p14:creationId xmlns:p14="http://schemas.microsoft.com/office/powerpoint/2010/main" val="188725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804B91-931C-412D-99B7-396941E6DE53}" type="datetimeFigureOut">
              <a:rPr lang="en-US" smtClean="0"/>
              <a:t>3/3/2014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B7B5C9-ACAD-4E4C-BA8E-CD03E09887D8}" type="slidenum">
              <a:rPr lang="en-US" smtClean="0"/>
              <a:t>‹#›</a:t>
            </a:fld>
            <a:endParaRPr lang="en-US"/>
          </a:p>
        </p:txBody>
      </p:sp>
    </p:spTree>
    <p:extLst>
      <p:ext uri="{BB962C8B-B14F-4D97-AF65-F5344CB8AC3E}">
        <p14:creationId xmlns:p14="http://schemas.microsoft.com/office/powerpoint/2010/main" val="377717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04B91-931C-412D-99B7-396941E6DE53}" type="datetimeFigureOut">
              <a:rPr lang="en-US" smtClean="0"/>
              <a:t>3/3/2014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7B5C9-ACAD-4E4C-BA8E-CD03E09887D8}" type="slidenum">
              <a:rPr lang="en-US" smtClean="0"/>
              <a:t>‹#›</a:t>
            </a:fld>
            <a:endParaRPr lang="en-US"/>
          </a:p>
        </p:txBody>
      </p:sp>
    </p:spTree>
    <p:extLst>
      <p:ext uri="{BB962C8B-B14F-4D97-AF65-F5344CB8AC3E}">
        <p14:creationId xmlns:p14="http://schemas.microsoft.com/office/powerpoint/2010/main" val="227776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04B91-931C-412D-99B7-396941E6DE53}"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7B5C9-ACAD-4E4C-BA8E-CD03E09887D8}" type="slidenum">
              <a:rPr lang="en-US" smtClean="0"/>
              <a:t>‹#›</a:t>
            </a:fld>
            <a:endParaRPr lang="en-US"/>
          </a:p>
        </p:txBody>
      </p:sp>
    </p:spTree>
    <p:extLst>
      <p:ext uri="{BB962C8B-B14F-4D97-AF65-F5344CB8AC3E}">
        <p14:creationId xmlns:p14="http://schemas.microsoft.com/office/powerpoint/2010/main" val="150025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04B91-931C-412D-99B7-396941E6DE53}"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7B5C9-ACAD-4E4C-BA8E-CD03E09887D8}" type="slidenum">
              <a:rPr lang="en-US" smtClean="0"/>
              <a:t>‹#›</a:t>
            </a:fld>
            <a:endParaRPr lang="en-US"/>
          </a:p>
        </p:txBody>
      </p:sp>
    </p:spTree>
    <p:extLst>
      <p:ext uri="{BB962C8B-B14F-4D97-AF65-F5344CB8AC3E}">
        <p14:creationId xmlns:p14="http://schemas.microsoft.com/office/powerpoint/2010/main" val="42678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04B91-931C-412D-99B7-396941E6DE53}" type="datetimeFigureOut">
              <a:rPr lang="en-US" smtClean="0"/>
              <a:t>3/3/2014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7B5C9-ACAD-4E4C-BA8E-CD03E09887D8}" type="slidenum">
              <a:rPr lang="en-US" smtClean="0"/>
              <a:t>‹#›</a:t>
            </a:fld>
            <a:endParaRPr lang="en-US"/>
          </a:p>
        </p:txBody>
      </p:sp>
    </p:spTree>
    <p:extLst>
      <p:ext uri="{BB962C8B-B14F-4D97-AF65-F5344CB8AC3E}">
        <p14:creationId xmlns:p14="http://schemas.microsoft.com/office/powerpoint/2010/main" val="415543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a:t>
            </a:r>
            <a:r>
              <a:rPr lang="en-US" baseline="0" dirty="0" smtClean="0"/>
              <a:t> Role of Background Knowledge in Reading Instruction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6079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Do non-ELLs have background knowledge on the topic?</a:t>
            </a:r>
          </a:p>
          <a:p>
            <a:pPr marL="514350" indent="-514350">
              <a:buFont typeface="+mj-lt"/>
              <a:buAutoNum type="arabicPeriod"/>
            </a:pPr>
            <a:r>
              <a:rPr lang="en-US" dirty="0" smtClean="0">
                <a:solidFill>
                  <a:srgbClr val="FF0000"/>
                </a:solidFill>
              </a:rPr>
              <a:t>Does the background provide information in place of what the author is going to provide in the text?</a:t>
            </a:r>
            <a:endParaRPr lang="en-US" dirty="0">
              <a:solidFill>
                <a:srgbClr val="FF0000"/>
              </a:solidFill>
            </a:endParaRPr>
          </a:p>
        </p:txBody>
      </p:sp>
    </p:spTree>
    <p:extLst>
      <p:ext uri="{BB962C8B-B14F-4D97-AF65-F5344CB8AC3E}">
        <p14:creationId xmlns:p14="http://schemas.microsoft.com/office/powerpoint/2010/main" val="1753830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Considerations:</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pPr marL="514350" indent="-514350">
              <a:buFont typeface="+mj-lt"/>
              <a:buAutoNum type="arabicPeriod"/>
            </a:pPr>
            <a:r>
              <a:rPr lang="en-US" sz="3000" dirty="0" smtClean="0"/>
              <a:t>Do non-ELLs have background knowledge on the topic?</a:t>
            </a:r>
          </a:p>
          <a:p>
            <a:pPr marL="514350" indent="-514350">
              <a:buFont typeface="+mj-lt"/>
              <a:buAutoNum type="arabicPeriod"/>
            </a:pPr>
            <a:r>
              <a:rPr lang="en-US" sz="3000" dirty="0" smtClean="0"/>
              <a:t>Does the background provide information in place of what the author is going to provide in the text?</a:t>
            </a:r>
            <a:endParaRPr lang="en-US" sz="3000" dirty="0"/>
          </a:p>
          <a:p>
            <a:pPr marL="514350" indent="-514350">
              <a:buFont typeface="+mj-lt"/>
              <a:buAutoNum type="arabicPeriod"/>
            </a:pPr>
            <a:r>
              <a:rPr lang="en-US" sz="3000" dirty="0" smtClean="0">
                <a:solidFill>
                  <a:srgbClr val="FF0000"/>
                </a:solidFill>
              </a:rPr>
              <a:t>Is the background knowledge about big issues that will help students make sense of the text?</a:t>
            </a:r>
          </a:p>
        </p:txBody>
      </p:sp>
    </p:spTree>
    <p:extLst>
      <p:ext uri="{BB962C8B-B14F-4D97-AF65-F5344CB8AC3E}">
        <p14:creationId xmlns:p14="http://schemas.microsoft.com/office/powerpoint/2010/main" val="164714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Considerations:</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pPr marL="514350" indent="-514350">
              <a:buFont typeface="+mj-lt"/>
              <a:buAutoNum type="arabicPeriod"/>
            </a:pPr>
            <a:r>
              <a:rPr lang="en-US" sz="3000" dirty="0" smtClean="0"/>
              <a:t>Do non-ELLs have background knowledge on the topic?</a:t>
            </a:r>
          </a:p>
          <a:p>
            <a:pPr marL="514350" indent="-514350">
              <a:buFont typeface="+mj-lt"/>
              <a:buAutoNum type="arabicPeriod"/>
            </a:pPr>
            <a:r>
              <a:rPr lang="en-US" sz="3000" dirty="0" smtClean="0"/>
              <a:t>Does the background provide information in place of what the author is going to provide in the text?</a:t>
            </a:r>
            <a:endParaRPr lang="en-US" sz="3000" dirty="0"/>
          </a:p>
          <a:p>
            <a:pPr marL="514350" indent="-514350">
              <a:buFont typeface="+mj-lt"/>
              <a:buAutoNum type="arabicPeriod"/>
            </a:pPr>
            <a:r>
              <a:rPr lang="en-US" sz="3000" dirty="0" smtClean="0"/>
              <a:t>Is the background knowledge about big issues that will help students make sense of the text?</a:t>
            </a:r>
          </a:p>
          <a:p>
            <a:pPr marL="514350" indent="-514350">
              <a:buFont typeface="+mj-lt"/>
              <a:buAutoNum type="arabicPeriod"/>
            </a:pPr>
            <a:r>
              <a:rPr lang="en-US" sz="3000" dirty="0" smtClean="0">
                <a:solidFill>
                  <a:srgbClr val="FF0000"/>
                </a:solidFill>
              </a:rPr>
              <a:t>Is the background knowledge you would like to provide concise?</a:t>
            </a:r>
          </a:p>
        </p:txBody>
      </p:sp>
    </p:spTree>
    <p:extLst>
      <p:ext uri="{BB962C8B-B14F-4D97-AF65-F5344CB8AC3E}">
        <p14:creationId xmlns:p14="http://schemas.microsoft.com/office/powerpoint/2010/main" val="3151953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287141"/>
            <a:ext cx="4078288" cy="611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72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at a Sample Text</a:t>
            </a:r>
            <a:endParaRPr lang="en-US" dirty="0"/>
          </a:p>
        </p:txBody>
      </p:sp>
      <p:sp>
        <p:nvSpPr>
          <p:cNvPr id="3" name="Content Placeholder 2"/>
          <p:cNvSpPr>
            <a:spLocks noGrp="1"/>
          </p:cNvSpPr>
          <p:nvPr>
            <p:ph idx="1"/>
          </p:nvPr>
        </p:nvSpPr>
        <p:spPr>
          <a:xfrm>
            <a:off x="990600" y="1600200"/>
            <a:ext cx="7696200" cy="4525963"/>
          </a:xfrm>
        </p:spPr>
        <p:txBody>
          <a:bodyPr/>
          <a:lstStyle/>
          <a:p>
            <a:pPr marL="0" indent="0">
              <a:buNone/>
            </a:pPr>
            <a:endParaRPr lang="en-US" dirty="0" smtClean="0"/>
          </a:p>
          <a:p>
            <a:pPr marL="0" indent="0">
              <a:buNone/>
            </a:pPr>
            <a:r>
              <a:rPr lang="en-US" dirty="0" smtClean="0"/>
              <a:t>Taken from </a:t>
            </a:r>
            <a:r>
              <a:rPr lang="en-US" dirty="0" err="1" smtClean="0"/>
              <a:t>Erinn</a:t>
            </a:r>
            <a:r>
              <a:rPr lang="en-US" dirty="0" smtClean="0"/>
              <a:t> </a:t>
            </a:r>
            <a:r>
              <a:rPr lang="en-US" dirty="0" err="1"/>
              <a:t>Banting’s</a:t>
            </a:r>
            <a:r>
              <a:rPr lang="en-US" dirty="0"/>
              <a:t> </a:t>
            </a:r>
            <a:r>
              <a:rPr lang="en-US" b="1" i="1" dirty="0" smtClean="0"/>
              <a:t>England the Land</a:t>
            </a:r>
            <a:r>
              <a:rPr lang="en-US" dirty="0" smtClean="0"/>
              <a:t> </a:t>
            </a:r>
            <a:r>
              <a:rPr lang="en-US" dirty="0"/>
              <a:t>(2004</a:t>
            </a:r>
            <a:r>
              <a:rPr lang="en-US" dirty="0" smtClean="0"/>
              <a:t>)</a:t>
            </a:r>
          </a:p>
          <a:p>
            <a:pPr marL="0" indent="0">
              <a:buNone/>
            </a:pPr>
            <a:r>
              <a:rPr lang="en-US" dirty="0" smtClean="0"/>
              <a:t>(a suggested </a:t>
            </a:r>
            <a:r>
              <a:rPr lang="en-US" dirty="0"/>
              <a:t>informational text for close reading in grades </a:t>
            </a:r>
            <a:r>
              <a:rPr lang="en-US" dirty="0" smtClean="0"/>
              <a:t>4-5)</a:t>
            </a:r>
            <a:endParaRPr lang="en-US" dirty="0"/>
          </a:p>
        </p:txBody>
      </p:sp>
    </p:spTree>
    <p:extLst>
      <p:ext uri="{BB962C8B-B14F-4D97-AF65-F5344CB8AC3E}">
        <p14:creationId xmlns:p14="http://schemas.microsoft.com/office/powerpoint/2010/main" val="3302838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52400"/>
            <a:ext cx="8001000" cy="6555641"/>
          </a:xfrm>
          <a:prstGeom prst="rect">
            <a:avLst/>
          </a:prstGeom>
        </p:spPr>
        <p:txBody>
          <a:bodyPr wrap="square">
            <a:spAutoFit/>
          </a:bodyPr>
          <a:lstStyle/>
          <a:p>
            <a:r>
              <a:rPr lang="en-US" sz="2800" i="1" dirty="0" smtClean="0"/>
              <a:t>Low fences, some of which are thousands of years old, divide much of England’s countryside. These fences, called hedgerows, were fist built by the Anglo-Saxons, a group of warriors from Germany and Scandinavia who arrived in England around 410 A.D. As they gained control of sections of land, they protected their property with walls made from wooden stakes and spiny plants. Dead hedgerows, as these fences were called, were eventually replaced by fences made from live bushes and trees.</a:t>
            </a:r>
            <a:endParaRPr lang="en-US" sz="2800" dirty="0" smtClean="0"/>
          </a:p>
          <a:p>
            <a:r>
              <a:rPr lang="en-US" sz="2800" i="1" dirty="0" smtClean="0"/>
              <a:t>Recently, people building large farms and homes in the countryside have destroyed many live hedgerows. Other people are working to save the hedgerows, which are home to a variety of wildlife, including birds, butterflies, hedgehogs, and hares. </a:t>
            </a:r>
            <a:endParaRPr lang="en-US" sz="2800" dirty="0"/>
          </a:p>
        </p:txBody>
      </p:sp>
    </p:spTree>
    <p:extLst>
      <p:ext uri="{BB962C8B-B14F-4D97-AF65-F5344CB8AC3E}">
        <p14:creationId xmlns:p14="http://schemas.microsoft.com/office/powerpoint/2010/main" val="3011440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my students already know about…</a:t>
            </a:r>
            <a:endParaRPr lang="en-US" dirty="0"/>
          </a:p>
        </p:txBody>
      </p:sp>
      <p:sp>
        <p:nvSpPr>
          <p:cNvPr id="3" name="Content Placeholder 2"/>
          <p:cNvSpPr>
            <a:spLocks noGrp="1"/>
          </p:cNvSpPr>
          <p:nvPr>
            <p:ph idx="1"/>
          </p:nvPr>
        </p:nvSpPr>
        <p:spPr>
          <a:xfrm>
            <a:off x="914400" y="1600200"/>
            <a:ext cx="7772400" cy="4525963"/>
          </a:xfrm>
        </p:spPr>
        <p:txBody>
          <a:bodyPr>
            <a:normAutofit fontScale="92500" lnSpcReduction="10000"/>
          </a:bodyPr>
          <a:lstStyle/>
          <a:p>
            <a:pPr marL="457200" lvl="1" indent="-457200">
              <a:buFont typeface="Arial" panose="020B0604020202020204" pitchFamily="34" charset="0"/>
              <a:buChar char="•"/>
            </a:pPr>
            <a:r>
              <a:rPr lang="en-US" sz="3200" dirty="0" smtClean="0"/>
              <a:t>…the </a:t>
            </a:r>
            <a:r>
              <a:rPr lang="en-US" sz="3200" dirty="0"/>
              <a:t>history of the Anglo-Saxons</a:t>
            </a:r>
          </a:p>
          <a:p>
            <a:pPr marL="342900" lvl="1" indent="-342900">
              <a:buFont typeface="Arial" panose="020B0604020202020204" pitchFamily="34" charset="0"/>
              <a:buChar char="•"/>
            </a:pPr>
            <a:r>
              <a:rPr lang="en-US" sz="3200" dirty="0" smtClean="0"/>
              <a:t>…what </a:t>
            </a:r>
            <a:r>
              <a:rPr lang="en-US" sz="3200" dirty="0"/>
              <a:t>was happening during the time period described in the text (410 A.D.)</a:t>
            </a:r>
          </a:p>
          <a:p>
            <a:r>
              <a:rPr lang="en-US" dirty="0" smtClean="0"/>
              <a:t>…low </a:t>
            </a:r>
            <a:r>
              <a:rPr lang="en-US" dirty="0"/>
              <a:t>fences </a:t>
            </a:r>
            <a:r>
              <a:rPr lang="en-US" dirty="0" smtClean="0"/>
              <a:t>or hedgerows</a:t>
            </a:r>
          </a:p>
          <a:p>
            <a:r>
              <a:rPr lang="en-US" dirty="0" smtClean="0"/>
              <a:t>…the </a:t>
            </a:r>
            <a:r>
              <a:rPr lang="en-US" dirty="0"/>
              <a:t>importance of protecting one’s property in the time period described and </a:t>
            </a:r>
            <a:r>
              <a:rPr lang="en-US" dirty="0" smtClean="0"/>
              <a:t>today</a:t>
            </a:r>
          </a:p>
          <a:p>
            <a:pPr marL="342900" lvl="1" indent="-342900">
              <a:buFont typeface="Arial" panose="020B0604020202020204" pitchFamily="34" charset="0"/>
              <a:buChar char="•"/>
            </a:pPr>
            <a:r>
              <a:rPr lang="en-US" sz="3200" dirty="0"/>
              <a:t>… how large farms and homes in the English countryside look today</a:t>
            </a:r>
          </a:p>
          <a:p>
            <a:pPr marL="342900" lvl="1" indent="-342900">
              <a:buFont typeface="Arial" panose="020B0604020202020204" pitchFamily="34" charset="0"/>
              <a:buChar char="•"/>
            </a:pPr>
            <a:r>
              <a:rPr lang="en-US" sz="3200" dirty="0"/>
              <a:t>… the wildlife described in the text</a:t>
            </a:r>
            <a:endParaRPr lang="en-US" dirty="0" smtClean="0"/>
          </a:p>
        </p:txBody>
      </p:sp>
    </p:spTree>
    <p:extLst>
      <p:ext uri="{BB962C8B-B14F-4D97-AF65-F5344CB8AC3E}">
        <p14:creationId xmlns:p14="http://schemas.microsoft.com/office/powerpoint/2010/main" val="389086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what do I do?</a:t>
            </a:r>
            <a:endParaRPr lang="en-US" dirty="0"/>
          </a:p>
        </p:txBody>
      </p:sp>
      <p:sp>
        <p:nvSpPr>
          <p:cNvPr id="3" name="Content Placeholder 2"/>
          <p:cNvSpPr>
            <a:spLocks noGrp="1"/>
          </p:cNvSpPr>
          <p:nvPr>
            <p:ph idx="1"/>
          </p:nvPr>
        </p:nvSpPr>
        <p:spPr>
          <a:xfrm>
            <a:off x="914400" y="1600200"/>
            <a:ext cx="7772400" cy="4525963"/>
          </a:xfrm>
        </p:spPr>
        <p:txBody>
          <a:bodyPr/>
          <a:lstStyle/>
          <a:p>
            <a:pPr marL="342900" lvl="1" indent="-342900">
              <a:buFont typeface="Arial" panose="020B0604020202020204" pitchFamily="34" charset="0"/>
              <a:buChar char="•"/>
            </a:pPr>
            <a:r>
              <a:rPr lang="en-US" sz="3200" b="1" dirty="0" smtClean="0"/>
              <a:t>Recognize that ELLs will likely have little background knowledge on the topics, terms and language structures of the text</a:t>
            </a:r>
          </a:p>
        </p:txBody>
      </p:sp>
    </p:spTree>
    <p:extLst>
      <p:ext uri="{BB962C8B-B14F-4D97-AF65-F5344CB8AC3E}">
        <p14:creationId xmlns:p14="http://schemas.microsoft.com/office/powerpoint/2010/main" val="66453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what do I do?</a:t>
            </a:r>
            <a:endParaRPr lang="en-US" dirty="0"/>
          </a:p>
        </p:txBody>
      </p:sp>
      <p:sp>
        <p:nvSpPr>
          <p:cNvPr id="3" name="Content Placeholder 2"/>
          <p:cNvSpPr>
            <a:spLocks noGrp="1"/>
          </p:cNvSpPr>
          <p:nvPr>
            <p:ph idx="1"/>
          </p:nvPr>
        </p:nvSpPr>
        <p:spPr>
          <a:xfrm>
            <a:off x="914400" y="1600200"/>
            <a:ext cx="7772400" cy="4525963"/>
          </a:xfrm>
        </p:spPr>
        <p:txBody>
          <a:bodyPr/>
          <a:lstStyle/>
          <a:p>
            <a:pPr marL="342900" lvl="1" indent="-342900">
              <a:buFont typeface="Arial" panose="020B0604020202020204" pitchFamily="34" charset="0"/>
              <a:buChar char="•"/>
            </a:pPr>
            <a:r>
              <a:rPr lang="en-US" sz="3200" dirty="0" smtClean="0"/>
              <a:t>Recognize that ELLs will likely have little background knowledge on the topics, terms and language structures of the text</a:t>
            </a:r>
          </a:p>
          <a:p>
            <a:pPr marL="342900" lvl="1" indent="-342900">
              <a:buFont typeface="Arial" panose="020B0604020202020204" pitchFamily="34" charset="0"/>
              <a:buChar char="•"/>
            </a:pPr>
            <a:r>
              <a:rPr lang="en-US" sz="3200" dirty="0" smtClean="0"/>
              <a:t> </a:t>
            </a:r>
            <a:r>
              <a:rPr lang="en-US" sz="3200" b="1" dirty="0" smtClean="0"/>
              <a:t>Provide images, videos, and other resources in English and L1</a:t>
            </a:r>
          </a:p>
        </p:txBody>
      </p:sp>
    </p:spTree>
    <p:extLst>
      <p:ext uri="{BB962C8B-B14F-4D97-AF65-F5344CB8AC3E}">
        <p14:creationId xmlns:p14="http://schemas.microsoft.com/office/powerpoint/2010/main" val="3247296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normAutofit/>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80"/>
          <a:stretch/>
        </p:blipFill>
        <p:spPr bwMode="auto">
          <a:xfrm>
            <a:off x="485775" y="381000"/>
            <a:ext cx="8172450" cy="469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599" y="5499279"/>
            <a:ext cx="8048625" cy="646331"/>
          </a:xfrm>
          <a:prstGeom prst="rect">
            <a:avLst/>
          </a:prstGeom>
          <a:noFill/>
        </p:spPr>
        <p:txBody>
          <a:bodyPr wrap="square" rtlCol="0">
            <a:spAutoFit/>
          </a:bodyPr>
          <a:lstStyle/>
          <a:p>
            <a:pPr algn="ctr"/>
            <a:r>
              <a:rPr lang="en-US" sz="3600" b="1" dirty="0"/>
              <a:t>h</a:t>
            </a:r>
            <a:r>
              <a:rPr lang="en-US" sz="3600" b="1" dirty="0" smtClean="0"/>
              <a:t>edgerow</a:t>
            </a:r>
            <a:endParaRPr lang="en-US" sz="3600" b="1" dirty="0"/>
          </a:p>
        </p:txBody>
      </p:sp>
    </p:spTree>
    <p:extLst>
      <p:ext uri="{BB962C8B-B14F-4D97-AF65-F5344CB8AC3E}">
        <p14:creationId xmlns:p14="http://schemas.microsoft.com/office/powerpoint/2010/main" val="61048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Challenges in Close Reading</a:t>
            </a:r>
            <a:endParaRPr lang="en-US" dirty="0"/>
          </a:p>
        </p:txBody>
      </p:sp>
      <p:sp>
        <p:nvSpPr>
          <p:cNvPr id="3" name="Content Placeholder 2"/>
          <p:cNvSpPr>
            <a:spLocks noGrp="1"/>
          </p:cNvSpPr>
          <p:nvPr>
            <p:ph idx="1"/>
          </p:nvPr>
        </p:nvSpPr>
        <p:spPr>
          <a:xfrm>
            <a:off x="1600200" y="1905000"/>
            <a:ext cx="7086600" cy="4221163"/>
          </a:xfrm>
        </p:spPr>
        <p:txBody>
          <a:bodyPr/>
          <a:lstStyle/>
          <a:p>
            <a:r>
              <a:rPr lang="en-US" dirty="0" smtClean="0"/>
              <a:t>Academic language needed</a:t>
            </a:r>
          </a:p>
          <a:p>
            <a:pPr marL="0" indent="0">
              <a:buNone/>
            </a:pPr>
            <a:endParaRPr lang="en-US" dirty="0" smtClean="0"/>
          </a:p>
          <a:p>
            <a:r>
              <a:rPr lang="en-US" dirty="0" smtClean="0"/>
              <a:t>Unlocking the meaning of complex texts</a:t>
            </a:r>
            <a:endParaRPr lang="en-US" dirty="0"/>
          </a:p>
        </p:txBody>
      </p:sp>
    </p:spTree>
    <p:extLst>
      <p:ext uri="{BB962C8B-B14F-4D97-AF65-F5344CB8AC3E}">
        <p14:creationId xmlns:p14="http://schemas.microsoft.com/office/powerpoint/2010/main" val="1195316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normAutofit/>
          </a:bodyPr>
          <a:lstStyle/>
          <a:p>
            <a:endParaRPr lang="en-US" dirty="0"/>
          </a:p>
        </p:txBody>
      </p:sp>
      <p:sp>
        <p:nvSpPr>
          <p:cNvPr id="4" name="TextBox 3"/>
          <p:cNvSpPr txBox="1"/>
          <p:nvPr/>
        </p:nvSpPr>
        <p:spPr>
          <a:xfrm>
            <a:off x="609599" y="5499279"/>
            <a:ext cx="8048625" cy="646331"/>
          </a:xfrm>
          <a:prstGeom prst="rect">
            <a:avLst/>
          </a:prstGeom>
          <a:noFill/>
        </p:spPr>
        <p:txBody>
          <a:bodyPr wrap="square" rtlCol="0">
            <a:spAutoFit/>
          </a:bodyPr>
          <a:lstStyle/>
          <a:p>
            <a:pPr algn="ctr"/>
            <a:r>
              <a:rPr lang="en-US" sz="3600" b="1" dirty="0"/>
              <a:t>h</a:t>
            </a:r>
            <a:r>
              <a:rPr lang="en-US" sz="3600" b="1" dirty="0" smtClean="0"/>
              <a:t>edgerow</a:t>
            </a:r>
            <a:endParaRPr lang="en-US" sz="3600" b="1" dirty="0"/>
          </a:p>
        </p:txBody>
      </p:sp>
      <p:pic>
        <p:nvPicPr>
          <p:cNvPr id="2050" name="Picture 2" descr="http://i.telegraph.co.uk/multimedia/archive/01768/hedgerow_1768166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0307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317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normAutofit/>
          </a:bodyPr>
          <a:lstStyle/>
          <a:p>
            <a:endParaRPr lang="en-US" dirty="0"/>
          </a:p>
        </p:txBody>
      </p:sp>
      <p:sp>
        <p:nvSpPr>
          <p:cNvPr id="4" name="TextBox 3"/>
          <p:cNvSpPr txBox="1"/>
          <p:nvPr/>
        </p:nvSpPr>
        <p:spPr>
          <a:xfrm>
            <a:off x="609599" y="5499279"/>
            <a:ext cx="8048625" cy="646331"/>
          </a:xfrm>
          <a:prstGeom prst="rect">
            <a:avLst/>
          </a:prstGeom>
          <a:noFill/>
        </p:spPr>
        <p:txBody>
          <a:bodyPr wrap="square" rtlCol="0">
            <a:spAutoFit/>
          </a:bodyPr>
          <a:lstStyle/>
          <a:p>
            <a:pPr algn="ctr"/>
            <a:r>
              <a:rPr lang="en-US" sz="3600" b="1" dirty="0"/>
              <a:t>h</a:t>
            </a:r>
            <a:r>
              <a:rPr lang="en-US" sz="3600" b="1" dirty="0" smtClean="0"/>
              <a:t>edgerow</a:t>
            </a:r>
            <a:endParaRPr lang="en-US" sz="3600" b="1"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108"/>
          <a:stretch/>
        </p:blipFill>
        <p:spPr bwMode="auto">
          <a:xfrm>
            <a:off x="609599" y="304800"/>
            <a:ext cx="7620000" cy="5194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493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012" y="2743199"/>
            <a:ext cx="4294285" cy="252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4983162"/>
          </a:xfrm>
        </p:spPr>
        <p:txBody>
          <a:bodyPr>
            <a:normAutofit/>
          </a:bodyPr>
          <a:lstStyle/>
          <a:p>
            <a:endParaRPr lang="en-US" dirty="0"/>
          </a:p>
        </p:txBody>
      </p:sp>
      <p:sp>
        <p:nvSpPr>
          <p:cNvPr id="4" name="TextBox 3"/>
          <p:cNvSpPr txBox="1"/>
          <p:nvPr/>
        </p:nvSpPr>
        <p:spPr>
          <a:xfrm>
            <a:off x="609599" y="5499279"/>
            <a:ext cx="8048625" cy="646331"/>
          </a:xfrm>
          <a:prstGeom prst="rect">
            <a:avLst/>
          </a:prstGeom>
          <a:noFill/>
        </p:spPr>
        <p:txBody>
          <a:bodyPr wrap="square" rtlCol="0">
            <a:spAutoFit/>
          </a:bodyPr>
          <a:lstStyle/>
          <a:p>
            <a:pPr algn="ctr"/>
            <a:r>
              <a:rPr lang="en-US" sz="3600" b="1" dirty="0" smtClean="0"/>
              <a:t>hedgerows</a:t>
            </a:r>
            <a:endParaRPr lang="en-US" sz="3600"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152400"/>
            <a:ext cx="355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1010" y="316396"/>
            <a:ext cx="1800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0837" y="2743200"/>
            <a:ext cx="1957387" cy="252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587" y="2438399"/>
            <a:ext cx="3767569" cy="2825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1600" y="-388620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192882"/>
            <a:ext cx="3476624" cy="2550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32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what do I do?</a:t>
            </a:r>
            <a:endParaRPr lang="en-US" dirty="0"/>
          </a:p>
        </p:txBody>
      </p:sp>
      <p:sp>
        <p:nvSpPr>
          <p:cNvPr id="3" name="Content Placeholder 2"/>
          <p:cNvSpPr>
            <a:spLocks noGrp="1"/>
          </p:cNvSpPr>
          <p:nvPr>
            <p:ph idx="1"/>
          </p:nvPr>
        </p:nvSpPr>
        <p:spPr>
          <a:xfrm>
            <a:off x="914400" y="1600200"/>
            <a:ext cx="7772400" cy="4525963"/>
          </a:xfrm>
        </p:spPr>
        <p:txBody>
          <a:bodyPr/>
          <a:lstStyle/>
          <a:p>
            <a:pPr marL="342900" lvl="1" indent="-342900">
              <a:buFont typeface="Arial" panose="020B0604020202020204" pitchFamily="34" charset="0"/>
              <a:buChar char="•"/>
            </a:pPr>
            <a:r>
              <a:rPr lang="en-US" sz="3200" dirty="0" smtClean="0"/>
              <a:t>Recognize that ELLs will likely have little background knowledge on the topics, terms and language structures of the text</a:t>
            </a:r>
          </a:p>
          <a:p>
            <a:pPr marL="342900" lvl="1" indent="-342900">
              <a:buFont typeface="Arial" panose="020B0604020202020204" pitchFamily="34" charset="0"/>
              <a:buChar char="•"/>
            </a:pPr>
            <a:r>
              <a:rPr lang="en-US" sz="3200" dirty="0" smtClean="0"/>
              <a:t> Provide images, videos, and other resources in English and L1</a:t>
            </a:r>
          </a:p>
          <a:p>
            <a:pPr marL="342900" lvl="1" indent="-342900">
              <a:buFont typeface="Arial" panose="020B0604020202020204" pitchFamily="34" charset="0"/>
              <a:buChar char="•"/>
            </a:pPr>
            <a:r>
              <a:rPr lang="en-US" sz="3200" b="1" dirty="0" smtClean="0"/>
              <a:t>Prioritize which topics would warrant more instructional time and attention</a:t>
            </a:r>
            <a:endParaRPr lang="en-US" sz="3200" b="1" dirty="0"/>
          </a:p>
        </p:txBody>
      </p:sp>
    </p:spTree>
    <p:extLst>
      <p:ext uri="{BB962C8B-B14F-4D97-AF65-F5344CB8AC3E}">
        <p14:creationId xmlns:p14="http://schemas.microsoft.com/office/powerpoint/2010/main" val="1950669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lgn="ctr">
              <a:buNone/>
            </a:pPr>
            <a:endParaRPr lang="en-US" sz="4800" dirty="0" smtClean="0"/>
          </a:p>
          <a:p>
            <a:pPr marL="0" indent="0" algn="ctr">
              <a:buNone/>
            </a:pPr>
            <a:r>
              <a:rPr lang="en-US" sz="4800" dirty="0" smtClean="0"/>
              <a:t>Background knowledge is not necessarily the same thing as a personal connection to a text.</a:t>
            </a:r>
            <a:endParaRPr lang="en-US" sz="4800" dirty="0"/>
          </a:p>
        </p:txBody>
      </p:sp>
    </p:spTree>
    <p:extLst>
      <p:ext uri="{BB962C8B-B14F-4D97-AF65-F5344CB8AC3E}">
        <p14:creationId xmlns:p14="http://schemas.microsoft.com/office/powerpoint/2010/main" val="1585054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Let’s Practice! (15 minutes)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Table Teams pick a reading passage and take a few minutes to read it.</a:t>
            </a:r>
          </a:p>
          <a:p>
            <a:r>
              <a:rPr lang="en-US" dirty="0" smtClean="0"/>
              <a:t>Brainstorm a list of topics.  “I want to find out my student’s knowledge of _________.”</a:t>
            </a:r>
          </a:p>
          <a:p>
            <a:r>
              <a:rPr lang="en-US" dirty="0" smtClean="0"/>
              <a:t>Together, discuss and prioritize which topics would warrant your instructional time to build background and why.</a:t>
            </a:r>
          </a:p>
          <a:p>
            <a:r>
              <a:rPr lang="en-US" dirty="0" smtClean="0"/>
              <a:t>Be prepared as a team to share out some ideas on how you would help build their background in the priority topic.</a:t>
            </a:r>
            <a:endParaRPr lang="en-US" dirty="0"/>
          </a:p>
        </p:txBody>
      </p:sp>
    </p:spTree>
    <p:extLst>
      <p:ext uri="{BB962C8B-B14F-4D97-AF65-F5344CB8AC3E}">
        <p14:creationId xmlns:p14="http://schemas.microsoft.com/office/powerpoint/2010/main" val="44253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background knowledge</a:t>
            </a:r>
            <a:r>
              <a:rPr lang="en-US" baseline="0" dirty="0" smtClean="0"/>
              <a:t> should we provide? </a:t>
            </a:r>
            <a:endParaRPr lang="en-US" dirty="0"/>
          </a:p>
        </p:txBody>
      </p:sp>
      <p:sp>
        <p:nvSpPr>
          <p:cNvPr id="3" name="Content Placeholder 2"/>
          <p:cNvSpPr>
            <a:spLocks noGrp="1"/>
          </p:cNvSpPr>
          <p:nvPr>
            <p:ph idx="1"/>
          </p:nvPr>
        </p:nvSpPr>
        <p:spPr/>
        <p:txBody>
          <a:bodyPr/>
          <a:lstStyle/>
          <a:p>
            <a:pPr marL="0" indent="0">
              <a:buNone/>
            </a:pPr>
            <a:endParaRPr lang="en-US" baseline="0" dirty="0" smtClean="0"/>
          </a:p>
          <a:p>
            <a:pPr marL="0" indent="0" algn="ctr">
              <a:buNone/>
            </a:pPr>
            <a:r>
              <a:rPr lang="en-US" dirty="0" smtClean="0"/>
              <a:t>Continuum</a:t>
            </a:r>
            <a:endParaRPr lang="en-US" dirty="0"/>
          </a:p>
          <a:p>
            <a:pPr marL="0" indent="0">
              <a:buNone/>
            </a:pPr>
            <a:endParaRPr lang="en-US" baseline="0" dirty="0" smtClean="0"/>
          </a:p>
          <a:p>
            <a:pPr marL="0" indent="0">
              <a:buNone/>
            </a:pPr>
            <a:r>
              <a:rPr lang="en-US" dirty="0" smtClean="0"/>
              <a:t>None							Extensive</a:t>
            </a:r>
            <a:endParaRPr lang="en-US" baseline="0" dirty="0" smtClean="0"/>
          </a:p>
        </p:txBody>
      </p:sp>
      <p:cxnSp>
        <p:nvCxnSpPr>
          <p:cNvPr id="5" name="Straight Connector 4"/>
          <p:cNvCxnSpPr/>
          <p:nvPr/>
        </p:nvCxnSpPr>
        <p:spPr>
          <a:xfrm>
            <a:off x="1066800" y="2895600"/>
            <a:ext cx="678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066800" y="2895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848600" y="2895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19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kern="1200" dirty="0" smtClean="0">
                <a:solidFill>
                  <a:schemeClr val="tx1"/>
                </a:solidFill>
                <a:effectLst/>
                <a:latin typeface="+mj-lt"/>
                <a:ea typeface="+mj-ea"/>
                <a:cs typeface="+mj-cs"/>
              </a:rPr>
              <a:t>How much background</a:t>
            </a:r>
            <a:r>
              <a:rPr lang="en-US" sz="4400" kern="1200" baseline="0" dirty="0" smtClean="0">
                <a:solidFill>
                  <a:schemeClr val="tx1"/>
                </a:solidFill>
                <a:effectLst/>
                <a:latin typeface="+mj-lt"/>
                <a:ea typeface="+mj-ea"/>
                <a:cs typeface="+mj-cs"/>
              </a:rPr>
              <a:t> knowledge?</a:t>
            </a:r>
            <a:endParaRPr lang="en-US" sz="4400" dirty="0" smtClean="0">
              <a:effectLst/>
            </a:endParaRPr>
          </a:p>
        </p:txBody>
      </p:sp>
      <p:sp>
        <p:nvSpPr>
          <p:cNvPr id="3" name="Content Placeholder 2"/>
          <p:cNvSpPr>
            <a:spLocks noGrp="1"/>
          </p:cNvSpPr>
          <p:nvPr>
            <p:ph idx="1"/>
          </p:nvPr>
        </p:nvSpPr>
        <p:spPr>
          <a:xfrm>
            <a:off x="457200" y="1828800"/>
            <a:ext cx="8229600" cy="4525963"/>
          </a:xfrm>
        </p:spPr>
        <p:txBody>
          <a:bodyPr/>
          <a:lstStyle/>
          <a:p>
            <a:r>
              <a:rPr lang="en-US" dirty="0" smtClean="0"/>
              <a:t>“…As little preparation as required to engage with the text.”</a:t>
            </a:r>
          </a:p>
          <a:p>
            <a:pPr marL="0" indent="0">
              <a:buNone/>
            </a:pPr>
            <a:endParaRPr lang="en-US" dirty="0" smtClean="0"/>
          </a:p>
          <a:p>
            <a:r>
              <a:rPr lang="en-US" dirty="0" smtClean="0"/>
              <a:t>Background</a:t>
            </a:r>
            <a:r>
              <a:rPr lang="en-US" baseline="0" dirty="0" smtClean="0"/>
              <a:t> knowledge should not take the place of students making meaning from the text</a:t>
            </a:r>
            <a:endParaRPr lang="en-US" dirty="0"/>
          </a:p>
        </p:txBody>
      </p:sp>
    </p:spTree>
    <p:extLst>
      <p:ext uri="{BB962C8B-B14F-4D97-AF65-F5344CB8AC3E}">
        <p14:creationId xmlns:p14="http://schemas.microsoft.com/office/powerpoint/2010/main" val="267050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a:t>
            </a:r>
            <a:r>
              <a:rPr lang="en-US" baseline="0" dirty="0" smtClean="0"/>
              <a:t> Kids to Texts</a:t>
            </a:r>
            <a:endParaRPr lang="en-US" dirty="0"/>
          </a:p>
        </p:txBody>
      </p:sp>
      <p:sp>
        <p:nvSpPr>
          <p:cNvPr id="3" name="Content Placeholder 2"/>
          <p:cNvSpPr>
            <a:spLocks noGrp="1"/>
          </p:cNvSpPr>
          <p:nvPr>
            <p:ph idx="1"/>
          </p:nvPr>
        </p:nvSpPr>
        <p:spPr/>
        <p:txBody>
          <a:bodyPr/>
          <a:lstStyle/>
          <a:p>
            <a:r>
              <a:rPr lang="en-US" dirty="0" smtClean="0"/>
              <a:t>Before CCSS, kids were often matched to texts at their instructional level</a:t>
            </a:r>
          </a:p>
          <a:p>
            <a:endParaRPr lang="en-US" dirty="0"/>
          </a:p>
          <a:p>
            <a:r>
              <a:rPr lang="en-US" dirty="0" smtClean="0"/>
              <a:t>Now we must support and scaffold on grade level challenging texts</a:t>
            </a:r>
          </a:p>
          <a:p>
            <a:endParaRPr lang="en-US" dirty="0"/>
          </a:p>
          <a:p>
            <a:r>
              <a:rPr lang="en-US" dirty="0" smtClean="0"/>
              <a:t>“Juicy Sentences”—Lily Wong Fillmore</a:t>
            </a:r>
            <a:endParaRPr lang="en-US" dirty="0"/>
          </a:p>
        </p:txBody>
      </p:sp>
    </p:spTree>
    <p:extLst>
      <p:ext uri="{BB962C8B-B14F-4D97-AF65-F5344CB8AC3E}">
        <p14:creationId xmlns:p14="http://schemas.microsoft.com/office/powerpoint/2010/main" val="322334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TESOL Vision of ESL Teacher Role</a:t>
            </a:r>
            <a:endParaRPr lang="en-US" dirty="0"/>
          </a:p>
        </p:txBody>
      </p:sp>
      <p:sp>
        <p:nvSpPr>
          <p:cNvPr id="3" name="Content Placeholder 2"/>
          <p:cNvSpPr>
            <a:spLocks noGrp="1"/>
          </p:cNvSpPr>
          <p:nvPr>
            <p:ph idx="1"/>
          </p:nvPr>
        </p:nvSpPr>
        <p:spPr>
          <a:xfrm>
            <a:off x="1524000" y="1600200"/>
            <a:ext cx="7162800" cy="4525963"/>
          </a:xfrm>
        </p:spPr>
        <p:txBody>
          <a:bodyPr/>
          <a:lstStyle/>
          <a:p>
            <a:r>
              <a:rPr lang="en-US" dirty="0" smtClean="0"/>
              <a:t>Expert</a:t>
            </a:r>
          </a:p>
          <a:p>
            <a:r>
              <a:rPr lang="en-US" dirty="0" smtClean="0"/>
              <a:t>Consultant</a:t>
            </a:r>
          </a:p>
          <a:p>
            <a:r>
              <a:rPr lang="en-US" dirty="0" smtClean="0"/>
              <a:t>Coach</a:t>
            </a:r>
          </a:p>
          <a:p>
            <a:r>
              <a:rPr lang="en-US" dirty="0" smtClean="0"/>
              <a:t>Advocate</a:t>
            </a:r>
          </a:p>
        </p:txBody>
      </p:sp>
    </p:spTree>
    <p:extLst>
      <p:ext uri="{BB962C8B-B14F-4D97-AF65-F5344CB8AC3E}">
        <p14:creationId xmlns:p14="http://schemas.microsoft.com/office/powerpoint/2010/main" val="37945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Areas of Background Knowledge</a:t>
            </a:r>
            <a:endParaRPr lang="en-US" dirty="0"/>
          </a:p>
        </p:txBody>
      </p:sp>
      <p:sp>
        <p:nvSpPr>
          <p:cNvPr id="3" name="Content Placeholder 2"/>
          <p:cNvSpPr>
            <a:spLocks noGrp="1"/>
          </p:cNvSpPr>
          <p:nvPr>
            <p:ph idx="1"/>
          </p:nvPr>
        </p:nvSpPr>
        <p:spPr>
          <a:xfrm>
            <a:off x="1219200" y="1981200"/>
            <a:ext cx="7467600" cy="4525963"/>
          </a:xfrm>
        </p:spPr>
        <p:txBody>
          <a:bodyPr/>
          <a:lstStyle/>
          <a:p>
            <a:pPr marL="514350" indent="-514350">
              <a:buFont typeface="+mj-lt"/>
              <a:buAutoNum type="arabicPeriod"/>
            </a:pPr>
            <a:r>
              <a:rPr lang="en-US" dirty="0" smtClean="0"/>
              <a:t>PROVIDING background knowledge</a:t>
            </a:r>
          </a:p>
          <a:p>
            <a:pPr marL="514350" indent="-514350">
              <a:buFont typeface="+mj-lt"/>
              <a:buAutoNum type="arabicPeriod"/>
            </a:pPr>
            <a:endParaRPr lang="en-US" dirty="0" smtClean="0"/>
          </a:p>
          <a:p>
            <a:pPr marL="514350" indent="-514350">
              <a:buFont typeface="+mj-lt"/>
              <a:buAutoNum type="arabicPeriod"/>
            </a:pPr>
            <a:r>
              <a:rPr lang="en-US" dirty="0" smtClean="0"/>
              <a:t>ACTIVATING existing prior knowledge</a:t>
            </a:r>
          </a:p>
        </p:txBody>
      </p:sp>
    </p:spTree>
    <p:extLst>
      <p:ext uri="{BB962C8B-B14F-4D97-AF65-F5344CB8AC3E}">
        <p14:creationId xmlns:p14="http://schemas.microsoft.com/office/powerpoint/2010/main" val="176188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Deciding How Much</a:t>
            </a:r>
            <a:r>
              <a:rPr lang="en-US" baseline="0" dirty="0" smtClean="0"/>
              <a:t> Background Knowledge</a:t>
            </a:r>
            <a:endParaRPr lang="en-US" dirty="0"/>
          </a:p>
        </p:txBody>
      </p:sp>
      <p:sp>
        <p:nvSpPr>
          <p:cNvPr id="3" name="Content Placeholder 2"/>
          <p:cNvSpPr>
            <a:spLocks noGrp="1"/>
          </p:cNvSpPr>
          <p:nvPr>
            <p:ph idx="1"/>
          </p:nvPr>
        </p:nvSpPr>
        <p:spPr/>
        <p:txBody>
          <a:bodyPr/>
          <a:lstStyle/>
          <a:p>
            <a:r>
              <a:rPr lang="en-US" dirty="0" smtClean="0"/>
              <a:t>How critical is the background knowledge to the ELL’s understanding of the text?</a:t>
            </a:r>
          </a:p>
        </p:txBody>
      </p:sp>
    </p:spTree>
    <p:extLst>
      <p:ext uri="{BB962C8B-B14F-4D97-AF65-F5344CB8AC3E}">
        <p14:creationId xmlns:p14="http://schemas.microsoft.com/office/powerpoint/2010/main" val="160310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0000"/>
                </a:solidFill>
              </a:rPr>
              <a:t>Do non-ELLs have background knowledge on the topic?</a:t>
            </a:r>
            <a:endParaRPr lang="en-US" dirty="0">
              <a:solidFill>
                <a:srgbClr val="FF0000"/>
              </a:solidFill>
            </a:endParaRPr>
          </a:p>
        </p:txBody>
      </p:sp>
    </p:spTree>
    <p:extLst>
      <p:ext uri="{BB962C8B-B14F-4D97-AF65-F5344CB8AC3E}">
        <p14:creationId xmlns:p14="http://schemas.microsoft.com/office/powerpoint/2010/main" val="4123413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2244</Words>
  <Application>Microsoft Office PowerPoint</Application>
  <PresentationFormat>On-screen Show (4:3)</PresentationFormat>
  <Paragraphs>156</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Role of Background Knowledge in Reading Instruction</vt:lpstr>
      <vt:lpstr>Multiple Challenges in Close Reading</vt:lpstr>
      <vt:lpstr>How much background knowledge should we provide? </vt:lpstr>
      <vt:lpstr>How much background knowledge?</vt:lpstr>
      <vt:lpstr>Matching Kids to Texts</vt:lpstr>
      <vt:lpstr>TESOL Vision of ESL Teacher Role</vt:lpstr>
      <vt:lpstr>2 Areas of Background Knowledge</vt:lpstr>
      <vt:lpstr>Deciding How Much Background Knowledge</vt:lpstr>
      <vt:lpstr>Considerations:</vt:lpstr>
      <vt:lpstr>Considerations:</vt:lpstr>
      <vt:lpstr>Considerations:</vt:lpstr>
      <vt:lpstr>Considerations:</vt:lpstr>
      <vt:lpstr>PowerPoint Presentation</vt:lpstr>
      <vt:lpstr>Let’s Take a Look at a Sample Text</vt:lpstr>
      <vt:lpstr>PowerPoint Presentation</vt:lpstr>
      <vt:lpstr>What do my students already know about…</vt:lpstr>
      <vt:lpstr>So what do I do?</vt:lpstr>
      <vt:lpstr>So what do I do?</vt:lpstr>
      <vt:lpstr>PowerPoint Presentation</vt:lpstr>
      <vt:lpstr>PowerPoint Presentation</vt:lpstr>
      <vt:lpstr>PowerPoint Presentation</vt:lpstr>
      <vt:lpstr>PowerPoint Presentation</vt:lpstr>
      <vt:lpstr>So what do I do?</vt:lpstr>
      <vt:lpstr>PowerPoint Presentation</vt:lpstr>
      <vt:lpstr>Now Let’s Practice! (15 minutes)</vt:lpstr>
    </vt:vector>
  </TitlesOfParts>
  <Company>NWESD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Background Knowledge in Reading Instruction</dc:title>
  <dc:creator>Mary Kernel</dc:creator>
  <cp:lastModifiedBy>Mary Kernel</cp:lastModifiedBy>
  <cp:revision>28</cp:revision>
  <dcterms:created xsi:type="dcterms:W3CDTF">2014-02-28T19:25:59Z</dcterms:created>
  <dcterms:modified xsi:type="dcterms:W3CDTF">2014-03-04T00:25:51Z</dcterms:modified>
</cp:coreProperties>
</file>