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93" r:id="rId4"/>
    <p:sldId id="304" r:id="rId5"/>
    <p:sldId id="294" r:id="rId6"/>
    <p:sldId id="260" r:id="rId7"/>
    <p:sldId id="312" r:id="rId8"/>
    <p:sldId id="269" r:id="rId9"/>
    <p:sldId id="270" r:id="rId10"/>
    <p:sldId id="271" r:id="rId11"/>
    <p:sldId id="303" r:id="rId12"/>
    <p:sldId id="305" r:id="rId13"/>
    <p:sldId id="306" r:id="rId14"/>
    <p:sldId id="300" r:id="rId15"/>
    <p:sldId id="308" r:id="rId16"/>
    <p:sldId id="307" r:id="rId17"/>
    <p:sldId id="309" r:id="rId18"/>
    <p:sldId id="310" r:id="rId19"/>
    <p:sldId id="299" r:id="rId20"/>
    <p:sldId id="297" r:id="rId21"/>
    <p:sldId id="276" r:id="rId22"/>
    <p:sldId id="277" r:id="rId23"/>
    <p:sldId id="298" r:id="rId24"/>
    <p:sldId id="275" r:id="rId25"/>
    <p:sldId id="31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32" autoAdjust="0"/>
  </p:normalViewPr>
  <p:slideViewPr>
    <p:cSldViewPr>
      <p:cViewPr>
        <p:scale>
          <a:sx n="80" d="100"/>
          <a:sy n="80" d="100"/>
        </p:scale>
        <p:origin x="-876" y="4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591F92-6CDB-4537-B4C3-DBBFC6618BED}" type="datetimeFigureOut">
              <a:rPr lang="en-US" smtClean="0"/>
              <a:t>4/4/2014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B1644B-D904-47BF-A69C-CFF01788F709}" type="slidenum">
              <a:rPr lang="en-US" smtClean="0"/>
              <a:t>‹#›</a:t>
            </a:fld>
            <a:endParaRPr lang="en-US"/>
          </a:p>
        </p:txBody>
      </p:sp>
    </p:spTree>
    <p:extLst>
      <p:ext uri="{BB962C8B-B14F-4D97-AF65-F5344CB8AC3E}">
        <p14:creationId xmlns:p14="http://schemas.microsoft.com/office/powerpoint/2010/main" val="228842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idioms.yourdictionary.com/"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idioms.yourdictionary.co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idioms.yourdictionary.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yourdictionary.com/library/japonoma1.html"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answers.yourdictionary.com/animal-life/how-do-cats-purr.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dirty="0" smtClean="0"/>
              <a:t>may not fit in this</a:t>
            </a:r>
            <a:r>
              <a:rPr lang="en-US" baseline="0" dirty="0" smtClean="0"/>
              <a:t> part of the presentation</a:t>
            </a:r>
            <a:r>
              <a:rPr lang="en-US" baseline="0" dirty="0" smtClean="0"/>
              <a:t>.)</a:t>
            </a:r>
          </a:p>
          <a:p>
            <a:r>
              <a:rPr lang="en-US" baseline="0" dirty="0" smtClean="0"/>
              <a:t>There are many factors that affect reading comprehension. Readers need a good grasp of all these factors to make sense of complex academic text. </a:t>
            </a:r>
            <a:endParaRPr lang="en-US" baseline="0" dirty="0" smtClean="0"/>
          </a:p>
          <a:p>
            <a:r>
              <a:rPr lang="en-US" dirty="0" smtClean="0"/>
              <a:t>Based on “Digging for Meaning: Teaching Text Comprehension” by Louisa C. Moats and Nancy Hennessy.  </a:t>
            </a:r>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8</a:t>
            </a:fld>
            <a:endParaRPr lang="en-US"/>
          </a:p>
        </p:txBody>
      </p:sp>
    </p:spTree>
    <p:extLst>
      <p:ext uri="{BB962C8B-B14F-4D97-AF65-F5344CB8AC3E}">
        <p14:creationId xmlns:p14="http://schemas.microsoft.com/office/powerpoint/2010/main" val="3215839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Hyperbole is an exaggeration that someone says but doesn’t really mean, for example: “I’ve been waiting forever.” I haven’t really been waiting forever; it just feels like I have been waiting a very long time. </a:t>
            </a:r>
            <a:r>
              <a:rPr lang="en-US" dirty="0" smtClean="0"/>
              <a:t>Show </a:t>
            </a:r>
            <a:r>
              <a:rPr lang="en-US" dirty="0" smtClean="0"/>
              <a:t>examples of hyperboles. </a:t>
            </a:r>
          </a:p>
          <a:p>
            <a:r>
              <a:rPr lang="en-US" b="1" dirty="0" smtClean="0"/>
              <a:t>Hyperbole Examples for Children</a:t>
            </a:r>
          </a:p>
          <a:p>
            <a:r>
              <a:rPr lang="en-US" dirty="0" smtClean="0"/>
              <a:t>It was so cold I saw polar bears wearing jackets.</a:t>
            </a:r>
          </a:p>
          <a:p>
            <a:r>
              <a:rPr lang="en-US" dirty="0" smtClean="0"/>
              <a:t>I am so hungry I could eat a horse.</a:t>
            </a:r>
          </a:p>
          <a:p>
            <a:r>
              <a:rPr lang="en-US" dirty="0" smtClean="0"/>
              <a:t>I had a ton of chores to do.</a:t>
            </a:r>
          </a:p>
          <a:p>
            <a:r>
              <a:rPr lang="en-US" dirty="0" smtClean="0"/>
              <a:t>If I can’t get a Smartphone, I will die.</a:t>
            </a:r>
          </a:p>
          <a:p>
            <a:r>
              <a:rPr lang="en-US" dirty="0" smtClean="0"/>
              <a:t>She is as thin as a toothpick.</a:t>
            </a:r>
          </a:p>
          <a:p>
            <a:r>
              <a:rPr lang="en-US" dirty="0" smtClean="0"/>
              <a:t>This car goes faster than the speed of light.</a:t>
            </a:r>
          </a:p>
          <a:p>
            <a:r>
              <a:rPr lang="en-US" dirty="0" smtClean="0"/>
              <a:t>Our new house cost a bazillion dollars.</a:t>
            </a:r>
          </a:p>
          <a:p>
            <a:r>
              <a:rPr lang="en-US" dirty="0" smtClean="0"/>
              <a:t>We are poor and don’t have two cents to rub together.</a:t>
            </a:r>
          </a:p>
          <a:p>
            <a:r>
              <a:rPr lang="en-US" dirty="0" smtClean="0"/>
              <a:t>The car is as fast as greased lightning.</a:t>
            </a:r>
          </a:p>
          <a:p>
            <a:r>
              <a:rPr lang="en-US" dirty="0" smtClean="0"/>
              <a:t>He's got tons of video games.</a:t>
            </a:r>
          </a:p>
          <a:p>
            <a:r>
              <a:rPr lang="en-US" dirty="0" smtClean="0"/>
              <a:t>You could have knocked me over with a feather.</a:t>
            </a:r>
          </a:p>
          <a:p>
            <a:r>
              <a:rPr lang="en-US" dirty="0" smtClean="0"/>
              <a:t>Her brain is the size of a pea.</a:t>
            </a:r>
          </a:p>
          <a:p>
            <a:r>
              <a:rPr lang="en-US" dirty="0" smtClean="0"/>
              <a:t>Grandpa is older than dirt.</a:t>
            </a:r>
          </a:p>
          <a:p>
            <a:r>
              <a:rPr lang="en-US" dirty="0" smtClean="0"/>
              <a:t>My mom is going to kill me.</a:t>
            </a:r>
          </a:p>
          <a:p>
            <a:r>
              <a:rPr lang="en-US" dirty="0" smtClean="0"/>
              <a:t>Old Mr. Smith has been teaching here since the Stone Age.</a:t>
            </a:r>
          </a:p>
          <a:p>
            <a:r>
              <a:rPr lang="en-US" dirty="0" smtClean="0"/>
              <a:t>My birthday will never come.</a:t>
            </a:r>
          </a:p>
          <a:p>
            <a:r>
              <a:rPr lang="en-US" dirty="0" smtClean="0"/>
              <a:t>I’m going to stay awake all night and catch Santa Claus.</a:t>
            </a:r>
          </a:p>
          <a:p>
            <a:r>
              <a:rPr lang="en-US" dirty="0" smtClean="0"/>
              <a:t>He knows everything about math.</a:t>
            </a:r>
          </a:p>
          <a:p>
            <a:r>
              <a:rPr lang="en-US" dirty="0" smtClean="0"/>
              <a:t>My dad is always working.</a:t>
            </a:r>
          </a:p>
          <a:p>
            <a:r>
              <a:rPr lang="en-US" dirty="0" smtClean="0"/>
              <a:t>That was the easiest test in the world.</a:t>
            </a:r>
          </a:p>
          <a:p>
            <a:r>
              <a:rPr lang="en-US" dirty="0" smtClean="0"/>
              <a:t>Let’s be best friends forever.</a:t>
            </a:r>
          </a:p>
          <a:p>
            <a:r>
              <a:rPr lang="en-US" dirty="0" smtClean="0"/>
              <a:t>Nothing can stop our team from winning the championship.</a:t>
            </a:r>
          </a:p>
          <a:p>
            <a:r>
              <a:rPr lang="en-US" dirty="0" smtClean="0"/>
              <a:t>My dress shoes are killing me.</a:t>
            </a:r>
          </a:p>
          <a:p>
            <a:r>
              <a:rPr lang="en-US" dirty="0" smtClean="0"/>
              <a:t>He was skinny enough to jump through a keyhole.</a:t>
            </a:r>
          </a:p>
          <a:p>
            <a:r>
              <a:rPr lang="en-US" dirty="0" smtClean="0"/>
              <a:t>Going to Disneyland is the best idea ever.</a:t>
            </a:r>
          </a:p>
          <a:p>
            <a:r>
              <a:rPr lang="en-US" dirty="0" smtClean="0"/>
              <a:t>Carrie never stops talking.</a:t>
            </a:r>
          </a:p>
          <a:p>
            <a:r>
              <a:rPr lang="en-US" dirty="0" smtClean="0"/>
              <a:t>I have told you a million times not to do that.</a:t>
            </a:r>
          </a:p>
          <a:p>
            <a:r>
              <a:rPr lang="en-US" dirty="0" smtClean="0"/>
              <a:t>We used to walk 15 miles to school in the snow, uphill.</a:t>
            </a:r>
          </a:p>
          <a:p>
            <a:r>
              <a:rPr lang="en-US" dirty="0" smtClean="0"/>
              <a:t>He is the best player of all time.</a:t>
            </a:r>
          </a:p>
          <a:p>
            <a:r>
              <a:rPr lang="en-US" dirty="0" smtClean="0"/>
              <a:t>It is so hot you could fry an egg on the sidewalk.</a:t>
            </a:r>
          </a:p>
          <a:p>
            <a:r>
              <a:rPr lang="en-US" dirty="0" smtClean="0"/>
              <a:t>You are walking slower than a snail.</a:t>
            </a:r>
          </a:p>
          <a:p>
            <a:r>
              <a:rPr lang="en-US" dirty="0" smtClean="0"/>
              <a:t>Football is all he cares about.</a:t>
            </a:r>
          </a:p>
          <a:p>
            <a:r>
              <a:rPr lang="en-US" dirty="0" smtClean="0"/>
              <a:t>Everybody knows that.</a:t>
            </a:r>
          </a:p>
          <a:p>
            <a:r>
              <a:rPr lang="en-US" dirty="0" smtClean="0"/>
              <a:t>My mom works her fingers to the bone.</a:t>
            </a:r>
          </a:p>
          <a:p>
            <a:r>
              <a:rPr lang="en-US" dirty="0" smtClean="0"/>
              <a:t>His stomach is a bottomless pit.</a:t>
            </a:r>
          </a:p>
          <a:p>
            <a:r>
              <a:rPr lang="en-US" dirty="0" smtClean="0"/>
              <a:t>Her smile was a mile wide.</a:t>
            </a:r>
          </a:p>
          <a:p>
            <a:r>
              <a:rPr lang="en-US" dirty="0" smtClean="0"/>
              <a:t>The church was decorated with a million flowers.</a:t>
            </a:r>
          </a:p>
          <a:p>
            <a:r>
              <a:rPr lang="en-US" dirty="0" smtClean="0"/>
              <a:t>I ate so much at Thanksgiving, I must weigh more than a whale.</a:t>
            </a:r>
          </a:p>
          <a:p>
            <a:r>
              <a:rPr lang="en-US" dirty="0" smtClean="0"/>
              <a:t>We waited for centuries for the latest game to be released.</a:t>
            </a:r>
          </a:p>
          <a:p>
            <a:r>
              <a:rPr lang="en-US" dirty="0" smtClean="0"/>
              <a:t>It will only take me two seconds to get there.</a:t>
            </a:r>
          </a:p>
          <a:p>
            <a:r>
              <a:rPr lang="en-US" dirty="0" smtClean="0"/>
              <a:t>The mall is large enough to have its own zip code.</a:t>
            </a:r>
          </a:p>
          <a:p>
            <a:r>
              <a:rPr lang="en-US" dirty="0" smtClean="0"/>
              <a:t>This is so boring, just kill me now!</a:t>
            </a:r>
          </a:p>
          <a:p>
            <a:r>
              <a:rPr lang="en-US" b="1" dirty="0" smtClean="0"/>
              <a:t>Hyperboles in Ads</a:t>
            </a:r>
          </a:p>
          <a:p>
            <a:r>
              <a:rPr lang="en-US" dirty="0" smtClean="0"/>
              <a:t>Kids see advertisements all the time, and many contain hyperboles. Here of examples of hyperboles in advertising:</a:t>
            </a:r>
          </a:p>
          <a:p>
            <a:r>
              <a:rPr lang="en-US" dirty="0" smtClean="0"/>
              <a:t>A T &amp; T - Reach out and touch someone.</a:t>
            </a:r>
          </a:p>
          <a:p>
            <a:r>
              <a:rPr lang="en-US" dirty="0" smtClean="0"/>
              <a:t>Citgo - There at every turn.</a:t>
            </a:r>
          </a:p>
          <a:p>
            <a:r>
              <a:rPr lang="en-US" dirty="0" smtClean="0"/>
              <a:t>Brilliant Brunette shampoo - Adds amazing luster for infinite, mirror-like shine.</a:t>
            </a:r>
          </a:p>
          <a:p>
            <a:r>
              <a:rPr lang="en-US" dirty="0" smtClean="0"/>
              <a:t>Citi - Citi never sleeps. </a:t>
            </a:r>
          </a:p>
          <a:p>
            <a:r>
              <a:rPr lang="en-US" dirty="0" smtClean="0"/>
              <a:t>Disneyland - The happiest place on earth. </a:t>
            </a:r>
          </a:p>
          <a:p>
            <a:r>
              <a:rPr lang="en-US" dirty="0" smtClean="0"/>
              <a:t>Esso - Put a tiger in your tank. </a:t>
            </a:r>
          </a:p>
          <a:p>
            <a:r>
              <a:rPr lang="en-US" dirty="0" smtClean="0"/>
              <a:t>Energizer - Keeps going and going and going. </a:t>
            </a:r>
          </a:p>
          <a:p>
            <a:r>
              <a:rPr lang="en-US" dirty="0" err="1" smtClean="0"/>
              <a:t>Geico</a:t>
            </a:r>
            <a:r>
              <a:rPr lang="en-US" dirty="0" smtClean="0"/>
              <a:t> - It's so easy, a caveman can do it.</a:t>
            </a:r>
          </a:p>
          <a:p>
            <a:r>
              <a:rPr lang="en-US" dirty="0" smtClean="0"/>
              <a:t>iPhone 5 - Browse, download and stream content at blazing-fast speeds.</a:t>
            </a:r>
          </a:p>
          <a:p>
            <a:r>
              <a:rPr lang="en-US" dirty="0" smtClean="0"/>
              <a:t>Oscar Meyer - It doesn't get better than this.</a:t>
            </a:r>
          </a:p>
          <a:p>
            <a:r>
              <a:rPr lang="en-US" dirty="0" err="1" smtClean="0"/>
              <a:t>Redbull</a:t>
            </a:r>
            <a:r>
              <a:rPr lang="en-US" dirty="0" smtClean="0"/>
              <a:t> - It gives you wings!</a:t>
            </a:r>
          </a:p>
          <a:p>
            <a:r>
              <a:rPr lang="en-US" dirty="0" smtClean="0"/>
              <a:t>Sherwin Williams - Cover the earth. </a:t>
            </a:r>
          </a:p>
          <a:p>
            <a:r>
              <a:rPr lang="en-US" dirty="0" smtClean="0"/>
              <a:t>Visa - It’s everywhere you want to be.</a:t>
            </a:r>
          </a:p>
          <a:p>
            <a:r>
              <a:rPr lang="en-US" dirty="0" smtClean="0"/>
              <a:t>321 East - How good is our steak? Last week a man who was choking on a piece refused the Heimlich maneuver.</a:t>
            </a:r>
          </a:p>
          <a:p>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17</a:t>
            </a:fld>
            <a:endParaRPr lang="en-US"/>
          </a:p>
        </p:txBody>
      </p:sp>
    </p:spTree>
    <p:extLst>
      <p:ext uri="{BB962C8B-B14F-4D97-AF65-F5344CB8AC3E}">
        <p14:creationId xmlns:p14="http://schemas.microsoft.com/office/powerpoint/2010/main" val="3981203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 pun is a way of using words that either sound the same or have two different meanings in a humorous way.</a:t>
            </a:r>
            <a:r>
              <a:rPr lang="en-US" dirty="0" smtClean="0"/>
              <a:t> Help students understand the double meaning of the puns you</a:t>
            </a:r>
            <a:r>
              <a:rPr lang="en-US" baseline="0" dirty="0" smtClean="0"/>
              <a:t> encounter in class</a:t>
            </a:r>
            <a:r>
              <a:rPr lang="en-US" dirty="0" smtClean="0"/>
              <a:t>.</a:t>
            </a:r>
          </a:p>
          <a:p>
            <a:r>
              <a:rPr lang="en-US" b="1" dirty="0" smtClean="0"/>
              <a:t>Puns that Start with a Question</a:t>
            </a:r>
          </a:p>
          <a:p>
            <a:r>
              <a:rPr lang="en-US" dirty="0" smtClean="0"/>
              <a:t>What do you call an alligator in a vest? An investigator!</a:t>
            </a:r>
          </a:p>
          <a:p>
            <a:r>
              <a:rPr lang="en-US" dirty="0" smtClean="0"/>
              <a:t>How do turtles talk to each other? By using shell phones!</a:t>
            </a:r>
          </a:p>
          <a:p>
            <a:r>
              <a:rPr lang="en-US" dirty="0" smtClean="0"/>
              <a:t>Why are teddy bears never hungry? They are always stuffed!</a:t>
            </a:r>
          </a:p>
          <a:p>
            <a:r>
              <a:rPr lang="en-US" dirty="0" smtClean="0"/>
              <a:t>Why did the spider go to the computer? To check his web site.</a:t>
            </a:r>
          </a:p>
          <a:p>
            <a:r>
              <a:rPr lang="en-US" dirty="0" smtClean="0"/>
              <a:t>Where do polar bears vote? The North Poll.</a:t>
            </a:r>
          </a:p>
          <a:p>
            <a:r>
              <a:rPr lang="en-US" dirty="0" smtClean="0"/>
              <a:t>Why are playing cards like wolves? They come in packs.</a:t>
            </a:r>
          </a:p>
          <a:p>
            <a:r>
              <a:rPr lang="en-US" dirty="0" smtClean="0"/>
              <a:t>What do you get when you cross a snake and a pie? A pie-thon!</a:t>
            </a:r>
          </a:p>
          <a:p>
            <a:r>
              <a:rPr lang="en-US" dirty="0" smtClean="0"/>
              <a:t>What was the reporter doing at the ice cream shop? Getting the scoop!</a:t>
            </a:r>
          </a:p>
          <a:p>
            <a:r>
              <a:rPr lang="en-US" dirty="0" smtClean="0"/>
              <a:t>What do you call a sleeping bull? A bull-dozer.</a:t>
            </a:r>
          </a:p>
          <a:p>
            <a:r>
              <a:rPr lang="en-US" dirty="0" smtClean="0"/>
              <a:t>What do baseball players eat on? Home plates!</a:t>
            </a:r>
          </a:p>
          <a:p>
            <a:r>
              <a:rPr lang="en-US" dirty="0" smtClean="0"/>
              <a:t>Why did the turkey cross the road? To prove he wasn't chicken!</a:t>
            </a:r>
          </a:p>
          <a:p>
            <a:r>
              <a:rPr lang="en-US" dirty="0" smtClean="0"/>
              <a:t>Why do fish live in salt water? Because pepper makes them sneeze!</a:t>
            </a:r>
          </a:p>
          <a:p>
            <a:r>
              <a:rPr lang="en-US" dirty="0" smtClean="0"/>
              <a:t>What did the judge say when the skunk walked into the court room? Odor in the court!</a:t>
            </a:r>
          </a:p>
          <a:p>
            <a:r>
              <a:rPr lang="en-US" dirty="0" smtClean="0"/>
              <a:t>How do you fix a broken tomato? With tomato paste.</a:t>
            </a:r>
          </a:p>
          <a:p>
            <a:r>
              <a:rPr lang="en-US" dirty="0" smtClean="0"/>
              <a:t>Why did the lion spit out the clown? Because he tasted funny!</a:t>
            </a:r>
          </a:p>
          <a:p>
            <a:r>
              <a:rPr lang="en-US" dirty="0" smtClean="0"/>
              <a:t>What's purple and 5000 miles long? The Grape Wall of China!</a:t>
            </a:r>
          </a:p>
          <a:p>
            <a:r>
              <a:rPr lang="en-US" dirty="0" smtClean="0"/>
              <a:t>What do you call a knight who is afraid to fight? Sir Render.</a:t>
            </a:r>
          </a:p>
          <a:p>
            <a:r>
              <a:rPr lang="en-US" b="1" dirty="0" smtClean="0"/>
              <a:t>Puns About Animals</a:t>
            </a:r>
          </a:p>
          <a:p>
            <a:r>
              <a:rPr lang="en-US" dirty="0" smtClean="0"/>
              <a:t>The best way to communicate with a fish is to drop them a line.</a:t>
            </a:r>
          </a:p>
          <a:p>
            <a:r>
              <a:rPr lang="en-US" dirty="0" smtClean="0"/>
              <a:t>He bought a donkey because he thought he might get a kick out of it.</a:t>
            </a:r>
          </a:p>
          <a:p>
            <a:r>
              <a:rPr lang="en-US" dirty="0" smtClean="0"/>
              <a:t>In the winter my dog wears his coat, but in the summer he wears his coat and pants.</a:t>
            </a:r>
          </a:p>
          <a:p>
            <a:r>
              <a:rPr lang="en-US" dirty="0" smtClean="0"/>
              <a:t>Time flies like an arrow. Fruit flies like a banana.</a:t>
            </a:r>
          </a:p>
          <a:p>
            <a:r>
              <a:rPr lang="en-US" dirty="0" smtClean="0"/>
              <a:t>A chicken crossing the road is poultry in motion.</a:t>
            </a:r>
          </a:p>
          <a:p>
            <a:r>
              <a:rPr lang="en-US" dirty="0" smtClean="0"/>
              <a:t>Energizer Bunny arrested -- charged with battery.</a:t>
            </a:r>
          </a:p>
          <a:p>
            <a:r>
              <a:rPr lang="en-US" dirty="0" smtClean="0"/>
              <a:t>A skunk fell in the river and stank to the bottom.</a:t>
            </a:r>
          </a:p>
          <a:p>
            <a:r>
              <a:rPr lang="en-US" dirty="0" smtClean="0"/>
              <a:t>The chicken crossed the playground to get to the other slide.</a:t>
            </a:r>
          </a:p>
          <a:p>
            <a:r>
              <a:rPr lang="en-US" dirty="0" smtClean="0"/>
              <a:t>The best way to stop a charging bull is to take away his credit card.</a:t>
            </a:r>
          </a:p>
          <a:p>
            <a:r>
              <a:rPr lang="en-US" dirty="0" smtClean="0"/>
              <a:t>The marine biology seminars weren’t for entertainment, but were created for educational porpoises.</a:t>
            </a:r>
          </a:p>
          <a:p>
            <a:r>
              <a:rPr lang="en-US" dirty="0" smtClean="0"/>
              <a:t>Why are fish so smart? Because they live in schools.</a:t>
            </a:r>
          </a:p>
          <a:p>
            <a:r>
              <a:rPr lang="en-US" dirty="0" smtClean="0"/>
              <a:t>What do you get from a pampered cow? Spoiled milk.</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18</a:t>
            </a:fld>
            <a:endParaRPr lang="en-US"/>
          </a:p>
        </p:txBody>
      </p:sp>
    </p:spTree>
    <p:extLst>
      <p:ext uri="{BB962C8B-B14F-4D97-AF65-F5344CB8AC3E}">
        <p14:creationId xmlns:p14="http://schemas.microsoft.com/office/powerpoint/2010/main" val="3981203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Colloquial means</a:t>
            </a:r>
            <a:r>
              <a:rPr lang="en-US" baseline="0" dirty="0" smtClean="0"/>
              <a:t> characteristic of spoken language. More likely to be found in common speech than in formal written English.</a:t>
            </a:r>
            <a:r>
              <a:rPr lang="en-US" sz="1200" kern="1200" dirty="0" smtClean="0">
                <a:solidFill>
                  <a:schemeClr val="tx1"/>
                </a:solidFill>
                <a:effectLst/>
                <a:latin typeface="+mn-lt"/>
                <a:ea typeface="+mn-ea"/>
                <a:cs typeface="+mn-cs"/>
              </a:rPr>
              <a:t> Colloquialisms are, indeed, casual words that are appropriate in casual speech. Colloquialisms are usually regional. For example, in Pennsylvania long sandwiches with everything in them are Hoagies but in California they are submarine sandwiches. Other examples of colloquialisms are </a:t>
            </a:r>
            <a:r>
              <a:rPr lang="en-US" sz="1200" i="1" kern="1200" dirty="0" smtClean="0">
                <a:solidFill>
                  <a:schemeClr val="tx1"/>
                </a:solidFill>
                <a:effectLst/>
                <a:latin typeface="+mn-lt"/>
                <a:ea typeface="+mn-ea"/>
                <a:cs typeface="+mn-cs"/>
              </a:rPr>
              <a:t>you guys</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y'all</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soda</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cool drink</a:t>
            </a:r>
            <a:r>
              <a:rPr lang="en-US" sz="1200"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wanna</a:t>
            </a:r>
            <a:r>
              <a:rPr lang="en-US" sz="1200" kern="1200" dirty="0" smtClean="0">
                <a:solidFill>
                  <a:schemeClr val="tx1"/>
                </a:solidFill>
                <a:effectLst/>
                <a:latin typeface="+mn-lt"/>
                <a:ea typeface="+mn-ea"/>
                <a:cs typeface="+mn-cs"/>
              </a:rPr>
              <a:t> and </a:t>
            </a:r>
            <a:r>
              <a:rPr lang="en-US" sz="1200" i="1" kern="1200" dirty="0" err="1" smtClean="0">
                <a:solidFill>
                  <a:schemeClr val="tx1"/>
                </a:solidFill>
                <a:effectLst/>
                <a:latin typeface="+mn-lt"/>
                <a:ea typeface="+mn-ea"/>
                <a:cs typeface="+mn-cs"/>
              </a:rPr>
              <a:t>gonna</a:t>
            </a:r>
            <a:r>
              <a:rPr lang="en-US" sz="1200" kern="1200" dirty="0" smtClean="0">
                <a:solidFill>
                  <a:schemeClr val="tx1"/>
                </a:solidFill>
                <a:effectLst/>
                <a:latin typeface="+mn-lt"/>
                <a:ea typeface="+mn-ea"/>
                <a:cs typeface="+mn-cs"/>
              </a:rPr>
              <a:t>.</a:t>
            </a:r>
          </a:p>
          <a:p>
            <a:pPr marL="0" marR="0" indent="0" algn="l" defTabSz="914400" rtl="0" eaLnBrk="1" fontAlgn="auto" latinLnBrk="0" hangingPunct="1">
              <a:lnSpc>
                <a:spcPct val="80000"/>
              </a:lnSpc>
              <a:spcBef>
                <a:spcPts val="0"/>
              </a:spcBef>
              <a:spcAft>
                <a:spcPts val="0"/>
              </a:spcAft>
              <a:buClrTx/>
              <a:buSzTx/>
              <a:buFontTx/>
              <a:buNone/>
              <a:tabLst/>
              <a:defRPr/>
            </a:pPr>
            <a:r>
              <a:rPr lang="en-US" altLang="en-US" i="1" u="sng" dirty="0" smtClean="0"/>
              <a:t>Pluto</a:t>
            </a:r>
            <a:r>
              <a:rPr lang="en-US" altLang="en-US" i="1" dirty="0" smtClean="0"/>
              <a:t>: </a:t>
            </a:r>
            <a:r>
              <a:rPr lang="en-US" altLang="en-US" sz="1200" b="0" dirty="0" smtClean="0"/>
              <a:t>To “</a:t>
            </a:r>
            <a:r>
              <a:rPr lang="en-US" altLang="en-US" sz="1200" b="0" dirty="0" err="1" smtClean="0"/>
              <a:t>pluto</a:t>
            </a:r>
            <a:r>
              <a:rPr lang="en-US" altLang="en-US" sz="1200" b="0" dirty="0" smtClean="0"/>
              <a:t>” is to demote or devalue someone or something, much like what happened to the former planet. </a:t>
            </a:r>
            <a:r>
              <a:rPr lang="en-US" altLang="en-US" dirty="0" smtClean="0"/>
              <a:t>The American Dialect Society and </a:t>
            </a:r>
            <a:r>
              <a:rPr lang="en-US" altLang="en-US" i="1" dirty="0" smtClean="0"/>
              <a:t>The Oxford American Dictionary</a:t>
            </a:r>
            <a:r>
              <a:rPr lang="en-US" altLang="en-US" dirty="0" smtClean="0"/>
              <a:t> choose words to add into the English language. The following three words are examples of new words that won the “word of the year” category.</a:t>
            </a:r>
            <a:r>
              <a:rPr lang="en-US" altLang="en-US" baseline="0" dirty="0" smtClean="0"/>
              <a:t> </a:t>
            </a:r>
            <a:r>
              <a:rPr lang="en-US" altLang="en-US" dirty="0" smtClean="0"/>
              <a:t>This is the 2006 word of the year.</a:t>
            </a:r>
          </a:p>
          <a:p>
            <a:pPr marL="0" marR="0" indent="0" algn="l" defTabSz="914400" rtl="0" eaLnBrk="1" fontAlgn="auto" latinLnBrk="0" hangingPunct="1">
              <a:lnSpc>
                <a:spcPct val="90000"/>
              </a:lnSpc>
              <a:spcBef>
                <a:spcPts val="0"/>
              </a:spcBef>
              <a:spcAft>
                <a:spcPts val="0"/>
              </a:spcAft>
              <a:buClrTx/>
              <a:buSzTx/>
              <a:buFontTx/>
              <a:buNone/>
              <a:tabLst/>
              <a:defRPr/>
            </a:pPr>
            <a:r>
              <a:rPr lang="en-US" altLang="en-US" i="1" u="sng" dirty="0" err="1" smtClean="0"/>
              <a:t>Locavore</a:t>
            </a:r>
            <a:r>
              <a:rPr lang="en-US" altLang="en-US" sz="2800" i="1" dirty="0" smtClean="0"/>
              <a:t>:</a:t>
            </a:r>
            <a:r>
              <a:rPr lang="en-US" altLang="en-US" sz="2800" i="1" baseline="0" dirty="0" smtClean="0"/>
              <a:t> </a:t>
            </a:r>
            <a:r>
              <a:rPr lang="en-US" altLang="en-US" sz="1200" b="0" dirty="0" smtClean="0"/>
              <a:t>A person who seeks out locally produced food.</a:t>
            </a:r>
            <a:r>
              <a:rPr lang="en-US" altLang="en-US" dirty="0" smtClean="0"/>
              <a:t> This is the 2007 word of the year, according to the American Dialect Society.</a:t>
            </a:r>
          </a:p>
          <a:p>
            <a:pPr marL="0" indent="0">
              <a:lnSpc>
                <a:spcPct val="80000"/>
              </a:lnSpc>
            </a:pPr>
            <a:r>
              <a:rPr lang="en-US" altLang="en-US" sz="1200" b="0" i="1" u="sng" dirty="0" smtClean="0"/>
              <a:t>Truthiness: </a:t>
            </a:r>
            <a:r>
              <a:rPr lang="en-US" altLang="en-US" sz="1200" b="0" dirty="0" smtClean="0"/>
              <a:t>The quality of stating concepts one wishes or believes to be true, rather than the facts.</a:t>
            </a:r>
            <a:r>
              <a:rPr lang="en-US" altLang="en-US" sz="1200" b="0" baseline="0" dirty="0" smtClean="0"/>
              <a:t> </a:t>
            </a:r>
            <a:r>
              <a:rPr lang="en-US" altLang="en-US" sz="1200" b="0" dirty="0" err="1" smtClean="0"/>
              <a:t>Truthy</a:t>
            </a:r>
            <a:r>
              <a:rPr lang="en-US" altLang="en-US" sz="1200" b="0" dirty="0" smtClean="0"/>
              <a:t>, not </a:t>
            </a:r>
            <a:r>
              <a:rPr lang="en-US" altLang="en-US" sz="1200" b="0" dirty="0" err="1" smtClean="0"/>
              <a:t>facty</a:t>
            </a:r>
            <a:r>
              <a:rPr lang="en-US" altLang="en-US" sz="1200" b="0" dirty="0" smtClean="0"/>
              <a:t>.</a:t>
            </a:r>
            <a:r>
              <a:rPr lang="en-US" altLang="en-US" sz="1200" b="0" baseline="0" dirty="0" smtClean="0"/>
              <a:t> </a:t>
            </a:r>
            <a:r>
              <a:rPr lang="en-US" altLang="en-US" dirty="0" smtClean="0"/>
              <a:t>This is the 2005 word of the year, according to the American Dialect Society.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19</a:t>
            </a:fld>
            <a:endParaRPr lang="en-US"/>
          </a:p>
        </p:txBody>
      </p:sp>
    </p:spTree>
    <p:extLst>
      <p:ext uri="{BB962C8B-B14F-4D97-AF65-F5344CB8AC3E}">
        <p14:creationId xmlns:p14="http://schemas.microsoft.com/office/powerpoint/2010/main" val="4224172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Idioms are figurative expressions that aren’t easily translated and can’t be taken literally. They don’t mean exactly what they</a:t>
            </a:r>
            <a:r>
              <a:rPr lang="en-US" baseline="0" dirty="0" smtClean="0"/>
              <a:t> say. </a:t>
            </a:r>
            <a:r>
              <a:rPr lang="en-US" sz="1200" kern="1200" dirty="0" smtClean="0">
                <a:solidFill>
                  <a:schemeClr val="tx1"/>
                </a:solidFill>
                <a:effectLst/>
                <a:latin typeface="+mn-lt"/>
                <a:ea typeface="+mn-ea"/>
                <a:cs typeface="+mn-cs"/>
              </a:rPr>
              <a:t>A good example is the idiom "raining cats and dogs," which never means it is raining felines and canines. </a:t>
            </a:r>
            <a:r>
              <a:rPr lang="en-US" dirty="0" smtClean="0"/>
              <a:t> </a:t>
            </a:r>
            <a:r>
              <a:rPr lang="en-US" sz="1200" kern="1200" dirty="0" smtClean="0">
                <a:solidFill>
                  <a:schemeClr val="tx1"/>
                </a:solidFill>
                <a:effectLst/>
                <a:latin typeface="+mn-lt"/>
                <a:ea typeface="+mn-ea"/>
                <a:cs typeface="+mn-cs"/>
              </a:rPr>
              <a:t>As the </a:t>
            </a:r>
            <a:r>
              <a:rPr lang="en-US" sz="1200" i="1" kern="1200" dirty="0" smtClean="0">
                <a:solidFill>
                  <a:schemeClr val="tx1"/>
                </a:solidFill>
                <a:effectLst/>
                <a:latin typeface="+mn-lt"/>
                <a:ea typeface="+mn-ea"/>
                <a:cs typeface="+mn-cs"/>
              </a:rPr>
              <a:t>Oxford English Dictionary</a:t>
            </a:r>
            <a:r>
              <a:rPr lang="en-US" sz="1200" kern="1200" dirty="0" smtClean="0">
                <a:solidFill>
                  <a:schemeClr val="tx1"/>
                </a:solidFill>
                <a:effectLst/>
                <a:latin typeface="+mn-lt"/>
                <a:ea typeface="+mn-ea"/>
                <a:cs typeface="+mn-cs"/>
              </a:rPr>
              <a:t> says, an idiom can be “a group of words established by usage as having a meaning not deducible from the meanings of the individual words.” </a:t>
            </a:r>
            <a:r>
              <a:rPr lang="en-US" dirty="0" smtClean="0">
                <a:effectLst/>
              </a:rPr>
              <a:t>An idiom is a phrase that that means something different than what the words are saying. Like "kick the bucket" means to die, not to actually kick a bucket. </a:t>
            </a:r>
            <a:endParaRPr lang="en-US" dirty="0" smtClean="0"/>
          </a:p>
          <a:p>
            <a:r>
              <a:rPr lang="en-US" dirty="0" smtClean="0"/>
              <a:t>The meaning of idiom (a phrase that has a different meaning from the actual words used). Idioms are another example of figurative language. </a:t>
            </a:r>
          </a:p>
          <a:p>
            <a:r>
              <a:rPr lang="en-US" dirty="0" smtClean="0"/>
              <a:t>Give two examples of idioms and explain their real meanings. (Examples: “You’re the apple of my eye.” “Get out of the wrong side of bed.”) For example, a mother may say to her child: “You’re the apple of my eye.” That does not really mean that her child is an apple and in her eye. It instead means that her child is very important to her and she loves him/her very much. This is an example of an idiom. Sometimes, you may read a phrase in a book that is an idiom that doesn’t make sense to you, such as “rub me the wrong way.” Even if you’ve never heard this saying before, you could understand the meaning by thinking about the idiom. If someone rubs you the wrong way, they are probably hurting or annoying you. So even though you’ve never heard that idiom before, you understand what the text is trying to tell the reader. </a:t>
            </a:r>
          </a:p>
          <a:p>
            <a:r>
              <a:rPr lang="en-US" b="1" dirty="0" smtClean="0"/>
              <a:t>Think Check</a:t>
            </a:r>
          </a:p>
          <a:p>
            <a:r>
              <a:rPr lang="en-US" dirty="0" smtClean="0"/>
              <a:t>Ask: How did I determine the meaning of the idiom "rub me the wrong way"? Visualize what it would be like if someone rubbed you the wrong way and then think about the actual meaning in the text.</a:t>
            </a:r>
          </a:p>
          <a:p>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20</a:t>
            </a:fld>
            <a:endParaRPr lang="en-US"/>
          </a:p>
        </p:txBody>
      </p:sp>
    </p:spTree>
    <p:extLst>
      <p:ext uri="{BB962C8B-B14F-4D97-AF65-F5344CB8AC3E}">
        <p14:creationId xmlns:p14="http://schemas.microsoft.com/office/powerpoint/2010/main" val="1259645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sample CCD posted</a:t>
            </a:r>
            <a:r>
              <a:rPr lang="en-US" baseline="0" dirty="0" smtClean="0"/>
              <a:t> in the room.</a:t>
            </a:r>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21</a:t>
            </a:fld>
            <a:endParaRPr lang="en-US"/>
          </a:p>
        </p:txBody>
      </p:sp>
    </p:spTree>
    <p:extLst>
      <p:ext uri="{BB962C8B-B14F-4D97-AF65-F5344CB8AC3E}">
        <p14:creationId xmlns:p14="http://schemas.microsoft.com/office/powerpoint/2010/main" val="716262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good time to give an “Idiom Quiz Exercise”  </a:t>
            </a:r>
          </a:p>
          <a:p>
            <a:r>
              <a:rPr lang="en-US" dirty="0" smtClean="0"/>
              <a:t>You could also have groups select an idiom make a poster, drawing an</a:t>
            </a:r>
            <a:r>
              <a:rPr lang="en-US" baseline="0" dirty="0" smtClean="0"/>
              <a:t> image of what the speaker had in mind and another image of what a listener, lacking understanding of the idiom, might imagine. </a:t>
            </a:r>
          </a:p>
          <a:p>
            <a:r>
              <a:rPr lang="en-US" dirty="0" smtClean="0"/>
              <a:t>Give samples of idioms, metaphors, and colloquial expressions.</a:t>
            </a:r>
          </a:p>
          <a:p>
            <a:r>
              <a:rPr lang="en-US" sz="1200" kern="1200" dirty="0" smtClean="0">
                <a:solidFill>
                  <a:schemeClr val="tx1"/>
                </a:solidFill>
                <a:effectLst/>
                <a:latin typeface="+mn-lt"/>
                <a:ea typeface="+mn-ea"/>
                <a:cs typeface="+mn-cs"/>
                <a:hlinkClick r:id="rId3"/>
              </a:rPr>
              <a:t>http://idioms.yourdictionary.com/</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One site offers these as the top 10 idioms:</a:t>
            </a:r>
          </a:p>
          <a:p>
            <a:r>
              <a:rPr lang="en-US" sz="1200" b="1" kern="1200" dirty="0" smtClean="0">
                <a:solidFill>
                  <a:schemeClr val="tx1"/>
                </a:solidFill>
                <a:effectLst/>
                <a:latin typeface="+mn-lt"/>
                <a:ea typeface="+mn-ea"/>
                <a:cs typeface="+mn-cs"/>
              </a:rPr>
              <a:t>1. Piece of cake</a:t>
            </a:r>
            <a:r>
              <a:rPr lang="en-US" sz="1200" kern="1200" dirty="0" smtClean="0">
                <a:solidFill>
                  <a:schemeClr val="tx1"/>
                </a:solidFill>
                <a:effectLst/>
                <a:latin typeface="+mn-lt"/>
                <a:ea typeface="+mn-ea"/>
                <a:cs typeface="+mn-cs"/>
              </a:rPr>
              <a:t> – No, when someone says that the assignment they just finished was a piece of cake, it does not mean that their professor gave them a red velvet cupcake for their midterm paper, what piece of cake actually means is that something is very easy to complete.</a:t>
            </a:r>
          </a:p>
          <a:p>
            <a:r>
              <a:rPr lang="en-US" sz="1200" b="1" kern="1200" dirty="0" smtClean="0">
                <a:solidFill>
                  <a:schemeClr val="tx1"/>
                </a:solidFill>
                <a:effectLst/>
                <a:latin typeface="+mn-lt"/>
                <a:ea typeface="+mn-ea"/>
                <a:cs typeface="+mn-cs"/>
              </a:rPr>
              <a:t>2. Costs an arm and a leg</a:t>
            </a:r>
            <a:r>
              <a:rPr lang="en-US" sz="1200" kern="1200" dirty="0" smtClean="0">
                <a:solidFill>
                  <a:schemeClr val="tx1"/>
                </a:solidFill>
                <a:effectLst/>
                <a:latin typeface="+mn-lt"/>
                <a:ea typeface="+mn-ea"/>
                <a:cs typeface="+mn-cs"/>
              </a:rPr>
              <a:t> – It would be a strange world we lived in if buying that fancy shiny purse literally required us to chop off our body parts to give as tribute to the Louis Vuitton gods. When something costs an arm and a leg it actually means that something is very expensive.</a:t>
            </a:r>
          </a:p>
          <a:p>
            <a:r>
              <a:rPr lang="en-US" sz="1200" b="1" kern="1200" dirty="0" smtClean="0">
                <a:solidFill>
                  <a:schemeClr val="tx1"/>
                </a:solidFill>
                <a:effectLst/>
                <a:latin typeface="+mn-lt"/>
                <a:ea typeface="+mn-ea"/>
                <a:cs typeface="+mn-cs"/>
              </a:rPr>
              <a:t>3. Break a leg</a:t>
            </a:r>
            <a:r>
              <a:rPr lang="en-US" sz="1200" kern="1200" dirty="0" smtClean="0">
                <a:solidFill>
                  <a:schemeClr val="tx1"/>
                </a:solidFill>
                <a:effectLst/>
                <a:latin typeface="+mn-lt"/>
                <a:ea typeface="+mn-ea"/>
                <a:cs typeface="+mn-cs"/>
              </a:rPr>
              <a:t> – Oh, look, another idiom about legs. You’re about to take your dreaded calculus final and before you head into your classroom your roommate texts you, “Break a Leg!”  Why, you think in your head, would he ever wish that upon me? I thought we were cool with each other. Well, your roommate surely doesn’t want your bones to break while walking to your seat in the exam room that’s for sure. Break a leg actually means good luck!</a:t>
            </a:r>
          </a:p>
          <a:p>
            <a:r>
              <a:rPr lang="en-US" sz="1200" b="1" kern="1200" dirty="0" smtClean="0">
                <a:solidFill>
                  <a:schemeClr val="tx1"/>
                </a:solidFill>
                <a:effectLst/>
                <a:latin typeface="+mn-lt"/>
                <a:ea typeface="+mn-ea"/>
                <a:cs typeface="+mn-cs"/>
              </a:rPr>
              <a:t>4. Hit the books</a:t>
            </a:r>
            <a:r>
              <a:rPr lang="en-US" sz="1200" kern="1200" dirty="0" smtClean="0">
                <a:solidFill>
                  <a:schemeClr val="tx1"/>
                </a:solidFill>
                <a:effectLst/>
                <a:latin typeface="+mn-lt"/>
                <a:ea typeface="+mn-ea"/>
                <a:cs typeface="+mn-cs"/>
              </a:rPr>
              <a:t> – If you’re a student in an English speaking environment you’re probably going to be hearing this phrase a lot. Before you imagine students running into their campus library and punching, kicking and wrestling apart the complete works of Shakespeare, we would just like to say that hit the books actually means to study. There </a:t>
            </a:r>
            <a:r>
              <a:rPr lang="en-US" sz="1200" kern="1200" dirty="0" err="1" smtClean="0">
                <a:solidFill>
                  <a:schemeClr val="tx1"/>
                </a:solidFill>
                <a:effectLst/>
                <a:latin typeface="+mn-lt"/>
                <a:ea typeface="+mn-ea"/>
                <a:cs typeface="+mn-cs"/>
              </a:rPr>
              <a:t>there</a:t>
            </a:r>
            <a:r>
              <a:rPr lang="en-US" sz="1200" kern="1200" dirty="0" smtClean="0">
                <a:solidFill>
                  <a:schemeClr val="tx1"/>
                </a:solidFill>
                <a:effectLst/>
                <a:latin typeface="+mn-lt"/>
                <a:ea typeface="+mn-ea"/>
                <a:cs typeface="+mn-cs"/>
              </a:rPr>
              <a:t>, you can still punch books in your spare time if you want, we won’t judge you.</a:t>
            </a:r>
          </a:p>
          <a:p>
            <a:r>
              <a:rPr lang="en-US" sz="1200" b="1" kern="1200" dirty="0" smtClean="0">
                <a:solidFill>
                  <a:schemeClr val="tx1"/>
                </a:solidFill>
                <a:effectLst/>
                <a:latin typeface="+mn-lt"/>
                <a:ea typeface="+mn-ea"/>
                <a:cs typeface="+mn-cs"/>
              </a:rPr>
              <a:t>5. Let the cat out of the bag</a:t>
            </a:r>
            <a:r>
              <a:rPr lang="en-US" sz="1200" kern="1200" dirty="0" smtClean="0">
                <a:solidFill>
                  <a:schemeClr val="tx1"/>
                </a:solidFill>
                <a:effectLst/>
                <a:latin typeface="+mn-lt"/>
                <a:ea typeface="+mn-ea"/>
                <a:cs typeface="+mn-cs"/>
              </a:rPr>
              <a:t> – Why would someone put their cat in a bag? What did the cat ever do to them? Our last idiom actually means to disclose a secret that was supposed to be kept, well, as a secret.  The next time someone lets the cat out of the bag do not immediately pick up your phone and call animal cruelty control.</a:t>
            </a:r>
          </a:p>
          <a:p>
            <a:r>
              <a:rPr lang="en-US" sz="1200" b="1" kern="1200" dirty="0" smtClean="0">
                <a:solidFill>
                  <a:schemeClr val="tx1"/>
                </a:solidFill>
                <a:effectLst/>
                <a:latin typeface="+mn-lt"/>
                <a:ea typeface="+mn-ea"/>
                <a:cs typeface="+mn-cs"/>
              </a:rPr>
              <a:t>6. Hit the nail on the head</a:t>
            </a:r>
            <a:r>
              <a:rPr lang="en-US" sz="1200" kern="1200" dirty="0" smtClean="0">
                <a:solidFill>
                  <a:schemeClr val="tx1"/>
                </a:solidFill>
                <a:effectLst/>
                <a:latin typeface="+mn-lt"/>
                <a:ea typeface="+mn-ea"/>
                <a:cs typeface="+mn-cs"/>
              </a:rPr>
              <a:t> – This idiom has to do with doing or saying something that is precisely right. If you don’t understand this, just think about that sweet feeling you get when you swing a hammer at a nail and hit it perfectly.</a:t>
            </a:r>
          </a:p>
          <a:p>
            <a:r>
              <a:rPr lang="en-US" sz="1200" b="1" kern="1200" dirty="0" smtClean="0">
                <a:solidFill>
                  <a:schemeClr val="tx1"/>
                </a:solidFill>
                <a:effectLst/>
                <a:latin typeface="+mn-lt"/>
                <a:ea typeface="+mn-ea"/>
                <a:cs typeface="+mn-cs"/>
              </a:rPr>
              <a:t>7. When pigs fly</a:t>
            </a:r>
            <a:r>
              <a:rPr lang="en-US" sz="1200" kern="1200" dirty="0" smtClean="0">
                <a:solidFill>
                  <a:schemeClr val="tx1"/>
                </a:solidFill>
                <a:effectLst/>
                <a:latin typeface="+mn-lt"/>
                <a:ea typeface="+mn-ea"/>
                <a:cs typeface="+mn-cs"/>
              </a:rPr>
              <a:t> – So, have you ever seen a pig fly before? Never? Me neither. This idiom basically means that something will never happen, like fat little pink mammals soaring toward the sun!</a:t>
            </a:r>
          </a:p>
          <a:p>
            <a:r>
              <a:rPr lang="en-US" sz="1200" b="1" kern="1200" dirty="0" smtClean="0">
                <a:solidFill>
                  <a:schemeClr val="tx1"/>
                </a:solidFill>
                <a:effectLst/>
                <a:latin typeface="+mn-lt"/>
                <a:ea typeface="+mn-ea"/>
                <a:cs typeface="+mn-cs"/>
              </a:rPr>
              <a:t>8. You can’t judge a book by its cover</a:t>
            </a:r>
            <a:r>
              <a:rPr lang="en-US" sz="1200" kern="1200" dirty="0" smtClean="0">
                <a:solidFill>
                  <a:schemeClr val="tx1"/>
                </a:solidFill>
                <a:effectLst/>
                <a:latin typeface="+mn-lt"/>
                <a:ea typeface="+mn-ea"/>
                <a:cs typeface="+mn-cs"/>
              </a:rPr>
              <a:t> – How many awesome books do you think you’ve never read in your life just because the cover did not catch your eye? This idiom does not only apply to books however, but can be used for everything in general. Essentially it means that you should not decide upon something based just on outward appearances.</a:t>
            </a:r>
          </a:p>
          <a:p>
            <a:r>
              <a:rPr lang="en-US" sz="1200" b="1" kern="1200" dirty="0" smtClean="0">
                <a:solidFill>
                  <a:schemeClr val="tx1"/>
                </a:solidFill>
                <a:effectLst/>
                <a:latin typeface="+mn-lt"/>
                <a:ea typeface="+mn-ea"/>
                <a:cs typeface="+mn-cs"/>
              </a:rPr>
              <a:t>9.  Bite off more than you can chew</a:t>
            </a:r>
            <a:r>
              <a:rPr lang="en-US" sz="1200" kern="1200" dirty="0" smtClean="0">
                <a:solidFill>
                  <a:schemeClr val="tx1"/>
                </a:solidFill>
                <a:effectLst/>
                <a:latin typeface="+mn-lt"/>
                <a:ea typeface="+mn-ea"/>
                <a:cs typeface="+mn-cs"/>
              </a:rPr>
              <a:t> – Imagine your waiter brings you the biggest juiciest hamburger from your favorite American restaurant. In your hunger, you grab it quickly and take a giant bite out of it. Unfortunately, the bite you’ve taken is too big, and you end up looking like an idiot trying to shove this bite down your throat while drinking water and trying not to choke. That is the most literal sense of the meaning, but in general it just means to attempt to take on a task that is too much for you to handle.</a:t>
            </a:r>
          </a:p>
          <a:p>
            <a:r>
              <a:rPr lang="en-US" sz="1200" b="1" kern="1200" dirty="0" smtClean="0">
                <a:solidFill>
                  <a:schemeClr val="tx1"/>
                </a:solidFill>
                <a:effectLst/>
                <a:latin typeface="+mn-lt"/>
                <a:ea typeface="+mn-ea"/>
                <a:cs typeface="+mn-cs"/>
              </a:rPr>
              <a:t>10. Scratch someone’s back</a:t>
            </a:r>
            <a:r>
              <a:rPr lang="en-US" sz="1200" kern="1200" dirty="0" smtClean="0">
                <a:solidFill>
                  <a:schemeClr val="tx1"/>
                </a:solidFill>
                <a:effectLst/>
                <a:latin typeface="+mn-lt"/>
                <a:ea typeface="+mn-ea"/>
                <a:cs typeface="+mn-cs"/>
              </a:rPr>
              <a:t> – We all know how difficult it is to scratch that itch on your back that your hand just aren’t flexible enough to reach, so why would you want to scratch some random person’s smelly back? Because if you do, they may eventually be willing to scratch your own smelly back when you need it! What this idiom means is to help someone out with the assumption that they will return the favor in the future!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22</a:t>
            </a:fld>
            <a:endParaRPr lang="en-US"/>
          </a:p>
        </p:txBody>
      </p:sp>
    </p:spTree>
    <p:extLst>
      <p:ext uri="{BB962C8B-B14F-4D97-AF65-F5344CB8AC3E}">
        <p14:creationId xmlns:p14="http://schemas.microsoft.com/office/powerpoint/2010/main" val="1097606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dirty="0" smtClean="0"/>
              <a:t>This is a good time to give “Idiom Quiz Exercise”  </a:t>
            </a:r>
          </a:p>
          <a:p>
            <a:r>
              <a:rPr lang="en-US" dirty="0" smtClean="0"/>
              <a:t>Could also have groups select an idiom make a poster, drawing an</a:t>
            </a:r>
            <a:r>
              <a:rPr lang="en-US" baseline="0" dirty="0" smtClean="0"/>
              <a:t> image of what the speaker had in mind and another image of what a listener lacking understanding of the idiom might imagine. </a:t>
            </a:r>
          </a:p>
          <a:p>
            <a:r>
              <a:rPr lang="en-US" dirty="0" smtClean="0"/>
              <a:t>Give samples of idioms, metaphors, and colloquial expressions.</a:t>
            </a:r>
          </a:p>
          <a:p>
            <a:r>
              <a:rPr lang="en-US" sz="1200" kern="1200" dirty="0" smtClean="0">
                <a:solidFill>
                  <a:schemeClr val="tx1"/>
                </a:solidFill>
                <a:effectLst/>
                <a:latin typeface="+mn-lt"/>
                <a:ea typeface="+mn-ea"/>
                <a:cs typeface="+mn-cs"/>
                <a:hlinkClick r:id="rId3"/>
              </a:rPr>
              <a:t>http://idioms.yourdictionary.com/</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One site offers these as the top 10 idioms:</a:t>
            </a:r>
          </a:p>
          <a:p>
            <a:r>
              <a:rPr lang="en-US" sz="1200" b="1" kern="1200" dirty="0" smtClean="0">
                <a:solidFill>
                  <a:schemeClr val="tx1"/>
                </a:solidFill>
                <a:effectLst/>
                <a:latin typeface="+mn-lt"/>
                <a:ea typeface="+mn-ea"/>
                <a:cs typeface="+mn-cs"/>
              </a:rPr>
              <a:t>1. Piece of cake</a:t>
            </a:r>
            <a:r>
              <a:rPr lang="en-US" sz="1200" kern="1200" dirty="0" smtClean="0">
                <a:solidFill>
                  <a:schemeClr val="tx1"/>
                </a:solidFill>
                <a:effectLst/>
                <a:latin typeface="+mn-lt"/>
                <a:ea typeface="+mn-ea"/>
                <a:cs typeface="+mn-cs"/>
              </a:rPr>
              <a:t> – No, when someone says that the assignment they just finished was a piece of cake, it does not mean that their professor gave them a red velvet cupcake for their midterm paper, what piece of cake actually means is that something is very easy to complete.</a:t>
            </a:r>
          </a:p>
          <a:p>
            <a:r>
              <a:rPr lang="en-US" sz="1200" b="1" kern="1200" dirty="0" smtClean="0">
                <a:solidFill>
                  <a:schemeClr val="tx1"/>
                </a:solidFill>
                <a:effectLst/>
                <a:latin typeface="+mn-lt"/>
                <a:ea typeface="+mn-ea"/>
                <a:cs typeface="+mn-cs"/>
              </a:rPr>
              <a:t>2. Costs an arm and a leg</a:t>
            </a:r>
            <a:r>
              <a:rPr lang="en-US" sz="1200" kern="1200" dirty="0" smtClean="0">
                <a:solidFill>
                  <a:schemeClr val="tx1"/>
                </a:solidFill>
                <a:effectLst/>
                <a:latin typeface="+mn-lt"/>
                <a:ea typeface="+mn-ea"/>
                <a:cs typeface="+mn-cs"/>
              </a:rPr>
              <a:t> – It would be a strange world we lived in if buying that fancy shiny purse literally required us to chop off our body parts to give as tribute to the Louis Vuitton gods. When something costs an arm and a leg it actually means that something is very expensive.</a:t>
            </a:r>
          </a:p>
          <a:p>
            <a:r>
              <a:rPr lang="en-US" sz="1200" b="1" kern="1200" dirty="0" smtClean="0">
                <a:solidFill>
                  <a:schemeClr val="tx1"/>
                </a:solidFill>
                <a:effectLst/>
                <a:latin typeface="+mn-lt"/>
                <a:ea typeface="+mn-ea"/>
                <a:cs typeface="+mn-cs"/>
              </a:rPr>
              <a:t>3. Break a leg</a:t>
            </a:r>
            <a:r>
              <a:rPr lang="en-US" sz="1200" kern="1200" dirty="0" smtClean="0">
                <a:solidFill>
                  <a:schemeClr val="tx1"/>
                </a:solidFill>
                <a:effectLst/>
                <a:latin typeface="+mn-lt"/>
                <a:ea typeface="+mn-ea"/>
                <a:cs typeface="+mn-cs"/>
              </a:rPr>
              <a:t> – Oh, look, another idiom about legs. You’re about to take your dreaded calculus final and before you head into your classroom your roommate texts you, “Break a Leg!”  Why, you think in your head, would he ever wish that upon me? I thought we were cool with each other. Well, your roommate surely doesn’t want your bones to break while walking to your seat in the exam room that’s for sure. Break a leg actually means good luck!</a:t>
            </a:r>
          </a:p>
          <a:p>
            <a:r>
              <a:rPr lang="en-US" sz="1200" b="1" kern="1200" dirty="0" smtClean="0">
                <a:solidFill>
                  <a:schemeClr val="tx1"/>
                </a:solidFill>
                <a:effectLst/>
                <a:latin typeface="+mn-lt"/>
                <a:ea typeface="+mn-ea"/>
                <a:cs typeface="+mn-cs"/>
              </a:rPr>
              <a:t>4. Hit the books</a:t>
            </a:r>
            <a:r>
              <a:rPr lang="en-US" sz="1200" kern="1200" dirty="0" smtClean="0">
                <a:solidFill>
                  <a:schemeClr val="tx1"/>
                </a:solidFill>
                <a:effectLst/>
                <a:latin typeface="+mn-lt"/>
                <a:ea typeface="+mn-ea"/>
                <a:cs typeface="+mn-cs"/>
              </a:rPr>
              <a:t> – If you’re a student in an English speaking environment you’re probably going to be hearing this phrase a lot. Before you imagine students running into their campus library and punching, kicking and wrestling apart the complete works of Shakespeare, we would just like to say that hit the books actually means to study. There </a:t>
            </a:r>
            <a:r>
              <a:rPr lang="en-US" sz="1200" kern="1200" dirty="0" err="1" smtClean="0">
                <a:solidFill>
                  <a:schemeClr val="tx1"/>
                </a:solidFill>
                <a:effectLst/>
                <a:latin typeface="+mn-lt"/>
                <a:ea typeface="+mn-ea"/>
                <a:cs typeface="+mn-cs"/>
              </a:rPr>
              <a:t>there</a:t>
            </a:r>
            <a:r>
              <a:rPr lang="en-US" sz="1200" kern="1200" dirty="0" smtClean="0">
                <a:solidFill>
                  <a:schemeClr val="tx1"/>
                </a:solidFill>
                <a:effectLst/>
                <a:latin typeface="+mn-lt"/>
                <a:ea typeface="+mn-ea"/>
                <a:cs typeface="+mn-cs"/>
              </a:rPr>
              <a:t>, you can still punch books in your spare time if you want, we won’t judge you.</a:t>
            </a:r>
          </a:p>
          <a:p>
            <a:r>
              <a:rPr lang="en-US" sz="1200" b="1" kern="1200" dirty="0" smtClean="0">
                <a:solidFill>
                  <a:schemeClr val="tx1"/>
                </a:solidFill>
                <a:effectLst/>
                <a:latin typeface="+mn-lt"/>
                <a:ea typeface="+mn-ea"/>
                <a:cs typeface="+mn-cs"/>
              </a:rPr>
              <a:t>5. Let the cat out of the bag</a:t>
            </a:r>
            <a:r>
              <a:rPr lang="en-US" sz="1200" kern="1200" dirty="0" smtClean="0">
                <a:solidFill>
                  <a:schemeClr val="tx1"/>
                </a:solidFill>
                <a:effectLst/>
                <a:latin typeface="+mn-lt"/>
                <a:ea typeface="+mn-ea"/>
                <a:cs typeface="+mn-cs"/>
              </a:rPr>
              <a:t> – Why would someone put their cat in a bag? What did the cat ever do to them? Our last idiom actually means to disclose a secret that was supposed to be kept, well, as a secret.  The next time someone lets the cat out of the bag do not immediately pick up your phone and call animal cruelty control.</a:t>
            </a:r>
          </a:p>
          <a:p>
            <a:r>
              <a:rPr lang="en-US" sz="1200" b="1" kern="1200" dirty="0" smtClean="0">
                <a:solidFill>
                  <a:schemeClr val="tx1"/>
                </a:solidFill>
                <a:effectLst/>
                <a:latin typeface="+mn-lt"/>
                <a:ea typeface="+mn-ea"/>
                <a:cs typeface="+mn-cs"/>
              </a:rPr>
              <a:t>6. Hit the nail on the head</a:t>
            </a:r>
            <a:r>
              <a:rPr lang="en-US" sz="1200" kern="1200" dirty="0" smtClean="0">
                <a:solidFill>
                  <a:schemeClr val="tx1"/>
                </a:solidFill>
                <a:effectLst/>
                <a:latin typeface="+mn-lt"/>
                <a:ea typeface="+mn-ea"/>
                <a:cs typeface="+mn-cs"/>
              </a:rPr>
              <a:t> – This idiom has to do with doing or saying something that is precisely right. If you don’t understand this, just think about that sweet feeling you get when you swing a hammer at a nail and hit it perfectly.</a:t>
            </a:r>
          </a:p>
          <a:p>
            <a:r>
              <a:rPr lang="en-US" sz="1200" b="1" kern="1200" dirty="0" smtClean="0">
                <a:solidFill>
                  <a:schemeClr val="tx1"/>
                </a:solidFill>
                <a:effectLst/>
                <a:latin typeface="+mn-lt"/>
                <a:ea typeface="+mn-ea"/>
                <a:cs typeface="+mn-cs"/>
              </a:rPr>
              <a:t>7. When pigs fly</a:t>
            </a:r>
            <a:r>
              <a:rPr lang="en-US" sz="1200" kern="1200" dirty="0" smtClean="0">
                <a:solidFill>
                  <a:schemeClr val="tx1"/>
                </a:solidFill>
                <a:effectLst/>
                <a:latin typeface="+mn-lt"/>
                <a:ea typeface="+mn-ea"/>
                <a:cs typeface="+mn-cs"/>
              </a:rPr>
              <a:t> – So, have you ever seen a pig fly before? Never? Me neither. This idiom basically means that something will never happen, like fat little pink mammals soaring toward the sun!</a:t>
            </a:r>
          </a:p>
          <a:p>
            <a:r>
              <a:rPr lang="en-US" sz="1200" b="1" kern="1200" dirty="0" smtClean="0">
                <a:solidFill>
                  <a:schemeClr val="tx1"/>
                </a:solidFill>
                <a:effectLst/>
                <a:latin typeface="+mn-lt"/>
                <a:ea typeface="+mn-ea"/>
                <a:cs typeface="+mn-cs"/>
              </a:rPr>
              <a:t>8. You can’t judge a book by its cover</a:t>
            </a:r>
            <a:r>
              <a:rPr lang="en-US" sz="1200" kern="1200" dirty="0" smtClean="0">
                <a:solidFill>
                  <a:schemeClr val="tx1"/>
                </a:solidFill>
                <a:effectLst/>
                <a:latin typeface="+mn-lt"/>
                <a:ea typeface="+mn-ea"/>
                <a:cs typeface="+mn-cs"/>
              </a:rPr>
              <a:t> – How many awesome books do you think you’ve never read in your life just because the cover did not catch your eye? This idiom does not only apply to books however, but can be used for everything in general. Essentially it means that you should not decide upon something based just on outward appearances.</a:t>
            </a:r>
          </a:p>
          <a:p>
            <a:r>
              <a:rPr lang="en-US" sz="1200" b="1" kern="1200" dirty="0" smtClean="0">
                <a:solidFill>
                  <a:schemeClr val="tx1"/>
                </a:solidFill>
                <a:effectLst/>
                <a:latin typeface="+mn-lt"/>
                <a:ea typeface="+mn-ea"/>
                <a:cs typeface="+mn-cs"/>
              </a:rPr>
              <a:t>9.  Bite off more than you can chew</a:t>
            </a:r>
            <a:r>
              <a:rPr lang="en-US" sz="1200" kern="1200" dirty="0" smtClean="0">
                <a:solidFill>
                  <a:schemeClr val="tx1"/>
                </a:solidFill>
                <a:effectLst/>
                <a:latin typeface="+mn-lt"/>
                <a:ea typeface="+mn-ea"/>
                <a:cs typeface="+mn-cs"/>
              </a:rPr>
              <a:t> – Imagine your waiter brings you the biggest juiciest hamburger from your favorite American restaurant. In your hunger, you grab it quickly and take a giant bite out of it. Unfortunately, the bite you’ve taken is too big, and you end up looking like an idiot trying to shove this bite down your throat while drinking water and trying not to choke. That is the most literal sense of the meaning, but in general it just means to attempt to take on a task that is too much for you to handle.</a:t>
            </a:r>
          </a:p>
          <a:p>
            <a:r>
              <a:rPr lang="en-US" sz="1200" b="1" kern="1200" dirty="0" smtClean="0">
                <a:solidFill>
                  <a:schemeClr val="tx1"/>
                </a:solidFill>
                <a:effectLst/>
                <a:latin typeface="+mn-lt"/>
                <a:ea typeface="+mn-ea"/>
                <a:cs typeface="+mn-cs"/>
              </a:rPr>
              <a:t>10. Scratch someone’s back</a:t>
            </a:r>
            <a:r>
              <a:rPr lang="en-US" sz="1200" kern="1200" dirty="0" smtClean="0">
                <a:solidFill>
                  <a:schemeClr val="tx1"/>
                </a:solidFill>
                <a:effectLst/>
                <a:latin typeface="+mn-lt"/>
                <a:ea typeface="+mn-ea"/>
                <a:cs typeface="+mn-cs"/>
              </a:rPr>
              <a:t> – We all know how difficult it is to scratch that itch on your back that your hand just aren’t flexible enough to reach, so why would you want to scratch some random person’s smelly back? Because if you do, they may eventually be willing to scratch your own smelly back when you need it! What this idiom means is to help someone out with the assumption that they will return the favor in the future!</a:t>
            </a:r>
          </a:p>
          <a:p>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23</a:t>
            </a:fld>
            <a:endParaRPr lang="en-US"/>
          </a:p>
        </p:txBody>
      </p:sp>
    </p:spTree>
    <p:extLst>
      <p:ext uri="{BB962C8B-B14F-4D97-AF65-F5344CB8AC3E}">
        <p14:creationId xmlns:p14="http://schemas.microsoft.com/office/powerpoint/2010/main" val="1239560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general tips for helping students understand </a:t>
            </a:r>
            <a:r>
              <a:rPr lang="en-US" smtClean="0"/>
              <a:t>figurative language. </a:t>
            </a:r>
            <a:endParaRPr lang="en-US"/>
          </a:p>
        </p:txBody>
      </p:sp>
      <p:sp>
        <p:nvSpPr>
          <p:cNvPr id="4" name="Slide Number Placeholder 3"/>
          <p:cNvSpPr>
            <a:spLocks noGrp="1"/>
          </p:cNvSpPr>
          <p:nvPr>
            <p:ph type="sldNum" sz="quarter" idx="10"/>
          </p:nvPr>
        </p:nvSpPr>
        <p:spPr/>
        <p:txBody>
          <a:bodyPr/>
          <a:lstStyle/>
          <a:p>
            <a:fld id="{B4B1644B-D904-47BF-A69C-CFF01788F709}" type="slidenum">
              <a:rPr lang="en-US" smtClean="0"/>
              <a:t>24</a:t>
            </a:fld>
            <a:endParaRPr lang="en-US"/>
          </a:p>
        </p:txBody>
      </p:sp>
    </p:spTree>
    <p:extLst>
      <p:ext uri="{BB962C8B-B14F-4D97-AF65-F5344CB8AC3E}">
        <p14:creationId xmlns:p14="http://schemas.microsoft.com/office/powerpoint/2010/main" val="1422348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Re-do this slide. The instructions</a:t>
            </a:r>
            <a:r>
              <a:rPr lang="en-US" baseline="0" dirty="0" smtClean="0"/>
              <a:t> are too vague. Also, get secondary text examples that lend themselves to a lesson on figurative language.</a:t>
            </a:r>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25</a:t>
            </a:fld>
            <a:endParaRPr lang="en-US"/>
          </a:p>
        </p:txBody>
      </p:sp>
    </p:spTree>
    <p:extLst>
      <p:ext uri="{BB962C8B-B14F-4D97-AF65-F5344CB8AC3E}">
        <p14:creationId xmlns:p14="http://schemas.microsoft.com/office/powerpoint/2010/main" val="1615274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a:t>
            </a:r>
            <a:r>
              <a:rPr lang="en-US" dirty="0" smtClean="0"/>
              <a:t>may not fit in this</a:t>
            </a:r>
            <a:r>
              <a:rPr lang="en-US" baseline="0" dirty="0" smtClean="0"/>
              <a:t> part of the presentation. </a:t>
            </a:r>
            <a:r>
              <a:rPr lang="en-US" dirty="0" smtClean="0"/>
              <a:t>It’s </a:t>
            </a:r>
            <a:r>
              <a:rPr lang="en-US" dirty="0" smtClean="0"/>
              <a:t>off topic from figurative and idiomatic language</a:t>
            </a:r>
            <a:r>
              <a:rPr lang="en-US" dirty="0" smtClean="0"/>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a:t>
            </a:r>
            <a:r>
              <a:rPr lang="en-US" sz="1200" dirty="0" smtClean="0"/>
              <a:t>Digging for Meaning: Teaching Text Comprehension” by Louisa Motes and Nancy Hennessy</a:t>
            </a:r>
          </a:p>
          <a:p>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9</a:t>
            </a:fld>
            <a:endParaRPr lang="en-US"/>
          </a:p>
        </p:txBody>
      </p:sp>
    </p:spTree>
    <p:extLst>
      <p:ext uri="{BB962C8B-B14F-4D97-AF65-F5344CB8AC3E}">
        <p14:creationId xmlns:p14="http://schemas.microsoft.com/office/powerpoint/2010/main" val="4117922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the complexity of academic text, students may have difficulty interpreting figurative language when they encounter</a:t>
            </a:r>
            <a:r>
              <a:rPr lang="en-US" baseline="0" dirty="0" smtClean="0"/>
              <a:t> it. </a:t>
            </a:r>
            <a:r>
              <a:rPr lang="en-US" dirty="0" smtClean="0"/>
              <a:t>Students </a:t>
            </a:r>
            <a:r>
              <a:rPr lang="en-US" dirty="0" smtClean="0"/>
              <a:t>without background knowledge or a solid grasp of language may process only the concrete</a:t>
            </a:r>
            <a:r>
              <a:rPr lang="en-US" baseline="0" dirty="0" smtClean="0"/>
              <a:t> or literal meaning of a phrase without understanding what it refers to. Because metaphors evolve continuously in a language, it is important to expose students to the linguistic flexibility inherent in figurative-language devices. </a:t>
            </a:r>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10</a:t>
            </a:fld>
            <a:endParaRPr lang="en-US"/>
          </a:p>
        </p:txBody>
      </p:sp>
    </p:spTree>
    <p:extLst>
      <p:ext uri="{BB962C8B-B14F-4D97-AF65-F5344CB8AC3E}">
        <p14:creationId xmlns:p14="http://schemas.microsoft.com/office/powerpoint/2010/main" val="2725315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Figurative language is a term for words and phrases that do not mean exactly what they say. People use figurative language as a way to better describe something. Figurative language helps people make clearer images in their head about the topic. </a:t>
            </a:r>
            <a:r>
              <a:rPr lang="en-US" dirty="0" smtClean="0"/>
              <a:t>We will be describing</a:t>
            </a:r>
            <a:r>
              <a:rPr lang="en-US" baseline="0" dirty="0" smtClean="0"/>
              <a:t> several types of figurative language that students need to understand.</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Onomatopoeia</a:t>
            </a:r>
            <a:r>
              <a:rPr lang="en-US" dirty="0" smtClean="0"/>
              <a:t> describes the formation of a word from a sound associated with what is named.</a:t>
            </a:r>
            <a:r>
              <a:rPr lang="en-US" baseline="0" dirty="0" smtClean="0"/>
              <a:t> They are </a:t>
            </a:r>
            <a:r>
              <a:rPr lang="en-US" dirty="0" smtClean="0"/>
              <a:t>words such as whoosh, buzz, meow, cuckoo, sizzle, </a:t>
            </a:r>
            <a:r>
              <a:rPr lang="en-US" dirty="0" err="1" smtClean="0"/>
              <a:t>bloop</a:t>
            </a:r>
            <a:r>
              <a:rPr lang="en-US" dirty="0" smtClean="0"/>
              <a:t>, splash, spray, sprinkle, squirt, drip, drizzle, etc..   </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Personification</a:t>
            </a:r>
            <a:r>
              <a:rPr lang="en-US" dirty="0" smtClean="0"/>
              <a:t> is a type of figurative language in which the</a:t>
            </a:r>
            <a:r>
              <a:rPr lang="en-US" baseline="0" dirty="0" smtClean="0"/>
              <a:t> author </a:t>
            </a:r>
            <a:r>
              <a:rPr lang="en-US" dirty="0" smtClean="0"/>
              <a:t>gives an animal or object human-like characteristics.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rPr>
              <a:t>Similes </a:t>
            </a:r>
            <a:r>
              <a:rPr lang="en-US" dirty="0" smtClean="0"/>
              <a:t> are figurative language that compare two unlike objects by using the words “like,” “than,” or “as”). Authors use similes to compare two things in an interesting way that puts a clearer image in the reader’s head. </a:t>
            </a:r>
            <a:endParaRPr lang="en-US" sz="1200" u="sng"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rPr>
              <a:t>Metaphors</a:t>
            </a:r>
            <a:r>
              <a:rPr lang="en-US" sz="1200" kern="1200" dirty="0" smtClean="0">
                <a:solidFill>
                  <a:schemeClr val="tx1"/>
                </a:solidFill>
                <a:effectLst/>
                <a:latin typeface="+mn-lt"/>
                <a:ea typeface="+mn-ea"/>
                <a:cs typeface="+mn-cs"/>
              </a:rPr>
              <a:t> are</a:t>
            </a:r>
            <a:r>
              <a:rPr lang="en-US" sz="1200" b="1" kern="1200" dirty="0" smtClean="0">
                <a:solidFill>
                  <a:schemeClr val="tx1"/>
                </a:solidFill>
                <a:effectLst/>
                <a:latin typeface="+mn-lt"/>
                <a:ea typeface="+mn-ea"/>
                <a:cs typeface="+mn-cs"/>
              </a:rPr>
              <a:t> </a:t>
            </a:r>
            <a:r>
              <a:rPr lang="en-US" dirty="0" smtClean="0">
                <a:effectLst/>
              </a:rPr>
              <a:t>comparison between two things </a:t>
            </a:r>
            <a:r>
              <a:rPr lang="en-US" u="sng" dirty="0" smtClean="0">
                <a:effectLst/>
              </a:rPr>
              <a:t>without</a:t>
            </a:r>
            <a:r>
              <a:rPr lang="en-US" dirty="0" smtClean="0">
                <a:effectLst/>
              </a:rPr>
              <a:t> using the words “like” or “as”. "Our spirit is an unsinkable ship" is a metaphor. </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Hyperbole</a:t>
            </a:r>
            <a:r>
              <a:rPr lang="en-US" dirty="0" smtClean="0"/>
              <a:t> is an exaggeration that someone says but doesn’t really mean.</a:t>
            </a:r>
          </a:p>
          <a:p>
            <a:r>
              <a:rPr lang="en-US" u="sng" dirty="0" smtClean="0"/>
              <a:t>Colloquial Expressions </a:t>
            </a:r>
            <a:r>
              <a:rPr lang="en-US" dirty="0" smtClean="0"/>
              <a:t>means</a:t>
            </a:r>
            <a:r>
              <a:rPr lang="en-US" baseline="0" dirty="0" smtClean="0"/>
              <a:t> characteristic of spoken language. More likely to be found in common speech than in formal written English.</a:t>
            </a:r>
            <a:r>
              <a:rPr lang="en-US" sz="1200" kern="1200" dirty="0" smtClean="0">
                <a:solidFill>
                  <a:schemeClr val="tx1"/>
                </a:solidFill>
                <a:effectLst/>
                <a:latin typeface="+mn-lt"/>
                <a:ea typeface="+mn-ea"/>
                <a:cs typeface="+mn-cs"/>
              </a:rPr>
              <a:t> Colloquialisms are, indeed, casual words that are appropriate in casual speech. Colloquialisms are usually regional. For example, in Pennsylvania long sandwiches with everything in them are Hoagies but in California they are submarine sandwiches. Other examples of colloquialisms are </a:t>
            </a:r>
            <a:r>
              <a:rPr lang="en-US" sz="1200" i="1" kern="1200" dirty="0" smtClean="0">
                <a:solidFill>
                  <a:schemeClr val="tx1"/>
                </a:solidFill>
                <a:effectLst/>
                <a:latin typeface="+mn-lt"/>
                <a:ea typeface="+mn-ea"/>
                <a:cs typeface="+mn-cs"/>
              </a:rPr>
              <a:t>you guys</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y'all</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soda</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cool drink</a:t>
            </a:r>
            <a:r>
              <a:rPr lang="en-US" sz="1200"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wanna</a:t>
            </a:r>
            <a:r>
              <a:rPr lang="en-US" sz="1200" kern="1200" dirty="0" smtClean="0">
                <a:solidFill>
                  <a:schemeClr val="tx1"/>
                </a:solidFill>
                <a:effectLst/>
                <a:latin typeface="+mn-lt"/>
                <a:ea typeface="+mn-ea"/>
                <a:cs typeface="+mn-cs"/>
              </a:rPr>
              <a:t> and </a:t>
            </a:r>
            <a:r>
              <a:rPr lang="en-US" sz="1200" i="1" kern="1200" dirty="0" err="1" smtClean="0">
                <a:solidFill>
                  <a:schemeClr val="tx1"/>
                </a:solidFill>
                <a:effectLst/>
                <a:latin typeface="+mn-lt"/>
                <a:ea typeface="+mn-ea"/>
                <a:cs typeface="+mn-cs"/>
              </a:rPr>
              <a:t>gonna</a:t>
            </a:r>
            <a:r>
              <a:rPr lang="en-US" sz="1200" kern="1200" dirty="0" smtClean="0">
                <a:solidFill>
                  <a:schemeClr val="tx1"/>
                </a:solidFill>
                <a:effectLst/>
                <a:latin typeface="+mn-lt"/>
                <a:ea typeface="+mn-ea"/>
                <a:cs typeface="+mn-cs"/>
              </a:rPr>
              <a:t>.</a:t>
            </a:r>
          </a:p>
          <a:p>
            <a:r>
              <a:rPr lang="en-US" sz="1200" b="0" i="0" u="sng" strike="noStrike" kern="1200" baseline="0" dirty="0" smtClean="0">
                <a:solidFill>
                  <a:schemeClr val="tx1"/>
                </a:solidFill>
                <a:latin typeface="+mn-lt"/>
                <a:ea typeface="+mn-ea"/>
                <a:cs typeface="+mn-cs"/>
              </a:rPr>
              <a:t>A pun </a:t>
            </a:r>
            <a:r>
              <a:rPr lang="en-US" sz="1200" b="0" i="0" u="none" strike="noStrike" kern="1200" baseline="0" dirty="0" smtClean="0">
                <a:solidFill>
                  <a:schemeClr val="tx1"/>
                </a:solidFill>
                <a:latin typeface="+mn-lt"/>
                <a:ea typeface="+mn-ea"/>
                <a:cs typeface="+mn-cs"/>
              </a:rPr>
              <a:t>is a way of using words that either sound the same or have two different meanings in a humorous way.</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Idioms</a:t>
            </a:r>
            <a:r>
              <a:rPr lang="en-US" dirty="0" smtClean="0"/>
              <a:t> are figurative expressions that aren’t easily translated and can’t be taken literally. They don’t mean exactly what they</a:t>
            </a:r>
            <a:r>
              <a:rPr lang="en-US" baseline="0" dirty="0" smtClean="0"/>
              <a:t> say</a:t>
            </a:r>
            <a:r>
              <a:rPr lang="en-US" dirty="0" smtClean="0"/>
              <a:t> </a:t>
            </a:r>
            <a:r>
              <a:rPr lang="en-US" sz="1200" kern="1200" dirty="0" smtClean="0">
                <a:solidFill>
                  <a:schemeClr val="tx1"/>
                </a:solidFill>
                <a:effectLst/>
                <a:latin typeface="+mn-lt"/>
                <a:ea typeface="+mn-ea"/>
                <a:cs typeface="+mn-cs"/>
              </a:rPr>
              <a:t>As the </a:t>
            </a:r>
            <a:r>
              <a:rPr lang="en-US" sz="1200" i="1" kern="1200" dirty="0" smtClean="0">
                <a:solidFill>
                  <a:schemeClr val="tx1"/>
                </a:solidFill>
                <a:effectLst/>
                <a:latin typeface="+mn-lt"/>
                <a:ea typeface="+mn-ea"/>
                <a:cs typeface="+mn-cs"/>
              </a:rPr>
              <a:t>Oxford English Dictionary</a:t>
            </a:r>
            <a:r>
              <a:rPr lang="en-US" sz="1200" kern="1200" dirty="0" smtClean="0">
                <a:solidFill>
                  <a:schemeClr val="tx1"/>
                </a:solidFill>
                <a:effectLst/>
                <a:latin typeface="+mn-lt"/>
                <a:ea typeface="+mn-ea"/>
                <a:cs typeface="+mn-cs"/>
              </a:rPr>
              <a:t> says, an idiom can be “a group of words established by usage as having a meaning not deducible from the meanings of the individual words.” </a:t>
            </a:r>
            <a:r>
              <a:rPr lang="en-US" dirty="0" smtClean="0">
                <a:effectLst/>
              </a:rPr>
              <a:t>An idiom is a phrase that that means something different than what the words are saying. </a:t>
            </a:r>
            <a:r>
              <a:rPr lang="en-US" sz="1200" kern="1200" dirty="0" smtClean="0">
                <a:solidFill>
                  <a:schemeClr val="tx1"/>
                </a:solidFill>
                <a:effectLst/>
                <a:latin typeface="+mn-lt"/>
                <a:ea typeface="+mn-ea"/>
                <a:cs typeface="+mn-cs"/>
              </a:rPr>
              <a:t>	</a:t>
            </a:r>
          </a:p>
          <a:p>
            <a:endParaRPr lang="en-US" dirty="0" smtClean="0"/>
          </a:p>
          <a:p>
            <a:endParaRPr lang="en-US" sz="1200" b="0" i="0" u="none" strike="noStrike" kern="1200" baseline="0" dirty="0" smtClean="0">
              <a:solidFill>
                <a:schemeClr val="tx1"/>
              </a:solidFill>
              <a:latin typeface="+mn-lt"/>
              <a:ea typeface="+mn-ea"/>
              <a:cs typeface="+mn-cs"/>
            </a:endParaRPr>
          </a:p>
          <a:p>
            <a:r>
              <a:rPr lang="en-US" dirty="0" smtClean="0"/>
              <a:t>This is a good time to give “Idiom Quiz Exercise”  </a:t>
            </a:r>
          </a:p>
          <a:p>
            <a:r>
              <a:rPr lang="en-US" dirty="0" smtClean="0"/>
              <a:t>Could also have groups select an idiom make a poster, drawing an</a:t>
            </a:r>
            <a:r>
              <a:rPr lang="en-US" baseline="0" dirty="0" smtClean="0"/>
              <a:t> image of what the speaker had in mind and another image of what a listener lacking understanding of the idiom might imagine. </a:t>
            </a:r>
          </a:p>
          <a:p>
            <a:r>
              <a:rPr lang="en-US" dirty="0" smtClean="0"/>
              <a:t>Give samples of idioms, metaphors, and colloquial expressions.</a:t>
            </a:r>
          </a:p>
          <a:p>
            <a:r>
              <a:rPr lang="en-US" sz="1200" kern="1200" dirty="0" smtClean="0">
                <a:solidFill>
                  <a:schemeClr val="tx1"/>
                </a:solidFill>
                <a:effectLst/>
                <a:latin typeface="+mn-lt"/>
                <a:ea typeface="+mn-ea"/>
                <a:cs typeface="+mn-cs"/>
                <a:hlinkClick r:id="rId3"/>
              </a:rPr>
              <a:t>http://idioms.yourdictionary.com/</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One site offers these as the top 10 idioms:</a:t>
            </a:r>
          </a:p>
          <a:p>
            <a:r>
              <a:rPr lang="en-US" sz="1200" b="1" kern="1200" dirty="0" smtClean="0">
                <a:solidFill>
                  <a:schemeClr val="tx1"/>
                </a:solidFill>
                <a:effectLst/>
                <a:latin typeface="+mn-lt"/>
                <a:ea typeface="+mn-ea"/>
                <a:cs typeface="+mn-cs"/>
              </a:rPr>
              <a:t>1. Piece of cake</a:t>
            </a:r>
            <a:r>
              <a:rPr lang="en-US" sz="1200" kern="1200" dirty="0" smtClean="0">
                <a:solidFill>
                  <a:schemeClr val="tx1"/>
                </a:solidFill>
                <a:effectLst/>
                <a:latin typeface="+mn-lt"/>
                <a:ea typeface="+mn-ea"/>
                <a:cs typeface="+mn-cs"/>
              </a:rPr>
              <a:t> – No, when someone says that the assignment they just finished was a piece of cake, it does not mean that their professor gave them a red velvet cupcake for their midterm paper, what piece of cake actually means is that something is very easy to complete.</a:t>
            </a:r>
          </a:p>
          <a:p>
            <a:r>
              <a:rPr lang="en-US" sz="1200" b="1" kern="1200" dirty="0" smtClean="0">
                <a:solidFill>
                  <a:schemeClr val="tx1"/>
                </a:solidFill>
                <a:effectLst/>
                <a:latin typeface="+mn-lt"/>
                <a:ea typeface="+mn-ea"/>
                <a:cs typeface="+mn-cs"/>
              </a:rPr>
              <a:t>2. Costs an arm and a leg</a:t>
            </a:r>
            <a:r>
              <a:rPr lang="en-US" sz="1200" kern="1200" dirty="0" smtClean="0">
                <a:solidFill>
                  <a:schemeClr val="tx1"/>
                </a:solidFill>
                <a:effectLst/>
                <a:latin typeface="+mn-lt"/>
                <a:ea typeface="+mn-ea"/>
                <a:cs typeface="+mn-cs"/>
              </a:rPr>
              <a:t> – It would be a strange world we lived in if buying that fancy shiny purse literally required us to chop off our body parts to give as tribute to the Louis Vuitton gods. When something costs an arm and a leg it actually means that something is very expensive.</a:t>
            </a:r>
          </a:p>
          <a:p>
            <a:r>
              <a:rPr lang="en-US" sz="1200" b="1" kern="1200" dirty="0" smtClean="0">
                <a:solidFill>
                  <a:schemeClr val="tx1"/>
                </a:solidFill>
                <a:effectLst/>
                <a:latin typeface="+mn-lt"/>
                <a:ea typeface="+mn-ea"/>
                <a:cs typeface="+mn-cs"/>
              </a:rPr>
              <a:t>3. Break a leg</a:t>
            </a:r>
            <a:r>
              <a:rPr lang="en-US" sz="1200" kern="1200" dirty="0" smtClean="0">
                <a:solidFill>
                  <a:schemeClr val="tx1"/>
                </a:solidFill>
                <a:effectLst/>
                <a:latin typeface="+mn-lt"/>
                <a:ea typeface="+mn-ea"/>
                <a:cs typeface="+mn-cs"/>
              </a:rPr>
              <a:t> – Oh, look, another idiom about legs. You’re about to take your dreaded calculus final and before you head into your classroom your roommate texts you, “Break a Leg!”  Why, you think in your head, would he ever wish that upon me? I thought we were cool with each other. Well, your roommate surely doesn’t want your bones to break while walking to your seat in the exam room that’s for sure. Break a leg actually means good luck!</a:t>
            </a:r>
          </a:p>
          <a:p>
            <a:r>
              <a:rPr lang="en-US" sz="1200" b="1" kern="1200" dirty="0" smtClean="0">
                <a:solidFill>
                  <a:schemeClr val="tx1"/>
                </a:solidFill>
                <a:effectLst/>
                <a:latin typeface="+mn-lt"/>
                <a:ea typeface="+mn-ea"/>
                <a:cs typeface="+mn-cs"/>
              </a:rPr>
              <a:t>4. Hit the books</a:t>
            </a:r>
            <a:r>
              <a:rPr lang="en-US" sz="1200" kern="1200" dirty="0" smtClean="0">
                <a:solidFill>
                  <a:schemeClr val="tx1"/>
                </a:solidFill>
                <a:effectLst/>
                <a:latin typeface="+mn-lt"/>
                <a:ea typeface="+mn-ea"/>
                <a:cs typeface="+mn-cs"/>
              </a:rPr>
              <a:t> – If you’re a student in an English speaking environment you’re probably going to be hearing this phrase a lot. Before you imagine students running into their campus library and punching, kicking and wrestling apart the complete works of Shakespeare, we would just like to say that hit the books actually means to study. There </a:t>
            </a:r>
            <a:r>
              <a:rPr lang="en-US" sz="1200" kern="1200" dirty="0" err="1" smtClean="0">
                <a:solidFill>
                  <a:schemeClr val="tx1"/>
                </a:solidFill>
                <a:effectLst/>
                <a:latin typeface="+mn-lt"/>
                <a:ea typeface="+mn-ea"/>
                <a:cs typeface="+mn-cs"/>
              </a:rPr>
              <a:t>there</a:t>
            </a:r>
            <a:r>
              <a:rPr lang="en-US" sz="1200" kern="1200" dirty="0" smtClean="0">
                <a:solidFill>
                  <a:schemeClr val="tx1"/>
                </a:solidFill>
                <a:effectLst/>
                <a:latin typeface="+mn-lt"/>
                <a:ea typeface="+mn-ea"/>
                <a:cs typeface="+mn-cs"/>
              </a:rPr>
              <a:t>, you can still punch books in your spare time if you want, we won’t judge you.</a:t>
            </a:r>
          </a:p>
          <a:p>
            <a:r>
              <a:rPr lang="en-US" sz="1200" b="1" kern="1200" dirty="0" smtClean="0">
                <a:solidFill>
                  <a:schemeClr val="tx1"/>
                </a:solidFill>
                <a:effectLst/>
                <a:latin typeface="+mn-lt"/>
                <a:ea typeface="+mn-ea"/>
                <a:cs typeface="+mn-cs"/>
              </a:rPr>
              <a:t>5. Let the cat out of the bag</a:t>
            </a:r>
            <a:r>
              <a:rPr lang="en-US" sz="1200" kern="1200" dirty="0" smtClean="0">
                <a:solidFill>
                  <a:schemeClr val="tx1"/>
                </a:solidFill>
                <a:effectLst/>
                <a:latin typeface="+mn-lt"/>
                <a:ea typeface="+mn-ea"/>
                <a:cs typeface="+mn-cs"/>
              </a:rPr>
              <a:t> – Why would someone put their cat in a bag? What did the cat ever do to them? Our last idiom actually means to disclose a secret that was supposed to be kept, well, as a secret.  The next time someone lets the cat out of the bag do not immediately pick up your phone and call animal cruelty control.</a:t>
            </a:r>
          </a:p>
          <a:p>
            <a:r>
              <a:rPr lang="en-US" sz="1200" b="1" kern="1200" dirty="0" smtClean="0">
                <a:solidFill>
                  <a:schemeClr val="tx1"/>
                </a:solidFill>
                <a:effectLst/>
                <a:latin typeface="+mn-lt"/>
                <a:ea typeface="+mn-ea"/>
                <a:cs typeface="+mn-cs"/>
              </a:rPr>
              <a:t>6. Hit the nail on the head</a:t>
            </a:r>
            <a:r>
              <a:rPr lang="en-US" sz="1200" kern="1200" dirty="0" smtClean="0">
                <a:solidFill>
                  <a:schemeClr val="tx1"/>
                </a:solidFill>
                <a:effectLst/>
                <a:latin typeface="+mn-lt"/>
                <a:ea typeface="+mn-ea"/>
                <a:cs typeface="+mn-cs"/>
              </a:rPr>
              <a:t> – This idiom has to do with doing or saying something that is precisely right. If you don’t understand this, just think about that sweet feeling you get when you swing a hammer at a nail and hit it perfectly.</a:t>
            </a:r>
          </a:p>
          <a:p>
            <a:r>
              <a:rPr lang="en-US" sz="1200" b="1" kern="1200" dirty="0" smtClean="0">
                <a:solidFill>
                  <a:schemeClr val="tx1"/>
                </a:solidFill>
                <a:effectLst/>
                <a:latin typeface="+mn-lt"/>
                <a:ea typeface="+mn-ea"/>
                <a:cs typeface="+mn-cs"/>
              </a:rPr>
              <a:t>7. When pigs fly</a:t>
            </a:r>
            <a:r>
              <a:rPr lang="en-US" sz="1200" kern="1200" dirty="0" smtClean="0">
                <a:solidFill>
                  <a:schemeClr val="tx1"/>
                </a:solidFill>
                <a:effectLst/>
                <a:latin typeface="+mn-lt"/>
                <a:ea typeface="+mn-ea"/>
                <a:cs typeface="+mn-cs"/>
              </a:rPr>
              <a:t> – So, have you ever seen a pig fly before? Never? Me neither. This idiom basically means that something will never happen, like fat little pink mammals soaring toward the sun!</a:t>
            </a:r>
          </a:p>
          <a:p>
            <a:r>
              <a:rPr lang="en-US" sz="1200" b="1" kern="1200" dirty="0" smtClean="0">
                <a:solidFill>
                  <a:schemeClr val="tx1"/>
                </a:solidFill>
                <a:effectLst/>
                <a:latin typeface="+mn-lt"/>
                <a:ea typeface="+mn-ea"/>
                <a:cs typeface="+mn-cs"/>
              </a:rPr>
              <a:t>8. You can’t judge a book by its cover</a:t>
            </a:r>
            <a:r>
              <a:rPr lang="en-US" sz="1200" kern="1200" dirty="0" smtClean="0">
                <a:solidFill>
                  <a:schemeClr val="tx1"/>
                </a:solidFill>
                <a:effectLst/>
                <a:latin typeface="+mn-lt"/>
                <a:ea typeface="+mn-ea"/>
                <a:cs typeface="+mn-cs"/>
              </a:rPr>
              <a:t> – How many awesome books do you think you’ve never read in your life just because the cover did not catch your eye? This idiom does not only apply to books however, but can be used for everything in general. Essentially it means that you should not decide upon something based just on outward appearances.</a:t>
            </a:r>
          </a:p>
          <a:p>
            <a:r>
              <a:rPr lang="en-US" sz="1200" b="1" kern="1200" dirty="0" smtClean="0">
                <a:solidFill>
                  <a:schemeClr val="tx1"/>
                </a:solidFill>
                <a:effectLst/>
                <a:latin typeface="+mn-lt"/>
                <a:ea typeface="+mn-ea"/>
                <a:cs typeface="+mn-cs"/>
              </a:rPr>
              <a:t>9.  Bite off more than you can chew</a:t>
            </a:r>
            <a:r>
              <a:rPr lang="en-US" sz="1200" kern="1200" dirty="0" smtClean="0">
                <a:solidFill>
                  <a:schemeClr val="tx1"/>
                </a:solidFill>
                <a:effectLst/>
                <a:latin typeface="+mn-lt"/>
                <a:ea typeface="+mn-ea"/>
                <a:cs typeface="+mn-cs"/>
              </a:rPr>
              <a:t> – Imagine your waiter brings you the biggest juiciest hamburger from your favorite American restaurant. In your hunger, you grab it quickly and take a giant bite out of it. Unfortunately, the bite you’ve taken is too big, and you end up looking like an idiot trying to shove this bite down your throat while drinking water and trying not to choke. That is the most literal sense of the meaning, but in general it just means to attempt to take on a task that is too much for you to handle.</a:t>
            </a:r>
          </a:p>
          <a:p>
            <a:r>
              <a:rPr lang="en-US" sz="1200" b="1" kern="1200" dirty="0" smtClean="0">
                <a:solidFill>
                  <a:schemeClr val="tx1"/>
                </a:solidFill>
                <a:effectLst/>
                <a:latin typeface="+mn-lt"/>
                <a:ea typeface="+mn-ea"/>
                <a:cs typeface="+mn-cs"/>
              </a:rPr>
              <a:t>10. Scratch someone’s back</a:t>
            </a:r>
            <a:r>
              <a:rPr lang="en-US" sz="1200" kern="1200" dirty="0" smtClean="0">
                <a:solidFill>
                  <a:schemeClr val="tx1"/>
                </a:solidFill>
                <a:effectLst/>
                <a:latin typeface="+mn-lt"/>
                <a:ea typeface="+mn-ea"/>
                <a:cs typeface="+mn-cs"/>
              </a:rPr>
              <a:t> – We all know how difficult it is to scratch that itch on your back that your hand just aren’t flexible enough to reach, so why would you want to scratch some random person’s smelly back? Because if you do, they may eventually be willing to scratch your own smelly back when you need it! What this idiom means is to help someone out with the assumption that they will return the favor in the future!</a:t>
            </a:r>
          </a:p>
          <a:p>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11</a:t>
            </a:fld>
            <a:endParaRPr lang="en-US"/>
          </a:p>
        </p:txBody>
      </p:sp>
    </p:spTree>
    <p:extLst>
      <p:ext uri="{BB962C8B-B14F-4D97-AF65-F5344CB8AC3E}">
        <p14:creationId xmlns:p14="http://schemas.microsoft.com/office/powerpoint/2010/main" val="1239560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Onomatopoeia</a:t>
            </a:r>
            <a:r>
              <a:rPr lang="en-US" dirty="0" smtClean="0"/>
              <a:t> describes the formation of a word from a sound associated with what is named.</a:t>
            </a:r>
            <a:r>
              <a:rPr lang="en-US" baseline="0" dirty="0" smtClean="0"/>
              <a:t> They are </a:t>
            </a:r>
            <a:r>
              <a:rPr lang="en-US" dirty="0" smtClean="0"/>
              <a:t>words such as whoosh, buzz, meow, cuckoo, sizzle, </a:t>
            </a:r>
            <a:r>
              <a:rPr lang="en-US" dirty="0" err="1" smtClean="0"/>
              <a:t>bloop</a:t>
            </a:r>
            <a:r>
              <a:rPr lang="en-US" dirty="0" smtClean="0"/>
              <a:t>, splash, spray, sprinkle, squirt, drip, drizzle, etc..   These words are often fun for students and even</a:t>
            </a:r>
            <a:r>
              <a:rPr lang="en-US" baseline="0" dirty="0" smtClean="0"/>
              <a:t> very young children love to experiment with these sounds. Animal sounds are examples of </a:t>
            </a:r>
            <a:r>
              <a:rPr lang="en-US" baseline="0" dirty="0" err="1" smtClean="0"/>
              <a:t>onomatopeoia</a:t>
            </a:r>
            <a:r>
              <a:rPr lang="en-US" baseline="0" dirty="0" smtClean="0"/>
              <a:t>. </a:t>
            </a:r>
            <a:r>
              <a:rPr lang="en-US" dirty="0" smtClean="0"/>
              <a:t>If you’ve spent significant amounts of time with people from other countries, you know that </a:t>
            </a:r>
            <a:r>
              <a:rPr lang="en-US" dirty="0" smtClean="0">
                <a:hlinkClick r:id="rId3"/>
              </a:rPr>
              <a:t>animals speak different languages</a:t>
            </a:r>
            <a:r>
              <a:rPr lang="en-US" dirty="0" smtClean="0"/>
              <a:t> too. Depending on where a chicken is from, for example, she might cluck-cluck, </a:t>
            </a:r>
            <a:r>
              <a:rPr lang="en-US" dirty="0" err="1" smtClean="0"/>
              <a:t>bok-bok</a:t>
            </a:r>
            <a:r>
              <a:rPr lang="en-US" dirty="0" smtClean="0"/>
              <a:t>, </a:t>
            </a:r>
            <a:r>
              <a:rPr lang="en-US" dirty="0" err="1" smtClean="0"/>
              <a:t>tok-tok</a:t>
            </a:r>
            <a:r>
              <a:rPr lang="en-US" dirty="0" smtClean="0"/>
              <a:t>, </a:t>
            </a:r>
            <a:r>
              <a:rPr lang="en-US" dirty="0" err="1" smtClean="0"/>
              <a:t>kot-kot</a:t>
            </a:r>
            <a:r>
              <a:rPr lang="en-US" dirty="0" smtClean="0"/>
              <a:t> or </a:t>
            </a:r>
            <a:r>
              <a:rPr lang="en-US" dirty="0" err="1" smtClean="0"/>
              <a:t>cotcotcodet</a:t>
            </a:r>
            <a:r>
              <a:rPr lang="en-US" dirty="0" smtClean="0"/>
              <a:t>. In the United States, however, animals speak English: (</a:t>
            </a:r>
            <a:r>
              <a:rPr lang="en-US" dirty="0" err="1" smtClean="0"/>
              <a:t>arf</a:t>
            </a:r>
            <a:r>
              <a:rPr lang="en-US" dirty="0" smtClean="0"/>
              <a:t>, baa, bark, bray, buzz, cheep, chirp, chortle, cluck, cock-a-doodle-doo, cuckoo, hiss, meow, moo, neigh, oink, </a:t>
            </a:r>
            <a:r>
              <a:rPr lang="en-US" dirty="0" smtClean="0">
                <a:hlinkClick r:id="rId4"/>
              </a:rPr>
              <a:t>purr</a:t>
            </a:r>
            <a:r>
              <a:rPr lang="en-US" dirty="0" smtClean="0"/>
              <a:t>, quack, </a:t>
            </a:r>
            <a:r>
              <a:rPr lang="en-US" dirty="0" err="1" smtClean="0"/>
              <a:t>ribbit</a:t>
            </a:r>
            <a:r>
              <a:rPr lang="en-US" dirty="0" smtClean="0"/>
              <a:t>, tweet, warble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don’t have to continue</a:t>
            </a:r>
            <a:r>
              <a:rPr lang="en-US" baseline="0" dirty="0" smtClean="0"/>
              <a:t> explaining, but here are some other thoughts about Onomatopoeia:)</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smtClean="0"/>
              <a:t>Animal Sounds</a:t>
            </a:r>
            <a:r>
              <a:rPr lang="en-US" dirty="0" smtClean="0"/>
              <a: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Words </a:t>
            </a:r>
            <a:r>
              <a:rPr lang="en-US" dirty="0" smtClean="0"/>
              <a:t>related to a small amount of liquid often start with </a:t>
            </a:r>
            <a:r>
              <a:rPr lang="en-US" dirty="0" err="1" smtClean="0"/>
              <a:t>sp</a:t>
            </a:r>
            <a:r>
              <a:rPr lang="en-US" dirty="0" smtClean="0"/>
              <a:t>- or </a:t>
            </a:r>
            <a:r>
              <a:rPr lang="en-US" dirty="0" err="1" smtClean="0"/>
              <a:t>dr</a:t>
            </a:r>
            <a:r>
              <a:rPr lang="en-US" dirty="0" smtClean="0"/>
              <a:t>- and end in –le. </a:t>
            </a:r>
            <a:r>
              <a:rPr lang="en-US" dirty="0" err="1" smtClean="0"/>
              <a:t>Bloop</a:t>
            </a:r>
            <a:r>
              <a:rPr lang="en-US" dirty="0" smtClean="0"/>
              <a:t>, splash, spray, sprinkle, squirt, drip, drizzle</a:t>
            </a:r>
          </a:p>
          <a:p>
            <a:r>
              <a:rPr lang="en-US" dirty="0" smtClean="0"/>
              <a:t>3. </a:t>
            </a:r>
            <a:r>
              <a:rPr lang="en-US" dirty="0" smtClean="0"/>
              <a:t>Words related to the voice: Sounds that come from the back of the throat tend to start with a gr- sound whereas sounds that come out of the mouth through the lips, tongue and teeth begin with mu-. (giggle, growl, grunt, gurgle, mumble, murmur,</a:t>
            </a:r>
            <a:r>
              <a:rPr lang="en-US" baseline="0" dirty="0" smtClean="0"/>
              <a:t> bawl, belch, chatter, blurt</a:t>
            </a:r>
          </a:p>
          <a:p>
            <a:r>
              <a:rPr lang="en-US" dirty="0" smtClean="0"/>
              <a:t>4. </a:t>
            </a:r>
            <a:r>
              <a:rPr lang="en-US" b="1" dirty="0" smtClean="0"/>
              <a:t>Words Related to Collisions</a:t>
            </a:r>
            <a:r>
              <a:rPr lang="en-US" dirty="0" smtClean="0"/>
              <a:t> – Collisions can occur between any two or more objects. Sounds that begin with cl- usually indicate collisions between metal or glass objects, and words that end in -ng are sounds that resonate. Words that begin with </a:t>
            </a:r>
            <a:r>
              <a:rPr lang="en-US" dirty="0" err="1" smtClean="0"/>
              <a:t>th</a:t>
            </a:r>
            <a:r>
              <a:rPr lang="en-US" dirty="0" smtClean="0"/>
              <a:t>- usually describe dull sounds like soft but heavy things hitting wood or earth. (bam, bang, clang, clank, clap, clatter, click, clink, ding, jingle, screech</a:t>
            </a:r>
            <a:r>
              <a:rPr lang="en-US" baseline="0" dirty="0" smtClean="0"/>
              <a:t>, s</a:t>
            </a:r>
            <a:r>
              <a:rPr lang="en-US" dirty="0" smtClean="0"/>
              <a:t>lap, thud, thump</a:t>
            </a:r>
          </a:p>
          <a:p>
            <a:r>
              <a:rPr lang="en-US" dirty="0" smtClean="0"/>
              <a:t>5. </a:t>
            </a:r>
            <a:r>
              <a:rPr lang="en-US" b="1" dirty="0" smtClean="0"/>
              <a:t>Words Related to Air</a:t>
            </a:r>
            <a:r>
              <a:rPr lang="en-US" dirty="0" smtClean="0"/>
              <a:t> – Because air doesn’t really make a sound unless it blows through something, these words describe the sounds of air blowing through things or of things rushing through the air. 'Whisper' is on this list and not the voice list because we do not use our voices to whisper. We only use the air from our lungs and the position of our teeth, lips and tongues to form audible words. (flutter, </a:t>
            </a:r>
            <a:r>
              <a:rPr lang="en-US" dirty="0" err="1" smtClean="0"/>
              <a:t>fisst</a:t>
            </a:r>
            <a:r>
              <a:rPr lang="en-US" dirty="0" smtClean="0"/>
              <a:t>, </a:t>
            </a:r>
            <a:r>
              <a:rPr lang="en-US" dirty="0" err="1" smtClean="0"/>
              <a:t>fwoosh</a:t>
            </a:r>
            <a:r>
              <a:rPr lang="en-US" dirty="0" smtClean="0"/>
              <a:t>, gasp, swish, swoosh, whiff, whoosh, whizz, whip, whisper</a:t>
            </a:r>
          </a:p>
          <a:p>
            <a:r>
              <a:rPr lang="en-US" dirty="0" smtClean="0"/>
              <a:t>Source</a:t>
            </a:r>
            <a:r>
              <a:rPr lang="en-US" dirty="0" smtClean="0"/>
              <a:t>: http://examples.yourdictionary.com/5-examples-of-onomatopoeia.html </a:t>
            </a:r>
          </a:p>
        </p:txBody>
      </p:sp>
      <p:sp>
        <p:nvSpPr>
          <p:cNvPr id="4" name="Slide Number Placeholder 3"/>
          <p:cNvSpPr>
            <a:spLocks noGrp="1"/>
          </p:cNvSpPr>
          <p:nvPr>
            <p:ph type="sldNum" sz="quarter" idx="10"/>
          </p:nvPr>
        </p:nvSpPr>
        <p:spPr/>
        <p:txBody>
          <a:bodyPr/>
          <a:lstStyle/>
          <a:p>
            <a:fld id="{B4B1644B-D904-47BF-A69C-CFF01788F709}" type="slidenum">
              <a:rPr lang="en-US" smtClean="0"/>
              <a:t>12</a:t>
            </a:fld>
            <a:endParaRPr lang="en-US"/>
          </a:p>
        </p:txBody>
      </p:sp>
    </p:spTree>
    <p:extLst>
      <p:ext uri="{BB962C8B-B14F-4D97-AF65-F5344CB8AC3E}">
        <p14:creationId xmlns:p14="http://schemas.microsoft.com/office/powerpoint/2010/main" val="3944849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 </a:t>
            </a:r>
            <a:r>
              <a:rPr lang="en-US" b="1" dirty="0" smtClean="0"/>
              <a:t>Miscellaneous Examples</a:t>
            </a:r>
            <a:r>
              <a:rPr lang="en-US" dirty="0" smtClean="0"/>
              <a:t> – Onomatopoeia can also be found in literature, songs and advertisements as well. Consider the following examples of onomatopoeia: "Chug, chug, chug. Puff, puff, puff. Ding-dong, ding-dong. The little train rumbled over the tracks."("</a:t>
            </a:r>
            <a:r>
              <a:rPr lang="en-US" dirty="0" err="1" smtClean="0"/>
              <a:t>Watty</a:t>
            </a:r>
            <a:r>
              <a:rPr lang="en-US" dirty="0" smtClean="0"/>
              <a:t> Piper" [Arnold </a:t>
            </a:r>
            <a:r>
              <a:rPr lang="en-US" dirty="0" err="1" smtClean="0"/>
              <a:t>Munk</a:t>
            </a:r>
            <a:r>
              <a:rPr lang="en-US" dirty="0" smtClean="0"/>
              <a:t>], The Little Engine That Could)</a:t>
            </a:r>
          </a:p>
          <a:p>
            <a:r>
              <a:rPr lang="en-US" dirty="0" smtClean="0"/>
              <a:t>"Plop, plop, fizz, fizz, oh what a relief it is." (slogan of </a:t>
            </a:r>
            <a:r>
              <a:rPr lang="en-US" dirty="0" err="1" smtClean="0"/>
              <a:t>Alka</a:t>
            </a:r>
            <a:r>
              <a:rPr lang="en-US" dirty="0" smtClean="0"/>
              <a:t> Seltzer, U.S</a:t>
            </a:r>
            <a:r>
              <a:rPr lang="en-US" dirty="0" smtClean="0"/>
              <a:t>.)</a:t>
            </a:r>
          </a:p>
          <a:p>
            <a:endParaRPr lang="en-US" dirty="0" smtClean="0"/>
          </a:p>
          <a:p>
            <a:r>
              <a:rPr lang="en-US" dirty="0" smtClean="0"/>
              <a:t>"Onomatopoeia every time I see </a:t>
            </a:r>
            <a:r>
              <a:rPr lang="en-US" dirty="0" err="1" smtClean="0"/>
              <a:t>ya</a:t>
            </a:r>
            <a:endParaRPr lang="en-US" dirty="0" smtClean="0"/>
          </a:p>
          <a:p>
            <a:r>
              <a:rPr lang="en-US" dirty="0" smtClean="0"/>
              <a:t>My senses tell me </a:t>
            </a:r>
            <a:r>
              <a:rPr lang="en-US" dirty="0" err="1" smtClean="0"/>
              <a:t>hubba</a:t>
            </a:r>
            <a:endParaRPr lang="en-US" dirty="0" smtClean="0"/>
          </a:p>
          <a:p>
            <a:r>
              <a:rPr lang="en-US" dirty="0" smtClean="0"/>
              <a:t>And I just can't disagree.</a:t>
            </a:r>
          </a:p>
          <a:p>
            <a:r>
              <a:rPr lang="en-US" dirty="0" smtClean="0"/>
              <a:t>I get a feeling in my heart that I can't describe. . .</a:t>
            </a:r>
          </a:p>
          <a:p>
            <a:r>
              <a:rPr lang="en-US" dirty="0" smtClean="0"/>
              <a:t> </a:t>
            </a:r>
          </a:p>
          <a:p>
            <a:r>
              <a:rPr lang="en-US" dirty="0" smtClean="0"/>
              <a:t>It's sort of whack, whir, wheeze, whine</a:t>
            </a:r>
          </a:p>
          <a:p>
            <a:r>
              <a:rPr lang="en-US" dirty="0" smtClean="0"/>
              <a:t>Sputter, splat, squirt, scrape</a:t>
            </a:r>
          </a:p>
          <a:p>
            <a:r>
              <a:rPr lang="en-US" dirty="0" smtClean="0"/>
              <a:t>Clink, clank, clunk, clatter</a:t>
            </a:r>
          </a:p>
          <a:p>
            <a:r>
              <a:rPr lang="en-US" dirty="0" smtClean="0"/>
              <a:t>Crash, bang, beep, buzz</a:t>
            </a:r>
          </a:p>
          <a:p>
            <a:r>
              <a:rPr lang="en-US" dirty="0" smtClean="0"/>
              <a:t>Ring, rip, roar, retch</a:t>
            </a:r>
          </a:p>
          <a:p>
            <a:r>
              <a:rPr lang="en-US" dirty="0" smtClean="0"/>
              <a:t>Twang, toot, tinkle, thud</a:t>
            </a:r>
          </a:p>
          <a:p>
            <a:r>
              <a:rPr lang="en-US" dirty="0" smtClean="0"/>
              <a:t>Pop, plop, plunk, pow</a:t>
            </a:r>
          </a:p>
          <a:p>
            <a:r>
              <a:rPr lang="en-US" dirty="0" smtClean="0"/>
              <a:t>Snort, snuck, sniff, smack</a:t>
            </a:r>
          </a:p>
          <a:p>
            <a:r>
              <a:rPr lang="en-US" dirty="0" smtClean="0"/>
              <a:t>Screech, splash, squish, squeak</a:t>
            </a:r>
          </a:p>
          <a:p>
            <a:r>
              <a:rPr lang="en-US" dirty="0" smtClean="0"/>
              <a:t>Jingle, rattle, squeal, boing</a:t>
            </a:r>
          </a:p>
          <a:p>
            <a:r>
              <a:rPr lang="en-US" dirty="0" smtClean="0"/>
              <a:t>Honk, hoot, hack, belch."</a:t>
            </a:r>
          </a:p>
          <a:p>
            <a:r>
              <a:rPr lang="en-US" dirty="0" smtClean="0"/>
              <a:t>(Todd </a:t>
            </a:r>
            <a:r>
              <a:rPr lang="en-US" dirty="0" err="1" smtClean="0"/>
              <a:t>Rundgren</a:t>
            </a:r>
            <a:r>
              <a:rPr lang="en-US" dirty="0" smtClean="0"/>
              <a:t>, "Onomatopoeia")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13</a:t>
            </a:fld>
            <a:endParaRPr lang="en-US"/>
          </a:p>
        </p:txBody>
      </p:sp>
    </p:spTree>
    <p:extLst>
      <p:ext uri="{BB962C8B-B14F-4D97-AF65-F5344CB8AC3E}">
        <p14:creationId xmlns:p14="http://schemas.microsoft.com/office/powerpoint/2010/main" val="249569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Personification refers to the writing</a:t>
            </a:r>
            <a:r>
              <a:rPr lang="en-US" baseline="0" dirty="0" smtClean="0"/>
              <a:t> technique of </a:t>
            </a:r>
            <a:r>
              <a:rPr lang="en-US" dirty="0" smtClean="0"/>
              <a:t>giving </a:t>
            </a:r>
            <a:r>
              <a:rPr lang="en-US" dirty="0" smtClean="0"/>
              <a:t>an animal or object human-like </a:t>
            </a:r>
            <a:r>
              <a:rPr lang="en-US" dirty="0" smtClean="0"/>
              <a:t>characteristics. </a:t>
            </a:r>
            <a:r>
              <a:rPr lang="en-US" dirty="0" smtClean="0"/>
              <a:t>Personification is an example of figurative language. Many characters from familiar books and/or TV shows are examples of personification. For example, in the story </a:t>
            </a:r>
            <a:r>
              <a:rPr lang="en-US" i="1" dirty="0" smtClean="0"/>
              <a:t>The Three Bears</a:t>
            </a:r>
            <a:r>
              <a:rPr lang="en-US" dirty="0" smtClean="0"/>
              <a:t>, the bears are an example of personification. They live in a house, cook porridge, sit on chairs, and sleep in beds. These are things people do, not bears. So the bears are an example of personification in the story. </a:t>
            </a:r>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14</a:t>
            </a:fld>
            <a:endParaRPr lang="en-US"/>
          </a:p>
        </p:txBody>
      </p:sp>
    </p:spTree>
    <p:extLst>
      <p:ext uri="{BB962C8B-B14F-4D97-AF65-F5344CB8AC3E}">
        <p14:creationId xmlns:p14="http://schemas.microsoft.com/office/powerpoint/2010/main" val="3981203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Similes are figurative language that compare two unlike objects by using the words “like,” “than,” or “as”). Authors use similes to compare two things in an interesting way that puts a clearer image in the reader’s head. I will give examples of similes and identify the objects being compared and their meaning. Examples: “The snow is like a blanket.” “The bread is as hard as nails.” “The river is as dry as a bone.”. </a:t>
            </a:r>
          </a:p>
          <a:p>
            <a:r>
              <a:rPr lang="en-US" dirty="0" smtClean="0"/>
              <a:t>So how </a:t>
            </a:r>
            <a:r>
              <a:rPr lang="en-US" dirty="0" smtClean="0"/>
              <a:t>can students identify a simile in their</a:t>
            </a:r>
            <a:r>
              <a:rPr lang="en-US" baseline="0" dirty="0" smtClean="0"/>
              <a:t> </a:t>
            </a:r>
            <a:r>
              <a:rPr lang="en-US" baseline="0" dirty="0" smtClean="0"/>
              <a:t>reading, and</a:t>
            </a:r>
            <a:r>
              <a:rPr lang="en-US" dirty="0" smtClean="0"/>
              <a:t> </a:t>
            </a:r>
            <a:r>
              <a:rPr lang="en-US" dirty="0" smtClean="0"/>
              <a:t>how can they learn the real meaning? Look for words such as "like" and "as" in find a sentence that compares two things. Then think about the comparison and what meaning the author was trying to give the reader.</a:t>
            </a:r>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15</a:t>
            </a:fld>
            <a:endParaRPr lang="en-US"/>
          </a:p>
        </p:txBody>
      </p:sp>
    </p:spTree>
    <p:extLst>
      <p:ext uri="{BB962C8B-B14F-4D97-AF65-F5344CB8AC3E}">
        <p14:creationId xmlns:p14="http://schemas.microsoft.com/office/powerpoint/2010/main" val="3981203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After this slide, have participants take Simile/Metaphor Test comparing Spanish and English similes.</a:t>
            </a:r>
          </a:p>
          <a:p>
            <a:r>
              <a:rPr lang="en-US" sz="1200" kern="1200" dirty="0" smtClean="0">
                <a:solidFill>
                  <a:schemeClr val="tx1"/>
                </a:solidFill>
                <a:effectLst/>
                <a:latin typeface="+mn-lt"/>
                <a:ea typeface="+mn-ea"/>
                <a:cs typeface="+mn-cs"/>
              </a:rPr>
              <a:t>Metaphors </a:t>
            </a:r>
            <a:r>
              <a:rPr lang="en-US" sz="1200" kern="1200" dirty="0" smtClean="0">
                <a:solidFill>
                  <a:schemeClr val="tx1"/>
                </a:solidFill>
                <a:effectLst/>
                <a:latin typeface="+mn-lt"/>
                <a:ea typeface="+mn-ea"/>
                <a:cs typeface="+mn-cs"/>
              </a:rPr>
              <a:t>are</a:t>
            </a:r>
            <a:r>
              <a:rPr lang="en-US" sz="1200" b="1" kern="1200" dirty="0" smtClean="0">
                <a:solidFill>
                  <a:schemeClr val="tx1"/>
                </a:solidFill>
                <a:effectLst/>
                <a:latin typeface="+mn-lt"/>
                <a:ea typeface="+mn-ea"/>
                <a:cs typeface="+mn-cs"/>
              </a:rPr>
              <a:t> </a:t>
            </a:r>
            <a:r>
              <a:rPr lang="en-US" dirty="0" smtClean="0">
                <a:effectLst/>
              </a:rPr>
              <a:t>comparison between two things without using the words “like” or “as”. </a:t>
            </a:r>
            <a:r>
              <a:rPr lang="en-US" dirty="0" smtClean="0">
                <a:effectLst/>
              </a:rPr>
              <a:t>“Her </a:t>
            </a:r>
            <a:r>
              <a:rPr lang="en-US" dirty="0" smtClean="0">
                <a:effectLst/>
              </a:rPr>
              <a:t>spirit is an unsinkable ship" is a metaphor. It is often discussed along with similes, which are expressions comparing</a:t>
            </a:r>
            <a:r>
              <a:rPr lang="en-US" baseline="0" dirty="0" smtClean="0">
                <a:effectLst/>
              </a:rPr>
              <a:t> two things, but using the word “like” or “as”. </a:t>
            </a:r>
            <a:r>
              <a:rPr lang="en-US" sz="1200" kern="1200" dirty="0" smtClean="0">
                <a:solidFill>
                  <a:schemeClr val="tx1"/>
                </a:solidFill>
                <a:effectLst/>
                <a:latin typeface="+mn-lt"/>
                <a:ea typeface="+mn-ea"/>
                <a:cs typeface="+mn-cs"/>
              </a:rPr>
              <a:t>They are juxtaposing an actual (literal) thing and a figurative thing in order to give more meaning to the figurative concept. You may have often heard expressions such as “he drowned in a sea of grief” or “she is fishing in troubled waters.” These expressions have one thing in common: a situation is compared to a real thing, although the situation is not actually that particular thing.</a:t>
            </a:r>
          </a:p>
          <a:p>
            <a:pPr lvl="0"/>
            <a:r>
              <a:rPr lang="en-US" sz="1200" kern="1200" dirty="0" smtClean="0">
                <a:solidFill>
                  <a:schemeClr val="tx1"/>
                </a:solidFill>
                <a:effectLst/>
                <a:latin typeface="+mn-lt"/>
                <a:ea typeface="+mn-ea"/>
                <a:cs typeface="+mn-cs"/>
              </a:rPr>
              <a:t>Sea of grief - How and where does one come across a sea that is filled not with water, but with grief?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Fishing - It is not used to mean that the person is actually fishing; it is an expression which is used to signify that the person is looking for something that is difficult to obtain. Expressions are used to give effect to a statement. Imagine how bland a statement such as “he was sad” is, compared to a statement describing a “sea of grief.” The metaphor is sure to give the reader a better idea of the depths of grief in this situation.</a:t>
            </a:r>
          </a:p>
          <a:p>
            <a:pPr lvl="0"/>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B4B1644B-D904-47BF-A69C-CFF01788F709}" type="slidenum">
              <a:rPr lang="en-US" smtClean="0"/>
              <a:t>16</a:t>
            </a:fld>
            <a:endParaRPr lang="en-US"/>
          </a:p>
        </p:txBody>
      </p:sp>
    </p:spTree>
    <p:extLst>
      <p:ext uri="{BB962C8B-B14F-4D97-AF65-F5344CB8AC3E}">
        <p14:creationId xmlns:p14="http://schemas.microsoft.com/office/powerpoint/2010/main" val="3981203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A1F78B-A35B-4EDE-BB55-BB3C5D158AD6}"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108820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1F78B-A35B-4EDE-BB55-BB3C5D158AD6}"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420977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1F78B-A35B-4EDE-BB55-BB3C5D158AD6}"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20268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1F78B-A35B-4EDE-BB55-BB3C5D158AD6}"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160082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A1F78B-A35B-4EDE-BB55-BB3C5D158AD6}"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307873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A1F78B-A35B-4EDE-BB55-BB3C5D158AD6}"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2450184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A1F78B-A35B-4EDE-BB55-BB3C5D158AD6}" type="datetimeFigureOut">
              <a:rPr lang="en-US" smtClean="0"/>
              <a:t>4/4/2014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307154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A1F78B-A35B-4EDE-BB55-BB3C5D158AD6}" type="datetimeFigureOut">
              <a:rPr lang="en-US" smtClean="0"/>
              <a:t>4/4/2014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252568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1F78B-A35B-4EDE-BB55-BB3C5D158AD6}" type="datetimeFigureOut">
              <a:rPr lang="en-US" smtClean="0"/>
              <a:t>4/4/2014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2844058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1F78B-A35B-4EDE-BB55-BB3C5D158AD6}"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325001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1F78B-A35B-4EDE-BB55-BB3C5D158AD6}"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F0A2F-E2C7-4629-841A-4C659068ACD4}" type="slidenum">
              <a:rPr lang="en-US" smtClean="0"/>
              <a:t>‹#›</a:t>
            </a:fld>
            <a:endParaRPr lang="en-US"/>
          </a:p>
        </p:txBody>
      </p:sp>
    </p:spTree>
    <p:extLst>
      <p:ext uri="{BB962C8B-B14F-4D97-AF65-F5344CB8AC3E}">
        <p14:creationId xmlns:p14="http://schemas.microsoft.com/office/powerpoint/2010/main" val="75990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1F78B-A35B-4EDE-BB55-BB3C5D158AD6}" type="datetimeFigureOut">
              <a:rPr lang="en-US" smtClean="0"/>
              <a:t>4/4/2014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F0A2F-E2C7-4629-841A-4C659068ACD4}" type="slidenum">
              <a:rPr lang="en-US" smtClean="0"/>
              <a:t>‹#›</a:t>
            </a:fld>
            <a:endParaRPr lang="en-US"/>
          </a:p>
        </p:txBody>
      </p:sp>
    </p:spTree>
    <p:extLst>
      <p:ext uri="{BB962C8B-B14F-4D97-AF65-F5344CB8AC3E}">
        <p14:creationId xmlns:p14="http://schemas.microsoft.com/office/powerpoint/2010/main" val="3563136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Understanding Figurative Language and Idiomatic Expressions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5008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are metaphorical</a:t>
            </a:r>
            <a:endParaRPr lang="en-US" dirty="0"/>
          </a:p>
        </p:txBody>
      </p:sp>
      <p:sp>
        <p:nvSpPr>
          <p:cNvPr id="3" name="Content Placeholder 2"/>
          <p:cNvSpPr>
            <a:spLocks noGrp="1"/>
          </p:cNvSpPr>
          <p:nvPr>
            <p:ph idx="1"/>
          </p:nvPr>
        </p:nvSpPr>
        <p:spPr>
          <a:xfrm>
            <a:off x="228600" y="1600200"/>
            <a:ext cx="8610600" cy="5029200"/>
          </a:xfrm>
        </p:spPr>
        <p:txBody>
          <a:bodyPr>
            <a:normAutofit fontScale="85000" lnSpcReduction="20000"/>
          </a:bodyPr>
          <a:lstStyle/>
          <a:p>
            <a:r>
              <a:rPr lang="en-US" dirty="0" smtClean="0"/>
              <a:t>Words often don’t mean exactly what they say.</a:t>
            </a:r>
          </a:p>
          <a:p>
            <a:r>
              <a:rPr lang="en-US" dirty="0" smtClean="0"/>
              <a:t>A phrase may mean something not at all like its individual words. </a:t>
            </a:r>
          </a:p>
          <a:p>
            <a:endParaRPr lang="en-US" dirty="0"/>
          </a:p>
          <a:p>
            <a:endParaRPr lang="en-US" dirty="0" smtClean="0"/>
          </a:p>
          <a:p>
            <a:endParaRPr lang="en-US" dirty="0"/>
          </a:p>
          <a:p>
            <a:endParaRPr lang="en-US" dirty="0" smtClean="0"/>
          </a:p>
          <a:p>
            <a:endParaRPr lang="en-US" dirty="0"/>
          </a:p>
          <a:p>
            <a:r>
              <a:rPr lang="en-US" dirty="0" smtClean="0"/>
              <a:t>These </a:t>
            </a:r>
            <a:r>
              <a:rPr lang="en-US" dirty="0" smtClean="0"/>
              <a:t>expressions can be misinterpreted easily by migrant students, Ells, literal thinkers, or people without the background knowledge to understand the metaphorical meaning.</a:t>
            </a:r>
            <a:endParaRPr lang="en-US" dirty="0"/>
          </a:p>
        </p:txBody>
      </p:sp>
      <p:sp>
        <p:nvSpPr>
          <p:cNvPr id="4" name="Rounded Rectangle 3"/>
          <p:cNvSpPr/>
          <p:nvPr/>
        </p:nvSpPr>
        <p:spPr>
          <a:xfrm>
            <a:off x="685800" y="3505200"/>
            <a:ext cx="1905000" cy="914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09600" y="3581400"/>
            <a:ext cx="1981200" cy="830997"/>
          </a:xfrm>
          <a:prstGeom prst="rect">
            <a:avLst/>
          </a:prstGeom>
          <a:noFill/>
        </p:spPr>
        <p:txBody>
          <a:bodyPr wrap="square" rtlCol="0">
            <a:spAutoFit/>
          </a:bodyPr>
          <a:lstStyle/>
          <a:p>
            <a:pPr algn="ctr"/>
            <a:r>
              <a:rPr lang="en-US" sz="2400" dirty="0" smtClean="0"/>
              <a:t>“bite the bullet”</a:t>
            </a:r>
            <a:endParaRPr lang="en-US" sz="2400" dirty="0"/>
          </a:p>
        </p:txBody>
      </p:sp>
      <p:sp>
        <p:nvSpPr>
          <p:cNvPr id="6" name="Rounded Rectangle 5"/>
          <p:cNvSpPr/>
          <p:nvPr/>
        </p:nvSpPr>
        <p:spPr>
          <a:xfrm>
            <a:off x="5943600" y="3276600"/>
            <a:ext cx="2362200" cy="990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72503" y="3356401"/>
            <a:ext cx="2362200" cy="830997"/>
          </a:xfrm>
          <a:prstGeom prst="rect">
            <a:avLst/>
          </a:prstGeom>
          <a:noFill/>
        </p:spPr>
        <p:txBody>
          <a:bodyPr wrap="square" rtlCol="0">
            <a:spAutoFit/>
          </a:bodyPr>
          <a:lstStyle/>
          <a:p>
            <a:pPr algn="ctr"/>
            <a:r>
              <a:rPr lang="en-US" sz="2400" dirty="0" smtClean="0"/>
              <a:t>“do an about face”</a:t>
            </a:r>
            <a:endParaRPr lang="en-US" sz="2400" dirty="0"/>
          </a:p>
        </p:txBody>
      </p:sp>
      <p:sp>
        <p:nvSpPr>
          <p:cNvPr id="8" name="Rounded Rectangle 7"/>
          <p:cNvSpPr/>
          <p:nvPr/>
        </p:nvSpPr>
        <p:spPr>
          <a:xfrm>
            <a:off x="3429000" y="2611674"/>
            <a:ext cx="1769952" cy="1373863"/>
          </a:xfrm>
          <a:prstGeom prst="roundRect">
            <a:avLst>
              <a:gd name="adj" fmla="val 2776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475776" y="2676435"/>
            <a:ext cx="1676400" cy="1200329"/>
          </a:xfrm>
          <a:prstGeom prst="rect">
            <a:avLst/>
          </a:prstGeom>
          <a:noFill/>
        </p:spPr>
        <p:txBody>
          <a:bodyPr wrap="square" rtlCol="0">
            <a:spAutoFit/>
          </a:bodyPr>
          <a:lstStyle/>
          <a:p>
            <a:pPr algn="ctr"/>
            <a:r>
              <a:rPr lang="en-US" sz="2400" dirty="0" smtClean="0"/>
              <a:t>“quit horsing </a:t>
            </a:r>
            <a:r>
              <a:rPr lang="en-US" sz="2400" dirty="0" smtClean="0"/>
              <a:t>around”</a:t>
            </a:r>
            <a:endParaRPr lang="en-US" sz="2400" dirty="0"/>
          </a:p>
        </p:txBody>
      </p:sp>
    </p:spTree>
    <p:extLst>
      <p:ext uri="{BB962C8B-B14F-4D97-AF65-F5344CB8AC3E}">
        <p14:creationId xmlns:p14="http://schemas.microsoft.com/office/powerpoint/2010/main" val="712109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Several </a:t>
            </a:r>
            <a:r>
              <a:rPr lang="en-US" dirty="0"/>
              <a:t>types of figurative language:</a:t>
            </a:r>
          </a:p>
        </p:txBody>
      </p:sp>
      <p:sp>
        <p:nvSpPr>
          <p:cNvPr id="3" name="Content Placeholder 2"/>
          <p:cNvSpPr>
            <a:spLocks noGrp="1"/>
          </p:cNvSpPr>
          <p:nvPr>
            <p:ph idx="1"/>
          </p:nvPr>
        </p:nvSpPr>
        <p:spPr/>
        <p:txBody>
          <a:bodyPr>
            <a:normAutofit fontScale="85000" lnSpcReduction="20000"/>
          </a:bodyPr>
          <a:lstStyle/>
          <a:p>
            <a:r>
              <a:rPr lang="en-US" sz="4200" dirty="0"/>
              <a:t>Onomatopoeia</a:t>
            </a:r>
          </a:p>
          <a:p>
            <a:r>
              <a:rPr lang="en-US" sz="4200" dirty="0" smtClean="0"/>
              <a:t>Personification</a:t>
            </a:r>
          </a:p>
          <a:p>
            <a:r>
              <a:rPr lang="en-US" sz="4200" dirty="0" smtClean="0"/>
              <a:t>Similes</a:t>
            </a:r>
          </a:p>
          <a:p>
            <a:r>
              <a:rPr lang="en-US" sz="4200" dirty="0" smtClean="0"/>
              <a:t>Metaphors</a:t>
            </a:r>
          </a:p>
          <a:p>
            <a:r>
              <a:rPr lang="en-US" sz="4200" dirty="0" smtClean="0"/>
              <a:t>Hyperboles</a:t>
            </a:r>
            <a:endParaRPr lang="en-US" sz="4200" dirty="0"/>
          </a:p>
          <a:p>
            <a:r>
              <a:rPr lang="en-US" sz="4200" dirty="0" smtClean="0"/>
              <a:t>Puns</a:t>
            </a:r>
          </a:p>
          <a:p>
            <a:r>
              <a:rPr lang="en-US" sz="4200" dirty="0" smtClean="0"/>
              <a:t>Colloquial </a:t>
            </a:r>
            <a:r>
              <a:rPr lang="en-US" sz="4200" dirty="0"/>
              <a:t>Expressions</a:t>
            </a:r>
          </a:p>
          <a:p>
            <a:r>
              <a:rPr lang="en-US" sz="4200" dirty="0" smtClean="0"/>
              <a:t>Idioms</a:t>
            </a:r>
            <a:endParaRPr lang="en-US" sz="4200" dirty="0"/>
          </a:p>
          <a:p>
            <a:endParaRPr lang="en-US" dirty="0"/>
          </a:p>
        </p:txBody>
      </p:sp>
    </p:spTree>
    <p:extLst>
      <p:ext uri="{BB962C8B-B14F-4D97-AF65-F5344CB8AC3E}">
        <p14:creationId xmlns:p14="http://schemas.microsoft.com/office/powerpoint/2010/main" val="2859701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4876800" cy="1143000"/>
          </a:xfrm>
        </p:spPr>
        <p:txBody>
          <a:bodyPr>
            <a:normAutofit fontScale="90000"/>
          </a:bodyPr>
          <a:lstStyle/>
          <a:p>
            <a:r>
              <a:rPr lang="en-US" b="1" u="sng" dirty="0" smtClean="0"/>
              <a:t>Onomatopoeia: </a:t>
            </a:r>
            <a:r>
              <a:rPr lang="en-US" dirty="0" smtClean="0"/>
              <a:t/>
            </a:r>
            <a:br>
              <a:rPr lang="en-US" dirty="0" smtClean="0"/>
            </a:br>
            <a:r>
              <a:rPr lang="en-US" sz="4000" dirty="0" smtClean="0"/>
              <a:t>"</a:t>
            </a:r>
            <a:r>
              <a:rPr lang="en-US" sz="4000" dirty="0"/>
              <a:t>Plop, plop, fizz, fizz, oh what a relief it is."</a:t>
            </a:r>
          </a:p>
        </p:txBody>
      </p:sp>
      <p:sp>
        <p:nvSpPr>
          <p:cNvPr id="3" name="Content Placeholder 2"/>
          <p:cNvSpPr>
            <a:spLocks noGrp="1"/>
          </p:cNvSpPr>
          <p:nvPr>
            <p:ph idx="1"/>
          </p:nvPr>
        </p:nvSpPr>
        <p:spPr>
          <a:xfrm>
            <a:off x="1371601" y="2332037"/>
            <a:ext cx="5181600" cy="4525963"/>
          </a:xfrm>
        </p:spPr>
        <p:txBody>
          <a:bodyPr>
            <a:normAutofit fontScale="92500" lnSpcReduction="20000"/>
          </a:bodyPr>
          <a:lstStyle/>
          <a:p>
            <a:pPr marL="0" indent="0">
              <a:buNone/>
            </a:pPr>
            <a:r>
              <a:rPr lang="en-US" dirty="0"/>
              <a:t>An onomatopoeia </a:t>
            </a:r>
            <a:r>
              <a:rPr lang="en-US" dirty="0" smtClean="0"/>
              <a:t>poem by </a:t>
            </a:r>
            <a:r>
              <a:rPr lang="en-US" dirty="0"/>
              <a:t>Lee Emmett of Australia </a:t>
            </a:r>
            <a:r>
              <a:rPr lang="en-US" dirty="0" smtClean="0"/>
              <a:t>:</a:t>
            </a:r>
            <a:endParaRPr lang="en-US" dirty="0"/>
          </a:p>
          <a:p>
            <a:pPr marL="457200" lvl="1" indent="0">
              <a:buNone/>
            </a:pPr>
            <a:r>
              <a:rPr lang="en-US" dirty="0"/>
              <a:t>water plops into pond</a:t>
            </a:r>
          </a:p>
          <a:p>
            <a:pPr marL="457200" lvl="1" indent="0">
              <a:buNone/>
            </a:pPr>
            <a:r>
              <a:rPr lang="en-US" dirty="0"/>
              <a:t>splish-splash downhill</a:t>
            </a:r>
          </a:p>
          <a:p>
            <a:pPr marL="457200" lvl="1" indent="0">
              <a:buNone/>
            </a:pPr>
            <a:r>
              <a:rPr lang="en-US" dirty="0"/>
              <a:t>warbling magpies in tree</a:t>
            </a:r>
          </a:p>
          <a:p>
            <a:pPr marL="457200" lvl="1" indent="0">
              <a:buNone/>
            </a:pPr>
            <a:r>
              <a:rPr lang="en-US" dirty="0"/>
              <a:t>trilling, melodic thrill</a:t>
            </a:r>
          </a:p>
          <a:p>
            <a:pPr marL="457200" lvl="1" indent="0">
              <a:buNone/>
            </a:pPr>
            <a:r>
              <a:rPr lang="en-US" dirty="0"/>
              <a:t> </a:t>
            </a:r>
          </a:p>
          <a:p>
            <a:pPr marL="457200" lvl="1" indent="0">
              <a:buNone/>
            </a:pPr>
            <a:r>
              <a:rPr lang="en-US" dirty="0"/>
              <a:t>whoosh, passing breeze</a:t>
            </a:r>
          </a:p>
          <a:p>
            <a:pPr marL="457200" lvl="1" indent="0">
              <a:buNone/>
            </a:pPr>
            <a:r>
              <a:rPr lang="en-US" dirty="0"/>
              <a:t>flags flutter and flap</a:t>
            </a:r>
          </a:p>
          <a:p>
            <a:pPr marL="457200" lvl="1" indent="0">
              <a:buNone/>
            </a:pPr>
            <a:r>
              <a:rPr lang="en-US" dirty="0"/>
              <a:t>frog croaks, bird whistles</a:t>
            </a:r>
          </a:p>
          <a:p>
            <a:pPr marL="457200" lvl="1" indent="0">
              <a:buNone/>
            </a:pPr>
            <a:r>
              <a:rPr lang="en-US" dirty="0"/>
              <a:t>babbling bubbles from tap</a:t>
            </a:r>
          </a:p>
          <a:p>
            <a:endParaRPr lang="en-US" dirty="0"/>
          </a:p>
        </p:txBody>
      </p:sp>
      <p:pic>
        <p:nvPicPr>
          <p:cNvPr id="2050" name="Picture 2" descr="C:\Users\kathyt\AppData\Local\Microsoft\Windows\Temporary Internet Files\Content.IE5\TR0ET2VC\MC9004325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152400"/>
            <a:ext cx="1603375"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063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4876800" cy="1143000"/>
          </a:xfrm>
        </p:spPr>
        <p:txBody>
          <a:bodyPr>
            <a:normAutofit fontScale="90000"/>
          </a:bodyPr>
          <a:lstStyle/>
          <a:p>
            <a:r>
              <a:rPr lang="en-US" dirty="0" smtClean="0"/>
              <a:t>“Onomatopoeia”</a:t>
            </a:r>
            <a:br>
              <a:rPr lang="en-US" dirty="0" smtClean="0"/>
            </a:br>
            <a:r>
              <a:rPr lang="en-US" dirty="0" smtClean="0"/>
              <a:t>by Todd </a:t>
            </a:r>
            <a:r>
              <a:rPr lang="en-US" dirty="0" err="1" smtClean="0"/>
              <a:t>Rundgren</a:t>
            </a:r>
            <a:endParaRPr lang="en-US" dirty="0"/>
          </a:p>
        </p:txBody>
      </p:sp>
      <p:sp>
        <p:nvSpPr>
          <p:cNvPr id="3" name="Content Placeholder 2"/>
          <p:cNvSpPr>
            <a:spLocks noGrp="1"/>
          </p:cNvSpPr>
          <p:nvPr>
            <p:ph idx="1"/>
          </p:nvPr>
        </p:nvSpPr>
        <p:spPr>
          <a:xfrm>
            <a:off x="1600200" y="1600200"/>
            <a:ext cx="7086600" cy="5257800"/>
          </a:xfrm>
        </p:spPr>
        <p:txBody>
          <a:bodyPr>
            <a:normAutofit fontScale="62500" lnSpcReduction="20000"/>
          </a:bodyPr>
          <a:lstStyle/>
          <a:p>
            <a:pPr marL="0" indent="0">
              <a:buNone/>
            </a:pPr>
            <a:r>
              <a:rPr lang="en-US" dirty="0"/>
              <a:t>"Onomatopoeia every time I see </a:t>
            </a:r>
            <a:r>
              <a:rPr lang="en-US" dirty="0" err="1"/>
              <a:t>ya</a:t>
            </a:r>
            <a:endParaRPr lang="en-US" dirty="0"/>
          </a:p>
          <a:p>
            <a:pPr marL="0" indent="0">
              <a:buNone/>
            </a:pPr>
            <a:r>
              <a:rPr lang="en-US" dirty="0"/>
              <a:t>My senses tell me </a:t>
            </a:r>
            <a:r>
              <a:rPr lang="en-US" dirty="0" err="1"/>
              <a:t>hubba</a:t>
            </a:r>
            <a:endParaRPr lang="en-US" dirty="0"/>
          </a:p>
          <a:p>
            <a:pPr marL="0" indent="0">
              <a:buNone/>
            </a:pPr>
            <a:r>
              <a:rPr lang="en-US" dirty="0"/>
              <a:t>And I just can't disagree.</a:t>
            </a:r>
          </a:p>
          <a:p>
            <a:pPr marL="0" indent="0">
              <a:buNone/>
            </a:pPr>
            <a:r>
              <a:rPr lang="en-US" dirty="0"/>
              <a:t>I get a feeling in my heart that I can't describe. . .</a:t>
            </a:r>
          </a:p>
          <a:p>
            <a:pPr marL="0" indent="0">
              <a:buNone/>
            </a:pPr>
            <a:r>
              <a:rPr lang="en-US" dirty="0"/>
              <a:t> </a:t>
            </a:r>
          </a:p>
          <a:p>
            <a:pPr marL="0" indent="0">
              <a:buNone/>
            </a:pPr>
            <a:r>
              <a:rPr lang="en-US" dirty="0"/>
              <a:t>It's sort of whack, whir, wheeze, whine</a:t>
            </a:r>
          </a:p>
          <a:p>
            <a:pPr marL="0" indent="0">
              <a:buNone/>
            </a:pPr>
            <a:r>
              <a:rPr lang="en-US" dirty="0"/>
              <a:t>Sputter, splat, squirt, scrape</a:t>
            </a:r>
          </a:p>
          <a:p>
            <a:pPr marL="0" indent="0">
              <a:buNone/>
            </a:pPr>
            <a:r>
              <a:rPr lang="en-US" dirty="0"/>
              <a:t>Clink, clank, clunk, clatter</a:t>
            </a:r>
          </a:p>
          <a:p>
            <a:pPr marL="0" indent="0">
              <a:buNone/>
            </a:pPr>
            <a:r>
              <a:rPr lang="en-US" dirty="0"/>
              <a:t>Crash, bang, beep, buzz</a:t>
            </a:r>
          </a:p>
          <a:p>
            <a:pPr marL="0" indent="0">
              <a:buNone/>
            </a:pPr>
            <a:r>
              <a:rPr lang="en-US" dirty="0"/>
              <a:t>Ring, rip, roar, retch</a:t>
            </a:r>
          </a:p>
          <a:p>
            <a:pPr marL="0" indent="0">
              <a:buNone/>
            </a:pPr>
            <a:r>
              <a:rPr lang="en-US" dirty="0"/>
              <a:t>Twang, toot, tinkle, thud</a:t>
            </a:r>
          </a:p>
          <a:p>
            <a:pPr marL="0" indent="0">
              <a:buNone/>
            </a:pPr>
            <a:r>
              <a:rPr lang="en-US" dirty="0"/>
              <a:t>Pop, plop, plunk, pow</a:t>
            </a:r>
          </a:p>
          <a:p>
            <a:pPr marL="0" indent="0">
              <a:buNone/>
            </a:pPr>
            <a:r>
              <a:rPr lang="en-US" dirty="0"/>
              <a:t>Snort, snuck, sniff, smack</a:t>
            </a:r>
          </a:p>
          <a:p>
            <a:pPr marL="0" indent="0">
              <a:buNone/>
            </a:pPr>
            <a:r>
              <a:rPr lang="en-US" dirty="0"/>
              <a:t>Screech, splash, squish, squeak</a:t>
            </a:r>
          </a:p>
          <a:p>
            <a:pPr marL="0" indent="0">
              <a:buNone/>
            </a:pPr>
            <a:r>
              <a:rPr lang="en-US" dirty="0"/>
              <a:t>Jingle, rattle, squeal, boing</a:t>
            </a:r>
          </a:p>
          <a:p>
            <a:pPr marL="0" indent="0">
              <a:buNone/>
            </a:pPr>
            <a:r>
              <a:rPr lang="en-US" dirty="0"/>
              <a:t>Honk, hoot, hack, belch</a:t>
            </a:r>
            <a:r>
              <a:rPr lang="en-US" dirty="0" smtClean="0"/>
              <a:t>."</a:t>
            </a:r>
            <a:endParaRPr lang="en-US" dirty="0"/>
          </a:p>
        </p:txBody>
      </p:sp>
    </p:spTree>
    <p:extLst>
      <p:ext uri="{BB962C8B-B14F-4D97-AF65-F5344CB8AC3E}">
        <p14:creationId xmlns:p14="http://schemas.microsoft.com/office/powerpoint/2010/main" val="1216300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t>
            </a:r>
            <a:r>
              <a:rPr lang="en-US" dirty="0" smtClean="0"/>
              <a:t>igurative </a:t>
            </a:r>
            <a:r>
              <a:rPr lang="en-US" dirty="0"/>
              <a:t>L</a:t>
            </a:r>
            <a:r>
              <a:rPr lang="en-US" dirty="0" smtClean="0"/>
              <a:t>anguage: Personification</a:t>
            </a:r>
            <a:endParaRPr lang="en-US" dirty="0"/>
          </a:p>
        </p:txBody>
      </p:sp>
      <p:sp>
        <p:nvSpPr>
          <p:cNvPr id="3" name="Content Placeholder 2"/>
          <p:cNvSpPr>
            <a:spLocks noGrp="1"/>
          </p:cNvSpPr>
          <p:nvPr>
            <p:ph idx="1"/>
          </p:nvPr>
        </p:nvSpPr>
        <p:spPr/>
        <p:txBody>
          <a:bodyPr>
            <a:normAutofit/>
          </a:bodyPr>
          <a:lstStyle/>
          <a:p>
            <a:endParaRPr lang="en-US" sz="4400" dirty="0"/>
          </a:p>
        </p:txBody>
      </p:sp>
      <p:pic>
        <p:nvPicPr>
          <p:cNvPr id="3074" name="Picture 2" descr="C:\Users\kathyt\AppData\Local\Microsoft\Windows\Temporary Internet Files\Content.IE5\61OBKZ26\MC9001159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710738"/>
            <a:ext cx="3021146" cy="239466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kathyt\AppData\Local\Microsoft\Windows\Temporary Internet Files\Content.IE5\0RVS5ASA\MC9001158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2543860"/>
            <a:ext cx="2337996" cy="263773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kathyt\AppData\Local\Microsoft\Windows\Temporary Internet Files\Content.IE5\0RVS5ASA\MP900449103[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10538" y="4320540"/>
            <a:ext cx="3166462" cy="2512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821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t>
            </a:r>
            <a:r>
              <a:rPr lang="en-US" dirty="0" smtClean="0"/>
              <a:t>igurative </a:t>
            </a:r>
            <a:r>
              <a:rPr lang="en-US" dirty="0"/>
              <a:t>L</a:t>
            </a:r>
            <a:r>
              <a:rPr lang="en-US" dirty="0" smtClean="0"/>
              <a:t>anguage: Similes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sz="4400" dirty="0" smtClean="0"/>
              <a:t>The snow is like a blanket.</a:t>
            </a:r>
          </a:p>
          <a:p>
            <a:r>
              <a:rPr lang="en-US" sz="4400" dirty="0" smtClean="0"/>
              <a:t>The bread is as hard as nails.</a:t>
            </a:r>
          </a:p>
          <a:p>
            <a:r>
              <a:rPr lang="en-US" sz="4400" dirty="0" smtClean="0"/>
              <a:t>The river is as dry as a bone.</a:t>
            </a:r>
          </a:p>
          <a:p>
            <a:r>
              <a:rPr lang="en-US" sz="4400" dirty="0" smtClean="0"/>
              <a:t>The football player is </a:t>
            </a:r>
            <a:r>
              <a:rPr lang="en-US" sz="4400" dirty="0" smtClean="0"/>
              <a:t>bigger than </a:t>
            </a:r>
            <a:r>
              <a:rPr lang="en-US" sz="4400" dirty="0" smtClean="0"/>
              <a:t>a refrigerator.</a:t>
            </a:r>
          </a:p>
          <a:p>
            <a:r>
              <a:rPr lang="en-US" sz="4400" dirty="0" smtClean="0"/>
              <a:t>She was so surprised that her eyes were as big as saucers.</a:t>
            </a:r>
            <a:endParaRPr lang="en-US" sz="4400" dirty="0"/>
          </a:p>
        </p:txBody>
      </p:sp>
    </p:spTree>
    <p:extLst>
      <p:ext uri="{BB962C8B-B14F-4D97-AF65-F5344CB8AC3E}">
        <p14:creationId xmlns:p14="http://schemas.microsoft.com/office/powerpoint/2010/main" val="3302203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t>
            </a:r>
            <a:r>
              <a:rPr lang="en-US" dirty="0" smtClean="0"/>
              <a:t>igurative </a:t>
            </a:r>
            <a:r>
              <a:rPr lang="en-US" dirty="0"/>
              <a:t>L</a:t>
            </a:r>
            <a:r>
              <a:rPr lang="en-US" dirty="0" smtClean="0"/>
              <a:t>anguage: Metaphors</a:t>
            </a:r>
            <a:endParaRPr lang="en-US" dirty="0"/>
          </a:p>
        </p:txBody>
      </p:sp>
      <p:sp>
        <p:nvSpPr>
          <p:cNvPr id="3" name="Content Placeholder 2"/>
          <p:cNvSpPr>
            <a:spLocks noGrp="1"/>
          </p:cNvSpPr>
          <p:nvPr>
            <p:ph idx="1"/>
          </p:nvPr>
        </p:nvSpPr>
        <p:spPr/>
        <p:txBody>
          <a:bodyPr>
            <a:normAutofit/>
          </a:bodyPr>
          <a:lstStyle/>
          <a:p>
            <a:pPr lvl="1"/>
            <a:r>
              <a:rPr lang="en-US" dirty="0" smtClean="0"/>
              <a:t>He was drowning in a sea of grief.</a:t>
            </a:r>
          </a:p>
          <a:p>
            <a:pPr lvl="1"/>
            <a:r>
              <a:rPr lang="en-US" dirty="0" smtClean="0"/>
              <a:t>She is fishing in troubled waters. </a:t>
            </a:r>
          </a:p>
          <a:p>
            <a:pPr lvl="1"/>
            <a:r>
              <a:rPr lang="en-US" dirty="0" smtClean="0"/>
              <a:t>Her </a:t>
            </a:r>
            <a:r>
              <a:rPr lang="en-US" dirty="0"/>
              <a:t>spirit is an unsinkable ship.</a:t>
            </a:r>
          </a:p>
          <a:p>
            <a:pPr lvl="1"/>
            <a:r>
              <a:rPr lang="en-US" dirty="0"/>
              <a:t>The town was covered by a blanket of snow.</a:t>
            </a:r>
          </a:p>
          <a:p>
            <a:pPr lvl="1"/>
            <a:r>
              <a:rPr lang="en-US" dirty="0"/>
              <a:t>Her heart froze when she heard the creaking noise.</a:t>
            </a:r>
          </a:p>
          <a:p>
            <a:pPr lvl="1"/>
            <a:r>
              <a:rPr lang="en-US" dirty="0"/>
              <a:t>Time flies. </a:t>
            </a:r>
            <a:endParaRPr lang="en-US" dirty="0" smtClean="0"/>
          </a:p>
          <a:p>
            <a:pPr marL="457200" lvl="1" indent="0">
              <a:buNone/>
            </a:pPr>
            <a:endParaRPr lang="en-US" dirty="0"/>
          </a:p>
          <a:p>
            <a:endParaRPr lang="en-US" sz="4400" dirty="0"/>
          </a:p>
        </p:txBody>
      </p:sp>
    </p:spTree>
    <p:extLst>
      <p:ext uri="{BB962C8B-B14F-4D97-AF65-F5344CB8AC3E}">
        <p14:creationId xmlns:p14="http://schemas.microsoft.com/office/powerpoint/2010/main" val="2995159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Autofit/>
          </a:bodyPr>
          <a:lstStyle/>
          <a:p>
            <a:pPr marL="0" indent="0"/>
            <a:r>
              <a:rPr lang="en-US" sz="3200" dirty="0"/>
              <a:t>F</a:t>
            </a:r>
            <a:r>
              <a:rPr lang="en-US" sz="3200" dirty="0" smtClean="0"/>
              <a:t>igurative </a:t>
            </a:r>
            <a:r>
              <a:rPr lang="en-US" sz="3200" dirty="0"/>
              <a:t>L</a:t>
            </a:r>
            <a:r>
              <a:rPr lang="en-US" sz="3200" dirty="0" smtClean="0"/>
              <a:t>anguage: </a:t>
            </a:r>
            <a:r>
              <a:rPr lang="en-US" sz="3200" dirty="0" smtClean="0"/>
              <a:t>Hyperboles</a:t>
            </a:r>
            <a:br>
              <a:rPr lang="en-US" sz="3200" dirty="0" smtClean="0"/>
            </a:br>
            <a:r>
              <a:rPr lang="en-US" sz="3200" b="1" dirty="0" smtClean="0"/>
              <a:t>Hyperbole </a:t>
            </a:r>
            <a:r>
              <a:rPr lang="en-US" sz="3200" b="1" dirty="0"/>
              <a:t>in Ads</a:t>
            </a:r>
            <a:br>
              <a:rPr lang="en-US" sz="3200" b="1" dirty="0"/>
            </a:br>
            <a:r>
              <a:rPr lang="en-US" sz="3200" b="1" dirty="0"/>
              <a:t>Can You Identify the Company?</a:t>
            </a:r>
            <a:br>
              <a:rPr lang="en-US" sz="3200" b="1" dirty="0"/>
            </a:br>
            <a:endParaRPr lang="en-US" sz="3200" dirty="0"/>
          </a:p>
        </p:txBody>
      </p:sp>
      <p:sp>
        <p:nvSpPr>
          <p:cNvPr id="3" name="Content Placeholder 2"/>
          <p:cNvSpPr>
            <a:spLocks noGrp="1"/>
          </p:cNvSpPr>
          <p:nvPr>
            <p:ph sz="half" idx="1"/>
          </p:nvPr>
        </p:nvSpPr>
        <p:spPr>
          <a:xfrm>
            <a:off x="457200" y="2286000"/>
            <a:ext cx="5486400" cy="3840163"/>
          </a:xfrm>
        </p:spPr>
        <p:txBody>
          <a:bodyPr>
            <a:normAutofit fontScale="25000" lnSpcReduction="20000"/>
          </a:bodyPr>
          <a:lstStyle/>
          <a:p>
            <a:r>
              <a:rPr lang="en-US" sz="9600" dirty="0" smtClean="0"/>
              <a:t>Reach </a:t>
            </a:r>
            <a:r>
              <a:rPr lang="en-US" sz="9600" dirty="0"/>
              <a:t>out and touch </a:t>
            </a:r>
            <a:r>
              <a:rPr lang="en-US" sz="9600" dirty="0" smtClean="0"/>
              <a:t>someone.</a:t>
            </a:r>
            <a:endParaRPr lang="en-US" sz="9600" dirty="0"/>
          </a:p>
          <a:p>
            <a:r>
              <a:rPr lang="en-US" sz="9600" dirty="0" smtClean="0"/>
              <a:t>The </a:t>
            </a:r>
            <a:r>
              <a:rPr lang="en-US" sz="9600" dirty="0"/>
              <a:t>happiest place on earth</a:t>
            </a:r>
            <a:r>
              <a:rPr lang="en-US" sz="9600" dirty="0" smtClean="0"/>
              <a:t>.</a:t>
            </a:r>
          </a:p>
          <a:p>
            <a:r>
              <a:rPr lang="en-US" sz="9600" dirty="0" smtClean="0"/>
              <a:t> It's </a:t>
            </a:r>
            <a:r>
              <a:rPr lang="en-US" sz="9600" dirty="0"/>
              <a:t>so easy, a caveman can do it</a:t>
            </a:r>
            <a:r>
              <a:rPr lang="en-US" sz="9600" dirty="0" smtClean="0"/>
              <a:t>. </a:t>
            </a:r>
          </a:p>
          <a:p>
            <a:r>
              <a:rPr lang="en-US" sz="9600" dirty="0" smtClean="0"/>
              <a:t>It </a:t>
            </a:r>
            <a:r>
              <a:rPr lang="en-US" sz="9600" dirty="0"/>
              <a:t>gives you wings</a:t>
            </a:r>
            <a:r>
              <a:rPr lang="en-US" sz="9600" dirty="0" smtClean="0"/>
              <a:t>! </a:t>
            </a:r>
          </a:p>
          <a:p>
            <a:r>
              <a:rPr lang="en-US" sz="9600" dirty="0" smtClean="0"/>
              <a:t>Cover </a:t>
            </a:r>
            <a:r>
              <a:rPr lang="en-US" sz="9600" dirty="0"/>
              <a:t>the earth. </a:t>
            </a:r>
            <a:endParaRPr lang="en-US" sz="9600" dirty="0" smtClean="0"/>
          </a:p>
          <a:p>
            <a:r>
              <a:rPr lang="en-US" sz="9600" dirty="0" smtClean="0"/>
              <a:t>It’s </a:t>
            </a:r>
            <a:r>
              <a:rPr lang="en-US" sz="9600" dirty="0"/>
              <a:t>everywhere you want to be</a:t>
            </a:r>
            <a:r>
              <a:rPr lang="en-US" sz="9600" dirty="0" smtClean="0"/>
              <a:t>.</a:t>
            </a:r>
          </a:p>
          <a:p>
            <a:r>
              <a:rPr lang="en-US" sz="9600" dirty="0" smtClean="0"/>
              <a:t> How </a:t>
            </a:r>
            <a:r>
              <a:rPr lang="en-US" sz="9600" dirty="0"/>
              <a:t>good is our steak? Last week a man who was choking on a piece refused the Heimlich maneuver</a:t>
            </a:r>
            <a:r>
              <a:rPr lang="en-US" sz="9600" dirty="0" smtClean="0"/>
              <a:t>. </a:t>
            </a:r>
            <a:endParaRPr lang="en-US" sz="9600" b="1" dirty="0"/>
          </a:p>
          <a:p>
            <a:endParaRPr lang="en-US" sz="4400" dirty="0"/>
          </a:p>
          <a:p>
            <a:endParaRPr lang="en-US" sz="4400" dirty="0"/>
          </a:p>
        </p:txBody>
      </p:sp>
      <p:sp>
        <p:nvSpPr>
          <p:cNvPr id="4" name="Content Placeholder 3"/>
          <p:cNvSpPr>
            <a:spLocks noGrp="1"/>
          </p:cNvSpPr>
          <p:nvPr>
            <p:ph sz="half" idx="2"/>
          </p:nvPr>
        </p:nvSpPr>
        <p:spPr>
          <a:xfrm>
            <a:off x="5410200" y="2286000"/>
            <a:ext cx="3276600" cy="3840163"/>
          </a:xfrm>
        </p:spPr>
        <p:txBody>
          <a:bodyPr>
            <a:normAutofit fontScale="25000" lnSpcReduction="20000"/>
          </a:bodyPr>
          <a:lstStyle/>
          <a:p>
            <a:r>
              <a:rPr lang="en-US" sz="9600" b="1" dirty="0">
                <a:solidFill>
                  <a:srgbClr val="FF0000"/>
                </a:solidFill>
              </a:rPr>
              <a:t>- A T &amp; T </a:t>
            </a:r>
          </a:p>
          <a:p>
            <a:r>
              <a:rPr lang="en-US" sz="9600" dirty="0">
                <a:solidFill>
                  <a:srgbClr val="FF0000"/>
                </a:solidFill>
              </a:rPr>
              <a:t> </a:t>
            </a:r>
            <a:r>
              <a:rPr lang="en-US" sz="9600" b="1" dirty="0">
                <a:solidFill>
                  <a:srgbClr val="FF0000"/>
                </a:solidFill>
              </a:rPr>
              <a:t>- Disneyland </a:t>
            </a:r>
            <a:endParaRPr lang="en-US" sz="9600" b="1" dirty="0" smtClean="0">
              <a:solidFill>
                <a:srgbClr val="FF0000"/>
              </a:solidFill>
            </a:endParaRPr>
          </a:p>
          <a:p>
            <a:r>
              <a:rPr lang="en-US" sz="9600" b="1" dirty="0" smtClean="0">
                <a:solidFill>
                  <a:srgbClr val="FF0000"/>
                </a:solidFill>
              </a:rPr>
              <a:t>- </a:t>
            </a:r>
            <a:r>
              <a:rPr lang="en-US" sz="9600" b="1" dirty="0" err="1">
                <a:solidFill>
                  <a:srgbClr val="FF0000"/>
                </a:solidFill>
              </a:rPr>
              <a:t>Geico</a:t>
            </a:r>
            <a:r>
              <a:rPr lang="en-US" sz="9600" b="1" dirty="0">
                <a:solidFill>
                  <a:srgbClr val="FF0000"/>
                </a:solidFill>
              </a:rPr>
              <a:t> </a:t>
            </a:r>
            <a:endParaRPr lang="en-US" sz="9600" b="1" dirty="0" smtClean="0">
              <a:solidFill>
                <a:srgbClr val="FF0000"/>
              </a:solidFill>
            </a:endParaRPr>
          </a:p>
          <a:p>
            <a:r>
              <a:rPr lang="en-US" sz="9600" b="1" dirty="0" smtClean="0">
                <a:solidFill>
                  <a:srgbClr val="FF0000"/>
                </a:solidFill>
              </a:rPr>
              <a:t>- </a:t>
            </a:r>
            <a:r>
              <a:rPr lang="en-US" sz="9600" b="1" dirty="0" err="1" smtClean="0">
                <a:solidFill>
                  <a:srgbClr val="FF0000"/>
                </a:solidFill>
              </a:rPr>
              <a:t>Redbull</a:t>
            </a:r>
            <a:endParaRPr lang="en-US" sz="9600" b="1" dirty="0" smtClean="0">
              <a:solidFill>
                <a:srgbClr val="FF0000"/>
              </a:solidFill>
            </a:endParaRPr>
          </a:p>
          <a:p>
            <a:r>
              <a:rPr lang="en-US" sz="9600" b="1" dirty="0" smtClean="0">
                <a:solidFill>
                  <a:srgbClr val="FF0000"/>
                </a:solidFill>
              </a:rPr>
              <a:t>- </a:t>
            </a:r>
            <a:r>
              <a:rPr lang="en-US" sz="9600" b="1" dirty="0">
                <a:solidFill>
                  <a:srgbClr val="FF0000"/>
                </a:solidFill>
              </a:rPr>
              <a:t>Sherwin Williams </a:t>
            </a:r>
          </a:p>
          <a:p>
            <a:r>
              <a:rPr lang="en-US" sz="9600" b="1" dirty="0" smtClean="0">
                <a:solidFill>
                  <a:srgbClr val="FF0000"/>
                </a:solidFill>
              </a:rPr>
              <a:t> </a:t>
            </a:r>
            <a:r>
              <a:rPr lang="en-US" sz="9600" b="1" dirty="0">
                <a:solidFill>
                  <a:srgbClr val="FF0000"/>
                </a:solidFill>
              </a:rPr>
              <a:t>- Visa </a:t>
            </a:r>
          </a:p>
          <a:p>
            <a:endParaRPr lang="en-US" sz="9600" b="1" dirty="0">
              <a:solidFill>
                <a:srgbClr val="FF0000"/>
              </a:solidFill>
            </a:endParaRPr>
          </a:p>
          <a:p>
            <a:r>
              <a:rPr lang="en-US" sz="9600" b="1" dirty="0">
                <a:solidFill>
                  <a:srgbClr val="FF0000"/>
                </a:solidFill>
              </a:rPr>
              <a:t>- 321 East </a:t>
            </a:r>
          </a:p>
          <a:p>
            <a:endParaRPr lang="en-US" sz="8000" b="1" dirty="0">
              <a:solidFill>
                <a:srgbClr val="FF0000"/>
              </a:solidFill>
            </a:endParaRPr>
          </a:p>
          <a:p>
            <a:endParaRPr lang="en-US" sz="8000" b="1" dirty="0">
              <a:solidFill>
                <a:srgbClr val="FF0000"/>
              </a:solidFill>
            </a:endParaRPr>
          </a:p>
        </p:txBody>
      </p:sp>
    </p:spTree>
    <p:extLst>
      <p:ext uri="{BB962C8B-B14F-4D97-AF65-F5344CB8AC3E}">
        <p14:creationId xmlns:p14="http://schemas.microsoft.com/office/powerpoint/2010/main" val="325583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t>
            </a:r>
            <a:r>
              <a:rPr lang="en-US" dirty="0" smtClean="0"/>
              <a:t>igurative </a:t>
            </a:r>
            <a:r>
              <a:rPr lang="en-US" dirty="0"/>
              <a:t>L</a:t>
            </a:r>
            <a:r>
              <a:rPr lang="en-US" dirty="0" smtClean="0"/>
              <a:t>anguage: Puns</a:t>
            </a:r>
            <a:endParaRPr lang="en-US" dirty="0"/>
          </a:p>
        </p:txBody>
      </p:sp>
      <p:sp>
        <p:nvSpPr>
          <p:cNvPr id="3" name="Content Placeholder 2"/>
          <p:cNvSpPr>
            <a:spLocks noGrp="1"/>
          </p:cNvSpPr>
          <p:nvPr>
            <p:ph sz="half" idx="1"/>
          </p:nvPr>
        </p:nvSpPr>
        <p:spPr>
          <a:xfrm>
            <a:off x="228600" y="1524000"/>
            <a:ext cx="5181600" cy="4525963"/>
          </a:xfrm>
        </p:spPr>
        <p:txBody>
          <a:bodyPr>
            <a:normAutofit fontScale="25000" lnSpcReduction="20000"/>
          </a:bodyPr>
          <a:lstStyle/>
          <a:p>
            <a:r>
              <a:rPr lang="en-US" sz="9600" dirty="0"/>
              <a:t>Why are fish so </a:t>
            </a:r>
            <a:r>
              <a:rPr lang="en-US" sz="9600" dirty="0" smtClean="0"/>
              <a:t>smart?</a:t>
            </a:r>
          </a:p>
          <a:p>
            <a:r>
              <a:rPr lang="en-US" sz="9600" dirty="0" smtClean="0"/>
              <a:t>What </a:t>
            </a:r>
            <a:r>
              <a:rPr lang="en-US" sz="9600" dirty="0"/>
              <a:t>do you get from a pampered </a:t>
            </a:r>
            <a:r>
              <a:rPr lang="en-US" sz="9600" dirty="0" smtClean="0"/>
              <a:t>cow?</a:t>
            </a:r>
            <a:endParaRPr lang="en-US" sz="9600" dirty="0">
              <a:solidFill>
                <a:srgbClr val="FF0000"/>
              </a:solidFill>
            </a:endParaRPr>
          </a:p>
          <a:p>
            <a:r>
              <a:rPr lang="en-US" sz="9600" dirty="0" smtClean="0"/>
              <a:t>How </a:t>
            </a:r>
            <a:r>
              <a:rPr lang="en-US" sz="9600" dirty="0"/>
              <a:t>do turtles talk to each other? </a:t>
            </a:r>
            <a:r>
              <a:rPr lang="en-US" sz="9600" dirty="0" smtClean="0"/>
              <a:t> </a:t>
            </a:r>
          </a:p>
          <a:p>
            <a:r>
              <a:rPr lang="en-US" sz="9600" dirty="0" smtClean="0"/>
              <a:t>Why </a:t>
            </a:r>
            <a:r>
              <a:rPr lang="en-US" sz="9600" dirty="0"/>
              <a:t>did the spider go to the computer? </a:t>
            </a:r>
            <a:endParaRPr lang="en-US" sz="9600" dirty="0" smtClean="0"/>
          </a:p>
          <a:p>
            <a:r>
              <a:rPr lang="en-US" sz="9600" dirty="0" smtClean="0"/>
              <a:t>What </a:t>
            </a:r>
            <a:r>
              <a:rPr lang="en-US" sz="9600" dirty="0"/>
              <a:t>do baseball players eat on? </a:t>
            </a:r>
            <a:r>
              <a:rPr lang="en-US" sz="9600" dirty="0" smtClean="0"/>
              <a:t> </a:t>
            </a:r>
          </a:p>
          <a:p>
            <a:r>
              <a:rPr lang="en-US" sz="9600" dirty="0" smtClean="0"/>
              <a:t>Time </a:t>
            </a:r>
            <a:r>
              <a:rPr lang="en-US" sz="9600" dirty="0"/>
              <a:t>flies like an arrow. Fruit </a:t>
            </a:r>
            <a:r>
              <a:rPr lang="en-US" sz="9600" dirty="0" smtClean="0"/>
              <a:t>flies… </a:t>
            </a:r>
          </a:p>
          <a:p>
            <a:r>
              <a:rPr lang="en-US" sz="9600" dirty="0" smtClean="0"/>
              <a:t>Headline: </a:t>
            </a:r>
            <a:r>
              <a:rPr lang="en-US" sz="9600" dirty="0" smtClean="0"/>
              <a:t>Energizer </a:t>
            </a:r>
            <a:r>
              <a:rPr lang="en-US" sz="9600" dirty="0"/>
              <a:t>Bunny </a:t>
            </a:r>
            <a:r>
              <a:rPr lang="en-US" sz="9600" dirty="0" smtClean="0"/>
              <a:t>arrested,</a:t>
            </a:r>
            <a:endParaRPr lang="en-US" sz="9600" dirty="0"/>
          </a:p>
          <a:p>
            <a:r>
              <a:rPr lang="en-US" sz="9600" dirty="0"/>
              <a:t>He bought a donkey because </a:t>
            </a:r>
            <a:r>
              <a:rPr lang="en-US" sz="9600" dirty="0" smtClean="0"/>
              <a:t>…</a:t>
            </a:r>
            <a:endParaRPr lang="en-US" sz="9600" dirty="0"/>
          </a:p>
          <a:p>
            <a:pPr marL="0" indent="0">
              <a:buNone/>
            </a:pPr>
            <a:endParaRPr lang="en-US" sz="4400" dirty="0"/>
          </a:p>
        </p:txBody>
      </p:sp>
      <p:sp>
        <p:nvSpPr>
          <p:cNvPr id="4" name="Content Placeholder 3"/>
          <p:cNvSpPr>
            <a:spLocks noGrp="1"/>
          </p:cNvSpPr>
          <p:nvPr>
            <p:ph sz="half" idx="2"/>
          </p:nvPr>
        </p:nvSpPr>
        <p:spPr>
          <a:xfrm>
            <a:off x="5029200" y="1524000"/>
            <a:ext cx="3962400" cy="4525963"/>
          </a:xfrm>
        </p:spPr>
        <p:txBody>
          <a:bodyPr>
            <a:normAutofit fontScale="25000" lnSpcReduction="20000"/>
          </a:bodyPr>
          <a:lstStyle/>
          <a:p>
            <a:r>
              <a:rPr lang="en-US" sz="9600" dirty="0">
                <a:solidFill>
                  <a:srgbClr val="FF0000"/>
                </a:solidFill>
              </a:rPr>
              <a:t>Because they live in </a:t>
            </a:r>
            <a:r>
              <a:rPr lang="en-US" sz="9600" dirty="0" smtClean="0">
                <a:solidFill>
                  <a:srgbClr val="FF0000"/>
                </a:solidFill>
              </a:rPr>
              <a:t>schools</a:t>
            </a:r>
            <a:endParaRPr lang="en-US" sz="9600" dirty="0">
              <a:solidFill>
                <a:srgbClr val="FF0000"/>
              </a:solidFill>
            </a:endParaRPr>
          </a:p>
          <a:p>
            <a:endParaRPr lang="en-US" sz="7200" dirty="0" smtClean="0">
              <a:solidFill>
                <a:srgbClr val="FF0000"/>
              </a:solidFill>
            </a:endParaRPr>
          </a:p>
          <a:p>
            <a:r>
              <a:rPr lang="en-US" sz="9600" dirty="0" smtClean="0">
                <a:solidFill>
                  <a:srgbClr val="FF0000"/>
                </a:solidFill>
              </a:rPr>
              <a:t>Spoiled milk </a:t>
            </a:r>
          </a:p>
          <a:p>
            <a:r>
              <a:rPr lang="en-US" sz="9600" dirty="0" smtClean="0">
                <a:solidFill>
                  <a:srgbClr val="FF0000"/>
                </a:solidFill>
              </a:rPr>
              <a:t>On shell </a:t>
            </a:r>
            <a:r>
              <a:rPr lang="en-US" sz="9600" dirty="0">
                <a:solidFill>
                  <a:srgbClr val="FF0000"/>
                </a:solidFill>
              </a:rPr>
              <a:t>phones</a:t>
            </a:r>
            <a:r>
              <a:rPr lang="en-US" sz="9600" dirty="0" smtClean="0">
                <a:solidFill>
                  <a:srgbClr val="FF0000"/>
                </a:solidFill>
              </a:rPr>
              <a:t>!</a:t>
            </a:r>
          </a:p>
          <a:p>
            <a:endParaRPr lang="en-US" sz="7200" dirty="0" smtClean="0">
              <a:solidFill>
                <a:srgbClr val="FF0000"/>
              </a:solidFill>
            </a:endParaRPr>
          </a:p>
          <a:p>
            <a:r>
              <a:rPr lang="en-US" sz="9600" dirty="0" smtClean="0">
                <a:solidFill>
                  <a:srgbClr val="FF0000"/>
                </a:solidFill>
              </a:rPr>
              <a:t>To </a:t>
            </a:r>
            <a:r>
              <a:rPr lang="en-US" sz="9600" dirty="0">
                <a:solidFill>
                  <a:srgbClr val="FF0000"/>
                </a:solidFill>
              </a:rPr>
              <a:t>check his web </a:t>
            </a:r>
            <a:r>
              <a:rPr lang="en-US" sz="9600" dirty="0" smtClean="0">
                <a:solidFill>
                  <a:srgbClr val="FF0000"/>
                </a:solidFill>
              </a:rPr>
              <a:t>site</a:t>
            </a:r>
            <a:endParaRPr lang="en-US" sz="9600" dirty="0">
              <a:solidFill>
                <a:srgbClr val="FF0000"/>
              </a:solidFill>
            </a:endParaRPr>
          </a:p>
          <a:p>
            <a:r>
              <a:rPr lang="en-US" sz="9600" dirty="0">
                <a:solidFill>
                  <a:srgbClr val="FF0000"/>
                </a:solidFill>
              </a:rPr>
              <a:t>Home plates</a:t>
            </a:r>
            <a:r>
              <a:rPr lang="en-US" sz="9600" dirty="0" smtClean="0">
                <a:solidFill>
                  <a:srgbClr val="FF0000"/>
                </a:solidFill>
              </a:rPr>
              <a:t>!</a:t>
            </a:r>
            <a:r>
              <a:rPr lang="en-US" sz="9600" dirty="0"/>
              <a:t> </a:t>
            </a:r>
            <a:endParaRPr lang="en-US" sz="9600" dirty="0" smtClean="0"/>
          </a:p>
          <a:p>
            <a:r>
              <a:rPr lang="en-US" sz="9600" dirty="0" smtClean="0">
                <a:solidFill>
                  <a:srgbClr val="FF0000"/>
                </a:solidFill>
              </a:rPr>
              <a:t>like </a:t>
            </a:r>
            <a:r>
              <a:rPr lang="en-US" sz="9600" dirty="0">
                <a:solidFill>
                  <a:srgbClr val="FF0000"/>
                </a:solidFill>
              </a:rPr>
              <a:t>a banana</a:t>
            </a:r>
            <a:r>
              <a:rPr lang="en-US" sz="9600" dirty="0" smtClean="0">
                <a:solidFill>
                  <a:srgbClr val="FF0000"/>
                </a:solidFill>
              </a:rPr>
              <a:t>.</a:t>
            </a:r>
          </a:p>
          <a:p>
            <a:r>
              <a:rPr lang="en-US" sz="9600" dirty="0" smtClean="0">
                <a:solidFill>
                  <a:srgbClr val="FF0000"/>
                </a:solidFill>
              </a:rPr>
              <a:t>charged </a:t>
            </a:r>
            <a:r>
              <a:rPr lang="en-US" sz="9600" dirty="0">
                <a:solidFill>
                  <a:srgbClr val="FF0000"/>
                </a:solidFill>
              </a:rPr>
              <a:t>with battery</a:t>
            </a:r>
            <a:r>
              <a:rPr lang="en-US" sz="9600" dirty="0" smtClean="0">
                <a:solidFill>
                  <a:srgbClr val="FF0000"/>
                </a:solidFill>
              </a:rPr>
              <a:t>.</a:t>
            </a:r>
          </a:p>
          <a:p>
            <a:r>
              <a:rPr lang="en-US" sz="9600" dirty="0" smtClean="0">
                <a:solidFill>
                  <a:srgbClr val="FF0000"/>
                </a:solidFill>
              </a:rPr>
              <a:t>he </a:t>
            </a:r>
            <a:r>
              <a:rPr lang="en-US" sz="9600" dirty="0">
                <a:solidFill>
                  <a:srgbClr val="FF0000"/>
                </a:solidFill>
              </a:rPr>
              <a:t>thought he </a:t>
            </a:r>
            <a:r>
              <a:rPr lang="en-US" sz="9600" dirty="0" smtClean="0">
                <a:solidFill>
                  <a:srgbClr val="FF0000"/>
                </a:solidFill>
              </a:rPr>
              <a:t>might get </a:t>
            </a:r>
            <a:r>
              <a:rPr lang="en-US" sz="9600" dirty="0">
                <a:solidFill>
                  <a:srgbClr val="FF0000"/>
                </a:solidFill>
              </a:rPr>
              <a:t>a kick out of it.</a:t>
            </a:r>
          </a:p>
          <a:p>
            <a:endParaRPr lang="en-US" sz="9600" dirty="0">
              <a:solidFill>
                <a:srgbClr val="FF0000"/>
              </a:solidFill>
            </a:endParaRPr>
          </a:p>
          <a:p>
            <a:endParaRPr lang="en-US" sz="9600" dirty="0">
              <a:solidFill>
                <a:srgbClr val="FF0000"/>
              </a:solidFill>
            </a:endParaRPr>
          </a:p>
          <a:p>
            <a:endParaRPr lang="en-US" dirty="0"/>
          </a:p>
        </p:txBody>
      </p:sp>
    </p:spTree>
    <p:extLst>
      <p:ext uri="{BB962C8B-B14F-4D97-AF65-F5344CB8AC3E}">
        <p14:creationId xmlns:p14="http://schemas.microsoft.com/office/powerpoint/2010/main" val="81615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Figurative Language: </a:t>
            </a:r>
            <a:r>
              <a:rPr lang="en-US" dirty="0" smtClean="0"/>
              <a:t/>
            </a:r>
            <a:br>
              <a:rPr lang="en-US" dirty="0" smtClean="0"/>
            </a:br>
            <a:r>
              <a:rPr lang="en-US" dirty="0" smtClean="0"/>
              <a:t>Colloquial </a:t>
            </a:r>
            <a:r>
              <a:rPr lang="en-US" dirty="0"/>
              <a:t>Expressions:</a:t>
            </a:r>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a</a:t>
            </a:r>
            <a:r>
              <a:rPr lang="en-US" dirty="0" smtClean="0"/>
              <a:t>re </a:t>
            </a:r>
            <a:r>
              <a:rPr lang="en-US" dirty="0" smtClean="0"/>
              <a:t>used </a:t>
            </a:r>
            <a:r>
              <a:rPr lang="en-US" dirty="0"/>
              <a:t>in casual speech</a:t>
            </a:r>
          </a:p>
          <a:p>
            <a:pPr lvl="1"/>
            <a:r>
              <a:rPr lang="en-US" dirty="0"/>
              <a:t>I could care less.</a:t>
            </a:r>
          </a:p>
          <a:p>
            <a:pPr lvl="1"/>
            <a:r>
              <a:rPr lang="en-US" dirty="0"/>
              <a:t>That dress just isn’t you.</a:t>
            </a:r>
          </a:p>
          <a:p>
            <a:pPr lvl="1"/>
            <a:r>
              <a:rPr lang="en-US" dirty="0"/>
              <a:t>She’s really over the hill now.</a:t>
            </a:r>
          </a:p>
          <a:p>
            <a:pPr lvl="1"/>
            <a:r>
              <a:rPr lang="en-US" dirty="0"/>
              <a:t>Let’s take a selfie.</a:t>
            </a:r>
          </a:p>
          <a:p>
            <a:pPr lvl="1"/>
            <a:r>
              <a:rPr lang="en-US" dirty="0"/>
              <a:t>Hey, bro, </a:t>
            </a:r>
            <a:r>
              <a:rPr lang="en-US" dirty="0" smtClean="0"/>
              <a:t>back off! Get outta my grill!</a:t>
            </a:r>
          </a:p>
          <a:p>
            <a:pPr lvl="1"/>
            <a:r>
              <a:rPr lang="en-US" dirty="0" smtClean="0"/>
              <a:t>My brother just got </a:t>
            </a:r>
            <a:r>
              <a:rPr lang="en-US" dirty="0" err="1" smtClean="0"/>
              <a:t>plutoed</a:t>
            </a:r>
            <a:r>
              <a:rPr lang="en-US" dirty="0" smtClean="0"/>
              <a:t> from his job.</a:t>
            </a:r>
          </a:p>
          <a:p>
            <a:pPr lvl="1"/>
            <a:r>
              <a:rPr lang="en-US" dirty="0" smtClean="0"/>
              <a:t>She’s a dedicated </a:t>
            </a:r>
            <a:r>
              <a:rPr lang="en-US" dirty="0" err="1" smtClean="0"/>
              <a:t>locavore</a:t>
            </a:r>
            <a:r>
              <a:rPr lang="en-US" dirty="0" smtClean="0"/>
              <a:t>.</a:t>
            </a:r>
          </a:p>
          <a:p>
            <a:pPr lvl="1"/>
            <a:r>
              <a:rPr lang="en-US" dirty="0" smtClean="0"/>
              <a:t>She is well-known for her truthiness.</a:t>
            </a:r>
            <a:endParaRPr lang="en-US" dirty="0"/>
          </a:p>
          <a:p>
            <a:endParaRPr lang="en-US" sz="4400" dirty="0"/>
          </a:p>
        </p:txBody>
      </p:sp>
    </p:spTree>
    <p:extLst>
      <p:ext uri="{BB962C8B-B14F-4D97-AF65-F5344CB8AC3E}">
        <p14:creationId xmlns:p14="http://schemas.microsoft.com/office/powerpoint/2010/main" val="3299015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Examine the language structures that may be difficult to interpret.</a:t>
            </a:r>
            <a:endParaRPr lang="en-US" dirty="0"/>
          </a:p>
        </p:txBody>
      </p:sp>
    </p:spTree>
    <p:extLst>
      <p:ext uri="{BB962C8B-B14F-4D97-AF65-F5344CB8AC3E}">
        <p14:creationId xmlns:p14="http://schemas.microsoft.com/office/powerpoint/2010/main" val="3909781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Figurative Language: Idioms</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sz="4400" dirty="0"/>
              <a:t>Idioms</a:t>
            </a:r>
            <a:r>
              <a:rPr lang="en-US" sz="4400" dirty="0"/>
              <a:t>: figurative expressions that aren’t easily translated and can’t be taken literally</a:t>
            </a:r>
            <a:endParaRPr lang="en-US" sz="4400" dirty="0" smtClean="0"/>
          </a:p>
          <a:p>
            <a:pPr lvl="1"/>
            <a:r>
              <a:rPr lang="en-US" dirty="0"/>
              <a:t>This excused absence note looks fishy.</a:t>
            </a:r>
          </a:p>
          <a:p>
            <a:pPr lvl="1"/>
            <a:r>
              <a:rPr lang="en-US" dirty="0"/>
              <a:t>This class is a piece of cake.</a:t>
            </a:r>
          </a:p>
          <a:p>
            <a:pPr lvl="1"/>
            <a:r>
              <a:rPr lang="en-US" dirty="0"/>
              <a:t>I can’t believe the hero of the story kicked the bucket! </a:t>
            </a:r>
          </a:p>
          <a:p>
            <a:pPr lvl="1"/>
            <a:r>
              <a:rPr lang="en-US" dirty="0"/>
              <a:t>It’s raining cats and dogs.</a:t>
            </a:r>
          </a:p>
          <a:p>
            <a:pPr lvl="1"/>
            <a:r>
              <a:rPr lang="en-US" dirty="0"/>
              <a:t>My dogs are really barking today!</a:t>
            </a:r>
          </a:p>
          <a:p>
            <a:pPr lvl="1"/>
            <a:r>
              <a:rPr lang="en-US" dirty="0"/>
              <a:t>I heard it through the grapevine</a:t>
            </a:r>
            <a:r>
              <a:rPr lang="en-US" dirty="0" smtClean="0"/>
              <a:t>.</a:t>
            </a:r>
          </a:p>
          <a:p>
            <a:pPr lvl="1"/>
            <a:r>
              <a:rPr lang="en-US" dirty="0" smtClean="0"/>
              <a:t>My eyes were bigger than my stomach.</a:t>
            </a:r>
            <a:endParaRPr lang="en-US" dirty="0"/>
          </a:p>
          <a:p>
            <a:pPr marL="0" indent="0">
              <a:buNone/>
            </a:pPr>
            <a:endParaRPr lang="en-US" sz="4400" dirty="0"/>
          </a:p>
        </p:txBody>
      </p:sp>
    </p:spTree>
    <p:extLst>
      <p:ext uri="{BB962C8B-B14F-4D97-AF65-F5344CB8AC3E}">
        <p14:creationId xmlns:p14="http://schemas.microsoft.com/office/powerpoint/2010/main" val="173366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Cognitive Content </a:t>
            </a:r>
            <a:r>
              <a:rPr lang="en-US" dirty="0" smtClean="0"/>
              <a:t>Dictionary:</a:t>
            </a:r>
            <a:br>
              <a:rPr lang="en-US" dirty="0" smtClean="0"/>
            </a:br>
            <a:r>
              <a:rPr lang="en-US" dirty="0" smtClean="0"/>
              <a:t>One </a:t>
            </a:r>
            <a:r>
              <a:rPr lang="en-US" dirty="0" smtClean="0"/>
              <a:t>way to teach idioms</a:t>
            </a:r>
            <a:endParaRPr lang="en-US" dirty="0"/>
          </a:p>
        </p:txBody>
      </p:sp>
      <p:sp>
        <p:nvSpPr>
          <p:cNvPr id="3" name="Content Placeholder 2"/>
          <p:cNvSpPr>
            <a:spLocks noGrp="1"/>
          </p:cNvSpPr>
          <p:nvPr>
            <p:ph idx="1"/>
          </p:nvPr>
        </p:nvSpPr>
        <p:spPr>
          <a:xfrm>
            <a:off x="457200" y="1600200"/>
            <a:ext cx="8382000" cy="4724400"/>
          </a:xfrm>
        </p:spPr>
        <p:txBody>
          <a:bodyPr>
            <a:normAutofit fontScale="92500"/>
          </a:bodyPr>
          <a:lstStyle/>
          <a:p>
            <a:pPr lvl="1"/>
            <a:r>
              <a:rPr lang="en-US" dirty="0" smtClean="0"/>
              <a:t>Introduce </a:t>
            </a:r>
            <a:r>
              <a:rPr lang="en-US" dirty="0" smtClean="0"/>
              <a:t>the </a:t>
            </a:r>
            <a:r>
              <a:rPr lang="en-US" dirty="0" smtClean="0"/>
              <a:t>expression and write it on a CCD chart</a:t>
            </a:r>
            <a:endParaRPr lang="en-US" dirty="0" smtClean="0"/>
          </a:p>
          <a:p>
            <a:pPr lvl="1"/>
            <a:r>
              <a:rPr lang="en-US" dirty="0" smtClean="0"/>
              <a:t>Poll the class. Who </a:t>
            </a:r>
            <a:r>
              <a:rPr lang="en-US" dirty="0" smtClean="0"/>
              <a:t>has heard </a:t>
            </a:r>
            <a:r>
              <a:rPr lang="en-US" dirty="0" smtClean="0"/>
              <a:t>it before? Who hasn’t?</a:t>
            </a:r>
            <a:endParaRPr lang="en-US" dirty="0" smtClean="0"/>
          </a:p>
          <a:p>
            <a:pPr lvl="1"/>
            <a:r>
              <a:rPr lang="en-US" dirty="0" smtClean="0"/>
              <a:t>Have teams </a:t>
            </a:r>
            <a:r>
              <a:rPr lang="en-US" dirty="0" smtClean="0"/>
              <a:t>predict </a:t>
            </a:r>
            <a:r>
              <a:rPr lang="en-US" dirty="0" smtClean="0"/>
              <a:t>the meaning </a:t>
            </a:r>
            <a:r>
              <a:rPr lang="en-US" dirty="0" smtClean="0"/>
              <a:t>of the </a:t>
            </a:r>
            <a:r>
              <a:rPr lang="en-US" dirty="0" smtClean="0"/>
              <a:t>idiom</a:t>
            </a:r>
            <a:endParaRPr lang="en-US" dirty="0" smtClean="0"/>
          </a:p>
          <a:p>
            <a:pPr lvl="1"/>
            <a:r>
              <a:rPr lang="en-US" dirty="0" smtClean="0"/>
              <a:t>Repeat </a:t>
            </a:r>
            <a:r>
              <a:rPr lang="en-US" dirty="0" smtClean="0"/>
              <a:t>the expression </a:t>
            </a:r>
            <a:r>
              <a:rPr lang="en-US" dirty="0" smtClean="0"/>
              <a:t>several times</a:t>
            </a:r>
          </a:p>
          <a:p>
            <a:pPr lvl="1"/>
            <a:r>
              <a:rPr lang="en-US" dirty="0" smtClean="0"/>
              <a:t>Give a synonym and signal motion to </a:t>
            </a:r>
            <a:r>
              <a:rPr lang="en-US" dirty="0" smtClean="0"/>
              <a:t>help students remember it</a:t>
            </a:r>
          </a:p>
          <a:p>
            <a:pPr lvl="1"/>
            <a:r>
              <a:rPr lang="en-US" dirty="0" smtClean="0"/>
              <a:t>Us</a:t>
            </a:r>
            <a:r>
              <a:rPr lang="en-US" dirty="0" smtClean="0"/>
              <a:t>e the idiom as a transition signal throughout the day</a:t>
            </a:r>
            <a:endParaRPr lang="en-US" dirty="0" smtClean="0"/>
          </a:p>
          <a:p>
            <a:pPr lvl="1"/>
            <a:r>
              <a:rPr lang="en-US" dirty="0" smtClean="0"/>
              <a:t>Ensure that the expression </a:t>
            </a:r>
            <a:r>
              <a:rPr lang="en-US" dirty="0" smtClean="0"/>
              <a:t>is encountered in </a:t>
            </a:r>
            <a:r>
              <a:rPr lang="en-US" dirty="0" smtClean="0"/>
              <a:t>context, used, </a:t>
            </a:r>
            <a:r>
              <a:rPr lang="en-US" dirty="0" smtClean="0"/>
              <a:t>and reinforced during the class</a:t>
            </a:r>
          </a:p>
          <a:p>
            <a:pPr lvl="1"/>
            <a:endParaRPr lang="en-US" dirty="0" smtClean="0"/>
          </a:p>
        </p:txBody>
      </p:sp>
    </p:spTree>
    <p:extLst>
      <p:ext uri="{BB962C8B-B14F-4D97-AF65-F5344CB8AC3E}">
        <p14:creationId xmlns:p14="http://schemas.microsoft.com/office/powerpoint/2010/main" val="344379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Cognitive Content Dictionary – Day 2</a:t>
            </a:r>
            <a:endParaRPr lang="en-US" dirty="0"/>
          </a:p>
        </p:txBody>
      </p:sp>
      <p:sp>
        <p:nvSpPr>
          <p:cNvPr id="3" name="Content Placeholder 2"/>
          <p:cNvSpPr>
            <a:spLocks noGrp="1"/>
          </p:cNvSpPr>
          <p:nvPr>
            <p:ph idx="1"/>
          </p:nvPr>
        </p:nvSpPr>
        <p:spPr/>
        <p:txBody>
          <a:bodyPr>
            <a:normAutofit lnSpcReduction="10000"/>
          </a:bodyPr>
          <a:lstStyle/>
          <a:p>
            <a:r>
              <a:rPr lang="en-US" dirty="0" smtClean="0"/>
              <a:t>Review </a:t>
            </a:r>
            <a:r>
              <a:rPr lang="en-US" dirty="0" smtClean="0"/>
              <a:t>the idiom, synonym, and </a:t>
            </a:r>
            <a:r>
              <a:rPr lang="en-US" dirty="0" smtClean="0"/>
              <a:t>signal</a:t>
            </a:r>
          </a:p>
          <a:p>
            <a:r>
              <a:rPr lang="en-US" dirty="0" smtClean="0"/>
              <a:t>Give </a:t>
            </a:r>
            <a:r>
              <a:rPr lang="en-US" dirty="0" smtClean="0"/>
              <a:t>the </a:t>
            </a:r>
            <a:r>
              <a:rPr lang="en-US" dirty="0" smtClean="0"/>
              <a:t>dictionary</a:t>
            </a:r>
            <a:r>
              <a:rPr lang="en-US" dirty="0" smtClean="0"/>
              <a:t> </a:t>
            </a:r>
            <a:r>
              <a:rPr lang="en-US" dirty="0" smtClean="0"/>
              <a:t>definition and </a:t>
            </a:r>
            <a:r>
              <a:rPr lang="en-US" dirty="0" smtClean="0"/>
              <a:t>a </a:t>
            </a:r>
            <a:r>
              <a:rPr lang="en-US" dirty="0" smtClean="0"/>
              <a:t>student-</a:t>
            </a:r>
            <a:r>
              <a:rPr lang="en-US" dirty="0" smtClean="0"/>
              <a:t>explanation</a:t>
            </a:r>
            <a:endParaRPr lang="en-US" dirty="0" smtClean="0"/>
          </a:p>
          <a:p>
            <a:r>
              <a:rPr lang="en-US" dirty="0" smtClean="0"/>
              <a:t>Teams produce a </a:t>
            </a:r>
            <a:r>
              <a:rPr lang="en-US" dirty="0" smtClean="0"/>
              <a:t>sentence or example </a:t>
            </a:r>
            <a:r>
              <a:rPr lang="en-US" dirty="0" smtClean="0"/>
              <a:t>showing another way to use the expression, thus showing their understanding of the expression</a:t>
            </a:r>
          </a:p>
          <a:p>
            <a:r>
              <a:rPr lang="en-US" dirty="0" smtClean="0"/>
              <a:t>Reinforce the meaning by using the expression whenever it is appropriate </a:t>
            </a:r>
            <a:endParaRPr lang="en-US" dirty="0"/>
          </a:p>
        </p:txBody>
      </p:sp>
    </p:spTree>
    <p:extLst>
      <p:ext uri="{BB962C8B-B14F-4D97-AF65-F5344CB8AC3E}">
        <p14:creationId xmlns:p14="http://schemas.microsoft.com/office/powerpoint/2010/main" val="409526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Several </a:t>
            </a:r>
            <a:r>
              <a:rPr lang="en-US" dirty="0"/>
              <a:t>types of figurative language:</a:t>
            </a:r>
          </a:p>
        </p:txBody>
      </p:sp>
      <p:sp>
        <p:nvSpPr>
          <p:cNvPr id="3" name="Content Placeholder 2"/>
          <p:cNvSpPr>
            <a:spLocks noGrp="1"/>
          </p:cNvSpPr>
          <p:nvPr>
            <p:ph idx="1"/>
          </p:nvPr>
        </p:nvSpPr>
        <p:spPr/>
        <p:txBody>
          <a:bodyPr>
            <a:normAutofit fontScale="85000" lnSpcReduction="20000"/>
          </a:bodyPr>
          <a:lstStyle/>
          <a:p>
            <a:r>
              <a:rPr lang="en-US" sz="4400" dirty="0" smtClean="0"/>
              <a:t>Idioms</a:t>
            </a:r>
            <a:endParaRPr lang="en-US" sz="4400" dirty="0"/>
          </a:p>
          <a:p>
            <a:r>
              <a:rPr lang="en-US" sz="4400" dirty="0" smtClean="0"/>
              <a:t>Similes</a:t>
            </a:r>
          </a:p>
          <a:p>
            <a:r>
              <a:rPr lang="en-US" sz="4400" dirty="0" smtClean="0"/>
              <a:t>Metaphors</a:t>
            </a:r>
            <a:endParaRPr lang="en-US" sz="4400" dirty="0"/>
          </a:p>
          <a:p>
            <a:r>
              <a:rPr lang="en-US" sz="4400" dirty="0"/>
              <a:t>Colloquial </a:t>
            </a:r>
            <a:r>
              <a:rPr lang="en-US" sz="4400" dirty="0" smtClean="0"/>
              <a:t>Expressions</a:t>
            </a:r>
          </a:p>
          <a:p>
            <a:r>
              <a:rPr lang="en-US" sz="4400" dirty="0" smtClean="0"/>
              <a:t>Puns</a:t>
            </a:r>
          </a:p>
          <a:p>
            <a:r>
              <a:rPr lang="en-US" sz="4400" dirty="0" smtClean="0"/>
              <a:t>Personification</a:t>
            </a:r>
          </a:p>
          <a:p>
            <a:r>
              <a:rPr lang="en-US" sz="4400" dirty="0" smtClean="0"/>
              <a:t>Onomatopoeia</a:t>
            </a:r>
          </a:p>
          <a:p>
            <a:r>
              <a:rPr lang="en-US" sz="4400" dirty="0" smtClean="0"/>
              <a:t>Hyperboles</a:t>
            </a:r>
            <a:endParaRPr lang="en-US" sz="4400" dirty="0"/>
          </a:p>
          <a:p>
            <a:endParaRPr lang="en-US" dirty="0"/>
          </a:p>
        </p:txBody>
      </p:sp>
    </p:spTree>
    <p:extLst>
      <p:ext uri="{BB962C8B-B14F-4D97-AF65-F5344CB8AC3E}">
        <p14:creationId xmlns:p14="http://schemas.microsoft.com/office/powerpoint/2010/main" val="2134391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Tips: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Recognize figurative language in a text and explain it directly.</a:t>
            </a:r>
          </a:p>
          <a:p>
            <a:r>
              <a:rPr lang="en-US" dirty="0" smtClean="0"/>
              <a:t>Give more examples of how the expression is used.</a:t>
            </a:r>
          </a:p>
          <a:p>
            <a:r>
              <a:rPr lang="en-US" dirty="0" smtClean="0"/>
              <a:t>Ask students to paraphrase the idea in their own words.</a:t>
            </a:r>
          </a:p>
          <a:p>
            <a:r>
              <a:rPr lang="en-US" dirty="0" smtClean="0"/>
              <a:t>Ask </a:t>
            </a:r>
            <a:r>
              <a:rPr lang="en-US" dirty="0" smtClean="0"/>
              <a:t>students </a:t>
            </a:r>
            <a:r>
              <a:rPr lang="en-US" dirty="0" smtClean="0"/>
              <a:t>to use the expression themselves.</a:t>
            </a:r>
          </a:p>
          <a:p>
            <a:r>
              <a:rPr lang="en-US" dirty="0" smtClean="0"/>
              <a:t>Create a visual/nonverbal representation of the meaning.</a:t>
            </a:r>
            <a:endParaRPr lang="en-US" dirty="0"/>
          </a:p>
        </p:txBody>
      </p:sp>
      <p:sp>
        <p:nvSpPr>
          <p:cNvPr id="4" name="TextBox 3"/>
          <p:cNvSpPr txBox="1"/>
          <p:nvPr/>
        </p:nvSpPr>
        <p:spPr>
          <a:xfrm>
            <a:off x="5105400" y="6028730"/>
            <a:ext cx="3581400" cy="400110"/>
          </a:xfrm>
          <a:prstGeom prst="rect">
            <a:avLst/>
          </a:prstGeom>
          <a:noFill/>
        </p:spPr>
        <p:txBody>
          <a:bodyPr wrap="square" rtlCol="0">
            <a:spAutoFit/>
          </a:bodyPr>
          <a:lstStyle/>
          <a:p>
            <a:r>
              <a:rPr lang="en-US" sz="1000" dirty="0" smtClean="0"/>
              <a:t> “Digging for Meaning: Teaching Text Comprehension” by Louisa Motes and Nancy Hennessy</a:t>
            </a:r>
            <a:endParaRPr lang="en-US" sz="1000" dirty="0"/>
          </a:p>
        </p:txBody>
      </p:sp>
    </p:spTree>
    <p:extLst>
      <p:ext uri="{BB962C8B-B14F-4D97-AF65-F5344CB8AC3E}">
        <p14:creationId xmlns:p14="http://schemas.microsoft.com/office/powerpoint/2010/main" val="2252520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Try It!</a:t>
            </a:r>
            <a:endParaRPr lang="en-US" dirty="0"/>
          </a:p>
        </p:txBody>
      </p:sp>
      <p:sp>
        <p:nvSpPr>
          <p:cNvPr id="3" name="Content Placeholder 2"/>
          <p:cNvSpPr>
            <a:spLocks noGrp="1"/>
          </p:cNvSpPr>
          <p:nvPr>
            <p:ph idx="1"/>
          </p:nvPr>
        </p:nvSpPr>
        <p:spPr/>
        <p:txBody>
          <a:bodyPr/>
          <a:lstStyle/>
          <a:p>
            <a:r>
              <a:rPr lang="en-US" dirty="0" smtClean="0"/>
              <a:t>Group yourselves by grade level.</a:t>
            </a:r>
          </a:p>
          <a:p>
            <a:r>
              <a:rPr lang="en-US" dirty="0" smtClean="0"/>
              <a:t>Look at the sample lesson you are given.</a:t>
            </a:r>
          </a:p>
          <a:p>
            <a:r>
              <a:rPr lang="en-US" dirty="0" smtClean="0"/>
              <a:t>What do you </a:t>
            </a:r>
            <a:r>
              <a:rPr lang="en-US" dirty="0" smtClean="0"/>
              <a:t>like about it?</a:t>
            </a:r>
            <a:endParaRPr lang="en-US" dirty="0" smtClean="0"/>
          </a:p>
          <a:p>
            <a:r>
              <a:rPr lang="en-US" dirty="0" smtClean="0"/>
              <a:t>What would you do differently?</a:t>
            </a:r>
          </a:p>
          <a:p>
            <a:r>
              <a:rPr lang="en-US" dirty="0" smtClean="0"/>
              <a:t>Make a list of the materials you already use </a:t>
            </a:r>
            <a:r>
              <a:rPr lang="en-US" dirty="0" smtClean="0"/>
              <a:t>that include figurative language.</a:t>
            </a:r>
          </a:p>
          <a:p>
            <a:r>
              <a:rPr lang="en-US" dirty="0" smtClean="0"/>
              <a:t>H</a:t>
            </a:r>
            <a:r>
              <a:rPr lang="en-US" dirty="0" smtClean="0"/>
              <a:t>ow </a:t>
            </a:r>
            <a:r>
              <a:rPr lang="en-US" dirty="0" smtClean="0"/>
              <a:t>you could teach figurative language using those </a:t>
            </a:r>
            <a:r>
              <a:rPr lang="en-US" dirty="0" smtClean="0"/>
              <a:t>materials?</a:t>
            </a:r>
            <a:endParaRPr lang="en-US" dirty="0"/>
          </a:p>
        </p:txBody>
      </p:sp>
    </p:spTree>
    <p:extLst>
      <p:ext uri="{BB962C8B-B14F-4D97-AF65-F5344CB8AC3E}">
        <p14:creationId xmlns:p14="http://schemas.microsoft.com/office/powerpoint/2010/main" val="1875050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Common Core State Standards</a:t>
            </a:r>
            <a:r>
              <a:rPr lang="en-US" b="1" dirty="0" smtClean="0"/>
              <a:t>:</a:t>
            </a:r>
            <a:endParaRPr lang="en-US" dirty="0"/>
          </a:p>
        </p:txBody>
      </p:sp>
      <p:sp>
        <p:nvSpPr>
          <p:cNvPr id="3" name="Content Placeholder 2"/>
          <p:cNvSpPr>
            <a:spLocks noGrp="1"/>
          </p:cNvSpPr>
          <p:nvPr>
            <p:ph idx="1"/>
          </p:nvPr>
        </p:nvSpPr>
        <p:spPr/>
        <p:txBody>
          <a:bodyPr/>
          <a:lstStyle/>
          <a:p>
            <a:r>
              <a:rPr lang="en-US" b="1" dirty="0"/>
              <a:t>College and Career Readiness Anchor Standards for </a:t>
            </a:r>
            <a:r>
              <a:rPr lang="en-US" b="1" u="sng" dirty="0" smtClean="0">
                <a:solidFill>
                  <a:srgbClr val="FF0000"/>
                </a:solidFill>
              </a:rPr>
              <a:t>Reading K-12</a:t>
            </a:r>
            <a:r>
              <a:rPr lang="en-US" b="1" dirty="0" smtClean="0">
                <a:solidFill>
                  <a:srgbClr val="FF0000"/>
                </a:solidFill>
              </a:rPr>
              <a:t>:</a:t>
            </a:r>
            <a:endParaRPr lang="en-US" dirty="0">
              <a:solidFill>
                <a:srgbClr val="FF0000"/>
              </a:solidFill>
            </a:endParaRPr>
          </a:p>
          <a:p>
            <a:r>
              <a:rPr lang="en-US" b="1" dirty="0"/>
              <a:t>Craft and Structure: Standard 4.</a:t>
            </a:r>
            <a:r>
              <a:rPr lang="en-US" dirty="0"/>
              <a:t> Interpret words and phrases as they are used in a text, including determining technical, connotative, and figurative meanings, and analyze how specific word choices shape meaning or tone.</a:t>
            </a:r>
          </a:p>
          <a:p>
            <a:endParaRPr lang="en-US" dirty="0"/>
          </a:p>
        </p:txBody>
      </p:sp>
    </p:spTree>
    <p:extLst>
      <p:ext uri="{BB962C8B-B14F-4D97-AF65-F5344CB8AC3E}">
        <p14:creationId xmlns:p14="http://schemas.microsoft.com/office/powerpoint/2010/main" val="2103354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b="1" dirty="0"/>
              <a:t>College and Career Readiness Anchor Standards for </a:t>
            </a:r>
            <a:r>
              <a:rPr lang="en-US" b="1" u="sng" dirty="0" smtClean="0">
                <a:solidFill>
                  <a:srgbClr val="FF0000"/>
                </a:solidFill>
              </a:rPr>
              <a:t>Language K-12</a:t>
            </a:r>
            <a:r>
              <a:rPr lang="en-US" b="1" dirty="0" smtClean="0">
                <a:solidFill>
                  <a:srgbClr val="FF0000"/>
                </a:solidFill>
              </a:rPr>
              <a:t>:</a:t>
            </a:r>
            <a:r>
              <a:rPr lang="en-US" dirty="0"/>
              <a:t/>
            </a:r>
            <a:br>
              <a:rPr lang="en-US" dirty="0"/>
            </a:br>
            <a:endParaRPr lang="en-US" dirty="0"/>
          </a:p>
        </p:txBody>
      </p:sp>
      <p:sp>
        <p:nvSpPr>
          <p:cNvPr id="3" name="Content Placeholder 2"/>
          <p:cNvSpPr>
            <a:spLocks noGrp="1"/>
          </p:cNvSpPr>
          <p:nvPr>
            <p:ph idx="1"/>
          </p:nvPr>
        </p:nvSpPr>
        <p:spPr>
          <a:xfrm>
            <a:off x="533400" y="2209800"/>
            <a:ext cx="8229600" cy="4525963"/>
          </a:xfrm>
        </p:spPr>
        <p:txBody>
          <a:bodyPr>
            <a:normAutofit/>
          </a:bodyPr>
          <a:lstStyle/>
          <a:p>
            <a:pPr marL="0" indent="0">
              <a:buNone/>
            </a:pPr>
            <a:r>
              <a:rPr lang="en-US" b="1" dirty="0"/>
              <a:t>Knowledge of Language</a:t>
            </a:r>
            <a:endParaRPr lang="en-US" dirty="0"/>
          </a:p>
          <a:p>
            <a:pPr marL="0" indent="0">
              <a:buNone/>
            </a:pPr>
            <a:r>
              <a:rPr lang="en-US" dirty="0"/>
              <a:t>3. Apply knowledge of language to understand how language functions in different contexts, to make </a:t>
            </a:r>
            <a:r>
              <a:rPr lang="en-US" dirty="0" smtClean="0"/>
              <a:t>effective choices </a:t>
            </a:r>
            <a:r>
              <a:rPr lang="en-US" dirty="0"/>
              <a:t>for meaning or style, and to comprehend more fully when reading or listening.</a:t>
            </a:r>
          </a:p>
          <a:p>
            <a:pPr marL="0" indent="0">
              <a:buNone/>
            </a:pPr>
            <a:endParaRPr lang="en-US" dirty="0"/>
          </a:p>
        </p:txBody>
      </p:sp>
    </p:spTree>
    <p:extLst>
      <p:ext uri="{BB962C8B-B14F-4D97-AF65-F5344CB8AC3E}">
        <p14:creationId xmlns:p14="http://schemas.microsoft.com/office/powerpoint/2010/main" val="2913259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b="1" dirty="0"/>
              <a:t>College and Career Readiness Anchor Standards for </a:t>
            </a:r>
            <a:r>
              <a:rPr lang="en-US" b="1" u="sng" dirty="0" smtClean="0">
                <a:solidFill>
                  <a:srgbClr val="FF0000"/>
                </a:solidFill>
              </a:rPr>
              <a:t>Language K-12</a:t>
            </a:r>
            <a:r>
              <a:rPr lang="en-US" b="1" dirty="0" smtClean="0">
                <a:solidFill>
                  <a:srgbClr val="FF0000"/>
                </a:solidFill>
              </a:rPr>
              <a:t>:</a:t>
            </a:r>
            <a:r>
              <a:rPr lang="en-US" dirty="0"/>
              <a:t/>
            </a:r>
            <a:br>
              <a:rPr lang="en-US" dirty="0"/>
            </a:br>
            <a:endParaRPr lang="en-US" dirty="0"/>
          </a:p>
        </p:txBody>
      </p:sp>
      <p:sp>
        <p:nvSpPr>
          <p:cNvPr id="3" name="Content Placeholder 2"/>
          <p:cNvSpPr>
            <a:spLocks noGrp="1"/>
          </p:cNvSpPr>
          <p:nvPr>
            <p:ph idx="1"/>
          </p:nvPr>
        </p:nvSpPr>
        <p:spPr>
          <a:xfrm>
            <a:off x="457200" y="2438401"/>
            <a:ext cx="8229600" cy="3429000"/>
          </a:xfrm>
        </p:spPr>
        <p:txBody>
          <a:bodyPr>
            <a:normAutofit/>
          </a:bodyPr>
          <a:lstStyle/>
          <a:p>
            <a:pPr marL="0" indent="0">
              <a:buNone/>
            </a:pPr>
            <a:r>
              <a:rPr lang="en-US" b="1" dirty="0" smtClean="0"/>
              <a:t>Vocabulary </a:t>
            </a:r>
            <a:r>
              <a:rPr lang="en-US" b="1" dirty="0"/>
              <a:t>Acquisition and Use</a:t>
            </a:r>
          </a:p>
          <a:p>
            <a:pPr marL="0" indent="0">
              <a:buNone/>
            </a:pPr>
            <a:r>
              <a:rPr lang="en-US" dirty="0" smtClean="0"/>
              <a:t>5</a:t>
            </a:r>
            <a:r>
              <a:rPr lang="en-US" dirty="0"/>
              <a:t>. Demonstrate understanding of figurative language, word relationships, and nuances in word meanings.</a:t>
            </a:r>
          </a:p>
          <a:p>
            <a:pPr marL="0" indent="0">
              <a:buNone/>
            </a:pPr>
            <a:endParaRPr lang="en-US" dirty="0"/>
          </a:p>
        </p:txBody>
      </p:sp>
    </p:spTree>
    <p:extLst>
      <p:ext uri="{BB962C8B-B14F-4D97-AF65-F5344CB8AC3E}">
        <p14:creationId xmlns:p14="http://schemas.microsoft.com/office/powerpoint/2010/main" val="4273978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pPr marL="0" indent="0"/>
            <a:r>
              <a:rPr lang="en-US" sz="3600" dirty="0" smtClean="0"/>
              <a:t>CCSS note </a:t>
            </a:r>
            <a:r>
              <a:rPr lang="en-US" sz="3600" dirty="0"/>
              <a:t>on range and content of student language use:</a:t>
            </a:r>
          </a:p>
        </p:txBody>
      </p:sp>
      <p:sp>
        <p:nvSpPr>
          <p:cNvPr id="3" name="Content Placeholder 2"/>
          <p:cNvSpPr>
            <a:spLocks noGrp="1"/>
          </p:cNvSpPr>
          <p:nvPr>
            <p:ph idx="1"/>
          </p:nvPr>
        </p:nvSpPr>
        <p:spPr>
          <a:xfrm>
            <a:off x="457200" y="2209800"/>
            <a:ext cx="8534400" cy="4343400"/>
          </a:xfrm>
        </p:spPr>
        <p:txBody>
          <a:bodyPr>
            <a:normAutofit/>
          </a:bodyPr>
          <a:lstStyle/>
          <a:p>
            <a:pPr marL="0" indent="0">
              <a:buNone/>
            </a:pPr>
            <a:r>
              <a:rPr lang="en-US" i="1" dirty="0" smtClean="0"/>
              <a:t>To </a:t>
            </a:r>
            <a:r>
              <a:rPr lang="en-US" i="1" dirty="0"/>
              <a:t>build a foundation for </a:t>
            </a:r>
            <a:r>
              <a:rPr lang="en-US" i="1" dirty="0" smtClean="0"/>
              <a:t>college and </a:t>
            </a:r>
            <a:r>
              <a:rPr lang="en-US" i="1" dirty="0"/>
              <a:t>career readiness in </a:t>
            </a:r>
            <a:r>
              <a:rPr lang="en-US" i="1" dirty="0" smtClean="0"/>
              <a:t>language, students </a:t>
            </a:r>
            <a:r>
              <a:rPr lang="en-US" i="1" dirty="0"/>
              <a:t>must </a:t>
            </a:r>
            <a:r>
              <a:rPr lang="en-US" i="1" dirty="0" smtClean="0"/>
              <a:t>… come </a:t>
            </a:r>
            <a:r>
              <a:rPr lang="en-US" i="1" dirty="0"/>
              <a:t>to appreciate that </a:t>
            </a:r>
            <a:r>
              <a:rPr lang="en-US" i="1" dirty="0" smtClean="0"/>
              <a:t>words have </a:t>
            </a:r>
            <a:r>
              <a:rPr lang="en-US" i="1" dirty="0"/>
              <a:t>nonliteral meanings, shadings </a:t>
            </a:r>
            <a:r>
              <a:rPr lang="en-US" i="1" dirty="0" smtClean="0"/>
              <a:t>of meaning</a:t>
            </a:r>
            <a:r>
              <a:rPr lang="en-US" i="1" dirty="0"/>
              <a:t>, and relationships to other</a:t>
            </a:r>
          </a:p>
          <a:p>
            <a:pPr marL="0" indent="0">
              <a:buNone/>
            </a:pPr>
            <a:r>
              <a:rPr lang="en-US" i="1" dirty="0"/>
              <a:t>words; and expand their </a:t>
            </a:r>
            <a:r>
              <a:rPr lang="en-US" i="1" dirty="0" smtClean="0"/>
              <a:t>vocabulary in </a:t>
            </a:r>
            <a:r>
              <a:rPr lang="en-US" i="1" dirty="0"/>
              <a:t>the course of studying </a:t>
            </a:r>
            <a:r>
              <a:rPr lang="en-US" i="1" dirty="0" smtClean="0"/>
              <a:t>content.</a:t>
            </a:r>
            <a:endParaRPr lang="en-US" dirty="0"/>
          </a:p>
        </p:txBody>
      </p:sp>
    </p:spTree>
    <p:extLst>
      <p:ext uri="{BB962C8B-B14F-4D97-AF65-F5344CB8AC3E}">
        <p14:creationId xmlns:p14="http://schemas.microsoft.com/office/powerpoint/2010/main" val="4237298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focus on migrant students?</a:t>
            </a:r>
            <a:endParaRPr lang="en-US" dirty="0"/>
          </a:p>
        </p:txBody>
      </p:sp>
      <p:sp>
        <p:nvSpPr>
          <p:cNvPr id="3" name="Content Placeholder 2"/>
          <p:cNvSpPr>
            <a:spLocks noGrp="1"/>
          </p:cNvSpPr>
          <p:nvPr>
            <p:ph idx="1"/>
          </p:nvPr>
        </p:nvSpPr>
        <p:spPr/>
        <p:txBody>
          <a:bodyPr/>
          <a:lstStyle/>
          <a:p>
            <a:r>
              <a:rPr lang="en-US" dirty="0" smtClean="0"/>
              <a:t>Migrant students often have had different experiences that may cause them to understand and interpret text differently from students with other background experiences.</a:t>
            </a:r>
          </a:p>
          <a:p>
            <a:r>
              <a:rPr lang="en-US" dirty="0" smtClean="0"/>
              <a:t>57% of migrant students in Washington state considered English Language Learners who may not have the language background to understand nuances in English</a:t>
            </a:r>
          </a:p>
          <a:p>
            <a:endParaRPr lang="en-US" dirty="0"/>
          </a:p>
        </p:txBody>
      </p:sp>
    </p:spTree>
    <p:extLst>
      <p:ext uri="{BB962C8B-B14F-4D97-AF65-F5344CB8AC3E}">
        <p14:creationId xmlns:p14="http://schemas.microsoft.com/office/powerpoint/2010/main" val="103130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Skills </a:t>
            </a:r>
            <a:endParaRPr lang="en-US" dirty="0"/>
          </a:p>
        </p:txBody>
      </p:sp>
      <p:sp>
        <p:nvSpPr>
          <p:cNvPr id="3" name="Content Placeholder 2"/>
          <p:cNvSpPr>
            <a:spLocks noGrp="1"/>
          </p:cNvSpPr>
          <p:nvPr>
            <p:ph idx="1"/>
          </p:nvPr>
        </p:nvSpPr>
        <p:spPr>
          <a:xfrm>
            <a:off x="457200" y="1231287"/>
            <a:ext cx="8229600" cy="4525963"/>
          </a:xfrm>
        </p:spPr>
        <p:txBody>
          <a:bodyPr/>
          <a:lstStyle/>
          <a:p>
            <a:r>
              <a:rPr lang="en-US" dirty="0" smtClean="0"/>
              <a:t>Readers who comprehend well need to  simultaneously interpret:</a:t>
            </a:r>
            <a:endParaRPr lang="en-US" dirty="0"/>
          </a:p>
        </p:txBody>
      </p:sp>
      <p:sp>
        <p:nvSpPr>
          <p:cNvPr id="5" name="Oval 4"/>
          <p:cNvSpPr/>
          <p:nvPr/>
        </p:nvSpPr>
        <p:spPr>
          <a:xfrm>
            <a:off x="358932" y="2470666"/>
            <a:ext cx="1143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09600" y="3333065"/>
            <a:ext cx="1143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21910" y="4069272"/>
            <a:ext cx="1143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501932" y="4759536"/>
            <a:ext cx="1622268" cy="9599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248308" y="5105400"/>
            <a:ext cx="2009492" cy="11233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257800" y="4599738"/>
            <a:ext cx="1447800" cy="658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035643" y="3749879"/>
            <a:ext cx="1898209" cy="6651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6705600" y="2609165"/>
            <a:ext cx="1295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30382" y="2514600"/>
            <a:ext cx="800100" cy="369332"/>
          </a:xfrm>
          <a:prstGeom prst="rect">
            <a:avLst/>
          </a:prstGeom>
          <a:noFill/>
        </p:spPr>
        <p:txBody>
          <a:bodyPr wrap="square" rtlCol="0">
            <a:spAutoFit/>
          </a:bodyPr>
          <a:lstStyle/>
          <a:p>
            <a:r>
              <a:rPr lang="en-US" dirty="0" smtClean="0"/>
              <a:t>words</a:t>
            </a:r>
            <a:endParaRPr lang="en-US" dirty="0"/>
          </a:p>
        </p:txBody>
      </p:sp>
      <p:sp>
        <p:nvSpPr>
          <p:cNvPr id="15" name="TextBox 14"/>
          <p:cNvSpPr txBox="1"/>
          <p:nvPr/>
        </p:nvSpPr>
        <p:spPr>
          <a:xfrm>
            <a:off x="758982" y="3333065"/>
            <a:ext cx="1143000" cy="381000"/>
          </a:xfrm>
          <a:prstGeom prst="rect">
            <a:avLst/>
          </a:prstGeom>
          <a:noFill/>
        </p:spPr>
        <p:txBody>
          <a:bodyPr wrap="square" rtlCol="0">
            <a:spAutoFit/>
          </a:bodyPr>
          <a:lstStyle/>
          <a:p>
            <a:r>
              <a:rPr lang="en-US" dirty="0" smtClean="0"/>
              <a:t>phrases</a:t>
            </a:r>
            <a:endParaRPr lang="en-US" dirty="0"/>
          </a:p>
        </p:txBody>
      </p:sp>
      <p:sp>
        <p:nvSpPr>
          <p:cNvPr id="16" name="TextBox 15"/>
          <p:cNvSpPr txBox="1"/>
          <p:nvPr/>
        </p:nvSpPr>
        <p:spPr>
          <a:xfrm>
            <a:off x="1104900" y="4082475"/>
            <a:ext cx="1295400" cy="369332"/>
          </a:xfrm>
          <a:prstGeom prst="rect">
            <a:avLst/>
          </a:prstGeom>
          <a:noFill/>
        </p:spPr>
        <p:txBody>
          <a:bodyPr wrap="square" rtlCol="0">
            <a:spAutoFit/>
          </a:bodyPr>
          <a:lstStyle/>
          <a:p>
            <a:r>
              <a:rPr lang="en-US" dirty="0" smtClean="0"/>
              <a:t>sentences</a:t>
            </a:r>
            <a:endParaRPr lang="en-US" dirty="0"/>
          </a:p>
        </p:txBody>
      </p:sp>
      <p:sp>
        <p:nvSpPr>
          <p:cNvPr id="17" name="TextBox 16"/>
          <p:cNvSpPr txBox="1"/>
          <p:nvPr/>
        </p:nvSpPr>
        <p:spPr>
          <a:xfrm>
            <a:off x="1663951" y="4796134"/>
            <a:ext cx="1600200" cy="923330"/>
          </a:xfrm>
          <a:prstGeom prst="rect">
            <a:avLst/>
          </a:prstGeom>
          <a:noFill/>
        </p:spPr>
        <p:txBody>
          <a:bodyPr wrap="square" rtlCol="0">
            <a:spAutoFit/>
          </a:bodyPr>
          <a:lstStyle/>
          <a:p>
            <a:r>
              <a:rPr lang="en-US" dirty="0" smtClean="0"/>
              <a:t>Connections between sentences</a:t>
            </a:r>
            <a:endParaRPr lang="en-US" dirty="0"/>
          </a:p>
        </p:txBody>
      </p:sp>
      <p:sp>
        <p:nvSpPr>
          <p:cNvPr id="18" name="TextBox 17"/>
          <p:cNvSpPr txBox="1"/>
          <p:nvPr/>
        </p:nvSpPr>
        <p:spPr>
          <a:xfrm>
            <a:off x="5460747" y="4643673"/>
            <a:ext cx="1524000" cy="646331"/>
          </a:xfrm>
          <a:prstGeom prst="rect">
            <a:avLst/>
          </a:prstGeom>
          <a:noFill/>
        </p:spPr>
        <p:txBody>
          <a:bodyPr wrap="square" rtlCol="0">
            <a:spAutoFit/>
          </a:bodyPr>
          <a:lstStyle/>
          <a:p>
            <a:r>
              <a:rPr lang="en-US" dirty="0" smtClean="0"/>
              <a:t>Paragraph structure</a:t>
            </a:r>
            <a:endParaRPr lang="en-US" dirty="0"/>
          </a:p>
        </p:txBody>
      </p:sp>
      <p:sp>
        <p:nvSpPr>
          <p:cNvPr id="20" name="TextBox 19"/>
          <p:cNvSpPr txBox="1"/>
          <p:nvPr/>
        </p:nvSpPr>
        <p:spPr>
          <a:xfrm>
            <a:off x="6858000" y="2743200"/>
            <a:ext cx="1295400" cy="646331"/>
          </a:xfrm>
          <a:prstGeom prst="rect">
            <a:avLst/>
          </a:prstGeom>
          <a:noFill/>
        </p:spPr>
        <p:txBody>
          <a:bodyPr wrap="square" rtlCol="0">
            <a:spAutoFit/>
          </a:bodyPr>
          <a:lstStyle/>
          <a:p>
            <a:r>
              <a:rPr lang="en-US" dirty="0" smtClean="0"/>
              <a:t>Discourse structure </a:t>
            </a:r>
            <a:endParaRPr lang="en-US" dirty="0"/>
          </a:p>
        </p:txBody>
      </p:sp>
      <p:sp>
        <p:nvSpPr>
          <p:cNvPr id="21" name="TextBox 20"/>
          <p:cNvSpPr txBox="1"/>
          <p:nvPr/>
        </p:nvSpPr>
        <p:spPr>
          <a:xfrm>
            <a:off x="6257453" y="3749880"/>
            <a:ext cx="1676400" cy="646331"/>
          </a:xfrm>
          <a:prstGeom prst="rect">
            <a:avLst/>
          </a:prstGeom>
          <a:noFill/>
        </p:spPr>
        <p:txBody>
          <a:bodyPr wrap="square" rtlCol="0">
            <a:spAutoFit/>
          </a:bodyPr>
          <a:lstStyle/>
          <a:p>
            <a:r>
              <a:rPr lang="en-US" dirty="0" smtClean="0"/>
              <a:t>Metacognitive strategies</a:t>
            </a:r>
            <a:endParaRPr lang="en-US" dirty="0"/>
          </a:p>
        </p:txBody>
      </p:sp>
      <p:sp>
        <p:nvSpPr>
          <p:cNvPr id="22" name="TextBox 21"/>
          <p:cNvSpPr txBox="1"/>
          <p:nvPr/>
        </p:nvSpPr>
        <p:spPr>
          <a:xfrm>
            <a:off x="3429000" y="5228182"/>
            <a:ext cx="1981200" cy="923330"/>
          </a:xfrm>
          <a:prstGeom prst="rect">
            <a:avLst/>
          </a:prstGeom>
          <a:noFill/>
        </p:spPr>
        <p:txBody>
          <a:bodyPr wrap="square" rtlCol="0">
            <a:spAutoFit/>
          </a:bodyPr>
          <a:lstStyle/>
          <a:p>
            <a:r>
              <a:rPr lang="en-US" dirty="0" smtClean="0"/>
              <a:t>Integration with knowledge of self and the world</a:t>
            </a:r>
            <a:endParaRPr lang="en-US" dirty="0"/>
          </a:p>
        </p:txBody>
      </p:sp>
      <p:sp>
        <p:nvSpPr>
          <p:cNvPr id="23" name="TextBox 22"/>
          <p:cNvSpPr txBox="1"/>
          <p:nvPr/>
        </p:nvSpPr>
        <p:spPr>
          <a:xfrm>
            <a:off x="5105400" y="6028730"/>
            <a:ext cx="3581400" cy="400110"/>
          </a:xfrm>
          <a:prstGeom prst="rect">
            <a:avLst/>
          </a:prstGeom>
          <a:noFill/>
        </p:spPr>
        <p:txBody>
          <a:bodyPr wrap="square" rtlCol="0">
            <a:spAutoFit/>
          </a:bodyPr>
          <a:lstStyle/>
          <a:p>
            <a:r>
              <a:rPr lang="en-US" sz="1000" dirty="0" smtClean="0"/>
              <a:t> “Digging for Meaning: Teaching Text Comprehension” by Louisa Motes and Nancy Hennessy</a:t>
            </a:r>
            <a:endParaRPr lang="en-US" sz="1000" dirty="0"/>
          </a:p>
        </p:txBody>
      </p:sp>
      <p:sp>
        <p:nvSpPr>
          <p:cNvPr id="24" name="Oval 23"/>
          <p:cNvSpPr/>
          <p:nvPr/>
        </p:nvSpPr>
        <p:spPr>
          <a:xfrm>
            <a:off x="2313066" y="2470666"/>
            <a:ext cx="3097134" cy="141553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566233" y="2691546"/>
            <a:ext cx="2590800" cy="954107"/>
          </a:xfrm>
          <a:prstGeom prst="rect">
            <a:avLst/>
          </a:prstGeom>
          <a:noFill/>
        </p:spPr>
        <p:txBody>
          <a:bodyPr wrap="square" rtlCol="0">
            <a:spAutoFit/>
          </a:bodyPr>
          <a:lstStyle/>
          <a:p>
            <a:pPr algn="ctr"/>
            <a:r>
              <a:rPr lang="en-US" sz="2800" dirty="0" smtClean="0"/>
              <a:t>Reading Comprehension</a:t>
            </a:r>
            <a:endParaRPr lang="en-US" sz="2800" dirty="0"/>
          </a:p>
        </p:txBody>
      </p:sp>
      <p:sp>
        <p:nvSpPr>
          <p:cNvPr id="28" name="Left Arrow 27"/>
          <p:cNvSpPr/>
          <p:nvPr/>
        </p:nvSpPr>
        <p:spPr>
          <a:xfrm>
            <a:off x="1828800" y="3389531"/>
            <a:ext cx="484266" cy="13403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Left-Up Arrow 29"/>
          <p:cNvSpPr/>
          <p:nvPr/>
        </p:nvSpPr>
        <p:spPr>
          <a:xfrm>
            <a:off x="2164910" y="3886200"/>
            <a:ext cx="806890" cy="380941"/>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Left-Up Arrow 30"/>
          <p:cNvSpPr/>
          <p:nvPr/>
        </p:nvSpPr>
        <p:spPr>
          <a:xfrm>
            <a:off x="3124200" y="4069272"/>
            <a:ext cx="457200" cy="89756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Bent-Up Arrow 33"/>
          <p:cNvSpPr/>
          <p:nvPr/>
        </p:nvSpPr>
        <p:spPr>
          <a:xfrm rot="5400000">
            <a:off x="4619948" y="3941103"/>
            <a:ext cx="888747" cy="713538"/>
          </a:xfrm>
          <a:prstGeom prst="bentUpArrow">
            <a:avLst>
              <a:gd name="adj1" fmla="val 16118"/>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Bent-Up Arrow 34"/>
          <p:cNvSpPr/>
          <p:nvPr/>
        </p:nvSpPr>
        <p:spPr>
          <a:xfrm rot="1200358">
            <a:off x="5562600" y="3116929"/>
            <a:ext cx="1073211" cy="27260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Bent-Up Arrow 36"/>
          <p:cNvSpPr/>
          <p:nvPr/>
        </p:nvSpPr>
        <p:spPr>
          <a:xfrm rot="5400000">
            <a:off x="5406079" y="3447633"/>
            <a:ext cx="556151" cy="713538"/>
          </a:xfrm>
          <a:prstGeom prst="bentUpArrow">
            <a:avLst>
              <a:gd name="adj1" fmla="val 16118"/>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eft Arrow 37"/>
          <p:cNvSpPr/>
          <p:nvPr/>
        </p:nvSpPr>
        <p:spPr>
          <a:xfrm>
            <a:off x="1650275" y="2632249"/>
            <a:ext cx="813775" cy="13403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Left Arrow 38"/>
          <p:cNvSpPr/>
          <p:nvPr/>
        </p:nvSpPr>
        <p:spPr>
          <a:xfrm rot="16200000">
            <a:off x="3627495" y="4365263"/>
            <a:ext cx="889204" cy="23780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6799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academic text difficult?</a:t>
            </a:r>
            <a:br>
              <a:rPr lang="en-US" dirty="0" smtClean="0"/>
            </a:br>
            <a:r>
              <a:rPr lang="en-US" dirty="0" smtClean="0"/>
              <a:t>Written academic language has:</a:t>
            </a:r>
            <a:endParaRPr lang="en-US" dirty="0"/>
          </a:p>
        </p:txBody>
      </p:sp>
      <p:sp>
        <p:nvSpPr>
          <p:cNvPr id="3" name="Content Placeholder 2"/>
          <p:cNvSpPr>
            <a:spLocks noGrp="1"/>
          </p:cNvSpPr>
          <p:nvPr>
            <p:ph idx="1"/>
          </p:nvPr>
        </p:nvSpPr>
        <p:spPr/>
        <p:txBody>
          <a:bodyPr>
            <a:normAutofit fontScale="92500"/>
          </a:bodyPr>
          <a:lstStyle/>
          <a:p>
            <a:r>
              <a:rPr lang="en-US" dirty="0" smtClean="0"/>
              <a:t>More prepositions or meaning units in a sentence</a:t>
            </a:r>
          </a:p>
          <a:p>
            <a:r>
              <a:rPr lang="en-US" dirty="0" smtClean="0"/>
              <a:t>Longer sentences with embedded clauses</a:t>
            </a:r>
          </a:p>
          <a:p>
            <a:r>
              <a:rPr lang="en-US" dirty="0" smtClean="0"/>
              <a:t>Unusual or low-frequency vocabulary</a:t>
            </a:r>
          </a:p>
          <a:p>
            <a:r>
              <a:rPr lang="en-US" dirty="0" smtClean="0"/>
              <a:t>Vocabulary specific to a topic domain</a:t>
            </a:r>
          </a:p>
          <a:p>
            <a:r>
              <a:rPr lang="en-US" dirty="0" smtClean="0"/>
              <a:t>Conventional usage and grammar</a:t>
            </a:r>
          </a:p>
          <a:p>
            <a:r>
              <a:rPr lang="en-US" dirty="0" smtClean="0"/>
              <a:t>Paragraph structure</a:t>
            </a:r>
          </a:p>
          <a:p>
            <a:r>
              <a:rPr lang="en-US" dirty="0" smtClean="0"/>
              <a:t>Tighter logic and less redundancy</a:t>
            </a:r>
          </a:p>
          <a:p>
            <a:r>
              <a:rPr lang="en-US" dirty="0" smtClean="0"/>
              <a:t>Fewer conversational clues</a:t>
            </a:r>
            <a:endParaRPr lang="en-US" dirty="0"/>
          </a:p>
        </p:txBody>
      </p:sp>
      <p:sp>
        <p:nvSpPr>
          <p:cNvPr id="4" name="TextBox 3"/>
          <p:cNvSpPr txBox="1"/>
          <p:nvPr/>
        </p:nvSpPr>
        <p:spPr>
          <a:xfrm>
            <a:off x="5105400" y="6028730"/>
            <a:ext cx="3581400" cy="400110"/>
          </a:xfrm>
          <a:prstGeom prst="rect">
            <a:avLst/>
          </a:prstGeom>
          <a:noFill/>
        </p:spPr>
        <p:txBody>
          <a:bodyPr wrap="square" rtlCol="0">
            <a:spAutoFit/>
          </a:bodyPr>
          <a:lstStyle/>
          <a:p>
            <a:r>
              <a:rPr lang="en-US" sz="1000" dirty="0" smtClean="0"/>
              <a:t> “Digging for Meaning: Teaching Text Comprehension” by Louisa Motes and Nancy Hennessy</a:t>
            </a:r>
            <a:endParaRPr lang="en-US" sz="1000" dirty="0"/>
          </a:p>
        </p:txBody>
      </p:sp>
    </p:spTree>
    <p:extLst>
      <p:ext uri="{BB962C8B-B14F-4D97-AF65-F5344CB8AC3E}">
        <p14:creationId xmlns:p14="http://schemas.microsoft.com/office/powerpoint/2010/main" val="3931323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2076</TotalTime>
  <Words>4862</Words>
  <Application>Microsoft Office PowerPoint</Application>
  <PresentationFormat>On-screen Show (4:3)</PresentationFormat>
  <Paragraphs>415</Paragraphs>
  <Slides>25</Slides>
  <Notes>18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Understanding Figurative Language and Idiomatic Expressions</vt:lpstr>
      <vt:lpstr>Objectives:</vt:lpstr>
      <vt:lpstr>Common Core State Standards:</vt:lpstr>
      <vt:lpstr>College and Career Readiness Anchor Standards for Language K-12: </vt:lpstr>
      <vt:lpstr>College and Career Readiness Anchor Standards for Language K-12: </vt:lpstr>
      <vt:lpstr>CCSS note on range and content of student language use:</vt:lpstr>
      <vt:lpstr>Why focus on migrant students?</vt:lpstr>
      <vt:lpstr>Reading Skills </vt:lpstr>
      <vt:lpstr>Why is academic text difficult? Written academic language has:</vt:lpstr>
      <vt:lpstr>Words are metaphorical</vt:lpstr>
      <vt:lpstr>Several types of figurative language:</vt:lpstr>
      <vt:lpstr>Onomatopoeia:  "Plop, plop, fizz, fizz, oh what a relief it is."</vt:lpstr>
      <vt:lpstr>“Onomatopoeia” by Todd Rundgren</vt:lpstr>
      <vt:lpstr>Figurative Language: Personification</vt:lpstr>
      <vt:lpstr>Figurative Language: Similes</vt:lpstr>
      <vt:lpstr>Figurative Language: Metaphors</vt:lpstr>
      <vt:lpstr>Figurative Language: Hyperboles Hyperbole in Ads Can You Identify the Company? </vt:lpstr>
      <vt:lpstr>Figurative Language: Puns</vt:lpstr>
      <vt:lpstr>Figurative Language:  Colloquial Expressions:</vt:lpstr>
      <vt:lpstr>Figurative Language: Idioms</vt:lpstr>
      <vt:lpstr>Cognitive Content Dictionary: One way to teach idioms</vt:lpstr>
      <vt:lpstr>Cognitive Content Dictionary – Day 2</vt:lpstr>
      <vt:lpstr>Several types of figurative language:</vt:lpstr>
      <vt:lpstr>Teaching Tips:</vt:lpstr>
      <vt:lpstr>You Try It!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Figurative Language and Idiomatic Expressions</dc:title>
  <dc:creator>Kathy Thornock</dc:creator>
  <cp:lastModifiedBy>Kathy Thornock</cp:lastModifiedBy>
  <cp:revision>69</cp:revision>
  <dcterms:created xsi:type="dcterms:W3CDTF">2014-03-06T02:56:24Z</dcterms:created>
  <dcterms:modified xsi:type="dcterms:W3CDTF">2014-04-04T21:46:57Z</dcterms:modified>
</cp:coreProperties>
</file>