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076" y="-2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20913006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This will be our focus today.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Clr>
                <a:srgbClr val="000000"/>
              </a:buClr>
              <a:buSzPct val="100000"/>
              <a:buFont typeface="Arial"/>
              <a:buNone/>
            </a:pPr>
            <a:r>
              <a:rPr lang="en"/>
              <a:t>Energizing because it involves movement. Try acting out "radius", "diameter", and "circumference."</a:t>
            </a:r>
          </a:p>
          <a:p>
            <a:pPr lvl="0" rtl="0">
              <a:buClr>
                <a:srgbClr val="000000"/>
              </a:buClr>
              <a:buSzPct val="100000"/>
              <a:buFont typeface="Arial"/>
              <a:buNone/>
            </a:pPr>
            <a:r>
              <a:rPr lang="en"/>
              <a:t>Two approaches can be used:</a:t>
            </a:r>
          </a:p>
          <a:p>
            <a:pPr lvl="0" rtl="0">
              <a:buClr>
                <a:srgbClr val="000000"/>
              </a:buClr>
              <a:buSzPct val="100000"/>
              <a:buFont typeface="Arial"/>
              <a:buNone/>
            </a:pPr>
            <a:r>
              <a:rPr lang="en"/>
              <a:t>1:Students stand next to their desks and, without speaking, use their bodies to show their knowledge of each term called out by the teacher.</a:t>
            </a:r>
          </a:p>
          <a:p>
            <a:pPr lvl="0" rtl="0">
              <a:buClr>
                <a:srgbClr val="000000"/>
              </a:buClr>
              <a:buSzPct val="100000"/>
              <a:buFont typeface="Arial"/>
              <a:buNone/>
            </a:pPr>
            <a:r>
              <a:rPr lang="en"/>
              <a:t>2: Students form teams and a designated student acts out the term while other members guess it as quickly as possible. Can be a competition among teams or teams try to beat their previous record.</a:t>
            </a:r>
          </a:p>
          <a:p>
            <a:pPr lvl="0" rtl="0">
              <a:buClr>
                <a:srgbClr val="000000"/>
              </a:buClr>
              <a:buSzPct val="100000"/>
              <a:buFont typeface="Arial"/>
              <a:buNone/>
            </a:pPr>
            <a:r>
              <a:rPr lang="en"/>
              <a:t>Procedure 1: can be used throughout the day and only takes a few minutes or seconds. Other terms might require students to act a scene or interact with someone.</a:t>
            </a:r>
          </a:p>
          <a:p>
            <a:pPr lvl="0" rtl="0">
              <a:buClr>
                <a:srgbClr val="000000"/>
              </a:buClr>
              <a:buSzPct val="100000"/>
              <a:buFont typeface="Arial"/>
              <a:buNone/>
            </a:pPr>
            <a:r>
              <a:rPr lang="en"/>
              <a:t>Abstract terms will take more time for students to think through. Repeated terms will take very little time.</a:t>
            </a:r>
          </a:p>
          <a:p>
            <a:pPr lvl="0" rtl="0">
              <a:buClr>
                <a:srgbClr val="000000"/>
              </a:buClr>
              <a:buSzPct val="100000"/>
              <a:buFont typeface="Arial"/>
              <a:buNone/>
            </a:pPr>
            <a:r>
              <a:rPr lang="en"/>
              <a:t>When you're satisfied with the representation, go onto the next one. You may only use terms from one topic, or could mix topics in the same period of time</a:t>
            </a:r>
          </a:p>
          <a:p>
            <a:pPr lvl="0" rtl="0">
              <a:buClr>
                <a:srgbClr val="000000"/>
              </a:buClr>
              <a:buSzPct val="100000"/>
              <a:buFont typeface="Arial"/>
              <a:buNone/>
            </a:pPr>
            <a:r>
              <a:rPr lang="en"/>
              <a:t>Procedure 2: Make decks of cards with 1 vocabulary word on each card. Actor takes a card and acts out the word without talking. When that team guesses the term, the actor signals it and they get a point. </a:t>
            </a:r>
          </a:p>
          <a:p>
            <a:pPr lvl="0" rtl="0">
              <a:buClr>
                <a:srgbClr val="000000"/>
              </a:buClr>
              <a:buSzPct val="100000"/>
              <a:buFont typeface="Arial"/>
              <a:buNone/>
            </a:pPr>
            <a:r>
              <a:rPr lang="en"/>
              <a:t>Teams can play one at a time or simultaneously. </a:t>
            </a:r>
          </a:p>
          <a:p>
            <a:endParaRPr lang="e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Energizing because it involves movement. Try acting out "radius", "diameter", and "circumference."</a:t>
            </a:r>
          </a:p>
          <a:p>
            <a:pPr lvl="0" rtl="0">
              <a:buNone/>
            </a:pPr>
            <a:r>
              <a:rPr lang="en"/>
              <a:t>Two approaches can be used:</a:t>
            </a:r>
          </a:p>
          <a:p>
            <a:pPr lvl="0" rtl="0">
              <a:buNone/>
            </a:pPr>
            <a:r>
              <a:rPr lang="en"/>
              <a:t>1:Students stand next to their desks and, without speaking, use their bodies to show their knowledge of each term called out by the teacher.</a:t>
            </a:r>
          </a:p>
          <a:p>
            <a:pPr lvl="0" rtl="0">
              <a:buNone/>
            </a:pPr>
            <a:r>
              <a:rPr lang="en"/>
              <a:t>2: Students form teams and a designated student acts out the term while other members guess it as quickly as possible. Can be a competition among teams or teams try to beat their previous record.</a:t>
            </a:r>
          </a:p>
          <a:p>
            <a:pPr lvl="0" rtl="0">
              <a:buNone/>
            </a:pPr>
            <a:r>
              <a:rPr lang="en"/>
              <a:t>Procedure 1: can be used throughout the day and only takes a few minutes or seconds. Other terms might require students to act a scene or interact with someone.</a:t>
            </a:r>
          </a:p>
          <a:p>
            <a:pPr lvl="0" rtl="0">
              <a:buNone/>
            </a:pPr>
            <a:r>
              <a:rPr lang="en"/>
              <a:t>Abstract terms will take more time for students to think through. Repeated terms will take very little time.</a:t>
            </a:r>
          </a:p>
          <a:p>
            <a:pPr lvl="0" rtl="0">
              <a:buNone/>
            </a:pPr>
            <a:r>
              <a:rPr lang="en"/>
              <a:t>When you're satisfied with the representation, go onto the next one. You may only use terms from one topic, or could mix topics in the same period of time</a:t>
            </a:r>
          </a:p>
          <a:p>
            <a:pPr lvl="0" rtl="0">
              <a:buNone/>
            </a:pPr>
            <a:r>
              <a:rPr lang="en"/>
              <a:t>Procedure 2: Make decks of cards with 1 vocabulary word on each card. Actor takes a card and acts out the word without talking. When that team guesses the term, the actor signals it and they get a point. </a:t>
            </a:r>
          </a:p>
          <a:p>
            <a:pPr>
              <a:buNone/>
            </a:pPr>
            <a:r>
              <a:rPr lang="en"/>
              <a:t>Teams can play one at a time or simultaneously.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Object is for students to create as many different categories of words as possible based on a given list of terms and phrases. Key is a list of words that can be categorized, but which are varied enough for students to use creativity in coming up with categories. Use past vocabulary words as well as current ones. Combine words from different subjects. Participants use sticky notes to sort their words into categories.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dirty="0"/>
              <a:t>When the first team correctly guesses a category, they yell "Go" and the teacher uncovers the next cell. When the other teams finish one category, the clue giver looks up to see the next category. If it is still covered, he yells "go" so the teacher uncovers it. When one team has guessed all the categories, they should raise their hands and shout, "Got It!", which is the cue for all teams to stop. Award all teams the number of points they have earned up to that time. If you continue the game with another round, designate new clue givers.</a:t>
            </a:r>
          </a:p>
          <a:p>
            <a:pPr lvl="0" rtl="0">
              <a:buNone/>
            </a:pPr>
            <a:r>
              <a:rPr lang="en" dirty="0"/>
              <a:t>After each round, take time to have several students share some of the items they included in their lists, highlighting those items that were particularly helpful to their team in identifying the category name. </a:t>
            </a:r>
          </a:p>
          <a:p>
            <a:pPr>
              <a:buNone/>
            </a:pPr>
            <a:r>
              <a:rPr lang="en" dirty="0"/>
              <a:t>You can keep track of points or just play for fun. You can have teams try to beat their previously record time.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Direction examples: You're starting at the school. Go north on Vancouver Street until you get to Washington Avenue. Make a left turn and go east until you reach the Lawndale Park. I am hiding in the third house on the left. What is the address?</a:t>
            </a:r>
          </a:p>
          <a:p>
            <a:pPr lvl="0" rtl="0">
              <a:buNone/>
            </a:pPr>
            <a:r>
              <a:rPr lang="en"/>
              <a:t>Example 2: We're starting in Denver where highway I-25 meets highway 225. Go north on highway 225 until it meets highway I-76. Go north on I-76 until you reach highway I-80. Head east on I-80 until you find I-90. Take I-90 east until you find US-9. This is where I am hiding. What state and city am I in?"</a:t>
            </a:r>
          </a:p>
          <a:p>
            <a:pPr lvl="0" rtl="0">
              <a:buNone/>
            </a:pPr>
            <a:r>
              <a:rPr lang="en"/>
              <a:t>Version: have students take turns giving verbal-only directions to the class. Give the student a list of the terms and phrases she can use to help her classmates find her. With younger students, you might let them decide where they want to hide and write out the directions for them to read. </a:t>
            </a:r>
          </a:p>
          <a:p>
            <a:pPr>
              <a:buNone/>
            </a:pPr>
            <a:r>
              <a:rPr lang="en"/>
              <a:t>Vocabulary Words can be prepositions or nouns as well as geography terms.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Directions 1: Start at the intersection of Highway 29 and I-70. (Kansas City). Go west on 70 to I-25 (Denver), go south almost to the border, and then west on I-10 to the intersection with Highway 19. Where Am I? (Tuscon).</a:t>
            </a:r>
          </a:p>
          <a:p>
            <a:pPr lvl="0" rtl="0">
              <a:buNone/>
            </a:pPr>
            <a:r>
              <a:rPr lang="en"/>
              <a:t>2. Start in Kansas City, go east on I-70then continue east on I-64, passing Louisville and on to Charleston, West Virginia. Turn south onto I-77 and go past Columbia, South Carolina. Turn south again on Highway 95 and go until it ends. Where Am I? (Miami, Florida)</a:t>
            </a:r>
          </a:p>
          <a:p>
            <a:pPr lvl="0" rtl="0">
              <a:buNone/>
            </a:pPr>
            <a:r>
              <a:rPr lang="en"/>
              <a:t>3. Start in Kansas City, drive north on I-29 until you reach North Dakota (Fargo) and turn west on I-94 until it turns into I-90. Continue through most of Montana until you reach the intersection with I-15. Go south on I-15 until it intersects with I-80. Where Am I? (Salt Lake City, Utah)</a:t>
            </a:r>
          </a:p>
          <a:p>
            <a:pPr lvl="0" rtl="0">
              <a:buNone/>
            </a:pPr>
            <a:r>
              <a:rPr lang="en"/>
              <a:t>4. Start in Kansas City. Go north on I-35 to Des Moines, Iowa. Turn east on I-80 until you arrive at Lake Michigan. Where Am I? (Chicago, Illinois)</a:t>
            </a:r>
          </a:p>
          <a:p>
            <a:endParaRPr lang="en"/>
          </a:p>
          <a:p>
            <a:pPr>
              <a:buNone/>
            </a:pPr>
            <a:r>
              <a:rPr lang="en"/>
              <a:t>Next, have students direct each other to locations around the map. You can use city maps, country maps, or world maps for this game.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Teams read their story aloud. You can have kids vote on a winner or just enjoy the stories. Younger students can have less words to use. Can provide a photo rather than a puzzle. Can have kids write about what they see rather than make a story. Students could find their own photo. More advanced words require more thinking.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There are many systems for teaching vocabulary. What we DO know is that handing students a list of words and having them write the dictionary definitions is not an effective method of instruction.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1: determine what students already know about it - or what they </a:t>
            </a:r>
            <a:r>
              <a:rPr lang="en" i="1"/>
              <a:t>think</a:t>
            </a:r>
            <a:r>
              <a:rPr lang="en"/>
              <a:t> they know. If you hear misconceptions, you will need to clarify when you present. If they have accurate knowledge, you can build on it. </a:t>
            </a:r>
          </a:p>
          <a:p>
            <a:pPr lvl="0" rtl="0">
              <a:buNone/>
            </a:pPr>
            <a:r>
              <a:rPr lang="en"/>
              <a:t>Next, build an initial understanding by providing direct experiences: </a:t>
            </a:r>
          </a:p>
          <a:p>
            <a:pPr lvl="0" rtl="0">
              <a:buNone/>
            </a:pPr>
            <a:r>
              <a:rPr lang="en"/>
              <a:t>telling a story that uses or demonstrates the term, </a:t>
            </a:r>
          </a:p>
          <a:p>
            <a:pPr lvl="0" rtl="0">
              <a:buNone/>
            </a:pPr>
            <a:r>
              <a:rPr lang="en"/>
              <a:t>use video or other images to help students understand, </a:t>
            </a:r>
          </a:p>
          <a:p>
            <a:pPr lvl="0" rtl="0">
              <a:buNone/>
            </a:pPr>
            <a:r>
              <a:rPr lang="en"/>
              <a:t>let students do some investigation into the term and present to the class (a skit or pantomime), </a:t>
            </a:r>
          </a:p>
          <a:p>
            <a:pPr lvl="0" rtl="0">
              <a:buNone/>
            </a:pPr>
            <a:r>
              <a:rPr lang="en"/>
              <a:t>use current events to apply the term to something familiar to the students, </a:t>
            </a:r>
          </a:p>
          <a:p>
            <a:pPr lvl="0" rtl="0">
              <a:buNone/>
            </a:pPr>
            <a:r>
              <a:rPr lang="en"/>
              <a:t>describe your mental pictures of the term, </a:t>
            </a:r>
          </a:p>
          <a:p>
            <a:pPr lvl="0" rtl="0">
              <a:buNone/>
            </a:pPr>
            <a:r>
              <a:rPr lang="en"/>
              <a:t>find or create pictures that exemplify the term. </a:t>
            </a:r>
          </a:p>
          <a:p>
            <a:pPr lvl="0" rtl="0">
              <a:buNone/>
            </a:pPr>
            <a:r>
              <a:rPr lang="en"/>
              <a:t>This step </a:t>
            </a:r>
            <a:r>
              <a:rPr lang="en" b="1"/>
              <a:t>does not</a:t>
            </a:r>
            <a:r>
              <a:rPr lang="en"/>
              <a:t> involve presenting a definition. It should be a more natural process. "Friendly definition." If the term is a proper noun, only give the information that's important to those specific proper nouns. </a:t>
            </a:r>
          </a:p>
          <a:p>
            <a:pPr lvl="0" rtl="0">
              <a:buNone/>
            </a:pPr>
            <a:r>
              <a:rPr lang="en" b="1" u="sng"/>
              <a:t>Practice making a "friendly definition" for climate:</a:t>
            </a:r>
            <a:r>
              <a:rPr lang="en"/>
              <a:t> Glossary definition says "The prevailing meteorological conditions, or weather, of a place, including temperature, precipitation, and wind." Think- Pair- Share. (Book's example is "Climate is the word that describes what weather is generally like in a particular place. If someone says that a place has a warm, dry climate, it means that the winters are not really cold and there is probably not much snow, plus the summers are probably pretty hot without much rain."</a:t>
            </a:r>
          </a:p>
          <a:p>
            <a:pPr lvl="0" rtl="0">
              <a:buNone/>
            </a:pPr>
            <a:r>
              <a:rPr lang="en" b="1"/>
              <a:t>Explanation about who Louis Pasteur was:</a:t>
            </a:r>
            <a:r>
              <a:rPr lang="en"/>
              <a:t> "Look at your milk container and you will see the word pasteurized. That word means that the milk was heated to kill the bacteria that could make you sick. Louis Pasteur, a man from France, invented the process to make milk safe to drink in the 1800s. That process was then named after him." </a:t>
            </a:r>
          </a:p>
          <a:p>
            <a:pPr lvl="0" rtl="0">
              <a:buNone/>
            </a:pPr>
            <a:r>
              <a:rPr lang="en" b="1"/>
              <a:t>STEP 2:</a:t>
            </a:r>
            <a:r>
              <a:rPr lang="en"/>
              <a:t> Don't let them simply copy what you have said. </a:t>
            </a:r>
          </a:p>
          <a:p>
            <a:pPr lvl="0" rtl="0">
              <a:buNone/>
            </a:pPr>
            <a:r>
              <a:rPr lang="en"/>
              <a:t>Make sure they don't have major errors. Clear up any confusions or major errors.</a:t>
            </a:r>
          </a:p>
          <a:p>
            <a:pPr lvl="0" rtl="0">
              <a:buNone/>
            </a:pPr>
            <a:r>
              <a:rPr lang="en"/>
              <a:t>If they're struggling to understand, you should:</a:t>
            </a:r>
          </a:p>
          <a:p>
            <a:pPr lvl="0" rtl="0">
              <a:buNone/>
            </a:pPr>
            <a:r>
              <a:rPr lang="en"/>
              <a:t>give additional descriptions, explanations, or examples,</a:t>
            </a:r>
          </a:p>
          <a:p>
            <a:pPr lvl="0" rtl="0">
              <a:buNone/>
            </a:pPr>
            <a:r>
              <a:rPr lang="en"/>
              <a:t>Have students discuss with a partner or small group,</a:t>
            </a:r>
          </a:p>
          <a:p>
            <a:pPr lvl="0" rtl="0">
              <a:buNone/>
            </a:pPr>
            <a:r>
              <a:rPr lang="en"/>
              <a:t>go to Step 3 and have them create a nonlinguistic representation, and then go back to the linguistic description.</a:t>
            </a:r>
          </a:p>
          <a:p>
            <a:pPr lvl="0" rtl="0">
              <a:buNone/>
            </a:pPr>
            <a:r>
              <a:rPr lang="en"/>
              <a:t>Have students record their descriptions, explanations, and examples in their academic notebooks.</a:t>
            </a:r>
          </a:p>
          <a:p>
            <a:pPr lvl="0" rtl="0">
              <a:buNone/>
            </a:pPr>
            <a:r>
              <a:rPr lang="en" b="1"/>
              <a:t>Step 3:</a:t>
            </a:r>
            <a:r>
              <a:rPr lang="en"/>
              <a:t> Forces students to think of the term in a totally different way.</a:t>
            </a:r>
          </a:p>
          <a:p>
            <a:pPr lvl="0" rtl="0">
              <a:buNone/>
            </a:pPr>
            <a:r>
              <a:rPr lang="en"/>
              <a:t>For students who think they cannot draw: Model often, provide examples of drawings that are rough but represent the ideas, allow students to work together (at first). </a:t>
            </a:r>
          </a:p>
          <a:p>
            <a:pPr lvl="0" rtl="0">
              <a:buNone/>
            </a:pPr>
            <a:r>
              <a:rPr lang="en"/>
              <a:t>For students who "overdraw" model, Play "Draw me" (like Pictionary) to show how to "quick draw", discuss the difference between drawing and sketching.</a:t>
            </a:r>
          </a:p>
          <a:p>
            <a:pPr>
              <a:buNone/>
            </a:pPr>
            <a:r>
              <a:rPr lang="en"/>
              <a:t>It's not necessary that they draw everything freehand. They could trace a map, for instance.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Letting students use their L1 helps them connect prior knowledge with new understanding. </a:t>
            </a:r>
          </a:p>
          <a:p>
            <a:pPr lvl="0" rtl="0">
              <a:buNone/>
            </a:pPr>
            <a:r>
              <a:rPr lang="en"/>
              <a:t>Nonlinguistic representations help them understand the meaning in a way that is not dependent on understanding English. Pictures or videos from Internet can be very helpful.</a:t>
            </a:r>
          </a:p>
          <a:p>
            <a:pPr lvl="0" rtl="0">
              <a:buNone/>
            </a:pPr>
            <a:r>
              <a:rPr lang="en"/>
              <a:t>Allowing them to use their native language communicates a basic respect for their language and culture. </a:t>
            </a:r>
          </a:p>
          <a:p>
            <a:pPr>
              <a:buNone/>
            </a:pPr>
            <a:r>
              <a:rPr lang="en"/>
              <a:t>Encourage them to record any English terms they are familiar with that are related to the term being presented.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372035" y="311039"/>
            <a:ext cx="8399999" cy="4440899"/>
          </a:xfrm>
          <a:prstGeom prst="roundRect">
            <a:avLst>
              <a:gd name="adj" fmla="val 3653"/>
            </a:avLst>
          </a:prstGeom>
          <a:solidFill>
            <a:srgbClr val="FFFFFF"/>
          </a:solidFill>
          <a:ln>
            <a:noFill/>
          </a:ln>
        </p:spPr>
        <p:txBody>
          <a:bodyPr lIns="91425" tIns="45700" rIns="91425" bIns="45700" anchor="ctr" anchorCtr="0">
            <a:noAutofit/>
          </a:bodyPr>
          <a:lstStyle/>
          <a:p>
            <a:endParaRPr/>
          </a:p>
        </p:txBody>
      </p:sp>
      <p:sp>
        <p:nvSpPr>
          <p:cNvPr id="9" name="Shape 9"/>
          <p:cNvSpPr/>
          <p:nvPr/>
        </p:nvSpPr>
        <p:spPr>
          <a:xfrm>
            <a:off x="372035" y="4904401"/>
            <a:ext cx="8399999" cy="1206600"/>
          </a:xfrm>
          <a:prstGeom prst="roundRect">
            <a:avLst>
              <a:gd name="adj" fmla="val 15243"/>
            </a:avLst>
          </a:prstGeom>
          <a:solidFill>
            <a:srgbClr val="FFFFFF"/>
          </a:solidFill>
          <a:ln>
            <a:noFill/>
          </a:ln>
        </p:spPr>
        <p:txBody>
          <a:bodyPr lIns="91425" tIns="45700" rIns="91425" bIns="45700" anchor="ctr" anchorCtr="0">
            <a:noAutofit/>
          </a:bodyPr>
          <a:lstStyle/>
          <a:p>
            <a:endParaRPr/>
          </a:p>
        </p:txBody>
      </p:sp>
      <p:sp>
        <p:nvSpPr>
          <p:cNvPr id="10" name="Shape 10"/>
          <p:cNvSpPr txBox="1">
            <a:spLocks noGrp="1"/>
          </p:cNvSpPr>
          <p:nvPr>
            <p:ph type="ctrTitle"/>
          </p:nvPr>
        </p:nvSpPr>
        <p:spPr>
          <a:xfrm>
            <a:off x="685800" y="630810"/>
            <a:ext cx="7772400" cy="3789300"/>
          </a:xfrm>
          <a:prstGeom prst="rect">
            <a:avLst/>
          </a:prstGeom>
          <a:noFill/>
          <a:ln>
            <a:noFill/>
          </a:ln>
        </p:spPr>
        <p:txBody>
          <a:bodyPr lIns="91425" tIns="91425" rIns="91425" bIns="91425" anchor="b" anchorCtr="0"/>
          <a:lstStyle>
            <a:lvl1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1pPr>
            <a:lvl2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2pPr>
            <a:lvl3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3pPr>
            <a:lvl4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4pPr>
            <a:lvl5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5pPr>
            <a:lvl6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6pPr>
            <a:lvl7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7pPr>
            <a:lvl8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8pPr>
            <a:lvl9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685800" y="5195894"/>
            <a:ext cx="7772400" cy="614099"/>
          </a:xfrm>
          <a:prstGeom prst="rect">
            <a:avLst/>
          </a:prstGeom>
          <a:noFill/>
          <a:ln>
            <a:noFill/>
          </a:ln>
        </p:spPr>
        <p:txBody>
          <a:bodyPr lIns="91425" tIns="91425" rIns="91425" bIns="91425" anchor="ctr" anchorCtr="0"/>
          <a:lstStyle>
            <a:lvl1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1pPr>
            <a:lvl2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2pPr>
            <a:lvl3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3pPr>
            <a:lvl4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4pPr>
            <a:lvl5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5pPr>
            <a:lvl6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6pPr>
            <a:lvl7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7pPr>
            <a:lvl8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8pPr>
            <a:lvl9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5" y="1550894"/>
            <a:ext cx="8399999" cy="5170500"/>
          </a:xfrm>
          <a:prstGeom prst="roundRect">
            <a:avLst>
              <a:gd name="adj" fmla="val 2970"/>
            </a:avLst>
          </a:prstGeom>
          <a:solidFill>
            <a:srgbClr val="FFFFFF"/>
          </a:solidFill>
          <a:ln>
            <a:noFill/>
          </a:ln>
        </p:spPr>
        <p:txBody>
          <a:bodyPr lIns="91425" tIns="45700" rIns="91425" bIns="45700" anchor="ctr" anchorCtr="0">
            <a:noAutofit/>
          </a:bodyPr>
          <a:lstStyle/>
          <a:p>
            <a:endParaRPr/>
          </a:p>
        </p:txBody>
      </p:sp>
      <p:sp>
        <p:nvSpPr>
          <p:cNvPr id="14" name="Shape 14"/>
          <p:cNvSpPr/>
          <p:nvPr/>
        </p:nvSpPr>
        <p:spPr>
          <a:xfrm rot="10800000" flipH="1">
            <a:off x="372035" y="-120"/>
            <a:ext cx="8399999" cy="13998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endParaRPr/>
          </a:p>
        </p:txBody>
      </p:sp>
      <p:sp>
        <p:nvSpPr>
          <p:cNvPr id="15" name="Shape 15"/>
          <p:cNvSpPr txBox="1">
            <a:spLocks noGrp="1"/>
          </p:cNvSpPr>
          <p:nvPr>
            <p:ph type="title"/>
          </p:nvPr>
        </p:nvSpPr>
        <p:spPr>
          <a:xfrm>
            <a:off x="457200" y="186035"/>
            <a:ext cx="8229600" cy="1143000"/>
          </a:xfrm>
          <a:prstGeom prst="rect">
            <a:avLst/>
          </a:prstGeom>
          <a:noFill/>
          <a:ln>
            <a:noFill/>
          </a:ln>
        </p:spPr>
        <p:txBody>
          <a:bodyPr lIns="91425" tIns="91425" rIns="91425" bIns="91425" anchor="b" anchorCtr="0"/>
          <a:lstStyle>
            <a:lvl1pPr rtl="0">
              <a:defRPr>
                <a:solidFill>
                  <a:schemeClr val="dk2"/>
                </a:solidFill>
              </a:defRPr>
            </a:lvl1pPr>
            <a:lvl2pPr rtl="0">
              <a:defRPr>
                <a:solidFill>
                  <a:schemeClr val="dk2"/>
                </a:solidFill>
              </a:defRPr>
            </a:lvl2pPr>
            <a:lvl3pPr rtl="0">
              <a:defRPr>
                <a:solidFill>
                  <a:schemeClr val="dk2"/>
                </a:solidFill>
              </a:defRPr>
            </a:lvl3pPr>
            <a:lvl4pPr rtl="0">
              <a:defRPr>
                <a:solidFill>
                  <a:schemeClr val="dk2"/>
                </a:solidFill>
              </a:defRPr>
            </a:lvl4pPr>
            <a:lvl5pPr rtl="0">
              <a:defRPr>
                <a:solidFill>
                  <a:schemeClr val="dk2"/>
                </a:solidFill>
              </a:defRPr>
            </a:lvl5pPr>
            <a:lvl6pPr rtl="0">
              <a:defRPr>
                <a:solidFill>
                  <a:schemeClr val="dk2"/>
                </a:solidFill>
              </a:defRPr>
            </a:lvl6pPr>
            <a:lvl7pPr rtl="0">
              <a:defRPr>
                <a:solidFill>
                  <a:schemeClr val="dk2"/>
                </a:solidFill>
              </a:defRPr>
            </a:lvl7pPr>
            <a:lvl8pPr rtl="0">
              <a:defRPr>
                <a:solidFill>
                  <a:schemeClr val="dk2"/>
                </a:solidFill>
              </a:defRPr>
            </a:lvl8pPr>
            <a:lvl9pPr rtl="0">
              <a:defRPr>
                <a:solidFill>
                  <a:schemeClr val="dk2"/>
                </a:solidFill>
              </a:defRPr>
            </a:lvl9pPr>
          </a:lstStyle>
          <a:p>
            <a:endParaRPr/>
          </a:p>
        </p:txBody>
      </p:sp>
      <p:sp>
        <p:nvSpPr>
          <p:cNvPr id="16" name="Shape 1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p:nvPr/>
        </p:nvSpPr>
        <p:spPr>
          <a:xfrm>
            <a:off x="372035" y="1550894"/>
            <a:ext cx="4114800" cy="5170500"/>
          </a:xfrm>
          <a:prstGeom prst="roundRect">
            <a:avLst>
              <a:gd name="adj" fmla="val 3784"/>
            </a:avLst>
          </a:prstGeom>
          <a:solidFill>
            <a:srgbClr val="FFFFFF"/>
          </a:solidFill>
          <a:ln>
            <a:noFill/>
          </a:ln>
        </p:spPr>
        <p:txBody>
          <a:bodyPr lIns="91425" tIns="45700" rIns="91425" bIns="45700" anchor="ctr" anchorCtr="0">
            <a:noAutofit/>
          </a:bodyPr>
          <a:lstStyle/>
          <a:p>
            <a:endParaRPr/>
          </a:p>
        </p:txBody>
      </p:sp>
      <p:sp>
        <p:nvSpPr>
          <p:cNvPr id="19" name="Shape 19"/>
          <p:cNvSpPr/>
          <p:nvPr/>
        </p:nvSpPr>
        <p:spPr>
          <a:xfrm rot="10800000" flipH="1">
            <a:off x="372035" y="-120"/>
            <a:ext cx="8399999" cy="13998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endParaRPr/>
          </a:p>
        </p:txBody>
      </p:sp>
      <p:sp>
        <p:nvSpPr>
          <p:cNvPr id="20" name="Shape 20"/>
          <p:cNvSpPr txBox="1">
            <a:spLocks noGrp="1"/>
          </p:cNvSpPr>
          <p:nvPr>
            <p:ph type="title"/>
          </p:nvPr>
        </p:nvSpPr>
        <p:spPr>
          <a:xfrm>
            <a:off x="457200" y="186035"/>
            <a:ext cx="8229600" cy="1143000"/>
          </a:xfrm>
          <a:prstGeom prst="rect">
            <a:avLst/>
          </a:prstGeom>
          <a:noFill/>
          <a:ln>
            <a:noFill/>
          </a:ln>
        </p:spPr>
        <p:txBody>
          <a:bodyPr lIns="91425" tIns="91425" rIns="91425" bIns="91425" anchor="b" anchorCtr="0"/>
          <a:lstStyle>
            <a:lvl1pPr rtl="0">
              <a:defRPr>
                <a:solidFill>
                  <a:schemeClr val="dk2"/>
                </a:solidFill>
              </a:defRPr>
            </a:lvl1pPr>
            <a:lvl2pPr rtl="0">
              <a:defRPr>
                <a:solidFill>
                  <a:schemeClr val="dk2"/>
                </a:solidFill>
              </a:defRPr>
            </a:lvl2pPr>
            <a:lvl3pPr rtl="0">
              <a:defRPr>
                <a:solidFill>
                  <a:schemeClr val="dk2"/>
                </a:solidFill>
              </a:defRPr>
            </a:lvl3pPr>
            <a:lvl4pPr rtl="0">
              <a:defRPr>
                <a:solidFill>
                  <a:schemeClr val="dk2"/>
                </a:solidFill>
              </a:defRPr>
            </a:lvl4pPr>
            <a:lvl5pPr rtl="0">
              <a:defRPr>
                <a:solidFill>
                  <a:schemeClr val="dk2"/>
                </a:solidFill>
              </a:defRPr>
            </a:lvl5pPr>
            <a:lvl6pPr rtl="0">
              <a:defRPr>
                <a:solidFill>
                  <a:schemeClr val="dk2"/>
                </a:solidFill>
              </a:defRPr>
            </a:lvl6pPr>
            <a:lvl7pPr rtl="0">
              <a:defRPr>
                <a:solidFill>
                  <a:schemeClr val="dk2"/>
                </a:solidFill>
              </a:defRPr>
            </a:lvl7pPr>
            <a:lvl8pPr rtl="0">
              <a:defRPr>
                <a:solidFill>
                  <a:schemeClr val="dk2"/>
                </a:solidFill>
              </a:defRPr>
            </a:lvl8pPr>
            <a:lvl9pPr rtl="0">
              <a:defRPr>
                <a:solidFill>
                  <a:schemeClr val="dk2"/>
                </a:solidFill>
              </a:defRPr>
            </a:lvl9pPr>
          </a:lstStyle>
          <a:p>
            <a:endParaRPr/>
          </a:p>
        </p:txBody>
      </p:sp>
      <p:sp>
        <p:nvSpPr>
          <p:cNvPr id="21" name="Shape 21"/>
          <p:cNvSpPr txBox="1">
            <a:spLocks noGrp="1"/>
          </p:cNvSpPr>
          <p:nvPr>
            <p:ph type="body" idx="1"/>
          </p:nvPr>
        </p:nvSpPr>
        <p:spPr>
          <a:xfrm>
            <a:off x="457200" y="1600200"/>
            <a:ext cx="3925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2" name="Shape 22"/>
          <p:cNvSpPr/>
          <p:nvPr/>
        </p:nvSpPr>
        <p:spPr>
          <a:xfrm>
            <a:off x="4657164" y="1550894"/>
            <a:ext cx="4114800" cy="5170500"/>
          </a:xfrm>
          <a:prstGeom prst="roundRect">
            <a:avLst>
              <a:gd name="adj" fmla="val 3784"/>
            </a:avLst>
          </a:prstGeom>
          <a:solidFill>
            <a:srgbClr val="FFFFFF"/>
          </a:solidFill>
          <a:ln>
            <a:noFill/>
          </a:ln>
        </p:spPr>
        <p:txBody>
          <a:bodyPr lIns="91425" tIns="45700" rIns="91425" bIns="45700" anchor="ctr" anchorCtr="0">
            <a:noAutofit/>
          </a:bodyPr>
          <a:lstStyle/>
          <a:p>
            <a:endParaRPr/>
          </a:p>
        </p:txBody>
      </p:sp>
      <p:sp>
        <p:nvSpPr>
          <p:cNvPr id="23" name="Shape 23"/>
          <p:cNvSpPr txBox="1">
            <a:spLocks noGrp="1"/>
          </p:cNvSpPr>
          <p:nvPr>
            <p:ph type="body" idx="2"/>
          </p:nvPr>
        </p:nvSpPr>
        <p:spPr>
          <a:xfrm>
            <a:off x="4761353" y="1600200"/>
            <a:ext cx="3925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p:nvPr/>
        </p:nvSpPr>
        <p:spPr>
          <a:xfrm>
            <a:off x="372035" y="1550894"/>
            <a:ext cx="8399999" cy="5170500"/>
          </a:xfrm>
          <a:prstGeom prst="roundRect">
            <a:avLst>
              <a:gd name="adj" fmla="val 2970"/>
            </a:avLst>
          </a:prstGeom>
          <a:solidFill>
            <a:srgbClr val="FFFFFF"/>
          </a:solidFill>
          <a:ln>
            <a:noFill/>
          </a:ln>
        </p:spPr>
        <p:txBody>
          <a:bodyPr lIns="91425" tIns="45700" rIns="91425" bIns="45700" anchor="ctr" anchorCtr="0">
            <a:noAutofit/>
          </a:bodyPr>
          <a:lstStyle/>
          <a:p>
            <a:endParaRPr/>
          </a:p>
        </p:txBody>
      </p:sp>
      <p:sp>
        <p:nvSpPr>
          <p:cNvPr id="26" name="Shape 26"/>
          <p:cNvSpPr/>
          <p:nvPr/>
        </p:nvSpPr>
        <p:spPr>
          <a:xfrm rot="10800000" flipH="1">
            <a:off x="372035" y="-120"/>
            <a:ext cx="8399999" cy="13998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endParaRPr/>
          </a:p>
        </p:txBody>
      </p:sp>
      <p:sp>
        <p:nvSpPr>
          <p:cNvPr id="27" name="Shape 27"/>
          <p:cNvSpPr txBox="1">
            <a:spLocks noGrp="1"/>
          </p:cNvSpPr>
          <p:nvPr>
            <p:ph type="title"/>
          </p:nvPr>
        </p:nvSpPr>
        <p:spPr>
          <a:xfrm>
            <a:off x="457200" y="186035"/>
            <a:ext cx="8229600" cy="1143000"/>
          </a:xfrm>
          <a:prstGeom prst="rect">
            <a:avLst/>
          </a:prstGeom>
          <a:noFill/>
          <a:ln>
            <a:noFill/>
          </a:ln>
        </p:spPr>
        <p:txBody>
          <a:bodyPr lIns="91425" tIns="91425" rIns="91425" bIns="91425" anchor="b" anchorCtr="0"/>
          <a:lstStyle>
            <a:lvl1pPr rtl="0">
              <a:defRPr>
                <a:solidFill>
                  <a:schemeClr val="dk2"/>
                </a:solidFill>
              </a:defRPr>
            </a:lvl1pPr>
            <a:lvl2pPr rtl="0">
              <a:defRPr>
                <a:solidFill>
                  <a:schemeClr val="dk2"/>
                </a:solidFill>
              </a:defRPr>
            </a:lvl2pPr>
            <a:lvl3pPr rtl="0">
              <a:defRPr>
                <a:solidFill>
                  <a:schemeClr val="dk2"/>
                </a:solidFill>
              </a:defRPr>
            </a:lvl3pPr>
            <a:lvl4pPr rtl="0">
              <a:defRPr>
                <a:solidFill>
                  <a:schemeClr val="dk2"/>
                </a:solidFill>
              </a:defRPr>
            </a:lvl4pPr>
            <a:lvl5pPr rtl="0">
              <a:defRPr>
                <a:solidFill>
                  <a:schemeClr val="dk2"/>
                </a:solidFill>
              </a:defRPr>
            </a:lvl5pPr>
            <a:lvl6pPr rtl="0">
              <a:defRPr>
                <a:solidFill>
                  <a:schemeClr val="dk2"/>
                </a:solidFill>
              </a:defRPr>
            </a:lvl6pPr>
            <a:lvl7pPr rtl="0">
              <a:defRPr>
                <a:solidFill>
                  <a:schemeClr val="dk2"/>
                </a:solidFill>
              </a:defRPr>
            </a:lvl7pPr>
            <a:lvl8pPr rtl="0">
              <a:defRPr>
                <a:solidFill>
                  <a:schemeClr val="dk2"/>
                </a:solidFill>
              </a:defRPr>
            </a:lvl8pPr>
            <a:lvl9pPr rtl="0">
              <a:defRPr>
                <a:solidFill>
                  <a:schemeClr val="dk2"/>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372035" y="5702203"/>
            <a:ext cx="8399999" cy="865500"/>
          </a:xfrm>
          <a:prstGeom prst="rect">
            <a:avLst/>
          </a:prstGeom>
          <a:noFill/>
          <a:ln>
            <a:noFill/>
          </a:ln>
        </p:spPr>
        <p:txBody>
          <a:bodyPr lIns="91425" tIns="91425" rIns="91425" bIns="91425" anchor="t" anchorCtr="0"/>
          <a:lstStyle>
            <a:lvl1pPr marL="342900" indent="-342900" algn="l" rtl="0">
              <a:lnSpc>
                <a:spcPct val="100000"/>
              </a:lnSpc>
              <a:spcBef>
                <a:spcPts val="0"/>
              </a:spcBef>
              <a:spcAft>
                <a:spcPts val="0"/>
              </a:spcAft>
              <a:buClr>
                <a:schemeClr val="lt1"/>
              </a:buClr>
              <a:buSzPct val="166666"/>
              <a:buFont typeface="Arial"/>
              <a:buChar char="•"/>
              <a:defRPr sz="2400" b="1">
                <a:solidFill>
                  <a:schemeClr val="lt1"/>
                </a:solidFill>
              </a:defRPr>
            </a:lvl1pPr>
            <a:lvl2pPr marL="342900" indent="-342900" algn="l" rtl="0">
              <a:lnSpc>
                <a:spcPct val="100000"/>
              </a:lnSpc>
              <a:spcBef>
                <a:spcPts val="0"/>
              </a:spcBef>
              <a:spcAft>
                <a:spcPts val="0"/>
              </a:spcAft>
              <a:buClr>
                <a:schemeClr val="lt1"/>
              </a:buClr>
              <a:buSzPct val="100000"/>
              <a:buFont typeface="Courier New"/>
              <a:buChar char="o"/>
              <a:defRPr sz="2400" b="1">
                <a:solidFill>
                  <a:schemeClr val="lt1"/>
                </a:solidFill>
              </a:defRPr>
            </a:lvl2pPr>
            <a:lvl3pPr marL="342900" indent="-342900" algn="l" rtl="0">
              <a:lnSpc>
                <a:spcPct val="100000"/>
              </a:lnSpc>
              <a:spcBef>
                <a:spcPts val="0"/>
              </a:spcBef>
              <a:spcAft>
                <a:spcPts val="0"/>
              </a:spcAft>
              <a:buClr>
                <a:schemeClr val="lt1"/>
              </a:buClr>
              <a:buSzPct val="100000"/>
              <a:buFont typeface="Wingdings"/>
              <a:buChar char="§"/>
              <a:defRPr sz="2400" b="1">
                <a:solidFill>
                  <a:schemeClr val="lt1"/>
                </a:solidFill>
              </a:defRPr>
            </a:lvl3pPr>
            <a:lvl4pPr marL="342900" indent="-342900" algn="l" rtl="0">
              <a:lnSpc>
                <a:spcPct val="100000"/>
              </a:lnSpc>
              <a:spcBef>
                <a:spcPts val="0"/>
              </a:spcBef>
              <a:spcAft>
                <a:spcPts val="0"/>
              </a:spcAft>
              <a:buClr>
                <a:schemeClr val="lt1"/>
              </a:buClr>
              <a:buSzPct val="166666"/>
              <a:buFont typeface="Arial"/>
              <a:buChar char="•"/>
              <a:defRPr sz="2400" b="1">
                <a:solidFill>
                  <a:schemeClr val="lt1"/>
                </a:solidFill>
              </a:defRPr>
            </a:lvl4pPr>
            <a:lvl5pPr marL="342900" indent="-342900" algn="l" rtl="0">
              <a:lnSpc>
                <a:spcPct val="100000"/>
              </a:lnSpc>
              <a:spcBef>
                <a:spcPts val="0"/>
              </a:spcBef>
              <a:spcAft>
                <a:spcPts val="0"/>
              </a:spcAft>
              <a:buClr>
                <a:schemeClr val="lt1"/>
              </a:buClr>
              <a:buSzPct val="100000"/>
              <a:buFont typeface="Courier New"/>
              <a:buChar char="o"/>
              <a:defRPr sz="2400" b="1">
                <a:solidFill>
                  <a:schemeClr val="lt1"/>
                </a:solidFill>
              </a:defRPr>
            </a:lvl5pPr>
            <a:lvl6pPr marL="342900" indent="-342900" algn="l" rtl="0">
              <a:lnSpc>
                <a:spcPct val="100000"/>
              </a:lnSpc>
              <a:spcBef>
                <a:spcPts val="0"/>
              </a:spcBef>
              <a:spcAft>
                <a:spcPts val="0"/>
              </a:spcAft>
              <a:buClr>
                <a:schemeClr val="lt1"/>
              </a:buClr>
              <a:buSzPct val="100000"/>
              <a:buFont typeface="Wingdings"/>
              <a:buChar char="§"/>
              <a:defRPr sz="2400" b="1">
                <a:solidFill>
                  <a:schemeClr val="lt1"/>
                </a:solidFill>
              </a:defRPr>
            </a:lvl6pPr>
            <a:lvl7pPr marL="342900" indent="-342900" algn="l" rtl="0">
              <a:lnSpc>
                <a:spcPct val="100000"/>
              </a:lnSpc>
              <a:spcBef>
                <a:spcPts val="0"/>
              </a:spcBef>
              <a:spcAft>
                <a:spcPts val="0"/>
              </a:spcAft>
              <a:buClr>
                <a:schemeClr val="lt1"/>
              </a:buClr>
              <a:buSzPct val="166666"/>
              <a:buFont typeface="Arial"/>
              <a:buChar char="•"/>
              <a:defRPr sz="2400" b="1">
                <a:solidFill>
                  <a:schemeClr val="lt1"/>
                </a:solidFill>
              </a:defRPr>
            </a:lvl7pPr>
            <a:lvl8pPr marL="342900" indent="-342900" algn="l" rtl="0">
              <a:lnSpc>
                <a:spcPct val="100000"/>
              </a:lnSpc>
              <a:spcBef>
                <a:spcPts val="0"/>
              </a:spcBef>
              <a:spcAft>
                <a:spcPts val="0"/>
              </a:spcAft>
              <a:buClr>
                <a:schemeClr val="lt1"/>
              </a:buClr>
              <a:buSzPct val="100000"/>
              <a:buFont typeface="Courier New"/>
              <a:buChar char="o"/>
              <a:defRPr sz="2400" b="1">
                <a:solidFill>
                  <a:schemeClr val="lt1"/>
                </a:solidFill>
              </a:defRPr>
            </a:lvl8pPr>
            <a:lvl9pPr marL="342900" indent="-342900" algn="l" rtl="0">
              <a:lnSpc>
                <a:spcPct val="100000"/>
              </a:lnSpc>
              <a:spcBef>
                <a:spcPts val="0"/>
              </a:spcBef>
              <a:spcAft>
                <a:spcPts val="0"/>
              </a:spcAft>
              <a:buClr>
                <a:schemeClr val="lt1"/>
              </a:buClr>
              <a:buSzPct val="100000"/>
              <a:buFont typeface="Wingdings"/>
              <a:buChar char="§"/>
              <a:defRPr sz="2400" b="1">
                <a:solidFill>
                  <a:schemeClr val="lt1"/>
                </a:solidFill>
              </a:defRPr>
            </a:lvl9pPr>
          </a:lstStyle>
          <a:p>
            <a:endParaRPr/>
          </a:p>
        </p:txBody>
      </p:sp>
      <p:sp>
        <p:nvSpPr>
          <p:cNvPr id="30" name="Shape 30"/>
          <p:cNvSpPr/>
          <p:nvPr/>
        </p:nvSpPr>
        <p:spPr>
          <a:xfrm>
            <a:off x="372035" y="311039"/>
            <a:ext cx="8399999" cy="5158200"/>
          </a:xfrm>
          <a:prstGeom prst="roundRect">
            <a:avLst>
              <a:gd name="adj" fmla="val 2776"/>
            </a:avLst>
          </a:prstGeom>
          <a:solidFill>
            <a:srgbClr val="FFFFFF"/>
          </a:solidFill>
          <a:ln>
            <a:noFill/>
          </a:ln>
        </p:spPr>
        <p:txBody>
          <a:bodyPr lIns="91425" tIns="45700" rIns="91425" bIns="45700" anchor="ctr"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1"/>
        <p:cNvGrpSpPr/>
        <p:nvPr/>
      </p:nvGrpSpPr>
      <p:grpSpPr>
        <a:xfrm>
          <a:off x="0" y="0"/>
          <a:ext cx="0" cy="0"/>
          <a:chOff x="0" y="0"/>
          <a:chExt cx="0" cy="0"/>
        </a:xfrm>
      </p:grpSpPr>
      <p:sp>
        <p:nvSpPr>
          <p:cNvPr id="32" name="Shape 32"/>
          <p:cNvSpPr/>
          <p:nvPr/>
        </p:nvSpPr>
        <p:spPr>
          <a:xfrm>
            <a:off x="372035" y="314112"/>
            <a:ext cx="8399999" cy="6229800"/>
          </a:xfrm>
          <a:prstGeom prst="roundRect">
            <a:avLst>
              <a:gd name="adj" fmla="val 2255"/>
            </a:avLst>
          </a:prstGeom>
          <a:solidFill>
            <a:srgbClr val="FFFFFF"/>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186035"/>
            <a:ext cx="8229600" cy="1143000"/>
          </a:xfrm>
          <a:prstGeom prst="rect">
            <a:avLst/>
          </a:prstGeom>
          <a:noFill/>
          <a:ln>
            <a:noFill/>
          </a:ln>
        </p:spPr>
        <p:txBody>
          <a:bodyPr lIns="91425" tIns="91425" rIns="91425" bIns="91425" anchor="b" anchorCtr="0"/>
          <a:lstStyle>
            <a:lvl1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1pPr>
            <a:lvl2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2pPr>
            <a:lvl3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3pPr>
            <a:lvl4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4pPr>
            <a:lvl5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5pPr>
            <a:lvl6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6pPr>
            <a:lvl7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7pPr>
            <a:lvl8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8pPr>
            <a:lvl9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7.gi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85800" y="630798"/>
            <a:ext cx="7772400" cy="4149899"/>
          </a:xfrm>
          <a:prstGeom prst="rect">
            <a:avLst/>
          </a:prstGeom>
        </p:spPr>
        <p:txBody>
          <a:bodyPr lIns="91425" tIns="91425" rIns="91425" bIns="91425" anchor="b" anchorCtr="0">
            <a:noAutofit/>
          </a:bodyPr>
          <a:lstStyle/>
          <a:p>
            <a:pPr>
              <a:buNone/>
            </a:pPr>
            <a:r>
              <a:rPr lang="en"/>
              <a:t>Effective Vocabulary Activities &amp; Games</a:t>
            </a:r>
          </a:p>
        </p:txBody>
      </p:sp>
      <p:sp>
        <p:nvSpPr>
          <p:cNvPr id="35" name="Shape 35"/>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a:buNone/>
            </a:pPr>
            <a:r>
              <a:rPr lang="en"/>
              <a:t>Presented by Nicole Castilleja, Mary Kirby and Kathy Thornock</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sz="4000" b="0">
                <a:solidFill>
                  <a:srgbClr val="000000"/>
                </a:solidFill>
              </a:rPr>
              <a:t>Marzano’s 6 Steps to Vocabulary Instruction: </a:t>
            </a:r>
          </a:p>
        </p:txBody>
      </p:sp>
      <p:sp>
        <p:nvSpPr>
          <p:cNvPr id="93" name="Shape 9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spcBef>
                <a:spcPts val="800"/>
              </a:spcBef>
              <a:buClr>
                <a:srgbClr val="000000"/>
              </a:buClr>
              <a:buSzPct val="34375"/>
              <a:buFont typeface="Arial"/>
              <a:buNone/>
            </a:pPr>
            <a:r>
              <a:rPr lang="en" sz="3200">
                <a:solidFill>
                  <a:srgbClr val="000000"/>
                </a:solidFill>
              </a:rPr>
              <a:t>4.Engage students periodically in activities that help them add to their knowledge of terms in their notebooks.</a:t>
            </a:r>
          </a:p>
          <a:p>
            <a:pPr lvl="0" rtl="0">
              <a:lnSpc>
                <a:spcPct val="115000"/>
              </a:lnSpc>
              <a:spcBef>
                <a:spcPts val="800"/>
              </a:spcBef>
              <a:buClr>
                <a:srgbClr val="000000"/>
              </a:buClr>
              <a:buSzPct val="34375"/>
              <a:buFont typeface="Arial"/>
              <a:buNone/>
            </a:pPr>
            <a:r>
              <a:rPr lang="en" sz="3200">
                <a:solidFill>
                  <a:srgbClr val="000000"/>
                </a:solidFill>
              </a:rPr>
              <a:t>5.Periodically ask students to discuss the terms with one another.</a:t>
            </a:r>
          </a:p>
          <a:p>
            <a:pPr lvl="0" rtl="0">
              <a:lnSpc>
                <a:spcPct val="115000"/>
              </a:lnSpc>
              <a:spcBef>
                <a:spcPts val="800"/>
              </a:spcBef>
              <a:buClr>
                <a:srgbClr val="000000"/>
              </a:buClr>
              <a:buSzPct val="34375"/>
              <a:buFont typeface="Arial"/>
              <a:buNone/>
            </a:pPr>
            <a:r>
              <a:rPr lang="en" sz="3200">
                <a:solidFill>
                  <a:srgbClr val="000000"/>
                </a:solidFill>
              </a:rPr>
              <a:t>6.Involve students periodically in games that allow them to play with terms.</a:t>
            </a:r>
          </a:p>
          <a:p>
            <a:pPr lvl="0" rtl="0">
              <a:lnSpc>
                <a:spcPct val="115000"/>
              </a:lnSpc>
              <a:buClr>
                <a:srgbClr val="000000"/>
              </a:buClr>
              <a:buSzPct val="78571"/>
              <a:buFont typeface="Arial"/>
              <a:buNone/>
            </a:pPr>
            <a:r>
              <a:rPr lang="en" sz="1400">
                <a:solidFill>
                  <a:srgbClr val="000000"/>
                </a:solidFill>
              </a:rPr>
              <a:t>•Marzano &amp; Pickering, 2005, pp.14-15.</a:t>
            </a:r>
          </a:p>
          <a:p>
            <a:endParaRPr lang="en" sz="140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10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1000"/>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3">
                                            <p:txEl>
                                              <p:pRg st="2" end="2"/>
                                            </p:txEl>
                                          </p:spTgt>
                                        </p:tgtEl>
                                        <p:attrNameLst>
                                          <p:attrName>style.visibility</p:attrName>
                                        </p:attrNameLst>
                                      </p:cBhvr>
                                      <p:to>
                                        <p:strVal val="visible"/>
                                      </p:to>
                                    </p:set>
                                    <p:animEffect transition="in" filter="fade">
                                      <p:cBhvr>
                                        <p:cTn id="17" dur="1000"/>
                                        <p:tgtEl>
                                          <p:spTgt spid="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3">
                                            <p:txEl>
                                              <p:pRg st="3" end="3"/>
                                            </p:txEl>
                                          </p:spTgt>
                                        </p:tgtEl>
                                        <p:attrNameLst>
                                          <p:attrName>style.visibility</p:attrName>
                                        </p:attrNameLst>
                                      </p:cBhvr>
                                      <p:to>
                                        <p:strVal val="visible"/>
                                      </p:to>
                                    </p:set>
                                    <p:animEffect transition="in" filter="fade">
                                      <p:cBhvr>
                                        <p:cTn id="22" dur="1000"/>
                                        <p:tgtEl>
                                          <p:spTgt spid="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3">
                                            <p:txEl>
                                              <p:pRg st="4" end="4"/>
                                            </p:txEl>
                                          </p:spTgt>
                                        </p:tgtEl>
                                        <p:attrNameLst>
                                          <p:attrName>style.visibility</p:attrName>
                                        </p:attrNameLst>
                                      </p:cBhvr>
                                      <p:to>
                                        <p:strVal val="visible"/>
                                      </p:to>
                                    </p:set>
                                    <p:animEffect transition="in" filter="fade">
                                      <p:cBhvr>
                                        <p:cTn id="27" dur="1000"/>
                                        <p:tgtEl>
                                          <p:spTgt spid="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What's different for ELLs?</a:t>
            </a:r>
          </a:p>
        </p:txBody>
      </p:sp>
      <p:sp>
        <p:nvSpPr>
          <p:cNvPr id="99" name="Shape 99"/>
          <p:cNvSpPr txBox="1">
            <a:spLocks noGrp="1"/>
          </p:cNvSpPr>
          <p:nvPr>
            <p:ph type="body" idx="1"/>
          </p:nvPr>
        </p:nvSpPr>
        <p:spPr>
          <a:xfrm>
            <a:off x="457200" y="1600200"/>
            <a:ext cx="3925500" cy="4967700"/>
          </a:xfrm>
          <a:prstGeom prst="rect">
            <a:avLst/>
          </a:prstGeom>
        </p:spPr>
        <p:txBody>
          <a:bodyPr lIns="91425" tIns="91425" rIns="91425" bIns="91425" anchor="t" anchorCtr="0">
            <a:noAutofit/>
          </a:bodyPr>
          <a:lstStyle/>
          <a:p>
            <a:pPr lvl="0" rtl="0">
              <a:lnSpc>
                <a:spcPct val="115000"/>
              </a:lnSpc>
              <a:spcBef>
                <a:spcPts val="800"/>
              </a:spcBef>
              <a:buClr>
                <a:srgbClr val="000000"/>
              </a:buClr>
              <a:buSzPct val="47826"/>
              <a:buFont typeface="Arial"/>
              <a:buNone/>
            </a:pPr>
            <a:r>
              <a:rPr lang="en" sz="2300">
                <a:solidFill>
                  <a:srgbClr val="000000"/>
                </a:solidFill>
              </a:rPr>
              <a:t>4.Engage students periodically in activities that help them add to their knowledge of terms in their notebooks.</a:t>
            </a:r>
          </a:p>
          <a:p>
            <a:pPr lvl="0" rtl="0">
              <a:lnSpc>
                <a:spcPct val="115000"/>
              </a:lnSpc>
              <a:spcBef>
                <a:spcPts val="800"/>
              </a:spcBef>
              <a:buClr>
                <a:srgbClr val="000000"/>
              </a:buClr>
              <a:buSzPct val="47826"/>
              <a:buFont typeface="Arial"/>
              <a:buNone/>
            </a:pPr>
            <a:r>
              <a:rPr lang="en" sz="2300">
                <a:solidFill>
                  <a:srgbClr val="000000"/>
                </a:solidFill>
              </a:rPr>
              <a:t>5.Periodically ask students to discuss the terms with one another.</a:t>
            </a:r>
          </a:p>
          <a:p>
            <a:pPr lvl="0">
              <a:lnSpc>
                <a:spcPct val="115000"/>
              </a:lnSpc>
              <a:spcBef>
                <a:spcPts val="800"/>
              </a:spcBef>
              <a:buClr>
                <a:srgbClr val="000000"/>
              </a:buClr>
              <a:buSzPct val="47826"/>
              <a:buFont typeface="Arial"/>
              <a:buNone/>
            </a:pPr>
            <a:r>
              <a:rPr lang="en" sz="2300">
                <a:solidFill>
                  <a:srgbClr val="000000"/>
                </a:solidFill>
              </a:rPr>
              <a:t>6.Involve students periodically in games that allow them to play with terms.</a:t>
            </a:r>
          </a:p>
        </p:txBody>
      </p:sp>
      <p:sp>
        <p:nvSpPr>
          <p:cNvPr id="100" name="Shape 100"/>
          <p:cNvSpPr txBox="1">
            <a:spLocks noGrp="1"/>
          </p:cNvSpPr>
          <p:nvPr>
            <p:ph type="body" idx="2"/>
          </p:nvPr>
        </p:nvSpPr>
        <p:spPr>
          <a:xfrm>
            <a:off x="4761353" y="1600200"/>
            <a:ext cx="3925500" cy="4967700"/>
          </a:xfrm>
          <a:prstGeom prst="rect">
            <a:avLst/>
          </a:prstGeom>
        </p:spPr>
        <p:txBody>
          <a:bodyPr lIns="91425" tIns="91425" rIns="91425" bIns="91425" anchor="t" anchorCtr="0">
            <a:noAutofit/>
          </a:bodyPr>
          <a:lstStyle/>
          <a:p>
            <a:pPr lvl="0" rtl="0">
              <a:buNone/>
            </a:pPr>
            <a:r>
              <a:rPr lang="en"/>
              <a:t>4. - in their L1</a:t>
            </a:r>
          </a:p>
          <a:p>
            <a:endParaRPr lang="en"/>
          </a:p>
          <a:p>
            <a:endParaRPr lang="en"/>
          </a:p>
          <a:p>
            <a:endParaRPr lang="en"/>
          </a:p>
          <a:p>
            <a:pPr lvl="0" rtl="0">
              <a:buNone/>
            </a:pPr>
            <a:r>
              <a:rPr lang="en"/>
              <a:t>5 &amp; 6. -pair with other students of same L1 or a bilingual parapro</a:t>
            </a:r>
          </a:p>
          <a:p>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10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10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10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10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1000"/>
                                        <p:tgtEl>
                                          <p:spTgt spid="1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0">
                                            <p:txEl>
                                              <p:pRg st="5" end="5"/>
                                            </p:txEl>
                                          </p:spTgt>
                                        </p:tgtEl>
                                        <p:attrNameLst>
                                          <p:attrName>style.visibility</p:attrName>
                                        </p:attrNameLst>
                                      </p:cBhvr>
                                      <p:to>
                                        <p:strVal val="visible"/>
                                      </p:to>
                                    </p:set>
                                    <p:animEffect transition="in" filter="fade">
                                      <p:cBhvr>
                                        <p:cTn id="32" dur="1000"/>
                                        <p:tgtEl>
                                          <p:spTgt spid="1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Sample Page after Steps 4, 5, and 6.</a:t>
            </a:r>
          </a:p>
        </p:txBody>
      </p:sp>
      <p:sp>
        <p:nvSpPr>
          <p:cNvPr id="106" name="Shape 10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pic>
        <p:nvPicPr>
          <p:cNvPr id="107" name="Shape 107"/>
          <p:cNvPicPr preferRelativeResize="0"/>
          <p:nvPr/>
        </p:nvPicPr>
        <p:blipFill>
          <a:blip r:embed="rId3"/>
          <a:stretch>
            <a:fillRect/>
          </a:stretch>
        </p:blipFill>
        <p:spPr>
          <a:xfrm>
            <a:off x="377000" y="0"/>
            <a:ext cx="8441699" cy="68580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186023"/>
            <a:ext cx="8229600" cy="1289400"/>
          </a:xfrm>
          <a:prstGeom prst="rect">
            <a:avLst/>
          </a:prstGeom>
        </p:spPr>
        <p:txBody>
          <a:bodyPr lIns="91425" tIns="91425" rIns="91425" bIns="91425" anchor="b" anchorCtr="0">
            <a:noAutofit/>
          </a:bodyPr>
          <a:lstStyle/>
          <a:p>
            <a:pPr lvl="0" rtl="0">
              <a:buNone/>
            </a:pPr>
            <a:r>
              <a:rPr lang="en"/>
              <a:t>
</a:t>
            </a:r>
            <a:r>
              <a:rPr lang="en" sz="3300" b="0">
                <a:solidFill>
                  <a:srgbClr val="000000"/>
                </a:solidFill>
              </a:rPr>
              <a:t>6. Involve students periodically in games that allow them to play with the terms.</a:t>
            </a:r>
          </a:p>
        </p:txBody>
      </p:sp>
      <p:sp>
        <p:nvSpPr>
          <p:cNvPr id="113" name="Shape 11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spcBef>
                <a:spcPts val="800"/>
              </a:spcBef>
              <a:buClr>
                <a:srgbClr val="000000"/>
              </a:buClr>
              <a:buSzPct val="34375"/>
              <a:buFont typeface="Arial"/>
              <a:buNone/>
            </a:pPr>
            <a:r>
              <a:rPr lang="en" sz="3200">
                <a:solidFill>
                  <a:srgbClr val="000000"/>
                </a:solidFill>
              </a:rPr>
              <a:t>•Vocabulary games are not just for fun (although they ARE fun and create energy and excitement).</a:t>
            </a:r>
          </a:p>
          <a:p>
            <a:pPr lvl="0" rtl="0">
              <a:lnSpc>
                <a:spcPct val="115000"/>
              </a:lnSpc>
              <a:spcBef>
                <a:spcPts val="800"/>
              </a:spcBef>
              <a:buClr>
                <a:srgbClr val="000000"/>
              </a:buClr>
              <a:buSzPct val="34375"/>
              <a:buFont typeface="Arial"/>
              <a:buNone/>
            </a:pPr>
            <a:r>
              <a:rPr lang="en" sz="3200">
                <a:solidFill>
                  <a:srgbClr val="000000"/>
                </a:solidFill>
              </a:rPr>
              <a:t>•Vocabulary games are one part of a systematic approach to direct vocabulary instruction.</a:t>
            </a:r>
          </a:p>
          <a:p>
            <a:endParaRPr lang="en" sz="3200">
              <a:solidFill>
                <a:srgbClr val="000000"/>
              </a:solidFil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1: Vocabulary Charades</a:t>
            </a:r>
          </a:p>
        </p:txBody>
      </p:sp>
      <p:sp>
        <p:nvSpPr>
          <p:cNvPr id="119" name="Shape 11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b="1"/>
              <a:t>Focus</a:t>
            </a:r>
            <a:r>
              <a:rPr lang="en" sz="2400"/>
              <a:t>: Connect movement to vocabulary</a:t>
            </a:r>
          </a:p>
          <a:p>
            <a:pPr lvl="0" rtl="0">
              <a:buNone/>
            </a:pPr>
            <a:r>
              <a:rPr lang="en" sz="2400" b="1"/>
              <a:t>Object:</a:t>
            </a:r>
            <a:r>
              <a:rPr lang="en" sz="2400"/>
              <a:t> Act out non-linguistic representation of vocabulary,  generally for elementary.</a:t>
            </a:r>
          </a:p>
          <a:p>
            <a:pPr lvl="0" rtl="0">
              <a:buNone/>
            </a:pPr>
            <a:r>
              <a:rPr lang="en" sz="2400" b="1"/>
              <a:t>Preparation:</a:t>
            </a:r>
            <a:r>
              <a:rPr lang="en" sz="2400"/>
              <a:t> None!</a:t>
            </a:r>
          </a:p>
          <a:p>
            <a:endParaRPr lang="en" sz="2400"/>
          </a:p>
          <a:p>
            <a:pPr lvl="0" rtl="0">
              <a:buNone/>
            </a:pPr>
            <a:r>
              <a:rPr lang="en" sz="2400" b="1"/>
              <a:t>Play:</a:t>
            </a:r>
            <a:r>
              <a:rPr lang="en" sz="2400"/>
              <a:t> 1: Students stand next to their desks and use their bodies to show meaning of terms;</a:t>
            </a:r>
          </a:p>
          <a:p>
            <a:pPr lvl="0" rtl="0">
              <a:buNone/>
            </a:pPr>
            <a:r>
              <a:rPr lang="en" sz="2400"/>
              <a:t>2: Form teams and designate team member to act out word while others guess</a:t>
            </a:r>
          </a:p>
          <a:p>
            <a:pPr>
              <a:buNone/>
            </a:pPr>
            <a:r>
              <a:rPr lang="en" sz="2400"/>
              <a:t>3: A team works together to act out a word, the class guesses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1: Vocabulary Charades:</a:t>
            </a:r>
          </a:p>
        </p:txBody>
      </p:sp>
      <p:sp>
        <p:nvSpPr>
          <p:cNvPr id="125" name="Shape 125"/>
          <p:cNvSpPr txBox="1">
            <a:spLocks noGrp="1"/>
          </p:cNvSpPr>
          <p:nvPr>
            <p:ph type="body" idx="1"/>
          </p:nvPr>
        </p:nvSpPr>
        <p:spPr>
          <a:xfrm>
            <a:off x="457200" y="1676400"/>
            <a:ext cx="8229600" cy="4967700"/>
          </a:xfrm>
          <a:prstGeom prst="rect">
            <a:avLst/>
          </a:prstGeom>
        </p:spPr>
        <p:txBody>
          <a:bodyPr lIns="91425" tIns="91425" rIns="91425" bIns="91425" anchor="t" anchorCtr="0">
            <a:noAutofit/>
          </a:bodyPr>
          <a:lstStyle/>
          <a:p>
            <a:pPr lvl="0" rtl="0">
              <a:buNone/>
            </a:pPr>
            <a:r>
              <a:rPr lang="en"/>
              <a:t>Act out the following vocabulary words:</a:t>
            </a:r>
          </a:p>
          <a:p>
            <a:pPr lvl="0" rtl="0">
              <a:buNone/>
            </a:pPr>
            <a:r>
              <a:rPr lang="en"/>
              <a:t>	radius</a:t>
            </a:r>
          </a:p>
          <a:p>
            <a:pPr lvl="0" rtl="0">
              <a:buNone/>
            </a:pPr>
            <a:r>
              <a:rPr lang="en"/>
              <a:t>	diameter</a:t>
            </a:r>
          </a:p>
          <a:p>
            <a:pPr lvl="0" rtl="0">
              <a:buNone/>
            </a:pPr>
            <a:r>
              <a:rPr lang="en"/>
              <a:t>	circumference</a:t>
            </a:r>
          </a:p>
          <a:p>
            <a:pPr lvl="0" rtl="0">
              <a:buNone/>
            </a:pPr>
            <a:r>
              <a:rPr lang="en"/>
              <a:t>	acute angle</a:t>
            </a:r>
          </a:p>
          <a:p>
            <a:pPr lvl="0" rtl="0">
              <a:buNone/>
            </a:pPr>
            <a:r>
              <a:rPr lang="en"/>
              <a:t>	obtuse angle</a:t>
            </a:r>
          </a:p>
          <a:p>
            <a:pPr>
              <a:buNone/>
            </a:pPr>
            <a:r>
              <a:rPr lang="en"/>
              <a:t>	right angle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10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1000"/>
                                        <p:tgtEl>
                                          <p:spTgt spid="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1000"/>
                                        <p:tgtEl>
                                          <p:spTgt spid="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5">
                                            <p:txEl>
                                              <p:pRg st="3" end="3"/>
                                            </p:txEl>
                                          </p:spTgt>
                                        </p:tgtEl>
                                        <p:attrNameLst>
                                          <p:attrName>style.visibility</p:attrName>
                                        </p:attrNameLst>
                                      </p:cBhvr>
                                      <p:to>
                                        <p:strVal val="visible"/>
                                      </p:to>
                                    </p:set>
                                    <p:animEffect transition="in" filter="fade">
                                      <p:cBhvr>
                                        <p:cTn id="22" dur="1000"/>
                                        <p:tgtEl>
                                          <p:spTgt spid="1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5">
                                            <p:txEl>
                                              <p:pRg st="4" end="4"/>
                                            </p:txEl>
                                          </p:spTgt>
                                        </p:tgtEl>
                                        <p:attrNameLst>
                                          <p:attrName>style.visibility</p:attrName>
                                        </p:attrNameLst>
                                      </p:cBhvr>
                                      <p:to>
                                        <p:strVal val="visible"/>
                                      </p:to>
                                    </p:set>
                                    <p:animEffect transition="in" filter="fade">
                                      <p:cBhvr>
                                        <p:cTn id="27" dur="1000"/>
                                        <p:tgtEl>
                                          <p:spTgt spid="1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5">
                                            <p:txEl>
                                              <p:pRg st="5" end="5"/>
                                            </p:txEl>
                                          </p:spTgt>
                                        </p:tgtEl>
                                        <p:attrNameLst>
                                          <p:attrName>style.visibility</p:attrName>
                                        </p:attrNameLst>
                                      </p:cBhvr>
                                      <p:to>
                                        <p:strVal val="visible"/>
                                      </p:to>
                                    </p:set>
                                    <p:animEffect transition="in" filter="fade">
                                      <p:cBhvr>
                                        <p:cTn id="32" dur="1000"/>
                                        <p:tgtEl>
                                          <p:spTgt spid="1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5">
                                            <p:txEl>
                                              <p:pRg st="6" end="6"/>
                                            </p:txEl>
                                          </p:spTgt>
                                        </p:tgtEl>
                                        <p:attrNameLst>
                                          <p:attrName>style.visibility</p:attrName>
                                        </p:attrNameLst>
                                      </p:cBhvr>
                                      <p:to>
                                        <p:strVal val="visible"/>
                                      </p:to>
                                    </p:set>
                                    <p:animEffect transition="in" filter="fade">
                                      <p:cBhvr>
                                        <p:cTn id="37" dur="1000"/>
                                        <p:tgtEl>
                                          <p:spTgt spid="1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2: Create a Category</a:t>
            </a:r>
          </a:p>
        </p:txBody>
      </p:sp>
      <p:sp>
        <p:nvSpPr>
          <p:cNvPr id="131" name="Shape 1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300" b="1"/>
              <a:t>Focus:</a:t>
            </a:r>
            <a:r>
              <a:rPr lang="en" sz="2300"/>
              <a:t> categorization</a:t>
            </a:r>
          </a:p>
          <a:p>
            <a:pPr lvl="0" rtl="0">
              <a:buNone/>
            </a:pPr>
            <a:r>
              <a:rPr lang="en" sz="2300" b="1"/>
              <a:t>Object: </a:t>
            </a:r>
            <a:r>
              <a:rPr lang="en" sz="2300"/>
              <a:t>create as many different categories as possible based on a list of terms and phrases</a:t>
            </a:r>
          </a:p>
          <a:p>
            <a:pPr lvl="0" rtl="0">
              <a:buNone/>
            </a:pPr>
            <a:r>
              <a:rPr lang="en" sz="2300"/>
              <a:t>For upper elementary through high school, all content areas</a:t>
            </a:r>
          </a:p>
          <a:p>
            <a:pPr lvl="0" rtl="0">
              <a:buNone/>
            </a:pPr>
            <a:r>
              <a:rPr lang="en" sz="2300" b="1"/>
              <a:t>Preparation: </a:t>
            </a:r>
            <a:r>
              <a:rPr lang="en" sz="2300"/>
              <a:t>Create 4-8 lists of 15-20 words</a:t>
            </a:r>
          </a:p>
          <a:p>
            <a:pPr lvl="0" rtl="0">
              <a:buNone/>
            </a:pPr>
            <a:r>
              <a:rPr lang="en" sz="2300" b="1"/>
              <a:t>Play:</a:t>
            </a:r>
            <a:r>
              <a:rPr lang="en" sz="2300"/>
              <a:t> in teams or individually</a:t>
            </a:r>
          </a:p>
          <a:p>
            <a:pPr lvl="0" rtl="0">
              <a:buNone/>
            </a:pPr>
            <a:r>
              <a:rPr lang="en" sz="2300" b="1"/>
              <a:t>Task:</a:t>
            </a:r>
            <a:r>
              <a:rPr lang="en" sz="2300"/>
              <a:t> Teacher shows the word list, and students categorize 3+ terms in as many ways as possible. </a:t>
            </a:r>
          </a:p>
          <a:p>
            <a:pPr lvl="0" rtl="0">
              <a:buNone/>
            </a:pPr>
            <a:r>
              <a:rPr lang="en" sz="2300"/>
              <a:t>Points can be given based on the number of categories generated. </a:t>
            </a:r>
          </a:p>
          <a:p>
            <a:pPr lvl="0" rtl="0">
              <a:buNone/>
            </a:pPr>
            <a:r>
              <a:rPr lang="en" sz="2300" b="1"/>
              <a:t>Tip:</a:t>
            </a:r>
            <a:r>
              <a:rPr lang="en" sz="2300"/>
              <a:t> nouns generally work best, but you can make lists with just verbs or adjectives.</a:t>
            </a:r>
          </a:p>
          <a:p>
            <a:endParaRPr lang="en" sz="2300"/>
          </a:p>
          <a:p>
            <a:endParaRPr lang="en" sz="230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animEffect transition="in" filter="fade">
                                      <p:cBhvr>
                                        <p:cTn id="7" dur="1000"/>
                                        <p:tgtEl>
                                          <p:spTgt spid="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1">
                                            <p:txEl>
                                              <p:pRg st="1" end="1"/>
                                            </p:txEl>
                                          </p:spTgt>
                                        </p:tgtEl>
                                        <p:attrNameLst>
                                          <p:attrName>style.visibility</p:attrName>
                                        </p:attrNameLst>
                                      </p:cBhvr>
                                      <p:to>
                                        <p:strVal val="visible"/>
                                      </p:to>
                                    </p:set>
                                    <p:animEffect transition="in" filter="fade">
                                      <p:cBhvr>
                                        <p:cTn id="12" dur="1000"/>
                                        <p:tgtEl>
                                          <p:spTgt spid="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1">
                                            <p:txEl>
                                              <p:pRg st="2" end="2"/>
                                            </p:txEl>
                                          </p:spTgt>
                                        </p:tgtEl>
                                        <p:attrNameLst>
                                          <p:attrName>style.visibility</p:attrName>
                                        </p:attrNameLst>
                                      </p:cBhvr>
                                      <p:to>
                                        <p:strVal val="visible"/>
                                      </p:to>
                                    </p:set>
                                    <p:animEffect transition="in" filter="fade">
                                      <p:cBhvr>
                                        <p:cTn id="17" dur="1000"/>
                                        <p:tgtEl>
                                          <p:spTgt spid="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1">
                                            <p:txEl>
                                              <p:pRg st="3" end="3"/>
                                            </p:txEl>
                                          </p:spTgt>
                                        </p:tgtEl>
                                        <p:attrNameLst>
                                          <p:attrName>style.visibility</p:attrName>
                                        </p:attrNameLst>
                                      </p:cBhvr>
                                      <p:to>
                                        <p:strVal val="visible"/>
                                      </p:to>
                                    </p:set>
                                    <p:animEffect transition="in" filter="fade">
                                      <p:cBhvr>
                                        <p:cTn id="22" dur="1000"/>
                                        <p:tgtEl>
                                          <p:spTgt spid="1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1">
                                            <p:txEl>
                                              <p:pRg st="4" end="4"/>
                                            </p:txEl>
                                          </p:spTgt>
                                        </p:tgtEl>
                                        <p:attrNameLst>
                                          <p:attrName>style.visibility</p:attrName>
                                        </p:attrNameLst>
                                      </p:cBhvr>
                                      <p:to>
                                        <p:strVal val="visible"/>
                                      </p:to>
                                    </p:set>
                                    <p:animEffect transition="in" filter="fade">
                                      <p:cBhvr>
                                        <p:cTn id="27" dur="1000"/>
                                        <p:tgtEl>
                                          <p:spTgt spid="1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1">
                                            <p:txEl>
                                              <p:pRg st="5" end="5"/>
                                            </p:txEl>
                                          </p:spTgt>
                                        </p:tgtEl>
                                        <p:attrNameLst>
                                          <p:attrName>style.visibility</p:attrName>
                                        </p:attrNameLst>
                                      </p:cBhvr>
                                      <p:to>
                                        <p:strVal val="visible"/>
                                      </p:to>
                                    </p:set>
                                    <p:animEffect transition="in" filter="fade">
                                      <p:cBhvr>
                                        <p:cTn id="32" dur="1000"/>
                                        <p:tgtEl>
                                          <p:spTgt spid="1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1">
                                            <p:txEl>
                                              <p:pRg st="6" end="6"/>
                                            </p:txEl>
                                          </p:spTgt>
                                        </p:tgtEl>
                                        <p:attrNameLst>
                                          <p:attrName>style.visibility</p:attrName>
                                        </p:attrNameLst>
                                      </p:cBhvr>
                                      <p:to>
                                        <p:strVal val="visible"/>
                                      </p:to>
                                    </p:set>
                                    <p:animEffect transition="in" filter="fade">
                                      <p:cBhvr>
                                        <p:cTn id="37" dur="1000"/>
                                        <p:tgtEl>
                                          <p:spTgt spid="1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1">
                                            <p:txEl>
                                              <p:pRg st="7" end="7"/>
                                            </p:txEl>
                                          </p:spTgt>
                                        </p:tgtEl>
                                        <p:attrNameLst>
                                          <p:attrName>style.visibility</p:attrName>
                                        </p:attrNameLst>
                                      </p:cBhvr>
                                      <p:to>
                                        <p:strVal val="visible"/>
                                      </p:to>
                                    </p:set>
                                    <p:animEffect transition="in" filter="fade">
                                      <p:cBhvr>
                                        <p:cTn id="42" dur="1000"/>
                                        <p:tgtEl>
                                          <p:spTgt spid="13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1">
                                            <p:txEl>
                                              <p:pRg st="8" end="8"/>
                                            </p:txEl>
                                          </p:spTgt>
                                        </p:tgtEl>
                                        <p:attrNameLst>
                                          <p:attrName>style.visibility</p:attrName>
                                        </p:attrNameLst>
                                      </p:cBhvr>
                                      <p:to>
                                        <p:strVal val="visible"/>
                                      </p:to>
                                    </p:set>
                                    <p:animEffect transition="in" filter="fade">
                                      <p:cBhvr>
                                        <p:cTn id="47" dur="1000"/>
                                        <p:tgtEl>
                                          <p:spTgt spid="13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1">
                                            <p:txEl>
                                              <p:pRg st="9" end="9"/>
                                            </p:txEl>
                                          </p:spTgt>
                                        </p:tgtEl>
                                        <p:attrNameLst>
                                          <p:attrName>style.visibility</p:attrName>
                                        </p:attrNameLst>
                                      </p:cBhvr>
                                      <p:to>
                                        <p:strVal val="visible"/>
                                      </p:to>
                                    </p:set>
                                    <p:animEffect transition="in" filter="fade">
                                      <p:cBhvr>
                                        <p:cTn id="52" dur="1000"/>
                                        <p:tgtEl>
                                          <p:spTgt spid="1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3: Word Harvest</a:t>
            </a:r>
          </a:p>
        </p:txBody>
      </p:sp>
      <p:sp>
        <p:nvSpPr>
          <p:cNvPr id="137" name="Shape 13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b="1"/>
              <a:t>Focus:</a:t>
            </a:r>
            <a:r>
              <a:rPr lang="en" sz="2400"/>
              <a:t> Vocabulary, Categorization, Movement</a:t>
            </a:r>
          </a:p>
          <a:p>
            <a:pPr lvl="0" rtl="0">
              <a:buNone/>
            </a:pPr>
            <a:r>
              <a:rPr lang="en" sz="2400" b="1"/>
              <a:t>Object: </a:t>
            </a:r>
            <a:r>
              <a:rPr lang="en" sz="2400"/>
              <a:t>For lower elementary, review of content area terms </a:t>
            </a:r>
          </a:p>
          <a:p>
            <a:pPr lvl="0" rtl="0">
              <a:buNone/>
            </a:pPr>
            <a:r>
              <a:rPr lang="en" sz="2400" b="1"/>
              <a:t>Materials:</a:t>
            </a:r>
            <a:r>
              <a:rPr lang="en" sz="2400"/>
              <a:t> Illustration of a tree, 2 buckets or baskets, note cards of vocabulary terms </a:t>
            </a:r>
          </a:p>
          <a:p>
            <a:pPr lvl="0" rtl="0">
              <a:buNone/>
            </a:pPr>
            <a:r>
              <a:rPr lang="en" sz="2400" b="1"/>
              <a:t>Preparation:</a:t>
            </a:r>
            <a:r>
              <a:rPr lang="en" sz="2400"/>
              <a:t> Attach a category label to each bucket, attach terms to tree (2 categories of equal numbers)</a:t>
            </a:r>
          </a:p>
          <a:p>
            <a:endParaRPr lang="en" sz="2400"/>
          </a:p>
          <a:p>
            <a:pPr>
              <a:buNone/>
            </a:pPr>
            <a:r>
              <a:rPr lang="en" sz="2400" b="1"/>
              <a:t>Play:</a:t>
            </a:r>
            <a:r>
              <a:rPr lang="en" sz="2400"/>
              <a:t> 2 teams of varying vocabulary development lineup by their basket, one at a time, kids rush to "pick" a word in their category and drop it in their basket. Next child goes until all appropriate terms are picked.</a:t>
            </a:r>
          </a:p>
        </p:txBody>
      </p:sp>
      <p:pic>
        <p:nvPicPr>
          <p:cNvPr id="138" name="Shape 138"/>
          <p:cNvPicPr preferRelativeResize="0"/>
          <p:nvPr/>
        </p:nvPicPr>
        <p:blipFill>
          <a:blip r:embed="rId3"/>
          <a:stretch>
            <a:fillRect/>
          </a:stretch>
        </p:blipFill>
        <p:spPr>
          <a:xfrm>
            <a:off x="7472378" y="258225"/>
            <a:ext cx="916576" cy="1070798"/>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7">
                                            <p:txEl>
                                              <p:pRg st="0" end="0"/>
                                            </p:txEl>
                                          </p:spTgt>
                                        </p:tgtEl>
                                        <p:attrNameLst>
                                          <p:attrName>style.visibility</p:attrName>
                                        </p:attrNameLst>
                                      </p:cBhvr>
                                      <p:to>
                                        <p:strVal val="visible"/>
                                      </p:to>
                                    </p:set>
                                    <p:animEffect transition="in" filter="fade">
                                      <p:cBhvr>
                                        <p:cTn id="7" dur="1000"/>
                                        <p:tgtEl>
                                          <p:spTgt spid="1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7">
                                            <p:txEl>
                                              <p:pRg st="1" end="1"/>
                                            </p:txEl>
                                          </p:spTgt>
                                        </p:tgtEl>
                                        <p:attrNameLst>
                                          <p:attrName>style.visibility</p:attrName>
                                        </p:attrNameLst>
                                      </p:cBhvr>
                                      <p:to>
                                        <p:strVal val="visible"/>
                                      </p:to>
                                    </p:set>
                                    <p:animEffect transition="in" filter="fade">
                                      <p:cBhvr>
                                        <p:cTn id="12" dur="1000"/>
                                        <p:tgtEl>
                                          <p:spTgt spid="1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7">
                                            <p:txEl>
                                              <p:pRg st="2" end="2"/>
                                            </p:txEl>
                                          </p:spTgt>
                                        </p:tgtEl>
                                        <p:attrNameLst>
                                          <p:attrName>style.visibility</p:attrName>
                                        </p:attrNameLst>
                                      </p:cBhvr>
                                      <p:to>
                                        <p:strVal val="visible"/>
                                      </p:to>
                                    </p:set>
                                    <p:animEffect transition="in" filter="fade">
                                      <p:cBhvr>
                                        <p:cTn id="17" dur="1000"/>
                                        <p:tgtEl>
                                          <p:spTgt spid="1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7">
                                            <p:txEl>
                                              <p:pRg st="3" end="3"/>
                                            </p:txEl>
                                          </p:spTgt>
                                        </p:tgtEl>
                                        <p:attrNameLst>
                                          <p:attrName>style.visibility</p:attrName>
                                        </p:attrNameLst>
                                      </p:cBhvr>
                                      <p:to>
                                        <p:strVal val="visible"/>
                                      </p:to>
                                    </p:set>
                                    <p:animEffect transition="in" filter="fade">
                                      <p:cBhvr>
                                        <p:cTn id="22" dur="1000"/>
                                        <p:tgtEl>
                                          <p:spTgt spid="1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7">
                                            <p:txEl>
                                              <p:pRg st="4" end="4"/>
                                            </p:txEl>
                                          </p:spTgt>
                                        </p:tgtEl>
                                        <p:attrNameLst>
                                          <p:attrName>style.visibility</p:attrName>
                                        </p:attrNameLst>
                                      </p:cBhvr>
                                      <p:to>
                                        <p:strVal val="visible"/>
                                      </p:to>
                                    </p:set>
                                    <p:animEffect transition="in" filter="fade">
                                      <p:cBhvr>
                                        <p:cTn id="27" dur="1000"/>
                                        <p:tgtEl>
                                          <p:spTgt spid="13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7">
                                            <p:txEl>
                                              <p:pRg st="5" end="5"/>
                                            </p:txEl>
                                          </p:spTgt>
                                        </p:tgtEl>
                                        <p:attrNameLst>
                                          <p:attrName>style.visibility</p:attrName>
                                        </p:attrNameLst>
                                      </p:cBhvr>
                                      <p:to>
                                        <p:strVal val="visible"/>
                                      </p:to>
                                    </p:set>
                                    <p:animEffect transition="in" filter="fade">
                                      <p:cBhvr>
                                        <p:cTn id="32" dur="1000"/>
                                        <p:tgtEl>
                                          <p:spTgt spid="1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4: Opposites Attract</a:t>
            </a:r>
          </a:p>
        </p:txBody>
      </p:sp>
      <p:sp>
        <p:nvSpPr>
          <p:cNvPr id="144" name="Shape 14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b="1"/>
              <a:t>Focus:</a:t>
            </a:r>
            <a:r>
              <a:rPr lang="en" sz="2400"/>
              <a:t> Antonyms</a:t>
            </a:r>
          </a:p>
          <a:p>
            <a:pPr lvl="0" rtl="0">
              <a:buNone/>
            </a:pPr>
            <a:r>
              <a:rPr lang="en" sz="2400" b="1"/>
              <a:t>Object:</a:t>
            </a:r>
            <a:r>
              <a:rPr lang="en" sz="2400"/>
              <a:t> Find pair of antonyms </a:t>
            </a:r>
          </a:p>
          <a:p>
            <a:pPr lvl="0" rtl="0">
              <a:buNone/>
            </a:pPr>
            <a:r>
              <a:rPr lang="en" sz="2400"/>
              <a:t>For lower and upper elementary </a:t>
            </a:r>
          </a:p>
          <a:p>
            <a:pPr lvl="0" rtl="0">
              <a:buNone/>
            </a:pPr>
            <a:r>
              <a:rPr lang="en" sz="2400" b="1"/>
              <a:t>Materials:</a:t>
            </a:r>
            <a:r>
              <a:rPr lang="en" sz="2400"/>
              <a:t> Note cards and tape</a:t>
            </a:r>
          </a:p>
          <a:p>
            <a:endParaRPr lang="en" sz="2400"/>
          </a:p>
          <a:p>
            <a:pPr lvl="0" rtl="0">
              <a:buNone/>
            </a:pPr>
            <a:r>
              <a:rPr lang="en" sz="2400" b="1"/>
              <a:t>Play:</a:t>
            </a:r>
            <a:r>
              <a:rPr lang="en" sz="2400"/>
              <a:t> Each student is given a card with a word on it, student tapes to shirt. Teacher gives the cue to find the other half of the antonym. Game can be played nonverbally, and with a time limit.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5: Name That Category</a:t>
            </a:r>
          </a:p>
        </p:txBody>
      </p:sp>
      <p:sp>
        <p:nvSpPr>
          <p:cNvPr id="150" name="Shape 150"/>
          <p:cNvSpPr txBox="1">
            <a:spLocks noGrp="1"/>
          </p:cNvSpPr>
          <p:nvPr>
            <p:ph type="body" idx="1"/>
          </p:nvPr>
        </p:nvSpPr>
        <p:spPr>
          <a:xfrm>
            <a:off x="457200" y="1600200"/>
            <a:ext cx="8340899" cy="5082000"/>
          </a:xfrm>
          <a:prstGeom prst="rect">
            <a:avLst/>
          </a:prstGeom>
        </p:spPr>
        <p:txBody>
          <a:bodyPr lIns="91425" tIns="91425" rIns="91425" bIns="91425" anchor="t" anchorCtr="0">
            <a:noAutofit/>
          </a:bodyPr>
          <a:lstStyle/>
          <a:p>
            <a:pPr lvl="0" rtl="0">
              <a:buNone/>
            </a:pPr>
            <a:r>
              <a:rPr lang="en" sz="2300" b="1"/>
              <a:t>Focus: </a:t>
            </a:r>
            <a:r>
              <a:rPr lang="en" sz="2300"/>
              <a:t>categorization</a:t>
            </a:r>
          </a:p>
          <a:p>
            <a:pPr lvl="0" rtl="0">
              <a:buNone/>
            </a:pPr>
            <a:r>
              <a:rPr lang="en" sz="2300"/>
              <a:t>Modeled after "$100,000 Pyramid" TV show</a:t>
            </a:r>
          </a:p>
          <a:p>
            <a:pPr lvl="0" rtl="0">
              <a:buNone/>
            </a:pPr>
            <a:r>
              <a:rPr lang="en" sz="2300"/>
              <a:t>Helps students focus on attributes of concepts by looking for commonalities. </a:t>
            </a:r>
          </a:p>
          <a:p>
            <a:pPr lvl="0" rtl="0">
              <a:buNone/>
            </a:pPr>
            <a:r>
              <a:rPr lang="en" sz="2300" b="1"/>
              <a:t>Preparation: </a:t>
            </a:r>
            <a:r>
              <a:rPr lang="en" sz="2300"/>
              <a:t>Game board with identified categories of increasing difficulty in each cell. Hide the category names.</a:t>
            </a:r>
          </a:p>
          <a:p>
            <a:pPr lvl="0" rtl="0">
              <a:buNone/>
            </a:pPr>
            <a:r>
              <a:rPr lang="en" sz="2300" b="1"/>
              <a:t>Play:</a:t>
            </a:r>
            <a:r>
              <a:rPr lang="en" sz="2300"/>
              <a:t> Students work in pairs or small groups. Only one "clue giver"  from each team can see the game board. Uncover the first cell and clue giver lists words that fit that category. When the teams correctly identify the category name, move on to the next category until one team guesses all of them. The first team done is the winner.Teams receive the points they earned up to that time.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xEl>
                                              <p:pRg st="0" end="0"/>
                                            </p:txEl>
                                          </p:spTgt>
                                        </p:tgtEl>
                                        <p:attrNameLst>
                                          <p:attrName>style.visibility</p:attrName>
                                        </p:attrNameLst>
                                      </p:cBhvr>
                                      <p:to>
                                        <p:strVal val="visible"/>
                                      </p:to>
                                    </p:set>
                                    <p:animEffect transition="in" filter="fade">
                                      <p:cBhvr>
                                        <p:cTn id="7" dur="1000"/>
                                        <p:tgtEl>
                                          <p:spTgt spid="1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0">
                                            <p:txEl>
                                              <p:pRg st="1" end="1"/>
                                            </p:txEl>
                                          </p:spTgt>
                                        </p:tgtEl>
                                        <p:attrNameLst>
                                          <p:attrName>style.visibility</p:attrName>
                                        </p:attrNameLst>
                                      </p:cBhvr>
                                      <p:to>
                                        <p:strVal val="visible"/>
                                      </p:to>
                                    </p:set>
                                    <p:animEffect transition="in" filter="fade">
                                      <p:cBhvr>
                                        <p:cTn id="12" dur="1000"/>
                                        <p:tgtEl>
                                          <p:spTgt spid="1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0">
                                            <p:txEl>
                                              <p:pRg st="2" end="2"/>
                                            </p:txEl>
                                          </p:spTgt>
                                        </p:tgtEl>
                                        <p:attrNameLst>
                                          <p:attrName>style.visibility</p:attrName>
                                        </p:attrNameLst>
                                      </p:cBhvr>
                                      <p:to>
                                        <p:strVal val="visible"/>
                                      </p:to>
                                    </p:set>
                                    <p:animEffect transition="in" filter="fade">
                                      <p:cBhvr>
                                        <p:cTn id="17" dur="1000"/>
                                        <p:tgtEl>
                                          <p:spTgt spid="15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0">
                                            <p:txEl>
                                              <p:pRg st="3" end="3"/>
                                            </p:txEl>
                                          </p:spTgt>
                                        </p:tgtEl>
                                        <p:attrNameLst>
                                          <p:attrName>style.visibility</p:attrName>
                                        </p:attrNameLst>
                                      </p:cBhvr>
                                      <p:to>
                                        <p:strVal val="visible"/>
                                      </p:to>
                                    </p:set>
                                    <p:animEffect transition="in" filter="fade">
                                      <p:cBhvr>
                                        <p:cTn id="22" dur="1000"/>
                                        <p:tgtEl>
                                          <p:spTgt spid="15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0">
                                            <p:txEl>
                                              <p:pRg st="4" end="4"/>
                                            </p:txEl>
                                          </p:spTgt>
                                        </p:tgtEl>
                                        <p:attrNameLst>
                                          <p:attrName>style.visibility</p:attrName>
                                        </p:attrNameLst>
                                      </p:cBhvr>
                                      <p:to>
                                        <p:strVal val="visible"/>
                                      </p:to>
                                    </p:set>
                                    <p:animEffect transition="in" filter="fade">
                                      <p:cBhvr>
                                        <p:cTn id="27" dur="1000"/>
                                        <p:tgtEl>
                                          <p:spTgt spid="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Objectives:</a:t>
            </a:r>
          </a:p>
        </p:txBody>
      </p:sp>
      <p:sp>
        <p:nvSpPr>
          <p:cNvPr id="41" name="Shape 4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Participants will:</a:t>
            </a:r>
          </a:p>
          <a:p>
            <a:pPr lvl="0" indent="457200" rtl="0">
              <a:buNone/>
            </a:pPr>
            <a:r>
              <a:rPr lang="en"/>
              <a:t>-learn Marzano's 6-step process for teaching new vocabulary terms</a:t>
            </a:r>
          </a:p>
          <a:p>
            <a:pPr lvl="0" indent="457200" rtl="0">
              <a:buNone/>
            </a:pPr>
            <a:r>
              <a:rPr lang="en"/>
              <a:t>-discuss their current methods to teach vocabulary to students</a:t>
            </a:r>
          </a:p>
          <a:p>
            <a:pPr lvl="0" indent="457200" rtl="0">
              <a:buNone/>
            </a:pPr>
            <a:r>
              <a:rPr lang="en"/>
              <a:t>-practice several activities and games that allow students to add to their knowledge and play with the terms</a:t>
            </a:r>
          </a:p>
          <a:p>
            <a:pPr lvl="0" indent="457200" rtl="0">
              <a:buNone/>
            </a:pPr>
            <a:r>
              <a:rPr lang="en"/>
              <a:t>-implement 1-3 activities with students in the upcoming school year. </a:t>
            </a:r>
          </a:p>
          <a:p>
            <a:endParaRPr lang="en"/>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p:nvPr/>
        </p:nvSpPr>
        <p:spPr>
          <a:xfrm>
            <a:off x="482125" y="463050"/>
            <a:ext cx="8097750" cy="5832250"/>
          </a:xfrm>
          <a:prstGeom prst="flowChartExtra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cxnSp>
        <p:nvCxnSpPr>
          <p:cNvPr id="156" name="Shape 156"/>
          <p:cNvCxnSpPr/>
          <p:nvPr/>
        </p:nvCxnSpPr>
        <p:spPr>
          <a:xfrm rot="10800000" flipH="1">
            <a:off x="3171100" y="2414774"/>
            <a:ext cx="2649599" cy="58800"/>
          </a:xfrm>
          <a:prstGeom prst="straightConnector1">
            <a:avLst/>
          </a:prstGeom>
          <a:noFill/>
          <a:ln w="19050" cap="flat">
            <a:solidFill>
              <a:schemeClr val="dk2"/>
            </a:solidFill>
            <a:prstDash val="solid"/>
            <a:round/>
            <a:headEnd type="none" w="lg" len="lg"/>
            <a:tailEnd type="none" w="lg" len="lg"/>
          </a:ln>
        </p:spPr>
      </p:cxnSp>
      <p:cxnSp>
        <p:nvCxnSpPr>
          <p:cNvPr id="157" name="Shape 157"/>
          <p:cNvCxnSpPr/>
          <p:nvPr/>
        </p:nvCxnSpPr>
        <p:spPr>
          <a:xfrm rot="10800000" flipH="1">
            <a:off x="1905000" y="4337550"/>
            <a:ext cx="5205000" cy="11699"/>
          </a:xfrm>
          <a:prstGeom prst="straightConnector1">
            <a:avLst/>
          </a:prstGeom>
          <a:noFill/>
          <a:ln w="19050" cap="flat">
            <a:solidFill>
              <a:schemeClr val="dk2"/>
            </a:solidFill>
            <a:prstDash val="solid"/>
            <a:round/>
            <a:headEnd type="none" w="lg" len="lg"/>
            <a:tailEnd type="none" w="lg" len="lg"/>
          </a:ln>
        </p:spPr>
      </p:cxnSp>
      <p:cxnSp>
        <p:nvCxnSpPr>
          <p:cNvPr id="158" name="Shape 158"/>
          <p:cNvCxnSpPr/>
          <p:nvPr/>
        </p:nvCxnSpPr>
        <p:spPr>
          <a:xfrm>
            <a:off x="4572000" y="2403150"/>
            <a:ext cx="0" cy="1946099"/>
          </a:xfrm>
          <a:prstGeom prst="straightConnector1">
            <a:avLst/>
          </a:prstGeom>
          <a:noFill/>
          <a:ln w="19050" cap="flat">
            <a:solidFill>
              <a:schemeClr val="dk2"/>
            </a:solidFill>
            <a:prstDash val="solid"/>
            <a:round/>
            <a:headEnd type="none" w="lg" len="lg"/>
            <a:tailEnd type="none" w="lg" len="lg"/>
          </a:ln>
        </p:spPr>
      </p:cxnSp>
      <p:cxnSp>
        <p:nvCxnSpPr>
          <p:cNvPr id="159" name="Shape 159"/>
          <p:cNvCxnSpPr/>
          <p:nvPr/>
        </p:nvCxnSpPr>
        <p:spPr>
          <a:xfrm>
            <a:off x="3698625" y="4419600"/>
            <a:ext cx="23399" cy="1899000"/>
          </a:xfrm>
          <a:prstGeom prst="straightConnector1">
            <a:avLst/>
          </a:prstGeom>
          <a:noFill/>
          <a:ln w="19050" cap="flat">
            <a:solidFill>
              <a:schemeClr val="dk2"/>
            </a:solidFill>
            <a:prstDash val="solid"/>
            <a:round/>
            <a:headEnd type="none" w="lg" len="lg"/>
            <a:tailEnd type="none" w="lg" len="lg"/>
          </a:ln>
        </p:spPr>
      </p:cxnSp>
      <p:cxnSp>
        <p:nvCxnSpPr>
          <p:cNvPr id="160" name="Shape 160"/>
          <p:cNvCxnSpPr/>
          <p:nvPr/>
        </p:nvCxnSpPr>
        <p:spPr>
          <a:xfrm>
            <a:off x="5468825" y="4407875"/>
            <a:ext cx="23399" cy="1922399"/>
          </a:xfrm>
          <a:prstGeom prst="straightConnector1">
            <a:avLst/>
          </a:prstGeom>
          <a:noFill/>
          <a:ln w="19050" cap="flat">
            <a:solidFill>
              <a:schemeClr val="dk2"/>
            </a:solidFill>
            <a:prstDash val="solid"/>
            <a:round/>
            <a:headEnd type="none" w="lg" len="lg"/>
            <a:tailEnd type="none" w="lg" len="lg"/>
          </a:ln>
        </p:spPr>
      </p:cxnSp>
      <p:sp>
        <p:nvSpPr>
          <p:cNvPr id="161" name="Shape 161"/>
          <p:cNvSpPr txBox="1"/>
          <p:nvPr/>
        </p:nvSpPr>
        <p:spPr>
          <a:xfrm>
            <a:off x="4233475" y="996350"/>
            <a:ext cx="723900" cy="723900"/>
          </a:xfrm>
          <a:prstGeom prst="rect">
            <a:avLst/>
          </a:prstGeom>
          <a:noFill/>
        </p:spPr>
        <p:txBody>
          <a:bodyPr lIns="91425" tIns="91425" rIns="91425" bIns="91425" anchor="t" anchorCtr="0">
            <a:noAutofit/>
          </a:bodyPr>
          <a:lstStyle/>
          <a:p>
            <a:pPr>
              <a:buNone/>
            </a:pPr>
            <a:r>
              <a:rPr lang="en"/>
              <a:t>200 Points</a:t>
            </a:r>
          </a:p>
        </p:txBody>
      </p:sp>
      <p:sp>
        <p:nvSpPr>
          <p:cNvPr id="162" name="Shape 162"/>
          <p:cNvSpPr txBox="1"/>
          <p:nvPr/>
        </p:nvSpPr>
        <p:spPr>
          <a:xfrm>
            <a:off x="3370375" y="2656025"/>
            <a:ext cx="949500" cy="329699"/>
          </a:xfrm>
          <a:prstGeom prst="rect">
            <a:avLst/>
          </a:prstGeom>
          <a:noFill/>
        </p:spPr>
        <p:txBody>
          <a:bodyPr lIns="91425" tIns="91425" rIns="91425" bIns="91425" anchor="t" anchorCtr="0">
            <a:noAutofit/>
          </a:bodyPr>
          <a:lstStyle/>
          <a:p>
            <a:pPr>
              <a:buNone/>
            </a:pPr>
            <a:r>
              <a:rPr lang="en"/>
              <a:t>100 Points</a:t>
            </a:r>
          </a:p>
        </p:txBody>
      </p:sp>
      <p:sp>
        <p:nvSpPr>
          <p:cNvPr id="163" name="Shape 163"/>
          <p:cNvSpPr txBox="1"/>
          <p:nvPr/>
        </p:nvSpPr>
        <p:spPr>
          <a:xfrm>
            <a:off x="4718675" y="2656012"/>
            <a:ext cx="949500" cy="329699"/>
          </a:xfrm>
          <a:prstGeom prst="rect">
            <a:avLst/>
          </a:prstGeom>
          <a:noFill/>
        </p:spPr>
        <p:txBody>
          <a:bodyPr lIns="91425" tIns="91425" rIns="91425" bIns="91425" anchor="t" anchorCtr="0">
            <a:noAutofit/>
          </a:bodyPr>
          <a:lstStyle/>
          <a:p>
            <a:pPr lvl="0" rtl="0">
              <a:buNone/>
            </a:pPr>
            <a:r>
              <a:rPr lang="en"/>
              <a:t>100 Points</a:t>
            </a:r>
          </a:p>
        </p:txBody>
      </p:sp>
      <p:sp>
        <p:nvSpPr>
          <p:cNvPr id="164" name="Shape 164"/>
          <p:cNvSpPr txBox="1"/>
          <p:nvPr/>
        </p:nvSpPr>
        <p:spPr>
          <a:xfrm>
            <a:off x="2573175" y="4419600"/>
            <a:ext cx="949500" cy="329699"/>
          </a:xfrm>
          <a:prstGeom prst="rect">
            <a:avLst/>
          </a:prstGeom>
          <a:noFill/>
        </p:spPr>
        <p:txBody>
          <a:bodyPr lIns="91425" tIns="91425" rIns="91425" bIns="91425" anchor="t" anchorCtr="0">
            <a:noAutofit/>
          </a:bodyPr>
          <a:lstStyle/>
          <a:p>
            <a:pPr lvl="0" rtl="0">
              <a:buNone/>
            </a:pPr>
            <a:r>
              <a:rPr lang="en"/>
              <a:t>50 Points</a:t>
            </a:r>
          </a:p>
        </p:txBody>
      </p:sp>
      <p:sp>
        <p:nvSpPr>
          <p:cNvPr id="165" name="Shape 165"/>
          <p:cNvSpPr txBox="1"/>
          <p:nvPr/>
        </p:nvSpPr>
        <p:spPr>
          <a:xfrm>
            <a:off x="4120675" y="4419600"/>
            <a:ext cx="949500" cy="329699"/>
          </a:xfrm>
          <a:prstGeom prst="rect">
            <a:avLst/>
          </a:prstGeom>
          <a:noFill/>
        </p:spPr>
        <p:txBody>
          <a:bodyPr lIns="91425" tIns="91425" rIns="91425" bIns="91425" anchor="t" anchorCtr="0">
            <a:noAutofit/>
          </a:bodyPr>
          <a:lstStyle/>
          <a:p>
            <a:pPr lvl="0" rtl="0">
              <a:buNone/>
            </a:pPr>
            <a:r>
              <a:rPr lang="en"/>
              <a:t>50 Points</a:t>
            </a:r>
          </a:p>
        </p:txBody>
      </p:sp>
      <p:sp>
        <p:nvSpPr>
          <p:cNvPr id="166" name="Shape 166"/>
          <p:cNvSpPr txBox="1"/>
          <p:nvPr/>
        </p:nvSpPr>
        <p:spPr>
          <a:xfrm>
            <a:off x="5668175" y="4419600"/>
            <a:ext cx="949500" cy="329699"/>
          </a:xfrm>
          <a:prstGeom prst="rect">
            <a:avLst/>
          </a:prstGeom>
          <a:noFill/>
        </p:spPr>
        <p:txBody>
          <a:bodyPr lIns="91425" tIns="91425" rIns="91425" bIns="91425" anchor="t" anchorCtr="0">
            <a:noAutofit/>
          </a:bodyPr>
          <a:lstStyle/>
          <a:p>
            <a:pPr lvl="0" rtl="0">
              <a:buNone/>
            </a:pPr>
            <a:r>
              <a:rPr lang="en"/>
              <a:t>50 Points</a:t>
            </a:r>
          </a:p>
        </p:txBody>
      </p:sp>
      <p:sp>
        <p:nvSpPr>
          <p:cNvPr id="167" name="Shape 167"/>
          <p:cNvSpPr txBox="1"/>
          <p:nvPr/>
        </p:nvSpPr>
        <p:spPr>
          <a:xfrm>
            <a:off x="1386250" y="5574325"/>
            <a:ext cx="2312399" cy="457200"/>
          </a:xfrm>
          <a:prstGeom prst="rect">
            <a:avLst/>
          </a:prstGeom>
          <a:noFill/>
        </p:spPr>
        <p:txBody>
          <a:bodyPr lIns="91425" tIns="91425" rIns="91425" bIns="91425" anchor="t" anchorCtr="0">
            <a:noAutofit/>
          </a:bodyPr>
          <a:lstStyle/>
          <a:p>
            <a:pPr>
              <a:buNone/>
            </a:pPr>
            <a:r>
              <a:rPr lang="en" sz="3600"/>
              <a:t>liquids</a:t>
            </a:r>
          </a:p>
        </p:txBody>
      </p:sp>
      <p:sp>
        <p:nvSpPr>
          <p:cNvPr id="168" name="Shape 168"/>
          <p:cNvSpPr txBox="1"/>
          <p:nvPr/>
        </p:nvSpPr>
        <p:spPr>
          <a:xfrm>
            <a:off x="3698625" y="5032150"/>
            <a:ext cx="1770299" cy="1263000"/>
          </a:xfrm>
          <a:prstGeom prst="rect">
            <a:avLst/>
          </a:prstGeom>
          <a:noFill/>
        </p:spPr>
        <p:txBody>
          <a:bodyPr lIns="91425" tIns="91425" rIns="91425" bIns="91425" anchor="t" anchorCtr="0">
            <a:noAutofit/>
          </a:bodyPr>
          <a:lstStyle/>
          <a:p>
            <a:pPr>
              <a:buNone/>
            </a:pPr>
            <a:r>
              <a:rPr lang="en" sz="3600"/>
              <a:t>titles  of plays</a:t>
            </a:r>
          </a:p>
        </p:txBody>
      </p:sp>
      <p:sp>
        <p:nvSpPr>
          <p:cNvPr id="169" name="Shape 169"/>
          <p:cNvSpPr txBox="1"/>
          <p:nvPr/>
        </p:nvSpPr>
        <p:spPr>
          <a:xfrm>
            <a:off x="5691550" y="5251950"/>
            <a:ext cx="2063399" cy="879299"/>
          </a:xfrm>
          <a:prstGeom prst="rect">
            <a:avLst/>
          </a:prstGeom>
          <a:noFill/>
        </p:spPr>
        <p:txBody>
          <a:bodyPr lIns="91425" tIns="91425" rIns="91425" bIns="91425" anchor="t" anchorCtr="0">
            <a:noAutofit/>
          </a:bodyPr>
          <a:lstStyle/>
          <a:p>
            <a:pPr>
              <a:buNone/>
            </a:pPr>
            <a:r>
              <a:rPr lang="en" sz="3600"/>
              <a:t>battles</a:t>
            </a:r>
          </a:p>
        </p:txBody>
      </p:sp>
      <p:sp>
        <p:nvSpPr>
          <p:cNvPr id="170" name="Shape 170"/>
          <p:cNvSpPr txBox="1"/>
          <p:nvPr/>
        </p:nvSpPr>
        <p:spPr>
          <a:xfrm>
            <a:off x="2643325" y="3270750"/>
            <a:ext cx="1928699" cy="1066799"/>
          </a:xfrm>
          <a:prstGeom prst="rect">
            <a:avLst/>
          </a:prstGeom>
          <a:noFill/>
        </p:spPr>
        <p:txBody>
          <a:bodyPr lIns="91425" tIns="91425" rIns="91425" bIns="91425" anchor="t" anchorCtr="0">
            <a:noAutofit/>
          </a:bodyPr>
          <a:lstStyle/>
          <a:p>
            <a:pPr>
              <a:buNone/>
            </a:pPr>
            <a:r>
              <a:rPr lang="en" sz="2400" b="1"/>
              <a:t>types of government</a:t>
            </a:r>
          </a:p>
        </p:txBody>
      </p:sp>
      <p:sp>
        <p:nvSpPr>
          <p:cNvPr id="171" name="Shape 171"/>
          <p:cNvSpPr txBox="1"/>
          <p:nvPr/>
        </p:nvSpPr>
        <p:spPr>
          <a:xfrm>
            <a:off x="4613025" y="3305900"/>
            <a:ext cx="1928699" cy="879299"/>
          </a:xfrm>
          <a:prstGeom prst="rect">
            <a:avLst/>
          </a:prstGeom>
          <a:noFill/>
        </p:spPr>
        <p:txBody>
          <a:bodyPr lIns="91425" tIns="91425" rIns="91425" bIns="91425" anchor="t" anchorCtr="0">
            <a:noAutofit/>
          </a:bodyPr>
          <a:lstStyle/>
          <a:p>
            <a:pPr>
              <a:buNone/>
            </a:pPr>
            <a:r>
              <a:rPr lang="en" sz="3600"/>
              <a:t>villains</a:t>
            </a:r>
          </a:p>
        </p:txBody>
      </p:sp>
      <p:sp>
        <p:nvSpPr>
          <p:cNvPr id="172" name="Shape 172"/>
          <p:cNvSpPr txBox="1"/>
          <p:nvPr/>
        </p:nvSpPr>
        <p:spPr>
          <a:xfrm>
            <a:off x="3645850" y="1608900"/>
            <a:ext cx="1770299" cy="723900"/>
          </a:xfrm>
          <a:prstGeom prst="rect">
            <a:avLst/>
          </a:prstGeom>
          <a:noFill/>
        </p:spPr>
        <p:txBody>
          <a:bodyPr lIns="91425" tIns="91425" rIns="91425" bIns="91425" anchor="t" anchorCtr="0">
            <a:noAutofit/>
          </a:bodyPr>
          <a:lstStyle/>
          <a:p>
            <a:pPr>
              <a:buNone/>
            </a:pPr>
            <a:r>
              <a:rPr lang="en" sz="2400"/>
              <a:t>Events of the 1970s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1000"/>
                                        <p:tgtEl>
                                          <p:spTgt spid="1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000"/>
                                        <p:tgtEl>
                                          <p:spTgt spid="1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
                                        </p:tgtEl>
                                        <p:attrNameLst>
                                          <p:attrName>style.visibility</p:attrName>
                                        </p:attrNameLst>
                                      </p:cBhvr>
                                      <p:to>
                                        <p:strVal val="visible"/>
                                      </p:to>
                                    </p:set>
                                    <p:animEffect transition="in" filter="fade">
                                      <p:cBhvr>
                                        <p:cTn id="17" dur="1000"/>
                                        <p:tgtEl>
                                          <p:spTgt spid="16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0"/>
                                        </p:tgtEl>
                                        <p:attrNameLst>
                                          <p:attrName>style.visibility</p:attrName>
                                        </p:attrNameLst>
                                      </p:cBhvr>
                                      <p:to>
                                        <p:strVal val="visible"/>
                                      </p:to>
                                    </p:set>
                                    <p:animEffect transition="in" filter="fade">
                                      <p:cBhvr>
                                        <p:cTn id="22" dur="1000"/>
                                        <p:tgtEl>
                                          <p:spTgt spid="17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1"/>
                                        </p:tgtEl>
                                        <p:attrNameLst>
                                          <p:attrName>style.visibility</p:attrName>
                                        </p:attrNameLst>
                                      </p:cBhvr>
                                      <p:to>
                                        <p:strVal val="visible"/>
                                      </p:to>
                                    </p:set>
                                    <p:animEffect transition="in" filter="fade">
                                      <p:cBhvr>
                                        <p:cTn id="27" dur="1000"/>
                                        <p:tgtEl>
                                          <p:spTgt spid="17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2"/>
                                        </p:tgtEl>
                                        <p:attrNameLst>
                                          <p:attrName>style.visibility</p:attrName>
                                        </p:attrNameLst>
                                      </p:cBhvr>
                                      <p:to>
                                        <p:strVal val="visible"/>
                                      </p:to>
                                    </p:set>
                                    <p:animEffect transition="in" filter="fade">
                                      <p:cBhvr>
                                        <p:cTn id="32" dur="10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6: Where Am I?</a:t>
            </a:r>
          </a:p>
        </p:txBody>
      </p:sp>
      <p:sp>
        <p:nvSpPr>
          <p:cNvPr id="178" name="Shape 17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b="1"/>
              <a:t>Focus:</a:t>
            </a:r>
            <a:r>
              <a:rPr lang="en" sz="2400"/>
              <a:t> using directional coordinates and landmarks. </a:t>
            </a:r>
          </a:p>
          <a:p>
            <a:pPr lvl="0" rtl="0">
              <a:buNone/>
            </a:pPr>
            <a:r>
              <a:rPr lang="en" sz="2400"/>
              <a:t>For lower elementary math &amp; elementary social studies</a:t>
            </a:r>
          </a:p>
          <a:p>
            <a:endParaRPr lang="en" sz="2400"/>
          </a:p>
          <a:p>
            <a:pPr lvl="0" rtl="0">
              <a:buNone/>
            </a:pPr>
            <a:r>
              <a:rPr lang="en" sz="2400" b="1"/>
              <a:t>Preparation: </a:t>
            </a:r>
            <a:r>
              <a:rPr lang="en" sz="2400"/>
              <a:t>a map for every student or pair</a:t>
            </a:r>
          </a:p>
          <a:p>
            <a:endParaRPr lang="en" sz="2400"/>
          </a:p>
          <a:p>
            <a:pPr lvl="0" rtl="0">
              <a:buNone/>
            </a:pPr>
            <a:r>
              <a:rPr lang="en" sz="2400" b="1"/>
              <a:t>Play:</a:t>
            </a:r>
            <a:r>
              <a:rPr lang="en" sz="2400"/>
              <a:t> tell students the starting place on the map. They follow your verbal directions to find the location where you're "hiding".</a:t>
            </a:r>
          </a:p>
          <a:p>
            <a:endParaRPr lang="en" sz="240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xEl>
                                              <p:pRg st="0" end="0"/>
                                            </p:txEl>
                                          </p:spTgt>
                                        </p:tgtEl>
                                        <p:attrNameLst>
                                          <p:attrName>style.visibility</p:attrName>
                                        </p:attrNameLst>
                                      </p:cBhvr>
                                      <p:to>
                                        <p:strVal val="visible"/>
                                      </p:to>
                                    </p:set>
                                    <p:animEffect transition="in" filter="fade">
                                      <p:cBhvr>
                                        <p:cTn id="7" dur="1000"/>
                                        <p:tgtEl>
                                          <p:spTgt spid="1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8">
                                            <p:txEl>
                                              <p:pRg st="1" end="1"/>
                                            </p:txEl>
                                          </p:spTgt>
                                        </p:tgtEl>
                                        <p:attrNameLst>
                                          <p:attrName>style.visibility</p:attrName>
                                        </p:attrNameLst>
                                      </p:cBhvr>
                                      <p:to>
                                        <p:strVal val="visible"/>
                                      </p:to>
                                    </p:set>
                                    <p:animEffect transition="in" filter="fade">
                                      <p:cBhvr>
                                        <p:cTn id="12" dur="1000"/>
                                        <p:tgtEl>
                                          <p:spTgt spid="1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8">
                                            <p:txEl>
                                              <p:pRg st="2" end="2"/>
                                            </p:txEl>
                                          </p:spTgt>
                                        </p:tgtEl>
                                        <p:attrNameLst>
                                          <p:attrName>style.visibility</p:attrName>
                                        </p:attrNameLst>
                                      </p:cBhvr>
                                      <p:to>
                                        <p:strVal val="visible"/>
                                      </p:to>
                                    </p:set>
                                    <p:animEffect transition="in" filter="fade">
                                      <p:cBhvr>
                                        <p:cTn id="17" dur="1000"/>
                                        <p:tgtEl>
                                          <p:spTgt spid="1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8">
                                            <p:txEl>
                                              <p:pRg st="3" end="3"/>
                                            </p:txEl>
                                          </p:spTgt>
                                        </p:tgtEl>
                                        <p:attrNameLst>
                                          <p:attrName>style.visibility</p:attrName>
                                        </p:attrNameLst>
                                      </p:cBhvr>
                                      <p:to>
                                        <p:strVal val="visible"/>
                                      </p:to>
                                    </p:set>
                                    <p:animEffect transition="in" filter="fade">
                                      <p:cBhvr>
                                        <p:cTn id="22" dur="1000"/>
                                        <p:tgtEl>
                                          <p:spTgt spid="1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8">
                                            <p:txEl>
                                              <p:pRg st="4" end="4"/>
                                            </p:txEl>
                                          </p:spTgt>
                                        </p:tgtEl>
                                        <p:attrNameLst>
                                          <p:attrName>style.visibility</p:attrName>
                                        </p:attrNameLst>
                                      </p:cBhvr>
                                      <p:to>
                                        <p:strVal val="visible"/>
                                      </p:to>
                                    </p:set>
                                    <p:animEffect transition="in" filter="fade">
                                      <p:cBhvr>
                                        <p:cTn id="27" dur="1000"/>
                                        <p:tgtEl>
                                          <p:spTgt spid="1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8">
                                            <p:txEl>
                                              <p:pRg st="5" end="5"/>
                                            </p:txEl>
                                          </p:spTgt>
                                        </p:tgtEl>
                                        <p:attrNameLst>
                                          <p:attrName>style.visibility</p:attrName>
                                        </p:attrNameLst>
                                      </p:cBhvr>
                                      <p:to>
                                        <p:strVal val="visible"/>
                                      </p:to>
                                    </p:set>
                                    <p:animEffect transition="in" filter="fade">
                                      <p:cBhvr>
                                        <p:cTn id="32" dur="1000"/>
                                        <p:tgtEl>
                                          <p:spTgt spid="17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8">
                                            <p:txEl>
                                              <p:pRg st="6" end="6"/>
                                            </p:txEl>
                                          </p:spTgt>
                                        </p:tgtEl>
                                        <p:attrNameLst>
                                          <p:attrName>style.visibility</p:attrName>
                                        </p:attrNameLst>
                                      </p:cBhvr>
                                      <p:to>
                                        <p:strVal val="visible"/>
                                      </p:to>
                                    </p:set>
                                    <p:animEffect transition="in" filter="fade">
                                      <p:cBhvr>
                                        <p:cTn id="37" dur="1000"/>
                                        <p:tgtEl>
                                          <p:spTgt spid="1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3" name="Shape 183"/>
          <p:cNvPicPr preferRelativeResize="0"/>
          <p:nvPr/>
        </p:nvPicPr>
        <p:blipFill>
          <a:blip r:embed="rId3"/>
          <a:stretch>
            <a:fillRect/>
          </a:stretch>
        </p:blipFill>
        <p:spPr>
          <a:xfrm>
            <a:off x="331474" y="590424"/>
            <a:ext cx="8481074" cy="5677149"/>
          </a:xfrm>
          <a:prstGeom prst="rect">
            <a:avLst/>
          </a:prstGeom>
          <a:noFill/>
          <a:ln>
            <a:noFill/>
          </a:ln>
        </p:spPr>
      </p:pic>
      <p:pic>
        <p:nvPicPr>
          <p:cNvPr id="184" name="Shape 184"/>
          <p:cNvPicPr preferRelativeResize="0"/>
          <p:nvPr/>
        </p:nvPicPr>
        <p:blipFill>
          <a:blip r:embed="rId4"/>
          <a:stretch>
            <a:fillRect/>
          </a:stretch>
        </p:blipFill>
        <p:spPr>
          <a:xfrm>
            <a:off x="0" y="334107"/>
            <a:ext cx="9144000" cy="6189785"/>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7: Name It!</a:t>
            </a:r>
          </a:p>
        </p:txBody>
      </p:sp>
      <p:sp>
        <p:nvSpPr>
          <p:cNvPr id="190" name="Shape 19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b="1" dirty="0"/>
              <a:t>Focus: </a:t>
            </a:r>
            <a:r>
              <a:rPr lang="en" sz="2400" dirty="0"/>
              <a:t>Vocabulary &amp; Content Terms</a:t>
            </a:r>
          </a:p>
          <a:p>
            <a:pPr lvl="0" rtl="0">
              <a:buNone/>
            </a:pPr>
            <a:r>
              <a:rPr lang="en" sz="2400" b="1" dirty="0"/>
              <a:t>Object:</a:t>
            </a:r>
            <a:r>
              <a:rPr lang="en" sz="2400" dirty="0"/>
              <a:t> Write the word that corresponds with a photo or illustration. For lower elementary</a:t>
            </a:r>
          </a:p>
          <a:p>
            <a:pPr lvl="0" rtl="0">
              <a:buNone/>
            </a:pPr>
            <a:r>
              <a:rPr lang="en" sz="2400" b="1" dirty="0"/>
              <a:t>Preparation:</a:t>
            </a:r>
            <a:r>
              <a:rPr lang="en" sz="2400" dirty="0"/>
              <a:t> Gather images that represent terms &amp; 2 whiteboards</a:t>
            </a:r>
          </a:p>
          <a:p>
            <a:pPr>
              <a:buNone/>
            </a:pPr>
            <a:r>
              <a:rPr lang="en" sz="2400" b="1" dirty="0" smtClean="0"/>
              <a:t>Play</a:t>
            </a:r>
            <a:r>
              <a:rPr lang="en" sz="2400" b="1" dirty="0"/>
              <a:t>:</a:t>
            </a:r>
            <a:r>
              <a:rPr lang="en" sz="2400" dirty="0"/>
              <a:t> Place the images, face </a:t>
            </a:r>
            <a:r>
              <a:rPr lang="en" sz="2400" dirty="0" smtClean="0"/>
              <a:t>down, </a:t>
            </a:r>
            <a:r>
              <a:rPr lang="en" sz="2400" dirty="0"/>
              <a:t>in a container. Divide class into 2 teams. One person from each team comes up, takes a picture, looks at it, and hands it to the teacher. He then writes the word or phrase on the board. If it's correct, the teacher gives the OK sign and gives the team a point. Player 1 rushes back to tag the next teammate, etc. Team with most points wins.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8: Two of a Kind</a:t>
            </a:r>
          </a:p>
        </p:txBody>
      </p:sp>
      <p:sp>
        <p:nvSpPr>
          <p:cNvPr id="196" name="Shape 19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600" b="1" dirty="0"/>
              <a:t>Focus:</a:t>
            </a:r>
            <a:r>
              <a:rPr lang="en" sz="2600" dirty="0"/>
              <a:t> Homonyms</a:t>
            </a:r>
          </a:p>
          <a:p>
            <a:pPr marL="0" lvl="0" indent="0" rtl="0">
              <a:buNone/>
            </a:pPr>
            <a:r>
              <a:rPr lang="en" sz="2600" b="1" dirty="0"/>
              <a:t>Object:</a:t>
            </a:r>
            <a:r>
              <a:rPr lang="en" sz="2600" dirty="0"/>
              <a:t> Lower &amp; upper elementary, general vocabulary</a:t>
            </a:r>
          </a:p>
          <a:p>
            <a:pPr lvl="0" rtl="0">
              <a:buNone/>
            </a:pPr>
            <a:r>
              <a:rPr lang="en" sz="2600" b="1" dirty="0"/>
              <a:t>Preparation:</a:t>
            </a:r>
            <a:r>
              <a:rPr lang="en" sz="2600" dirty="0"/>
              <a:t> Note cards with homonyms printed on them. One side only. </a:t>
            </a:r>
          </a:p>
          <a:p>
            <a:pPr>
              <a:buNone/>
            </a:pPr>
            <a:r>
              <a:rPr lang="en" sz="2600" b="1" dirty="0" smtClean="0"/>
              <a:t>Play</a:t>
            </a:r>
            <a:r>
              <a:rPr lang="en" sz="2600" b="1" dirty="0"/>
              <a:t>:</a:t>
            </a:r>
            <a:r>
              <a:rPr lang="en" sz="2600" dirty="0"/>
              <a:t> Like Memory game, teams or pairs lay the cards out face down. Flip over 2 cards. If they are homonyms, keep the pair and continue. If not, partner has a turn. Kids can explain meaning before they take the cards, especially if they are homonyms that are spelled the same.</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Game 9: Puzzle Stories</a:t>
            </a:r>
          </a:p>
        </p:txBody>
      </p:sp>
      <p:sp>
        <p:nvSpPr>
          <p:cNvPr id="202" name="Shape 20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b="1"/>
              <a:t>Focus:</a:t>
            </a:r>
            <a:r>
              <a:rPr lang="en" sz="2400"/>
              <a:t> Increase vocabulary, practice writing, enhance creativity. </a:t>
            </a:r>
          </a:p>
          <a:p>
            <a:pPr lvl="0" rtl="0">
              <a:buNone/>
            </a:pPr>
            <a:r>
              <a:rPr lang="en" sz="2400" b="1"/>
              <a:t>Object:</a:t>
            </a:r>
            <a:r>
              <a:rPr lang="en" sz="2400"/>
              <a:t> Create a story based on the image in a puzzle. For upper elementary &amp; middle school, working in small groups (3-5 kids).</a:t>
            </a:r>
          </a:p>
          <a:p>
            <a:pPr lvl="0" rtl="0">
              <a:buNone/>
            </a:pPr>
            <a:r>
              <a:rPr lang="en" sz="2400" b="1"/>
              <a:t>Preparation: </a:t>
            </a:r>
            <a:r>
              <a:rPr lang="en" sz="2400"/>
              <a:t>Make a puzzle with a simple scene for each group. Give the students a list of vocabulary 5-10 words to use in a story.</a:t>
            </a:r>
          </a:p>
          <a:p>
            <a:endParaRPr lang="en" sz="2400"/>
          </a:p>
          <a:p>
            <a:pPr>
              <a:buNone/>
            </a:pPr>
            <a:r>
              <a:rPr lang="en" sz="2400" b="1"/>
              <a:t>Play: </a:t>
            </a:r>
            <a:r>
              <a:rPr lang="en" sz="2400"/>
              <a:t>Students put the puzzle together and create a story using the words.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lvl="0" rtl="0">
              <a:buNone/>
            </a:pPr>
            <a:r>
              <a:rPr lang="en"/>
              <a:t>
</a:t>
            </a:r>
          </a:p>
          <a:p>
            <a:pPr lvl="0" rtl="0">
              <a:buNone/>
            </a:pPr>
            <a:r>
              <a:rPr lang="en"/>
              <a:t>Closing &amp; Evaluations</a:t>
            </a:r>
          </a:p>
          <a:p>
            <a:endParaRPr lang="en"/>
          </a:p>
        </p:txBody>
      </p:sp>
      <p:sp>
        <p:nvSpPr>
          <p:cNvPr id="208" name="Shape 20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Revisit Objectives.... Participants will:</a:t>
            </a:r>
          </a:p>
          <a:p>
            <a:pPr marL="457200" lvl="0" indent="0" rtl="0">
              <a:buNone/>
            </a:pPr>
            <a:r>
              <a:rPr lang="en"/>
              <a:t>-learn Marzano's 6-step process for teaching new vocabulary terms</a:t>
            </a:r>
          </a:p>
          <a:p>
            <a:pPr marL="457200" lvl="0" indent="0" rtl="0">
              <a:buNone/>
            </a:pPr>
            <a:r>
              <a:rPr lang="en"/>
              <a:t>-discuss their current methods to teach vocabulary to students</a:t>
            </a:r>
          </a:p>
          <a:p>
            <a:pPr marL="457200" lvl="0" indent="0" rtl="0">
              <a:buNone/>
            </a:pPr>
            <a:r>
              <a:rPr lang="en"/>
              <a:t>-practice several activities and games that allow students to add to their knowledge and play with the terms</a:t>
            </a:r>
          </a:p>
          <a:p>
            <a:pPr marL="457200" lvl="0" indent="0" rtl="0">
              <a:buNone/>
            </a:pPr>
            <a:r>
              <a:rPr lang="en"/>
              <a:t>-implement 1-3 activities with students in the upcoming school year. </a:t>
            </a:r>
          </a:p>
          <a:p>
            <a:endParaRPr lang="en"/>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Evaluations</a:t>
            </a:r>
          </a:p>
        </p:txBody>
      </p:sp>
      <p:sp>
        <p:nvSpPr>
          <p:cNvPr id="214" name="Shape 21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Please complete an OSPI evaluation; turn in as you exit.</a:t>
            </a:r>
          </a:p>
          <a:p>
            <a:endParaRPr lang="en"/>
          </a:p>
          <a:p>
            <a:pPr lvl="0" rtl="0">
              <a:buNone/>
            </a:pPr>
            <a:r>
              <a:rPr lang="en"/>
              <a:t>Clock hours available. </a:t>
            </a:r>
          </a:p>
          <a:p>
            <a:endParaRPr lang="en"/>
          </a:p>
          <a:p>
            <a:pPr marL="457200" indent="457200">
              <a:buNone/>
            </a:pPr>
            <a:r>
              <a:rPr lang="en"/>
              <a:t>THANK YOU FOR ATTENDING!</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sz="4000" b="0">
                <a:solidFill>
                  <a:srgbClr val="000000"/>
                </a:solidFill>
              </a:rPr>
              <a:t>What’s the best way to teach academic vocabulary?</a:t>
            </a:r>
          </a:p>
        </p:txBody>
      </p:sp>
      <p:sp>
        <p:nvSpPr>
          <p:cNvPr id="47" name="Shape 4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spcBef>
                <a:spcPts val="800"/>
              </a:spcBef>
              <a:buClr>
                <a:srgbClr val="000000"/>
              </a:buClr>
              <a:buSzPct val="34375"/>
              <a:buFont typeface="Arial"/>
              <a:buNone/>
            </a:pPr>
            <a:r>
              <a:rPr lang="en" sz="3200">
                <a:solidFill>
                  <a:srgbClr val="000000"/>
                </a:solidFill>
              </a:rPr>
              <a:t>•Some experts you can learn from:</a:t>
            </a:r>
          </a:p>
          <a:p>
            <a:pPr lvl="0" rtl="0">
              <a:lnSpc>
                <a:spcPct val="115000"/>
              </a:lnSpc>
              <a:spcBef>
                <a:spcPts val="700"/>
              </a:spcBef>
              <a:buClr>
                <a:srgbClr val="000000"/>
              </a:buClr>
              <a:buSzPct val="39285"/>
              <a:buFont typeface="Arial"/>
              <a:buNone/>
            </a:pPr>
            <a:r>
              <a:rPr lang="en" sz="2800">
                <a:solidFill>
                  <a:srgbClr val="000000"/>
                </a:solidFill>
              </a:rPr>
              <a:t>–Isabel Beck</a:t>
            </a:r>
          </a:p>
          <a:p>
            <a:pPr lvl="0" rtl="0">
              <a:lnSpc>
                <a:spcPct val="115000"/>
              </a:lnSpc>
              <a:spcBef>
                <a:spcPts val="700"/>
              </a:spcBef>
              <a:buClr>
                <a:srgbClr val="000000"/>
              </a:buClr>
              <a:buSzPct val="39285"/>
              <a:buFont typeface="Arial"/>
              <a:buNone/>
            </a:pPr>
            <a:r>
              <a:rPr lang="en" sz="2800">
                <a:solidFill>
                  <a:srgbClr val="000000"/>
                </a:solidFill>
              </a:rPr>
              <a:t>–Kate Kinsella</a:t>
            </a:r>
          </a:p>
          <a:p>
            <a:pPr lvl="0" rtl="0">
              <a:lnSpc>
                <a:spcPct val="115000"/>
              </a:lnSpc>
              <a:spcBef>
                <a:spcPts val="700"/>
              </a:spcBef>
              <a:buClr>
                <a:srgbClr val="000000"/>
              </a:buClr>
              <a:buSzPct val="39285"/>
              <a:buFont typeface="Arial"/>
              <a:buNone/>
            </a:pPr>
            <a:r>
              <a:rPr lang="en" sz="2800">
                <a:solidFill>
                  <a:srgbClr val="000000"/>
                </a:solidFill>
              </a:rPr>
              <a:t>–Robert Marzano</a:t>
            </a:r>
          </a:p>
          <a:p>
            <a:pPr lvl="0" rtl="0">
              <a:lnSpc>
                <a:spcPct val="115000"/>
              </a:lnSpc>
              <a:spcBef>
                <a:spcPts val="700"/>
              </a:spcBef>
              <a:buClr>
                <a:srgbClr val="000000"/>
              </a:buClr>
              <a:buSzPct val="39285"/>
              <a:buFont typeface="Arial"/>
              <a:buNone/>
            </a:pPr>
            <a:r>
              <a:rPr lang="en" sz="2800">
                <a:solidFill>
                  <a:srgbClr val="000000"/>
                </a:solidFill>
              </a:rPr>
              <a:t>–Steven Stahl &amp; William Nagy</a:t>
            </a:r>
          </a:p>
          <a:p>
            <a:pPr lvl="0" rtl="0">
              <a:lnSpc>
                <a:spcPct val="115000"/>
              </a:lnSpc>
              <a:spcBef>
                <a:spcPts val="700"/>
              </a:spcBef>
              <a:buClr>
                <a:srgbClr val="000000"/>
              </a:buClr>
              <a:buSzPct val="39285"/>
              <a:buFont typeface="Arial"/>
              <a:buNone/>
            </a:pPr>
            <a:r>
              <a:rPr lang="en" sz="2800">
                <a:solidFill>
                  <a:srgbClr val="000000"/>
                </a:solidFill>
              </a:rPr>
              <a:t>–Michael Graves, Diane August, Jeannette Mancilla-Martinez</a:t>
            </a:r>
          </a:p>
          <a:p>
            <a:pPr lvl="0" rtl="0">
              <a:lnSpc>
                <a:spcPct val="115000"/>
              </a:lnSpc>
              <a:spcBef>
                <a:spcPts val="700"/>
              </a:spcBef>
              <a:buClr>
                <a:srgbClr val="000000"/>
              </a:buClr>
              <a:buSzPct val="39285"/>
              <a:buFont typeface="Arial"/>
              <a:buNone/>
            </a:pPr>
            <a:r>
              <a:rPr lang="en" sz="2800">
                <a:solidFill>
                  <a:srgbClr val="000000"/>
                </a:solidFill>
              </a:rPr>
              <a:t>–Etc.</a:t>
            </a:r>
          </a:p>
          <a:p>
            <a:endParaRPr lang="en" sz="2800">
              <a:solidFill>
                <a:srgbClr val="000000"/>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Here's What We're Using Today:</a:t>
            </a:r>
          </a:p>
        </p:txBody>
      </p:sp>
      <p:sp>
        <p:nvSpPr>
          <p:cNvPr id="53" name="Shape 5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Building Academic Vocabulary by</a:t>
            </a:r>
          </a:p>
          <a:p>
            <a:pPr lvl="0" rtl="0">
              <a:buNone/>
            </a:pPr>
            <a:r>
              <a:rPr lang="en"/>
              <a:t>			   	Robert Marzano &amp; Debra Pickering</a:t>
            </a:r>
          </a:p>
          <a:p>
            <a:endParaRPr lang="en"/>
          </a:p>
          <a:p>
            <a:endParaRPr lang="en"/>
          </a:p>
          <a:p>
            <a:endParaRPr lang="en"/>
          </a:p>
          <a:p>
            <a:endParaRPr lang="en"/>
          </a:p>
          <a:p>
            <a:pPr lvl="0" rtl="0">
              <a:buNone/>
            </a:pPr>
            <a:r>
              <a:rPr lang="en"/>
              <a:t>Vocabulary Games for the </a:t>
            </a:r>
          </a:p>
          <a:p>
            <a:pPr lvl="0" rtl="0">
              <a:buNone/>
            </a:pPr>
            <a:r>
              <a:rPr lang="en"/>
              <a:t>Classroom by Lindsay Carleton </a:t>
            </a:r>
          </a:p>
          <a:p>
            <a:pPr>
              <a:buNone/>
            </a:pPr>
            <a:r>
              <a:rPr lang="en"/>
              <a:t>&amp; Robert Marzano</a:t>
            </a:r>
          </a:p>
        </p:txBody>
      </p:sp>
      <p:pic>
        <p:nvPicPr>
          <p:cNvPr id="54" name="Shape 54"/>
          <p:cNvPicPr preferRelativeResize="0"/>
          <p:nvPr/>
        </p:nvPicPr>
        <p:blipFill>
          <a:blip r:embed="rId3"/>
          <a:stretch>
            <a:fillRect/>
          </a:stretch>
        </p:blipFill>
        <p:spPr>
          <a:xfrm>
            <a:off x="5968500" y="3618050"/>
            <a:ext cx="2857500" cy="2857500"/>
          </a:xfrm>
          <a:prstGeom prst="rect">
            <a:avLst/>
          </a:prstGeom>
          <a:noFill/>
          <a:ln>
            <a:noFill/>
          </a:ln>
        </p:spPr>
      </p:pic>
      <p:pic>
        <p:nvPicPr>
          <p:cNvPr id="55" name="Shape 55"/>
          <p:cNvPicPr preferRelativeResize="0"/>
          <p:nvPr/>
        </p:nvPicPr>
        <p:blipFill>
          <a:blip r:embed="rId4"/>
          <a:stretch>
            <a:fillRect/>
          </a:stretch>
        </p:blipFill>
        <p:spPr>
          <a:xfrm>
            <a:off x="596400" y="2723425"/>
            <a:ext cx="2220049" cy="20247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What do you currently do?</a:t>
            </a:r>
          </a:p>
        </p:txBody>
      </p:sp>
      <p:sp>
        <p:nvSpPr>
          <p:cNvPr id="61" name="Shape 6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What methods have you used or seen used for teaching vocabulary to students?</a:t>
            </a:r>
          </a:p>
          <a:p>
            <a:endParaRPr lang="en"/>
          </a:p>
          <a:p>
            <a:pPr lvl="0" rtl="0">
              <a:buNone/>
            </a:pPr>
            <a:r>
              <a:rPr lang="en"/>
              <a:t>In your experience, what works best?</a:t>
            </a:r>
          </a:p>
          <a:p>
            <a:endParaRPr lang="en"/>
          </a:p>
          <a:p>
            <a:pPr>
              <a:buNone/>
            </a:pPr>
            <a:r>
              <a:rPr lang="en"/>
              <a:t>					</a:t>
            </a:r>
            <a:r>
              <a:rPr lang="en" b="1">
                <a:solidFill>
                  <a:srgbClr val="980000"/>
                </a:solidFill>
              </a:rPr>
              <a:t>Think - Pair - Share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sz="4000" b="0">
                <a:solidFill>
                  <a:srgbClr val="000000"/>
                </a:solidFill>
              </a:rPr>
              <a:t>Marzano’s 6 Steps to Vocabulary Instruction: </a:t>
            </a:r>
          </a:p>
        </p:txBody>
      </p:sp>
      <p:sp>
        <p:nvSpPr>
          <p:cNvPr id="67" name="Shape 6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spcBef>
                <a:spcPts val="800"/>
              </a:spcBef>
              <a:buClr>
                <a:srgbClr val="000000"/>
              </a:buClr>
              <a:buSzPct val="34375"/>
              <a:buFont typeface="Arial"/>
              <a:buNone/>
            </a:pPr>
            <a:r>
              <a:rPr lang="en" sz="3200">
                <a:solidFill>
                  <a:srgbClr val="000000"/>
                </a:solidFill>
              </a:rPr>
              <a:t>1. Provide a description, explanation, or example of the new term.</a:t>
            </a:r>
          </a:p>
          <a:p>
            <a:pPr lvl="0" rtl="0">
              <a:lnSpc>
                <a:spcPct val="115000"/>
              </a:lnSpc>
              <a:spcBef>
                <a:spcPts val="800"/>
              </a:spcBef>
              <a:buClr>
                <a:srgbClr val="000000"/>
              </a:buClr>
              <a:buSzPct val="34375"/>
              <a:buFont typeface="Arial"/>
              <a:buNone/>
            </a:pPr>
            <a:r>
              <a:rPr lang="en" sz="3200">
                <a:solidFill>
                  <a:srgbClr val="000000"/>
                </a:solidFill>
              </a:rPr>
              <a:t>2. Ask students to restate the description, explanation, or example in their own words.</a:t>
            </a:r>
          </a:p>
          <a:p>
            <a:pPr lvl="0" rtl="0">
              <a:lnSpc>
                <a:spcPct val="115000"/>
              </a:lnSpc>
              <a:spcBef>
                <a:spcPts val="800"/>
              </a:spcBef>
              <a:buClr>
                <a:srgbClr val="000000"/>
              </a:buClr>
              <a:buSzPct val="34375"/>
              <a:buFont typeface="Arial"/>
              <a:buNone/>
            </a:pPr>
            <a:r>
              <a:rPr lang="en" sz="3200">
                <a:solidFill>
                  <a:srgbClr val="000000"/>
                </a:solidFill>
              </a:rPr>
              <a:t>3. Ask students to construct a picture, symbol, or graphic representing the term.</a:t>
            </a:r>
          </a:p>
          <a:p>
            <a:endParaRPr lang="en" sz="320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animEffect transition="in" filter="fade">
                                      <p:cBhvr>
                                        <p:cTn id="7" dur="1000"/>
                                        <p:tgtEl>
                                          <p:spTgt spid="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
                                            <p:txEl>
                                              <p:pRg st="1" end="1"/>
                                            </p:txEl>
                                          </p:spTgt>
                                        </p:tgtEl>
                                        <p:attrNameLst>
                                          <p:attrName>style.visibility</p:attrName>
                                        </p:attrNameLst>
                                      </p:cBhvr>
                                      <p:to>
                                        <p:strVal val="visible"/>
                                      </p:to>
                                    </p:set>
                                    <p:animEffect transition="in" filter="fade">
                                      <p:cBhvr>
                                        <p:cTn id="12" dur="1000"/>
                                        <p:tgtEl>
                                          <p:spTgt spid="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7">
                                            <p:txEl>
                                              <p:pRg st="2" end="2"/>
                                            </p:txEl>
                                          </p:spTgt>
                                        </p:tgtEl>
                                        <p:attrNameLst>
                                          <p:attrName>style.visibility</p:attrName>
                                        </p:attrNameLst>
                                      </p:cBhvr>
                                      <p:to>
                                        <p:strVal val="visible"/>
                                      </p:to>
                                    </p:set>
                                    <p:animEffect transition="in" filter="fade">
                                      <p:cBhvr>
                                        <p:cTn id="17" dur="1000"/>
                                        <p:tgtEl>
                                          <p:spTgt spid="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7">
                                            <p:txEl>
                                              <p:pRg st="3" end="3"/>
                                            </p:txEl>
                                          </p:spTgt>
                                        </p:tgtEl>
                                        <p:attrNameLst>
                                          <p:attrName>style.visibility</p:attrName>
                                        </p:attrNameLst>
                                      </p:cBhvr>
                                      <p:to>
                                        <p:strVal val="visible"/>
                                      </p:to>
                                    </p:set>
                                    <p:animEffect transition="in" filter="fade">
                                      <p:cBhvr>
                                        <p:cTn id="22" dur="1000"/>
                                        <p:tgtEl>
                                          <p:spTgt spid="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What's different for ELLs?</a:t>
            </a:r>
          </a:p>
        </p:txBody>
      </p:sp>
      <p:sp>
        <p:nvSpPr>
          <p:cNvPr id="73" name="Shape 73"/>
          <p:cNvSpPr txBox="1">
            <a:spLocks noGrp="1"/>
          </p:cNvSpPr>
          <p:nvPr>
            <p:ph type="body" idx="1"/>
          </p:nvPr>
        </p:nvSpPr>
        <p:spPr>
          <a:xfrm>
            <a:off x="457200" y="1600200"/>
            <a:ext cx="3925500" cy="4967700"/>
          </a:xfrm>
          <a:prstGeom prst="rect">
            <a:avLst/>
          </a:prstGeom>
        </p:spPr>
        <p:txBody>
          <a:bodyPr lIns="91425" tIns="91425" rIns="91425" bIns="91425" anchor="t" anchorCtr="0">
            <a:noAutofit/>
          </a:bodyPr>
          <a:lstStyle/>
          <a:p>
            <a:pPr lvl="0" rtl="0">
              <a:lnSpc>
                <a:spcPct val="115000"/>
              </a:lnSpc>
              <a:spcBef>
                <a:spcPts val="800"/>
              </a:spcBef>
              <a:buClr>
                <a:srgbClr val="000000"/>
              </a:buClr>
              <a:buSzPct val="45833"/>
              <a:buFont typeface="Arial"/>
              <a:buNone/>
            </a:pPr>
            <a:r>
              <a:rPr lang="en" sz="2400">
                <a:solidFill>
                  <a:srgbClr val="000000"/>
                </a:solidFill>
              </a:rPr>
              <a:t>1.Provide a description, explanation, or example of the new term.</a:t>
            </a:r>
          </a:p>
          <a:p>
            <a:pPr lvl="0" rtl="0">
              <a:lnSpc>
                <a:spcPct val="115000"/>
              </a:lnSpc>
              <a:spcBef>
                <a:spcPts val="800"/>
              </a:spcBef>
              <a:buClr>
                <a:srgbClr val="000000"/>
              </a:buClr>
              <a:buSzPct val="45833"/>
              <a:buFont typeface="Arial"/>
              <a:buNone/>
            </a:pPr>
            <a:r>
              <a:rPr lang="en" sz="2400">
                <a:solidFill>
                  <a:srgbClr val="000000"/>
                </a:solidFill>
              </a:rPr>
              <a:t>2.Ask students to restate the description, explanation, or example in their own words.</a:t>
            </a:r>
          </a:p>
          <a:p>
            <a:pPr lvl="0">
              <a:lnSpc>
                <a:spcPct val="115000"/>
              </a:lnSpc>
              <a:spcBef>
                <a:spcPts val="800"/>
              </a:spcBef>
              <a:buClr>
                <a:srgbClr val="000000"/>
              </a:buClr>
              <a:buSzPct val="45833"/>
              <a:buFont typeface="Arial"/>
              <a:buNone/>
            </a:pPr>
            <a:r>
              <a:rPr lang="en" sz="2400">
                <a:solidFill>
                  <a:srgbClr val="000000"/>
                </a:solidFill>
              </a:rPr>
              <a:t>3.Ask students to construct a picture, symbol, or graphic representing the term.</a:t>
            </a:r>
          </a:p>
        </p:txBody>
      </p:sp>
      <p:sp>
        <p:nvSpPr>
          <p:cNvPr id="74" name="Shape 74"/>
          <p:cNvSpPr txBox="1">
            <a:spLocks noGrp="1"/>
          </p:cNvSpPr>
          <p:nvPr>
            <p:ph type="body" idx="2"/>
          </p:nvPr>
        </p:nvSpPr>
        <p:spPr>
          <a:xfrm>
            <a:off x="4761353" y="1600200"/>
            <a:ext cx="3925500" cy="4967700"/>
          </a:xfrm>
          <a:prstGeom prst="rect">
            <a:avLst/>
          </a:prstGeom>
        </p:spPr>
        <p:txBody>
          <a:bodyPr lIns="91425" tIns="91425" rIns="91425" bIns="91425" anchor="t" anchorCtr="0">
            <a:noAutofit/>
          </a:bodyPr>
          <a:lstStyle/>
          <a:p>
            <a:pPr lvl="0" rtl="0">
              <a:buNone/>
            </a:pPr>
            <a:r>
              <a:rPr lang="en" sz="2200"/>
              <a:t>1. -in the student's L1</a:t>
            </a:r>
          </a:p>
          <a:p>
            <a:pPr lvl="0" rtl="0">
              <a:buNone/>
            </a:pPr>
            <a:r>
              <a:rPr lang="en" sz="2200"/>
              <a:t>OR -pair with student of the same language or use a bilingual parapro</a:t>
            </a:r>
          </a:p>
          <a:p>
            <a:pPr lvl="0" rtl="0">
              <a:buNone/>
            </a:pPr>
            <a:r>
              <a:rPr lang="en" sz="2200"/>
              <a:t>-give a nonlinguistic representation here</a:t>
            </a:r>
          </a:p>
          <a:p>
            <a:pPr lvl="0" rtl="0">
              <a:buNone/>
            </a:pPr>
            <a:r>
              <a:rPr lang="en" sz="2200"/>
              <a:t>2. - in L1</a:t>
            </a:r>
          </a:p>
          <a:p>
            <a:pPr lvl="0" rtl="0">
              <a:buNone/>
            </a:pPr>
            <a:r>
              <a:rPr lang="en" sz="2200"/>
              <a:t>- have them write related terms they know in English</a:t>
            </a:r>
          </a:p>
          <a:p>
            <a:pPr>
              <a:buNone/>
            </a:pPr>
            <a:r>
              <a:rPr lang="en" sz="2200"/>
              <a:t>3. have them create their own representations and not just copy the teacher's. It will probably reflect their own culture and experiences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animEffect transition="in" filter="fade">
                                      <p:cBhvr>
                                        <p:cTn id="7" dur="1000"/>
                                        <p:tgtEl>
                                          <p:spTgt spid="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4">
                                            <p:txEl>
                                              <p:pRg st="1" end="1"/>
                                            </p:txEl>
                                          </p:spTgt>
                                        </p:tgtEl>
                                        <p:attrNameLst>
                                          <p:attrName>style.visibility</p:attrName>
                                        </p:attrNameLst>
                                      </p:cBhvr>
                                      <p:to>
                                        <p:strVal val="visible"/>
                                      </p:to>
                                    </p:set>
                                    <p:animEffect transition="in" filter="fade">
                                      <p:cBhvr>
                                        <p:cTn id="12" dur="1000"/>
                                        <p:tgtEl>
                                          <p:spTgt spid="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4">
                                            <p:txEl>
                                              <p:pRg st="2" end="2"/>
                                            </p:txEl>
                                          </p:spTgt>
                                        </p:tgtEl>
                                        <p:attrNameLst>
                                          <p:attrName>style.visibility</p:attrName>
                                        </p:attrNameLst>
                                      </p:cBhvr>
                                      <p:to>
                                        <p:strVal val="visible"/>
                                      </p:to>
                                    </p:set>
                                    <p:animEffect transition="in" filter="fade">
                                      <p:cBhvr>
                                        <p:cTn id="17" dur="1000"/>
                                        <p:tgtEl>
                                          <p:spTgt spid="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4">
                                            <p:txEl>
                                              <p:pRg st="3" end="3"/>
                                            </p:txEl>
                                          </p:spTgt>
                                        </p:tgtEl>
                                        <p:attrNameLst>
                                          <p:attrName>style.visibility</p:attrName>
                                        </p:attrNameLst>
                                      </p:cBhvr>
                                      <p:to>
                                        <p:strVal val="visible"/>
                                      </p:to>
                                    </p:set>
                                    <p:animEffect transition="in" filter="fade">
                                      <p:cBhvr>
                                        <p:cTn id="22" dur="1000"/>
                                        <p:tgtEl>
                                          <p:spTgt spid="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4">
                                            <p:txEl>
                                              <p:pRg st="4" end="4"/>
                                            </p:txEl>
                                          </p:spTgt>
                                        </p:tgtEl>
                                        <p:attrNameLst>
                                          <p:attrName>style.visibility</p:attrName>
                                        </p:attrNameLst>
                                      </p:cBhvr>
                                      <p:to>
                                        <p:strVal val="visible"/>
                                      </p:to>
                                    </p:set>
                                    <p:animEffect transition="in" filter="fade">
                                      <p:cBhvr>
                                        <p:cTn id="27" dur="1000"/>
                                        <p:tgtEl>
                                          <p:spTgt spid="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4">
                                            <p:txEl>
                                              <p:pRg st="5" end="5"/>
                                            </p:txEl>
                                          </p:spTgt>
                                        </p:tgtEl>
                                        <p:attrNameLst>
                                          <p:attrName>style.visibility</p:attrName>
                                        </p:attrNameLst>
                                      </p:cBhvr>
                                      <p:to>
                                        <p:strVal val="visible"/>
                                      </p:to>
                                    </p:set>
                                    <p:animEffect transition="in" filter="fade">
                                      <p:cBhvr>
                                        <p:cTn id="32" dur="1000"/>
                                        <p:tgtEl>
                                          <p:spTgt spid="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One key to the process is the use of student notebooks.</a:t>
            </a:r>
          </a:p>
        </p:txBody>
      </p:sp>
      <p:sp>
        <p:nvSpPr>
          <p:cNvPr id="80" name="Shape 8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3600"/>
              <a:t>Record the new terms and an initial description of each term.</a:t>
            </a:r>
          </a:p>
          <a:p>
            <a:pPr>
              <a:buNone/>
            </a:pPr>
            <a:r>
              <a:rPr lang="en" sz="3600"/>
              <a:t>Over time, the add new information as their understanding of the terms deepens and matures.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a:buNone/>
            </a:pPr>
            <a:r>
              <a:rPr lang="en"/>
              <a:t>Sample Vocabulary Page</a:t>
            </a:r>
          </a:p>
        </p:txBody>
      </p:sp>
      <p:sp>
        <p:nvSpPr>
          <p:cNvPr id="86" name="Shape 8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pic>
        <p:nvPicPr>
          <p:cNvPr id="87" name="Shape 87"/>
          <p:cNvPicPr preferRelativeResize="0"/>
          <p:nvPr/>
        </p:nvPicPr>
        <p:blipFill>
          <a:blip r:embed="rId3"/>
          <a:stretch>
            <a:fillRect/>
          </a:stretch>
        </p:blipFill>
        <p:spPr>
          <a:xfrm>
            <a:off x="331725" y="79900"/>
            <a:ext cx="8480550" cy="669819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Custom Theme">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3358</Words>
  <Application>Microsoft Office PowerPoint</Application>
  <PresentationFormat>On-screen Show (4:3)</PresentationFormat>
  <Paragraphs>222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Custom Theme</vt:lpstr>
      <vt:lpstr>Effective Vocabulary Activities &amp; Games</vt:lpstr>
      <vt:lpstr>Objectives:</vt:lpstr>
      <vt:lpstr>What’s the best way to teach academic vocabulary?</vt:lpstr>
      <vt:lpstr>Here's What We're Using Today:</vt:lpstr>
      <vt:lpstr>What do you currently do?</vt:lpstr>
      <vt:lpstr>Marzano’s 6 Steps to Vocabulary Instruction: </vt:lpstr>
      <vt:lpstr>What's different for ELLs?</vt:lpstr>
      <vt:lpstr>One key to the process is the use of student notebooks.</vt:lpstr>
      <vt:lpstr>Sample Vocabulary Page</vt:lpstr>
      <vt:lpstr>Marzano’s 6 Steps to Vocabulary Instruction: </vt:lpstr>
      <vt:lpstr>What's different for ELLs?</vt:lpstr>
      <vt:lpstr>Sample Page after Steps 4, 5, and 6.</vt:lpstr>
      <vt:lpstr>
6. Involve students periodically in games that allow them to play with the terms.</vt:lpstr>
      <vt:lpstr>Game 1: Vocabulary Charades</vt:lpstr>
      <vt:lpstr>Game 1: Vocabulary Charades:</vt:lpstr>
      <vt:lpstr>Game 2: Create a Category</vt:lpstr>
      <vt:lpstr>Game 3: Word Harvest</vt:lpstr>
      <vt:lpstr>Game 4: Opposites Attract</vt:lpstr>
      <vt:lpstr>Game 5: Name That Category</vt:lpstr>
      <vt:lpstr>PowerPoint Presentation</vt:lpstr>
      <vt:lpstr>Game 6: Where Am I?</vt:lpstr>
      <vt:lpstr>PowerPoint Presentation</vt:lpstr>
      <vt:lpstr>Game 7: Name It!</vt:lpstr>
      <vt:lpstr>Game 8: Two of a Kind</vt:lpstr>
      <vt:lpstr>Game 9: Puzzle Stories</vt:lpstr>
      <vt:lpstr>
 Closing &amp; Evaluations </vt:lpstr>
      <vt:lpstr>Evaluations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Vocabulary Activities &amp; Games</dc:title>
  <dc:creator>Kathy Thornock</dc:creator>
  <cp:lastModifiedBy>Kathy Thornock</cp:lastModifiedBy>
  <cp:revision>2</cp:revision>
  <dcterms:modified xsi:type="dcterms:W3CDTF">2014-04-30T18:03:45Z</dcterms:modified>
</cp:coreProperties>
</file>