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0"/>
  </p:notesMasterIdLst>
  <p:sldIdLst>
    <p:sldId id="306" r:id="rId2"/>
    <p:sldId id="278" r:id="rId3"/>
    <p:sldId id="391" r:id="rId4"/>
    <p:sldId id="442" r:id="rId5"/>
    <p:sldId id="447" r:id="rId6"/>
    <p:sldId id="317" r:id="rId7"/>
    <p:sldId id="318" r:id="rId8"/>
    <p:sldId id="319" r:id="rId9"/>
    <p:sldId id="394" r:id="rId10"/>
    <p:sldId id="395" r:id="rId11"/>
    <p:sldId id="505" r:id="rId12"/>
    <p:sldId id="506" r:id="rId13"/>
    <p:sldId id="507" r:id="rId14"/>
    <p:sldId id="508" r:id="rId15"/>
    <p:sldId id="509" r:id="rId16"/>
    <p:sldId id="369" r:id="rId17"/>
    <p:sldId id="385" r:id="rId18"/>
    <p:sldId id="437" r:id="rId19"/>
    <p:sldId id="440" r:id="rId20"/>
    <p:sldId id="438" r:id="rId21"/>
    <p:sldId id="439" r:id="rId22"/>
    <p:sldId id="370" r:id="rId23"/>
    <p:sldId id="371" r:id="rId24"/>
    <p:sldId id="374" r:id="rId25"/>
    <p:sldId id="375" r:id="rId26"/>
    <p:sldId id="376" r:id="rId27"/>
    <p:sldId id="377" r:id="rId28"/>
    <p:sldId id="378" r:id="rId29"/>
    <p:sldId id="379" r:id="rId30"/>
    <p:sldId id="380" r:id="rId31"/>
    <p:sldId id="381" r:id="rId32"/>
    <p:sldId id="382" r:id="rId33"/>
    <p:sldId id="383" r:id="rId34"/>
    <p:sldId id="384" r:id="rId35"/>
    <p:sldId id="386" r:id="rId36"/>
    <p:sldId id="387" r:id="rId37"/>
    <p:sldId id="388" r:id="rId38"/>
    <p:sldId id="389" r:id="rId39"/>
    <p:sldId id="390" r:id="rId40"/>
    <p:sldId id="408" r:id="rId41"/>
    <p:sldId id="337" r:id="rId42"/>
    <p:sldId id="464" r:id="rId43"/>
    <p:sldId id="465" r:id="rId44"/>
    <p:sldId id="466" r:id="rId45"/>
    <p:sldId id="467" r:id="rId46"/>
    <p:sldId id="468" r:id="rId47"/>
    <p:sldId id="469" r:id="rId48"/>
    <p:sldId id="470" r:id="rId49"/>
    <p:sldId id="471" r:id="rId50"/>
    <p:sldId id="472" r:id="rId51"/>
    <p:sldId id="473" r:id="rId52"/>
    <p:sldId id="474" r:id="rId53"/>
    <p:sldId id="475" r:id="rId54"/>
    <p:sldId id="476" r:id="rId55"/>
    <p:sldId id="477" r:id="rId56"/>
    <p:sldId id="478" r:id="rId57"/>
    <p:sldId id="479" r:id="rId58"/>
    <p:sldId id="480" r:id="rId59"/>
    <p:sldId id="481" r:id="rId60"/>
    <p:sldId id="482" r:id="rId61"/>
    <p:sldId id="483" r:id="rId62"/>
    <p:sldId id="484" r:id="rId63"/>
    <p:sldId id="485" r:id="rId64"/>
    <p:sldId id="486" r:id="rId65"/>
    <p:sldId id="487" r:id="rId66"/>
    <p:sldId id="488" r:id="rId67"/>
    <p:sldId id="489" r:id="rId68"/>
    <p:sldId id="490" r:id="rId69"/>
    <p:sldId id="491" r:id="rId70"/>
    <p:sldId id="492" r:id="rId71"/>
    <p:sldId id="493" r:id="rId72"/>
    <p:sldId id="494" r:id="rId73"/>
    <p:sldId id="495" r:id="rId74"/>
    <p:sldId id="496" r:id="rId75"/>
    <p:sldId id="497" r:id="rId76"/>
    <p:sldId id="498" r:id="rId77"/>
    <p:sldId id="499" r:id="rId78"/>
    <p:sldId id="500" r:id="rId79"/>
    <p:sldId id="501" r:id="rId80"/>
    <p:sldId id="502" r:id="rId81"/>
    <p:sldId id="503" r:id="rId82"/>
    <p:sldId id="441" r:id="rId83"/>
    <p:sldId id="409" r:id="rId84"/>
    <p:sldId id="320" r:id="rId85"/>
    <p:sldId id="521" r:id="rId86"/>
    <p:sldId id="451" r:id="rId87"/>
    <p:sldId id="452" r:id="rId88"/>
    <p:sldId id="453" r:id="rId89"/>
    <p:sldId id="519" r:id="rId90"/>
    <p:sldId id="510" r:id="rId91"/>
    <p:sldId id="455" r:id="rId92"/>
    <p:sldId id="457" r:id="rId93"/>
    <p:sldId id="456" r:id="rId94"/>
    <p:sldId id="458" r:id="rId95"/>
    <p:sldId id="459" r:id="rId96"/>
    <p:sldId id="460" r:id="rId97"/>
    <p:sldId id="461" r:id="rId98"/>
    <p:sldId id="397" r:id="rId99"/>
    <p:sldId id="309" r:id="rId100"/>
    <p:sldId id="313" r:id="rId101"/>
    <p:sldId id="312" r:id="rId102"/>
    <p:sldId id="311" r:id="rId103"/>
    <p:sldId id="310" r:id="rId104"/>
    <p:sldId id="314" r:id="rId105"/>
    <p:sldId id="315" r:id="rId106"/>
    <p:sldId id="400" r:id="rId107"/>
    <p:sldId id="413" r:id="rId108"/>
    <p:sldId id="401" r:id="rId109"/>
    <p:sldId id="425" r:id="rId110"/>
    <p:sldId id="428" r:id="rId111"/>
    <p:sldId id="414" r:id="rId112"/>
    <p:sldId id="435" r:id="rId113"/>
    <p:sldId id="431" r:id="rId114"/>
    <p:sldId id="427" r:id="rId115"/>
    <p:sldId id="429" r:id="rId116"/>
    <p:sldId id="430" r:id="rId117"/>
    <p:sldId id="426" r:id="rId118"/>
    <p:sldId id="436" r:id="rId119"/>
    <p:sldId id="407" r:id="rId120"/>
    <p:sldId id="422" r:id="rId121"/>
    <p:sldId id="423" r:id="rId122"/>
    <p:sldId id="424" r:id="rId123"/>
    <p:sldId id="433" r:id="rId124"/>
    <p:sldId id="410" r:id="rId125"/>
    <p:sldId id="327" r:id="rId126"/>
    <p:sldId id="328" r:id="rId127"/>
    <p:sldId id="329" r:id="rId128"/>
    <p:sldId id="330" r:id="rId129"/>
    <p:sldId id="331" r:id="rId130"/>
    <p:sldId id="332" r:id="rId131"/>
    <p:sldId id="333" r:id="rId132"/>
    <p:sldId id="334" r:id="rId133"/>
    <p:sldId id="335" r:id="rId134"/>
    <p:sldId id="336" r:id="rId135"/>
    <p:sldId id="411" r:id="rId136"/>
    <p:sldId id="402" r:id="rId137"/>
    <p:sldId id="511" r:id="rId138"/>
    <p:sldId id="512" r:id="rId139"/>
    <p:sldId id="513" r:id="rId140"/>
    <p:sldId id="514" r:id="rId141"/>
    <p:sldId id="515" r:id="rId142"/>
    <p:sldId id="516" r:id="rId143"/>
    <p:sldId id="517" r:id="rId144"/>
    <p:sldId id="518" r:id="rId145"/>
    <p:sldId id="405" r:id="rId146"/>
    <p:sldId id="446" r:id="rId147"/>
    <p:sldId id="444" r:id="rId148"/>
    <p:sldId id="432" r:id="rId14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306"/>
          </p14:sldIdLst>
        </p14:section>
        <p14:section name="Author Your Presentation" id="{16378913-E5ED-4281-BAF5-F1F938CB0BED}">
          <p14:sldIdLst>
            <p14:sldId id="278"/>
            <p14:sldId id="391"/>
            <p14:sldId id="442"/>
            <p14:sldId id="447"/>
            <p14:sldId id="317"/>
            <p14:sldId id="318"/>
            <p14:sldId id="319"/>
            <p14:sldId id="394"/>
            <p14:sldId id="395"/>
            <p14:sldId id="505"/>
            <p14:sldId id="506"/>
            <p14:sldId id="507"/>
            <p14:sldId id="508"/>
            <p14:sldId id="509"/>
            <p14:sldId id="369"/>
            <p14:sldId id="385"/>
            <p14:sldId id="437"/>
            <p14:sldId id="440"/>
            <p14:sldId id="438"/>
            <p14:sldId id="439"/>
            <p14:sldId id="370"/>
            <p14:sldId id="371"/>
            <p14:sldId id="374"/>
            <p14:sldId id="375"/>
            <p14:sldId id="376"/>
            <p14:sldId id="377"/>
            <p14:sldId id="378"/>
            <p14:sldId id="379"/>
            <p14:sldId id="380"/>
            <p14:sldId id="381"/>
            <p14:sldId id="382"/>
            <p14:sldId id="383"/>
            <p14:sldId id="384"/>
            <p14:sldId id="386"/>
            <p14:sldId id="387"/>
            <p14:sldId id="388"/>
            <p14:sldId id="389"/>
            <p14:sldId id="390"/>
            <p14:sldId id="408"/>
            <p14:sldId id="337"/>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441"/>
            <p14:sldId id="409"/>
            <p14:sldId id="320"/>
            <p14:sldId id="521"/>
            <p14:sldId id="451"/>
            <p14:sldId id="452"/>
            <p14:sldId id="453"/>
            <p14:sldId id="519"/>
            <p14:sldId id="510"/>
            <p14:sldId id="455"/>
            <p14:sldId id="457"/>
            <p14:sldId id="456"/>
            <p14:sldId id="458"/>
            <p14:sldId id="459"/>
            <p14:sldId id="460"/>
            <p14:sldId id="461"/>
            <p14:sldId id="397"/>
            <p14:sldId id="309"/>
            <p14:sldId id="313"/>
            <p14:sldId id="312"/>
            <p14:sldId id="311"/>
            <p14:sldId id="310"/>
            <p14:sldId id="314"/>
            <p14:sldId id="315"/>
            <p14:sldId id="400"/>
            <p14:sldId id="413"/>
            <p14:sldId id="401"/>
            <p14:sldId id="425"/>
            <p14:sldId id="428"/>
            <p14:sldId id="414"/>
            <p14:sldId id="435"/>
            <p14:sldId id="431"/>
            <p14:sldId id="427"/>
            <p14:sldId id="429"/>
            <p14:sldId id="430"/>
            <p14:sldId id="426"/>
            <p14:sldId id="436"/>
            <p14:sldId id="407"/>
            <p14:sldId id="422"/>
            <p14:sldId id="423"/>
            <p14:sldId id="424"/>
            <p14:sldId id="433"/>
            <p14:sldId id="410"/>
            <p14:sldId id="327"/>
            <p14:sldId id="328"/>
            <p14:sldId id="329"/>
            <p14:sldId id="330"/>
            <p14:sldId id="331"/>
            <p14:sldId id="332"/>
            <p14:sldId id="333"/>
            <p14:sldId id="334"/>
            <p14:sldId id="335"/>
            <p14:sldId id="336"/>
            <p14:sldId id="411"/>
            <p14:sldId id="402"/>
            <p14:sldId id="511"/>
            <p14:sldId id="512"/>
            <p14:sldId id="513"/>
            <p14:sldId id="514"/>
            <p14:sldId id="515"/>
            <p14:sldId id="516"/>
            <p14:sldId id="517"/>
            <p14:sldId id="518"/>
            <p14:sldId id="405"/>
            <p14:sldId id="446"/>
            <p14:sldId id="444"/>
            <p14:sldId id="43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13" autoAdjust="0"/>
    <p:restoredTop sz="89771" autoAdjust="0"/>
  </p:normalViewPr>
  <p:slideViewPr>
    <p:cSldViewPr>
      <p:cViewPr>
        <p:scale>
          <a:sx n="60" d="100"/>
          <a:sy n="60" d="100"/>
        </p:scale>
        <p:origin x="-1820" y="-1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DF82D5-3A8B-4E51-8B9E-FFBA54796956}" type="doc">
      <dgm:prSet loTypeId="urn:microsoft.com/office/officeart/2005/8/layout/radial5" loCatId="cycle" qsTypeId="urn:microsoft.com/office/officeart/2005/8/quickstyle/simple3" qsCatId="simple" csTypeId="urn:microsoft.com/office/officeart/2005/8/colors/accent0_2" csCatId="mainScheme" phldr="1"/>
      <dgm:spPr/>
      <dgm:t>
        <a:bodyPr/>
        <a:lstStyle/>
        <a:p>
          <a:endParaRPr lang="en-US"/>
        </a:p>
      </dgm:t>
    </dgm:pt>
    <dgm:pt modelId="{F235D8A4-F1AC-42CE-A9C2-23DC6A66AF92}">
      <dgm:prSet phldrT="[Text]"/>
      <dgm:spPr/>
      <dgm:t>
        <a:bodyPr/>
        <a:lstStyle/>
        <a:p>
          <a:r>
            <a:rPr lang="en-US" b="1" dirty="0">
              <a:solidFill>
                <a:schemeClr val="tx1">
                  <a:lumMod val="85000"/>
                  <a:lumOff val="15000"/>
                </a:schemeClr>
              </a:solidFill>
            </a:rPr>
            <a:t>Community</a:t>
          </a:r>
        </a:p>
      </dgm:t>
    </dgm:pt>
    <dgm:pt modelId="{DD4D4C9F-DECE-48C6-8315-CD548EE10ED9}" type="parTrans" cxnId="{260228FC-082B-4321-9D9C-CA9E156B6677}">
      <dgm:prSet/>
      <dgm:spPr/>
      <dgm:t>
        <a:bodyPr/>
        <a:lstStyle/>
        <a:p>
          <a:endParaRPr lang="en-US"/>
        </a:p>
      </dgm:t>
    </dgm:pt>
    <dgm:pt modelId="{470C3616-2E98-4319-AE18-39DEECBF2A1C}" type="sibTrans" cxnId="{260228FC-082B-4321-9D9C-CA9E156B6677}">
      <dgm:prSet/>
      <dgm:spPr/>
      <dgm:t>
        <a:bodyPr/>
        <a:lstStyle/>
        <a:p>
          <a:endParaRPr lang="en-US"/>
        </a:p>
      </dgm:t>
    </dgm:pt>
    <dgm:pt modelId="{C218BE38-416E-4FC1-ADD0-4B954ED84EE5}">
      <dgm:prSet phldrT="[Text]"/>
      <dgm:spPr/>
      <dgm:t>
        <a:bodyPr/>
        <a:lstStyle/>
        <a:p>
          <a:r>
            <a:rPr lang="en-US" b="1" dirty="0">
              <a:solidFill>
                <a:schemeClr val="tx1">
                  <a:lumMod val="85000"/>
                  <a:lumOff val="15000"/>
                </a:schemeClr>
              </a:solidFill>
            </a:rPr>
            <a:t>Consists of multiple organisms living together</a:t>
          </a:r>
        </a:p>
      </dgm:t>
    </dgm:pt>
    <dgm:pt modelId="{0E143364-5F3B-408B-BC31-3C9341C8287D}" type="parTrans" cxnId="{115D1981-02FA-4CF3-8694-EE8ADEB39A5B}">
      <dgm:prSet/>
      <dgm:spPr/>
      <dgm:t>
        <a:bodyPr/>
        <a:lstStyle/>
        <a:p>
          <a:endParaRPr lang="en-US"/>
        </a:p>
      </dgm:t>
    </dgm:pt>
    <dgm:pt modelId="{622176C5-3E5A-4CA6-852A-C39EB69EE5D7}" type="sibTrans" cxnId="{115D1981-02FA-4CF3-8694-EE8ADEB39A5B}">
      <dgm:prSet/>
      <dgm:spPr/>
      <dgm:t>
        <a:bodyPr/>
        <a:lstStyle/>
        <a:p>
          <a:endParaRPr lang="en-US"/>
        </a:p>
      </dgm:t>
    </dgm:pt>
    <dgm:pt modelId="{6784EA05-4104-448F-AAAE-0A5EBAA7DEC5}">
      <dgm:prSet phldrT="[Text]"/>
      <dgm:spPr/>
      <dgm:t>
        <a:bodyPr/>
        <a:lstStyle/>
        <a:p>
          <a:r>
            <a:rPr lang="en-US" b="1" dirty="0">
              <a:solidFill>
                <a:schemeClr val="tx1">
                  <a:lumMod val="85000"/>
                  <a:lumOff val="15000"/>
                </a:schemeClr>
              </a:solidFill>
            </a:rPr>
            <a:t>Displays the interactions between two or more organisms</a:t>
          </a:r>
        </a:p>
      </dgm:t>
    </dgm:pt>
    <dgm:pt modelId="{BBCB6092-2451-41E6-9074-9C2C5ACA24E0}" type="parTrans" cxnId="{0DC997D9-30D1-4DAE-9756-DFB4CCA6D469}">
      <dgm:prSet/>
      <dgm:spPr/>
      <dgm:t>
        <a:bodyPr/>
        <a:lstStyle/>
        <a:p>
          <a:endParaRPr lang="en-US"/>
        </a:p>
      </dgm:t>
    </dgm:pt>
    <dgm:pt modelId="{22D32D12-A033-45E0-945C-050117635350}" type="sibTrans" cxnId="{0DC997D9-30D1-4DAE-9756-DFB4CCA6D469}">
      <dgm:prSet/>
      <dgm:spPr/>
      <dgm:t>
        <a:bodyPr/>
        <a:lstStyle/>
        <a:p>
          <a:endParaRPr lang="en-US"/>
        </a:p>
      </dgm:t>
    </dgm:pt>
    <dgm:pt modelId="{78D3F609-B120-452C-8CBD-76C4D74363A9}">
      <dgm:prSet phldrT="[Text]"/>
      <dgm:spPr/>
      <dgm:t>
        <a:bodyPr/>
        <a:lstStyle/>
        <a:p>
          <a:r>
            <a:rPr lang="en-US" b="1" dirty="0">
              <a:solidFill>
                <a:schemeClr val="tx1">
                  <a:lumMod val="85000"/>
                  <a:lumOff val="15000"/>
                </a:schemeClr>
              </a:solidFill>
            </a:rPr>
            <a:t>Examples include guppies and organisms</a:t>
          </a:r>
        </a:p>
      </dgm:t>
    </dgm:pt>
    <dgm:pt modelId="{0776FD1B-7CE4-44C4-86E5-E25271AFA35E}" type="parTrans" cxnId="{E63AFAB8-151C-4927-9F5A-A8F6AE007CD7}">
      <dgm:prSet/>
      <dgm:spPr/>
      <dgm:t>
        <a:bodyPr/>
        <a:lstStyle/>
        <a:p>
          <a:endParaRPr lang="en-US"/>
        </a:p>
      </dgm:t>
    </dgm:pt>
    <dgm:pt modelId="{F82ECDED-6292-4A61-AEBA-3F72CC231D68}" type="sibTrans" cxnId="{E63AFAB8-151C-4927-9F5A-A8F6AE007CD7}">
      <dgm:prSet/>
      <dgm:spPr/>
      <dgm:t>
        <a:bodyPr/>
        <a:lstStyle/>
        <a:p>
          <a:endParaRPr lang="en-US"/>
        </a:p>
      </dgm:t>
    </dgm:pt>
    <dgm:pt modelId="{8595C73E-B397-4F04-944B-E71AA14B6306}" type="pres">
      <dgm:prSet presAssocID="{FCDF82D5-3A8B-4E51-8B9E-FFBA54796956}" presName="Name0" presStyleCnt="0">
        <dgm:presLayoutVars>
          <dgm:chMax val="1"/>
          <dgm:dir/>
          <dgm:animLvl val="ctr"/>
          <dgm:resizeHandles val="exact"/>
        </dgm:presLayoutVars>
      </dgm:prSet>
      <dgm:spPr/>
      <dgm:t>
        <a:bodyPr/>
        <a:lstStyle/>
        <a:p>
          <a:endParaRPr lang="en-US"/>
        </a:p>
      </dgm:t>
    </dgm:pt>
    <dgm:pt modelId="{E9146A76-38D2-491F-B2B7-B78241C399ED}" type="pres">
      <dgm:prSet presAssocID="{F235D8A4-F1AC-42CE-A9C2-23DC6A66AF92}" presName="centerShape" presStyleLbl="node0" presStyleIdx="0" presStyleCnt="1"/>
      <dgm:spPr/>
      <dgm:t>
        <a:bodyPr/>
        <a:lstStyle/>
        <a:p>
          <a:endParaRPr lang="en-US"/>
        </a:p>
      </dgm:t>
    </dgm:pt>
    <dgm:pt modelId="{7C26D682-36F1-4026-AC58-1A9448FF522E}" type="pres">
      <dgm:prSet presAssocID="{0E143364-5F3B-408B-BC31-3C9341C8287D}" presName="parTrans" presStyleLbl="sibTrans2D1" presStyleIdx="0" presStyleCnt="3"/>
      <dgm:spPr/>
      <dgm:t>
        <a:bodyPr/>
        <a:lstStyle/>
        <a:p>
          <a:endParaRPr lang="en-US"/>
        </a:p>
      </dgm:t>
    </dgm:pt>
    <dgm:pt modelId="{89174B6A-D966-4DF4-BD78-D4E76922A427}" type="pres">
      <dgm:prSet presAssocID="{0E143364-5F3B-408B-BC31-3C9341C8287D}" presName="connectorText" presStyleLbl="sibTrans2D1" presStyleIdx="0" presStyleCnt="3"/>
      <dgm:spPr/>
      <dgm:t>
        <a:bodyPr/>
        <a:lstStyle/>
        <a:p>
          <a:endParaRPr lang="en-US"/>
        </a:p>
      </dgm:t>
    </dgm:pt>
    <dgm:pt modelId="{A5D067F1-F607-4054-8A4F-F04A2FEFB276}" type="pres">
      <dgm:prSet presAssocID="{C218BE38-416E-4FC1-ADD0-4B954ED84EE5}" presName="node" presStyleLbl="node1" presStyleIdx="0" presStyleCnt="3">
        <dgm:presLayoutVars>
          <dgm:bulletEnabled val="1"/>
        </dgm:presLayoutVars>
      </dgm:prSet>
      <dgm:spPr/>
      <dgm:t>
        <a:bodyPr/>
        <a:lstStyle/>
        <a:p>
          <a:endParaRPr lang="en-US"/>
        </a:p>
      </dgm:t>
    </dgm:pt>
    <dgm:pt modelId="{D96CC11F-3230-4787-B586-86EFBD345D65}" type="pres">
      <dgm:prSet presAssocID="{BBCB6092-2451-41E6-9074-9C2C5ACA24E0}" presName="parTrans" presStyleLbl="sibTrans2D1" presStyleIdx="1" presStyleCnt="3"/>
      <dgm:spPr/>
      <dgm:t>
        <a:bodyPr/>
        <a:lstStyle/>
        <a:p>
          <a:endParaRPr lang="en-US"/>
        </a:p>
      </dgm:t>
    </dgm:pt>
    <dgm:pt modelId="{0A724A15-AB03-40A4-951C-25487B5673B6}" type="pres">
      <dgm:prSet presAssocID="{BBCB6092-2451-41E6-9074-9C2C5ACA24E0}" presName="connectorText" presStyleLbl="sibTrans2D1" presStyleIdx="1" presStyleCnt="3"/>
      <dgm:spPr/>
      <dgm:t>
        <a:bodyPr/>
        <a:lstStyle/>
        <a:p>
          <a:endParaRPr lang="en-US"/>
        </a:p>
      </dgm:t>
    </dgm:pt>
    <dgm:pt modelId="{3B9B4C79-64CA-4CB8-A1FF-AE43451533B1}" type="pres">
      <dgm:prSet presAssocID="{6784EA05-4104-448F-AAAE-0A5EBAA7DEC5}" presName="node" presStyleLbl="node1" presStyleIdx="1" presStyleCnt="3">
        <dgm:presLayoutVars>
          <dgm:bulletEnabled val="1"/>
        </dgm:presLayoutVars>
      </dgm:prSet>
      <dgm:spPr/>
      <dgm:t>
        <a:bodyPr/>
        <a:lstStyle/>
        <a:p>
          <a:endParaRPr lang="en-US"/>
        </a:p>
      </dgm:t>
    </dgm:pt>
    <dgm:pt modelId="{7DD799F7-489A-44F9-9EA1-2A7F3606EDB5}" type="pres">
      <dgm:prSet presAssocID="{0776FD1B-7CE4-44C4-86E5-E25271AFA35E}" presName="parTrans" presStyleLbl="sibTrans2D1" presStyleIdx="2" presStyleCnt="3"/>
      <dgm:spPr/>
      <dgm:t>
        <a:bodyPr/>
        <a:lstStyle/>
        <a:p>
          <a:endParaRPr lang="en-US"/>
        </a:p>
      </dgm:t>
    </dgm:pt>
    <dgm:pt modelId="{434E50C6-31A9-469F-97B4-AF5851BF5CE4}" type="pres">
      <dgm:prSet presAssocID="{0776FD1B-7CE4-44C4-86E5-E25271AFA35E}" presName="connectorText" presStyleLbl="sibTrans2D1" presStyleIdx="2" presStyleCnt="3"/>
      <dgm:spPr/>
      <dgm:t>
        <a:bodyPr/>
        <a:lstStyle/>
        <a:p>
          <a:endParaRPr lang="en-US"/>
        </a:p>
      </dgm:t>
    </dgm:pt>
    <dgm:pt modelId="{195B170A-67AB-469B-9669-D91D9394FED1}" type="pres">
      <dgm:prSet presAssocID="{78D3F609-B120-452C-8CBD-76C4D74363A9}" presName="node" presStyleLbl="node1" presStyleIdx="2" presStyleCnt="3">
        <dgm:presLayoutVars>
          <dgm:bulletEnabled val="1"/>
        </dgm:presLayoutVars>
      </dgm:prSet>
      <dgm:spPr/>
      <dgm:t>
        <a:bodyPr/>
        <a:lstStyle/>
        <a:p>
          <a:endParaRPr lang="en-US"/>
        </a:p>
      </dgm:t>
    </dgm:pt>
  </dgm:ptLst>
  <dgm:cxnLst>
    <dgm:cxn modelId="{0897B6FE-AD59-4FE2-804D-E5DFCAA27C20}" type="presOf" srcId="{FCDF82D5-3A8B-4E51-8B9E-FFBA54796956}" destId="{8595C73E-B397-4F04-944B-E71AA14B6306}" srcOrd="0" destOrd="0" presId="urn:microsoft.com/office/officeart/2005/8/layout/radial5"/>
    <dgm:cxn modelId="{72FAAEAE-E227-4CCF-B94F-642C462D6EE5}" type="presOf" srcId="{F235D8A4-F1AC-42CE-A9C2-23DC6A66AF92}" destId="{E9146A76-38D2-491F-B2B7-B78241C399ED}" srcOrd="0" destOrd="0" presId="urn:microsoft.com/office/officeart/2005/8/layout/radial5"/>
    <dgm:cxn modelId="{260228FC-082B-4321-9D9C-CA9E156B6677}" srcId="{FCDF82D5-3A8B-4E51-8B9E-FFBA54796956}" destId="{F235D8A4-F1AC-42CE-A9C2-23DC6A66AF92}" srcOrd="0" destOrd="0" parTransId="{DD4D4C9F-DECE-48C6-8315-CD548EE10ED9}" sibTransId="{470C3616-2E98-4319-AE18-39DEECBF2A1C}"/>
    <dgm:cxn modelId="{BAD9421B-2323-4DDB-B4EA-82BC0F62D486}" type="presOf" srcId="{0E143364-5F3B-408B-BC31-3C9341C8287D}" destId="{7C26D682-36F1-4026-AC58-1A9448FF522E}" srcOrd="0" destOrd="0" presId="urn:microsoft.com/office/officeart/2005/8/layout/radial5"/>
    <dgm:cxn modelId="{0499D94F-0138-40E9-B4D4-B3BE6CB0AF0C}" type="presOf" srcId="{0E143364-5F3B-408B-BC31-3C9341C8287D}" destId="{89174B6A-D966-4DF4-BD78-D4E76922A427}" srcOrd="1" destOrd="0" presId="urn:microsoft.com/office/officeart/2005/8/layout/radial5"/>
    <dgm:cxn modelId="{E63AFAB8-151C-4927-9F5A-A8F6AE007CD7}" srcId="{F235D8A4-F1AC-42CE-A9C2-23DC6A66AF92}" destId="{78D3F609-B120-452C-8CBD-76C4D74363A9}" srcOrd="2" destOrd="0" parTransId="{0776FD1B-7CE4-44C4-86E5-E25271AFA35E}" sibTransId="{F82ECDED-6292-4A61-AEBA-3F72CC231D68}"/>
    <dgm:cxn modelId="{0DC997D9-30D1-4DAE-9756-DFB4CCA6D469}" srcId="{F235D8A4-F1AC-42CE-A9C2-23DC6A66AF92}" destId="{6784EA05-4104-448F-AAAE-0A5EBAA7DEC5}" srcOrd="1" destOrd="0" parTransId="{BBCB6092-2451-41E6-9074-9C2C5ACA24E0}" sibTransId="{22D32D12-A033-45E0-945C-050117635350}"/>
    <dgm:cxn modelId="{115D1981-02FA-4CF3-8694-EE8ADEB39A5B}" srcId="{F235D8A4-F1AC-42CE-A9C2-23DC6A66AF92}" destId="{C218BE38-416E-4FC1-ADD0-4B954ED84EE5}" srcOrd="0" destOrd="0" parTransId="{0E143364-5F3B-408B-BC31-3C9341C8287D}" sibTransId="{622176C5-3E5A-4CA6-852A-C39EB69EE5D7}"/>
    <dgm:cxn modelId="{674CBE3B-E619-4FC2-B459-6E9C564A87EF}" type="presOf" srcId="{BBCB6092-2451-41E6-9074-9C2C5ACA24E0}" destId="{0A724A15-AB03-40A4-951C-25487B5673B6}" srcOrd="1" destOrd="0" presId="urn:microsoft.com/office/officeart/2005/8/layout/radial5"/>
    <dgm:cxn modelId="{1689E28F-5CBB-42C7-AD57-F98B9A4142BE}" type="presOf" srcId="{BBCB6092-2451-41E6-9074-9C2C5ACA24E0}" destId="{D96CC11F-3230-4787-B586-86EFBD345D65}" srcOrd="0" destOrd="0" presId="urn:microsoft.com/office/officeart/2005/8/layout/radial5"/>
    <dgm:cxn modelId="{C87AA80A-FD5F-415C-8994-03855B66BE65}" type="presOf" srcId="{0776FD1B-7CE4-44C4-86E5-E25271AFA35E}" destId="{7DD799F7-489A-44F9-9EA1-2A7F3606EDB5}" srcOrd="0" destOrd="0" presId="urn:microsoft.com/office/officeart/2005/8/layout/radial5"/>
    <dgm:cxn modelId="{B0F891AF-170E-44D0-9D58-D193DA8DA953}" type="presOf" srcId="{C218BE38-416E-4FC1-ADD0-4B954ED84EE5}" destId="{A5D067F1-F607-4054-8A4F-F04A2FEFB276}" srcOrd="0" destOrd="0" presId="urn:microsoft.com/office/officeart/2005/8/layout/radial5"/>
    <dgm:cxn modelId="{0FBA7419-D552-4146-863E-E6DD88D02960}" type="presOf" srcId="{6784EA05-4104-448F-AAAE-0A5EBAA7DEC5}" destId="{3B9B4C79-64CA-4CB8-A1FF-AE43451533B1}" srcOrd="0" destOrd="0" presId="urn:microsoft.com/office/officeart/2005/8/layout/radial5"/>
    <dgm:cxn modelId="{FE6329CA-A5B2-4FAA-B3F2-6F253DDA9C3C}" type="presOf" srcId="{78D3F609-B120-452C-8CBD-76C4D74363A9}" destId="{195B170A-67AB-469B-9669-D91D9394FED1}" srcOrd="0" destOrd="0" presId="urn:microsoft.com/office/officeart/2005/8/layout/radial5"/>
    <dgm:cxn modelId="{BF6B96EB-D6B4-4CAF-8D42-6F4DE8BE9B53}" type="presOf" srcId="{0776FD1B-7CE4-44C4-86E5-E25271AFA35E}" destId="{434E50C6-31A9-469F-97B4-AF5851BF5CE4}" srcOrd="1" destOrd="0" presId="urn:microsoft.com/office/officeart/2005/8/layout/radial5"/>
    <dgm:cxn modelId="{46A67CEC-3CD9-49E0-B844-E8261C74E622}" type="presParOf" srcId="{8595C73E-B397-4F04-944B-E71AA14B6306}" destId="{E9146A76-38D2-491F-B2B7-B78241C399ED}" srcOrd="0" destOrd="0" presId="urn:microsoft.com/office/officeart/2005/8/layout/radial5"/>
    <dgm:cxn modelId="{17B1D85F-2F90-4B15-BBED-7E261CFFF97C}" type="presParOf" srcId="{8595C73E-B397-4F04-944B-E71AA14B6306}" destId="{7C26D682-36F1-4026-AC58-1A9448FF522E}" srcOrd="1" destOrd="0" presId="urn:microsoft.com/office/officeart/2005/8/layout/radial5"/>
    <dgm:cxn modelId="{A3A86947-2EA6-41A1-8B09-D20B152DFA63}" type="presParOf" srcId="{7C26D682-36F1-4026-AC58-1A9448FF522E}" destId="{89174B6A-D966-4DF4-BD78-D4E76922A427}" srcOrd="0" destOrd="0" presId="urn:microsoft.com/office/officeart/2005/8/layout/radial5"/>
    <dgm:cxn modelId="{A10BB180-8349-4DE9-AEDB-DAA7E02C3CBC}" type="presParOf" srcId="{8595C73E-B397-4F04-944B-E71AA14B6306}" destId="{A5D067F1-F607-4054-8A4F-F04A2FEFB276}" srcOrd="2" destOrd="0" presId="urn:microsoft.com/office/officeart/2005/8/layout/radial5"/>
    <dgm:cxn modelId="{E269A139-F401-4ADA-A131-6A659939BE32}" type="presParOf" srcId="{8595C73E-B397-4F04-944B-E71AA14B6306}" destId="{D96CC11F-3230-4787-B586-86EFBD345D65}" srcOrd="3" destOrd="0" presId="urn:microsoft.com/office/officeart/2005/8/layout/radial5"/>
    <dgm:cxn modelId="{11B8D78B-3084-4E28-85AB-090870660239}" type="presParOf" srcId="{D96CC11F-3230-4787-B586-86EFBD345D65}" destId="{0A724A15-AB03-40A4-951C-25487B5673B6}" srcOrd="0" destOrd="0" presId="urn:microsoft.com/office/officeart/2005/8/layout/radial5"/>
    <dgm:cxn modelId="{B75825B0-1582-4EF0-8C93-7578160E1EC4}" type="presParOf" srcId="{8595C73E-B397-4F04-944B-E71AA14B6306}" destId="{3B9B4C79-64CA-4CB8-A1FF-AE43451533B1}" srcOrd="4" destOrd="0" presId="urn:microsoft.com/office/officeart/2005/8/layout/radial5"/>
    <dgm:cxn modelId="{CAEDF600-602B-4718-8912-BA5FBD3BE723}" type="presParOf" srcId="{8595C73E-B397-4F04-944B-E71AA14B6306}" destId="{7DD799F7-489A-44F9-9EA1-2A7F3606EDB5}" srcOrd="5" destOrd="0" presId="urn:microsoft.com/office/officeart/2005/8/layout/radial5"/>
    <dgm:cxn modelId="{BE242871-3442-43A7-B72C-3F44E9E22466}" type="presParOf" srcId="{7DD799F7-489A-44F9-9EA1-2A7F3606EDB5}" destId="{434E50C6-31A9-469F-97B4-AF5851BF5CE4}" srcOrd="0" destOrd="0" presId="urn:microsoft.com/office/officeart/2005/8/layout/radial5"/>
    <dgm:cxn modelId="{B1E783CE-3699-497B-B7DF-DE8C7A8FF020}" type="presParOf" srcId="{8595C73E-B397-4F04-944B-E71AA14B6306}" destId="{195B170A-67AB-469B-9669-D91D9394FED1}" srcOrd="6" destOrd="0" presId="urn:microsoft.com/office/officeart/2005/8/layout/radial5"/>
  </dgm:cxn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46A76-38D2-491F-B2B7-B78241C399ED}">
      <dsp:nvSpPr>
        <dsp:cNvPr id="0" name=""/>
        <dsp:cNvSpPr/>
      </dsp:nvSpPr>
      <dsp:spPr>
        <a:xfrm>
          <a:off x="2348693" y="2310568"/>
          <a:ext cx="1398612" cy="13986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tx1">
                  <a:lumMod val="85000"/>
                  <a:lumOff val="15000"/>
                </a:schemeClr>
              </a:solidFill>
            </a:rPr>
            <a:t>Community</a:t>
          </a:r>
        </a:p>
      </dsp:txBody>
      <dsp:txXfrm>
        <a:off x="2553515" y="2515390"/>
        <a:ext cx="988968" cy="988968"/>
      </dsp:txXfrm>
    </dsp:sp>
    <dsp:sp modelId="{7C26D682-36F1-4026-AC58-1A9448FF522E}">
      <dsp:nvSpPr>
        <dsp:cNvPr id="0" name=""/>
        <dsp:cNvSpPr/>
      </dsp:nvSpPr>
      <dsp:spPr>
        <a:xfrm rot="16200000">
          <a:off x="2899583" y="1801175"/>
          <a:ext cx="296832" cy="4755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944108" y="1940806"/>
        <a:ext cx="207782" cy="285316"/>
      </dsp:txXfrm>
    </dsp:sp>
    <dsp:sp modelId="{A5D067F1-F607-4054-8A4F-F04A2FEFB276}">
      <dsp:nvSpPr>
        <dsp:cNvPr id="0" name=""/>
        <dsp:cNvSpPr/>
      </dsp:nvSpPr>
      <dsp:spPr>
        <a:xfrm>
          <a:off x="2173867" y="2242"/>
          <a:ext cx="1748265" cy="174826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tx1">
                  <a:lumMod val="85000"/>
                  <a:lumOff val="15000"/>
                </a:schemeClr>
              </a:solidFill>
            </a:rPr>
            <a:t>Consists of multiple organisms living together</a:t>
          </a:r>
        </a:p>
      </dsp:txBody>
      <dsp:txXfrm>
        <a:off x="2429894" y="258269"/>
        <a:ext cx="1236211" cy="1236211"/>
      </dsp:txXfrm>
    </dsp:sp>
    <dsp:sp modelId="{D96CC11F-3230-4787-B586-86EFBD345D65}">
      <dsp:nvSpPr>
        <dsp:cNvPr id="0" name=""/>
        <dsp:cNvSpPr/>
      </dsp:nvSpPr>
      <dsp:spPr>
        <a:xfrm rot="1800000">
          <a:off x="3740438" y="3257578"/>
          <a:ext cx="296832" cy="4755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746403" y="3330422"/>
        <a:ext cx="207782" cy="285316"/>
      </dsp:txXfrm>
    </dsp:sp>
    <dsp:sp modelId="{3B9B4C79-64CA-4CB8-A1FF-AE43451533B1}">
      <dsp:nvSpPr>
        <dsp:cNvPr id="0" name=""/>
        <dsp:cNvSpPr/>
      </dsp:nvSpPr>
      <dsp:spPr>
        <a:xfrm>
          <a:off x="4021532" y="3202492"/>
          <a:ext cx="1748265" cy="174826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tx1">
                  <a:lumMod val="85000"/>
                  <a:lumOff val="15000"/>
                </a:schemeClr>
              </a:solidFill>
            </a:rPr>
            <a:t>Displays the interactions between two or more organisms</a:t>
          </a:r>
        </a:p>
      </dsp:txBody>
      <dsp:txXfrm>
        <a:off x="4277559" y="3458519"/>
        <a:ext cx="1236211" cy="1236211"/>
      </dsp:txXfrm>
    </dsp:sp>
    <dsp:sp modelId="{7DD799F7-489A-44F9-9EA1-2A7F3606EDB5}">
      <dsp:nvSpPr>
        <dsp:cNvPr id="0" name=""/>
        <dsp:cNvSpPr/>
      </dsp:nvSpPr>
      <dsp:spPr>
        <a:xfrm rot="9000000">
          <a:off x="2058728" y="3257578"/>
          <a:ext cx="296832" cy="4755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141813" y="3330422"/>
        <a:ext cx="207782" cy="285316"/>
      </dsp:txXfrm>
    </dsp:sp>
    <dsp:sp modelId="{195B170A-67AB-469B-9669-D91D9394FED1}">
      <dsp:nvSpPr>
        <dsp:cNvPr id="0" name=""/>
        <dsp:cNvSpPr/>
      </dsp:nvSpPr>
      <dsp:spPr>
        <a:xfrm>
          <a:off x="326202" y="3202492"/>
          <a:ext cx="1748265" cy="174826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tx1">
                  <a:lumMod val="85000"/>
                  <a:lumOff val="15000"/>
                </a:schemeClr>
              </a:solidFill>
            </a:rPr>
            <a:t>Examples include guppies and organisms</a:t>
          </a:r>
        </a:p>
      </dsp:txBody>
      <dsp:txXfrm>
        <a:off x="582229" y="3458519"/>
        <a:ext cx="1236211" cy="123621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0F830A1-3891-4B82-A120-081866556DA0}" type="datetimeFigureOut">
              <a:rPr lang="en-US" smtClean="0"/>
              <a:pPr/>
              <a:t>2/25/2014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218483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fossweb.com/modulesMS/kit_multimedia/PopulationsandEcosystems/ecoregion/alkaline_lakes/index.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extLst>
      <p:ext uri="{BB962C8B-B14F-4D97-AF65-F5344CB8AC3E}">
        <p14:creationId xmlns:p14="http://schemas.microsoft.com/office/powerpoint/2010/main" val="389544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Review Handout Packet and Resources- Quick review of ELL writing resources, etc.</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a:t>
            </a:fld>
            <a:endParaRPr lang="en-US" dirty="0"/>
          </a:p>
        </p:txBody>
      </p:sp>
    </p:spTree>
    <p:extLst>
      <p:ext uri="{BB962C8B-B14F-4D97-AF65-F5344CB8AC3E}">
        <p14:creationId xmlns:p14="http://schemas.microsoft.com/office/powerpoint/2010/main" val="32877853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100</a:t>
            </a:fld>
            <a:endParaRPr lang="en-US" dirty="0"/>
          </a:p>
        </p:txBody>
      </p:sp>
    </p:spTree>
    <p:extLst>
      <p:ext uri="{BB962C8B-B14F-4D97-AF65-F5344CB8AC3E}">
        <p14:creationId xmlns:p14="http://schemas.microsoft.com/office/powerpoint/2010/main" val="2046390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101</a:t>
            </a:fld>
            <a:endParaRPr lang="en-US" dirty="0"/>
          </a:p>
        </p:txBody>
      </p:sp>
    </p:spTree>
    <p:extLst>
      <p:ext uri="{BB962C8B-B14F-4D97-AF65-F5344CB8AC3E}">
        <p14:creationId xmlns:p14="http://schemas.microsoft.com/office/powerpoint/2010/main" val="35203180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102</a:t>
            </a:fld>
            <a:endParaRPr lang="en-US" dirty="0"/>
          </a:p>
        </p:txBody>
      </p:sp>
    </p:spTree>
    <p:extLst>
      <p:ext uri="{BB962C8B-B14F-4D97-AF65-F5344CB8AC3E}">
        <p14:creationId xmlns:p14="http://schemas.microsoft.com/office/powerpoint/2010/main" val="1484938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103</a:t>
            </a:fld>
            <a:endParaRPr lang="en-US" dirty="0"/>
          </a:p>
        </p:txBody>
      </p:sp>
    </p:spTree>
    <p:extLst>
      <p:ext uri="{BB962C8B-B14F-4D97-AF65-F5344CB8AC3E}">
        <p14:creationId xmlns:p14="http://schemas.microsoft.com/office/powerpoint/2010/main" val="26528219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104</a:t>
            </a:fld>
            <a:endParaRPr lang="en-US" dirty="0"/>
          </a:p>
        </p:txBody>
      </p:sp>
    </p:spTree>
    <p:extLst>
      <p:ext uri="{BB962C8B-B14F-4D97-AF65-F5344CB8AC3E}">
        <p14:creationId xmlns:p14="http://schemas.microsoft.com/office/powerpoint/2010/main" val="30075661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105</a:t>
            </a:fld>
            <a:endParaRPr lang="en-US" dirty="0"/>
          </a:p>
        </p:txBody>
      </p:sp>
    </p:spTree>
    <p:extLst>
      <p:ext uri="{BB962C8B-B14F-4D97-AF65-F5344CB8AC3E}">
        <p14:creationId xmlns:p14="http://schemas.microsoft.com/office/powerpoint/2010/main" val="16715862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106</a:t>
            </a:fld>
            <a:endParaRPr lang="en-US" dirty="0"/>
          </a:p>
        </p:txBody>
      </p:sp>
    </p:spTree>
    <p:extLst>
      <p:ext uri="{BB962C8B-B14F-4D97-AF65-F5344CB8AC3E}">
        <p14:creationId xmlns:p14="http://schemas.microsoft.com/office/powerpoint/2010/main" val="28785763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107</a:t>
            </a:fld>
            <a:endParaRPr lang="en-US" dirty="0"/>
          </a:p>
        </p:txBody>
      </p:sp>
    </p:spTree>
    <p:extLst>
      <p:ext uri="{BB962C8B-B14F-4D97-AF65-F5344CB8AC3E}">
        <p14:creationId xmlns:p14="http://schemas.microsoft.com/office/powerpoint/2010/main" val="41812064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Expert Groups- the rest of the class is working in table teams on some other project.</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108</a:t>
            </a:fld>
            <a:endParaRPr lang="en-US" dirty="0"/>
          </a:p>
        </p:txBody>
      </p:sp>
    </p:spTree>
    <p:extLst>
      <p:ext uri="{BB962C8B-B14F-4D97-AF65-F5344CB8AC3E}">
        <p14:creationId xmlns:p14="http://schemas.microsoft.com/office/powerpoint/2010/main" val="2962989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109</a:t>
            </a:fld>
            <a:endParaRPr lang="en-US" dirty="0"/>
          </a:p>
        </p:txBody>
      </p:sp>
    </p:spTree>
    <p:extLst>
      <p:ext uri="{BB962C8B-B14F-4D97-AF65-F5344CB8AC3E}">
        <p14:creationId xmlns:p14="http://schemas.microsoft.com/office/powerpoint/2010/main" val="1264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Observation Chart- Just a quick review of what it is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a:t>
            </a:fld>
            <a:endParaRPr lang="en-US" dirty="0"/>
          </a:p>
        </p:txBody>
      </p:sp>
    </p:spTree>
    <p:extLst>
      <p:ext uri="{BB962C8B-B14F-4D97-AF65-F5344CB8AC3E}">
        <p14:creationId xmlns:p14="http://schemas.microsoft.com/office/powerpoint/2010/main" val="8226069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110</a:t>
            </a:fld>
            <a:endParaRPr lang="en-US" dirty="0"/>
          </a:p>
        </p:txBody>
      </p:sp>
    </p:spTree>
    <p:extLst>
      <p:ext uri="{BB962C8B-B14F-4D97-AF65-F5344CB8AC3E}">
        <p14:creationId xmlns:p14="http://schemas.microsoft.com/office/powerpoint/2010/main" val="32068253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111</a:t>
            </a:fld>
            <a:endParaRPr lang="en-US" dirty="0"/>
          </a:p>
        </p:txBody>
      </p:sp>
    </p:spTree>
    <p:extLst>
      <p:ext uri="{BB962C8B-B14F-4D97-AF65-F5344CB8AC3E}">
        <p14:creationId xmlns:p14="http://schemas.microsoft.com/office/powerpoint/2010/main" val="37539200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112</a:t>
            </a:fld>
            <a:endParaRPr lang="en-US" dirty="0"/>
          </a:p>
        </p:txBody>
      </p:sp>
    </p:spTree>
    <p:extLst>
      <p:ext uri="{BB962C8B-B14F-4D97-AF65-F5344CB8AC3E}">
        <p14:creationId xmlns:p14="http://schemas.microsoft.com/office/powerpoint/2010/main" val="28965497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113</a:t>
            </a:fld>
            <a:endParaRPr lang="en-US" dirty="0"/>
          </a:p>
        </p:txBody>
      </p:sp>
    </p:spTree>
    <p:extLst>
      <p:ext uri="{BB962C8B-B14F-4D97-AF65-F5344CB8AC3E}">
        <p14:creationId xmlns:p14="http://schemas.microsoft.com/office/powerpoint/2010/main" val="26109792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114</a:t>
            </a:fld>
            <a:endParaRPr lang="en-US" dirty="0"/>
          </a:p>
        </p:txBody>
      </p:sp>
    </p:spTree>
    <p:extLst>
      <p:ext uri="{BB962C8B-B14F-4D97-AF65-F5344CB8AC3E}">
        <p14:creationId xmlns:p14="http://schemas.microsoft.com/office/powerpoint/2010/main" val="13639415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115</a:t>
            </a:fld>
            <a:endParaRPr lang="en-US" dirty="0"/>
          </a:p>
        </p:txBody>
      </p:sp>
    </p:spTree>
    <p:extLst>
      <p:ext uri="{BB962C8B-B14F-4D97-AF65-F5344CB8AC3E}">
        <p14:creationId xmlns:p14="http://schemas.microsoft.com/office/powerpoint/2010/main" val="18676222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116</a:t>
            </a:fld>
            <a:endParaRPr lang="en-US" dirty="0"/>
          </a:p>
        </p:txBody>
      </p:sp>
    </p:spTree>
    <p:extLst>
      <p:ext uri="{BB962C8B-B14F-4D97-AF65-F5344CB8AC3E}">
        <p14:creationId xmlns:p14="http://schemas.microsoft.com/office/powerpoint/2010/main" val="26510414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117</a:t>
            </a:fld>
            <a:endParaRPr lang="en-US" dirty="0"/>
          </a:p>
        </p:txBody>
      </p:sp>
    </p:spTree>
    <p:extLst>
      <p:ext uri="{BB962C8B-B14F-4D97-AF65-F5344CB8AC3E}">
        <p14:creationId xmlns:p14="http://schemas.microsoft.com/office/powerpoint/2010/main" val="26646598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118</a:t>
            </a:fld>
            <a:endParaRPr lang="en-US" dirty="0"/>
          </a:p>
        </p:txBody>
      </p:sp>
    </p:spTree>
    <p:extLst>
      <p:ext uri="{BB962C8B-B14F-4D97-AF65-F5344CB8AC3E}">
        <p14:creationId xmlns:p14="http://schemas.microsoft.com/office/powerpoint/2010/main" val="17272150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119</a:t>
            </a:fld>
            <a:endParaRPr lang="en-US" dirty="0"/>
          </a:p>
        </p:txBody>
      </p:sp>
    </p:spTree>
    <p:extLst>
      <p:ext uri="{BB962C8B-B14F-4D97-AF65-F5344CB8AC3E}">
        <p14:creationId xmlns:p14="http://schemas.microsoft.com/office/powerpoint/2010/main" val="3021052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Inquiry Charts-  “You need to be close so that you can see it.  This should be an “on the carpet” activity.”  </a:t>
            </a:r>
          </a:p>
          <a:p>
            <a:r>
              <a:rPr lang="en-US" sz="1200" kern="1200" dirty="0" smtClean="0">
                <a:solidFill>
                  <a:schemeClr val="tx1"/>
                </a:solidFill>
                <a:effectLst/>
                <a:latin typeface="+mn-lt"/>
                <a:ea typeface="+mn-ea"/>
                <a:cs typeface="+mn-cs"/>
              </a:rPr>
              <a:t>“Put your heads together in your table groups and discuss what you already know”</a:t>
            </a:r>
          </a:p>
          <a:p>
            <a:r>
              <a:rPr lang="en-US" sz="1200" kern="1200" dirty="0" smtClean="0">
                <a:solidFill>
                  <a:schemeClr val="tx1"/>
                </a:solidFill>
                <a:effectLst/>
                <a:latin typeface="+mn-lt"/>
                <a:ea typeface="+mn-ea"/>
                <a:cs typeface="+mn-cs"/>
              </a:rPr>
              <a:t>Share out and fill in the inquiry chart based on the participants’ responses.  Repeat the process for what you want to know.  Model how to elicit responses from participants.  </a:t>
            </a:r>
          </a:p>
          <a:p>
            <a:r>
              <a:rPr lang="en-US" sz="1200" u="sng" kern="1200" dirty="0" smtClean="0">
                <a:solidFill>
                  <a:schemeClr val="tx1"/>
                </a:solidFill>
                <a:effectLst/>
                <a:latin typeface="+mn-lt"/>
                <a:ea typeface="+mn-ea"/>
                <a:cs typeface="+mn-cs"/>
              </a:rPr>
              <a:t>Inquiry Chart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do you know about teaching writing to migrant students?</a:t>
            </a:r>
          </a:p>
          <a:p>
            <a:r>
              <a:rPr lang="en-US" sz="1200" kern="1200" dirty="0" smtClean="0">
                <a:solidFill>
                  <a:schemeClr val="tx1"/>
                </a:solidFill>
                <a:effectLst/>
                <a:latin typeface="+mn-lt"/>
                <a:ea typeface="+mn-ea"/>
                <a:cs typeface="+mn-cs"/>
              </a:rPr>
              <a:t>What do you want to know about teaching writing to migrant students?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a:t>
            </a:fld>
            <a:endParaRPr lang="en-US" dirty="0"/>
          </a:p>
        </p:txBody>
      </p:sp>
    </p:spTree>
    <p:extLst>
      <p:ext uri="{BB962C8B-B14F-4D97-AF65-F5344CB8AC3E}">
        <p14:creationId xmlns:p14="http://schemas.microsoft.com/office/powerpoint/2010/main" val="26790041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120</a:t>
            </a:fld>
            <a:endParaRPr lang="en-US" dirty="0"/>
          </a:p>
        </p:txBody>
      </p:sp>
    </p:spTree>
    <p:extLst>
      <p:ext uri="{BB962C8B-B14F-4D97-AF65-F5344CB8AC3E}">
        <p14:creationId xmlns:p14="http://schemas.microsoft.com/office/powerpoint/2010/main" val="37007090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121</a:t>
            </a:fld>
            <a:endParaRPr lang="en-US" dirty="0"/>
          </a:p>
        </p:txBody>
      </p:sp>
    </p:spTree>
    <p:extLst>
      <p:ext uri="{BB962C8B-B14F-4D97-AF65-F5344CB8AC3E}">
        <p14:creationId xmlns:p14="http://schemas.microsoft.com/office/powerpoint/2010/main" val="39474790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122</a:t>
            </a:fld>
            <a:endParaRPr lang="en-US" dirty="0"/>
          </a:p>
        </p:txBody>
      </p:sp>
    </p:spTree>
    <p:extLst>
      <p:ext uri="{BB962C8B-B14F-4D97-AF65-F5344CB8AC3E}">
        <p14:creationId xmlns:p14="http://schemas.microsoft.com/office/powerpoint/2010/main" val="12198872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123</a:t>
            </a:fld>
            <a:endParaRPr lang="en-US" dirty="0"/>
          </a:p>
        </p:txBody>
      </p:sp>
    </p:spTree>
    <p:extLst>
      <p:ext uri="{BB962C8B-B14F-4D97-AF65-F5344CB8AC3E}">
        <p14:creationId xmlns:p14="http://schemas.microsoft.com/office/powerpoint/2010/main" val="37254522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124</a:t>
            </a:fld>
            <a:endParaRPr lang="en-US" dirty="0"/>
          </a:p>
        </p:txBody>
      </p:sp>
    </p:spTree>
    <p:extLst>
      <p:ext uri="{BB962C8B-B14F-4D97-AF65-F5344CB8AC3E}">
        <p14:creationId xmlns:p14="http://schemas.microsoft.com/office/powerpoint/2010/main" val="16822247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125</a:t>
            </a:fld>
            <a:endParaRPr lang="en-US" dirty="0"/>
          </a:p>
        </p:txBody>
      </p:sp>
    </p:spTree>
    <p:extLst>
      <p:ext uri="{BB962C8B-B14F-4D97-AF65-F5344CB8AC3E}">
        <p14:creationId xmlns:p14="http://schemas.microsoft.com/office/powerpoint/2010/main" val="32198480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Why: Teaches and models the expository writing process, including revising and editing</a:t>
            </a:r>
          </a:p>
          <a:p>
            <a:r>
              <a:rPr lang="en-US" sz="1200" kern="1200" dirty="0" smtClean="0">
                <a:solidFill>
                  <a:schemeClr val="tx1"/>
                </a:solidFill>
                <a:effectLst/>
                <a:latin typeface="+mn-lt"/>
                <a:ea typeface="+mn-ea"/>
                <a:cs typeface="+mn-cs"/>
              </a:rPr>
              <a:t>Promotes metacognition regarding writing quality </a:t>
            </a:r>
          </a:p>
          <a:p>
            <a:r>
              <a:rPr lang="en-US" sz="1200" kern="1200" dirty="0" smtClean="0">
                <a:solidFill>
                  <a:schemeClr val="tx1"/>
                </a:solidFill>
                <a:effectLst/>
                <a:latin typeface="+mn-lt"/>
                <a:ea typeface="+mn-ea"/>
                <a:cs typeface="+mn-cs"/>
              </a:rPr>
              <a:t>Student-generated text increases ownership and interest in improving the finished product.</a:t>
            </a:r>
          </a:p>
          <a:p>
            <a:r>
              <a:rPr lang="en-US" sz="1200" kern="1200" dirty="0" smtClean="0">
                <a:solidFill>
                  <a:schemeClr val="tx1"/>
                </a:solidFill>
                <a:effectLst/>
                <a:latin typeface="+mn-lt"/>
                <a:ea typeface="+mn-ea"/>
                <a:cs typeface="+mn-cs"/>
              </a:rPr>
              <a:t>Anxiety-free environment for practice in writing text</a:t>
            </a:r>
          </a:p>
          <a:p>
            <a:r>
              <a:rPr lang="en-US" sz="1200" kern="1200" dirty="0" smtClean="0">
                <a:solidFill>
                  <a:schemeClr val="tx1"/>
                </a:solidFill>
                <a:effectLst/>
                <a:latin typeface="+mn-lt"/>
                <a:ea typeface="+mn-ea"/>
                <a:cs typeface="+mn-cs"/>
              </a:rPr>
              <a:t>Models the writing process whole-class before requiring small group or individual production</a:t>
            </a:r>
          </a:p>
          <a:p>
            <a:r>
              <a:rPr lang="en-US" sz="1200" b="1" u="sng" kern="1200" dirty="0" smtClean="0">
                <a:solidFill>
                  <a:schemeClr val="tx1"/>
                </a:solidFill>
                <a:effectLst/>
                <a:latin typeface="+mn-lt"/>
                <a:ea typeface="+mn-ea"/>
                <a:cs typeface="+mn-cs"/>
              </a:rPr>
              <a:t>RESEARCH: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Developed by Nancy Whistler</a:t>
            </a:r>
          </a:p>
          <a:p>
            <a:r>
              <a:rPr lang="en-US" sz="1200" kern="1200" dirty="0" smtClean="0">
                <a:solidFill>
                  <a:schemeClr val="tx1"/>
                </a:solidFill>
                <a:effectLst/>
                <a:latin typeface="+mn-lt"/>
                <a:ea typeface="+mn-ea"/>
                <a:cs typeface="+mn-cs"/>
              </a:rPr>
              <a:t>Adapted by Project GLAD</a:t>
            </a:r>
          </a:p>
          <a:p>
            <a:r>
              <a:rPr lang="en-US" sz="1200" kern="1200" dirty="0" smtClean="0">
                <a:solidFill>
                  <a:schemeClr val="tx1"/>
                </a:solidFill>
                <a:effectLst/>
                <a:latin typeface="+mn-lt"/>
                <a:ea typeface="+mn-ea"/>
                <a:cs typeface="+mn-cs"/>
              </a:rPr>
              <a:t>Related to research by Merrill Swain and Michael H. Long regarding the importance of negotiation for meaning</a:t>
            </a:r>
          </a:p>
          <a:p>
            <a:r>
              <a:rPr lang="en-US" sz="1200" kern="1200" dirty="0" smtClean="0">
                <a:solidFill>
                  <a:schemeClr val="tx1"/>
                </a:solidFill>
                <a:effectLst/>
                <a:latin typeface="+mn-lt"/>
                <a:ea typeface="+mn-ea"/>
                <a:cs typeface="+mn-cs"/>
              </a:rPr>
              <a:t>Lucy Calkins developed the editing checklist; Donald Graves</a:t>
            </a:r>
          </a:p>
          <a:p>
            <a:endParaRPr lang="en-US" dirty="0" smtClean="0"/>
          </a:p>
          <a:p>
            <a:r>
              <a:rPr lang="en-US" dirty="0" smtClean="0"/>
              <a:t>+</a:t>
            </a:r>
            <a:r>
              <a:rPr lang="en-US" sz="1200" kern="1200" dirty="0" smtClean="0">
                <a:solidFill>
                  <a:schemeClr val="tx1"/>
                </a:solidFill>
                <a:effectLst/>
                <a:latin typeface="+mn-lt"/>
                <a:ea typeface="+mn-ea"/>
                <a:cs typeface="+mn-cs"/>
              </a:rPr>
              <a:t>Teaching the cooperative strip paragraph- Nancy Whistler and adapted by GLAD</a:t>
            </a:r>
          </a:p>
          <a:p>
            <a:r>
              <a:rPr lang="en-US" sz="1200" kern="1200" dirty="0" smtClean="0">
                <a:solidFill>
                  <a:schemeClr val="tx1"/>
                </a:solidFill>
                <a:effectLst/>
                <a:latin typeface="+mn-lt"/>
                <a:ea typeface="+mn-ea"/>
                <a:cs typeface="+mn-cs"/>
              </a:rPr>
              <a:t>Expository text is very dense and is more difficult to read.  Bulleted Process grid- to avoid plagiarism, teacher provides a topic sentence.  “The dust bowl experiences during the 1930s led to changes in farming practices and government policies”- make sure that your topic sentence informs the kind of writing that you’re looking for- cause and effect, sequence, etc.</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126</a:t>
            </a:fld>
            <a:endParaRPr lang="en-US" dirty="0"/>
          </a:p>
        </p:txBody>
      </p:sp>
    </p:spTree>
    <p:extLst>
      <p:ext uri="{BB962C8B-B14F-4D97-AF65-F5344CB8AC3E}">
        <p14:creationId xmlns:p14="http://schemas.microsoft.com/office/powerpoint/2010/main" val="29536019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The Process: </a:t>
            </a:r>
            <a:r>
              <a:rPr lang="en-US" sz="1200" kern="1200" dirty="0" smtClean="0">
                <a:solidFill>
                  <a:schemeClr val="tx1"/>
                </a:solidFill>
                <a:effectLst/>
                <a:latin typeface="+mn-lt"/>
                <a:ea typeface="+mn-ea"/>
                <a:cs typeface="+mn-cs"/>
              </a:rPr>
              <a:t>After students have studied and taken notes on a topic, the class produces a </a:t>
            </a:r>
            <a:r>
              <a:rPr lang="en-US" sz="1200" b="1" kern="1200" dirty="0" smtClean="0">
                <a:solidFill>
                  <a:schemeClr val="tx1"/>
                </a:solidFill>
                <a:effectLst/>
                <a:latin typeface="+mn-lt"/>
                <a:ea typeface="+mn-ea"/>
                <a:cs typeface="+mn-cs"/>
              </a:rPr>
              <a:t>Process Grid</a:t>
            </a:r>
            <a:r>
              <a:rPr lang="en-US" sz="1200" kern="1200" dirty="0" smtClean="0">
                <a:solidFill>
                  <a:schemeClr val="tx1"/>
                </a:solidFill>
                <a:effectLst/>
                <a:latin typeface="+mn-lt"/>
                <a:ea typeface="+mn-ea"/>
                <a:cs typeface="+mn-cs"/>
              </a:rPr>
              <a:t> with bulleted information organized in categories. Down the side of the chart are the specific groups or types of information you have studied. Across the top are the category descriptors relating to those groups. For example, you might be studying several Native American nations (Yakama, Colville, Quinault, Makah, etc.) and have information about their food, shelter, clothing, way of life, language, government, etc.) </a:t>
            </a:r>
          </a:p>
          <a:p>
            <a:pPr lvl="0"/>
            <a:r>
              <a:rPr lang="en-US" sz="1200" kern="1200" dirty="0" smtClean="0">
                <a:solidFill>
                  <a:schemeClr val="tx1"/>
                </a:solidFill>
                <a:effectLst/>
                <a:latin typeface="+mn-lt"/>
                <a:ea typeface="+mn-ea"/>
                <a:cs typeface="+mn-cs"/>
              </a:rPr>
              <a:t>After reviewing the grid with the class, the teacher provides a </a:t>
            </a:r>
            <a:r>
              <a:rPr lang="en-US" sz="1200" b="1" kern="1200" dirty="0" smtClean="0">
                <a:solidFill>
                  <a:schemeClr val="tx1"/>
                </a:solidFill>
                <a:effectLst/>
                <a:latin typeface="+mn-lt"/>
                <a:ea typeface="+mn-ea"/>
                <a:cs typeface="+mn-cs"/>
              </a:rPr>
              <a:t>topic sentence</a:t>
            </a:r>
            <a:r>
              <a:rPr lang="en-US" sz="1200" kern="1200" dirty="0" smtClean="0">
                <a:solidFill>
                  <a:schemeClr val="tx1"/>
                </a:solidFill>
                <a:effectLst/>
                <a:latin typeface="+mn-lt"/>
                <a:ea typeface="+mn-ea"/>
                <a:cs typeface="+mn-cs"/>
              </a:rPr>
              <a:t>.  “Native Americans’ lives were affected greatly by the regions in which they lived and the culture of their group.”</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127</a:t>
            </a:fld>
            <a:endParaRPr lang="en-US" dirty="0"/>
          </a:p>
        </p:txBody>
      </p:sp>
    </p:spTree>
    <p:extLst>
      <p:ext uri="{BB962C8B-B14F-4D97-AF65-F5344CB8AC3E}">
        <p14:creationId xmlns:p14="http://schemas.microsoft.com/office/powerpoint/2010/main" val="17111521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whole class reads the topic sentence together and then suggests some </a:t>
            </a:r>
            <a:r>
              <a:rPr lang="en-US" sz="1200" b="1" kern="1200" dirty="0" smtClean="0">
                <a:solidFill>
                  <a:schemeClr val="tx1"/>
                </a:solidFill>
                <a:effectLst/>
                <a:latin typeface="+mn-lt"/>
                <a:ea typeface="+mn-ea"/>
                <a:cs typeface="+mn-cs"/>
              </a:rPr>
              <a:t>key words</a:t>
            </a:r>
            <a:r>
              <a:rPr lang="en-US" sz="1200" kern="1200" dirty="0" smtClean="0">
                <a:solidFill>
                  <a:schemeClr val="tx1"/>
                </a:solidFill>
                <a:effectLst/>
                <a:latin typeface="+mn-lt"/>
                <a:ea typeface="+mn-ea"/>
                <a:cs typeface="+mn-cs"/>
              </a:rPr>
              <a:t> that tell what they’ll be writing about. Highlight those words. </a:t>
            </a:r>
          </a:p>
          <a:p>
            <a:pPr lvl="0"/>
            <a:r>
              <a:rPr lang="en-US" sz="1200" kern="1200" dirty="0" smtClean="0">
                <a:solidFill>
                  <a:schemeClr val="tx1"/>
                </a:solidFill>
                <a:effectLst/>
                <a:latin typeface="+mn-lt"/>
                <a:ea typeface="+mn-ea"/>
                <a:cs typeface="+mn-cs"/>
              </a:rPr>
              <a:t>The teacher then refers to the process grid to review the categories and model some good sentences that relate to the topic sentence. It is very important to </a:t>
            </a:r>
            <a:r>
              <a:rPr lang="en-US" sz="1200" b="1" kern="1200" dirty="0" smtClean="0">
                <a:solidFill>
                  <a:schemeClr val="tx1"/>
                </a:solidFill>
                <a:effectLst/>
                <a:latin typeface="+mn-lt"/>
                <a:ea typeface="+mn-ea"/>
                <a:cs typeface="+mn-cs"/>
              </a:rPr>
              <a:t>model several sentences</a:t>
            </a:r>
            <a:r>
              <a:rPr lang="en-US" sz="1200" kern="1200" dirty="0" smtClean="0">
                <a:solidFill>
                  <a:schemeClr val="tx1"/>
                </a:solidFill>
                <a:effectLst/>
                <a:latin typeface="+mn-lt"/>
                <a:ea typeface="+mn-ea"/>
                <a:cs typeface="+mn-cs"/>
              </a:rPr>
              <a:t>, using sentences that combine information across one row as well as others using information down a column. Model sentences that compare information in common to two or more groups, as well as to contrast differences between two groups. Consider posting some </a:t>
            </a:r>
            <a:r>
              <a:rPr lang="en-US" sz="1200" b="1" kern="1200" dirty="0" smtClean="0">
                <a:solidFill>
                  <a:schemeClr val="tx1"/>
                </a:solidFill>
                <a:effectLst/>
                <a:latin typeface="+mn-lt"/>
                <a:ea typeface="+mn-ea"/>
                <a:cs typeface="+mn-cs"/>
              </a:rPr>
              <a:t>target vocabulary</a:t>
            </a:r>
            <a:r>
              <a:rPr lang="en-US" sz="1200" kern="1200" dirty="0" smtClean="0">
                <a:solidFill>
                  <a:schemeClr val="tx1"/>
                </a:solidFill>
                <a:effectLst/>
                <a:latin typeface="+mn-lt"/>
                <a:ea typeface="+mn-ea"/>
                <a:cs typeface="+mn-cs"/>
              </a:rPr>
              <a:t> to use in the composition. Words such as “in contrast,” “however,” etc.  Model simple and complex sentences. </a:t>
            </a:r>
          </a:p>
          <a:p>
            <a:pPr lvl="0"/>
            <a:r>
              <a:rPr lang="en-US" sz="1200" kern="1200" dirty="0" smtClean="0">
                <a:solidFill>
                  <a:schemeClr val="tx1"/>
                </a:solidFill>
                <a:effectLst/>
                <a:latin typeface="+mn-lt"/>
                <a:ea typeface="+mn-ea"/>
                <a:cs typeface="+mn-cs"/>
              </a:rPr>
              <a:t>Stress the importance of “</a:t>
            </a:r>
            <a:r>
              <a:rPr lang="en-US" sz="1200" b="1" i="1" kern="1200" dirty="0" smtClean="0">
                <a:solidFill>
                  <a:schemeClr val="tx1"/>
                </a:solidFill>
                <a:effectLst/>
                <a:latin typeface="+mn-lt"/>
                <a:ea typeface="+mn-ea"/>
                <a:cs typeface="+mn-cs"/>
              </a:rPr>
              <a:t>walking the grid</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for facts and encourage them to use the category vocabulary in the sentences they will write.</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Teaching the cooperative strip paragraph- Nancy Whistler and adapted by GLAD</a:t>
            </a:r>
          </a:p>
          <a:p>
            <a:r>
              <a:rPr lang="en-US" sz="1200" kern="1200" dirty="0" smtClean="0">
                <a:solidFill>
                  <a:schemeClr val="tx1"/>
                </a:solidFill>
                <a:effectLst/>
                <a:latin typeface="+mn-lt"/>
                <a:ea typeface="+mn-ea"/>
                <a:cs typeface="+mn-cs"/>
              </a:rPr>
              <a:t>Expository text is very dense and is more difficult to read.  Bulleted Process grid- to avoid plagiarism, teacher provides a topic sentence.  “The dust bowl experiences during the 1930s led to changes in farming practices and government policies”- make sure that your topic sentence informs the kind of writing that you’re looking for- cause and effect, sequence, etc.</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other examples of topic sentences on the PPT slides-  let students know that we’re focusing on the important words in the topic sentence.  Need to highlight these important words.  These are the things that we’re really going to concentrate on in the supporting paragraph.  Review the categories of information from the process grid (walking the grid).  Use the information in the process grid- model this process with several sentences first.</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128</a:t>
            </a:fld>
            <a:endParaRPr lang="en-US" dirty="0"/>
          </a:p>
        </p:txBody>
      </p:sp>
    </p:spTree>
    <p:extLst>
      <p:ext uri="{BB962C8B-B14F-4D97-AF65-F5344CB8AC3E}">
        <p14:creationId xmlns:p14="http://schemas.microsoft.com/office/powerpoint/2010/main" val="15191187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129</a:t>
            </a:fld>
            <a:endParaRPr lang="en-US" dirty="0"/>
          </a:p>
        </p:txBody>
      </p:sp>
    </p:spTree>
    <p:extLst>
      <p:ext uri="{BB962C8B-B14F-4D97-AF65-F5344CB8AC3E}">
        <p14:creationId xmlns:p14="http://schemas.microsoft.com/office/powerpoint/2010/main" val="171113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the </a:t>
            </a:r>
            <a:r>
              <a:rPr lang="en-US" sz="1200" kern="1200" dirty="0" err="1" smtClean="0">
                <a:solidFill>
                  <a:schemeClr val="tx1"/>
                </a:solidFill>
                <a:effectLst/>
                <a:latin typeface="+mn-lt"/>
                <a:ea typeface="+mn-ea"/>
                <a:cs typeface="+mn-cs"/>
              </a:rPr>
              <a:t>powerpoint</a:t>
            </a:r>
            <a:r>
              <a:rPr lang="en-US" sz="1200" kern="1200" dirty="0" smtClean="0">
                <a:solidFill>
                  <a:schemeClr val="tx1"/>
                </a:solidFill>
                <a:effectLst/>
                <a:latin typeface="+mn-lt"/>
                <a:ea typeface="+mn-ea"/>
                <a:cs typeface="+mn-cs"/>
              </a:rPr>
              <a:t> slide of a picture of a processed inquiry chart and describe the process of the Inquiry Chart.  Make sure that the processed inquiry chart example is available somewhere in the room for further reference and study.</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a:t>
            </a:fld>
            <a:endParaRPr lang="en-US" dirty="0"/>
          </a:p>
        </p:txBody>
      </p:sp>
    </p:spTree>
    <p:extLst>
      <p:ext uri="{BB962C8B-B14F-4D97-AF65-F5344CB8AC3E}">
        <p14:creationId xmlns:p14="http://schemas.microsoft.com/office/powerpoint/2010/main" val="38633501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groups, students put heads together and come up with ideas for a sentence to contribute to the class paragraph. Each team comes up with </a:t>
            </a:r>
            <a:r>
              <a:rPr lang="en-US" sz="1200" b="1" kern="1200" dirty="0" smtClean="0">
                <a:solidFill>
                  <a:schemeClr val="tx1"/>
                </a:solidFill>
                <a:effectLst/>
                <a:latin typeface="+mn-lt"/>
                <a:ea typeface="+mn-ea"/>
                <a:cs typeface="+mn-cs"/>
              </a:rPr>
              <a:t>one oral sentence</a:t>
            </a:r>
            <a:r>
              <a:rPr lang="en-US" sz="1200" kern="1200" dirty="0" smtClean="0">
                <a:solidFill>
                  <a:schemeClr val="tx1"/>
                </a:solidFill>
                <a:effectLst/>
                <a:latin typeface="+mn-lt"/>
                <a:ea typeface="+mn-ea"/>
                <a:cs typeface="+mn-cs"/>
              </a:rPr>
              <a:t> to support or elaborate on the topic sentence.   If the sentence is adequate (and different from other groups’ sentences), the teacher gives a marker to the team and they </a:t>
            </a:r>
            <a:r>
              <a:rPr lang="en-US" sz="1200" b="1" kern="1200" dirty="0" smtClean="0">
                <a:solidFill>
                  <a:schemeClr val="tx1"/>
                </a:solidFill>
                <a:effectLst/>
                <a:latin typeface="+mn-lt"/>
                <a:ea typeface="+mn-ea"/>
                <a:cs typeface="+mn-cs"/>
              </a:rPr>
              <a:t>write the sentence on a sentence strip in their color</a:t>
            </a:r>
            <a:r>
              <a:rPr lang="en-US" sz="1200" kern="1200" dirty="0" smtClean="0">
                <a:solidFill>
                  <a:schemeClr val="tx1"/>
                </a:solidFill>
                <a:effectLst/>
                <a:latin typeface="+mn-lt"/>
                <a:ea typeface="+mn-ea"/>
                <a:cs typeface="+mn-cs"/>
              </a:rPr>
              <a:t>. Teams place their sentences in the pocket chart as they finish. Call students forward.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+Process the sentences that are created by the teams- highlight high level academic vocabulary.   Read and reread the paragraph several times as a group, continue to revise first, then edit.  Revision- look for themes that can be combined to make more complex, interesting sentences.  Tear and place sentences based on what is important and flows properly.  Can add words, sentences and phrases to make it sound better and have better flow.  Be sure that there is something from each team’s color that is represented in the final draft.  Can we use more academic vocabulary?  Can we add any missing information?  Point out the editing checklist in each participant’s packet.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130</a:t>
            </a:fld>
            <a:endParaRPr lang="en-US" dirty="0"/>
          </a:p>
        </p:txBody>
      </p:sp>
    </p:spTree>
    <p:extLst>
      <p:ext uri="{BB962C8B-B14F-4D97-AF65-F5344CB8AC3E}">
        <p14:creationId xmlns:p14="http://schemas.microsoft.com/office/powerpoint/2010/main" val="32063950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Read and Respond </a:t>
            </a:r>
            <a:r>
              <a:rPr lang="en-US" sz="1200" kern="1200" dirty="0" smtClean="0">
                <a:solidFill>
                  <a:schemeClr val="tx1"/>
                </a:solidFill>
                <a:effectLst/>
                <a:latin typeface="+mn-lt"/>
                <a:ea typeface="+mn-ea"/>
                <a:cs typeface="+mn-cs"/>
              </a:rPr>
              <a:t>as a whole class: </a:t>
            </a:r>
          </a:p>
          <a:p>
            <a:pPr lvl="0"/>
            <a:r>
              <a:rPr lang="en-US" sz="1200" kern="1200" dirty="0" smtClean="0">
                <a:solidFill>
                  <a:schemeClr val="tx1"/>
                </a:solidFill>
                <a:effectLst/>
                <a:latin typeface="+mn-lt"/>
                <a:ea typeface="+mn-ea"/>
                <a:cs typeface="+mn-cs"/>
              </a:rPr>
              <a:t>Everyone </a:t>
            </a:r>
            <a:r>
              <a:rPr lang="en-US" sz="1200" b="1" kern="1200" dirty="0" smtClean="0">
                <a:solidFill>
                  <a:schemeClr val="tx1"/>
                </a:solidFill>
                <a:effectLst/>
                <a:latin typeface="+mn-lt"/>
                <a:ea typeface="+mn-ea"/>
                <a:cs typeface="+mn-cs"/>
              </a:rPr>
              <a:t>reads</a:t>
            </a:r>
            <a:r>
              <a:rPr lang="en-US" sz="1200" kern="1200" dirty="0" smtClean="0">
                <a:solidFill>
                  <a:schemeClr val="tx1"/>
                </a:solidFill>
                <a:effectLst/>
                <a:latin typeface="+mn-lt"/>
                <a:ea typeface="+mn-ea"/>
                <a:cs typeface="+mn-cs"/>
              </a:rPr>
              <a:t> the paragraph </a:t>
            </a:r>
            <a:r>
              <a:rPr lang="en-US" sz="1200" b="1" kern="1200" dirty="0" smtClean="0">
                <a:solidFill>
                  <a:schemeClr val="tx1"/>
                </a:solidFill>
                <a:effectLst/>
                <a:latin typeface="+mn-lt"/>
                <a:ea typeface="+mn-ea"/>
                <a:cs typeface="+mn-cs"/>
              </a:rPr>
              <a:t>aloud</a:t>
            </a:r>
            <a:r>
              <a:rPr lang="en-US" sz="1200" kern="1200" dirty="0" smtClean="0">
                <a:solidFill>
                  <a:schemeClr val="tx1"/>
                </a:solidFill>
                <a:effectLst/>
                <a:latin typeface="+mn-lt"/>
                <a:ea typeface="+mn-ea"/>
                <a:cs typeface="+mn-cs"/>
              </a:rPr>
              <a:t> together. </a:t>
            </a:r>
          </a:p>
          <a:p>
            <a:pPr lvl="0"/>
            <a:r>
              <a:rPr lang="en-US" sz="1200" kern="1200" dirty="0" smtClean="0">
                <a:solidFill>
                  <a:schemeClr val="tx1"/>
                </a:solidFill>
                <a:effectLst/>
                <a:latin typeface="+mn-lt"/>
                <a:ea typeface="+mn-ea"/>
                <a:cs typeface="+mn-cs"/>
              </a:rPr>
              <a:t>Students identify and </a:t>
            </a:r>
            <a:r>
              <a:rPr lang="en-US" sz="1200" b="1" kern="1200" dirty="0" smtClean="0">
                <a:solidFill>
                  <a:schemeClr val="tx1"/>
                </a:solidFill>
                <a:effectLst/>
                <a:latin typeface="+mn-lt"/>
                <a:ea typeface="+mn-ea"/>
                <a:cs typeface="+mn-cs"/>
              </a:rPr>
              <a:t>highlight</a:t>
            </a:r>
            <a:r>
              <a:rPr lang="en-US" sz="1200" kern="1200" dirty="0" smtClean="0">
                <a:solidFill>
                  <a:schemeClr val="tx1"/>
                </a:solidFill>
                <a:effectLst/>
                <a:latin typeface="+mn-lt"/>
                <a:ea typeface="+mn-ea"/>
                <a:cs typeface="+mn-cs"/>
              </a:rPr>
              <a:t> the high level words or phrases that make the writing strong, interesting, or compelling. </a:t>
            </a:r>
          </a:p>
          <a:p>
            <a:pPr lvl="0"/>
            <a:r>
              <a:rPr lang="en-US" sz="1200" kern="1200" dirty="0" smtClean="0">
                <a:solidFill>
                  <a:schemeClr val="tx1"/>
                </a:solidFill>
                <a:effectLst/>
                <a:latin typeface="+mn-lt"/>
                <a:ea typeface="+mn-ea"/>
                <a:cs typeface="+mn-cs"/>
              </a:rPr>
              <a:t>Ask students to read the sentences again and think about ways to</a:t>
            </a:r>
            <a:r>
              <a:rPr lang="en-US" sz="1200" b="1" kern="1200" dirty="0" smtClean="0">
                <a:solidFill>
                  <a:schemeClr val="tx1"/>
                </a:solidFill>
                <a:effectLst/>
                <a:latin typeface="+mn-lt"/>
                <a:ea typeface="+mn-ea"/>
                <a:cs typeface="+mn-cs"/>
              </a:rPr>
              <a:t> rearrange</a:t>
            </a:r>
            <a:r>
              <a:rPr lang="en-US" sz="1200" kern="1200" dirty="0" smtClean="0">
                <a:solidFill>
                  <a:schemeClr val="tx1"/>
                </a:solidFill>
                <a:effectLst/>
                <a:latin typeface="+mn-lt"/>
                <a:ea typeface="+mn-ea"/>
                <a:cs typeface="+mn-cs"/>
              </a:rPr>
              <a:t> them to fit better in a paragraph. Are some things out of order? Are there things that go together? What needs to be written more clearly? (It’s important that students feel ownership of paragraph. Ask permission before making any changes.)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131</a:t>
            </a:fld>
            <a:endParaRPr lang="en-US" dirty="0"/>
          </a:p>
        </p:txBody>
      </p:sp>
    </p:spTree>
    <p:extLst>
      <p:ext uri="{BB962C8B-B14F-4D97-AF65-F5344CB8AC3E}">
        <p14:creationId xmlns:p14="http://schemas.microsoft.com/office/powerpoint/2010/main" val="18314720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Revising the rough draft:</a:t>
            </a:r>
            <a:r>
              <a:rPr lang="en-US" sz="1200" kern="1200" dirty="0" smtClean="0">
                <a:solidFill>
                  <a:schemeClr val="tx1"/>
                </a:solidFill>
                <a:effectLst/>
                <a:latin typeface="+mn-lt"/>
                <a:ea typeface="+mn-ea"/>
                <a:cs typeface="+mn-cs"/>
              </a:rPr>
              <a:t> Be sure the information </a:t>
            </a:r>
            <a:r>
              <a:rPr lang="en-US" sz="1200" b="1" kern="1200" dirty="0" smtClean="0">
                <a:solidFill>
                  <a:schemeClr val="tx1"/>
                </a:solidFill>
                <a:effectLst/>
                <a:latin typeface="+mn-lt"/>
                <a:ea typeface="+mn-ea"/>
                <a:cs typeface="+mn-cs"/>
              </a:rPr>
              <a:t>relates to the topic sentence</a:t>
            </a:r>
            <a:r>
              <a:rPr lang="en-US" sz="1200" kern="1200" dirty="0" smtClean="0">
                <a:solidFill>
                  <a:schemeClr val="tx1"/>
                </a:solidFill>
                <a:effectLst/>
                <a:latin typeface="+mn-lt"/>
                <a:ea typeface="+mn-ea"/>
                <a:cs typeface="+mn-cs"/>
              </a:rPr>
              <a:t>. “Is some information missing?” Use the Process Grid as a source of information. </a:t>
            </a:r>
          </a:p>
          <a:p>
            <a:pPr lvl="0"/>
            <a:r>
              <a:rPr lang="en-US" sz="1200" kern="1200" dirty="0" smtClean="0">
                <a:solidFill>
                  <a:schemeClr val="tx1"/>
                </a:solidFill>
                <a:effectLst/>
                <a:latin typeface="+mn-lt"/>
                <a:ea typeface="+mn-ea"/>
                <a:cs typeface="+mn-cs"/>
              </a:rPr>
              <a:t>Focus on rearranging the sentences to put them together and </a:t>
            </a:r>
            <a:r>
              <a:rPr lang="en-US" sz="1200" b="1" kern="1200" dirty="0" smtClean="0">
                <a:solidFill>
                  <a:schemeClr val="tx1"/>
                </a:solidFill>
                <a:effectLst/>
                <a:latin typeface="+mn-lt"/>
                <a:ea typeface="+mn-ea"/>
                <a:cs typeface="+mn-cs"/>
              </a:rPr>
              <a:t>cut out repetition</a:t>
            </a:r>
            <a:r>
              <a:rPr lang="en-US" sz="1200" kern="1200" dirty="0" smtClean="0">
                <a:solidFill>
                  <a:schemeClr val="tx1"/>
                </a:solidFill>
                <a:effectLst/>
                <a:latin typeface="+mn-lt"/>
                <a:ea typeface="+mn-ea"/>
                <a:cs typeface="+mn-cs"/>
              </a:rPr>
              <a:t>. Together, they edit sentences and revise the order. Write edits in a different color than the original sentence. You can tear off pieces of the sentence strips as needed to rearrange and combine them. If necessary, vote on changes; majority rules. </a:t>
            </a:r>
          </a:p>
          <a:p>
            <a:r>
              <a:rPr lang="en-US" sz="1200" kern="1200" dirty="0" smtClean="0">
                <a:solidFill>
                  <a:schemeClr val="tx1"/>
                </a:solidFill>
                <a:effectLst/>
                <a:latin typeface="+mn-lt"/>
                <a:ea typeface="+mn-ea"/>
                <a:cs typeface="+mn-cs"/>
              </a:rPr>
              <a:t>Look for ways to substitute more </a:t>
            </a:r>
            <a:r>
              <a:rPr lang="en-US" sz="1200" b="1" kern="1200" dirty="0" smtClean="0">
                <a:solidFill>
                  <a:schemeClr val="tx1"/>
                </a:solidFill>
                <a:effectLst/>
                <a:latin typeface="+mn-lt"/>
                <a:ea typeface="+mn-ea"/>
                <a:cs typeface="+mn-cs"/>
              </a:rPr>
              <a:t>descriptive or compelling words</a:t>
            </a:r>
            <a:r>
              <a:rPr lang="en-US" sz="1200" kern="1200" dirty="0" smtClean="0">
                <a:solidFill>
                  <a:schemeClr val="tx1"/>
                </a:solidFill>
                <a:effectLst/>
                <a:latin typeface="+mn-lt"/>
                <a:ea typeface="+mn-ea"/>
                <a:cs typeface="+mn-cs"/>
              </a:rPr>
              <a:t> for ordinary ones. Encourage them to use academic vocabulary, referring to sentence frames if needed. “Is there a way to combine these 2 sentences into one (compound/complex) sentence?” Can they add some adjectives, adverbs, and prepositional phrases? Add conjunctions and transitions. Write margin to margin. Tear off extra sections of 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 sure the information </a:t>
            </a:r>
            <a:r>
              <a:rPr lang="en-US" sz="1200" b="1" kern="1200" dirty="0" smtClean="0">
                <a:solidFill>
                  <a:schemeClr val="tx1"/>
                </a:solidFill>
                <a:effectLst/>
                <a:latin typeface="+mn-lt"/>
                <a:ea typeface="+mn-ea"/>
                <a:cs typeface="+mn-cs"/>
              </a:rPr>
              <a:t>relates to the topic sentence</a:t>
            </a:r>
            <a:r>
              <a:rPr lang="en-US" sz="1200" kern="1200" dirty="0" smtClean="0">
                <a:solidFill>
                  <a:schemeClr val="tx1"/>
                </a:solidFill>
                <a:effectLst/>
                <a:latin typeface="+mn-lt"/>
                <a:ea typeface="+mn-ea"/>
                <a:cs typeface="+mn-cs"/>
              </a:rPr>
              <a:t>. “Is some information missing?” Use the Process Grid as a source of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Compose a </a:t>
            </a:r>
            <a:r>
              <a:rPr lang="en-US" sz="1200" b="1" kern="1200" dirty="0" smtClean="0">
                <a:solidFill>
                  <a:schemeClr val="tx1"/>
                </a:solidFill>
                <a:effectLst/>
                <a:latin typeface="+mn-lt"/>
                <a:ea typeface="+mn-ea"/>
                <a:cs typeface="+mn-cs"/>
              </a:rPr>
              <a:t>concluding sentence</a:t>
            </a:r>
            <a:r>
              <a:rPr lang="en-US" sz="1200" kern="1200" dirty="0" smtClean="0">
                <a:solidFill>
                  <a:schemeClr val="tx1"/>
                </a:solidFill>
                <a:effectLst/>
                <a:latin typeface="+mn-lt"/>
                <a:ea typeface="+mn-ea"/>
                <a:cs typeface="+mn-cs"/>
              </a:rPr>
              <a:t>, tying it in with topic sentence. Review the important words from the topic sentence and try to use them or synonyms in the concluding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132</a:t>
            </a:fld>
            <a:endParaRPr lang="en-US" dirty="0"/>
          </a:p>
        </p:txBody>
      </p:sp>
    </p:spTree>
    <p:extLst>
      <p:ext uri="{BB962C8B-B14F-4D97-AF65-F5344CB8AC3E}">
        <p14:creationId xmlns:p14="http://schemas.microsoft.com/office/powerpoint/2010/main" val="25196289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Editing </a:t>
            </a:r>
            <a:r>
              <a:rPr lang="en-US" sz="1200" kern="1200" dirty="0" smtClean="0">
                <a:solidFill>
                  <a:schemeClr val="tx1"/>
                </a:solidFill>
                <a:effectLst/>
                <a:latin typeface="+mn-lt"/>
                <a:ea typeface="+mn-ea"/>
                <a:cs typeface="+mn-cs"/>
              </a:rPr>
              <a:t>- go through the “Author’s Checklist”:</a:t>
            </a:r>
          </a:p>
          <a:p>
            <a:r>
              <a:rPr lang="en-US" sz="1200" kern="1200" dirty="0" smtClean="0">
                <a:solidFill>
                  <a:schemeClr val="tx1"/>
                </a:solidFill>
                <a:effectLst/>
                <a:latin typeface="+mn-lt"/>
                <a:ea typeface="+mn-ea"/>
                <a:cs typeface="+mn-cs"/>
              </a:rPr>
              <a:t>Read everything again (Do this often.)</a:t>
            </a:r>
          </a:p>
          <a:p>
            <a:r>
              <a:rPr lang="en-US" sz="1200" kern="1200" dirty="0" smtClean="0">
                <a:solidFill>
                  <a:schemeClr val="tx1"/>
                </a:solidFill>
                <a:effectLst/>
                <a:latin typeface="+mn-lt"/>
                <a:ea typeface="+mn-ea"/>
                <a:cs typeface="+mn-cs"/>
              </a:rPr>
              <a:t>Author’s name</a:t>
            </a:r>
          </a:p>
          <a:p>
            <a:r>
              <a:rPr lang="en-US" sz="1200" kern="1200" dirty="0" smtClean="0">
                <a:solidFill>
                  <a:schemeClr val="tx1"/>
                </a:solidFill>
                <a:effectLst/>
                <a:latin typeface="+mn-lt"/>
                <a:ea typeface="+mn-ea"/>
                <a:cs typeface="+mn-cs"/>
              </a:rPr>
              <a:t>Date</a:t>
            </a:r>
          </a:p>
          <a:p>
            <a:r>
              <a:rPr lang="en-US" sz="1200" kern="1200" dirty="0" smtClean="0">
                <a:solidFill>
                  <a:schemeClr val="tx1"/>
                </a:solidFill>
                <a:effectLst/>
                <a:latin typeface="+mn-lt"/>
                <a:ea typeface="+mn-ea"/>
                <a:cs typeface="+mn-cs"/>
              </a:rPr>
              <a:t>Responding: What did I/we like?</a:t>
            </a:r>
          </a:p>
          <a:p>
            <a:r>
              <a:rPr lang="en-US" sz="1200" kern="1200" dirty="0" smtClean="0">
                <a:solidFill>
                  <a:schemeClr val="tx1"/>
                </a:solidFill>
                <a:effectLst/>
                <a:latin typeface="+mn-lt"/>
                <a:ea typeface="+mn-ea"/>
                <a:cs typeface="+mn-cs"/>
              </a:rPr>
              <a:t>Revising: Order- check the beginning and ending</a:t>
            </a:r>
          </a:p>
          <a:p>
            <a:r>
              <a:rPr lang="en-US" sz="1200" kern="1200" dirty="0" smtClean="0">
                <a:solidFill>
                  <a:schemeClr val="tx1"/>
                </a:solidFill>
                <a:effectLst/>
                <a:latin typeface="+mn-lt"/>
                <a:ea typeface="+mn-ea"/>
                <a:cs typeface="+mn-cs"/>
              </a:rPr>
              <a:t>Capitals</a:t>
            </a:r>
          </a:p>
          <a:p>
            <a:r>
              <a:rPr lang="en-US" sz="1200" kern="1200" dirty="0" smtClean="0">
                <a:solidFill>
                  <a:schemeClr val="tx1"/>
                </a:solidFill>
                <a:effectLst/>
                <a:latin typeface="+mn-lt"/>
                <a:ea typeface="+mn-ea"/>
                <a:cs typeface="+mn-cs"/>
              </a:rPr>
              <a:t>Punctuation</a:t>
            </a:r>
          </a:p>
          <a:p>
            <a:r>
              <a:rPr lang="en-US" sz="1200" kern="1200" dirty="0" smtClean="0">
                <a:solidFill>
                  <a:schemeClr val="tx1"/>
                </a:solidFill>
                <a:effectLst/>
                <a:latin typeface="+mn-lt"/>
                <a:ea typeface="+mn-ea"/>
                <a:cs typeface="+mn-cs"/>
              </a:rPr>
              <a:t>Spelling</a:t>
            </a:r>
          </a:p>
          <a:p>
            <a:r>
              <a:rPr lang="en-US" sz="1200" kern="1200" dirty="0" smtClean="0">
                <a:solidFill>
                  <a:schemeClr val="tx1"/>
                </a:solidFill>
                <a:effectLst/>
                <a:latin typeface="+mn-lt"/>
                <a:ea typeface="+mn-ea"/>
                <a:cs typeface="+mn-cs"/>
              </a:rPr>
              <a:t>Grammar</a:t>
            </a:r>
          </a:p>
          <a:p>
            <a:r>
              <a:rPr lang="en-US" sz="1200" kern="1200" dirty="0" smtClean="0">
                <a:solidFill>
                  <a:schemeClr val="tx1"/>
                </a:solidFill>
                <a:effectLst/>
                <a:latin typeface="+mn-lt"/>
                <a:ea typeface="+mn-ea"/>
                <a:cs typeface="+mn-cs"/>
              </a:rPr>
              <a:t>Add the title last.</a:t>
            </a:r>
          </a:p>
          <a:p>
            <a:pPr lvl="0"/>
            <a:r>
              <a:rPr lang="en-US" sz="1200" b="1" kern="1200" dirty="0" smtClean="0">
                <a:solidFill>
                  <a:schemeClr val="tx1"/>
                </a:solidFill>
                <a:effectLst/>
                <a:latin typeface="+mn-lt"/>
                <a:ea typeface="+mn-ea"/>
                <a:cs typeface="+mn-cs"/>
              </a:rPr>
              <a:t>When revised, recopy</a:t>
            </a:r>
            <a:r>
              <a:rPr lang="en-US" sz="1200" kern="1200" dirty="0" smtClean="0">
                <a:solidFill>
                  <a:schemeClr val="tx1"/>
                </a:solidFill>
                <a:effectLst/>
                <a:latin typeface="+mn-lt"/>
                <a:ea typeface="+mn-ea"/>
                <a:cs typeface="+mn-cs"/>
              </a:rPr>
              <a:t> the paragraph on to computer or copy onto new sentence strips, retaining the original colors.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133</a:t>
            </a:fld>
            <a:endParaRPr lang="en-US" dirty="0"/>
          </a:p>
        </p:txBody>
      </p:sp>
    </p:spTree>
    <p:extLst>
      <p:ext uri="{BB962C8B-B14F-4D97-AF65-F5344CB8AC3E}">
        <p14:creationId xmlns:p14="http://schemas.microsoft.com/office/powerpoint/2010/main" val="8206491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do as whole class, then in groups, then individually. You can have different groups write about different information from the content you have studied or teams can write a supporting paragraph for sections of a larger paper.  For edits, do the “3 Before Me” rule: students must have 3 peers edit their paper before they submit it to the teacher.</a:t>
            </a:r>
          </a:p>
          <a:p>
            <a:r>
              <a:rPr lang="en-US" sz="1200" kern="1200" dirty="0" smtClean="0">
                <a:solidFill>
                  <a:schemeClr val="tx1"/>
                </a:solidFill>
                <a:effectLst/>
                <a:latin typeface="+mn-lt"/>
                <a:ea typeface="+mn-ea"/>
                <a:cs typeface="+mn-cs"/>
              </a:rPr>
              <a:t>Use completed paragraphs with struggling readers. Give them sentence strips and have them put the paragraph back together. First, sentence by sentence, then phrase by phrase, then word by word.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134</a:t>
            </a:fld>
            <a:endParaRPr lang="en-US" dirty="0"/>
          </a:p>
        </p:txBody>
      </p:sp>
    </p:spTree>
    <p:extLst>
      <p:ext uri="{BB962C8B-B14F-4D97-AF65-F5344CB8AC3E}">
        <p14:creationId xmlns:p14="http://schemas.microsoft.com/office/powerpoint/2010/main" val="12428387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Processing the Inquiry chart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135</a:t>
            </a:fld>
            <a:endParaRPr lang="en-US" dirty="0"/>
          </a:p>
        </p:txBody>
      </p:sp>
    </p:spTree>
    <p:extLst>
      <p:ext uri="{BB962C8B-B14F-4D97-AF65-F5344CB8AC3E}">
        <p14:creationId xmlns:p14="http://schemas.microsoft.com/office/powerpoint/2010/main" val="24307788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136</a:t>
            </a:fld>
            <a:endParaRPr lang="en-US" dirty="0"/>
          </a:p>
        </p:txBody>
      </p:sp>
    </p:spTree>
    <p:extLst>
      <p:ext uri="{BB962C8B-B14F-4D97-AF65-F5344CB8AC3E}">
        <p14:creationId xmlns:p14="http://schemas.microsoft.com/office/powerpoint/2010/main" val="42899375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Learning Logs left side- information side-TEXT- left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Right side-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personal side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some example of learning logs in various forms on the overhead.</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137</a:t>
            </a:fld>
            <a:endParaRPr lang="en-US" dirty="0"/>
          </a:p>
        </p:txBody>
      </p:sp>
    </p:spTree>
    <p:extLst>
      <p:ext uri="{BB962C8B-B14F-4D97-AF65-F5344CB8AC3E}">
        <p14:creationId xmlns:p14="http://schemas.microsoft.com/office/powerpoint/2010/main" val="29068947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Always Model the format before asking the students to do it.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May be done in pairs for ELL students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138</a:t>
            </a:fld>
            <a:endParaRPr lang="en-US" dirty="0"/>
          </a:p>
        </p:txBody>
      </p:sp>
    </p:spTree>
    <p:extLst>
      <p:ext uri="{BB962C8B-B14F-4D97-AF65-F5344CB8AC3E}">
        <p14:creationId xmlns:p14="http://schemas.microsoft.com/office/powerpoint/2010/main" val="22711403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139</a:t>
            </a:fld>
            <a:endParaRPr lang="en-US" dirty="0"/>
          </a:p>
        </p:txBody>
      </p:sp>
    </p:spTree>
    <p:extLst>
      <p:ext uri="{BB962C8B-B14F-4D97-AF65-F5344CB8AC3E}">
        <p14:creationId xmlns:p14="http://schemas.microsoft.com/office/powerpoint/2010/main" val="3828545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Allow for think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Use the word “hypothesis”.  This is what scientists and social scientists do – predicting, studying, questioning, confirming, refuting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Color coded – processed on succeeding days with different colors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PPT Slide- Inquiry Chart- How to do it?  Talk them through the process, referring back to the activity and giving rationale for each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a:t>
            </a:fld>
            <a:endParaRPr lang="en-US" dirty="0"/>
          </a:p>
        </p:txBody>
      </p:sp>
    </p:spTree>
    <p:extLst>
      <p:ext uri="{BB962C8B-B14F-4D97-AF65-F5344CB8AC3E}">
        <p14:creationId xmlns:p14="http://schemas.microsoft.com/office/powerpoint/2010/main" val="585061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Interactive Journal- to carry out a dialog- personal connections between teachers and students.</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140</a:t>
            </a:fld>
            <a:endParaRPr lang="en-US" dirty="0"/>
          </a:p>
        </p:txBody>
      </p:sp>
    </p:spTree>
    <p:extLst>
      <p:ext uri="{BB962C8B-B14F-4D97-AF65-F5344CB8AC3E}">
        <p14:creationId xmlns:p14="http://schemas.microsoft.com/office/powerpoint/2010/main" val="6211946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Provide a cover and blank pages</a:t>
            </a:r>
            <a:r>
              <a:rPr lang="en-US" sz="1200" baseline="0" dirty="0" smtClean="0"/>
              <a:t> according to your classroom/building needs;  let the students decorate the cover.</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Always model the format for the students first.</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Teacher can start the dialog by asking for the students’ opinions.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Topic can be content based or personal.  </a:t>
            </a:r>
            <a:endParaRPr lang="en-US" sz="1200"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Email or social media may be effective with mobile migrant students. </a:t>
            </a:r>
            <a:endParaRPr lang="en-US" dirty="0" smtClean="0"/>
          </a:p>
          <a:p>
            <a:pPr marL="228600" indent="-228600">
              <a:buFont typeface="+mj-lt"/>
              <a:buAutoNum type="arabicPeriod"/>
            </a:pPr>
            <a:r>
              <a:rPr lang="en-US" dirty="0" smtClean="0"/>
              <a:t>Teachers don’t have time to write frequently</a:t>
            </a:r>
            <a:r>
              <a:rPr lang="en-US" baseline="0" dirty="0" smtClean="0"/>
              <a:t> to all students; important to contact Priority for Service students more often. </a:t>
            </a:r>
            <a:endParaRPr lang="en-US"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Journal can be part of an assessment portfolio that show growth overtime.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141</a:t>
            </a:fld>
            <a:endParaRPr lang="en-US" dirty="0"/>
          </a:p>
        </p:txBody>
      </p:sp>
    </p:spTree>
    <p:extLst>
      <p:ext uri="{BB962C8B-B14F-4D97-AF65-F5344CB8AC3E}">
        <p14:creationId xmlns:p14="http://schemas.microsoft.com/office/powerpoint/2010/main" val="17133247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smtClean="0"/>
              <a:t>Increases opportunities for students to write more in content classes</a:t>
            </a:r>
          </a:p>
          <a:p>
            <a:pPr marL="228600" indent="-228600">
              <a:buFont typeface="+mj-lt"/>
              <a:buAutoNum type="arabicPeriod"/>
            </a:pPr>
            <a:r>
              <a:rPr lang="en-US" dirty="0" smtClean="0"/>
              <a:t>Practice silent sustained writing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Discuss the difference between scientific sketching and journal sketching</a:t>
            </a:r>
          </a:p>
          <a:p>
            <a:pPr marL="228600" indent="-228600">
              <a:buFont typeface="+mj-lt"/>
              <a:buAutoNum type="arabicPeriod"/>
            </a:pPr>
            <a:r>
              <a:rPr lang="en-US" dirty="0" smtClean="0"/>
              <a:t>The need to communicate is intensified with migrant students learning English as a second language (ESL), who bring to the classroom a different language and cultural background. These students may also be non- or semi-literate in their native language, have had little or no schooling in their country, and have possibly suffered considerable trauma as they left their native country to come to the United States. If they are new arrivals to the United States, they are adjusting to an entirely new way of life at the same time that they are learning a new language and beginning to function in a school or work setting. It is with these students that one-to-one communication is crucial--not only to help them adjust, but also to help the teacher understand them and address their particular language and literacy needs.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142</a:t>
            </a:fld>
            <a:endParaRPr lang="en-US" dirty="0"/>
          </a:p>
        </p:txBody>
      </p:sp>
    </p:spTree>
    <p:extLst>
      <p:ext uri="{BB962C8B-B14F-4D97-AF65-F5344CB8AC3E}">
        <p14:creationId xmlns:p14="http://schemas.microsoft.com/office/powerpoint/2010/main" val="425311329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hangingPunct="0">
              <a:buFont typeface="Arial" pitchFamily="34" charset="0"/>
              <a:buChar char="•"/>
            </a:pPr>
            <a:r>
              <a:rPr lang="en-US" dirty="0" smtClean="0"/>
              <a:t>“Learning language sometimes seems ridiculously easy and sometimes impossibly hard.  And the easy times are outside school, the hard times in school.”</a:t>
            </a:r>
            <a:r>
              <a:rPr lang="en-US" baseline="0" dirty="0" smtClean="0"/>
              <a:t>  </a:t>
            </a:r>
            <a:r>
              <a:rPr lang="en-US" dirty="0" smtClean="0"/>
              <a:t>Kenneth  Goodman   </a:t>
            </a:r>
            <a:r>
              <a:rPr lang="en-US" u="sng" dirty="0" smtClean="0"/>
              <a:t>What’s Whole in Whole Language</a:t>
            </a:r>
          </a:p>
          <a:p>
            <a:pPr marL="171450" indent="-171450" algn="l" hangingPunct="0">
              <a:buFont typeface="Arial" pitchFamily="34" charset="0"/>
              <a:buChar char="•"/>
            </a:pPr>
            <a:r>
              <a:rPr lang="en-US" u="none" dirty="0" smtClean="0"/>
              <a:t>CCSS calls</a:t>
            </a:r>
            <a:r>
              <a:rPr lang="en-US" u="none" baseline="0" dirty="0" smtClean="0"/>
              <a:t> for mechanics grammar, conventions and spelling can be taught through student centered writing.  </a:t>
            </a:r>
          </a:p>
          <a:p>
            <a:pPr marL="171450" indent="-171450" algn="l" hangingPunct="0">
              <a:buFont typeface="Arial" pitchFamily="34" charset="0"/>
              <a:buChar char="•"/>
            </a:pPr>
            <a:r>
              <a:rPr lang="en-US" u="none" baseline="0" dirty="0" smtClean="0"/>
              <a:t>Krashen, Goodman, Flor Ada … all advocates for students to discover their own grammar and spelling rules. </a:t>
            </a:r>
            <a:endParaRPr lang="en-US" u="none" dirty="0" smtClean="0"/>
          </a:p>
          <a:p>
            <a:pPr algn="l"/>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143</a:t>
            </a:fld>
            <a:endParaRPr lang="en-US" dirty="0"/>
          </a:p>
        </p:txBody>
      </p:sp>
    </p:spTree>
    <p:extLst>
      <p:ext uri="{BB962C8B-B14F-4D97-AF65-F5344CB8AC3E}">
        <p14:creationId xmlns:p14="http://schemas.microsoft.com/office/powerpoint/2010/main" val="556108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144</a:t>
            </a:fld>
            <a:endParaRPr lang="en-US" dirty="0"/>
          </a:p>
        </p:txBody>
      </p:sp>
    </p:spTree>
    <p:extLst>
      <p:ext uri="{BB962C8B-B14F-4D97-AF65-F5344CB8AC3E}">
        <p14:creationId xmlns:p14="http://schemas.microsoft.com/office/powerpoint/2010/main" val="29228629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Evaluation- Process the Inquiry Chart- reflect on what we’ve learned</a:t>
            </a:r>
          </a:p>
          <a:p>
            <a:r>
              <a:rPr lang="en-US" sz="1200" kern="1200" dirty="0" smtClean="0">
                <a:solidFill>
                  <a:schemeClr val="tx1"/>
                </a:solidFill>
                <a:effectLst/>
                <a:latin typeface="+mn-lt"/>
                <a:ea typeface="+mn-ea"/>
                <a:cs typeface="+mn-cs"/>
              </a:rPr>
              <a:t>	“Did we learn anything about …”</a:t>
            </a:r>
          </a:p>
          <a:p>
            <a:r>
              <a:rPr lang="en-US" sz="1200" kern="1200" dirty="0" smtClean="0">
                <a:solidFill>
                  <a:schemeClr val="tx1"/>
                </a:solidFill>
                <a:effectLst/>
                <a:latin typeface="+mn-lt"/>
                <a:ea typeface="+mn-ea"/>
                <a:cs typeface="+mn-cs"/>
              </a:rPr>
              <a:t> 	Social and cultural processes need to be addressed in order to make academic gains.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Evaluation- ask people to share in their groups and then fill out their evaluations- including which strategies you will use in your classroom.</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145</a:t>
            </a:fld>
            <a:endParaRPr lang="en-US" dirty="0"/>
          </a:p>
        </p:txBody>
      </p:sp>
    </p:spTree>
    <p:extLst>
      <p:ext uri="{BB962C8B-B14F-4D97-AF65-F5344CB8AC3E}">
        <p14:creationId xmlns:p14="http://schemas.microsoft.com/office/powerpoint/2010/main" val="94418458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146</a:t>
            </a:fld>
            <a:endParaRPr lang="en-US" dirty="0"/>
          </a:p>
        </p:txBody>
      </p:sp>
    </p:spTree>
    <p:extLst>
      <p:ext uri="{BB962C8B-B14F-4D97-AF65-F5344CB8AC3E}">
        <p14:creationId xmlns:p14="http://schemas.microsoft.com/office/powerpoint/2010/main" val="16191585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147</a:t>
            </a:fld>
            <a:endParaRPr lang="en-US" dirty="0"/>
          </a:p>
        </p:txBody>
      </p:sp>
    </p:spTree>
    <p:extLst>
      <p:ext uri="{BB962C8B-B14F-4D97-AF65-F5344CB8AC3E}">
        <p14:creationId xmlns:p14="http://schemas.microsoft.com/office/powerpoint/2010/main" val="34333679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148</a:t>
            </a:fld>
            <a:endParaRPr lang="en-US" dirty="0"/>
          </a:p>
        </p:txBody>
      </p:sp>
    </p:spTree>
    <p:extLst>
      <p:ext uri="{BB962C8B-B14F-4D97-AF65-F5344CB8AC3E}">
        <p14:creationId xmlns:p14="http://schemas.microsoft.com/office/powerpoint/2010/main" val="1960758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dirty="0" smtClean="0"/>
              <a:t>Pre-assess knowledge, vocabulary and grammar skills</a:t>
            </a:r>
            <a:endParaRPr lang="en-US" sz="2400" dirty="0" smtClean="0"/>
          </a:p>
          <a:p>
            <a:pPr marL="685800" lvl="1" indent="-228600">
              <a:buFont typeface="+mj-lt"/>
              <a:buAutoNum type="arabicPeriod"/>
            </a:pPr>
            <a:r>
              <a:rPr lang="en-US" dirty="0" smtClean="0"/>
              <a:t>Provides formative assessment as it is revisited </a:t>
            </a:r>
            <a:endParaRPr lang="en-US" sz="2400" dirty="0" smtClean="0"/>
          </a:p>
          <a:p>
            <a:pPr marL="685800" lvl="1" indent="-228600">
              <a:buFont typeface="+mj-lt"/>
              <a:buAutoNum type="arabicPeriod"/>
            </a:pPr>
            <a:r>
              <a:rPr lang="en-US" dirty="0" smtClean="0"/>
              <a:t>Used as part of final assessment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2400" dirty="0" smtClean="0"/>
              <a:t>4.   Front load information</a:t>
            </a:r>
            <a:endParaRPr lang="en-US" sz="200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many of you use inquiry charts in your classroom?  Is there a different aspect of how you do this that you’d like to share?”  Any insights?</a:t>
            </a:r>
          </a:p>
          <a:p>
            <a:pPr lvl="1"/>
            <a:endParaRPr lang="en-US" sz="240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15</a:t>
            </a:fld>
            <a:endParaRPr lang="en-US" dirty="0"/>
          </a:p>
        </p:txBody>
      </p:sp>
    </p:spTree>
    <p:extLst>
      <p:ext uri="{BB962C8B-B14F-4D97-AF65-F5344CB8AC3E}">
        <p14:creationId xmlns:p14="http://schemas.microsoft.com/office/powerpoint/2010/main" val="191069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16</a:t>
            </a:fld>
            <a:endParaRPr lang="en-US" dirty="0"/>
          </a:p>
        </p:txBody>
      </p:sp>
    </p:spTree>
    <p:extLst>
      <p:ext uri="{BB962C8B-B14F-4D97-AF65-F5344CB8AC3E}">
        <p14:creationId xmlns:p14="http://schemas.microsoft.com/office/powerpoint/2010/main" val="321984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17</a:t>
            </a:fld>
            <a:endParaRPr lang="en-US" dirty="0"/>
          </a:p>
        </p:txBody>
      </p:sp>
    </p:spTree>
    <p:extLst>
      <p:ext uri="{BB962C8B-B14F-4D97-AF65-F5344CB8AC3E}">
        <p14:creationId xmlns:p14="http://schemas.microsoft.com/office/powerpoint/2010/main" val="3383534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Rationale- Why a special workshop dealing with migrant students?</a:t>
            </a:r>
          </a:p>
          <a:p>
            <a:r>
              <a:rPr lang="en-US" sz="1200" kern="1200" dirty="0" smtClean="0">
                <a:solidFill>
                  <a:schemeClr val="tx1"/>
                </a:solidFill>
                <a:effectLst/>
                <a:latin typeface="+mn-lt"/>
                <a:ea typeface="+mn-ea"/>
                <a:cs typeface="+mn-cs"/>
              </a:rPr>
              <a:t>	Show Data from 2011 MSP disaggregated for ELL, Migrant, not migrant, not ell, etc.</a:t>
            </a:r>
          </a:p>
          <a:p>
            <a:r>
              <a:rPr lang="en-US" sz="1200" kern="1200" dirty="0" smtClean="0">
                <a:solidFill>
                  <a:schemeClr val="tx1"/>
                </a:solidFill>
                <a:effectLst/>
                <a:latin typeface="+mn-lt"/>
                <a:ea typeface="+mn-ea"/>
                <a:cs typeface="+mn-cs"/>
              </a:rPr>
              <a:t>	“What do you notice about the data that I’m showing?  Who do you see at the lowest level- having the largest gap.  Migrant students without English proficiency have the greatest need in meeting state standards.?  We’re going to talk about strategies to help ameliorate that gap.  Turn and talk to your neighbor about the implications </a:t>
            </a:r>
          </a:p>
          <a:p>
            <a:r>
              <a:rPr lang="en-US" sz="1200" kern="1200" dirty="0" smtClean="0">
                <a:solidFill>
                  <a:schemeClr val="tx1"/>
                </a:solidFill>
                <a:effectLst/>
                <a:latin typeface="+mn-lt"/>
                <a:ea typeface="+mn-ea"/>
                <a:cs typeface="+mn-cs"/>
              </a:rPr>
              <a:t>Also important to point out the minor gap between English proficient Migrant students and other English Proficient students- where could that gap be coming from?”  All students are language learners and go through the stages of language development.  It happens through oral language practice.</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18</a:t>
            </a:fld>
            <a:endParaRPr lang="en-US" dirty="0"/>
          </a:p>
        </p:txBody>
      </p:sp>
    </p:spTree>
    <p:extLst>
      <p:ext uri="{BB962C8B-B14F-4D97-AF65-F5344CB8AC3E}">
        <p14:creationId xmlns:p14="http://schemas.microsoft.com/office/powerpoint/2010/main" val="2467275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19</a:t>
            </a:fld>
            <a:endParaRPr lang="en-US" dirty="0"/>
          </a:p>
        </p:txBody>
      </p:sp>
    </p:spTree>
    <p:extLst>
      <p:ext uri="{BB962C8B-B14F-4D97-AF65-F5344CB8AC3E}">
        <p14:creationId xmlns:p14="http://schemas.microsoft.com/office/powerpoint/2010/main" val="180415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extLst>
      <p:ext uri="{BB962C8B-B14F-4D97-AF65-F5344CB8AC3E}">
        <p14:creationId xmlns:p14="http://schemas.microsoft.com/office/powerpoint/2010/main" val="2695489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Rationale- Why a special workshop dealing with migrant students?</a:t>
            </a:r>
          </a:p>
          <a:p>
            <a:r>
              <a:rPr lang="en-US" sz="1200" kern="1200" dirty="0" smtClean="0">
                <a:solidFill>
                  <a:schemeClr val="tx1"/>
                </a:solidFill>
                <a:effectLst/>
                <a:latin typeface="+mn-lt"/>
                <a:ea typeface="+mn-ea"/>
                <a:cs typeface="+mn-cs"/>
              </a:rPr>
              <a:t>	Show Data from 2011 MSP disaggregated for ELL, Migrant, not migrant, not ell, etc.</a:t>
            </a:r>
          </a:p>
          <a:p>
            <a:r>
              <a:rPr lang="en-US" sz="1200" kern="1200" dirty="0" smtClean="0">
                <a:solidFill>
                  <a:schemeClr val="tx1"/>
                </a:solidFill>
                <a:effectLst/>
                <a:latin typeface="+mn-lt"/>
                <a:ea typeface="+mn-ea"/>
                <a:cs typeface="+mn-cs"/>
              </a:rPr>
              <a:t>	“What do you notice about the data that I’m showing?  Who do you see at the lowest level- having the largest gap.  Migrant students without English proficiency have the greatest need in meeting state standards.?  We’re going to talk about strategies to help ameliorate that gap.  Turn and talk to your neighbor about the implications </a:t>
            </a:r>
          </a:p>
          <a:p>
            <a:r>
              <a:rPr lang="en-US" sz="1200" kern="1200" dirty="0" smtClean="0">
                <a:solidFill>
                  <a:schemeClr val="tx1"/>
                </a:solidFill>
                <a:effectLst/>
                <a:latin typeface="+mn-lt"/>
                <a:ea typeface="+mn-ea"/>
                <a:cs typeface="+mn-cs"/>
              </a:rPr>
              <a:t>Also important to point out the minor gap between English proficient Migrant students and other English Proficient students- where could that gap be coming from?”  All students are language learners and go through the stages of language development.  It happens through oral language practice.</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21</a:t>
            </a:fld>
            <a:endParaRPr lang="en-US" dirty="0"/>
          </a:p>
        </p:txBody>
      </p:sp>
    </p:spTree>
    <p:extLst>
      <p:ext uri="{BB962C8B-B14F-4D97-AF65-F5344CB8AC3E}">
        <p14:creationId xmlns:p14="http://schemas.microsoft.com/office/powerpoint/2010/main" val="38418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22</a:t>
            </a:fld>
            <a:endParaRPr lang="en-US" dirty="0"/>
          </a:p>
        </p:txBody>
      </p:sp>
    </p:spTree>
    <p:extLst>
      <p:ext uri="{BB962C8B-B14F-4D97-AF65-F5344CB8AC3E}">
        <p14:creationId xmlns:p14="http://schemas.microsoft.com/office/powerpoint/2010/main" val="1970023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PPT Slides for 7 Areas of Concern</a:t>
            </a:r>
          </a:p>
          <a:p>
            <a:r>
              <a:rPr lang="en-US" sz="1200" kern="1200" dirty="0" smtClean="0">
                <a:solidFill>
                  <a:schemeClr val="tx1"/>
                </a:solidFill>
                <a:effectLst/>
                <a:latin typeface="+mn-lt"/>
                <a:ea typeface="+mn-ea"/>
                <a:cs typeface="+mn-cs"/>
              </a:rPr>
              <a:t>Do a little review of the seven areas of concern for migrant students- just a quick review first, then a slightly more in depth- talk about each area in more personalized terms and talking about research.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23</a:t>
            </a:fld>
            <a:endParaRPr lang="en-US" dirty="0"/>
          </a:p>
        </p:txBody>
      </p:sp>
    </p:spTree>
    <p:extLst>
      <p:ext uri="{BB962C8B-B14F-4D97-AF65-F5344CB8AC3E}">
        <p14:creationId xmlns:p14="http://schemas.microsoft.com/office/powerpoint/2010/main" val="3114553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takes 30-40 days for a student to get acclimated in a new classroom- learning is limited until the student is acclimated.</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24</a:t>
            </a:fld>
            <a:endParaRPr lang="en-US" dirty="0"/>
          </a:p>
        </p:txBody>
      </p:sp>
    </p:spTree>
    <p:extLst>
      <p:ext uri="{BB962C8B-B14F-4D97-AF65-F5344CB8AC3E}">
        <p14:creationId xmlns:p14="http://schemas.microsoft.com/office/powerpoint/2010/main" val="1978031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takes 30-40 days for a student to get acclimated in a new classroom- learning is limited until the student is acclimated.</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25</a:t>
            </a:fld>
            <a:endParaRPr lang="en-US" dirty="0"/>
          </a:p>
        </p:txBody>
      </p:sp>
    </p:spTree>
    <p:extLst>
      <p:ext uri="{BB962C8B-B14F-4D97-AF65-F5344CB8AC3E}">
        <p14:creationId xmlns:p14="http://schemas.microsoft.com/office/powerpoint/2010/main" val="111349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takes 30-40 days for a student to get acclimated in a new classroom- learning is limited until the student is acclimated.</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26</a:t>
            </a:fld>
            <a:endParaRPr lang="en-US" dirty="0"/>
          </a:p>
        </p:txBody>
      </p:sp>
    </p:spTree>
    <p:extLst>
      <p:ext uri="{BB962C8B-B14F-4D97-AF65-F5344CB8AC3E}">
        <p14:creationId xmlns:p14="http://schemas.microsoft.com/office/powerpoint/2010/main" val="586108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About 50% of migrant students are also LEP. </a:t>
            </a:r>
          </a:p>
          <a:p>
            <a:r>
              <a:rPr lang="en-US" dirty="0" smtClean="0"/>
              <a:t>Only about 9% of all students in the state are considered LEP</a:t>
            </a:r>
            <a:r>
              <a:rPr lang="en-US" baseline="0" dirty="0" smtClean="0"/>
              <a:t> according to our latest data.</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27</a:t>
            </a:fld>
            <a:endParaRPr lang="en-US" dirty="0"/>
          </a:p>
        </p:txBody>
      </p:sp>
    </p:spTree>
    <p:extLst>
      <p:ext uri="{BB962C8B-B14F-4D97-AF65-F5344CB8AC3E}">
        <p14:creationId xmlns:p14="http://schemas.microsoft.com/office/powerpoint/2010/main" val="50118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Parent support in the home- conditions in the home may make the educational environment</a:t>
            </a:r>
            <a:r>
              <a:rPr lang="en-US" sz="1200" kern="1200" baseline="0" dirty="0" smtClean="0">
                <a:solidFill>
                  <a:schemeClr val="tx1"/>
                </a:solidFill>
                <a:effectLst/>
                <a:latin typeface="+mn-lt"/>
                <a:ea typeface="+mn-ea"/>
                <a:cs typeface="+mn-cs"/>
              </a:rPr>
              <a:t> difficult.</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28</a:t>
            </a:fld>
            <a:endParaRPr lang="en-US" dirty="0"/>
          </a:p>
        </p:txBody>
      </p:sp>
    </p:spTree>
    <p:extLst>
      <p:ext uri="{BB962C8B-B14F-4D97-AF65-F5344CB8AC3E}">
        <p14:creationId xmlns:p14="http://schemas.microsoft.com/office/powerpoint/2010/main" val="2864052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English Language Development:  Parents of MEP students often do not speak English.  Students are often English Language Learners</a:t>
            </a:r>
          </a:p>
          <a:p>
            <a:pPr>
              <a:spcBef>
                <a:spcPct val="0"/>
              </a:spcBef>
            </a:pPr>
            <a:endParaRPr lang="en-US" dirty="0" smtClean="0"/>
          </a:p>
          <a:p>
            <a:pPr>
              <a:spcBef>
                <a:spcPct val="0"/>
              </a:spcBef>
            </a:pPr>
            <a:r>
              <a:rPr lang="en-US" dirty="0" smtClean="0"/>
              <a:t>Education Support in the Home:  Parents often work long hours; living conditions are often crowded and noisy; often there are no books in the home; often parents have low levels of education</a:t>
            </a:r>
          </a:p>
          <a:p>
            <a:pPr>
              <a:spcBef>
                <a:spcPct val="0"/>
              </a:spcBef>
            </a:pPr>
            <a:endParaRPr lang="en-US" dirty="0" smtClean="0"/>
          </a:p>
          <a:p>
            <a:pPr>
              <a:spcBef>
                <a:spcPct val="0"/>
              </a:spcBef>
            </a:pPr>
            <a:r>
              <a:rPr lang="en-US" dirty="0" smtClean="0"/>
              <a:t>Health:  MEP students frequently have unmet health needs including oral and vision issues</a:t>
            </a:r>
          </a:p>
          <a:p>
            <a:pPr>
              <a:spcBef>
                <a:spcPct val="0"/>
              </a:spcBef>
            </a:pPr>
            <a:endParaRPr lang="en-US" dirty="0" smtClean="0"/>
          </a:p>
          <a:p>
            <a:pPr>
              <a:spcBef>
                <a:spcPct val="0"/>
              </a:spcBef>
            </a:pPr>
            <a:r>
              <a:rPr lang="en-US" dirty="0" smtClean="0"/>
              <a:t>Access to Services:  Families often do not know how to access community services or participate in the American school system.  They are often isolated because of lack of transportation or language barriers.</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966" indent="-280371">
              <a:defRPr>
                <a:solidFill>
                  <a:schemeClr val="tx1"/>
                </a:solidFill>
                <a:latin typeface="Calibri" pitchFamily="34" charset="0"/>
              </a:defRPr>
            </a:lvl2pPr>
            <a:lvl3pPr marL="1121486" indent="-224297">
              <a:defRPr>
                <a:solidFill>
                  <a:schemeClr val="tx1"/>
                </a:solidFill>
                <a:latin typeface="Calibri" pitchFamily="34" charset="0"/>
              </a:defRPr>
            </a:lvl3pPr>
            <a:lvl4pPr marL="1570081" indent="-224297">
              <a:defRPr>
                <a:solidFill>
                  <a:schemeClr val="tx1"/>
                </a:solidFill>
                <a:latin typeface="Calibri" pitchFamily="34" charset="0"/>
              </a:defRPr>
            </a:lvl4pPr>
            <a:lvl5pPr marL="2018676" indent="-224297">
              <a:defRPr>
                <a:solidFill>
                  <a:schemeClr val="tx1"/>
                </a:solidFill>
                <a:latin typeface="Calibri" pitchFamily="34" charset="0"/>
              </a:defRPr>
            </a:lvl5pPr>
            <a:lvl6pPr marL="2467270" indent="-224297" fontAlgn="base">
              <a:spcBef>
                <a:spcPct val="0"/>
              </a:spcBef>
              <a:spcAft>
                <a:spcPct val="0"/>
              </a:spcAft>
              <a:defRPr>
                <a:solidFill>
                  <a:schemeClr val="tx1"/>
                </a:solidFill>
                <a:latin typeface="Calibri" pitchFamily="34" charset="0"/>
              </a:defRPr>
            </a:lvl6pPr>
            <a:lvl7pPr marL="2915865" indent="-224297" fontAlgn="base">
              <a:spcBef>
                <a:spcPct val="0"/>
              </a:spcBef>
              <a:spcAft>
                <a:spcPct val="0"/>
              </a:spcAft>
              <a:defRPr>
                <a:solidFill>
                  <a:schemeClr val="tx1"/>
                </a:solidFill>
                <a:latin typeface="Calibri" pitchFamily="34" charset="0"/>
              </a:defRPr>
            </a:lvl7pPr>
            <a:lvl8pPr marL="3364460" indent="-224297" fontAlgn="base">
              <a:spcBef>
                <a:spcPct val="0"/>
              </a:spcBef>
              <a:spcAft>
                <a:spcPct val="0"/>
              </a:spcAft>
              <a:defRPr>
                <a:solidFill>
                  <a:schemeClr val="tx1"/>
                </a:solidFill>
                <a:latin typeface="Calibri" pitchFamily="34" charset="0"/>
              </a:defRPr>
            </a:lvl8pPr>
            <a:lvl9pPr marL="3813055" indent="-224297" fontAlgn="base">
              <a:spcBef>
                <a:spcPct val="0"/>
              </a:spcBef>
              <a:spcAft>
                <a:spcPct val="0"/>
              </a:spcAft>
              <a:defRPr>
                <a:solidFill>
                  <a:schemeClr val="tx1"/>
                </a:solidFill>
                <a:latin typeface="Calibri" pitchFamily="34" charset="0"/>
              </a:defRPr>
            </a:lvl9pPr>
          </a:lstStyle>
          <a:p>
            <a:fld id="{D149EDAE-DC85-4A72-8A9D-FD312443795F}" type="slidenum">
              <a:rPr lang="en-US">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that you’ve heard a little bit about us, we’d like to know a little bit about you.  On the worksheet with the icons, please choose the image that reminds you most of teaching writing to Migrant Students.  Share with us your name, what and where you teach, which of the icons you chose and why.” Participants share out.  Do a quick recap of themes, then say that “our goal is to help make us all feel more capable of handling the challenges that we face in our classrooms.”</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a:t>
            </a:fld>
            <a:endParaRPr lang="en-US" dirty="0"/>
          </a:p>
        </p:txBody>
      </p:sp>
    </p:spTree>
    <p:extLst>
      <p:ext uri="{BB962C8B-B14F-4D97-AF65-F5344CB8AC3E}">
        <p14:creationId xmlns:p14="http://schemas.microsoft.com/office/powerpoint/2010/main" val="113383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English Language Development:  Parents of MEP students often do not speak English.  Students are often English Language Learners</a:t>
            </a:r>
          </a:p>
          <a:p>
            <a:pPr>
              <a:spcBef>
                <a:spcPct val="0"/>
              </a:spcBef>
            </a:pPr>
            <a:endParaRPr lang="en-US" smtClean="0"/>
          </a:p>
          <a:p>
            <a:pPr>
              <a:spcBef>
                <a:spcPct val="0"/>
              </a:spcBef>
            </a:pPr>
            <a:r>
              <a:rPr lang="en-US" smtClean="0"/>
              <a:t>Education Support in the Home:  Parents often work long hours; living conditions are often crowded and noisy; often there are no books in the home; often parents have low levels of education</a:t>
            </a:r>
          </a:p>
          <a:p>
            <a:pPr>
              <a:spcBef>
                <a:spcPct val="0"/>
              </a:spcBef>
            </a:pPr>
            <a:endParaRPr lang="en-US" smtClean="0"/>
          </a:p>
          <a:p>
            <a:pPr>
              <a:spcBef>
                <a:spcPct val="0"/>
              </a:spcBef>
            </a:pPr>
            <a:r>
              <a:rPr lang="en-US" smtClean="0"/>
              <a:t>Health:  MEP students frequently have unmet health needs including oral and vision issues</a:t>
            </a:r>
          </a:p>
          <a:p>
            <a:pPr>
              <a:spcBef>
                <a:spcPct val="0"/>
              </a:spcBef>
            </a:pPr>
            <a:endParaRPr lang="en-US" smtClean="0"/>
          </a:p>
          <a:p>
            <a:pPr>
              <a:spcBef>
                <a:spcPct val="0"/>
              </a:spcBef>
            </a:pPr>
            <a:r>
              <a:rPr lang="en-US" smtClean="0"/>
              <a:t>Access to Services:  Families often do not know how to access community services or participate in the American school system.  They are often isolated because of lack of transportation or language barriers.</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966" indent="-280371">
              <a:defRPr>
                <a:solidFill>
                  <a:schemeClr val="tx1"/>
                </a:solidFill>
                <a:latin typeface="Calibri" pitchFamily="34" charset="0"/>
              </a:defRPr>
            </a:lvl2pPr>
            <a:lvl3pPr marL="1121486" indent="-224297">
              <a:defRPr>
                <a:solidFill>
                  <a:schemeClr val="tx1"/>
                </a:solidFill>
                <a:latin typeface="Calibri" pitchFamily="34" charset="0"/>
              </a:defRPr>
            </a:lvl3pPr>
            <a:lvl4pPr marL="1570081" indent="-224297">
              <a:defRPr>
                <a:solidFill>
                  <a:schemeClr val="tx1"/>
                </a:solidFill>
                <a:latin typeface="Calibri" pitchFamily="34" charset="0"/>
              </a:defRPr>
            </a:lvl4pPr>
            <a:lvl5pPr marL="2018676" indent="-224297">
              <a:defRPr>
                <a:solidFill>
                  <a:schemeClr val="tx1"/>
                </a:solidFill>
                <a:latin typeface="Calibri" pitchFamily="34" charset="0"/>
              </a:defRPr>
            </a:lvl5pPr>
            <a:lvl6pPr marL="2467270" indent="-224297" fontAlgn="base">
              <a:spcBef>
                <a:spcPct val="0"/>
              </a:spcBef>
              <a:spcAft>
                <a:spcPct val="0"/>
              </a:spcAft>
              <a:defRPr>
                <a:solidFill>
                  <a:schemeClr val="tx1"/>
                </a:solidFill>
                <a:latin typeface="Calibri" pitchFamily="34" charset="0"/>
              </a:defRPr>
            </a:lvl6pPr>
            <a:lvl7pPr marL="2915865" indent="-224297" fontAlgn="base">
              <a:spcBef>
                <a:spcPct val="0"/>
              </a:spcBef>
              <a:spcAft>
                <a:spcPct val="0"/>
              </a:spcAft>
              <a:defRPr>
                <a:solidFill>
                  <a:schemeClr val="tx1"/>
                </a:solidFill>
                <a:latin typeface="Calibri" pitchFamily="34" charset="0"/>
              </a:defRPr>
            </a:lvl7pPr>
            <a:lvl8pPr marL="3364460" indent="-224297" fontAlgn="base">
              <a:spcBef>
                <a:spcPct val="0"/>
              </a:spcBef>
              <a:spcAft>
                <a:spcPct val="0"/>
              </a:spcAft>
              <a:defRPr>
                <a:solidFill>
                  <a:schemeClr val="tx1"/>
                </a:solidFill>
                <a:latin typeface="Calibri" pitchFamily="34" charset="0"/>
              </a:defRPr>
            </a:lvl8pPr>
            <a:lvl9pPr marL="3813055" indent="-224297" fontAlgn="base">
              <a:spcBef>
                <a:spcPct val="0"/>
              </a:spcBef>
              <a:spcAft>
                <a:spcPct val="0"/>
              </a:spcAft>
              <a:defRPr>
                <a:solidFill>
                  <a:schemeClr val="tx1"/>
                </a:solidFill>
                <a:latin typeface="Calibri" pitchFamily="34" charset="0"/>
              </a:defRPr>
            </a:lvl9pPr>
          </a:lstStyle>
          <a:p>
            <a:fld id="{047B71CC-43DD-40E0-B294-13A4C36205C8}" type="slidenum">
              <a:rPr lang="en-US">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Additive approach- if they come with something that they already know, let’s build on that.  Migrant students are coming from farmworker families who may not have well-developed or high-level vocabulary.  Need to make connections to what they know and have experienced.</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31</a:t>
            </a:fld>
            <a:endParaRPr lang="en-US" dirty="0"/>
          </a:p>
        </p:txBody>
      </p:sp>
    </p:spTree>
    <p:extLst>
      <p:ext uri="{BB962C8B-B14F-4D97-AF65-F5344CB8AC3E}">
        <p14:creationId xmlns:p14="http://schemas.microsoft.com/office/powerpoint/2010/main" val="953654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 Models and Experience: Don’t ask kids to write in genres for which they have no models.  Allow for common experiences to set students up for success.  Gradual release of responsibility- Anita Archer- I do, we do, you do.</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32</a:t>
            </a:fld>
            <a:endParaRPr lang="en-US" dirty="0"/>
          </a:p>
        </p:txBody>
      </p:sp>
    </p:spTree>
    <p:extLst>
      <p:ext uri="{BB962C8B-B14F-4D97-AF65-F5344CB8AC3E}">
        <p14:creationId xmlns:p14="http://schemas.microsoft.com/office/powerpoint/2010/main" val="3177673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Scaffold for Support Slide – zone of proximal development.  If it’s not meant to make the learning accessible, it’s just a crutch and not useful.  Need to remember to remove the scaffold.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33</a:t>
            </a:fld>
            <a:endParaRPr lang="en-US" dirty="0"/>
          </a:p>
        </p:txBody>
      </p:sp>
    </p:spTree>
    <p:extLst>
      <p:ext uri="{BB962C8B-B14F-4D97-AF65-F5344CB8AC3E}">
        <p14:creationId xmlns:p14="http://schemas.microsoft.com/office/powerpoint/2010/main" val="2572503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discourse patterns- need opportunities for student to student discourse so that students can practice the language.  Students should do a lot more talking than the teacher once a concept is introduced.    Need to recognize the differences in the discourse patterns culturally- need to be explicit about what you’re looking for.</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34</a:t>
            </a:fld>
            <a:endParaRPr lang="en-US" dirty="0"/>
          </a:p>
        </p:txBody>
      </p:sp>
    </p:spTree>
    <p:extLst>
      <p:ext uri="{BB962C8B-B14F-4D97-AF65-F5344CB8AC3E}">
        <p14:creationId xmlns:p14="http://schemas.microsoft.com/office/powerpoint/2010/main" val="1063271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live in two worlds: home and school.  If these two worlds do not r… -Alma </a:t>
            </a:r>
            <a:r>
              <a:rPr lang="en-US" sz="1200" kern="1200" dirty="0" err="1" smtClean="0">
                <a:solidFill>
                  <a:schemeClr val="tx1"/>
                </a:solidFill>
                <a:effectLst/>
                <a:latin typeface="+mn-lt"/>
                <a:ea typeface="+mn-ea"/>
                <a:cs typeface="+mn-cs"/>
              </a:rPr>
              <a:t>Flor</a:t>
            </a:r>
            <a:r>
              <a:rPr lang="en-US" sz="1200" kern="1200" dirty="0" smtClean="0">
                <a:solidFill>
                  <a:schemeClr val="tx1"/>
                </a:solidFill>
                <a:effectLst/>
                <a:latin typeface="+mn-lt"/>
                <a:ea typeface="+mn-ea"/>
                <a:cs typeface="+mn-cs"/>
              </a:rPr>
              <a:t> Ada</a:t>
            </a:r>
          </a:p>
          <a:p>
            <a:r>
              <a:rPr lang="en-US" sz="1200" kern="1200" dirty="0" smtClean="0">
                <a:solidFill>
                  <a:schemeClr val="tx1"/>
                </a:solidFill>
                <a:effectLst/>
                <a:latin typeface="+mn-lt"/>
                <a:ea typeface="+mn-ea"/>
                <a:cs typeface="+mn-cs"/>
              </a:rPr>
              <a:t>Ada asked parents and family members start to write their stories down.  Published works were posted on the walls of the Elementary school- community members would come in to read what the family members had written.  Validated culture, writing of community members.  Other community members joined in.  Students became more engaged and motivated for writing.</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35</a:t>
            </a:fld>
            <a:endParaRPr lang="en-US" dirty="0"/>
          </a:p>
        </p:txBody>
      </p:sp>
    </p:spTree>
    <p:extLst>
      <p:ext uri="{BB962C8B-B14F-4D97-AF65-F5344CB8AC3E}">
        <p14:creationId xmlns:p14="http://schemas.microsoft.com/office/powerpoint/2010/main" val="806212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Luis Moll- Funds of knowledge from families/community- access those expertise to share writing, experience, and information.  Make sure that they know that their knowledge and expertise are important/validated.</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36</a:t>
            </a:fld>
            <a:endParaRPr lang="en-US" dirty="0"/>
          </a:p>
        </p:txBody>
      </p:sp>
    </p:spTree>
    <p:extLst>
      <p:ext uri="{BB962C8B-B14F-4D97-AF65-F5344CB8AC3E}">
        <p14:creationId xmlns:p14="http://schemas.microsoft.com/office/powerpoint/2010/main" val="2496205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Home School Connections and Super Scientist Awards- (Project GLAD)</a:t>
            </a:r>
          </a:p>
          <a:p>
            <a:r>
              <a:rPr lang="en-US" sz="1200" kern="1200" dirty="0" smtClean="0">
                <a:solidFill>
                  <a:schemeClr val="tx1"/>
                </a:solidFill>
                <a:effectLst/>
                <a:latin typeface="+mn-lt"/>
                <a:ea typeface="+mn-ea"/>
                <a:cs typeface="+mn-cs"/>
              </a:rPr>
              <a:t>Show an example of a Home/School Connection (should be done at least weekly) and describe the assignment and how it’s done.  Be sure to use academic language in the assignment.  Also, can use sentence frames related to what students learned in school as homework and ask a family member to share with the student and sign.  All homework should be available in the language of the home in order to make that connection.</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37</a:t>
            </a:fld>
            <a:endParaRPr lang="en-US" dirty="0"/>
          </a:p>
        </p:txBody>
      </p:sp>
    </p:spTree>
    <p:extLst>
      <p:ext uri="{BB962C8B-B14F-4D97-AF65-F5344CB8AC3E}">
        <p14:creationId xmlns:p14="http://schemas.microsoft.com/office/powerpoint/2010/main" val="1435439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38</a:t>
            </a:fld>
            <a:endParaRPr lang="en-US" dirty="0"/>
          </a:p>
        </p:txBody>
      </p:sp>
    </p:spTree>
    <p:extLst>
      <p:ext uri="{BB962C8B-B14F-4D97-AF65-F5344CB8AC3E}">
        <p14:creationId xmlns:p14="http://schemas.microsoft.com/office/powerpoint/2010/main" val="2744288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39</a:t>
            </a:fld>
            <a:endParaRPr lang="en-US" dirty="0"/>
          </a:p>
        </p:txBody>
      </p:sp>
    </p:spTree>
    <p:extLst>
      <p:ext uri="{BB962C8B-B14F-4D97-AF65-F5344CB8AC3E}">
        <p14:creationId xmlns:p14="http://schemas.microsoft.com/office/powerpoint/2010/main" val="426094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extLst>
      <p:ext uri="{BB962C8B-B14F-4D97-AF65-F5344CB8AC3E}">
        <p14:creationId xmlns:p14="http://schemas.microsoft.com/office/powerpoint/2010/main" val="2674844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Challenge #1- talking about how to do these things.  We’re going to engage you in some of these activities.  Even though we’re going to be using Science activities today, I want you to think about how you could use these activities in your content areas. There are ELA standards related to Science and social studies, etc.</a:t>
            </a:r>
          </a:p>
          <a:p>
            <a:r>
              <a:rPr lang="en-US" sz="1200" kern="1200" dirty="0" smtClean="0">
                <a:solidFill>
                  <a:schemeClr val="tx1"/>
                </a:solidFill>
                <a:effectLst/>
                <a:latin typeface="+mn-lt"/>
                <a:ea typeface="+mn-ea"/>
                <a:cs typeface="+mn-cs"/>
              </a:rPr>
              <a:t>We’re going to do some writing in various different texts types.</a:t>
            </a:r>
          </a:p>
          <a:p>
            <a:r>
              <a:rPr lang="en-US" sz="1200" kern="1200" dirty="0" smtClean="0">
                <a:solidFill>
                  <a:schemeClr val="tx1"/>
                </a:solidFill>
                <a:effectLst/>
                <a:latin typeface="+mn-lt"/>
                <a:ea typeface="+mn-ea"/>
                <a:cs typeface="+mn-cs"/>
              </a:rPr>
              <a:t> We’re going to start with explaining.  Even in a 95% </a:t>
            </a:r>
            <a:r>
              <a:rPr lang="en-US" sz="1200" kern="1200" dirty="0" err="1" smtClean="0">
                <a:solidFill>
                  <a:schemeClr val="tx1"/>
                </a:solidFill>
                <a:effectLst/>
                <a:latin typeface="+mn-lt"/>
                <a:ea typeface="+mn-ea"/>
                <a:cs typeface="+mn-cs"/>
              </a:rPr>
              <a:t>anglo</a:t>
            </a:r>
            <a:r>
              <a:rPr lang="en-US" sz="1200" kern="1200" dirty="0" smtClean="0">
                <a:solidFill>
                  <a:schemeClr val="tx1"/>
                </a:solidFill>
                <a:effectLst/>
                <a:latin typeface="+mn-lt"/>
                <a:ea typeface="+mn-ea"/>
                <a:cs typeface="+mn-cs"/>
              </a:rPr>
              <a:t> students, there can be such a broad spectrum of experiences in your classroom.  We need to all share an experience in the classroom to be able to write about it.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40</a:t>
            </a:fld>
            <a:endParaRPr lang="en-US" dirty="0"/>
          </a:p>
        </p:txBody>
      </p:sp>
    </p:spTree>
    <p:extLst>
      <p:ext uri="{BB962C8B-B14F-4D97-AF65-F5344CB8AC3E}">
        <p14:creationId xmlns:p14="http://schemas.microsoft.com/office/powerpoint/2010/main" val="2785703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Challenge #1- talking about how to do these things.  We’re going to engage you in some of these activities.  Even though we’re going to be using Science activities today, I want you to think about how you could use these activities in your content areas. There are ELA standards related to Science and social studies, etc.</a:t>
            </a:r>
          </a:p>
          <a:p>
            <a:r>
              <a:rPr lang="en-US" sz="1200" kern="1200" dirty="0" smtClean="0">
                <a:solidFill>
                  <a:schemeClr val="tx1"/>
                </a:solidFill>
                <a:effectLst/>
                <a:latin typeface="+mn-lt"/>
                <a:ea typeface="+mn-ea"/>
                <a:cs typeface="+mn-cs"/>
              </a:rPr>
              <a:t>We’re going to do some writing in various different texts types.</a:t>
            </a:r>
          </a:p>
          <a:p>
            <a:r>
              <a:rPr lang="en-US" sz="1200" kern="1200" dirty="0" smtClean="0">
                <a:solidFill>
                  <a:schemeClr val="tx1"/>
                </a:solidFill>
                <a:effectLst/>
                <a:latin typeface="+mn-lt"/>
                <a:ea typeface="+mn-ea"/>
                <a:cs typeface="+mn-cs"/>
              </a:rPr>
              <a:t>We’re going to start with explaining.  Even in a 95% </a:t>
            </a:r>
            <a:r>
              <a:rPr lang="en-US" sz="1200" kern="1200" dirty="0" err="1" smtClean="0">
                <a:solidFill>
                  <a:schemeClr val="tx1"/>
                </a:solidFill>
                <a:effectLst/>
                <a:latin typeface="+mn-lt"/>
                <a:ea typeface="+mn-ea"/>
                <a:cs typeface="+mn-cs"/>
              </a:rPr>
              <a:t>anglo</a:t>
            </a:r>
            <a:r>
              <a:rPr lang="en-US" sz="1200" kern="1200" dirty="0" smtClean="0">
                <a:solidFill>
                  <a:schemeClr val="tx1"/>
                </a:solidFill>
                <a:effectLst/>
                <a:latin typeface="+mn-lt"/>
                <a:ea typeface="+mn-ea"/>
                <a:cs typeface="+mn-cs"/>
              </a:rPr>
              <a:t> students, there can be such a broad spectrum of experiences in your classroom.  We need to all share an experience in the classroom to be able to write about it.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41</a:t>
            </a:fld>
            <a:endParaRPr lang="en-US" dirty="0"/>
          </a:p>
        </p:txBody>
      </p:sp>
    </p:spTree>
    <p:extLst>
      <p:ext uri="{BB962C8B-B14F-4D97-AF65-F5344CB8AC3E}">
        <p14:creationId xmlns:p14="http://schemas.microsoft.com/office/powerpoint/2010/main" val="2349325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Pack Cards-</a:t>
            </a:r>
          </a:p>
          <a:p>
            <a:endParaRPr lang="en-US" dirty="0" smtClean="0"/>
          </a:p>
          <a:p>
            <a:r>
              <a:rPr lang="en-US" dirty="0" smtClean="0"/>
              <a:t>In order to be successful writers,</a:t>
            </a:r>
            <a:r>
              <a:rPr lang="en-US" baseline="0" dirty="0" smtClean="0"/>
              <a:t> you need to have rich or even shared  experiences in order to write about.  </a:t>
            </a:r>
          </a:p>
          <a:p>
            <a:endParaRPr lang="en-US" baseline="0" dirty="0" smtClean="0"/>
          </a:p>
          <a:p>
            <a:r>
              <a:rPr lang="en-US" baseline="0" dirty="0" smtClean="0"/>
              <a:t>We are going to go through a series of science activities and write about those experiences and learnings, but I want to be clear that this could be any content not just science.  </a:t>
            </a:r>
          </a:p>
          <a:p>
            <a:endParaRPr lang="en-US" baseline="0" dirty="0" smtClean="0"/>
          </a:p>
          <a:p>
            <a:r>
              <a:rPr lang="en-US" baseline="0" dirty="0" smtClean="0"/>
              <a:t>So we are going to start out with what Dr. Larry Lowery, a cognitive scientist from UC Berkley, terms a first hand experience.  A first hand experience could be a science experiment, looking at primary sources in social studies or even using manipulatives to understand mathematical content.  </a:t>
            </a:r>
          </a:p>
          <a:p>
            <a:endParaRPr lang="en-US" baseline="0" dirty="0" smtClean="0"/>
          </a:p>
          <a:p>
            <a:r>
              <a:rPr lang="en-US" baseline="0" dirty="0" smtClean="0"/>
              <a:t>From our first hand experiences we will then use strategies for students to get the most out of their writing.  </a:t>
            </a:r>
            <a:endParaRPr lang="en-US" dirty="0" smtClean="0"/>
          </a:p>
          <a:p>
            <a:endParaRPr lang="en-US" dirty="0" smtClean="0"/>
          </a:p>
          <a:p>
            <a:pPr marL="228600" indent="-228600">
              <a:buFont typeface="+mj-lt"/>
              <a:buAutoNum type="arabicPeriod"/>
            </a:pPr>
            <a:r>
              <a:rPr lang="en-US" dirty="0" smtClean="0"/>
              <a:t>So to get you started, take five index cards and write the following titles on those cards. (Read From Slide- “Individuals, Populations, Communities, Ecosystems, Abiotic Components)</a:t>
            </a:r>
          </a:p>
          <a:p>
            <a:pPr marL="228600" indent="-228600">
              <a:buFont typeface="+mj-lt"/>
              <a:buAutoNum type="arabicPeriod"/>
            </a:pPr>
            <a:r>
              <a:rPr lang="en-US" dirty="0" smtClean="0"/>
              <a:t>Secondly,  take</a:t>
            </a:r>
            <a:r>
              <a:rPr lang="en-US" baseline="0" dirty="0" smtClean="0"/>
              <a:t> the set of cards and with a partner sort the cards into the five categories on your index cards.  </a:t>
            </a:r>
          </a:p>
          <a:p>
            <a:pPr marL="228600" indent="-228600">
              <a:buFont typeface="+mj-lt"/>
              <a:buAutoNum type="arabicPeriod"/>
            </a:pPr>
            <a:r>
              <a:rPr lang="en-US" baseline="0" dirty="0" smtClean="0"/>
              <a:t>Finally begin to discuss the criteria you used to sort your cards. </a:t>
            </a:r>
          </a:p>
          <a:p>
            <a:pPr marL="228600" indent="-228600">
              <a:buFont typeface="+mj-lt"/>
              <a:buAutoNum type="arabicPeriod"/>
            </a:pPr>
            <a:endParaRPr lang="en-US" baseline="0" dirty="0" smtClean="0"/>
          </a:p>
          <a:p>
            <a:r>
              <a:rPr lang="en-US" sz="1200" kern="1200" dirty="0" smtClean="0">
                <a:solidFill>
                  <a:schemeClr val="tx1"/>
                </a:solidFill>
                <a:effectLst/>
                <a:latin typeface="+mn-lt"/>
                <a:ea typeface="+mn-ea"/>
                <a:cs typeface="+mn-cs"/>
              </a:rPr>
              <a:t>Populations and ecosystems.  Sorting out life:  What do these words mean? PPT Slide.  In science, we do not define words before students have had an experience with them.  In your group, you will follow the instructions for the activity.</a:t>
            </a:r>
          </a:p>
          <a:p>
            <a:r>
              <a:rPr lang="en-US" sz="1200" kern="1200" dirty="0" smtClean="0">
                <a:solidFill>
                  <a:schemeClr val="tx1"/>
                </a:solidFill>
                <a:effectLst/>
                <a:latin typeface="+mn-lt"/>
                <a:ea typeface="+mn-ea"/>
                <a:cs typeface="+mn-cs"/>
              </a:rPr>
              <a:t>pull out two discussion cards (agree/disagree and build on an idea).  They are discussion cards and are meant to get the language going.  These cards are to help aid in the discussion.  </a:t>
            </a:r>
          </a:p>
          <a:p>
            <a:r>
              <a:rPr lang="en-US" sz="1200" kern="1200" dirty="0" smtClean="0">
                <a:solidFill>
                  <a:schemeClr val="tx1"/>
                </a:solidFill>
                <a:effectLst/>
                <a:latin typeface="+mn-lt"/>
                <a:ea typeface="+mn-ea"/>
                <a:cs typeface="+mn-cs"/>
              </a:rPr>
              <a:t>The dot, arrow and star signify different levels of language (dot- simple, arrow- sufficient, star- sophisticated).  Ask students to use their appropriate level of language and keep building toward sophisticated.</a:t>
            </a:r>
          </a:p>
          <a:p>
            <a:pPr marL="0" indent="0">
              <a:buFont typeface="+mj-lt"/>
              <a:buNone/>
            </a:pPr>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42</a:t>
            </a:fld>
            <a:endParaRPr lang="en-US" dirty="0"/>
          </a:p>
        </p:txBody>
      </p:sp>
    </p:spTree>
    <p:extLst>
      <p:ext uri="{BB962C8B-B14F-4D97-AF65-F5344CB8AC3E}">
        <p14:creationId xmlns:p14="http://schemas.microsoft.com/office/powerpoint/2010/main" val="1613896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first grade friend always reminds me:  </a:t>
            </a:r>
          </a:p>
          <a:p>
            <a:endParaRPr lang="en-US" baseline="0" dirty="0" smtClean="0"/>
          </a:p>
          <a:p>
            <a:r>
              <a:rPr lang="en-US" baseline="0" dirty="0" smtClean="0"/>
              <a:t>Oral language precedes written language.  She even goes on with-</a:t>
            </a:r>
          </a:p>
          <a:p>
            <a:endParaRPr lang="en-US" baseline="0" dirty="0" smtClean="0"/>
          </a:p>
          <a:p>
            <a:r>
              <a:rPr lang="en-US" baseline="0" dirty="0" smtClean="0"/>
              <a:t>“If you can think it you can say it, if you can say it you can write it.”  With our migrant students we need to add additional steps.. </a:t>
            </a:r>
          </a:p>
          <a:p>
            <a:endParaRPr lang="en-US" baseline="0" dirty="0" smtClean="0"/>
          </a:p>
          <a:p>
            <a:r>
              <a:rPr lang="en-US" baseline="0" dirty="0" smtClean="0"/>
              <a:t>“if you can think it in your own language you can say it in your own language, we can begin to say those thoughts into a new language, then write in our new language.” </a:t>
            </a:r>
          </a:p>
          <a:p>
            <a:endParaRPr lang="en-US" baseline="0" dirty="0" smtClean="0"/>
          </a:p>
          <a:p>
            <a:r>
              <a:rPr lang="en-US" baseline="0" dirty="0" smtClean="0"/>
              <a:t>The point is… you have to be able to practice articulating your thinking about new ideas before they can be written down.  </a:t>
            </a:r>
          </a:p>
          <a:p>
            <a:endParaRPr lang="en-US" baseline="0" dirty="0" smtClean="0"/>
          </a:p>
          <a:p>
            <a:r>
              <a:rPr lang="en-US" baseline="0" dirty="0" smtClean="0"/>
              <a:t>The discussion cards give non-English speakers a place to start thinking aloud with partners.  -Lets give it a try.  </a:t>
            </a:r>
          </a:p>
          <a:p>
            <a:endParaRPr lang="en-US" baseline="0" dirty="0" smtClean="0"/>
          </a:p>
          <a:p>
            <a:r>
              <a:rPr lang="en-US" baseline="0" dirty="0" smtClean="0"/>
              <a:t>You will notice on the discussion cards different symbols, those symbols represent simple, sufficient and sophisticated levels of language.  Try with your partner with some statements that show agreement between the cards, and then build on your initial ideas with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Pull out two discussion cards (agree/disagree and build on an idea).  They are discussion cards and are meant to get the language going.  These cards are to help aid in the discussion. The dot, arrow and star signify different levels of language (dot- simple, arrow- sufficient, star- sophisticated).  Ask students to use their appropriate level of language and keep building toward sophisticated language.</a:t>
            </a:r>
          </a:p>
          <a:p>
            <a:r>
              <a:rPr lang="en-US" sz="1200" kern="1200" dirty="0" smtClean="0">
                <a:solidFill>
                  <a:schemeClr val="tx1"/>
                </a:solidFill>
                <a:effectLst/>
                <a:latin typeface="+mn-lt"/>
                <a:ea typeface="+mn-ea"/>
                <a:cs typeface="+mn-cs"/>
              </a:rPr>
              <a:t>Debrief the activity by asking how much participation there would have been if the teacher asked the whole group where each piece belongs.</a:t>
            </a:r>
          </a:p>
          <a:p>
            <a:r>
              <a:rPr lang="en-US" sz="1200" kern="1200" dirty="0" smtClean="0">
                <a:solidFill>
                  <a:schemeClr val="tx1"/>
                </a:solidFill>
                <a:effectLst/>
                <a:latin typeface="+mn-lt"/>
                <a:ea typeface="+mn-ea"/>
                <a:cs typeface="+mn-cs"/>
              </a:rPr>
              <a:t>-Keep card sorts out, 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43</a:t>
            </a:fld>
            <a:endParaRPr lang="en-US" dirty="0"/>
          </a:p>
        </p:txBody>
      </p:sp>
    </p:spTree>
    <p:extLst>
      <p:ext uri="{BB962C8B-B14F-4D97-AF65-F5344CB8AC3E}">
        <p14:creationId xmlns:p14="http://schemas.microsoft.com/office/powerpoint/2010/main" val="2823141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students get a chance with</a:t>
            </a:r>
            <a:r>
              <a:rPr lang="en-US" baseline="0" dirty="0" smtClean="0"/>
              <a:t> the first hand experiences and discussion, then students need a way to organize their thinking if we want them to describe one of the groups- </a:t>
            </a:r>
          </a:p>
          <a:p>
            <a:endParaRPr lang="en-US" baseline="0" dirty="0" smtClean="0"/>
          </a:p>
          <a:p>
            <a:r>
              <a:rPr lang="en-US" baseline="0" dirty="0" smtClean="0"/>
              <a:t>So in your own notebook/ writing mechanism think about creating a web- with one of the five elements in the center.  </a:t>
            </a:r>
          </a:p>
          <a:p>
            <a:endParaRPr lang="en-US" baseline="0" dirty="0" smtClean="0"/>
          </a:p>
          <a:p>
            <a:r>
              <a:rPr lang="en-US" baseline="0" dirty="0" smtClean="0"/>
              <a:t>After you have chosen one of the five categories to explain further, then start writing down the ideas you discussed with your partner.  What makes a population special, what makes an individual special, what’s special about the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need to talk and engage in academic discourse-  the students need to be able to think a concept, to be able to say the concept, to be then able to write about the concept.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Continue scaffolding by showing a web to organize thoughts-  Ask participants to use one of the categories to develop a web.</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44</a:t>
            </a:fld>
            <a:endParaRPr lang="en-US" dirty="0"/>
          </a:p>
        </p:txBody>
      </p:sp>
    </p:spTree>
    <p:extLst>
      <p:ext uri="{BB962C8B-B14F-4D97-AF65-F5344CB8AC3E}">
        <p14:creationId xmlns:p14="http://schemas.microsoft.com/office/powerpoint/2010/main" val="102042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thinking about you can take what you have put on your web to complete sentences.</a:t>
            </a:r>
            <a:r>
              <a:rPr lang="en-US" baseline="0" dirty="0" smtClean="0"/>
              <a:t>  Keep in mind different levels of sophistication as you have your students write.  They may need to start by adapting their ideas into sentences using simple language.  </a:t>
            </a:r>
          </a:p>
          <a:p>
            <a:endParaRPr lang="en-US" baseline="0" dirty="0" smtClean="0"/>
          </a:p>
          <a:p>
            <a:r>
              <a:rPr lang="en-US" baseline="0" dirty="0" smtClean="0"/>
              <a:t>A community has more than one type of organism living in an area.  </a:t>
            </a:r>
          </a:p>
          <a:p>
            <a:endParaRPr lang="en-US" baseline="0" dirty="0" smtClean="0"/>
          </a:p>
          <a:p>
            <a:r>
              <a:rPr lang="en-US" baseline="0" dirty="0" smtClean="0"/>
              <a:t>Maybe your students need to start here, but perhaps they are ready to move to higher levels of thinking.  </a:t>
            </a:r>
          </a:p>
          <a:p>
            <a:endParaRPr lang="en-US" baseline="0" dirty="0" smtClean="0"/>
          </a:p>
          <a:p>
            <a:r>
              <a:rPr lang="en-US" baseline="0" dirty="0" smtClean="0"/>
              <a:t>Another gift for you is the el achieve template.  This template gives key words, graphic organizers to use at different stages of the writing process.  Either as a pre-write with different graphic organizers or levels of language for sentence starters.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need to talk and engage in academic discourse-  the students need to be able to think a concept, to be able to say the concept, to be then able to write about the concept.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Experience to talking to organizing to writing.  Use template from CM (Ways we express our thinking).  Think about how we can change the ideas from our web into sentences.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example from PPT slide while you show the CM (Constructing Meaning) sheet on the projector.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Try to use sentences in all three levels.  Have students write sentences.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45</a:t>
            </a:fld>
            <a:endParaRPr lang="en-US" dirty="0"/>
          </a:p>
        </p:txBody>
      </p:sp>
    </p:spTree>
    <p:extLst>
      <p:ext uri="{BB962C8B-B14F-4D97-AF65-F5344CB8AC3E}">
        <p14:creationId xmlns:p14="http://schemas.microsoft.com/office/powerpoint/2010/main" val="1546885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giving</a:t>
            </a:r>
            <a:r>
              <a:rPr lang="en-US" baseline="0" dirty="0" smtClean="0"/>
              <a:t> you two tools, but a third tool is a template that has frames to get your students to write by opening  with their ideas, adding details and adding a conclusion.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next step is getting students to use the scaffold to help organize their thinking.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Use booklet from CM to scaffold a full paragraph to explain or describe something greater.  Show the example of the community paragraph from the PPT.</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46</a:t>
            </a:fld>
            <a:endParaRPr lang="en-US" dirty="0"/>
          </a:p>
        </p:txBody>
      </p:sp>
    </p:spTree>
    <p:extLst>
      <p:ext uri="{BB962C8B-B14F-4D97-AF65-F5344CB8AC3E}">
        <p14:creationId xmlns:p14="http://schemas.microsoft.com/office/powerpoint/2010/main" val="3902937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47</a:t>
            </a:fld>
            <a:endParaRPr lang="en-US" dirty="0"/>
          </a:p>
        </p:txBody>
      </p:sp>
    </p:spTree>
    <p:extLst>
      <p:ext uri="{BB962C8B-B14F-4D97-AF65-F5344CB8AC3E}">
        <p14:creationId xmlns:p14="http://schemas.microsoft.com/office/powerpoint/2010/main" val="1739904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frames</a:t>
            </a:r>
            <a:r>
              <a:rPr lang="en-US" baseline="0" dirty="0" smtClean="0"/>
              <a:t> I just showed you come from the flip book for constructing meaning form EL Achieve.  Sadly you will not be getting that, but this would be a nice piece for you to add to your collection.  There are samples of the templates in the Writing Template that you will be getting electronically.  </a:t>
            </a:r>
          </a:p>
          <a:p>
            <a:endParaRPr lang="en-US" baseline="0" dirty="0" smtClean="0"/>
          </a:p>
          <a:p>
            <a:r>
              <a:rPr lang="en-US" baseline="0" dirty="0" smtClean="0"/>
              <a:t>There are frames from many other sources.  One we have used consistently in the state of Washington comes from the work of Betsy Rupp Fulwiler.  </a:t>
            </a:r>
          </a:p>
          <a:p>
            <a:endParaRPr lang="en-US" baseline="0" dirty="0" smtClean="0"/>
          </a:p>
          <a:p>
            <a:r>
              <a:rPr lang="en-US" baseline="0" dirty="0" smtClean="0"/>
              <a:t>She has two books that we have used when we train teachers in inquiry science.  We are going to practice using some of her frames.. So get your writing ready to go…</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48</a:t>
            </a:fld>
            <a:endParaRPr lang="en-US" dirty="0"/>
          </a:p>
        </p:txBody>
      </p:sp>
    </p:spTree>
    <p:extLst>
      <p:ext uri="{BB962C8B-B14F-4D97-AF65-F5344CB8AC3E}">
        <p14:creationId xmlns:p14="http://schemas.microsoft.com/office/powerpoint/2010/main" val="2331522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1" u="none" strike="noStrike" kern="1200" dirty="0" smtClean="0">
                <a:solidFill>
                  <a:schemeClr val="tx1"/>
                </a:solidFill>
                <a:effectLst/>
                <a:latin typeface="+mn-lt"/>
                <a:ea typeface="+mn-ea"/>
                <a:cs typeface="+mn-cs"/>
              </a:rPr>
              <a:t>Think of properties you can see such as size,</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shape, color, lines, texture, pattern, behavior…</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Think of the other senses of smell, sound, touch, and perhaps taste!</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Connect it with something that you already know.</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Add more detail as needed.</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Be curious and ask questions you could investigate.</a:t>
            </a:r>
          </a:p>
          <a:p>
            <a:pPr rtl="0" eaLnBrk="1" fontAlgn="t" latinLnBrk="0" hangingPunct="1"/>
            <a:endParaRPr lang="en-US" sz="1200" b="0" i="1"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less sophisticated frame comes next.  Observational organizer:</a:t>
            </a:r>
          </a:p>
          <a:p>
            <a:r>
              <a:rPr lang="en-US" sz="1200" kern="1200" dirty="0" smtClean="0">
                <a:solidFill>
                  <a:schemeClr val="tx1"/>
                </a:solidFill>
                <a:effectLst/>
                <a:latin typeface="+mn-lt"/>
                <a:ea typeface="+mn-ea"/>
                <a:cs typeface="+mn-cs"/>
              </a:rPr>
              <a:t>I observed...   </a:t>
            </a:r>
            <a:r>
              <a:rPr lang="en-US" sz="1200" u="sng" kern="1200" dirty="0" smtClean="0">
                <a:solidFill>
                  <a:schemeClr val="tx1"/>
                </a:solidFill>
                <a:effectLst/>
                <a:latin typeface="+mn-lt"/>
                <a:ea typeface="+mn-ea"/>
                <a:cs typeface="+mn-cs"/>
              </a:rPr>
              <a:t>I observed</a:t>
            </a:r>
            <a:r>
              <a:rPr lang="en-US" sz="1200" kern="1200" dirty="0" smtClean="0">
                <a:solidFill>
                  <a:schemeClr val="tx1"/>
                </a:solidFill>
                <a:effectLst/>
                <a:latin typeface="+mn-lt"/>
                <a:ea typeface="+mn-ea"/>
                <a:cs typeface="+mn-cs"/>
              </a:rPr>
              <a:t> that, although we had an idea of what constituted an ecosystem, we were not able to come up with a definition of the word</a:t>
            </a:r>
            <a:r>
              <a:rPr lang="en-US" sz="1200" u="sng" kern="1200" dirty="0" smtClean="0">
                <a:solidFill>
                  <a:schemeClr val="tx1"/>
                </a:solidFill>
                <a:effectLst/>
                <a:latin typeface="+mn-lt"/>
                <a:ea typeface="+mn-ea"/>
                <a:cs typeface="+mn-cs"/>
              </a:rPr>
              <a:t>.  I also noticed</a:t>
            </a:r>
            <a:r>
              <a:rPr lang="en-US" sz="1200" kern="1200" dirty="0" smtClean="0">
                <a:solidFill>
                  <a:schemeClr val="tx1"/>
                </a:solidFill>
                <a:effectLst/>
                <a:latin typeface="+mn-lt"/>
                <a:ea typeface="+mn-ea"/>
                <a:cs typeface="+mn-cs"/>
              </a:rPr>
              <a:t> that the ecosystems that we identified were of varying sizes.  It reminds me of… This is so because… I am curious about…</a:t>
            </a:r>
          </a:p>
          <a:p>
            <a:r>
              <a:rPr lang="en-US" sz="1200" kern="1200" dirty="0" smtClean="0">
                <a:solidFill>
                  <a:schemeClr val="tx1"/>
                </a:solidFill>
                <a:effectLst/>
                <a:latin typeface="+mn-lt"/>
                <a:ea typeface="+mn-ea"/>
                <a:cs typeface="+mn-cs"/>
              </a:rPr>
              <a:t>“These frames can be helpful for all kinds of students and learners for getting them started.”</a:t>
            </a:r>
          </a:p>
          <a:p>
            <a:pPr rtl="0" eaLnBrk="1" fontAlgn="t" latinLnBrk="0" hangingPunct="1"/>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49</a:t>
            </a:fld>
            <a:endParaRPr lang="en-US" dirty="0"/>
          </a:p>
        </p:txBody>
      </p:sp>
    </p:spTree>
    <p:extLst>
      <p:ext uri="{BB962C8B-B14F-4D97-AF65-F5344CB8AC3E}">
        <p14:creationId xmlns:p14="http://schemas.microsoft.com/office/powerpoint/2010/main" val="1916312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5</a:t>
            </a:fld>
            <a:endParaRPr lang="en-US" dirty="0"/>
          </a:p>
        </p:txBody>
      </p:sp>
    </p:spTree>
    <p:extLst>
      <p:ext uri="{BB962C8B-B14F-4D97-AF65-F5344CB8AC3E}">
        <p14:creationId xmlns:p14="http://schemas.microsoft.com/office/powerpoint/2010/main" val="1181147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1" u="none" strike="noStrike" kern="1200" dirty="0" smtClean="0">
                <a:solidFill>
                  <a:schemeClr val="tx1"/>
                </a:solidFill>
                <a:effectLst/>
                <a:latin typeface="+mn-lt"/>
                <a:ea typeface="+mn-ea"/>
                <a:cs typeface="+mn-cs"/>
              </a:rPr>
              <a:t>Think of properties you can see such as size,</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shape, color, lines, texture, pattern, behavior…</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Think of the other senses of smell, sound, touch, and perhaps taste!</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Connect it with something that you already know.</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Add more detail as needed.</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Be curious and ask questions you could investigate.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50</a:t>
            </a:fld>
            <a:endParaRPr lang="en-US" dirty="0"/>
          </a:p>
        </p:txBody>
      </p:sp>
    </p:spTree>
    <p:extLst>
      <p:ext uri="{BB962C8B-B14F-4D97-AF65-F5344CB8AC3E}">
        <p14:creationId xmlns:p14="http://schemas.microsoft.com/office/powerpoint/2010/main" val="1916312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your writing with your partner.  Reading aloud within</a:t>
            </a:r>
            <a:r>
              <a:rPr lang="en-US" baseline="0" dirty="0" smtClean="0"/>
              <a:t> the safety of partners is a good way for students to hear their work for the first time.  It is safer and students are more willing to share.  </a:t>
            </a:r>
          </a:p>
          <a:p>
            <a:endParaRPr lang="en-US" baseline="0" dirty="0" smtClean="0"/>
          </a:p>
          <a:p>
            <a:r>
              <a:rPr lang="en-US" baseline="0" dirty="0" smtClean="0"/>
              <a:t>Your job as a teacher is to be the guide on the side. They may find they have mixed up words that they can change without  feeling embarrassed about making errors.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51</a:t>
            </a:fld>
            <a:endParaRPr lang="en-US" dirty="0"/>
          </a:p>
        </p:txBody>
      </p:sp>
    </p:spTree>
    <p:extLst>
      <p:ext uri="{BB962C8B-B14F-4D97-AF65-F5344CB8AC3E}">
        <p14:creationId xmlns:p14="http://schemas.microsoft.com/office/powerpoint/2010/main" val="479828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students using frames develop</a:t>
            </a:r>
            <a:r>
              <a:rPr lang="en-US" baseline="0" dirty="0" smtClean="0"/>
              <a:t> paragraphs  without sometimes knowing, wow I accomplished that!</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52</a:t>
            </a:fld>
            <a:endParaRPr lang="en-US" dirty="0"/>
          </a:p>
        </p:txBody>
      </p:sp>
    </p:spTree>
    <p:extLst>
      <p:ext uri="{BB962C8B-B14F-4D97-AF65-F5344CB8AC3E}">
        <p14:creationId xmlns:p14="http://schemas.microsoft.com/office/powerpoint/2010/main" val="2309115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deepen our explanations of models, ideas, concepts students need to compare the attributes of one idea with another idea.  It is called a critical competitor.  </a:t>
            </a:r>
          </a:p>
          <a:p>
            <a:endParaRPr lang="en-US" baseline="0" dirty="0" smtClean="0"/>
          </a:p>
          <a:p>
            <a:r>
              <a:rPr lang="en-US" baseline="0" dirty="0" smtClean="0"/>
              <a:t>Think about hurricanes.  You can describe hurricane, but when you compare it to a tornado you can elicit even more ideas and to more deeply understand the severity of this type of storm when you compare it with another storm.  </a:t>
            </a:r>
          </a:p>
          <a:p>
            <a:endParaRPr lang="en-US" baseline="0" dirty="0" smtClean="0"/>
          </a:p>
          <a:p>
            <a:r>
              <a:rPr lang="en-US" baseline="0" dirty="0" smtClean="0"/>
              <a:t>We are going to use this idea of a critical competitor to develop other writing strategies.  </a:t>
            </a:r>
          </a:p>
          <a:p>
            <a:endParaRPr lang="en-US" baseline="0" dirty="0" smtClean="0"/>
          </a:p>
          <a:p>
            <a:r>
              <a:rPr lang="en-US" baseline="0" dirty="0" smtClean="0"/>
              <a:t>Here we go.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53</a:t>
            </a:fld>
            <a:endParaRPr lang="en-US" dirty="0"/>
          </a:p>
        </p:txBody>
      </p:sp>
    </p:spTree>
    <p:extLst>
      <p:ext uri="{BB962C8B-B14F-4D97-AF65-F5344CB8AC3E}">
        <p14:creationId xmlns:p14="http://schemas.microsoft.com/office/powerpoint/2010/main" val="48640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start thinking about the energy in the Mono Lake</a:t>
            </a:r>
            <a:r>
              <a:rPr lang="en-US" baseline="0" dirty="0" smtClean="0"/>
              <a:t> Ecosystem.  In order to think about energy flows we will think about two animals most people are familiar with.  So how does the energy flow between the spider and the fly?  </a:t>
            </a:r>
          </a:p>
          <a:p>
            <a:endParaRPr lang="en-US" baseline="0" dirty="0" smtClean="0"/>
          </a:p>
          <a:p>
            <a:r>
              <a:rPr lang="en-US" baseline="0" dirty="0" smtClean="0"/>
              <a:t>How would you show this with an arrow?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Food Chains (Spider and Fly)</a:t>
            </a:r>
          </a:p>
          <a:p>
            <a:r>
              <a:rPr lang="en-US" sz="1200" kern="1200" dirty="0" smtClean="0">
                <a:solidFill>
                  <a:schemeClr val="tx1"/>
                </a:solidFill>
                <a:effectLst/>
                <a:latin typeface="+mn-lt"/>
                <a:ea typeface="+mn-ea"/>
                <a:cs typeface="+mn-cs"/>
              </a:rPr>
              <a:t>Where would I put the arrow between these to show the food chain relationship-  In a food chain, you use arrows to show the transfer of energy from one thing to another. (Hold up</a:t>
            </a:r>
            <a:r>
              <a:rPr lang="en-US" sz="1200" kern="1200" baseline="0" dirty="0" smtClean="0">
                <a:solidFill>
                  <a:schemeClr val="tx1"/>
                </a:solidFill>
                <a:effectLst/>
                <a:latin typeface="+mn-lt"/>
                <a:ea typeface="+mn-ea"/>
                <a:cs typeface="+mn-cs"/>
              </a:rPr>
              <a:t> an arrow and show it pointing each way)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54</a:t>
            </a:fld>
            <a:endParaRPr lang="en-US" dirty="0"/>
          </a:p>
        </p:txBody>
      </p:sp>
    </p:spTree>
    <p:extLst>
      <p:ext uri="{BB962C8B-B14F-4D97-AF65-F5344CB8AC3E}">
        <p14:creationId xmlns:p14="http://schemas.microsoft.com/office/powerpoint/2010/main" val="38027108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food web or food chain the arrow shows the direction of energy flow in the system.  In this case the energy from the fly goes to the spider.  So your arrow will point from the fly to the spider.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55</a:t>
            </a:fld>
            <a:endParaRPr lang="en-US" dirty="0"/>
          </a:p>
        </p:txBody>
      </p:sp>
    </p:spTree>
    <p:extLst>
      <p:ext uri="{BB962C8B-B14F-4D97-AF65-F5344CB8AC3E}">
        <p14:creationId xmlns:p14="http://schemas.microsoft.com/office/powerpoint/2010/main" val="575322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a longer “food</a:t>
            </a:r>
            <a:r>
              <a:rPr lang="en-US" baseline="0" dirty="0" smtClean="0"/>
              <a:t> chain” students would use the arrows to show the flow of energy through an ecosystem.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56</a:t>
            </a:fld>
            <a:endParaRPr lang="en-US" dirty="0"/>
          </a:p>
        </p:txBody>
      </p:sp>
    </p:spTree>
    <p:extLst>
      <p:ext uri="{BB962C8B-B14F-4D97-AF65-F5344CB8AC3E}">
        <p14:creationId xmlns:p14="http://schemas.microsoft.com/office/powerpoint/2010/main" val="1566475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take a short field</a:t>
            </a:r>
            <a:r>
              <a:rPr lang="en-US" baseline="0" dirty="0" smtClean="0"/>
              <a:t> trip to Mono Lake.  </a:t>
            </a:r>
          </a:p>
          <a:p>
            <a:endParaRPr lang="en-US" baseline="0" dirty="0" smtClean="0"/>
          </a:p>
          <a:p>
            <a:r>
              <a:rPr lang="en-US" sz="1200" kern="1200" dirty="0" smtClean="0">
                <a:solidFill>
                  <a:schemeClr val="tx1"/>
                </a:solidFill>
                <a:latin typeface="+mn-lt"/>
                <a:ea typeface="+mn-ea"/>
                <a:cs typeface="+mn-cs"/>
              </a:rPr>
              <a:t>Mono Lake in eastern California. Mono Lake is desolate. Huge expanses of desert stretch out from the lake in three directions, and the mighty Sierra Nevada rise up on the fourth side. It's freezing cold in the winter and dry and windy in the summer. Sagebrush and desert grasses come right down to the salt-crusted shore. Mono Lake is a salty lake, far saltier than the ocean.</a:t>
            </a:r>
          </a:p>
          <a:p>
            <a:endParaRPr lang="en-US" dirty="0" smtClean="0"/>
          </a:p>
          <a:p>
            <a:r>
              <a:rPr lang="en-US" sz="1200" kern="1200" dirty="0" smtClean="0">
                <a:solidFill>
                  <a:schemeClr val="tx1"/>
                </a:solidFill>
                <a:latin typeface="+mn-lt"/>
                <a:ea typeface="+mn-ea"/>
                <a:cs typeface="+mn-cs"/>
              </a:rPr>
              <a:t>Mono Lake is a unique and ancient ecosystem. It is at least 760,000 years old, making it the oldest lake in the United States. The lake is a tiny leftover puddle from a huge lake that covered a bit of California and a large part of Nevada and Utah hundreds of thousands of years ago. When ancient Lake Lahontan receded, only Great Salt Lake, Mono Lake, and a handful of other small basins retained water. The minerals from the lake water concentrated in the small lakes, resulting in the high salt concentrations. </a:t>
            </a:r>
            <a:r>
              <a:rPr lang="en-US" sz="1200" kern="1200" dirty="0" smtClean="0">
                <a:solidFill>
                  <a:schemeClr val="tx1"/>
                </a:solidFill>
                <a:latin typeface="+mn-lt"/>
                <a:ea typeface="+mn-ea"/>
                <a:cs typeface="+mn-cs"/>
                <a:hlinkClick r:id="rId3"/>
              </a:rPr>
              <a:t>Alkaline lakes</a:t>
            </a:r>
            <a:r>
              <a:rPr lang="en-US" sz="1200" kern="1200" dirty="0" smtClean="0">
                <a:solidFill>
                  <a:schemeClr val="tx1"/>
                </a:solidFill>
                <a:latin typeface="+mn-lt"/>
                <a:ea typeface="+mn-ea"/>
                <a:cs typeface="+mn-cs"/>
              </a:rPr>
              <a:t>, such as Mono Lake, are found throughout the world.</a:t>
            </a:r>
            <a:endParaRPr lang="en-US" dirty="0" smtClean="0"/>
          </a:p>
          <a:p>
            <a:endParaRPr lang="en-US" dirty="0" smtClean="0"/>
          </a:p>
          <a:p>
            <a:r>
              <a:rPr lang="en-US" dirty="0" smtClean="0"/>
              <a:t>Because of its isolation</a:t>
            </a:r>
            <a:r>
              <a:rPr lang="en-US" baseline="0" dirty="0" smtClean="0"/>
              <a:t> there is a distinct ecosystem that is much different from other systems and is a good example for students to study because of the uniqueness and that it is not well known.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(Mono Lake ecosystem- 760,000 year old lake- one of the oldest in NA.  It has water that flows into it, but no water that flows out, it’s very alkaline.  It also gets very cold.  Typically no students know much about Mono Lake, so there’s an equal playing field.  PPT slide for Mono Lake Eco system.  Make a simple food web.)</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57</a:t>
            </a:fld>
            <a:endParaRPr lang="en-US" dirty="0"/>
          </a:p>
        </p:txBody>
      </p:sp>
    </p:spTree>
    <p:extLst>
      <p:ext uri="{BB962C8B-B14F-4D97-AF65-F5344CB8AC3E}">
        <p14:creationId xmlns:p14="http://schemas.microsoft.com/office/powerpoint/2010/main" val="603197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cards you will find the plants and animals that live in this system.  Start by choosing four or five cards to create your own food web.  Use arrows to show the energy flow in the systems.  </a:t>
            </a:r>
          </a:p>
          <a:p>
            <a:endParaRPr lang="en-US" baseline="0" dirty="0" smtClean="0"/>
          </a:p>
          <a:p>
            <a:r>
              <a:rPr lang="en-US" baseline="0" dirty="0" smtClean="0"/>
              <a:t>Once you have finished this, take a walk around the room to see other peoples  chains, are they the same as yours are they different? (One person from each group should stay at the table to answer questions from the circulators.) </a:t>
            </a:r>
          </a:p>
          <a:p>
            <a:endParaRPr lang="en-US" baseline="0" dirty="0" smtClean="0"/>
          </a:p>
          <a:p>
            <a:r>
              <a:rPr lang="en-US" baseline="0" dirty="0" smtClean="0"/>
              <a:t>Take the Ask a Question Card with you.  Practice asking questions with different levels of sophistication as you visit each other.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58</a:t>
            </a:fld>
            <a:endParaRPr lang="en-US" dirty="0"/>
          </a:p>
        </p:txBody>
      </p:sp>
    </p:spTree>
    <p:extLst>
      <p:ext uri="{BB962C8B-B14F-4D97-AF65-F5344CB8AC3E}">
        <p14:creationId xmlns:p14="http://schemas.microsoft.com/office/powerpoint/2010/main" val="2710696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cards you will find the plants and animals that live in this system.  Start by choosing four or five cards to create your own food web.  Use arrows to show the energy flow in the systems.  </a:t>
            </a:r>
          </a:p>
          <a:p>
            <a:endParaRPr lang="en-US" baseline="0" dirty="0" smtClean="0"/>
          </a:p>
          <a:p>
            <a:r>
              <a:rPr lang="en-US" baseline="0" dirty="0" smtClean="0"/>
              <a:t>Once you have finished this, take a walk around the room to see other peoples  chains, are they the same as yours are they different? </a:t>
            </a:r>
          </a:p>
          <a:p>
            <a:endParaRPr lang="en-US" baseline="0" dirty="0" smtClean="0"/>
          </a:p>
          <a:p>
            <a:r>
              <a:rPr lang="en-US" baseline="0" dirty="0" smtClean="0"/>
              <a:t>Take the Ask ad Question Card with you.  Practice asking questions with different levels of sophistication as you visit </a:t>
            </a:r>
            <a:r>
              <a:rPr lang="en-US" baseline="0" smtClean="0"/>
              <a:t>each other.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59</a:t>
            </a:fld>
            <a:endParaRPr lang="en-US" dirty="0"/>
          </a:p>
        </p:txBody>
      </p:sp>
    </p:spTree>
    <p:extLst>
      <p:ext uri="{BB962C8B-B14F-4D97-AF65-F5344CB8AC3E}">
        <p14:creationId xmlns:p14="http://schemas.microsoft.com/office/powerpoint/2010/main" val="271069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6</a:t>
            </a:fld>
            <a:endParaRPr lang="en-US" dirty="0"/>
          </a:p>
        </p:txBody>
      </p:sp>
    </p:spTree>
    <p:extLst>
      <p:ext uri="{BB962C8B-B14F-4D97-AF65-F5344CB8AC3E}">
        <p14:creationId xmlns:p14="http://schemas.microsoft.com/office/powerpoint/2010/main" val="24624840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 had a chance to get acquainted with the animals in</a:t>
            </a:r>
            <a:r>
              <a:rPr lang="en-US" baseline="0" dirty="0" smtClean="0"/>
              <a:t> the Mono Lake system, we are going to choose two animals that would make nice comparisons.  </a:t>
            </a:r>
          </a:p>
          <a:p>
            <a:endParaRPr lang="en-US" baseline="0" dirty="0" smtClean="0"/>
          </a:p>
          <a:p>
            <a:r>
              <a:rPr lang="en-US" baseline="0" dirty="0" smtClean="0"/>
              <a:t>I have chosen the California Gull and the Coyote.  </a:t>
            </a:r>
          </a:p>
          <a:p>
            <a:endParaRPr lang="en-US" baseline="0" dirty="0" smtClean="0"/>
          </a:p>
          <a:p>
            <a:r>
              <a:rPr lang="en-US" baseline="0" dirty="0" smtClean="0"/>
              <a:t>For this type of writing I want to use a Box and T.  This is a nice organizer to show the similarities and the differences between two objects/concepts or ideas.  </a:t>
            </a:r>
          </a:p>
          <a:p>
            <a:endParaRPr lang="en-US" baseline="0" dirty="0" smtClean="0"/>
          </a:p>
          <a:p>
            <a:r>
              <a:rPr lang="en-US" baseline="0" dirty="0" smtClean="0"/>
              <a:t>So create a box and T.  You can choose two of your own animals or plants to compare and contrast.  </a:t>
            </a:r>
          </a:p>
          <a:p>
            <a:endParaRPr lang="en-US" baseline="0" dirty="0" smtClean="0"/>
          </a:p>
          <a:p>
            <a:endParaRPr lang="en-US" baseline="0" dirty="0" smtClean="0"/>
          </a:p>
          <a:p>
            <a:r>
              <a:rPr lang="en-US" baseline="0" dirty="0" smtClean="0"/>
              <a:t>In the box you would put in the attributes of how the two are alike. Go ahead looking at the details on the backs of the cards and your work with the food chains, tell how these two things are alike.    </a:t>
            </a:r>
          </a:p>
          <a:p>
            <a:endParaRPr lang="en-US" baseline="0" dirty="0" smtClean="0"/>
          </a:p>
          <a:p>
            <a:r>
              <a:rPr lang="en-US" baseline="0" dirty="0" smtClean="0"/>
              <a:t>In the T- Chart we will show the differences.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sz="1200" kern="1200" dirty="0" smtClean="0">
                <a:solidFill>
                  <a:schemeClr val="tx1"/>
                </a:solidFill>
                <a:effectLst/>
                <a:latin typeface="+mn-lt"/>
                <a:ea typeface="+mn-ea"/>
                <a:cs typeface="+mn-cs"/>
              </a:rPr>
              <a:t>Box and T Chart  PPT slide “:If I were to choose just two of the cards… sketch this out… the Venn diagram is a useful tool, but it has some limitations that can be alleviated by the box and T.</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60</a:t>
            </a:fld>
            <a:endParaRPr lang="en-US" dirty="0"/>
          </a:p>
        </p:txBody>
      </p:sp>
    </p:spTree>
    <p:extLst>
      <p:ext uri="{BB962C8B-B14F-4D97-AF65-F5344CB8AC3E}">
        <p14:creationId xmlns:p14="http://schemas.microsoft.com/office/powerpoint/2010/main" val="219996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how they are alike.</a:t>
            </a:r>
            <a:r>
              <a:rPr lang="en-US" baseline="0" dirty="0" smtClean="0"/>
              <a:t>  </a:t>
            </a:r>
          </a:p>
          <a:p>
            <a:endParaRPr lang="en-US" baseline="0" dirty="0" smtClean="0"/>
          </a:p>
          <a:p>
            <a:r>
              <a:rPr lang="en-US" baseline="0" dirty="0" smtClean="0"/>
              <a:t>Think about a Venn Diagram.  There is the overlap area that is small and doesn’t allow students to write very much.  Here they have more space.  </a:t>
            </a:r>
          </a:p>
          <a:p>
            <a:endParaRPr lang="en-US" baseline="0" dirty="0" smtClean="0"/>
          </a:p>
          <a:p>
            <a:r>
              <a:rPr lang="en-US" baseline="0" dirty="0" smtClean="0"/>
              <a:t>Next we are going to write how they are different.  But with the T chart we want to set up a one to one correspondence of their attributes.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sz="1200" kern="1200" dirty="0" smtClean="0">
                <a:solidFill>
                  <a:schemeClr val="tx1"/>
                </a:solidFill>
                <a:effectLst/>
                <a:latin typeface="+mn-lt"/>
                <a:ea typeface="+mn-ea"/>
                <a:cs typeface="+mn-cs"/>
              </a:rPr>
              <a:t>Compare California Gull ~ Coyote- This is a powerful tool because you have the whole area in the box to show the similarities and the T-Chart can be used  to create a one-to-one correspondence between characteristics that are different.  Able to compare directly with the correspondence.  Can be used across all grade levels and it’s simple to make for kids. </a:t>
            </a:r>
          </a:p>
          <a:p>
            <a:endParaRPr lang="en-US" baseline="0"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61</a:t>
            </a:fld>
            <a:endParaRPr lang="en-US" dirty="0"/>
          </a:p>
        </p:txBody>
      </p:sp>
    </p:spTree>
    <p:extLst>
      <p:ext uri="{BB962C8B-B14F-4D97-AF65-F5344CB8AC3E}">
        <p14:creationId xmlns:p14="http://schemas.microsoft.com/office/powerpoint/2010/main" val="219996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first row.  </a:t>
            </a:r>
          </a:p>
          <a:p>
            <a:endParaRPr lang="en-US" dirty="0" smtClean="0"/>
          </a:p>
          <a:p>
            <a:r>
              <a:rPr lang="en-US" dirty="0" smtClean="0"/>
              <a:t>Both with the Gull and the Coyote</a:t>
            </a:r>
            <a:r>
              <a:rPr lang="en-US" baseline="0" dirty="0" smtClean="0"/>
              <a:t> do I talk about where they live.  </a:t>
            </a:r>
          </a:p>
          <a:p>
            <a:r>
              <a:rPr lang="en-US" baseline="0" dirty="0" smtClean="0"/>
              <a:t>In the second row there is a one to one correspondence of the predators each has. </a:t>
            </a:r>
          </a:p>
          <a:p>
            <a:endParaRPr lang="en-US" baseline="0" dirty="0" smtClean="0"/>
          </a:p>
          <a:p>
            <a:r>
              <a:rPr lang="en-US" baseline="0" dirty="0" smtClean="0"/>
              <a:t>The third row talks about new offspring.  </a:t>
            </a:r>
          </a:p>
          <a:p>
            <a:endParaRPr lang="en-US" baseline="0" dirty="0" smtClean="0"/>
          </a:p>
          <a:p>
            <a:r>
              <a:rPr lang="en-US" baseline="0" dirty="0" smtClean="0"/>
              <a:t>Your turn- add three differences between your animals, but keep the one to one correspondence intact.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62</a:t>
            </a:fld>
            <a:endParaRPr lang="en-US" dirty="0"/>
          </a:p>
        </p:txBody>
      </p:sp>
    </p:spTree>
    <p:extLst>
      <p:ext uri="{BB962C8B-B14F-4D97-AF65-F5344CB8AC3E}">
        <p14:creationId xmlns:p14="http://schemas.microsoft.com/office/powerpoint/2010/main" val="1495625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other tools beyond</a:t>
            </a:r>
            <a:r>
              <a:rPr lang="en-US" baseline="0" dirty="0" smtClean="0"/>
              <a:t> the box and T.  EL Achieve also has similar strategies using a </a:t>
            </a:r>
            <a:r>
              <a:rPr lang="en-US" baseline="0" dirty="0" err="1" smtClean="0"/>
              <a:t>venn</a:t>
            </a:r>
            <a:r>
              <a:rPr lang="en-US" baseline="0" dirty="0" smtClean="0"/>
              <a:t> diagram, but with a bank of words for students to use to help them write.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sz="1200" kern="1200" dirty="0" smtClean="0">
                <a:solidFill>
                  <a:schemeClr val="tx1"/>
                </a:solidFill>
                <a:effectLst/>
                <a:latin typeface="+mn-lt"/>
                <a:ea typeface="+mn-ea"/>
                <a:cs typeface="+mn-cs"/>
              </a:rPr>
              <a:t>Another tool is a document that you can use to give your kids a rich bank of words to draw from for their comparisons and writing</a:t>
            </a:r>
          </a:p>
          <a:p>
            <a:r>
              <a:rPr lang="en-US" dirty="0" smtClean="0"/>
              <a:t>(Add SIOP signal words handouts?)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63</a:t>
            </a:fld>
            <a:endParaRPr lang="en-US" dirty="0"/>
          </a:p>
        </p:txBody>
      </p:sp>
    </p:spTree>
    <p:extLst>
      <p:ext uri="{BB962C8B-B14F-4D97-AF65-F5344CB8AC3E}">
        <p14:creationId xmlns:p14="http://schemas.microsoft.com/office/powerpoint/2010/main" val="5289098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the templates, students could use different levels of writing together their first ideas out.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the information from the box and T to develop these statements.  When you put it all together, you might get a paragraph that looks somewhat like this.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64</a:t>
            </a:fld>
            <a:endParaRPr lang="en-US" dirty="0"/>
          </a:p>
        </p:txBody>
      </p:sp>
    </p:spTree>
    <p:extLst>
      <p:ext uri="{BB962C8B-B14F-4D97-AF65-F5344CB8AC3E}">
        <p14:creationId xmlns:p14="http://schemas.microsoft.com/office/powerpoint/2010/main" val="4281326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frame again they can start their paragraph, add details and then add a conclusion.</a:t>
            </a:r>
            <a:r>
              <a:rPr lang="en-US" baseline="0" dirty="0" smtClean="0"/>
              <a:t>  This is an example from the EL Achieve Flip Chart that you will find in the writing template.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Use the information from the box and T to develop these statements.  When you put it all together, you might get a paragraph that looks somewhat like this.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65</a:t>
            </a:fld>
            <a:endParaRPr lang="en-US" dirty="0"/>
          </a:p>
        </p:txBody>
      </p:sp>
    </p:spTree>
    <p:extLst>
      <p:ext uri="{BB962C8B-B14F-4D97-AF65-F5344CB8AC3E}">
        <p14:creationId xmlns:p14="http://schemas.microsoft.com/office/powerpoint/2010/main" val="25089748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66</a:t>
            </a:fld>
            <a:endParaRPr lang="en-US" dirty="0"/>
          </a:p>
        </p:txBody>
      </p:sp>
    </p:spTree>
    <p:extLst>
      <p:ext uri="{BB962C8B-B14F-4D97-AF65-F5344CB8AC3E}">
        <p14:creationId xmlns:p14="http://schemas.microsoft.com/office/powerpoint/2010/main" val="25138716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Betsy Rupp Fulwiler</a:t>
            </a:r>
            <a:r>
              <a:rPr lang="en-US" baseline="0" dirty="0" smtClean="0"/>
              <a:t> also has a writing frame called the Compare/Contrast Frame.  These will also help your students formulate their thoughts  into paragraph form.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67</a:t>
            </a:fld>
            <a:endParaRPr lang="en-US" dirty="0"/>
          </a:p>
        </p:txBody>
      </p:sp>
    </p:spTree>
    <p:extLst>
      <p:ext uri="{BB962C8B-B14F-4D97-AF65-F5344CB8AC3E}">
        <p14:creationId xmlns:p14="http://schemas.microsoft.com/office/powerpoint/2010/main" val="1888026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frame is this one, in your packet.  One is in Spanish as well.   Remember to start with the scaffold and wean them away eventually.  The way that the frames are set up, they help kids to create pretty coherent paragraphs.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State claims and follow it up with evidence of what you’ve observed.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68</a:t>
            </a:fld>
            <a:endParaRPr lang="en-US" dirty="0"/>
          </a:p>
        </p:txBody>
      </p:sp>
    </p:spTree>
    <p:extLst>
      <p:ext uri="{BB962C8B-B14F-4D97-AF65-F5344CB8AC3E}">
        <p14:creationId xmlns:p14="http://schemas.microsoft.com/office/powerpoint/2010/main" val="12388245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69</a:t>
            </a:fld>
            <a:endParaRPr lang="en-US" dirty="0"/>
          </a:p>
        </p:txBody>
      </p:sp>
    </p:spTree>
    <p:extLst>
      <p:ext uri="{BB962C8B-B14F-4D97-AF65-F5344CB8AC3E}">
        <p14:creationId xmlns:p14="http://schemas.microsoft.com/office/powerpoint/2010/main" val="198055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smtClean="0">
                <a:uFill>
                  <a:solidFill>
                    <a:schemeClr val="accent4"/>
                  </a:solidFill>
                </a:uFill>
              </a:rPr>
              <a:t>Argumentative text </a:t>
            </a:r>
            <a:r>
              <a:rPr lang="en-US" dirty="0" smtClean="0"/>
              <a:t>(making claims and citing evidence to support)</a:t>
            </a:r>
          </a:p>
          <a:p>
            <a:pPr marL="514350" indent="-514350">
              <a:buFont typeface="+mj-lt"/>
              <a:buAutoNum type="arabicPeriod"/>
            </a:pPr>
            <a:endParaRPr lang="en-US" sz="800" dirty="0" smtClean="0"/>
          </a:p>
          <a:p>
            <a:pPr marL="514350" indent="-514350">
              <a:buFont typeface="+mj-lt"/>
              <a:buAutoNum type="arabicPeriod"/>
            </a:pPr>
            <a:r>
              <a:rPr lang="en-US" u="sng" dirty="0" smtClean="0">
                <a:uFill>
                  <a:solidFill>
                    <a:schemeClr val="accent4"/>
                  </a:solidFill>
                </a:uFill>
              </a:rPr>
              <a:t>Informational or explanatory text</a:t>
            </a:r>
          </a:p>
          <a:p>
            <a:pPr marL="514350" indent="-514350">
              <a:buFont typeface="+mj-lt"/>
              <a:buAutoNum type="arabicPeriod"/>
            </a:pPr>
            <a:endParaRPr lang="en-US" sz="800" u="heavy" dirty="0" smtClean="0">
              <a:uFill>
                <a:solidFill>
                  <a:schemeClr val="accent4"/>
                </a:solidFill>
              </a:uFill>
            </a:endParaRPr>
          </a:p>
          <a:p>
            <a:pPr marL="514350" indent="-514350">
              <a:buFont typeface="+mj-lt"/>
              <a:buAutoNum type="arabicPeriod"/>
            </a:pPr>
            <a:r>
              <a:rPr lang="en-US" dirty="0" smtClean="0"/>
              <a:t>Narrative text </a:t>
            </a:r>
            <a:r>
              <a:rPr lang="en-US" dirty="0" smtClean="0">
                <a:solidFill>
                  <a:srgbClr val="FF0000"/>
                </a:solidFill>
              </a:rPr>
              <a:t>(We will NOT be focusing on narrative text in this workshop.)</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a:t>
            </a:fld>
            <a:endParaRPr lang="en-US" dirty="0"/>
          </a:p>
        </p:txBody>
      </p:sp>
    </p:spTree>
    <p:extLst>
      <p:ext uri="{BB962C8B-B14F-4D97-AF65-F5344CB8AC3E}">
        <p14:creationId xmlns:p14="http://schemas.microsoft.com/office/powerpoint/2010/main" val="2368673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through the CCSS ELA you will here the term Argumentative Writing.  I think it will be the new buzz word.  Students need to make</a:t>
            </a:r>
            <a:r>
              <a:rPr lang="en-US" baseline="0" dirty="0" smtClean="0"/>
              <a:t> claims and use evidence to make an argument to support a position.  </a:t>
            </a:r>
          </a:p>
          <a:p>
            <a:endParaRPr lang="en-US" baseline="0" dirty="0" smtClean="0"/>
          </a:p>
          <a:p>
            <a:r>
              <a:rPr lang="en-US" baseline="0" dirty="0" smtClean="0"/>
              <a:t>This is some data some children gathered with they looked at the properties of fat and soap.  </a:t>
            </a:r>
          </a:p>
          <a:p>
            <a:endParaRPr lang="en-US" baseline="0" dirty="0" smtClean="0"/>
          </a:p>
          <a:p>
            <a:r>
              <a:rPr lang="en-US" baseline="0" dirty="0" smtClean="0"/>
              <a:t>After students gathered their data they were asked to think about and justify if fat and soap were the same or different substance.  </a:t>
            </a:r>
          </a:p>
          <a:p>
            <a:endParaRPr lang="en-US" baseline="0" dirty="0" smtClean="0"/>
          </a:p>
          <a:p>
            <a:r>
              <a:rPr lang="en-US" baseline="0" dirty="0" smtClean="0"/>
              <a:t>+</a:t>
            </a:r>
            <a:r>
              <a:rPr lang="en-US" sz="1200" kern="1200" dirty="0" smtClean="0">
                <a:solidFill>
                  <a:schemeClr val="tx1"/>
                </a:solidFill>
                <a:effectLst/>
                <a:latin typeface="+mn-lt"/>
                <a:ea typeface="+mn-ea"/>
                <a:cs typeface="+mn-cs"/>
              </a:rPr>
              <a:t>State claims and follow it up with evidence of what you’ve observed.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Argumentative Writing-  Looking at data- there’s fat and soap, it talks about the color, hardness, solubility,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 sample from a book about claims and evidence.  Students making claims, using evidence and then making an argument.  Students end with the claim, but don’t use the evidence to make the argument for their claim.  They don’t make the connection.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70</a:t>
            </a:fld>
            <a:endParaRPr lang="en-US" dirty="0"/>
          </a:p>
        </p:txBody>
      </p:sp>
    </p:spTree>
    <p:extLst>
      <p:ext uri="{BB962C8B-B14F-4D97-AF65-F5344CB8AC3E}">
        <p14:creationId xmlns:p14="http://schemas.microsoft.com/office/powerpoint/2010/main" val="1402205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Brandon’s first attempt of writing</a:t>
            </a:r>
            <a:r>
              <a:rPr lang="en-US" baseline="0" dirty="0" smtClean="0"/>
              <a:t> a scientific conclusion which could be considered argumentative writing.  </a:t>
            </a:r>
          </a:p>
          <a:p>
            <a:endParaRPr lang="en-US" baseline="0" dirty="0" smtClean="0"/>
          </a:p>
          <a:p>
            <a:r>
              <a:rPr lang="en-US" baseline="0" dirty="0" smtClean="0"/>
              <a:t>“Fat and soap are both stuff, but they are different substances.  Fat is used for cooking and soap is used for washing.  They are both things we use everyday.  The data table is my evidence that they are different substances, stuff can be different substances if you have the right data to show it. “ </a:t>
            </a:r>
          </a:p>
          <a:p>
            <a:endParaRPr lang="en-US" baseline="0" dirty="0" smtClean="0"/>
          </a:p>
          <a:p>
            <a:r>
              <a:rPr lang="en-US" baseline="0" dirty="0" smtClean="0"/>
              <a:t>Brandon’s argument is a typical argument that children make.  They make a claim, but don’t make connections to the evidence.  Brandon does not go on to make a conclusive statement based on evidence, but on prior experience with the two substances.  Very typical response.  </a:t>
            </a:r>
          </a:p>
          <a:p>
            <a:endParaRPr lang="en-US" baseline="0" dirty="0" smtClean="0"/>
          </a:p>
          <a:p>
            <a:r>
              <a:rPr lang="en-US" baseline="0" dirty="0" smtClean="0"/>
              <a:t>We want to move students like Brandon forward to really include evidence.  So lets try…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200" kern="1200" dirty="0" smtClean="0">
                <a:solidFill>
                  <a:schemeClr val="tx1"/>
                </a:solidFill>
                <a:effectLst/>
                <a:latin typeface="+mn-lt"/>
                <a:ea typeface="+mn-ea"/>
                <a:cs typeface="+mn-cs"/>
              </a:rPr>
              <a:t>Student sample from a book about claims and evidence.  Students making claims, using evidence and then making an argument.  Students end with the claim, but don’t use the evidence to make the argument for their claim.  They don’t make the connection.</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71</a:t>
            </a:fld>
            <a:endParaRPr lang="en-US" dirty="0"/>
          </a:p>
        </p:txBody>
      </p:sp>
    </p:spTree>
    <p:extLst>
      <p:ext uri="{BB962C8B-B14F-4D97-AF65-F5344CB8AC3E}">
        <p14:creationId xmlns:p14="http://schemas.microsoft.com/office/powerpoint/2010/main" val="1402205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argumentative writing, or conclusive</a:t>
            </a:r>
            <a:r>
              <a:rPr lang="en-US" baseline="0" dirty="0" smtClean="0"/>
              <a:t> writing starts with a good question.  A clear question will allow the student to target both the claims and evidence to that. </a:t>
            </a:r>
          </a:p>
          <a:p>
            <a:endParaRPr lang="en-US" baseline="0" dirty="0" smtClean="0"/>
          </a:p>
          <a:p>
            <a:r>
              <a:rPr lang="en-US" baseline="0" dirty="0" smtClean="0"/>
              <a:t>+</a:t>
            </a:r>
            <a:r>
              <a:rPr lang="en-US" sz="1200" kern="1200" dirty="0" smtClean="0">
                <a:solidFill>
                  <a:schemeClr val="tx1"/>
                </a:solidFill>
                <a:effectLst/>
                <a:latin typeface="+mn-lt"/>
                <a:ea typeface="+mn-ea"/>
                <a:cs typeface="+mn-cs"/>
              </a:rPr>
              <a:t>Organizer PPT Slide- Think about a cycle- you’d have to start with- what are they trying to build an argument around?  Need to start with a questions, then they need to create a claim and back in up with evidence.  The key is to connect the claim and the evidence to create an explanation.   The more you give them claims and evidence, the better argument you can make for the claims.</a:t>
            </a:r>
          </a:p>
          <a:p>
            <a:r>
              <a:rPr lang="en-US" sz="1200" kern="1200" dirty="0" smtClean="0">
                <a:solidFill>
                  <a:schemeClr val="tx1"/>
                </a:solidFill>
                <a:effectLst/>
                <a:latin typeface="+mn-lt"/>
                <a:ea typeface="+mn-ea"/>
                <a:cs typeface="+mn-cs"/>
              </a:rPr>
              <a:t> </a:t>
            </a:r>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72</a:t>
            </a:fld>
            <a:endParaRPr lang="en-US" dirty="0"/>
          </a:p>
        </p:txBody>
      </p:sp>
    </p:spTree>
    <p:extLst>
      <p:ext uri="{BB962C8B-B14F-4D97-AF65-F5344CB8AC3E}">
        <p14:creationId xmlns:p14="http://schemas.microsoft.com/office/powerpoint/2010/main" val="20589307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from slide</a:t>
            </a:r>
            <a:r>
              <a:rPr lang="en-US" baseline="0" dirty="0" smtClean="0"/>
              <a:t> (paraphrase)</a:t>
            </a:r>
          </a:p>
          <a:p>
            <a:endParaRPr lang="en-US" baseline="0" dirty="0" smtClean="0"/>
          </a:p>
          <a:p>
            <a:r>
              <a:rPr lang="en-US" baseline="0" dirty="0" smtClean="0"/>
              <a:t>Question: Good argumentative writing might not be able to take place after a single lesson, there needs to be deep learning before big ideas can be justified.  For our purposes many lessons occur before students can make claims and evidence then bring those together to reach a conclusion.  It doesn’t occur happenstance.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73</a:t>
            </a:fld>
            <a:endParaRPr lang="en-US" dirty="0"/>
          </a:p>
        </p:txBody>
      </p:sp>
    </p:spTree>
    <p:extLst>
      <p:ext uri="{BB962C8B-B14F-4D97-AF65-F5344CB8AC3E}">
        <p14:creationId xmlns:p14="http://schemas.microsoft.com/office/powerpoint/2010/main" val="33277872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from Slide…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200" kern="1200" dirty="0" smtClean="0">
                <a:solidFill>
                  <a:schemeClr val="tx1"/>
                </a:solidFill>
                <a:effectLst/>
                <a:latin typeface="+mn-lt"/>
                <a:ea typeface="+mn-ea"/>
                <a:cs typeface="+mn-cs"/>
              </a:rPr>
              <a:t>What would happen to the coyote if the algae died.  Show the cite evidence card from EL Achieve stuff.  The connection of the claim and the evidence is the real key.</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74</a:t>
            </a:fld>
            <a:endParaRPr lang="en-US" dirty="0"/>
          </a:p>
        </p:txBody>
      </p:sp>
    </p:spTree>
    <p:extLst>
      <p:ext uri="{BB962C8B-B14F-4D97-AF65-F5344CB8AC3E}">
        <p14:creationId xmlns:p14="http://schemas.microsoft.com/office/powerpoint/2010/main" val="3813639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 partner use the two cards to talk about what would happen to</a:t>
            </a:r>
            <a:r>
              <a:rPr lang="en-US" baseline="0" dirty="0" smtClean="0"/>
              <a:t> the coyote if we took out the algae.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75</a:t>
            </a:fld>
            <a:endParaRPr lang="en-US" dirty="0"/>
          </a:p>
        </p:txBody>
      </p:sp>
    </p:spTree>
    <p:extLst>
      <p:ext uri="{BB962C8B-B14F-4D97-AF65-F5344CB8AC3E}">
        <p14:creationId xmlns:p14="http://schemas.microsoft.com/office/powerpoint/2010/main" val="27740277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Thinking about our question we need to make a claim that answers the question posed. </a:t>
            </a:r>
          </a:p>
          <a:p>
            <a:endParaRPr lang="en-US" dirty="0" smtClean="0"/>
          </a:p>
          <a:p>
            <a:r>
              <a:rPr lang="en-US" dirty="0" smtClean="0"/>
              <a:t>Back that up with</a:t>
            </a:r>
            <a:r>
              <a:rPr lang="en-US" baseline="0" dirty="0" smtClean="0"/>
              <a:t> data that needs to</a:t>
            </a:r>
            <a:r>
              <a:rPr lang="en-US" dirty="0" smtClean="0"/>
              <a:t>:</a:t>
            </a:r>
          </a:p>
          <a:p>
            <a:endParaRPr lang="en-US" dirty="0" smtClean="0"/>
          </a:p>
          <a:p>
            <a:r>
              <a:rPr lang="en-US" baseline="0" dirty="0" smtClean="0"/>
              <a:t>supports the claim, </a:t>
            </a:r>
          </a:p>
          <a:p>
            <a:r>
              <a:rPr lang="en-US" baseline="0" dirty="0" smtClean="0"/>
              <a:t>be appropriate</a:t>
            </a:r>
          </a:p>
          <a:p>
            <a:r>
              <a:rPr lang="en-US" baseline="0" dirty="0" smtClean="0"/>
              <a:t>Sufficient enough</a:t>
            </a:r>
          </a:p>
          <a:p>
            <a:endParaRPr lang="en-US" baseline="0" dirty="0" smtClean="0"/>
          </a:p>
          <a:p>
            <a:r>
              <a:rPr lang="en-US" baseline="0" dirty="0" smtClean="0"/>
              <a:t>The explanation needs to be a justification of why the evidence supports the claims that were made! That reasoning language.  </a:t>
            </a:r>
          </a:p>
          <a:p>
            <a:endParaRPr lang="en-US" baseline="0" dirty="0" smtClean="0"/>
          </a:p>
          <a:p>
            <a:r>
              <a:rPr lang="en-US" baseline="0" dirty="0" smtClean="0"/>
              <a:t>In this example perhaps more claims and evidence need to be present to produce the justification/explanation necessary to answer such a big question.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76</a:t>
            </a:fld>
            <a:endParaRPr lang="en-US" dirty="0"/>
          </a:p>
        </p:txBody>
      </p:sp>
    </p:spTree>
    <p:extLst>
      <p:ext uri="{BB962C8B-B14F-4D97-AF65-F5344CB8AC3E}">
        <p14:creationId xmlns:p14="http://schemas.microsoft.com/office/powerpoint/2010/main" val="2524511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your students are writing</a:t>
            </a:r>
            <a:r>
              <a:rPr lang="en-US" baseline="0" dirty="0" smtClean="0"/>
              <a:t> their explanations remember you have tools to aid your students to move from a simple language to a more sophisticated language.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77</a:t>
            </a:fld>
            <a:endParaRPr lang="en-US" dirty="0"/>
          </a:p>
        </p:txBody>
      </p:sp>
    </p:spTree>
    <p:extLst>
      <p:ext uri="{BB962C8B-B14F-4D97-AF65-F5344CB8AC3E}">
        <p14:creationId xmlns:p14="http://schemas.microsoft.com/office/powerpoint/2010/main" val="4830386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frames to help you along this journey. This comes from the EL Achieve Flip book and is found in your lesson template.  </a:t>
            </a:r>
          </a:p>
          <a:p>
            <a:endParaRPr lang="en-US" dirty="0" smtClean="0"/>
          </a:p>
          <a:p>
            <a:r>
              <a:rPr lang="en-US" dirty="0" smtClean="0"/>
              <a:t>As students move deeper into their unit students are given the question: D</a:t>
            </a:r>
            <a:r>
              <a:rPr lang="en-US" baseline="0" dirty="0" smtClean="0"/>
              <a:t>id humans have an impact on the Mono Lake ecosystem?  In 1941 a system of aqueducts were built that essentially took all of the water destined for Mono Lake to Los Angeles.  As the water was diverted the entire ecosystem changed.  </a:t>
            </a:r>
          </a:p>
          <a:p>
            <a:endParaRPr lang="en-US" baseline="0" dirty="0" smtClean="0"/>
          </a:p>
          <a:p>
            <a:r>
              <a:rPr lang="en-US" baseline="0" dirty="0" smtClean="0"/>
              <a:t>Students would be able to make a multitude of claims backed up by evidence collected over the years.  Having more evidence leads to deeper arguments that could be made.  </a:t>
            </a:r>
          </a:p>
          <a:p>
            <a:endParaRPr lang="en-US" baseline="0" dirty="0" smtClean="0"/>
          </a:p>
          <a:p>
            <a:r>
              <a:rPr lang="en-US" baseline="0" dirty="0" smtClean="0"/>
              <a:t>There are short term justifications and bigger justifications.  Think at the lesson level and the unit level.  That the lesson level claims can lead to unit level argumentative pieces of work.  </a:t>
            </a:r>
          </a:p>
          <a:p>
            <a:endParaRPr lang="en-US" baseline="0"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78</a:t>
            </a:fld>
            <a:endParaRPr lang="en-US" dirty="0"/>
          </a:p>
        </p:txBody>
      </p:sp>
    </p:spTree>
    <p:extLst>
      <p:ext uri="{BB962C8B-B14F-4D97-AF65-F5344CB8AC3E}">
        <p14:creationId xmlns:p14="http://schemas.microsoft.com/office/powerpoint/2010/main" val="1366117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from slide-</a:t>
            </a:r>
          </a:p>
          <a:p>
            <a:r>
              <a:rPr lang="en-US" dirty="0" smtClean="0"/>
              <a:t>Many lessons were needed to develop this type of thinking/argumentation.</a:t>
            </a:r>
            <a:r>
              <a:rPr lang="en-US" baseline="0" dirty="0" smtClean="0"/>
              <a:t> </a:t>
            </a:r>
          </a:p>
          <a:p>
            <a:endParaRPr lang="en-US" baseline="0" dirty="0" smtClean="0"/>
          </a:p>
          <a:p>
            <a:r>
              <a:rPr lang="en-US" baseline="0" dirty="0" smtClean="0"/>
              <a:t>Remember Brandon???</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79</a:t>
            </a:fld>
            <a:endParaRPr lang="en-US" dirty="0"/>
          </a:p>
        </p:txBody>
      </p:sp>
    </p:spTree>
    <p:extLst>
      <p:ext uri="{BB962C8B-B14F-4D97-AF65-F5344CB8AC3E}">
        <p14:creationId xmlns:p14="http://schemas.microsoft.com/office/powerpoint/2010/main" val="137758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parking</a:t>
            </a:r>
            <a:r>
              <a:rPr lang="en-US" baseline="0" dirty="0" smtClean="0"/>
              <a:t> Lot and encourage participants to use it.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a:t>
            </a:fld>
            <a:endParaRPr lang="en-US" dirty="0"/>
          </a:p>
        </p:txBody>
      </p:sp>
    </p:spTree>
    <p:extLst>
      <p:ext uri="{BB962C8B-B14F-4D97-AF65-F5344CB8AC3E}">
        <p14:creationId xmlns:p14="http://schemas.microsoft.com/office/powerpoint/2010/main" val="1075226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through the CCSS ELA you will here the term Argumentative Writing.  I think it will be the new buzz word.  Students need to make</a:t>
            </a:r>
            <a:r>
              <a:rPr lang="en-US" baseline="0" dirty="0" smtClean="0"/>
              <a:t> claims and use evidence to make an argument to support a position.  </a:t>
            </a:r>
          </a:p>
          <a:p>
            <a:endParaRPr lang="en-US" baseline="0" dirty="0" smtClean="0"/>
          </a:p>
          <a:p>
            <a:r>
              <a:rPr lang="en-US" baseline="0" dirty="0" smtClean="0"/>
              <a:t>This is some data some children gathered with they looked at the properties of fat and soap.  </a:t>
            </a:r>
          </a:p>
          <a:p>
            <a:endParaRPr lang="en-US" baseline="0" dirty="0" smtClean="0"/>
          </a:p>
          <a:p>
            <a:r>
              <a:rPr lang="en-US" baseline="0" dirty="0" smtClean="0"/>
              <a:t>After students gathered their data they were asked to think about and justify if fat and soap were the same or different substance.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80</a:t>
            </a:fld>
            <a:endParaRPr lang="en-US" dirty="0"/>
          </a:p>
        </p:txBody>
      </p:sp>
    </p:spTree>
    <p:extLst>
      <p:ext uri="{BB962C8B-B14F-4D97-AF65-F5344CB8AC3E}">
        <p14:creationId xmlns:p14="http://schemas.microsoft.com/office/powerpoint/2010/main" val="14022059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Fat and soap are different substances.  Fat is off white and soap is milky white. Fat is soft</a:t>
            </a:r>
            <a:r>
              <a:rPr lang="en-US" baseline="0" dirty="0" smtClean="0"/>
              <a:t> squishy and soap is hard.  Fat is soluble in oil, but soap is not soluble in oil.  Soap is soluble in water, but fat is not.  Fat has a melting point of 47 degrees C, and soap has a melting point above 100 degrees C. Fat has a density of 0.92 g/cm cubed and soap has a density of 0.84 grams/cm cubed.  These are all properties. Because fat and soap have different properties I know they are different. </a:t>
            </a:r>
          </a:p>
          <a:p>
            <a:endParaRPr lang="en-US" baseline="0" dirty="0" smtClean="0"/>
          </a:p>
          <a:p>
            <a:r>
              <a:rPr lang="en-US" baseline="0" dirty="0" smtClean="0"/>
              <a:t>With explicit instruction Brandon changed from only putting down his own ideas to basing his ideas on claims and evidence followed up by a justification that was supported through those claims and evidence.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81</a:t>
            </a:fld>
            <a:endParaRPr lang="en-US" dirty="0"/>
          </a:p>
        </p:txBody>
      </p:sp>
    </p:spTree>
    <p:extLst>
      <p:ext uri="{BB962C8B-B14F-4D97-AF65-F5344CB8AC3E}">
        <p14:creationId xmlns:p14="http://schemas.microsoft.com/office/powerpoint/2010/main" val="19626549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lunch- give time to process the inquiry chart and to model the learning process.</a:t>
            </a:r>
          </a:p>
          <a:p>
            <a:r>
              <a:rPr lang="en-US" sz="1200" kern="1200" dirty="0" smtClean="0">
                <a:solidFill>
                  <a:schemeClr val="tx1"/>
                </a:solidFill>
                <a:effectLst/>
                <a:latin typeface="+mn-lt"/>
                <a:ea typeface="+mn-ea"/>
                <a:cs typeface="+mn-cs"/>
              </a:rPr>
              <a:t>Can we make this statement into a sentence?  Make sure that you use a different color to process the inquiry chart.  Model shared writing.  Migrant students have a limited vocabulary in English.  Allow participants to capture their learning to expand on the statements of what they already know.  Ask for evidence to cite where we learned the new information.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82</a:t>
            </a:fld>
            <a:endParaRPr lang="en-US" dirty="0"/>
          </a:p>
        </p:txBody>
      </p:sp>
    </p:spTree>
    <p:extLst>
      <p:ext uri="{BB962C8B-B14F-4D97-AF65-F5344CB8AC3E}">
        <p14:creationId xmlns:p14="http://schemas.microsoft.com/office/powerpoint/2010/main" val="37780163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Social and cultural processes relate to motivation and cognitive development.  The concept that their parents are less valuable/valid/disempowered because they don’t speak the language.  It takes about 4-10 years to develop the ability to think in a second language.  (CALP).  Research suggests that we should tap into the first language as much as possible.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83</a:t>
            </a:fld>
            <a:endParaRPr lang="en-US" dirty="0"/>
          </a:p>
        </p:txBody>
      </p:sp>
    </p:spTree>
    <p:extLst>
      <p:ext uri="{BB962C8B-B14F-4D97-AF65-F5344CB8AC3E}">
        <p14:creationId xmlns:p14="http://schemas.microsoft.com/office/powerpoint/2010/main" val="715566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84</a:t>
            </a:fld>
            <a:endParaRPr lang="en-US" dirty="0"/>
          </a:p>
        </p:txBody>
      </p:sp>
    </p:spTree>
    <p:extLst>
      <p:ext uri="{BB962C8B-B14F-4D97-AF65-F5344CB8AC3E}">
        <p14:creationId xmlns:p14="http://schemas.microsoft.com/office/powerpoint/2010/main" val="3150149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85</a:t>
            </a:fld>
            <a:endParaRPr lang="en-US" dirty="0"/>
          </a:p>
        </p:txBody>
      </p:sp>
    </p:spTree>
    <p:extLst>
      <p:ext uri="{BB962C8B-B14F-4D97-AF65-F5344CB8AC3E}">
        <p14:creationId xmlns:p14="http://schemas.microsoft.com/office/powerpoint/2010/main" val="3150149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Four square writing- another graphic organizer- example of a scaffold- other angles at organizing and thinking.  We’re shifting to make the subject matter accessible to our students.  What do farmworkers know: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Thinking about STEM and the growth areas in Science, Technology, Engineering and Math- what will be the number 1 STEM career for growth in the future- medical.  Articles about STEM in agriculture- solving the cherry production puzzle, water, </a:t>
            </a:r>
            <a:r>
              <a:rPr lang="en-US" sz="1200" kern="1200" dirty="0" err="1" smtClean="0">
                <a:solidFill>
                  <a:schemeClr val="tx1"/>
                </a:solidFill>
                <a:effectLst/>
                <a:latin typeface="+mn-lt"/>
                <a:ea typeface="+mn-ea"/>
                <a:cs typeface="+mn-cs"/>
              </a:rPr>
              <a:t>hydrolics</a:t>
            </a:r>
            <a:r>
              <a:rPr lang="en-US" sz="1200" kern="1200" dirty="0" smtClean="0">
                <a:solidFill>
                  <a:schemeClr val="tx1"/>
                </a:solidFill>
                <a:effectLst/>
                <a:latin typeface="+mn-lt"/>
                <a:ea typeface="+mn-ea"/>
                <a:cs typeface="+mn-cs"/>
              </a:rPr>
              <a:t>, etc.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86</a:t>
            </a:fld>
            <a:endParaRPr lang="en-US" dirty="0"/>
          </a:p>
        </p:txBody>
      </p:sp>
    </p:spTree>
    <p:extLst>
      <p:ext uri="{BB962C8B-B14F-4D97-AF65-F5344CB8AC3E}">
        <p14:creationId xmlns:p14="http://schemas.microsoft.com/office/powerpoint/2010/main" val="21890711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1200" dirty="0" smtClean="0"/>
              <a:t>Four-square writing is a method of teaching basic writing skills that is applicable across grade levels and curriculum areas.  </a:t>
            </a:r>
          </a:p>
          <a:p>
            <a:pPr marL="0" marR="0" indent="0" algn="l" defTabSz="914400" rtl="0" eaLnBrk="1" fontAlgn="auto" latinLnBrk="0" hangingPunct="1">
              <a:lnSpc>
                <a:spcPct val="90000"/>
              </a:lnSpc>
              <a:spcBef>
                <a:spcPts val="0"/>
              </a:spcBef>
              <a:spcAft>
                <a:spcPts val="0"/>
              </a:spcAft>
              <a:buClrTx/>
              <a:buSzTx/>
              <a:buFontTx/>
              <a:buNone/>
              <a:tabLst/>
              <a:defRPr/>
            </a:pPr>
            <a:r>
              <a:rPr lang="en-US" sz="1200" dirty="0" smtClean="0"/>
              <a:t>It can be applied for the narrative, descriptive, expository and persuasive forms of writing.  </a:t>
            </a:r>
          </a:p>
          <a:p>
            <a:pPr marL="0" marR="0" indent="0" algn="l" defTabSz="914400" rtl="0" eaLnBrk="1" fontAlgn="auto" latinLnBrk="0" hangingPunct="1">
              <a:lnSpc>
                <a:spcPct val="90000"/>
              </a:lnSpc>
              <a:spcBef>
                <a:spcPts val="0"/>
              </a:spcBef>
              <a:spcAft>
                <a:spcPts val="0"/>
              </a:spcAft>
              <a:buClrTx/>
              <a:buSzTx/>
              <a:buFontTx/>
              <a:buNone/>
              <a:tabLst/>
              <a:defRPr/>
            </a:pPr>
            <a:r>
              <a:rPr lang="en-US" sz="1200" dirty="0" smtClean="0"/>
              <a:t>Similar to other graphic organizers like mind mapping. </a:t>
            </a:r>
          </a:p>
          <a:p>
            <a:endParaRPr lang="en-US" dirty="0" smtClean="0"/>
          </a:p>
          <a:p>
            <a:r>
              <a:rPr lang="en-US" dirty="0" smtClean="0"/>
              <a:t>+</a:t>
            </a:r>
            <a:r>
              <a:rPr lang="en-US" sz="1200" kern="1200" dirty="0" smtClean="0">
                <a:solidFill>
                  <a:schemeClr val="tx1"/>
                </a:solidFill>
                <a:effectLst/>
                <a:latin typeface="+mn-lt"/>
                <a:ea typeface="+mn-ea"/>
                <a:cs typeface="+mn-cs"/>
              </a:rPr>
              <a:t>Start with the common core standards and pull out the words that are required in the common core and build the lesson and the four square and supporting document accordingly.</a:t>
            </a:r>
          </a:p>
          <a:p>
            <a:r>
              <a:rPr lang="en-US" sz="1200" kern="1200" dirty="0" smtClean="0">
                <a:solidFill>
                  <a:schemeClr val="tx1"/>
                </a:solidFill>
                <a:effectLst/>
                <a:latin typeface="+mn-lt"/>
                <a:ea typeface="+mn-ea"/>
                <a:cs typeface="+mn-cs"/>
              </a:rPr>
              <a:t>Remember that organizers are helpful, but only if it’s appropriate- needs to be useful for the purpose-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87</a:t>
            </a:fld>
            <a:endParaRPr lang="en-US" dirty="0"/>
          </a:p>
        </p:txBody>
      </p:sp>
    </p:spTree>
    <p:extLst>
      <p:ext uri="{BB962C8B-B14F-4D97-AF65-F5344CB8AC3E}">
        <p14:creationId xmlns:p14="http://schemas.microsoft.com/office/powerpoint/2010/main" val="14181851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90000"/>
              </a:lnSpc>
              <a:buFont typeface="+mj-lt"/>
              <a:buAutoNum type="arabicPeriod"/>
            </a:pPr>
            <a:r>
              <a:rPr lang="en-US" dirty="0" smtClean="0"/>
              <a:t>Prewriting and organizational skills are taught through the use of a graphic organizer.</a:t>
            </a:r>
          </a:p>
          <a:p>
            <a:pPr marL="228600" indent="-228600" eaLnBrk="1" hangingPunct="1">
              <a:lnSpc>
                <a:spcPct val="90000"/>
              </a:lnSpc>
              <a:buFont typeface="+mj-lt"/>
              <a:buAutoNum type="arabicPeriod"/>
            </a:pPr>
            <a:r>
              <a:rPr lang="en-US" dirty="0" smtClean="0"/>
              <a:t>This visual and kinesthetic aid is employed to focus writing, to provide detail and to enhance word choice.  </a:t>
            </a:r>
          </a:p>
          <a:p>
            <a:pPr marL="228600" indent="-228600" eaLnBrk="1" hangingPunct="1">
              <a:lnSpc>
                <a:spcPct val="90000"/>
              </a:lnSpc>
              <a:buFont typeface="+mj-lt"/>
              <a:buAutoNum type="arabicPeriod"/>
            </a:pPr>
            <a:r>
              <a:rPr lang="en-US" dirty="0" smtClean="0"/>
              <a:t>The visual organizers help students to conceptualize, understand, and structure a piece of written discourse successfully.  </a:t>
            </a:r>
          </a:p>
        </p:txBody>
      </p:sp>
      <p:sp>
        <p:nvSpPr>
          <p:cNvPr id="4" name="Slide Number Placeholder 3"/>
          <p:cNvSpPr>
            <a:spLocks noGrp="1"/>
          </p:cNvSpPr>
          <p:nvPr>
            <p:ph type="sldNum" sz="quarter" idx="10"/>
          </p:nvPr>
        </p:nvSpPr>
        <p:spPr/>
        <p:txBody>
          <a:bodyPr/>
          <a:lstStyle/>
          <a:p>
            <a:fld id="{58CC9574-A819-4FE4-99A7-1E27AD09ADC2}" type="slidenum">
              <a:rPr lang="en-US" smtClean="0"/>
              <a:pPr/>
              <a:t>88</a:t>
            </a:fld>
            <a:endParaRPr lang="en-US" dirty="0"/>
          </a:p>
        </p:txBody>
      </p:sp>
    </p:spTree>
    <p:extLst>
      <p:ext uri="{BB962C8B-B14F-4D97-AF65-F5344CB8AC3E}">
        <p14:creationId xmlns:p14="http://schemas.microsoft.com/office/powerpoint/2010/main" val="20150504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mn-lt"/>
                <a:ea typeface="+mn-ea"/>
                <a:cs typeface="+mn-cs"/>
              </a:rPr>
              <a:t>Four Square</a:t>
            </a:r>
          </a:p>
          <a:p>
            <a:r>
              <a:rPr lang="en-US" sz="1200" kern="1200" dirty="0" smtClean="0">
                <a:solidFill>
                  <a:schemeClr val="tx1"/>
                </a:solidFill>
                <a:effectLst/>
                <a:latin typeface="+mn-lt"/>
                <a:ea typeface="+mn-ea"/>
                <a:cs typeface="+mn-cs"/>
              </a:rPr>
              <a:t>Claim- in the middle- We need better ways of managing pests</a:t>
            </a:r>
          </a:p>
          <a:p>
            <a:r>
              <a:rPr lang="en-US" sz="1200" kern="1200" dirty="0" smtClean="0">
                <a:solidFill>
                  <a:schemeClr val="tx1"/>
                </a:solidFill>
                <a:effectLst/>
                <a:latin typeface="+mn-lt"/>
                <a:ea typeface="+mn-ea"/>
                <a:cs typeface="+mn-cs"/>
              </a:rPr>
              <a:t>	In the upper left hand square, include: Evidence (Pro) with a couple of bullets and the significance with a couple of bullets.</a:t>
            </a:r>
          </a:p>
          <a:p>
            <a:r>
              <a:rPr lang="en-US" sz="1200" kern="1200" dirty="0" smtClean="0">
                <a:solidFill>
                  <a:schemeClr val="tx1"/>
                </a:solidFill>
                <a:effectLst/>
                <a:latin typeface="+mn-lt"/>
                <a:ea typeface="+mn-ea"/>
                <a:cs typeface="+mn-cs"/>
              </a:rPr>
              <a:t>	Upper right hand corner- opposing claims (with a few bullets)</a:t>
            </a:r>
          </a:p>
          <a:p>
            <a:r>
              <a:rPr lang="en-US" sz="1200" kern="1200" dirty="0" smtClean="0">
                <a:solidFill>
                  <a:schemeClr val="tx1"/>
                </a:solidFill>
                <a:effectLst/>
                <a:latin typeface="+mn-lt"/>
                <a:ea typeface="+mn-ea"/>
                <a:cs typeface="+mn-cs"/>
              </a:rPr>
              <a:t>	Lover left hand corner- strengths</a:t>
            </a:r>
          </a:p>
          <a:p>
            <a:r>
              <a:rPr lang="en-US" sz="1200" kern="1200" dirty="0" smtClean="0">
                <a:solidFill>
                  <a:schemeClr val="tx1"/>
                </a:solidFill>
                <a:effectLst/>
                <a:latin typeface="+mn-lt"/>
                <a:ea typeface="+mn-ea"/>
                <a:cs typeface="+mn-cs"/>
              </a:rPr>
              <a:t>	Etc.</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89</a:t>
            </a:fld>
            <a:endParaRPr lang="en-US" dirty="0"/>
          </a:p>
        </p:txBody>
      </p:sp>
    </p:spTree>
    <p:extLst>
      <p:ext uri="{BB962C8B-B14F-4D97-AF65-F5344CB8AC3E}">
        <p14:creationId xmlns:p14="http://schemas.microsoft.com/office/powerpoint/2010/main" val="54989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Common Core State Standards- </a:t>
            </a:r>
          </a:p>
          <a:p>
            <a:r>
              <a:rPr lang="en-US" sz="1200" kern="1200" dirty="0" smtClean="0">
                <a:solidFill>
                  <a:schemeClr val="tx1"/>
                </a:solidFill>
                <a:effectLst/>
                <a:latin typeface="+mn-lt"/>
                <a:ea typeface="+mn-ea"/>
                <a:cs typeface="+mn-cs"/>
              </a:rPr>
              <a:t>	“How many of you are familiar with the Common Core?  We’re going to be looking at a couple of specific areas.  Each strand has a broad set of college and career readiness anchor standards.  We’re looking at argumentative and explanatory anchors.  We’re going to look at- what are the specific types of writing that students need to be able to do and what are the standards.  We’re looking at the secondary part of these standards.  Looking at text types and purposes”  Show how the strands are developed through the grade levels.  </a:t>
            </a:r>
          </a:p>
          <a:p>
            <a:r>
              <a:rPr lang="en-US" sz="1200" kern="1200" dirty="0" smtClean="0">
                <a:solidFill>
                  <a:schemeClr val="tx1"/>
                </a:solidFill>
                <a:effectLst/>
                <a:latin typeface="+mn-lt"/>
                <a:ea typeface="+mn-ea"/>
                <a:cs typeface="+mn-cs"/>
              </a:rPr>
              <a:t>	“Take a minute to look at your grade span and notice what it is that students need to achieve in that anchor standard.”  Participants share out.  Point out the shared responsibility of teaching reading and writing and offer other handouts for further reading related to the common core.</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extLst>
      <p:ext uri="{BB962C8B-B14F-4D97-AF65-F5344CB8AC3E}">
        <p14:creationId xmlns:p14="http://schemas.microsoft.com/office/powerpoint/2010/main" val="13759101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90000"/>
              </a:lnSpc>
              <a:buFont typeface="+mj-lt"/>
              <a:buAutoNum type="arabicPeriod"/>
            </a:pPr>
            <a:r>
              <a:rPr lang="en-US" sz="1200" dirty="0" smtClean="0"/>
              <a:t>Four square instruction should be done weekly to bi-weekly.</a:t>
            </a:r>
          </a:p>
          <a:p>
            <a:pPr marL="228600" indent="-228600" eaLnBrk="1" hangingPunct="1">
              <a:lnSpc>
                <a:spcPct val="90000"/>
              </a:lnSpc>
              <a:buFont typeface="+mj-lt"/>
              <a:buAutoNum type="arabicPeriod"/>
            </a:pPr>
            <a:r>
              <a:rPr lang="en-US" sz="1200" dirty="0" smtClean="0"/>
              <a:t>It should be accompanied by other writing activities.  Ex. Journal Writing</a:t>
            </a:r>
          </a:p>
          <a:p>
            <a:pPr marL="228600" indent="-228600" eaLnBrk="1" hangingPunct="1">
              <a:lnSpc>
                <a:spcPct val="90000"/>
              </a:lnSpc>
              <a:buFont typeface="+mj-lt"/>
              <a:buAutoNum type="arabicPeriod"/>
            </a:pPr>
            <a:r>
              <a:rPr lang="en-US" sz="1200" dirty="0" smtClean="0"/>
              <a:t>It is recommended to use the same prompt repeatedly when introducing the steps because the familiarity will aid instruction.</a:t>
            </a:r>
          </a:p>
          <a:p>
            <a:pPr marL="228600" indent="-228600" eaLnBrk="1" hangingPunct="1">
              <a:lnSpc>
                <a:spcPct val="90000"/>
              </a:lnSpc>
              <a:buFont typeface="+mj-lt"/>
              <a:buAutoNum type="arabicPeriod"/>
            </a:pPr>
            <a:r>
              <a:rPr lang="en-US" sz="1200" dirty="0" smtClean="0"/>
              <a:t>It is important for students to understand the relationship of ideas as demonstrated in the four square format before moving on to paragraphs.</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90</a:t>
            </a:fld>
            <a:endParaRPr lang="en-US" dirty="0"/>
          </a:p>
        </p:txBody>
      </p:sp>
    </p:spTree>
    <p:extLst>
      <p:ext uri="{BB962C8B-B14F-4D97-AF65-F5344CB8AC3E}">
        <p14:creationId xmlns:p14="http://schemas.microsoft.com/office/powerpoint/2010/main" val="15982429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91</a:t>
            </a:fld>
            <a:endParaRPr lang="en-US" dirty="0"/>
          </a:p>
        </p:txBody>
      </p:sp>
    </p:spTree>
    <p:extLst>
      <p:ext uri="{BB962C8B-B14F-4D97-AF65-F5344CB8AC3E}">
        <p14:creationId xmlns:p14="http://schemas.microsoft.com/office/powerpoint/2010/main" val="18063378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92</a:t>
            </a:fld>
            <a:endParaRPr lang="en-US" dirty="0"/>
          </a:p>
        </p:txBody>
      </p:sp>
    </p:spTree>
    <p:extLst>
      <p:ext uri="{BB962C8B-B14F-4D97-AF65-F5344CB8AC3E}">
        <p14:creationId xmlns:p14="http://schemas.microsoft.com/office/powerpoint/2010/main" val="2102001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93</a:t>
            </a:fld>
            <a:endParaRPr lang="en-US" dirty="0"/>
          </a:p>
        </p:txBody>
      </p:sp>
    </p:spTree>
    <p:extLst>
      <p:ext uri="{BB962C8B-B14F-4D97-AF65-F5344CB8AC3E}">
        <p14:creationId xmlns:p14="http://schemas.microsoft.com/office/powerpoint/2010/main" val="42596130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94</a:t>
            </a:fld>
            <a:endParaRPr lang="en-US" dirty="0"/>
          </a:p>
        </p:txBody>
      </p:sp>
    </p:spTree>
    <p:extLst>
      <p:ext uri="{BB962C8B-B14F-4D97-AF65-F5344CB8AC3E}">
        <p14:creationId xmlns:p14="http://schemas.microsoft.com/office/powerpoint/2010/main" val="4999486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95</a:t>
            </a:fld>
            <a:endParaRPr lang="en-US" dirty="0"/>
          </a:p>
        </p:txBody>
      </p:sp>
    </p:spTree>
    <p:extLst>
      <p:ext uri="{BB962C8B-B14F-4D97-AF65-F5344CB8AC3E}">
        <p14:creationId xmlns:p14="http://schemas.microsoft.com/office/powerpoint/2010/main" val="32431968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96</a:t>
            </a:fld>
            <a:endParaRPr lang="en-US" dirty="0"/>
          </a:p>
        </p:txBody>
      </p:sp>
    </p:spTree>
    <p:extLst>
      <p:ext uri="{BB962C8B-B14F-4D97-AF65-F5344CB8AC3E}">
        <p14:creationId xmlns:p14="http://schemas.microsoft.com/office/powerpoint/2010/main" val="34189878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dirty="0" smtClean="0"/>
              <a:t>The reasons, examples or explanations developed in the previous step now need further development.</a:t>
            </a:r>
          </a:p>
          <a:p>
            <a:pPr eaLnBrk="1" hangingPunct="1">
              <a:lnSpc>
                <a:spcPct val="90000"/>
              </a:lnSpc>
            </a:pPr>
            <a:r>
              <a:rPr lang="en-US" sz="1200" dirty="0" smtClean="0"/>
              <a:t>In a sense, boxes 2, 3, and 4 will each be four squared independently.</a:t>
            </a:r>
          </a:p>
          <a:p>
            <a:pPr eaLnBrk="1" hangingPunct="1">
              <a:lnSpc>
                <a:spcPct val="90000"/>
              </a:lnSpc>
            </a:pPr>
            <a:r>
              <a:rPr lang="en-US" sz="1200" dirty="0" smtClean="0"/>
              <a:t>These details will make up the substance of the body paragraphs of the multiple-paragraph essay.</a:t>
            </a:r>
          </a:p>
          <a:p>
            <a:pPr eaLnBrk="1" hangingPunct="1">
              <a:lnSpc>
                <a:spcPct val="90000"/>
              </a:lnSpc>
            </a:pPr>
            <a:r>
              <a:rPr lang="en-US" sz="1200" dirty="0" smtClean="0"/>
              <a:t>Using the four square to develop these ideas ensures that details are aligned with the main ideas, and topic sentences start every paragraph.</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97</a:t>
            </a:fld>
            <a:endParaRPr lang="en-US" dirty="0"/>
          </a:p>
        </p:txBody>
      </p:sp>
    </p:spTree>
    <p:extLst>
      <p:ext uri="{BB962C8B-B14F-4D97-AF65-F5344CB8AC3E}">
        <p14:creationId xmlns:p14="http://schemas.microsoft.com/office/powerpoint/2010/main" val="25626062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98</a:t>
            </a:fld>
            <a:endParaRPr lang="en-US" dirty="0"/>
          </a:p>
        </p:txBody>
      </p:sp>
    </p:spTree>
    <p:extLst>
      <p:ext uri="{BB962C8B-B14F-4D97-AF65-F5344CB8AC3E}">
        <p14:creationId xmlns:p14="http://schemas.microsoft.com/office/powerpoint/2010/main" val="1192802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99</a:t>
            </a:fld>
            <a:endParaRPr lang="en-US" dirty="0"/>
          </a:p>
        </p:txBody>
      </p:sp>
    </p:spTree>
    <p:extLst>
      <p:ext uri="{BB962C8B-B14F-4D97-AF65-F5344CB8AC3E}">
        <p14:creationId xmlns:p14="http://schemas.microsoft.com/office/powerpoint/2010/main" val="3105493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2/25/2014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2/25/2014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2/25/2014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9200C9AC-C3F8-4084-957A-78168DD979DF}" type="datetime1">
              <a:rPr lang="en-US">
                <a:solidFill>
                  <a:srgbClr val="FFF39D">
                    <a:shade val="50000"/>
                    <a:satMod val="200000"/>
                  </a:srgbClr>
                </a:solidFill>
              </a:rPr>
              <a:pPr>
                <a:defRPr/>
              </a:pPr>
              <a:t>2/25/2014</a:t>
            </a:fld>
            <a:endParaRPr lang="en-US" dirty="0">
              <a:solidFill>
                <a:srgbClr val="FFF39D">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FF39D">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a:defRPr/>
            </a:pPr>
            <a:fld id="{D4C2C0CC-C4EE-40B1-A727-BEE43500D4EA}" type="slidenum">
              <a:rPr lang="en-US">
                <a:solidFill>
                  <a:srgbClr val="FFF39D">
                    <a:shade val="50000"/>
                    <a:satMod val="200000"/>
                  </a:srgbClr>
                </a:solidFill>
              </a:rPr>
              <a:pPr>
                <a:defRPr/>
              </a:pPr>
              <a:t>‹#›</a:t>
            </a:fld>
            <a:endParaRPr lang="en-US" dirty="0">
              <a:solidFill>
                <a:srgbClr val="FFF39D">
                  <a:shade val="50000"/>
                  <a:satMod val="200000"/>
                </a:srgbClr>
              </a:solidFill>
            </a:endParaRPr>
          </a:p>
        </p:txBody>
      </p:sp>
    </p:spTree>
    <p:extLst>
      <p:ext uri="{BB962C8B-B14F-4D97-AF65-F5344CB8AC3E}">
        <p14:creationId xmlns:p14="http://schemas.microsoft.com/office/powerpoint/2010/main" val="1438390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836FB4F-A65B-48F8-B8B6-60183B6A9FE9}" type="slidenum">
              <a:rPr lang="en-US" altLang="en-US"/>
              <a:pPr>
                <a:defRPr/>
              </a:pPr>
              <a:t>‹#›</a:t>
            </a:fld>
            <a:endParaRPr lang="en-US" altLang="en-US"/>
          </a:p>
        </p:txBody>
      </p:sp>
    </p:spTree>
    <p:extLst>
      <p:ext uri="{BB962C8B-B14F-4D97-AF65-F5344CB8AC3E}">
        <p14:creationId xmlns:p14="http://schemas.microsoft.com/office/powerpoint/2010/main" val="603112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2/25/2014</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2/25/2014</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2/25/2014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2/25/2014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2/25/2014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2/25/2014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2/25/2014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77" r:id="rId14"/>
    <p:sldLayoutId id="2147483678"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7.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1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0.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1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0.xml"/><Relationship Id="rId1" Type="http://schemas.openxmlformats.org/officeDocument/2006/relationships/slideLayout" Target="../slideLayouts/slideLayout14.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47.gif"/></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7.gif"/></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Meeting the Challenges of the CCSS</a:t>
            </a:r>
            <a:endParaRPr lang="en-US" dirty="0"/>
          </a:p>
        </p:txBody>
      </p:sp>
      <p:sp>
        <p:nvSpPr>
          <p:cNvPr id="3" name="Title 2"/>
          <p:cNvSpPr>
            <a:spLocks noGrp="1"/>
          </p:cNvSpPr>
          <p:nvPr>
            <p:ph type="title"/>
          </p:nvPr>
        </p:nvSpPr>
        <p:spPr>
          <a:xfrm>
            <a:off x="106344" y="3810000"/>
            <a:ext cx="7315200" cy="1219200"/>
          </a:xfrm>
        </p:spPr>
        <p:txBody>
          <a:bodyPr>
            <a:normAutofit/>
          </a:bodyPr>
          <a:lstStyle/>
          <a:p>
            <a:r>
              <a:rPr lang="en-US" dirty="0" smtClean="0"/>
              <a:t>Teaching Writing in the Content Areas to Migrant Students</a:t>
            </a:r>
            <a:endParaRPr lang="en-US" dirty="0"/>
          </a:p>
        </p:txBody>
      </p:sp>
      <p:sp>
        <p:nvSpPr>
          <p:cNvPr id="5" name="Oval 2"/>
          <p:cNvSpPr>
            <a:spLocks noChangeArrowheads="1"/>
          </p:cNvSpPr>
          <p:nvPr/>
        </p:nvSpPr>
        <p:spPr bwMode="auto">
          <a:xfrm>
            <a:off x="7858125" y="3385457"/>
            <a:ext cx="1133475" cy="1044575"/>
          </a:xfrm>
          <a:prstGeom prst="ellipse">
            <a:avLst/>
          </a:prstGeom>
          <a:blipFill dpi="0" rotWithShape="1">
            <a:blip r:embed="rId3"/>
            <a:srcRect/>
            <a:stretch>
              <a:fillRect/>
            </a:stretch>
          </a:blipFill>
          <a:ln w="9525" algn="ctr">
            <a:solidFill>
              <a:srgbClr val="000080"/>
            </a:solidFill>
            <a:round/>
            <a:headEnd/>
            <a:tailEnd/>
          </a:ln>
        </p:spPr>
        <p:txBody>
          <a:bodyPr vert="horz" wrap="none" lIns="91440" tIns="45720" rIns="91440" bIns="45720" numCol="1" anchor="ctr" anchorCtr="0" compatLnSpc="1">
            <a:prstTxWarp prst="textNoShape">
              <a:avLst/>
            </a:prstTxWarp>
          </a:bodyPr>
          <a:lstStyle/>
          <a:p>
            <a:endParaRPr lang="en-US"/>
          </a:p>
        </p:txBody>
      </p:sp>
    </p:spTree>
    <p:extLst>
      <p:ext uri="{BB962C8B-B14F-4D97-AF65-F5344CB8AC3E}">
        <p14:creationId xmlns:p14="http://schemas.microsoft.com/office/powerpoint/2010/main" val="3731920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Core State Standards</a:t>
            </a:r>
            <a:endParaRPr lang="en-US" dirty="0"/>
          </a:p>
        </p:txBody>
      </p:sp>
      <p:sp>
        <p:nvSpPr>
          <p:cNvPr id="3" name="Content Placeholder 2"/>
          <p:cNvSpPr>
            <a:spLocks noGrp="1"/>
          </p:cNvSpPr>
          <p:nvPr>
            <p:ph sz="half" idx="1"/>
          </p:nvPr>
        </p:nvSpPr>
        <p:spPr>
          <a:xfrm>
            <a:off x="457200" y="2057401"/>
            <a:ext cx="8001000" cy="1981200"/>
          </a:xfrm>
        </p:spPr>
        <p:txBody>
          <a:bodyPr>
            <a:normAutofit/>
          </a:bodyPr>
          <a:lstStyle/>
          <a:p>
            <a:pPr marL="400050" lvl="1" indent="0" algn="ctr">
              <a:buNone/>
            </a:pPr>
            <a:r>
              <a:rPr lang="en-US" sz="4400" dirty="0" smtClean="0"/>
              <a:t>Let’s review</a:t>
            </a:r>
          </a:p>
          <a:p>
            <a:pPr marL="400050" lvl="1" indent="0" algn="ctr">
              <a:buNone/>
            </a:pPr>
            <a:r>
              <a:rPr lang="en-US" sz="4400" dirty="0" smtClean="0"/>
              <a:t>our materials for today…</a:t>
            </a:r>
            <a:endParaRPr lang="en-US" sz="4400" dirty="0"/>
          </a:p>
        </p:txBody>
      </p:sp>
    </p:spTree>
    <p:extLst>
      <p:ext uri="{BB962C8B-B14F-4D97-AF65-F5344CB8AC3E}">
        <p14:creationId xmlns:p14="http://schemas.microsoft.com/office/powerpoint/2010/main" val="7624533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Cornell Notes…Step 2</a:t>
            </a:r>
            <a:endParaRPr lang="en-US" sz="4000" dirty="0"/>
          </a:p>
        </p:txBody>
      </p:sp>
      <p:pic>
        <p:nvPicPr>
          <p:cNvPr id="3074"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828800"/>
            <a:ext cx="869441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9012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Cornell Notes…Step 3</a:t>
            </a:r>
            <a:endParaRPr lang="en-US" sz="4000"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143000"/>
            <a:ext cx="892630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9655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Cornell Notes…Step 4</a:t>
            </a:r>
            <a:endParaRPr lang="en-US" sz="4000"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066800"/>
            <a:ext cx="8077200" cy="527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1742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Cornell Notes Step 5</a:t>
            </a:r>
            <a:endParaRPr lang="en-US" sz="4000" dirty="0"/>
          </a:p>
        </p:txBody>
      </p:sp>
      <p:pic>
        <p:nvPicPr>
          <p:cNvPr id="5" name="Picture 7" descr="F:\TRAININGS_WORKSHOPS\2012-2013\Mary\Writing Workshop\Cornell Notes\Step 5--Summarize your No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48546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8410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Cornell Notes Step 6</a:t>
            </a:r>
            <a:endParaRPr lang="en-US" sz="4000" dirty="0"/>
          </a:p>
        </p:txBody>
      </p:sp>
      <p:pic>
        <p:nvPicPr>
          <p:cNvPr id="5" name="Picture 8" descr="F:\TRAININGS_WORKSHOPS\2012-2013\Mary\Writing Workshop\Cornell Notes\Step 6--Study Your No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78" y="1295400"/>
            <a:ext cx="860232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8579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Example of Cornell Notes</a:t>
            </a:r>
            <a:endParaRPr lang="en-US" sz="4000" dirty="0"/>
          </a:p>
        </p:txBody>
      </p:sp>
      <p:pic>
        <p:nvPicPr>
          <p:cNvPr id="5" name="Picture 2" descr="F:\TRAININGS_WORKSHOPS\2012-2013\Mary\Writing Workshop\Cornell Notes\Example of Cornell Note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4933" y="914400"/>
            <a:ext cx="5159997"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6825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u="sng" dirty="0" smtClean="0">
                <a:solidFill>
                  <a:srgbClr val="00B050"/>
                </a:solidFill>
              </a:rPr>
              <a:t>READING TO LEARN</a:t>
            </a:r>
            <a:r>
              <a:rPr lang="en-US" b="1" dirty="0" smtClean="0">
                <a:solidFill>
                  <a:srgbClr val="00B050"/>
                </a:solidFill>
              </a:rPr>
              <a:t> is a complex task</a:t>
            </a:r>
            <a:endParaRPr lang="en-US" b="1" dirty="0">
              <a:solidFill>
                <a:srgbClr val="00B050"/>
              </a:solidFill>
            </a:endParaRPr>
          </a:p>
        </p:txBody>
      </p:sp>
      <p:sp>
        <p:nvSpPr>
          <p:cNvPr id="6" name="Content Placeholder 5"/>
          <p:cNvSpPr>
            <a:spLocks noGrp="1"/>
          </p:cNvSpPr>
          <p:nvPr>
            <p:ph idx="1"/>
          </p:nvPr>
        </p:nvSpPr>
        <p:spPr>
          <a:xfrm>
            <a:off x="685800" y="1447800"/>
            <a:ext cx="8001000" cy="4525963"/>
          </a:xfrm>
        </p:spPr>
        <p:txBody>
          <a:bodyPr/>
          <a:lstStyle/>
          <a:p>
            <a:pPr lvl="1"/>
            <a:r>
              <a:rPr lang="en-US" dirty="0" smtClean="0"/>
              <a:t>Knowing the purpose for our reading</a:t>
            </a:r>
          </a:p>
          <a:p>
            <a:pPr lvl="1"/>
            <a:r>
              <a:rPr lang="en-US" dirty="0" smtClean="0"/>
              <a:t>Comprehending what we’ve read</a:t>
            </a:r>
          </a:p>
          <a:p>
            <a:pPr lvl="1"/>
            <a:r>
              <a:rPr lang="en-US" dirty="0" smtClean="0"/>
              <a:t>Taking notes</a:t>
            </a:r>
          </a:p>
          <a:p>
            <a:pPr lvl="1"/>
            <a:r>
              <a:rPr lang="en-US" dirty="0" smtClean="0"/>
              <a:t>Organizing our information</a:t>
            </a:r>
          </a:p>
          <a:p>
            <a:pPr lvl="1"/>
            <a:r>
              <a:rPr lang="en-US" dirty="0" smtClean="0"/>
              <a:t>Talking about what we’ve read/what we learned</a:t>
            </a:r>
          </a:p>
          <a:p>
            <a:pPr lvl="1"/>
            <a:r>
              <a:rPr lang="en-US" dirty="0" smtClean="0"/>
              <a:t>Leads to </a:t>
            </a:r>
            <a:r>
              <a:rPr lang="en-US" sz="3600" b="1" dirty="0" smtClean="0"/>
              <a:t>Writing </a:t>
            </a:r>
            <a:r>
              <a:rPr lang="en-US" dirty="0" smtClean="0"/>
              <a:t>(whether it’s compare/contrast, argumentative, explaining or describing, etc.)</a:t>
            </a:r>
            <a:endParaRPr lang="en-US" sz="3600" dirty="0"/>
          </a:p>
        </p:txBody>
      </p:sp>
    </p:spTree>
    <p:extLst>
      <p:ext uri="{BB962C8B-B14F-4D97-AF65-F5344CB8AC3E}">
        <p14:creationId xmlns:p14="http://schemas.microsoft.com/office/powerpoint/2010/main" val="607830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Expert Groups Reading</a:t>
            </a:r>
            <a:endParaRPr lang="en-US" dirty="0"/>
          </a:p>
        </p:txBody>
      </p:sp>
    </p:spTree>
    <p:extLst>
      <p:ext uri="{BB962C8B-B14F-4D97-AF65-F5344CB8AC3E}">
        <p14:creationId xmlns:p14="http://schemas.microsoft.com/office/powerpoint/2010/main" val="257831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rgbClr val="00B050"/>
                </a:solidFill>
              </a:rPr>
              <a:t>Expert Group Reading in Tandem with Use of Mind Map</a:t>
            </a:r>
            <a:endParaRPr lang="en-US" b="1" dirty="0">
              <a:solidFill>
                <a:srgbClr val="00B050"/>
              </a:solidFill>
            </a:endParaRPr>
          </a:p>
        </p:txBody>
      </p:sp>
      <p:sp>
        <p:nvSpPr>
          <p:cNvPr id="5" name="Content Placeholder 4"/>
          <p:cNvSpPr>
            <a:spLocks noGrp="1"/>
          </p:cNvSpPr>
          <p:nvPr>
            <p:ph idx="1"/>
          </p:nvPr>
        </p:nvSpPr>
        <p:spPr>
          <a:xfrm>
            <a:off x="1295400" y="1600200"/>
            <a:ext cx="7391400" cy="4525963"/>
          </a:xfrm>
        </p:spPr>
        <p:txBody>
          <a:bodyPr/>
          <a:lstStyle/>
          <a:p>
            <a:r>
              <a:rPr lang="en-US" dirty="0" smtClean="0"/>
              <a:t>Type of jigsaw (Spencer Kagan)</a:t>
            </a:r>
          </a:p>
          <a:p>
            <a:r>
              <a:rPr lang="en-US" dirty="0" smtClean="0"/>
              <a:t>Reduces quantity of reading </a:t>
            </a:r>
            <a:r>
              <a:rPr lang="en-US" sz="2400" dirty="0" smtClean="0"/>
              <a:t>(important for migrant student who are ELLs)</a:t>
            </a:r>
          </a:p>
          <a:p>
            <a:r>
              <a:rPr lang="en-US" dirty="0" smtClean="0"/>
              <a:t>Teaches notetaking and organizing information</a:t>
            </a:r>
          </a:p>
          <a:p>
            <a:r>
              <a:rPr lang="en-US" dirty="0" smtClean="0"/>
              <a:t>Builds transferrable study skills</a:t>
            </a:r>
          </a:p>
          <a:p>
            <a:endParaRPr lang="en-US" dirty="0"/>
          </a:p>
        </p:txBody>
      </p:sp>
    </p:spTree>
    <p:extLst>
      <p:ext uri="{BB962C8B-B14F-4D97-AF65-F5344CB8AC3E}">
        <p14:creationId xmlns:p14="http://schemas.microsoft.com/office/powerpoint/2010/main" val="402460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Expert Groups—What does it look like?</a:t>
            </a:r>
            <a:endParaRPr lang="en-US" b="1" dirty="0">
              <a:solidFill>
                <a:srgbClr val="00B050"/>
              </a:solidFill>
            </a:endParaRPr>
          </a:p>
        </p:txBody>
      </p:sp>
      <p:pic>
        <p:nvPicPr>
          <p:cNvPr id="8195"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868892" y="975519"/>
            <a:ext cx="7132108" cy="534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95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Activity—OBSERVATION CHARTS</a:t>
            </a:r>
            <a:endParaRPr lang="en-US" dirty="0"/>
          </a:p>
        </p:txBody>
      </p:sp>
      <p:sp>
        <p:nvSpPr>
          <p:cNvPr id="6" name="Content Placeholder 5"/>
          <p:cNvSpPr>
            <a:spLocks noGrp="1"/>
          </p:cNvSpPr>
          <p:nvPr>
            <p:ph idx="1"/>
          </p:nvPr>
        </p:nvSpPr>
        <p:spPr>
          <a:xfrm>
            <a:off x="457200" y="990600"/>
            <a:ext cx="8229600" cy="5135563"/>
          </a:xfrm>
        </p:spPr>
        <p:txBody>
          <a:bodyPr>
            <a:normAutofit/>
          </a:bodyPr>
          <a:lstStyle/>
          <a:p>
            <a:pPr marL="514350" indent="-514350">
              <a:buFont typeface="+mj-lt"/>
              <a:buAutoNum type="arabicPeriod"/>
            </a:pPr>
            <a:r>
              <a:rPr lang="en-US" sz="2400" dirty="0" smtClean="0"/>
              <a:t>Get into pairs, and take one pencil to share between the two of you.</a:t>
            </a:r>
          </a:p>
          <a:p>
            <a:pPr marL="514350" indent="-514350">
              <a:buFont typeface="+mj-lt"/>
              <a:buAutoNum type="arabicPeriod"/>
            </a:pPr>
            <a:r>
              <a:rPr lang="en-US" sz="2400" dirty="0" smtClean="0"/>
              <a:t>Together with your partner, walk up to a poster station and observe the pictures or text that is displayed.  </a:t>
            </a:r>
            <a:r>
              <a:rPr lang="en-US" sz="2400" b="1" dirty="0" smtClean="0">
                <a:solidFill>
                  <a:schemeClr val="accent2"/>
                </a:solidFill>
              </a:rPr>
              <a:t>Talk about what you observe</a:t>
            </a:r>
            <a:r>
              <a:rPr lang="en-US" sz="2400" dirty="0" smtClean="0"/>
              <a:t>.</a:t>
            </a:r>
          </a:p>
          <a:p>
            <a:pPr marL="514350" indent="-514350">
              <a:buFont typeface="+mj-lt"/>
              <a:buAutoNum type="arabicPeriod"/>
            </a:pPr>
            <a:r>
              <a:rPr lang="en-US" sz="2400" dirty="0" smtClean="0"/>
              <a:t>After discussing, the person with the pencil writes </a:t>
            </a:r>
            <a:r>
              <a:rPr lang="en-US" sz="2400" u="sng" dirty="0" smtClean="0"/>
              <a:t>one observation and one question or wondering</a:t>
            </a:r>
            <a:r>
              <a:rPr lang="en-US" sz="2400" dirty="0" smtClean="0"/>
              <a:t>.</a:t>
            </a:r>
          </a:p>
          <a:p>
            <a:pPr marL="514350" indent="-514350">
              <a:buFont typeface="+mj-lt"/>
              <a:buAutoNum type="arabicPeriod"/>
            </a:pPr>
            <a:r>
              <a:rPr lang="en-US" sz="2400" dirty="0" smtClean="0"/>
              <a:t>The pair then travels to the next poster station and they repeat the process (observing/talking/writing), but this time the other person is the writer.  </a:t>
            </a:r>
          </a:p>
          <a:p>
            <a:pPr marL="514350" indent="-514350">
              <a:buFont typeface="+mj-lt"/>
              <a:buAutoNum type="arabicPeriod"/>
            </a:pPr>
            <a:r>
              <a:rPr lang="en-US" sz="2400" dirty="0" smtClean="0"/>
              <a:t>Continue through all stations, swapping the pencil each time.</a:t>
            </a:r>
            <a:endParaRPr lang="en-US" sz="2400" dirty="0"/>
          </a:p>
        </p:txBody>
      </p:sp>
    </p:spTree>
    <p:extLst>
      <p:ext uri="{BB962C8B-B14F-4D97-AF65-F5344CB8AC3E}">
        <p14:creationId xmlns:p14="http://schemas.microsoft.com/office/powerpoint/2010/main" val="2519428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Expert Groups—Why do it?</a:t>
            </a:r>
            <a:endParaRPr lang="en-US" b="1" dirty="0">
              <a:solidFill>
                <a:srgbClr val="00B050"/>
              </a:solidFill>
            </a:endParaRPr>
          </a:p>
        </p:txBody>
      </p:sp>
      <p:sp>
        <p:nvSpPr>
          <p:cNvPr id="3" name="Content Placeholder 2"/>
          <p:cNvSpPr>
            <a:spLocks noGrp="1"/>
          </p:cNvSpPr>
          <p:nvPr>
            <p:ph idx="1"/>
          </p:nvPr>
        </p:nvSpPr>
        <p:spPr>
          <a:xfrm>
            <a:off x="533400" y="1371600"/>
            <a:ext cx="8229600" cy="4525963"/>
          </a:xfrm>
        </p:spPr>
        <p:txBody>
          <a:bodyPr>
            <a:normAutofit fontScale="92500" lnSpcReduction="20000"/>
          </a:bodyPr>
          <a:lstStyle/>
          <a:p>
            <a:pPr lvl="0"/>
            <a:r>
              <a:rPr lang="en-US" dirty="0"/>
              <a:t>Builds </a:t>
            </a:r>
            <a:r>
              <a:rPr lang="en-US" dirty="0" smtClean="0"/>
              <a:t>background</a:t>
            </a:r>
          </a:p>
          <a:p>
            <a:pPr lvl="0"/>
            <a:r>
              <a:rPr lang="en-US" dirty="0" smtClean="0"/>
              <a:t>Sets a purpose </a:t>
            </a:r>
            <a:r>
              <a:rPr lang="en-US" dirty="0"/>
              <a:t>for reading</a:t>
            </a:r>
          </a:p>
          <a:p>
            <a:pPr lvl="0"/>
            <a:r>
              <a:rPr lang="en-US" dirty="0"/>
              <a:t>Demonstrates features of non-fiction text </a:t>
            </a:r>
          </a:p>
          <a:p>
            <a:pPr lvl="0"/>
            <a:r>
              <a:rPr lang="en-US" dirty="0"/>
              <a:t>Teaches </a:t>
            </a:r>
            <a:r>
              <a:rPr lang="en-US" dirty="0" smtClean="0"/>
              <a:t>comprehension strategies while reading </a:t>
            </a:r>
            <a:r>
              <a:rPr lang="en-US" dirty="0"/>
              <a:t>for information</a:t>
            </a:r>
          </a:p>
          <a:p>
            <a:pPr lvl="0"/>
            <a:r>
              <a:rPr lang="en-US" dirty="0"/>
              <a:t>Promotes comprehension and communication of key concepts</a:t>
            </a:r>
          </a:p>
          <a:p>
            <a:pPr lvl="0"/>
            <a:r>
              <a:rPr lang="en-US" dirty="0"/>
              <a:t>Provides scaffolding for ELLs or struggling </a:t>
            </a:r>
            <a:r>
              <a:rPr lang="en-US" dirty="0" smtClean="0"/>
              <a:t>readers</a:t>
            </a:r>
            <a:endParaRPr lang="en-US" dirty="0"/>
          </a:p>
          <a:p>
            <a:pPr lvl="0"/>
            <a:r>
              <a:rPr lang="en-US" dirty="0"/>
              <a:t>Teaches study skills and note-taking since text comes from </a:t>
            </a:r>
            <a:r>
              <a:rPr lang="en-US" dirty="0" smtClean="0"/>
              <a:t>textbook</a:t>
            </a:r>
            <a:endParaRPr lang="en-US" dirty="0"/>
          </a:p>
        </p:txBody>
      </p:sp>
    </p:spTree>
    <p:extLst>
      <p:ext uri="{BB962C8B-B14F-4D97-AF65-F5344CB8AC3E}">
        <p14:creationId xmlns:p14="http://schemas.microsoft.com/office/powerpoint/2010/main" val="383786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Mind Maps</a:t>
            </a:r>
            <a:endParaRPr lang="en-US" dirty="0"/>
          </a:p>
        </p:txBody>
      </p:sp>
    </p:spTree>
    <p:extLst>
      <p:ext uri="{BB962C8B-B14F-4D97-AF65-F5344CB8AC3E}">
        <p14:creationId xmlns:p14="http://schemas.microsoft.com/office/powerpoint/2010/main" val="97711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Mind Map—Why do it?</a:t>
            </a:r>
            <a:endParaRPr lang="en-US" b="1" dirty="0">
              <a:solidFill>
                <a:srgbClr val="00B050"/>
              </a:solidFill>
            </a:endParaRPr>
          </a:p>
        </p:txBody>
      </p:sp>
      <p:sp>
        <p:nvSpPr>
          <p:cNvPr id="3" name="Content Placeholder 2"/>
          <p:cNvSpPr>
            <a:spLocks noGrp="1"/>
          </p:cNvSpPr>
          <p:nvPr>
            <p:ph idx="1"/>
          </p:nvPr>
        </p:nvSpPr>
        <p:spPr>
          <a:xfrm>
            <a:off x="533400" y="1371600"/>
            <a:ext cx="8229600" cy="4525963"/>
          </a:xfrm>
        </p:spPr>
        <p:txBody>
          <a:bodyPr>
            <a:normAutofit fontScale="85000" lnSpcReduction="10000"/>
          </a:bodyPr>
          <a:lstStyle/>
          <a:p>
            <a:r>
              <a:rPr lang="en-US" dirty="0"/>
              <a:t>Purpose is to transfer information in an organized fashion</a:t>
            </a:r>
          </a:p>
          <a:p>
            <a:pPr lvl="0"/>
            <a:r>
              <a:rPr lang="en-US" dirty="0" smtClean="0"/>
              <a:t>Supports the comprehension </a:t>
            </a:r>
            <a:r>
              <a:rPr lang="en-US" dirty="0"/>
              <a:t>of concepts through the organization of information</a:t>
            </a:r>
          </a:p>
          <a:p>
            <a:pPr lvl="0"/>
            <a:r>
              <a:rPr lang="en-US" dirty="0" smtClean="0"/>
              <a:t>Assists in retention </a:t>
            </a:r>
            <a:r>
              <a:rPr lang="en-US" dirty="0"/>
              <a:t>of </a:t>
            </a:r>
            <a:r>
              <a:rPr lang="en-US" dirty="0" smtClean="0"/>
              <a:t>the content</a:t>
            </a:r>
            <a:endParaRPr lang="en-US" dirty="0"/>
          </a:p>
          <a:p>
            <a:pPr lvl="0"/>
            <a:r>
              <a:rPr lang="en-US" dirty="0"/>
              <a:t>Graphically represents content information that is more abstract (brain imprinting)</a:t>
            </a:r>
          </a:p>
          <a:p>
            <a:pPr lvl="0"/>
            <a:r>
              <a:rPr lang="en-US" dirty="0"/>
              <a:t>Helps scaffold the writing process</a:t>
            </a:r>
          </a:p>
          <a:p>
            <a:pPr lvl="0"/>
            <a:r>
              <a:rPr lang="en-US" dirty="0"/>
              <a:t>Used as an intermediate step between the expert group “read and sketch” and the “process grid” </a:t>
            </a:r>
            <a:r>
              <a:rPr lang="en-US" dirty="0" smtClean="0"/>
              <a:t>bullets</a:t>
            </a:r>
            <a:endParaRPr lang="en-US" dirty="0"/>
          </a:p>
        </p:txBody>
      </p:sp>
    </p:spTree>
    <p:extLst>
      <p:ext uri="{BB962C8B-B14F-4D97-AF65-F5344CB8AC3E}">
        <p14:creationId xmlns:p14="http://schemas.microsoft.com/office/powerpoint/2010/main" val="464574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Mind Map—What does it look like?</a:t>
            </a:r>
            <a:endParaRPr lang="en-US" b="1" dirty="0">
              <a:solidFill>
                <a:srgbClr val="00B050"/>
              </a:solidFill>
            </a:endParaRPr>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143000" y="975518"/>
            <a:ext cx="7132109" cy="534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05695" y="3244334"/>
            <a:ext cx="1332609" cy="369332"/>
          </a:xfrm>
          <a:prstGeom prst="rect">
            <a:avLst/>
          </a:prstGeom>
        </p:spPr>
        <p:txBody>
          <a:bodyPr wrap="none">
            <a:spAutoFit/>
          </a:bodyPr>
          <a:lstStyle/>
          <a:p>
            <a:r>
              <a:rPr lang="en-US" dirty="0"/>
              <a:t>Mary Kernel</a:t>
            </a:r>
          </a:p>
        </p:txBody>
      </p:sp>
    </p:spTree>
    <p:extLst>
      <p:ext uri="{BB962C8B-B14F-4D97-AF65-F5344CB8AC3E}">
        <p14:creationId xmlns:p14="http://schemas.microsoft.com/office/powerpoint/2010/main" val="71016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M</a:t>
            </a:r>
            <a:r>
              <a:rPr lang="en-US" b="1" dirty="0" smtClean="0">
                <a:solidFill>
                  <a:srgbClr val="00B050"/>
                </a:solidFill>
              </a:rPr>
              <a:t>ind Map—What does it look like?</a:t>
            </a:r>
            <a:endParaRPr lang="en-US" b="1" dirty="0">
              <a:solidFill>
                <a:srgbClr val="00B050"/>
              </a:solidFill>
            </a:endParaRPr>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204383" y="1143000"/>
            <a:ext cx="6644217"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61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M</a:t>
            </a:r>
            <a:r>
              <a:rPr lang="en-US" b="1" dirty="0" smtClean="0">
                <a:solidFill>
                  <a:srgbClr val="00B050"/>
                </a:solidFill>
              </a:rPr>
              <a:t>ind Map</a:t>
            </a:r>
            <a:endParaRPr lang="en-US" b="1" dirty="0">
              <a:solidFill>
                <a:srgbClr val="00B050"/>
              </a:solidFill>
            </a:endParaRPr>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990600"/>
            <a:ext cx="7182908" cy="5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10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M</a:t>
            </a:r>
            <a:r>
              <a:rPr lang="en-US" b="1" dirty="0" smtClean="0">
                <a:solidFill>
                  <a:srgbClr val="00B050"/>
                </a:solidFill>
              </a:rPr>
              <a:t>ind Map</a:t>
            </a:r>
            <a:endParaRPr lang="en-US" b="1" dirty="0">
              <a:solidFill>
                <a:srgbClr val="00B050"/>
              </a:solidFill>
            </a:endParaRPr>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959909" y="967582"/>
            <a:ext cx="7041091" cy="528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0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Process Grid</a:t>
            </a:r>
            <a:endParaRPr lang="en-US" dirty="0"/>
          </a:p>
        </p:txBody>
      </p:sp>
    </p:spTree>
    <p:extLst>
      <p:ext uri="{BB962C8B-B14F-4D97-AF65-F5344CB8AC3E}">
        <p14:creationId xmlns:p14="http://schemas.microsoft.com/office/powerpoint/2010/main" val="369439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Process Grid—Why do it?</a:t>
            </a:r>
            <a:endParaRPr lang="en-US" b="1" dirty="0">
              <a:solidFill>
                <a:srgbClr val="00B050"/>
              </a:solidFill>
            </a:endParaRPr>
          </a:p>
        </p:txBody>
      </p:sp>
      <p:sp>
        <p:nvSpPr>
          <p:cNvPr id="3" name="Content Placeholder 2"/>
          <p:cNvSpPr>
            <a:spLocks noGrp="1"/>
          </p:cNvSpPr>
          <p:nvPr>
            <p:ph idx="1"/>
          </p:nvPr>
        </p:nvSpPr>
        <p:spPr>
          <a:xfrm>
            <a:off x="533400" y="1371600"/>
            <a:ext cx="8229600" cy="4800599"/>
          </a:xfrm>
        </p:spPr>
        <p:txBody>
          <a:bodyPr>
            <a:normAutofit fontScale="92500" lnSpcReduction="20000"/>
          </a:bodyPr>
          <a:lstStyle/>
          <a:p>
            <a:pPr lvl="0"/>
            <a:r>
              <a:rPr lang="en-US" dirty="0" smtClean="0"/>
              <a:t>form </a:t>
            </a:r>
            <a:r>
              <a:rPr lang="en-US" dirty="0"/>
              <a:t>of </a:t>
            </a:r>
            <a:r>
              <a:rPr lang="en-US" dirty="0" smtClean="0"/>
              <a:t>pre-write</a:t>
            </a:r>
          </a:p>
          <a:p>
            <a:r>
              <a:rPr lang="en-US" dirty="0"/>
              <a:t>can be used in all content </a:t>
            </a:r>
            <a:r>
              <a:rPr lang="en-US" dirty="0" smtClean="0"/>
              <a:t>areas</a:t>
            </a:r>
          </a:p>
          <a:p>
            <a:pPr lvl="0"/>
            <a:r>
              <a:rPr lang="en-US" dirty="0" smtClean="0"/>
              <a:t>teaches </a:t>
            </a:r>
            <a:r>
              <a:rPr lang="en-US" dirty="0"/>
              <a:t>summarizing, categorizing, classifying and </a:t>
            </a:r>
            <a:r>
              <a:rPr lang="en-US" dirty="0" smtClean="0"/>
              <a:t>interrelatedness</a:t>
            </a:r>
            <a:endParaRPr lang="en-US" dirty="0"/>
          </a:p>
          <a:p>
            <a:pPr lvl="0"/>
            <a:r>
              <a:rPr lang="en-US" dirty="0" smtClean="0"/>
              <a:t>very </a:t>
            </a:r>
            <a:r>
              <a:rPr lang="en-US" dirty="0"/>
              <a:t>effective in teaching </a:t>
            </a:r>
            <a:r>
              <a:rPr lang="en-US" dirty="0" smtClean="0"/>
              <a:t>expository </a:t>
            </a:r>
            <a:r>
              <a:rPr lang="en-US" dirty="0"/>
              <a:t>writing</a:t>
            </a:r>
          </a:p>
          <a:p>
            <a:pPr lvl="0"/>
            <a:r>
              <a:rPr lang="en-US" dirty="0" smtClean="0"/>
              <a:t>aids </a:t>
            </a:r>
            <a:r>
              <a:rPr lang="en-US" dirty="0"/>
              <a:t>in comprehension and recall</a:t>
            </a:r>
          </a:p>
          <a:p>
            <a:pPr lvl="0"/>
            <a:r>
              <a:rPr lang="en-US" dirty="0"/>
              <a:t>h</a:t>
            </a:r>
            <a:r>
              <a:rPr lang="en-US" dirty="0" smtClean="0"/>
              <a:t>elps </a:t>
            </a:r>
            <a:r>
              <a:rPr lang="en-US" dirty="0"/>
              <a:t>students organize information for paragraph writing</a:t>
            </a:r>
          </a:p>
          <a:p>
            <a:pPr lvl="0"/>
            <a:r>
              <a:rPr lang="en-US" dirty="0" smtClean="0"/>
              <a:t>bridges </a:t>
            </a:r>
            <a:r>
              <a:rPr lang="en-US" dirty="0"/>
              <a:t>ideas into sentences</a:t>
            </a:r>
          </a:p>
          <a:p>
            <a:pPr lvl="0"/>
            <a:r>
              <a:rPr lang="en-US" dirty="0" smtClean="0"/>
              <a:t>provides </a:t>
            </a:r>
            <a:r>
              <a:rPr lang="en-US" dirty="0"/>
              <a:t>oral discourse prior to </a:t>
            </a:r>
            <a:r>
              <a:rPr lang="en-US" dirty="0" smtClean="0"/>
              <a:t>writing</a:t>
            </a:r>
            <a:endParaRPr lang="en-US" dirty="0"/>
          </a:p>
        </p:txBody>
      </p:sp>
    </p:spTree>
    <p:extLst>
      <p:ext uri="{BB962C8B-B14F-4D97-AF65-F5344CB8AC3E}">
        <p14:creationId xmlns:p14="http://schemas.microsoft.com/office/powerpoint/2010/main" val="175226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Process Grid</a:t>
            </a:r>
            <a:endParaRPr lang="en-US" b="1" dirty="0">
              <a:solidFill>
                <a:srgbClr val="00B050"/>
              </a:solidFill>
            </a:endParaRPr>
          </a:p>
        </p:txBody>
      </p:sp>
      <p:pic>
        <p:nvPicPr>
          <p:cNvPr id="4" name="Content Placeholder 3"/>
          <p:cNvPicPr>
            <a:picLocks noGrp="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990600"/>
            <a:ext cx="7848600" cy="5105400"/>
          </a:xfrm>
          <a:prstGeom prst="rect">
            <a:avLst/>
          </a:prstGeom>
          <a:noFill/>
          <a:ln>
            <a:noFill/>
          </a:ln>
        </p:spPr>
      </p:pic>
    </p:spTree>
    <p:extLst>
      <p:ext uri="{BB962C8B-B14F-4D97-AF65-F5344CB8AC3E}">
        <p14:creationId xmlns:p14="http://schemas.microsoft.com/office/powerpoint/2010/main" val="2169024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Tapping Into Background Knowledge—INQUIRY CHART</a:t>
            </a:r>
            <a:endParaRPr lang="en-US" dirty="0"/>
          </a:p>
        </p:txBody>
      </p:sp>
      <p:sp>
        <p:nvSpPr>
          <p:cNvPr id="6" name="Content Placeholder 5"/>
          <p:cNvSpPr>
            <a:spLocks noGrp="1"/>
          </p:cNvSpPr>
          <p:nvPr>
            <p:ph idx="1"/>
          </p:nvPr>
        </p:nvSpPr>
        <p:spPr>
          <a:xfrm>
            <a:off x="457200" y="990600"/>
            <a:ext cx="8229600" cy="5135563"/>
          </a:xfrm>
        </p:spPr>
        <p:txBody>
          <a:bodyPr>
            <a:normAutofit/>
          </a:bodyPr>
          <a:lstStyle/>
          <a:p>
            <a:pPr marL="0" indent="0" algn="ctr">
              <a:buNone/>
            </a:pPr>
            <a:endParaRPr lang="en-US" sz="2400" dirty="0" smtClean="0"/>
          </a:p>
          <a:p>
            <a:pPr marL="0" indent="0">
              <a:buNone/>
            </a:pPr>
            <a:r>
              <a:rPr lang="en-US" sz="2400" dirty="0" smtClean="0"/>
              <a:t>IN TABLE TEAMS, PUT YOUR HEADS TOGETHER AND DISCUSS THE FOLLOWING TWO QUESTIONS:</a:t>
            </a:r>
          </a:p>
          <a:p>
            <a:pPr marL="0" indent="0" algn="ctr">
              <a:buNone/>
            </a:pPr>
            <a:endParaRPr lang="en-US" sz="2400" dirty="0" smtClean="0"/>
          </a:p>
          <a:p>
            <a:pPr marL="0" indent="0" algn="ctr">
              <a:buNone/>
            </a:pPr>
            <a:r>
              <a:rPr lang="en-US" sz="2400" b="1" dirty="0" smtClean="0">
                <a:solidFill>
                  <a:schemeClr val="accent2"/>
                </a:solidFill>
              </a:rPr>
              <a:t>“What do I know about content area writing for migrant students?”</a:t>
            </a:r>
          </a:p>
          <a:p>
            <a:pPr marL="0" indent="0" algn="ctr">
              <a:buNone/>
            </a:pPr>
            <a:endParaRPr lang="en-US" sz="2400" b="1" dirty="0">
              <a:solidFill>
                <a:schemeClr val="accent2"/>
              </a:solidFill>
            </a:endParaRPr>
          </a:p>
          <a:p>
            <a:pPr marL="0" indent="0" algn="ctr">
              <a:buNone/>
            </a:pPr>
            <a:r>
              <a:rPr lang="en-US" sz="2400" dirty="0" smtClean="0">
                <a:solidFill>
                  <a:schemeClr val="tx1"/>
                </a:solidFill>
              </a:rPr>
              <a:t>…and</a:t>
            </a:r>
          </a:p>
          <a:p>
            <a:pPr marL="0" indent="0" algn="ctr">
              <a:buNone/>
            </a:pPr>
            <a:endParaRPr lang="en-US" sz="2400" b="1" dirty="0">
              <a:solidFill>
                <a:schemeClr val="accent2"/>
              </a:solidFill>
            </a:endParaRPr>
          </a:p>
          <a:p>
            <a:pPr marL="0" indent="0" algn="ctr">
              <a:buNone/>
            </a:pPr>
            <a:r>
              <a:rPr lang="en-US" sz="2400" b="1" dirty="0" smtClean="0">
                <a:solidFill>
                  <a:schemeClr val="accent2"/>
                </a:solidFill>
              </a:rPr>
              <a:t>“What is something I want to know about content area writing for migrant students?” </a:t>
            </a:r>
            <a:endParaRPr lang="en-US" sz="2400" b="1" dirty="0">
              <a:solidFill>
                <a:schemeClr val="accent2"/>
              </a:solidFill>
            </a:endParaRPr>
          </a:p>
        </p:txBody>
      </p:sp>
    </p:spTree>
    <p:extLst>
      <p:ext uri="{BB962C8B-B14F-4D97-AF65-F5344CB8AC3E}">
        <p14:creationId xmlns:p14="http://schemas.microsoft.com/office/powerpoint/2010/main" val="22839816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Process Grid</a:t>
            </a:r>
            <a:endParaRPr lang="en-US" b="1" dirty="0">
              <a:solidFill>
                <a:srgbClr val="00B050"/>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7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Process Grid</a:t>
            </a:r>
            <a:endParaRPr lang="en-US" b="1" dirty="0">
              <a:solidFill>
                <a:srgbClr val="00B050"/>
              </a:solidFill>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800" y="990600"/>
            <a:ext cx="7239000" cy="543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034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Process Grid</a:t>
            </a:r>
            <a:endParaRPr lang="en-US" b="1" dirty="0">
              <a:solidFill>
                <a:srgbClr val="00B050"/>
              </a:solidFill>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 y="1066800"/>
            <a:ext cx="7467600" cy="537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1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What are the steps?</a:t>
            </a:r>
            <a:endParaRPr lang="en-US" b="1" dirty="0">
              <a:solidFill>
                <a:srgbClr val="00B050"/>
              </a:solidFill>
            </a:endParaRPr>
          </a:p>
        </p:txBody>
      </p:sp>
      <p:sp>
        <p:nvSpPr>
          <p:cNvPr id="3" name="Content Placeholder 2"/>
          <p:cNvSpPr>
            <a:spLocks noGrp="1"/>
          </p:cNvSpPr>
          <p:nvPr>
            <p:ph idx="1"/>
          </p:nvPr>
        </p:nvSpPr>
        <p:spPr>
          <a:xfrm>
            <a:off x="1219200" y="1524000"/>
            <a:ext cx="7391400" cy="4525963"/>
          </a:xfrm>
        </p:spPr>
        <p:txBody>
          <a:bodyPr/>
          <a:lstStyle/>
          <a:p>
            <a:pPr marL="0" indent="0">
              <a:buNone/>
            </a:pPr>
            <a:r>
              <a:rPr lang="en-US" dirty="0" smtClean="0"/>
              <a:t>Let’s watch a demonstration of the whole sequence:</a:t>
            </a:r>
          </a:p>
          <a:p>
            <a:pPr marL="514350" indent="-514350">
              <a:buFont typeface="+mj-lt"/>
              <a:buAutoNum type="arabicPeriod"/>
            </a:pPr>
            <a:r>
              <a:rPr lang="en-US" dirty="0" smtClean="0"/>
              <a:t>Expert Groups</a:t>
            </a:r>
          </a:p>
          <a:p>
            <a:pPr marL="514350" indent="-514350">
              <a:buFont typeface="+mj-lt"/>
              <a:buAutoNum type="arabicPeriod"/>
            </a:pPr>
            <a:r>
              <a:rPr lang="en-US" dirty="0" smtClean="0"/>
              <a:t>Mind Map</a:t>
            </a:r>
          </a:p>
          <a:p>
            <a:pPr marL="514350" indent="-514350">
              <a:buFont typeface="+mj-lt"/>
              <a:buAutoNum type="arabicPeriod"/>
            </a:pPr>
            <a:r>
              <a:rPr lang="en-US" dirty="0" smtClean="0"/>
              <a:t>Process Grid</a:t>
            </a:r>
            <a:endParaRPr lang="en-US" dirty="0"/>
          </a:p>
        </p:txBody>
      </p:sp>
    </p:spTree>
    <p:extLst>
      <p:ext uri="{BB962C8B-B14F-4D97-AF65-F5344CB8AC3E}">
        <p14:creationId xmlns:p14="http://schemas.microsoft.com/office/powerpoint/2010/main" val="2984424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WRITING PROCESS</a:t>
            </a:r>
            <a:r>
              <a:rPr lang="en-US" dirty="0"/>
              <a:t/>
            </a:r>
            <a:br>
              <a:rPr lang="en-US" dirty="0"/>
            </a:br>
            <a:endParaRPr lang="en-US" dirty="0"/>
          </a:p>
        </p:txBody>
      </p:sp>
      <p:sp>
        <p:nvSpPr>
          <p:cNvPr id="6" name="Text Placeholder 5"/>
          <p:cNvSpPr>
            <a:spLocks noGrp="1"/>
          </p:cNvSpPr>
          <p:nvPr>
            <p:ph type="body" idx="1"/>
          </p:nvPr>
        </p:nvSpPr>
        <p:spPr/>
        <p:txBody>
          <a:bodyPr/>
          <a:lstStyle/>
          <a:p>
            <a:r>
              <a:rPr lang="en-US" dirty="0"/>
              <a:t>CHALLENGE </a:t>
            </a:r>
            <a:r>
              <a:rPr lang="en-US" dirty="0" smtClean="0"/>
              <a:t>#3:</a:t>
            </a:r>
            <a:endParaRPr lang="en-US" dirty="0"/>
          </a:p>
        </p:txBody>
      </p:sp>
    </p:spTree>
    <p:extLst>
      <p:ext uri="{BB962C8B-B14F-4D97-AF65-F5344CB8AC3E}">
        <p14:creationId xmlns:p14="http://schemas.microsoft.com/office/powerpoint/2010/main" val="318971926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992354"/>
            <a:ext cx="6172200" cy="1970046"/>
          </a:xfrm>
        </p:spPr>
        <p:txBody>
          <a:bodyPr/>
          <a:lstStyle/>
          <a:p>
            <a:r>
              <a:rPr lang="en-US" dirty="0" smtClean="0"/>
              <a:t>Teaching the writing process using the Cooperative strip paragraph</a:t>
            </a:r>
            <a:endParaRPr lang="en-US" dirty="0"/>
          </a:p>
        </p:txBody>
      </p:sp>
      <p:sp>
        <p:nvSpPr>
          <p:cNvPr id="3" name="Text Placeholder 2"/>
          <p:cNvSpPr>
            <a:spLocks noGrp="1"/>
          </p:cNvSpPr>
          <p:nvPr>
            <p:ph type="body" idx="1"/>
          </p:nvPr>
        </p:nvSpPr>
        <p:spPr/>
        <p:txBody>
          <a:bodyPr/>
          <a:lstStyle/>
          <a:p>
            <a:r>
              <a:rPr lang="en-US" dirty="0" smtClean="0"/>
              <a:t>A Project GLAD strategy</a:t>
            </a:r>
            <a:endParaRPr lang="en-US" dirty="0"/>
          </a:p>
        </p:txBody>
      </p:sp>
    </p:spTree>
    <p:extLst>
      <p:ext uri="{BB962C8B-B14F-4D97-AF65-F5344CB8AC3E}">
        <p14:creationId xmlns:p14="http://schemas.microsoft.com/office/powerpoint/2010/main" val="8149632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Cooperative Strip Paragraph</a:t>
            </a:r>
            <a:endParaRPr lang="en-US" sz="4000" dirty="0"/>
          </a:p>
        </p:txBody>
      </p:sp>
      <p:sp>
        <p:nvSpPr>
          <p:cNvPr id="3" name="Content Placeholder 2"/>
          <p:cNvSpPr>
            <a:spLocks noGrp="1"/>
          </p:cNvSpPr>
          <p:nvPr>
            <p:ph sz="half" idx="1"/>
          </p:nvPr>
        </p:nvSpPr>
        <p:spPr>
          <a:xfrm>
            <a:off x="609600" y="1569243"/>
            <a:ext cx="4038600" cy="4724398"/>
          </a:xfrm>
        </p:spPr>
        <p:txBody>
          <a:bodyPr>
            <a:normAutofit fontScale="92500"/>
          </a:bodyPr>
          <a:lstStyle/>
          <a:p>
            <a:r>
              <a:rPr lang="en-US" dirty="0" smtClean="0"/>
              <a:t>Developed by Nancy Whistler and adapted by Project GLAD</a:t>
            </a:r>
          </a:p>
          <a:p>
            <a:pPr marL="0" indent="0">
              <a:buNone/>
            </a:pPr>
            <a:endParaRPr lang="en-US" sz="1300" dirty="0" smtClean="0"/>
          </a:p>
          <a:p>
            <a:r>
              <a:rPr lang="en-US" dirty="0" smtClean="0"/>
              <a:t>Teaches and models the expository </a:t>
            </a:r>
            <a:r>
              <a:rPr lang="en-US" dirty="0"/>
              <a:t>writing process, </a:t>
            </a:r>
            <a:r>
              <a:rPr lang="en-US" dirty="0" smtClean="0"/>
              <a:t>including </a:t>
            </a:r>
            <a:r>
              <a:rPr lang="en-US" dirty="0"/>
              <a:t>revising and </a:t>
            </a:r>
            <a:r>
              <a:rPr lang="en-US" dirty="0" smtClean="0"/>
              <a:t>editing</a:t>
            </a:r>
          </a:p>
          <a:p>
            <a:endParaRPr lang="en-US" sz="1300" dirty="0" smtClean="0"/>
          </a:p>
          <a:p>
            <a:r>
              <a:rPr lang="en-US" dirty="0" smtClean="0"/>
              <a:t>Promotes metacognition regarding writing quality</a:t>
            </a:r>
            <a:endParaRPr lang="en-US" dirty="0"/>
          </a:p>
          <a:p>
            <a:endParaRPr lang="en-US" dirty="0" smtClean="0"/>
          </a:p>
        </p:txBody>
      </p:sp>
      <p:sp>
        <p:nvSpPr>
          <p:cNvPr id="4" name="Content Placeholder 3"/>
          <p:cNvSpPr>
            <a:spLocks noGrp="1"/>
          </p:cNvSpPr>
          <p:nvPr>
            <p:ph sz="half" idx="2"/>
          </p:nvPr>
        </p:nvSpPr>
        <p:spPr/>
        <p:txBody>
          <a:bodyPr>
            <a:normAutofit fontScale="92500"/>
          </a:bodyPr>
          <a:lstStyle/>
          <a:p>
            <a:pPr marL="0" indent="0">
              <a:buNone/>
            </a:pPr>
            <a:r>
              <a:rPr lang="en-US" dirty="0" smtClean="0"/>
              <a:t> </a:t>
            </a:r>
            <a:endParaRPr lang="en-US" dirty="0"/>
          </a:p>
        </p:txBody>
      </p:sp>
      <p:pic>
        <p:nvPicPr>
          <p:cNvPr id="6" name="Content Placeholder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48200" y="1752600"/>
            <a:ext cx="4038600" cy="3567113"/>
          </a:xfrm>
          <a:prstGeom prst="rect">
            <a:avLst/>
          </a:prstGeom>
        </p:spPr>
      </p:pic>
    </p:spTree>
    <p:extLst>
      <p:ext uri="{BB962C8B-B14F-4D97-AF65-F5344CB8AC3E}">
        <p14:creationId xmlns:p14="http://schemas.microsoft.com/office/powerpoint/2010/main" val="14286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Process:</a:t>
            </a:r>
            <a:endParaRPr lang="en-US" sz="4000" dirty="0"/>
          </a:p>
        </p:txBody>
      </p:sp>
      <p:sp>
        <p:nvSpPr>
          <p:cNvPr id="3" name="Content Placeholder 2"/>
          <p:cNvSpPr>
            <a:spLocks noGrp="1"/>
          </p:cNvSpPr>
          <p:nvPr>
            <p:ph sz="half" idx="1"/>
          </p:nvPr>
        </p:nvSpPr>
        <p:spPr>
          <a:xfrm>
            <a:off x="457200" y="1676402"/>
            <a:ext cx="4038600" cy="4343398"/>
          </a:xfrm>
        </p:spPr>
        <p:txBody>
          <a:bodyPr>
            <a:normAutofit lnSpcReduction="10000"/>
          </a:bodyPr>
          <a:lstStyle/>
          <a:p>
            <a:r>
              <a:rPr lang="en-US" dirty="0" smtClean="0"/>
              <a:t>After studying a topic, taking notes, and organizing the information in a bulleted grid.</a:t>
            </a:r>
          </a:p>
          <a:p>
            <a:endParaRPr lang="en-US" sz="1200" dirty="0" smtClean="0"/>
          </a:p>
          <a:p>
            <a:r>
              <a:rPr lang="en-US" dirty="0" smtClean="0"/>
              <a:t>Class reviews the information</a:t>
            </a:r>
          </a:p>
          <a:p>
            <a:endParaRPr lang="en-US" sz="1300" dirty="0" smtClean="0"/>
          </a:p>
          <a:p>
            <a:r>
              <a:rPr lang="en-US" dirty="0" smtClean="0"/>
              <a:t>Teacher provides a topic sentence </a:t>
            </a:r>
            <a:endParaRPr lang="en-US" dirty="0"/>
          </a:p>
        </p:txBody>
      </p:sp>
      <p:sp>
        <p:nvSpPr>
          <p:cNvPr id="4" name="Content Placeholder 3"/>
          <p:cNvSpPr>
            <a:spLocks noGrp="1"/>
          </p:cNvSpPr>
          <p:nvPr>
            <p:ph sz="half" idx="2"/>
          </p:nvPr>
        </p:nvSpPr>
        <p:spPr/>
        <p:txBody>
          <a:bodyPr>
            <a:normAutofit lnSpcReduction="10000"/>
          </a:bodyPr>
          <a:lstStyle/>
          <a:p>
            <a:pPr marL="0" indent="0">
              <a:buNone/>
            </a:pPr>
            <a:r>
              <a:rPr lang="en-US" dirty="0" smtClean="0"/>
              <a:t> </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43400" y="990600"/>
            <a:ext cx="3352800" cy="25146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5800" y="1809750"/>
            <a:ext cx="4495800" cy="3371850"/>
          </a:xfrm>
          <a:prstGeom prst="rect">
            <a:avLst/>
          </a:prstGeom>
        </p:spPr>
      </p:pic>
      <p:pic>
        <p:nvPicPr>
          <p:cNvPr id="4098" name="Picture 2" descr="C:\Users\kathyt\Pictures\Glad Pictures\process grid04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24400" y="32004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24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Topic sentence and model forming sentences</a:t>
            </a:r>
            <a:endParaRPr lang="en-US" dirty="0"/>
          </a:p>
        </p:txBody>
      </p:sp>
      <p:sp>
        <p:nvSpPr>
          <p:cNvPr id="3" name="Content Placeholder 2"/>
          <p:cNvSpPr>
            <a:spLocks noGrp="1"/>
          </p:cNvSpPr>
          <p:nvPr>
            <p:ph sz="half" idx="1"/>
          </p:nvPr>
        </p:nvSpPr>
        <p:spPr>
          <a:xfrm>
            <a:off x="457200" y="1371600"/>
            <a:ext cx="4038600" cy="4953000"/>
          </a:xfrm>
        </p:spPr>
        <p:txBody>
          <a:bodyPr>
            <a:normAutofit fontScale="77500" lnSpcReduction="20000"/>
          </a:bodyPr>
          <a:lstStyle/>
          <a:p>
            <a:r>
              <a:rPr lang="en-US" dirty="0" smtClean="0"/>
              <a:t>Read the topic sentence together</a:t>
            </a:r>
          </a:p>
          <a:p>
            <a:endParaRPr lang="en-US" dirty="0" smtClean="0"/>
          </a:p>
          <a:p>
            <a:r>
              <a:rPr lang="en-US" dirty="0" smtClean="0"/>
              <a:t>Highlight key words</a:t>
            </a:r>
          </a:p>
          <a:p>
            <a:endParaRPr lang="en-US" dirty="0" smtClean="0"/>
          </a:p>
          <a:p>
            <a:r>
              <a:rPr lang="en-US" dirty="0" smtClean="0"/>
              <a:t>Review categories of information</a:t>
            </a:r>
          </a:p>
          <a:p>
            <a:endParaRPr lang="en-US" dirty="0" smtClean="0"/>
          </a:p>
          <a:p>
            <a:r>
              <a:rPr lang="en-US" dirty="0"/>
              <a:t>“Walk the grid</a:t>
            </a:r>
            <a:r>
              <a:rPr lang="en-US" dirty="0" smtClean="0"/>
              <a:t>” by modeling how to form sentences that combine important information</a:t>
            </a:r>
          </a:p>
          <a:p>
            <a:endParaRPr lang="en-US" dirty="0" smtClean="0"/>
          </a:p>
          <a:p>
            <a:r>
              <a:rPr lang="en-US" dirty="0"/>
              <a:t>T</a:t>
            </a:r>
            <a:r>
              <a:rPr lang="en-US" dirty="0" smtClean="0"/>
              <a:t>arget vocabulary can be posted nearby </a:t>
            </a:r>
          </a:p>
        </p:txBody>
      </p:sp>
      <p:pic>
        <p:nvPicPr>
          <p:cNvPr id="3074" name="Picture 2" descr="C:\Users\kathyt\Pictures\phot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0800000">
            <a:off x="4227007" y="175260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8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ectangle 1"/>
          <p:cNvSpPr>
            <a:spLocks noChangeArrowheads="1"/>
          </p:cNvSpPr>
          <p:nvPr/>
        </p:nvSpPr>
        <p:spPr bwMode="auto">
          <a:xfrm>
            <a:off x="2889250" y="1258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Process Grid – The Great Depression</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9779581"/>
              </p:ext>
            </p:extLst>
          </p:nvPr>
        </p:nvGraphicFramePr>
        <p:xfrm>
          <a:off x="5862" y="76200"/>
          <a:ext cx="8991600" cy="6682706"/>
        </p:xfrm>
        <a:graphic>
          <a:graphicData uri="http://schemas.openxmlformats.org/drawingml/2006/table">
            <a:tbl>
              <a:tblPr firstRow="1" firstCol="1" bandRow="1">
                <a:tableStyleId>{5C22544A-7EE6-4342-B048-85BDC9FD1C3A}</a:tableStyleId>
              </a:tblPr>
              <a:tblGrid>
                <a:gridCol w="807084"/>
                <a:gridCol w="2102966"/>
                <a:gridCol w="3338350"/>
                <a:gridCol w="2743200"/>
              </a:tblGrid>
              <a:tr h="241901">
                <a:tc>
                  <a:txBody>
                    <a:bodyPr/>
                    <a:lstStyle/>
                    <a:p>
                      <a:pPr marL="0" marR="0" algn="ctr">
                        <a:lnSpc>
                          <a:spcPct val="115000"/>
                        </a:lnSpc>
                        <a:spcBef>
                          <a:spcPts val="0"/>
                        </a:spcBef>
                        <a:spcAft>
                          <a:spcPts val="0"/>
                        </a:spcAft>
                      </a:pPr>
                      <a:r>
                        <a:rPr lang="en-US" sz="1050" dirty="0">
                          <a:effectLst/>
                        </a:rPr>
                        <a:t>Event</a:t>
                      </a:r>
                      <a:endParaRPr lang="en-US" sz="1050" dirty="0">
                        <a:effectLst/>
                        <a:latin typeface="Calibri"/>
                        <a:ea typeface="Calibri"/>
                        <a:cs typeface="Times New Roman"/>
                      </a:endParaRPr>
                    </a:p>
                  </a:txBody>
                  <a:tcPr marL="37286" marR="37286" marT="0" marB="0"/>
                </a:tc>
                <a:tc>
                  <a:txBody>
                    <a:bodyPr/>
                    <a:lstStyle/>
                    <a:p>
                      <a:pPr marL="0" marR="0" algn="ctr">
                        <a:lnSpc>
                          <a:spcPct val="115000"/>
                        </a:lnSpc>
                        <a:spcBef>
                          <a:spcPts val="0"/>
                        </a:spcBef>
                        <a:spcAft>
                          <a:spcPts val="0"/>
                        </a:spcAft>
                      </a:pPr>
                      <a:r>
                        <a:rPr lang="en-US" sz="1050">
                          <a:effectLst/>
                        </a:rPr>
                        <a:t>Causes</a:t>
                      </a:r>
                      <a:endParaRPr lang="en-US" sz="1050">
                        <a:effectLst/>
                        <a:latin typeface="Calibri"/>
                        <a:ea typeface="Calibri"/>
                        <a:cs typeface="Times New Roman"/>
                      </a:endParaRPr>
                    </a:p>
                  </a:txBody>
                  <a:tcPr marL="37286" marR="37286" marT="0" marB="0"/>
                </a:tc>
                <a:tc>
                  <a:txBody>
                    <a:bodyPr/>
                    <a:lstStyle/>
                    <a:p>
                      <a:pPr marL="0" marR="0" algn="ctr">
                        <a:lnSpc>
                          <a:spcPct val="115000"/>
                        </a:lnSpc>
                        <a:spcBef>
                          <a:spcPts val="0"/>
                        </a:spcBef>
                        <a:spcAft>
                          <a:spcPts val="0"/>
                        </a:spcAft>
                      </a:pPr>
                      <a:r>
                        <a:rPr lang="en-US" sz="1050">
                          <a:effectLst/>
                        </a:rPr>
                        <a:t>Description</a:t>
                      </a:r>
                      <a:endParaRPr lang="en-US" sz="1050">
                        <a:effectLst/>
                        <a:latin typeface="Calibri"/>
                        <a:ea typeface="Calibri"/>
                        <a:cs typeface="Times New Roman"/>
                      </a:endParaRPr>
                    </a:p>
                  </a:txBody>
                  <a:tcPr marL="37286" marR="37286" marT="0" marB="0"/>
                </a:tc>
                <a:tc>
                  <a:txBody>
                    <a:bodyPr/>
                    <a:lstStyle/>
                    <a:p>
                      <a:pPr marL="0" marR="0" algn="ctr">
                        <a:lnSpc>
                          <a:spcPct val="115000"/>
                        </a:lnSpc>
                        <a:spcBef>
                          <a:spcPts val="0"/>
                        </a:spcBef>
                        <a:spcAft>
                          <a:spcPts val="0"/>
                        </a:spcAft>
                      </a:pPr>
                      <a:r>
                        <a:rPr lang="en-US" sz="1050">
                          <a:effectLst/>
                        </a:rPr>
                        <a:t>Gov’t Outcomes/Results</a:t>
                      </a:r>
                      <a:endParaRPr lang="en-US" sz="1050">
                        <a:effectLst/>
                        <a:latin typeface="Calibri"/>
                        <a:ea typeface="Calibri"/>
                        <a:cs typeface="Times New Roman"/>
                      </a:endParaRPr>
                    </a:p>
                  </a:txBody>
                  <a:tcPr marL="37286" marR="37286" marT="0" marB="0"/>
                </a:tc>
              </a:tr>
              <a:tr h="1214761">
                <a:tc>
                  <a:txBody>
                    <a:bodyPr/>
                    <a:lstStyle/>
                    <a:p>
                      <a:pPr marL="0" marR="0">
                        <a:lnSpc>
                          <a:spcPct val="115000"/>
                        </a:lnSpc>
                        <a:spcBef>
                          <a:spcPts val="0"/>
                        </a:spcBef>
                        <a:spcAft>
                          <a:spcPts val="0"/>
                        </a:spcAft>
                      </a:pPr>
                      <a:r>
                        <a:rPr lang="en-US" sz="1050">
                          <a:effectLst/>
                        </a:rPr>
                        <a:t>The Dust Bowl</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a:effectLst/>
                        </a:rPr>
                        <a:t>-hardy grasses held the soil</a:t>
                      </a:r>
                    </a:p>
                    <a:p>
                      <a:pPr marL="0" marR="0">
                        <a:lnSpc>
                          <a:spcPct val="115000"/>
                        </a:lnSpc>
                        <a:spcBef>
                          <a:spcPts val="0"/>
                        </a:spcBef>
                        <a:spcAft>
                          <a:spcPts val="0"/>
                        </a:spcAft>
                      </a:pPr>
                      <a:r>
                        <a:rPr lang="en-US" sz="1050">
                          <a:effectLst/>
                        </a:rPr>
                        <a:t>-homesteaders planted wheat and row crops</a:t>
                      </a:r>
                    </a:p>
                    <a:p>
                      <a:pPr marL="0" marR="0">
                        <a:lnSpc>
                          <a:spcPct val="115000"/>
                        </a:lnSpc>
                        <a:spcBef>
                          <a:spcPts val="0"/>
                        </a:spcBef>
                        <a:spcAft>
                          <a:spcPts val="0"/>
                        </a:spcAft>
                      </a:pPr>
                      <a:r>
                        <a:rPr lang="en-US" sz="1050">
                          <a:effectLst/>
                        </a:rPr>
                        <a:t>-cattle grazing</a:t>
                      </a:r>
                    </a:p>
                    <a:p>
                      <a:pPr marL="0" marR="0">
                        <a:lnSpc>
                          <a:spcPct val="115000"/>
                        </a:lnSpc>
                        <a:spcBef>
                          <a:spcPts val="0"/>
                        </a:spcBef>
                        <a:spcAft>
                          <a:spcPts val="0"/>
                        </a:spcAft>
                      </a:pPr>
                      <a:r>
                        <a:rPr lang="en-US" sz="1050">
                          <a:effectLst/>
                        </a:rPr>
                        <a:t>-soil was exposed to erosion by winds</a:t>
                      </a:r>
                    </a:p>
                    <a:p>
                      <a:pPr marL="0" marR="0">
                        <a:lnSpc>
                          <a:spcPct val="115000"/>
                        </a:lnSpc>
                        <a:spcBef>
                          <a:spcPts val="0"/>
                        </a:spcBef>
                        <a:spcAft>
                          <a:spcPts val="0"/>
                        </a:spcAft>
                      </a:pPr>
                      <a:r>
                        <a:rPr lang="en-US" sz="1050">
                          <a:effectLst/>
                        </a:rPr>
                        <a:t>-severe droughts</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-southern Great Plains</a:t>
                      </a:r>
                    </a:p>
                    <a:p>
                      <a:pPr marL="0" marR="0">
                        <a:lnSpc>
                          <a:spcPct val="115000"/>
                        </a:lnSpc>
                        <a:spcBef>
                          <a:spcPts val="0"/>
                        </a:spcBef>
                        <a:spcAft>
                          <a:spcPts val="0"/>
                        </a:spcAft>
                      </a:pPr>
                      <a:r>
                        <a:rPr lang="en-US" sz="1050" dirty="0">
                          <a:effectLst/>
                        </a:rPr>
                        <a:t>-parts of KS, OK, TX, NM, and CO</a:t>
                      </a:r>
                    </a:p>
                    <a:p>
                      <a:pPr marL="0" marR="0">
                        <a:lnSpc>
                          <a:spcPct val="115000"/>
                        </a:lnSpc>
                        <a:spcBef>
                          <a:spcPts val="0"/>
                        </a:spcBef>
                        <a:spcAft>
                          <a:spcPts val="0"/>
                        </a:spcAft>
                      </a:pPr>
                      <a:r>
                        <a:rPr lang="en-US" sz="1050" dirty="0">
                          <a:effectLst/>
                        </a:rPr>
                        <a:t>-extensive wind erosion</a:t>
                      </a:r>
                    </a:p>
                    <a:p>
                      <a:pPr marL="0" marR="0">
                        <a:lnSpc>
                          <a:spcPct val="115000"/>
                        </a:lnSpc>
                        <a:spcBef>
                          <a:spcPts val="0"/>
                        </a:spcBef>
                        <a:spcAft>
                          <a:spcPts val="0"/>
                        </a:spcAft>
                      </a:pPr>
                      <a:r>
                        <a:rPr lang="en-US" sz="1050" dirty="0">
                          <a:effectLst/>
                        </a:rPr>
                        <a:t>-1930s</a:t>
                      </a:r>
                    </a:p>
                    <a:p>
                      <a:pPr marL="0" marR="0">
                        <a:lnSpc>
                          <a:spcPct val="115000"/>
                        </a:lnSpc>
                        <a:spcBef>
                          <a:spcPts val="0"/>
                        </a:spcBef>
                        <a:spcAft>
                          <a:spcPts val="0"/>
                        </a:spcAft>
                      </a:pPr>
                      <a:r>
                        <a:rPr lang="en-US" sz="1050" dirty="0">
                          <a:effectLst/>
                        </a:rPr>
                        <a:t>-blowing soil darkened the sky as far as the Atlantic coast</a:t>
                      </a:r>
                    </a:p>
                    <a:p>
                      <a:pPr marL="0" marR="0">
                        <a:lnSpc>
                          <a:spcPct val="115000"/>
                        </a:lnSpc>
                        <a:spcBef>
                          <a:spcPts val="0"/>
                        </a:spcBef>
                        <a:spcAft>
                          <a:spcPts val="0"/>
                        </a:spcAft>
                      </a:pPr>
                      <a:r>
                        <a:rPr lang="en-US" sz="1050" dirty="0">
                          <a:effectLst/>
                        </a:rPr>
                        <a:t>-sand drifted </a:t>
                      </a:r>
                      <a:endParaRPr lang="en-US" sz="1050" dirty="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-farms ruined, families migrated westward</a:t>
                      </a:r>
                    </a:p>
                    <a:p>
                      <a:pPr marL="0" marR="0">
                        <a:lnSpc>
                          <a:spcPct val="115000"/>
                        </a:lnSpc>
                        <a:spcBef>
                          <a:spcPts val="0"/>
                        </a:spcBef>
                        <a:spcAft>
                          <a:spcPts val="0"/>
                        </a:spcAft>
                      </a:pPr>
                      <a:r>
                        <a:rPr lang="en-US" sz="1050" dirty="0">
                          <a:effectLst/>
                        </a:rPr>
                        <a:t>-1/3 families on gov’t relief</a:t>
                      </a:r>
                    </a:p>
                    <a:p>
                      <a:pPr marL="0" marR="0">
                        <a:lnSpc>
                          <a:spcPct val="115000"/>
                        </a:lnSpc>
                        <a:spcBef>
                          <a:spcPts val="0"/>
                        </a:spcBef>
                        <a:spcAft>
                          <a:spcPts val="0"/>
                        </a:spcAft>
                      </a:pPr>
                      <a:r>
                        <a:rPr lang="en-US" sz="1050" dirty="0">
                          <a:effectLst/>
                        </a:rPr>
                        <a:t>-soil conservation and rehabilitation</a:t>
                      </a:r>
                    </a:p>
                    <a:p>
                      <a:pPr marL="0" marR="0">
                        <a:lnSpc>
                          <a:spcPct val="115000"/>
                        </a:lnSpc>
                        <a:spcBef>
                          <a:spcPts val="0"/>
                        </a:spcBef>
                        <a:spcAft>
                          <a:spcPts val="0"/>
                        </a:spcAft>
                      </a:pPr>
                      <a:r>
                        <a:rPr lang="en-US" sz="1050" dirty="0">
                          <a:effectLst/>
                        </a:rPr>
                        <a:t>-seeding grasses</a:t>
                      </a:r>
                    </a:p>
                    <a:p>
                      <a:pPr marL="0" marR="0">
                        <a:lnSpc>
                          <a:spcPct val="115000"/>
                        </a:lnSpc>
                        <a:spcBef>
                          <a:spcPts val="0"/>
                        </a:spcBef>
                        <a:spcAft>
                          <a:spcPts val="0"/>
                        </a:spcAft>
                      </a:pPr>
                      <a:r>
                        <a:rPr lang="en-US" sz="1050" dirty="0">
                          <a:effectLst/>
                        </a:rPr>
                        <a:t>-3 year rotation</a:t>
                      </a:r>
                    </a:p>
                    <a:p>
                      <a:pPr marL="0" marR="0">
                        <a:lnSpc>
                          <a:spcPct val="115000"/>
                        </a:lnSpc>
                        <a:spcBef>
                          <a:spcPts val="0"/>
                        </a:spcBef>
                        <a:spcAft>
                          <a:spcPts val="0"/>
                        </a:spcAft>
                      </a:pPr>
                      <a:r>
                        <a:rPr lang="en-US" sz="1050" dirty="0">
                          <a:effectLst/>
                        </a:rPr>
                        <a:t>-contour plowing, terracing, strip planning</a:t>
                      </a:r>
                    </a:p>
                    <a:p>
                      <a:pPr marL="0" marR="0">
                        <a:lnSpc>
                          <a:spcPct val="115000"/>
                        </a:lnSpc>
                        <a:spcBef>
                          <a:spcPts val="0"/>
                        </a:spcBef>
                        <a:spcAft>
                          <a:spcPts val="0"/>
                        </a:spcAft>
                      </a:pPr>
                      <a:r>
                        <a:rPr lang="en-US" sz="1050" dirty="0">
                          <a:effectLst/>
                        </a:rPr>
                        <a:t>“shelter belts” of trees</a:t>
                      </a:r>
                      <a:endParaRPr lang="en-US" sz="1050" dirty="0">
                        <a:effectLst/>
                        <a:latin typeface="Calibri"/>
                        <a:ea typeface="Calibri"/>
                        <a:cs typeface="Times New Roman"/>
                      </a:endParaRPr>
                    </a:p>
                  </a:txBody>
                  <a:tcPr marL="37286" marR="37286" marT="0" marB="0"/>
                </a:tc>
              </a:tr>
              <a:tr h="1727753">
                <a:tc>
                  <a:txBody>
                    <a:bodyPr/>
                    <a:lstStyle/>
                    <a:p>
                      <a:pPr marL="0" marR="0">
                        <a:lnSpc>
                          <a:spcPct val="115000"/>
                        </a:lnSpc>
                        <a:spcBef>
                          <a:spcPts val="0"/>
                        </a:spcBef>
                        <a:spcAft>
                          <a:spcPts val="0"/>
                        </a:spcAft>
                      </a:pPr>
                      <a:r>
                        <a:rPr lang="en-US" sz="1050">
                          <a:effectLst/>
                        </a:rPr>
                        <a:t>Black Tuesday</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-Dow Jones industrial average doubled in 2 years</a:t>
                      </a:r>
                    </a:p>
                    <a:p>
                      <a:pPr marL="0" marR="0">
                        <a:lnSpc>
                          <a:spcPct val="115000"/>
                        </a:lnSpc>
                        <a:spcBef>
                          <a:spcPts val="0"/>
                        </a:spcBef>
                        <a:spcAft>
                          <a:spcPts val="0"/>
                        </a:spcAft>
                      </a:pPr>
                      <a:r>
                        <a:rPr lang="en-US" sz="1050" dirty="0">
                          <a:effectLst/>
                        </a:rPr>
                        <a:t>-“bubble” scheme</a:t>
                      </a:r>
                    </a:p>
                    <a:p>
                      <a:pPr marL="0" marR="0">
                        <a:lnSpc>
                          <a:spcPct val="115000"/>
                        </a:lnSpc>
                        <a:spcBef>
                          <a:spcPts val="0"/>
                        </a:spcBef>
                        <a:spcAft>
                          <a:spcPts val="0"/>
                        </a:spcAft>
                      </a:pPr>
                      <a:r>
                        <a:rPr lang="en-US" sz="1050" dirty="0">
                          <a:effectLst/>
                        </a:rPr>
                        <a:t>-confidence faltered</a:t>
                      </a:r>
                    </a:p>
                    <a:p>
                      <a:pPr marL="0" marR="0">
                        <a:lnSpc>
                          <a:spcPct val="115000"/>
                        </a:lnSpc>
                        <a:spcBef>
                          <a:spcPts val="0"/>
                        </a:spcBef>
                        <a:spcAft>
                          <a:spcPts val="0"/>
                        </a:spcAft>
                      </a:pPr>
                      <a:r>
                        <a:rPr lang="en-US" sz="1050" dirty="0">
                          <a:effectLst/>
                        </a:rPr>
                        <a:t>-credit exhausted, people spending to pay for past purchases</a:t>
                      </a:r>
                    </a:p>
                    <a:p>
                      <a:pPr marL="0" marR="0">
                        <a:lnSpc>
                          <a:spcPct val="115000"/>
                        </a:lnSpc>
                        <a:spcBef>
                          <a:spcPts val="0"/>
                        </a:spcBef>
                        <a:spcAft>
                          <a:spcPts val="0"/>
                        </a:spcAft>
                      </a:pPr>
                      <a:r>
                        <a:rPr lang="en-US" sz="1050" dirty="0">
                          <a:effectLst/>
                        </a:rPr>
                        <a:t>-unsold inventories piled up</a:t>
                      </a:r>
                      <a:endParaRPr lang="en-US" sz="1050" dirty="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-October 29</a:t>
                      </a:r>
                      <a:r>
                        <a:rPr lang="en-US" sz="1050" baseline="30000" dirty="0">
                          <a:effectLst/>
                        </a:rPr>
                        <a:t>, </a:t>
                      </a:r>
                      <a:r>
                        <a:rPr lang="en-US" sz="1050" dirty="0">
                          <a:effectLst/>
                        </a:rPr>
                        <a:t>1929, the stock market plummeted</a:t>
                      </a:r>
                    </a:p>
                    <a:p>
                      <a:pPr marL="0" marR="0">
                        <a:lnSpc>
                          <a:spcPct val="115000"/>
                        </a:lnSpc>
                        <a:spcBef>
                          <a:spcPts val="0"/>
                        </a:spcBef>
                        <a:spcAft>
                          <a:spcPts val="0"/>
                        </a:spcAft>
                      </a:pPr>
                      <a:r>
                        <a:rPr lang="en-US" sz="1050" dirty="0">
                          <a:effectLst/>
                        </a:rPr>
                        <a:t>-investors sold stocks</a:t>
                      </a:r>
                    </a:p>
                    <a:p>
                      <a:pPr marL="0" marR="0">
                        <a:lnSpc>
                          <a:spcPct val="115000"/>
                        </a:lnSpc>
                        <a:spcBef>
                          <a:spcPts val="0"/>
                        </a:spcBef>
                        <a:spcAft>
                          <a:spcPts val="0"/>
                        </a:spcAft>
                      </a:pPr>
                      <a:r>
                        <a:rPr lang="en-US" sz="1050" dirty="0">
                          <a:effectLst/>
                        </a:rPr>
                        <a:t>-stocks lost $10-$15 billion in value</a:t>
                      </a:r>
                    </a:p>
                    <a:p>
                      <a:pPr marL="0" marR="0">
                        <a:lnSpc>
                          <a:spcPct val="115000"/>
                        </a:lnSpc>
                        <a:spcBef>
                          <a:spcPts val="0"/>
                        </a:spcBef>
                        <a:spcAft>
                          <a:spcPts val="0"/>
                        </a:spcAft>
                      </a:pPr>
                      <a:r>
                        <a:rPr lang="en-US" sz="1050" dirty="0">
                          <a:effectLst/>
                        </a:rPr>
                        <a:t>-by mid-Nov. gains wiped out and $30 billion lost</a:t>
                      </a:r>
                    </a:p>
                    <a:p>
                      <a:pPr marL="0" marR="0">
                        <a:lnSpc>
                          <a:spcPct val="115000"/>
                        </a:lnSpc>
                        <a:spcBef>
                          <a:spcPts val="0"/>
                        </a:spcBef>
                        <a:spcAft>
                          <a:spcPts val="0"/>
                        </a:spcAft>
                      </a:pPr>
                      <a:r>
                        <a:rPr lang="en-US" sz="1050" dirty="0">
                          <a:effectLst/>
                        </a:rPr>
                        <a:t>-beginning of the Great Depression</a:t>
                      </a:r>
                    </a:p>
                    <a:p>
                      <a:pPr marL="0" marR="0">
                        <a:lnSpc>
                          <a:spcPct val="115000"/>
                        </a:lnSpc>
                        <a:spcBef>
                          <a:spcPts val="0"/>
                        </a:spcBef>
                        <a:spcAft>
                          <a:spcPts val="0"/>
                        </a:spcAft>
                      </a:pPr>
                      <a:r>
                        <a:rPr lang="en-US" sz="1050" dirty="0">
                          <a:effectLst/>
                        </a:rPr>
                        <a:t>-sense of defeat, despair</a:t>
                      </a:r>
                    </a:p>
                    <a:p>
                      <a:pPr marL="0" marR="0">
                        <a:lnSpc>
                          <a:spcPct val="115000"/>
                        </a:lnSpc>
                        <a:spcBef>
                          <a:spcPts val="0"/>
                        </a:spcBef>
                        <a:spcAft>
                          <a:spcPts val="0"/>
                        </a:spcAft>
                      </a:pPr>
                      <a:r>
                        <a:rPr lang="en-US" sz="1050" dirty="0">
                          <a:effectLst/>
                        </a:rPr>
                        <a:t>-little consumer demand</a:t>
                      </a:r>
                    </a:p>
                    <a:p>
                      <a:pPr marL="0" marR="0">
                        <a:lnSpc>
                          <a:spcPct val="115000"/>
                        </a:lnSpc>
                        <a:spcBef>
                          <a:spcPts val="0"/>
                        </a:spcBef>
                        <a:spcAft>
                          <a:spcPts val="0"/>
                        </a:spcAft>
                      </a:pPr>
                      <a:r>
                        <a:rPr lang="en-US" sz="1050" dirty="0">
                          <a:effectLst/>
                        </a:rPr>
                        <a:t>-factories closed</a:t>
                      </a:r>
                    </a:p>
                    <a:p>
                      <a:pPr marL="0" marR="0">
                        <a:lnSpc>
                          <a:spcPct val="115000"/>
                        </a:lnSpc>
                        <a:spcBef>
                          <a:spcPts val="0"/>
                        </a:spcBef>
                        <a:spcAft>
                          <a:spcPts val="0"/>
                        </a:spcAft>
                      </a:pPr>
                      <a:r>
                        <a:rPr lang="en-US" sz="1050" dirty="0">
                          <a:effectLst/>
                        </a:rPr>
                        <a:t>-unemployment soared to 24.9%</a:t>
                      </a:r>
                    </a:p>
                    <a:p>
                      <a:pPr marL="0" marR="0">
                        <a:lnSpc>
                          <a:spcPct val="115000"/>
                        </a:lnSpc>
                        <a:spcBef>
                          <a:spcPts val="0"/>
                        </a:spcBef>
                        <a:spcAft>
                          <a:spcPts val="0"/>
                        </a:spcAft>
                      </a:pPr>
                      <a:r>
                        <a:rPr lang="en-US" sz="1050" dirty="0">
                          <a:effectLst/>
                        </a:rPr>
                        <a:t>-banks failed, peoples savings were wiped out</a:t>
                      </a:r>
                      <a:endParaRPr lang="en-US" sz="1050" dirty="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-New Deal programs</a:t>
                      </a:r>
                    </a:p>
                    <a:p>
                      <a:pPr marL="0" marR="0">
                        <a:lnSpc>
                          <a:spcPct val="115000"/>
                        </a:lnSpc>
                        <a:spcBef>
                          <a:spcPts val="0"/>
                        </a:spcBef>
                        <a:spcAft>
                          <a:spcPts val="0"/>
                        </a:spcAft>
                      </a:pPr>
                      <a:r>
                        <a:rPr lang="en-US" sz="1050" dirty="0">
                          <a:effectLst/>
                        </a:rPr>
                        <a:t>-SEC regulated the stock market</a:t>
                      </a:r>
                    </a:p>
                    <a:p>
                      <a:pPr marL="0" marR="0">
                        <a:lnSpc>
                          <a:spcPct val="115000"/>
                        </a:lnSpc>
                        <a:spcBef>
                          <a:spcPts val="0"/>
                        </a:spcBef>
                        <a:spcAft>
                          <a:spcPts val="0"/>
                        </a:spcAft>
                      </a:pPr>
                      <a:r>
                        <a:rPr lang="en-US" sz="1050" dirty="0">
                          <a:effectLst/>
                        </a:rPr>
                        <a:t>-FDIC insures bank accounts</a:t>
                      </a:r>
                    </a:p>
                    <a:p>
                      <a:pPr marL="0" marR="0">
                        <a:lnSpc>
                          <a:spcPct val="115000"/>
                        </a:lnSpc>
                        <a:spcBef>
                          <a:spcPts val="0"/>
                        </a:spcBef>
                        <a:spcAft>
                          <a:spcPts val="0"/>
                        </a:spcAft>
                      </a:pPr>
                      <a:r>
                        <a:rPr lang="en-US" sz="1050" dirty="0">
                          <a:effectLst/>
                        </a:rPr>
                        <a:t>-Banking Act of 1935 regulates money supply</a:t>
                      </a:r>
                      <a:endParaRPr lang="en-US" sz="1050" dirty="0">
                        <a:effectLst/>
                        <a:latin typeface="Calibri"/>
                        <a:ea typeface="Calibri"/>
                        <a:cs typeface="Times New Roman"/>
                      </a:endParaRPr>
                    </a:p>
                  </a:txBody>
                  <a:tcPr marL="37286" marR="37286" marT="0" marB="0"/>
                </a:tc>
              </a:tr>
              <a:tr h="1422855">
                <a:tc>
                  <a:txBody>
                    <a:bodyPr/>
                    <a:lstStyle/>
                    <a:p>
                      <a:pPr marL="0" marR="0">
                        <a:lnSpc>
                          <a:spcPct val="115000"/>
                        </a:lnSpc>
                        <a:spcBef>
                          <a:spcPts val="0"/>
                        </a:spcBef>
                        <a:spcAft>
                          <a:spcPts val="0"/>
                        </a:spcAft>
                      </a:pPr>
                      <a:r>
                        <a:rPr lang="en-US" sz="1050">
                          <a:effectLst/>
                        </a:rPr>
                        <a:t>Bonus Army of 1932</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a:effectLst/>
                        </a:rPr>
                        <a:t>-payment of cash bonuses to war veterans to be paid in 1945</a:t>
                      </a:r>
                    </a:p>
                    <a:p>
                      <a:pPr marL="0" marR="0">
                        <a:lnSpc>
                          <a:spcPct val="115000"/>
                        </a:lnSpc>
                        <a:spcBef>
                          <a:spcPts val="0"/>
                        </a:spcBef>
                        <a:spcAft>
                          <a:spcPts val="0"/>
                        </a:spcAft>
                      </a:pPr>
                      <a:r>
                        <a:rPr lang="en-US" sz="1050">
                          <a:effectLst/>
                        </a:rPr>
                        <a:t>-Crash of 1929 wiped out veterans’ savings and jobs </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a:effectLst/>
                        </a:rPr>
                        <a:t>-group of traveled to Washington DC in 1932</a:t>
                      </a:r>
                    </a:p>
                    <a:p>
                      <a:pPr marL="0" marR="0">
                        <a:lnSpc>
                          <a:spcPct val="115000"/>
                        </a:lnSpc>
                        <a:spcBef>
                          <a:spcPts val="0"/>
                        </a:spcBef>
                        <a:spcAft>
                          <a:spcPts val="0"/>
                        </a:spcAft>
                      </a:pPr>
                      <a:r>
                        <a:rPr lang="en-US" sz="1050">
                          <a:effectLst/>
                        </a:rPr>
                        <a:t>-petitioned for cash payment immediately</a:t>
                      </a:r>
                    </a:p>
                    <a:p>
                      <a:pPr marL="0" marR="0">
                        <a:lnSpc>
                          <a:spcPct val="115000"/>
                        </a:lnSpc>
                        <a:spcBef>
                          <a:spcPts val="0"/>
                        </a:spcBef>
                        <a:spcAft>
                          <a:spcPts val="0"/>
                        </a:spcAft>
                      </a:pPr>
                      <a:r>
                        <a:rPr lang="en-US" sz="1050">
                          <a:effectLst/>
                        </a:rPr>
                        <a:t>-25,000 people in Anacostia “Hooverville”</a:t>
                      </a:r>
                    </a:p>
                    <a:p>
                      <a:pPr marL="0" marR="0">
                        <a:lnSpc>
                          <a:spcPct val="115000"/>
                        </a:lnSpc>
                        <a:spcBef>
                          <a:spcPts val="0"/>
                        </a:spcBef>
                        <a:spcAft>
                          <a:spcPts val="0"/>
                        </a:spcAft>
                      </a:pPr>
                      <a:r>
                        <a:rPr lang="en-US" sz="1050">
                          <a:effectLst/>
                        </a:rPr>
                        <a:t>-Bonus Bill defeated</a:t>
                      </a:r>
                    </a:p>
                    <a:p>
                      <a:pPr marL="0" marR="0">
                        <a:lnSpc>
                          <a:spcPct val="115000"/>
                        </a:lnSpc>
                        <a:spcBef>
                          <a:spcPts val="0"/>
                        </a:spcBef>
                        <a:spcAft>
                          <a:spcPts val="0"/>
                        </a:spcAft>
                      </a:pPr>
                      <a:r>
                        <a:rPr lang="en-US" sz="1050">
                          <a:effectLst/>
                        </a:rPr>
                        <a:t>-20,000 Veterans protested in “Death March”</a:t>
                      </a:r>
                    </a:p>
                    <a:p>
                      <a:pPr marL="0" marR="0">
                        <a:lnSpc>
                          <a:spcPct val="115000"/>
                        </a:lnSpc>
                        <a:spcBef>
                          <a:spcPts val="0"/>
                        </a:spcBef>
                        <a:spcAft>
                          <a:spcPts val="0"/>
                        </a:spcAft>
                      </a:pPr>
                      <a:r>
                        <a:rPr lang="en-US" sz="1050">
                          <a:effectLst/>
                        </a:rPr>
                        <a:t>-Hoover &amp; congressmen avoided demonstrators</a:t>
                      </a:r>
                    </a:p>
                    <a:p>
                      <a:pPr marL="0" marR="0">
                        <a:lnSpc>
                          <a:spcPct val="115000"/>
                        </a:lnSpc>
                        <a:spcBef>
                          <a:spcPts val="0"/>
                        </a:spcBef>
                        <a:spcAft>
                          <a:spcPts val="0"/>
                        </a:spcAft>
                      </a:pPr>
                      <a:r>
                        <a:rPr lang="en-US" sz="1050">
                          <a:effectLst/>
                        </a:rPr>
                        <a:t>-On 7/28/32, 2 veterans killed by police</a:t>
                      </a:r>
                    </a:p>
                    <a:p>
                      <a:pPr marL="0" marR="0">
                        <a:lnSpc>
                          <a:spcPct val="115000"/>
                        </a:lnSpc>
                        <a:spcBef>
                          <a:spcPts val="0"/>
                        </a:spcBef>
                        <a:spcAft>
                          <a:spcPts val="0"/>
                        </a:spcAft>
                      </a:pPr>
                      <a:r>
                        <a:rPr lang="en-US" sz="1050">
                          <a:effectLst/>
                        </a:rPr>
                        <a:t>-Troops evicted marchers by force, contributing to Hoover’s defeat in the 1932 election</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a:effectLst/>
                        </a:rPr>
                        <a:t>-Economy Act of 1933 cut veterans disability allowances by 25%</a:t>
                      </a:r>
                    </a:p>
                    <a:p>
                      <a:pPr marL="0" marR="0">
                        <a:lnSpc>
                          <a:spcPct val="115000"/>
                        </a:lnSpc>
                        <a:spcBef>
                          <a:spcPts val="0"/>
                        </a:spcBef>
                        <a:spcAft>
                          <a:spcPts val="0"/>
                        </a:spcAft>
                      </a:pPr>
                      <a:r>
                        <a:rPr lang="en-US" sz="1050">
                          <a:effectLst/>
                        </a:rPr>
                        <a:t>-$2.5 billion awarded to WWI veterans in 1936</a:t>
                      </a:r>
                      <a:endParaRPr lang="en-US" sz="1050">
                        <a:effectLst/>
                        <a:latin typeface="Calibri"/>
                        <a:ea typeface="Calibri"/>
                        <a:cs typeface="Times New Roman"/>
                      </a:endParaRPr>
                    </a:p>
                  </a:txBody>
                  <a:tcPr marL="37286" marR="37286" marT="0" marB="0"/>
                </a:tc>
              </a:tr>
              <a:tr h="1039904">
                <a:tc>
                  <a:txBody>
                    <a:bodyPr/>
                    <a:lstStyle/>
                    <a:p>
                      <a:pPr marL="0" marR="0">
                        <a:lnSpc>
                          <a:spcPct val="115000"/>
                        </a:lnSpc>
                        <a:spcBef>
                          <a:spcPts val="0"/>
                        </a:spcBef>
                        <a:spcAft>
                          <a:spcPts val="0"/>
                        </a:spcAft>
                      </a:pPr>
                      <a:r>
                        <a:rPr lang="en-US" sz="1050">
                          <a:effectLst/>
                        </a:rPr>
                        <a:t>Soup Kitchens and Breadlines</a:t>
                      </a:r>
                      <a:endParaRPr lang="en-US" sz="105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-in the Great Depression, by 1932</a:t>
                      </a:r>
                    </a:p>
                    <a:p>
                      <a:pPr marL="0" marR="0">
                        <a:lnSpc>
                          <a:spcPct val="115000"/>
                        </a:lnSpc>
                        <a:spcBef>
                          <a:spcPts val="0"/>
                        </a:spcBef>
                        <a:spcAft>
                          <a:spcPts val="0"/>
                        </a:spcAft>
                      </a:pPr>
                      <a:r>
                        <a:rPr lang="en-US" sz="1050" dirty="0">
                          <a:effectLst/>
                        </a:rPr>
                        <a:t>-5000 banks failed</a:t>
                      </a:r>
                    </a:p>
                    <a:p>
                      <a:pPr marL="0" marR="0">
                        <a:lnSpc>
                          <a:spcPct val="115000"/>
                        </a:lnSpc>
                        <a:spcBef>
                          <a:spcPts val="0"/>
                        </a:spcBef>
                        <a:spcAft>
                          <a:spcPts val="0"/>
                        </a:spcAft>
                      </a:pPr>
                      <a:r>
                        <a:rPr lang="en-US" sz="1050" dirty="0">
                          <a:effectLst/>
                        </a:rPr>
                        <a:t>-32,000 companies closed and 25% unemployed</a:t>
                      </a:r>
                    </a:p>
                    <a:p>
                      <a:pPr marL="0" marR="0">
                        <a:lnSpc>
                          <a:spcPct val="115000"/>
                        </a:lnSpc>
                        <a:spcBef>
                          <a:spcPts val="0"/>
                        </a:spcBef>
                        <a:spcAft>
                          <a:spcPts val="0"/>
                        </a:spcAft>
                      </a:pPr>
                      <a:r>
                        <a:rPr lang="en-US" sz="1050" dirty="0">
                          <a:effectLst/>
                        </a:rPr>
                        <a:t>-some people starved </a:t>
                      </a:r>
                      <a:endParaRPr lang="en-US" sz="1050" dirty="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-Breadlines and soup kitchens fed the poor</a:t>
                      </a:r>
                    </a:p>
                    <a:p>
                      <a:pPr marL="0" marR="0">
                        <a:lnSpc>
                          <a:spcPct val="115000"/>
                        </a:lnSpc>
                        <a:spcBef>
                          <a:spcPts val="0"/>
                        </a:spcBef>
                        <a:spcAft>
                          <a:spcPts val="0"/>
                        </a:spcAft>
                      </a:pPr>
                      <a:r>
                        <a:rPr lang="en-US" sz="1050" dirty="0">
                          <a:effectLst/>
                        </a:rPr>
                        <a:t>-Beggars went house to house asking for food</a:t>
                      </a:r>
                    </a:p>
                    <a:p>
                      <a:pPr marL="0" marR="0">
                        <a:lnSpc>
                          <a:spcPct val="115000"/>
                        </a:lnSpc>
                        <a:spcBef>
                          <a:spcPts val="0"/>
                        </a:spcBef>
                        <a:spcAft>
                          <a:spcPts val="0"/>
                        </a:spcAft>
                      </a:pPr>
                      <a:r>
                        <a:rPr lang="en-US" sz="1050" dirty="0">
                          <a:effectLst/>
                        </a:rPr>
                        <a:t>-hobos traveled on freight trains, looking for work</a:t>
                      </a:r>
                    </a:p>
                    <a:p>
                      <a:pPr marL="0" marR="0">
                        <a:lnSpc>
                          <a:spcPct val="115000"/>
                        </a:lnSpc>
                        <a:spcBef>
                          <a:spcPts val="0"/>
                        </a:spcBef>
                        <a:spcAft>
                          <a:spcPts val="0"/>
                        </a:spcAft>
                      </a:pPr>
                      <a:r>
                        <a:rPr lang="en-US" sz="1050" dirty="0">
                          <a:effectLst/>
                        </a:rPr>
                        <a:t>-people felt ashamed and desperate</a:t>
                      </a:r>
                    </a:p>
                    <a:p>
                      <a:pPr marL="0" marR="0">
                        <a:lnSpc>
                          <a:spcPct val="115000"/>
                        </a:lnSpc>
                        <a:spcBef>
                          <a:spcPts val="0"/>
                        </a:spcBef>
                        <a:spcAft>
                          <a:spcPts val="0"/>
                        </a:spcAft>
                      </a:pPr>
                      <a:r>
                        <a:rPr lang="en-US" sz="1050" dirty="0">
                          <a:effectLst/>
                        </a:rPr>
                        <a:t>-suicide rates increased</a:t>
                      </a:r>
                    </a:p>
                    <a:p>
                      <a:pPr marL="0" marR="0">
                        <a:lnSpc>
                          <a:spcPct val="115000"/>
                        </a:lnSpc>
                        <a:spcBef>
                          <a:spcPts val="0"/>
                        </a:spcBef>
                        <a:spcAft>
                          <a:spcPts val="0"/>
                        </a:spcAft>
                      </a:pPr>
                      <a:r>
                        <a:rPr lang="en-US" sz="1050" dirty="0">
                          <a:effectLst/>
                        </a:rPr>
                        <a:t>-protests were local </a:t>
                      </a:r>
                    </a:p>
                    <a:p>
                      <a:pPr marL="0" marR="0">
                        <a:lnSpc>
                          <a:spcPct val="115000"/>
                        </a:lnSpc>
                        <a:spcBef>
                          <a:spcPts val="0"/>
                        </a:spcBef>
                        <a:spcAft>
                          <a:spcPts val="0"/>
                        </a:spcAft>
                      </a:pPr>
                      <a:r>
                        <a:rPr lang="en-US" sz="1050" dirty="0">
                          <a:effectLst/>
                        </a:rPr>
                        <a:t>-when people refused to bid at auctions, it was called “farm holidays”</a:t>
                      </a:r>
                    </a:p>
                    <a:p>
                      <a:pPr marL="0" marR="0">
                        <a:lnSpc>
                          <a:spcPct val="115000"/>
                        </a:lnSpc>
                        <a:spcBef>
                          <a:spcPts val="0"/>
                        </a:spcBef>
                        <a:spcAft>
                          <a:spcPts val="0"/>
                        </a:spcAft>
                      </a:pPr>
                      <a:r>
                        <a:rPr lang="en-US" sz="1050" dirty="0">
                          <a:effectLst/>
                        </a:rPr>
                        <a:t>-protests sometimes turned violent</a:t>
                      </a:r>
                      <a:endParaRPr lang="en-US" sz="1050" dirty="0">
                        <a:effectLst/>
                        <a:latin typeface="Calibri"/>
                        <a:ea typeface="Calibri"/>
                        <a:cs typeface="Times New Roman"/>
                      </a:endParaRPr>
                    </a:p>
                  </a:txBody>
                  <a:tcPr marL="37286" marR="37286" marT="0" marB="0"/>
                </a:tc>
                <a:tc>
                  <a:txBody>
                    <a:bodyPr/>
                    <a:lstStyle/>
                    <a:p>
                      <a:pPr marL="0" marR="0">
                        <a:lnSpc>
                          <a:spcPct val="115000"/>
                        </a:lnSpc>
                        <a:spcBef>
                          <a:spcPts val="0"/>
                        </a:spcBef>
                        <a:spcAft>
                          <a:spcPts val="0"/>
                        </a:spcAft>
                      </a:pPr>
                      <a:r>
                        <a:rPr lang="en-US" sz="1050" dirty="0">
                          <a:effectLst/>
                        </a:rPr>
                        <a:t>-New Deal programs;</a:t>
                      </a:r>
                    </a:p>
                    <a:p>
                      <a:pPr marL="0" marR="0">
                        <a:lnSpc>
                          <a:spcPct val="115000"/>
                        </a:lnSpc>
                        <a:spcBef>
                          <a:spcPts val="0"/>
                        </a:spcBef>
                        <a:spcAft>
                          <a:spcPts val="0"/>
                        </a:spcAft>
                      </a:pPr>
                      <a:r>
                        <a:rPr lang="en-US" sz="1050" dirty="0">
                          <a:effectLst/>
                        </a:rPr>
                        <a:t>FERA provided aid</a:t>
                      </a:r>
                    </a:p>
                    <a:p>
                      <a:pPr marL="0" marR="0">
                        <a:lnSpc>
                          <a:spcPct val="115000"/>
                        </a:lnSpc>
                        <a:spcBef>
                          <a:spcPts val="0"/>
                        </a:spcBef>
                        <a:spcAft>
                          <a:spcPts val="0"/>
                        </a:spcAft>
                      </a:pPr>
                      <a:r>
                        <a:rPr lang="en-US" sz="1050" dirty="0">
                          <a:effectLst/>
                        </a:rPr>
                        <a:t>WPA created jobs</a:t>
                      </a:r>
                    </a:p>
                    <a:p>
                      <a:pPr marL="0" marR="0">
                        <a:lnSpc>
                          <a:spcPct val="115000"/>
                        </a:lnSpc>
                        <a:spcBef>
                          <a:spcPts val="0"/>
                        </a:spcBef>
                        <a:spcAft>
                          <a:spcPts val="0"/>
                        </a:spcAft>
                      </a:pPr>
                      <a:r>
                        <a:rPr lang="en-US" sz="1050" dirty="0">
                          <a:effectLst/>
                        </a:rPr>
                        <a:t>Social Security Act</a:t>
                      </a:r>
                    </a:p>
                    <a:p>
                      <a:pPr marL="342900" marR="0" lvl="0" indent="-342900">
                        <a:lnSpc>
                          <a:spcPct val="115000"/>
                        </a:lnSpc>
                        <a:spcBef>
                          <a:spcPts val="0"/>
                        </a:spcBef>
                        <a:spcAft>
                          <a:spcPts val="0"/>
                        </a:spcAft>
                        <a:buFont typeface="Symbol"/>
                        <a:buChar char=""/>
                      </a:pPr>
                      <a:r>
                        <a:rPr lang="en-US" sz="1050" dirty="0">
                          <a:effectLst/>
                        </a:rPr>
                        <a:t>Unemployment insurance</a:t>
                      </a:r>
                    </a:p>
                    <a:p>
                      <a:pPr marL="342900" marR="0" lvl="0" indent="-342900">
                        <a:lnSpc>
                          <a:spcPct val="115000"/>
                        </a:lnSpc>
                        <a:spcBef>
                          <a:spcPts val="0"/>
                        </a:spcBef>
                        <a:spcAft>
                          <a:spcPts val="0"/>
                        </a:spcAft>
                        <a:buFont typeface="Symbol"/>
                        <a:buChar char=""/>
                      </a:pPr>
                      <a:r>
                        <a:rPr lang="en-US" sz="1050" dirty="0">
                          <a:effectLst/>
                        </a:rPr>
                        <a:t>Old-age insurance</a:t>
                      </a:r>
                    </a:p>
                    <a:p>
                      <a:pPr marL="342900" marR="0" lvl="0" indent="-342900">
                        <a:lnSpc>
                          <a:spcPct val="115000"/>
                        </a:lnSpc>
                        <a:spcBef>
                          <a:spcPts val="0"/>
                        </a:spcBef>
                        <a:spcAft>
                          <a:spcPts val="0"/>
                        </a:spcAft>
                        <a:buFont typeface="Symbol"/>
                        <a:buChar char=""/>
                      </a:pPr>
                      <a:r>
                        <a:rPr lang="en-US" sz="1050" dirty="0">
                          <a:effectLst/>
                        </a:rPr>
                        <a:t>AFDC aid to families</a:t>
                      </a:r>
                      <a:endParaRPr lang="en-US" sz="1050" dirty="0">
                        <a:effectLst/>
                        <a:latin typeface="Calibri"/>
                        <a:ea typeface="Calibri"/>
                        <a:cs typeface="Times New Roman"/>
                      </a:endParaRPr>
                    </a:p>
                  </a:txBody>
                  <a:tcPr marL="37286" marR="37286" marT="0" marB="0"/>
                </a:tc>
              </a:tr>
            </a:tbl>
          </a:graphicData>
        </a:graphic>
      </p:graphicFrame>
      <p:sp>
        <p:nvSpPr>
          <p:cNvPr id="10" name="Content Placeholder 9"/>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778234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2916620" cy="4114800"/>
          </a:xfrm>
        </p:spPr>
        <p:txBody>
          <a:bodyPr>
            <a:normAutofit/>
          </a:bodyPr>
          <a:lstStyle/>
          <a:p>
            <a:pPr algn="ctr"/>
            <a:r>
              <a:rPr lang="en-US" sz="4400" b="1" dirty="0" smtClean="0">
                <a:solidFill>
                  <a:srgbClr val="FF0000"/>
                </a:solidFill>
              </a:rPr>
              <a:t>Inquiry Chart  </a:t>
            </a:r>
            <a:br>
              <a:rPr lang="en-US" sz="4400" b="1" dirty="0" smtClean="0">
                <a:solidFill>
                  <a:srgbClr val="FF0000"/>
                </a:solidFill>
              </a:rPr>
            </a:br>
            <a:r>
              <a:rPr lang="en-US" sz="4400" b="1" dirty="0" smtClean="0">
                <a:solidFill>
                  <a:srgbClr val="FF0000"/>
                </a:solidFill>
              </a:rPr>
              <a:t>    </a:t>
            </a:r>
            <a:br>
              <a:rPr lang="en-US" sz="4400" b="1" dirty="0" smtClean="0">
                <a:solidFill>
                  <a:srgbClr val="FF0000"/>
                </a:solidFill>
              </a:rPr>
            </a:br>
            <a:r>
              <a:rPr lang="en-US" sz="4000" b="1" dirty="0" smtClean="0">
                <a:solidFill>
                  <a:srgbClr val="FF0000"/>
                </a:solidFill>
              </a:rPr>
              <a:t>WHAT IT LOOKS LIKE </a:t>
            </a:r>
            <a:endParaRPr lang="es-MX" sz="40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020B4BB0-FE82-44F0-A557-D40FDA0DEC80}" type="slidenum">
              <a:rPr lang="en-US" smtClean="0">
                <a:solidFill>
                  <a:srgbClr val="FFF39D">
                    <a:shade val="50000"/>
                    <a:satMod val="200000"/>
                  </a:srgbClr>
                </a:solidFill>
              </a:rPr>
              <a:pPr>
                <a:defRPr/>
              </a:pPr>
              <a:t>13</a:t>
            </a:fld>
            <a:endParaRPr lang="en-US" dirty="0">
              <a:solidFill>
                <a:srgbClr val="FFF39D">
                  <a:shade val="50000"/>
                  <a:satMod val="200000"/>
                </a:srgbClr>
              </a:solidFill>
            </a:endParaRPr>
          </a:p>
        </p:txBody>
      </p:sp>
      <p:pic>
        <p:nvPicPr>
          <p:cNvPr id="4" name="Picture 3"/>
          <p:cNvPicPr>
            <a:picLocks noChangeAspect="1"/>
          </p:cNvPicPr>
          <p:nvPr/>
        </p:nvPicPr>
        <p:blipFill>
          <a:blip r:embed="rId3"/>
          <a:stretch>
            <a:fillRect/>
          </a:stretch>
        </p:blipFill>
        <p:spPr>
          <a:xfrm>
            <a:off x="3429000" y="1"/>
            <a:ext cx="5791200" cy="7045890"/>
          </a:xfrm>
          <a:prstGeom prst="rect">
            <a:avLst/>
          </a:prstGeom>
        </p:spPr>
      </p:pic>
    </p:spTree>
    <p:extLst>
      <p:ext uri="{BB962C8B-B14F-4D97-AF65-F5344CB8AC3E}">
        <p14:creationId xmlns:p14="http://schemas.microsoft.com/office/powerpoint/2010/main" val="173850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Team Work</a:t>
            </a:r>
            <a:endParaRPr lang="en-US" sz="4000" dirty="0"/>
          </a:p>
        </p:txBody>
      </p:sp>
      <p:sp>
        <p:nvSpPr>
          <p:cNvPr id="4" name="Content Placeholder 3"/>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1040720"/>
            <a:ext cx="4075113" cy="543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68800" y="1981200"/>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149330" y="1180620"/>
            <a:ext cx="4253802" cy="5182559"/>
          </a:xfrm>
        </p:spPr>
        <p:txBody>
          <a:bodyPr>
            <a:noAutofit/>
          </a:bodyPr>
          <a:lstStyle/>
          <a:p>
            <a:r>
              <a:rPr lang="en-US" sz="3200" dirty="0" smtClean="0"/>
              <a:t>Heads together</a:t>
            </a:r>
          </a:p>
          <a:p>
            <a:endParaRPr lang="en-US" sz="1000" dirty="0" smtClean="0"/>
          </a:p>
          <a:p>
            <a:r>
              <a:rPr lang="en-US" sz="3200" dirty="0" smtClean="0"/>
              <a:t>Oral sentence</a:t>
            </a:r>
          </a:p>
          <a:p>
            <a:endParaRPr lang="en-US" sz="1000" dirty="0" smtClean="0"/>
          </a:p>
          <a:p>
            <a:r>
              <a:rPr lang="en-US" sz="3200" dirty="0" smtClean="0"/>
              <a:t>Teacher approval</a:t>
            </a:r>
          </a:p>
          <a:p>
            <a:endParaRPr lang="en-US" sz="1000" dirty="0" smtClean="0"/>
          </a:p>
          <a:p>
            <a:r>
              <a:rPr lang="en-US" sz="3200" dirty="0" smtClean="0"/>
              <a:t>Sentences are written </a:t>
            </a:r>
            <a:r>
              <a:rPr lang="en-US" sz="3200" dirty="0"/>
              <a:t>in each team’s </a:t>
            </a:r>
            <a:r>
              <a:rPr lang="en-US" sz="3200" dirty="0" smtClean="0"/>
              <a:t>color on a sentence strip </a:t>
            </a:r>
          </a:p>
          <a:p>
            <a:endParaRPr lang="en-US" sz="1000" dirty="0" smtClean="0"/>
          </a:p>
          <a:p>
            <a:r>
              <a:rPr lang="en-US" sz="3200" dirty="0" smtClean="0"/>
              <a:t>Placed in pocket chart</a:t>
            </a:r>
            <a:endParaRPr lang="en-US" sz="3200" dirty="0"/>
          </a:p>
        </p:txBody>
      </p:sp>
    </p:spTree>
    <p:extLst>
      <p:ext uri="{BB962C8B-B14F-4D97-AF65-F5344CB8AC3E}">
        <p14:creationId xmlns:p14="http://schemas.microsoft.com/office/powerpoint/2010/main" val="35098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Read and Respond</a:t>
            </a:r>
            <a:endParaRPr lang="en-US" sz="4000" dirty="0"/>
          </a:p>
        </p:txBody>
      </p:sp>
      <p:sp>
        <p:nvSpPr>
          <p:cNvPr id="3" name="Content Placeholder 2"/>
          <p:cNvSpPr>
            <a:spLocks noGrp="1"/>
          </p:cNvSpPr>
          <p:nvPr>
            <p:ph sz="half" idx="1"/>
          </p:nvPr>
        </p:nvSpPr>
        <p:spPr>
          <a:xfrm>
            <a:off x="457200" y="1447800"/>
            <a:ext cx="4038600" cy="4648200"/>
          </a:xfrm>
        </p:spPr>
        <p:txBody>
          <a:bodyPr>
            <a:normAutofit fontScale="92500" lnSpcReduction="10000"/>
          </a:bodyPr>
          <a:lstStyle/>
          <a:p>
            <a:r>
              <a:rPr lang="en-US" dirty="0" smtClean="0"/>
              <a:t>Read aloud together (Do this often.)</a:t>
            </a:r>
          </a:p>
          <a:p>
            <a:endParaRPr lang="en-US" sz="1100" dirty="0" smtClean="0"/>
          </a:p>
          <a:p>
            <a:r>
              <a:rPr lang="en-US" dirty="0" smtClean="0"/>
              <a:t>Highlight:</a:t>
            </a:r>
          </a:p>
          <a:p>
            <a:pPr lvl="1"/>
            <a:r>
              <a:rPr lang="en-US" dirty="0" smtClean="0"/>
              <a:t>High-level words</a:t>
            </a:r>
          </a:p>
          <a:p>
            <a:pPr lvl="1"/>
            <a:r>
              <a:rPr lang="en-US" dirty="0" smtClean="0"/>
              <a:t>Strong, interesting, compelling language</a:t>
            </a:r>
          </a:p>
          <a:p>
            <a:endParaRPr lang="en-US" sz="1100" dirty="0" smtClean="0"/>
          </a:p>
          <a:p>
            <a:r>
              <a:rPr lang="en-US" dirty="0" smtClean="0"/>
              <a:t>Rearrange sentences into logical order</a:t>
            </a:r>
          </a:p>
          <a:p>
            <a:endParaRPr lang="en-US" sz="1100" dirty="0" smtClean="0"/>
          </a:p>
          <a:p>
            <a:r>
              <a:rPr lang="en-US" dirty="0" smtClean="0"/>
              <a:t>Do all sentences relate to the topic sentence?</a:t>
            </a:r>
            <a:endParaRPr lang="en-US" dirty="0"/>
          </a:p>
        </p:txBody>
      </p:sp>
      <p:sp>
        <p:nvSpPr>
          <p:cNvPr id="7" name="Content Placeholder 6"/>
          <p:cNvSpPr>
            <a:spLocks noGrp="1"/>
          </p:cNvSpPr>
          <p:nvPr>
            <p:ph sz="half" idx="2"/>
          </p:nvPr>
        </p:nvSpPr>
        <p:spPr/>
        <p:txBody>
          <a:bodyPr>
            <a:normAutofit fontScale="92500" lnSpcReduction="10000"/>
          </a:bodyPr>
          <a:lstStyle/>
          <a:p>
            <a:endParaRPr lang="en-US"/>
          </a:p>
        </p:txBody>
      </p:sp>
      <p:pic>
        <p:nvPicPr>
          <p:cNvPr id="8" name="Picture 3" descr="C:\Users\kathyt\Pictures\Glad Pictures\pIX FROM OTHER SOURCES\pix from 5 day demo\GLAD Pictures from 5 Day 03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4400" y="1066800"/>
            <a:ext cx="417194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11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Revise the Rough Draft</a:t>
            </a:r>
            <a:endParaRPr lang="en-US" sz="4000" dirty="0"/>
          </a:p>
        </p:txBody>
      </p:sp>
      <p:sp>
        <p:nvSpPr>
          <p:cNvPr id="3" name="Content Placeholder 2"/>
          <p:cNvSpPr>
            <a:spLocks noGrp="1"/>
          </p:cNvSpPr>
          <p:nvPr>
            <p:ph sz="half" idx="1"/>
          </p:nvPr>
        </p:nvSpPr>
        <p:spPr>
          <a:xfrm>
            <a:off x="457200" y="1371600"/>
            <a:ext cx="4572000" cy="5105400"/>
          </a:xfrm>
        </p:spPr>
        <p:txBody>
          <a:bodyPr>
            <a:normAutofit lnSpcReduction="10000"/>
          </a:bodyPr>
          <a:lstStyle/>
          <a:p>
            <a:r>
              <a:rPr lang="en-US" dirty="0" smtClean="0"/>
              <a:t>Eliminate repetition</a:t>
            </a:r>
          </a:p>
          <a:p>
            <a:r>
              <a:rPr lang="en-US" dirty="0" smtClean="0"/>
              <a:t>Clarify</a:t>
            </a:r>
          </a:p>
          <a:p>
            <a:r>
              <a:rPr lang="en-US" dirty="0" smtClean="0"/>
              <a:t>Add more descriptive or compelling words</a:t>
            </a:r>
          </a:p>
          <a:p>
            <a:r>
              <a:rPr lang="en-US" dirty="0" smtClean="0"/>
              <a:t>Use more academic vocabulary</a:t>
            </a:r>
          </a:p>
          <a:p>
            <a:r>
              <a:rPr lang="en-US" dirty="0" smtClean="0"/>
              <a:t>Combine sentences?</a:t>
            </a:r>
          </a:p>
          <a:p>
            <a:r>
              <a:rPr lang="en-US" dirty="0" smtClean="0"/>
              <a:t>Add transitions </a:t>
            </a:r>
          </a:p>
          <a:p>
            <a:r>
              <a:rPr lang="en-US" dirty="0" smtClean="0"/>
              <a:t>Add missing information</a:t>
            </a:r>
          </a:p>
          <a:p>
            <a:r>
              <a:rPr lang="en-US" dirty="0" smtClean="0"/>
              <a:t>Compose a concluding sentence</a:t>
            </a:r>
          </a:p>
          <a:p>
            <a:endParaRPr lang="en-US" dirty="0"/>
          </a:p>
        </p:txBody>
      </p:sp>
      <p:sp>
        <p:nvSpPr>
          <p:cNvPr id="4" name="Content Placeholder 3"/>
          <p:cNvSpPr>
            <a:spLocks noGrp="1"/>
          </p:cNvSpPr>
          <p:nvPr>
            <p:ph sz="half" idx="2"/>
          </p:nvPr>
        </p:nvSpPr>
        <p:spPr/>
        <p:txBody>
          <a:bodyPr>
            <a:normAutofit lnSpcReduction="10000"/>
          </a:bodyPr>
          <a:lstStyle/>
          <a:p>
            <a:pPr marL="0" indent="0">
              <a:buNone/>
            </a:pPr>
            <a:endParaRPr lang="en-US" dirty="0" smtClean="0"/>
          </a:p>
          <a:p>
            <a:pPr marL="0" indent="0">
              <a:buNone/>
            </a:pPr>
            <a:r>
              <a:rPr lang="en-US" dirty="0" smtClean="0"/>
              <a:t> </a:t>
            </a:r>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600200"/>
            <a:ext cx="4495800" cy="4495800"/>
          </a:xfrm>
          <a:prstGeom prst="rect">
            <a:avLst/>
          </a:prstGeom>
          <a:noFill/>
          <a:ln>
            <a:noFill/>
          </a:ln>
          <a:effectLst/>
          <a:extLst/>
        </p:spPr>
      </p:pic>
    </p:spTree>
    <p:extLst>
      <p:ext uri="{BB962C8B-B14F-4D97-AF65-F5344CB8AC3E}">
        <p14:creationId xmlns:p14="http://schemas.microsoft.com/office/powerpoint/2010/main" val="209028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Edit using the Editing Checklist</a:t>
            </a:r>
            <a:endParaRPr lang="en-US" sz="4000" dirty="0"/>
          </a:p>
        </p:txBody>
      </p:sp>
      <p:sp>
        <p:nvSpPr>
          <p:cNvPr id="3" name="Content Placeholder 2"/>
          <p:cNvSpPr>
            <a:spLocks noGrp="1"/>
          </p:cNvSpPr>
          <p:nvPr>
            <p:ph sz="half" idx="1"/>
          </p:nvPr>
        </p:nvSpPr>
        <p:spPr>
          <a:xfrm>
            <a:off x="457200" y="1676402"/>
            <a:ext cx="4038600" cy="4648198"/>
          </a:xfrm>
        </p:spPr>
        <p:txBody>
          <a:bodyPr>
            <a:normAutofit fontScale="92500" lnSpcReduction="10000"/>
          </a:bodyPr>
          <a:lstStyle/>
          <a:p>
            <a:r>
              <a:rPr lang="en-US" dirty="0" smtClean="0"/>
              <a:t>Read aloud</a:t>
            </a:r>
          </a:p>
          <a:p>
            <a:r>
              <a:rPr lang="en-US" dirty="0" smtClean="0"/>
              <a:t>Author’s name (class)</a:t>
            </a:r>
          </a:p>
          <a:p>
            <a:r>
              <a:rPr lang="en-US" dirty="0" smtClean="0"/>
              <a:t>Date</a:t>
            </a:r>
          </a:p>
          <a:p>
            <a:r>
              <a:rPr lang="en-US" dirty="0" smtClean="0"/>
              <a:t>Does it make sense?</a:t>
            </a:r>
          </a:p>
          <a:p>
            <a:r>
              <a:rPr lang="en-US" dirty="0" smtClean="0"/>
              <a:t>Is it clear?</a:t>
            </a:r>
          </a:p>
          <a:p>
            <a:r>
              <a:rPr lang="en-US" dirty="0" smtClean="0"/>
              <a:t>Correct capitals?</a:t>
            </a:r>
          </a:p>
          <a:p>
            <a:r>
              <a:rPr lang="en-US" dirty="0" smtClean="0"/>
              <a:t>Proper punctuation?</a:t>
            </a:r>
          </a:p>
          <a:p>
            <a:r>
              <a:rPr lang="en-US" dirty="0" smtClean="0"/>
              <a:t>Good grammar?</a:t>
            </a:r>
          </a:p>
          <a:p>
            <a:r>
              <a:rPr lang="en-US" dirty="0" smtClean="0"/>
              <a:t>Add a Title</a:t>
            </a:r>
          </a:p>
          <a:p>
            <a:r>
              <a:rPr lang="en-US" dirty="0" smtClean="0"/>
              <a:t>Write a clean final draft.</a:t>
            </a:r>
          </a:p>
        </p:txBody>
      </p:sp>
      <p:sp>
        <p:nvSpPr>
          <p:cNvPr id="4" name="Content Placeholder 3"/>
          <p:cNvSpPr>
            <a:spLocks noGrp="1"/>
          </p:cNvSpPr>
          <p:nvPr>
            <p:ph sz="half" idx="2"/>
          </p:nvPr>
        </p:nvSpPr>
        <p:spPr/>
        <p:txBody>
          <a:bodyPr>
            <a:normAutofit fontScale="92500" lnSpcReduction="10000"/>
          </a:bodyPr>
          <a:lstStyle/>
          <a:p>
            <a:endParaRPr lang="en-US"/>
          </a:p>
        </p:txBody>
      </p:sp>
      <p:pic>
        <p:nvPicPr>
          <p:cNvPr id="3074" name="Picture 2" descr="C:\Users\kathyt\Pictures\Glad Pictures\coop strip paragraph 04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057859" y="1524000"/>
            <a:ext cx="492647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Extensions</a:t>
            </a:r>
            <a:endParaRPr lang="en-US" sz="4000" dirty="0"/>
          </a:p>
        </p:txBody>
      </p:sp>
      <p:sp>
        <p:nvSpPr>
          <p:cNvPr id="3" name="Content Placeholder 2"/>
          <p:cNvSpPr>
            <a:spLocks noGrp="1"/>
          </p:cNvSpPr>
          <p:nvPr>
            <p:ph sz="half" idx="1"/>
          </p:nvPr>
        </p:nvSpPr>
        <p:spPr>
          <a:xfrm>
            <a:off x="457200" y="1676402"/>
            <a:ext cx="4038600" cy="4800598"/>
          </a:xfrm>
        </p:spPr>
        <p:txBody>
          <a:bodyPr>
            <a:normAutofit fontScale="85000" lnSpcReduction="10000"/>
          </a:bodyPr>
          <a:lstStyle/>
          <a:p>
            <a:r>
              <a:rPr lang="en-US" dirty="0" smtClean="0"/>
              <a:t>Group cooperative strip paragraphs</a:t>
            </a:r>
          </a:p>
          <a:p>
            <a:r>
              <a:rPr lang="en-US" dirty="0" smtClean="0"/>
              <a:t>Individual strip paragraphs</a:t>
            </a:r>
          </a:p>
          <a:p>
            <a:r>
              <a:rPr lang="en-US" dirty="0" smtClean="0"/>
              <a:t>“Three Before Me” editing</a:t>
            </a:r>
          </a:p>
          <a:p>
            <a:r>
              <a:rPr lang="en-US" dirty="0" smtClean="0"/>
              <a:t>Paragraphs for different purposes:</a:t>
            </a:r>
          </a:p>
          <a:p>
            <a:pPr lvl="1"/>
            <a:r>
              <a:rPr lang="en-US" dirty="0" smtClean="0"/>
              <a:t>Explain or describe</a:t>
            </a:r>
          </a:p>
          <a:p>
            <a:pPr lvl="1"/>
            <a:r>
              <a:rPr lang="en-US" dirty="0" smtClean="0"/>
              <a:t>Compare/contrast</a:t>
            </a:r>
          </a:p>
          <a:p>
            <a:pPr lvl="1"/>
            <a:r>
              <a:rPr lang="en-US" dirty="0" smtClean="0"/>
              <a:t>Proposition &amp; Support</a:t>
            </a:r>
          </a:p>
          <a:p>
            <a:pPr lvl="1"/>
            <a:r>
              <a:rPr lang="en-US" dirty="0" smtClean="0"/>
              <a:t>Problem/Solution</a:t>
            </a:r>
          </a:p>
          <a:p>
            <a:pPr lvl="1"/>
            <a:r>
              <a:rPr lang="en-US" dirty="0" smtClean="0"/>
              <a:t>Sequence</a:t>
            </a:r>
          </a:p>
          <a:p>
            <a:r>
              <a:rPr lang="en-US" dirty="0" smtClean="0"/>
              <a:t>Struggling readers text – reconstruct the paragraph </a:t>
            </a:r>
          </a:p>
          <a:p>
            <a:pPr lvl="1"/>
            <a:endParaRPr lang="en-US" dirty="0"/>
          </a:p>
        </p:txBody>
      </p:sp>
      <p:sp>
        <p:nvSpPr>
          <p:cNvPr id="4" name="Content Placeholder 3"/>
          <p:cNvSpPr>
            <a:spLocks noGrp="1"/>
          </p:cNvSpPr>
          <p:nvPr>
            <p:ph sz="half" idx="2"/>
          </p:nvPr>
        </p:nvSpPr>
        <p:spPr/>
        <p:txBody>
          <a:bodyPr>
            <a:normAutofit fontScale="85000" lnSpcReduction="10000"/>
          </a:bodyPr>
          <a:lstStyle/>
          <a:p>
            <a:endParaRPr lang="en-US"/>
          </a:p>
        </p:txBody>
      </p:sp>
      <p:pic>
        <p:nvPicPr>
          <p:cNvPr id="5" name="Picture 4" descr="C:\Users\kathyt\Pictures\Glad Pictures\coop strip paragraph 04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1000" y="1524000"/>
            <a:ext cx="48768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81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0400" y="3081000"/>
            <a:ext cx="8686800" cy="1414800"/>
          </a:xfrm>
        </p:spPr>
        <p:txBody>
          <a:bodyPr>
            <a:normAutofit fontScale="90000"/>
          </a:bodyPr>
          <a:lstStyle/>
          <a:p>
            <a:r>
              <a:rPr lang="en-US" dirty="0" smtClean="0"/>
              <a:t>WRITING FOR METAGOCNITION</a:t>
            </a:r>
            <a:br>
              <a:rPr lang="en-US" dirty="0" smtClean="0"/>
            </a:br>
            <a:r>
              <a:rPr lang="en-US" dirty="0" smtClean="0"/>
              <a:t>AND REFLECTION</a:t>
            </a:r>
            <a:endParaRPr lang="en-US" dirty="0"/>
          </a:p>
        </p:txBody>
      </p:sp>
      <p:sp>
        <p:nvSpPr>
          <p:cNvPr id="6" name="Text Placeholder 5"/>
          <p:cNvSpPr>
            <a:spLocks noGrp="1"/>
          </p:cNvSpPr>
          <p:nvPr>
            <p:ph type="body" idx="1"/>
          </p:nvPr>
        </p:nvSpPr>
        <p:spPr/>
        <p:txBody>
          <a:bodyPr/>
          <a:lstStyle/>
          <a:p>
            <a:r>
              <a:rPr lang="en-US" dirty="0"/>
              <a:t>CHALLENGE </a:t>
            </a:r>
            <a:r>
              <a:rPr lang="en-US" dirty="0" smtClean="0"/>
              <a:t>#4:</a:t>
            </a:r>
            <a:endParaRPr lang="en-US" dirty="0"/>
          </a:p>
        </p:txBody>
      </p:sp>
    </p:spTree>
    <p:extLst>
      <p:ext uri="{BB962C8B-B14F-4D97-AF65-F5344CB8AC3E}">
        <p14:creationId xmlns:p14="http://schemas.microsoft.com/office/powerpoint/2010/main" val="177499528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Learning logs &amp; interactive journals</a:t>
            </a:r>
            <a:endParaRPr lang="en-US" dirty="0"/>
          </a:p>
        </p:txBody>
      </p:sp>
      <p:sp>
        <p:nvSpPr>
          <p:cNvPr id="6" name="Text Placeholder 5"/>
          <p:cNvSpPr>
            <a:spLocks noGrp="1"/>
          </p:cNvSpPr>
          <p:nvPr>
            <p:ph type="body" idx="1"/>
          </p:nvPr>
        </p:nvSpPr>
        <p:spPr/>
        <p:txBody>
          <a:bodyPr/>
          <a:lstStyle/>
          <a:p>
            <a:r>
              <a:rPr lang="en-US" dirty="0" smtClean="0"/>
              <a:t>Writing for Metacognition and Reflection</a:t>
            </a:r>
            <a:endParaRPr lang="en-US" dirty="0"/>
          </a:p>
        </p:txBody>
      </p:sp>
    </p:spTree>
    <p:extLst>
      <p:ext uri="{BB962C8B-B14F-4D97-AF65-F5344CB8AC3E}">
        <p14:creationId xmlns:p14="http://schemas.microsoft.com/office/powerpoint/2010/main" val="33782823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B050"/>
                </a:solidFill>
              </a:rPr>
              <a:t>Learning Logs    WHAT IT LOOKS LIKE</a:t>
            </a:r>
            <a:endParaRPr lang="en-US" b="1" dirty="0">
              <a:solidFill>
                <a:srgbClr val="00B05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568642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05316" y="3352800"/>
            <a:ext cx="586898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748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Learning Logs </a:t>
            </a:r>
            <a:r>
              <a:rPr lang="en-US" b="1" dirty="0" smtClean="0">
                <a:solidFill>
                  <a:srgbClr val="00B050"/>
                </a:solidFill>
              </a:rPr>
              <a:t> HOW TO DO IT</a:t>
            </a:r>
            <a:endParaRPr lang="en-US" b="1" dirty="0">
              <a:solidFill>
                <a:srgbClr val="00B050"/>
              </a:solidFill>
            </a:endParaRPr>
          </a:p>
        </p:txBody>
      </p:sp>
      <p:sp>
        <p:nvSpPr>
          <p:cNvPr id="3" name="Content Placeholder 4"/>
          <p:cNvSpPr txBox="1">
            <a:spLocks/>
          </p:cNvSpPr>
          <p:nvPr/>
        </p:nvSpPr>
        <p:spPr>
          <a:xfrm>
            <a:off x="457200" y="1295400"/>
            <a:ext cx="8229600" cy="48307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a:t>
            </a:r>
            <a:r>
              <a:rPr lang="en-US" dirty="0" smtClean="0"/>
              <a:t>ivide paper into two sections; “TEXT” (What the student learned from the lesson) and “YOU” (How the students relates the learning to their life experiences; questions, or opinions)</a:t>
            </a:r>
          </a:p>
          <a:p>
            <a:r>
              <a:rPr lang="en-US" dirty="0" smtClean="0"/>
              <a:t>Encourage sketching, graphics, tables…</a:t>
            </a:r>
          </a:p>
          <a:p>
            <a:r>
              <a:rPr lang="en-US" dirty="0"/>
              <a:t>On-going – several minutes at least once a day </a:t>
            </a:r>
            <a:endParaRPr lang="en-US" dirty="0" smtClean="0"/>
          </a:p>
          <a:p>
            <a:r>
              <a:rPr lang="en-US" dirty="0" smtClean="0"/>
              <a:t>Read and scored by the teacher</a:t>
            </a:r>
            <a:endParaRPr lang="en-US" dirty="0"/>
          </a:p>
        </p:txBody>
      </p:sp>
    </p:spTree>
    <p:extLst>
      <p:ext uri="{BB962C8B-B14F-4D97-AF65-F5344CB8AC3E}">
        <p14:creationId xmlns:p14="http://schemas.microsoft.com/office/powerpoint/2010/main" val="7185470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Learning Logs </a:t>
            </a:r>
            <a:r>
              <a:rPr lang="en-US" b="1" dirty="0" smtClean="0">
                <a:solidFill>
                  <a:srgbClr val="00B050"/>
                </a:solidFill>
              </a:rPr>
              <a:t> </a:t>
            </a:r>
            <a:r>
              <a:rPr lang="en-US" b="1" dirty="0">
                <a:solidFill>
                  <a:srgbClr val="00B050"/>
                </a:solidFill>
              </a:rPr>
              <a:t>WHY DO  IT</a:t>
            </a:r>
          </a:p>
        </p:txBody>
      </p:sp>
      <p:sp>
        <p:nvSpPr>
          <p:cNvPr id="3" name="Content Placeholder 4"/>
          <p:cNvSpPr txBox="1">
            <a:spLocks/>
          </p:cNvSpPr>
          <p:nvPr/>
        </p:nvSpPr>
        <p:spPr>
          <a:xfrm>
            <a:off x="457200" y="1143000"/>
            <a:ext cx="8229600" cy="49831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Frequent brief writing exercise helps </a:t>
            </a:r>
            <a:r>
              <a:rPr lang="en-US" dirty="0"/>
              <a:t>students integrate content, </a:t>
            </a:r>
            <a:r>
              <a:rPr lang="en-US" dirty="0" smtClean="0"/>
              <a:t>process learning, </a:t>
            </a:r>
            <a:r>
              <a:rPr lang="en-US" dirty="0"/>
              <a:t>and </a:t>
            </a:r>
            <a:r>
              <a:rPr lang="en-US" dirty="0" smtClean="0"/>
              <a:t>reflect on personal feelings</a:t>
            </a:r>
          </a:p>
          <a:p>
            <a:r>
              <a:rPr lang="en-US" dirty="0" smtClean="0"/>
              <a:t>Develops metacognitive skills; students learn from their writing</a:t>
            </a:r>
          </a:p>
          <a:p>
            <a:r>
              <a:rPr lang="en-US" dirty="0" smtClean="0"/>
              <a:t>Enhances long term memory by establishing real life connections and relevancy </a:t>
            </a:r>
          </a:p>
          <a:p>
            <a:r>
              <a:rPr lang="en-US" dirty="0" smtClean="0"/>
              <a:t>Provides formative assessment</a:t>
            </a:r>
          </a:p>
          <a:p>
            <a:r>
              <a:rPr lang="en-US" dirty="0" smtClean="0"/>
              <a:t>Research from UCI Writing Project </a:t>
            </a:r>
          </a:p>
        </p:txBody>
      </p:sp>
    </p:spTree>
    <p:extLst>
      <p:ext uri="{BB962C8B-B14F-4D97-AF65-F5344CB8AC3E}">
        <p14:creationId xmlns:p14="http://schemas.microsoft.com/office/powerpoint/2010/main" val="212402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FF0000"/>
                </a:solidFill>
              </a:rPr>
              <a:t>Inquiry Chart      </a:t>
            </a:r>
            <a:r>
              <a:rPr lang="en-US" b="1" dirty="0" smtClean="0">
                <a:solidFill>
                  <a:srgbClr val="FF0000"/>
                </a:solidFill>
              </a:rPr>
              <a:t>HOW TO DO IT</a:t>
            </a:r>
            <a:endParaRPr lang="es-MX" b="1" dirty="0">
              <a:solidFill>
                <a:srgbClr val="FF0000"/>
              </a:solidFill>
            </a:endParaRPr>
          </a:p>
        </p:txBody>
      </p:sp>
      <p:sp>
        <p:nvSpPr>
          <p:cNvPr id="6" name="Text Placeholder 5"/>
          <p:cNvSpPr>
            <a:spLocks noGrp="1"/>
          </p:cNvSpPr>
          <p:nvPr>
            <p:ph idx="1"/>
          </p:nvPr>
        </p:nvSpPr>
        <p:spPr>
          <a:xfrm>
            <a:off x="152400" y="1066800"/>
            <a:ext cx="8610600" cy="5105400"/>
          </a:xfrm>
        </p:spPr>
        <p:txBody>
          <a:bodyPr>
            <a:normAutofit fontScale="77500" lnSpcReduction="20000"/>
          </a:bodyPr>
          <a:lstStyle/>
          <a:p>
            <a:pPr lvl="0"/>
            <a:r>
              <a:rPr lang="en-US" sz="3600" dirty="0"/>
              <a:t>Whole group, students “on the carpet” </a:t>
            </a:r>
            <a:r>
              <a:rPr lang="en-US" sz="3600" dirty="0" smtClean="0"/>
              <a:t> </a:t>
            </a:r>
            <a:endParaRPr lang="en-US" sz="3600" dirty="0"/>
          </a:p>
          <a:p>
            <a:pPr lvl="0"/>
            <a:r>
              <a:rPr lang="en-US" sz="3600" dirty="0"/>
              <a:t>S</a:t>
            </a:r>
            <a:r>
              <a:rPr lang="en-US" sz="3600" dirty="0" smtClean="0"/>
              <a:t>tudents </a:t>
            </a:r>
            <a:r>
              <a:rPr lang="en-US" sz="3600" dirty="0"/>
              <a:t>turn and talk to discuss what they know about the </a:t>
            </a:r>
            <a:r>
              <a:rPr lang="en-US" sz="3600" dirty="0" smtClean="0"/>
              <a:t>topic </a:t>
            </a:r>
          </a:p>
          <a:p>
            <a:pPr lvl="0"/>
            <a:r>
              <a:rPr lang="en-US" sz="3600" dirty="0" smtClean="0"/>
              <a:t>May use </a:t>
            </a:r>
            <a:r>
              <a:rPr lang="en-US" sz="3600" dirty="0"/>
              <a:t>“call out” - children give their responses all together - lowers affective </a:t>
            </a:r>
            <a:r>
              <a:rPr lang="en-US" sz="3600" dirty="0" smtClean="0"/>
              <a:t>filter – teacher selects which response to record.</a:t>
            </a:r>
            <a:endParaRPr lang="en-US" sz="3600" dirty="0"/>
          </a:p>
          <a:p>
            <a:pPr lvl="0"/>
            <a:r>
              <a:rPr lang="en-US" sz="3600" dirty="0"/>
              <a:t>Use the language of the students – verbatim – model authentic revising and editing – validate student responses – use L1 (primary language) when possible</a:t>
            </a:r>
          </a:p>
          <a:p>
            <a:pPr lvl="0"/>
            <a:r>
              <a:rPr lang="en-US" sz="3600" dirty="0" smtClean="0"/>
              <a:t>Process </a:t>
            </a:r>
            <a:r>
              <a:rPr lang="en-US" sz="3600" dirty="0"/>
              <a:t>this chart regularly throughout the unit – correct misconceptions – cite sources – add new statements - model writing in context including mechanics</a:t>
            </a:r>
          </a:p>
          <a:p>
            <a:pPr lvl="0"/>
            <a:endParaRPr lang="en-US" sz="3600" dirty="0"/>
          </a:p>
          <a:p>
            <a:pPr marL="0" indent="0" algn="ctr">
              <a:buNone/>
            </a:pPr>
            <a:endParaRPr lang="en-US" sz="3600" dirty="0"/>
          </a:p>
        </p:txBody>
      </p:sp>
      <p:sp>
        <p:nvSpPr>
          <p:cNvPr id="3" name="Slide Number Placeholder 2"/>
          <p:cNvSpPr>
            <a:spLocks noGrp="1"/>
          </p:cNvSpPr>
          <p:nvPr>
            <p:ph type="sldNum" sz="quarter" idx="12"/>
          </p:nvPr>
        </p:nvSpPr>
        <p:spPr/>
        <p:txBody>
          <a:bodyPr/>
          <a:lstStyle/>
          <a:p>
            <a:pPr>
              <a:defRPr/>
            </a:pPr>
            <a:fld id="{020B4BB0-FE82-44F0-A557-D40FDA0DEC80}" type="slidenum">
              <a:rPr lang="en-US" smtClean="0">
                <a:solidFill>
                  <a:srgbClr val="FFF39D">
                    <a:shade val="50000"/>
                    <a:satMod val="200000"/>
                  </a:srgbClr>
                </a:solidFill>
              </a:rPr>
              <a:pPr>
                <a:defRPr/>
              </a:pPr>
              <a:t>14</a:t>
            </a:fld>
            <a:endParaRPr lang="en-US" dirty="0">
              <a:solidFill>
                <a:srgbClr val="FFF39D">
                  <a:shade val="50000"/>
                  <a:satMod val="200000"/>
                </a:srgbClr>
              </a:solidFill>
            </a:endParaRPr>
          </a:p>
        </p:txBody>
      </p:sp>
    </p:spTree>
    <p:extLst>
      <p:ext uri="{BB962C8B-B14F-4D97-AF65-F5344CB8AC3E}">
        <p14:creationId xmlns:p14="http://schemas.microsoft.com/office/powerpoint/2010/main" val="2791519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7049" y="1752600"/>
            <a:ext cx="4211638"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8762" y="1600200"/>
            <a:ext cx="4479925"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9855" y="262095"/>
            <a:ext cx="8915400" cy="1143000"/>
          </a:xfrm>
        </p:spPr>
        <p:txBody>
          <a:bodyPr>
            <a:noAutofit/>
          </a:bodyPr>
          <a:lstStyle/>
          <a:p>
            <a:r>
              <a:rPr lang="en-US" sz="3400" b="1" dirty="0">
                <a:solidFill>
                  <a:srgbClr val="00B050"/>
                </a:solidFill>
              </a:rPr>
              <a:t>Interactive/Dialog Journals </a:t>
            </a:r>
            <a:r>
              <a:rPr lang="en-US" sz="3400" b="1" dirty="0" smtClean="0">
                <a:solidFill>
                  <a:srgbClr val="00B050"/>
                </a:solidFill>
              </a:rPr>
              <a:t> WHAT IT LOOKS LIKE</a:t>
            </a:r>
            <a:endParaRPr lang="en-US" sz="3400" dirty="0"/>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29200" y="1371600"/>
            <a:ext cx="3477657" cy="463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9892" y="1600200"/>
            <a:ext cx="4157663"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4391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3400" b="1" dirty="0">
                <a:solidFill>
                  <a:srgbClr val="00B050"/>
                </a:solidFill>
              </a:rPr>
              <a:t>Interactive/Dialog Journals </a:t>
            </a:r>
            <a:r>
              <a:rPr lang="en-US" sz="3400" b="1" dirty="0" smtClean="0">
                <a:solidFill>
                  <a:srgbClr val="00B050"/>
                </a:solidFill>
              </a:rPr>
              <a:t>   HOW TO DO IT</a:t>
            </a:r>
            <a:endParaRPr lang="en-US" sz="3400" dirty="0"/>
          </a:p>
        </p:txBody>
      </p:sp>
      <p:sp>
        <p:nvSpPr>
          <p:cNvPr id="3" name="TextBox 2"/>
          <p:cNvSpPr txBox="1"/>
          <p:nvPr/>
        </p:nvSpPr>
        <p:spPr>
          <a:xfrm>
            <a:off x="381000" y="1219200"/>
            <a:ext cx="8458200" cy="5770811"/>
          </a:xfrm>
          <a:prstGeom prst="rect">
            <a:avLst/>
          </a:prstGeom>
          <a:noFill/>
        </p:spPr>
        <p:txBody>
          <a:bodyPr wrap="square" rtlCol="0">
            <a:spAutoFit/>
          </a:bodyPr>
          <a:lstStyle/>
          <a:p>
            <a:pPr marL="285750" indent="-285750">
              <a:buFont typeface="Arial" pitchFamily="34" charset="0"/>
              <a:buChar char="•"/>
            </a:pPr>
            <a:r>
              <a:rPr lang="en-US" sz="3300" dirty="0" smtClean="0"/>
              <a:t>Students </a:t>
            </a:r>
            <a:r>
              <a:rPr lang="en-US" sz="3300" dirty="0"/>
              <a:t>write as much as they choose </a:t>
            </a:r>
            <a:r>
              <a:rPr lang="en-US" sz="3300" dirty="0" smtClean="0"/>
              <a:t>about a topic</a:t>
            </a:r>
          </a:p>
          <a:p>
            <a:pPr marL="285750" indent="-285750">
              <a:buFont typeface="Arial" pitchFamily="34" charset="0"/>
              <a:buChar char="•"/>
            </a:pPr>
            <a:r>
              <a:rPr lang="en-US" sz="3300" dirty="0" smtClean="0"/>
              <a:t>Encourage use </a:t>
            </a:r>
            <a:r>
              <a:rPr lang="en-US" sz="3300" dirty="0"/>
              <a:t>of </a:t>
            </a:r>
            <a:r>
              <a:rPr lang="en-US" sz="3300" dirty="0" smtClean="0"/>
              <a:t>L</a:t>
            </a:r>
            <a:r>
              <a:rPr lang="en-US" sz="2800" dirty="0" smtClean="0"/>
              <a:t>1</a:t>
            </a:r>
            <a:r>
              <a:rPr lang="en-US" sz="3300" dirty="0" smtClean="0"/>
              <a:t>,  illustrations, sketches and other non-linguistic representations </a:t>
            </a:r>
          </a:p>
          <a:p>
            <a:pPr marL="285750" lvl="0" indent="-285750">
              <a:buFont typeface="Arial" pitchFamily="34" charset="0"/>
              <a:buChar char="•"/>
            </a:pPr>
            <a:r>
              <a:rPr lang="en-US" sz="3600" dirty="0"/>
              <a:t>Focus on communication over mechanics </a:t>
            </a:r>
            <a:endParaRPr lang="en-US" sz="3300" dirty="0" smtClean="0"/>
          </a:p>
          <a:p>
            <a:pPr marL="285750" indent="-285750">
              <a:buFont typeface="Arial" pitchFamily="34" charset="0"/>
              <a:buChar char="•"/>
            </a:pPr>
            <a:r>
              <a:rPr lang="en-US" sz="3300" dirty="0"/>
              <a:t>T</a:t>
            </a:r>
            <a:r>
              <a:rPr lang="en-US" sz="3300" dirty="0" smtClean="0"/>
              <a:t>eacher </a:t>
            </a:r>
            <a:r>
              <a:rPr lang="en-US" sz="3300" dirty="0"/>
              <a:t>writes back regularly, responding to students' questions and </a:t>
            </a:r>
            <a:r>
              <a:rPr lang="en-US" sz="3300" dirty="0" smtClean="0"/>
              <a:t>comments</a:t>
            </a:r>
          </a:p>
          <a:p>
            <a:pPr marL="457200" lvl="0" indent="-457200" hangingPunct="0">
              <a:buFont typeface="Arial" pitchFamily="34" charset="0"/>
              <a:buChar char="•"/>
            </a:pPr>
            <a:r>
              <a:rPr lang="en-US" sz="3300" dirty="0" smtClean="0"/>
              <a:t>Teacher </a:t>
            </a:r>
            <a:r>
              <a:rPr lang="en-US" sz="3300" dirty="0"/>
              <a:t>g</a:t>
            </a:r>
            <a:r>
              <a:rPr lang="en-US" sz="3300" dirty="0" smtClean="0"/>
              <a:t>uides the dialogue by introducing </a:t>
            </a:r>
            <a:r>
              <a:rPr lang="en-US" sz="3300" dirty="0"/>
              <a:t>new topics, </a:t>
            </a:r>
            <a:r>
              <a:rPr lang="en-US" sz="3300" dirty="0" smtClean="0"/>
              <a:t>and asking questions</a:t>
            </a:r>
          </a:p>
          <a:p>
            <a:pPr marL="457200" lvl="0" indent="-457200" hangingPunct="0">
              <a:buFont typeface="Arial" pitchFamily="34" charset="0"/>
              <a:buChar char="•"/>
            </a:pPr>
            <a:endParaRPr lang="en-US" sz="3300" dirty="0" smtClean="0"/>
          </a:p>
          <a:p>
            <a:endParaRPr lang="en-US" dirty="0"/>
          </a:p>
          <a:p>
            <a:endParaRPr lang="en-US" dirty="0"/>
          </a:p>
        </p:txBody>
      </p:sp>
    </p:spTree>
    <p:extLst>
      <p:ext uri="{BB962C8B-B14F-4D97-AF65-F5344CB8AC3E}">
        <p14:creationId xmlns:p14="http://schemas.microsoft.com/office/powerpoint/2010/main" val="27125525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Interactive/Dialog </a:t>
            </a:r>
            <a:r>
              <a:rPr lang="en-US" b="1" dirty="0">
                <a:solidFill>
                  <a:srgbClr val="00B050"/>
                </a:solidFill>
              </a:rPr>
              <a:t>Journals  </a:t>
            </a:r>
            <a:r>
              <a:rPr lang="en-US" b="1" dirty="0" smtClean="0">
                <a:solidFill>
                  <a:srgbClr val="00B050"/>
                </a:solidFill>
              </a:rPr>
              <a:t>   WHY </a:t>
            </a:r>
            <a:r>
              <a:rPr lang="en-US" b="1" dirty="0">
                <a:solidFill>
                  <a:srgbClr val="00B050"/>
                </a:solidFill>
              </a:rPr>
              <a:t>DO  IT</a:t>
            </a:r>
          </a:p>
        </p:txBody>
      </p:sp>
      <p:sp>
        <p:nvSpPr>
          <p:cNvPr id="3" name="Content Placeholder 2"/>
          <p:cNvSpPr>
            <a:spLocks noGrp="1"/>
          </p:cNvSpPr>
          <p:nvPr>
            <p:ph idx="1"/>
          </p:nvPr>
        </p:nvSpPr>
        <p:spPr>
          <a:xfrm>
            <a:off x="304800" y="1295400"/>
            <a:ext cx="8458200" cy="4525963"/>
          </a:xfrm>
        </p:spPr>
        <p:txBody>
          <a:bodyPr>
            <a:normAutofit fontScale="92500" lnSpcReduction="20000"/>
          </a:bodyPr>
          <a:lstStyle/>
          <a:p>
            <a:pPr hangingPunct="0"/>
            <a:r>
              <a:rPr lang="en-US" dirty="0" smtClean="0"/>
              <a:t>Develop language </a:t>
            </a:r>
            <a:r>
              <a:rPr lang="en-US" dirty="0"/>
              <a:t>and </a:t>
            </a:r>
            <a:r>
              <a:rPr lang="en-US" dirty="0" smtClean="0"/>
              <a:t>literacy </a:t>
            </a:r>
            <a:r>
              <a:rPr lang="en-US" dirty="0"/>
              <a:t>in a student centered </a:t>
            </a:r>
            <a:r>
              <a:rPr lang="en-US" dirty="0" smtClean="0"/>
              <a:t>way that </a:t>
            </a:r>
            <a:r>
              <a:rPr lang="en-US" dirty="0"/>
              <a:t>makes writing </a:t>
            </a:r>
            <a:r>
              <a:rPr lang="en-US" dirty="0" smtClean="0"/>
              <a:t>meaningful </a:t>
            </a:r>
          </a:p>
          <a:p>
            <a:pPr hangingPunct="0"/>
            <a:r>
              <a:rPr lang="en-US" dirty="0"/>
              <a:t>L</a:t>
            </a:r>
            <a:r>
              <a:rPr lang="en-US" dirty="0" smtClean="0"/>
              <a:t>earn </a:t>
            </a:r>
            <a:r>
              <a:rPr lang="en-US" dirty="0"/>
              <a:t>about </a:t>
            </a:r>
            <a:r>
              <a:rPr lang="en-US" dirty="0" smtClean="0"/>
              <a:t>each other's </a:t>
            </a:r>
            <a:r>
              <a:rPr lang="en-US" dirty="0"/>
              <a:t>backgrounds, interests, and </a:t>
            </a:r>
            <a:r>
              <a:rPr lang="en-US" dirty="0" smtClean="0"/>
              <a:t>needs </a:t>
            </a:r>
          </a:p>
          <a:p>
            <a:pPr hangingPunct="0"/>
            <a:r>
              <a:rPr lang="en-US" dirty="0" smtClean="0"/>
              <a:t>Address unique social </a:t>
            </a:r>
            <a:r>
              <a:rPr lang="en-US" dirty="0"/>
              <a:t>and cultural challenges facing migrant students </a:t>
            </a:r>
            <a:endParaRPr lang="en-US" dirty="0" smtClean="0"/>
          </a:p>
          <a:p>
            <a:pPr hangingPunct="0"/>
            <a:r>
              <a:rPr lang="en-US" dirty="0" smtClean="0"/>
              <a:t>Facilitate use of English </a:t>
            </a:r>
            <a:r>
              <a:rPr lang="en-US" dirty="0"/>
              <a:t>in a non-threatening atmosphere, in interaction with a proficient English </a:t>
            </a:r>
            <a:r>
              <a:rPr lang="en-US" dirty="0" smtClean="0"/>
              <a:t>speaker</a:t>
            </a:r>
            <a:endParaRPr lang="en-US" dirty="0"/>
          </a:p>
          <a:p>
            <a:pPr hangingPunct="0"/>
            <a:r>
              <a:rPr lang="en-US" dirty="0" smtClean="0"/>
              <a:t>Build </a:t>
            </a:r>
            <a:r>
              <a:rPr lang="en-US" dirty="0"/>
              <a:t>relationships and </a:t>
            </a:r>
            <a:r>
              <a:rPr lang="en-US" dirty="0" smtClean="0"/>
              <a:t>increase </a:t>
            </a:r>
            <a:r>
              <a:rPr lang="en-US" dirty="0"/>
              <a:t>levels of engagement </a:t>
            </a:r>
          </a:p>
        </p:txBody>
      </p:sp>
    </p:spTree>
    <p:extLst>
      <p:ext uri="{BB962C8B-B14F-4D97-AF65-F5344CB8AC3E}">
        <p14:creationId xmlns:p14="http://schemas.microsoft.com/office/powerpoint/2010/main" val="3803326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Student Centered Writing – Finding a Balance  </a:t>
            </a:r>
            <a:endParaRPr lang="en-US" b="1" dirty="0">
              <a:solidFill>
                <a:srgbClr val="00B050"/>
              </a:solidFill>
            </a:endParaRPr>
          </a:p>
        </p:txBody>
      </p:sp>
      <p:sp>
        <p:nvSpPr>
          <p:cNvPr id="4" name="Content Placeholder 3"/>
          <p:cNvSpPr>
            <a:spLocks noGrp="1"/>
          </p:cNvSpPr>
          <p:nvPr>
            <p:ph idx="1"/>
          </p:nvPr>
        </p:nvSpPr>
        <p:spPr>
          <a:xfrm>
            <a:off x="-152400" y="914400"/>
            <a:ext cx="9296400" cy="4800600"/>
          </a:xfrm>
        </p:spPr>
        <p:txBody>
          <a:bodyPr/>
          <a:lstStyle/>
          <a:p>
            <a:pPr marL="0" indent="0" algn="ctr">
              <a:buNone/>
            </a:pPr>
            <a:r>
              <a:rPr lang="en-US" sz="3000" b="1" dirty="0"/>
              <a:t>What makes language very easy or very hard to learn</a:t>
            </a:r>
            <a:r>
              <a:rPr lang="en-US" sz="3000" b="1" dirty="0" smtClean="0"/>
              <a:t>?</a:t>
            </a:r>
          </a:p>
          <a:p>
            <a:pPr marL="0" indent="0">
              <a:buNone/>
            </a:pPr>
            <a:endParaRPr lang="en-US" b="1" dirty="0"/>
          </a:p>
        </p:txBody>
      </p:sp>
      <p:sp>
        <p:nvSpPr>
          <p:cNvPr id="3" name="TextBox 2"/>
          <p:cNvSpPr txBox="1"/>
          <p:nvPr/>
        </p:nvSpPr>
        <p:spPr>
          <a:xfrm>
            <a:off x="838200" y="2743200"/>
            <a:ext cx="3200400" cy="369332"/>
          </a:xfrm>
          <a:prstGeom prst="rect">
            <a:avLst/>
          </a:prstGeom>
          <a:noFill/>
        </p:spPr>
        <p:txBody>
          <a:bodyPr wrap="square" rtlCol="0">
            <a:spAutoFit/>
          </a:bodyPr>
          <a:lstStyle/>
          <a:p>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551464628"/>
              </p:ext>
            </p:extLst>
          </p:nvPr>
        </p:nvGraphicFramePr>
        <p:xfrm>
          <a:off x="381000" y="1676400"/>
          <a:ext cx="8229600" cy="420624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hangingPunct="0">
                        <a:lnSpc>
                          <a:spcPct val="115000"/>
                        </a:lnSpc>
                        <a:spcBef>
                          <a:spcPts val="0"/>
                        </a:spcBef>
                        <a:spcAft>
                          <a:spcPts val="0"/>
                        </a:spcAft>
                      </a:pPr>
                      <a:r>
                        <a:rPr lang="en-US" sz="2400" kern="1400" dirty="0">
                          <a:effectLst/>
                          <a:latin typeface="Times New Roman"/>
                          <a:ea typeface="Times New Roman"/>
                          <a:cs typeface="Times New Roman"/>
                        </a:rPr>
                        <a:t>It’s easy when:</a:t>
                      </a:r>
                    </a:p>
                  </a:txBody>
                  <a:tcPr marL="114300" marR="114300" marT="0" marB="0"/>
                </a:tc>
                <a:tc>
                  <a:txBody>
                    <a:bodyPr/>
                    <a:lstStyle/>
                    <a:p>
                      <a:pPr marL="0" marR="0" hangingPunct="0">
                        <a:lnSpc>
                          <a:spcPct val="115000"/>
                        </a:lnSpc>
                        <a:spcBef>
                          <a:spcPts val="0"/>
                        </a:spcBef>
                        <a:spcAft>
                          <a:spcPts val="0"/>
                        </a:spcAft>
                      </a:pPr>
                      <a:r>
                        <a:rPr lang="en-US" sz="2400" kern="1400">
                          <a:effectLst/>
                          <a:latin typeface="Times New Roman"/>
                          <a:ea typeface="Times New Roman"/>
                          <a:cs typeface="Times New Roman"/>
                        </a:rPr>
                        <a:t>It’s hard when:</a:t>
                      </a:r>
                    </a:p>
                  </a:txBody>
                  <a:tcPr marL="114300" marR="114300" marT="0" marB="0"/>
                </a:tc>
              </a:tr>
              <a:tr h="370840">
                <a:tc>
                  <a:txBody>
                    <a:bodyPr/>
                    <a:lstStyle/>
                    <a:p>
                      <a:pPr marL="0" marR="0" hangingPunct="0">
                        <a:lnSpc>
                          <a:spcPct val="115000"/>
                        </a:lnSpc>
                        <a:spcBef>
                          <a:spcPts val="0"/>
                        </a:spcBef>
                        <a:spcAft>
                          <a:spcPts val="0"/>
                        </a:spcAft>
                      </a:pPr>
                      <a:r>
                        <a:rPr lang="en-US" sz="2400" kern="1400" dirty="0">
                          <a:effectLst/>
                          <a:latin typeface="Times New Roman"/>
                          <a:ea typeface="Times New Roman"/>
                          <a:cs typeface="Times New Roman"/>
                        </a:rPr>
                        <a:t>It’s real and natural.</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whole.</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sensible.</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relevant.</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 belongs to the learner.</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part of a real event.</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 has social utility.</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 has a purpose for the learner.</a:t>
                      </a:r>
                    </a:p>
                  </a:txBody>
                  <a:tcPr marL="114300" marR="114300" marT="0" marB="0"/>
                </a:tc>
                <a:tc>
                  <a:txBody>
                    <a:bodyPr/>
                    <a:lstStyle/>
                    <a:p>
                      <a:pPr marL="0" marR="0" hangingPunct="0">
                        <a:lnSpc>
                          <a:spcPct val="115000"/>
                        </a:lnSpc>
                        <a:spcBef>
                          <a:spcPts val="0"/>
                        </a:spcBef>
                        <a:spcAft>
                          <a:spcPts val="0"/>
                        </a:spcAft>
                      </a:pPr>
                      <a:r>
                        <a:rPr lang="en-US" sz="2400" kern="1400" dirty="0">
                          <a:effectLst/>
                          <a:latin typeface="Times New Roman"/>
                          <a:ea typeface="Times New Roman"/>
                          <a:cs typeface="Times New Roman"/>
                        </a:rPr>
                        <a:t>It’s artificial.</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broken into bits and pieces.</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nonsense.</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dull and uninteresting.</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irrelevant to the learner.</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 belongs to someone else.</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It’s out of context.</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 has no social value.</a:t>
                      </a:r>
                    </a:p>
                    <a:p>
                      <a:pPr marL="0" marR="0" hangingPunct="0">
                        <a:lnSpc>
                          <a:spcPct val="115000"/>
                        </a:lnSpc>
                        <a:spcBef>
                          <a:spcPts val="0"/>
                        </a:spcBef>
                        <a:spcAft>
                          <a:spcPts val="0"/>
                        </a:spcAft>
                      </a:pPr>
                      <a:r>
                        <a:rPr lang="en-US" sz="2400" kern="1400" dirty="0">
                          <a:effectLst/>
                          <a:latin typeface="Times New Roman"/>
                          <a:ea typeface="Times New Roman"/>
                          <a:cs typeface="Times New Roman"/>
                        </a:rPr>
                        <a:t>It has no discernible purpose.</a:t>
                      </a:r>
                    </a:p>
                  </a:txBody>
                  <a:tcPr marL="114300" marR="114300" marT="0" marB="0"/>
                </a:tc>
              </a:tr>
            </a:tbl>
          </a:graphicData>
        </a:graphic>
      </p:graphicFrame>
    </p:spTree>
    <p:extLst>
      <p:ext uri="{BB962C8B-B14F-4D97-AF65-F5344CB8AC3E}">
        <p14:creationId xmlns:p14="http://schemas.microsoft.com/office/powerpoint/2010/main" val="273575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&amp; evaluation</a:t>
            </a:r>
            <a:endParaRPr lang="en-US" dirty="0"/>
          </a:p>
        </p:txBody>
      </p:sp>
      <p:sp>
        <p:nvSpPr>
          <p:cNvPr id="3" name="Text Placeholder 2"/>
          <p:cNvSpPr>
            <a:spLocks noGrp="1"/>
          </p:cNvSpPr>
          <p:nvPr>
            <p:ph type="body" idx="1"/>
          </p:nvPr>
        </p:nvSpPr>
        <p:spPr/>
        <p:txBody>
          <a:bodyPr/>
          <a:lstStyle/>
          <a:p>
            <a:r>
              <a:rPr lang="en-US" dirty="0" smtClean="0"/>
              <a:t>Reflecting on what we have learned today…</a:t>
            </a:r>
            <a:endParaRPr lang="en-US" dirty="0"/>
          </a:p>
        </p:txBody>
      </p:sp>
    </p:spTree>
    <p:extLst>
      <p:ext uri="{BB962C8B-B14F-4D97-AF65-F5344CB8AC3E}">
        <p14:creationId xmlns:p14="http://schemas.microsoft.com/office/powerpoint/2010/main" val="32535195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143000" y="1143001"/>
            <a:ext cx="6934200" cy="4267200"/>
          </a:xfrm>
        </p:spPr>
        <p:txBody>
          <a:bodyPr>
            <a:normAutofit fontScale="85000" lnSpcReduction="20000"/>
          </a:bodyPr>
          <a:lstStyle/>
          <a:p>
            <a:pPr marL="514350" indent="-514350">
              <a:buFont typeface="+mj-lt"/>
              <a:buAutoNum type="arabicPeriod"/>
            </a:pPr>
            <a:r>
              <a:rPr lang="en-US" dirty="0" smtClean="0"/>
              <a:t>Process our Inquiry Chart</a:t>
            </a:r>
          </a:p>
          <a:p>
            <a:pPr marL="514350" indent="-514350">
              <a:buFont typeface="+mj-lt"/>
              <a:buAutoNum type="arabicPeriod"/>
            </a:pPr>
            <a:endParaRPr lang="en-US" dirty="0" smtClean="0"/>
          </a:p>
          <a:p>
            <a:pPr marL="514350" indent="-514350">
              <a:buFont typeface="+mj-lt"/>
              <a:buAutoNum type="arabicPeriod"/>
            </a:pPr>
            <a:r>
              <a:rPr lang="en-US" dirty="0" smtClean="0"/>
              <a:t>Review outcomes from our workshop… Did we meet our outcomes?</a:t>
            </a:r>
          </a:p>
          <a:p>
            <a:pPr marL="514350" indent="-514350">
              <a:buFont typeface="+mj-lt"/>
              <a:buAutoNum type="arabicPeriod"/>
            </a:pPr>
            <a:endParaRPr lang="en-US" dirty="0" smtClean="0"/>
          </a:p>
          <a:p>
            <a:pPr marL="514350" indent="-514350">
              <a:buFont typeface="+mj-lt"/>
              <a:buAutoNum type="arabicPeriod"/>
            </a:pPr>
            <a:r>
              <a:rPr lang="en-US" dirty="0" smtClean="0"/>
              <a:t>What is one new strategy (or more) that you will implement when you return to your classroom?</a:t>
            </a:r>
          </a:p>
          <a:p>
            <a:pPr marL="514350" indent="-514350">
              <a:buFont typeface="+mj-lt"/>
              <a:buAutoNum type="arabicPeriod"/>
            </a:pPr>
            <a:endParaRPr lang="en-US" dirty="0" smtClean="0"/>
          </a:p>
          <a:p>
            <a:pPr marL="514350" indent="-514350">
              <a:buFont typeface="+mj-lt"/>
              <a:buAutoNum type="arabicPeriod"/>
            </a:pPr>
            <a:r>
              <a:rPr lang="en-US" dirty="0" smtClean="0"/>
              <a:t>Formal evaluation of workshop</a:t>
            </a:r>
            <a:endParaRPr lang="en-US" dirty="0"/>
          </a:p>
        </p:txBody>
      </p:sp>
    </p:spTree>
    <p:extLst>
      <p:ext uri="{BB962C8B-B14F-4D97-AF65-F5344CB8AC3E}">
        <p14:creationId xmlns:p14="http://schemas.microsoft.com/office/powerpoint/2010/main" val="1285224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OUTCOME OF THIS WORKSHOP</a:t>
            </a:r>
            <a:endParaRPr lang="en-US" sz="4000" dirty="0"/>
          </a:p>
        </p:txBody>
      </p:sp>
      <p:sp>
        <p:nvSpPr>
          <p:cNvPr id="3" name="Content Placeholder 2"/>
          <p:cNvSpPr>
            <a:spLocks noGrp="1"/>
          </p:cNvSpPr>
          <p:nvPr>
            <p:ph sz="half" idx="1"/>
          </p:nvPr>
        </p:nvSpPr>
        <p:spPr>
          <a:xfrm>
            <a:off x="914400" y="2057400"/>
            <a:ext cx="7543800" cy="3590457"/>
          </a:xfrm>
        </p:spPr>
        <p:txBody>
          <a:bodyPr>
            <a:normAutofit/>
          </a:bodyPr>
          <a:lstStyle/>
          <a:p>
            <a:pPr marL="0" indent="0">
              <a:buNone/>
            </a:pPr>
            <a:r>
              <a:rPr lang="en-US" dirty="0" smtClean="0"/>
              <a:t>Participants will be able to support migrant student reading and writing by </a:t>
            </a:r>
            <a:r>
              <a:rPr lang="en-US" dirty="0" smtClean="0">
                <a:solidFill>
                  <a:srgbClr val="FF0000"/>
                </a:solidFill>
              </a:rPr>
              <a:t>utilizing 2-3 new strategies</a:t>
            </a:r>
            <a:r>
              <a:rPr lang="en-US" dirty="0"/>
              <a:t> </a:t>
            </a:r>
            <a:r>
              <a:rPr lang="en-US" dirty="0" smtClean="0"/>
              <a:t>to support migrant students in analyzing and writing in the two text types that are the focus of this workshop.</a:t>
            </a:r>
          </a:p>
          <a:p>
            <a:endParaRPr lang="en-US" dirty="0"/>
          </a:p>
        </p:txBody>
      </p:sp>
    </p:spTree>
    <p:extLst>
      <p:ext uri="{BB962C8B-B14F-4D97-AF65-F5344CB8AC3E}">
        <p14:creationId xmlns:p14="http://schemas.microsoft.com/office/powerpoint/2010/main" val="188675902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Closing Reflection:</a:t>
            </a:r>
            <a:br>
              <a:rPr lang="en-US" dirty="0" smtClean="0"/>
            </a:br>
            <a:r>
              <a:rPr lang="en-US" dirty="0" smtClean="0"/>
              <a:t>Please turn in to us.</a:t>
            </a:r>
            <a:endParaRPr lang="en-US" dirty="0"/>
          </a:p>
        </p:txBody>
      </p:sp>
      <p:sp>
        <p:nvSpPr>
          <p:cNvPr id="3" name="Content Placeholder 2"/>
          <p:cNvSpPr>
            <a:spLocks noGrp="1"/>
          </p:cNvSpPr>
          <p:nvPr>
            <p:ph idx="1"/>
          </p:nvPr>
        </p:nvSpPr>
        <p:spPr>
          <a:xfrm>
            <a:off x="457200" y="1066800"/>
            <a:ext cx="8229600" cy="5059363"/>
          </a:xfrm>
        </p:spPr>
        <p:txBody>
          <a:bodyPr/>
          <a:lstStyle/>
          <a:p>
            <a:pPr marL="0" indent="0">
              <a:buNone/>
            </a:pPr>
            <a:r>
              <a:rPr lang="en-US" dirty="0" smtClean="0"/>
              <a:t> </a:t>
            </a:r>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77365" y="1447800"/>
            <a:ext cx="5409285" cy="471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555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Behalf of the Presenters, “THANK YOU!”</a:t>
            </a:r>
            <a:endParaRPr lang="en-US" dirty="0"/>
          </a:p>
        </p:txBody>
      </p:sp>
      <p:sp>
        <p:nvSpPr>
          <p:cNvPr id="5" name="Content Placeholder 4"/>
          <p:cNvSpPr>
            <a:spLocks noGrp="1"/>
          </p:cNvSpPr>
          <p:nvPr>
            <p:ph sz="half" idx="1"/>
          </p:nvPr>
        </p:nvSpPr>
        <p:spPr>
          <a:xfrm>
            <a:off x="457200" y="1676402"/>
            <a:ext cx="2971800" cy="3971455"/>
          </a:xfrm>
        </p:spPr>
        <p:txBody>
          <a:bodyPr/>
          <a:lstStyle/>
          <a:p>
            <a:endParaRPr lang="en-US" dirty="0"/>
          </a:p>
          <a:p>
            <a:endParaRPr lang="en-US" dirty="0"/>
          </a:p>
        </p:txBody>
      </p:sp>
      <p:sp>
        <p:nvSpPr>
          <p:cNvPr id="6" name="Content Placeholder 5"/>
          <p:cNvSpPr>
            <a:spLocks noGrp="1"/>
          </p:cNvSpPr>
          <p:nvPr>
            <p:ph sz="half" idx="2"/>
          </p:nvPr>
        </p:nvSpPr>
        <p:spPr>
          <a:xfrm>
            <a:off x="3429000" y="1676400"/>
            <a:ext cx="5257800" cy="3971454"/>
          </a:xfrm>
        </p:spPr>
        <p:txBody>
          <a:bodyPr>
            <a:normAutofit/>
          </a:bodyPr>
          <a:lstStyle/>
          <a:p>
            <a:pPr marL="0" indent="0">
              <a:buNone/>
            </a:pPr>
            <a:endParaRPr lang="en-US" dirty="0"/>
          </a:p>
        </p:txBody>
      </p:sp>
    </p:spTree>
    <p:extLst>
      <p:ext uri="{BB962C8B-B14F-4D97-AF65-F5344CB8AC3E}">
        <p14:creationId xmlns:p14="http://schemas.microsoft.com/office/powerpoint/2010/main" val="3672766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solidFill>
                  <a:srgbClr val="FF0000"/>
                </a:solidFill>
              </a:rPr>
              <a:t>Inquiry Chart  </a:t>
            </a:r>
            <a:r>
              <a:rPr lang="en-US" sz="3200" b="1" dirty="0" smtClean="0">
                <a:solidFill>
                  <a:srgbClr val="FF0000"/>
                </a:solidFill>
              </a:rPr>
              <a:t>       </a:t>
            </a:r>
            <a:r>
              <a:rPr lang="en-US" b="1" dirty="0" smtClean="0">
                <a:solidFill>
                  <a:srgbClr val="FF0000"/>
                </a:solidFill>
              </a:rPr>
              <a:t>WHY DO IT?</a:t>
            </a:r>
            <a:endParaRPr lang="en-US" dirty="0"/>
          </a:p>
        </p:txBody>
      </p:sp>
      <p:sp>
        <p:nvSpPr>
          <p:cNvPr id="3" name="Content Placeholder 2"/>
          <p:cNvSpPr>
            <a:spLocks noGrp="1"/>
          </p:cNvSpPr>
          <p:nvPr>
            <p:ph idx="1"/>
          </p:nvPr>
        </p:nvSpPr>
        <p:spPr>
          <a:xfrm>
            <a:off x="457200" y="990600"/>
            <a:ext cx="8229600" cy="5135563"/>
          </a:xfrm>
        </p:spPr>
        <p:txBody>
          <a:bodyPr>
            <a:normAutofit fontScale="92500"/>
          </a:bodyPr>
          <a:lstStyle/>
          <a:p>
            <a:pPr lvl="0"/>
            <a:r>
              <a:rPr lang="en-US" dirty="0"/>
              <a:t>Student centered – inquiry – motivation – sets purpose for learning </a:t>
            </a:r>
            <a:endParaRPr lang="en-US" sz="2800" dirty="0"/>
          </a:p>
          <a:p>
            <a:pPr lvl="0"/>
            <a:r>
              <a:rPr lang="en-US" dirty="0"/>
              <a:t>Access and focus on background of students </a:t>
            </a:r>
            <a:endParaRPr lang="en-US" sz="2800" dirty="0"/>
          </a:p>
          <a:p>
            <a:pPr lvl="0"/>
            <a:r>
              <a:rPr lang="en-US" dirty="0"/>
              <a:t>Fosters metacognition – “How do you know that?”</a:t>
            </a:r>
            <a:endParaRPr lang="en-US" sz="2800" dirty="0"/>
          </a:p>
          <a:p>
            <a:pPr lvl="0"/>
            <a:r>
              <a:rPr lang="en-US" dirty="0"/>
              <a:t>Uses the students’ existing language and prior experiences to develop reading, writing and listening skill</a:t>
            </a:r>
          </a:p>
          <a:p>
            <a:pPr lvl="0"/>
            <a:r>
              <a:rPr lang="en-US" dirty="0"/>
              <a:t>Model writing, revising, editing and citing sources</a:t>
            </a:r>
            <a:endParaRPr lang="en-US" sz="2800" dirty="0"/>
          </a:p>
          <a:p>
            <a:pPr lvl="0"/>
            <a:r>
              <a:rPr lang="en-US" dirty="0" smtClean="0"/>
              <a:t>Assessment </a:t>
            </a:r>
            <a:endParaRPr lang="en-US" sz="2800" dirty="0"/>
          </a:p>
          <a:p>
            <a:endParaRPr lang="en-US" dirty="0"/>
          </a:p>
        </p:txBody>
      </p:sp>
    </p:spTree>
    <p:extLst>
      <p:ext uri="{BB962C8B-B14F-4D97-AF65-F5344CB8AC3E}">
        <p14:creationId xmlns:p14="http://schemas.microsoft.com/office/powerpoint/2010/main" val="58040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992354"/>
            <a:ext cx="6172200" cy="1970046"/>
          </a:xfrm>
        </p:spPr>
        <p:txBody>
          <a:bodyPr/>
          <a:lstStyle/>
          <a:p>
            <a:r>
              <a:rPr lang="en-US" dirty="0" smtClean="0"/>
              <a:t>Why a SPECIAL WORKSHOP FOR MIGRANT STUDENTS?</a:t>
            </a:r>
            <a:endParaRPr lang="en-US" dirty="0"/>
          </a:p>
        </p:txBody>
      </p:sp>
      <p:sp>
        <p:nvSpPr>
          <p:cNvPr id="3" name="Text Placeholder 2"/>
          <p:cNvSpPr>
            <a:spLocks noGrp="1"/>
          </p:cNvSpPr>
          <p:nvPr>
            <p:ph type="body" idx="1"/>
          </p:nvPr>
        </p:nvSpPr>
        <p:spPr/>
        <p:txBody>
          <a:bodyPr/>
          <a:lstStyle/>
          <a:p>
            <a:r>
              <a:rPr lang="en-US" dirty="0" smtClean="0"/>
              <a:t>What does the data and research tell us?</a:t>
            </a:r>
            <a:endParaRPr lang="en-US" dirty="0"/>
          </a:p>
        </p:txBody>
      </p:sp>
    </p:spTree>
    <p:extLst>
      <p:ext uri="{BB962C8B-B14F-4D97-AF65-F5344CB8AC3E}">
        <p14:creationId xmlns:p14="http://schemas.microsoft.com/office/powerpoint/2010/main" val="3298645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Data for Washington State’s Migrant</a:t>
            </a:r>
            <a:r>
              <a:rPr lang="en-US" dirty="0"/>
              <a:t> </a:t>
            </a:r>
            <a:r>
              <a:rPr lang="en-US" dirty="0" smtClean="0"/>
              <a:t>Students</a:t>
            </a:r>
            <a:endParaRPr lang="es-MX" dirty="0"/>
          </a:p>
        </p:txBody>
      </p:sp>
      <p:sp>
        <p:nvSpPr>
          <p:cNvPr id="6" name="Text Placeholder 5"/>
          <p:cNvSpPr>
            <a:spLocks noGrp="1"/>
          </p:cNvSpPr>
          <p:nvPr>
            <p:ph idx="1"/>
          </p:nvPr>
        </p:nvSpPr>
        <p:spPr>
          <a:xfrm>
            <a:off x="2057400" y="1752600"/>
            <a:ext cx="5105400" cy="2209800"/>
          </a:xfrm>
        </p:spPr>
        <p:txBody>
          <a:bodyPr>
            <a:normAutofit/>
          </a:bodyPr>
          <a:lstStyle/>
          <a:p>
            <a:pPr marL="0" indent="0" algn="ctr">
              <a:buNone/>
            </a:pPr>
            <a:r>
              <a:rPr lang="en-US" sz="3600" dirty="0" smtClean="0"/>
              <a:t>Let’s first look at how migrant students are doing in Writing…</a:t>
            </a:r>
            <a:endParaRPr lang="en-US" sz="3600" dirty="0"/>
          </a:p>
        </p:txBody>
      </p:sp>
      <p:sp>
        <p:nvSpPr>
          <p:cNvPr id="3" name="Slide Number Placeholder 2"/>
          <p:cNvSpPr>
            <a:spLocks noGrp="1"/>
          </p:cNvSpPr>
          <p:nvPr>
            <p:ph type="sldNum" sz="quarter" idx="12"/>
          </p:nvPr>
        </p:nvSpPr>
        <p:spPr/>
        <p:txBody>
          <a:bodyPr/>
          <a:lstStyle/>
          <a:p>
            <a:pPr>
              <a:defRPr/>
            </a:pPr>
            <a:fld id="{020B4BB0-FE82-44F0-A557-D40FDA0DEC80}" type="slidenum">
              <a:rPr lang="en-US" smtClean="0">
                <a:solidFill>
                  <a:srgbClr val="FFF39D">
                    <a:shade val="50000"/>
                    <a:satMod val="200000"/>
                  </a:srgbClr>
                </a:solidFill>
              </a:rPr>
              <a:pPr>
                <a:defRPr/>
              </a:pPr>
              <a:t>17</a:t>
            </a:fld>
            <a:endParaRPr lang="en-US" dirty="0">
              <a:solidFill>
                <a:srgbClr val="FFF39D">
                  <a:shade val="50000"/>
                  <a:satMod val="200000"/>
                </a:srgbClr>
              </a:solidFill>
            </a:endParaRPr>
          </a:p>
        </p:txBody>
      </p:sp>
    </p:spTree>
    <p:extLst>
      <p:ext uri="{BB962C8B-B14F-4D97-AF65-F5344CB8AC3E}">
        <p14:creationId xmlns:p14="http://schemas.microsoft.com/office/powerpoint/2010/main" val="2309008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2011 MSP</a:t>
            </a:r>
            <a:endParaRPr lang="en-US" dirty="0"/>
          </a:p>
        </p:txBody>
      </p:sp>
      <p:sp>
        <p:nvSpPr>
          <p:cNvPr id="5" name="Content Placeholder 4"/>
          <p:cNvSpPr>
            <a:spLocks noGrp="1"/>
          </p:cNvSpPr>
          <p:nvPr>
            <p:ph idx="1"/>
          </p:nvPr>
        </p:nvSpPr>
        <p:spPr/>
        <p:txBody>
          <a:bodyPr/>
          <a:lstStyle/>
          <a:p>
            <a:pPr marL="0" indent="0">
              <a:buNone/>
            </a:pPr>
            <a:endParaRPr lang="en-US" dirty="0"/>
          </a:p>
        </p:txBody>
      </p:sp>
      <p:pic>
        <p:nvPicPr>
          <p:cNvPr id="1026" name="Picture 2" descr="F:\TRAININGS_WORKSHOPS\2012-2013\Mary\Writing Workshop\Powerpoint\Expository Strand 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2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2011 MSP</a:t>
            </a:r>
            <a:endParaRPr lang="en-US" dirty="0"/>
          </a:p>
        </p:txBody>
      </p:sp>
      <p:sp>
        <p:nvSpPr>
          <p:cNvPr id="5" name="Content Placeholder 4"/>
          <p:cNvSpPr>
            <a:spLocks noGrp="1"/>
          </p:cNvSpPr>
          <p:nvPr>
            <p:ph idx="1"/>
          </p:nvPr>
        </p:nvSpPr>
        <p:spPr>
          <a:xfrm>
            <a:off x="0" y="914400"/>
            <a:ext cx="9067800" cy="5211763"/>
          </a:xfrm>
        </p:spPr>
        <p:txBody>
          <a:bodyPr/>
          <a:lstStyle/>
          <a:p>
            <a:pPr marL="0" indent="0">
              <a:buNone/>
            </a:pPr>
            <a:endParaRPr lang="en-US" dirty="0"/>
          </a:p>
        </p:txBody>
      </p:sp>
      <p:pic>
        <p:nvPicPr>
          <p:cNvPr id="2050" name="Picture 2" descr="F:\TRAININGS_WORKSHOPS\2012-2013\Mary\Writing Workshop\Powerpoint\Pursuasive Strand 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14400"/>
            <a:ext cx="9144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370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Presented by:</a:t>
            </a:r>
            <a:br>
              <a:rPr lang="en-US" sz="4000" cap="none" dirty="0" smtClean="0">
                <a:solidFill>
                  <a:prstClr val="black">
                    <a:lumMod val="85000"/>
                    <a:lumOff val="15000"/>
                  </a:prstClr>
                </a:solidFill>
                <a:ea typeface="+mn-ea"/>
                <a:cs typeface="+mn-cs"/>
              </a:rPr>
            </a:br>
            <a:r>
              <a:rPr lang="en-US" sz="4000" cap="none" dirty="0" smtClean="0">
                <a:solidFill>
                  <a:prstClr val="black">
                    <a:lumMod val="85000"/>
                    <a:lumOff val="15000"/>
                  </a:prstClr>
                </a:solidFill>
                <a:ea typeface="+mn-ea"/>
                <a:cs typeface="+mn-cs"/>
              </a:rPr>
              <a:t>The WA State Migrant Education Program</a:t>
            </a:r>
            <a:endParaRPr lang="en-US" sz="2800" dirty="0"/>
          </a:p>
        </p:txBody>
      </p:sp>
      <p:sp>
        <p:nvSpPr>
          <p:cNvPr id="5" name="Text Placeholder 4"/>
          <p:cNvSpPr>
            <a:spLocks noGrp="1"/>
          </p:cNvSpPr>
          <p:nvPr>
            <p:ph type="body" idx="1"/>
          </p:nvPr>
        </p:nvSpPr>
        <p:spPr/>
        <p:txBody>
          <a:bodyPr/>
          <a:lstStyle/>
          <a:p>
            <a:pPr lvl="0">
              <a:spcBef>
                <a:spcPts val="0"/>
              </a:spcBef>
            </a:pPr>
            <a:r>
              <a:rPr lang="en-US" sz="1700" b="1" dirty="0" smtClean="0">
                <a:solidFill>
                  <a:prstClr val="black">
                    <a:lumMod val="75000"/>
                    <a:lumOff val="25000"/>
                  </a:prstClr>
                </a:solidFill>
              </a:rPr>
              <a:t>Supporting migrant students in K-12 education</a:t>
            </a:r>
            <a:endParaRPr lang="en-US" sz="1700" b="1" dirty="0">
              <a:solidFill>
                <a:prstClr val="black">
                  <a:lumMod val="75000"/>
                  <a:lumOff val="25000"/>
                </a:prstClr>
              </a:solidFill>
            </a:endParaRPr>
          </a:p>
        </p:txBody>
      </p:sp>
      <p:sp>
        <p:nvSpPr>
          <p:cNvPr id="6" name="TextBox 5"/>
          <p:cNvSpPr txBox="1"/>
          <p:nvPr/>
        </p:nvSpPr>
        <p:spPr>
          <a:xfrm>
            <a:off x="685800" y="1557456"/>
            <a:ext cx="22098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1</a:t>
            </a:r>
            <a:endParaRPr lang="en-US" sz="17000" b="1" dirty="0">
              <a:solidFill>
                <a:srgbClr val="F26200">
                  <a:alpha val="40000"/>
                </a:srgbClr>
              </a:solidFill>
              <a:cs typeface="Arial" pitchFamily="34" charset="0"/>
            </a:endParaRPr>
          </a:p>
        </p:txBody>
      </p:sp>
      <p:sp>
        <p:nvSpPr>
          <p:cNvPr id="2" name="Oval 2"/>
          <p:cNvSpPr>
            <a:spLocks noChangeArrowheads="1"/>
          </p:cNvSpPr>
          <p:nvPr/>
        </p:nvSpPr>
        <p:spPr bwMode="auto">
          <a:xfrm>
            <a:off x="685800" y="1905000"/>
            <a:ext cx="2209800" cy="2208490"/>
          </a:xfrm>
          <a:prstGeom prst="ellipse">
            <a:avLst/>
          </a:prstGeom>
          <a:blipFill dpi="0" rotWithShape="1">
            <a:blip r:embed="rId3"/>
            <a:srcRect/>
            <a:stretch>
              <a:fillRect/>
            </a:stretch>
          </a:blipFill>
          <a:ln w="9525" algn="ctr">
            <a:solidFill>
              <a:srgbClr val="000080"/>
            </a:solidFill>
            <a:round/>
            <a:headEnd/>
            <a:tailEnd/>
          </a:ln>
        </p:spPr>
        <p:txBody>
          <a:bodyPr vert="horz" wrap="none" lIns="91440" tIns="45720" rIns="91440" bIns="45720" numCol="1" anchor="ctr"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2011 MSP</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descr="F:\TRAININGS_WORKSHOPS\2012-2013\Mary\Writing Workshop\Powerpoint\Content Organization and Style Strand 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1"/>
            <a:ext cx="9143999"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2011 MSP</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descr="F:\TRAININGS_WORKSHOPS\2012-2013\Mary\Writing Workshop\Powerpoint\Writing Conventions Strand 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7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a special migrant writing workshop?</a:t>
            </a:r>
            <a:endParaRPr lang="es-MX" dirty="0"/>
          </a:p>
        </p:txBody>
      </p:sp>
      <p:sp>
        <p:nvSpPr>
          <p:cNvPr id="5" name="Slide Number Placeholder 4"/>
          <p:cNvSpPr>
            <a:spLocks noGrp="1"/>
          </p:cNvSpPr>
          <p:nvPr>
            <p:ph type="sldNum" sz="quarter" idx="12"/>
          </p:nvPr>
        </p:nvSpPr>
        <p:spPr/>
        <p:txBody>
          <a:bodyPr/>
          <a:lstStyle/>
          <a:p>
            <a:pPr>
              <a:defRPr/>
            </a:pPr>
            <a:fld id="{E65F2D04-21B6-4BA7-98AC-A9DE98624038}" type="slidenum">
              <a:rPr lang="en-US" smtClean="0">
                <a:solidFill>
                  <a:srgbClr val="FFF39D">
                    <a:shade val="50000"/>
                    <a:satMod val="200000"/>
                  </a:srgbClr>
                </a:solidFill>
              </a:rPr>
              <a:pPr>
                <a:defRPr/>
              </a:pPr>
              <a:t>22</a:t>
            </a:fld>
            <a:endParaRPr lang="en-US" dirty="0">
              <a:solidFill>
                <a:srgbClr val="FFF39D">
                  <a:shade val="50000"/>
                  <a:satMod val="200000"/>
                </a:srgbClr>
              </a:solidFill>
            </a:endParaRPr>
          </a:p>
        </p:txBody>
      </p:sp>
      <p:sp>
        <p:nvSpPr>
          <p:cNvPr id="6" name="Rectangle 5"/>
          <p:cNvSpPr/>
          <p:nvPr/>
        </p:nvSpPr>
        <p:spPr>
          <a:xfrm>
            <a:off x="3200400" y="6096000"/>
            <a:ext cx="2819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p:cNvSpPr txBox="1"/>
          <p:nvPr/>
        </p:nvSpPr>
        <p:spPr>
          <a:xfrm>
            <a:off x="1132114" y="1828800"/>
            <a:ext cx="6324600" cy="3416320"/>
          </a:xfrm>
          <a:prstGeom prst="rect">
            <a:avLst/>
          </a:prstGeom>
          <a:noFill/>
        </p:spPr>
        <p:txBody>
          <a:bodyPr wrap="square" rtlCol="0">
            <a:spAutoFit/>
          </a:bodyPr>
          <a:lstStyle/>
          <a:p>
            <a:pPr marL="571500" indent="-571500">
              <a:buFont typeface="Wingdings" pitchFamily="2" charset="2"/>
              <a:buChar char="Ø"/>
            </a:pPr>
            <a:r>
              <a:rPr lang="en-US" sz="3600" dirty="0" smtClean="0"/>
              <a:t>What do we already know about migrant students and families?</a:t>
            </a:r>
          </a:p>
          <a:p>
            <a:endParaRPr lang="en-US" sz="3600" dirty="0"/>
          </a:p>
          <a:p>
            <a:pPr marL="571500" indent="-571500">
              <a:buFont typeface="Wingdings" pitchFamily="2" charset="2"/>
              <a:buChar char="Ø"/>
            </a:pPr>
            <a:r>
              <a:rPr lang="en-US" sz="3600" dirty="0" smtClean="0"/>
              <a:t>What research is available to inform us? </a:t>
            </a:r>
            <a:endParaRPr lang="es-MX" sz="3600" dirty="0"/>
          </a:p>
        </p:txBody>
      </p:sp>
    </p:spTree>
    <p:extLst>
      <p:ext uri="{BB962C8B-B14F-4D97-AF65-F5344CB8AC3E}">
        <p14:creationId xmlns:p14="http://schemas.microsoft.com/office/powerpoint/2010/main" val="3461224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00" b="1" dirty="0" smtClean="0"/>
              <a:t>Seven Areas of Concern for </a:t>
            </a:r>
            <a:br>
              <a:rPr lang="en-US" sz="3100" b="1" dirty="0" smtClean="0"/>
            </a:br>
            <a:r>
              <a:rPr lang="en-US" sz="3100" b="1" dirty="0" smtClean="0"/>
              <a:t>Migrant Students</a:t>
            </a:r>
            <a:endParaRPr lang="es-MX" sz="3100" b="1" dirty="0"/>
          </a:p>
        </p:txBody>
      </p:sp>
      <p:sp>
        <p:nvSpPr>
          <p:cNvPr id="5" name="Slide Number Placeholder 4"/>
          <p:cNvSpPr>
            <a:spLocks noGrp="1"/>
          </p:cNvSpPr>
          <p:nvPr>
            <p:ph type="sldNum" sz="quarter" idx="12"/>
          </p:nvPr>
        </p:nvSpPr>
        <p:spPr/>
        <p:txBody>
          <a:bodyPr/>
          <a:lstStyle/>
          <a:p>
            <a:pPr>
              <a:defRPr/>
            </a:pPr>
            <a:fld id="{E65F2D04-21B6-4BA7-98AC-A9DE98624038}" type="slidenum">
              <a:rPr lang="en-US" smtClean="0">
                <a:solidFill>
                  <a:srgbClr val="FFF39D">
                    <a:shade val="50000"/>
                    <a:satMod val="200000"/>
                  </a:srgbClr>
                </a:solidFill>
              </a:rPr>
              <a:pPr>
                <a:defRPr/>
              </a:pPr>
              <a:t>23</a:t>
            </a:fld>
            <a:endParaRPr lang="en-US" dirty="0">
              <a:solidFill>
                <a:srgbClr val="FFF39D">
                  <a:shade val="50000"/>
                  <a:satMod val="200000"/>
                </a:srgbClr>
              </a:solidFill>
            </a:endParaRPr>
          </a:p>
        </p:txBody>
      </p:sp>
      <p:sp>
        <p:nvSpPr>
          <p:cNvPr id="7" name="TextBox 6"/>
          <p:cNvSpPr txBox="1"/>
          <p:nvPr/>
        </p:nvSpPr>
        <p:spPr>
          <a:xfrm>
            <a:off x="1371600" y="1796980"/>
            <a:ext cx="7243824" cy="3970318"/>
          </a:xfrm>
          <a:prstGeom prst="rect">
            <a:avLst/>
          </a:prstGeom>
          <a:noFill/>
        </p:spPr>
        <p:txBody>
          <a:bodyPr wrap="square" rtlCol="0">
            <a:spAutoFit/>
          </a:bodyPr>
          <a:lstStyle/>
          <a:p>
            <a:pPr marL="742950" indent="-742950">
              <a:buFont typeface="+mj-lt"/>
              <a:buAutoNum type="arabicPeriod"/>
            </a:pPr>
            <a:r>
              <a:rPr lang="en-US" sz="3600" dirty="0" smtClean="0"/>
              <a:t>Educational Continuity</a:t>
            </a:r>
          </a:p>
          <a:p>
            <a:pPr marL="742950" indent="-742950">
              <a:buFont typeface="+mj-lt"/>
              <a:buAutoNum type="arabicPeriod"/>
            </a:pPr>
            <a:r>
              <a:rPr lang="en-US" sz="3600" dirty="0" smtClean="0"/>
              <a:t>Instructional Time </a:t>
            </a:r>
          </a:p>
          <a:p>
            <a:pPr marL="742950" indent="-742950">
              <a:buFont typeface="+mj-lt"/>
              <a:buAutoNum type="arabicPeriod"/>
            </a:pPr>
            <a:r>
              <a:rPr lang="en-US" sz="3600" dirty="0" smtClean="0"/>
              <a:t>School Engagement</a:t>
            </a:r>
          </a:p>
          <a:p>
            <a:pPr marL="742950" indent="-742950">
              <a:buFont typeface="+mj-lt"/>
              <a:buAutoNum type="arabicPeriod"/>
            </a:pPr>
            <a:r>
              <a:rPr lang="en-US" sz="3600" dirty="0" smtClean="0"/>
              <a:t>English Language Development</a:t>
            </a:r>
          </a:p>
          <a:p>
            <a:pPr marL="742950" indent="-742950">
              <a:buFont typeface="+mj-lt"/>
              <a:buAutoNum type="arabicPeriod"/>
            </a:pPr>
            <a:r>
              <a:rPr lang="en-US" sz="3600" dirty="0" smtClean="0"/>
              <a:t>Educational Support in the Home</a:t>
            </a:r>
          </a:p>
          <a:p>
            <a:pPr marL="742950" indent="-742950">
              <a:buFont typeface="+mj-lt"/>
              <a:buAutoNum type="arabicPeriod"/>
            </a:pPr>
            <a:r>
              <a:rPr lang="en-US" sz="3600" dirty="0" smtClean="0"/>
              <a:t>Health</a:t>
            </a:r>
          </a:p>
          <a:p>
            <a:pPr marL="742950" indent="-742950">
              <a:buFont typeface="+mj-lt"/>
              <a:buAutoNum type="arabicPeriod"/>
            </a:pPr>
            <a:r>
              <a:rPr lang="en-US" sz="3600" dirty="0" smtClean="0"/>
              <a:t>Access to Services </a:t>
            </a:r>
          </a:p>
        </p:txBody>
      </p:sp>
    </p:spTree>
    <p:extLst>
      <p:ext uri="{BB962C8B-B14F-4D97-AF65-F5344CB8AC3E}">
        <p14:creationId xmlns:p14="http://schemas.microsoft.com/office/powerpoint/2010/main" val="294524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068015" cy="609600"/>
          </a:xfrm>
        </p:spPr>
        <p:txBody>
          <a:bodyPr>
            <a:noAutofit/>
          </a:bodyPr>
          <a:lstStyle/>
          <a:p>
            <a:r>
              <a:rPr lang="en-US" b="1" dirty="0"/>
              <a:t>Seven Areas of Concern for </a:t>
            </a:r>
            <a:r>
              <a:rPr lang="en-US" b="1" dirty="0" smtClean="0"/>
              <a:t>Migrant </a:t>
            </a:r>
            <a:r>
              <a:rPr lang="en-US" b="1" dirty="0"/>
              <a:t>Students</a:t>
            </a:r>
            <a:endParaRPr lang="en-US" dirty="0"/>
          </a:p>
        </p:txBody>
      </p:sp>
      <p:sp>
        <p:nvSpPr>
          <p:cNvPr id="4" name="Content Placeholder 3"/>
          <p:cNvSpPr>
            <a:spLocks noGrp="1"/>
          </p:cNvSpPr>
          <p:nvPr>
            <p:ph sz="half" idx="2"/>
          </p:nvPr>
        </p:nvSpPr>
        <p:spPr>
          <a:xfrm>
            <a:off x="533400" y="1600200"/>
            <a:ext cx="8153400" cy="4221163"/>
          </a:xfrm>
        </p:spPr>
        <p:txBody>
          <a:bodyPr>
            <a:normAutofit/>
          </a:bodyPr>
          <a:lstStyle/>
          <a:p>
            <a:r>
              <a:rPr lang="en-US" dirty="0" smtClean="0"/>
              <a:t>1: </a:t>
            </a:r>
            <a:r>
              <a:rPr lang="en-US" dirty="0"/>
              <a:t>Educational </a:t>
            </a:r>
            <a:r>
              <a:rPr lang="en-US" dirty="0" smtClean="0"/>
              <a:t>Continuity</a:t>
            </a:r>
          </a:p>
          <a:p>
            <a:pPr marL="0" indent="0">
              <a:buNone/>
            </a:pPr>
            <a:endParaRPr lang="en-US" dirty="0"/>
          </a:p>
          <a:p>
            <a:pPr lvl="1"/>
            <a:r>
              <a:rPr lang="en-US" sz="2800" dirty="0" smtClean="0"/>
              <a:t>When students move from place to place they often encounter different expectations, curriculum, course requirements, assessment, etc. This is especially difficult for high school students who are trying to accrue credits and meet graduation requirements.</a:t>
            </a:r>
            <a:endParaRPr lang="en-US" sz="2800" dirty="0"/>
          </a:p>
        </p:txBody>
      </p:sp>
      <p:pic>
        <p:nvPicPr>
          <p:cNvPr id="5" name="Picture 28" descr="MPj0178426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1117600"/>
            <a:ext cx="2362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282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3400" y="1905000"/>
            <a:ext cx="8153400" cy="4221163"/>
          </a:xfrm>
        </p:spPr>
        <p:txBody>
          <a:bodyPr>
            <a:normAutofit/>
          </a:bodyPr>
          <a:lstStyle/>
          <a:p>
            <a:r>
              <a:rPr lang="en-US" dirty="0" smtClean="0"/>
              <a:t>2: Instructional Time</a:t>
            </a:r>
          </a:p>
          <a:p>
            <a:pPr marL="0" indent="0">
              <a:buNone/>
            </a:pPr>
            <a:endParaRPr lang="en-US" dirty="0"/>
          </a:p>
          <a:p>
            <a:pPr lvl="1"/>
            <a:r>
              <a:rPr lang="en-US" sz="2800" dirty="0" smtClean="0"/>
              <a:t>When students move they often miss instructional days between the time they leave one school and finally enroll in a new school.</a:t>
            </a:r>
            <a:endParaRPr lang="en-US" sz="2800" dirty="0"/>
          </a:p>
        </p:txBody>
      </p:sp>
      <p:sp>
        <p:nvSpPr>
          <p:cNvPr id="5" name="Title 1"/>
          <p:cNvSpPr txBox="1">
            <a:spLocks/>
          </p:cNvSpPr>
          <p:nvPr/>
        </p:nvSpPr>
        <p:spPr>
          <a:xfrm>
            <a:off x="381000" y="76200"/>
            <a:ext cx="6858000" cy="609600"/>
          </a:xfrm>
          <a:prstGeom prst="rect">
            <a:avLst/>
          </a:prstGeom>
        </p:spPr>
        <p:txBody>
          <a:bodyPr vert="horz" lIns="91440" tIns="45720" rIns="91440" bIns="45720" rtlCol="0" anchor="b">
            <a:noAutofit/>
          </a:bodyPr>
          <a:lstStyle>
            <a:lvl1pPr algn="l" defTabSz="914400" rtl="0" eaLnBrk="1" latinLnBrk="0" hangingPunct="1">
              <a:spcBef>
                <a:spcPct val="0"/>
              </a:spcBef>
              <a:buNone/>
              <a:defRPr sz="2800" kern="1200">
                <a:solidFill>
                  <a:schemeClr val="bg1"/>
                </a:solidFill>
                <a:latin typeface="+mj-lt"/>
                <a:ea typeface="+mj-ea"/>
                <a:cs typeface="+mj-cs"/>
              </a:defRPr>
            </a:lvl1pPr>
          </a:lstStyle>
          <a:p>
            <a:r>
              <a:rPr lang="en-US" b="1" dirty="0" smtClean="0"/>
              <a:t>Seven Areas of Concern for Migrant Students</a:t>
            </a:r>
            <a:endParaRPr lang="en-US" dirty="0"/>
          </a:p>
        </p:txBody>
      </p:sp>
      <p:pic>
        <p:nvPicPr>
          <p:cNvPr id="3075" name="Picture 3" descr="C:\Users\kathyt\AppData\Local\Microsoft\Windows\Temporary Internet Files\Content.IE5\4U2GQ1SW\MP900426626[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48400" y="990600"/>
            <a:ext cx="121622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MPj043948000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90800" y="4361350"/>
            <a:ext cx="26670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073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068015" cy="609600"/>
          </a:xfrm>
        </p:spPr>
        <p:txBody>
          <a:bodyPr>
            <a:noAutofit/>
          </a:bodyPr>
          <a:lstStyle/>
          <a:p>
            <a:r>
              <a:rPr lang="en-US" b="1" dirty="0"/>
              <a:t>Seven Areas of Concern for </a:t>
            </a:r>
            <a:r>
              <a:rPr lang="en-US" b="1" dirty="0" smtClean="0"/>
              <a:t>Migrant </a:t>
            </a:r>
            <a:r>
              <a:rPr lang="en-US" b="1" dirty="0"/>
              <a:t>Students</a:t>
            </a:r>
            <a:endParaRPr lang="en-US" dirty="0"/>
          </a:p>
        </p:txBody>
      </p:sp>
      <p:sp>
        <p:nvSpPr>
          <p:cNvPr id="4" name="Content Placeholder 3"/>
          <p:cNvSpPr>
            <a:spLocks noGrp="1"/>
          </p:cNvSpPr>
          <p:nvPr>
            <p:ph sz="half" idx="2"/>
          </p:nvPr>
        </p:nvSpPr>
        <p:spPr>
          <a:xfrm>
            <a:off x="533400" y="1905000"/>
            <a:ext cx="8153400" cy="4221163"/>
          </a:xfrm>
        </p:spPr>
        <p:txBody>
          <a:bodyPr>
            <a:normAutofit/>
          </a:bodyPr>
          <a:lstStyle/>
          <a:p>
            <a:r>
              <a:rPr lang="en-US" dirty="0" smtClean="0"/>
              <a:t>3: School Engagement</a:t>
            </a:r>
          </a:p>
          <a:p>
            <a:pPr marL="0" indent="0">
              <a:buNone/>
            </a:pPr>
            <a:endParaRPr lang="en-US" dirty="0"/>
          </a:p>
          <a:p>
            <a:pPr lvl="1"/>
            <a:r>
              <a:rPr lang="en-US" sz="2800" dirty="0" smtClean="0"/>
              <a:t>Research shows that feeling part of the school community is an important protective factor and predictor of school success. When students change schools frequently, they often feel like the new kid who doesn’t really belong</a:t>
            </a:r>
            <a:endParaRPr lang="en-US" sz="2800" dirty="0"/>
          </a:p>
        </p:txBody>
      </p:sp>
      <p:pic>
        <p:nvPicPr>
          <p:cNvPr id="5" name="Picture 11" descr="MPj0386273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990600"/>
            <a:ext cx="1284761" cy="194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847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068015" cy="685800"/>
          </a:xfrm>
        </p:spPr>
        <p:txBody>
          <a:bodyPr>
            <a:noAutofit/>
          </a:bodyPr>
          <a:lstStyle/>
          <a:p>
            <a:r>
              <a:rPr lang="en-US" b="1" dirty="0"/>
              <a:t>Seven Areas of Concern for </a:t>
            </a:r>
            <a:r>
              <a:rPr lang="en-US" b="1" dirty="0" smtClean="0"/>
              <a:t>Migrant </a:t>
            </a:r>
            <a:r>
              <a:rPr lang="en-US" b="1" dirty="0"/>
              <a:t>Students</a:t>
            </a:r>
            <a:endParaRPr lang="en-US" dirty="0"/>
          </a:p>
        </p:txBody>
      </p:sp>
      <p:sp>
        <p:nvSpPr>
          <p:cNvPr id="4" name="Content Placeholder 3"/>
          <p:cNvSpPr>
            <a:spLocks noGrp="1"/>
          </p:cNvSpPr>
          <p:nvPr>
            <p:ph sz="half" idx="2"/>
          </p:nvPr>
        </p:nvSpPr>
        <p:spPr>
          <a:xfrm>
            <a:off x="533400" y="1905000"/>
            <a:ext cx="8153400" cy="4221163"/>
          </a:xfrm>
        </p:spPr>
        <p:txBody>
          <a:bodyPr>
            <a:normAutofit/>
          </a:bodyPr>
          <a:lstStyle/>
          <a:p>
            <a:r>
              <a:rPr lang="en-US" dirty="0" smtClean="0"/>
              <a:t>4: English Language Development</a:t>
            </a:r>
          </a:p>
          <a:p>
            <a:pPr marL="0" indent="0">
              <a:buNone/>
            </a:pPr>
            <a:endParaRPr lang="en-US" dirty="0"/>
          </a:p>
          <a:p>
            <a:pPr lvl="1"/>
            <a:r>
              <a:rPr lang="en-US" sz="2800" dirty="0" smtClean="0"/>
              <a:t>Parents of MEP students often do not speak English.  Students are often English Language Learners.</a:t>
            </a:r>
            <a:endParaRPr lang="en-US" sz="28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3886200"/>
            <a:ext cx="4266515" cy="2829528"/>
          </a:xfrm>
          <a:prstGeom prst="rect">
            <a:avLst/>
          </a:prstGeom>
        </p:spPr>
      </p:pic>
    </p:spTree>
    <p:extLst>
      <p:ext uri="{BB962C8B-B14F-4D97-AF65-F5344CB8AC3E}">
        <p14:creationId xmlns:p14="http://schemas.microsoft.com/office/powerpoint/2010/main" val="3040566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068015" cy="685800"/>
          </a:xfrm>
        </p:spPr>
        <p:txBody>
          <a:bodyPr>
            <a:noAutofit/>
          </a:bodyPr>
          <a:lstStyle/>
          <a:p>
            <a:r>
              <a:rPr lang="en-US" b="1" dirty="0"/>
              <a:t>Seven Areas of Concern for </a:t>
            </a:r>
            <a:r>
              <a:rPr lang="en-US" b="1" dirty="0" smtClean="0"/>
              <a:t>Migrant </a:t>
            </a:r>
            <a:r>
              <a:rPr lang="en-US" b="1" dirty="0"/>
              <a:t>Students</a:t>
            </a:r>
            <a:endParaRPr lang="en-US" dirty="0"/>
          </a:p>
        </p:txBody>
      </p:sp>
      <p:sp>
        <p:nvSpPr>
          <p:cNvPr id="4" name="Content Placeholder 3"/>
          <p:cNvSpPr>
            <a:spLocks noGrp="1"/>
          </p:cNvSpPr>
          <p:nvPr>
            <p:ph sz="half" idx="2"/>
          </p:nvPr>
        </p:nvSpPr>
        <p:spPr>
          <a:xfrm>
            <a:off x="533400" y="1905000"/>
            <a:ext cx="8153400" cy="4221163"/>
          </a:xfrm>
        </p:spPr>
        <p:txBody>
          <a:bodyPr>
            <a:normAutofit/>
          </a:bodyPr>
          <a:lstStyle/>
          <a:p>
            <a:r>
              <a:rPr lang="en-US" dirty="0" smtClean="0"/>
              <a:t>5: Education Support in the Home </a:t>
            </a:r>
          </a:p>
          <a:p>
            <a:pPr marL="0" indent="0">
              <a:buNone/>
            </a:pPr>
            <a:endParaRPr lang="en-US" dirty="0"/>
          </a:p>
          <a:p>
            <a:pPr marL="457200" lvl="1" indent="0">
              <a:buNone/>
            </a:pPr>
            <a:r>
              <a:rPr lang="en-US" sz="2800" dirty="0" smtClean="0"/>
              <a:t>Parents often work long hours: </a:t>
            </a:r>
          </a:p>
          <a:p>
            <a:pPr lvl="2"/>
            <a:r>
              <a:rPr lang="en-US" sz="2800" dirty="0" smtClean="0"/>
              <a:t>living conditions are often crowded and noisy</a:t>
            </a:r>
          </a:p>
          <a:p>
            <a:pPr lvl="2"/>
            <a:r>
              <a:rPr lang="en-US" sz="2800" dirty="0" smtClean="0"/>
              <a:t>Often there are no books in the home</a:t>
            </a:r>
          </a:p>
          <a:p>
            <a:pPr lvl="2"/>
            <a:r>
              <a:rPr lang="en-US" sz="2800" dirty="0" smtClean="0"/>
              <a:t>Often parents have low levels of education</a:t>
            </a:r>
            <a:endParaRPr lang="en-US" sz="28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81600" y="5076825"/>
            <a:ext cx="2209800" cy="165735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76400" y="5080174"/>
            <a:ext cx="2488456" cy="1657350"/>
          </a:xfrm>
          <a:prstGeom prst="rect">
            <a:avLst/>
          </a:prstGeom>
        </p:spPr>
      </p:pic>
    </p:spTree>
    <p:extLst>
      <p:ext uri="{BB962C8B-B14F-4D97-AF65-F5344CB8AC3E}">
        <p14:creationId xmlns:p14="http://schemas.microsoft.com/office/powerpoint/2010/main" val="1355834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92" y="76201"/>
            <a:ext cx="7068015" cy="685800"/>
          </a:xfrm>
        </p:spPr>
        <p:txBody>
          <a:bodyPr>
            <a:noAutofit/>
          </a:bodyPr>
          <a:lstStyle/>
          <a:p>
            <a:pPr fontAlgn="auto">
              <a:spcAft>
                <a:spcPts val="0"/>
              </a:spcAft>
              <a:defRPr/>
            </a:pPr>
            <a:r>
              <a:rPr lang="en-US" b="1" dirty="0"/>
              <a:t>Seven Areas of Concern for </a:t>
            </a:r>
            <a:r>
              <a:rPr lang="en-US" b="1" dirty="0" smtClean="0"/>
              <a:t>Migrant Students</a:t>
            </a:r>
            <a:endParaRPr lang="en-US" dirty="0">
              <a:solidFill>
                <a:schemeClr val="tx2">
                  <a:satMod val="130000"/>
                </a:schemeClr>
              </a:solidFill>
            </a:endParaRPr>
          </a:p>
        </p:txBody>
      </p:sp>
      <p:sp>
        <p:nvSpPr>
          <p:cNvPr id="3" name="Content Placeholder 2"/>
          <p:cNvSpPr>
            <a:spLocks noGrp="1"/>
          </p:cNvSpPr>
          <p:nvPr>
            <p:ph sz="half" idx="1"/>
          </p:nvPr>
        </p:nvSpPr>
        <p:spPr>
          <a:xfrm>
            <a:off x="838200" y="905343"/>
            <a:ext cx="4038600" cy="4581057"/>
          </a:xfrm>
        </p:spPr>
        <p:txBody>
          <a:bodyPr>
            <a:normAutofit/>
          </a:bodyPr>
          <a:lstStyle/>
          <a:p>
            <a:pPr marL="82296" indent="0" fontAlgn="auto">
              <a:spcAft>
                <a:spcPts val="0"/>
              </a:spcAft>
              <a:buClr>
                <a:srgbClr val="3118CA"/>
              </a:buClr>
              <a:buSzPct val="85000"/>
              <a:buFont typeface="Wingdings 2"/>
              <a:buNone/>
              <a:defRPr/>
            </a:pPr>
            <a:endParaRPr lang="en-US" dirty="0"/>
          </a:p>
          <a:p>
            <a:pPr marL="82296" indent="0" fontAlgn="auto">
              <a:spcAft>
                <a:spcPts val="0"/>
              </a:spcAft>
              <a:buClr>
                <a:srgbClr val="3118CA"/>
              </a:buClr>
              <a:buSzPct val="85000"/>
              <a:buFont typeface="Wingdings 2"/>
              <a:buNone/>
              <a:defRPr/>
            </a:pPr>
            <a:r>
              <a:rPr lang="en-US" dirty="0" smtClean="0"/>
              <a:t>6:  Health</a:t>
            </a:r>
          </a:p>
          <a:p>
            <a:pPr marL="0" indent="0" fontAlgn="auto">
              <a:spcBef>
                <a:spcPts val="0"/>
              </a:spcBef>
              <a:spcAft>
                <a:spcPts val="0"/>
              </a:spcAft>
              <a:buClrTx/>
              <a:buSzTx/>
              <a:buFont typeface="Wingdings 2"/>
              <a:buNone/>
              <a:defRPr/>
            </a:pPr>
            <a:endParaRPr lang="en-US" dirty="0"/>
          </a:p>
          <a:p>
            <a:pPr marL="0" indent="0" fontAlgn="auto">
              <a:spcBef>
                <a:spcPts val="0"/>
              </a:spcBef>
              <a:spcAft>
                <a:spcPts val="0"/>
              </a:spcAft>
              <a:buClrTx/>
              <a:buSzTx/>
              <a:buFont typeface="Wingdings 2"/>
              <a:buNone/>
              <a:defRPr/>
            </a:pPr>
            <a:r>
              <a:rPr lang="en-US" dirty="0" smtClean="0">
                <a:solidFill>
                  <a:prstClr val="black"/>
                </a:solidFill>
                <a:latin typeface="Calibri"/>
              </a:rPr>
              <a:t>MEP </a:t>
            </a:r>
            <a:r>
              <a:rPr lang="en-US" dirty="0">
                <a:solidFill>
                  <a:prstClr val="black"/>
                </a:solidFill>
                <a:latin typeface="Calibri"/>
              </a:rPr>
              <a:t>students frequently have unmet health needs including </a:t>
            </a:r>
            <a:r>
              <a:rPr lang="en-US" dirty="0" smtClean="0">
                <a:solidFill>
                  <a:prstClr val="black"/>
                </a:solidFill>
                <a:latin typeface="Calibri"/>
              </a:rPr>
              <a:t>dental and </a:t>
            </a:r>
            <a:r>
              <a:rPr lang="en-US" dirty="0">
                <a:solidFill>
                  <a:prstClr val="black"/>
                </a:solidFill>
                <a:latin typeface="Calibri"/>
              </a:rPr>
              <a:t>vision issues</a:t>
            </a:r>
          </a:p>
          <a:p>
            <a:pPr marL="596646" indent="-514350" fontAlgn="auto">
              <a:spcAft>
                <a:spcPts val="0"/>
              </a:spcAft>
              <a:buClr>
                <a:srgbClr val="3118CA"/>
              </a:buClr>
              <a:buSzPct val="85000"/>
              <a:buFont typeface="+mj-lt"/>
              <a:buAutoNum type="arabicPeriod"/>
              <a:defRPr/>
            </a:pPr>
            <a:endParaRPr lang="en-US" dirty="0" smtClean="0"/>
          </a:p>
        </p:txBody>
      </p:sp>
      <p:sp>
        <p:nvSpPr>
          <p:cNvPr id="4" name="Slide Number Placeholder 3"/>
          <p:cNvSpPr>
            <a:spLocks noGrp="1"/>
          </p:cNvSpPr>
          <p:nvPr>
            <p:ph type="sldNum" sz="quarter" idx="12"/>
          </p:nvPr>
        </p:nvSpPr>
        <p:spPr/>
        <p:txBody>
          <a:bodyPr/>
          <a:lstStyle/>
          <a:p>
            <a:pPr>
              <a:defRPr/>
            </a:pPr>
            <a:fld id="{2E71913B-7419-489C-8C0F-9E9E4925ADA0}" type="slidenum">
              <a:rPr lang="en-US">
                <a:solidFill>
                  <a:srgbClr val="FFF39D">
                    <a:shade val="50000"/>
                    <a:satMod val="200000"/>
                  </a:srgbClr>
                </a:solidFill>
              </a:rPr>
              <a:pPr>
                <a:defRPr/>
              </a:pPr>
              <a:t>29</a:t>
            </a:fld>
            <a:endParaRPr lang="en-US" dirty="0">
              <a:solidFill>
                <a:srgbClr val="FFF39D">
                  <a:shade val="50000"/>
                  <a:satMod val="200000"/>
                </a:srgbClr>
              </a:solidFill>
            </a:endParaRPr>
          </a:p>
        </p:txBody>
      </p:sp>
      <p:pic>
        <p:nvPicPr>
          <p:cNvPr id="8" name="Picture 7" descr="M:\Pictures\OSY\San Benito Health Fair summer 2010\Picture 022.jpg"/>
          <p:cNvPicPr/>
          <p:nvPr/>
        </p:nvPicPr>
        <p:blipFill>
          <a:blip r:embed="rId3" cstate="print"/>
          <a:srcRect/>
          <a:stretch>
            <a:fillRect/>
          </a:stretch>
        </p:blipFill>
        <p:spPr bwMode="auto">
          <a:xfrm>
            <a:off x="5486400" y="1676400"/>
            <a:ext cx="2362200" cy="1752600"/>
          </a:xfrm>
          <a:prstGeom prst="rect">
            <a:avLst/>
          </a:prstGeom>
          <a:ln>
            <a:noFill/>
          </a:ln>
          <a:effectLst>
            <a:softEdge rad="112500"/>
          </a:effectLst>
        </p:spPr>
      </p:pic>
      <p:pic>
        <p:nvPicPr>
          <p:cNvPr id="10" name="Picture 9" descr="M:\Pictures\IDR\DSC01483.JPG"/>
          <p:cNvPicPr/>
          <p:nvPr/>
        </p:nvPicPr>
        <p:blipFill>
          <a:blip r:embed="rId4" cstate="print"/>
          <a:srcRect l="13568" t="33223" r="14206" b="-1"/>
          <a:stretch>
            <a:fillRect/>
          </a:stretch>
        </p:blipFill>
        <p:spPr bwMode="auto">
          <a:xfrm>
            <a:off x="1219200" y="4267200"/>
            <a:ext cx="2590800" cy="2133600"/>
          </a:xfrm>
          <a:prstGeom prst="rect">
            <a:avLst/>
          </a:prstGeom>
          <a:ln>
            <a:noFill/>
          </a:ln>
          <a:effectLst>
            <a:softEdge rad="112500"/>
          </a:effectLst>
        </p:spPr>
      </p:pic>
      <p:pic>
        <p:nvPicPr>
          <p:cNvPr id="11" name="Picture 10" descr="M:\Pictures\IDR\San Benito OSY Outreach Summer June 25th 2009 002.jpg"/>
          <p:cNvPicPr/>
          <p:nvPr/>
        </p:nvPicPr>
        <p:blipFill>
          <a:blip r:embed="rId5" cstate="print"/>
          <a:srcRect l="21133" t="23967" r="21018"/>
          <a:stretch>
            <a:fillRect/>
          </a:stretch>
        </p:blipFill>
        <p:spPr bwMode="auto">
          <a:xfrm>
            <a:off x="6553200" y="4114800"/>
            <a:ext cx="2133600" cy="2133600"/>
          </a:xfrm>
          <a:prstGeom prst="rect">
            <a:avLst/>
          </a:prstGeom>
          <a:ln>
            <a:noFill/>
          </a:ln>
          <a:effectLst>
            <a:softEdge rad="112500"/>
          </a:effectLst>
        </p:spPr>
      </p:pic>
      <p:pic>
        <p:nvPicPr>
          <p:cNvPr id="12" name="Picture 11" descr="M:\Pictures\OSY\Vision Appointment 2010\IMAG0450.jpg"/>
          <p:cNvPicPr/>
          <p:nvPr/>
        </p:nvPicPr>
        <p:blipFill>
          <a:blip r:embed="rId6" cstate="print"/>
          <a:srcRect l="7988" t="4357" r="5897" b="6846"/>
          <a:stretch>
            <a:fillRect/>
          </a:stretch>
        </p:blipFill>
        <p:spPr bwMode="auto">
          <a:xfrm>
            <a:off x="4038600" y="3766457"/>
            <a:ext cx="2362200" cy="1752600"/>
          </a:xfrm>
          <a:prstGeom prst="rect">
            <a:avLst/>
          </a:prstGeom>
          <a:ln>
            <a:noFill/>
          </a:ln>
          <a:effectLst>
            <a:softEdge rad="112500"/>
          </a:effectLst>
        </p:spPr>
      </p:pic>
      <p:sp>
        <p:nvSpPr>
          <p:cNvPr id="5" name="Rectangle 4"/>
          <p:cNvSpPr/>
          <p:nvPr/>
        </p:nvSpPr>
        <p:spPr>
          <a:xfrm>
            <a:off x="4495800" y="6096000"/>
            <a:ext cx="1676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angle 5"/>
          <p:cNvSpPr/>
          <p:nvPr/>
        </p:nvSpPr>
        <p:spPr>
          <a:xfrm>
            <a:off x="3200400" y="6400800"/>
            <a:ext cx="1295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461500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1000"/>
                                        <p:tgtEl>
                                          <p:spTgt spid="3">
                                            <p:txEl>
                                              <p:pRg st="3" end="3"/>
                                            </p:txEl>
                                          </p:spTgt>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nodeType="after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nodeType="afterGroup">
                            <p:stCondLst>
                              <p:cond delay="7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Who Are You When Teaching Writing to Migrant Students?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52600" y="1467716"/>
            <a:ext cx="5410200" cy="4856884"/>
          </a:xfrm>
          <a:prstGeom prst="rect">
            <a:avLst/>
          </a:prstGeom>
        </p:spPr>
      </p:pic>
    </p:spTree>
    <p:extLst>
      <p:ext uri="{BB962C8B-B14F-4D97-AF65-F5344CB8AC3E}">
        <p14:creationId xmlns:p14="http://schemas.microsoft.com/office/powerpoint/2010/main" val="2836307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211"/>
            <a:ext cx="7068015" cy="752789"/>
          </a:xfrm>
        </p:spPr>
        <p:txBody>
          <a:bodyPr>
            <a:noAutofit/>
          </a:bodyPr>
          <a:lstStyle/>
          <a:p>
            <a:pPr fontAlgn="auto">
              <a:spcAft>
                <a:spcPts val="0"/>
              </a:spcAft>
              <a:defRPr/>
            </a:pPr>
            <a:r>
              <a:rPr lang="en-US" b="1" dirty="0"/>
              <a:t>Seven Areas of Concern for </a:t>
            </a:r>
            <a:r>
              <a:rPr lang="en-US" b="1" dirty="0" smtClean="0"/>
              <a:t>Migrant Students</a:t>
            </a:r>
            <a:endParaRPr lang="en-US" dirty="0">
              <a:solidFill>
                <a:schemeClr val="tx2">
                  <a:satMod val="130000"/>
                </a:schemeClr>
              </a:solidFill>
            </a:endParaRPr>
          </a:p>
        </p:txBody>
      </p:sp>
      <p:sp>
        <p:nvSpPr>
          <p:cNvPr id="3" name="Content Placeholder 2"/>
          <p:cNvSpPr>
            <a:spLocks noGrp="1"/>
          </p:cNvSpPr>
          <p:nvPr>
            <p:ph sz="half" idx="1"/>
          </p:nvPr>
        </p:nvSpPr>
        <p:spPr>
          <a:xfrm>
            <a:off x="838200" y="1600200"/>
            <a:ext cx="4038600" cy="3971455"/>
          </a:xfrm>
        </p:spPr>
        <p:txBody>
          <a:bodyPr>
            <a:normAutofit fontScale="92500" lnSpcReduction="10000"/>
          </a:bodyPr>
          <a:lstStyle/>
          <a:p>
            <a:pPr marL="82296" indent="0" fontAlgn="auto">
              <a:spcAft>
                <a:spcPts val="0"/>
              </a:spcAft>
              <a:buClr>
                <a:srgbClr val="3118CA"/>
              </a:buClr>
              <a:buSzPct val="85000"/>
              <a:buFont typeface="Wingdings 2"/>
              <a:buNone/>
              <a:defRPr/>
            </a:pPr>
            <a:r>
              <a:rPr lang="en-US" dirty="0" smtClean="0"/>
              <a:t>7.  Access to Services</a:t>
            </a:r>
          </a:p>
          <a:p>
            <a:pPr marL="0" indent="0" fontAlgn="auto">
              <a:spcBef>
                <a:spcPts val="0"/>
              </a:spcBef>
              <a:spcAft>
                <a:spcPts val="0"/>
              </a:spcAft>
              <a:buClrTx/>
              <a:buSzTx/>
              <a:buFont typeface="Wingdings 2"/>
              <a:buNone/>
              <a:defRPr/>
            </a:pPr>
            <a:endParaRPr lang="en-US" dirty="0"/>
          </a:p>
          <a:p>
            <a:pPr marL="0" indent="0" fontAlgn="auto">
              <a:spcBef>
                <a:spcPts val="0"/>
              </a:spcBef>
              <a:spcAft>
                <a:spcPts val="0"/>
              </a:spcAft>
              <a:buClrTx/>
              <a:buSzTx/>
              <a:buFont typeface="Wingdings 2"/>
              <a:buNone/>
              <a:defRPr/>
            </a:pPr>
            <a:r>
              <a:rPr lang="en-US" dirty="0" smtClean="0"/>
              <a:t>Families </a:t>
            </a:r>
            <a:r>
              <a:rPr lang="en-US" dirty="0"/>
              <a:t>often do not know how to access community services or participate in the American school system.  They are often isolated because of lack of transportation or language </a:t>
            </a:r>
            <a:r>
              <a:rPr lang="en-US" dirty="0" smtClean="0"/>
              <a:t>barriers</a:t>
            </a:r>
            <a:endParaRPr lang="en-US" sz="1200" dirty="0" smtClean="0">
              <a:solidFill>
                <a:prstClr val="black"/>
              </a:solidFill>
              <a:latin typeface="Calibri"/>
            </a:endParaRPr>
          </a:p>
          <a:p>
            <a:pPr marL="596646" indent="-514350" fontAlgn="auto">
              <a:spcAft>
                <a:spcPts val="0"/>
              </a:spcAft>
              <a:buClr>
                <a:srgbClr val="3118CA"/>
              </a:buClr>
              <a:buSzPct val="85000"/>
              <a:buFont typeface="+mj-lt"/>
              <a:buAutoNum type="arabicPeriod"/>
              <a:defRPr/>
            </a:pPr>
            <a:endParaRPr lang="en-US" dirty="0" smtClean="0"/>
          </a:p>
        </p:txBody>
      </p:sp>
      <p:sp>
        <p:nvSpPr>
          <p:cNvPr id="4" name="Slide Number Placeholder 3"/>
          <p:cNvSpPr>
            <a:spLocks noGrp="1"/>
          </p:cNvSpPr>
          <p:nvPr>
            <p:ph type="sldNum" sz="quarter" idx="12"/>
          </p:nvPr>
        </p:nvSpPr>
        <p:spPr/>
        <p:txBody>
          <a:bodyPr/>
          <a:lstStyle/>
          <a:p>
            <a:pPr>
              <a:defRPr/>
            </a:pPr>
            <a:fld id="{4A85E886-F48D-4358-B0EB-92444E36AB71}" type="slidenum">
              <a:rPr lang="en-US">
                <a:solidFill>
                  <a:srgbClr val="FFF39D">
                    <a:shade val="50000"/>
                    <a:satMod val="200000"/>
                  </a:srgbClr>
                </a:solidFill>
              </a:rPr>
              <a:pPr>
                <a:defRPr/>
              </a:pPr>
              <a:t>30</a:t>
            </a:fld>
            <a:endParaRPr lang="en-US" dirty="0">
              <a:solidFill>
                <a:srgbClr val="FFF39D">
                  <a:shade val="50000"/>
                  <a:satMod val="200000"/>
                </a:srgbClr>
              </a:solidFill>
            </a:endParaRPr>
          </a:p>
        </p:txBody>
      </p:sp>
      <p:pic>
        <p:nvPicPr>
          <p:cNvPr id="9" name="Picture 8" descr="M:\Pictures\IDR\IMAG0133.jpg"/>
          <p:cNvPicPr/>
          <p:nvPr/>
        </p:nvPicPr>
        <p:blipFill>
          <a:blip r:embed="rId3" cstate="print"/>
          <a:srcRect l="2904" t="5394" r="940" b="2697"/>
          <a:stretch>
            <a:fillRect/>
          </a:stretch>
        </p:blipFill>
        <p:spPr bwMode="auto">
          <a:xfrm>
            <a:off x="5093677" y="1935145"/>
            <a:ext cx="33528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23044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Build Background and Schema</a:t>
            </a:r>
            <a:endParaRPr lang="es-MX" sz="3200" dirty="0"/>
          </a:p>
        </p:txBody>
      </p:sp>
      <p:sp>
        <p:nvSpPr>
          <p:cNvPr id="4" name="Slide Number Placeholder 3"/>
          <p:cNvSpPr>
            <a:spLocks noGrp="1"/>
          </p:cNvSpPr>
          <p:nvPr>
            <p:ph type="sldNum" sz="quarter" idx="12"/>
          </p:nvPr>
        </p:nvSpPr>
        <p:spPr/>
        <p:txBody>
          <a:bodyPr/>
          <a:lstStyle/>
          <a:p>
            <a:pPr>
              <a:defRPr/>
            </a:pPr>
            <a:fld id="{8CE01F1F-D14C-442B-859D-58BAF0088D45}" type="slidenum">
              <a:rPr lang="en-US" smtClean="0">
                <a:solidFill>
                  <a:srgbClr val="FFF39D">
                    <a:shade val="50000"/>
                    <a:satMod val="200000"/>
                  </a:srgbClr>
                </a:solidFill>
              </a:rPr>
              <a:pPr>
                <a:defRPr/>
              </a:pPr>
              <a:t>31</a:t>
            </a:fld>
            <a:endParaRPr lang="en-US" dirty="0">
              <a:solidFill>
                <a:srgbClr val="FFF39D">
                  <a:shade val="50000"/>
                  <a:satMod val="200000"/>
                </a:srgbClr>
              </a:solidFill>
            </a:endParaRPr>
          </a:p>
        </p:txBody>
      </p:sp>
      <p:sp>
        <p:nvSpPr>
          <p:cNvPr id="7" name="TextBox 6"/>
          <p:cNvSpPr txBox="1"/>
          <p:nvPr/>
        </p:nvSpPr>
        <p:spPr>
          <a:xfrm>
            <a:off x="1359039" y="1596013"/>
            <a:ext cx="6629400" cy="4739759"/>
          </a:xfrm>
          <a:prstGeom prst="rect">
            <a:avLst/>
          </a:prstGeom>
          <a:noFill/>
        </p:spPr>
        <p:txBody>
          <a:bodyPr wrap="square" rtlCol="0">
            <a:spAutoFit/>
          </a:bodyPr>
          <a:lstStyle/>
          <a:p>
            <a:pPr marL="571500" indent="-571500">
              <a:buFont typeface="Wingdings" pitchFamily="2" charset="2"/>
              <a:buChar char="Ø"/>
            </a:pPr>
            <a:r>
              <a:rPr lang="en-US" sz="3200" dirty="0"/>
              <a:t>Assumptions must not be made about the background or schema that our migrant students </a:t>
            </a:r>
            <a:r>
              <a:rPr lang="en-US" sz="3200" dirty="0" smtClean="0"/>
              <a:t>have</a:t>
            </a:r>
          </a:p>
          <a:p>
            <a:endParaRPr lang="en-US" sz="3200" dirty="0" smtClean="0"/>
          </a:p>
          <a:p>
            <a:pPr marL="571500" indent="-571500">
              <a:buFont typeface="Wingdings" pitchFamily="2" charset="2"/>
              <a:buChar char="Ø"/>
            </a:pPr>
            <a:r>
              <a:rPr lang="en-US" sz="3200" dirty="0" smtClean="0"/>
              <a:t>Additive versus Subtractive</a:t>
            </a:r>
          </a:p>
          <a:p>
            <a:endParaRPr lang="en-US" sz="3600" dirty="0" smtClean="0"/>
          </a:p>
          <a:p>
            <a:endParaRPr lang="en-US" sz="3600" dirty="0"/>
          </a:p>
          <a:p>
            <a:endParaRPr lang="en-US" sz="3600" dirty="0" smtClean="0"/>
          </a:p>
          <a:p>
            <a:r>
              <a:rPr lang="en-US" sz="1400" dirty="0" smtClean="0"/>
              <a:t>       (Cummins, Krashen, Escamilla, Wolfe, Jensen, Hart and Riley, Payne, Graves, Caulkins</a:t>
            </a:r>
            <a:r>
              <a:rPr lang="en-US" sz="2000" dirty="0" smtClean="0"/>
              <a:t>)</a:t>
            </a:r>
            <a:endParaRPr lang="en-US" sz="2000" dirty="0"/>
          </a:p>
        </p:txBody>
      </p:sp>
    </p:spTree>
    <p:extLst>
      <p:ext uri="{BB962C8B-B14F-4D97-AF65-F5344CB8AC3E}">
        <p14:creationId xmlns:p14="http://schemas.microsoft.com/office/powerpoint/2010/main" val="1915526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Provide Models and Experience</a:t>
            </a:r>
            <a:endParaRPr lang="es-MX" dirty="0"/>
          </a:p>
        </p:txBody>
      </p:sp>
      <p:sp>
        <p:nvSpPr>
          <p:cNvPr id="3" name="Slide Number Placeholder 2"/>
          <p:cNvSpPr>
            <a:spLocks noGrp="1"/>
          </p:cNvSpPr>
          <p:nvPr>
            <p:ph type="sldNum" sz="quarter" idx="12"/>
          </p:nvPr>
        </p:nvSpPr>
        <p:spPr/>
        <p:txBody>
          <a:bodyPr/>
          <a:lstStyle/>
          <a:p>
            <a:pPr>
              <a:defRPr/>
            </a:pPr>
            <a:fld id="{020B4BB0-FE82-44F0-A557-D40FDA0DEC80}" type="slidenum">
              <a:rPr lang="en-US" smtClean="0">
                <a:solidFill>
                  <a:srgbClr val="FFF39D">
                    <a:shade val="50000"/>
                    <a:satMod val="200000"/>
                  </a:srgbClr>
                </a:solidFill>
              </a:rPr>
              <a:pPr>
                <a:defRPr/>
              </a:pPr>
              <a:t>32</a:t>
            </a:fld>
            <a:endParaRPr lang="en-US" dirty="0">
              <a:solidFill>
                <a:srgbClr val="FFF39D">
                  <a:shade val="50000"/>
                  <a:satMod val="200000"/>
                </a:srgbClr>
              </a:solidFill>
            </a:endParaRPr>
          </a:p>
        </p:txBody>
      </p:sp>
      <p:sp>
        <p:nvSpPr>
          <p:cNvPr id="4" name="TextBox 3"/>
          <p:cNvSpPr txBox="1"/>
          <p:nvPr/>
        </p:nvSpPr>
        <p:spPr>
          <a:xfrm>
            <a:off x="1143000" y="1828800"/>
            <a:ext cx="6781800" cy="4401205"/>
          </a:xfrm>
          <a:prstGeom prst="rect">
            <a:avLst/>
          </a:prstGeom>
          <a:noFill/>
        </p:spPr>
        <p:txBody>
          <a:bodyPr wrap="square" rtlCol="0">
            <a:spAutoFit/>
          </a:bodyPr>
          <a:lstStyle/>
          <a:p>
            <a:pPr marL="571500" indent="-571500">
              <a:buFont typeface="Wingdings" pitchFamily="2" charset="2"/>
              <a:buChar char="Ø"/>
            </a:pPr>
            <a:r>
              <a:rPr lang="en-US" sz="3600" dirty="0" smtClean="0"/>
              <a:t>Don’t ask student to write in a genre for which they have no models</a:t>
            </a:r>
          </a:p>
          <a:p>
            <a:endParaRPr lang="en-US" sz="3600" dirty="0"/>
          </a:p>
          <a:p>
            <a:pPr marL="571500" indent="-571500">
              <a:buFont typeface="Wingdings" pitchFamily="2" charset="2"/>
              <a:buChar char="Ø"/>
            </a:pPr>
            <a:r>
              <a:rPr lang="en-US" sz="3600" dirty="0" smtClean="0"/>
              <a:t>Allow for a common experience to set students up for success </a:t>
            </a:r>
          </a:p>
          <a:p>
            <a:pPr marL="571500" indent="-571500">
              <a:buFont typeface="Wingdings" pitchFamily="2" charset="2"/>
              <a:buChar char="Ø"/>
            </a:pPr>
            <a:endParaRPr lang="en-US" sz="3600" dirty="0"/>
          </a:p>
          <a:p>
            <a:r>
              <a:rPr lang="en-US" sz="1200" dirty="0" smtClean="0"/>
              <a:t>(</a:t>
            </a:r>
            <a:r>
              <a:rPr lang="en-US" sz="1400" dirty="0" smtClean="0"/>
              <a:t>To, With, and By- Margaret Mooney,   I,  We, You – Anita Archer,  Gradual Release of Responsibility-Project GLAD)</a:t>
            </a:r>
            <a:endParaRPr lang="es-MX" sz="1400" dirty="0"/>
          </a:p>
        </p:txBody>
      </p:sp>
    </p:spTree>
    <p:extLst>
      <p:ext uri="{BB962C8B-B14F-4D97-AF65-F5344CB8AC3E}">
        <p14:creationId xmlns:p14="http://schemas.microsoft.com/office/powerpoint/2010/main" val="277884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Scaffold for Support</a:t>
            </a:r>
            <a:endParaRPr lang="es-MX" sz="3200" dirty="0"/>
          </a:p>
        </p:txBody>
      </p:sp>
      <p:sp>
        <p:nvSpPr>
          <p:cNvPr id="3" name="Slide Number Placeholder 2"/>
          <p:cNvSpPr>
            <a:spLocks noGrp="1"/>
          </p:cNvSpPr>
          <p:nvPr>
            <p:ph type="sldNum" sz="quarter" idx="12"/>
          </p:nvPr>
        </p:nvSpPr>
        <p:spPr/>
        <p:txBody>
          <a:bodyPr/>
          <a:lstStyle/>
          <a:p>
            <a:pPr>
              <a:defRPr/>
            </a:pPr>
            <a:fld id="{020B4BB0-FE82-44F0-A557-D40FDA0DEC80}" type="slidenum">
              <a:rPr lang="en-US" smtClean="0">
                <a:solidFill>
                  <a:srgbClr val="FFF39D">
                    <a:shade val="50000"/>
                    <a:satMod val="200000"/>
                  </a:srgbClr>
                </a:solidFill>
              </a:rPr>
              <a:pPr>
                <a:defRPr/>
              </a:pPr>
              <a:t>33</a:t>
            </a:fld>
            <a:endParaRPr lang="en-US" dirty="0">
              <a:solidFill>
                <a:srgbClr val="FFF39D">
                  <a:shade val="50000"/>
                  <a:satMod val="200000"/>
                </a:srgbClr>
              </a:solidFill>
            </a:endParaRPr>
          </a:p>
        </p:txBody>
      </p:sp>
      <p:sp>
        <p:nvSpPr>
          <p:cNvPr id="5" name="TextBox 4"/>
          <p:cNvSpPr txBox="1"/>
          <p:nvPr/>
        </p:nvSpPr>
        <p:spPr>
          <a:xfrm>
            <a:off x="914400" y="1447800"/>
            <a:ext cx="7391400" cy="4647426"/>
          </a:xfrm>
          <a:prstGeom prst="rect">
            <a:avLst/>
          </a:prstGeom>
          <a:noFill/>
        </p:spPr>
        <p:txBody>
          <a:bodyPr wrap="square" rtlCol="0">
            <a:spAutoFit/>
          </a:bodyPr>
          <a:lstStyle/>
          <a:p>
            <a:pPr marL="571500" indent="-571500">
              <a:buFont typeface="Wingdings" pitchFamily="2" charset="2"/>
              <a:buChar char="Ø"/>
            </a:pPr>
            <a:r>
              <a:rPr lang="en-US" sz="2800" dirty="0" smtClean="0"/>
              <a:t>Aim for the Zone of Proximal Development (ZPD differentiation)</a:t>
            </a:r>
          </a:p>
          <a:p>
            <a:endParaRPr lang="en-US" sz="1600" dirty="0" smtClean="0"/>
          </a:p>
          <a:p>
            <a:pPr marL="571500" indent="-571500">
              <a:buFont typeface="Wingdings" pitchFamily="2" charset="2"/>
              <a:buChar char="Ø"/>
            </a:pPr>
            <a:r>
              <a:rPr lang="en-US" sz="2800" dirty="0" smtClean="0"/>
              <a:t>Provide scaffolds that are culturally relevant and sensitive</a:t>
            </a:r>
          </a:p>
          <a:p>
            <a:endParaRPr lang="en-US" sz="1600" dirty="0"/>
          </a:p>
          <a:p>
            <a:pPr marL="571500" indent="-571500">
              <a:buFont typeface="Wingdings" pitchFamily="2" charset="2"/>
              <a:buChar char="Ø"/>
            </a:pPr>
            <a:r>
              <a:rPr lang="en-US" sz="2800" dirty="0" smtClean="0"/>
              <a:t>Provide scaffolds that are intended to make the learning accessible and increases the rate of learning</a:t>
            </a:r>
          </a:p>
          <a:p>
            <a:pPr marL="571500" indent="-571500">
              <a:buFont typeface="Wingdings" pitchFamily="2" charset="2"/>
              <a:buChar char="Ø"/>
            </a:pPr>
            <a:endParaRPr lang="en-US" sz="3200" dirty="0" smtClean="0"/>
          </a:p>
          <a:p>
            <a:r>
              <a:rPr lang="en-US" sz="1400" dirty="0"/>
              <a:t>(Vygotsky, Bransford, J., Brown, A., &amp; Cocking, R, Ellis, E., Larkin, </a:t>
            </a:r>
            <a:r>
              <a:rPr lang="en-US" sz="1400" dirty="0" smtClean="0"/>
              <a:t>M., </a:t>
            </a:r>
            <a:r>
              <a:rPr lang="en-US" sz="1400" dirty="0"/>
              <a:t>&amp; Worthington, L Hartman, </a:t>
            </a:r>
            <a:r>
              <a:rPr lang="en-US" sz="1400" dirty="0" smtClean="0"/>
              <a:t>H., Jaramillo</a:t>
            </a:r>
            <a:r>
              <a:rPr lang="en-US" sz="1400" dirty="0"/>
              <a:t>, J , McKenzie, J. )</a:t>
            </a:r>
            <a:endParaRPr lang="es-MX" sz="1400" dirty="0"/>
          </a:p>
        </p:txBody>
      </p:sp>
    </p:spTree>
    <p:extLst>
      <p:ext uri="{BB962C8B-B14F-4D97-AF65-F5344CB8AC3E}">
        <p14:creationId xmlns:p14="http://schemas.microsoft.com/office/powerpoint/2010/main" val="131344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Provide Many Opportunities for Discourse</a:t>
            </a:r>
            <a:endParaRPr lang="es-MX" sz="3200" dirty="0"/>
          </a:p>
        </p:txBody>
      </p:sp>
      <p:sp>
        <p:nvSpPr>
          <p:cNvPr id="3" name="Slide Number Placeholder 2"/>
          <p:cNvSpPr>
            <a:spLocks noGrp="1"/>
          </p:cNvSpPr>
          <p:nvPr>
            <p:ph type="sldNum" sz="quarter" idx="12"/>
          </p:nvPr>
        </p:nvSpPr>
        <p:spPr/>
        <p:txBody>
          <a:bodyPr/>
          <a:lstStyle/>
          <a:p>
            <a:pPr>
              <a:defRPr/>
            </a:pPr>
            <a:fld id="{D4C2C0CC-C4EE-40B1-A727-BEE43500D4EA}" type="slidenum">
              <a:rPr lang="en-US" smtClean="0">
                <a:solidFill>
                  <a:srgbClr val="FFF39D">
                    <a:shade val="50000"/>
                    <a:satMod val="200000"/>
                  </a:srgbClr>
                </a:solidFill>
              </a:rPr>
              <a:pPr>
                <a:defRPr/>
              </a:pPr>
              <a:t>34</a:t>
            </a:fld>
            <a:endParaRPr lang="en-US" dirty="0">
              <a:solidFill>
                <a:srgbClr val="FFF39D">
                  <a:shade val="50000"/>
                  <a:satMod val="200000"/>
                </a:srgbClr>
              </a:solidFill>
            </a:endParaRPr>
          </a:p>
        </p:txBody>
      </p:sp>
      <p:sp>
        <p:nvSpPr>
          <p:cNvPr id="6" name="TextBox 5"/>
          <p:cNvSpPr txBox="1"/>
          <p:nvPr/>
        </p:nvSpPr>
        <p:spPr>
          <a:xfrm>
            <a:off x="990600" y="1447800"/>
            <a:ext cx="7467600" cy="4801314"/>
          </a:xfrm>
          <a:prstGeom prst="rect">
            <a:avLst/>
          </a:prstGeom>
          <a:noFill/>
        </p:spPr>
        <p:txBody>
          <a:bodyPr wrap="square" rtlCol="0">
            <a:spAutoFit/>
          </a:bodyPr>
          <a:lstStyle/>
          <a:p>
            <a:pPr marL="571500" indent="-571500">
              <a:buFont typeface="Wingdings" pitchFamily="2" charset="2"/>
              <a:buChar char="Ø"/>
            </a:pPr>
            <a:r>
              <a:rPr lang="en-US" sz="3200" dirty="0" smtClean="0"/>
              <a:t>Oral language development comes prior to written communication</a:t>
            </a:r>
          </a:p>
          <a:p>
            <a:pPr marL="571500" indent="-571500">
              <a:buFont typeface="Wingdings" pitchFamily="2" charset="2"/>
              <a:buChar char="Ø"/>
            </a:pPr>
            <a:endParaRPr lang="en-US" sz="1600" dirty="0" smtClean="0"/>
          </a:p>
          <a:p>
            <a:pPr marL="571500" indent="-571500">
              <a:buFont typeface="Wingdings" pitchFamily="2" charset="2"/>
              <a:buChar char="Ø"/>
            </a:pPr>
            <a:r>
              <a:rPr lang="en-US" sz="3200" dirty="0" smtClean="0"/>
              <a:t>Use Collaborative and Individual Structures</a:t>
            </a:r>
          </a:p>
          <a:p>
            <a:endParaRPr lang="en-US" sz="1600" dirty="0" smtClean="0"/>
          </a:p>
          <a:p>
            <a:pPr marL="571500" indent="-571500">
              <a:buFont typeface="Wingdings" pitchFamily="2" charset="2"/>
              <a:buChar char="Ø"/>
            </a:pPr>
            <a:r>
              <a:rPr lang="en-US" sz="3200" dirty="0" smtClean="0"/>
              <a:t>Discourse Patterns</a:t>
            </a:r>
          </a:p>
          <a:p>
            <a:pPr marL="1485900" lvl="2" indent="-571500">
              <a:buFont typeface="Wingdings" pitchFamily="2" charset="2"/>
              <a:buChar char="v"/>
            </a:pPr>
            <a:r>
              <a:rPr lang="en-US" sz="2000" dirty="0" smtClean="0"/>
              <a:t>Teacher to Student</a:t>
            </a:r>
          </a:p>
          <a:p>
            <a:pPr marL="1485900" lvl="2" indent="-571500">
              <a:buFont typeface="Wingdings" pitchFamily="2" charset="2"/>
              <a:buChar char="v"/>
            </a:pPr>
            <a:r>
              <a:rPr lang="en-US" sz="2000" dirty="0" smtClean="0"/>
              <a:t>Student to Student </a:t>
            </a:r>
          </a:p>
          <a:p>
            <a:pPr marL="1485900" lvl="2" indent="-571500">
              <a:buFont typeface="Wingdings" pitchFamily="2" charset="2"/>
              <a:buChar char="v"/>
            </a:pPr>
            <a:r>
              <a:rPr lang="en-US" sz="2000" dirty="0" smtClean="0"/>
              <a:t>T-S-S-S-T-S-T-S-S-</a:t>
            </a:r>
          </a:p>
          <a:p>
            <a:pPr marL="1485900" lvl="2" indent="-571500">
              <a:buFont typeface="Wingdings" pitchFamily="2" charset="2"/>
              <a:buChar char="v"/>
            </a:pPr>
            <a:r>
              <a:rPr lang="en-US" sz="2000" dirty="0" smtClean="0"/>
              <a:t>Cultural and Linguistic Differences</a:t>
            </a:r>
          </a:p>
          <a:p>
            <a:pPr lvl="2"/>
            <a:endParaRPr lang="es-MX" sz="2000" dirty="0" smtClean="0"/>
          </a:p>
          <a:p>
            <a:pPr lvl="1"/>
            <a:r>
              <a:rPr lang="en-US" sz="1400" dirty="0" smtClean="0"/>
              <a:t>(Kaplan, Cardenas, </a:t>
            </a:r>
            <a:r>
              <a:rPr lang="en-US" sz="1400" dirty="0" err="1" smtClean="0"/>
              <a:t>Tannen</a:t>
            </a:r>
            <a:r>
              <a:rPr lang="en-US" sz="1400" dirty="0" smtClean="0"/>
              <a:t>, King, O’Donnell, Chan)</a:t>
            </a:r>
          </a:p>
        </p:txBody>
      </p:sp>
    </p:spTree>
    <p:extLst>
      <p:ext uri="{BB962C8B-B14F-4D97-AF65-F5344CB8AC3E}">
        <p14:creationId xmlns:p14="http://schemas.microsoft.com/office/powerpoint/2010/main" val="204916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Motivational and Cultural Writing Supports</a:t>
            </a:r>
            <a:endParaRPr lang="es-MX" sz="3600" dirty="0"/>
          </a:p>
        </p:txBody>
      </p:sp>
      <p:sp>
        <p:nvSpPr>
          <p:cNvPr id="3" name="Slide Number Placeholder 2"/>
          <p:cNvSpPr>
            <a:spLocks noGrp="1"/>
          </p:cNvSpPr>
          <p:nvPr>
            <p:ph type="sldNum" sz="quarter" idx="12"/>
          </p:nvPr>
        </p:nvSpPr>
        <p:spPr/>
        <p:txBody>
          <a:bodyPr/>
          <a:lstStyle/>
          <a:p>
            <a:pPr>
              <a:defRPr/>
            </a:pPr>
            <a:fld id="{D4C2C0CC-C4EE-40B1-A727-BEE43500D4EA}" type="slidenum">
              <a:rPr lang="en-US" smtClean="0">
                <a:solidFill>
                  <a:srgbClr val="FFF39D">
                    <a:shade val="50000"/>
                    <a:satMod val="200000"/>
                  </a:srgbClr>
                </a:solidFill>
              </a:rPr>
              <a:pPr>
                <a:defRPr/>
              </a:pPr>
              <a:t>35</a:t>
            </a:fld>
            <a:endParaRPr lang="en-US" dirty="0">
              <a:solidFill>
                <a:srgbClr val="FFF39D">
                  <a:shade val="50000"/>
                  <a:satMod val="200000"/>
                </a:srgbClr>
              </a:solidFill>
            </a:endParaRPr>
          </a:p>
        </p:txBody>
      </p:sp>
      <p:sp>
        <p:nvSpPr>
          <p:cNvPr id="6" name="TextBox 5"/>
          <p:cNvSpPr txBox="1"/>
          <p:nvPr/>
        </p:nvSpPr>
        <p:spPr>
          <a:xfrm>
            <a:off x="1143000" y="1981200"/>
            <a:ext cx="6781800" cy="3539430"/>
          </a:xfrm>
          <a:prstGeom prst="rect">
            <a:avLst/>
          </a:prstGeom>
          <a:noFill/>
        </p:spPr>
        <p:txBody>
          <a:bodyPr wrap="square" rtlCol="0">
            <a:spAutoFit/>
          </a:bodyPr>
          <a:lstStyle/>
          <a:p>
            <a:r>
              <a:rPr lang="en-US" sz="3200" dirty="0" smtClean="0"/>
              <a:t>“Students </a:t>
            </a:r>
            <a:r>
              <a:rPr lang="en-US" sz="3200" dirty="0"/>
              <a:t>live in two worlds: home and school. </a:t>
            </a:r>
            <a:r>
              <a:rPr lang="en-US" sz="3200" dirty="0" smtClean="0"/>
              <a:t> If </a:t>
            </a:r>
            <a:r>
              <a:rPr lang="en-US" sz="3200" dirty="0"/>
              <a:t>these two worlds do </a:t>
            </a:r>
            <a:r>
              <a:rPr lang="en-US" sz="3200" dirty="0" smtClean="0"/>
              <a:t>not recognize</a:t>
            </a:r>
            <a:r>
              <a:rPr lang="en-US" sz="3200" dirty="0"/>
              <a:t>, understand, and </a:t>
            </a:r>
            <a:r>
              <a:rPr lang="en-US" sz="3200" dirty="0" smtClean="0"/>
              <a:t>respect each </a:t>
            </a:r>
            <a:r>
              <a:rPr lang="en-US" sz="3200" dirty="0"/>
              <a:t>other, students are put in a difficult </a:t>
            </a:r>
            <a:r>
              <a:rPr lang="en-US" sz="3200" dirty="0" smtClean="0"/>
              <a:t>predicament.“ </a:t>
            </a:r>
          </a:p>
          <a:p>
            <a:endParaRPr lang="en-US" sz="3200" dirty="0"/>
          </a:p>
          <a:p>
            <a:r>
              <a:rPr lang="en-US" sz="3200" dirty="0" smtClean="0"/>
              <a:t>                               Alma </a:t>
            </a:r>
            <a:r>
              <a:rPr lang="en-US" sz="3200" dirty="0" err="1" smtClean="0"/>
              <a:t>Flor</a:t>
            </a:r>
            <a:r>
              <a:rPr lang="en-US" sz="3200" dirty="0" smtClean="0"/>
              <a:t> Ada</a:t>
            </a:r>
            <a:endParaRPr lang="es-MX" sz="3200" dirty="0"/>
          </a:p>
        </p:txBody>
      </p:sp>
    </p:spTree>
    <p:extLst>
      <p:ext uri="{BB962C8B-B14F-4D97-AF65-F5344CB8AC3E}">
        <p14:creationId xmlns:p14="http://schemas.microsoft.com/office/powerpoint/2010/main" val="6938052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Motivational and Cultural Writing Supports</a:t>
            </a:r>
            <a:endParaRPr lang="es-MX" dirty="0"/>
          </a:p>
        </p:txBody>
      </p:sp>
      <p:sp>
        <p:nvSpPr>
          <p:cNvPr id="3" name="Slide Number Placeholder 2"/>
          <p:cNvSpPr>
            <a:spLocks noGrp="1"/>
          </p:cNvSpPr>
          <p:nvPr>
            <p:ph type="sldNum" sz="quarter" idx="12"/>
          </p:nvPr>
        </p:nvSpPr>
        <p:spPr/>
        <p:txBody>
          <a:bodyPr/>
          <a:lstStyle/>
          <a:p>
            <a:pPr>
              <a:defRPr/>
            </a:pPr>
            <a:fld id="{D4C2C0CC-C4EE-40B1-A727-BEE43500D4EA}" type="slidenum">
              <a:rPr lang="en-US" smtClean="0">
                <a:solidFill>
                  <a:srgbClr val="FFF39D">
                    <a:shade val="50000"/>
                    <a:satMod val="200000"/>
                  </a:srgbClr>
                </a:solidFill>
              </a:rPr>
              <a:pPr>
                <a:defRPr/>
              </a:pPr>
              <a:t>36</a:t>
            </a:fld>
            <a:endParaRPr lang="en-US" dirty="0">
              <a:solidFill>
                <a:srgbClr val="FFF39D">
                  <a:shade val="50000"/>
                  <a:satMod val="200000"/>
                </a:srgbClr>
              </a:solidFill>
            </a:endParaRPr>
          </a:p>
        </p:txBody>
      </p:sp>
      <p:sp>
        <p:nvSpPr>
          <p:cNvPr id="5" name="TextBox 4"/>
          <p:cNvSpPr txBox="1"/>
          <p:nvPr/>
        </p:nvSpPr>
        <p:spPr>
          <a:xfrm>
            <a:off x="1371600" y="1676400"/>
            <a:ext cx="6858000" cy="4247317"/>
          </a:xfrm>
          <a:prstGeom prst="rect">
            <a:avLst/>
          </a:prstGeom>
          <a:noFill/>
        </p:spPr>
        <p:txBody>
          <a:bodyPr wrap="square" rtlCol="0">
            <a:spAutoFit/>
          </a:bodyPr>
          <a:lstStyle/>
          <a:p>
            <a:pPr marL="571500" indent="-571500">
              <a:buFont typeface="Wingdings" pitchFamily="2" charset="2"/>
              <a:buChar char="Ø"/>
            </a:pPr>
            <a:r>
              <a:rPr lang="en-US" sz="3200" dirty="0" smtClean="0"/>
              <a:t>Access the home and family to provide connections and springboards for writing</a:t>
            </a:r>
          </a:p>
          <a:p>
            <a:endParaRPr lang="en-US" sz="3200" dirty="0"/>
          </a:p>
          <a:p>
            <a:pPr marL="571500" indent="-571500">
              <a:buFont typeface="Wingdings" pitchFamily="2" charset="2"/>
              <a:buChar char="Ø"/>
            </a:pPr>
            <a:r>
              <a:rPr lang="en-US" sz="3200" dirty="0" smtClean="0"/>
              <a:t>Access the expertise within the family and community to share writing, experience, and information</a:t>
            </a:r>
          </a:p>
          <a:p>
            <a:endParaRPr lang="en-US" sz="3200" dirty="0" smtClean="0"/>
          </a:p>
          <a:p>
            <a:r>
              <a:rPr lang="en-US" sz="1400" dirty="0" smtClean="0"/>
              <a:t>(Ada, A. F., Moll, L</a:t>
            </a:r>
            <a:r>
              <a:rPr lang="en-US" sz="1400" dirty="0"/>
              <a:t>. CG </a:t>
            </a:r>
            <a:r>
              <a:rPr lang="en-US" sz="1400" dirty="0" err="1"/>
              <a:t>Vélez</a:t>
            </a:r>
            <a:r>
              <a:rPr lang="en-US" sz="1400" dirty="0"/>
              <a:t>-Ibáñez, JB </a:t>
            </a:r>
            <a:r>
              <a:rPr lang="en-US" sz="1400" dirty="0" smtClean="0"/>
              <a:t>Greenberg)</a:t>
            </a:r>
            <a:endParaRPr lang="es-MX" sz="1400" dirty="0"/>
          </a:p>
        </p:txBody>
      </p:sp>
    </p:spTree>
    <p:extLst>
      <p:ext uri="{BB962C8B-B14F-4D97-AF65-F5344CB8AC3E}">
        <p14:creationId xmlns:p14="http://schemas.microsoft.com/office/powerpoint/2010/main" val="594844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Motivational and Cultural Writing Supports</a:t>
            </a:r>
            <a:endParaRPr lang="es-MX" dirty="0"/>
          </a:p>
        </p:txBody>
      </p:sp>
      <p:sp>
        <p:nvSpPr>
          <p:cNvPr id="3" name="Slide Number Placeholder 2"/>
          <p:cNvSpPr>
            <a:spLocks noGrp="1"/>
          </p:cNvSpPr>
          <p:nvPr>
            <p:ph type="sldNum" sz="quarter" idx="12"/>
          </p:nvPr>
        </p:nvSpPr>
        <p:spPr/>
        <p:txBody>
          <a:bodyPr/>
          <a:lstStyle/>
          <a:p>
            <a:pPr>
              <a:defRPr/>
            </a:pPr>
            <a:fld id="{D4C2C0CC-C4EE-40B1-A727-BEE43500D4EA}" type="slidenum">
              <a:rPr lang="en-US" smtClean="0">
                <a:solidFill>
                  <a:srgbClr val="FFF39D">
                    <a:shade val="50000"/>
                    <a:satMod val="200000"/>
                  </a:srgbClr>
                </a:solidFill>
              </a:rPr>
              <a:pPr>
                <a:defRPr/>
              </a:pPr>
              <a:t>37</a:t>
            </a:fld>
            <a:endParaRPr lang="en-US" dirty="0">
              <a:solidFill>
                <a:srgbClr val="FFF39D">
                  <a:shade val="50000"/>
                  <a:satMod val="200000"/>
                </a:srgbClr>
              </a:solidFill>
            </a:endParaRPr>
          </a:p>
        </p:txBody>
      </p:sp>
      <p:sp>
        <p:nvSpPr>
          <p:cNvPr id="5" name="TextBox 4"/>
          <p:cNvSpPr txBox="1"/>
          <p:nvPr/>
        </p:nvSpPr>
        <p:spPr>
          <a:xfrm>
            <a:off x="1524000" y="1981200"/>
            <a:ext cx="6858000" cy="4185761"/>
          </a:xfrm>
          <a:prstGeom prst="rect">
            <a:avLst/>
          </a:prstGeom>
          <a:noFill/>
        </p:spPr>
        <p:txBody>
          <a:bodyPr wrap="square" rtlCol="0">
            <a:spAutoFit/>
          </a:bodyPr>
          <a:lstStyle/>
          <a:p>
            <a:pPr marL="571500" indent="-571500">
              <a:buFont typeface="Wingdings" pitchFamily="2" charset="2"/>
              <a:buChar char="Ø"/>
            </a:pPr>
            <a:r>
              <a:rPr lang="en-US" sz="3600" dirty="0" smtClean="0"/>
              <a:t>Home School Connections</a:t>
            </a:r>
          </a:p>
          <a:p>
            <a:endParaRPr lang="en-US" sz="3600" dirty="0"/>
          </a:p>
          <a:p>
            <a:pPr marL="571500" indent="-571500">
              <a:buFont typeface="Wingdings" pitchFamily="2" charset="2"/>
              <a:buChar char="Ø"/>
            </a:pPr>
            <a:r>
              <a:rPr lang="en-US" sz="3600" dirty="0" smtClean="0"/>
              <a:t>Super Scientist Awards</a:t>
            </a:r>
          </a:p>
          <a:p>
            <a:pPr marL="571500" indent="-571500">
              <a:buFont typeface="Wingdings" pitchFamily="2" charset="2"/>
              <a:buChar char="Ø"/>
            </a:pPr>
            <a:endParaRPr lang="en-US" sz="3600" dirty="0" smtClean="0"/>
          </a:p>
          <a:p>
            <a:endParaRPr lang="en-US" sz="3600" dirty="0"/>
          </a:p>
          <a:p>
            <a:endParaRPr lang="en-US" sz="3600" dirty="0" smtClean="0"/>
          </a:p>
          <a:p>
            <a:endParaRPr lang="en-US" sz="3600" dirty="0"/>
          </a:p>
          <a:p>
            <a:r>
              <a:rPr lang="en-US" sz="1400" dirty="0" smtClean="0"/>
              <a:t>(Brechtal, M. &amp; Haley, L.)</a:t>
            </a:r>
          </a:p>
        </p:txBody>
      </p:sp>
    </p:spTree>
    <p:extLst>
      <p:ext uri="{BB962C8B-B14F-4D97-AF65-F5344CB8AC3E}">
        <p14:creationId xmlns:p14="http://schemas.microsoft.com/office/powerpoint/2010/main" val="3403610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3810000" cy="655638"/>
          </a:xfrm>
        </p:spPr>
        <p:txBody>
          <a:bodyPr>
            <a:normAutofit/>
          </a:bodyPr>
          <a:lstStyle/>
          <a:p>
            <a:r>
              <a:rPr lang="en-US" dirty="0" smtClean="0"/>
              <a:t>Cause and Effect</a:t>
            </a:r>
            <a:endParaRPr lang="es-MX" dirty="0"/>
          </a:p>
        </p:txBody>
      </p:sp>
      <p:sp>
        <p:nvSpPr>
          <p:cNvPr id="5" name="Title 1"/>
          <p:cNvSpPr txBox="1">
            <a:spLocks/>
          </p:cNvSpPr>
          <p:nvPr/>
        </p:nvSpPr>
        <p:spPr>
          <a:xfrm>
            <a:off x="228600" y="152400"/>
            <a:ext cx="3810000" cy="65563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Cause and Effect</a:t>
            </a:r>
            <a:endParaRPr lang="es-MX" dirty="0">
              <a:solidFill>
                <a:schemeClr val="bg1"/>
              </a:solidFill>
            </a:endParaRPr>
          </a:p>
        </p:txBody>
      </p:sp>
      <p:grpSp>
        <p:nvGrpSpPr>
          <p:cNvPr id="18" name="Group 17"/>
          <p:cNvGrpSpPr/>
          <p:nvPr/>
        </p:nvGrpSpPr>
        <p:grpSpPr>
          <a:xfrm>
            <a:off x="644769" y="1981200"/>
            <a:ext cx="3774831" cy="3276600"/>
            <a:chOff x="644769" y="1981200"/>
            <a:chExt cx="3774831" cy="3276600"/>
          </a:xfrm>
        </p:grpSpPr>
        <p:sp>
          <p:nvSpPr>
            <p:cNvPr id="6" name="Rectangle 5"/>
            <p:cNvSpPr/>
            <p:nvPr/>
          </p:nvSpPr>
          <p:spPr>
            <a:xfrm>
              <a:off x="644769" y="2743200"/>
              <a:ext cx="20574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Oval 6"/>
            <p:cNvSpPr/>
            <p:nvPr/>
          </p:nvSpPr>
          <p:spPr>
            <a:xfrm>
              <a:off x="3124200" y="4419600"/>
              <a:ext cx="12954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Oval 9"/>
            <p:cNvSpPr/>
            <p:nvPr/>
          </p:nvSpPr>
          <p:spPr>
            <a:xfrm>
              <a:off x="3124200" y="3206262"/>
              <a:ext cx="12954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Oval 10"/>
            <p:cNvSpPr/>
            <p:nvPr/>
          </p:nvSpPr>
          <p:spPr>
            <a:xfrm>
              <a:off x="3124200" y="1981200"/>
              <a:ext cx="12954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2" name="Straight Arrow Connector 11"/>
            <p:cNvCxnSpPr>
              <a:stCxn id="6" idx="3"/>
            </p:cNvCxnSpPr>
            <p:nvPr/>
          </p:nvCxnSpPr>
          <p:spPr>
            <a:xfrm flipV="1">
              <a:off x="2702169" y="2819400"/>
              <a:ext cx="574431" cy="876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p:cNvCxnSpPr>
            <p:nvPr/>
          </p:nvCxnSpPr>
          <p:spPr>
            <a:xfrm>
              <a:off x="2702169" y="3695700"/>
              <a:ext cx="4220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p:cNvCxnSpPr>
            <p:nvPr/>
          </p:nvCxnSpPr>
          <p:spPr>
            <a:xfrm>
              <a:off x="2702169" y="3695700"/>
              <a:ext cx="574431"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1890103"/>
            <a:ext cx="3798887"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a:off x="7010400" y="3625362"/>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10400" y="3625362"/>
            <a:ext cx="533400" cy="794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05400" y="2819400"/>
            <a:ext cx="1747043" cy="1754326"/>
          </a:xfrm>
          <a:prstGeom prst="rect">
            <a:avLst/>
          </a:prstGeom>
          <a:noFill/>
        </p:spPr>
        <p:txBody>
          <a:bodyPr wrap="square" rtlCol="0">
            <a:spAutoFit/>
          </a:bodyPr>
          <a:lstStyle/>
          <a:p>
            <a:pPr algn="ctr"/>
            <a:r>
              <a:rPr lang="en-US" dirty="0" smtClean="0"/>
              <a:t>What could be some of the effects caused by global </a:t>
            </a:r>
            <a:r>
              <a:rPr lang="en-US" dirty="0"/>
              <a:t>w</a:t>
            </a:r>
            <a:r>
              <a:rPr lang="en-US" dirty="0" smtClean="0"/>
              <a:t>arming on the polar </a:t>
            </a:r>
            <a:r>
              <a:rPr lang="en-US" dirty="0"/>
              <a:t>i</a:t>
            </a:r>
            <a:r>
              <a:rPr lang="en-US" dirty="0" smtClean="0"/>
              <a:t>ce </a:t>
            </a:r>
            <a:r>
              <a:rPr lang="en-US" dirty="0"/>
              <a:t>c</a:t>
            </a:r>
            <a:r>
              <a:rPr lang="en-US" dirty="0" smtClean="0"/>
              <a:t>ap?</a:t>
            </a:r>
          </a:p>
        </p:txBody>
      </p:sp>
      <p:sp>
        <p:nvSpPr>
          <p:cNvPr id="27" name="TextBox 26"/>
          <p:cNvSpPr txBox="1"/>
          <p:nvPr/>
        </p:nvSpPr>
        <p:spPr>
          <a:xfrm>
            <a:off x="7554913" y="2066836"/>
            <a:ext cx="1131887" cy="600164"/>
          </a:xfrm>
          <a:prstGeom prst="rect">
            <a:avLst/>
          </a:prstGeom>
          <a:noFill/>
        </p:spPr>
        <p:txBody>
          <a:bodyPr wrap="square" rtlCol="0">
            <a:spAutoFit/>
          </a:bodyPr>
          <a:lstStyle/>
          <a:p>
            <a:pPr algn="ctr"/>
            <a:r>
              <a:rPr lang="en-US" sz="1100" dirty="0" smtClean="0"/>
              <a:t>Environmental-Melting of the Ice Cap</a:t>
            </a:r>
            <a:endParaRPr lang="es-MX" sz="1100" dirty="0"/>
          </a:p>
        </p:txBody>
      </p:sp>
      <p:sp>
        <p:nvSpPr>
          <p:cNvPr id="28" name="TextBox 27"/>
          <p:cNvSpPr txBox="1"/>
          <p:nvPr/>
        </p:nvSpPr>
        <p:spPr>
          <a:xfrm>
            <a:off x="7625556" y="3218730"/>
            <a:ext cx="990600" cy="646331"/>
          </a:xfrm>
          <a:prstGeom prst="rect">
            <a:avLst/>
          </a:prstGeom>
          <a:noFill/>
        </p:spPr>
        <p:txBody>
          <a:bodyPr wrap="square" rtlCol="0">
            <a:spAutoFit/>
          </a:bodyPr>
          <a:lstStyle/>
          <a:p>
            <a:pPr algn="ctr"/>
            <a:r>
              <a:rPr lang="en-US" sz="1200" dirty="0" smtClean="0"/>
              <a:t>Extinction of species (</a:t>
            </a:r>
            <a:r>
              <a:rPr lang="en-US" sz="1200" dirty="0" err="1" smtClean="0"/>
              <a:t>i.e</a:t>
            </a:r>
            <a:r>
              <a:rPr lang="en-US" sz="1200" dirty="0" smtClean="0"/>
              <a:t> . Polar Bears)</a:t>
            </a:r>
            <a:endParaRPr lang="es-MX" sz="1200" dirty="0"/>
          </a:p>
        </p:txBody>
      </p:sp>
      <p:sp>
        <p:nvSpPr>
          <p:cNvPr id="29" name="TextBox 28"/>
          <p:cNvSpPr txBox="1"/>
          <p:nvPr/>
        </p:nvSpPr>
        <p:spPr>
          <a:xfrm>
            <a:off x="7613833" y="4343400"/>
            <a:ext cx="990600" cy="830997"/>
          </a:xfrm>
          <a:prstGeom prst="rect">
            <a:avLst/>
          </a:prstGeom>
          <a:noFill/>
        </p:spPr>
        <p:txBody>
          <a:bodyPr wrap="square" rtlCol="0">
            <a:spAutoFit/>
          </a:bodyPr>
          <a:lstStyle/>
          <a:p>
            <a:pPr algn="ctr"/>
            <a:r>
              <a:rPr lang="en-US" sz="1200" dirty="0" smtClean="0"/>
              <a:t>Over Population of a species, unbalanced</a:t>
            </a:r>
            <a:endParaRPr lang="es-MX" sz="1200" dirty="0"/>
          </a:p>
        </p:txBody>
      </p:sp>
      <p:pic>
        <p:nvPicPr>
          <p:cNvPr id="1031" name="Picture 7" descr="C:\Users\thomasr\AppData\Local\Microsoft\Windows\Temporary Internet Files\Content.IE5\RBFOZT63\MC900438211[1].wm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2809875"/>
            <a:ext cx="18446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V="1">
            <a:off x="3094892" y="1981200"/>
            <a:ext cx="1324708" cy="88313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048000" y="3131084"/>
            <a:ext cx="1447800" cy="98371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24200" y="4343400"/>
            <a:ext cx="1289955" cy="96622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32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600200"/>
            <a:ext cx="7239000" cy="3785652"/>
          </a:xfrm>
          <a:prstGeom prst="rect">
            <a:avLst/>
          </a:prstGeom>
          <a:noFill/>
        </p:spPr>
        <p:txBody>
          <a:bodyPr wrap="square" rtlCol="0">
            <a:spAutoFit/>
          </a:bodyPr>
          <a:lstStyle/>
          <a:p>
            <a:r>
              <a:rPr lang="en-US" sz="2400" dirty="0" smtClean="0"/>
              <a:t>        Global warming may have a significant impact on planet Earth. </a:t>
            </a:r>
            <a:r>
              <a:rPr lang="en-US" sz="2400" dirty="0"/>
              <a:t> </a:t>
            </a:r>
            <a:r>
              <a:rPr lang="en-US" sz="2400" dirty="0" smtClean="0"/>
              <a:t>Some of the major effects of global  warming may cause and be traced to the environmental changes that may result in the melting of the polar ice cap. Due to the warming of the earth, the polar ice cap will melt; thus causing extinction of species such as the Polar Bear.  The end result is that there may be a change in the trophic levels in the polar ice cap .  This will potentially lead to the overpopulation of a species, resulting in an environmental imbalance. </a:t>
            </a:r>
            <a:endParaRPr lang="es-MX" sz="2400" dirty="0"/>
          </a:p>
        </p:txBody>
      </p:sp>
      <p:sp>
        <p:nvSpPr>
          <p:cNvPr id="2" name="Title 1"/>
          <p:cNvSpPr>
            <a:spLocks noGrp="1"/>
          </p:cNvSpPr>
          <p:nvPr>
            <p:ph type="title"/>
          </p:nvPr>
        </p:nvSpPr>
        <p:spPr/>
        <p:txBody>
          <a:bodyPr>
            <a:normAutofit/>
          </a:bodyPr>
          <a:lstStyle/>
          <a:p>
            <a:r>
              <a:rPr lang="en-US" sz="4000" dirty="0"/>
              <a:t>Cause and Effect</a:t>
            </a:r>
            <a:endParaRPr lang="es-MX" sz="4000" dirty="0"/>
          </a:p>
        </p:txBody>
      </p:sp>
    </p:spTree>
    <p:extLst>
      <p:ext uri="{BB962C8B-B14F-4D97-AF65-F5344CB8AC3E}">
        <p14:creationId xmlns:p14="http://schemas.microsoft.com/office/powerpoint/2010/main" val="511121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TODAY’S AGENDA</a:t>
            </a:r>
            <a:endParaRPr lang="en-US" dirty="0"/>
          </a:p>
        </p:txBody>
      </p:sp>
      <p:sp>
        <p:nvSpPr>
          <p:cNvPr id="4" name="Content Placeholder 3"/>
          <p:cNvSpPr>
            <a:spLocks noGrp="1"/>
          </p:cNvSpPr>
          <p:nvPr>
            <p:ph sz="half" idx="1"/>
          </p:nvPr>
        </p:nvSpPr>
        <p:spPr>
          <a:xfrm>
            <a:off x="457200" y="1371600"/>
            <a:ext cx="8077200" cy="5105400"/>
          </a:xfrm>
        </p:spPr>
        <p:txBody>
          <a:bodyPr>
            <a:normAutofit fontScale="55000" lnSpcReduction="20000"/>
          </a:bodyPr>
          <a:lstStyle/>
          <a:p>
            <a:r>
              <a:rPr lang="en-US" sz="2900" b="1" dirty="0" smtClean="0"/>
              <a:t>8:00 </a:t>
            </a:r>
            <a:r>
              <a:rPr lang="en-US" sz="2900" b="1" dirty="0"/>
              <a:t>AM	Welcome/Introductions</a:t>
            </a:r>
          </a:p>
          <a:p>
            <a:r>
              <a:rPr lang="en-US" sz="2900" b="1" dirty="0"/>
              <a:t> </a:t>
            </a:r>
          </a:p>
          <a:p>
            <a:r>
              <a:rPr lang="en-US" sz="2900" b="1" dirty="0" smtClean="0"/>
              <a:t>8:15 </a:t>
            </a:r>
            <a:r>
              <a:rPr lang="en-US" sz="2900" b="1" dirty="0"/>
              <a:t>AM	Purpose</a:t>
            </a:r>
          </a:p>
          <a:p>
            <a:r>
              <a:rPr lang="en-US" sz="2900" b="1" dirty="0"/>
              <a:t> </a:t>
            </a:r>
          </a:p>
          <a:p>
            <a:r>
              <a:rPr lang="en-US" sz="2900" b="1" dirty="0" smtClean="0"/>
              <a:t>8:20 </a:t>
            </a:r>
            <a:r>
              <a:rPr lang="en-US" sz="2900" b="1" dirty="0"/>
              <a:t>AM	Review of Common Core State Standards in Writing</a:t>
            </a:r>
          </a:p>
          <a:p>
            <a:r>
              <a:rPr lang="en-US" sz="2900" b="1" dirty="0"/>
              <a:t> </a:t>
            </a:r>
          </a:p>
          <a:p>
            <a:r>
              <a:rPr lang="en-US" sz="2900" b="1" dirty="0" smtClean="0"/>
              <a:t>8:30 </a:t>
            </a:r>
            <a:r>
              <a:rPr lang="en-US" sz="2900" b="1" dirty="0"/>
              <a:t>AM	Review Handout Packet and Resources Provided</a:t>
            </a:r>
          </a:p>
          <a:p>
            <a:r>
              <a:rPr lang="en-US" sz="2900" b="1" dirty="0"/>
              <a:t> </a:t>
            </a:r>
          </a:p>
          <a:p>
            <a:r>
              <a:rPr lang="en-US" sz="2900" b="1" dirty="0" smtClean="0"/>
              <a:t>8:40 </a:t>
            </a:r>
            <a:r>
              <a:rPr lang="en-US" sz="2900" b="1" dirty="0"/>
              <a:t>AM	Workshop Outcome and Parking Lot</a:t>
            </a:r>
          </a:p>
          <a:p>
            <a:r>
              <a:rPr lang="en-US" sz="2900" b="1" dirty="0"/>
              <a:t> </a:t>
            </a:r>
          </a:p>
          <a:p>
            <a:r>
              <a:rPr lang="en-US" sz="2900" b="1" dirty="0"/>
              <a:t>8</a:t>
            </a:r>
            <a:r>
              <a:rPr lang="en-US" sz="2900" b="1" dirty="0" smtClean="0"/>
              <a:t>:45 </a:t>
            </a:r>
            <a:r>
              <a:rPr lang="en-US" sz="2900" b="1" dirty="0"/>
              <a:t>AM	Inquiry into Participants’ Prior Knowledge--writing strategies and the </a:t>
            </a:r>
            <a:r>
              <a:rPr lang="en-US" sz="2900" b="1" dirty="0" smtClean="0"/>
              <a:t>		needs </a:t>
            </a:r>
            <a:r>
              <a:rPr lang="en-US" sz="2900" b="1" dirty="0"/>
              <a:t>of migrant students</a:t>
            </a:r>
          </a:p>
          <a:p>
            <a:r>
              <a:rPr lang="en-US" sz="2900" b="1" dirty="0"/>
              <a:t> </a:t>
            </a:r>
          </a:p>
          <a:p>
            <a:r>
              <a:rPr lang="en-US" sz="2900" b="1" dirty="0" smtClean="0"/>
              <a:t>9:00 </a:t>
            </a:r>
            <a:r>
              <a:rPr lang="en-US" sz="2900" b="1" dirty="0"/>
              <a:t>AM	Special considerations of Migrant Students in the Area of Writing:  </a:t>
            </a:r>
            <a:r>
              <a:rPr lang="en-US" sz="2900" b="1" dirty="0" smtClean="0"/>
              <a:t>		What </a:t>
            </a:r>
            <a:r>
              <a:rPr lang="en-US" sz="2900" b="1" dirty="0"/>
              <a:t>the research says</a:t>
            </a:r>
          </a:p>
          <a:p>
            <a:r>
              <a:rPr lang="en-US" sz="2900" b="1" dirty="0"/>
              <a:t> </a:t>
            </a:r>
          </a:p>
          <a:p>
            <a:r>
              <a:rPr lang="en-US" sz="2900" b="1" dirty="0" smtClean="0"/>
              <a:t>9:15 </a:t>
            </a:r>
            <a:r>
              <a:rPr lang="en-US" sz="2900" b="1" dirty="0"/>
              <a:t>AM	Motivational and Cultural Writing Supports</a:t>
            </a:r>
          </a:p>
          <a:p>
            <a:r>
              <a:rPr lang="en-US" sz="2900" b="1" dirty="0"/>
              <a:t> </a:t>
            </a:r>
          </a:p>
          <a:p>
            <a:r>
              <a:rPr lang="en-US" sz="2900" b="1" dirty="0" smtClean="0"/>
              <a:t>9:30 </a:t>
            </a:r>
            <a:r>
              <a:rPr lang="en-US" sz="2900" b="1" dirty="0"/>
              <a:t>AM	BREAK</a:t>
            </a:r>
          </a:p>
          <a:p>
            <a:r>
              <a:rPr lang="en-US" sz="2900" b="1" dirty="0"/>
              <a:t> </a:t>
            </a:r>
          </a:p>
          <a:p>
            <a:r>
              <a:rPr lang="en-US" sz="2900" b="1" dirty="0" smtClean="0"/>
              <a:t>9:45 </a:t>
            </a:r>
            <a:r>
              <a:rPr lang="en-US" sz="2900" b="1" dirty="0"/>
              <a:t>AM 	Challenge #1: Variety of text types</a:t>
            </a:r>
          </a:p>
          <a:p>
            <a:pPr marL="0" indent="0">
              <a:buNone/>
            </a:pPr>
            <a:endParaRPr lang="en-US" dirty="0"/>
          </a:p>
        </p:txBody>
      </p:sp>
    </p:spTree>
    <p:extLst>
      <p:ext uri="{BB962C8B-B14F-4D97-AF65-F5344CB8AC3E}">
        <p14:creationId xmlns:p14="http://schemas.microsoft.com/office/powerpoint/2010/main" val="245482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VARIETY </a:t>
            </a:r>
            <a:r>
              <a:rPr lang="en-US" dirty="0"/>
              <a:t>OF TEXT TYPES</a:t>
            </a:r>
            <a:br>
              <a:rPr lang="en-US" dirty="0"/>
            </a:br>
            <a:endParaRPr lang="en-US" dirty="0"/>
          </a:p>
        </p:txBody>
      </p:sp>
      <p:sp>
        <p:nvSpPr>
          <p:cNvPr id="6" name="Text Placeholder 5"/>
          <p:cNvSpPr>
            <a:spLocks noGrp="1"/>
          </p:cNvSpPr>
          <p:nvPr>
            <p:ph type="body" idx="1"/>
          </p:nvPr>
        </p:nvSpPr>
        <p:spPr/>
        <p:txBody>
          <a:bodyPr/>
          <a:lstStyle/>
          <a:p>
            <a:r>
              <a:rPr lang="en-US" dirty="0"/>
              <a:t>CHALLENGE #1:</a:t>
            </a:r>
          </a:p>
        </p:txBody>
      </p:sp>
    </p:spTree>
    <p:extLst>
      <p:ext uri="{BB962C8B-B14F-4D97-AF65-F5344CB8AC3E}">
        <p14:creationId xmlns:p14="http://schemas.microsoft.com/office/powerpoint/2010/main" val="289068833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and describing in SCIENCE</a:t>
            </a:r>
            <a:endParaRPr lang="en-US" dirty="0"/>
          </a:p>
        </p:txBody>
      </p:sp>
      <p:sp>
        <p:nvSpPr>
          <p:cNvPr id="3" name="Subtitle 2"/>
          <p:cNvSpPr>
            <a:spLocks noGrp="1"/>
          </p:cNvSpPr>
          <p:nvPr>
            <p:ph type="body" idx="1"/>
          </p:nvPr>
        </p:nvSpPr>
        <p:spPr>
          <a:prstGeom prst="rect">
            <a:avLst/>
          </a:prstGeom>
        </p:spPr>
        <p:txBody>
          <a:bodyPr/>
          <a:lstStyle/>
          <a:p>
            <a:r>
              <a:rPr lang="en-US" dirty="0" smtClean="0"/>
              <a:t>Different Roles in an Ecosystem</a:t>
            </a:r>
            <a:endParaRPr lang="en-US" dirty="0"/>
          </a:p>
        </p:txBody>
      </p:sp>
    </p:spTree>
    <p:extLst>
      <p:ext uri="{BB962C8B-B14F-4D97-AF65-F5344CB8AC3E}">
        <p14:creationId xmlns:p14="http://schemas.microsoft.com/office/powerpoint/2010/main" val="3305003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libri" pitchFamily="34" charset="0"/>
                <a:cs typeface="Calibri" pitchFamily="34" charset="0"/>
              </a:rPr>
              <a:t>Sorting out life: What do these words mean?</a:t>
            </a:r>
            <a:endParaRPr lang="en-US" dirty="0">
              <a:latin typeface="Calibri" pitchFamily="34" charset="0"/>
              <a:cs typeface="Calibri" pitchFamily="34" charset="0"/>
            </a:endParaRPr>
          </a:p>
        </p:txBody>
      </p:sp>
      <p:sp>
        <p:nvSpPr>
          <p:cNvPr id="3" name="Content Placeholder 2"/>
          <p:cNvSpPr>
            <a:spLocks noGrp="1"/>
          </p:cNvSpPr>
          <p:nvPr>
            <p:ph sz="half" idx="1"/>
          </p:nvPr>
        </p:nvSpPr>
        <p:spPr>
          <a:xfrm>
            <a:off x="914400" y="1371600"/>
            <a:ext cx="4038600" cy="4724398"/>
          </a:xfrm>
        </p:spPr>
        <p:txBody>
          <a:bodyPr>
            <a:normAutofit fontScale="92500" lnSpcReduction="10000"/>
          </a:bodyPr>
          <a:lstStyle/>
          <a:p>
            <a:pPr lvl="0"/>
            <a:r>
              <a:rPr lang="en-US" sz="2600" dirty="0" smtClean="0">
                <a:latin typeface="Calibri" pitchFamily="34" charset="0"/>
                <a:cs typeface="Calibri" pitchFamily="34" charset="0"/>
              </a:rPr>
              <a:t>Get a deck of ecosystem sorting cards. </a:t>
            </a:r>
          </a:p>
          <a:p>
            <a:pPr lvl="0"/>
            <a:r>
              <a:rPr lang="en-US" sz="2600" dirty="0" smtClean="0">
                <a:latin typeface="Calibri" pitchFamily="34" charset="0"/>
                <a:cs typeface="Calibri" pitchFamily="34" charset="0"/>
              </a:rPr>
              <a:t>Work with a partner to sort the cards into different piles.  </a:t>
            </a:r>
          </a:p>
          <a:p>
            <a:pPr lvl="0"/>
            <a:r>
              <a:rPr lang="en-US" sz="2600" dirty="0" smtClean="0">
                <a:latin typeface="Calibri" pitchFamily="34" charset="0"/>
                <a:cs typeface="Calibri" pitchFamily="34" charset="0"/>
              </a:rPr>
              <a:t>The piles should represent: </a:t>
            </a:r>
          </a:p>
          <a:p>
            <a:pPr lvl="1"/>
            <a:r>
              <a:rPr lang="en-US" sz="2600" dirty="0" smtClean="0">
                <a:latin typeface="Calibri" pitchFamily="34" charset="0"/>
                <a:cs typeface="Calibri" pitchFamily="34" charset="0"/>
              </a:rPr>
              <a:t>Individuals</a:t>
            </a:r>
            <a:endParaRPr lang="en-US" sz="2600" dirty="0">
              <a:latin typeface="Calibri" pitchFamily="34" charset="0"/>
              <a:cs typeface="Calibri" pitchFamily="34" charset="0"/>
            </a:endParaRPr>
          </a:p>
          <a:p>
            <a:pPr lvl="1"/>
            <a:r>
              <a:rPr lang="en-US" sz="2600" dirty="0" smtClean="0">
                <a:latin typeface="Calibri" pitchFamily="34" charset="0"/>
                <a:cs typeface="Calibri" pitchFamily="34" charset="0"/>
              </a:rPr>
              <a:t>Populations</a:t>
            </a:r>
            <a:endParaRPr lang="en-US" sz="2600" dirty="0">
              <a:latin typeface="Calibri" pitchFamily="34" charset="0"/>
              <a:cs typeface="Calibri" pitchFamily="34" charset="0"/>
            </a:endParaRPr>
          </a:p>
          <a:p>
            <a:pPr lvl="1"/>
            <a:r>
              <a:rPr lang="en-US" sz="2600" dirty="0" smtClean="0">
                <a:latin typeface="Calibri" pitchFamily="34" charset="0"/>
                <a:cs typeface="Calibri" pitchFamily="34" charset="0"/>
              </a:rPr>
              <a:t>Communities</a:t>
            </a:r>
            <a:endParaRPr lang="en-US" sz="2600" dirty="0">
              <a:latin typeface="Calibri" pitchFamily="34" charset="0"/>
              <a:cs typeface="Calibri" pitchFamily="34" charset="0"/>
            </a:endParaRPr>
          </a:p>
          <a:p>
            <a:pPr lvl="1"/>
            <a:r>
              <a:rPr lang="en-US" sz="2600" dirty="0" smtClean="0">
                <a:latin typeface="Calibri" pitchFamily="34" charset="0"/>
                <a:cs typeface="Calibri" pitchFamily="34" charset="0"/>
              </a:rPr>
              <a:t>Ecosystems</a:t>
            </a:r>
            <a:endParaRPr lang="en-US" sz="2600" dirty="0">
              <a:latin typeface="Calibri" pitchFamily="34" charset="0"/>
              <a:cs typeface="Calibri" pitchFamily="34" charset="0"/>
            </a:endParaRPr>
          </a:p>
          <a:p>
            <a:pPr lvl="1"/>
            <a:r>
              <a:rPr lang="en-US" sz="2600" dirty="0">
                <a:latin typeface="Calibri" pitchFamily="34" charset="0"/>
                <a:cs typeface="Calibri" pitchFamily="34" charset="0"/>
              </a:rPr>
              <a:t>Abiotic  (Non-Living) Components</a:t>
            </a:r>
          </a:p>
          <a:p>
            <a:endParaRPr lang="en-US" dirty="0">
              <a:latin typeface="Calibri" pitchFamily="34" charset="0"/>
              <a:cs typeface="Calibri" pitchFamily="34" charset="0"/>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5400" y="1447800"/>
            <a:ext cx="3181350" cy="4184167"/>
          </a:xfrm>
        </p:spPr>
      </p:pic>
    </p:spTree>
    <p:extLst>
      <p:ext uri="{BB962C8B-B14F-4D97-AF65-F5344CB8AC3E}">
        <p14:creationId xmlns:p14="http://schemas.microsoft.com/office/powerpoint/2010/main" val="1365436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Using Discussion Cards…</a:t>
            </a:r>
            <a:endParaRPr lang="en-US" dirty="0">
              <a:latin typeface="Calibri" pitchFamily="34" charset="0"/>
              <a:cs typeface="Calibri" pitchFamily="34" charset="0"/>
            </a:endParaRPr>
          </a:p>
        </p:txBody>
      </p:sp>
      <p:sp>
        <p:nvSpPr>
          <p:cNvPr id="3" name="Content Placeholder 2"/>
          <p:cNvSpPr>
            <a:spLocks noGrp="1"/>
          </p:cNvSpPr>
          <p:nvPr>
            <p:ph idx="1"/>
          </p:nvPr>
        </p:nvSpPr>
        <p:spPr>
          <a:xfrm>
            <a:off x="1143000" y="1295400"/>
            <a:ext cx="7467600" cy="4525963"/>
          </a:xfrm>
        </p:spPr>
        <p:txBody>
          <a:bodyPr>
            <a:normAutofit fontScale="92500" lnSpcReduction="10000"/>
          </a:bodyPr>
          <a:lstStyle/>
          <a:p>
            <a:pPr marL="0" indent="0">
              <a:buNone/>
            </a:pPr>
            <a:r>
              <a:rPr lang="en-US" b="1" dirty="0" smtClean="0">
                <a:latin typeface="Calibri" pitchFamily="34" charset="0"/>
                <a:cs typeface="Calibri" pitchFamily="34" charset="0"/>
              </a:rPr>
              <a:t>Agree/ Disagree Statements</a:t>
            </a:r>
          </a:p>
          <a:p>
            <a:pPr>
              <a:buSzPct val="100000"/>
              <a:buFont typeface="Arial" pitchFamily="34" charset="0"/>
              <a:buChar char="•"/>
            </a:pPr>
            <a:r>
              <a:rPr lang="en-US" sz="3000" dirty="0" smtClean="0">
                <a:latin typeface="Calibri" pitchFamily="34" charset="0"/>
                <a:cs typeface="Calibri" pitchFamily="34" charset="0"/>
              </a:rPr>
              <a:t>Simple: “I agree because…”</a:t>
            </a:r>
          </a:p>
          <a:p>
            <a:pPr>
              <a:buFont typeface="Wingdings" pitchFamily="2" charset="2"/>
              <a:buChar char=""/>
            </a:pPr>
            <a:r>
              <a:rPr lang="en-US" sz="3000" dirty="0" smtClean="0">
                <a:latin typeface="Calibri" pitchFamily="34" charset="0"/>
                <a:cs typeface="Calibri" pitchFamily="34" charset="0"/>
              </a:rPr>
              <a:t>Sufficient: “I don’t think that’s right since…”</a:t>
            </a:r>
          </a:p>
          <a:p>
            <a:pPr>
              <a:buFont typeface="Wingdings" pitchFamily="2" charset="2"/>
              <a:buChar char=""/>
            </a:pPr>
            <a:r>
              <a:rPr lang="en-US" sz="3000" dirty="0" smtClean="0">
                <a:latin typeface="Calibri" pitchFamily="34" charset="0"/>
                <a:cs typeface="Calibri" pitchFamily="34" charset="0"/>
              </a:rPr>
              <a:t>Sophisticated: “Another way to look at it is…”</a:t>
            </a:r>
          </a:p>
          <a:p>
            <a:pPr>
              <a:buFont typeface="Wingdings" pitchFamily="2" charset="2"/>
              <a:buChar char=""/>
            </a:pPr>
            <a:endParaRPr lang="en-US" dirty="0">
              <a:latin typeface="Calibri" pitchFamily="34" charset="0"/>
              <a:cs typeface="Calibri" pitchFamily="34" charset="0"/>
            </a:endParaRPr>
          </a:p>
          <a:p>
            <a:pPr marL="0" indent="0">
              <a:buNone/>
            </a:pPr>
            <a:r>
              <a:rPr lang="en-US" b="1" dirty="0" smtClean="0">
                <a:latin typeface="Calibri" pitchFamily="34" charset="0"/>
                <a:cs typeface="Calibri" pitchFamily="34" charset="0"/>
              </a:rPr>
              <a:t>Build on an Idea</a:t>
            </a:r>
          </a:p>
          <a:p>
            <a:pPr>
              <a:buSzPct val="100000"/>
              <a:buFont typeface="Arial" pitchFamily="34" charset="0"/>
              <a:buChar char="•"/>
            </a:pPr>
            <a:r>
              <a:rPr lang="en-US" sz="3000" dirty="0" smtClean="0">
                <a:latin typeface="Calibri" pitchFamily="34" charset="0"/>
                <a:cs typeface="Calibri" pitchFamily="34" charset="0"/>
              </a:rPr>
              <a:t>Simple: “Another idea is…”</a:t>
            </a:r>
            <a:endParaRPr lang="en-US" sz="3000" dirty="0">
              <a:latin typeface="Calibri" pitchFamily="34" charset="0"/>
              <a:cs typeface="Calibri" pitchFamily="34" charset="0"/>
            </a:endParaRPr>
          </a:p>
          <a:p>
            <a:pPr>
              <a:buFont typeface="Wingdings" pitchFamily="2" charset="2"/>
              <a:buChar char=""/>
            </a:pPr>
            <a:r>
              <a:rPr lang="en-US" sz="3000" dirty="0" smtClean="0">
                <a:latin typeface="Calibri" pitchFamily="34" charset="0"/>
                <a:cs typeface="Calibri" pitchFamily="34" charset="0"/>
              </a:rPr>
              <a:t>Sufficient: “Yes, but it’s also true…”</a:t>
            </a:r>
            <a:endParaRPr lang="en-US" sz="3000" dirty="0">
              <a:latin typeface="Calibri" pitchFamily="34" charset="0"/>
              <a:cs typeface="Calibri" pitchFamily="34" charset="0"/>
            </a:endParaRPr>
          </a:p>
          <a:p>
            <a:pPr>
              <a:buFont typeface="Wingdings" pitchFamily="2" charset="2"/>
              <a:buChar char=""/>
            </a:pPr>
            <a:r>
              <a:rPr lang="en-US" sz="3000" dirty="0" smtClean="0">
                <a:latin typeface="Calibri" pitchFamily="34" charset="0"/>
                <a:cs typeface="Calibri" pitchFamily="34" charset="0"/>
              </a:rPr>
              <a:t>Sophisticated: “Wouldn’t that also mean…”</a:t>
            </a:r>
            <a:endParaRPr lang="en-US" sz="3000" dirty="0">
              <a:latin typeface="Calibri" pitchFamily="34" charset="0"/>
              <a:cs typeface="Calibri" pitchFamily="34" charset="0"/>
            </a:endParaRPr>
          </a:p>
          <a:p>
            <a:pPr marL="0" indent="0">
              <a:buNone/>
            </a:pPr>
            <a:endParaRPr lang="en-US" b="1" dirty="0">
              <a:latin typeface="Calibri" pitchFamily="34" charset="0"/>
              <a:cs typeface="Calibri" pitchFamily="34" charset="0"/>
            </a:endParaRPr>
          </a:p>
        </p:txBody>
      </p:sp>
    </p:spTree>
    <p:extLst>
      <p:ext uri="{BB962C8B-B14F-4D97-AF65-F5344CB8AC3E}">
        <p14:creationId xmlns:p14="http://schemas.microsoft.com/office/powerpoint/2010/main" val="144812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Possible Graphic Organizers</a:t>
            </a:r>
            <a:endParaRPr lang="en-US" sz="4000"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992899593"/>
              </p:ext>
            </p:extLst>
          </p:nvPr>
        </p:nvGraphicFramePr>
        <p:xfrm>
          <a:off x="1066800" y="1295400"/>
          <a:ext cx="6096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7034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85800"/>
          </a:xfrm>
        </p:spPr>
        <p:txBody>
          <a:bodyPr>
            <a:normAutofit fontScale="90000"/>
          </a:bodyPr>
          <a:lstStyle/>
          <a:p>
            <a:r>
              <a:rPr lang="en-US" dirty="0" smtClean="0">
                <a:latin typeface="Calibri" pitchFamily="34" charset="0"/>
                <a:cs typeface="Calibri" pitchFamily="34" charset="0"/>
              </a:rPr>
              <a:t>Using Graphic Organizer Card To Define </a:t>
            </a:r>
            <a:r>
              <a:rPr lang="en-US" dirty="0">
                <a:latin typeface="Calibri" pitchFamily="34" charset="0"/>
                <a:cs typeface="Calibri" pitchFamily="34" charset="0"/>
              </a:rPr>
              <a:t>P</a:t>
            </a:r>
            <a:r>
              <a:rPr lang="en-US" dirty="0" smtClean="0">
                <a:latin typeface="Calibri" pitchFamily="34" charset="0"/>
                <a:cs typeface="Calibri" pitchFamily="34" charset="0"/>
              </a:rPr>
              <a:t>arts Of </a:t>
            </a:r>
            <a:r>
              <a:rPr lang="en-US" dirty="0">
                <a:latin typeface="Calibri" pitchFamily="34" charset="0"/>
                <a:cs typeface="Calibri" pitchFamily="34" charset="0"/>
              </a:rPr>
              <a:t>A</a:t>
            </a:r>
            <a:r>
              <a:rPr lang="en-US" dirty="0" smtClean="0">
                <a:latin typeface="Calibri" pitchFamily="34" charset="0"/>
                <a:cs typeface="Calibri" pitchFamily="34" charset="0"/>
              </a:rPr>
              <a:t>n </a:t>
            </a:r>
            <a:r>
              <a:rPr lang="en-US" dirty="0">
                <a:latin typeface="Calibri" pitchFamily="34" charset="0"/>
                <a:cs typeface="Calibri" pitchFamily="34" charset="0"/>
              </a:rPr>
              <a:t>E</a:t>
            </a:r>
            <a:r>
              <a:rPr lang="en-US" dirty="0" smtClean="0">
                <a:latin typeface="Calibri" pitchFamily="34" charset="0"/>
                <a:cs typeface="Calibri" pitchFamily="34" charset="0"/>
              </a:rPr>
              <a:t>cosystem</a:t>
            </a:r>
            <a:endParaRPr lang="en-US" dirty="0">
              <a:latin typeface="Calibri" pitchFamily="34" charset="0"/>
              <a:cs typeface="Calibri" pitchFamily="34" charset="0"/>
            </a:endParaRPr>
          </a:p>
        </p:txBody>
      </p:sp>
      <p:sp>
        <p:nvSpPr>
          <p:cNvPr id="3" name="Content Placeholder 2"/>
          <p:cNvSpPr>
            <a:spLocks noGrp="1"/>
          </p:cNvSpPr>
          <p:nvPr>
            <p:ph idx="1"/>
          </p:nvPr>
        </p:nvSpPr>
        <p:spPr>
          <a:xfrm>
            <a:off x="1143000" y="1295400"/>
            <a:ext cx="6858000" cy="4800600"/>
          </a:xfrm>
        </p:spPr>
        <p:txBody>
          <a:bodyPr>
            <a:normAutofit fontScale="92500" lnSpcReduction="20000"/>
          </a:bodyPr>
          <a:lstStyle/>
          <a:p>
            <a:r>
              <a:rPr lang="en-US" dirty="0">
                <a:latin typeface="Calibri" pitchFamily="34" charset="0"/>
                <a:cs typeface="Calibri" pitchFamily="34" charset="0"/>
              </a:rPr>
              <a:t>Using sentences with simple language: </a:t>
            </a:r>
          </a:p>
          <a:p>
            <a:pPr marL="640080" lvl="2" indent="0">
              <a:buNone/>
            </a:pPr>
            <a:r>
              <a:rPr lang="en-US" b="0" i="1" dirty="0">
                <a:latin typeface="Calibri" pitchFamily="34" charset="0"/>
                <a:cs typeface="Calibri" pitchFamily="34" charset="0"/>
              </a:rPr>
              <a:t>A community </a:t>
            </a:r>
            <a:r>
              <a:rPr lang="en-US" b="1" i="1" dirty="0">
                <a:latin typeface="Calibri" pitchFamily="34" charset="0"/>
                <a:cs typeface="Calibri" pitchFamily="34" charset="0"/>
              </a:rPr>
              <a:t>has more </a:t>
            </a:r>
            <a:r>
              <a:rPr lang="en-US" b="0" i="1" dirty="0">
                <a:latin typeface="Calibri" pitchFamily="34" charset="0"/>
                <a:cs typeface="Calibri" pitchFamily="34" charset="0"/>
              </a:rPr>
              <a:t>than one type of organism living in an area. </a:t>
            </a:r>
            <a:endParaRPr lang="en-US" b="0" i="1" dirty="0" smtClean="0">
              <a:latin typeface="Calibri" pitchFamily="34" charset="0"/>
              <a:cs typeface="Calibri" pitchFamily="34" charset="0"/>
            </a:endParaRPr>
          </a:p>
          <a:p>
            <a:pPr marL="640080" lvl="2" indent="0">
              <a:buNone/>
            </a:pPr>
            <a:endParaRPr lang="en-US" b="0" dirty="0">
              <a:latin typeface="Calibri" pitchFamily="34" charset="0"/>
              <a:cs typeface="Calibri" pitchFamily="34" charset="0"/>
            </a:endParaRPr>
          </a:p>
          <a:p>
            <a:r>
              <a:rPr lang="en-US" dirty="0">
                <a:latin typeface="Calibri" pitchFamily="34" charset="0"/>
                <a:cs typeface="Calibri" pitchFamily="34" charset="0"/>
              </a:rPr>
              <a:t>Using sentences with sufficient language: </a:t>
            </a:r>
          </a:p>
          <a:p>
            <a:pPr marL="640080" lvl="2" indent="0">
              <a:buNone/>
            </a:pPr>
            <a:r>
              <a:rPr lang="en-US" b="0" i="1" dirty="0">
                <a:latin typeface="Calibri" pitchFamily="34" charset="0"/>
                <a:cs typeface="Calibri" pitchFamily="34" charset="0"/>
              </a:rPr>
              <a:t>A community </a:t>
            </a:r>
            <a:r>
              <a:rPr lang="en-US" b="1" i="1" dirty="0">
                <a:latin typeface="Calibri" pitchFamily="34" charset="0"/>
                <a:cs typeface="Calibri" pitchFamily="34" charset="0"/>
              </a:rPr>
              <a:t>consists of </a:t>
            </a:r>
            <a:r>
              <a:rPr lang="en-US" b="0" i="1" dirty="0">
                <a:latin typeface="Calibri" pitchFamily="34" charset="0"/>
                <a:cs typeface="Calibri" pitchFamily="34" charset="0"/>
              </a:rPr>
              <a:t>having two or more organisms living in the same location</a:t>
            </a:r>
            <a:r>
              <a:rPr lang="en-US" b="0" i="1" dirty="0" smtClean="0">
                <a:latin typeface="Calibri" pitchFamily="34" charset="0"/>
                <a:cs typeface="Calibri" pitchFamily="34" charset="0"/>
              </a:rPr>
              <a:t>.</a:t>
            </a:r>
          </a:p>
          <a:p>
            <a:pPr marL="640080" lvl="2" indent="0">
              <a:buNone/>
            </a:pPr>
            <a:endParaRPr lang="en-US" b="0" dirty="0">
              <a:latin typeface="Calibri" pitchFamily="34" charset="0"/>
              <a:cs typeface="Calibri" pitchFamily="34" charset="0"/>
            </a:endParaRPr>
          </a:p>
          <a:p>
            <a:r>
              <a:rPr lang="en-US" dirty="0">
                <a:latin typeface="Calibri" pitchFamily="34" charset="0"/>
                <a:cs typeface="Calibri" pitchFamily="34" charset="0"/>
              </a:rPr>
              <a:t>Using sentences with sophisticated language: </a:t>
            </a:r>
          </a:p>
          <a:p>
            <a:pPr marL="640080" lvl="2" indent="0">
              <a:buNone/>
            </a:pPr>
            <a:r>
              <a:rPr lang="en-US" b="0" i="1" dirty="0">
                <a:latin typeface="Calibri" pitchFamily="34" charset="0"/>
                <a:cs typeface="Calibri" pitchFamily="34" charset="0"/>
              </a:rPr>
              <a:t>A community in an ecosystem </a:t>
            </a:r>
            <a:r>
              <a:rPr lang="en-US" b="1" i="1" dirty="0">
                <a:latin typeface="Calibri" pitchFamily="34" charset="0"/>
                <a:cs typeface="Calibri" pitchFamily="34" charset="0"/>
              </a:rPr>
              <a:t>is characterized </a:t>
            </a:r>
            <a:r>
              <a:rPr lang="en-US" b="0" i="1" dirty="0">
                <a:latin typeface="Calibri" pitchFamily="34" charset="0"/>
                <a:cs typeface="Calibri" pitchFamily="34" charset="0"/>
              </a:rPr>
              <a:t>by multiple organisms inhabiting the same location. </a:t>
            </a:r>
            <a:endParaRPr lang="en-US" b="0" dirty="0">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292879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39105787"/>
              </p:ext>
            </p:extLst>
          </p:nvPr>
        </p:nvGraphicFramePr>
        <p:xfrm>
          <a:off x="457200" y="76200"/>
          <a:ext cx="8229600" cy="6116518"/>
        </p:xfrm>
        <a:graphic>
          <a:graphicData uri="http://schemas.openxmlformats.org/drawingml/2006/table">
            <a:tbl>
              <a:tblPr firstRow="1" firstCol="1" bandRow="1">
                <a:tableStyleId>{9D7B26C5-4107-4FEC-AEDC-1716B250A1EF}</a:tableStyleId>
              </a:tblPr>
              <a:tblGrid>
                <a:gridCol w="1896035"/>
                <a:gridCol w="6333565"/>
              </a:tblGrid>
              <a:tr h="1529342">
                <a:tc>
                  <a:txBody>
                    <a:bodyPr/>
                    <a:lstStyle/>
                    <a:p>
                      <a:pPr marL="0" marR="0" algn="ctr">
                        <a:lnSpc>
                          <a:spcPct val="115000"/>
                        </a:lnSpc>
                        <a:spcBef>
                          <a:spcPts val="0"/>
                        </a:spcBef>
                        <a:spcAft>
                          <a:spcPts val="0"/>
                        </a:spcAft>
                      </a:pPr>
                      <a:r>
                        <a:rPr lang="en-US" sz="1200" dirty="0">
                          <a:effectLst/>
                        </a:rPr>
                        <a:t> </a:t>
                      </a:r>
                    </a:p>
                    <a:p>
                      <a:pPr marL="0" marR="0" algn="ctr">
                        <a:lnSpc>
                          <a:spcPct val="115000"/>
                        </a:lnSpc>
                        <a:spcBef>
                          <a:spcPts val="0"/>
                        </a:spcBef>
                        <a:spcAft>
                          <a:spcPts val="0"/>
                        </a:spcAft>
                      </a:pPr>
                      <a:r>
                        <a:rPr lang="en-US" sz="1200" dirty="0">
                          <a:effectLst/>
                        </a:rPr>
                        <a:t> </a:t>
                      </a:r>
                    </a:p>
                    <a:p>
                      <a:pPr marL="0" marR="0" algn="l">
                        <a:lnSpc>
                          <a:spcPct val="115000"/>
                        </a:lnSpc>
                        <a:spcBef>
                          <a:spcPts val="0"/>
                        </a:spcBef>
                        <a:spcAft>
                          <a:spcPts val="0"/>
                        </a:spcAft>
                      </a:pPr>
                      <a:r>
                        <a:rPr lang="en-US" sz="2000" dirty="0">
                          <a:effectLst/>
                        </a:rPr>
                        <a:t>To open</a:t>
                      </a:r>
                      <a:endParaRPr lang="en-US" sz="2000" dirty="0">
                        <a:effectLst/>
                        <a:latin typeface="Calibri"/>
                        <a:ea typeface="Calibri"/>
                        <a:cs typeface="Times New Roman"/>
                      </a:endParaRPr>
                    </a:p>
                  </a:txBody>
                  <a:tcPr marL="59328" marR="59328" marT="0" marB="0"/>
                </a:tc>
                <a:tc>
                  <a:txBody>
                    <a:bodyPr/>
                    <a:lstStyle/>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_________________ is best described as _____________________.</a:t>
                      </a:r>
                    </a:p>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To define ____________, it is necessary to understand_____________.</a:t>
                      </a:r>
                    </a:p>
                    <a:p>
                      <a:pPr marL="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__________ is known for ____________ and is important because ___________.</a:t>
                      </a:r>
                    </a:p>
                    <a:p>
                      <a:pPr marL="228600" marR="0">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59328" marR="59328" marT="0" marB="0"/>
                </a:tc>
              </a:tr>
              <a:tr h="1820645">
                <a:tc>
                  <a:txBody>
                    <a:bodyPr/>
                    <a:lstStyle/>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To explain or describe</a:t>
                      </a:r>
                    </a:p>
                    <a:p>
                      <a:pPr marL="0" marR="0">
                        <a:lnSpc>
                          <a:spcPct val="115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59328" marR="59328" marT="0" marB="0"/>
                </a:tc>
                <a:tc>
                  <a:txBody>
                    <a:bodyPr/>
                    <a:lstStyle/>
                    <a:p>
                      <a:pPr marL="228600" marR="0">
                        <a:lnSpc>
                          <a:spcPct val="115000"/>
                        </a:lnSpc>
                        <a:spcBef>
                          <a:spcPts val="0"/>
                        </a:spcBef>
                        <a:spcAft>
                          <a:spcPts val="0"/>
                        </a:spcAft>
                      </a:pPr>
                      <a:r>
                        <a:rPr lang="en-US" sz="2000" dirty="0">
                          <a:effectLst/>
                        </a:rPr>
                        <a:t> </a:t>
                      </a:r>
                    </a:p>
                    <a:p>
                      <a:pPr marL="342900" marR="0" lvl="0" indent="-342900">
                        <a:lnSpc>
                          <a:spcPct val="115000"/>
                        </a:lnSpc>
                        <a:spcBef>
                          <a:spcPts val="0"/>
                        </a:spcBef>
                        <a:spcAft>
                          <a:spcPts val="0"/>
                        </a:spcAft>
                        <a:buFont typeface="Symbol"/>
                        <a:buChar char=""/>
                      </a:pPr>
                      <a:r>
                        <a:rPr lang="en-US" sz="1200" dirty="0">
                          <a:effectLst/>
                        </a:rPr>
                        <a:t>______________ is an illustration of ______________. </a:t>
                      </a:r>
                    </a:p>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_________________ is frequently referred to ________________.</a:t>
                      </a:r>
                    </a:p>
                    <a:p>
                      <a:pPr marL="228600" marR="0">
                        <a:lnSpc>
                          <a:spcPct val="115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59328" marR="59328" marT="0" marB="0"/>
                </a:tc>
              </a:tr>
              <a:tr h="1529342">
                <a:tc>
                  <a:txBody>
                    <a:bodyPr/>
                    <a:lstStyle/>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 </a:t>
                      </a:r>
                      <a:r>
                        <a:rPr lang="en-US" sz="2000" dirty="0" smtClean="0">
                          <a:effectLst/>
                        </a:rPr>
                        <a:t>To </a:t>
                      </a:r>
                      <a:r>
                        <a:rPr lang="en-US" sz="2000" dirty="0">
                          <a:effectLst/>
                        </a:rPr>
                        <a:t>support your ideas</a:t>
                      </a:r>
                      <a:endParaRPr lang="en-US" sz="2000" dirty="0">
                        <a:effectLst/>
                        <a:latin typeface="Calibri"/>
                        <a:ea typeface="Calibri"/>
                        <a:cs typeface="Times New Roman"/>
                      </a:endParaRPr>
                    </a:p>
                  </a:txBody>
                  <a:tcPr marL="59328" marR="59328" marT="0" marB="0"/>
                </a:tc>
                <a:tc>
                  <a:txBody>
                    <a:bodyPr/>
                    <a:lstStyle/>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Critical attributes of ______________ include __________ and ___________.</a:t>
                      </a:r>
                    </a:p>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A defining characteristic is ___________________ and ____________.</a:t>
                      </a:r>
                    </a:p>
                    <a:p>
                      <a:pPr marL="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The key components are ____________ and __________________.</a:t>
                      </a:r>
                    </a:p>
                    <a:p>
                      <a:pPr marL="228600" marR="0">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59328" marR="59328" marT="0" marB="0"/>
                </a:tc>
              </a:tr>
              <a:tr h="1237189">
                <a:tc>
                  <a:txBody>
                    <a:bodyPr/>
                    <a:lstStyle/>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 </a:t>
                      </a:r>
                      <a:r>
                        <a:rPr lang="en-US" sz="2000" dirty="0" smtClean="0">
                          <a:effectLst/>
                        </a:rPr>
                        <a:t>To </a:t>
                      </a:r>
                      <a:r>
                        <a:rPr lang="en-US" sz="2000" dirty="0">
                          <a:effectLst/>
                        </a:rPr>
                        <a:t>close</a:t>
                      </a:r>
                      <a:endParaRPr lang="en-US" sz="2000" dirty="0">
                        <a:effectLst/>
                        <a:latin typeface="Calibri"/>
                        <a:ea typeface="Calibri"/>
                        <a:cs typeface="Times New Roman"/>
                      </a:endParaRPr>
                    </a:p>
                  </a:txBody>
                  <a:tcPr marL="59328" marR="59328" marT="0" marB="0"/>
                </a:tc>
                <a:tc>
                  <a:txBody>
                    <a:bodyPr/>
                    <a:lstStyle/>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An explanation of ________________ provides insight into ____________. </a:t>
                      </a:r>
                    </a:p>
                    <a:p>
                      <a:pPr marL="228600" marR="0">
                        <a:lnSpc>
                          <a:spcPct val="115000"/>
                        </a:lnSpc>
                        <a:spcBef>
                          <a:spcPts val="0"/>
                        </a:spcBef>
                        <a:spcAft>
                          <a:spcPts val="0"/>
                        </a:spcAft>
                      </a:pPr>
                      <a:r>
                        <a:rPr lang="en-US" sz="1200" dirty="0">
                          <a:effectLst/>
                        </a:rPr>
                        <a:t> </a:t>
                      </a:r>
                    </a:p>
                    <a:p>
                      <a:pPr marL="342900" marR="0" lvl="0" indent="-342900">
                        <a:lnSpc>
                          <a:spcPct val="115000"/>
                        </a:lnSpc>
                        <a:spcBef>
                          <a:spcPts val="0"/>
                        </a:spcBef>
                        <a:spcAft>
                          <a:spcPts val="0"/>
                        </a:spcAft>
                        <a:buFont typeface="Symbol"/>
                        <a:buChar char=""/>
                      </a:pPr>
                      <a:r>
                        <a:rPr lang="en-US" sz="1200" dirty="0">
                          <a:effectLst/>
                        </a:rPr>
                        <a:t>A complete definition of ____________ allows us to ______________. </a:t>
                      </a:r>
                    </a:p>
                    <a:p>
                      <a:pPr marL="0" marR="0">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59328" marR="59328" marT="0" marB="0"/>
                </a:tc>
              </a:tr>
            </a:tbl>
          </a:graphicData>
        </a:graphic>
      </p:graphicFrame>
    </p:spTree>
    <p:extLst>
      <p:ext uri="{BB962C8B-B14F-4D97-AF65-F5344CB8AC3E}">
        <p14:creationId xmlns:p14="http://schemas.microsoft.com/office/powerpoint/2010/main" val="320728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a:t>
            </a:r>
            <a:r>
              <a:rPr lang="en-US" dirty="0" smtClean="0"/>
              <a:t>sing a frame for describing/explaining:</a:t>
            </a:r>
            <a:endParaRPr lang="en-US" dirty="0"/>
          </a:p>
        </p:txBody>
      </p:sp>
      <p:sp>
        <p:nvSpPr>
          <p:cNvPr id="3" name="Content Placeholder 2"/>
          <p:cNvSpPr>
            <a:spLocks noGrp="1"/>
          </p:cNvSpPr>
          <p:nvPr>
            <p:ph idx="1"/>
          </p:nvPr>
        </p:nvSpPr>
        <p:spPr>
          <a:xfrm>
            <a:off x="838200" y="1371600"/>
            <a:ext cx="7620000" cy="4525963"/>
          </a:xfrm>
        </p:spPr>
        <p:txBody>
          <a:bodyPr>
            <a:normAutofit/>
          </a:bodyPr>
          <a:lstStyle/>
          <a:p>
            <a:pPr marL="0" lvl="1" indent="0">
              <a:buNone/>
            </a:pPr>
            <a:r>
              <a:rPr lang="en-US" dirty="0" smtClean="0"/>
              <a:t> </a:t>
            </a:r>
            <a:r>
              <a:rPr lang="en-US" sz="3200" i="1" dirty="0"/>
              <a:t>A community is best described as different organisms living together.  Guppies and elodea are an illustration of a community.  Critical attributes of a community include more than one species living together, and that there are also interactions between the organisms.  A complete definition of a community allows us to see that it is only a small part of a larger ecosystem. </a:t>
            </a:r>
            <a:endParaRPr lang="en-US" sz="3200" dirty="0"/>
          </a:p>
          <a:p>
            <a:pPr marL="0" indent="0">
              <a:buNone/>
            </a:pPr>
            <a:endParaRPr lang="en-US" dirty="0" smtClean="0"/>
          </a:p>
        </p:txBody>
      </p:sp>
    </p:spTree>
    <p:extLst>
      <p:ext uri="{BB962C8B-B14F-4D97-AF65-F5344CB8AC3E}">
        <p14:creationId xmlns:p14="http://schemas.microsoft.com/office/powerpoint/2010/main" val="227752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Writing Frames</a:t>
            </a:r>
            <a:endParaRPr lang="en-US" dirty="0"/>
          </a:p>
        </p:txBody>
      </p:sp>
      <p:grpSp>
        <p:nvGrpSpPr>
          <p:cNvPr id="3" name="Group 2"/>
          <p:cNvGrpSpPr/>
          <p:nvPr/>
        </p:nvGrpSpPr>
        <p:grpSpPr>
          <a:xfrm>
            <a:off x="1981200" y="1600200"/>
            <a:ext cx="4724400" cy="4038600"/>
            <a:chOff x="914400" y="1752600"/>
            <a:chExt cx="3357590" cy="3247294"/>
          </a:xfrm>
        </p:grpSpPr>
        <p:pic>
          <p:nvPicPr>
            <p:cNvPr id="1026" name="Picture 2" descr="http://www.heinemann.com/shared/covers/9780325010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53147">
              <a:off x="914400" y="1752600"/>
              <a:ext cx="169545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einemann.com/shared/covers/97803250421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99726">
              <a:off x="2576540" y="2971068"/>
              <a:ext cx="1695450" cy="20288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2735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533400"/>
          </a:xfrm>
        </p:spPr>
        <p:txBody>
          <a:bodyPr>
            <a:normAutofit fontScale="90000"/>
          </a:bodyPr>
          <a:lstStyle/>
          <a:p>
            <a:r>
              <a:rPr lang="en-US" dirty="0" smtClean="0">
                <a:latin typeface="Calibri" pitchFamily="34" charset="0"/>
                <a:cs typeface="Calibri" pitchFamily="34" charset="0"/>
              </a:rPr>
              <a:t>Observational Organizer</a:t>
            </a:r>
            <a:endParaRPr lang="en-US" dirty="0">
              <a:latin typeface="Calibri" pitchFamily="34" charset="0"/>
              <a:cs typeface="Calibri" pitchFamily="34" charset="0"/>
            </a:endParaRPr>
          </a:p>
        </p:txBody>
      </p:sp>
      <p:sp>
        <p:nvSpPr>
          <p:cNvPr id="3" name="TextBox 2"/>
          <p:cNvSpPr txBox="1"/>
          <p:nvPr/>
        </p:nvSpPr>
        <p:spPr>
          <a:xfrm>
            <a:off x="228600" y="1143000"/>
            <a:ext cx="8458200" cy="1323439"/>
          </a:xfrm>
          <a:prstGeom prst="rect">
            <a:avLst/>
          </a:prstGeom>
          <a:noFill/>
        </p:spPr>
        <p:txBody>
          <a:bodyPr wrap="square" rtlCol="0">
            <a:spAutoFit/>
          </a:bodyPr>
          <a:lstStyle/>
          <a:p>
            <a:r>
              <a:rPr lang="en-US" sz="2800" i="1" dirty="0">
                <a:ea typeface="Calibri"/>
                <a:cs typeface="Calibri"/>
              </a:rPr>
              <a:t>Think of properties you can see such as size, shape, color, lines, texture, pattern, behavior…</a:t>
            </a:r>
          </a:p>
          <a:p>
            <a:endParaRPr lang="en-US" sz="2400" dirty="0" smtClean="0"/>
          </a:p>
        </p:txBody>
      </p:sp>
      <p:sp>
        <p:nvSpPr>
          <p:cNvPr id="4" name="TextBox 3"/>
          <p:cNvSpPr txBox="1"/>
          <p:nvPr/>
        </p:nvSpPr>
        <p:spPr>
          <a:xfrm>
            <a:off x="609600" y="2331113"/>
            <a:ext cx="2255426" cy="523220"/>
          </a:xfrm>
          <a:prstGeom prst="rect">
            <a:avLst/>
          </a:prstGeom>
          <a:noFill/>
        </p:spPr>
        <p:txBody>
          <a:bodyPr wrap="none" rtlCol="0">
            <a:spAutoFit/>
          </a:bodyPr>
          <a:lstStyle/>
          <a:p>
            <a:r>
              <a:rPr lang="en-US" sz="2800" dirty="0" smtClean="0"/>
              <a:t>“I observed…”</a:t>
            </a:r>
            <a:endParaRPr lang="en-US" sz="2800" dirty="0"/>
          </a:p>
        </p:txBody>
      </p:sp>
      <p:sp>
        <p:nvSpPr>
          <p:cNvPr id="5" name="TextBox 4"/>
          <p:cNvSpPr txBox="1"/>
          <p:nvPr/>
        </p:nvSpPr>
        <p:spPr>
          <a:xfrm>
            <a:off x="555215" y="3037708"/>
            <a:ext cx="2005677" cy="523220"/>
          </a:xfrm>
          <a:prstGeom prst="rect">
            <a:avLst/>
          </a:prstGeom>
          <a:noFill/>
        </p:spPr>
        <p:txBody>
          <a:bodyPr wrap="none" rtlCol="0">
            <a:spAutoFit/>
          </a:bodyPr>
          <a:lstStyle/>
          <a:p>
            <a:r>
              <a:rPr lang="en-US" sz="2800" dirty="0" smtClean="0"/>
              <a:t>“I noticed…”</a:t>
            </a:r>
            <a:endParaRPr lang="en-US" sz="2800" dirty="0"/>
          </a:p>
        </p:txBody>
      </p:sp>
      <p:sp>
        <p:nvSpPr>
          <p:cNvPr id="7" name="TextBox 6"/>
          <p:cNvSpPr txBox="1"/>
          <p:nvPr/>
        </p:nvSpPr>
        <p:spPr>
          <a:xfrm>
            <a:off x="555215" y="3745468"/>
            <a:ext cx="3139064" cy="523220"/>
          </a:xfrm>
          <a:prstGeom prst="rect">
            <a:avLst/>
          </a:prstGeom>
          <a:noFill/>
        </p:spPr>
        <p:txBody>
          <a:bodyPr wrap="none" rtlCol="0">
            <a:spAutoFit/>
          </a:bodyPr>
          <a:lstStyle/>
          <a:p>
            <a:r>
              <a:rPr lang="en-US" sz="2800" dirty="0" smtClean="0"/>
              <a:t>“It reminds me of…”</a:t>
            </a:r>
            <a:endParaRPr lang="en-US" sz="2800" dirty="0"/>
          </a:p>
        </p:txBody>
      </p:sp>
      <p:sp>
        <p:nvSpPr>
          <p:cNvPr id="8" name="TextBox 7"/>
          <p:cNvSpPr txBox="1"/>
          <p:nvPr/>
        </p:nvSpPr>
        <p:spPr>
          <a:xfrm>
            <a:off x="555215" y="4419600"/>
            <a:ext cx="3455483" cy="523220"/>
          </a:xfrm>
          <a:prstGeom prst="rect">
            <a:avLst/>
          </a:prstGeom>
          <a:noFill/>
        </p:spPr>
        <p:txBody>
          <a:bodyPr wrap="square" rtlCol="0">
            <a:spAutoFit/>
          </a:bodyPr>
          <a:lstStyle/>
          <a:p>
            <a:r>
              <a:rPr lang="en-US" sz="2800" dirty="0" smtClean="0"/>
              <a:t>“This is so because…”</a:t>
            </a:r>
            <a:endParaRPr lang="en-US" sz="2800" dirty="0"/>
          </a:p>
        </p:txBody>
      </p:sp>
      <p:sp>
        <p:nvSpPr>
          <p:cNvPr id="9" name="TextBox 8"/>
          <p:cNvSpPr txBox="1"/>
          <p:nvPr/>
        </p:nvSpPr>
        <p:spPr>
          <a:xfrm>
            <a:off x="609600" y="5029200"/>
            <a:ext cx="3578722" cy="523220"/>
          </a:xfrm>
          <a:prstGeom prst="rect">
            <a:avLst/>
          </a:prstGeom>
          <a:noFill/>
        </p:spPr>
        <p:txBody>
          <a:bodyPr wrap="square" rtlCol="0">
            <a:spAutoFit/>
          </a:bodyPr>
          <a:lstStyle/>
          <a:p>
            <a:r>
              <a:rPr lang="en-US" sz="2800" dirty="0" smtClean="0"/>
              <a:t>“I am curious about…”</a:t>
            </a:r>
            <a:endParaRPr lang="en-US" sz="2800" dirty="0"/>
          </a:p>
        </p:txBody>
      </p:sp>
    </p:spTree>
    <p:extLst>
      <p:ext uri="{BB962C8B-B14F-4D97-AF65-F5344CB8AC3E}">
        <p14:creationId xmlns:p14="http://schemas.microsoft.com/office/powerpoint/2010/main" val="1594910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TODAY’S AGENDA</a:t>
            </a:r>
            <a:endParaRPr lang="en-US" dirty="0"/>
          </a:p>
        </p:txBody>
      </p:sp>
      <p:sp>
        <p:nvSpPr>
          <p:cNvPr id="4" name="Content Placeholder 3"/>
          <p:cNvSpPr>
            <a:spLocks noGrp="1"/>
          </p:cNvSpPr>
          <p:nvPr>
            <p:ph sz="half" idx="1"/>
          </p:nvPr>
        </p:nvSpPr>
        <p:spPr>
          <a:xfrm>
            <a:off x="457200" y="1371600"/>
            <a:ext cx="8077200" cy="4876800"/>
          </a:xfrm>
        </p:spPr>
        <p:txBody>
          <a:bodyPr>
            <a:normAutofit fontScale="70000" lnSpcReduction="20000"/>
          </a:bodyPr>
          <a:lstStyle/>
          <a:p>
            <a:r>
              <a:rPr lang="en-US" sz="3100" b="1" dirty="0"/>
              <a:t>11:30 AM	</a:t>
            </a:r>
            <a:r>
              <a:rPr lang="en-US" sz="3100" b="1" dirty="0" smtClean="0"/>
              <a:t>LUNCH…(on your own)</a:t>
            </a:r>
            <a:endParaRPr lang="en-US" sz="3100" b="1" dirty="0"/>
          </a:p>
          <a:p>
            <a:pPr marL="0" indent="0">
              <a:buNone/>
            </a:pPr>
            <a:r>
              <a:rPr lang="en-US" sz="3100" b="1" dirty="0"/>
              <a:t>  </a:t>
            </a:r>
            <a:endParaRPr lang="en-US" sz="3100" b="1" dirty="0" smtClean="0"/>
          </a:p>
          <a:p>
            <a:r>
              <a:rPr lang="en-US" sz="3100" b="1" dirty="0" smtClean="0"/>
              <a:t>12:30 PM	Challenge #2:  </a:t>
            </a:r>
            <a:r>
              <a:rPr lang="en-US" sz="3100" b="1" dirty="0" err="1" smtClean="0"/>
              <a:t>Notetaking</a:t>
            </a:r>
            <a:r>
              <a:rPr lang="en-US" sz="3100" b="1" dirty="0" smtClean="0"/>
              <a:t> and Organizing</a:t>
            </a:r>
          </a:p>
          <a:p>
            <a:pPr marL="0" indent="0">
              <a:buNone/>
            </a:pPr>
            <a:r>
              <a:rPr lang="en-US" sz="3100" b="1" dirty="0"/>
              <a:t> </a:t>
            </a:r>
          </a:p>
          <a:p>
            <a:r>
              <a:rPr lang="en-US" sz="3100" b="1" dirty="0" smtClean="0"/>
              <a:t>1:45 </a:t>
            </a:r>
            <a:r>
              <a:rPr lang="en-US" sz="3100" b="1" dirty="0"/>
              <a:t>PM 	BREAK</a:t>
            </a:r>
          </a:p>
          <a:p>
            <a:pPr marL="0" indent="0">
              <a:buNone/>
            </a:pPr>
            <a:r>
              <a:rPr lang="en-US" sz="3100" b="1" dirty="0"/>
              <a:t> </a:t>
            </a:r>
          </a:p>
          <a:p>
            <a:r>
              <a:rPr lang="en-US" sz="3100" b="1" dirty="0" smtClean="0"/>
              <a:t>2:00 </a:t>
            </a:r>
            <a:r>
              <a:rPr lang="en-US" sz="3100" b="1" dirty="0"/>
              <a:t>PM	Challenge #3:  Teaching the Writing Process</a:t>
            </a:r>
          </a:p>
          <a:p>
            <a:pPr marL="0" indent="0">
              <a:buNone/>
            </a:pPr>
            <a:r>
              <a:rPr lang="en-US" sz="3100" b="1" dirty="0" smtClean="0"/>
              <a:t>	 	a </a:t>
            </a:r>
            <a:r>
              <a:rPr lang="en-US" sz="3100" b="1" dirty="0"/>
              <a:t>high yield strategy that can be applied to a variety </a:t>
            </a:r>
            <a:r>
              <a:rPr lang="en-US" sz="3100" b="1" dirty="0" smtClean="0"/>
              <a:t>		of </a:t>
            </a:r>
            <a:r>
              <a:rPr lang="en-US" sz="3100" b="1" dirty="0"/>
              <a:t>text types</a:t>
            </a:r>
          </a:p>
          <a:p>
            <a:pPr marL="0" indent="0">
              <a:buNone/>
            </a:pPr>
            <a:r>
              <a:rPr lang="en-US" sz="3100" b="1" dirty="0"/>
              <a:t> </a:t>
            </a:r>
          </a:p>
          <a:p>
            <a:r>
              <a:rPr lang="en-US" sz="3100" b="1" dirty="0" smtClean="0"/>
              <a:t>2:30 </a:t>
            </a:r>
            <a:r>
              <a:rPr lang="en-US" sz="3100" b="1" dirty="0"/>
              <a:t>PM	Challenge #4:  Writing that Expresses Metacognition </a:t>
            </a:r>
            <a:r>
              <a:rPr lang="en-US" sz="3100" b="1" dirty="0" smtClean="0"/>
              <a:t>		and </a:t>
            </a:r>
            <a:r>
              <a:rPr lang="en-US" sz="3100" b="1" dirty="0"/>
              <a:t>Reflection	</a:t>
            </a:r>
          </a:p>
          <a:p>
            <a:pPr marL="0" indent="0">
              <a:buNone/>
            </a:pPr>
            <a:r>
              <a:rPr lang="en-US" sz="3100" b="1" dirty="0"/>
              <a:t> </a:t>
            </a:r>
          </a:p>
          <a:p>
            <a:r>
              <a:rPr lang="en-US" sz="3100" b="1" dirty="0" smtClean="0"/>
              <a:t>2:45 </a:t>
            </a:r>
            <a:r>
              <a:rPr lang="en-US" sz="3100" b="1" dirty="0"/>
              <a:t>PM	Evaluation</a:t>
            </a:r>
          </a:p>
          <a:p>
            <a:pPr marL="0" indent="0">
              <a:buNone/>
            </a:pPr>
            <a:endParaRPr lang="en-US" dirty="0"/>
          </a:p>
        </p:txBody>
      </p:sp>
    </p:spTree>
    <p:extLst>
      <p:ext uri="{BB962C8B-B14F-4D97-AF65-F5344CB8AC3E}">
        <p14:creationId xmlns:p14="http://schemas.microsoft.com/office/powerpoint/2010/main" val="395034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533400"/>
          </a:xfrm>
        </p:spPr>
        <p:txBody>
          <a:bodyPr>
            <a:normAutofit fontScale="90000"/>
          </a:bodyPr>
          <a:lstStyle/>
          <a:p>
            <a:r>
              <a:rPr lang="en-US" dirty="0" smtClean="0">
                <a:latin typeface="Calibri" pitchFamily="34" charset="0"/>
                <a:cs typeface="Calibri" pitchFamily="34" charset="0"/>
              </a:rPr>
              <a:t>Observational Organizer</a:t>
            </a:r>
            <a:endParaRPr lang="en-US" dirty="0">
              <a:latin typeface="Calibri" pitchFamily="34" charset="0"/>
              <a:cs typeface="Calibri"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7004504"/>
              </p:ext>
            </p:extLst>
          </p:nvPr>
        </p:nvGraphicFramePr>
        <p:xfrm>
          <a:off x="533400" y="1066799"/>
          <a:ext cx="8153400" cy="5169120"/>
        </p:xfrm>
        <a:graphic>
          <a:graphicData uri="http://schemas.openxmlformats.org/drawingml/2006/table">
            <a:tbl>
              <a:tblPr firstRow="1" bandRow="1">
                <a:tableStyleId>{B301B821-A1FF-4177-AEE7-76D212191A09}</a:tableStyleId>
              </a:tblPr>
              <a:tblGrid>
                <a:gridCol w="4270829"/>
                <a:gridCol w="3882571"/>
              </a:tblGrid>
              <a:tr h="1437462">
                <a:tc>
                  <a:txBody>
                    <a:bodyPr/>
                    <a:lstStyle/>
                    <a:p>
                      <a:pPr marL="0" marR="0">
                        <a:lnSpc>
                          <a:spcPct val="115000"/>
                        </a:lnSpc>
                        <a:spcBef>
                          <a:spcPts val="0"/>
                        </a:spcBef>
                        <a:spcAft>
                          <a:spcPts val="1000"/>
                        </a:spcAft>
                      </a:pPr>
                      <a:r>
                        <a:rPr lang="en-US" sz="1800" b="0" i="1" dirty="0">
                          <a:solidFill>
                            <a:schemeClr val="tx1"/>
                          </a:solidFill>
                          <a:effectLst/>
                          <a:latin typeface="Calibri"/>
                          <a:ea typeface="Calibri"/>
                          <a:cs typeface="Calibri"/>
                        </a:rPr>
                        <a:t>Think of properties you can see such as </a:t>
                      </a:r>
                      <a:r>
                        <a:rPr lang="en-US" sz="1800" b="0" i="1" dirty="0" smtClean="0">
                          <a:solidFill>
                            <a:schemeClr val="tx1"/>
                          </a:solidFill>
                          <a:effectLst/>
                          <a:latin typeface="Calibri"/>
                          <a:ea typeface="Calibri"/>
                          <a:cs typeface="Calibri"/>
                        </a:rPr>
                        <a:t>size,</a:t>
                      </a:r>
                      <a:r>
                        <a:rPr lang="en-US" sz="1800" b="0" i="1" baseline="0" dirty="0" smtClean="0">
                          <a:solidFill>
                            <a:schemeClr val="tx1"/>
                          </a:solidFill>
                          <a:effectLst/>
                          <a:latin typeface="Calibri"/>
                          <a:ea typeface="Calibri"/>
                          <a:cs typeface="Calibri"/>
                        </a:rPr>
                        <a:t> </a:t>
                      </a:r>
                      <a:r>
                        <a:rPr lang="en-US" sz="1800" b="0" i="1" dirty="0" smtClean="0">
                          <a:solidFill>
                            <a:schemeClr val="tx1"/>
                          </a:solidFill>
                          <a:effectLst/>
                          <a:latin typeface="Calibri"/>
                          <a:ea typeface="Calibri"/>
                          <a:cs typeface="Calibri"/>
                        </a:rPr>
                        <a:t>shape</a:t>
                      </a:r>
                      <a:r>
                        <a:rPr lang="en-US" sz="1800" b="0" i="1" dirty="0">
                          <a:solidFill>
                            <a:schemeClr val="tx1"/>
                          </a:solidFill>
                          <a:effectLst/>
                          <a:latin typeface="Calibri"/>
                          <a:ea typeface="Calibri"/>
                          <a:cs typeface="Calibri"/>
                        </a:rPr>
                        <a:t>, color, lines, texture, pattern, behavior</a:t>
                      </a:r>
                      <a:r>
                        <a:rPr lang="en-US" sz="1800" b="0" i="1" dirty="0" smtClean="0">
                          <a:solidFill>
                            <a:schemeClr val="tx1"/>
                          </a:solidFill>
                          <a:effectLst/>
                          <a:latin typeface="Calibri"/>
                          <a:ea typeface="Calibri"/>
                          <a:cs typeface="Calibri"/>
                        </a:rPr>
                        <a:t>…</a:t>
                      </a:r>
                    </a:p>
                    <a:p>
                      <a:pPr marL="0" marR="0">
                        <a:lnSpc>
                          <a:spcPct val="115000"/>
                        </a:lnSpc>
                        <a:spcBef>
                          <a:spcPts val="0"/>
                        </a:spcBef>
                        <a:spcAft>
                          <a:spcPts val="1000"/>
                        </a:spcAft>
                      </a:pPr>
                      <a:endParaRPr lang="en-US" sz="1800" b="0" dirty="0">
                        <a:solidFill>
                          <a:schemeClr val="tx1"/>
                        </a:solidFill>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457200" marR="0" lvl="1">
                        <a:lnSpc>
                          <a:spcPct val="115000"/>
                        </a:lnSpc>
                        <a:spcBef>
                          <a:spcPts val="0"/>
                        </a:spcBef>
                        <a:spcAft>
                          <a:spcPts val="1000"/>
                        </a:spcAft>
                      </a:pPr>
                      <a:r>
                        <a:rPr lang="en-US" sz="1800" b="0" dirty="0">
                          <a:solidFill>
                            <a:schemeClr val="tx1"/>
                          </a:solidFill>
                          <a:effectLst/>
                          <a:latin typeface="Calibri"/>
                          <a:ea typeface="Calibri"/>
                          <a:cs typeface="Calibri"/>
                        </a:rPr>
                        <a:t>I observed</a:t>
                      </a:r>
                      <a:r>
                        <a:rPr lang="en-US" sz="1800" b="0" dirty="0" smtClean="0">
                          <a:solidFill>
                            <a:schemeClr val="tx1"/>
                          </a:solidFill>
                          <a:effectLst/>
                          <a:latin typeface="Calibri"/>
                          <a:ea typeface="Calibri"/>
                          <a:cs typeface="Calibri"/>
                        </a:rPr>
                        <a:t>…</a:t>
                      </a:r>
                      <a:endParaRPr lang="en-US" sz="1800" b="0" dirty="0">
                        <a:solidFill>
                          <a:schemeClr val="tx1"/>
                        </a:solidFill>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171393">
                <a:tc>
                  <a:txBody>
                    <a:bodyPr/>
                    <a:lstStyle/>
                    <a:p>
                      <a:pPr marL="0" marR="0">
                        <a:lnSpc>
                          <a:spcPct val="115000"/>
                        </a:lnSpc>
                        <a:spcBef>
                          <a:spcPts val="0"/>
                        </a:spcBef>
                        <a:spcAft>
                          <a:spcPts val="1000"/>
                        </a:spcAft>
                      </a:pPr>
                      <a:r>
                        <a:rPr lang="en-US" sz="1800" i="1" dirty="0">
                          <a:effectLst/>
                          <a:latin typeface="Calibri"/>
                          <a:ea typeface="Calibri"/>
                          <a:cs typeface="Calibri"/>
                        </a:rPr>
                        <a:t>Think of the other senses of smell, sound, touch, and perhaps taste</a:t>
                      </a:r>
                      <a:r>
                        <a:rPr lang="en-US" sz="1800" i="1" dirty="0" smtClean="0">
                          <a:effectLst/>
                          <a:latin typeface="Calibri"/>
                          <a:ea typeface="Calibri"/>
                          <a:cs typeface="Calibri"/>
                        </a:rPr>
                        <a:t>!</a:t>
                      </a:r>
                    </a:p>
                    <a:p>
                      <a:pPr marL="0" marR="0">
                        <a:lnSpc>
                          <a:spcPct val="115000"/>
                        </a:lnSpc>
                        <a:spcBef>
                          <a:spcPts val="0"/>
                        </a:spcBef>
                        <a:spcAft>
                          <a:spcPts val="1000"/>
                        </a:spcAft>
                      </a:pPr>
                      <a:endParaRPr lang="en-US" sz="1800" i="1" dirty="0" smtClean="0">
                        <a:effectLst/>
                        <a:latin typeface="Calibri"/>
                        <a:ea typeface="Calibri"/>
                        <a:cs typeface="Calibri"/>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457200" marR="0" lvl="1">
                        <a:lnSpc>
                          <a:spcPct val="115000"/>
                        </a:lnSpc>
                        <a:spcBef>
                          <a:spcPts val="0"/>
                        </a:spcBef>
                        <a:spcAft>
                          <a:spcPts val="1000"/>
                        </a:spcAft>
                      </a:pPr>
                      <a:r>
                        <a:rPr lang="en-US" sz="1800" dirty="0">
                          <a:effectLst/>
                          <a:latin typeface="Calibri"/>
                          <a:ea typeface="Calibri"/>
                          <a:cs typeface="Calibri"/>
                        </a:rPr>
                        <a:t>I noticed</a:t>
                      </a:r>
                      <a:r>
                        <a:rPr lang="en-US" sz="1800" dirty="0" smtClean="0">
                          <a:effectLst/>
                          <a:latin typeface="Calibri"/>
                          <a:ea typeface="Calibri"/>
                          <a:cs typeface="Calibri"/>
                        </a:rPr>
                        <a:t>…</a:t>
                      </a:r>
                      <a:endParaRPr lang="en-US" sz="18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601989">
                <a:tc>
                  <a:txBody>
                    <a:bodyPr/>
                    <a:lstStyle/>
                    <a:p>
                      <a:pPr marL="0" marR="0">
                        <a:lnSpc>
                          <a:spcPct val="115000"/>
                        </a:lnSpc>
                        <a:spcBef>
                          <a:spcPts val="0"/>
                        </a:spcBef>
                        <a:spcAft>
                          <a:spcPts val="1000"/>
                        </a:spcAft>
                      </a:pPr>
                      <a:r>
                        <a:rPr lang="en-US" sz="1800" i="1">
                          <a:effectLst/>
                          <a:latin typeface="Calibri"/>
                          <a:ea typeface="Calibri"/>
                          <a:cs typeface="Calibri"/>
                        </a:rPr>
                        <a:t>Connect it with something that you already know.</a:t>
                      </a:r>
                      <a:endParaRPr lang="en-US" sz="180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457200" marR="0" lvl="1">
                        <a:lnSpc>
                          <a:spcPct val="115000"/>
                        </a:lnSpc>
                        <a:spcBef>
                          <a:spcPts val="0"/>
                        </a:spcBef>
                        <a:spcAft>
                          <a:spcPts val="1000"/>
                        </a:spcAft>
                      </a:pPr>
                      <a:r>
                        <a:rPr lang="en-US" sz="1800" dirty="0">
                          <a:effectLst/>
                          <a:latin typeface="Calibri"/>
                          <a:ea typeface="Calibri"/>
                          <a:cs typeface="Calibri"/>
                        </a:rPr>
                        <a:t>It reminds me of</a:t>
                      </a:r>
                      <a:r>
                        <a:rPr lang="en-US" sz="1800" dirty="0" smtClean="0">
                          <a:effectLst/>
                          <a:latin typeface="Calibri"/>
                          <a:ea typeface="Calibri"/>
                          <a:cs typeface="Calibri"/>
                        </a:rPr>
                        <a:t>…</a:t>
                      </a:r>
                      <a:endParaRPr lang="en-US" sz="18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723163">
                <a:tc>
                  <a:txBody>
                    <a:bodyPr/>
                    <a:lstStyle/>
                    <a:p>
                      <a:pPr marL="0" marR="0">
                        <a:lnSpc>
                          <a:spcPct val="115000"/>
                        </a:lnSpc>
                        <a:spcBef>
                          <a:spcPts val="0"/>
                        </a:spcBef>
                        <a:spcAft>
                          <a:spcPts val="1000"/>
                        </a:spcAft>
                      </a:pPr>
                      <a:r>
                        <a:rPr lang="en-US" sz="1800" i="1">
                          <a:effectLst/>
                          <a:latin typeface="Calibri"/>
                          <a:ea typeface="Calibri"/>
                          <a:cs typeface="Calibri"/>
                        </a:rPr>
                        <a:t>Add more detail as needed.</a:t>
                      </a:r>
                      <a:endParaRPr lang="en-US" sz="180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457200" marR="0" lvl="1">
                        <a:lnSpc>
                          <a:spcPct val="115000"/>
                        </a:lnSpc>
                        <a:spcBef>
                          <a:spcPts val="0"/>
                        </a:spcBef>
                        <a:spcAft>
                          <a:spcPts val="1000"/>
                        </a:spcAft>
                      </a:pPr>
                      <a:r>
                        <a:rPr lang="en-US" sz="1800" dirty="0">
                          <a:effectLst/>
                          <a:latin typeface="Calibri"/>
                          <a:ea typeface="Calibri"/>
                          <a:cs typeface="Calibri"/>
                        </a:rPr>
                        <a:t>This is so because</a:t>
                      </a:r>
                      <a:r>
                        <a:rPr lang="en-US" sz="1800" dirty="0" smtClean="0">
                          <a:effectLst/>
                          <a:latin typeface="Calibri"/>
                          <a:ea typeface="Calibri"/>
                          <a:cs typeface="Calibri"/>
                        </a:rPr>
                        <a:t>…</a:t>
                      </a:r>
                    </a:p>
                    <a:p>
                      <a:pPr marL="0" marR="0">
                        <a:lnSpc>
                          <a:spcPct val="115000"/>
                        </a:lnSpc>
                        <a:spcBef>
                          <a:spcPts val="0"/>
                        </a:spcBef>
                        <a:spcAft>
                          <a:spcPts val="1000"/>
                        </a:spcAft>
                      </a:pPr>
                      <a:endParaRPr lang="en-US" sz="18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171393">
                <a:tc>
                  <a:txBody>
                    <a:bodyPr/>
                    <a:lstStyle/>
                    <a:p>
                      <a:pPr marL="0" marR="0">
                        <a:lnSpc>
                          <a:spcPct val="115000"/>
                        </a:lnSpc>
                        <a:spcBef>
                          <a:spcPts val="0"/>
                        </a:spcBef>
                        <a:spcAft>
                          <a:spcPts val="1000"/>
                        </a:spcAft>
                      </a:pPr>
                      <a:r>
                        <a:rPr lang="en-US" sz="1800" i="1" dirty="0">
                          <a:effectLst/>
                          <a:latin typeface="Calibri"/>
                          <a:ea typeface="Calibri"/>
                          <a:cs typeface="Calibri"/>
                        </a:rPr>
                        <a:t>Be curious and ask questions you could investigate.</a:t>
                      </a:r>
                      <a:endParaRPr lang="en-US" sz="1800" dirty="0">
                        <a:effectLst/>
                        <a:latin typeface="Calibri"/>
                        <a:ea typeface="Calibri"/>
                        <a:cs typeface="Times New Roman"/>
                      </a:endParaRPr>
                    </a:p>
                    <a:p>
                      <a:pPr marL="0" marR="0">
                        <a:lnSpc>
                          <a:spcPct val="115000"/>
                        </a:lnSpc>
                        <a:spcBef>
                          <a:spcPts val="0"/>
                        </a:spcBef>
                        <a:spcAft>
                          <a:spcPts val="1000"/>
                        </a:spcAft>
                      </a:pPr>
                      <a:r>
                        <a:rPr lang="en-US" sz="1800" i="1" dirty="0">
                          <a:effectLst/>
                          <a:latin typeface="Calibri"/>
                          <a:ea typeface="Calibri"/>
                          <a:cs typeface="Calibri"/>
                        </a:rPr>
                        <a:t> </a:t>
                      </a:r>
                      <a:endParaRPr lang="en-US" sz="18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457200" marR="0" lvl="1">
                        <a:lnSpc>
                          <a:spcPct val="115000"/>
                        </a:lnSpc>
                        <a:spcBef>
                          <a:spcPts val="0"/>
                        </a:spcBef>
                        <a:spcAft>
                          <a:spcPts val="1000"/>
                        </a:spcAft>
                      </a:pPr>
                      <a:r>
                        <a:rPr lang="en-US" sz="1800" dirty="0">
                          <a:effectLst/>
                          <a:latin typeface="Calibri"/>
                          <a:ea typeface="Calibri"/>
                          <a:cs typeface="Calibri"/>
                        </a:rPr>
                        <a:t>I am curious about… </a:t>
                      </a:r>
                      <a:r>
                        <a:rPr lang="en-US" sz="1800" dirty="0" smtClean="0">
                          <a:effectLst/>
                          <a:latin typeface="Calibri"/>
                          <a:ea typeface="Calibri"/>
                          <a:cs typeface="Calibri"/>
                        </a:rPr>
                        <a:t>It </a:t>
                      </a:r>
                      <a:r>
                        <a:rPr lang="en-US" sz="1800" dirty="0">
                          <a:effectLst/>
                          <a:latin typeface="Calibri"/>
                          <a:ea typeface="Calibri"/>
                          <a:cs typeface="Calibri"/>
                        </a:rPr>
                        <a:t>surprised me that…   OR … I wonder what would happen if…</a:t>
                      </a:r>
                      <a:endParaRPr lang="en-US" sz="18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215324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79435411"/>
              </p:ext>
            </p:extLst>
          </p:nvPr>
        </p:nvGraphicFramePr>
        <p:xfrm>
          <a:off x="381000" y="1066801"/>
          <a:ext cx="8229600" cy="5161279"/>
        </p:xfrm>
        <a:graphic>
          <a:graphicData uri="http://schemas.openxmlformats.org/drawingml/2006/table">
            <a:tbl>
              <a:tblPr firstRow="1" bandRow="1">
                <a:tableStyleId>{B301B821-A1FF-4177-AEE7-76D212191A09}</a:tableStyleId>
              </a:tblPr>
              <a:tblGrid>
                <a:gridCol w="8229600"/>
              </a:tblGrid>
              <a:tr h="1371599">
                <a:tc>
                  <a:txBody>
                    <a:bodyPr/>
                    <a:lstStyle/>
                    <a:p>
                      <a:pPr marL="0" marR="0">
                        <a:lnSpc>
                          <a:spcPct val="115000"/>
                        </a:lnSpc>
                        <a:spcBef>
                          <a:spcPts val="0"/>
                        </a:spcBef>
                        <a:spcAft>
                          <a:spcPts val="1000"/>
                        </a:spcAft>
                      </a:pPr>
                      <a:r>
                        <a:rPr lang="en-US" sz="1800" b="0" dirty="0">
                          <a:solidFill>
                            <a:schemeClr val="tx1"/>
                          </a:solidFill>
                          <a:effectLst/>
                          <a:latin typeface="Calibri"/>
                          <a:ea typeface="Calibri"/>
                          <a:cs typeface="Calibri"/>
                        </a:rPr>
                        <a:t>I observed…</a:t>
                      </a:r>
                      <a:endParaRPr lang="en-US" sz="1800" b="0" dirty="0">
                        <a:solidFill>
                          <a:schemeClr val="tx1"/>
                        </a:solidFill>
                        <a:effectLst/>
                        <a:latin typeface="Calibri"/>
                        <a:ea typeface="Calibri"/>
                        <a:cs typeface="Times New Roman"/>
                      </a:endParaRPr>
                    </a:p>
                    <a:p>
                      <a:pPr marL="0" marR="0">
                        <a:lnSpc>
                          <a:spcPct val="115000"/>
                        </a:lnSpc>
                        <a:spcBef>
                          <a:spcPts val="0"/>
                        </a:spcBef>
                        <a:spcAft>
                          <a:spcPts val="1000"/>
                        </a:spcAft>
                      </a:pPr>
                      <a:r>
                        <a:rPr lang="en-US" sz="1800" b="1" i="1" dirty="0">
                          <a:solidFill>
                            <a:schemeClr val="tx1"/>
                          </a:solidFill>
                          <a:effectLst/>
                          <a:latin typeface="Calibri"/>
                          <a:ea typeface="Calibri"/>
                          <a:cs typeface="Calibri"/>
                        </a:rPr>
                        <a:t>I observed with the community group that there was more than one type of living organism represented in the card. </a:t>
                      </a:r>
                      <a:endParaRPr lang="en-US" sz="1800" b="1" dirty="0">
                        <a:solidFill>
                          <a:schemeClr val="tx1"/>
                        </a:solidFill>
                        <a:effectLst/>
                        <a:latin typeface="Calibri"/>
                        <a:ea typeface="Calibri"/>
                        <a:cs typeface="Times New Roman"/>
                      </a:endParaRPr>
                    </a:p>
                  </a:txBody>
                  <a:tcPr marL="69874" marR="69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45935">
                <a:tc>
                  <a:txBody>
                    <a:bodyPr/>
                    <a:lstStyle/>
                    <a:p>
                      <a:pPr marL="0" marR="0">
                        <a:lnSpc>
                          <a:spcPct val="115000"/>
                        </a:lnSpc>
                        <a:spcBef>
                          <a:spcPts val="0"/>
                        </a:spcBef>
                        <a:spcAft>
                          <a:spcPts val="1000"/>
                        </a:spcAft>
                      </a:pPr>
                      <a:r>
                        <a:rPr lang="en-US" sz="1800" dirty="0">
                          <a:effectLst/>
                          <a:latin typeface="Calibri"/>
                          <a:ea typeface="Calibri"/>
                          <a:cs typeface="Calibri"/>
                        </a:rPr>
                        <a:t>I noticed…</a:t>
                      </a:r>
                      <a:endParaRPr lang="en-US" sz="1800" dirty="0">
                        <a:effectLst/>
                        <a:latin typeface="Calibri"/>
                        <a:ea typeface="Calibri"/>
                        <a:cs typeface="Times New Roman"/>
                      </a:endParaRPr>
                    </a:p>
                    <a:p>
                      <a:pPr marL="0" marR="0">
                        <a:lnSpc>
                          <a:spcPct val="115000"/>
                        </a:lnSpc>
                        <a:spcBef>
                          <a:spcPts val="0"/>
                        </a:spcBef>
                        <a:spcAft>
                          <a:spcPts val="1000"/>
                        </a:spcAft>
                      </a:pPr>
                      <a:r>
                        <a:rPr lang="en-US" sz="1800" b="1" i="1" dirty="0">
                          <a:effectLst/>
                          <a:latin typeface="Calibri"/>
                          <a:ea typeface="Calibri"/>
                          <a:cs typeface="Calibri"/>
                        </a:rPr>
                        <a:t>I also noticed that the organisms might be all plants, all animals or even a combination of a plant and animal. </a:t>
                      </a:r>
                      <a:endParaRPr lang="en-US" sz="1800" b="1" dirty="0">
                        <a:effectLst/>
                        <a:latin typeface="Calibri"/>
                        <a:ea typeface="Calibri"/>
                        <a:cs typeface="Times New Roman"/>
                      </a:endParaRPr>
                    </a:p>
                  </a:txBody>
                  <a:tcPr marL="69874" marR="69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8540">
                <a:tc>
                  <a:txBody>
                    <a:bodyPr/>
                    <a:lstStyle/>
                    <a:p>
                      <a:pPr marL="0" marR="0">
                        <a:lnSpc>
                          <a:spcPct val="115000"/>
                        </a:lnSpc>
                        <a:spcBef>
                          <a:spcPts val="0"/>
                        </a:spcBef>
                        <a:spcAft>
                          <a:spcPts val="1000"/>
                        </a:spcAft>
                      </a:pPr>
                      <a:r>
                        <a:rPr lang="en-US" sz="1800" dirty="0">
                          <a:effectLst/>
                          <a:latin typeface="Calibri"/>
                          <a:ea typeface="Calibri"/>
                          <a:cs typeface="Calibri"/>
                        </a:rPr>
                        <a:t>It reminds me of…</a:t>
                      </a:r>
                      <a:endParaRPr lang="en-US" sz="1800" dirty="0">
                        <a:effectLst/>
                        <a:latin typeface="Calibri"/>
                        <a:ea typeface="Calibri"/>
                        <a:cs typeface="Times New Roman"/>
                      </a:endParaRPr>
                    </a:p>
                    <a:p>
                      <a:pPr marL="0" marR="0">
                        <a:lnSpc>
                          <a:spcPct val="115000"/>
                        </a:lnSpc>
                        <a:spcBef>
                          <a:spcPts val="0"/>
                        </a:spcBef>
                        <a:spcAft>
                          <a:spcPts val="1000"/>
                        </a:spcAft>
                      </a:pPr>
                      <a:r>
                        <a:rPr lang="en-US" sz="1800" b="1" i="1" dirty="0">
                          <a:effectLst/>
                          <a:latin typeface="Calibri"/>
                          <a:ea typeface="Calibri"/>
                          <a:cs typeface="Calibri"/>
                        </a:rPr>
                        <a:t>A community reminds me of going to the fair. </a:t>
                      </a:r>
                      <a:endParaRPr lang="en-US" sz="1800" b="1" dirty="0">
                        <a:effectLst/>
                        <a:latin typeface="Calibri"/>
                        <a:ea typeface="Calibri"/>
                        <a:cs typeface="Times New Roman"/>
                      </a:endParaRPr>
                    </a:p>
                  </a:txBody>
                  <a:tcPr marL="69874" marR="69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8540">
                <a:tc>
                  <a:txBody>
                    <a:bodyPr/>
                    <a:lstStyle/>
                    <a:p>
                      <a:pPr marL="0" marR="0">
                        <a:lnSpc>
                          <a:spcPct val="115000"/>
                        </a:lnSpc>
                        <a:spcBef>
                          <a:spcPts val="0"/>
                        </a:spcBef>
                        <a:spcAft>
                          <a:spcPts val="1000"/>
                        </a:spcAft>
                      </a:pPr>
                      <a:r>
                        <a:rPr lang="en-US" sz="1800" dirty="0">
                          <a:effectLst/>
                          <a:latin typeface="Calibri"/>
                          <a:ea typeface="Calibri"/>
                          <a:cs typeface="Calibri"/>
                        </a:rPr>
                        <a:t>This is so because…</a:t>
                      </a:r>
                      <a:endParaRPr lang="en-US" sz="1800" dirty="0">
                        <a:effectLst/>
                        <a:latin typeface="Calibri"/>
                        <a:ea typeface="Calibri"/>
                        <a:cs typeface="Times New Roman"/>
                      </a:endParaRPr>
                    </a:p>
                    <a:p>
                      <a:pPr marL="0" marR="0">
                        <a:lnSpc>
                          <a:spcPct val="115000"/>
                        </a:lnSpc>
                        <a:spcBef>
                          <a:spcPts val="0"/>
                        </a:spcBef>
                        <a:spcAft>
                          <a:spcPts val="1000"/>
                        </a:spcAft>
                      </a:pPr>
                      <a:r>
                        <a:rPr lang="en-US" sz="1800" b="1" i="1" dirty="0">
                          <a:effectLst/>
                          <a:latin typeface="Calibri"/>
                          <a:ea typeface="Calibri"/>
                          <a:cs typeface="Calibri"/>
                        </a:rPr>
                        <a:t>This is so because you see goats, sheep and rabbits all in the same barn. </a:t>
                      </a:r>
                      <a:endParaRPr lang="en-US" sz="1800" b="1" dirty="0">
                        <a:effectLst/>
                        <a:latin typeface="Calibri"/>
                        <a:ea typeface="Calibri"/>
                        <a:cs typeface="Times New Roman"/>
                      </a:endParaRPr>
                    </a:p>
                  </a:txBody>
                  <a:tcPr marL="69874" marR="69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69685">
                <a:tc>
                  <a:txBody>
                    <a:bodyPr/>
                    <a:lstStyle/>
                    <a:p>
                      <a:pPr marL="0" marR="0">
                        <a:lnSpc>
                          <a:spcPct val="115000"/>
                        </a:lnSpc>
                        <a:spcBef>
                          <a:spcPts val="0"/>
                        </a:spcBef>
                        <a:spcAft>
                          <a:spcPts val="1000"/>
                        </a:spcAft>
                      </a:pPr>
                      <a:r>
                        <a:rPr lang="en-US" sz="1800" dirty="0">
                          <a:effectLst/>
                          <a:latin typeface="Calibri"/>
                          <a:ea typeface="Calibri"/>
                          <a:cs typeface="Calibri"/>
                        </a:rPr>
                        <a:t>I am curious about… </a:t>
                      </a:r>
                      <a:endParaRPr lang="en-US" sz="1800" dirty="0">
                        <a:effectLst/>
                        <a:latin typeface="Calibri"/>
                        <a:ea typeface="Calibri"/>
                        <a:cs typeface="Times New Roman"/>
                      </a:endParaRPr>
                    </a:p>
                    <a:p>
                      <a:pPr marL="0" marR="0">
                        <a:lnSpc>
                          <a:spcPct val="115000"/>
                        </a:lnSpc>
                        <a:spcBef>
                          <a:spcPts val="0"/>
                        </a:spcBef>
                        <a:spcAft>
                          <a:spcPts val="1000"/>
                        </a:spcAft>
                      </a:pPr>
                      <a:r>
                        <a:rPr lang="en-US" sz="1800" b="1" i="1" dirty="0">
                          <a:effectLst/>
                          <a:latin typeface="Calibri"/>
                          <a:ea typeface="Calibri"/>
                          <a:cs typeface="Calibri"/>
                        </a:rPr>
                        <a:t>I am curious about other places you would find </a:t>
                      </a:r>
                      <a:r>
                        <a:rPr lang="en-US" sz="1800" b="1" i="1" dirty="0" smtClean="0">
                          <a:effectLst/>
                          <a:latin typeface="Calibri"/>
                          <a:ea typeface="Calibri"/>
                          <a:cs typeface="Calibri"/>
                        </a:rPr>
                        <a:t>communities.</a:t>
                      </a:r>
                      <a:endParaRPr lang="en-US" sz="1800" b="1" dirty="0">
                        <a:effectLst/>
                        <a:latin typeface="Calibri"/>
                        <a:ea typeface="Calibri"/>
                        <a:cs typeface="Times New Roman"/>
                      </a:endParaRPr>
                    </a:p>
                    <a:p>
                      <a:pPr marL="0" marR="0">
                        <a:lnSpc>
                          <a:spcPct val="115000"/>
                        </a:lnSpc>
                        <a:spcBef>
                          <a:spcPts val="0"/>
                        </a:spcBef>
                        <a:spcAft>
                          <a:spcPts val="0"/>
                        </a:spcAft>
                      </a:pPr>
                      <a:r>
                        <a:rPr lang="en-US" sz="1800" dirty="0">
                          <a:effectLst/>
                          <a:latin typeface="Calibri"/>
                          <a:ea typeface="Calibri"/>
                          <a:cs typeface="Calibri"/>
                        </a:rPr>
                        <a:t>It surprised me that…   OR … I wonder what would happen if…</a:t>
                      </a:r>
                      <a:endParaRPr lang="en-US" sz="1800" dirty="0">
                        <a:effectLst/>
                        <a:latin typeface="Calibri"/>
                        <a:ea typeface="Calibri"/>
                        <a:cs typeface="Times New Roman"/>
                      </a:endParaRPr>
                    </a:p>
                  </a:txBody>
                  <a:tcPr marL="69874" marR="69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Title 1"/>
          <p:cNvSpPr>
            <a:spLocks noGrp="1"/>
          </p:cNvSpPr>
          <p:nvPr>
            <p:ph type="title"/>
          </p:nvPr>
        </p:nvSpPr>
        <p:spPr>
          <a:xfrm>
            <a:off x="457200" y="274638"/>
            <a:ext cx="8229600" cy="792162"/>
          </a:xfrm>
        </p:spPr>
        <p:txBody>
          <a:bodyPr>
            <a:normAutofit/>
          </a:bodyPr>
          <a:lstStyle/>
          <a:p>
            <a:r>
              <a:rPr lang="en-US" dirty="0" smtClean="0">
                <a:latin typeface="Calibri" pitchFamily="34" charset="0"/>
                <a:cs typeface="Calibri" pitchFamily="34" charset="0"/>
              </a:rPr>
              <a:t>Observational Organizer:  Examples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4522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Putting it all together</a:t>
            </a:r>
            <a:endParaRPr lang="en-US" dirty="0">
              <a:latin typeface="Calibri" pitchFamily="34" charset="0"/>
              <a:cs typeface="Calibri" pitchFamily="34" charset="0"/>
            </a:endParaRPr>
          </a:p>
        </p:txBody>
      </p:sp>
      <p:sp>
        <p:nvSpPr>
          <p:cNvPr id="3" name="Content Placeholder 2"/>
          <p:cNvSpPr>
            <a:spLocks noGrp="1"/>
          </p:cNvSpPr>
          <p:nvPr>
            <p:ph idx="1"/>
          </p:nvPr>
        </p:nvSpPr>
        <p:spPr>
          <a:xfrm>
            <a:off x="685800" y="1295400"/>
            <a:ext cx="7620000" cy="4343400"/>
          </a:xfrm>
        </p:spPr>
        <p:txBody>
          <a:bodyPr>
            <a:normAutofit fontScale="77500" lnSpcReduction="20000"/>
          </a:bodyPr>
          <a:lstStyle/>
          <a:p>
            <a:pPr marL="0" indent="0">
              <a:lnSpc>
                <a:spcPct val="150000"/>
              </a:lnSpc>
              <a:buNone/>
            </a:pPr>
            <a:r>
              <a:rPr lang="en-US" i="1" dirty="0" smtClean="0">
                <a:latin typeface="Calibri" pitchFamily="34" charset="0"/>
                <a:cs typeface="Calibri" pitchFamily="34" charset="0"/>
              </a:rPr>
              <a:t>	I </a:t>
            </a:r>
            <a:r>
              <a:rPr lang="en-US" i="1" dirty="0">
                <a:latin typeface="Calibri" pitchFamily="34" charset="0"/>
                <a:cs typeface="Calibri" pitchFamily="34" charset="0"/>
              </a:rPr>
              <a:t>observed with the community group that there was more than one type of living organism represented in the card. I also noticed that the organisms might be all plants, all animals or even a combination of a plant and animal. A community reminds me of going to the fair</a:t>
            </a:r>
            <a:r>
              <a:rPr lang="en-US" i="1" dirty="0" smtClean="0">
                <a:latin typeface="Calibri" pitchFamily="34" charset="0"/>
                <a:cs typeface="Calibri" pitchFamily="34" charset="0"/>
              </a:rPr>
              <a:t>. </a:t>
            </a:r>
            <a:r>
              <a:rPr lang="en-US" i="1" dirty="0">
                <a:latin typeface="Calibri"/>
                <a:ea typeface="Calibri"/>
                <a:cs typeface="Calibri"/>
              </a:rPr>
              <a:t>This is so because you see goats, sheep and rabbits all in the same barn. </a:t>
            </a:r>
            <a:r>
              <a:rPr lang="en-US" i="1" dirty="0" smtClean="0">
                <a:latin typeface="Calibri" pitchFamily="34" charset="0"/>
                <a:cs typeface="Calibri" pitchFamily="34" charset="0"/>
              </a:rPr>
              <a:t> </a:t>
            </a:r>
            <a:r>
              <a:rPr lang="en-US" i="1" dirty="0">
                <a:latin typeface="Calibri" pitchFamily="34" charset="0"/>
                <a:cs typeface="Calibri" pitchFamily="34" charset="0"/>
              </a:rPr>
              <a:t>I am curious about other places you would find </a:t>
            </a:r>
            <a:r>
              <a:rPr lang="en-US" i="1" dirty="0" smtClean="0">
                <a:latin typeface="Calibri" pitchFamily="34" charset="0"/>
                <a:cs typeface="Calibri" pitchFamily="34" charset="0"/>
              </a:rPr>
              <a:t>communities</a:t>
            </a:r>
            <a:r>
              <a:rPr lang="en-US" i="1" dirty="0">
                <a:latin typeface="Calibri" pitchFamily="34" charset="0"/>
                <a:cs typeface="Calibri" pitchFamily="34" charset="0"/>
              </a:rPr>
              <a:t>.</a:t>
            </a:r>
            <a:endParaRPr lang="en-US" dirty="0">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386232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Compare &amp; Contrast</a:t>
            </a:r>
            <a:endParaRPr lang="en-US" dirty="0"/>
          </a:p>
        </p:txBody>
      </p:sp>
      <p:sp>
        <p:nvSpPr>
          <p:cNvPr id="5" name="Text Placeholder 4"/>
          <p:cNvSpPr>
            <a:spLocks noGrp="1"/>
          </p:cNvSpPr>
          <p:nvPr>
            <p:ph type="body" idx="1"/>
          </p:nvPr>
        </p:nvSpPr>
        <p:spPr>
          <a:xfrm>
            <a:off x="381000" y="4800600"/>
            <a:ext cx="8229601" cy="1066800"/>
          </a:xfrm>
        </p:spPr>
        <p:txBody>
          <a:bodyPr>
            <a:normAutofit fontScale="70000" lnSpcReduction="20000"/>
          </a:bodyPr>
          <a:lstStyle/>
          <a:p>
            <a:r>
              <a:rPr lang="en-US" sz="5100" dirty="0" smtClean="0"/>
              <a:t>Using energy flow to note the similarities and differences in an ecosystem</a:t>
            </a:r>
            <a:r>
              <a:rPr lang="en-US" dirty="0" smtClean="0"/>
              <a:t>.</a:t>
            </a:r>
            <a:endParaRPr lang="en-US" dirty="0"/>
          </a:p>
        </p:txBody>
      </p:sp>
    </p:spTree>
    <p:extLst>
      <p:ext uri="{BB962C8B-B14F-4D97-AF65-F5344CB8AC3E}">
        <p14:creationId xmlns:p14="http://schemas.microsoft.com/office/powerpoint/2010/main" val="153265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Food Chains</a:t>
            </a:r>
            <a:endParaRPr lang="en-US" dirty="0"/>
          </a:p>
        </p:txBody>
      </p:sp>
      <p:pic>
        <p:nvPicPr>
          <p:cNvPr id="3074" name="Picture 2" descr="https://encrypted-tbn3.gstatic.com/images?q=tbn:ANd9GcQZE1T08JdpjY65YKvEk6aY9PjrwK27rSjbIbCWMsGhJyI6aUTj1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8912" y="2207288"/>
            <a:ext cx="1339038" cy="17716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google.com/url?source=imglanding&amp;ct=img&amp;q=http://bestclipartblog.com/clipart-pics/fly-clip-art-5.gif&amp;sa=X&amp;ei=aLLsUOiLEYXriwLPlIHADQ&amp;ved=0CAkQ8wc&amp;usg=AFQjCNHeFk5vFL0jPB26MUU4Z4CLTiIOfQ"/>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0" y="2350017"/>
            <a:ext cx="1295400" cy="149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510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does the energy flow?</a:t>
            </a:r>
            <a:endParaRPr lang="en-US" dirty="0"/>
          </a:p>
        </p:txBody>
      </p:sp>
      <p:pic>
        <p:nvPicPr>
          <p:cNvPr id="3074" name="Picture 2" descr="https://encrypted-tbn3.gstatic.com/images?q=tbn:ANd9GcQZE1T08JdpjY65YKvEk6aY9PjrwK27rSjbIbCWMsGhJyI6aUTj1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8912" y="2207288"/>
            <a:ext cx="1339038" cy="17716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google.com/url?source=imglanding&amp;ct=img&amp;q=http://bestclipartblog.com/clipart-pics/fly-clip-art-5.gif&amp;sa=X&amp;ei=aLLsUOiLEYXriwLPlIHADQ&amp;ved=0CAkQ8wc&amp;usg=AFQjCNHeFk5vFL0jPB26MUU4Z4CLTiIOfQ"/>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0" y="2350017"/>
            <a:ext cx="1295400" cy="149121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3505200" y="2971800"/>
            <a:ext cx="22860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00200" y="4648200"/>
            <a:ext cx="5943600" cy="369332"/>
          </a:xfrm>
          <a:prstGeom prst="rect">
            <a:avLst/>
          </a:prstGeom>
          <a:noFill/>
        </p:spPr>
        <p:txBody>
          <a:bodyPr wrap="square" rtlCol="0">
            <a:spAutoFit/>
          </a:bodyPr>
          <a:lstStyle/>
          <a:p>
            <a:r>
              <a:rPr lang="en-US" dirty="0" smtClean="0"/>
              <a:t>The arrows show the direction of energy flow in a system.  </a:t>
            </a:r>
            <a:endParaRPr lang="en-US" dirty="0"/>
          </a:p>
        </p:txBody>
      </p:sp>
    </p:spTree>
    <p:extLst>
      <p:ext uri="{BB962C8B-B14F-4D97-AF65-F5344CB8AC3E}">
        <p14:creationId xmlns:p14="http://schemas.microsoft.com/office/powerpoint/2010/main" val="37110535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Chain</a:t>
            </a:r>
            <a:endParaRPr lang="en-US" dirty="0"/>
          </a:p>
        </p:txBody>
      </p:sp>
      <p:pic>
        <p:nvPicPr>
          <p:cNvPr id="1026" name="Picture 2" descr="sand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14600"/>
            <a:ext cx="75183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0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 Lake</a:t>
            </a:r>
            <a:endParaRPr lang="en-US" dirty="0"/>
          </a:p>
        </p:txBody>
      </p:sp>
      <p:pic>
        <p:nvPicPr>
          <p:cNvPr id="2050" name="Picture 2" descr="http://www.fossweb.com/modulesMS/kit_multimedia/PopulationsandEcosystems/ecoscenario/mono/images_sized/map_mo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1600200"/>
            <a:ext cx="3670479"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ossweb.com/modulesMS/kit_multimedia/PopulationsandEcosystems/ecoscenario/mono/images_sized/Waterscape03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371600"/>
            <a:ext cx="41148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9013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1" y="1"/>
            <a:ext cx="7296614" cy="761999"/>
          </a:xfrm>
        </p:spPr>
        <p:txBody>
          <a:bodyPr>
            <a:normAutofit fontScale="90000"/>
          </a:bodyPr>
          <a:lstStyle/>
          <a:p>
            <a:r>
              <a:rPr lang="en-US" dirty="0" smtClean="0"/>
              <a:t>What are the Organisms in the Mono Lake Ecosystem?</a:t>
            </a:r>
            <a:endParaRPr lang="en-US" dirty="0"/>
          </a:p>
        </p:txBody>
      </p:sp>
      <p:sp>
        <p:nvSpPr>
          <p:cNvPr id="5" name="Content Placeholder 4"/>
          <p:cNvSpPr>
            <a:spLocks noGrp="1"/>
          </p:cNvSpPr>
          <p:nvPr>
            <p:ph sz="half" idx="1"/>
          </p:nvPr>
        </p:nvSpPr>
        <p:spPr>
          <a:xfrm>
            <a:off x="762000" y="1271117"/>
            <a:ext cx="3352800" cy="5029200"/>
          </a:xfrm>
        </p:spPr>
        <p:txBody>
          <a:bodyPr>
            <a:normAutofit fontScale="85000" lnSpcReduction="10000"/>
          </a:bodyPr>
          <a:lstStyle/>
          <a:p>
            <a:pPr marL="514350" indent="-514350">
              <a:buFont typeface="+mj-lt"/>
              <a:buAutoNum type="arabicPeriod"/>
            </a:pPr>
            <a:r>
              <a:rPr lang="en-US" dirty="0" smtClean="0"/>
              <a:t>Read and become familiar with the organisms and their natural history. </a:t>
            </a:r>
          </a:p>
          <a:p>
            <a:pPr marL="514350" indent="-514350">
              <a:buFont typeface="+mj-lt"/>
              <a:buAutoNum type="arabicPeriod"/>
            </a:pPr>
            <a:endParaRPr lang="en-US" sz="1400" dirty="0" smtClean="0"/>
          </a:p>
          <a:p>
            <a:pPr marL="514350" indent="-514350">
              <a:buFont typeface="+mj-lt"/>
              <a:buAutoNum type="arabicPeriod"/>
            </a:pPr>
            <a:r>
              <a:rPr lang="en-US" dirty="0" smtClean="0"/>
              <a:t>Organize the cards on your table picture side up. </a:t>
            </a:r>
          </a:p>
          <a:p>
            <a:pPr marL="514350" indent="-514350">
              <a:buFont typeface="+mj-lt"/>
              <a:buAutoNum type="arabicPeriod"/>
            </a:pPr>
            <a:endParaRPr lang="en-US" sz="1400" dirty="0" smtClean="0"/>
          </a:p>
          <a:p>
            <a:pPr marL="514350" indent="-514350">
              <a:buFont typeface="+mj-lt"/>
              <a:buAutoNum type="arabicPeriod"/>
            </a:pPr>
            <a:r>
              <a:rPr lang="en-US" dirty="0" smtClean="0"/>
              <a:t>Use arrows to show feeding relationships between organisms and energy flow through the system. </a:t>
            </a:r>
            <a:endParaRPr lang="en-US" dirty="0"/>
          </a:p>
        </p:txBody>
      </p:sp>
      <p:grpSp>
        <p:nvGrpSpPr>
          <p:cNvPr id="2" name="Group 1"/>
          <p:cNvGrpSpPr/>
          <p:nvPr/>
        </p:nvGrpSpPr>
        <p:grpSpPr>
          <a:xfrm>
            <a:off x="4343400" y="2057400"/>
            <a:ext cx="4457700" cy="3746904"/>
            <a:chOff x="4419600" y="2577697"/>
            <a:chExt cx="4457700" cy="3746904"/>
          </a:xfrm>
        </p:grpSpPr>
        <p:pic>
          <p:nvPicPr>
            <p:cNvPr id="4098" name="Picture 2" descr="http://www.google.com/url?source=imglanding&amp;ct=img&amp;q=http://indianapublicmedia.org/amomentofscience/files/2010/12/mono_lake.jpg&amp;sa=X&amp;ei=AbTsUICvMcHhiALN1oDgBg&amp;ved=0CAkQ8wc&amp;usg=AFQjCNHT5Fx_YQYmB4J4CrmMyXyLcp_R5Q"/>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9600" y="3352800"/>
              <a:ext cx="4457700" cy="297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http://www.google.com/url?source=imglanding&amp;ct=img&amp;q=http://4.bp.blogspot.com/-BjDqbVeeII8/TpdbVH_EAwI/AAAAAAAAEew/uq5jjvvum_k/s1600/IMG_1214.JPG&amp;sa=X&amp;ei=WbTsUPxahfqLAoGbgaAJ&amp;ved=0CAoQ8wc4ag&amp;usg=AFQjCNHbHMBNDFp0YOOsK-v27KAezAzxnw"/>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rot="709501">
              <a:off x="6588539" y="2577697"/>
              <a:ext cx="2239956" cy="1320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40379163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1" y="1"/>
            <a:ext cx="7296614" cy="761999"/>
          </a:xfrm>
        </p:spPr>
        <p:txBody>
          <a:bodyPr>
            <a:normAutofit fontScale="90000"/>
          </a:bodyPr>
          <a:lstStyle/>
          <a:p>
            <a:r>
              <a:rPr lang="en-US" dirty="0" smtClean="0"/>
              <a:t>What are the Organisms in the Mono Lake Ecosystem?</a:t>
            </a:r>
            <a:endParaRPr lang="en-US" dirty="0"/>
          </a:p>
        </p:txBody>
      </p:sp>
      <p:sp>
        <p:nvSpPr>
          <p:cNvPr id="5" name="Content Placeholder 4"/>
          <p:cNvSpPr>
            <a:spLocks noGrp="1"/>
          </p:cNvSpPr>
          <p:nvPr>
            <p:ph sz="half" idx="1"/>
          </p:nvPr>
        </p:nvSpPr>
        <p:spPr>
          <a:xfrm>
            <a:off x="762000" y="1271117"/>
            <a:ext cx="3352800" cy="5029200"/>
          </a:xfrm>
        </p:spPr>
        <p:txBody>
          <a:bodyPr>
            <a:normAutofit/>
          </a:bodyPr>
          <a:lstStyle/>
          <a:p>
            <a:pPr marL="514350" indent="-514350">
              <a:buFont typeface="+mj-lt"/>
              <a:buAutoNum type="arabicPeriod"/>
            </a:pPr>
            <a:r>
              <a:rPr lang="en-US" dirty="0" smtClean="0"/>
              <a:t>Visit each others’ food chains. </a:t>
            </a:r>
          </a:p>
          <a:p>
            <a:pPr marL="514350" indent="-514350">
              <a:buFont typeface="+mj-lt"/>
              <a:buAutoNum type="arabicPeriod"/>
            </a:pPr>
            <a:r>
              <a:rPr lang="en-US" dirty="0" smtClean="0"/>
              <a:t>Take the “Ask a Question” card with you.  </a:t>
            </a:r>
          </a:p>
          <a:p>
            <a:pPr marL="514350" indent="-514350">
              <a:buFont typeface="+mj-lt"/>
              <a:buAutoNum type="arabicPeriod"/>
            </a:pPr>
            <a:r>
              <a:rPr lang="en-US" dirty="0" smtClean="0"/>
              <a:t>Practice asking different levels of language as you ask questions. </a:t>
            </a:r>
            <a:endParaRPr lang="en-US" dirty="0"/>
          </a:p>
        </p:txBody>
      </p:sp>
      <p:grpSp>
        <p:nvGrpSpPr>
          <p:cNvPr id="2" name="Group 1"/>
          <p:cNvGrpSpPr/>
          <p:nvPr/>
        </p:nvGrpSpPr>
        <p:grpSpPr>
          <a:xfrm>
            <a:off x="4343400" y="2057400"/>
            <a:ext cx="4457700" cy="3746904"/>
            <a:chOff x="4419600" y="2577697"/>
            <a:chExt cx="4457700" cy="3746904"/>
          </a:xfrm>
        </p:grpSpPr>
        <p:pic>
          <p:nvPicPr>
            <p:cNvPr id="4098" name="Picture 2" descr="http://www.google.com/url?source=imglanding&amp;ct=img&amp;q=http://indianapublicmedia.org/amomentofscience/files/2010/12/mono_lake.jpg&amp;sa=X&amp;ei=AbTsUICvMcHhiALN1oDgBg&amp;ved=0CAkQ8wc&amp;usg=AFQjCNHT5Fx_YQYmB4J4CrmMyXyLcp_R5Q"/>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9600" y="3352800"/>
              <a:ext cx="4457700" cy="297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http://www.google.com/url?source=imglanding&amp;ct=img&amp;q=http://4.bp.blogspot.com/-BjDqbVeeII8/TpdbVH_EAwI/AAAAAAAAEew/uq5jjvvum_k/s1600/IMG_1214.JPG&amp;sa=X&amp;ei=WbTsUPxahfqLAoGbgaAJ&amp;ved=0CAoQ8wc4ag&amp;usg=AFQjCNHbHMBNDFp0YOOsK-v27KAezAzxnw"/>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rot="709501">
              <a:off x="6588539" y="2577697"/>
              <a:ext cx="2239956" cy="1320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2953583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PURPOSE OF THIS WORKSHOP</a:t>
            </a:r>
            <a:endParaRPr lang="en-US" sz="4000" dirty="0"/>
          </a:p>
        </p:txBody>
      </p:sp>
      <p:sp>
        <p:nvSpPr>
          <p:cNvPr id="3" name="Content Placeholder 2"/>
          <p:cNvSpPr>
            <a:spLocks noGrp="1"/>
          </p:cNvSpPr>
          <p:nvPr>
            <p:ph sz="half" idx="1"/>
          </p:nvPr>
        </p:nvSpPr>
        <p:spPr>
          <a:xfrm>
            <a:off x="914400" y="2057400"/>
            <a:ext cx="7543800" cy="3590457"/>
          </a:xfrm>
        </p:spPr>
        <p:txBody>
          <a:bodyPr/>
          <a:lstStyle/>
          <a:p>
            <a:pPr marL="0" indent="0">
              <a:buNone/>
            </a:pPr>
            <a:r>
              <a:rPr lang="en-US" dirty="0" smtClean="0"/>
              <a:t>Provide participants with writing strategies that will support migrant students in analyzing and writing in a variety of text types as outlined in the Common Core State Standards.</a:t>
            </a:r>
          </a:p>
          <a:p>
            <a:endParaRPr lang="en-US" dirty="0"/>
          </a:p>
        </p:txBody>
      </p:sp>
    </p:spTree>
    <p:extLst>
      <p:ext uri="{BB962C8B-B14F-4D97-AF65-F5344CB8AC3E}">
        <p14:creationId xmlns:p14="http://schemas.microsoft.com/office/powerpoint/2010/main" val="1470350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Compare - Contrast</a:t>
            </a:r>
            <a:endParaRPr lang="en-US" sz="4000"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376707792"/>
              </p:ext>
            </p:extLst>
          </p:nvPr>
        </p:nvGraphicFramePr>
        <p:xfrm>
          <a:off x="4495800" y="1371600"/>
          <a:ext cx="4105276" cy="4116714"/>
        </p:xfrm>
        <a:graphic>
          <a:graphicData uri="http://schemas.openxmlformats.org/drawingml/2006/table">
            <a:tbl>
              <a:tblPr firstRow="1" firstCol="1" bandRow="1">
                <a:tableStyleId>{5C22544A-7EE6-4342-B048-85BDC9FD1C3A}</a:tableStyleId>
              </a:tblPr>
              <a:tblGrid>
                <a:gridCol w="2133600"/>
                <a:gridCol w="1971676"/>
              </a:tblGrid>
              <a:tr h="1260143">
                <a:tc gridSpan="2">
                  <a:txBody>
                    <a:bodyPr/>
                    <a:lstStyle/>
                    <a:p>
                      <a:pPr marL="0" marR="0" algn="l">
                        <a:lnSpc>
                          <a:spcPct val="115000"/>
                        </a:lnSpc>
                        <a:spcBef>
                          <a:spcPts val="0"/>
                        </a:spcBef>
                        <a:spcAft>
                          <a:spcPts val="0"/>
                        </a:spcAft>
                      </a:pPr>
                      <a:r>
                        <a:rPr lang="en-US" sz="1600" b="1" dirty="0">
                          <a:solidFill>
                            <a:schemeClr val="tx1"/>
                          </a:solidFill>
                          <a:effectLst/>
                        </a:rPr>
                        <a:t>California Gull ~ Coyote</a:t>
                      </a:r>
                    </a:p>
                    <a:p>
                      <a:pPr marL="0" marR="0" algn="l">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79494">
                <a:tc gridSpan="2">
                  <a:txBody>
                    <a:bodyPr/>
                    <a:lstStyle/>
                    <a:p>
                      <a:pPr marL="0" marR="0" algn="l">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39610">
                <a:tc>
                  <a:txBody>
                    <a:bodyPr/>
                    <a:lstStyle/>
                    <a:p>
                      <a:pPr marL="0" marR="0" algn="ctr">
                        <a:lnSpc>
                          <a:spcPct val="115000"/>
                        </a:lnSpc>
                        <a:spcBef>
                          <a:spcPts val="0"/>
                        </a:spcBef>
                        <a:spcAft>
                          <a:spcPts val="0"/>
                        </a:spcAft>
                      </a:pPr>
                      <a:r>
                        <a:rPr lang="en-US" sz="1600" b="1">
                          <a:solidFill>
                            <a:schemeClr val="tx1"/>
                          </a:solidFill>
                          <a:effectLst/>
                        </a:rPr>
                        <a:t>California Gull</a:t>
                      </a:r>
                      <a:endParaRPr lang="en-US" sz="1600" b="1">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chemeClr val="tx1"/>
                          </a:solidFill>
                          <a:effectLst/>
                        </a:rPr>
                        <a:t>Coyote</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3847">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946">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946">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TextBox 9"/>
          <p:cNvSpPr txBox="1"/>
          <p:nvPr/>
        </p:nvSpPr>
        <p:spPr>
          <a:xfrm>
            <a:off x="762000" y="1676400"/>
            <a:ext cx="2971800" cy="3077766"/>
          </a:xfrm>
          <a:prstGeom prst="rect">
            <a:avLst/>
          </a:prstGeom>
          <a:noFill/>
        </p:spPr>
        <p:txBody>
          <a:bodyPr wrap="square" rtlCol="0">
            <a:spAutoFit/>
          </a:bodyPr>
          <a:lstStyle/>
          <a:p>
            <a:r>
              <a:rPr lang="en-US" sz="3200" dirty="0" smtClean="0"/>
              <a:t>Box and T-Chart</a:t>
            </a:r>
          </a:p>
          <a:p>
            <a:endParaRPr lang="en-US" dirty="0"/>
          </a:p>
          <a:p>
            <a:r>
              <a:rPr lang="en-US" dirty="0" smtClean="0"/>
              <a:t>Box:  </a:t>
            </a:r>
          </a:p>
          <a:p>
            <a:r>
              <a:rPr lang="en-US" dirty="0" smtClean="0"/>
              <a:t>Illustrates the similarities between two species</a:t>
            </a:r>
          </a:p>
          <a:p>
            <a:endParaRPr lang="en-US" dirty="0"/>
          </a:p>
          <a:p>
            <a:r>
              <a:rPr lang="en-US" dirty="0" smtClean="0"/>
              <a:t>T-Chart: </a:t>
            </a:r>
          </a:p>
          <a:p>
            <a:r>
              <a:rPr lang="en-US" dirty="0" smtClean="0"/>
              <a:t>Defines the differences using a one to one correspondence between two species</a:t>
            </a:r>
            <a:endParaRPr lang="en-US" dirty="0"/>
          </a:p>
        </p:txBody>
      </p:sp>
    </p:spTree>
    <p:extLst>
      <p:ext uri="{BB962C8B-B14F-4D97-AF65-F5344CB8AC3E}">
        <p14:creationId xmlns:p14="http://schemas.microsoft.com/office/powerpoint/2010/main" val="23488914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Compare - Contrast</a:t>
            </a:r>
            <a:endParaRPr lang="en-US" sz="4000"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350445066"/>
              </p:ext>
            </p:extLst>
          </p:nvPr>
        </p:nvGraphicFramePr>
        <p:xfrm>
          <a:off x="4495800" y="1371600"/>
          <a:ext cx="4105276" cy="4539067"/>
        </p:xfrm>
        <a:graphic>
          <a:graphicData uri="http://schemas.openxmlformats.org/drawingml/2006/table">
            <a:tbl>
              <a:tblPr firstRow="1" firstCol="1" bandRow="1">
                <a:tableStyleId>{5C22544A-7EE6-4342-B048-85BDC9FD1C3A}</a:tableStyleId>
              </a:tblPr>
              <a:tblGrid>
                <a:gridCol w="2133600"/>
                <a:gridCol w="1971676"/>
              </a:tblGrid>
              <a:tr h="1260143">
                <a:tc gridSpan="2">
                  <a:txBody>
                    <a:bodyPr/>
                    <a:lstStyle/>
                    <a:p>
                      <a:pPr marL="0" marR="0" algn="l">
                        <a:lnSpc>
                          <a:spcPct val="115000"/>
                        </a:lnSpc>
                        <a:spcBef>
                          <a:spcPts val="0"/>
                        </a:spcBef>
                        <a:spcAft>
                          <a:spcPts val="0"/>
                        </a:spcAft>
                      </a:pPr>
                      <a:r>
                        <a:rPr lang="en-US" sz="1600" b="1" dirty="0">
                          <a:solidFill>
                            <a:schemeClr val="tx1"/>
                          </a:solidFill>
                          <a:effectLst/>
                        </a:rPr>
                        <a:t>California Gull ~ Coyote</a:t>
                      </a:r>
                    </a:p>
                    <a:p>
                      <a:pPr marL="0" marR="0" algn="l">
                        <a:lnSpc>
                          <a:spcPct val="115000"/>
                        </a:lnSpc>
                        <a:spcBef>
                          <a:spcPts val="0"/>
                        </a:spcBef>
                        <a:spcAft>
                          <a:spcPts val="0"/>
                        </a:spcAft>
                      </a:pPr>
                      <a:r>
                        <a:rPr lang="en-US" sz="1600" b="1" dirty="0">
                          <a:solidFill>
                            <a:schemeClr val="tx1"/>
                          </a:solidFill>
                          <a:effectLst/>
                        </a:rPr>
                        <a:t> </a:t>
                      </a:r>
                      <a:r>
                        <a:rPr lang="en-US" sz="1600" b="1" dirty="0" smtClean="0">
                          <a:solidFill>
                            <a:schemeClr val="tx1"/>
                          </a:solidFill>
                          <a:effectLst/>
                        </a:rPr>
                        <a:t>Both animals are part of the Mono Lake Ecosystem</a:t>
                      </a:r>
                    </a:p>
                    <a:p>
                      <a:pPr marL="0" marR="0" algn="l">
                        <a:lnSpc>
                          <a:spcPct val="115000"/>
                        </a:lnSpc>
                        <a:spcBef>
                          <a:spcPts val="0"/>
                        </a:spcBef>
                        <a:spcAft>
                          <a:spcPts val="0"/>
                        </a:spcAft>
                      </a:pPr>
                      <a:r>
                        <a:rPr lang="en-US" sz="1600" b="1" dirty="0" smtClean="0">
                          <a:solidFill>
                            <a:schemeClr val="tx1"/>
                          </a:solidFill>
                          <a:effectLst/>
                        </a:rPr>
                        <a:t>Similarly, they both are scavengers and will eat carrion (dead or decaying flesh)</a:t>
                      </a:r>
                    </a:p>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79494">
                <a:tc gridSpan="2">
                  <a:txBody>
                    <a:bodyPr/>
                    <a:lstStyle/>
                    <a:p>
                      <a:pPr marL="0" marR="0" algn="l">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39610">
                <a:tc>
                  <a:txBody>
                    <a:bodyPr/>
                    <a:lstStyle/>
                    <a:p>
                      <a:pPr marL="0" marR="0" algn="ctr">
                        <a:lnSpc>
                          <a:spcPct val="115000"/>
                        </a:lnSpc>
                        <a:spcBef>
                          <a:spcPts val="0"/>
                        </a:spcBef>
                        <a:spcAft>
                          <a:spcPts val="0"/>
                        </a:spcAft>
                      </a:pPr>
                      <a:r>
                        <a:rPr lang="en-US" sz="1600" b="1">
                          <a:solidFill>
                            <a:schemeClr val="tx1"/>
                          </a:solidFill>
                          <a:effectLst/>
                        </a:rPr>
                        <a:t>California Gull</a:t>
                      </a:r>
                      <a:endParaRPr lang="en-US" sz="1600" b="1">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chemeClr val="tx1"/>
                          </a:solidFill>
                          <a:effectLst/>
                        </a:rPr>
                        <a:t>Coyote</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3847">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946">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946">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TextBox 9"/>
          <p:cNvSpPr txBox="1"/>
          <p:nvPr/>
        </p:nvSpPr>
        <p:spPr>
          <a:xfrm>
            <a:off x="762000" y="1676400"/>
            <a:ext cx="2971800" cy="3077766"/>
          </a:xfrm>
          <a:prstGeom prst="rect">
            <a:avLst/>
          </a:prstGeom>
          <a:noFill/>
        </p:spPr>
        <p:txBody>
          <a:bodyPr wrap="square" rtlCol="0">
            <a:spAutoFit/>
          </a:bodyPr>
          <a:lstStyle/>
          <a:p>
            <a:r>
              <a:rPr lang="en-US" sz="3200" dirty="0" smtClean="0"/>
              <a:t>Box and T-Chart</a:t>
            </a:r>
          </a:p>
          <a:p>
            <a:endParaRPr lang="en-US" dirty="0"/>
          </a:p>
          <a:p>
            <a:r>
              <a:rPr lang="en-US" dirty="0" smtClean="0"/>
              <a:t>Box:  </a:t>
            </a:r>
          </a:p>
          <a:p>
            <a:r>
              <a:rPr lang="en-US" dirty="0" smtClean="0"/>
              <a:t>Illustrates the similarities between two species</a:t>
            </a:r>
          </a:p>
          <a:p>
            <a:endParaRPr lang="en-US" dirty="0"/>
          </a:p>
          <a:p>
            <a:r>
              <a:rPr lang="en-US" dirty="0" smtClean="0"/>
              <a:t>T-Chart: </a:t>
            </a:r>
          </a:p>
          <a:p>
            <a:r>
              <a:rPr lang="en-US" dirty="0" smtClean="0"/>
              <a:t>Defines the differences using a one to one correspondence between two species</a:t>
            </a:r>
            <a:endParaRPr lang="en-US" dirty="0"/>
          </a:p>
        </p:txBody>
      </p:sp>
    </p:spTree>
    <p:extLst>
      <p:ext uri="{BB962C8B-B14F-4D97-AF65-F5344CB8AC3E}">
        <p14:creationId xmlns:p14="http://schemas.microsoft.com/office/powerpoint/2010/main" val="12765342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Compare - Contrast</a:t>
            </a:r>
            <a:endParaRPr lang="en-US" sz="4000"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226152872"/>
              </p:ext>
            </p:extLst>
          </p:nvPr>
        </p:nvGraphicFramePr>
        <p:xfrm>
          <a:off x="4495800" y="1371600"/>
          <a:ext cx="4105276" cy="5110503"/>
        </p:xfrm>
        <a:graphic>
          <a:graphicData uri="http://schemas.openxmlformats.org/drawingml/2006/table">
            <a:tbl>
              <a:tblPr firstRow="1" firstCol="1" bandRow="1">
                <a:tableStyleId>{5C22544A-7EE6-4342-B048-85BDC9FD1C3A}</a:tableStyleId>
              </a:tblPr>
              <a:tblGrid>
                <a:gridCol w="2133600"/>
                <a:gridCol w="1971676"/>
              </a:tblGrid>
              <a:tr h="1260143">
                <a:tc gridSpan="2">
                  <a:txBody>
                    <a:bodyPr/>
                    <a:lstStyle/>
                    <a:p>
                      <a:pPr marL="0" marR="0" algn="l">
                        <a:lnSpc>
                          <a:spcPct val="115000"/>
                        </a:lnSpc>
                        <a:spcBef>
                          <a:spcPts val="0"/>
                        </a:spcBef>
                        <a:spcAft>
                          <a:spcPts val="0"/>
                        </a:spcAft>
                      </a:pPr>
                      <a:r>
                        <a:rPr lang="en-US" sz="1600" b="1" dirty="0">
                          <a:solidFill>
                            <a:schemeClr val="tx1"/>
                          </a:solidFill>
                          <a:effectLst/>
                        </a:rPr>
                        <a:t>California Gull ~ Coyote</a:t>
                      </a:r>
                    </a:p>
                    <a:p>
                      <a:pPr marL="0" marR="0" algn="l">
                        <a:lnSpc>
                          <a:spcPct val="115000"/>
                        </a:lnSpc>
                        <a:spcBef>
                          <a:spcPts val="0"/>
                        </a:spcBef>
                        <a:spcAft>
                          <a:spcPts val="0"/>
                        </a:spcAft>
                      </a:pPr>
                      <a:r>
                        <a:rPr lang="en-US" sz="1600" b="1" dirty="0">
                          <a:solidFill>
                            <a:schemeClr val="tx1"/>
                          </a:solidFill>
                          <a:effectLst/>
                        </a:rPr>
                        <a:t>Both animals are part of the Mono Lake Ecosystem</a:t>
                      </a:r>
                    </a:p>
                    <a:p>
                      <a:pPr marL="0" marR="0" algn="l">
                        <a:lnSpc>
                          <a:spcPct val="115000"/>
                        </a:lnSpc>
                        <a:spcBef>
                          <a:spcPts val="0"/>
                        </a:spcBef>
                        <a:spcAft>
                          <a:spcPts val="0"/>
                        </a:spcAft>
                      </a:pPr>
                      <a:r>
                        <a:rPr lang="en-US" sz="1600" b="1" dirty="0">
                          <a:solidFill>
                            <a:schemeClr val="tx1"/>
                          </a:solidFill>
                          <a:effectLst/>
                        </a:rPr>
                        <a:t>Similarly they both are scavengers and will eat carrion (dead or decaying flesh)</a:t>
                      </a:r>
                    </a:p>
                    <a:p>
                      <a:pPr marL="0" marR="0" algn="l">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79494">
                <a:tc gridSpan="2">
                  <a:txBody>
                    <a:bodyPr/>
                    <a:lstStyle/>
                    <a:p>
                      <a:pPr marL="0" marR="0" algn="l">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39610">
                <a:tc>
                  <a:txBody>
                    <a:bodyPr/>
                    <a:lstStyle/>
                    <a:p>
                      <a:pPr marL="0" marR="0" algn="ctr">
                        <a:lnSpc>
                          <a:spcPct val="115000"/>
                        </a:lnSpc>
                        <a:spcBef>
                          <a:spcPts val="0"/>
                        </a:spcBef>
                        <a:spcAft>
                          <a:spcPts val="0"/>
                        </a:spcAft>
                      </a:pPr>
                      <a:r>
                        <a:rPr lang="en-US" sz="1600" b="1">
                          <a:solidFill>
                            <a:schemeClr val="tx1"/>
                          </a:solidFill>
                          <a:effectLst/>
                        </a:rPr>
                        <a:t>California Gull</a:t>
                      </a:r>
                      <a:endParaRPr lang="en-US" sz="1600" b="1">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chemeClr val="tx1"/>
                          </a:solidFill>
                          <a:effectLst/>
                        </a:rPr>
                        <a:t>Coyote</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3847">
                <a:tc>
                  <a:txBody>
                    <a:bodyPr/>
                    <a:lstStyle/>
                    <a:p>
                      <a:pPr marL="0" marR="0" algn="l">
                        <a:lnSpc>
                          <a:spcPct val="115000"/>
                        </a:lnSpc>
                        <a:spcBef>
                          <a:spcPts val="0"/>
                        </a:spcBef>
                        <a:spcAft>
                          <a:spcPts val="0"/>
                        </a:spcAft>
                      </a:pPr>
                      <a:r>
                        <a:rPr lang="en-US" sz="1600" b="1" dirty="0">
                          <a:solidFill>
                            <a:schemeClr val="tx1"/>
                          </a:solidFill>
                          <a:effectLst/>
                        </a:rPr>
                        <a:t>Makes nests in </a:t>
                      </a:r>
                      <a:r>
                        <a:rPr lang="en-US" sz="1600" b="1" dirty="0" smtClean="0">
                          <a:solidFill>
                            <a:schemeClr val="tx1"/>
                          </a:solidFill>
                          <a:effectLst/>
                        </a:rPr>
                        <a:t>hollows </a:t>
                      </a:r>
                      <a:r>
                        <a:rPr lang="en-US" sz="1600" b="1" dirty="0">
                          <a:solidFill>
                            <a:schemeClr val="tx1"/>
                          </a:solidFill>
                          <a:effectLst/>
                        </a:rPr>
                        <a:t>in ground</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b="1" dirty="0">
                          <a:solidFill>
                            <a:schemeClr val="tx1"/>
                          </a:solidFill>
                          <a:effectLst/>
                        </a:rPr>
                        <a:t>Lives in a den that is marked by their scent</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946">
                <a:tc>
                  <a:txBody>
                    <a:bodyPr/>
                    <a:lstStyle/>
                    <a:p>
                      <a:pPr marL="0" marR="0" algn="l">
                        <a:lnSpc>
                          <a:spcPct val="115000"/>
                        </a:lnSpc>
                        <a:spcBef>
                          <a:spcPts val="0"/>
                        </a:spcBef>
                        <a:spcAft>
                          <a:spcPts val="0"/>
                        </a:spcAft>
                      </a:pPr>
                      <a:r>
                        <a:rPr lang="en-US" sz="1600" b="1" dirty="0">
                          <a:solidFill>
                            <a:schemeClr val="tx1"/>
                          </a:solidFill>
                          <a:effectLst/>
                        </a:rPr>
                        <a:t>Predators include coyotes, raccoons, weasels and Caspian terns</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b="1" dirty="0">
                          <a:solidFill>
                            <a:schemeClr val="tx1"/>
                          </a:solidFill>
                          <a:effectLst/>
                        </a:rPr>
                        <a:t>Predators include wolves</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946">
                <a:tc>
                  <a:txBody>
                    <a:bodyPr/>
                    <a:lstStyle/>
                    <a:p>
                      <a:pPr marL="0" marR="0" algn="l">
                        <a:lnSpc>
                          <a:spcPct val="115000"/>
                        </a:lnSpc>
                        <a:spcBef>
                          <a:spcPts val="0"/>
                        </a:spcBef>
                        <a:spcAft>
                          <a:spcPts val="0"/>
                        </a:spcAft>
                      </a:pPr>
                      <a:r>
                        <a:rPr lang="en-US" sz="1600" b="1">
                          <a:solidFill>
                            <a:schemeClr val="tx1"/>
                          </a:solidFill>
                          <a:effectLst/>
                        </a:rPr>
                        <a:t>Eggs are laid in May and hatch in June</a:t>
                      </a:r>
                      <a:endParaRPr lang="en-US" sz="1600" b="1">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b="1" dirty="0">
                          <a:solidFill>
                            <a:schemeClr val="tx1"/>
                          </a:solidFill>
                          <a:effectLst/>
                        </a:rPr>
                        <a:t>Mating occurs in February/March and </a:t>
                      </a:r>
                      <a:r>
                        <a:rPr lang="en-US" sz="1600" b="1" dirty="0" smtClean="0">
                          <a:solidFill>
                            <a:schemeClr val="tx1"/>
                          </a:solidFill>
                          <a:effectLst/>
                        </a:rPr>
                        <a:t>pups are </a:t>
                      </a:r>
                      <a:r>
                        <a:rPr lang="en-US" sz="1600" b="1" dirty="0">
                          <a:solidFill>
                            <a:schemeClr val="tx1"/>
                          </a:solidFill>
                          <a:effectLst/>
                        </a:rPr>
                        <a:t>born in April/May</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TextBox 9"/>
          <p:cNvSpPr txBox="1"/>
          <p:nvPr/>
        </p:nvSpPr>
        <p:spPr>
          <a:xfrm>
            <a:off x="762000" y="1676400"/>
            <a:ext cx="2971800" cy="3077766"/>
          </a:xfrm>
          <a:prstGeom prst="rect">
            <a:avLst/>
          </a:prstGeom>
          <a:noFill/>
        </p:spPr>
        <p:txBody>
          <a:bodyPr wrap="square" rtlCol="0">
            <a:spAutoFit/>
          </a:bodyPr>
          <a:lstStyle/>
          <a:p>
            <a:r>
              <a:rPr lang="en-US" sz="3200" dirty="0" smtClean="0"/>
              <a:t>Box and T-Chart</a:t>
            </a:r>
          </a:p>
          <a:p>
            <a:endParaRPr lang="en-US" dirty="0"/>
          </a:p>
          <a:p>
            <a:r>
              <a:rPr lang="en-US" dirty="0" smtClean="0"/>
              <a:t>Box:  </a:t>
            </a:r>
          </a:p>
          <a:p>
            <a:r>
              <a:rPr lang="en-US" dirty="0" smtClean="0"/>
              <a:t>Illustrates the similarities between two species</a:t>
            </a:r>
          </a:p>
          <a:p>
            <a:endParaRPr lang="en-US" dirty="0"/>
          </a:p>
          <a:p>
            <a:r>
              <a:rPr lang="en-US" dirty="0" smtClean="0"/>
              <a:t>T-Chart: </a:t>
            </a:r>
          </a:p>
          <a:p>
            <a:r>
              <a:rPr lang="en-US" dirty="0" smtClean="0"/>
              <a:t>Defines the differences using a one to one correspondence between two species</a:t>
            </a:r>
            <a:endParaRPr lang="en-US" dirty="0"/>
          </a:p>
        </p:txBody>
      </p:sp>
    </p:spTree>
    <p:extLst>
      <p:ext uri="{BB962C8B-B14F-4D97-AF65-F5344CB8AC3E}">
        <p14:creationId xmlns:p14="http://schemas.microsoft.com/office/powerpoint/2010/main" val="39525886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Using Transition Words…</a:t>
            </a:r>
            <a:endParaRPr lang="en-US" sz="4000" dirty="0"/>
          </a:p>
        </p:txBody>
      </p:sp>
      <p:graphicFrame>
        <p:nvGraphicFramePr>
          <p:cNvPr id="5" name="Table 4"/>
          <p:cNvGraphicFramePr>
            <a:graphicFrameLocks noGrp="1"/>
          </p:cNvGraphicFramePr>
          <p:nvPr>
            <p:extLst>
              <p:ext uri="{D42A27DB-BD31-4B8C-83A1-F6EECF244321}">
                <p14:modId xmlns:p14="http://schemas.microsoft.com/office/powerpoint/2010/main" val="363747446"/>
              </p:ext>
            </p:extLst>
          </p:nvPr>
        </p:nvGraphicFramePr>
        <p:xfrm>
          <a:off x="838200" y="1371600"/>
          <a:ext cx="7223760" cy="4854347"/>
        </p:xfrm>
        <a:graphic>
          <a:graphicData uri="http://schemas.openxmlformats.org/drawingml/2006/table">
            <a:tbl>
              <a:tblPr firstRow="1" firstCol="1" bandRow="1">
                <a:tableStyleId>{5C22544A-7EE6-4342-B048-85BDC9FD1C3A}</a:tableStyleId>
              </a:tblPr>
              <a:tblGrid>
                <a:gridCol w="2407920"/>
                <a:gridCol w="2407920"/>
                <a:gridCol w="2407920"/>
              </a:tblGrid>
              <a:tr h="1822297">
                <a:tc gridSpan="3">
                  <a:txBody>
                    <a:bodyPr/>
                    <a:lstStyle/>
                    <a:p>
                      <a:pPr marL="0" marR="0">
                        <a:lnSpc>
                          <a:spcPct val="115000"/>
                        </a:lnSpc>
                        <a:spcBef>
                          <a:spcPts val="0"/>
                        </a:spcBef>
                        <a:spcAft>
                          <a:spcPts val="600"/>
                        </a:spcAft>
                      </a:pPr>
                      <a:r>
                        <a:rPr lang="en-US" sz="2000" dirty="0">
                          <a:solidFill>
                            <a:schemeClr val="tx1"/>
                          </a:solidFill>
                          <a:effectLst/>
                        </a:rPr>
                        <a:t>Use the language of compare and contrast when you are asked to: </a:t>
                      </a:r>
                    </a:p>
                    <a:p>
                      <a:pPr marL="342900" marR="0" lvl="0" indent="-342900">
                        <a:lnSpc>
                          <a:spcPct val="115000"/>
                        </a:lnSpc>
                        <a:spcBef>
                          <a:spcPts val="0"/>
                        </a:spcBef>
                        <a:spcAft>
                          <a:spcPts val="600"/>
                        </a:spcAft>
                        <a:buFont typeface="Wingdings"/>
                        <a:buChar char=""/>
                      </a:pPr>
                      <a:r>
                        <a:rPr lang="en-US" sz="2000" dirty="0">
                          <a:solidFill>
                            <a:schemeClr val="tx1"/>
                          </a:solidFill>
                          <a:effectLst/>
                        </a:rPr>
                        <a:t>discuss the similarities and differences</a:t>
                      </a:r>
                    </a:p>
                    <a:p>
                      <a:pPr marL="342900" marR="0" lvl="0" indent="-342900">
                        <a:lnSpc>
                          <a:spcPct val="115000"/>
                        </a:lnSpc>
                        <a:spcBef>
                          <a:spcPts val="0"/>
                        </a:spcBef>
                        <a:spcAft>
                          <a:spcPts val="600"/>
                        </a:spcAft>
                        <a:buFont typeface="Wingdings"/>
                        <a:buChar char=""/>
                      </a:pPr>
                      <a:r>
                        <a:rPr lang="en-US" sz="2000" dirty="0">
                          <a:solidFill>
                            <a:schemeClr val="tx1"/>
                          </a:solidFill>
                          <a:effectLst/>
                        </a:rPr>
                        <a:t>choose the best option</a:t>
                      </a:r>
                    </a:p>
                    <a:p>
                      <a:pPr marL="342900" marR="0" lvl="0" indent="-342900">
                        <a:lnSpc>
                          <a:spcPct val="115000"/>
                        </a:lnSpc>
                        <a:spcBef>
                          <a:spcPts val="0"/>
                        </a:spcBef>
                        <a:spcAft>
                          <a:spcPts val="600"/>
                        </a:spcAft>
                        <a:buFont typeface="Wingdings"/>
                        <a:buChar char=""/>
                      </a:pPr>
                      <a:r>
                        <a:rPr lang="en-US" sz="2000" dirty="0">
                          <a:solidFill>
                            <a:schemeClr val="tx1"/>
                          </a:solidFill>
                          <a:effectLst/>
                        </a:rPr>
                        <a:t>identify common characteristics</a:t>
                      </a:r>
                    </a:p>
                    <a:p>
                      <a:pPr marL="0" marR="0">
                        <a:lnSpc>
                          <a:spcPct val="115000"/>
                        </a:lnSpc>
                        <a:spcBef>
                          <a:spcPts val="0"/>
                        </a:spcBef>
                        <a:spcAft>
                          <a:spcPts val="600"/>
                        </a:spcAft>
                      </a:pPr>
                      <a:r>
                        <a:rPr lang="en-US"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02103">
                <a:tc>
                  <a:txBody>
                    <a:bodyPr/>
                    <a:lstStyle/>
                    <a:p>
                      <a:pPr marL="342900" marR="0" lvl="0" indent="-342900">
                        <a:lnSpc>
                          <a:spcPct val="115000"/>
                        </a:lnSpc>
                        <a:spcBef>
                          <a:spcPts val="0"/>
                        </a:spcBef>
                        <a:spcAft>
                          <a:spcPts val="600"/>
                        </a:spcAft>
                        <a:buFont typeface="Wingdings"/>
                        <a:buChar char=""/>
                      </a:pPr>
                      <a:r>
                        <a:rPr lang="en-US" sz="1600" dirty="0">
                          <a:solidFill>
                            <a:schemeClr val="tx1"/>
                          </a:solidFill>
                          <a:effectLst/>
                        </a:rPr>
                        <a:t>but</a:t>
                      </a:r>
                    </a:p>
                    <a:p>
                      <a:pPr marL="342900" marR="0" lvl="0" indent="-342900">
                        <a:lnSpc>
                          <a:spcPct val="115000"/>
                        </a:lnSpc>
                        <a:spcBef>
                          <a:spcPts val="0"/>
                        </a:spcBef>
                        <a:spcAft>
                          <a:spcPts val="600"/>
                        </a:spcAft>
                        <a:buFont typeface="Wingdings"/>
                        <a:buChar char=""/>
                      </a:pPr>
                      <a:r>
                        <a:rPr lang="en-US" sz="1600" dirty="0">
                          <a:solidFill>
                            <a:schemeClr val="tx1"/>
                          </a:solidFill>
                          <a:effectLst/>
                        </a:rPr>
                        <a:t>however</a:t>
                      </a:r>
                    </a:p>
                    <a:p>
                      <a:pPr marL="342900" marR="0" lvl="0" indent="-342900">
                        <a:lnSpc>
                          <a:spcPct val="115000"/>
                        </a:lnSpc>
                        <a:spcBef>
                          <a:spcPts val="0"/>
                        </a:spcBef>
                        <a:spcAft>
                          <a:spcPts val="600"/>
                        </a:spcAft>
                        <a:buFont typeface="Wingdings"/>
                        <a:buChar char=""/>
                      </a:pPr>
                      <a:r>
                        <a:rPr lang="en-US" sz="1600" dirty="0">
                          <a:solidFill>
                            <a:schemeClr val="tx1"/>
                          </a:solidFill>
                          <a:effectLst/>
                        </a:rPr>
                        <a:t>yet</a:t>
                      </a:r>
                    </a:p>
                    <a:p>
                      <a:pPr marL="342900" marR="0" lvl="0" indent="-342900">
                        <a:lnSpc>
                          <a:spcPct val="115000"/>
                        </a:lnSpc>
                        <a:spcBef>
                          <a:spcPts val="0"/>
                        </a:spcBef>
                        <a:spcAft>
                          <a:spcPts val="600"/>
                        </a:spcAft>
                        <a:buFont typeface="Wingdings"/>
                        <a:buChar char=""/>
                      </a:pPr>
                      <a:r>
                        <a:rPr lang="en-US" sz="1600" dirty="0">
                          <a:solidFill>
                            <a:schemeClr val="tx1"/>
                          </a:solidFill>
                          <a:effectLst/>
                        </a:rPr>
                        <a:t>unlike</a:t>
                      </a:r>
                    </a:p>
                    <a:p>
                      <a:pPr marL="342900" marR="0" lvl="0" indent="-342900">
                        <a:lnSpc>
                          <a:spcPct val="115000"/>
                        </a:lnSpc>
                        <a:spcBef>
                          <a:spcPts val="0"/>
                        </a:spcBef>
                        <a:spcAft>
                          <a:spcPts val="600"/>
                        </a:spcAft>
                        <a:buFont typeface="Wingdings"/>
                        <a:buChar char=""/>
                      </a:pPr>
                      <a:r>
                        <a:rPr lang="en-US" sz="1600" dirty="0">
                          <a:solidFill>
                            <a:schemeClr val="tx1"/>
                          </a:solidFill>
                          <a:effectLst/>
                        </a:rPr>
                        <a:t>like</a:t>
                      </a:r>
                    </a:p>
                    <a:p>
                      <a:pPr marL="342900" marR="0" lvl="0" indent="-342900">
                        <a:lnSpc>
                          <a:spcPct val="115000"/>
                        </a:lnSpc>
                        <a:spcBef>
                          <a:spcPts val="0"/>
                        </a:spcBef>
                        <a:spcAft>
                          <a:spcPts val="600"/>
                        </a:spcAft>
                        <a:buFont typeface="Wingdings"/>
                        <a:buChar char=""/>
                      </a:pPr>
                      <a:r>
                        <a:rPr lang="en-US" sz="1600" dirty="0">
                          <a:solidFill>
                            <a:schemeClr val="tx1"/>
                          </a:solidFill>
                          <a:effectLst/>
                        </a:rPr>
                        <a:t>similarly</a:t>
                      </a:r>
                    </a:p>
                    <a:p>
                      <a:pPr marL="342900" marR="0" lvl="0" indent="-342900">
                        <a:lnSpc>
                          <a:spcPct val="115000"/>
                        </a:lnSpc>
                        <a:spcBef>
                          <a:spcPts val="0"/>
                        </a:spcBef>
                        <a:spcAft>
                          <a:spcPts val="600"/>
                        </a:spcAft>
                        <a:buFont typeface="Wingdings"/>
                        <a:buChar char=""/>
                      </a:pPr>
                      <a:r>
                        <a:rPr lang="en-US" sz="1600" dirty="0">
                          <a:solidFill>
                            <a:schemeClr val="tx1"/>
                          </a:solidFill>
                          <a:effectLst/>
                        </a:rPr>
                        <a:t>whereas</a:t>
                      </a:r>
                      <a:endParaRPr lang="en-US"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600"/>
                        </a:spcAft>
                        <a:buFont typeface="Wingdings"/>
                        <a:buChar char=""/>
                      </a:pPr>
                      <a:r>
                        <a:rPr lang="en-US" sz="1600" b="1" dirty="0">
                          <a:solidFill>
                            <a:schemeClr val="tx1"/>
                          </a:solidFill>
                          <a:effectLst/>
                        </a:rPr>
                        <a:t>contrary</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same</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both</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share</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each</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produced</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although</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600"/>
                        </a:spcAft>
                        <a:buFont typeface="Wingdings"/>
                        <a:buChar char=""/>
                      </a:pPr>
                      <a:r>
                        <a:rPr lang="en-US" sz="1600" b="1" dirty="0">
                          <a:solidFill>
                            <a:schemeClr val="tx1"/>
                          </a:solidFill>
                          <a:effectLst/>
                        </a:rPr>
                        <a:t>in common</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on the other hand</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as opposed to </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a distinction between</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share the same</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just alike</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in contrast</a:t>
                      </a:r>
                    </a:p>
                    <a:p>
                      <a:pPr marL="342900" marR="0" lvl="0" indent="-342900">
                        <a:lnSpc>
                          <a:spcPct val="115000"/>
                        </a:lnSpc>
                        <a:spcBef>
                          <a:spcPts val="0"/>
                        </a:spcBef>
                        <a:spcAft>
                          <a:spcPts val="600"/>
                        </a:spcAft>
                        <a:buFont typeface="Wingdings"/>
                        <a:buChar char=""/>
                      </a:pPr>
                      <a:r>
                        <a:rPr lang="en-US" sz="1600" b="1" dirty="0">
                          <a:solidFill>
                            <a:schemeClr val="tx1"/>
                          </a:solidFill>
                          <a:effectLst/>
                        </a:rPr>
                        <a:t>compared to</a:t>
                      </a:r>
                      <a:endParaRPr lang="en-US" sz="16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7169" name="Picture 2" descr="http://www.google.com/url?source=imglanding&amp;ct=img&amp;q=http://im.glogster.com/media/3/10/37/1/10370193.gif&amp;sa=X&amp;ei=8kidUICSBuaYiAKH14CoCw&amp;ved=0CAkQ8wc&amp;usg=AFQjCNGj_G3yl0W89x0J3fSw7vNVNRZRuw"/>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600" y="1905000"/>
            <a:ext cx="1638300" cy="111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271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Compare-Contrast</a:t>
            </a:r>
            <a:endParaRPr lang="en-US" sz="4000" dirty="0"/>
          </a:p>
        </p:txBody>
      </p:sp>
      <p:sp>
        <p:nvSpPr>
          <p:cNvPr id="3" name="Content Placeholder 2"/>
          <p:cNvSpPr>
            <a:spLocks noGrp="1"/>
          </p:cNvSpPr>
          <p:nvPr>
            <p:ph sz="half" idx="1"/>
          </p:nvPr>
        </p:nvSpPr>
        <p:spPr/>
        <p:txBody>
          <a:bodyPr>
            <a:normAutofit fontScale="55000" lnSpcReduction="20000"/>
          </a:bodyPr>
          <a:lstStyle/>
          <a:p>
            <a:pPr marL="0" indent="0">
              <a:buNone/>
            </a:pPr>
            <a:r>
              <a:rPr lang="en-US" sz="5100" dirty="0" smtClean="0"/>
              <a:t>Compare Statements</a:t>
            </a:r>
          </a:p>
          <a:p>
            <a:pPr marL="0" indent="0">
              <a:buNone/>
            </a:pPr>
            <a:endParaRPr lang="en-US" sz="5100" dirty="0" smtClean="0"/>
          </a:p>
          <a:p>
            <a:r>
              <a:rPr lang="en-US" b="1" dirty="0"/>
              <a:t>Simple language:</a:t>
            </a:r>
            <a:r>
              <a:rPr lang="en-US" dirty="0"/>
              <a:t> </a:t>
            </a:r>
            <a:r>
              <a:rPr lang="en-US" i="1" dirty="0"/>
              <a:t>The gull and the coyote are the same because they both live in the Mono Lake ecosystem. </a:t>
            </a:r>
            <a:endParaRPr lang="en-US" i="1" dirty="0" smtClean="0"/>
          </a:p>
          <a:p>
            <a:endParaRPr lang="en-US" dirty="0" smtClean="0"/>
          </a:p>
          <a:p>
            <a:endParaRPr lang="en-US" dirty="0"/>
          </a:p>
          <a:p>
            <a:r>
              <a:rPr lang="en-US" b="1" dirty="0"/>
              <a:t>Sufficient Language:</a:t>
            </a:r>
            <a:r>
              <a:rPr lang="en-US" dirty="0"/>
              <a:t>  </a:t>
            </a:r>
            <a:r>
              <a:rPr lang="en-US" i="1" dirty="0"/>
              <a:t>The gull and the coyote are similar because they are both considered scavengers in the ecosystem sometimes eating carrion. </a:t>
            </a:r>
            <a:endParaRPr lang="en-US" i="1" dirty="0" smtClean="0"/>
          </a:p>
          <a:p>
            <a:endParaRPr lang="en-US" dirty="0" smtClean="0"/>
          </a:p>
          <a:p>
            <a:endParaRPr lang="en-US" dirty="0"/>
          </a:p>
          <a:p>
            <a:r>
              <a:rPr lang="en-US" b="1" dirty="0"/>
              <a:t>Sophisticated Language:</a:t>
            </a:r>
            <a:r>
              <a:rPr lang="en-US" dirty="0"/>
              <a:t>  </a:t>
            </a:r>
            <a:r>
              <a:rPr lang="en-US" i="1" dirty="0"/>
              <a:t> Common attributes of the gull and the coyote include a diet of carrion, dead or decaying fish. </a:t>
            </a:r>
            <a:endParaRPr lang="en-US" dirty="0"/>
          </a:p>
          <a:p>
            <a:endParaRPr lang="en-US" dirty="0"/>
          </a:p>
        </p:txBody>
      </p:sp>
      <p:sp>
        <p:nvSpPr>
          <p:cNvPr id="4" name="Content Placeholder 3"/>
          <p:cNvSpPr>
            <a:spLocks noGrp="1"/>
          </p:cNvSpPr>
          <p:nvPr>
            <p:ph sz="half" idx="2"/>
          </p:nvPr>
        </p:nvSpPr>
        <p:spPr>
          <a:xfrm>
            <a:off x="4648200" y="1676400"/>
            <a:ext cx="4038600" cy="4419600"/>
          </a:xfrm>
        </p:spPr>
        <p:txBody>
          <a:bodyPr>
            <a:normAutofit fontScale="55000" lnSpcReduction="20000"/>
          </a:bodyPr>
          <a:lstStyle/>
          <a:p>
            <a:pPr marL="0" indent="0">
              <a:buNone/>
            </a:pPr>
            <a:r>
              <a:rPr lang="en-US" sz="5100" dirty="0" smtClean="0"/>
              <a:t>Contrast Statements</a:t>
            </a:r>
          </a:p>
          <a:p>
            <a:pPr marL="0" indent="0">
              <a:buNone/>
            </a:pPr>
            <a:endParaRPr lang="en-US" sz="5100" dirty="0" smtClean="0"/>
          </a:p>
          <a:p>
            <a:r>
              <a:rPr lang="en-US" b="1" dirty="0"/>
              <a:t>Simple Language:</a:t>
            </a:r>
            <a:r>
              <a:rPr lang="en-US" dirty="0"/>
              <a:t> </a:t>
            </a:r>
            <a:r>
              <a:rPr lang="en-US" i="1" dirty="0"/>
              <a:t>California gulls make their nests in </a:t>
            </a:r>
            <a:r>
              <a:rPr lang="en-US" i="1" dirty="0" smtClean="0"/>
              <a:t>hollows </a:t>
            </a:r>
            <a:r>
              <a:rPr lang="en-US" i="1" dirty="0"/>
              <a:t>of the ground unlike the coyote that makes a den with their scent somewhere in their hunting area.</a:t>
            </a:r>
            <a:r>
              <a:rPr lang="en-US" dirty="0"/>
              <a:t> </a:t>
            </a:r>
            <a:endParaRPr lang="en-US" dirty="0" smtClean="0"/>
          </a:p>
          <a:p>
            <a:endParaRPr lang="en-US" dirty="0"/>
          </a:p>
          <a:p>
            <a:r>
              <a:rPr lang="en-US" b="1" dirty="0"/>
              <a:t>Sufficient Language:</a:t>
            </a:r>
            <a:r>
              <a:rPr lang="en-US" dirty="0"/>
              <a:t> </a:t>
            </a:r>
            <a:r>
              <a:rPr lang="en-US" i="1" dirty="0"/>
              <a:t>Gulls are hunted by many animals such as coyotes, other small mammals and even birds in contrast the coyote is only hunted by one animal, the wolf</a:t>
            </a:r>
            <a:r>
              <a:rPr lang="en-US" i="1" dirty="0" smtClean="0"/>
              <a:t>.</a:t>
            </a:r>
          </a:p>
          <a:p>
            <a:endParaRPr lang="en-US" dirty="0"/>
          </a:p>
          <a:p>
            <a:r>
              <a:rPr lang="en-US" b="1" dirty="0"/>
              <a:t>Sophisticated Language:  </a:t>
            </a:r>
            <a:r>
              <a:rPr lang="en-US" i="1" dirty="0"/>
              <a:t>The reproductive habits of the coyote and gull are different.  Gulls will lay their eggs in May and hatch in June, whereas coyotes mate during February and March and birth their young in April and May. </a:t>
            </a:r>
            <a:endParaRPr lang="en-US" dirty="0"/>
          </a:p>
          <a:p>
            <a:endParaRPr lang="en-US" dirty="0"/>
          </a:p>
        </p:txBody>
      </p:sp>
    </p:spTree>
    <p:extLst>
      <p:ext uri="{BB962C8B-B14F-4D97-AF65-F5344CB8AC3E}">
        <p14:creationId xmlns:p14="http://schemas.microsoft.com/office/powerpoint/2010/main" val="39654245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a Compare / Contrast Frame…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4330510"/>
              </p:ext>
            </p:extLst>
          </p:nvPr>
        </p:nvGraphicFramePr>
        <p:xfrm>
          <a:off x="457200" y="1447800"/>
          <a:ext cx="8229600" cy="4206240"/>
        </p:xfrm>
        <a:graphic>
          <a:graphicData uri="http://schemas.openxmlformats.org/drawingml/2006/table">
            <a:tbl>
              <a:tblPr firstRow="1" bandRow="1">
                <a:tableStyleId>{5C22544A-7EE6-4342-B048-85BDC9FD1C3A}</a:tableStyleId>
              </a:tblPr>
              <a:tblGrid>
                <a:gridCol w="1981200"/>
                <a:gridCol w="6248400"/>
              </a:tblGrid>
              <a:tr h="762000">
                <a:tc>
                  <a:txBody>
                    <a:bodyPr/>
                    <a:lstStyle/>
                    <a:p>
                      <a:pPr marL="0" marR="0" indent="0" algn="l">
                        <a:lnSpc>
                          <a:spcPct val="115000"/>
                        </a:lnSpc>
                        <a:spcBef>
                          <a:spcPts val="0"/>
                        </a:spcBef>
                        <a:spcAft>
                          <a:spcPts val="0"/>
                        </a:spcAft>
                        <a:buFont typeface="Arial" pitchFamily="34" charset="0"/>
                        <a:buNone/>
                      </a:pPr>
                      <a:endParaRPr lang="en-US" sz="1600" b="0" dirty="0" smtClean="0">
                        <a:solidFill>
                          <a:schemeClr val="tx1">
                            <a:lumMod val="90000"/>
                            <a:lumOff val="10000"/>
                          </a:schemeClr>
                        </a:solidFill>
                        <a:effectLst/>
                        <a:latin typeface="+mn-lt"/>
                        <a:ea typeface="Calibri"/>
                        <a:cs typeface="Times New Roman"/>
                      </a:endParaRPr>
                    </a:p>
                    <a:p>
                      <a:pPr marL="0" marR="0" indent="0" algn="l">
                        <a:lnSpc>
                          <a:spcPct val="115000"/>
                        </a:lnSpc>
                        <a:spcBef>
                          <a:spcPts val="0"/>
                        </a:spcBef>
                        <a:spcAft>
                          <a:spcPts val="0"/>
                        </a:spcAft>
                        <a:buFont typeface="Arial" pitchFamily="34" charset="0"/>
                        <a:buNone/>
                      </a:pPr>
                      <a:r>
                        <a:rPr lang="en-US" sz="1600" b="0" dirty="0" smtClean="0">
                          <a:solidFill>
                            <a:schemeClr val="tx1">
                              <a:lumMod val="90000"/>
                              <a:lumOff val="10000"/>
                            </a:schemeClr>
                          </a:solidFill>
                          <a:effectLst/>
                          <a:latin typeface="+mn-lt"/>
                          <a:ea typeface="Calibri"/>
                          <a:cs typeface="Times New Roman"/>
                        </a:rPr>
                        <a:t>To </a:t>
                      </a:r>
                      <a:r>
                        <a:rPr lang="en-US" sz="1600" b="0" dirty="0">
                          <a:solidFill>
                            <a:schemeClr val="tx1">
                              <a:lumMod val="90000"/>
                              <a:lumOff val="10000"/>
                            </a:schemeClr>
                          </a:solidFill>
                          <a:effectLst/>
                          <a:latin typeface="+mn-lt"/>
                          <a:ea typeface="Calibri"/>
                          <a:cs typeface="Times New Roman"/>
                        </a:rPr>
                        <a:t>open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indent="0" algn="l" defTabSz="914400" rtl="0" eaLnBrk="1" fontAlgn="auto" latinLnBrk="0" hangingPunct="1">
                        <a:lnSpc>
                          <a:spcPct val="115000"/>
                        </a:lnSpc>
                        <a:spcBef>
                          <a:spcPts val="0"/>
                        </a:spcBef>
                        <a:spcAft>
                          <a:spcPts val="0"/>
                        </a:spcAft>
                        <a:buClrTx/>
                        <a:buSzTx/>
                        <a:buFont typeface="Arial" pitchFamily="34" charset="0"/>
                        <a:buNone/>
                        <a:tabLst/>
                        <a:defRPr/>
                      </a:pPr>
                      <a:endParaRPr lang="en-US" sz="1600" b="0" dirty="0" smtClean="0">
                        <a:solidFill>
                          <a:schemeClr val="tx1">
                            <a:lumMod val="90000"/>
                            <a:lumOff val="10000"/>
                          </a:schemeClr>
                        </a:solidFill>
                        <a:effectLst/>
                        <a:latin typeface="+mn-lt"/>
                        <a:ea typeface="Calibri"/>
                        <a:cs typeface="Times New Roman"/>
                      </a:endParaRPr>
                    </a:p>
                    <a:p>
                      <a:pPr marL="228600" marR="0" indent="0" algn="l" defTabSz="914400" rtl="0" eaLnBrk="1" fontAlgn="auto" latinLnBrk="0" hangingPunct="1">
                        <a:lnSpc>
                          <a:spcPct val="115000"/>
                        </a:lnSpc>
                        <a:spcBef>
                          <a:spcPts val="0"/>
                        </a:spcBef>
                        <a:spcAft>
                          <a:spcPts val="0"/>
                        </a:spcAft>
                        <a:buClrTx/>
                        <a:buSzTx/>
                        <a:buFont typeface="Arial" pitchFamily="34" charset="0"/>
                        <a:buNone/>
                        <a:tabLst/>
                        <a:defRPr/>
                      </a:pPr>
                      <a:r>
                        <a:rPr lang="en-US" sz="1600" b="0" dirty="0" smtClean="0">
                          <a:solidFill>
                            <a:schemeClr val="tx1">
                              <a:lumMod val="90000"/>
                              <a:lumOff val="10000"/>
                            </a:schemeClr>
                          </a:solidFill>
                          <a:effectLst/>
                          <a:latin typeface="+mn-lt"/>
                          <a:ea typeface="Calibri"/>
                          <a:cs typeface="Times New Roman"/>
                        </a:rPr>
                        <a:t>By comparing</a:t>
                      </a:r>
                      <a:r>
                        <a:rPr lang="en-US" sz="1600" b="0" baseline="0" dirty="0" smtClean="0">
                          <a:solidFill>
                            <a:schemeClr val="tx1">
                              <a:lumMod val="90000"/>
                              <a:lumOff val="10000"/>
                            </a:schemeClr>
                          </a:solidFill>
                          <a:effectLst/>
                          <a:latin typeface="+mn-lt"/>
                          <a:ea typeface="Calibri"/>
                          <a:cs typeface="Times New Roman"/>
                        </a:rPr>
                        <a:t> the _________ and the _______, it becomes clear that…</a:t>
                      </a:r>
                      <a:endParaRPr lang="en-US" sz="1600" b="0" dirty="0" smtClean="0">
                        <a:solidFill>
                          <a:schemeClr val="tx1">
                            <a:lumMod val="90000"/>
                            <a:lumOff val="10000"/>
                          </a:schemeClr>
                        </a:solidFill>
                        <a:effectLst/>
                        <a:latin typeface="+mn-lt"/>
                        <a:ea typeface="Calibri"/>
                        <a:cs typeface="Times New Roman"/>
                      </a:endParaRPr>
                    </a:p>
                    <a:p>
                      <a:pPr marL="228600" marR="0" indent="0">
                        <a:lnSpc>
                          <a:spcPct val="115000"/>
                        </a:lnSpc>
                        <a:spcBef>
                          <a:spcPts val="0"/>
                        </a:spcBef>
                        <a:spcAft>
                          <a:spcPts val="0"/>
                        </a:spcAft>
                        <a:buFont typeface="Arial" pitchFamily="34" charset="0"/>
                        <a:buNone/>
                      </a:pPr>
                      <a:endParaRPr lang="en-US" sz="1600" b="0" dirty="0" smtClean="0">
                        <a:solidFill>
                          <a:schemeClr val="tx1">
                            <a:lumMod val="90000"/>
                            <a:lumOff val="10000"/>
                          </a:schemeClr>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To compare or contrast</a:t>
                      </a:r>
                    </a:p>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lvl="0" indent="0">
                        <a:buFont typeface="Arial" pitchFamily="34" charset="0"/>
                        <a:buNone/>
                      </a:pPr>
                      <a:r>
                        <a:rPr lang="en-US" sz="1600" kern="1200" dirty="0" smtClean="0">
                          <a:solidFill>
                            <a:schemeClr val="dk1"/>
                          </a:solidFill>
                          <a:effectLst/>
                          <a:latin typeface="+mn-lt"/>
                          <a:ea typeface="+mn-ea"/>
                          <a:cs typeface="+mn-cs"/>
                        </a:rPr>
                        <a:t>    Although ______ and ______ are _____, _________ is ________.</a:t>
                      </a:r>
                    </a:p>
                    <a:p>
                      <a:pPr marL="22860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To support your ideas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lvl="0" indent="0">
                        <a:lnSpc>
                          <a:spcPct val="115000"/>
                        </a:lnSpc>
                        <a:spcBef>
                          <a:spcPts val="0"/>
                        </a:spcBef>
                        <a:spcAft>
                          <a:spcPts val="0"/>
                        </a:spcAft>
                        <a:buFont typeface="Symbol"/>
                        <a:buNone/>
                      </a:pPr>
                      <a:r>
                        <a:rPr lang="en-US" sz="1600" dirty="0" smtClean="0">
                          <a:solidFill>
                            <a:schemeClr val="tx1">
                              <a:lumMod val="90000"/>
                              <a:lumOff val="10000"/>
                            </a:schemeClr>
                          </a:solidFill>
                          <a:effectLst/>
                          <a:latin typeface="+mn-lt"/>
                          <a:ea typeface="Calibri"/>
                          <a:cs typeface="Times New Roman"/>
                        </a:rPr>
                        <a:t>    One </a:t>
                      </a:r>
                      <a:r>
                        <a:rPr lang="en-US" sz="1600" dirty="0">
                          <a:solidFill>
                            <a:schemeClr val="tx1">
                              <a:lumMod val="90000"/>
                              <a:lumOff val="10000"/>
                            </a:schemeClr>
                          </a:solidFill>
                          <a:effectLst/>
                          <a:latin typeface="+mn-lt"/>
                          <a:ea typeface="Calibri"/>
                          <a:cs typeface="Times New Roman"/>
                        </a:rPr>
                        <a:t>similarity / difference is  __________ .</a:t>
                      </a:r>
                    </a:p>
                    <a:p>
                      <a:pPr marL="22860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r>
                        <a:rPr lang="en-US" sz="1600" dirty="0" smtClean="0">
                          <a:solidFill>
                            <a:schemeClr val="tx1">
                              <a:lumMod val="90000"/>
                              <a:lumOff val="10000"/>
                            </a:schemeClr>
                          </a:solidFill>
                          <a:effectLst/>
                          <a:latin typeface="+mn-lt"/>
                          <a:ea typeface="Calibri"/>
                          <a:cs typeface="Times New Roman"/>
                        </a:rPr>
                        <a:t>To </a:t>
                      </a:r>
                      <a:r>
                        <a:rPr lang="en-US" sz="1600" dirty="0">
                          <a:solidFill>
                            <a:schemeClr val="tx1">
                              <a:lumMod val="90000"/>
                              <a:lumOff val="10000"/>
                            </a:schemeClr>
                          </a:solidFill>
                          <a:effectLst/>
                          <a:latin typeface="+mn-lt"/>
                          <a:ea typeface="Calibri"/>
                          <a:cs typeface="Times New Roman"/>
                        </a:rPr>
                        <a:t>close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lvl="0" indent="0">
                        <a:lnSpc>
                          <a:spcPct val="115000"/>
                        </a:lnSpc>
                        <a:spcBef>
                          <a:spcPts val="0"/>
                        </a:spcBef>
                        <a:spcAft>
                          <a:spcPts val="0"/>
                        </a:spcAft>
                        <a:buFont typeface="Symbol"/>
                        <a:buNone/>
                      </a:pPr>
                      <a:r>
                        <a:rPr lang="en-US" sz="1600" dirty="0" smtClean="0">
                          <a:solidFill>
                            <a:schemeClr val="tx1">
                              <a:lumMod val="90000"/>
                              <a:lumOff val="10000"/>
                            </a:schemeClr>
                          </a:solidFill>
                          <a:effectLst/>
                          <a:latin typeface="+mn-lt"/>
                          <a:ea typeface="Calibri"/>
                          <a:cs typeface="Times New Roman"/>
                        </a:rPr>
                        <a:t>    By </a:t>
                      </a:r>
                      <a:r>
                        <a:rPr lang="en-US" sz="1600" dirty="0">
                          <a:solidFill>
                            <a:schemeClr val="tx1">
                              <a:lumMod val="90000"/>
                              <a:lumOff val="10000"/>
                            </a:schemeClr>
                          </a:solidFill>
                          <a:effectLst/>
                          <a:latin typeface="+mn-lt"/>
                          <a:ea typeface="Calibri"/>
                          <a:cs typeface="Times New Roman"/>
                        </a:rPr>
                        <a:t>comparing _____ to __________,  we learn ____________. </a:t>
                      </a:r>
                    </a:p>
                    <a:p>
                      <a:pPr marL="22860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p>
                      <a:pPr marL="0" marR="0" indent="0">
                        <a:lnSpc>
                          <a:spcPct val="115000"/>
                        </a:lnSpc>
                        <a:spcBef>
                          <a:spcPts val="0"/>
                        </a:spcBef>
                        <a:spcAft>
                          <a:spcPts val="0"/>
                        </a:spcAft>
                        <a:buFont typeface="Arial" pitchFamily="34" charset="0"/>
                        <a:buNone/>
                      </a:pPr>
                      <a:r>
                        <a:rPr lang="en-US" sz="1600" dirty="0">
                          <a:solidFill>
                            <a:schemeClr val="tx1">
                              <a:lumMod val="90000"/>
                              <a:lumOff val="10000"/>
                            </a:schemeClr>
                          </a:solidFill>
                          <a:effectLst/>
                          <a:latin typeface="+mn-lt"/>
                          <a:ea typeface="Calibri"/>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9784336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Prepared paragraph using </a:t>
            </a:r>
            <a:r>
              <a:rPr lang="en-US" b="1" dirty="0" smtClean="0"/>
              <a:t>frame to show differences: </a:t>
            </a:r>
            <a:endParaRPr lang="en-US" dirty="0"/>
          </a:p>
        </p:txBody>
      </p:sp>
      <p:sp>
        <p:nvSpPr>
          <p:cNvPr id="3" name="Content Placeholder 2"/>
          <p:cNvSpPr>
            <a:spLocks noGrp="1"/>
          </p:cNvSpPr>
          <p:nvPr>
            <p:ph idx="1"/>
          </p:nvPr>
        </p:nvSpPr>
        <p:spPr>
          <a:xfrm>
            <a:off x="381000" y="1295400"/>
            <a:ext cx="8229600" cy="4525963"/>
          </a:xfrm>
        </p:spPr>
        <p:txBody>
          <a:bodyPr>
            <a:normAutofit fontScale="92500" lnSpcReduction="20000"/>
          </a:bodyPr>
          <a:lstStyle/>
          <a:p>
            <a:pPr marL="0" indent="0">
              <a:lnSpc>
                <a:spcPct val="150000"/>
              </a:lnSpc>
              <a:buNone/>
            </a:pPr>
            <a:r>
              <a:rPr lang="en-US" i="1" dirty="0" smtClean="0"/>
              <a:t>	</a:t>
            </a:r>
            <a:r>
              <a:rPr lang="en-US" sz="2600" i="1" dirty="0" smtClean="0"/>
              <a:t>By </a:t>
            </a:r>
            <a:r>
              <a:rPr lang="en-US" sz="2600" i="1" dirty="0"/>
              <a:t>comparing the gull to the coyote, it becomes clear </a:t>
            </a:r>
            <a:r>
              <a:rPr lang="en-US" sz="2600" i="1" dirty="0" err="1" smtClean="0"/>
              <a:t>tha</a:t>
            </a:r>
            <a:r>
              <a:rPr lang="en-US" sz="2600" i="1" dirty="0" smtClean="0"/>
              <a:t>, </a:t>
            </a:r>
            <a:r>
              <a:rPr lang="en-US" sz="2600" i="1" dirty="0"/>
              <a:t>even though they live in the same </a:t>
            </a:r>
            <a:r>
              <a:rPr lang="en-US" sz="2600" i="1" dirty="0" smtClean="0"/>
              <a:t>ecosystem </a:t>
            </a:r>
            <a:r>
              <a:rPr lang="en-US" sz="2600" i="1" dirty="0"/>
              <a:t>they are organisms with different needs. Although gulls and coyote are both organisms in the Mono Lake </a:t>
            </a:r>
            <a:r>
              <a:rPr lang="en-US" sz="2600" i="1" dirty="0" smtClean="0"/>
              <a:t>ecosystem, </a:t>
            </a:r>
            <a:r>
              <a:rPr lang="en-US" sz="2600" i="1" dirty="0"/>
              <a:t>each organism has different predators. One difference is </a:t>
            </a:r>
            <a:r>
              <a:rPr lang="en-US" sz="2600" i="1" dirty="0" smtClean="0"/>
              <a:t>that the </a:t>
            </a:r>
            <a:r>
              <a:rPr lang="en-US" sz="2600" i="1" dirty="0"/>
              <a:t>gull has many predators including the coyote and the Caspian tern, whereas the only predator the coyote has is the wolf, which is not part of this ecosystem.  By comparing their </a:t>
            </a:r>
            <a:r>
              <a:rPr lang="en-US" sz="2600" i="1" dirty="0" smtClean="0"/>
              <a:t>predators, </a:t>
            </a:r>
            <a:r>
              <a:rPr lang="en-US" sz="2600" i="1" dirty="0"/>
              <a:t>we learn that gulls have more predators in this location that the coyote. </a:t>
            </a:r>
            <a:endParaRPr lang="en-US" sz="2600" dirty="0"/>
          </a:p>
          <a:p>
            <a:endParaRPr lang="en-US" dirty="0"/>
          </a:p>
        </p:txBody>
      </p:sp>
    </p:spTree>
    <p:extLst>
      <p:ext uri="{BB962C8B-B14F-4D97-AF65-F5344CB8AC3E}">
        <p14:creationId xmlns:p14="http://schemas.microsoft.com/office/powerpoint/2010/main" val="277891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and Contrast-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0782641"/>
              </p:ext>
            </p:extLst>
          </p:nvPr>
        </p:nvGraphicFramePr>
        <p:xfrm>
          <a:off x="457200" y="1066800"/>
          <a:ext cx="8229600" cy="4993132"/>
        </p:xfrm>
        <a:graphic>
          <a:graphicData uri="http://schemas.openxmlformats.org/drawingml/2006/table">
            <a:tbl>
              <a:tblPr firstRow="1" bandRow="1">
                <a:tableStyleId>{5C22544A-7EE6-4342-B048-85BDC9FD1C3A}</a:tableStyleId>
              </a:tblPr>
              <a:tblGrid>
                <a:gridCol w="2895600"/>
                <a:gridCol w="5334000"/>
              </a:tblGrid>
              <a:tr h="996424">
                <a:tc>
                  <a:txBody>
                    <a:bodyPr/>
                    <a:lstStyle/>
                    <a:p>
                      <a:pPr marL="0" marR="0">
                        <a:lnSpc>
                          <a:spcPct val="115000"/>
                        </a:lnSpc>
                        <a:spcBef>
                          <a:spcPts val="0"/>
                        </a:spcBef>
                        <a:spcAft>
                          <a:spcPts val="1000"/>
                        </a:spcAft>
                      </a:pPr>
                      <a:r>
                        <a:rPr lang="en-US" sz="1400" b="0" i="1" dirty="0">
                          <a:solidFill>
                            <a:schemeClr val="tx1"/>
                          </a:solidFill>
                          <a:effectLst/>
                          <a:latin typeface="Calibri"/>
                          <a:ea typeface="Calibri"/>
                          <a:cs typeface="Calibri"/>
                        </a:rPr>
                        <a:t>Start with how things are the same or similar.</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dirty="0">
                          <a:solidFill>
                            <a:schemeClr val="tx1"/>
                          </a:solidFill>
                          <a:effectLst/>
                          <a:latin typeface="Calibri"/>
                          <a:ea typeface="Calibri"/>
                          <a:cs typeface="Calibri"/>
                        </a:rPr>
                        <a:t>The _____ and the __­­____ are the same because they both ___________.</a:t>
                      </a:r>
                      <a:endParaRPr lang="en-US" sz="1400" b="0" dirty="0">
                        <a:solidFill>
                          <a:schemeClr val="tx1"/>
                        </a:solidFill>
                        <a:effectLst/>
                        <a:latin typeface="Calibri"/>
                        <a:ea typeface="Calibri"/>
                        <a:cs typeface="Times New Roman"/>
                      </a:endParaRPr>
                    </a:p>
                    <a:p>
                      <a:pPr marL="0" marR="0">
                        <a:lnSpc>
                          <a:spcPct val="115000"/>
                        </a:lnSpc>
                        <a:spcBef>
                          <a:spcPts val="0"/>
                        </a:spcBef>
                        <a:spcAft>
                          <a:spcPts val="1000"/>
                        </a:spcAft>
                      </a:pPr>
                      <a:r>
                        <a:rPr lang="en-US" sz="1400" b="0" i="1" dirty="0">
                          <a:solidFill>
                            <a:schemeClr val="tx1"/>
                          </a:solidFill>
                          <a:effectLst/>
                          <a:latin typeface="Calibri"/>
                          <a:ea typeface="Calibri"/>
                          <a:cs typeface="Calibri"/>
                        </a:rPr>
                        <a:t>The coyote and gull are the same because they both live in the Mono Lake Ecosystem.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6424">
                <a:tc>
                  <a:txBody>
                    <a:bodyPr/>
                    <a:lstStyle/>
                    <a:p>
                      <a:pPr marL="0" marR="0">
                        <a:lnSpc>
                          <a:spcPct val="115000"/>
                        </a:lnSpc>
                        <a:spcBef>
                          <a:spcPts val="0"/>
                        </a:spcBef>
                        <a:spcAft>
                          <a:spcPts val="1000"/>
                        </a:spcAft>
                      </a:pPr>
                      <a:r>
                        <a:rPr lang="en-US" sz="1400" i="1">
                          <a:effectLst/>
                          <a:latin typeface="Calibri"/>
                          <a:ea typeface="Calibri"/>
                          <a:cs typeface="Calibri"/>
                        </a:rPr>
                        <a:t>Add more details as needed.</a:t>
                      </a:r>
                      <a:endParaRPr lang="en-US"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dirty="0">
                          <a:effectLst/>
                          <a:latin typeface="Calibri"/>
                          <a:ea typeface="Calibri"/>
                          <a:cs typeface="Calibri"/>
                        </a:rPr>
                        <a:t>In addition, they both ________________.</a:t>
                      </a:r>
                      <a:endParaRPr lang="en-US" sz="1400" dirty="0">
                        <a:effectLst/>
                        <a:latin typeface="Calibri"/>
                        <a:ea typeface="Calibri"/>
                        <a:cs typeface="Times New Roman"/>
                      </a:endParaRPr>
                    </a:p>
                    <a:p>
                      <a:pPr marL="0" marR="0">
                        <a:lnSpc>
                          <a:spcPct val="115000"/>
                        </a:lnSpc>
                        <a:spcBef>
                          <a:spcPts val="0"/>
                        </a:spcBef>
                        <a:spcAft>
                          <a:spcPts val="1000"/>
                        </a:spcAft>
                      </a:pPr>
                      <a:r>
                        <a:rPr lang="en-US" sz="1400" i="1" dirty="0">
                          <a:effectLst/>
                          <a:latin typeface="Calibri"/>
                          <a:ea typeface="Calibri"/>
                          <a:cs typeface="Calibri"/>
                        </a:rPr>
                        <a:t>In addition, they both tend to be scavengers and will sometimes eat on the dead and decaying flesh of animals known as carrion. </a:t>
                      </a:r>
                      <a:endParaRPr lang="en-US"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5951">
                <a:tc>
                  <a:txBody>
                    <a:bodyPr/>
                    <a:lstStyle/>
                    <a:p>
                      <a:pPr marL="0" marR="0">
                        <a:lnSpc>
                          <a:spcPct val="115000"/>
                        </a:lnSpc>
                        <a:spcBef>
                          <a:spcPts val="0"/>
                        </a:spcBef>
                        <a:spcAft>
                          <a:spcPts val="1000"/>
                        </a:spcAft>
                      </a:pPr>
                      <a:r>
                        <a:rPr lang="en-US" sz="1400" i="1">
                          <a:effectLst/>
                          <a:latin typeface="Calibri"/>
                          <a:ea typeface="Calibri"/>
                          <a:cs typeface="Calibri"/>
                        </a:rPr>
                        <a:t>Explain how they are different.  You can compare the same property or characteristic in the same sentence.  Use “and”, “but”, or “whereas” to set up the contrast. </a:t>
                      </a:r>
                      <a:endParaRPr lang="en-US"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dirty="0">
                          <a:effectLst/>
                          <a:latin typeface="Calibri"/>
                          <a:ea typeface="Calibri"/>
                          <a:cs typeface="Calibri"/>
                        </a:rPr>
                        <a:t>They are different because the ______, but the ______ does not.   </a:t>
                      </a:r>
                      <a:endParaRPr lang="en-US" sz="1400" dirty="0">
                        <a:effectLst/>
                        <a:latin typeface="Calibri"/>
                        <a:ea typeface="Calibri"/>
                        <a:cs typeface="Times New Roman"/>
                      </a:endParaRPr>
                    </a:p>
                    <a:p>
                      <a:pPr marL="0" marR="0">
                        <a:lnSpc>
                          <a:spcPct val="115000"/>
                        </a:lnSpc>
                        <a:spcBef>
                          <a:spcPts val="0"/>
                        </a:spcBef>
                        <a:spcAft>
                          <a:spcPts val="1000"/>
                        </a:spcAft>
                      </a:pPr>
                      <a:r>
                        <a:rPr lang="en-US" sz="1400" i="1" dirty="0">
                          <a:effectLst/>
                          <a:latin typeface="Calibri"/>
                          <a:ea typeface="Calibri"/>
                          <a:cs typeface="Calibri"/>
                        </a:rPr>
                        <a:t>The gull and coyote are different because the gull lays eggs in the spring, but the coyote gives birth to live pups. </a:t>
                      </a:r>
                      <a:endParaRPr lang="en-US"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6424">
                <a:tc>
                  <a:txBody>
                    <a:bodyPr/>
                    <a:lstStyle/>
                    <a:p>
                      <a:pPr marL="0" marR="0">
                        <a:lnSpc>
                          <a:spcPct val="115000"/>
                        </a:lnSpc>
                        <a:spcBef>
                          <a:spcPts val="0"/>
                        </a:spcBef>
                        <a:spcAft>
                          <a:spcPts val="1000"/>
                        </a:spcAft>
                      </a:pPr>
                      <a:r>
                        <a:rPr lang="en-US" sz="1400" i="1">
                          <a:effectLst/>
                          <a:latin typeface="Calibri"/>
                          <a:ea typeface="Calibri"/>
                          <a:cs typeface="Calibri"/>
                        </a:rPr>
                        <a:t>Add more detail as needed.</a:t>
                      </a:r>
                      <a:endParaRPr lang="en-US"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dirty="0">
                          <a:effectLst/>
                          <a:latin typeface="Calibri"/>
                          <a:ea typeface="Calibri"/>
                          <a:cs typeface="Calibri"/>
                        </a:rPr>
                        <a:t>Also, the ________, whereas the ________________.</a:t>
                      </a:r>
                      <a:endParaRPr lang="en-US" sz="1400" dirty="0">
                        <a:effectLst/>
                        <a:latin typeface="Calibri"/>
                        <a:ea typeface="Calibri"/>
                        <a:cs typeface="Times New Roman"/>
                      </a:endParaRPr>
                    </a:p>
                    <a:p>
                      <a:pPr marL="0" marR="0">
                        <a:lnSpc>
                          <a:spcPct val="115000"/>
                        </a:lnSpc>
                        <a:spcBef>
                          <a:spcPts val="0"/>
                        </a:spcBef>
                        <a:spcAft>
                          <a:spcPts val="1000"/>
                        </a:spcAft>
                      </a:pPr>
                      <a:r>
                        <a:rPr lang="en-US" sz="1400" i="1" dirty="0">
                          <a:effectLst/>
                          <a:latin typeface="Calibri"/>
                          <a:ea typeface="Calibri"/>
                          <a:cs typeface="Calibri"/>
                        </a:rPr>
                        <a:t>Also, the gull has many predators within the Mono Lake Ecosystem including the tern and the coyote, whereas the coyote has no predators living in the area. </a:t>
                      </a:r>
                      <a:endParaRPr lang="en-US"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2976">
                <a:tc gridSpan="2">
                  <a:txBody>
                    <a:bodyPr/>
                    <a:lstStyle/>
                    <a:p>
                      <a:pPr marL="0" marR="0">
                        <a:lnSpc>
                          <a:spcPct val="115000"/>
                        </a:lnSpc>
                        <a:spcBef>
                          <a:spcPts val="0"/>
                        </a:spcBef>
                        <a:spcAft>
                          <a:spcPts val="1000"/>
                        </a:spcAft>
                      </a:pPr>
                      <a:r>
                        <a:rPr lang="en-US" sz="1400" dirty="0">
                          <a:effectLst/>
                          <a:latin typeface="Calibri"/>
                          <a:ea typeface="Calibri"/>
                          <a:cs typeface="Calibri"/>
                        </a:rPr>
                        <a:t>Remember to ask, “Will it be clear to the reader what I mean when I use pronouns such as </a:t>
                      </a:r>
                      <a:r>
                        <a:rPr lang="en-US" sz="1400" i="1" dirty="0">
                          <a:effectLst/>
                          <a:latin typeface="Calibri"/>
                          <a:ea typeface="Calibri"/>
                          <a:cs typeface="Calibri"/>
                        </a:rPr>
                        <a:t>they</a:t>
                      </a:r>
                      <a:r>
                        <a:rPr lang="en-US" sz="1400" dirty="0">
                          <a:effectLst/>
                          <a:latin typeface="Calibri"/>
                          <a:ea typeface="Calibri"/>
                          <a:cs typeface="Calibri"/>
                        </a:rPr>
                        <a:t> and </a:t>
                      </a:r>
                      <a:r>
                        <a:rPr lang="en-US" sz="1400" i="1" dirty="0">
                          <a:effectLst/>
                          <a:latin typeface="Calibri"/>
                          <a:ea typeface="Calibri"/>
                          <a:cs typeface="Calibri"/>
                        </a:rPr>
                        <a:t>it</a:t>
                      </a:r>
                      <a:r>
                        <a:rPr lang="en-US" sz="1400" dirty="0">
                          <a:effectLst/>
                          <a:latin typeface="Calibri"/>
                          <a:ea typeface="Calibri"/>
                          <a:cs typeface="Calibri"/>
                        </a:rPr>
                        <a:t>?  If not, how can I edit the sentence to make it clearer?”</a:t>
                      </a:r>
                      <a:endParaRPr lang="en-US"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345362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other frames to show similarities…</a:t>
            </a:r>
            <a:endParaRPr lang="en-US" dirty="0"/>
          </a:p>
        </p:txBody>
      </p:sp>
      <p:sp>
        <p:nvSpPr>
          <p:cNvPr id="3" name="Content Placeholder 2"/>
          <p:cNvSpPr>
            <a:spLocks noGrp="1"/>
          </p:cNvSpPr>
          <p:nvPr>
            <p:ph idx="1"/>
          </p:nvPr>
        </p:nvSpPr>
        <p:spPr/>
        <p:txBody>
          <a:bodyPr>
            <a:normAutofit fontScale="70000" lnSpcReduction="20000"/>
          </a:bodyPr>
          <a:lstStyle/>
          <a:p>
            <a:pPr marL="0" indent="0">
              <a:lnSpc>
                <a:spcPct val="170000"/>
              </a:lnSpc>
              <a:buNone/>
            </a:pPr>
            <a:r>
              <a:rPr lang="en-US" i="1" dirty="0" smtClean="0"/>
              <a:t>	The </a:t>
            </a:r>
            <a:r>
              <a:rPr lang="en-US" i="1" dirty="0"/>
              <a:t>coyote and gull are the same because they both live in the Mono Lake Ecosystem. In addition, they both tend to be scavengers and will sometimes eat on the dead and decaying flesh of animals known as carrion. The gull and coyote are different because the gull lays eggs in the spring, but the coyote gives birth to live pups. Also, the gull has many predators within the Mono Lake Ecosystem including the tern and the coyote, whereas the coyote has no predators living in the area.</a:t>
            </a:r>
            <a:endParaRPr lang="en-US" dirty="0"/>
          </a:p>
          <a:p>
            <a:endParaRPr lang="en-US" dirty="0"/>
          </a:p>
        </p:txBody>
      </p:sp>
    </p:spTree>
    <p:extLst>
      <p:ext uri="{BB962C8B-B14F-4D97-AF65-F5344CB8AC3E}">
        <p14:creationId xmlns:p14="http://schemas.microsoft.com/office/powerpoint/2010/main" val="3694940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Argumentative Writing </a:t>
            </a:r>
            <a:endParaRPr lang="en-US" dirty="0"/>
          </a:p>
        </p:txBody>
      </p:sp>
      <p:sp>
        <p:nvSpPr>
          <p:cNvPr id="3" name="Text Placeholder 2"/>
          <p:cNvSpPr>
            <a:spLocks noGrp="1"/>
          </p:cNvSpPr>
          <p:nvPr>
            <p:ph type="body" idx="1"/>
          </p:nvPr>
        </p:nvSpPr>
        <p:spPr/>
        <p:txBody>
          <a:bodyPr/>
          <a:lstStyle/>
          <a:p>
            <a:r>
              <a:rPr lang="en-US" dirty="0" smtClean="0">
                <a:solidFill>
                  <a:schemeClr val="tx1">
                    <a:lumMod val="75000"/>
                    <a:lumOff val="25000"/>
                  </a:schemeClr>
                </a:solidFill>
              </a:rPr>
              <a:t>Using Claims, Evidence and Reasoning to write Argumentatively</a:t>
            </a:r>
            <a:endParaRPr lang="en-US" dirty="0">
              <a:solidFill>
                <a:schemeClr val="tx1">
                  <a:lumMod val="75000"/>
                  <a:lumOff val="25000"/>
                </a:schemeClr>
              </a:solidFill>
            </a:endParaRPr>
          </a:p>
        </p:txBody>
      </p:sp>
    </p:spTree>
    <p:extLst>
      <p:ext uri="{BB962C8B-B14F-4D97-AF65-F5344CB8AC3E}">
        <p14:creationId xmlns:p14="http://schemas.microsoft.com/office/powerpoint/2010/main" val="2475671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ot;No&quot; Symbol 3"/>
          <p:cNvSpPr/>
          <p:nvPr/>
        </p:nvSpPr>
        <p:spPr>
          <a:xfrm>
            <a:off x="1752600" y="3962400"/>
            <a:ext cx="838200" cy="762000"/>
          </a:xfrm>
          <a:prstGeom prst="noSmoking">
            <a:avLst/>
          </a:prstGeom>
          <a:solidFill>
            <a:schemeClr val="accent4">
              <a:lumMod val="60000"/>
              <a:lumOff val="40000"/>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noAutofit/>
          </a:bodyPr>
          <a:lstStyle/>
          <a:p>
            <a:r>
              <a:rPr lang="en-US" dirty="0" smtClean="0"/>
              <a:t>PURPOSE OF THIS WORKSHOP (continued)</a:t>
            </a:r>
            <a:endParaRPr lang="en-US" dirty="0"/>
          </a:p>
        </p:txBody>
      </p:sp>
      <p:sp>
        <p:nvSpPr>
          <p:cNvPr id="3" name="Content Placeholder 2"/>
          <p:cNvSpPr>
            <a:spLocks noGrp="1"/>
          </p:cNvSpPr>
          <p:nvPr>
            <p:ph sz="half" idx="1"/>
          </p:nvPr>
        </p:nvSpPr>
        <p:spPr>
          <a:xfrm>
            <a:off x="914400" y="1524000"/>
            <a:ext cx="7543800" cy="4123857"/>
          </a:xfrm>
          <a:noFill/>
        </p:spPr>
        <p:txBody>
          <a:bodyPr>
            <a:normAutofit/>
          </a:bodyPr>
          <a:lstStyle/>
          <a:p>
            <a:pPr marL="0" indent="0">
              <a:buNone/>
            </a:pPr>
            <a:r>
              <a:rPr lang="en-US" dirty="0" smtClean="0"/>
              <a:t>The focus of the strategies will be on two of the three text types outlined in the CCSS:</a:t>
            </a:r>
          </a:p>
          <a:p>
            <a:pPr marL="0" indent="0">
              <a:buNone/>
            </a:pPr>
            <a:endParaRPr lang="en-US" sz="1000" dirty="0" smtClean="0"/>
          </a:p>
          <a:p>
            <a:pPr marL="514350" indent="-514350">
              <a:buFont typeface="+mj-lt"/>
              <a:buAutoNum type="arabicPeriod"/>
            </a:pPr>
            <a:r>
              <a:rPr lang="en-US" dirty="0" smtClean="0">
                <a:uFill>
                  <a:solidFill>
                    <a:schemeClr val="accent4"/>
                  </a:solidFill>
                </a:uFill>
              </a:rPr>
              <a:t>Argumentative</a:t>
            </a:r>
            <a:endParaRPr lang="en-US" dirty="0" smtClean="0"/>
          </a:p>
          <a:p>
            <a:pPr marL="514350" indent="-514350">
              <a:buFont typeface="+mj-lt"/>
              <a:buAutoNum type="arabicPeriod"/>
            </a:pPr>
            <a:endParaRPr lang="en-US" sz="1000" dirty="0" smtClean="0"/>
          </a:p>
          <a:p>
            <a:pPr marL="514350" indent="-514350">
              <a:buFont typeface="+mj-lt"/>
              <a:buAutoNum type="arabicPeriod"/>
            </a:pPr>
            <a:r>
              <a:rPr lang="en-US" dirty="0">
                <a:uFill>
                  <a:solidFill>
                    <a:schemeClr val="accent4"/>
                  </a:solidFill>
                </a:uFill>
              </a:rPr>
              <a:t>Informational or </a:t>
            </a:r>
            <a:r>
              <a:rPr lang="en-US" dirty="0" smtClean="0">
                <a:uFill>
                  <a:solidFill>
                    <a:schemeClr val="accent4"/>
                  </a:solidFill>
                </a:uFill>
              </a:rPr>
              <a:t>explanatory</a:t>
            </a:r>
          </a:p>
          <a:p>
            <a:pPr marL="514350" indent="-514350">
              <a:buFont typeface="+mj-lt"/>
              <a:buAutoNum type="arabicPeriod"/>
            </a:pPr>
            <a:endParaRPr lang="en-US" sz="1000" u="heavy" dirty="0">
              <a:uFill>
                <a:solidFill>
                  <a:schemeClr val="accent4"/>
                </a:solidFill>
              </a:uFill>
            </a:endParaRPr>
          </a:p>
          <a:p>
            <a:pPr marL="514350" indent="-514350">
              <a:buFont typeface="+mj-lt"/>
              <a:buAutoNum type="arabicPeriod"/>
            </a:pPr>
            <a:r>
              <a:rPr lang="en-US" dirty="0" smtClean="0"/>
              <a:t>Narrative</a:t>
            </a:r>
          </a:p>
          <a:p>
            <a:pPr marL="514350" indent="-514350">
              <a:buFont typeface="+mj-lt"/>
              <a:buAutoNum type="arabicPeriod"/>
            </a:pPr>
            <a:endParaRPr lang="en-US" sz="1000" dirty="0"/>
          </a:p>
        </p:txBody>
      </p:sp>
    </p:spTree>
    <p:extLst>
      <p:ext uri="{BB962C8B-B14F-4D97-AF65-F5344CB8AC3E}">
        <p14:creationId xmlns:p14="http://schemas.microsoft.com/office/powerpoint/2010/main" val="36266254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Making a Case for Argumentative Writing</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8233026"/>
              </p:ext>
            </p:extLst>
          </p:nvPr>
        </p:nvGraphicFramePr>
        <p:xfrm>
          <a:off x="457200" y="1600200"/>
          <a:ext cx="8229600" cy="2290064"/>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gridSpan="6">
                  <a:txBody>
                    <a:bodyPr/>
                    <a:lstStyle/>
                    <a:p>
                      <a:pPr marL="0" marR="0">
                        <a:lnSpc>
                          <a:spcPct val="115000"/>
                        </a:lnSpc>
                        <a:spcBef>
                          <a:spcPts val="0"/>
                        </a:spcBef>
                        <a:spcAft>
                          <a:spcPts val="600"/>
                        </a:spcAft>
                      </a:pPr>
                      <a:r>
                        <a:rPr lang="en-US" sz="1400" b="1" dirty="0">
                          <a:effectLst/>
                          <a:latin typeface="Calibri"/>
                          <a:ea typeface="Calibri"/>
                          <a:cs typeface="Calibri"/>
                        </a:rPr>
                        <a:t>Student Data Collection for Fat and Soap</a:t>
                      </a:r>
                      <a:endParaRPr lang="en-US" sz="11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Color</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Hardness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Solubility</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Melting Point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Density</a:t>
                      </a:r>
                      <a:endParaRPr lang="en-US" sz="1100">
                        <a:effectLst/>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600"/>
                        </a:spcAft>
                      </a:pPr>
                      <a:r>
                        <a:rPr lang="en-US" sz="1400" i="1">
                          <a:effectLst/>
                          <a:latin typeface="Calibri"/>
                          <a:ea typeface="Calibri"/>
                          <a:cs typeface="Calibri"/>
                        </a:rPr>
                        <a:t>Fat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Off-white or</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slightly yellow</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Soft-squishy</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Water—no</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Oil—yes</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_ 37_ C </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0.92 g/cm3</a:t>
                      </a:r>
                      <a:endParaRPr lang="en-US" sz="1100">
                        <a:effectLst/>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600"/>
                        </a:spcAft>
                      </a:pPr>
                      <a:r>
                        <a:rPr lang="en-US" sz="1400" i="1">
                          <a:effectLst/>
                          <a:latin typeface="Calibri"/>
                          <a:ea typeface="Calibri"/>
                          <a:cs typeface="Calibri"/>
                        </a:rPr>
                        <a:t>Soap</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Milky white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Hard</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Water—yes</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Oil—no</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Higher than</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100_ C</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600"/>
                        </a:spcAft>
                      </a:pPr>
                      <a:r>
                        <a:rPr lang="en-US" sz="1400" dirty="0">
                          <a:solidFill>
                            <a:srgbClr val="000000"/>
                          </a:solidFill>
                          <a:effectLst/>
                          <a:latin typeface="Calibri"/>
                          <a:ea typeface="Calibri"/>
                          <a:cs typeface="Calibri"/>
                        </a:rPr>
                        <a:t>0.84 g/cm3</a:t>
                      </a:r>
                      <a:endParaRPr lang="en-US" sz="1100" dirty="0">
                        <a:effectLst/>
                        <a:latin typeface="Calibri"/>
                        <a:ea typeface="Calibri"/>
                        <a:cs typeface="Times New Roman"/>
                      </a:endParaRPr>
                    </a:p>
                    <a:p>
                      <a:pPr marL="0" marR="0">
                        <a:lnSpc>
                          <a:spcPct val="115000"/>
                        </a:lnSpc>
                        <a:spcBef>
                          <a:spcPts val="0"/>
                        </a:spcBef>
                        <a:spcAft>
                          <a:spcPts val="600"/>
                        </a:spcAft>
                      </a:pPr>
                      <a:r>
                        <a:rPr lang="en-US" sz="1400" i="1" dirty="0">
                          <a:effectLst/>
                          <a:latin typeface="Calibri"/>
                          <a:ea typeface="Calibri"/>
                          <a:cs typeface="Calibri"/>
                        </a:rPr>
                        <a:t> </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1941044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Making a Case for Argumentative Writing</a:t>
            </a:r>
            <a:endParaRPr lang="en-US" dirty="0"/>
          </a:p>
        </p:txBody>
      </p:sp>
      <p:pic>
        <p:nvPicPr>
          <p:cNvPr id="5" name="Content Placeholder 4"/>
          <p:cNvPicPr>
            <a:picLocks noGrp="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2180434"/>
            <a:ext cx="8229600" cy="3365494"/>
          </a:xfrm>
          <a:prstGeom prst="rect">
            <a:avLst/>
          </a:prstGeom>
          <a:noFill/>
          <a:ln>
            <a:noFill/>
          </a:ln>
        </p:spPr>
      </p:pic>
    </p:spTree>
    <p:extLst>
      <p:ext uri="{BB962C8B-B14F-4D97-AF65-F5344CB8AC3E}">
        <p14:creationId xmlns:p14="http://schemas.microsoft.com/office/powerpoint/2010/main" val="34669721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Organizer: Questions- </a:t>
            </a:r>
            <a:r>
              <a:rPr lang="en-US" dirty="0"/>
              <a:t>Claims-Evidence-Reasoning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1043591"/>
              </p:ext>
            </p:extLst>
          </p:nvPr>
        </p:nvGraphicFramePr>
        <p:xfrm>
          <a:off x="457200" y="1600200"/>
          <a:ext cx="8229600" cy="3069844"/>
        </p:xfrm>
        <a:graphic>
          <a:graphicData uri="http://schemas.openxmlformats.org/drawingml/2006/table">
            <a:tbl>
              <a:tblPr firstRow="1" bandRow="1">
                <a:tableStyleId>{5C22544A-7EE6-4342-B048-85BDC9FD1C3A}</a:tableStyleId>
              </a:tblPr>
              <a:tblGrid>
                <a:gridCol w="4114800"/>
                <a:gridCol w="4114800"/>
              </a:tblGrid>
              <a:tr h="370840">
                <a:tc gridSpan="2">
                  <a:txBody>
                    <a:bodyPr/>
                    <a:lstStyle/>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Question: </a:t>
                      </a:r>
                      <a:endParaRPr lang="en-US"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370840">
                <a:tc>
                  <a:txBody>
                    <a:bodyPr/>
                    <a:lstStyle/>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Claim:</a:t>
                      </a:r>
                      <a:endParaRPr lang="en-US" sz="1100" dirty="0">
                        <a:solidFill>
                          <a:schemeClr val="tx1"/>
                        </a:solidFill>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2.</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3.</a:t>
                      </a:r>
                      <a:endParaRPr lang="en-US" sz="1100" dirty="0">
                        <a:solidFill>
                          <a:schemeClr val="tx1"/>
                        </a:solidFill>
                        <a:effectLst/>
                        <a:latin typeface="Calibri"/>
                        <a:ea typeface="Calibri"/>
                        <a:cs typeface="Times New Roman"/>
                      </a:endParaRPr>
                    </a:p>
                    <a:p>
                      <a:pPr marL="0" marR="0" algn="r">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Evidence:</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1.</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2.</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3.</a:t>
                      </a:r>
                      <a:endParaRPr lang="en-US"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gridSpan="2">
                  <a:txBody>
                    <a:bodyPr/>
                    <a:lstStyle/>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Explanation:</a:t>
                      </a:r>
                      <a:endParaRPr lang="en-US" sz="1100" dirty="0">
                        <a:solidFill>
                          <a:schemeClr val="tx1"/>
                        </a:solidFill>
                        <a:effectLst/>
                        <a:latin typeface="Calibri"/>
                        <a:ea typeface="Calibri"/>
                        <a:cs typeface="Times New Roman"/>
                      </a:endParaRPr>
                    </a:p>
                    <a:p>
                      <a:pPr marL="0" marR="0" algn="r">
                        <a:lnSpc>
                          <a:spcPct val="115000"/>
                        </a:lnSpc>
                        <a:spcBef>
                          <a:spcPts val="0"/>
                        </a:spcBef>
                        <a:spcAft>
                          <a:spcPts val="0"/>
                        </a:spcAft>
                      </a:pPr>
                      <a:endParaRPr lang="en-US" sz="1400" b="1" dirty="0" smtClean="0">
                        <a:solidFill>
                          <a:schemeClr val="tx1"/>
                        </a:solidFill>
                        <a:effectLst/>
                        <a:latin typeface="Calibri"/>
                        <a:ea typeface="Calibri"/>
                        <a:cs typeface="Times New Roman"/>
                      </a:endParaRPr>
                    </a:p>
                    <a:p>
                      <a:pPr marL="0" marR="0" algn="r">
                        <a:lnSpc>
                          <a:spcPct val="115000"/>
                        </a:lnSpc>
                        <a:spcBef>
                          <a:spcPts val="0"/>
                        </a:spcBef>
                        <a:spcAft>
                          <a:spcPts val="0"/>
                        </a:spcAft>
                      </a:pPr>
                      <a:endParaRPr lang="en-US" sz="1400" b="1" dirty="0" smtClean="0">
                        <a:solidFill>
                          <a:schemeClr val="tx1"/>
                        </a:solidFill>
                        <a:effectLst/>
                        <a:latin typeface="Calibri"/>
                        <a:ea typeface="Calibri"/>
                        <a:cs typeface="Times New Roman"/>
                      </a:endParaRPr>
                    </a:p>
                    <a:p>
                      <a:pPr marL="0" marR="0" algn="r">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155569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Claims-Evidence-Reasoning</a:t>
            </a:r>
            <a:endParaRPr lang="en-US" dirty="0"/>
          </a:p>
        </p:txBody>
      </p:sp>
      <p:sp>
        <p:nvSpPr>
          <p:cNvPr id="4" name="Rectangle 3"/>
          <p:cNvSpPr/>
          <p:nvPr/>
        </p:nvSpPr>
        <p:spPr>
          <a:xfrm>
            <a:off x="1003998" y="1447800"/>
            <a:ext cx="7391400" cy="4524315"/>
          </a:xfrm>
          <a:prstGeom prst="rect">
            <a:avLst/>
          </a:prstGeom>
        </p:spPr>
        <p:txBody>
          <a:bodyPr wrap="square">
            <a:spAutoFit/>
          </a:bodyPr>
          <a:lstStyle/>
          <a:p>
            <a:r>
              <a:rPr lang="en-US" b="1" dirty="0" smtClean="0"/>
              <a:t>Question</a:t>
            </a:r>
            <a:r>
              <a:rPr lang="en-US" b="1" dirty="0"/>
              <a:t>:  </a:t>
            </a:r>
            <a:r>
              <a:rPr lang="en-US" dirty="0"/>
              <a:t>Questions can be created to cover a single lesson, or an overarching question that may encompass gathering claims and evidence from many lessons.  </a:t>
            </a:r>
            <a:endParaRPr lang="en-US" dirty="0" smtClean="0"/>
          </a:p>
          <a:p>
            <a:endParaRPr lang="en-US" dirty="0"/>
          </a:p>
          <a:p>
            <a:r>
              <a:rPr lang="en-US" b="1" dirty="0"/>
              <a:t>Claim:</a:t>
            </a:r>
            <a:r>
              <a:rPr lang="en-US" dirty="0"/>
              <a:t> A deduction, pattern, or finding from their investigation.  It could also be considered a statement that answers a question or a problem. </a:t>
            </a:r>
            <a:endParaRPr lang="en-US" dirty="0" smtClean="0"/>
          </a:p>
          <a:p>
            <a:endParaRPr lang="en-US" dirty="0"/>
          </a:p>
          <a:p>
            <a:r>
              <a:rPr lang="en-US" b="1" dirty="0"/>
              <a:t>Evidence:</a:t>
            </a:r>
            <a:r>
              <a:rPr lang="en-US" dirty="0"/>
              <a:t> Scientific data that supports the claim.  Evidence could come from data collected during an investigation.  It may also come from labeled diagrams, drawings, graphs that were developed during the investigation.  Data can come solely from these first hand experiences or from supplementary sources such as reading materials or internet sources after the investigation has been completed</a:t>
            </a:r>
            <a:r>
              <a:rPr lang="en-US" dirty="0" smtClean="0"/>
              <a:t>.</a:t>
            </a:r>
          </a:p>
          <a:p>
            <a:r>
              <a:rPr lang="en-US" dirty="0" smtClean="0"/>
              <a:t> </a:t>
            </a:r>
            <a:endParaRPr lang="en-US" dirty="0"/>
          </a:p>
          <a:p>
            <a:r>
              <a:rPr lang="en-US" b="1" dirty="0"/>
              <a:t>Explanation/Reasoning/Conclusion: </a:t>
            </a:r>
            <a:r>
              <a:rPr lang="en-US" dirty="0"/>
              <a:t>A justification that links the evidence to the claim.</a:t>
            </a:r>
            <a:r>
              <a:rPr lang="en-US" b="1" dirty="0"/>
              <a:t> </a:t>
            </a:r>
            <a:endParaRPr lang="en-US" dirty="0"/>
          </a:p>
        </p:txBody>
      </p:sp>
    </p:spTree>
    <p:extLst>
      <p:ext uri="{BB962C8B-B14F-4D97-AF65-F5344CB8AC3E}">
        <p14:creationId xmlns:p14="http://schemas.microsoft.com/office/powerpoint/2010/main" val="377459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Let’s try…</a:t>
            </a:r>
            <a:endParaRPr lang="en-US" dirty="0"/>
          </a:p>
        </p:txBody>
      </p:sp>
      <p:sp>
        <p:nvSpPr>
          <p:cNvPr id="3" name="Content Placeholder 2"/>
          <p:cNvSpPr>
            <a:spLocks noGrp="1"/>
          </p:cNvSpPr>
          <p:nvPr>
            <p:ph idx="1"/>
          </p:nvPr>
        </p:nvSpPr>
        <p:spPr/>
        <p:txBody>
          <a:bodyPr/>
          <a:lstStyle/>
          <a:p>
            <a:r>
              <a:rPr lang="en-US" dirty="0"/>
              <a:t>What would happen to the coyote if algae were taken out of </a:t>
            </a:r>
            <a:r>
              <a:rPr lang="en-US" dirty="0" smtClean="0"/>
              <a:t>the </a:t>
            </a:r>
            <a:r>
              <a:rPr lang="en-US" dirty="0"/>
              <a:t>Mono Lake System? </a:t>
            </a:r>
            <a:endParaRPr lang="en-US" dirty="0" smtClean="0"/>
          </a:p>
          <a:p>
            <a:pPr marL="0" indent="0">
              <a:buNone/>
            </a:pPr>
            <a:endParaRPr lang="en-US" dirty="0" smtClean="0"/>
          </a:p>
          <a:p>
            <a:pPr lvl="1"/>
            <a:r>
              <a:rPr lang="en-US" dirty="0"/>
              <a:t>What claims can you make</a:t>
            </a:r>
            <a:r>
              <a:rPr lang="en-US" dirty="0" smtClean="0"/>
              <a:t>…</a:t>
            </a:r>
          </a:p>
          <a:p>
            <a:pPr lvl="1"/>
            <a:r>
              <a:rPr lang="en-US" dirty="0" smtClean="0"/>
              <a:t>What evidence do you have…</a:t>
            </a:r>
          </a:p>
          <a:p>
            <a:pPr lvl="1"/>
            <a:r>
              <a:rPr lang="en-US" dirty="0" smtClean="0"/>
              <a:t>How do you state your position…</a:t>
            </a:r>
            <a:endParaRPr lang="en-US" dirty="0"/>
          </a:p>
        </p:txBody>
      </p:sp>
    </p:spTree>
    <p:extLst>
      <p:ext uri="{BB962C8B-B14F-4D97-AF65-F5344CB8AC3E}">
        <p14:creationId xmlns:p14="http://schemas.microsoft.com/office/powerpoint/2010/main" val="206377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normAutofit/>
          </a:bodyPr>
          <a:lstStyle/>
          <a:p>
            <a:pPr algn="l"/>
            <a:r>
              <a:rPr lang="en-US" sz="3200" dirty="0" smtClean="0">
                <a:solidFill>
                  <a:srgbClr val="00B050"/>
                </a:solidFill>
              </a:rPr>
              <a:t>Before we write, remember…</a:t>
            </a:r>
            <a:br>
              <a:rPr lang="en-US" sz="3200" dirty="0" smtClean="0">
                <a:solidFill>
                  <a:srgbClr val="00B050"/>
                </a:solidFill>
              </a:rPr>
            </a:br>
            <a:r>
              <a:rPr lang="en-US" sz="3200" dirty="0" smtClean="0">
                <a:solidFill>
                  <a:srgbClr val="00B050"/>
                </a:solidFill>
              </a:rPr>
              <a:t>Oral Language should precede written language.</a:t>
            </a:r>
            <a:endParaRPr lang="en-US" sz="3200" dirty="0">
              <a:solidFill>
                <a:srgbClr val="00B050"/>
              </a:solidFill>
            </a:endParaRPr>
          </a:p>
        </p:txBody>
      </p:sp>
      <p:sp>
        <p:nvSpPr>
          <p:cNvPr id="3" name="Content Placeholder 2"/>
          <p:cNvSpPr>
            <a:spLocks noGrp="1"/>
          </p:cNvSpPr>
          <p:nvPr>
            <p:ph idx="1"/>
          </p:nvPr>
        </p:nvSpPr>
        <p:spPr>
          <a:xfrm>
            <a:off x="457200" y="1905000"/>
            <a:ext cx="8229600" cy="4221163"/>
          </a:xfrm>
        </p:spPr>
        <p:txBody>
          <a:bodyPr>
            <a:normAutofit fontScale="92500" lnSpcReduction="20000"/>
          </a:bodyPr>
          <a:lstStyle/>
          <a:p>
            <a:pPr marL="0" indent="0">
              <a:buNone/>
            </a:pPr>
            <a:r>
              <a:rPr lang="en-US" b="1" dirty="0"/>
              <a:t>Discussion cards:  Cite Evidence</a:t>
            </a:r>
            <a:endParaRPr lang="en-US" dirty="0"/>
          </a:p>
          <a:p>
            <a:r>
              <a:rPr lang="en-US" i="1" dirty="0"/>
              <a:t>From the food web, it states that….</a:t>
            </a:r>
            <a:endParaRPr lang="en-US" dirty="0"/>
          </a:p>
          <a:p>
            <a:pPr>
              <a:buFont typeface="Wingdings" pitchFamily="2" charset="2"/>
              <a:buChar char="è"/>
            </a:pPr>
            <a:r>
              <a:rPr lang="en-US" i="1" dirty="0"/>
              <a:t>The food web proves that….</a:t>
            </a:r>
            <a:endParaRPr lang="en-US" dirty="0"/>
          </a:p>
          <a:p>
            <a:pPr>
              <a:buFont typeface="Wingdings" pitchFamily="2" charset="2"/>
              <a:buChar char="«"/>
            </a:pPr>
            <a:r>
              <a:rPr lang="en-US" i="1" dirty="0"/>
              <a:t>Based on the evidence provided in the movie….</a:t>
            </a:r>
            <a:endParaRPr lang="en-US" dirty="0"/>
          </a:p>
          <a:p>
            <a:pPr marL="0" indent="0">
              <a:buNone/>
            </a:pPr>
            <a:r>
              <a:rPr lang="en-US" i="1" dirty="0"/>
              <a:t> </a:t>
            </a:r>
            <a:endParaRPr lang="en-US" dirty="0"/>
          </a:p>
          <a:p>
            <a:pPr marL="0" indent="0">
              <a:buNone/>
            </a:pPr>
            <a:r>
              <a:rPr lang="en-US" b="1" dirty="0"/>
              <a:t>Discussion cards:  Ask a Question</a:t>
            </a:r>
            <a:endParaRPr lang="en-US" dirty="0"/>
          </a:p>
          <a:p>
            <a:r>
              <a:rPr lang="en-US" i="1" dirty="0"/>
              <a:t>Why do you think…</a:t>
            </a:r>
            <a:endParaRPr lang="en-US" dirty="0"/>
          </a:p>
          <a:p>
            <a:pPr>
              <a:buFont typeface="Wingdings" pitchFamily="2" charset="2"/>
              <a:buChar char="è"/>
            </a:pPr>
            <a:r>
              <a:rPr lang="en-US" i="1" dirty="0"/>
              <a:t>Can you give me an example of…</a:t>
            </a:r>
            <a:endParaRPr lang="en-US" dirty="0"/>
          </a:p>
          <a:p>
            <a:pPr>
              <a:buFont typeface="Wingdings" pitchFamily="2" charset="2"/>
              <a:buChar char="«"/>
            </a:pPr>
            <a:r>
              <a:rPr lang="en-US" i="1" dirty="0"/>
              <a:t>What would happen if….</a:t>
            </a:r>
            <a:endParaRPr lang="en-US" dirty="0"/>
          </a:p>
          <a:p>
            <a:endParaRPr lang="en-US" dirty="0"/>
          </a:p>
        </p:txBody>
      </p:sp>
    </p:spTree>
    <p:extLst>
      <p:ext uri="{BB962C8B-B14F-4D97-AF65-F5344CB8AC3E}">
        <p14:creationId xmlns:p14="http://schemas.microsoft.com/office/powerpoint/2010/main" val="15583138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Questions- Claims-Evidence-Reasoning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7126793"/>
              </p:ext>
            </p:extLst>
          </p:nvPr>
        </p:nvGraphicFramePr>
        <p:xfrm>
          <a:off x="381000" y="1143000"/>
          <a:ext cx="8229600" cy="4986020"/>
        </p:xfrm>
        <a:graphic>
          <a:graphicData uri="http://schemas.openxmlformats.org/drawingml/2006/table">
            <a:tbl>
              <a:tblPr firstRow="1" bandRow="1">
                <a:tableStyleId>{5C22544A-7EE6-4342-B048-85BDC9FD1C3A}</a:tableStyleId>
              </a:tblPr>
              <a:tblGrid>
                <a:gridCol w="4114800"/>
                <a:gridCol w="4114800"/>
              </a:tblGrid>
              <a:tr h="748538">
                <a:tc gridSpan="2">
                  <a:txBody>
                    <a:bodyPr/>
                    <a:lstStyle/>
                    <a:p>
                      <a:pPr marL="0" marR="0" algn="l">
                        <a:lnSpc>
                          <a:spcPct val="115000"/>
                        </a:lnSpc>
                        <a:spcBef>
                          <a:spcPts val="0"/>
                        </a:spcBef>
                        <a:spcAft>
                          <a:spcPts val="0"/>
                        </a:spcAft>
                      </a:pPr>
                      <a:r>
                        <a:rPr lang="en-US" sz="1600" b="1" dirty="0" smtClean="0">
                          <a:solidFill>
                            <a:schemeClr val="tx1"/>
                          </a:solidFill>
                          <a:effectLst/>
                          <a:latin typeface="Calibri"/>
                          <a:ea typeface="Calibri"/>
                          <a:cs typeface="Times New Roman"/>
                        </a:rPr>
                        <a:t>Question</a:t>
                      </a:r>
                      <a:r>
                        <a:rPr lang="en-US" sz="1600" b="1" dirty="0" smtClean="0">
                          <a:solidFill>
                            <a:schemeClr val="tx1"/>
                          </a:solidFill>
                          <a:effectLst/>
                          <a:latin typeface="+mn-lt"/>
                          <a:ea typeface="Calibri"/>
                          <a:cs typeface="Times New Roman"/>
                        </a:rPr>
                        <a:t>:  </a:t>
                      </a:r>
                      <a:r>
                        <a:rPr lang="en-US" sz="1600" b="0" i="1" dirty="0" smtClean="0">
                          <a:solidFill>
                            <a:schemeClr val="tx1"/>
                          </a:solidFill>
                          <a:effectLst/>
                          <a:latin typeface="+mn-lt"/>
                          <a:ea typeface="Calibri"/>
                          <a:cs typeface="Times New Roman"/>
                        </a:rPr>
                        <a:t>What would happen to the coyote population if the planktonic algae population dies out? </a:t>
                      </a:r>
                    </a:p>
                    <a:p>
                      <a:pPr marL="0" marR="0" algn="l">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370840">
                <a:tc>
                  <a:txBody>
                    <a:bodyPr/>
                    <a:lstStyle/>
                    <a:p>
                      <a:pPr marL="0" marR="0" algn="l">
                        <a:lnSpc>
                          <a:spcPct val="115000"/>
                        </a:lnSpc>
                        <a:spcBef>
                          <a:spcPts val="0"/>
                        </a:spcBef>
                        <a:spcAft>
                          <a:spcPts val="0"/>
                        </a:spcAft>
                      </a:pPr>
                      <a:r>
                        <a:rPr lang="en-US" sz="1600" b="1" dirty="0">
                          <a:solidFill>
                            <a:schemeClr val="tx1"/>
                          </a:solidFill>
                          <a:effectLst/>
                          <a:latin typeface="Calibri"/>
                          <a:ea typeface="Calibri"/>
                          <a:cs typeface="Times New Roman"/>
                        </a:rPr>
                        <a:t>Claim:</a:t>
                      </a:r>
                      <a:endParaRPr lang="en-US" sz="1600" dirty="0">
                        <a:solidFill>
                          <a:schemeClr val="tx1"/>
                        </a:solidFill>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600" b="1" dirty="0">
                          <a:solidFill>
                            <a:schemeClr val="tx1"/>
                          </a:solidFill>
                          <a:effectLst/>
                          <a:latin typeface="Calibri"/>
                          <a:ea typeface="Calibri"/>
                          <a:cs typeface="Times New Roman"/>
                        </a:rPr>
                        <a:t> </a:t>
                      </a:r>
                      <a:r>
                        <a:rPr lang="en-US" sz="1600" b="0" i="1" dirty="0" smtClean="0">
                          <a:solidFill>
                            <a:schemeClr val="tx1"/>
                          </a:solidFill>
                          <a:effectLst/>
                          <a:latin typeface="+mn-lt"/>
                          <a:ea typeface="Calibri"/>
                          <a:cs typeface="Times New Roman"/>
                        </a:rPr>
                        <a:t>The coyote would not survive. </a:t>
                      </a:r>
                      <a:endParaRPr lang="en-US" sz="1600" b="0" i="1"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600" b="1" dirty="0">
                          <a:solidFill>
                            <a:schemeClr val="tx1"/>
                          </a:solidFill>
                          <a:effectLst/>
                          <a:latin typeface="Calibri"/>
                          <a:ea typeface="Calibri"/>
                          <a:cs typeface="Times New Roman"/>
                        </a:rPr>
                        <a:t> </a:t>
                      </a:r>
                      <a:endParaRPr lang="en-US" sz="1600" dirty="0">
                        <a:solidFill>
                          <a:schemeClr val="tx1"/>
                        </a:solidFill>
                        <a:effectLst/>
                        <a:latin typeface="Calibri"/>
                        <a:ea typeface="Calibri"/>
                        <a:cs typeface="Times New Roman"/>
                      </a:endParaRPr>
                    </a:p>
                    <a:p>
                      <a:pPr marL="0" marR="0" algn="l">
                        <a:lnSpc>
                          <a:spcPct val="115000"/>
                        </a:lnSpc>
                        <a:spcBef>
                          <a:spcPts val="0"/>
                        </a:spcBef>
                        <a:spcAft>
                          <a:spcPts val="0"/>
                        </a:spcAft>
                      </a:pPr>
                      <a:endParaRPr lang="en-US" sz="1600"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600" b="1" dirty="0">
                          <a:solidFill>
                            <a:schemeClr val="tx1"/>
                          </a:solidFill>
                          <a:effectLst/>
                          <a:latin typeface="Calibri"/>
                          <a:ea typeface="Calibri"/>
                          <a:cs typeface="Times New Roman"/>
                        </a:rPr>
                        <a:t> </a:t>
                      </a:r>
                      <a:endParaRPr lang="en-US" sz="1600" dirty="0">
                        <a:solidFill>
                          <a:schemeClr val="tx1"/>
                        </a:solidFill>
                        <a:effectLst/>
                        <a:latin typeface="Calibri"/>
                        <a:ea typeface="Calibri"/>
                        <a:cs typeface="Times New Roman"/>
                      </a:endParaRPr>
                    </a:p>
                    <a:p>
                      <a:pPr marL="0" marR="0" algn="l">
                        <a:lnSpc>
                          <a:spcPct val="115000"/>
                        </a:lnSpc>
                        <a:spcBef>
                          <a:spcPts val="0"/>
                        </a:spcBef>
                        <a:spcAft>
                          <a:spcPts val="0"/>
                        </a:spcAft>
                      </a:pPr>
                      <a:endParaRPr lang="en-US" sz="1600" dirty="0">
                        <a:solidFill>
                          <a:schemeClr val="tx1"/>
                        </a:solidFill>
                        <a:effectLst/>
                        <a:latin typeface="Calibri"/>
                        <a:ea typeface="Calibri"/>
                        <a:cs typeface="Times New Roman"/>
                      </a:endParaRPr>
                    </a:p>
                    <a:p>
                      <a:pPr marL="0" marR="0" algn="r">
                        <a:lnSpc>
                          <a:spcPct val="115000"/>
                        </a:lnSpc>
                        <a:spcBef>
                          <a:spcPts val="0"/>
                        </a:spcBef>
                        <a:spcAft>
                          <a:spcPts val="0"/>
                        </a:spcAft>
                      </a:pPr>
                      <a:r>
                        <a:rPr lang="en-US" sz="1600" b="1" dirty="0">
                          <a:solidFill>
                            <a:schemeClr val="tx1"/>
                          </a:solidFill>
                          <a:effectLst/>
                          <a:latin typeface="Calibri"/>
                          <a:ea typeface="Calibri"/>
                          <a:cs typeface="Times New Roman"/>
                        </a:rPr>
                        <a:t> </a:t>
                      </a:r>
                      <a:endParaRPr lang="en-US"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Evidence:</a:t>
                      </a:r>
                      <a:endParaRPr lang="en-US" sz="1100" b="1" dirty="0">
                        <a:solidFill>
                          <a:schemeClr val="tx1"/>
                        </a:solidFill>
                        <a:effectLst/>
                        <a:latin typeface="Calibri"/>
                        <a:ea typeface="Calibri"/>
                        <a:cs typeface="Times New Roman"/>
                      </a:endParaRPr>
                    </a:p>
                    <a:p>
                      <a:pPr marL="0" marR="0" algn="l">
                        <a:lnSpc>
                          <a:spcPct val="150000"/>
                        </a:lnSpc>
                        <a:spcBef>
                          <a:spcPts val="0"/>
                        </a:spcBef>
                        <a:spcAft>
                          <a:spcPts val="0"/>
                        </a:spcAft>
                      </a:pPr>
                      <a:r>
                        <a:rPr lang="en-US" sz="1400" b="1" dirty="0">
                          <a:solidFill>
                            <a:schemeClr val="tx1"/>
                          </a:solidFill>
                          <a:effectLst/>
                          <a:latin typeface="Calibri"/>
                          <a:ea typeface="Calibri"/>
                          <a:cs typeface="Times New Roman"/>
                        </a:rPr>
                        <a:t>1</a:t>
                      </a:r>
                      <a:r>
                        <a:rPr lang="en-US" sz="1400" b="1" dirty="0" smtClean="0">
                          <a:solidFill>
                            <a:schemeClr val="tx1"/>
                          </a:solidFill>
                          <a:effectLst/>
                          <a:latin typeface="+mn-lt"/>
                          <a:ea typeface="Calibri"/>
                          <a:cs typeface="Times New Roman"/>
                        </a:rPr>
                        <a:t>. </a:t>
                      </a:r>
                      <a:r>
                        <a:rPr lang="en-US" sz="1600" b="0" i="1" dirty="0" smtClean="0">
                          <a:solidFill>
                            <a:schemeClr val="tx1"/>
                          </a:solidFill>
                          <a:effectLst/>
                          <a:latin typeface="+mn-lt"/>
                          <a:ea typeface="Calibri"/>
                          <a:cs typeface="Times New Roman"/>
                        </a:rPr>
                        <a:t>Although the coyote does not eat planktonic algae, it does eat and get energy from animals that directly eat the algae. </a:t>
                      </a:r>
                      <a:endParaRPr lang="en-US" sz="1600" b="0" i="1" dirty="0">
                        <a:solidFill>
                          <a:schemeClr val="tx1"/>
                        </a:solidFill>
                        <a:effectLst/>
                        <a:latin typeface="Calibri"/>
                        <a:ea typeface="Calibri"/>
                        <a:cs typeface="Times New Roman"/>
                      </a:endParaRPr>
                    </a:p>
                    <a:p>
                      <a:pPr marL="0" marR="0" algn="l">
                        <a:lnSpc>
                          <a:spcPct val="115000"/>
                        </a:lnSpc>
                        <a:spcBef>
                          <a:spcPts val="0"/>
                        </a:spcBef>
                        <a:spcAft>
                          <a:spcPts val="0"/>
                        </a:spcAft>
                      </a:pPr>
                      <a:r>
                        <a:rPr lang="en-US" sz="1400" b="1" dirty="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1860">
                <a:tc gridSpan="2">
                  <a:txBody>
                    <a:bodyPr/>
                    <a:lstStyle/>
                    <a:p>
                      <a:pPr marL="0" marR="0" algn="l">
                        <a:lnSpc>
                          <a:spcPct val="150000"/>
                        </a:lnSpc>
                        <a:spcBef>
                          <a:spcPts val="0"/>
                        </a:spcBef>
                        <a:spcAft>
                          <a:spcPts val="0"/>
                        </a:spcAft>
                      </a:pPr>
                      <a:r>
                        <a:rPr lang="en-US" sz="1600" b="1" dirty="0" smtClean="0">
                          <a:solidFill>
                            <a:schemeClr val="tx1"/>
                          </a:solidFill>
                          <a:effectLst/>
                          <a:latin typeface="+mn-lt"/>
                          <a:ea typeface="Calibri"/>
                          <a:cs typeface="Times New Roman"/>
                        </a:rPr>
                        <a:t>Explanation: </a:t>
                      </a:r>
                      <a:r>
                        <a:rPr lang="en-US" sz="1600" b="0" i="1" dirty="0" smtClean="0">
                          <a:solidFill>
                            <a:schemeClr val="tx1"/>
                          </a:solidFill>
                          <a:effectLst/>
                          <a:latin typeface="+mn-lt"/>
                          <a:ea typeface="Calibri"/>
                          <a:cs typeface="Times New Roman"/>
                        </a:rPr>
                        <a:t>Algae is a producer, which means it converts energy from the sun to energy that can be consumed by other animals in the ecosystem.  Brine shrimp eats the algae and gulls feed on the shrimp, while finally coyotes eat the gulls or eggs from the gull.  The energy flows from the algae to the shrimp to the gull then to the coyote.  If there were no algae there would be no energy for the animals below the coyote, therefore any energy for the coyote. </a:t>
                      </a:r>
                      <a:endParaRPr lang="en-US" sz="1600" b="1" dirty="0" smtClean="0">
                        <a:solidFill>
                          <a:schemeClr val="tx1"/>
                        </a:solidFill>
                        <a:effectLst/>
                        <a:latin typeface="Calibri"/>
                        <a:ea typeface="Calibri"/>
                        <a:cs typeface="Times New Roman"/>
                      </a:endParaRPr>
                    </a:p>
                    <a:p>
                      <a:pPr marL="0" marR="0" algn="r">
                        <a:lnSpc>
                          <a:spcPct val="115000"/>
                        </a:lnSpc>
                        <a:spcBef>
                          <a:spcPts val="0"/>
                        </a:spcBef>
                        <a:spcAft>
                          <a:spcPts val="0"/>
                        </a:spcAft>
                      </a:pPr>
                      <a:r>
                        <a:rPr lang="en-US" sz="1600" b="1" dirty="0">
                          <a:solidFill>
                            <a:schemeClr val="tx1"/>
                          </a:solidFill>
                          <a:effectLst/>
                          <a:latin typeface="Calibri"/>
                          <a:ea typeface="Calibri"/>
                          <a:cs typeface="Times New Roman"/>
                        </a:rPr>
                        <a:t> </a:t>
                      </a:r>
                      <a:endParaRPr lang="en-US"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108230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lstStyle/>
          <a:p>
            <a:r>
              <a:rPr lang="en-US" dirty="0" smtClean="0">
                <a:solidFill>
                  <a:srgbClr val="00B050"/>
                </a:solidFill>
              </a:rPr>
              <a:t>Differentiation for language levels</a:t>
            </a:r>
            <a:endParaRPr lang="en-US" dirty="0">
              <a:solidFill>
                <a:srgbClr val="00B050"/>
              </a:solidFill>
            </a:endParaRPr>
          </a:p>
        </p:txBody>
      </p:sp>
      <p:sp>
        <p:nvSpPr>
          <p:cNvPr id="5" name="Content Placeholder 4"/>
          <p:cNvSpPr>
            <a:spLocks noGrp="1"/>
          </p:cNvSpPr>
          <p:nvPr>
            <p:ph idx="1"/>
          </p:nvPr>
        </p:nvSpPr>
        <p:spPr/>
        <p:txBody>
          <a:bodyPr>
            <a:normAutofit fontScale="85000" lnSpcReduction="20000"/>
          </a:bodyPr>
          <a:lstStyle/>
          <a:p>
            <a:pPr marL="0" indent="0">
              <a:buNone/>
            </a:pPr>
            <a:r>
              <a:rPr lang="en-US" b="1" dirty="0"/>
              <a:t>Simple Language: </a:t>
            </a:r>
            <a:endParaRPr lang="en-US" dirty="0"/>
          </a:p>
          <a:p>
            <a:pPr marL="0" indent="0">
              <a:buNone/>
            </a:pPr>
            <a:r>
              <a:rPr lang="en-US" i="1" dirty="0"/>
              <a:t>I think/believe coyotes need the algae … because</a:t>
            </a:r>
            <a:endParaRPr lang="en-US" dirty="0"/>
          </a:p>
          <a:p>
            <a:pPr marL="0" indent="0">
              <a:buNone/>
            </a:pPr>
            <a:r>
              <a:rPr lang="en-US" i="1" dirty="0"/>
              <a:t>One reason that the coyote needs….  </a:t>
            </a:r>
            <a:r>
              <a:rPr lang="en-US" i="1" dirty="0" smtClean="0"/>
              <a:t>because</a:t>
            </a:r>
            <a:endParaRPr lang="en-US" dirty="0"/>
          </a:p>
          <a:p>
            <a:pPr marL="0" indent="0">
              <a:buNone/>
            </a:pPr>
            <a:r>
              <a:rPr lang="en-US" i="1" dirty="0"/>
              <a:t> </a:t>
            </a:r>
            <a:endParaRPr lang="en-US" dirty="0"/>
          </a:p>
          <a:p>
            <a:pPr marL="0" indent="0">
              <a:buNone/>
            </a:pPr>
            <a:r>
              <a:rPr lang="en-US" b="1" dirty="0"/>
              <a:t>Sufficient Language: </a:t>
            </a:r>
            <a:endParaRPr lang="en-US" dirty="0"/>
          </a:p>
          <a:p>
            <a:pPr marL="0" indent="0">
              <a:buNone/>
            </a:pPr>
            <a:r>
              <a:rPr lang="en-US" i="1" dirty="0"/>
              <a:t>In my </a:t>
            </a:r>
            <a:r>
              <a:rPr lang="en-US" i="1" dirty="0" smtClean="0"/>
              <a:t>opinion, </a:t>
            </a:r>
            <a:r>
              <a:rPr lang="en-US" i="1" dirty="0"/>
              <a:t>the coyote needs algae</a:t>
            </a:r>
            <a:endParaRPr lang="en-US" dirty="0"/>
          </a:p>
          <a:p>
            <a:pPr marL="0" indent="0">
              <a:buNone/>
            </a:pPr>
            <a:r>
              <a:rPr lang="en-US" i="1" dirty="0"/>
              <a:t>From my point of </a:t>
            </a:r>
            <a:r>
              <a:rPr lang="en-US" i="1" dirty="0" smtClean="0"/>
              <a:t>view, </a:t>
            </a:r>
            <a:r>
              <a:rPr lang="en-US" i="1" dirty="0"/>
              <a:t>the coyote…</a:t>
            </a:r>
            <a:endParaRPr lang="en-US" dirty="0"/>
          </a:p>
          <a:p>
            <a:pPr marL="0" indent="0">
              <a:buNone/>
            </a:pPr>
            <a:r>
              <a:rPr lang="en-US" i="1" dirty="0"/>
              <a:t> </a:t>
            </a:r>
            <a:endParaRPr lang="en-US" dirty="0"/>
          </a:p>
          <a:p>
            <a:pPr marL="0" indent="0">
              <a:buNone/>
            </a:pPr>
            <a:r>
              <a:rPr lang="en-US" b="1" dirty="0"/>
              <a:t>Sophisticated language: </a:t>
            </a:r>
            <a:endParaRPr lang="en-US" dirty="0"/>
          </a:p>
          <a:p>
            <a:pPr marL="0" indent="0">
              <a:buNone/>
            </a:pPr>
            <a:r>
              <a:rPr lang="en-US" i="1" dirty="0"/>
              <a:t>From the perspective of the coyote, algae </a:t>
            </a:r>
            <a:r>
              <a:rPr lang="en-US" i="1" dirty="0" smtClean="0"/>
              <a:t>are </a:t>
            </a:r>
            <a:r>
              <a:rPr lang="en-US" i="1" dirty="0"/>
              <a:t>important….</a:t>
            </a:r>
            <a:endParaRPr lang="en-US" dirty="0"/>
          </a:p>
          <a:p>
            <a:pPr marL="0" indent="0">
              <a:buNone/>
            </a:pPr>
            <a:endParaRPr lang="en-US" dirty="0"/>
          </a:p>
        </p:txBody>
      </p:sp>
    </p:spTree>
    <p:extLst>
      <p:ext uri="{BB962C8B-B14F-4D97-AF65-F5344CB8AC3E}">
        <p14:creationId xmlns:p14="http://schemas.microsoft.com/office/powerpoint/2010/main" val="118251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B050"/>
                </a:solidFill>
              </a:rPr>
              <a:t>Using  Stems/Frames as Scaffolds…</a:t>
            </a:r>
            <a:endParaRPr lang="en-US" sz="3200" dirty="0">
              <a:solidFill>
                <a:srgbClr val="00B05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7095418"/>
              </p:ext>
            </p:extLst>
          </p:nvPr>
        </p:nvGraphicFramePr>
        <p:xfrm>
          <a:off x="381000" y="1066800"/>
          <a:ext cx="8229600" cy="5059680"/>
        </p:xfrm>
        <a:graphic>
          <a:graphicData uri="http://schemas.openxmlformats.org/drawingml/2006/table">
            <a:tbl>
              <a:tblPr firstRow="1" bandRow="1">
                <a:tableStyleId>{5C22544A-7EE6-4342-B048-85BDC9FD1C3A}</a:tableStyleId>
              </a:tblPr>
              <a:tblGrid>
                <a:gridCol w="1175657"/>
                <a:gridCol w="7053943"/>
              </a:tblGrid>
              <a:tr h="1379220">
                <a:tc>
                  <a:txBody>
                    <a:bodyPr/>
                    <a:lstStyle/>
                    <a:p>
                      <a:pPr marL="0" marR="0">
                        <a:lnSpc>
                          <a:spcPct val="115000"/>
                        </a:lnSpc>
                        <a:spcBef>
                          <a:spcPts val="0"/>
                        </a:spcBef>
                        <a:spcAft>
                          <a:spcPts val="0"/>
                        </a:spcAft>
                      </a:pPr>
                      <a:r>
                        <a:rPr lang="en-US" sz="1400" b="0" dirty="0">
                          <a:solidFill>
                            <a:schemeClr val="tx1"/>
                          </a:solidFill>
                          <a:effectLst/>
                          <a:latin typeface="Calibri"/>
                          <a:ea typeface="Calibri"/>
                          <a:cs typeface="Times New Roman"/>
                        </a:rPr>
                        <a:t> </a:t>
                      </a:r>
                    </a:p>
                    <a:p>
                      <a:pPr marL="0" marR="0">
                        <a:lnSpc>
                          <a:spcPct val="115000"/>
                        </a:lnSpc>
                        <a:spcBef>
                          <a:spcPts val="0"/>
                        </a:spcBef>
                        <a:spcAft>
                          <a:spcPts val="0"/>
                        </a:spcAft>
                      </a:pPr>
                      <a:r>
                        <a:rPr lang="en-US" sz="1400" b="0" dirty="0">
                          <a:solidFill>
                            <a:schemeClr val="tx1"/>
                          </a:solidFill>
                          <a:effectLst/>
                          <a:latin typeface="Calibri"/>
                          <a:ea typeface="Calibri"/>
                          <a:cs typeface="Times New Roman"/>
                        </a:rPr>
                        <a:t>To open</a:t>
                      </a: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Font typeface="Wingdings"/>
                        <a:buChar char=""/>
                      </a:pPr>
                      <a:endParaRPr lang="en-US" sz="1400" b="0" dirty="0" smtClean="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b="0" dirty="0" smtClean="0">
                          <a:solidFill>
                            <a:schemeClr val="tx1"/>
                          </a:solidFill>
                          <a:effectLst/>
                          <a:latin typeface="Calibri"/>
                          <a:ea typeface="Calibri"/>
                          <a:cs typeface="Times New Roman"/>
                        </a:rPr>
                        <a:t>In </a:t>
                      </a:r>
                      <a:r>
                        <a:rPr lang="en-US" sz="1400" b="0" dirty="0">
                          <a:solidFill>
                            <a:schemeClr val="tx1"/>
                          </a:solidFill>
                          <a:effectLst/>
                          <a:latin typeface="Calibri"/>
                          <a:ea typeface="Calibri"/>
                          <a:cs typeface="Times New Roman"/>
                        </a:rPr>
                        <a:t>regards to ______, I believe</a:t>
                      </a:r>
                      <a:r>
                        <a:rPr lang="en-US" sz="1400" b="0" dirty="0" smtClean="0">
                          <a:solidFill>
                            <a:schemeClr val="tx1"/>
                          </a:solidFill>
                          <a:effectLst/>
                          <a:latin typeface="Calibri"/>
                          <a:ea typeface="Calibri"/>
                          <a:cs typeface="Times New Roman"/>
                        </a:rPr>
                        <a:t>_______.</a:t>
                      </a:r>
                    </a:p>
                    <a:p>
                      <a:pPr marL="342900" marR="0" lvl="0" indent="-342900">
                        <a:lnSpc>
                          <a:spcPct val="115000"/>
                        </a:lnSpc>
                        <a:spcBef>
                          <a:spcPts val="0"/>
                        </a:spcBef>
                        <a:spcAft>
                          <a:spcPts val="0"/>
                        </a:spcAft>
                        <a:buFont typeface="Wingdings"/>
                        <a:buChar char=""/>
                      </a:pPr>
                      <a:r>
                        <a:rPr lang="en-US" sz="1400" b="0" dirty="0" smtClean="0">
                          <a:solidFill>
                            <a:schemeClr val="tx1"/>
                          </a:solidFill>
                          <a:effectLst/>
                          <a:latin typeface="+mn-lt"/>
                          <a:ea typeface="Calibri"/>
                          <a:cs typeface="Times New Roman"/>
                        </a:rPr>
                        <a:t>In regards to the Mono Lake Ecosystem, I believe that humans have made an impact that changed that system. </a:t>
                      </a:r>
                      <a:endParaRPr lang="en-US" sz="1400" b="0" dirty="0" smtClean="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i="1" dirty="0" smtClean="0"/>
                        <a:t>In regards to the Mono Lake Ecosystem, I believe that humans have made</a:t>
                      </a:r>
                      <a:endParaRPr lang="en-US" sz="1400" b="0" i="1" dirty="0">
                        <a:solidFill>
                          <a:schemeClr val="tx1"/>
                        </a:solidFill>
                        <a:effectLst/>
                        <a:latin typeface="Calibri"/>
                        <a:ea typeface="Calibri"/>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a:lnSpc>
                          <a:spcPct val="115000"/>
                        </a:lnSpc>
                        <a:spcBef>
                          <a:spcPts val="0"/>
                        </a:spcBef>
                        <a:spcAft>
                          <a:spcPts val="0"/>
                        </a:spcAft>
                      </a:pPr>
                      <a:r>
                        <a:rPr lang="en-US" sz="1400" b="0">
                          <a:solidFill>
                            <a:schemeClr val="tx1"/>
                          </a:solidFill>
                          <a:effectLst/>
                          <a:latin typeface="Calibri"/>
                          <a:ea typeface="Calibri"/>
                          <a:cs typeface="Times New Roman"/>
                        </a:rPr>
                        <a:t> </a:t>
                      </a:r>
                    </a:p>
                    <a:p>
                      <a:pPr marL="0" marR="0">
                        <a:lnSpc>
                          <a:spcPct val="115000"/>
                        </a:lnSpc>
                        <a:spcBef>
                          <a:spcPts val="0"/>
                        </a:spcBef>
                        <a:spcAft>
                          <a:spcPts val="0"/>
                        </a:spcAft>
                      </a:pPr>
                      <a:r>
                        <a:rPr lang="en-US" sz="1400" b="0">
                          <a:solidFill>
                            <a:schemeClr val="tx1"/>
                          </a:solidFill>
                          <a:effectLst/>
                          <a:latin typeface="Calibri"/>
                          <a:ea typeface="Calibri"/>
                          <a:cs typeface="Times New Roman"/>
                        </a:rPr>
                        <a:t>To state a position</a:t>
                      </a:r>
                    </a:p>
                    <a:p>
                      <a:pPr marL="0" marR="0">
                        <a:lnSpc>
                          <a:spcPct val="115000"/>
                        </a:lnSpc>
                        <a:spcBef>
                          <a:spcPts val="0"/>
                        </a:spcBef>
                        <a:spcAft>
                          <a:spcPts val="0"/>
                        </a:spcAft>
                      </a:pPr>
                      <a:r>
                        <a:rPr lang="en-US" sz="1400" b="0">
                          <a:solidFill>
                            <a:schemeClr val="tx1"/>
                          </a:solidFill>
                          <a:effectLst/>
                          <a:latin typeface="Calibri"/>
                          <a:ea typeface="Calibri"/>
                          <a:cs typeface="Times New Roman"/>
                        </a:rPr>
                        <a:t> </a:t>
                      </a: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a:lnSpc>
                          <a:spcPct val="115000"/>
                        </a:lnSpc>
                        <a:spcBef>
                          <a:spcPts val="0"/>
                        </a:spcBef>
                        <a:spcAft>
                          <a:spcPts val="0"/>
                        </a:spcAft>
                      </a:pPr>
                      <a:r>
                        <a:rPr lang="en-US" sz="1400" b="0" dirty="0">
                          <a:solidFill>
                            <a:schemeClr val="tx1"/>
                          </a:solidFill>
                          <a:effectLst/>
                          <a:latin typeface="Calibri"/>
                          <a:ea typeface="Calibri"/>
                          <a:cs typeface="Times New Roman"/>
                        </a:rPr>
                        <a:t> </a:t>
                      </a:r>
                      <a:endParaRPr lang="en-US" sz="1400" b="0" dirty="0" smtClean="0">
                        <a:solidFill>
                          <a:schemeClr val="tx1"/>
                        </a:solidFill>
                        <a:effectLst/>
                        <a:latin typeface="Calibri"/>
                        <a:ea typeface="Calibri"/>
                        <a:cs typeface="Times New Roman"/>
                      </a:endParaRPr>
                    </a:p>
                    <a:p>
                      <a:pPr marL="171450" marR="0" lvl="0" indent="-171450">
                        <a:lnSpc>
                          <a:spcPct val="115000"/>
                        </a:lnSpc>
                        <a:spcBef>
                          <a:spcPts val="0"/>
                        </a:spcBef>
                        <a:spcAft>
                          <a:spcPts val="0"/>
                        </a:spcAft>
                        <a:buFont typeface="Wingdings" pitchFamily="2" charset="2"/>
                        <a:buChar char="§"/>
                      </a:pPr>
                      <a:r>
                        <a:rPr lang="en-US" sz="1400" b="0" dirty="0" smtClean="0">
                          <a:solidFill>
                            <a:schemeClr val="tx1"/>
                          </a:solidFill>
                          <a:effectLst/>
                          <a:latin typeface="Calibri"/>
                          <a:ea typeface="Calibri"/>
                          <a:cs typeface="Times New Roman"/>
                        </a:rPr>
                        <a:t>My views are based on ______________. </a:t>
                      </a:r>
                    </a:p>
                    <a:p>
                      <a:pPr marL="171450" marR="0" lvl="0" indent="-171450">
                        <a:lnSpc>
                          <a:spcPct val="115000"/>
                        </a:lnSpc>
                        <a:spcBef>
                          <a:spcPts val="0"/>
                        </a:spcBef>
                        <a:spcAft>
                          <a:spcPts val="0"/>
                        </a:spcAft>
                        <a:buFont typeface="Wingdings" pitchFamily="2" charset="2"/>
                        <a:buChar char="§"/>
                      </a:pPr>
                      <a:r>
                        <a:rPr lang="en-US" sz="1400" dirty="0" smtClean="0"/>
                        <a:t>My views are based on lower water levels as a result of transferring water to residents of Los Angeles in 1941. </a:t>
                      </a:r>
                      <a:endParaRPr lang="en-US" sz="1400" b="0" dirty="0" smtClean="0">
                        <a:solidFill>
                          <a:schemeClr val="tx1"/>
                        </a:solidFill>
                        <a:effectLst/>
                        <a:latin typeface="Calibri"/>
                        <a:ea typeface="Calibri"/>
                        <a:cs typeface="Times New Roman"/>
                      </a:endParaRPr>
                    </a:p>
                    <a:p>
                      <a:pPr marL="228600" marR="0">
                        <a:lnSpc>
                          <a:spcPct val="115000"/>
                        </a:lnSpc>
                        <a:spcBef>
                          <a:spcPts val="0"/>
                        </a:spcBef>
                        <a:spcAft>
                          <a:spcPts val="0"/>
                        </a:spcAft>
                      </a:pPr>
                      <a:r>
                        <a:rPr lang="en-US" sz="1400" b="0" dirty="0">
                          <a:solidFill>
                            <a:schemeClr val="tx1"/>
                          </a:solidFill>
                          <a:effectLst/>
                          <a:latin typeface="Calibri"/>
                          <a:ea typeface="Calibri"/>
                          <a:cs typeface="Times New Roman"/>
                        </a:rPr>
                        <a:t> </a:t>
                      </a: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a:lnSpc>
                          <a:spcPct val="115000"/>
                        </a:lnSpc>
                        <a:spcBef>
                          <a:spcPts val="0"/>
                        </a:spcBef>
                        <a:spcAft>
                          <a:spcPts val="0"/>
                        </a:spcAft>
                      </a:pPr>
                      <a:r>
                        <a:rPr lang="en-US" sz="1400" b="0">
                          <a:solidFill>
                            <a:schemeClr val="tx1"/>
                          </a:solidFill>
                          <a:effectLst/>
                          <a:latin typeface="Calibri"/>
                          <a:ea typeface="Calibri"/>
                          <a:cs typeface="Times New Roman"/>
                        </a:rPr>
                        <a:t> </a:t>
                      </a:r>
                    </a:p>
                    <a:p>
                      <a:pPr marL="0" marR="0">
                        <a:lnSpc>
                          <a:spcPct val="115000"/>
                        </a:lnSpc>
                        <a:spcBef>
                          <a:spcPts val="0"/>
                        </a:spcBef>
                        <a:spcAft>
                          <a:spcPts val="0"/>
                        </a:spcAft>
                      </a:pPr>
                      <a:r>
                        <a:rPr lang="en-US" sz="1400" b="0">
                          <a:solidFill>
                            <a:schemeClr val="tx1"/>
                          </a:solidFill>
                          <a:effectLst/>
                          <a:latin typeface="Calibri"/>
                          <a:ea typeface="Calibri"/>
                          <a:cs typeface="Times New Roman"/>
                        </a:rPr>
                        <a:t>To support your ideas</a:t>
                      </a: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a:lnSpc>
                          <a:spcPct val="115000"/>
                        </a:lnSpc>
                        <a:spcBef>
                          <a:spcPts val="0"/>
                        </a:spcBef>
                        <a:spcAft>
                          <a:spcPts val="0"/>
                        </a:spcAft>
                      </a:pPr>
                      <a:r>
                        <a:rPr lang="en-US" sz="1400" b="0" dirty="0">
                          <a:solidFill>
                            <a:schemeClr val="tx1"/>
                          </a:solidFill>
                          <a:effectLst/>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1400" b="0" dirty="0">
                          <a:solidFill>
                            <a:schemeClr val="tx1"/>
                          </a:solidFill>
                          <a:effectLst/>
                          <a:latin typeface="Calibri"/>
                          <a:ea typeface="Calibri"/>
                          <a:cs typeface="Times New Roman"/>
                        </a:rPr>
                        <a:t>According to _______________, _____________. </a:t>
                      </a:r>
                      <a:endParaRPr lang="en-US" sz="1400" b="0" dirty="0" smtClean="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smtClean="0"/>
                        <a:t>According to the video “Fire and Ice” redirecting the water caused lower water </a:t>
                      </a:r>
                      <a:r>
                        <a:rPr lang="en-US" sz="1400" smtClean="0"/>
                        <a:t>levels which resulted </a:t>
                      </a:r>
                      <a:r>
                        <a:rPr lang="en-US" sz="1400" dirty="0" smtClean="0"/>
                        <a:t>in changes in the salinity of the water and greater access to nesting sites by secondary consumers. </a:t>
                      </a:r>
                      <a:endParaRPr lang="en-US" sz="1400" b="0" dirty="0" smtClean="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Wingdings"/>
                        <a:buChar char=""/>
                      </a:pPr>
                      <a:endParaRPr lang="en-US" sz="1400" b="0" dirty="0">
                        <a:solidFill>
                          <a:schemeClr val="tx1"/>
                        </a:solidFill>
                        <a:effectLst/>
                        <a:latin typeface="Calibri"/>
                        <a:ea typeface="Calibri"/>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a:lnSpc>
                          <a:spcPct val="115000"/>
                        </a:lnSpc>
                        <a:spcBef>
                          <a:spcPts val="0"/>
                        </a:spcBef>
                        <a:spcAft>
                          <a:spcPts val="0"/>
                        </a:spcAft>
                      </a:pPr>
                      <a:r>
                        <a:rPr lang="en-US" sz="1400" b="0">
                          <a:solidFill>
                            <a:schemeClr val="tx1"/>
                          </a:solidFill>
                          <a:effectLst/>
                          <a:latin typeface="Calibri"/>
                          <a:ea typeface="Calibri"/>
                          <a:cs typeface="Times New Roman"/>
                        </a:rPr>
                        <a:t> </a:t>
                      </a:r>
                    </a:p>
                    <a:p>
                      <a:pPr marL="0" marR="0">
                        <a:lnSpc>
                          <a:spcPct val="115000"/>
                        </a:lnSpc>
                        <a:spcBef>
                          <a:spcPts val="0"/>
                        </a:spcBef>
                        <a:spcAft>
                          <a:spcPts val="0"/>
                        </a:spcAft>
                      </a:pPr>
                      <a:r>
                        <a:rPr lang="en-US" sz="1400" b="0">
                          <a:solidFill>
                            <a:schemeClr val="tx1"/>
                          </a:solidFill>
                          <a:effectLst/>
                          <a:latin typeface="Calibri"/>
                          <a:ea typeface="Calibri"/>
                          <a:cs typeface="Times New Roman"/>
                        </a:rPr>
                        <a:t>To close</a:t>
                      </a: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a:lnSpc>
                          <a:spcPct val="115000"/>
                        </a:lnSpc>
                        <a:spcBef>
                          <a:spcPts val="0"/>
                        </a:spcBef>
                        <a:spcAft>
                          <a:spcPts val="0"/>
                        </a:spcAft>
                      </a:pPr>
                      <a:r>
                        <a:rPr lang="en-US" sz="1400" b="0" dirty="0">
                          <a:solidFill>
                            <a:schemeClr val="tx1"/>
                          </a:solidFill>
                          <a:effectLst/>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1400" b="0" dirty="0">
                          <a:solidFill>
                            <a:schemeClr val="tx1"/>
                          </a:solidFill>
                          <a:effectLst/>
                          <a:latin typeface="Calibri"/>
                          <a:ea typeface="Calibri"/>
                          <a:cs typeface="Times New Roman"/>
                        </a:rPr>
                        <a:t>________ urges us to </a:t>
                      </a:r>
                      <a:r>
                        <a:rPr lang="en-US" sz="1400" b="0" dirty="0" smtClean="0">
                          <a:solidFill>
                            <a:schemeClr val="tx1"/>
                          </a:solidFill>
                          <a:effectLst/>
                          <a:latin typeface="Calibri"/>
                          <a:ea typeface="Calibri"/>
                          <a:cs typeface="Times New Roman"/>
                        </a:rPr>
                        <a:t>_______________.</a:t>
                      </a:r>
                    </a:p>
                    <a:p>
                      <a:pPr marL="342900" marR="0" lvl="0" indent="-342900">
                        <a:lnSpc>
                          <a:spcPct val="115000"/>
                        </a:lnSpc>
                        <a:spcBef>
                          <a:spcPts val="0"/>
                        </a:spcBef>
                        <a:spcAft>
                          <a:spcPts val="0"/>
                        </a:spcAft>
                        <a:buFont typeface="Wingdings"/>
                        <a:buChar char=""/>
                      </a:pPr>
                      <a:r>
                        <a:rPr lang="en-US" sz="1400" dirty="0" smtClean="0"/>
                        <a:t>The change in this system urges us to consider all the attributes of the ecosystem before making major impacts on this type of system. </a:t>
                      </a:r>
                      <a:endParaRPr lang="en-US" sz="1400" b="0" dirty="0" smtClean="0">
                        <a:solidFill>
                          <a:schemeClr val="tx1"/>
                        </a:solidFill>
                        <a:effectLst/>
                        <a:latin typeface="Calibri"/>
                        <a:ea typeface="Calibri"/>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1027002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Putting your ideas together…</a:t>
            </a:r>
            <a:endParaRPr lang="en-US" dirty="0">
              <a:solidFill>
                <a:srgbClr val="00B050"/>
              </a:solidFill>
            </a:endParaRPr>
          </a:p>
        </p:txBody>
      </p:sp>
      <p:sp>
        <p:nvSpPr>
          <p:cNvPr id="3" name="Content Placeholder 2"/>
          <p:cNvSpPr>
            <a:spLocks noGrp="1"/>
          </p:cNvSpPr>
          <p:nvPr>
            <p:ph idx="1"/>
          </p:nvPr>
        </p:nvSpPr>
        <p:spPr>
          <a:xfrm>
            <a:off x="609600" y="1295400"/>
            <a:ext cx="8229600" cy="4525963"/>
          </a:xfrm>
        </p:spPr>
        <p:txBody>
          <a:bodyPr>
            <a:normAutofit fontScale="85000" lnSpcReduction="10000"/>
          </a:bodyPr>
          <a:lstStyle/>
          <a:p>
            <a:pPr marL="0" indent="0">
              <a:lnSpc>
                <a:spcPct val="150000"/>
              </a:lnSpc>
              <a:buNone/>
            </a:pPr>
            <a:r>
              <a:rPr lang="en-US" sz="2600" dirty="0" smtClean="0"/>
              <a:t>	In </a:t>
            </a:r>
            <a:r>
              <a:rPr lang="en-US" sz="2600" dirty="0"/>
              <a:t>regards to the Mono Lake Ecosystem, I believe that humans have made an impact that changed that system.  My views are based on lower water levels as a result of transferring water to residents of Los Angeles in 1941.  According to the video “Fire and </a:t>
            </a:r>
            <a:r>
              <a:rPr lang="en-US" sz="2600" dirty="0" smtClean="0"/>
              <a:t>Ice,” </a:t>
            </a:r>
            <a:r>
              <a:rPr lang="en-US" sz="2600" dirty="0"/>
              <a:t>redirecting the water caused lower water levels </a:t>
            </a:r>
            <a:r>
              <a:rPr lang="en-US" sz="2600" dirty="0" smtClean="0"/>
              <a:t> which resulted </a:t>
            </a:r>
            <a:r>
              <a:rPr lang="en-US" sz="2600" dirty="0"/>
              <a:t>in changes in the salinity of the water and greater access to nesting sites by secondary consumers. The change in this system urges us to consider all the attributes of the ecosystem before making major impacts on this type of system.  </a:t>
            </a:r>
          </a:p>
          <a:p>
            <a:endParaRPr lang="en-US" dirty="0"/>
          </a:p>
        </p:txBody>
      </p:sp>
    </p:spTree>
    <p:extLst>
      <p:ext uri="{BB962C8B-B14F-4D97-AF65-F5344CB8AC3E}">
        <p14:creationId xmlns:p14="http://schemas.microsoft.com/office/powerpoint/2010/main" val="200045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OUTCOME OF THIS WORKSHOP</a:t>
            </a:r>
            <a:endParaRPr lang="en-US" sz="4000" dirty="0"/>
          </a:p>
        </p:txBody>
      </p:sp>
      <p:sp>
        <p:nvSpPr>
          <p:cNvPr id="3" name="Content Placeholder 2"/>
          <p:cNvSpPr>
            <a:spLocks noGrp="1"/>
          </p:cNvSpPr>
          <p:nvPr>
            <p:ph sz="half" idx="1"/>
          </p:nvPr>
        </p:nvSpPr>
        <p:spPr>
          <a:xfrm>
            <a:off x="914400" y="2057400"/>
            <a:ext cx="7543800" cy="3590457"/>
          </a:xfrm>
        </p:spPr>
        <p:txBody>
          <a:bodyPr>
            <a:normAutofit/>
          </a:bodyPr>
          <a:lstStyle/>
          <a:p>
            <a:pPr marL="0" indent="0">
              <a:buNone/>
            </a:pPr>
            <a:r>
              <a:rPr lang="en-US" dirty="0" smtClean="0"/>
              <a:t>Participants will be able to support migrant student reading and writing by </a:t>
            </a:r>
            <a:r>
              <a:rPr lang="en-US" dirty="0" smtClean="0">
                <a:solidFill>
                  <a:srgbClr val="FF0000"/>
                </a:solidFill>
              </a:rPr>
              <a:t>utilizing 2-3 new strategies</a:t>
            </a:r>
            <a:r>
              <a:rPr lang="en-US" dirty="0"/>
              <a:t> </a:t>
            </a:r>
            <a:r>
              <a:rPr lang="en-US" dirty="0" smtClean="0"/>
              <a:t>to support migrant students in analyzing and writing in the two text types that are the focus of this workshop.</a:t>
            </a:r>
          </a:p>
          <a:p>
            <a:endParaRPr lang="en-US" dirty="0"/>
          </a:p>
        </p:txBody>
      </p:sp>
    </p:spTree>
    <p:extLst>
      <p:ext uri="{BB962C8B-B14F-4D97-AF65-F5344CB8AC3E}">
        <p14:creationId xmlns:p14="http://schemas.microsoft.com/office/powerpoint/2010/main" val="33318813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Making a Case for Argumentative Writing</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60566030"/>
              </p:ext>
            </p:extLst>
          </p:nvPr>
        </p:nvGraphicFramePr>
        <p:xfrm>
          <a:off x="457200" y="1600200"/>
          <a:ext cx="8229600" cy="2290064"/>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gridSpan="6">
                  <a:txBody>
                    <a:bodyPr/>
                    <a:lstStyle/>
                    <a:p>
                      <a:pPr marL="0" marR="0">
                        <a:lnSpc>
                          <a:spcPct val="115000"/>
                        </a:lnSpc>
                        <a:spcBef>
                          <a:spcPts val="0"/>
                        </a:spcBef>
                        <a:spcAft>
                          <a:spcPts val="600"/>
                        </a:spcAft>
                      </a:pPr>
                      <a:r>
                        <a:rPr lang="en-US" sz="1400" b="1" dirty="0">
                          <a:effectLst/>
                          <a:latin typeface="Calibri"/>
                          <a:ea typeface="Calibri"/>
                          <a:cs typeface="Calibri"/>
                        </a:rPr>
                        <a:t>Student Data Collection for Fat and Soap</a:t>
                      </a:r>
                      <a:endParaRPr lang="en-US" sz="11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Color</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Hardness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Solubility</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Melting Point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b="1">
                          <a:effectLst/>
                          <a:latin typeface="Calibri"/>
                          <a:ea typeface="Calibri"/>
                          <a:cs typeface="Calibri"/>
                        </a:rPr>
                        <a:t>Density</a:t>
                      </a:r>
                      <a:endParaRPr lang="en-US" sz="1100">
                        <a:effectLst/>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600"/>
                        </a:spcAft>
                      </a:pPr>
                      <a:r>
                        <a:rPr lang="en-US" sz="1400" i="1">
                          <a:effectLst/>
                          <a:latin typeface="Calibri"/>
                          <a:ea typeface="Calibri"/>
                          <a:cs typeface="Calibri"/>
                        </a:rPr>
                        <a:t>Fat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Off-white or</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slightly yellow</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Soft-squishy</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Water—no</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Oil—yes</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_ 37_ C </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0.92 g/cm3</a:t>
                      </a:r>
                      <a:endParaRPr lang="en-US" sz="1100">
                        <a:effectLst/>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600"/>
                        </a:spcAft>
                      </a:pPr>
                      <a:r>
                        <a:rPr lang="en-US" sz="1400" i="1">
                          <a:effectLst/>
                          <a:latin typeface="Calibri"/>
                          <a:ea typeface="Calibri"/>
                          <a:cs typeface="Calibri"/>
                        </a:rPr>
                        <a:t>Soap</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Milky white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1400">
                          <a:solidFill>
                            <a:srgbClr val="000000"/>
                          </a:solidFill>
                          <a:effectLst/>
                          <a:latin typeface="Calibri"/>
                          <a:ea typeface="Calibri"/>
                          <a:cs typeface="Calibri"/>
                        </a:rPr>
                        <a:t>Hard</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Calibri"/>
                          <a:ea typeface="Calibri"/>
                          <a:cs typeface="Calibri"/>
                        </a:rPr>
                        <a:t>Water—yes</a:t>
                      </a:r>
                      <a:endParaRPr lang="en-US" sz="1100" dirty="0">
                        <a:effectLst/>
                        <a:latin typeface="Calibri"/>
                        <a:ea typeface="Calibri"/>
                        <a:cs typeface="Times New Roman"/>
                      </a:endParaRPr>
                    </a:p>
                    <a:p>
                      <a:pPr marL="0" marR="0">
                        <a:lnSpc>
                          <a:spcPct val="115000"/>
                        </a:lnSpc>
                        <a:spcBef>
                          <a:spcPts val="0"/>
                        </a:spcBef>
                        <a:spcAft>
                          <a:spcPts val="0"/>
                        </a:spcAft>
                      </a:pPr>
                      <a:r>
                        <a:rPr lang="en-US" sz="1400" dirty="0">
                          <a:solidFill>
                            <a:srgbClr val="000000"/>
                          </a:solidFill>
                          <a:effectLst/>
                          <a:latin typeface="Calibri"/>
                          <a:ea typeface="Calibri"/>
                          <a:cs typeface="Calibri"/>
                        </a:rPr>
                        <a:t>Oil—no</a:t>
                      </a:r>
                      <a:endParaRPr lang="en-US" sz="1100" dirty="0">
                        <a:effectLst/>
                        <a:latin typeface="Calibri"/>
                        <a:ea typeface="Calibri"/>
                        <a:cs typeface="Times New Roman"/>
                      </a:endParaRPr>
                    </a:p>
                    <a:p>
                      <a:pPr marL="0" marR="0">
                        <a:lnSpc>
                          <a:spcPct val="115000"/>
                        </a:lnSpc>
                        <a:spcBef>
                          <a:spcPts val="0"/>
                        </a:spcBef>
                        <a:spcAft>
                          <a:spcPts val="600"/>
                        </a:spcAft>
                      </a:pPr>
                      <a:r>
                        <a:rPr lang="en-US" sz="1400" i="1" dirty="0">
                          <a:effectLst/>
                          <a:latin typeface="Calibri"/>
                          <a:ea typeface="Calibri"/>
                          <a:cs typeface="Calibri"/>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Calibri"/>
                          <a:ea typeface="Calibri"/>
                          <a:cs typeface="Calibri"/>
                        </a:rPr>
                        <a:t>Higher than</a:t>
                      </a:r>
                      <a:endParaRPr lang="en-US" sz="1100">
                        <a:effectLst/>
                        <a:latin typeface="Calibri"/>
                        <a:ea typeface="Calibri"/>
                        <a:cs typeface="Times New Roman"/>
                      </a:endParaRPr>
                    </a:p>
                    <a:p>
                      <a:pPr marL="0" marR="0">
                        <a:lnSpc>
                          <a:spcPct val="115000"/>
                        </a:lnSpc>
                        <a:spcBef>
                          <a:spcPts val="0"/>
                        </a:spcBef>
                        <a:spcAft>
                          <a:spcPts val="0"/>
                        </a:spcAft>
                      </a:pPr>
                      <a:r>
                        <a:rPr lang="en-US" sz="1400">
                          <a:solidFill>
                            <a:srgbClr val="000000"/>
                          </a:solidFill>
                          <a:effectLst/>
                          <a:latin typeface="Calibri"/>
                          <a:ea typeface="Calibri"/>
                          <a:cs typeface="Calibri"/>
                        </a:rPr>
                        <a:t>100_ C</a:t>
                      </a:r>
                      <a:endParaRPr lang="en-US" sz="1100">
                        <a:effectLst/>
                        <a:latin typeface="Calibri"/>
                        <a:ea typeface="Calibri"/>
                        <a:cs typeface="Times New Roman"/>
                      </a:endParaRPr>
                    </a:p>
                    <a:p>
                      <a:pPr marL="0" marR="0">
                        <a:lnSpc>
                          <a:spcPct val="115000"/>
                        </a:lnSpc>
                        <a:spcBef>
                          <a:spcPts val="0"/>
                        </a:spcBef>
                        <a:spcAft>
                          <a:spcPts val="600"/>
                        </a:spcAft>
                      </a:pPr>
                      <a:r>
                        <a:rPr lang="en-US" sz="1400" i="1">
                          <a:effectLst/>
                          <a:latin typeface="Calibri"/>
                          <a:ea typeface="Calibri"/>
                          <a:cs typeface="Calibri"/>
                        </a:rPr>
                        <a:t> </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600"/>
                        </a:spcAft>
                      </a:pPr>
                      <a:r>
                        <a:rPr lang="en-US" sz="1400" dirty="0">
                          <a:solidFill>
                            <a:srgbClr val="000000"/>
                          </a:solidFill>
                          <a:effectLst/>
                          <a:latin typeface="Calibri"/>
                          <a:ea typeface="Calibri"/>
                          <a:cs typeface="Calibri"/>
                        </a:rPr>
                        <a:t>0.84 g/cm3</a:t>
                      </a:r>
                      <a:endParaRPr lang="en-US" sz="1100" dirty="0">
                        <a:effectLst/>
                        <a:latin typeface="Calibri"/>
                        <a:ea typeface="Calibri"/>
                        <a:cs typeface="Times New Roman"/>
                      </a:endParaRPr>
                    </a:p>
                    <a:p>
                      <a:pPr marL="0" marR="0">
                        <a:lnSpc>
                          <a:spcPct val="115000"/>
                        </a:lnSpc>
                        <a:spcBef>
                          <a:spcPts val="0"/>
                        </a:spcBef>
                        <a:spcAft>
                          <a:spcPts val="600"/>
                        </a:spcAft>
                      </a:pPr>
                      <a:r>
                        <a:rPr lang="en-US" sz="1400" i="1" dirty="0">
                          <a:effectLst/>
                          <a:latin typeface="Calibri"/>
                          <a:ea typeface="Calibri"/>
                          <a:cs typeface="Calibri"/>
                        </a:rPr>
                        <a:t> </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6880438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03279597"/>
              </p:ext>
            </p:extLst>
          </p:nvPr>
        </p:nvGraphicFramePr>
        <p:xfrm>
          <a:off x="457200" y="381001"/>
          <a:ext cx="8229600" cy="6297929"/>
        </p:xfrm>
        <a:graphic>
          <a:graphicData uri="http://schemas.openxmlformats.org/drawingml/2006/table">
            <a:tbl>
              <a:tblPr firstRow="1" bandRow="1">
                <a:tableStyleId>{5C22544A-7EE6-4342-B048-85BDC9FD1C3A}</a:tableStyleId>
              </a:tblPr>
              <a:tblGrid>
                <a:gridCol w="8229600"/>
              </a:tblGrid>
              <a:tr h="838199">
                <a:tc>
                  <a:txBody>
                    <a:bodyPr/>
                    <a:lstStyle/>
                    <a:p>
                      <a:pPr marL="0" marR="0">
                        <a:lnSpc>
                          <a:spcPct val="115000"/>
                        </a:lnSpc>
                        <a:spcBef>
                          <a:spcPts val="0"/>
                        </a:spcBef>
                        <a:spcAft>
                          <a:spcPts val="600"/>
                        </a:spcAft>
                      </a:pPr>
                      <a:r>
                        <a:rPr lang="en-US" sz="1200" i="1" dirty="0">
                          <a:effectLst/>
                          <a:latin typeface="Calibri"/>
                          <a:ea typeface="Calibri"/>
                          <a:cs typeface="Times New Roman"/>
                        </a:rPr>
                        <a:t>Brandon’s revised explanation about fat and soap…</a:t>
                      </a:r>
                      <a:endParaRPr lang="en-US" sz="1100" dirty="0">
                        <a:effectLst/>
                        <a:latin typeface="Calibri"/>
                        <a:ea typeface="Calibri"/>
                        <a:cs typeface="Times New Roman"/>
                      </a:endParaRPr>
                    </a:p>
                  </a:txBody>
                  <a:tcPr marL="68580" marR="68580" marT="0" marB="0"/>
                </a:tc>
              </a:tr>
              <a:tr h="3058160">
                <a:tc>
                  <a:txBody>
                    <a:bodyPr/>
                    <a:lstStyle/>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smtClean="0">
                        <a:effectLst/>
                        <a:latin typeface="Calibri"/>
                        <a:ea typeface="Calibri"/>
                        <a:cs typeface="Times New Roman"/>
                      </a:endParaRPr>
                    </a:p>
                    <a:p>
                      <a:pPr marL="0" marR="0">
                        <a:lnSpc>
                          <a:spcPct val="115000"/>
                        </a:lnSpc>
                        <a:spcBef>
                          <a:spcPts val="0"/>
                        </a:spcBef>
                        <a:spcAft>
                          <a:spcPts val="600"/>
                        </a:spcAft>
                      </a:pPr>
                      <a:endParaRPr lang="en-US" sz="1100" dirty="0">
                        <a:effectLst/>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600"/>
                        </a:spcAft>
                      </a:pPr>
                      <a:r>
                        <a:rPr lang="en-US" sz="1600" i="1" dirty="0">
                          <a:effectLst/>
                          <a:latin typeface="Calibri"/>
                          <a:ea typeface="Calibri"/>
                          <a:cs typeface="Times New Roman"/>
                        </a:rPr>
                        <a:t>A framework for middle school science instruction should included three components: </a:t>
                      </a:r>
                      <a:endParaRPr lang="en-US" sz="1600" dirty="0">
                        <a:effectLst/>
                        <a:latin typeface="Calibri"/>
                        <a:ea typeface="Calibri"/>
                        <a:cs typeface="Times New Roman"/>
                      </a:endParaRPr>
                    </a:p>
                    <a:p>
                      <a:pPr marL="342900" marR="0" lvl="0" indent="-342900">
                        <a:lnSpc>
                          <a:spcPct val="115000"/>
                        </a:lnSpc>
                        <a:spcBef>
                          <a:spcPts val="0"/>
                        </a:spcBef>
                        <a:spcAft>
                          <a:spcPts val="0"/>
                        </a:spcAft>
                        <a:buFont typeface="Symbol"/>
                        <a:buChar char=""/>
                      </a:pPr>
                      <a:r>
                        <a:rPr lang="en-US" sz="1600" i="1" dirty="0">
                          <a:effectLst/>
                          <a:latin typeface="Calibri"/>
                          <a:ea typeface="Calibri"/>
                          <a:cs typeface="Times New Roman"/>
                        </a:rPr>
                        <a:t>Claims:  A deduction, pattern, or finding from their investigation. A statement that answers the </a:t>
                      </a:r>
                      <a:r>
                        <a:rPr lang="en-US" sz="1600" i="1" dirty="0" smtClean="0">
                          <a:effectLst/>
                          <a:latin typeface="Calibri"/>
                          <a:ea typeface="Calibri"/>
                          <a:cs typeface="Times New Roman"/>
                        </a:rPr>
                        <a:t>question </a:t>
                      </a:r>
                      <a:r>
                        <a:rPr lang="en-US" sz="1600" i="1" dirty="0">
                          <a:effectLst/>
                          <a:latin typeface="Calibri"/>
                          <a:ea typeface="Calibri"/>
                          <a:cs typeface="Times New Roman"/>
                        </a:rPr>
                        <a:t>or problem. </a:t>
                      </a:r>
                      <a:endParaRPr lang="en-US" sz="1600" dirty="0">
                        <a:effectLst/>
                        <a:latin typeface="Calibri"/>
                        <a:ea typeface="Calibri"/>
                        <a:cs typeface="Times New Roman"/>
                      </a:endParaRPr>
                    </a:p>
                    <a:p>
                      <a:pPr marL="342900" marR="0" lvl="0" indent="-342900">
                        <a:lnSpc>
                          <a:spcPct val="115000"/>
                        </a:lnSpc>
                        <a:spcBef>
                          <a:spcPts val="0"/>
                        </a:spcBef>
                        <a:spcAft>
                          <a:spcPts val="0"/>
                        </a:spcAft>
                        <a:buFont typeface="Symbol"/>
                        <a:buChar char=""/>
                      </a:pPr>
                      <a:r>
                        <a:rPr lang="en-US" sz="1600" i="1" dirty="0">
                          <a:effectLst/>
                          <a:latin typeface="Calibri"/>
                          <a:ea typeface="Calibri"/>
                          <a:cs typeface="Times New Roman"/>
                        </a:rPr>
                        <a:t>Evidence: Scientific data that supports the claim. Data collected (observed or measured) and analysis of labeled drawings, diagrams, and graphs that were created during the investigation. </a:t>
                      </a:r>
                      <a:endParaRPr lang="en-US" sz="1600" dirty="0">
                        <a:effectLst/>
                        <a:latin typeface="Calibri"/>
                        <a:ea typeface="Calibri"/>
                        <a:cs typeface="Times New Roman"/>
                      </a:endParaRPr>
                    </a:p>
                    <a:p>
                      <a:pPr marL="342900" marR="0" lvl="0" indent="-342900">
                        <a:lnSpc>
                          <a:spcPct val="115000"/>
                        </a:lnSpc>
                        <a:spcBef>
                          <a:spcPts val="0"/>
                        </a:spcBef>
                        <a:spcAft>
                          <a:spcPts val="0"/>
                        </a:spcAft>
                        <a:buFont typeface="Symbol"/>
                        <a:buChar char=""/>
                      </a:pPr>
                      <a:r>
                        <a:rPr lang="en-US" sz="1600" i="1" dirty="0">
                          <a:effectLst/>
                          <a:latin typeface="Calibri"/>
                          <a:ea typeface="Calibri"/>
                          <a:cs typeface="Times New Roman"/>
                        </a:rPr>
                        <a:t>Reasoning: A justification that links the evidence to the claim. </a:t>
                      </a:r>
                      <a:endParaRPr lang="en-US" sz="1600" dirty="0">
                        <a:effectLst/>
                        <a:latin typeface="Calibri"/>
                        <a:ea typeface="Calibri"/>
                        <a:cs typeface="Times New Roman"/>
                      </a:endParaRPr>
                    </a:p>
                  </a:txBody>
                  <a:tcPr marL="68580" marR="68580" marT="0" marB="0"/>
                </a:tc>
              </a:tr>
            </a:tbl>
          </a:graphicData>
        </a:graphic>
      </p:graphicFrame>
      <p:pic>
        <p:nvPicPr>
          <p:cNvPr id="5" name="Pictur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1371600"/>
            <a:ext cx="5105400" cy="3048000"/>
          </a:xfrm>
          <a:prstGeom prst="rect">
            <a:avLst/>
          </a:prstGeom>
          <a:noFill/>
          <a:ln>
            <a:noFill/>
          </a:ln>
        </p:spPr>
      </p:pic>
    </p:spTree>
    <p:extLst>
      <p:ext uri="{BB962C8B-B14F-4D97-AF65-F5344CB8AC3E}">
        <p14:creationId xmlns:p14="http://schemas.microsoft.com/office/powerpoint/2010/main" val="23217077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 (on your own)…</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1028" name="Picture 4" descr="C:\Users\kathyt\AppData\Local\Microsoft\Windows\Temporary Internet Files\Content.IE5\5NSB5OXF\MP9002159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1219199"/>
            <a:ext cx="7015680" cy="47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06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0400" y="3081000"/>
            <a:ext cx="8686800" cy="1948200"/>
          </a:xfrm>
        </p:spPr>
        <p:txBody>
          <a:bodyPr>
            <a:normAutofit fontScale="90000"/>
          </a:bodyPr>
          <a:lstStyle/>
          <a:p>
            <a:r>
              <a:rPr lang="en-US" dirty="0" smtClean="0"/>
              <a:t>NOTETAKING, ORGANIZING and SUMMARIZING</a:t>
            </a:r>
            <a:r>
              <a:rPr lang="en-US" dirty="0"/>
              <a:t/>
            </a:r>
            <a:br>
              <a:rPr lang="en-US" dirty="0"/>
            </a:br>
            <a:endParaRPr lang="en-US" dirty="0"/>
          </a:p>
        </p:txBody>
      </p:sp>
      <p:sp>
        <p:nvSpPr>
          <p:cNvPr id="6" name="Text Placeholder 5"/>
          <p:cNvSpPr>
            <a:spLocks noGrp="1"/>
          </p:cNvSpPr>
          <p:nvPr>
            <p:ph type="body" idx="1"/>
          </p:nvPr>
        </p:nvSpPr>
        <p:spPr/>
        <p:txBody>
          <a:bodyPr/>
          <a:lstStyle/>
          <a:p>
            <a:r>
              <a:rPr lang="en-US" dirty="0"/>
              <a:t>CHALLENGE </a:t>
            </a:r>
            <a:r>
              <a:rPr lang="en-US" dirty="0" smtClean="0"/>
              <a:t>#2:</a:t>
            </a:r>
            <a:endParaRPr lang="en-US" dirty="0"/>
          </a:p>
        </p:txBody>
      </p:sp>
    </p:spTree>
    <p:extLst>
      <p:ext uri="{BB962C8B-B14F-4D97-AF65-F5344CB8AC3E}">
        <p14:creationId xmlns:p14="http://schemas.microsoft.com/office/powerpoint/2010/main" val="164342372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0"/>
            <a:ext cx="5867400" cy="2971800"/>
          </a:xfrm>
        </p:spPr>
        <p:txBody>
          <a:bodyPr>
            <a:normAutofit/>
          </a:bodyPr>
          <a:lstStyle/>
          <a:p>
            <a:r>
              <a:rPr lang="en-US" dirty="0" smtClean="0"/>
              <a:t>Four Square Writing,</a:t>
            </a:r>
            <a:br>
              <a:rPr lang="en-US" dirty="0" smtClean="0"/>
            </a:br>
            <a:r>
              <a:rPr lang="en-US" dirty="0" smtClean="0"/>
              <a:t>cornell notes,</a:t>
            </a:r>
            <a:br>
              <a:rPr lang="en-US" dirty="0" smtClean="0"/>
            </a:br>
            <a:r>
              <a:rPr lang="en-US" dirty="0" smtClean="0"/>
              <a:t>process grids</a:t>
            </a:r>
            <a:endParaRPr lang="en-US" dirty="0"/>
          </a:p>
        </p:txBody>
      </p:sp>
      <p:sp>
        <p:nvSpPr>
          <p:cNvPr id="3" name="Text Placeholder 2"/>
          <p:cNvSpPr>
            <a:spLocks noGrp="1"/>
          </p:cNvSpPr>
          <p:nvPr>
            <p:ph type="body" idx="1"/>
          </p:nvPr>
        </p:nvSpPr>
        <p:spPr/>
        <p:txBody>
          <a:bodyPr>
            <a:normAutofit/>
          </a:bodyPr>
          <a:lstStyle/>
          <a:p>
            <a:r>
              <a:rPr lang="en-US" dirty="0" smtClean="0"/>
              <a:t>Strategies for Notetaking, Organizing, and Summarizing</a:t>
            </a:r>
            <a:endParaRPr lang="en-US" dirty="0"/>
          </a:p>
        </p:txBody>
      </p:sp>
    </p:spTree>
    <p:extLst>
      <p:ext uri="{BB962C8B-B14F-4D97-AF65-F5344CB8AC3E}">
        <p14:creationId xmlns:p14="http://schemas.microsoft.com/office/powerpoint/2010/main" val="32452843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0"/>
            <a:ext cx="5867400" cy="2971800"/>
          </a:xfrm>
        </p:spPr>
        <p:txBody>
          <a:bodyPr>
            <a:normAutofit/>
          </a:bodyPr>
          <a:lstStyle/>
          <a:p>
            <a:r>
              <a:rPr lang="en-US" dirty="0" smtClean="0"/>
              <a:t>Four Square Writing,</a:t>
            </a:r>
            <a:br>
              <a:rPr lang="en-US" dirty="0" smtClean="0"/>
            </a:br>
            <a:r>
              <a:rPr lang="en-US" dirty="0" smtClean="0"/>
              <a:t>cornell notes,</a:t>
            </a:r>
            <a:br>
              <a:rPr lang="en-US" dirty="0" smtClean="0"/>
            </a:br>
            <a:r>
              <a:rPr lang="en-US" dirty="0" smtClean="0"/>
              <a:t>expert groups,</a:t>
            </a:r>
            <a:br>
              <a:rPr lang="en-US" dirty="0" smtClean="0"/>
            </a:br>
            <a:r>
              <a:rPr lang="en-US" dirty="0" smtClean="0"/>
              <a:t>mind maps,</a:t>
            </a:r>
            <a:br>
              <a:rPr lang="en-US" dirty="0" smtClean="0"/>
            </a:br>
            <a:r>
              <a:rPr lang="en-US" dirty="0" smtClean="0"/>
              <a:t>process grids</a:t>
            </a:r>
            <a:endParaRPr lang="en-US" dirty="0"/>
          </a:p>
        </p:txBody>
      </p:sp>
      <p:sp>
        <p:nvSpPr>
          <p:cNvPr id="3" name="Text Placeholder 2"/>
          <p:cNvSpPr>
            <a:spLocks noGrp="1"/>
          </p:cNvSpPr>
          <p:nvPr>
            <p:ph type="body" idx="1"/>
          </p:nvPr>
        </p:nvSpPr>
        <p:spPr/>
        <p:txBody>
          <a:bodyPr>
            <a:normAutofit/>
          </a:bodyPr>
          <a:lstStyle/>
          <a:p>
            <a:r>
              <a:rPr lang="en-US" dirty="0" smtClean="0"/>
              <a:t>Strategies for Notetaking, Organizing, and Summarizing</a:t>
            </a:r>
            <a:endParaRPr lang="en-US" dirty="0"/>
          </a:p>
        </p:txBody>
      </p:sp>
    </p:spTree>
    <p:extLst>
      <p:ext uri="{BB962C8B-B14F-4D97-AF65-F5344CB8AC3E}">
        <p14:creationId xmlns:p14="http://schemas.microsoft.com/office/powerpoint/2010/main" val="19027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Four Square Writing</a:t>
            </a:r>
            <a:endParaRPr lang="en-US" dirty="0"/>
          </a:p>
        </p:txBody>
      </p:sp>
    </p:spTree>
    <p:extLst>
      <p:ext uri="{BB962C8B-B14F-4D97-AF65-F5344CB8AC3E}">
        <p14:creationId xmlns:p14="http://schemas.microsoft.com/office/powerpoint/2010/main" val="98684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838200"/>
            <a:ext cx="7772400" cy="1676400"/>
          </a:xfrm>
        </p:spPr>
        <p:txBody>
          <a:bodyPr>
            <a:normAutofit fontScale="90000"/>
          </a:bodyPr>
          <a:lstStyle/>
          <a:p>
            <a:pPr algn="ctr" eaLnBrk="1" hangingPunct="1"/>
            <a:r>
              <a:rPr lang="en-US" sz="5700" dirty="0" smtClean="0">
                <a:solidFill>
                  <a:srgbClr val="3333CC"/>
                </a:solidFill>
              </a:rPr>
              <a:t>Four Square Writing</a:t>
            </a:r>
            <a:r>
              <a:rPr lang="en-US" sz="5000" dirty="0" smtClean="0"/>
              <a:t> </a:t>
            </a:r>
            <a:r>
              <a:rPr lang="en-US" sz="1800" b="1" dirty="0" smtClean="0"/>
              <a:t>©</a:t>
            </a:r>
            <a:r>
              <a:rPr lang="en-US" sz="5400" dirty="0" smtClean="0"/>
              <a:t/>
            </a:r>
            <a:br>
              <a:rPr lang="en-US" sz="5400" dirty="0" smtClean="0"/>
            </a:br>
            <a:r>
              <a:rPr lang="en-US" sz="5000" dirty="0" smtClean="0">
                <a:solidFill>
                  <a:srgbClr val="3333CC"/>
                </a:solidFill>
              </a:rPr>
              <a:t>for Secondary Sciences</a:t>
            </a:r>
          </a:p>
        </p:txBody>
      </p:sp>
      <p:pic>
        <p:nvPicPr>
          <p:cNvPr id="307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47925" y="2503714"/>
            <a:ext cx="4248150"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Box 1"/>
          <p:cNvSpPr txBox="1">
            <a:spLocks noChangeArrowheads="1"/>
          </p:cNvSpPr>
          <p:nvPr/>
        </p:nvSpPr>
        <p:spPr bwMode="auto">
          <a:xfrm>
            <a:off x="457200" y="5711764"/>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Based on the writing program of Judith and Evan Gould</a:t>
            </a:r>
          </a:p>
        </p:txBody>
      </p:sp>
    </p:spTree>
    <p:extLst>
      <p:ext uri="{BB962C8B-B14F-4D97-AF65-F5344CB8AC3E}">
        <p14:creationId xmlns:p14="http://schemas.microsoft.com/office/powerpoint/2010/main" val="420390685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533400" y="1294563"/>
            <a:ext cx="7162800" cy="4648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Line 7"/>
          <p:cNvSpPr>
            <a:spLocks noChangeShapeType="1"/>
          </p:cNvSpPr>
          <p:nvPr/>
        </p:nvSpPr>
        <p:spPr bwMode="auto">
          <a:xfrm>
            <a:off x="4113125" y="1295400"/>
            <a:ext cx="0" cy="464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8"/>
          <p:cNvSpPr>
            <a:spLocks noChangeShapeType="1"/>
          </p:cNvSpPr>
          <p:nvPr/>
        </p:nvSpPr>
        <p:spPr bwMode="auto">
          <a:xfrm>
            <a:off x="533400" y="3505200"/>
            <a:ext cx="7162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9"/>
          <p:cNvSpPr>
            <a:spLocks noChangeArrowheads="1"/>
          </p:cNvSpPr>
          <p:nvPr/>
        </p:nvSpPr>
        <p:spPr bwMode="auto">
          <a:xfrm>
            <a:off x="2910673" y="3200400"/>
            <a:ext cx="23622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 Procedures  </a:t>
            </a:r>
            <a:endParaRPr lang="en-US" sz="3200" b="1" dirty="0">
              <a:latin typeface="Times New Roman" pitchFamily="18" charset="0"/>
            </a:endParaRPr>
          </a:p>
        </p:txBody>
      </p:sp>
      <p:sp>
        <p:nvSpPr>
          <p:cNvPr id="2" name="Title 1"/>
          <p:cNvSpPr>
            <a:spLocks noGrp="1"/>
          </p:cNvSpPr>
          <p:nvPr>
            <p:ph type="title"/>
          </p:nvPr>
        </p:nvSpPr>
        <p:spPr/>
        <p:txBody>
          <a:bodyPr>
            <a:normAutofit fontScale="90000"/>
          </a:bodyPr>
          <a:lstStyle/>
          <a:p>
            <a:pPr algn="ctr"/>
            <a:r>
              <a:rPr lang="en-US" sz="2000" b="1" dirty="0">
                <a:solidFill>
                  <a:srgbClr val="00B050"/>
                </a:solidFill>
              </a:rPr>
              <a:t>WHAT IT LOOKS </a:t>
            </a:r>
            <a:r>
              <a:rPr lang="en-US" sz="2000" b="1" dirty="0" smtClean="0">
                <a:solidFill>
                  <a:srgbClr val="00B050"/>
                </a:solidFill>
              </a:rPr>
              <a:t>LIKE  </a:t>
            </a:r>
            <a:br>
              <a:rPr lang="en-US" sz="2000" b="1" dirty="0" smtClean="0">
                <a:solidFill>
                  <a:srgbClr val="00B050"/>
                </a:solidFill>
              </a:rPr>
            </a:br>
            <a:r>
              <a:rPr lang="en-US" b="1" dirty="0" smtClean="0">
                <a:solidFill>
                  <a:schemeClr val="accent1">
                    <a:lumMod val="50000"/>
                  </a:schemeClr>
                </a:solidFill>
              </a:rPr>
              <a:t>INVESTIGATIONS</a:t>
            </a:r>
            <a:endParaRPr lang="en-US" dirty="0">
              <a:solidFill>
                <a:schemeClr val="accent1">
                  <a:lumMod val="50000"/>
                </a:schemeClr>
              </a:solidFill>
            </a:endParaRPr>
          </a:p>
        </p:txBody>
      </p:sp>
      <p:sp>
        <p:nvSpPr>
          <p:cNvPr id="3" name="TextBox 2"/>
          <p:cNvSpPr txBox="1"/>
          <p:nvPr/>
        </p:nvSpPr>
        <p:spPr>
          <a:xfrm>
            <a:off x="533400" y="1328476"/>
            <a:ext cx="1676400" cy="646331"/>
          </a:xfrm>
          <a:prstGeom prst="rect">
            <a:avLst/>
          </a:prstGeom>
          <a:noFill/>
        </p:spPr>
        <p:txBody>
          <a:bodyPr wrap="square" rtlCol="0">
            <a:spAutoFit/>
          </a:bodyPr>
          <a:lstStyle/>
          <a:p>
            <a:r>
              <a:rPr lang="en-US" dirty="0" smtClean="0"/>
              <a:t>Question Prediction</a:t>
            </a:r>
            <a:endParaRPr lang="en-US" dirty="0"/>
          </a:p>
        </p:txBody>
      </p:sp>
      <p:sp>
        <p:nvSpPr>
          <p:cNvPr id="13" name="TextBox 12"/>
          <p:cNvSpPr txBox="1"/>
          <p:nvPr/>
        </p:nvSpPr>
        <p:spPr>
          <a:xfrm>
            <a:off x="4162530" y="1354016"/>
            <a:ext cx="1676400" cy="381000"/>
          </a:xfrm>
          <a:prstGeom prst="rect">
            <a:avLst/>
          </a:prstGeom>
          <a:noFill/>
        </p:spPr>
        <p:txBody>
          <a:bodyPr wrap="square" rtlCol="0">
            <a:spAutoFit/>
          </a:bodyPr>
          <a:lstStyle/>
          <a:p>
            <a:r>
              <a:rPr lang="en-US" dirty="0" smtClean="0"/>
              <a:t>Claim</a:t>
            </a:r>
            <a:endParaRPr lang="en-US" dirty="0"/>
          </a:p>
        </p:txBody>
      </p:sp>
      <p:sp>
        <p:nvSpPr>
          <p:cNvPr id="14" name="TextBox 13"/>
          <p:cNvSpPr txBox="1"/>
          <p:nvPr/>
        </p:nvSpPr>
        <p:spPr>
          <a:xfrm>
            <a:off x="549310" y="3516504"/>
            <a:ext cx="1676400" cy="381000"/>
          </a:xfrm>
          <a:prstGeom prst="rect">
            <a:avLst/>
          </a:prstGeom>
          <a:noFill/>
        </p:spPr>
        <p:txBody>
          <a:bodyPr wrap="square" rtlCol="0">
            <a:spAutoFit/>
          </a:bodyPr>
          <a:lstStyle/>
          <a:p>
            <a:r>
              <a:rPr lang="en-US" dirty="0" smtClean="0"/>
              <a:t>Evidence</a:t>
            </a:r>
            <a:endParaRPr lang="en-US" dirty="0"/>
          </a:p>
        </p:txBody>
      </p:sp>
      <p:sp>
        <p:nvSpPr>
          <p:cNvPr id="15" name="TextBox 14"/>
          <p:cNvSpPr txBox="1"/>
          <p:nvPr/>
        </p:nvSpPr>
        <p:spPr>
          <a:xfrm>
            <a:off x="4132385" y="3831771"/>
            <a:ext cx="1676400" cy="646331"/>
          </a:xfrm>
          <a:prstGeom prst="rect">
            <a:avLst/>
          </a:prstGeom>
          <a:noFill/>
        </p:spPr>
        <p:txBody>
          <a:bodyPr wrap="square" rtlCol="0">
            <a:spAutoFit/>
          </a:bodyPr>
          <a:lstStyle/>
          <a:p>
            <a:r>
              <a:rPr lang="en-US" dirty="0" smtClean="0"/>
              <a:t>Reasoning / Conclusion </a:t>
            </a:r>
            <a:endParaRPr lang="en-US" dirty="0"/>
          </a:p>
        </p:txBody>
      </p:sp>
      <p:sp>
        <p:nvSpPr>
          <p:cNvPr id="4" name="TextBox 3"/>
          <p:cNvSpPr txBox="1"/>
          <p:nvPr/>
        </p:nvSpPr>
        <p:spPr>
          <a:xfrm>
            <a:off x="7848600" y="1173063"/>
            <a:ext cx="1143000" cy="4770537"/>
          </a:xfrm>
          <a:prstGeom prst="rect">
            <a:avLst/>
          </a:prstGeom>
          <a:pattFill prst="pct5">
            <a:fgClr>
              <a:schemeClr val="accent1"/>
            </a:fgClr>
            <a:bgClr>
              <a:schemeClr val="bg1"/>
            </a:bgClr>
          </a:pattFill>
          <a:ln w="41275">
            <a:solidFill>
              <a:schemeClr val="accent1"/>
            </a:solidFill>
          </a:ln>
        </p:spPr>
        <p:txBody>
          <a:bodyPr wrap="square" rtlCol="0">
            <a:spAutoFit/>
          </a:bodyPr>
          <a:lstStyle/>
          <a:p>
            <a:r>
              <a:rPr lang="en-US" sz="1600" dirty="0" smtClean="0"/>
              <a:t>Transitions words</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smtClean="0"/>
              <a:t> </a:t>
            </a:r>
          </a:p>
          <a:p>
            <a:endParaRPr lang="en-US" sz="1600" dirty="0" smtClean="0"/>
          </a:p>
        </p:txBody>
      </p:sp>
      <p:sp>
        <p:nvSpPr>
          <p:cNvPr id="12" name="Rectangle 9"/>
          <p:cNvSpPr>
            <a:spLocks noChangeArrowheads="1"/>
          </p:cNvSpPr>
          <p:nvPr/>
        </p:nvSpPr>
        <p:spPr bwMode="auto">
          <a:xfrm>
            <a:off x="2385228" y="3200400"/>
            <a:ext cx="3554604"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Study/Investigation</a:t>
            </a:r>
            <a:endParaRPr lang="en-US" sz="3200" b="1" dirty="0">
              <a:latin typeface="Times New Roman" pitchFamily="18" charset="0"/>
            </a:endParaRPr>
          </a:p>
        </p:txBody>
      </p:sp>
    </p:spTree>
    <p:extLst>
      <p:ext uri="{BB962C8B-B14F-4D97-AF65-F5344CB8AC3E}">
        <p14:creationId xmlns:p14="http://schemas.microsoft.com/office/powerpoint/2010/main" val="334333512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t>
            </a:r>
            <a:endParaRPr lang="en-US" dirty="0"/>
          </a:p>
        </p:txBody>
      </p:sp>
      <p:sp>
        <p:nvSpPr>
          <p:cNvPr id="5" name="Content Placeholder 2"/>
          <p:cNvSpPr txBox="1">
            <a:spLocks/>
          </p:cNvSpPr>
          <p:nvPr/>
        </p:nvSpPr>
        <p:spPr>
          <a:xfrm>
            <a:off x="457200" y="914400"/>
            <a:ext cx="8229600" cy="5211763"/>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Divide the paper in quarters, with a box in the middle for the theme</a:t>
            </a:r>
          </a:p>
          <a:p>
            <a:r>
              <a:rPr lang="en-US" smtClean="0"/>
              <a:t>Label each quadrant with a component of the type of writing</a:t>
            </a:r>
          </a:p>
          <a:p>
            <a:r>
              <a:rPr lang="en-US" smtClean="0"/>
              <a:t>Provide picture cards to scaffold organizing and vocabulary development when needed</a:t>
            </a:r>
          </a:p>
          <a:p>
            <a:r>
              <a:rPr lang="en-US" smtClean="0"/>
              <a:t>Students add written details, examples, graphs, tables and or evidence… in each quadrant</a:t>
            </a:r>
          </a:p>
          <a:p>
            <a:r>
              <a:rPr lang="en-US" smtClean="0"/>
              <a:t>Revisit adding more sentences, detail, transitions, correct mechanics</a:t>
            </a:r>
          </a:p>
          <a:p>
            <a:r>
              <a:rPr lang="en-US" smtClean="0"/>
              <a:t>Transfer information to finished document (essay, EOC response, report…)</a:t>
            </a:r>
          </a:p>
          <a:p>
            <a:r>
              <a:rPr lang="en-US" smtClean="0"/>
              <a:t>Assessment with rubric and feedback</a:t>
            </a:r>
          </a:p>
          <a:p>
            <a:endParaRPr lang="en-US" smtClean="0"/>
          </a:p>
          <a:p>
            <a:endParaRPr lang="en-US" dirty="0"/>
          </a:p>
        </p:txBody>
      </p:sp>
      <p:sp>
        <p:nvSpPr>
          <p:cNvPr id="6" name="Title 2"/>
          <p:cNvSpPr txBox="1">
            <a:spLocks/>
          </p:cNvSpPr>
          <p:nvPr/>
        </p:nvSpPr>
        <p:spPr>
          <a:xfrm>
            <a:off x="436180" y="76200"/>
            <a:ext cx="8403020" cy="6858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00B050"/>
                </a:solidFill>
              </a:rPr>
              <a:t>FOUR SQUARE WRITING          HOW TO DO IT?</a:t>
            </a:r>
            <a:endParaRPr lang="en-US" b="1" dirty="0">
              <a:solidFill>
                <a:srgbClr val="00B050"/>
              </a:solidFill>
            </a:endParaRPr>
          </a:p>
        </p:txBody>
      </p:sp>
    </p:spTree>
    <p:extLst>
      <p:ext uri="{BB962C8B-B14F-4D97-AF65-F5344CB8AC3E}">
        <p14:creationId xmlns:p14="http://schemas.microsoft.com/office/powerpoint/2010/main" val="138721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Core State Standards</a:t>
            </a:r>
            <a:endParaRPr lang="en-US" dirty="0"/>
          </a:p>
        </p:txBody>
      </p:sp>
      <p:sp>
        <p:nvSpPr>
          <p:cNvPr id="3" name="Content Placeholder 2"/>
          <p:cNvSpPr>
            <a:spLocks noGrp="1"/>
          </p:cNvSpPr>
          <p:nvPr>
            <p:ph sz="half" idx="1"/>
          </p:nvPr>
        </p:nvSpPr>
        <p:spPr>
          <a:xfrm>
            <a:off x="457200" y="2057400"/>
            <a:ext cx="8001000" cy="3590457"/>
          </a:xfrm>
        </p:spPr>
        <p:txBody>
          <a:bodyPr>
            <a:normAutofit/>
          </a:bodyPr>
          <a:lstStyle/>
          <a:p>
            <a:pPr marL="400050" lvl="1" indent="0" algn="ctr">
              <a:buNone/>
            </a:pPr>
            <a:r>
              <a:rPr lang="en-US" sz="4400" dirty="0" smtClean="0"/>
              <a:t>Let’s review</a:t>
            </a:r>
          </a:p>
          <a:p>
            <a:pPr marL="400050" lvl="1" indent="0" algn="ctr">
              <a:buNone/>
            </a:pPr>
            <a:r>
              <a:rPr lang="en-US" sz="4400" dirty="0" smtClean="0"/>
              <a:t>the Common Core State Standards in Writing…</a:t>
            </a:r>
            <a:endParaRPr lang="en-US" sz="4400" dirty="0"/>
          </a:p>
        </p:txBody>
      </p:sp>
    </p:spTree>
    <p:extLst>
      <p:ext uri="{BB962C8B-B14F-4D97-AF65-F5344CB8AC3E}">
        <p14:creationId xmlns:p14="http://schemas.microsoft.com/office/powerpoint/2010/main" val="29121147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00B050"/>
                </a:solidFill>
              </a:rPr>
              <a:t>FOUR SQUARE WRITING </a:t>
            </a:r>
            <a:r>
              <a:rPr lang="en-US" b="1" dirty="0">
                <a:solidFill>
                  <a:srgbClr val="00B050"/>
                </a:solidFill>
              </a:rPr>
              <a:t> </a:t>
            </a:r>
            <a:r>
              <a:rPr lang="en-US" b="1" dirty="0" smtClean="0">
                <a:solidFill>
                  <a:srgbClr val="00B050"/>
                </a:solidFill>
              </a:rPr>
              <a:t>        WHY DO IT?</a:t>
            </a:r>
            <a:endParaRPr lang="en-US" b="1" dirty="0">
              <a:solidFill>
                <a:srgbClr val="00B050"/>
              </a:solidFill>
            </a:endParaRPr>
          </a:p>
        </p:txBody>
      </p:sp>
      <p:sp>
        <p:nvSpPr>
          <p:cNvPr id="4" name="Content Placeholder 3"/>
          <p:cNvSpPr>
            <a:spLocks noGrp="1"/>
          </p:cNvSpPr>
          <p:nvPr>
            <p:ph idx="1"/>
          </p:nvPr>
        </p:nvSpPr>
        <p:spPr>
          <a:xfrm>
            <a:off x="457200" y="1143000"/>
            <a:ext cx="8229600" cy="4983163"/>
          </a:xfrm>
        </p:spPr>
        <p:txBody>
          <a:bodyPr>
            <a:normAutofit/>
          </a:bodyPr>
          <a:lstStyle/>
          <a:p>
            <a:r>
              <a:rPr lang="en-US" dirty="0" smtClean="0"/>
              <a:t>Build academic vocabulary – balance of direct instruction and indirect acquisition</a:t>
            </a:r>
          </a:p>
          <a:p>
            <a:r>
              <a:rPr lang="en-US" dirty="0" smtClean="0"/>
              <a:t>Organize thinking - main themes have subsets</a:t>
            </a:r>
          </a:p>
          <a:p>
            <a:r>
              <a:rPr lang="en-US" dirty="0" smtClean="0"/>
              <a:t>Organize writing </a:t>
            </a:r>
          </a:p>
          <a:p>
            <a:r>
              <a:rPr lang="en-US" dirty="0" smtClean="0"/>
              <a:t>Scaffold prewriting </a:t>
            </a:r>
          </a:p>
          <a:p>
            <a:r>
              <a:rPr lang="en-US" dirty="0" smtClean="0"/>
              <a:t>Use heterogeneous cooperative grouping – negotiate for meaning – use of L</a:t>
            </a:r>
            <a:r>
              <a:rPr lang="en-US" sz="2400" dirty="0" smtClean="0"/>
              <a:t>1</a:t>
            </a:r>
          </a:p>
          <a:p>
            <a:r>
              <a:rPr lang="en-US" dirty="0" smtClean="0"/>
              <a:t>Lower affective filter</a:t>
            </a:r>
          </a:p>
          <a:p>
            <a:endParaRPr lang="en-US" dirty="0" smtClean="0"/>
          </a:p>
          <a:p>
            <a:endParaRPr lang="en-US" dirty="0"/>
          </a:p>
        </p:txBody>
      </p:sp>
    </p:spTree>
    <p:extLst>
      <p:ext uri="{BB962C8B-B14F-4D97-AF65-F5344CB8AC3E}">
        <p14:creationId xmlns:p14="http://schemas.microsoft.com/office/powerpoint/2010/main" val="307254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533400" y="1294563"/>
            <a:ext cx="7162800" cy="4648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Line 7"/>
          <p:cNvSpPr>
            <a:spLocks noChangeShapeType="1"/>
          </p:cNvSpPr>
          <p:nvPr/>
        </p:nvSpPr>
        <p:spPr bwMode="auto">
          <a:xfrm>
            <a:off x="4113125" y="1295400"/>
            <a:ext cx="0" cy="464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8"/>
          <p:cNvSpPr>
            <a:spLocks noChangeShapeType="1"/>
          </p:cNvSpPr>
          <p:nvPr/>
        </p:nvSpPr>
        <p:spPr bwMode="auto">
          <a:xfrm>
            <a:off x="533400" y="3505200"/>
            <a:ext cx="7162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9"/>
          <p:cNvSpPr>
            <a:spLocks noChangeArrowheads="1"/>
          </p:cNvSpPr>
          <p:nvPr/>
        </p:nvSpPr>
        <p:spPr bwMode="auto">
          <a:xfrm>
            <a:off x="2910673" y="3200400"/>
            <a:ext cx="23622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 Procedures  </a:t>
            </a:r>
            <a:endParaRPr lang="en-US" sz="3200" b="1" dirty="0">
              <a:latin typeface="Times New Roman" pitchFamily="18" charset="0"/>
            </a:endParaRPr>
          </a:p>
        </p:txBody>
      </p:sp>
      <p:sp>
        <p:nvSpPr>
          <p:cNvPr id="2" name="Title 1"/>
          <p:cNvSpPr>
            <a:spLocks noGrp="1"/>
          </p:cNvSpPr>
          <p:nvPr>
            <p:ph type="title"/>
          </p:nvPr>
        </p:nvSpPr>
        <p:spPr/>
        <p:txBody>
          <a:bodyPr>
            <a:normAutofit fontScale="90000"/>
          </a:bodyPr>
          <a:lstStyle/>
          <a:p>
            <a:pPr algn="ctr"/>
            <a:r>
              <a:rPr lang="en-US" sz="2000" b="1" dirty="0">
                <a:solidFill>
                  <a:srgbClr val="00B050"/>
                </a:solidFill>
              </a:rPr>
              <a:t>WHAT IT LOOKS </a:t>
            </a:r>
            <a:r>
              <a:rPr lang="en-US" sz="2000" b="1" dirty="0" smtClean="0">
                <a:solidFill>
                  <a:srgbClr val="00B050"/>
                </a:solidFill>
              </a:rPr>
              <a:t>LIKE  </a:t>
            </a:r>
            <a:br>
              <a:rPr lang="en-US" sz="2000" b="1" dirty="0" smtClean="0">
                <a:solidFill>
                  <a:srgbClr val="00B050"/>
                </a:solidFill>
              </a:rPr>
            </a:br>
            <a:r>
              <a:rPr lang="en-US" b="1" dirty="0" smtClean="0">
                <a:solidFill>
                  <a:schemeClr val="accent1">
                    <a:lumMod val="50000"/>
                  </a:schemeClr>
                </a:solidFill>
              </a:rPr>
              <a:t>PROCEDURES</a:t>
            </a:r>
            <a:endParaRPr lang="en-US" dirty="0">
              <a:solidFill>
                <a:schemeClr val="accent1">
                  <a:lumMod val="50000"/>
                </a:schemeClr>
              </a:solidFill>
            </a:endParaRPr>
          </a:p>
        </p:txBody>
      </p:sp>
      <p:sp>
        <p:nvSpPr>
          <p:cNvPr id="15" name="TextBox 14"/>
          <p:cNvSpPr txBox="1"/>
          <p:nvPr/>
        </p:nvSpPr>
        <p:spPr>
          <a:xfrm>
            <a:off x="4132385" y="3831771"/>
            <a:ext cx="1676400" cy="381000"/>
          </a:xfrm>
          <a:prstGeom prst="rect">
            <a:avLst/>
          </a:prstGeom>
          <a:noFill/>
        </p:spPr>
        <p:txBody>
          <a:bodyPr wrap="square" rtlCol="0">
            <a:spAutoFit/>
          </a:bodyPr>
          <a:lstStyle/>
          <a:p>
            <a:r>
              <a:rPr lang="en-US" dirty="0" smtClean="0"/>
              <a:t> </a:t>
            </a:r>
            <a:endParaRPr lang="en-US" dirty="0"/>
          </a:p>
        </p:txBody>
      </p:sp>
      <p:sp>
        <p:nvSpPr>
          <p:cNvPr id="4" name="TextBox 3"/>
          <p:cNvSpPr txBox="1"/>
          <p:nvPr/>
        </p:nvSpPr>
        <p:spPr>
          <a:xfrm>
            <a:off x="7848600" y="1173063"/>
            <a:ext cx="1143000" cy="4770537"/>
          </a:xfrm>
          <a:prstGeom prst="rect">
            <a:avLst/>
          </a:prstGeom>
          <a:pattFill prst="pct5">
            <a:fgClr>
              <a:schemeClr val="accent1"/>
            </a:fgClr>
            <a:bgClr>
              <a:schemeClr val="bg1"/>
            </a:bgClr>
          </a:pattFill>
          <a:ln w="41275">
            <a:solidFill>
              <a:schemeClr val="accent1"/>
            </a:solidFill>
          </a:ln>
        </p:spPr>
        <p:txBody>
          <a:bodyPr wrap="square" rtlCol="0">
            <a:spAutoFit/>
          </a:bodyPr>
          <a:lstStyle/>
          <a:p>
            <a:r>
              <a:rPr lang="en-US" sz="1600" dirty="0" smtClean="0"/>
              <a:t>Transitions words</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smtClean="0"/>
              <a:t> </a:t>
            </a:r>
          </a:p>
          <a:p>
            <a:endParaRPr lang="en-US" sz="1600" dirty="0" smtClean="0"/>
          </a:p>
        </p:txBody>
      </p:sp>
    </p:spTree>
    <p:extLst>
      <p:ext uri="{BB962C8B-B14F-4D97-AF65-F5344CB8AC3E}">
        <p14:creationId xmlns:p14="http://schemas.microsoft.com/office/powerpoint/2010/main" val="263447706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762000" y="1295400"/>
            <a:ext cx="7620000" cy="4648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Line 7"/>
          <p:cNvSpPr>
            <a:spLocks noChangeShapeType="1"/>
          </p:cNvSpPr>
          <p:nvPr/>
        </p:nvSpPr>
        <p:spPr bwMode="auto">
          <a:xfrm>
            <a:off x="4648200" y="1295400"/>
            <a:ext cx="0" cy="464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8"/>
          <p:cNvSpPr>
            <a:spLocks noChangeShapeType="1"/>
          </p:cNvSpPr>
          <p:nvPr/>
        </p:nvSpPr>
        <p:spPr bwMode="auto">
          <a:xfrm>
            <a:off x="762000" y="3505200"/>
            <a:ext cx="7620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9"/>
          <p:cNvSpPr>
            <a:spLocks noChangeArrowheads="1"/>
          </p:cNvSpPr>
          <p:nvPr/>
        </p:nvSpPr>
        <p:spPr bwMode="auto">
          <a:xfrm>
            <a:off x="2868804" y="3211705"/>
            <a:ext cx="35052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Problem</a:t>
            </a:r>
            <a:endParaRPr lang="en-US" sz="3200" b="1" dirty="0">
              <a:latin typeface="Times New Roman" pitchFamily="18" charset="0"/>
            </a:endParaRPr>
          </a:p>
        </p:txBody>
      </p:sp>
      <p:sp>
        <p:nvSpPr>
          <p:cNvPr id="2" name="Title 1"/>
          <p:cNvSpPr>
            <a:spLocks noGrp="1"/>
          </p:cNvSpPr>
          <p:nvPr>
            <p:ph type="title"/>
          </p:nvPr>
        </p:nvSpPr>
        <p:spPr/>
        <p:txBody>
          <a:bodyPr>
            <a:normAutofit fontScale="90000"/>
          </a:bodyPr>
          <a:lstStyle/>
          <a:p>
            <a:pPr algn="ctr"/>
            <a:r>
              <a:rPr lang="en-US" sz="2000" b="1" dirty="0">
                <a:solidFill>
                  <a:srgbClr val="00B050"/>
                </a:solidFill>
              </a:rPr>
              <a:t>WHAT IT LOOKS </a:t>
            </a:r>
            <a:r>
              <a:rPr lang="en-US" sz="2000" b="1" dirty="0" smtClean="0">
                <a:solidFill>
                  <a:srgbClr val="00B050"/>
                </a:solidFill>
              </a:rPr>
              <a:t>LIKE  </a:t>
            </a:r>
            <a:r>
              <a:rPr lang="en-US" sz="2400" b="1" dirty="0" smtClean="0">
                <a:solidFill>
                  <a:srgbClr val="00B050"/>
                </a:solidFill>
              </a:rPr>
              <a:t/>
            </a:r>
            <a:br>
              <a:rPr lang="en-US" sz="2400" b="1" dirty="0" smtClean="0">
                <a:solidFill>
                  <a:srgbClr val="00B050"/>
                </a:solidFill>
              </a:rPr>
            </a:br>
            <a:r>
              <a:rPr lang="en-US" b="1" dirty="0" smtClean="0">
                <a:solidFill>
                  <a:schemeClr val="accent1">
                    <a:lumMod val="50000"/>
                  </a:schemeClr>
                </a:solidFill>
              </a:rPr>
              <a:t>MATH STORY PROBLEMS</a:t>
            </a:r>
            <a:endParaRPr lang="en-US" dirty="0">
              <a:solidFill>
                <a:schemeClr val="accent1">
                  <a:lumMod val="50000"/>
                </a:schemeClr>
              </a:solidFill>
            </a:endParaRPr>
          </a:p>
        </p:txBody>
      </p:sp>
      <p:sp>
        <p:nvSpPr>
          <p:cNvPr id="15" name="TextBox 14"/>
          <p:cNvSpPr txBox="1"/>
          <p:nvPr/>
        </p:nvSpPr>
        <p:spPr>
          <a:xfrm>
            <a:off x="4697604" y="3812931"/>
            <a:ext cx="1676400" cy="381000"/>
          </a:xfrm>
          <a:prstGeom prst="rect">
            <a:avLst/>
          </a:prstGeom>
          <a:noFill/>
        </p:spPr>
        <p:txBody>
          <a:bodyPr wrap="square" rtlCol="0">
            <a:spAutoFit/>
          </a:bodyPr>
          <a:lstStyle/>
          <a:p>
            <a:r>
              <a:rPr lang="en-US" dirty="0" smtClean="0"/>
              <a:t> </a:t>
            </a:r>
            <a:endParaRPr lang="en-US" dirty="0"/>
          </a:p>
        </p:txBody>
      </p:sp>
      <p:sp>
        <p:nvSpPr>
          <p:cNvPr id="4" name="TextBox 3"/>
          <p:cNvSpPr txBox="1"/>
          <p:nvPr/>
        </p:nvSpPr>
        <p:spPr>
          <a:xfrm>
            <a:off x="798844" y="1295400"/>
            <a:ext cx="1371600" cy="646331"/>
          </a:xfrm>
          <a:prstGeom prst="rect">
            <a:avLst/>
          </a:prstGeom>
          <a:noFill/>
        </p:spPr>
        <p:txBody>
          <a:bodyPr wrap="square" rtlCol="0">
            <a:spAutoFit/>
          </a:bodyPr>
          <a:lstStyle/>
          <a:p>
            <a:r>
              <a:rPr lang="en-US" dirty="0" smtClean="0"/>
              <a:t>Basic Question</a:t>
            </a:r>
            <a:endParaRPr lang="en-US" dirty="0"/>
          </a:p>
        </p:txBody>
      </p:sp>
      <p:sp>
        <p:nvSpPr>
          <p:cNvPr id="12" name="TextBox 11"/>
          <p:cNvSpPr txBox="1"/>
          <p:nvPr/>
        </p:nvSpPr>
        <p:spPr>
          <a:xfrm>
            <a:off x="4697604" y="3870765"/>
            <a:ext cx="1371600" cy="646331"/>
          </a:xfrm>
          <a:prstGeom prst="rect">
            <a:avLst/>
          </a:prstGeom>
          <a:noFill/>
        </p:spPr>
        <p:txBody>
          <a:bodyPr wrap="square" rtlCol="0">
            <a:spAutoFit/>
          </a:bodyPr>
          <a:lstStyle/>
          <a:p>
            <a:r>
              <a:rPr lang="en-US" dirty="0" smtClean="0"/>
              <a:t>Written Answer</a:t>
            </a:r>
            <a:endParaRPr lang="en-US" dirty="0"/>
          </a:p>
        </p:txBody>
      </p:sp>
      <p:sp>
        <p:nvSpPr>
          <p:cNvPr id="16" name="TextBox 15"/>
          <p:cNvSpPr txBox="1"/>
          <p:nvPr/>
        </p:nvSpPr>
        <p:spPr>
          <a:xfrm>
            <a:off x="802193" y="3559210"/>
            <a:ext cx="1371600" cy="646331"/>
          </a:xfrm>
          <a:prstGeom prst="rect">
            <a:avLst/>
          </a:prstGeom>
          <a:noFill/>
        </p:spPr>
        <p:txBody>
          <a:bodyPr wrap="square" rtlCol="0">
            <a:spAutoFit/>
          </a:bodyPr>
          <a:lstStyle/>
          <a:p>
            <a:r>
              <a:rPr lang="en-US" dirty="0" smtClean="0"/>
              <a:t>Numerical Sentence </a:t>
            </a:r>
            <a:endParaRPr lang="en-US" dirty="0"/>
          </a:p>
        </p:txBody>
      </p:sp>
      <p:sp>
        <p:nvSpPr>
          <p:cNvPr id="17" name="TextBox 16"/>
          <p:cNvSpPr txBox="1"/>
          <p:nvPr/>
        </p:nvSpPr>
        <p:spPr>
          <a:xfrm>
            <a:off x="4717701" y="1309635"/>
            <a:ext cx="1371600" cy="369332"/>
          </a:xfrm>
          <a:prstGeom prst="rect">
            <a:avLst/>
          </a:prstGeom>
          <a:noFill/>
        </p:spPr>
        <p:txBody>
          <a:bodyPr wrap="square" rtlCol="0">
            <a:spAutoFit/>
          </a:bodyPr>
          <a:lstStyle/>
          <a:p>
            <a:r>
              <a:rPr lang="en-US" dirty="0" smtClean="0"/>
              <a:t>Distractors</a:t>
            </a:r>
            <a:endParaRPr lang="en-US" dirty="0"/>
          </a:p>
        </p:txBody>
      </p:sp>
    </p:spTree>
    <p:extLst>
      <p:ext uri="{BB962C8B-B14F-4D97-AF65-F5344CB8AC3E}">
        <p14:creationId xmlns:p14="http://schemas.microsoft.com/office/powerpoint/2010/main" val="121234365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762000" y="1295400"/>
            <a:ext cx="7620000" cy="4648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Line 7"/>
          <p:cNvSpPr>
            <a:spLocks noChangeShapeType="1"/>
          </p:cNvSpPr>
          <p:nvPr/>
        </p:nvSpPr>
        <p:spPr bwMode="auto">
          <a:xfrm>
            <a:off x="4648200" y="1295400"/>
            <a:ext cx="0" cy="464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8"/>
          <p:cNvSpPr>
            <a:spLocks noChangeShapeType="1"/>
          </p:cNvSpPr>
          <p:nvPr/>
        </p:nvSpPr>
        <p:spPr bwMode="auto">
          <a:xfrm>
            <a:off x="762000" y="3505200"/>
            <a:ext cx="7620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9"/>
          <p:cNvSpPr>
            <a:spLocks noChangeArrowheads="1"/>
          </p:cNvSpPr>
          <p:nvPr/>
        </p:nvSpPr>
        <p:spPr bwMode="auto">
          <a:xfrm>
            <a:off x="2868804" y="3211705"/>
            <a:ext cx="35052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Question</a:t>
            </a:r>
            <a:endParaRPr lang="en-US" sz="3200" b="1" dirty="0">
              <a:latin typeface="Times New Roman" pitchFamily="18" charset="0"/>
            </a:endParaRPr>
          </a:p>
        </p:txBody>
      </p:sp>
      <p:sp>
        <p:nvSpPr>
          <p:cNvPr id="2" name="Title 1"/>
          <p:cNvSpPr>
            <a:spLocks noGrp="1"/>
          </p:cNvSpPr>
          <p:nvPr>
            <p:ph type="title"/>
          </p:nvPr>
        </p:nvSpPr>
        <p:spPr/>
        <p:txBody>
          <a:bodyPr>
            <a:normAutofit fontScale="90000"/>
          </a:bodyPr>
          <a:lstStyle/>
          <a:p>
            <a:pPr algn="ctr"/>
            <a:r>
              <a:rPr lang="en-US" sz="2000" b="1" dirty="0">
                <a:solidFill>
                  <a:srgbClr val="00B050"/>
                </a:solidFill>
              </a:rPr>
              <a:t>WHAT IT LOOKS </a:t>
            </a:r>
            <a:r>
              <a:rPr lang="en-US" sz="2000" b="1" dirty="0" smtClean="0">
                <a:solidFill>
                  <a:srgbClr val="00B050"/>
                </a:solidFill>
              </a:rPr>
              <a:t>LIKE  </a:t>
            </a:r>
            <a:r>
              <a:rPr lang="en-US" sz="2400" b="1" dirty="0" smtClean="0">
                <a:solidFill>
                  <a:srgbClr val="00B050"/>
                </a:solidFill>
              </a:rPr>
              <a:t/>
            </a:r>
            <a:br>
              <a:rPr lang="en-US" sz="2400" b="1" dirty="0" smtClean="0">
                <a:solidFill>
                  <a:srgbClr val="00B050"/>
                </a:solidFill>
              </a:rPr>
            </a:br>
            <a:r>
              <a:rPr lang="en-US" b="1" dirty="0" smtClean="0">
                <a:solidFill>
                  <a:schemeClr val="accent1">
                    <a:lumMod val="50000"/>
                  </a:schemeClr>
                </a:solidFill>
              </a:rPr>
              <a:t>MATH STORY PROPORTIONALITY</a:t>
            </a:r>
            <a:endParaRPr lang="en-US" dirty="0">
              <a:solidFill>
                <a:schemeClr val="accent1">
                  <a:lumMod val="50000"/>
                </a:schemeClr>
              </a:solidFill>
            </a:endParaRPr>
          </a:p>
        </p:txBody>
      </p:sp>
      <p:sp>
        <p:nvSpPr>
          <p:cNvPr id="15" name="TextBox 14"/>
          <p:cNvSpPr txBox="1"/>
          <p:nvPr/>
        </p:nvSpPr>
        <p:spPr>
          <a:xfrm>
            <a:off x="4697604" y="3812931"/>
            <a:ext cx="1676400" cy="381000"/>
          </a:xfrm>
          <a:prstGeom prst="rect">
            <a:avLst/>
          </a:prstGeom>
          <a:noFill/>
        </p:spPr>
        <p:txBody>
          <a:bodyPr wrap="square" rtlCol="0">
            <a:spAutoFit/>
          </a:bodyPr>
          <a:lstStyle/>
          <a:p>
            <a:r>
              <a:rPr lang="en-US" dirty="0" smtClean="0"/>
              <a:t> </a:t>
            </a:r>
            <a:endParaRPr lang="en-US" dirty="0"/>
          </a:p>
        </p:txBody>
      </p:sp>
      <p:sp>
        <p:nvSpPr>
          <p:cNvPr id="4" name="TextBox 3"/>
          <p:cNvSpPr txBox="1"/>
          <p:nvPr/>
        </p:nvSpPr>
        <p:spPr>
          <a:xfrm>
            <a:off x="798844" y="1295400"/>
            <a:ext cx="1371600" cy="369332"/>
          </a:xfrm>
          <a:prstGeom prst="rect">
            <a:avLst/>
          </a:prstGeom>
          <a:noFill/>
        </p:spPr>
        <p:txBody>
          <a:bodyPr wrap="square" rtlCol="0">
            <a:spAutoFit/>
          </a:bodyPr>
          <a:lstStyle/>
          <a:p>
            <a:r>
              <a:rPr lang="en-US" dirty="0" smtClean="0"/>
              <a:t>Table</a:t>
            </a:r>
            <a:endParaRPr lang="en-US" dirty="0"/>
          </a:p>
        </p:txBody>
      </p:sp>
      <p:sp>
        <p:nvSpPr>
          <p:cNvPr id="12" name="TextBox 11"/>
          <p:cNvSpPr txBox="1"/>
          <p:nvPr/>
        </p:nvSpPr>
        <p:spPr>
          <a:xfrm>
            <a:off x="4697604" y="3870765"/>
            <a:ext cx="1371600" cy="369332"/>
          </a:xfrm>
          <a:prstGeom prst="rect">
            <a:avLst/>
          </a:prstGeom>
          <a:noFill/>
        </p:spPr>
        <p:txBody>
          <a:bodyPr wrap="square" rtlCol="0">
            <a:spAutoFit/>
          </a:bodyPr>
          <a:lstStyle/>
          <a:p>
            <a:r>
              <a:rPr lang="en-US" dirty="0"/>
              <a:t>A</a:t>
            </a:r>
            <a:r>
              <a:rPr lang="en-US" dirty="0" smtClean="0"/>
              <a:t>nswer</a:t>
            </a:r>
            <a:endParaRPr lang="en-US" dirty="0"/>
          </a:p>
        </p:txBody>
      </p:sp>
      <p:sp>
        <p:nvSpPr>
          <p:cNvPr id="16" name="TextBox 15"/>
          <p:cNvSpPr txBox="1"/>
          <p:nvPr/>
        </p:nvSpPr>
        <p:spPr>
          <a:xfrm>
            <a:off x="802193" y="3559210"/>
            <a:ext cx="1371600" cy="646331"/>
          </a:xfrm>
          <a:prstGeom prst="rect">
            <a:avLst/>
          </a:prstGeom>
          <a:noFill/>
        </p:spPr>
        <p:txBody>
          <a:bodyPr wrap="square" rtlCol="0">
            <a:spAutoFit/>
          </a:bodyPr>
          <a:lstStyle/>
          <a:p>
            <a:r>
              <a:rPr lang="en-US" dirty="0" smtClean="0"/>
              <a:t>Write equation</a:t>
            </a:r>
            <a:endParaRPr lang="en-US" dirty="0"/>
          </a:p>
        </p:txBody>
      </p:sp>
      <p:sp>
        <p:nvSpPr>
          <p:cNvPr id="17" name="TextBox 16"/>
          <p:cNvSpPr txBox="1"/>
          <p:nvPr/>
        </p:nvSpPr>
        <p:spPr>
          <a:xfrm>
            <a:off x="4717701" y="1309635"/>
            <a:ext cx="1371600" cy="369332"/>
          </a:xfrm>
          <a:prstGeom prst="rect">
            <a:avLst/>
          </a:prstGeom>
          <a:noFill/>
        </p:spPr>
        <p:txBody>
          <a:bodyPr wrap="square" rtlCol="0">
            <a:spAutoFit/>
          </a:bodyPr>
          <a:lstStyle/>
          <a:p>
            <a:r>
              <a:rPr lang="en-US" dirty="0" smtClean="0"/>
              <a:t>Graph</a:t>
            </a:r>
            <a:endParaRPr lang="en-US" dirty="0"/>
          </a:p>
        </p:txBody>
      </p:sp>
    </p:spTree>
    <p:extLst>
      <p:ext uri="{BB962C8B-B14F-4D97-AF65-F5344CB8AC3E}">
        <p14:creationId xmlns:p14="http://schemas.microsoft.com/office/powerpoint/2010/main" val="332848324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533400" y="1294563"/>
            <a:ext cx="7162800" cy="4648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Line 7"/>
          <p:cNvSpPr>
            <a:spLocks noChangeShapeType="1"/>
          </p:cNvSpPr>
          <p:nvPr/>
        </p:nvSpPr>
        <p:spPr bwMode="auto">
          <a:xfrm>
            <a:off x="4113125" y="1295400"/>
            <a:ext cx="0" cy="464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8"/>
          <p:cNvSpPr>
            <a:spLocks noChangeShapeType="1"/>
          </p:cNvSpPr>
          <p:nvPr/>
        </p:nvSpPr>
        <p:spPr bwMode="auto">
          <a:xfrm>
            <a:off x="533400" y="3505200"/>
            <a:ext cx="7162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9"/>
          <p:cNvSpPr>
            <a:spLocks noChangeArrowheads="1"/>
          </p:cNvSpPr>
          <p:nvPr/>
        </p:nvSpPr>
        <p:spPr bwMode="auto">
          <a:xfrm>
            <a:off x="2910673" y="3200400"/>
            <a:ext cx="23622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 Procedures  </a:t>
            </a:r>
            <a:endParaRPr lang="en-US" sz="3200" b="1" dirty="0">
              <a:latin typeface="Times New Roman" pitchFamily="18" charset="0"/>
            </a:endParaRPr>
          </a:p>
        </p:txBody>
      </p:sp>
      <p:sp>
        <p:nvSpPr>
          <p:cNvPr id="2" name="Title 1"/>
          <p:cNvSpPr>
            <a:spLocks noGrp="1"/>
          </p:cNvSpPr>
          <p:nvPr>
            <p:ph type="title"/>
          </p:nvPr>
        </p:nvSpPr>
        <p:spPr/>
        <p:txBody>
          <a:bodyPr>
            <a:normAutofit fontScale="90000"/>
          </a:bodyPr>
          <a:lstStyle/>
          <a:p>
            <a:pPr algn="ctr"/>
            <a:r>
              <a:rPr lang="en-US" sz="2000" b="1" dirty="0">
                <a:solidFill>
                  <a:srgbClr val="00B050"/>
                </a:solidFill>
              </a:rPr>
              <a:t>WHAT IT LOOKS </a:t>
            </a:r>
            <a:r>
              <a:rPr lang="en-US" sz="2000" b="1" dirty="0" smtClean="0">
                <a:solidFill>
                  <a:srgbClr val="00B050"/>
                </a:solidFill>
              </a:rPr>
              <a:t>LIKE  </a:t>
            </a:r>
            <a:br>
              <a:rPr lang="en-US" sz="2000" b="1" dirty="0" smtClean="0">
                <a:solidFill>
                  <a:srgbClr val="00B050"/>
                </a:solidFill>
              </a:rPr>
            </a:br>
            <a:r>
              <a:rPr lang="en-US" b="1" dirty="0" smtClean="0">
                <a:solidFill>
                  <a:schemeClr val="accent1">
                    <a:lumMod val="50000"/>
                  </a:schemeClr>
                </a:solidFill>
              </a:rPr>
              <a:t>ARGUMENTATIVE</a:t>
            </a:r>
            <a:endParaRPr lang="en-US" dirty="0">
              <a:solidFill>
                <a:schemeClr val="accent1">
                  <a:lumMod val="50000"/>
                </a:schemeClr>
              </a:solidFill>
            </a:endParaRPr>
          </a:p>
        </p:txBody>
      </p:sp>
      <p:sp>
        <p:nvSpPr>
          <p:cNvPr id="3" name="TextBox 2"/>
          <p:cNvSpPr txBox="1"/>
          <p:nvPr/>
        </p:nvSpPr>
        <p:spPr>
          <a:xfrm>
            <a:off x="533400" y="1328476"/>
            <a:ext cx="1676400" cy="923330"/>
          </a:xfrm>
          <a:prstGeom prst="rect">
            <a:avLst/>
          </a:prstGeom>
          <a:noFill/>
        </p:spPr>
        <p:txBody>
          <a:bodyPr wrap="square" rtlCol="0">
            <a:spAutoFit/>
          </a:bodyPr>
          <a:lstStyle/>
          <a:p>
            <a:r>
              <a:rPr lang="en-US" dirty="0" smtClean="0"/>
              <a:t>Introduction / </a:t>
            </a:r>
            <a:r>
              <a:rPr lang="en-US" dirty="0"/>
              <a:t>P</a:t>
            </a:r>
            <a:r>
              <a:rPr lang="en-US" dirty="0" smtClean="0"/>
              <a:t>roposed solution</a:t>
            </a:r>
            <a:endParaRPr lang="en-US" dirty="0"/>
          </a:p>
        </p:txBody>
      </p:sp>
      <p:sp>
        <p:nvSpPr>
          <p:cNvPr id="13" name="TextBox 12"/>
          <p:cNvSpPr txBox="1"/>
          <p:nvPr/>
        </p:nvSpPr>
        <p:spPr>
          <a:xfrm>
            <a:off x="4162530" y="1354016"/>
            <a:ext cx="1676400" cy="1200329"/>
          </a:xfrm>
          <a:prstGeom prst="rect">
            <a:avLst/>
          </a:prstGeom>
          <a:noFill/>
        </p:spPr>
        <p:txBody>
          <a:bodyPr wrap="square" rtlCol="0">
            <a:spAutoFit/>
          </a:bodyPr>
          <a:lstStyle/>
          <a:p>
            <a:r>
              <a:rPr lang="en-US" dirty="0" smtClean="0"/>
              <a:t>Pros / supporting details/ advantages</a:t>
            </a:r>
            <a:endParaRPr lang="en-US" dirty="0"/>
          </a:p>
        </p:txBody>
      </p:sp>
      <p:sp>
        <p:nvSpPr>
          <p:cNvPr id="14" name="TextBox 13"/>
          <p:cNvSpPr txBox="1"/>
          <p:nvPr/>
        </p:nvSpPr>
        <p:spPr>
          <a:xfrm>
            <a:off x="549310" y="3516504"/>
            <a:ext cx="1660490" cy="1200329"/>
          </a:xfrm>
          <a:prstGeom prst="rect">
            <a:avLst/>
          </a:prstGeom>
          <a:noFill/>
        </p:spPr>
        <p:txBody>
          <a:bodyPr wrap="square" rtlCol="0">
            <a:spAutoFit/>
          </a:bodyPr>
          <a:lstStyle/>
          <a:p>
            <a:r>
              <a:rPr lang="en-US" dirty="0" smtClean="0"/>
              <a:t>Cons / Opposing viewpoints / Disadvantages </a:t>
            </a:r>
            <a:endParaRPr lang="en-US" dirty="0"/>
          </a:p>
        </p:txBody>
      </p:sp>
      <p:sp>
        <p:nvSpPr>
          <p:cNvPr id="15" name="TextBox 14"/>
          <p:cNvSpPr txBox="1"/>
          <p:nvPr/>
        </p:nvSpPr>
        <p:spPr>
          <a:xfrm>
            <a:off x="4132385" y="3831771"/>
            <a:ext cx="1676400" cy="646331"/>
          </a:xfrm>
          <a:prstGeom prst="rect">
            <a:avLst/>
          </a:prstGeom>
          <a:noFill/>
        </p:spPr>
        <p:txBody>
          <a:bodyPr wrap="square" rtlCol="0">
            <a:spAutoFit/>
          </a:bodyPr>
          <a:lstStyle/>
          <a:p>
            <a:r>
              <a:rPr lang="en-US" dirty="0" smtClean="0"/>
              <a:t>Conclusion/ Rationale </a:t>
            </a:r>
            <a:endParaRPr lang="en-US" dirty="0"/>
          </a:p>
        </p:txBody>
      </p:sp>
      <p:sp>
        <p:nvSpPr>
          <p:cNvPr id="4" name="TextBox 3"/>
          <p:cNvSpPr txBox="1"/>
          <p:nvPr/>
        </p:nvSpPr>
        <p:spPr>
          <a:xfrm>
            <a:off x="7848600" y="1173063"/>
            <a:ext cx="1143000" cy="4770537"/>
          </a:xfrm>
          <a:prstGeom prst="rect">
            <a:avLst/>
          </a:prstGeom>
          <a:pattFill prst="pct5">
            <a:fgClr>
              <a:schemeClr val="accent1"/>
            </a:fgClr>
            <a:bgClr>
              <a:schemeClr val="bg1"/>
            </a:bgClr>
          </a:pattFill>
          <a:ln w="41275">
            <a:solidFill>
              <a:schemeClr val="accent1"/>
            </a:solidFill>
          </a:ln>
        </p:spPr>
        <p:txBody>
          <a:bodyPr wrap="square" rtlCol="0">
            <a:spAutoFit/>
          </a:bodyPr>
          <a:lstStyle/>
          <a:p>
            <a:r>
              <a:rPr lang="en-US" sz="1600" dirty="0" smtClean="0"/>
              <a:t>Transitions words</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smtClean="0"/>
              <a:t> </a:t>
            </a:r>
          </a:p>
          <a:p>
            <a:endParaRPr lang="en-US" sz="1600" dirty="0" smtClean="0"/>
          </a:p>
        </p:txBody>
      </p:sp>
      <p:sp>
        <p:nvSpPr>
          <p:cNvPr id="12" name="Rectangle 9"/>
          <p:cNvSpPr>
            <a:spLocks noChangeArrowheads="1"/>
          </p:cNvSpPr>
          <p:nvPr/>
        </p:nvSpPr>
        <p:spPr bwMode="auto">
          <a:xfrm>
            <a:off x="2209800" y="3200400"/>
            <a:ext cx="41148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smtClean="0">
                <a:latin typeface="Times New Roman" pitchFamily="18" charset="0"/>
              </a:rPr>
              <a:t>Observation or Challenge</a:t>
            </a:r>
            <a:endParaRPr lang="en-US" sz="2800" b="1" dirty="0">
              <a:latin typeface="Times New Roman" pitchFamily="18" charset="0"/>
            </a:endParaRPr>
          </a:p>
        </p:txBody>
      </p:sp>
    </p:spTree>
    <p:extLst>
      <p:ext uri="{BB962C8B-B14F-4D97-AF65-F5344CB8AC3E}">
        <p14:creationId xmlns:p14="http://schemas.microsoft.com/office/powerpoint/2010/main" val="237607838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533400" y="1294563"/>
            <a:ext cx="7162800" cy="4648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Line 7"/>
          <p:cNvSpPr>
            <a:spLocks noChangeShapeType="1"/>
          </p:cNvSpPr>
          <p:nvPr/>
        </p:nvSpPr>
        <p:spPr bwMode="auto">
          <a:xfrm>
            <a:off x="4113125" y="1295400"/>
            <a:ext cx="0" cy="464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8"/>
          <p:cNvSpPr>
            <a:spLocks noChangeShapeType="1"/>
          </p:cNvSpPr>
          <p:nvPr/>
        </p:nvSpPr>
        <p:spPr bwMode="auto">
          <a:xfrm>
            <a:off x="533400" y="3505200"/>
            <a:ext cx="7162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9"/>
          <p:cNvSpPr>
            <a:spLocks noChangeArrowheads="1"/>
          </p:cNvSpPr>
          <p:nvPr/>
        </p:nvSpPr>
        <p:spPr bwMode="auto">
          <a:xfrm>
            <a:off x="2910673" y="3200400"/>
            <a:ext cx="23622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smtClean="0">
                <a:latin typeface="Times New Roman" pitchFamily="18" charset="0"/>
              </a:rPr>
              <a:t> Procedures  </a:t>
            </a:r>
            <a:endParaRPr lang="en-US" sz="3200" b="1" dirty="0">
              <a:latin typeface="Times New Roman" pitchFamily="18" charset="0"/>
            </a:endParaRPr>
          </a:p>
        </p:txBody>
      </p:sp>
      <p:sp>
        <p:nvSpPr>
          <p:cNvPr id="2" name="Title 1"/>
          <p:cNvSpPr>
            <a:spLocks noGrp="1"/>
          </p:cNvSpPr>
          <p:nvPr>
            <p:ph type="title"/>
          </p:nvPr>
        </p:nvSpPr>
        <p:spPr/>
        <p:txBody>
          <a:bodyPr>
            <a:normAutofit fontScale="90000"/>
          </a:bodyPr>
          <a:lstStyle/>
          <a:p>
            <a:pPr algn="ctr"/>
            <a:r>
              <a:rPr lang="en-US" sz="2000" b="1" dirty="0">
                <a:solidFill>
                  <a:srgbClr val="00B050"/>
                </a:solidFill>
              </a:rPr>
              <a:t>WHAT IT LOOKS </a:t>
            </a:r>
            <a:r>
              <a:rPr lang="en-US" sz="2000" b="1" dirty="0" smtClean="0">
                <a:solidFill>
                  <a:srgbClr val="00B050"/>
                </a:solidFill>
              </a:rPr>
              <a:t>LIKE  </a:t>
            </a:r>
            <a:br>
              <a:rPr lang="en-US" sz="2000" b="1" dirty="0" smtClean="0">
                <a:solidFill>
                  <a:srgbClr val="00B050"/>
                </a:solidFill>
              </a:rPr>
            </a:br>
            <a:r>
              <a:rPr lang="en-US" b="1" dirty="0" smtClean="0">
                <a:solidFill>
                  <a:schemeClr val="accent1">
                    <a:lumMod val="50000"/>
                  </a:schemeClr>
                </a:solidFill>
              </a:rPr>
              <a:t>SOCIAL STUDIES</a:t>
            </a:r>
            <a:endParaRPr lang="en-US" dirty="0">
              <a:solidFill>
                <a:schemeClr val="accent1">
                  <a:lumMod val="50000"/>
                </a:schemeClr>
              </a:solidFill>
            </a:endParaRPr>
          </a:p>
        </p:txBody>
      </p:sp>
      <p:sp>
        <p:nvSpPr>
          <p:cNvPr id="3" name="TextBox 2"/>
          <p:cNvSpPr txBox="1"/>
          <p:nvPr/>
        </p:nvSpPr>
        <p:spPr>
          <a:xfrm>
            <a:off x="533400" y="1328476"/>
            <a:ext cx="1676400" cy="646331"/>
          </a:xfrm>
          <a:prstGeom prst="rect">
            <a:avLst/>
          </a:prstGeom>
          <a:noFill/>
        </p:spPr>
        <p:txBody>
          <a:bodyPr wrap="square" rtlCol="0">
            <a:spAutoFit/>
          </a:bodyPr>
          <a:lstStyle/>
          <a:p>
            <a:r>
              <a:rPr lang="en-US" dirty="0" smtClean="0"/>
              <a:t>Geography /</a:t>
            </a:r>
          </a:p>
          <a:p>
            <a:r>
              <a:rPr lang="en-US" dirty="0" smtClean="0"/>
              <a:t>Time</a:t>
            </a:r>
            <a:endParaRPr lang="en-US" dirty="0"/>
          </a:p>
        </p:txBody>
      </p:sp>
      <p:sp>
        <p:nvSpPr>
          <p:cNvPr id="13" name="TextBox 12"/>
          <p:cNvSpPr txBox="1"/>
          <p:nvPr/>
        </p:nvSpPr>
        <p:spPr>
          <a:xfrm>
            <a:off x="4162530" y="1354016"/>
            <a:ext cx="1676400" cy="646331"/>
          </a:xfrm>
          <a:prstGeom prst="rect">
            <a:avLst/>
          </a:prstGeom>
          <a:noFill/>
        </p:spPr>
        <p:txBody>
          <a:bodyPr wrap="square" rtlCol="0">
            <a:spAutoFit/>
          </a:bodyPr>
          <a:lstStyle/>
          <a:p>
            <a:r>
              <a:rPr lang="en-US" dirty="0" smtClean="0"/>
              <a:t>Governmental Role</a:t>
            </a:r>
            <a:endParaRPr lang="en-US" dirty="0"/>
          </a:p>
        </p:txBody>
      </p:sp>
      <p:sp>
        <p:nvSpPr>
          <p:cNvPr id="14" name="TextBox 13"/>
          <p:cNvSpPr txBox="1"/>
          <p:nvPr/>
        </p:nvSpPr>
        <p:spPr>
          <a:xfrm>
            <a:off x="549310" y="3516504"/>
            <a:ext cx="1660490" cy="369332"/>
          </a:xfrm>
          <a:prstGeom prst="rect">
            <a:avLst/>
          </a:prstGeom>
          <a:noFill/>
        </p:spPr>
        <p:txBody>
          <a:bodyPr wrap="square" rtlCol="0">
            <a:spAutoFit/>
          </a:bodyPr>
          <a:lstStyle/>
          <a:p>
            <a:r>
              <a:rPr lang="en-US" dirty="0" smtClean="0"/>
              <a:t>Cause</a:t>
            </a:r>
            <a:endParaRPr lang="en-US" dirty="0"/>
          </a:p>
        </p:txBody>
      </p:sp>
      <p:sp>
        <p:nvSpPr>
          <p:cNvPr id="15" name="TextBox 14"/>
          <p:cNvSpPr txBox="1"/>
          <p:nvPr/>
        </p:nvSpPr>
        <p:spPr>
          <a:xfrm>
            <a:off x="4132385" y="3831771"/>
            <a:ext cx="1676400" cy="369332"/>
          </a:xfrm>
          <a:prstGeom prst="rect">
            <a:avLst/>
          </a:prstGeom>
          <a:noFill/>
        </p:spPr>
        <p:txBody>
          <a:bodyPr wrap="square" rtlCol="0">
            <a:spAutoFit/>
          </a:bodyPr>
          <a:lstStyle/>
          <a:p>
            <a:r>
              <a:rPr lang="en-US" dirty="0" smtClean="0"/>
              <a:t>Result</a:t>
            </a:r>
            <a:endParaRPr lang="en-US" dirty="0"/>
          </a:p>
        </p:txBody>
      </p:sp>
      <p:sp>
        <p:nvSpPr>
          <p:cNvPr id="4" name="TextBox 3"/>
          <p:cNvSpPr txBox="1"/>
          <p:nvPr/>
        </p:nvSpPr>
        <p:spPr>
          <a:xfrm>
            <a:off x="7848600" y="1173063"/>
            <a:ext cx="1143000" cy="4770537"/>
          </a:xfrm>
          <a:prstGeom prst="rect">
            <a:avLst/>
          </a:prstGeom>
          <a:pattFill prst="pct5">
            <a:fgClr>
              <a:schemeClr val="accent1"/>
            </a:fgClr>
            <a:bgClr>
              <a:schemeClr val="bg1"/>
            </a:bgClr>
          </a:pattFill>
          <a:ln w="41275">
            <a:solidFill>
              <a:schemeClr val="accent1"/>
            </a:solidFill>
          </a:ln>
        </p:spPr>
        <p:txBody>
          <a:bodyPr wrap="square" rtlCol="0">
            <a:spAutoFit/>
          </a:bodyPr>
          <a:lstStyle/>
          <a:p>
            <a:r>
              <a:rPr lang="en-US" sz="1600" dirty="0" smtClean="0"/>
              <a:t>Transitions words</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smtClean="0"/>
              <a:t> </a:t>
            </a:r>
          </a:p>
          <a:p>
            <a:endParaRPr lang="en-US" sz="1600" dirty="0" smtClean="0"/>
          </a:p>
        </p:txBody>
      </p:sp>
      <p:sp>
        <p:nvSpPr>
          <p:cNvPr id="12" name="Rectangle 9"/>
          <p:cNvSpPr>
            <a:spLocks noChangeArrowheads="1"/>
          </p:cNvSpPr>
          <p:nvPr/>
        </p:nvSpPr>
        <p:spPr bwMode="auto">
          <a:xfrm>
            <a:off x="2209800" y="3200400"/>
            <a:ext cx="4114800" cy="609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smtClean="0">
                <a:latin typeface="Times New Roman" pitchFamily="18" charset="0"/>
              </a:rPr>
              <a:t>Observation or Challenge</a:t>
            </a:r>
            <a:endParaRPr lang="en-US" sz="2800" b="1" dirty="0">
              <a:latin typeface="Times New Roman" pitchFamily="18" charset="0"/>
            </a:endParaRPr>
          </a:p>
        </p:txBody>
      </p:sp>
    </p:spTree>
    <p:extLst>
      <p:ext uri="{BB962C8B-B14F-4D97-AF65-F5344CB8AC3E}">
        <p14:creationId xmlns:p14="http://schemas.microsoft.com/office/powerpoint/2010/main" val="104839891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solidFill>
                  <a:srgbClr val="FFCC00"/>
                </a:solidFill>
              </a:rPr>
              <a:t>Step 4:</a:t>
            </a:r>
            <a:r>
              <a:rPr lang="en-US" smtClean="0"/>
              <a:t> Writing a Paragraph</a:t>
            </a:r>
          </a:p>
        </p:txBody>
      </p:sp>
      <p:sp>
        <p:nvSpPr>
          <p:cNvPr id="14339" name="Rectangle 3"/>
          <p:cNvSpPr>
            <a:spLocks noGrp="1" noChangeArrowheads="1"/>
          </p:cNvSpPr>
          <p:nvPr>
            <p:ph type="body" sz="half" idx="1"/>
          </p:nvPr>
        </p:nvSpPr>
        <p:spPr>
          <a:xfrm>
            <a:off x="457200" y="1600200"/>
            <a:ext cx="4033838" cy="4530725"/>
          </a:xfrm>
        </p:spPr>
        <p:txBody>
          <a:bodyPr/>
          <a:lstStyle/>
          <a:p>
            <a:pPr eaLnBrk="1" hangingPunct="1">
              <a:lnSpc>
                <a:spcPct val="90000"/>
              </a:lnSpc>
            </a:pPr>
            <a:r>
              <a:rPr lang="en-US" sz="2600" dirty="0" smtClean="0"/>
              <a:t>Paragraphs are several sentences on the same topic.</a:t>
            </a:r>
          </a:p>
          <a:p>
            <a:pPr eaLnBrk="1" hangingPunct="1">
              <a:lnSpc>
                <a:spcPct val="90000"/>
              </a:lnSpc>
            </a:pPr>
            <a:r>
              <a:rPr lang="en-US" sz="2600" dirty="0" smtClean="0"/>
              <a:t>Now transfer the sentences from the four blocks to lined paper for paragraph building.</a:t>
            </a:r>
          </a:p>
          <a:p>
            <a:pPr eaLnBrk="1" hangingPunct="1">
              <a:lnSpc>
                <a:spcPct val="90000"/>
              </a:lnSpc>
            </a:pPr>
            <a:r>
              <a:rPr lang="en-US" sz="2600" dirty="0" smtClean="0"/>
              <a:t>Whole class modeling is best to teach this.</a:t>
            </a:r>
          </a:p>
        </p:txBody>
      </p:sp>
      <p:sp>
        <p:nvSpPr>
          <p:cNvPr id="14340" name="Rectangle 5"/>
          <p:cNvSpPr>
            <a:spLocks noChangeArrowheads="1"/>
          </p:cNvSpPr>
          <p:nvPr/>
        </p:nvSpPr>
        <p:spPr bwMode="auto">
          <a:xfrm>
            <a:off x="4724400" y="2133600"/>
            <a:ext cx="3657600" cy="20574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Line 8"/>
          <p:cNvSpPr>
            <a:spLocks noChangeShapeType="1"/>
          </p:cNvSpPr>
          <p:nvPr/>
        </p:nvSpPr>
        <p:spPr bwMode="auto">
          <a:xfrm>
            <a:off x="4724400" y="3124200"/>
            <a:ext cx="3657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9"/>
          <p:cNvSpPr>
            <a:spLocks noChangeShapeType="1"/>
          </p:cNvSpPr>
          <p:nvPr/>
        </p:nvSpPr>
        <p:spPr bwMode="auto">
          <a:xfrm>
            <a:off x="6477000" y="2133600"/>
            <a:ext cx="0" cy="2057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Rectangle 10"/>
          <p:cNvSpPr>
            <a:spLocks noChangeArrowheads="1"/>
          </p:cNvSpPr>
          <p:nvPr/>
        </p:nvSpPr>
        <p:spPr bwMode="auto">
          <a:xfrm>
            <a:off x="6096000" y="2819400"/>
            <a:ext cx="838200" cy="6858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44" name="Picture 1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4267200"/>
            <a:ext cx="3124200"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00171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solidFill>
                  <a:srgbClr val="FFCC00"/>
                </a:solidFill>
              </a:rPr>
              <a:t>Step 5:</a:t>
            </a:r>
            <a:r>
              <a:rPr lang="en-US" smtClean="0"/>
              <a:t> Adding More Details</a:t>
            </a:r>
          </a:p>
        </p:txBody>
      </p:sp>
      <p:sp>
        <p:nvSpPr>
          <p:cNvPr id="15363" name="Rectangle 3"/>
          <p:cNvSpPr>
            <a:spLocks noGrp="1" noChangeArrowheads="1"/>
          </p:cNvSpPr>
          <p:nvPr>
            <p:ph type="body" sz="half" idx="1"/>
          </p:nvPr>
        </p:nvSpPr>
        <p:spPr>
          <a:xfrm>
            <a:off x="457200" y="1600200"/>
            <a:ext cx="8229600" cy="2179638"/>
          </a:xfrm>
        </p:spPr>
        <p:txBody>
          <a:bodyPr/>
          <a:lstStyle/>
          <a:p>
            <a:pPr eaLnBrk="1" hangingPunct="1">
              <a:lnSpc>
                <a:spcPct val="90000"/>
              </a:lnSpc>
            </a:pPr>
            <a:r>
              <a:rPr lang="en-US" sz="2200" dirty="0" smtClean="0"/>
              <a:t>Moving from a 5 sentence to an 8 sentence paragraph; go back into the 4 square.</a:t>
            </a:r>
          </a:p>
          <a:p>
            <a:pPr eaLnBrk="1" hangingPunct="1">
              <a:lnSpc>
                <a:spcPct val="90000"/>
              </a:lnSpc>
            </a:pPr>
            <a:r>
              <a:rPr lang="en-US" sz="2200" dirty="0" smtClean="0"/>
              <a:t>Add one additional detail sentence in each box.</a:t>
            </a:r>
          </a:p>
          <a:p>
            <a:pPr eaLnBrk="1" hangingPunct="1">
              <a:lnSpc>
                <a:spcPct val="90000"/>
              </a:lnSpc>
            </a:pPr>
            <a:r>
              <a:rPr lang="en-US" sz="2200" dirty="0" smtClean="0"/>
              <a:t>Elaboration: tell more about the topic or tell what is so great about it.</a:t>
            </a:r>
          </a:p>
        </p:txBody>
      </p:sp>
      <p:sp>
        <p:nvSpPr>
          <p:cNvPr id="15364" name="Rectangle 5"/>
          <p:cNvSpPr>
            <a:spLocks noChangeArrowheads="1"/>
          </p:cNvSpPr>
          <p:nvPr/>
        </p:nvSpPr>
        <p:spPr bwMode="auto">
          <a:xfrm>
            <a:off x="1447800" y="3429000"/>
            <a:ext cx="6248400" cy="27432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5" name="Line 6"/>
          <p:cNvSpPr>
            <a:spLocks noChangeShapeType="1"/>
          </p:cNvSpPr>
          <p:nvPr/>
        </p:nvSpPr>
        <p:spPr bwMode="auto">
          <a:xfrm flipV="1">
            <a:off x="1447800" y="4800600"/>
            <a:ext cx="6248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Line 7"/>
          <p:cNvSpPr>
            <a:spLocks noChangeShapeType="1"/>
          </p:cNvSpPr>
          <p:nvPr/>
        </p:nvSpPr>
        <p:spPr bwMode="auto">
          <a:xfrm flipH="1">
            <a:off x="4648200" y="3429000"/>
            <a:ext cx="0" cy="2743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Rectangle 8"/>
          <p:cNvSpPr>
            <a:spLocks noChangeArrowheads="1"/>
          </p:cNvSpPr>
          <p:nvPr/>
        </p:nvSpPr>
        <p:spPr bwMode="auto">
          <a:xfrm>
            <a:off x="2895600" y="4191000"/>
            <a:ext cx="2819400" cy="6858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8" name="Text Box 10"/>
          <p:cNvSpPr txBox="1">
            <a:spLocks noChangeArrowheads="1"/>
          </p:cNvSpPr>
          <p:nvPr/>
        </p:nvSpPr>
        <p:spPr bwMode="auto">
          <a:xfrm>
            <a:off x="1447800" y="3429000"/>
            <a:ext cx="3581400"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chemeClr val="accent2"/>
                </a:solidFill>
                <a:latin typeface="Times New Roman" pitchFamily="18" charset="0"/>
              </a:rPr>
              <a:t>Reason:</a:t>
            </a:r>
            <a:r>
              <a:rPr lang="en-US">
                <a:latin typeface="Times New Roman" pitchFamily="18" charset="0"/>
              </a:rPr>
              <a:t> We learn here.</a:t>
            </a:r>
          </a:p>
          <a:p>
            <a:pPr eaLnBrk="1" hangingPunct="1">
              <a:spcBef>
                <a:spcPct val="50000"/>
              </a:spcBef>
            </a:pPr>
            <a:r>
              <a:rPr lang="en-US">
                <a:solidFill>
                  <a:srgbClr val="CC3300"/>
                </a:solidFill>
                <a:latin typeface="Times New Roman" pitchFamily="18" charset="0"/>
              </a:rPr>
              <a:t>Detail: I like to learn </a:t>
            </a:r>
          </a:p>
          <a:p>
            <a:pPr eaLnBrk="1" hangingPunct="1">
              <a:spcBef>
                <a:spcPct val="50000"/>
              </a:spcBef>
            </a:pPr>
            <a:r>
              <a:rPr lang="en-US">
                <a:solidFill>
                  <a:srgbClr val="CC3300"/>
                </a:solidFill>
                <a:latin typeface="Times New Roman" pitchFamily="18" charset="0"/>
              </a:rPr>
              <a:t>science</a:t>
            </a:r>
            <a:r>
              <a:rPr lang="en-US">
                <a:latin typeface="Times New Roman" pitchFamily="18" charset="0"/>
              </a:rPr>
              <a:t>.</a:t>
            </a:r>
          </a:p>
        </p:txBody>
      </p:sp>
      <p:sp>
        <p:nvSpPr>
          <p:cNvPr id="15369" name="Text Box 11"/>
          <p:cNvSpPr txBox="1">
            <a:spLocks noChangeArrowheads="1"/>
          </p:cNvSpPr>
          <p:nvPr/>
        </p:nvSpPr>
        <p:spPr bwMode="auto">
          <a:xfrm>
            <a:off x="4724400" y="3505200"/>
            <a:ext cx="2819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accent2"/>
                </a:solidFill>
                <a:latin typeface="Times New Roman" pitchFamily="18" charset="0"/>
              </a:rPr>
              <a:t>Reason:</a:t>
            </a:r>
            <a:r>
              <a:rPr lang="en-US">
                <a:latin typeface="Times New Roman" pitchFamily="18" charset="0"/>
              </a:rPr>
              <a:t> We meet friends.</a:t>
            </a:r>
          </a:p>
          <a:p>
            <a:pPr eaLnBrk="1" hangingPunct="1">
              <a:spcBef>
                <a:spcPct val="50000"/>
              </a:spcBef>
            </a:pPr>
            <a:r>
              <a:rPr lang="en-US">
                <a:solidFill>
                  <a:srgbClr val="CC3300"/>
                </a:solidFill>
                <a:latin typeface="Times New Roman" pitchFamily="18" charset="0"/>
              </a:rPr>
              <a:t>Detail: My best friend is in 	my class.</a:t>
            </a:r>
          </a:p>
        </p:txBody>
      </p:sp>
      <p:sp>
        <p:nvSpPr>
          <p:cNvPr id="15370" name="Text Box 12"/>
          <p:cNvSpPr txBox="1">
            <a:spLocks noChangeArrowheads="1"/>
          </p:cNvSpPr>
          <p:nvPr/>
        </p:nvSpPr>
        <p:spPr bwMode="auto">
          <a:xfrm>
            <a:off x="1524000" y="4876800"/>
            <a:ext cx="3124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accent2"/>
                </a:solidFill>
                <a:latin typeface="Times New Roman" pitchFamily="18" charset="0"/>
              </a:rPr>
              <a:t>Reason:</a:t>
            </a:r>
            <a:r>
              <a:rPr lang="en-US">
                <a:latin typeface="Times New Roman" pitchFamily="18" charset="0"/>
              </a:rPr>
              <a:t> We do experiments. </a:t>
            </a:r>
          </a:p>
          <a:p>
            <a:pPr eaLnBrk="1" hangingPunct="1">
              <a:spcBef>
                <a:spcPct val="50000"/>
              </a:spcBef>
            </a:pPr>
            <a:r>
              <a:rPr lang="en-US">
                <a:solidFill>
                  <a:srgbClr val="CC3300"/>
                </a:solidFill>
                <a:latin typeface="Times New Roman" pitchFamily="18" charset="0"/>
              </a:rPr>
              <a:t>Detail: I built a volcano yesterday.</a:t>
            </a:r>
          </a:p>
        </p:txBody>
      </p:sp>
      <p:sp>
        <p:nvSpPr>
          <p:cNvPr id="15371" name="Text Box 13"/>
          <p:cNvSpPr txBox="1">
            <a:spLocks noChangeArrowheads="1"/>
          </p:cNvSpPr>
          <p:nvPr/>
        </p:nvSpPr>
        <p:spPr bwMode="auto">
          <a:xfrm>
            <a:off x="4800600" y="4953000"/>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a:solidFill>
                  <a:srgbClr val="008000"/>
                </a:solidFill>
                <a:latin typeface="Times New Roman" pitchFamily="18" charset="0"/>
              </a:rPr>
              <a:t>Feeling Sentence:</a:t>
            </a:r>
            <a:r>
              <a:rPr lang="en-US" sz="2400">
                <a:latin typeface="Times New Roman" pitchFamily="18" charset="0"/>
              </a:rPr>
              <a:t> I love school.</a:t>
            </a:r>
          </a:p>
        </p:txBody>
      </p:sp>
      <p:sp>
        <p:nvSpPr>
          <p:cNvPr id="15372" name="Text Box 14"/>
          <p:cNvSpPr txBox="1">
            <a:spLocks noChangeArrowheads="1"/>
          </p:cNvSpPr>
          <p:nvPr/>
        </p:nvSpPr>
        <p:spPr bwMode="auto">
          <a:xfrm>
            <a:off x="3124200" y="4191000"/>
            <a:ext cx="272415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Times New Roman" pitchFamily="18" charset="0"/>
              </a:rPr>
              <a:t>Complete sentence – </a:t>
            </a:r>
          </a:p>
          <a:p>
            <a:pPr eaLnBrk="1" hangingPunct="1"/>
            <a:r>
              <a:rPr lang="en-US" b="1">
                <a:latin typeface="Times New Roman" pitchFamily="18" charset="0"/>
              </a:rPr>
              <a:t>School is a great place</a:t>
            </a:r>
            <a:r>
              <a:rPr lang="en-US" sz="2400" b="1">
                <a:latin typeface="Times New Roman" pitchFamily="18" charset="0"/>
              </a:rPr>
              <a:t>.</a:t>
            </a:r>
          </a:p>
          <a:p>
            <a:pPr eaLnBrk="1" hangingPunct="1"/>
            <a:endParaRPr lang="en-US" sz="2400">
              <a:latin typeface="Times New Roman" pitchFamily="18" charset="0"/>
            </a:endParaRPr>
          </a:p>
        </p:txBody>
      </p:sp>
    </p:spTree>
    <p:extLst>
      <p:ext uri="{BB962C8B-B14F-4D97-AF65-F5344CB8AC3E}">
        <p14:creationId xmlns:p14="http://schemas.microsoft.com/office/powerpoint/2010/main" val="214835035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Cornell Notes</a:t>
            </a:r>
            <a:endParaRPr lang="en-US" dirty="0"/>
          </a:p>
        </p:txBody>
      </p:sp>
    </p:spTree>
    <p:extLst>
      <p:ext uri="{BB962C8B-B14F-4D97-AF65-F5344CB8AC3E}">
        <p14:creationId xmlns:p14="http://schemas.microsoft.com/office/powerpoint/2010/main" val="21631544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Cornell Notes…Step 1</a:t>
            </a:r>
            <a:endParaRPr lang="en-US" sz="4000" dirty="0"/>
          </a:p>
        </p:txBody>
      </p:sp>
      <p:sp>
        <p:nvSpPr>
          <p:cNvPr id="4" name="Content Placeholder 3"/>
          <p:cNvSpPr>
            <a:spLocks noGrp="1"/>
          </p:cNvSpPr>
          <p:nvPr>
            <p:ph sz="half" idx="2"/>
          </p:nvPr>
        </p:nvSpPr>
        <p:spPr/>
        <p:txBody>
          <a:bodyPr/>
          <a:lstStyle/>
          <a:p>
            <a:endParaRPr lang="en-US"/>
          </a:p>
        </p:txBody>
      </p:sp>
      <p:pic>
        <p:nvPicPr>
          <p:cNvPr id="2050"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752600"/>
            <a:ext cx="876756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978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12708</Words>
  <Application>Microsoft Office PowerPoint</Application>
  <PresentationFormat>On-screen Show (4:3)</PresentationFormat>
  <Paragraphs>1652</Paragraphs>
  <Slides>148</Slides>
  <Notes>148</Notes>
  <HiddenSlides>15</HiddenSlides>
  <MMClips>0</MMClips>
  <ScaleCrop>false</ScaleCrop>
  <HeadingPairs>
    <vt:vector size="4" baseType="variant">
      <vt:variant>
        <vt:lpstr>Theme</vt:lpstr>
      </vt:variant>
      <vt:variant>
        <vt:i4>1</vt:i4>
      </vt:variant>
      <vt:variant>
        <vt:lpstr>Slide Titles</vt:lpstr>
      </vt:variant>
      <vt:variant>
        <vt:i4>148</vt:i4>
      </vt:variant>
    </vt:vector>
  </HeadingPairs>
  <TitlesOfParts>
    <vt:vector size="149" baseType="lpstr">
      <vt:lpstr>Introducing PowerPoint 2010</vt:lpstr>
      <vt:lpstr>Teaching Writing in the Content Areas to Migrant Students</vt:lpstr>
      <vt:lpstr>Presented by: The WA State Migrant Education Program</vt:lpstr>
      <vt:lpstr>Who Are You When Teaching Writing to Migrant Students?</vt:lpstr>
      <vt:lpstr>TODAY’S AGENDA</vt:lpstr>
      <vt:lpstr>TODAY’S AGENDA</vt:lpstr>
      <vt:lpstr>PURPOSE OF THIS WORKSHOP</vt:lpstr>
      <vt:lpstr>PURPOSE OF THIS WORKSHOP (continued)</vt:lpstr>
      <vt:lpstr>OUTCOME OF THIS WORKSHOP</vt:lpstr>
      <vt:lpstr>Common Core State Standards</vt:lpstr>
      <vt:lpstr>Common Core State Standards</vt:lpstr>
      <vt:lpstr>Focus Activity—OBSERVATION CHARTS</vt:lpstr>
      <vt:lpstr>Tapping Into Background Knowledge—INQUIRY CHART</vt:lpstr>
      <vt:lpstr>Inquiry Chart        WHAT IT LOOKS LIKE </vt:lpstr>
      <vt:lpstr>Inquiry Chart      HOW TO DO IT</vt:lpstr>
      <vt:lpstr>Inquiry Chart         WHY DO IT?</vt:lpstr>
      <vt:lpstr>Why a SPECIAL WORKSHOP FOR MIGRANT STUDENTS?</vt:lpstr>
      <vt:lpstr>Data for Washington State’s Migrant Students</vt:lpstr>
      <vt:lpstr>Data from 2011 MSP</vt:lpstr>
      <vt:lpstr>Data from 2011 MSP</vt:lpstr>
      <vt:lpstr>Data from 2011 MSP</vt:lpstr>
      <vt:lpstr>Data from 2011 MSP</vt:lpstr>
      <vt:lpstr>Why a special migrant writing workshop?</vt:lpstr>
      <vt:lpstr>Seven Areas of Concern for  Migrant Students</vt:lpstr>
      <vt:lpstr>Seven Areas of Concern for Migrant Students</vt:lpstr>
      <vt:lpstr>PowerPoint Presentation</vt:lpstr>
      <vt:lpstr>Seven Areas of Concern for Migrant Students</vt:lpstr>
      <vt:lpstr>Seven Areas of Concern for Migrant Students</vt:lpstr>
      <vt:lpstr>Seven Areas of Concern for Migrant Students</vt:lpstr>
      <vt:lpstr>Seven Areas of Concern for Migrant Students</vt:lpstr>
      <vt:lpstr>Seven Areas of Concern for Migrant Students</vt:lpstr>
      <vt:lpstr>Build Background and Schema</vt:lpstr>
      <vt:lpstr>Provide Models and Experience</vt:lpstr>
      <vt:lpstr>Scaffold for Support</vt:lpstr>
      <vt:lpstr>Provide Many Opportunities for Discourse</vt:lpstr>
      <vt:lpstr>Motivational and Cultural Writing Supports</vt:lpstr>
      <vt:lpstr>Motivational and Cultural Writing Supports</vt:lpstr>
      <vt:lpstr>Motivational and Cultural Writing Supports</vt:lpstr>
      <vt:lpstr>Cause and Effect</vt:lpstr>
      <vt:lpstr>Cause and Effect</vt:lpstr>
      <vt:lpstr>VARIETY OF TEXT TYPES </vt:lpstr>
      <vt:lpstr>Explaining and describing in SCIENCE</vt:lpstr>
      <vt:lpstr>Sorting out life: What do these words mean?</vt:lpstr>
      <vt:lpstr>Using Discussion Cards…</vt:lpstr>
      <vt:lpstr>Possible Graphic Organizers</vt:lpstr>
      <vt:lpstr>Using Graphic Organizer Card To Define Parts Of An Ecosystem</vt:lpstr>
      <vt:lpstr>PowerPoint Presentation</vt:lpstr>
      <vt:lpstr>Using a frame for describing/explaining:</vt:lpstr>
      <vt:lpstr>Using Writing Frames</vt:lpstr>
      <vt:lpstr>Observational Organizer</vt:lpstr>
      <vt:lpstr>Observational Organizer</vt:lpstr>
      <vt:lpstr>Observational Organizer:  Examples</vt:lpstr>
      <vt:lpstr>Putting it all together</vt:lpstr>
      <vt:lpstr>Compare &amp; Contrast</vt:lpstr>
      <vt:lpstr>Food Chains</vt:lpstr>
      <vt:lpstr>How does the energy flow?</vt:lpstr>
      <vt:lpstr>Food Chain</vt:lpstr>
      <vt:lpstr>Mono Lake</vt:lpstr>
      <vt:lpstr>What are the Organisms in the Mono Lake Ecosystem?</vt:lpstr>
      <vt:lpstr>What are the Organisms in the Mono Lake Ecosystem?</vt:lpstr>
      <vt:lpstr>Compare - Contrast</vt:lpstr>
      <vt:lpstr>Compare - Contrast</vt:lpstr>
      <vt:lpstr>Compare - Contrast</vt:lpstr>
      <vt:lpstr>Using Transition Words…</vt:lpstr>
      <vt:lpstr>Compare-Contrast</vt:lpstr>
      <vt:lpstr>Using a Compare / Contrast Frame…</vt:lpstr>
      <vt:lpstr>Prepared paragraph using frame to show differences: </vt:lpstr>
      <vt:lpstr>Compare and Contrast-</vt:lpstr>
      <vt:lpstr>Using other frames to show similarities…</vt:lpstr>
      <vt:lpstr>Argumentative Writing </vt:lpstr>
      <vt:lpstr>Making a Case for Argumentative Writing</vt:lpstr>
      <vt:lpstr>Making a Case for Argumentative Writing</vt:lpstr>
      <vt:lpstr>Organizer: Questions- Claims-Evidence-Reasoning</vt:lpstr>
      <vt:lpstr>Questions- Claims-Evidence-Reasoning</vt:lpstr>
      <vt:lpstr>Let’s try…</vt:lpstr>
      <vt:lpstr>Before we write, remember… Oral Language should precede written language.</vt:lpstr>
      <vt:lpstr>Questions- Claims-Evidence-Reasoning</vt:lpstr>
      <vt:lpstr>Differentiation for language levels</vt:lpstr>
      <vt:lpstr>Using  Stems/Frames as Scaffolds…</vt:lpstr>
      <vt:lpstr>Putting your ideas together…</vt:lpstr>
      <vt:lpstr>Making a Case for Argumentative Writing</vt:lpstr>
      <vt:lpstr>PowerPoint Presentation</vt:lpstr>
      <vt:lpstr>LUNCH (on your own)…</vt:lpstr>
      <vt:lpstr>NOTETAKING, ORGANIZING and SUMMARIZING </vt:lpstr>
      <vt:lpstr>Four Square Writing, cornell notes, process grids</vt:lpstr>
      <vt:lpstr>Four Square Writing, cornell notes, expert groups, mind maps, process grids</vt:lpstr>
      <vt:lpstr>Four Square Writing</vt:lpstr>
      <vt:lpstr>Four Square Writing © for Secondary Sciences</vt:lpstr>
      <vt:lpstr>WHAT IT LOOKS LIKE   INVESTIGATIONS</vt:lpstr>
      <vt:lpstr> </vt:lpstr>
      <vt:lpstr>FOUR SQUARE WRITING          WHY DO IT?</vt:lpstr>
      <vt:lpstr>WHAT IT LOOKS LIKE   PROCEDURES</vt:lpstr>
      <vt:lpstr>WHAT IT LOOKS LIKE   MATH STORY PROBLEMS</vt:lpstr>
      <vt:lpstr>WHAT IT LOOKS LIKE   MATH STORY PROPORTIONALITY</vt:lpstr>
      <vt:lpstr>WHAT IT LOOKS LIKE   ARGUMENTATIVE</vt:lpstr>
      <vt:lpstr>WHAT IT LOOKS LIKE   SOCIAL STUDIES</vt:lpstr>
      <vt:lpstr>Step 4: Writing a Paragraph</vt:lpstr>
      <vt:lpstr>Step 5: Adding More Details</vt:lpstr>
      <vt:lpstr>Cornell Notes</vt:lpstr>
      <vt:lpstr>Cornell Notes…Step 1</vt:lpstr>
      <vt:lpstr>Cornell Notes…Step 2</vt:lpstr>
      <vt:lpstr>Cornell Notes…Step 3</vt:lpstr>
      <vt:lpstr>Cornell Notes…Step 4</vt:lpstr>
      <vt:lpstr>Cornell Notes Step 5</vt:lpstr>
      <vt:lpstr>Cornell Notes Step 6</vt:lpstr>
      <vt:lpstr>Example of Cornell Notes</vt:lpstr>
      <vt:lpstr>READING TO LEARN is a complex task</vt:lpstr>
      <vt:lpstr>Expert Groups Reading</vt:lpstr>
      <vt:lpstr>Expert Group Reading in Tandem with Use of Mind Map</vt:lpstr>
      <vt:lpstr>Expert Groups—What does it look like?</vt:lpstr>
      <vt:lpstr>Expert Groups—Why do it?</vt:lpstr>
      <vt:lpstr>Mind Maps</vt:lpstr>
      <vt:lpstr>Mind Map—Why do it?</vt:lpstr>
      <vt:lpstr>Mind Map—What does it look like?</vt:lpstr>
      <vt:lpstr>Mind Map—What does it look like?</vt:lpstr>
      <vt:lpstr>Mind Map</vt:lpstr>
      <vt:lpstr>Mind Map</vt:lpstr>
      <vt:lpstr>Process Grid</vt:lpstr>
      <vt:lpstr>Process Grid—Why do it?</vt:lpstr>
      <vt:lpstr>Process Grid</vt:lpstr>
      <vt:lpstr>Process Grid</vt:lpstr>
      <vt:lpstr>Process Grid</vt:lpstr>
      <vt:lpstr>Process Grid</vt:lpstr>
      <vt:lpstr>What are the steps?</vt:lpstr>
      <vt:lpstr>THE WRITING PROCESS </vt:lpstr>
      <vt:lpstr>Teaching the writing process using the Cooperative strip paragraph</vt:lpstr>
      <vt:lpstr>The Cooperative Strip Paragraph</vt:lpstr>
      <vt:lpstr>The Process:</vt:lpstr>
      <vt:lpstr>Topic sentence and model forming sentences</vt:lpstr>
      <vt:lpstr>PowerPoint Presentation</vt:lpstr>
      <vt:lpstr>Team Work</vt:lpstr>
      <vt:lpstr>Read and Respond</vt:lpstr>
      <vt:lpstr>Revise the Rough Draft</vt:lpstr>
      <vt:lpstr>Edit using the Editing Checklist</vt:lpstr>
      <vt:lpstr>Extensions</vt:lpstr>
      <vt:lpstr>WRITING FOR METAGOCNITION AND REFLECTION</vt:lpstr>
      <vt:lpstr>Learning logs &amp; interactive journals</vt:lpstr>
      <vt:lpstr>Learning Logs    WHAT IT LOOKS LIKE</vt:lpstr>
      <vt:lpstr>Learning Logs  HOW TO DO IT</vt:lpstr>
      <vt:lpstr>Learning Logs  WHY DO  IT</vt:lpstr>
      <vt:lpstr>Interactive/Dialog Journals  WHAT IT LOOKS LIKE</vt:lpstr>
      <vt:lpstr>Interactive/Dialog Journals    HOW TO DO IT</vt:lpstr>
      <vt:lpstr>Interactive/Dialog Journals     WHY DO  IT</vt:lpstr>
      <vt:lpstr>Student Centered Writing – Finding a Balance  </vt:lpstr>
      <vt:lpstr>Closing &amp; evaluation</vt:lpstr>
      <vt:lpstr>PowerPoint Presentation</vt:lpstr>
      <vt:lpstr>OUTCOME OF THIS WORKSHOP</vt:lpstr>
      <vt:lpstr>Closing Reflection: Please turn in to us.</vt:lpstr>
      <vt:lpstr>On Behalf of the Presenters,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2012-12-26T21:02:13Z</dcterms:created>
  <dcterms:modified xsi:type="dcterms:W3CDTF">2014-02-25T18:48:22Z</dcterms:modified>
</cp:coreProperties>
</file>