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https://www.epiconline.org/Issues/college-career-readiness/the-solution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https://www.cse.ucla.edu/products/misc/LearningFundamentals_FINAL.pdf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David Conley thinks THESE are the most important things students need to be CCR.</a:t>
            </a:r>
          </a:p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https://www.epiconline.org/Issues/college-career-readiness/the-solution/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Heritage, et al believe THESE are the most important things students need to be CCR.</a:t>
            </a:r>
          </a:p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https://www.cse.ucla.edu/products/misc/LearningFundamentals_FINAL.pdf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Have participants read through the article, paying close attention to describing the three fundamentals.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Give teams 10-15 minutes for this process. The more familiar they are with the capacities and the practices in the standards, the faster they will be.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Chueck et al. at Stanford did a similar sort of the capacities and practices and found this overlap.</a:t>
            </a:r>
            <a:br>
              <a:rPr lang="en"/>
            </a:br>
            <a:r>
              <a:rPr lang="en"/>
              <a:t>They were specifically looking for overlaps with regards to equity and language.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media/image06.jp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5" name="Shape 55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56" name="Shape 56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/>
        </p:nvSpPr>
        <p:spPr>
          <a:xfrm flipH="1">
            <a:off y="4623760" x="8964665"/>
            <a:ext cy="521400" cx="1878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 flipH="1">
            <a:off y="4623760" x="3866777"/>
            <a:ext cy="521400" cx="50979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623760" x="3866812"/>
            <a:ext cy="521400" cx="50979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6" name="Shape 36"/>
          <p:cNvGrpSpPr/>
          <p:nvPr/>
        </p:nvGrpSpPr>
        <p:grpSpPr>
          <a:xfrm>
            <a:off y="1000670" x="-11"/>
            <a:ext cy="3087224" cx="7314320"/>
            <a:chOff y="1378676" x="-11"/>
            <a:chExt cy="4116299" cx="7314320"/>
          </a:xfrm>
        </p:grpSpPr>
        <p:sp>
          <p:nvSpPr>
            <p:cNvPr id="37" name="Shape 37"/>
            <p:cNvSpPr/>
            <p:nvPr/>
          </p:nvSpPr>
          <p:spPr>
            <a:xfrm flipH="1">
              <a:off y="1378676" x="-11"/>
              <a:ext cy="4116299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flipH="1">
              <a:off y="1378676" x="187809"/>
              <a:ext cy="4116299" cx="71264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ctrTitle"/>
          </p:nvPr>
        </p:nvSpPr>
        <p:spPr>
          <a:xfrm>
            <a:off y="1699932" x="685800"/>
            <a:ext cy="1000499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y="2700338" x="685800"/>
            <a:ext cy="675299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42" name="Shape 42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43" name="Shape 43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78516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y="1278513" x="456245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y="1278513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50" name="Shape 50"/>
          <p:cNvGrpSpPr/>
          <p:nvPr/>
        </p:nvGrpSpPr>
        <p:grpSpPr>
          <a:xfrm>
            <a:off y="-9140" x="-13"/>
            <a:ext cy="1209421" cx="8005727"/>
            <a:chOff y="-12187" x="-13"/>
            <a:chExt cy="1161900" cx="8005727"/>
          </a:xfrm>
        </p:grpSpPr>
        <p:sp>
          <p:nvSpPr>
            <p:cNvPr id="51" name="Shape 51"/>
            <p:cNvSpPr/>
            <p:nvPr/>
          </p:nvSpPr>
          <p:spPr>
            <a:xfrm flipH="1">
              <a:off y="-12187" x="-13"/>
              <a:ext cy="1161900" cx="1878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y="-12187" x="187715"/>
              <a:ext cy="1161900" cx="78179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Shape 53"/>
          <p:cNvSpPr txBox="1"/>
          <p:nvPr>
            <p:ph type="title"/>
          </p:nvPr>
        </p:nvSpPr>
        <p:spPr>
          <a:xfrm>
            <a:off y="101100" x="457200"/>
            <a:ext cy="1013999" cx="73154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spcAft>
                <a:spcPts val="1000"/>
              </a:spcAft>
              <a:buClr>
                <a:schemeClr val="dk1"/>
              </a:buClr>
              <a:buSzPct val="100000"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4pPr>
            <a:lvl5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5pPr>
            <a:lvl6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6pPr>
            <a:lvl7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7pPr>
            <a:lvl8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8pPr>
            <a:lvl9pPr rtl="0">
              <a:spcBef>
                <a:spcPts val="360"/>
              </a:spcBef>
              <a:spcAft>
                <a:spcPts val="10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2.png" Type="http://schemas.openxmlformats.org/officeDocument/2006/relationships/image" Id="rId4"/><Relationship Target="../media/image01.png" Type="http://schemas.openxmlformats.org/officeDocument/2006/relationships/image" Id="rId3"/><Relationship Target="../media/image04.png" Type="http://schemas.openxmlformats.org/officeDocument/2006/relationships/image" Id="rId6"/><Relationship Target="../media/image03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Career and College Readiness</a:t>
            </a: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Examining the Career and College Readiness Outcomes of the Common Core and Next Generation Science Standards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71" name="Shape 71"/>
          <p:cNvGrpSpPr/>
          <p:nvPr/>
        </p:nvGrpSpPr>
        <p:grpSpPr>
          <a:xfrm>
            <a:off y="144755" x="1374116"/>
            <a:ext cy="4998738" cx="7455566"/>
            <a:chOff y="72384" x="1597769"/>
            <a:chExt cy="4998738" cx="7455566"/>
          </a:xfrm>
        </p:grpSpPr>
        <p:pic>
          <p:nvPicPr>
            <p:cNvPr id="72" name="Shape 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72384" x="5309599"/>
              <a:ext cy="2446191" cx="3743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Shape 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y="72384" x="1597769"/>
              <a:ext cy="2446191" cx="3711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2518575" x="1597769"/>
              <a:ext cy="2552547" cx="3711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2523893" x="5314916"/>
              <a:ext cy="2541911" cx="3733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Shape 76"/>
          <p:cNvSpPr/>
          <p:nvPr/>
        </p:nvSpPr>
        <p:spPr>
          <a:xfrm rot="-5400000">
            <a:off y="2102250" x="-2102249"/>
            <a:ext cy="938999" cx="51434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">
                <a:solidFill>
                  <a:srgbClr val="FFFFFF"/>
                </a:solidFill>
              </a:rPr>
              <a:t>DAVID CONLEY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593" x="2242987"/>
            <a:ext cy="4884475" cx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 rot="-5400000">
            <a:off y="2102250" x="-2102249"/>
            <a:ext cy="938999" cx="51434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3000" lang="en">
                <a:solidFill>
                  <a:srgbClr val="FFFFFF"/>
                </a:solidFill>
              </a:rPr>
              <a:t>MARGARET HERITAGE</a:t>
            </a:r>
          </a:p>
        </p:txBody>
      </p:sp>
      <p:sp>
        <p:nvSpPr>
          <p:cNvPr id="83" name="Shape 83"/>
          <p:cNvSpPr/>
          <p:nvPr/>
        </p:nvSpPr>
        <p:spPr>
          <a:xfrm>
            <a:off y="129518" x="2286712"/>
            <a:ext cy="4884600" cx="4884600"/>
          </a:xfrm>
          <a:prstGeom prst="ellipse">
            <a:avLst/>
          </a:prstGeom>
          <a:noFill/>
          <a:ln w="152400" cap="flat">
            <a:solidFill>
              <a:srgbClr val="6AA84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Practices and Capacities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6337" x="1577225"/>
            <a:ext cy="1829866" cx="4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52787" x="6312525"/>
            <a:ext cy="857400" cx="115241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y="3110225" x="0"/>
            <a:ext cy="2033399" cx="27251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Work with one or two other people. Each person takes a “deck” and reads through it to become re-acquainted.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3110225" x="3287850"/>
            <a:ext cy="2033399" cx="2688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Using the fundamentals of learning as a lens, work together to organize the cards to represent commonalities.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3110225" x="6455100"/>
            <a:ext cy="2033399" cx="2688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Use post-its to label your organizational design. THEN add a “title” or a caption that summarizes your understanding.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Practices and Capacities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share our titles and a brief description</a:t>
            </a:r>
            <a:br>
              <a:rPr lang="en"/>
            </a:br>
            <a:r>
              <a:rPr lang="en"/>
              <a:t>of how you came to that title.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/>
        </p:nvSpPr>
        <p:spPr>
          <a:xfrm>
            <a:off y="125" x="0"/>
            <a:ext cy="5143499" cx="91440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982175"/>
            <a:ext cy="5143500" cx="685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Your NWESD Regional Coordinators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Mary Ellen Huggins, Math</a:t>
            </a:r>
            <a:br>
              <a:rPr lang="en"/>
            </a:br>
            <a:r>
              <a:rPr lang="en"/>
              <a:t>mhuggins@nwesd.org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Brian MacNevin, Science</a:t>
            </a:r>
            <a:r>
              <a:rPr lang="en"/>
              <a:t>bmacnevin@nwesd.org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b="1" lang="en"/>
              <a:t>Angie Schoenbeck, English Language Arts</a:t>
            </a:r>
            <a:br>
              <a:rPr lang="en"/>
            </a:br>
            <a:r>
              <a:rPr lang="en"/>
              <a:t>aschoenbeck@nwesd.org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