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321" r:id="rId2"/>
    <p:sldId id="336" r:id="rId3"/>
    <p:sldId id="257" r:id="rId4"/>
    <p:sldId id="258" r:id="rId5"/>
    <p:sldId id="276" r:id="rId6"/>
    <p:sldId id="324" r:id="rId7"/>
    <p:sldId id="325" r:id="rId8"/>
    <p:sldId id="326" r:id="rId9"/>
    <p:sldId id="327" r:id="rId10"/>
    <p:sldId id="272" r:id="rId11"/>
    <p:sldId id="328" r:id="rId12"/>
    <p:sldId id="312" r:id="rId13"/>
    <p:sldId id="313" r:id="rId14"/>
    <p:sldId id="337" r:id="rId15"/>
    <p:sldId id="274" r:id="rId16"/>
    <p:sldId id="310" r:id="rId17"/>
    <p:sldId id="314" r:id="rId18"/>
    <p:sldId id="315" r:id="rId19"/>
    <p:sldId id="319" r:id="rId20"/>
    <p:sldId id="320" r:id="rId21"/>
    <p:sldId id="317" r:id="rId22"/>
    <p:sldId id="277" r:id="rId23"/>
    <p:sldId id="304" r:id="rId24"/>
    <p:sldId id="278" r:id="rId25"/>
    <p:sldId id="279" r:id="rId26"/>
    <p:sldId id="281" r:id="rId27"/>
    <p:sldId id="282" r:id="rId28"/>
    <p:sldId id="311" r:id="rId29"/>
    <p:sldId id="283" r:id="rId30"/>
    <p:sldId id="269" r:id="rId31"/>
    <p:sldId id="338" r:id="rId32"/>
    <p:sldId id="284" r:id="rId33"/>
    <p:sldId id="330" r:id="rId34"/>
    <p:sldId id="331" r:id="rId35"/>
    <p:sldId id="332" r:id="rId36"/>
    <p:sldId id="333" r:id="rId37"/>
    <p:sldId id="334" r:id="rId38"/>
    <p:sldId id="342" r:id="rId39"/>
    <p:sldId id="33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89" autoAdjust="0"/>
    <p:restoredTop sz="59226" autoAdjust="0"/>
  </p:normalViewPr>
  <p:slideViewPr>
    <p:cSldViewPr snapToGrid="0">
      <p:cViewPr varScale="1">
        <p:scale>
          <a:sx n="53" d="100"/>
          <a:sy n="53" d="100"/>
        </p:scale>
        <p:origin x="84" y="27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E84A1-F73A-4768-9F65-687C4B13CA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95F0070-FE40-4F26-BC18-5E877FB814B0}">
      <dgm:prSet phldrT="[Text]"/>
      <dgm:spPr/>
      <dgm:t>
        <a:bodyPr/>
        <a:lstStyle/>
        <a:p>
          <a:r>
            <a:rPr lang="en-US" dirty="0" smtClean="0"/>
            <a:t>1. Teacher Identifies the Task and Question</a:t>
          </a:r>
          <a:endParaRPr lang="en-US" dirty="0"/>
        </a:p>
      </dgm:t>
    </dgm:pt>
    <dgm:pt modelId="{4FAFF726-E91B-44DF-AE1E-8FC75773D383}" type="parTrans" cxnId="{F3C905E6-94D3-48EC-AF90-BBA17CDFE31B}">
      <dgm:prSet/>
      <dgm:spPr/>
      <dgm:t>
        <a:bodyPr/>
        <a:lstStyle/>
        <a:p>
          <a:endParaRPr lang="en-US"/>
        </a:p>
      </dgm:t>
    </dgm:pt>
    <dgm:pt modelId="{08B4A3D8-AAB7-44A5-9703-47DD4E3B8F1C}" type="sibTrans" cxnId="{F3C905E6-94D3-48EC-AF90-BBA17CDFE31B}">
      <dgm:prSet/>
      <dgm:spPr/>
      <dgm:t>
        <a:bodyPr/>
        <a:lstStyle/>
        <a:p>
          <a:endParaRPr lang="en-US"/>
        </a:p>
      </dgm:t>
    </dgm:pt>
    <dgm:pt modelId="{036DB900-AC08-48BE-9597-32FE677968BA}">
      <dgm:prSet phldrT="[Text]"/>
      <dgm:spPr/>
      <dgm:t>
        <a:bodyPr/>
        <a:lstStyle/>
        <a:p>
          <a:r>
            <a:rPr lang="en-US" dirty="0" smtClean="0"/>
            <a:t>3. Argumentation Session</a:t>
          </a:r>
          <a:endParaRPr lang="en-US" dirty="0"/>
        </a:p>
      </dgm:t>
    </dgm:pt>
    <dgm:pt modelId="{51F970BC-67BC-49B4-A99A-40D57A3E23BB}" type="parTrans" cxnId="{EFABE799-6163-4DAF-92C6-F0F89E0E3E24}">
      <dgm:prSet/>
      <dgm:spPr/>
      <dgm:t>
        <a:bodyPr/>
        <a:lstStyle/>
        <a:p>
          <a:endParaRPr lang="en-US"/>
        </a:p>
      </dgm:t>
    </dgm:pt>
    <dgm:pt modelId="{76DC02D6-F3B6-4E99-8F8B-729C00766E45}" type="sibTrans" cxnId="{EFABE799-6163-4DAF-92C6-F0F89E0E3E24}">
      <dgm:prSet/>
      <dgm:spPr/>
      <dgm:t>
        <a:bodyPr/>
        <a:lstStyle/>
        <a:p>
          <a:endParaRPr lang="en-US"/>
        </a:p>
      </dgm:t>
    </dgm:pt>
    <dgm:pt modelId="{3D27ED82-5403-4C59-9CC5-7473A729DE63}">
      <dgm:prSet phldrT="[Text]"/>
      <dgm:spPr/>
      <dgm:t>
        <a:bodyPr/>
        <a:lstStyle/>
        <a:p>
          <a:r>
            <a:rPr lang="en-US" dirty="0" smtClean="0"/>
            <a:t>2. Generate a Tentative Argument</a:t>
          </a:r>
          <a:endParaRPr lang="en-US" dirty="0"/>
        </a:p>
      </dgm:t>
    </dgm:pt>
    <dgm:pt modelId="{879BF941-6ED6-4E72-9FF2-71465D8CE46C}" type="parTrans" cxnId="{7956C204-8028-44A1-A264-F0DEA3E51712}">
      <dgm:prSet/>
      <dgm:spPr/>
      <dgm:t>
        <a:bodyPr/>
        <a:lstStyle/>
        <a:p>
          <a:endParaRPr lang="en-US"/>
        </a:p>
      </dgm:t>
    </dgm:pt>
    <dgm:pt modelId="{3A46DDEE-C9C7-4E02-84A8-91D1A88F6300}" type="sibTrans" cxnId="{7956C204-8028-44A1-A264-F0DEA3E51712}">
      <dgm:prSet/>
      <dgm:spPr/>
      <dgm:t>
        <a:bodyPr/>
        <a:lstStyle/>
        <a:p>
          <a:endParaRPr lang="en-US"/>
        </a:p>
      </dgm:t>
    </dgm:pt>
    <dgm:pt modelId="{311F99B3-2549-4272-A39D-99F803CC20A5}">
      <dgm:prSet phldrT="[Text]"/>
      <dgm:spPr/>
      <dgm:t>
        <a:bodyPr/>
        <a:lstStyle/>
        <a:p>
          <a:r>
            <a:rPr lang="en-US" dirty="0" smtClean="0"/>
            <a:t>4. The Reflective Discussion</a:t>
          </a:r>
          <a:endParaRPr lang="en-US" dirty="0"/>
        </a:p>
      </dgm:t>
    </dgm:pt>
    <dgm:pt modelId="{CFA14808-25A5-4116-8E99-1C695F6DA01B}" type="parTrans" cxnId="{966D2162-5C0D-4F86-80DC-FA03FA651A99}">
      <dgm:prSet/>
      <dgm:spPr/>
      <dgm:t>
        <a:bodyPr/>
        <a:lstStyle/>
        <a:p>
          <a:endParaRPr lang="en-US"/>
        </a:p>
      </dgm:t>
    </dgm:pt>
    <dgm:pt modelId="{AFBB7B0A-A451-4C92-A346-8E5919A6F65F}" type="sibTrans" cxnId="{966D2162-5C0D-4F86-80DC-FA03FA651A99}">
      <dgm:prSet/>
      <dgm:spPr/>
      <dgm:t>
        <a:bodyPr/>
        <a:lstStyle/>
        <a:p>
          <a:endParaRPr lang="en-US"/>
        </a:p>
      </dgm:t>
    </dgm:pt>
    <dgm:pt modelId="{77964F64-2F81-4C85-81A7-7D64C3083AC0}">
      <dgm:prSet phldrT="[Text]"/>
      <dgm:spPr/>
      <dgm:t>
        <a:bodyPr/>
        <a:lstStyle/>
        <a:p>
          <a:r>
            <a:rPr lang="en-US" dirty="0" smtClean="0"/>
            <a:t>5. Final Written Argument</a:t>
          </a:r>
          <a:endParaRPr lang="en-US" dirty="0"/>
        </a:p>
      </dgm:t>
    </dgm:pt>
    <dgm:pt modelId="{6198912C-015D-4B3F-BF99-83F82176956F}" type="parTrans" cxnId="{EC2950D2-EF18-4058-9287-D49F8509F5EB}">
      <dgm:prSet/>
      <dgm:spPr/>
      <dgm:t>
        <a:bodyPr/>
        <a:lstStyle/>
        <a:p>
          <a:endParaRPr lang="en-US"/>
        </a:p>
      </dgm:t>
    </dgm:pt>
    <dgm:pt modelId="{E4154ACF-B9D3-4869-9335-F7C6041C6D11}" type="sibTrans" cxnId="{EC2950D2-EF18-4058-9287-D49F8509F5EB}">
      <dgm:prSet/>
      <dgm:spPr/>
      <dgm:t>
        <a:bodyPr/>
        <a:lstStyle/>
        <a:p>
          <a:endParaRPr lang="en-US"/>
        </a:p>
      </dgm:t>
    </dgm:pt>
    <dgm:pt modelId="{F191D7BA-41BC-4500-B3AF-C583E1146BF7}" type="pres">
      <dgm:prSet presAssocID="{56DE84A1-F73A-4768-9F65-687C4B13CA57}" presName="linear" presStyleCnt="0">
        <dgm:presLayoutVars>
          <dgm:dir/>
          <dgm:animLvl val="lvl"/>
          <dgm:resizeHandles val="exact"/>
        </dgm:presLayoutVars>
      </dgm:prSet>
      <dgm:spPr/>
      <dgm:t>
        <a:bodyPr/>
        <a:lstStyle/>
        <a:p>
          <a:endParaRPr lang="en-US"/>
        </a:p>
      </dgm:t>
    </dgm:pt>
    <dgm:pt modelId="{BDB5EE00-29FE-4B78-9B81-70D7F539B358}" type="pres">
      <dgm:prSet presAssocID="{695F0070-FE40-4F26-BC18-5E877FB814B0}" presName="parentLin" presStyleCnt="0"/>
      <dgm:spPr/>
    </dgm:pt>
    <dgm:pt modelId="{6B0F2D8E-77C0-4324-874A-7E026AAAA94D}" type="pres">
      <dgm:prSet presAssocID="{695F0070-FE40-4F26-BC18-5E877FB814B0}" presName="parentLeftMargin" presStyleLbl="node1" presStyleIdx="0" presStyleCnt="5"/>
      <dgm:spPr/>
      <dgm:t>
        <a:bodyPr/>
        <a:lstStyle/>
        <a:p>
          <a:endParaRPr lang="en-US"/>
        </a:p>
      </dgm:t>
    </dgm:pt>
    <dgm:pt modelId="{95684725-9B8A-4BD1-A4FB-487A48EDB2C4}" type="pres">
      <dgm:prSet presAssocID="{695F0070-FE40-4F26-BC18-5E877FB814B0}" presName="parentText" presStyleLbl="node1" presStyleIdx="0" presStyleCnt="5" custLinFactNeighborX="-20060" custLinFactNeighborY="-7415">
        <dgm:presLayoutVars>
          <dgm:chMax val="0"/>
          <dgm:bulletEnabled val="1"/>
        </dgm:presLayoutVars>
      </dgm:prSet>
      <dgm:spPr/>
      <dgm:t>
        <a:bodyPr/>
        <a:lstStyle/>
        <a:p>
          <a:endParaRPr lang="en-US"/>
        </a:p>
      </dgm:t>
    </dgm:pt>
    <dgm:pt modelId="{95D8CBA7-4F13-408A-98B3-F42BE83660CA}" type="pres">
      <dgm:prSet presAssocID="{695F0070-FE40-4F26-BC18-5E877FB814B0}" presName="negativeSpace" presStyleCnt="0"/>
      <dgm:spPr/>
    </dgm:pt>
    <dgm:pt modelId="{D9DC12A6-F7E1-4BAD-BB11-06F89299657A}" type="pres">
      <dgm:prSet presAssocID="{695F0070-FE40-4F26-BC18-5E877FB814B0}" presName="childText" presStyleLbl="conFgAcc1" presStyleIdx="0" presStyleCnt="5" custLinFactNeighborX="967">
        <dgm:presLayoutVars>
          <dgm:bulletEnabled val="1"/>
        </dgm:presLayoutVars>
      </dgm:prSet>
      <dgm:spPr/>
    </dgm:pt>
    <dgm:pt modelId="{A0991182-FEC5-4BE0-A94D-0E8EE743C5C5}" type="pres">
      <dgm:prSet presAssocID="{08B4A3D8-AAB7-44A5-9703-47DD4E3B8F1C}" presName="spaceBetweenRectangles" presStyleCnt="0"/>
      <dgm:spPr/>
    </dgm:pt>
    <dgm:pt modelId="{EE5B31FF-697A-4E5D-852F-769103C82DE5}" type="pres">
      <dgm:prSet presAssocID="{3D27ED82-5403-4C59-9CC5-7473A729DE63}" presName="parentLin" presStyleCnt="0"/>
      <dgm:spPr/>
    </dgm:pt>
    <dgm:pt modelId="{F0C36ACE-B0C9-4861-B796-F6E65C0A7F17}" type="pres">
      <dgm:prSet presAssocID="{3D27ED82-5403-4C59-9CC5-7473A729DE63}" presName="parentLeftMargin" presStyleLbl="node1" presStyleIdx="0" presStyleCnt="5"/>
      <dgm:spPr/>
      <dgm:t>
        <a:bodyPr/>
        <a:lstStyle/>
        <a:p>
          <a:endParaRPr lang="en-US"/>
        </a:p>
      </dgm:t>
    </dgm:pt>
    <dgm:pt modelId="{6DB2F96F-BF94-4015-A7D6-203109BD17FC}" type="pres">
      <dgm:prSet presAssocID="{3D27ED82-5403-4C59-9CC5-7473A729DE63}" presName="parentText" presStyleLbl="node1" presStyleIdx="1" presStyleCnt="5">
        <dgm:presLayoutVars>
          <dgm:chMax val="0"/>
          <dgm:bulletEnabled val="1"/>
        </dgm:presLayoutVars>
      </dgm:prSet>
      <dgm:spPr/>
      <dgm:t>
        <a:bodyPr/>
        <a:lstStyle/>
        <a:p>
          <a:endParaRPr lang="en-US"/>
        </a:p>
      </dgm:t>
    </dgm:pt>
    <dgm:pt modelId="{14A06145-62C7-4B39-8AEF-A2D336E2D6C6}" type="pres">
      <dgm:prSet presAssocID="{3D27ED82-5403-4C59-9CC5-7473A729DE63}" presName="negativeSpace" presStyleCnt="0"/>
      <dgm:spPr/>
    </dgm:pt>
    <dgm:pt modelId="{C7C1DA0D-C413-430F-BEE2-D0FFE28558F0}" type="pres">
      <dgm:prSet presAssocID="{3D27ED82-5403-4C59-9CC5-7473A729DE63}" presName="childText" presStyleLbl="conFgAcc1" presStyleIdx="1" presStyleCnt="5">
        <dgm:presLayoutVars>
          <dgm:bulletEnabled val="1"/>
        </dgm:presLayoutVars>
      </dgm:prSet>
      <dgm:spPr/>
    </dgm:pt>
    <dgm:pt modelId="{F5B7AEAC-FF0F-4F2D-8BF4-EE96B68BF55C}" type="pres">
      <dgm:prSet presAssocID="{3A46DDEE-C9C7-4E02-84A8-91D1A88F6300}" presName="spaceBetweenRectangles" presStyleCnt="0"/>
      <dgm:spPr/>
    </dgm:pt>
    <dgm:pt modelId="{53B685F5-C0C7-4761-BCF6-17A914EB2D56}" type="pres">
      <dgm:prSet presAssocID="{036DB900-AC08-48BE-9597-32FE677968BA}" presName="parentLin" presStyleCnt="0"/>
      <dgm:spPr/>
    </dgm:pt>
    <dgm:pt modelId="{22881130-DE4C-4222-A6C6-C50564960521}" type="pres">
      <dgm:prSet presAssocID="{036DB900-AC08-48BE-9597-32FE677968BA}" presName="parentLeftMargin" presStyleLbl="node1" presStyleIdx="1" presStyleCnt="5"/>
      <dgm:spPr/>
      <dgm:t>
        <a:bodyPr/>
        <a:lstStyle/>
        <a:p>
          <a:endParaRPr lang="en-US"/>
        </a:p>
      </dgm:t>
    </dgm:pt>
    <dgm:pt modelId="{91CDAB15-7214-4212-B8BB-552FCE0F3D71}" type="pres">
      <dgm:prSet presAssocID="{036DB900-AC08-48BE-9597-32FE677968BA}" presName="parentText" presStyleLbl="node1" presStyleIdx="2" presStyleCnt="5">
        <dgm:presLayoutVars>
          <dgm:chMax val="0"/>
          <dgm:bulletEnabled val="1"/>
        </dgm:presLayoutVars>
      </dgm:prSet>
      <dgm:spPr/>
      <dgm:t>
        <a:bodyPr/>
        <a:lstStyle/>
        <a:p>
          <a:endParaRPr lang="en-US"/>
        </a:p>
      </dgm:t>
    </dgm:pt>
    <dgm:pt modelId="{F4C7B498-B7B3-4863-A84F-886335F0B107}" type="pres">
      <dgm:prSet presAssocID="{036DB900-AC08-48BE-9597-32FE677968BA}" presName="negativeSpace" presStyleCnt="0"/>
      <dgm:spPr/>
    </dgm:pt>
    <dgm:pt modelId="{515F1B03-B460-488C-B7C9-E6363CAADCBF}" type="pres">
      <dgm:prSet presAssocID="{036DB900-AC08-48BE-9597-32FE677968BA}" presName="childText" presStyleLbl="conFgAcc1" presStyleIdx="2" presStyleCnt="5">
        <dgm:presLayoutVars>
          <dgm:bulletEnabled val="1"/>
        </dgm:presLayoutVars>
      </dgm:prSet>
      <dgm:spPr/>
    </dgm:pt>
    <dgm:pt modelId="{84E72FEE-3DDD-4065-86E3-E30F809190FF}" type="pres">
      <dgm:prSet presAssocID="{76DC02D6-F3B6-4E99-8F8B-729C00766E45}" presName="spaceBetweenRectangles" presStyleCnt="0"/>
      <dgm:spPr/>
    </dgm:pt>
    <dgm:pt modelId="{8471DFFF-0D5B-48CF-8CA0-D94E9F8BF807}" type="pres">
      <dgm:prSet presAssocID="{311F99B3-2549-4272-A39D-99F803CC20A5}" presName="parentLin" presStyleCnt="0"/>
      <dgm:spPr/>
    </dgm:pt>
    <dgm:pt modelId="{8A1C7216-F4FF-4987-945B-5033F7682772}" type="pres">
      <dgm:prSet presAssocID="{311F99B3-2549-4272-A39D-99F803CC20A5}" presName="parentLeftMargin" presStyleLbl="node1" presStyleIdx="2" presStyleCnt="5"/>
      <dgm:spPr/>
      <dgm:t>
        <a:bodyPr/>
        <a:lstStyle/>
        <a:p>
          <a:endParaRPr lang="en-US"/>
        </a:p>
      </dgm:t>
    </dgm:pt>
    <dgm:pt modelId="{612F3385-8553-422F-8EE7-0599B00C7A28}" type="pres">
      <dgm:prSet presAssocID="{311F99B3-2549-4272-A39D-99F803CC20A5}" presName="parentText" presStyleLbl="node1" presStyleIdx="3" presStyleCnt="5">
        <dgm:presLayoutVars>
          <dgm:chMax val="0"/>
          <dgm:bulletEnabled val="1"/>
        </dgm:presLayoutVars>
      </dgm:prSet>
      <dgm:spPr/>
      <dgm:t>
        <a:bodyPr/>
        <a:lstStyle/>
        <a:p>
          <a:endParaRPr lang="en-US"/>
        </a:p>
      </dgm:t>
    </dgm:pt>
    <dgm:pt modelId="{10A0F7E6-8EC9-4515-8F86-D1278FC73193}" type="pres">
      <dgm:prSet presAssocID="{311F99B3-2549-4272-A39D-99F803CC20A5}" presName="negativeSpace" presStyleCnt="0"/>
      <dgm:spPr/>
    </dgm:pt>
    <dgm:pt modelId="{CF5ADB8B-9400-4EFD-AB18-A60C79602779}" type="pres">
      <dgm:prSet presAssocID="{311F99B3-2549-4272-A39D-99F803CC20A5}" presName="childText" presStyleLbl="conFgAcc1" presStyleIdx="3" presStyleCnt="5">
        <dgm:presLayoutVars>
          <dgm:bulletEnabled val="1"/>
        </dgm:presLayoutVars>
      </dgm:prSet>
      <dgm:spPr/>
    </dgm:pt>
    <dgm:pt modelId="{0C9DBCB7-CB2D-4A5B-8D6F-AFC266F71BA0}" type="pres">
      <dgm:prSet presAssocID="{AFBB7B0A-A451-4C92-A346-8E5919A6F65F}" presName="spaceBetweenRectangles" presStyleCnt="0"/>
      <dgm:spPr/>
    </dgm:pt>
    <dgm:pt modelId="{802800F2-12AE-4E29-BD4F-EC92D838E32C}" type="pres">
      <dgm:prSet presAssocID="{77964F64-2F81-4C85-81A7-7D64C3083AC0}" presName="parentLin" presStyleCnt="0"/>
      <dgm:spPr/>
    </dgm:pt>
    <dgm:pt modelId="{650DB0A6-B864-4FF6-8B53-6E7229848D1E}" type="pres">
      <dgm:prSet presAssocID="{77964F64-2F81-4C85-81A7-7D64C3083AC0}" presName="parentLeftMargin" presStyleLbl="node1" presStyleIdx="3" presStyleCnt="5"/>
      <dgm:spPr/>
      <dgm:t>
        <a:bodyPr/>
        <a:lstStyle/>
        <a:p>
          <a:endParaRPr lang="en-US"/>
        </a:p>
      </dgm:t>
    </dgm:pt>
    <dgm:pt modelId="{DC9CA749-3911-45C9-ACCA-2F8F391A42A2}" type="pres">
      <dgm:prSet presAssocID="{77964F64-2F81-4C85-81A7-7D64C3083AC0}" presName="parentText" presStyleLbl="node1" presStyleIdx="4" presStyleCnt="5">
        <dgm:presLayoutVars>
          <dgm:chMax val="0"/>
          <dgm:bulletEnabled val="1"/>
        </dgm:presLayoutVars>
      </dgm:prSet>
      <dgm:spPr/>
      <dgm:t>
        <a:bodyPr/>
        <a:lstStyle/>
        <a:p>
          <a:endParaRPr lang="en-US"/>
        </a:p>
      </dgm:t>
    </dgm:pt>
    <dgm:pt modelId="{D26C1306-73CA-42C2-9FB2-D6D91BB2EBC2}" type="pres">
      <dgm:prSet presAssocID="{77964F64-2F81-4C85-81A7-7D64C3083AC0}" presName="negativeSpace" presStyleCnt="0"/>
      <dgm:spPr/>
    </dgm:pt>
    <dgm:pt modelId="{21EEEEA7-EFC7-4E2C-8513-A69870008F42}" type="pres">
      <dgm:prSet presAssocID="{77964F64-2F81-4C85-81A7-7D64C3083AC0}" presName="childText" presStyleLbl="conFgAcc1" presStyleIdx="4" presStyleCnt="5">
        <dgm:presLayoutVars>
          <dgm:bulletEnabled val="1"/>
        </dgm:presLayoutVars>
      </dgm:prSet>
      <dgm:spPr/>
    </dgm:pt>
  </dgm:ptLst>
  <dgm:cxnLst>
    <dgm:cxn modelId="{7956C204-8028-44A1-A264-F0DEA3E51712}" srcId="{56DE84A1-F73A-4768-9F65-687C4B13CA57}" destId="{3D27ED82-5403-4C59-9CC5-7473A729DE63}" srcOrd="1" destOrd="0" parTransId="{879BF941-6ED6-4E72-9FF2-71465D8CE46C}" sibTransId="{3A46DDEE-C9C7-4E02-84A8-91D1A88F6300}"/>
    <dgm:cxn modelId="{DDCC6D43-3F6E-44D5-B856-8BE4DEA6A7AF}" type="presOf" srcId="{036DB900-AC08-48BE-9597-32FE677968BA}" destId="{22881130-DE4C-4222-A6C6-C50564960521}" srcOrd="0" destOrd="0" presId="urn:microsoft.com/office/officeart/2005/8/layout/list1"/>
    <dgm:cxn modelId="{73B6C863-9FAA-4D23-8F5A-BED960C5B4A9}" type="presOf" srcId="{77964F64-2F81-4C85-81A7-7D64C3083AC0}" destId="{DC9CA749-3911-45C9-ACCA-2F8F391A42A2}" srcOrd="1" destOrd="0" presId="urn:microsoft.com/office/officeart/2005/8/layout/list1"/>
    <dgm:cxn modelId="{AAF543AD-98EC-4AFB-BB68-D9F8C9291ABE}" type="presOf" srcId="{311F99B3-2549-4272-A39D-99F803CC20A5}" destId="{8A1C7216-F4FF-4987-945B-5033F7682772}" srcOrd="0" destOrd="0" presId="urn:microsoft.com/office/officeart/2005/8/layout/list1"/>
    <dgm:cxn modelId="{F3C905E6-94D3-48EC-AF90-BBA17CDFE31B}" srcId="{56DE84A1-F73A-4768-9F65-687C4B13CA57}" destId="{695F0070-FE40-4F26-BC18-5E877FB814B0}" srcOrd="0" destOrd="0" parTransId="{4FAFF726-E91B-44DF-AE1E-8FC75773D383}" sibTransId="{08B4A3D8-AAB7-44A5-9703-47DD4E3B8F1C}"/>
    <dgm:cxn modelId="{806F1487-9285-4E4F-ACDC-AB6B8426C024}" type="presOf" srcId="{311F99B3-2549-4272-A39D-99F803CC20A5}" destId="{612F3385-8553-422F-8EE7-0599B00C7A28}" srcOrd="1" destOrd="0" presId="urn:microsoft.com/office/officeart/2005/8/layout/list1"/>
    <dgm:cxn modelId="{2FEC4B23-FB59-4CFA-B916-87A352F98507}" type="presOf" srcId="{695F0070-FE40-4F26-BC18-5E877FB814B0}" destId="{6B0F2D8E-77C0-4324-874A-7E026AAAA94D}" srcOrd="0" destOrd="0" presId="urn:microsoft.com/office/officeart/2005/8/layout/list1"/>
    <dgm:cxn modelId="{71171FA8-FCB7-4602-89DE-5E486EA64865}" type="presOf" srcId="{695F0070-FE40-4F26-BC18-5E877FB814B0}" destId="{95684725-9B8A-4BD1-A4FB-487A48EDB2C4}" srcOrd="1" destOrd="0" presId="urn:microsoft.com/office/officeart/2005/8/layout/list1"/>
    <dgm:cxn modelId="{1591F7B9-25C2-45D0-9ACC-254AFB45E0CB}" type="presOf" srcId="{3D27ED82-5403-4C59-9CC5-7473A729DE63}" destId="{6DB2F96F-BF94-4015-A7D6-203109BD17FC}" srcOrd="1" destOrd="0" presId="urn:microsoft.com/office/officeart/2005/8/layout/list1"/>
    <dgm:cxn modelId="{BE69D15A-F1B0-4B23-80EF-72E6A8A175BF}" type="presOf" srcId="{036DB900-AC08-48BE-9597-32FE677968BA}" destId="{91CDAB15-7214-4212-B8BB-552FCE0F3D71}" srcOrd="1" destOrd="0" presId="urn:microsoft.com/office/officeart/2005/8/layout/list1"/>
    <dgm:cxn modelId="{966D2162-5C0D-4F86-80DC-FA03FA651A99}" srcId="{56DE84A1-F73A-4768-9F65-687C4B13CA57}" destId="{311F99B3-2549-4272-A39D-99F803CC20A5}" srcOrd="3" destOrd="0" parTransId="{CFA14808-25A5-4116-8E99-1C695F6DA01B}" sibTransId="{AFBB7B0A-A451-4C92-A346-8E5919A6F65F}"/>
    <dgm:cxn modelId="{EFABE799-6163-4DAF-92C6-F0F89E0E3E24}" srcId="{56DE84A1-F73A-4768-9F65-687C4B13CA57}" destId="{036DB900-AC08-48BE-9597-32FE677968BA}" srcOrd="2" destOrd="0" parTransId="{51F970BC-67BC-49B4-A99A-40D57A3E23BB}" sibTransId="{76DC02D6-F3B6-4E99-8F8B-729C00766E45}"/>
    <dgm:cxn modelId="{69B1402A-EE78-45F0-8F13-16FB4E1B5257}" type="presOf" srcId="{77964F64-2F81-4C85-81A7-7D64C3083AC0}" destId="{650DB0A6-B864-4FF6-8B53-6E7229848D1E}" srcOrd="0" destOrd="0" presId="urn:microsoft.com/office/officeart/2005/8/layout/list1"/>
    <dgm:cxn modelId="{C8742FD7-2768-47AF-899D-545FC3EA0DAD}" type="presOf" srcId="{3D27ED82-5403-4C59-9CC5-7473A729DE63}" destId="{F0C36ACE-B0C9-4861-B796-F6E65C0A7F17}" srcOrd="0" destOrd="0" presId="urn:microsoft.com/office/officeart/2005/8/layout/list1"/>
    <dgm:cxn modelId="{61DCB079-BB14-4693-B6C3-11F017F036B2}" type="presOf" srcId="{56DE84A1-F73A-4768-9F65-687C4B13CA57}" destId="{F191D7BA-41BC-4500-B3AF-C583E1146BF7}" srcOrd="0" destOrd="0" presId="urn:microsoft.com/office/officeart/2005/8/layout/list1"/>
    <dgm:cxn modelId="{EC2950D2-EF18-4058-9287-D49F8509F5EB}" srcId="{56DE84A1-F73A-4768-9F65-687C4B13CA57}" destId="{77964F64-2F81-4C85-81A7-7D64C3083AC0}" srcOrd="4" destOrd="0" parTransId="{6198912C-015D-4B3F-BF99-83F82176956F}" sibTransId="{E4154ACF-B9D3-4869-9335-F7C6041C6D11}"/>
    <dgm:cxn modelId="{147FBD60-0E24-4401-8EA7-59278D3F0656}" type="presParOf" srcId="{F191D7BA-41BC-4500-B3AF-C583E1146BF7}" destId="{BDB5EE00-29FE-4B78-9B81-70D7F539B358}" srcOrd="0" destOrd="0" presId="urn:microsoft.com/office/officeart/2005/8/layout/list1"/>
    <dgm:cxn modelId="{3B5826A1-A628-4C12-A19E-BC43A3333471}" type="presParOf" srcId="{BDB5EE00-29FE-4B78-9B81-70D7F539B358}" destId="{6B0F2D8E-77C0-4324-874A-7E026AAAA94D}" srcOrd="0" destOrd="0" presId="urn:microsoft.com/office/officeart/2005/8/layout/list1"/>
    <dgm:cxn modelId="{DAB81159-52FD-4E2F-BBD2-F2F8C5674B69}" type="presParOf" srcId="{BDB5EE00-29FE-4B78-9B81-70D7F539B358}" destId="{95684725-9B8A-4BD1-A4FB-487A48EDB2C4}" srcOrd="1" destOrd="0" presId="urn:microsoft.com/office/officeart/2005/8/layout/list1"/>
    <dgm:cxn modelId="{FD56C0C9-1795-4188-A3A0-86482A7AEDEB}" type="presParOf" srcId="{F191D7BA-41BC-4500-B3AF-C583E1146BF7}" destId="{95D8CBA7-4F13-408A-98B3-F42BE83660CA}" srcOrd="1" destOrd="0" presId="urn:microsoft.com/office/officeart/2005/8/layout/list1"/>
    <dgm:cxn modelId="{E792088F-09FE-4B7D-80D4-4F3FECD2EEBC}" type="presParOf" srcId="{F191D7BA-41BC-4500-B3AF-C583E1146BF7}" destId="{D9DC12A6-F7E1-4BAD-BB11-06F89299657A}" srcOrd="2" destOrd="0" presId="urn:microsoft.com/office/officeart/2005/8/layout/list1"/>
    <dgm:cxn modelId="{F1452261-0524-4CE4-BBE4-4EB5EC79A522}" type="presParOf" srcId="{F191D7BA-41BC-4500-B3AF-C583E1146BF7}" destId="{A0991182-FEC5-4BE0-A94D-0E8EE743C5C5}" srcOrd="3" destOrd="0" presId="urn:microsoft.com/office/officeart/2005/8/layout/list1"/>
    <dgm:cxn modelId="{A5950A56-8456-4416-A958-167162918D4F}" type="presParOf" srcId="{F191D7BA-41BC-4500-B3AF-C583E1146BF7}" destId="{EE5B31FF-697A-4E5D-852F-769103C82DE5}" srcOrd="4" destOrd="0" presId="urn:microsoft.com/office/officeart/2005/8/layout/list1"/>
    <dgm:cxn modelId="{5FB59123-3661-4B2A-8923-98E566BFD8DC}" type="presParOf" srcId="{EE5B31FF-697A-4E5D-852F-769103C82DE5}" destId="{F0C36ACE-B0C9-4861-B796-F6E65C0A7F17}" srcOrd="0" destOrd="0" presId="urn:microsoft.com/office/officeart/2005/8/layout/list1"/>
    <dgm:cxn modelId="{EC1089F7-2686-4027-9CFE-4899A8884B51}" type="presParOf" srcId="{EE5B31FF-697A-4E5D-852F-769103C82DE5}" destId="{6DB2F96F-BF94-4015-A7D6-203109BD17FC}" srcOrd="1" destOrd="0" presId="urn:microsoft.com/office/officeart/2005/8/layout/list1"/>
    <dgm:cxn modelId="{AA69C2ED-48B4-4DA4-B8A1-6CF90CE3B81E}" type="presParOf" srcId="{F191D7BA-41BC-4500-B3AF-C583E1146BF7}" destId="{14A06145-62C7-4B39-8AEF-A2D336E2D6C6}" srcOrd="5" destOrd="0" presId="urn:microsoft.com/office/officeart/2005/8/layout/list1"/>
    <dgm:cxn modelId="{8A5B640E-C117-42BB-BB0F-8F2EB8706681}" type="presParOf" srcId="{F191D7BA-41BC-4500-B3AF-C583E1146BF7}" destId="{C7C1DA0D-C413-430F-BEE2-D0FFE28558F0}" srcOrd="6" destOrd="0" presId="urn:microsoft.com/office/officeart/2005/8/layout/list1"/>
    <dgm:cxn modelId="{0889AEB3-8AC3-44DC-B3F6-9F9B988CAEBD}" type="presParOf" srcId="{F191D7BA-41BC-4500-B3AF-C583E1146BF7}" destId="{F5B7AEAC-FF0F-4F2D-8BF4-EE96B68BF55C}" srcOrd="7" destOrd="0" presId="urn:microsoft.com/office/officeart/2005/8/layout/list1"/>
    <dgm:cxn modelId="{6C68CFF7-CC9D-4497-BC18-4C608E316A6D}" type="presParOf" srcId="{F191D7BA-41BC-4500-B3AF-C583E1146BF7}" destId="{53B685F5-C0C7-4761-BCF6-17A914EB2D56}" srcOrd="8" destOrd="0" presId="urn:microsoft.com/office/officeart/2005/8/layout/list1"/>
    <dgm:cxn modelId="{35CA24CF-1492-45CE-9C3B-FE9DD76A1664}" type="presParOf" srcId="{53B685F5-C0C7-4761-BCF6-17A914EB2D56}" destId="{22881130-DE4C-4222-A6C6-C50564960521}" srcOrd="0" destOrd="0" presId="urn:microsoft.com/office/officeart/2005/8/layout/list1"/>
    <dgm:cxn modelId="{FD7FFA37-9F59-4C95-9849-2951E078D3A3}" type="presParOf" srcId="{53B685F5-C0C7-4761-BCF6-17A914EB2D56}" destId="{91CDAB15-7214-4212-B8BB-552FCE0F3D71}" srcOrd="1" destOrd="0" presId="urn:microsoft.com/office/officeart/2005/8/layout/list1"/>
    <dgm:cxn modelId="{503386F6-EDE7-4783-AE03-16C861AE0950}" type="presParOf" srcId="{F191D7BA-41BC-4500-B3AF-C583E1146BF7}" destId="{F4C7B498-B7B3-4863-A84F-886335F0B107}" srcOrd="9" destOrd="0" presId="urn:microsoft.com/office/officeart/2005/8/layout/list1"/>
    <dgm:cxn modelId="{BA92C810-F343-4A60-853C-82FF2B10D3D5}" type="presParOf" srcId="{F191D7BA-41BC-4500-B3AF-C583E1146BF7}" destId="{515F1B03-B460-488C-B7C9-E6363CAADCBF}" srcOrd="10" destOrd="0" presId="urn:microsoft.com/office/officeart/2005/8/layout/list1"/>
    <dgm:cxn modelId="{64764E6D-BDC8-44C8-9B90-B709150C868E}" type="presParOf" srcId="{F191D7BA-41BC-4500-B3AF-C583E1146BF7}" destId="{84E72FEE-3DDD-4065-86E3-E30F809190FF}" srcOrd="11" destOrd="0" presId="urn:microsoft.com/office/officeart/2005/8/layout/list1"/>
    <dgm:cxn modelId="{879503B9-704D-4F20-9747-C08A8E1C74EC}" type="presParOf" srcId="{F191D7BA-41BC-4500-B3AF-C583E1146BF7}" destId="{8471DFFF-0D5B-48CF-8CA0-D94E9F8BF807}" srcOrd="12" destOrd="0" presId="urn:microsoft.com/office/officeart/2005/8/layout/list1"/>
    <dgm:cxn modelId="{5D30D1B9-C3EE-4D66-A784-47986B37180D}" type="presParOf" srcId="{8471DFFF-0D5B-48CF-8CA0-D94E9F8BF807}" destId="{8A1C7216-F4FF-4987-945B-5033F7682772}" srcOrd="0" destOrd="0" presId="urn:microsoft.com/office/officeart/2005/8/layout/list1"/>
    <dgm:cxn modelId="{BD4472C5-C127-42CC-84C6-BC8176A871E9}" type="presParOf" srcId="{8471DFFF-0D5B-48CF-8CA0-D94E9F8BF807}" destId="{612F3385-8553-422F-8EE7-0599B00C7A28}" srcOrd="1" destOrd="0" presId="urn:microsoft.com/office/officeart/2005/8/layout/list1"/>
    <dgm:cxn modelId="{BDD167E2-DE81-40B7-A2DD-CE70BE45355A}" type="presParOf" srcId="{F191D7BA-41BC-4500-B3AF-C583E1146BF7}" destId="{10A0F7E6-8EC9-4515-8F86-D1278FC73193}" srcOrd="13" destOrd="0" presId="urn:microsoft.com/office/officeart/2005/8/layout/list1"/>
    <dgm:cxn modelId="{C89EC834-C7C8-416E-9C37-1E2337A6F33A}" type="presParOf" srcId="{F191D7BA-41BC-4500-B3AF-C583E1146BF7}" destId="{CF5ADB8B-9400-4EFD-AB18-A60C79602779}" srcOrd="14" destOrd="0" presId="urn:microsoft.com/office/officeart/2005/8/layout/list1"/>
    <dgm:cxn modelId="{C7A4AE1E-3FAA-420F-A9E5-C32F575E7F3B}" type="presParOf" srcId="{F191D7BA-41BC-4500-B3AF-C583E1146BF7}" destId="{0C9DBCB7-CB2D-4A5B-8D6F-AFC266F71BA0}" srcOrd="15" destOrd="0" presId="urn:microsoft.com/office/officeart/2005/8/layout/list1"/>
    <dgm:cxn modelId="{62B835B3-D00C-48F4-9BB2-B01372E5B44D}" type="presParOf" srcId="{F191D7BA-41BC-4500-B3AF-C583E1146BF7}" destId="{802800F2-12AE-4E29-BD4F-EC92D838E32C}" srcOrd="16" destOrd="0" presId="urn:microsoft.com/office/officeart/2005/8/layout/list1"/>
    <dgm:cxn modelId="{20C7CFE6-529C-4282-871D-9FD317AF3E63}" type="presParOf" srcId="{802800F2-12AE-4E29-BD4F-EC92D838E32C}" destId="{650DB0A6-B864-4FF6-8B53-6E7229848D1E}" srcOrd="0" destOrd="0" presId="urn:microsoft.com/office/officeart/2005/8/layout/list1"/>
    <dgm:cxn modelId="{201DCDAE-DD78-417A-8714-4C537B4AB127}" type="presParOf" srcId="{802800F2-12AE-4E29-BD4F-EC92D838E32C}" destId="{DC9CA749-3911-45C9-ACCA-2F8F391A42A2}" srcOrd="1" destOrd="0" presId="urn:microsoft.com/office/officeart/2005/8/layout/list1"/>
    <dgm:cxn modelId="{F178A6F6-82D0-41DA-AF17-5CD565501514}" type="presParOf" srcId="{F191D7BA-41BC-4500-B3AF-C583E1146BF7}" destId="{D26C1306-73CA-42C2-9FB2-D6D91BB2EBC2}" srcOrd="17" destOrd="0" presId="urn:microsoft.com/office/officeart/2005/8/layout/list1"/>
    <dgm:cxn modelId="{E19C0C0A-F9B8-4933-8845-D806B453AB6A}" type="presParOf" srcId="{F191D7BA-41BC-4500-B3AF-C583E1146BF7}" destId="{21EEEEA7-EFC7-4E2C-8513-A69870008F4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DE84A1-F73A-4768-9F65-687C4B13CA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95F0070-FE40-4F26-BC18-5E877FB814B0}">
      <dgm:prSet phldrT="[Text]"/>
      <dgm:spPr/>
      <dgm:t>
        <a:bodyPr/>
        <a:lstStyle/>
        <a:p>
          <a:r>
            <a:rPr lang="en-US" dirty="0" smtClean="0"/>
            <a:t>Teacher Identifies the Task and Question</a:t>
          </a:r>
          <a:endParaRPr lang="en-US" dirty="0"/>
        </a:p>
      </dgm:t>
    </dgm:pt>
    <dgm:pt modelId="{4FAFF726-E91B-44DF-AE1E-8FC75773D383}" type="parTrans" cxnId="{F3C905E6-94D3-48EC-AF90-BBA17CDFE31B}">
      <dgm:prSet/>
      <dgm:spPr/>
      <dgm:t>
        <a:bodyPr/>
        <a:lstStyle/>
        <a:p>
          <a:endParaRPr lang="en-US"/>
        </a:p>
      </dgm:t>
    </dgm:pt>
    <dgm:pt modelId="{08B4A3D8-AAB7-44A5-9703-47DD4E3B8F1C}" type="sibTrans" cxnId="{F3C905E6-94D3-48EC-AF90-BBA17CDFE31B}">
      <dgm:prSet/>
      <dgm:spPr/>
      <dgm:t>
        <a:bodyPr/>
        <a:lstStyle/>
        <a:p>
          <a:endParaRPr lang="en-US"/>
        </a:p>
      </dgm:t>
    </dgm:pt>
    <dgm:pt modelId="{036DB900-AC08-48BE-9597-32FE677968BA}">
      <dgm:prSet phldrT="[Text]"/>
      <dgm:spPr/>
      <dgm:t>
        <a:bodyPr/>
        <a:lstStyle/>
        <a:p>
          <a:r>
            <a:rPr lang="en-US" dirty="0" smtClean="0"/>
            <a:t>Argumentation Session</a:t>
          </a:r>
          <a:endParaRPr lang="en-US" dirty="0"/>
        </a:p>
      </dgm:t>
    </dgm:pt>
    <dgm:pt modelId="{51F970BC-67BC-49B4-A99A-40D57A3E23BB}" type="parTrans" cxnId="{EFABE799-6163-4DAF-92C6-F0F89E0E3E24}">
      <dgm:prSet/>
      <dgm:spPr/>
      <dgm:t>
        <a:bodyPr/>
        <a:lstStyle/>
        <a:p>
          <a:endParaRPr lang="en-US"/>
        </a:p>
      </dgm:t>
    </dgm:pt>
    <dgm:pt modelId="{76DC02D6-F3B6-4E99-8F8B-729C00766E45}" type="sibTrans" cxnId="{EFABE799-6163-4DAF-92C6-F0F89E0E3E24}">
      <dgm:prSet/>
      <dgm:spPr/>
      <dgm:t>
        <a:bodyPr/>
        <a:lstStyle/>
        <a:p>
          <a:endParaRPr lang="en-US"/>
        </a:p>
      </dgm:t>
    </dgm:pt>
    <dgm:pt modelId="{3D27ED82-5403-4C59-9CC5-7473A729DE63}">
      <dgm:prSet phldrT="[Text]"/>
      <dgm:spPr/>
      <dgm:t>
        <a:bodyPr/>
        <a:lstStyle/>
        <a:p>
          <a:r>
            <a:rPr lang="en-US" dirty="0" smtClean="0"/>
            <a:t>Generate a Tentative Argument</a:t>
          </a:r>
          <a:endParaRPr lang="en-US" dirty="0"/>
        </a:p>
      </dgm:t>
    </dgm:pt>
    <dgm:pt modelId="{879BF941-6ED6-4E72-9FF2-71465D8CE46C}" type="parTrans" cxnId="{7956C204-8028-44A1-A264-F0DEA3E51712}">
      <dgm:prSet/>
      <dgm:spPr/>
      <dgm:t>
        <a:bodyPr/>
        <a:lstStyle/>
        <a:p>
          <a:endParaRPr lang="en-US"/>
        </a:p>
      </dgm:t>
    </dgm:pt>
    <dgm:pt modelId="{3A46DDEE-C9C7-4E02-84A8-91D1A88F6300}" type="sibTrans" cxnId="{7956C204-8028-44A1-A264-F0DEA3E51712}">
      <dgm:prSet/>
      <dgm:spPr/>
      <dgm:t>
        <a:bodyPr/>
        <a:lstStyle/>
        <a:p>
          <a:endParaRPr lang="en-US"/>
        </a:p>
      </dgm:t>
    </dgm:pt>
    <dgm:pt modelId="{311F99B3-2549-4272-A39D-99F803CC20A5}">
      <dgm:prSet phldrT="[Text]"/>
      <dgm:spPr/>
      <dgm:t>
        <a:bodyPr/>
        <a:lstStyle/>
        <a:p>
          <a:r>
            <a:rPr lang="en-US" smtClean="0"/>
            <a:t>The Reflective Discussion</a:t>
          </a:r>
          <a:endParaRPr lang="en-US" dirty="0"/>
        </a:p>
      </dgm:t>
    </dgm:pt>
    <dgm:pt modelId="{CFA14808-25A5-4116-8E99-1C695F6DA01B}" type="parTrans" cxnId="{966D2162-5C0D-4F86-80DC-FA03FA651A99}">
      <dgm:prSet/>
      <dgm:spPr/>
      <dgm:t>
        <a:bodyPr/>
        <a:lstStyle/>
        <a:p>
          <a:endParaRPr lang="en-US"/>
        </a:p>
      </dgm:t>
    </dgm:pt>
    <dgm:pt modelId="{AFBB7B0A-A451-4C92-A346-8E5919A6F65F}" type="sibTrans" cxnId="{966D2162-5C0D-4F86-80DC-FA03FA651A99}">
      <dgm:prSet/>
      <dgm:spPr/>
      <dgm:t>
        <a:bodyPr/>
        <a:lstStyle/>
        <a:p>
          <a:endParaRPr lang="en-US"/>
        </a:p>
      </dgm:t>
    </dgm:pt>
    <dgm:pt modelId="{77964F64-2F81-4C85-81A7-7D64C3083AC0}">
      <dgm:prSet phldrT="[Text]"/>
      <dgm:spPr/>
      <dgm:t>
        <a:bodyPr/>
        <a:lstStyle/>
        <a:p>
          <a:r>
            <a:rPr lang="en-US" dirty="0" smtClean="0"/>
            <a:t>Final Written Argument</a:t>
          </a:r>
          <a:endParaRPr lang="en-US" dirty="0"/>
        </a:p>
      </dgm:t>
    </dgm:pt>
    <dgm:pt modelId="{6198912C-015D-4B3F-BF99-83F82176956F}" type="parTrans" cxnId="{EC2950D2-EF18-4058-9287-D49F8509F5EB}">
      <dgm:prSet/>
      <dgm:spPr/>
      <dgm:t>
        <a:bodyPr/>
        <a:lstStyle/>
        <a:p>
          <a:endParaRPr lang="en-US"/>
        </a:p>
      </dgm:t>
    </dgm:pt>
    <dgm:pt modelId="{E4154ACF-B9D3-4869-9335-F7C6041C6D11}" type="sibTrans" cxnId="{EC2950D2-EF18-4058-9287-D49F8509F5EB}">
      <dgm:prSet/>
      <dgm:spPr/>
      <dgm:t>
        <a:bodyPr/>
        <a:lstStyle/>
        <a:p>
          <a:endParaRPr lang="en-US"/>
        </a:p>
      </dgm:t>
    </dgm:pt>
    <dgm:pt modelId="{F191D7BA-41BC-4500-B3AF-C583E1146BF7}" type="pres">
      <dgm:prSet presAssocID="{56DE84A1-F73A-4768-9F65-687C4B13CA57}" presName="linear" presStyleCnt="0">
        <dgm:presLayoutVars>
          <dgm:dir/>
          <dgm:animLvl val="lvl"/>
          <dgm:resizeHandles val="exact"/>
        </dgm:presLayoutVars>
      </dgm:prSet>
      <dgm:spPr/>
      <dgm:t>
        <a:bodyPr/>
        <a:lstStyle/>
        <a:p>
          <a:endParaRPr lang="en-US"/>
        </a:p>
      </dgm:t>
    </dgm:pt>
    <dgm:pt modelId="{BDB5EE00-29FE-4B78-9B81-70D7F539B358}" type="pres">
      <dgm:prSet presAssocID="{695F0070-FE40-4F26-BC18-5E877FB814B0}" presName="parentLin" presStyleCnt="0"/>
      <dgm:spPr/>
    </dgm:pt>
    <dgm:pt modelId="{6B0F2D8E-77C0-4324-874A-7E026AAAA94D}" type="pres">
      <dgm:prSet presAssocID="{695F0070-FE40-4F26-BC18-5E877FB814B0}" presName="parentLeftMargin" presStyleLbl="node1" presStyleIdx="0" presStyleCnt="5"/>
      <dgm:spPr/>
      <dgm:t>
        <a:bodyPr/>
        <a:lstStyle/>
        <a:p>
          <a:endParaRPr lang="en-US"/>
        </a:p>
      </dgm:t>
    </dgm:pt>
    <dgm:pt modelId="{95684725-9B8A-4BD1-A4FB-487A48EDB2C4}" type="pres">
      <dgm:prSet presAssocID="{695F0070-FE40-4F26-BC18-5E877FB814B0}" presName="parentText" presStyleLbl="node1" presStyleIdx="0" presStyleCnt="5" custLinFactNeighborX="-20060" custLinFactNeighborY="-7415">
        <dgm:presLayoutVars>
          <dgm:chMax val="0"/>
          <dgm:bulletEnabled val="1"/>
        </dgm:presLayoutVars>
      </dgm:prSet>
      <dgm:spPr/>
      <dgm:t>
        <a:bodyPr/>
        <a:lstStyle/>
        <a:p>
          <a:endParaRPr lang="en-US"/>
        </a:p>
      </dgm:t>
    </dgm:pt>
    <dgm:pt modelId="{95D8CBA7-4F13-408A-98B3-F42BE83660CA}" type="pres">
      <dgm:prSet presAssocID="{695F0070-FE40-4F26-BC18-5E877FB814B0}" presName="negativeSpace" presStyleCnt="0"/>
      <dgm:spPr/>
    </dgm:pt>
    <dgm:pt modelId="{D9DC12A6-F7E1-4BAD-BB11-06F89299657A}" type="pres">
      <dgm:prSet presAssocID="{695F0070-FE40-4F26-BC18-5E877FB814B0}" presName="childText" presStyleLbl="conFgAcc1" presStyleIdx="0" presStyleCnt="5">
        <dgm:presLayoutVars>
          <dgm:bulletEnabled val="1"/>
        </dgm:presLayoutVars>
      </dgm:prSet>
      <dgm:spPr/>
    </dgm:pt>
    <dgm:pt modelId="{A0991182-FEC5-4BE0-A94D-0E8EE743C5C5}" type="pres">
      <dgm:prSet presAssocID="{08B4A3D8-AAB7-44A5-9703-47DD4E3B8F1C}" presName="spaceBetweenRectangles" presStyleCnt="0"/>
      <dgm:spPr/>
    </dgm:pt>
    <dgm:pt modelId="{EE5B31FF-697A-4E5D-852F-769103C82DE5}" type="pres">
      <dgm:prSet presAssocID="{3D27ED82-5403-4C59-9CC5-7473A729DE63}" presName="parentLin" presStyleCnt="0"/>
      <dgm:spPr/>
    </dgm:pt>
    <dgm:pt modelId="{F0C36ACE-B0C9-4861-B796-F6E65C0A7F17}" type="pres">
      <dgm:prSet presAssocID="{3D27ED82-5403-4C59-9CC5-7473A729DE63}" presName="parentLeftMargin" presStyleLbl="node1" presStyleIdx="0" presStyleCnt="5"/>
      <dgm:spPr/>
      <dgm:t>
        <a:bodyPr/>
        <a:lstStyle/>
        <a:p>
          <a:endParaRPr lang="en-US"/>
        </a:p>
      </dgm:t>
    </dgm:pt>
    <dgm:pt modelId="{6DB2F96F-BF94-4015-A7D6-203109BD17FC}" type="pres">
      <dgm:prSet presAssocID="{3D27ED82-5403-4C59-9CC5-7473A729DE63}" presName="parentText" presStyleLbl="node1" presStyleIdx="1" presStyleCnt="5">
        <dgm:presLayoutVars>
          <dgm:chMax val="0"/>
          <dgm:bulletEnabled val="1"/>
        </dgm:presLayoutVars>
      </dgm:prSet>
      <dgm:spPr/>
      <dgm:t>
        <a:bodyPr/>
        <a:lstStyle/>
        <a:p>
          <a:endParaRPr lang="en-US"/>
        </a:p>
      </dgm:t>
    </dgm:pt>
    <dgm:pt modelId="{14A06145-62C7-4B39-8AEF-A2D336E2D6C6}" type="pres">
      <dgm:prSet presAssocID="{3D27ED82-5403-4C59-9CC5-7473A729DE63}" presName="negativeSpace" presStyleCnt="0"/>
      <dgm:spPr/>
    </dgm:pt>
    <dgm:pt modelId="{C7C1DA0D-C413-430F-BEE2-D0FFE28558F0}" type="pres">
      <dgm:prSet presAssocID="{3D27ED82-5403-4C59-9CC5-7473A729DE63}" presName="childText" presStyleLbl="conFgAcc1" presStyleIdx="1" presStyleCnt="5">
        <dgm:presLayoutVars>
          <dgm:bulletEnabled val="1"/>
        </dgm:presLayoutVars>
      </dgm:prSet>
      <dgm:spPr/>
    </dgm:pt>
    <dgm:pt modelId="{F5B7AEAC-FF0F-4F2D-8BF4-EE96B68BF55C}" type="pres">
      <dgm:prSet presAssocID="{3A46DDEE-C9C7-4E02-84A8-91D1A88F6300}" presName="spaceBetweenRectangles" presStyleCnt="0"/>
      <dgm:spPr/>
    </dgm:pt>
    <dgm:pt modelId="{53B685F5-C0C7-4761-BCF6-17A914EB2D56}" type="pres">
      <dgm:prSet presAssocID="{036DB900-AC08-48BE-9597-32FE677968BA}" presName="parentLin" presStyleCnt="0"/>
      <dgm:spPr/>
    </dgm:pt>
    <dgm:pt modelId="{22881130-DE4C-4222-A6C6-C50564960521}" type="pres">
      <dgm:prSet presAssocID="{036DB900-AC08-48BE-9597-32FE677968BA}" presName="parentLeftMargin" presStyleLbl="node1" presStyleIdx="1" presStyleCnt="5"/>
      <dgm:spPr/>
      <dgm:t>
        <a:bodyPr/>
        <a:lstStyle/>
        <a:p>
          <a:endParaRPr lang="en-US"/>
        </a:p>
      </dgm:t>
    </dgm:pt>
    <dgm:pt modelId="{91CDAB15-7214-4212-B8BB-552FCE0F3D71}" type="pres">
      <dgm:prSet presAssocID="{036DB900-AC08-48BE-9597-32FE677968BA}" presName="parentText" presStyleLbl="node1" presStyleIdx="2" presStyleCnt="5">
        <dgm:presLayoutVars>
          <dgm:chMax val="0"/>
          <dgm:bulletEnabled val="1"/>
        </dgm:presLayoutVars>
      </dgm:prSet>
      <dgm:spPr/>
      <dgm:t>
        <a:bodyPr/>
        <a:lstStyle/>
        <a:p>
          <a:endParaRPr lang="en-US"/>
        </a:p>
      </dgm:t>
    </dgm:pt>
    <dgm:pt modelId="{F4C7B498-B7B3-4863-A84F-886335F0B107}" type="pres">
      <dgm:prSet presAssocID="{036DB900-AC08-48BE-9597-32FE677968BA}" presName="negativeSpace" presStyleCnt="0"/>
      <dgm:spPr/>
    </dgm:pt>
    <dgm:pt modelId="{515F1B03-B460-488C-B7C9-E6363CAADCBF}" type="pres">
      <dgm:prSet presAssocID="{036DB900-AC08-48BE-9597-32FE677968BA}" presName="childText" presStyleLbl="conFgAcc1" presStyleIdx="2" presStyleCnt="5">
        <dgm:presLayoutVars>
          <dgm:bulletEnabled val="1"/>
        </dgm:presLayoutVars>
      </dgm:prSet>
      <dgm:spPr/>
    </dgm:pt>
    <dgm:pt modelId="{84E72FEE-3DDD-4065-86E3-E30F809190FF}" type="pres">
      <dgm:prSet presAssocID="{76DC02D6-F3B6-4E99-8F8B-729C00766E45}" presName="spaceBetweenRectangles" presStyleCnt="0"/>
      <dgm:spPr/>
    </dgm:pt>
    <dgm:pt modelId="{8471DFFF-0D5B-48CF-8CA0-D94E9F8BF807}" type="pres">
      <dgm:prSet presAssocID="{311F99B3-2549-4272-A39D-99F803CC20A5}" presName="parentLin" presStyleCnt="0"/>
      <dgm:spPr/>
    </dgm:pt>
    <dgm:pt modelId="{8A1C7216-F4FF-4987-945B-5033F7682772}" type="pres">
      <dgm:prSet presAssocID="{311F99B3-2549-4272-A39D-99F803CC20A5}" presName="parentLeftMargin" presStyleLbl="node1" presStyleIdx="2" presStyleCnt="5"/>
      <dgm:spPr/>
      <dgm:t>
        <a:bodyPr/>
        <a:lstStyle/>
        <a:p>
          <a:endParaRPr lang="en-US"/>
        </a:p>
      </dgm:t>
    </dgm:pt>
    <dgm:pt modelId="{612F3385-8553-422F-8EE7-0599B00C7A28}" type="pres">
      <dgm:prSet presAssocID="{311F99B3-2549-4272-A39D-99F803CC20A5}" presName="parentText" presStyleLbl="node1" presStyleIdx="3" presStyleCnt="5">
        <dgm:presLayoutVars>
          <dgm:chMax val="0"/>
          <dgm:bulletEnabled val="1"/>
        </dgm:presLayoutVars>
      </dgm:prSet>
      <dgm:spPr/>
      <dgm:t>
        <a:bodyPr/>
        <a:lstStyle/>
        <a:p>
          <a:endParaRPr lang="en-US"/>
        </a:p>
      </dgm:t>
    </dgm:pt>
    <dgm:pt modelId="{10A0F7E6-8EC9-4515-8F86-D1278FC73193}" type="pres">
      <dgm:prSet presAssocID="{311F99B3-2549-4272-A39D-99F803CC20A5}" presName="negativeSpace" presStyleCnt="0"/>
      <dgm:spPr/>
    </dgm:pt>
    <dgm:pt modelId="{CF5ADB8B-9400-4EFD-AB18-A60C79602779}" type="pres">
      <dgm:prSet presAssocID="{311F99B3-2549-4272-A39D-99F803CC20A5}" presName="childText" presStyleLbl="conFgAcc1" presStyleIdx="3" presStyleCnt="5">
        <dgm:presLayoutVars>
          <dgm:bulletEnabled val="1"/>
        </dgm:presLayoutVars>
      </dgm:prSet>
      <dgm:spPr/>
    </dgm:pt>
    <dgm:pt modelId="{0C9DBCB7-CB2D-4A5B-8D6F-AFC266F71BA0}" type="pres">
      <dgm:prSet presAssocID="{AFBB7B0A-A451-4C92-A346-8E5919A6F65F}" presName="spaceBetweenRectangles" presStyleCnt="0"/>
      <dgm:spPr/>
    </dgm:pt>
    <dgm:pt modelId="{802800F2-12AE-4E29-BD4F-EC92D838E32C}" type="pres">
      <dgm:prSet presAssocID="{77964F64-2F81-4C85-81A7-7D64C3083AC0}" presName="parentLin" presStyleCnt="0"/>
      <dgm:spPr/>
    </dgm:pt>
    <dgm:pt modelId="{650DB0A6-B864-4FF6-8B53-6E7229848D1E}" type="pres">
      <dgm:prSet presAssocID="{77964F64-2F81-4C85-81A7-7D64C3083AC0}" presName="parentLeftMargin" presStyleLbl="node1" presStyleIdx="3" presStyleCnt="5"/>
      <dgm:spPr/>
      <dgm:t>
        <a:bodyPr/>
        <a:lstStyle/>
        <a:p>
          <a:endParaRPr lang="en-US"/>
        </a:p>
      </dgm:t>
    </dgm:pt>
    <dgm:pt modelId="{DC9CA749-3911-45C9-ACCA-2F8F391A42A2}" type="pres">
      <dgm:prSet presAssocID="{77964F64-2F81-4C85-81A7-7D64C3083AC0}" presName="parentText" presStyleLbl="node1" presStyleIdx="4" presStyleCnt="5">
        <dgm:presLayoutVars>
          <dgm:chMax val="0"/>
          <dgm:bulletEnabled val="1"/>
        </dgm:presLayoutVars>
      </dgm:prSet>
      <dgm:spPr/>
      <dgm:t>
        <a:bodyPr/>
        <a:lstStyle/>
        <a:p>
          <a:endParaRPr lang="en-US"/>
        </a:p>
      </dgm:t>
    </dgm:pt>
    <dgm:pt modelId="{D26C1306-73CA-42C2-9FB2-D6D91BB2EBC2}" type="pres">
      <dgm:prSet presAssocID="{77964F64-2F81-4C85-81A7-7D64C3083AC0}" presName="negativeSpace" presStyleCnt="0"/>
      <dgm:spPr/>
    </dgm:pt>
    <dgm:pt modelId="{21EEEEA7-EFC7-4E2C-8513-A69870008F42}" type="pres">
      <dgm:prSet presAssocID="{77964F64-2F81-4C85-81A7-7D64C3083AC0}" presName="childText" presStyleLbl="conFgAcc1" presStyleIdx="4" presStyleCnt="5">
        <dgm:presLayoutVars>
          <dgm:bulletEnabled val="1"/>
        </dgm:presLayoutVars>
      </dgm:prSet>
      <dgm:spPr/>
    </dgm:pt>
  </dgm:ptLst>
  <dgm:cxnLst>
    <dgm:cxn modelId="{7956C204-8028-44A1-A264-F0DEA3E51712}" srcId="{56DE84A1-F73A-4768-9F65-687C4B13CA57}" destId="{3D27ED82-5403-4C59-9CC5-7473A729DE63}" srcOrd="1" destOrd="0" parTransId="{879BF941-6ED6-4E72-9FF2-71465D8CE46C}" sibTransId="{3A46DDEE-C9C7-4E02-84A8-91D1A88F6300}"/>
    <dgm:cxn modelId="{40ED5E45-5C25-4E37-AA4C-ABB15183EA0D}" type="presOf" srcId="{77964F64-2F81-4C85-81A7-7D64C3083AC0}" destId="{650DB0A6-B864-4FF6-8B53-6E7229848D1E}" srcOrd="0" destOrd="0" presId="urn:microsoft.com/office/officeart/2005/8/layout/list1"/>
    <dgm:cxn modelId="{048B969F-8E16-4A4A-9D98-8E8E5331C8D7}" type="presOf" srcId="{036DB900-AC08-48BE-9597-32FE677968BA}" destId="{91CDAB15-7214-4212-B8BB-552FCE0F3D71}" srcOrd="1" destOrd="0" presId="urn:microsoft.com/office/officeart/2005/8/layout/list1"/>
    <dgm:cxn modelId="{F3C905E6-94D3-48EC-AF90-BBA17CDFE31B}" srcId="{56DE84A1-F73A-4768-9F65-687C4B13CA57}" destId="{695F0070-FE40-4F26-BC18-5E877FB814B0}" srcOrd="0" destOrd="0" parTransId="{4FAFF726-E91B-44DF-AE1E-8FC75773D383}" sibTransId="{08B4A3D8-AAB7-44A5-9703-47DD4E3B8F1C}"/>
    <dgm:cxn modelId="{1DF884EA-2BA2-4E1B-BD06-F0EA4A7AEF19}" type="presOf" srcId="{695F0070-FE40-4F26-BC18-5E877FB814B0}" destId="{95684725-9B8A-4BD1-A4FB-487A48EDB2C4}" srcOrd="1" destOrd="0" presId="urn:microsoft.com/office/officeart/2005/8/layout/list1"/>
    <dgm:cxn modelId="{B0861B78-862A-42DE-94EB-69CED4942D1E}" type="presOf" srcId="{311F99B3-2549-4272-A39D-99F803CC20A5}" destId="{612F3385-8553-422F-8EE7-0599B00C7A28}" srcOrd="1" destOrd="0" presId="urn:microsoft.com/office/officeart/2005/8/layout/list1"/>
    <dgm:cxn modelId="{7C29D331-A898-4344-AC30-C7D5BA9FF6FF}" type="presOf" srcId="{311F99B3-2549-4272-A39D-99F803CC20A5}" destId="{8A1C7216-F4FF-4987-945B-5033F7682772}" srcOrd="0" destOrd="0" presId="urn:microsoft.com/office/officeart/2005/8/layout/list1"/>
    <dgm:cxn modelId="{966D2162-5C0D-4F86-80DC-FA03FA651A99}" srcId="{56DE84A1-F73A-4768-9F65-687C4B13CA57}" destId="{311F99B3-2549-4272-A39D-99F803CC20A5}" srcOrd="3" destOrd="0" parTransId="{CFA14808-25A5-4116-8E99-1C695F6DA01B}" sibTransId="{AFBB7B0A-A451-4C92-A346-8E5919A6F65F}"/>
    <dgm:cxn modelId="{EFABE799-6163-4DAF-92C6-F0F89E0E3E24}" srcId="{56DE84A1-F73A-4768-9F65-687C4B13CA57}" destId="{036DB900-AC08-48BE-9597-32FE677968BA}" srcOrd="2" destOrd="0" parTransId="{51F970BC-67BC-49B4-A99A-40D57A3E23BB}" sibTransId="{76DC02D6-F3B6-4E99-8F8B-729C00766E45}"/>
    <dgm:cxn modelId="{508817B5-4EA9-4B24-8CA0-CA9ADFF52BA4}" type="presOf" srcId="{695F0070-FE40-4F26-BC18-5E877FB814B0}" destId="{6B0F2D8E-77C0-4324-874A-7E026AAAA94D}" srcOrd="0" destOrd="0" presId="urn:microsoft.com/office/officeart/2005/8/layout/list1"/>
    <dgm:cxn modelId="{0CB72CF5-1C97-4AFB-8A07-854B13A387FB}" type="presOf" srcId="{3D27ED82-5403-4C59-9CC5-7473A729DE63}" destId="{F0C36ACE-B0C9-4861-B796-F6E65C0A7F17}" srcOrd="0" destOrd="0" presId="urn:microsoft.com/office/officeart/2005/8/layout/list1"/>
    <dgm:cxn modelId="{F9EB4E50-588B-44FF-8C3F-CAEC470464FD}" type="presOf" srcId="{77964F64-2F81-4C85-81A7-7D64C3083AC0}" destId="{DC9CA749-3911-45C9-ACCA-2F8F391A42A2}" srcOrd="1" destOrd="0" presId="urn:microsoft.com/office/officeart/2005/8/layout/list1"/>
    <dgm:cxn modelId="{821BFFDD-50B6-4D0C-AA28-2916ECE8F79D}" type="presOf" srcId="{56DE84A1-F73A-4768-9F65-687C4B13CA57}" destId="{F191D7BA-41BC-4500-B3AF-C583E1146BF7}" srcOrd="0" destOrd="0" presId="urn:microsoft.com/office/officeart/2005/8/layout/list1"/>
    <dgm:cxn modelId="{EC2950D2-EF18-4058-9287-D49F8509F5EB}" srcId="{56DE84A1-F73A-4768-9F65-687C4B13CA57}" destId="{77964F64-2F81-4C85-81A7-7D64C3083AC0}" srcOrd="4" destOrd="0" parTransId="{6198912C-015D-4B3F-BF99-83F82176956F}" sibTransId="{E4154ACF-B9D3-4869-9335-F7C6041C6D11}"/>
    <dgm:cxn modelId="{EC47E5B1-F4AD-4689-9FA4-906B9209681D}" type="presOf" srcId="{036DB900-AC08-48BE-9597-32FE677968BA}" destId="{22881130-DE4C-4222-A6C6-C50564960521}" srcOrd="0" destOrd="0" presId="urn:microsoft.com/office/officeart/2005/8/layout/list1"/>
    <dgm:cxn modelId="{282F8B50-3A74-4A88-94A2-DC7FD6F15C5A}" type="presOf" srcId="{3D27ED82-5403-4C59-9CC5-7473A729DE63}" destId="{6DB2F96F-BF94-4015-A7D6-203109BD17FC}" srcOrd="1" destOrd="0" presId="urn:microsoft.com/office/officeart/2005/8/layout/list1"/>
    <dgm:cxn modelId="{4A820D96-2D64-479E-AF7C-6D40065109EB}" type="presParOf" srcId="{F191D7BA-41BC-4500-B3AF-C583E1146BF7}" destId="{BDB5EE00-29FE-4B78-9B81-70D7F539B358}" srcOrd="0" destOrd="0" presId="urn:microsoft.com/office/officeart/2005/8/layout/list1"/>
    <dgm:cxn modelId="{594CA0BB-C075-483E-AB5E-204FB584ECDE}" type="presParOf" srcId="{BDB5EE00-29FE-4B78-9B81-70D7F539B358}" destId="{6B0F2D8E-77C0-4324-874A-7E026AAAA94D}" srcOrd="0" destOrd="0" presId="urn:microsoft.com/office/officeart/2005/8/layout/list1"/>
    <dgm:cxn modelId="{2E38265D-1C1B-4950-B710-48C0DEADE3C2}" type="presParOf" srcId="{BDB5EE00-29FE-4B78-9B81-70D7F539B358}" destId="{95684725-9B8A-4BD1-A4FB-487A48EDB2C4}" srcOrd="1" destOrd="0" presId="urn:microsoft.com/office/officeart/2005/8/layout/list1"/>
    <dgm:cxn modelId="{FB2A5B60-8AF3-4684-9B61-934ED1DAD991}" type="presParOf" srcId="{F191D7BA-41BC-4500-B3AF-C583E1146BF7}" destId="{95D8CBA7-4F13-408A-98B3-F42BE83660CA}" srcOrd="1" destOrd="0" presId="urn:microsoft.com/office/officeart/2005/8/layout/list1"/>
    <dgm:cxn modelId="{3443C13A-B3E2-4DA3-849D-0D57287ABC36}" type="presParOf" srcId="{F191D7BA-41BC-4500-B3AF-C583E1146BF7}" destId="{D9DC12A6-F7E1-4BAD-BB11-06F89299657A}" srcOrd="2" destOrd="0" presId="urn:microsoft.com/office/officeart/2005/8/layout/list1"/>
    <dgm:cxn modelId="{6248BE6F-2538-48D3-AE68-EA6450181130}" type="presParOf" srcId="{F191D7BA-41BC-4500-B3AF-C583E1146BF7}" destId="{A0991182-FEC5-4BE0-A94D-0E8EE743C5C5}" srcOrd="3" destOrd="0" presId="urn:microsoft.com/office/officeart/2005/8/layout/list1"/>
    <dgm:cxn modelId="{DF0BE0A0-5BF4-4F72-A670-E381BFDF78BE}" type="presParOf" srcId="{F191D7BA-41BC-4500-B3AF-C583E1146BF7}" destId="{EE5B31FF-697A-4E5D-852F-769103C82DE5}" srcOrd="4" destOrd="0" presId="urn:microsoft.com/office/officeart/2005/8/layout/list1"/>
    <dgm:cxn modelId="{E80D120B-C0DE-434E-AE36-89142EF47F71}" type="presParOf" srcId="{EE5B31FF-697A-4E5D-852F-769103C82DE5}" destId="{F0C36ACE-B0C9-4861-B796-F6E65C0A7F17}" srcOrd="0" destOrd="0" presId="urn:microsoft.com/office/officeart/2005/8/layout/list1"/>
    <dgm:cxn modelId="{1B6762C6-21F5-4C9E-B79E-ABF11C7634AF}" type="presParOf" srcId="{EE5B31FF-697A-4E5D-852F-769103C82DE5}" destId="{6DB2F96F-BF94-4015-A7D6-203109BD17FC}" srcOrd="1" destOrd="0" presId="urn:microsoft.com/office/officeart/2005/8/layout/list1"/>
    <dgm:cxn modelId="{0E63C06A-E3B2-4F00-9A35-F1DCB4F9EBAD}" type="presParOf" srcId="{F191D7BA-41BC-4500-B3AF-C583E1146BF7}" destId="{14A06145-62C7-4B39-8AEF-A2D336E2D6C6}" srcOrd="5" destOrd="0" presId="urn:microsoft.com/office/officeart/2005/8/layout/list1"/>
    <dgm:cxn modelId="{2455206B-DBF1-410E-9E5E-65814142AEA3}" type="presParOf" srcId="{F191D7BA-41BC-4500-B3AF-C583E1146BF7}" destId="{C7C1DA0D-C413-430F-BEE2-D0FFE28558F0}" srcOrd="6" destOrd="0" presId="urn:microsoft.com/office/officeart/2005/8/layout/list1"/>
    <dgm:cxn modelId="{92BF2A55-A5E1-4B75-85CA-420D680CD6DC}" type="presParOf" srcId="{F191D7BA-41BC-4500-B3AF-C583E1146BF7}" destId="{F5B7AEAC-FF0F-4F2D-8BF4-EE96B68BF55C}" srcOrd="7" destOrd="0" presId="urn:microsoft.com/office/officeart/2005/8/layout/list1"/>
    <dgm:cxn modelId="{36A9CBB5-6DF6-47DA-BE9F-1F9B7AF36C43}" type="presParOf" srcId="{F191D7BA-41BC-4500-B3AF-C583E1146BF7}" destId="{53B685F5-C0C7-4761-BCF6-17A914EB2D56}" srcOrd="8" destOrd="0" presId="urn:microsoft.com/office/officeart/2005/8/layout/list1"/>
    <dgm:cxn modelId="{988F2CCB-392D-435B-A432-D1A16B0B2715}" type="presParOf" srcId="{53B685F5-C0C7-4761-BCF6-17A914EB2D56}" destId="{22881130-DE4C-4222-A6C6-C50564960521}" srcOrd="0" destOrd="0" presId="urn:microsoft.com/office/officeart/2005/8/layout/list1"/>
    <dgm:cxn modelId="{103C34DA-DEA1-4268-AB9C-A123E9920D15}" type="presParOf" srcId="{53B685F5-C0C7-4761-BCF6-17A914EB2D56}" destId="{91CDAB15-7214-4212-B8BB-552FCE0F3D71}" srcOrd="1" destOrd="0" presId="urn:microsoft.com/office/officeart/2005/8/layout/list1"/>
    <dgm:cxn modelId="{E581E669-C119-45A1-BC1F-A6FB02BC1DD1}" type="presParOf" srcId="{F191D7BA-41BC-4500-B3AF-C583E1146BF7}" destId="{F4C7B498-B7B3-4863-A84F-886335F0B107}" srcOrd="9" destOrd="0" presId="urn:microsoft.com/office/officeart/2005/8/layout/list1"/>
    <dgm:cxn modelId="{AD3006E1-6B14-4A1A-A678-DE34A66855CF}" type="presParOf" srcId="{F191D7BA-41BC-4500-B3AF-C583E1146BF7}" destId="{515F1B03-B460-488C-B7C9-E6363CAADCBF}" srcOrd="10" destOrd="0" presId="urn:microsoft.com/office/officeart/2005/8/layout/list1"/>
    <dgm:cxn modelId="{12EADA98-6378-4A7D-851B-5EEC1B29A685}" type="presParOf" srcId="{F191D7BA-41BC-4500-B3AF-C583E1146BF7}" destId="{84E72FEE-3DDD-4065-86E3-E30F809190FF}" srcOrd="11" destOrd="0" presId="urn:microsoft.com/office/officeart/2005/8/layout/list1"/>
    <dgm:cxn modelId="{9E24E33B-4B91-404F-8030-38489B13BF5F}" type="presParOf" srcId="{F191D7BA-41BC-4500-B3AF-C583E1146BF7}" destId="{8471DFFF-0D5B-48CF-8CA0-D94E9F8BF807}" srcOrd="12" destOrd="0" presId="urn:microsoft.com/office/officeart/2005/8/layout/list1"/>
    <dgm:cxn modelId="{EBAE00B0-5190-4784-ADCE-9A1F7A900434}" type="presParOf" srcId="{8471DFFF-0D5B-48CF-8CA0-D94E9F8BF807}" destId="{8A1C7216-F4FF-4987-945B-5033F7682772}" srcOrd="0" destOrd="0" presId="urn:microsoft.com/office/officeart/2005/8/layout/list1"/>
    <dgm:cxn modelId="{4F7EDC62-7EF4-477C-85A2-4908D108CB57}" type="presParOf" srcId="{8471DFFF-0D5B-48CF-8CA0-D94E9F8BF807}" destId="{612F3385-8553-422F-8EE7-0599B00C7A28}" srcOrd="1" destOrd="0" presId="urn:microsoft.com/office/officeart/2005/8/layout/list1"/>
    <dgm:cxn modelId="{61B7FAB8-2001-45CD-A7FB-976887F88DE7}" type="presParOf" srcId="{F191D7BA-41BC-4500-B3AF-C583E1146BF7}" destId="{10A0F7E6-8EC9-4515-8F86-D1278FC73193}" srcOrd="13" destOrd="0" presId="urn:microsoft.com/office/officeart/2005/8/layout/list1"/>
    <dgm:cxn modelId="{95A0D556-B424-4783-8F55-2B148D53059E}" type="presParOf" srcId="{F191D7BA-41BC-4500-B3AF-C583E1146BF7}" destId="{CF5ADB8B-9400-4EFD-AB18-A60C79602779}" srcOrd="14" destOrd="0" presId="urn:microsoft.com/office/officeart/2005/8/layout/list1"/>
    <dgm:cxn modelId="{3E889F9A-67E7-41D6-9CA0-E8BFBD5BC64B}" type="presParOf" srcId="{F191D7BA-41BC-4500-B3AF-C583E1146BF7}" destId="{0C9DBCB7-CB2D-4A5B-8D6F-AFC266F71BA0}" srcOrd="15" destOrd="0" presId="urn:microsoft.com/office/officeart/2005/8/layout/list1"/>
    <dgm:cxn modelId="{33972BD8-7719-4265-AD6F-AD615A9F1502}" type="presParOf" srcId="{F191D7BA-41BC-4500-B3AF-C583E1146BF7}" destId="{802800F2-12AE-4E29-BD4F-EC92D838E32C}" srcOrd="16" destOrd="0" presId="urn:microsoft.com/office/officeart/2005/8/layout/list1"/>
    <dgm:cxn modelId="{A713053A-1306-4A43-9820-30A754BDA6F0}" type="presParOf" srcId="{802800F2-12AE-4E29-BD4F-EC92D838E32C}" destId="{650DB0A6-B864-4FF6-8B53-6E7229848D1E}" srcOrd="0" destOrd="0" presId="urn:microsoft.com/office/officeart/2005/8/layout/list1"/>
    <dgm:cxn modelId="{8B67866B-88FC-4D62-BCA3-EA2DB3547990}" type="presParOf" srcId="{802800F2-12AE-4E29-BD4F-EC92D838E32C}" destId="{DC9CA749-3911-45C9-ACCA-2F8F391A42A2}" srcOrd="1" destOrd="0" presId="urn:microsoft.com/office/officeart/2005/8/layout/list1"/>
    <dgm:cxn modelId="{53CE448F-F80F-4AB2-99C3-BF112EA79538}" type="presParOf" srcId="{F191D7BA-41BC-4500-B3AF-C583E1146BF7}" destId="{D26C1306-73CA-42C2-9FB2-D6D91BB2EBC2}" srcOrd="17" destOrd="0" presId="urn:microsoft.com/office/officeart/2005/8/layout/list1"/>
    <dgm:cxn modelId="{C1838F7E-F5A6-4C9E-8B44-96442A49519E}" type="presParOf" srcId="{F191D7BA-41BC-4500-B3AF-C583E1146BF7}" destId="{21EEEEA7-EFC7-4E2C-8513-A69870008F4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DE84A1-F73A-4768-9F65-687C4B13CA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95F0070-FE40-4F26-BC18-5E877FB814B0}">
      <dgm:prSet phldrT="[Text]"/>
      <dgm:spPr/>
      <dgm:t>
        <a:bodyPr/>
        <a:lstStyle/>
        <a:p>
          <a:r>
            <a:rPr lang="en-US" dirty="0" smtClean="0"/>
            <a:t>Teacher Identifies the Task and Question</a:t>
          </a:r>
          <a:endParaRPr lang="en-US" dirty="0"/>
        </a:p>
      </dgm:t>
    </dgm:pt>
    <dgm:pt modelId="{4FAFF726-E91B-44DF-AE1E-8FC75773D383}" type="parTrans" cxnId="{F3C905E6-94D3-48EC-AF90-BBA17CDFE31B}">
      <dgm:prSet/>
      <dgm:spPr/>
      <dgm:t>
        <a:bodyPr/>
        <a:lstStyle/>
        <a:p>
          <a:endParaRPr lang="en-US"/>
        </a:p>
      </dgm:t>
    </dgm:pt>
    <dgm:pt modelId="{08B4A3D8-AAB7-44A5-9703-47DD4E3B8F1C}" type="sibTrans" cxnId="{F3C905E6-94D3-48EC-AF90-BBA17CDFE31B}">
      <dgm:prSet/>
      <dgm:spPr/>
      <dgm:t>
        <a:bodyPr/>
        <a:lstStyle/>
        <a:p>
          <a:endParaRPr lang="en-US"/>
        </a:p>
      </dgm:t>
    </dgm:pt>
    <dgm:pt modelId="{036DB900-AC08-48BE-9597-32FE677968BA}">
      <dgm:prSet phldrT="[Text]"/>
      <dgm:spPr/>
      <dgm:t>
        <a:bodyPr/>
        <a:lstStyle/>
        <a:p>
          <a:r>
            <a:rPr lang="en-US" dirty="0" smtClean="0"/>
            <a:t>Argumentation Session</a:t>
          </a:r>
          <a:endParaRPr lang="en-US" dirty="0"/>
        </a:p>
      </dgm:t>
    </dgm:pt>
    <dgm:pt modelId="{51F970BC-67BC-49B4-A99A-40D57A3E23BB}" type="parTrans" cxnId="{EFABE799-6163-4DAF-92C6-F0F89E0E3E24}">
      <dgm:prSet/>
      <dgm:spPr/>
      <dgm:t>
        <a:bodyPr/>
        <a:lstStyle/>
        <a:p>
          <a:endParaRPr lang="en-US"/>
        </a:p>
      </dgm:t>
    </dgm:pt>
    <dgm:pt modelId="{76DC02D6-F3B6-4E99-8F8B-729C00766E45}" type="sibTrans" cxnId="{EFABE799-6163-4DAF-92C6-F0F89E0E3E24}">
      <dgm:prSet/>
      <dgm:spPr/>
      <dgm:t>
        <a:bodyPr/>
        <a:lstStyle/>
        <a:p>
          <a:endParaRPr lang="en-US"/>
        </a:p>
      </dgm:t>
    </dgm:pt>
    <dgm:pt modelId="{3D27ED82-5403-4C59-9CC5-7473A729DE63}">
      <dgm:prSet phldrT="[Text]"/>
      <dgm:spPr/>
      <dgm:t>
        <a:bodyPr/>
        <a:lstStyle/>
        <a:p>
          <a:r>
            <a:rPr lang="en-US" dirty="0" smtClean="0"/>
            <a:t>Generate a Tentative Argument</a:t>
          </a:r>
          <a:endParaRPr lang="en-US" dirty="0"/>
        </a:p>
      </dgm:t>
    </dgm:pt>
    <dgm:pt modelId="{879BF941-6ED6-4E72-9FF2-71465D8CE46C}" type="parTrans" cxnId="{7956C204-8028-44A1-A264-F0DEA3E51712}">
      <dgm:prSet/>
      <dgm:spPr/>
      <dgm:t>
        <a:bodyPr/>
        <a:lstStyle/>
        <a:p>
          <a:endParaRPr lang="en-US"/>
        </a:p>
      </dgm:t>
    </dgm:pt>
    <dgm:pt modelId="{3A46DDEE-C9C7-4E02-84A8-91D1A88F6300}" type="sibTrans" cxnId="{7956C204-8028-44A1-A264-F0DEA3E51712}">
      <dgm:prSet/>
      <dgm:spPr/>
      <dgm:t>
        <a:bodyPr/>
        <a:lstStyle/>
        <a:p>
          <a:endParaRPr lang="en-US"/>
        </a:p>
      </dgm:t>
    </dgm:pt>
    <dgm:pt modelId="{311F99B3-2549-4272-A39D-99F803CC20A5}">
      <dgm:prSet phldrT="[Text]"/>
      <dgm:spPr/>
      <dgm:t>
        <a:bodyPr/>
        <a:lstStyle/>
        <a:p>
          <a:r>
            <a:rPr lang="en-US" smtClean="0"/>
            <a:t>The Reflective Discussion</a:t>
          </a:r>
          <a:endParaRPr lang="en-US" dirty="0"/>
        </a:p>
      </dgm:t>
    </dgm:pt>
    <dgm:pt modelId="{CFA14808-25A5-4116-8E99-1C695F6DA01B}" type="parTrans" cxnId="{966D2162-5C0D-4F86-80DC-FA03FA651A99}">
      <dgm:prSet/>
      <dgm:spPr/>
      <dgm:t>
        <a:bodyPr/>
        <a:lstStyle/>
        <a:p>
          <a:endParaRPr lang="en-US"/>
        </a:p>
      </dgm:t>
    </dgm:pt>
    <dgm:pt modelId="{AFBB7B0A-A451-4C92-A346-8E5919A6F65F}" type="sibTrans" cxnId="{966D2162-5C0D-4F86-80DC-FA03FA651A99}">
      <dgm:prSet/>
      <dgm:spPr/>
      <dgm:t>
        <a:bodyPr/>
        <a:lstStyle/>
        <a:p>
          <a:endParaRPr lang="en-US"/>
        </a:p>
      </dgm:t>
    </dgm:pt>
    <dgm:pt modelId="{77964F64-2F81-4C85-81A7-7D64C3083AC0}">
      <dgm:prSet phldrT="[Text]"/>
      <dgm:spPr/>
      <dgm:t>
        <a:bodyPr/>
        <a:lstStyle/>
        <a:p>
          <a:r>
            <a:rPr lang="en-US" dirty="0" smtClean="0"/>
            <a:t>Final Written Argument</a:t>
          </a:r>
          <a:endParaRPr lang="en-US" dirty="0"/>
        </a:p>
      </dgm:t>
    </dgm:pt>
    <dgm:pt modelId="{6198912C-015D-4B3F-BF99-83F82176956F}" type="parTrans" cxnId="{EC2950D2-EF18-4058-9287-D49F8509F5EB}">
      <dgm:prSet/>
      <dgm:spPr/>
      <dgm:t>
        <a:bodyPr/>
        <a:lstStyle/>
        <a:p>
          <a:endParaRPr lang="en-US"/>
        </a:p>
      </dgm:t>
    </dgm:pt>
    <dgm:pt modelId="{E4154ACF-B9D3-4869-9335-F7C6041C6D11}" type="sibTrans" cxnId="{EC2950D2-EF18-4058-9287-D49F8509F5EB}">
      <dgm:prSet/>
      <dgm:spPr/>
      <dgm:t>
        <a:bodyPr/>
        <a:lstStyle/>
        <a:p>
          <a:endParaRPr lang="en-US"/>
        </a:p>
      </dgm:t>
    </dgm:pt>
    <dgm:pt modelId="{F191D7BA-41BC-4500-B3AF-C583E1146BF7}" type="pres">
      <dgm:prSet presAssocID="{56DE84A1-F73A-4768-9F65-687C4B13CA57}" presName="linear" presStyleCnt="0">
        <dgm:presLayoutVars>
          <dgm:dir/>
          <dgm:animLvl val="lvl"/>
          <dgm:resizeHandles val="exact"/>
        </dgm:presLayoutVars>
      </dgm:prSet>
      <dgm:spPr/>
      <dgm:t>
        <a:bodyPr/>
        <a:lstStyle/>
        <a:p>
          <a:endParaRPr lang="en-US"/>
        </a:p>
      </dgm:t>
    </dgm:pt>
    <dgm:pt modelId="{BDB5EE00-29FE-4B78-9B81-70D7F539B358}" type="pres">
      <dgm:prSet presAssocID="{695F0070-FE40-4F26-BC18-5E877FB814B0}" presName="parentLin" presStyleCnt="0"/>
      <dgm:spPr/>
    </dgm:pt>
    <dgm:pt modelId="{6B0F2D8E-77C0-4324-874A-7E026AAAA94D}" type="pres">
      <dgm:prSet presAssocID="{695F0070-FE40-4F26-BC18-5E877FB814B0}" presName="parentLeftMargin" presStyleLbl="node1" presStyleIdx="0" presStyleCnt="5"/>
      <dgm:spPr/>
      <dgm:t>
        <a:bodyPr/>
        <a:lstStyle/>
        <a:p>
          <a:endParaRPr lang="en-US"/>
        </a:p>
      </dgm:t>
    </dgm:pt>
    <dgm:pt modelId="{95684725-9B8A-4BD1-A4FB-487A48EDB2C4}" type="pres">
      <dgm:prSet presAssocID="{695F0070-FE40-4F26-BC18-5E877FB814B0}" presName="parentText" presStyleLbl="node1" presStyleIdx="0" presStyleCnt="5" custLinFactNeighborX="-20060" custLinFactNeighborY="-7415">
        <dgm:presLayoutVars>
          <dgm:chMax val="0"/>
          <dgm:bulletEnabled val="1"/>
        </dgm:presLayoutVars>
      </dgm:prSet>
      <dgm:spPr/>
      <dgm:t>
        <a:bodyPr/>
        <a:lstStyle/>
        <a:p>
          <a:endParaRPr lang="en-US"/>
        </a:p>
      </dgm:t>
    </dgm:pt>
    <dgm:pt modelId="{95D8CBA7-4F13-408A-98B3-F42BE83660CA}" type="pres">
      <dgm:prSet presAssocID="{695F0070-FE40-4F26-BC18-5E877FB814B0}" presName="negativeSpace" presStyleCnt="0"/>
      <dgm:spPr/>
    </dgm:pt>
    <dgm:pt modelId="{D9DC12A6-F7E1-4BAD-BB11-06F89299657A}" type="pres">
      <dgm:prSet presAssocID="{695F0070-FE40-4F26-BC18-5E877FB814B0}" presName="childText" presStyleLbl="conFgAcc1" presStyleIdx="0" presStyleCnt="5">
        <dgm:presLayoutVars>
          <dgm:bulletEnabled val="1"/>
        </dgm:presLayoutVars>
      </dgm:prSet>
      <dgm:spPr/>
    </dgm:pt>
    <dgm:pt modelId="{A0991182-FEC5-4BE0-A94D-0E8EE743C5C5}" type="pres">
      <dgm:prSet presAssocID="{08B4A3D8-AAB7-44A5-9703-47DD4E3B8F1C}" presName="spaceBetweenRectangles" presStyleCnt="0"/>
      <dgm:spPr/>
    </dgm:pt>
    <dgm:pt modelId="{EE5B31FF-697A-4E5D-852F-769103C82DE5}" type="pres">
      <dgm:prSet presAssocID="{3D27ED82-5403-4C59-9CC5-7473A729DE63}" presName="parentLin" presStyleCnt="0"/>
      <dgm:spPr/>
    </dgm:pt>
    <dgm:pt modelId="{F0C36ACE-B0C9-4861-B796-F6E65C0A7F17}" type="pres">
      <dgm:prSet presAssocID="{3D27ED82-5403-4C59-9CC5-7473A729DE63}" presName="parentLeftMargin" presStyleLbl="node1" presStyleIdx="0" presStyleCnt="5"/>
      <dgm:spPr/>
      <dgm:t>
        <a:bodyPr/>
        <a:lstStyle/>
        <a:p>
          <a:endParaRPr lang="en-US"/>
        </a:p>
      </dgm:t>
    </dgm:pt>
    <dgm:pt modelId="{6DB2F96F-BF94-4015-A7D6-203109BD17FC}" type="pres">
      <dgm:prSet presAssocID="{3D27ED82-5403-4C59-9CC5-7473A729DE63}" presName="parentText" presStyleLbl="node1" presStyleIdx="1" presStyleCnt="5">
        <dgm:presLayoutVars>
          <dgm:chMax val="0"/>
          <dgm:bulletEnabled val="1"/>
        </dgm:presLayoutVars>
      </dgm:prSet>
      <dgm:spPr/>
      <dgm:t>
        <a:bodyPr/>
        <a:lstStyle/>
        <a:p>
          <a:endParaRPr lang="en-US"/>
        </a:p>
      </dgm:t>
    </dgm:pt>
    <dgm:pt modelId="{14A06145-62C7-4B39-8AEF-A2D336E2D6C6}" type="pres">
      <dgm:prSet presAssocID="{3D27ED82-5403-4C59-9CC5-7473A729DE63}" presName="negativeSpace" presStyleCnt="0"/>
      <dgm:spPr/>
    </dgm:pt>
    <dgm:pt modelId="{C7C1DA0D-C413-430F-BEE2-D0FFE28558F0}" type="pres">
      <dgm:prSet presAssocID="{3D27ED82-5403-4C59-9CC5-7473A729DE63}" presName="childText" presStyleLbl="conFgAcc1" presStyleIdx="1" presStyleCnt="5">
        <dgm:presLayoutVars>
          <dgm:bulletEnabled val="1"/>
        </dgm:presLayoutVars>
      </dgm:prSet>
      <dgm:spPr/>
    </dgm:pt>
    <dgm:pt modelId="{F5B7AEAC-FF0F-4F2D-8BF4-EE96B68BF55C}" type="pres">
      <dgm:prSet presAssocID="{3A46DDEE-C9C7-4E02-84A8-91D1A88F6300}" presName="spaceBetweenRectangles" presStyleCnt="0"/>
      <dgm:spPr/>
    </dgm:pt>
    <dgm:pt modelId="{53B685F5-C0C7-4761-BCF6-17A914EB2D56}" type="pres">
      <dgm:prSet presAssocID="{036DB900-AC08-48BE-9597-32FE677968BA}" presName="parentLin" presStyleCnt="0"/>
      <dgm:spPr/>
    </dgm:pt>
    <dgm:pt modelId="{22881130-DE4C-4222-A6C6-C50564960521}" type="pres">
      <dgm:prSet presAssocID="{036DB900-AC08-48BE-9597-32FE677968BA}" presName="parentLeftMargin" presStyleLbl="node1" presStyleIdx="1" presStyleCnt="5"/>
      <dgm:spPr/>
      <dgm:t>
        <a:bodyPr/>
        <a:lstStyle/>
        <a:p>
          <a:endParaRPr lang="en-US"/>
        </a:p>
      </dgm:t>
    </dgm:pt>
    <dgm:pt modelId="{91CDAB15-7214-4212-B8BB-552FCE0F3D71}" type="pres">
      <dgm:prSet presAssocID="{036DB900-AC08-48BE-9597-32FE677968BA}" presName="parentText" presStyleLbl="node1" presStyleIdx="2" presStyleCnt="5">
        <dgm:presLayoutVars>
          <dgm:chMax val="0"/>
          <dgm:bulletEnabled val="1"/>
        </dgm:presLayoutVars>
      </dgm:prSet>
      <dgm:spPr/>
      <dgm:t>
        <a:bodyPr/>
        <a:lstStyle/>
        <a:p>
          <a:endParaRPr lang="en-US"/>
        </a:p>
      </dgm:t>
    </dgm:pt>
    <dgm:pt modelId="{F4C7B498-B7B3-4863-A84F-886335F0B107}" type="pres">
      <dgm:prSet presAssocID="{036DB900-AC08-48BE-9597-32FE677968BA}" presName="negativeSpace" presStyleCnt="0"/>
      <dgm:spPr/>
    </dgm:pt>
    <dgm:pt modelId="{515F1B03-B460-488C-B7C9-E6363CAADCBF}" type="pres">
      <dgm:prSet presAssocID="{036DB900-AC08-48BE-9597-32FE677968BA}" presName="childText" presStyleLbl="conFgAcc1" presStyleIdx="2" presStyleCnt="5">
        <dgm:presLayoutVars>
          <dgm:bulletEnabled val="1"/>
        </dgm:presLayoutVars>
      </dgm:prSet>
      <dgm:spPr/>
    </dgm:pt>
    <dgm:pt modelId="{84E72FEE-3DDD-4065-86E3-E30F809190FF}" type="pres">
      <dgm:prSet presAssocID="{76DC02D6-F3B6-4E99-8F8B-729C00766E45}" presName="spaceBetweenRectangles" presStyleCnt="0"/>
      <dgm:spPr/>
    </dgm:pt>
    <dgm:pt modelId="{8471DFFF-0D5B-48CF-8CA0-D94E9F8BF807}" type="pres">
      <dgm:prSet presAssocID="{311F99B3-2549-4272-A39D-99F803CC20A5}" presName="parentLin" presStyleCnt="0"/>
      <dgm:spPr/>
    </dgm:pt>
    <dgm:pt modelId="{8A1C7216-F4FF-4987-945B-5033F7682772}" type="pres">
      <dgm:prSet presAssocID="{311F99B3-2549-4272-A39D-99F803CC20A5}" presName="parentLeftMargin" presStyleLbl="node1" presStyleIdx="2" presStyleCnt="5"/>
      <dgm:spPr/>
      <dgm:t>
        <a:bodyPr/>
        <a:lstStyle/>
        <a:p>
          <a:endParaRPr lang="en-US"/>
        </a:p>
      </dgm:t>
    </dgm:pt>
    <dgm:pt modelId="{612F3385-8553-422F-8EE7-0599B00C7A28}" type="pres">
      <dgm:prSet presAssocID="{311F99B3-2549-4272-A39D-99F803CC20A5}" presName="parentText" presStyleLbl="node1" presStyleIdx="3" presStyleCnt="5">
        <dgm:presLayoutVars>
          <dgm:chMax val="0"/>
          <dgm:bulletEnabled val="1"/>
        </dgm:presLayoutVars>
      </dgm:prSet>
      <dgm:spPr/>
      <dgm:t>
        <a:bodyPr/>
        <a:lstStyle/>
        <a:p>
          <a:endParaRPr lang="en-US"/>
        </a:p>
      </dgm:t>
    </dgm:pt>
    <dgm:pt modelId="{10A0F7E6-8EC9-4515-8F86-D1278FC73193}" type="pres">
      <dgm:prSet presAssocID="{311F99B3-2549-4272-A39D-99F803CC20A5}" presName="negativeSpace" presStyleCnt="0"/>
      <dgm:spPr/>
    </dgm:pt>
    <dgm:pt modelId="{CF5ADB8B-9400-4EFD-AB18-A60C79602779}" type="pres">
      <dgm:prSet presAssocID="{311F99B3-2549-4272-A39D-99F803CC20A5}" presName="childText" presStyleLbl="conFgAcc1" presStyleIdx="3" presStyleCnt="5">
        <dgm:presLayoutVars>
          <dgm:bulletEnabled val="1"/>
        </dgm:presLayoutVars>
      </dgm:prSet>
      <dgm:spPr/>
    </dgm:pt>
    <dgm:pt modelId="{0C9DBCB7-CB2D-4A5B-8D6F-AFC266F71BA0}" type="pres">
      <dgm:prSet presAssocID="{AFBB7B0A-A451-4C92-A346-8E5919A6F65F}" presName="spaceBetweenRectangles" presStyleCnt="0"/>
      <dgm:spPr/>
    </dgm:pt>
    <dgm:pt modelId="{802800F2-12AE-4E29-BD4F-EC92D838E32C}" type="pres">
      <dgm:prSet presAssocID="{77964F64-2F81-4C85-81A7-7D64C3083AC0}" presName="parentLin" presStyleCnt="0"/>
      <dgm:spPr/>
    </dgm:pt>
    <dgm:pt modelId="{650DB0A6-B864-4FF6-8B53-6E7229848D1E}" type="pres">
      <dgm:prSet presAssocID="{77964F64-2F81-4C85-81A7-7D64C3083AC0}" presName="parentLeftMargin" presStyleLbl="node1" presStyleIdx="3" presStyleCnt="5"/>
      <dgm:spPr/>
      <dgm:t>
        <a:bodyPr/>
        <a:lstStyle/>
        <a:p>
          <a:endParaRPr lang="en-US"/>
        </a:p>
      </dgm:t>
    </dgm:pt>
    <dgm:pt modelId="{DC9CA749-3911-45C9-ACCA-2F8F391A42A2}" type="pres">
      <dgm:prSet presAssocID="{77964F64-2F81-4C85-81A7-7D64C3083AC0}" presName="parentText" presStyleLbl="node1" presStyleIdx="4" presStyleCnt="5">
        <dgm:presLayoutVars>
          <dgm:chMax val="0"/>
          <dgm:bulletEnabled val="1"/>
        </dgm:presLayoutVars>
      </dgm:prSet>
      <dgm:spPr/>
      <dgm:t>
        <a:bodyPr/>
        <a:lstStyle/>
        <a:p>
          <a:endParaRPr lang="en-US"/>
        </a:p>
      </dgm:t>
    </dgm:pt>
    <dgm:pt modelId="{D26C1306-73CA-42C2-9FB2-D6D91BB2EBC2}" type="pres">
      <dgm:prSet presAssocID="{77964F64-2F81-4C85-81A7-7D64C3083AC0}" presName="negativeSpace" presStyleCnt="0"/>
      <dgm:spPr/>
    </dgm:pt>
    <dgm:pt modelId="{21EEEEA7-EFC7-4E2C-8513-A69870008F42}" type="pres">
      <dgm:prSet presAssocID="{77964F64-2F81-4C85-81A7-7D64C3083AC0}" presName="childText" presStyleLbl="conFgAcc1" presStyleIdx="4" presStyleCnt="5">
        <dgm:presLayoutVars>
          <dgm:bulletEnabled val="1"/>
        </dgm:presLayoutVars>
      </dgm:prSet>
      <dgm:spPr/>
    </dgm:pt>
  </dgm:ptLst>
  <dgm:cxnLst>
    <dgm:cxn modelId="{D36A1AAC-BE80-477A-BAAA-E194CCA45248}" type="presOf" srcId="{77964F64-2F81-4C85-81A7-7D64C3083AC0}" destId="{DC9CA749-3911-45C9-ACCA-2F8F391A42A2}" srcOrd="1" destOrd="0" presId="urn:microsoft.com/office/officeart/2005/8/layout/list1"/>
    <dgm:cxn modelId="{7956C204-8028-44A1-A264-F0DEA3E51712}" srcId="{56DE84A1-F73A-4768-9F65-687C4B13CA57}" destId="{3D27ED82-5403-4C59-9CC5-7473A729DE63}" srcOrd="1" destOrd="0" parTransId="{879BF941-6ED6-4E72-9FF2-71465D8CE46C}" sibTransId="{3A46DDEE-C9C7-4E02-84A8-91D1A88F6300}"/>
    <dgm:cxn modelId="{62D1C048-F174-4373-9ECE-36ADF6A52CB3}" type="presOf" srcId="{311F99B3-2549-4272-A39D-99F803CC20A5}" destId="{612F3385-8553-422F-8EE7-0599B00C7A28}" srcOrd="1" destOrd="0" presId="urn:microsoft.com/office/officeart/2005/8/layout/list1"/>
    <dgm:cxn modelId="{F26CC33D-6EE5-4C58-BFC0-92B295E45C35}" type="presOf" srcId="{56DE84A1-F73A-4768-9F65-687C4B13CA57}" destId="{F191D7BA-41BC-4500-B3AF-C583E1146BF7}" srcOrd="0" destOrd="0" presId="urn:microsoft.com/office/officeart/2005/8/layout/list1"/>
    <dgm:cxn modelId="{F3C905E6-94D3-48EC-AF90-BBA17CDFE31B}" srcId="{56DE84A1-F73A-4768-9F65-687C4B13CA57}" destId="{695F0070-FE40-4F26-BC18-5E877FB814B0}" srcOrd="0" destOrd="0" parTransId="{4FAFF726-E91B-44DF-AE1E-8FC75773D383}" sibTransId="{08B4A3D8-AAB7-44A5-9703-47DD4E3B8F1C}"/>
    <dgm:cxn modelId="{BABFDAA3-3962-4179-9D40-53AC6EADFEA0}" type="presOf" srcId="{3D27ED82-5403-4C59-9CC5-7473A729DE63}" destId="{F0C36ACE-B0C9-4861-B796-F6E65C0A7F17}" srcOrd="0" destOrd="0" presId="urn:microsoft.com/office/officeart/2005/8/layout/list1"/>
    <dgm:cxn modelId="{1CD30BD1-F122-46F4-ADF2-00E55BCD3CC5}" type="presOf" srcId="{695F0070-FE40-4F26-BC18-5E877FB814B0}" destId="{95684725-9B8A-4BD1-A4FB-487A48EDB2C4}" srcOrd="1" destOrd="0" presId="urn:microsoft.com/office/officeart/2005/8/layout/list1"/>
    <dgm:cxn modelId="{5829298D-85D1-4206-AE4E-04441227D153}" type="presOf" srcId="{036DB900-AC08-48BE-9597-32FE677968BA}" destId="{22881130-DE4C-4222-A6C6-C50564960521}" srcOrd="0" destOrd="0" presId="urn:microsoft.com/office/officeart/2005/8/layout/list1"/>
    <dgm:cxn modelId="{966D2162-5C0D-4F86-80DC-FA03FA651A99}" srcId="{56DE84A1-F73A-4768-9F65-687C4B13CA57}" destId="{311F99B3-2549-4272-A39D-99F803CC20A5}" srcOrd="3" destOrd="0" parTransId="{CFA14808-25A5-4116-8E99-1C695F6DA01B}" sibTransId="{AFBB7B0A-A451-4C92-A346-8E5919A6F65F}"/>
    <dgm:cxn modelId="{F1A19074-C629-499B-A1DD-348FB9FF0279}" type="presOf" srcId="{77964F64-2F81-4C85-81A7-7D64C3083AC0}" destId="{650DB0A6-B864-4FF6-8B53-6E7229848D1E}" srcOrd="0" destOrd="0" presId="urn:microsoft.com/office/officeart/2005/8/layout/list1"/>
    <dgm:cxn modelId="{EFABE799-6163-4DAF-92C6-F0F89E0E3E24}" srcId="{56DE84A1-F73A-4768-9F65-687C4B13CA57}" destId="{036DB900-AC08-48BE-9597-32FE677968BA}" srcOrd="2" destOrd="0" parTransId="{51F970BC-67BC-49B4-A99A-40D57A3E23BB}" sibTransId="{76DC02D6-F3B6-4E99-8F8B-729C00766E45}"/>
    <dgm:cxn modelId="{FA375DC2-7931-4D5B-8618-44325D7FC015}" type="presOf" srcId="{695F0070-FE40-4F26-BC18-5E877FB814B0}" destId="{6B0F2D8E-77C0-4324-874A-7E026AAAA94D}" srcOrd="0" destOrd="0" presId="urn:microsoft.com/office/officeart/2005/8/layout/list1"/>
    <dgm:cxn modelId="{448437ED-BF1A-46C7-AFFA-C9233D2D354B}" type="presOf" srcId="{3D27ED82-5403-4C59-9CC5-7473A729DE63}" destId="{6DB2F96F-BF94-4015-A7D6-203109BD17FC}" srcOrd="1" destOrd="0" presId="urn:microsoft.com/office/officeart/2005/8/layout/list1"/>
    <dgm:cxn modelId="{FCD2E0F2-3E1C-492D-9C67-BEB86FE0752D}" type="presOf" srcId="{311F99B3-2549-4272-A39D-99F803CC20A5}" destId="{8A1C7216-F4FF-4987-945B-5033F7682772}" srcOrd="0" destOrd="0" presId="urn:microsoft.com/office/officeart/2005/8/layout/list1"/>
    <dgm:cxn modelId="{EC2950D2-EF18-4058-9287-D49F8509F5EB}" srcId="{56DE84A1-F73A-4768-9F65-687C4B13CA57}" destId="{77964F64-2F81-4C85-81A7-7D64C3083AC0}" srcOrd="4" destOrd="0" parTransId="{6198912C-015D-4B3F-BF99-83F82176956F}" sibTransId="{E4154ACF-B9D3-4869-9335-F7C6041C6D11}"/>
    <dgm:cxn modelId="{607FE44D-0AB9-46FA-93F4-EF1FC26E6A20}" type="presOf" srcId="{036DB900-AC08-48BE-9597-32FE677968BA}" destId="{91CDAB15-7214-4212-B8BB-552FCE0F3D71}" srcOrd="1" destOrd="0" presId="urn:microsoft.com/office/officeart/2005/8/layout/list1"/>
    <dgm:cxn modelId="{8A3876CB-17AD-42EA-B5F0-E458A7B332CB}" type="presParOf" srcId="{F191D7BA-41BC-4500-B3AF-C583E1146BF7}" destId="{BDB5EE00-29FE-4B78-9B81-70D7F539B358}" srcOrd="0" destOrd="0" presId="urn:microsoft.com/office/officeart/2005/8/layout/list1"/>
    <dgm:cxn modelId="{51C3A3BA-7E56-4A2B-B8B3-E5B2AFF5150C}" type="presParOf" srcId="{BDB5EE00-29FE-4B78-9B81-70D7F539B358}" destId="{6B0F2D8E-77C0-4324-874A-7E026AAAA94D}" srcOrd="0" destOrd="0" presId="urn:microsoft.com/office/officeart/2005/8/layout/list1"/>
    <dgm:cxn modelId="{DBB49873-E6FD-48F9-A531-6C8C3A76DE61}" type="presParOf" srcId="{BDB5EE00-29FE-4B78-9B81-70D7F539B358}" destId="{95684725-9B8A-4BD1-A4FB-487A48EDB2C4}" srcOrd="1" destOrd="0" presId="urn:microsoft.com/office/officeart/2005/8/layout/list1"/>
    <dgm:cxn modelId="{F5674B5B-AFF0-421B-915F-6E510F041D2D}" type="presParOf" srcId="{F191D7BA-41BC-4500-B3AF-C583E1146BF7}" destId="{95D8CBA7-4F13-408A-98B3-F42BE83660CA}" srcOrd="1" destOrd="0" presId="urn:microsoft.com/office/officeart/2005/8/layout/list1"/>
    <dgm:cxn modelId="{CFFA5892-4553-41CB-A343-A458F1FA14CD}" type="presParOf" srcId="{F191D7BA-41BC-4500-B3AF-C583E1146BF7}" destId="{D9DC12A6-F7E1-4BAD-BB11-06F89299657A}" srcOrd="2" destOrd="0" presId="urn:microsoft.com/office/officeart/2005/8/layout/list1"/>
    <dgm:cxn modelId="{B142F4A5-C86D-49AE-8EDC-5C090B9FBBFF}" type="presParOf" srcId="{F191D7BA-41BC-4500-B3AF-C583E1146BF7}" destId="{A0991182-FEC5-4BE0-A94D-0E8EE743C5C5}" srcOrd="3" destOrd="0" presId="urn:microsoft.com/office/officeart/2005/8/layout/list1"/>
    <dgm:cxn modelId="{15AA0E67-4599-431F-912D-31852D00D846}" type="presParOf" srcId="{F191D7BA-41BC-4500-B3AF-C583E1146BF7}" destId="{EE5B31FF-697A-4E5D-852F-769103C82DE5}" srcOrd="4" destOrd="0" presId="urn:microsoft.com/office/officeart/2005/8/layout/list1"/>
    <dgm:cxn modelId="{D3BC1AF7-AC1B-4B69-9DC9-906D1E2AE54B}" type="presParOf" srcId="{EE5B31FF-697A-4E5D-852F-769103C82DE5}" destId="{F0C36ACE-B0C9-4861-B796-F6E65C0A7F17}" srcOrd="0" destOrd="0" presId="urn:microsoft.com/office/officeart/2005/8/layout/list1"/>
    <dgm:cxn modelId="{88FBB98F-8F55-46A3-AC8B-3170842CAF6C}" type="presParOf" srcId="{EE5B31FF-697A-4E5D-852F-769103C82DE5}" destId="{6DB2F96F-BF94-4015-A7D6-203109BD17FC}" srcOrd="1" destOrd="0" presId="urn:microsoft.com/office/officeart/2005/8/layout/list1"/>
    <dgm:cxn modelId="{7EEA4B52-21AD-44E7-A7E3-0B2BCA99638C}" type="presParOf" srcId="{F191D7BA-41BC-4500-B3AF-C583E1146BF7}" destId="{14A06145-62C7-4B39-8AEF-A2D336E2D6C6}" srcOrd="5" destOrd="0" presId="urn:microsoft.com/office/officeart/2005/8/layout/list1"/>
    <dgm:cxn modelId="{95DA51A6-052B-4995-8ABA-030CCD9B163E}" type="presParOf" srcId="{F191D7BA-41BC-4500-B3AF-C583E1146BF7}" destId="{C7C1DA0D-C413-430F-BEE2-D0FFE28558F0}" srcOrd="6" destOrd="0" presId="urn:microsoft.com/office/officeart/2005/8/layout/list1"/>
    <dgm:cxn modelId="{F96EEBE9-E9C0-454D-87A4-CEA1D08320F6}" type="presParOf" srcId="{F191D7BA-41BC-4500-B3AF-C583E1146BF7}" destId="{F5B7AEAC-FF0F-4F2D-8BF4-EE96B68BF55C}" srcOrd="7" destOrd="0" presId="urn:microsoft.com/office/officeart/2005/8/layout/list1"/>
    <dgm:cxn modelId="{9ABBD07C-3E48-4E9B-8B09-4425B43642A6}" type="presParOf" srcId="{F191D7BA-41BC-4500-B3AF-C583E1146BF7}" destId="{53B685F5-C0C7-4761-BCF6-17A914EB2D56}" srcOrd="8" destOrd="0" presId="urn:microsoft.com/office/officeart/2005/8/layout/list1"/>
    <dgm:cxn modelId="{9AF6841E-A394-4C2C-BA0A-F992E6A731CC}" type="presParOf" srcId="{53B685F5-C0C7-4761-BCF6-17A914EB2D56}" destId="{22881130-DE4C-4222-A6C6-C50564960521}" srcOrd="0" destOrd="0" presId="urn:microsoft.com/office/officeart/2005/8/layout/list1"/>
    <dgm:cxn modelId="{FB65915C-BAF5-4353-AFC6-8B4666D34887}" type="presParOf" srcId="{53B685F5-C0C7-4761-BCF6-17A914EB2D56}" destId="{91CDAB15-7214-4212-B8BB-552FCE0F3D71}" srcOrd="1" destOrd="0" presId="urn:microsoft.com/office/officeart/2005/8/layout/list1"/>
    <dgm:cxn modelId="{E2A2946A-5C96-433D-BDAF-13B609E83231}" type="presParOf" srcId="{F191D7BA-41BC-4500-B3AF-C583E1146BF7}" destId="{F4C7B498-B7B3-4863-A84F-886335F0B107}" srcOrd="9" destOrd="0" presId="urn:microsoft.com/office/officeart/2005/8/layout/list1"/>
    <dgm:cxn modelId="{496FA61D-ECDC-4D10-995B-93A311456CEF}" type="presParOf" srcId="{F191D7BA-41BC-4500-B3AF-C583E1146BF7}" destId="{515F1B03-B460-488C-B7C9-E6363CAADCBF}" srcOrd="10" destOrd="0" presId="urn:microsoft.com/office/officeart/2005/8/layout/list1"/>
    <dgm:cxn modelId="{47F2BAB0-50FE-48B7-9899-04DC1134902C}" type="presParOf" srcId="{F191D7BA-41BC-4500-B3AF-C583E1146BF7}" destId="{84E72FEE-3DDD-4065-86E3-E30F809190FF}" srcOrd="11" destOrd="0" presId="urn:microsoft.com/office/officeart/2005/8/layout/list1"/>
    <dgm:cxn modelId="{D34B6E68-64A4-4341-9920-06A8B1B941B2}" type="presParOf" srcId="{F191D7BA-41BC-4500-B3AF-C583E1146BF7}" destId="{8471DFFF-0D5B-48CF-8CA0-D94E9F8BF807}" srcOrd="12" destOrd="0" presId="urn:microsoft.com/office/officeart/2005/8/layout/list1"/>
    <dgm:cxn modelId="{88D92ABD-DFB2-441B-8AA7-F391D1C20F5F}" type="presParOf" srcId="{8471DFFF-0D5B-48CF-8CA0-D94E9F8BF807}" destId="{8A1C7216-F4FF-4987-945B-5033F7682772}" srcOrd="0" destOrd="0" presId="urn:microsoft.com/office/officeart/2005/8/layout/list1"/>
    <dgm:cxn modelId="{5473F0C2-3603-47E6-A9C3-1FE8D30C1327}" type="presParOf" srcId="{8471DFFF-0D5B-48CF-8CA0-D94E9F8BF807}" destId="{612F3385-8553-422F-8EE7-0599B00C7A28}" srcOrd="1" destOrd="0" presId="urn:microsoft.com/office/officeart/2005/8/layout/list1"/>
    <dgm:cxn modelId="{643AAA8F-1A2A-404B-9054-07D5F1730021}" type="presParOf" srcId="{F191D7BA-41BC-4500-B3AF-C583E1146BF7}" destId="{10A0F7E6-8EC9-4515-8F86-D1278FC73193}" srcOrd="13" destOrd="0" presId="urn:microsoft.com/office/officeart/2005/8/layout/list1"/>
    <dgm:cxn modelId="{9EA4D714-004A-46CA-82BB-366DE9FE7C85}" type="presParOf" srcId="{F191D7BA-41BC-4500-B3AF-C583E1146BF7}" destId="{CF5ADB8B-9400-4EFD-AB18-A60C79602779}" srcOrd="14" destOrd="0" presId="urn:microsoft.com/office/officeart/2005/8/layout/list1"/>
    <dgm:cxn modelId="{CB06EE7F-6A4E-4595-877B-89D589C87EB8}" type="presParOf" srcId="{F191D7BA-41BC-4500-B3AF-C583E1146BF7}" destId="{0C9DBCB7-CB2D-4A5B-8D6F-AFC266F71BA0}" srcOrd="15" destOrd="0" presId="urn:microsoft.com/office/officeart/2005/8/layout/list1"/>
    <dgm:cxn modelId="{971E0C76-DFBE-4114-AFE0-E91E238AD94D}" type="presParOf" srcId="{F191D7BA-41BC-4500-B3AF-C583E1146BF7}" destId="{802800F2-12AE-4E29-BD4F-EC92D838E32C}" srcOrd="16" destOrd="0" presId="urn:microsoft.com/office/officeart/2005/8/layout/list1"/>
    <dgm:cxn modelId="{891EA803-6F84-4BD3-9801-EDFC2D2CB203}" type="presParOf" srcId="{802800F2-12AE-4E29-BD4F-EC92D838E32C}" destId="{650DB0A6-B864-4FF6-8B53-6E7229848D1E}" srcOrd="0" destOrd="0" presId="urn:microsoft.com/office/officeart/2005/8/layout/list1"/>
    <dgm:cxn modelId="{6E2D96B2-398F-4C35-B28C-024681C4610A}" type="presParOf" srcId="{802800F2-12AE-4E29-BD4F-EC92D838E32C}" destId="{DC9CA749-3911-45C9-ACCA-2F8F391A42A2}" srcOrd="1" destOrd="0" presId="urn:microsoft.com/office/officeart/2005/8/layout/list1"/>
    <dgm:cxn modelId="{F62DCEF7-0431-48EE-BA33-A614028414AA}" type="presParOf" srcId="{F191D7BA-41BC-4500-B3AF-C583E1146BF7}" destId="{D26C1306-73CA-42C2-9FB2-D6D91BB2EBC2}" srcOrd="17" destOrd="0" presId="urn:microsoft.com/office/officeart/2005/8/layout/list1"/>
    <dgm:cxn modelId="{5D09D61B-8AE8-4084-ABFA-7CF6CF3DBCCA}" type="presParOf" srcId="{F191D7BA-41BC-4500-B3AF-C583E1146BF7}" destId="{21EEEEA7-EFC7-4E2C-8513-A69870008F4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2BABB-7BD0-4C3D-AB28-EE98F44510A0}" type="datetimeFigureOut">
              <a:rPr lang="en-US" smtClean="0"/>
              <a:t>10/22/2014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15016-DDCE-4DE8-8657-85A09BAB7671}" type="slidenum">
              <a:rPr lang="en-US" smtClean="0"/>
              <a:t>‹#›</a:t>
            </a:fld>
            <a:endParaRPr lang="en-US"/>
          </a:p>
        </p:txBody>
      </p:sp>
    </p:spTree>
    <p:extLst>
      <p:ext uri="{BB962C8B-B14F-4D97-AF65-F5344CB8AC3E}">
        <p14:creationId xmlns:p14="http://schemas.microsoft.com/office/powerpoint/2010/main" val="381079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Welcome Participants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Logistics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Rest Room location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Locate the Parking Lot Poster or another similar</a:t>
            </a:r>
            <a:r>
              <a:rPr lang="en-US" sz="1200" kern="1200" baseline="0" dirty="0" smtClean="0">
                <a:solidFill>
                  <a:schemeClr val="tx1"/>
                </a:solidFill>
                <a:effectLst/>
                <a:latin typeface="+mn-lt"/>
                <a:ea typeface="+mn-ea"/>
                <a:cs typeface="+mn-cs"/>
              </a:rPr>
              <a:t> tool.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a:t>
            </a:fld>
            <a:endParaRPr lang="en-US"/>
          </a:p>
        </p:txBody>
      </p:sp>
    </p:spTree>
    <p:extLst>
      <p:ext uri="{BB962C8B-B14F-4D97-AF65-F5344CB8AC3E}">
        <p14:creationId xmlns:p14="http://schemas.microsoft.com/office/powerpoint/2010/main" val="3983233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Process:</a:t>
            </a:r>
          </a:p>
          <a:p>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baseline="0" dirty="0" smtClean="0">
                <a:solidFill>
                  <a:schemeClr val="tx1"/>
                </a:solidFill>
                <a:effectLst/>
                <a:latin typeface="+mn-lt"/>
                <a:ea typeface="+mn-ea"/>
                <a:cs typeface="+mn-cs"/>
              </a:rPr>
              <a:t>Ask participants to think about a response to the prompt on the slide and share their ideas with a partner.</a:t>
            </a:r>
          </a:p>
          <a:p>
            <a:pPr marL="228600" indent="-228600">
              <a:buFont typeface="+mj-lt"/>
              <a:buAutoNum type="arabicPeriod"/>
            </a:pPr>
            <a:r>
              <a:rPr lang="en-US" sz="1200" kern="1200" baseline="0" dirty="0" smtClean="0">
                <a:solidFill>
                  <a:schemeClr val="tx1"/>
                </a:solidFill>
                <a:effectLst/>
                <a:latin typeface="+mn-lt"/>
                <a:ea typeface="+mn-ea"/>
                <a:cs typeface="+mn-cs"/>
              </a:rPr>
              <a:t>Popcorn some ideas from the room.</a:t>
            </a:r>
          </a:p>
          <a:p>
            <a:pPr marL="228600" indent="-228600">
              <a:buFont typeface="+mj-lt"/>
              <a:buAutoNum type="arabicPeriod"/>
            </a:pPr>
            <a:r>
              <a:rPr lang="en-US" sz="1200" kern="1200" dirty="0" smtClean="0">
                <a:solidFill>
                  <a:schemeClr val="tx1"/>
                </a:solidFill>
                <a:effectLst/>
                <a:latin typeface="+mn-lt"/>
                <a:ea typeface="+mn-ea"/>
                <a:cs typeface="+mn-cs"/>
              </a:rPr>
              <a:t>Hand out the document: Dimension 1 Science and Engineering Practices and provide time for participants to make sense of it.</a:t>
            </a:r>
          </a:p>
          <a:p>
            <a:pPr marL="228600" indent="-228600">
              <a:buFont typeface="+mj-lt"/>
              <a:buAutoNum type="arabicPeriod"/>
            </a:pPr>
            <a:r>
              <a:rPr lang="en-US" sz="1200" kern="1200" dirty="0" smtClean="0">
                <a:solidFill>
                  <a:schemeClr val="tx1"/>
                </a:solidFill>
                <a:effectLst/>
                <a:latin typeface="+mn-lt"/>
                <a:ea typeface="+mn-ea"/>
                <a:cs typeface="+mn-cs"/>
              </a:rPr>
              <a:t>Ask participants to read SEP #7 (both columns)</a:t>
            </a:r>
          </a:p>
          <a:p>
            <a:pPr marL="228600" indent="-228600">
              <a:buFont typeface="+mj-lt"/>
              <a:buAutoNum type="arabicPeriod"/>
            </a:pPr>
            <a:r>
              <a:rPr lang="en-US" sz="1200" kern="1200" dirty="0" smtClean="0">
                <a:solidFill>
                  <a:schemeClr val="tx1"/>
                </a:solidFill>
                <a:effectLst/>
                <a:latin typeface="+mn-lt"/>
                <a:ea typeface="+mn-ea"/>
                <a:cs typeface="+mn-cs"/>
              </a:rPr>
              <a:t>Ask participants to compare the Science</a:t>
            </a:r>
            <a:r>
              <a:rPr lang="en-US" sz="1200" kern="1200" baseline="0" dirty="0" smtClean="0">
                <a:solidFill>
                  <a:schemeClr val="tx1"/>
                </a:solidFill>
                <a:effectLst/>
                <a:latin typeface="+mn-lt"/>
                <a:ea typeface="+mn-ea"/>
                <a:cs typeface="+mn-cs"/>
              </a:rPr>
              <a:t> and Engineering columns</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What are the similarities?</a:t>
            </a:r>
          </a:p>
          <a:p>
            <a:pPr marL="228600" indent="-228600">
              <a:buFont typeface="+mj-lt"/>
              <a:buAutoNum type="arabicPeriod"/>
            </a:pPr>
            <a:r>
              <a:rPr lang="en-US" sz="1200" kern="1200" dirty="0" smtClean="0">
                <a:solidFill>
                  <a:schemeClr val="tx1"/>
                </a:solidFill>
                <a:effectLst/>
                <a:latin typeface="+mn-lt"/>
                <a:ea typeface="+mn-ea"/>
                <a:cs typeface="+mn-cs"/>
              </a:rPr>
              <a:t>Ask participants to revisit</a:t>
            </a:r>
            <a:r>
              <a:rPr lang="en-US" sz="1200" kern="1200" baseline="0" dirty="0" smtClean="0">
                <a:solidFill>
                  <a:schemeClr val="tx1"/>
                </a:solidFill>
                <a:effectLst/>
                <a:latin typeface="+mn-lt"/>
                <a:ea typeface="+mn-ea"/>
                <a:cs typeface="+mn-cs"/>
              </a:rPr>
              <a:t> the prompt on the slide.  What new information needs to be added?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Transition</a:t>
            </a:r>
            <a:r>
              <a:rPr lang="en-US" sz="1200" kern="1200" dirty="0" smtClean="0">
                <a:solidFill>
                  <a:schemeClr val="tx1"/>
                </a:solidFill>
                <a:effectLst/>
                <a:latin typeface="+mn-lt"/>
                <a:ea typeface="+mn-ea"/>
                <a:cs typeface="+mn-cs"/>
              </a:rPr>
              <a:t>: Argumentation from Evidence is a practice found in CCSS math, ELA and NGSS.  Studies show that students have not had enough opportunity in science to engage in discourse with peers to develop, advocate for and defend a claim.  Teachers feel pressure to quickly debrief after an activity or investigation and move on.</a:t>
            </a:r>
            <a:endParaRPr lang="en-US" dirty="0" smtClean="0"/>
          </a:p>
          <a:p>
            <a:endParaRPr lang="en-US" baseline="0" dirty="0" smtClean="0"/>
          </a:p>
          <a:p>
            <a:r>
              <a:rPr lang="en-US" baseline="0" dirty="0" smtClean="0"/>
              <a:t>We are going to immerse you in a simulation that goes through the steps that can be used to help both teachers and students through the argumentation process.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7C014BF9-1299-F441-AA19-850095793F7C}" type="slidenum">
              <a:rPr lang="en-US" smtClean="0"/>
              <a:pPr/>
              <a:t>10</a:t>
            </a:fld>
            <a:endParaRPr lang="en-US" dirty="0"/>
          </a:p>
        </p:txBody>
      </p:sp>
    </p:spTree>
    <p:extLst>
      <p:ext uri="{BB962C8B-B14F-4D97-AF65-F5344CB8AC3E}">
        <p14:creationId xmlns:p14="http://schemas.microsoft.com/office/powerpoint/2010/main" val="574129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kern="1200" dirty="0" smtClean="0">
                <a:solidFill>
                  <a:schemeClr val="tx1"/>
                </a:solidFill>
                <a:effectLst/>
                <a:latin typeface="+mn-lt"/>
                <a:ea typeface="+mn-ea"/>
                <a:cs typeface="+mn-cs"/>
              </a:rPr>
              <a:t>Guppies are native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tropical freshwater ecosystems</a:t>
            </a:r>
            <a:r>
              <a:rPr lang="en-US" sz="1200" kern="1200" baseline="0" dirty="0" smtClean="0">
                <a:solidFill>
                  <a:schemeClr val="tx1"/>
                </a:solidFill>
                <a:effectLst/>
                <a:latin typeface="+mn-lt"/>
                <a:ea typeface="+mn-ea"/>
                <a:cs typeface="+mn-cs"/>
              </a:rPr>
              <a:t> like those found in Venezuela.</a:t>
            </a:r>
          </a:p>
          <a:p>
            <a:pPr marL="0" lvl="0" indent="0">
              <a:buFont typeface="+mj-lt"/>
              <a:buNone/>
            </a:pPr>
            <a:endParaRPr lang="en-US" sz="1200" kern="1200" baseline="0" dirty="0" smtClean="0">
              <a:solidFill>
                <a:schemeClr val="tx1"/>
              </a:solidFill>
              <a:effectLst/>
              <a:latin typeface="+mn-lt"/>
              <a:ea typeface="+mn-ea"/>
              <a:cs typeface="+mn-cs"/>
            </a:endParaRPr>
          </a:p>
          <a:p>
            <a:pPr marL="0" lvl="0" indent="0">
              <a:buFont typeface="+mj-lt"/>
              <a:buNone/>
            </a:pPr>
            <a:r>
              <a:rPr lang="en-US" sz="1200" kern="1200" baseline="0" dirty="0" smtClean="0">
                <a:solidFill>
                  <a:schemeClr val="tx1"/>
                </a:solidFill>
                <a:effectLst/>
                <a:latin typeface="+mn-lt"/>
                <a:ea typeface="+mn-ea"/>
                <a:cs typeface="+mn-cs"/>
              </a:rPr>
              <a:t>What might be the cause of this difference in appearance?</a:t>
            </a:r>
          </a:p>
          <a:p>
            <a:pPr marL="0" lvl="0" indent="0">
              <a:buFont typeface="+mj-lt"/>
              <a:buNone/>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We will investigate some data and develop an argument to answer the question.</a:t>
            </a:r>
          </a:p>
          <a:p>
            <a:pPr marL="0" lvl="0" indent="0">
              <a:buFont typeface="+mj-lt"/>
              <a:buNone/>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11</a:t>
            </a:fld>
            <a:endParaRPr lang="en-US"/>
          </a:p>
        </p:txBody>
      </p:sp>
    </p:spTree>
    <p:extLst>
      <p:ext uri="{BB962C8B-B14F-4D97-AF65-F5344CB8AC3E}">
        <p14:creationId xmlns:p14="http://schemas.microsoft.com/office/powerpoint/2010/main" val="3871544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bring context</a:t>
            </a:r>
            <a:r>
              <a:rPr lang="en-US" baseline="0" dirty="0" smtClean="0"/>
              <a:t> to our students for an activity in Engaging in Argument from Evidence build a bit of background first.</a:t>
            </a:r>
          </a:p>
          <a:p>
            <a:endParaRPr lang="en-US" baseline="0" dirty="0" smtClean="0"/>
          </a:p>
          <a:p>
            <a:r>
              <a:rPr lang="en-US" baseline="0" dirty="0" smtClean="0"/>
              <a:t>Perhaps they could think about where we are located and perhaps other places they have been to? (This is a GLAD Strategy)</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12</a:t>
            </a:fld>
            <a:endParaRPr lang="en-US"/>
          </a:p>
        </p:txBody>
      </p:sp>
    </p:spTree>
    <p:extLst>
      <p:ext uri="{BB962C8B-B14F-4D97-AF65-F5344CB8AC3E}">
        <p14:creationId xmlns:p14="http://schemas.microsoft.com/office/powerpoint/2010/main" val="2322200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with a partner</a:t>
            </a:r>
            <a:r>
              <a:rPr lang="en-US" baseline="0" dirty="0" smtClean="0"/>
              <a:t> and talk about what you observe or any questions you have from these photos or from the map on the previous slide.  (GLAD Strategy)</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13</a:t>
            </a:fld>
            <a:endParaRPr lang="en-US"/>
          </a:p>
        </p:txBody>
      </p:sp>
    </p:spTree>
    <p:extLst>
      <p:ext uri="{BB962C8B-B14F-4D97-AF65-F5344CB8AC3E}">
        <p14:creationId xmlns:p14="http://schemas.microsoft.com/office/powerpoint/2010/main" val="3756805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Introduce the Five Stage Scientific Argumentation Process depicted in Sampson’s book. How this process engages all learners and has several strategies that explicitly meet the needs of our migrant students.  </a:t>
            </a:r>
            <a:endParaRPr lang="en-US" dirty="0" smtClean="0"/>
          </a:p>
        </p:txBody>
      </p:sp>
      <p:sp>
        <p:nvSpPr>
          <p:cNvPr id="4" name="Slide Number Placeholder 3"/>
          <p:cNvSpPr>
            <a:spLocks noGrp="1"/>
          </p:cNvSpPr>
          <p:nvPr>
            <p:ph type="sldNum" sz="quarter" idx="10"/>
          </p:nvPr>
        </p:nvSpPr>
        <p:spPr/>
        <p:txBody>
          <a:bodyPr/>
          <a:lstStyle/>
          <a:p>
            <a:fld id="{22115016-DDCE-4DE8-8657-85A09BAB7671}" type="slidenum">
              <a:rPr lang="en-US" smtClean="0"/>
              <a:t>15</a:t>
            </a:fld>
            <a:endParaRPr lang="en-US"/>
          </a:p>
        </p:txBody>
      </p:sp>
    </p:spTree>
    <p:extLst>
      <p:ext uri="{BB962C8B-B14F-4D97-AF65-F5344CB8AC3E}">
        <p14:creationId xmlns:p14="http://schemas.microsoft.com/office/powerpoint/2010/main" val="124434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Process</a:t>
            </a:r>
            <a:r>
              <a:rPr lang="en-US" sz="1200"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Show slide for </a:t>
            </a:r>
            <a:r>
              <a:rPr lang="en-US" sz="1200" b="1" kern="1200" dirty="0" smtClean="0">
                <a:solidFill>
                  <a:schemeClr val="tx1"/>
                </a:solidFill>
                <a:effectLst/>
                <a:latin typeface="+mn-lt"/>
                <a:ea typeface="+mn-ea"/>
                <a:cs typeface="+mn-cs"/>
              </a:rPr>
              <a:t>Stage 1</a:t>
            </a:r>
            <a:r>
              <a:rPr lang="en-US" sz="1200" kern="1200" dirty="0" smtClean="0">
                <a:solidFill>
                  <a:schemeClr val="tx1"/>
                </a:solidFill>
                <a:effectLst/>
                <a:latin typeface="+mn-lt"/>
                <a:ea typeface="+mn-ea"/>
                <a:cs typeface="+mn-cs"/>
              </a:rPr>
              <a:t> – Identify the Tasks and Question.</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Form groups of two or three.</a:t>
            </a:r>
          </a:p>
          <a:p>
            <a:pPr marL="228600" lvl="0" indent="-228600">
              <a:buFont typeface="+mj-lt"/>
              <a:buAutoNum type="arabicPeriod"/>
            </a:pPr>
            <a:r>
              <a:rPr lang="en-US" sz="1200" kern="1200" dirty="0" smtClean="0">
                <a:solidFill>
                  <a:schemeClr val="tx1"/>
                </a:solidFill>
                <a:effectLst/>
                <a:latin typeface="+mn-lt"/>
                <a:ea typeface="+mn-ea"/>
                <a:cs typeface="+mn-cs"/>
              </a:rPr>
              <a:t>Each group reads p19-20 – Color Variation in Venezuelan</a:t>
            </a:r>
            <a:r>
              <a:rPr lang="en-US" sz="1200" kern="1200" baseline="0" dirty="0" smtClean="0">
                <a:solidFill>
                  <a:schemeClr val="tx1"/>
                </a:solidFill>
                <a:effectLst/>
                <a:latin typeface="+mn-lt"/>
                <a:ea typeface="+mn-ea"/>
                <a:cs typeface="+mn-cs"/>
              </a:rPr>
              <a:t> Guppies from Scientific Argumentation in Biology.</a:t>
            </a:r>
          </a:p>
          <a:p>
            <a:pPr marL="228600" lvl="0" indent="-228600">
              <a:buFont typeface="+mj-lt"/>
              <a:buAutoNum type="arabicPeriod"/>
            </a:pPr>
            <a:r>
              <a:rPr lang="en-US" sz="1200" kern="1200" baseline="0" dirty="0" smtClean="0">
                <a:solidFill>
                  <a:schemeClr val="tx1"/>
                </a:solidFill>
                <a:effectLst/>
                <a:latin typeface="+mn-lt"/>
                <a:ea typeface="+mn-ea"/>
                <a:cs typeface="+mn-cs"/>
              </a:rPr>
              <a:t>Check for understanding of the task.</a:t>
            </a:r>
            <a:endParaRPr lang="en-US" sz="1200" kern="1200" dirty="0" smtClean="0">
              <a:solidFill>
                <a:schemeClr val="tx1"/>
              </a:solidFill>
              <a:effectLst/>
              <a:latin typeface="+mn-lt"/>
              <a:ea typeface="+mn-ea"/>
              <a:cs typeface="+mn-cs"/>
            </a:endParaRP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16</a:t>
            </a:fld>
            <a:endParaRPr lang="en-US"/>
          </a:p>
        </p:txBody>
      </p:sp>
    </p:spTree>
    <p:extLst>
      <p:ext uri="{BB962C8B-B14F-4D97-AF65-F5344CB8AC3E}">
        <p14:creationId xmlns:p14="http://schemas.microsoft.com/office/powerpoint/2010/main" val="1852847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the prompts on the slide.</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17</a:t>
            </a:fld>
            <a:endParaRPr lang="en-US"/>
          </a:p>
        </p:txBody>
      </p:sp>
    </p:spTree>
    <p:extLst>
      <p:ext uri="{BB962C8B-B14F-4D97-AF65-F5344CB8AC3E}">
        <p14:creationId xmlns:p14="http://schemas.microsoft.com/office/powerpoint/2010/main" val="1204069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the prompts on the slide.</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18</a:t>
            </a:fld>
            <a:endParaRPr lang="en-US"/>
          </a:p>
        </p:txBody>
      </p:sp>
    </p:spTree>
    <p:extLst>
      <p:ext uri="{BB962C8B-B14F-4D97-AF65-F5344CB8AC3E}">
        <p14:creationId xmlns:p14="http://schemas.microsoft.com/office/powerpoint/2010/main" val="1084831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Follow the prompts on the slide.</a:t>
            </a: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19</a:t>
            </a:fld>
            <a:endParaRPr lang="en-US"/>
          </a:p>
        </p:txBody>
      </p:sp>
    </p:spTree>
    <p:extLst>
      <p:ext uri="{BB962C8B-B14F-4D97-AF65-F5344CB8AC3E}">
        <p14:creationId xmlns:p14="http://schemas.microsoft.com/office/powerpoint/2010/main" val="3880071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Follow the prompts on the slide.</a:t>
            </a: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20</a:t>
            </a:fld>
            <a:endParaRPr lang="en-US"/>
          </a:p>
        </p:txBody>
      </p:sp>
    </p:spTree>
    <p:extLst>
      <p:ext uri="{BB962C8B-B14F-4D97-AF65-F5344CB8AC3E}">
        <p14:creationId xmlns:p14="http://schemas.microsoft.com/office/powerpoint/2010/main" val="226108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3-session series will focus on strategies for improving student performance on </a:t>
            </a:r>
            <a:r>
              <a:rPr lang="en-US" sz="1200" i="1" dirty="0" smtClean="0"/>
              <a:t>Conclusion Writing</a:t>
            </a:r>
            <a:r>
              <a:rPr lang="en-US" sz="1200" dirty="0" smtClean="0"/>
              <a:t> in science as measured on the MSP and EOC. In addition, the series will lay the foundation for moving from conclusion writing to the NGSS Science &amp; Engineering Practice of </a:t>
            </a:r>
            <a:r>
              <a:rPr lang="en-US" sz="1200" i="1" dirty="0" smtClean="0"/>
              <a:t>Arguing from Evidence</a:t>
            </a:r>
            <a:r>
              <a:rPr lang="en-US" sz="1200" dirty="0" smtClean="0"/>
              <a:t>. Participants will develop and administer Washington State science assessment-like items and analyze their students’ performance.</a:t>
            </a: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2</a:t>
            </a:fld>
            <a:endParaRPr lang="en-US"/>
          </a:p>
        </p:txBody>
      </p:sp>
    </p:spTree>
    <p:extLst>
      <p:ext uri="{BB962C8B-B14F-4D97-AF65-F5344CB8AC3E}">
        <p14:creationId xmlns:p14="http://schemas.microsoft.com/office/powerpoint/2010/main" val="3141870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21</a:t>
            </a:fld>
            <a:endParaRPr lang="en-US"/>
          </a:p>
        </p:txBody>
      </p:sp>
    </p:spTree>
    <p:extLst>
      <p:ext uri="{BB962C8B-B14F-4D97-AF65-F5344CB8AC3E}">
        <p14:creationId xmlns:p14="http://schemas.microsoft.com/office/powerpoint/2010/main" val="656756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kern="120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smtClean="0">
                <a:solidFill>
                  <a:schemeClr val="tx1"/>
                </a:solidFill>
                <a:effectLst/>
                <a:latin typeface="+mn-lt"/>
                <a:ea typeface="+mn-ea"/>
                <a:cs typeface="+mn-cs"/>
              </a:rPr>
              <a:t>Stage </a:t>
            </a:r>
            <a:r>
              <a:rPr lang="en-US" sz="1200" b="1" kern="1200" dirty="0" smtClean="0">
                <a:solidFill>
                  <a:schemeClr val="tx1"/>
                </a:solidFill>
                <a:effectLst/>
                <a:latin typeface="+mn-lt"/>
                <a:ea typeface="+mn-ea"/>
                <a:cs typeface="+mn-cs"/>
              </a:rPr>
              <a:t>2 – </a:t>
            </a:r>
            <a:r>
              <a:rPr lang="en-US" sz="1200" kern="1200" dirty="0" smtClean="0">
                <a:solidFill>
                  <a:schemeClr val="tx1"/>
                </a:solidFill>
                <a:effectLst/>
                <a:latin typeface="+mn-lt"/>
                <a:ea typeface="+mn-ea"/>
                <a:cs typeface="+mn-cs"/>
              </a:rPr>
              <a:t>Generation of a Tentative Argument: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Analyze data</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Groups should look for patterns, trends, differences or relationships</a:t>
            </a:r>
            <a:r>
              <a:rPr lang="en-US" sz="1200" kern="1200" baseline="0" dirty="0" smtClean="0">
                <a:solidFill>
                  <a:schemeClr val="tx1"/>
                </a:solidFill>
                <a:effectLst/>
                <a:latin typeface="+mn-lt"/>
                <a:ea typeface="+mn-ea"/>
                <a:cs typeface="+mn-cs"/>
              </a:rPr>
              <a:t> in the data provided on p21-22</a:t>
            </a:r>
            <a:r>
              <a:rPr lang="en-US" sz="1200"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Ask groups to create a chart</a:t>
            </a:r>
            <a:r>
              <a:rPr lang="en-US" sz="1200" kern="1200" baseline="0" dirty="0" smtClean="0">
                <a:solidFill>
                  <a:schemeClr val="tx1"/>
                </a:solidFill>
                <a:effectLst/>
                <a:latin typeface="+mn-lt"/>
                <a:ea typeface="+mn-ea"/>
                <a:cs typeface="+mn-cs"/>
              </a:rPr>
              <a:t> of their summarized, supportive data.</a:t>
            </a:r>
          </a:p>
          <a:p>
            <a:pPr marL="228600" lvl="0" indent="-228600">
              <a:buFont typeface="+mj-lt"/>
              <a:buAutoNum type="arabicPeriod"/>
            </a:pPr>
            <a:r>
              <a:rPr lang="en-US" sz="1200" kern="1200" baseline="0" dirty="0" smtClean="0">
                <a:solidFill>
                  <a:schemeClr val="tx1"/>
                </a:solidFill>
                <a:effectLst/>
                <a:latin typeface="+mn-lt"/>
                <a:ea typeface="+mn-ea"/>
                <a:cs typeface="+mn-cs"/>
              </a:rPr>
              <a:t>Prepare for Gallery Walk #1.</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014BF9-1299-F441-AA19-850095793F7C}" type="slidenum">
              <a:rPr lang="en-US" smtClean="0"/>
              <a:pPr/>
              <a:t>22</a:t>
            </a:fld>
            <a:endParaRPr lang="en-US" dirty="0"/>
          </a:p>
        </p:txBody>
      </p:sp>
    </p:spTree>
    <p:extLst>
      <p:ext uri="{BB962C8B-B14F-4D97-AF65-F5344CB8AC3E}">
        <p14:creationId xmlns:p14="http://schemas.microsoft.com/office/powerpoint/2010/main" val="3159352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smtClean="0">
                <a:solidFill>
                  <a:schemeClr val="tx1"/>
                </a:solidFill>
                <a:effectLst/>
                <a:latin typeface="+mn-lt"/>
                <a:ea typeface="+mn-ea"/>
                <a:cs typeface="+mn-cs"/>
              </a:rPr>
              <a:t>Stage 2 - </a:t>
            </a:r>
            <a:r>
              <a:rPr lang="en-US" sz="1200" kern="1200" dirty="0" smtClean="0">
                <a:solidFill>
                  <a:schemeClr val="tx1"/>
                </a:solidFill>
                <a:effectLst/>
                <a:latin typeface="+mn-lt"/>
                <a:ea typeface="+mn-ea"/>
                <a:cs typeface="+mn-cs"/>
              </a:rPr>
              <a:t>Generation of a Tentative Argument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Gallery Walk #1</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Have groups visit other group’s data charts.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Groups should look for patterns, trends, differences or relationships.  </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Ask groups to revisit their own charts and add information to or revise their</a:t>
            </a:r>
            <a:r>
              <a:rPr lang="en-US" sz="1200" kern="1200" baseline="0" dirty="0" smtClean="0">
                <a:solidFill>
                  <a:schemeClr val="tx1"/>
                </a:solidFill>
                <a:effectLst/>
                <a:latin typeface="+mn-lt"/>
                <a:ea typeface="+mn-ea"/>
                <a:cs typeface="+mn-cs"/>
              </a:rPr>
              <a:t> arguments</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C014BF9-1299-F441-AA19-850095793F7C}" type="slidenum">
              <a:rPr lang="en-US" smtClean="0"/>
              <a:pPr/>
              <a:t>23</a:t>
            </a:fld>
            <a:endParaRPr lang="en-US" dirty="0"/>
          </a:p>
        </p:txBody>
      </p:sp>
    </p:spTree>
    <p:extLst>
      <p:ext uri="{BB962C8B-B14F-4D97-AF65-F5344CB8AC3E}">
        <p14:creationId xmlns:p14="http://schemas.microsoft.com/office/powerpoint/2010/main" val="3159352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kern="1200" dirty="0" smtClean="0">
                <a:solidFill>
                  <a:schemeClr val="tx1"/>
                </a:solidFill>
                <a:effectLst/>
                <a:latin typeface="+mn-lt"/>
                <a:ea typeface="+mn-ea"/>
                <a:cs typeface="+mn-cs"/>
              </a:rPr>
              <a:t>Generation of a Tentative Argument</a:t>
            </a:r>
          </a:p>
          <a:p>
            <a:pPr marL="0" lvl="0" indent="0">
              <a:buFont typeface="+mj-lt"/>
              <a:buNone/>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Groups</a:t>
            </a:r>
            <a:r>
              <a:rPr lang="en-US" sz="1200" kern="1200" baseline="0" dirty="0" smtClean="0">
                <a:solidFill>
                  <a:schemeClr val="tx1"/>
                </a:solidFill>
                <a:effectLst/>
                <a:latin typeface="+mn-lt"/>
                <a:ea typeface="+mn-ea"/>
                <a:cs typeface="+mn-cs"/>
              </a:rPr>
              <a:t> create a the graphic on chart paper.</a:t>
            </a:r>
          </a:p>
          <a:p>
            <a:pPr marL="228600" lvl="0" indent="-228600">
              <a:buFont typeface="+mj-lt"/>
              <a:buAutoNum type="arabicPeriod"/>
            </a:pPr>
            <a:r>
              <a:rPr lang="en-US" sz="1200" kern="1200" dirty="0" smtClean="0">
                <a:solidFill>
                  <a:schemeClr val="tx1"/>
                </a:solidFill>
                <a:effectLst/>
                <a:latin typeface="+mn-lt"/>
                <a:ea typeface="+mn-ea"/>
                <a:cs typeface="+mn-cs"/>
              </a:rPr>
              <a:t>They should identify their question, tentative claim, evidence, and justification</a:t>
            </a:r>
            <a:r>
              <a:rPr lang="en-US" sz="1200" kern="1200" baseline="0" dirty="0" smtClean="0">
                <a:solidFill>
                  <a:schemeClr val="tx1"/>
                </a:solidFill>
                <a:effectLst/>
                <a:latin typeface="+mn-lt"/>
                <a:ea typeface="+mn-ea"/>
                <a:cs typeface="+mn-cs"/>
              </a:rPr>
              <a:t>.</a:t>
            </a:r>
          </a:p>
          <a:p>
            <a:pPr marL="228600" lvl="0" indent="-228600">
              <a:buFont typeface="+mj-lt"/>
              <a:buAutoNum type="arabicPeriod"/>
            </a:pPr>
            <a:endParaRPr lang="en-US" sz="1200" kern="1200" baseline="0" dirty="0" smtClean="0">
              <a:solidFill>
                <a:schemeClr val="tx1"/>
              </a:solidFill>
              <a:effectLst/>
              <a:latin typeface="+mn-lt"/>
              <a:ea typeface="+mn-ea"/>
              <a:cs typeface="+mn-cs"/>
            </a:endParaRPr>
          </a:p>
          <a:p>
            <a:pPr marL="0" lvl="0" indent="0">
              <a:buFont typeface="+mj-lt"/>
              <a:buNone/>
            </a:pPr>
            <a:r>
              <a:rPr lang="en-US" sz="1200" kern="1200" baseline="0" dirty="0" smtClean="0">
                <a:solidFill>
                  <a:schemeClr val="tx1"/>
                </a:solidFill>
                <a:effectLst/>
                <a:latin typeface="+mn-lt"/>
                <a:ea typeface="+mn-ea"/>
                <a:cs typeface="+mn-cs"/>
              </a:rPr>
              <a:t>NOTE: We have altered the template here slightly from the Sampson article so that the writing frame more closely resembles the MSP/EOC writing frame. </a:t>
            </a:r>
            <a:endParaRPr lang="en-US" sz="1200" kern="1200" dirty="0" smtClean="0">
              <a:solidFill>
                <a:schemeClr val="tx1"/>
              </a:solidFill>
              <a:effectLst/>
              <a:latin typeface="+mn-lt"/>
              <a:ea typeface="+mn-ea"/>
              <a:cs typeface="+mn-cs"/>
            </a:endParaRPr>
          </a:p>
          <a:p>
            <a:pPr marL="228600" lvl="0" indent="-228600">
              <a:buFont typeface="+mj-lt"/>
              <a:buAutoNum type="arabicPeriod"/>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014BF9-1299-F441-AA19-850095793F7C}" type="slidenum">
              <a:rPr lang="en-US" smtClean="0"/>
              <a:pPr/>
              <a:t>24</a:t>
            </a:fld>
            <a:endParaRPr lang="en-US" dirty="0"/>
          </a:p>
        </p:txBody>
      </p:sp>
    </p:spTree>
    <p:extLst>
      <p:ext uri="{BB962C8B-B14F-4D97-AF65-F5344CB8AC3E}">
        <p14:creationId xmlns:p14="http://schemas.microsoft.com/office/powerpoint/2010/main" val="3852162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lvl="0"/>
            <a:r>
              <a:rPr lang="en-US" sz="1200" b="1" kern="1200" dirty="0" smtClean="0">
                <a:solidFill>
                  <a:schemeClr val="tx1"/>
                </a:solidFill>
                <a:effectLst/>
                <a:latin typeface="+mn-lt"/>
                <a:ea typeface="+mn-ea"/>
                <a:cs typeface="+mn-cs"/>
              </a:rPr>
              <a:t>Stage 3</a:t>
            </a:r>
            <a:r>
              <a:rPr lang="en-US" sz="1200" kern="1200" dirty="0" smtClean="0">
                <a:solidFill>
                  <a:schemeClr val="tx1"/>
                </a:solidFill>
                <a:effectLst/>
                <a:latin typeface="+mn-lt"/>
                <a:ea typeface="+mn-ea"/>
                <a:cs typeface="+mn-cs"/>
              </a:rPr>
              <a:t> – Gallery Walk #2 </a:t>
            </a:r>
          </a:p>
          <a:p>
            <a:pPr lvl="0"/>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800" kern="1200" dirty="0" smtClean="0">
                <a:solidFill>
                  <a:schemeClr val="tx1"/>
                </a:solidFill>
                <a:effectLst/>
                <a:latin typeface="+mn-lt"/>
                <a:ea typeface="+mn-ea"/>
                <a:cs typeface="+mn-cs"/>
              </a:rPr>
              <a:t>Take a “Gallery Walk” to gather more data from the charts of other groups.</a:t>
            </a:r>
            <a:endParaRPr lang="en-US" sz="1050" kern="1200" dirty="0" smtClean="0">
              <a:solidFill>
                <a:schemeClr val="tx1"/>
              </a:solidFill>
              <a:effectLst/>
              <a:latin typeface="+mn-lt"/>
              <a:ea typeface="+mn-ea"/>
              <a:cs typeface="+mn-cs"/>
            </a:endParaRPr>
          </a:p>
          <a:p>
            <a:pPr marL="228600" lvl="0" indent="-228600">
              <a:buFont typeface="+mj-lt"/>
              <a:buAutoNum type="arabicPeriod"/>
            </a:pPr>
            <a:r>
              <a:rPr lang="en-US" sz="800" kern="1200" dirty="0" smtClean="0">
                <a:solidFill>
                  <a:schemeClr val="tx1"/>
                </a:solidFill>
                <a:effectLst/>
                <a:latin typeface="+mn-lt"/>
                <a:ea typeface="+mn-ea"/>
                <a:cs typeface="+mn-cs"/>
              </a:rPr>
              <a:t>Groups should keep an expert with their tentative argument while others rotate to other groups. (In the classroom teachers might want to structure this more tightly)</a:t>
            </a:r>
            <a:endParaRPr lang="en-US" sz="1050" kern="1200" dirty="0" smtClean="0">
              <a:solidFill>
                <a:schemeClr val="tx1"/>
              </a:solidFill>
              <a:effectLst/>
              <a:latin typeface="+mn-lt"/>
              <a:ea typeface="+mn-ea"/>
              <a:cs typeface="+mn-cs"/>
            </a:endParaRPr>
          </a:p>
          <a:p>
            <a:pPr marL="228600" indent="-228600">
              <a:buFont typeface="+mj-lt"/>
              <a:buAutoNum type="arabicPeriod"/>
            </a:pPr>
            <a:r>
              <a:rPr lang="en-US" sz="800" kern="1200" dirty="0" smtClean="0">
                <a:solidFill>
                  <a:schemeClr val="tx1"/>
                </a:solidFill>
                <a:effectLst/>
                <a:latin typeface="+mn-lt"/>
                <a:ea typeface="+mn-ea"/>
                <a:cs typeface="+mn-cs"/>
              </a:rPr>
              <a:t>Ask participants to go to three different groups to gather the ideas from that group regarding their arguments.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kern="1200" dirty="0" smtClean="0">
                <a:solidFill>
                  <a:schemeClr val="tx1"/>
                </a:solidFill>
                <a:effectLst/>
                <a:latin typeface="+mn-lt"/>
                <a:ea typeface="+mn-ea"/>
                <a:cs typeface="+mn-cs"/>
              </a:rPr>
              <a:t>Use</a:t>
            </a:r>
            <a:r>
              <a:rPr lang="en-US" sz="800" kern="1200" baseline="0" dirty="0" smtClean="0">
                <a:solidFill>
                  <a:schemeClr val="tx1"/>
                </a:solidFill>
                <a:effectLst/>
                <a:latin typeface="+mn-lt"/>
                <a:ea typeface="+mn-ea"/>
                <a:cs typeface="+mn-cs"/>
              </a:rPr>
              <a:t> the Interview Questions to guide conversations at each poster.</a:t>
            </a:r>
            <a:endParaRPr lang="en-US" sz="800" kern="1200" dirty="0" smtClean="0">
              <a:solidFill>
                <a:schemeClr val="tx1"/>
              </a:solidFill>
              <a:effectLst/>
              <a:latin typeface="+mn-lt"/>
              <a:ea typeface="+mn-ea"/>
              <a:cs typeface="+mn-cs"/>
            </a:endParaRPr>
          </a:p>
          <a:p>
            <a:pPr marL="228600" indent="-228600">
              <a:buFont typeface="+mj-lt"/>
              <a:buAutoNum type="arabicPeriod"/>
            </a:pPr>
            <a:r>
              <a:rPr lang="en-US" sz="800" kern="1200" dirty="0" smtClean="0">
                <a:solidFill>
                  <a:schemeClr val="tx1"/>
                </a:solidFill>
                <a:effectLst/>
                <a:latin typeface="+mn-lt"/>
                <a:ea typeface="+mn-ea"/>
                <a:cs typeface="+mn-cs"/>
              </a:rPr>
              <a:t>Add data harvested from the gallery walk to your group’s data.</a:t>
            </a:r>
            <a:endParaRPr lang="en-US" sz="1050" kern="1200" dirty="0" smtClean="0">
              <a:solidFill>
                <a:schemeClr val="tx1"/>
              </a:solidFill>
              <a:effectLst/>
              <a:latin typeface="+mn-lt"/>
              <a:ea typeface="+mn-ea"/>
              <a:cs typeface="+mn-cs"/>
            </a:endParaRPr>
          </a:p>
          <a:p>
            <a:pPr marL="228600" lvl="0" indent="-228600">
              <a:buFont typeface="+mj-lt"/>
              <a:buAutoNum type="arabicPeriod"/>
            </a:pPr>
            <a:r>
              <a:rPr lang="en-US" sz="800" kern="1200" dirty="0" smtClean="0">
                <a:solidFill>
                  <a:schemeClr val="tx1"/>
                </a:solidFill>
                <a:effectLst/>
                <a:latin typeface="+mn-lt"/>
                <a:ea typeface="+mn-ea"/>
                <a:cs typeface="+mn-cs"/>
              </a:rPr>
              <a:t>Have Participants look at not only their results but the results of other groups.</a:t>
            </a:r>
          </a:p>
          <a:p>
            <a:pPr marL="228600" lvl="0" indent="-228600">
              <a:buFont typeface="+mj-lt"/>
              <a:buAutoNum type="arabicPeriod"/>
            </a:pPr>
            <a:r>
              <a:rPr lang="en-US" sz="800" kern="1200" dirty="0" smtClean="0">
                <a:solidFill>
                  <a:schemeClr val="tx1"/>
                </a:solidFill>
                <a:effectLst/>
                <a:latin typeface="+mn-lt"/>
                <a:ea typeface="+mn-ea"/>
                <a:cs typeface="+mn-cs"/>
              </a:rPr>
              <a:t>Groups should bring their question, claim, and evidence together to make a justification about the answer to their question.</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25</a:t>
            </a:fld>
            <a:endParaRPr lang="en-US" dirty="0"/>
          </a:p>
        </p:txBody>
      </p:sp>
    </p:spTree>
    <p:extLst>
      <p:ext uri="{BB962C8B-B14F-4D97-AF65-F5344CB8AC3E}">
        <p14:creationId xmlns:p14="http://schemas.microsoft.com/office/powerpoint/2010/main" val="2882042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Construction of a Viable Argument: Using Claims, Evidence, and Reasoning </a:t>
            </a:r>
            <a:endParaRPr lang="en-US" sz="1200" kern="1200" dirty="0" smtClean="0">
              <a:solidFill>
                <a:schemeClr val="tx1"/>
              </a:solidFill>
              <a:effectLst/>
              <a:latin typeface="+mn-lt"/>
              <a:ea typeface="+mn-ea"/>
              <a:cs typeface="+mn-cs"/>
            </a:endParaRPr>
          </a:p>
          <a:p>
            <a:endParaRPr lang="en-US" dirty="0" smtClean="0"/>
          </a:p>
          <a:p>
            <a:r>
              <a:rPr lang="en-US" dirty="0" smtClean="0"/>
              <a:t>You</a:t>
            </a:r>
            <a:r>
              <a:rPr lang="en-US" baseline="0" dirty="0" smtClean="0"/>
              <a:t> may </a:t>
            </a:r>
            <a:r>
              <a:rPr lang="en-US" dirty="0" smtClean="0"/>
              <a:t>want to use your EL Achieve Discussion Cards here,</a:t>
            </a:r>
            <a:r>
              <a:rPr lang="en-US" baseline="0" dirty="0" smtClean="0"/>
              <a:t> or use sticky note protocol for asking questions and providing feedback. </a:t>
            </a:r>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26</a:t>
            </a:fld>
            <a:endParaRPr lang="en-US" dirty="0"/>
          </a:p>
        </p:txBody>
      </p:sp>
    </p:spTree>
    <p:extLst>
      <p:ext uri="{BB962C8B-B14F-4D97-AF65-F5344CB8AC3E}">
        <p14:creationId xmlns:p14="http://schemas.microsoft.com/office/powerpoint/2010/main" val="2575249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Construction of a Viable Argument: Using Claims, Evidence, and Reasoning </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Stage 4</a:t>
            </a:r>
            <a:endParaRPr lang="en-US" sz="1200" b="0"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Original groups reconvene and discuss what they learned by interacting with individuals from other groups.</a:t>
            </a:r>
            <a:endParaRPr lang="en-US" sz="18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Modify original ideas based on feedback and ideas of others input</a:t>
            </a:r>
            <a:endParaRPr lang="en-US" sz="18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Facilitate a whole room discussion encouraging participants to share what they learned about the design challenge.</a:t>
            </a:r>
            <a:endParaRPr lang="en-US" sz="18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Surface common challenges faced by groups. </a:t>
            </a:r>
            <a:endParaRPr lang="en-US" sz="18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27</a:t>
            </a:fld>
            <a:endParaRPr lang="en-US" dirty="0"/>
          </a:p>
        </p:txBody>
      </p:sp>
    </p:spTree>
    <p:extLst>
      <p:ext uri="{BB962C8B-B14F-4D97-AF65-F5344CB8AC3E}">
        <p14:creationId xmlns:p14="http://schemas.microsoft.com/office/powerpoint/2010/main" val="2226710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Construction of a Viable Argument: Using Claims, Evidence, and Reasoning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28</a:t>
            </a:fld>
            <a:endParaRPr lang="en-US"/>
          </a:p>
        </p:txBody>
      </p:sp>
    </p:spTree>
    <p:extLst>
      <p:ext uri="{BB962C8B-B14F-4D97-AF65-F5344CB8AC3E}">
        <p14:creationId xmlns:p14="http://schemas.microsoft.com/office/powerpoint/2010/main" val="3639163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Construction of a Viable Argument: Using Claims, Evidence, and Reasoning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Stage 5</a:t>
            </a:r>
            <a:r>
              <a:rPr lang="en-US" sz="1200" kern="1200" dirty="0" smtClean="0">
                <a:solidFill>
                  <a:schemeClr val="tx1"/>
                </a:solidFill>
                <a:effectLst/>
                <a:latin typeface="+mn-lt"/>
                <a:ea typeface="+mn-ea"/>
                <a:cs typeface="+mn-cs"/>
              </a:rPr>
              <a:t> – Talk through the construction of the final argument with the whole room.</a:t>
            </a: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29</a:t>
            </a:fld>
            <a:endParaRPr lang="en-US"/>
          </a:p>
        </p:txBody>
      </p:sp>
    </p:spTree>
    <p:extLst>
      <p:ext uri="{BB962C8B-B14F-4D97-AF65-F5344CB8AC3E}">
        <p14:creationId xmlns:p14="http://schemas.microsoft.com/office/powerpoint/2010/main" val="1105966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30</a:t>
            </a:fld>
            <a:endParaRPr lang="en-US"/>
          </a:p>
        </p:txBody>
      </p:sp>
    </p:spTree>
    <p:extLst>
      <p:ext uri="{BB962C8B-B14F-4D97-AF65-F5344CB8AC3E}">
        <p14:creationId xmlns:p14="http://schemas.microsoft.com/office/powerpoint/2010/main" val="4034291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Display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Designed to support teachers K-12, this 3-session series will focus on strategies for improving student performance on </a:t>
            </a:r>
            <a:r>
              <a:rPr lang="en-US" sz="1200" i="1" kern="1200" dirty="0" smtClean="0">
                <a:solidFill>
                  <a:schemeClr val="tx1"/>
                </a:solidFill>
                <a:effectLst/>
                <a:latin typeface="+mn-lt"/>
                <a:ea typeface="+mn-ea"/>
                <a:cs typeface="+mn-cs"/>
              </a:rPr>
              <a:t>Conclusion Writing</a:t>
            </a:r>
            <a:r>
              <a:rPr lang="en-US" sz="1200" kern="1200" dirty="0" smtClean="0">
                <a:solidFill>
                  <a:schemeClr val="tx1"/>
                </a:solidFill>
                <a:effectLst/>
                <a:latin typeface="+mn-lt"/>
                <a:ea typeface="+mn-ea"/>
                <a:cs typeface="+mn-cs"/>
              </a:rPr>
              <a:t> in science as measured on the MSP and EOC.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this series will lay the foundation for moving from conclusion writing to the NGSS Science &amp; Engineering Practice of </a:t>
            </a:r>
            <a:r>
              <a:rPr lang="en-US" sz="1200" i="1" kern="1200" dirty="0" smtClean="0">
                <a:solidFill>
                  <a:schemeClr val="tx1"/>
                </a:solidFill>
                <a:effectLst/>
                <a:latin typeface="+mn-lt"/>
                <a:ea typeface="+mn-ea"/>
                <a:cs typeface="+mn-cs"/>
              </a:rPr>
              <a:t>Arguing from Evidence</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a result of this series, p</a:t>
            </a:r>
            <a:r>
              <a:rPr lang="en-US" sz="1200" kern="1200" dirty="0" smtClean="0">
                <a:solidFill>
                  <a:schemeClr val="tx1"/>
                </a:solidFill>
                <a:effectLst/>
                <a:latin typeface="+mn-lt"/>
                <a:ea typeface="+mn-ea"/>
                <a:cs typeface="+mn-cs"/>
              </a:rPr>
              <a:t>articipants will develop and administer Washington State science assessment-like items and analyze their students’ performance.</a:t>
            </a:r>
            <a:r>
              <a:rPr lang="en-US" dirty="0" smtClean="0">
                <a:effectLst/>
              </a:rPr>
              <a:t> </a:t>
            </a:r>
            <a:endParaRPr lang="en-US" dirty="0"/>
          </a:p>
        </p:txBody>
      </p:sp>
    </p:spTree>
    <p:extLst>
      <p:ext uri="{BB962C8B-B14F-4D97-AF65-F5344CB8AC3E}">
        <p14:creationId xmlns:p14="http://schemas.microsoft.com/office/powerpoint/2010/main" val="390558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Construction of a Viable Argument: Using Claims, Evidence, and Reasoning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32</a:t>
            </a:fld>
            <a:endParaRPr lang="en-US"/>
          </a:p>
        </p:txBody>
      </p:sp>
    </p:spTree>
    <p:extLst>
      <p:ext uri="{BB962C8B-B14F-4D97-AF65-F5344CB8AC3E}">
        <p14:creationId xmlns:p14="http://schemas.microsoft.com/office/powerpoint/2010/main" val="3639163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Worked through an immersion</a:t>
            </a:r>
            <a:r>
              <a:rPr lang="en-US" baseline="0" dirty="0" smtClean="0"/>
              <a:t> experience this morning. Now, we’ll apply that process to a typical MSP/EOC conclusion-type item and see where there are similarities. </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33</a:t>
            </a:fld>
            <a:endParaRPr lang="en-US"/>
          </a:p>
        </p:txBody>
      </p:sp>
    </p:spTree>
    <p:extLst>
      <p:ext uri="{BB962C8B-B14F-4D97-AF65-F5344CB8AC3E}">
        <p14:creationId xmlns:p14="http://schemas.microsoft.com/office/powerpoint/2010/main" val="2600596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 5</a:t>
            </a:r>
            <a:r>
              <a:rPr lang="en-US" baseline="30000" dirty="0" smtClean="0"/>
              <a:t>th</a:t>
            </a:r>
            <a:r>
              <a:rPr lang="en-US" dirty="0" smtClean="0"/>
              <a:t>, 8</a:t>
            </a:r>
            <a:r>
              <a:rPr lang="en-US" baseline="30000" dirty="0" smtClean="0"/>
              <a:t>th</a:t>
            </a:r>
            <a:r>
              <a:rPr lang="en-US" dirty="0" smtClean="0"/>
              <a:t>, 10</a:t>
            </a:r>
            <a:r>
              <a:rPr lang="en-US" baseline="30000" dirty="0" smtClean="0"/>
              <a:t>th</a:t>
            </a:r>
            <a:r>
              <a:rPr lang="en-US" dirty="0" smtClean="0"/>
              <a:t> Item Specs</a:t>
            </a:r>
            <a:r>
              <a:rPr lang="en-US" baseline="0" dirty="0" smtClean="0"/>
              <a:t> and Rubrics after the think-pair-share. Provide some time for them to make sense of the documents. Reflect on the original thoughts and compare to what they see in the rubrics/specs. </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34</a:t>
            </a:fld>
            <a:endParaRPr lang="en-US"/>
          </a:p>
        </p:txBody>
      </p:sp>
    </p:spTree>
    <p:extLst>
      <p:ext uri="{BB962C8B-B14F-4D97-AF65-F5344CB8AC3E}">
        <p14:creationId xmlns:p14="http://schemas.microsoft.com/office/powerpoint/2010/main" val="3380374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a:t>
            </a:r>
            <a:r>
              <a:rPr lang="en-US" baseline="0" dirty="0" smtClean="0"/>
              <a:t> to specify we will be using the 2 point rubric, as it is the current MSP scoring model, across all sessions. </a:t>
            </a:r>
          </a:p>
          <a:p>
            <a:endParaRPr lang="en-US" baseline="0" dirty="0" smtClean="0"/>
          </a:p>
          <a:p>
            <a:r>
              <a:rPr lang="en-US" baseline="0" dirty="0" smtClean="0"/>
              <a:t>**(time allowing) Provide the H/O on the released item student work and allow teachers to shift from their adult learning to the student sample of work. </a:t>
            </a:r>
          </a:p>
          <a:p>
            <a:endParaRPr lang="en-US" baseline="0" dirty="0" smtClean="0"/>
          </a:p>
          <a:p>
            <a:r>
              <a:rPr lang="en-US" baseline="0" dirty="0" smtClean="0"/>
              <a:t>How does our work from the morning compare to what kids are asked to do NOW on the MSP/EOC conclusion items?</a:t>
            </a:r>
          </a:p>
          <a:p>
            <a:endParaRPr lang="en-US" baseline="0" dirty="0" smtClean="0"/>
          </a:p>
          <a:p>
            <a:r>
              <a:rPr lang="en-US" baseline="0" dirty="0" smtClean="0"/>
              <a:t>Provide time to share ah-ha’s or ‘first I thought, but now I know…’</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35</a:t>
            </a:fld>
            <a:endParaRPr lang="en-US"/>
          </a:p>
        </p:txBody>
      </p:sp>
    </p:spTree>
    <p:extLst>
      <p:ext uri="{BB962C8B-B14F-4D97-AF65-F5344CB8AC3E}">
        <p14:creationId xmlns:p14="http://schemas.microsoft.com/office/powerpoint/2010/main" val="2250499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who’s in attendance, this work can be by grade-level,</a:t>
            </a:r>
            <a:r>
              <a:rPr lang="en-US" baseline="0" dirty="0" smtClean="0"/>
              <a:t> independent…</a:t>
            </a:r>
          </a:p>
          <a:p>
            <a:endParaRPr lang="en-US" baseline="0" dirty="0" smtClean="0"/>
          </a:p>
          <a:p>
            <a:r>
              <a:rPr lang="en-US" dirty="0" smtClean="0"/>
              <a:t>H/O</a:t>
            </a:r>
            <a:r>
              <a:rPr lang="en-US" baseline="0" dirty="0" smtClean="0"/>
              <a:t> template and allow some processing time for participants to draw parallels between the template and the C-E-R framework from the morning session. </a:t>
            </a:r>
          </a:p>
          <a:p>
            <a:endParaRPr lang="en-US" baseline="0" dirty="0" smtClean="0"/>
          </a:p>
          <a:p>
            <a:r>
              <a:rPr lang="en-US" baseline="0" dirty="0" smtClean="0"/>
              <a:t>***Decide on an active sharing strategy for item prompts. </a:t>
            </a:r>
          </a:p>
          <a:p>
            <a:r>
              <a:rPr lang="en-US" baseline="0" dirty="0" smtClean="0"/>
              <a:t>***Remind teachers before session 1 to bring in an example. Have examples from your own kits on hand in case teachers do not bring a sample.</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36</a:t>
            </a:fld>
            <a:endParaRPr lang="en-US"/>
          </a:p>
        </p:txBody>
      </p:sp>
    </p:spTree>
    <p:extLst>
      <p:ext uri="{BB962C8B-B14F-4D97-AF65-F5344CB8AC3E}">
        <p14:creationId xmlns:p14="http://schemas.microsoft.com/office/powerpoint/2010/main" val="651016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a:t>
            </a:r>
            <a:r>
              <a:rPr lang="en-US" baseline="0" dirty="0" smtClean="0"/>
              <a:t> idea that we do not want the teacher to provide instruction on the process of arguing from evidence with the prompt they’ve developed. Suggest however using the process with a different investigation or data set. This will provide great discourse for session 2. </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37</a:t>
            </a:fld>
            <a:endParaRPr lang="en-US"/>
          </a:p>
        </p:txBody>
      </p:sp>
    </p:spTree>
    <p:extLst>
      <p:ext uri="{BB962C8B-B14F-4D97-AF65-F5344CB8AC3E}">
        <p14:creationId xmlns:p14="http://schemas.microsoft.com/office/powerpoint/2010/main" val="2666731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through</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1F6EAA44-593F-4D7A-ADE3-8B99C47A9370}" type="slidenum">
              <a:rPr lang="en-US" smtClean="0"/>
              <a:t>38</a:t>
            </a:fld>
            <a:endParaRPr lang="en-US"/>
          </a:p>
        </p:txBody>
      </p:sp>
    </p:spTree>
    <p:extLst>
      <p:ext uri="{BB962C8B-B14F-4D97-AF65-F5344CB8AC3E}">
        <p14:creationId xmlns:p14="http://schemas.microsoft.com/office/powerpoint/2010/main" val="534311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4</a:t>
            </a:fld>
            <a:endParaRPr lang="en-US"/>
          </a:p>
        </p:txBody>
      </p:sp>
    </p:spTree>
    <p:extLst>
      <p:ext uri="{BB962C8B-B14F-4D97-AF65-F5344CB8AC3E}">
        <p14:creationId xmlns:p14="http://schemas.microsoft.com/office/powerpoint/2010/main" val="1393037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Preparation: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Navigate</a:t>
            </a:r>
            <a:r>
              <a:rPr lang="en-US" sz="1200" kern="1200" baseline="0" dirty="0" smtClean="0">
                <a:solidFill>
                  <a:schemeClr val="tx1"/>
                </a:solidFill>
                <a:effectLst/>
                <a:latin typeface="+mn-lt"/>
                <a:ea typeface="+mn-ea"/>
                <a:cs typeface="+mn-cs"/>
              </a:rPr>
              <a:t> to a Performance Expectation on the NGSS web site.  Use one of these PE’s: </a:t>
            </a:r>
            <a:r>
              <a:rPr lang="en-US" sz="1200" b="0" i="0" kern="1200" dirty="0" smtClean="0">
                <a:solidFill>
                  <a:schemeClr val="tx1"/>
                </a:solidFill>
                <a:effectLst/>
                <a:latin typeface="+mn-lt"/>
                <a:ea typeface="+mn-ea"/>
                <a:cs typeface="+mn-cs"/>
              </a:rPr>
              <a:t>2-LS-4-1,</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3-LS3-2,</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4-LS1-1,</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MS-LS4-4</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HS-LS4-4.  These PEs</a:t>
            </a:r>
            <a:r>
              <a:rPr lang="en-US" sz="1200" b="0" i="0" kern="1200" baseline="0" dirty="0" smtClean="0">
                <a:solidFill>
                  <a:schemeClr val="tx1"/>
                </a:solidFill>
                <a:effectLst/>
                <a:latin typeface="+mn-lt"/>
                <a:ea typeface="+mn-ea"/>
                <a:cs typeface="+mn-cs"/>
              </a:rPr>
              <a:t> align with upcoming activity.  Activate the view: “Practices and Crosscutting Concepts” to illustrate how the Dimensions are integrated into a PE.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Be prepared to toggle to this web page from the PPT presentation.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Provide background and context to for participants to understand SEP #7 by describing</a:t>
            </a:r>
            <a:r>
              <a:rPr lang="en-US" sz="1200" kern="1200" baseline="0" dirty="0" smtClean="0">
                <a:solidFill>
                  <a:schemeClr val="tx1"/>
                </a:solidFill>
                <a:effectLst/>
                <a:latin typeface="+mn-lt"/>
                <a:ea typeface="+mn-ea"/>
                <a:cs typeface="+mn-cs"/>
              </a:rPr>
              <a:t> the dimensions and an NGSS standard.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Process: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Handout the document: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3 Dimensions/Inside the NGSS Box”.</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Provide time for participants to make sense of the “3 Dimensions” side.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Emphasize diagram showing three-strands of the rope that are braided</a:t>
            </a:r>
            <a:r>
              <a:rPr lang="en-US" sz="1200" kern="1200" baseline="0" dirty="0" smtClean="0">
                <a:solidFill>
                  <a:schemeClr val="tx1"/>
                </a:solidFill>
                <a:effectLst/>
                <a:latin typeface="+mn-lt"/>
                <a:ea typeface="+mn-ea"/>
                <a:cs typeface="+mn-cs"/>
              </a:rPr>
              <a:t> together as an analogy for the how the three dimensions are braided together in a Performance Expectation.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Ask participants to examine the “Inside the NGSS Box” side of the handout.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Toggle to the NGSS webpage to show a PE as previously described.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Check</a:t>
            </a:r>
            <a:r>
              <a:rPr lang="en-US" sz="1200" kern="1200" baseline="0" dirty="0" smtClean="0">
                <a:solidFill>
                  <a:schemeClr val="tx1"/>
                </a:solidFill>
                <a:effectLst/>
                <a:latin typeface="+mn-lt"/>
                <a:ea typeface="+mn-ea"/>
                <a:cs typeface="+mn-cs"/>
              </a:rPr>
              <a:t> for understanding, answer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Transition: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Now that you have a sense of the “big picture”, of the NGSS, let’s look deeper at the Science and Engineering Practices.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5</a:t>
            </a:fld>
            <a:endParaRPr lang="en-US"/>
          </a:p>
        </p:txBody>
      </p:sp>
    </p:spTree>
    <p:extLst>
      <p:ext uri="{BB962C8B-B14F-4D97-AF65-F5344CB8AC3E}">
        <p14:creationId xmlns:p14="http://schemas.microsoft.com/office/powerpoint/2010/main" val="185284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3 LS3-2</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6</a:t>
            </a:fld>
            <a:endParaRPr lang="en-US"/>
          </a:p>
        </p:txBody>
      </p:sp>
    </p:spTree>
    <p:extLst>
      <p:ext uri="{BB962C8B-B14F-4D97-AF65-F5344CB8AC3E}">
        <p14:creationId xmlns:p14="http://schemas.microsoft.com/office/powerpoint/2010/main" val="2478298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4-LS1-1</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7</a:t>
            </a:fld>
            <a:endParaRPr lang="en-US"/>
          </a:p>
        </p:txBody>
      </p:sp>
    </p:spTree>
    <p:extLst>
      <p:ext uri="{BB962C8B-B14F-4D97-AF65-F5344CB8AC3E}">
        <p14:creationId xmlns:p14="http://schemas.microsoft.com/office/powerpoint/2010/main" val="228789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 LS4-4</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8</a:t>
            </a:fld>
            <a:endParaRPr lang="en-US"/>
          </a:p>
        </p:txBody>
      </p:sp>
    </p:spTree>
    <p:extLst>
      <p:ext uri="{BB962C8B-B14F-4D97-AF65-F5344CB8AC3E}">
        <p14:creationId xmlns:p14="http://schemas.microsoft.com/office/powerpoint/2010/main" val="117896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HS LS 4-4</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9</a:t>
            </a:fld>
            <a:endParaRPr lang="en-US"/>
          </a:p>
        </p:txBody>
      </p:sp>
    </p:spTree>
    <p:extLst>
      <p:ext uri="{BB962C8B-B14F-4D97-AF65-F5344CB8AC3E}">
        <p14:creationId xmlns:p14="http://schemas.microsoft.com/office/powerpoint/2010/main" val="421456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10/22/2014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10/22/2014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1110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10/22/2014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10/22/2014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10/22/2014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10/22/2014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135" y="1020431"/>
            <a:ext cx="11388436" cy="1475013"/>
          </a:xfrm>
        </p:spPr>
        <p:txBody>
          <a:bodyPr anchor="ctr">
            <a:normAutofit/>
          </a:bodyPr>
          <a:lstStyle/>
          <a:p>
            <a:pPr algn="ctr"/>
            <a:r>
              <a:rPr lang="en-US" sz="4000" b="1" dirty="0" smtClean="0"/>
              <a:t>Transitioning to NGSS</a:t>
            </a:r>
            <a:endParaRPr lang="en-US" sz="4000" b="1" dirty="0"/>
          </a:p>
        </p:txBody>
      </p:sp>
      <p:sp>
        <p:nvSpPr>
          <p:cNvPr id="3" name="Subtitle 2"/>
          <p:cNvSpPr>
            <a:spLocks noGrp="1"/>
          </p:cNvSpPr>
          <p:nvPr>
            <p:ph type="subTitle" idx="1"/>
          </p:nvPr>
        </p:nvSpPr>
        <p:spPr>
          <a:xfrm>
            <a:off x="565580" y="2200283"/>
            <a:ext cx="10993546" cy="590321"/>
          </a:xfrm>
        </p:spPr>
        <p:txBody>
          <a:bodyPr>
            <a:normAutofit fontScale="92500"/>
          </a:bodyPr>
          <a:lstStyle/>
          <a:p>
            <a:pPr algn="ctr"/>
            <a:r>
              <a:rPr lang="en-US" sz="2800" b="1" dirty="0" smtClean="0"/>
              <a:t>From Conclusion writing to arguing from evidence</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463653606"/>
              </p:ext>
            </p:extLst>
          </p:nvPr>
        </p:nvGraphicFramePr>
        <p:xfrm>
          <a:off x="581025" y="3228658"/>
          <a:ext cx="11029950" cy="2911792"/>
        </p:xfrm>
        <a:graphic>
          <a:graphicData uri="http://schemas.openxmlformats.org/drawingml/2006/table">
            <a:tbl>
              <a:tblPr/>
              <a:tblGrid>
                <a:gridCol w="5514975"/>
                <a:gridCol w="5514975"/>
              </a:tblGrid>
              <a:tr h="613009">
                <a:tc>
                  <a:txBody>
                    <a:bodyPr/>
                    <a:lstStyle/>
                    <a:p>
                      <a:endParaRPr lang="en-US" dirty="0"/>
                    </a:p>
                  </a:txBody>
                  <a:tcPr>
                    <a:lnL>
                      <a:noFill/>
                    </a:lnL>
                    <a:lnR>
                      <a:noFill/>
                    </a:lnR>
                    <a:lnT>
                      <a:noFill/>
                    </a:lnT>
                    <a:lnB>
                      <a:noFill/>
                    </a:lnB>
                  </a:tcPr>
                </a:tc>
                <a:tc rowSpan="2">
                  <a: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txBody>
                  <a:tcPr anchor="ctr">
                    <a:lnL>
                      <a:noFill/>
                    </a:lnL>
                    <a:lnR>
                      <a:noFill/>
                    </a:lnR>
                    <a:lnT>
                      <a:noFill/>
                    </a:lnT>
                    <a:lnB>
                      <a:noFill/>
                    </a:lnB>
                  </a:tcPr>
                </a:tc>
              </a:tr>
              <a:tr h="2298783">
                <a:tc>
                  <a:txBody>
                    <a:bodyPr/>
                    <a:lstStyle/>
                    <a:p>
                      <a:r>
                        <a:rPr lang="en-US" sz="2400" dirty="0" smtClean="0">
                          <a:solidFill>
                            <a:schemeClr val="bg1"/>
                          </a:solidFill>
                        </a:rPr>
                        <a:t>Your Name Here</a:t>
                      </a:r>
                    </a:p>
                    <a:p>
                      <a:r>
                        <a:rPr lang="en-US" sz="2400" dirty="0" smtClean="0">
                          <a:solidFill>
                            <a:schemeClr val="bg1"/>
                          </a:solidFill>
                        </a:rPr>
                        <a:t>Regional</a:t>
                      </a:r>
                      <a:r>
                        <a:rPr lang="en-US" sz="2400" baseline="0" dirty="0" smtClean="0">
                          <a:solidFill>
                            <a:schemeClr val="bg1"/>
                          </a:solidFill>
                        </a:rPr>
                        <a:t> Science Coordinator</a:t>
                      </a:r>
                    </a:p>
                    <a:p>
                      <a:r>
                        <a:rPr lang="en-US" sz="2400" baseline="0" dirty="0" smtClean="0">
                          <a:solidFill>
                            <a:schemeClr val="bg1"/>
                          </a:solidFill>
                        </a:rPr>
                        <a:t>Your Agency Name here</a:t>
                      </a:r>
                      <a:endParaRPr lang="en-US" sz="2400" dirty="0" smtClean="0">
                        <a:solidFill>
                          <a:schemeClr val="bg1"/>
                        </a:solidFill>
                      </a:endParaRPr>
                    </a:p>
                  </a:txBody>
                  <a:tcPr anchor="ctr">
                    <a:lnL>
                      <a:noFill/>
                    </a:lnL>
                    <a:lnR>
                      <a:noFill/>
                    </a:lnR>
                    <a:lnT>
                      <a:noFill/>
                    </a:lnT>
                    <a:lnB>
                      <a:noFill/>
                    </a:lnB>
                  </a:tcPr>
                </a:tc>
                <a:tc vMerge="1">
                  <a:txBody>
                    <a:bodyPr/>
                    <a:lstStyle/>
                    <a:p>
                      <a:endParaRPr lang="en-US"/>
                    </a:p>
                  </a:txBody>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486" y="5186809"/>
            <a:ext cx="1931534" cy="859523"/>
          </a:xfrm>
          <a:prstGeom prst="rect">
            <a:avLst/>
          </a:prstGeom>
        </p:spPr>
      </p:pic>
    </p:spTree>
    <p:extLst>
      <p:ext uri="{BB962C8B-B14F-4D97-AF65-F5344CB8AC3E}">
        <p14:creationId xmlns:p14="http://schemas.microsoft.com/office/powerpoint/2010/main" val="3764130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Looking Deeper at One Science Practice</a:t>
            </a:r>
            <a:endParaRPr lang="en-US" dirty="0"/>
          </a:p>
        </p:txBody>
      </p:sp>
      <p:sp>
        <p:nvSpPr>
          <p:cNvPr id="3" name="Vertical Text Placeholder 2"/>
          <p:cNvSpPr>
            <a:spLocks noGrp="1"/>
          </p:cNvSpPr>
          <p:nvPr>
            <p:ph type="body" orient="vert" idx="1"/>
          </p:nvPr>
        </p:nvSpPr>
        <p:spPr>
          <a:xfrm>
            <a:off x="311727" y="2888673"/>
            <a:ext cx="7252855" cy="2410689"/>
          </a:xfrm>
        </p:spPr>
        <p:txBody>
          <a:bodyPr vert="horz">
            <a:normAutofit/>
          </a:bodyPr>
          <a:lstStyle/>
          <a:p>
            <a:pPr marL="0" indent="0">
              <a:buNone/>
            </a:pPr>
            <a:r>
              <a:rPr lang="en-US" sz="3600" b="1" dirty="0"/>
              <a:t>What </a:t>
            </a:r>
            <a:r>
              <a:rPr lang="en-US" sz="3600" b="1" dirty="0" smtClean="0"/>
              <a:t>do you think Engaging in Argument </a:t>
            </a:r>
            <a:r>
              <a:rPr lang="en-US" sz="3600" b="1" dirty="0"/>
              <a:t>from </a:t>
            </a:r>
            <a:r>
              <a:rPr lang="en-US" sz="3600" b="1" dirty="0" smtClean="0"/>
              <a:t>Evidence looks like?</a:t>
            </a:r>
          </a:p>
          <a:p>
            <a:pPr marL="0" indent="0">
              <a:buNone/>
            </a:pPr>
            <a:endParaRPr lang="en-US" sz="3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4770" y="2462643"/>
            <a:ext cx="3616038" cy="3616038"/>
          </a:xfrm>
          <a:prstGeom prst="rect">
            <a:avLst/>
          </a:prstGeom>
        </p:spPr>
      </p:pic>
    </p:spTree>
    <p:extLst>
      <p:ext uri="{BB962C8B-B14F-4D97-AF65-F5344CB8AC3E}">
        <p14:creationId xmlns:p14="http://schemas.microsoft.com/office/powerpoint/2010/main" val="3512311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1.alamy.com/thumbs/4/%7B457C84D2-86C8-423A-909A-1BFE8D920AB3%7D/A2P9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003" y="2701787"/>
            <a:ext cx="3345994" cy="222410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l2.alamy.com/thumbs/4/%7B6003B9BF-71F1-4EE1-98F5-07613D5C6D68%7D/A36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027" y="2701787"/>
            <a:ext cx="3290269" cy="2225772"/>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l2.alamy.com/thumbs/4/%7B84D90E4F-A3BE-4734-996A-C9EC80BC9757%7D/DNFE2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64" y="2701787"/>
            <a:ext cx="3327969" cy="221212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pPr algn="ctr"/>
            <a:r>
              <a:rPr lang="en-US" sz="4400" dirty="0" smtClean="0"/>
              <a:t>Guppies </a:t>
            </a:r>
            <a:endParaRPr lang="en-US" sz="4400" dirty="0"/>
          </a:p>
        </p:txBody>
      </p:sp>
      <p:sp>
        <p:nvSpPr>
          <p:cNvPr id="2" name="TextBox 1"/>
          <p:cNvSpPr txBox="1"/>
          <p:nvPr/>
        </p:nvSpPr>
        <p:spPr>
          <a:xfrm>
            <a:off x="901230" y="5388502"/>
            <a:ext cx="10513199" cy="707886"/>
          </a:xfrm>
          <a:prstGeom prst="rect">
            <a:avLst/>
          </a:prstGeom>
          <a:noFill/>
        </p:spPr>
        <p:txBody>
          <a:bodyPr wrap="none" rtlCol="0">
            <a:spAutoFit/>
          </a:bodyPr>
          <a:lstStyle/>
          <a:p>
            <a:pPr algn="ctr"/>
            <a:r>
              <a:rPr lang="en-US" sz="4000" b="1" dirty="0" smtClean="0"/>
              <a:t>Why do guppies sometimes look different? </a:t>
            </a:r>
            <a:endParaRPr lang="en-US" sz="4000" b="1" dirty="0"/>
          </a:p>
        </p:txBody>
      </p:sp>
    </p:spTree>
    <p:extLst>
      <p:ext uri="{BB962C8B-B14F-4D97-AF65-F5344CB8AC3E}">
        <p14:creationId xmlns:p14="http://schemas.microsoft.com/office/powerpoint/2010/main" val="3312547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93" y="704258"/>
            <a:ext cx="11029616" cy="988332"/>
          </a:xfrm>
        </p:spPr>
        <p:txBody>
          <a:bodyPr>
            <a:normAutofit/>
          </a:bodyPr>
          <a:lstStyle/>
          <a:p>
            <a:r>
              <a:rPr lang="en-US" sz="4000" dirty="0" smtClean="0"/>
              <a:t>Color Variation in Venezuelan Guppies</a:t>
            </a:r>
            <a:endParaRPr lang="en-US" sz="4000" dirty="0"/>
          </a:p>
        </p:txBody>
      </p:sp>
      <p:pic>
        <p:nvPicPr>
          <p:cNvPr id="1026" name="Picture 2" descr="http://www.operationworld.org/files/ow/maps/lginset/vene-LMAP-md.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09021" y="2024063"/>
            <a:ext cx="4833937" cy="483393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sz="half" idx="1"/>
          </p:nvPr>
        </p:nvSpPr>
        <p:spPr/>
        <p:txBody>
          <a:bodyPr>
            <a:normAutofit/>
          </a:bodyPr>
          <a:lstStyle/>
          <a:p>
            <a:r>
              <a:rPr lang="en-US" sz="3600" b="1" dirty="0" smtClean="0"/>
              <a:t>Where in the world is Venezuela?</a:t>
            </a:r>
            <a:endParaRPr lang="en-US" sz="3600" b="1" dirty="0"/>
          </a:p>
        </p:txBody>
      </p:sp>
    </p:spTree>
    <p:extLst>
      <p:ext uri="{BB962C8B-B14F-4D97-AF65-F5344CB8AC3E}">
        <p14:creationId xmlns:p14="http://schemas.microsoft.com/office/powerpoint/2010/main" val="3763723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ailblogs.com/member/elshaddai/images/img_2727_sc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808" y="1209056"/>
            <a:ext cx="3810000" cy="2857500"/>
          </a:xfrm>
          <a:prstGeom prst="rect">
            <a:avLst/>
          </a:prstGeom>
          <a:noFill/>
          <a:ln w="38100">
            <a:solidFill>
              <a:srgbClr val="002060"/>
            </a:solidFill>
          </a:ln>
          <a:extLst>
            <a:ext uri="{909E8E84-426E-40dd-AFC4-6F175D3DCCD1}">
              <a14:hiddenFill xmlns="" xmlns:a14="http://schemas.microsoft.com/office/drawing/2010/main">
                <a:solidFill>
                  <a:srgbClr val="FFFFFF"/>
                </a:solidFill>
              </a14:hiddenFill>
            </a:ext>
          </a:extLst>
        </p:spPr>
      </p:pic>
      <p:pic>
        <p:nvPicPr>
          <p:cNvPr id="2052" name="Picture 4" descr="Rio cha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92" y="2009156"/>
            <a:ext cx="3450992" cy="2588244"/>
          </a:xfrm>
          <a:prstGeom prst="rect">
            <a:avLst/>
          </a:prstGeom>
          <a:noFill/>
          <a:ln w="38100">
            <a:solidFill>
              <a:srgbClr val="002060"/>
            </a:solidFill>
          </a:ln>
          <a:extLst>
            <a:ext uri="{909E8E84-426E-40dd-AFC4-6F175D3DCCD1}">
              <a14:hiddenFill xmlns=""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Guppy Habitat - What do you observe-</a:t>
            </a:r>
            <a:br>
              <a:rPr lang="en-US" dirty="0" smtClean="0"/>
            </a:br>
            <a:r>
              <a:rPr lang="en-US" dirty="0" smtClean="0"/>
              <a:t>What questions do you have?</a:t>
            </a:r>
            <a:endParaRPr lang="en-US" dirty="0"/>
          </a:p>
        </p:txBody>
      </p:sp>
      <p:pic>
        <p:nvPicPr>
          <p:cNvPr id="2054" name="Picture 6" descr="http://venezuelanalysis.com/files/imagecache/images_set/images/2014/07/800px-deltaorinoc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5197" y="3303278"/>
            <a:ext cx="4302598" cy="3340100"/>
          </a:xfrm>
          <a:prstGeom prst="rect">
            <a:avLst/>
          </a:prstGeom>
          <a:noFill/>
          <a:ln w="38100">
            <a:solidFill>
              <a:srgbClr val="002060"/>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27553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for a Break! </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2399" y="3244364"/>
            <a:ext cx="2742857" cy="2742857"/>
          </a:xfrm>
        </p:spPr>
      </p:pic>
      <p:sp>
        <p:nvSpPr>
          <p:cNvPr id="5" name="Content Placeholder 4"/>
          <p:cNvSpPr>
            <a:spLocks noGrp="1"/>
          </p:cNvSpPr>
          <p:nvPr>
            <p:ph sz="half" idx="2"/>
          </p:nvPr>
        </p:nvSpPr>
        <p:spPr/>
        <p:txBody>
          <a:bodyPr>
            <a:normAutofit/>
          </a:bodyPr>
          <a:lstStyle/>
          <a:p>
            <a:r>
              <a:rPr lang="en-US" sz="2400" dirty="0" smtClean="0"/>
              <a:t>Please be back at ________</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256" y="3244364"/>
            <a:ext cx="1825244" cy="2558753"/>
          </a:xfrm>
          <a:prstGeom prst="rect">
            <a:avLst/>
          </a:prstGeom>
        </p:spPr>
      </p:pic>
    </p:spTree>
    <p:extLst>
      <p:ext uri="{BB962C8B-B14F-4D97-AF65-F5344CB8AC3E}">
        <p14:creationId xmlns:p14="http://schemas.microsoft.com/office/powerpoint/2010/main" val="3076780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382" y="1016000"/>
            <a:ext cx="8321718" cy="457200"/>
          </a:xfrm>
        </p:spPr>
        <p:txBody>
          <a:bodyPr>
            <a:normAutofit fontScale="90000"/>
          </a:bodyPr>
          <a:lstStyle/>
          <a:p>
            <a:r>
              <a:rPr lang="en-US" dirty="0" smtClean="0"/>
              <a:t>Stages of the ‘Generate an Argument’ Instructional strategy</a:t>
            </a:r>
            <a:endParaRPr lang="en-US" dirty="0"/>
          </a:p>
        </p:txBody>
      </p:sp>
      <p:graphicFrame>
        <p:nvGraphicFramePr>
          <p:cNvPr id="6" name="Diagram 5"/>
          <p:cNvGraphicFramePr/>
          <p:nvPr>
            <p:extLst>
              <p:ext uri="{D42A27DB-BD31-4B8C-83A1-F6EECF244321}">
                <p14:modId xmlns:p14="http://schemas.microsoft.com/office/powerpoint/2010/main" val="3047789043"/>
              </p:ext>
            </p:extLst>
          </p:nvPr>
        </p:nvGraphicFramePr>
        <p:xfrm>
          <a:off x="2608719" y="2112578"/>
          <a:ext cx="6758152" cy="4062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889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1:  The Teacher Identifies the Tasks and Question</a:t>
            </a:r>
            <a:endParaRPr lang="en-US" dirty="0"/>
          </a:p>
        </p:txBody>
      </p:sp>
      <p:sp>
        <p:nvSpPr>
          <p:cNvPr id="3" name="Vertical Text Placeholder 2"/>
          <p:cNvSpPr>
            <a:spLocks noGrp="1"/>
          </p:cNvSpPr>
          <p:nvPr>
            <p:ph type="body" orient="vert" idx="1"/>
          </p:nvPr>
        </p:nvSpPr>
        <p:spPr>
          <a:xfrm>
            <a:off x="581192" y="2088107"/>
            <a:ext cx="11029616" cy="2476423"/>
          </a:xfrm>
        </p:spPr>
        <p:txBody>
          <a:bodyPr vert="horz">
            <a:normAutofit/>
          </a:bodyPr>
          <a:lstStyle/>
          <a:p>
            <a:pPr marL="0" indent="0">
              <a:buNone/>
            </a:pPr>
            <a:r>
              <a:rPr lang="en-US" sz="2800" b="1" i="1" dirty="0" smtClean="0"/>
              <a:t>Question: </a:t>
            </a:r>
            <a:r>
              <a:rPr lang="en-US" sz="2800" i="1" dirty="0" smtClean="0"/>
              <a:t>What caused trends in the coloration of  Venezuelan Guppies?</a:t>
            </a:r>
          </a:p>
          <a:p>
            <a:pPr marL="0" indent="0">
              <a:buNone/>
            </a:pPr>
            <a:r>
              <a:rPr lang="en-US" sz="2800" b="1" i="1" dirty="0" smtClean="0"/>
              <a:t>Task: </a:t>
            </a:r>
            <a:r>
              <a:rPr lang="en-US" sz="2800" i="1" dirty="0" smtClean="0"/>
              <a:t>With your group, use the information in the handout to develop a claim that best answers the question.</a:t>
            </a:r>
            <a:endParaRPr lang="en-US" sz="2800" i="1" dirty="0"/>
          </a:p>
        </p:txBody>
      </p:sp>
      <p:pic>
        <p:nvPicPr>
          <p:cNvPr id="2050" name="Picture 2" descr="http://l1.alamy.com/thumbs/4/%7B457C84D2-86C8-423A-909A-1BFE8D920AB3%7D/A2P9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786" y="4026088"/>
            <a:ext cx="3345994" cy="222410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l2.alamy.com/thumbs/4/%7B6003B9BF-71F1-4EE1-98F5-07613D5C6D68%7D/A36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027" y="4012440"/>
            <a:ext cx="3290269" cy="2225772"/>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l2.alamy.com/thumbs/4/%7B84D90E4F-A3BE-4734-996A-C9EC80BC9757%7D/DNFE2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5" y="4026090"/>
            <a:ext cx="3327969" cy="22121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27507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for Understanding</a:t>
            </a:r>
            <a:endParaRPr lang="en-US" dirty="0"/>
          </a:p>
        </p:txBody>
      </p:sp>
      <p:sp>
        <p:nvSpPr>
          <p:cNvPr id="3" name="Vertical Text Placeholder 2"/>
          <p:cNvSpPr>
            <a:spLocks noGrp="1"/>
          </p:cNvSpPr>
          <p:nvPr>
            <p:ph type="body" orient="vert" idx="1"/>
          </p:nvPr>
        </p:nvSpPr>
        <p:spPr>
          <a:xfrm>
            <a:off x="581192" y="2006600"/>
            <a:ext cx="9870908" cy="3852197"/>
          </a:xfrm>
        </p:spPr>
        <p:txBody>
          <a:bodyPr vert="horz">
            <a:normAutofit fontScale="92500" lnSpcReduction="10000"/>
          </a:bodyPr>
          <a:lstStyle/>
          <a:p>
            <a:pPr marL="0" indent="0">
              <a:buNone/>
            </a:pPr>
            <a:r>
              <a:rPr lang="en-US" sz="2000" b="1" i="1" dirty="0" smtClean="0"/>
              <a:t>Remembering our Goal: </a:t>
            </a:r>
          </a:p>
          <a:p>
            <a:pPr marL="0" indent="0">
              <a:buNone/>
            </a:pPr>
            <a:r>
              <a:rPr lang="en-US" b="1" i="1" dirty="0" smtClean="0"/>
              <a:t>Question</a:t>
            </a:r>
            <a:r>
              <a:rPr lang="en-US" b="1" i="1" dirty="0"/>
              <a:t>: </a:t>
            </a:r>
            <a:r>
              <a:rPr lang="en-US" i="1" dirty="0"/>
              <a:t>What caused trends in the coloration of  Venezuelan Guppies?</a:t>
            </a:r>
          </a:p>
          <a:p>
            <a:pPr marL="0" indent="0">
              <a:buNone/>
            </a:pPr>
            <a:r>
              <a:rPr lang="en-US" b="1" i="1" dirty="0"/>
              <a:t>Task: </a:t>
            </a:r>
            <a:r>
              <a:rPr lang="en-US" i="1" dirty="0"/>
              <a:t>With your group, use the information in the handout to develop a claim that best answers the question.</a:t>
            </a:r>
          </a:p>
          <a:p>
            <a:endParaRPr lang="en-US" dirty="0" smtClean="0"/>
          </a:p>
          <a:p>
            <a:pPr marL="0" indent="0">
              <a:buNone/>
            </a:pPr>
            <a:r>
              <a:rPr lang="en-US" sz="2800" b="1" dirty="0" smtClean="0"/>
              <a:t>Pre Reading:  Text Features for Color Variation in Venezuelan Guppies</a:t>
            </a:r>
          </a:p>
          <a:p>
            <a:pPr marL="0" indent="0">
              <a:buNone/>
            </a:pPr>
            <a:r>
              <a:rPr lang="en-US" sz="2400" dirty="0" smtClean="0"/>
              <a:t>With a partner skim through pages 19-23</a:t>
            </a:r>
          </a:p>
          <a:p>
            <a:pPr marL="0" indent="0">
              <a:buNone/>
            </a:pPr>
            <a:r>
              <a:rPr lang="en-US" sz="2400" dirty="0" smtClean="0"/>
              <a:t>Jot down a few text features you see in the text</a:t>
            </a:r>
          </a:p>
          <a:p>
            <a:pPr marL="0" indent="0">
              <a:buNone/>
            </a:pPr>
            <a:r>
              <a:rPr lang="en-US" sz="2400" dirty="0" smtClean="0"/>
              <a:t>Predict what you think will be in the text</a:t>
            </a:r>
          </a:p>
          <a:p>
            <a:pPr marL="0" indent="0">
              <a:buNone/>
            </a:pPr>
            <a:endParaRPr lang="en-US" sz="2800" dirty="0"/>
          </a:p>
        </p:txBody>
      </p:sp>
      <p:pic>
        <p:nvPicPr>
          <p:cNvPr id="4" name="Picture 4" descr="http://l2.alamy.com/thumbs/4/%7B6003B9BF-71F1-4EE1-98F5-07613D5C6D68%7D/A36A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127" y="4126740"/>
            <a:ext cx="3290269" cy="22257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04196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Reading: </a:t>
            </a:r>
            <a:br>
              <a:rPr lang="en-US" dirty="0" smtClean="0"/>
            </a:br>
            <a:r>
              <a:rPr lang="en-US" dirty="0" smtClean="0"/>
              <a:t>Looking at Data-Page 21</a:t>
            </a:r>
            <a:endParaRPr lang="en-US" dirty="0"/>
          </a:p>
        </p:txBody>
      </p:sp>
      <p:sp>
        <p:nvSpPr>
          <p:cNvPr id="3" name="Vertical Text Placeholder 2"/>
          <p:cNvSpPr>
            <a:spLocks noGrp="1"/>
          </p:cNvSpPr>
          <p:nvPr>
            <p:ph type="body" orient="vert" idx="1"/>
          </p:nvPr>
        </p:nvSpPr>
        <p:spPr>
          <a:xfrm>
            <a:off x="406400" y="1981200"/>
            <a:ext cx="5531212" cy="4483100"/>
          </a:xfrm>
        </p:spPr>
        <p:txBody>
          <a:bodyPr vert="horz">
            <a:normAutofit/>
          </a:bodyPr>
          <a:lstStyle/>
          <a:p>
            <a:pPr marL="0" indent="0">
              <a:buNone/>
            </a:pPr>
            <a:r>
              <a:rPr lang="en-US" sz="2800" dirty="0" smtClean="0"/>
              <a:t>Strategy to look at data…</a:t>
            </a:r>
          </a:p>
          <a:p>
            <a:pPr marL="0" indent="0">
              <a:buNone/>
            </a:pPr>
            <a:r>
              <a:rPr lang="en-US" sz="3200" b="1" i="1" dirty="0" smtClean="0">
                <a:solidFill>
                  <a:srgbClr val="C00000"/>
                </a:solidFill>
              </a:rPr>
              <a:t>Highlights, </a:t>
            </a:r>
            <a:r>
              <a:rPr lang="en-US" sz="2800" i="1" dirty="0" smtClean="0">
                <a:solidFill>
                  <a:srgbClr val="C00000"/>
                </a:solidFill>
              </a:rPr>
              <a:t>Comments, and Captions</a:t>
            </a:r>
          </a:p>
          <a:p>
            <a:pPr marL="0" indent="0">
              <a:buNone/>
            </a:pPr>
            <a:r>
              <a:rPr lang="en-US" dirty="0" smtClean="0"/>
              <a:t>What I see: </a:t>
            </a:r>
          </a:p>
          <a:p>
            <a:r>
              <a:rPr lang="en-US" dirty="0"/>
              <a:t>Look for changes, trends, or differences. </a:t>
            </a:r>
          </a:p>
          <a:p>
            <a:r>
              <a:rPr lang="en-US" dirty="0" smtClean="0"/>
              <a:t>Draw </a:t>
            </a:r>
            <a:r>
              <a:rPr lang="en-US" dirty="0"/>
              <a:t>an arrow to each of these you notice in your graph or </a:t>
            </a:r>
            <a:r>
              <a:rPr lang="en-US" dirty="0" smtClean="0"/>
              <a:t>sketch</a:t>
            </a:r>
            <a:r>
              <a:rPr lang="en-US" dirty="0"/>
              <a:t>.</a:t>
            </a:r>
          </a:p>
          <a:p>
            <a:r>
              <a:rPr lang="en-US" dirty="0" smtClean="0"/>
              <a:t>Write </a:t>
            </a:r>
            <a:r>
              <a:rPr lang="en-US" dirty="0"/>
              <a:t>what you see. Each arrow has a different description. </a:t>
            </a:r>
          </a:p>
          <a:p>
            <a:r>
              <a:rPr lang="en-US" dirty="0"/>
              <a:t>Be concise.</a:t>
            </a:r>
          </a:p>
          <a:p>
            <a:r>
              <a:rPr lang="en-US" dirty="0" smtClean="0"/>
              <a:t>Write </a:t>
            </a:r>
            <a:r>
              <a:rPr lang="en-US" dirty="0"/>
              <a:t>only the essence, or highlights, of what you see.</a:t>
            </a:r>
          </a:p>
          <a:p>
            <a:pPr marL="0" indent="0">
              <a:buNone/>
            </a:pPr>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5937612" y="812800"/>
            <a:ext cx="5673196" cy="5753100"/>
          </a:xfrm>
          <a:prstGeom prst="rect">
            <a:avLst/>
          </a:prstGeom>
        </p:spPr>
      </p:pic>
    </p:spTree>
    <p:extLst>
      <p:ext uri="{BB962C8B-B14F-4D97-AF65-F5344CB8AC3E}">
        <p14:creationId xmlns:p14="http://schemas.microsoft.com/office/powerpoint/2010/main" val="4098967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Reading: </a:t>
            </a:r>
            <a:br>
              <a:rPr lang="en-US" dirty="0" smtClean="0"/>
            </a:br>
            <a:r>
              <a:rPr lang="en-US" dirty="0" smtClean="0"/>
              <a:t>Looking at Data-Page 21</a:t>
            </a:r>
            <a:endParaRPr lang="en-US" dirty="0"/>
          </a:p>
        </p:txBody>
      </p:sp>
      <p:sp>
        <p:nvSpPr>
          <p:cNvPr id="3" name="Vertical Text Placeholder 2"/>
          <p:cNvSpPr>
            <a:spLocks noGrp="1"/>
          </p:cNvSpPr>
          <p:nvPr>
            <p:ph type="body" orient="vert" idx="1"/>
          </p:nvPr>
        </p:nvSpPr>
        <p:spPr>
          <a:xfrm>
            <a:off x="406400" y="1981200"/>
            <a:ext cx="5531212" cy="4483100"/>
          </a:xfrm>
        </p:spPr>
        <p:txBody>
          <a:bodyPr vert="horz">
            <a:normAutofit/>
          </a:bodyPr>
          <a:lstStyle/>
          <a:p>
            <a:pPr marL="0" indent="0">
              <a:buNone/>
            </a:pPr>
            <a:r>
              <a:rPr lang="en-US" sz="2800" dirty="0"/>
              <a:t>Strategy to look at data…</a:t>
            </a:r>
          </a:p>
          <a:p>
            <a:pPr marL="0" indent="0">
              <a:buNone/>
            </a:pPr>
            <a:r>
              <a:rPr lang="en-US" sz="2800" i="1" dirty="0">
                <a:solidFill>
                  <a:srgbClr val="C00000"/>
                </a:solidFill>
              </a:rPr>
              <a:t>Highlights</a:t>
            </a:r>
            <a:r>
              <a:rPr lang="en-US" sz="2800" b="1" i="1" dirty="0">
                <a:solidFill>
                  <a:srgbClr val="C00000"/>
                </a:solidFill>
              </a:rPr>
              <a:t>, </a:t>
            </a:r>
            <a:r>
              <a:rPr lang="en-US" sz="3200" b="1" i="1" dirty="0">
                <a:solidFill>
                  <a:srgbClr val="C00000"/>
                </a:solidFill>
              </a:rPr>
              <a:t>Comments</a:t>
            </a:r>
            <a:r>
              <a:rPr lang="en-US" sz="2800" i="1" dirty="0">
                <a:solidFill>
                  <a:srgbClr val="C00000"/>
                </a:solidFill>
              </a:rPr>
              <a:t> and Captions</a:t>
            </a:r>
          </a:p>
          <a:p>
            <a:pPr marL="0" indent="0">
              <a:buNone/>
            </a:pPr>
            <a:r>
              <a:rPr lang="en-US" sz="2400" b="1" dirty="0" smtClean="0"/>
              <a:t>What it means:</a:t>
            </a:r>
          </a:p>
          <a:p>
            <a:r>
              <a:rPr lang="en-US" sz="2400" dirty="0"/>
              <a:t>Interpret what you see.</a:t>
            </a:r>
          </a:p>
          <a:p>
            <a:r>
              <a:rPr lang="en-US" sz="2400" dirty="0" smtClean="0"/>
              <a:t>Write </a:t>
            </a:r>
            <a:r>
              <a:rPr lang="en-US" sz="2400" dirty="0"/>
              <a:t>what each observation means.</a:t>
            </a:r>
          </a:p>
          <a:p>
            <a:r>
              <a:rPr lang="en-US" sz="2400" dirty="0" smtClean="0"/>
              <a:t>Don’t </a:t>
            </a:r>
            <a:r>
              <a:rPr lang="en-US" sz="2400" dirty="0"/>
              <a:t>interpret the entire figure at once, just one observation </a:t>
            </a:r>
            <a:r>
              <a:rPr lang="en-US" sz="2400" dirty="0" smtClean="0"/>
              <a:t>at </a:t>
            </a:r>
            <a:r>
              <a:rPr lang="en-US" sz="2400" dirty="0"/>
              <a:t>a time</a:t>
            </a:r>
            <a:endParaRPr lang="en-US" sz="2400"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5937612" y="812800"/>
            <a:ext cx="5673196" cy="5753100"/>
          </a:xfrm>
          <a:prstGeom prst="rect">
            <a:avLst/>
          </a:prstGeom>
        </p:spPr>
      </p:pic>
    </p:spTree>
    <p:extLst>
      <p:ext uri="{BB962C8B-B14F-4D97-AF65-F5344CB8AC3E}">
        <p14:creationId xmlns:p14="http://schemas.microsoft.com/office/powerpoint/2010/main" val="696384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series</a:t>
            </a:r>
            <a:endParaRPr lang="en-US" dirty="0"/>
          </a:p>
        </p:txBody>
      </p:sp>
      <p:sp>
        <p:nvSpPr>
          <p:cNvPr id="3" name="Content Placeholder 2"/>
          <p:cNvSpPr>
            <a:spLocks noGrp="1"/>
          </p:cNvSpPr>
          <p:nvPr>
            <p:ph idx="1"/>
          </p:nvPr>
        </p:nvSpPr>
        <p:spPr>
          <a:xfrm>
            <a:off x="581192" y="2049868"/>
            <a:ext cx="11029615" cy="4550088"/>
          </a:xfrm>
        </p:spPr>
        <p:txBody>
          <a:bodyPr>
            <a:normAutofit lnSpcReduction="10000"/>
          </a:bodyPr>
          <a:lstStyle/>
          <a:p>
            <a:pPr lvl="1"/>
            <a:r>
              <a:rPr lang="en-US" sz="2400" dirty="0" smtClean="0"/>
              <a:t>Session 1: Focus on an instructional strategy for </a:t>
            </a:r>
            <a:r>
              <a:rPr lang="en-US" sz="2400" i="1" dirty="0" smtClean="0"/>
              <a:t>Engaging in Argument from Evidence. </a:t>
            </a:r>
            <a:r>
              <a:rPr lang="en-US" sz="2400" dirty="0" smtClean="0"/>
              <a:t>Craft a curriculum-specific prompt.  Practice with scoring items using the state 2-point rubric. </a:t>
            </a:r>
          </a:p>
          <a:p>
            <a:pPr marL="324000" lvl="1" indent="0">
              <a:buNone/>
            </a:pPr>
            <a:r>
              <a:rPr lang="en-US" sz="2400" i="1" dirty="0" smtClean="0"/>
              <a:t> </a:t>
            </a:r>
            <a:endParaRPr lang="en-US" sz="2400" dirty="0" smtClean="0"/>
          </a:p>
          <a:p>
            <a:pPr lvl="1"/>
            <a:r>
              <a:rPr lang="en-US" sz="2400" dirty="0" smtClean="0"/>
              <a:t>Session 2: </a:t>
            </a:r>
            <a:r>
              <a:rPr lang="en-US" sz="2400" dirty="0"/>
              <a:t>Score and analyze student work. </a:t>
            </a:r>
            <a:r>
              <a:rPr lang="en-US" sz="2400" dirty="0" smtClean="0"/>
              <a:t>Deepening pedagogical content knowledge for </a:t>
            </a:r>
            <a:r>
              <a:rPr lang="en-US" sz="2400" i="1" dirty="0"/>
              <a:t>Engaging in Argument from Evidence </a:t>
            </a:r>
            <a:r>
              <a:rPr lang="en-US" sz="2400" dirty="0" smtClean="0"/>
              <a:t>with emphasis on discourse and writing scaffolds. </a:t>
            </a:r>
            <a:r>
              <a:rPr lang="en-US" sz="2400" dirty="0"/>
              <a:t>Highlight equitable teaching practices. </a:t>
            </a:r>
            <a:endParaRPr lang="en-US" sz="2400" dirty="0" smtClean="0"/>
          </a:p>
          <a:p>
            <a:pPr marL="324000" lvl="1" indent="0">
              <a:buNone/>
            </a:pPr>
            <a:endParaRPr lang="en-US" sz="2400" dirty="0" smtClean="0"/>
          </a:p>
          <a:p>
            <a:pPr lvl="1"/>
            <a:r>
              <a:rPr lang="en-US" sz="2400" dirty="0" smtClean="0"/>
              <a:t>Session 3: </a:t>
            </a:r>
            <a:r>
              <a:rPr lang="en-US" sz="2400" dirty="0"/>
              <a:t>Score and analyze student work. </a:t>
            </a:r>
            <a:r>
              <a:rPr lang="en-US" sz="2400" dirty="0" smtClean="0"/>
              <a:t>Creating CCSS ELA connections. Optimize prompts for teacher’s materials. Practice instructional shifts for continued growth.</a:t>
            </a:r>
          </a:p>
          <a:p>
            <a:pPr marL="0" indent="0">
              <a:buNone/>
            </a:pPr>
            <a:endParaRPr lang="en-US" dirty="0"/>
          </a:p>
        </p:txBody>
      </p:sp>
    </p:spTree>
    <p:extLst>
      <p:ext uri="{BB962C8B-B14F-4D97-AF65-F5344CB8AC3E}">
        <p14:creationId xmlns:p14="http://schemas.microsoft.com/office/powerpoint/2010/main" val="521275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Reading: </a:t>
            </a:r>
            <a:br>
              <a:rPr lang="en-US" dirty="0" smtClean="0"/>
            </a:br>
            <a:r>
              <a:rPr lang="en-US" dirty="0" smtClean="0"/>
              <a:t>Looking at Data-Page 21</a:t>
            </a:r>
            <a:endParaRPr lang="en-US" dirty="0"/>
          </a:p>
        </p:txBody>
      </p:sp>
      <p:sp>
        <p:nvSpPr>
          <p:cNvPr id="3" name="Vertical Text Placeholder 2"/>
          <p:cNvSpPr>
            <a:spLocks noGrp="1"/>
          </p:cNvSpPr>
          <p:nvPr>
            <p:ph type="body" orient="vert" idx="1"/>
          </p:nvPr>
        </p:nvSpPr>
        <p:spPr>
          <a:xfrm>
            <a:off x="406400" y="1899378"/>
            <a:ext cx="5531212" cy="4483100"/>
          </a:xfrm>
        </p:spPr>
        <p:txBody>
          <a:bodyPr vert="horz">
            <a:normAutofit/>
          </a:bodyPr>
          <a:lstStyle/>
          <a:p>
            <a:pPr marL="0" indent="0">
              <a:buNone/>
            </a:pPr>
            <a:r>
              <a:rPr lang="en-US" sz="2800" dirty="0" smtClean="0"/>
              <a:t>Strategy to look at data…</a:t>
            </a:r>
          </a:p>
          <a:p>
            <a:pPr marL="0" indent="0">
              <a:buNone/>
            </a:pPr>
            <a:r>
              <a:rPr lang="en-US" sz="2800" i="1" dirty="0" smtClean="0">
                <a:solidFill>
                  <a:srgbClr val="C00000"/>
                </a:solidFill>
              </a:rPr>
              <a:t>Highlights, Comments and </a:t>
            </a:r>
            <a:r>
              <a:rPr lang="en-US" sz="3200" b="1" i="1" dirty="0" smtClean="0">
                <a:solidFill>
                  <a:srgbClr val="C00000"/>
                </a:solidFill>
              </a:rPr>
              <a:t>Captions</a:t>
            </a:r>
          </a:p>
          <a:p>
            <a:pPr marL="0" indent="0">
              <a:buNone/>
            </a:pPr>
            <a:r>
              <a:rPr lang="en-US" b="1" dirty="0" smtClean="0"/>
              <a:t>Caption:</a:t>
            </a:r>
          </a:p>
          <a:p>
            <a:r>
              <a:rPr lang="en-US" dirty="0"/>
              <a:t>Think of the caption as a</a:t>
            </a:r>
            <a:r>
              <a:rPr lang="en-US" dirty="0" smtClean="0"/>
              <a:t> </a:t>
            </a:r>
            <a:r>
              <a:rPr lang="en-US" dirty="0"/>
              <a:t>summary. </a:t>
            </a:r>
          </a:p>
          <a:p>
            <a:r>
              <a:rPr lang="en-US" dirty="0" smtClean="0"/>
              <a:t>Begin </a:t>
            </a:r>
            <a:r>
              <a:rPr lang="en-US" dirty="0"/>
              <a:t>your caption with a topic sentence describing the </a:t>
            </a:r>
            <a:r>
              <a:rPr lang="en-US" dirty="0" smtClean="0"/>
              <a:t>overview </a:t>
            </a:r>
            <a:r>
              <a:rPr lang="en-US" dirty="0"/>
              <a:t>of the figure.</a:t>
            </a:r>
          </a:p>
          <a:p>
            <a:r>
              <a:rPr lang="en-US" dirty="0" smtClean="0"/>
              <a:t>Join </a:t>
            </a:r>
            <a:r>
              <a:rPr lang="en-US" dirty="0"/>
              <a:t>each “What I see” to its “What it means” to form a </a:t>
            </a:r>
            <a:r>
              <a:rPr lang="en-US" dirty="0" smtClean="0"/>
              <a:t>sentence</a:t>
            </a:r>
            <a:r>
              <a:rPr lang="en-US" dirty="0"/>
              <a:t>. </a:t>
            </a:r>
          </a:p>
          <a:p>
            <a:r>
              <a:rPr lang="en-US" dirty="0" smtClean="0"/>
              <a:t>Build </a:t>
            </a:r>
            <a:r>
              <a:rPr lang="en-US" dirty="0"/>
              <a:t>a coherent description in 2 to 3 sentences.</a:t>
            </a: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5937612" y="812800"/>
            <a:ext cx="5673196" cy="5753100"/>
          </a:xfrm>
          <a:prstGeom prst="rect">
            <a:avLst/>
          </a:prstGeom>
        </p:spPr>
      </p:pic>
    </p:spTree>
    <p:extLst>
      <p:ext uri="{BB962C8B-B14F-4D97-AF65-F5344CB8AC3E}">
        <p14:creationId xmlns:p14="http://schemas.microsoft.com/office/powerpoint/2010/main" val="187641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Reading: </a:t>
            </a:r>
            <a:br>
              <a:rPr lang="en-US" dirty="0" smtClean="0"/>
            </a:br>
            <a:r>
              <a:rPr lang="en-US" dirty="0" smtClean="0"/>
              <a:t>Looking at Data-Page 22</a:t>
            </a:r>
            <a:endParaRPr lang="en-US" dirty="0"/>
          </a:p>
        </p:txBody>
      </p:sp>
      <p:sp>
        <p:nvSpPr>
          <p:cNvPr id="3" name="Vertical Text Placeholder 2"/>
          <p:cNvSpPr>
            <a:spLocks noGrp="1"/>
          </p:cNvSpPr>
          <p:nvPr>
            <p:ph type="body" orient="vert" idx="1"/>
          </p:nvPr>
        </p:nvSpPr>
        <p:spPr>
          <a:xfrm>
            <a:off x="406400" y="1981200"/>
            <a:ext cx="5054238" cy="3877597"/>
          </a:xfrm>
        </p:spPr>
        <p:txBody>
          <a:bodyPr vert="horz"/>
          <a:lstStyle/>
          <a:p>
            <a:pPr marL="0" indent="0">
              <a:buNone/>
            </a:pPr>
            <a:r>
              <a:rPr lang="en-US" sz="3200" dirty="0" smtClean="0"/>
              <a:t>Strategy to look at data…</a:t>
            </a:r>
          </a:p>
          <a:p>
            <a:pPr marL="0" indent="0">
              <a:buNone/>
            </a:pPr>
            <a:r>
              <a:rPr lang="en-US" sz="3200" b="1" dirty="0" smtClean="0"/>
              <a:t>What do I see…</a:t>
            </a:r>
            <a:endParaRPr lang="en-US" sz="3200" dirty="0"/>
          </a:p>
          <a:p>
            <a:pPr marL="0" indent="0">
              <a:buNone/>
            </a:pPr>
            <a:r>
              <a:rPr lang="en-US" sz="3200" b="1" dirty="0" smtClean="0"/>
              <a:t>What does it mean…</a:t>
            </a:r>
          </a:p>
          <a:p>
            <a:pPr marL="0" indent="0">
              <a:buNone/>
            </a:pPr>
            <a:r>
              <a:rPr lang="en-US" sz="3200" b="1" dirty="0" smtClean="0"/>
              <a:t>Caption…</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4476305" y="2154237"/>
            <a:ext cx="6247257" cy="3827463"/>
          </a:xfrm>
          <a:prstGeom prst="rect">
            <a:avLst/>
          </a:prstGeom>
        </p:spPr>
      </p:pic>
    </p:spTree>
    <p:extLst>
      <p:ext uri="{BB962C8B-B14F-4D97-AF65-F5344CB8AC3E}">
        <p14:creationId xmlns:p14="http://schemas.microsoft.com/office/powerpoint/2010/main" val="178975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2: The Generation of a Tentative Argument </a:t>
            </a:r>
            <a:endParaRPr lang="en-US" dirty="0"/>
          </a:p>
        </p:txBody>
      </p:sp>
      <p:sp>
        <p:nvSpPr>
          <p:cNvPr id="3" name="Vertical Text Placeholder 2"/>
          <p:cNvSpPr>
            <a:spLocks noGrp="1"/>
          </p:cNvSpPr>
          <p:nvPr>
            <p:ph type="body" orient="vert" idx="1"/>
          </p:nvPr>
        </p:nvSpPr>
        <p:spPr>
          <a:xfrm>
            <a:off x="349186" y="2123868"/>
            <a:ext cx="6065271" cy="3797985"/>
          </a:xfrm>
        </p:spPr>
        <p:txBody>
          <a:bodyPr vert="horz">
            <a:normAutofit/>
          </a:bodyPr>
          <a:lstStyle/>
          <a:p>
            <a:pPr marL="0" indent="0">
              <a:buNone/>
            </a:pPr>
            <a:r>
              <a:rPr lang="en-US" sz="3200" b="1" dirty="0" smtClean="0"/>
              <a:t>Summarize your evidence…</a:t>
            </a:r>
          </a:p>
          <a:p>
            <a:r>
              <a:rPr lang="en-US" sz="2800" dirty="0" smtClean="0"/>
              <a:t>Analyze the evidence from pages 21-22</a:t>
            </a:r>
            <a:endParaRPr lang="en-US" sz="2800" dirty="0"/>
          </a:p>
          <a:p>
            <a:r>
              <a:rPr lang="en-US" sz="2800" dirty="0" smtClean="0"/>
              <a:t>Look for trends or patterns</a:t>
            </a:r>
          </a:p>
          <a:p>
            <a:r>
              <a:rPr lang="en-US" sz="2800" dirty="0" smtClean="0"/>
              <a:t>Summarize your supportive data on a chart.</a:t>
            </a:r>
          </a:p>
          <a:p>
            <a:pPr marL="0" indent="0">
              <a:buNone/>
            </a:pPr>
            <a:endParaRPr lang="en-US" dirty="0" smtClean="0"/>
          </a:p>
        </p:txBody>
      </p:sp>
      <p:sp>
        <p:nvSpPr>
          <p:cNvPr id="5" name="AutoShape 2" descr="Displaying Guppies Argument 1.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469" y="2424746"/>
            <a:ext cx="4923303" cy="2191610"/>
          </a:xfrm>
          <a:prstGeom prst="rect">
            <a:avLst/>
          </a:prstGeom>
        </p:spPr>
      </p:pic>
    </p:spTree>
    <p:extLst>
      <p:ext uri="{BB962C8B-B14F-4D97-AF65-F5344CB8AC3E}">
        <p14:creationId xmlns:p14="http://schemas.microsoft.com/office/powerpoint/2010/main" val="4211255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2: The Generation of a Tentative Argument </a:t>
            </a:r>
            <a:endParaRPr lang="en-US" dirty="0"/>
          </a:p>
        </p:txBody>
      </p:sp>
      <p:sp>
        <p:nvSpPr>
          <p:cNvPr id="3" name="Vertical Text Placeholder 2"/>
          <p:cNvSpPr>
            <a:spLocks noGrp="1"/>
          </p:cNvSpPr>
          <p:nvPr>
            <p:ph type="body" orient="vert" idx="1"/>
          </p:nvPr>
        </p:nvSpPr>
        <p:spPr>
          <a:xfrm>
            <a:off x="403768" y="2060812"/>
            <a:ext cx="6474701" cy="3797985"/>
          </a:xfrm>
        </p:spPr>
        <p:txBody>
          <a:bodyPr vert="horz">
            <a:normAutofit lnSpcReduction="10000"/>
          </a:bodyPr>
          <a:lstStyle/>
          <a:p>
            <a:pPr marL="0" indent="0">
              <a:buNone/>
            </a:pPr>
            <a:r>
              <a:rPr lang="en-US" sz="3200" b="1" dirty="0" smtClean="0"/>
              <a:t>Collect data and ideas from others…</a:t>
            </a:r>
          </a:p>
          <a:p>
            <a:r>
              <a:rPr lang="en-US" sz="3200" dirty="0" smtClean="0"/>
              <a:t>Look </a:t>
            </a:r>
            <a:r>
              <a:rPr lang="en-US" sz="3200" dirty="0"/>
              <a:t>at data from your group and other groups</a:t>
            </a:r>
          </a:p>
          <a:p>
            <a:r>
              <a:rPr lang="en-US" sz="3200" dirty="0" smtClean="0"/>
              <a:t>Look for trends between groups</a:t>
            </a:r>
          </a:p>
          <a:p>
            <a:r>
              <a:rPr lang="en-US" sz="3200" dirty="0"/>
              <a:t>L</a:t>
            </a:r>
            <a:r>
              <a:rPr lang="en-US" sz="3200" dirty="0" smtClean="0"/>
              <a:t>ook for differences between groups </a:t>
            </a:r>
          </a:p>
          <a:p>
            <a:pPr marL="0"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469" y="2424746"/>
            <a:ext cx="4923303" cy="2191610"/>
          </a:xfrm>
          <a:prstGeom prst="rect">
            <a:avLst/>
          </a:prstGeom>
        </p:spPr>
      </p:pic>
    </p:spTree>
    <p:extLst>
      <p:ext uri="{BB962C8B-B14F-4D97-AF65-F5344CB8AC3E}">
        <p14:creationId xmlns:p14="http://schemas.microsoft.com/office/powerpoint/2010/main" val="967280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2:  Generation of a Tentative Argument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15124321"/>
              </p:ext>
            </p:extLst>
          </p:nvPr>
        </p:nvGraphicFramePr>
        <p:xfrm>
          <a:off x="581192" y="2049875"/>
          <a:ext cx="11029616" cy="4460747"/>
        </p:xfrm>
        <a:graphic>
          <a:graphicData uri="http://schemas.openxmlformats.org/drawingml/2006/table">
            <a:tbl>
              <a:tblPr firstRow="1" bandRow="1">
                <a:tableStyleId>{5C22544A-7EE6-4342-B048-85BDC9FD1C3A}</a:tableStyleId>
              </a:tblPr>
              <a:tblGrid>
                <a:gridCol w="11029616"/>
              </a:tblGrid>
              <a:tr h="11555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The Research Question: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i="1"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i="1" dirty="0" smtClean="0">
                          <a:solidFill>
                            <a:schemeClr val="tx1"/>
                          </a:solidFill>
                        </a:rPr>
                        <a:t>What caused trends in the coloration of  Venezuelan Guppies?</a:t>
                      </a:r>
                    </a:p>
                    <a:p>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99158">
                <a:tc>
                  <a:txBody>
                    <a:bodyPr/>
                    <a:lstStyle/>
                    <a:p>
                      <a:r>
                        <a:rPr lang="en-US" dirty="0" smtClean="0"/>
                        <a:t>Your group’s claim: </a:t>
                      </a:r>
                    </a:p>
                    <a:p>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68907">
                <a:tc>
                  <a:txBody>
                    <a:bodyPr/>
                    <a:lstStyle/>
                    <a:p>
                      <a:r>
                        <a:rPr lang="en-US" dirty="0" smtClean="0"/>
                        <a:t>Your evidence:</a:t>
                      </a:r>
                    </a:p>
                    <a:p>
                      <a:endParaRPr lang="en-US" dirty="0" smtClean="0"/>
                    </a:p>
                    <a:p>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689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Your justification</a:t>
                      </a:r>
                      <a:r>
                        <a:rPr lang="en-US" baseline="0" dirty="0" smtClean="0"/>
                        <a:t> of the evidence:</a:t>
                      </a:r>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385" y="2327562"/>
            <a:ext cx="4694277" cy="3366655"/>
          </a:xfrm>
          <a:prstGeom prst="rect">
            <a:avLst/>
          </a:prstGeom>
        </p:spPr>
      </p:pic>
    </p:spTree>
    <p:extLst>
      <p:ext uri="{BB962C8B-B14F-4D97-AF65-F5344CB8AC3E}">
        <p14:creationId xmlns:p14="http://schemas.microsoft.com/office/powerpoint/2010/main" val="488394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3: The Argumentation Session</a:t>
            </a:r>
            <a:endParaRPr lang="en-US" dirty="0"/>
          </a:p>
        </p:txBody>
      </p:sp>
      <p:sp>
        <p:nvSpPr>
          <p:cNvPr id="3" name="Vertical Text Placeholder 2"/>
          <p:cNvSpPr>
            <a:spLocks noGrp="1"/>
          </p:cNvSpPr>
          <p:nvPr>
            <p:ph type="body" orient="vert" idx="1"/>
          </p:nvPr>
        </p:nvSpPr>
        <p:spPr>
          <a:xfrm>
            <a:off x="581191" y="2606169"/>
            <a:ext cx="5266155" cy="3522794"/>
          </a:xfrm>
        </p:spPr>
        <p:txBody>
          <a:bodyPr vert="horz">
            <a:normAutofit/>
          </a:bodyPr>
          <a:lstStyle/>
          <a:p>
            <a:r>
              <a:rPr lang="en-US" sz="3200" b="1" dirty="0" smtClean="0"/>
              <a:t>Students are given an opportunity to share, evaluate and revise the products or process of their investigation with their classmates.  </a:t>
            </a:r>
            <a:endParaRPr lang="en-US" sz="3200" b="1" dirty="0"/>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327" y="1493925"/>
            <a:ext cx="4046091" cy="4859637"/>
          </a:xfrm>
          <a:prstGeom prst="rect">
            <a:avLst/>
          </a:prstGeom>
        </p:spPr>
      </p:pic>
    </p:spTree>
    <p:extLst>
      <p:ext uri="{BB962C8B-B14F-4D97-AF65-F5344CB8AC3E}">
        <p14:creationId xmlns:p14="http://schemas.microsoft.com/office/powerpoint/2010/main" val="2387575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3: The Argumentation Session</a:t>
            </a:r>
            <a:endParaRPr lang="en-US" dirty="0"/>
          </a:p>
        </p:txBody>
      </p:sp>
      <p:sp>
        <p:nvSpPr>
          <p:cNvPr id="3" name="Vertical Text Placeholder 2"/>
          <p:cNvSpPr>
            <a:spLocks noGrp="1"/>
          </p:cNvSpPr>
          <p:nvPr>
            <p:ph sz="half" idx="1"/>
          </p:nvPr>
        </p:nvSpPr>
        <p:spPr>
          <a:xfrm>
            <a:off x="581193" y="2456605"/>
            <a:ext cx="5422390" cy="3633047"/>
          </a:xfrm>
        </p:spPr>
        <p:txBody>
          <a:bodyPr vert="horz">
            <a:normAutofit/>
          </a:bodyPr>
          <a:lstStyle/>
          <a:p>
            <a:r>
              <a:rPr lang="en-US" sz="2800" dirty="0" smtClean="0"/>
              <a:t>Visit other groups.</a:t>
            </a:r>
          </a:p>
          <a:p>
            <a:r>
              <a:rPr lang="en-US" sz="2800" dirty="0" smtClean="0"/>
              <a:t>Use the Gallery Walk Interview Questions to guide your discourse. </a:t>
            </a:r>
          </a:p>
          <a:p>
            <a:r>
              <a:rPr lang="en-US" sz="2800" dirty="0"/>
              <a:t>Give feedback and be ready to take back ideas to your </a:t>
            </a:r>
            <a:r>
              <a:rPr lang="en-US" sz="2800" dirty="0" smtClean="0"/>
              <a:t>group.</a:t>
            </a:r>
            <a:endParaRPr lang="en-US" sz="2800" dirty="0"/>
          </a:p>
          <a:p>
            <a:endParaRPr lang="en-US" sz="2800" dirty="0"/>
          </a:p>
        </p:txBody>
      </p:sp>
      <p:sp>
        <p:nvSpPr>
          <p:cNvPr id="5" name="AutoShape 4" descr="Displaying Guppies Argument 1.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626" y="2709623"/>
            <a:ext cx="5403973" cy="2836061"/>
          </a:xfrm>
          <a:prstGeom prst="rect">
            <a:avLst/>
          </a:prstGeom>
        </p:spPr>
      </p:pic>
    </p:spTree>
    <p:extLst>
      <p:ext uri="{BB962C8B-B14F-4D97-AF65-F5344CB8AC3E}">
        <p14:creationId xmlns:p14="http://schemas.microsoft.com/office/powerpoint/2010/main" val="3743656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4: A Reflective Discussion</a:t>
            </a:r>
            <a:endParaRPr lang="en-US" dirty="0"/>
          </a:p>
        </p:txBody>
      </p:sp>
      <p:sp>
        <p:nvSpPr>
          <p:cNvPr id="3" name="Vertical Text Placeholder 2"/>
          <p:cNvSpPr>
            <a:spLocks noGrp="1"/>
          </p:cNvSpPr>
          <p:nvPr>
            <p:ph type="body" orient="vert" idx="1"/>
          </p:nvPr>
        </p:nvSpPr>
        <p:spPr>
          <a:xfrm>
            <a:off x="581192" y="1926932"/>
            <a:ext cx="11029616" cy="3522794"/>
          </a:xfrm>
        </p:spPr>
        <p:txBody>
          <a:bodyPr vert="horz">
            <a:noAutofit/>
          </a:bodyPr>
          <a:lstStyle/>
          <a:p>
            <a:r>
              <a:rPr lang="en-US" sz="2800" dirty="0" smtClean="0"/>
              <a:t>Meet with your group</a:t>
            </a:r>
          </a:p>
          <a:p>
            <a:pPr lvl="1"/>
            <a:r>
              <a:rPr lang="en-US" sz="2400" dirty="0" smtClean="0"/>
              <a:t>Discuss anything you learned from other groups</a:t>
            </a:r>
          </a:p>
          <a:p>
            <a:pPr lvl="1"/>
            <a:r>
              <a:rPr lang="en-US" sz="2400" dirty="0" smtClean="0"/>
              <a:t>Discuss feedback on your group’s ideas</a:t>
            </a:r>
          </a:p>
          <a:p>
            <a:pPr marL="365760" lvl="1" indent="0">
              <a:buNone/>
            </a:pPr>
            <a:endParaRPr lang="en-US" sz="2400" dirty="0" smtClean="0"/>
          </a:p>
          <a:p>
            <a:r>
              <a:rPr lang="en-US" sz="2800" dirty="0" smtClean="0"/>
              <a:t>Modify/Revise original ideas based on feedback </a:t>
            </a:r>
          </a:p>
          <a:p>
            <a:pPr marL="0" indent="0">
              <a:buNone/>
            </a:pPr>
            <a:endParaRPr lang="en-US" sz="2800" dirty="0" smtClean="0"/>
          </a:p>
          <a:p>
            <a:r>
              <a:rPr lang="en-US" sz="2800" dirty="0" smtClean="0"/>
              <a:t>Teacher facilitates whole class discussion </a:t>
            </a:r>
          </a:p>
          <a:p>
            <a:pPr lvl="1"/>
            <a:r>
              <a:rPr lang="en-US" sz="2400" dirty="0"/>
              <a:t>E</a:t>
            </a:r>
            <a:r>
              <a:rPr lang="en-US" sz="2400" dirty="0" smtClean="0"/>
              <a:t>ncouraging students to share what they learned</a:t>
            </a:r>
          </a:p>
          <a:p>
            <a:pPr lvl="1"/>
            <a:r>
              <a:rPr lang="en-US" sz="2400" dirty="0"/>
              <a:t>C</a:t>
            </a:r>
            <a:r>
              <a:rPr lang="en-US" sz="2400" dirty="0" smtClean="0"/>
              <a:t>ommon challenges faced by groups</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2362" y="1035672"/>
            <a:ext cx="3803338" cy="227454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5925" y="4270016"/>
            <a:ext cx="3534883" cy="2359419"/>
          </a:xfrm>
          <a:prstGeom prst="rect">
            <a:avLst/>
          </a:prstGeom>
        </p:spPr>
      </p:pic>
    </p:spTree>
    <p:extLst>
      <p:ext uri="{BB962C8B-B14F-4D97-AF65-F5344CB8AC3E}">
        <p14:creationId xmlns:p14="http://schemas.microsoft.com/office/powerpoint/2010/main" val="421251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82" y="406400"/>
            <a:ext cx="8321718" cy="1231900"/>
          </a:xfrm>
        </p:spPr>
        <p:txBody>
          <a:bodyPr>
            <a:normAutofit/>
          </a:bodyPr>
          <a:lstStyle/>
          <a:p>
            <a:r>
              <a:rPr lang="en-US" dirty="0" smtClean="0"/>
              <a:t>Reviewing the Stages of ‘the Generate an Argument’ Instructional Strategy</a:t>
            </a:r>
            <a:endParaRPr lang="en-US" dirty="0"/>
          </a:p>
        </p:txBody>
      </p:sp>
      <p:graphicFrame>
        <p:nvGraphicFramePr>
          <p:cNvPr id="6" name="Diagram 5"/>
          <p:cNvGraphicFramePr/>
          <p:nvPr/>
        </p:nvGraphicFramePr>
        <p:xfrm>
          <a:off x="2133600" y="1828800"/>
          <a:ext cx="8153400" cy="480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0855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5: The Production of a Final Argument</a:t>
            </a:r>
            <a:endParaRPr lang="en-US" dirty="0"/>
          </a:p>
        </p:txBody>
      </p:sp>
      <p:sp>
        <p:nvSpPr>
          <p:cNvPr id="3" name="Vertical Text Placeholder 2"/>
          <p:cNvSpPr>
            <a:spLocks noGrp="1"/>
          </p:cNvSpPr>
          <p:nvPr>
            <p:ph type="body" orient="vert" idx="1"/>
          </p:nvPr>
        </p:nvSpPr>
        <p:spPr>
          <a:xfrm>
            <a:off x="290244" y="2107401"/>
            <a:ext cx="8684572" cy="3522794"/>
          </a:xfrm>
        </p:spPr>
        <p:txBody>
          <a:bodyPr vert="horz">
            <a:noAutofit/>
          </a:bodyPr>
          <a:lstStyle/>
          <a:p>
            <a:pPr marL="0" indent="0">
              <a:buNone/>
            </a:pPr>
            <a:r>
              <a:rPr lang="en-US" sz="2800" b="1" dirty="0" smtClean="0"/>
              <a:t>Each student makes sense of their experiences by producing a final argument</a:t>
            </a:r>
          </a:p>
          <a:p>
            <a:r>
              <a:rPr lang="en-US" sz="2800" dirty="0" smtClean="0"/>
              <a:t>State the question and claim you are trying to support</a:t>
            </a:r>
          </a:p>
          <a:p>
            <a:r>
              <a:rPr lang="en-US" sz="2800" dirty="0" smtClean="0"/>
              <a:t>Include evidence (data + analysis + interpretation)</a:t>
            </a:r>
          </a:p>
          <a:p>
            <a:r>
              <a:rPr lang="en-US" sz="2800" dirty="0" smtClean="0"/>
              <a:t>Provide a justification of your evidence</a:t>
            </a:r>
          </a:p>
          <a:p>
            <a:r>
              <a:rPr lang="en-US" sz="2800" dirty="0" smtClean="0"/>
              <a:t>Organize your argument in a way that enhances readability</a:t>
            </a:r>
          </a:p>
          <a:p>
            <a:r>
              <a:rPr lang="en-US" sz="2800" dirty="0" smtClean="0"/>
              <a:t>Correct grammar, punctuation, and spelling errors</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3724" y="2565239"/>
            <a:ext cx="3274257" cy="4017515"/>
          </a:xfrm>
          <a:prstGeom prst="rect">
            <a:avLst/>
          </a:prstGeom>
        </p:spPr>
      </p:pic>
    </p:spTree>
    <p:extLst>
      <p:ext uri="{BB962C8B-B14F-4D97-AF65-F5344CB8AC3E}">
        <p14:creationId xmlns:p14="http://schemas.microsoft.com/office/powerpoint/2010/main" val="959058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Series Goals</a:t>
            </a:r>
            <a:endParaRPr lang="en-US" sz="4800" dirty="0"/>
          </a:p>
        </p:txBody>
      </p:sp>
      <p:sp>
        <p:nvSpPr>
          <p:cNvPr id="3" name="Content Placeholder 2"/>
          <p:cNvSpPr>
            <a:spLocks noGrp="1"/>
          </p:cNvSpPr>
          <p:nvPr>
            <p:ph idx="1"/>
          </p:nvPr>
        </p:nvSpPr>
        <p:spPr>
          <a:xfrm>
            <a:off x="581193" y="2180496"/>
            <a:ext cx="10861508" cy="4118703"/>
          </a:xfrm>
        </p:spPr>
        <p:txBody>
          <a:bodyPr anchor="t">
            <a:normAutofit lnSpcReduction="10000"/>
          </a:bodyPr>
          <a:lstStyle/>
          <a:p>
            <a:r>
              <a:rPr lang="en-US" sz="2800" dirty="0"/>
              <a:t>I </a:t>
            </a:r>
            <a:r>
              <a:rPr lang="en-US" sz="2800" dirty="0" smtClean="0"/>
              <a:t>understand an instructional strategy for engaging students in arguing from evidence.</a:t>
            </a:r>
            <a:endParaRPr lang="en-US" sz="2800" dirty="0"/>
          </a:p>
          <a:p>
            <a:r>
              <a:rPr lang="en-US" sz="2800" dirty="0"/>
              <a:t>I can employ strategies that will equitably engage all students in </a:t>
            </a:r>
            <a:r>
              <a:rPr lang="en-US" sz="2800" dirty="0" smtClean="0"/>
              <a:t>arguing from evidence.</a:t>
            </a:r>
            <a:endParaRPr lang="en-US" sz="2800" dirty="0"/>
          </a:p>
          <a:p>
            <a:r>
              <a:rPr lang="en-US" sz="2800" dirty="0" smtClean="0"/>
              <a:t>I understand how engaging in argument from evidence connects WA Conclusion Assessment Items with the Next Generation Science Standards.</a:t>
            </a:r>
          </a:p>
          <a:p>
            <a:r>
              <a:rPr lang="en-US" sz="2800" dirty="0" smtClean="0"/>
              <a:t>I can craft a specific prompt that will help my students understand how to respond to an MSP/EOC assessment conclusion item.</a:t>
            </a:r>
          </a:p>
        </p:txBody>
      </p:sp>
    </p:spTree>
    <p:extLst>
      <p:ext uri="{BB962C8B-B14F-4D97-AF65-F5344CB8AC3E}">
        <p14:creationId xmlns:p14="http://schemas.microsoft.com/office/powerpoint/2010/main" val="4282945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Reflecting on the morning</a:t>
            </a:r>
            <a:endParaRPr lang="en-US" sz="4400" dirty="0"/>
          </a:p>
        </p:txBody>
      </p:sp>
      <p:sp>
        <p:nvSpPr>
          <p:cNvPr id="3" name="TextBox 2"/>
          <p:cNvSpPr txBox="1"/>
          <p:nvPr/>
        </p:nvSpPr>
        <p:spPr>
          <a:xfrm>
            <a:off x="548640" y="3146378"/>
            <a:ext cx="5540433" cy="2062103"/>
          </a:xfrm>
          <a:prstGeom prst="rect">
            <a:avLst/>
          </a:prstGeom>
          <a:noFill/>
        </p:spPr>
        <p:txBody>
          <a:bodyPr wrap="square" rtlCol="0">
            <a:spAutoFit/>
          </a:bodyPr>
          <a:lstStyle/>
          <a:p>
            <a:r>
              <a:rPr lang="en-US" sz="3200" b="1" dirty="0" smtClean="0"/>
              <a:t>What would you need to do to support students to engage in argument from evidence?</a:t>
            </a:r>
            <a:endParaRPr lang="en-US" sz="4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783" y="2502141"/>
            <a:ext cx="3711622" cy="3711622"/>
          </a:xfrm>
          <a:prstGeom prst="rect">
            <a:avLst/>
          </a:prstGeom>
        </p:spPr>
      </p:pic>
    </p:spTree>
    <p:extLst>
      <p:ext uri="{BB962C8B-B14F-4D97-AF65-F5344CB8AC3E}">
        <p14:creationId xmlns:p14="http://schemas.microsoft.com/office/powerpoint/2010/main" val="2930354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a:t>
            </a:r>
            <a:endParaRPr lang="en-US" dirty="0"/>
          </a:p>
        </p:txBody>
      </p:sp>
      <p:pic>
        <p:nvPicPr>
          <p:cNvPr id="4" name="Content Placeholder 3"/>
          <p:cNvPicPr>
            <a:picLocks noGrp="1" noChangeAspect="1"/>
          </p:cNvPicPr>
          <p:nvPr>
            <p:ph idx="1"/>
          </p:nvPr>
        </p:nvPicPr>
        <p:blipFill>
          <a:blip r:embed="rId2"/>
          <a:stretch>
            <a:fillRect/>
          </a:stretch>
        </p:blipFill>
        <p:spPr>
          <a:xfrm>
            <a:off x="6445771" y="2698153"/>
            <a:ext cx="4218247" cy="2843068"/>
          </a:xfrm>
          <a:prstGeom prst="rect">
            <a:avLst/>
          </a:prstGeom>
        </p:spPr>
      </p:pic>
      <p:sp>
        <p:nvSpPr>
          <p:cNvPr id="5" name="TextBox 4"/>
          <p:cNvSpPr txBox="1"/>
          <p:nvPr/>
        </p:nvSpPr>
        <p:spPr>
          <a:xfrm>
            <a:off x="1244184" y="2488367"/>
            <a:ext cx="4272196" cy="830997"/>
          </a:xfrm>
          <a:prstGeom prst="rect">
            <a:avLst/>
          </a:prstGeom>
          <a:noFill/>
        </p:spPr>
        <p:txBody>
          <a:bodyPr wrap="square" rtlCol="0">
            <a:spAutoFit/>
          </a:bodyPr>
          <a:lstStyle/>
          <a:p>
            <a:r>
              <a:rPr lang="en-US" sz="2400" dirty="0" smtClean="0"/>
              <a:t>We will resume at _______________</a:t>
            </a:r>
            <a:endParaRPr lang="en-US" sz="2400" dirty="0"/>
          </a:p>
        </p:txBody>
      </p:sp>
    </p:spTree>
    <p:extLst>
      <p:ext uri="{BB962C8B-B14F-4D97-AF65-F5344CB8AC3E}">
        <p14:creationId xmlns:p14="http://schemas.microsoft.com/office/powerpoint/2010/main" val="2555184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82" y="406400"/>
            <a:ext cx="8321718" cy="1231900"/>
          </a:xfrm>
        </p:spPr>
        <p:txBody>
          <a:bodyPr>
            <a:normAutofit/>
          </a:bodyPr>
          <a:lstStyle/>
          <a:p>
            <a:r>
              <a:rPr lang="en-US" dirty="0" smtClean="0"/>
              <a:t>Reviewing the Stages of the ‘Generate an Argument’ Instructional strategy</a:t>
            </a:r>
            <a:endParaRPr lang="en-US" dirty="0"/>
          </a:p>
        </p:txBody>
      </p:sp>
      <p:graphicFrame>
        <p:nvGraphicFramePr>
          <p:cNvPr id="6" name="Diagram 5"/>
          <p:cNvGraphicFramePr/>
          <p:nvPr/>
        </p:nvGraphicFramePr>
        <p:xfrm>
          <a:off x="2133600" y="1828800"/>
          <a:ext cx="8153400" cy="480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2833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the afternoon</a:t>
            </a:r>
            <a:endParaRPr lang="en-US" dirty="0"/>
          </a:p>
        </p:txBody>
      </p:sp>
      <p:sp>
        <p:nvSpPr>
          <p:cNvPr id="3" name="Content Placeholder 2"/>
          <p:cNvSpPr>
            <a:spLocks noGrp="1"/>
          </p:cNvSpPr>
          <p:nvPr>
            <p:ph idx="1"/>
          </p:nvPr>
        </p:nvSpPr>
        <p:spPr/>
        <p:txBody>
          <a:bodyPr/>
          <a:lstStyle/>
          <a:p>
            <a:r>
              <a:rPr lang="en-US" sz="2800" dirty="0"/>
              <a:t>I understand how engaging in </a:t>
            </a:r>
            <a:r>
              <a:rPr lang="en-US" sz="2800" dirty="0" smtClean="0"/>
              <a:t>argument </a:t>
            </a:r>
            <a:r>
              <a:rPr lang="en-US" sz="2800" dirty="0"/>
              <a:t>from evidence connects WA Conclusion Assessment Items with the Next Generation Science Standards.</a:t>
            </a:r>
          </a:p>
          <a:p>
            <a:r>
              <a:rPr lang="en-US" sz="2800" dirty="0"/>
              <a:t>I can craft a specific prompt that will help my students understand how to respond to a WA 2009 Conclusion assessment item.</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947" y="5446560"/>
            <a:ext cx="2105860" cy="937097"/>
          </a:xfrm>
          <a:prstGeom prst="rect">
            <a:avLst/>
          </a:prstGeom>
        </p:spPr>
      </p:pic>
    </p:spTree>
    <p:extLst>
      <p:ext uri="{BB962C8B-B14F-4D97-AF65-F5344CB8AC3E}">
        <p14:creationId xmlns:p14="http://schemas.microsoft.com/office/powerpoint/2010/main" val="240150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a look at MSP/EOC Assessment Conclusion Items</a:t>
            </a:r>
            <a:endParaRPr lang="en-US" dirty="0"/>
          </a:p>
        </p:txBody>
      </p:sp>
      <p:sp>
        <p:nvSpPr>
          <p:cNvPr id="3" name="Content Placeholder 2"/>
          <p:cNvSpPr>
            <a:spLocks noGrp="1"/>
          </p:cNvSpPr>
          <p:nvPr>
            <p:ph idx="1"/>
          </p:nvPr>
        </p:nvSpPr>
        <p:spPr/>
        <p:txBody>
          <a:bodyPr>
            <a:normAutofit/>
          </a:bodyPr>
          <a:lstStyle/>
          <a:p>
            <a:r>
              <a:rPr lang="en-US" sz="2800" dirty="0" smtClean="0"/>
              <a:t>What are the requirements for a 2-point response to a Conclusion Item?</a:t>
            </a:r>
          </a:p>
          <a:p>
            <a:r>
              <a:rPr lang="en-US" sz="2800" dirty="0" smtClean="0"/>
              <a:t>Turn and talk with an elbow partner about your thoughts. </a:t>
            </a:r>
          </a:p>
          <a:p>
            <a:r>
              <a:rPr lang="en-US" sz="2800" dirty="0" smtClean="0"/>
              <a:t>How do the rubrics you have compare to your original thoughts? </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947" y="5446560"/>
            <a:ext cx="2105860" cy="937097"/>
          </a:xfrm>
          <a:prstGeom prst="rect">
            <a:avLst/>
          </a:prstGeom>
        </p:spPr>
      </p:pic>
    </p:spTree>
    <p:extLst>
      <p:ext uri="{BB962C8B-B14F-4D97-AF65-F5344CB8AC3E}">
        <p14:creationId xmlns:p14="http://schemas.microsoft.com/office/powerpoint/2010/main" val="2748785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rubric </a:t>
            </a:r>
            <a:endParaRPr lang="en-US" dirty="0"/>
          </a:p>
        </p:txBody>
      </p:sp>
      <p:sp>
        <p:nvSpPr>
          <p:cNvPr id="3" name="Content Placeholder 2"/>
          <p:cNvSpPr>
            <a:spLocks noGrp="1"/>
          </p:cNvSpPr>
          <p:nvPr>
            <p:ph idx="1"/>
          </p:nvPr>
        </p:nvSpPr>
        <p:spPr/>
        <p:txBody>
          <a:bodyPr>
            <a:normAutofit/>
          </a:bodyPr>
          <a:lstStyle/>
          <a:p>
            <a:r>
              <a:rPr lang="en-US" sz="2800" dirty="0" smtClean="0"/>
              <a:t>Use the rubric to score your group’s work on Argument from Evidence this morning. </a:t>
            </a:r>
          </a:p>
          <a:p>
            <a:r>
              <a:rPr lang="en-US" sz="2800" dirty="0" smtClean="0"/>
              <a:t>Examine sample student writing with the rubric…How does the conclusion item writing we did this morning compare to what kids are expected to do now on MSP/EOC?   </a:t>
            </a:r>
          </a:p>
          <a:p>
            <a:r>
              <a:rPr lang="en-US" sz="2800" dirty="0" smtClean="0"/>
              <a:t>First I thought, but now I know…</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947" y="5446560"/>
            <a:ext cx="2105860" cy="937097"/>
          </a:xfrm>
          <a:prstGeom prst="rect">
            <a:avLst/>
          </a:prstGeom>
        </p:spPr>
      </p:pic>
    </p:spTree>
    <p:extLst>
      <p:ext uri="{BB962C8B-B14F-4D97-AF65-F5344CB8AC3E}">
        <p14:creationId xmlns:p14="http://schemas.microsoft.com/office/powerpoint/2010/main" val="3798909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item prompts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Identify an investigation in your upcoming materials that will generate data and that lends itself to constructing a conclusion item prompt. </a:t>
            </a:r>
          </a:p>
          <a:p>
            <a:pPr marL="0" indent="0">
              <a:buNone/>
            </a:pPr>
            <a:r>
              <a:rPr lang="en-US" sz="2800" dirty="0"/>
              <a:t>	</a:t>
            </a:r>
            <a:r>
              <a:rPr lang="en-US" sz="2800" dirty="0" smtClean="0"/>
              <a:t>	OR</a:t>
            </a:r>
          </a:p>
          <a:p>
            <a:r>
              <a:rPr lang="en-US" sz="2800" dirty="0" smtClean="0"/>
              <a:t>Choose an investigation that you already have taught and use that data to constructing a conclusion item prompt.  </a:t>
            </a:r>
          </a:p>
          <a:p>
            <a:r>
              <a:rPr lang="en-US" sz="2800" dirty="0" smtClean="0"/>
              <a:t>Develop a prompt that you will administer before the next session. </a:t>
            </a:r>
          </a:p>
          <a:p>
            <a:r>
              <a:rPr lang="en-US" sz="2800" dirty="0" smtClean="0"/>
              <a:t>Sharing our work for collaborative feedback. </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947" y="5446560"/>
            <a:ext cx="2105860" cy="937097"/>
          </a:xfrm>
          <a:prstGeom prst="rect">
            <a:avLst/>
          </a:prstGeom>
        </p:spPr>
      </p:pic>
    </p:spTree>
    <p:extLst>
      <p:ext uri="{BB962C8B-B14F-4D97-AF65-F5344CB8AC3E}">
        <p14:creationId xmlns:p14="http://schemas.microsoft.com/office/powerpoint/2010/main" val="3075222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 to session 2…</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2800" dirty="0" smtClean="0"/>
              <a:t>Use your conclusion prompt with students before any instruction (diagnostic)</a:t>
            </a:r>
          </a:p>
          <a:p>
            <a:pPr marL="514350" indent="-514350">
              <a:buAutoNum type="arabicPeriod"/>
            </a:pPr>
            <a:r>
              <a:rPr lang="en-US" sz="2800" dirty="0" smtClean="0"/>
              <a:t>Bring your unscored student responses to Session 2 (…date…)</a:t>
            </a:r>
          </a:p>
          <a:p>
            <a:pPr marL="514350" indent="-514350">
              <a:buAutoNum type="arabicPeriod"/>
            </a:pPr>
            <a:r>
              <a:rPr lang="en-US" sz="2800" dirty="0" smtClean="0"/>
              <a:t>Try out the Argumentation process with your students on other data sets or investigations.  </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947" y="5446560"/>
            <a:ext cx="2105860" cy="937097"/>
          </a:xfrm>
          <a:prstGeom prst="rect">
            <a:avLst/>
          </a:prstGeom>
        </p:spPr>
      </p:pic>
    </p:spTree>
    <p:extLst>
      <p:ext uri="{BB962C8B-B14F-4D97-AF65-F5344CB8AC3E}">
        <p14:creationId xmlns:p14="http://schemas.microsoft.com/office/powerpoint/2010/main" val="495958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Homework</a:t>
            </a:r>
            <a:endParaRPr lang="en-US" dirty="0"/>
          </a:p>
        </p:txBody>
      </p:sp>
      <p:sp>
        <p:nvSpPr>
          <p:cNvPr id="3" name="Content Placeholder 2"/>
          <p:cNvSpPr>
            <a:spLocks noGrp="1"/>
          </p:cNvSpPr>
          <p:nvPr>
            <p:ph idx="1"/>
          </p:nvPr>
        </p:nvSpPr>
        <p:spPr>
          <a:xfrm>
            <a:off x="2935706" y="1323474"/>
            <a:ext cx="6705600" cy="4672032"/>
          </a:xfrm>
        </p:spPr>
        <p:txBody>
          <a:bodyPr>
            <a:noAutofit/>
          </a:bodyPr>
          <a:lstStyle/>
          <a:p>
            <a:r>
              <a:rPr lang="en-US" sz="2000" b="1" dirty="0"/>
              <a:t>Administer</a:t>
            </a:r>
            <a:r>
              <a:rPr lang="en-US" sz="2000" dirty="0"/>
              <a:t> the Argument from Evidence pre-assessment item to your students </a:t>
            </a:r>
            <a:r>
              <a:rPr lang="en-US" sz="2000" b="1" dirty="0"/>
              <a:t>PRIOR </a:t>
            </a:r>
            <a:r>
              <a:rPr lang="en-US" sz="2000" dirty="0"/>
              <a:t>to any additional instruction on </a:t>
            </a:r>
            <a:r>
              <a:rPr lang="en-US" sz="2000" dirty="0" smtClean="0"/>
              <a:t>Engaging in Argument from Evidence. </a:t>
            </a:r>
            <a:endParaRPr lang="en-US" sz="2000" dirty="0"/>
          </a:p>
          <a:p>
            <a:r>
              <a:rPr lang="en-US" sz="2000" b="1" dirty="0"/>
              <a:t>Bring </a:t>
            </a:r>
            <a:r>
              <a:rPr lang="en-US" sz="2000" dirty="0"/>
              <a:t>your student </a:t>
            </a:r>
            <a:r>
              <a:rPr lang="en-US" sz="2000" b="1" dirty="0"/>
              <a:t>pre-assessments </a:t>
            </a:r>
            <a:r>
              <a:rPr lang="en-US" sz="2000" dirty="0"/>
              <a:t>to the next session for scoring </a:t>
            </a:r>
          </a:p>
          <a:p>
            <a:r>
              <a:rPr lang="en-US" sz="2000" b="1" dirty="0"/>
              <a:t>Bring a student roster </a:t>
            </a:r>
            <a:r>
              <a:rPr lang="en-US" sz="2000" dirty="0"/>
              <a:t>for recording student scores </a:t>
            </a:r>
          </a:p>
          <a:p>
            <a:r>
              <a:rPr lang="en-US" sz="2000" b="1" dirty="0"/>
              <a:t>Engage students </a:t>
            </a:r>
            <a:r>
              <a:rPr lang="en-US" sz="2000" dirty="0"/>
              <a:t>in strategies for </a:t>
            </a:r>
            <a:r>
              <a:rPr lang="en-US" sz="2000" dirty="0" smtClean="0"/>
              <a:t>Generating an Argument</a:t>
            </a:r>
            <a:endParaRPr lang="en-US" sz="2000" dirty="0"/>
          </a:p>
          <a:p>
            <a:r>
              <a:rPr lang="en-US" sz="2000" b="1" dirty="0" smtClean="0"/>
              <a:t>Note </a:t>
            </a:r>
            <a:r>
              <a:rPr lang="en-US" sz="2000" b="1" dirty="0"/>
              <a:t>successes and challenges </a:t>
            </a:r>
            <a:r>
              <a:rPr lang="en-US" sz="2000" dirty="0"/>
              <a:t>and be prepared to debrief the experience at Session 2. </a:t>
            </a:r>
          </a:p>
        </p:txBody>
      </p:sp>
      <p:pic>
        <p:nvPicPr>
          <p:cNvPr id="4" name="Picture 2" descr="C:\Users\gboatman\AppData\Local\Microsoft\Windows\Temporary Internet Files\Content.IE5\2661AVXN\MP900432994[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9180" y="1576137"/>
            <a:ext cx="2133600" cy="321417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994232" y="5643716"/>
            <a:ext cx="1227455" cy="703580"/>
          </a:xfrm>
          <a:prstGeom prst="rect">
            <a:avLst/>
          </a:prstGeom>
        </p:spPr>
      </p:pic>
    </p:spTree>
    <p:extLst>
      <p:ext uri="{BB962C8B-B14F-4D97-AF65-F5344CB8AC3E}">
        <p14:creationId xmlns:p14="http://schemas.microsoft.com/office/powerpoint/2010/main" val="1841368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time</a:t>
            </a:r>
            <a:endParaRPr lang="en-US" dirty="0"/>
          </a:p>
        </p:txBody>
      </p:sp>
      <p:sp>
        <p:nvSpPr>
          <p:cNvPr id="3" name="Content Placeholder 2"/>
          <p:cNvSpPr>
            <a:spLocks noGrp="1"/>
          </p:cNvSpPr>
          <p:nvPr>
            <p:ph idx="1"/>
          </p:nvPr>
        </p:nvSpPr>
        <p:spPr/>
        <p:txBody>
          <a:bodyPr>
            <a:normAutofit/>
          </a:bodyPr>
          <a:lstStyle/>
          <a:p>
            <a:r>
              <a:rPr lang="en-US" sz="2800" dirty="0" smtClean="0"/>
              <a:t>Participant survey instructions (POST your card or handout &amp; QR)</a:t>
            </a:r>
          </a:p>
          <a:p>
            <a:r>
              <a:rPr lang="en-US" sz="2800" dirty="0" smtClean="0"/>
              <a:t>Clock hours and evaluations</a:t>
            </a:r>
          </a:p>
          <a:p>
            <a:r>
              <a:rPr lang="en-US" sz="2800" dirty="0" smtClean="0"/>
              <a:t>Session 2 Date Reminder</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947" y="5446560"/>
            <a:ext cx="2105860" cy="937097"/>
          </a:xfrm>
          <a:prstGeom prst="rect">
            <a:avLst/>
          </a:prstGeom>
        </p:spPr>
      </p:pic>
    </p:spTree>
    <p:extLst>
      <p:ext uri="{BB962C8B-B14F-4D97-AF65-F5344CB8AC3E}">
        <p14:creationId xmlns:p14="http://schemas.microsoft.com/office/powerpoint/2010/main" val="963084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Agenda-Today’s journey	</a:t>
            </a:r>
            <a:endParaRPr lang="en-US" dirty="0"/>
          </a:p>
        </p:txBody>
      </p:sp>
      <p:sp>
        <p:nvSpPr>
          <p:cNvPr id="3" name="Content Placeholder 2"/>
          <p:cNvSpPr>
            <a:spLocks noGrp="1"/>
          </p:cNvSpPr>
          <p:nvPr>
            <p:ph sz="half" idx="1"/>
          </p:nvPr>
        </p:nvSpPr>
        <p:spPr>
          <a:xfrm>
            <a:off x="581191" y="2228003"/>
            <a:ext cx="10627989" cy="3633047"/>
          </a:xfrm>
        </p:spPr>
        <p:txBody>
          <a:bodyPr anchor="t">
            <a:noAutofit/>
          </a:bodyPr>
          <a:lstStyle/>
          <a:p>
            <a:pPr marL="0" indent="0">
              <a:buNone/>
            </a:pPr>
            <a:r>
              <a:rPr lang="en-US" sz="2800" dirty="0" smtClean="0"/>
              <a:t>Morning</a:t>
            </a:r>
          </a:p>
          <a:p>
            <a:r>
              <a:rPr lang="en-US" sz="2800" dirty="0" smtClean="0"/>
              <a:t>Brief overview of NGSS</a:t>
            </a:r>
          </a:p>
          <a:p>
            <a:r>
              <a:rPr lang="en-US" sz="2800" dirty="0" smtClean="0"/>
              <a:t>Engaging in Argument from Evidence Instructional Model</a:t>
            </a:r>
          </a:p>
          <a:p>
            <a:pPr marL="0" indent="0">
              <a:buNone/>
            </a:pPr>
            <a:r>
              <a:rPr lang="en-US" sz="2800" dirty="0" smtClean="0"/>
              <a:t>Afternoon</a:t>
            </a:r>
          </a:p>
          <a:p>
            <a:r>
              <a:rPr lang="en-US" sz="2800" dirty="0" smtClean="0"/>
              <a:t>Apply the argumentation instructional strategy to MSP/EOC Assessment Conclusion items.</a:t>
            </a:r>
          </a:p>
          <a:p>
            <a:r>
              <a:rPr lang="en-US" sz="2800" dirty="0" smtClean="0"/>
              <a:t>Construct a Conclusion item to use as a Pre-assessment.</a:t>
            </a:r>
          </a:p>
          <a:p>
            <a:pPr marL="0" indent="0">
              <a:buNone/>
            </a:pPr>
            <a:endParaRPr lang="en-US" sz="2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9275" y="5861050"/>
            <a:ext cx="1931534" cy="859523"/>
          </a:xfrm>
          <a:prstGeom prst="rect">
            <a:avLst/>
          </a:prstGeom>
        </p:spPr>
      </p:pic>
    </p:spTree>
    <p:extLst>
      <p:ext uri="{BB962C8B-B14F-4D97-AF65-F5344CB8AC3E}">
        <p14:creationId xmlns:p14="http://schemas.microsoft.com/office/powerpoint/2010/main" val="1866359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three dimensions of the NGSS</a:t>
            </a:r>
            <a:endParaRPr lang="en-US" dirty="0"/>
          </a:p>
        </p:txBody>
      </p:sp>
      <p:pic>
        <p:nvPicPr>
          <p:cNvPr id="5" name="Picture 6" descr="http://www.nextgenscience.org/sites/ngss/files/styles/large/public/Adjusted%20Logo%20091611_0.png?itok=_bL8aVx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703" y="2357361"/>
            <a:ext cx="3571875" cy="3743325"/>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306" y="3034689"/>
            <a:ext cx="3920289" cy="2234565"/>
          </a:xfrm>
          <a:prstGeom prst="rect">
            <a:avLst/>
          </a:prstGeom>
        </p:spPr>
      </p:pic>
    </p:spTree>
    <p:extLst>
      <p:ext uri="{BB962C8B-B14F-4D97-AF65-F5344CB8AC3E}">
        <p14:creationId xmlns:p14="http://schemas.microsoft.com/office/powerpoint/2010/main" val="73800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1.alamy.com/thumbs/4/%7B457C84D2-86C8-423A-909A-1BFE8D920AB3%7D/A2P9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99" y="3621795"/>
            <a:ext cx="2229503" cy="148196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l2.alamy.com/thumbs/4/%7B6003B9BF-71F1-4EE1-98F5-07613D5C6D68%7D/A36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92" y="5230014"/>
            <a:ext cx="2171410" cy="146889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l2.alamy.com/thumbs/4/%7B84D90E4F-A3BE-4734-996A-C9EC80BC9757%7D/DNFE2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92" y="1932709"/>
            <a:ext cx="2171410" cy="14433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pPr algn="ctr"/>
            <a:r>
              <a:rPr lang="en-US" sz="4400" dirty="0" smtClean="0"/>
              <a:t>Related Performance Expectations</a:t>
            </a:r>
            <a:endParaRPr lang="en-US" sz="44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2602" y="2133616"/>
            <a:ext cx="9431066" cy="4458322"/>
          </a:xfrm>
          <a:prstGeom prst="rect">
            <a:avLst/>
          </a:prstGeom>
        </p:spPr>
      </p:pic>
      <p:sp>
        <p:nvSpPr>
          <p:cNvPr id="2" name="Right Arrow 1"/>
          <p:cNvSpPr/>
          <p:nvPr/>
        </p:nvSpPr>
        <p:spPr>
          <a:xfrm>
            <a:off x="2261937" y="3621795"/>
            <a:ext cx="609600" cy="22831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162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1.alamy.com/thumbs/4/%7B457C84D2-86C8-423A-909A-1BFE8D920AB3%7D/A2P9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99" y="3621795"/>
            <a:ext cx="2229503" cy="148196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l2.alamy.com/thumbs/4/%7B6003B9BF-71F1-4EE1-98F5-07613D5C6D68%7D/A36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92" y="5230014"/>
            <a:ext cx="2171410" cy="146889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l2.alamy.com/thumbs/4/%7B84D90E4F-A3BE-4734-996A-C9EC80BC9757%7D/DNFE2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92" y="1932709"/>
            <a:ext cx="2171410" cy="14433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pPr algn="ctr"/>
            <a:r>
              <a:rPr lang="en-US" sz="4400" dirty="0" smtClean="0"/>
              <a:t>Related Performance Expectations</a:t>
            </a:r>
            <a:endParaRPr lang="en-US" sz="4400"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2602" y="2104570"/>
            <a:ext cx="9354856" cy="4267796"/>
          </a:xfrm>
          <a:prstGeom prst="rect">
            <a:avLst/>
          </a:prstGeom>
        </p:spPr>
      </p:pic>
      <p:sp>
        <p:nvSpPr>
          <p:cNvPr id="2" name="Right Arrow 1"/>
          <p:cNvSpPr/>
          <p:nvPr/>
        </p:nvSpPr>
        <p:spPr>
          <a:xfrm>
            <a:off x="2310063" y="2959463"/>
            <a:ext cx="577516" cy="31201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015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1.alamy.com/thumbs/4/%7B457C84D2-86C8-423A-909A-1BFE8D920AB3%7D/A2P9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99" y="3621795"/>
            <a:ext cx="2229503" cy="148196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l2.alamy.com/thumbs/4/%7B6003B9BF-71F1-4EE1-98F5-07613D5C6D68%7D/A36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92" y="5230014"/>
            <a:ext cx="2171410" cy="146889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l2.alamy.com/thumbs/4/%7B84D90E4F-A3BE-4734-996A-C9EC80BC9757%7D/DNFE2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92" y="1932709"/>
            <a:ext cx="2171410" cy="14433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pPr algn="ctr"/>
            <a:r>
              <a:rPr lang="en-US" sz="4400" dirty="0" smtClean="0"/>
              <a:t>Related Performance Expectations</a:t>
            </a:r>
            <a:endParaRPr lang="en-US" sz="4400"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8414" y="1932709"/>
            <a:ext cx="9183382" cy="4753638"/>
          </a:xfrm>
          <a:prstGeom prst="rect">
            <a:avLst/>
          </a:prstGeom>
        </p:spPr>
      </p:pic>
      <p:sp>
        <p:nvSpPr>
          <p:cNvPr id="2" name="Right Arrow 1"/>
          <p:cNvSpPr/>
          <p:nvPr/>
        </p:nvSpPr>
        <p:spPr>
          <a:xfrm>
            <a:off x="2213811" y="4730195"/>
            <a:ext cx="654603" cy="29112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388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1.alamy.com/thumbs/4/%7B457C84D2-86C8-423A-909A-1BFE8D920AB3%7D/A2P9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99" y="3621795"/>
            <a:ext cx="2229503" cy="148196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l2.alamy.com/thumbs/4/%7B6003B9BF-71F1-4EE1-98F5-07613D5C6D68%7D/A36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92" y="5230014"/>
            <a:ext cx="2171410" cy="146889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l2.alamy.com/thumbs/4/%7B84D90E4F-A3BE-4734-996A-C9EC80BC9757%7D/DNFE2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92" y="1932709"/>
            <a:ext cx="2171410" cy="14433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pPr algn="ctr"/>
            <a:r>
              <a:rPr lang="en-US" sz="4400" dirty="0" smtClean="0"/>
              <a:t>Related Performance Expectations</a:t>
            </a:r>
            <a:endParaRPr lang="en-US" sz="4400"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2602" y="1881168"/>
            <a:ext cx="9316750" cy="4963218"/>
          </a:xfrm>
          <a:prstGeom prst="rect">
            <a:avLst/>
          </a:prstGeom>
        </p:spPr>
      </p:pic>
      <p:sp>
        <p:nvSpPr>
          <p:cNvPr id="2" name="Right Arrow 1"/>
          <p:cNvSpPr/>
          <p:nvPr/>
        </p:nvSpPr>
        <p:spPr>
          <a:xfrm>
            <a:off x="2126960" y="5061715"/>
            <a:ext cx="625642" cy="3365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461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3297</TotalTime>
  <Words>2788</Words>
  <Application>Microsoft Office PowerPoint</Application>
  <PresentationFormat>Widescreen</PresentationFormat>
  <Paragraphs>352</Paragraphs>
  <Slides>39</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Gill Sans MT</vt:lpstr>
      <vt:lpstr>Wingdings 2</vt:lpstr>
      <vt:lpstr>Dividend</vt:lpstr>
      <vt:lpstr>Transitioning to NGSS</vt:lpstr>
      <vt:lpstr>Overview of the series</vt:lpstr>
      <vt:lpstr>Series Goals</vt:lpstr>
      <vt:lpstr>Agenda-Today’s journey </vt:lpstr>
      <vt:lpstr>The three dimensions of the NGSS</vt:lpstr>
      <vt:lpstr>Related Performance Expectations</vt:lpstr>
      <vt:lpstr>Related Performance Expectations</vt:lpstr>
      <vt:lpstr>Related Performance Expectations</vt:lpstr>
      <vt:lpstr>Related Performance Expectations</vt:lpstr>
      <vt:lpstr>Looking Deeper at One Science Practice</vt:lpstr>
      <vt:lpstr>Guppies </vt:lpstr>
      <vt:lpstr>Color Variation in Venezuelan Guppies</vt:lpstr>
      <vt:lpstr>Guppy Habitat - What do you observe- What questions do you have?</vt:lpstr>
      <vt:lpstr>Time for a Break! </vt:lpstr>
      <vt:lpstr>Stages of the ‘Generate an Argument’ Instructional strategy</vt:lpstr>
      <vt:lpstr>Stage 1:  The Teacher Identifies the Tasks and Question</vt:lpstr>
      <vt:lpstr>Reading for Understanding</vt:lpstr>
      <vt:lpstr>Pre Reading:  Looking at Data-Page 21</vt:lpstr>
      <vt:lpstr>Pre Reading:  Looking at Data-Page 21</vt:lpstr>
      <vt:lpstr>Pre Reading:  Looking at Data-Page 21</vt:lpstr>
      <vt:lpstr>Pre Reading:  Looking at Data-Page 22</vt:lpstr>
      <vt:lpstr>Stage 2: The Generation of a Tentative Argument </vt:lpstr>
      <vt:lpstr>Stage 2: The Generation of a Tentative Argument </vt:lpstr>
      <vt:lpstr>Stage 2:  Generation of a Tentative Argument</vt:lpstr>
      <vt:lpstr>Stage 3: The Argumentation Session</vt:lpstr>
      <vt:lpstr>Stage 3: The Argumentation Session</vt:lpstr>
      <vt:lpstr>Stage 4: A Reflective Discussion</vt:lpstr>
      <vt:lpstr>Reviewing the Stages of ‘the Generate an Argument’ Instructional Strategy</vt:lpstr>
      <vt:lpstr>Stage 5: The Production of a Final Argument</vt:lpstr>
      <vt:lpstr>Reflecting on the morning</vt:lpstr>
      <vt:lpstr>Lunch!! </vt:lpstr>
      <vt:lpstr>Reviewing the Stages of the ‘Generate an Argument’ Instructional strategy</vt:lpstr>
      <vt:lpstr>Goals for the afternoon</vt:lpstr>
      <vt:lpstr>Taking a look at MSP/EOC Assessment Conclusion Items</vt:lpstr>
      <vt:lpstr>Applying the rubric </vt:lpstr>
      <vt:lpstr>Constructing item prompts</vt:lpstr>
      <vt:lpstr>Moving forward to session 2…</vt:lpstr>
      <vt:lpstr>Homework</vt:lpstr>
      <vt:lpstr>Evaluation time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Standards, All Students-Making connections for Science and Common Core Ela</dc:title>
  <dc:creator>Dawn Sparks</dc:creator>
  <cp:lastModifiedBy>Michael Brown</cp:lastModifiedBy>
  <cp:revision>176</cp:revision>
  <dcterms:created xsi:type="dcterms:W3CDTF">2014-06-06T18:56:34Z</dcterms:created>
  <dcterms:modified xsi:type="dcterms:W3CDTF">2014-10-22T18:18:44Z</dcterms:modified>
</cp:coreProperties>
</file>