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7" r:id="rId2"/>
    <p:sldId id="260" r:id="rId3"/>
    <p:sldId id="270" r:id="rId4"/>
    <p:sldId id="261" r:id="rId5"/>
    <p:sldId id="271" r:id="rId6"/>
    <p:sldId id="262" r:id="rId7"/>
    <p:sldId id="280" r:id="rId8"/>
    <p:sldId id="281" r:id="rId9"/>
    <p:sldId id="282" r:id="rId10"/>
    <p:sldId id="283" r:id="rId11"/>
    <p:sldId id="294" r:id="rId12"/>
    <p:sldId id="267" r:id="rId13"/>
    <p:sldId id="323" r:id="rId14"/>
    <p:sldId id="276" r:id="rId15"/>
    <p:sldId id="324" r:id="rId16"/>
    <p:sldId id="311" r:id="rId17"/>
    <p:sldId id="301" r:id="rId18"/>
    <p:sldId id="302" r:id="rId19"/>
    <p:sldId id="303" r:id="rId20"/>
    <p:sldId id="304" r:id="rId21"/>
    <p:sldId id="305" r:id="rId22"/>
    <p:sldId id="312" r:id="rId23"/>
    <p:sldId id="309" r:id="rId24"/>
    <p:sldId id="307" r:id="rId25"/>
    <p:sldId id="313" r:id="rId26"/>
    <p:sldId id="308" r:id="rId27"/>
    <p:sldId id="314" r:id="rId28"/>
    <p:sldId id="315" r:id="rId29"/>
    <p:sldId id="275" r:id="rId30"/>
    <p:sldId id="290" r:id="rId31"/>
    <p:sldId id="274" r:id="rId32"/>
    <p:sldId id="318" r:id="rId33"/>
    <p:sldId id="316" r:id="rId34"/>
    <p:sldId id="310" r:id="rId35"/>
    <p:sldId id="284" r:id="rId36"/>
    <p:sldId id="258" r:id="rId37"/>
    <p:sldId id="286" r:id="rId38"/>
    <p:sldId id="285" r:id="rId39"/>
    <p:sldId id="287" r:id="rId40"/>
    <p:sldId id="263" r:id="rId41"/>
    <p:sldId id="320" r:id="rId42"/>
    <p:sldId id="325" r:id="rId43"/>
    <p:sldId id="317" r:id="rId44"/>
    <p:sldId id="30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ia Boatma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99" autoAdjust="0"/>
  </p:normalViewPr>
  <p:slideViewPr>
    <p:cSldViewPr snapToGrid="0" snapToObjects="1">
      <p:cViewPr>
        <p:scale>
          <a:sx n="94" d="100"/>
          <a:sy n="94" d="100"/>
        </p:scale>
        <p:origin x="-93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264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ABC6A-5881-C74D-90E4-40239B88A32B}" type="datetimeFigureOut">
              <a:rPr lang="en-US" smtClean="0"/>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6BE5D-A85C-9342-A989-BD570C0644DD}" type="slidenum">
              <a:rPr lang="en-US" smtClean="0"/>
              <a:t>‹#›</a:t>
            </a:fld>
            <a:endParaRPr lang="en-US"/>
          </a:p>
        </p:txBody>
      </p:sp>
    </p:spTree>
    <p:extLst>
      <p:ext uri="{BB962C8B-B14F-4D97-AF65-F5344CB8AC3E}">
        <p14:creationId xmlns:p14="http://schemas.microsoft.com/office/powerpoint/2010/main" val="1420362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Slide 1-6 (7-10 min)</a:t>
            </a:r>
          </a:p>
          <a:p>
            <a:r>
              <a:rPr lang="en-US" sz="1200" b="1" kern="1200" dirty="0" smtClean="0">
                <a:solidFill>
                  <a:schemeClr val="tx1"/>
                </a:solidFill>
                <a:effectLst/>
                <a:latin typeface="+mn-lt"/>
                <a:ea typeface="+mn-ea"/>
                <a:cs typeface="+mn-cs"/>
              </a:rPr>
              <a:t>Welcome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Logistics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Rest Room location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Locate the Parking Lot Poster or another similar</a:t>
            </a:r>
            <a:r>
              <a:rPr lang="en-US" sz="1200" kern="1200" baseline="0" dirty="0" smtClean="0">
                <a:solidFill>
                  <a:schemeClr val="tx1"/>
                </a:solidFill>
                <a:effectLst/>
                <a:latin typeface="+mn-lt"/>
                <a:ea typeface="+mn-ea"/>
                <a:cs typeface="+mn-cs"/>
              </a:rPr>
              <a:t> tool.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983233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Slides 7-10</a:t>
            </a:r>
            <a:r>
              <a:rPr lang="en-US" b="1" baseline="0" dirty="0" smtClean="0"/>
              <a:t> (</a:t>
            </a:r>
            <a:r>
              <a:rPr lang="en-US" b="1" dirty="0" smtClean="0"/>
              <a:t>70 min.)</a:t>
            </a:r>
          </a:p>
          <a:p>
            <a:r>
              <a:rPr lang="en-US" dirty="0" smtClean="0"/>
              <a:t>Participants</a:t>
            </a:r>
            <a:r>
              <a:rPr lang="en-US" baseline="0" dirty="0" smtClean="0"/>
              <a:t> score their students’ papers and record the attribute point. HS has up to 5 attribute points whereas 5</a:t>
            </a:r>
            <a:r>
              <a:rPr lang="en-US" baseline="30000" dirty="0" smtClean="0"/>
              <a:t>th</a:t>
            </a:r>
            <a:r>
              <a:rPr lang="en-US" baseline="0" dirty="0" smtClean="0"/>
              <a:t> and 8</a:t>
            </a:r>
            <a:r>
              <a:rPr lang="en-US" baseline="30000" dirty="0" smtClean="0"/>
              <a:t>th</a:t>
            </a:r>
            <a:r>
              <a:rPr lang="en-US" baseline="0" dirty="0" smtClean="0"/>
              <a:t> have 4.</a:t>
            </a:r>
          </a:p>
          <a:p>
            <a:endParaRPr lang="en-US" baseline="0" dirty="0" smtClean="0"/>
          </a:p>
          <a:p>
            <a:r>
              <a:rPr lang="en-US" baseline="0" dirty="0" smtClean="0"/>
              <a:t>***We must collect and/or make copies of “Class record sheet Conclusion Item”</a:t>
            </a:r>
          </a:p>
          <a:p>
            <a:endParaRPr lang="en-US" baseline="0" dirty="0" smtClean="0"/>
          </a:p>
          <a:p>
            <a:r>
              <a:rPr lang="en-US" baseline="0" dirty="0" smtClean="0"/>
              <a:t>Participants should have brought their own completed rubric created from the short answer template. If not, you can share the blank template to help guide them.</a:t>
            </a:r>
          </a:p>
          <a:p>
            <a:pPr marL="171450" indent="-171450">
              <a:buFont typeface="Arial" panose="020B0604020202020204" pitchFamily="34" charset="0"/>
              <a:buChar char="•"/>
            </a:pPr>
            <a:r>
              <a:rPr lang="en-US" baseline="0" dirty="0" smtClean="0"/>
              <a:t>g5Conclucion</a:t>
            </a:r>
          </a:p>
          <a:p>
            <a:pPr marL="171450" indent="-171450">
              <a:buFont typeface="Arial" panose="020B0604020202020204" pitchFamily="34" charset="0"/>
              <a:buChar char="•"/>
            </a:pPr>
            <a:r>
              <a:rPr lang="en-US" baseline="0" dirty="0" smtClean="0"/>
              <a:t>g8Conlusion</a:t>
            </a:r>
          </a:p>
          <a:p>
            <a:pPr marL="171450" indent="-171450">
              <a:buFont typeface="Arial" panose="020B0604020202020204" pitchFamily="34" charset="0"/>
              <a:buChar char="•"/>
            </a:pPr>
            <a:r>
              <a:rPr lang="en-US" baseline="0" dirty="0" smtClean="0"/>
              <a:t>EOC-</a:t>
            </a:r>
            <a:r>
              <a:rPr lang="en-US" baseline="0" dirty="0" err="1" smtClean="0"/>
              <a:t>ConclusionUpdate</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10</a:t>
            </a:fld>
            <a:endParaRPr lang="en-US"/>
          </a:p>
        </p:txBody>
      </p:sp>
    </p:spTree>
    <p:extLst>
      <p:ext uri="{BB962C8B-B14F-4D97-AF65-F5344CB8AC3E}">
        <p14:creationId xmlns:p14="http://schemas.microsoft.com/office/powerpoint/2010/main" val="196863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a:t>
            </a:r>
            <a:r>
              <a:rPr lang="en-US" b="1" baseline="0" dirty="0" smtClean="0"/>
              <a:t> 11 (10 minute Break)</a:t>
            </a:r>
            <a:endParaRPr lang="en-US" b="1" dirty="0"/>
          </a:p>
        </p:txBody>
      </p:sp>
      <p:sp>
        <p:nvSpPr>
          <p:cNvPr id="4" name="Slide Number Placeholder 3"/>
          <p:cNvSpPr>
            <a:spLocks noGrp="1"/>
          </p:cNvSpPr>
          <p:nvPr>
            <p:ph type="sldNum" sz="quarter" idx="10"/>
          </p:nvPr>
        </p:nvSpPr>
        <p:spPr/>
        <p:txBody>
          <a:bodyPr/>
          <a:lstStyle/>
          <a:p>
            <a:fld id="{F63B7B61-BDF2-4355-9D59-B503BC88A507}" type="slidenum">
              <a:rPr lang="en-US" smtClean="0"/>
              <a:t>11</a:t>
            </a:fld>
            <a:endParaRPr lang="en-US"/>
          </a:p>
        </p:txBody>
      </p:sp>
    </p:spTree>
    <p:extLst>
      <p:ext uri="{BB962C8B-B14F-4D97-AF65-F5344CB8AC3E}">
        <p14:creationId xmlns:p14="http://schemas.microsoft.com/office/powerpoint/2010/main" val="22040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a:t>
            </a:r>
            <a:r>
              <a:rPr lang="en-US" b="1" baseline="0" dirty="0" smtClean="0"/>
              <a:t> 12 (</a:t>
            </a:r>
            <a:r>
              <a:rPr lang="en-US" b="1" dirty="0" smtClean="0"/>
              <a:t> 15 -20 min).</a:t>
            </a:r>
          </a:p>
          <a:p>
            <a:r>
              <a:rPr lang="en-US" dirty="0" smtClean="0"/>
              <a:t>CER for rubric you would use</a:t>
            </a:r>
          </a:p>
          <a:p>
            <a:endParaRPr lang="en-US" dirty="0" smtClean="0"/>
          </a:p>
          <a:p>
            <a:r>
              <a:rPr lang="en-US" dirty="0" smtClean="0"/>
              <a:t>Now</a:t>
            </a:r>
            <a:r>
              <a:rPr lang="en-US" baseline="0" dirty="0" smtClean="0"/>
              <a:t> that you have looked at the state’s rubric, you may be thinking that you would like something more. Here are some examples of CER rubrics.</a:t>
            </a:r>
          </a:p>
          <a:p>
            <a:r>
              <a:rPr lang="en-US" baseline="0" dirty="0" smtClean="0"/>
              <a:t>Give participants time to go through and choose which one they like. Have them share why they chose the one they did.</a:t>
            </a:r>
          </a:p>
          <a:p>
            <a:r>
              <a:rPr lang="en-US" baseline="0" dirty="0" smtClean="0"/>
              <a:t>The last rubric is a rubric to help guide them as they develop their own. Share it with the participants and ask how they can include students in the process.</a:t>
            </a:r>
          </a:p>
          <a:p>
            <a:endParaRPr lang="en-US" dirty="0" smtClean="0"/>
          </a:p>
          <a:p>
            <a:pPr marL="171450" indent="-171450">
              <a:buFont typeface="Arial" panose="020B0604020202020204" pitchFamily="34" charset="0"/>
              <a:buChar char="•"/>
            </a:pPr>
            <a:r>
              <a:rPr lang="en-US" dirty="0" smtClean="0"/>
              <a:t>Developing-Scientific-Explanations</a:t>
            </a:r>
            <a:r>
              <a:rPr lang="en-US" baseline="0" dirty="0" smtClean="0"/>
              <a:t> pp. 7 &amp; 12 downloaded from http://lizastark.com/portfolio/wp-content/uploads/2011/08/Developing-Scientific-Explanations.pdf</a:t>
            </a:r>
          </a:p>
          <a:p>
            <a:pPr marL="171450" indent="-171450">
              <a:buFont typeface="Arial" panose="020B0604020202020204" pitchFamily="34" charset="0"/>
              <a:buChar char="•"/>
            </a:pPr>
            <a:r>
              <a:rPr lang="en-US" baseline="0" dirty="0" smtClean="0"/>
              <a:t>201104Claims </a:t>
            </a:r>
            <a:r>
              <a:rPr lang="en-US" baseline="0" dirty="0" err="1" smtClean="0"/>
              <a:t>EvidenceRubric</a:t>
            </a:r>
            <a:r>
              <a:rPr lang="en-US" baseline="0" dirty="0" smtClean="0"/>
              <a:t> downloaded from http://www.nsta.org/elementaryschool/connections.aspx </a:t>
            </a:r>
          </a:p>
          <a:p>
            <a:pPr marL="171450" indent="-171450">
              <a:buFont typeface="Arial" panose="020B0604020202020204" pitchFamily="34" charset="0"/>
              <a:buChar char="•"/>
            </a:pPr>
            <a:r>
              <a:rPr lang="en-US" baseline="0" dirty="0" err="1" smtClean="0"/>
              <a:t>WritingRubric</a:t>
            </a:r>
            <a:r>
              <a:rPr lang="en-US" baseline="0" dirty="0" smtClean="0"/>
              <a:t> downloaded from http://morganparkcps.org/ourpages/auto/2013/2/6/52428363/WritingRubric.doc</a:t>
            </a:r>
            <a:endParaRPr lang="en-US" dirty="0" smtClean="0"/>
          </a:p>
          <a:p>
            <a:pPr marL="171450" indent="-171450">
              <a:buFont typeface="Arial" panose="020B0604020202020204" pitchFamily="34" charset="0"/>
              <a:buChar char="•"/>
            </a:pPr>
            <a:r>
              <a:rPr lang="en-US" dirty="0" smtClean="0"/>
              <a:t>Rubrics_for_rubrics_bie_2011  downloaded from http://bie.org/object/document/rubric_for_rubrics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12</a:t>
            </a:fld>
            <a:endParaRPr lang="en-US"/>
          </a:p>
        </p:txBody>
      </p:sp>
    </p:spTree>
    <p:extLst>
      <p:ext uri="{BB962C8B-B14F-4D97-AF65-F5344CB8AC3E}">
        <p14:creationId xmlns:p14="http://schemas.microsoft.com/office/powerpoint/2010/main" val="20465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13 (50 min.)</a:t>
            </a:r>
          </a:p>
          <a:p>
            <a:r>
              <a:rPr lang="en-US" dirty="0" smtClean="0"/>
              <a:t>Follow Notes on Slides.   Remind people that along</a:t>
            </a:r>
            <a:r>
              <a:rPr lang="en-US" baseline="0" dirty="0" smtClean="0"/>
              <a:t> with our learning about what makes good claims, evidence and reasoning writing we need to remember the attributes that are credited on the MSP Conclusion rubric and be sure to design our conclusion items accordingly.  </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13</a:t>
            </a:fld>
            <a:endParaRPr lang="en-US"/>
          </a:p>
        </p:txBody>
      </p:sp>
    </p:spTree>
    <p:extLst>
      <p:ext uri="{BB962C8B-B14F-4D97-AF65-F5344CB8AC3E}">
        <p14:creationId xmlns:p14="http://schemas.microsoft.com/office/powerpoint/2010/main" val="168745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14</a:t>
            </a:fld>
            <a:endParaRPr lang="en-US"/>
          </a:p>
        </p:txBody>
      </p:sp>
    </p:spTree>
    <p:extLst>
      <p:ext uri="{BB962C8B-B14F-4D97-AF65-F5344CB8AC3E}">
        <p14:creationId xmlns:p14="http://schemas.microsoft.com/office/powerpoint/2010/main" val="104763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15</a:t>
            </a:r>
            <a:r>
              <a:rPr lang="en-US" b="1" baseline="0" dirty="0" smtClean="0"/>
              <a:t> (20 minutes)</a:t>
            </a:r>
          </a:p>
          <a:p>
            <a:endParaRPr lang="en-US" dirty="0" smtClean="0"/>
          </a:p>
          <a:p>
            <a:r>
              <a:rPr lang="en-US" dirty="0" smtClean="0"/>
              <a:t>Now ask participants to find a feedback partner that might be from a</a:t>
            </a:r>
            <a:r>
              <a:rPr lang="en-US" baseline="0" dirty="0" smtClean="0"/>
              <a:t> same or near grade level.</a:t>
            </a:r>
          </a:p>
          <a:p>
            <a:r>
              <a:rPr lang="en-US" baseline="0" dirty="0" smtClean="0"/>
              <a:t>Explain to the partner the context of your lesson where the conclusion item will be used</a:t>
            </a:r>
          </a:p>
          <a:p>
            <a:r>
              <a:rPr lang="en-US" baseline="0" dirty="0" smtClean="0"/>
              <a:t>Partners can provide feedback on post-its for each of the following areas</a:t>
            </a:r>
          </a:p>
          <a:p>
            <a:r>
              <a:rPr lang="en-US" baseline="0" dirty="0" smtClean="0"/>
              <a:t>Partners should give feedback on following points…read through the points under give/get feedback on the following</a:t>
            </a:r>
          </a:p>
          <a:p>
            <a:r>
              <a:rPr lang="en-US" baseline="0" dirty="0" smtClean="0"/>
              <a:t>The partner providing feedback should explain their </a:t>
            </a:r>
            <a:r>
              <a:rPr lang="en-US" baseline="0" dirty="0" err="1" smtClean="0"/>
              <a:t>noticings</a:t>
            </a:r>
            <a:r>
              <a:rPr lang="en-US" baseline="0" dirty="0" smtClean="0"/>
              <a:t> and wonderings for the written conclusion item</a:t>
            </a:r>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15</a:t>
            </a:fld>
            <a:endParaRPr lang="en-US"/>
          </a:p>
        </p:txBody>
      </p:sp>
    </p:spTree>
    <p:extLst>
      <p:ext uri="{BB962C8B-B14F-4D97-AF65-F5344CB8AC3E}">
        <p14:creationId xmlns:p14="http://schemas.microsoft.com/office/powerpoint/2010/main" val="411567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16-18 (5 min)</a:t>
            </a:r>
          </a:p>
          <a:p>
            <a:r>
              <a:rPr lang="en-US" sz="1200" b="0" i="0" u="none" strike="noStrike" kern="1200" baseline="0" dirty="0" smtClean="0">
                <a:solidFill>
                  <a:schemeClr val="tx1"/>
                </a:solidFill>
                <a:latin typeface="+mn-lt"/>
                <a:ea typeface="+mn-ea"/>
                <a:cs typeface="+mn-cs"/>
              </a:rPr>
              <a:t>In our first session we went through a process of Thinking through claims evidence reasoning that came from Victor Sampson.  Today we are going to deepen our thinking about CER using the work of Kathryn McNeill and Joe </a:t>
            </a:r>
            <a:r>
              <a:rPr lang="en-US" sz="1200" b="0" i="0" u="none" strike="noStrike" kern="1200" baseline="0" dirty="0" err="1" smtClean="0">
                <a:solidFill>
                  <a:schemeClr val="tx1"/>
                </a:solidFill>
                <a:latin typeface="+mn-lt"/>
                <a:ea typeface="+mn-ea"/>
                <a:cs typeface="+mn-cs"/>
              </a:rPr>
              <a:t>Krajcick</a:t>
            </a:r>
            <a:r>
              <a:rPr lang="en-US" sz="1200" b="0" i="0" u="none" strike="noStrike" kern="1200" baseline="0" dirty="0" smtClean="0">
                <a:solidFill>
                  <a:schemeClr val="tx1"/>
                </a:solidFill>
                <a:latin typeface="+mn-lt"/>
                <a:ea typeface="+mn-ea"/>
                <a:cs typeface="+mn-cs"/>
              </a:rPr>
              <a:t>, Carla </a:t>
            </a:r>
            <a:r>
              <a:rPr lang="en-US" sz="1200" b="0" i="0" u="none" strike="noStrike" kern="1200" baseline="0" dirty="0" err="1" smtClean="0">
                <a:solidFill>
                  <a:schemeClr val="tx1"/>
                </a:solidFill>
                <a:latin typeface="+mn-lt"/>
                <a:ea typeface="+mn-ea"/>
                <a:cs typeface="+mn-cs"/>
              </a:rPr>
              <a:t>Zembal-saul</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Kimber</a:t>
            </a:r>
            <a:r>
              <a:rPr lang="en-US" sz="1200" b="0" i="0" u="none" strike="noStrike" kern="1200" baseline="0" dirty="0" smtClean="0">
                <a:solidFill>
                  <a:schemeClr val="tx1"/>
                </a:solidFill>
                <a:latin typeface="+mn-lt"/>
                <a:ea typeface="+mn-ea"/>
                <a:cs typeface="+mn-cs"/>
              </a:rPr>
              <a:t> Hershberger.  You will see the components of an argument that we worked with last time in a slightly varied format but the ideas are the same. </a:t>
            </a:r>
            <a:endParaRPr lang="en-US" b="1" dirty="0"/>
          </a:p>
        </p:txBody>
      </p:sp>
      <p:sp>
        <p:nvSpPr>
          <p:cNvPr id="4" name="Slide Number Placeholder 3"/>
          <p:cNvSpPr>
            <a:spLocks noGrp="1"/>
          </p:cNvSpPr>
          <p:nvPr>
            <p:ph type="sldNum" sz="quarter" idx="10"/>
          </p:nvPr>
        </p:nvSpPr>
        <p:spPr/>
        <p:txBody>
          <a:bodyPr/>
          <a:lstStyle/>
          <a:p>
            <a:fld id="{07B6BE5D-A85C-9342-A989-BD570C0644DD}" type="slidenum">
              <a:rPr lang="en-US" smtClean="0"/>
              <a:t>16</a:t>
            </a:fld>
            <a:endParaRPr lang="en-US"/>
          </a:p>
        </p:txBody>
      </p:sp>
    </p:spTree>
    <p:extLst>
      <p:ext uri="{BB962C8B-B14F-4D97-AF65-F5344CB8AC3E}">
        <p14:creationId xmlns:p14="http://schemas.microsoft.com/office/powerpoint/2010/main" val="178620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16-18 (5 min)</a:t>
            </a:r>
          </a:p>
          <a:p>
            <a:pPr rtl="0"/>
            <a:r>
              <a:rPr lang="en-US" sz="1200" b="0" i="0" u="none" strike="noStrike" kern="1200" baseline="0" dirty="0" smtClean="0">
                <a:solidFill>
                  <a:schemeClr val="tx1"/>
                </a:solidFill>
                <a:latin typeface="+mn-lt"/>
                <a:ea typeface="+mn-ea"/>
                <a:cs typeface="+mn-cs"/>
              </a:rPr>
              <a:t>Here is just a reminder from the Science and Engineering Practices about the importance of argument based on evidence for science and engineering.</a:t>
            </a:r>
          </a:p>
          <a:p>
            <a:pPr rtl="0"/>
            <a:r>
              <a:rPr lang="en-US" sz="1200" b="0" i="0" u="none" strike="noStrike" kern="1200" baseline="0" dirty="0" smtClean="0">
                <a:solidFill>
                  <a:schemeClr val="tx1"/>
                </a:solidFill>
                <a:latin typeface="+mn-lt"/>
                <a:ea typeface="+mn-ea"/>
                <a:cs typeface="+mn-cs"/>
              </a:rPr>
              <a:t>Talk  through Slide 18 and 19</a:t>
            </a:r>
            <a:endParaRPr lang="en-US" b="1" dirty="0"/>
          </a:p>
        </p:txBody>
      </p:sp>
      <p:sp>
        <p:nvSpPr>
          <p:cNvPr id="4" name="Slide Number Placeholder 3"/>
          <p:cNvSpPr>
            <a:spLocks noGrp="1"/>
          </p:cNvSpPr>
          <p:nvPr>
            <p:ph type="sldNum" sz="quarter" idx="10"/>
          </p:nvPr>
        </p:nvSpPr>
        <p:spPr/>
        <p:txBody>
          <a:bodyPr/>
          <a:lstStyle/>
          <a:p>
            <a:fld id="{07B6BE5D-A85C-9342-A989-BD570C0644DD}" type="slidenum">
              <a:rPr lang="en-US" smtClean="0"/>
              <a:t>17</a:t>
            </a:fld>
            <a:endParaRPr lang="en-US"/>
          </a:p>
        </p:txBody>
      </p:sp>
    </p:spTree>
    <p:extLst>
      <p:ext uri="{BB962C8B-B14F-4D97-AF65-F5344CB8AC3E}">
        <p14:creationId xmlns:p14="http://schemas.microsoft.com/office/powerpoint/2010/main" val="421679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16-18 (5 min)</a:t>
            </a:r>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18</a:t>
            </a:fld>
            <a:endParaRPr lang="en-US"/>
          </a:p>
        </p:txBody>
      </p:sp>
    </p:spTree>
    <p:extLst>
      <p:ext uri="{BB962C8B-B14F-4D97-AF65-F5344CB8AC3E}">
        <p14:creationId xmlns:p14="http://schemas.microsoft.com/office/powerpoint/2010/main" val="1415352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19-21 </a:t>
            </a:r>
            <a:r>
              <a:rPr lang="en-US" b="1" baseline="0" dirty="0" smtClean="0"/>
              <a:t>(15 min)</a:t>
            </a:r>
          </a:p>
          <a:p>
            <a:endParaRPr lang="en-US" b="1" baseline="0" dirty="0" smtClean="0"/>
          </a:p>
          <a:p>
            <a:r>
              <a:rPr lang="en-US" b="0" baseline="0" dirty="0" smtClean="0"/>
              <a:t>There are 3 components to a well formulated scientific argument:  read through the components to participant</a:t>
            </a:r>
            <a:r>
              <a:rPr lang="en-US" b="1" baseline="0" dirty="0" smtClean="0"/>
              <a:t>s</a:t>
            </a:r>
          </a:p>
        </p:txBody>
      </p:sp>
      <p:sp>
        <p:nvSpPr>
          <p:cNvPr id="4" name="Slide Number Placeholder 3"/>
          <p:cNvSpPr>
            <a:spLocks noGrp="1"/>
          </p:cNvSpPr>
          <p:nvPr>
            <p:ph type="sldNum" sz="quarter" idx="10"/>
          </p:nvPr>
        </p:nvSpPr>
        <p:spPr/>
        <p:txBody>
          <a:bodyPr/>
          <a:lstStyle/>
          <a:p>
            <a:fld id="{07B6BE5D-A85C-9342-A989-BD570C0644DD}" type="slidenum">
              <a:rPr lang="en-US" smtClean="0"/>
              <a:t>19</a:t>
            </a:fld>
            <a:endParaRPr lang="en-US"/>
          </a:p>
        </p:txBody>
      </p:sp>
    </p:spTree>
    <p:extLst>
      <p:ext uri="{BB962C8B-B14F-4D97-AF65-F5344CB8AC3E}">
        <p14:creationId xmlns:p14="http://schemas.microsoft.com/office/powerpoint/2010/main" val="119248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1-6 (7-10 min)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Designed to support teachers K-12, this 3-session series will focus on strategies for improving student performance on </a:t>
            </a:r>
            <a:r>
              <a:rPr lang="en-US" sz="1200" i="1" kern="1200" dirty="0" smtClean="0">
                <a:solidFill>
                  <a:schemeClr val="tx1"/>
                </a:solidFill>
                <a:effectLst/>
                <a:latin typeface="+mn-lt"/>
                <a:ea typeface="+mn-ea"/>
                <a:cs typeface="+mn-cs"/>
              </a:rPr>
              <a:t>Conclusion Writing</a:t>
            </a:r>
            <a:r>
              <a:rPr lang="en-US" sz="1200" kern="1200" dirty="0" smtClean="0">
                <a:solidFill>
                  <a:schemeClr val="tx1"/>
                </a:solidFill>
                <a:effectLst/>
                <a:latin typeface="+mn-lt"/>
                <a:ea typeface="+mn-ea"/>
                <a:cs typeface="+mn-cs"/>
              </a:rPr>
              <a:t> in science as measured on the MSP and EOC.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this series will lay the foundation for moving from conclusion writing to the NGSS Science &amp; Engineering Practice of </a:t>
            </a:r>
            <a:r>
              <a:rPr lang="en-US" sz="1200" i="1" kern="1200" dirty="0" smtClean="0">
                <a:solidFill>
                  <a:schemeClr val="tx1"/>
                </a:solidFill>
                <a:effectLst/>
                <a:latin typeface="+mn-lt"/>
                <a:ea typeface="+mn-ea"/>
                <a:cs typeface="+mn-cs"/>
              </a:rPr>
              <a:t>Arguing from Evidence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 result of this series, p</a:t>
            </a:r>
            <a:r>
              <a:rPr lang="en-US" sz="1200" kern="1200" dirty="0" smtClean="0">
                <a:solidFill>
                  <a:schemeClr val="tx1"/>
                </a:solidFill>
                <a:effectLst/>
                <a:latin typeface="+mn-lt"/>
                <a:ea typeface="+mn-ea"/>
                <a:cs typeface="+mn-cs"/>
              </a:rPr>
              <a:t>articipants will develop and administer Washington State science assessment-like items and analyze their students’ performance.</a:t>
            </a:r>
            <a:r>
              <a:rPr lang="en-US" dirty="0" smtClean="0">
                <a:effectLst/>
              </a:rPr>
              <a:t> </a:t>
            </a:r>
            <a:endParaRPr lang="en-US" dirty="0"/>
          </a:p>
        </p:txBody>
      </p:sp>
    </p:spTree>
    <p:extLst>
      <p:ext uri="{BB962C8B-B14F-4D97-AF65-F5344CB8AC3E}">
        <p14:creationId xmlns:p14="http://schemas.microsoft.com/office/powerpoint/2010/main" val="39055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19-21 </a:t>
            </a:r>
            <a:r>
              <a:rPr lang="en-US" b="1" baseline="0" dirty="0" smtClean="0"/>
              <a:t>(15 min)</a:t>
            </a:r>
          </a:p>
          <a:p>
            <a:r>
              <a:rPr lang="en-US" b="0" baseline="0" dirty="0" smtClean="0"/>
              <a:t>Your CLAIM is your answer to the question or solution to the problem based on your examination and interpretation of the data</a:t>
            </a:r>
          </a:p>
          <a:p>
            <a:r>
              <a:rPr lang="en-US" b="0" baseline="0" dirty="0" smtClean="0"/>
              <a:t>The EVIDENCE is that data that you have analyzed and interpreted</a:t>
            </a:r>
          </a:p>
          <a:p>
            <a:r>
              <a:rPr lang="en-US" b="0" baseline="0" dirty="0" smtClean="0"/>
              <a:t>And REASONING is that justification of the evidence and how it is linked to or supports the claim you made</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07B6BE5D-A85C-9342-A989-BD570C0644DD}" type="slidenum">
              <a:rPr lang="en-US" smtClean="0"/>
              <a:t>20</a:t>
            </a:fld>
            <a:endParaRPr lang="en-US"/>
          </a:p>
        </p:txBody>
      </p:sp>
    </p:spTree>
    <p:extLst>
      <p:ext uri="{BB962C8B-B14F-4D97-AF65-F5344CB8AC3E}">
        <p14:creationId xmlns:p14="http://schemas.microsoft.com/office/powerpoint/2010/main" val="127336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19-21 </a:t>
            </a:r>
            <a:r>
              <a:rPr lang="en-US" b="1" baseline="0" dirty="0" smtClean="0"/>
              <a:t>(15 min)</a:t>
            </a:r>
          </a:p>
          <a:p>
            <a:r>
              <a:rPr lang="en-US" dirty="0" smtClean="0"/>
              <a:t>You can</a:t>
            </a:r>
            <a:r>
              <a:rPr lang="en-US" baseline="0" dirty="0" smtClean="0"/>
              <a:t> ask elementary people to work with data set 1 and secondary to work with data set 2, let them choose the data they want to write an argument for.</a:t>
            </a:r>
          </a:p>
          <a:p>
            <a:r>
              <a:rPr lang="en-US" baseline="0" dirty="0" smtClean="0"/>
              <a:t>Use the CER template to organize your thinking</a:t>
            </a:r>
          </a:p>
          <a:p>
            <a:r>
              <a:rPr lang="en-US" baseline="0" dirty="0" smtClean="0"/>
              <a:t>Work with a partner to construct a CER below your data set</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21</a:t>
            </a:fld>
            <a:endParaRPr lang="en-US"/>
          </a:p>
        </p:txBody>
      </p:sp>
    </p:spTree>
    <p:extLst>
      <p:ext uri="{BB962C8B-B14F-4D97-AF65-F5344CB8AC3E}">
        <p14:creationId xmlns:p14="http://schemas.microsoft.com/office/powerpoint/2010/main" val="110091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22-27 (10 min)</a:t>
            </a:r>
          </a:p>
          <a:p>
            <a:pPr rtl="0"/>
            <a:r>
              <a:rPr lang="en-US" sz="1200" b="0" i="0" u="none" strike="noStrike" kern="1200" baseline="0" dirty="0" smtClean="0">
                <a:solidFill>
                  <a:schemeClr val="tx1"/>
                </a:solidFill>
                <a:latin typeface="+mn-lt"/>
                <a:ea typeface="+mn-ea"/>
                <a:cs typeface="+mn-cs"/>
              </a:rPr>
              <a:t>Now lets examine a couple of student samples and try to pick them apart a bit to see how the components are present….or not.</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Let’s look at this argument from evidence. </a:t>
            </a:r>
          </a:p>
          <a:p>
            <a:pPr rtl="0"/>
            <a:r>
              <a:rPr lang="en-US" sz="1200" b="0" i="0" u="none" strike="noStrike" kern="1200" baseline="0" dirty="0" smtClean="0">
                <a:solidFill>
                  <a:schemeClr val="tx1"/>
                </a:solidFill>
                <a:latin typeface="+mn-lt"/>
                <a:ea typeface="+mn-ea"/>
                <a:cs typeface="+mn-cs"/>
              </a:rPr>
              <a:t>Use  Three colored pencils/highlighters and highlight the CLAIM in one color, the EVIDENCE in a second color and the REASONING in a third color. </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22</a:t>
            </a:fld>
            <a:endParaRPr lang="en-US"/>
          </a:p>
        </p:txBody>
      </p:sp>
    </p:spTree>
    <p:extLst>
      <p:ext uri="{BB962C8B-B14F-4D97-AF65-F5344CB8AC3E}">
        <p14:creationId xmlns:p14="http://schemas.microsoft.com/office/powerpoint/2010/main" val="599877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22-27 (10 min)</a:t>
            </a:r>
          </a:p>
          <a:p>
            <a:pPr rtl="0"/>
            <a:r>
              <a:rPr lang="en-US" sz="1200" b="0" i="0" u="none" strike="noStrike" kern="1200" baseline="0" dirty="0" smtClean="0">
                <a:solidFill>
                  <a:schemeClr val="tx1"/>
                </a:solidFill>
                <a:latin typeface="+mn-lt"/>
                <a:ea typeface="+mn-ea"/>
                <a:cs typeface="+mn-cs"/>
              </a:rPr>
              <a:t>This elementary CER variation states a claim that answers the questioning, evidence that is scientific data that supports the claim and it also provide multiple </a:t>
            </a:r>
            <a:r>
              <a:rPr lang="en-US" sz="1200" b="0" i="0" u="none" strike="noStrike" kern="1200" baseline="0" dirty="0" err="1" smtClean="0">
                <a:solidFill>
                  <a:schemeClr val="tx1"/>
                </a:solidFill>
                <a:latin typeface="+mn-lt"/>
                <a:ea typeface="+mn-ea"/>
                <a:cs typeface="+mn-cs"/>
              </a:rPr>
              <a:t>piecces</a:t>
            </a:r>
            <a:r>
              <a:rPr lang="en-US" sz="1200" b="0" i="0" u="none" strike="noStrike" kern="1200" baseline="0" dirty="0" smtClean="0">
                <a:solidFill>
                  <a:schemeClr val="tx1"/>
                </a:solidFill>
                <a:latin typeface="+mn-lt"/>
                <a:ea typeface="+mn-ea"/>
                <a:cs typeface="+mn-cs"/>
              </a:rPr>
              <a:t> of data, and Reasoning-a </a:t>
            </a:r>
            <a:r>
              <a:rPr lang="en-US" sz="1200" b="0" i="0" u="none" strike="noStrike" kern="1200" baseline="0" dirty="0" err="1" smtClean="0">
                <a:solidFill>
                  <a:schemeClr val="tx1"/>
                </a:solidFill>
                <a:latin typeface="+mn-lt"/>
                <a:ea typeface="+mn-ea"/>
                <a:cs typeface="+mn-cs"/>
              </a:rPr>
              <a:t>justifiction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a:t>
            </a:r>
            <a:r>
              <a:rPr lang="en-US" sz="1200" b="0" i="0" u="none" strike="noStrike" kern="1200" baseline="0" dirty="0" smtClean="0">
                <a:solidFill>
                  <a:schemeClr val="tx1"/>
                </a:solidFill>
                <a:latin typeface="+mn-lt"/>
                <a:ea typeface="+mn-ea"/>
                <a:cs typeface="+mn-cs"/>
              </a:rPr>
              <a:t> why the evidence supports the claim using scientific principles. Let’s look at this argument from evidence.  Use what you know from the conclusions rubric and as a partner team or table quickly score this statement as a writing a conclusion item.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What may not be in place in this statement to receive full points and how would you advise this student to modify the statement to accommodate explanatory </a:t>
            </a:r>
            <a:r>
              <a:rPr lang="en-US" sz="1200" b="0" i="0" u="none" strike="noStrike" kern="1200" baseline="0" dirty="0" err="1" smtClean="0">
                <a:solidFill>
                  <a:schemeClr val="tx1"/>
                </a:solidFill>
                <a:latin typeface="+mn-lt"/>
                <a:ea typeface="+mn-ea"/>
                <a:cs typeface="+mn-cs"/>
              </a:rPr>
              <a:t>languageRemember</a:t>
            </a:r>
            <a:r>
              <a:rPr lang="en-US" sz="1200" b="0" i="0" u="none" strike="noStrike" kern="1200" baseline="0" dirty="0" smtClean="0">
                <a:solidFill>
                  <a:schemeClr val="tx1"/>
                </a:solidFill>
                <a:latin typeface="+mn-lt"/>
                <a:ea typeface="+mn-ea"/>
                <a:cs typeface="+mn-cs"/>
              </a:rPr>
              <a:t> that in order for a claims, evidence, reasoning statement to achieve maximum points on the MSP it must very specifically contain 1) conclusive statement, 2) high low data points, 3) explanatory language that ties the claim to the evidence and highlights the relationship of the evidence to each other.</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23</a:t>
            </a:fld>
            <a:endParaRPr lang="en-US"/>
          </a:p>
        </p:txBody>
      </p:sp>
    </p:spTree>
    <p:extLst>
      <p:ext uri="{BB962C8B-B14F-4D97-AF65-F5344CB8AC3E}">
        <p14:creationId xmlns:p14="http://schemas.microsoft.com/office/powerpoint/2010/main" val="599877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22-27 (10 min)</a:t>
            </a:r>
          </a:p>
          <a:p>
            <a:r>
              <a:rPr lang="en-US" dirty="0" smtClean="0"/>
              <a:t>Let’s look at this argument from</a:t>
            </a:r>
            <a:r>
              <a:rPr lang="en-US" baseline="0" dirty="0" smtClean="0"/>
              <a:t> evidence. Use Three colored pencils/highlighters and highlight the CLAIM in one color, the EVIDENCE in a second color and the REASONING in a third color.  </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24</a:t>
            </a:fld>
            <a:endParaRPr lang="en-US"/>
          </a:p>
        </p:txBody>
      </p:sp>
    </p:spTree>
    <p:extLst>
      <p:ext uri="{BB962C8B-B14F-4D97-AF65-F5344CB8AC3E}">
        <p14:creationId xmlns:p14="http://schemas.microsoft.com/office/powerpoint/2010/main" val="1062069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22-27 (10 min)</a:t>
            </a:r>
          </a:p>
          <a:p>
            <a:r>
              <a:rPr lang="en-US" dirty="0" smtClean="0"/>
              <a:t>Let’s look at this argument from</a:t>
            </a:r>
            <a:r>
              <a:rPr lang="en-US" baseline="0" dirty="0" smtClean="0"/>
              <a:t> evidence.  Use what you know from the conclusions rubric and as a partner team or table quickly score this statement as a writing a conclusion item.  </a:t>
            </a:r>
            <a:r>
              <a:rPr lang="en-US" dirty="0" smtClean="0"/>
              <a:t>This is the simplest type of claims evidence reasoning argument</a:t>
            </a:r>
            <a:r>
              <a:rPr lang="en-US" baseline="0" dirty="0" smtClean="0"/>
              <a:t>.  What may not be in place in this statement to receive full points and how would you advise this student to modify the statement to accommodate explanatory language. There is a statement that answers the question.  There is evidence-scientific data that supports the claim, and there is reasoning which is justification for why the evidence supports the claim.</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25</a:t>
            </a:fld>
            <a:endParaRPr lang="en-US"/>
          </a:p>
        </p:txBody>
      </p:sp>
    </p:spTree>
    <p:extLst>
      <p:ext uri="{BB962C8B-B14F-4D97-AF65-F5344CB8AC3E}">
        <p14:creationId xmlns:p14="http://schemas.microsoft.com/office/powerpoint/2010/main" val="1062069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22-27 (10 min)</a:t>
            </a:r>
          </a:p>
          <a:p>
            <a:r>
              <a:rPr lang="en-US" baseline="0" dirty="0" smtClean="0"/>
              <a:t>Use Three colored pencils/highlighters and highlight the CLAIM in one color, the EVIDENCE in a second color and the REASONING in a third color.  </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26</a:t>
            </a:fld>
            <a:endParaRPr lang="en-US"/>
          </a:p>
        </p:txBody>
      </p:sp>
    </p:spTree>
    <p:extLst>
      <p:ext uri="{BB962C8B-B14F-4D97-AF65-F5344CB8AC3E}">
        <p14:creationId xmlns:p14="http://schemas.microsoft.com/office/powerpoint/2010/main" val="2038918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22-27 (10 min)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may not be in place in this statement to receive full points and how would you advise this student to modify the statement to accommodate explanatory </a:t>
            </a:r>
            <a:r>
              <a:rPr lang="en-US" baseline="0" dirty="0" err="1" smtClean="0"/>
              <a:t>language.There</a:t>
            </a:r>
            <a:r>
              <a:rPr lang="en-US" baseline="0" dirty="0" smtClean="0"/>
              <a:t> is a statement that answers the question.  There is evidence-scientific data that supports the claim, and there is reasoning which is justification for why the evidence supports the claim.</a:t>
            </a:r>
            <a:endParaRPr lang="en-US" dirty="0" smtClean="0"/>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27</a:t>
            </a:fld>
            <a:endParaRPr lang="en-US" dirty="0"/>
          </a:p>
        </p:txBody>
      </p:sp>
    </p:spTree>
    <p:extLst>
      <p:ext uri="{BB962C8B-B14F-4D97-AF65-F5344CB8AC3E}">
        <p14:creationId xmlns:p14="http://schemas.microsoft.com/office/powerpoint/2010/main" val="2038918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200" b="1" dirty="0" smtClean="0"/>
              <a:t>Slides 28-29 (5-7  min.)</a:t>
            </a:r>
          </a:p>
          <a:p>
            <a:pPr marL="0" indent="0">
              <a:buNone/>
            </a:pPr>
            <a:r>
              <a:rPr lang="en-US" sz="1200" b="0" dirty="0" smtClean="0"/>
              <a:t>Remember</a:t>
            </a:r>
            <a:r>
              <a:rPr lang="en-US" sz="1200" b="0" baseline="0" dirty="0" smtClean="0"/>
              <a:t> little kids at the beginning of the session.  One could argue that increased skill at speaking and listening….discourse would have led to a different type of argument with more positive, less “heart poking” results.</a:t>
            </a:r>
          </a:p>
          <a:p>
            <a:pPr marL="0" indent="0">
              <a:buNone/>
            </a:pPr>
            <a:r>
              <a:rPr lang="en-US" sz="1200" b="0" baseline="0" dirty="0" smtClean="0"/>
              <a:t>As we review earlier scientists and engineers need to be able to utilize discourse skills in their jobs. This is not just about Writing arguments from evidence but also about verbalizing arguments in a clear and cohesive manner.</a:t>
            </a:r>
          </a:p>
          <a:p>
            <a:pPr marL="0" indent="0">
              <a:buNone/>
            </a:pPr>
            <a:r>
              <a:rPr lang="en-US" sz="1200" b="0" baseline="0" dirty="0" smtClean="0"/>
              <a:t>(next is a reminder for you to talk through very briefly if you feel the need to remind)  </a:t>
            </a:r>
          </a:p>
          <a:p>
            <a:pPr marL="0" indent="0">
              <a:buNone/>
            </a:pPr>
            <a:r>
              <a:rPr lang="en-US" sz="1200" b="1" dirty="0" smtClean="0"/>
              <a:t>In science, reasoning and argument are essential for clarifying strengths and weaknesses of a line of evidence and for identifying the best explanation for a natural science, reasoning phenomenon</a:t>
            </a:r>
            <a:r>
              <a:rPr lang="en-US" sz="1200" dirty="0" smtClean="0"/>
              <a:t> </a:t>
            </a:r>
          </a:p>
          <a:p>
            <a:r>
              <a:rPr lang="en-US" sz="1200" dirty="0" smtClean="0"/>
              <a:t>Scientists must </a:t>
            </a:r>
            <a:r>
              <a:rPr lang="en-US" sz="1200" b="1" dirty="0" smtClean="0"/>
              <a:t>defend their explanations</a:t>
            </a:r>
            <a:r>
              <a:rPr lang="en-US" sz="1200" dirty="0" smtClean="0"/>
              <a:t>, </a:t>
            </a:r>
            <a:r>
              <a:rPr lang="en-US" sz="1200" b="1" dirty="0" smtClean="0"/>
              <a:t>formulate evidence based on a solid foundation of data</a:t>
            </a:r>
            <a:r>
              <a:rPr lang="en-US" sz="1200" dirty="0" smtClean="0"/>
              <a:t> </a:t>
            </a:r>
          </a:p>
          <a:p>
            <a:r>
              <a:rPr lang="en-US" sz="1200" b="1" dirty="0" smtClean="0"/>
              <a:t>Examine their understanding </a:t>
            </a:r>
            <a:r>
              <a:rPr lang="en-US" sz="1200" dirty="0" smtClean="0"/>
              <a:t>in light of the evidence and comments by others </a:t>
            </a:r>
          </a:p>
          <a:p>
            <a:r>
              <a:rPr lang="en-US" sz="1200" b="1" dirty="0" smtClean="0"/>
              <a:t>Collaborate with peers</a:t>
            </a:r>
            <a:r>
              <a:rPr lang="en-US" sz="1200" dirty="0" smtClean="0"/>
              <a:t> </a:t>
            </a:r>
          </a:p>
          <a:p>
            <a:r>
              <a:rPr lang="en-US" sz="1200" dirty="0" smtClean="0"/>
              <a:t>Search for </a:t>
            </a:r>
            <a:r>
              <a:rPr lang="en-US" sz="1200" b="1" dirty="0" smtClean="0"/>
              <a:t>the best explanation for the phenomena being investigated</a:t>
            </a:r>
            <a:r>
              <a:rPr lang="en-US" sz="1200" dirty="0" smtClean="0"/>
              <a:t> </a:t>
            </a:r>
          </a:p>
          <a:p>
            <a:pPr marL="0" indent="0">
              <a:buNone/>
            </a:pPr>
            <a:r>
              <a:rPr lang="en-US" sz="1200" b="1" dirty="0" smtClean="0"/>
              <a:t>In engineering, reasoning and argument are essential for finding the best solution to a problem</a:t>
            </a:r>
            <a:r>
              <a:rPr lang="en-US" sz="1200" dirty="0" smtClean="0"/>
              <a:t> </a:t>
            </a:r>
          </a:p>
          <a:p>
            <a:r>
              <a:rPr lang="en-US" sz="1200" b="1" dirty="0" smtClean="0"/>
              <a:t>Collaborate with their peers </a:t>
            </a:r>
          </a:p>
          <a:p>
            <a:r>
              <a:rPr lang="en-US" sz="1200" b="1" dirty="0" smtClean="0"/>
              <a:t>selection of the most promising solution </a:t>
            </a:r>
            <a:r>
              <a:rPr lang="en-US" sz="1200" dirty="0" smtClean="0"/>
              <a:t>among a field of competing ideas</a:t>
            </a:r>
          </a:p>
          <a:p>
            <a:r>
              <a:rPr lang="en-US" sz="1200" dirty="0" smtClean="0"/>
              <a:t> </a:t>
            </a:r>
            <a:r>
              <a:rPr lang="en-US" sz="1200" b="1" dirty="0" smtClean="0"/>
              <a:t>Use systematic methods </a:t>
            </a:r>
            <a:r>
              <a:rPr lang="en-US" sz="1200" dirty="0" smtClean="0"/>
              <a:t>to compare alternatives </a:t>
            </a:r>
          </a:p>
          <a:p>
            <a:r>
              <a:rPr lang="en-US" sz="1200" b="1" dirty="0" smtClean="0"/>
              <a:t>formulate evidence </a:t>
            </a:r>
            <a:r>
              <a:rPr lang="en-US" sz="1200" dirty="0" smtClean="0"/>
              <a:t>based on test data </a:t>
            </a:r>
          </a:p>
          <a:p>
            <a:r>
              <a:rPr lang="en-US" sz="1200" dirty="0" smtClean="0"/>
              <a:t>Make arguments to </a:t>
            </a:r>
            <a:r>
              <a:rPr lang="en-US" sz="1200" b="1" dirty="0" smtClean="0"/>
              <a:t>defend their conclusions</a:t>
            </a:r>
            <a:r>
              <a:rPr lang="en-US" sz="1200" dirty="0" smtClean="0"/>
              <a:t> </a:t>
            </a:r>
          </a:p>
          <a:p>
            <a:r>
              <a:rPr lang="en-US" sz="1200" b="1" dirty="0" smtClean="0"/>
              <a:t>Critically evaluate </a:t>
            </a:r>
            <a:r>
              <a:rPr lang="en-US" sz="1200" dirty="0" smtClean="0"/>
              <a:t>the ideas of others </a:t>
            </a:r>
          </a:p>
          <a:p>
            <a:r>
              <a:rPr lang="en-US" sz="1200" b="1" dirty="0" smtClean="0"/>
              <a:t>Revise their design</a:t>
            </a:r>
            <a:r>
              <a:rPr lang="en-US" sz="1200" dirty="0" smtClean="0"/>
              <a:t>s in order to identify</a:t>
            </a:r>
            <a:r>
              <a:rPr lang="en-US" sz="1200" b="1" dirty="0" smtClean="0"/>
              <a:t> the best solution</a:t>
            </a:r>
            <a:r>
              <a:rPr lang="en-US" sz="1200" dirty="0" smtClean="0"/>
              <a:t> </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28</a:t>
            </a:fld>
            <a:endParaRPr lang="en-US"/>
          </a:p>
        </p:txBody>
      </p:sp>
    </p:spTree>
    <p:extLst>
      <p:ext uri="{BB962C8B-B14F-4D97-AF65-F5344CB8AC3E}">
        <p14:creationId xmlns:p14="http://schemas.microsoft.com/office/powerpoint/2010/main" val="657644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200" b="1" dirty="0" smtClean="0"/>
              <a:t>Slides 28-29 (5-7  min.)</a:t>
            </a:r>
          </a:p>
          <a:p>
            <a:pPr marL="0" indent="0">
              <a:buNone/>
            </a:pPr>
            <a:endParaRPr lang="en-US" sz="1200" b="1" dirty="0" smtClean="0"/>
          </a:p>
          <a:p>
            <a:pPr marL="0" indent="0">
              <a:buNone/>
            </a:pPr>
            <a:r>
              <a:rPr lang="en-US" sz="1200" b="0" dirty="0" smtClean="0"/>
              <a:t>Ask </a:t>
            </a:r>
            <a:r>
              <a:rPr lang="en-US" sz="1200" b="0" dirty="0" err="1" smtClean="0"/>
              <a:t>particpants</a:t>
            </a:r>
            <a:r>
              <a:rPr lang="en-US" sz="1200" b="0" dirty="0" smtClean="0"/>
              <a:t> to read the question and  follow slide direct</a:t>
            </a:r>
            <a:r>
              <a:rPr lang="en-US" sz="1200" b="1" dirty="0" smtClean="0"/>
              <a:t>ions</a:t>
            </a:r>
          </a:p>
        </p:txBody>
      </p:sp>
      <p:sp>
        <p:nvSpPr>
          <p:cNvPr id="4" name="Slide Number Placeholder 3"/>
          <p:cNvSpPr>
            <a:spLocks noGrp="1"/>
          </p:cNvSpPr>
          <p:nvPr>
            <p:ph type="sldNum" sz="quarter" idx="10"/>
          </p:nvPr>
        </p:nvSpPr>
        <p:spPr/>
        <p:txBody>
          <a:bodyPr/>
          <a:lstStyle/>
          <a:p>
            <a:fld id="{07B6BE5D-A85C-9342-A989-BD570C0644DD}" type="slidenum">
              <a:rPr lang="en-US" smtClean="0"/>
              <a:t>29</a:t>
            </a:fld>
            <a:endParaRPr lang="en-US"/>
          </a:p>
        </p:txBody>
      </p:sp>
    </p:spTree>
    <p:extLst>
      <p:ext uri="{BB962C8B-B14F-4D97-AF65-F5344CB8AC3E}">
        <p14:creationId xmlns:p14="http://schemas.microsoft.com/office/powerpoint/2010/main" val="388759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1-6 (7-10 min)</a:t>
            </a:r>
          </a:p>
          <a:p>
            <a:r>
              <a:rPr lang="en-US" sz="1200" dirty="0" smtClean="0"/>
              <a:t>This 3-session series will focus on strategies for improving student performance on </a:t>
            </a:r>
            <a:r>
              <a:rPr lang="en-US" sz="1200" i="1" dirty="0" smtClean="0"/>
              <a:t>Conclusion Writing</a:t>
            </a:r>
            <a:r>
              <a:rPr lang="en-US" sz="1200" dirty="0" smtClean="0"/>
              <a:t> in science as measured on the MSP and EOC. In addition, the series will lay the foundation for moving from conclusion writing to the NGSS Science &amp; Engineering Practice of </a:t>
            </a:r>
            <a:r>
              <a:rPr lang="en-US" sz="1200" i="1" dirty="0" smtClean="0"/>
              <a:t>Arguing from Evidence</a:t>
            </a:r>
            <a:r>
              <a:rPr lang="en-US" sz="1200" dirty="0" smtClean="0"/>
              <a:t>. Participants will develop and administer Washington State science assessment-like items and analyze their students’ performance.</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a:t>
            </a:fld>
            <a:endParaRPr lang="en-US" dirty="0"/>
          </a:p>
        </p:txBody>
      </p:sp>
    </p:spTree>
    <p:extLst>
      <p:ext uri="{BB962C8B-B14F-4D97-AF65-F5344CB8AC3E}">
        <p14:creationId xmlns:p14="http://schemas.microsoft.com/office/powerpoint/2010/main" val="2921489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a:t>
            </a:r>
            <a:r>
              <a:rPr lang="en-US" b="1" baseline="0" dirty="0" smtClean="0"/>
              <a:t> 30-32 (16 min)</a:t>
            </a:r>
            <a:endParaRPr lang="en-US" b="1" dirty="0" smtClean="0"/>
          </a:p>
          <a:p>
            <a:r>
              <a:rPr lang="en-US" dirty="0" smtClean="0"/>
              <a:t>Additionally talking</a:t>
            </a:r>
            <a:r>
              <a:rPr lang="en-US" baseline="0" dirty="0" smtClean="0"/>
              <a:t> through your argument, evidence and reasoning to critical, supportive listeners, and receiving their feedback is the most valuable precursor to writing effective claims, evidence, reasoning statements or conclusions.</a:t>
            </a:r>
          </a:p>
          <a:p>
            <a:r>
              <a:rPr lang="en-US" baseline="0" dirty="0" smtClean="0"/>
              <a:t>Particularly for ELL and </a:t>
            </a:r>
            <a:r>
              <a:rPr lang="en-US" baseline="0" dirty="0" err="1" smtClean="0"/>
              <a:t>SPEd</a:t>
            </a:r>
            <a:r>
              <a:rPr lang="en-US" baseline="0" dirty="0" smtClean="0"/>
              <a:t> non dominant groups talk can help students formulate their thinking.  Hear about what is missing and do the preplanning necessary for a good piece of writing.  </a:t>
            </a:r>
            <a:endParaRPr lang="en-US" dirty="0"/>
          </a:p>
        </p:txBody>
      </p:sp>
      <p:sp>
        <p:nvSpPr>
          <p:cNvPr id="4" name="Slide Number Placeholder 3"/>
          <p:cNvSpPr>
            <a:spLocks noGrp="1"/>
          </p:cNvSpPr>
          <p:nvPr>
            <p:ph type="sldNum" sz="quarter" idx="10"/>
          </p:nvPr>
        </p:nvSpPr>
        <p:spPr/>
        <p:txBody>
          <a:bodyPr/>
          <a:lstStyle/>
          <a:p>
            <a:fld id="{F63B7B61-BDF2-4355-9D59-B503BC88A507}" type="slidenum">
              <a:rPr lang="en-US" smtClean="0"/>
              <a:t>30</a:t>
            </a:fld>
            <a:endParaRPr lang="en-US"/>
          </a:p>
        </p:txBody>
      </p:sp>
    </p:spTree>
    <p:extLst>
      <p:ext uri="{BB962C8B-B14F-4D97-AF65-F5344CB8AC3E}">
        <p14:creationId xmlns:p14="http://schemas.microsoft.com/office/powerpoint/2010/main" val="1636877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a:t>
            </a:r>
            <a:r>
              <a:rPr lang="en-US" b="1" baseline="0" dirty="0" smtClean="0"/>
              <a:t> 30-32 (16 min)</a:t>
            </a:r>
            <a:endParaRPr lang="en-US" b="1" dirty="0" smtClean="0"/>
          </a:p>
          <a:p>
            <a:r>
              <a:rPr lang="en-US" dirty="0" smtClean="0"/>
              <a:t>https://</a:t>
            </a:r>
            <a:r>
              <a:rPr lang="en-US" dirty="0" err="1" smtClean="0"/>
              <a:t>www.teachingchannel.org</a:t>
            </a:r>
            <a:r>
              <a:rPr lang="en-US" dirty="0" smtClean="0"/>
              <a:t>/videos/how-discussion-enhances-learning </a:t>
            </a:r>
          </a:p>
          <a:p>
            <a:endParaRPr lang="en-US" dirty="0" smtClean="0"/>
          </a:p>
          <a:p>
            <a:r>
              <a:rPr lang="en-US" dirty="0" smtClean="0"/>
              <a:t>Or  https://</a:t>
            </a:r>
            <a:r>
              <a:rPr lang="en-US" dirty="0" err="1" smtClean="0"/>
              <a:t>www.teachingchannel.org</a:t>
            </a:r>
            <a:r>
              <a:rPr lang="en-US" dirty="0" smtClean="0"/>
              <a:t>/videos/encourage-student-debate-</a:t>
            </a:r>
            <a:r>
              <a:rPr lang="en-US" dirty="0" err="1" smtClean="0"/>
              <a:t>getty</a:t>
            </a:r>
            <a:endParaRPr lang="en-US" dirty="0" smtClean="0"/>
          </a:p>
          <a:p>
            <a:endParaRPr lang="en-US" dirty="0" smtClean="0"/>
          </a:p>
          <a:p>
            <a:r>
              <a:rPr lang="en-US" dirty="0" smtClean="0"/>
              <a:t>13 min.</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31</a:t>
            </a:fld>
            <a:endParaRPr lang="en-US"/>
          </a:p>
        </p:txBody>
      </p:sp>
    </p:spTree>
    <p:extLst>
      <p:ext uri="{BB962C8B-B14F-4D97-AF65-F5344CB8AC3E}">
        <p14:creationId xmlns:p14="http://schemas.microsoft.com/office/powerpoint/2010/main" val="268644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a:t>
            </a:r>
            <a:r>
              <a:rPr lang="en-US" b="1" baseline="0" dirty="0" smtClean="0"/>
              <a:t> 30-32 (16 min)</a:t>
            </a:r>
            <a:endParaRPr lang="en-US" b="1" dirty="0" smtClean="0"/>
          </a:p>
          <a:p>
            <a:r>
              <a:rPr lang="en-US" dirty="0" smtClean="0"/>
              <a:t>https://</a:t>
            </a:r>
            <a:r>
              <a:rPr lang="en-US" dirty="0" err="1" smtClean="0"/>
              <a:t>www.teachingchannel.org</a:t>
            </a:r>
            <a:r>
              <a:rPr lang="en-US" dirty="0" smtClean="0"/>
              <a:t>/videos/how-discussion-enhances-learning </a:t>
            </a:r>
          </a:p>
          <a:p>
            <a:endParaRPr lang="en-US" dirty="0" smtClean="0"/>
          </a:p>
          <a:p>
            <a:r>
              <a:rPr lang="en-US" dirty="0" smtClean="0"/>
              <a:t>Or  https://</a:t>
            </a:r>
            <a:r>
              <a:rPr lang="en-US" dirty="0" err="1" smtClean="0"/>
              <a:t>www.teachingchannel.org</a:t>
            </a:r>
            <a:r>
              <a:rPr lang="en-US" dirty="0" smtClean="0"/>
              <a:t>/videos/encourage-student-debate-</a:t>
            </a:r>
            <a:r>
              <a:rPr lang="en-US" dirty="0" err="1" smtClean="0"/>
              <a:t>getty</a:t>
            </a:r>
            <a:endParaRPr lang="en-US" dirty="0" smtClean="0"/>
          </a:p>
          <a:p>
            <a:endParaRPr lang="en-US" dirty="0" smtClean="0"/>
          </a:p>
          <a:p>
            <a:r>
              <a:rPr lang="en-US" dirty="0" smtClean="0"/>
              <a:t>13 min.</a:t>
            </a:r>
          </a:p>
          <a:p>
            <a:r>
              <a:rPr lang="en-US" dirty="0" smtClean="0"/>
              <a:t> </a:t>
            </a:r>
            <a:r>
              <a:rPr lang="en-US" dirty="0" err="1" smtClean="0"/>
              <a:t>shor</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32</a:t>
            </a:fld>
            <a:endParaRPr lang="en-US"/>
          </a:p>
        </p:txBody>
      </p:sp>
    </p:spTree>
    <p:extLst>
      <p:ext uri="{BB962C8B-B14F-4D97-AF65-F5344CB8AC3E}">
        <p14:creationId xmlns:p14="http://schemas.microsoft.com/office/powerpoint/2010/main" val="2961056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 33 (15 min.)</a:t>
            </a:r>
            <a:endParaRPr lang="en-US" b="1" dirty="0"/>
          </a:p>
        </p:txBody>
      </p:sp>
      <p:sp>
        <p:nvSpPr>
          <p:cNvPr id="4" name="Slide Number Placeholder 3"/>
          <p:cNvSpPr>
            <a:spLocks noGrp="1"/>
          </p:cNvSpPr>
          <p:nvPr>
            <p:ph type="sldNum" sz="quarter" idx="10"/>
          </p:nvPr>
        </p:nvSpPr>
        <p:spPr/>
        <p:txBody>
          <a:bodyPr/>
          <a:lstStyle/>
          <a:p>
            <a:fld id="{07B6BE5D-A85C-9342-A989-BD570C0644DD}" type="slidenum">
              <a:rPr lang="en-US" smtClean="0"/>
              <a:t>33</a:t>
            </a:fld>
            <a:endParaRPr lang="en-US"/>
          </a:p>
        </p:txBody>
      </p:sp>
    </p:spTree>
    <p:extLst>
      <p:ext uri="{BB962C8B-B14F-4D97-AF65-F5344CB8AC3E}">
        <p14:creationId xmlns:p14="http://schemas.microsoft.com/office/powerpoint/2010/main" val="2197493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34-35 (15 min)</a:t>
            </a:r>
          </a:p>
          <a:p>
            <a:r>
              <a:rPr lang="en-US" dirty="0" smtClean="0"/>
              <a:t>Let’s take a bit of a step</a:t>
            </a:r>
            <a:r>
              <a:rPr lang="en-US" baseline="0" dirty="0" smtClean="0"/>
              <a:t> away from Claims Evidence and Reasoning</a:t>
            </a:r>
          </a:p>
          <a:p>
            <a:endParaRPr lang="en-US" baseline="0" dirty="0" smtClean="0"/>
          </a:p>
          <a:p>
            <a:r>
              <a:rPr lang="en-US" baseline="0" dirty="0" smtClean="0"/>
              <a:t>Take a brief break and then we will dive into a bit of thinking about equity</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34</a:t>
            </a:fld>
            <a:endParaRPr lang="en-US"/>
          </a:p>
        </p:txBody>
      </p:sp>
    </p:spTree>
    <p:extLst>
      <p:ext uri="{BB962C8B-B14F-4D97-AF65-F5344CB8AC3E}">
        <p14:creationId xmlns:p14="http://schemas.microsoft.com/office/powerpoint/2010/main" val="2463494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34-35 (15 min)</a:t>
            </a:r>
          </a:p>
          <a:p>
            <a:r>
              <a:rPr lang="en-US" dirty="0" smtClean="0"/>
              <a:t>Equity Piece  about 1 hour</a:t>
            </a:r>
          </a:p>
          <a:p>
            <a:r>
              <a:rPr lang="en-US" dirty="0" smtClean="0"/>
              <a:t>10</a:t>
            </a:r>
            <a:r>
              <a:rPr lang="en-US" baseline="0" dirty="0" smtClean="0"/>
              <a:t> min.</a:t>
            </a:r>
          </a:p>
          <a:p>
            <a:r>
              <a:rPr lang="en-US" dirty="0" smtClean="0"/>
              <a:t>Stop and jot, Given this quote</a:t>
            </a:r>
            <a:r>
              <a:rPr lang="en-US" baseline="0" dirty="0" smtClean="0"/>
              <a:t> from the NGSS Appendix D “all Standards, All Students”  what implications can you see for how we have traditionally have approached science instruction?</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35</a:t>
            </a:fld>
            <a:endParaRPr lang="en-US" dirty="0"/>
          </a:p>
        </p:txBody>
      </p:sp>
    </p:spTree>
    <p:extLst>
      <p:ext uri="{BB962C8B-B14F-4D97-AF65-F5344CB8AC3E}">
        <p14:creationId xmlns:p14="http://schemas.microsoft.com/office/powerpoint/2010/main" val="3636068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b="1" dirty="0" smtClean="0"/>
              <a:t>Slide 36 (2 min)</a:t>
            </a:r>
          </a:p>
          <a:p>
            <a:pPr marL="228600" indent="-228600">
              <a:buAutoNum type="arabicPlain" startAt="2"/>
            </a:pPr>
            <a:r>
              <a:rPr lang="en-US" dirty="0" smtClean="0"/>
              <a:t>Quick talk through</a:t>
            </a:r>
            <a:r>
              <a:rPr lang="en-US" baseline="0" dirty="0" smtClean="0"/>
              <a:t> reminding people of the seven groups of non-dominant groups.  The first 5 are from NCLB authorization language and the NGSS added the last three groups.  While girls are not necessarily underrepresented in science classes they are definitely underrepresented in science and STEM careers.  Student in alternative education programs represent unique challenges as issues of attendance, poverty, ethnicity and behavioral concerns have marginalized their successful participation in science classes and gifted and talented students are often “left to fend for themselves” but have unique strengths and needs that we need to consider.</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36</a:t>
            </a:fld>
            <a:endParaRPr lang="en-US" dirty="0"/>
          </a:p>
        </p:txBody>
      </p:sp>
    </p:spTree>
    <p:extLst>
      <p:ext uri="{BB962C8B-B14F-4D97-AF65-F5344CB8AC3E}">
        <p14:creationId xmlns:p14="http://schemas.microsoft.com/office/powerpoint/2010/main" val="1409804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 37 (10-15 min) </a:t>
            </a:r>
          </a:p>
          <a:p>
            <a:endParaRPr lang="en-US" b="0" dirty="0"/>
          </a:p>
        </p:txBody>
      </p:sp>
      <p:sp>
        <p:nvSpPr>
          <p:cNvPr id="4" name="Slide Number Placeholder 3"/>
          <p:cNvSpPr>
            <a:spLocks noGrp="1"/>
          </p:cNvSpPr>
          <p:nvPr>
            <p:ph type="sldNum" sz="quarter" idx="10"/>
          </p:nvPr>
        </p:nvSpPr>
        <p:spPr/>
        <p:txBody>
          <a:bodyPr/>
          <a:lstStyle/>
          <a:p>
            <a:fld id="{07B6BE5D-A85C-9342-A989-BD570C0644DD}" type="slidenum">
              <a:rPr lang="en-US" smtClean="0"/>
              <a:t>37</a:t>
            </a:fld>
            <a:endParaRPr lang="en-US" dirty="0"/>
          </a:p>
        </p:txBody>
      </p:sp>
    </p:spTree>
    <p:extLst>
      <p:ext uri="{BB962C8B-B14F-4D97-AF65-F5344CB8AC3E}">
        <p14:creationId xmlns:p14="http://schemas.microsoft.com/office/powerpoint/2010/main" val="2067342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38-39 (30 min.) </a:t>
            </a:r>
            <a:r>
              <a:rPr lang="en-US" dirty="0" smtClean="0"/>
              <a:t>15 to read and 15 for the next slide discussion</a:t>
            </a:r>
          </a:p>
          <a:p>
            <a:r>
              <a:rPr lang="en-US" dirty="0" smtClean="0"/>
              <a:t>http://</a:t>
            </a:r>
            <a:r>
              <a:rPr lang="en-US" dirty="0" err="1" smtClean="0"/>
              <a:t>www.nsta.org</a:t>
            </a:r>
            <a:r>
              <a:rPr lang="en-US" dirty="0" smtClean="0"/>
              <a:t>/disabilities/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Methods and Strategies: Science Success for Students With Special Needs</a:t>
            </a:r>
            <a:r>
              <a:rPr lang="en-US" dirty="0" smtClean="0"/>
              <a:t>-Oct. 2007 Science and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Three Keys to Success in Science for Students with Learning Disabilities</a:t>
            </a:r>
            <a:r>
              <a:rPr lang="en-US" dirty="0" smtClean="0"/>
              <a:t>-Nov 2011-Science Scope</a:t>
            </a:r>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Teaching Science to Students with Learning  Disabilities-</a:t>
            </a:r>
            <a:r>
              <a:rPr lang="en-US" dirty="0" smtClean="0"/>
              <a:t>Mar. 2006 Science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Case Study 3 students with Disabilities  </a:t>
            </a:r>
            <a:r>
              <a:rPr lang="en-US" dirty="0" err="1" smtClean="0"/>
              <a:t>nextgenscience.org</a:t>
            </a:r>
            <a:r>
              <a:rPr lang="en-US" dirty="0" smtClean="0"/>
              <a:t>:  in this reading just read pages 1-7, skimming page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38</a:t>
            </a:fld>
            <a:endParaRPr lang="en-US"/>
          </a:p>
        </p:txBody>
      </p:sp>
    </p:spTree>
    <p:extLst>
      <p:ext uri="{BB962C8B-B14F-4D97-AF65-F5344CB8AC3E}">
        <p14:creationId xmlns:p14="http://schemas.microsoft.com/office/powerpoint/2010/main" val="2128381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Slides 38-39 (30 min.) </a:t>
            </a:r>
            <a:r>
              <a:rPr lang="en-US" dirty="0" smtClean="0"/>
              <a:t>15 to read and 15 for the next slide discussion</a:t>
            </a:r>
          </a:p>
          <a:p>
            <a:r>
              <a:rPr lang="en-US" dirty="0" smtClean="0"/>
              <a:t>http://</a:t>
            </a:r>
            <a:r>
              <a:rPr lang="en-US" dirty="0" err="1" smtClean="0"/>
              <a:t>www.nsta.org</a:t>
            </a:r>
            <a:r>
              <a:rPr lang="en-US" dirty="0" smtClean="0"/>
              <a:t>/disabilities/</a:t>
            </a:r>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39</a:t>
            </a:fld>
            <a:endParaRPr lang="en-US"/>
          </a:p>
        </p:txBody>
      </p:sp>
    </p:spTree>
    <p:extLst>
      <p:ext uri="{BB962C8B-B14F-4D97-AF65-F5344CB8AC3E}">
        <p14:creationId xmlns:p14="http://schemas.microsoft.com/office/powerpoint/2010/main" val="399150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1-6 (7-10 min)</a:t>
            </a:r>
          </a:p>
        </p:txBody>
      </p:sp>
      <p:sp>
        <p:nvSpPr>
          <p:cNvPr id="4" name="Slide Number Placeholder 3"/>
          <p:cNvSpPr>
            <a:spLocks noGrp="1"/>
          </p:cNvSpPr>
          <p:nvPr>
            <p:ph type="sldNum" sz="quarter" idx="10"/>
          </p:nvPr>
        </p:nvSpPr>
        <p:spPr/>
        <p:txBody>
          <a:bodyPr/>
          <a:lstStyle/>
          <a:p>
            <a:fld id="{22115016-DDCE-4DE8-8657-85A09BAB7671}" type="slidenum">
              <a:rPr lang="en-US" smtClean="0"/>
              <a:t>4</a:t>
            </a:fld>
            <a:endParaRPr lang="en-US" dirty="0"/>
          </a:p>
        </p:txBody>
      </p:sp>
    </p:spTree>
    <p:extLst>
      <p:ext uri="{BB962C8B-B14F-4D97-AF65-F5344CB8AC3E}">
        <p14:creationId xmlns:p14="http://schemas.microsoft.com/office/powerpoint/2010/main" val="139303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Slides 40-42 (15-20 min.)</a:t>
            </a:r>
            <a:endParaRPr lang="en-US" b="1" dirty="0"/>
          </a:p>
        </p:txBody>
      </p:sp>
      <p:sp>
        <p:nvSpPr>
          <p:cNvPr id="4" name="Slide Number Placeholder 3"/>
          <p:cNvSpPr>
            <a:spLocks noGrp="1"/>
          </p:cNvSpPr>
          <p:nvPr>
            <p:ph type="sldNum" sz="quarter" idx="10"/>
          </p:nvPr>
        </p:nvSpPr>
        <p:spPr/>
        <p:txBody>
          <a:bodyPr/>
          <a:lstStyle/>
          <a:p>
            <a:fld id="{07B6BE5D-A85C-9342-A989-BD570C0644DD}" type="slidenum">
              <a:rPr lang="en-US" smtClean="0"/>
              <a:t>40</a:t>
            </a:fld>
            <a:endParaRPr lang="en-US"/>
          </a:p>
        </p:txBody>
      </p:sp>
    </p:spTree>
    <p:extLst>
      <p:ext uri="{BB962C8B-B14F-4D97-AF65-F5344CB8AC3E}">
        <p14:creationId xmlns:p14="http://schemas.microsoft.com/office/powerpoint/2010/main" val="2740558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Slides 40-42 (15-20 min.)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Read through</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1F6EAA44-593F-4D7A-ADE3-8B99C47A9370}" type="slidenum">
              <a:rPr lang="en-US" smtClean="0"/>
              <a:t>41</a:t>
            </a:fld>
            <a:endParaRPr lang="en-US"/>
          </a:p>
        </p:txBody>
      </p:sp>
    </p:spTree>
    <p:extLst>
      <p:ext uri="{BB962C8B-B14F-4D97-AF65-F5344CB8AC3E}">
        <p14:creationId xmlns:p14="http://schemas.microsoft.com/office/powerpoint/2010/main" val="534311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smtClean="0"/>
              <a:t>Slides 40-42 (15-20 min.)</a:t>
            </a:r>
            <a:endParaRPr lang="en-US" b="1" dirty="0"/>
          </a:p>
        </p:txBody>
      </p:sp>
      <p:sp>
        <p:nvSpPr>
          <p:cNvPr id="4" name="Slide Number Placeholder 3"/>
          <p:cNvSpPr>
            <a:spLocks noGrp="1"/>
          </p:cNvSpPr>
          <p:nvPr>
            <p:ph type="sldNum" sz="quarter" idx="10"/>
          </p:nvPr>
        </p:nvSpPr>
        <p:spPr/>
        <p:txBody>
          <a:bodyPr/>
          <a:lstStyle/>
          <a:p>
            <a:fld id="{07B6BE5D-A85C-9342-A989-BD570C0644DD}" type="slidenum">
              <a:rPr lang="en-US" smtClean="0"/>
              <a:t>43</a:t>
            </a:fld>
            <a:endParaRPr lang="en-US"/>
          </a:p>
        </p:txBody>
      </p:sp>
    </p:spTree>
    <p:extLst>
      <p:ext uri="{BB962C8B-B14F-4D97-AF65-F5344CB8AC3E}">
        <p14:creationId xmlns:p14="http://schemas.microsoft.com/office/powerpoint/2010/main" val="3530535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44</a:t>
            </a:fld>
            <a:endParaRPr lang="en-US"/>
          </a:p>
        </p:txBody>
      </p:sp>
    </p:spTree>
    <p:extLst>
      <p:ext uri="{BB962C8B-B14F-4D97-AF65-F5344CB8AC3E}">
        <p14:creationId xmlns:p14="http://schemas.microsoft.com/office/powerpoint/2010/main" val="141459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1-6 (7-10 min)</a:t>
            </a:r>
          </a:p>
          <a:p>
            <a:r>
              <a:rPr lang="en-US" dirty="0" err="1" smtClean="0"/>
              <a:t>www.youtube.com</a:t>
            </a:r>
            <a:r>
              <a:rPr lang="en-US" dirty="0" smtClean="0"/>
              <a:t>/watch?v=3sKdDyyanGk</a:t>
            </a:r>
          </a:p>
          <a:p>
            <a:r>
              <a:rPr lang="en-US" dirty="0" smtClean="0"/>
              <a:t>Photo is hyperlinked to you tube video</a:t>
            </a: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5</a:t>
            </a:fld>
            <a:endParaRPr lang="en-US"/>
          </a:p>
        </p:txBody>
      </p:sp>
    </p:spTree>
    <p:extLst>
      <p:ext uri="{BB962C8B-B14F-4D97-AF65-F5344CB8AC3E}">
        <p14:creationId xmlns:p14="http://schemas.microsoft.com/office/powerpoint/2010/main" val="65764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1-6 (7-10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Provide background and context to for participants to understand SEP #7 by briefly reviewing </a:t>
            </a:r>
            <a:r>
              <a:rPr lang="en-US" sz="1200" kern="1200" baseline="0" dirty="0" smtClean="0">
                <a:solidFill>
                  <a:schemeClr val="tx1"/>
                </a:solidFill>
                <a:effectLst/>
                <a:latin typeface="+mn-lt"/>
                <a:ea typeface="+mn-ea"/>
                <a:cs typeface="+mn-cs"/>
              </a:rPr>
              <a:t> the dimensions and an NGSS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Remember that Argument from Evidence is one </a:t>
            </a:r>
            <a:r>
              <a:rPr lang="en-US" sz="1200" kern="1200" baseline="0" dirty="0" smtClean="0">
                <a:solidFill>
                  <a:schemeClr val="tx1"/>
                </a:solidFill>
                <a:effectLst/>
                <a:latin typeface="+mn-lt"/>
                <a:ea typeface="+mn-ea"/>
                <a:cs typeface="+mn-cs"/>
              </a:rPr>
              <a:t>of </a:t>
            </a:r>
            <a:r>
              <a:rPr lang="en-US" sz="1200" kern="1200" baseline="0" dirty="0" smtClean="0">
                <a:solidFill>
                  <a:schemeClr val="tx1"/>
                </a:solidFill>
                <a:effectLst/>
                <a:latin typeface="+mn-lt"/>
                <a:ea typeface="+mn-ea"/>
                <a:cs typeface="+mn-cs"/>
              </a:rPr>
              <a:t>the essential Science and Engineering practices that works in tandem with Crosscutting concepts to deepen our understanding of the Disciplinary Core Ideas.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Transition: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that you have a sense of the “big picture”, of the NGSS, let’s look deeper at the Science and Engineering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6</a:t>
            </a:fld>
            <a:endParaRPr lang="en-US"/>
          </a:p>
        </p:txBody>
      </p:sp>
    </p:spTree>
    <p:extLst>
      <p:ext uri="{BB962C8B-B14F-4D97-AF65-F5344CB8AC3E}">
        <p14:creationId xmlns:p14="http://schemas.microsoft.com/office/powerpoint/2010/main" val="185284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Slides 7-10</a:t>
            </a:r>
            <a:r>
              <a:rPr lang="en-US" b="1" baseline="0" dirty="0" smtClean="0"/>
              <a:t> (</a:t>
            </a:r>
            <a:r>
              <a:rPr lang="en-US" b="1" dirty="0" smtClean="0"/>
              <a:t>70 min.)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Participants</a:t>
            </a:r>
            <a:r>
              <a:rPr lang="en-US" baseline="0" dirty="0" smtClean="0"/>
              <a:t> s</a:t>
            </a:r>
            <a:r>
              <a:rPr lang="en-US" dirty="0" smtClean="0"/>
              <a:t>elect the grade level item that is closest to their teaching assignment (5, 8, EOC)</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Grade</a:t>
            </a:r>
            <a:r>
              <a:rPr lang="en-US" baseline="0" dirty="0" smtClean="0"/>
              <a:t> 5 Conclusion Item pdf</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Grade 8 Conclusion Item pdf</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EOC Conclusion Item pdf</a:t>
            </a:r>
            <a:endParaRPr lang="en-US"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Participants</a:t>
            </a:r>
            <a:r>
              <a:rPr lang="en-US" baseline="0" dirty="0" smtClean="0"/>
              <a:t> respond to the conclusion item prompt</a:t>
            </a:r>
            <a:endParaRPr lang="en-US"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7</a:t>
            </a:fld>
            <a:endParaRPr lang="en-US"/>
          </a:p>
        </p:txBody>
      </p:sp>
    </p:spTree>
    <p:extLst>
      <p:ext uri="{BB962C8B-B14F-4D97-AF65-F5344CB8AC3E}">
        <p14:creationId xmlns:p14="http://schemas.microsoft.com/office/powerpoint/2010/main" val="289593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Slides 7-10</a:t>
            </a:r>
            <a:r>
              <a:rPr lang="en-US" b="1" baseline="0" dirty="0" smtClean="0"/>
              <a:t> (</a:t>
            </a:r>
            <a:r>
              <a:rPr lang="en-US" b="1" dirty="0" smtClean="0"/>
              <a:t>70 min.)</a:t>
            </a:r>
          </a:p>
          <a:p>
            <a:r>
              <a:rPr lang="en-US" dirty="0" smtClean="0"/>
              <a:t>Participants</a:t>
            </a:r>
            <a:r>
              <a:rPr lang="en-US" baseline="0" dirty="0" smtClean="0"/>
              <a:t> collect the rubric and determine their attribute points</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Grade</a:t>
            </a:r>
            <a:r>
              <a:rPr lang="en-US" baseline="0" dirty="0" smtClean="0"/>
              <a:t> 5 Conclusion Teacher pdf</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Grade 8 Conclusion Teacher pdf</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EOC Conclusion Teacher pdf</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7B6BE5D-A85C-9342-A989-BD570C0644DD}" type="slidenum">
              <a:rPr lang="en-US" smtClean="0"/>
              <a:t>8</a:t>
            </a:fld>
            <a:endParaRPr lang="en-US"/>
          </a:p>
        </p:txBody>
      </p:sp>
    </p:spTree>
    <p:extLst>
      <p:ext uri="{BB962C8B-B14F-4D97-AF65-F5344CB8AC3E}">
        <p14:creationId xmlns:p14="http://schemas.microsoft.com/office/powerpoint/2010/main" val="187534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Slides 7-10</a:t>
            </a:r>
            <a:r>
              <a:rPr lang="en-US" b="1" baseline="0" dirty="0" smtClean="0"/>
              <a:t> (</a:t>
            </a:r>
            <a:r>
              <a:rPr lang="en-US" b="1" dirty="0" smtClean="0"/>
              <a:t>70 min.)</a:t>
            </a:r>
          </a:p>
          <a:p>
            <a:r>
              <a:rPr lang="en-US" dirty="0" smtClean="0"/>
              <a:t>Participants are given student responses</a:t>
            </a:r>
            <a:r>
              <a:rPr lang="en-US" baseline="0" dirty="0" smtClean="0"/>
              <a:t>. They are asked independently to assign each student attribute points. Next they share with a partner to see if they agree and why. If needed they can get a third opinion.</a:t>
            </a:r>
          </a:p>
          <a:p>
            <a:pPr marL="171450" indent="-171450">
              <a:buFont typeface="Arial" panose="020B0604020202020204" pitchFamily="34" charset="0"/>
              <a:buChar char="•"/>
            </a:pPr>
            <a:r>
              <a:rPr lang="en-US" baseline="0" dirty="0" smtClean="0"/>
              <a:t>Grade 5 Conclusion Student Answers (A=1; B=0; C=2; http://www.k12.wa.us/science/pubdocs/Grade5Update2014.pdf)</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Grade 8 Conclusion Student Answers (A=2; B=0; C=1; http://www.k12.wa.us/science/pubdocs/Scienceg8Update2013.pdf)</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EOC Conclusion Student Answers (A=2; B=0; C=1; D=2; http://www.k12.wa.us/science/pubdocs/ScienceBioEOCUpdate2012.pdf)</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7B6BE5D-A85C-9342-A989-BD570C0644DD}" type="slidenum">
              <a:rPr lang="en-US" smtClean="0"/>
              <a:t>9</a:t>
            </a:fld>
            <a:endParaRPr lang="en-US"/>
          </a:p>
        </p:txBody>
      </p:sp>
    </p:spTree>
    <p:extLst>
      <p:ext uri="{BB962C8B-B14F-4D97-AF65-F5344CB8AC3E}">
        <p14:creationId xmlns:p14="http://schemas.microsoft.com/office/powerpoint/2010/main" val="88552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50"/>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42"/>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1A3260">
                    <a:lumMod val="75000"/>
                    <a:lumOff val="25000"/>
                  </a:srgbClr>
                </a:solidFill>
                <a:latin typeface="Gill Sans MT"/>
              </a:rPr>
              <a:pPr/>
              <a:t>2/4/2015</a:t>
            </a:fld>
            <a:endParaRPr lang="en-US" dirty="0">
              <a:solidFill>
                <a:srgbClr val="1A3260">
                  <a:lumMod val="75000"/>
                  <a:lumOff val="25000"/>
                </a:srgbClr>
              </a:solidFill>
              <a:latin typeface="Gill Sans MT"/>
            </a:endParaRPr>
          </a:p>
        </p:txBody>
      </p:sp>
      <p:sp>
        <p:nvSpPr>
          <p:cNvPr id="5" name="Footer Placeholder 4"/>
          <p:cNvSpPr>
            <a:spLocks noGrp="1"/>
          </p:cNvSpPr>
          <p:nvPr>
            <p:ph type="ftr" sz="quarter" idx="11"/>
          </p:nvPr>
        </p:nvSpPr>
        <p:spPr>
          <a:xfrm>
            <a:off x="435895" y="5951816"/>
            <a:ext cx="5187908" cy="365125"/>
          </a:xfrm>
        </p:spPr>
        <p:txBody>
          <a:bodyPr/>
          <a:lstStyle>
            <a:lvl1pPr>
              <a:defRPr>
                <a:solidFill>
                  <a:schemeClr val="accent1">
                    <a:lumMod val="75000"/>
                    <a:lumOff val="25000"/>
                  </a:schemeClr>
                </a:solidFill>
              </a:defRPr>
            </a:lvl1pPr>
          </a:lstStyle>
          <a:p>
            <a:endParaRPr lang="en-US" dirty="0">
              <a:solidFill>
                <a:srgbClr val="1A3260">
                  <a:lumMod val="75000"/>
                  <a:lumOff val="25000"/>
                </a:srgbClr>
              </a:solidFill>
              <a:latin typeface="Gill Sans MT"/>
            </a:endParaRPr>
          </a:p>
        </p:txBody>
      </p:sp>
      <p:sp>
        <p:nvSpPr>
          <p:cNvPr id="6" name="Slide Number Placeholder 5"/>
          <p:cNvSpPr>
            <a:spLocks noGrp="1"/>
          </p:cNvSpPr>
          <p:nvPr>
            <p:ph type="sldNum" sz="quarter" idx="12"/>
          </p:nvPr>
        </p:nvSpPr>
        <p:spPr>
          <a:xfrm>
            <a:off x="7918725" y="5956142"/>
            <a:ext cx="76233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1A3260">
                    <a:lumMod val="75000"/>
                    <a:lumOff val="25000"/>
                  </a:srgbClr>
                </a:solidFill>
                <a:latin typeface="Gill Sans MT"/>
              </a:rPr>
              <a:pPr/>
              <a:t>‹#›</a:t>
            </a:fld>
            <a:endParaRPr lang="en-US" dirty="0">
              <a:solidFill>
                <a:srgbClr val="1A3260">
                  <a:lumMod val="75000"/>
                  <a:lumOff val="25000"/>
                </a:srgbClr>
              </a:solidFill>
              <a:latin typeface="Gill Sans MT"/>
            </a:endParaRPr>
          </a:p>
        </p:txBody>
      </p:sp>
    </p:spTree>
    <p:extLst>
      <p:ext uri="{BB962C8B-B14F-4D97-AF65-F5344CB8AC3E}">
        <p14:creationId xmlns:p14="http://schemas.microsoft.com/office/powerpoint/2010/main" val="319592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5" name="Footer Placeholder 4"/>
          <p:cNvSpPr>
            <a:spLocks noGrp="1"/>
          </p:cNvSpPr>
          <p:nvPr>
            <p:ph type="ftr" sz="quarter" idx="11"/>
          </p:nvPr>
        </p:nvSpPr>
        <p:spPr/>
        <p:txBody>
          <a:bodyPr/>
          <a:lstStyle/>
          <a:p>
            <a:endParaRPr lang="en-US" dirty="0">
              <a:solidFill>
                <a:srgbClr val="4590B8"/>
              </a:solidFill>
              <a:latin typeface="Gill Sans MT"/>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Tree>
    <p:extLst>
      <p:ext uri="{BB962C8B-B14F-4D97-AF65-F5344CB8AC3E}">
        <p14:creationId xmlns:p14="http://schemas.microsoft.com/office/powerpoint/2010/main" val="245627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3"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675731"/>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5" y="675731"/>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7" y="5956142"/>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1A3260">
                    <a:lumMod val="75000"/>
                    <a:lumOff val="25000"/>
                  </a:srgbClr>
                </a:solidFill>
                <a:latin typeface="Gill Sans MT"/>
              </a:rPr>
              <a:pPr/>
              <a:t>2/4/2015</a:t>
            </a:fld>
            <a:endParaRPr lang="en-US" dirty="0">
              <a:solidFill>
                <a:srgbClr val="1A3260">
                  <a:lumMod val="75000"/>
                  <a:lumOff val="25000"/>
                </a:srgbClr>
              </a:solidFill>
              <a:latin typeface="Gill Sans MT"/>
            </a:endParaRPr>
          </a:p>
        </p:txBody>
      </p:sp>
      <p:sp>
        <p:nvSpPr>
          <p:cNvPr id="5" name="Footer Placeholder 4"/>
          <p:cNvSpPr>
            <a:spLocks noGrp="1"/>
          </p:cNvSpPr>
          <p:nvPr>
            <p:ph type="ftr" sz="quarter" idx="11"/>
          </p:nvPr>
        </p:nvSpPr>
        <p:spPr>
          <a:xfrm>
            <a:off x="581195" y="5951816"/>
            <a:ext cx="5922209" cy="365125"/>
          </a:xfrm>
        </p:spPr>
        <p:txBody>
          <a:bodyPr/>
          <a:lstStyle/>
          <a:p>
            <a:endParaRPr lang="en-US" dirty="0">
              <a:solidFill>
                <a:srgbClr val="4590B8"/>
              </a:solidFill>
              <a:latin typeface="Gill Sans MT"/>
            </a:endParaRPr>
          </a:p>
        </p:txBody>
      </p:sp>
      <p:sp>
        <p:nvSpPr>
          <p:cNvPr id="6" name="Slide Number Placeholder 5"/>
          <p:cNvSpPr>
            <a:spLocks noGrp="1"/>
          </p:cNvSpPr>
          <p:nvPr>
            <p:ph type="sldNum" sz="quarter" idx="12"/>
          </p:nvPr>
        </p:nvSpPr>
        <p:spPr>
          <a:xfrm>
            <a:off x="7834963" y="5956142"/>
            <a:ext cx="873146"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1A3260">
                    <a:lumMod val="75000"/>
                    <a:lumOff val="25000"/>
                  </a:srgbClr>
                </a:solidFill>
                <a:latin typeface="Gill Sans MT"/>
              </a:rPr>
              <a:pPr/>
              <a:t>‹#›</a:t>
            </a:fld>
            <a:endParaRPr lang="en-US" dirty="0">
              <a:solidFill>
                <a:srgbClr val="1A3260">
                  <a:lumMod val="75000"/>
                  <a:lumOff val="25000"/>
                </a:srgbClr>
              </a:solidFill>
              <a:latin typeface="Gill Sans MT"/>
            </a:endParaRPr>
          </a:p>
        </p:txBody>
      </p:sp>
    </p:spTree>
    <p:extLst>
      <p:ext uri="{BB962C8B-B14F-4D97-AF65-F5344CB8AC3E}">
        <p14:creationId xmlns:p14="http://schemas.microsoft.com/office/powerpoint/2010/main" val="1090284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5536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7" y="2180501"/>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5" name="Footer Placeholder 4"/>
          <p:cNvSpPr>
            <a:spLocks noGrp="1"/>
          </p:cNvSpPr>
          <p:nvPr>
            <p:ph type="ftr" sz="quarter" idx="11"/>
          </p:nvPr>
        </p:nvSpPr>
        <p:spPr/>
        <p:txBody>
          <a:bodyPr/>
          <a:lstStyle/>
          <a:p>
            <a:endParaRPr lang="en-US" dirty="0">
              <a:solidFill>
                <a:srgbClr val="4590B8"/>
              </a:solidFill>
              <a:latin typeface="Gill Sans MT"/>
            </a:endParaRPr>
          </a:p>
        </p:txBody>
      </p:sp>
      <p:sp>
        <p:nvSpPr>
          <p:cNvPr id="6" name="Slide Number Placeholder 5"/>
          <p:cNvSpPr>
            <a:spLocks noGrp="1"/>
          </p:cNvSpPr>
          <p:nvPr>
            <p:ph type="sldNum" sz="quarter" idx="12"/>
          </p:nvPr>
        </p:nvSpPr>
        <p:spPr>
          <a:xfrm>
            <a:off x="7918727" y="5956142"/>
            <a:ext cx="789381" cy="365125"/>
          </a:xfrm>
        </p:spPr>
        <p:txBody>
          <a:body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Tree>
    <p:extLst>
      <p:ext uri="{BB962C8B-B14F-4D97-AF65-F5344CB8AC3E}">
        <p14:creationId xmlns:p14="http://schemas.microsoft.com/office/powerpoint/2010/main" val="359413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4" y="5141979"/>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7" y="3043915"/>
            <a:ext cx="8272211"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7"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1A3260">
                    <a:lumMod val="75000"/>
                    <a:lumOff val="25000"/>
                  </a:srgbClr>
                </a:solidFill>
                <a:latin typeface="Gill Sans MT"/>
              </a:rPr>
              <a:pPr/>
              <a:t>2/4/2015</a:t>
            </a:fld>
            <a:endParaRPr lang="en-US" dirty="0">
              <a:solidFill>
                <a:srgbClr val="1A3260">
                  <a:lumMod val="75000"/>
                  <a:lumOff val="25000"/>
                </a:srgbClr>
              </a:solidFill>
              <a:latin typeface="Gill Sans MT"/>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1A3260">
                  <a:lumMod val="75000"/>
                  <a:lumOff val="25000"/>
                </a:srgbClr>
              </a:solidFill>
              <a:latin typeface="Gill Sans MT"/>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1A3260">
                    <a:lumMod val="75000"/>
                    <a:lumOff val="25000"/>
                  </a:srgbClr>
                </a:solidFill>
                <a:latin typeface="Gill Sans MT"/>
              </a:rPr>
              <a:pPr/>
              <a:t>‹#›</a:t>
            </a:fld>
            <a:endParaRPr lang="en-US" dirty="0">
              <a:solidFill>
                <a:srgbClr val="1A3260">
                  <a:lumMod val="75000"/>
                  <a:lumOff val="25000"/>
                </a:srgbClr>
              </a:solidFill>
              <a:latin typeface="Gill Sans MT"/>
            </a:endParaRPr>
          </a:p>
        </p:txBody>
      </p:sp>
    </p:spTree>
    <p:extLst>
      <p:ext uri="{BB962C8B-B14F-4D97-AF65-F5344CB8AC3E}">
        <p14:creationId xmlns:p14="http://schemas.microsoft.com/office/powerpoint/2010/main" val="43395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9"/>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7"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6" name="Footer Placeholder 5"/>
          <p:cNvSpPr>
            <a:spLocks noGrp="1"/>
          </p:cNvSpPr>
          <p:nvPr>
            <p:ph type="ftr" sz="quarter" idx="11"/>
          </p:nvPr>
        </p:nvSpPr>
        <p:spPr/>
        <p:txBody>
          <a:bodyPr/>
          <a:lstStyle/>
          <a:p>
            <a:endParaRPr lang="en-US" dirty="0">
              <a:solidFill>
                <a:srgbClr val="4590B8"/>
              </a:solidFill>
              <a:latin typeface="Gill Sans MT"/>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Tree>
    <p:extLst>
      <p:ext uri="{BB962C8B-B14F-4D97-AF65-F5344CB8AC3E}">
        <p14:creationId xmlns:p14="http://schemas.microsoft.com/office/powerpoint/2010/main" val="392160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9"/>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6" y="2250897"/>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5896" y="2926057"/>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4" y="2250897"/>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3" y="2926057"/>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8" name="Footer Placeholder 7"/>
          <p:cNvSpPr>
            <a:spLocks noGrp="1"/>
          </p:cNvSpPr>
          <p:nvPr>
            <p:ph type="ftr" sz="quarter" idx="11"/>
          </p:nvPr>
        </p:nvSpPr>
        <p:spPr/>
        <p:txBody>
          <a:bodyPr/>
          <a:lstStyle/>
          <a:p>
            <a:endParaRPr lang="en-US" dirty="0">
              <a:solidFill>
                <a:srgbClr val="4590B8"/>
              </a:solidFill>
              <a:latin typeface="Gill Sans MT"/>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Tree>
    <p:extLst>
      <p:ext uri="{BB962C8B-B14F-4D97-AF65-F5344CB8AC3E}">
        <p14:creationId xmlns:p14="http://schemas.microsoft.com/office/powerpoint/2010/main" val="168996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4" name="Footer Placeholder 3"/>
          <p:cNvSpPr>
            <a:spLocks noGrp="1"/>
          </p:cNvSpPr>
          <p:nvPr>
            <p:ph type="ftr" sz="quarter" idx="11"/>
          </p:nvPr>
        </p:nvSpPr>
        <p:spPr/>
        <p:txBody>
          <a:bodyPr/>
          <a:lstStyle/>
          <a:p>
            <a:endParaRPr lang="en-US" dirty="0">
              <a:solidFill>
                <a:srgbClr val="4590B8"/>
              </a:solidFill>
              <a:latin typeface="Gill Sans MT"/>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
        <p:nvSpPr>
          <p:cNvPr id="7" name="Rectangle 6"/>
          <p:cNvSpPr>
            <a:spLocks noChangeAspect="1"/>
          </p:cNvSpPr>
          <p:nvPr/>
        </p:nvSpPr>
        <p:spPr>
          <a:xfrm>
            <a:off x="330512" y="606559"/>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4259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3" name="Footer Placeholder 2"/>
          <p:cNvSpPr>
            <a:spLocks noGrp="1"/>
          </p:cNvSpPr>
          <p:nvPr>
            <p:ph type="ftr" sz="quarter" idx="11"/>
          </p:nvPr>
        </p:nvSpPr>
        <p:spPr/>
        <p:txBody>
          <a:bodyPr/>
          <a:lstStyle/>
          <a:p>
            <a:endParaRPr lang="en-US" dirty="0">
              <a:solidFill>
                <a:srgbClr val="4590B8"/>
              </a:solidFill>
              <a:latin typeface="Gill Sans MT"/>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Tree>
    <p:extLst>
      <p:ext uri="{BB962C8B-B14F-4D97-AF65-F5344CB8AC3E}">
        <p14:creationId xmlns:p14="http://schemas.microsoft.com/office/powerpoint/2010/main" val="371718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9" y="5262301"/>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1A3260">
                    <a:lumMod val="75000"/>
                    <a:lumOff val="25000"/>
                  </a:srgbClr>
                </a:solidFill>
                <a:latin typeface="Gill Sans MT"/>
              </a:rPr>
              <a:pPr/>
              <a:t>2/4/2015</a:t>
            </a:fld>
            <a:endParaRPr lang="en-US" dirty="0">
              <a:solidFill>
                <a:srgbClr val="1A3260">
                  <a:lumMod val="75000"/>
                  <a:lumOff val="25000"/>
                </a:srgbClr>
              </a:solidFill>
              <a:latin typeface="Gill Sans MT"/>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1A3260">
                  <a:lumMod val="75000"/>
                  <a:lumOff val="25000"/>
                </a:srgbClr>
              </a:solidFill>
              <a:latin typeface="Gill Sans MT"/>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1A3260">
                    <a:lumMod val="75000"/>
                    <a:lumOff val="25000"/>
                  </a:srgbClr>
                </a:solidFill>
                <a:latin typeface="Gill Sans MT"/>
              </a:rPr>
              <a:pPr/>
              <a:t>‹#›</a:t>
            </a:fld>
            <a:endParaRPr lang="en-US" dirty="0">
              <a:solidFill>
                <a:srgbClr val="1A3260">
                  <a:lumMod val="75000"/>
                  <a:lumOff val="25000"/>
                </a:srgbClr>
              </a:solidFill>
              <a:latin typeface="Gill Sans MT"/>
            </a:endParaRPr>
          </a:p>
        </p:txBody>
      </p:sp>
    </p:spTree>
    <p:extLst>
      <p:ext uri="{BB962C8B-B14F-4D97-AF65-F5344CB8AC3E}">
        <p14:creationId xmlns:p14="http://schemas.microsoft.com/office/powerpoint/2010/main" val="42285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35896" y="5260132"/>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6" name="Footer Placeholder 5"/>
          <p:cNvSpPr>
            <a:spLocks noGrp="1"/>
          </p:cNvSpPr>
          <p:nvPr>
            <p:ph type="ftr" sz="quarter" idx="11"/>
          </p:nvPr>
        </p:nvSpPr>
        <p:spPr/>
        <p:txBody>
          <a:bodyPr/>
          <a:lstStyle/>
          <a:p>
            <a:endParaRPr lang="en-US" dirty="0">
              <a:solidFill>
                <a:srgbClr val="4590B8"/>
              </a:solidFill>
              <a:latin typeface="Gill Sans MT"/>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Tree>
    <p:extLst>
      <p:ext uri="{BB962C8B-B14F-4D97-AF65-F5344CB8AC3E}">
        <p14:creationId xmlns:p14="http://schemas.microsoft.com/office/powerpoint/2010/main" val="241600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04466" y="5956142"/>
            <a:ext cx="21335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4590B8"/>
                </a:solidFill>
                <a:latin typeface="Gill Sans MT"/>
              </a:rPr>
              <a:pPr/>
              <a:t>2/4/2015</a:t>
            </a:fld>
            <a:endParaRPr lang="en-US" dirty="0">
              <a:solidFill>
                <a:srgbClr val="4590B8"/>
              </a:solidFill>
              <a:latin typeface="Gill Sans MT"/>
            </a:endParaRPr>
          </a:p>
        </p:txBody>
      </p:sp>
      <p:sp>
        <p:nvSpPr>
          <p:cNvPr id="5" name="Footer Placeholder 4"/>
          <p:cNvSpPr>
            <a:spLocks noGrp="1"/>
          </p:cNvSpPr>
          <p:nvPr>
            <p:ph type="ftr" sz="quarter" idx="3"/>
          </p:nvPr>
        </p:nvSpPr>
        <p:spPr>
          <a:xfrm>
            <a:off x="435895" y="5951816"/>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4590B8"/>
              </a:solidFill>
              <a:latin typeface="Gill Sans MT"/>
            </a:endParaRPr>
          </a:p>
        </p:txBody>
      </p:sp>
      <p:sp>
        <p:nvSpPr>
          <p:cNvPr id="6" name="Slide Number Placeholder 5"/>
          <p:cNvSpPr>
            <a:spLocks noGrp="1"/>
          </p:cNvSpPr>
          <p:nvPr>
            <p:ph type="sldNum" sz="quarter" idx="4"/>
          </p:nvPr>
        </p:nvSpPr>
        <p:spPr>
          <a:xfrm>
            <a:off x="7918727" y="5956142"/>
            <a:ext cx="789383"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4590B8"/>
                </a:solidFill>
                <a:latin typeface="Gill Sans MT"/>
              </a:rPr>
              <a:pPr/>
              <a:t>‹#›</a:t>
            </a:fld>
            <a:endParaRPr lang="en-US" dirty="0">
              <a:solidFill>
                <a:srgbClr val="4590B8"/>
              </a:solidFill>
              <a:latin typeface="Gill Sans MT"/>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2030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nc-nd/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creativecommons.org/licenses/by/2.0/"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3sKdDyyanGk"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hyperlink" Target="https://www.teachingchannel.org/videos/how-discussion-enhances-learnin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www.teachingchannel.org/videos/encourage-student-debate-gett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brady@nsta.or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3sKdDyyanG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101" y="1020431"/>
            <a:ext cx="8541327" cy="1731842"/>
          </a:xfrm>
        </p:spPr>
        <p:txBody>
          <a:bodyPr anchor="ctr">
            <a:normAutofit fontScale="90000"/>
          </a:bodyPr>
          <a:lstStyle/>
          <a:p>
            <a:pPr algn="ctr"/>
            <a:r>
              <a:rPr lang="en-US" sz="4000" b="1" dirty="0" smtClean="0"/>
              <a:t>Transitioning to NGSS:  From Conclusion Writing to arguing from Evidence</a:t>
            </a:r>
            <a:endParaRPr lang="en-US" sz="4000" b="1" dirty="0"/>
          </a:p>
        </p:txBody>
      </p:sp>
      <p:graphicFrame>
        <p:nvGraphicFramePr>
          <p:cNvPr id="4" name="Table 3"/>
          <p:cNvGraphicFramePr>
            <a:graphicFrameLocks noGrp="1"/>
          </p:cNvGraphicFramePr>
          <p:nvPr>
            <p:extLst>
              <p:ext uri="{D42A27DB-BD31-4B8C-83A1-F6EECF244321}">
                <p14:modId xmlns:p14="http://schemas.microsoft.com/office/powerpoint/2010/main" val="1160530907"/>
              </p:ext>
            </p:extLst>
          </p:nvPr>
        </p:nvGraphicFramePr>
        <p:xfrm>
          <a:off x="435771" y="3228658"/>
          <a:ext cx="8272462" cy="2911792"/>
        </p:xfrm>
        <a:graphic>
          <a:graphicData uri="http://schemas.openxmlformats.org/drawingml/2006/table">
            <a:tbl>
              <a:tblPr/>
              <a:tblGrid>
                <a:gridCol w="5212093"/>
                <a:gridCol w="3060369"/>
              </a:tblGrid>
              <a:tr h="613009">
                <a:tc>
                  <a:txBody>
                    <a:bodyPr/>
                    <a:lstStyle/>
                    <a:p>
                      <a:r>
                        <a:rPr lang="en-US" sz="2800" dirty="0" smtClean="0">
                          <a:solidFill>
                            <a:schemeClr val="bg1"/>
                          </a:solidFill>
                        </a:rPr>
                        <a:t>Session 2</a:t>
                      </a:r>
                      <a:endParaRPr lang="en-US" sz="2800" dirty="0">
                        <a:solidFill>
                          <a:schemeClr val="bg1"/>
                        </a:solidFill>
                      </a:endParaRPr>
                    </a:p>
                  </a:txBody>
                  <a:tcPr marL="68580" marR="68580">
                    <a:lnL>
                      <a:noFill/>
                    </a:lnL>
                    <a:lnR>
                      <a:noFill/>
                    </a:lnR>
                    <a:lnT>
                      <a:noFill/>
                    </a:lnT>
                    <a:lnB>
                      <a:noFill/>
                    </a:lnB>
                  </a:tcPr>
                </a:tc>
                <a:tc rowSpan="2">
                  <a: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txBody>
                  <a:tcPr marL="68580" marR="68580" anchor="ctr">
                    <a:lnL>
                      <a:noFill/>
                    </a:lnL>
                    <a:lnR>
                      <a:noFill/>
                    </a:lnR>
                    <a:lnT>
                      <a:noFill/>
                    </a:lnT>
                    <a:lnB>
                      <a:noFill/>
                    </a:lnB>
                  </a:tcPr>
                </a:tc>
              </a:tr>
              <a:tr h="2298783">
                <a:tc>
                  <a:txBody>
                    <a:bodyPr/>
                    <a:lstStyle/>
                    <a:p>
                      <a:r>
                        <a:rPr lang="en-US" sz="2400" dirty="0" smtClean="0">
                          <a:solidFill>
                            <a:schemeClr val="bg1"/>
                          </a:solidFill>
                        </a:rPr>
                        <a:t>Brian MacNevin</a:t>
                      </a:r>
                    </a:p>
                    <a:p>
                      <a:r>
                        <a:rPr lang="en-US" sz="2400" dirty="0" smtClean="0">
                          <a:solidFill>
                            <a:schemeClr val="bg1"/>
                          </a:solidFill>
                        </a:rPr>
                        <a:t>Regional</a:t>
                      </a:r>
                      <a:r>
                        <a:rPr lang="en-US" sz="2400" baseline="0" dirty="0" smtClean="0">
                          <a:solidFill>
                            <a:schemeClr val="bg1"/>
                          </a:solidFill>
                        </a:rPr>
                        <a:t> Science Coordinator</a:t>
                      </a:r>
                    </a:p>
                    <a:p>
                      <a:r>
                        <a:rPr lang="en-US" sz="2400" baseline="0" dirty="0" smtClean="0">
                          <a:solidFill>
                            <a:schemeClr val="bg1"/>
                          </a:solidFill>
                        </a:rPr>
                        <a:t>Northwest Educational Service District</a:t>
                      </a:r>
                      <a:endParaRPr lang="en-US" sz="2400" dirty="0" smtClean="0">
                        <a:solidFill>
                          <a:schemeClr val="bg1"/>
                        </a:solidFill>
                      </a:endParaRPr>
                    </a:p>
                  </a:txBody>
                  <a:tcPr marL="68580" marR="68580" anchor="ctr">
                    <a:lnL>
                      <a:noFill/>
                    </a:lnL>
                    <a:lnR>
                      <a:noFill/>
                    </a:lnR>
                    <a:lnT>
                      <a:noFill/>
                    </a:lnT>
                    <a:lnB>
                      <a:noFill/>
                    </a:lnB>
                  </a:tcPr>
                </a:tc>
                <a:tc vMerge="1">
                  <a:txBody>
                    <a:bodyPr/>
                    <a:lstStyle/>
                    <a:p>
                      <a:endParaRPr lang="en-US"/>
                    </a:p>
                  </a:txBody>
                  <a:tcPr/>
                </a:tc>
              </a:tr>
            </a:tbl>
          </a:graphicData>
        </a:graphic>
      </p:graphicFrame>
    </p:spTree>
    <p:extLst>
      <p:ext uri="{BB962C8B-B14F-4D97-AF65-F5344CB8AC3E}">
        <p14:creationId xmlns:p14="http://schemas.microsoft.com/office/powerpoint/2010/main" val="3365447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How did your students do?</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9879">
            <a:off x="715026" y="2021304"/>
            <a:ext cx="4023106"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4018">
            <a:off x="2885274" y="3480810"/>
            <a:ext cx="5957587" cy="185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7182319">
            <a:off x="4404894" y="2480282"/>
            <a:ext cx="991402" cy="516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7182319">
            <a:off x="5192562" y="2645525"/>
            <a:ext cx="991402" cy="516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182319">
            <a:off x="7444873" y="3191146"/>
            <a:ext cx="991402" cy="516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0740" y="6178755"/>
            <a:ext cx="1310103" cy="582989"/>
          </a:xfrm>
          <a:prstGeom prst="rect">
            <a:avLst/>
          </a:prstGeom>
        </p:spPr>
      </p:pic>
    </p:spTree>
    <p:extLst>
      <p:ext uri="{BB962C8B-B14F-4D97-AF65-F5344CB8AC3E}">
        <p14:creationId xmlns:p14="http://schemas.microsoft.com/office/powerpoint/2010/main" val="22338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Break</a:t>
            </a:r>
            <a:endParaRPr lang="en-US" dirty="0"/>
          </a:p>
        </p:txBody>
      </p:sp>
      <p:pic>
        <p:nvPicPr>
          <p:cNvPr id="4" name="Content Placeholder 3"/>
          <p:cNvPicPr>
            <a:picLocks noGrp="1" noChangeAspect="1"/>
          </p:cNvPicPr>
          <p:nvPr>
            <p:ph idx="1"/>
          </p:nvPr>
        </p:nvPicPr>
        <p:blipFill>
          <a:blip r:embed="rId3"/>
          <a:srcRect t="14319" b="14319"/>
          <a:stretch>
            <a:fillRect/>
          </a:stretch>
        </p:blipFill>
        <p:spPr>
          <a:xfrm>
            <a:off x="1387787" y="2445399"/>
            <a:ext cx="6373537" cy="3505200"/>
          </a:xfrm>
        </p:spPr>
      </p:pic>
    </p:spTree>
    <p:extLst>
      <p:ext uri="{BB962C8B-B14F-4D97-AF65-F5344CB8AC3E}">
        <p14:creationId xmlns:p14="http://schemas.microsoft.com/office/powerpoint/2010/main" val="1929185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Thinking</a:t>
            </a:r>
            <a:endParaRPr lang="en-US" dirty="0"/>
          </a:p>
        </p:txBody>
      </p:sp>
      <p:sp>
        <p:nvSpPr>
          <p:cNvPr id="3" name="Content Placeholder 2"/>
          <p:cNvSpPr>
            <a:spLocks noGrp="1"/>
          </p:cNvSpPr>
          <p:nvPr>
            <p:ph idx="1"/>
          </p:nvPr>
        </p:nvSpPr>
        <p:spPr/>
        <p:txBody>
          <a:bodyPr anchor="t"/>
          <a:lstStyle/>
          <a:p>
            <a:r>
              <a:rPr lang="en-US" dirty="0" smtClean="0"/>
              <a:t>What would you look for in a functional rubric that goes beyond the state’s expectations</a:t>
            </a:r>
          </a:p>
          <a:p>
            <a:r>
              <a:rPr lang="en-US" dirty="0" smtClean="0"/>
              <a:t>Some rubric examples</a:t>
            </a:r>
          </a:p>
          <a:p>
            <a:pPr lvl="1"/>
            <a:r>
              <a:rPr lang="en-US" dirty="0" smtClean="0"/>
              <a:t>How do these examples fit with and the needs of the state’s expectations</a:t>
            </a:r>
          </a:p>
          <a:p>
            <a:pPr lvl="1"/>
            <a:r>
              <a:rPr lang="en-US" dirty="0" smtClean="0"/>
              <a:t>Choose/develop a rubric that works for you</a:t>
            </a:r>
          </a:p>
          <a:p>
            <a:r>
              <a:rPr lang="en-US" dirty="0" smtClean="0"/>
              <a:t>We know that you will want to score students harder in the next session, however remember that your instructional expectations can be a higher </a:t>
            </a:r>
            <a:r>
              <a:rPr lang="en-US" smtClean="0"/>
              <a:t>bar than </a:t>
            </a:r>
            <a:r>
              <a:rPr lang="en-US" dirty="0" smtClean="0"/>
              <a:t>the state rubric but we must score with the state rubric</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71894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new item</a:t>
            </a:r>
            <a:endParaRPr lang="en-US" dirty="0"/>
          </a:p>
        </p:txBody>
      </p:sp>
      <p:sp>
        <p:nvSpPr>
          <p:cNvPr id="3" name="Content Placeholder 2"/>
          <p:cNvSpPr>
            <a:spLocks noGrp="1"/>
          </p:cNvSpPr>
          <p:nvPr>
            <p:ph idx="1"/>
          </p:nvPr>
        </p:nvSpPr>
        <p:spPr>
          <a:xfrm>
            <a:off x="435897" y="2180501"/>
            <a:ext cx="8272211" cy="3498939"/>
          </a:xfrm>
        </p:spPr>
        <p:txBody>
          <a:bodyPr anchor="t">
            <a:normAutofit/>
          </a:bodyPr>
          <a:lstStyle/>
          <a:p>
            <a:r>
              <a:rPr lang="en-US" dirty="0" smtClean="0"/>
              <a:t>Get in grade level groups</a:t>
            </a:r>
          </a:p>
          <a:p>
            <a:r>
              <a:rPr lang="en-US" dirty="0" smtClean="0"/>
              <a:t>Find an activity in your materials where students will be generating data</a:t>
            </a:r>
          </a:p>
          <a:p>
            <a:r>
              <a:rPr lang="en-US" dirty="0" smtClean="0"/>
              <a:t>Think </a:t>
            </a:r>
            <a:r>
              <a:rPr lang="en-US" dirty="0"/>
              <a:t>about the Claims, Evidence Reasoning Statements students could make for the </a:t>
            </a:r>
            <a:r>
              <a:rPr lang="en-US" dirty="0" smtClean="0"/>
              <a:t>data</a:t>
            </a:r>
          </a:p>
          <a:p>
            <a:r>
              <a:rPr lang="en-US" dirty="0"/>
              <a:t>Use the conclusion writing template and construct a question that asks for students to generate a conclusion about the </a:t>
            </a:r>
            <a:r>
              <a:rPr lang="en-US" dirty="0" smtClean="0"/>
              <a:t>data</a:t>
            </a:r>
          </a:p>
          <a:p>
            <a:r>
              <a:rPr lang="en-US" dirty="0" smtClean="0"/>
              <a:t>Determine </a:t>
            </a:r>
            <a:r>
              <a:rPr lang="en-US" dirty="0"/>
              <a:t>what your expectations are for earning attribute points from an MSP like </a:t>
            </a:r>
            <a:r>
              <a:rPr lang="en-US" dirty="0" smtClean="0"/>
              <a:t>rubric</a:t>
            </a:r>
          </a:p>
        </p:txBody>
      </p:sp>
    </p:spTree>
    <p:extLst>
      <p:ext uri="{BB962C8B-B14F-4D97-AF65-F5344CB8AC3E}">
        <p14:creationId xmlns:p14="http://schemas.microsoft.com/office/powerpoint/2010/main" val="4077301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4" name="Picture 3"/>
          <p:cNvPicPr>
            <a:picLocks noChangeAspect="1"/>
          </p:cNvPicPr>
          <p:nvPr/>
        </p:nvPicPr>
        <p:blipFill>
          <a:blip r:embed="rId3"/>
          <a:stretch>
            <a:fillRect/>
          </a:stretch>
        </p:blipFill>
        <p:spPr>
          <a:xfrm>
            <a:off x="1229559" y="2300257"/>
            <a:ext cx="6594997" cy="3495521"/>
          </a:xfrm>
          <a:prstGeom prst="rect">
            <a:avLst/>
          </a:prstGeom>
        </p:spPr>
      </p:pic>
      <p:pic>
        <p:nvPicPr>
          <p:cNvPr id="5" name="Picture 4">
            <a:hlinkClick r:id="rId4"/>
          </p:cNvPr>
          <p:cNvPicPr>
            <a:picLocks noChangeAspect="1"/>
          </p:cNvPicPr>
          <p:nvPr/>
        </p:nvPicPr>
        <p:blipFill>
          <a:blip r:embed="rId5"/>
          <a:stretch>
            <a:fillRect/>
          </a:stretch>
        </p:blipFill>
        <p:spPr>
          <a:xfrm>
            <a:off x="1464704" y="6361236"/>
            <a:ext cx="2345577" cy="380906"/>
          </a:xfrm>
          <a:prstGeom prst="rect">
            <a:avLst/>
          </a:prstGeom>
        </p:spPr>
      </p:pic>
      <p:sp>
        <p:nvSpPr>
          <p:cNvPr id="6" name="TextBox 5"/>
          <p:cNvSpPr txBox="1"/>
          <p:nvPr/>
        </p:nvSpPr>
        <p:spPr>
          <a:xfrm>
            <a:off x="1464704" y="5935352"/>
            <a:ext cx="1156553" cy="369332"/>
          </a:xfrm>
          <a:prstGeom prst="rect">
            <a:avLst/>
          </a:prstGeom>
          <a:noFill/>
        </p:spPr>
        <p:txBody>
          <a:bodyPr wrap="square" rtlCol="0">
            <a:spAutoFit/>
          </a:bodyPr>
          <a:lstStyle/>
          <a:p>
            <a:r>
              <a:rPr lang="en-US" dirty="0" err="1"/>
              <a:t>stavos</a:t>
            </a:r>
            <a:endParaRPr lang="en-US" dirty="0"/>
          </a:p>
        </p:txBody>
      </p:sp>
    </p:spTree>
    <p:extLst>
      <p:ext uri="{BB962C8B-B14F-4D97-AF65-F5344CB8AC3E}">
        <p14:creationId xmlns:p14="http://schemas.microsoft.com/office/powerpoint/2010/main" val="1945433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
            </a:r>
            <a:r>
              <a:rPr lang="en-US" dirty="0" err="1" smtClean="0"/>
              <a:t>FeedBack</a:t>
            </a:r>
            <a:endParaRPr lang="en-US" dirty="0"/>
          </a:p>
        </p:txBody>
      </p:sp>
      <p:sp>
        <p:nvSpPr>
          <p:cNvPr id="3" name="Content Placeholder 2"/>
          <p:cNvSpPr>
            <a:spLocks noGrp="1"/>
          </p:cNvSpPr>
          <p:nvPr>
            <p:ph idx="1"/>
          </p:nvPr>
        </p:nvSpPr>
        <p:spPr>
          <a:xfrm>
            <a:off x="435897" y="2180501"/>
            <a:ext cx="8272211" cy="4007067"/>
          </a:xfrm>
        </p:spPr>
        <p:txBody>
          <a:bodyPr anchor="t">
            <a:normAutofit/>
          </a:bodyPr>
          <a:lstStyle/>
          <a:p>
            <a:r>
              <a:rPr lang="en-US" sz="2400" dirty="0"/>
              <a:t> </a:t>
            </a:r>
            <a:r>
              <a:rPr lang="en-US" sz="2400" dirty="0" smtClean="0"/>
              <a:t>Share </a:t>
            </a:r>
            <a:r>
              <a:rPr lang="en-US" sz="2400" dirty="0"/>
              <a:t>your item and rubric with another grade alike </a:t>
            </a:r>
            <a:r>
              <a:rPr lang="en-US" sz="2400" dirty="0" smtClean="0"/>
              <a:t>“feedback partner”</a:t>
            </a:r>
          </a:p>
          <a:p>
            <a:r>
              <a:rPr lang="en-US" sz="2400" dirty="0" smtClean="0"/>
              <a:t>Give/get feedback on the following:</a:t>
            </a:r>
          </a:p>
          <a:p>
            <a:pPr lvl="1"/>
            <a:r>
              <a:rPr lang="en-US" sz="2400" dirty="0" smtClean="0"/>
              <a:t>Language concerns</a:t>
            </a:r>
          </a:p>
          <a:p>
            <a:pPr lvl="1"/>
            <a:r>
              <a:rPr lang="en-US" sz="2400" dirty="0" smtClean="0"/>
              <a:t>Vocabulary concerns</a:t>
            </a:r>
          </a:p>
          <a:p>
            <a:pPr lvl="1"/>
            <a:r>
              <a:rPr lang="en-US" sz="2400" dirty="0" smtClean="0"/>
              <a:t>Ethnic Bias concerns</a:t>
            </a:r>
          </a:p>
          <a:p>
            <a:pPr lvl="1"/>
            <a:r>
              <a:rPr lang="en-US" sz="2400" dirty="0" smtClean="0"/>
              <a:t>Gender Bias concerns</a:t>
            </a:r>
          </a:p>
          <a:p>
            <a:pPr lvl="1"/>
            <a:r>
              <a:rPr lang="en-US" sz="2400" dirty="0" smtClean="0"/>
              <a:t>Scaffolding needs </a:t>
            </a:r>
          </a:p>
          <a:p>
            <a:pPr marL="324000" lvl="1" indent="0">
              <a:buNone/>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727516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Arguments supported by evidence</a:t>
            </a:r>
            <a:endParaRPr lang="en-US" dirty="0"/>
          </a:p>
        </p:txBody>
      </p:sp>
      <p:pic>
        <p:nvPicPr>
          <p:cNvPr id="6" name="Picture 5"/>
          <p:cNvPicPr>
            <a:picLocks noChangeAspect="1"/>
          </p:cNvPicPr>
          <p:nvPr/>
        </p:nvPicPr>
        <p:blipFill>
          <a:blip r:embed="rId3"/>
          <a:stretch>
            <a:fillRect/>
          </a:stretch>
        </p:blipFill>
        <p:spPr>
          <a:xfrm>
            <a:off x="1402636" y="2208666"/>
            <a:ext cx="3785834" cy="3950834"/>
          </a:xfrm>
          <a:prstGeom prst="rect">
            <a:avLst/>
          </a:prstGeom>
        </p:spPr>
      </p:pic>
      <p:pic>
        <p:nvPicPr>
          <p:cNvPr id="7" name="Picture 6"/>
          <p:cNvPicPr>
            <a:picLocks noChangeAspect="1"/>
          </p:cNvPicPr>
          <p:nvPr/>
        </p:nvPicPr>
        <p:blipFill>
          <a:blip r:embed="rId4"/>
          <a:stretch>
            <a:fillRect/>
          </a:stretch>
        </p:blipFill>
        <p:spPr>
          <a:xfrm>
            <a:off x="4613633" y="6338282"/>
            <a:ext cx="444500" cy="406400"/>
          </a:xfrm>
          <a:prstGeom prst="rect">
            <a:avLst/>
          </a:prstGeom>
        </p:spPr>
      </p:pic>
      <p:sp>
        <p:nvSpPr>
          <p:cNvPr id="8" name="Rectangle 7">
            <a:hlinkClick r:id="rId5"/>
          </p:cNvPr>
          <p:cNvSpPr/>
          <p:nvPr/>
        </p:nvSpPr>
        <p:spPr>
          <a:xfrm>
            <a:off x="5058133" y="6465860"/>
            <a:ext cx="1512178" cy="276999"/>
          </a:xfrm>
          <a:prstGeom prst="rect">
            <a:avLst/>
          </a:prstGeom>
        </p:spPr>
        <p:txBody>
          <a:bodyPr wrap="none">
            <a:spAutoFit/>
          </a:bodyPr>
          <a:lstStyle/>
          <a:p>
            <a:r>
              <a:rPr lang="en-US" sz="1200" dirty="0"/>
              <a:t>Some rights reserved</a:t>
            </a:r>
          </a:p>
        </p:txBody>
      </p:sp>
      <p:sp>
        <p:nvSpPr>
          <p:cNvPr id="9" name="Rectangle 8"/>
          <p:cNvSpPr/>
          <p:nvPr/>
        </p:nvSpPr>
        <p:spPr>
          <a:xfrm>
            <a:off x="5058133" y="6166685"/>
            <a:ext cx="1327106" cy="307777"/>
          </a:xfrm>
          <a:prstGeom prst="rect">
            <a:avLst/>
          </a:prstGeom>
        </p:spPr>
        <p:txBody>
          <a:bodyPr wrap="none">
            <a:spAutoFit/>
          </a:bodyPr>
          <a:lstStyle/>
          <a:p>
            <a:r>
              <a:rPr lang="en-US" sz="1400" dirty="0"/>
              <a:t>Thomson20192</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019502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Arguments Based on evidence</a:t>
            </a:r>
            <a:endParaRPr lang="en-US" dirty="0"/>
          </a:p>
        </p:txBody>
      </p:sp>
      <p:sp>
        <p:nvSpPr>
          <p:cNvPr id="3" name="Content Placeholder 2"/>
          <p:cNvSpPr>
            <a:spLocks noGrp="1"/>
          </p:cNvSpPr>
          <p:nvPr>
            <p:ph idx="1"/>
          </p:nvPr>
        </p:nvSpPr>
        <p:spPr>
          <a:xfrm>
            <a:off x="435897" y="2180499"/>
            <a:ext cx="8272211" cy="4061696"/>
          </a:xfrm>
        </p:spPr>
        <p:txBody>
          <a:bodyPr>
            <a:normAutofit fontScale="92500" lnSpcReduction="10000"/>
          </a:bodyPr>
          <a:lstStyle/>
          <a:p>
            <a:pPr marL="0" indent="0">
              <a:buNone/>
            </a:pPr>
            <a:r>
              <a:rPr lang="en-US" sz="2400" b="1" dirty="0"/>
              <a:t>In science, reasoning and argument are essential for clarifying strengths and weaknesses of a line of evidence and for identifying the best explanation for a natural science, reasoning phenomenon</a:t>
            </a:r>
            <a:r>
              <a:rPr lang="en-US" sz="2400" dirty="0"/>
              <a:t> </a:t>
            </a:r>
            <a:endParaRPr lang="en-US" sz="2400" dirty="0" smtClean="0"/>
          </a:p>
          <a:p>
            <a:r>
              <a:rPr lang="en-US" sz="2400" dirty="0"/>
              <a:t>Scientists must </a:t>
            </a:r>
            <a:r>
              <a:rPr lang="en-US" sz="2400" b="1" dirty="0"/>
              <a:t>defend their explanations</a:t>
            </a:r>
            <a:r>
              <a:rPr lang="en-US" sz="2400" dirty="0"/>
              <a:t>, </a:t>
            </a:r>
            <a:r>
              <a:rPr lang="en-US" sz="2400" b="1" dirty="0"/>
              <a:t>formulate evidence based on a solid foundation of data</a:t>
            </a:r>
            <a:r>
              <a:rPr lang="en-US" sz="2400" dirty="0"/>
              <a:t> </a:t>
            </a:r>
            <a:endParaRPr lang="en-US" sz="2400" dirty="0" smtClean="0"/>
          </a:p>
          <a:p>
            <a:r>
              <a:rPr lang="en-US" sz="2400" b="1" dirty="0"/>
              <a:t>E</a:t>
            </a:r>
            <a:r>
              <a:rPr lang="en-US" sz="2400" b="1" dirty="0" smtClean="0"/>
              <a:t>xamine </a:t>
            </a:r>
            <a:r>
              <a:rPr lang="en-US" sz="2400" b="1" dirty="0"/>
              <a:t>their understanding </a:t>
            </a:r>
            <a:r>
              <a:rPr lang="en-US" sz="2400" dirty="0"/>
              <a:t>in light of the evidence and comments by others </a:t>
            </a:r>
            <a:endParaRPr lang="en-US" sz="2400" dirty="0" smtClean="0"/>
          </a:p>
          <a:p>
            <a:r>
              <a:rPr lang="en-US" sz="2400" b="1" dirty="0"/>
              <a:t>C</a:t>
            </a:r>
            <a:r>
              <a:rPr lang="en-US" sz="2400" b="1" dirty="0" smtClean="0"/>
              <a:t>ollaborate </a:t>
            </a:r>
            <a:r>
              <a:rPr lang="en-US" sz="2400" b="1" dirty="0"/>
              <a:t>with peers</a:t>
            </a:r>
            <a:r>
              <a:rPr lang="en-US" sz="2400" dirty="0"/>
              <a:t> </a:t>
            </a:r>
            <a:endParaRPr lang="en-US" sz="2400" dirty="0" smtClean="0"/>
          </a:p>
          <a:p>
            <a:r>
              <a:rPr lang="en-US" sz="2400" dirty="0" smtClean="0"/>
              <a:t>Search </a:t>
            </a:r>
            <a:r>
              <a:rPr lang="en-US" sz="2400" dirty="0"/>
              <a:t>for </a:t>
            </a:r>
            <a:r>
              <a:rPr lang="en-US" sz="2400" b="1" dirty="0"/>
              <a:t>the best explanation for the phenomena being investigated</a:t>
            </a:r>
            <a:r>
              <a:rPr lang="en-US" sz="24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6052468"/>
            <a:ext cx="1480183" cy="658674"/>
          </a:xfrm>
          <a:prstGeom prst="rect">
            <a:avLst/>
          </a:prstGeom>
        </p:spPr>
      </p:pic>
    </p:spTree>
    <p:extLst>
      <p:ext uri="{BB962C8B-B14F-4D97-AF65-F5344CB8AC3E}">
        <p14:creationId xmlns:p14="http://schemas.microsoft.com/office/powerpoint/2010/main" val="219140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Arguments Based on evidence</a:t>
            </a:r>
            <a:endParaRPr lang="en-US" dirty="0"/>
          </a:p>
        </p:txBody>
      </p:sp>
      <p:sp>
        <p:nvSpPr>
          <p:cNvPr id="3" name="Content Placeholder 2"/>
          <p:cNvSpPr>
            <a:spLocks noGrp="1"/>
          </p:cNvSpPr>
          <p:nvPr>
            <p:ph idx="1"/>
          </p:nvPr>
        </p:nvSpPr>
        <p:spPr>
          <a:xfrm>
            <a:off x="435897" y="1958338"/>
            <a:ext cx="8272211" cy="4283859"/>
          </a:xfrm>
        </p:spPr>
        <p:txBody>
          <a:bodyPr>
            <a:normAutofit fontScale="92500" lnSpcReduction="10000"/>
          </a:bodyPr>
          <a:lstStyle/>
          <a:p>
            <a:pPr marL="0" indent="0">
              <a:buNone/>
            </a:pPr>
            <a:r>
              <a:rPr lang="en-US" sz="2400" b="1" dirty="0"/>
              <a:t>In engineering, reasoning and argument are essential for finding the best solution to a problem</a:t>
            </a:r>
            <a:r>
              <a:rPr lang="en-US" sz="2400" dirty="0"/>
              <a:t> </a:t>
            </a:r>
            <a:endParaRPr lang="en-US" sz="2400" dirty="0" smtClean="0"/>
          </a:p>
          <a:p>
            <a:r>
              <a:rPr lang="en-US" sz="2400" b="1" dirty="0"/>
              <a:t>C</a:t>
            </a:r>
            <a:r>
              <a:rPr lang="en-US" sz="2400" b="1" dirty="0" smtClean="0"/>
              <a:t>ollaborate </a:t>
            </a:r>
            <a:r>
              <a:rPr lang="en-US" sz="2400" b="1" dirty="0"/>
              <a:t>with their peers </a:t>
            </a:r>
            <a:endParaRPr lang="en-US" sz="2400" b="1" dirty="0" smtClean="0"/>
          </a:p>
          <a:p>
            <a:r>
              <a:rPr lang="en-US" sz="2400" b="1" dirty="0"/>
              <a:t>selection of the most promising solution </a:t>
            </a:r>
            <a:r>
              <a:rPr lang="en-US" sz="2400" dirty="0"/>
              <a:t>among a field of competing </a:t>
            </a:r>
            <a:r>
              <a:rPr lang="en-US" sz="2400" dirty="0" smtClean="0"/>
              <a:t>ideas</a:t>
            </a:r>
          </a:p>
          <a:p>
            <a:r>
              <a:rPr lang="en-US" sz="2400" dirty="0" smtClean="0"/>
              <a:t> </a:t>
            </a:r>
            <a:r>
              <a:rPr lang="en-US" sz="2400" b="1" dirty="0"/>
              <a:t>U</a:t>
            </a:r>
            <a:r>
              <a:rPr lang="en-US" sz="2400" b="1" dirty="0" smtClean="0"/>
              <a:t>se </a:t>
            </a:r>
            <a:r>
              <a:rPr lang="en-US" sz="2400" b="1" dirty="0"/>
              <a:t>systematic methods </a:t>
            </a:r>
            <a:r>
              <a:rPr lang="en-US" sz="2400" dirty="0"/>
              <a:t>to compare alternatives </a:t>
            </a:r>
            <a:endParaRPr lang="en-US" sz="2400" dirty="0" smtClean="0"/>
          </a:p>
          <a:p>
            <a:r>
              <a:rPr lang="en-US" sz="2400" b="1" dirty="0"/>
              <a:t>formulate evidence </a:t>
            </a:r>
            <a:r>
              <a:rPr lang="en-US" sz="2400" dirty="0"/>
              <a:t>based on test data </a:t>
            </a:r>
          </a:p>
          <a:p>
            <a:r>
              <a:rPr lang="en-US" sz="2400" dirty="0" smtClean="0"/>
              <a:t>Make </a:t>
            </a:r>
            <a:r>
              <a:rPr lang="en-US" sz="2400" dirty="0"/>
              <a:t>arguments to </a:t>
            </a:r>
            <a:r>
              <a:rPr lang="en-US" sz="2400" b="1" dirty="0"/>
              <a:t>defend their conclusions</a:t>
            </a:r>
            <a:r>
              <a:rPr lang="en-US" sz="2400" dirty="0"/>
              <a:t> </a:t>
            </a:r>
            <a:endParaRPr lang="en-US" sz="2400" dirty="0" smtClean="0"/>
          </a:p>
          <a:p>
            <a:r>
              <a:rPr lang="en-US" sz="2400" b="1" dirty="0"/>
              <a:t>C</a:t>
            </a:r>
            <a:r>
              <a:rPr lang="en-US" sz="2400" b="1" dirty="0" smtClean="0"/>
              <a:t>ritically </a:t>
            </a:r>
            <a:r>
              <a:rPr lang="en-US" sz="2400" b="1" dirty="0"/>
              <a:t>evaluate </a:t>
            </a:r>
            <a:r>
              <a:rPr lang="en-US" sz="2400" dirty="0"/>
              <a:t>the ideas of others </a:t>
            </a:r>
            <a:endParaRPr lang="en-US" sz="2400" dirty="0" smtClean="0"/>
          </a:p>
          <a:p>
            <a:r>
              <a:rPr lang="en-US" sz="2400" b="1" dirty="0"/>
              <a:t>R</a:t>
            </a:r>
            <a:r>
              <a:rPr lang="en-US" sz="2400" b="1" dirty="0" smtClean="0"/>
              <a:t>evise </a:t>
            </a:r>
            <a:r>
              <a:rPr lang="en-US" sz="2400" b="1" dirty="0"/>
              <a:t>their design</a:t>
            </a:r>
            <a:r>
              <a:rPr lang="en-US" sz="2400" dirty="0"/>
              <a:t>s in order to identify</a:t>
            </a:r>
            <a:r>
              <a:rPr lang="en-US" sz="2400" b="1" dirty="0"/>
              <a:t> the best solution</a:t>
            </a:r>
            <a:r>
              <a:rPr lang="en-US" sz="2400" dirty="0"/>
              <a:t> </a:t>
            </a:r>
            <a:endParaRPr lang="en-US" sz="2400" dirty="0" smtClean="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691" y="6106508"/>
            <a:ext cx="1358744" cy="604634"/>
          </a:xfrm>
          <a:prstGeom prst="rect">
            <a:avLst/>
          </a:prstGeom>
        </p:spPr>
      </p:pic>
    </p:spTree>
    <p:extLst>
      <p:ext uri="{BB962C8B-B14F-4D97-AF65-F5344CB8AC3E}">
        <p14:creationId xmlns:p14="http://schemas.microsoft.com/office/powerpoint/2010/main" val="2938612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Scientific  argument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Components </a:t>
            </a:r>
          </a:p>
          <a:p>
            <a:endParaRPr lang="en-US" sz="2400" dirty="0"/>
          </a:p>
          <a:p>
            <a:r>
              <a:rPr lang="en-US" sz="2400" dirty="0" smtClean="0"/>
              <a:t>Make </a:t>
            </a:r>
            <a:r>
              <a:rPr lang="en-US" sz="2400" dirty="0"/>
              <a:t>a </a:t>
            </a:r>
            <a:r>
              <a:rPr lang="en-US" sz="2400" b="1" dirty="0"/>
              <a:t>claim</a:t>
            </a:r>
            <a:r>
              <a:rPr lang="en-US" sz="2400" dirty="0"/>
              <a:t> about the problem. </a:t>
            </a:r>
          </a:p>
          <a:p>
            <a:endParaRPr lang="en-US" sz="2400" dirty="0"/>
          </a:p>
          <a:p>
            <a:r>
              <a:rPr lang="en-US" sz="2400" dirty="0" smtClean="0"/>
              <a:t>Provide </a:t>
            </a:r>
            <a:r>
              <a:rPr lang="en-US" sz="2400" b="1" dirty="0"/>
              <a:t>evidence</a:t>
            </a:r>
            <a:r>
              <a:rPr lang="en-US" sz="2400" dirty="0"/>
              <a:t> for the claim. </a:t>
            </a:r>
          </a:p>
          <a:p>
            <a:endParaRPr lang="en-US" sz="2400" dirty="0"/>
          </a:p>
          <a:p>
            <a:r>
              <a:rPr lang="en-US" sz="2400" dirty="0" smtClean="0"/>
              <a:t>Provide </a:t>
            </a:r>
            <a:r>
              <a:rPr lang="en-US" sz="2400" b="1" dirty="0"/>
              <a:t>reasoning</a:t>
            </a:r>
            <a:r>
              <a:rPr lang="en-US" sz="2400" dirty="0"/>
              <a:t> that links the evidence to the claim.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086775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Goals</a:t>
            </a:r>
            <a:endParaRPr lang="en-US" sz="4800" dirty="0"/>
          </a:p>
        </p:txBody>
      </p:sp>
      <p:sp>
        <p:nvSpPr>
          <p:cNvPr id="3" name="Content Placeholder 2"/>
          <p:cNvSpPr>
            <a:spLocks noGrp="1"/>
          </p:cNvSpPr>
          <p:nvPr>
            <p:ph idx="1"/>
          </p:nvPr>
        </p:nvSpPr>
        <p:spPr>
          <a:xfrm>
            <a:off x="435896" y="2180499"/>
            <a:ext cx="8146131" cy="4118703"/>
          </a:xfrm>
        </p:spPr>
        <p:txBody>
          <a:bodyPr anchor="t">
            <a:normAutofit fontScale="92500" lnSpcReduction="20000"/>
          </a:bodyPr>
          <a:lstStyle/>
          <a:p>
            <a:r>
              <a:rPr lang="en-US" sz="2800" dirty="0"/>
              <a:t>I </a:t>
            </a:r>
            <a:r>
              <a:rPr lang="en-US" sz="2800" dirty="0" smtClean="0"/>
              <a:t>understand an instructional model for engaging students in </a:t>
            </a:r>
            <a:r>
              <a:rPr lang="en-US" sz="2800" dirty="0"/>
              <a:t>a</a:t>
            </a:r>
            <a:r>
              <a:rPr lang="en-US" sz="2800" dirty="0" smtClean="0"/>
              <a:t>rgument from evidence</a:t>
            </a:r>
            <a:r>
              <a:rPr lang="en-US" sz="2800" dirty="0"/>
              <a:t> </a:t>
            </a:r>
            <a:r>
              <a:rPr lang="en-US" sz="2800" dirty="0" smtClean="0"/>
              <a:t>to colleagues.</a:t>
            </a:r>
            <a:endParaRPr lang="en-US" sz="2800" dirty="0"/>
          </a:p>
          <a:p>
            <a:r>
              <a:rPr lang="en-US" sz="2800" dirty="0"/>
              <a:t>I can employ strategies that will equitably engage all students in </a:t>
            </a:r>
            <a:r>
              <a:rPr lang="en-US" sz="2800" dirty="0" smtClean="0"/>
              <a:t>argumentation</a:t>
            </a:r>
            <a:r>
              <a:rPr lang="en-US" sz="2800" dirty="0"/>
              <a:t> </a:t>
            </a:r>
            <a:r>
              <a:rPr lang="en-US" sz="2800" dirty="0" smtClean="0"/>
              <a:t>from evidence.</a:t>
            </a:r>
            <a:endParaRPr lang="en-US" sz="2800" dirty="0"/>
          </a:p>
          <a:p>
            <a:r>
              <a:rPr lang="en-US" sz="2800" dirty="0" smtClean="0"/>
              <a:t>I understand how engaging in argumentation from evidence connects WA Conclusion Assessment Items with the Next Generation Science Standards.</a:t>
            </a:r>
          </a:p>
          <a:p>
            <a:r>
              <a:rPr lang="en-US" sz="2800" dirty="0" smtClean="0"/>
              <a:t>I can craft a specific prompt that will help my students understand how to respond to a WA 2009 Conclusion assessment item.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76641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Claims Evidence and Reasoning</a:t>
            </a:r>
            <a:endParaRPr lang="en-US" dirty="0"/>
          </a:p>
        </p:txBody>
      </p:sp>
      <p:sp>
        <p:nvSpPr>
          <p:cNvPr id="3" name="Content Placeholder 2"/>
          <p:cNvSpPr>
            <a:spLocks noGrp="1"/>
          </p:cNvSpPr>
          <p:nvPr>
            <p:ph idx="1"/>
          </p:nvPr>
        </p:nvSpPr>
        <p:spPr/>
        <p:txBody>
          <a:bodyPr>
            <a:normAutofit/>
          </a:bodyPr>
          <a:lstStyle/>
          <a:p>
            <a:r>
              <a:rPr lang="en-US" b="1" dirty="0"/>
              <a:t>Claim: </a:t>
            </a:r>
            <a:r>
              <a:rPr lang="en-US" dirty="0"/>
              <a:t>An assertion or conclusion that answers the original question </a:t>
            </a:r>
            <a:endParaRPr lang="en-US" dirty="0" smtClean="0"/>
          </a:p>
          <a:p>
            <a:pPr marL="0" indent="0">
              <a:buNone/>
            </a:pPr>
            <a:endParaRPr lang="en-US" dirty="0" smtClean="0"/>
          </a:p>
          <a:p>
            <a:r>
              <a:rPr lang="en-US" dirty="0" smtClean="0"/>
              <a:t> </a:t>
            </a:r>
            <a:r>
              <a:rPr lang="en-US" b="1" dirty="0"/>
              <a:t>Evidence: </a:t>
            </a:r>
            <a:r>
              <a:rPr lang="en-US" dirty="0"/>
              <a:t>Scientific data that supports the student’s claim that must be </a:t>
            </a:r>
          </a:p>
          <a:p>
            <a:pPr marL="0" indent="0">
              <a:buNone/>
            </a:pPr>
            <a:r>
              <a:rPr lang="en-US" dirty="0" smtClean="0"/>
              <a:t>appropriate </a:t>
            </a:r>
            <a:r>
              <a:rPr lang="en-US" dirty="0"/>
              <a:t>and sufficient. Can come from an investigation or other source </a:t>
            </a:r>
          </a:p>
          <a:p>
            <a:pPr marL="0" indent="0">
              <a:buNone/>
            </a:pPr>
            <a:r>
              <a:rPr lang="en-US" dirty="0" smtClean="0"/>
              <a:t>such </a:t>
            </a:r>
            <a:r>
              <a:rPr lang="en-US" dirty="0"/>
              <a:t>as observations, reading material, archived data, or other </a:t>
            </a:r>
          </a:p>
          <a:p>
            <a:endParaRPr lang="en-US" dirty="0"/>
          </a:p>
          <a:p>
            <a:r>
              <a:rPr lang="en-US" b="1" dirty="0" smtClean="0"/>
              <a:t>Reasoning:  </a:t>
            </a:r>
            <a:r>
              <a:rPr lang="en-US" dirty="0"/>
              <a:t>Justification that links the claim and evidence. Shows why the </a:t>
            </a:r>
          </a:p>
          <a:p>
            <a:pPr marL="0" indent="0">
              <a:buNone/>
            </a:pPr>
            <a:r>
              <a:rPr lang="en-US" dirty="0" smtClean="0"/>
              <a:t>data </a:t>
            </a:r>
            <a:r>
              <a:rPr lang="en-US" dirty="0"/>
              <a:t>counts as evidence to support the claim, using appropriate scientific </a:t>
            </a:r>
          </a:p>
          <a:p>
            <a:pPr marL="0" indent="0">
              <a:buNone/>
            </a:pPr>
            <a:r>
              <a:rPr lang="en-US" dirty="0" smtClean="0"/>
              <a:t>principles</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434564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your own</a:t>
            </a:r>
            <a:endParaRPr lang="en-US" dirty="0"/>
          </a:p>
        </p:txBody>
      </p:sp>
      <p:sp>
        <p:nvSpPr>
          <p:cNvPr id="3" name="Content Placeholder 2"/>
          <p:cNvSpPr>
            <a:spLocks noGrp="1"/>
          </p:cNvSpPr>
          <p:nvPr>
            <p:ph idx="1"/>
          </p:nvPr>
        </p:nvSpPr>
        <p:spPr/>
        <p:txBody>
          <a:bodyPr/>
          <a:lstStyle/>
          <a:p>
            <a:r>
              <a:rPr lang="en-US" sz="2400" dirty="0" smtClean="0"/>
              <a:t>Examine the data in the Writing an Explanation document</a:t>
            </a:r>
          </a:p>
          <a:p>
            <a:r>
              <a:rPr lang="en-US" sz="2400" dirty="0" smtClean="0"/>
              <a:t>Use the Claims-Evidence-Reasoning Template to construct an ORAL answer to the question</a:t>
            </a:r>
          </a:p>
          <a:p>
            <a:r>
              <a:rPr lang="en-US" sz="2400" dirty="0" smtClean="0"/>
              <a:t>Now write your argument below the data table using evidence and reasoning </a:t>
            </a:r>
          </a:p>
          <a:p>
            <a:r>
              <a:rPr lang="en-US" sz="2400" dirty="0" smtClean="0"/>
              <a:t>Think about how you would assess your response using the Writing a Conclusion rubric….then using the rubric you preferred</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933656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435897" y="2180501"/>
            <a:ext cx="8272211" cy="3678303"/>
          </a:xfrm>
        </p:spPr>
        <p:txBody>
          <a:bodyPr>
            <a:normAutofit fontScale="85000" lnSpcReduction="20000"/>
          </a:bodyPr>
          <a:lstStyle/>
          <a:p>
            <a:pPr marL="0" indent="0">
              <a:buNone/>
            </a:pPr>
            <a:r>
              <a:rPr lang="en-US" sz="2800" b="1" dirty="0" smtClean="0"/>
              <a:t>K-5</a:t>
            </a:r>
          </a:p>
          <a:p>
            <a:pPr marL="0" indent="0">
              <a:buNone/>
            </a:pPr>
            <a:r>
              <a:rPr lang="en-US" sz="2800" i="1" dirty="0" smtClean="0">
                <a:solidFill>
                  <a:schemeClr val="tx1"/>
                </a:solidFill>
              </a:rPr>
              <a:t>The two spoons are different materials</a:t>
            </a:r>
            <a:r>
              <a:rPr lang="en-US" sz="2800" i="1" dirty="0" smtClean="0"/>
              <a:t>.  My evidence is that one spoon is white and the other spoon is silver.  </a:t>
            </a:r>
            <a:r>
              <a:rPr lang="en-US" sz="2800" i="1" dirty="0" smtClean="0"/>
              <a:t> The </a:t>
            </a:r>
            <a:r>
              <a:rPr lang="en-US" sz="2800" i="1" dirty="0" smtClean="0"/>
              <a:t>white spoon is also softer because I can scratch it with my fingernail while the silver spoon is harder because I cannot scratch it.   Also, the two spoons are the same size but they weigh different amounts.  The White spoon was 3.0 grams and the silver spoon was 16.4 grams.  Color, hardness, and mass for the same size of objects are properties of materials .  If two objects have different properties, they are different materials.  Since the two spoons have different properties, I know they are different materials. </a:t>
            </a:r>
            <a:endParaRPr lang="en-US" sz="28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3120329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435897" y="2180501"/>
            <a:ext cx="8272211" cy="3678303"/>
          </a:xfrm>
        </p:spPr>
        <p:txBody>
          <a:bodyPr>
            <a:normAutofit fontScale="85000" lnSpcReduction="20000"/>
          </a:bodyPr>
          <a:lstStyle/>
          <a:p>
            <a:pPr marL="0" indent="0">
              <a:buNone/>
            </a:pPr>
            <a:r>
              <a:rPr lang="en-US" sz="2800" b="1" dirty="0" smtClean="0"/>
              <a:t>K-5</a:t>
            </a:r>
          </a:p>
          <a:p>
            <a:pPr marL="0" indent="0">
              <a:buNone/>
            </a:pPr>
            <a:r>
              <a:rPr lang="en-US" sz="2800" i="1" dirty="0" smtClean="0">
                <a:solidFill>
                  <a:schemeClr val="accent6"/>
                </a:solidFill>
              </a:rPr>
              <a:t>The two spoons are different materials</a:t>
            </a:r>
            <a:r>
              <a:rPr lang="en-US" sz="2800" i="1" dirty="0" smtClean="0">
                <a:solidFill>
                  <a:srgbClr val="00B0F0"/>
                </a:solidFill>
              </a:rPr>
              <a:t>.  My evidence is that one spoon is white and the other spoon is silver.   The white spoon is also softer because I can scratch it with my fingernail while the silver spoon is harder because I cannot scratch it.   Also, the two spoons are the same size but they weigh different amounts.  The White spoon was 3.0 grams and the silver spoon was 16.4 grams.  </a:t>
            </a:r>
            <a:r>
              <a:rPr lang="en-US" sz="2800" i="1" dirty="0" smtClean="0">
                <a:solidFill>
                  <a:srgbClr val="FF0000"/>
                </a:solidFill>
              </a:rPr>
              <a:t>Color, hardness, and mass for the same size of objects are properties of materials .  If two objects have different properties, they are different materials.  Since the two spoons have different properties, I know they are different materials. </a:t>
            </a:r>
            <a:endParaRPr lang="en-US" sz="2800" i="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999928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Levels of complexity for CER</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5</a:t>
            </a:r>
            <a:r>
              <a:rPr lang="en-US" sz="2800" b="1" baseline="30000" dirty="0" smtClean="0"/>
              <a:t>th</a:t>
            </a:r>
            <a:r>
              <a:rPr lang="en-US" sz="2800" b="1" dirty="0" smtClean="0"/>
              <a:t>-8</a:t>
            </a:r>
            <a:r>
              <a:rPr lang="en-US" sz="2800" b="1" baseline="30000" dirty="0" smtClean="0"/>
              <a:t>th</a:t>
            </a:r>
            <a:r>
              <a:rPr lang="en-US" sz="2800" b="1" dirty="0" smtClean="0"/>
              <a:t> </a:t>
            </a:r>
          </a:p>
          <a:p>
            <a:pPr marL="0" indent="0">
              <a:buNone/>
            </a:pPr>
            <a:r>
              <a:rPr lang="en-US" sz="2800" i="1" dirty="0" smtClean="0"/>
              <a:t>The plant that received more light grew taller</a:t>
            </a:r>
            <a:r>
              <a:rPr lang="en-US" sz="2800" i="1" dirty="0" smtClean="0">
                <a:solidFill>
                  <a:srgbClr val="000000"/>
                </a:solidFill>
              </a:rPr>
              <a:t>.</a:t>
            </a:r>
            <a:r>
              <a:rPr lang="en-US" sz="2800" i="1" dirty="0"/>
              <a:t> </a:t>
            </a:r>
            <a:r>
              <a:rPr lang="en-US" sz="2800" i="1" dirty="0" smtClean="0"/>
              <a:t> The plant with 24 hours of light grew 20 cm.  The plant with 12 hours of light only grew 8 cm.  Plants require light to grow and develop.  This is why the plant that received 24 hours of light grew taller.</a:t>
            </a:r>
          </a:p>
          <a:p>
            <a:pPr marL="0" indent="0">
              <a:buNone/>
            </a:pPr>
            <a:endParaRPr lang="en-US"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4024514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Levels of complexity for CER</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5</a:t>
            </a:r>
            <a:r>
              <a:rPr lang="en-US" sz="2800" b="1" baseline="30000" dirty="0" smtClean="0"/>
              <a:t>th</a:t>
            </a:r>
            <a:r>
              <a:rPr lang="en-US" sz="2800" b="1" dirty="0" smtClean="0"/>
              <a:t>-8</a:t>
            </a:r>
            <a:r>
              <a:rPr lang="en-US" sz="2800" b="1" baseline="30000" dirty="0" smtClean="0"/>
              <a:t>th</a:t>
            </a:r>
            <a:r>
              <a:rPr lang="en-US" sz="2800" b="1" dirty="0" smtClean="0"/>
              <a:t> </a:t>
            </a:r>
          </a:p>
          <a:p>
            <a:pPr marL="0" indent="0">
              <a:buNone/>
            </a:pPr>
            <a:r>
              <a:rPr lang="en-US" sz="2800" i="1" dirty="0" smtClean="0">
                <a:solidFill>
                  <a:schemeClr val="accent6"/>
                </a:solidFill>
              </a:rPr>
              <a:t>The plant that received more light grew taller</a:t>
            </a:r>
            <a:r>
              <a:rPr lang="en-US" sz="2800" i="1" dirty="0">
                <a:solidFill>
                  <a:schemeClr val="accent6"/>
                </a:solidFill>
              </a:rPr>
              <a:t>.</a:t>
            </a:r>
            <a:r>
              <a:rPr lang="en-US" sz="2800" i="1" dirty="0" smtClean="0">
                <a:solidFill>
                  <a:schemeClr val="accent6"/>
                </a:solidFill>
              </a:rPr>
              <a:t>  </a:t>
            </a:r>
            <a:r>
              <a:rPr lang="en-US" sz="2800" i="1" dirty="0" smtClean="0">
                <a:solidFill>
                  <a:srgbClr val="00B0F0"/>
                </a:solidFill>
              </a:rPr>
              <a:t>The plant with 24 hours of light grew 20 cm.  The plant with 12 hours of light only grew 8 cm.  </a:t>
            </a:r>
            <a:r>
              <a:rPr lang="en-US" sz="2800" i="1" dirty="0" smtClean="0">
                <a:solidFill>
                  <a:srgbClr val="FF0000"/>
                </a:solidFill>
              </a:rPr>
              <a:t>Plants require light to grow and develop.  This is why the plant that received 24 hours of light grew taller.</a:t>
            </a:r>
          </a:p>
          <a:p>
            <a:pPr marL="0" indent="0">
              <a:buNone/>
            </a:pPr>
            <a:endParaRPr lang="en-US"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4231410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Levels of complexity for CER</a:t>
            </a:r>
          </a:p>
        </p:txBody>
      </p:sp>
      <p:sp>
        <p:nvSpPr>
          <p:cNvPr id="4" name="Content Placeholder 2"/>
          <p:cNvSpPr>
            <a:spLocks noGrp="1"/>
          </p:cNvSpPr>
          <p:nvPr>
            <p:ph idx="1"/>
          </p:nvPr>
        </p:nvSpPr>
        <p:spPr>
          <a:xfrm>
            <a:off x="435897" y="2180501"/>
            <a:ext cx="8272211" cy="3678303"/>
          </a:xfrm>
        </p:spPr>
        <p:txBody>
          <a:bodyPr>
            <a:normAutofit fontScale="85000" lnSpcReduction="20000"/>
          </a:bodyPr>
          <a:lstStyle/>
          <a:p>
            <a:pPr marL="0" indent="0">
              <a:buNone/>
            </a:pPr>
            <a:r>
              <a:rPr lang="en-US" sz="2800" b="1" dirty="0">
                <a:solidFill>
                  <a:schemeClr val="tx1"/>
                </a:solidFill>
              </a:rPr>
              <a:t>5</a:t>
            </a:r>
            <a:r>
              <a:rPr lang="en-US" sz="2800" b="1" baseline="30000" dirty="0">
                <a:solidFill>
                  <a:schemeClr val="tx1"/>
                </a:solidFill>
              </a:rPr>
              <a:t>th</a:t>
            </a:r>
            <a:r>
              <a:rPr lang="en-US" sz="2800" b="1" dirty="0">
                <a:solidFill>
                  <a:schemeClr val="tx1"/>
                </a:solidFill>
              </a:rPr>
              <a:t>-8</a:t>
            </a:r>
            <a:r>
              <a:rPr lang="en-US" sz="2800" b="1" baseline="30000" dirty="0">
                <a:solidFill>
                  <a:schemeClr val="tx1"/>
                </a:solidFill>
              </a:rPr>
              <a:t>th</a:t>
            </a:r>
            <a:r>
              <a:rPr lang="en-US" sz="2800" b="1" dirty="0">
                <a:solidFill>
                  <a:schemeClr val="tx1"/>
                </a:solidFill>
              </a:rPr>
              <a:t> </a:t>
            </a:r>
          </a:p>
          <a:p>
            <a:pPr marL="0" indent="0">
              <a:buNone/>
            </a:pPr>
            <a:r>
              <a:rPr lang="en-US" sz="2800" i="1" dirty="0">
                <a:solidFill>
                  <a:schemeClr val="tx1"/>
                </a:solidFill>
              </a:rPr>
              <a:t>A chemical reaction did occur in this experiment.  If a chemical reaction takes place something new is made, when something new is made properties change. If just 1 property changes then a chemical reaction occurred and a new substance was made.  In the experiment properties changed.   The melting points went from -7.9º C and -89.5º C to -91.5º C and 0.0º C.  Both of the densities also changed from </a:t>
            </a:r>
            <a:r>
              <a:rPr lang="en-US" sz="2800" i="1" dirty="0" smtClean="0">
                <a:solidFill>
                  <a:schemeClr val="tx1"/>
                </a:solidFill>
              </a:rPr>
              <a:t>0.96g/cm</a:t>
            </a:r>
            <a:r>
              <a:rPr lang="en-US" sz="2800" i="1" baseline="30000" dirty="0">
                <a:solidFill>
                  <a:schemeClr val="tx1"/>
                </a:solidFill>
              </a:rPr>
              <a:t>3</a:t>
            </a:r>
            <a:r>
              <a:rPr lang="en-US" sz="2800" i="1" dirty="0" smtClean="0">
                <a:solidFill>
                  <a:schemeClr val="tx1"/>
                </a:solidFill>
              </a:rPr>
              <a:t> </a:t>
            </a:r>
            <a:r>
              <a:rPr lang="en-US" sz="2800" i="1" dirty="0">
                <a:solidFill>
                  <a:schemeClr val="tx1"/>
                </a:solidFill>
              </a:rPr>
              <a:t>and 0.81g/cm</a:t>
            </a:r>
            <a:r>
              <a:rPr lang="en-US" sz="2800" i="1" baseline="30000" dirty="0">
                <a:solidFill>
                  <a:schemeClr val="tx1"/>
                </a:solidFill>
              </a:rPr>
              <a:t>3</a:t>
            </a:r>
            <a:r>
              <a:rPr lang="en-US" sz="2800" i="1" dirty="0">
                <a:solidFill>
                  <a:schemeClr val="tx1"/>
                </a:solidFill>
              </a:rPr>
              <a:t> to 0.87 g/cm</a:t>
            </a:r>
            <a:r>
              <a:rPr lang="en-US" sz="2800" i="1" baseline="30000" dirty="0">
                <a:solidFill>
                  <a:schemeClr val="tx1"/>
                </a:solidFill>
              </a:rPr>
              <a:t>3</a:t>
            </a:r>
            <a:r>
              <a:rPr lang="en-US" sz="2800" i="1" dirty="0">
                <a:solidFill>
                  <a:schemeClr val="tx1"/>
                </a:solidFill>
              </a:rPr>
              <a:t> and 1.00 g/cm</a:t>
            </a:r>
            <a:r>
              <a:rPr lang="en-US" sz="2800" i="1" baseline="30000" dirty="0">
                <a:solidFill>
                  <a:schemeClr val="tx1"/>
                </a:solidFill>
              </a:rPr>
              <a:t>3</a:t>
            </a:r>
            <a:r>
              <a:rPr lang="en-US" sz="2800" i="1" dirty="0">
                <a:solidFill>
                  <a:schemeClr val="tx1"/>
                </a:solidFill>
              </a:rPr>
              <a:t>.  Also 1 of the new substances is now not soluble in water when before both were.  Therefore, a chemical reaction did occur because new substances were made and properties changed.   </a:t>
            </a:r>
            <a:endParaRPr lang="en-US" sz="2800" i="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135961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Levels of complexity for CER</a:t>
            </a:r>
          </a:p>
        </p:txBody>
      </p:sp>
      <p:sp>
        <p:nvSpPr>
          <p:cNvPr id="4" name="Content Placeholder 2"/>
          <p:cNvSpPr>
            <a:spLocks noGrp="1"/>
          </p:cNvSpPr>
          <p:nvPr>
            <p:ph idx="1"/>
          </p:nvPr>
        </p:nvSpPr>
        <p:spPr>
          <a:xfrm>
            <a:off x="435897" y="2180501"/>
            <a:ext cx="8272211" cy="3678303"/>
          </a:xfrm>
        </p:spPr>
        <p:txBody>
          <a:bodyPr>
            <a:normAutofit fontScale="85000" lnSpcReduction="20000"/>
          </a:bodyPr>
          <a:lstStyle/>
          <a:p>
            <a:pPr marL="0" indent="0">
              <a:buNone/>
            </a:pPr>
            <a:r>
              <a:rPr lang="en-US" sz="2800" b="1" dirty="0"/>
              <a:t>5</a:t>
            </a:r>
            <a:r>
              <a:rPr lang="en-US" sz="2800" b="1" baseline="30000" dirty="0"/>
              <a:t>th</a:t>
            </a:r>
            <a:r>
              <a:rPr lang="en-US" sz="2800" b="1" dirty="0"/>
              <a:t>-8</a:t>
            </a:r>
            <a:r>
              <a:rPr lang="en-US" sz="2800" b="1" baseline="30000" dirty="0"/>
              <a:t>th</a:t>
            </a:r>
            <a:r>
              <a:rPr lang="en-US" sz="2800" b="1" dirty="0"/>
              <a:t> </a:t>
            </a:r>
          </a:p>
          <a:p>
            <a:pPr marL="0" indent="0">
              <a:buNone/>
            </a:pPr>
            <a:r>
              <a:rPr lang="en-US" sz="2800" i="1" dirty="0" smtClean="0">
                <a:solidFill>
                  <a:schemeClr val="accent6"/>
                </a:solidFill>
              </a:rPr>
              <a:t>A chemical reaction did occur in this experiment.  </a:t>
            </a:r>
            <a:r>
              <a:rPr lang="en-US" sz="2800" i="1" dirty="0" smtClean="0">
                <a:solidFill>
                  <a:srgbClr val="FF0000"/>
                </a:solidFill>
              </a:rPr>
              <a:t>If a chemical reaction takes place something new is made, when something new is made properties change. If just 1 property changes then a chemical reaction occurred and a new substance was made.  </a:t>
            </a:r>
            <a:r>
              <a:rPr lang="en-US" sz="2800" i="1" dirty="0" smtClean="0">
                <a:solidFill>
                  <a:srgbClr val="00B0F0"/>
                </a:solidFill>
              </a:rPr>
              <a:t>In the experiment properties changed.   The melting points went from -7.9º C and -89.5º C to -91.5º C and 0.0º C.  Both of the densities also changed from </a:t>
            </a:r>
            <a:r>
              <a:rPr lang="en-US" sz="2800" i="1" dirty="0" smtClean="0">
                <a:solidFill>
                  <a:srgbClr val="00B0F0"/>
                </a:solidFill>
              </a:rPr>
              <a:t>0.96g/cm</a:t>
            </a:r>
            <a:r>
              <a:rPr lang="en-US" sz="2800" i="1" baseline="30000" dirty="0">
                <a:solidFill>
                  <a:srgbClr val="00B0F0"/>
                </a:solidFill>
              </a:rPr>
              <a:t>3</a:t>
            </a:r>
            <a:r>
              <a:rPr lang="en-US" sz="2800" i="1" dirty="0" smtClean="0">
                <a:solidFill>
                  <a:srgbClr val="00B0F0"/>
                </a:solidFill>
              </a:rPr>
              <a:t> </a:t>
            </a:r>
            <a:r>
              <a:rPr lang="en-US" sz="2800" i="1" dirty="0" smtClean="0">
                <a:solidFill>
                  <a:srgbClr val="00B0F0"/>
                </a:solidFill>
              </a:rPr>
              <a:t>and </a:t>
            </a:r>
            <a:r>
              <a:rPr lang="en-US" sz="2800" i="1" dirty="0" smtClean="0">
                <a:solidFill>
                  <a:srgbClr val="00B0F0"/>
                </a:solidFill>
              </a:rPr>
              <a:t>0.81g/</a:t>
            </a:r>
            <a:r>
              <a:rPr lang="en-US" sz="2800" i="1" dirty="0">
                <a:solidFill>
                  <a:srgbClr val="00B0F0"/>
                </a:solidFill>
              </a:rPr>
              <a:t>cm</a:t>
            </a:r>
            <a:r>
              <a:rPr lang="en-US" sz="2800" i="1" baseline="30000" dirty="0">
                <a:solidFill>
                  <a:srgbClr val="00B0F0"/>
                </a:solidFill>
              </a:rPr>
              <a:t>3</a:t>
            </a:r>
            <a:r>
              <a:rPr lang="en-US" sz="2800" i="1" dirty="0">
                <a:solidFill>
                  <a:srgbClr val="00B0F0"/>
                </a:solidFill>
              </a:rPr>
              <a:t> </a:t>
            </a:r>
            <a:r>
              <a:rPr lang="en-US" sz="2800" i="1" dirty="0" smtClean="0">
                <a:solidFill>
                  <a:srgbClr val="00B0F0"/>
                </a:solidFill>
              </a:rPr>
              <a:t>to </a:t>
            </a:r>
            <a:r>
              <a:rPr lang="en-US" sz="2800" i="1" dirty="0" smtClean="0">
                <a:solidFill>
                  <a:srgbClr val="00B0F0"/>
                </a:solidFill>
              </a:rPr>
              <a:t>0.87 </a:t>
            </a:r>
            <a:r>
              <a:rPr lang="en-US" sz="2800" i="1" dirty="0" smtClean="0">
                <a:solidFill>
                  <a:srgbClr val="00B0F0"/>
                </a:solidFill>
              </a:rPr>
              <a:t>g/</a:t>
            </a:r>
            <a:r>
              <a:rPr lang="en-US" sz="2800" i="1" dirty="0" smtClean="0">
                <a:solidFill>
                  <a:srgbClr val="00B0F0"/>
                </a:solidFill>
              </a:rPr>
              <a:t>cm</a:t>
            </a:r>
            <a:r>
              <a:rPr lang="en-US" sz="2800" i="1" baseline="30000" dirty="0" smtClean="0">
                <a:solidFill>
                  <a:srgbClr val="00B0F0"/>
                </a:solidFill>
              </a:rPr>
              <a:t>3</a:t>
            </a:r>
            <a:r>
              <a:rPr lang="en-US" sz="2800" i="1" dirty="0" smtClean="0">
                <a:solidFill>
                  <a:srgbClr val="00B0F0"/>
                </a:solidFill>
              </a:rPr>
              <a:t> </a:t>
            </a:r>
            <a:r>
              <a:rPr lang="en-US" sz="2800" i="1" dirty="0" smtClean="0">
                <a:solidFill>
                  <a:srgbClr val="00B0F0"/>
                </a:solidFill>
              </a:rPr>
              <a:t>and 1.00 </a:t>
            </a:r>
            <a:r>
              <a:rPr lang="en-US" sz="2800" i="1" dirty="0" smtClean="0">
                <a:solidFill>
                  <a:srgbClr val="00B0F0"/>
                </a:solidFill>
              </a:rPr>
              <a:t>g/</a:t>
            </a:r>
            <a:r>
              <a:rPr lang="en-US" sz="2800" i="1" dirty="0" smtClean="0">
                <a:solidFill>
                  <a:srgbClr val="00B0F0"/>
                </a:solidFill>
              </a:rPr>
              <a:t>cm</a:t>
            </a:r>
            <a:r>
              <a:rPr lang="en-US" sz="2800" i="1" baseline="30000" dirty="0" smtClean="0">
                <a:solidFill>
                  <a:srgbClr val="00B0F0"/>
                </a:solidFill>
              </a:rPr>
              <a:t>3</a:t>
            </a:r>
            <a:r>
              <a:rPr lang="en-US" sz="2800" i="1" dirty="0" smtClean="0">
                <a:solidFill>
                  <a:srgbClr val="00B0F0"/>
                </a:solidFill>
              </a:rPr>
              <a:t>.  </a:t>
            </a:r>
            <a:r>
              <a:rPr lang="en-US" sz="2800" i="1" dirty="0" smtClean="0">
                <a:solidFill>
                  <a:srgbClr val="00B0F0"/>
                </a:solidFill>
              </a:rPr>
              <a:t>Also 1 of the new substances is now not soluble in water when before both were.  </a:t>
            </a:r>
            <a:r>
              <a:rPr lang="en-US" sz="2800" i="1" dirty="0" smtClean="0">
                <a:solidFill>
                  <a:srgbClr val="FF0000"/>
                </a:solidFill>
              </a:rPr>
              <a:t>Therefore, a chemical reaction did occur because new substances were made and properties changed.   </a:t>
            </a:r>
            <a:endParaRPr lang="en-US" sz="2800" i="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431529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and Listening as a Strategy</a:t>
            </a:r>
            <a:endParaRPr lang="en-US" dirty="0"/>
          </a:p>
        </p:txBody>
      </p:sp>
      <p:sp>
        <p:nvSpPr>
          <p:cNvPr id="3" name="Content Placeholder 2"/>
          <p:cNvSpPr>
            <a:spLocks noGrp="1"/>
          </p:cNvSpPr>
          <p:nvPr>
            <p:ph sz="half" idx="1"/>
          </p:nvPr>
        </p:nvSpPr>
        <p:spPr/>
        <p:txBody>
          <a:bodyPr anchor="t">
            <a:normAutofit/>
          </a:bodyPr>
          <a:lstStyle/>
          <a:p>
            <a:pPr marL="0" indent="0">
              <a:buNone/>
            </a:pPr>
            <a:r>
              <a:rPr lang="en-US" sz="2400" b="1" i="1" dirty="0"/>
              <a:t>Academic conversation</a:t>
            </a:r>
            <a:r>
              <a:rPr lang="en-US" sz="2400" dirty="0"/>
              <a:t> involves:</a:t>
            </a:r>
          </a:p>
          <a:p>
            <a:r>
              <a:rPr lang="en-US" sz="2600" dirty="0"/>
              <a:t>exchanges between people who are trying to learn from one another and build meanings they didn’t have before</a:t>
            </a:r>
          </a:p>
          <a:p>
            <a:endParaRPr lang="en-US" dirty="0"/>
          </a:p>
        </p:txBody>
      </p:sp>
      <p:pic>
        <p:nvPicPr>
          <p:cNvPr id="4" name="Picture 3">
            <a:hlinkClick r:id="rId3"/>
          </p:cNvPr>
          <p:cNvPicPr>
            <a:picLocks noChangeAspect="1"/>
          </p:cNvPicPr>
          <p:nvPr/>
        </p:nvPicPr>
        <p:blipFill>
          <a:blip r:embed="rId4"/>
          <a:stretch>
            <a:fillRect/>
          </a:stretch>
        </p:blipFill>
        <p:spPr>
          <a:xfrm>
            <a:off x="4621765" y="2417303"/>
            <a:ext cx="4086342" cy="2932646"/>
          </a:xfrm>
          <a:prstGeom prst="rect">
            <a:avLst/>
          </a:prstGeom>
        </p:spPr>
      </p:pic>
      <p:pic>
        <p:nvPicPr>
          <p:cNvPr id="5" name="Picture 4"/>
          <p:cNvPicPr>
            <a:picLocks noChangeAspect="1"/>
          </p:cNvPicPr>
          <p:nvPr/>
        </p:nvPicPr>
        <p:blipFill>
          <a:blip r:embed="rId5"/>
          <a:stretch>
            <a:fillRect/>
          </a:stretch>
        </p:blipFill>
        <p:spPr>
          <a:xfrm>
            <a:off x="4027802" y="5887261"/>
            <a:ext cx="2174039" cy="372997"/>
          </a:xfrm>
          <a:prstGeom prst="rect">
            <a:avLst/>
          </a:prstGeom>
        </p:spPr>
      </p:pic>
      <p:sp>
        <p:nvSpPr>
          <p:cNvPr id="6" name="TextBox 5"/>
          <p:cNvSpPr txBox="1"/>
          <p:nvPr/>
        </p:nvSpPr>
        <p:spPr>
          <a:xfrm>
            <a:off x="4256166" y="5537886"/>
            <a:ext cx="2256444" cy="307777"/>
          </a:xfrm>
          <a:prstGeom prst="rect">
            <a:avLst/>
          </a:prstGeom>
          <a:noFill/>
        </p:spPr>
        <p:txBody>
          <a:bodyPr wrap="square" rtlCol="0">
            <a:spAutoFit/>
          </a:bodyPr>
          <a:lstStyle/>
          <a:p>
            <a:r>
              <a:rPr lang="en-US" sz="1400" dirty="0" smtClean="0"/>
              <a:t>Photo by Stefan </a:t>
            </a:r>
            <a:r>
              <a:rPr lang="en-US" sz="1400" dirty="0" err="1" smtClean="0"/>
              <a:t>Lins</a:t>
            </a:r>
            <a:endParaRPr lang="en-US" sz="14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191517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now?</a:t>
            </a:r>
            <a:endParaRPr lang="en-US" dirty="0"/>
          </a:p>
        </p:txBody>
      </p:sp>
      <p:sp>
        <p:nvSpPr>
          <p:cNvPr id="3" name="Content Placeholder 2"/>
          <p:cNvSpPr>
            <a:spLocks noGrp="1"/>
          </p:cNvSpPr>
          <p:nvPr>
            <p:ph idx="1"/>
          </p:nvPr>
        </p:nvSpPr>
        <p:spPr>
          <a:xfrm>
            <a:off x="435897" y="2612820"/>
            <a:ext cx="8272211" cy="3678303"/>
          </a:xfrm>
        </p:spPr>
        <p:txBody>
          <a:bodyPr anchor="t">
            <a:normAutofit/>
          </a:bodyPr>
          <a:lstStyle/>
          <a:p>
            <a:r>
              <a:rPr lang="en-US" sz="2800" dirty="0" smtClean="0"/>
              <a:t>How do you support students to access speaking and listening and writing in science in your classroom?</a:t>
            </a:r>
          </a:p>
          <a:p>
            <a:pPr lvl="1"/>
            <a:r>
              <a:rPr lang="en-US" sz="2400" dirty="0" smtClean="0"/>
              <a:t>Stop and jot/turn and talk</a:t>
            </a:r>
          </a:p>
          <a:p>
            <a:pPr lvl="1"/>
            <a:r>
              <a:rPr lang="en-US" sz="2400" dirty="0" smtClean="0"/>
              <a:t>Share out to group</a:t>
            </a:r>
          </a:p>
          <a:p>
            <a:pPr marL="324000" lvl="1"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335586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series</a:t>
            </a:r>
            <a:endParaRPr lang="en-US" dirty="0"/>
          </a:p>
        </p:txBody>
      </p:sp>
      <p:sp>
        <p:nvSpPr>
          <p:cNvPr id="3" name="Content Placeholder 2"/>
          <p:cNvSpPr>
            <a:spLocks noGrp="1"/>
          </p:cNvSpPr>
          <p:nvPr>
            <p:ph idx="1"/>
          </p:nvPr>
        </p:nvSpPr>
        <p:spPr>
          <a:xfrm>
            <a:off x="435896" y="2049868"/>
            <a:ext cx="8272211" cy="4550088"/>
          </a:xfrm>
        </p:spPr>
        <p:txBody>
          <a:bodyPr>
            <a:normAutofit fontScale="92500"/>
          </a:bodyPr>
          <a:lstStyle/>
          <a:p>
            <a:pPr lvl="1"/>
            <a:r>
              <a:rPr lang="en-US" sz="2400" dirty="0" smtClean="0"/>
              <a:t>Session 1: Focus on an instructional strategy for </a:t>
            </a:r>
            <a:r>
              <a:rPr lang="en-US" sz="2400" i="1" dirty="0" smtClean="0"/>
              <a:t>Engaging in Argument from Evidence. </a:t>
            </a:r>
            <a:r>
              <a:rPr lang="en-US" sz="2400" dirty="0" smtClean="0"/>
              <a:t>Craft a curriculum-specific prompt.  Practice with scoring items using the state 2-point rubric. </a:t>
            </a:r>
          </a:p>
          <a:p>
            <a:pPr marL="324000" lvl="1" indent="0">
              <a:buNone/>
            </a:pPr>
            <a:r>
              <a:rPr lang="en-US" sz="2400" i="1" dirty="0" smtClean="0"/>
              <a:t> </a:t>
            </a:r>
            <a:endParaRPr lang="en-US" sz="2400" dirty="0" smtClean="0"/>
          </a:p>
          <a:p>
            <a:pPr lvl="1"/>
            <a:r>
              <a:rPr lang="en-US" sz="2400" dirty="0" smtClean="0"/>
              <a:t>Session 2: </a:t>
            </a:r>
            <a:r>
              <a:rPr lang="en-US" sz="2400" dirty="0"/>
              <a:t>Score and analyze student work. </a:t>
            </a:r>
            <a:r>
              <a:rPr lang="en-US" sz="2400" dirty="0" smtClean="0"/>
              <a:t>Deepening pedagogical content knowledge for </a:t>
            </a:r>
            <a:r>
              <a:rPr lang="en-US" sz="2400" i="1" dirty="0"/>
              <a:t>Engaging in Argument from Evidence </a:t>
            </a:r>
            <a:r>
              <a:rPr lang="en-US" sz="2400" dirty="0" smtClean="0"/>
              <a:t>with emphasis on discourse and writing scaffolds. </a:t>
            </a:r>
          </a:p>
          <a:p>
            <a:pPr marL="324000" lvl="1" indent="0">
              <a:buNone/>
            </a:pPr>
            <a:endParaRPr lang="en-US" sz="2400" dirty="0" smtClean="0"/>
          </a:p>
          <a:p>
            <a:pPr lvl="1"/>
            <a:r>
              <a:rPr lang="en-US" sz="2400" dirty="0" smtClean="0"/>
              <a:t>Session 3: </a:t>
            </a:r>
            <a:r>
              <a:rPr lang="en-US" sz="2400" dirty="0"/>
              <a:t>Score and analyze student work. </a:t>
            </a:r>
            <a:r>
              <a:rPr lang="en-US" sz="2400" dirty="0" smtClean="0"/>
              <a:t>Creating CCSS ELA connections. Highlight equitable teaching practices. Optimize prompts for teacher’s materials.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237" y="6190085"/>
            <a:ext cx="1487078" cy="661742"/>
          </a:xfrm>
          <a:prstGeom prst="rect">
            <a:avLst/>
          </a:prstGeom>
        </p:spPr>
      </p:pic>
    </p:spTree>
    <p:extLst>
      <p:ext uri="{BB962C8B-B14F-4D97-AF65-F5344CB8AC3E}">
        <p14:creationId xmlns:p14="http://schemas.microsoft.com/office/powerpoint/2010/main" val="1770833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Question</a:t>
            </a:r>
            <a:endParaRPr lang="en-US" dirty="0"/>
          </a:p>
        </p:txBody>
      </p:sp>
      <p:sp>
        <p:nvSpPr>
          <p:cNvPr id="3" name="Content Placeholder 2"/>
          <p:cNvSpPr>
            <a:spLocks noGrp="1"/>
          </p:cNvSpPr>
          <p:nvPr>
            <p:ph idx="1"/>
          </p:nvPr>
        </p:nvSpPr>
        <p:spPr>
          <a:xfrm>
            <a:off x="4489807" y="1600202"/>
            <a:ext cx="4196993" cy="4525963"/>
          </a:xfrm>
        </p:spPr>
        <p:txBody>
          <a:bodyPr>
            <a:normAutofit/>
          </a:bodyPr>
          <a:lstStyle/>
          <a:p>
            <a:pPr marL="0" indent="0">
              <a:buNone/>
            </a:pPr>
            <a:r>
              <a:rPr lang="en-US" sz="2400" dirty="0" smtClean="0"/>
              <a:t>How do we encourage and scaffold academically oriented conversation…argument from evidence between teacher and students and among students themselves?</a:t>
            </a:r>
          </a:p>
        </p:txBody>
      </p:sp>
      <p:pic>
        <p:nvPicPr>
          <p:cNvPr id="2050" name="Picture 2" descr="C:\Users\edorso\AppData\Local\Microsoft\Windows\Temporary Internet Files\Content.IE5\RU4VYM4P\MP9004423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48" y="2452177"/>
            <a:ext cx="2362534" cy="3543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22057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is for everyone </a:t>
            </a:r>
            <a:endParaRPr lang="en-US" dirty="0"/>
          </a:p>
        </p:txBody>
      </p:sp>
      <p:pic>
        <p:nvPicPr>
          <p:cNvPr id="4" name="Picture 3">
            <a:hlinkClick r:id="rId3"/>
          </p:cNvPr>
          <p:cNvPicPr>
            <a:picLocks noChangeAspect="1"/>
          </p:cNvPicPr>
          <p:nvPr/>
        </p:nvPicPr>
        <p:blipFill>
          <a:blip r:embed="rId4"/>
          <a:stretch>
            <a:fillRect/>
          </a:stretch>
        </p:blipFill>
        <p:spPr>
          <a:xfrm>
            <a:off x="4394596" y="3112480"/>
            <a:ext cx="4207298" cy="2413101"/>
          </a:xfrm>
          <a:prstGeom prst="rect">
            <a:avLst/>
          </a:prstGeom>
        </p:spPr>
      </p:pic>
      <p:sp>
        <p:nvSpPr>
          <p:cNvPr id="11" name="Content Placeholder 10"/>
          <p:cNvSpPr>
            <a:spLocks noGrp="1"/>
          </p:cNvSpPr>
          <p:nvPr>
            <p:ph sz="half" idx="1"/>
          </p:nvPr>
        </p:nvSpPr>
        <p:spPr/>
        <p:txBody>
          <a:bodyPr>
            <a:normAutofit/>
          </a:bodyPr>
          <a:lstStyle/>
          <a:p>
            <a:r>
              <a:rPr lang="en-US" sz="2400" dirty="0" smtClean="0"/>
              <a:t>As you watch the video jot down 2 or three strategies that the teacher uses to foster student discourse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366115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35896" y="2180499"/>
            <a:ext cx="3833781" cy="3871969"/>
          </a:xfrm>
        </p:spPr>
        <p:txBody>
          <a:bodyPr/>
          <a:lstStyle/>
          <a:p>
            <a:r>
              <a:rPr lang="en-US" sz="2400" dirty="0"/>
              <a:t>As you watch the video jot down 2 or three strategies that the teacher uses to foster student discourse</a:t>
            </a:r>
          </a:p>
          <a:p>
            <a:pPr marL="0" indent="0">
              <a:buNone/>
            </a:pPr>
            <a:endParaRPr lang="en-US" dirty="0"/>
          </a:p>
        </p:txBody>
      </p:sp>
      <p:pic>
        <p:nvPicPr>
          <p:cNvPr id="7" name="Picture 6">
            <a:hlinkClick r:id="rId3"/>
          </p:cNvPr>
          <p:cNvPicPr>
            <a:picLocks noChangeAspect="1"/>
          </p:cNvPicPr>
          <p:nvPr/>
        </p:nvPicPr>
        <p:blipFill>
          <a:blip r:embed="rId4"/>
          <a:stretch>
            <a:fillRect/>
          </a:stretch>
        </p:blipFill>
        <p:spPr>
          <a:xfrm>
            <a:off x="5272884" y="2639960"/>
            <a:ext cx="2927690" cy="3218842"/>
          </a:xfrm>
          <a:prstGeom prst="rect">
            <a:avLst/>
          </a:prstGeom>
        </p:spPr>
      </p:pic>
    </p:spTree>
    <p:extLst>
      <p:ext uri="{BB962C8B-B14F-4D97-AF65-F5344CB8AC3E}">
        <p14:creationId xmlns:p14="http://schemas.microsoft.com/office/powerpoint/2010/main" val="3107196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few  talk Moves to get the ball rolling</a:t>
            </a:r>
            <a:endParaRPr lang="en-US" dirty="0"/>
          </a:p>
        </p:txBody>
      </p:sp>
      <p:sp>
        <p:nvSpPr>
          <p:cNvPr id="5" name="Content Placeholder 6"/>
          <p:cNvSpPr>
            <a:spLocks noGrp="1"/>
          </p:cNvSpPr>
          <p:nvPr>
            <p:ph idx="1"/>
          </p:nvPr>
        </p:nvSpPr>
        <p:spPr/>
        <p:txBody>
          <a:bodyPr>
            <a:normAutofit/>
          </a:bodyPr>
          <a:lstStyle/>
          <a:p>
            <a:pPr lvl="1"/>
            <a:r>
              <a:rPr lang="en-US" sz="2400" dirty="0">
                <a:latin typeface="Verdana" pitchFamily="34" charset="0"/>
                <a:ea typeface="Verdana" pitchFamily="34" charset="0"/>
                <a:cs typeface="Verdana" pitchFamily="34" charset="0"/>
              </a:rPr>
              <a:t>Review the Talk Moves </a:t>
            </a:r>
            <a:r>
              <a:rPr lang="en-US" sz="2400" dirty="0" smtClean="0">
                <a:latin typeface="Verdana" pitchFamily="34" charset="0"/>
                <a:ea typeface="Verdana" pitchFamily="34" charset="0"/>
                <a:cs typeface="Verdana" pitchFamily="34" charset="0"/>
              </a:rPr>
              <a:t>document and the Transitions and Norms document</a:t>
            </a:r>
          </a:p>
          <a:p>
            <a:pPr lvl="1"/>
            <a:r>
              <a:rPr lang="en-US" sz="2400" dirty="0" smtClean="0">
                <a:latin typeface="Verdana" pitchFamily="34" charset="0"/>
                <a:ea typeface="Verdana" pitchFamily="34" charset="0"/>
                <a:cs typeface="Verdana" pitchFamily="34" charset="0"/>
              </a:rPr>
              <a:t>Stand up and find a partner you haven’t worked with today by making eye contact</a:t>
            </a:r>
            <a:endParaRPr lang="en-US" sz="2400" dirty="0">
              <a:latin typeface="Verdana" pitchFamily="34" charset="0"/>
              <a:ea typeface="Verdana" pitchFamily="34" charset="0"/>
              <a:cs typeface="Verdana" pitchFamily="34" charset="0"/>
            </a:endParaRPr>
          </a:p>
          <a:p>
            <a:pPr lvl="1"/>
            <a:r>
              <a:rPr lang="en-US" sz="2400" dirty="0">
                <a:latin typeface="Verdana" pitchFamily="34" charset="0"/>
                <a:ea typeface="Verdana" pitchFamily="34" charset="0"/>
                <a:cs typeface="Verdana" pitchFamily="34" charset="0"/>
              </a:rPr>
              <a:t>Discuss how </a:t>
            </a:r>
            <a:r>
              <a:rPr lang="en-US" sz="2400" dirty="0" smtClean="0">
                <a:latin typeface="Verdana" pitchFamily="34" charset="0"/>
                <a:ea typeface="Verdana" pitchFamily="34" charset="0"/>
                <a:cs typeface="Verdana" pitchFamily="34" charset="0"/>
              </a:rPr>
              <a:t>these document and strategies in the video might </a:t>
            </a:r>
            <a:r>
              <a:rPr lang="en-US" sz="2400" dirty="0">
                <a:latin typeface="Verdana" pitchFamily="34" charset="0"/>
                <a:ea typeface="Verdana" pitchFamily="34" charset="0"/>
                <a:cs typeface="Verdana" pitchFamily="34" charset="0"/>
              </a:rPr>
              <a:t>be used in your context to intentionally foster Speaking and Listening skills.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737983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Equity</a:t>
            </a:r>
            <a:endParaRPr lang="en-US" dirty="0"/>
          </a:p>
        </p:txBody>
      </p:sp>
      <p:pic>
        <p:nvPicPr>
          <p:cNvPr id="7" name="Picture 6"/>
          <p:cNvPicPr>
            <a:picLocks noChangeAspect="1"/>
          </p:cNvPicPr>
          <p:nvPr/>
        </p:nvPicPr>
        <p:blipFill>
          <a:blip r:embed="rId3"/>
          <a:stretch>
            <a:fillRect/>
          </a:stretch>
        </p:blipFill>
        <p:spPr>
          <a:xfrm>
            <a:off x="3410853" y="2283187"/>
            <a:ext cx="4187201" cy="33910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
        <p:nvSpPr>
          <p:cNvPr id="3" name="TextBox 2"/>
          <p:cNvSpPr txBox="1"/>
          <p:nvPr/>
        </p:nvSpPr>
        <p:spPr>
          <a:xfrm>
            <a:off x="435893" y="2593917"/>
            <a:ext cx="2712317" cy="523220"/>
          </a:xfrm>
          <a:prstGeom prst="rect">
            <a:avLst/>
          </a:prstGeom>
          <a:noFill/>
        </p:spPr>
        <p:txBody>
          <a:bodyPr wrap="square" rtlCol="0">
            <a:spAutoFit/>
          </a:bodyPr>
          <a:lstStyle/>
          <a:p>
            <a:r>
              <a:rPr lang="en-US" sz="2800" dirty="0" smtClean="0"/>
              <a:t>Take a Bio Break</a:t>
            </a:r>
            <a:endParaRPr lang="en-US" sz="2800" dirty="0"/>
          </a:p>
        </p:txBody>
      </p:sp>
    </p:spTree>
    <p:extLst>
      <p:ext uri="{BB962C8B-B14F-4D97-AF65-F5344CB8AC3E}">
        <p14:creationId xmlns:p14="http://schemas.microsoft.com/office/powerpoint/2010/main" val="2928383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Overview</a:t>
            </a:r>
          </a:p>
        </p:txBody>
      </p:sp>
      <p:sp>
        <p:nvSpPr>
          <p:cNvPr id="3" name="Content Placeholder 2"/>
          <p:cNvSpPr>
            <a:spLocks noGrp="1"/>
          </p:cNvSpPr>
          <p:nvPr>
            <p:ph idx="1"/>
          </p:nvPr>
        </p:nvSpPr>
        <p:spPr/>
        <p:txBody>
          <a:bodyPr>
            <a:normAutofit/>
          </a:bodyPr>
          <a:lstStyle/>
          <a:p>
            <a:pPr marL="0" indent="0">
              <a:buNone/>
            </a:pPr>
            <a:r>
              <a:rPr lang="en-US" sz="2800" dirty="0" smtClean="0"/>
              <a:t>“…when provided with equitable learning opportunities, students from diverse backgrounds are capable of engaging in scientific practices and constructing meaning in both science classrooms and informal settings.”</a:t>
            </a:r>
          </a:p>
          <a:p>
            <a:pPr lvl="8"/>
            <a:r>
              <a:rPr lang="en-US" sz="2000" dirty="0" smtClean="0"/>
              <a:t>Next Generation Science Standards, Appendix D “All Standards, All Students”</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707313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Overview</a:t>
            </a:r>
            <a:endParaRPr lang="en-US" dirty="0"/>
          </a:p>
        </p:txBody>
      </p:sp>
      <p:sp>
        <p:nvSpPr>
          <p:cNvPr id="4" name="Content Placeholder 3"/>
          <p:cNvSpPr>
            <a:spLocks noGrp="1"/>
          </p:cNvSpPr>
          <p:nvPr>
            <p:ph idx="1"/>
          </p:nvPr>
        </p:nvSpPr>
        <p:spPr>
          <a:xfrm>
            <a:off x="435895" y="2057695"/>
            <a:ext cx="8272211" cy="3267839"/>
          </a:xfrm>
        </p:spPr>
        <p:txBody>
          <a:bodyPr anchor="t">
            <a:noAutofit/>
          </a:bodyPr>
          <a:lstStyle/>
          <a:p>
            <a:pPr marL="0" indent="0">
              <a:buNone/>
            </a:pPr>
            <a:r>
              <a:rPr lang="en-US" sz="2400" b="1" dirty="0" smtClean="0"/>
              <a:t>Non-Dominant Groups</a:t>
            </a:r>
          </a:p>
          <a:p>
            <a:pPr>
              <a:buFont typeface="Wingdings" charset="2"/>
              <a:buChar char="§"/>
            </a:pPr>
            <a:r>
              <a:rPr lang="en-US" sz="2400" dirty="0" smtClean="0"/>
              <a:t>Economically Disadvantaged (NCLB and ESEA)</a:t>
            </a:r>
          </a:p>
          <a:p>
            <a:pPr>
              <a:buFont typeface="Wingdings" charset="2"/>
              <a:buChar char="§"/>
            </a:pPr>
            <a:r>
              <a:rPr lang="en-US" sz="2400" dirty="0" smtClean="0"/>
              <a:t>Students from major racial and ethnic groups </a:t>
            </a:r>
            <a:r>
              <a:rPr lang="en-US" sz="2400" dirty="0"/>
              <a:t>(NCLB and ESEA</a:t>
            </a:r>
            <a:r>
              <a:rPr lang="en-US" sz="2400" dirty="0" smtClean="0"/>
              <a:t>)</a:t>
            </a:r>
          </a:p>
          <a:p>
            <a:pPr>
              <a:buFont typeface="Wingdings" charset="2"/>
              <a:buChar char="§"/>
            </a:pPr>
            <a:r>
              <a:rPr lang="en-US" sz="2400" dirty="0" smtClean="0"/>
              <a:t>Students </a:t>
            </a:r>
            <a:r>
              <a:rPr lang="en-US" sz="2400" dirty="0"/>
              <a:t>with disabilities (NCLB and ESEA</a:t>
            </a:r>
            <a:r>
              <a:rPr lang="en-US" sz="2400" dirty="0" smtClean="0"/>
              <a:t>)</a:t>
            </a:r>
          </a:p>
          <a:p>
            <a:pPr>
              <a:buFont typeface="Wingdings" charset="2"/>
              <a:buChar char="§"/>
            </a:pPr>
            <a:r>
              <a:rPr lang="en-US" sz="2400" dirty="0" smtClean="0"/>
              <a:t>Students with limited English proficiency (</a:t>
            </a:r>
            <a:r>
              <a:rPr lang="en-US" sz="2400" dirty="0"/>
              <a:t>NCLB and ESEA</a:t>
            </a:r>
            <a:r>
              <a:rPr lang="en-US" sz="2400" dirty="0" smtClean="0"/>
              <a:t>)</a:t>
            </a:r>
          </a:p>
          <a:p>
            <a:pPr>
              <a:buFont typeface="Wingdings" charset="2"/>
              <a:buChar char="§"/>
            </a:pPr>
            <a:r>
              <a:rPr lang="en-US" sz="2400" dirty="0" smtClean="0"/>
              <a:t>Girls (NGSS additions)</a:t>
            </a:r>
          </a:p>
          <a:p>
            <a:pPr>
              <a:buFont typeface="Wingdings" charset="2"/>
              <a:buChar char="§"/>
            </a:pPr>
            <a:r>
              <a:rPr lang="en-US" sz="2400" dirty="0" smtClean="0"/>
              <a:t>Students in alternative education programs </a:t>
            </a:r>
            <a:r>
              <a:rPr lang="en-US" sz="2400" dirty="0"/>
              <a:t>(NGSS additions</a:t>
            </a:r>
            <a:r>
              <a:rPr lang="en-US" sz="2400" dirty="0" smtClean="0"/>
              <a:t>)</a:t>
            </a:r>
          </a:p>
          <a:p>
            <a:pPr>
              <a:buFont typeface="Wingdings" charset="2"/>
              <a:buChar char="§"/>
            </a:pPr>
            <a:r>
              <a:rPr lang="en-US" sz="2400" dirty="0" smtClean="0"/>
              <a:t>Gifted and </a:t>
            </a:r>
            <a:r>
              <a:rPr lang="en-US" sz="2400" dirty="0"/>
              <a:t>talented students (NGSS additions</a:t>
            </a:r>
            <a:r>
              <a:rPr lang="en-US" sz="2400" dirty="0" smtClean="0"/>
              <a:t>)</a:t>
            </a:r>
          </a:p>
          <a:p>
            <a:pPr marL="0" indent="0">
              <a:buNone/>
            </a:pPr>
            <a:endParaRPr lang="en-US" sz="2400" dirty="0" smtClean="0"/>
          </a:p>
          <a:p>
            <a:pPr marL="0" indent="0">
              <a:buNone/>
            </a:pPr>
            <a:r>
              <a:rPr lang="en-US" sz="2400" b="1" dirty="0" smtClean="0"/>
              <a:t>End </a:t>
            </a:r>
            <a:r>
              <a:rPr lang="en-US" sz="2400" b="1" dirty="0"/>
              <a:t>goal all students can access/engage in science</a:t>
            </a:r>
          </a:p>
          <a:p>
            <a:pPr>
              <a:buFont typeface="Wingdings" charset="2"/>
              <a:buChar char="§"/>
            </a:pP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331" y="6189362"/>
            <a:ext cx="1357775" cy="604203"/>
          </a:xfrm>
          <a:prstGeom prst="rect">
            <a:avLst/>
          </a:prstGeom>
        </p:spPr>
      </p:pic>
    </p:spTree>
    <p:extLst>
      <p:ext uri="{BB962C8B-B14F-4D97-AF65-F5344CB8AC3E}">
        <p14:creationId xmlns:p14="http://schemas.microsoft.com/office/powerpoint/2010/main" val="35156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t>
            </a:r>
            <a:r>
              <a:rPr lang="en-US" dirty="0" smtClean="0"/>
              <a:t>Strategies for Non-Dominant Groups</a:t>
            </a:r>
            <a:endParaRPr lang="en-US" dirty="0"/>
          </a:p>
        </p:txBody>
      </p:sp>
      <p:sp>
        <p:nvSpPr>
          <p:cNvPr id="3" name="Content Placeholder 2"/>
          <p:cNvSpPr>
            <a:spLocks noGrp="1"/>
          </p:cNvSpPr>
          <p:nvPr>
            <p:ph idx="1"/>
          </p:nvPr>
        </p:nvSpPr>
        <p:spPr/>
        <p:txBody>
          <a:bodyPr>
            <a:normAutofit/>
          </a:bodyPr>
          <a:lstStyle/>
          <a:p>
            <a:r>
              <a:rPr lang="en-US" sz="2600" dirty="0" smtClean="0"/>
              <a:t>Equity Card Sort</a:t>
            </a:r>
          </a:p>
          <a:p>
            <a:r>
              <a:rPr lang="en-US" sz="2600" dirty="0" smtClean="0"/>
              <a:t>Match the non-dominant group to some research based classroom strategies</a:t>
            </a:r>
          </a:p>
          <a:p>
            <a:r>
              <a:rPr lang="en-US" sz="2600" dirty="0" smtClean="0"/>
              <a:t>What strategies would you add for these non-dominant groups?</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102005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Focus on a Typically challenging group</a:t>
            </a:r>
            <a:endParaRPr lang="en-US" dirty="0"/>
          </a:p>
        </p:txBody>
      </p:sp>
      <p:sp>
        <p:nvSpPr>
          <p:cNvPr id="3" name="Content Placeholder 2"/>
          <p:cNvSpPr>
            <a:spLocks noGrp="1"/>
          </p:cNvSpPr>
          <p:nvPr>
            <p:ph idx="1"/>
          </p:nvPr>
        </p:nvSpPr>
        <p:spPr/>
        <p:txBody>
          <a:bodyPr>
            <a:normAutofit/>
          </a:bodyPr>
          <a:lstStyle/>
          <a:p>
            <a:r>
              <a:rPr lang="en-US" sz="2800" dirty="0" smtClean="0"/>
              <a:t>Divide articles among table partners</a:t>
            </a:r>
          </a:p>
          <a:p>
            <a:r>
              <a:rPr lang="en-US" sz="2800" dirty="0" smtClean="0"/>
              <a:t>Each partner read their article for special needs students</a:t>
            </a:r>
          </a:p>
          <a:p>
            <a:r>
              <a:rPr lang="en-US" sz="2800" dirty="0"/>
              <a:t>I</a:t>
            </a:r>
            <a:r>
              <a:rPr lang="en-US" sz="2800" dirty="0" smtClean="0"/>
              <a:t>n the margins note strategies or concerns that might pertain to other non-dominant groups as well</a:t>
            </a:r>
          </a:p>
          <a:p>
            <a:r>
              <a:rPr lang="en-US" sz="2800" dirty="0" smtClean="0"/>
              <a:t>According to the article what are 3 useful strategies for special needs students in science classrooms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1083997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Focus on a Typically challenging group</a:t>
            </a:r>
          </a:p>
        </p:txBody>
      </p:sp>
      <p:sp>
        <p:nvSpPr>
          <p:cNvPr id="3" name="Content Placeholder 2"/>
          <p:cNvSpPr>
            <a:spLocks noGrp="1"/>
          </p:cNvSpPr>
          <p:nvPr>
            <p:ph idx="1"/>
          </p:nvPr>
        </p:nvSpPr>
        <p:spPr/>
        <p:txBody>
          <a:bodyPr>
            <a:normAutofit/>
          </a:bodyPr>
          <a:lstStyle/>
          <a:p>
            <a:r>
              <a:rPr lang="en-US" sz="2800" dirty="0" smtClean="0"/>
              <a:t>Each person shares one of the important strategies/ideas from their article</a:t>
            </a:r>
          </a:p>
          <a:p>
            <a:r>
              <a:rPr lang="en-US" sz="2800" dirty="0" smtClean="0"/>
              <a:t>When everyone has shared one idea continue around the table in a second/third round</a:t>
            </a:r>
          </a:p>
          <a:p>
            <a:r>
              <a:rPr lang="en-US" sz="2800" dirty="0" smtClean="0"/>
              <a:t>As a group arrive at 3 strategies for special need students that seem particularly useful for the group</a:t>
            </a:r>
          </a:p>
          <a:p>
            <a:r>
              <a:rPr lang="en-US" sz="2800" dirty="0"/>
              <a:t>Be ready to share </a:t>
            </a:r>
            <a:r>
              <a:rPr lang="en-US" sz="2800" dirty="0" smtClean="0"/>
              <a:t>to the whole group</a:t>
            </a:r>
            <a:endParaRPr lang="en-US" sz="2800" dirty="0"/>
          </a:p>
          <a:p>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387029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Agenda-Today’s journey	</a:t>
            </a:r>
            <a:endParaRPr lang="en-US" dirty="0"/>
          </a:p>
        </p:txBody>
      </p:sp>
      <p:sp>
        <p:nvSpPr>
          <p:cNvPr id="3" name="Content Placeholder 2"/>
          <p:cNvSpPr>
            <a:spLocks noGrp="1"/>
          </p:cNvSpPr>
          <p:nvPr>
            <p:ph sz="half" idx="1"/>
          </p:nvPr>
        </p:nvSpPr>
        <p:spPr>
          <a:xfrm>
            <a:off x="435894" y="2228006"/>
            <a:ext cx="7970992" cy="3662657"/>
          </a:xfrm>
        </p:spPr>
        <p:txBody>
          <a:bodyPr anchor="t">
            <a:noAutofit/>
          </a:bodyPr>
          <a:lstStyle/>
          <a:p>
            <a:pPr marL="0" indent="0">
              <a:buNone/>
            </a:pPr>
            <a:r>
              <a:rPr lang="en-US" sz="2800" dirty="0" smtClean="0"/>
              <a:t>Morning</a:t>
            </a:r>
          </a:p>
          <a:p>
            <a:pPr lvl="1"/>
            <a:r>
              <a:rPr lang="en-US" sz="2600" dirty="0" smtClean="0"/>
              <a:t>Scoring Student Work</a:t>
            </a:r>
          </a:p>
          <a:p>
            <a:pPr lvl="1"/>
            <a:r>
              <a:rPr lang="en-US" sz="2600" dirty="0" smtClean="0"/>
              <a:t>Learning from our Students</a:t>
            </a:r>
          </a:p>
          <a:p>
            <a:pPr lvl="1"/>
            <a:r>
              <a:rPr lang="en-US" sz="2600" dirty="0" smtClean="0"/>
              <a:t>Thinking About Rubrics</a:t>
            </a:r>
          </a:p>
          <a:p>
            <a:pPr marL="0" indent="0">
              <a:buNone/>
            </a:pPr>
            <a:r>
              <a:rPr lang="en-US" sz="2800" dirty="0" smtClean="0"/>
              <a:t>Afternoon</a:t>
            </a:r>
          </a:p>
          <a:p>
            <a:pPr lvl="1"/>
            <a:r>
              <a:rPr lang="en-US" sz="2600" dirty="0"/>
              <a:t>Writing a New Item</a:t>
            </a:r>
          </a:p>
          <a:p>
            <a:pPr lvl="1"/>
            <a:r>
              <a:rPr lang="en-US" sz="2600" dirty="0" smtClean="0"/>
              <a:t>Strategies</a:t>
            </a:r>
          </a:p>
          <a:p>
            <a:pPr lvl="1"/>
            <a:r>
              <a:rPr lang="en-US" sz="2600" dirty="0"/>
              <a:t>Equity</a:t>
            </a:r>
          </a:p>
          <a:p>
            <a:pPr marL="324000" lvl="1" indent="0">
              <a:buNone/>
            </a:pPr>
            <a:r>
              <a:rPr lang="en-US" sz="2600" dirty="0" smtClean="0"/>
              <a:t> </a:t>
            </a:r>
          </a:p>
          <a:p>
            <a:endParaRPr lang="en-US" sz="2800" dirty="0" smtClean="0"/>
          </a:p>
          <a:p>
            <a:pPr marL="0" indent="0">
              <a:buNone/>
            </a:pPr>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110997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success criteria</a:t>
            </a:r>
            <a:endParaRPr lang="en-US" dirty="0"/>
          </a:p>
        </p:txBody>
      </p:sp>
      <p:sp>
        <p:nvSpPr>
          <p:cNvPr id="3" name="Content Placeholder 2"/>
          <p:cNvSpPr>
            <a:spLocks noGrp="1"/>
          </p:cNvSpPr>
          <p:nvPr>
            <p:ph idx="1"/>
          </p:nvPr>
        </p:nvSpPr>
        <p:spPr>
          <a:xfrm>
            <a:off x="435895" y="2367681"/>
            <a:ext cx="8272211" cy="3315827"/>
          </a:xfrm>
        </p:spPr>
        <p:txBody>
          <a:bodyPr>
            <a:normAutofit/>
          </a:bodyPr>
          <a:lstStyle/>
          <a:p>
            <a:r>
              <a:rPr lang="en-US" sz="2400" dirty="0" smtClean="0"/>
              <a:t>Teachers can construct conclusion items to engage students in relevant conclusion item writing</a:t>
            </a:r>
          </a:p>
          <a:p>
            <a:r>
              <a:rPr lang="en-US" sz="2400" dirty="0" smtClean="0"/>
              <a:t>Students can respond more successfully to Conclusion Items on statewide assessments</a:t>
            </a:r>
          </a:p>
          <a:p>
            <a:r>
              <a:rPr lang="en-US" sz="2400" dirty="0" smtClean="0"/>
              <a:t>Understanding and ability to use scaffolds for supporting ALL students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773236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1143000"/>
          </a:xfrm>
        </p:spPr>
        <p:txBody>
          <a:bodyPr/>
          <a:lstStyle/>
          <a:p>
            <a:r>
              <a:rPr lang="en-US" dirty="0" smtClean="0"/>
              <a:t>Homework</a:t>
            </a:r>
            <a:endParaRPr lang="en-US" dirty="0"/>
          </a:p>
        </p:txBody>
      </p:sp>
      <p:sp>
        <p:nvSpPr>
          <p:cNvPr id="3" name="Content Placeholder 2"/>
          <p:cNvSpPr>
            <a:spLocks noGrp="1"/>
          </p:cNvSpPr>
          <p:nvPr>
            <p:ph idx="1"/>
          </p:nvPr>
        </p:nvSpPr>
        <p:spPr>
          <a:xfrm>
            <a:off x="2201780" y="1877383"/>
            <a:ext cx="5029200" cy="4672032"/>
          </a:xfrm>
        </p:spPr>
        <p:txBody>
          <a:bodyPr>
            <a:noAutofit/>
          </a:bodyPr>
          <a:lstStyle/>
          <a:p>
            <a:r>
              <a:rPr lang="en-US" sz="2000" b="1" dirty="0"/>
              <a:t>Engage students </a:t>
            </a:r>
            <a:r>
              <a:rPr lang="en-US" sz="2000" dirty="0"/>
              <a:t>in strategies for Generating an </a:t>
            </a:r>
            <a:r>
              <a:rPr lang="en-US" sz="2000" dirty="0" smtClean="0"/>
              <a:t>Argument</a:t>
            </a:r>
            <a:endParaRPr lang="en-US" sz="2000" b="1" dirty="0" smtClean="0"/>
          </a:p>
          <a:p>
            <a:r>
              <a:rPr lang="en-US" sz="2000" b="1" dirty="0" smtClean="0"/>
              <a:t>Administer</a:t>
            </a:r>
            <a:r>
              <a:rPr lang="en-US" sz="2000" dirty="0" smtClean="0"/>
              <a:t> </a:t>
            </a:r>
            <a:r>
              <a:rPr lang="en-US" sz="2000" dirty="0"/>
              <a:t>the Argument from Evidence </a:t>
            </a:r>
            <a:r>
              <a:rPr lang="en-US" sz="2000" dirty="0" smtClean="0"/>
              <a:t>post-</a:t>
            </a:r>
            <a:r>
              <a:rPr lang="en-US" sz="2000" dirty="0"/>
              <a:t>assessment item to your students </a:t>
            </a:r>
            <a:r>
              <a:rPr lang="en-US" sz="2000" b="1" dirty="0" smtClean="0"/>
              <a:t>AFTER</a:t>
            </a:r>
            <a:r>
              <a:rPr lang="en-US" sz="2000" dirty="0" smtClean="0"/>
              <a:t> </a:t>
            </a:r>
            <a:r>
              <a:rPr lang="en-US" sz="2000" dirty="0"/>
              <a:t>instruction on </a:t>
            </a:r>
            <a:r>
              <a:rPr lang="en-US" sz="2000" dirty="0" smtClean="0"/>
              <a:t>Engaging in Argument from Evidence. </a:t>
            </a:r>
            <a:endParaRPr lang="en-US" sz="2000" dirty="0"/>
          </a:p>
          <a:p>
            <a:r>
              <a:rPr lang="en-US" sz="2000" b="1" dirty="0"/>
              <a:t>Bring </a:t>
            </a:r>
            <a:r>
              <a:rPr lang="en-US" sz="2000" dirty="0"/>
              <a:t>your student </a:t>
            </a:r>
            <a:r>
              <a:rPr lang="en-US" sz="2000" b="1" dirty="0" smtClean="0"/>
              <a:t>post-</a:t>
            </a:r>
            <a:r>
              <a:rPr lang="en-US" sz="2000" b="1" dirty="0"/>
              <a:t>assessments </a:t>
            </a:r>
            <a:r>
              <a:rPr lang="en-US" sz="2000" dirty="0"/>
              <a:t>to the next session for scoring </a:t>
            </a:r>
          </a:p>
          <a:p>
            <a:r>
              <a:rPr lang="en-US" sz="2000" b="1" dirty="0"/>
              <a:t>Bring </a:t>
            </a:r>
            <a:r>
              <a:rPr lang="en-US" sz="2000" b="1" dirty="0" smtClean="0"/>
              <a:t>your </a:t>
            </a:r>
            <a:r>
              <a:rPr lang="en-US" sz="2000" b="1" dirty="0"/>
              <a:t>student roster </a:t>
            </a:r>
            <a:r>
              <a:rPr lang="en-US" sz="2000" dirty="0"/>
              <a:t>for recording student scores </a:t>
            </a:r>
          </a:p>
          <a:p>
            <a:r>
              <a:rPr lang="en-US" sz="2000" b="1" dirty="0" smtClean="0"/>
              <a:t>Note </a:t>
            </a:r>
            <a:r>
              <a:rPr lang="en-US" sz="2000" b="1" dirty="0"/>
              <a:t>successes and challenges </a:t>
            </a:r>
            <a:r>
              <a:rPr lang="en-US" sz="2000" dirty="0"/>
              <a:t>and be prepared to debrief the experience at Session </a:t>
            </a:r>
            <a:r>
              <a:rPr lang="en-US" sz="2000" dirty="0" smtClean="0"/>
              <a:t>3. </a:t>
            </a:r>
            <a:endParaRPr lang="en-US" sz="2000" dirty="0"/>
          </a:p>
        </p:txBody>
      </p:sp>
      <p:pic>
        <p:nvPicPr>
          <p:cNvPr id="4" name="Picture 2" descr="C:\Users\gboatman\AppData\Local\Microsoft\Windows\Temporary Internet Files\Content.IE5\2661AVXN\MP900432994[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885" y="1576137"/>
            <a:ext cx="1600200" cy="321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1363999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AESD Science reflection survey</a:t>
            </a:r>
            <a:endParaRPr lang="en-US" dirty="0"/>
          </a:p>
        </p:txBody>
      </p:sp>
      <p:graphicFrame>
        <p:nvGraphicFramePr>
          <p:cNvPr id="4" name="Shape 29"/>
          <p:cNvGraphicFramePr/>
          <p:nvPr>
            <p:extLst>
              <p:ext uri="{D42A27DB-BD31-4B8C-83A1-F6EECF244321}">
                <p14:modId xmlns:p14="http://schemas.microsoft.com/office/powerpoint/2010/main" val="3104838781"/>
              </p:ext>
            </p:extLst>
          </p:nvPr>
        </p:nvGraphicFramePr>
        <p:xfrm>
          <a:off x="317438" y="1932552"/>
          <a:ext cx="6317100" cy="4720225"/>
        </p:xfrm>
        <a:graphic>
          <a:graphicData uri="http://schemas.openxmlformats.org/drawingml/2006/table">
            <a:tbl>
              <a:tblPr>
                <a:noFill/>
              </a:tblPr>
              <a:tblGrid>
                <a:gridCol w="2044762"/>
                <a:gridCol w="4272338"/>
              </a:tblGrid>
              <a:tr h="944045">
                <a:tc>
                  <a:txBody>
                    <a:bodyPr/>
                    <a:lstStyle/>
                    <a:p>
                      <a:pPr algn="r" rtl="0">
                        <a:spcBef>
                          <a:spcPts val="0"/>
                        </a:spcBef>
                        <a:buNone/>
                      </a:pPr>
                      <a:r>
                        <a:rPr lang="en" sz="1900" b="1" dirty="0"/>
                        <a:t>Workshop</a:t>
                      </a:r>
                    </a:p>
                    <a:p>
                      <a:pPr algn="r">
                        <a:spcBef>
                          <a:spcPts val="0"/>
                        </a:spcBef>
                        <a:buNone/>
                      </a:pPr>
                      <a:r>
                        <a:rPr lang="en" sz="1900" b="1" dirty="0"/>
                        <a:t>Date:</a:t>
                      </a:r>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solidFill>
                      <a:srgbClr val="D9D9D9"/>
                    </a:solidFill>
                  </a:tcPr>
                </a:tc>
                <a:tc>
                  <a:txBody>
                    <a:bodyPr/>
                    <a:lstStyle/>
                    <a:p>
                      <a:pPr>
                        <a:spcBef>
                          <a:spcPts val="0"/>
                        </a:spcBef>
                        <a:buNone/>
                      </a:pPr>
                      <a:r>
                        <a:rPr lang="en-US" sz="1900" dirty="0" smtClean="0"/>
                        <a:t>02-03-2015</a:t>
                      </a:r>
                      <a:endParaRPr sz="1900" dirty="0"/>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solidFill>
                      <a:srgbClr val="D9D9D9"/>
                    </a:solidFill>
                  </a:tcPr>
                </a:tc>
              </a:tr>
              <a:tr h="944045">
                <a:tc>
                  <a:txBody>
                    <a:bodyPr/>
                    <a:lstStyle/>
                    <a:p>
                      <a:pPr algn="r" rtl="0">
                        <a:spcBef>
                          <a:spcPts val="0"/>
                        </a:spcBef>
                        <a:buNone/>
                      </a:pPr>
                      <a:r>
                        <a:rPr lang="en" sz="1900" b="1" dirty="0"/>
                        <a:t>Intended</a:t>
                      </a:r>
                    </a:p>
                    <a:p>
                      <a:pPr algn="r" rtl="0">
                        <a:spcBef>
                          <a:spcPts val="0"/>
                        </a:spcBef>
                        <a:buNone/>
                      </a:pPr>
                      <a:r>
                        <a:rPr lang="en" sz="1900" b="1" dirty="0"/>
                        <a:t>Goal:</a:t>
                      </a:r>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tcPr>
                </a:tc>
                <a:tc>
                  <a:txBody>
                    <a:bodyPr/>
                    <a:lstStyle/>
                    <a:p>
                      <a:pPr>
                        <a:spcBef>
                          <a:spcPts val="0"/>
                        </a:spcBef>
                        <a:buNone/>
                      </a:pPr>
                      <a:r>
                        <a:rPr lang="en-US" sz="1900" dirty="0" smtClean="0"/>
                        <a:t>Goal 1</a:t>
                      </a:r>
                      <a:endParaRPr sz="1900" dirty="0"/>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tcPr>
                </a:tc>
              </a:tr>
              <a:tr h="944045">
                <a:tc>
                  <a:txBody>
                    <a:bodyPr/>
                    <a:lstStyle/>
                    <a:p>
                      <a:pPr lvl="0" algn="r" rtl="0">
                        <a:spcBef>
                          <a:spcPts val="0"/>
                        </a:spcBef>
                        <a:buNone/>
                      </a:pPr>
                      <a:r>
                        <a:rPr lang="en" sz="1900" b="1" dirty="0"/>
                        <a:t>Title of Workshop:</a:t>
                      </a:r>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solidFill>
                      <a:srgbClr val="CCCCCC"/>
                    </a:solidFill>
                  </a:tcPr>
                </a:tc>
                <a:tc>
                  <a:txBody>
                    <a:bodyPr/>
                    <a:lstStyle/>
                    <a:p>
                      <a:pPr>
                        <a:spcBef>
                          <a:spcPts val="0"/>
                        </a:spcBef>
                        <a:buNone/>
                      </a:pPr>
                      <a:r>
                        <a:rPr lang="en-US" sz="1900" i="1" dirty="0" smtClean="0"/>
                        <a:t>(from dropdown menu)</a:t>
                      </a:r>
                      <a:br>
                        <a:rPr lang="en-US" sz="1900" i="1" dirty="0" smtClean="0"/>
                      </a:br>
                      <a:r>
                        <a:rPr lang="en-US" sz="1900" dirty="0" smtClean="0"/>
                        <a:t>Transitioning to NGSS Day 2</a:t>
                      </a:r>
                      <a:endParaRPr sz="1900" dirty="0"/>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solidFill>
                      <a:srgbClr val="CCCCCC"/>
                    </a:solidFill>
                  </a:tcPr>
                </a:tc>
              </a:tr>
              <a:tr h="944045">
                <a:tc>
                  <a:txBody>
                    <a:bodyPr/>
                    <a:lstStyle/>
                    <a:p>
                      <a:pPr lvl="0" algn="r" rtl="0">
                        <a:spcBef>
                          <a:spcPts val="0"/>
                        </a:spcBef>
                        <a:buNone/>
                      </a:pPr>
                      <a:r>
                        <a:rPr lang="en" sz="1900" b="1" dirty="0"/>
                        <a:t>Number of PD Hours:</a:t>
                      </a:r>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tcPr>
                </a:tc>
                <a:tc>
                  <a:txBody>
                    <a:bodyPr/>
                    <a:lstStyle/>
                    <a:p>
                      <a:pPr>
                        <a:spcBef>
                          <a:spcPts val="0"/>
                        </a:spcBef>
                        <a:buNone/>
                      </a:pPr>
                      <a:r>
                        <a:rPr lang="en-US" sz="1900" dirty="0" smtClean="0"/>
                        <a:t>6</a:t>
                      </a:r>
                      <a:endParaRPr sz="1900" dirty="0"/>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tcPr>
                </a:tc>
              </a:tr>
              <a:tr h="944045">
                <a:tc>
                  <a:txBody>
                    <a:bodyPr/>
                    <a:lstStyle/>
                    <a:p>
                      <a:pPr algn="r" rtl="0">
                        <a:spcBef>
                          <a:spcPts val="0"/>
                        </a:spcBef>
                        <a:buNone/>
                      </a:pPr>
                      <a:r>
                        <a:rPr lang="en" sz="1900" b="1"/>
                        <a:t>ESD of</a:t>
                      </a:r>
                    </a:p>
                    <a:p>
                      <a:pPr lvl="0" algn="r" rtl="0">
                        <a:spcBef>
                          <a:spcPts val="0"/>
                        </a:spcBef>
                        <a:buNone/>
                      </a:pPr>
                      <a:r>
                        <a:rPr lang="en" sz="1900" b="1"/>
                        <a:t>this PD:</a:t>
                      </a:r>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solidFill>
                      <a:srgbClr val="CCCCCC"/>
                    </a:solidFill>
                  </a:tcPr>
                </a:tc>
                <a:tc>
                  <a:txBody>
                    <a:bodyPr/>
                    <a:lstStyle/>
                    <a:p>
                      <a:pPr lvl="0">
                        <a:spcBef>
                          <a:spcPts val="0"/>
                        </a:spcBef>
                        <a:buNone/>
                      </a:pPr>
                      <a:r>
                        <a:rPr lang="en-US" sz="1900" dirty="0" smtClean="0"/>
                        <a:t>Northwest ESD 189</a:t>
                      </a:r>
                      <a:endParaRPr sz="1900" dirty="0"/>
                    </a:p>
                  </a:txBody>
                  <a:tcPr marL="91425" marR="91425" marT="91425" marB="91425" anchor="ctr">
                    <a:lnL w="9525" cap="flat">
                      <a:solidFill>
                        <a:srgbClr val="999999">
                          <a:alpha val="0"/>
                        </a:srgbClr>
                      </a:solidFill>
                      <a:prstDash val="solid"/>
                      <a:round/>
                      <a:headEnd type="none" w="med" len="med"/>
                      <a:tailEnd type="none" w="med" len="med"/>
                    </a:lnL>
                    <a:lnR w="9525" cap="flat">
                      <a:solidFill>
                        <a:srgbClr val="999999">
                          <a:alpha val="0"/>
                        </a:srgbClr>
                      </a:solidFill>
                      <a:prstDash val="solid"/>
                      <a:round/>
                      <a:headEnd type="none" w="med" len="med"/>
                      <a:tailEnd type="none" w="med" len="med"/>
                    </a:lnR>
                    <a:lnT w="9525" cap="flat">
                      <a:solidFill>
                        <a:srgbClr val="999999">
                          <a:alpha val="0"/>
                        </a:srgbClr>
                      </a:solidFill>
                      <a:prstDash val="solid"/>
                      <a:round/>
                      <a:headEnd type="none" w="med" len="med"/>
                      <a:tailEnd type="none" w="med" len="med"/>
                    </a:lnT>
                    <a:lnB w="9525" cap="flat">
                      <a:solidFill>
                        <a:srgbClr val="999999">
                          <a:alpha val="0"/>
                        </a:srgbClr>
                      </a:solidFill>
                      <a:prstDash val="solid"/>
                      <a:round/>
                      <a:headEnd type="none" w="med" len="med"/>
                      <a:tailEnd type="none" w="med" len="med"/>
                    </a:lnB>
                    <a:solidFill>
                      <a:srgbClr val="CCCCCC"/>
                    </a:solidFill>
                  </a:tcPr>
                </a:tc>
              </a:tr>
            </a:tbl>
          </a:graphicData>
        </a:graphic>
      </p:graphicFrame>
      <p:pic>
        <p:nvPicPr>
          <p:cNvPr id="6" name="Picture 5"/>
          <p:cNvPicPr>
            <a:picLocks noChangeAspect="1"/>
          </p:cNvPicPr>
          <p:nvPr/>
        </p:nvPicPr>
        <p:blipFill>
          <a:blip r:embed="rId2"/>
          <a:stretch>
            <a:fillRect/>
          </a:stretch>
        </p:blipFill>
        <p:spPr>
          <a:xfrm>
            <a:off x="7559274" y="228600"/>
            <a:ext cx="1584727" cy="1651000"/>
          </a:xfrm>
          <a:prstGeom prst="rect">
            <a:avLst/>
          </a:prstGeom>
        </p:spPr>
      </p:pic>
      <p:pic>
        <p:nvPicPr>
          <p:cNvPr id="7" name="Picture 6"/>
          <p:cNvPicPr>
            <a:picLocks noChangeAspect="1"/>
          </p:cNvPicPr>
          <p:nvPr/>
        </p:nvPicPr>
        <p:blipFill>
          <a:blip r:embed="rId3"/>
          <a:stretch>
            <a:fillRect/>
          </a:stretch>
        </p:blipFill>
        <p:spPr>
          <a:xfrm>
            <a:off x="6705600" y="2590800"/>
            <a:ext cx="2362200" cy="2379334"/>
          </a:xfrm>
          <a:prstGeom prst="rect">
            <a:avLst/>
          </a:prstGeom>
        </p:spPr>
      </p:pic>
      <p:sp>
        <p:nvSpPr>
          <p:cNvPr id="5" name="Shape 34"/>
          <p:cNvSpPr txBox="1"/>
          <p:nvPr/>
        </p:nvSpPr>
        <p:spPr>
          <a:xfrm>
            <a:off x="6686700" y="4876800"/>
            <a:ext cx="2381100" cy="631422"/>
          </a:xfrm>
          <a:prstGeom prst="rect">
            <a:avLst/>
          </a:prstGeom>
          <a:noFill/>
          <a:ln>
            <a:noFill/>
          </a:ln>
        </p:spPr>
        <p:txBody>
          <a:bodyPr wrap="none" lIns="0" tIns="0" rIns="0" bIns="0" anchor="ctr" anchorCtr="0">
            <a:noAutofit/>
          </a:bodyPr>
          <a:lstStyle/>
          <a:p>
            <a:pPr lvl="0" algn="ctr" rtl="0">
              <a:spcBef>
                <a:spcPts val="0"/>
              </a:spcBef>
              <a:buNone/>
            </a:pPr>
            <a:r>
              <a:rPr lang="en" sz="2400" b="1" dirty="0"/>
              <a:t>bit.ly/aesd_survey</a:t>
            </a:r>
          </a:p>
        </p:txBody>
      </p:sp>
    </p:spTree>
    <p:extLst>
      <p:ext uri="{BB962C8B-B14F-4D97-AF65-F5344CB8AC3E}">
        <p14:creationId xmlns:p14="http://schemas.microsoft.com/office/powerpoint/2010/main" val="42517206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a:t>Participant survey instructions (POST your card or handout &amp; QR)</a:t>
            </a:r>
          </a:p>
          <a:p>
            <a:r>
              <a:rPr lang="en-US" dirty="0"/>
              <a:t>Clock hours and evaluations</a:t>
            </a:r>
          </a:p>
          <a:p>
            <a:r>
              <a:rPr lang="en-US" dirty="0"/>
              <a:t>Session 2 Date Reminder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332307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661989"/>
            <a:ext cx="8270875" cy="6035674"/>
          </a:xfrm>
        </p:spPr>
        <p:txBody>
          <a:bodyPr>
            <a:normAutofit fontScale="62500" lnSpcReduction="20000"/>
          </a:bodyPr>
          <a:lstStyle/>
          <a:p>
            <a:pPr marL="0" indent="0">
              <a:buNone/>
            </a:pPr>
            <a:r>
              <a:rPr lang="en-US" b="1" i="1" dirty="0"/>
              <a:t>RE: permission for article use for not for profit workshop</a:t>
            </a:r>
            <a:endParaRPr lang="en-US" b="1" i="1" dirty="0" smtClean="0"/>
          </a:p>
          <a:p>
            <a:pPr marL="0" indent="0">
              <a:buNone/>
            </a:pPr>
            <a:r>
              <a:rPr lang="en-US" b="1" i="1" dirty="0"/>
              <a:t>Emily Brady </a:t>
            </a:r>
            <a:r>
              <a:rPr lang="en-US" b="1" i="1" dirty="0" smtClean="0">
                <a:hlinkClick r:id="rId3"/>
              </a:rPr>
              <a:t>ebrady</a:t>
            </a:r>
            <a:r>
              <a:rPr lang="en-US" b="1" i="1" dirty="0">
                <a:hlinkClick r:id="rId3"/>
              </a:rPr>
              <a:t>@</a:t>
            </a:r>
            <a:r>
              <a:rPr lang="en-US" b="1" i="1" dirty="0" smtClean="0">
                <a:hlinkClick r:id="rId3"/>
              </a:rPr>
              <a:t>nsta.org</a:t>
            </a:r>
            <a:endParaRPr lang="en-US" b="1" i="1" dirty="0" smtClean="0"/>
          </a:p>
          <a:p>
            <a:pPr marL="0" indent="0">
              <a:buNone/>
            </a:pPr>
            <a:r>
              <a:rPr lang="en-US" b="1" i="1" dirty="0" smtClean="0"/>
              <a:t>Sent: 11/18/2014  9:22 am</a:t>
            </a:r>
          </a:p>
          <a:p>
            <a:pPr marL="0" indent="0">
              <a:buNone/>
            </a:pPr>
            <a:r>
              <a:rPr lang="en-US" b="1" i="1" dirty="0" smtClean="0"/>
              <a:t>To:  Georgia Boatman</a:t>
            </a:r>
            <a:endParaRPr lang="en-US" b="1" i="1" dirty="0"/>
          </a:p>
          <a:p>
            <a:pPr marL="0" indent="0">
              <a:buNone/>
            </a:pPr>
            <a:r>
              <a:rPr lang="en-US" b="1" i="1" dirty="0" smtClean="0"/>
              <a:t>Hi </a:t>
            </a:r>
            <a:r>
              <a:rPr lang="en-US" b="1" i="1" dirty="0"/>
              <a:t>Georgia, thanks for your email – you have our permission.</a:t>
            </a:r>
          </a:p>
          <a:p>
            <a:pPr marL="0" indent="0">
              <a:buNone/>
            </a:pPr>
            <a:r>
              <a:rPr lang="en-US" dirty="0"/>
              <a:t>RE: permission for article use for not for profit workshop</a:t>
            </a:r>
          </a:p>
          <a:p>
            <a:pPr marL="0" indent="0">
              <a:buNone/>
            </a:pPr>
            <a:r>
              <a:rPr lang="en-US" b="1" dirty="0"/>
              <a:t>From:</a:t>
            </a:r>
            <a:r>
              <a:rPr lang="en-US" dirty="0"/>
              <a:t> Georgia Boatman </a:t>
            </a:r>
            <a:r>
              <a:rPr lang="en-US" u="sng" dirty="0"/>
              <a:t>[mailto:gboatman@esd123.org]</a:t>
            </a:r>
            <a:r>
              <a:rPr lang="en-US" dirty="0"/>
              <a:t> </a:t>
            </a:r>
            <a:br>
              <a:rPr lang="en-US" dirty="0"/>
            </a:br>
            <a:r>
              <a:rPr lang="en-US" b="1" dirty="0"/>
              <a:t>Sent:</a:t>
            </a:r>
            <a:r>
              <a:rPr lang="en-US" dirty="0"/>
              <a:t> Wednesday, November 12, 2014 4:18 PM</a:t>
            </a:r>
            <a:br>
              <a:rPr lang="en-US" dirty="0"/>
            </a:br>
            <a:r>
              <a:rPr lang="en-US" b="1" dirty="0"/>
              <a:t>To:</a:t>
            </a:r>
            <a:r>
              <a:rPr lang="en-US" dirty="0"/>
              <a:t> permissions</a:t>
            </a:r>
            <a:br>
              <a:rPr lang="en-US" dirty="0"/>
            </a:br>
            <a:r>
              <a:rPr lang="en-US" b="1" dirty="0"/>
              <a:t>Subject:</a:t>
            </a:r>
            <a:r>
              <a:rPr lang="en-US" dirty="0"/>
              <a:t> permission for article use for not for profit </a:t>
            </a:r>
            <a:r>
              <a:rPr lang="en-US" dirty="0" smtClean="0"/>
              <a:t>workshop</a:t>
            </a:r>
            <a:endParaRPr lang="en-US" dirty="0"/>
          </a:p>
          <a:p>
            <a:pPr marL="0" indent="0">
              <a:buNone/>
            </a:pPr>
            <a:r>
              <a:rPr lang="en-US" dirty="0"/>
              <a:t>I am one of 9 Regional Science Coordinators in Washington state and the we all  will be doing a workshop session on claims, evidence, reasoning and equity for non-dominant student populations. We are interested in using some articles from Science for Children, Science Scope and Science Teacher to have teachers read, reflect and jigsaw their learning regarding special needs populations’ strategies.  Since we are teaching K-12 groups we thought to have a couple of articles at each grade level for teachers to choose from.  Teachers would only get the article they are reading for the jigsaw so that would be about 10 copies of each for each our 9 groups, or about 100 copies of each.   All 9 Regional Coordinators are NSTA members and this workshop session would be a not for profit endeavor</a:t>
            </a:r>
            <a:r>
              <a:rPr lang="en-US" dirty="0" smtClean="0"/>
              <a:t>.</a:t>
            </a:r>
            <a:endParaRPr lang="en-US" dirty="0"/>
          </a:p>
          <a:p>
            <a:pPr marL="0" indent="0">
              <a:buNone/>
            </a:pPr>
            <a:r>
              <a:rPr lang="en-US" dirty="0"/>
              <a:t>The articles are:</a:t>
            </a:r>
          </a:p>
          <a:p>
            <a:r>
              <a:rPr lang="en-US" u="sng" dirty="0"/>
              <a:t>Methods and Strategies: Science Success for Students With Special Needs</a:t>
            </a:r>
            <a:r>
              <a:rPr lang="en-US" dirty="0"/>
              <a:t>-Oct. 2007 Science and Children</a:t>
            </a:r>
          </a:p>
          <a:p>
            <a:r>
              <a:rPr lang="en-US" u="sng" dirty="0"/>
              <a:t>Teaching Science to Students </a:t>
            </a:r>
            <a:r>
              <a:rPr lang="en-US" u="sng" dirty="0" smtClean="0"/>
              <a:t>with Learning  </a:t>
            </a:r>
            <a:r>
              <a:rPr lang="en-US" u="sng" dirty="0"/>
              <a:t>Disabilities-</a:t>
            </a:r>
            <a:r>
              <a:rPr lang="en-US" dirty="0"/>
              <a:t>Mar. 2006 Science Teacher</a:t>
            </a:r>
          </a:p>
          <a:p>
            <a:r>
              <a:rPr lang="en-US" u="sng" dirty="0"/>
              <a:t>Prepared Practitioner</a:t>
            </a:r>
            <a:r>
              <a:rPr lang="en-US" dirty="0"/>
              <a:t> –Mar. 2010 Science Teacher</a:t>
            </a:r>
          </a:p>
          <a:p>
            <a:r>
              <a:rPr lang="en-US" u="sng" dirty="0"/>
              <a:t>Cooperative Learning in an Inclusive Science Classroom</a:t>
            </a:r>
            <a:r>
              <a:rPr lang="en-US" dirty="0"/>
              <a:t>-Nov. 2011 Science Scope</a:t>
            </a:r>
          </a:p>
          <a:p>
            <a:r>
              <a:rPr lang="en-US" u="sng" dirty="0"/>
              <a:t>Teaching Science to Students with Learning </a:t>
            </a:r>
            <a:r>
              <a:rPr lang="en-US" u="sng" dirty="0" smtClean="0"/>
              <a:t>Differences</a:t>
            </a:r>
            <a:r>
              <a:rPr lang="en-US" dirty="0" smtClean="0"/>
              <a:t>-</a:t>
            </a:r>
            <a:r>
              <a:rPr lang="en-US" dirty="0"/>
              <a:t>Mar. 2007 Science Teacher         </a:t>
            </a:r>
          </a:p>
          <a:p>
            <a:r>
              <a:rPr lang="en-US" u="sng" dirty="0"/>
              <a:t>Three Keys to Success in Science for Students with Learning Disabilities</a:t>
            </a:r>
            <a:r>
              <a:rPr lang="en-US" dirty="0"/>
              <a:t>-Nov 2011-Science Scope</a:t>
            </a:r>
          </a:p>
          <a:p>
            <a:r>
              <a:rPr lang="en-US" u="sng" dirty="0"/>
              <a:t>One Mode is Not for All</a:t>
            </a:r>
            <a:r>
              <a:rPr lang="en-US" dirty="0"/>
              <a:t>-Jan. 2006 Science and Children</a:t>
            </a:r>
          </a:p>
          <a:p>
            <a:endParaRPr lang="en-US" dirty="0"/>
          </a:p>
          <a:p>
            <a:pPr marL="0" indent="0">
              <a:buNone/>
            </a:pPr>
            <a:r>
              <a:rPr lang="en-US" dirty="0"/>
              <a:t>Please advise me as to whether we can have permission to use these articles at no cost.  We have no budget for extensive copyright permission fees.  Thanks.</a:t>
            </a:r>
          </a:p>
          <a:p>
            <a:endParaRPr lang="en-US" dirty="0"/>
          </a:p>
        </p:txBody>
      </p:sp>
    </p:spTree>
    <p:extLst>
      <p:ext uri="{BB962C8B-B14F-4D97-AF65-F5344CB8AC3E}">
        <p14:creationId xmlns:p14="http://schemas.microsoft.com/office/powerpoint/2010/main" val="314062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Norms?  Why argument from evidence?</a:t>
            </a:r>
            <a:endParaRPr lang="en-US" dirty="0"/>
          </a:p>
        </p:txBody>
      </p:sp>
      <p:sp>
        <p:nvSpPr>
          <p:cNvPr id="3" name="Content Placeholder 2"/>
          <p:cNvSpPr>
            <a:spLocks noGrp="1"/>
          </p:cNvSpPr>
          <p:nvPr>
            <p:ph idx="1"/>
          </p:nvPr>
        </p:nvSpPr>
        <p:spPr>
          <a:xfrm>
            <a:off x="2996863" y="4040249"/>
            <a:ext cx="5142704" cy="2880214"/>
          </a:xfrm>
        </p:spPr>
        <p:txBody>
          <a:bodyPr anchor="t"/>
          <a:lstStyle/>
          <a:p>
            <a:r>
              <a:rPr lang="en-US" dirty="0">
                <a:hlinkClick r:id="rId3"/>
              </a:rPr>
              <a:t>www.youtube.com/watch?v=3sKdDyyanGk</a:t>
            </a:r>
            <a:endParaRPr lang="en-US" dirty="0"/>
          </a:p>
          <a:p>
            <a:endParaRPr lang="en-US" dirty="0"/>
          </a:p>
        </p:txBody>
      </p:sp>
      <p:pic>
        <p:nvPicPr>
          <p:cNvPr id="4" name="Picture 3">
            <a:hlinkClick r:id="rId3"/>
          </p:cNvPr>
          <p:cNvPicPr>
            <a:picLocks noChangeAspect="1"/>
          </p:cNvPicPr>
          <p:nvPr/>
        </p:nvPicPr>
        <p:blipFill>
          <a:blip r:embed="rId4"/>
          <a:stretch>
            <a:fillRect/>
          </a:stretch>
        </p:blipFill>
        <p:spPr>
          <a:xfrm>
            <a:off x="2808321" y="2417303"/>
            <a:ext cx="5899787" cy="4234102"/>
          </a:xfrm>
          <a:prstGeom prst="rect">
            <a:avLst/>
          </a:prstGeom>
        </p:spPr>
      </p:pic>
      <p:pic>
        <p:nvPicPr>
          <p:cNvPr id="5" name="Picture 4"/>
          <p:cNvPicPr>
            <a:picLocks noChangeAspect="1"/>
          </p:cNvPicPr>
          <p:nvPr/>
        </p:nvPicPr>
        <p:blipFill>
          <a:blip r:embed="rId5"/>
          <a:stretch>
            <a:fillRect/>
          </a:stretch>
        </p:blipFill>
        <p:spPr>
          <a:xfrm>
            <a:off x="217520" y="6229898"/>
            <a:ext cx="2590800" cy="444500"/>
          </a:xfrm>
          <a:prstGeom prst="rect">
            <a:avLst/>
          </a:prstGeom>
        </p:spPr>
      </p:pic>
      <p:sp>
        <p:nvSpPr>
          <p:cNvPr id="6" name="TextBox 5"/>
          <p:cNvSpPr txBox="1"/>
          <p:nvPr/>
        </p:nvSpPr>
        <p:spPr>
          <a:xfrm>
            <a:off x="603702" y="6017342"/>
            <a:ext cx="2088808" cy="369332"/>
          </a:xfrm>
          <a:prstGeom prst="rect">
            <a:avLst/>
          </a:prstGeom>
          <a:noFill/>
        </p:spPr>
        <p:txBody>
          <a:bodyPr wrap="none" rtlCol="0">
            <a:spAutoFit/>
          </a:bodyPr>
          <a:lstStyle/>
          <a:p>
            <a:r>
              <a:rPr lang="en-US" dirty="0" smtClean="0"/>
              <a:t>Photo by Stefan </a:t>
            </a:r>
            <a:r>
              <a:rPr lang="en-US" dirty="0" err="1" smtClean="0"/>
              <a:t>Lins</a:t>
            </a:r>
            <a:endParaRPr lang="en-US" dirty="0"/>
          </a:p>
        </p:txBody>
      </p:sp>
    </p:spTree>
    <p:extLst>
      <p:ext uri="{BB962C8B-B14F-4D97-AF65-F5344CB8AC3E}">
        <p14:creationId xmlns:p14="http://schemas.microsoft.com/office/powerpoint/2010/main" val="537272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three dimensions of the NGSS</a:t>
            </a:r>
            <a:endParaRPr lang="en-US" dirty="0"/>
          </a:p>
        </p:txBody>
      </p:sp>
      <p:pic>
        <p:nvPicPr>
          <p:cNvPr id="1026" name="Picture 2" descr="C:\Users\mechellel\Downloads\NGS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204" y="2077520"/>
            <a:ext cx="4356100" cy="412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389340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How would you respond?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13266">
            <a:off x="806217" y="2360466"/>
            <a:ext cx="3140142" cy="1735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6462">
            <a:off x="4688457" y="2156059"/>
            <a:ext cx="3450725" cy="2630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6578">
            <a:off x="1885080" y="4290446"/>
            <a:ext cx="3694644" cy="2017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4075990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How did you Score?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564" y="2429791"/>
            <a:ext cx="8270875" cy="318110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50704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Do you agree?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8475">
            <a:off x="3373304" y="2143125"/>
            <a:ext cx="5419725"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72111">
            <a:off x="715829" y="3123399"/>
            <a:ext cx="531495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248" y="5887261"/>
            <a:ext cx="1851439" cy="823881"/>
          </a:xfrm>
          <a:prstGeom prst="rect">
            <a:avLst/>
          </a:prstGeom>
        </p:spPr>
      </p:pic>
    </p:spTree>
    <p:extLst>
      <p:ext uri="{BB962C8B-B14F-4D97-AF65-F5344CB8AC3E}">
        <p14:creationId xmlns:p14="http://schemas.microsoft.com/office/powerpoint/2010/main" val="211732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1287</TotalTime>
  <Words>4348</Words>
  <Application>Microsoft Office PowerPoint</Application>
  <PresentationFormat>On-screen Show (4:3)</PresentationFormat>
  <Paragraphs>426</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Dividend</vt:lpstr>
      <vt:lpstr>Transitioning to NGSS:  From Conclusion Writing to arguing from Evidence</vt:lpstr>
      <vt:lpstr>Goals</vt:lpstr>
      <vt:lpstr>Overview of the series</vt:lpstr>
      <vt:lpstr>Agenda-Today’s journey </vt:lpstr>
      <vt:lpstr>Why Norms?  Why argument from evidence?</vt:lpstr>
      <vt:lpstr>The three dimensions of the NGSS</vt:lpstr>
      <vt:lpstr>Scoring: How would you respond?</vt:lpstr>
      <vt:lpstr>Scoring: How did you Score?</vt:lpstr>
      <vt:lpstr>Scoring: Do you agree?</vt:lpstr>
      <vt:lpstr>Scoring: How did your students do?</vt:lpstr>
      <vt:lpstr>Take a Break</vt:lpstr>
      <vt:lpstr>Rubric Thinking</vt:lpstr>
      <vt:lpstr>Writing a new item</vt:lpstr>
      <vt:lpstr>Lunch!</vt:lpstr>
      <vt:lpstr>Getting FeedBack</vt:lpstr>
      <vt:lpstr>Developing Arguments supported by evidence</vt:lpstr>
      <vt:lpstr>Developing Arguments Based on evidence</vt:lpstr>
      <vt:lpstr>Developing Arguments Based on evidence</vt:lpstr>
      <vt:lpstr>How to Write a Scientific  argument</vt:lpstr>
      <vt:lpstr>What are Claims Evidence and Reasoning</vt:lpstr>
      <vt:lpstr>Try your own</vt:lpstr>
      <vt:lpstr>PowerPoint Presentation</vt:lpstr>
      <vt:lpstr>PowerPoint Presentation</vt:lpstr>
      <vt:lpstr>Analyzing Levels of complexity for CER</vt:lpstr>
      <vt:lpstr>Analyzing Levels of complexity for CER</vt:lpstr>
      <vt:lpstr>Analyzing Levels of complexity for CER</vt:lpstr>
      <vt:lpstr>Analyzing Levels of complexity for CER</vt:lpstr>
      <vt:lpstr>Speaking and Listening as a Strategy</vt:lpstr>
      <vt:lpstr>What do you do now?</vt:lpstr>
      <vt:lpstr>The Big Question</vt:lpstr>
      <vt:lpstr>Discourse is for everyone </vt:lpstr>
      <vt:lpstr>PowerPoint Presentation</vt:lpstr>
      <vt:lpstr>A few  talk Moves to get the ball rolling</vt:lpstr>
      <vt:lpstr>Thinking about Equity</vt:lpstr>
      <vt:lpstr>Equity: Overview</vt:lpstr>
      <vt:lpstr>Equity: Overview</vt:lpstr>
      <vt:lpstr>Equity: Strategies for Non-Dominant Groups</vt:lpstr>
      <vt:lpstr>Equity:  Focus on a Typically challenging group</vt:lpstr>
      <vt:lpstr>Equity:  Focus on a Typically challenging group</vt:lpstr>
      <vt:lpstr>Your success criteria</vt:lpstr>
      <vt:lpstr>Homework</vt:lpstr>
      <vt:lpstr>AESD Science reflection survey</vt:lpstr>
      <vt:lpstr>Evaluation</vt:lpstr>
      <vt:lpstr>PowerPoint Presentation</vt:lpstr>
    </vt:vector>
  </TitlesOfParts>
  <Company>ESD123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to NGSS:  From Conclusion Writing to arguing from Evidence</dc:title>
  <dc:creator>Georgia Boatman</dc:creator>
  <cp:lastModifiedBy>Presentation</cp:lastModifiedBy>
  <cp:revision>107</cp:revision>
  <dcterms:created xsi:type="dcterms:W3CDTF">2014-10-01T17:51:02Z</dcterms:created>
  <dcterms:modified xsi:type="dcterms:W3CDTF">2015-02-04T15:55:12Z</dcterms:modified>
</cp:coreProperties>
</file>