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21" r:id="rId1"/>
  </p:sldMasterIdLst>
  <p:notesMasterIdLst>
    <p:notesMasterId r:id="rId44"/>
  </p:notesMasterIdLst>
  <p:sldIdLst>
    <p:sldId id="353" r:id="rId2"/>
    <p:sldId id="394" r:id="rId3"/>
    <p:sldId id="354" r:id="rId4"/>
    <p:sldId id="393" r:id="rId5"/>
    <p:sldId id="392" r:id="rId6"/>
    <p:sldId id="389" r:id="rId7"/>
    <p:sldId id="391" r:id="rId8"/>
    <p:sldId id="388" r:id="rId9"/>
    <p:sldId id="355" r:id="rId10"/>
    <p:sldId id="356" r:id="rId11"/>
    <p:sldId id="357" r:id="rId12"/>
    <p:sldId id="384" r:id="rId13"/>
    <p:sldId id="385" r:id="rId14"/>
    <p:sldId id="386" r:id="rId15"/>
    <p:sldId id="358" r:id="rId16"/>
    <p:sldId id="359" r:id="rId17"/>
    <p:sldId id="360" r:id="rId18"/>
    <p:sldId id="361" r:id="rId19"/>
    <p:sldId id="362" r:id="rId20"/>
    <p:sldId id="375" r:id="rId21"/>
    <p:sldId id="376" r:id="rId22"/>
    <p:sldId id="377" r:id="rId23"/>
    <p:sldId id="378" r:id="rId24"/>
    <p:sldId id="387" r:id="rId25"/>
    <p:sldId id="381" r:id="rId26"/>
    <p:sldId id="369" r:id="rId27"/>
    <p:sldId id="364" r:id="rId28"/>
    <p:sldId id="365" r:id="rId29"/>
    <p:sldId id="366" r:id="rId30"/>
    <p:sldId id="367" r:id="rId31"/>
    <p:sldId id="368" r:id="rId32"/>
    <p:sldId id="374" r:id="rId33"/>
    <p:sldId id="345" r:id="rId34"/>
    <p:sldId id="348" r:id="rId35"/>
    <p:sldId id="350" r:id="rId36"/>
    <p:sldId id="347" r:id="rId37"/>
    <p:sldId id="349" r:id="rId38"/>
    <p:sldId id="351" r:id="rId39"/>
    <p:sldId id="344" r:id="rId40"/>
    <p:sldId id="382" r:id="rId41"/>
    <p:sldId id="383" r:id="rId42"/>
    <p:sldId id="395" r:id="rId43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" id="{562CD78D-FDFA-E248-8E9D-2BC180471B43}">
          <p14:sldIdLst>
            <p14:sldId id="353"/>
            <p14:sldId id="394"/>
            <p14:sldId id="354"/>
            <p14:sldId id="393"/>
            <p14:sldId id="392"/>
            <p14:sldId id="389"/>
            <p14:sldId id="391"/>
            <p14:sldId id="388"/>
            <p14:sldId id="355"/>
            <p14:sldId id="356"/>
            <p14:sldId id="357"/>
            <p14:sldId id="384"/>
            <p14:sldId id="385"/>
            <p14:sldId id="386"/>
            <p14:sldId id="358"/>
            <p14:sldId id="359"/>
            <p14:sldId id="360"/>
            <p14:sldId id="361"/>
          </p14:sldIdLst>
        </p14:section>
        <p14:section name="Framework/ Appendices" id="{D3094BA4-1FFA-7746-BD54-1EDFED6D84A6}">
          <p14:sldIdLst>
            <p14:sldId id="362"/>
            <p14:sldId id="375"/>
            <p14:sldId id="376"/>
            <p14:sldId id="377"/>
          </p14:sldIdLst>
        </p14:section>
        <p14:section name="Engineering" id="{C888D314-E9D4-6948-9384-D5F0BBC02E9C}">
          <p14:sldIdLst>
            <p14:sldId id="378"/>
            <p14:sldId id="387"/>
            <p14:sldId id="381"/>
            <p14:sldId id="369"/>
            <p14:sldId id="364"/>
            <p14:sldId id="365"/>
            <p14:sldId id="366"/>
            <p14:sldId id="367"/>
            <p14:sldId id="368"/>
            <p14:sldId id="374"/>
          </p14:sldIdLst>
        </p14:section>
        <p14:section name="Architecture of NGSS" id="{79068D7E-2341-6549-BB60-463885B70F67}">
          <p14:sldIdLst>
            <p14:sldId id="345"/>
            <p14:sldId id="348"/>
            <p14:sldId id="350"/>
            <p14:sldId id="347"/>
            <p14:sldId id="349"/>
            <p14:sldId id="351"/>
            <p14:sldId id="344"/>
          </p14:sldIdLst>
        </p14:section>
        <p14:section name="Timelines" id="{56D39097-92C8-2242-A4A8-96151457BB2E}">
          <p14:sldIdLst>
            <p14:sldId id="382"/>
            <p14:sldId id="383"/>
          </p14:sldIdLst>
        </p14:section>
        <p14:section name="Wrap-Up" id="{AC0D1C81-2C40-094D-9EEA-8E7724ACA2D4}">
          <p14:sldIdLst>
            <p14:sldId id="395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WESD " initials="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0000"/>
    <a:srgbClr val="0E2B57"/>
    <a:srgbClr val="1791EB"/>
    <a:srgbClr val="071528"/>
    <a:srgbClr val="07EFFF"/>
    <a:srgbClr val="000000"/>
    <a:srgbClr val="74AE1A"/>
    <a:srgbClr val="D3F3C8"/>
    <a:srgbClr val="668F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501" autoAdjust="0"/>
  </p:normalViewPr>
  <p:slideViewPr>
    <p:cSldViewPr>
      <p:cViewPr varScale="1">
        <p:scale>
          <a:sx n="110" d="100"/>
          <a:sy n="110" d="100"/>
        </p:scale>
        <p:origin x="-1440" y="-112"/>
      </p:cViewPr>
      <p:guideLst>
        <p:guide orient="horz" pos="2160"/>
        <p:guide pos="292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1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commentAuthors" Target="commentAuthors.xml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printerSettings" Target="printerSettings/printerSettings1.bin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11-15T09:55:59.620" idx="4">
    <p:pos x="5442" y="123"/>
    <p:text>REALLY RICH DISCUSSIONS, BUT MANY OFF-TASK RELATED TO OTHER THINGS.
- TECHNOLOGY IS NOT SYNONMOUSE WITH ELECTRONIC
- WHEREAS KNOWLEDGE IS SO EASILY ASSESSABLE, PROBLEM SOLVING IS NOT, SO THIS IS A PRETTY FORWARD-THINKING DOCUMENT THAT SPECIFICALLY BRINGS IN THE NEED TO THINK ABOUT ALL STUDENT NEEDING TO BE PROBLEM SOLVERS.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FD0070-1579-485D-983C-58997C85B830}" type="datetimeFigureOut">
              <a:rPr lang="en-US" smtClean="0"/>
              <a:t>1/24/15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387850"/>
            <a:ext cx="5607050" cy="4156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6DD33-6F2E-43E0-80E4-8A7CCFA713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968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701041" y="4387136"/>
            <a:ext cx="5608319" cy="556775"/>
          </a:xfrm>
          <a:prstGeom prst="rect">
            <a:avLst/>
          </a:prstGeom>
        </p:spPr>
        <p:txBody>
          <a:bodyPr lIns="92815" tIns="92815" rIns="92815" bIns="92815" anchor="t" anchorCtr="0">
            <a:spAutoFit/>
          </a:bodyPr>
          <a:lstStyle/>
          <a:p>
            <a:r>
              <a:rPr lang="en"/>
              <a:t>Bernie Trilling and Charles Fadel think THESE are the most important thing students need to be CCR (or 21st century ready).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(75 min.)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Immersion in an Engineering Design Challenge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Zip line challenge</a:t>
            </a:r>
          </a:p>
          <a:p>
            <a:endParaRPr lang="en-US" dirty="0" smtClean="0"/>
          </a:p>
          <a:p>
            <a:r>
              <a:rPr lang="en-US" dirty="0" smtClean="0"/>
              <a:t>Purpose: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to experience a design challenge from a student perspective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To provide</a:t>
            </a:r>
            <a:r>
              <a:rPr lang="en-US" baseline="0" dirty="0" smtClean="0"/>
              <a:t> a common experience for discussion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To model a challenge you can carry out with your students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6DD33-6F2E-43E0-80E4-8A7CCFA7133F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3037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(75 min.)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Immersion in an Engineering Design Challenge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Zip line challenge</a:t>
            </a:r>
          </a:p>
          <a:p>
            <a:endParaRPr lang="en-US" dirty="0" smtClean="0"/>
          </a:p>
          <a:p>
            <a:r>
              <a:rPr lang="en-US" dirty="0" smtClean="0"/>
              <a:t>Purpose: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to experience a design challenge from a student perspective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To provide</a:t>
            </a:r>
            <a:r>
              <a:rPr lang="en-US" baseline="0" dirty="0" smtClean="0"/>
              <a:t> a common experience for discussion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To model a challenge you can carry out with your students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6DD33-6F2E-43E0-80E4-8A7CCFA7133F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3037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	</a:t>
            </a:r>
          </a:p>
          <a:p>
            <a:r>
              <a:rPr lang="en-US" dirty="0"/>
              <a:t> (75 min.) </a:t>
            </a:r>
          </a:p>
          <a:p>
            <a:r>
              <a:rPr lang="en-US" dirty="0"/>
              <a:t>Immersion in an Engineering Design Challenge</a:t>
            </a:r>
          </a:p>
          <a:p>
            <a:pPr lvl="0"/>
            <a:r>
              <a:rPr lang="en-US" dirty="0"/>
              <a:t>Zip line challenge</a:t>
            </a:r>
          </a:p>
          <a:p>
            <a:endParaRPr lang="en-US" dirty="0" smtClean="0"/>
          </a:p>
          <a:p>
            <a:r>
              <a:rPr lang="en-US" dirty="0" smtClean="0"/>
              <a:t>Purpose: 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 smtClean="0"/>
              <a:t>to experience a design challenge from a student perspective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 smtClean="0"/>
              <a:t>To provide</a:t>
            </a:r>
            <a:r>
              <a:rPr lang="en-US" baseline="0" dirty="0" smtClean="0"/>
              <a:t> a common experience for discussion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baseline="0" dirty="0" smtClean="0"/>
              <a:t>To model a challenge you can carry out with your students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6DD33-6F2E-43E0-80E4-8A7CCFA7133F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3037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 smtClean="0"/>
              <a:t>Slide 9-13</a:t>
            </a:r>
            <a:r>
              <a:rPr lang="en-US" baseline="0" dirty="0" smtClean="0"/>
              <a:t> 12 minutes to organize and then quickly review the architecture</a:t>
            </a:r>
          </a:p>
          <a:p>
            <a:r>
              <a:rPr lang="en-US" baseline="0" dirty="0" smtClean="0"/>
              <a:t>Can hand out the Engineering Design Standards here for a visual or wait and hand it out after the Architecture tutorial</a:t>
            </a:r>
          </a:p>
          <a:p>
            <a:endParaRPr lang="en-US" dirty="0" smtClean="0"/>
          </a:p>
          <a:p>
            <a:r>
              <a:rPr lang="en-US" dirty="0" smtClean="0"/>
              <a:t>Organize</a:t>
            </a:r>
            <a:r>
              <a:rPr lang="en-US" baseline="0" dirty="0" smtClean="0"/>
              <a:t> the group into tables of all 5</a:t>
            </a:r>
            <a:r>
              <a:rPr lang="en-US" baseline="30000" dirty="0" smtClean="0"/>
              <a:t>th</a:t>
            </a:r>
            <a:r>
              <a:rPr lang="en-US" baseline="0" dirty="0" smtClean="0"/>
              <a:t> or all 8</a:t>
            </a:r>
            <a:r>
              <a:rPr lang="en-US" baseline="30000" dirty="0" smtClean="0"/>
              <a:t>th</a:t>
            </a:r>
            <a:r>
              <a:rPr lang="en-US" baseline="0" dirty="0" smtClean="0"/>
              <a:t> grade teachers (if possible)</a:t>
            </a:r>
          </a:p>
          <a:p>
            <a:endParaRPr lang="en-US" baseline="0" dirty="0" smtClean="0"/>
          </a:p>
          <a:p>
            <a:r>
              <a:rPr lang="en-US" baseline="0" dirty="0" smtClean="0"/>
              <a:t>Give each group a copy of the Engineering Design “placemat”.</a:t>
            </a:r>
          </a:p>
          <a:p>
            <a:r>
              <a:rPr lang="en-US" i="1" baseline="0" dirty="0" smtClean="0"/>
              <a:t>CRAIG GAVE ONE OUT TO EACH PERSON SO THAT THEY COULD TAKE NOTES ON IT.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9CF63-0C22-4F58-8C6A-44111253FF3F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1543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14-19 60 min.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Engineering Design: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Hand out Appendix I, Allow them a few minutes to read the introduction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their grade level description.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Hand out the ETS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standards for 5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8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allow them to skim these as well.</a:t>
            </a:r>
          </a:p>
          <a:p>
            <a:endParaRPr lang="en-US" dirty="0" smtClean="0"/>
          </a:p>
          <a:p>
            <a:r>
              <a:rPr lang="en-US" dirty="0" smtClean="0"/>
              <a:t>You can also include readings from the framework if you feel your group</a:t>
            </a:r>
            <a:r>
              <a:rPr lang="en-US" baseline="0" dirty="0" smtClean="0"/>
              <a:t> is ready/needs additional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6DD33-6F2E-43E0-80E4-8A7CCFA7133F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1422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14-19 60 min.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Engineering Design: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their table have them discuss what the two documents say about what students should know and be able to do.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them add notes inside the circles on their placemat documents.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does this mean for their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grade level?</a:t>
            </a: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 notes on the Design Process placemat to capture things that students should know and be able to do in groups or partners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6DD33-6F2E-43E0-80E4-8A7CCFA7133F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966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14-19 60 min.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Engineering Design: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Share out as a whole group for each circle to be sure there are no misconceptions and they have captured the essence of each element of the cycle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6DD33-6F2E-43E0-80E4-8A7CCFA7133F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5002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14-19 60 min.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Engineering Design: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Share out as a whole group for each circle to be sure there are no misconceptions and they have captured the essence of each element of the cycle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6DD33-6F2E-43E0-80E4-8A7CCFA7133F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5002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14-19 60 min.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Engineering Design: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Share out as a whole group for each circle to be sure there are no misconceptions and they have captured the essence of each element of the cycle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6DD33-6F2E-43E0-80E4-8A7CCFA7133F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5002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Slide 24-25 30 min</a:t>
            </a:r>
          </a:p>
          <a:p>
            <a:r>
              <a:rPr lang="en-US" dirty="0" smtClean="0"/>
              <a:t>Go back to the design graphic</a:t>
            </a:r>
            <a:r>
              <a:rPr lang="en-US" baseline="0" dirty="0" smtClean="0"/>
              <a:t> poster, reflect- where in this challenge did they have the opportunity to practice the different elements of the engineering design process?</a:t>
            </a:r>
          </a:p>
          <a:p>
            <a:endParaRPr lang="en-US" baseline="0" dirty="0" smtClean="0"/>
          </a:p>
          <a:p>
            <a:r>
              <a:rPr lang="en-US" baseline="0" dirty="0" smtClean="0"/>
              <a:t>Stop and jot, turn and talk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6DD33-6F2E-43E0-80E4-8A7CCFA7133F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762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701041" y="4387136"/>
            <a:ext cx="5608319" cy="372109"/>
          </a:xfrm>
          <a:prstGeom prst="rect">
            <a:avLst/>
          </a:prstGeom>
        </p:spPr>
        <p:txBody>
          <a:bodyPr lIns="92815" tIns="92815" rIns="92815" bIns="92815" anchor="t" anchorCtr="0">
            <a:spAutoFit/>
          </a:bodyPr>
          <a:lstStyle/>
          <a:p>
            <a:r>
              <a:rPr lang="en"/>
              <a:t>David Conley thinks THESE are the most important things students need to be CCR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701041" y="4387136"/>
            <a:ext cx="5608319" cy="372109"/>
          </a:xfrm>
          <a:prstGeom prst="rect">
            <a:avLst/>
          </a:prstGeom>
        </p:spPr>
        <p:txBody>
          <a:bodyPr lIns="92815" tIns="92815" rIns="92815" bIns="92815" anchor="t" anchorCtr="0">
            <a:spAutoFit/>
          </a:bodyPr>
          <a:lstStyle/>
          <a:p>
            <a:r>
              <a:rPr lang="en"/>
              <a:t>Heritage, et al believe THESE are the most important things students need to be CCR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701041" y="4387136"/>
            <a:ext cx="5608319" cy="372109"/>
          </a:xfrm>
          <a:prstGeom prst="rect">
            <a:avLst/>
          </a:prstGeom>
        </p:spPr>
        <p:txBody>
          <a:bodyPr lIns="92815" tIns="92815" rIns="92815" bIns="92815" anchor="t" anchorCtr="0">
            <a:spAutoFit/>
          </a:bodyPr>
          <a:lstStyle/>
          <a:p>
            <a:r>
              <a:rPr lang="en"/>
              <a:t>Heritage, et al believe THESE are the most important things students need to be CCR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701041" y="4387136"/>
            <a:ext cx="5608319" cy="372109"/>
          </a:xfrm>
          <a:prstGeom prst="rect">
            <a:avLst/>
          </a:prstGeom>
        </p:spPr>
        <p:txBody>
          <a:bodyPr lIns="92815" tIns="92815" rIns="92815" bIns="92815" anchor="t" anchorCtr="0">
            <a:spAutoFit/>
          </a:bodyPr>
          <a:lstStyle/>
          <a:p>
            <a:r>
              <a:rPr lang="en"/>
              <a:t>Heritage, et al believe THESE are the most important things students need to be CCR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701041" y="4387136"/>
            <a:ext cx="5608319" cy="372109"/>
          </a:xfrm>
          <a:prstGeom prst="rect">
            <a:avLst/>
          </a:prstGeom>
        </p:spPr>
        <p:txBody>
          <a:bodyPr lIns="92815" tIns="92815" rIns="92815" bIns="92815" anchor="t" anchorCtr="0">
            <a:spAutoFit/>
          </a:bodyPr>
          <a:lstStyle/>
          <a:p>
            <a:r>
              <a:rPr lang="en"/>
              <a:t>Heritage, et al believe THESE are the most important things students need to be CCR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701041" y="4387136"/>
            <a:ext cx="5608319" cy="741441"/>
          </a:xfrm>
          <a:prstGeom prst="rect">
            <a:avLst/>
          </a:prstGeom>
        </p:spPr>
        <p:txBody>
          <a:bodyPr lIns="92815" tIns="92815" rIns="92815" bIns="92815" anchor="t" anchorCtr="0">
            <a:spAutoFit/>
          </a:bodyPr>
          <a:lstStyle/>
          <a:p>
            <a:r>
              <a:rPr lang="en"/>
              <a:t>FOLs (as well as Conley’s Keys and 21st Century Skills) transcend subject areas - students should have the opportunity to make meaning, participate and contribute, and manage their own learning throughout their day, year, &amp; across years.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701041" y="4387136"/>
            <a:ext cx="5608319" cy="372109"/>
          </a:xfrm>
          <a:prstGeom prst="rect">
            <a:avLst/>
          </a:prstGeom>
        </p:spPr>
        <p:txBody>
          <a:bodyPr lIns="92815" tIns="92815" rIns="92815" bIns="92815" anchor="t" anchorCtr="0">
            <a:sp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701041" y="4387136"/>
            <a:ext cx="5608319" cy="741441"/>
          </a:xfrm>
          <a:prstGeom prst="rect">
            <a:avLst/>
          </a:prstGeom>
        </p:spPr>
        <p:txBody>
          <a:bodyPr lIns="92815" tIns="92815" rIns="92815" bIns="92815" anchor="t" anchorCtr="0">
            <a:spAutoFit/>
          </a:bodyPr>
          <a:lstStyle/>
          <a:p>
            <a:r>
              <a:rPr lang="en"/>
              <a:t>3 groups! 1. Plan your own stopping points, discuss with a partner or group at each. 2. Read independently and discuss thoughts when finished. 3. Workshop - read, respond authentically, discuss at points that aren’t pre determined.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1/24/15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04800" y="444728"/>
            <a:ext cx="8553450" cy="1468437"/>
          </a:xfrm>
          <a:prstGeom prst="rect">
            <a:avLst/>
          </a:prstGeom>
          <a:blipFill rotWithShape="1">
            <a:blip r:embed="rId2"/>
            <a:tile tx="0" ty="0" sx="100000" sy="100000" flip="none" algn="tl"/>
          </a:blip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29600" y="533400"/>
            <a:ext cx="609600" cy="609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A9311-D1E4-4B77-B919-4FF189CED17D}" type="datetimeFigureOut">
              <a:rPr lang="en-US" smtClean="0"/>
              <a:t>1/24/15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blipFill rotWithShape="1">
            <a:blip r:embed="rId2"/>
            <a:tile tx="0" ty="0" sx="100000" sy="100000" flip="none" algn="tl"/>
          </a:blip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A9311-D1E4-4B77-B919-4FF189CED17D}" type="datetimeFigureOut">
              <a:rPr lang="en-US" smtClean="0"/>
              <a:t>1/24/15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67D8-08D7-4836-BF16-47B9039DD3F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A9311-D1E4-4B77-B919-4FF189CED17D}" type="datetimeFigureOut">
              <a:rPr lang="en-US" smtClean="0"/>
              <a:t>1/24/15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67D8-08D7-4836-BF16-47B9039DD3F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A9311-D1E4-4B77-B919-4FF189CED17D}" type="datetimeFigureOut">
              <a:rPr lang="en-US" smtClean="0"/>
              <a:t>1/24/15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67D8-08D7-4836-BF16-47B9039DD3F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blipFill rotWithShape="1">
            <a:blip r:embed="rId2"/>
            <a:tile tx="0" ty="0" sx="100000" sy="100000" flip="none" algn="tl"/>
          </a:blip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blipFill rotWithShape="1">
            <a:blip r:embed="rId2"/>
            <a:tile tx="0" ty="0" sx="100000" sy="100000" flip="none" algn="tl"/>
          </a:blip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A9311-D1E4-4B77-B919-4FF189CED17D}" type="datetimeFigureOut">
              <a:rPr lang="en-US" smtClean="0"/>
              <a:t>1/24/15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 rotWithShape="1"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A9311-D1E4-4B77-B919-4FF189CED17D}" type="datetimeFigureOut">
              <a:rPr lang="en-US" smtClean="0"/>
              <a:t>1/24/15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67D8-08D7-4836-BF16-47B9039DD3F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  <a:blipFill rotWithShape="1">
            <a:blip r:embed="rId2"/>
            <a:tile tx="0" ty="0" sx="100000" sy="100000" flip="none" algn="tl"/>
          </a:blipFill>
        </p:spPr>
        <p:txBody>
          <a:bodyPr vert="eaVert"/>
          <a:lstStyle>
            <a:lvl1pPr algn="l">
              <a:defRPr sz="3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A9311-D1E4-4B77-B919-4FF189CED17D}" type="datetimeFigureOut">
              <a:rPr lang="en-US" smtClean="0"/>
              <a:t>1/24/15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67D8-08D7-4836-BF16-47B9039DD3F2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Shape 14"/>
          <p:cNvGrpSpPr/>
          <p:nvPr/>
        </p:nvGrpSpPr>
        <p:grpSpPr>
          <a:xfrm>
            <a:off x="-13" y="609449"/>
            <a:ext cx="8005727" cy="369292"/>
            <a:chOff x="-13" y="435720"/>
            <a:chExt cx="8005727" cy="266086"/>
          </a:xfrm>
        </p:grpSpPr>
        <p:sp>
          <p:nvSpPr>
            <p:cNvPr id="15" name="Shape 15"/>
            <p:cNvSpPr/>
            <p:nvPr/>
          </p:nvSpPr>
          <p:spPr>
            <a:xfrm flipH="1">
              <a:off x="-13" y="435720"/>
              <a:ext cx="187800" cy="2660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6" name="Shape 16"/>
            <p:cNvSpPr/>
            <p:nvPr/>
          </p:nvSpPr>
          <p:spPr>
            <a:xfrm flipH="1">
              <a:off x="187715" y="435720"/>
              <a:ext cx="7817999" cy="266086"/>
            </a:xfrm>
            <a:prstGeom prst="rect">
              <a:avLst/>
            </a:prstGeom>
            <a:solidFill>
              <a:srgbClr val="0F243E"/>
            </a:soli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 dirty="0"/>
            </a:p>
          </p:txBody>
        </p:sp>
      </p:grp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1" y="134801"/>
            <a:ext cx="7315499" cy="13519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704688"/>
            <a:ext cx="8229600" cy="4840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2427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84163" y="455773"/>
            <a:ext cx="8574087" cy="1133949"/>
          </a:xfrm>
          <a:prstGeom prst="rect">
            <a:avLst/>
          </a:prstGeom>
          <a:blipFill rotWithShape="1"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A9311-D1E4-4B77-B919-4FF189CED17D}" type="datetimeFigureOut">
              <a:rPr lang="en-US" smtClean="0"/>
              <a:t>1/24/15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67D8-08D7-4836-BF16-47B9039DD3F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blipFill rotWithShape="1">
            <a:blip r:embed="rId2"/>
            <a:tile tx="0" ty="0" sx="100000" sy="100000" flip="none" algn="tl"/>
          </a:blip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A9311-D1E4-4B77-B919-4FF189CED17D}" type="datetimeFigureOut">
              <a:rPr lang="en-US" smtClean="0"/>
              <a:t>1/24/15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29600" y="533400"/>
            <a:ext cx="609600" cy="609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blipFill rotWithShape="1">
            <a:blip r:embed="rId2"/>
            <a:tile tx="0" ty="0" sx="100000" sy="100000" flip="none" algn="tl"/>
          </a:blip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1/24/15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29600" y="4876800"/>
            <a:ext cx="609600" cy="609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A9311-D1E4-4B77-B919-4FF189CED17D}" type="datetimeFigureOut">
              <a:rPr lang="en-US" smtClean="0"/>
              <a:t>1/24/15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67D8-08D7-4836-BF16-47B9039DD3F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blipFill rotWithShape="1">
            <a:blip r:embed="rId2"/>
            <a:tile tx="0" ty="0" sx="100000" sy="100000" flip="none" algn="tl"/>
          </a:blip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29600" y="4876800"/>
            <a:ext cx="609600" cy="609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blipFill rotWithShape="1"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A9311-D1E4-4B77-B919-4FF189CED17D}" type="datetimeFigureOut">
              <a:rPr lang="en-US" smtClean="0"/>
              <a:t>1/24/15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67D8-08D7-4836-BF16-47B9039DD3F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blipFill rotWithShape="1"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A9311-D1E4-4B77-B919-4FF189CED17D}" type="datetimeFigureOut">
              <a:rPr lang="en-US" smtClean="0"/>
              <a:t>1/24/15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67D8-08D7-4836-BF16-47B9039DD3F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blipFill rotWithShape="1"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A9311-D1E4-4B77-B919-4FF189CED17D}" type="datetimeFigureOut">
              <a:rPr lang="en-US" smtClean="0"/>
              <a:t>1/24/15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67D8-08D7-4836-BF16-47B9039DD3F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A9311-D1E4-4B77-B919-4FF189CED17D}" type="datetimeFigureOut">
              <a:rPr lang="en-US" smtClean="0"/>
              <a:t>1/24/15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EABA9311-D1E4-4B77-B919-4FF189CED17D}" type="datetimeFigureOut">
              <a:rPr lang="en-US" smtClean="0"/>
              <a:t>1/24/15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0E6867D8-08D7-4836-BF16-47B9039DD3F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blipFill rotWithShape="1">
            <a:blip r:embed="rId19"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2" r:id="rId1"/>
    <p:sldLayoutId id="2147484223" r:id="rId2"/>
    <p:sldLayoutId id="2147484224" r:id="rId3"/>
    <p:sldLayoutId id="2147484225" r:id="rId4"/>
    <p:sldLayoutId id="2147484226" r:id="rId5"/>
    <p:sldLayoutId id="2147484227" r:id="rId6"/>
    <p:sldLayoutId id="2147484228" r:id="rId7"/>
    <p:sldLayoutId id="2147484229" r:id="rId8"/>
    <p:sldLayoutId id="2147484230" r:id="rId9"/>
    <p:sldLayoutId id="2147484231" r:id="rId10"/>
    <p:sldLayoutId id="2147484232" r:id="rId11"/>
    <p:sldLayoutId id="2147484233" r:id="rId12"/>
    <p:sldLayoutId id="2147484234" r:id="rId13"/>
    <p:sldLayoutId id="2147484235" r:id="rId14"/>
    <p:sldLayoutId id="2147484236" r:id="rId15"/>
    <p:sldLayoutId id="2147484237" r:id="rId16"/>
    <p:sldLayoutId id="2147484238" r:id="rId17"/>
  </p:sldLayoutIdLst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16.png"/><Relationship Id="rId5" Type="http://schemas.microsoft.com/office/2007/relationships/hdphoto" Target="../media/hdphoto3.wdp"/><Relationship Id="rId6" Type="http://schemas.openxmlformats.org/officeDocument/2006/relationships/image" Target="../media/image17.png"/><Relationship Id="rId7" Type="http://schemas.microsoft.com/office/2007/relationships/hdphoto" Target="../media/hdphoto4.wdp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4" Type="http://schemas.openxmlformats.org/officeDocument/2006/relationships/image" Target="../media/image25.png"/><Relationship Id="rId5" Type="http://schemas.openxmlformats.org/officeDocument/2006/relationships/image" Target="../media/image26.gif"/><Relationship Id="rId6" Type="http://schemas.openxmlformats.org/officeDocument/2006/relationships/image" Target="../media/image27.png"/><Relationship Id="rId7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comments" Target="../comments/commen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8.png"/><Relationship Id="rId3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2.png"/><Relationship Id="rId3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2.png"/><Relationship Id="rId3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png"/><Relationship Id="rId3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png"/><Relationship Id="rId3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66455" y="4953000"/>
            <a:ext cx="5611090" cy="1143000"/>
          </a:xfrm>
          <a:prstGeom prst="rect">
            <a:avLst/>
          </a:prstGeom>
        </p:spPr>
        <p:txBody>
          <a:bodyPr wrap="square">
            <a:prstTxWarp prst="textDoubleWave1">
              <a:avLst>
                <a:gd name="adj1" fmla="val 6250"/>
                <a:gd name="adj2" fmla="val -481"/>
              </a:avLst>
            </a:prstTxWarp>
            <a:spAutoFit/>
          </a:bodyPr>
          <a:lstStyle/>
          <a:p>
            <a:pPr algn="ctr"/>
            <a:r>
              <a:rPr lang="en-US" sz="4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E2B57"/>
                </a:solidFill>
                <a:effectLst>
                  <a:glow rad="114300">
                    <a:schemeClr val="accent5">
                      <a:lumMod val="60000"/>
                      <a:lumOff val="40000"/>
                      <a:alpha val="64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Into </a:t>
            </a:r>
            <a:r>
              <a:rPr lang="en-US" sz="44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E2B57"/>
                </a:solidFill>
                <a:effectLst>
                  <a:glow rad="114300">
                    <a:schemeClr val="accent5">
                      <a:lumMod val="60000"/>
                      <a:lumOff val="40000"/>
                      <a:alpha val="64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NGSS</a:t>
            </a:r>
          </a:p>
        </p:txBody>
      </p:sp>
      <p:sp>
        <p:nvSpPr>
          <p:cNvPr id="9" name="Rectangle 8"/>
          <p:cNvSpPr/>
          <p:nvPr/>
        </p:nvSpPr>
        <p:spPr>
          <a:xfrm>
            <a:off x="609600" y="457201"/>
            <a:ext cx="7924800" cy="3294966"/>
          </a:xfrm>
          <a:prstGeom prst="rect">
            <a:avLst/>
          </a:prstGeom>
        </p:spPr>
        <p:txBody>
          <a:bodyPr>
            <a:prstTxWarp prst="textWave1">
              <a:avLst/>
            </a:prstTxWarp>
            <a:spAutoFit/>
          </a:bodyPr>
          <a:lstStyle/>
          <a:p>
            <a:pPr algn="ctr"/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gradFill flip="none" rotWithShape="1">
                  <a:gsLst>
                    <a:gs pos="0">
                      <a:srgbClr val="071528"/>
                    </a:gs>
                    <a:gs pos="100000">
                      <a:srgbClr val="1791EB"/>
                    </a:gs>
                  </a:gsLst>
                  <a:lin ang="5400000" scaled="0"/>
                  <a:tileRect/>
                </a:gradFill>
                <a:effectLst>
                  <a:glow rad="228600">
                    <a:srgbClr val="07EFFF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DEEP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gradFill flip="none" rotWithShape="1">
                <a:gsLst>
                  <a:gs pos="0">
                    <a:srgbClr val="071528"/>
                  </a:gs>
                  <a:gs pos="100000">
                    <a:srgbClr val="1791EB"/>
                  </a:gs>
                </a:gsLst>
                <a:lin ang="5400000" scaled="0"/>
                <a:tileRect/>
              </a:gradFill>
              <a:effectLst>
                <a:glow rad="228600">
                  <a:srgbClr val="07EFFF"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gradFill flip="none" rotWithShape="1">
                  <a:gsLst>
                    <a:gs pos="0">
                      <a:srgbClr val="071528"/>
                    </a:gs>
                    <a:gs pos="100000">
                      <a:srgbClr val="1791EB"/>
                    </a:gs>
                  </a:gsLst>
                  <a:lin ang="5400000" scaled="0"/>
                  <a:tileRect/>
                </a:gradFill>
                <a:effectLst>
                  <a:glow rad="228600">
                    <a:srgbClr val="07EFFF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DIVE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gradFill flip="none" rotWithShape="1">
                <a:gsLst>
                  <a:gs pos="0">
                    <a:srgbClr val="071528"/>
                  </a:gs>
                  <a:gs pos="100000">
                    <a:srgbClr val="1791EB"/>
                  </a:gs>
                </a:gsLst>
                <a:lin ang="5400000" scaled="0"/>
                <a:tileRect/>
              </a:gradFill>
              <a:effectLst>
                <a:glow rad="228600">
                  <a:srgbClr val="07EFFF"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7065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500"/>
                            </p:stCondLst>
                            <p:childTnLst>
                              <p:par>
                                <p:cTn id="11" presetID="3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2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3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4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5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uiExpan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3821" y="96513"/>
            <a:ext cx="4469514" cy="3261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96513"/>
            <a:ext cx="4431421" cy="3261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3358101"/>
            <a:ext cx="4431421" cy="3403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90169" y="3365191"/>
            <a:ext cx="4456816" cy="33892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1786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9200" y="66719"/>
            <a:ext cx="6629400" cy="67043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 2"/>
          <p:cNvSpPr/>
          <p:nvPr/>
        </p:nvSpPr>
        <p:spPr>
          <a:xfrm>
            <a:off x="1371600" y="228600"/>
            <a:ext cx="6400800" cy="6400800"/>
          </a:xfrm>
          <a:prstGeom prst="ellipse">
            <a:avLst/>
          </a:prstGeom>
          <a:noFill/>
          <a:ln w="76200" cmpd="sng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99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9200" y="66719"/>
            <a:ext cx="6629400" cy="67043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 2"/>
          <p:cNvSpPr/>
          <p:nvPr/>
        </p:nvSpPr>
        <p:spPr>
          <a:xfrm>
            <a:off x="1371600" y="228600"/>
            <a:ext cx="6400800" cy="6400800"/>
          </a:xfrm>
          <a:prstGeom prst="ellipse">
            <a:avLst/>
          </a:prstGeom>
          <a:noFill/>
          <a:ln w="76200" cmpd="sng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5-Point Star 1"/>
          <p:cNvSpPr/>
          <p:nvPr/>
        </p:nvSpPr>
        <p:spPr>
          <a:xfrm>
            <a:off x="5260848" y="1752600"/>
            <a:ext cx="609600" cy="533400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329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9200" y="66719"/>
            <a:ext cx="6629400" cy="67043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 2"/>
          <p:cNvSpPr/>
          <p:nvPr/>
        </p:nvSpPr>
        <p:spPr>
          <a:xfrm>
            <a:off x="1371600" y="228600"/>
            <a:ext cx="6400800" cy="6400800"/>
          </a:xfrm>
          <a:prstGeom prst="ellipse">
            <a:avLst/>
          </a:prstGeom>
          <a:noFill/>
          <a:ln w="76200" cmpd="sng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5-Point Star 3"/>
          <p:cNvSpPr/>
          <p:nvPr/>
        </p:nvSpPr>
        <p:spPr>
          <a:xfrm>
            <a:off x="2667000" y="3152212"/>
            <a:ext cx="609600" cy="533400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576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9200" y="66719"/>
            <a:ext cx="6629400" cy="67043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 2"/>
          <p:cNvSpPr/>
          <p:nvPr/>
        </p:nvSpPr>
        <p:spPr>
          <a:xfrm>
            <a:off x="1371600" y="228600"/>
            <a:ext cx="6400800" cy="6400800"/>
          </a:xfrm>
          <a:prstGeom prst="ellipse">
            <a:avLst/>
          </a:prstGeom>
          <a:noFill/>
          <a:ln w="76200" cmpd="sng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5-Point Star 3"/>
          <p:cNvSpPr/>
          <p:nvPr/>
        </p:nvSpPr>
        <p:spPr>
          <a:xfrm>
            <a:off x="4267200" y="5029200"/>
            <a:ext cx="609600" cy="533400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23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Fundamentals of Learning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Making Meaning</a:t>
            </a:r>
          </a:p>
          <a:p>
            <a:pPr marL="457200" lvl="0" indent="-381000" rtl="0"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Participating and Contributing</a:t>
            </a:r>
          </a:p>
          <a:p>
            <a:pPr marL="457200" lvl="0" indent="-381000"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Managing Learning</a:t>
            </a:r>
          </a:p>
        </p:txBody>
      </p:sp>
    </p:spTree>
    <p:extLst>
      <p:ext uri="{BB962C8B-B14F-4D97-AF65-F5344CB8AC3E}">
        <p14:creationId xmlns:p14="http://schemas.microsoft.com/office/powerpoint/2010/main" val="1701195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 idx="4294967295"/>
          </p:nvPr>
        </p:nvSpPr>
        <p:spPr>
          <a:xfrm>
            <a:off x="518825" y="457000"/>
            <a:ext cx="2740500" cy="892522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 sz="2300" b="1">
                <a:solidFill>
                  <a:schemeClr val="dk2"/>
                </a:solidFill>
              </a:rPr>
              <a:t>Making</a:t>
            </a:r>
          </a:p>
          <a:p>
            <a:pPr algn="ctr">
              <a:spcBef>
                <a:spcPts val="0"/>
              </a:spcBef>
              <a:buNone/>
            </a:pPr>
            <a:r>
              <a:rPr lang="en" sz="2300" b="1">
                <a:solidFill>
                  <a:schemeClr val="dk2"/>
                </a:solidFill>
              </a:rPr>
              <a:t>Meaning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body" idx="4294967295"/>
          </p:nvPr>
        </p:nvSpPr>
        <p:spPr>
          <a:xfrm>
            <a:off x="3406375" y="1600201"/>
            <a:ext cx="2740500" cy="2934107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800" dirty="0"/>
              <a:t>Engaging with others in learning</a:t>
            </a:r>
          </a:p>
          <a:p>
            <a:pPr marL="457200" lvl="0" indent="-342900" rtl="0"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800" dirty="0"/>
              <a:t>Communicating ideas, feelings, perspectives, and understanding</a:t>
            </a:r>
          </a:p>
          <a:p>
            <a:pPr marL="457200" lvl="0" indent="-342900"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800" dirty="0"/>
              <a:t>relating to other people’s ideas, feelings, and experiences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body" idx="4294967295"/>
          </p:nvPr>
        </p:nvSpPr>
        <p:spPr>
          <a:xfrm>
            <a:off x="518799" y="1600201"/>
            <a:ext cx="2740500" cy="3652252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800" dirty="0"/>
              <a:t>Thinking critically, creatively, and metacognitively</a:t>
            </a:r>
          </a:p>
          <a:p>
            <a:pPr marL="457200" lvl="0" indent="-342900" rtl="0"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800" dirty="0"/>
              <a:t>Connecting prior knowledge to new learning</a:t>
            </a:r>
          </a:p>
          <a:p>
            <a:pPr marL="457200" lvl="0" indent="-342900" rtl="0"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800" dirty="0"/>
              <a:t>Using language, symbols, and texts</a:t>
            </a:r>
          </a:p>
          <a:p>
            <a:pPr rtl="0">
              <a:spcBef>
                <a:spcPts val="0"/>
              </a:spcBef>
              <a:spcAft>
                <a:spcPts val="1000"/>
              </a:spcAft>
              <a:buNone/>
            </a:pPr>
            <a:endParaRPr sz="2400" dirty="0"/>
          </a:p>
          <a:p>
            <a:pPr>
              <a:spcBef>
                <a:spcPts val="0"/>
              </a:spcBef>
              <a:spcAft>
                <a:spcPts val="1000"/>
              </a:spcAft>
              <a:buNone/>
            </a:pPr>
            <a:endParaRPr dirty="0"/>
          </a:p>
        </p:txBody>
      </p:sp>
      <p:sp>
        <p:nvSpPr>
          <p:cNvPr id="122" name="Shape 122"/>
          <p:cNvSpPr txBox="1">
            <a:spLocks noGrp="1"/>
          </p:cNvSpPr>
          <p:nvPr>
            <p:ph type="body" idx="4294967295"/>
          </p:nvPr>
        </p:nvSpPr>
        <p:spPr>
          <a:xfrm>
            <a:off x="6293950" y="1600201"/>
            <a:ext cx="2740500" cy="2380109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800" dirty="0"/>
              <a:t>Taking personal responsibility for learning</a:t>
            </a:r>
          </a:p>
          <a:p>
            <a:pPr marL="457200" lvl="0" indent="-342900" rtl="0"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800" dirty="0"/>
              <a:t>Adapting learning tactics</a:t>
            </a:r>
          </a:p>
          <a:p>
            <a:pPr marL="457200" lvl="0" indent="-342900" rtl="0"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800" dirty="0"/>
              <a:t>Persevering with challenges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title" idx="4294967295"/>
          </p:nvPr>
        </p:nvSpPr>
        <p:spPr>
          <a:xfrm>
            <a:off x="3406375" y="457000"/>
            <a:ext cx="2740500" cy="892522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300" b="1" dirty="0">
                <a:solidFill>
                  <a:schemeClr val="dk2"/>
                </a:solidFill>
              </a:rPr>
              <a:t>Participating and Contributing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title" idx="4294967295"/>
          </p:nvPr>
        </p:nvSpPr>
        <p:spPr>
          <a:xfrm>
            <a:off x="6293950" y="457000"/>
            <a:ext cx="2740500" cy="892522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300" b="1" dirty="0" smtClean="0">
                <a:solidFill>
                  <a:schemeClr val="dk2"/>
                </a:solidFill>
              </a:rPr>
              <a:t>Managing</a:t>
            </a:r>
            <a:r>
              <a:rPr lang="en-US" sz="2300" b="1" dirty="0" smtClean="0">
                <a:solidFill>
                  <a:schemeClr val="dk2"/>
                </a:solidFill>
              </a:rPr>
              <a:t/>
            </a:r>
            <a:br>
              <a:rPr lang="en-US" sz="2300" b="1" dirty="0" smtClean="0">
                <a:solidFill>
                  <a:schemeClr val="dk2"/>
                </a:solidFill>
              </a:rPr>
            </a:br>
            <a:r>
              <a:rPr lang="en" sz="2300" b="1" dirty="0" smtClean="0">
                <a:solidFill>
                  <a:schemeClr val="dk2"/>
                </a:solidFill>
              </a:rPr>
              <a:t>Learning</a:t>
            </a:r>
            <a:endParaRPr lang="en" sz="2300" b="1" dirty="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663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/>
      <p:bldP spid="120" grpId="0" build="p" animBg="1"/>
      <p:bldP spid="121" grpId="0" build="p" animBg="1"/>
      <p:bldP spid="122" grpId="0" build="p" animBg="1"/>
      <p:bldP spid="123" grpId="0" animBg="1"/>
      <p:bldP spid="1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Take some time to read!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sz="half" idx="1"/>
          </p:nvPr>
        </p:nvSpPr>
        <p:spPr>
          <a:xfrm>
            <a:off x="4876800" y="2151063"/>
            <a:ext cx="3931920" cy="3975100"/>
          </a:xfrm>
          <a:prstGeom prst="rect">
            <a:avLst/>
          </a:prstGeom>
        </p:spPr>
        <p:txBody>
          <a:bodyPr wrap="square" lIns="91425" tIns="91425" rIns="91425" bIns="91425" anchor="t" anchorCtr="0">
            <a:sp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b="1" dirty="0" smtClean="0"/>
              <a:t>Read </a:t>
            </a:r>
            <a:r>
              <a:rPr lang="en" b="1" dirty="0" smtClean="0"/>
              <a:t>Fundamentals </a:t>
            </a:r>
            <a:r>
              <a:rPr lang="en" b="1" dirty="0"/>
              <a:t>of </a:t>
            </a:r>
            <a:r>
              <a:rPr lang="en" b="1" dirty="0" smtClean="0"/>
              <a:t>Learning</a:t>
            </a:r>
            <a:r>
              <a:rPr lang="en-US" b="1" dirty="0" smtClean="0"/>
              <a:t>:</a:t>
            </a:r>
            <a:endParaRPr lang="en" b="1" dirty="0"/>
          </a:p>
          <a:p>
            <a:pPr rtl="0">
              <a:spcBef>
                <a:spcPts val="0"/>
              </a:spcBef>
              <a:buNone/>
            </a:pPr>
            <a:r>
              <a:rPr lang="en" dirty="0"/>
              <a:t>Beginning to pg. 13</a:t>
            </a:r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 rtl="0">
              <a:spcBef>
                <a:spcPts val="0"/>
              </a:spcBef>
              <a:buNone/>
            </a:pPr>
            <a:r>
              <a:rPr lang="en" b="1" dirty="0"/>
              <a:t>Your purpose for reading:</a:t>
            </a:r>
          </a:p>
          <a:p>
            <a:pPr rtl="0">
              <a:spcBef>
                <a:spcPts val="0"/>
              </a:spcBef>
              <a:buNone/>
            </a:pPr>
            <a:r>
              <a:rPr lang="en" dirty="0"/>
              <a:t>Return to the diagram on page 4, process with a partner. </a:t>
            </a: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00000">
            <a:off x="202471" y="1559077"/>
            <a:ext cx="3954845" cy="561821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6068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New Context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457200" y="2133600"/>
            <a:ext cx="8229600" cy="4343400"/>
          </a:xfrm>
          <a:prstGeom prst="roundRect">
            <a:avLst>
              <a:gd name="adj" fmla="val 6921"/>
            </a:avLst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CAREER AND COLLEGE READINESS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9600" y="3048000"/>
            <a:ext cx="2544661" cy="3276600"/>
          </a:xfrm>
          <a:prstGeom prst="round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COMMON CORE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ELA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299670" y="3048000"/>
            <a:ext cx="2544661" cy="32766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COMMON CORE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MATH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989739" y="3048000"/>
            <a:ext cx="2544661" cy="3276600"/>
          </a:xfrm>
          <a:prstGeom prst="roundRect">
            <a:avLst/>
          </a:prstGeom>
          <a:solidFill>
            <a:srgbClr val="0000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NEXT GENERATION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SCIENCE STANDARDS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2000" y="4114800"/>
            <a:ext cx="2172182" cy="19177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9231" l="321" r="100000"/>
                    </a14:imgEffect>
                  </a14:imgLayer>
                </a14:imgProps>
              </a:ext>
            </a:extLst>
          </a:blip>
          <a:srcRect r="20917"/>
          <a:stretch/>
        </p:blipFill>
        <p:spPr>
          <a:xfrm>
            <a:off x="3505200" y="3886200"/>
            <a:ext cx="2169400" cy="2286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875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00800" y="4038600"/>
            <a:ext cx="1676400" cy="225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850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Framework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49379">
            <a:off x="600431" y="1744005"/>
            <a:ext cx="4115234" cy="4993150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37934">
            <a:off x="5209886" y="1991172"/>
            <a:ext cx="378079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76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Guide…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Brian MacNevin</a:t>
            </a:r>
          </a:p>
          <a:p>
            <a:pPr marL="0" indent="0">
              <a:buNone/>
            </a:pPr>
            <a:r>
              <a:rPr lang="en-US" sz="2800" b="1" dirty="0" smtClean="0"/>
              <a:t>Regional Science Coordinator</a:t>
            </a:r>
          </a:p>
          <a:p>
            <a:pPr marL="0" indent="0">
              <a:buNone/>
            </a:pPr>
            <a:r>
              <a:rPr lang="en-US" sz="2800" dirty="0" smtClean="0"/>
              <a:t>Northwest Educational Service District</a:t>
            </a:r>
          </a:p>
          <a:p>
            <a:pPr marL="0" indent="0">
              <a:buNone/>
            </a:pPr>
            <a:r>
              <a:rPr lang="en-US" sz="2800" dirty="0" smtClean="0"/>
              <a:t>E: </a:t>
            </a:r>
            <a:r>
              <a:rPr lang="en-US" sz="2800" dirty="0" err="1" smtClean="0"/>
              <a:t>bmacnevin@nwesd.org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T: 360.820.8505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15082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Appendix A:</a:t>
            </a:r>
            <a:br>
              <a:rPr lang="en-US" sz="2800" dirty="0" smtClean="0"/>
            </a:br>
            <a:r>
              <a:rPr lang="en-US" sz="2800" dirty="0" smtClean="0"/>
              <a:t>The Shifts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64553">
            <a:off x="731306" y="561549"/>
            <a:ext cx="4827799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8733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Appendix F:</a:t>
            </a:r>
            <a:br>
              <a:rPr lang="en-US" sz="2800" dirty="0" smtClean="0"/>
            </a:br>
            <a:r>
              <a:rPr lang="en-US" sz="2800" dirty="0" smtClean="0"/>
              <a:t>Science and Engineering Practices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81511">
            <a:off x="3377462" y="2210664"/>
            <a:ext cx="4847731" cy="6858000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886200"/>
            <a:ext cx="8077200" cy="2292746"/>
          </a:xfrm>
          <a:prstGeom prst="rect">
            <a:avLst/>
          </a:prstGeom>
          <a:ln>
            <a:solidFill>
              <a:srgbClr val="000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25090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Appendix G:</a:t>
            </a:r>
            <a:br>
              <a:rPr lang="en-US" sz="2800" dirty="0" smtClean="0"/>
            </a:br>
            <a:r>
              <a:rPr lang="en-US" sz="2800" dirty="0" smtClean="0"/>
              <a:t>Crosscutting Concepts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82107">
            <a:off x="458712" y="513211"/>
            <a:ext cx="4831336" cy="6858000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057400" y="2971800"/>
            <a:ext cx="6629400" cy="2438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35013" indent="-342900"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Cambria"/>
                <a:cs typeface="Cambria"/>
              </a:rPr>
              <a:t>Patterns</a:t>
            </a:r>
          </a:p>
          <a:p>
            <a:pPr marL="735013" indent="-342900"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Cambria"/>
                <a:cs typeface="Cambria"/>
              </a:rPr>
              <a:t>Cause and Effect</a:t>
            </a:r>
          </a:p>
          <a:p>
            <a:pPr marL="735013" indent="-342900"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Cambria"/>
                <a:cs typeface="Cambria"/>
              </a:rPr>
              <a:t>Scale, Proportion, and Quantity</a:t>
            </a:r>
          </a:p>
          <a:p>
            <a:pPr marL="735013" indent="-342900"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Cambria"/>
                <a:cs typeface="Cambria"/>
              </a:rPr>
              <a:t>Systems and System Models</a:t>
            </a:r>
          </a:p>
          <a:p>
            <a:pPr marL="735013" indent="-342900"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Cambria"/>
                <a:cs typeface="Cambria"/>
              </a:rPr>
              <a:t>Energy and Matter: Flows, cycles and conservation</a:t>
            </a:r>
          </a:p>
          <a:p>
            <a:pPr marL="735013" indent="-342900"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Cambria"/>
                <a:cs typeface="Cambria"/>
              </a:rPr>
              <a:t>Structure and Function</a:t>
            </a:r>
          </a:p>
          <a:p>
            <a:pPr marL="735013" indent="-342900"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Cambria"/>
                <a:cs typeface="Cambria"/>
              </a:rPr>
              <a:t>Stability and Change</a:t>
            </a:r>
            <a:endParaRPr lang="en-US" dirty="0">
              <a:solidFill>
                <a:schemeClr val="tx1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277895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Engineering Design Challenge!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682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Engineering Design Challenge!</a:t>
            </a:r>
            <a:endParaRPr lang="en-US" dirty="0"/>
          </a:p>
        </p:txBody>
      </p:sp>
      <p:pic>
        <p:nvPicPr>
          <p:cNvPr id="1026" name="Picture 2" descr="http://www.candyusa.com/files/images/3marshmallows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1"/>
            <a:ext cx="1524000" cy="143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ixabay.com/static/uploads/photo/2013/07/13/13/57/spaghetti-161834_64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8168">
            <a:off x="846993" y="2019891"/>
            <a:ext cx="2606706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technolit.de/xs_db/BILD_DB/7/www/256/706293_Krepp_Lackierband_19mm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267200"/>
            <a:ext cx="183832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cdn.shopify.com/s/files/1/0264/3963/products/3164.png?v=138631046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524000"/>
            <a:ext cx="3790950" cy="252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562475" y="2016376"/>
            <a:ext cx="2590800" cy="1371600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>
                <a:alpha val="40000"/>
              </a:schemeClr>
            </a:glow>
            <a:outerShdw blurRad="38100" dist="25400" dir="6600000" sx="101000" sy="101000" rotWithShape="0">
              <a:srgbClr val="000000">
                <a:alpha val="7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bg1"/>
                  </a:solidFill>
                </a:ln>
                <a:solidFill>
                  <a:srgbClr val="0070C0"/>
                </a:solidFill>
              </a:rPr>
              <a:t>1 m</a:t>
            </a:r>
            <a:endParaRPr lang="en-US" sz="9600" b="1" dirty="0">
              <a:ln w="38100">
                <a:solidFill>
                  <a:schemeClr val="bg1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47962" y="4800600"/>
            <a:ext cx="2590800" cy="1371600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>
                <a:alpha val="40000"/>
              </a:schemeClr>
            </a:glow>
            <a:outerShdw blurRad="38100" dist="25400" dir="6600000" sx="101000" sy="101000" rotWithShape="0">
              <a:srgbClr val="000000">
                <a:alpha val="7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bg1"/>
                  </a:solidFill>
                </a:ln>
                <a:solidFill>
                  <a:srgbClr val="0070C0"/>
                </a:solidFill>
              </a:rPr>
              <a:t>1 m</a:t>
            </a:r>
            <a:endParaRPr lang="en-US" sz="9600" b="1" dirty="0">
              <a:ln w="38100">
                <a:solidFill>
                  <a:schemeClr val="bg1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54946" y="3725084"/>
            <a:ext cx="2590800" cy="1371600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>
                <a:alpha val="40000"/>
              </a:schemeClr>
            </a:glow>
            <a:outerShdw blurRad="38100" dist="25400" dir="6600000" sx="101000" sy="101000" rotWithShape="0">
              <a:srgbClr val="000000">
                <a:alpha val="7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bg1"/>
                  </a:solidFill>
                </a:ln>
                <a:solidFill>
                  <a:srgbClr val="0070C0"/>
                </a:solidFill>
              </a:rPr>
              <a:t>20</a:t>
            </a:r>
            <a:endParaRPr lang="en-US" sz="9600" b="1" dirty="0">
              <a:ln w="38100">
                <a:solidFill>
                  <a:schemeClr val="bg1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" y="1965326"/>
            <a:ext cx="1600200" cy="1371600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>
                <a:alpha val="40000"/>
              </a:schemeClr>
            </a:glow>
            <a:outerShdw blurRad="38100" dist="25400" dir="6600000" sx="101000" sy="101000" rotWithShape="0">
              <a:srgbClr val="000000">
                <a:alpha val="7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bg1"/>
                  </a:solidFill>
                </a:ln>
                <a:solidFill>
                  <a:srgbClr val="0070C0"/>
                </a:solidFill>
              </a:rPr>
              <a:t>1</a:t>
            </a:r>
            <a:endParaRPr lang="en-US" sz="9600" b="1" dirty="0">
              <a:ln w="38100">
                <a:solidFill>
                  <a:schemeClr val="bg1"/>
                </a:solidFill>
              </a:ln>
              <a:solidFill>
                <a:srgbClr val="0070C0"/>
              </a:solidFill>
            </a:endParaRPr>
          </a:p>
        </p:txBody>
      </p:sp>
      <p:pic>
        <p:nvPicPr>
          <p:cNvPr id="1034" name="Picture 10" descr="http://www.milliande-printables.com/images/antique-clock-faces-template-printables-1250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5" y="4038600"/>
            <a:ext cx="2381250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5562600" y="4038600"/>
            <a:ext cx="2590800" cy="2343150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>
                <a:alpha val="40000"/>
              </a:schemeClr>
            </a:glow>
            <a:outerShdw blurRad="38100" dist="25400" dir="6600000" sx="101000" sy="101000" rotWithShape="0">
              <a:srgbClr val="000000">
                <a:alpha val="7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n w="38100">
                  <a:solidFill>
                    <a:schemeClr val="bg1"/>
                  </a:solidFill>
                </a:ln>
                <a:solidFill>
                  <a:srgbClr val="0070C0"/>
                </a:solidFill>
              </a:rPr>
              <a:t>18</a:t>
            </a:r>
            <a:br>
              <a:rPr lang="en-US" sz="7200" b="1" dirty="0" smtClean="0">
                <a:ln w="38100">
                  <a:solidFill>
                    <a:schemeClr val="bg1"/>
                  </a:solidFill>
                </a:ln>
                <a:solidFill>
                  <a:srgbClr val="0070C0"/>
                </a:solidFill>
              </a:rPr>
            </a:br>
            <a:r>
              <a:rPr lang="en-US" sz="7200" b="1" dirty="0" smtClean="0">
                <a:ln w="38100">
                  <a:solidFill>
                    <a:schemeClr val="bg1"/>
                  </a:solidFill>
                </a:ln>
                <a:solidFill>
                  <a:srgbClr val="0070C0"/>
                </a:solidFill>
              </a:rPr>
              <a:t>min</a:t>
            </a:r>
            <a:endParaRPr lang="en-US" sz="7200" b="1" dirty="0">
              <a:ln w="38100">
                <a:solidFill>
                  <a:schemeClr val="bg1"/>
                </a:solidFill>
              </a:ln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084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Engineering Design Challenge!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1" y="2133600"/>
            <a:ext cx="8553450" cy="3992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Sharing</a:t>
            </a:r>
          </a:p>
          <a:p>
            <a:pPr marL="0" indent="0">
              <a:buNone/>
            </a:pPr>
            <a:r>
              <a:rPr lang="en-US" dirty="0" smtClean="0"/>
              <a:t>Spokesperson</a:t>
            </a:r>
          </a:p>
          <a:p>
            <a:pPr marL="0" indent="0">
              <a:buNone/>
            </a:pPr>
            <a:r>
              <a:rPr lang="en-US" dirty="0" smtClean="0"/>
              <a:t>Please take a moment to share briefly about your design.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Significant challenges?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Exciting innovations?</a:t>
            </a:r>
          </a:p>
        </p:txBody>
      </p:sp>
    </p:spTree>
    <p:extLst>
      <p:ext uri="{BB962C8B-B14F-4D97-AF65-F5344CB8AC3E}">
        <p14:creationId xmlns:p14="http://schemas.microsoft.com/office/powerpoint/2010/main" val="1388221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Engineering in the NGSS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62" r="6307"/>
          <a:stretch/>
        </p:blipFill>
        <p:spPr>
          <a:xfrm rot="20930129">
            <a:off x="319207" y="1936263"/>
            <a:ext cx="3864480" cy="4023360"/>
          </a:xfrm>
          <a:prstGeom prst="rect">
            <a:avLst/>
          </a:prstGeom>
        </p:spPr>
      </p:pic>
      <p:pic>
        <p:nvPicPr>
          <p:cNvPr id="13" name="Content Placeholder 12"/>
          <p:cNvPicPr>
            <a:picLocks noGrp="1" noChangeAspect="1"/>
          </p:cNvPicPr>
          <p:nvPr>
            <p:ph sz="half" idx="1"/>
          </p:nvPr>
        </p:nvPicPr>
        <p:blipFill rotWithShape="1">
          <a:blip r:embed="rId4"/>
          <a:srcRect l="966" r="335"/>
          <a:stretch/>
        </p:blipFill>
        <p:spPr>
          <a:xfrm rot="674733">
            <a:off x="4129408" y="2543069"/>
            <a:ext cx="4488453" cy="2936161"/>
          </a:xfr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696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534400" cy="990600"/>
          </a:xfrm>
        </p:spPr>
        <p:txBody>
          <a:bodyPr>
            <a:noAutofit/>
          </a:bodyPr>
          <a:lstStyle/>
          <a:p>
            <a:r>
              <a:rPr lang="en-US" sz="2800" dirty="0"/>
              <a:t>What NGSS Says About What Student Engineers</a:t>
            </a:r>
            <a:br>
              <a:rPr lang="en-US" sz="2800" dirty="0"/>
            </a:br>
            <a:r>
              <a:rPr lang="en-US" sz="2800" dirty="0"/>
              <a:t>Should Know and Be Able to Do…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963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Examine the description of Engineering Design at your grade level in the following documents: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/>
              <a:t>Appendix I from the NGSS</a:t>
            </a:r>
          </a:p>
          <a:p>
            <a:r>
              <a:rPr lang="en-US" sz="2800" dirty="0" smtClean="0"/>
              <a:t>Engineering, Technology and Application of Science (ETS) standards from the NGSS</a:t>
            </a:r>
          </a:p>
          <a:p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19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534400" cy="990600"/>
          </a:xfrm>
        </p:spPr>
        <p:txBody>
          <a:bodyPr>
            <a:noAutofit/>
          </a:bodyPr>
          <a:lstStyle/>
          <a:p>
            <a:r>
              <a:rPr lang="en-US" sz="2800" dirty="0"/>
              <a:t>What NGSS Says About What </a:t>
            </a:r>
            <a:r>
              <a:rPr lang="en-US" sz="2800" dirty="0" smtClean="0"/>
              <a:t>Student Engineers</a:t>
            </a:r>
            <a:br>
              <a:rPr lang="en-US" sz="2800" dirty="0" smtClean="0"/>
            </a:br>
            <a:r>
              <a:rPr lang="en-US" sz="2800" dirty="0" smtClean="0"/>
              <a:t>Should </a:t>
            </a:r>
            <a:r>
              <a:rPr lang="en-US" sz="2800" dirty="0"/>
              <a:t>Know and Be Able to Do…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381000" y="1981200"/>
            <a:ext cx="5181600" cy="4572495"/>
            <a:chOff x="1752600" y="762000"/>
            <a:chExt cx="6705601" cy="5867400"/>
          </a:xfrm>
        </p:grpSpPr>
        <p:sp>
          <p:nvSpPr>
            <p:cNvPr id="10" name="Oval 9"/>
            <p:cNvSpPr/>
            <p:nvPr/>
          </p:nvSpPr>
          <p:spPr>
            <a:xfrm>
              <a:off x="3657601" y="762000"/>
              <a:ext cx="2819402" cy="2819401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Define</a:t>
              </a:r>
              <a:endPara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5638800" y="3810000"/>
              <a:ext cx="2819401" cy="2819399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Develop Solutions</a:t>
              </a:r>
              <a:endPara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1752600" y="3810000"/>
              <a:ext cx="2819400" cy="2819400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Optimize</a:t>
              </a:r>
              <a:endPara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Left-Right Arrow 12"/>
            <p:cNvSpPr/>
            <p:nvPr/>
          </p:nvSpPr>
          <p:spPr>
            <a:xfrm rot="18123376">
              <a:off x="3115156" y="3056695"/>
              <a:ext cx="1066800" cy="791811"/>
            </a:xfrm>
            <a:prstGeom prst="leftRightArrow">
              <a:avLst/>
            </a:prstGeom>
          </p:spPr>
          <p:style>
            <a:lnRef idx="0">
              <a:schemeClr val="dk1"/>
            </a:lnRef>
            <a:fillRef idx="100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14" name="Left-Right Arrow 13"/>
            <p:cNvSpPr/>
            <p:nvPr/>
          </p:nvSpPr>
          <p:spPr>
            <a:xfrm rot="3298345">
              <a:off x="5922846" y="3087522"/>
              <a:ext cx="1066800" cy="791811"/>
            </a:xfrm>
            <a:prstGeom prst="leftRightArrow">
              <a:avLst/>
            </a:prstGeom>
          </p:spPr>
          <p:style>
            <a:lnRef idx="0">
              <a:schemeClr val="dk1"/>
            </a:lnRef>
            <a:fillRef idx="100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15" name="Left-Right Arrow 14"/>
            <p:cNvSpPr/>
            <p:nvPr/>
          </p:nvSpPr>
          <p:spPr>
            <a:xfrm>
              <a:off x="4572000" y="5029200"/>
              <a:ext cx="1066800" cy="791811"/>
            </a:xfrm>
            <a:prstGeom prst="leftRightArrow">
              <a:avLst/>
            </a:prstGeom>
          </p:spPr>
          <p:style>
            <a:lnRef idx="0">
              <a:schemeClr val="dk1"/>
            </a:lnRef>
            <a:fillRef idx="100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</p:grpSp>
      <p:sp>
        <p:nvSpPr>
          <p:cNvPr id="4" name="Rectangle 3"/>
          <p:cNvSpPr/>
          <p:nvPr/>
        </p:nvSpPr>
        <p:spPr>
          <a:xfrm>
            <a:off x="5562600" y="2743200"/>
            <a:ext cx="340648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Add </a:t>
            </a:r>
            <a:r>
              <a:rPr lang="en-US" sz="2800" b="1" dirty="0" smtClean="0"/>
              <a:t>ideas </a:t>
            </a:r>
            <a:r>
              <a:rPr lang="en-US" sz="2800" b="1" dirty="0"/>
              <a:t>from your readings </a:t>
            </a:r>
            <a:r>
              <a:rPr lang="en-US" sz="2800" dirty="0" smtClean="0"/>
              <a:t>and </a:t>
            </a:r>
            <a:r>
              <a:rPr lang="en-US" sz="2800" b="1" dirty="0" smtClean="0"/>
              <a:t>student expectations </a:t>
            </a:r>
            <a:r>
              <a:rPr lang="en-US" sz="2800" dirty="0"/>
              <a:t>onto the Engineering Design poster</a:t>
            </a:r>
          </a:p>
        </p:txBody>
      </p:sp>
    </p:spTree>
    <p:extLst>
      <p:ext uri="{BB962C8B-B14F-4D97-AF65-F5344CB8AC3E}">
        <p14:creationId xmlns:p14="http://schemas.microsoft.com/office/powerpoint/2010/main" val="697047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609600" y="2133600"/>
            <a:ext cx="4191000" cy="41148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Define</a:t>
            </a:r>
          </a:p>
        </p:txBody>
      </p:sp>
    </p:spTree>
    <p:extLst>
      <p:ext uri="{BB962C8B-B14F-4D97-AF65-F5344CB8AC3E}">
        <p14:creationId xmlns:p14="http://schemas.microsoft.com/office/powerpoint/2010/main" val="3969548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81503" y="1905000"/>
            <a:ext cx="7076747" cy="4800600"/>
          </a:xfrm>
        </p:spPr>
        <p:txBody>
          <a:bodyPr anchor="ctr">
            <a:normAutofit fontScale="92500" lnSpcReduction="20000"/>
          </a:bodyPr>
          <a:lstStyle/>
          <a:p>
            <a:r>
              <a:rPr lang="en-US" dirty="0" smtClean="0"/>
              <a:t>Welcome</a:t>
            </a:r>
          </a:p>
          <a:p>
            <a:r>
              <a:rPr lang="en-US" dirty="0" smtClean="0"/>
              <a:t>CCR: Fundamentals of Learning</a:t>
            </a:r>
            <a:endParaRPr lang="en-US" dirty="0"/>
          </a:p>
          <a:p>
            <a:r>
              <a:rPr lang="en-US" dirty="0" smtClean="0"/>
              <a:t>NGSS Appendix A: The Shifts</a:t>
            </a:r>
            <a:endParaRPr lang="en-US" dirty="0"/>
          </a:p>
          <a:p>
            <a:r>
              <a:rPr lang="en-US" dirty="0" smtClean="0"/>
              <a:t>NGSS Appendix F: The Practices</a:t>
            </a:r>
            <a:endParaRPr lang="en-US" dirty="0"/>
          </a:p>
          <a:p>
            <a:r>
              <a:rPr lang="en-US" dirty="0" smtClean="0"/>
              <a:t>NGSS Appendix G: Crosscutting Concepts</a:t>
            </a:r>
            <a:endParaRPr lang="en-US" dirty="0"/>
          </a:p>
          <a:p>
            <a:r>
              <a:rPr lang="en-US" dirty="0" smtClean="0"/>
              <a:t>NGSS Appendix H: Engineering</a:t>
            </a:r>
          </a:p>
          <a:p>
            <a:r>
              <a:rPr lang="en-US" dirty="0" smtClean="0"/>
              <a:t>NGSS</a:t>
            </a:r>
            <a:endParaRPr lang="en-US" dirty="0"/>
          </a:p>
          <a:p>
            <a:r>
              <a:rPr lang="en-US" dirty="0" smtClean="0"/>
              <a:t>OSPI Transition Timelines</a:t>
            </a:r>
            <a:endParaRPr lang="en-US" dirty="0"/>
          </a:p>
          <a:p>
            <a:r>
              <a:rPr lang="en-US" dirty="0"/>
              <a:t>Survey and Finishing Up</a:t>
            </a:r>
          </a:p>
        </p:txBody>
      </p:sp>
    </p:spTree>
    <p:extLst>
      <p:ext uri="{BB962C8B-B14F-4D97-AF65-F5344CB8AC3E}">
        <p14:creationId xmlns:p14="http://schemas.microsoft.com/office/powerpoint/2010/main" val="4060709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4495800" y="2133600"/>
            <a:ext cx="4267200" cy="4190999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Develop Solutions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4944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533400" y="1905000"/>
            <a:ext cx="4343400" cy="44958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Optimize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645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ebrief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b="1" dirty="0">
                <a:solidFill>
                  <a:srgbClr val="000000"/>
                </a:solidFill>
              </a:rPr>
              <a:t>Where in this challenge did you have the opportunity to practice the different elements of the engineering design process</a:t>
            </a:r>
            <a:r>
              <a:rPr lang="en-US" sz="2400" b="1" dirty="0" smtClean="0">
                <a:solidFill>
                  <a:srgbClr val="000000"/>
                </a:solidFill>
              </a:rPr>
              <a:t>?</a:t>
            </a:r>
          </a:p>
          <a:p>
            <a:r>
              <a:rPr lang="en-US" sz="2400" b="1" dirty="0" smtClean="0">
                <a:solidFill>
                  <a:srgbClr val="000000"/>
                </a:solidFill>
              </a:rPr>
              <a:t>What implications are there for classroom engineering tasks?</a:t>
            </a:r>
            <a:endParaRPr lang="en-US" sz="2400" b="1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33400" y="2183608"/>
            <a:ext cx="4118067" cy="3633982"/>
            <a:chOff x="1752600" y="762000"/>
            <a:chExt cx="6705601" cy="5867400"/>
          </a:xfrm>
        </p:grpSpPr>
        <p:sp>
          <p:nvSpPr>
            <p:cNvPr id="6" name="Oval 5"/>
            <p:cNvSpPr/>
            <p:nvPr/>
          </p:nvSpPr>
          <p:spPr>
            <a:xfrm>
              <a:off x="3657601" y="762000"/>
              <a:ext cx="2819402" cy="2819401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Define</a:t>
              </a:r>
              <a:endPara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5638800" y="3810000"/>
              <a:ext cx="2819401" cy="2819399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Develop Solutions</a:t>
              </a:r>
              <a:endPara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752600" y="3810000"/>
              <a:ext cx="2819400" cy="2819400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Optimize</a:t>
              </a:r>
              <a:endPara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" name="Left-Right Arrow 8"/>
            <p:cNvSpPr/>
            <p:nvPr/>
          </p:nvSpPr>
          <p:spPr>
            <a:xfrm rot="18123376">
              <a:off x="3115156" y="3056695"/>
              <a:ext cx="1066800" cy="791811"/>
            </a:xfrm>
            <a:prstGeom prst="leftRightArrow">
              <a:avLst/>
            </a:prstGeom>
          </p:spPr>
          <p:style>
            <a:lnRef idx="0">
              <a:schemeClr val="dk1"/>
            </a:lnRef>
            <a:fillRef idx="100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10" name="Left-Right Arrow 9"/>
            <p:cNvSpPr/>
            <p:nvPr/>
          </p:nvSpPr>
          <p:spPr>
            <a:xfrm rot="3298345">
              <a:off x="5922846" y="3087522"/>
              <a:ext cx="1066800" cy="791811"/>
            </a:xfrm>
            <a:prstGeom prst="leftRightArrow">
              <a:avLst/>
            </a:prstGeom>
          </p:spPr>
          <p:style>
            <a:lnRef idx="0">
              <a:schemeClr val="dk1"/>
            </a:lnRef>
            <a:fillRef idx="100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11" name="Left-Right Arrow 10"/>
            <p:cNvSpPr/>
            <p:nvPr/>
          </p:nvSpPr>
          <p:spPr>
            <a:xfrm>
              <a:off x="4572000" y="5029200"/>
              <a:ext cx="1066800" cy="791811"/>
            </a:xfrm>
            <a:prstGeom prst="leftRightArrow">
              <a:avLst/>
            </a:prstGeom>
          </p:spPr>
          <p:style>
            <a:lnRef idx="0">
              <a:schemeClr val="dk1"/>
            </a:lnRef>
            <a:fillRef idx="100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40718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NGSS Architecture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49379">
            <a:off x="651508" y="1417539"/>
            <a:ext cx="4115234" cy="4993150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68657">
            <a:off x="3460778" y="2077555"/>
            <a:ext cx="5067300" cy="4177707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8506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93" y="147202"/>
            <a:ext cx="5070508" cy="657010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  <a:effectLst>
            <a:glow rad="101600">
              <a:srgbClr val="FFFF00">
                <a:alpha val="75000"/>
              </a:srgb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919663" algn="ctr"/>
            <a:r>
              <a:rPr lang="en-US" sz="3600" b="1" dirty="0" smtClean="0">
                <a:solidFill>
                  <a:srgbClr val="000000"/>
                </a:solidFill>
              </a:rPr>
              <a:t>THE STANDARD</a:t>
            </a:r>
            <a:endParaRPr lang="en-US" sz="3600" b="1" dirty="0">
              <a:solidFill>
                <a:srgbClr val="000000"/>
              </a:solidFill>
            </a:endParaRPr>
          </a:p>
          <a:p>
            <a:pPr marL="4919663" algn="ctr"/>
            <a:r>
              <a:rPr lang="en-US" sz="3600" b="1" dirty="0" smtClean="0">
                <a:solidFill>
                  <a:srgbClr val="000000"/>
                </a:solidFill>
              </a:rPr>
              <a:t>IS THE</a:t>
            </a:r>
          </a:p>
          <a:p>
            <a:pPr marL="4919663" algn="ctr"/>
            <a:r>
              <a:rPr lang="en-US" sz="3600" b="1" dirty="0" smtClean="0">
                <a:solidFill>
                  <a:srgbClr val="000000"/>
                </a:solidFill>
              </a:rPr>
              <a:t>WHOLE PAGE</a:t>
            </a:r>
            <a:endParaRPr lang="en-US" sz="3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331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93" y="147202"/>
            <a:ext cx="5070508" cy="657010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52400" y="1713728"/>
            <a:ext cx="8839200" cy="2705871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  <a:effectLst>
            <a:glow rad="101600">
              <a:srgbClr val="FFFF00">
                <a:alpha val="75000"/>
              </a:srgb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919663" algn="ctr"/>
            <a:r>
              <a:rPr lang="en-US" sz="3600" b="1" dirty="0" smtClean="0">
                <a:solidFill>
                  <a:srgbClr val="000000"/>
                </a:solidFill>
              </a:rPr>
              <a:t>FOUNDATION</a:t>
            </a:r>
          </a:p>
          <a:p>
            <a:pPr marL="4919663" algn="ctr"/>
            <a:r>
              <a:rPr lang="en-US" sz="3600" b="1" dirty="0" smtClean="0">
                <a:solidFill>
                  <a:srgbClr val="000000"/>
                </a:solidFill>
              </a:rPr>
              <a:t>BOXES</a:t>
            </a:r>
            <a:endParaRPr lang="en-US" sz="3600" b="1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944" y="1015726"/>
            <a:ext cx="8819973" cy="4832259"/>
          </a:xfrm>
          <a:prstGeom prst="rect">
            <a:avLst/>
          </a:prstGeom>
          <a:ln w="69850" cmpd="sng">
            <a:solidFill>
              <a:srgbClr val="FF0000"/>
            </a:solidFill>
          </a:ln>
          <a:effectLst>
            <a:glow rad="101600">
              <a:srgbClr val="FFFF00">
                <a:alpha val="75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834589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93" y="147202"/>
            <a:ext cx="5070508" cy="657010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52400" y="533400"/>
            <a:ext cx="8839200" cy="1254303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  <a:effectLst>
            <a:glow rad="101600">
              <a:srgbClr val="FFFF00">
                <a:alpha val="75000"/>
              </a:srgb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919663" algn="ctr"/>
            <a:r>
              <a:rPr lang="en-US" sz="3600" b="1" dirty="0" smtClean="0">
                <a:solidFill>
                  <a:srgbClr val="000000"/>
                </a:solidFill>
              </a:rPr>
              <a:t>PERFORMANCE</a:t>
            </a:r>
          </a:p>
          <a:p>
            <a:pPr marL="4919663" algn="ctr"/>
            <a:r>
              <a:rPr lang="en-US" sz="3600" b="1" dirty="0" smtClean="0">
                <a:solidFill>
                  <a:srgbClr val="000000"/>
                </a:solidFill>
              </a:rPr>
              <a:t>EXPECTATIONS</a:t>
            </a:r>
            <a:endParaRPr lang="en-US" sz="3600" b="1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" y="176218"/>
            <a:ext cx="8839201" cy="2240264"/>
          </a:xfrm>
          <a:prstGeom prst="rect">
            <a:avLst/>
          </a:prstGeom>
          <a:ln w="76200" cmpd="sng">
            <a:solidFill>
              <a:srgbClr val="FF0000"/>
            </a:solidFill>
          </a:ln>
          <a:effectLst>
            <a:glow rad="101600">
              <a:srgbClr val="FFFF00">
                <a:alpha val="75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902518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93" y="147202"/>
            <a:ext cx="5070508" cy="657010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52400" y="4315146"/>
            <a:ext cx="8839200" cy="1434957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  <a:effectLst>
            <a:glow rad="101600">
              <a:srgbClr val="FFFF00">
                <a:alpha val="75000"/>
              </a:srgb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919663" algn="ctr"/>
            <a:r>
              <a:rPr lang="en-US" sz="3600" b="1" dirty="0" smtClean="0">
                <a:solidFill>
                  <a:srgbClr val="000000"/>
                </a:solidFill>
              </a:rPr>
              <a:t>CONNECTION</a:t>
            </a:r>
          </a:p>
          <a:p>
            <a:pPr marL="4919663" algn="ctr"/>
            <a:r>
              <a:rPr lang="en-US" sz="3600" b="1" dirty="0" smtClean="0">
                <a:solidFill>
                  <a:srgbClr val="000000"/>
                </a:solidFill>
              </a:rPr>
              <a:t>BOXES</a:t>
            </a:r>
            <a:endParaRPr lang="en-US" sz="3600" b="1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733800"/>
            <a:ext cx="8839200" cy="2369876"/>
          </a:xfrm>
          <a:prstGeom prst="rect">
            <a:avLst/>
          </a:prstGeom>
          <a:ln w="76200" cmpd="sng">
            <a:solidFill>
              <a:srgbClr val="FF0000"/>
            </a:solidFill>
          </a:ln>
          <a:effectLst>
            <a:glow rad="101600">
              <a:srgbClr val="FFFF00">
                <a:alpha val="75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233237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93" y="147202"/>
            <a:ext cx="5070508" cy="657010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8600"/>
            <a:ext cx="7620001" cy="1931262"/>
          </a:xfrm>
          <a:prstGeom prst="rect">
            <a:avLst/>
          </a:prstGeom>
          <a:ln w="76200" cmpd="sng">
            <a:solidFill>
              <a:srgbClr val="FF0000"/>
            </a:solidFill>
          </a:ln>
          <a:effectLst>
            <a:glow rad="101600">
              <a:srgbClr val="FFFF00">
                <a:alpha val="75000"/>
              </a:srgb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2743200"/>
            <a:ext cx="7086599" cy="3882584"/>
          </a:xfrm>
          <a:prstGeom prst="rect">
            <a:avLst/>
          </a:prstGeom>
          <a:ln w="69850" cmpd="sng">
            <a:solidFill>
              <a:srgbClr val="FF0000"/>
            </a:solidFill>
          </a:ln>
          <a:effectLst>
            <a:glow rad="101600">
              <a:srgbClr val="FFFF00">
                <a:alpha val="75000"/>
              </a:srgbClr>
            </a:glow>
          </a:effectLst>
        </p:spPr>
      </p:pic>
      <p:sp>
        <p:nvSpPr>
          <p:cNvPr id="2" name="Rectangle 1"/>
          <p:cNvSpPr/>
          <p:nvPr/>
        </p:nvSpPr>
        <p:spPr>
          <a:xfrm>
            <a:off x="304800" y="533400"/>
            <a:ext cx="762000" cy="22860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  <a:effectLst>
            <a:glow rad="101600">
              <a:srgbClr val="FFFF00">
                <a:alpha val="75000"/>
              </a:srgb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865745" y="3779982"/>
            <a:ext cx="762000" cy="22860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  <a:effectLst>
            <a:glow rad="101600">
              <a:srgbClr val="FFFF00">
                <a:alpha val="75000"/>
              </a:srgb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996872" y="3455170"/>
            <a:ext cx="762000" cy="22860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  <a:effectLst>
            <a:glow rad="101600">
              <a:srgbClr val="FFFF00">
                <a:alpha val="75000"/>
              </a:srgb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243453" y="3268903"/>
            <a:ext cx="762000" cy="22860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  <a:effectLst>
            <a:glow rad="101600">
              <a:srgbClr val="FFFF00">
                <a:alpha val="75000"/>
              </a:srgb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086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NGSS Architecture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280" r="1280" b="17572"/>
          <a:stretch/>
        </p:blipFill>
        <p:spPr>
          <a:xfrm>
            <a:off x="2667000" y="3581400"/>
            <a:ext cx="3931920" cy="3276600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" y="176218"/>
            <a:ext cx="8839201" cy="2240264"/>
          </a:xfrm>
          <a:prstGeom prst="rect">
            <a:avLst/>
          </a:prstGeom>
          <a:ln w="76200" cmpd="sng">
            <a:solidFill>
              <a:srgbClr val="FF0000"/>
            </a:solidFill>
          </a:ln>
          <a:effectLst>
            <a:glow rad="101600">
              <a:srgbClr val="FFFF00">
                <a:alpha val="75000"/>
              </a:srgbClr>
            </a:glow>
          </a:effectLst>
        </p:spPr>
      </p:pic>
      <p:sp>
        <p:nvSpPr>
          <p:cNvPr id="12" name="Rectangle 11"/>
          <p:cNvSpPr/>
          <p:nvPr/>
        </p:nvSpPr>
        <p:spPr>
          <a:xfrm>
            <a:off x="1013279" y="555671"/>
            <a:ext cx="2399952" cy="172308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410927" y="560647"/>
            <a:ext cx="1635212" cy="176467"/>
          </a:xfrm>
          <a:prstGeom prst="rect">
            <a:avLst/>
          </a:prstGeom>
          <a:noFill/>
          <a:ln w="38100" cmpd="sng"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033252" y="544330"/>
            <a:ext cx="3278702" cy="191399"/>
          </a:xfrm>
          <a:prstGeom prst="rect">
            <a:avLst/>
          </a:prstGeom>
          <a:noFill/>
          <a:ln w="38100" cmpd="sng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012665" y="734655"/>
            <a:ext cx="858375" cy="172563"/>
          </a:xfrm>
          <a:prstGeom prst="rect">
            <a:avLst/>
          </a:prstGeom>
          <a:noFill/>
          <a:ln w="38100" cmpd="sng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67000" y="4038600"/>
            <a:ext cx="12954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810000" y="3581400"/>
            <a:ext cx="1676400" cy="37750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5791200" y="3657600"/>
            <a:ext cx="1676400" cy="37750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914400" y="3886200"/>
            <a:ext cx="3085750" cy="561372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SCIENCE AND ENGINEERING PRACTICES (SEP’s)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867400" y="3886200"/>
            <a:ext cx="2057400" cy="559987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CROSSCUTTING</a:t>
            </a:r>
          </a:p>
          <a:p>
            <a:pPr algn="ctr"/>
            <a:r>
              <a:rPr lang="en-US" b="1" dirty="0" smtClean="0">
                <a:solidFill>
                  <a:srgbClr val="000000"/>
                </a:solidFill>
              </a:rPr>
              <a:t>CONCEPTS (CC’s)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29000" y="3124200"/>
            <a:ext cx="2590800" cy="609600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DISCIPLINARY CORE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IDEAS (DCI’s)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290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7" grpId="0" animBg="1"/>
      <p:bldP spid="18" grpId="0" animBg="1"/>
      <p:bldP spid="13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Restrooms</a:t>
            </a:r>
          </a:p>
          <a:p>
            <a:r>
              <a:rPr lang="en-US" dirty="0" smtClean="0"/>
              <a:t>Refreshments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587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of Transition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9144000" cy="593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565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Timeline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13000"/>
            <a:ext cx="9144000" cy="201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709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AESD Science reflection survey</a:t>
            </a:r>
            <a:endParaRPr lang="en-US" dirty="0"/>
          </a:p>
        </p:txBody>
      </p:sp>
      <p:graphicFrame>
        <p:nvGraphicFramePr>
          <p:cNvPr id="4" name="Shape 29"/>
          <p:cNvGraphicFramePr/>
          <p:nvPr>
            <p:extLst>
              <p:ext uri="{D42A27DB-BD31-4B8C-83A1-F6EECF244321}">
                <p14:modId xmlns:p14="http://schemas.microsoft.com/office/powerpoint/2010/main" val="1732106452"/>
              </p:ext>
            </p:extLst>
          </p:nvPr>
        </p:nvGraphicFramePr>
        <p:xfrm>
          <a:off x="317438" y="1932552"/>
          <a:ext cx="6317100" cy="472022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044762"/>
                <a:gridCol w="4272338"/>
              </a:tblGrid>
              <a:tr h="944045">
                <a:tc>
                  <a:txBody>
                    <a:bodyPr/>
                    <a:lstStyle/>
                    <a:p>
                      <a:pPr algn="r" rtl="0">
                        <a:spcBef>
                          <a:spcPts val="0"/>
                        </a:spcBef>
                        <a:buNone/>
                      </a:pPr>
                      <a:r>
                        <a:rPr lang="en" sz="1900" b="1" dirty="0"/>
                        <a:t>Workshop</a:t>
                      </a:r>
                    </a:p>
                    <a:p>
                      <a:pPr algn="r">
                        <a:spcBef>
                          <a:spcPts val="0"/>
                        </a:spcBef>
                        <a:buNone/>
                      </a:pPr>
                      <a:r>
                        <a:rPr lang="en" sz="1900" b="1" dirty="0"/>
                        <a:t>Date:</a:t>
                      </a:r>
                    </a:p>
                  </a:txBody>
                  <a:tcPr marL="91425" marR="91425" marT="91425" marB="91425" anchor="ctr">
                    <a:lnL w="9525" cap="flat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-US" sz="1900" dirty="0" smtClean="0"/>
                        <a:t>01-24-2015</a:t>
                      </a:r>
                      <a:endParaRPr sz="1900" dirty="0"/>
                    </a:p>
                  </a:txBody>
                  <a:tcPr marL="91425" marR="91425" marT="91425" marB="91425" anchor="ctr">
                    <a:lnL w="9525" cap="flat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944045">
                <a:tc>
                  <a:txBody>
                    <a:bodyPr/>
                    <a:lstStyle/>
                    <a:p>
                      <a:pPr algn="r" rtl="0">
                        <a:spcBef>
                          <a:spcPts val="0"/>
                        </a:spcBef>
                        <a:buNone/>
                      </a:pPr>
                      <a:r>
                        <a:rPr lang="en" sz="1900" b="1" dirty="0"/>
                        <a:t>Intended</a:t>
                      </a:r>
                    </a:p>
                    <a:p>
                      <a:pPr algn="r" rtl="0">
                        <a:spcBef>
                          <a:spcPts val="0"/>
                        </a:spcBef>
                        <a:buNone/>
                      </a:pPr>
                      <a:r>
                        <a:rPr lang="en" sz="1900" b="1" dirty="0"/>
                        <a:t>Goal:</a:t>
                      </a:r>
                    </a:p>
                  </a:txBody>
                  <a:tcPr marL="91425" marR="91425" marT="91425" marB="91425" anchor="ctr">
                    <a:lnL w="9525" cap="flat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-US" sz="1900" dirty="0" smtClean="0"/>
                        <a:t>Goal 2</a:t>
                      </a:r>
                      <a:endParaRPr sz="1900" dirty="0"/>
                    </a:p>
                  </a:txBody>
                  <a:tcPr marL="91425" marR="91425" marT="91425" marB="91425" anchor="ctr">
                    <a:lnL w="9525" cap="flat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4045">
                <a:tc>
                  <a:txBody>
                    <a:bodyPr/>
                    <a:lstStyle/>
                    <a:p>
                      <a:pPr lvl="0" algn="r" rtl="0">
                        <a:spcBef>
                          <a:spcPts val="0"/>
                        </a:spcBef>
                        <a:buNone/>
                      </a:pPr>
                      <a:r>
                        <a:rPr lang="en" sz="1900" b="1" dirty="0"/>
                        <a:t>Title of Workshop:</a:t>
                      </a:r>
                    </a:p>
                  </a:txBody>
                  <a:tcPr marL="91425" marR="91425" marT="91425" marB="91425" anchor="ctr">
                    <a:lnL w="9525" cap="flat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-US" sz="1900" dirty="0" smtClean="0"/>
                        <a:t>DDNGSS</a:t>
                      </a:r>
                      <a:endParaRPr sz="1900" dirty="0"/>
                    </a:p>
                  </a:txBody>
                  <a:tcPr marL="91425" marR="91425" marT="91425" marB="91425" anchor="ctr">
                    <a:lnL w="9525" cap="flat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944045">
                <a:tc>
                  <a:txBody>
                    <a:bodyPr/>
                    <a:lstStyle/>
                    <a:p>
                      <a:pPr lvl="0" algn="r" rtl="0">
                        <a:spcBef>
                          <a:spcPts val="0"/>
                        </a:spcBef>
                        <a:buNone/>
                      </a:pPr>
                      <a:r>
                        <a:rPr lang="en" sz="1900" b="1" dirty="0"/>
                        <a:t>Number of PD Hours:</a:t>
                      </a:r>
                    </a:p>
                  </a:txBody>
                  <a:tcPr marL="91425" marR="91425" marT="91425" marB="91425" anchor="ctr">
                    <a:lnL w="9525" cap="flat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-US" sz="1900" dirty="0" smtClean="0"/>
                        <a:t>6</a:t>
                      </a:r>
                      <a:endParaRPr sz="1900" dirty="0"/>
                    </a:p>
                  </a:txBody>
                  <a:tcPr marL="91425" marR="91425" marT="91425" marB="91425" anchor="ctr">
                    <a:lnL w="9525" cap="flat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4045">
                <a:tc>
                  <a:txBody>
                    <a:bodyPr/>
                    <a:lstStyle/>
                    <a:p>
                      <a:pPr algn="r" rtl="0">
                        <a:spcBef>
                          <a:spcPts val="0"/>
                        </a:spcBef>
                        <a:buNone/>
                      </a:pPr>
                      <a:r>
                        <a:rPr lang="en" sz="1900" b="1"/>
                        <a:t>ESD of</a:t>
                      </a:r>
                    </a:p>
                    <a:p>
                      <a:pPr lvl="0" algn="r" rtl="0">
                        <a:spcBef>
                          <a:spcPts val="0"/>
                        </a:spcBef>
                        <a:buNone/>
                      </a:pPr>
                      <a:r>
                        <a:rPr lang="en" sz="1900" b="1"/>
                        <a:t>this PD:</a:t>
                      </a:r>
                    </a:p>
                  </a:txBody>
                  <a:tcPr marL="91425" marR="91425" marT="91425" marB="91425" anchor="ctr">
                    <a:lnL w="9525" cap="flat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 sz="1900" dirty="0" smtClean="0"/>
                        <a:t>Northwest ESD 189</a:t>
                      </a:r>
                      <a:endParaRPr sz="1900" dirty="0"/>
                    </a:p>
                  </a:txBody>
                  <a:tcPr marL="91425" marR="91425" marT="91425" marB="91425" anchor="ctr">
                    <a:lnL w="9525" cap="flat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9274" y="228600"/>
            <a:ext cx="1584727" cy="1651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2590800"/>
            <a:ext cx="2362200" cy="2379334"/>
          </a:xfrm>
          <a:prstGeom prst="rect">
            <a:avLst/>
          </a:prstGeom>
        </p:spPr>
      </p:pic>
      <p:sp>
        <p:nvSpPr>
          <p:cNvPr id="5" name="Shape 34"/>
          <p:cNvSpPr txBox="1"/>
          <p:nvPr/>
        </p:nvSpPr>
        <p:spPr>
          <a:xfrm>
            <a:off x="6858000" y="4876800"/>
            <a:ext cx="2038500" cy="6314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b="1" dirty="0"/>
              <a:t>bit.ly/aesd_survey</a:t>
            </a:r>
          </a:p>
        </p:txBody>
      </p:sp>
    </p:spTree>
    <p:extLst>
      <p:ext uri="{BB962C8B-B14F-4D97-AF65-F5344CB8AC3E}">
        <p14:creationId xmlns:p14="http://schemas.microsoft.com/office/powerpoint/2010/main" val="3229773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But first… a word from</a:t>
            </a:r>
          </a:p>
          <a:p>
            <a:pPr marL="0" indent="0">
              <a:buNone/>
            </a:pPr>
            <a:r>
              <a:rPr lang="en-US" sz="9600" b="1" dirty="0" smtClean="0"/>
              <a:t>HISTORY!</a:t>
            </a:r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2892702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9440" r="23925"/>
          <a:stretch/>
        </p:blipFill>
        <p:spPr>
          <a:xfrm>
            <a:off x="0" y="1"/>
            <a:ext cx="9144000" cy="6877104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12390" b="12390"/>
          <a:stretch>
            <a:fillRect/>
          </a:stretch>
        </p:blipFill>
        <p:spPr>
          <a:xfrm>
            <a:off x="2362200" y="0"/>
            <a:ext cx="7076747" cy="3992563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67894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877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2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9440" r="23925"/>
          <a:stretch/>
        </p:blipFill>
        <p:spPr>
          <a:xfrm>
            <a:off x="0" y="1"/>
            <a:ext cx="9144000" cy="68771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304800"/>
            <a:ext cx="2260600" cy="1509406"/>
          </a:xfrm>
          <a:prstGeom prst="rect">
            <a:avLst/>
          </a:prstGeom>
          <a:ln w="57150" cmpd="sng">
            <a:solidFill>
              <a:srgbClr val="0000FF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6789420" cy="6858000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3886200" y="3657600"/>
            <a:ext cx="4876800" cy="2971800"/>
          </a:xfrm>
          <a:prstGeom prst="wedgeEllipseCallout">
            <a:avLst>
              <a:gd name="adj1" fmla="val -47278"/>
              <a:gd name="adj2" fmla="val -90500"/>
            </a:avLst>
          </a:prstGeom>
          <a:solidFill>
            <a:srgbClr val="FFE700"/>
          </a:solidFill>
          <a:ln w="1682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 smtClean="0">
                <a:ln w="28575" cmpd="sng">
                  <a:solidFill>
                    <a:schemeClr val="tx1"/>
                  </a:solidFill>
                </a:ln>
                <a:solidFill>
                  <a:schemeClr val="tx1"/>
                </a:solidFill>
                <a:latin typeface="Comic Sans MS"/>
                <a:cs typeface="Comic Sans MS"/>
              </a:rPr>
              <a:t>WHAT DO YOU MEAN WE’RE NOT #1 ?</a:t>
            </a:r>
            <a:endParaRPr lang="en-US" sz="4000" b="1" i="1" dirty="0">
              <a:ln w="28575" cmpd="sng">
                <a:solidFill>
                  <a:schemeClr val="tx1"/>
                </a:solidFill>
              </a:ln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4343400" y="152400"/>
            <a:ext cx="2514600" cy="1143000"/>
          </a:xfrm>
          <a:prstGeom prst="wedgeEllipseCallout">
            <a:avLst>
              <a:gd name="adj1" fmla="val -64720"/>
              <a:gd name="adj2" fmla="val 76415"/>
            </a:avLst>
          </a:prstGeom>
          <a:solidFill>
            <a:srgbClr val="FFFAAE"/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solidFill>
                  <a:schemeClr val="tx1"/>
                </a:solidFill>
                <a:latin typeface="Comic Sans MS"/>
                <a:cs typeface="Comic Sans MS"/>
              </a:rPr>
              <a:t>TIMMS?</a:t>
            </a:r>
            <a:endParaRPr lang="en-US" sz="2800" i="1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5638800" y="914400"/>
            <a:ext cx="2514600" cy="1143000"/>
          </a:xfrm>
          <a:prstGeom prst="wedgeEllipseCallout">
            <a:avLst>
              <a:gd name="adj1" fmla="val -104740"/>
              <a:gd name="adj2" fmla="val 22953"/>
            </a:avLst>
          </a:prstGeom>
          <a:solidFill>
            <a:srgbClr val="FFF98A"/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solidFill>
                  <a:schemeClr val="tx1"/>
                </a:solidFill>
                <a:latin typeface="Comic Sans MS"/>
                <a:cs typeface="Comic Sans MS"/>
              </a:rPr>
              <a:t>PISA?</a:t>
            </a:r>
            <a:endParaRPr lang="en-US" sz="2800" i="1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6096000" y="1828800"/>
            <a:ext cx="2514600" cy="1143000"/>
          </a:xfrm>
          <a:prstGeom prst="wedgeEllipseCallout">
            <a:avLst>
              <a:gd name="adj1" fmla="val -122844"/>
              <a:gd name="adj2" fmla="val -33653"/>
            </a:avLst>
          </a:prstGeom>
          <a:solidFill>
            <a:srgbClr val="FFF449"/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solidFill>
                  <a:schemeClr val="tx1"/>
                </a:solidFill>
                <a:latin typeface="Comic Sans MS"/>
                <a:cs typeface="Comic Sans MS"/>
              </a:rPr>
              <a:t>NAEP?</a:t>
            </a:r>
            <a:endParaRPr lang="en-US" sz="2800" i="1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352314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and College Readiness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6789420" cy="6858000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3886200" y="3657600"/>
            <a:ext cx="4876800" cy="2971800"/>
          </a:xfrm>
          <a:prstGeom prst="wedgeEllipseCallout">
            <a:avLst>
              <a:gd name="adj1" fmla="val -47278"/>
              <a:gd name="adj2" fmla="val -90500"/>
            </a:avLst>
          </a:prstGeom>
          <a:solidFill>
            <a:srgbClr val="FFE700"/>
          </a:solidFill>
          <a:ln w="1682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 smtClean="0">
                <a:ln w="28575" cmpd="sng">
                  <a:solidFill>
                    <a:schemeClr val="tx1"/>
                  </a:solidFill>
                </a:ln>
                <a:solidFill>
                  <a:schemeClr val="tx1"/>
                </a:solidFill>
                <a:latin typeface="Comic Sans MS"/>
                <a:cs typeface="Comic Sans MS"/>
              </a:rPr>
              <a:t>WHAT DO YOU MEAN WE’RE NOT #1 ?</a:t>
            </a:r>
            <a:endParaRPr lang="en-US" sz="4000" b="1" i="1" dirty="0">
              <a:ln w="28575" cmpd="sng">
                <a:solidFill>
                  <a:schemeClr val="tx1"/>
                </a:solidFill>
              </a:ln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4343400" y="152400"/>
            <a:ext cx="2514600" cy="1143000"/>
          </a:xfrm>
          <a:prstGeom prst="wedgeEllipseCallout">
            <a:avLst>
              <a:gd name="adj1" fmla="val -64720"/>
              <a:gd name="adj2" fmla="val 76415"/>
            </a:avLst>
          </a:prstGeom>
          <a:solidFill>
            <a:srgbClr val="FFFAAE"/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solidFill>
                  <a:schemeClr val="tx1"/>
                </a:solidFill>
                <a:latin typeface="Comic Sans MS"/>
                <a:cs typeface="Comic Sans MS"/>
              </a:rPr>
              <a:t>TIMMS?</a:t>
            </a:r>
            <a:endParaRPr lang="en-US" sz="2800" i="1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5638800" y="914400"/>
            <a:ext cx="2514600" cy="1143000"/>
          </a:xfrm>
          <a:prstGeom prst="wedgeEllipseCallout">
            <a:avLst>
              <a:gd name="adj1" fmla="val -104740"/>
              <a:gd name="adj2" fmla="val 22953"/>
            </a:avLst>
          </a:prstGeom>
          <a:solidFill>
            <a:srgbClr val="FFF98A"/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solidFill>
                  <a:schemeClr val="tx1"/>
                </a:solidFill>
                <a:latin typeface="Comic Sans MS"/>
                <a:cs typeface="Comic Sans MS"/>
              </a:rPr>
              <a:t>PISA?</a:t>
            </a:r>
            <a:endParaRPr lang="en-US" sz="2800" i="1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6096000" y="1828800"/>
            <a:ext cx="2514600" cy="1143000"/>
          </a:xfrm>
          <a:prstGeom prst="wedgeEllipseCallout">
            <a:avLst>
              <a:gd name="adj1" fmla="val -122844"/>
              <a:gd name="adj2" fmla="val -33653"/>
            </a:avLst>
          </a:prstGeom>
          <a:solidFill>
            <a:srgbClr val="FFF449"/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solidFill>
                  <a:schemeClr val="tx1"/>
                </a:solidFill>
                <a:latin typeface="Comic Sans MS"/>
                <a:cs typeface="Comic Sans MS"/>
              </a:rPr>
              <a:t>NAEP?</a:t>
            </a:r>
            <a:endParaRPr lang="en-US" sz="2800" i="1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239606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3725" y="1"/>
            <a:ext cx="6556548" cy="6858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9618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5458</TotalTime>
  <Words>1068</Words>
  <Application>Microsoft Macintosh PowerPoint</Application>
  <PresentationFormat>On-screen Show (4:3)</PresentationFormat>
  <Paragraphs>230</Paragraphs>
  <Slides>42</Slides>
  <Notes>19</Notes>
  <HiddenSlides>5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Spectrum</vt:lpstr>
      <vt:lpstr>PowerPoint Presentation</vt:lpstr>
      <vt:lpstr>Your Guide…</vt:lpstr>
      <vt:lpstr>Agenda</vt:lpstr>
      <vt:lpstr>Logistics</vt:lpstr>
      <vt:lpstr>PowerPoint Presentation</vt:lpstr>
      <vt:lpstr>PowerPoint Presentation</vt:lpstr>
      <vt:lpstr>PowerPoint Presentation</vt:lpstr>
      <vt:lpstr>Career and College Readiness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Fundamentals of Learning</vt:lpstr>
      <vt:lpstr>Making Meaning</vt:lpstr>
      <vt:lpstr>Take some time to read!</vt:lpstr>
      <vt:lpstr>The New Context</vt:lpstr>
      <vt:lpstr>The Framework</vt:lpstr>
      <vt:lpstr>Appendix A: The Shifts</vt:lpstr>
      <vt:lpstr>Appendix F: Science and Engineering Practices</vt:lpstr>
      <vt:lpstr>Appendix G: Crosscutting Concepts</vt:lpstr>
      <vt:lpstr>Engineering Design Challenge!</vt:lpstr>
      <vt:lpstr>Engineering Design Challenge!</vt:lpstr>
      <vt:lpstr>Engineering Design Challenge!</vt:lpstr>
      <vt:lpstr>Engineering in the NGSS</vt:lpstr>
      <vt:lpstr>What NGSS Says About What Student Engineers Should Know and Be Able to Do…</vt:lpstr>
      <vt:lpstr>What NGSS Says About What Student Engineers Should Know and Be Able to Do…</vt:lpstr>
      <vt:lpstr>PowerPoint Presentation</vt:lpstr>
      <vt:lpstr>PowerPoint Presentation</vt:lpstr>
      <vt:lpstr>PowerPoint Presentation</vt:lpstr>
      <vt:lpstr>Debrief</vt:lpstr>
      <vt:lpstr>NGSS Architecture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NGSS Architecture</vt:lpstr>
      <vt:lpstr>Elements of Transition</vt:lpstr>
      <vt:lpstr>Assessment Timeline</vt:lpstr>
      <vt:lpstr>AESD Science reflection survey</vt:lpstr>
    </vt:vector>
  </TitlesOfParts>
  <Company>NWESD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Engineering Design Process</dc:title>
  <dc:creator>Adrienne Somera</dc:creator>
  <cp:lastModifiedBy>Brian MacNevin</cp:lastModifiedBy>
  <cp:revision>219</cp:revision>
  <cp:lastPrinted>2013-07-05T17:29:36Z</cp:lastPrinted>
  <dcterms:created xsi:type="dcterms:W3CDTF">2013-07-05T16:23:14Z</dcterms:created>
  <dcterms:modified xsi:type="dcterms:W3CDTF">2015-01-24T16:11:40Z</dcterms:modified>
</cp:coreProperties>
</file>