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95"/>
  </p:notesMasterIdLst>
  <p:sldIdLst>
    <p:sldId id="256" r:id="rId6"/>
    <p:sldId id="257" r:id="rId7"/>
    <p:sldId id="364" r:id="rId8"/>
    <p:sldId id="258" r:id="rId9"/>
    <p:sldId id="329" r:id="rId10"/>
    <p:sldId id="259" r:id="rId11"/>
    <p:sldId id="327" r:id="rId12"/>
    <p:sldId id="261" r:id="rId13"/>
    <p:sldId id="262" r:id="rId14"/>
    <p:sldId id="260" r:id="rId15"/>
    <p:sldId id="263" r:id="rId16"/>
    <p:sldId id="264" r:id="rId17"/>
    <p:sldId id="265" r:id="rId18"/>
    <p:sldId id="335" r:id="rId19"/>
    <p:sldId id="344" r:id="rId20"/>
    <p:sldId id="345" r:id="rId21"/>
    <p:sldId id="353" r:id="rId22"/>
    <p:sldId id="334" r:id="rId23"/>
    <p:sldId id="328" r:id="rId24"/>
    <p:sldId id="333" r:id="rId25"/>
    <p:sldId id="337" r:id="rId26"/>
    <p:sldId id="330" r:id="rId27"/>
    <p:sldId id="331" r:id="rId28"/>
    <p:sldId id="332" r:id="rId29"/>
    <p:sldId id="354" r:id="rId30"/>
    <p:sldId id="339" r:id="rId31"/>
    <p:sldId id="338" r:id="rId32"/>
    <p:sldId id="341" r:id="rId33"/>
    <p:sldId id="342" r:id="rId34"/>
    <p:sldId id="307" r:id="rId35"/>
    <p:sldId id="308" r:id="rId36"/>
    <p:sldId id="351" r:id="rId37"/>
    <p:sldId id="355" r:id="rId38"/>
    <p:sldId id="356" r:id="rId39"/>
    <p:sldId id="358" r:id="rId40"/>
    <p:sldId id="357" r:id="rId41"/>
    <p:sldId id="359" r:id="rId42"/>
    <p:sldId id="360" r:id="rId43"/>
    <p:sldId id="363" r:id="rId44"/>
    <p:sldId id="361" r:id="rId45"/>
    <p:sldId id="362" r:id="rId46"/>
    <p:sldId id="309" r:id="rId47"/>
    <p:sldId id="352" r:id="rId48"/>
    <p:sldId id="340" r:id="rId49"/>
    <p:sldId id="310" r:id="rId50"/>
    <p:sldId id="343" r:id="rId51"/>
    <p:sldId id="311" r:id="rId52"/>
    <p:sldId id="312" r:id="rId53"/>
    <p:sldId id="313" r:id="rId54"/>
    <p:sldId id="314" r:id="rId55"/>
    <p:sldId id="315" r:id="rId56"/>
    <p:sldId id="316" r:id="rId57"/>
    <p:sldId id="346" r:id="rId58"/>
    <p:sldId id="318" r:id="rId59"/>
    <p:sldId id="347" r:id="rId60"/>
    <p:sldId id="320" r:id="rId61"/>
    <p:sldId id="350" r:id="rId62"/>
    <p:sldId id="349" r:id="rId63"/>
    <p:sldId id="348" r:id="rId64"/>
    <p:sldId id="325" r:id="rId65"/>
    <p:sldId id="268" r:id="rId66"/>
    <p:sldId id="269" r:id="rId67"/>
    <p:sldId id="270" r:id="rId68"/>
    <p:sldId id="272" r:id="rId69"/>
    <p:sldId id="277" r:id="rId70"/>
    <p:sldId id="279" r:id="rId71"/>
    <p:sldId id="280" r:id="rId72"/>
    <p:sldId id="281" r:id="rId73"/>
    <p:sldId id="282" r:id="rId74"/>
    <p:sldId id="283" r:id="rId75"/>
    <p:sldId id="284" r:id="rId76"/>
    <p:sldId id="285" r:id="rId77"/>
    <p:sldId id="286" r:id="rId78"/>
    <p:sldId id="287" r:id="rId79"/>
    <p:sldId id="288" r:id="rId80"/>
    <p:sldId id="290" r:id="rId81"/>
    <p:sldId id="291" r:id="rId82"/>
    <p:sldId id="292" r:id="rId83"/>
    <p:sldId id="293" r:id="rId84"/>
    <p:sldId id="294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24" r:id="rId93"/>
    <p:sldId id="326" r:id="rId94"/>
  </p:sldIdLst>
  <p:sldSz cx="9144000" cy="6858000" type="screen4x3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Welcome" id="{330A3017-9924-1B49-B848-BBF0B73C87C3}">
          <p14:sldIdLst>
            <p14:sldId id="256"/>
            <p14:sldId id="257"/>
            <p14:sldId id="364"/>
            <p14:sldId id="258"/>
            <p14:sldId id="329"/>
            <p14:sldId id="259"/>
            <p14:sldId id="327"/>
            <p14:sldId id="261"/>
            <p14:sldId id="262"/>
            <p14:sldId id="260"/>
          </p14:sldIdLst>
        </p14:section>
        <p14:section name="CBAM" id="{A49DE51F-9729-2745-A09D-82AAA4632C89}">
          <p14:sldIdLst>
            <p14:sldId id="263"/>
            <p14:sldId id="264"/>
            <p14:sldId id="265"/>
            <p14:sldId id="335"/>
            <p14:sldId id="344"/>
            <p14:sldId id="345"/>
          </p14:sldIdLst>
        </p14:section>
        <p14:section name="Appendix A: A Deeper Look" id="{DB6058A2-3F46-384B-8D35-1F39F7707B55}">
          <p14:sldIdLst>
            <p14:sldId id="353"/>
            <p14:sldId id="334"/>
            <p14:sldId id="328"/>
            <p14:sldId id="333"/>
            <p14:sldId id="337"/>
            <p14:sldId id="330"/>
            <p14:sldId id="331"/>
            <p14:sldId id="332"/>
            <p14:sldId id="354"/>
            <p14:sldId id="339"/>
          </p14:sldIdLst>
        </p14:section>
        <p14:section name="BREAK" id="{D7029DAF-73C2-4378-ACD7-E042CEC8ED1B}">
          <p14:sldIdLst>
            <p14:sldId id="338"/>
            <p14:sldId id="341"/>
          </p14:sldIdLst>
        </p14:section>
        <p14:section name="Analyzing Performance Expectation" id="{D52E189E-495E-4B4E-8BE8-5F5018D1EAB4}">
          <p14:sldIdLst>
            <p14:sldId id="342"/>
            <p14:sldId id="307"/>
            <p14:sldId id="308"/>
            <p14:sldId id="351"/>
            <p14:sldId id="355"/>
            <p14:sldId id="356"/>
            <p14:sldId id="358"/>
            <p14:sldId id="357"/>
            <p14:sldId id="359"/>
            <p14:sldId id="360"/>
            <p14:sldId id="363"/>
            <p14:sldId id="361"/>
            <p14:sldId id="362"/>
            <p14:sldId id="309"/>
            <p14:sldId id="352"/>
            <p14:sldId id="340"/>
            <p14:sldId id="310"/>
            <p14:sldId id="343"/>
            <p14:sldId id="311"/>
            <p14:sldId id="312"/>
            <p14:sldId id="313"/>
            <p14:sldId id="314"/>
            <p14:sldId id="315"/>
            <p14:sldId id="316"/>
            <p14:sldId id="346"/>
            <p14:sldId id="318"/>
            <p14:sldId id="347"/>
            <p14:sldId id="320"/>
            <p14:sldId id="350"/>
            <p14:sldId id="349"/>
            <p14:sldId id="348"/>
            <p14:sldId id="325"/>
          </p14:sldIdLst>
        </p14:section>
        <p14:section name="Questioning Protocol" id="{B94D58AA-82AF-4C49-BB4E-D0E72A8E556C}">
          <p14:sldIdLst>
            <p14:sldId id="268"/>
            <p14:sldId id="269"/>
            <p14:sldId id="270"/>
            <p14:sldId id="272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Closing" id="{C084B6E0-135D-6245-9EBB-4EE3476B910A}">
          <p14:sldIdLst>
            <p14:sldId id="324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CE"/>
    <a:srgbClr val="CDFF99"/>
    <a:srgbClr val="435637"/>
    <a:srgbClr val="C2E8C3"/>
    <a:srgbClr val="1F2819"/>
    <a:srgbClr val="637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10" y="-84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268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http://www.youtube.com/watch?v=6RUjt5eJAQ0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To add video of 3D moon if you have 3D glasses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BSCS Protocol </a:t>
            </a:r>
            <a:r>
              <a:rPr lang="ja-JP" altLang="en-US" smtClean="0">
                <a:solidFill>
                  <a:srgbClr val="000000"/>
                </a:solidFill>
                <a:latin typeface="Arial"/>
                <a:cs typeface="Calibri" charset="0"/>
                <a:sym typeface="Calibri" charset="0"/>
              </a:rPr>
              <a:t>“</a:t>
            </a: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Highlight Comments and Captions</a:t>
            </a:r>
            <a:r>
              <a:rPr lang="ja-JP" altLang="en-US" smtClean="0">
                <a:solidFill>
                  <a:srgbClr val="000000"/>
                </a:solidFill>
                <a:latin typeface="Arial"/>
                <a:cs typeface="Calibri" charset="0"/>
                <a:sym typeface="Calibri" charset="0"/>
              </a:rPr>
              <a:t>”</a:t>
            </a: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used to analyze data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Choose any performance expectation you would like.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Fill in the Grade Level, DCI, and Title of the standard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Choose any performance expectation you would like.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Write the text of the PE and associated assessment boundaries and clarification statement(s)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Only add the ones associated with the Performance Expectation you chose.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Thank you for attending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Logistics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Rest room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Parking Lot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New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We will be going through a protocol to bring out your burning questions…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This is a protocol that can be used with your students as well as bringing out questions that you have around today</a:t>
            </a:r>
            <a:r>
              <a:rPr lang="ja-JP" altLang="en-US" smtClean="0">
                <a:solidFill>
                  <a:srgbClr val="000000"/>
                </a:solidFill>
                <a:latin typeface="Arial"/>
                <a:cs typeface="Calibri" charset="0"/>
                <a:sym typeface="Calibri" charset="0"/>
              </a:rPr>
              <a:t>’</a:t>
            </a: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 topic.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TIP: 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Distribute or post the </a:t>
            </a:r>
            <a:r>
              <a:rPr lang="en-US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Rules for Producing Questions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Once students have discussed the Rules for Producing</a:t>
            </a: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Questions: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 Bold" charset="0"/>
                <a:cs typeface="Arial Bold" charset="0"/>
                <a:sym typeface="Arial Bold" charset="0"/>
              </a:rPr>
              <a:t>Introduce the </a:t>
            </a:r>
            <a:r>
              <a:rPr lang="en-US" smtClean="0">
                <a:solidFill>
                  <a:srgbClr val="000090"/>
                </a:solidFill>
                <a:latin typeface="Arial Bold" charset="0"/>
                <a:cs typeface="Arial Bold" charset="0"/>
                <a:sym typeface="Arial Bold" charset="0"/>
              </a:rPr>
              <a:t>QFocus</a:t>
            </a:r>
            <a:r>
              <a:rPr lang="en-US" smtClean="0">
                <a:solidFill>
                  <a:srgbClr val="000000"/>
                </a:solidFill>
                <a:latin typeface="Arial Bold" charset="0"/>
                <a:cs typeface="Arial Bold" charset="0"/>
                <a:sym typeface="Arial Bold" charset="0"/>
              </a:rPr>
              <a:t> and ask students to:</a:t>
            </a: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TIP:  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The note-taker should also contribute questions.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 Bold" charset="0"/>
                <a:cs typeface="Arial Bold" charset="0"/>
                <a:sym typeface="Arial Bold" charset="0"/>
              </a:rPr>
              <a:t>Criteria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for prioritizing is usually set by the  teacher. Criteria will depend on what you have planned as next steps with the questions.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TIP: 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Students can assign a group member to report or collaborate in reporting.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TIP:    </a:t>
            </a: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Use one or more reflection questions.</a:t>
            </a: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latin typeface="Arial" charset="0"/>
                <a:cs typeface="Arial" charset="0"/>
                <a:sym typeface="Arial" charset="0"/>
              </a:rPr>
              <a:t>           Ask one question at a time.</a:t>
            </a: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endParaRPr lang="en-US" smtClean="0">
              <a:solidFill>
                <a:srgbClr val="FF66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 Italic" charset="0"/>
                <a:cs typeface="Arial Italic" charset="0"/>
                <a:sym typeface="Arial Italic" charset="0"/>
              </a:rPr>
              <a:t>Regarding transition to Next Generation Science Standards thinking about the science and engineering practices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Why would we want students to learn to ask questions?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9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ct val="0"/>
              </a:spcBef>
              <a:buSzPct val="99000"/>
              <a:buNone/>
              <a:defRPr/>
            </a:pPr>
            <a:r>
              <a:rPr lang="en-US" dirty="0" smtClean="0"/>
              <a:t>We’ll count you off into groups 1-6.</a:t>
            </a:r>
          </a:p>
          <a:p>
            <a:pPr marL="0" indent="0" eaLnBrk="1" hangingPunct="1">
              <a:spcBef>
                <a:spcPct val="0"/>
              </a:spcBef>
              <a:buSzPct val="99000"/>
              <a:buNone/>
              <a:defRPr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SzPct val="99000"/>
              <a:buNone/>
              <a:defRPr/>
            </a:pPr>
            <a:r>
              <a:rPr lang="en-US" dirty="0" smtClean="0"/>
              <a:t>If there’s a number you really can’t stand, you can switch with a neighbor.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navigate the NGSS Performance Expectations in order to make instructional decisions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help educators in my district navigate the NGSS Performance Expectations</a:t>
            </a:r>
          </a:p>
          <a:p>
            <a:pPr marL="228600" indent="-2286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Learn how to use a protocol to help ALL students (including Migrant, Bilingual, and ELL students) engage in the Science and Engineering Practices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http://zour.deviantart.com/art/The-goal-3D-Anaglyph-169055907</a:t>
            </a:r>
          </a:p>
          <a:p>
            <a:pPr marL="228600" indent="-228600" eaLnBrk="1" hangingPunct="1">
              <a:spcBef>
                <a:spcPts val="1200"/>
              </a:spcBef>
              <a:defRPr/>
            </a:pPr>
            <a:endParaRPr lang="en-US" smtClean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228600" indent="-228600" eaLnBrk="1" hangingPunct="1">
              <a:spcBef>
                <a:spcPts val="1200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For 3D image of goal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C1EC-F2EB-6148-B2A7-4178755A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96C3-2F2A-334A-A737-3171E5BF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9CD2-2F4C-5E48-87E2-869E27AA5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D4A9-BB7C-D643-B97F-992F777C3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2920-96D3-CE4B-912A-47EBE2D3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0307-F14F-104B-A347-C9F219365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19431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598613"/>
            <a:ext cx="19431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0B7E-EB67-324A-8ACA-C4FEB892C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E71F-AACC-194E-82C4-2F4B86A3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1552-1D86-8B4C-A973-7CEF8EB57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2394-8FC3-1B4D-AF4C-376DB791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C903-E4C1-584A-937C-16DDAC5E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56EE-46D0-7945-BBD7-9C10D09B6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C59B-09CC-074F-89E7-2ED2E3C0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4FA9B-56CE-0740-A36C-BF84C703A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08F5-2453-A248-8990-5C9BB212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D529-9146-4A44-A136-E7DD58D1B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3473-1A04-0743-BB4E-DA4D7717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7153-F38E-984E-ACC0-471837E6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E5A3-4C81-934A-9048-F28E9069D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6F6FF-CABC-7D4F-85DA-C9B23DD0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564A-7E3B-2A44-80A2-88283F01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74EF-9EB5-0D42-90D9-4BD6E25AB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0617-489A-F040-8B31-04C6247AA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BD60-405B-A447-B6F4-5EB1B56AF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E4D0-0C26-8F40-BC74-53F27940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81FB-76E6-9746-8ED1-1B8BDAFB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B5E6-DCB8-0046-A155-FAC5FFD4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9245-BE51-C948-BF51-EFF73147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48C3-5C70-B54D-91BB-AF8DF6D5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4FBE-491D-F748-A724-76725491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28E8-0F25-6848-9422-8443EDAE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4796E-4F0F-2848-B3C3-B772BB31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B1B2-0CFC-9F48-A1CB-674A23D69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C69F-F388-1F4E-B144-C0F1601CF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3051-7CB4-C442-9FC9-8F6FA5E2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569D-4F3F-6F4E-A958-56155A0A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314E-FBB2-3E4B-80AD-23E7016D1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C5FE-CD1D-5F4D-97A2-CBE460AD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7A13-1F8B-5340-BCF9-73B53B8C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A587-9254-AE4B-9FE1-E9B0E4F5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573F-6FB3-294D-8ED7-720388CC6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C637-FBE8-EB4E-BC87-076DD4B3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CC15-6111-9844-A1CC-DCD0910B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FFE5-0782-4946-A2BA-5ED7F9B70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F997-257A-8441-B3BA-C82109A85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1FFE-010B-7043-9238-099F8E7E1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874C-B8DB-304B-9670-080C38B6F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7499-4E2B-7A4C-9A7D-7AD48083C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D84B-D6C3-1249-98C0-D32FBB690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D8EE-CE23-6D4B-A614-1A1F8FFF1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CE6E-03A1-0748-9DDC-5CBF596D9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86F4-5545-F14B-B9A9-EB11DEF48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D891-5023-8942-AC2E-923AF50D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773D-52BB-514F-B665-5148FDC77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E3E7-3EDF-ED40-8AC7-D403F487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B948950-1F14-0B40-BF2C-D7808BF63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4038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FF42BDCF-3388-FA49-9E1F-0FA5BF490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18986CA-C217-0E46-8160-CA3DFB236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B462DC9D-A297-1A41-95B2-6DF4B8211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CF73F76-599F-954A-ADF0-B08530AA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openxmlformats.org/officeDocument/2006/relationships/hyperlink" Target="http://www.nextgenscience.org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inyurl.com/ngss-dc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://tinyurl.com/sci-framework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question.org/educato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"/>
                    </a14:imgEffect>
                  </a14:imgLayer>
                </a14:imgProps>
              </a:ext>
            </a:extLst>
          </a:blip>
          <a:srcRect l="1666" t="2454" r="3025" b="33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844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900" dirty="0" smtClean="0"/>
              <a:t>Northwest Regional</a:t>
            </a:r>
            <a:br>
              <a:rPr lang="en-US" sz="3900" dirty="0" smtClean="0"/>
            </a:br>
            <a:r>
              <a:rPr lang="en-US" sz="3900" dirty="0" smtClean="0"/>
              <a:t>Science Leadership Team</a:t>
            </a:r>
            <a:br>
              <a:rPr lang="en-US" sz="3900" dirty="0" smtClean="0"/>
            </a:br>
            <a:r>
              <a:rPr lang="en-US" sz="3900" dirty="0" smtClean="0"/>
              <a:t>Fall 2013-14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838200" y="2247900"/>
            <a:ext cx="7513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/>
          <a:lstStyle/>
          <a:p>
            <a:pPr>
              <a:defRPr/>
            </a:pPr>
            <a:r>
              <a:rPr lang="en-US" sz="7200" b="1" dirty="0">
                <a:solidFill>
                  <a:srgbClr val="BF28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Beginning </a:t>
            </a:r>
            <a:r>
              <a:rPr lang="en-US" sz="7200" b="1" dirty="0" smtClean="0">
                <a:solidFill>
                  <a:srgbClr val="BF28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</a:t>
            </a:r>
          </a:p>
          <a:p>
            <a:pPr>
              <a:defRPr/>
            </a:pPr>
            <a:r>
              <a:rPr lang="en-US" sz="7200" b="1" dirty="0" smtClean="0">
                <a:solidFill>
                  <a:srgbClr val="BF28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Journey</a:t>
            </a:r>
            <a:r>
              <a:rPr lang="en-US" sz="72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7200" b="1" dirty="0" smtClean="0">
                <a:solidFill>
                  <a:srgbClr val="BF28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to </a:t>
            </a:r>
            <a:r>
              <a:rPr lang="en-US" sz="7200" b="1" dirty="0">
                <a:solidFill>
                  <a:srgbClr val="BF28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NGSS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4648200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Joanne Johnson</a:t>
            </a:r>
          </a:p>
          <a:p>
            <a:r>
              <a:rPr lang="en-US" sz="4400" dirty="0" smtClean="0"/>
              <a:t>Brian </a:t>
            </a:r>
            <a:r>
              <a:rPr lang="en-US" sz="4400" dirty="0" err="1" smtClean="0"/>
              <a:t>MacNevin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Today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Goals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6934200" cy="1066800"/>
          </a:xfrm>
          <a:solidFill>
            <a:srgbClr val="CDFF99"/>
          </a:solidFill>
        </p:spPr>
        <p:txBody>
          <a:bodyPr/>
          <a:lstStyle/>
          <a:p>
            <a:pPr marL="455613" indent="0" eaLnBrk="1" hangingPunct="1">
              <a:spcBef>
                <a:spcPct val="0"/>
              </a:spcBef>
              <a:buSzPct val="99000"/>
              <a:buNone/>
              <a:defRPr/>
            </a:pPr>
            <a:r>
              <a:rPr lang="en-US" dirty="0" smtClean="0"/>
              <a:t>Learn to navigate NGSS Performance 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2890391"/>
            <a:ext cx="6934200" cy="1077218"/>
          </a:xfrm>
          <a:prstGeom prst="rect">
            <a:avLst/>
          </a:prstGeom>
          <a:solidFill>
            <a:srgbClr val="CDFF99"/>
          </a:solidFill>
        </p:spPr>
        <p:txBody>
          <a:bodyPr wrap="square">
            <a:spAutoFit/>
          </a:bodyPr>
          <a:lstStyle/>
          <a:p>
            <a:pPr marL="455613" algn="l" eaLnBrk="1" hangingPunct="1">
              <a:spcBef>
                <a:spcPts val="1200"/>
              </a:spcBef>
              <a:buSzPct val="99000"/>
              <a:defRPr/>
            </a:pPr>
            <a:r>
              <a:rPr lang="en-US" sz="3200" dirty="0">
                <a:latin typeface="+mn-lt"/>
              </a:rPr>
              <a:t>Learn to help colleagues navigate the NGSS Performance </a:t>
            </a:r>
            <a:r>
              <a:rPr lang="en-US" sz="3200" dirty="0" smtClean="0">
                <a:latin typeface="+mn-lt"/>
              </a:rPr>
              <a:t>Expectations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343400"/>
            <a:ext cx="6934200" cy="1077218"/>
          </a:xfrm>
          <a:prstGeom prst="rect">
            <a:avLst/>
          </a:prstGeom>
          <a:solidFill>
            <a:srgbClr val="CDFF99"/>
          </a:solidFill>
        </p:spPr>
        <p:txBody>
          <a:bodyPr wrap="square">
            <a:spAutoFit/>
          </a:bodyPr>
          <a:lstStyle/>
          <a:p>
            <a:pPr marL="455613" algn="l" eaLnBrk="1" hangingPunct="1">
              <a:spcBef>
                <a:spcPts val="1200"/>
              </a:spcBef>
              <a:buSzPct val="99000"/>
              <a:defRPr/>
            </a:pPr>
            <a:r>
              <a:rPr lang="en-US" sz="3200" dirty="0">
                <a:latin typeface="+mn-lt"/>
              </a:rPr>
              <a:t>Learn a protocol to help </a:t>
            </a:r>
            <a:r>
              <a:rPr lang="en-US" sz="3200" dirty="0" smtClean="0">
                <a:latin typeface="+mn-lt"/>
              </a:rPr>
              <a:t>students </a:t>
            </a:r>
            <a:r>
              <a:rPr lang="en-US" sz="3200" dirty="0">
                <a:latin typeface="+mn-lt"/>
              </a:rPr>
              <a:t>engage </a:t>
            </a:r>
            <a:r>
              <a:rPr lang="en-US" sz="3200" dirty="0" smtClean="0">
                <a:latin typeface="+mn-lt"/>
              </a:rPr>
              <a:t>in questioning</a:t>
            </a:r>
            <a:r>
              <a:rPr lang="en-US" sz="3200" dirty="0">
                <a:latin typeface="+mn-lt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295400" y="4038600"/>
            <a:ext cx="662214" cy="1143000"/>
            <a:chOff x="0" y="0"/>
            <a:chExt cx="584" cy="1008"/>
          </a:xfrm>
        </p:grpSpPr>
        <p:sp>
          <p:nvSpPr>
            <p:cNvPr id="8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3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295400" y="2590800"/>
            <a:ext cx="662214" cy="1143000"/>
            <a:chOff x="0" y="0"/>
            <a:chExt cx="584" cy="1008"/>
          </a:xfrm>
        </p:grpSpPr>
        <p:sp>
          <p:nvSpPr>
            <p:cNvPr id="11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2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295400" y="1143000"/>
            <a:ext cx="662214" cy="1143000"/>
            <a:chOff x="0" y="0"/>
            <a:chExt cx="584" cy="1008"/>
          </a:xfrm>
        </p:grpSpPr>
        <p:sp>
          <p:nvSpPr>
            <p:cNvPr id="17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1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Implementing Initiatives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295400"/>
            <a:ext cx="8229600" cy="1600200"/>
          </a:xfrm>
          <a:solidFill>
            <a:srgbClr val="CDFF99"/>
          </a:solidFill>
        </p:spPr>
        <p:txBody>
          <a:bodyPr/>
          <a:lstStyle/>
          <a:p>
            <a:pPr marL="114300" indent="0" eaLnBrk="1" hangingPunct="1">
              <a:spcBef>
                <a:spcPct val="0"/>
              </a:spcBef>
              <a:buNone/>
              <a:defRPr/>
            </a:pPr>
            <a:r>
              <a:rPr lang="en-US" dirty="0" smtClean="0"/>
              <a:t>At your table group, list some of the initiatives that your school, building, and/or district is trying to implement.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7413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6100"/>
            <a:ext cx="3352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56100"/>
            <a:ext cx="1536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60838"/>
            <a:ext cx="3175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10200"/>
            <a:ext cx="29352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5461000"/>
            <a:ext cx="1817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05188"/>
            <a:ext cx="2108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6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7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Concerns Based Adoption Model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95388"/>
            <a:ext cx="91344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381000" y="609600"/>
          <a:ext cx="8382000" cy="5172078"/>
        </p:xfrm>
        <a:graphic>
          <a:graphicData uri="http://schemas.openxmlformats.org/drawingml/2006/table">
            <a:tbl>
              <a:tblPr/>
              <a:tblGrid>
                <a:gridCol w="2270125"/>
                <a:gridCol w="6111875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Stage of Concern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Expression of Concern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33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6. Refocusing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I have some ideas about something that would work even better to help teachers and students learn and demonstrating their understanding of the Next Generation Science Standards.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5. Collaboration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How can I relate what I am doing to what others are doing related to the teaching and learning of the Next Generation Science Standards?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4. Consequence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How is my teaching and use of the Next Generation Science Standards affecting learners? How can I refine my teaching to have more impact helping students to demonstrate their understanding of the Next Generation Science Standards?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3. Management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I seem to be spending all my time referring back to the Next Generation Science Standards while trying to teach to them. I am trying to implement them, but am worried that it is not going well.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2. Personal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How will adopting the Next Generation Science Standards affect me and my teaching? What will it look like? What do I need to know?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1. Informational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I would like to know more about the Next Generation Science Standards, but am not ready to implement them fully.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0. Awareness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 I am not concerned about the Next Generation Science Standards. I have heard of them, but I am not worried about implementing them or learning them. What I am currently teaching is just fine.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53473-1A04-0743-BB4E-DA4D771748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36019"/>
            <a:ext cx="7315200" cy="41857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752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752600"/>
              <a:ext cx="3886200" cy="381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19800" y="1752600"/>
              <a:ext cx="3124200" cy="381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5562600"/>
              <a:ext cx="9144000" cy="1295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886200" y="1752600"/>
            <a:ext cx="2133600" cy="457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8140700" cy="1612900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04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53473-1A04-0743-BB4E-DA4D771748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36019"/>
            <a:ext cx="7315200" cy="41857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7526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752600"/>
              <a:ext cx="6019800" cy="381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229600" y="1752600"/>
              <a:ext cx="914400" cy="381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5562600"/>
              <a:ext cx="9144000" cy="1295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6019800" y="1752600"/>
            <a:ext cx="2133600" cy="457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8128000" cy="1612900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040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How might you use this tool with your colleagues?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might you use this tool with your principal or district administrators?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662920-96D3-CE4B-912A-47EBE2D349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Today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Goals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6934200" cy="1066800"/>
          </a:xfrm>
          <a:solidFill>
            <a:srgbClr val="CDFF99"/>
          </a:solidFill>
        </p:spPr>
        <p:txBody>
          <a:bodyPr/>
          <a:lstStyle/>
          <a:p>
            <a:pPr marL="455613" indent="0" eaLnBrk="1" hangingPunct="1">
              <a:spcBef>
                <a:spcPct val="0"/>
              </a:spcBef>
              <a:buSzPct val="99000"/>
              <a:buNone/>
              <a:defRPr/>
            </a:pPr>
            <a:r>
              <a:rPr lang="en-US" dirty="0" smtClean="0"/>
              <a:t>Learn to navigate NGSS Performance 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200" y="2890391"/>
            <a:ext cx="6934200" cy="1077218"/>
          </a:xfrm>
          <a:prstGeom prst="rect">
            <a:avLst/>
          </a:prstGeom>
          <a:solidFill>
            <a:srgbClr val="CDFF99"/>
          </a:solidFill>
        </p:spPr>
        <p:txBody>
          <a:bodyPr wrap="square">
            <a:spAutoFit/>
          </a:bodyPr>
          <a:lstStyle/>
          <a:p>
            <a:pPr marL="455613" algn="l" eaLnBrk="1" hangingPunct="1">
              <a:spcBef>
                <a:spcPts val="1200"/>
              </a:spcBef>
              <a:buSzPct val="99000"/>
              <a:defRPr/>
            </a:pPr>
            <a:r>
              <a:rPr lang="en-US" sz="3200" dirty="0">
                <a:latin typeface="+mn-lt"/>
              </a:rPr>
              <a:t>Learn to help colleagues navigate the NGSS Performance </a:t>
            </a:r>
            <a:r>
              <a:rPr lang="en-US" sz="3200" dirty="0" smtClean="0">
                <a:latin typeface="+mn-lt"/>
              </a:rPr>
              <a:t>Expectations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4343400"/>
            <a:ext cx="6934200" cy="1077218"/>
          </a:xfrm>
          <a:prstGeom prst="rect">
            <a:avLst/>
          </a:prstGeom>
          <a:solidFill>
            <a:srgbClr val="1F2819"/>
          </a:solidFill>
        </p:spPr>
        <p:txBody>
          <a:bodyPr wrap="square">
            <a:spAutoFit/>
          </a:bodyPr>
          <a:lstStyle/>
          <a:p>
            <a:pPr marL="455613" algn="l" eaLnBrk="1" hangingPunct="1">
              <a:spcBef>
                <a:spcPts val="1200"/>
              </a:spcBef>
              <a:buSzPct val="99000"/>
              <a:defRPr/>
            </a:pPr>
            <a:r>
              <a:rPr lang="en-US" sz="3200" dirty="0">
                <a:latin typeface="+mn-lt"/>
              </a:rPr>
              <a:t>Learn a protocol to help </a:t>
            </a:r>
            <a:r>
              <a:rPr lang="en-US" sz="3200" dirty="0" smtClean="0">
                <a:latin typeface="+mn-lt"/>
              </a:rPr>
              <a:t>students </a:t>
            </a:r>
            <a:r>
              <a:rPr lang="en-US" sz="3200" dirty="0">
                <a:latin typeface="+mn-lt"/>
              </a:rPr>
              <a:t>engage </a:t>
            </a:r>
            <a:r>
              <a:rPr lang="en-US" sz="3200" dirty="0" smtClean="0">
                <a:latin typeface="+mn-lt"/>
              </a:rPr>
              <a:t>in questioning</a:t>
            </a:r>
            <a:r>
              <a:rPr lang="en-US" sz="3200" dirty="0">
                <a:latin typeface="+mn-lt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295400" y="4038600"/>
            <a:ext cx="662214" cy="1143000"/>
            <a:chOff x="0" y="0"/>
            <a:chExt cx="584" cy="1008"/>
          </a:xfrm>
        </p:grpSpPr>
        <p:sp>
          <p:nvSpPr>
            <p:cNvPr id="8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3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295400" y="2590800"/>
            <a:ext cx="662214" cy="1143000"/>
            <a:chOff x="0" y="0"/>
            <a:chExt cx="584" cy="1008"/>
          </a:xfrm>
        </p:grpSpPr>
        <p:sp>
          <p:nvSpPr>
            <p:cNvPr id="11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2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295400" y="1143000"/>
            <a:ext cx="662214" cy="1143000"/>
            <a:chOff x="0" y="0"/>
            <a:chExt cx="584" cy="1008"/>
          </a:xfrm>
        </p:grpSpPr>
        <p:sp>
          <p:nvSpPr>
            <p:cNvPr id="17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6000" dirty="0" smtClean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1</a:t>
              </a:r>
              <a:endParaRPr lang="en-US" sz="6000" dirty="0">
                <a:solidFill>
                  <a:srgbClr val="FFFFFF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2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" r="216"/>
          <a:stretch/>
        </p:blipFill>
        <p:spPr>
          <a:xfrm rot="540734">
            <a:off x="4448000" y="404019"/>
            <a:ext cx="4070187" cy="6049963"/>
          </a:xfr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200165" y="1429609"/>
            <a:ext cx="4572000" cy="1828800"/>
          </a:xfrm>
          <a:prstGeom prst="rightArrow">
            <a:avLst/>
          </a:prstGeom>
          <a:solidFill>
            <a:srgbClr val="CD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APPENDIX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 A: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/>
              <a:t>CONCEPTUAL</a:t>
            </a:r>
            <a:r>
              <a:rPr lang="en-US" sz="2800" dirty="0" smtClean="0"/>
              <a:t> SHIFTS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Looking Deeper: Appendix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9600" dirty="0" smtClean="0"/>
              <a:t>Let’s regroup and move around!</a:t>
            </a:r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Welcome!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8150"/>
            <a:ext cx="5384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409950" y="2743200"/>
            <a:ext cx="5422900" cy="1219200"/>
            <a:chOff x="0" y="0"/>
            <a:chExt cx="3416" cy="768"/>
          </a:xfrm>
          <a:solidFill>
            <a:srgbClr val="FF0000"/>
          </a:solidFill>
        </p:grpSpPr>
        <p:sp>
          <p:nvSpPr>
            <p:cNvPr id="9220" name="AutoShape 4"/>
            <p:cNvSpPr>
              <a:spLocks/>
            </p:cNvSpPr>
            <p:nvPr/>
          </p:nvSpPr>
          <p:spPr bwMode="auto">
            <a:xfrm>
              <a:off x="0" y="288"/>
              <a:ext cx="2112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36" y="0"/>
                  </a:lnTo>
                  <a:lnTo>
                    <a:pt x="736" y="1080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Rectangle 5"/>
            <p:cNvSpPr>
              <a:spLocks/>
            </p:cNvSpPr>
            <p:nvPr/>
          </p:nvSpPr>
          <p:spPr bwMode="auto">
            <a:xfrm>
              <a:off x="2064" y="0"/>
              <a:ext cx="1352" cy="768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REST</a:t>
              </a: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  <a:p>
              <a:pPr>
                <a:defRPr/>
              </a:pPr>
              <a:r>
                <a:rPr lang="en-US"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ROOMS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Looking Deeper: Appendix 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4800" y="1295400"/>
            <a:ext cx="8458200" cy="838200"/>
          </a:xfrm>
          <a:prstGeom prst="rect">
            <a:avLst/>
          </a:prstGeom>
          <a:solidFill>
            <a:srgbClr val="CDFF9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 Jigsaw Protocol</a:t>
            </a: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81076"/>
              </p:ext>
            </p:extLst>
          </p:nvPr>
        </p:nvGraphicFramePr>
        <p:xfrm>
          <a:off x="304800" y="2209800"/>
          <a:ext cx="8458200" cy="1117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FOR YOURSELF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SHARE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RECORD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FOCUS AND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PREPARE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REPORT 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AND SHARE OUT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8C3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1705">
            <a:off x="2683472" y="2148442"/>
            <a:ext cx="5798339" cy="4148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 bwMode="auto">
          <a:xfrm>
            <a:off x="609600" y="2667000"/>
            <a:ext cx="2133600" cy="11430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STEP 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85800" y="3810000"/>
            <a:ext cx="2133600" cy="11430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STEP 2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90600" y="5105400"/>
            <a:ext cx="2133600" cy="114300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STEP 3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838200" y="3276600"/>
            <a:ext cx="1143000" cy="2133600"/>
          </a:xfrm>
          <a:prstGeom prst="up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2  C 0.081 0.06531  0.102 0.07198  0.124 0.07198  C 0.149 0.07198  0.169 0.06531  0.183 0.05332  L 0.25 0  E" pathEditMode="relative" ptsTypes="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6 -2.59139E-7 L 0.31123 0.05322 C 0.32408 0.06525 0.34334 0.07196 0.36348 0.07196 C 0.38622 0.07196 0.40479 0.06525 0.41746 0.05322 L 0.47891 -2.59139E-7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9" y="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891 -2.59139E-7 L 0.53463 0.05322 C 0.54643 0.06525 0.56396 0.07196 0.58219 0.07196 C 0.60302 0.07196 0.61968 0.06525 0.63131 0.05322 L 0.68721 -2.59139E-7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5" y="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Looking Deeper: Appendix 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7800"/>
            <a:ext cx="8077200" cy="3530600"/>
          </a:xfrm>
        </p:spPr>
        <p:txBody>
          <a:bodyPr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Arial" charset="0"/>
              <a:buAutoNum type="alphaUcPeriod"/>
              <a:defRPr/>
            </a:pPr>
            <a:r>
              <a:rPr lang="en-US" dirty="0" smtClean="0"/>
              <a:t>Silently read your numbered section.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dirty="0" smtClean="0"/>
              <a:t>Make notes for yourself.</a:t>
            </a:r>
          </a:p>
          <a:p>
            <a:pPr marL="0" indent="0" eaLnBrk="1" hangingPunct="1">
              <a:spcBef>
                <a:spcPts val="1200"/>
              </a:spcBef>
              <a:buSzPct val="99000"/>
              <a:buNone/>
              <a:defRPr/>
            </a:pPr>
            <a:r>
              <a:rPr lang="en-US" dirty="0" smtClean="0"/>
              <a:t>(People numbered 6 will read parts 6 and 7)</a:t>
            </a: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84078"/>
              </p:ext>
            </p:extLst>
          </p:nvPr>
        </p:nvGraphicFramePr>
        <p:xfrm>
          <a:off x="336550" y="1390650"/>
          <a:ext cx="8458200" cy="1117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FOR YOURSELF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SHARE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RECORD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FOCUS AND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PREPARE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REPORT 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AND SHARE OUT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Looking Deeper: Appendix 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7800"/>
            <a:ext cx="8077200" cy="3530600"/>
          </a:xfrm>
        </p:spPr>
        <p:txBody>
          <a:bodyPr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Share your observations with like-numbered people.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Record things that you hear and that you think are important.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78583"/>
              </p:ext>
            </p:extLst>
          </p:nvPr>
        </p:nvGraphicFramePr>
        <p:xfrm>
          <a:off x="336550" y="1390650"/>
          <a:ext cx="8458200" cy="1117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FOR YOURSELF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SHARE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RECORD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FOCUS AND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PREPARE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REPORT 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AND SHARE OUT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Looking Deeper: Appendix 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7800"/>
            <a:ext cx="8077200" cy="3530600"/>
          </a:xfrm>
        </p:spPr>
        <p:txBody>
          <a:bodyPr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As a like-numbered group, agree on what important things you need to share with your original group.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Record those agreements.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Return to your original group.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09516"/>
              </p:ext>
            </p:extLst>
          </p:nvPr>
        </p:nvGraphicFramePr>
        <p:xfrm>
          <a:off x="336550" y="1390650"/>
          <a:ext cx="8458200" cy="1117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FOR YOURSELF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SHARE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RECORD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FOCUS AND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PREPARE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REPORT 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AND SHARE OUT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Looking Deeper: Appendix 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7800"/>
            <a:ext cx="8077200" cy="3530600"/>
          </a:xfrm>
        </p:spPr>
        <p:txBody>
          <a:bodyPr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Beginning with the person numbered 1, each person shares the agreed important things.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Record the important points.</a:t>
            </a:r>
          </a:p>
          <a:p>
            <a:pPr marL="476250" indent="-476250" eaLnBrk="1" hangingPunct="1">
              <a:spcBef>
                <a:spcPts val="1200"/>
              </a:spcBef>
              <a:buSzPct val="99000"/>
              <a:buFont typeface="Arial" charset="0"/>
              <a:buAutoNum type="alphaUcPeriod"/>
              <a:defRPr/>
            </a:pPr>
            <a:r>
              <a:rPr lang="en-US" smtClean="0"/>
              <a:t>Prepare to share out what was especially important to you or surprising. </a:t>
            </a:r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64028"/>
              </p:ext>
            </p:extLst>
          </p:nvPr>
        </p:nvGraphicFramePr>
        <p:xfrm>
          <a:off x="336550" y="1390650"/>
          <a:ext cx="8458200" cy="11176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FOR YOURSELF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SHARE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RECORD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FOCUS AND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PREPARE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56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STEP 4: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REPORT BACK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AND SHARE OUT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800" dirty="0" smtClean="0"/>
              <a:t>What was surprising?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What stood out?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dirty="0" smtClean="0"/>
              <a:t>How could this protocol help your colleagues?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How could this protocol help your district?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077200" y="3048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077200" y="9144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077200" y="15240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8077200" y="21336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077200" y="27432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077200" y="33528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77200" y="39624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077200" y="45720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077200" y="51816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077200" y="5791200"/>
            <a:ext cx="609600" cy="609600"/>
          </a:xfrm>
          <a:prstGeom prst="rect">
            <a:avLst/>
          </a:prstGeom>
          <a:gradFill>
            <a:gsLst>
              <a:gs pos="0">
                <a:srgbClr val="435637"/>
              </a:gs>
              <a:gs pos="100000">
                <a:srgbClr val="CDFF99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077200" y="304800"/>
            <a:ext cx="609600" cy="6096000"/>
            <a:chOff x="8077200" y="304800"/>
            <a:chExt cx="609600" cy="6096000"/>
          </a:xfrm>
          <a:noFill/>
        </p:grpSpPr>
        <p:sp>
          <p:nvSpPr>
            <p:cNvPr id="25" name="Rectangle 24"/>
            <p:cNvSpPr/>
            <p:nvPr/>
          </p:nvSpPr>
          <p:spPr bwMode="auto">
            <a:xfrm>
              <a:off x="8077200" y="3048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077200" y="9144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8077200" y="15240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077200" y="21336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077200" y="27432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077200" y="33528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077200" y="39624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077200" y="45720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077200" y="51816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077200" y="5791200"/>
              <a:ext cx="609600" cy="609600"/>
            </a:xfrm>
            <a:prstGeom prst="rect">
              <a:avLst/>
            </a:prstGeom>
            <a:grpFill/>
            <a:ln w="38100" cmpd="sng">
              <a:solidFill>
                <a:srgbClr val="637F5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13"/>
            <a:ext cx="6781800" cy="4527550"/>
          </a:xfrm>
        </p:spPr>
        <p:txBody>
          <a:bodyPr anchor="ctr"/>
          <a:lstStyle/>
          <a:p>
            <a:pPr marL="742950" indent="-285750">
              <a:buNone/>
            </a:pPr>
            <a:r>
              <a:rPr lang="en-US" dirty="0" smtClean="0"/>
              <a:t>10 Minute Break</a:t>
            </a:r>
          </a:p>
          <a:p>
            <a:pPr marL="742950" indent="-285750">
              <a:buNone/>
            </a:pPr>
            <a:endParaRPr lang="en-US" dirty="0" smtClean="0"/>
          </a:p>
          <a:p>
            <a:pPr marL="742950" indent="-285750">
              <a:buNone/>
            </a:pPr>
            <a:r>
              <a:rPr lang="en-US" dirty="0" smtClean="0"/>
              <a:t>When you come back, please</a:t>
            </a:r>
          </a:p>
          <a:p>
            <a:pPr marL="742950" indent="-285750">
              <a:buNone/>
            </a:pPr>
            <a:r>
              <a:rPr lang="en-US" dirty="0" smtClean="0"/>
              <a:t>bring your stuff and find a new seat</a:t>
            </a:r>
          </a:p>
          <a:p>
            <a:pPr marL="742950" lvl="1">
              <a:tabLst>
                <a:tab pos="1658938" algn="l"/>
              </a:tabLst>
            </a:pPr>
            <a:r>
              <a:rPr lang="en-US" dirty="0" smtClean="0"/>
              <a:t>Elementary at tables up front</a:t>
            </a:r>
          </a:p>
          <a:p>
            <a:pPr marL="742950" lvl="1">
              <a:tabLst>
                <a:tab pos="1658938" algn="l"/>
              </a:tabLst>
            </a:pPr>
            <a:r>
              <a:rPr lang="en-US" dirty="0" smtClean="0"/>
              <a:t>High School at tables in the middle</a:t>
            </a:r>
          </a:p>
          <a:p>
            <a:pPr marL="742950" lvl="1">
              <a:tabLst>
                <a:tab pos="1658938" algn="l"/>
              </a:tabLst>
            </a:pPr>
            <a:r>
              <a:rPr lang="en-US" dirty="0" smtClean="0"/>
              <a:t>Middle School at tables in the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2500"/>
                            </p:stCondLst>
                            <p:childTnLst>
                              <p:par>
                                <p:cTn id="25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3000"/>
                            </p:stCondLst>
                            <p:childTnLst>
                              <p:par>
                                <p:cTn id="29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35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4000"/>
                            </p:stCondLst>
                            <p:childTnLst>
                              <p:par>
                                <p:cTn id="37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4500"/>
                            </p:stCondLst>
                            <p:childTnLst>
                              <p:par>
                                <p:cTn id="41" presetID="22" presetClass="exit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your table and your group.</a:t>
            </a:r>
            <a:endParaRPr lang="en-US" dirty="0"/>
          </a:p>
          <a:p>
            <a:pPr marL="742950" lvl="1">
              <a:tabLst>
                <a:tab pos="1658938" algn="l"/>
              </a:tabLst>
            </a:pPr>
            <a:r>
              <a:rPr lang="en-US" dirty="0"/>
              <a:t>Elementary at tables up front</a:t>
            </a:r>
          </a:p>
          <a:p>
            <a:pPr marL="742950" lvl="1">
              <a:tabLst>
                <a:tab pos="1658938" algn="l"/>
              </a:tabLst>
            </a:pPr>
            <a:r>
              <a:rPr lang="en-US" dirty="0"/>
              <a:t>High School at tables in the middle</a:t>
            </a:r>
          </a:p>
          <a:p>
            <a:pPr marL="742950" lvl="1">
              <a:tabLst>
                <a:tab pos="1658938" algn="l"/>
              </a:tabLst>
            </a:pPr>
            <a:r>
              <a:rPr lang="en-US" dirty="0"/>
              <a:t>Middle School at tables in the back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Today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Goals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1066800"/>
          </a:xfrm>
          <a:solidFill>
            <a:srgbClr val="CDFF99"/>
          </a:solidFill>
        </p:spPr>
        <p:txBody>
          <a:bodyPr/>
          <a:lstStyle/>
          <a:p>
            <a:pPr marL="476250" indent="-476250" eaLnBrk="1" hangingPunct="1">
              <a:spcBef>
                <a:spcPct val="0"/>
              </a:spcBef>
              <a:buSzPct val="99000"/>
              <a:buFont typeface="Arial" charset="0"/>
              <a:buAutoNum type="arabicPeriod"/>
              <a:defRPr/>
            </a:pPr>
            <a:r>
              <a:rPr lang="en-US" dirty="0" smtClean="0"/>
              <a:t>Learn to navigate NGSS Performance 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890391"/>
            <a:ext cx="8077200" cy="1077218"/>
          </a:xfrm>
          <a:prstGeom prst="rect">
            <a:avLst/>
          </a:prstGeom>
          <a:solidFill>
            <a:srgbClr val="CDFF99"/>
          </a:solidFill>
        </p:spPr>
        <p:txBody>
          <a:bodyPr wrap="square">
            <a:spAutoFit/>
          </a:bodyPr>
          <a:lstStyle/>
          <a:p>
            <a:pPr marL="514350" indent="-514350" algn="l" eaLnBrk="1" hangingPunct="1">
              <a:spcBef>
                <a:spcPts val="1200"/>
              </a:spcBef>
              <a:buSzPct val="99000"/>
              <a:buFont typeface="+mj-lt"/>
              <a:buAutoNum type="arabicPeriod" startAt="2"/>
              <a:defRPr/>
            </a:pPr>
            <a:r>
              <a:rPr lang="en-US" sz="3200" dirty="0">
                <a:latin typeface="+mn-lt"/>
              </a:rPr>
              <a:t>Learn to help colleagues navigate the NGSS Performance </a:t>
            </a:r>
            <a:r>
              <a:rPr lang="en-US" sz="3200" dirty="0" smtClean="0">
                <a:latin typeface="+mn-lt"/>
              </a:rPr>
              <a:t>Expectations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343400"/>
            <a:ext cx="8077200" cy="1077218"/>
          </a:xfrm>
          <a:prstGeom prst="rect">
            <a:avLst/>
          </a:prstGeom>
          <a:solidFill>
            <a:srgbClr val="435637"/>
          </a:solidFill>
        </p:spPr>
        <p:txBody>
          <a:bodyPr wrap="square">
            <a:spAutoFit/>
          </a:bodyPr>
          <a:lstStyle/>
          <a:p>
            <a:pPr marL="514350" indent="-514350" algn="l" eaLnBrk="1" hangingPunct="1">
              <a:spcBef>
                <a:spcPts val="1200"/>
              </a:spcBef>
              <a:buSzPct val="99000"/>
              <a:buFont typeface="+mj-lt"/>
              <a:buAutoNum type="arabicPeriod" startAt="3"/>
              <a:defRPr/>
            </a:pPr>
            <a:r>
              <a:rPr lang="en-US" sz="3200" dirty="0">
                <a:latin typeface="+mn-lt"/>
              </a:rPr>
              <a:t>Learn a protocol to help ALL students engage questioning.</a:t>
            </a:r>
          </a:p>
        </p:txBody>
      </p:sp>
    </p:spTree>
    <p:extLst>
      <p:ext uri="{BB962C8B-B14F-4D97-AF65-F5344CB8AC3E}">
        <p14:creationId xmlns:p14="http://schemas.microsoft.com/office/powerpoint/2010/main" val="31950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522"/>
            <a:ext cx="8229600" cy="28971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Post-it Notes on the window</a:t>
            </a:r>
          </a:p>
          <a:p>
            <a:pPr marL="0" indent="0" algn="ctr">
              <a:buNone/>
            </a:pPr>
            <a:r>
              <a:rPr lang="en-US" sz="4000" i="1" dirty="0" smtClean="0"/>
              <a:t>or</a:t>
            </a:r>
          </a:p>
          <a:p>
            <a:pPr marL="0" indent="0" algn="ctr">
              <a:buNone/>
            </a:pPr>
            <a:r>
              <a:rPr lang="en-US" sz="4000" dirty="0" smtClean="0"/>
              <a:t>tweet #</a:t>
            </a:r>
            <a:r>
              <a:rPr lang="en-US" sz="4000" dirty="0" err="1" smtClean="0"/>
              <a:t>nwesd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http://marketingland.com/wp-content/ml-loads/2012/06/new-twitt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58909"/>
            <a:ext cx="800100" cy="800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sslynva.org/_files/images/parking-sign_but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34909"/>
            <a:ext cx="914400" cy="9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Analyzing a Performance Expectation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dirty="0" smtClean="0"/>
              <a:t>Dissecting and Examining a Standard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smtClean="0"/>
              <a:t>Highlights, Comments, and Captions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/>
              <a:t>Three Parts to this Protocol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/>
              <a:t>- Adapted from BSCS -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1: </a:t>
            </a:r>
            <a:r>
              <a:rPr lang="en-US" dirty="0" smtClean="0"/>
              <a:t>Observing - independent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2: </a:t>
            </a:r>
            <a:r>
              <a:rPr lang="en-US" dirty="0" smtClean="0"/>
              <a:t>Recording - mixed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3: </a:t>
            </a:r>
            <a:r>
              <a:rPr lang="en-US" dirty="0" smtClean="0"/>
              <a:t>Reflecting - mixed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8491" y="3213463"/>
            <a:ext cx="56769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09800" y="1371600"/>
            <a:ext cx="6629400" cy="5334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EXPECTATION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0" y="1601660"/>
            <a:ext cx="6477000" cy="7605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FOUNDATION</a:t>
            </a:r>
          </a:p>
          <a:p>
            <a:r>
              <a:rPr lang="en-US" sz="1400" dirty="0" smtClean="0"/>
              <a:t>BOXES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5999" y="2362200"/>
            <a:ext cx="6443333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AND</a:t>
            </a:r>
          </a:p>
          <a:p>
            <a:r>
              <a:rPr lang="en-US" sz="1400" dirty="0" smtClean="0"/>
              <a:t>ENGINEERING</a:t>
            </a:r>
          </a:p>
          <a:p>
            <a:r>
              <a:rPr lang="en-US" sz="1400" dirty="0" smtClean="0"/>
              <a:t>PRACTICES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0" y="2362200"/>
            <a:ext cx="2667000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DISCIPLINARY</a:t>
            </a:r>
          </a:p>
          <a:p>
            <a:r>
              <a:rPr lang="en-US" sz="1400" dirty="0" smtClean="0"/>
              <a:t>CORE</a:t>
            </a:r>
          </a:p>
          <a:p>
            <a:r>
              <a:rPr lang="en-US" sz="1400" dirty="0" smtClean="0"/>
              <a:t>IDEAS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919136" y="2362200"/>
            <a:ext cx="2167464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CROSS-</a:t>
            </a:r>
          </a:p>
          <a:p>
            <a:r>
              <a:rPr lang="en-US" sz="1400" dirty="0" smtClean="0"/>
              <a:t>CUTTING</a:t>
            </a:r>
          </a:p>
          <a:p>
            <a:r>
              <a:rPr lang="en-US" sz="1400" dirty="0" smtClean="0"/>
              <a:t>CONCEPTS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994840" y="2362200"/>
            <a:ext cx="1743970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CONNECTIONS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22135" y="4444845"/>
            <a:ext cx="6416675" cy="8434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CONNECTIONS TO</a:t>
            </a:r>
          </a:p>
          <a:p>
            <a:r>
              <a:rPr lang="en-US" sz="1400" dirty="0" smtClean="0"/>
              <a:t>OTHER DCI’s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22135" y="4444845"/>
            <a:ext cx="6416675" cy="20259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391400" cy="5181600"/>
          </a:xfrm>
          <a:solidFill>
            <a:srgbClr val="CDFF99"/>
          </a:solidFill>
        </p:spPr>
        <p:txBody>
          <a:bodyPr/>
          <a:lstStyle/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09:00	Welcome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	Concerns Based Adoption Model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A Deeper Look into NGSS Appendix </a:t>
            </a:r>
            <a:r>
              <a:rPr lang="en-US" sz="2400" dirty="0"/>
              <a:t>	</a:t>
            </a:r>
            <a:endParaRPr lang="en-US" sz="2400" dirty="0" smtClean="0"/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10:10 Break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10:20	Analyzing NGSS Performance Expectations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11:20 Lunch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12:30 NGSS Narrative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	NGSS Resources Website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01:30 Break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01:40 Question Formulation Technique (QFT)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	Closing and Survey</a:t>
            </a:r>
          </a:p>
          <a:p>
            <a:pPr marL="114300" lvl="4" indent="0" eaLnBrk="1" hangingPunct="1">
              <a:buFont typeface="Arial" charset="0"/>
              <a:buNone/>
              <a:defRPr/>
            </a:pPr>
            <a:r>
              <a:rPr lang="en-US" sz="2400" dirty="0" smtClean="0"/>
              <a:t>03:00 To infinity and beyond!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ARTICULATION OF</a:t>
            </a:r>
          </a:p>
          <a:p>
            <a:r>
              <a:rPr lang="en-US" sz="1400" dirty="0" smtClean="0"/>
              <a:t>DCI’s ACROSS</a:t>
            </a:r>
          </a:p>
          <a:p>
            <a:r>
              <a:rPr lang="en-US" sz="1400" dirty="0" smtClean="0"/>
              <a:t>GRADE-LEVELS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22135" y="4539618"/>
            <a:ext cx="6416675" cy="20259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1600"/>
            <a:ext cx="6503096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812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COMMON CORE</a:t>
            </a:r>
          </a:p>
          <a:p>
            <a:r>
              <a:rPr lang="en-US" sz="1400" dirty="0" smtClean="0"/>
              <a:t>STATE STANDARDS</a:t>
            </a:r>
          </a:p>
          <a:p>
            <a:r>
              <a:rPr lang="en-US" sz="1400" dirty="0" smtClean="0"/>
              <a:t>CONNECTIONS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322135" y="4643869"/>
            <a:ext cx="6416675" cy="63497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Focus on a Performance Expectation</a:t>
            </a:r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1775"/>
            <a:ext cx="60086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020" name="AutoShape 4"/>
          <p:cNvSpPr>
            <a:spLocks/>
          </p:cNvSpPr>
          <p:nvPr/>
        </p:nvSpPr>
        <p:spPr bwMode="auto">
          <a:xfrm>
            <a:off x="531813" y="1752600"/>
            <a:ext cx="1160462" cy="685800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C0504D"/>
          </a:solidFill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Standard to 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group will decide on a standard to investigate.</a:t>
            </a:r>
          </a:p>
          <a:p>
            <a:r>
              <a:rPr lang="en-US" dirty="0" smtClean="0"/>
              <a:t>Try to find one with many performance expectations.</a:t>
            </a:r>
          </a:p>
          <a:p>
            <a:r>
              <a:rPr lang="en-US" dirty="0" smtClean="0"/>
              <a:t>Each person will choose a performance expectation to investigate.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381000"/>
            <a:ext cx="8547100" cy="5473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9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Standard Did You Choose?</a:t>
            </a:r>
          </a:p>
        </p:txBody>
      </p:sp>
      <p:graphicFrame>
        <p:nvGraphicFramePr>
          <p:cNvPr id="88067" name="Group 3"/>
          <p:cNvGraphicFramePr>
            <a:graphicFrameLocks noGrp="1"/>
          </p:cNvGraphicFramePr>
          <p:nvPr/>
        </p:nvGraphicFramePr>
        <p:xfrm>
          <a:off x="762000" y="1752600"/>
          <a:ext cx="7848600" cy="1641475"/>
        </p:xfrm>
        <a:graphic>
          <a:graphicData uri="http://schemas.openxmlformats.org/drawingml/2006/table">
            <a:tbl>
              <a:tblPr/>
              <a:tblGrid>
                <a:gridCol w="1450975"/>
                <a:gridCol w="1595438"/>
                <a:gridCol w="4802187"/>
              </a:tblGrid>
              <a:tr h="8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Grade Level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DCI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Calibri" charset="0"/>
                        </a:rPr>
                        <a:t>Title of Standard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ヒラギノ角ゴ ProN W3" charset="0"/>
                          <a:cs typeface="Calibri Italic" charset="0"/>
                          <a:sym typeface="Calibri Italic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ヒラギノ角ゴ ProN W3" charset="0"/>
                          <a:cs typeface="Calibri Italic" charset="0"/>
                          <a:sym typeface="Calibri Italic" charset="0"/>
                        </a:rPr>
                        <a:t>PS3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ヒラギノ角ゴ ProN W3" charset="0"/>
                          <a:cs typeface="Calibri Italic" charset="0"/>
                          <a:sym typeface="Calibri Italic" charset="0"/>
                        </a:rPr>
                        <a:t>Energy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Pick a Performance Expectation</a:t>
            </a:r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1775"/>
            <a:ext cx="60086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020" name="AutoShape 4"/>
          <p:cNvSpPr>
            <a:spLocks/>
          </p:cNvSpPr>
          <p:nvPr/>
        </p:nvSpPr>
        <p:spPr bwMode="auto">
          <a:xfrm>
            <a:off x="531813" y="1752600"/>
            <a:ext cx="1160462" cy="685800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C0504D"/>
          </a:solidFill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Left Arrow 1"/>
          <p:cNvSpPr/>
          <p:nvPr/>
        </p:nvSpPr>
        <p:spPr bwMode="auto">
          <a:xfrm rot="19635098">
            <a:off x="2761571" y="1055913"/>
            <a:ext cx="2362200" cy="762000"/>
          </a:xfrm>
          <a:prstGeom prst="lef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9635098">
            <a:off x="5809571" y="1055913"/>
            <a:ext cx="2362200" cy="762000"/>
          </a:xfrm>
          <a:prstGeom prst="leftArrow">
            <a:avLst/>
          </a:prstGeom>
          <a:solidFill>
            <a:srgbClr val="FED1CE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FF0000"/>
                </a:solidFill>
              </a:rPr>
              <a:t>AB / CS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Text of a Performance Expectation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667000"/>
            <a:ext cx="89741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3-Dimensional Foundation Boxes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47800"/>
            <a:ext cx="60055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 Dimension-Foundation Boxes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8550"/>
            <a:ext cx="89154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C1E2E-ED8D-744B-840C-612350D9838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Regional Science Learning Team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5413"/>
            <a:ext cx="8229600" cy="4332287"/>
          </a:xfrm>
          <a:solidFill>
            <a:srgbClr val="CD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77800" tIns="177800" rIns="177800" bIns="177800"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These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science advocates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will build their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own understanding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of the Next Generation Science Standards in order to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inform planning, professional development and implementation in their districts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. They will also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provide district perspectives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to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inform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state NGSS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transition plans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and will have opportunities to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provide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2400" b="1" dirty="0" smtClean="0">
                <a:latin typeface="Courier" charset="0"/>
                <a:cs typeface="Courier" charset="0"/>
                <a:sym typeface="Courier" charset="0"/>
              </a:rPr>
              <a:t>input and insight on regional implementation, professional development planning and instructional materials transitions</a:t>
            </a:r>
            <a:r>
              <a:rPr lang="en-US" sz="2400" dirty="0" smtClean="0">
                <a:latin typeface="Courier" charset="0"/>
                <a:cs typeface="Courier" charset="0"/>
                <a:sym typeface="Courier" charset="0"/>
              </a:rPr>
              <a:t>.</a:t>
            </a:r>
            <a:endParaRPr lang="en-US" sz="2400" dirty="0" smtClean="0">
              <a:latin typeface="Courier" charset="0"/>
              <a:sym typeface="Courie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Connection Boxes-To Other DCIs</a:t>
            </a:r>
          </a:p>
        </p:txBody>
      </p:sp>
      <p:pic>
        <p:nvPicPr>
          <p:cNvPr id="942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600200"/>
            <a:ext cx="8229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657600"/>
            <a:ext cx="79359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4213" name="AutoShape 5"/>
          <p:cNvSpPr>
            <a:spLocks/>
          </p:cNvSpPr>
          <p:nvPr/>
        </p:nvSpPr>
        <p:spPr bwMode="auto">
          <a:xfrm rot="-5400000">
            <a:off x="3903663" y="2681288"/>
            <a:ext cx="1181100" cy="495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4" name="Rectangle 6"/>
          <p:cNvSpPr>
            <a:spLocks/>
          </p:cNvSpPr>
          <p:nvPr/>
        </p:nvSpPr>
        <p:spPr bwMode="auto">
          <a:xfrm>
            <a:off x="663575" y="4706938"/>
            <a:ext cx="5118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6000">
                <a:solidFill>
                  <a:schemeClr val="tx1"/>
                </a:solidFill>
                <a:latin typeface="Calibri Bold" charset="0"/>
                <a:ea typeface="ＭＳ Ｐゴシック" charset="0"/>
                <a:sym typeface="Calibri Bold" charset="0"/>
              </a:rPr>
              <a:t>Just record the codes for now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DCIs Before and After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450"/>
            <a:ext cx="91551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2133600" y="4191000"/>
            <a:ext cx="2971800" cy="0"/>
          </a:xfrm>
          <a:prstGeom prst="line">
            <a:avLst/>
          </a:prstGeom>
          <a:noFill/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7162800" y="3657600"/>
            <a:ext cx="1066800" cy="0"/>
          </a:xfrm>
          <a:prstGeom prst="line">
            <a:avLst/>
          </a:prstGeom>
          <a:noFill/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7239000" y="3810000"/>
            <a:ext cx="1066800" cy="0"/>
          </a:xfrm>
          <a:prstGeom prst="line">
            <a:avLst/>
          </a:prstGeom>
          <a:noFill/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7315200" y="3962400"/>
            <a:ext cx="1066800" cy="0"/>
          </a:xfrm>
          <a:prstGeom prst="line">
            <a:avLst/>
          </a:prstGeom>
          <a:noFill/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7239000" y="4343400"/>
            <a:ext cx="1066800" cy="0"/>
          </a:xfrm>
          <a:prstGeom prst="line">
            <a:avLst/>
          </a:prstGeom>
          <a:noFill/>
          <a:ln w="38100" cap="flat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Connection to the Common Core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6213"/>
            <a:ext cx="85566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smtClean="0"/>
              <a:t>Highlights, Comments, and Captions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u="sng" dirty="0" smtClean="0"/>
              <a:t>Three Parts to this Protocol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1: </a:t>
            </a:r>
            <a:r>
              <a:rPr lang="en-US" dirty="0" smtClean="0"/>
              <a:t>Observing - independent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2: </a:t>
            </a:r>
            <a:r>
              <a:rPr lang="en-US" dirty="0" smtClean="0"/>
              <a:t>Recording - mixed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3: </a:t>
            </a:r>
            <a:r>
              <a:rPr lang="en-US" dirty="0" smtClean="0"/>
              <a:t>Reflecting - mixed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" y="2819400"/>
            <a:ext cx="51054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Does It Mean?</a:t>
            </a:r>
            <a:br>
              <a:rPr lang="en-US" dirty="0" smtClean="0"/>
            </a:br>
            <a:r>
              <a:rPr lang="en-US" dirty="0" smtClean="0"/>
              <a:t>Implications and Inferences…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413000"/>
            <a:ext cx="9045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2" name="Rectangle 4"/>
          <p:cNvSpPr>
            <a:spLocks/>
          </p:cNvSpPr>
          <p:nvPr/>
        </p:nvSpPr>
        <p:spPr bwMode="auto">
          <a:xfrm>
            <a:off x="2514600" y="2136027"/>
            <a:ext cx="5041900" cy="426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38100" tIns="38100" rIns="38100" bIns="38100" anchor="ctr"/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I notice that students will have to make observation and comparisons. I will have to teach these skills in multiple settings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smtClean="0"/>
              <a:t>Highlights, Comments, and Captions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u="sng" dirty="0" smtClean="0"/>
              <a:t>Three Parts to this Protocol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1: </a:t>
            </a:r>
            <a:r>
              <a:rPr lang="en-US" dirty="0" smtClean="0"/>
              <a:t>Observing - independent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2: </a:t>
            </a:r>
            <a:r>
              <a:rPr lang="en-US" dirty="0" smtClean="0"/>
              <a:t>Recording - mixed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 Bold" charset="0"/>
                <a:cs typeface="Calibri Bold" charset="0"/>
                <a:sym typeface="Calibri Bold" charset="0"/>
              </a:rPr>
              <a:t>Part 3: </a:t>
            </a:r>
            <a:r>
              <a:rPr lang="en-US" dirty="0" smtClean="0"/>
              <a:t>Reflecting - mixed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1000" y="3429000"/>
            <a:ext cx="5676900" cy="533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Caption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  <a:defRPr/>
            </a:pPr>
            <a:r>
              <a:rPr lang="en-US" smtClean="0"/>
              <a:t>If this place mat was a picture in a book, what caption would you give it?</a:t>
            </a:r>
          </a:p>
          <a:p>
            <a:pPr marL="304800" indent="-304800" eaLnBrk="1" hangingPunct="1">
              <a:defRPr/>
            </a:pPr>
            <a:endParaRPr lang="en-US" smtClean="0"/>
          </a:p>
          <a:p>
            <a:pPr marL="304800" indent="-304800" eaLnBrk="1" hangingPunct="1">
              <a:defRPr/>
            </a:pPr>
            <a:r>
              <a:rPr lang="en-US" smtClean="0"/>
              <a:t>Write a one to three sentence caption describing what you have created.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You’ve got an hour in beautiful Anacortes!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we are back from lunch, we’ll use these captions and placemats to further examine the NGSS.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it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conceptual narrative for grade level or band and see how what you’ve uncovered fits into the story line.</a:t>
            </a:r>
          </a:p>
          <a:p>
            <a:r>
              <a:rPr lang="en-US" dirty="0" smtClean="0"/>
              <a:t>Look for the conceptual shifts within that story line that we saw in Appendix A.</a:t>
            </a:r>
          </a:p>
          <a:p>
            <a:r>
              <a:rPr lang="en-US" dirty="0" smtClean="0"/>
              <a:t>Did anything surprise you, or were there any Ah-ha’s?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I use this with my colleagues?</a:t>
            </a:r>
          </a:p>
          <a:p>
            <a:endParaRPr lang="en-US" dirty="0"/>
          </a:p>
          <a:p>
            <a:r>
              <a:rPr lang="en-US" dirty="0" smtClean="0"/>
              <a:t>How could I use this within my district?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456EE-46D0-7945-BBD7-9C10D09B6EC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57200" y="1676400"/>
            <a:ext cx="8229600" cy="3429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100000">
                <a:srgbClr val="637F51"/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WA’s Timeline to NGSS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20142"/>
              </p:ext>
            </p:extLst>
          </p:nvPr>
        </p:nvGraphicFramePr>
        <p:xfrm>
          <a:off x="457200" y="1676400"/>
          <a:ext cx="8229600" cy="3414712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4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2013/14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2014/15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2015/16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2016/17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2017/18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READ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WONDER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DIGEST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LEARN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NGSS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FULLY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Bold" charset="0"/>
                        <a:ea typeface="ヒラギノ角ゴ ProN W3" charset="0"/>
                        <a:cs typeface="Calibri Bold" charset="0"/>
                        <a:sym typeface="Calibri Bo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IMPLEMENTED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ASSESSMENT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57200" y="1676400"/>
            <a:ext cx="1600200" cy="3429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75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0000FF"/>
                </a:solidFill>
                <a:hlinkClick r:id="rId4"/>
              </a:rPr>
              <a:t>www.nextgenscience.org</a:t>
            </a:r>
            <a:endParaRPr lang="en-US" u="sng" smtClean="0">
              <a:solidFill>
                <a:srgbClr val="0000FF"/>
              </a:solidFill>
            </a:endParaRPr>
          </a:p>
        </p:txBody>
      </p:sp>
      <p:pic>
        <p:nvPicPr>
          <p:cNvPr id="1085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141413"/>
            <a:ext cx="6173787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8548" name="AutoShape 4"/>
          <p:cNvSpPr>
            <a:spLocks/>
          </p:cNvSpPr>
          <p:nvPr/>
        </p:nvSpPr>
        <p:spPr bwMode="auto">
          <a:xfrm rot="-7980000">
            <a:off x="6624638" y="1789113"/>
            <a:ext cx="2133600" cy="457200"/>
          </a:xfrm>
          <a:prstGeom prst="rightArrow">
            <a:avLst>
              <a:gd name="adj1" fmla="val 50000"/>
              <a:gd name="adj2" fmla="val 50015"/>
            </a:avLst>
          </a:prstGeom>
          <a:solidFill>
            <a:srgbClr val="4F81BD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Inquiring Minds Want to Know…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  <a:defRPr/>
            </a:pPr>
            <a:r>
              <a:rPr lang="en-US" smtClean="0"/>
              <a:t>Do you have questions about the Next Generation Science Standards?????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79750"/>
            <a:ext cx="2403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305800" cy="1249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COMPONENTS OF THE QUESTION FORMULATION TECHNIQUE™</a:t>
            </a:r>
            <a:endParaRPr lang="en-US" sz="32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4419600"/>
          </a:xfrm>
        </p:spPr>
        <p:txBody>
          <a:bodyPr/>
          <a:lstStyle/>
          <a:p>
            <a:pPr marL="596900" indent="-5207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1. The Question Focus (QFocus)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2. The Rules for Producing Questions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3. Producing Questions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4. Categorizing Questions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5. Prioritizing Questions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6.  Next Steps</a:t>
            </a:r>
            <a:endParaRPr lang="en-US" smtClean="0"/>
          </a:p>
          <a:p>
            <a:pPr marL="596900" indent="-5207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7. Reflection </a:t>
            </a: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1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THE QUESTION FOCUS (QFOCUS)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105400"/>
            <a:ext cx="5181600" cy="8382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smtClean="0"/>
              <a:t>For</a:t>
            </a:r>
            <a:r>
              <a:rPr lang="en-US" smtClean="0"/>
              <a:t> States by States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360613"/>
            <a:ext cx="5219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2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RULES FOR PRODUCING QUESTIONS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400" b="1" smtClean="0">
              <a:latin typeface="Lucida Grande" charset="0"/>
              <a:ea typeface="ヒラギノ角ゴ ProN W6" charset="0"/>
              <a:cs typeface="ヒラギノ角ゴ ProN W6" charset="0"/>
              <a:sym typeface="Lucida Grande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US" sz="2400" smtClean="0">
                <a:latin typeface="Lucida Grande" charset="0"/>
                <a:cs typeface="Lucida Grande" charset="0"/>
                <a:sym typeface="Lucida Grande" charset="0"/>
              </a:rPr>
              <a:t>Introduce the Rules for Producing Questions: 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en-US" sz="2400" smtClean="0">
              <a:latin typeface="Lucida Grande" charset="0"/>
              <a:sym typeface="Lucida Grande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smtClean="0">
                <a:latin typeface="Arial" charset="0"/>
                <a:cs typeface="Arial" charset="0"/>
                <a:sym typeface="Arial" charset="0"/>
              </a:rPr>
              <a:t>Ask as many questions as you can</a:t>
            </a:r>
            <a:r>
              <a:rPr lang="en-US" sz="2400" smtClean="0">
                <a:latin typeface="Arial" charset="0"/>
                <a:sym typeface="Arial" charset="0"/>
              </a:rPr>
              <a:t/>
            </a:r>
            <a:br>
              <a:rPr lang="en-US" sz="2400" smtClean="0">
                <a:latin typeface="Arial" charset="0"/>
                <a:sym typeface="Arial" charset="0"/>
              </a:rPr>
            </a:b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smtClean="0">
                <a:latin typeface="Arial" charset="0"/>
                <a:cs typeface="Arial" charset="0"/>
                <a:sym typeface="Arial" charset="0"/>
              </a:rPr>
              <a:t>Do not stop to answer, judge or to discuss the questions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Char char="§"/>
              <a:defRPr/>
            </a:pPr>
            <a:endParaRPr lang="en-US" sz="24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smtClean="0">
                <a:latin typeface="Arial" charset="0"/>
                <a:cs typeface="Arial" charset="0"/>
                <a:sym typeface="Arial" charset="0"/>
              </a:rPr>
              <a:t>Write down every question </a:t>
            </a:r>
            <a:r>
              <a:rPr lang="en-US" sz="2400" smtClean="0">
                <a:latin typeface="Arial Italic" charset="0"/>
                <a:cs typeface="Arial Italic" charset="0"/>
                <a:sym typeface="Arial Italic" charset="0"/>
              </a:rPr>
              <a:t>exactly </a:t>
            </a:r>
            <a:r>
              <a:rPr lang="en-US" sz="2400" smtClean="0">
                <a:latin typeface="Arial" charset="0"/>
                <a:cs typeface="Arial" charset="0"/>
                <a:sym typeface="Arial" charset="0"/>
              </a:rPr>
              <a:t>as it is stated</a:t>
            </a:r>
            <a:r>
              <a:rPr lang="en-US" sz="2400" smtClean="0">
                <a:latin typeface="Arial" charset="0"/>
                <a:sym typeface="Arial" charset="0"/>
              </a:rPr>
              <a:t/>
            </a:r>
            <a:br>
              <a:rPr lang="en-US" sz="2400" smtClean="0">
                <a:latin typeface="Arial" charset="0"/>
                <a:sym typeface="Arial" charset="0"/>
              </a:rPr>
            </a:b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400" smtClean="0">
                <a:latin typeface="Arial" charset="0"/>
                <a:cs typeface="Arial" charset="0"/>
                <a:sym typeface="Arial" charset="0"/>
              </a:rPr>
              <a:t>Change any statement into a question</a:t>
            </a:r>
            <a:endParaRPr lang="en-US" sz="2400" smtClean="0">
              <a:latin typeface="Arial" charset="0"/>
              <a:sym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RULES FOR PRODUCING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6388" indent="-306388" eaLnBrk="1" hangingPunct="1">
              <a:lnSpc>
                <a:spcPct val="80000"/>
              </a:lnSpc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Review the rules.</a:t>
            </a:r>
            <a:endParaRPr lang="en-US" smtClean="0"/>
          </a:p>
          <a:p>
            <a:pPr marL="306388" indent="-306388" eaLnBrk="1" hangingPunct="1">
              <a:lnSpc>
                <a:spcPct val="80000"/>
              </a:lnSpc>
              <a:spcBef>
                <a:spcPts val="700"/>
              </a:spcBef>
              <a:buFont typeface="Wingdings" charset="0"/>
              <a:buChar char="§"/>
              <a:defRPr/>
            </a:pPr>
            <a:endParaRPr lang="en-US" sz="2800" smtClean="0">
              <a:latin typeface="Arial" charset="0"/>
              <a:sym typeface="Arial" charset="0"/>
            </a:endParaRPr>
          </a:p>
          <a:p>
            <a:pPr marL="306388" indent="-306388" eaLnBrk="1" hangingPunct="1">
              <a:lnSpc>
                <a:spcPct val="80000"/>
              </a:lnSpc>
              <a:spcBef>
                <a:spcPts val="700"/>
              </a:spcBef>
              <a:buFont typeface="Wingdings" charset="0"/>
              <a:buChar char="§"/>
              <a:defRPr/>
            </a:pP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Reflect about one of these questions: </a:t>
            </a:r>
            <a:endParaRPr lang="en-US" smtClean="0"/>
          </a:p>
          <a:p>
            <a:pPr marL="419100" lvl="1" indent="-18415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19100" lvl="1" indent="-1841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What do you think would be difficult about following these rules?  </a:t>
            </a:r>
            <a:endParaRPr lang="en-US" smtClean="0"/>
          </a:p>
          <a:p>
            <a:pPr marL="419100" lvl="1" indent="-18415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Which one of these rules might be difficult to follow?  Why?</a:t>
            </a:r>
            <a:endParaRPr lang="en-US" smtClean="0">
              <a:latin typeface="Arial" charset="0"/>
              <a:sym typeface="Arial" charset="0"/>
            </a:endParaRP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534988" y="531813"/>
            <a:ext cx="78613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200">
                <a:solidFill>
                  <a:srgbClr val="008000"/>
                </a:solidFill>
                <a:latin typeface="Futura Condensed" charset="0"/>
                <a:ea typeface="ＭＳ Ｐゴシック" charset="0"/>
                <a:sym typeface="Futura Condensed" charset="0"/>
              </a:rPr>
              <a:t>RULES FOR PRODUCING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3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PRODUCING QUESTIONS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4196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spcBef>
                <a:spcPts val="500"/>
              </a:spcBef>
              <a:buClr>
                <a:srgbClr val="366092"/>
              </a:buClr>
              <a:buSzPct val="7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Divide into small groups of 3 - 5.  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buClr>
                <a:srgbClr val="366092"/>
              </a:buClr>
              <a:buSzPct val="7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Decide on a note taker.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buClr>
                <a:srgbClr val="366092"/>
              </a:buClr>
              <a:buSzPct val="7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As a group call out questions one at a time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buClr>
                <a:srgbClr val="366092"/>
              </a:buClr>
              <a:buSzPct val="7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Note taker records questions  from group on QFT Protocol Worksheet word for word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287338" y="609600"/>
            <a:ext cx="3683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200">
                <a:solidFill>
                  <a:srgbClr val="008000"/>
                </a:solidFill>
                <a:latin typeface="Futura Condensed" charset="0"/>
                <a:ea typeface="ＭＳ Ｐゴシック" charset="0"/>
                <a:sym typeface="Futura Condensed" charset="0"/>
              </a:rPr>
              <a:t>PRODUCING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3"/>
          <p:cNvGrpSpPr>
            <a:grpSpLocks/>
          </p:cNvGrpSpPr>
          <p:nvPr/>
        </p:nvGrpSpPr>
        <p:grpSpPr bwMode="auto">
          <a:xfrm>
            <a:off x="749300" y="1379538"/>
            <a:ext cx="7910513" cy="2068512"/>
            <a:chOff x="0" y="0"/>
            <a:chExt cx="4983" cy="1303"/>
          </a:xfrm>
        </p:grpSpPr>
        <p:sp>
          <p:nvSpPr>
            <p:cNvPr id="14348" name="Rectangle 1"/>
            <p:cNvSpPr>
              <a:spLocks/>
            </p:cNvSpPr>
            <p:nvPr/>
          </p:nvSpPr>
          <p:spPr bwMode="auto">
            <a:xfrm>
              <a:off x="0" y="0"/>
              <a:ext cx="4983" cy="13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712788" algn="l"/>
              <a: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The Next Generation</a:t>
              </a:r>
              <a:b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</a:br>
              <a: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Science Standards</a:t>
              </a:r>
              <a:endPara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sym typeface="Calibri" charset="0"/>
              </a:endParaRPr>
            </a:p>
            <a:p>
              <a:pPr marL="712788" algn="l"/>
              <a:endPara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sym typeface="Calibri" charset="0"/>
              </a:endParaRPr>
            </a:p>
            <a:p>
              <a:pPr marL="712788" algn="l"/>
              <a:r>
                <a:rPr lang="en-US" sz="2400">
                  <a:solidFill>
                    <a:schemeClr val="tx1"/>
                  </a:solidFill>
                  <a:latin typeface="Calibri Bold" charset="0"/>
                  <a:ea typeface="ＭＳ Ｐゴシック" charset="0"/>
                  <a:sym typeface="Calibri Bold" charset="0"/>
                  <a:hlinkClick r:id="rId2"/>
                </a:rPr>
                <a:t>http://tinyurl.com/ngss-dci</a:t>
              </a:r>
              <a:endParaRPr lang="en-US" sz="2400">
                <a:solidFill>
                  <a:schemeClr val="tx1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  <p:pic>
          <p:nvPicPr>
            <p:cNvPr id="143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58"/>
              <a:ext cx="1192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754063" y="3819525"/>
            <a:ext cx="7912100" cy="2095500"/>
            <a:chOff x="0" y="0"/>
            <a:chExt cx="4984" cy="1320"/>
          </a:xfrm>
        </p:grpSpPr>
        <p:sp>
          <p:nvSpPr>
            <p:cNvPr id="14346" name="Rectangle 4"/>
            <p:cNvSpPr>
              <a:spLocks/>
            </p:cNvSpPr>
            <p:nvPr/>
          </p:nvSpPr>
          <p:spPr bwMode="auto">
            <a:xfrm>
              <a:off x="0" y="0"/>
              <a:ext cx="4984" cy="1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655638" algn="l">
                <a:spcBef>
                  <a:spcPts val="575"/>
                </a:spcBef>
              </a:pPr>
              <a: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Framework for</a:t>
              </a:r>
            </a:p>
            <a:p>
              <a:pPr marL="655638" algn="l">
                <a:spcBef>
                  <a:spcPts val="575"/>
                </a:spcBef>
              </a:pPr>
              <a: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  <a:t>Science Education</a:t>
              </a:r>
              <a:br>
                <a:rPr lang="en-US" sz="2400">
                  <a:solidFill>
                    <a:schemeClr val="tx1"/>
                  </a:solidFill>
                  <a:latin typeface="Calibri" charset="0"/>
                  <a:ea typeface="ＭＳ Ｐゴシック" charset="0"/>
                  <a:sym typeface="Calibri" charset="0"/>
                </a:rPr>
              </a:br>
              <a:endPara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sym typeface="Calibri" charset="0"/>
              </a:endParaRPr>
            </a:p>
            <a:p>
              <a:pPr marL="655638" algn="l">
                <a:spcBef>
                  <a:spcPts val="575"/>
                </a:spcBef>
              </a:pPr>
              <a:r>
                <a:rPr lang="en-US" sz="2400">
                  <a:solidFill>
                    <a:schemeClr val="tx1"/>
                  </a:solidFill>
                  <a:latin typeface="Calibri Bold" charset="0"/>
                  <a:ea typeface="ＭＳ Ｐゴシック" charset="0"/>
                  <a:sym typeface="Calibri Bold" charset="0"/>
                  <a:hlinkClick r:id="rId4"/>
                </a:rPr>
                <a:t>http://tinyurl.com/sci-framework</a:t>
              </a:r>
              <a:endParaRPr lang="en-US" sz="2400">
                <a:solidFill>
                  <a:schemeClr val="tx1"/>
                </a:solidFill>
                <a:latin typeface="Calibri Bold" charset="0"/>
                <a:ea typeface="ＭＳ Ｐゴシック" charset="0"/>
                <a:sym typeface="Calibri Bold" charset="0"/>
              </a:endParaRPr>
            </a:p>
          </p:txBody>
        </p:sp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49"/>
              <a:ext cx="1212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Free PDF NGSS Resources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9900" y="1208088"/>
            <a:ext cx="927100" cy="1587500"/>
            <a:chOff x="469900" y="1208088"/>
            <a:chExt cx="927100" cy="1587500"/>
          </a:xfrm>
        </p:grpSpPr>
        <p:sp>
          <p:nvSpPr>
            <p:cNvPr id="14341" name="Oval 9"/>
            <p:cNvSpPr>
              <a:spLocks/>
            </p:cNvSpPr>
            <p:nvPr/>
          </p:nvSpPr>
          <p:spPr bwMode="auto">
            <a:xfrm>
              <a:off x="469900" y="1539875"/>
              <a:ext cx="927100" cy="923925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2" name="Rectangle 10"/>
            <p:cNvSpPr>
              <a:spLocks/>
            </p:cNvSpPr>
            <p:nvPr/>
          </p:nvSpPr>
          <p:spPr bwMode="auto">
            <a:xfrm>
              <a:off x="604838" y="1208088"/>
              <a:ext cx="655637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8000" dirty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1</a:t>
              </a:r>
            </a:p>
          </p:txBody>
        </p:sp>
      </p:grpSp>
      <p:grpSp>
        <p:nvGrpSpPr>
          <p:cNvPr id="14343" name="Group 13"/>
          <p:cNvGrpSpPr>
            <a:grpSpLocks/>
          </p:cNvGrpSpPr>
          <p:nvPr/>
        </p:nvGrpSpPr>
        <p:grpSpPr bwMode="auto">
          <a:xfrm>
            <a:off x="446088" y="3665538"/>
            <a:ext cx="927100" cy="1600200"/>
            <a:chOff x="0" y="0"/>
            <a:chExt cx="584" cy="1008"/>
          </a:xfrm>
        </p:grpSpPr>
        <p:sp>
          <p:nvSpPr>
            <p:cNvPr id="2" name="Oval 11"/>
            <p:cNvSpPr>
              <a:spLocks/>
            </p:cNvSpPr>
            <p:nvPr/>
          </p:nvSpPr>
          <p:spPr bwMode="auto">
            <a:xfrm>
              <a:off x="0" y="210"/>
              <a:ext cx="584" cy="587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5" name="Rectangle 12"/>
            <p:cNvSpPr>
              <a:spLocks/>
            </p:cNvSpPr>
            <p:nvPr/>
          </p:nvSpPr>
          <p:spPr bwMode="auto">
            <a:xfrm>
              <a:off x="85" y="0"/>
              <a:ext cx="41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8000" dirty="0">
                  <a:solidFill>
                    <a:srgbClr val="FFFFFF"/>
                  </a:solidFill>
                  <a:latin typeface="Calibri Bold" charset="0"/>
                  <a:ea typeface="ＭＳ Ｐゴシック" charset="0"/>
                  <a:sym typeface="Calibri Bold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6388" indent="-306388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6388" indent="-306388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solidFill>
                <a:srgbClr val="00009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6388" indent="-306388" eaLnBrk="1" hangingPunct="1"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Produce as many questions as you can in allotted time</a:t>
            </a:r>
            <a:r>
              <a:rPr lang="en-US" sz="2200" smtClean="0">
                <a:latin typeface="Arial Italic" charset="0"/>
                <a:sym typeface="Arial Italic" charset="0"/>
              </a:rPr>
              <a:t/>
            </a:r>
            <a:br>
              <a:rPr lang="en-US" sz="2200" smtClean="0">
                <a:latin typeface="Arial Italic" charset="0"/>
                <a:sym typeface="Arial Italic" charset="0"/>
              </a:rPr>
            </a:br>
            <a:endParaRPr lang="en-US" smtClean="0"/>
          </a:p>
          <a:p>
            <a:pPr marL="306388" indent="-306388" eaLnBrk="1" hangingPunct="1"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Follow the Rules for Producing Questions</a:t>
            </a:r>
            <a:r>
              <a:rPr lang="en-US" sz="2200" smtClean="0">
                <a:latin typeface="Arial" charset="0"/>
                <a:sym typeface="Arial" charset="0"/>
              </a:rPr>
              <a:t/>
            </a:r>
            <a:br>
              <a:rPr lang="en-US" sz="2200" smtClean="0">
                <a:latin typeface="Arial" charset="0"/>
                <a:sym typeface="Arial" charset="0"/>
              </a:rPr>
            </a:br>
            <a:endParaRPr lang="en-US" smtClean="0"/>
          </a:p>
          <a:p>
            <a:pPr marL="306388" indent="-306388" eaLnBrk="1" hangingPunct="1"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Number the questions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PRODUCING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4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CATEGORIZING QUESTIONS 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Define closed and open-ended questions: 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Clr>
                <a:srgbClr val="4F81BD"/>
              </a:buClr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Closed-ended Questions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can be answered with a </a:t>
            </a: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“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yes</a:t>
            </a: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’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or </a:t>
            </a: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“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no</a:t>
            </a: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”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or with a one-word answer.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Clr>
                <a:srgbClr val="4F81BD"/>
              </a:buClr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Open-ended Questions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require more explanation.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CATEGORIZING QUESTIONS</a:t>
            </a:r>
            <a:endParaRPr lang="en-US" sz="39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solidFill>
                <a:srgbClr val="FF66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Step 1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eaLnBrk="1" hangingPunct="1"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Look over the list and: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mark the questions that are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closed-ended 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with a 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“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C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”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mtClean="0"/>
          </a:p>
          <a:p>
            <a:pPr lvl="1" eaLnBrk="1" hangingPunct="1"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mark the questions that are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open-ended 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with an 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“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O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”</a:t>
            </a: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CATEGORIZING QUESTIONS</a:t>
            </a:r>
            <a:endParaRPr lang="en-US" sz="39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solidFill>
                <a:srgbClr val="FF66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76250" indent="-4762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solidFill>
                  <a:srgbClr val="FF6600"/>
                </a:solidFill>
                <a:latin typeface="Arial Bold" charset="0"/>
                <a:cs typeface="Arial Bold" charset="0"/>
                <a:sym typeface="Arial Bold" charset="0"/>
              </a:rPr>
              <a:t>Step 2</a:t>
            </a:r>
            <a:endParaRPr lang="en-US" smtClean="0"/>
          </a:p>
          <a:p>
            <a:pPr marL="476250" indent="-476250" eaLnBrk="1" hangingPunct="1">
              <a:lnSpc>
                <a:spcPct val="80000"/>
              </a:lnSpc>
              <a:spcBef>
                <a:spcPts val="500"/>
              </a:spcBef>
              <a:buClr>
                <a:srgbClr val="4F81BD"/>
              </a:buClr>
              <a:buFont typeface="Courier New" charset="0"/>
              <a:buChar char="o"/>
              <a:defRPr/>
            </a:pPr>
            <a:endParaRPr lang="en-US" sz="2200" smtClean="0">
              <a:solidFill>
                <a:srgbClr val="FF66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Name the…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advantages of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closed-ended questions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buFont typeface="Wingdings" charset="0"/>
              <a:buChar char="§"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Then,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disadvantages of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closed-ended questions</a:t>
            </a: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CATEGORIZING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 eaLnBrk="1" hangingPunct="1">
              <a:lnSpc>
                <a:spcPct val="80000"/>
              </a:lnSpc>
              <a:spcBef>
                <a:spcPct val="0"/>
              </a:spcBef>
              <a:buClr>
                <a:srgbClr val="4F81BD"/>
              </a:buClr>
              <a:buFont typeface="Courier New" charset="0"/>
              <a:buChar char="o"/>
              <a:defRPr/>
            </a:pPr>
            <a:endParaRPr lang="en-US" sz="2200" smtClean="0">
              <a:solidFill>
                <a:srgbClr val="FF66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Name the…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Advantages of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open-ended questions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buFont typeface="Wingdings" charset="0"/>
              <a:buChar char="§"/>
              <a:defRPr/>
            </a:pP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Then,</a:t>
            </a:r>
            <a:endParaRPr lang="en-US" smtClean="0"/>
          </a:p>
          <a:p>
            <a:pPr marL="1116013" lvl="2" indent="-514350" eaLnBrk="1" hangingPunct="1">
              <a:lnSpc>
                <a:spcPct val="80000"/>
              </a:lnSpc>
              <a:spcBef>
                <a:spcPts val="500"/>
              </a:spcBef>
              <a:buSzPct val="89000"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Disadvantages of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open-ended questions</a:t>
            </a:r>
            <a:endParaRPr lang="en-US" sz="22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CATEGORIZING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4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PRIORITIZING QUESTIONS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685800" y="1371600"/>
            <a:ext cx="7708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For example: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algn="l"/>
            <a:endParaRPr lang="en-US" sz="2200">
              <a:solidFill>
                <a:schemeClr val="tx1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algn="l"/>
            <a:r>
              <a:rPr lang="en-US" sz="2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     Choose three questions… 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876300" lvl="1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Arial Italic" charset="0"/>
                <a:ea typeface="ＭＳ Ｐゴシック" charset="0"/>
                <a:sym typeface="Arial Italic" charset="0"/>
              </a:rPr>
              <a:t>that most interest you.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876300" lvl="1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Arial Italic" charset="0"/>
                <a:ea typeface="ＭＳ Ｐゴシック" charset="0"/>
                <a:sym typeface="Arial Italic" charset="0"/>
              </a:rPr>
              <a:t>that are most important.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876300" lvl="1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Arial Italic" charset="0"/>
                <a:ea typeface="ＭＳ Ｐゴシック" charset="0"/>
                <a:sym typeface="Arial Italic" charset="0"/>
              </a:rPr>
              <a:t>that will best help you design your research project.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sym typeface="Calibri" charset="0"/>
            </a:endParaRPr>
          </a:p>
          <a:p>
            <a:pPr marL="876300" lvl="1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Arial Italic" charset="0"/>
                <a:ea typeface="ＭＳ Ｐゴシック" charset="0"/>
                <a:sym typeface="Arial Italic" charset="0"/>
              </a:rPr>
              <a:t>you want/need to answer first.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PRIORITIZING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37125"/>
          </a:xfrm>
        </p:spPr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Review your list of questions and choose 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three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questions (most important; to develop a project, etc.).  Mark them with an 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“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ja-JP" altLang="en-US" sz="2200" smtClean="0">
                <a:latin typeface="Arial"/>
                <a:cs typeface="Arial Bold" charset="0"/>
                <a:sym typeface="Arial Bold" charset="0"/>
              </a:rPr>
              <a:t>”</a:t>
            </a:r>
            <a:r>
              <a:rPr lang="en-US" sz="2200" smtClean="0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Clr>
                <a:srgbClr val="4F81BD"/>
              </a:buClr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Keep the QFocus in mind while prioritizing.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PRIORITIZING QUESTIONS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37125"/>
          </a:xfrm>
        </p:spPr>
        <p:txBody>
          <a:bodyPr/>
          <a:lstStyle/>
          <a:p>
            <a:pPr marL="254000" indent="-254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Ask students to think about their rationale for choosing the     priority questions.</a:t>
            </a:r>
            <a:endParaRPr lang="en-US" smtClean="0"/>
          </a:p>
          <a:p>
            <a:pPr marL="254000" indent="-254000" algn="ctr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254000" indent="-2540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For example:</a:t>
            </a:r>
            <a:endParaRPr lang="en-US" smtClean="0"/>
          </a:p>
          <a:p>
            <a:pPr marL="254000" indent="-2540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254000" indent="-2540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“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Why did you choose these three as the most important?</a:t>
            </a:r>
            <a:r>
              <a:rPr lang="ja-JP" altLang="en-US" sz="2200" smtClean="0">
                <a:latin typeface="Arial"/>
                <a:cs typeface="Arial" charset="0"/>
                <a:sym typeface="Arial" charset="0"/>
              </a:rPr>
              <a:t>”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457200" y="508000"/>
            <a:ext cx="7480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b"/>
          <a:lstStyle/>
          <a:p>
            <a:pPr algn="l"/>
            <a:r>
              <a:rPr lang="en-US" sz="3200">
                <a:solidFill>
                  <a:srgbClr val="008000"/>
                </a:solidFill>
                <a:latin typeface="Futura Condensed" charset="0"/>
                <a:ea typeface="ＭＳ Ｐゴシック" charset="0"/>
                <a:sym typeface="Futura Condensed" charset="0"/>
              </a:rPr>
              <a:t>PRIORITIZING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0"/>
            <a:ext cx="6616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/>
          </p:cNvSpPr>
          <p:nvPr/>
        </p:nvSpPr>
        <p:spPr bwMode="auto">
          <a:xfrm rot="-1019999">
            <a:off x="468313" y="858838"/>
            <a:ext cx="2908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Framing the Day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025775"/>
            <a:ext cx="41021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128963"/>
            <a:ext cx="499745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02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5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SHARE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4676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On a poster</a:t>
            </a:r>
            <a:r>
              <a:rPr lang="en-US" sz="2800" smtClean="0">
                <a:latin typeface="Arial Italic" charset="0"/>
                <a:sym typeface="Arial Italic" charset="0"/>
              </a:rPr>
              <a:t/>
            </a:r>
            <a:br>
              <a:rPr lang="en-US" sz="2800" smtClean="0">
                <a:latin typeface="Arial Italic" charset="0"/>
                <a:sym typeface="Arial Italic" charset="0"/>
              </a:rPr>
            </a:br>
            <a:endParaRPr lang="en-US" smtClean="0"/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defRPr/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Three</a:t>
            </a: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 priority questions</a:t>
            </a:r>
            <a:endParaRPr lang="en-US" smtClean="0"/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  <a:defRPr/>
            </a:pPr>
            <a:endParaRPr lang="en-US" sz="2800" smtClean="0">
              <a:latin typeface="Arial" charset="0"/>
              <a:sym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defRPr/>
            </a:pP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Reasons for choosing the priority questions. </a:t>
            </a:r>
            <a:endParaRPr lang="en-US" sz="2800" smtClean="0">
              <a:latin typeface="Arial" charset="0"/>
              <a:sym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REPORTS</a:t>
            </a:r>
            <a:endParaRPr lang="en-US" sz="39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7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NEXT STEPS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24800" cy="441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500" smtClean="0">
                <a:latin typeface="Arial" charset="0"/>
                <a:cs typeface="Arial" charset="0"/>
                <a:sym typeface="Arial" charset="0"/>
              </a:rPr>
              <a:t>How can we use our questions moving forward…</a:t>
            </a:r>
            <a:endParaRPr lang="en-US" sz="2500" smtClean="0">
              <a:latin typeface="Arial" charset="0"/>
              <a:sym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7467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NEXT STEPS</a:t>
            </a:r>
            <a:endParaRPr lang="en-US" sz="39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  <p:graphicFrame>
        <p:nvGraphicFramePr>
          <p:cNvPr id="69636" name="Group 4"/>
          <p:cNvGraphicFramePr>
            <a:graphicFrameLocks noGrp="1"/>
          </p:cNvGraphicFramePr>
          <p:nvPr/>
        </p:nvGraphicFramePr>
        <p:xfrm>
          <a:off x="609600" y="2057400"/>
          <a:ext cx="6629400" cy="2376489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Professional Development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Transitioning to NGSS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For you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Your Classroom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For your district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Your District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6858000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8</a:t>
            </a:r>
            <a:endParaRPr lang="en-US">
              <a:latin typeface="Calibri" charset="0"/>
              <a:ea typeface="ヒラギノ角ゴ ProN W3" charset="0"/>
              <a:cs typeface="ヒラギノ角ゴ ProN W3" charset="0"/>
            </a:endParaRPr>
          </a:p>
          <a:p>
            <a:pPr marL="304800" indent="-304800" eaLnBrk="1" hangingPunct="1">
              <a:buFont typeface="Arial" charset="0"/>
              <a:buNone/>
            </a:pPr>
            <a:endParaRPr lang="en-US">
              <a:solidFill>
                <a:srgbClr val="0F243E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04800" indent="-304800" algn="ctr"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  <a:latin typeface="Futura Condensed" charset="0"/>
                <a:ea typeface="ヒラギノ角ゴ ProN W3" charset="0"/>
                <a:cs typeface="Futura Condensed" charset="0"/>
                <a:sym typeface="Futura Condensed" charset="0"/>
              </a:rPr>
              <a:t>REFLECTION</a:t>
            </a:r>
            <a:endParaRPr lang="en-US">
              <a:solidFill>
                <a:srgbClr val="008000"/>
              </a:solidFill>
              <a:latin typeface="Futura Condensed" charset="0"/>
              <a:ea typeface="ヒラギノ角ゴ ProN W3" charset="0"/>
              <a:cs typeface="ヒラギノ角ゴ ProN W3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What is the value of learning to ask your own questions?</a:t>
            </a:r>
            <a:endParaRPr lang="en-US" smtClean="0"/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How can you use what you learned? </a:t>
            </a:r>
            <a:endParaRPr lang="en-US" sz="2200" smtClean="0">
              <a:latin typeface="Arial" charset="0"/>
              <a:sym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598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REFLECTION</a:t>
            </a:r>
            <a:endParaRPr lang="en-US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Additional materials to help you teach the QFT are available at  </a:t>
            </a:r>
            <a:r>
              <a:rPr lang="en-US" sz="2200" u="sng" smtClean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www.rightquestion.org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.    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For a comprehensive description of how to use the Question Formulation Technique™ in the classroom please see </a:t>
            </a:r>
            <a:r>
              <a:rPr lang="en-US" sz="2200" smtClean="0">
                <a:latin typeface="Arial Italic" charset="0"/>
                <a:cs typeface="Arial Italic" charset="0"/>
                <a:sym typeface="Arial Italic" charset="0"/>
              </a:rPr>
              <a:t>Make Just One Change:  Teach Students to Ask Their Own Questions</a:t>
            </a: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, 2011 Harvard Education Press. http://www.hepg.org/hep/book/144/MakeJustOneChange</a:t>
            </a:r>
            <a:endParaRPr lang="en-US" smtClean="0"/>
          </a:p>
          <a:p>
            <a:pPr marL="304800" indent="-304800" eaLnBrk="1" hangingPunct="1">
              <a:spcBef>
                <a:spcPts val="500"/>
              </a:spcBef>
              <a:buFont typeface="Arial" charset="0"/>
              <a:buNone/>
              <a:defRPr/>
            </a:pP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spcBef>
                <a:spcPts val="500"/>
              </a:spcBef>
              <a:defRPr/>
            </a:pPr>
            <a:r>
              <a:rPr lang="en-US" sz="2200" smtClean="0">
                <a:latin typeface="Arial" charset="0"/>
                <a:cs typeface="Arial" charset="0"/>
                <a:sym typeface="Arial" charset="0"/>
              </a:rPr>
              <a:t> We would appreciate any insights, suggestions or feedback about this presentation.   </a:t>
            </a:r>
            <a:endParaRPr lang="en-US" sz="2200" smtClean="0">
              <a:latin typeface="Arial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943350"/>
            <a:ext cx="7772400" cy="2133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600" smtClean="0">
                <a:latin typeface="Arial Bold" charset="0"/>
                <a:cs typeface="Arial Bold" charset="0"/>
                <a:sym typeface="Arial Bold" charset="0"/>
              </a:rPr>
              <a:t>The Right Question Institute </a:t>
            </a:r>
            <a:r>
              <a:rPr lang="en-US" sz="1600" smtClean="0">
                <a:latin typeface="Arial" charset="0"/>
                <a:cs typeface="Arial" charset="0"/>
                <a:sym typeface="Arial" charset="0"/>
              </a:rPr>
              <a:t>offers many of our materials through a Creative Commons License and we encourage you to make use of and/or share this resource.  Please reference the Right Question Institute as the source on any materials you use.   </a:t>
            </a: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16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1600" smtClean="0">
                <a:latin typeface="Arial Bold" charset="0"/>
                <a:cs typeface="Arial Bold" charset="0"/>
                <a:sym typeface="Arial Bold" charset="0"/>
              </a:rPr>
              <a:t>Source: www.rightquestion.org</a:t>
            </a:r>
            <a:endParaRPr lang="en-US" sz="16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8100" y="3549650"/>
            <a:ext cx="160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962400" cy="10366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8000"/>
                </a:solidFill>
                <a:latin typeface="Futura Condensed" charset="0"/>
                <a:cs typeface="Futura Condensed" charset="0"/>
                <a:sym typeface="Futura Condensed" charset="0"/>
              </a:rPr>
              <a:t>ABOUT THIS PRESENTATION</a:t>
            </a:r>
            <a:endParaRPr lang="en-US" sz="3200" smtClean="0">
              <a:solidFill>
                <a:srgbClr val="008000"/>
              </a:solidFill>
              <a:latin typeface="Futura Condensed" charset="0"/>
              <a:sym typeface="Futura Condensed" charset="0"/>
            </a:endParaRP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685800" y="1143000"/>
            <a:ext cx="7785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This power point presentation will walk you through all the steps needed and tips for teaching the Question Formulation Technique™ to your students.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smtClean="0"/>
              <a:t>Moving Along the Stages of Concern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9438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Survey and Resources</a:t>
            </a:r>
          </a:p>
        </p:txBody>
      </p:sp>
      <p:grpSp>
        <p:nvGrpSpPr>
          <p:cNvPr id="110595" name="Group 14"/>
          <p:cNvGrpSpPr>
            <a:grpSpLocks/>
          </p:cNvGrpSpPr>
          <p:nvPr/>
        </p:nvGrpSpPr>
        <p:grpSpPr bwMode="auto">
          <a:xfrm>
            <a:off x="444500" y="909638"/>
            <a:ext cx="8242300" cy="5016500"/>
            <a:chOff x="0" y="0"/>
            <a:chExt cx="5192" cy="3159"/>
          </a:xfrm>
        </p:grpSpPr>
        <p:grpSp>
          <p:nvGrpSpPr>
            <p:cNvPr id="110596" name="Group 7"/>
            <p:cNvGrpSpPr>
              <a:grpSpLocks/>
            </p:cNvGrpSpPr>
            <p:nvPr/>
          </p:nvGrpSpPr>
          <p:grpSpPr bwMode="auto">
            <a:xfrm>
              <a:off x="0" y="4"/>
              <a:ext cx="2443" cy="3155"/>
              <a:chOff x="0" y="0"/>
              <a:chExt cx="2443" cy="3155"/>
            </a:xfrm>
          </p:grpSpPr>
          <p:sp>
            <p:nvSpPr>
              <p:cNvPr id="110603" name="Rectangle 3"/>
              <p:cNvSpPr>
                <a:spLocks/>
              </p:cNvSpPr>
              <p:nvPr/>
            </p:nvSpPr>
            <p:spPr bwMode="auto">
              <a:xfrm>
                <a:off x="179" y="238"/>
                <a:ext cx="2264" cy="29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75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sym typeface="Calibri" charset="0"/>
                  </a:rPr>
                  <a:t>Today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Calibri" charset="0"/>
                  </a:rPr>
                  <a:t>’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s</a:t>
                </a:r>
              </a:p>
              <a:p>
                <a:pPr>
                  <a:spcBef>
                    <a:spcPts val="575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Survey:</a:t>
                </a:r>
                <a:b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</a:br>
                <a:endPara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>
                  <a:spcBef>
                    <a:spcPts val="575"/>
                  </a:spcBef>
                </a:pPr>
                <a:endPara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>
                  <a:spcBef>
                    <a:spcPts val="575"/>
                  </a:spcBef>
                </a:pPr>
                <a:r>
                  <a:rPr lang="en-US" sz="2400" dirty="0" err="1">
                    <a:solidFill>
                      <a:schemeClr val="tx1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tinyurl.com</a:t>
                </a:r>
                <a:r>
                  <a:rPr lang="en-US" sz="2400" dirty="0">
                    <a:solidFill>
                      <a:schemeClr val="tx1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/slnfall2013</a:t>
                </a:r>
              </a:p>
            </p:txBody>
          </p:sp>
          <p:sp>
            <p:nvSpPr>
              <p:cNvPr id="110604" name="Oval 4"/>
              <p:cNvSpPr>
                <a:spLocks/>
              </p:cNvSpPr>
              <p:nvPr/>
            </p:nvSpPr>
            <p:spPr bwMode="auto">
              <a:xfrm>
                <a:off x="0" y="209"/>
                <a:ext cx="584" cy="581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605" name="Rectangle 5"/>
              <p:cNvSpPr>
                <a:spLocks/>
              </p:cNvSpPr>
              <p:nvPr/>
            </p:nvSpPr>
            <p:spPr bwMode="auto">
              <a:xfrm>
                <a:off x="85" y="0"/>
                <a:ext cx="413" cy="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r>
                  <a:rPr lang="en-US" sz="8000" dirty="0">
                    <a:solidFill>
                      <a:srgbClr val="FFFFFF"/>
                    </a:solidFill>
                    <a:latin typeface="Calibri Bold" charset="0"/>
                    <a:ea typeface="ＭＳ Ｐゴシック" charset="0"/>
                    <a:sym typeface="Calibri Bold" charset="0"/>
                  </a:rPr>
                  <a:t>1</a:t>
                </a:r>
              </a:p>
            </p:txBody>
          </p:sp>
          <p:pic>
            <p:nvPicPr>
              <p:cNvPr id="11060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" y="1870"/>
                <a:ext cx="12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0597" name="Group 13"/>
            <p:cNvGrpSpPr>
              <a:grpSpLocks/>
            </p:cNvGrpSpPr>
            <p:nvPr/>
          </p:nvGrpSpPr>
          <p:grpSpPr bwMode="auto">
            <a:xfrm>
              <a:off x="2777" y="0"/>
              <a:ext cx="2415" cy="3159"/>
              <a:chOff x="0" y="0"/>
              <a:chExt cx="2414" cy="3159"/>
            </a:xfrm>
          </p:grpSpPr>
          <p:sp>
            <p:nvSpPr>
              <p:cNvPr id="110598" name="Rectangle 8"/>
              <p:cNvSpPr>
                <a:spLocks/>
              </p:cNvSpPr>
              <p:nvPr/>
            </p:nvSpPr>
            <p:spPr bwMode="auto">
              <a:xfrm>
                <a:off x="150" y="242"/>
                <a:ext cx="2264" cy="29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ＭＳ Ｐゴシック" charset="0"/>
                    <a:sym typeface="Calibri" charset="0"/>
                  </a:rPr>
                  <a:t>Today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Arial" charset="0"/>
                    <a:ea typeface="ＭＳ Ｐゴシック" charset="0"/>
                    <a:sym typeface="Calibri" charset="0"/>
                  </a:rPr>
                  <a:t>’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Presentation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rPr>
                  <a:t>Resources:</a:t>
                </a:r>
                <a:endPara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endPara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endPara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www.washingtonesds.org</a:t>
                </a:r>
                <a:endParaRPr lang="en-US" sz="24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endParaRPr>
              </a:p>
            </p:txBody>
          </p:sp>
          <p:grpSp>
            <p:nvGrpSpPr>
              <p:cNvPr id="110599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584" cy="1008"/>
                <a:chOff x="0" y="0"/>
                <a:chExt cx="584" cy="1008"/>
              </a:xfrm>
            </p:grpSpPr>
            <p:sp>
              <p:nvSpPr>
                <p:cNvPr id="110601" name="Oval 9"/>
                <p:cNvSpPr>
                  <a:spLocks/>
                </p:cNvSpPr>
                <p:nvPr/>
              </p:nvSpPr>
              <p:spPr bwMode="auto">
                <a:xfrm>
                  <a:off x="0" y="210"/>
                  <a:ext cx="584" cy="587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0602" name="Rectangle 10"/>
                <p:cNvSpPr>
                  <a:spLocks/>
                </p:cNvSpPr>
                <p:nvPr/>
              </p:nvSpPr>
              <p:spPr bwMode="auto">
                <a:xfrm>
                  <a:off x="85" y="0"/>
                  <a:ext cx="413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sz="8000" dirty="0">
                      <a:solidFill>
                        <a:srgbClr val="FFFFFF"/>
                      </a:solidFill>
                      <a:latin typeface="Calibri Bold" charset="0"/>
                      <a:ea typeface="ＭＳ Ｐゴシック" charset="0"/>
                      <a:sym typeface="Calibri Bold" charset="0"/>
                    </a:rPr>
                    <a:t>2</a:t>
                  </a:r>
                </a:p>
              </p:txBody>
            </p:sp>
          </p:grpSp>
          <p:pic>
            <p:nvPicPr>
              <p:cNvPr id="110600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" y="1874"/>
                <a:ext cx="12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16446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is in the room?</a:t>
            </a:r>
          </a:p>
        </p:txBody>
      </p:sp>
      <p:grpSp>
        <p:nvGrpSpPr>
          <p:cNvPr id="16387" name="Group 15"/>
          <p:cNvGrpSpPr>
            <a:grpSpLocks/>
          </p:cNvGrpSpPr>
          <p:nvPr/>
        </p:nvGrpSpPr>
        <p:grpSpPr bwMode="auto">
          <a:xfrm>
            <a:off x="1454150" y="1676400"/>
            <a:ext cx="6234113" cy="4114800"/>
            <a:chOff x="0" y="0"/>
            <a:chExt cx="3926" cy="2592"/>
          </a:xfrm>
        </p:grpSpPr>
        <p:pic>
          <p:nvPicPr>
            <p:cNvPr id="163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89" name="AutoShape 4"/>
            <p:cNvSpPr>
              <a:spLocks/>
            </p:cNvSpPr>
            <p:nvPr/>
          </p:nvSpPr>
          <p:spPr bwMode="auto">
            <a:xfrm>
              <a:off x="2059" y="624"/>
              <a:ext cx="528" cy="336"/>
            </a:xfrm>
            <a:prstGeom prst="roundRect">
              <a:avLst>
                <a:gd name="adj" fmla="val 16667"/>
              </a:avLst>
            </a:prstGeom>
            <a:solidFill>
              <a:srgbClr val="4E9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0" name="AutoShape 5"/>
            <p:cNvSpPr>
              <a:spLocks/>
            </p:cNvSpPr>
            <p:nvPr/>
          </p:nvSpPr>
          <p:spPr bwMode="auto">
            <a:xfrm>
              <a:off x="3019" y="816"/>
              <a:ext cx="528" cy="336"/>
            </a:xfrm>
            <a:prstGeom prst="roundRect">
              <a:avLst>
                <a:gd name="adj" fmla="val 16667"/>
              </a:avLst>
            </a:prstGeom>
            <a:solidFill>
              <a:srgbClr val="65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1" name="AutoShape 6"/>
            <p:cNvSpPr>
              <a:spLocks/>
            </p:cNvSpPr>
            <p:nvPr/>
          </p:nvSpPr>
          <p:spPr bwMode="auto">
            <a:xfrm>
              <a:off x="2731" y="1824"/>
              <a:ext cx="528" cy="336"/>
            </a:xfrm>
            <a:prstGeom prst="roundRect">
              <a:avLst>
                <a:gd name="adj" fmla="val 16667"/>
              </a:avLst>
            </a:prstGeom>
            <a:solidFill>
              <a:srgbClr val="BC6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2" name="AutoShape 7"/>
            <p:cNvSpPr>
              <a:spLocks/>
            </p:cNvSpPr>
            <p:nvPr/>
          </p:nvSpPr>
          <p:spPr bwMode="auto">
            <a:xfrm>
              <a:off x="475" y="1488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4E9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3" name="AutoShape 8"/>
            <p:cNvSpPr>
              <a:spLocks/>
            </p:cNvSpPr>
            <p:nvPr/>
          </p:nvSpPr>
          <p:spPr bwMode="auto">
            <a:xfrm>
              <a:off x="1051" y="2016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BC6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4" name="AutoShape 9"/>
            <p:cNvSpPr>
              <a:spLocks/>
            </p:cNvSpPr>
            <p:nvPr/>
          </p:nvSpPr>
          <p:spPr bwMode="auto">
            <a:xfrm>
              <a:off x="235" y="720"/>
              <a:ext cx="480" cy="240"/>
            </a:xfrm>
            <a:prstGeom prst="roundRect">
              <a:avLst>
                <a:gd name="adj" fmla="val 16667"/>
              </a:avLst>
            </a:prstGeom>
            <a:solidFill>
              <a:srgbClr val="65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5" name="AutoShape 10"/>
            <p:cNvSpPr>
              <a:spLocks/>
            </p:cNvSpPr>
            <p:nvPr/>
          </p:nvSpPr>
          <p:spPr bwMode="auto">
            <a:xfrm>
              <a:off x="1771" y="168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244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1129" y="1228"/>
              <a:ext cx="498" cy="296"/>
            </a:xfrm>
            <a:custGeom>
              <a:avLst/>
              <a:gdLst>
                <a:gd name="T0" fmla="*/ 137 w 21600"/>
                <a:gd name="T1" fmla="*/ 36 h 21600"/>
                <a:gd name="T2" fmla="*/ 0 w 21600"/>
                <a:gd name="T3" fmla="*/ 173 h 21600"/>
                <a:gd name="T4" fmla="*/ 115 w 21600"/>
                <a:gd name="T5" fmla="*/ 296 h 21600"/>
                <a:gd name="T6" fmla="*/ 411 w 21600"/>
                <a:gd name="T7" fmla="*/ 267 h 21600"/>
                <a:gd name="T8" fmla="*/ 498 w 21600"/>
                <a:gd name="T9" fmla="*/ 144 h 21600"/>
                <a:gd name="T10" fmla="*/ 419 w 21600"/>
                <a:gd name="T11" fmla="*/ 22 h 21600"/>
                <a:gd name="T12" fmla="*/ 202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5948" y="2634"/>
                  </a:moveTo>
                  <a:lnTo>
                    <a:pt x="0" y="12644"/>
                  </a:lnTo>
                  <a:lnTo>
                    <a:pt x="5009" y="21600"/>
                  </a:lnTo>
                  <a:lnTo>
                    <a:pt x="17843" y="19493"/>
                  </a:lnTo>
                  <a:lnTo>
                    <a:pt x="21600" y="10537"/>
                  </a:lnTo>
                  <a:lnTo>
                    <a:pt x="18157" y="1580"/>
                  </a:lnTo>
                  <a:lnTo>
                    <a:pt x="8765" y="0"/>
                  </a:lnTo>
                </a:path>
              </a:pathLst>
            </a:custGeom>
            <a:solidFill>
              <a:srgbClr val="BC6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6397" name="Group 14"/>
            <p:cNvGrpSpPr>
              <a:grpSpLocks/>
            </p:cNvGrpSpPr>
            <p:nvPr/>
          </p:nvGrpSpPr>
          <p:grpSpPr bwMode="auto">
            <a:xfrm>
              <a:off x="1243" y="268"/>
              <a:ext cx="576" cy="328"/>
              <a:chOff x="0" y="0"/>
              <a:chExt cx="576" cy="328"/>
            </a:xfrm>
          </p:grpSpPr>
          <p:sp>
            <p:nvSpPr>
              <p:cNvPr id="16398" name="AutoShape 12"/>
              <p:cNvSpPr>
                <a:spLocks/>
              </p:cNvSpPr>
              <p:nvPr/>
            </p:nvSpPr>
            <p:spPr bwMode="auto">
              <a:xfrm>
                <a:off x="0" y="20"/>
                <a:ext cx="576" cy="288"/>
              </a:xfrm>
              <a:prstGeom prst="roundRect">
                <a:avLst>
                  <a:gd name="adj" fmla="val 16667"/>
                </a:avLst>
              </a:prstGeom>
              <a:solidFill>
                <a:srgbClr val="244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399" name="Rectangle 13"/>
              <p:cNvSpPr>
                <a:spLocks/>
              </p:cNvSpPr>
              <p:nvPr/>
            </p:nvSpPr>
            <p:spPr bwMode="auto">
              <a:xfrm>
                <a:off x="16" y="0"/>
                <a:ext cx="544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r>
                  <a:rPr lang="en-US" sz="2800">
                    <a:solidFill>
                      <a:srgbClr val="FFFFFF"/>
                    </a:solidFill>
                    <a:latin typeface="Calibri Bold" charset="0"/>
                    <a:ea typeface="ＭＳ Ｐゴシック" charset="0"/>
                    <a:sym typeface="Calibri Bold" charset="0"/>
                  </a:rPr>
                  <a:t>189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AE4F1"/>
      </a:accent1>
      <a:accent2>
        <a:srgbClr val="333399"/>
      </a:accent2>
      <a:accent3>
        <a:srgbClr val="FFFFFF"/>
      </a:accent3>
      <a:accent4>
        <a:srgbClr val="000000"/>
      </a:accent4>
      <a:accent5>
        <a:srgbClr val="EAEFF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wo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EECE1"/>
      </a:accent1>
      <a:accent2>
        <a:srgbClr val="333399"/>
      </a:accent2>
      <a:accent3>
        <a:srgbClr val="FFFFFF"/>
      </a:accent3>
      <a:accent4>
        <a:srgbClr val="000000"/>
      </a:accent4>
      <a:accent5>
        <a:srgbClr val="F5F4E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Pages>0</Pages>
  <Words>2489</Words>
  <Characters>0</Characters>
  <Application>Microsoft Office PowerPoint</Application>
  <PresentationFormat>On-screen Show (4:3)</PresentationFormat>
  <Lines>0</Lines>
  <Paragraphs>573</Paragraphs>
  <Slides>89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Default - Title and Content</vt:lpstr>
      <vt:lpstr>Default - Two Content</vt:lpstr>
      <vt:lpstr>Default - Blank</vt:lpstr>
      <vt:lpstr>Default - Title Only</vt:lpstr>
      <vt:lpstr>Default - Title Slide</vt:lpstr>
      <vt:lpstr>Northwest Regional Science Leadership Team Fall 2013-14</vt:lpstr>
      <vt:lpstr>Welcome!</vt:lpstr>
      <vt:lpstr>Parking Lot</vt:lpstr>
      <vt:lpstr>Agenda</vt:lpstr>
      <vt:lpstr>Regional Science Learning Team</vt:lpstr>
      <vt:lpstr>WA’s Timeline to NGSS</vt:lpstr>
      <vt:lpstr>Free PDF NGSS Resources</vt:lpstr>
      <vt:lpstr>PowerPoint Presentation</vt:lpstr>
      <vt:lpstr>Who is in the room?</vt:lpstr>
      <vt:lpstr>Today’s Goals</vt:lpstr>
      <vt:lpstr>Implementing Initiatives</vt:lpstr>
      <vt:lpstr>Concerns Based Adoption Model</vt:lpstr>
      <vt:lpstr>PowerPoint Presentation</vt:lpstr>
      <vt:lpstr>PowerPoint Presentation</vt:lpstr>
      <vt:lpstr>PowerPoint Presentation</vt:lpstr>
      <vt:lpstr>Application?</vt:lpstr>
      <vt:lpstr>Today’s Goals</vt:lpstr>
      <vt:lpstr>PowerPoint Presentation</vt:lpstr>
      <vt:lpstr>Looking Deeper: Appendix A</vt:lpstr>
      <vt:lpstr>Looking Deeper: Appendix A</vt:lpstr>
      <vt:lpstr>Looking Deeper: Appendix A</vt:lpstr>
      <vt:lpstr>Looking Deeper: Appendix A</vt:lpstr>
      <vt:lpstr>Looking Deeper: Appendix A</vt:lpstr>
      <vt:lpstr>Looking Deeper: Appendix A</vt:lpstr>
      <vt:lpstr>Sharing Out</vt:lpstr>
      <vt:lpstr>Application</vt:lpstr>
      <vt:lpstr>BREAK</vt:lpstr>
      <vt:lpstr>Welcome Back!</vt:lpstr>
      <vt:lpstr>Today’s Goals</vt:lpstr>
      <vt:lpstr>Analyzing a Performance Expectation</vt:lpstr>
      <vt:lpstr>Highlights, Comments, and Captions</vt:lpstr>
      <vt:lpstr>Anatomy of a Standard</vt:lpstr>
      <vt:lpstr>Anatomy of a Standard</vt:lpstr>
      <vt:lpstr>Anatomy of a Standard</vt:lpstr>
      <vt:lpstr>Anatomy of a Standard</vt:lpstr>
      <vt:lpstr>Anatomy of a Standard</vt:lpstr>
      <vt:lpstr>Anatomy of a Standard</vt:lpstr>
      <vt:lpstr>Anatomy of a Standard</vt:lpstr>
      <vt:lpstr>Anatomy of a Standard</vt:lpstr>
      <vt:lpstr>Anatomy of a Standard</vt:lpstr>
      <vt:lpstr>Anatomy of a Standard</vt:lpstr>
      <vt:lpstr>Focus on a Performance Expectation</vt:lpstr>
      <vt:lpstr>Choose a Standard to Investigate</vt:lpstr>
      <vt:lpstr>PowerPoint Presentation</vt:lpstr>
      <vt:lpstr>What Standard Did You Choose?</vt:lpstr>
      <vt:lpstr>Pick a Performance Expectation</vt:lpstr>
      <vt:lpstr>Text of a Performance Expectation</vt:lpstr>
      <vt:lpstr>3-Dimensional Foundation Boxes</vt:lpstr>
      <vt:lpstr>3 Dimension-Foundation Boxes</vt:lpstr>
      <vt:lpstr>Connection Boxes-To Other DCIs</vt:lpstr>
      <vt:lpstr>DCIs Before and After</vt:lpstr>
      <vt:lpstr>Connection to the Common Core</vt:lpstr>
      <vt:lpstr>Highlights, Comments, and Captions</vt:lpstr>
      <vt:lpstr>What Does It Mean? Implications and Inferences…</vt:lpstr>
      <vt:lpstr>Highlights, Comments, and Captions</vt:lpstr>
      <vt:lpstr>Caption</vt:lpstr>
      <vt:lpstr>LUNCH!</vt:lpstr>
      <vt:lpstr>Fitting it in</vt:lpstr>
      <vt:lpstr>So What?</vt:lpstr>
      <vt:lpstr>www.nextgenscience.org</vt:lpstr>
      <vt:lpstr>Inquiring Minds Want to Know…</vt:lpstr>
      <vt:lpstr>COMPONENTS OF THE QUESTION FORMULATION TECHNIQUE™</vt:lpstr>
      <vt:lpstr>PowerPoint Presentation</vt:lpstr>
      <vt:lpstr>PowerPoint Presentation</vt:lpstr>
      <vt:lpstr>PowerPoint Presentation</vt:lpstr>
      <vt:lpstr>RULES FOR PRODUCING QUESTIONS</vt:lpstr>
      <vt:lpstr>PowerPoint Presentation</vt:lpstr>
      <vt:lpstr>PowerPoint Presentation</vt:lpstr>
      <vt:lpstr>PowerPoint Presentation</vt:lpstr>
      <vt:lpstr>PRODUCING QUESTIONS</vt:lpstr>
      <vt:lpstr>PowerPoint Presentation</vt:lpstr>
      <vt:lpstr>CATEGORIZING QUESTIONS</vt:lpstr>
      <vt:lpstr>CATEGORIZING QUESTIONS</vt:lpstr>
      <vt:lpstr>CATEGORIZING QUESTIONS</vt:lpstr>
      <vt:lpstr>CATEGORIZING QUESTIONS</vt:lpstr>
      <vt:lpstr>PowerPoint Presentation</vt:lpstr>
      <vt:lpstr>PRIORITIZING QUESTIONS</vt:lpstr>
      <vt:lpstr>PRIORITIZING QUESTIONS</vt:lpstr>
      <vt:lpstr>PowerPoint Presentation</vt:lpstr>
      <vt:lpstr>PowerPoint Presentation</vt:lpstr>
      <vt:lpstr>REPORTS</vt:lpstr>
      <vt:lpstr>PowerPoint Presentation</vt:lpstr>
      <vt:lpstr>NEXT STEPS</vt:lpstr>
      <vt:lpstr>PowerPoint Presentation</vt:lpstr>
      <vt:lpstr>REFLECTION</vt:lpstr>
      <vt:lpstr>PowerPoint Presentation</vt:lpstr>
      <vt:lpstr>ABOUT THIS PRESENTATION</vt:lpstr>
      <vt:lpstr>Moving Along the Stages of Concern</vt:lpstr>
      <vt:lpstr>Survey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Mechelle La Lanne</dc:creator>
  <cp:keywords/>
  <dc:description/>
  <cp:lastModifiedBy>Brian MacNevin</cp:lastModifiedBy>
  <cp:revision>44</cp:revision>
  <cp:lastPrinted>2013-10-21T16:20:11Z</cp:lastPrinted>
  <dcterms:modified xsi:type="dcterms:W3CDTF">2013-10-22T15:11:35Z</dcterms:modified>
</cp:coreProperties>
</file>