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0" r:id="rId1"/>
    <p:sldMasterId id="2147483692" r:id="rId2"/>
  </p:sldMasterIdLst>
  <p:notesMasterIdLst>
    <p:notesMasterId r:id="rId40"/>
  </p:notesMasterIdLst>
  <p:sldIdLst>
    <p:sldId id="309" r:id="rId3"/>
    <p:sldId id="256" r:id="rId4"/>
    <p:sldId id="257" r:id="rId5"/>
    <p:sldId id="308" r:id="rId6"/>
    <p:sldId id="303" r:id="rId7"/>
    <p:sldId id="304" r:id="rId8"/>
    <p:sldId id="258" r:id="rId9"/>
    <p:sldId id="259" r:id="rId10"/>
    <p:sldId id="260" r:id="rId11"/>
    <p:sldId id="261" r:id="rId12"/>
    <p:sldId id="307" r:id="rId13"/>
    <p:sldId id="262" r:id="rId14"/>
    <p:sldId id="263" r:id="rId15"/>
    <p:sldId id="264" r:id="rId16"/>
    <p:sldId id="265" r:id="rId17"/>
    <p:sldId id="266" r:id="rId18"/>
    <p:sldId id="267" r:id="rId19"/>
    <p:sldId id="268" r:id="rId20"/>
    <p:sldId id="305" r:id="rId21"/>
    <p:sldId id="269" r:id="rId22"/>
    <p:sldId id="311" r:id="rId23"/>
    <p:sldId id="312" r:id="rId24"/>
    <p:sldId id="270" r:id="rId25"/>
    <p:sldId id="271" r:id="rId26"/>
    <p:sldId id="313" r:id="rId27"/>
    <p:sldId id="275" r:id="rId28"/>
    <p:sldId id="276" r:id="rId29"/>
    <p:sldId id="277" r:id="rId30"/>
    <p:sldId id="278" r:id="rId31"/>
    <p:sldId id="306" r:id="rId32"/>
    <p:sldId id="280" r:id="rId33"/>
    <p:sldId id="281" r:id="rId34"/>
    <p:sldId id="282" r:id="rId35"/>
    <p:sldId id="283" r:id="rId36"/>
    <p:sldId id="300" r:id="rId37"/>
    <p:sldId id="314" r:id="rId38"/>
    <p:sldId id="302" r:id="rId39"/>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Introduction" id="{6FD0350F-EF6F-1140-A72D-9224E6A14796}">
          <p14:sldIdLst>
            <p14:sldId id="309"/>
            <p14:sldId id="256"/>
            <p14:sldId id="257"/>
            <p14:sldId id="308"/>
            <p14:sldId id="303"/>
            <p14:sldId id="304"/>
            <p14:sldId id="258"/>
            <p14:sldId id="259"/>
            <p14:sldId id="260"/>
            <p14:sldId id="261"/>
          </p14:sldIdLst>
        </p14:section>
        <p14:section name="Models" id="{D880EAA8-D9B6-1A47-A343-F10E43C782BC}">
          <p14:sldIdLst>
            <p14:sldId id="307"/>
            <p14:sldId id="262"/>
            <p14:sldId id="263"/>
            <p14:sldId id="264"/>
            <p14:sldId id="265"/>
            <p14:sldId id="266"/>
            <p14:sldId id="267"/>
            <p14:sldId id="268"/>
            <p14:sldId id="305"/>
            <p14:sldId id="269"/>
            <p14:sldId id="311"/>
            <p14:sldId id="312"/>
            <p14:sldId id="270"/>
            <p14:sldId id="271"/>
            <p14:sldId id="313"/>
            <p14:sldId id="275"/>
            <p14:sldId id="276"/>
            <p14:sldId id="277"/>
            <p14:sldId id="278"/>
          </p14:sldIdLst>
        </p14:section>
        <p14:section name="Explanations" id="{D79C6359-9ADF-B249-B0D7-8C7621E867A6}">
          <p14:sldIdLst>
            <p14:sldId id="306"/>
            <p14:sldId id="280"/>
            <p14:sldId id="281"/>
            <p14:sldId id="282"/>
            <p14:sldId id="283"/>
            <p14:sldId id="300"/>
            <p14:sldId id="314"/>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24" autoAdjust="0"/>
  </p:normalViewPr>
  <p:slideViewPr>
    <p:cSldViewPr snapToGrid="0" snapToObjects="1" showGuides="1">
      <p:cViewPr varScale="1">
        <p:scale>
          <a:sx n="92" d="100"/>
          <a:sy n="92" d="100"/>
        </p:scale>
        <p:origin x="-2000" y="-104"/>
      </p:cViewPr>
      <p:guideLst>
        <p:guide orient="horz" pos="2675"/>
        <p:guide pos="344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65887" marR="0" indent="-8687" algn="l" rtl="0">
              <a:lnSpc>
                <a:spcPct val="100000"/>
              </a:lnSpc>
              <a:spcBef>
                <a:spcPts val="0"/>
              </a:spcBef>
              <a:spcAft>
                <a:spcPts val="0"/>
              </a:spcAft>
              <a:buClr>
                <a:srgbClr val="000000"/>
              </a:buClr>
              <a:buFont typeface="Arial"/>
              <a:buNone/>
              <a:defRPr/>
            </a:lvl2pPr>
            <a:lvl3pPr marL="931774" marR="0" indent="-4674" algn="l" rtl="0">
              <a:lnSpc>
                <a:spcPct val="100000"/>
              </a:lnSpc>
              <a:spcBef>
                <a:spcPts val="0"/>
              </a:spcBef>
              <a:spcAft>
                <a:spcPts val="0"/>
              </a:spcAft>
              <a:buClr>
                <a:srgbClr val="000000"/>
              </a:buClr>
              <a:buFont typeface="Arial"/>
              <a:buNone/>
              <a:defRPr/>
            </a:lvl3pPr>
            <a:lvl4pPr marL="1397660" marR="0" indent="-660" algn="l" rtl="0">
              <a:lnSpc>
                <a:spcPct val="100000"/>
              </a:lnSpc>
              <a:spcBef>
                <a:spcPts val="0"/>
              </a:spcBef>
              <a:spcAft>
                <a:spcPts val="0"/>
              </a:spcAft>
              <a:buClr>
                <a:srgbClr val="000000"/>
              </a:buClr>
              <a:buFont typeface="Arial"/>
              <a:buNone/>
              <a:defRPr/>
            </a:lvl4pPr>
            <a:lvl5pPr marL="1863546" marR="0" indent="-9345" algn="l" rtl="0">
              <a:lnSpc>
                <a:spcPct val="100000"/>
              </a:lnSpc>
              <a:spcBef>
                <a:spcPts val="0"/>
              </a:spcBef>
              <a:spcAft>
                <a:spcPts val="0"/>
              </a:spcAft>
              <a:buClr>
                <a:srgbClr val="000000"/>
              </a:buClr>
              <a:buFont typeface="Arial"/>
              <a:buNone/>
              <a:defRPr/>
            </a:lvl5pPr>
            <a:lvl6pPr marL="2329434" marR="0" indent="-5333" algn="l" rtl="0">
              <a:lnSpc>
                <a:spcPct val="100000"/>
              </a:lnSpc>
              <a:spcBef>
                <a:spcPts val="0"/>
              </a:spcBef>
              <a:spcAft>
                <a:spcPts val="0"/>
              </a:spcAft>
              <a:buClr>
                <a:srgbClr val="000000"/>
              </a:buClr>
              <a:buFont typeface="Arial"/>
              <a:buNone/>
              <a:defRPr/>
            </a:lvl6pPr>
            <a:lvl7pPr marL="2795321" marR="0" indent="-1321" algn="l" rtl="0">
              <a:lnSpc>
                <a:spcPct val="100000"/>
              </a:lnSpc>
              <a:spcBef>
                <a:spcPts val="0"/>
              </a:spcBef>
              <a:spcAft>
                <a:spcPts val="0"/>
              </a:spcAft>
              <a:buClr>
                <a:srgbClr val="000000"/>
              </a:buClr>
              <a:buFont typeface="Arial"/>
              <a:buNone/>
              <a:defRPr/>
            </a:lvl7pPr>
            <a:lvl8pPr marL="3261208" marR="0" indent="-10007" algn="l" rtl="0">
              <a:lnSpc>
                <a:spcPct val="100000"/>
              </a:lnSpc>
              <a:spcBef>
                <a:spcPts val="0"/>
              </a:spcBef>
              <a:spcAft>
                <a:spcPts val="0"/>
              </a:spcAft>
              <a:buClr>
                <a:srgbClr val="000000"/>
              </a:buClr>
              <a:buFont typeface="Arial"/>
              <a:buNone/>
              <a:defRPr/>
            </a:lvl8pPr>
            <a:lvl9pPr marL="3727093" marR="0" indent="-5993"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970937" y="0"/>
            <a:ext cx="3037839" cy="46481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65887" marR="0" indent="-8687" algn="l" rtl="0">
              <a:lnSpc>
                <a:spcPct val="100000"/>
              </a:lnSpc>
              <a:spcBef>
                <a:spcPts val="0"/>
              </a:spcBef>
              <a:spcAft>
                <a:spcPts val="0"/>
              </a:spcAft>
              <a:buClr>
                <a:srgbClr val="000000"/>
              </a:buClr>
              <a:buFont typeface="Arial"/>
              <a:buNone/>
              <a:defRPr/>
            </a:lvl2pPr>
            <a:lvl3pPr marL="931774" marR="0" indent="-4674" algn="l" rtl="0">
              <a:lnSpc>
                <a:spcPct val="100000"/>
              </a:lnSpc>
              <a:spcBef>
                <a:spcPts val="0"/>
              </a:spcBef>
              <a:spcAft>
                <a:spcPts val="0"/>
              </a:spcAft>
              <a:buClr>
                <a:srgbClr val="000000"/>
              </a:buClr>
              <a:buFont typeface="Arial"/>
              <a:buNone/>
              <a:defRPr/>
            </a:lvl3pPr>
            <a:lvl4pPr marL="1397660" marR="0" indent="-660" algn="l" rtl="0">
              <a:lnSpc>
                <a:spcPct val="100000"/>
              </a:lnSpc>
              <a:spcBef>
                <a:spcPts val="0"/>
              </a:spcBef>
              <a:spcAft>
                <a:spcPts val="0"/>
              </a:spcAft>
              <a:buClr>
                <a:srgbClr val="000000"/>
              </a:buClr>
              <a:buFont typeface="Arial"/>
              <a:buNone/>
              <a:defRPr/>
            </a:lvl4pPr>
            <a:lvl5pPr marL="1863546" marR="0" indent="-9345" algn="l" rtl="0">
              <a:lnSpc>
                <a:spcPct val="100000"/>
              </a:lnSpc>
              <a:spcBef>
                <a:spcPts val="0"/>
              </a:spcBef>
              <a:spcAft>
                <a:spcPts val="0"/>
              </a:spcAft>
              <a:buClr>
                <a:srgbClr val="000000"/>
              </a:buClr>
              <a:buFont typeface="Arial"/>
              <a:buNone/>
              <a:defRPr/>
            </a:lvl5pPr>
            <a:lvl6pPr marL="2329434" marR="0" indent="-5333" algn="l" rtl="0">
              <a:lnSpc>
                <a:spcPct val="100000"/>
              </a:lnSpc>
              <a:spcBef>
                <a:spcPts val="0"/>
              </a:spcBef>
              <a:spcAft>
                <a:spcPts val="0"/>
              </a:spcAft>
              <a:buClr>
                <a:srgbClr val="000000"/>
              </a:buClr>
              <a:buFont typeface="Arial"/>
              <a:buNone/>
              <a:defRPr/>
            </a:lvl6pPr>
            <a:lvl7pPr marL="2795321" marR="0" indent="-1321" algn="l" rtl="0">
              <a:lnSpc>
                <a:spcPct val="100000"/>
              </a:lnSpc>
              <a:spcBef>
                <a:spcPts val="0"/>
              </a:spcBef>
              <a:spcAft>
                <a:spcPts val="0"/>
              </a:spcAft>
              <a:buClr>
                <a:srgbClr val="000000"/>
              </a:buClr>
              <a:buFont typeface="Arial"/>
              <a:buNone/>
              <a:defRPr/>
            </a:lvl7pPr>
            <a:lvl8pPr marL="3261208" marR="0" indent="-10007" algn="l" rtl="0">
              <a:lnSpc>
                <a:spcPct val="100000"/>
              </a:lnSpc>
              <a:spcBef>
                <a:spcPts val="0"/>
              </a:spcBef>
              <a:spcAft>
                <a:spcPts val="0"/>
              </a:spcAft>
              <a:buClr>
                <a:srgbClr val="000000"/>
              </a:buClr>
              <a:buFont typeface="Arial"/>
              <a:buNone/>
              <a:defRPr/>
            </a:lvl8pPr>
            <a:lvl9pPr marL="3727093" marR="0" indent="-5993"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81100" y="696912"/>
            <a:ext cx="4648198"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15789"/>
            <a:ext cx="5608319" cy="418337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29967"/>
            <a:ext cx="3037839" cy="464818"/>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65887" marR="0" indent="-8687" algn="l" rtl="0">
              <a:lnSpc>
                <a:spcPct val="100000"/>
              </a:lnSpc>
              <a:spcBef>
                <a:spcPts val="0"/>
              </a:spcBef>
              <a:spcAft>
                <a:spcPts val="0"/>
              </a:spcAft>
              <a:buClr>
                <a:srgbClr val="000000"/>
              </a:buClr>
              <a:buFont typeface="Arial"/>
              <a:buNone/>
              <a:defRPr/>
            </a:lvl2pPr>
            <a:lvl3pPr marL="931774" marR="0" indent="-4674" algn="l" rtl="0">
              <a:lnSpc>
                <a:spcPct val="100000"/>
              </a:lnSpc>
              <a:spcBef>
                <a:spcPts val="0"/>
              </a:spcBef>
              <a:spcAft>
                <a:spcPts val="0"/>
              </a:spcAft>
              <a:buClr>
                <a:srgbClr val="000000"/>
              </a:buClr>
              <a:buFont typeface="Arial"/>
              <a:buNone/>
              <a:defRPr/>
            </a:lvl3pPr>
            <a:lvl4pPr marL="1397660" marR="0" indent="-660" algn="l" rtl="0">
              <a:lnSpc>
                <a:spcPct val="100000"/>
              </a:lnSpc>
              <a:spcBef>
                <a:spcPts val="0"/>
              </a:spcBef>
              <a:spcAft>
                <a:spcPts val="0"/>
              </a:spcAft>
              <a:buClr>
                <a:srgbClr val="000000"/>
              </a:buClr>
              <a:buFont typeface="Arial"/>
              <a:buNone/>
              <a:defRPr/>
            </a:lvl4pPr>
            <a:lvl5pPr marL="1863546" marR="0" indent="-9345" algn="l" rtl="0">
              <a:lnSpc>
                <a:spcPct val="100000"/>
              </a:lnSpc>
              <a:spcBef>
                <a:spcPts val="0"/>
              </a:spcBef>
              <a:spcAft>
                <a:spcPts val="0"/>
              </a:spcAft>
              <a:buClr>
                <a:srgbClr val="000000"/>
              </a:buClr>
              <a:buFont typeface="Arial"/>
              <a:buNone/>
              <a:defRPr/>
            </a:lvl5pPr>
            <a:lvl6pPr marL="2329434" marR="0" indent="-5333" algn="l" rtl="0">
              <a:lnSpc>
                <a:spcPct val="100000"/>
              </a:lnSpc>
              <a:spcBef>
                <a:spcPts val="0"/>
              </a:spcBef>
              <a:spcAft>
                <a:spcPts val="0"/>
              </a:spcAft>
              <a:buClr>
                <a:srgbClr val="000000"/>
              </a:buClr>
              <a:buFont typeface="Arial"/>
              <a:buNone/>
              <a:defRPr/>
            </a:lvl6pPr>
            <a:lvl7pPr marL="2795321" marR="0" indent="-1321" algn="l" rtl="0">
              <a:lnSpc>
                <a:spcPct val="100000"/>
              </a:lnSpc>
              <a:spcBef>
                <a:spcPts val="0"/>
              </a:spcBef>
              <a:spcAft>
                <a:spcPts val="0"/>
              </a:spcAft>
              <a:buClr>
                <a:srgbClr val="000000"/>
              </a:buClr>
              <a:buFont typeface="Arial"/>
              <a:buNone/>
              <a:defRPr/>
            </a:lvl7pPr>
            <a:lvl8pPr marL="3261208" marR="0" indent="-10007" algn="l" rtl="0">
              <a:lnSpc>
                <a:spcPct val="100000"/>
              </a:lnSpc>
              <a:spcBef>
                <a:spcPts val="0"/>
              </a:spcBef>
              <a:spcAft>
                <a:spcPts val="0"/>
              </a:spcAft>
              <a:buClr>
                <a:srgbClr val="000000"/>
              </a:buClr>
              <a:buFont typeface="Arial"/>
              <a:buNone/>
              <a:defRPr/>
            </a:lvl8pPr>
            <a:lvl9pPr marL="3727093" marR="0" indent="-5993"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970937" y="8829967"/>
            <a:ext cx="3037839" cy="464818"/>
          </a:xfrm>
          <a:prstGeom prst="rect">
            <a:avLst/>
          </a:prstGeom>
          <a:noFill/>
          <a:ln>
            <a:noFill/>
          </a:ln>
        </p:spPr>
        <p:txBody>
          <a:bodyPr lIns="91425" tIns="91425" rIns="91425" bIns="91425" anchor="b" anchorCtr="0"/>
          <a:lstStyle>
            <a:lvl1pPr marL="0" marR="0" indent="0" algn="r" rtl="0">
              <a:lnSpc>
                <a:spcPct val="100000"/>
              </a:lnSpc>
              <a:spcBef>
                <a:spcPts val="0"/>
              </a:spcBef>
              <a:spcAft>
                <a:spcPts val="0"/>
              </a:spcAft>
              <a:buClr>
                <a:srgbClr val="000000"/>
              </a:buClr>
              <a:buFont typeface="Arial"/>
              <a:buNone/>
              <a:defRPr/>
            </a:lvl1pPr>
            <a:lvl2pPr marL="465887" marR="0" indent="-8687" algn="l" rtl="0">
              <a:lnSpc>
                <a:spcPct val="100000"/>
              </a:lnSpc>
              <a:spcBef>
                <a:spcPts val="0"/>
              </a:spcBef>
              <a:spcAft>
                <a:spcPts val="0"/>
              </a:spcAft>
              <a:buClr>
                <a:srgbClr val="000000"/>
              </a:buClr>
              <a:buFont typeface="Arial"/>
              <a:buNone/>
              <a:defRPr/>
            </a:lvl2pPr>
            <a:lvl3pPr marL="931774" marR="0" indent="-4674" algn="l" rtl="0">
              <a:lnSpc>
                <a:spcPct val="100000"/>
              </a:lnSpc>
              <a:spcBef>
                <a:spcPts val="0"/>
              </a:spcBef>
              <a:spcAft>
                <a:spcPts val="0"/>
              </a:spcAft>
              <a:buClr>
                <a:srgbClr val="000000"/>
              </a:buClr>
              <a:buFont typeface="Arial"/>
              <a:buNone/>
              <a:defRPr/>
            </a:lvl3pPr>
            <a:lvl4pPr marL="1397660" marR="0" indent="-660" algn="l" rtl="0">
              <a:lnSpc>
                <a:spcPct val="100000"/>
              </a:lnSpc>
              <a:spcBef>
                <a:spcPts val="0"/>
              </a:spcBef>
              <a:spcAft>
                <a:spcPts val="0"/>
              </a:spcAft>
              <a:buClr>
                <a:srgbClr val="000000"/>
              </a:buClr>
              <a:buFont typeface="Arial"/>
              <a:buNone/>
              <a:defRPr/>
            </a:lvl4pPr>
            <a:lvl5pPr marL="1863546" marR="0" indent="-9345" algn="l" rtl="0">
              <a:lnSpc>
                <a:spcPct val="100000"/>
              </a:lnSpc>
              <a:spcBef>
                <a:spcPts val="0"/>
              </a:spcBef>
              <a:spcAft>
                <a:spcPts val="0"/>
              </a:spcAft>
              <a:buClr>
                <a:srgbClr val="000000"/>
              </a:buClr>
              <a:buFont typeface="Arial"/>
              <a:buNone/>
              <a:defRPr/>
            </a:lvl5pPr>
            <a:lvl6pPr marL="2329434" marR="0" indent="-5333" algn="l" rtl="0">
              <a:lnSpc>
                <a:spcPct val="100000"/>
              </a:lnSpc>
              <a:spcBef>
                <a:spcPts val="0"/>
              </a:spcBef>
              <a:spcAft>
                <a:spcPts val="0"/>
              </a:spcAft>
              <a:buClr>
                <a:srgbClr val="000000"/>
              </a:buClr>
              <a:buFont typeface="Arial"/>
              <a:buNone/>
              <a:defRPr/>
            </a:lvl6pPr>
            <a:lvl7pPr marL="2795321" marR="0" indent="-1321" algn="l" rtl="0">
              <a:lnSpc>
                <a:spcPct val="100000"/>
              </a:lnSpc>
              <a:spcBef>
                <a:spcPts val="0"/>
              </a:spcBef>
              <a:spcAft>
                <a:spcPts val="0"/>
              </a:spcAft>
              <a:buClr>
                <a:srgbClr val="000000"/>
              </a:buClr>
              <a:buFont typeface="Arial"/>
              <a:buNone/>
              <a:defRPr/>
            </a:lvl7pPr>
            <a:lvl8pPr marL="3261208" marR="0" indent="-10007" algn="l" rtl="0">
              <a:lnSpc>
                <a:spcPct val="100000"/>
              </a:lnSpc>
              <a:spcBef>
                <a:spcPts val="0"/>
              </a:spcBef>
              <a:spcAft>
                <a:spcPts val="0"/>
              </a:spcAft>
              <a:buClr>
                <a:srgbClr val="000000"/>
              </a:buClr>
              <a:buFont typeface="Arial"/>
              <a:buNone/>
              <a:defRPr/>
            </a:lvl8pPr>
            <a:lvl9pPr marL="3727093" marR="0" indent="-5993"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319632606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youtube.com/watch?v=RRESIYTRZzU"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jimmeruk.com/Ask-Science-Gimp/why-do-mams-melt-in-your-mouth-but-not-in-your-hand.htm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k12.wa.us/Science/NGSS/NGSS-AssessmentDescriptionTimeline.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k12.wa.us/Science/NGSS/NGSS-AssessmentDescriptionTimeline.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98" name="Shape 2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some time to read</a:t>
            </a:r>
            <a:r>
              <a:rPr lang="en-US" baseline="0" dirty="0" smtClean="0"/>
              <a:t> about models from NGSS Appendix F.</a:t>
            </a:r>
          </a:p>
          <a:p>
            <a:r>
              <a:rPr lang="en-US" baseline="0" dirty="0" smtClean="0"/>
              <a:t>Pay close attention to the column at the bottom of the page that closest matches your grade level.</a:t>
            </a:r>
          </a:p>
          <a:p>
            <a:r>
              <a:rPr lang="en-US" baseline="0" dirty="0" smtClean="0"/>
              <a:t>We won’t discuss this, but it’s background information for the next activity.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02086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5" name="Shape 375"/>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Administer the probe.</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Share that they will be revisiting the probe later in the day.</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Transition: What does implementing the SEPs look like in a classroom? Today we will engage in some adult experiences around SEP #2, #6, and #</a:t>
            </a:r>
            <a:r>
              <a:rPr lang="en-US" sz="1200" b="0" i="0" u="none" strike="noStrike" cap="none" baseline="0" dirty="0" smtClean="0">
                <a:solidFill>
                  <a:schemeClr val="dk1"/>
                </a:solidFill>
                <a:latin typeface="Arial"/>
                <a:ea typeface="Arial"/>
                <a:cs typeface="Arial"/>
                <a:sym typeface="Arial"/>
              </a:rPr>
              <a:t>7</a:t>
            </a:r>
            <a:endParaRPr lang="en-US"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hlink"/>
              </a:buClr>
              <a:buSzPct val="25000"/>
              <a:buFont typeface="Arial"/>
              <a:buNone/>
            </a:pPr>
            <a:r>
              <a:rPr lang="en-US" sz="1200" b="0" i="0" u="none" strike="noStrike" cap="none" baseline="0" dirty="0">
                <a:solidFill>
                  <a:schemeClr val="tx1"/>
                </a:solidFill>
                <a:latin typeface="Arial"/>
                <a:ea typeface="Arial"/>
                <a:cs typeface="Arial"/>
                <a:sym typeface="Arial"/>
                <a:hlinkClick r:id="rId3"/>
              </a:rPr>
              <a:t>https://www.youtube.com/watch?v=</a:t>
            </a:r>
            <a:r>
              <a:rPr lang="en-US" sz="1200" b="0" i="0" u="none" strike="noStrike" cap="none" baseline="0" dirty="0" smtClean="0">
                <a:solidFill>
                  <a:schemeClr val="tx1"/>
                </a:solidFill>
                <a:latin typeface="Arial"/>
                <a:ea typeface="Arial"/>
                <a:cs typeface="Arial"/>
                <a:sym typeface="Arial"/>
                <a:hlinkClick r:id="rId3"/>
              </a:rPr>
              <a:t>RRESIYTRZzU</a:t>
            </a:r>
          </a:p>
          <a:p>
            <a:pPr marL="0" marR="0" lvl="0" indent="0" algn="l" rtl="0">
              <a:spcBef>
                <a:spcPts val="0"/>
              </a:spcBef>
              <a:buClr>
                <a:schemeClr val="hlink"/>
              </a:buClr>
              <a:buSzPct val="25000"/>
              <a:buFont typeface="Arial"/>
              <a:buNone/>
            </a:pPr>
            <a:r>
              <a:rPr lang="en-US" sz="1200" b="0" i="0" u="none" strike="noStrike" cap="none" baseline="0" dirty="0" smtClean="0">
                <a:solidFill>
                  <a:schemeClr val="tx1"/>
                </a:solidFill>
                <a:latin typeface="Arial"/>
                <a:ea typeface="Arial"/>
                <a:cs typeface="Arial"/>
                <a:sym typeface="Arial"/>
                <a:hlinkClick r:id="rId3"/>
              </a:rPr>
              <a:t>Or</a:t>
            </a:r>
          </a:p>
          <a:p>
            <a:pPr marL="0" marR="0" lvl="0" indent="0" algn="l" rtl="0">
              <a:spcBef>
                <a:spcPts val="0"/>
              </a:spcBef>
              <a:buClr>
                <a:schemeClr val="hlink"/>
              </a:buClr>
              <a:buSzPct val="25000"/>
              <a:buFont typeface="Arial"/>
              <a:buNone/>
            </a:pPr>
            <a:r>
              <a:rPr lang="en-US" sz="1200" b="0" i="0" u="none" strike="noStrike" cap="none" baseline="0" dirty="0" smtClean="0">
                <a:solidFill>
                  <a:schemeClr val="tx1"/>
                </a:solidFill>
                <a:latin typeface="+mn-lt"/>
                <a:ea typeface="Arial"/>
                <a:cs typeface="Arial"/>
                <a:sym typeface="Arial"/>
                <a:hlinkClick r:id="rId3"/>
              </a:rPr>
              <a:t>http://viewpure.com/RRESIYTRZzU</a:t>
            </a:r>
          </a:p>
          <a:p>
            <a:pPr marL="0" marR="0" lvl="0" indent="0" algn="l" rtl="0">
              <a:spcBef>
                <a:spcPts val="0"/>
              </a:spcBef>
              <a:buClr>
                <a:schemeClr val="hlink"/>
              </a:buClr>
              <a:buSzPct val="25000"/>
              <a:buFont typeface="Arial"/>
              <a:buNone/>
            </a:pPr>
            <a:endParaRPr lang="en-US" sz="1200" b="0" i="0" u="sng" strike="noStrike" cap="none" baseline="0" dirty="0">
              <a:solidFill>
                <a:schemeClr val="hlink"/>
              </a:solidFill>
              <a:latin typeface="Arial"/>
              <a:ea typeface="Arial"/>
              <a:cs typeface="Arial"/>
              <a:sym typeface="Arial"/>
              <a:hlinkClick r:id="rId3"/>
            </a:endParaRPr>
          </a:p>
          <a:p>
            <a:pPr marL="0" marR="0" lvl="0" indent="0" algn="l" rtl="0">
              <a:spcBef>
                <a:spcPts val="0"/>
              </a:spcBef>
              <a:buClr>
                <a:schemeClr val="dk1"/>
              </a:buClr>
              <a:buFont typeface="Arial"/>
              <a:buNone/>
            </a:pPr>
            <a:r>
              <a:rPr lang="en-US" sz="1200" b="0" i="0" u="none" strike="noStrike" cap="none" baseline="0" dirty="0" err="1" smtClean="0">
                <a:solidFill>
                  <a:schemeClr val="dk1"/>
                </a:solidFill>
                <a:latin typeface="Arial"/>
                <a:ea typeface="Arial"/>
                <a:cs typeface="Arial"/>
                <a:sym typeface="Arial"/>
              </a:rPr>
              <a:t>m&amp;m’s</a:t>
            </a:r>
            <a:r>
              <a:rPr lang="en-US" sz="1200" b="0" i="0" u="none" strike="noStrike" cap="none" baseline="0" dirty="0" smtClean="0">
                <a:solidFill>
                  <a:schemeClr val="dk1"/>
                </a:solidFill>
                <a:latin typeface="Arial"/>
                <a:ea typeface="Arial"/>
                <a:cs typeface="Arial"/>
                <a:sym typeface="Arial"/>
              </a:rPr>
              <a:t> claim is that “the milk chocolate melts in your mouth and not in your hands.”</a:t>
            </a:r>
          </a:p>
          <a:p>
            <a:pPr marL="0" marR="0" lvl="0" indent="0" algn="l" rtl="0">
              <a:spcBef>
                <a:spcPts val="0"/>
              </a:spcBef>
              <a:buClr>
                <a:schemeClr val="dk1"/>
              </a:buClr>
              <a:buFont typeface="Arial"/>
              <a:buNone/>
            </a:pPr>
            <a:r>
              <a:rPr lang="en-US" sz="1200" b="0" i="0" u="none" strike="noStrike" cap="none" baseline="0" dirty="0" smtClean="0">
                <a:solidFill>
                  <a:schemeClr val="dk1"/>
                </a:solidFill>
                <a:latin typeface="Arial"/>
                <a:ea typeface="Arial"/>
                <a:cs typeface="Arial"/>
                <a:sym typeface="Arial"/>
              </a:rPr>
              <a:t>Today we are going to be evaluating that claim.</a:t>
            </a: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Do you think the advertisers have their science right?</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
        <p:nvSpPr>
          <p:cNvPr id="382" name="Shape 3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9" name="Shape 389"/>
          <p:cNvSpPr txBox="1">
            <a:spLocks noGrp="1"/>
          </p:cNvSpPr>
          <p:nvPr>
            <p:ph type="body" idx="1"/>
          </p:nvPr>
        </p:nvSpPr>
        <p:spPr>
          <a:xfrm>
            <a:off x="701041" y="4415789"/>
            <a:ext cx="5608319" cy="4183379"/>
          </a:xfrm>
          <a:prstGeom prst="rect">
            <a:avLst/>
          </a:prstGeom>
          <a:noFill/>
          <a:ln>
            <a:noFill/>
          </a:ln>
        </p:spPr>
        <p:txBody>
          <a:bodyPr lIns="93150" tIns="46550" rIns="93150" bIns="46550"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Do you agree with the claim that “the milk chocolate melts in your mouth, not in your hands?”</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 Label one side of the room with the choices (A. B. C, etc.). This is the X axis of the graph.</a:t>
            </a:r>
          </a:p>
          <a:p>
            <a:pPr marL="640594" marR="0" lvl="1" indent="-183393"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(A) Yes</a:t>
            </a:r>
          </a:p>
          <a:p>
            <a:pPr marL="640594" marR="0" lvl="1" indent="-183393"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(B) Sort of</a:t>
            </a:r>
          </a:p>
          <a:p>
            <a:pPr marL="640594" marR="0" lvl="1" indent="-183393"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(C) No</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 Label the adjacent wall with a range of low confidence to high confidence. This is the Y axis of the graph.</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 Read the question and have students position themselves according to their answer choice and level of confidence in that answer</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The “claim” today is about the milk chocolate </a:t>
            </a:r>
            <a:r>
              <a:rPr lang="en-US" sz="1200" b="0" i="0" u="none" strike="noStrike" cap="none" baseline="0" dirty="0" err="1" smtClean="0">
                <a:solidFill>
                  <a:schemeClr val="dk1"/>
                </a:solidFill>
                <a:latin typeface="Calibri"/>
                <a:ea typeface="Calibri"/>
                <a:cs typeface="Calibri"/>
                <a:sym typeface="Calibri"/>
              </a:rPr>
              <a:t>meling</a:t>
            </a:r>
            <a:r>
              <a:rPr lang="en-US" sz="1200" b="0" i="0" u="none" strike="noStrike" cap="none" baseline="0" dirty="0" smtClean="0">
                <a:solidFill>
                  <a:schemeClr val="dk1"/>
                </a:solidFill>
                <a:latin typeface="Calibri"/>
                <a:ea typeface="Calibri"/>
                <a:cs typeface="Calibri"/>
                <a:sym typeface="Calibri"/>
              </a:rPr>
              <a:t> in your mouth and not in your hands. Participants may have different initial beliefs and that is what we will use for sorting them on the next slide.</a:t>
            </a:r>
            <a:endParaRPr lang="en-US" sz="1200" b="0" i="0" u="none" strike="noStrike" cap="none" baseline="0" dirty="0">
              <a:solidFill>
                <a:schemeClr val="dk1"/>
              </a:solidFill>
              <a:latin typeface="Calibri"/>
              <a:ea typeface="Calibri"/>
              <a:cs typeface="Calibri"/>
              <a:sym typeface="Calibri"/>
            </a:endParaRPr>
          </a:p>
        </p:txBody>
      </p:sp>
      <p:sp>
        <p:nvSpPr>
          <p:cNvPr id="390" name="Shape 390"/>
          <p:cNvSpPr txBox="1">
            <a:spLocks noGrp="1"/>
          </p:cNvSpPr>
          <p:nvPr>
            <p:ph type="sldNum" idx="12"/>
          </p:nvPr>
        </p:nvSpPr>
        <p:spPr>
          <a:xfrm>
            <a:off x="3970937" y="8829967"/>
            <a:ext cx="3037839" cy="464818"/>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98" name="Shape 398"/>
          <p:cNvSpPr txBox="1">
            <a:spLocks noGrp="1"/>
          </p:cNvSpPr>
          <p:nvPr>
            <p:ph type="body" idx="1"/>
          </p:nvPr>
        </p:nvSpPr>
        <p:spPr>
          <a:xfrm>
            <a:off x="701041" y="4415789"/>
            <a:ext cx="5608319" cy="4183379"/>
          </a:xfrm>
          <a:prstGeom prst="rect">
            <a:avLst/>
          </a:prstGeom>
          <a:noFill/>
          <a:ln>
            <a:noFill/>
          </a:ln>
        </p:spPr>
        <p:txBody>
          <a:bodyPr lIns="93150" tIns="46550" rIns="93150" bIns="46550"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Have participants group together in </a:t>
            </a:r>
            <a:r>
              <a:rPr lang="en-US" sz="1200" b="1" i="0" u="none" strike="noStrike" cap="none" baseline="0" dirty="0">
                <a:solidFill>
                  <a:schemeClr val="dk1"/>
                </a:solidFill>
                <a:latin typeface="Calibri"/>
                <a:ea typeface="Calibri"/>
                <a:cs typeface="Calibri"/>
                <a:sym typeface="Calibri"/>
              </a:rPr>
              <a:t>teams of three </a:t>
            </a:r>
            <a:r>
              <a:rPr lang="en-US" sz="1200" b="0" i="0" u="none" strike="noStrike" cap="none" baseline="0" dirty="0">
                <a:solidFill>
                  <a:schemeClr val="dk1"/>
                </a:solidFill>
                <a:latin typeface="Calibri"/>
                <a:ea typeface="Calibri"/>
                <a:cs typeface="Calibri"/>
                <a:sym typeface="Calibri"/>
              </a:rPr>
              <a:t>by </a:t>
            </a:r>
            <a:r>
              <a:rPr lang="en-US" sz="1200" b="0" i="0" u="none" strike="noStrike" cap="none" baseline="0" dirty="0" err="1" smtClean="0">
                <a:solidFill>
                  <a:schemeClr val="dk1"/>
                </a:solidFill>
                <a:latin typeface="Calibri"/>
                <a:ea typeface="Calibri"/>
                <a:cs typeface="Calibri"/>
                <a:sym typeface="Calibri"/>
              </a:rPr>
              <a:t>gradeband</a:t>
            </a:r>
            <a:r>
              <a:rPr lang="en-US" sz="1200" b="0" i="0" u="none" strike="noStrike" cap="none" baseline="0" dirty="0" smtClean="0">
                <a:solidFill>
                  <a:schemeClr val="dk1"/>
                </a:solidFill>
                <a:latin typeface="Calibri"/>
                <a:ea typeface="Calibri"/>
                <a:cs typeface="Calibri"/>
                <a:sym typeface="Calibri"/>
              </a:rPr>
              <a:t>. Then they can return to a table together.</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399" name="Shape 399"/>
          <p:cNvSpPr txBox="1">
            <a:spLocks noGrp="1"/>
          </p:cNvSpPr>
          <p:nvPr>
            <p:ph type="sldNum" idx="12"/>
          </p:nvPr>
        </p:nvSpPr>
        <p:spPr>
          <a:xfrm>
            <a:off x="3970937" y="8829967"/>
            <a:ext cx="3037839" cy="464818"/>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07" name="Shape 4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14" name="Shape 414"/>
          <p:cNvSpPr txBox="1">
            <a:spLocks noGrp="1"/>
          </p:cNvSpPr>
          <p:nvPr>
            <p:ph type="body" idx="1"/>
          </p:nvPr>
        </p:nvSpPr>
        <p:spPr>
          <a:xfrm>
            <a:off x="701041" y="4415789"/>
            <a:ext cx="5608319" cy="4183379"/>
          </a:xfrm>
          <a:prstGeom prst="rect">
            <a:avLst/>
          </a:prstGeom>
          <a:noFill/>
          <a:ln>
            <a:noFill/>
          </a:ln>
        </p:spPr>
        <p:txBody>
          <a:bodyPr lIns="93150" tIns="46550" rIns="93150" bIns="46550"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On chart paper draw the model- these will be small group models based on their current thinking.</a:t>
            </a:r>
          </a:p>
        </p:txBody>
      </p:sp>
      <p:sp>
        <p:nvSpPr>
          <p:cNvPr id="415" name="Shape 415"/>
          <p:cNvSpPr txBox="1">
            <a:spLocks noGrp="1"/>
          </p:cNvSpPr>
          <p:nvPr>
            <p:ph type="sldNum" idx="12"/>
          </p:nvPr>
        </p:nvSpPr>
        <p:spPr>
          <a:xfrm>
            <a:off x="3970937" y="8829967"/>
            <a:ext cx="3037839" cy="464818"/>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23" name="Shape 423"/>
          <p:cNvSpPr txBox="1">
            <a:spLocks noGrp="1"/>
          </p:cNvSpPr>
          <p:nvPr>
            <p:ph type="body" idx="1"/>
          </p:nvPr>
        </p:nvSpPr>
        <p:spPr>
          <a:xfrm>
            <a:off x="701041" y="4415789"/>
            <a:ext cx="5608319" cy="4183379"/>
          </a:xfrm>
          <a:prstGeom prst="rect">
            <a:avLst/>
          </a:prstGeom>
          <a:noFill/>
          <a:ln>
            <a:noFill/>
          </a:ln>
        </p:spPr>
        <p:txBody>
          <a:bodyPr lIns="93150" tIns="46550" rIns="93150" bIns="46550"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Take a 15 minute break.</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During this time, please visit all of the models in the room and think about these two ideas in in the slide.</a:t>
            </a:r>
          </a:p>
        </p:txBody>
      </p:sp>
      <p:sp>
        <p:nvSpPr>
          <p:cNvPr id="424" name="Shape 424"/>
          <p:cNvSpPr txBox="1">
            <a:spLocks noGrp="1"/>
          </p:cNvSpPr>
          <p:nvPr>
            <p:ph type="sldNum" idx="12"/>
          </p:nvPr>
        </p:nvSpPr>
        <p:spPr>
          <a:xfrm>
            <a:off x="3970937" y="8829967"/>
            <a:ext cx="3037839" cy="464818"/>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rtl="0">
              <a:spcBef>
                <a:spcPts val="0"/>
              </a:spcBef>
              <a:buClr>
                <a:schemeClr val="dk1"/>
              </a:buClr>
              <a:buSzPct val="25000"/>
              <a:buFont typeface="Calibri"/>
              <a:buNone/>
            </a:pPr>
            <a:r>
              <a:rPr lang="en-US" sz="1200" b="1" i="0" u="none" strike="noStrike" cap="none" baseline="0" dirty="0" smtClean="0">
                <a:solidFill>
                  <a:schemeClr val="dk1"/>
                </a:solidFill>
                <a:latin typeface="Calibri"/>
                <a:ea typeface="Calibri"/>
                <a:cs typeface="Calibri"/>
                <a:sym typeface="Calibri"/>
              </a:rPr>
              <a:t>This is just an initial ideas list! Don’t bother “processing” this list right now.</a:t>
            </a:r>
          </a:p>
          <a:p>
            <a:pPr marL="0" marR="0" lvl="0" indent="0" algn="l" rtl="0">
              <a:spcBef>
                <a:spcPts val="0"/>
              </a:spcBef>
              <a:buClr>
                <a:schemeClr val="dk1"/>
              </a:buClr>
              <a:buSzPct val="25000"/>
              <a:buFont typeface="Calibri"/>
              <a:buNone/>
            </a:pPr>
            <a:r>
              <a:rPr lang="en-US" sz="1200" b="1" i="0" u="none" strike="noStrike" cap="none" baseline="0" dirty="0" smtClean="0">
                <a:solidFill>
                  <a:schemeClr val="dk1"/>
                </a:solidFill>
                <a:latin typeface="Calibri"/>
                <a:ea typeface="Calibri"/>
                <a:cs typeface="Calibri"/>
                <a:sym typeface="Calibri"/>
              </a:rPr>
              <a:t>Just collect ideas from the group.</a:t>
            </a:r>
          </a:p>
          <a:p>
            <a:pPr marL="0" marR="0" lvl="0" indent="0" algn="l" rtl="0">
              <a:spcBef>
                <a:spcPts val="0"/>
              </a:spcBef>
              <a:buClr>
                <a:schemeClr val="dk1"/>
              </a:buClr>
              <a:buSzPct val="25000"/>
              <a:buFont typeface="Calibri"/>
              <a:buNone/>
            </a:pPr>
            <a:endParaRPr lang="en-US" sz="1200" b="1"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1" i="0" u="none" strike="noStrike" cap="none" baseline="0" dirty="0" smtClean="0">
                <a:solidFill>
                  <a:schemeClr val="dk1"/>
                </a:solidFill>
                <a:latin typeface="Calibri"/>
                <a:ea typeface="Calibri"/>
                <a:cs typeface="Calibri"/>
                <a:sym typeface="Calibri"/>
              </a:rPr>
              <a:t>Create </a:t>
            </a:r>
            <a:r>
              <a:rPr lang="en-US" sz="1200" b="1" i="0" u="none" strike="noStrike" cap="none" baseline="0" dirty="0" smtClean="0">
                <a:solidFill>
                  <a:schemeClr val="dk1"/>
                </a:solidFill>
                <a:latin typeface="Calibri"/>
                <a:ea typeface="Calibri"/>
                <a:cs typeface="Calibri"/>
                <a:sym typeface="Calibri"/>
              </a:rPr>
              <a:t>an Explanation Checklist</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The "</a:t>
            </a:r>
            <a:r>
              <a:rPr lang="en-US" sz="1200" b="0" i="0" u="none" strike="noStrike" cap="none" baseline="0" dirty="0" err="1" smtClean="0">
                <a:solidFill>
                  <a:schemeClr val="dk1"/>
                </a:solidFill>
                <a:latin typeface="Calibri"/>
                <a:ea typeface="Calibri"/>
                <a:cs typeface="Calibri"/>
                <a:sym typeface="Calibri"/>
              </a:rPr>
              <a:t>Gotta</a:t>
            </a:r>
            <a:r>
              <a:rPr lang="en-US" sz="1200" b="0" i="0" u="none" strike="noStrike" cap="none" baseline="0" dirty="0" smtClean="0">
                <a:solidFill>
                  <a:schemeClr val="dk1"/>
                </a:solidFill>
                <a:latin typeface="Calibri"/>
                <a:ea typeface="Calibri"/>
                <a:cs typeface="Calibri"/>
                <a:sym typeface="Calibri"/>
              </a:rPr>
              <a:t>-have" explanation checklist is not a list of vocabulary words that have to be </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included in drawn or written explanation. As the checklist is developed, lesson by lesson, </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it needs to be composed of IDEAS, or RELATIONSHIPS that the students now believe </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are important to a final explanation. These items on the checklist are not "giving away </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answers." They remind students of what is important to talk about or draw out, and these </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are ideas that they have come up with themselves during the unit. </a:t>
            </a:r>
          </a:p>
          <a:p>
            <a:pPr marL="0" marR="0" lvl="0" indent="0" algn="l" rtl="0">
              <a:spcBef>
                <a:spcPts val="0"/>
              </a:spcBef>
              <a:buClr>
                <a:schemeClr val="dk1"/>
              </a:buClr>
              <a:buFont typeface="Arial"/>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lang="en-US" sz="1200" b="0" i="0" u="none" strike="noStrike" cap="none" baseline="0" dirty="0" smtClean="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85530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1" name="Shape 431"/>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Font typeface="Arial"/>
              <a:buNone/>
            </a:pPr>
            <a:r>
              <a:rPr lang="en-US" sz="1200" b="0" i="0" u="none" strike="noStrike" cap="none" baseline="0" dirty="0" smtClean="0">
                <a:solidFill>
                  <a:schemeClr val="dk1"/>
                </a:solidFill>
                <a:latin typeface="Arial"/>
                <a:ea typeface="Arial"/>
                <a:cs typeface="Arial"/>
                <a:sym typeface="Arial"/>
              </a:rPr>
              <a:t>The experiment presented here is to add some </a:t>
            </a:r>
            <a:r>
              <a:rPr lang="en-US" sz="1200" b="0" i="1" u="none" strike="noStrike" cap="none" baseline="0" dirty="0" smtClean="0">
                <a:solidFill>
                  <a:schemeClr val="dk1"/>
                </a:solidFill>
                <a:latin typeface="Arial"/>
                <a:ea typeface="Arial"/>
                <a:cs typeface="Arial"/>
                <a:sym typeface="Arial"/>
              </a:rPr>
              <a:t>common</a:t>
            </a:r>
            <a:r>
              <a:rPr lang="en-US" sz="1200" b="0" i="0" u="none" strike="noStrike" cap="none" baseline="0" dirty="0" smtClean="0">
                <a:solidFill>
                  <a:schemeClr val="dk1"/>
                </a:solidFill>
                <a:latin typeface="Arial"/>
                <a:ea typeface="Arial"/>
                <a:cs typeface="Arial"/>
                <a:sym typeface="Arial"/>
              </a:rPr>
              <a:t> experiences, vocabulary, and observations to the class. In a workshop setting, this is just presented as a fast quick-and-dirty observing experience. But in a classroom setting, you might choose to draw this out of the students as something to explore to add more detail to our models. </a:t>
            </a:r>
          </a:p>
          <a:p>
            <a:pPr marL="0" marR="0" lvl="0" indent="0" algn="l" rtl="0">
              <a:spcBef>
                <a:spcPts val="0"/>
              </a:spcBef>
              <a:buClr>
                <a:schemeClr val="dk1"/>
              </a:buClr>
              <a:buFont typeface="Arial"/>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Clr>
                <a:schemeClr val="dk1"/>
              </a:buClr>
              <a:buFont typeface="Arial"/>
              <a:buNone/>
            </a:pPr>
            <a:r>
              <a:rPr lang="en-US" sz="1200" b="0" i="0" u="none" strike="noStrike" cap="none" baseline="0" dirty="0" smtClean="0">
                <a:solidFill>
                  <a:schemeClr val="dk1"/>
                </a:solidFill>
                <a:latin typeface="Arial"/>
                <a:ea typeface="Arial"/>
                <a:cs typeface="Arial"/>
                <a:sym typeface="Arial"/>
              </a:rPr>
              <a:t>The results and observations that your students pull out of this will correlate to their ages and your standards. Process the experiment with the group to help them identify that there is more in this system than </a:t>
            </a:r>
            <a:r>
              <a:rPr lang="en-US" sz="1200" b="0" i="0" u="none" strike="noStrike" cap="none" baseline="0" dirty="0" err="1" smtClean="0">
                <a:solidFill>
                  <a:schemeClr val="dk1"/>
                </a:solidFill>
                <a:latin typeface="Arial"/>
                <a:ea typeface="Arial"/>
                <a:cs typeface="Arial"/>
                <a:sym typeface="Arial"/>
              </a:rPr>
              <a:t>m&amp;m’s</a:t>
            </a:r>
            <a:r>
              <a:rPr lang="en-US" sz="1200" b="0" i="0" u="none" strike="noStrike" cap="none" baseline="0" dirty="0" smtClean="0">
                <a:solidFill>
                  <a:schemeClr val="dk1"/>
                </a:solidFill>
                <a:latin typeface="Arial"/>
                <a:ea typeface="Arial"/>
                <a:cs typeface="Arial"/>
                <a:sym typeface="Arial"/>
              </a:rPr>
              <a:t>. </a:t>
            </a:r>
            <a:r>
              <a:rPr lang="en-US" sz="1200" b="0" i="0" u="none" strike="noStrike" cap="none" baseline="0" dirty="0" err="1" smtClean="0">
                <a:solidFill>
                  <a:schemeClr val="dk1"/>
                </a:solidFill>
                <a:latin typeface="Arial"/>
                <a:ea typeface="Arial"/>
                <a:cs typeface="Arial"/>
                <a:sym typeface="Arial"/>
              </a:rPr>
              <a:t>m&amp;m’s</a:t>
            </a:r>
            <a:r>
              <a:rPr lang="en-US" sz="1200" b="0" i="0" u="none" strike="noStrike" cap="none" baseline="0" dirty="0" smtClean="0">
                <a:solidFill>
                  <a:schemeClr val="dk1"/>
                </a:solidFill>
                <a:latin typeface="Arial"/>
                <a:ea typeface="Arial"/>
                <a:cs typeface="Arial"/>
                <a:sym typeface="Arial"/>
              </a:rPr>
              <a:t> are a milk chocolate core </a:t>
            </a:r>
            <a:r>
              <a:rPr lang="en-US" sz="1200" b="0" i="1" u="none" strike="noStrike" cap="none" baseline="0" dirty="0" smtClean="0">
                <a:solidFill>
                  <a:schemeClr val="dk1"/>
                </a:solidFill>
                <a:latin typeface="Arial"/>
                <a:ea typeface="Arial"/>
                <a:cs typeface="Arial"/>
                <a:sym typeface="Arial"/>
              </a:rPr>
              <a:t>surrounded</a:t>
            </a:r>
            <a:r>
              <a:rPr lang="en-US" sz="1200" b="0" i="0" u="none" strike="noStrike" cap="none" baseline="0" dirty="0" smtClean="0">
                <a:solidFill>
                  <a:schemeClr val="dk1"/>
                </a:solidFill>
                <a:latin typeface="Arial"/>
                <a:ea typeface="Arial"/>
                <a:cs typeface="Arial"/>
                <a:sym typeface="Arial"/>
              </a:rPr>
              <a:t> by another layer of candy. Participants will notice that they behaved differently in the different water treatments. Pull that out and ask them to write themselves some notes about dissolving and melting. But we’re not yet revising our model… we’re just exploring.</a:t>
            </a:r>
            <a:endParaRPr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98" name="Shape 2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7" name="Shape 437"/>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Font typeface="Arial"/>
              <a:buNone/>
            </a:pPr>
            <a:r>
              <a:rPr lang="en-US" sz="1200" b="0" i="0" u="none" strike="noStrike" cap="none" baseline="0" dirty="0" smtClean="0">
                <a:solidFill>
                  <a:schemeClr val="dk1"/>
                </a:solidFill>
                <a:latin typeface="Arial"/>
                <a:ea typeface="Arial"/>
                <a:cs typeface="Arial"/>
                <a:sym typeface="Arial"/>
              </a:rPr>
              <a:t>In the NW SLN north session, we just talked briefly about this. In the NW SLN South session, we pre-empted this slide with a card-sort activity in which participants took the practices and capacities from ELA, Math, and Science and sorted them to look for commonalities and overlap. They then gallery-walked that and discussed trends or highlights they noticed. Then this slide was shared as this Stanford workgroup’s way of sorting them around equity and language needs. The card sort activity is available online at NWESD’s website.</a:t>
            </a:r>
          </a:p>
          <a:p>
            <a:pPr marL="0" marR="0" lvl="0" indent="0" algn="l" rtl="0">
              <a:spcBef>
                <a:spcPts val="0"/>
              </a:spcBef>
              <a:buClr>
                <a:schemeClr val="dk1"/>
              </a:buClr>
              <a:buFont typeface="Arial"/>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Clr>
                <a:schemeClr val="dk1"/>
              </a:buClr>
              <a:buFont typeface="Arial"/>
              <a:buNone/>
            </a:pPr>
            <a:r>
              <a:rPr lang="en-US" sz="1200" b="0" i="0" u="none" strike="noStrike" cap="none" baseline="0" dirty="0" smtClean="0">
                <a:solidFill>
                  <a:schemeClr val="dk1"/>
                </a:solidFill>
                <a:latin typeface="Arial"/>
                <a:ea typeface="Arial"/>
                <a:cs typeface="Arial"/>
                <a:sym typeface="Arial"/>
              </a:rPr>
              <a:t>This sets the stage for the rest of our conversations that overlap with ELA through reading and writing. </a:t>
            </a:r>
            <a:endParaRPr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4" name="Shape 444"/>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Handout:</a:t>
            </a: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Why do M&amp;Ms Melt in Your Mouth, but not in Your Hand? | Ask Science Gimp at </a:t>
            </a:r>
            <a:r>
              <a:rPr lang="en-US" sz="1200" b="0" i="0" u="none" strike="noStrike" cap="none" baseline="0" dirty="0" err="1">
                <a:solidFill>
                  <a:schemeClr val="dk1"/>
                </a:solidFill>
                <a:latin typeface="Arial"/>
                <a:ea typeface="Arial"/>
                <a:cs typeface="Arial"/>
                <a:sym typeface="Arial"/>
              </a:rPr>
              <a:t>JimmerUK.com</a:t>
            </a:r>
            <a:r>
              <a:rPr lang="en-US" sz="1200" b="0" i="0" u="none" strike="noStrike" cap="none" baseline="0" dirty="0">
                <a:solidFill>
                  <a:schemeClr val="dk1"/>
                </a:solidFill>
                <a:latin typeface="Arial"/>
                <a:ea typeface="Arial"/>
                <a:cs typeface="Arial"/>
                <a:sym typeface="Arial"/>
              </a:rPr>
              <a:t>. (2006, July 12). Retrieved September 22, 2014, from </a:t>
            </a:r>
            <a:r>
              <a:rPr lang="en-US" sz="1200" b="0" i="0" u="sng" strike="noStrike" cap="none" baseline="0" dirty="0">
                <a:solidFill>
                  <a:schemeClr val="hlink"/>
                </a:solidFill>
                <a:latin typeface="Arial"/>
                <a:ea typeface="Arial"/>
                <a:cs typeface="Arial"/>
                <a:sym typeface="Arial"/>
                <a:hlinkClick r:id="rId3"/>
              </a:rPr>
              <a:t>http://www.jimmeruk.com/Ask-Science-Gimp/why-do-mams-melt-in-your-mouth-but-not-in-your-hand.html</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Participants will read the article and use the graphic organizer to support their reading.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Time</a:t>
            </a:r>
            <a:r>
              <a:rPr lang="en-US" baseline="0" dirty="0" smtClean="0"/>
              <a:t> to revise our class expectations of ourselves and our models!</a:t>
            </a:r>
          </a:p>
          <a:p>
            <a:endParaRPr lang="en-US" baseline="0" dirty="0" smtClean="0"/>
          </a:p>
          <a:p>
            <a:r>
              <a:rPr lang="en-US" baseline="0" dirty="0" smtClean="0"/>
              <a:t>As the instructor or teacher, at </a:t>
            </a:r>
            <a:r>
              <a:rPr lang="en-US" i="1" baseline="0" dirty="0" smtClean="0"/>
              <a:t>this</a:t>
            </a:r>
            <a:r>
              <a:rPr lang="en-US" i="0" baseline="0" dirty="0" smtClean="0"/>
              <a:t> point you can push on things that you think should now be common and included </a:t>
            </a:r>
            <a:r>
              <a:rPr lang="en-US" i="1" baseline="0" dirty="0" smtClean="0"/>
              <a:t>if</a:t>
            </a:r>
            <a:r>
              <a:rPr lang="en-US" i="0" baseline="0" dirty="0" smtClean="0"/>
              <a:t> participants don’t suggest including them in their models.</a:t>
            </a:r>
          </a:p>
          <a:p>
            <a:endParaRPr lang="en-US" i="0" baseline="0" dirty="0" smtClean="0"/>
          </a:p>
          <a:p>
            <a:r>
              <a:rPr lang="en-US" i="0" baseline="0" dirty="0" smtClean="0"/>
              <a:t>Things like </a:t>
            </a:r>
            <a:r>
              <a:rPr lang="en-US" i="1" baseline="0" dirty="0" smtClean="0"/>
              <a:t>solubility, melting point, body temperature, insulating qualities, state of matter</a:t>
            </a:r>
            <a:r>
              <a:rPr lang="en-US" i="0" baseline="0" dirty="0" smtClean="0"/>
              <a:t>… these things can be pushed for inclusion in the models now. They are part of the common class experience.</a:t>
            </a:r>
            <a:endParaRPr lang="en-US" i="0"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85530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5" name="Shape 475"/>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Go back to the </a:t>
            </a:r>
            <a:r>
              <a:rPr lang="en-US" sz="1200" b="0" i="0" u="none" strike="noStrike" cap="none" baseline="0" dirty="0" err="1">
                <a:solidFill>
                  <a:schemeClr val="dk1"/>
                </a:solidFill>
                <a:latin typeface="Arial"/>
                <a:ea typeface="Arial"/>
                <a:cs typeface="Arial"/>
                <a:sym typeface="Arial"/>
              </a:rPr>
              <a:t>Gotta</a:t>
            </a:r>
            <a:r>
              <a:rPr lang="en-US" sz="1200" b="0" i="0" u="none" strike="noStrike" cap="none" baseline="0" dirty="0">
                <a:solidFill>
                  <a:schemeClr val="dk1"/>
                </a:solidFill>
                <a:latin typeface="Arial"/>
                <a:ea typeface="Arial"/>
                <a:cs typeface="Arial"/>
                <a:sym typeface="Arial"/>
              </a:rPr>
              <a:t>-Have </a:t>
            </a:r>
            <a:r>
              <a:rPr lang="en-US" sz="1200" b="0" i="0" u="none" strike="noStrike" cap="none" baseline="0" dirty="0" smtClean="0">
                <a:solidFill>
                  <a:schemeClr val="dk1"/>
                </a:solidFill>
                <a:latin typeface="Arial"/>
                <a:ea typeface="Arial"/>
                <a:cs typeface="Arial"/>
                <a:sym typeface="Arial"/>
              </a:rPr>
              <a:t>checklist.</a:t>
            </a:r>
          </a:p>
          <a:p>
            <a:pPr marL="0" marR="0" lvl="0" indent="0" algn="l" rtl="0">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This slide is a chance to prompt people to think about revising their model.</a:t>
            </a:r>
          </a:p>
          <a:p>
            <a:pPr marL="0" marR="0" lvl="0" indent="0" algn="l" rtl="0">
              <a:spcBef>
                <a:spcPts val="0"/>
              </a:spcBef>
              <a:buClr>
                <a:schemeClr val="dk1"/>
              </a:buClr>
              <a:buSzPct val="25000"/>
              <a:buFont typeface="Arial"/>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dirty="0" smtClean="0">
                <a:solidFill>
                  <a:schemeClr val="dk1"/>
                </a:solidFill>
                <a:latin typeface="Arial"/>
                <a:ea typeface="Arial"/>
                <a:cs typeface="Arial"/>
                <a:sym typeface="Arial"/>
              </a:rPr>
              <a:t>As a facilitator: choose your adventure:</a:t>
            </a:r>
          </a:p>
          <a:p>
            <a:pPr marL="0" marR="0" lvl="0" indent="0" algn="l" rtl="0">
              <a:spcBef>
                <a:spcPts val="0"/>
              </a:spcBef>
              <a:buClr>
                <a:schemeClr val="dk1"/>
              </a:buClr>
              <a:buSzPct val="25000"/>
              <a:buFont typeface="Arial"/>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IF you want participants to collaboratively revise their models:</a:t>
            </a:r>
          </a:p>
          <a:p>
            <a:pPr marL="0" marR="0" lvl="0" indent="0" algn="l" rtl="0">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	Participants will make changes to their models right now before using the process on the next slide.</a:t>
            </a:r>
          </a:p>
          <a:p>
            <a:pPr marL="0" marR="0" lvl="0" indent="0" algn="l" rtl="0">
              <a:spcBef>
                <a:spcPts val="0"/>
              </a:spcBef>
              <a:buClr>
                <a:schemeClr val="dk1"/>
              </a:buClr>
              <a:buSzPct val="25000"/>
              <a:buFont typeface="Arial"/>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IF you want participants to revise their models on their own:</a:t>
            </a:r>
          </a:p>
          <a:p>
            <a:pPr marL="0" marR="0" lvl="0" indent="0" algn="l" rtl="0">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	Participants will just think individually about these prompts right now before using the process on the next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6" name="Shape 486"/>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lnSpc>
                <a:spcPct val="115000"/>
              </a:lnSpc>
              <a:spcBef>
                <a:spcPts val="0"/>
              </a:spcBef>
              <a:buClr>
                <a:schemeClr val="dk1"/>
              </a:buClr>
              <a:buSzPct val="25000"/>
              <a:buFont typeface="Arial"/>
              <a:buNone/>
            </a:pPr>
            <a:r>
              <a:rPr lang="en-US" sz="1200" b="1" i="0" u="none" strike="noStrike" cap="none" baseline="0" dirty="0" smtClean="0">
                <a:solidFill>
                  <a:schemeClr val="dk1"/>
                </a:solidFill>
                <a:latin typeface="Arial"/>
                <a:ea typeface="Arial"/>
                <a:cs typeface="Arial"/>
                <a:sym typeface="Arial"/>
              </a:rPr>
              <a:t>Use the half-sheet </a:t>
            </a:r>
            <a:r>
              <a:rPr lang="en-US" sz="1200" b="1" i="0" u="none" strike="noStrike" cap="none" baseline="0" dirty="0">
                <a:solidFill>
                  <a:schemeClr val="dk1"/>
                </a:solidFill>
                <a:latin typeface="Arial"/>
                <a:ea typeface="Arial"/>
                <a:cs typeface="Arial"/>
                <a:sym typeface="Arial"/>
              </a:rPr>
              <a:t>handout with the sentence frames on it for participants.</a:t>
            </a:r>
          </a:p>
          <a:p>
            <a:pPr marL="0" marR="0" lvl="0" indent="0" algn="l" rtl="0">
              <a:lnSpc>
                <a:spcPct val="115000"/>
              </a:lnSpc>
              <a:spcBef>
                <a:spcPts val="0"/>
              </a:spcBef>
              <a:buClr>
                <a:schemeClr val="dk1"/>
              </a:buClr>
              <a:buSzPct val="25000"/>
              <a:buFont typeface="Arial"/>
              <a:buNone/>
            </a:pPr>
            <a:r>
              <a:rPr lang="en-US" sz="1200" b="1" i="0" u="none" strike="noStrike" cap="none" baseline="0" dirty="0">
                <a:solidFill>
                  <a:schemeClr val="dk1"/>
                </a:solidFill>
                <a:latin typeface="Arial"/>
                <a:ea typeface="Arial"/>
                <a:cs typeface="Arial"/>
                <a:sym typeface="Arial"/>
              </a:rPr>
              <a:t>You will need pink, yellow, and blue sticky notes for each group</a:t>
            </a:r>
            <a:r>
              <a:rPr lang="en-US" sz="1200" b="1" i="0" u="none" strike="noStrike" cap="none" baseline="0" dirty="0" smtClean="0">
                <a:solidFill>
                  <a:schemeClr val="dk1"/>
                </a:solidFill>
                <a:latin typeface="Arial"/>
                <a:ea typeface="Arial"/>
                <a:cs typeface="Arial"/>
                <a:sym typeface="Arial"/>
              </a:rPr>
              <a:t>.</a:t>
            </a:r>
          </a:p>
          <a:p>
            <a:pPr marL="0" marR="0" lvl="0" indent="0" algn="l" rtl="0">
              <a:lnSpc>
                <a:spcPct val="115000"/>
              </a:lnSpc>
              <a:spcBef>
                <a:spcPts val="0"/>
              </a:spcBef>
              <a:buClr>
                <a:schemeClr val="dk1"/>
              </a:buClr>
              <a:buSzPct val="25000"/>
              <a:buFont typeface="Arial"/>
              <a:buNone/>
            </a:pPr>
            <a:endParaRPr lang="en-US" sz="1200" b="1" i="0" u="none" strike="noStrike" cap="none" baseline="0" dirty="0" smtClean="0">
              <a:solidFill>
                <a:schemeClr val="dk1"/>
              </a:solidFill>
              <a:latin typeface="Arial"/>
              <a:ea typeface="Arial"/>
              <a:cs typeface="Arial"/>
              <a:sym typeface="Arial"/>
            </a:endParaRPr>
          </a:p>
          <a:p>
            <a:pPr marL="0" marR="0" lvl="0" indent="0" algn="l" rtl="0">
              <a:lnSpc>
                <a:spcPct val="115000"/>
              </a:lnSpc>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IF participants are revising their own model right now:</a:t>
            </a:r>
          </a:p>
          <a:p>
            <a:pPr marL="0" marR="0" lvl="0" indent="0" algn="l" rtl="0">
              <a:lnSpc>
                <a:spcPct val="115000"/>
              </a:lnSpc>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	They will make </a:t>
            </a:r>
            <a:r>
              <a:rPr lang="en-US" sz="1200" b="0" i="0" u="none" strike="noStrike" cap="none" baseline="0" dirty="0" err="1" smtClean="0">
                <a:solidFill>
                  <a:schemeClr val="dk1"/>
                </a:solidFill>
                <a:latin typeface="Arial"/>
                <a:ea typeface="Arial"/>
                <a:cs typeface="Arial"/>
                <a:sym typeface="Arial"/>
              </a:rPr>
              <a:t>stickies</a:t>
            </a:r>
            <a:r>
              <a:rPr lang="en-US" sz="1200" b="0" i="0" u="none" strike="noStrike" cap="none" baseline="0" dirty="0" smtClean="0">
                <a:solidFill>
                  <a:schemeClr val="dk1"/>
                </a:solidFill>
                <a:latin typeface="Arial"/>
                <a:ea typeface="Arial"/>
                <a:cs typeface="Arial"/>
                <a:sym typeface="Arial"/>
              </a:rPr>
              <a:t> for themselves and place them on their model poster.</a:t>
            </a:r>
          </a:p>
          <a:p>
            <a:pPr marL="0" marR="0" lvl="0" indent="0" algn="l" rtl="0">
              <a:lnSpc>
                <a:spcPct val="115000"/>
              </a:lnSpc>
              <a:spcBef>
                <a:spcPts val="0"/>
              </a:spcBef>
              <a:buClr>
                <a:schemeClr val="dk1"/>
              </a:buClr>
              <a:buSzPct val="25000"/>
              <a:buFont typeface="Arial"/>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lnSpc>
                <a:spcPct val="115000"/>
              </a:lnSpc>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IF participants are suggesting revisions to others:</a:t>
            </a:r>
          </a:p>
          <a:p>
            <a:pPr marL="0" marR="0" lvl="0" indent="0" algn="l" rtl="0">
              <a:lnSpc>
                <a:spcPct val="115000"/>
              </a:lnSpc>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	Provide them time to move around the room and use </a:t>
            </a:r>
            <a:r>
              <a:rPr lang="en-US" sz="1200" b="0" i="0" u="none" strike="noStrike" cap="none" baseline="0" dirty="0" err="1" smtClean="0">
                <a:solidFill>
                  <a:schemeClr val="dk1"/>
                </a:solidFill>
                <a:latin typeface="Arial"/>
                <a:ea typeface="Arial"/>
                <a:cs typeface="Arial"/>
                <a:sym typeface="Arial"/>
              </a:rPr>
              <a:t>stickies</a:t>
            </a:r>
            <a:r>
              <a:rPr lang="en-US" sz="1200" b="0" i="0" u="none" strike="noStrike" cap="none" baseline="0" dirty="0" smtClean="0">
                <a:solidFill>
                  <a:schemeClr val="dk1"/>
                </a:solidFill>
                <a:latin typeface="Arial"/>
                <a:ea typeface="Arial"/>
                <a:cs typeface="Arial"/>
                <a:sym typeface="Arial"/>
              </a:rPr>
              <a:t> to suggest revisions to others’ models.</a:t>
            </a:r>
          </a:p>
          <a:p>
            <a:pPr marL="0" marR="0" lvl="0" indent="0" algn="l" rtl="0">
              <a:lnSpc>
                <a:spcPct val="115000"/>
              </a:lnSpc>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	THEN you will need to give them time to respond to those recommendations in their model.</a:t>
            </a:r>
          </a:p>
          <a:p>
            <a:pPr marL="0" marR="0" lvl="0" indent="0" algn="l" rtl="0">
              <a:lnSpc>
                <a:spcPct val="115000"/>
              </a:lnSpc>
              <a:spcBef>
                <a:spcPts val="0"/>
              </a:spcBef>
              <a:buClr>
                <a:schemeClr val="dk1"/>
              </a:buClr>
              <a:buSzPct val="25000"/>
              <a:buFont typeface="Arial"/>
              <a:buNone/>
            </a:pPr>
            <a:endParaRPr lang="en-US" sz="1200" b="1" i="0" u="none" strike="noStrike" cap="none" baseline="0" dirty="0">
              <a:solidFill>
                <a:schemeClr val="dk1"/>
              </a:solidFill>
              <a:latin typeface="Arial"/>
              <a:ea typeface="Arial"/>
              <a:cs typeface="Arial"/>
              <a:sym typeface="Arial"/>
            </a:endParaRPr>
          </a:p>
          <a:p>
            <a:pPr marL="0" marR="0" lvl="0" indent="0" algn="l" rtl="0">
              <a:lnSpc>
                <a:spcPct val="115000"/>
              </a:lnSpc>
              <a:spcBef>
                <a:spcPts val="0"/>
              </a:spcBef>
              <a:buClr>
                <a:schemeClr val="dk1"/>
              </a:buClr>
              <a:buSzPct val="25000"/>
              <a:buFont typeface="Arial"/>
              <a:buNone/>
            </a:pPr>
            <a:r>
              <a:rPr lang="en-US" sz="1200" b="1" i="0" u="none" strike="noStrike" cap="none" baseline="0" dirty="0" smtClean="0">
                <a:solidFill>
                  <a:schemeClr val="dk1"/>
                </a:solidFill>
                <a:latin typeface="Arial"/>
                <a:ea typeface="Arial"/>
                <a:cs typeface="Arial"/>
                <a:sym typeface="Arial"/>
              </a:rPr>
              <a:t>ELA and ELL Tips: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lnSpc>
                <a:spcPct val="115000"/>
              </a:lnSpc>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Students </a:t>
            </a:r>
            <a:r>
              <a:rPr lang="en-US" sz="1200" b="0" i="0" u="none" strike="noStrike" cap="none" baseline="0" dirty="0">
                <a:solidFill>
                  <a:schemeClr val="dk1"/>
                </a:solidFill>
                <a:latin typeface="Arial"/>
                <a:ea typeface="Arial"/>
                <a:cs typeface="Arial"/>
                <a:sym typeface="Arial"/>
              </a:rPr>
              <a:t>are often reluctant to comment on others' drawings, so we have them practice by placing notes on their own </a:t>
            </a:r>
            <a:r>
              <a:rPr lang="en-US" sz="1200" b="0" i="0" u="none" strike="noStrike" cap="none" baseline="0" dirty="0" smtClean="0">
                <a:solidFill>
                  <a:schemeClr val="dk1"/>
                </a:solidFill>
                <a:latin typeface="Arial"/>
                <a:ea typeface="Arial"/>
                <a:cs typeface="Arial"/>
                <a:sym typeface="Arial"/>
              </a:rPr>
              <a:t>models.</a:t>
            </a:r>
          </a:p>
          <a:p>
            <a:pPr marL="0" marR="0" lvl="0" indent="0" algn="l" rtl="0">
              <a:lnSpc>
                <a:spcPct val="115000"/>
              </a:lnSpc>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They </a:t>
            </a:r>
            <a:r>
              <a:rPr lang="en-US" sz="1200" b="0" i="0" u="none" strike="noStrike" cap="none" baseline="0" dirty="0">
                <a:solidFill>
                  <a:schemeClr val="dk1"/>
                </a:solidFill>
                <a:latin typeface="Arial"/>
                <a:ea typeface="Arial"/>
                <a:cs typeface="Arial"/>
                <a:sym typeface="Arial"/>
              </a:rPr>
              <a:t>learn how to write notes in full sentences that provide reasons for requesting possible changes.</a:t>
            </a:r>
          </a:p>
          <a:p>
            <a:pPr marL="628650" marR="0" lvl="1" indent="-171450" algn="l" rtl="0">
              <a:lnSpc>
                <a:spcPct val="115000"/>
              </a:lnSpc>
              <a:spcBef>
                <a:spcPts val="0"/>
              </a:spcBef>
              <a:buClr>
                <a:schemeClr val="dk1"/>
              </a:buClr>
              <a:buSzPct val="25000"/>
              <a:buFont typeface="Arial"/>
              <a:buChar char="•"/>
            </a:pPr>
            <a:r>
              <a:rPr lang="en-US" sz="1200" b="0" i="0" u="none" strike="noStrike" cap="none" baseline="0" dirty="0" smtClean="0">
                <a:solidFill>
                  <a:schemeClr val="dk1"/>
                </a:solidFill>
                <a:latin typeface="Arial"/>
                <a:ea typeface="Arial"/>
                <a:cs typeface="Arial"/>
                <a:sym typeface="Arial"/>
              </a:rPr>
              <a:t>We </a:t>
            </a:r>
            <a:r>
              <a:rPr lang="en-US" sz="1200" b="0" i="0" u="none" strike="noStrike" cap="none" baseline="0" dirty="0">
                <a:solidFill>
                  <a:schemeClr val="dk1"/>
                </a:solidFill>
                <a:latin typeface="Arial"/>
                <a:ea typeface="Arial"/>
                <a:cs typeface="Arial"/>
                <a:sym typeface="Arial"/>
              </a:rPr>
              <a:t>always provide students with sentence frames.</a:t>
            </a:r>
          </a:p>
          <a:p>
            <a:pPr marL="628650" marR="0" lvl="1" indent="-171450" algn="l" rtl="0">
              <a:lnSpc>
                <a:spcPct val="115000"/>
              </a:lnSpc>
              <a:spcBef>
                <a:spcPts val="0"/>
              </a:spcBef>
              <a:buClr>
                <a:schemeClr val="dk1"/>
              </a:buClr>
              <a:buSzPct val="25000"/>
              <a:buFont typeface="Arial"/>
              <a:buChar char="•"/>
            </a:pPr>
            <a:r>
              <a:rPr lang="en-US" sz="1200" b="0" i="0" u="none" strike="noStrike" cap="none" baseline="0" dirty="0" smtClean="0">
                <a:solidFill>
                  <a:schemeClr val="dk1"/>
                </a:solidFill>
                <a:latin typeface="Arial"/>
                <a:ea typeface="Arial"/>
                <a:cs typeface="Arial"/>
                <a:sym typeface="Arial"/>
              </a:rPr>
              <a:t>One </a:t>
            </a:r>
            <a:r>
              <a:rPr lang="en-US" sz="1200" b="0" i="0" u="none" strike="noStrike" cap="none" baseline="0" dirty="0">
                <a:solidFill>
                  <a:schemeClr val="dk1"/>
                </a:solidFill>
                <a:latin typeface="Arial"/>
                <a:ea typeface="Arial"/>
                <a:cs typeface="Arial"/>
                <a:sym typeface="Arial"/>
              </a:rPr>
              <a:t>sentence frame should be about a puzzle or a question that a group has. This opens the door to really new ideas or to gaps in the potential explanation that could not be expressed in any other way.</a:t>
            </a:r>
          </a:p>
          <a:p>
            <a:pPr marL="628650" marR="0" lvl="1" indent="-171450" algn="l" rtl="0">
              <a:lnSpc>
                <a:spcPct val="115000"/>
              </a:lnSpc>
              <a:spcBef>
                <a:spcPts val="0"/>
              </a:spcBef>
              <a:buClr>
                <a:schemeClr val="dk1"/>
              </a:buClr>
              <a:buSzPct val="25000"/>
              <a:buFont typeface="Arial"/>
              <a:buChar char="•"/>
            </a:pPr>
            <a:r>
              <a:rPr lang="en-US" sz="1200" b="0" i="0" u="none" strike="noStrike" cap="none" baseline="0" dirty="0" smtClean="0">
                <a:solidFill>
                  <a:schemeClr val="dk1"/>
                </a:solidFill>
                <a:latin typeface="Arial"/>
                <a:ea typeface="Arial"/>
                <a:cs typeface="Arial"/>
                <a:sym typeface="Arial"/>
              </a:rPr>
              <a:t>Allow </a:t>
            </a:r>
            <a:r>
              <a:rPr lang="en-US" sz="1200" b="0" i="0" u="none" strike="noStrike" cap="none" baseline="0" dirty="0">
                <a:solidFill>
                  <a:schemeClr val="dk1"/>
                </a:solidFill>
                <a:latin typeface="Arial"/>
                <a:ea typeface="Arial"/>
                <a:cs typeface="Arial"/>
                <a:sym typeface="Arial"/>
              </a:rPr>
              <a:t>time after the commentary for the creators of the model to read the notes and decide if they should act upon the suggestions</a:t>
            </a:r>
            <a:r>
              <a:rPr lang="en-US" sz="1200" b="0" i="0" u="none" strike="noStrike" cap="none" baseline="0" dirty="0" smtClean="0">
                <a:solidFill>
                  <a:schemeClr val="dk1"/>
                </a:solidFill>
                <a:latin typeface="Arial"/>
                <a:ea typeface="Arial"/>
                <a:cs typeface="Arial"/>
                <a:sym typeface="Arial"/>
              </a:rPr>
              <a:t>.</a:t>
            </a:r>
            <a:endParaRPr lang="en-US"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4" name="Shape 494"/>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Font typeface="Arial"/>
              <a:buNone/>
            </a:pPr>
            <a:r>
              <a:rPr lang="en-US" sz="1200" b="0" i="0" u="none" strike="noStrike" cap="none" baseline="0" dirty="0" smtClean="0">
                <a:solidFill>
                  <a:schemeClr val="dk1"/>
                </a:solidFill>
                <a:latin typeface="Arial"/>
                <a:ea typeface="Arial"/>
                <a:cs typeface="Arial"/>
                <a:sym typeface="Arial"/>
              </a:rPr>
              <a:t>Share the probe answers in the “teacher page”</a:t>
            </a:r>
          </a:p>
          <a:p>
            <a:pPr marL="0" marR="0" lvl="0" indent="0" algn="l" rtl="0">
              <a:spcBef>
                <a:spcPts val="0"/>
              </a:spcBef>
              <a:buClr>
                <a:schemeClr val="dk1"/>
              </a:buClr>
              <a:buFont typeface="Arial"/>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Clr>
                <a:schemeClr val="dk1"/>
              </a:buClr>
              <a:buFont typeface="Arial"/>
              <a:buNone/>
            </a:pPr>
            <a:r>
              <a:rPr lang="en-US" sz="1200" b="0" i="0" u="none" strike="noStrike" cap="none" baseline="0" dirty="0" smtClean="0">
                <a:solidFill>
                  <a:schemeClr val="dk1"/>
                </a:solidFill>
                <a:latin typeface="Arial"/>
                <a:ea typeface="Arial"/>
                <a:cs typeface="Arial"/>
                <a:sym typeface="Arial"/>
              </a:rPr>
              <a:t>Share Appendix F p.6.</a:t>
            </a:r>
          </a:p>
          <a:p>
            <a:pPr marL="0" marR="0" lvl="0" indent="0" algn="l" rtl="0">
              <a:spcBef>
                <a:spcPts val="0"/>
              </a:spcBef>
              <a:buClr>
                <a:schemeClr val="dk1"/>
              </a:buClr>
              <a:buFont typeface="Arial"/>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Clr>
                <a:schemeClr val="dk1"/>
              </a:buClr>
              <a:buFont typeface="Arial"/>
              <a:buNone/>
            </a:pPr>
            <a:r>
              <a:rPr lang="en-US" sz="1200" b="0" i="0" u="none" strike="noStrike" cap="none" baseline="0" dirty="0" smtClean="0">
                <a:solidFill>
                  <a:schemeClr val="dk1"/>
                </a:solidFill>
                <a:latin typeface="Arial"/>
                <a:ea typeface="Arial"/>
                <a:cs typeface="Arial"/>
                <a:sym typeface="Arial"/>
              </a:rPr>
              <a:t>Ask participants to reflect on their own learning and on implications for classroom practice.</a:t>
            </a:r>
            <a:endParaRPr lang="en-US"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0" name="Shape 500"/>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Should they get page 6 as a handout?</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Share answers to probe.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read SEP 6 and the</a:t>
            </a:r>
            <a:r>
              <a:rPr lang="en-US" baseline="0" dirty="0" smtClean="0"/>
              <a:t> appropriate grade-band in the table on the bottom.</a:t>
            </a: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103215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4" name="Shape 514"/>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We have focused on the SEPs and now we would like to look at formative assessment. Let’s uncover some of our thinking.</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You will select from the list online, but just think about your “rule” for now. You will be engaging in a protocol to develop your explanation.</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0" i="0" u="none" strike="noStrike" cap="none" baseline="0" dirty="0" err="1">
                <a:solidFill>
                  <a:schemeClr val="dk1"/>
                </a:solidFill>
                <a:latin typeface="Arial"/>
                <a:ea typeface="Arial"/>
                <a:cs typeface="Arial"/>
                <a:sym typeface="Arial"/>
              </a:rPr>
              <a:t>Keeley</a:t>
            </a:r>
            <a:r>
              <a:rPr lang="en-US" sz="1100" b="0" i="0" u="none" strike="noStrike" cap="none" baseline="0" dirty="0">
                <a:solidFill>
                  <a:schemeClr val="dk1"/>
                </a:solidFill>
                <a:latin typeface="Arial"/>
                <a:ea typeface="Arial"/>
                <a:cs typeface="Arial"/>
                <a:sym typeface="Arial"/>
              </a:rPr>
              <a:t>, P., </a:t>
            </a:r>
            <a:r>
              <a:rPr lang="en-US" sz="1100" b="0" i="0" u="none" strike="noStrike" cap="none" baseline="0" dirty="0" err="1">
                <a:solidFill>
                  <a:schemeClr val="dk1"/>
                </a:solidFill>
                <a:latin typeface="Arial"/>
                <a:ea typeface="Arial"/>
                <a:cs typeface="Arial"/>
                <a:sym typeface="Arial"/>
              </a:rPr>
              <a:t>Eberle</a:t>
            </a:r>
            <a:r>
              <a:rPr lang="en-US" sz="1100" b="0" i="0" u="none" strike="noStrike" cap="none" baseline="0" dirty="0">
                <a:solidFill>
                  <a:schemeClr val="dk1"/>
                </a:solidFill>
                <a:latin typeface="Arial"/>
                <a:ea typeface="Arial"/>
                <a:cs typeface="Arial"/>
                <a:sym typeface="Arial"/>
              </a:rPr>
              <a:t>, F., &amp; </a:t>
            </a:r>
            <a:r>
              <a:rPr lang="en-US" sz="1100" b="0" i="0" u="none" strike="noStrike" cap="none" baseline="0" dirty="0" err="1">
                <a:solidFill>
                  <a:schemeClr val="dk1"/>
                </a:solidFill>
                <a:latin typeface="Arial"/>
                <a:ea typeface="Arial"/>
                <a:cs typeface="Arial"/>
                <a:sym typeface="Arial"/>
              </a:rPr>
              <a:t>Farrin</a:t>
            </a:r>
            <a:r>
              <a:rPr lang="en-US" sz="1100" b="0" i="0" u="none" strike="noStrike" cap="none" baseline="0" dirty="0">
                <a:solidFill>
                  <a:schemeClr val="dk1"/>
                </a:solidFill>
                <a:latin typeface="Arial"/>
                <a:ea typeface="Arial"/>
                <a:cs typeface="Arial"/>
                <a:sym typeface="Arial"/>
              </a:rPr>
              <a:t>, L. (2005). </a:t>
            </a:r>
            <a:r>
              <a:rPr lang="en-US" sz="1100" b="0" i="1" u="none" strike="noStrike" cap="none" baseline="0" dirty="0">
                <a:solidFill>
                  <a:schemeClr val="dk1"/>
                </a:solidFill>
                <a:latin typeface="Arial"/>
                <a:ea typeface="Arial"/>
                <a:cs typeface="Arial"/>
                <a:sym typeface="Arial"/>
              </a:rPr>
              <a:t>Uncovering student ideas in science</a:t>
            </a:r>
            <a:r>
              <a:rPr lang="en-US" sz="1100" b="0" i="0" u="none" strike="noStrike" cap="none" baseline="0" dirty="0">
                <a:solidFill>
                  <a:schemeClr val="dk1"/>
                </a:solidFill>
                <a:latin typeface="Arial"/>
                <a:ea typeface="Arial"/>
                <a:cs typeface="Arial"/>
                <a:sym typeface="Arial"/>
              </a:rPr>
              <a:t> (Vol. 1, p. 73). Arlington, Va.: NSTA Press.</a:t>
            </a:r>
          </a:p>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Permissions:</a:t>
            </a: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Permission is granted in advance for photocopying brief excerpts for one-time use in a classroom or workshop.</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1" name="Shape 521"/>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Your team will come up with an explanation or “rule” for why you selected the choices you did. Follow the protocol.</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Handout</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Adapted from a poster designed by William Rewitz, Puyallup, WA based on Explanation Analysis from Science Formative </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Assessment, Keeley 2008. Based on the C-E-R Framework, McNeil et al. 2011.</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Don’t get comfortable you will be working in grade level teams today.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9" name="Shape 529"/>
          <p:cNvSpPr txBox="1">
            <a:spLocks noGrp="1"/>
          </p:cNvSpPr>
          <p:nvPr>
            <p:ph type="body" idx="1"/>
          </p:nvPr>
        </p:nvSpPr>
        <p:spPr>
          <a:xfrm>
            <a:off x="701039" y="4415789"/>
            <a:ext cx="5608200" cy="41835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Show how to get to the document that shares the various strategies we presented today. You may want to make copies if your participants don’t have access to web enabled devices, however it is 13 pages.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5" name="Shape 535"/>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lnSpc>
                <a:spcPct val="115000"/>
              </a:lnSpc>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Reflecting on Developing and Using Models</a:t>
            </a:r>
          </a:p>
          <a:p>
            <a:pPr marL="465887" marR="0" lvl="0" indent="-313487" algn="l" rtl="0">
              <a:lnSpc>
                <a:spcPct val="115000"/>
              </a:lnSpc>
              <a:spcBef>
                <a:spcPts val="0"/>
              </a:spcBef>
              <a:buClr>
                <a:schemeClr val="dk1"/>
              </a:buClr>
              <a:buSzPct val="100000"/>
              <a:buFont typeface="Arial"/>
              <a:buChar char="●"/>
            </a:pPr>
            <a:r>
              <a:rPr lang="en-US" sz="1100" b="0" i="0" u="none" strike="noStrike" cap="none" baseline="0">
                <a:solidFill>
                  <a:schemeClr val="dk1"/>
                </a:solidFill>
                <a:latin typeface="Arial"/>
                <a:ea typeface="Arial"/>
                <a:cs typeface="Arial"/>
                <a:sym typeface="Arial"/>
              </a:rPr>
              <a:t>Reflect on the use of the sticky-notes and Language Scaffolds, the “Gotta-have” checklist, and your small group model:</a:t>
            </a:r>
          </a:p>
          <a:p>
            <a:pPr marL="931774" marR="0" lvl="1" indent="-309474" algn="l" rtl="0">
              <a:lnSpc>
                <a:spcPct val="115000"/>
              </a:lnSpc>
              <a:spcBef>
                <a:spcPts val="0"/>
              </a:spcBef>
              <a:buClr>
                <a:schemeClr val="dk1"/>
              </a:buClr>
              <a:buSzPct val="100000"/>
              <a:buFont typeface="Arial"/>
              <a:buChar char="○"/>
            </a:pPr>
            <a:r>
              <a:rPr lang="en-US" sz="1100" b="0" i="0" u="none" strike="noStrike" cap="none" baseline="0">
                <a:solidFill>
                  <a:schemeClr val="dk1"/>
                </a:solidFill>
                <a:latin typeface="Arial"/>
                <a:ea typeface="Arial"/>
                <a:cs typeface="Arial"/>
                <a:sym typeface="Arial"/>
              </a:rPr>
              <a:t>as an illustration of developing and modifying models</a:t>
            </a:r>
          </a:p>
          <a:p>
            <a:pPr marL="931774" marR="0" lvl="1" indent="-309474" algn="l" rtl="0">
              <a:lnSpc>
                <a:spcPct val="115000"/>
              </a:lnSpc>
              <a:spcBef>
                <a:spcPts val="0"/>
              </a:spcBef>
              <a:buClr>
                <a:schemeClr val="dk1"/>
              </a:buClr>
              <a:buSzPct val="100000"/>
              <a:buFont typeface="Arial"/>
              <a:buChar char="○"/>
            </a:pPr>
            <a:r>
              <a:rPr lang="en-US" sz="1100" b="0" i="0" u="none" strike="noStrike" cap="none" baseline="0">
                <a:solidFill>
                  <a:schemeClr val="dk1"/>
                </a:solidFill>
                <a:latin typeface="Arial"/>
                <a:ea typeface="Arial"/>
                <a:cs typeface="Arial"/>
                <a:sym typeface="Arial"/>
              </a:rPr>
              <a:t>as a formative assessment tool</a:t>
            </a:r>
          </a:p>
          <a:p>
            <a:pPr marL="465887" marR="0" lvl="0" indent="-313487" algn="l" rtl="0">
              <a:lnSpc>
                <a:spcPct val="115000"/>
              </a:lnSpc>
              <a:spcBef>
                <a:spcPts val="0"/>
              </a:spcBef>
              <a:buClr>
                <a:schemeClr val="dk1"/>
              </a:buClr>
              <a:buSzPct val="100000"/>
              <a:buFont typeface="Arial"/>
              <a:buChar char="●"/>
            </a:pPr>
            <a:r>
              <a:rPr lang="en-US" sz="1100" b="0" i="0" u="none" strike="noStrike" cap="none" baseline="0">
                <a:solidFill>
                  <a:schemeClr val="dk1"/>
                </a:solidFill>
                <a:latin typeface="Arial"/>
                <a:ea typeface="Arial"/>
                <a:cs typeface="Arial"/>
                <a:sym typeface="Arial"/>
              </a:rPr>
              <a:t>Reflect on the use of the probe as an assessment tool.</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4" name="Shape 714"/>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lnSpc>
                <a:spcPct val="115000"/>
              </a:lnSpc>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3" name="Shape 363"/>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Goals were developed based on participant feedback from Spring.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30" name="Shape 7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Don’t get comfortable you will be working in grade level teams today.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spcBef>
                <a:spcPts val="600"/>
              </a:spcBef>
              <a:spcAft>
                <a:spcPts val="600"/>
              </a:spcAft>
              <a:buNone/>
            </a:pPr>
            <a:r>
              <a:rPr lang="en-US" b="1" dirty="0" smtClean="0"/>
              <a:t>Goals 1:</a:t>
            </a:r>
          </a:p>
          <a:p>
            <a:pPr marL="0" indent="0">
              <a:spcBef>
                <a:spcPts val="600"/>
              </a:spcBef>
              <a:spcAft>
                <a:spcPts val="600"/>
              </a:spcAft>
              <a:buNone/>
            </a:pPr>
            <a:r>
              <a:rPr lang="en-US" dirty="0" smtClean="0"/>
              <a:t>Science Leaders will </a:t>
            </a:r>
            <a:r>
              <a:rPr lang="en-US" sz="1400" b="1" dirty="0" smtClean="0"/>
              <a:t>deepen their own understanding </a:t>
            </a:r>
            <a:r>
              <a:rPr lang="en-US" dirty="0" smtClean="0"/>
              <a:t>of the Next Generation Science Standards (NGSS) and the state and national education initiatives (science as well as relevant language arts and math initiatives).</a:t>
            </a:r>
          </a:p>
          <a:p>
            <a:pPr marL="0" indent="0">
              <a:spcBef>
                <a:spcPts val="600"/>
              </a:spcBef>
              <a:spcAft>
                <a:spcPts val="600"/>
              </a:spcAft>
              <a:buNone/>
            </a:pPr>
            <a:r>
              <a:rPr lang="en-US" b="1" dirty="0" smtClean="0"/>
              <a:t>Goal 2:</a:t>
            </a:r>
          </a:p>
          <a:p>
            <a:pPr marL="0" indent="0">
              <a:spcBef>
                <a:spcPts val="600"/>
              </a:spcBef>
              <a:spcAft>
                <a:spcPts val="600"/>
              </a:spcAft>
              <a:buNone/>
            </a:pPr>
            <a:r>
              <a:rPr lang="en-US" dirty="0" smtClean="0"/>
              <a:t>Science Leaders will </a:t>
            </a:r>
            <a:r>
              <a:rPr lang="en-US" sz="1400" b="1" dirty="0" smtClean="0"/>
              <a:t>learn tools and processes </a:t>
            </a:r>
            <a:r>
              <a:rPr lang="en-US" dirty="0" smtClean="0"/>
              <a:t>to use with colleagues in their own districts to facilitate a local transition to the NGSS. They will be a local resource to strengthen science education in their district.</a:t>
            </a:r>
          </a:p>
          <a:p>
            <a:pPr marL="0" indent="0">
              <a:spcBef>
                <a:spcPts val="600"/>
              </a:spcBef>
              <a:spcAft>
                <a:spcPts val="600"/>
              </a:spcAft>
              <a:buNone/>
            </a:pPr>
            <a:r>
              <a:rPr lang="en-US" b="1" dirty="0" smtClean="0"/>
              <a:t>Goal 3:</a:t>
            </a:r>
          </a:p>
          <a:p>
            <a:pPr marL="0" indent="0">
              <a:spcBef>
                <a:spcPts val="600"/>
              </a:spcBef>
              <a:spcAft>
                <a:spcPts val="600"/>
              </a:spcAft>
              <a:buNone/>
            </a:pPr>
            <a:r>
              <a:rPr lang="en-US" dirty="0" smtClean="0"/>
              <a:t>Science Leaders will </a:t>
            </a:r>
            <a:r>
              <a:rPr lang="en-US" sz="1400" b="1" dirty="0" smtClean="0"/>
              <a:t>provide feedback </a:t>
            </a:r>
            <a:r>
              <a:rPr lang="en-US" dirty="0" smtClean="0"/>
              <a:t>and district perspectives to inform state and regional NGSS implementation and support plans.</a:t>
            </a: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78228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0" name="Shape 340"/>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History of standards </a:t>
            </a:r>
            <a:r>
              <a:rPr lang="en-US" sz="1200" b="0" i="0" u="none" strike="noStrike" cap="none" baseline="0" dirty="0" smtClean="0">
                <a:solidFill>
                  <a:schemeClr val="dk1"/>
                </a:solidFill>
                <a:latin typeface="Arial"/>
                <a:ea typeface="Arial"/>
                <a:cs typeface="Arial"/>
                <a:sym typeface="Arial"/>
              </a:rPr>
              <a:t>in WA State.</a:t>
            </a:r>
            <a:endParaRPr lang="en-US"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7" name="Shape 347"/>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hlink"/>
              </a:buClr>
              <a:buSzPct val="25000"/>
              <a:buFont typeface="Arial"/>
              <a:buNone/>
            </a:pPr>
            <a:r>
              <a:rPr lang="en-US" sz="1200" b="0" i="0" u="sng" strike="noStrike" cap="none" baseline="0" dirty="0">
                <a:solidFill>
                  <a:schemeClr val="hlink"/>
                </a:solidFill>
                <a:latin typeface="Arial"/>
                <a:ea typeface="Arial"/>
                <a:cs typeface="Arial"/>
                <a:sym typeface="Arial"/>
                <a:hlinkClick r:id="rId3"/>
              </a:rPr>
              <a:t>https://www.k12.wa.us/Science/NGSS/NGSS-AssessmentDescriptionTimeline.pdf</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6" name="Shape 356"/>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Explain the WA transition timeline</a:t>
            </a:r>
            <a:r>
              <a:rPr lang="en-US" sz="1200" b="0" i="0" u="none" strike="noStrike" cap="none" baseline="0" dirty="0" smtClean="0">
                <a:solidFill>
                  <a:schemeClr val="dk1"/>
                </a:solidFill>
                <a:latin typeface="Arial"/>
                <a:ea typeface="Arial"/>
                <a:cs typeface="Arial"/>
                <a:sym typeface="Arial"/>
              </a:rPr>
              <a:t>.</a:t>
            </a:r>
          </a:p>
          <a:p>
            <a:pPr marL="0" marR="0" lvl="0" indent="0" algn="l" rtl="0">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Transition Plans </a:t>
            </a:r>
            <a:r>
              <a:rPr lang="en-US" sz="1200" b="0" i="0" u="none" strike="noStrike" cap="none" baseline="0" dirty="0" smtClean="0">
                <a:solidFill>
                  <a:schemeClr val="dk1"/>
                </a:solidFill>
                <a:latin typeface="+mn-lt"/>
                <a:ea typeface="Arial"/>
                <a:cs typeface="Arial"/>
                <a:sym typeface="Arial"/>
              </a:rPr>
              <a:t>available from OSPI at</a:t>
            </a:r>
          </a:p>
          <a:p>
            <a:pPr marL="0" marR="0" lvl="0" indent="0" algn="l" rtl="0">
              <a:spcBef>
                <a:spcPts val="0"/>
              </a:spcBef>
              <a:buClr>
                <a:schemeClr val="dk1"/>
              </a:buClr>
              <a:buSzPct val="25000"/>
              <a:buFont typeface="Arial"/>
              <a:buNone/>
            </a:pPr>
            <a:r>
              <a:rPr lang="en-US" sz="1200" b="1" i="0" u="none" strike="noStrike" cap="none" baseline="0" dirty="0" smtClean="0">
                <a:solidFill>
                  <a:schemeClr val="dk1"/>
                </a:solidFill>
                <a:latin typeface="+mn-lt"/>
                <a:ea typeface="Arial"/>
                <a:cs typeface="Arial"/>
                <a:sym typeface="Arial"/>
              </a:rPr>
              <a:t>http://www.k12.wa.us/Science/</a:t>
            </a:r>
            <a:r>
              <a:rPr lang="en-US" sz="1200" b="1" i="0" u="none" strike="noStrike" cap="none" baseline="0" dirty="0" err="1" smtClean="0">
                <a:solidFill>
                  <a:schemeClr val="dk1"/>
                </a:solidFill>
                <a:latin typeface="+mn-lt"/>
                <a:ea typeface="Arial"/>
                <a:cs typeface="Arial"/>
                <a:sym typeface="Arial"/>
              </a:rPr>
              <a:t>NGSS.aspx</a:t>
            </a:r>
            <a:endParaRPr lang="en-US" sz="1200" b="1" i="0" u="sng" strike="noStrike" cap="none" baseline="0" dirty="0" smtClean="0">
              <a:solidFill>
                <a:schemeClr val="hlink"/>
              </a:solidFill>
              <a:latin typeface="+mn-lt"/>
              <a:ea typeface="Arial"/>
              <a:cs typeface="Arial"/>
              <a:sym typeface="Arial"/>
              <a:hlinkClick r:id="rId3"/>
            </a:endParaRPr>
          </a:p>
          <a:p>
            <a:pPr marL="0" marR="0" lvl="0" indent="0" algn="l" rtl="0">
              <a:spcBef>
                <a:spcPts val="0"/>
              </a:spcBef>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Go to box on bottom of page and select third tab from left.</a:t>
            </a:r>
          </a:p>
          <a:p>
            <a:pPr marL="0" marR="0" lvl="0" indent="0" algn="l" rtl="0">
              <a:spcBef>
                <a:spcPts val="0"/>
              </a:spcBef>
              <a:buClr>
                <a:schemeClr val="dk1"/>
              </a:buClr>
              <a:buSzPct val="25000"/>
              <a:buFont typeface="Arial"/>
              <a:buNone/>
            </a:pPr>
            <a:endParaRPr lang="en-US" sz="12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3" name="Shape 363"/>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Goals were developed based on participant feedback from Spring.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8" name="Shape 15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Calibri"/>
              <a:buNone/>
              <a:defRPr/>
            </a:lvl1pPr>
            <a:lvl2pPr marL="457200" marR="0" indent="0" algn="ctr" rtl="0">
              <a:lnSpc>
                <a:spcPct val="100000"/>
              </a:lnSpc>
              <a:spcBef>
                <a:spcPts val="560"/>
              </a:spcBef>
              <a:spcAft>
                <a:spcPts val="0"/>
              </a:spcAft>
              <a:buClr>
                <a:srgbClr val="888888"/>
              </a:buClr>
              <a:buFont typeface="Calibri"/>
              <a:buNone/>
              <a:defRPr/>
            </a:lvl2pPr>
            <a:lvl3pPr marL="914400" marR="0" indent="0" algn="ctr" rtl="0">
              <a:lnSpc>
                <a:spcPct val="100000"/>
              </a:lnSpc>
              <a:spcBef>
                <a:spcPts val="480"/>
              </a:spcBef>
              <a:spcAft>
                <a:spcPts val="0"/>
              </a:spcAft>
              <a:buClr>
                <a:srgbClr val="888888"/>
              </a:buClr>
              <a:buFont typeface="Calibri"/>
              <a:buNone/>
              <a:defRPr/>
            </a:lvl3pPr>
            <a:lvl4pPr marL="1371600" marR="0" indent="0" algn="ctr" rtl="0">
              <a:lnSpc>
                <a:spcPct val="100000"/>
              </a:lnSpc>
              <a:spcBef>
                <a:spcPts val="400"/>
              </a:spcBef>
              <a:spcAft>
                <a:spcPts val="0"/>
              </a:spcAft>
              <a:buClr>
                <a:srgbClr val="888888"/>
              </a:buClr>
              <a:buFont typeface="Calibri"/>
              <a:buNone/>
              <a:defRPr/>
            </a:lvl4pPr>
            <a:lvl5pPr marL="1828800" marR="0" indent="0" algn="ctr" rtl="0">
              <a:lnSpc>
                <a:spcPct val="100000"/>
              </a:lnSpc>
              <a:spcBef>
                <a:spcPts val="400"/>
              </a:spcBef>
              <a:spcAft>
                <a:spcPts val="0"/>
              </a:spcAft>
              <a:buClr>
                <a:srgbClr val="888888"/>
              </a:buClr>
              <a:buFont typeface="Calibri"/>
              <a:buNone/>
              <a:defRPr/>
            </a:lvl5pPr>
            <a:lvl6pPr marL="2286000" marR="0" indent="0" algn="ctr" rtl="0">
              <a:lnSpc>
                <a:spcPct val="100000"/>
              </a:lnSpc>
              <a:spcBef>
                <a:spcPts val="400"/>
              </a:spcBef>
              <a:spcAft>
                <a:spcPts val="0"/>
              </a:spcAft>
              <a:buClr>
                <a:srgbClr val="888888"/>
              </a:buClr>
              <a:buFont typeface="Calibri"/>
              <a:buNone/>
              <a:defRPr/>
            </a:lvl6pPr>
            <a:lvl7pPr marL="2743200" marR="0" indent="0" algn="ctr" rtl="0">
              <a:lnSpc>
                <a:spcPct val="100000"/>
              </a:lnSpc>
              <a:spcBef>
                <a:spcPts val="400"/>
              </a:spcBef>
              <a:spcAft>
                <a:spcPts val="0"/>
              </a:spcAft>
              <a:buClr>
                <a:srgbClr val="888888"/>
              </a:buClr>
              <a:buFont typeface="Calibri"/>
              <a:buNone/>
              <a:defRPr/>
            </a:lvl7pPr>
            <a:lvl8pPr marL="3200400" marR="0" indent="0" algn="ctr" rtl="0">
              <a:lnSpc>
                <a:spcPct val="100000"/>
              </a:lnSpc>
              <a:spcBef>
                <a:spcPts val="400"/>
              </a:spcBef>
              <a:spcAft>
                <a:spcPts val="0"/>
              </a:spcAft>
              <a:buClr>
                <a:srgbClr val="888888"/>
              </a:buClr>
              <a:buFont typeface="Calibri"/>
              <a:buNone/>
              <a:defRPr/>
            </a:lvl8pPr>
            <a:lvl9pPr marL="3657600" marR="0" indent="0" algn="ctr" rtl="0">
              <a:lnSpc>
                <a:spcPct val="100000"/>
              </a:lnSpc>
              <a:spcBef>
                <a:spcPts val="400"/>
              </a:spcBef>
              <a:spcAft>
                <a:spcPts val="0"/>
              </a:spcAft>
              <a:buClr>
                <a:srgbClr val="888888"/>
              </a:buClr>
              <a:buFont typeface="Calibri"/>
              <a:buNone/>
              <a:defRPr/>
            </a:lvl9pPr>
          </a:lstStyle>
          <a:p>
            <a:endParaRPr/>
          </a:p>
        </p:txBody>
      </p:sp>
      <p:sp>
        <p:nvSpPr>
          <p:cNvPr id="159" name="Shape 159"/>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60" name="Shape 16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61" name="Shape 161"/>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15" name="Shape 215"/>
          <p:cNvSpPr txBox="1">
            <a:spLocks noGrp="1"/>
          </p:cNvSpPr>
          <p:nvPr>
            <p:ph type="body" idx="1"/>
          </p:nvPr>
        </p:nvSpPr>
        <p:spPr>
          <a:xfrm rot="5400000">
            <a:off x="2308949" y="-251550"/>
            <a:ext cx="4526100" cy="8229600"/>
          </a:xfrm>
          <a:prstGeom prst="rect">
            <a:avLst/>
          </a:prstGeom>
          <a:noFill/>
          <a:ln>
            <a:noFill/>
          </a:ln>
        </p:spPr>
        <p:txBody>
          <a:bodyPr lIns="91425" tIns="91425" rIns="91425" bIns="91425" anchor="t" anchorCtr="0"/>
          <a:lstStyle>
            <a:lvl1pPr marL="342900" indent="-50800" algn="l" rtl="0">
              <a:spcBef>
                <a:spcPts val="640"/>
              </a:spcBef>
              <a:spcAft>
                <a:spcPts val="0"/>
              </a:spcAft>
              <a:buClr>
                <a:schemeClr val="dk1"/>
              </a:buClr>
              <a:buFont typeface="Calibri"/>
              <a:buChar char="•"/>
              <a:defRPr/>
            </a:lvl1pPr>
            <a:lvl2pPr marL="742950" indent="-19050" algn="l" rtl="0">
              <a:spcBef>
                <a:spcPts val="560"/>
              </a:spcBef>
              <a:spcAft>
                <a:spcPts val="0"/>
              </a:spcAft>
              <a:buClr>
                <a:schemeClr val="dk1"/>
              </a:buClr>
              <a:buFont typeface="Calibri"/>
              <a:buChar char="–"/>
              <a:defRPr/>
            </a:lvl2pPr>
            <a:lvl3pPr marL="1143000" indent="12700" algn="l" rtl="0">
              <a:spcBef>
                <a:spcPts val="480"/>
              </a:spcBef>
              <a:spcAft>
                <a:spcPts val="0"/>
              </a:spcAft>
              <a:buClr>
                <a:schemeClr val="dk1"/>
              </a:buClr>
              <a:buFont typeface="Calibri"/>
              <a:buChar char="•"/>
              <a:defRPr/>
            </a:lvl3pPr>
            <a:lvl4pPr marL="1600200" indent="-12700" algn="l" rtl="0">
              <a:spcBef>
                <a:spcPts val="400"/>
              </a:spcBef>
              <a:spcAft>
                <a:spcPts val="0"/>
              </a:spcAft>
              <a:buClr>
                <a:schemeClr val="dk1"/>
              </a:buClr>
              <a:buFont typeface="Calibri"/>
              <a:buChar char="–"/>
              <a:defRPr/>
            </a:lvl4pPr>
            <a:lvl5pPr marL="2057400" indent="-12700" algn="l" rtl="0">
              <a:spcBef>
                <a:spcPts val="400"/>
              </a:spcBef>
              <a:spcAft>
                <a:spcPts val="0"/>
              </a:spcAft>
              <a:buClr>
                <a:schemeClr val="dk1"/>
              </a:buClr>
              <a:buFont typeface="Calibri"/>
              <a:buChar char="»"/>
              <a:defRPr/>
            </a:lvl5pPr>
            <a:lvl6pPr marL="2514600" indent="-12700" algn="l" rtl="0">
              <a:spcBef>
                <a:spcPts val="400"/>
              </a:spcBef>
              <a:buClr>
                <a:schemeClr val="dk1"/>
              </a:buClr>
              <a:buFont typeface="Calibri"/>
              <a:buChar char="•"/>
              <a:defRPr/>
            </a:lvl6pPr>
            <a:lvl7pPr marL="2971800" indent="-12700" algn="l" rtl="0">
              <a:spcBef>
                <a:spcPts val="400"/>
              </a:spcBef>
              <a:buClr>
                <a:schemeClr val="dk1"/>
              </a:buClr>
              <a:buFont typeface="Calibri"/>
              <a:buChar char="•"/>
              <a:defRPr/>
            </a:lvl7pPr>
            <a:lvl8pPr marL="3429000" indent="-12700" algn="l" rtl="0">
              <a:spcBef>
                <a:spcPts val="400"/>
              </a:spcBef>
              <a:buClr>
                <a:schemeClr val="dk1"/>
              </a:buClr>
              <a:buFont typeface="Calibri"/>
              <a:buChar char="•"/>
              <a:defRPr/>
            </a:lvl8pPr>
            <a:lvl9pPr marL="3886200" indent="-12700" algn="l" rtl="0">
              <a:spcBef>
                <a:spcPts val="400"/>
              </a:spcBef>
              <a:buClr>
                <a:schemeClr val="dk1"/>
              </a:buClr>
              <a:buFont typeface="Calibri"/>
              <a:buChar char="•"/>
              <a:defRPr/>
            </a:lvl9pPr>
          </a:lstStyle>
          <a:p>
            <a:endParaRPr/>
          </a:p>
        </p:txBody>
      </p:sp>
      <p:sp>
        <p:nvSpPr>
          <p:cNvPr id="216" name="Shape 216"/>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17" name="Shape 21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18" name="Shape 218"/>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1" name="Shape 221"/>
          <p:cNvSpPr txBox="1">
            <a:spLocks noGrp="1"/>
          </p:cNvSpPr>
          <p:nvPr>
            <p:ph type="body" idx="1"/>
          </p:nvPr>
        </p:nvSpPr>
        <p:spPr>
          <a:xfrm rot="5400000">
            <a:off x="541350" y="190488"/>
            <a:ext cx="5851500" cy="6019798"/>
          </a:xfrm>
          <a:prstGeom prst="rect">
            <a:avLst/>
          </a:prstGeom>
          <a:noFill/>
          <a:ln>
            <a:noFill/>
          </a:ln>
        </p:spPr>
        <p:txBody>
          <a:bodyPr lIns="91425" tIns="91425" rIns="91425" bIns="91425" anchor="t" anchorCtr="0"/>
          <a:lstStyle>
            <a:lvl1pPr marL="342900" indent="-50800" algn="l" rtl="0">
              <a:spcBef>
                <a:spcPts val="640"/>
              </a:spcBef>
              <a:spcAft>
                <a:spcPts val="0"/>
              </a:spcAft>
              <a:buClr>
                <a:schemeClr val="dk1"/>
              </a:buClr>
              <a:buFont typeface="Calibri"/>
              <a:buChar char="•"/>
              <a:defRPr/>
            </a:lvl1pPr>
            <a:lvl2pPr marL="742950" indent="-19050" algn="l" rtl="0">
              <a:spcBef>
                <a:spcPts val="560"/>
              </a:spcBef>
              <a:spcAft>
                <a:spcPts val="0"/>
              </a:spcAft>
              <a:buClr>
                <a:schemeClr val="dk1"/>
              </a:buClr>
              <a:buFont typeface="Calibri"/>
              <a:buChar char="–"/>
              <a:defRPr/>
            </a:lvl2pPr>
            <a:lvl3pPr marL="1143000" indent="12700" algn="l" rtl="0">
              <a:spcBef>
                <a:spcPts val="480"/>
              </a:spcBef>
              <a:spcAft>
                <a:spcPts val="0"/>
              </a:spcAft>
              <a:buClr>
                <a:schemeClr val="dk1"/>
              </a:buClr>
              <a:buFont typeface="Calibri"/>
              <a:buChar char="•"/>
              <a:defRPr/>
            </a:lvl3pPr>
            <a:lvl4pPr marL="1600200" indent="-12700" algn="l" rtl="0">
              <a:spcBef>
                <a:spcPts val="400"/>
              </a:spcBef>
              <a:spcAft>
                <a:spcPts val="0"/>
              </a:spcAft>
              <a:buClr>
                <a:schemeClr val="dk1"/>
              </a:buClr>
              <a:buFont typeface="Calibri"/>
              <a:buChar char="–"/>
              <a:defRPr/>
            </a:lvl4pPr>
            <a:lvl5pPr marL="2057400" indent="-12700" algn="l" rtl="0">
              <a:spcBef>
                <a:spcPts val="400"/>
              </a:spcBef>
              <a:spcAft>
                <a:spcPts val="0"/>
              </a:spcAft>
              <a:buClr>
                <a:schemeClr val="dk1"/>
              </a:buClr>
              <a:buFont typeface="Calibri"/>
              <a:buChar char="»"/>
              <a:defRPr/>
            </a:lvl5pPr>
            <a:lvl6pPr marL="2514600" indent="-12700" algn="l" rtl="0">
              <a:spcBef>
                <a:spcPts val="400"/>
              </a:spcBef>
              <a:buClr>
                <a:schemeClr val="dk1"/>
              </a:buClr>
              <a:buFont typeface="Calibri"/>
              <a:buChar char="•"/>
              <a:defRPr/>
            </a:lvl6pPr>
            <a:lvl7pPr marL="2971800" indent="-12700" algn="l" rtl="0">
              <a:spcBef>
                <a:spcPts val="400"/>
              </a:spcBef>
              <a:buClr>
                <a:schemeClr val="dk1"/>
              </a:buClr>
              <a:buFont typeface="Calibri"/>
              <a:buChar char="•"/>
              <a:defRPr/>
            </a:lvl7pPr>
            <a:lvl8pPr marL="3429000" indent="-12700" algn="l" rtl="0">
              <a:spcBef>
                <a:spcPts val="400"/>
              </a:spcBef>
              <a:buClr>
                <a:schemeClr val="dk1"/>
              </a:buClr>
              <a:buFont typeface="Calibri"/>
              <a:buChar char="•"/>
              <a:defRPr/>
            </a:lvl8pPr>
            <a:lvl9pPr marL="3886200" indent="-12700" algn="l" rtl="0">
              <a:spcBef>
                <a:spcPts val="400"/>
              </a:spcBef>
              <a:buClr>
                <a:schemeClr val="dk1"/>
              </a:buClr>
              <a:buFont typeface="Calibri"/>
              <a:buChar char="•"/>
              <a:defRPr/>
            </a:lvl9pPr>
          </a:lstStyle>
          <a:p>
            <a:endParaRPr/>
          </a:p>
        </p:txBody>
      </p:sp>
      <p:sp>
        <p:nvSpPr>
          <p:cNvPr id="222" name="Shape 222"/>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23" name="Shape 223"/>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24" name="Shape 224"/>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56848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75829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079519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42542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101058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79759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848741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23315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4" name="Shape 16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50800" algn="l" rtl="0">
              <a:spcBef>
                <a:spcPts val="640"/>
              </a:spcBef>
              <a:spcAft>
                <a:spcPts val="0"/>
              </a:spcAft>
              <a:buClr>
                <a:schemeClr val="dk1"/>
              </a:buClr>
              <a:buFont typeface="Calibri"/>
              <a:buChar char="•"/>
              <a:defRPr/>
            </a:lvl1pPr>
            <a:lvl2pPr marL="742950" indent="-19050" algn="l" rtl="0">
              <a:spcBef>
                <a:spcPts val="560"/>
              </a:spcBef>
              <a:spcAft>
                <a:spcPts val="0"/>
              </a:spcAft>
              <a:buClr>
                <a:schemeClr val="dk1"/>
              </a:buClr>
              <a:buFont typeface="Calibri"/>
              <a:buChar char="–"/>
              <a:defRPr/>
            </a:lvl2pPr>
            <a:lvl3pPr marL="1143000" indent="12700" algn="l" rtl="0">
              <a:spcBef>
                <a:spcPts val="480"/>
              </a:spcBef>
              <a:spcAft>
                <a:spcPts val="0"/>
              </a:spcAft>
              <a:buClr>
                <a:schemeClr val="dk1"/>
              </a:buClr>
              <a:buFont typeface="Calibri"/>
              <a:buChar char="•"/>
              <a:defRPr/>
            </a:lvl3pPr>
            <a:lvl4pPr marL="1600200" indent="-12700" algn="l" rtl="0">
              <a:spcBef>
                <a:spcPts val="400"/>
              </a:spcBef>
              <a:spcAft>
                <a:spcPts val="0"/>
              </a:spcAft>
              <a:buClr>
                <a:schemeClr val="dk1"/>
              </a:buClr>
              <a:buFont typeface="Calibri"/>
              <a:buChar char="–"/>
              <a:defRPr/>
            </a:lvl4pPr>
            <a:lvl5pPr marL="2057400" indent="-12700" algn="l" rtl="0">
              <a:spcBef>
                <a:spcPts val="400"/>
              </a:spcBef>
              <a:spcAft>
                <a:spcPts val="0"/>
              </a:spcAft>
              <a:buClr>
                <a:schemeClr val="dk1"/>
              </a:buClr>
              <a:buFont typeface="Calibri"/>
              <a:buChar char="»"/>
              <a:defRPr/>
            </a:lvl5pPr>
            <a:lvl6pPr marL="2514600" indent="-12700" algn="l" rtl="0">
              <a:spcBef>
                <a:spcPts val="400"/>
              </a:spcBef>
              <a:buClr>
                <a:schemeClr val="dk1"/>
              </a:buClr>
              <a:buFont typeface="Calibri"/>
              <a:buChar char="•"/>
              <a:defRPr/>
            </a:lvl6pPr>
            <a:lvl7pPr marL="2971800" indent="-12700" algn="l" rtl="0">
              <a:spcBef>
                <a:spcPts val="400"/>
              </a:spcBef>
              <a:buClr>
                <a:schemeClr val="dk1"/>
              </a:buClr>
              <a:buFont typeface="Calibri"/>
              <a:buChar char="•"/>
              <a:defRPr/>
            </a:lvl7pPr>
            <a:lvl8pPr marL="3429000" indent="-12700" algn="l" rtl="0">
              <a:spcBef>
                <a:spcPts val="400"/>
              </a:spcBef>
              <a:buClr>
                <a:schemeClr val="dk1"/>
              </a:buClr>
              <a:buFont typeface="Calibri"/>
              <a:buChar char="•"/>
              <a:defRPr/>
            </a:lvl8pPr>
            <a:lvl9pPr marL="3886200" indent="-12700" algn="l" rtl="0">
              <a:spcBef>
                <a:spcPts val="400"/>
              </a:spcBef>
              <a:buClr>
                <a:schemeClr val="dk1"/>
              </a:buClr>
              <a:buFont typeface="Calibri"/>
              <a:buChar char="•"/>
              <a:defRPr/>
            </a:lvl9pPr>
          </a:lstStyle>
          <a:p>
            <a:endParaRPr/>
          </a:p>
        </p:txBody>
      </p:sp>
      <p:sp>
        <p:nvSpPr>
          <p:cNvPr id="165" name="Shape 165"/>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66" name="Shape 16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67" name="Shape 167"/>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169586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749093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66682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0" name="Shape 170"/>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171" name="Shape 17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72" name="Shape 17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73" name="Shape 173"/>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76" name="Shape 176"/>
          <p:cNvSpPr txBox="1">
            <a:spLocks noGrp="1"/>
          </p:cNvSpPr>
          <p:nvPr>
            <p:ph type="body" idx="1"/>
          </p:nvPr>
        </p:nvSpPr>
        <p:spPr>
          <a:xfrm>
            <a:off x="457200" y="1600200"/>
            <a:ext cx="4038598"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7" name="Shape 177"/>
          <p:cNvSpPr txBox="1">
            <a:spLocks noGrp="1"/>
          </p:cNvSpPr>
          <p:nvPr>
            <p:ph type="body" idx="2"/>
          </p:nvPr>
        </p:nvSpPr>
        <p:spPr>
          <a:xfrm>
            <a:off x="4648200" y="1600200"/>
            <a:ext cx="4038598"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8" name="Shape 178"/>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79" name="Shape 179"/>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0" name="Shape 180"/>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3" name="Shape 183"/>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84" name="Shape 184"/>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5" name="Shape 185"/>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86" name="Shape 186"/>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7" name="Shape 187"/>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8" name="Shape 18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9" name="Shape 189"/>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2" name="Shape 192"/>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3" name="Shape 193"/>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4" name="Shape 194"/>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5"/>
        <p:cNvGrpSpPr/>
        <p:nvPr/>
      </p:nvGrpSpPr>
      <p:grpSpPr>
        <a:xfrm>
          <a:off x="0" y="0"/>
          <a:ext cx="0" cy="0"/>
          <a:chOff x="0" y="0"/>
          <a:chExt cx="0" cy="0"/>
        </a:xfrm>
      </p:grpSpPr>
      <p:sp>
        <p:nvSpPr>
          <p:cNvPr id="196" name="Shape 196"/>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7" name="Shape 19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8" name="Shape 198"/>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3050"/>
            <a:ext cx="3008398" cy="11619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1" name="Shape 201"/>
          <p:cNvSpPr txBox="1">
            <a:spLocks noGrp="1"/>
          </p:cNvSpPr>
          <p:nvPr>
            <p:ph type="body" idx="1"/>
          </p:nvPr>
        </p:nvSpPr>
        <p:spPr>
          <a:xfrm>
            <a:off x="3575050" y="273050"/>
            <a:ext cx="5111698" cy="58529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2" name="Shape 202"/>
          <p:cNvSpPr txBox="1">
            <a:spLocks noGrp="1"/>
          </p:cNvSpPr>
          <p:nvPr>
            <p:ph type="body" idx="2"/>
          </p:nvPr>
        </p:nvSpPr>
        <p:spPr>
          <a:xfrm>
            <a:off x="457200" y="1435100"/>
            <a:ext cx="3008398" cy="46910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03" name="Shape 203"/>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04" name="Shape 20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05" name="Shape 205"/>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792288" y="4800600"/>
            <a:ext cx="5486399" cy="56669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8" name="Shape 208"/>
          <p:cNvSpPr>
            <a:spLocks noGrp="1"/>
          </p:cNvSpPr>
          <p:nvPr>
            <p:ph type="pic" idx="2"/>
          </p:nvPr>
        </p:nvSpPr>
        <p:spPr>
          <a:xfrm>
            <a:off x="1792288" y="612775"/>
            <a:ext cx="5486399" cy="4114800"/>
          </a:xfrm>
          <a:prstGeom prst="rect">
            <a:avLst/>
          </a:prstGeom>
          <a:noFill/>
          <a:ln>
            <a:noFill/>
          </a:ln>
        </p:spPr>
      </p:sp>
      <p:sp>
        <p:nvSpPr>
          <p:cNvPr id="209" name="Shape 209"/>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10" name="Shape 210"/>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11" name="Shape 21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12" name="Shape 212"/>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1" name="Shape 15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50800" algn="l" rtl="0">
              <a:lnSpc>
                <a:spcPct val="100000"/>
              </a:lnSpc>
              <a:spcBef>
                <a:spcPts val="640"/>
              </a:spcBef>
              <a:spcAft>
                <a:spcPts val="0"/>
              </a:spcAft>
              <a:buClr>
                <a:schemeClr val="dk1"/>
              </a:buClr>
              <a:buFont typeface="Calibri"/>
              <a:buChar char="•"/>
              <a:defRPr/>
            </a:lvl1pPr>
            <a:lvl2pPr marL="742950" marR="0" indent="-19050" algn="l" rtl="0">
              <a:lnSpc>
                <a:spcPct val="100000"/>
              </a:lnSpc>
              <a:spcBef>
                <a:spcPts val="560"/>
              </a:spcBef>
              <a:spcAft>
                <a:spcPts val="0"/>
              </a:spcAft>
              <a:buClr>
                <a:schemeClr val="dk1"/>
              </a:buClr>
              <a:buFont typeface="Calibri"/>
              <a:buChar char="–"/>
              <a:defRPr/>
            </a:lvl2pPr>
            <a:lvl3pPr marL="1143000" marR="0" indent="12700" algn="l" rtl="0">
              <a:lnSpc>
                <a:spcPct val="100000"/>
              </a:lnSpc>
              <a:spcBef>
                <a:spcPts val="480"/>
              </a:spcBef>
              <a:spcAft>
                <a:spcPts val="0"/>
              </a:spcAft>
              <a:buClr>
                <a:schemeClr val="dk1"/>
              </a:buClr>
              <a:buFont typeface="Calibri"/>
              <a:buChar char="•"/>
              <a:defRPr/>
            </a:lvl3pPr>
            <a:lvl4pPr marL="1600200" marR="0" indent="-12700" algn="l" rtl="0">
              <a:lnSpc>
                <a:spcPct val="100000"/>
              </a:lnSpc>
              <a:spcBef>
                <a:spcPts val="400"/>
              </a:spcBef>
              <a:spcAft>
                <a:spcPts val="0"/>
              </a:spcAft>
              <a:buClr>
                <a:schemeClr val="dk1"/>
              </a:buClr>
              <a:buFont typeface="Calibri"/>
              <a:buChar char="–"/>
              <a:defRPr/>
            </a:lvl4pPr>
            <a:lvl5pPr marL="2057400" marR="0" indent="-12700" algn="l" rtl="0">
              <a:lnSpc>
                <a:spcPct val="100000"/>
              </a:lnSpc>
              <a:spcBef>
                <a:spcPts val="400"/>
              </a:spcBef>
              <a:spcAft>
                <a:spcPts val="0"/>
              </a:spcAft>
              <a:buClr>
                <a:schemeClr val="dk1"/>
              </a:buClr>
              <a:buFont typeface="Calibri"/>
              <a:buChar char="»"/>
              <a:defRPr/>
            </a:lvl5pPr>
            <a:lvl6pPr marL="2514600" marR="0" indent="-12700" algn="l" rtl="0">
              <a:lnSpc>
                <a:spcPct val="100000"/>
              </a:lnSpc>
              <a:spcBef>
                <a:spcPts val="400"/>
              </a:spcBef>
              <a:spcAft>
                <a:spcPts val="0"/>
              </a:spcAft>
              <a:buClr>
                <a:schemeClr val="dk1"/>
              </a:buClr>
              <a:buFont typeface="Calibri"/>
              <a:buChar char="•"/>
              <a:defRPr/>
            </a:lvl6pPr>
            <a:lvl7pPr marL="2971800" marR="0" indent="-12700" algn="l" rtl="0">
              <a:lnSpc>
                <a:spcPct val="100000"/>
              </a:lnSpc>
              <a:spcBef>
                <a:spcPts val="400"/>
              </a:spcBef>
              <a:spcAft>
                <a:spcPts val="0"/>
              </a:spcAft>
              <a:buClr>
                <a:schemeClr val="dk1"/>
              </a:buClr>
              <a:buFont typeface="Calibri"/>
              <a:buChar char="•"/>
              <a:defRPr/>
            </a:lvl7pPr>
            <a:lvl8pPr marL="3429000" marR="0" indent="-12700" algn="l" rtl="0">
              <a:lnSpc>
                <a:spcPct val="100000"/>
              </a:lnSpc>
              <a:spcBef>
                <a:spcPts val="400"/>
              </a:spcBef>
              <a:spcAft>
                <a:spcPts val="0"/>
              </a:spcAft>
              <a:buClr>
                <a:schemeClr val="dk1"/>
              </a:buClr>
              <a:buFont typeface="Calibri"/>
              <a:buChar char="•"/>
              <a:defRPr/>
            </a:lvl8pPr>
            <a:lvl9pPr marL="3886200" marR="0" indent="-12700" algn="l" rtl="0">
              <a:lnSpc>
                <a:spcPct val="100000"/>
              </a:lnSpc>
              <a:spcBef>
                <a:spcPts val="400"/>
              </a:spcBef>
              <a:spcAft>
                <a:spcPts val="0"/>
              </a:spcAft>
              <a:buClr>
                <a:schemeClr val="dk1"/>
              </a:buClr>
              <a:buFont typeface="Calibri"/>
              <a:buChar char="•"/>
              <a:defRPr/>
            </a:lvl9pPr>
          </a:lstStyle>
          <a:p>
            <a:endParaRPr/>
          </a:p>
        </p:txBody>
      </p:sp>
      <p:sp>
        <p:nvSpPr>
          <p:cNvPr id="152" name="Shape 152"/>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53" name="Shape 153"/>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54" name="Shape 154"/>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pic>
        <p:nvPicPr>
          <p:cNvPr id="155" name="Shape 155"/>
          <p:cNvPicPr preferRelativeResize="0"/>
          <p:nvPr/>
        </p:nvPicPr>
        <p:blipFill rotWithShape="1">
          <a:blip r:embed="rId13">
            <a:alphaModFix/>
          </a:blip>
          <a:srcRect/>
          <a:stretch/>
        </p:blipFill>
        <p:spPr>
          <a:xfrm>
            <a:off x="6705600" y="6010275"/>
            <a:ext cx="1646099" cy="822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906864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1.wdp"/><Relationship Id="rId5" Type="http://schemas.openxmlformats.org/officeDocument/2006/relationships/image" Target="../media/image25.png"/><Relationship Id="rId6" Type="http://schemas.microsoft.com/office/2007/relationships/hdphoto" Target="../media/hdphoto2.wdp"/><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jp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hyperlink" Target="http://www.tools4teachingscience.org" TargetMode="External"/><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38.jp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jp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gif"/><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gif"/><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 name="Picture 1"/>
          <p:cNvPicPr>
            <a:picLocks noChangeAspect="1"/>
          </p:cNvPicPr>
          <p:nvPr/>
        </p:nvPicPr>
        <p:blipFill rotWithShape="1">
          <a:blip r:embed="rId3">
            <a:clrChange>
              <a:clrFrom>
                <a:srgbClr val="FEFEFE"/>
              </a:clrFrom>
              <a:clrTo>
                <a:srgbClr val="FEFEFE">
                  <a:alpha val="0"/>
                </a:srgbClr>
              </a:clrTo>
            </a:clrChange>
          </a:blip>
          <a:srcRect r="1088"/>
          <a:stretch/>
        </p:blipFill>
        <p:spPr>
          <a:xfrm>
            <a:off x="0" y="0"/>
            <a:ext cx="9144000" cy="3670102"/>
          </a:xfrm>
          <a:prstGeom prst="rect">
            <a:avLst/>
          </a:prstGeom>
        </p:spPr>
      </p:pic>
      <p:pic>
        <p:nvPicPr>
          <p:cNvPr id="293" name="Shape 293"/>
          <p:cNvPicPr preferRelativeResize="0"/>
          <p:nvPr/>
        </p:nvPicPr>
        <p:blipFill rotWithShape="1">
          <a:blip r:embed="rId4">
            <a:clrChange>
              <a:clrFrom>
                <a:srgbClr val="FFFFFF"/>
              </a:clrFrom>
              <a:clrTo>
                <a:srgbClr val="FFFFFF">
                  <a:alpha val="0"/>
                </a:srgbClr>
              </a:clrTo>
            </a:clrChange>
            <a:alphaModFix/>
          </a:blip>
          <a:srcRect/>
          <a:stretch/>
        </p:blipFill>
        <p:spPr>
          <a:xfrm rot="13915747">
            <a:off x="7919801" y="4077050"/>
            <a:ext cx="1281599" cy="1636140"/>
          </a:xfrm>
          <a:prstGeom prst="rect">
            <a:avLst/>
          </a:prstGeom>
          <a:noFill/>
          <a:ln>
            <a:noFill/>
          </a:ln>
        </p:spPr>
      </p:pic>
      <p:pic>
        <p:nvPicPr>
          <p:cNvPr id="294" name="Shape 294"/>
          <p:cNvPicPr preferRelativeResize="0"/>
          <p:nvPr/>
        </p:nvPicPr>
        <p:blipFill rotWithShape="1">
          <a:blip r:embed="rId5">
            <a:clrChange>
              <a:clrFrom>
                <a:srgbClr val="FFFFFF"/>
              </a:clrFrom>
              <a:clrTo>
                <a:srgbClr val="FFFFFF">
                  <a:alpha val="0"/>
                </a:srgbClr>
              </a:clrTo>
            </a:clrChange>
            <a:alphaModFix/>
          </a:blip>
          <a:srcRect/>
          <a:stretch/>
        </p:blipFill>
        <p:spPr>
          <a:xfrm rot="4039195">
            <a:off x="-717012" y="4084821"/>
            <a:ext cx="2971799" cy="3107957"/>
          </a:xfrm>
          <a:prstGeom prst="rect">
            <a:avLst/>
          </a:prstGeom>
          <a:noFill/>
          <a:ln>
            <a:noFill/>
          </a:ln>
        </p:spPr>
      </p:pic>
      <p:sp>
        <p:nvSpPr>
          <p:cNvPr id="291" name="Shape 291"/>
          <p:cNvSpPr txBox="1">
            <a:spLocks noGrp="1"/>
          </p:cNvSpPr>
          <p:nvPr>
            <p:ph type="ctrTitle"/>
          </p:nvPr>
        </p:nvSpPr>
        <p:spPr>
          <a:xfrm>
            <a:off x="925824" y="374650"/>
            <a:ext cx="7532376" cy="1755775"/>
          </a:xfrm>
          <a:prstGeom prst="rect">
            <a:avLst/>
          </a:prstGeom>
          <a:solidFill>
            <a:srgbClr val="FFFFFF">
              <a:alpha val="63137"/>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74806"/>
              </a:buClr>
              <a:buSzPct val="25000"/>
              <a:buFont typeface="Calibri"/>
              <a:buNone/>
            </a:pPr>
            <a:r>
              <a:rPr lang="en-US" sz="4800" b="1" i="0" u="none" strike="noStrike" cap="none" baseline="0" dirty="0" smtClean="0">
                <a:solidFill>
                  <a:srgbClr val="974806"/>
                </a:solidFill>
                <a:latin typeface="Calibri"/>
                <a:ea typeface="Calibri"/>
                <a:cs typeface="Calibri"/>
                <a:sym typeface="Calibri"/>
                <a:rtl val="0"/>
              </a:rPr>
              <a:t>Northwest</a:t>
            </a:r>
            <a:br>
              <a:rPr lang="en-US" sz="4800" b="1" i="0" u="none" strike="noStrike" cap="none" baseline="0" dirty="0" smtClean="0">
                <a:solidFill>
                  <a:srgbClr val="974806"/>
                </a:solidFill>
                <a:latin typeface="Calibri"/>
                <a:ea typeface="Calibri"/>
                <a:cs typeface="Calibri"/>
                <a:sym typeface="Calibri"/>
                <a:rtl val="0"/>
              </a:rPr>
            </a:br>
            <a:r>
              <a:rPr lang="en-US" sz="4800" b="1" i="0" u="none" strike="noStrike" cap="none" baseline="0" dirty="0" smtClean="0">
                <a:solidFill>
                  <a:srgbClr val="974806"/>
                </a:solidFill>
                <a:latin typeface="Calibri"/>
                <a:ea typeface="Calibri"/>
                <a:cs typeface="Calibri"/>
                <a:sym typeface="Calibri"/>
                <a:rtl val="0"/>
              </a:rPr>
              <a:t>Science </a:t>
            </a:r>
            <a:r>
              <a:rPr lang="en-US" sz="4800" b="1" i="0" u="none" strike="noStrike" cap="none" baseline="0" dirty="0">
                <a:solidFill>
                  <a:srgbClr val="974806"/>
                </a:solidFill>
                <a:latin typeface="Calibri"/>
                <a:ea typeface="Calibri"/>
                <a:cs typeface="Calibri"/>
                <a:sym typeface="Calibri"/>
                <a:rtl val="0"/>
              </a:rPr>
              <a:t>Leadership Network</a:t>
            </a:r>
          </a:p>
        </p:txBody>
      </p:sp>
      <p:sp>
        <p:nvSpPr>
          <p:cNvPr id="292" name="Shape 292"/>
          <p:cNvSpPr txBox="1">
            <a:spLocks noGrp="1"/>
          </p:cNvSpPr>
          <p:nvPr>
            <p:ph type="subTitle" idx="1"/>
          </p:nvPr>
        </p:nvSpPr>
        <p:spPr>
          <a:xfrm>
            <a:off x="1371600" y="2332383"/>
            <a:ext cx="7772400" cy="330641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800"/>
              </a:spcAft>
              <a:buClr>
                <a:srgbClr val="E36C09"/>
              </a:buClr>
              <a:buSzPct val="25000"/>
              <a:buFont typeface="Calibri"/>
              <a:buNone/>
            </a:pPr>
            <a:r>
              <a:rPr lang="en-US" sz="4000" b="1" i="0" u="none" strike="noStrike" cap="none" baseline="0" dirty="0" smtClean="0">
                <a:solidFill>
                  <a:srgbClr val="FF0000"/>
                </a:solidFill>
                <a:latin typeface="Calibri"/>
                <a:ea typeface="Calibri"/>
                <a:cs typeface="Calibri"/>
                <a:sym typeface="Calibri"/>
                <a:rtl val="0"/>
              </a:rPr>
              <a:t>Welcome!</a:t>
            </a:r>
          </a:p>
          <a:p>
            <a:pPr marL="914400" lvl="1" indent="-457200" algn="l">
              <a:spcBef>
                <a:spcPts val="0"/>
              </a:spcBef>
              <a:spcAft>
                <a:spcPts val="1800"/>
              </a:spcAft>
              <a:buClr>
                <a:srgbClr val="E36C09"/>
              </a:buClr>
              <a:buSzPct val="100000"/>
              <a:buFont typeface="Arial" panose="020B0604020202020204" pitchFamily="34" charset="0"/>
              <a:buChar char="•"/>
            </a:pPr>
            <a:r>
              <a:rPr lang="en-US" sz="2400" b="1" i="0" u="none" strike="noStrike" cap="none" baseline="0" dirty="0" smtClean="0">
                <a:solidFill>
                  <a:srgbClr val="FF0000"/>
                </a:solidFill>
                <a:latin typeface="Calibri"/>
                <a:ea typeface="Calibri"/>
                <a:cs typeface="Calibri"/>
                <a:sym typeface="Calibri"/>
                <a:rtl val="0"/>
              </a:rPr>
              <a:t>Please have a seat where you like.</a:t>
            </a:r>
          </a:p>
          <a:p>
            <a:pPr marL="914400" lvl="1" indent="-457200" algn="l">
              <a:spcBef>
                <a:spcPts val="0"/>
              </a:spcBef>
              <a:spcAft>
                <a:spcPts val="1800"/>
              </a:spcAft>
              <a:buClr>
                <a:srgbClr val="E36C09"/>
              </a:buClr>
              <a:buSzPct val="100000"/>
              <a:buFont typeface="Arial" panose="020B0604020202020204" pitchFamily="34" charset="0"/>
              <a:buChar char="•"/>
            </a:pPr>
            <a:r>
              <a:rPr lang="en-US" sz="2400" b="1" dirty="0" smtClean="0">
                <a:solidFill>
                  <a:srgbClr val="FF0000"/>
                </a:solidFill>
                <a:latin typeface="Calibri"/>
                <a:ea typeface="Calibri"/>
                <a:cs typeface="Calibri"/>
                <a:sym typeface="Calibri"/>
                <a:rtl val="0"/>
              </a:rPr>
              <a:t>Complete the probe “Science and Engineering Practices Implementation”</a:t>
            </a:r>
          </a:p>
          <a:p>
            <a:pPr marL="914400" lvl="1" indent="-457200" algn="l">
              <a:spcBef>
                <a:spcPts val="0"/>
              </a:spcBef>
              <a:spcAft>
                <a:spcPts val="1800"/>
              </a:spcAft>
              <a:buClr>
                <a:srgbClr val="E36C09"/>
              </a:buClr>
              <a:buSzPct val="100000"/>
              <a:buFont typeface="Arial" panose="020B0604020202020204" pitchFamily="34" charset="0"/>
              <a:buChar char="•"/>
            </a:pPr>
            <a:r>
              <a:rPr lang="en-US" sz="2400" b="1" i="0" u="none" strike="noStrike" cap="none" baseline="0" dirty="0" smtClean="0">
                <a:solidFill>
                  <a:srgbClr val="FF0000"/>
                </a:solidFill>
                <a:latin typeface="Calibri"/>
                <a:ea typeface="Calibri"/>
                <a:cs typeface="Calibri"/>
                <a:sym typeface="Calibri"/>
                <a:rtl val="0"/>
              </a:rPr>
              <a:t>Review</a:t>
            </a:r>
            <a:r>
              <a:rPr lang="en-US" sz="2400" b="1" i="0" u="none" strike="noStrike" cap="none" dirty="0" smtClean="0">
                <a:solidFill>
                  <a:srgbClr val="FF0000"/>
                </a:solidFill>
                <a:latin typeface="Calibri"/>
                <a:ea typeface="Calibri"/>
                <a:cs typeface="Calibri"/>
                <a:sym typeface="Calibri"/>
                <a:rtl val="0"/>
              </a:rPr>
              <a:t> the “Norms of Collaboration”</a:t>
            </a:r>
          </a:p>
          <a:p>
            <a:pPr marL="914400" lvl="1" indent="-457200" algn="l">
              <a:spcBef>
                <a:spcPts val="0"/>
              </a:spcBef>
              <a:spcAft>
                <a:spcPts val="1800"/>
              </a:spcAft>
              <a:buClr>
                <a:srgbClr val="E36C09"/>
              </a:buClr>
              <a:buSzPct val="100000"/>
              <a:buFont typeface="Arial" panose="020B0604020202020204" pitchFamily="34" charset="0"/>
              <a:buChar char="•"/>
            </a:pPr>
            <a:r>
              <a:rPr lang="en-US" sz="2400" b="1" baseline="0" dirty="0" smtClean="0">
                <a:solidFill>
                  <a:srgbClr val="FF0000"/>
                </a:solidFill>
                <a:latin typeface="Calibri"/>
                <a:ea typeface="Calibri"/>
                <a:cs typeface="Calibri"/>
                <a:sym typeface="Calibri"/>
                <a:rtl val="0"/>
              </a:rPr>
              <a:t>We’ll start today’s workshop at 9:00 AM</a:t>
            </a:r>
            <a:endParaRPr lang="en-US" sz="2400" b="1" i="0" u="none" strike="noStrike" cap="none" baseline="0" dirty="0">
              <a:solidFill>
                <a:srgbClr val="E36C09"/>
              </a:solidFill>
              <a:latin typeface="Calibri"/>
              <a:ea typeface="Calibri"/>
              <a:cs typeface="Calibri"/>
              <a:sym typeface="Calibri"/>
              <a:rtl val="0"/>
            </a:endParaRPr>
          </a:p>
        </p:txBody>
      </p:sp>
    </p:spTree>
    <p:extLst>
      <p:ext uri="{BB962C8B-B14F-4D97-AF65-F5344CB8AC3E}">
        <p14:creationId xmlns:p14="http://schemas.microsoft.com/office/powerpoint/2010/main" val="11497021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565627"/>
            <a:ext cx="8229600" cy="87322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600" b="1" i="0" u="none" strike="noStrike" cap="none" baseline="0" dirty="0" smtClean="0">
                <a:solidFill>
                  <a:srgbClr val="000000"/>
                </a:solidFill>
                <a:latin typeface="Calibri"/>
                <a:ea typeface="Calibri"/>
                <a:cs typeface="Calibri"/>
                <a:sym typeface="Calibri"/>
                <a:rtl val="0"/>
              </a:rPr>
              <a:t>Workshop Goals</a:t>
            </a:r>
            <a:endParaRPr lang="en-US" sz="3600" b="1" i="0" u="none" strike="noStrike" cap="none" baseline="0" dirty="0">
              <a:solidFill>
                <a:srgbClr val="000000"/>
              </a:solidFill>
              <a:latin typeface="Calibri"/>
              <a:ea typeface="Calibri"/>
              <a:cs typeface="Calibri"/>
              <a:sym typeface="Calibri"/>
              <a:rtl val="0"/>
            </a:endParaRPr>
          </a:p>
        </p:txBody>
      </p:sp>
      <p:sp>
        <p:nvSpPr>
          <p:cNvPr id="360" name="Shape 360"/>
          <p:cNvSpPr txBox="1">
            <a:spLocks noGrp="1"/>
          </p:cNvSpPr>
          <p:nvPr>
            <p:ph idx="1"/>
          </p:nvPr>
        </p:nvSpPr>
        <p:spPr>
          <a:xfrm>
            <a:off x="457200" y="1638012"/>
            <a:ext cx="8229600" cy="5219988"/>
          </a:xfrm>
          <a:prstGeom prst="rect">
            <a:avLst/>
          </a:prstGeom>
          <a:noFill/>
          <a:ln>
            <a:noFill/>
          </a:ln>
        </p:spPr>
        <p:txBody>
          <a:bodyPr lIns="91425" tIns="91425" rIns="91425" bIns="91425" anchor="t" anchorCtr="0">
            <a:noAutofit/>
          </a:bodyPr>
          <a:lstStyle/>
          <a:p>
            <a:pPr marL="0" marR="0" lvl="0" indent="0" rtl="0">
              <a:lnSpc>
                <a:spcPct val="115000"/>
              </a:lnSpc>
              <a:spcBef>
                <a:spcPts val="0"/>
              </a:spcBef>
              <a:spcAft>
                <a:spcPts val="0"/>
              </a:spcAft>
              <a:buClr>
                <a:schemeClr val="dk1"/>
              </a:buClr>
              <a:buSzPct val="25000"/>
              <a:buFont typeface="Arial"/>
              <a:buNone/>
            </a:pPr>
            <a:r>
              <a:rPr lang="en-US" sz="2400" b="1" i="1" u="none" strike="noStrike" cap="none" baseline="0" dirty="0">
                <a:solidFill>
                  <a:schemeClr val="dk1"/>
                </a:solidFill>
                <a:latin typeface="Calibri"/>
                <a:ea typeface="Calibri"/>
                <a:cs typeface="Calibri"/>
                <a:sym typeface="Calibri"/>
                <a:rtl val="0"/>
              </a:rPr>
              <a:t>What </a:t>
            </a:r>
            <a:r>
              <a:rPr lang="en-US" sz="2400" b="1" i="1" u="none" strike="noStrike" cap="none" baseline="0" dirty="0" smtClean="0">
                <a:solidFill>
                  <a:schemeClr val="dk1"/>
                </a:solidFill>
                <a:latin typeface="Calibri"/>
                <a:ea typeface="Calibri"/>
                <a:cs typeface="Calibri"/>
                <a:sym typeface="Calibri"/>
                <a:rtl val="0"/>
              </a:rPr>
              <a:t>might infusing “</a:t>
            </a:r>
            <a:r>
              <a:rPr lang="en-US" sz="2400" b="1" i="1" u="none" strike="noStrike" cap="none" baseline="0" dirty="0">
                <a:solidFill>
                  <a:schemeClr val="dk1"/>
                </a:solidFill>
                <a:latin typeface="Calibri"/>
                <a:ea typeface="Calibri"/>
                <a:cs typeface="Calibri"/>
                <a:sym typeface="Calibri"/>
                <a:rtl val="0"/>
              </a:rPr>
              <a:t>Practices” and “Crosscutting Concepts” look like in </a:t>
            </a:r>
            <a:r>
              <a:rPr lang="en-US" sz="2400" b="1" i="1" u="none" strike="noStrike" cap="none" baseline="0" dirty="0" smtClean="0">
                <a:solidFill>
                  <a:schemeClr val="dk1"/>
                </a:solidFill>
                <a:latin typeface="Calibri"/>
                <a:ea typeface="Calibri"/>
                <a:cs typeface="Calibri"/>
                <a:sym typeface="Calibri"/>
                <a:rtl val="0"/>
              </a:rPr>
              <a:t>practice?</a:t>
            </a:r>
            <a:endParaRPr lang="en-US" sz="2400" b="1" i="1" u="none" strike="noStrike" cap="none" baseline="0" dirty="0">
              <a:solidFill>
                <a:schemeClr val="dk1"/>
              </a:solidFill>
              <a:latin typeface="Calibri"/>
              <a:ea typeface="Calibri"/>
              <a:cs typeface="Calibri"/>
              <a:sym typeface="Calibri"/>
              <a:rtl val="0"/>
            </a:endParaRPr>
          </a:p>
          <a:p>
            <a:pPr marL="292100" marR="0" lvl="0" indent="-165100" algn="l" rtl="0">
              <a:lnSpc>
                <a:spcPct val="115000"/>
              </a:lnSpc>
              <a:spcBef>
                <a:spcPts val="0"/>
              </a:spcBef>
              <a:spcAft>
                <a:spcPts val="0"/>
              </a:spcAft>
              <a:buClr>
                <a:schemeClr val="dk1"/>
              </a:buClr>
              <a:buFont typeface="Arial"/>
              <a:buNone/>
            </a:pPr>
            <a:endParaRPr sz="1000" b="0" i="0" u="none" strike="noStrike" cap="none" baseline="0" dirty="0">
              <a:solidFill>
                <a:schemeClr val="dk1"/>
              </a:solidFill>
              <a:latin typeface="Calibri"/>
              <a:ea typeface="Calibri"/>
              <a:cs typeface="Calibri"/>
              <a:sym typeface="Calibri"/>
              <a:rtl val="0"/>
            </a:endParaRPr>
          </a:p>
          <a:p>
            <a:pPr marL="584200" marR="0" lvl="0" indent="-457200" algn="l" rtl="0">
              <a:lnSpc>
                <a:spcPct val="100000"/>
              </a:lnSpc>
              <a:spcBef>
                <a:spcPts val="0"/>
              </a:spcBef>
              <a:spcAft>
                <a:spcPts val="0"/>
              </a:spcAft>
              <a:buClr>
                <a:schemeClr val="dk1"/>
              </a:buClr>
              <a:buSzPct val="100000"/>
              <a:buFont typeface="+mj-lt"/>
              <a:buAutoNum type="arabicPeriod"/>
            </a:pPr>
            <a:r>
              <a:rPr lang="en-US" sz="2400" b="0" i="0" u="none" strike="noStrike" cap="none" baseline="0" dirty="0">
                <a:solidFill>
                  <a:schemeClr val="dk1"/>
                </a:solidFill>
                <a:latin typeface="Calibri"/>
                <a:ea typeface="Calibri"/>
                <a:cs typeface="Calibri"/>
                <a:sym typeface="Calibri"/>
                <a:rtl val="0"/>
              </a:rPr>
              <a:t>Apply the practice of </a:t>
            </a:r>
            <a:r>
              <a:rPr lang="en-US" sz="2400" b="0" i="1" u="none" strike="noStrike" cap="none" baseline="0" dirty="0">
                <a:solidFill>
                  <a:schemeClr val="dk1"/>
                </a:solidFill>
                <a:latin typeface="Calibri"/>
                <a:ea typeface="Calibri"/>
                <a:cs typeface="Calibri"/>
                <a:sym typeface="Calibri"/>
                <a:rtl val="0"/>
              </a:rPr>
              <a:t>Developing and Using</a:t>
            </a:r>
            <a:r>
              <a:rPr lang="en-US" sz="2400" b="0" i="0" u="none" strike="noStrike" cap="none" baseline="0" dirty="0">
                <a:solidFill>
                  <a:schemeClr val="dk1"/>
                </a:solidFill>
                <a:latin typeface="Calibri"/>
                <a:ea typeface="Calibri"/>
                <a:cs typeface="Calibri"/>
                <a:sym typeface="Calibri"/>
                <a:rtl val="0"/>
              </a:rPr>
              <a:t> </a:t>
            </a:r>
            <a:r>
              <a:rPr lang="en-US" sz="2400" b="0" i="1" u="none" strike="noStrike" cap="none" baseline="0" dirty="0">
                <a:solidFill>
                  <a:schemeClr val="dk1"/>
                </a:solidFill>
                <a:latin typeface="Calibri"/>
                <a:ea typeface="Calibri"/>
                <a:cs typeface="Calibri"/>
                <a:sym typeface="Calibri"/>
                <a:rtl val="0"/>
              </a:rPr>
              <a:t>Models</a:t>
            </a:r>
            <a:r>
              <a:rPr lang="en-US" sz="2400" b="0" i="0" u="none" strike="noStrike" cap="none" baseline="0" dirty="0">
                <a:solidFill>
                  <a:schemeClr val="dk1"/>
                </a:solidFill>
                <a:latin typeface="Calibri"/>
                <a:ea typeface="Calibri"/>
                <a:cs typeface="Calibri"/>
                <a:sym typeface="Calibri"/>
                <a:rtl val="0"/>
              </a:rPr>
              <a:t> to instructional design.</a:t>
            </a:r>
          </a:p>
          <a:p>
            <a:pPr marL="457200" marR="0" lvl="0" indent="-228600" algn="l" rtl="0">
              <a:lnSpc>
                <a:spcPct val="100000"/>
              </a:lnSpc>
              <a:spcBef>
                <a:spcPts val="0"/>
              </a:spcBef>
              <a:spcAft>
                <a:spcPts val="0"/>
              </a:spcAft>
              <a:buClr>
                <a:schemeClr val="dk1"/>
              </a:buClr>
              <a:buFont typeface="+mj-lt"/>
              <a:buAutoNum type="arabicPeriod"/>
            </a:pPr>
            <a:endParaRPr sz="800" b="0" i="0" u="none" strike="noStrike" cap="none" baseline="0" dirty="0">
              <a:solidFill>
                <a:schemeClr val="dk1"/>
              </a:solidFill>
              <a:latin typeface="Calibri"/>
              <a:ea typeface="Calibri"/>
              <a:cs typeface="Calibri"/>
              <a:sym typeface="Calibri"/>
              <a:rtl val="0"/>
            </a:endParaRPr>
          </a:p>
          <a:p>
            <a:pPr marL="584200" marR="0" lvl="0" indent="-457200" algn="l" rtl="0">
              <a:lnSpc>
                <a:spcPct val="100000"/>
              </a:lnSpc>
              <a:spcBef>
                <a:spcPts val="0"/>
              </a:spcBef>
              <a:spcAft>
                <a:spcPts val="0"/>
              </a:spcAft>
              <a:buClr>
                <a:schemeClr val="dk1"/>
              </a:buClr>
              <a:buSzPct val="100000"/>
              <a:buFont typeface="+mj-lt"/>
              <a:buAutoNum type="arabicPeriod"/>
            </a:pPr>
            <a:r>
              <a:rPr lang="en-US" sz="2400" b="0" i="0" u="none" strike="noStrike" cap="none" baseline="0" dirty="0">
                <a:solidFill>
                  <a:schemeClr val="dk1"/>
                </a:solidFill>
                <a:latin typeface="Calibri"/>
                <a:ea typeface="Calibri"/>
                <a:cs typeface="Calibri"/>
                <a:sym typeface="Calibri"/>
                <a:rtl val="0"/>
              </a:rPr>
              <a:t>Connect the practices called </a:t>
            </a:r>
            <a:r>
              <a:rPr lang="en-US" sz="2400" b="0" i="1" u="none" strike="noStrike" cap="none" baseline="0" dirty="0">
                <a:solidFill>
                  <a:schemeClr val="dk1"/>
                </a:solidFill>
                <a:latin typeface="Calibri"/>
                <a:ea typeface="Calibri"/>
                <a:cs typeface="Calibri"/>
                <a:sym typeface="Calibri"/>
                <a:rtl val="0"/>
              </a:rPr>
              <a:t>Constructing Explanations &amp; Designing Solutions</a:t>
            </a:r>
            <a:r>
              <a:rPr lang="en-US" sz="2400" b="0" i="0" u="none" strike="noStrike" cap="none" baseline="0" dirty="0">
                <a:solidFill>
                  <a:schemeClr val="dk1"/>
                </a:solidFill>
                <a:latin typeface="Calibri"/>
                <a:ea typeface="Calibri"/>
                <a:cs typeface="Calibri"/>
                <a:sym typeface="Calibri"/>
                <a:rtl val="0"/>
              </a:rPr>
              <a:t>, </a:t>
            </a:r>
            <a:r>
              <a:rPr lang="en-US" sz="2400" b="0" i="1" u="none" strike="noStrike" cap="none" baseline="0" dirty="0">
                <a:solidFill>
                  <a:schemeClr val="dk1"/>
                </a:solidFill>
                <a:latin typeface="Calibri"/>
                <a:ea typeface="Calibri"/>
                <a:cs typeface="Calibri"/>
                <a:sym typeface="Calibri"/>
                <a:rtl val="0"/>
              </a:rPr>
              <a:t>Engaging in Argument from Evidence</a:t>
            </a:r>
            <a:r>
              <a:rPr lang="en-US" sz="2400" b="0" i="0" u="none" strike="noStrike" cap="none" baseline="0" dirty="0">
                <a:solidFill>
                  <a:schemeClr val="dk1"/>
                </a:solidFill>
                <a:latin typeface="Calibri"/>
                <a:ea typeface="Calibri"/>
                <a:cs typeface="Calibri"/>
                <a:sym typeface="Calibri"/>
                <a:rtl val="0"/>
              </a:rPr>
              <a:t> to </a:t>
            </a:r>
            <a:r>
              <a:rPr lang="en-US" sz="2400" b="0" i="1" u="none" strike="noStrike" cap="none" baseline="0" dirty="0">
                <a:solidFill>
                  <a:schemeClr val="dk1"/>
                </a:solidFill>
                <a:latin typeface="Calibri"/>
                <a:ea typeface="Calibri"/>
                <a:cs typeface="Calibri"/>
                <a:sym typeface="Calibri"/>
                <a:rtl val="0"/>
              </a:rPr>
              <a:t>Developing and Using</a:t>
            </a:r>
            <a:r>
              <a:rPr lang="en-US" sz="2400" b="0" i="0" u="none" strike="noStrike" cap="none" baseline="0" dirty="0">
                <a:solidFill>
                  <a:schemeClr val="dk1"/>
                </a:solidFill>
                <a:latin typeface="Calibri"/>
                <a:ea typeface="Calibri"/>
                <a:cs typeface="Calibri"/>
                <a:sym typeface="Calibri"/>
                <a:rtl val="0"/>
              </a:rPr>
              <a:t> </a:t>
            </a:r>
            <a:r>
              <a:rPr lang="en-US" sz="2400" b="0" i="1" u="none" strike="noStrike" cap="none" baseline="0" dirty="0">
                <a:solidFill>
                  <a:schemeClr val="dk1"/>
                </a:solidFill>
                <a:latin typeface="Calibri"/>
                <a:ea typeface="Calibri"/>
                <a:cs typeface="Calibri"/>
                <a:sym typeface="Calibri"/>
                <a:rtl val="0"/>
              </a:rPr>
              <a:t>Models</a:t>
            </a:r>
            <a:r>
              <a:rPr lang="en-US" sz="2400" b="0" i="0" u="none" strike="noStrike" cap="none" baseline="0" dirty="0">
                <a:solidFill>
                  <a:schemeClr val="dk1"/>
                </a:solidFill>
                <a:latin typeface="Calibri"/>
                <a:ea typeface="Calibri"/>
                <a:cs typeface="Calibri"/>
                <a:sym typeface="Calibri"/>
                <a:rtl val="0"/>
              </a:rPr>
              <a:t> and WA State Learning Standards (ELA).</a:t>
            </a:r>
          </a:p>
          <a:p>
            <a:pPr marL="485775" marR="0" lvl="0" indent="-228600" algn="l" rtl="0">
              <a:lnSpc>
                <a:spcPct val="100000"/>
              </a:lnSpc>
              <a:spcBef>
                <a:spcPts val="0"/>
              </a:spcBef>
              <a:spcAft>
                <a:spcPts val="0"/>
              </a:spcAft>
              <a:buClr>
                <a:schemeClr val="dk1"/>
              </a:buClr>
              <a:buFont typeface="+mj-lt"/>
              <a:buAutoNum type="arabicPeriod"/>
            </a:pPr>
            <a:endParaRPr sz="1050" b="0" i="0" u="none" strike="noStrike" cap="none" baseline="0" dirty="0">
              <a:solidFill>
                <a:schemeClr val="dk1"/>
              </a:solidFill>
              <a:latin typeface="Calibri"/>
              <a:ea typeface="Calibri"/>
              <a:cs typeface="Calibri"/>
              <a:sym typeface="Calibri"/>
              <a:rtl val="0"/>
            </a:endParaRPr>
          </a:p>
          <a:p>
            <a:pPr marL="584200" marR="0" lvl="0" indent="-457200" algn="l" rtl="0">
              <a:lnSpc>
                <a:spcPct val="100000"/>
              </a:lnSpc>
              <a:spcBef>
                <a:spcPts val="0"/>
              </a:spcBef>
              <a:spcAft>
                <a:spcPts val="0"/>
              </a:spcAft>
              <a:buClr>
                <a:schemeClr val="dk1"/>
              </a:buClr>
              <a:buSzPct val="100000"/>
              <a:buFont typeface="+mj-lt"/>
              <a:buAutoNum type="arabicPeriod"/>
            </a:pPr>
            <a:r>
              <a:rPr lang="en-US" sz="2400" b="0" i="0" u="none" strike="noStrike" cap="none" baseline="0" dirty="0">
                <a:solidFill>
                  <a:schemeClr val="dk1"/>
                </a:solidFill>
                <a:latin typeface="Calibri"/>
                <a:ea typeface="Calibri"/>
                <a:cs typeface="Calibri"/>
                <a:sym typeface="Calibri"/>
                <a:rtl val="0"/>
              </a:rPr>
              <a:t>Develop the capacity to engage all learners in classroom discourse and the public representation of their ideas.</a:t>
            </a:r>
          </a:p>
          <a:p>
            <a:pPr marL="482600" marR="0" lvl="0" indent="-228600" algn="l" rtl="0">
              <a:lnSpc>
                <a:spcPct val="100000"/>
              </a:lnSpc>
              <a:spcBef>
                <a:spcPts val="0"/>
              </a:spcBef>
              <a:spcAft>
                <a:spcPts val="0"/>
              </a:spcAft>
              <a:buClr>
                <a:schemeClr val="dk1"/>
              </a:buClr>
              <a:buFont typeface="+mj-lt"/>
              <a:buAutoNum type="arabicPeriod"/>
            </a:pPr>
            <a:endParaRPr sz="1000" b="0" i="0" u="none" strike="noStrike" cap="none" baseline="0" dirty="0">
              <a:solidFill>
                <a:schemeClr val="dk1"/>
              </a:solidFill>
              <a:latin typeface="Calibri"/>
              <a:ea typeface="Calibri"/>
              <a:cs typeface="Calibri"/>
              <a:sym typeface="Calibri"/>
              <a:rtl val="0"/>
            </a:endParaRPr>
          </a:p>
          <a:p>
            <a:pPr marL="584200" marR="0" lvl="0" indent="-457200" algn="l" rtl="0">
              <a:lnSpc>
                <a:spcPct val="100000"/>
              </a:lnSpc>
              <a:spcBef>
                <a:spcPts val="0"/>
              </a:spcBef>
              <a:spcAft>
                <a:spcPts val="0"/>
              </a:spcAft>
              <a:buClr>
                <a:schemeClr val="dk1"/>
              </a:buClr>
              <a:buSzPct val="100000"/>
              <a:buFont typeface="+mj-lt"/>
              <a:buAutoNum type="arabicPeriod"/>
            </a:pPr>
            <a:r>
              <a:rPr lang="en-US" sz="2400" b="0" i="0" u="none" strike="noStrike" cap="none" baseline="0" dirty="0" smtClean="0">
                <a:solidFill>
                  <a:schemeClr val="dk1"/>
                </a:solidFill>
                <a:latin typeface="Calibri"/>
                <a:ea typeface="Calibri"/>
                <a:cs typeface="Calibri"/>
                <a:sym typeface="Calibri"/>
                <a:rtl val="0"/>
              </a:rPr>
              <a:t>Craft common</a:t>
            </a:r>
            <a:r>
              <a:rPr lang="en-US" sz="2400" b="0" i="0" u="none" strike="noStrike" cap="none" dirty="0" smtClean="0">
                <a:solidFill>
                  <a:schemeClr val="dk1"/>
                </a:solidFill>
                <a:latin typeface="Calibri"/>
                <a:ea typeface="Calibri"/>
                <a:cs typeface="Calibri"/>
                <a:sym typeface="Calibri"/>
                <a:rtl val="0"/>
              </a:rPr>
              <a:t> messages back to district.</a:t>
            </a:r>
            <a:endParaRPr lang="en-US" sz="2400" b="0" i="0" u="none" strike="noStrike" cap="none" baseline="0" dirty="0">
              <a:solidFill>
                <a:schemeClr val="dk1"/>
              </a:solidFill>
              <a:latin typeface="Calibri"/>
              <a:ea typeface="Calibri"/>
              <a:cs typeface="Calibri"/>
              <a:sym typeface="Calibri"/>
              <a:rtl val="0"/>
            </a:endParaRPr>
          </a:p>
        </p:txBody>
      </p:sp>
      <p:pic>
        <p:nvPicPr>
          <p:cNvPr id="359" name="Shape 359"/>
          <p:cNvPicPr preferRelativeResize="0"/>
          <p:nvPr/>
        </p:nvPicPr>
        <p:blipFill rotWithShape="1">
          <a:blip r:embed="rId3">
            <a:alphaModFix/>
          </a:blip>
          <a:srcRect/>
          <a:stretch/>
        </p:blipFill>
        <p:spPr>
          <a:xfrm>
            <a:off x="7090013" y="298909"/>
            <a:ext cx="917668" cy="113994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4800" b="1" dirty="0" smtClean="0"/>
              <a:t>Developing</a:t>
            </a:r>
            <a:br>
              <a:rPr lang="en-US" sz="4800" b="1" dirty="0" smtClean="0"/>
            </a:br>
            <a:r>
              <a:rPr lang="en-US" sz="4800" b="1" dirty="0" smtClean="0"/>
              <a:t>and Using</a:t>
            </a:r>
            <a:br>
              <a:rPr lang="en-US" sz="4800" b="1" dirty="0" smtClean="0"/>
            </a:br>
            <a:r>
              <a:rPr lang="en-US" sz="4800" b="1" dirty="0" smtClean="0"/>
              <a:t>Models</a:t>
            </a:r>
            <a:endParaRPr lang="en-US" sz="4800" b="1" dirty="0"/>
          </a:p>
        </p:txBody>
      </p:sp>
      <p:pic>
        <p:nvPicPr>
          <p:cNvPr id="4" name="Picture 3"/>
          <p:cNvPicPr>
            <a:picLocks noChangeAspect="1"/>
          </p:cNvPicPr>
          <p:nvPr/>
        </p:nvPicPr>
        <p:blipFill>
          <a:blip r:embed="rId3"/>
          <a:stretch>
            <a:fillRect/>
          </a:stretch>
        </p:blipFill>
        <p:spPr>
          <a:xfrm rot="434852">
            <a:off x="3366616" y="580253"/>
            <a:ext cx="5279327" cy="68580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6711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4000" b="1" i="0" u="none" strike="noStrike" cap="none" baseline="0" dirty="0">
                <a:solidFill>
                  <a:srgbClr val="000000"/>
                </a:solidFill>
                <a:latin typeface="Calibri"/>
                <a:ea typeface="Calibri"/>
                <a:cs typeface="Calibri"/>
                <a:sym typeface="Calibri"/>
                <a:rtl val="0"/>
              </a:rPr>
              <a:t>Is It Developing and Using Models?</a:t>
            </a:r>
          </a:p>
        </p:txBody>
      </p:sp>
      <p:sp>
        <p:nvSpPr>
          <p:cNvPr id="3" name="Content Placeholder 2"/>
          <p:cNvSpPr>
            <a:spLocks noGrp="1"/>
          </p:cNvSpPr>
          <p:nvPr>
            <p:ph idx="1"/>
          </p:nvPr>
        </p:nvSpPr>
        <p:spPr>
          <a:xfrm>
            <a:off x="5632386" y="1600200"/>
            <a:ext cx="3511614" cy="4525963"/>
          </a:xfrm>
        </p:spPr>
        <p:txBody>
          <a:bodyPr/>
          <a:lstStyle/>
          <a:p>
            <a:r>
              <a:rPr lang="en-US" dirty="0" smtClean="0"/>
              <a:t>Complete the</a:t>
            </a:r>
            <a:br>
              <a:rPr lang="en-US" dirty="0" smtClean="0"/>
            </a:br>
            <a:r>
              <a:rPr lang="en-US" dirty="0" smtClean="0"/>
              <a:t>probe.</a:t>
            </a:r>
          </a:p>
          <a:p>
            <a:r>
              <a:rPr lang="en-US" dirty="0" smtClean="0"/>
              <a:t>When you are</a:t>
            </a:r>
            <a:br>
              <a:rPr lang="en-US" dirty="0" smtClean="0"/>
            </a:br>
            <a:r>
              <a:rPr lang="en-US" dirty="0" smtClean="0"/>
              <a:t>done, share with</a:t>
            </a:r>
            <a:br>
              <a:rPr lang="en-US" dirty="0" smtClean="0"/>
            </a:br>
            <a:r>
              <a:rPr lang="en-US" dirty="0" smtClean="0"/>
              <a:t>an elbow</a:t>
            </a:r>
            <a:br>
              <a:rPr lang="en-US" dirty="0" smtClean="0"/>
            </a:br>
            <a:r>
              <a:rPr lang="en-US" dirty="0" smtClean="0"/>
              <a:t>partner.</a:t>
            </a:r>
            <a:endParaRPr lang="en-US" dirty="0"/>
          </a:p>
        </p:txBody>
      </p:sp>
      <p:sp>
        <p:nvSpPr>
          <p:cNvPr id="369" name="Shape 369"/>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pic>
        <p:nvPicPr>
          <p:cNvPr id="2" name="Picture 1"/>
          <p:cNvPicPr>
            <a:picLocks noChangeAspect="1"/>
          </p:cNvPicPr>
          <p:nvPr/>
        </p:nvPicPr>
        <p:blipFill>
          <a:blip r:embed="rId3"/>
          <a:stretch>
            <a:fillRect/>
          </a:stretch>
        </p:blipFill>
        <p:spPr>
          <a:xfrm rot="20839417">
            <a:off x="770903" y="1707503"/>
            <a:ext cx="4610930" cy="5965687"/>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1" u="none" strike="noStrike" cap="none" baseline="0">
                <a:solidFill>
                  <a:schemeClr val="dk1"/>
                </a:solidFill>
                <a:latin typeface="Calibri"/>
                <a:ea typeface="Calibri"/>
                <a:cs typeface="Calibri"/>
                <a:sym typeface="Calibri"/>
                <a:rtl val="0"/>
              </a:rPr>
              <a:t>The milk chocolate melts in your mouth, not in your hands.</a:t>
            </a:r>
          </a:p>
        </p:txBody>
      </p:sp>
      <p:sp>
        <p:nvSpPr>
          <p:cNvPr id="378" name="Shape 378">
            <a:hlinkClick r:id="" action="ppaction://noaction"/>
          </p:cNvPr>
          <p:cNvSpPr/>
          <p:nvPr/>
        </p:nvSpPr>
        <p:spPr>
          <a:xfrm>
            <a:off x="1599762" y="1790404"/>
            <a:ext cx="5944472" cy="4458348"/>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79" name="Shape 379"/>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8"/>
            <a:ext cx="8229600" cy="75806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i="0" u="none" strike="noStrike" cap="none" baseline="0" dirty="0" smtClean="0">
                <a:solidFill>
                  <a:schemeClr val="dk1"/>
                </a:solidFill>
                <a:latin typeface="Calibri"/>
                <a:ea typeface="Calibri"/>
                <a:cs typeface="Calibri"/>
                <a:sym typeface="Calibri"/>
                <a:rtl val="0"/>
              </a:rPr>
              <a:t>Do you think M&amp;M’s has the science </a:t>
            </a:r>
            <a:r>
              <a:rPr lang="en-US" sz="3600" dirty="0" smtClean="0">
                <a:solidFill>
                  <a:schemeClr val="dk1"/>
                </a:solidFill>
                <a:latin typeface="Calibri"/>
                <a:ea typeface="Calibri"/>
                <a:cs typeface="Calibri"/>
                <a:sym typeface="Calibri"/>
                <a:rtl val="0"/>
              </a:rPr>
              <a:t>right?</a:t>
            </a:r>
            <a:endParaRPr lang="en-US" sz="3600" i="0" u="none" strike="noStrike" cap="none" baseline="0" dirty="0">
              <a:solidFill>
                <a:schemeClr val="dk1"/>
              </a:solidFill>
              <a:latin typeface="Calibri"/>
              <a:ea typeface="Calibri"/>
              <a:cs typeface="Calibri"/>
              <a:sym typeface="Calibri"/>
              <a:rtl val="0"/>
            </a:endParaRPr>
          </a:p>
        </p:txBody>
      </p:sp>
      <p:pic>
        <p:nvPicPr>
          <p:cNvPr id="385" name="Shape 385"/>
          <p:cNvPicPr preferRelativeResize="0">
            <a:picLocks noGrp="1"/>
          </p:cNvPicPr>
          <p:nvPr>
            <p:ph idx="1"/>
          </p:nvPr>
        </p:nvPicPr>
        <p:blipFill rotWithShape="1">
          <a:blip r:embed="rId3">
            <a:alphaModFix/>
          </a:blip>
          <a:srcRect l="177" r="177"/>
          <a:stretch/>
        </p:blipFill>
        <p:spPr>
          <a:xfrm>
            <a:off x="417513" y="2990634"/>
            <a:ext cx="8269287" cy="3595688"/>
          </a:xfrm>
          <a:prstGeom prst="rect">
            <a:avLst/>
          </a:prstGeom>
          <a:noFill/>
          <a:ln>
            <a:noFill/>
          </a:ln>
        </p:spPr>
      </p:pic>
      <p:sp>
        <p:nvSpPr>
          <p:cNvPr id="2" name="TextBox 1"/>
          <p:cNvSpPr txBox="1"/>
          <p:nvPr/>
        </p:nvSpPr>
        <p:spPr>
          <a:xfrm>
            <a:off x="617216" y="1317591"/>
            <a:ext cx="8069584" cy="1200329"/>
          </a:xfrm>
          <a:prstGeom prst="rect">
            <a:avLst/>
          </a:prstGeom>
          <a:noFill/>
        </p:spPr>
        <p:txBody>
          <a:bodyPr wrap="square" rtlCol="0">
            <a:spAutoFit/>
          </a:bodyPr>
          <a:lstStyle/>
          <a:p>
            <a:r>
              <a:rPr lang="en-US" sz="1800" b="1" dirty="0" smtClean="0"/>
              <a:t>Do you agree that “the milk chocolate melts in your mouth,</a:t>
            </a:r>
          </a:p>
          <a:p>
            <a:r>
              <a:rPr lang="en-US" sz="1800" b="1" dirty="0" smtClean="0"/>
              <a:t>not in your hands?”</a:t>
            </a:r>
          </a:p>
          <a:p>
            <a:endParaRPr lang="en-US" sz="1800" b="1" dirty="0"/>
          </a:p>
          <a:p>
            <a:pPr algn="ctr"/>
            <a:r>
              <a:rPr lang="en-US" sz="1800" b="1" dirty="0" smtClean="0"/>
              <a:t>C: NO!			B: Sort of.			A: YES!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wipe(left)">
                                      <p:cBhvr>
                                        <p:cTn id="7"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5334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tl val="0"/>
              </a:rPr>
              <a:t>Grade Level Groups</a:t>
            </a:r>
          </a:p>
        </p:txBody>
      </p:sp>
      <p:sp>
        <p:nvSpPr>
          <p:cNvPr id="393" name="Shape 393"/>
          <p:cNvSpPr txBox="1">
            <a:spLocks noGrp="1"/>
          </p:cNvSpPr>
          <p:nvPr>
            <p:ph sz="half" idx="1"/>
          </p:nvPr>
        </p:nvSpPr>
        <p:spPr>
          <a:xfrm>
            <a:off x="1752600" y="1570037"/>
            <a:ext cx="1981199"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3600" b="1" i="0" u="none" strike="noStrike" cap="none" baseline="0">
                <a:solidFill>
                  <a:schemeClr val="dk1"/>
                </a:solidFill>
                <a:latin typeface="Calibri"/>
                <a:ea typeface="Calibri"/>
                <a:cs typeface="Calibri"/>
                <a:sym typeface="Calibri"/>
                <a:rtl val="0"/>
              </a:rPr>
              <a:t>K-2</a:t>
            </a:r>
          </a:p>
          <a:p>
            <a:pPr marL="342900" marR="0" lvl="0" indent="-114300" algn="l" rtl="0">
              <a:lnSpc>
                <a:spcPct val="100000"/>
              </a:lnSpc>
              <a:spcBef>
                <a:spcPts val="720"/>
              </a:spcBef>
              <a:spcAft>
                <a:spcPts val="0"/>
              </a:spcAft>
              <a:buClr>
                <a:schemeClr val="dk1"/>
              </a:buClr>
              <a:buFont typeface="Calibri"/>
              <a:buNone/>
            </a:pPr>
            <a:endParaRPr sz="3600" b="1" i="0" u="none" strike="noStrike" cap="none" baseline="0">
              <a:solidFill>
                <a:schemeClr val="dk1"/>
              </a:solidFill>
              <a:latin typeface="Calibri"/>
              <a:ea typeface="Calibri"/>
              <a:cs typeface="Calibri"/>
              <a:sym typeface="Calibri"/>
              <a:rtl val="0"/>
            </a:endParaRPr>
          </a:p>
          <a:p>
            <a:pPr marL="342900" marR="0" lvl="0" indent="-342900" algn="l" rtl="0">
              <a:lnSpc>
                <a:spcPct val="100000"/>
              </a:lnSpc>
              <a:spcBef>
                <a:spcPts val="720"/>
              </a:spcBef>
              <a:spcAft>
                <a:spcPts val="0"/>
              </a:spcAft>
              <a:buClr>
                <a:schemeClr val="dk1"/>
              </a:buClr>
              <a:buSzPct val="100000"/>
              <a:buFont typeface="Calibri"/>
              <a:buChar char="•"/>
            </a:pPr>
            <a:r>
              <a:rPr lang="en-US" sz="3600" b="1" i="0" u="none" strike="noStrike" cap="none" baseline="0">
                <a:solidFill>
                  <a:schemeClr val="dk1"/>
                </a:solidFill>
                <a:latin typeface="Calibri"/>
                <a:ea typeface="Calibri"/>
                <a:cs typeface="Calibri"/>
                <a:sym typeface="Calibri"/>
                <a:rtl val="0"/>
              </a:rPr>
              <a:t>3-5</a:t>
            </a:r>
          </a:p>
          <a:p>
            <a:pPr marL="342900" marR="0" lvl="0" indent="-114300" algn="l" rtl="0">
              <a:lnSpc>
                <a:spcPct val="100000"/>
              </a:lnSpc>
              <a:spcBef>
                <a:spcPts val="720"/>
              </a:spcBef>
              <a:spcAft>
                <a:spcPts val="0"/>
              </a:spcAft>
              <a:buClr>
                <a:schemeClr val="dk1"/>
              </a:buClr>
              <a:buFont typeface="Calibri"/>
              <a:buNone/>
            </a:pPr>
            <a:endParaRPr sz="3600" b="1" i="0" u="none" strike="noStrike" cap="none" baseline="0">
              <a:solidFill>
                <a:schemeClr val="dk1"/>
              </a:solidFill>
              <a:latin typeface="Calibri"/>
              <a:ea typeface="Calibri"/>
              <a:cs typeface="Calibri"/>
              <a:sym typeface="Calibri"/>
              <a:rtl val="0"/>
            </a:endParaRPr>
          </a:p>
          <a:p>
            <a:pPr marL="342900" marR="0" lvl="0" indent="-342900" algn="l" rtl="0">
              <a:lnSpc>
                <a:spcPct val="100000"/>
              </a:lnSpc>
              <a:spcBef>
                <a:spcPts val="720"/>
              </a:spcBef>
              <a:spcAft>
                <a:spcPts val="0"/>
              </a:spcAft>
              <a:buClr>
                <a:schemeClr val="dk1"/>
              </a:buClr>
              <a:buSzPct val="100000"/>
              <a:buFont typeface="Calibri"/>
              <a:buChar char="•"/>
            </a:pPr>
            <a:r>
              <a:rPr lang="en-US" sz="3600" b="1" i="0" u="none" strike="noStrike" cap="none" baseline="0">
                <a:solidFill>
                  <a:schemeClr val="dk1"/>
                </a:solidFill>
                <a:latin typeface="Calibri"/>
                <a:ea typeface="Calibri"/>
                <a:cs typeface="Calibri"/>
                <a:sym typeface="Calibri"/>
                <a:rtl val="0"/>
              </a:rPr>
              <a:t>6-8</a:t>
            </a:r>
          </a:p>
          <a:p>
            <a:pPr marL="342900" marR="0" lvl="0" indent="-114300" algn="l" rtl="0">
              <a:lnSpc>
                <a:spcPct val="100000"/>
              </a:lnSpc>
              <a:spcBef>
                <a:spcPts val="720"/>
              </a:spcBef>
              <a:spcAft>
                <a:spcPts val="0"/>
              </a:spcAft>
              <a:buClr>
                <a:schemeClr val="dk1"/>
              </a:buClr>
              <a:buFont typeface="Calibri"/>
              <a:buNone/>
            </a:pPr>
            <a:endParaRPr sz="3600" b="1" i="0" u="none" strike="noStrike" cap="none" baseline="0">
              <a:solidFill>
                <a:schemeClr val="dk1"/>
              </a:solidFill>
              <a:latin typeface="Calibri"/>
              <a:ea typeface="Calibri"/>
              <a:cs typeface="Calibri"/>
              <a:sym typeface="Calibri"/>
              <a:rtl val="0"/>
            </a:endParaRPr>
          </a:p>
          <a:p>
            <a:pPr marL="342900" marR="0" lvl="0" indent="-342900" algn="l" rtl="0">
              <a:lnSpc>
                <a:spcPct val="100000"/>
              </a:lnSpc>
              <a:spcBef>
                <a:spcPts val="720"/>
              </a:spcBef>
              <a:spcAft>
                <a:spcPts val="0"/>
              </a:spcAft>
              <a:buClr>
                <a:schemeClr val="dk1"/>
              </a:buClr>
              <a:buSzPct val="100000"/>
              <a:buFont typeface="Calibri"/>
              <a:buChar char="•"/>
            </a:pPr>
            <a:r>
              <a:rPr lang="en-US" sz="3600" b="1" i="0" u="none" strike="noStrike" cap="none" baseline="0">
                <a:solidFill>
                  <a:schemeClr val="dk1"/>
                </a:solidFill>
                <a:latin typeface="Calibri"/>
                <a:ea typeface="Calibri"/>
                <a:cs typeface="Calibri"/>
                <a:sym typeface="Calibri"/>
                <a:rtl val="0"/>
              </a:rPr>
              <a:t>9-12</a:t>
            </a:r>
          </a:p>
        </p:txBody>
      </p:sp>
      <p:pic>
        <p:nvPicPr>
          <p:cNvPr id="394" name="Shape 394"/>
          <p:cNvPicPr preferRelativeResize="0">
            <a:picLocks noGrp="1"/>
          </p:cNvPicPr>
          <p:nvPr>
            <p:ph sz="half" idx="2"/>
          </p:nvPr>
        </p:nvPicPr>
        <p:blipFill rotWithShape="1">
          <a:blip r:embed="rId3">
            <a:alphaModFix/>
          </a:blip>
          <a:srcRect/>
          <a:stretch/>
        </p:blipFill>
        <p:spPr>
          <a:xfrm>
            <a:off x="5051085" y="1498600"/>
            <a:ext cx="3232830" cy="4525963"/>
          </a:xfrm>
          <a:prstGeom prst="rect">
            <a:avLst/>
          </a:prstGeom>
          <a:noFill/>
          <a:ln>
            <a:noFill/>
          </a:ln>
        </p:spPr>
      </p:pic>
      <p:sp>
        <p:nvSpPr>
          <p:cNvPr id="395" name="Shape 395"/>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00"/>
        <p:cNvGrpSpPr/>
        <p:nvPr/>
      </p:nvGrpSpPr>
      <p:grpSpPr>
        <a:xfrm>
          <a:off x="0" y="0"/>
          <a:ext cx="0" cy="0"/>
          <a:chOff x="0" y="0"/>
          <a:chExt cx="0" cy="0"/>
        </a:xfrm>
      </p:grpSpPr>
      <p:sp>
        <p:nvSpPr>
          <p:cNvPr id="401" name="Shape 401"/>
          <p:cNvSpPr txBox="1">
            <a:spLocks noGrp="1"/>
          </p:cNvSpPr>
          <p:nvPr>
            <p:ph type="ctrTitle"/>
          </p:nvPr>
        </p:nvSpPr>
        <p:spPr>
          <a:xfrm>
            <a:off x="685800" y="2237999"/>
            <a:ext cx="7772400" cy="147002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1" i="0" u="none" strike="noStrike" cap="none" baseline="0">
                <a:solidFill>
                  <a:schemeClr val="dk1"/>
                </a:solidFill>
                <a:latin typeface="Calibri"/>
                <a:ea typeface="Calibri"/>
                <a:cs typeface="Calibri"/>
                <a:sym typeface="Calibri"/>
                <a:rtl val="0"/>
              </a:rPr>
              <a:t>Take a 15 minute Break!</a:t>
            </a:r>
          </a:p>
        </p:txBody>
      </p:sp>
      <p:pic>
        <p:nvPicPr>
          <p:cNvPr id="402" name="Shape 402"/>
          <p:cNvPicPr preferRelativeResize="0"/>
          <p:nvPr/>
        </p:nvPicPr>
        <p:blipFill rotWithShape="1">
          <a:blip r:embed="rId3">
            <a:alphaModFix/>
          </a:blip>
          <a:srcRect/>
          <a:stretch/>
        </p:blipFill>
        <p:spPr>
          <a:xfrm rot="9565584">
            <a:off x="7409409" y="3324091"/>
            <a:ext cx="1281599" cy="1636140"/>
          </a:xfrm>
          <a:prstGeom prst="rect">
            <a:avLst/>
          </a:prstGeom>
          <a:noFill/>
          <a:ln>
            <a:noFill/>
          </a:ln>
        </p:spPr>
      </p:pic>
      <p:pic>
        <p:nvPicPr>
          <p:cNvPr id="403" name="Shape 403"/>
          <p:cNvPicPr preferRelativeResize="0"/>
          <p:nvPr/>
        </p:nvPicPr>
        <p:blipFill rotWithShape="1">
          <a:blip r:embed="rId4">
            <a:alphaModFix/>
          </a:blip>
          <a:srcRect/>
          <a:stretch/>
        </p:blipFill>
        <p:spPr>
          <a:xfrm>
            <a:off x="304800" y="3733800"/>
            <a:ext cx="2971799" cy="3107957"/>
          </a:xfrm>
          <a:prstGeom prst="rect">
            <a:avLst/>
          </a:prstGeom>
          <a:noFill/>
          <a:ln>
            <a:noFill/>
          </a:ln>
        </p:spPr>
      </p:pic>
      <p:pic>
        <p:nvPicPr>
          <p:cNvPr id="404" name="Shape 404"/>
          <p:cNvPicPr preferRelativeResize="0"/>
          <p:nvPr/>
        </p:nvPicPr>
        <p:blipFill rotWithShape="1">
          <a:blip r:embed="rId5">
            <a:alphaModFix/>
          </a:blip>
          <a:srcRect/>
          <a:stretch/>
        </p:blipFill>
        <p:spPr>
          <a:xfrm rot="-626825">
            <a:off x="1404271" y="803215"/>
            <a:ext cx="1416705" cy="133035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i="0" u="none" strike="noStrike" cap="none" baseline="0" dirty="0">
                <a:solidFill>
                  <a:schemeClr val="dk1"/>
                </a:solidFill>
                <a:latin typeface="Calibri"/>
                <a:ea typeface="Calibri"/>
                <a:cs typeface="Calibri"/>
                <a:sym typeface="Calibri"/>
                <a:rtl val="0"/>
              </a:rPr>
              <a:t>Initial Thinking - Model</a:t>
            </a:r>
          </a:p>
        </p:txBody>
      </p:sp>
      <p:sp>
        <p:nvSpPr>
          <p:cNvPr id="410" name="Shape 41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292100" algn="l" rtl="0">
              <a:lnSpc>
                <a:spcPct val="100000"/>
              </a:lnSpc>
              <a:spcBef>
                <a:spcPts val="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tl val="0"/>
              </a:rPr>
              <a:t>Draw a labeled diagram that describes what you think happens to an M&amp;M in your mouth and in your hand that supports your </a:t>
            </a:r>
            <a:r>
              <a:rPr lang="en-US" sz="2400" b="0" i="0" u="none" strike="noStrike" cap="none" baseline="0" dirty="0" smtClean="0">
                <a:solidFill>
                  <a:schemeClr val="dk1"/>
                </a:solidFill>
                <a:latin typeface="Calibri"/>
                <a:ea typeface="Calibri"/>
                <a:cs typeface="Calibri"/>
                <a:sym typeface="Calibri"/>
                <a:rtl val="0"/>
              </a:rPr>
              <a:t>claim (A, B or C).</a:t>
            </a:r>
            <a:endParaRPr lang="en-US" sz="2400" b="0" i="0" u="none" strike="noStrike" cap="none" baseline="0" dirty="0">
              <a:solidFill>
                <a:schemeClr val="dk1"/>
              </a:solidFill>
              <a:latin typeface="Calibri"/>
              <a:ea typeface="Calibri"/>
              <a:cs typeface="Calibri"/>
              <a:sym typeface="Calibri"/>
              <a:rtl val="0"/>
            </a:endParaRPr>
          </a:p>
          <a:p>
            <a:pPr marL="342900" marR="0" lvl="0" indent="-139700" algn="l" rtl="0">
              <a:lnSpc>
                <a:spcPct val="100000"/>
              </a:lnSpc>
              <a:spcBef>
                <a:spcPts val="64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a:p>
            <a:pPr marL="342900" marR="0" lvl="0" indent="-292100" algn="l" rtl="0">
              <a:lnSpc>
                <a:spcPct val="100000"/>
              </a:lnSpc>
              <a:spcBef>
                <a:spcPts val="64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tl val="0"/>
              </a:rPr>
              <a:t>Use your best scientific explanation based on your current understanding.</a:t>
            </a:r>
          </a:p>
          <a:p>
            <a:pPr marL="342900" marR="0" lvl="0" indent="-139700" algn="l" rtl="0">
              <a:lnSpc>
                <a:spcPct val="100000"/>
              </a:lnSpc>
              <a:spcBef>
                <a:spcPts val="64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a:p>
            <a:pPr marL="342900" marR="0" lvl="0" indent="-292100" algn="l" rtl="0">
              <a:lnSpc>
                <a:spcPct val="100000"/>
              </a:lnSpc>
              <a:spcBef>
                <a:spcPts val="64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tl val="0"/>
              </a:rPr>
              <a:t>What is happening before, during, and after the candy goes from your </a:t>
            </a:r>
            <a:r>
              <a:rPr lang="en-US" sz="2400" dirty="0">
                <a:solidFill>
                  <a:schemeClr val="dk1"/>
                </a:solidFill>
                <a:latin typeface="Calibri"/>
                <a:ea typeface="Calibri"/>
                <a:cs typeface="Calibri"/>
                <a:sym typeface="Calibri"/>
                <a:rtl val="0"/>
              </a:rPr>
              <a:t>hand to your mouth</a:t>
            </a:r>
            <a:r>
              <a:rPr lang="en-US" sz="2400" b="0" i="0" u="none" strike="noStrike" cap="none" baseline="0" dirty="0">
                <a:solidFill>
                  <a:schemeClr val="dk1"/>
                </a:solidFill>
                <a:latin typeface="Calibri"/>
                <a:ea typeface="Calibri"/>
                <a:cs typeface="Calibri"/>
                <a:sym typeface="Calibri"/>
                <a:rtl val="0"/>
              </a:rPr>
              <a:t>?</a:t>
            </a:r>
          </a:p>
          <a:p>
            <a:pPr marL="342900" marR="0" lvl="0" indent="-139700" algn="l" rtl="0">
              <a:lnSpc>
                <a:spcPct val="100000"/>
              </a:lnSpc>
              <a:spcBef>
                <a:spcPts val="64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rtl val="0"/>
            </a:endParaRPr>
          </a:p>
          <a:p>
            <a:pPr marL="342900" marR="0" lvl="0" indent="-292100" algn="l" rtl="0">
              <a:lnSpc>
                <a:spcPct val="100000"/>
              </a:lnSpc>
              <a:spcBef>
                <a:spcPts val="640"/>
              </a:spcBef>
              <a:spcAft>
                <a:spcPts val="0"/>
              </a:spcAft>
              <a:buClr>
                <a:schemeClr val="dk1"/>
              </a:buClr>
              <a:buSzPct val="100000"/>
              <a:buFont typeface="Calibri"/>
              <a:buChar char="•"/>
            </a:pPr>
            <a:r>
              <a:rPr lang="en-US" sz="2400" b="0" i="0" u="none" strike="noStrike" cap="none" baseline="0" dirty="0" smtClean="0">
                <a:solidFill>
                  <a:schemeClr val="dk1"/>
                </a:solidFill>
                <a:latin typeface="Calibri"/>
                <a:ea typeface="Calibri"/>
                <a:cs typeface="Calibri"/>
                <a:sym typeface="Calibri"/>
                <a:rtl val="0"/>
              </a:rPr>
              <a:t>Prepare to </a:t>
            </a:r>
            <a:r>
              <a:rPr lang="en-US" sz="2400" b="0" i="0" u="none" strike="noStrike" cap="none" baseline="0" dirty="0">
                <a:solidFill>
                  <a:schemeClr val="dk1"/>
                </a:solidFill>
                <a:latin typeface="Calibri"/>
                <a:ea typeface="Calibri"/>
                <a:cs typeface="Calibri"/>
                <a:sym typeface="Calibri"/>
                <a:rtl val="0"/>
              </a:rPr>
              <a:t>share your </a:t>
            </a:r>
            <a:r>
              <a:rPr lang="en-US" sz="2400" b="0" i="0" u="none" strike="noStrike" cap="none" baseline="0" dirty="0" smtClean="0">
                <a:solidFill>
                  <a:schemeClr val="dk1"/>
                </a:solidFill>
                <a:latin typeface="Calibri"/>
                <a:ea typeface="Calibri"/>
                <a:cs typeface="Calibri"/>
                <a:sym typeface="Calibri"/>
                <a:rtl val="0"/>
              </a:rPr>
              <a:t>ideas if the opportunity arises.</a:t>
            </a:r>
            <a:endParaRPr lang="en-US" sz="2400" b="0" i="0" u="none" strike="noStrike" cap="none" baseline="0" dirty="0">
              <a:solidFill>
                <a:schemeClr val="dk1"/>
              </a:solidFill>
              <a:latin typeface="Calibri"/>
              <a:ea typeface="Calibri"/>
              <a:cs typeface="Calibri"/>
              <a:sym typeface="Calibri"/>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i="0" u="none" strike="noStrike" cap="none" baseline="0" dirty="0" smtClean="0">
                <a:solidFill>
                  <a:schemeClr val="dk1"/>
                </a:solidFill>
                <a:latin typeface="Calibri"/>
                <a:ea typeface="Calibri"/>
                <a:cs typeface="Calibri"/>
                <a:sym typeface="Calibri"/>
                <a:rtl val="0"/>
              </a:rPr>
              <a:t>Gallery Walk </a:t>
            </a:r>
            <a:r>
              <a:rPr lang="en-US" sz="4400" i="0" u="none" strike="noStrike" cap="none" baseline="0" dirty="0" smtClean="0">
                <a:solidFill>
                  <a:schemeClr val="dk1"/>
                </a:solidFill>
                <a:latin typeface="Calibri"/>
                <a:ea typeface="Calibri"/>
                <a:cs typeface="Calibri"/>
                <a:sym typeface="Calibri"/>
                <a:rtl val="0"/>
              </a:rPr>
              <a:t>and Break</a:t>
            </a:r>
            <a:endParaRPr lang="en-US" sz="4400" i="0" u="none" strike="noStrike" cap="none" baseline="0" dirty="0">
              <a:solidFill>
                <a:schemeClr val="dk1"/>
              </a:solidFill>
              <a:latin typeface="Calibri"/>
              <a:ea typeface="Calibri"/>
              <a:cs typeface="Calibri"/>
              <a:sym typeface="Calibri"/>
              <a:rtl val="0"/>
            </a:endParaRPr>
          </a:p>
        </p:txBody>
      </p:sp>
      <p:sp>
        <p:nvSpPr>
          <p:cNvPr id="418" name="Shape 418"/>
          <p:cNvSpPr txBox="1">
            <a:spLocks noGrp="1"/>
          </p:cNvSpPr>
          <p:nvPr>
            <p:ph sz="half" idx="1"/>
          </p:nvPr>
        </p:nvSpPr>
        <p:spPr>
          <a:xfrm>
            <a:off x="457200" y="1600200"/>
            <a:ext cx="8229600" cy="4525963"/>
          </a:xfrm>
          <a:prstGeom prst="rect">
            <a:avLst/>
          </a:prstGeom>
          <a:noFill/>
          <a:ln>
            <a:noFill/>
          </a:ln>
        </p:spPr>
        <p:txBody>
          <a:bodyPr lIns="91425" tIns="45700" rIns="91425" bIns="45700" anchor="t" anchorCtr="0">
            <a:noAutofit/>
          </a:bodyPr>
          <a:lstStyle/>
          <a:p>
            <a:pPr marL="4000500" marR="0" lvl="0" indent="0" rtl="0">
              <a:lnSpc>
                <a:spcPct val="100000"/>
              </a:lnSpc>
              <a:spcBef>
                <a:spcPts val="0"/>
              </a:spcBef>
              <a:spcAft>
                <a:spcPts val="0"/>
              </a:spcAft>
              <a:buClr>
                <a:schemeClr val="dk1"/>
              </a:buClr>
              <a:buSzPct val="100000"/>
              <a:buNone/>
            </a:pPr>
            <a:r>
              <a:rPr lang="en-US" sz="3200" b="0" i="0" u="none" strike="noStrike" cap="none" baseline="0" dirty="0">
                <a:solidFill>
                  <a:schemeClr val="dk1"/>
                </a:solidFill>
                <a:latin typeface="Calibri"/>
                <a:ea typeface="Calibri"/>
                <a:cs typeface="Calibri"/>
                <a:sym typeface="Calibri"/>
                <a:rtl val="0"/>
              </a:rPr>
              <a:t>How does your explanation differ from others’ in the room? Or is it similar?</a:t>
            </a:r>
          </a:p>
          <a:p>
            <a:pPr marL="0" indent="0" algn="ctr">
              <a:spcBef>
                <a:spcPts val="0"/>
              </a:spcBef>
              <a:buClr>
                <a:schemeClr val="dk1"/>
              </a:buClr>
              <a:buNone/>
            </a:pPr>
            <a:endParaRPr lang="en-US" sz="3200" b="0" i="0" u="none" strike="noStrike" cap="none" baseline="0" dirty="0" smtClean="0">
              <a:solidFill>
                <a:schemeClr val="dk1"/>
              </a:solidFill>
              <a:latin typeface="Calibri"/>
              <a:ea typeface="Calibri"/>
              <a:cs typeface="Calibri"/>
              <a:sym typeface="Calibri"/>
              <a:rtl val="0"/>
            </a:endParaRPr>
          </a:p>
          <a:p>
            <a:pPr marL="0" indent="0" algn="ctr">
              <a:spcBef>
                <a:spcPts val="0"/>
              </a:spcBef>
              <a:buClr>
                <a:schemeClr val="dk1"/>
              </a:buClr>
              <a:buNone/>
            </a:pPr>
            <a:endParaRPr sz="3200" b="0" i="0" u="none" strike="noStrike" cap="none" baseline="0" dirty="0">
              <a:solidFill>
                <a:schemeClr val="dk1"/>
              </a:solidFill>
              <a:latin typeface="Calibri"/>
              <a:ea typeface="Calibri"/>
              <a:cs typeface="Calibri"/>
              <a:sym typeface="Calibri"/>
              <a:rtl val="0"/>
            </a:endParaRPr>
          </a:p>
          <a:p>
            <a:pPr marL="0" marR="0" lvl="0" indent="0" rtl="0">
              <a:lnSpc>
                <a:spcPct val="100000"/>
              </a:lnSpc>
              <a:spcBef>
                <a:spcPts val="0"/>
              </a:spcBef>
              <a:spcAft>
                <a:spcPts val="0"/>
              </a:spcAft>
              <a:buClr>
                <a:schemeClr val="dk1"/>
              </a:buClr>
              <a:buSzPct val="100000"/>
              <a:buNone/>
              <a:tabLst>
                <a:tab pos="3713163" algn="r"/>
              </a:tabLst>
            </a:pPr>
            <a:r>
              <a:rPr lang="en-US" sz="3200" b="0" i="0" u="none" strike="noStrike" cap="none" baseline="0" dirty="0">
                <a:solidFill>
                  <a:schemeClr val="dk1"/>
                </a:solidFill>
                <a:latin typeface="Calibri"/>
                <a:ea typeface="Calibri"/>
                <a:cs typeface="Calibri"/>
                <a:sym typeface="Calibri"/>
                <a:rtl val="0"/>
              </a:rPr>
              <a:t>What should </a:t>
            </a:r>
            <a:r>
              <a:rPr lang="en-US" sz="3200" b="0" i="0" u="none" strike="noStrike" cap="none" baseline="0" dirty="0" smtClean="0">
                <a:solidFill>
                  <a:schemeClr val="dk1"/>
                </a:solidFill>
                <a:latin typeface="Calibri"/>
                <a:ea typeface="Calibri"/>
                <a:cs typeface="Calibri"/>
                <a:sym typeface="Calibri"/>
                <a:rtl val="0"/>
              </a:rPr>
              <a:t>your</a:t>
            </a:r>
            <a:br>
              <a:rPr lang="en-US" sz="3200" b="0" i="0" u="none" strike="noStrike" cap="none" baseline="0" dirty="0" smtClean="0">
                <a:solidFill>
                  <a:schemeClr val="dk1"/>
                </a:solidFill>
                <a:latin typeface="Calibri"/>
                <a:ea typeface="Calibri"/>
                <a:cs typeface="Calibri"/>
                <a:sym typeface="Calibri"/>
                <a:rtl val="0"/>
              </a:rPr>
            </a:br>
            <a:r>
              <a:rPr lang="en-US" sz="3200" b="0" i="0" u="none" strike="noStrike" cap="none" baseline="0" dirty="0" smtClean="0">
                <a:solidFill>
                  <a:schemeClr val="dk1"/>
                </a:solidFill>
                <a:latin typeface="Calibri"/>
                <a:ea typeface="Calibri"/>
                <a:cs typeface="Calibri"/>
                <a:sym typeface="Calibri"/>
                <a:rtl val="0"/>
              </a:rPr>
              <a:t>model </a:t>
            </a:r>
            <a:r>
              <a:rPr lang="en-US" sz="3200" b="0" i="0" u="none" strike="noStrike" cap="none" baseline="0" dirty="0">
                <a:solidFill>
                  <a:schemeClr val="dk1"/>
                </a:solidFill>
                <a:latin typeface="Calibri"/>
                <a:ea typeface="Calibri"/>
                <a:cs typeface="Calibri"/>
                <a:sym typeface="Calibri"/>
                <a:rtl val="0"/>
              </a:rPr>
              <a:t>include?</a:t>
            </a:r>
          </a:p>
        </p:txBody>
      </p:sp>
      <p:pic>
        <p:nvPicPr>
          <p:cNvPr id="419" name="Shape 419"/>
          <p:cNvPicPr preferRelativeResize="0">
            <a:picLocks noGrp="1"/>
          </p:cNvPicPr>
          <p:nvPr>
            <p:ph sz="half" idx="2"/>
          </p:nvPr>
        </p:nvPicPr>
        <p:blipFill rotWithShape="1">
          <a:blip r:embed="rId3">
            <a:alphaModFix/>
            <a:extLst>
              <a:ext uri="{BEBA8EAE-BF5A-486C-A8C5-ECC9F3942E4B}">
                <a14:imgProps xmlns:a14="http://schemas.microsoft.com/office/drawing/2010/main">
                  <a14:imgLayer r:embed="rId4">
                    <a14:imgEffect>
                      <a14:backgroundRemoval t="24205" b="79682" l="10718" r="89282"/>
                    </a14:imgEffect>
                  </a14:imgLayer>
                </a14:imgProps>
              </a:ext>
            </a:extLst>
          </a:blip>
          <a:srcRect l="4608" t="17447" r="4809" b="13330"/>
          <a:stretch/>
        </p:blipFill>
        <p:spPr>
          <a:xfrm>
            <a:off x="682178" y="1718276"/>
            <a:ext cx="3130350" cy="1774576"/>
          </a:xfrm>
          <a:prstGeom prst="rect">
            <a:avLst/>
          </a:prstGeom>
          <a:noFill/>
          <a:ln>
            <a:noFill/>
          </a:ln>
          <a:effectLst>
            <a:outerShdw blurRad="50800" dist="38100" dir="2700000" algn="tl" rotWithShape="0">
              <a:prstClr val="black">
                <a:alpha val="40000"/>
              </a:prstClr>
            </a:outerShdw>
          </a:effectLst>
        </p:spPr>
      </p:pic>
      <p:sp>
        <p:nvSpPr>
          <p:cNvPr id="420" name="Shape 420"/>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7500" b="92813" l="6875" r="92813"/>
                    </a14:imgEffect>
                  </a14:imgLayer>
                </a14:imgProps>
              </a:ext>
            </a:extLst>
          </a:blip>
          <a:stretch>
            <a:fillRect/>
          </a:stretch>
        </p:blipFill>
        <p:spPr>
          <a:xfrm rot="1741400">
            <a:off x="4798428" y="3590708"/>
            <a:ext cx="3378465" cy="3378465"/>
          </a:xfrm>
          <a:prstGeom prst="rect">
            <a:avLst/>
          </a:prstGeom>
          <a:effectLst>
            <a:outerShdw blurRad="50800" dist="38100" dir="2700000" algn="tl" rotWithShape="0">
              <a:prstClr val="black">
                <a:alpha val="40000"/>
              </a:prstClr>
            </a:outerShdw>
          </a:effec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 Model Checklist</a:t>
            </a:r>
            <a:endParaRPr lang="en-US" dirty="0"/>
          </a:p>
        </p:txBody>
      </p:sp>
      <p:sp>
        <p:nvSpPr>
          <p:cNvPr id="3" name="Content Placeholder 2"/>
          <p:cNvSpPr>
            <a:spLocks noGrp="1"/>
          </p:cNvSpPr>
          <p:nvPr>
            <p:ph sz="half" idx="1"/>
          </p:nvPr>
        </p:nvSpPr>
        <p:spPr>
          <a:xfrm rot="21275776">
            <a:off x="816126" y="1752064"/>
            <a:ext cx="4038600" cy="4525963"/>
          </a:xfrm>
          <a:solidFill>
            <a:schemeClr val="bg1"/>
          </a:solidFill>
          <a:ln>
            <a:solidFill>
              <a:schemeClr val="tx1"/>
            </a:solidFill>
          </a:ln>
          <a:effectLst>
            <a:outerShdw blurRad="50800" dist="38100" dir="2700000" algn="tl" rotWithShape="0">
              <a:prstClr val="black">
                <a:alpha val="40000"/>
              </a:prstClr>
            </a:outerShdw>
          </a:effectLst>
        </p:spPr>
        <p:txBody>
          <a:bodyPr/>
          <a:lstStyle/>
          <a:p>
            <a:pPr marL="0" indent="0">
              <a:buNone/>
            </a:pPr>
            <a:r>
              <a:rPr lang="en-US" b="1" dirty="0" err="1" smtClean="0"/>
              <a:t>Gotta</a:t>
            </a:r>
            <a:r>
              <a:rPr lang="en-US" b="1" dirty="0" smtClean="0"/>
              <a:t>’ Haves</a:t>
            </a:r>
          </a:p>
          <a:p>
            <a:pPr>
              <a:buFont typeface="Wingdings" charset="2"/>
              <a:buChar char="q"/>
            </a:pPr>
            <a:r>
              <a:rPr lang="en-US" dirty="0" smtClean="0"/>
              <a:t>An evolving list of</a:t>
            </a:r>
          </a:p>
          <a:p>
            <a:pPr>
              <a:buFont typeface="Wingdings" charset="2"/>
              <a:buChar char="q"/>
            </a:pPr>
            <a:r>
              <a:rPr lang="en-US" dirty="0" smtClean="0"/>
              <a:t>Ideas and</a:t>
            </a:r>
          </a:p>
          <a:p>
            <a:pPr>
              <a:buFont typeface="Wingdings" charset="2"/>
              <a:buChar char="q"/>
            </a:pPr>
            <a:r>
              <a:rPr lang="en-US" dirty="0" smtClean="0"/>
              <a:t>Relationships that are</a:t>
            </a:r>
          </a:p>
          <a:p>
            <a:pPr>
              <a:buFont typeface="Wingdings" charset="2"/>
              <a:buChar char="q"/>
            </a:pPr>
            <a:r>
              <a:rPr lang="en-US" dirty="0" smtClean="0"/>
              <a:t>Important to a</a:t>
            </a:r>
          </a:p>
          <a:p>
            <a:pPr>
              <a:buFont typeface="Wingdings" charset="2"/>
              <a:buChar char="q"/>
            </a:pPr>
            <a:r>
              <a:rPr lang="en-US" dirty="0" smtClean="0"/>
              <a:t>Final explanation</a:t>
            </a:r>
            <a:endParaRPr lang="en-US" dirty="0"/>
          </a:p>
        </p:txBody>
      </p:sp>
    </p:spTree>
    <p:extLst>
      <p:ext uri="{BB962C8B-B14F-4D97-AF65-F5344CB8AC3E}">
        <p14:creationId xmlns:p14="http://schemas.microsoft.com/office/powerpoint/2010/main" val="35964739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 name="Picture 1"/>
          <p:cNvPicPr>
            <a:picLocks noChangeAspect="1"/>
          </p:cNvPicPr>
          <p:nvPr/>
        </p:nvPicPr>
        <p:blipFill rotWithShape="1">
          <a:blip r:embed="rId3">
            <a:clrChange>
              <a:clrFrom>
                <a:srgbClr val="FEFEFE"/>
              </a:clrFrom>
              <a:clrTo>
                <a:srgbClr val="FEFEFE">
                  <a:alpha val="0"/>
                </a:srgbClr>
              </a:clrTo>
            </a:clrChange>
          </a:blip>
          <a:srcRect r="1088"/>
          <a:stretch/>
        </p:blipFill>
        <p:spPr>
          <a:xfrm>
            <a:off x="0" y="0"/>
            <a:ext cx="9144000" cy="3670102"/>
          </a:xfrm>
          <a:prstGeom prst="rect">
            <a:avLst/>
          </a:prstGeom>
        </p:spPr>
      </p:pic>
      <p:pic>
        <p:nvPicPr>
          <p:cNvPr id="293" name="Shape 293"/>
          <p:cNvPicPr preferRelativeResize="0"/>
          <p:nvPr/>
        </p:nvPicPr>
        <p:blipFill rotWithShape="1">
          <a:blip r:embed="rId4">
            <a:clrChange>
              <a:clrFrom>
                <a:srgbClr val="FFFFFF"/>
              </a:clrFrom>
              <a:clrTo>
                <a:srgbClr val="FFFFFF">
                  <a:alpha val="0"/>
                </a:srgbClr>
              </a:clrTo>
            </a:clrChange>
            <a:alphaModFix/>
          </a:blip>
          <a:srcRect/>
          <a:stretch/>
        </p:blipFill>
        <p:spPr>
          <a:xfrm rot="13915747">
            <a:off x="7919801" y="4077050"/>
            <a:ext cx="1281599" cy="1636140"/>
          </a:xfrm>
          <a:prstGeom prst="rect">
            <a:avLst/>
          </a:prstGeom>
          <a:noFill/>
          <a:ln>
            <a:noFill/>
          </a:ln>
        </p:spPr>
      </p:pic>
      <p:pic>
        <p:nvPicPr>
          <p:cNvPr id="294" name="Shape 294"/>
          <p:cNvPicPr preferRelativeResize="0"/>
          <p:nvPr/>
        </p:nvPicPr>
        <p:blipFill rotWithShape="1">
          <a:blip r:embed="rId5">
            <a:clrChange>
              <a:clrFrom>
                <a:srgbClr val="FFFFFF"/>
              </a:clrFrom>
              <a:clrTo>
                <a:srgbClr val="FFFFFF">
                  <a:alpha val="0"/>
                </a:srgbClr>
              </a:clrTo>
            </a:clrChange>
            <a:alphaModFix/>
          </a:blip>
          <a:srcRect/>
          <a:stretch/>
        </p:blipFill>
        <p:spPr>
          <a:xfrm rot="4039195">
            <a:off x="-717012" y="4084821"/>
            <a:ext cx="2971799" cy="3107957"/>
          </a:xfrm>
          <a:prstGeom prst="rect">
            <a:avLst/>
          </a:prstGeom>
          <a:noFill/>
          <a:ln>
            <a:noFill/>
          </a:ln>
        </p:spPr>
      </p:pic>
      <p:sp>
        <p:nvSpPr>
          <p:cNvPr id="291" name="Shape 291"/>
          <p:cNvSpPr txBox="1">
            <a:spLocks noGrp="1"/>
          </p:cNvSpPr>
          <p:nvPr>
            <p:ph type="ctrTitle"/>
          </p:nvPr>
        </p:nvSpPr>
        <p:spPr>
          <a:xfrm>
            <a:off x="925824" y="2130425"/>
            <a:ext cx="7532376" cy="175577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74806"/>
              </a:buClr>
              <a:buSzPct val="25000"/>
              <a:buFont typeface="Calibri"/>
              <a:buNone/>
            </a:pPr>
            <a:r>
              <a:rPr lang="en-US" sz="4800" b="1" i="0" u="none" strike="noStrike" cap="none" baseline="0" dirty="0" smtClean="0">
                <a:solidFill>
                  <a:srgbClr val="974806"/>
                </a:solidFill>
                <a:latin typeface="Calibri"/>
                <a:ea typeface="Calibri"/>
                <a:cs typeface="Calibri"/>
                <a:sym typeface="Calibri"/>
                <a:rtl val="0"/>
              </a:rPr>
              <a:t>Northwest</a:t>
            </a:r>
            <a:br>
              <a:rPr lang="en-US" sz="4800" b="1" i="0" u="none" strike="noStrike" cap="none" baseline="0" dirty="0" smtClean="0">
                <a:solidFill>
                  <a:srgbClr val="974806"/>
                </a:solidFill>
                <a:latin typeface="Calibri"/>
                <a:ea typeface="Calibri"/>
                <a:cs typeface="Calibri"/>
                <a:sym typeface="Calibri"/>
                <a:rtl val="0"/>
              </a:rPr>
            </a:br>
            <a:r>
              <a:rPr lang="en-US" sz="4800" b="1" i="0" u="none" strike="noStrike" cap="none" baseline="0" dirty="0" smtClean="0">
                <a:solidFill>
                  <a:srgbClr val="974806"/>
                </a:solidFill>
                <a:latin typeface="Calibri"/>
                <a:ea typeface="Calibri"/>
                <a:cs typeface="Calibri"/>
                <a:sym typeface="Calibri"/>
                <a:rtl val="0"/>
              </a:rPr>
              <a:t>Science </a:t>
            </a:r>
            <a:r>
              <a:rPr lang="en-US" sz="4800" b="1" i="0" u="none" strike="noStrike" cap="none" baseline="0" dirty="0">
                <a:solidFill>
                  <a:srgbClr val="974806"/>
                </a:solidFill>
                <a:latin typeface="Calibri"/>
                <a:ea typeface="Calibri"/>
                <a:cs typeface="Calibri"/>
                <a:sym typeface="Calibri"/>
                <a:rtl val="0"/>
              </a:rPr>
              <a:t>Leadership Network</a:t>
            </a:r>
          </a:p>
        </p:txBody>
      </p:sp>
      <p:sp>
        <p:nvSpPr>
          <p:cNvPr id="292" name="Shape 292"/>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E36C09"/>
              </a:buClr>
              <a:buSzPct val="25000"/>
              <a:buFont typeface="Calibri"/>
              <a:buNone/>
            </a:pPr>
            <a:r>
              <a:rPr lang="en-US" sz="4000" b="1" i="0" u="none" strike="noStrike" cap="none" baseline="0" dirty="0" smtClean="0">
                <a:solidFill>
                  <a:srgbClr val="FF0000"/>
                </a:solidFill>
                <a:latin typeface="Calibri"/>
                <a:ea typeface="Calibri"/>
                <a:cs typeface="Calibri"/>
                <a:sym typeface="Calibri"/>
                <a:rtl val="0"/>
              </a:rPr>
              <a:t>October 2014</a:t>
            </a:r>
          </a:p>
          <a:p>
            <a:pPr marL="0" marR="0" lvl="0" indent="0" algn="r" rtl="0">
              <a:lnSpc>
                <a:spcPct val="100000"/>
              </a:lnSpc>
              <a:spcBef>
                <a:spcPts val="0"/>
              </a:spcBef>
              <a:spcAft>
                <a:spcPts val="0"/>
              </a:spcAft>
              <a:buClr>
                <a:srgbClr val="E36C09"/>
              </a:buClr>
              <a:buSzPct val="25000"/>
              <a:buFont typeface="Calibri"/>
              <a:buNone/>
            </a:pPr>
            <a:r>
              <a:rPr lang="en-US" sz="2400" b="1" dirty="0" smtClean="0">
                <a:solidFill>
                  <a:srgbClr val="E36C09"/>
                </a:solidFill>
                <a:latin typeface="Calibri"/>
                <a:ea typeface="Calibri"/>
                <a:cs typeface="Calibri"/>
                <a:sym typeface="Calibri"/>
              </a:rPr>
              <a:t>Brian MacNevin – Regional Science Coordinator</a:t>
            </a:r>
          </a:p>
          <a:p>
            <a:pPr marL="0" marR="0" lvl="0" indent="0" algn="r" rtl="0">
              <a:lnSpc>
                <a:spcPct val="100000"/>
              </a:lnSpc>
              <a:spcBef>
                <a:spcPts val="0"/>
              </a:spcBef>
              <a:spcAft>
                <a:spcPts val="0"/>
              </a:spcAft>
              <a:buClr>
                <a:srgbClr val="E36C09"/>
              </a:buClr>
              <a:buSzPct val="25000"/>
              <a:buFont typeface="Calibri"/>
              <a:buNone/>
            </a:pPr>
            <a:r>
              <a:rPr lang="en-US" sz="2400" b="1" i="0" u="none" strike="noStrike" cap="none" baseline="0" dirty="0" smtClean="0">
                <a:solidFill>
                  <a:srgbClr val="E36C09"/>
                </a:solidFill>
                <a:latin typeface="Calibri"/>
                <a:ea typeface="Calibri"/>
                <a:cs typeface="Calibri"/>
                <a:sym typeface="Calibri"/>
                <a:rtl val="0"/>
              </a:rPr>
              <a:t>Joanne Johnson – Northwest LASER</a:t>
            </a:r>
            <a:endParaRPr lang="en-US" sz="2400" b="1" dirty="0">
              <a:solidFill>
                <a:srgbClr val="E36C09"/>
              </a:solidFill>
              <a:latin typeface="Calibri"/>
              <a:ea typeface="Calibri"/>
              <a:cs typeface="Calibri"/>
              <a:sym typeface="Calibri"/>
            </a:endParaRPr>
          </a:p>
          <a:p>
            <a:pPr marL="0" marR="0" lvl="0" indent="0" algn="r" rtl="0">
              <a:lnSpc>
                <a:spcPct val="100000"/>
              </a:lnSpc>
              <a:spcBef>
                <a:spcPts val="0"/>
              </a:spcBef>
              <a:spcAft>
                <a:spcPts val="0"/>
              </a:spcAft>
              <a:buClr>
                <a:srgbClr val="E36C09"/>
              </a:buClr>
              <a:buSzPct val="25000"/>
              <a:buFont typeface="Calibri"/>
              <a:buNone/>
            </a:pPr>
            <a:r>
              <a:rPr lang="en-US" sz="2400" b="1" i="0" u="none" strike="noStrike" cap="none" dirty="0" smtClean="0">
                <a:solidFill>
                  <a:srgbClr val="E36C09"/>
                </a:solidFill>
                <a:latin typeface="Calibri"/>
                <a:ea typeface="Calibri"/>
                <a:cs typeface="Calibri"/>
                <a:sym typeface="Calibri"/>
                <a:rtl val="0"/>
              </a:rPr>
              <a:t>Alliance Director</a:t>
            </a:r>
            <a:endParaRPr lang="en-US" sz="2400" b="1" i="0" u="none" strike="noStrike" cap="none" baseline="0" dirty="0">
              <a:solidFill>
                <a:srgbClr val="E36C09"/>
              </a:solidFill>
              <a:latin typeface="Calibri"/>
              <a:ea typeface="Calibri"/>
              <a:cs typeface="Calibri"/>
              <a:sym typeface="Calibri"/>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0" y="0"/>
            <a:ext cx="3050473" cy="413082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i="0" u="none" strike="noStrike" cap="none" baseline="0" dirty="0" smtClean="0">
                <a:solidFill>
                  <a:srgbClr val="000000"/>
                </a:solidFill>
                <a:latin typeface="Calibri"/>
                <a:ea typeface="Calibri"/>
                <a:cs typeface="Calibri"/>
                <a:sym typeface="Calibri"/>
                <a:rtl val="0"/>
              </a:rPr>
              <a:t>Gathering Evidence</a:t>
            </a:r>
            <a:endParaRPr lang="en-US" sz="4400" i="0" u="none" strike="noStrike" cap="none" baseline="0" dirty="0">
              <a:solidFill>
                <a:srgbClr val="000000"/>
              </a:solidFill>
              <a:latin typeface="Calibri"/>
              <a:ea typeface="Calibri"/>
              <a:cs typeface="Calibri"/>
              <a:sym typeface="Calibri"/>
              <a:rtl val="0"/>
            </a:endParaRPr>
          </a:p>
        </p:txBody>
      </p:sp>
      <p:sp>
        <p:nvSpPr>
          <p:cNvPr id="428" name="Shape 428"/>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pic>
        <p:nvPicPr>
          <p:cNvPr id="3" name="Picture 2"/>
          <p:cNvPicPr>
            <a:picLocks noChangeAspect="1"/>
          </p:cNvPicPr>
          <p:nvPr/>
        </p:nvPicPr>
        <p:blipFill>
          <a:blip r:embed="rId3"/>
          <a:stretch>
            <a:fillRect/>
          </a:stretch>
        </p:blipFill>
        <p:spPr>
          <a:xfrm rot="709672">
            <a:off x="3255188" y="593762"/>
            <a:ext cx="5360395" cy="68580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LUNCH!</a:t>
            </a:r>
            <a:endParaRPr lang="en-US" dirty="0"/>
          </a:p>
        </p:txBody>
      </p:sp>
      <p:pic>
        <p:nvPicPr>
          <p:cNvPr id="1026" name="Picture 2" descr="http://kenokazaki.com/wp-content/uploads/2010/12/FullPlate-Melih-Kesme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142" y="958160"/>
            <a:ext cx="8122658" cy="609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5837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Welcome Back!</a:t>
            </a:r>
            <a:br>
              <a:rPr lang="en-US" dirty="0" smtClean="0"/>
            </a:br>
            <a:r>
              <a:rPr lang="en-US" dirty="0" smtClean="0"/>
              <a:t>Have Room on Your Plate?</a:t>
            </a:r>
            <a:endParaRPr lang="en-US" dirty="0"/>
          </a:p>
        </p:txBody>
      </p:sp>
      <p:pic>
        <p:nvPicPr>
          <p:cNvPr id="1026" name="Picture 2" descr="http://kenokazaki.com/wp-content/uploads/2010/12/FullPlate-Melih-Kesme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142" y="958160"/>
            <a:ext cx="8122658" cy="60919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119269" y="1785386"/>
            <a:ext cx="2478157" cy="735496"/>
          </a:xfrm>
          <a:prstGeom prst="wedgeRectCallout">
            <a:avLst>
              <a:gd name="adj1" fmla="val 41734"/>
              <a:gd name="adj2" fmla="val 127364"/>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CCSS-math</a:t>
            </a:r>
            <a:endParaRPr lang="en-US" sz="2800" b="1" dirty="0"/>
          </a:p>
        </p:txBody>
      </p:sp>
      <p:sp>
        <p:nvSpPr>
          <p:cNvPr id="6" name="Rectangular Callout 5"/>
          <p:cNvSpPr/>
          <p:nvPr/>
        </p:nvSpPr>
        <p:spPr>
          <a:xfrm>
            <a:off x="6380921" y="1398450"/>
            <a:ext cx="2478157" cy="735496"/>
          </a:xfrm>
          <a:prstGeom prst="wedgeRectCallout">
            <a:avLst>
              <a:gd name="adj1" fmla="val -37411"/>
              <a:gd name="adj2" fmla="val 148985"/>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CCSS-</a:t>
            </a:r>
            <a:r>
              <a:rPr lang="en-US" sz="2800" b="1" dirty="0" err="1" smtClean="0"/>
              <a:t>ela</a:t>
            </a:r>
            <a:endParaRPr lang="en-US" sz="2800" b="1" dirty="0"/>
          </a:p>
        </p:txBody>
      </p:sp>
      <p:sp>
        <p:nvSpPr>
          <p:cNvPr id="7" name="Rectangular Callout 6"/>
          <p:cNvSpPr/>
          <p:nvPr/>
        </p:nvSpPr>
        <p:spPr>
          <a:xfrm>
            <a:off x="5177664" y="5166074"/>
            <a:ext cx="3681414" cy="1092612"/>
          </a:xfrm>
          <a:prstGeom prst="wedgeRectCallout">
            <a:avLst>
              <a:gd name="adj1" fmla="val -21260"/>
              <a:gd name="adj2" fmla="val -99391"/>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smtClean="0"/>
              <a:t>NGSS</a:t>
            </a:r>
            <a:endParaRPr lang="en-US" sz="4400" b="1" dirty="0"/>
          </a:p>
        </p:txBody>
      </p:sp>
    </p:spTree>
    <p:extLst>
      <p:ext uri="{BB962C8B-B14F-4D97-AF65-F5344CB8AC3E}">
        <p14:creationId xmlns:p14="http://schemas.microsoft.com/office/powerpoint/2010/main" val="2336852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pic>
        <p:nvPicPr>
          <p:cNvPr id="434" name="Shape 434"/>
          <p:cNvPicPr preferRelativeResize="0"/>
          <p:nvPr/>
        </p:nvPicPr>
        <p:blipFill rotWithShape="1">
          <a:blip r:embed="rId3">
            <a:alphaModFix/>
          </a:blip>
          <a:srcRect/>
          <a:stretch/>
        </p:blipFill>
        <p:spPr>
          <a:xfrm>
            <a:off x="192735" y="161925"/>
            <a:ext cx="8758523" cy="653415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5363"/>
            <a:ext cx="8229600" cy="864902"/>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1" i="0" u="none" strike="noStrike" cap="none" baseline="0" dirty="0" smtClean="0">
                <a:solidFill>
                  <a:srgbClr val="000000"/>
                </a:solidFill>
                <a:latin typeface="Calibri"/>
                <a:ea typeface="Calibri"/>
                <a:cs typeface="Calibri"/>
                <a:sym typeface="Calibri"/>
                <a:rtl val="0"/>
              </a:rPr>
              <a:t>Seeking More </a:t>
            </a:r>
            <a:r>
              <a:rPr lang="en-US" sz="4400" b="1" i="0" u="none" strike="noStrike" cap="none" baseline="0" dirty="0">
                <a:solidFill>
                  <a:srgbClr val="000000"/>
                </a:solidFill>
                <a:latin typeface="Calibri"/>
                <a:ea typeface="Calibri"/>
                <a:cs typeface="Calibri"/>
                <a:sym typeface="Calibri"/>
                <a:rtl val="0"/>
              </a:rPr>
              <a:t>Evidence</a:t>
            </a:r>
          </a:p>
        </p:txBody>
      </p:sp>
      <p:sp>
        <p:nvSpPr>
          <p:cNvPr id="440" name="Shape 440"/>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pic>
        <p:nvPicPr>
          <p:cNvPr id="2" name="Picture 1"/>
          <p:cNvPicPr>
            <a:picLocks noChangeAspect="1"/>
          </p:cNvPicPr>
          <p:nvPr/>
        </p:nvPicPr>
        <p:blipFill>
          <a:blip r:embed="rId3"/>
          <a:stretch>
            <a:fillRect/>
          </a:stretch>
        </p:blipFill>
        <p:spPr>
          <a:xfrm rot="21103764">
            <a:off x="574782" y="1158308"/>
            <a:ext cx="5339817" cy="6858000"/>
          </a:xfrm>
          <a:prstGeom prst="rect">
            <a:avLst/>
          </a:prstGeom>
          <a:ln>
            <a:solidFill>
              <a:schemeClr val="tx1"/>
            </a:solidFill>
          </a:ln>
          <a:effectLst>
            <a:outerShdw blurRad="50800" dist="38100" dir="2700000" algn="tl" rotWithShape="0">
              <a:prstClr val="black">
                <a:alpha val="40000"/>
              </a:prstClr>
            </a:outerShdw>
          </a:effectLst>
        </p:spPr>
      </p:pic>
      <p:pic>
        <p:nvPicPr>
          <p:cNvPr id="441" name="Shape 441"/>
          <p:cNvPicPr preferRelativeResize="0"/>
          <p:nvPr/>
        </p:nvPicPr>
        <p:blipFill rotWithShape="1">
          <a:blip r:embed="rId4">
            <a:alphaModFix/>
          </a:blip>
          <a:srcRect/>
          <a:stretch/>
        </p:blipFill>
        <p:spPr>
          <a:xfrm rot="345446">
            <a:off x="1991177" y="1234403"/>
            <a:ext cx="7108250" cy="4916975"/>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41"/>
                                        </p:tgtEl>
                                        <p:attrNameLst>
                                          <p:attrName>style.visibility</p:attrName>
                                        </p:attrNameLst>
                                      </p:cBhvr>
                                      <p:to>
                                        <p:strVal val="visible"/>
                                      </p:to>
                                    </p:set>
                                    <p:anim calcmode="lin" valueType="num">
                                      <p:cBhvr additive="base">
                                        <p:cTn id="13" dur="500" fill="hold"/>
                                        <p:tgtEl>
                                          <p:spTgt spid="441"/>
                                        </p:tgtEl>
                                        <p:attrNameLst>
                                          <p:attrName>ppt_x</p:attrName>
                                        </p:attrNameLst>
                                      </p:cBhvr>
                                      <p:tavLst>
                                        <p:tav tm="0">
                                          <p:val>
                                            <p:strVal val="0-#ppt_w/2"/>
                                          </p:val>
                                        </p:tav>
                                        <p:tav tm="100000">
                                          <p:val>
                                            <p:strVal val="#ppt_x"/>
                                          </p:val>
                                        </p:tav>
                                      </p:tavLst>
                                    </p:anim>
                                    <p:anim calcmode="lin" valueType="num">
                                      <p:cBhvr additive="base">
                                        <p:cTn id="14" dur="500" fill="hold"/>
                                        <p:tgtEl>
                                          <p:spTgt spid="4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Revising Our Class’ Model Checklist</a:t>
            </a:r>
            <a:endParaRPr lang="en-US" dirty="0"/>
          </a:p>
        </p:txBody>
      </p:sp>
      <p:sp>
        <p:nvSpPr>
          <p:cNvPr id="3" name="Content Placeholder 2"/>
          <p:cNvSpPr>
            <a:spLocks noGrp="1"/>
          </p:cNvSpPr>
          <p:nvPr>
            <p:ph sz="half" idx="1"/>
          </p:nvPr>
        </p:nvSpPr>
        <p:spPr>
          <a:xfrm rot="21275776">
            <a:off x="816126" y="1752064"/>
            <a:ext cx="4038600" cy="4525963"/>
          </a:xfrm>
          <a:solidFill>
            <a:schemeClr val="bg1"/>
          </a:solidFill>
          <a:ln>
            <a:solidFill>
              <a:schemeClr val="tx1"/>
            </a:solidFill>
          </a:ln>
          <a:effectLst>
            <a:outerShdw blurRad="50800" dist="38100" dir="2700000" algn="tl" rotWithShape="0">
              <a:prstClr val="black">
                <a:alpha val="40000"/>
              </a:prstClr>
            </a:outerShdw>
          </a:effectLst>
        </p:spPr>
        <p:txBody>
          <a:bodyPr/>
          <a:lstStyle/>
          <a:p>
            <a:pPr marL="0" indent="0">
              <a:buNone/>
            </a:pPr>
            <a:r>
              <a:rPr lang="en-US" b="1" dirty="0" err="1" smtClean="0"/>
              <a:t>Gotta</a:t>
            </a:r>
            <a:r>
              <a:rPr lang="en-US" b="1" dirty="0" smtClean="0"/>
              <a:t>’ Haves</a:t>
            </a:r>
          </a:p>
          <a:p>
            <a:pPr>
              <a:buFont typeface="Wingdings" charset="2"/>
              <a:buChar char="q"/>
            </a:pPr>
            <a:r>
              <a:rPr lang="en-US" dirty="0" smtClean="0"/>
              <a:t>An evolving list of</a:t>
            </a:r>
          </a:p>
          <a:p>
            <a:pPr>
              <a:buFont typeface="Wingdings" charset="2"/>
              <a:buChar char="q"/>
            </a:pPr>
            <a:r>
              <a:rPr lang="en-US" dirty="0" smtClean="0"/>
              <a:t>Ideas and</a:t>
            </a:r>
          </a:p>
          <a:p>
            <a:pPr>
              <a:buFont typeface="Wingdings" charset="2"/>
              <a:buChar char="q"/>
            </a:pPr>
            <a:r>
              <a:rPr lang="en-US" dirty="0" smtClean="0"/>
              <a:t>Relationships that are</a:t>
            </a:r>
          </a:p>
          <a:p>
            <a:pPr>
              <a:buFont typeface="Wingdings" charset="2"/>
              <a:buChar char="q"/>
            </a:pPr>
            <a:r>
              <a:rPr lang="en-US" dirty="0" smtClean="0"/>
              <a:t>Important to a</a:t>
            </a:r>
          </a:p>
          <a:p>
            <a:pPr>
              <a:buFont typeface="Wingdings" charset="2"/>
              <a:buChar char="q"/>
            </a:pPr>
            <a:r>
              <a:rPr lang="en-US" dirty="0" smtClean="0"/>
              <a:t>Final explanation</a:t>
            </a:r>
            <a:endParaRPr lang="en-US" dirty="0"/>
          </a:p>
        </p:txBody>
      </p:sp>
    </p:spTree>
    <p:extLst>
      <p:ext uri="{BB962C8B-B14F-4D97-AF65-F5344CB8AC3E}">
        <p14:creationId xmlns:p14="http://schemas.microsoft.com/office/powerpoint/2010/main" val="7176332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1" i="0" u="none" strike="noStrike" cap="none" baseline="0">
                <a:solidFill>
                  <a:srgbClr val="000000"/>
                </a:solidFill>
                <a:latin typeface="Calibri"/>
                <a:ea typeface="Calibri"/>
                <a:cs typeface="Calibri"/>
                <a:sym typeface="Calibri"/>
                <a:rtl val="0"/>
              </a:rPr>
              <a:t>Adding to Our Model</a:t>
            </a:r>
          </a:p>
        </p:txBody>
      </p:sp>
      <p:sp>
        <p:nvSpPr>
          <p:cNvPr id="470" name="Shape 470"/>
          <p:cNvSpPr txBox="1">
            <a:spLocks noGrp="1"/>
          </p:cNvSpPr>
          <p:nvPr>
            <p:ph idx="1"/>
          </p:nvPr>
        </p:nvSpPr>
        <p:spPr>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Font typeface="Calibri"/>
              <a:buChar char="•"/>
            </a:pPr>
            <a:r>
              <a:rPr lang="en-US" sz="2400" b="0" i="0" u="none" strike="noStrike" cap="none" baseline="0" dirty="0">
                <a:solidFill>
                  <a:srgbClr val="000000"/>
                </a:solidFill>
                <a:latin typeface="Arial"/>
                <a:ea typeface="Arial"/>
                <a:cs typeface="Arial"/>
                <a:sym typeface="Arial"/>
                <a:rtl val="0"/>
              </a:rPr>
              <a:t>What new information can you include in your model?</a:t>
            </a:r>
          </a:p>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rgbClr val="000000"/>
                </a:solidFill>
                <a:latin typeface="Arial"/>
                <a:ea typeface="Arial"/>
                <a:cs typeface="Arial"/>
                <a:sym typeface="Arial"/>
                <a:rtl val="0"/>
              </a:rPr>
              <a:t>or</a:t>
            </a:r>
          </a:p>
          <a:p>
            <a:pPr marL="457200" marR="0" lvl="0" indent="-381000" algn="l" rtl="0">
              <a:lnSpc>
                <a:spcPct val="100000"/>
              </a:lnSpc>
              <a:spcBef>
                <a:spcPts val="0"/>
              </a:spcBef>
              <a:spcAft>
                <a:spcPts val="0"/>
              </a:spcAft>
              <a:buClr>
                <a:schemeClr val="dk1"/>
              </a:buClr>
              <a:buSzPct val="100000"/>
              <a:buFont typeface="Calibri"/>
              <a:buChar char="•"/>
            </a:pPr>
            <a:r>
              <a:rPr lang="en-US" sz="2400" b="0" i="0" u="none" strike="noStrike" cap="none" baseline="0" dirty="0">
                <a:solidFill>
                  <a:srgbClr val="000000"/>
                </a:solidFill>
                <a:latin typeface="Arial"/>
                <a:ea typeface="Arial"/>
                <a:cs typeface="Arial"/>
                <a:sym typeface="Arial"/>
                <a:rtl val="0"/>
              </a:rPr>
              <a:t>Is there anything you want to change in your model?</a:t>
            </a:r>
          </a:p>
          <a:p>
            <a:pPr marL="0" marR="0" lvl="0" indent="0" algn="l" rtl="0">
              <a:lnSpc>
                <a:spcPct val="100000"/>
              </a:lnSpc>
              <a:spcBef>
                <a:spcPts val="0"/>
              </a:spcBef>
              <a:spcAft>
                <a:spcPts val="0"/>
              </a:spcAft>
              <a:buClr>
                <a:schemeClr val="dk1"/>
              </a:buClr>
              <a:buFont typeface="Calibri"/>
              <a:buNone/>
            </a:pPr>
            <a:endParaRPr sz="2400" b="0" i="0" u="none" strike="noStrike" cap="none" baseline="0" dirty="0">
              <a:solidFill>
                <a:srgbClr val="000000"/>
              </a:solidFill>
              <a:latin typeface="Arial"/>
              <a:ea typeface="Arial"/>
              <a:cs typeface="Arial"/>
              <a:sym typeface="Arial"/>
              <a:rtl val="0"/>
            </a:endParaRPr>
          </a:p>
          <a:p>
            <a:pPr marL="457200" marR="0" lvl="0" indent="-381000" algn="l" rtl="0">
              <a:lnSpc>
                <a:spcPct val="100000"/>
              </a:lnSpc>
              <a:spcBef>
                <a:spcPts val="0"/>
              </a:spcBef>
              <a:spcAft>
                <a:spcPts val="0"/>
              </a:spcAft>
              <a:buClr>
                <a:schemeClr val="dk1"/>
              </a:buClr>
              <a:buSzPct val="100000"/>
              <a:buFont typeface="Calibri"/>
              <a:buChar char="•"/>
            </a:pPr>
            <a:r>
              <a:rPr lang="en-US" sz="2400" b="0" i="0" u="none" strike="noStrike" cap="none" baseline="0" dirty="0">
                <a:solidFill>
                  <a:srgbClr val="000000"/>
                </a:solidFill>
                <a:latin typeface="Arial"/>
                <a:ea typeface="Arial"/>
                <a:cs typeface="Arial"/>
                <a:sym typeface="Arial"/>
                <a:rtl val="0"/>
              </a:rPr>
              <a:t>Consider…</a:t>
            </a:r>
          </a:p>
          <a:p>
            <a:pPr marL="914400" marR="0" lvl="1" indent="-381000" algn="l" rtl="0">
              <a:lnSpc>
                <a:spcPct val="100000"/>
              </a:lnSpc>
              <a:spcBef>
                <a:spcPts val="0"/>
              </a:spcBef>
              <a:spcAft>
                <a:spcPts val="0"/>
              </a:spcAft>
              <a:buClr>
                <a:schemeClr val="dk1"/>
              </a:buClr>
              <a:buSzPct val="100000"/>
              <a:buFont typeface="Calibri"/>
              <a:buChar char="–"/>
            </a:pPr>
            <a:r>
              <a:rPr lang="en-US" sz="2400" b="0" i="0" u="none" strike="noStrike" cap="none" baseline="0" dirty="0">
                <a:solidFill>
                  <a:srgbClr val="000000"/>
                </a:solidFill>
                <a:latin typeface="Arial"/>
                <a:ea typeface="Arial"/>
                <a:cs typeface="Arial"/>
                <a:sym typeface="Arial"/>
                <a:rtl val="0"/>
              </a:rPr>
              <a:t>What happened to the different parts of the candy?</a:t>
            </a:r>
          </a:p>
          <a:p>
            <a:pPr marL="914400" marR="0" lvl="1" indent="-381000" algn="l" rtl="0">
              <a:lnSpc>
                <a:spcPct val="100000"/>
              </a:lnSpc>
              <a:spcBef>
                <a:spcPts val="0"/>
              </a:spcBef>
              <a:spcAft>
                <a:spcPts val="0"/>
              </a:spcAft>
              <a:buClr>
                <a:schemeClr val="dk1"/>
              </a:buClr>
              <a:buSzPct val="100000"/>
              <a:buFont typeface="Calibri"/>
              <a:buChar char="–"/>
            </a:pPr>
            <a:r>
              <a:rPr lang="en-US" sz="2400" b="0" i="0" u="none" strike="noStrike" cap="none" baseline="0" dirty="0">
                <a:solidFill>
                  <a:srgbClr val="000000"/>
                </a:solidFill>
                <a:latin typeface="Arial"/>
                <a:ea typeface="Arial"/>
                <a:cs typeface="Arial"/>
                <a:sym typeface="Arial"/>
                <a:rtl val="0"/>
              </a:rPr>
              <a:t>What is happening at the particle level?</a:t>
            </a:r>
          </a:p>
          <a:p>
            <a:pPr marL="914400" marR="0" lvl="1" indent="-381000" algn="l" rtl="0">
              <a:lnSpc>
                <a:spcPct val="100000"/>
              </a:lnSpc>
              <a:spcBef>
                <a:spcPts val="0"/>
              </a:spcBef>
              <a:spcAft>
                <a:spcPts val="0"/>
              </a:spcAft>
              <a:buClr>
                <a:schemeClr val="dk1"/>
              </a:buClr>
              <a:buSzPct val="100000"/>
              <a:buFont typeface="Calibri"/>
              <a:buChar char="–"/>
            </a:pPr>
            <a:r>
              <a:rPr lang="en-US" sz="2400" b="0" i="0" u="none" strike="noStrike" cap="none" baseline="0" dirty="0">
                <a:solidFill>
                  <a:srgbClr val="000000"/>
                </a:solidFill>
                <a:latin typeface="Arial"/>
                <a:ea typeface="Arial"/>
                <a:cs typeface="Arial"/>
                <a:sym typeface="Arial"/>
                <a:rtl val="0"/>
              </a:rPr>
              <a:t>What is happening to the matter and energy?</a:t>
            </a:r>
          </a:p>
        </p:txBody>
      </p:sp>
      <p:sp>
        <p:nvSpPr>
          <p:cNvPr id="471" name="Shape 471"/>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pic>
        <p:nvPicPr>
          <p:cNvPr id="472" name="Shape 472"/>
          <p:cNvPicPr preferRelativeResize="0"/>
          <p:nvPr/>
        </p:nvPicPr>
        <p:blipFill rotWithShape="1">
          <a:blip r:embed="rId3">
            <a:alphaModFix/>
          </a:blip>
          <a:srcRect/>
          <a:stretch/>
        </p:blipFill>
        <p:spPr>
          <a:xfrm>
            <a:off x="3271901" y="4957055"/>
            <a:ext cx="2554337" cy="1702891"/>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457200" y="28973"/>
            <a:ext cx="8229600" cy="1854414"/>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000" b="1" i="0" u="none" strike="noStrike" cap="none" baseline="0">
                <a:solidFill>
                  <a:srgbClr val="000000"/>
                </a:solidFill>
                <a:latin typeface="Calibri"/>
                <a:ea typeface="Calibri"/>
                <a:cs typeface="Calibri"/>
                <a:sym typeface="Calibri"/>
                <a:rtl val="0"/>
              </a:rPr>
              <a:t>Adding to Our Model:</a:t>
            </a:r>
            <a:br>
              <a:rPr lang="en-US" sz="4000" b="1" i="0" u="none" strike="noStrike" cap="none" baseline="0">
                <a:solidFill>
                  <a:srgbClr val="000000"/>
                </a:solidFill>
                <a:latin typeface="Calibri"/>
                <a:ea typeface="Calibri"/>
                <a:cs typeface="Calibri"/>
                <a:sym typeface="Calibri"/>
                <a:rtl val="0"/>
              </a:rPr>
            </a:br>
            <a:r>
              <a:rPr lang="en-US" sz="4000" b="1" i="0" u="none" strike="noStrike" cap="none" baseline="0">
                <a:solidFill>
                  <a:srgbClr val="000000"/>
                </a:solidFill>
                <a:latin typeface="Calibri"/>
                <a:ea typeface="Calibri"/>
                <a:cs typeface="Calibri"/>
                <a:sym typeface="Calibri"/>
                <a:rtl val="0"/>
              </a:rPr>
              <a:t>Sticky-Notes and Language Scaffolds</a:t>
            </a:r>
          </a:p>
        </p:txBody>
      </p:sp>
      <p:sp>
        <p:nvSpPr>
          <p:cNvPr id="478" name="Shape 478"/>
          <p:cNvSpPr txBox="1">
            <a:spLocks noGrp="1"/>
          </p:cNvSpPr>
          <p:nvPr>
            <p:ph idx="1"/>
          </p:nvPr>
        </p:nvSpPr>
        <p:spPr>
          <a:xfrm>
            <a:off x="0" y="1992572"/>
            <a:ext cx="8686800" cy="4162567"/>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Calibri"/>
              <a:buNone/>
            </a:pPr>
            <a:r>
              <a:rPr lang="en-US" sz="3000" b="0" i="0" u="none" strike="noStrike" cap="none" baseline="0">
                <a:solidFill>
                  <a:srgbClr val="000000"/>
                </a:solidFill>
                <a:latin typeface="Calibri"/>
                <a:ea typeface="Calibri"/>
                <a:cs typeface="Calibri"/>
                <a:sym typeface="Calibri"/>
                <a:rtl val="0"/>
              </a:rPr>
              <a:t>Added to our model - </a:t>
            </a:r>
          </a:p>
          <a:p>
            <a:pPr marL="342900" marR="0" lvl="0" indent="-139700" algn="l" rtl="0">
              <a:lnSpc>
                <a:spcPct val="100000"/>
              </a:lnSpc>
              <a:spcBef>
                <a:spcPts val="0"/>
              </a:spcBef>
              <a:spcAft>
                <a:spcPts val="0"/>
              </a:spcAft>
              <a:buClr>
                <a:schemeClr val="dk1"/>
              </a:buClr>
              <a:buFont typeface="Calibri"/>
              <a:buNone/>
            </a:pPr>
            <a:endParaRPr sz="3000" b="0" i="0" u="none" strike="noStrike" cap="none" baseline="0">
              <a:solidFill>
                <a:srgbClr val="000000"/>
              </a:solidFill>
              <a:latin typeface="Calibri"/>
              <a:ea typeface="Calibri"/>
              <a:cs typeface="Calibri"/>
              <a:sym typeface="Calibri"/>
              <a:rtl val="0"/>
            </a:endParaRPr>
          </a:p>
          <a:p>
            <a:pPr marL="342900" marR="0" lvl="0" indent="-139700" algn="l" rtl="0">
              <a:lnSpc>
                <a:spcPct val="100000"/>
              </a:lnSpc>
              <a:spcBef>
                <a:spcPts val="0"/>
              </a:spcBef>
              <a:spcAft>
                <a:spcPts val="0"/>
              </a:spcAft>
              <a:buClr>
                <a:schemeClr val="dk1"/>
              </a:buClr>
              <a:buFont typeface="Calibri"/>
              <a:buNone/>
            </a:pPr>
            <a:endParaRPr sz="3000" b="0" i="0" u="none" strike="noStrike" cap="none" baseline="0">
              <a:solidFill>
                <a:srgbClr val="000000"/>
              </a:solidFill>
              <a:latin typeface="Calibri"/>
              <a:ea typeface="Calibri"/>
              <a:cs typeface="Calibri"/>
              <a:sym typeface="Calibri"/>
              <a:rtl val="0"/>
            </a:endParaRPr>
          </a:p>
          <a:p>
            <a:pPr marL="342900" marR="0" lvl="0" indent="-139700" algn="l" rtl="0">
              <a:lnSpc>
                <a:spcPct val="100000"/>
              </a:lnSpc>
              <a:spcBef>
                <a:spcPts val="0"/>
              </a:spcBef>
              <a:spcAft>
                <a:spcPts val="0"/>
              </a:spcAft>
              <a:buClr>
                <a:schemeClr val="dk1"/>
              </a:buClr>
              <a:buFont typeface="Calibri"/>
              <a:buNone/>
            </a:pPr>
            <a:endParaRPr sz="3000" b="0" i="0" u="none" strike="noStrike" cap="none" baseline="0">
              <a:solidFill>
                <a:srgbClr val="000000"/>
              </a:solidFill>
              <a:latin typeface="Calibri"/>
              <a:ea typeface="Calibri"/>
              <a:cs typeface="Calibri"/>
              <a:sym typeface="Calibri"/>
              <a:rtl val="0"/>
            </a:endParaRPr>
          </a:p>
          <a:p>
            <a:pPr marL="342900" marR="0" lvl="0" indent="-139700" algn="l" rtl="0">
              <a:lnSpc>
                <a:spcPct val="100000"/>
              </a:lnSpc>
              <a:spcBef>
                <a:spcPts val="0"/>
              </a:spcBef>
              <a:spcAft>
                <a:spcPts val="0"/>
              </a:spcAft>
              <a:buClr>
                <a:schemeClr val="dk1"/>
              </a:buClr>
              <a:buSzPct val="25000"/>
              <a:buFont typeface="Calibri"/>
              <a:buNone/>
            </a:pPr>
            <a:r>
              <a:rPr lang="en-US" sz="3000" b="0" i="0" u="none" strike="noStrike" cap="none" baseline="0">
                <a:solidFill>
                  <a:srgbClr val="000000"/>
                </a:solidFill>
                <a:latin typeface="Calibri"/>
                <a:ea typeface="Calibri"/>
                <a:cs typeface="Calibri"/>
                <a:sym typeface="Calibri"/>
                <a:rtl val="0"/>
              </a:rPr>
              <a:t>Revised our model - </a:t>
            </a:r>
          </a:p>
          <a:p>
            <a:pPr marL="342900" marR="0" lvl="0" indent="-139700" algn="l" rtl="0">
              <a:lnSpc>
                <a:spcPct val="100000"/>
              </a:lnSpc>
              <a:spcBef>
                <a:spcPts val="0"/>
              </a:spcBef>
              <a:spcAft>
                <a:spcPts val="0"/>
              </a:spcAft>
              <a:buClr>
                <a:schemeClr val="dk1"/>
              </a:buClr>
              <a:buFont typeface="Calibri"/>
              <a:buNone/>
            </a:pPr>
            <a:endParaRPr sz="3000" b="0" i="0" u="none" strike="noStrike" cap="none" baseline="0">
              <a:solidFill>
                <a:srgbClr val="000000"/>
              </a:solidFill>
              <a:latin typeface="Calibri"/>
              <a:ea typeface="Calibri"/>
              <a:cs typeface="Calibri"/>
              <a:sym typeface="Calibri"/>
              <a:rtl val="0"/>
            </a:endParaRPr>
          </a:p>
          <a:p>
            <a:pPr marL="342900" marR="0" lvl="0" indent="-139700" algn="l" rtl="0">
              <a:lnSpc>
                <a:spcPct val="100000"/>
              </a:lnSpc>
              <a:spcBef>
                <a:spcPts val="0"/>
              </a:spcBef>
              <a:spcAft>
                <a:spcPts val="0"/>
              </a:spcAft>
              <a:buClr>
                <a:schemeClr val="dk1"/>
              </a:buClr>
              <a:buFont typeface="Calibri"/>
              <a:buNone/>
            </a:pPr>
            <a:endParaRPr sz="3000" b="0" i="0" u="none" strike="noStrike" cap="none" baseline="0">
              <a:solidFill>
                <a:srgbClr val="000000"/>
              </a:solidFill>
              <a:latin typeface="Calibri"/>
              <a:ea typeface="Calibri"/>
              <a:cs typeface="Calibri"/>
              <a:sym typeface="Calibri"/>
              <a:rtl val="0"/>
            </a:endParaRPr>
          </a:p>
          <a:p>
            <a:pPr marL="342900" marR="0" lvl="0" indent="-139700" algn="l" rtl="0">
              <a:lnSpc>
                <a:spcPct val="100000"/>
              </a:lnSpc>
              <a:spcBef>
                <a:spcPts val="0"/>
              </a:spcBef>
              <a:spcAft>
                <a:spcPts val="0"/>
              </a:spcAft>
              <a:buClr>
                <a:schemeClr val="dk1"/>
              </a:buClr>
              <a:buFont typeface="Calibri"/>
              <a:buNone/>
            </a:pPr>
            <a:endParaRPr sz="3000" b="0" i="0" u="none" strike="noStrike" cap="none" baseline="0">
              <a:solidFill>
                <a:srgbClr val="000000"/>
              </a:solidFill>
              <a:latin typeface="Calibri"/>
              <a:ea typeface="Calibri"/>
              <a:cs typeface="Calibri"/>
              <a:sym typeface="Calibri"/>
              <a:rtl val="0"/>
            </a:endParaRPr>
          </a:p>
          <a:p>
            <a:pPr marL="342900" marR="0" lvl="0" indent="-139700" algn="l" rtl="0">
              <a:lnSpc>
                <a:spcPct val="100000"/>
              </a:lnSpc>
              <a:spcBef>
                <a:spcPts val="0"/>
              </a:spcBef>
              <a:spcAft>
                <a:spcPts val="0"/>
              </a:spcAft>
              <a:buClr>
                <a:schemeClr val="dk1"/>
              </a:buClr>
              <a:buSzPct val="25000"/>
              <a:buFont typeface="Calibri"/>
              <a:buNone/>
            </a:pPr>
            <a:r>
              <a:rPr lang="en-US" sz="3000" b="0" i="0" u="none" strike="noStrike" cap="none" baseline="0">
                <a:solidFill>
                  <a:srgbClr val="000000"/>
                </a:solidFill>
                <a:latin typeface="Calibri"/>
                <a:ea typeface="Calibri"/>
                <a:cs typeface="Calibri"/>
                <a:sym typeface="Calibri"/>
                <a:rtl val="0"/>
              </a:rPr>
              <a:t>Questions we still have - </a:t>
            </a:r>
          </a:p>
        </p:txBody>
      </p:sp>
      <p:sp>
        <p:nvSpPr>
          <p:cNvPr id="479" name="Shape 479"/>
          <p:cNvSpPr txBox="1"/>
          <p:nvPr/>
        </p:nvSpPr>
        <p:spPr>
          <a:xfrm>
            <a:off x="4135271" y="1774202"/>
            <a:ext cx="1364775" cy="1169551"/>
          </a:xfrm>
          <a:prstGeom prst="rect">
            <a:avLst/>
          </a:prstGeom>
          <a:solidFill>
            <a:srgbClr val="F2DADA"/>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We added….</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80" name="Shape 480"/>
          <p:cNvSpPr txBox="1"/>
          <p:nvPr/>
        </p:nvSpPr>
        <p:spPr>
          <a:xfrm>
            <a:off x="4153467" y="5299885"/>
            <a:ext cx="1364775" cy="1384995"/>
          </a:xfrm>
          <a:prstGeom prst="rect">
            <a:avLst/>
          </a:prstGeom>
          <a:solidFill>
            <a:srgbClr val="C5D8F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We are wondering….</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81" name="Shape 481"/>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482" name="Shape 482"/>
          <p:cNvSpPr/>
          <p:nvPr/>
        </p:nvSpPr>
        <p:spPr>
          <a:xfrm>
            <a:off x="5650173" y="2197290"/>
            <a:ext cx="3429812" cy="3450022"/>
          </a:xfrm>
          <a:prstGeom prst="irregularSeal2">
            <a:avLst/>
          </a:prstGeom>
          <a:solidFill>
            <a:schemeClr val="l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1" i="0" u="none" strike="noStrike" cap="none" baseline="0">
                <a:solidFill>
                  <a:schemeClr val="dk1"/>
                </a:solidFill>
                <a:latin typeface="Arial"/>
                <a:ea typeface="Arial"/>
                <a:cs typeface="Arial"/>
                <a:sym typeface="Arial"/>
                <a:rtl val="0"/>
              </a:rPr>
              <a:t>Use the Sentence Frames!</a:t>
            </a:r>
          </a:p>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483" name="Shape 483"/>
          <p:cNvSpPr txBox="1"/>
          <p:nvPr/>
        </p:nvSpPr>
        <p:spPr>
          <a:xfrm>
            <a:off x="4153467" y="3498310"/>
            <a:ext cx="1364775" cy="1384995"/>
          </a:xfrm>
          <a:prstGeom prst="rect">
            <a:avLst/>
          </a:prstGeom>
          <a:solidFill>
            <a:srgbClr val="FFFF99"/>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We used to think….</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1" i="0" u="none" strike="noStrike" cap="none" baseline="0">
                <a:solidFill>
                  <a:srgbClr val="000000"/>
                </a:solidFill>
                <a:latin typeface="Calibri"/>
                <a:ea typeface="Calibri"/>
                <a:cs typeface="Calibri"/>
                <a:sym typeface="Calibri"/>
                <a:rtl val="0"/>
              </a:rPr>
              <a:t>Reflecting on Developing and Using Models</a:t>
            </a:r>
          </a:p>
        </p:txBody>
      </p:sp>
      <p:sp>
        <p:nvSpPr>
          <p:cNvPr id="489" name="Shape 489"/>
          <p:cNvSpPr txBox="1">
            <a:spLocks noGrp="1"/>
          </p:cNvSpPr>
          <p:nvPr>
            <p:ph idx="1"/>
          </p:nvPr>
        </p:nvSpPr>
        <p:spPr>
          <a:xfrm>
            <a:off x="27292" y="1859502"/>
            <a:ext cx="5923127" cy="4063621"/>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Font typeface="Calibri"/>
              <a:buChar char="•"/>
            </a:pPr>
            <a:r>
              <a:rPr lang="en-US" sz="2400" b="0" i="0" u="none" strike="noStrike" cap="none" baseline="0">
                <a:solidFill>
                  <a:srgbClr val="000000"/>
                </a:solidFill>
                <a:latin typeface="Arial"/>
                <a:ea typeface="Arial"/>
                <a:cs typeface="Arial"/>
                <a:sym typeface="Arial"/>
                <a:rtl val="0"/>
              </a:rPr>
              <a:t>How have your ideas changed?</a:t>
            </a:r>
          </a:p>
          <a:p>
            <a:pPr marL="0" marR="0" lvl="0" indent="0" algn="l" rtl="0">
              <a:lnSpc>
                <a:spcPct val="100000"/>
              </a:lnSpc>
              <a:spcBef>
                <a:spcPts val="0"/>
              </a:spcBef>
              <a:spcAft>
                <a:spcPts val="0"/>
              </a:spcAft>
              <a:buClr>
                <a:schemeClr val="dk1"/>
              </a:buClr>
              <a:buFont typeface="Calibri"/>
              <a:buNone/>
            </a:pPr>
            <a:endParaRPr sz="2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Calibri"/>
              <a:buNone/>
            </a:pPr>
            <a:endParaRPr sz="2400" b="0" i="0" u="none" strike="noStrike" cap="none" baseline="0">
              <a:solidFill>
                <a:srgbClr val="000000"/>
              </a:solidFill>
              <a:latin typeface="Arial"/>
              <a:ea typeface="Arial"/>
              <a:cs typeface="Arial"/>
              <a:sym typeface="Arial"/>
              <a:rtl val="0"/>
            </a:endParaRPr>
          </a:p>
          <a:p>
            <a:pPr marL="457200" marR="0" lvl="0" indent="-381000" algn="l" rtl="0">
              <a:lnSpc>
                <a:spcPct val="100000"/>
              </a:lnSpc>
              <a:spcBef>
                <a:spcPts val="0"/>
              </a:spcBef>
              <a:spcAft>
                <a:spcPts val="0"/>
              </a:spcAft>
              <a:buClr>
                <a:schemeClr val="dk1"/>
              </a:buClr>
              <a:buSzPct val="100000"/>
              <a:buFont typeface="Calibri"/>
              <a:buChar char="•"/>
            </a:pPr>
            <a:r>
              <a:rPr lang="en-US" sz="2400" b="0" i="0" u="none" strike="noStrike" cap="none" baseline="0">
                <a:solidFill>
                  <a:srgbClr val="000000"/>
                </a:solidFill>
                <a:latin typeface="Arial"/>
                <a:ea typeface="Arial"/>
                <a:cs typeface="Arial"/>
                <a:sym typeface="Arial"/>
                <a:rtl val="0"/>
              </a:rPr>
              <a:t>Revisit the probe.  Any new insights?</a:t>
            </a:r>
          </a:p>
          <a:p>
            <a:pPr marL="0" marR="0" lvl="0" indent="0" algn="l" rtl="0">
              <a:lnSpc>
                <a:spcPct val="100000"/>
              </a:lnSpc>
              <a:spcBef>
                <a:spcPts val="0"/>
              </a:spcBef>
              <a:spcAft>
                <a:spcPts val="0"/>
              </a:spcAft>
              <a:buClr>
                <a:schemeClr val="dk1"/>
              </a:buClr>
              <a:buFont typeface="Calibri"/>
              <a:buNone/>
            </a:pPr>
            <a:endParaRPr sz="2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Calibri"/>
              <a:buNone/>
            </a:pPr>
            <a:endParaRPr sz="2400" b="0" i="0" u="none" strike="noStrike" cap="none" baseline="0">
              <a:solidFill>
                <a:srgbClr val="000000"/>
              </a:solidFill>
              <a:latin typeface="Arial"/>
              <a:ea typeface="Arial"/>
              <a:cs typeface="Arial"/>
              <a:sym typeface="Arial"/>
              <a:rtl val="0"/>
            </a:endParaRPr>
          </a:p>
          <a:p>
            <a:pPr marL="457200" marR="0" lvl="0" indent="-381000" algn="l" rtl="0">
              <a:lnSpc>
                <a:spcPct val="100000"/>
              </a:lnSpc>
              <a:spcBef>
                <a:spcPts val="0"/>
              </a:spcBef>
              <a:spcAft>
                <a:spcPts val="0"/>
              </a:spcAft>
              <a:buClr>
                <a:schemeClr val="dk1"/>
              </a:buClr>
              <a:buSzPct val="100000"/>
              <a:buFont typeface="Calibri"/>
              <a:buChar char="•"/>
            </a:pPr>
            <a:r>
              <a:rPr lang="en-US" sz="2400" b="0" i="0" u="none" strike="noStrike" cap="none" baseline="0">
                <a:solidFill>
                  <a:srgbClr val="000000"/>
                </a:solidFill>
                <a:latin typeface="Arial"/>
                <a:ea typeface="Arial"/>
                <a:cs typeface="Arial"/>
                <a:sym typeface="Arial"/>
                <a:rtl val="0"/>
              </a:rPr>
              <a:t>What should students at your grade band know and be able to do with the practice of developing and using models? (Appendix F p.6)</a:t>
            </a:r>
          </a:p>
          <a:p>
            <a:pPr marL="0" marR="0" lvl="0" indent="0" algn="l" rtl="0">
              <a:lnSpc>
                <a:spcPct val="100000"/>
              </a:lnSpc>
              <a:spcBef>
                <a:spcPts val="0"/>
              </a:spcBef>
              <a:spcAft>
                <a:spcPts val="0"/>
              </a:spcAft>
              <a:buClr>
                <a:schemeClr val="dk1"/>
              </a:buClr>
              <a:buFont typeface="Calibri"/>
              <a:buNone/>
            </a:pPr>
            <a:endParaRPr sz="2400" b="0" i="0" u="none" strike="noStrike" cap="none" baseline="0">
              <a:solidFill>
                <a:srgbClr val="000000"/>
              </a:solidFill>
              <a:latin typeface="Arial"/>
              <a:ea typeface="Arial"/>
              <a:cs typeface="Arial"/>
              <a:sym typeface="Arial"/>
              <a:rtl val="0"/>
            </a:endParaRPr>
          </a:p>
        </p:txBody>
      </p:sp>
      <p:pic>
        <p:nvPicPr>
          <p:cNvPr id="490" name="Shape 490"/>
          <p:cNvPicPr preferRelativeResize="0"/>
          <p:nvPr/>
        </p:nvPicPr>
        <p:blipFill rotWithShape="1">
          <a:blip r:embed="rId3">
            <a:alphaModFix/>
          </a:blip>
          <a:srcRect/>
          <a:stretch/>
        </p:blipFill>
        <p:spPr>
          <a:xfrm>
            <a:off x="5820289" y="2292808"/>
            <a:ext cx="3228175" cy="3223130"/>
          </a:xfrm>
          <a:prstGeom prst="rect">
            <a:avLst/>
          </a:prstGeom>
          <a:noFill/>
          <a:ln>
            <a:noFill/>
          </a:ln>
        </p:spPr>
      </p:pic>
      <p:sp>
        <p:nvSpPr>
          <p:cNvPr id="491" name="Shape 491"/>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pic>
        <p:nvPicPr>
          <p:cNvPr id="497" name="Shape 497"/>
          <p:cNvPicPr preferRelativeResize="0"/>
          <p:nvPr/>
        </p:nvPicPr>
        <p:blipFill rotWithShape="1">
          <a:blip r:embed="rId3">
            <a:alphaModFix/>
          </a:blip>
          <a:srcRect l="9972" t="8463" r="2040" b="6605"/>
          <a:stretch/>
        </p:blipFill>
        <p:spPr>
          <a:xfrm>
            <a:off x="0" y="-1"/>
            <a:ext cx="9144000" cy="6858001"/>
          </a:xfrm>
          <a:prstGeom prst="rect">
            <a:avLst/>
          </a:prstGeom>
          <a:noFill/>
          <a:ln>
            <a:noFill/>
          </a:ln>
        </p:spPr>
      </p:pic>
      <p:pic>
        <p:nvPicPr>
          <p:cNvPr id="2" name="Picture 1"/>
          <p:cNvPicPr>
            <a:picLocks noChangeAspect="1"/>
          </p:cNvPicPr>
          <p:nvPr/>
        </p:nvPicPr>
        <p:blipFill>
          <a:blip r:embed="rId4"/>
          <a:stretch>
            <a:fillRect/>
          </a:stretch>
        </p:blipFill>
        <p:spPr>
          <a:xfrm>
            <a:off x="4827814" y="5411324"/>
            <a:ext cx="3784600" cy="109220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800" b="1" i="0" u="none" strike="noStrike" cap="none" baseline="0" dirty="0" smtClean="0">
                <a:solidFill>
                  <a:srgbClr val="000000"/>
                </a:solidFill>
                <a:latin typeface="Calibri"/>
                <a:ea typeface="Calibri"/>
                <a:cs typeface="Calibri"/>
                <a:sym typeface="Calibri"/>
                <a:rtl val="0"/>
              </a:rPr>
              <a:t>Logistics</a:t>
            </a:r>
            <a:endParaRPr lang="en-US" sz="4800" b="1" i="0" u="none" strike="noStrike" cap="none" baseline="0" dirty="0">
              <a:solidFill>
                <a:srgbClr val="000000"/>
              </a:solidFill>
              <a:latin typeface="Calibri"/>
              <a:ea typeface="Calibri"/>
              <a:cs typeface="Calibri"/>
              <a:sym typeface="Calibri"/>
              <a:rtl val="0"/>
            </a:endParaRPr>
          </a:p>
        </p:txBody>
      </p:sp>
      <p:sp>
        <p:nvSpPr>
          <p:cNvPr id="2" name="Content Placeholder 1"/>
          <p:cNvSpPr>
            <a:spLocks noGrp="1"/>
          </p:cNvSpPr>
          <p:nvPr>
            <p:ph idx="1"/>
          </p:nvPr>
        </p:nvSpPr>
        <p:spPr/>
        <p:txBody>
          <a:bodyPr>
            <a:normAutofit lnSpcReduction="10000"/>
          </a:bodyPr>
          <a:lstStyle/>
          <a:p>
            <a:pPr marL="0" indent="0">
              <a:buNone/>
            </a:pPr>
            <a:r>
              <a:rPr lang="en-US" dirty="0" smtClean="0"/>
              <a:t>Network:	UID– visitor</a:t>
            </a:r>
          </a:p>
          <a:p>
            <a:pPr marL="0" indent="0">
              <a:buNone/>
            </a:pPr>
            <a:r>
              <a:rPr lang="en-US" dirty="0"/>
              <a:t>	</a:t>
            </a:r>
            <a:r>
              <a:rPr lang="en-US" dirty="0" smtClean="0"/>
              <a:t>			PWD– Huskies</a:t>
            </a:r>
          </a:p>
          <a:p>
            <a:pPr marL="0" indent="0">
              <a:buNone/>
            </a:pPr>
            <a:endParaRPr lang="en-US" dirty="0"/>
          </a:p>
          <a:p>
            <a:pPr marL="0" indent="0">
              <a:buNone/>
            </a:pPr>
            <a:r>
              <a:rPr lang="en-US" dirty="0" smtClean="0"/>
              <a:t>Hydration Station</a:t>
            </a:r>
          </a:p>
          <a:p>
            <a:pPr marL="0" indent="0">
              <a:buNone/>
            </a:pPr>
            <a:endParaRPr lang="en-US" dirty="0"/>
          </a:p>
          <a:p>
            <a:pPr marL="0" indent="0">
              <a:buNone/>
            </a:pPr>
            <a:r>
              <a:rPr lang="en-US" dirty="0" smtClean="0"/>
              <a:t>Restrooms</a:t>
            </a:r>
          </a:p>
          <a:p>
            <a:pPr marL="0" indent="0">
              <a:buNone/>
            </a:pPr>
            <a:endParaRPr lang="en-US" dirty="0"/>
          </a:p>
          <a:p>
            <a:pPr marL="0" indent="0">
              <a:buNone/>
            </a:pPr>
            <a:r>
              <a:rPr lang="en-US" dirty="0" smtClean="0"/>
              <a:t>Parking Lot</a:t>
            </a:r>
          </a:p>
        </p:txBody>
      </p:sp>
      <p:pic>
        <p:nvPicPr>
          <p:cNvPr id="304" name="Shape 304"/>
          <p:cNvPicPr preferRelativeResize="0"/>
          <p:nvPr/>
        </p:nvPicPr>
        <p:blipFill rotWithShape="1">
          <a:blip r:embed="rId3">
            <a:clrChange>
              <a:clrFrom>
                <a:srgbClr val="FFFFFF"/>
              </a:clrFrom>
              <a:clrTo>
                <a:srgbClr val="FFFFFF">
                  <a:alpha val="0"/>
                </a:srgbClr>
              </a:clrTo>
            </a:clrChange>
            <a:alphaModFix/>
          </a:blip>
          <a:srcRect/>
          <a:stretch/>
        </p:blipFill>
        <p:spPr>
          <a:xfrm rot="-626825">
            <a:off x="7254783" y="134383"/>
            <a:ext cx="1416705" cy="1330353"/>
          </a:xfrm>
          <a:prstGeom prst="rect">
            <a:avLst/>
          </a:prstGeom>
          <a:noFill/>
          <a:ln>
            <a:noFill/>
          </a:ln>
        </p:spPr>
      </p:pic>
      <p:pic>
        <p:nvPicPr>
          <p:cNvPr id="305" name="Shape 305"/>
          <p:cNvPicPr preferRelativeResize="0"/>
          <p:nvPr/>
        </p:nvPicPr>
        <p:blipFill rotWithShape="1">
          <a:blip r:embed="rId4">
            <a:clrChange>
              <a:clrFrom>
                <a:srgbClr val="FFFFFF"/>
              </a:clrFrom>
              <a:clrTo>
                <a:srgbClr val="FFFFFF">
                  <a:alpha val="0"/>
                </a:srgbClr>
              </a:clrTo>
            </a:clrChange>
            <a:alphaModFix/>
          </a:blip>
          <a:srcRect/>
          <a:stretch/>
        </p:blipFill>
        <p:spPr>
          <a:xfrm rot="9565584">
            <a:off x="308327" y="51912"/>
            <a:ext cx="1281599" cy="163614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dirty="0" smtClean="0"/>
              <a:t>Constructing</a:t>
            </a:r>
            <a:br>
              <a:rPr lang="en-US" dirty="0" smtClean="0"/>
            </a:br>
            <a:r>
              <a:rPr lang="en-US" dirty="0" smtClean="0"/>
              <a:t>Explanations</a:t>
            </a:r>
            <a:br>
              <a:rPr lang="en-US" dirty="0" smtClean="0"/>
            </a:br>
            <a:r>
              <a:rPr lang="en-US" dirty="0" smtClean="0"/>
              <a:t>and Designing</a:t>
            </a:r>
            <a:br>
              <a:rPr lang="en-US" dirty="0" smtClean="0"/>
            </a:br>
            <a:r>
              <a:rPr lang="en-US" dirty="0" smtClean="0"/>
              <a:t>Solutions</a:t>
            </a:r>
            <a:endParaRPr lang="en-US" dirty="0"/>
          </a:p>
        </p:txBody>
      </p:sp>
      <p:pic>
        <p:nvPicPr>
          <p:cNvPr id="4" name="Picture 3"/>
          <p:cNvPicPr>
            <a:picLocks noChangeAspect="1"/>
          </p:cNvPicPr>
          <p:nvPr/>
        </p:nvPicPr>
        <p:blipFill>
          <a:blip r:embed="rId3"/>
          <a:stretch>
            <a:fillRect/>
          </a:stretch>
        </p:blipFill>
        <p:spPr>
          <a:xfrm rot="674258">
            <a:off x="3423838" y="671324"/>
            <a:ext cx="5163207" cy="6858000"/>
          </a:xfrm>
          <a:prstGeom prst="rect">
            <a:avLst/>
          </a:prstGeom>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15055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Shape 509"/>
          <p:cNvPicPr preferRelativeResize="0"/>
          <p:nvPr/>
        </p:nvPicPr>
        <p:blipFill rotWithShape="1">
          <a:blip r:embed="rId3">
            <a:alphaModFix/>
          </a:blip>
          <a:srcRect/>
          <a:stretch/>
        </p:blipFill>
        <p:spPr>
          <a:xfrm>
            <a:off x="1658328" y="0"/>
            <a:ext cx="6858000" cy="6858000"/>
          </a:xfrm>
          <a:prstGeom prst="rect">
            <a:avLst/>
          </a:prstGeom>
          <a:noFill/>
          <a:ln>
            <a:noFill/>
          </a:ln>
        </p:spPr>
      </p:pic>
      <p:sp>
        <p:nvSpPr>
          <p:cNvPr id="511" name="Shape 511"/>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457200" y="274652"/>
            <a:ext cx="8229600" cy="13253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1" i="0" u="none" strike="noStrike" cap="none" baseline="0">
                <a:solidFill>
                  <a:srgbClr val="000000"/>
                </a:solidFill>
                <a:latin typeface="Calibri"/>
                <a:ea typeface="Calibri"/>
                <a:cs typeface="Calibri"/>
                <a:sym typeface="Calibri"/>
                <a:rtl val="0"/>
              </a:rPr>
              <a:t>Make Your Probe Explanation</a:t>
            </a:r>
          </a:p>
          <a:p>
            <a:pPr marL="0" marR="0" lvl="0" indent="0" algn="ctr" rtl="0">
              <a:lnSpc>
                <a:spcPct val="100000"/>
              </a:lnSpc>
              <a:spcBef>
                <a:spcPts val="0"/>
              </a:spcBef>
              <a:spcAft>
                <a:spcPts val="0"/>
              </a:spcAft>
              <a:buClr>
                <a:srgbClr val="0000FF"/>
              </a:buClr>
              <a:buSzPct val="25000"/>
              <a:buFont typeface="Calibri"/>
              <a:buNone/>
            </a:pPr>
            <a:r>
              <a:rPr lang="en-US" sz="4800" b="1" i="0" u="none" strike="noStrike" cap="none" baseline="0">
                <a:solidFill>
                  <a:srgbClr val="0000FF"/>
                </a:solidFill>
                <a:latin typeface="Calibri"/>
                <a:ea typeface="Calibri"/>
                <a:cs typeface="Calibri"/>
                <a:sym typeface="Calibri"/>
                <a:rtl val="0"/>
              </a:rPr>
              <a:t>Cl</a:t>
            </a:r>
            <a:r>
              <a:rPr lang="en-US" sz="4800" b="1" i="0" u="none" strike="noStrike" cap="none" baseline="0">
                <a:solidFill>
                  <a:srgbClr val="000000"/>
                </a:solidFill>
                <a:latin typeface="Calibri"/>
                <a:ea typeface="Calibri"/>
                <a:cs typeface="Calibri"/>
                <a:sym typeface="Calibri"/>
                <a:rtl val="0"/>
              </a:rPr>
              <a:t>-</a:t>
            </a:r>
            <a:r>
              <a:rPr lang="en-US" sz="4800" b="1" i="0" u="none" strike="noStrike" cap="none" baseline="0">
                <a:solidFill>
                  <a:srgbClr val="FF9900"/>
                </a:solidFill>
                <a:latin typeface="Calibri"/>
                <a:ea typeface="Calibri"/>
                <a:cs typeface="Calibri"/>
                <a:sym typeface="Calibri"/>
                <a:rtl val="0"/>
              </a:rPr>
              <a:t>Ev</a:t>
            </a:r>
            <a:r>
              <a:rPr lang="en-US" sz="4800" b="1" i="0" u="none" strike="noStrike" cap="none" baseline="0">
                <a:solidFill>
                  <a:srgbClr val="000000"/>
                </a:solidFill>
                <a:latin typeface="Calibri"/>
                <a:ea typeface="Calibri"/>
                <a:cs typeface="Calibri"/>
                <a:sym typeface="Calibri"/>
                <a:rtl val="0"/>
              </a:rPr>
              <a:t>-</a:t>
            </a:r>
            <a:r>
              <a:rPr lang="en-US" sz="4800" b="1" i="0" u="none" strike="noStrike" cap="none" baseline="0">
                <a:solidFill>
                  <a:srgbClr val="38761D"/>
                </a:solidFill>
                <a:latin typeface="Calibri"/>
                <a:ea typeface="Calibri"/>
                <a:cs typeface="Calibri"/>
                <a:sym typeface="Calibri"/>
                <a:rtl val="0"/>
              </a:rPr>
              <a:t>R</a:t>
            </a:r>
          </a:p>
        </p:txBody>
      </p:sp>
      <p:sp>
        <p:nvSpPr>
          <p:cNvPr id="517" name="Shape 517"/>
          <p:cNvSpPr txBox="1">
            <a:spLocks noGrp="1"/>
          </p:cNvSpPr>
          <p:nvPr>
            <p:ph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000" b="1" i="0" u="none" strike="noStrike" cap="none" baseline="0">
                <a:solidFill>
                  <a:srgbClr val="0000FF"/>
                </a:solidFill>
                <a:latin typeface="Calibri"/>
                <a:ea typeface="Calibri"/>
                <a:cs typeface="Calibri"/>
                <a:sym typeface="Calibri"/>
                <a:rtl val="0"/>
              </a:rPr>
              <a:t>Claim</a:t>
            </a:r>
          </a:p>
          <a:p>
            <a:pPr marL="914400" marR="0" lvl="0" indent="-419100" algn="l" rtl="0">
              <a:lnSpc>
                <a:spcPct val="100000"/>
              </a:lnSpc>
              <a:spcBef>
                <a:spcPts val="0"/>
              </a:spcBef>
              <a:spcAft>
                <a:spcPts val="0"/>
              </a:spcAft>
              <a:buClr>
                <a:srgbClr val="0000FF"/>
              </a:buClr>
              <a:buSzPct val="100000"/>
              <a:buFont typeface="Calibri"/>
              <a:buChar char="•"/>
            </a:pPr>
            <a:r>
              <a:rPr lang="en-US" sz="3000" b="0" i="0" u="none" strike="noStrike" cap="none" baseline="0">
                <a:solidFill>
                  <a:srgbClr val="0000FF"/>
                </a:solidFill>
                <a:latin typeface="Calibri"/>
                <a:ea typeface="Calibri"/>
                <a:cs typeface="Calibri"/>
                <a:sym typeface="Calibri"/>
                <a:rtl val="0"/>
              </a:rPr>
              <a:t>Relevant</a:t>
            </a:r>
          </a:p>
          <a:p>
            <a:pPr marL="914400" marR="0" lvl="0" indent="-419100" algn="l" rtl="0">
              <a:lnSpc>
                <a:spcPct val="100000"/>
              </a:lnSpc>
              <a:spcBef>
                <a:spcPts val="0"/>
              </a:spcBef>
              <a:spcAft>
                <a:spcPts val="0"/>
              </a:spcAft>
              <a:buClr>
                <a:srgbClr val="0000FF"/>
              </a:buClr>
              <a:buSzPct val="100000"/>
              <a:buFont typeface="Calibri"/>
              <a:buChar char="•"/>
            </a:pPr>
            <a:r>
              <a:rPr lang="en-US" sz="3000" b="0" i="0" u="none" strike="noStrike" cap="none" baseline="0">
                <a:solidFill>
                  <a:srgbClr val="0000FF"/>
                </a:solidFill>
                <a:latin typeface="Calibri"/>
                <a:ea typeface="Calibri"/>
                <a:cs typeface="Calibri"/>
                <a:sym typeface="Calibri"/>
                <a:rtl val="0"/>
              </a:rPr>
              <a:t>Stands Alone</a:t>
            </a:r>
          </a:p>
          <a:p>
            <a:pPr marL="0" marR="0" lvl="0" indent="0" algn="l" rtl="0">
              <a:lnSpc>
                <a:spcPct val="100000"/>
              </a:lnSpc>
              <a:spcBef>
                <a:spcPts val="0"/>
              </a:spcBef>
              <a:spcAft>
                <a:spcPts val="0"/>
              </a:spcAft>
              <a:buClr>
                <a:schemeClr val="dk1"/>
              </a:buClr>
              <a:buSzPct val="25000"/>
              <a:buFont typeface="Calibri"/>
              <a:buNone/>
            </a:pPr>
            <a:r>
              <a:rPr lang="en-US" sz="3000" b="1" i="0" u="none" strike="noStrike" cap="none" baseline="0">
                <a:solidFill>
                  <a:srgbClr val="FF9900"/>
                </a:solidFill>
                <a:latin typeface="Calibri"/>
                <a:ea typeface="Calibri"/>
                <a:cs typeface="Calibri"/>
                <a:sym typeface="Calibri"/>
                <a:rtl val="0"/>
              </a:rPr>
              <a:t>Evidence</a:t>
            </a:r>
          </a:p>
          <a:p>
            <a:pPr marL="914400" marR="0" lvl="0" indent="-419100" algn="l" rtl="0">
              <a:lnSpc>
                <a:spcPct val="100000"/>
              </a:lnSpc>
              <a:spcBef>
                <a:spcPts val="0"/>
              </a:spcBef>
              <a:spcAft>
                <a:spcPts val="0"/>
              </a:spcAft>
              <a:buClr>
                <a:srgbClr val="FF9900"/>
              </a:buClr>
              <a:buSzPct val="100000"/>
              <a:buFont typeface="Calibri"/>
              <a:buChar char="•"/>
            </a:pPr>
            <a:r>
              <a:rPr lang="en-US" sz="3000" b="0" i="0" u="none" strike="noStrike" cap="none" baseline="0">
                <a:solidFill>
                  <a:srgbClr val="FF9900"/>
                </a:solidFill>
                <a:latin typeface="Calibri"/>
                <a:ea typeface="Calibri"/>
                <a:cs typeface="Calibri"/>
                <a:sym typeface="Calibri"/>
                <a:rtl val="0"/>
              </a:rPr>
              <a:t>Appropriate</a:t>
            </a:r>
          </a:p>
          <a:p>
            <a:pPr marL="914400" marR="0" lvl="0" indent="-419100" algn="l" rtl="0">
              <a:lnSpc>
                <a:spcPct val="100000"/>
              </a:lnSpc>
              <a:spcBef>
                <a:spcPts val="0"/>
              </a:spcBef>
              <a:spcAft>
                <a:spcPts val="0"/>
              </a:spcAft>
              <a:buClr>
                <a:srgbClr val="FF9900"/>
              </a:buClr>
              <a:buSzPct val="100000"/>
              <a:buFont typeface="Calibri"/>
              <a:buChar char="•"/>
            </a:pPr>
            <a:r>
              <a:rPr lang="en-US" sz="3000" b="0" i="0" u="none" strike="noStrike" cap="none" baseline="0">
                <a:solidFill>
                  <a:srgbClr val="FF9900"/>
                </a:solidFill>
                <a:latin typeface="Calibri"/>
                <a:ea typeface="Calibri"/>
                <a:cs typeface="Calibri"/>
                <a:sym typeface="Calibri"/>
                <a:rtl val="0"/>
              </a:rPr>
              <a:t>Sufficient</a:t>
            </a:r>
          </a:p>
          <a:p>
            <a:pPr marL="0" marR="0" lvl="0" indent="0" algn="l" rtl="0">
              <a:lnSpc>
                <a:spcPct val="100000"/>
              </a:lnSpc>
              <a:spcBef>
                <a:spcPts val="0"/>
              </a:spcBef>
              <a:spcAft>
                <a:spcPts val="0"/>
              </a:spcAft>
              <a:buClr>
                <a:schemeClr val="dk1"/>
              </a:buClr>
              <a:buSzPct val="25000"/>
              <a:buFont typeface="Calibri"/>
              <a:buNone/>
            </a:pPr>
            <a:r>
              <a:rPr lang="en-US" sz="3000" b="1" i="0" u="none" strike="noStrike" cap="none" baseline="0">
                <a:solidFill>
                  <a:srgbClr val="38761D"/>
                </a:solidFill>
                <a:latin typeface="Calibri"/>
                <a:ea typeface="Calibri"/>
                <a:cs typeface="Calibri"/>
                <a:sym typeface="Calibri"/>
                <a:rtl val="0"/>
              </a:rPr>
              <a:t>Reasoning</a:t>
            </a:r>
          </a:p>
          <a:p>
            <a:pPr marL="914400" marR="0" lvl="0" indent="-419100" algn="l" rtl="0">
              <a:lnSpc>
                <a:spcPct val="100000"/>
              </a:lnSpc>
              <a:spcBef>
                <a:spcPts val="0"/>
              </a:spcBef>
              <a:spcAft>
                <a:spcPts val="0"/>
              </a:spcAft>
              <a:buClr>
                <a:srgbClr val="38761D"/>
              </a:buClr>
              <a:buSzPct val="100000"/>
              <a:buFont typeface="Calibri"/>
              <a:buChar char="•"/>
            </a:pPr>
            <a:r>
              <a:rPr lang="en-US" sz="3000" b="0" i="0" u="none" strike="noStrike" cap="none" baseline="0">
                <a:solidFill>
                  <a:srgbClr val="38761D"/>
                </a:solidFill>
                <a:latin typeface="Calibri"/>
                <a:ea typeface="Calibri"/>
                <a:cs typeface="Calibri"/>
                <a:sym typeface="Calibri"/>
                <a:rtl val="0"/>
              </a:rPr>
              <a:t>Stands Out</a:t>
            </a:r>
          </a:p>
          <a:p>
            <a:pPr marL="914400" marR="0" lvl="0" indent="-419100" algn="l" rtl="0">
              <a:lnSpc>
                <a:spcPct val="100000"/>
              </a:lnSpc>
              <a:spcBef>
                <a:spcPts val="0"/>
              </a:spcBef>
              <a:spcAft>
                <a:spcPts val="0"/>
              </a:spcAft>
              <a:buClr>
                <a:srgbClr val="38761D"/>
              </a:buClr>
              <a:buSzPct val="100000"/>
              <a:buFont typeface="Calibri"/>
              <a:buChar char="•"/>
            </a:pPr>
            <a:r>
              <a:rPr lang="en-US" sz="3000" b="0" i="0" u="none" strike="noStrike" cap="none" baseline="0">
                <a:solidFill>
                  <a:srgbClr val="38761D"/>
                </a:solidFill>
                <a:latin typeface="Calibri"/>
                <a:ea typeface="Calibri"/>
                <a:cs typeface="Calibri"/>
                <a:sym typeface="Calibri"/>
                <a:rtl val="0"/>
              </a:rPr>
              <a:t>Link Between Claim and Evidence</a:t>
            </a:r>
          </a:p>
        </p:txBody>
      </p:sp>
      <p:sp>
        <p:nvSpPr>
          <p:cNvPr id="518" name="Shape 518"/>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93074"/>
            <a:ext cx="8229600" cy="114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4400" b="0" i="0" u="none" strike="noStrike" cap="none" baseline="0" dirty="0">
                <a:solidFill>
                  <a:srgbClr val="000000"/>
                </a:solidFill>
                <a:latin typeface="Calibri"/>
                <a:ea typeface="Calibri"/>
                <a:cs typeface="Calibri"/>
                <a:sym typeface="Calibri"/>
                <a:rtl val="0"/>
              </a:rPr>
              <a:t>Supporting Your Work</a:t>
            </a:r>
          </a:p>
        </p:txBody>
      </p:sp>
      <p:sp>
        <p:nvSpPr>
          <p:cNvPr id="524" name="Shape 524"/>
          <p:cNvSpPr txBox="1">
            <a:spLocks noGrp="1"/>
          </p:cNvSpPr>
          <p:nvPr>
            <p:ph type="body" idx="1"/>
          </p:nvPr>
        </p:nvSpPr>
        <p:spPr>
          <a:xfrm>
            <a:off x="457200" y="1236075"/>
            <a:ext cx="4032250" cy="945232"/>
          </a:xfrm>
          <a:prstGeom prst="rect">
            <a:avLst/>
          </a:prstGeom>
          <a:noFill/>
          <a:ln>
            <a:noFill/>
          </a:ln>
        </p:spPr>
        <p:txBody>
          <a:bodyPr lIns="91425" tIns="91425" rIns="91425" bIns="91425" anchor="t" anchorCtr="0">
            <a:noAutofit/>
          </a:bodyPr>
          <a:lstStyle/>
          <a:p>
            <a:pPr marL="38100" marR="0" lvl="0" indent="0" algn="l" rtl="0">
              <a:lnSpc>
                <a:spcPct val="100000"/>
              </a:lnSpc>
              <a:spcBef>
                <a:spcPts val="0"/>
              </a:spcBef>
              <a:spcAft>
                <a:spcPts val="0"/>
              </a:spcAft>
              <a:buClr>
                <a:schemeClr val="dk1"/>
              </a:buClr>
              <a:buSzPct val="100000"/>
              <a:buNone/>
            </a:pPr>
            <a:r>
              <a:rPr lang="en-US" sz="2800" b="0" i="1" u="none" strike="noStrike" cap="none" baseline="0" dirty="0" smtClean="0">
                <a:solidFill>
                  <a:srgbClr val="000000"/>
                </a:solidFill>
                <a:latin typeface="Calibri"/>
                <a:ea typeface="Calibri"/>
                <a:cs typeface="Calibri"/>
                <a:sym typeface="Calibri"/>
                <a:hlinkClick r:id="rId3"/>
                <a:rtl val="0"/>
              </a:rPr>
              <a:t>tools4teachingscience.org</a:t>
            </a:r>
            <a:endParaRPr lang="en-US" sz="2800" b="0" i="1" u="none" strike="noStrike" cap="none" baseline="0" dirty="0">
              <a:solidFill>
                <a:srgbClr val="000000"/>
              </a:solidFill>
              <a:latin typeface="Calibri"/>
              <a:ea typeface="Calibri"/>
              <a:cs typeface="Calibri"/>
              <a:sym typeface="Calibri"/>
              <a:rtl val="0"/>
            </a:endParaRPr>
          </a:p>
          <a:p>
            <a:pPr marL="38100" marR="0" lvl="0" indent="0" algn="l" rtl="0">
              <a:lnSpc>
                <a:spcPct val="100000"/>
              </a:lnSpc>
              <a:spcBef>
                <a:spcPts val="0"/>
              </a:spcBef>
              <a:spcAft>
                <a:spcPts val="0"/>
              </a:spcAft>
              <a:buClr>
                <a:schemeClr val="dk1"/>
              </a:buClr>
              <a:buSzPct val="100000"/>
              <a:buNone/>
            </a:pPr>
            <a:endParaRPr lang="en-US" sz="3000" b="0" i="0" u="none" strike="noStrike" cap="none" baseline="0" dirty="0" smtClean="0">
              <a:solidFill>
                <a:srgbClr val="000000"/>
              </a:solidFill>
              <a:latin typeface="Calibri"/>
              <a:ea typeface="Calibri"/>
              <a:cs typeface="Calibri"/>
              <a:sym typeface="Calibri"/>
              <a:rtl val="0"/>
            </a:endParaRPr>
          </a:p>
          <a:p>
            <a:pPr marL="38100" marR="0" lvl="0" indent="0" algn="l" rtl="0">
              <a:lnSpc>
                <a:spcPct val="100000"/>
              </a:lnSpc>
              <a:spcBef>
                <a:spcPts val="0"/>
              </a:spcBef>
              <a:spcAft>
                <a:spcPts val="0"/>
              </a:spcAft>
              <a:buClr>
                <a:schemeClr val="dk1"/>
              </a:buClr>
              <a:buSzPct val="100000"/>
              <a:buNone/>
            </a:pPr>
            <a:endParaRPr lang="en-US" sz="3000" b="0" i="0" u="none" strike="noStrike" cap="none" baseline="0" dirty="0">
              <a:solidFill>
                <a:srgbClr val="000000"/>
              </a:solidFill>
              <a:latin typeface="Calibri"/>
              <a:ea typeface="Calibri"/>
              <a:cs typeface="Calibri"/>
              <a:sym typeface="Calibri"/>
              <a:rtl val="0"/>
            </a:endParaRPr>
          </a:p>
        </p:txBody>
      </p:sp>
      <p:pic>
        <p:nvPicPr>
          <p:cNvPr id="3" name="Picture 2"/>
          <p:cNvPicPr>
            <a:picLocks noChangeAspect="1"/>
          </p:cNvPicPr>
          <p:nvPr/>
        </p:nvPicPr>
        <p:blipFill>
          <a:blip r:embed="rId4"/>
          <a:stretch>
            <a:fillRect/>
          </a:stretch>
        </p:blipFill>
        <p:spPr>
          <a:xfrm rot="600140">
            <a:off x="4210491" y="1389347"/>
            <a:ext cx="5212650" cy="6208596"/>
          </a:xfrm>
          <a:prstGeom prst="rect">
            <a:avLst/>
          </a:prstGeom>
          <a:ln>
            <a:solidFill>
              <a:srgbClr val="000000"/>
            </a:solidFill>
          </a:ln>
          <a:effectLst>
            <a:outerShdw blurRad="50800" dist="38100" dir="2700000" algn="tl" rotWithShape="0">
              <a:prstClr val="black">
                <a:alpha val="40000"/>
              </a:prstClr>
            </a:outerShdw>
          </a:effectLst>
        </p:spPr>
      </p:pic>
      <p:sp>
        <p:nvSpPr>
          <p:cNvPr id="2" name="Right Arrow 1"/>
          <p:cNvSpPr/>
          <p:nvPr/>
        </p:nvSpPr>
        <p:spPr>
          <a:xfrm rot="553658">
            <a:off x="457201" y="2374588"/>
            <a:ext cx="5147577" cy="1905192"/>
          </a:xfrm>
          <a:prstGeom prst="rightArrow">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rgbClr val="000000"/>
                </a:solidFill>
                <a:latin typeface="Calibri"/>
                <a:ea typeface="Calibri"/>
                <a:cs typeface="Calibri"/>
                <a:sym typeface="Calibri"/>
              </a:rPr>
              <a:t>Public representations of students’ thinking </a:t>
            </a:r>
            <a:r>
              <a:rPr lang="en-US" sz="2800" b="1" dirty="0" smtClean="0">
                <a:solidFill>
                  <a:srgbClr val="000000"/>
                </a:solidFill>
                <a:latin typeface="Calibri"/>
                <a:ea typeface="Calibri"/>
                <a:cs typeface="Calibri"/>
                <a:sym typeface="Calibri"/>
              </a:rPr>
              <a:t>(PDF)</a:t>
            </a:r>
            <a:endParaRPr lang="en-US" sz="2800" b="1"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1" i="0" u="none" strike="noStrike" cap="none" baseline="0">
                <a:solidFill>
                  <a:srgbClr val="000000"/>
                </a:solidFill>
                <a:latin typeface="Calibri"/>
                <a:ea typeface="Calibri"/>
                <a:cs typeface="Calibri"/>
                <a:sym typeface="Calibri"/>
                <a:rtl val="0"/>
              </a:rPr>
              <a:t>Reflecting on Formative Assessment</a:t>
            </a:r>
          </a:p>
        </p:txBody>
      </p:sp>
      <p:sp>
        <p:nvSpPr>
          <p:cNvPr id="532" name="Shape 532"/>
          <p:cNvSpPr txBox="1">
            <a:spLocks noGrp="1"/>
          </p:cNvSpPr>
          <p:nvPr>
            <p:ph idx="1"/>
          </p:nvPr>
        </p:nvSpPr>
        <p:spPr>
          <a:xfrm>
            <a:off x="122830" y="1600200"/>
            <a:ext cx="8563970" cy="4526100"/>
          </a:xfrm>
          <a:prstGeom prst="rect">
            <a:avLst/>
          </a:prstGeom>
          <a:noFill/>
          <a:ln>
            <a:noFill/>
          </a:ln>
        </p:spPr>
        <p:txBody>
          <a:bodyPr lIns="91425" tIns="91425" rIns="91425" bIns="91425" anchor="t" anchorCtr="0">
            <a:noAutofit/>
          </a:bodyPr>
          <a:lstStyle/>
          <a:p>
            <a:pPr marL="457200" marR="0" lvl="0" indent="-381000" algn="l" rtl="0">
              <a:lnSpc>
                <a:spcPct val="115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tl val="0"/>
              </a:rPr>
              <a:t>Reflect on the use of the Sticky-notes and Language Scaffolds, the “Gotta-have” checklist, and your small group model:</a:t>
            </a:r>
          </a:p>
          <a:p>
            <a:pPr marL="914400" marR="0" lvl="1" indent="-381000" algn="l" rtl="0">
              <a:lnSpc>
                <a:spcPct val="115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tl val="0"/>
              </a:rPr>
              <a:t>as an illustration of developing and modifying models</a:t>
            </a:r>
          </a:p>
          <a:p>
            <a:pPr marL="914400" marR="0" lvl="1" indent="-381000" algn="l" rtl="0">
              <a:lnSpc>
                <a:spcPct val="115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tl val="0"/>
              </a:rPr>
              <a:t>as a formative assessment tool</a:t>
            </a:r>
          </a:p>
          <a:p>
            <a:pPr marL="0" marR="0" lvl="0" indent="0" algn="l" rtl="0">
              <a:lnSpc>
                <a:spcPct val="115000"/>
              </a:lnSpc>
              <a:spcBef>
                <a:spcPts val="0"/>
              </a:spcBef>
              <a:spcAft>
                <a:spcPts val="0"/>
              </a:spcAft>
              <a:buClr>
                <a:schemeClr val="dk1"/>
              </a:buClr>
              <a:buFont typeface="Calibri"/>
              <a:buNone/>
            </a:pPr>
            <a:endParaRPr sz="2800" b="0" i="0" u="none" strike="noStrike" cap="none" baseline="0">
              <a:solidFill>
                <a:schemeClr val="dk1"/>
              </a:solidFill>
              <a:latin typeface="Calibri"/>
              <a:ea typeface="Calibri"/>
              <a:cs typeface="Calibri"/>
              <a:sym typeface="Calibri"/>
              <a:rtl val="0"/>
            </a:endParaRPr>
          </a:p>
          <a:p>
            <a:pPr marL="457200" marR="0" lvl="0" indent="-381000" algn="l" rtl="0">
              <a:lnSpc>
                <a:spcPct val="115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tl val="0"/>
              </a:rPr>
              <a:t>Reflect on the use of the probe as an assessment tool.</a:t>
            </a:r>
          </a:p>
          <a:p>
            <a:pPr marL="342900" marR="0" lvl="0" indent="-139700" algn="l" rtl="0">
              <a:lnSpc>
                <a:spcPct val="100000"/>
              </a:lnSpc>
              <a:spcBef>
                <a:spcPts val="0"/>
              </a:spcBef>
              <a:spcAft>
                <a:spcPts val="0"/>
              </a:spcAft>
              <a:buClr>
                <a:schemeClr val="dk1"/>
              </a:buClr>
              <a:buFont typeface="Calibri"/>
              <a:buNone/>
            </a:pPr>
            <a:endParaRPr sz="1600" b="0" i="0" u="none" strike="noStrike" cap="none" baseline="0">
              <a:solidFill>
                <a:srgbClr val="000000"/>
              </a:solidFill>
              <a:latin typeface="Arial"/>
              <a:ea typeface="Arial"/>
              <a:cs typeface="Arial"/>
              <a:sym typeface="Arial"/>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1" i="0" u="none" strike="noStrike" cap="none" baseline="0">
                <a:solidFill>
                  <a:srgbClr val="000000"/>
                </a:solidFill>
                <a:latin typeface="Calibri"/>
                <a:ea typeface="Calibri"/>
                <a:cs typeface="Calibri"/>
                <a:sym typeface="Calibri"/>
                <a:rtl val="0"/>
              </a:rPr>
              <a:t>Wrapping Up</a:t>
            </a:r>
          </a:p>
        </p:txBody>
      </p:sp>
      <p:sp>
        <p:nvSpPr>
          <p:cNvPr id="709" name="Shape 709"/>
          <p:cNvSpPr txBox="1">
            <a:spLocks noGrp="1"/>
          </p:cNvSpPr>
          <p:nvPr>
            <p:ph idx="1"/>
          </p:nvPr>
        </p:nvSpPr>
        <p:spPr>
          <a:prstGeom prst="rect">
            <a:avLst/>
          </a:prstGeom>
          <a:noFill/>
          <a:ln>
            <a:noFill/>
          </a:ln>
        </p:spPr>
        <p:txBody>
          <a:bodyPr lIns="91425" tIns="91425" rIns="91425" bIns="91425" anchor="t" anchorCtr="0">
            <a:noAutofit/>
          </a:bodyPr>
          <a:lstStyle/>
          <a:p>
            <a:pPr marL="533400" marR="0" lvl="0" indent="-457200" algn="l" rtl="0">
              <a:lnSpc>
                <a:spcPct val="100000"/>
              </a:lnSpc>
              <a:spcBef>
                <a:spcPts val="0"/>
              </a:spcBef>
              <a:spcAft>
                <a:spcPts val="0"/>
              </a:spcAft>
              <a:buClr>
                <a:schemeClr val="dk1"/>
              </a:buClr>
              <a:buSzPct val="100000"/>
              <a:buFont typeface="Arial"/>
              <a:buAutoNum type="arabicPeriod"/>
            </a:pPr>
            <a:r>
              <a:rPr lang="en-US" sz="2400" b="0" i="0" u="none" strike="noStrike" cap="none" baseline="0">
                <a:solidFill>
                  <a:srgbClr val="000000"/>
                </a:solidFill>
                <a:latin typeface="Calibri"/>
                <a:ea typeface="Calibri"/>
                <a:cs typeface="Calibri"/>
                <a:sym typeface="Calibri"/>
                <a:rtl val="0"/>
              </a:rPr>
              <a:t>Complete your postcard reminder and place it on the table in front.</a:t>
            </a:r>
          </a:p>
          <a:p>
            <a:pPr marL="609600" marR="0" lvl="0" indent="-304800" algn="l" rtl="0">
              <a:lnSpc>
                <a:spcPct val="100000"/>
              </a:lnSpc>
              <a:spcBef>
                <a:spcPts val="0"/>
              </a:spcBef>
              <a:spcAft>
                <a:spcPts val="0"/>
              </a:spcAft>
              <a:buClr>
                <a:schemeClr val="dk1"/>
              </a:buClr>
              <a:buFont typeface="Arial"/>
              <a:buNone/>
            </a:pPr>
            <a:endParaRPr sz="2400" b="0" i="0" u="none" strike="noStrike" cap="none" baseline="0">
              <a:solidFill>
                <a:srgbClr val="000000"/>
              </a:solidFill>
              <a:latin typeface="Calibri"/>
              <a:ea typeface="Calibri"/>
              <a:cs typeface="Calibri"/>
              <a:sym typeface="Calibri"/>
              <a:rtl val="0"/>
            </a:endParaRPr>
          </a:p>
          <a:p>
            <a:pPr marL="533400" marR="0" lvl="0" indent="-457200" algn="l" rtl="0">
              <a:lnSpc>
                <a:spcPct val="100000"/>
              </a:lnSpc>
              <a:spcBef>
                <a:spcPts val="0"/>
              </a:spcBef>
              <a:spcAft>
                <a:spcPts val="0"/>
              </a:spcAft>
              <a:buClr>
                <a:schemeClr val="dk1"/>
              </a:buClr>
              <a:buSzPct val="100000"/>
              <a:buFont typeface="Arial"/>
              <a:buAutoNum type="arabicPeriod"/>
            </a:pPr>
            <a:r>
              <a:rPr lang="en-US" sz="2400" b="0" i="0" u="none" strike="noStrike" cap="none" baseline="0">
                <a:solidFill>
                  <a:srgbClr val="000000"/>
                </a:solidFill>
                <a:latin typeface="Calibri"/>
                <a:ea typeface="Calibri"/>
                <a:cs typeface="Calibri"/>
                <a:sym typeface="Calibri"/>
                <a:rtl val="0"/>
              </a:rPr>
              <a:t>Respond to the Levels of Use Probe and place it on the table in front.</a:t>
            </a:r>
          </a:p>
          <a:p>
            <a:pPr marL="609600" marR="0" lvl="0" indent="-304800" algn="l" rtl="0">
              <a:lnSpc>
                <a:spcPct val="100000"/>
              </a:lnSpc>
              <a:spcBef>
                <a:spcPts val="0"/>
              </a:spcBef>
              <a:spcAft>
                <a:spcPts val="0"/>
              </a:spcAft>
              <a:buClr>
                <a:schemeClr val="dk1"/>
              </a:buClr>
              <a:buFont typeface="Arial"/>
              <a:buNone/>
            </a:pPr>
            <a:endParaRPr sz="2400" b="0" i="0" u="none" strike="noStrike" cap="none" baseline="0">
              <a:solidFill>
                <a:srgbClr val="000000"/>
              </a:solidFill>
              <a:latin typeface="Calibri"/>
              <a:ea typeface="Calibri"/>
              <a:cs typeface="Calibri"/>
              <a:sym typeface="Calibri"/>
              <a:rtl val="0"/>
            </a:endParaRPr>
          </a:p>
          <a:p>
            <a:pPr marL="533400" marR="0" lvl="0" indent="-457200" algn="l" rtl="0">
              <a:lnSpc>
                <a:spcPct val="100000"/>
              </a:lnSpc>
              <a:spcBef>
                <a:spcPts val="0"/>
              </a:spcBef>
              <a:spcAft>
                <a:spcPts val="0"/>
              </a:spcAft>
              <a:buClr>
                <a:schemeClr val="dk1"/>
              </a:buClr>
              <a:buSzPct val="100000"/>
              <a:buFont typeface="Arial"/>
              <a:buAutoNum type="arabicPeriod"/>
            </a:pPr>
            <a:r>
              <a:rPr lang="en-US" sz="2400" b="0" i="0" u="none" strike="noStrike" cap="none" baseline="0">
                <a:solidFill>
                  <a:srgbClr val="000000"/>
                </a:solidFill>
                <a:latin typeface="Calibri"/>
                <a:ea typeface="Calibri"/>
                <a:cs typeface="Calibri"/>
                <a:sym typeface="Calibri"/>
                <a:rtl val="0"/>
              </a:rPr>
              <a:t>Take the AESD Survey found here...</a:t>
            </a:r>
          </a:p>
        </p:txBody>
      </p:sp>
      <p:pic>
        <p:nvPicPr>
          <p:cNvPr id="710" name="Shape 710"/>
          <p:cNvPicPr preferRelativeResize="0"/>
          <p:nvPr/>
        </p:nvPicPr>
        <p:blipFill rotWithShape="1">
          <a:blip r:embed="rId3">
            <a:alphaModFix/>
          </a:blip>
          <a:srcRect/>
          <a:stretch/>
        </p:blipFill>
        <p:spPr>
          <a:xfrm>
            <a:off x="283335" y="127231"/>
            <a:ext cx="1185754" cy="1472967"/>
          </a:xfrm>
          <a:prstGeom prst="rect">
            <a:avLst/>
          </a:prstGeom>
          <a:noFill/>
          <a:ln>
            <a:noFill/>
          </a:ln>
        </p:spPr>
      </p:pic>
      <p:pic>
        <p:nvPicPr>
          <p:cNvPr id="711" name="Shape 711"/>
          <p:cNvPicPr preferRelativeResize="0"/>
          <p:nvPr/>
        </p:nvPicPr>
        <p:blipFill rotWithShape="1">
          <a:blip r:embed="rId4">
            <a:alphaModFix/>
          </a:blip>
          <a:srcRect/>
          <a:stretch/>
        </p:blipFill>
        <p:spPr>
          <a:xfrm>
            <a:off x="5609464" y="3277064"/>
            <a:ext cx="3251198" cy="24383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565627"/>
            <a:ext cx="8229600" cy="87322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600" b="1" i="0" u="none" strike="noStrike" cap="none" baseline="0" dirty="0" smtClean="0">
                <a:solidFill>
                  <a:srgbClr val="000000"/>
                </a:solidFill>
                <a:latin typeface="Calibri"/>
                <a:ea typeface="Calibri"/>
                <a:cs typeface="Calibri"/>
                <a:sym typeface="Calibri"/>
                <a:rtl val="0"/>
              </a:rPr>
              <a:t>Workshop Goals</a:t>
            </a:r>
            <a:endParaRPr lang="en-US" sz="3600" b="1" i="0" u="none" strike="noStrike" cap="none" baseline="0" dirty="0">
              <a:solidFill>
                <a:srgbClr val="000000"/>
              </a:solidFill>
              <a:latin typeface="Calibri"/>
              <a:ea typeface="Calibri"/>
              <a:cs typeface="Calibri"/>
              <a:sym typeface="Calibri"/>
              <a:rtl val="0"/>
            </a:endParaRPr>
          </a:p>
        </p:txBody>
      </p:sp>
      <p:sp>
        <p:nvSpPr>
          <p:cNvPr id="360" name="Shape 360"/>
          <p:cNvSpPr txBox="1">
            <a:spLocks noGrp="1"/>
          </p:cNvSpPr>
          <p:nvPr>
            <p:ph idx="1"/>
          </p:nvPr>
        </p:nvSpPr>
        <p:spPr>
          <a:xfrm>
            <a:off x="457200" y="1638012"/>
            <a:ext cx="8229600" cy="5219988"/>
          </a:xfrm>
          <a:prstGeom prst="rect">
            <a:avLst/>
          </a:prstGeom>
          <a:noFill/>
          <a:ln>
            <a:noFill/>
          </a:ln>
        </p:spPr>
        <p:txBody>
          <a:bodyPr lIns="91425" tIns="91425" rIns="91425" bIns="91425" anchor="t" anchorCtr="0">
            <a:noAutofit/>
          </a:bodyPr>
          <a:lstStyle/>
          <a:p>
            <a:pPr marL="0" marR="0" lvl="0" indent="0" rtl="0">
              <a:lnSpc>
                <a:spcPct val="115000"/>
              </a:lnSpc>
              <a:spcBef>
                <a:spcPts val="0"/>
              </a:spcBef>
              <a:spcAft>
                <a:spcPts val="0"/>
              </a:spcAft>
              <a:buClr>
                <a:schemeClr val="dk1"/>
              </a:buClr>
              <a:buSzPct val="25000"/>
              <a:buFont typeface="Arial"/>
              <a:buNone/>
            </a:pPr>
            <a:r>
              <a:rPr lang="en-US" sz="2400" b="1" i="1" u="none" strike="noStrike" cap="none" baseline="0" dirty="0">
                <a:solidFill>
                  <a:schemeClr val="dk1"/>
                </a:solidFill>
                <a:latin typeface="Calibri"/>
                <a:ea typeface="Calibri"/>
                <a:cs typeface="Calibri"/>
                <a:sym typeface="Calibri"/>
                <a:rtl val="0"/>
              </a:rPr>
              <a:t>What </a:t>
            </a:r>
            <a:r>
              <a:rPr lang="en-US" sz="2400" b="1" i="1" u="none" strike="noStrike" cap="none" baseline="0" dirty="0" smtClean="0">
                <a:solidFill>
                  <a:schemeClr val="dk1"/>
                </a:solidFill>
                <a:latin typeface="Calibri"/>
                <a:ea typeface="Calibri"/>
                <a:cs typeface="Calibri"/>
                <a:sym typeface="Calibri"/>
                <a:rtl val="0"/>
              </a:rPr>
              <a:t>might infusing “</a:t>
            </a:r>
            <a:r>
              <a:rPr lang="en-US" sz="2400" b="1" i="1" u="none" strike="noStrike" cap="none" baseline="0" dirty="0">
                <a:solidFill>
                  <a:schemeClr val="dk1"/>
                </a:solidFill>
                <a:latin typeface="Calibri"/>
                <a:ea typeface="Calibri"/>
                <a:cs typeface="Calibri"/>
                <a:sym typeface="Calibri"/>
                <a:rtl val="0"/>
              </a:rPr>
              <a:t>Practices” and “Crosscutting Concepts” look like in </a:t>
            </a:r>
            <a:r>
              <a:rPr lang="en-US" sz="2400" b="1" i="1" u="none" strike="noStrike" cap="none" baseline="0" dirty="0" smtClean="0">
                <a:solidFill>
                  <a:schemeClr val="dk1"/>
                </a:solidFill>
                <a:latin typeface="Calibri"/>
                <a:ea typeface="Calibri"/>
                <a:cs typeface="Calibri"/>
                <a:sym typeface="Calibri"/>
                <a:rtl val="0"/>
              </a:rPr>
              <a:t>practice?</a:t>
            </a:r>
            <a:endParaRPr lang="en-US" sz="2400" b="1" i="1" u="none" strike="noStrike" cap="none" baseline="0" dirty="0">
              <a:solidFill>
                <a:schemeClr val="dk1"/>
              </a:solidFill>
              <a:latin typeface="Calibri"/>
              <a:ea typeface="Calibri"/>
              <a:cs typeface="Calibri"/>
              <a:sym typeface="Calibri"/>
              <a:rtl val="0"/>
            </a:endParaRPr>
          </a:p>
          <a:p>
            <a:pPr marL="292100" marR="0" lvl="0" indent="-165100" algn="l" rtl="0">
              <a:lnSpc>
                <a:spcPct val="115000"/>
              </a:lnSpc>
              <a:spcBef>
                <a:spcPts val="0"/>
              </a:spcBef>
              <a:spcAft>
                <a:spcPts val="0"/>
              </a:spcAft>
              <a:buClr>
                <a:schemeClr val="dk1"/>
              </a:buClr>
              <a:buFont typeface="Arial"/>
              <a:buNone/>
            </a:pPr>
            <a:endParaRPr sz="1000" b="0" i="0" u="none" strike="noStrike" cap="none" baseline="0" dirty="0">
              <a:solidFill>
                <a:schemeClr val="dk1"/>
              </a:solidFill>
              <a:latin typeface="Calibri"/>
              <a:ea typeface="Calibri"/>
              <a:cs typeface="Calibri"/>
              <a:sym typeface="Calibri"/>
              <a:rtl val="0"/>
            </a:endParaRPr>
          </a:p>
          <a:p>
            <a:pPr marL="584200" marR="0" lvl="0" indent="-457200" algn="l" rtl="0">
              <a:lnSpc>
                <a:spcPct val="100000"/>
              </a:lnSpc>
              <a:spcBef>
                <a:spcPts val="0"/>
              </a:spcBef>
              <a:spcAft>
                <a:spcPts val="0"/>
              </a:spcAft>
              <a:buClr>
                <a:schemeClr val="dk1"/>
              </a:buClr>
              <a:buSzPct val="100000"/>
              <a:buFont typeface="+mj-lt"/>
              <a:buAutoNum type="arabicPeriod"/>
            </a:pPr>
            <a:r>
              <a:rPr lang="en-US" sz="2400" b="0" i="0" u="none" strike="noStrike" cap="none" baseline="0" dirty="0">
                <a:solidFill>
                  <a:schemeClr val="dk1"/>
                </a:solidFill>
                <a:latin typeface="Calibri"/>
                <a:ea typeface="Calibri"/>
                <a:cs typeface="Calibri"/>
                <a:sym typeface="Calibri"/>
                <a:rtl val="0"/>
              </a:rPr>
              <a:t>Apply the practice of </a:t>
            </a:r>
            <a:r>
              <a:rPr lang="en-US" sz="2400" b="0" i="1" u="none" strike="noStrike" cap="none" baseline="0" dirty="0">
                <a:solidFill>
                  <a:schemeClr val="dk1"/>
                </a:solidFill>
                <a:latin typeface="Calibri"/>
                <a:ea typeface="Calibri"/>
                <a:cs typeface="Calibri"/>
                <a:sym typeface="Calibri"/>
                <a:rtl val="0"/>
              </a:rPr>
              <a:t>Developing and Using</a:t>
            </a:r>
            <a:r>
              <a:rPr lang="en-US" sz="2400" b="0" i="0" u="none" strike="noStrike" cap="none" baseline="0" dirty="0">
                <a:solidFill>
                  <a:schemeClr val="dk1"/>
                </a:solidFill>
                <a:latin typeface="Calibri"/>
                <a:ea typeface="Calibri"/>
                <a:cs typeface="Calibri"/>
                <a:sym typeface="Calibri"/>
                <a:rtl val="0"/>
              </a:rPr>
              <a:t> </a:t>
            </a:r>
            <a:r>
              <a:rPr lang="en-US" sz="2400" b="0" i="1" u="none" strike="noStrike" cap="none" baseline="0" dirty="0">
                <a:solidFill>
                  <a:schemeClr val="dk1"/>
                </a:solidFill>
                <a:latin typeface="Calibri"/>
                <a:ea typeface="Calibri"/>
                <a:cs typeface="Calibri"/>
                <a:sym typeface="Calibri"/>
                <a:rtl val="0"/>
              </a:rPr>
              <a:t>Models</a:t>
            </a:r>
            <a:r>
              <a:rPr lang="en-US" sz="2400" b="0" i="0" u="none" strike="noStrike" cap="none" baseline="0" dirty="0">
                <a:solidFill>
                  <a:schemeClr val="dk1"/>
                </a:solidFill>
                <a:latin typeface="Calibri"/>
                <a:ea typeface="Calibri"/>
                <a:cs typeface="Calibri"/>
                <a:sym typeface="Calibri"/>
                <a:rtl val="0"/>
              </a:rPr>
              <a:t> to instructional design.</a:t>
            </a:r>
          </a:p>
          <a:p>
            <a:pPr marL="457200" marR="0" lvl="0" indent="-228600" algn="l" rtl="0">
              <a:lnSpc>
                <a:spcPct val="100000"/>
              </a:lnSpc>
              <a:spcBef>
                <a:spcPts val="0"/>
              </a:spcBef>
              <a:spcAft>
                <a:spcPts val="0"/>
              </a:spcAft>
              <a:buClr>
                <a:schemeClr val="dk1"/>
              </a:buClr>
              <a:buFont typeface="+mj-lt"/>
              <a:buAutoNum type="arabicPeriod"/>
            </a:pPr>
            <a:endParaRPr sz="800" b="0" i="0" u="none" strike="noStrike" cap="none" baseline="0" dirty="0">
              <a:solidFill>
                <a:schemeClr val="dk1"/>
              </a:solidFill>
              <a:latin typeface="Calibri"/>
              <a:ea typeface="Calibri"/>
              <a:cs typeface="Calibri"/>
              <a:sym typeface="Calibri"/>
              <a:rtl val="0"/>
            </a:endParaRPr>
          </a:p>
          <a:p>
            <a:pPr marL="584200" marR="0" lvl="0" indent="-457200" algn="l" rtl="0">
              <a:lnSpc>
                <a:spcPct val="100000"/>
              </a:lnSpc>
              <a:spcBef>
                <a:spcPts val="0"/>
              </a:spcBef>
              <a:spcAft>
                <a:spcPts val="0"/>
              </a:spcAft>
              <a:buClr>
                <a:schemeClr val="dk1"/>
              </a:buClr>
              <a:buSzPct val="100000"/>
              <a:buFont typeface="+mj-lt"/>
              <a:buAutoNum type="arabicPeriod"/>
            </a:pPr>
            <a:r>
              <a:rPr lang="en-US" sz="2400" b="0" i="0" u="none" strike="noStrike" cap="none" baseline="0" dirty="0">
                <a:solidFill>
                  <a:schemeClr val="dk1"/>
                </a:solidFill>
                <a:latin typeface="Calibri"/>
                <a:ea typeface="Calibri"/>
                <a:cs typeface="Calibri"/>
                <a:sym typeface="Calibri"/>
                <a:rtl val="0"/>
              </a:rPr>
              <a:t>Connect the practices called </a:t>
            </a:r>
            <a:r>
              <a:rPr lang="en-US" sz="2400" b="0" i="1" u="none" strike="noStrike" cap="none" baseline="0" dirty="0">
                <a:solidFill>
                  <a:schemeClr val="dk1"/>
                </a:solidFill>
                <a:latin typeface="Calibri"/>
                <a:ea typeface="Calibri"/>
                <a:cs typeface="Calibri"/>
                <a:sym typeface="Calibri"/>
                <a:rtl val="0"/>
              </a:rPr>
              <a:t>Constructing Explanations &amp; Designing Solutions</a:t>
            </a:r>
            <a:r>
              <a:rPr lang="en-US" sz="2400" b="0" i="0" u="none" strike="noStrike" cap="none" baseline="0" dirty="0">
                <a:solidFill>
                  <a:schemeClr val="dk1"/>
                </a:solidFill>
                <a:latin typeface="Calibri"/>
                <a:ea typeface="Calibri"/>
                <a:cs typeface="Calibri"/>
                <a:sym typeface="Calibri"/>
                <a:rtl val="0"/>
              </a:rPr>
              <a:t>, </a:t>
            </a:r>
            <a:r>
              <a:rPr lang="en-US" sz="2400" b="0" i="1" u="none" strike="noStrike" cap="none" baseline="0" dirty="0">
                <a:solidFill>
                  <a:schemeClr val="dk1"/>
                </a:solidFill>
                <a:latin typeface="Calibri"/>
                <a:ea typeface="Calibri"/>
                <a:cs typeface="Calibri"/>
                <a:sym typeface="Calibri"/>
                <a:rtl val="0"/>
              </a:rPr>
              <a:t>Engaging in Argument from Evidence</a:t>
            </a:r>
            <a:r>
              <a:rPr lang="en-US" sz="2400" b="0" i="0" u="none" strike="noStrike" cap="none" baseline="0" dirty="0">
                <a:solidFill>
                  <a:schemeClr val="dk1"/>
                </a:solidFill>
                <a:latin typeface="Calibri"/>
                <a:ea typeface="Calibri"/>
                <a:cs typeface="Calibri"/>
                <a:sym typeface="Calibri"/>
                <a:rtl val="0"/>
              </a:rPr>
              <a:t> to </a:t>
            </a:r>
            <a:r>
              <a:rPr lang="en-US" sz="2400" b="0" i="1" u="none" strike="noStrike" cap="none" baseline="0" dirty="0">
                <a:solidFill>
                  <a:schemeClr val="dk1"/>
                </a:solidFill>
                <a:latin typeface="Calibri"/>
                <a:ea typeface="Calibri"/>
                <a:cs typeface="Calibri"/>
                <a:sym typeface="Calibri"/>
                <a:rtl val="0"/>
              </a:rPr>
              <a:t>Developing and Using</a:t>
            </a:r>
            <a:r>
              <a:rPr lang="en-US" sz="2400" b="0" i="0" u="none" strike="noStrike" cap="none" baseline="0" dirty="0">
                <a:solidFill>
                  <a:schemeClr val="dk1"/>
                </a:solidFill>
                <a:latin typeface="Calibri"/>
                <a:ea typeface="Calibri"/>
                <a:cs typeface="Calibri"/>
                <a:sym typeface="Calibri"/>
                <a:rtl val="0"/>
              </a:rPr>
              <a:t> </a:t>
            </a:r>
            <a:r>
              <a:rPr lang="en-US" sz="2400" b="0" i="1" u="none" strike="noStrike" cap="none" baseline="0" dirty="0">
                <a:solidFill>
                  <a:schemeClr val="dk1"/>
                </a:solidFill>
                <a:latin typeface="Calibri"/>
                <a:ea typeface="Calibri"/>
                <a:cs typeface="Calibri"/>
                <a:sym typeface="Calibri"/>
                <a:rtl val="0"/>
              </a:rPr>
              <a:t>Models</a:t>
            </a:r>
            <a:r>
              <a:rPr lang="en-US" sz="2400" b="0" i="0" u="none" strike="noStrike" cap="none" baseline="0" dirty="0">
                <a:solidFill>
                  <a:schemeClr val="dk1"/>
                </a:solidFill>
                <a:latin typeface="Calibri"/>
                <a:ea typeface="Calibri"/>
                <a:cs typeface="Calibri"/>
                <a:sym typeface="Calibri"/>
                <a:rtl val="0"/>
              </a:rPr>
              <a:t> and WA State Learning Standards (ELA).</a:t>
            </a:r>
          </a:p>
          <a:p>
            <a:pPr marL="485775" marR="0" lvl="0" indent="-228600" algn="l" rtl="0">
              <a:lnSpc>
                <a:spcPct val="100000"/>
              </a:lnSpc>
              <a:spcBef>
                <a:spcPts val="0"/>
              </a:spcBef>
              <a:spcAft>
                <a:spcPts val="0"/>
              </a:spcAft>
              <a:buClr>
                <a:schemeClr val="dk1"/>
              </a:buClr>
              <a:buFont typeface="+mj-lt"/>
              <a:buAutoNum type="arabicPeriod"/>
            </a:pPr>
            <a:endParaRPr sz="1050" b="0" i="0" u="none" strike="noStrike" cap="none" baseline="0" dirty="0">
              <a:solidFill>
                <a:schemeClr val="dk1"/>
              </a:solidFill>
              <a:latin typeface="Calibri"/>
              <a:ea typeface="Calibri"/>
              <a:cs typeface="Calibri"/>
              <a:sym typeface="Calibri"/>
              <a:rtl val="0"/>
            </a:endParaRPr>
          </a:p>
          <a:p>
            <a:pPr marL="584200" marR="0" lvl="0" indent="-457200" algn="l" rtl="0">
              <a:lnSpc>
                <a:spcPct val="100000"/>
              </a:lnSpc>
              <a:spcBef>
                <a:spcPts val="0"/>
              </a:spcBef>
              <a:spcAft>
                <a:spcPts val="0"/>
              </a:spcAft>
              <a:buClr>
                <a:schemeClr val="dk1"/>
              </a:buClr>
              <a:buSzPct val="100000"/>
              <a:buFont typeface="+mj-lt"/>
              <a:buAutoNum type="arabicPeriod"/>
            </a:pPr>
            <a:r>
              <a:rPr lang="en-US" sz="2400" b="0" i="0" u="none" strike="noStrike" cap="none" baseline="0" dirty="0">
                <a:solidFill>
                  <a:schemeClr val="dk1"/>
                </a:solidFill>
                <a:latin typeface="Calibri"/>
                <a:ea typeface="Calibri"/>
                <a:cs typeface="Calibri"/>
                <a:sym typeface="Calibri"/>
                <a:rtl val="0"/>
              </a:rPr>
              <a:t>Develop the capacity to engage all learners in classroom discourse and the public representation of their ideas.</a:t>
            </a:r>
          </a:p>
          <a:p>
            <a:pPr marL="482600" marR="0" lvl="0" indent="-228600" algn="l" rtl="0">
              <a:lnSpc>
                <a:spcPct val="100000"/>
              </a:lnSpc>
              <a:spcBef>
                <a:spcPts val="0"/>
              </a:spcBef>
              <a:spcAft>
                <a:spcPts val="0"/>
              </a:spcAft>
              <a:buClr>
                <a:schemeClr val="dk1"/>
              </a:buClr>
              <a:buFont typeface="+mj-lt"/>
              <a:buAutoNum type="arabicPeriod"/>
            </a:pPr>
            <a:endParaRPr sz="1000" b="0" i="0" u="none" strike="noStrike" cap="none" baseline="0" dirty="0">
              <a:solidFill>
                <a:schemeClr val="dk1"/>
              </a:solidFill>
              <a:latin typeface="Calibri"/>
              <a:ea typeface="Calibri"/>
              <a:cs typeface="Calibri"/>
              <a:sym typeface="Calibri"/>
              <a:rtl val="0"/>
            </a:endParaRPr>
          </a:p>
          <a:p>
            <a:pPr marL="584200" marR="0" lvl="0" indent="-457200" algn="l" rtl="0">
              <a:lnSpc>
                <a:spcPct val="100000"/>
              </a:lnSpc>
              <a:spcBef>
                <a:spcPts val="0"/>
              </a:spcBef>
              <a:spcAft>
                <a:spcPts val="0"/>
              </a:spcAft>
              <a:buClr>
                <a:schemeClr val="dk1"/>
              </a:buClr>
              <a:buSzPct val="100000"/>
              <a:buFont typeface="+mj-lt"/>
              <a:buAutoNum type="arabicPeriod"/>
            </a:pPr>
            <a:r>
              <a:rPr lang="en-US" sz="2400" b="0" i="0" u="none" strike="noStrike" cap="none" baseline="0" dirty="0" smtClean="0">
                <a:solidFill>
                  <a:schemeClr val="dk1"/>
                </a:solidFill>
                <a:latin typeface="Calibri"/>
                <a:ea typeface="Calibri"/>
                <a:cs typeface="Calibri"/>
                <a:sym typeface="Calibri"/>
                <a:rtl val="0"/>
              </a:rPr>
              <a:t>Craft common</a:t>
            </a:r>
            <a:r>
              <a:rPr lang="en-US" sz="2400" b="0" i="0" u="none" strike="noStrike" cap="none" dirty="0" smtClean="0">
                <a:solidFill>
                  <a:schemeClr val="dk1"/>
                </a:solidFill>
                <a:latin typeface="Calibri"/>
                <a:ea typeface="Calibri"/>
                <a:cs typeface="Calibri"/>
                <a:sym typeface="Calibri"/>
                <a:rtl val="0"/>
              </a:rPr>
              <a:t> messages back to district.</a:t>
            </a:r>
            <a:endParaRPr lang="en-US" sz="2400" b="0" i="0" u="none" strike="noStrike" cap="none" baseline="0" dirty="0">
              <a:solidFill>
                <a:schemeClr val="dk1"/>
              </a:solidFill>
              <a:latin typeface="Calibri"/>
              <a:ea typeface="Calibri"/>
              <a:cs typeface="Calibri"/>
              <a:sym typeface="Calibri"/>
              <a:rtl val="0"/>
            </a:endParaRPr>
          </a:p>
        </p:txBody>
      </p:sp>
      <p:pic>
        <p:nvPicPr>
          <p:cNvPr id="359" name="Shape 359"/>
          <p:cNvPicPr preferRelativeResize="0"/>
          <p:nvPr/>
        </p:nvPicPr>
        <p:blipFill rotWithShape="1">
          <a:blip r:embed="rId3">
            <a:alphaModFix/>
          </a:blip>
          <a:srcRect/>
          <a:stretch/>
        </p:blipFill>
        <p:spPr>
          <a:xfrm>
            <a:off x="7090013" y="298909"/>
            <a:ext cx="917668" cy="1139945"/>
          </a:xfrm>
          <a:prstGeom prst="rect">
            <a:avLst/>
          </a:prstGeom>
          <a:noFill/>
          <a:ln>
            <a:noFill/>
          </a:ln>
        </p:spPr>
      </p:pic>
    </p:spTree>
    <p:extLst>
      <p:ext uri="{BB962C8B-B14F-4D97-AF65-F5344CB8AC3E}">
        <p14:creationId xmlns:p14="http://schemas.microsoft.com/office/powerpoint/2010/main" val="25784505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974806"/>
              </a:buClr>
              <a:buSzPct val="25000"/>
              <a:buFont typeface="Calibri"/>
              <a:buNone/>
            </a:pPr>
            <a:r>
              <a:rPr lang="en-US" sz="4400" b="1" i="0" u="none" strike="noStrike" cap="none" baseline="0">
                <a:solidFill>
                  <a:srgbClr val="974806"/>
                </a:solidFill>
                <a:latin typeface="Calibri"/>
                <a:ea typeface="Calibri"/>
                <a:cs typeface="Calibri"/>
                <a:sym typeface="Calibri"/>
                <a:rtl val="0"/>
              </a:rPr>
              <a:t>Science Leadership Network</a:t>
            </a:r>
          </a:p>
        </p:txBody>
      </p:sp>
      <p:sp>
        <p:nvSpPr>
          <p:cNvPr id="724" name="Shape 724"/>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36C09"/>
              </a:buClr>
              <a:buSzPct val="25000"/>
              <a:buFont typeface="Calibri"/>
              <a:buNone/>
            </a:pPr>
            <a:r>
              <a:rPr lang="en-US" sz="4000" b="1" i="0" u="none" strike="noStrike" cap="none" baseline="0">
                <a:solidFill>
                  <a:srgbClr val="E36C09"/>
                </a:solidFill>
                <a:latin typeface="Calibri"/>
                <a:ea typeface="Calibri"/>
                <a:cs typeface="Calibri"/>
                <a:sym typeface="Calibri"/>
                <a:rtl val="0"/>
              </a:rPr>
              <a:t>Fall 2014</a:t>
            </a:r>
          </a:p>
        </p:txBody>
      </p:sp>
      <p:pic>
        <p:nvPicPr>
          <p:cNvPr id="725" name="Shape 725"/>
          <p:cNvPicPr preferRelativeResize="0"/>
          <p:nvPr/>
        </p:nvPicPr>
        <p:blipFill rotWithShape="1">
          <a:blip r:embed="rId3">
            <a:alphaModFix/>
          </a:blip>
          <a:srcRect/>
          <a:stretch/>
        </p:blipFill>
        <p:spPr>
          <a:xfrm rot="9565584">
            <a:off x="7409409" y="3324091"/>
            <a:ext cx="1281599" cy="1636140"/>
          </a:xfrm>
          <a:prstGeom prst="rect">
            <a:avLst/>
          </a:prstGeom>
          <a:noFill/>
          <a:ln>
            <a:noFill/>
          </a:ln>
        </p:spPr>
      </p:pic>
      <p:pic>
        <p:nvPicPr>
          <p:cNvPr id="726" name="Shape 726"/>
          <p:cNvPicPr preferRelativeResize="0"/>
          <p:nvPr/>
        </p:nvPicPr>
        <p:blipFill rotWithShape="1">
          <a:blip r:embed="rId4">
            <a:alphaModFix/>
          </a:blip>
          <a:srcRect/>
          <a:stretch/>
        </p:blipFill>
        <p:spPr>
          <a:xfrm>
            <a:off x="304800" y="3733800"/>
            <a:ext cx="2971799" cy="3107957"/>
          </a:xfrm>
          <a:prstGeom prst="rect">
            <a:avLst/>
          </a:prstGeom>
          <a:noFill/>
          <a:ln>
            <a:noFill/>
          </a:ln>
        </p:spPr>
      </p:pic>
      <p:pic>
        <p:nvPicPr>
          <p:cNvPr id="727" name="Shape 727"/>
          <p:cNvPicPr preferRelativeResize="0"/>
          <p:nvPr/>
        </p:nvPicPr>
        <p:blipFill rotWithShape="1">
          <a:blip r:embed="rId5">
            <a:alphaModFix/>
          </a:blip>
          <a:srcRect/>
          <a:stretch/>
        </p:blipFill>
        <p:spPr>
          <a:xfrm rot="-626825">
            <a:off x="1404271" y="803215"/>
            <a:ext cx="1416705" cy="133035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800" b="1" i="0" u="none" strike="noStrike" cap="none" baseline="0" dirty="0" smtClean="0">
                <a:solidFill>
                  <a:srgbClr val="000000"/>
                </a:solidFill>
                <a:latin typeface="Calibri"/>
                <a:ea typeface="Calibri"/>
                <a:cs typeface="Calibri"/>
                <a:sym typeface="Calibri"/>
                <a:rtl val="0"/>
              </a:rPr>
              <a:t>Agenda</a:t>
            </a:r>
            <a:endParaRPr lang="en-US" sz="4800" b="1" i="0" u="none" strike="noStrike" cap="none" baseline="0" dirty="0">
              <a:solidFill>
                <a:srgbClr val="000000"/>
              </a:solidFill>
              <a:latin typeface="Calibri"/>
              <a:ea typeface="Calibri"/>
              <a:cs typeface="Calibri"/>
              <a:sym typeface="Calibri"/>
              <a:rtl val="0"/>
            </a:endParaRPr>
          </a:p>
        </p:txBody>
      </p:sp>
      <p:sp>
        <p:nvSpPr>
          <p:cNvPr id="2" name="Content Placeholder 1"/>
          <p:cNvSpPr>
            <a:spLocks noGrp="1"/>
          </p:cNvSpPr>
          <p:nvPr>
            <p:ph idx="1"/>
          </p:nvPr>
        </p:nvSpPr>
        <p:spPr/>
        <p:txBody>
          <a:bodyPr/>
          <a:lstStyle/>
          <a:p>
            <a:pPr marL="0" indent="0">
              <a:buNone/>
            </a:pPr>
            <a:r>
              <a:rPr lang="en-US" dirty="0" smtClean="0"/>
              <a:t>0900am		Welcome</a:t>
            </a:r>
          </a:p>
          <a:p>
            <a:pPr marL="0" indent="0">
              <a:buNone/>
            </a:pPr>
            <a:r>
              <a:rPr lang="en-US" dirty="0" smtClean="0"/>
              <a:t>				SEP’s: Models</a:t>
            </a:r>
          </a:p>
          <a:p>
            <a:pPr marL="0" indent="0">
              <a:buNone/>
            </a:pPr>
            <a:r>
              <a:rPr lang="en-US" dirty="0" smtClean="0"/>
              <a:t>1130am		Lunch</a:t>
            </a:r>
          </a:p>
          <a:p>
            <a:pPr marL="0" indent="0">
              <a:buNone/>
            </a:pPr>
            <a:r>
              <a:rPr lang="en-US" dirty="0" smtClean="0"/>
              <a:t>1230pm		SEP’s: Explanations</a:t>
            </a:r>
          </a:p>
          <a:p>
            <a:pPr marL="0" indent="0">
              <a:buNone/>
            </a:pPr>
            <a:r>
              <a:rPr lang="en-US" dirty="0" smtClean="0"/>
              <a:t>				District Common Messaging</a:t>
            </a:r>
          </a:p>
          <a:p>
            <a:pPr marL="0" indent="0">
              <a:buNone/>
            </a:pPr>
            <a:r>
              <a:rPr lang="en-US" dirty="0" smtClean="0"/>
              <a:t>				Feedback</a:t>
            </a:r>
          </a:p>
          <a:p>
            <a:pPr marL="0" indent="0">
              <a:buNone/>
            </a:pPr>
            <a:r>
              <a:rPr lang="en-US" dirty="0" smtClean="0"/>
              <a:t>0300pm		Until next time!</a:t>
            </a:r>
            <a:endParaRPr lang="en-US" dirty="0"/>
          </a:p>
        </p:txBody>
      </p:sp>
      <p:pic>
        <p:nvPicPr>
          <p:cNvPr id="304" name="Shape 304"/>
          <p:cNvPicPr preferRelativeResize="0"/>
          <p:nvPr/>
        </p:nvPicPr>
        <p:blipFill rotWithShape="1">
          <a:blip r:embed="rId3">
            <a:clrChange>
              <a:clrFrom>
                <a:srgbClr val="FFFFFF"/>
              </a:clrFrom>
              <a:clrTo>
                <a:srgbClr val="FFFFFF">
                  <a:alpha val="0"/>
                </a:srgbClr>
              </a:clrTo>
            </a:clrChange>
            <a:alphaModFix/>
          </a:blip>
          <a:srcRect/>
          <a:stretch/>
        </p:blipFill>
        <p:spPr>
          <a:xfrm rot="-626825">
            <a:off x="7254783" y="134383"/>
            <a:ext cx="1416705" cy="1330353"/>
          </a:xfrm>
          <a:prstGeom prst="rect">
            <a:avLst/>
          </a:prstGeom>
          <a:noFill/>
          <a:ln>
            <a:noFill/>
          </a:ln>
        </p:spPr>
      </p:pic>
      <p:pic>
        <p:nvPicPr>
          <p:cNvPr id="305" name="Shape 305"/>
          <p:cNvPicPr preferRelativeResize="0"/>
          <p:nvPr/>
        </p:nvPicPr>
        <p:blipFill rotWithShape="1">
          <a:blip r:embed="rId4">
            <a:clrChange>
              <a:clrFrom>
                <a:srgbClr val="FFFFFF"/>
              </a:clrFrom>
              <a:clrTo>
                <a:srgbClr val="FFFFFF">
                  <a:alpha val="0"/>
                </a:srgbClr>
              </a:clrTo>
            </a:clrChange>
            <a:alphaModFix/>
          </a:blip>
          <a:srcRect/>
          <a:stretch/>
        </p:blipFill>
        <p:spPr>
          <a:xfrm rot="9565584">
            <a:off x="308327" y="51912"/>
            <a:ext cx="1281599" cy="1636140"/>
          </a:xfrm>
          <a:prstGeom prst="rect">
            <a:avLst/>
          </a:prstGeom>
          <a:noFill/>
          <a:ln>
            <a:noFill/>
          </a:ln>
        </p:spPr>
      </p:pic>
    </p:spTree>
    <p:extLst>
      <p:ext uri="{BB962C8B-B14F-4D97-AF65-F5344CB8AC3E}">
        <p14:creationId xmlns:p14="http://schemas.microsoft.com/office/powerpoint/2010/main" val="18074360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Leadership Network</a:t>
            </a:r>
            <a:endParaRPr lang="en-US" dirty="0"/>
          </a:p>
        </p:txBody>
      </p:sp>
      <p:sp>
        <p:nvSpPr>
          <p:cNvPr id="3" name="Text Placeholder 2"/>
          <p:cNvSpPr>
            <a:spLocks noGrp="1"/>
          </p:cNvSpPr>
          <p:nvPr>
            <p:ph idx="1"/>
          </p:nvPr>
        </p:nvSpPr>
        <p:spPr/>
        <p:txBody>
          <a:bodyPr/>
          <a:lstStyle/>
          <a:p>
            <a:pPr marL="0" indent="0">
              <a:buNone/>
            </a:pPr>
            <a:r>
              <a:rPr lang="en-US" b="1" dirty="0" smtClean="0"/>
              <a:t>Mission:</a:t>
            </a:r>
          </a:p>
          <a:p>
            <a:pPr marL="0" indent="0">
              <a:buNone/>
            </a:pPr>
            <a:r>
              <a:rPr lang="en-US" dirty="0" smtClean="0"/>
              <a:t>To strengthen regional capacity to support Washington’s transition to the Next Generation Science Standards so all students will benefit from a rich science and engineering education.</a:t>
            </a:r>
            <a:endParaRPr lang="en-US" dirty="0"/>
          </a:p>
        </p:txBody>
      </p:sp>
    </p:spTree>
    <p:extLst>
      <p:ext uri="{BB962C8B-B14F-4D97-AF65-F5344CB8AC3E}">
        <p14:creationId xmlns:p14="http://schemas.microsoft.com/office/powerpoint/2010/main" val="42858593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NW Science Leadership Network</a:t>
            </a:r>
            <a:endParaRPr lang="en-US" b="1" dirty="0"/>
          </a:p>
        </p:txBody>
      </p:sp>
      <p:sp>
        <p:nvSpPr>
          <p:cNvPr id="3" name="Text Placeholder 2"/>
          <p:cNvSpPr>
            <a:spLocks noGrp="1"/>
          </p:cNvSpPr>
          <p:nvPr>
            <p:ph idx="1"/>
          </p:nvPr>
        </p:nvSpPr>
        <p:spPr>
          <a:xfrm>
            <a:off x="457199" y="1600200"/>
            <a:ext cx="8229601" cy="4525963"/>
          </a:xfrm>
        </p:spPr>
        <p:txBody>
          <a:bodyPr>
            <a:normAutofit fontScale="92500" lnSpcReduction="20000"/>
          </a:bodyPr>
          <a:lstStyle/>
          <a:p>
            <a:pPr marL="0" indent="0">
              <a:spcBef>
                <a:spcPts val="600"/>
              </a:spcBef>
              <a:spcAft>
                <a:spcPts val="600"/>
              </a:spcAft>
              <a:buNone/>
            </a:pPr>
            <a:r>
              <a:rPr lang="en-US" sz="2800" b="1" dirty="0" smtClean="0"/>
              <a:t>Goal 1:</a:t>
            </a:r>
          </a:p>
          <a:p>
            <a:pPr marL="0" indent="0">
              <a:spcBef>
                <a:spcPts val="600"/>
              </a:spcBef>
              <a:spcAft>
                <a:spcPts val="600"/>
              </a:spcAft>
              <a:buNone/>
            </a:pPr>
            <a:r>
              <a:rPr lang="en-US" sz="2800" dirty="0" smtClean="0"/>
              <a:t>Science Leaders </a:t>
            </a:r>
            <a:r>
              <a:rPr lang="en-US" b="1" dirty="0" smtClean="0"/>
              <a:t>deepen their own understanding</a:t>
            </a:r>
            <a:r>
              <a:rPr lang="en-US" dirty="0" smtClean="0"/>
              <a:t>.</a:t>
            </a:r>
            <a:endParaRPr lang="en-US" sz="2800" dirty="0" smtClean="0"/>
          </a:p>
          <a:p>
            <a:pPr marL="0" indent="0">
              <a:spcBef>
                <a:spcPts val="600"/>
              </a:spcBef>
              <a:spcAft>
                <a:spcPts val="600"/>
              </a:spcAft>
              <a:buNone/>
            </a:pPr>
            <a:endParaRPr lang="en-US" sz="2800" b="1" dirty="0" smtClean="0"/>
          </a:p>
          <a:p>
            <a:pPr marL="0" indent="0">
              <a:spcBef>
                <a:spcPts val="600"/>
              </a:spcBef>
              <a:spcAft>
                <a:spcPts val="600"/>
              </a:spcAft>
              <a:buNone/>
            </a:pPr>
            <a:r>
              <a:rPr lang="en-US" sz="2800" b="1" dirty="0" smtClean="0"/>
              <a:t>Goal 2:</a:t>
            </a:r>
          </a:p>
          <a:p>
            <a:pPr marL="0" indent="0">
              <a:spcBef>
                <a:spcPts val="600"/>
              </a:spcBef>
              <a:spcAft>
                <a:spcPts val="600"/>
              </a:spcAft>
              <a:buNone/>
            </a:pPr>
            <a:r>
              <a:rPr lang="en-US" sz="2800" dirty="0" smtClean="0"/>
              <a:t>Science Leaders </a:t>
            </a:r>
            <a:r>
              <a:rPr lang="en-US" b="1" dirty="0" smtClean="0"/>
              <a:t>support transition with tools</a:t>
            </a:r>
            <a:r>
              <a:rPr lang="en-US" dirty="0" smtClean="0"/>
              <a:t>.</a:t>
            </a:r>
            <a:endParaRPr lang="en-US" sz="2800" dirty="0" smtClean="0"/>
          </a:p>
          <a:p>
            <a:pPr marL="0" indent="0">
              <a:spcBef>
                <a:spcPts val="600"/>
              </a:spcBef>
              <a:spcAft>
                <a:spcPts val="600"/>
              </a:spcAft>
              <a:buNone/>
            </a:pPr>
            <a:endParaRPr lang="en-US" sz="2800" b="1" dirty="0" smtClean="0"/>
          </a:p>
          <a:p>
            <a:pPr marL="0" indent="0">
              <a:spcBef>
                <a:spcPts val="600"/>
              </a:spcBef>
              <a:spcAft>
                <a:spcPts val="600"/>
              </a:spcAft>
              <a:buNone/>
            </a:pPr>
            <a:r>
              <a:rPr lang="en-US" sz="2800" b="1" dirty="0" smtClean="0"/>
              <a:t>Goal 3:</a:t>
            </a:r>
          </a:p>
          <a:p>
            <a:pPr marL="0" indent="0">
              <a:spcBef>
                <a:spcPts val="600"/>
              </a:spcBef>
              <a:spcAft>
                <a:spcPts val="600"/>
              </a:spcAft>
              <a:buNone/>
            </a:pPr>
            <a:r>
              <a:rPr lang="en-US" sz="2800" dirty="0" smtClean="0"/>
              <a:t>Science Leaders </a:t>
            </a:r>
            <a:r>
              <a:rPr lang="en-US" b="1" dirty="0" smtClean="0"/>
              <a:t>provide feedback</a:t>
            </a:r>
            <a:r>
              <a:rPr lang="en-US" dirty="0" smtClean="0"/>
              <a:t> to region and state.</a:t>
            </a:r>
            <a:endParaRPr lang="en-US" sz="2800" dirty="0"/>
          </a:p>
        </p:txBody>
      </p:sp>
    </p:spTree>
    <p:extLst>
      <p:ext uri="{BB962C8B-B14F-4D97-AF65-F5344CB8AC3E}">
        <p14:creationId xmlns:p14="http://schemas.microsoft.com/office/powerpoint/2010/main" val="39887084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p:nvPr/>
        </p:nvSpPr>
        <p:spPr>
          <a:xfrm>
            <a:off x="6720114" y="6052457"/>
            <a:ext cx="1640115" cy="80554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12" name="Shape 312"/>
          <p:cNvSpPr/>
          <p:nvPr/>
        </p:nvSpPr>
        <p:spPr>
          <a:xfrm>
            <a:off x="2235200" y="885370"/>
            <a:ext cx="478971" cy="37737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pic>
        <p:nvPicPr>
          <p:cNvPr id="314" name="Shape 314"/>
          <p:cNvPicPr preferRelativeResize="0"/>
          <p:nvPr/>
        </p:nvPicPr>
        <p:blipFill rotWithShape="1">
          <a:blip r:embed="rId3">
            <a:alphaModFix/>
          </a:blip>
          <a:srcRect t="1219"/>
          <a:stretch/>
        </p:blipFill>
        <p:spPr>
          <a:xfrm>
            <a:off x="778824" y="0"/>
            <a:ext cx="6628801" cy="6774351"/>
          </a:xfrm>
          <a:prstGeom prst="rect">
            <a:avLst/>
          </a:prstGeom>
          <a:noFill/>
          <a:ln>
            <a:noFill/>
          </a:ln>
        </p:spPr>
      </p:pic>
      <p:sp>
        <p:nvSpPr>
          <p:cNvPr id="316" name="Shape 316"/>
          <p:cNvSpPr/>
          <p:nvPr/>
        </p:nvSpPr>
        <p:spPr>
          <a:xfrm>
            <a:off x="1689593" y="801724"/>
            <a:ext cx="478971" cy="522515"/>
          </a:xfrm>
          <a:prstGeom prst="rect">
            <a:avLst/>
          </a:prstGeom>
          <a:solidFill>
            <a:schemeClr val="lt1"/>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17" name="Shape 317"/>
          <p:cNvSpPr txBox="1"/>
          <p:nvPr/>
        </p:nvSpPr>
        <p:spPr>
          <a:xfrm>
            <a:off x="0" y="64933"/>
            <a:ext cx="2079171" cy="2677656"/>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BD"/>
              </a:buClr>
              <a:buSzPct val="25000"/>
              <a:buFont typeface="Arial"/>
              <a:buNone/>
            </a:pPr>
            <a:r>
              <a:rPr lang="en-US" sz="2400" b="1" i="0" u="none" strike="noStrike" cap="none" baseline="0" dirty="0">
                <a:solidFill>
                  <a:srgbClr val="0000BD"/>
                </a:solidFill>
                <a:latin typeface="Arial"/>
                <a:ea typeface="Arial"/>
                <a:cs typeface="Arial"/>
                <a:sym typeface="Arial"/>
                <a:rtl val="0"/>
              </a:rPr>
              <a:t>The Geologic History of Science Education in the State of Washington</a:t>
            </a:r>
          </a:p>
        </p:txBody>
      </p:sp>
      <p:grpSp>
        <p:nvGrpSpPr>
          <p:cNvPr id="318" name="Shape 318"/>
          <p:cNvGrpSpPr/>
          <p:nvPr/>
        </p:nvGrpSpPr>
        <p:grpSpPr>
          <a:xfrm>
            <a:off x="7095309" y="5212080"/>
            <a:ext cx="1881049" cy="1108204"/>
            <a:chOff x="6172200" y="5029201"/>
            <a:chExt cx="2895597" cy="1580644"/>
          </a:xfrm>
        </p:grpSpPr>
        <p:grpSp>
          <p:nvGrpSpPr>
            <p:cNvPr id="319" name="Shape 319"/>
            <p:cNvGrpSpPr/>
            <p:nvPr/>
          </p:nvGrpSpPr>
          <p:grpSpPr>
            <a:xfrm>
              <a:off x="7086598" y="5029201"/>
              <a:ext cx="1981198" cy="1580644"/>
              <a:chOff x="38100" y="1295400"/>
              <a:chExt cx="2648140" cy="1978640"/>
            </a:xfrm>
          </p:grpSpPr>
          <p:pic>
            <p:nvPicPr>
              <p:cNvPr id="320" name="Shape 320"/>
              <p:cNvPicPr preferRelativeResize="0"/>
              <p:nvPr/>
            </p:nvPicPr>
            <p:blipFill rotWithShape="1">
              <a:blip r:embed="rId4">
                <a:alphaModFix/>
              </a:blip>
              <a:srcRect/>
              <a:stretch/>
            </p:blipFill>
            <p:spPr>
              <a:xfrm>
                <a:off x="38100" y="1295400"/>
                <a:ext cx="1752600" cy="1752600"/>
              </a:xfrm>
              <a:prstGeom prst="rect">
                <a:avLst/>
              </a:prstGeom>
              <a:noFill/>
              <a:ln>
                <a:noFill/>
              </a:ln>
            </p:spPr>
          </p:pic>
          <p:pic>
            <p:nvPicPr>
              <p:cNvPr id="321" name="Shape 321"/>
              <p:cNvPicPr preferRelativeResize="0"/>
              <p:nvPr/>
            </p:nvPicPr>
            <p:blipFill rotWithShape="1">
              <a:blip r:embed="rId5">
                <a:alphaModFix/>
              </a:blip>
              <a:srcRect/>
              <a:stretch/>
            </p:blipFill>
            <p:spPr>
              <a:xfrm>
                <a:off x="1066800" y="1600200"/>
                <a:ext cx="1619440" cy="1673840"/>
              </a:xfrm>
              <a:prstGeom prst="rect">
                <a:avLst/>
              </a:prstGeom>
              <a:noFill/>
              <a:ln>
                <a:noFill/>
              </a:ln>
            </p:spPr>
          </p:pic>
        </p:grpSp>
        <p:sp>
          <p:nvSpPr>
            <p:cNvPr id="322" name="Shape 322"/>
            <p:cNvSpPr/>
            <p:nvPr/>
          </p:nvSpPr>
          <p:spPr>
            <a:xfrm>
              <a:off x="6172200" y="5486400"/>
              <a:ext cx="914400" cy="304798"/>
            </a:xfrm>
            <a:prstGeom prst="leftArrow">
              <a:avLst>
                <a:gd name="adj1" fmla="val 50000"/>
                <a:gd name="adj2" fmla="val 50000"/>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grpSp>
        <p:nvGrpSpPr>
          <p:cNvPr id="323" name="Shape 323"/>
          <p:cNvGrpSpPr/>
          <p:nvPr/>
        </p:nvGrpSpPr>
        <p:grpSpPr>
          <a:xfrm>
            <a:off x="6280681" y="3230771"/>
            <a:ext cx="2280370" cy="1263967"/>
            <a:chOff x="5486400" y="3276600"/>
            <a:chExt cx="2895598" cy="1538286"/>
          </a:xfrm>
        </p:grpSpPr>
        <p:grpSp>
          <p:nvGrpSpPr>
            <p:cNvPr id="324" name="Shape 324"/>
            <p:cNvGrpSpPr/>
            <p:nvPr/>
          </p:nvGrpSpPr>
          <p:grpSpPr>
            <a:xfrm>
              <a:off x="6476999" y="3276600"/>
              <a:ext cx="1904998" cy="1538286"/>
              <a:chOff x="152400" y="1023140"/>
              <a:chExt cx="2438398" cy="2102985"/>
            </a:xfrm>
          </p:grpSpPr>
          <p:pic>
            <p:nvPicPr>
              <p:cNvPr id="325" name="Shape 325"/>
              <p:cNvPicPr preferRelativeResize="0"/>
              <p:nvPr/>
            </p:nvPicPr>
            <p:blipFill rotWithShape="1">
              <a:blip r:embed="rId6">
                <a:alphaModFix/>
              </a:blip>
              <a:srcRect/>
              <a:stretch/>
            </p:blipFill>
            <p:spPr>
              <a:xfrm>
                <a:off x="152400" y="1524000"/>
                <a:ext cx="961021" cy="1374309"/>
              </a:xfrm>
              <a:prstGeom prst="rect">
                <a:avLst/>
              </a:prstGeom>
              <a:noFill/>
              <a:ln w="9525" cap="flat">
                <a:solidFill>
                  <a:schemeClr val="lt2"/>
                </a:solidFill>
                <a:prstDash val="solid"/>
                <a:miter/>
                <a:headEnd type="none" w="med" len="med"/>
                <a:tailEnd type="none" w="med" len="med"/>
              </a:ln>
            </p:spPr>
          </p:pic>
          <p:pic>
            <p:nvPicPr>
              <p:cNvPr id="326" name="Shape 326"/>
              <p:cNvPicPr preferRelativeResize="0"/>
              <p:nvPr/>
            </p:nvPicPr>
            <p:blipFill rotWithShape="1">
              <a:blip r:embed="rId7">
                <a:alphaModFix/>
              </a:blip>
              <a:srcRect/>
              <a:stretch/>
            </p:blipFill>
            <p:spPr>
              <a:xfrm>
                <a:off x="1600200" y="1023140"/>
                <a:ext cx="990598" cy="1415259"/>
              </a:xfrm>
              <a:prstGeom prst="rect">
                <a:avLst/>
              </a:prstGeom>
              <a:noFill/>
              <a:ln w="9525" cap="flat">
                <a:solidFill>
                  <a:schemeClr val="lt2"/>
                </a:solidFill>
                <a:prstDash val="solid"/>
                <a:miter/>
                <a:headEnd type="none" w="med" len="med"/>
                <a:tailEnd type="none" w="med" len="med"/>
              </a:ln>
            </p:spPr>
          </p:pic>
          <p:pic>
            <p:nvPicPr>
              <p:cNvPr id="327" name="Shape 327"/>
              <p:cNvPicPr preferRelativeResize="0"/>
              <p:nvPr/>
            </p:nvPicPr>
            <p:blipFill rotWithShape="1">
              <a:blip r:embed="rId8">
                <a:alphaModFix/>
              </a:blip>
              <a:srcRect l="17142" r="16903"/>
              <a:stretch/>
            </p:blipFill>
            <p:spPr>
              <a:xfrm>
                <a:off x="990600" y="1676400"/>
                <a:ext cx="956129" cy="1449726"/>
              </a:xfrm>
              <a:prstGeom prst="rect">
                <a:avLst/>
              </a:prstGeom>
              <a:noFill/>
              <a:ln w="9525" cap="flat">
                <a:solidFill>
                  <a:schemeClr val="dk1"/>
                </a:solidFill>
                <a:prstDash val="solid"/>
                <a:miter/>
                <a:headEnd type="none" w="med" len="med"/>
                <a:tailEnd type="none" w="med" len="med"/>
              </a:ln>
            </p:spPr>
          </p:pic>
        </p:grpSp>
        <p:sp>
          <p:nvSpPr>
            <p:cNvPr id="328" name="Shape 328"/>
            <p:cNvSpPr/>
            <p:nvPr/>
          </p:nvSpPr>
          <p:spPr>
            <a:xfrm rot="1060920">
              <a:off x="5512889" y="3472893"/>
              <a:ext cx="838200" cy="304799"/>
            </a:xfrm>
            <a:prstGeom prst="leftArrow">
              <a:avLst>
                <a:gd name="adj1" fmla="val 50000"/>
                <a:gd name="adj2" fmla="val 50000"/>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grpSp>
        <p:nvGrpSpPr>
          <p:cNvPr id="329" name="Shape 329"/>
          <p:cNvGrpSpPr/>
          <p:nvPr/>
        </p:nvGrpSpPr>
        <p:grpSpPr>
          <a:xfrm>
            <a:off x="6579345" y="2147390"/>
            <a:ext cx="1523999" cy="892409"/>
            <a:chOff x="5791200" y="2057400"/>
            <a:chExt cx="1919653" cy="1027894"/>
          </a:xfrm>
        </p:grpSpPr>
        <p:pic>
          <p:nvPicPr>
            <p:cNvPr id="330" name="Shape 330"/>
            <p:cNvPicPr preferRelativeResize="0"/>
            <p:nvPr/>
          </p:nvPicPr>
          <p:blipFill rotWithShape="1">
            <a:blip r:embed="rId9">
              <a:alphaModFix/>
            </a:blip>
            <a:srcRect/>
            <a:stretch/>
          </p:blipFill>
          <p:spPr>
            <a:xfrm>
              <a:off x="6781800" y="2057400"/>
              <a:ext cx="929053" cy="1027894"/>
            </a:xfrm>
            <a:prstGeom prst="rect">
              <a:avLst/>
            </a:prstGeom>
            <a:noFill/>
            <a:ln>
              <a:noFill/>
            </a:ln>
          </p:spPr>
        </p:pic>
        <p:sp>
          <p:nvSpPr>
            <p:cNvPr id="331" name="Shape 331"/>
            <p:cNvSpPr/>
            <p:nvPr/>
          </p:nvSpPr>
          <p:spPr>
            <a:xfrm>
              <a:off x="5791200" y="2362200"/>
              <a:ext cx="914400" cy="304798"/>
            </a:xfrm>
            <a:prstGeom prst="leftArrow">
              <a:avLst>
                <a:gd name="adj1" fmla="val 50000"/>
                <a:gd name="adj2" fmla="val 50000"/>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grpSp>
        <p:nvGrpSpPr>
          <p:cNvPr id="332" name="Shape 332"/>
          <p:cNvGrpSpPr/>
          <p:nvPr/>
        </p:nvGrpSpPr>
        <p:grpSpPr>
          <a:xfrm>
            <a:off x="6527682" y="1403761"/>
            <a:ext cx="2238525" cy="764329"/>
            <a:chOff x="5638800" y="1139804"/>
            <a:chExt cx="3276598" cy="1222394"/>
          </a:xfrm>
        </p:grpSpPr>
        <p:pic>
          <p:nvPicPr>
            <p:cNvPr id="333" name="Shape 333"/>
            <p:cNvPicPr preferRelativeResize="0"/>
            <p:nvPr/>
          </p:nvPicPr>
          <p:blipFill rotWithShape="1">
            <a:blip r:embed="rId10">
              <a:alphaModFix/>
            </a:blip>
            <a:srcRect/>
            <a:stretch/>
          </p:blipFill>
          <p:spPr>
            <a:xfrm>
              <a:off x="7315200" y="1139804"/>
              <a:ext cx="1600198" cy="765194"/>
            </a:xfrm>
            <a:prstGeom prst="rect">
              <a:avLst/>
            </a:prstGeom>
            <a:noFill/>
            <a:ln w="12700" cap="flat">
              <a:solidFill>
                <a:srgbClr val="E36C09"/>
              </a:solidFill>
              <a:prstDash val="solid"/>
              <a:round/>
              <a:headEnd type="none" w="med" len="med"/>
              <a:tailEnd type="none" w="med" len="med"/>
            </a:ln>
          </p:spPr>
        </p:pic>
        <p:sp>
          <p:nvSpPr>
            <p:cNvPr id="334" name="Shape 334"/>
            <p:cNvSpPr/>
            <p:nvPr/>
          </p:nvSpPr>
          <p:spPr>
            <a:xfrm rot="-1367594">
              <a:off x="5644333" y="1693792"/>
              <a:ext cx="1654478" cy="362064"/>
            </a:xfrm>
            <a:prstGeom prst="leftArrow">
              <a:avLst>
                <a:gd name="adj1" fmla="val 50000"/>
                <a:gd name="adj2" fmla="val 50000"/>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grpSp>
        <p:nvGrpSpPr>
          <p:cNvPr id="335" name="Shape 335"/>
          <p:cNvGrpSpPr/>
          <p:nvPr/>
        </p:nvGrpSpPr>
        <p:grpSpPr>
          <a:xfrm>
            <a:off x="6667535" y="158505"/>
            <a:ext cx="1945273" cy="1582413"/>
            <a:chOff x="6667535" y="158505"/>
            <a:chExt cx="1945273" cy="1582413"/>
          </a:xfrm>
        </p:grpSpPr>
        <p:pic>
          <p:nvPicPr>
            <p:cNvPr id="336" name="Shape 336"/>
            <p:cNvPicPr preferRelativeResize="0"/>
            <p:nvPr/>
          </p:nvPicPr>
          <p:blipFill rotWithShape="1">
            <a:blip r:embed="rId11">
              <a:alphaModFix/>
            </a:blip>
            <a:srcRect/>
            <a:stretch/>
          </p:blipFill>
          <p:spPr>
            <a:xfrm>
              <a:off x="7537275" y="499225"/>
              <a:ext cx="1075533" cy="616639"/>
            </a:xfrm>
            <a:prstGeom prst="rect">
              <a:avLst/>
            </a:prstGeom>
            <a:noFill/>
            <a:ln>
              <a:noFill/>
            </a:ln>
          </p:spPr>
        </p:pic>
        <p:sp>
          <p:nvSpPr>
            <p:cNvPr id="337" name="Shape 337"/>
            <p:cNvSpPr/>
            <p:nvPr/>
          </p:nvSpPr>
          <p:spPr>
            <a:xfrm rot="-939434">
              <a:off x="6850121" y="225398"/>
              <a:ext cx="694893" cy="1448627"/>
            </a:xfrm>
            <a:prstGeom prst="rightBrace">
              <a:avLst>
                <a:gd name="adj1" fmla="val 8333"/>
                <a:gd name="adj2" fmla="val 51036"/>
              </a:avLst>
            </a:prstGeom>
            <a:noFill/>
            <a:ln w="50800" cap="flat">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gtEl>
                                        <p:attrNameLst>
                                          <p:attrName>style.visibility</p:attrName>
                                        </p:attrNameLst>
                                      </p:cBhvr>
                                      <p:to>
                                        <p:strVal val="visible"/>
                                      </p:to>
                                    </p:set>
                                    <p:animEffect transition="in" filter="fade">
                                      <p:cBhvr>
                                        <p:cTn id="12" dur="800"/>
                                        <p:tgtEl>
                                          <p:spTgt spid="3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29"/>
                                        </p:tgtEl>
                                        <p:attrNameLst>
                                          <p:attrName>style.visibility</p:attrName>
                                        </p:attrNameLst>
                                      </p:cBhvr>
                                      <p:to>
                                        <p:strVal val="visible"/>
                                      </p:to>
                                    </p:set>
                                    <p:anim calcmode="lin" valueType="num">
                                      <p:cBhvr additive="base">
                                        <p:cTn id="17" dur="500"/>
                                        <p:tgtEl>
                                          <p:spTgt spid="329"/>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32"/>
                                        </p:tgtEl>
                                        <p:attrNameLst>
                                          <p:attrName>style.visibility</p:attrName>
                                        </p:attrNameLst>
                                      </p:cBhvr>
                                      <p:to>
                                        <p:strVal val="visible"/>
                                      </p:to>
                                    </p:set>
                                    <p:anim calcmode="lin" valueType="num">
                                      <p:cBhvr additive="base">
                                        <p:cTn id="22" dur="500"/>
                                        <p:tgtEl>
                                          <p:spTgt spid="332"/>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fade">
                                      <p:cBhvr>
                                        <p:cTn id="27"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0" i="0" u="none" strike="noStrike" cap="none" baseline="0">
                <a:solidFill>
                  <a:srgbClr val="000000"/>
                </a:solidFill>
                <a:latin typeface="Calibri"/>
                <a:ea typeface="Calibri"/>
                <a:cs typeface="Calibri"/>
                <a:sym typeface="Calibri"/>
                <a:rtl val="0"/>
              </a:rPr>
              <a:t>Assessment Timeline</a:t>
            </a:r>
          </a:p>
        </p:txBody>
      </p:sp>
      <p:pic>
        <p:nvPicPr>
          <p:cNvPr id="343" name="Shape 343"/>
          <p:cNvPicPr preferRelativeResize="0"/>
          <p:nvPr/>
        </p:nvPicPr>
        <p:blipFill rotWithShape="1">
          <a:blip r:embed="rId3">
            <a:alphaModFix/>
          </a:blip>
          <a:srcRect/>
          <a:stretch/>
        </p:blipFill>
        <p:spPr>
          <a:xfrm>
            <a:off x="68235" y="2169992"/>
            <a:ext cx="8993875" cy="2655631"/>
          </a:xfrm>
          <a:prstGeom prst="rect">
            <a:avLst/>
          </a:prstGeom>
          <a:noFill/>
          <a:ln>
            <a:noFill/>
          </a:ln>
        </p:spPr>
      </p:pic>
      <p:pic>
        <p:nvPicPr>
          <p:cNvPr id="344" name="Shape 344"/>
          <p:cNvPicPr preferRelativeResize="0"/>
          <p:nvPr/>
        </p:nvPicPr>
        <p:blipFill rotWithShape="1">
          <a:blip r:embed="rId4">
            <a:alphaModFix/>
          </a:blip>
          <a:srcRect/>
          <a:stretch/>
        </p:blipFill>
        <p:spPr>
          <a:xfrm>
            <a:off x="4066164" y="1304925"/>
            <a:ext cx="972842" cy="972842"/>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0" i="0" u="none" strike="noStrike" cap="none" baseline="0">
                <a:solidFill>
                  <a:srgbClr val="000000"/>
                </a:solidFill>
                <a:latin typeface="Calibri"/>
                <a:ea typeface="Calibri"/>
                <a:cs typeface="Calibri"/>
                <a:sym typeface="Calibri"/>
                <a:rtl val="0"/>
              </a:rPr>
              <a:t>Washington State Transition Plan</a:t>
            </a:r>
          </a:p>
        </p:txBody>
      </p:sp>
      <p:pic>
        <p:nvPicPr>
          <p:cNvPr id="350" name="Shape 350"/>
          <p:cNvPicPr preferRelativeResize="0"/>
          <p:nvPr/>
        </p:nvPicPr>
        <p:blipFill rotWithShape="1">
          <a:blip r:embed="rId3">
            <a:alphaModFix/>
          </a:blip>
          <a:srcRect/>
          <a:stretch/>
        </p:blipFill>
        <p:spPr>
          <a:xfrm>
            <a:off x="195260" y="1417637"/>
            <a:ext cx="8753474" cy="4467224"/>
          </a:xfrm>
          <a:prstGeom prst="rect">
            <a:avLst/>
          </a:prstGeom>
          <a:noFill/>
          <a:ln>
            <a:noFill/>
          </a:ln>
        </p:spPr>
      </p:pic>
      <p:sp>
        <p:nvSpPr>
          <p:cNvPr id="351" name="Shape 351"/>
          <p:cNvSpPr/>
          <p:nvPr/>
        </p:nvSpPr>
        <p:spPr>
          <a:xfrm>
            <a:off x="6324600" y="3524250"/>
            <a:ext cx="257175" cy="123824"/>
          </a:xfrm>
          <a:prstGeom prst="rect">
            <a:avLst/>
          </a:prstGeom>
          <a:solidFill>
            <a:schemeClr val="lt1"/>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52" name="Shape 352"/>
          <p:cNvSpPr/>
          <p:nvPr/>
        </p:nvSpPr>
        <p:spPr>
          <a:xfrm>
            <a:off x="4876800" y="2000250"/>
            <a:ext cx="257175" cy="123824"/>
          </a:xfrm>
          <a:prstGeom prst="rect">
            <a:avLst/>
          </a:prstGeom>
          <a:solidFill>
            <a:schemeClr val="lt1"/>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pic>
        <p:nvPicPr>
          <p:cNvPr id="353" name="Shape 353"/>
          <p:cNvPicPr preferRelativeResize="0"/>
          <p:nvPr/>
        </p:nvPicPr>
        <p:blipFill rotWithShape="1">
          <a:blip r:embed="rId4">
            <a:alphaModFix/>
          </a:blip>
          <a:srcRect/>
          <a:stretch/>
        </p:blipFill>
        <p:spPr>
          <a:xfrm>
            <a:off x="361950" y="5981700"/>
            <a:ext cx="742949" cy="7429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RSC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2435</Words>
  <Application>Microsoft Macintosh PowerPoint</Application>
  <PresentationFormat>On-screen Show (4:3)</PresentationFormat>
  <Paragraphs>316</Paragraphs>
  <Slides>37</Slides>
  <Notes>34</Notes>
  <HiddenSlides>1</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RSC Template</vt:lpstr>
      <vt:lpstr>Office Theme</vt:lpstr>
      <vt:lpstr>Northwest Science Leadership Network</vt:lpstr>
      <vt:lpstr>Northwest Science Leadership Network</vt:lpstr>
      <vt:lpstr>Logistics</vt:lpstr>
      <vt:lpstr>Agenda</vt:lpstr>
      <vt:lpstr>Science Leadership Network</vt:lpstr>
      <vt:lpstr>NW Science Leadership Network</vt:lpstr>
      <vt:lpstr>PowerPoint Presentation</vt:lpstr>
      <vt:lpstr>Assessment Timeline</vt:lpstr>
      <vt:lpstr>Washington State Transition Plan</vt:lpstr>
      <vt:lpstr>Workshop Goals</vt:lpstr>
      <vt:lpstr>Developing and Using Models</vt:lpstr>
      <vt:lpstr>Is It Developing and Using Models?</vt:lpstr>
      <vt:lpstr>The milk chocolate melts in your mouth, not in your hands.</vt:lpstr>
      <vt:lpstr>Do you think M&amp;M’s has the science right?</vt:lpstr>
      <vt:lpstr>Grade Level Groups</vt:lpstr>
      <vt:lpstr>Take a 15 minute Break!</vt:lpstr>
      <vt:lpstr>Initial Thinking - Model</vt:lpstr>
      <vt:lpstr>Gallery Walk and Break</vt:lpstr>
      <vt:lpstr>Our Class’ Model Checklist</vt:lpstr>
      <vt:lpstr>Gathering Evidence</vt:lpstr>
      <vt:lpstr>LUNCH!</vt:lpstr>
      <vt:lpstr>Welcome Back! Have Room on Your Plate?</vt:lpstr>
      <vt:lpstr>PowerPoint Presentation</vt:lpstr>
      <vt:lpstr>Seeking More Evidence</vt:lpstr>
      <vt:lpstr>Revising Our Class’ Model Checklist</vt:lpstr>
      <vt:lpstr>Adding to Our Model</vt:lpstr>
      <vt:lpstr>Adding to Our Model: Sticky-Notes and Language Scaffolds</vt:lpstr>
      <vt:lpstr>Reflecting on Developing and Using Models</vt:lpstr>
      <vt:lpstr>PowerPoint Presentation</vt:lpstr>
      <vt:lpstr>Constructing Explanations and Designing Solutions</vt:lpstr>
      <vt:lpstr>PowerPoint Presentation</vt:lpstr>
      <vt:lpstr>Make Your Probe Explanation Cl-Ev-R</vt:lpstr>
      <vt:lpstr>Supporting Your Work</vt:lpstr>
      <vt:lpstr>Reflecting on Formative Assessment</vt:lpstr>
      <vt:lpstr>Wrapping Up</vt:lpstr>
      <vt:lpstr>Workshop Goals</vt:lpstr>
      <vt:lpstr>Science Leadership Network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 Science Leadership Network</dc:title>
  <cp:lastModifiedBy>Brian MacNevin</cp:lastModifiedBy>
  <cp:revision>34</cp:revision>
  <dcterms:modified xsi:type="dcterms:W3CDTF">2014-10-09T19:02:10Z</dcterms:modified>
</cp:coreProperties>
</file>