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1" r:id="rId10"/>
    <p:sldId id="300" r:id="rId11"/>
    <p:sldId id="264" r:id="rId12"/>
    <p:sldId id="265" r:id="rId13"/>
    <p:sldId id="266" r:id="rId14"/>
    <p:sldId id="267" r:id="rId15"/>
    <p:sldId id="303" r:id="rId16"/>
    <p:sldId id="268" r:id="rId17"/>
    <p:sldId id="269" r:id="rId18"/>
    <p:sldId id="270" r:id="rId19"/>
    <p:sldId id="271" r:id="rId20"/>
    <p:sldId id="272" r:id="rId21"/>
    <p:sldId id="299" r:id="rId22"/>
    <p:sldId id="305" r:id="rId23"/>
    <p:sldId id="312" r:id="rId24"/>
    <p:sldId id="290" r:id="rId25"/>
    <p:sldId id="309" r:id="rId26"/>
    <p:sldId id="311" r:id="rId27"/>
    <p:sldId id="310" r:id="rId28"/>
    <p:sldId id="297" r:id="rId29"/>
    <p:sldId id="298" r:id="rId30"/>
    <p:sldId id="307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F980EF7-0905-A247-927D-2AB0C7AEE59F}">
          <p14:sldIdLst>
            <p14:sldId id="256"/>
            <p14:sldId id="257"/>
            <p14:sldId id="258"/>
            <p14:sldId id="259"/>
            <p14:sldId id="260"/>
          </p14:sldIdLst>
        </p14:section>
        <p14:section name="SEP's" id="{800B286A-5A53-B940-BC61-62A358BBC90C}">
          <p14:sldIdLst>
            <p14:sldId id="261"/>
            <p14:sldId id="262"/>
            <p14:sldId id="263"/>
            <p14:sldId id="301"/>
          </p14:sldIdLst>
        </p14:section>
        <p14:section name="Call the Plumber" id="{B4C7FF4B-C301-1C4C-A4C7-F4A4AA8CDAA9}">
          <p14:sldIdLst>
            <p14:sldId id="300"/>
            <p14:sldId id="264"/>
            <p14:sldId id="265"/>
            <p14:sldId id="266"/>
            <p14:sldId id="267"/>
            <p14:sldId id="303"/>
            <p14:sldId id="268"/>
            <p14:sldId id="269"/>
            <p14:sldId id="270"/>
            <p14:sldId id="271"/>
            <p14:sldId id="272"/>
            <p14:sldId id="299"/>
          </p14:sldIdLst>
        </p14:section>
        <p14:section name="Crosscutting Concepts" id="{A21CC690-FD60-E248-A85B-A7C33EF96AA5}">
          <p14:sldIdLst>
            <p14:sldId id="305"/>
            <p14:sldId id="312"/>
          </p14:sldIdLst>
        </p14:section>
        <p14:section name="Engineering Models" id="{565C8E7A-D444-4D4C-87AC-49FD8551CD92}">
          <p14:sldIdLst/>
        </p14:section>
        <p14:section name="Lunch" id="{52C532A5-A669-5C48-8D06-5839D837B164}">
          <p14:sldIdLst>
            <p14:sldId id="290"/>
          </p14:sldIdLst>
        </p14:section>
        <p14:section name="Evidence Statements" id="{A32ED6DF-6BA8-9B45-AD4D-12D64B3D3589}">
          <p14:sldIdLst>
            <p14:sldId id="309"/>
            <p14:sldId id="311"/>
            <p14:sldId id="310"/>
            <p14:sldId id="297"/>
            <p14:sldId id="298"/>
            <p14:sldId id="30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0" autoAdjust="0"/>
    <p:restoredTop sz="94660"/>
  </p:normalViewPr>
  <p:slideViewPr>
    <p:cSldViewPr>
      <p:cViewPr>
        <p:scale>
          <a:sx n="85" d="100"/>
          <a:sy n="85" d="100"/>
        </p:scale>
        <p:origin x="-1656" y="-5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DEAFD-7F91-40C4-B44D-87C057E63243}" type="datetimeFigureOut">
              <a:rPr lang="en-US" smtClean="0"/>
              <a:t>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D5703-8903-4A7B-953B-E409F84E3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8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8EC0-328A-4577-84A7-01171DA90401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277F5-100A-4137-A636-F6AB9053E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9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06A9-4A97-4BEC-BA6A-09410F6DD9E6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2B231-CC41-429B-895A-0BA92F678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8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25935-0E57-4F87-B767-5C1B7D3231C8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28C7F-231C-45CD-941F-C5D12C0D7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8738-4093-418F-A83D-C08921AD781A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9A88-D02E-449F-8927-AE7FC3215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3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CE232-EBAC-41C0-A0F2-DC249AEA2EBB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A8F5-AB74-4E03-9697-43DF5001A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7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FFD9A-8118-494A-BA1F-E0BC847D364E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8332-4EAE-4326-B7D2-72365FAC0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5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3938-06D2-47E7-8613-1984F2EEF882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1CA86-29D5-4FEC-B051-49387AD2B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2510F-8CD2-4676-A39F-FA94169837A4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BC9D3-8270-4A2F-B29B-3596A252E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B6627-C21C-4121-9EC9-174D172C8B47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04FED-3A2F-4F5D-8F73-F94C79D11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1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8B1D7-30EA-44E8-9C67-8725CB0EDD0E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7D5FE-C289-42A3-BF5A-0F16A2561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4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27BB4-40F1-49F4-BF1B-F340EB751535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21DE-4DC3-45F8-85DC-7CB2B56B9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0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A64EAF-84F7-4070-A457-A4110137F6D4}" type="datetimeFigureOut">
              <a:rPr lang="en-US"/>
              <a:pPr>
                <a:defRPr/>
              </a:pPr>
              <a:t>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A74C86-05F1-4893-87D1-2A30B5229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10275"/>
            <a:ext cx="16462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mechellel\AppData\Local\Microsoft\Windows\Temporary Internet Files\Content.IE5\GW2V39SJ\Snowflake_300h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873">
            <a:off x="472840" y="2943080"/>
            <a:ext cx="1715778" cy="188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</a:rPr>
              <a:t>Science Leadership Network</a:t>
            </a:r>
            <a:r>
              <a:rPr lang="en-US" altLang="en-US" b="1" dirty="0" smtClean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52800"/>
            <a:ext cx="9144000" cy="28194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Winter 2015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Facilitators: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Brian MacNevin, NWESD Regional Science Coordinator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Joanne Johnson, NW LASER Alliance Director</a:t>
            </a:r>
          </a:p>
        </p:txBody>
      </p:sp>
      <p:pic>
        <p:nvPicPr>
          <p:cNvPr id="2055" name="Picture 7" descr="C:\Users\mechellel\AppData\Local\Microsoft\Windows\Temporary Internet Files\Content.IE5\1HAL2XF7\4506683082_485af56336_z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895856" cy="19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mechellel\AppData\Local\Microsoft\Windows\Temporary Internet Files\Content.IE5\E1P5J6HW\hollow_snowflake_from_reflected_glyph_dscript_art_by_dscript-d5rz7vh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72" y="990600"/>
            <a:ext cx="1622894" cy="16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the Plumber!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An engineering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22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533400"/>
            <a:ext cx="4521200" cy="4445000"/>
          </a:xfrm>
          <a:prstGeom prst="rect">
            <a:avLst/>
          </a:prstGeom>
        </p:spPr>
      </p:pic>
      <p:pic>
        <p:nvPicPr>
          <p:cNvPr id="2" name="ball in pip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4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Engineering Challenge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791200" y="1371600"/>
            <a:ext cx="3276600" cy="4114800"/>
            <a:chOff x="5257800" y="1371600"/>
            <a:chExt cx="3276600" cy="4114800"/>
          </a:xfrm>
        </p:grpSpPr>
        <p:grpSp>
          <p:nvGrpSpPr>
            <p:cNvPr id="16" name="Group 15"/>
            <p:cNvGrpSpPr/>
            <p:nvPr/>
          </p:nvGrpSpPr>
          <p:grpSpPr>
            <a:xfrm>
              <a:off x="5858932" y="1371600"/>
              <a:ext cx="1989667" cy="3581400"/>
              <a:chOff x="5867400" y="2057400"/>
              <a:chExt cx="1981200" cy="28956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019800" y="2057400"/>
                <a:ext cx="1676400" cy="2895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696200" y="2057400"/>
                <a:ext cx="152400" cy="2895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867400" y="2057400"/>
                <a:ext cx="152400" cy="2895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257800" y="4953000"/>
              <a:ext cx="3276600" cy="533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043550" y="3346938"/>
              <a:ext cx="1606063" cy="1606062"/>
            </a:xfrm>
            <a:prstGeom prst="ellipse">
              <a:avLst/>
            </a:prstGeom>
            <a:solidFill>
              <a:srgbClr val="E1631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81000" y="914400"/>
            <a:ext cx="52578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Imagine a short steel pipe imbedded in the concrete floor of a bare room.  The inside diameter of the pipe is just larger than the ping pong ball resting at the bottom of the pipe. </a:t>
            </a:r>
            <a:endParaRPr lang="en-US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1" y="3382458"/>
            <a:ext cx="5334000" cy="355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2400" i="1" dirty="0"/>
              <a:t>You have </a:t>
            </a:r>
            <a:r>
              <a:rPr lang="en-US" sz="2400" i="1" dirty="0" smtClean="0"/>
              <a:t>only the </a:t>
            </a:r>
            <a:r>
              <a:rPr lang="en-US" sz="2400" i="1" dirty="0"/>
              <a:t>following materials:</a:t>
            </a:r>
            <a:br>
              <a:rPr lang="en-US" sz="2400" i="1" dirty="0"/>
            </a:br>
            <a:endParaRPr lang="en-US" sz="2400" i="1" dirty="0"/>
          </a:p>
          <a:p>
            <a:r>
              <a:rPr lang="en-US" sz="2400" dirty="0"/>
              <a:t>A meter of string, </a:t>
            </a:r>
            <a:r>
              <a:rPr lang="en-US" sz="2400" dirty="0" smtClean="0"/>
              <a:t>a ruler, a tongue depressor, </a:t>
            </a:r>
            <a:r>
              <a:rPr lang="en-US" sz="2400" dirty="0"/>
              <a:t>an orange, </a:t>
            </a:r>
            <a:r>
              <a:rPr lang="en-US" sz="2400" dirty="0" smtClean="0"/>
              <a:t>a </a:t>
            </a:r>
            <a:r>
              <a:rPr lang="en-US" sz="2400" dirty="0"/>
              <a:t>sponge, </a:t>
            </a:r>
            <a:r>
              <a:rPr lang="en-US" sz="2400" dirty="0" smtClean="0"/>
              <a:t>paperclip, </a:t>
            </a:r>
            <a:r>
              <a:rPr lang="en-US" sz="2400" dirty="0"/>
              <a:t>two tea bags, a straw, </a:t>
            </a:r>
            <a:r>
              <a:rPr lang="en-US" sz="2400" dirty="0" smtClean="0"/>
              <a:t>a coffee stirrer, and </a:t>
            </a:r>
            <a:r>
              <a:rPr lang="en-US" sz="2400" dirty="0"/>
              <a:t>some candy (Tootsie rolls and Jolly </a:t>
            </a:r>
            <a:r>
              <a:rPr lang="en-US" sz="2400" dirty="0" smtClean="0"/>
              <a:t>Ranchers).</a:t>
            </a:r>
          </a:p>
          <a:p>
            <a:endParaRPr lang="en-US" sz="2400" dirty="0"/>
          </a:p>
          <a:p>
            <a:r>
              <a:rPr lang="en-US" sz="1400" i="1" dirty="0"/>
              <a:t>Adapted from James Adams; Conceptual Blockbusting, A Guide to Better Ideas, and Dr. Ann McMahon.</a:t>
            </a:r>
          </a:p>
          <a:p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990600"/>
            <a:ext cx="5257800" cy="1754327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Remove the ball without damaging the ball, the pipe or the floor</a:t>
            </a:r>
          </a:p>
        </p:txBody>
      </p:sp>
    </p:spTree>
    <p:extLst>
      <p:ext uri="{BB962C8B-B14F-4D97-AF65-F5344CB8AC3E}">
        <p14:creationId xmlns:p14="http://schemas.microsoft.com/office/powerpoint/2010/main" val="278479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43600" cy="1143000"/>
          </a:xfrm>
        </p:spPr>
        <p:txBody>
          <a:bodyPr/>
          <a:lstStyle/>
          <a:p>
            <a:pPr algn="l"/>
            <a:r>
              <a:rPr lang="en-US" dirty="0" smtClean="0"/>
              <a:t>Engineering Challenge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1747991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meter of string, </a:t>
            </a:r>
            <a:r>
              <a:rPr lang="en-US" sz="2400" dirty="0" smtClean="0"/>
              <a:t>a ruler, a </a:t>
            </a:r>
            <a:r>
              <a:rPr lang="en-US" sz="2400" dirty="0"/>
              <a:t>tongue depressor, an orange, a sponge, paperclip, two tea bags, a straw, a coffee stirrer, and some candy (Tootsie rolls and Jolly Ranchers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028182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What are the criteria and constraints associated with this problem?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125" y="909791"/>
            <a:ext cx="24422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066800"/>
            <a:ext cx="2387600" cy="340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44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69580">
            <a:off x="335515" y="227469"/>
            <a:ext cx="507037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90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5943600" cy="1143000"/>
          </a:xfrm>
        </p:spPr>
        <p:txBody>
          <a:bodyPr/>
          <a:lstStyle/>
          <a:p>
            <a:pPr algn="l"/>
            <a:r>
              <a:rPr lang="en-US" dirty="0" smtClean="0"/>
              <a:t>Engineering Challenge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1173162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meter of string, </a:t>
            </a:r>
            <a:r>
              <a:rPr lang="en-US" sz="2400" dirty="0" smtClean="0"/>
              <a:t>a ruler, a </a:t>
            </a:r>
            <a:r>
              <a:rPr lang="en-US" sz="2400" dirty="0"/>
              <a:t>tongue depressor, an orange, a sponge, paperclip, two tea bags, a straw, a coffee stirrer, and some candy (Tootsie rolls and Jolly Ranchers).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12420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At your table, list all the ways you can think of to remove the ball without damaging it, the pipe, or the floor.  </a:t>
            </a:r>
            <a:endParaRPr lang="en-US" sz="3200" dirty="0" smtClean="0"/>
          </a:p>
          <a:p>
            <a:endParaRPr lang="en-US" sz="800" dirty="0"/>
          </a:p>
          <a:p>
            <a:pPr algn="ctr"/>
            <a:r>
              <a:rPr lang="en-US" sz="3200" b="1" dirty="0" smtClean="0"/>
              <a:t>Put each solution on a separate Post-It note &amp; post them on chart paper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81000"/>
            <a:ext cx="224615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4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943600" cy="1143000"/>
          </a:xfrm>
        </p:spPr>
        <p:txBody>
          <a:bodyPr/>
          <a:lstStyle/>
          <a:p>
            <a:pPr algn="l"/>
            <a:r>
              <a:rPr lang="en-US" dirty="0" smtClean="0"/>
              <a:t>Making Connections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600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Using the list of physical science Disciplinary Core Ideas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33" y="215900"/>
            <a:ext cx="2542067" cy="19177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" y="2667000"/>
            <a:ext cx="8346963" cy="2860965"/>
            <a:chOff x="457200" y="2667000"/>
            <a:chExt cx="8346963" cy="2860965"/>
          </a:xfrm>
        </p:grpSpPr>
        <p:sp>
          <p:nvSpPr>
            <p:cNvPr id="5" name="TextBox 4"/>
            <p:cNvSpPr txBox="1"/>
            <p:nvPr/>
          </p:nvSpPr>
          <p:spPr>
            <a:xfrm>
              <a:off x="457200" y="3276600"/>
              <a:ext cx="43458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/>
                <a:t>Tag DCI parts to your </a:t>
              </a:r>
              <a:r>
                <a:rPr lang="en-US" sz="4400" b="1" dirty="0" smtClean="0"/>
                <a:t>solutions</a:t>
              </a:r>
              <a:endParaRPr lang="en-US" sz="44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2432" b="20505"/>
            <a:stretch/>
          </p:blipFill>
          <p:spPr>
            <a:xfrm>
              <a:off x="6019800" y="2667000"/>
              <a:ext cx="2784363" cy="286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38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28600"/>
            <a:ext cx="7543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Generate a Tentative Argument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71600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engineering, reasoning and argument are essential for finding the best solution to a problem.</a:t>
            </a:r>
            <a:r>
              <a:rPr lang="en-US" sz="2800" dirty="0"/>
              <a:t> Engineers </a:t>
            </a:r>
            <a:r>
              <a:rPr lang="en-US" sz="2800" b="1" dirty="0"/>
              <a:t>collaborate with their peers </a:t>
            </a:r>
            <a:r>
              <a:rPr lang="en-US" sz="2800" dirty="0"/>
              <a:t>throughout the design process. With</a:t>
            </a:r>
            <a:r>
              <a:rPr lang="en-US" sz="2800" b="1" dirty="0"/>
              <a:t> a critical stage being the selection of the most promising solution among a field of competing ideas.</a:t>
            </a:r>
            <a:r>
              <a:rPr lang="en-US" sz="2800" dirty="0"/>
              <a:t> Engineers use systematic methods to compare alternatives, </a:t>
            </a:r>
            <a:r>
              <a:rPr lang="en-US" sz="2800" b="1" dirty="0"/>
              <a:t>formulate evidence based on test data, </a:t>
            </a:r>
            <a:r>
              <a:rPr lang="en-US" sz="2800" dirty="0"/>
              <a:t>make arguments to </a:t>
            </a:r>
            <a:r>
              <a:rPr lang="en-US" sz="2800" b="1" dirty="0"/>
              <a:t>defend their conclusions</a:t>
            </a:r>
            <a:r>
              <a:rPr lang="en-US" sz="2800" dirty="0"/>
              <a:t>, critically evaluate the ideas of others, and </a:t>
            </a:r>
            <a:r>
              <a:rPr lang="en-US" sz="2800" b="1" dirty="0"/>
              <a:t>revise their design</a:t>
            </a:r>
            <a:r>
              <a:rPr lang="en-US" sz="2800" dirty="0"/>
              <a:t>s in order to identify</a:t>
            </a:r>
            <a:r>
              <a:rPr lang="en-US" sz="2800" b="1" dirty="0"/>
              <a:t> the best solution.</a:t>
            </a:r>
            <a:r>
              <a:rPr lang="en-US" sz="2800" dirty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9321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5943600" cy="1143000"/>
          </a:xfrm>
        </p:spPr>
        <p:txBody>
          <a:bodyPr/>
          <a:lstStyle/>
          <a:p>
            <a:pPr algn="l"/>
            <a:r>
              <a:rPr lang="en-US" dirty="0" smtClean="0"/>
              <a:t>Engineering Challenge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195697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       Try out one of your designs</a:t>
            </a:r>
          </a:p>
          <a:p>
            <a:endParaRPr lang="en-US" sz="3200" b="1" dirty="0"/>
          </a:p>
          <a:p>
            <a:r>
              <a:rPr lang="en-US" sz="3200" b="1" dirty="0" smtClean="0"/>
              <a:t>Have a table discussion about the results and bring the “tagged” DCIs into the conversation</a:t>
            </a:r>
            <a:endParaRPr lang="en-US" sz="32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781800" y="228600"/>
            <a:ext cx="2057400" cy="2583712"/>
            <a:chOff x="5257800" y="1371600"/>
            <a:chExt cx="3276600" cy="4114800"/>
          </a:xfrm>
        </p:grpSpPr>
        <p:grpSp>
          <p:nvGrpSpPr>
            <p:cNvPr id="6" name="Group 5"/>
            <p:cNvGrpSpPr/>
            <p:nvPr/>
          </p:nvGrpSpPr>
          <p:grpSpPr>
            <a:xfrm>
              <a:off x="5858932" y="1371600"/>
              <a:ext cx="1989667" cy="3581400"/>
              <a:chOff x="5867400" y="2057400"/>
              <a:chExt cx="1981200" cy="28956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019800" y="2057400"/>
                <a:ext cx="1676400" cy="2895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696200" y="2057400"/>
                <a:ext cx="152400" cy="2895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867400" y="2057400"/>
                <a:ext cx="152400" cy="2895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257800" y="4953000"/>
              <a:ext cx="3276600" cy="533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043550" y="3346938"/>
              <a:ext cx="1606063" cy="1606062"/>
            </a:xfrm>
            <a:prstGeom prst="ellipse">
              <a:avLst/>
            </a:prstGeom>
            <a:solidFill>
              <a:srgbClr val="E1631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52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 Access</a:t>
            </a:r>
            <a:br>
              <a:rPr lang="en-US" dirty="0" smtClean="0"/>
            </a:br>
            <a:r>
              <a:rPr lang="en-US" dirty="0" smtClean="0"/>
              <a:t>UID: visitor</a:t>
            </a:r>
            <a:br>
              <a:rPr lang="en-US" dirty="0" smtClean="0"/>
            </a:br>
            <a:r>
              <a:rPr lang="en-US" dirty="0" smtClean="0"/>
              <a:t>PWD: Seahawks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Parking Lot:</a:t>
            </a:r>
            <a:br>
              <a:rPr lang="en-US" dirty="0" smtClean="0"/>
            </a:br>
            <a:r>
              <a:rPr lang="en-US" dirty="0" err="1" smtClean="0"/>
              <a:t>todaysmeet.com</a:t>
            </a:r>
            <a:r>
              <a:rPr lang="en-US" dirty="0" smtClean="0"/>
              <a:t>/2015-01-NWSLN</a:t>
            </a:r>
          </a:p>
          <a:p>
            <a:endParaRPr lang="en-US" dirty="0" smtClean="0"/>
          </a:p>
          <a:p>
            <a:r>
              <a:rPr lang="en-US" dirty="0" smtClean="0"/>
              <a:t>Please silence cell phones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312">
            <a:off x="5736656" y="1302275"/>
            <a:ext cx="2719036" cy="281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45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5257800" cy="1143000"/>
          </a:xfrm>
        </p:spPr>
        <p:txBody>
          <a:bodyPr/>
          <a:lstStyle/>
          <a:p>
            <a:pPr algn="l"/>
            <a:r>
              <a:rPr lang="en-US" dirty="0" smtClean="0"/>
              <a:t>Engineering Challenge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2819400"/>
            <a:ext cx="1676400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Oops! we forgot to tell you.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600352"/>
              </p:ext>
            </p:extLst>
          </p:nvPr>
        </p:nvGraphicFramePr>
        <p:xfrm>
          <a:off x="304800" y="1371600"/>
          <a:ext cx="5257800" cy="5120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220980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COST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string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$10/length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tongue</a:t>
                      </a:r>
                      <a:r>
                        <a:rPr lang="en-US" sz="28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depressor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$25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orange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$0.35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coffee stirrer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$0.75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sponge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$0.75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paperclip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$1.25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tea bags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$2.00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straw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$50 </a:t>
                      </a:r>
                      <a:r>
                        <a:rPr lang="en-US" sz="28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ea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</a:t>
                      </a: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ootsie </a:t>
                      </a: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rolls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$7.50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j</a:t>
                      </a: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olly ranchers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$0.35 </a:t>
                      </a:r>
                      <a:r>
                        <a:rPr lang="en-US" sz="28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ea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ruler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$12.00</a:t>
                      </a:r>
                      <a:r>
                        <a:rPr lang="en-US" sz="28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ea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228600"/>
            <a:ext cx="2451100" cy="24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2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5257800" cy="1143000"/>
          </a:xfrm>
        </p:spPr>
        <p:txBody>
          <a:bodyPr/>
          <a:lstStyle/>
          <a:p>
            <a:pPr algn="l"/>
            <a:r>
              <a:rPr lang="en-US" dirty="0" smtClean="0"/>
              <a:t>Engineering Challenge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65357"/>
              </p:ext>
            </p:extLst>
          </p:nvPr>
        </p:nvGraphicFramePr>
        <p:xfrm>
          <a:off x="304800" y="1371600"/>
          <a:ext cx="5257800" cy="5120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220980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COST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string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$10/length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tongue</a:t>
                      </a:r>
                      <a:r>
                        <a:rPr lang="en-US" sz="28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depressor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$25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orange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$0.35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coffee stirrer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$0.75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sponge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$0.75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paperclip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$1.25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tea bags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$2.00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straw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$50 </a:t>
                      </a:r>
                      <a:r>
                        <a:rPr lang="en-US" sz="28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ea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</a:t>
                      </a: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ootsie </a:t>
                      </a: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rolls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$7.50 ea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j</a:t>
                      </a: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olly ranchers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$0.35 </a:t>
                      </a:r>
                      <a:r>
                        <a:rPr lang="en-US" sz="28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ea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ruler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$12.00 </a:t>
                      </a:r>
                      <a:r>
                        <a:rPr lang="en-US" sz="280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ea</a:t>
                      </a:r>
                      <a:endParaRPr lang="en-US" sz="2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228600"/>
            <a:ext cx="2451100" cy="2410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0" y="2743200"/>
            <a:ext cx="3581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Plan for a change to your solution.</a:t>
            </a:r>
          </a:p>
          <a:p>
            <a:pPr algn="ctr"/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5562600" y="4800600"/>
            <a:ext cx="358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Create an explanation for your change, include a connection to your “tagged” DCI</a:t>
            </a:r>
          </a:p>
        </p:txBody>
      </p:sp>
    </p:spTree>
    <p:extLst>
      <p:ext uri="{BB962C8B-B14F-4D97-AF65-F5344CB8AC3E}">
        <p14:creationId xmlns:p14="http://schemas.microsoft.com/office/powerpoint/2010/main" val="1635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Regrounding</a:t>
            </a:r>
            <a:r>
              <a:rPr lang="en-US" b="1" dirty="0" smtClean="0">
                <a:solidFill>
                  <a:schemeClr val="bg1"/>
                </a:solidFill>
              </a:rPr>
              <a:t> in the Crosscutting Concepts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sz="2800" dirty="0"/>
              <a:t>Appendix G (</a:t>
            </a:r>
            <a:r>
              <a:rPr lang="en-US" sz="2800" b="1" dirty="0">
                <a:solidFill>
                  <a:srgbClr val="000090"/>
                </a:solidFill>
              </a:rPr>
              <a:t>http://bit.ly/</a:t>
            </a:r>
            <a:r>
              <a:rPr lang="en-US" sz="2800" b="1" dirty="0" smtClean="0">
                <a:solidFill>
                  <a:srgbClr val="000090"/>
                </a:solidFill>
              </a:rPr>
              <a:t>ngss_app_g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Assign CC’s to each person at table.</a:t>
            </a:r>
          </a:p>
          <a:p>
            <a:r>
              <a:rPr lang="en-US" sz="2800" dirty="0" smtClean="0"/>
              <a:t>Read your CC. Record its title on a sticky note plus connections to other CC’s.</a:t>
            </a:r>
          </a:p>
          <a:p>
            <a:r>
              <a:rPr lang="en-US" sz="2800" dirty="0" smtClean="0"/>
              <a:t>Going in order, share your CC and place on chart paper.</a:t>
            </a:r>
          </a:p>
          <a:p>
            <a:r>
              <a:rPr lang="en-US" sz="2800" dirty="0" smtClean="0"/>
              <a:t>When connections exist, draw a labeled line to show connections between CC’s.</a:t>
            </a:r>
          </a:p>
          <a:p>
            <a:r>
              <a:rPr lang="en-US" sz="2800" b="1" dirty="0" smtClean="0"/>
              <a:t>Do there appear to be any natural groups of CC’s?</a:t>
            </a:r>
          </a:p>
        </p:txBody>
      </p:sp>
    </p:spTree>
    <p:extLst>
      <p:ext uri="{BB962C8B-B14F-4D97-AF65-F5344CB8AC3E}">
        <p14:creationId xmlns:p14="http://schemas.microsoft.com/office/powerpoint/2010/main" val="3283158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Crosscutting Concepts (1-7)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sz="2800" dirty="0"/>
              <a:t>Appendix G (</a:t>
            </a:r>
            <a:r>
              <a:rPr lang="en-US" sz="2800" b="1" dirty="0">
                <a:solidFill>
                  <a:srgbClr val="000090"/>
                </a:solidFill>
              </a:rPr>
              <a:t>http://bit.ly/</a:t>
            </a:r>
            <a:r>
              <a:rPr lang="en-US" sz="2800" b="1" dirty="0" smtClean="0">
                <a:solidFill>
                  <a:srgbClr val="000090"/>
                </a:solidFill>
              </a:rPr>
              <a:t>ngss_app_g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Assign CC’s to each person at table.</a:t>
            </a:r>
          </a:p>
          <a:p>
            <a:r>
              <a:rPr lang="en-US" sz="2800" dirty="0" smtClean="0"/>
              <a:t>Read your CC. Record its title on a sticky note plus connections to other CC’s.</a:t>
            </a:r>
          </a:p>
          <a:p>
            <a:r>
              <a:rPr lang="en-US" sz="2800" dirty="0" smtClean="0"/>
              <a:t>Going in order, share your CC and place on chart paper.</a:t>
            </a:r>
          </a:p>
          <a:p>
            <a:r>
              <a:rPr lang="en-US" sz="2800" dirty="0" smtClean="0"/>
              <a:t>When connections exist, draw a labeled line to show connections between CC’s.</a:t>
            </a:r>
          </a:p>
          <a:p>
            <a:r>
              <a:rPr lang="en-US" sz="2800" b="1" dirty="0" smtClean="0"/>
              <a:t>Do there appear to be any natural groups of CC’s?</a:t>
            </a:r>
          </a:p>
        </p:txBody>
      </p:sp>
    </p:spTree>
    <p:extLst>
      <p:ext uri="{BB962C8B-B14F-4D97-AF65-F5344CB8AC3E}">
        <p14:creationId xmlns:p14="http://schemas.microsoft.com/office/powerpoint/2010/main" val="2016065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2762"/>
          </a:xfrm>
        </p:spPr>
        <p:txBody>
          <a:bodyPr anchor="t"/>
          <a:lstStyle/>
          <a:p>
            <a:pPr algn="r"/>
            <a:r>
              <a:rPr lang="en-US" dirty="0" smtClean="0"/>
              <a:t>LUNCH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60 min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nom nom</a:t>
            </a:r>
            <a:br>
              <a:rPr lang="en-US" dirty="0" smtClean="0"/>
            </a:br>
            <a:r>
              <a:rPr lang="en-US" dirty="0" smtClean="0"/>
              <a:t>nom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633216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05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NGSS Evidence Statements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far, high school only are released.</a:t>
            </a:r>
          </a:p>
          <a:p>
            <a:endParaRPr lang="en-US" dirty="0"/>
          </a:p>
          <a:p>
            <a:r>
              <a:rPr lang="en-US" dirty="0" smtClean="0"/>
              <a:t>Important </a:t>
            </a:r>
            <a:r>
              <a:rPr lang="en-US" i="1" dirty="0" smtClean="0"/>
              <a:t>Front Matter</a:t>
            </a:r>
          </a:p>
          <a:p>
            <a:endParaRPr lang="en-US" i="1" dirty="0"/>
          </a:p>
          <a:p>
            <a:r>
              <a:rPr lang="en-US" dirty="0" smtClean="0"/>
              <a:t>Today we’re just going to explore to raise awareness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31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and Using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Are the engineering design processes we examined models?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Read pages 56-59 of </a:t>
            </a:r>
            <a:r>
              <a:rPr lang="en-US" sz="2400" i="1" dirty="0"/>
              <a:t>The Framework for K12 Science Education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Gather evidence to support your claim.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52400" y="6096000"/>
            <a:ext cx="574267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http://</a:t>
            </a:r>
            <a:r>
              <a:rPr lang="en-US" sz="3200" b="1" dirty="0" err="1">
                <a:solidFill>
                  <a:srgbClr val="000090"/>
                </a:solidFill>
              </a:rPr>
              <a:t>bit.ly</a:t>
            </a:r>
            <a:r>
              <a:rPr lang="en-US" sz="3200" b="1" dirty="0">
                <a:solidFill>
                  <a:srgbClr val="000090"/>
                </a:solidFill>
              </a:rPr>
              <a:t>/</a:t>
            </a:r>
            <a:r>
              <a:rPr lang="en-US" sz="3200" b="1" dirty="0" err="1">
                <a:solidFill>
                  <a:srgbClr val="000090"/>
                </a:solidFill>
              </a:rPr>
              <a:t>framework_models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52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7141">
            <a:off x="745788" y="726562"/>
            <a:ext cx="5715000" cy="89013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700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2133">
            <a:off x="426988" y="215465"/>
            <a:ext cx="5321656" cy="6458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86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781" y="1981200"/>
            <a:ext cx="3581400" cy="1143000"/>
          </a:xfrm>
        </p:spPr>
        <p:txBody>
          <a:bodyPr/>
          <a:lstStyle/>
          <a:p>
            <a:r>
              <a:rPr lang="en-US" dirty="0" smtClean="0"/>
              <a:t>Flashback to Fall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28761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mechellel\AppData\Local\Microsoft\Windows\Temporary Internet Files\Content.IE5\GW2V39SJ\japanese_maple_leaf_by_muffet1-d31yiu3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7249">
            <a:off x="7055970" y="3169769"/>
            <a:ext cx="1464430" cy="146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69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Messages in the Front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messages do people need to hear?</a:t>
            </a:r>
          </a:p>
          <a:p>
            <a:endParaRPr lang="en-US" dirty="0"/>
          </a:p>
          <a:p>
            <a:r>
              <a:rPr lang="en-US" dirty="0" smtClean="0"/>
              <a:t>What needs are likely to emerge?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3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 SLN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 anchor="ctr"/>
          <a:lstStyle/>
          <a:p>
            <a:pPr>
              <a:spcAft>
                <a:spcPts val="3000"/>
              </a:spcAft>
            </a:pPr>
            <a:r>
              <a:rPr lang="en-US" b="1" dirty="0" smtClean="0"/>
              <a:t>Support WA NGSS Implementation Timeline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Implementing SEP’s and CC’s.</a:t>
            </a:r>
          </a:p>
          <a:p>
            <a:pPr>
              <a:spcAft>
                <a:spcPts val="3000"/>
              </a:spcAft>
            </a:pPr>
            <a:r>
              <a:rPr lang="en-US" b="1" dirty="0" smtClean="0"/>
              <a:t>Inform Washington State Transition Plans</a:t>
            </a:r>
            <a:br>
              <a:rPr lang="en-US" b="1" dirty="0" smtClean="0"/>
            </a:br>
            <a:r>
              <a:rPr lang="en-US" i="1" dirty="0" smtClean="0"/>
              <a:t>Feedback from sessions</a:t>
            </a:r>
          </a:p>
          <a:p>
            <a:pPr>
              <a:spcAft>
                <a:spcPts val="3000"/>
              </a:spcAft>
            </a:pPr>
            <a:r>
              <a:rPr lang="en-US" b="1" dirty="0" smtClean="0"/>
              <a:t>Bring Tools and Information to District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Session activities and team planning</a:t>
            </a:r>
          </a:p>
          <a:p>
            <a:pPr>
              <a:spcAft>
                <a:spcPts val="3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5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SEP’s, Modeling, and Engineering</a:t>
            </a:r>
          </a:p>
          <a:p>
            <a:r>
              <a:rPr lang="en-US" dirty="0" smtClean="0"/>
              <a:t>11:30- 12:30 LUNCH</a:t>
            </a:r>
          </a:p>
          <a:p>
            <a:r>
              <a:rPr lang="en-US" dirty="0" smtClean="0"/>
              <a:t>Crosscutting Concepts</a:t>
            </a:r>
          </a:p>
          <a:p>
            <a:r>
              <a:rPr lang="en-US" dirty="0" smtClean="0"/>
              <a:t>Evidence Statements</a:t>
            </a:r>
          </a:p>
          <a:p>
            <a:r>
              <a:rPr lang="en-US" dirty="0" smtClean="0"/>
              <a:t>District Planning/Messaging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2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21" y="1635125"/>
            <a:ext cx="4267200" cy="4525963"/>
          </a:xfrm>
        </p:spPr>
        <p:txBody>
          <a:bodyPr/>
          <a:lstStyle/>
          <a:p>
            <a:r>
              <a:rPr lang="en-US" dirty="0" smtClean="0"/>
              <a:t>Number off from 1-6</a:t>
            </a:r>
            <a:br>
              <a:rPr lang="en-US" dirty="0" smtClean="0"/>
            </a:br>
            <a:r>
              <a:rPr lang="en-US" dirty="0" smtClean="0"/>
              <a:t>(this is your number for today)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Decide on a time keeper</a:t>
            </a:r>
          </a:p>
          <a:p>
            <a:endParaRPr lang="en-US" dirty="0"/>
          </a:p>
        </p:txBody>
      </p:sp>
      <p:pic>
        <p:nvPicPr>
          <p:cNvPr id="17412" name="Picture 4" descr="C:\Users\mechellel\AppData\Local\Microsoft\Windows\Temporary Internet Files\Content.IE5\1HAL2XF7\Mechanical_Stopwatch_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echellel\AppData\Local\Microsoft\Windows\Temporary Internet Files\Content.IE5\E1P5J6HW\large-Dice-166.6-14983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838200" cy="8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105400" y="1676400"/>
            <a:ext cx="1828800" cy="1259114"/>
            <a:chOff x="5105400" y="1676400"/>
            <a:chExt cx="1828800" cy="12591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4210" b="47819"/>
            <a:stretch/>
          </p:blipFill>
          <p:spPr>
            <a:xfrm>
              <a:off x="5105400" y="1676400"/>
              <a:ext cx="1828800" cy="125911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57800" y="1752600"/>
              <a:ext cx="1527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lain"/>
              </a:pPr>
              <a:r>
                <a:rPr lang="en-US" dirty="0" smtClean="0">
                  <a:solidFill>
                    <a:srgbClr val="FFFF00"/>
                  </a:solidFill>
                </a:rPr>
                <a:t>     2         3</a:t>
              </a:r>
              <a:endParaRPr lang="en-US" dirty="0">
                <a:solidFill>
                  <a:srgbClr val="FFFF00"/>
                </a:solidFill>
              </a:endParaRPr>
            </a:p>
            <a:p>
              <a:pPr marL="342900" indent="-342900">
                <a:buAutoNum type="arabicPlain"/>
              </a:pPr>
              <a:endParaRPr lang="en-US" dirty="0" smtClean="0">
                <a:solidFill>
                  <a:srgbClr val="FFFF00"/>
                </a:solidFill>
              </a:endParaRPr>
            </a:p>
            <a:p>
              <a:r>
                <a:rPr lang="en-US" dirty="0" smtClean="0">
                  <a:solidFill>
                    <a:srgbClr val="FFFF00"/>
                  </a:solidFill>
                </a:rPr>
                <a:t> 4         5         6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09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r>
              <a:rPr lang="en-US" b="1" dirty="0" smtClean="0"/>
              <a:t>How have you (or someone you know) incorporated the Science and Engineering Practice(s) of </a:t>
            </a:r>
          </a:p>
          <a:p>
            <a:endParaRPr lang="en-US" sz="2000" b="1" dirty="0" smtClean="0"/>
          </a:p>
          <a:p>
            <a:pPr lvl="1"/>
            <a:r>
              <a:rPr lang="en-US" i="1" dirty="0" smtClean="0"/>
              <a:t>Developing and Using Models </a:t>
            </a:r>
            <a:endParaRPr lang="en-US" dirty="0" smtClean="0"/>
          </a:p>
          <a:p>
            <a:pPr lvl="1"/>
            <a:r>
              <a:rPr lang="en-US" i="1" dirty="0" smtClean="0"/>
              <a:t>Constructing Explanations and Designing Solutions</a:t>
            </a:r>
          </a:p>
          <a:p>
            <a:pPr lvl="1"/>
            <a:r>
              <a:rPr lang="en-US" i="1" dirty="0" smtClean="0"/>
              <a:t>Engaging in Argument from Evidence</a:t>
            </a:r>
          </a:p>
          <a:p>
            <a:pPr lvl="1"/>
            <a:endParaRPr lang="en-US" i="1" dirty="0" smtClean="0"/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b="1" dirty="0" smtClean="0"/>
              <a:t>in the classroom?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35082"/>
            <a:ext cx="211881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1589518" cy="141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24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 Self-Assessment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Complete the Assessment for SEPs #2, #6, #7</a:t>
            </a:r>
          </a:p>
          <a:p>
            <a:endParaRPr lang="en-US" dirty="0"/>
          </a:p>
          <a:p>
            <a:r>
              <a:rPr lang="en-US" dirty="0" smtClean="0"/>
              <a:t>Determine your overall score for each</a:t>
            </a:r>
          </a:p>
          <a:p>
            <a:endParaRPr lang="en-US" dirty="0"/>
          </a:p>
          <a:p>
            <a:r>
              <a:rPr lang="en-US" dirty="0" smtClean="0"/>
              <a:t>Place your sticky dot on the corresponding chart</a:t>
            </a:r>
            <a:endParaRPr lang="en-US" dirty="0"/>
          </a:p>
        </p:txBody>
      </p:sp>
      <p:pic>
        <p:nvPicPr>
          <p:cNvPr id="19459" name="Picture 3" descr="C:\Users\mechellel\AppData\Local\Microsoft\Windows\Temporary Internet Files\Content.IE5\1HAL2XF7\colour_test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067719"/>
            <a:ext cx="333375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82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assessment from…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7829" r="-782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Tools to help introduce colleagues and administrators to the NGSS.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98962"/>
      </p:ext>
    </p:extLst>
  </p:cSld>
  <p:clrMapOvr>
    <a:masterClrMapping/>
  </p:clrMapOvr>
</p:sld>
</file>

<file path=ppt/theme/theme1.xml><?xml version="1.0" encoding="utf-8"?>
<a:theme xmlns:a="http://schemas.openxmlformats.org/drawingml/2006/main" name="RSC Template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RSC Template (1)</Template>
  <TotalTime>938</TotalTime>
  <Words>881</Words>
  <Application>Microsoft Macintosh PowerPoint</Application>
  <PresentationFormat>On-screen Show (4:3)</PresentationFormat>
  <Paragraphs>157</Paragraphs>
  <Slides>30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RSC Template (1)</vt:lpstr>
      <vt:lpstr>Science Leadership Network </vt:lpstr>
      <vt:lpstr>WELCOME</vt:lpstr>
      <vt:lpstr>Flashback to Fall</vt:lpstr>
      <vt:lpstr>NW SLN GOALS</vt:lpstr>
      <vt:lpstr>AGENDA</vt:lpstr>
      <vt:lpstr>Sharing</vt:lpstr>
      <vt:lpstr>Sharing</vt:lpstr>
      <vt:lpstr>SEP Self-Assessment</vt:lpstr>
      <vt:lpstr>Self assessment from… </vt:lpstr>
      <vt:lpstr>Call the Plumber!</vt:lpstr>
      <vt:lpstr>PowerPoint Presentation</vt:lpstr>
      <vt:lpstr>Engineering Challenge</vt:lpstr>
      <vt:lpstr>Engineering Challenge</vt:lpstr>
      <vt:lpstr>PowerPoint Presentation</vt:lpstr>
      <vt:lpstr>PowerPoint Presentation</vt:lpstr>
      <vt:lpstr>Engineering Challenge</vt:lpstr>
      <vt:lpstr>Making Connections</vt:lpstr>
      <vt:lpstr>Generate a Tentative Argument</vt:lpstr>
      <vt:lpstr>Engineering Challenge</vt:lpstr>
      <vt:lpstr>Engineering Challenge</vt:lpstr>
      <vt:lpstr>Engineering Challenge</vt:lpstr>
      <vt:lpstr>Regrounding in the Crosscutting Concepts</vt:lpstr>
      <vt:lpstr>Crosscutting Concepts (1-7)</vt:lpstr>
      <vt:lpstr>LUNCH  60 min    nom nom nom</vt:lpstr>
      <vt:lpstr>NGSS Evidence Statements</vt:lpstr>
      <vt:lpstr>Developing and Using Models</vt:lpstr>
      <vt:lpstr>PowerPoint Presentation</vt:lpstr>
      <vt:lpstr>PowerPoint Presentation</vt:lpstr>
      <vt:lpstr>PowerPoint Presentation</vt:lpstr>
      <vt:lpstr>Messages in the Front Matter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Leadership Network</dc:title>
  <dc:creator>Mechelle La Lanne</dc:creator>
  <cp:lastModifiedBy>Brian MacNevin</cp:lastModifiedBy>
  <cp:revision>63</cp:revision>
  <dcterms:created xsi:type="dcterms:W3CDTF">2014-12-29T21:30:26Z</dcterms:created>
  <dcterms:modified xsi:type="dcterms:W3CDTF">2015-01-23T16:42:10Z</dcterms:modified>
</cp:coreProperties>
</file>