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8" r:id="rId2"/>
    <p:sldId id="317" r:id="rId3"/>
    <p:sldId id="318" r:id="rId4"/>
    <p:sldId id="259" r:id="rId5"/>
    <p:sldId id="287" r:id="rId6"/>
    <p:sldId id="278" r:id="rId7"/>
    <p:sldId id="297" r:id="rId8"/>
    <p:sldId id="299" r:id="rId9"/>
    <p:sldId id="293" r:id="rId10"/>
    <p:sldId id="294" r:id="rId11"/>
    <p:sldId id="279" r:id="rId12"/>
    <p:sldId id="274" r:id="rId13"/>
    <p:sldId id="269" r:id="rId14"/>
    <p:sldId id="295" r:id="rId15"/>
    <p:sldId id="302" r:id="rId16"/>
    <p:sldId id="319" r:id="rId17"/>
    <p:sldId id="277" r:id="rId18"/>
    <p:sldId id="288" r:id="rId19"/>
    <p:sldId id="313" r:id="rId20"/>
    <p:sldId id="296" r:id="rId21"/>
    <p:sldId id="326" r:id="rId22"/>
    <p:sldId id="303" r:id="rId23"/>
    <p:sldId id="289" r:id="rId24"/>
    <p:sldId id="275" r:id="rId25"/>
    <p:sldId id="257" r:id="rId26"/>
    <p:sldId id="284" r:id="rId27"/>
    <p:sldId id="311" r:id="rId28"/>
    <p:sldId id="301" r:id="rId29"/>
    <p:sldId id="320" r:id="rId30"/>
    <p:sldId id="283" r:id="rId31"/>
    <p:sldId id="286" r:id="rId32"/>
    <p:sldId id="305" r:id="rId33"/>
    <p:sldId id="290" r:id="rId34"/>
    <p:sldId id="321" r:id="rId35"/>
    <p:sldId id="322" r:id="rId36"/>
    <p:sldId id="260" r:id="rId37"/>
    <p:sldId id="267" r:id="rId38"/>
    <p:sldId id="281" r:id="rId39"/>
    <p:sldId id="312" r:id="rId40"/>
    <p:sldId id="307" r:id="rId41"/>
    <p:sldId id="314" r:id="rId42"/>
    <p:sldId id="291" r:id="rId43"/>
    <p:sldId id="268" r:id="rId44"/>
    <p:sldId id="323" r:id="rId45"/>
    <p:sldId id="325" r:id="rId46"/>
    <p:sldId id="280" r:id="rId47"/>
    <p:sldId id="292" r:id="rId48"/>
    <p:sldId id="315" r:id="rId49"/>
    <p:sldId id="309" r:id="rId50"/>
    <p:sldId id="316" r:id="rId51"/>
    <p:sldId id="310" r:id="rId52"/>
    <p:sldId id="300" r:id="rId53"/>
    <p:sldId id="276" r:id="rId54"/>
    <p:sldId id="272" r:id="rId55"/>
    <p:sldId id="282" r:id="rId56"/>
    <p:sldId id="298" r:id="rId57"/>
    <p:sldId id="308" r:id="rId58"/>
    <p:sldId id="265" r:id="rId5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Darrow-Joiner"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0817" autoAdjust="0"/>
  </p:normalViewPr>
  <p:slideViewPr>
    <p:cSldViewPr>
      <p:cViewPr>
        <p:scale>
          <a:sx n="66" d="100"/>
          <a:sy n="66" d="100"/>
        </p:scale>
        <p:origin x="-135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72"/>
    </p:cViewPr>
  </p:sorterViewPr>
  <p:notesViewPr>
    <p:cSldViewPr>
      <p:cViewPr varScale="1">
        <p:scale>
          <a:sx n="56" d="100"/>
          <a:sy n="56" d="100"/>
        </p:scale>
        <p:origin x="-2466" y="-84"/>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03T15:05:23.471" idx="4">
    <p:pos x="10" y="10"/>
    <p:text>Open thinking question "or elicitation activity"</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29FCF-0D2A-4CE6-87FF-2C7595EFCB46}" type="doc">
      <dgm:prSet loTypeId="urn:microsoft.com/office/officeart/2005/8/layout/cycle3" loCatId="cycle" qsTypeId="urn:microsoft.com/office/officeart/2005/8/quickstyle/3d2" qsCatId="3D" csTypeId="urn:microsoft.com/office/officeart/2005/8/colors/colorful1#1" csCatId="colorful" phldr="1"/>
      <dgm:spPr/>
      <dgm:t>
        <a:bodyPr/>
        <a:lstStyle/>
        <a:p>
          <a:endParaRPr lang="en-US"/>
        </a:p>
      </dgm:t>
    </dgm:pt>
    <dgm:pt modelId="{043CDEDE-A731-4439-AFCD-7487E338C5E9}">
      <dgm:prSet phldrT="[Text]" custT="1"/>
      <dgm:spPr>
        <a:solidFill>
          <a:srgbClr val="C23734"/>
        </a:solidFill>
        <a:ln>
          <a:noFill/>
        </a:ln>
        <a:effectLst>
          <a:outerShdw blurRad="165100" dist="266700" dir="3000000" algn="tl" rotWithShape="0">
            <a:prstClr val="black">
              <a:alpha val="25000"/>
            </a:prstClr>
          </a:outerShdw>
        </a:effectLst>
        <a:sp3d prstMaterial="metal">
          <a:bevelT w="88900" h="88900"/>
        </a:sp3d>
      </dgm:spPr>
      <dgm:t>
        <a:bodyPr/>
        <a:lstStyle/>
        <a:p>
          <a:r>
            <a:rPr lang="en-US" sz="1800" b="1" cap="small" baseline="0" dirty="0">
              <a:solidFill>
                <a:schemeClr val="tx1">
                  <a:lumMod val="95000"/>
                </a:schemeClr>
              </a:solidFill>
              <a:latin typeface="+mn-lt"/>
              <a:cs typeface="Aharoni" pitchFamily="2" charset="-79"/>
            </a:rPr>
            <a:t>CRAFT UNIT  LEARNING TARGET</a:t>
          </a:r>
        </a:p>
      </dgm:t>
    </dgm:pt>
    <dgm:pt modelId="{032EA88D-DF43-4B7B-A36C-7AB089147E5C}" type="parTrans" cxnId="{6153B69B-A3CF-4963-BCCF-8FD4F68DD690}">
      <dgm:prSet/>
      <dgm:spPr/>
      <dgm:t>
        <a:bodyPr/>
        <a:lstStyle/>
        <a:p>
          <a:endParaRPr lang="en-US"/>
        </a:p>
      </dgm:t>
    </dgm:pt>
    <dgm:pt modelId="{14C4C47C-DC8C-470E-BBC8-6AC1166F5391}" type="sibTrans" cxnId="{6153B69B-A3CF-4963-BCCF-8FD4F68DD690}">
      <dgm:prSet/>
      <dgm:spPr>
        <a:solidFill>
          <a:srgbClr val="FFFF00"/>
        </a:solidFill>
        <a:ln>
          <a:solidFill>
            <a:schemeClr val="bg2">
              <a:lumMod val="50000"/>
            </a:schemeClr>
          </a:solidFill>
        </a:ln>
        <a:effectLst/>
      </dgm:spPr>
      <dgm:t>
        <a:bodyPr/>
        <a:lstStyle/>
        <a:p>
          <a:pPr algn="ctr"/>
          <a:endParaRPr lang="en-US"/>
        </a:p>
      </dgm:t>
    </dgm:pt>
    <dgm:pt modelId="{1B929765-80C9-40BF-A711-4E44D41B6528}">
      <dgm:prSet phldrT="[Text]" custT="1"/>
      <dgm:spPr>
        <a:solidFill>
          <a:schemeClr val="accent5"/>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800" b="1" dirty="0">
              <a:solidFill>
                <a:schemeClr val="bg1"/>
              </a:solidFill>
              <a:latin typeface="+mn-lt"/>
              <a:cs typeface="Aharoni" pitchFamily="2" charset="-79"/>
            </a:rPr>
            <a:t>DEVELOP LEARNING  PROGRESSION</a:t>
          </a:r>
        </a:p>
      </dgm:t>
    </dgm:pt>
    <dgm:pt modelId="{2171087B-DE67-4C50-9915-9D4F0E5491AB}" type="parTrans" cxnId="{60D9B6D8-3717-41A9-8DB2-1E33C02A110E}">
      <dgm:prSet/>
      <dgm:spPr/>
      <dgm:t>
        <a:bodyPr/>
        <a:lstStyle/>
        <a:p>
          <a:endParaRPr lang="en-US"/>
        </a:p>
      </dgm:t>
    </dgm:pt>
    <dgm:pt modelId="{0001E23D-E065-432E-97AC-70BED276EE18}" type="sibTrans" cxnId="{60D9B6D8-3717-41A9-8DB2-1E33C02A110E}">
      <dgm:prSet/>
      <dgm:spPr/>
      <dgm:t>
        <a:bodyPr/>
        <a:lstStyle/>
        <a:p>
          <a:endParaRPr lang="en-US"/>
        </a:p>
      </dgm:t>
    </dgm:pt>
    <dgm:pt modelId="{C64C9573-8718-41A1-8CFF-3872E310AFD9}">
      <dgm:prSet phldrT="[Text]" custT="1"/>
      <dgm:spPr>
        <a:solidFill>
          <a:srgbClr val="7030A0"/>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800" b="1" dirty="0">
              <a:solidFill>
                <a:srgbClr val="FFFF00"/>
              </a:solidFill>
              <a:latin typeface="+mn-lt"/>
              <a:cs typeface="Aharoni" pitchFamily="2" charset="-79"/>
            </a:rPr>
            <a:t>PLAN</a:t>
          </a:r>
        </a:p>
        <a:p>
          <a:r>
            <a:rPr lang="en-US" sz="1800" b="1" dirty="0">
              <a:solidFill>
                <a:srgbClr val="FFFF00"/>
              </a:solidFill>
              <a:latin typeface="+mn-lt"/>
              <a:cs typeface="Aharoni" pitchFamily="2" charset="-79"/>
            </a:rPr>
            <a:t> LESSON</a:t>
          </a:r>
        </a:p>
      </dgm:t>
    </dgm:pt>
    <dgm:pt modelId="{1594F776-C2D2-459C-8F75-2E28BEF0AE7E}" type="parTrans" cxnId="{8B1AF828-90BA-457A-8032-0968450746A0}">
      <dgm:prSet/>
      <dgm:spPr/>
      <dgm:t>
        <a:bodyPr/>
        <a:lstStyle/>
        <a:p>
          <a:endParaRPr lang="en-US"/>
        </a:p>
      </dgm:t>
    </dgm:pt>
    <dgm:pt modelId="{4A095CC0-39E0-4F90-B619-393ED8C5CFF7}" type="sibTrans" cxnId="{8B1AF828-90BA-457A-8032-0968450746A0}">
      <dgm:prSet/>
      <dgm:spPr/>
      <dgm:t>
        <a:bodyPr/>
        <a:lstStyle/>
        <a:p>
          <a:endParaRPr lang="en-US"/>
        </a:p>
      </dgm:t>
    </dgm:pt>
    <dgm:pt modelId="{EC8AB7F9-38DF-4BCD-A761-73B3020B3A12}">
      <dgm:prSet phldrT="[Text]" custT="1"/>
      <dgm:spPr>
        <a:solidFill>
          <a:schemeClr val="tx2">
            <a:lumMod val="50000"/>
          </a:schemeClr>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800" b="1" dirty="0">
              <a:solidFill>
                <a:schemeClr val="bg1"/>
              </a:solidFill>
              <a:latin typeface="+mn-lt"/>
              <a:cs typeface="Aharoni" pitchFamily="2" charset="-79"/>
            </a:rPr>
            <a:t>TEACH/OBSERVE LESSON</a:t>
          </a:r>
        </a:p>
      </dgm:t>
    </dgm:pt>
    <dgm:pt modelId="{4ADCDBC9-6BBB-41B3-AE3E-B98E00DD7EF7}" type="parTrans" cxnId="{C5C129D2-D059-4B73-AE63-A36D6278F3B1}">
      <dgm:prSet/>
      <dgm:spPr/>
      <dgm:t>
        <a:bodyPr/>
        <a:lstStyle/>
        <a:p>
          <a:endParaRPr lang="en-US"/>
        </a:p>
      </dgm:t>
    </dgm:pt>
    <dgm:pt modelId="{7F0E41B0-DE03-469C-B1F6-7D7922154446}" type="sibTrans" cxnId="{C5C129D2-D059-4B73-AE63-A36D6278F3B1}">
      <dgm:prSet/>
      <dgm:spPr/>
      <dgm:t>
        <a:bodyPr/>
        <a:lstStyle/>
        <a:p>
          <a:endParaRPr lang="en-US"/>
        </a:p>
      </dgm:t>
    </dgm:pt>
    <dgm:pt modelId="{AA0E376E-3384-4A99-BC06-57F610FDA0E9}">
      <dgm:prSet custT="1"/>
      <dgm:spPr>
        <a:solidFill>
          <a:srgbClr val="FF9900"/>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800" b="1" dirty="0">
              <a:solidFill>
                <a:schemeClr val="bg1"/>
              </a:solidFill>
              <a:latin typeface="+mn-lt"/>
              <a:cs typeface="Aharoni" pitchFamily="2" charset="-79"/>
            </a:rPr>
            <a:t>ANALYZE</a:t>
          </a:r>
        </a:p>
        <a:p>
          <a:r>
            <a:rPr lang="en-US" sz="1800" b="1" dirty="0">
              <a:solidFill>
                <a:schemeClr val="bg1"/>
              </a:solidFill>
              <a:latin typeface="+mn-lt"/>
              <a:cs typeface="Aharoni" pitchFamily="2" charset="-79"/>
            </a:rPr>
            <a:t> &amp; ADJUST</a:t>
          </a:r>
        </a:p>
      </dgm:t>
    </dgm:pt>
    <dgm:pt modelId="{683B0BEB-4586-474E-8192-AEA8C953B828}" type="parTrans" cxnId="{6DE3BAFE-F1E6-49F6-810A-263A9F8AA89F}">
      <dgm:prSet/>
      <dgm:spPr/>
      <dgm:t>
        <a:bodyPr/>
        <a:lstStyle/>
        <a:p>
          <a:endParaRPr lang="en-US"/>
        </a:p>
      </dgm:t>
    </dgm:pt>
    <dgm:pt modelId="{5189ED3B-8991-4CDD-A78F-1161F49CFF37}" type="sibTrans" cxnId="{6DE3BAFE-F1E6-49F6-810A-263A9F8AA89F}">
      <dgm:prSet/>
      <dgm:spPr/>
      <dgm:t>
        <a:bodyPr/>
        <a:lstStyle/>
        <a:p>
          <a:endParaRPr lang="en-US"/>
        </a:p>
      </dgm:t>
    </dgm:pt>
    <dgm:pt modelId="{94FB062C-2B22-4EA0-8F24-917B0E715BB6}" type="pres">
      <dgm:prSet presAssocID="{81A29FCF-0D2A-4CE6-87FF-2C7595EFCB46}" presName="Name0" presStyleCnt="0">
        <dgm:presLayoutVars>
          <dgm:dir/>
          <dgm:resizeHandles val="exact"/>
        </dgm:presLayoutVars>
      </dgm:prSet>
      <dgm:spPr/>
      <dgm:t>
        <a:bodyPr/>
        <a:lstStyle/>
        <a:p>
          <a:endParaRPr lang="en-US"/>
        </a:p>
      </dgm:t>
    </dgm:pt>
    <dgm:pt modelId="{48482120-7786-4A2D-8ED3-B29B6DD16065}" type="pres">
      <dgm:prSet presAssocID="{81A29FCF-0D2A-4CE6-87FF-2C7595EFCB46}" presName="cycle" presStyleCnt="0"/>
      <dgm:spPr>
        <a:ln>
          <a:noFill/>
        </a:ln>
        <a:effectLst>
          <a:outerShdw blurRad="149987" dist="250190" dir="8460000" algn="ctr">
            <a:srgbClr val="000000">
              <a:alpha val="28000"/>
            </a:srgbClr>
          </a:outerShdw>
        </a:effectLst>
        <a:sp3d prstMaterial="metal">
          <a:bevelT w="88900" h="88900"/>
        </a:sp3d>
      </dgm:spPr>
      <dgm:t>
        <a:bodyPr/>
        <a:lstStyle/>
        <a:p>
          <a:endParaRPr lang="en-US"/>
        </a:p>
      </dgm:t>
    </dgm:pt>
    <dgm:pt modelId="{DEE0E12B-F255-4EBB-8A62-A1A75729B29F}" type="pres">
      <dgm:prSet presAssocID="{043CDEDE-A731-4439-AFCD-7487E338C5E9}" presName="nodeFirstNode" presStyleLbl="node1" presStyleIdx="0" presStyleCnt="5" custScaleX="80583" custScaleY="123932" custRadScaleRad="94873" custRadScaleInc="-640">
        <dgm:presLayoutVars>
          <dgm:bulletEnabled val="1"/>
        </dgm:presLayoutVars>
      </dgm:prSet>
      <dgm:spPr/>
      <dgm:t>
        <a:bodyPr/>
        <a:lstStyle/>
        <a:p>
          <a:endParaRPr lang="en-US"/>
        </a:p>
      </dgm:t>
    </dgm:pt>
    <dgm:pt modelId="{629C4226-332E-4545-B60A-64966A38DE76}" type="pres">
      <dgm:prSet presAssocID="{14C4C47C-DC8C-470E-BBC8-6AC1166F5391}" presName="sibTransFirstNode" presStyleLbl="bgShp" presStyleIdx="0" presStyleCnt="1" custScaleX="125605" custLinFactNeighborX="1452" custLinFactNeighborY="-2953"/>
      <dgm:spPr/>
      <dgm:t>
        <a:bodyPr/>
        <a:lstStyle/>
        <a:p>
          <a:endParaRPr lang="en-US"/>
        </a:p>
      </dgm:t>
    </dgm:pt>
    <dgm:pt modelId="{C3CA1B89-FA9C-4A96-A778-5D5196007E5A}" type="pres">
      <dgm:prSet presAssocID="{1B929765-80C9-40BF-A711-4E44D41B6528}" presName="nodeFollowingNodes" presStyleLbl="node1" presStyleIdx="1" presStyleCnt="5" custScaleX="83101" custScaleY="121509" custRadScaleRad="138435" custRadScaleInc="7870">
        <dgm:presLayoutVars>
          <dgm:bulletEnabled val="1"/>
        </dgm:presLayoutVars>
      </dgm:prSet>
      <dgm:spPr/>
      <dgm:t>
        <a:bodyPr/>
        <a:lstStyle/>
        <a:p>
          <a:endParaRPr lang="en-US"/>
        </a:p>
      </dgm:t>
    </dgm:pt>
    <dgm:pt modelId="{16706CC7-3901-4ADA-A986-F2E1D2894154}" type="pres">
      <dgm:prSet presAssocID="{C64C9573-8718-41A1-8CFF-3872E310AFD9}" presName="nodeFollowingNodes" presStyleLbl="node1" presStyleIdx="2" presStyleCnt="5" custScaleX="87651" custScaleY="109237" custRadScaleRad="102714" custRadScaleInc="-25606">
        <dgm:presLayoutVars>
          <dgm:bulletEnabled val="1"/>
        </dgm:presLayoutVars>
      </dgm:prSet>
      <dgm:spPr/>
      <dgm:t>
        <a:bodyPr/>
        <a:lstStyle/>
        <a:p>
          <a:endParaRPr lang="en-US"/>
        </a:p>
      </dgm:t>
    </dgm:pt>
    <dgm:pt modelId="{EE0F03B4-BFD1-4DDC-93D1-5E38464C0D09}" type="pres">
      <dgm:prSet presAssocID="{EC8AB7F9-38DF-4BCD-A761-73B3020B3A12}" presName="nodeFollowingNodes" presStyleLbl="node1" presStyleIdx="3" presStyleCnt="5" custScaleX="99026" custScaleY="110351" custRadScaleRad="106323" custRadScaleInc="25709">
        <dgm:presLayoutVars>
          <dgm:bulletEnabled val="1"/>
        </dgm:presLayoutVars>
      </dgm:prSet>
      <dgm:spPr/>
      <dgm:t>
        <a:bodyPr/>
        <a:lstStyle/>
        <a:p>
          <a:endParaRPr lang="en-US"/>
        </a:p>
      </dgm:t>
    </dgm:pt>
    <dgm:pt modelId="{283A6570-0298-4D34-BEAD-2A417FAEA77D}" type="pres">
      <dgm:prSet presAssocID="{AA0E376E-3384-4A99-BC06-57F610FDA0E9}" presName="nodeFollowingNodes" presStyleLbl="node1" presStyleIdx="4" presStyleCnt="5" custScaleX="77904" custScaleY="120120" custRadScaleRad="130325" custRadScaleInc="-7054">
        <dgm:presLayoutVars>
          <dgm:bulletEnabled val="1"/>
        </dgm:presLayoutVars>
      </dgm:prSet>
      <dgm:spPr/>
      <dgm:t>
        <a:bodyPr/>
        <a:lstStyle/>
        <a:p>
          <a:endParaRPr lang="en-US"/>
        </a:p>
      </dgm:t>
    </dgm:pt>
  </dgm:ptLst>
  <dgm:cxnLst>
    <dgm:cxn modelId="{F81BE19F-EDFC-415A-809B-8CED1B87C6D1}" type="presOf" srcId="{C64C9573-8718-41A1-8CFF-3872E310AFD9}" destId="{16706CC7-3901-4ADA-A986-F2E1D2894154}" srcOrd="0" destOrd="0" presId="urn:microsoft.com/office/officeart/2005/8/layout/cycle3"/>
    <dgm:cxn modelId="{37C101AA-5074-411D-A279-F836C5621B24}" type="presOf" srcId="{1B929765-80C9-40BF-A711-4E44D41B6528}" destId="{C3CA1B89-FA9C-4A96-A778-5D5196007E5A}" srcOrd="0" destOrd="0" presId="urn:microsoft.com/office/officeart/2005/8/layout/cycle3"/>
    <dgm:cxn modelId="{F916138B-E79D-4C9E-B416-263806B478B9}" type="presOf" srcId="{EC8AB7F9-38DF-4BCD-A761-73B3020B3A12}" destId="{EE0F03B4-BFD1-4DDC-93D1-5E38464C0D09}" srcOrd="0" destOrd="0" presId="urn:microsoft.com/office/officeart/2005/8/layout/cycle3"/>
    <dgm:cxn modelId="{60D9B6D8-3717-41A9-8DB2-1E33C02A110E}" srcId="{81A29FCF-0D2A-4CE6-87FF-2C7595EFCB46}" destId="{1B929765-80C9-40BF-A711-4E44D41B6528}" srcOrd="1" destOrd="0" parTransId="{2171087B-DE67-4C50-9915-9D4F0E5491AB}" sibTransId="{0001E23D-E065-432E-97AC-70BED276EE18}"/>
    <dgm:cxn modelId="{7CC58FA5-524E-4222-8FAF-55E7087122EA}" type="presOf" srcId="{81A29FCF-0D2A-4CE6-87FF-2C7595EFCB46}" destId="{94FB062C-2B22-4EA0-8F24-917B0E715BB6}" srcOrd="0" destOrd="0" presId="urn:microsoft.com/office/officeart/2005/8/layout/cycle3"/>
    <dgm:cxn modelId="{1E14A093-6714-47DC-8A79-41B40A31BB85}" type="presOf" srcId="{043CDEDE-A731-4439-AFCD-7487E338C5E9}" destId="{DEE0E12B-F255-4EBB-8A62-A1A75729B29F}" srcOrd="0" destOrd="0" presId="urn:microsoft.com/office/officeart/2005/8/layout/cycle3"/>
    <dgm:cxn modelId="{6153B69B-A3CF-4963-BCCF-8FD4F68DD690}" srcId="{81A29FCF-0D2A-4CE6-87FF-2C7595EFCB46}" destId="{043CDEDE-A731-4439-AFCD-7487E338C5E9}" srcOrd="0" destOrd="0" parTransId="{032EA88D-DF43-4B7B-A36C-7AB089147E5C}" sibTransId="{14C4C47C-DC8C-470E-BBC8-6AC1166F5391}"/>
    <dgm:cxn modelId="{C5C129D2-D059-4B73-AE63-A36D6278F3B1}" srcId="{81A29FCF-0D2A-4CE6-87FF-2C7595EFCB46}" destId="{EC8AB7F9-38DF-4BCD-A761-73B3020B3A12}" srcOrd="3" destOrd="0" parTransId="{4ADCDBC9-6BBB-41B3-AE3E-B98E00DD7EF7}" sibTransId="{7F0E41B0-DE03-469C-B1F6-7D7922154446}"/>
    <dgm:cxn modelId="{6DE3BAFE-F1E6-49F6-810A-263A9F8AA89F}" srcId="{81A29FCF-0D2A-4CE6-87FF-2C7595EFCB46}" destId="{AA0E376E-3384-4A99-BC06-57F610FDA0E9}" srcOrd="4" destOrd="0" parTransId="{683B0BEB-4586-474E-8192-AEA8C953B828}" sibTransId="{5189ED3B-8991-4CDD-A78F-1161F49CFF37}"/>
    <dgm:cxn modelId="{EFEEBC00-9607-4203-A251-47520C99EE87}" type="presOf" srcId="{AA0E376E-3384-4A99-BC06-57F610FDA0E9}" destId="{283A6570-0298-4D34-BEAD-2A417FAEA77D}" srcOrd="0" destOrd="0" presId="urn:microsoft.com/office/officeart/2005/8/layout/cycle3"/>
    <dgm:cxn modelId="{C966DCAF-77D0-4817-B795-F22998426B19}" type="presOf" srcId="{14C4C47C-DC8C-470E-BBC8-6AC1166F5391}" destId="{629C4226-332E-4545-B60A-64966A38DE76}" srcOrd="0" destOrd="0" presId="urn:microsoft.com/office/officeart/2005/8/layout/cycle3"/>
    <dgm:cxn modelId="{8B1AF828-90BA-457A-8032-0968450746A0}" srcId="{81A29FCF-0D2A-4CE6-87FF-2C7595EFCB46}" destId="{C64C9573-8718-41A1-8CFF-3872E310AFD9}" srcOrd="2" destOrd="0" parTransId="{1594F776-C2D2-459C-8F75-2E28BEF0AE7E}" sibTransId="{4A095CC0-39E0-4F90-B619-393ED8C5CFF7}"/>
    <dgm:cxn modelId="{56E435B3-4258-4272-A4C2-F6AC2F4B06BF}" type="presParOf" srcId="{94FB062C-2B22-4EA0-8F24-917B0E715BB6}" destId="{48482120-7786-4A2D-8ED3-B29B6DD16065}" srcOrd="0" destOrd="0" presId="urn:microsoft.com/office/officeart/2005/8/layout/cycle3"/>
    <dgm:cxn modelId="{2FA9DC8D-652B-40B1-8ACB-1503C92A7FCF}" type="presParOf" srcId="{48482120-7786-4A2D-8ED3-B29B6DD16065}" destId="{DEE0E12B-F255-4EBB-8A62-A1A75729B29F}" srcOrd="0" destOrd="0" presId="urn:microsoft.com/office/officeart/2005/8/layout/cycle3"/>
    <dgm:cxn modelId="{1E03F87B-C64D-453D-AC09-90DADD795404}" type="presParOf" srcId="{48482120-7786-4A2D-8ED3-B29B6DD16065}" destId="{629C4226-332E-4545-B60A-64966A38DE76}" srcOrd="1" destOrd="0" presId="urn:microsoft.com/office/officeart/2005/8/layout/cycle3"/>
    <dgm:cxn modelId="{A18A1840-3924-4601-B5AC-1EE170CF9EF9}" type="presParOf" srcId="{48482120-7786-4A2D-8ED3-B29B6DD16065}" destId="{C3CA1B89-FA9C-4A96-A778-5D5196007E5A}" srcOrd="2" destOrd="0" presId="urn:microsoft.com/office/officeart/2005/8/layout/cycle3"/>
    <dgm:cxn modelId="{0D9822C5-5247-4926-8061-8BC63809D054}" type="presParOf" srcId="{48482120-7786-4A2D-8ED3-B29B6DD16065}" destId="{16706CC7-3901-4ADA-A986-F2E1D2894154}" srcOrd="3" destOrd="0" presId="urn:microsoft.com/office/officeart/2005/8/layout/cycle3"/>
    <dgm:cxn modelId="{A284C2E3-B10F-49D7-BCD5-0515275CC275}" type="presParOf" srcId="{48482120-7786-4A2D-8ED3-B29B6DD16065}" destId="{EE0F03B4-BFD1-4DDC-93D1-5E38464C0D09}" srcOrd="4" destOrd="0" presId="urn:microsoft.com/office/officeart/2005/8/layout/cycle3"/>
    <dgm:cxn modelId="{F6C97C47-C1F9-4152-AB96-5BEF7C93D9B8}" type="presParOf" srcId="{48482120-7786-4A2D-8ED3-B29B6DD16065}" destId="{283A6570-0298-4D34-BEAD-2A417FAEA77D}" srcOrd="5" destOrd="0" presId="urn:microsoft.com/office/officeart/2005/8/layout/cycle3"/>
  </dgm:cxnLst>
  <dgm:bg>
    <a:effectLst>
      <a:glow rad="63500">
        <a:schemeClr val="accent1">
          <a:satMod val="175000"/>
          <a:alpha val="40000"/>
        </a:schemeClr>
      </a:glow>
    </a:effectLst>
  </dgm:bg>
  <dgm:whole>
    <a:ln w="12700">
      <a:no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29FCF-0D2A-4CE6-87FF-2C7595EFCB46}" type="doc">
      <dgm:prSet loTypeId="urn:microsoft.com/office/officeart/2005/8/layout/cycle3" loCatId="cycle" qsTypeId="urn:microsoft.com/office/officeart/2005/8/quickstyle/3d2" qsCatId="3D" csTypeId="urn:microsoft.com/office/officeart/2005/8/colors/colorful1#1" csCatId="colorful" phldr="1"/>
      <dgm:spPr/>
      <dgm:t>
        <a:bodyPr/>
        <a:lstStyle/>
        <a:p>
          <a:endParaRPr lang="en-US"/>
        </a:p>
      </dgm:t>
    </dgm:pt>
    <dgm:pt modelId="{043CDEDE-A731-4439-AFCD-7487E338C5E9}">
      <dgm:prSet phldrT="[Text]" custT="1"/>
      <dgm:spPr>
        <a:solidFill>
          <a:srgbClr val="C23734"/>
        </a:solidFill>
        <a:ln>
          <a:noFill/>
        </a:ln>
        <a:effectLst>
          <a:outerShdw blurRad="165100" dist="266700" dir="3000000" algn="tl" rotWithShape="0">
            <a:prstClr val="black">
              <a:alpha val="25000"/>
            </a:prstClr>
          </a:outerShdw>
        </a:effectLst>
        <a:sp3d prstMaterial="metal">
          <a:bevelT w="88900" h="88900"/>
        </a:sp3d>
      </dgm:spPr>
      <dgm:t>
        <a:bodyPr/>
        <a:lstStyle/>
        <a:p>
          <a:r>
            <a:rPr lang="en-US" sz="1100" b="1" cap="small" baseline="0" dirty="0">
              <a:solidFill>
                <a:schemeClr val="tx1">
                  <a:lumMod val="95000"/>
                </a:schemeClr>
              </a:solidFill>
              <a:latin typeface="+mn-lt"/>
              <a:cs typeface="Aharoni" pitchFamily="2" charset="-79"/>
            </a:rPr>
            <a:t>CRAFT UNIT  LEARNING TARGET</a:t>
          </a:r>
        </a:p>
      </dgm:t>
    </dgm:pt>
    <dgm:pt modelId="{032EA88D-DF43-4B7B-A36C-7AB089147E5C}" type="parTrans" cxnId="{6153B69B-A3CF-4963-BCCF-8FD4F68DD690}">
      <dgm:prSet/>
      <dgm:spPr/>
      <dgm:t>
        <a:bodyPr/>
        <a:lstStyle/>
        <a:p>
          <a:endParaRPr lang="en-US" sz="1100"/>
        </a:p>
      </dgm:t>
    </dgm:pt>
    <dgm:pt modelId="{14C4C47C-DC8C-470E-BBC8-6AC1166F5391}" type="sibTrans" cxnId="{6153B69B-A3CF-4963-BCCF-8FD4F68DD690}">
      <dgm:prSet/>
      <dgm:spPr>
        <a:solidFill>
          <a:srgbClr val="FFFF00"/>
        </a:solidFill>
        <a:ln>
          <a:solidFill>
            <a:schemeClr val="bg2">
              <a:lumMod val="50000"/>
            </a:schemeClr>
          </a:solidFill>
        </a:ln>
        <a:effectLst/>
      </dgm:spPr>
      <dgm:t>
        <a:bodyPr/>
        <a:lstStyle/>
        <a:p>
          <a:pPr algn="ctr"/>
          <a:endParaRPr lang="en-US" sz="1100"/>
        </a:p>
      </dgm:t>
    </dgm:pt>
    <dgm:pt modelId="{1B929765-80C9-40BF-A711-4E44D41B6528}">
      <dgm:prSet phldrT="[Text]" custT="1"/>
      <dgm:spPr>
        <a:solidFill>
          <a:schemeClr val="accent5"/>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100" b="1" dirty="0">
              <a:solidFill>
                <a:schemeClr val="bg1"/>
              </a:solidFill>
              <a:latin typeface="+mn-lt"/>
              <a:cs typeface="Aharoni" pitchFamily="2" charset="-79"/>
            </a:rPr>
            <a:t>DEVELOP LEARNING  PROGRESSION</a:t>
          </a:r>
        </a:p>
      </dgm:t>
    </dgm:pt>
    <dgm:pt modelId="{2171087B-DE67-4C50-9915-9D4F0E5491AB}" type="parTrans" cxnId="{60D9B6D8-3717-41A9-8DB2-1E33C02A110E}">
      <dgm:prSet/>
      <dgm:spPr/>
      <dgm:t>
        <a:bodyPr/>
        <a:lstStyle/>
        <a:p>
          <a:endParaRPr lang="en-US" sz="1100"/>
        </a:p>
      </dgm:t>
    </dgm:pt>
    <dgm:pt modelId="{0001E23D-E065-432E-97AC-70BED276EE18}" type="sibTrans" cxnId="{60D9B6D8-3717-41A9-8DB2-1E33C02A110E}">
      <dgm:prSet/>
      <dgm:spPr/>
      <dgm:t>
        <a:bodyPr/>
        <a:lstStyle/>
        <a:p>
          <a:endParaRPr lang="en-US" sz="1100"/>
        </a:p>
      </dgm:t>
    </dgm:pt>
    <dgm:pt modelId="{C64C9573-8718-41A1-8CFF-3872E310AFD9}">
      <dgm:prSet phldrT="[Text]" custT="1"/>
      <dgm:spPr>
        <a:solidFill>
          <a:srgbClr val="7030A0"/>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100" b="1" dirty="0">
              <a:solidFill>
                <a:srgbClr val="FFFF00"/>
              </a:solidFill>
              <a:latin typeface="+mn-lt"/>
              <a:cs typeface="Aharoni" pitchFamily="2" charset="-79"/>
            </a:rPr>
            <a:t>PLAN</a:t>
          </a:r>
        </a:p>
        <a:p>
          <a:r>
            <a:rPr lang="en-US" sz="1100" b="1" dirty="0">
              <a:solidFill>
                <a:srgbClr val="FFFF00"/>
              </a:solidFill>
              <a:latin typeface="+mn-lt"/>
              <a:cs typeface="Aharoni" pitchFamily="2" charset="-79"/>
            </a:rPr>
            <a:t> LESSON</a:t>
          </a:r>
        </a:p>
      </dgm:t>
    </dgm:pt>
    <dgm:pt modelId="{1594F776-C2D2-459C-8F75-2E28BEF0AE7E}" type="parTrans" cxnId="{8B1AF828-90BA-457A-8032-0968450746A0}">
      <dgm:prSet/>
      <dgm:spPr/>
      <dgm:t>
        <a:bodyPr/>
        <a:lstStyle/>
        <a:p>
          <a:endParaRPr lang="en-US" sz="1100"/>
        </a:p>
      </dgm:t>
    </dgm:pt>
    <dgm:pt modelId="{4A095CC0-39E0-4F90-B619-393ED8C5CFF7}" type="sibTrans" cxnId="{8B1AF828-90BA-457A-8032-0968450746A0}">
      <dgm:prSet/>
      <dgm:spPr/>
      <dgm:t>
        <a:bodyPr/>
        <a:lstStyle/>
        <a:p>
          <a:endParaRPr lang="en-US" sz="1100"/>
        </a:p>
      </dgm:t>
    </dgm:pt>
    <dgm:pt modelId="{EC8AB7F9-38DF-4BCD-A761-73B3020B3A12}">
      <dgm:prSet phldrT="[Text]" custT="1"/>
      <dgm:spPr>
        <a:solidFill>
          <a:schemeClr val="tx2">
            <a:lumMod val="50000"/>
          </a:schemeClr>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100" b="1" dirty="0">
              <a:solidFill>
                <a:schemeClr val="bg1"/>
              </a:solidFill>
              <a:latin typeface="+mn-lt"/>
              <a:cs typeface="Aharoni" pitchFamily="2" charset="-79"/>
            </a:rPr>
            <a:t>TEACH/OBSERVE LESSON</a:t>
          </a:r>
        </a:p>
      </dgm:t>
    </dgm:pt>
    <dgm:pt modelId="{4ADCDBC9-6BBB-41B3-AE3E-B98E00DD7EF7}" type="parTrans" cxnId="{C5C129D2-D059-4B73-AE63-A36D6278F3B1}">
      <dgm:prSet/>
      <dgm:spPr/>
      <dgm:t>
        <a:bodyPr/>
        <a:lstStyle/>
        <a:p>
          <a:endParaRPr lang="en-US" sz="1100"/>
        </a:p>
      </dgm:t>
    </dgm:pt>
    <dgm:pt modelId="{7F0E41B0-DE03-469C-B1F6-7D7922154446}" type="sibTrans" cxnId="{C5C129D2-D059-4B73-AE63-A36D6278F3B1}">
      <dgm:prSet/>
      <dgm:spPr/>
      <dgm:t>
        <a:bodyPr/>
        <a:lstStyle/>
        <a:p>
          <a:endParaRPr lang="en-US" sz="1100"/>
        </a:p>
      </dgm:t>
    </dgm:pt>
    <dgm:pt modelId="{AA0E376E-3384-4A99-BC06-57F610FDA0E9}">
      <dgm:prSet custT="1"/>
      <dgm:spPr>
        <a:solidFill>
          <a:srgbClr val="FF9900"/>
        </a:solidFill>
        <a:ln>
          <a:noFill/>
        </a:ln>
        <a:effectLst>
          <a:outerShdw blurRad="165100" dist="254000" dir="3000000" algn="ctr" rotWithShape="0">
            <a:srgbClr val="000000">
              <a:alpha val="25000"/>
            </a:srgbClr>
          </a:outerShdw>
        </a:effectLst>
        <a:sp3d prstMaterial="metal">
          <a:bevelT w="88900" h="88900"/>
        </a:sp3d>
      </dgm:spPr>
      <dgm:t>
        <a:bodyPr/>
        <a:lstStyle/>
        <a:p>
          <a:r>
            <a:rPr lang="en-US" sz="1100" b="1" dirty="0">
              <a:solidFill>
                <a:schemeClr val="bg1"/>
              </a:solidFill>
              <a:latin typeface="+mn-lt"/>
              <a:cs typeface="Aharoni" pitchFamily="2" charset="-79"/>
            </a:rPr>
            <a:t>ANALYZE</a:t>
          </a:r>
        </a:p>
        <a:p>
          <a:r>
            <a:rPr lang="en-US" sz="1100" b="1" dirty="0">
              <a:solidFill>
                <a:schemeClr val="bg1"/>
              </a:solidFill>
              <a:latin typeface="+mn-lt"/>
              <a:cs typeface="Aharoni" pitchFamily="2" charset="-79"/>
            </a:rPr>
            <a:t> &amp; ADJUST</a:t>
          </a:r>
        </a:p>
      </dgm:t>
    </dgm:pt>
    <dgm:pt modelId="{683B0BEB-4586-474E-8192-AEA8C953B828}" type="parTrans" cxnId="{6DE3BAFE-F1E6-49F6-810A-263A9F8AA89F}">
      <dgm:prSet/>
      <dgm:spPr/>
      <dgm:t>
        <a:bodyPr/>
        <a:lstStyle/>
        <a:p>
          <a:endParaRPr lang="en-US" sz="1100"/>
        </a:p>
      </dgm:t>
    </dgm:pt>
    <dgm:pt modelId="{5189ED3B-8991-4CDD-A78F-1161F49CFF37}" type="sibTrans" cxnId="{6DE3BAFE-F1E6-49F6-810A-263A9F8AA89F}">
      <dgm:prSet/>
      <dgm:spPr/>
      <dgm:t>
        <a:bodyPr/>
        <a:lstStyle/>
        <a:p>
          <a:endParaRPr lang="en-US" sz="1100"/>
        </a:p>
      </dgm:t>
    </dgm:pt>
    <dgm:pt modelId="{94FB062C-2B22-4EA0-8F24-917B0E715BB6}" type="pres">
      <dgm:prSet presAssocID="{81A29FCF-0D2A-4CE6-87FF-2C7595EFCB46}" presName="Name0" presStyleCnt="0">
        <dgm:presLayoutVars>
          <dgm:dir/>
          <dgm:resizeHandles val="exact"/>
        </dgm:presLayoutVars>
      </dgm:prSet>
      <dgm:spPr/>
      <dgm:t>
        <a:bodyPr/>
        <a:lstStyle/>
        <a:p>
          <a:endParaRPr lang="en-US"/>
        </a:p>
      </dgm:t>
    </dgm:pt>
    <dgm:pt modelId="{48482120-7786-4A2D-8ED3-B29B6DD16065}" type="pres">
      <dgm:prSet presAssocID="{81A29FCF-0D2A-4CE6-87FF-2C7595EFCB46}" presName="cycle" presStyleCnt="0"/>
      <dgm:spPr>
        <a:ln>
          <a:noFill/>
        </a:ln>
        <a:effectLst>
          <a:outerShdw blurRad="149987" dist="250190" dir="8460000" algn="ctr">
            <a:srgbClr val="000000">
              <a:alpha val="28000"/>
            </a:srgbClr>
          </a:outerShdw>
        </a:effectLst>
        <a:sp3d prstMaterial="metal">
          <a:bevelT w="88900" h="88900"/>
        </a:sp3d>
      </dgm:spPr>
      <dgm:t>
        <a:bodyPr/>
        <a:lstStyle/>
        <a:p>
          <a:endParaRPr lang="en-US"/>
        </a:p>
      </dgm:t>
    </dgm:pt>
    <dgm:pt modelId="{DEE0E12B-F255-4EBB-8A62-A1A75729B29F}" type="pres">
      <dgm:prSet presAssocID="{043CDEDE-A731-4439-AFCD-7487E338C5E9}" presName="nodeFirstNode" presStyleLbl="node1" presStyleIdx="0" presStyleCnt="5" custScaleX="80583" custScaleY="123932" custRadScaleRad="94873" custRadScaleInc="-640">
        <dgm:presLayoutVars>
          <dgm:bulletEnabled val="1"/>
        </dgm:presLayoutVars>
      </dgm:prSet>
      <dgm:spPr/>
      <dgm:t>
        <a:bodyPr/>
        <a:lstStyle/>
        <a:p>
          <a:endParaRPr lang="en-US"/>
        </a:p>
      </dgm:t>
    </dgm:pt>
    <dgm:pt modelId="{629C4226-332E-4545-B60A-64966A38DE76}" type="pres">
      <dgm:prSet presAssocID="{14C4C47C-DC8C-470E-BBC8-6AC1166F5391}" presName="sibTransFirstNode" presStyleLbl="bgShp" presStyleIdx="0" presStyleCnt="1" custScaleX="125605" custLinFactNeighborX="1452" custLinFactNeighborY="-2953"/>
      <dgm:spPr/>
      <dgm:t>
        <a:bodyPr/>
        <a:lstStyle/>
        <a:p>
          <a:endParaRPr lang="en-US"/>
        </a:p>
      </dgm:t>
    </dgm:pt>
    <dgm:pt modelId="{C3CA1B89-FA9C-4A96-A778-5D5196007E5A}" type="pres">
      <dgm:prSet presAssocID="{1B929765-80C9-40BF-A711-4E44D41B6528}" presName="nodeFollowingNodes" presStyleLbl="node1" presStyleIdx="1" presStyleCnt="5" custScaleX="83101" custScaleY="121509" custRadScaleRad="138435" custRadScaleInc="7870">
        <dgm:presLayoutVars>
          <dgm:bulletEnabled val="1"/>
        </dgm:presLayoutVars>
      </dgm:prSet>
      <dgm:spPr/>
      <dgm:t>
        <a:bodyPr/>
        <a:lstStyle/>
        <a:p>
          <a:endParaRPr lang="en-US"/>
        </a:p>
      </dgm:t>
    </dgm:pt>
    <dgm:pt modelId="{16706CC7-3901-4ADA-A986-F2E1D2894154}" type="pres">
      <dgm:prSet presAssocID="{C64C9573-8718-41A1-8CFF-3872E310AFD9}" presName="nodeFollowingNodes" presStyleLbl="node1" presStyleIdx="2" presStyleCnt="5" custScaleX="87651" custScaleY="109237" custRadScaleRad="102714" custRadScaleInc="-25606">
        <dgm:presLayoutVars>
          <dgm:bulletEnabled val="1"/>
        </dgm:presLayoutVars>
      </dgm:prSet>
      <dgm:spPr/>
      <dgm:t>
        <a:bodyPr/>
        <a:lstStyle/>
        <a:p>
          <a:endParaRPr lang="en-US"/>
        </a:p>
      </dgm:t>
    </dgm:pt>
    <dgm:pt modelId="{EE0F03B4-BFD1-4DDC-93D1-5E38464C0D09}" type="pres">
      <dgm:prSet presAssocID="{EC8AB7F9-38DF-4BCD-A761-73B3020B3A12}" presName="nodeFollowingNodes" presStyleLbl="node1" presStyleIdx="3" presStyleCnt="5" custScaleX="99026" custScaleY="110351" custRadScaleRad="106323" custRadScaleInc="25709">
        <dgm:presLayoutVars>
          <dgm:bulletEnabled val="1"/>
        </dgm:presLayoutVars>
      </dgm:prSet>
      <dgm:spPr/>
      <dgm:t>
        <a:bodyPr/>
        <a:lstStyle/>
        <a:p>
          <a:endParaRPr lang="en-US"/>
        </a:p>
      </dgm:t>
    </dgm:pt>
    <dgm:pt modelId="{283A6570-0298-4D34-BEAD-2A417FAEA77D}" type="pres">
      <dgm:prSet presAssocID="{AA0E376E-3384-4A99-BC06-57F610FDA0E9}" presName="nodeFollowingNodes" presStyleLbl="node1" presStyleIdx="4" presStyleCnt="5" custScaleX="77904" custScaleY="120120" custRadScaleRad="130325" custRadScaleInc="-7054">
        <dgm:presLayoutVars>
          <dgm:bulletEnabled val="1"/>
        </dgm:presLayoutVars>
      </dgm:prSet>
      <dgm:spPr/>
      <dgm:t>
        <a:bodyPr/>
        <a:lstStyle/>
        <a:p>
          <a:endParaRPr lang="en-US"/>
        </a:p>
      </dgm:t>
    </dgm:pt>
  </dgm:ptLst>
  <dgm:cxnLst>
    <dgm:cxn modelId="{28633DC3-A6B7-4B49-9CF6-C6E24CC598C3}" type="presOf" srcId="{043CDEDE-A731-4439-AFCD-7487E338C5E9}" destId="{DEE0E12B-F255-4EBB-8A62-A1A75729B29F}" srcOrd="0" destOrd="0" presId="urn:microsoft.com/office/officeart/2005/8/layout/cycle3"/>
    <dgm:cxn modelId="{60D9B6D8-3717-41A9-8DB2-1E33C02A110E}" srcId="{81A29FCF-0D2A-4CE6-87FF-2C7595EFCB46}" destId="{1B929765-80C9-40BF-A711-4E44D41B6528}" srcOrd="1" destOrd="0" parTransId="{2171087B-DE67-4C50-9915-9D4F0E5491AB}" sibTransId="{0001E23D-E065-432E-97AC-70BED276EE18}"/>
    <dgm:cxn modelId="{0292A49E-9780-4925-8C38-BA9C21D0D812}" type="presOf" srcId="{1B929765-80C9-40BF-A711-4E44D41B6528}" destId="{C3CA1B89-FA9C-4A96-A778-5D5196007E5A}" srcOrd="0" destOrd="0" presId="urn:microsoft.com/office/officeart/2005/8/layout/cycle3"/>
    <dgm:cxn modelId="{6153B69B-A3CF-4963-BCCF-8FD4F68DD690}" srcId="{81A29FCF-0D2A-4CE6-87FF-2C7595EFCB46}" destId="{043CDEDE-A731-4439-AFCD-7487E338C5E9}" srcOrd="0" destOrd="0" parTransId="{032EA88D-DF43-4B7B-A36C-7AB089147E5C}" sibTransId="{14C4C47C-DC8C-470E-BBC8-6AC1166F5391}"/>
    <dgm:cxn modelId="{C5C129D2-D059-4B73-AE63-A36D6278F3B1}" srcId="{81A29FCF-0D2A-4CE6-87FF-2C7595EFCB46}" destId="{EC8AB7F9-38DF-4BCD-A761-73B3020B3A12}" srcOrd="3" destOrd="0" parTransId="{4ADCDBC9-6BBB-41B3-AE3E-B98E00DD7EF7}" sibTransId="{7F0E41B0-DE03-469C-B1F6-7D7922154446}"/>
    <dgm:cxn modelId="{6DE3BAFE-F1E6-49F6-810A-263A9F8AA89F}" srcId="{81A29FCF-0D2A-4CE6-87FF-2C7595EFCB46}" destId="{AA0E376E-3384-4A99-BC06-57F610FDA0E9}" srcOrd="4" destOrd="0" parTransId="{683B0BEB-4586-474E-8192-AEA8C953B828}" sibTransId="{5189ED3B-8991-4CDD-A78F-1161F49CFF37}"/>
    <dgm:cxn modelId="{F58B284D-667D-46AD-B755-6E0F78F598AC}" type="presOf" srcId="{14C4C47C-DC8C-470E-BBC8-6AC1166F5391}" destId="{629C4226-332E-4545-B60A-64966A38DE76}" srcOrd="0" destOrd="0" presId="urn:microsoft.com/office/officeart/2005/8/layout/cycle3"/>
    <dgm:cxn modelId="{479BBB5F-0162-4CB9-9AB5-14B5E257CF68}" type="presOf" srcId="{81A29FCF-0D2A-4CE6-87FF-2C7595EFCB46}" destId="{94FB062C-2B22-4EA0-8F24-917B0E715BB6}" srcOrd="0" destOrd="0" presId="urn:microsoft.com/office/officeart/2005/8/layout/cycle3"/>
    <dgm:cxn modelId="{3A96D502-BBD3-4EB8-90EA-5B2DBBB56B06}" type="presOf" srcId="{C64C9573-8718-41A1-8CFF-3872E310AFD9}" destId="{16706CC7-3901-4ADA-A986-F2E1D2894154}" srcOrd="0" destOrd="0" presId="urn:microsoft.com/office/officeart/2005/8/layout/cycle3"/>
    <dgm:cxn modelId="{5C285859-93E5-43B4-9FFD-B7739E974845}" type="presOf" srcId="{AA0E376E-3384-4A99-BC06-57F610FDA0E9}" destId="{283A6570-0298-4D34-BEAD-2A417FAEA77D}" srcOrd="0" destOrd="0" presId="urn:microsoft.com/office/officeart/2005/8/layout/cycle3"/>
    <dgm:cxn modelId="{8B1AF828-90BA-457A-8032-0968450746A0}" srcId="{81A29FCF-0D2A-4CE6-87FF-2C7595EFCB46}" destId="{C64C9573-8718-41A1-8CFF-3872E310AFD9}" srcOrd="2" destOrd="0" parTransId="{1594F776-C2D2-459C-8F75-2E28BEF0AE7E}" sibTransId="{4A095CC0-39E0-4F90-B619-393ED8C5CFF7}"/>
    <dgm:cxn modelId="{9F3641E6-D3A1-4C47-8C2A-DE17AEAFDD8E}" type="presOf" srcId="{EC8AB7F9-38DF-4BCD-A761-73B3020B3A12}" destId="{EE0F03B4-BFD1-4DDC-93D1-5E38464C0D09}" srcOrd="0" destOrd="0" presId="urn:microsoft.com/office/officeart/2005/8/layout/cycle3"/>
    <dgm:cxn modelId="{6EDDFC40-6108-4FEA-A4D5-FE0100014FD6}" type="presParOf" srcId="{94FB062C-2B22-4EA0-8F24-917B0E715BB6}" destId="{48482120-7786-4A2D-8ED3-B29B6DD16065}" srcOrd="0" destOrd="0" presId="urn:microsoft.com/office/officeart/2005/8/layout/cycle3"/>
    <dgm:cxn modelId="{C0B37C44-634E-45C6-B301-A292781A76F5}" type="presParOf" srcId="{48482120-7786-4A2D-8ED3-B29B6DD16065}" destId="{DEE0E12B-F255-4EBB-8A62-A1A75729B29F}" srcOrd="0" destOrd="0" presId="urn:microsoft.com/office/officeart/2005/8/layout/cycle3"/>
    <dgm:cxn modelId="{CA134CA9-A806-4385-BB66-43C603F8B1A5}" type="presParOf" srcId="{48482120-7786-4A2D-8ED3-B29B6DD16065}" destId="{629C4226-332E-4545-B60A-64966A38DE76}" srcOrd="1" destOrd="0" presId="urn:microsoft.com/office/officeart/2005/8/layout/cycle3"/>
    <dgm:cxn modelId="{08B869D5-EACD-489F-8361-7F639D2386FC}" type="presParOf" srcId="{48482120-7786-4A2D-8ED3-B29B6DD16065}" destId="{C3CA1B89-FA9C-4A96-A778-5D5196007E5A}" srcOrd="2" destOrd="0" presId="urn:microsoft.com/office/officeart/2005/8/layout/cycle3"/>
    <dgm:cxn modelId="{B15F55DE-E8D4-4080-8870-2BAC55DAB8F5}" type="presParOf" srcId="{48482120-7786-4A2D-8ED3-B29B6DD16065}" destId="{16706CC7-3901-4ADA-A986-F2E1D2894154}" srcOrd="3" destOrd="0" presId="urn:microsoft.com/office/officeart/2005/8/layout/cycle3"/>
    <dgm:cxn modelId="{BC601861-C149-453C-BB2D-FFACBFD5648D}" type="presParOf" srcId="{48482120-7786-4A2D-8ED3-B29B6DD16065}" destId="{EE0F03B4-BFD1-4DDC-93D1-5E38464C0D09}" srcOrd="4" destOrd="0" presId="urn:microsoft.com/office/officeart/2005/8/layout/cycle3"/>
    <dgm:cxn modelId="{E7B897A2-4AFE-47D9-A775-0C8CF94CB5C8}" type="presParOf" srcId="{48482120-7786-4A2D-8ED3-B29B6DD16065}" destId="{283A6570-0298-4D34-BEAD-2A417FAEA77D}" srcOrd="5" destOrd="0" presId="urn:microsoft.com/office/officeart/2005/8/layout/cycle3"/>
  </dgm:cxnLst>
  <dgm:bg>
    <a:effectLst>
      <a:glow rad="63500">
        <a:schemeClr val="accent1">
          <a:satMod val="175000"/>
          <a:alpha val="40000"/>
        </a:schemeClr>
      </a:glow>
    </a:effectLst>
  </dgm:bg>
  <dgm:whole>
    <a:ln w="12700">
      <a:no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C4226-332E-4545-B60A-64966A38DE76}">
      <dsp:nvSpPr>
        <dsp:cNvPr id="0" name=""/>
        <dsp:cNvSpPr/>
      </dsp:nvSpPr>
      <dsp:spPr>
        <a:xfrm>
          <a:off x="1318036" y="85984"/>
          <a:ext cx="5644739" cy="4494040"/>
        </a:xfrm>
        <a:prstGeom prst="circularArrow">
          <a:avLst>
            <a:gd name="adj1" fmla="val 5544"/>
            <a:gd name="adj2" fmla="val 330680"/>
            <a:gd name="adj3" fmla="val 14204696"/>
            <a:gd name="adj4" fmla="val 17130171"/>
            <a:gd name="adj5" fmla="val 5757"/>
          </a:avLst>
        </a:prstGeom>
        <a:solidFill>
          <a:srgbClr val="FFFF00"/>
        </a:solidFill>
        <a:ln>
          <a:solidFill>
            <a:schemeClr val="bg2">
              <a:lumMod val="50000"/>
            </a:schemeClr>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EE0E12B-F255-4EBB-8A62-A1A75729B29F}">
      <dsp:nvSpPr>
        <dsp:cNvPr id="0" name=""/>
        <dsp:cNvSpPr/>
      </dsp:nvSpPr>
      <dsp:spPr>
        <a:xfrm>
          <a:off x="3223528" y="8853"/>
          <a:ext cx="1703248" cy="1309748"/>
        </a:xfrm>
        <a:prstGeom prst="roundRect">
          <a:avLst/>
        </a:prstGeom>
        <a:solidFill>
          <a:srgbClr val="C23734"/>
        </a:solidFill>
        <a:ln>
          <a:noFill/>
        </a:ln>
        <a:effectLst>
          <a:outerShdw blurRad="165100" dist="266700" dir="3000000" algn="tl" rotWithShape="0">
            <a:prstClr val="black">
              <a:alpha val="25000"/>
            </a:prstClr>
          </a:outerShdw>
        </a:effectLst>
        <a:scene3d>
          <a:camera prst="orthographicFront"/>
          <a:lightRig rig="threePt" dir="t">
            <a:rot lat="0" lon="0" rev="7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small" baseline="0" dirty="0">
              <a:solidFill>
                <a:schemeClr val="tx1">
                  <a:lumMod val="95000"/>
                </a:schemeClr>
              </a:solidFill>
              <a:latin typeface="+mn-lt"/>
              <a:cs typeface="Aharoni" pitchFamily="2" charset="-79"/>
            </a:rPr>
            <a:t>CRAFT UNIT  LEARNING TARGET</a:t>
          </a:r>
        </a:p>
      </dsp:txBody>
      <dsp:txXfrm>
        <a:off x="3287465" y="72790"/>
        <a:ext cx="1575374" cy="1181874"/>
      </dsp:txXfrm>
    </dsp:sp>
    <dsp:sp modelId="{C3CA1B89-FA9C-4A96-A778-5D5196007E5A}">
      <dsp:nvSpPr>
        <dsp:cNvPr id="0" name=""/>
        <dsp:cNvSpPr/>
      </dsp:nvSpPr>
      <dsp:spPr>
        <a:xfrm>
          <a:off x="5791197" y="1230461"/>
          <a:ext cx="1756470" cy="1284141"/>
        </a:xfrm>
        <a:prstGeom prst="roundRect">
          <a:avLst/>
        </a:prstGeom>
        <a:solidFill>
          <a:schemeClr val="accent5"/>
        </a:solidFill>
        <a:ln>
          <a:noFill/>
        </a:ln>
        <a:effectLst>
          <a:outerShdw blurRad="165100" dist="254000" dir="3000000" algn="ctr" rotWithShape="0">
            <a:srgbClr val="000000">
              <a:alpha val="25000"/>
            </a:srgbClr>
          </a:outerShdw>
        </a:effectLst>
        <a:scene3d>
          <a:camera prst="orthographicFront"/>
          <a:lightRig rig="threePt" dir="t">
            <a:rot lat="0" lon="0" rev="7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DEVELOP LEARNING  PROGRESSION</a:t>
          </a:r>
        </a:p>
      </dsp:txBody>
      <dsp:txXfrm>
        <a:off x="5853884" y="1293148"/>
        <a:ext cx="1631096" cy="1158767"/>
      </dsp:txXfrm>
    </dsp:sp>
    <dsp:sp modelId="{16706CC7-3901-4ADA-A986-F2E1D2894154}">
      <dsp:nvSpPr>
        <dsp:cNvPr id="0" name=""/>
        <dsp:cNvSpPr/>
      </dsp:nvSpPr>
      <dsp:spPr>
        <a:xfrm>
          <a:off x="4698618" y="3133694"/>
          <a:ext cx="1852641" cy="1154447"/>
        </a:xfrm>
        <a:prstGeom prst="roundRect">
          <a:avLst/>
        </a:prstGeom>
        <a:solidFill>
          <a:srgbClr val="7030A0"/>
        </a:solidFill>
        <a:ln>
          <a:noFill/>
        </a:ln>
        <a:effectLst>
          <a:outerShdw blurRad="165100" dist="254000" dir="3000000" algn="ctr" rotWithShape="0">
            <a:srgbClr val="000000">
              <a:alpha val="25000"/>
            </a:srgbClr>
          </a:outerShdw>
        </a:effectLst>
        <a:scene3d>
          <a:camera prst="orthographicFront"/>
          <a:lightRig rig="threePt" dir="t">
            <a:rot lat="0" lon="0" rev="7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FFFF00"/>
              </a:solidFill>
              <a:latin typeface="+mn-lt"/>
              <a:cs typeface="Aharoni" pitchFamily="2" charset="-79"/>
            </a:rPr>
            <a:t>PLAN</a:t>
          </a:r>
        </a:p>
        <a:p>
          <a:pPr lvl="0" algn="ctr" defTabSz="800100">
            <a:lnSpc>
              <a:spcPct val="90000"/>
            </a:lnSpc>
            <a:spcBef>
              <a:spcPct val="0"/>
            </a:spcBef>
            <a:spcAft>
              <a:spcPct val="35000"/>
            </a:spcAft>
          </a:pPr>
          <a:r>
            <a:rPr lang="en-US" sz="1800" b="1" kern="1200" dirty="0">
              <a:solidFill>
                <a:srgbClr val="FFFF00"/>
              </a:solidFill>
              <a:latin typeface="+mn-lt"/>
              <a:cs typeface="Aharoni" pitchFamily="2" charset="-79"/>
            </a:rPr>
            <a:t> LESSON</a:t>
          </a:r>
        </a:p>
      </dsp:txBody>
      <dsp:txXfrm>
        <a:off x="4754973" y="3190049"/>
        <a:ext cx="1739931" cy="1041737"/>
      </dsp:txXfrm>
    </dsp:sp>
    <dsp:sp modelId="{EE0F03B4-BFD1-4DDC-93D1-5E38464C0D09}">
      <dsp:nvSpPr>
        <dsp:cNvPr id="0" name=""/>
        <dsp:cNvSpPr/>
      </dsp:nvSpPr>
      <dsp:spPr>
        <a:xfrm>
          <a:off x="1447804" y="3169274"/>
          <a:ext cx="2093070" cy="1166220"/>
        </a:xfrm>
        <a:prstGeom prst="roundRect">
          <a:avLst/>
        </a:prstGeom>
        <a:solidFill>
          <a:schemeClr val="tx2">
            <a:lumMod val="50000"/>
          </a:schemeClr>
        </a:solidFill>
        <a:ln>
          <a:noFill/>
        </a:ln>
        <a:effectLst>
          <a:outerShdw blurRad="165100" dist="254000" dir="3000000" algn="ctr" rotWithShape="0">
            <a:srgbClr val="000000">
              <a:alpha val="25000"/>
            </a:srgbClr>
          </a:outerShdw>
        </a:effectLst>
        <a:scene3d>
          <a:camera prst="orthographicFront"/>
          <a:lightRig rig="threePt" dir="t">
            <a:rot lat="0" lon="0" rev="7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TEACH/OBSERVE LESSON</a:t>
          </a:r>
        </a:p>
      </dsp:txBody>
      <dsp:txXfrm>
        <a:off x="1504734" y="3226204"/>
        <a:ext cx="1979210" cy="1052360"/>
      </dsp:txXfrm>
    </dsp:sp>
    <dsp:sp modelId="{283A6570-0298-4D34-BEAD-2A417FAEA77D}">
      <dsp:nvSpPr>
        <dsp:cNvPr id="0" name=""/>
        <dsp:cNvSpPr/>
      </dsp:nvSpPr>
      <dsp:spPr>
        <a:xfrm>
          <a:off x="838190" y="1252747"/>
          <a:ext cx="1646623" cy="1269462"/>
        </a:xfrm>
        <a:prstGeom prst="roundRect">
          <a:avLst/>
        </a:prstGeom>
        <a:solidFill>
          <a:srgbClr val="FF9900"/>
        </a:solidFill>
        <a:ln>
          <a:noFill/>
        </a:ln>
        <a:effectLst>
          <a:outerShdw blurRad="165100" dist="254000" dir="3000000" algn="ctr" rotWithShape="0">
            <a:srgbClr val="000000">
              <a:alpha val="25000"/>
            </a:srgbClr>
          </a:outerShdw>
        </a:effectLst>
        <a:scene3d>
          <a:camera prst="orthographicFront"/>
          <a:lightRig rig="threePt" dir="t">
            <a:rot lat="0" lon="0" rev="7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ANALYZE</a:t>
          </a:r>
        </a:p>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 &amp; ADJUST</a:t>
          </a:r>
        </a:p>
      </dsp:txBody>
      <dsp:txXfrm>
        <a:off x="900160" y="1314717"/>
        <a:ext cx="1522683" cy="114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F9ACB303-745C-4BA4-8AD5-328631B289D8}" type="datetimeFigureOut">
              <a:rPr lang="en-US" smtClean="0"/>
              <a:t>6/21/2012</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8A091532-9C2F-4EB4-BD7D-77F846B7FC53}" type="slidenum">
              <a:rPr lang="en-US" smtClean="0"/>
              <a:t>‹#›</a:t>
            </a:fld>
            <a:endParaRPr lang="en-US"/>
          </a:p>
        </p:txBody>
      </p:sp>
    </p:spTree>
    <p:extLst>
      <p:ext uri="{BB962C8B-B14F-4D97-AF65-F5344CB8AC3E}">
        <p14:creationId xmlns:p14="http://schemas.microsoft.com/office/powerpoint/2010/main" val="1816877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4980"/>
          </a:xfrm>
          <a:prstGeom prst="rect">
            <a:avLst/>
          </a:prstGeom>
        </p:spPr>
        <p:txBody>
          <a:bodyPr vert="horz" lIns="91440" tIns="45720" rIns="91440" bIns="45720" rtlCol="0"/>
          <a:lstStyle>
            <a:lvl1pPr algn="r">
              <a:defRPr sz="1200"/>
            </a:lvl1pPr>
          </a:lstStyle>
          <a:p>
            <a:fld id="{08470F81-932F-4904-B629-103489FC1411}" type="datetimeFigureOut">
              <a:rPr lang="en-US" smtClean="0"/>
              <a:t>6/21/2012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510"/>
            <a:ext cx="5485158"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823"/>
            <a:ext cx="2972421" cy="464980"/>
          </a:xfrm>
          <a:prstGeom prst="rect">
            <a:avLst/>
          </a:prstGeom>
        </p:spPr>
        <p:txBody>
          <a:bodyPr vert="horz" lIns="91440" tIns="45720" rIns="91440" bIns="45720" rtlCol="0" anchor="b"/>
          <a:lstStyle>
            <a:lvl1pPr algn="r">
              <a:defRPr sz="1200"/>
            </a:lvl1pPr>
          </a:lstStyle>
          <a:p>
            <a:fld id="{7159F1E9-135B-4251-9FDC-D7D44D06EFF7}" type="slidenum">
              <a:rPr lang="en-US" smtClean="0"/>
              <a:t>‹#›</a:t>
            </a:fld>
            <a:endParaRPr lang="en-US"/>
          </a:p>
        </p:txBody>
      </p:sp>
    </p:spTree>
    <p:extLst>
      <p:ext uri="{BB962C8B-B14F-4D97-AF65-F5344CB8AC3E}">
        <p14:creationId xmlns:p14="http://schemas.microsoft.com/office/powerpoint/2010/main" val="409060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Slide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a:t>
            </a:fld>
            <a:endParaRPr lang="en-US"/>
          </a:p>
        </p:txBody>
      </p:sp>
    </p:spTree>
    <p:extLst>
      <p:ext uri="{BB962C8B-B14F-4D97-AF65-F5344CB8AC3E}">
        <p14:creationId xmlns:p14="http://schemas.microsoft.com/office/powerpoint/2010/main" val="7040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12</a:t>
            </a:fld>
            <a:endParaRPr lang="en-US"/>
          </a:p>
        </p:txBody>
      </p:sp>
    </p:spTree>
    <p:extLst>
      <p:ext uri="{BB962C8B-B14F-4D97-AF65-F5344CB8AC3E}">
        <p14:creationId xmlns:p14="http://schemas.microsoft.com/office/powerpoint/2010/main" val="248153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13</a:t>
            </a:fld>
            <a:endParaRPr lang="en-US"/>
          </a:p>
        </p:txBody>
      </p:sp>
    </p:spTree>
    <p:extLst>
      <p:ext uri="{BB962C8B-B14F-4D97-AF65-F5344CB8AC3E}">
        <p14:creationId xmlns:p14="http://schemas.microsoft.com/office/powerpoint/2010/main" val="96975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14</a:t>
            </a:fld>
            <a:endParaRPr lang="en-US"/>
          </a:p>
        </p:txBody>
      </p:sp>
    </p:spTree>
    <p:extLst>
      <p:ext uri="{BB962C8B-B14F-4D97-AF65-F5344CB8AC3E}">
        <p14:creationId xmlns:p14="http://schemas.microsoft.com/office/powerpoint/2010/main" val="1542251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15</a:t>
            </a:fld>
            <a:endParaRPr lang="en-US"/>
          </a:p>
        </p:txBody>
      </p:sp>
    </p:spTree>
    <p:extLst>
      <p:ext uri="{BB962C8B-B14F-4D97-AF65-F5344CB8AC3E}">
        <p14:creationId xmlns:p14="http://schemas.microsoft.com/office/powerpoint/2010/main" val="599292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17</a:t>
            </a:fld>
            <a:endParaRPr lang="en-US"/>
          </a:p>
        </p:txBody>
      </p:sp>
    </p:spTree>
    <p:extLst>
      <p:ext uri="{BB962C8B-B14F-4D97-AF65-F5344CB8AC3E}">
        <p14:creationId xmlns:p14="http://schemas.microsoft.com/office/powerpoint/2010/main" val="2707068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20</a:t>
            </a:fld>
            <a:endParaRPr lang="en-US"/>
          </a:p>
        </p:txBody>
      </p:sp>
    </p:spTree>
    <p:extLst>
      <p:ext uri="{BB962C8B-B14F-4D97-AF65-F5344CB8AC3E}">
        <p14:creationId xmlns:p14="http://schemas.microsoft.com/office/powerpoint/2010/main" val="401931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23</a:t>
            </a:fld>
            <a:endParaRPr lang="en-US"/>
          </a:p>
        </p:txBody>
      </p:sp>
    </p:spTree>
    <p:extLst>
      <p:ext uri="{BB962C8B-B14F-4D97-AF65-F5344CB8AC3E}">
        <p14:creationId xmlns:p14="http://schemas.microsoft.com/office/powerpoint/2010/main" val="3379515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24</a:t>
            </a:fld>
            <a:endParaRPr lang="en-US"/>
          </a:p>
        </p:txBody>
      </p:sp>
    </p:spTree>
    <p:extLst>
      <p:ext uri="{BB962C8B-B14F-4D97-AF65-F5344CB8AC3E}">
        <p14:creationId xmlns:p14="http://schemas.microsoft.com/office/powerpoint/2010/main" val="65580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25</a:t>
            </a:fld>
            <a:endParaRPr lang="en-US"/>
          </a:p>
        </p:txBody>
      </p:sp>
    </p:spTree>
    <p:extLst>
      <p:ext uri="{BB962C8B-B14F-4D97-AF65-F5344CB8AC3E}">
        <p14:creationId xmlns:p14="http://schemas.microsoft.com/office/powerpoint/2010/main" val="213222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26</a:t>
            </a:fld>
            <a:endParaRPr lang="en-US"/>
          </a:p>
        </p:txBody>
      </p:sp>
    </p:spTree>
    <p:extLst>
      <p:ext uri="{BB962C8B-B14F-4D97-AF65-F5344CB8AC3E}">
        <p14:creationId xmlns:p14="http://schemas.microsoft.com/office/powerpoint/2010/main" val="243425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Shoop</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4</a:t>
            </a:fld>
            <a:endParaRPr lang="en-US"/>
          </a:p>
        </p:txBody>
      </p:sp>
    </p:spTree>
    <p:extLst>
      <p:ext uri="{BB962C8B-B14F-4D97-AF65-F5344CB8AC3E}">
        <p14:creationId xmlns:p14="http://schemas.microsoft.com/office/powerpoint/2010/main" val="2673249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30</a:t>
            </a:fld>
            <a:endParaRPr lang="en-US"/>
          </a:p>
        </p:txBody>
      </p:sp>
    </p:spTree>
    <p:extLst>
      <p:ext uri="{BB962C8B-B14F-4D97-AF65-F5344CB8AC3E}">
        <p14:creationId xmlns:p14="http://schemas.microsoft.com/office/powerpoint/2010/main" val="306155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33</a:t>
            </a:fld>
            <a:endParaRPr lang="en-US"/>
          </a:p>
        </p:txBody>
      </p:sp>
    </p:spTree>
    <p:extLst>
      <p:ext uri="{BB962C8B-B14F-4D97-AF65-F5344CB8AC3E}">
        <p14:creationId xmlns:p14="http://schemas.microsoft.com/office/powerpoint/2010/main" val="230635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36</a:t>
            </a:fld>
            <a:endParaRPr lang="en-US"/>
          </a:p>
        </p:txBody>
      </p:sp>
    </p:spTree>
    <p:extLst>
      <p:ext uri="{BB962C8B-B14F-4D97-AF65-F5344CB8AC3E}">
        <p14:creationId xmlns:p14="http://schemas.microsoft.com/office/powerpoint/2010/main" val="255967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37</a:t>
            </a:fld>
            <a:endParaRPr lang="en-US"/>
          </a:p>
        </p:txBody>
      </p:sp>
    </p:spTree>
    <p:extLst>
      <p:ext uri="{BB962C8B-B14F-4D97-AF65-F5344CB8AC3E}">
        <p14:creationId xmlns:p14="http://schemas.microsoft.com/office/powerpoint/2010/main" val="2526031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38</a:t>
            </a:fld>
            <a:endParaRPr lang="en-US"/>
          </a:p>
        </p:txBody>
      </p:sp>
    </p:spTree>
    <p:extLst>
      <p:ext uri="{BB962C8B-B14F-4D97-AF65-F5344CB8AC3E}">
        <p14:creationId xmlns:p14="http://schemas.microsoft.com/office/powerpoint/2010/main" val="316355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41</a:t>
            </a:fld>
            <a:endParaRPr lang="en-US"/>
          </a:p>
        </p:txBody>
      </p:sp>
    </p:spTree>
    <p:extLst>
      <p:ext uri="{BB962C8B-B14F-4D97-AF65-F5344CB8AC3E}">
        <p14:creationId xmlns:p14="http://schemas.microsoft.com/office/powerpoint/2010/main" val="3061551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42</a:t>
            </a:fld>
            <a:endParaRPr lang="en-US"/>
          </a:p>
        </p:txBody>
      </p:sp>
    </p:spTree>
    <p:extLst>
      <p:ext uri="{BB962C8B-B14F-4D97-AF65-F5344CB8AC3E}">
        <p14:creationId xmlns:p14="http://schemas.microsoft.com/office/powerpoint/2010/main" val="3975282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43</a:t>
            </a:fld>
            <a:endParaRPr lang="en-US"/>
          </a:p>
        </p:txBody>
      </p:sp>
    </p:spTree>
    <p:extLst>
      <p:ext uri="{BB962C8B-B14F-4D97-AF65-F5344CB8AC3E}">
        <p14:creationId xmlns:p14="http://schemas.microsoft.com/office/powerpoint/2010/main" val="2153755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46</a:t>
            </a:fld>
            <a:endParaRPr lang="en-US"/>
          </a:p>
        </p:txBody>
      </p:sp>
    </p:spTree>
    <p:extLst>
      <p:ext uri="{BB962C8B-B14F-4D97-AF65-F5344CB8AC3E}">
        <p14:creationId xmlns:p14="http://schemas.microsoft.com/office/powerpoint/2010/main" val="1471055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50</a:t>
            </a:fld>
            <a:endParaRPr lang="en-US"/>
          </a:p>
        </p:txBody>
      </p:sp>
    </p:spTree>
    <p:extLst>
      <p:ext uri="{BB962C8B-B14F-4D97-AF65-F5344CB8AC3E}">
        <p14:creationId xmlns:p14="http://schemas.microsoft.com/office/powerpoint/2010/main" val="306155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Shoop</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5</a:t>
            </a:fld>
            <a:endParaRPr lang="en-US"/>
          </a:p>
        </p:txBody>
      </p:sp>
    </p:spTree>
    <p:extLst>
      <p:ext uri="{BB962C8B-B14F-4D97-AF65-F5344CB8AC3E}">
        <p14:creationId xmlns:p14="http://schemas.microsoft.com/office/powerpoint/2010/main" val="282517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Shoop</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6</a:t>
            </a:fld>
            <a:endParaRPr lang="en-US"/>
          </a:p>
        </p:txBody>
      </p:sp>
    </p:spTree>
    <p:extLst>
      <p:ext uri="{BB962C8B-B14F-4D97-AF65-F5344CB8AC3E}">
        <p14:creationId xmlns:p14="http://schemas.microsoft.com/office/powerpoint/2010/main" val="301884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David (19) present scope of our audience: 10 districts, 17 buildings, 76 teachers, 9 administrators, about 3900 students. Goal: year 1 = 2 cycles and year 2 = 3 cycles with decreased TOSA leadership and increased teacher ownership of the application of more cycles. (20) Effect: increase teachers' learning so they can better gauge students' understanding and the direction of future instruction. Apply current educational research that is supportive of Collaborative Professional Development and instruction.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1CEC9C6-859C-4F50-8C22-5CD910CA556D}" type="slidenum">
              <a:rPr lang="en-US" smtClean="0"/>
              <a:t>7</a:t>
            </a:fld>
            <a:endParaRPr lang="en-US"/>
          </a:p>
        </p:txBody>
      </p:sp>
    </p:spTree>
    <p:extLst>
      <p:ext uri="{BB962C8B-B14F-4D97-AF65-F5344CB8AC3E}">
        <p14:creationId xmlns:p14="http://schemas.microsoft.com/office/powerpoint/2010/main" val="1497241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8</a:t>
            </a:fld>
            <a:endParaRPr lang="en-US"/>
          </a:p>
        </p:txBody>
      </p:sp>
    </p:spTree>
    <p:extLst>
      <p:ext uri="{BB962C8B-B14F-4D97-AF65-F5344CB8AC3E}">
        <p14:creationId xmlns:p14="http://schemas.microsoft.com/office/powerpoint/2010/main" val="37445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r>
              <a:rPr lang="en-US" baseline="0" dirty="0" smtClean="0"/>
              <a:t> DJ</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9</a:t>
            </a:fld>
            <a:endParaRPr lang="en-US"/>
          </a:p>
        </p:txBody>
      </p:sp>
    </p:spTree>
    <p:extLst>
      <p:ext uri="{BB962C8B-B14F-4D97-AF65-F5344CB8AC3E}">
        <p14:creationId xmlns:p14="http://schemas.microsoft.com/office/powerpoint/2010/main" val="242420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10</a:t>
            </a:fld>
            <a:endParaRPr lang="en-US"/>
          </a:p>
        </p:txBody>
      </p:sp>
    </p:spTree>
    <p:extLst>
      <p:ext uri="{BB962C8B-B14F-4D97-AF65-F5344CB8AC3E}">
        <p14:creationId xmlns:p14="http://schemas.microsoft.com/office/powerpoint/2010/main" val="139117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Bruce</a:t>
            </a:r>
            <a:endParaRPr lang="en-US" dirty="0"/>
          </a:p>
        </p:txBody>
      </p:sp>
      <p:sp>
        <p:nvSpPr>
          <p:cNvPr id="4" name="Slide Number Placeholder 3"/>
          <p:cNvSpPr>
            <a:spLocks noGrp="1"/>
          </p:cNvSpPr>
          <p:nvPr>
            <p:ph type="sldNum" sz="quarter" idx="10"/>
          </p:nvPr>
        </p:nvSpPr>
        <p:spPr/>
        <p:txBody>
          <a:bodyPr/>
          <a:lstStyle/>
          <a:p>
            <a:fld id="{7159F1E9-135B-4251-9FDC-D7D44D06EFF7}" type="slidenum">
              <a:rPr lang="en-US" smtClean="0"/>
              <a:t>11</a:t>
            </a:fld>
            <a:endParaRPr lang="en-US"/>
          </a:p>
        </p:txBody>
      </p:sp>
    </p:spTree>
    <p:extLst>
      <p:ext uri="{BB962C8B-B14F-4D97-AF65-F5344CB8AC3E}">
        <p14:creationId xmlns:p14="http://schemas.microsoft.com/office/powerpoint/2010/main" val="261557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100406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191220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308865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41035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107803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31554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389652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75053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39745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230711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98F8-5E3F-4097-BDC8-D44321951589}" type="datetimeFigureOut">
              <a:rPr lang="en-US" smtClean="0"/>
              <a:t>6/21/2012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DB0AD4-499D-40C0-A5CB-90B2C8F6A7D4}" type="slidenum">
              <a:rPr lang="en-US" smtClean="0"/>
              <a:t>‹#›</a:t>
            </a:fld>
            <a:endParaRPr lang="en-US" dirty="0"/>
          </a:p>
        </p:txBody>
      </p:sp>
    </p:spTree>
    <p:extLst>
      <p:ext uri="{BB962C8B-B14F-4D97-AF65-F5344CB8AC3E}">
        <p14:creationId xmlns:p14="http://schemas.microsoft.com/office/powerpoint/2010/main" val="39454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D98F8-5E3F-4097-BDC8-D44321951589}" type="datetimeFigureOut">
              <a:rPr lang="en-US" smtClean="0"/>
              <a:t>6/21/2012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B0AD4-499D-40C0-A5CB-90B2C8F6A7D4}" type="slidenum">
              <a:rPr lang="en-US" smtClean="0"/>
              <a:t>‹#›</a:t>
            </a:fld>
            <a:endParaRPr lang="en-US" dirty="0"/>
          </a:p>
        </p:txBody>
      </p:sp>
    </p:spTree>
    <p:extLst>
      <p:ext uri="{BB962C8B-B14F-4D97-AF65-F5344CB8AC3E}">
        <p14:creationId xmlns:p14="http://schemas.microsoft.com/office/powerpoint/2010/main" val="162687525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8620"/>
            <a:ext cx="8229600" cy="824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2">
                    <a:lumMod val="50000"/>
                  </a:schemeClr>
                </a:solidFill>
              </a:rPr>
              <a:t>Collaborative Inquiry Cycle</a:t>
            </a:r>
            <a:endParaRPr lang="en-US" b="1" dirty="0">
              <a:solidFill>
                <a:schemeClr val="bg2">
                  <a:lumMod val="50000"/>
                </a:schemeClr>
              </a:solidFill>
            </a:endParaRPr>
          </a:p>
        </p:txBody>
      </p:sp>
      <p:sp>
        <p:nvSpPr>
          <p:cNvPr id="4" name="Title 1"/>
          <p:cNvSpPr txBox="1">
            <a:spLocks/>
          </p:cNvSpPr>
          <p:nvPr/>
        </p:nvSpPr>
        <p:spPr>
          <a:xfrm>
            <a:off x="457200" y="408620"/>
            <a:ext cx="8229600" cy="824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Collaborative Inquiry Cycle</a:t>
            </a:r>
            <a:endParaRPr lang="en-US" b="1" dirty="0">
              <a:solidFill>
                <a:schemeClr val="accent1">
                  <a:lumMod val="50000"/>
                </a:schemeClr>
              </a:solidFill>
            </a:endParaRPr>
          </a:p>
        </p:txBody>
      </p:sp>
      <p:pic>
        <p:nvPicPr>
          <p:cNvPr id="6" name="Picture 5" descr="C:\Users\bcamblin\AppData\Local\Microsoft\Windows\Temporary Internet Files\Content.Outlook\OT0BZO1V\NWESDlogo_220x60 (2).jpg"/>
          <p:cNvPicPr/>
          <p:nvPr/>
        </p:nvPicPr>
        <p:blipFill>
          <a:blip r:embed="rId3" cstate="print"/>
          <a:srcRect/>
          <a:stretch>
            <a:fillRect/>
          </a:stretch>
        </p:blipFill>
        <p:spPr bwMode="auto">
          <a:xfrm>
            <a:off x="2789802" y="1484784"/>
            <a:ext cx="3564396" cy="1332148"/>
          </a:xfrm>
          <a:prstGeom prst="rect">
            <a:avLst/>
          </a:prstGeom>
          <a:solidFill>
            <a:schemeClr val="accent2"/>
          </a:solidFill>
          <a:ln w="9525">
            <a:noFill/>
            <a:miter lim="800000"/>
            <a:headEnd/>
            <a:tailEnd/>
          </a:ln>
        </p:spPr>
      </p:pic>
      <p:sp>
        <p:nvSpPr>
          <p:cNvPr id="5" name="TextBox 4"/>
          <p:cNvSpPr txBox="1"/>
          <p:nvPr/>
        </p:nvSpPr>
        <p:spPr>
          <a:xfrm>
            <a:off x="1403648" y="3212976"/>
            <a:ext cx="6372708" cy="1200329"/>
          </a:xfrm>
          <a:prstGeom prst="rect">
            <a:avLst/>
          </a:prstGeom>
          <a:noFill/>
        </p:spPr>
        <p:txBody>
          <a:bodyPr wrap="square" rtlCol="0">
            <a:spAutoFit/>
          </a:bodyPr>
          <a:lstStyle/>
          <a:p>
            <a:pPr algn="ctr"/>
            <a:r>
              <a:rPr lang="en-US" sz="3600" b="1" dirty="0" smtClean="0">
                <a:solidFill>
                  <a:schemeClr val="accent1">
                    <a:lumMod val="50000"/>
                  </a:schemeClr>
                </a:solidFill>
              </a:rPr>
              <a:t>One Day Training Session</a:t>
            </a:r>
          </a:p>
          <a:p>
            <a:pPr algn="ctr"/>
            <a:r>
              <a:rPr lang="en-US" sz="3600" b="1" dirty="0" smtClean="0">
                <a:solidFill>
                  <a:schemeClr val="accent1">
                    <a:lumMod val="50000"/>
                  </a:schemeClr>
                </a:solidFill>
              </a:rPr>
              <a:t>June 21, 2012</a:t>
            </a:r>
            <a:endParaRPr lang="en-US" sz="3600" b="1" dirty="0">
              <a:solidFill>
                <a:schemeClr val="accent1">
                  <a:lumMod val="50000"/>
                </a:schemeClr>
              </a:solidFill>
            </a:endParaRPr>
          </a:p>
        </p:txBody>
      </p:sp>
      <p:sp>
        <p:nvSpPr>
          <p:cNvPr id="7" name="TextBox 6"/>
          <p:cNvSpPr txBox="1"/>
          <p:nvPr/>
        </p:nvSpPr>
        <p:spPr>
          <a:xfrm>
            <a:off x="899592" y="4797152"/>
            <a:ext cx="7344816" cy="923330"/>
          </a:xfrm>
          <a:prstGeom prst="rect">
            <a:avLst/>
          </a:prstGeom>
          <a:noFill/>
        </p:spPr>
        <p:txBody>
          <a:bodyPr wrap="square" rtlCol="0">
            <a:spAutoFit/>
          </a:bodyPr>
          <a:lstStyle/>
          <a:p>
            <a:pPr algn="ctr"/>
            <a:r>
              <a:rPr lang="en-US" b="1" dirty="0" smtClean="0">
                <a:solidFill>
                  <a:schemeClr val="accent1">
                    <a:lumMod val="50000"/>
                  </a:schemeClr>
                </a:solidFill>
              </a:rPr>
              <a:t>Bruce </a:t>
            </a:r>
            <a:r>
              <a:rPr lang="en-US" b="1" dirty="0">
                <a:solidFill>
                  <a:schemeClr val="accent1">
                    <a:lumMod val="50000"/>
                  </a:schemeClr>
                </a:solidFill>
              </a:rPr>
              <a:t>Camblin </a:t>
            </a:r>
            <a:r>
              <a:rPr lang="en-US" b="1" dirty="0" smtClean="0">
                <a:solidFill>
                  <a:schemeClr val="accent1">
                    <a:lumMod val="50000"/>
                  </a:schemeClr>
                </a:solidFill>
              </a:rPr>
              <a:t>– Math	Kathy Darrow-Joiner – Science    </a:t>
            </a:r>
          </a:p>
          <a:p>
            <a:pPr algn="ctr"/>
            <a:r>
              <a:rPr lang="en-US" b="1" dirty="0" smtClean="0">
                <a:solidFill>
                  <a:schemeClr val="accent1">
                    <a:lumMod val="50000"/>
                  </a:schemeClr>
                </a:solidFill>
              </a:rPr>
              <a:t>David Heaton-Bush – Math</a:t>
            </a:r>
          </a:p>
          <a:p>
            <a:pPr algn="ctr"/>
            <a:r>
              <a:rPr lang="en-US" b="1" dirty="0">
                <a:solidFill>
                  <a:schemeClr val="accent1">
                    <a:lumMod val="50000"/>
                  </a:schemeClr>
                </a:solidFill>
              </a:rPr>
              <a:t>Kathy Shoop, Asst. Superintendent for Teaching and </a:t>
            </a:r>
            <a:r>
              <a:rPr lang="en-US" b="1" dirty="0" smtClean="0">
                <a:solidFill>
                  <a:schemeClr val="accent1">
                    <a:lumMod val="50000"/>
                  </a:schemeClr>
                </a:solidFill>
              </a:rPr>
              <a:t>Learning</a:t>
            </a:r>
            <a:endParaRPr lang="en-US" b="1" dirty="0">
              <a:solidFill>
                <a:schemeClr val="accent1">
                  <a:lumMod val="50000"/>
                </a:schemeClr>
              </a:solidFill>
            </a:endParaRPr>
          </a:p>
        </p:txBody>
      </p:sp>
    </p:spTree>
    <p:extLst>
      <p:ext uri="{BB962C8B-B14F-4D97-AF65-F5344CB8AC3E}">
        <p14:creationId xmlns:p14="http://schemas.microsoft.com/office/powerpoint/2010/main" val="26153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96652"/>
            <a:ext cx="7308812" cy="707886"/>
          </a:xfrm>
          <a:prstGeom prst="rect">
            <a:avLst/>
          </a:prstGeom>
          <a:noFill/>
        </p:spPr>
        <p:txBody>
          <a:bodyPr wrap="square" rtlCol="0">
            <a:spAutoFit/>
          </a:bodyPr>
          <a:lstStyle/>
          <a:p>
            <a:pPr algn="ctr"/>
            <a:r>
              <a:rPr lang="en-US" sz="4000" b="1" dirty="0" smtClean="0">
                <a:solidFill>
                  <a:schemeClr val="accent1">
                    <a:lumMod val="50000"/>
                  </a:schemeClr>
                </a:solidFill>
              </a:rPr>
              <a:t>Today’s Learning Targets</a:t>
            </a:r>
            <a:endParaRPr lang="en-US" sz="3200" b="1" dirty="0">
              <a:solidFill>
                <a:schemeClr val="accent1">
                  <a:lumMod val="50000"/>
                </a:schemeClr>
              </a:solidFill>
            </a:endParaRPr>
          </a:p>
        </p:txBody>
      </p:sp>
      <p:sp>
        <p:nvSpPr>
          <p:cNvPr id="4" name="TextBox 3"/>
          <p:cNvSpPr txBox="1"/>
          <p:nvPr/>
        </p:nvSpPr>
        <p:spPr>
          <a:xfrm>
            <a:off x="503548" y="1124744"/>
            <a:ext cx="8244916" cy="5101397"/>
          </a:xfrm>
          <a:prstGeom prst="rect">
            <a:avLst/>
          </a:prstGeom>
          <a:noFill/>
        </p:spPr>
        <p:txBody>
          <a:bodyPr wrap="square" rtlCol="0">
            <a:spAutoFit/>
          </a:bodyPr>
          <a:lstStyle/>
          <a:p>
            <a:pPr marL="457200" indent="-457200">
              <a:lnSpc>
                <a:spcPct val="150000"/>
              </a:lnSpc>
              <a:buFont typeface="+mj-lt"/>
              <a:buAutoNum type="arabicPeriod"/>
            </a:pPr>
            <a:r>
              <a:rPr lang="en-US" sz="2400" b="1" dirty="0">
                <a:solidFill>
                  <a:schemeClr val="accent1">
                    <a:lumMod val="50000"/>
                  </a:schemeClr>
                </a:solidFill>
              </a:rPr>
              <a:t>Experience the Collaborative Inquiry Cycle and understand its key </a:t>
            </a:r>
            <a:r>
              <a:rPr lang="en-US" sz="2400" b="1" dirty="0" smtClean="0">
                <a:solidFill>
                  <a:schemeClr val="accent1">
                    <a:lumMod val="50000"/>
                  </a:schemeClr>
                </a:solidFill>
              </a:rPr>
              <a:t>components</a:t>
            </a:r>
          </a:p>
          <a:p>
            <a:pPr marL="228600" indent="-228600">
              <a:lnSpc>
                <a:spcPct val="150000"/>
              </a:lnSpc>
              <a:buFont typeface="+mj-lt"/>
              <a:buAutoNum type="arabicPeriod"/>
            </a:pPr>
            <a:endParaRPr lang="en-US" sz="800" b="1" dirty="0" smtClean="0">
              <a:solidFill>
                <a:schemeClr val="accent1">
                  <a:lumMod val="50000"/>
                </a:schemeClr>
              </a:solidFill>
            </a:endParaRPr>
          </a:p>
          <a:p>
            <a:pPr marL="457200" indent="-457200">
              <a:lnSpc>
                <a:spcPct val="150000"/>
              </a:lnSpc>
              <a:buFont typeface="+mj-lt"/>
              <a:buAutoNum type="arabicPeriod"/>
            </a:pPr>
            <a:r>
              <a:rPr lang="en-US" sz="2400" b="1" dirty="0">
                <a:solidFill>
                  <a:schemeClr val="accent1">
                    <a:lumMod val="50000"/>
                  </a:schemeClr>
                </a:solidFill>
              </a:rPr>
              <a:t>Analyze capacity for a school-based and/or District-wide collaborative program and examine implications for </a:t>
            </a:r>
            <a:r>
              <a:rPr lang="en-US" sz="2400" b="1" dirty="0" smtClean="0">
                <a:solidFill>
                  <a:schemeClr val="accent1">
                    <a:lumMod val="50000"/>
                  </a:schemeClr>
                </a:solidFill>
              </a:rPr>
              <a:t>action</a:t>
            </a:r>
          </a:p>
          <a:p>
            <a:pPr marL="228600" indent="-228600">
              <a:lnSpc>
                <a:spcPct val="150000"/>
              </a:lnSpc>
              <a:buFont typeface="+mj-lt"/>
              <a:buAutoNum type="arabicPeriod"/>
            </a:pPr>
            <a:endParaRPr lang="en-US" sz="800" b="1" dirty="0" smtClean="0">
              <a:solidFill>
                <a:schemeClr val="accent1">
                  <a:lumMod val="50000"/>
                </a:schemeClr>
              </a:solidFill>
            </a:endParaRPr>
          </a:p>
          <a:p>
            <a:pPr marL="457200" indent="-457200">
              <a:lnSpc>
                <a:spcPct val="150000"/>
              </a:lnSpc>
              <a:buFont typeface="+mj-lt"/>
              <a:buAutoNum type="arabicPeriod"/>
            </a:pPr>
            <a:r>
              <a:rPr lang="en-US" sz="2400" b="1" dirty="0">
                <a:solidFill>
                  <a:schemeClr val="accent1">
                    <a:lumMod val="50000"/>
                  </a:schemeClr>
                </a:solidFill>
              </a:rPr>
              <a:t>Conceptualize a school-based or District-wide professional collaborative </a:t>
            </a:r>
            <a:r>
              <a:rPr lang="en-US" sz="2400" b="1" dirty="0" smtClean="0">
                <a:solidFill>
                  <a:schemeClr val="accent1">
                    <a:lumMod val="50000"/>
                  </a:schemeClr>
                </a:solidFill>
              </a:rPr>
              <a:t>culture</a:t>
            </a:r>
          </a:p>
          <a:p>
            <a:pPr marL="228600" indent="-228600">
              <a:lnSpc>
                <a:spcPct val="150000"/>
              </a:lnSpc>
              <a:buFont typeface="+mj-lt"/>
              <a:buAutoNum type="arabicPeriod"/>
            </a:pPr>
            <a:endParaRPr lang="en-US" sz="800" b="1" dirty="0" smtClean="0">
              <a:solidFill>
                <a:schemeClr val="accent1">
                  <a:lumMod val="50000"/>
                </a:schemeClr>
              </a:solidFill>
            </a:endParaRPr>
          </a:p>
          <a:p>
            <a:pPr marL="457200" indent="-457200">
              <a:lnSpc>
                <a:spcPct val="150000"/>
              </a:lnSpc>
              <a:buFont typeface="+mj-lt"/>
              <a:buAutoNum type="arabicPeriod"/>
            </a:pPr>
            <a:r>
              <a:rPr lang="en-US" sz="2400" b="1" dirty="0">
                <a:solidFill>
                  <a:schemeClr val="accent1">
                    <a:lumMod val="50000"/>
                  </a:schemeClr>
                </a:solidFill>
              </a:rPr>
              <a:t>Develop a 30-60-90 day plan to initiate a sustainable school-based and/or District-wide collaborative practice</a:t>
            </a:r>
          </a:p>
        </p:txBody>
      </p:sp>
    </p:spTree>
    <p:extLst>
      <p:ext uri="{BB962C8B-B14F-4D97-AF65-F5344CB8AC3E}">
        <p14:creationId xmlns:p14="http://schemas.microsoft.com/office/powerpoint/2010/main" val="3186553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368660"/>
            <a:ext cx="7344816" cy="646331"/>
          </a:xfrm>
          <a:prstGeom prst="rect">
            <a:avLst/>
          </a:prstGeom>
          <a:noFill/>
        </p:spPr>
        <p:txBody>
          <a:bodyPr wrap="square" rtlCol="0">
            <a:spAutoFit/>
          </a:bodyPr>
          <a:lstStyle/>
          <a:p>
            <a:pPr algn="ctr"/>
            <a:r>
              <a:rPr lang="en-US" sz="3600" b="1" dirty="0" smtClean="0">
                <a:solidFill>
                  <a:srgbClr val="C00000"/>
                </a:solidFill>
              </a:rPr>
              <a:t>The Importance of Collaboration</a:t>
            </a:r>
            <a:endParaRPr lang="en-US" sz="3600" b="1" dirty="0">
              <a:solidFill>
                <a:srgbClr val="C00000"/>
              </a:solidFill>
            </a:endParaRPr>
          </a:p>
        </p:txBody>
      </p:sp>
      <p:sp>
        <p:nvSpPr>
          <p:cNvPr id="3" name="TextBox 2"/>
          <p:cNvSpPr txBox="1"/>
          <p:nvPr/>
        </p:nvSpPr>
        <p:spPr>
          <a:xfrm>
            <a:off x="899592" y="1340768"/>
            <a:ext cx="7344816" cy="1200329"/>
          </a:xfrm>
          <a:prstGeom prst="rect">
            <a:avLst/>
          </a:prstGeom>
          <a:noFill/>
        </p:spPr>
        <p:txBody>
          <a:bodyPr wrap="square" rtlCol="0">
            <a:spAutoFit/>
          </a:bodyPr>
          <a:lstStyle/>
          <a:p>
            <a:pPr algn="ctr"/>
            <a:r>
              <a:rPr lang="en-US" sz="2400" b="1" dirty="0" smtClean="0">
                <a:solidFill>
                  <a:schemeClr val="bg1"/>
                </a:solidFill>
              </a:rPr>
              <a:t>Collaboration allows teachers to create a </a:t>
            </a:r>
            <a:r>
              <a:rPr lang="en-US" sz="2400" b="1" dirty="0">
                <a:solidFill>
                  <a:schemeClr val="bg1"/>
                </a:solidFill>
              </a:rPr>
              <a:t>common vision and purpose, meaningful power-sharing, mutual learning, </a:t>
            </a:r>
            <a:r>
              <a:rPr lang="en-US" sz="2400" b="1" dirty="0" smtClean="0">
                <a:solidFill>
                  <a:schemeClr val="bg1"/>
                </a:solidFill>
              </a:rPr>
              <a:t>and mutual </a:t>
            </a:r>
            <a:r>
              <a:rPr lang="en-US" sz="2400" b="1" dirty="0">
                <a:solidFill>
                  <a:schemeClr val="bg1"/>
                </a:solidFill>
              </a:rPr>
              <a:t>accountability for results.</a:t>
            </a:r>
          </a:p>
        </p:txBody>
      </p:sp>
      <p:sp>
        <p:nvSpPr>
          <p:cNvPr id="7" name="TextBox 6"/>
          <p:cNvSpPr txBox="1"/>
          <p:nvPr/>
        </p:nvSpPr>
        <p:spPr>
          <a:xfrm>
            <a:off x="899592" y="2948751"/>
            <a:ext cx="7344816" cy="1200329"/>
          </a:xfrm>
          <a:prstGeom prst="rect">
            <a:avLst/>
          </a:prstGeom>
          <a:noFill/>
        </p:spPr>
        <p:txBody>
          <a:bodyPr wrap="square" rtlCol="0">
            <a:spAutoFit/>
          </a:bodyPr>
          <a:lstStyle/>
          <a:p>
            <a:pPr algn="ctr"/>
            <a:r>
              <a:rPr lang="en-US" sz="2400" b="1" dirty="0" smtClean="0">
                <a:solidFill>
                  <a:schemeClr val="bg1"/>
                </a:solidFill>
              </a:rPr>
              <a:t>Professional communities thrive where collaboration, experimentation, and challenging discourse are possible and welcome.</a:t>
            </a:r>
            <a:endParaRPr lang="en-US" sz="2400" b="1" dirty="0">
              <a:solidFill>
                <a:schemeClr val="bg1"/>
              </a:solidFill>
            </a:endParaRPr>
          </a:p>
        </p:txBody>
      </p:sp>
      <p:sp>
        <p:nvSpPr>
          <p:cNvPr id="8" name="TextBox 7"/>
          <p:cNvSpPr txBox="1"/>
          <p:nvPr/>
        </p:nvSpPr>
        <p:spPr>
          <a:xfrm>
            <a:off x="899592" y="4628742"/>
            <a:ext cx="7344816" cy="1200329"/>
          </a:xfrm>
          <a:prstGeom prst="rect">
            <a:avLst/>
          </a:prstGeom>
          <a:noFill/>
        </p:spPr>
        <p:txBody>
          <a:bodyPr wrap="square" rtlCol="0">
            <a:spAutoFit/>
          </a:bodyPr>
          <a:lstStyle/>
          <a:p>
            <a:pPr algn="ctr"/>
            <a:r>
              <a:rPr lang="en-US" sz="2400" b="1" dirty="0" smtClean="0">
                <a:solidFill>
                  <a:schemeClr val="bg1"/>
                </a:solidFill>
              </a:rPr>
              <a:t>Sharing </a:t>
            </a:r>
            <a:r>
              <a:rPr lang="en-US" sz="2400" b="1" dirty="0">
                <a:solidFill>
                  <a:schemeClr val="bg1"/>
                </a:solidFill>
              </a:rPr>
              <a:t>among </a:t>
            </a:r>
            <a:r>
              <a:rPr lang="en-US" sz="2400" b="1" dirty="0" smtClean="0">
                <a:solidFill>
                  <a:schemeClr val="bg1"/>
                </a:solidFill>
              </a:rPr>
              <a:t>educators </a:t>
            </a:r>
            <a:r>
              <a:rPr lang="en-US" sz="2400" b="1" dirty="0">
                <a:solidFill>
                  <a:schemeClr val="bg1"/>
                </a:solidFill>
              </a:rPr>
              <a:t>allows them to feel supported by other educators</a:t>
            </a:r>
            <a:r>
              <a:rPr lang="en-US" sz="2400" b="1" dirty="0" smtClean="0">
                <a:solidFill>
                  <a:schemeClr val="bg1"/>
                </a:solidFill>
              </a:rPr>
              <a:t> </a:t>
            </a:r>
            <a:r>
              <a:rPr lang="en-US" sz="2400" b="1" dirty="0">
                <a:solidFill>
                  <a:schemeClr val="bg1"/>
                </a:solidFill>
              </a:rPr>
              <a:t>in their quest to better serve the needs of their students</a:t>
            </a:r>
            <a:r>
              <a:rPr lang="en-US" sz="2400" b="1" dirty="0" smtClean="0">
                <a:solidFill>
                  <a:schemeClr val="bg1"/>
                </a:solidFill>
              </a:rPr>
              <a:t>.</a:t>
            </a:r>
            <a:endParaRPr lang="en-US" sz="2400" b="1" dirty="0">
              <a:solidFill>
                <a:schemeClr val="bg1"/>
              </a:solidFill>
            </a:endParaRPr>
          </a:p>
        </p:txBody>
      </p:sp>
      <p:pic>
        <p:nvPicPr>
          <p:cNvPr id="9" name="Picture 4" descr="C:\Users\Kat\AppData\Local\Microsoft\Windows\Temporary Internet Files\Content.IE5\ACYY0R67\MCj023326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2" y="5611680"/>
            <a:ext cx="1876561" cy="124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7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76964" cy="600164"/>
          </a:xfrm>
          <a:prstGeom prst="rect">
            <a:avLst/>
          </a:prstGeom>
          <a:noFill/>
        </p:spPr>
        <p:txBody>
          <a:bodyPr wrap="square" rtlCol="0">
            <a:spAutoFit/>
          </a:bodyPr>
          <a:lstStyle/>
          <a:p>
            <a:pPr algn="ctr"/>
            <a:r>
              <a:rPr lang="en-US" sz="3300" b="1" dirty="0" smtClean="0">
                <a:solidFill>
                  <a:schemeClr val="bg2">
                    <a:lumMod val="50000"/>
                  </a:schemeClr>
                </a:solidFill>
                <a:effectLst>
                  <a:outerShdw blurRad="38100" dist="38100" dir="2700000" algn="tl">
                    <a:srgbClr val="000000">
                      <a:alpha val="43137"/>
                    </a:srgbClr>
                  </a:outerShdw>
                </a:effectLst>
              </a:rPr>
              <a:t>Developmental vs Supportive Collaboration</a:t>
            </a:r>
            <a:endParaRPr lang="en-US" sz="33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63588" y="1040396"/>
            <a:ext cx="7776864" cy="4739759"/>
          </a:xfrm>
          <a:prstGeom prst="rect">
            <a:avLst/>
          </a:prstGeom>
          <a:noFill/>
        </p:spPr>
        <p:txBody>
          <a:bodyPr wrap="square" rtlCol="0">
            <a:spAutoFit/>
          </a:bodyPr>
          <a:lstStyle/>
          <a:p>
            <a:pPr>
              <a:lnSpc>
                <a:spcPct val="150000"/>
              </a:lnSpc>
              <a:buSzPct val="150000"/>
            </a:pPr>
            <a:r>
              <a:rPr lang="en-US" sz="2400" b="1" dirty="0" smtClean="0">
                <a:solidFill>
                  <a:schemeClr val="bg2">
                    <a:lumMod val="50000"/>
                  </a:schemeClr>
                </a:solidFill>
              </a:rPr>
              <a:t>Collaboration</a:t>
            </a:r>
            <a:r>
              <a:rPr lang="en-US" sz="2000" b="1" dirty="0" smtClean="0">
                <a:solidFill>
                  <a:schemeClr val="bg2">
                    <a:lumMod val="50000"/>
                  </a:schemeClr>
                </a:solidFill>
              </a:rPr>
              <a:t> —  </a:t>
            </a:r>
            <a:r>
              <a:rPr lang="en-US" sz="2200" b="1" dirty="0" smtClean="0">
                <a:solidFill>
                  <a:schemeClr val="bg2">
                    <a:lumMod val="50000"/>
                  </a:schemeClr>
                </a:solidFill>
              </a:rPr>
              <a:t>enhancing </a:t>
            </a:r>
            <a:r>
              <a:rPr lang="en-US" sz="2200" b="1" dirty="0">
                <a:solidFill>
                  <a:schemeClr val="bg2">
                    <a:lumMod val="50000"/>
                  </a:schemeClr>
                </a:solidFill>
              </a:rPr>
              <a:t>the capacity of </a:t>
            </a:r>
            <a:r>
              <a:rPr lang="en-US" sz="2200" b="1" dirty="0" smtClean="0">
                <a:solidFill>
                  <a:schemeClr val="bg2">
                    <a:lumMod val="50000"/>
                  </a:schemeClr>
                </a:solidFill>
              </a:rPr>
              <a:t>others </a:t>
            </a:r>
            <a:r>
              <a:rPr lang="en-US" sz="2200" b="1" dirty="0">
                <a:solidFill>
                  <a:schemeClr val="bg2">
                    <a:lumMod val="50000"/>
                  </a:schemeClr>
                </a:solidFill>
              </a:rPr>
              <a:t>for </a:t>
            </a:r>
            <a:r>
              <a:rPr lang="en-US" sz="2200" b="1" dirty="0" smtClean="0">
                <a:solidFill>
                  <a:schemeClr val="bg2">
                    <a:lumMod val="50000"/>
                  </a:schemeClr>
                </a:solidFill>
              </a:rPr>
              <a:t>mutual </a:t>
            </a:r>
          </a:p>
          <a:p>
            <a:pPr>
              <a:lnSpc>
                <a:spcPct val="150000"/>
              </a:lnSpc>
              <a:buSzPct val="150000"/>
            </a:pPr>
            <a:r>
              <a:rPr lang="en-US" sz="2200" b="1" dirty="0">
                <a:solidFill>
                  <a:schemeClr val="bg2">
                    <a:lumMod val="50000"/>
                  </a:schemeClr>
                </a:solidFill>
              </a:rPr>
              <a:t>	</a:t>
            </a:r>
            <a:r>
              <a:rPr lang="en-US" sz="2200" b="1" dirty="0" smtClean="0">
                <a:solidFill>
                  <a:schemeClr val="bg2">
                    <a:lumMod val="50000"/>
                  </a:schemeClr>
                </a:solidFill>
              </a:rPr>
              <a:t>        benefit, and to achieve </a:t>
            </a:r>
            <a:r>
              <a:rPr lang="en-US" sz="2200" b="1" dirty="0">
                <a:solidFill>
                  <a:schemeClr val="bg2">
                    <a:lumMod val="50000"/>
                  </a:schemeClr>
                </a:solidFill>
              </a:rPr>
              <a:t>a common </a:t>
            </a:r>
            <a:r>
              <a:rPr lang="en-US" sz="2200" b="1" dirty="0" smtClean="0">
                <a:solidFill>
                  <a:schemeClr val="bg2">
                    <a:lumMod val="50000"/>
                  </a:schemeClr>
                </a:solidFill>
              </a:rPr>
              <a:t>purpose.  </a:t>
            </a:r>
          </a:p>
          <a:p>
            <a:pPr>
              <a:lnSpc>
                <a:spcPct val="150000"/>
              </a:lnSpc>
              <a:buSzPct val="150000"/>
            </a:pPr>
            <a:endParaRPr lang="en-US" sz="2000" b="1" i="1" dirty="0">
              <a:solidFill>
                <a:schemeClr val="bg2">
                  <a:lumMod val="50000"/>
                </a:schemeClr>
              </a:solidFill>
            </a:endParaRPr>
          </a:p>
          <a:p>
            <a:pPr>
              <a:lnSpc>
                <a:spcPct val="150000"/>
              </a:lnSpc>
              <a:buSzPct val="150000"/>
            </a:pPr>
            <a:r>
              <a:rPr lang="en-US" sz="2400" b="1" dirty="0">
                <a:solidFill>
                  <a:schemeClr val="bg2">
                    <a:lumMod val="50000"/>
                  </a:schemeClr>
                </a:solidFill>
              </a:rPr>
              <a:t>Supportive Collaboration </a:t>
            </a:r>
            <a:r>
              <a:rPr lang="en-US" sz="2000" b="1" dirty="0">
                <a:solidFill>
                  <a:schemeClr val="bg2">
                    <a:lumMod val="50000"/>
                  </a:schemeClr>
                </a:solidFill>
              </a:rPr>
              <a:t>– </a:t>
            </a:r>
            <a:r>
              <a:rPr lang="en-US" sz="2200" b="1" dirty="0">
                <a:solidFill>
                  <a:schemeClr val="bg2">
                    <a:lumMod val="50000"/>
                  </a:schemeClr>
                </a:solidFill>
              </a:rPr>
              <a:t>working together by pooling of </a:t>
            </a:r>
          </a:p>
          <a:p>
            <a:pPr>
              <a:lnSpc>
                <a:spcPct val="150000"/>
              </a:lnSpc>
              <a:buSzPct val="150000"/>
            </a:pPr>
            <a:r>
              <a:rPr lang="en-US" sz="2200" b="1" dirty="0">
                <a:solidFill>
                  <a:schemeClr val="bg2">
                    <a:lumMod val="50000"/>
                  </a:schemeClr>
                </a:solidFill>
              </a:rPr>
              <a:t>	        knowledge and resources towards a common goal</a:t>
            </a:r>
            <a:r>
              <a:rPr lang="en-US" sz="2200" b="1" dirty="0" smtClean="0">
                <a:solidFill>
                  <a:schemeClr val="bg2">
                    <a:lumMod val="50000"/>
                  </a:schemeClr>
                </a:solidFill>
              </a:rPr>
              <a:t>.</a:t>
            </a:r>
          </a:p>
          <a:p>
            <a:pPr>
              <a:buSzPct val="150000"/>
            </a:pPr>
            <a:endParaRPr lang="en-US" sz="1600" b="1" i="1" dirty="0" smtClean="0">
              <a:solidFill>
                <a:schemeClr val="bg2">
                  <a:lumMod val="50000"/>
                </a:schemeClr>
              </a:solidFill>
            </a:endParaRPr>
          </a:p>
          <a:p>
            <a:pPr>
              <a:buSzPct val="150000"/>
            </a:pPr>
            <a:endParaRPr lang="en-US" sz="1600" b="1" i="1" dirty="0">
              <a:solidFill>
                <a:schemeClr val="bg2">
                  <a:lumMod val="50000"/>
                </a:schemeClr>
              </a:solidFill>
            </a:endParaRPr>
          </a:p>
          <a:p>
            <a:pPr>
              <a:lnSpc>
                <a:spcPct val="150000"/>
              </a:lnSpc>
              <a:buSzPct val="150000"/>
            </a:pPr>
            <a:r>
              <a:rPr lang="en-US" sz="2400" b="1" dirty="0">
                <a:solidFill>
                  <a:schemeClr val="bg2">
                    <a:lumMod val="50000"/>
                  </a:schemeClr>
                </a:solidFill>
              </a:rPr>
              <a:t>Developmental Collaboration </a:t>
            </a:r>
            <a:r>
              <a:rPr lang="en-US" sz="2000" b="1" dirty="0">
                <a:solidFill>
                  <a:schemeClr val="bg2">
                    <a:lumMod val="50000"/>
                  </a:schemeClr>
                </a:solidFill>
              </a:rPr>
              <a:t>- </a:t>
            </a:r>
            <a:r>
              <a:rPr lang="en-US" sz="2200" b="1" dirty="0" smtClean="0">
                <a:solidFill>
                  <a:schemeClr val="bg2">
                    <a:lumMod val="50000"/>
                  </a:schemeClr>
                </a:solidFill>
              </a:rPr>
              <a:t>working together through 	        	        </a:t>
            </a:r>
            <a:r>
              <a:rPr lang="en-US" sz="2200" b="1" u="sng" dirty="0" smtClean="0">
                <a:solidFill>
                  <a:schemeClr val="bg2">
                    <a:lumMod val="50000"/>
                  </a:schemeClr>
                </a:solidFill>
              </a:rPr>
              <a:t>networking</a:t>
            </a:r>
            <a:r>
              <a:rPr lang="en-US" sz="2200" b="1" dirty="0" smtClean="0">
                <a:solidFill>
                  <a:schemeClr val="bg2">
                    <a:lumMod val="50000"/>
                  </a:schemeClr>
                </a:solidFill>
              </a:rPr>
              <a:t>, </a:t>
            </a:r>
            <a:r>
              <a:rPr lang="en-US" sz="2200" b="1" u="sng" dirty="0" smtClean="0">
                <a:solidFill>
                  <a:schemeClr val="bg2">
                    <a:lumMod val="50000"/>
                  </a:schemeClr>
                </a:solidFill>
              </a:rPr>
              <a:t>coordinating</a:t>
            </a:r>
            <a:r>
              <a:rPr lang="en-US" sz="2200" b="1" dirty="0">
                <a:solidFill>
                  <a:schemeClr val="bg2">
                    <a:lumMod val="50000"/>
                  </a:schemeClr>
                </a:solidFill>
              </a:rPr>
              <a:t>, and </a:t>
            </a:r>
            <a:r>
              <a:rPr lang="en-US" sz="2200" b="1" u="sng" dirty="0" smtClean="0">
                <a:solidFill>
                  <a:schemeClr val="bg2">
                    <a:lumMod val="50000"/>
                  </a:schemeClr>
                </a:solidFill>
              </a:rPr>
              <a:t>cooperating</a:t>
            </a:r>
            <a:r>
              <a:rPr lang="en-US" sz="2200" b="1" dirty="0" smtClean="0">
                <a:solidFill>
                  <a:schemeClr val="bg2">
                    <a:lumMod val="50000"/>
                  </a:schemeClr>
                </a:solidFill>
              </a:rPr>
              <a:t> </a:t>
            </a:r>
            <a:r>
              <a:rPr lang="en-US" sz="2200" b="1" dirty="0">
                <a:solidFill>
                  <a:schemeClr val="bg2">
                    <a:lumMod val="50000"/>
                  </a:schemeClr>
                </a:solidFill>
              </a:rPr>
              <a:t>that </a:t>
            </a:r>
            <a:endParaRPr lang="en-US" sz="2200" b="1" dirty="0" smtClean="0">
              <a:solidFill>
                <a:schemeClr val="bg2">
                  <a:lumMod val="50000"/>
                </a:schemeClr>
              </a:solidFill>
            </a:endParaRPr>
          </a:p>
          <a:p>
            <a:pPr>
              <a:lnSpc>
                <a:spcPct val="150000"/>
              </a:lnSpc>
              <a:buSzPct val="150000"/>
            </a:pPr>
            <a:r>
              <a:rPr lang="en-US" sz="2200" b="1" dirty="0">
                <a:solidFill>
                  <a:schemeClr val="bg2">
                    <a:lumMod val="50000"/>
                  </a:schemeClr>
                </a:solidFill>
              </a:rPr>
              <a:t>	</a:t>
            </a:r>
            <a:r>
              <a:rPr lang="en-US" sz="2200" b="1" dirty="0" smtClean="0">
                <a:solidFill>
                  <a:schemeClr val="bg2">
                    <a:lumMod val="50000"/>
                  </a:schemeClr>
                </a:solidFill>
              </a:rPr>
              <a:t>        builds collegiality. </a:t>
            </a:r>
          </a:p>
        </p:txBody>
      </p:sp>
      <p:sp>
        <p:nvSpPr>
          <p:cNvPr id="4" name="5-Point Star 3"/>
          <p:cNvSpPr/>
          <p:nvPr/>
        </p:nvSpPr>
        <p:spPr>
          <a:xfrm>
            <a:off x="449542" y="4185084"/>
            <a:ext cx="450050" cy="46805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985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48680"/>
            <a:ext cx="8229600" cy="600164"/>
          </a:xfrm>
          <a:prstGeom prst="rect">
            <a:avLst/>
          </a:prstGeom>
          <a:noFill/>
        </p:spPr>
        <p:txBody>
          <a:bodyPr wrap="square" rtlCol="0">
            <a:spAutoFit/>
          </a:bodyPr>
          <a:lstStyle/>
          <a:p>
            <a:pPr algn="ctr"/>
            <a:r>
              <a:rPr lang="en-US" sz="3300" b="1" dirty="0" smtClean="0">
                <a:solidFill>
                  <a:schemeClr val="bg2">
                    <a:lumMod val="50000"/>
                  </a:schemeClr>
                </a:solidFill>
                <a:effectLst>
                  <a:outerShdw blurRad="38100" dist="38100" dir="2700000" algn="tl">
                    <a:srgbClr val="000000">
                      <a:alpha val="43137"/>
                    </a:srgbClr>
                  </a:outerShdw>
                </a:effectLst>
              </a:rPr>
              <a:t>Collaborative Inquiry Cycle Teams Personnel</a:t>
            </a:r>
            <a:endParaRPr lang="en-US" sz="33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63588" y="1376772"/>
            <a:ext cx="4644516" cy="4524315"/>
          </a:xfrm>
          <a:prstGeom prst="rect">
            <a:avLst/>
          </a:prstGeom>
          <a:noFill/>
        </p:spPr>
        <p:txBody>
          <a:bodyPr wrap="square" rtlCol="0">
            <a:spAutoFit/>
          </a:bodyPr>
          <a:lstStyle/>
          <a:p>
            <a:pPr marL="342900" indent="-342900">
              <a:lnSpc>
                <a:spcPct val="150000"/>
              </a:lnSpc>
              <a:buSzPct val="150000"/>
              <a:buFont typeface="Arial" pitchFamily="34" charset="0"/>
              <a:buChar char="•"/>
            </a:pPr>
            <a:r>
              <a:rPr lang="en-US" sz="2400" b="1" dirty="0" smtClean="0">
                <a:solidFill>
                  <a:schemeClr val="bg2">
                    <a:lumMod val="50000"/>
                  </a:schemeClr>
                </a:solidFill>
              </a:rPr>
              <a:t>By Specific Grade Level bands </a:t>
            </a:r>
          </a:p>
          <a:p>
            <a:pPr marL="342900" indent="-342900">
              <a:lnSpc>
                <a:spcPct val="150000"/>
              </a:lnSpc>
              <a:buSzPct val="150000"/>
              <a:buFont typeface="Arial" pitchFamily="34" charset="0"/>
              <a:buChar char="•"/>
            </a:pPr>
            <a:endParaRPr lang="en-US" b="1" dirty="0" smtClean="0">
              <a:solidFill>
                <a:schemeClr val="bg2">
                  <a:lumMod val="50000"/>
                </a:schemeClr>
              </a:solidFill>
            </a:endParaRPr>
          </a:p>
          <a:p>
            <a:pPr marL="342900" indent="-342900">
              <a:lnSpc>
                <a:spcPct val="150000"/>
              </a:lnSpc>
              <a:buSzPct val="150000"/>
              <a:buFont typeface="Arial" pitchFamily="34" charset="0"/>
              <a:buChar char="•"/>
            </a:pPr>
            <a:r>
              <a:rPr lang="en-US" sz="2400" b="1" dirty="0" smtClean="0">
                <a:solidFill>
                  <a:schemeClr val="bg2">
                    <a:lumMod val="50000"/>
                  </a:schemeClr>
                </a:solidFill>
              </a:rPr>
              <a:t>By Curricular Disciplines	</a:t>
            </a:r>
          </a:p>
          <a:p>
            <a:pPr marL="342900" indent="-342900">
              <a:lnSpc>
                <a:spcPct val="150000"/>
              </a:lnSpc>
              <a:buSzPct val="150000"/>
              <a:buFont typeface="Arial" pitchFamily="34" charset="0"/>
              <a:buChar char="•"/>
            </a:pPr>
            <a:endParaRPr lang="en-US" b="1" dirty="0">
              <a:solidFill>
                <a:schemeClr val="bg2">
                  <a:lumMod val="50000"/>
                </a:schemeClr>
              </a:solidFill>
            </a:endParaRPr>
          </a:p>
          <a:p>
            <a:pPr marL="342900" indent="-342900">
              <a:lnSpc>
                <a:spcPct val="150000"/>
              </a:lnSpc>
              <a:buSzPct val="150000"/>
              <a:buFont typeface="Arial" pitchFamily="34" charset="0"/>
              <a:buChar char="•"/>
            </a:pPr>
            <a:r>
              <a:rPr lang="en-US" sz="2400" b="1" dirty="0" smtClean="0">
                <a:solidFill>
                  <a:schemeClr val="bg2">
                    <a:lumMod val="50000"/>
                  </a:schemeClr>
                </a:solidFill>
              </a:rPr>
              <a:t>By Interdisciplinary Teams	</a:t>
            </a:r>
          </a:p>
          <a:p>
            <a:pPr marL="342900" indent="-342900">
              <a:lnSpc>
                <a:spcPct val="150000"/>
              </a:lnSpc>
              <a:buSzPct val="150000"/>
              <a:buFont typeface="Arial" pitchFamily="34" charset="0"/>
              <a:buChar char="•"/>
            </a:pPr>
            <a:endParaRPr lang="en-US" b="1" dirty="0">
              <a:solidFill>
                <a:schemeClr val="bg2">
                  <a:lumMod val="50000"/>
                </a:schemeClr>
              </a:solidFill>
            </a:endParaRPr>
          </a:p>
          <a:p>
            <a:pPr marL="342900" indent="-342900">
              <a:lnSpc>
                <a:spcPct val="150000"/>
              </a:lnSpc>
              <a:buSzPct val="150000"/>
              <a:buFont typeface="Arial" pitchFamily="34" charset="0"/>
              <a:buChar char="•"/>
            </a:pPr>
            <a:r>
              <a:rPr lang="en-US" sz="2400" b="1" dirty="0" smtClean="0">
                <a:solidFill>
                  <a:schemeClr val="bg2">
                    <a:lumMod val="50000"/>
                  </a:schemeClr>
                </a:solidFill>
              </a:rPr>
              <a:t>By Whole School Teams	</a:t>
            </a:r>
          </a:p>
          <a:p>
            <a:pPr marL="342900" indent="-342900">
              <a:lnSpc>
                <a:spcPct val="150000"/>
              </a:lnSpc>
              <a:buSzPct val="150000"/>
              <a:buFont typeface="Arial" pitchFamily="34" charset="0"/>
              <a:buChar char="•"/>
            </a:pPr>
            <a:endParaRPr lang="en-US" b="1" dirty="0">
              <a:solidFill>
                <a:schemeClr val="bg2">
                  <a:lumMod val="50000"/>
                </a:schemeClr>
              </a:solidFill>
            </a:endParaRPr>
          </a:p>
          <a:p>
            <a:pPr marL="342900" indent="-342900">
              <a:lnSpc>
                <a:spcPct val="150000"/>
              </a:lnSpc>
              <a:buSzPct val="150000"/>
              <a:buFont typeface="Arial" pitchFamily="34" charset="0"/>
              <a:buChar char="•"/>
            </a:pPr>
            <a:r>
              <a:rPr lang="en-US" sz="2400" b="1" dirty="0" smtClean="0">
                <a:solidFill>
                  <a:schemeClr val="bg2">
                    <a:lumMod val="50000"/>
                  </a:schemeClr>
                </a:solidFill>
              </a:rPr>
              <a:t>By Multi-School </a:t>
            </a:r>
            <a:r>
              <a:rPr lang="en-US" sz="2400" b="1" dirty="0">
                <a:solidFill>
                  <a:schemeClr val="bg2">
                    <a:lumMod val="50000"/>
                  </a:schemeClr>
                </a:solidFill>
              </a:rPr>
              <a:t>Teams	</a:t>
            </a:r>
          </a:p>
        </p:txBody>
      </p:sp>
      <p:sp>
        <p:nvSpPr>
          <p:cNvPr id="4" name="TextBox 3"/>
          <p:cNvSpPr txBox="1"/>
          <p:nvPr/>
        </p:nvSpPr>
        <p:spPr>
          <a:xfrm>
            <a:off x="5652120" y="1376772"/>
            <a:ext cx="3024336" cy="4524315"/>
          </a:xfrm>
          <a:prstGeom prst="rect">
            <a:avLst/>
          </a:prstGeom>
          <a:noFill/>
        </p:spPr>
        <p:txBody>
          <a:bodyPr wrap="square" rtlCol="0">
            <a:spAutoFit/>
          </a:bodyPr>
          <a:lstStyle/>
          <a:p>
            <a:pPr>
              <a:lnSpc>
                <a:spcPct val="150000"/>
              </a:lnSpc>
              <a:buSzPct val="150000"/>
            </a:pPr>
            <a:r>
              <a:rPr lang="en-US" sz="2400" b="1" dirty="0" smtClean="0">
                <a:solidFill>
                  <a:schemeClr val="bg2">
                    <a:lumMod val="50000"/>
                  </a:schemeClr>
                </a:solidFill>
              </a:rPr>
              <a:t>(horizontal)</a:t>
            </a:r>
          </a:p>
          <a:p>
            <a:pPr>
              <a:lnSpc>
                <a:spcPct val="150000"/>
              </a:lnSpc>
              <a:buSzPct val="150000"/>
            </a:pPr>
            <a:endParaRPr lang="en-US" b="1" dirty="0" smtClean="0">
              <a:solidFill>
                <a:schemeClr val="bg2">
                  <a:lumMod val="50000"/>
                </a:schemeClr>
              </a:solidFill>
            </a:endParaRPr>
          </a:p>
          <a:p>
            <a:pPr>
              <a:lnSpc>
                <a:spcPct val="150000"/>
              </a:lnSpc>
              <a:buSzPct val="150000"/>
            </a:pPr>
            <a:r>
              <a:rPr lang="en-US" sz="2400" b="1" dirty="0" smtClean="0">
                <a:solidFill>
                  <a:schemeClr val="bg2">
                    <a:lumMod val="50000"/>
                  </a:schemeClr>
                </a:solidFill>
              </a:rPr>
              <a:t>(vertical)	</a:t>
            </a:r>
          </a:p>
          <a:p>
            <a:pPr>
              <a:lnSpc>
                <a:spcPct val="150000"/>
              </a:lnSpc>
              <a:buSzPct val="150000"/>
            </a:pPr>
            <a:endParaRPr lang="en-US" b="1" dirty="0">
              <a:solidFill>
                <a:schemeClr val="bg2">
                  <a:lumMod val="50000"/>
                </a:schemeClr>
              </a:solidFill>
            </a:endParaRPr>
          </a:p>
          <a:p>
            <a:pPr>
              <a:lnSpc>
                <a:spcPct val="150000"/>
              </a:lnSpc>
              <a:buSzPct val="150000"/>
            </a:pPr>
            <a:r>
              <a:rPr lang="en-US" sz="2400" b="1" dirty="0" smtClean="0">
                <a:solidFill>
                  <a:schemeClr val="bg2">
                    <a:lumMod val="50000"/>
                  </a:schemeClr>
                </a:solidFill>
              </a:rPr>
              <a:t>(multiple academics)	</a:t>
            </a:r>
          </a:p>
          <a:p>
            <a:pPr>
              <a:lnSpc>
                <a:spcPct val="150000"/>
              </a:lnSpc>
              <a:buSzPct val="150000"/>
            </a:pPr>
            <a:endParaRPr lang="en-US" b="1" dirty="0">
              <a:solidFill>
                <a:schemeClr val="bg2">
                  <a:lumMod val="50000"/>
                </a:schemeClr>
              </a:solidFill>
            </a:endParaRPr>
          </a:p>
          <a:p>
            <a:pPr>
              <a:lnSpc>
                <a:spcPct val="150000"/>
              </a:lnSpc>
              <a:buSzPct val="150000"/>
            </a:pPr>
            <a:r>
              <a:rPr lang="en-US" sz="2400" b="1" dirty="0" smtClean="0">
                <a:solidFill>
                  <a:schemeClr val="bg2">
                    <a:lumMod val="50000"/>
                  </a:schemeClr>
                </a:solidFill>
              </a:rPr>
              <a:t>(vertical &amp; systemic)	</a:t>
            </a:r>
          </a:p>
          <a:p>
            <a:pPr>
              <a:lnSpc>
                <a:spcPct val="150000"/>
              </a:lnSpc>
              <a:buSzPct val="150000"/>
            </a:pPr>
            <a:endParaRPr lang="en-US" b="1" dirty="0">
              <a:solidFill>
                <a:schemeClr val="bg2">
                  <a:lumMod val="50000"/>
                </a:schemeClr>
              </a:solidFill>
            </a:endParaRPr>
          </a:p>
          <a:p>
            <a:pPr>
              <a:lnSpc>
                <a:spcPct val="150000"/>
              </a:lnSpc>
              <a:buSzPct val="150000"/>
            </a:pPr>
            <a:r>
              <a:rPr lang="en-US" sz="2400" b="1" dirty="0" smtClean="0">
                <a:solidFill>
                  <a:schemeClr val="bg2">
                    <a:lumMod val="50000"/>
                  </a:schemeClr>
                </a:solidFill>
              </a:rPr>
              <a:t>(systemic)</a:t>
            </a:r>
            <a:r>
              <a:rPr lang="en-US" sz="2400" b="1" dirty="0">
                <a:solidFill>
                  <a:schemeClr val="bg2">
                    <a:lumMod val="50000"/>
                  </a:schemeClr>
                </a:solidFill>
              </a:rPr>
              <a:t>	</a:t>
            </a:r>
          </a:p>
        </p:txBody>
      </p:sp>
    </p:spTree>
    <p:extLst>
      <p:ext uri="{BB962C8B-B14F-4D97-AF65-F5344CB8AC3E}">
        <p14:creationId xmlns:p14="http://schemas.microsoft.com/office/powerpoint/2010/main" val="41434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 calcmode="lin" valueType="num">
                                      <p:cBhvr additive="base">
                                        <p:cTn id="6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ular Arrow 1"/>
          <p:cNvSpPr/>
          <p:nvPr/>
        </p:nvSpPr>
        <p:spPr>
          <a:xfrm>
            <a:off x="1749630" y="1455240"/>
            <a:ext cx="5644739" cy="4494040"/>
          </a:xfrm>
          <a:prstGeom prst="circularArrow">
            <a:avLst>
              <a:gd name="adj1" fmla="val 3764"/>
              <a:gd name="adj2" fmla="val 330680"/>
              <a:gd name="adj3" fmla="val 14200319"/>
              <a:gd name="adj4" fmla="val 17130171"/>
              <a:gd name="adj5" fmla="val 5428"/>
            </a:avLst>
          </a:prstGeom>
          <a:solidFill>
            <a:srgbClr val="FFFF00"/>
          </a:solidFill>
          <a:ln>
            <a:solidFill>
              <a:schemeClr val="bg2">
                <a:lumMod val="50000"/>
              </a:schemeClr>
            </a:solidFill>
          </a:ln>
          <a:effectLst/>
          <a:scene3d>
            <a:camera prst="orthographicFront"/>
            <a:lightRig rig="threePt" dir="t">
              <a:rot lat="0" lon="0" rev="7500000"/>
            </a:lightRig>
          </a:scene3d>
          <a:sp3d z="-152400" extrusionH="63500" prstMaterial="matte">
            <a:bevelT w="144450" h="6350" prst="relaxedInset"/>
            <a:contourClr>
              <a:schemeClr val="bg1"/>
            </a:contourClr>
          </a:sp3d>
        </p:spPr>
        <p:style>
          <a:lnRef idx="0">
            <a:scrgbClr r="0" g="0" b="0"/>
          </a:lnRef>
          <a:fillRef idx="3">
            <a:scrgbClr r="0" g="0" b="0"/>
          </a:fillRef>
          <a:effectRef idx="0">
            <a:scrgbClr r="0" g="0" b="0"/>
          </a:effectRef>
          <a:fontRef idx="minor">
            <a:schemeClr val="dk1">
              <a:hueOff val="0"/>
              <a:satOff val="0"/>
              <a:lumOff val="0"/>
              <a:alphaOff val="0"/>
            </a:schemeClr>
          </a:fontRef>
        </p:style>
      </p:sp>
      <p:sp>
        <p:nvSpPr>
          <p:cNvPr id="3" name="TextBox 2"/>
          <p:cNvSpPr txBox="1"/>
          <p:nvPr/>
        </p:nvSpPr>
        <p:spPr>
          <a:xfrm>
            <a:off x="899592" y="260648"/>
            <a:ext cx="7344816" cy="523220"/>
          </a:xfrm>
          <a:prstGeom prst="rect">
            <a:avLst/>
          </a:prstGeom>
          <a:noFill/>
        </p:spPr>
        <p:txBody>
          <a:bodyPr wrap="square" rtlCol="0">
            <a:spAutoFit/>
          </a:bodyPr>
          <a:lstStyle/>
          <a:p>
            <a:pPr algn="ctr"/>
            <a:r>
              <a:rPr lang="en-US" sz="2800" b="1" dirty="0" smtClean="0">
                <a:solidFill>
                  <a:schemeClr val="accent1">
                    <a:lumMod val="50000"/>
                  </a:schemeClr>
                </a:solidFill>
              </a:rPr>
              <a:t>Team Activity</a:t>
            </a:r>
            <a:endParaRPr lang="en-US" sz="2800" b="1" dirty="0">
              <a:solidFill>
                <a:schemeClr val="accent1">
                  <a:lumMod val="50000"/>
                </a:schemeClr>
              </a:solidFill>
            </a:endParaRPr>
          </a:p>
        </p:txBody>
      </p:sp>
      <p:sp>
        <p:nvSpPr>
          <p:cNvPr id="4" name="TextBox 3"/>
          <p:cNvSpPr txBox="1"/>
          <p:nvPr/>
        </p:nvSpPr>
        <p:spPr>
          <a:xfrm>
            <a:off x="899592" y="368660"/>
            <a:ext cx="5364596" cy="369332"/>
          </a:xfrm>
          <a:prstGeom prst="rect">
            <a:avLst/>
          </a:prstGeom>
          <a:noFill/>
        </p:spPr>
        <p:txBody>
          <a:bodyPr wrap="square" rtlCol="0">
            <a:spAutoFit/>
          </a:bodyPr>
          <a:lstStyle/>
          <a:p>
            <a:endParaRPr lang="en-US" dirty="0"/>
          </a:p>
        </p:txBody>
      </p:sp>
      <p:sp>
        <p:nvSpPr>
          <p:cNvPr id="5" name="TextBox 4"/>
          <p:cNvSpPr txBox="1"/>
          <p:nvPr/>
        </p:nvSpPr>
        <p:spPr>
          <a:xfrm>
            <a:off x="899592" y="1052736"/>
            <a:ext cx="7344816" cy="4524315"/>
          </a:xfrm>
          <a:prstGeom prst="rect">
            <a:avLst/>
          </a:prstGeom>
          <a:noFill/>
        </p:spPr>
        <p:txBody>
          <a:bodyPr wrap="square" rtlCol="0">
            <a:spAutoFit/>
          </a:bodyPr>
          <a:lstStyle/>
          <a:p>
            <a:r>
              <a:rPr lang="en-US" sz="3200" dirty="0" smtClean="0">
                <a:solidFill>
                  <a:schemeClr val="bg1"/>
                </a:solidFill>
              </a:rPr>
              <a:t>With your Group…</a:t>
            </a:r>
          </a:p>
          <a:p>
            <a:endParaRPr lang="en-US" sz="3200" dirty="0">
              <a:solidFill>
                <a:schemeClr val="bg1"/>
              </a:solidFill>
            </a:endParaRPr>
          </a:p>
          <a:p>
            <a:pPr algn="ctr"/>
            <a:r>
              <a:rPr lang="en-US" sz="3200" b="1" dirty="0" smtClean="0">
                <a:solidFill>
                  <a:schemeClr val="bg1"/>
                </a:solidFill>
              </a:rPr>
              <a:t>Design a Collaborative Inquiry Cycle</a:t>
            </a:r>
          </a:p>
          <a:p>
            <a:pPr algn="ctr"/>
            <a:r>
              <a:rPr lang="en-US" sz="3200" b="1" dirty="0" smtClean="0">
                <a:solidFill>
                  <a:schemeClr val="bg1"/>
                </a:solidFill>
              </a:rPr>
              <a:t>What are the steps?</a:t>
            </a:r>
          </a:p>
          <a:p>
            <a:pPr algn="ctr"/>
            <a:r>
              <a:rPr lang="en-US" sz="3200" b="1" dirty="0" smtClean="0">
                <a:solidFill>
                  <a:schemeClr val="bg1"/>
                </a:solidFill>
              </a:rPr>
              <a:t>How many steps are there?</a:t>
            </a:r>
          </a:p>
          <a:p>
            <a:pPr algn="ctr"/>
            <a:endParaRPr lang="en-US" sz="3200" b="1" dirty="0">
              <a:solidFill>
                <a:schemeClr val="bg1"/>
              </a:solidFill>
            </a:endParaRPr>
          </a:p>
          <a:p>
            <a:pPr algn="ctr"/>
            <a:r>
              <a:rPr lang="en-US" sz="3200" b="1" dirty="0" smtClean="0">
                <a:solidFill>
                  <a:schemeClr val="bg1"/>
                </a:solidFill>
              </a:rPr>
              <a:t>Put each step on a sticky note and arrange them on your group’s poster in whichever order you decide is best.</a:t>
            </a:r>
          </a:p>
        </p:txBody>
      </p:sp>
    </p:spTree>
    <p:extLst>
      <p:ext uri="{BB962C8B-B14F-4D97-AF65-F5344CB8AC3E}">
        <p14:creationId xmlns:p14="http://schemas.microsoft.com/office/powerpoint/2010/main" val="2459298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noAutofit/>
          </a:bodyPr>
          <a:lstStyle/>
          <a:p>
            <a:r>
              <a:rPr lang="en-US" sz="4000" dirty="0" smtClean="0">
                <a:solidFill>
                  <a:schemeClr val="bg1"/>
                </a:solidFill>
              </a:rPr>
              <a:t>Sharing Time</a:t>
            </a:r>
            <a:endParaRPr lang="en-US" sz="4000"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88740"/>
            <a:ext cx="6160685" cy="3960440"/>
          </a:xfrm>
        </p:spPr>
      </p:pic>
      <p:sp>
        <p:nvSpPr>
          <p:cNvPr id="4" name="Text Placeholder 3"/>
          <p:cNvSpPr>
            <a:spLocks noGrp="1"/>
          </p:cNvSpPr>
          <p:nvPr>
            <p:ph type="body" sz="half" idx="2"/>
          </p:nvPr>
        </p:nvSpPr>
        <p:spPr>
          <a:xfrm>
            <a:off x="457200" y="5193196"/>
            <a:ext cx="8039236" cy="932967"/>
          </a:xfrm>
        </p:spPr>
        <p:txBody>
          <a:bodyPr anchor="ctr">
            <a:noAutofit/>
          </a:bodyPr>
          <a:lstStyle/>
          <a:p>
            <a:r>
              <a:rPr lang="en-US" sz="3600" dirty="0" smtClean="0">
                <a:solidFill>
                  <a:schemeClr val="bg1"/>
                </a:solidFill>
              </a:rPr>
              <a:t>What does your group’s cycle look like?</a:t>
            </a:r>
            <a:endParaRPr lang="en-US" sz="3600" dirty="0">
              <a:solidFill>
                <a:schemeClr val="bg1"/>
              </a:solidFill>
            </a:endParaRPr>
          </a:p>
        </p:txBody>
      </p:sp>
      <p:sp>
        <p:nvSpPr>
          <p:cNvPr id="6" name="TextBox 5"/>
          <p:cNvSpPr txBox="1"/>
          <p:nvPr/>
        </p:nvSpPr>
        <p:spPr>
          <a:xfrm>
            <a:off x="6556151" y="944724"/>
            <a:ext cx="707886" cy="4195056"/>
          </a:xfrm>
          <a:prstGeom prst="rect">
            <a:avLst/>
          </a:prstGeom>
          <a:noFill/>
        </p:spPr>
        <p:txBody>
          <a:bodyPr vert="vert270" wrap="square" rtlCol="0">
            <a:spAutoFit/>
          </a:bodyPr>
          <a:lstStyle/>
          <a:p>
            <a:r>
              <a:rPr lang="en-US" sz="1600" dirty="0" smtClean="0">
                <a:solidFill>
                  <a:schemeClr val="bg1"/>
                </a:solidFill>
              </a:rPr>
              <a:t>www.healthwise-everythinghealth.blogspot.com</a:t>
            </a:r>
            <a:endParaRPr lang="en-US" dirty="0" smtClean="0">
              <a:solidFill>
                <a:schemeClr val="bg1"/>
              </a:solidFill>
            </a:endParaRPr>
          </a:p>
          <a:p>
            <a:endParaRPr lang="en-US" dirty="0"/>
          </a:p>
        </p:txBody>
      </p:sp>
    </p:spTree>
    <p:extLst>
      <p:ext uri="{BB962C8B-B14F-4D97-AF65-F5344CB8AC3E}">
        <p14:creationId xmlns:p14="http://schemas.microsoft.com/office/powerpoint/2010/main" val="725842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31640" y="980728"/>
            <a:ext cx="6516724" cy="4896544"/>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91679" y="1858176"/>
            <a:ext cx="5724637" cy="3046988"/>
          </a:xfrm>
          <a:prstGeom prst="rect">
            <a:avLst/>
          </a:prstGeom>
          <a:noFill/>
        </p:spPr>
        <p:txBody>
          <a:bodyPr wrap="square" rtlCol="0">
            <a:spAutoFit/>
          </a:bodyPr>
          <a:lstStyle/>
          <a:p>
            <a:pPr algn="ctr"/>
            <a:r>
              <a:rPr lang="en-US" sz="4800" b="1" dirty="0" smtClean="0">
                <a:solidFill>
                  <a:schemeClr val="accent1"/>
                </a:solidFill>
              </a:rPr>
              <a:t>Experience the Collaborative Inquiry Cycle and understand its key components.</a:t>
            </a:r>
            <a:endParaRPr lang="en-US" sz="4800" b="1" dirty="0">
              <a:solidFill>
                <a:schemeClr val="accent1"/>
              </a:solidFill>
            </a:endParaRPr>
          </a:p>
        </p:txBody>
      </p:sp>
      <p:sp>
        <p:nvSpPr>
          <p:cNvPr id="7" name="TextBox 6"/>
          <p:cNvSpPr txBox="1"/>
          <p:nvPr/>
        </p:nvSpPr>
        <p:spPr>
          <a:xfrm>
            <a:off x="4084041" y="1196752"/>
            <a:ext cx="939912" cy="830997"/>
          </a:xfrm>
          <a:prstGeom prst="rect">
            <a:avLst/>
          </a:prstGeom>
          <a:noFill/>
        </p:spPr>
        <p:txBody>
          <a:bodyPr wrap="square" rtlCol="0">
            <a:spAutoFit/>
          </a:bodyPr>
          <a:lstStyle/>
          <a:p>
            <a:pPr algn="ctr"/>
            <a:r>
              <a:rPr lang="en-US" sz="4800" b="1" dirty="0" smtClean="0">
                <a:solidFill>
                  <a:schemeClr val="accent1"/>
                </a:solidFill>
              </a:rPr>
              <a:t>1</a:t>
            </a:r>
            <a:endParaRPr lang="en-US" sz="4800" b="1" dirty="0">
              <a:solidFill>
                <a:schemeClr val="accent1"/>
              </a:solidFill>
            </a:endParaRPr>
          </a:p>
        </p:txBody>
      </p:sp>
    </p:spTree>
    <p:extLst>
      <p:ext uri="{BB962C8B-B14F-4D97-AF65-F5344CB8AC3E}">
        <p14:creationId xmlns:p14="http://schemas.microsoft.com/office/powerpoint/2010/main" val="167419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08620"/>
            <a:ext cx="8229600" cy="8241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2">
                    <a:lumMod val="50000"/>
                  </a:schemeClr>
                </a:solidFill>
              </a:rPr>
              <a:t>Collaborative Inquiry Cycle</a:t>
            </a:r>
            <a:endParaRPr lang="en-US" b="1" dirty="0">
              <a:solidFill>
                <a:schemeClr val="bg2">
                  <a:lumMod val="50000"/>
                </a:schemeClr>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9601276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7069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076348"/>
            <a:ext cx="8388932" cy="4656908"/>
          </a:xfrm>
          <a:prstGeom prst="rect">
            <a:avLst/>
          </a:prstGeom>
          <a:noFill/>
        </p:spPr>
        <p:txBody>
          <a:bodyPr wrap="square" lIns="100831" tIns="50415" rIns="100831" bIns="50415" rtlCol="0">
            <a:spAutoFit/>
          </a:bodyPr>
          <a:lstStyle/>
          <a:p>
            <a:pPr marL="395288" indent="-395288">
              <a:buSzPct val="120000"/>
              <a:buFont typeface="Arial" pitchFamily="34" charset="0"/>
              <a:buChar char="•"/>
            </a:pPr>
            <a:r>
              <a:rPr lang="en-US" sz="2600" b="1" dirty="0" smtClean="0">
                <a:solidFill>
                  <a:schemeClr val="accent1">
                    <a:lumMod val="75000"/>
                  </a:schemeClr>
                </a:solidFill>
              </a:rPr>
              <a:t>“I </a:t>
            </a:r>
            <a:r>
              <a:rPr lang="en-US" sz="2600" b="1" dirty="0">
                <a:solidFill>
                  <a:schemeClr val="accent1">
                    <a:lumMod val="75000"/>
                  </a:schemeClr>
                </a:solidFill>
              </a:rPr>
              <a:t>learned how to collaborate ideas of science </a:t>
            </a:r>
            <a:endParaRPr lang="en-US" sz="2600" b="1" dirty="0" smtClean="0">
              <a:solidFill>
                <a:schemeClr val="accent1">
                  <a:lumMod val="75000"/>
                </a:schemeClr>
              </a:solidFill>
            </a:endParaRPr>
          </a:p>
          <a:p>
            <a:pPr marL="395288" indent="-395288">
              <a:buSzPct val="120000"/>
            </a:pPr>
            <a:r>
              <a:rPr lang="en-US" sz="2600" b="1" dirty="0" smtClean="0">
                <a:solidFill>
                  <a:schemeClr val="accent1">
                    <a:lumMod val="75000"/>
                  </a:schemeClr>
                </a:solidFill>
              </a:rPr>
              <a:t>    standards </a:t>
            </a:r>
            <a:r>
              <a:rPr lang="en-US" sz="2600" b="1" dirty="0">
                <a:solidFill>
                  <a:schemeClr val="accent1">
                    <a:lumMod val="75000"/>
                  </a:schemeClr>
                </a:solidFill>
              </a:rPr>
              <a:t>and targets . . . to streamline curriculum </a:t>
            </a:r>
            <a:endParaRPr lang="en-US" sz="2600" b="1" dirty="0" smtClean="0">
              <a:solidFill>
                <a:schemeClr val="accent1">
                  <a:lumMod val="75000"/>
                </a:schemeClr>
              </a:solidFill>
            </a:endParaRPr>
          </a:p>
          <a:p>
            <a:pPr marL="395288" indent="-395288">
              <a:buSzPct val="120000"/>
            </a:pPr>
            <a:r>
              <a:rPr lang="en-US" sz="2600" b="1" dirty="0" smtClean="0">
                <a:solidFill>
                  <a:schemeClr val="accent1">
                    <a:lumMod val="75000"/>
                  </a:schemeClr>
                </a:solidFill>
              </a:rPr>
              <a:t>    choices </a:t>
            </a:r>
            <a:r>
              <a:rPr lang="en-US" sz="2600" b="1" dirty="0">
                <a:solidFill>
                  <a:schemeClr val="accent1">
                    <a:lumMod val="75000"/>
                  </a:schemeClr>
                </a:solidFill>
              </a:rPr>
              <a:t>that address state standards more </a:t>
            </a:r>
            <a:r>
              <a:rPr lang="en-US" sz="2600" b="1" dirty="0" smtClean="0">
                <a:solidFill>
                  <a:schemeClr val="accent1">
                    <a:lumMod val="75000"/>
                  </a:schemeClr>
                </a:solidFill>
              </a:rPr>
              <a:t>directly.”</a:t>
            </a:r>
          </a:p>
          <a:p>
            <a:pPr marL="395288" indent="-395288">
              <a:buSzPct val="120000"/>
            </a:pPr>
            <a:endParaRPr lang="en-US" sz="1600" b="1" dirty="0">
              <a:solidFill>
                <a:schemeClr val="accent1">
                  <a:lumMod val="75000"/>
                </a:schemeClr>
              </a:solidFill>
            </a:endParaRPr>
          </a:p>
          <a:p>
            <a:pPr marL="395288" indent="-395288">
              <a:buSzPct val="120000"/>
              <a:buFont typeface="Arial" pitchFamily="34" charset="0"/>
              <a:buChar char="•"/>
            </a:pPr>
            <a:r>
              <a:rPr lang="en-US" sz="2600" b="1" dirty="0" smtClean="0">
                <a:solidFill>
                  <a:schemeClr val="accent1">
                    <a:lumMod val="75000"/>
                  </a:schemeClr>
                </a:solidFill>
              </a:rPr>
              <a:t>“Realizing </a:t>
            </a:r>
            <a:r>
              <a:rPr lang="en-US" sz="2600" b="1" dirty="0">
                <a:solidFill>
                  <a:schemeClr val="accent1">
                    <a:lumMod val="75000"/>
                  </a:schemeClr>
                </a:solidFill>
              </a:rPr>
              <a:t>that there were places in the FOSS [science] kits that lend themselves to taking the teaching deeper than what was presented in the curriculum manual made me think about how I set up each lesson</a:t>
            </a:r>
            <a:r>
              <a:rPr lang="en-US" sz="2600" b="1" dirty="0" smtClean="0">
                <a:solidFill>
                  <a:schemeClr val="accent1">
                    <a:lumMod val="75000"/>
                  </a:schemeClr>
                </a:solidFill>
              </a:rPr>
              <a:t>.” </a:t>
            </a:r>
          </a:p>
          <a:p>
            <a:pPr marL="395288" indent="-395288">
              <a:buSzPct val="120000"/>
              <a:buFont typeface="Arial" pitchFamily="34" charset="0"/>
              <a:buChar char="•"/>
            </a:pPr>
            <a:endParaRPr lang="en-US" sz="1600" b="1" dirty="0">
              <a:solidFill>
                <a:schemeClr val="accent1">
                  <a:lumMod val="75000"/>
                </a:schemeClr>
              </a:solidFill>
            </a:endParaRPr>
          </a:p>
          <a:p>
            <a:pPr marL="395288" indent="-395288">
              <a:buSzPct val="120000"/>
              <a:buFont typeface="Arial" pitchFamily="34" charset="0"/>
              <a:buChar char="•"/>
            </a:pPr>
            <a:r>
              <a:rPr lang="en-US" sz="2600" b="1" dirty="0" smtClean="0">
                <a:solidFill>
                  <a:schemeClr val="accent1">
                    <a:lumMod val="75000"/>
                  </a:schemeClr>
                </a:solidFill>
              </a:rPr>
              <a:t>“I </a:t>
            </a:r>
            <a:r>
              <a:rPr lang="en-US" sz="2600" b="1" dirty="0">
                <a:solidFill>
                  <a:schemeClr val="accent1">
                    <a:lumMod val="75000"/>
                  </a:schemeClr>
                </a:solidFill>
              </a:rPr>
              <a:t>am noticing that [previously] we have not been specific in our science goals, and we have not been intentionally aligning with the standards</a:t>
            </a:r>
            <a:r>
              <a:rPr lang="en-US" sz="2600" b="1" dirty="0" smtClean="0">
                <a:solidFill>
                  <a:schemeClr val="accent1">
                    <a:lumMod val="75000"/>
                  </a:schemeClr>
                </a:solidFill>
              </a:rPr>
              <a:t>.”</a:t>
            </a:r>
            <a:endParaRPr lang="en-US" sz="2600" b="1" dirty="0">
              <a:solidFill>
                <a:schemeClr val="accent1">
                  <a:lumMod val="75000"/>
                </a:schemeClr>
              </a:solidFill>
            </a:endParaRPr>
          </a:p>
        </p:txBody>
      </p:sp>
      <p:grpSp>
        <p:nvGrpSpPr>
          <p:cNvPr id="4" name="Group 3"/>
          <p:cNvGrpSpPr/>
          <p:nvPr/>
        </p:nvGrpSpPr>
        <p:grpSpPr>
          <a:xfrm>
            <a:off x="7236296" y="260648"/>
            <a:ext cx="1703248" cy="1309748"/>
            <a:chOff x="3223528" y="8853"/>
            <a:chExt cx="1703248" cy="1309748"/>
          </a:xfrm>
          <a:scene3d>
            <a:camera prst="orthographicFront"/>
            <a:lightRig rig="threePt" dir="t">
              <a:rot lat="0" lon="0" rev="7500000"/>
            </a:lightRig>
          </a:scene3d>
        </p:grpSpPr>
        <p:sp>
          <p:nvSpPr>
            <p:cNvPr id="5" name="Rounded Rectangle 4"/>
            <p:cNvSpPr/>
            <p:nvPr/>
          </p:nvSpPr>
          <p:spPr>
            <a:xfrm>
              <a:off x="3223528" y="8853"/>
              <a:ext cx="1703248" cy="1309748"/>
            </a:xfrm>
            <a:prstGeom prst="roundRect">
              <a:avLst/>
            </a:prstGeom>
            <a:solidFill>
              <a:srgbClr val="C23734"/>
            </a:solidFill>
            <a:ln>
              <a:noFill/>
            </a:ln>
            <a:effectLst>
              <a:outerShdw blurRad="165100" dist="266700" dir="3000000" algn="tl" rotWithShape="0">
                <a:prstClr val="black">
                  <a:alpha val="25000"/>
                </a:prst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6" name="Rounded Rectangle 4"/>
            <p:cNvSpPr/>
            <p:nvPr/>
          </p:nvSpPr>
          <p:spPr>
            <a:xfrm>
              <a:off x="3287465" y="72790"/>
              <a:ext cx="1575374" cy="11818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cap="small" baseline="0" dirty="0">
                  <a:solidFill>
                    <a:schemeClr val="tx1">
                      <a:lumMod val="95000"/>
                    </a:schemeClr>
                  </a:solidFill>
                  <a:latin typeface="+mn-lt"/>
                  <a:cs typeface="Aharoni" pitchFamily="2" charset="-79"/>
                </a:rPr>
                <a:t>CRAFT UNIT  LEARNING TARGET</a:t>
              </a:r>
            </a:p>
          </p:txBody>
        </p:sp>
      </p:grpSp>
    </p:spTree>
    <p:extLst>
      <p:ext uri="{BB962C8B-B14F-4D97-AF65-F5344CB8AC3E}">
        <p14:creationId xmlns:p14="http://schemas.microsoft.com/office/powerpoint/2010/main" val="2029649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83668" y="663352"/>
            <a:ext cx="6048672" cy="5970004"/>
          </a:xfrm>
          <a:prstGeom prst="ellipse">
            <a:avLst/>
          </a:prstGeom>
          <a:solidFill>
            <a:schemeClr val="tx1"/>
          </a:solid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27684" y="1812880"/>
            <a:ext cx="5904656" cy="3416320"/>
          </a:xfrm>
          <a:prstGeom prst="rect">
            <a:avLst/>
          </a:prstGeom>
          <a:noFill/>
        </p:spPr>
        <p:txBody>
          <a:bodyPr wrap="square" rtlCol="0">
            <a:spAutoFit/>
          </a:bodyPr>
          <a:lstStyle/>
          <a:p>
            <a:pPr algn="ctr"/>
            <a:r>
              <a:rPr lang="en-US" sz="3600" b="1" dirty="0" smtClean="0">
                <a:solidFill>
                  <a:schemeClr val="accent1"/>
                </a:solidFill>
              </a:rPr>
              <a:t>Identified </a:t>
            </a:r>
          </a:p>
          <a:p>
            <a:pPr algn="ctr"/>
            <a:r>
              <a:rPr lang="en-US" sz="3600" b="1" dirty="0" smtClean="0">
                <a:solidFill>
                  <a:schemeClr val="accent1"/>
                </a:solidFill>
              </a:rPr>
              <a:t>Performance Expectation, Washington State Standard, </a:t>
            </a:r>
          </a:p>
          <a:p>
            <a:pPr algn="ctr"/>
            <a:r>
              <a:rPr lang="en-US" sz="3600" b="1" dirty="0" smtClean="0">
                <a:solidFill>
                  <a:schemeClr val="accent1"/>
                </a:solidFill>
              </a:rPr>
              <a:t>or </a:t>
            </a:r>
          </a:p>
          <a:p>
            <a:pPr algn="ctr"/>
            <a:r>
              <a:rPr lang="en-US" sz="3600" b="1" dirty="0" smtClean="0">
                <a:solidFill>
                  <a:schemeClr val="accent1"/>
                </a:solidFill>
              </a:rPr>
              <a:t>Common Core State Standard Is the Target</a:t>
            </a:r>
            <a:endParaRPr lang="en-US" sz="3600" b="1" dirty="0">
              <a:solidFill>
                <a:schemeClr val="accent1"/>
              </a:solidFill>
            </a:endParaRPr>
          </a:p>
        </p:txBody>
      </p:sp>
      <p:sp>
        <p:nvSpPr>
          <p:cNvPr id="4" name="5-Point Star 3"/>
          <p:cNvSpPr/>
          <p:nvPr/>
        </p:nvSpPr>
        <p:spPr>
          <a:xfrm>
            <a:off x="1799692" y="2492896"/>
            <a:ext cx="324036" cy="3240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619672" y="3032956"/>
            <a:ext cx="324036" cy="3240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75656" y="4149080"/>
            <a:ext cx="324036" cy="3240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520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505104"/>
            <a:ext cx="7344816" cy="3724096"/>
          </a:xfrm>
          <a:prstGeom prst="rect">
            <a:avLst/>
          </a:prstGeom>
          <a:noFill/>
        </p:spPr>
        <p:txBody>
          <a:bodyPr wrap="square" rtlCol="0">
            <a:spAutoFit/>
          </a:bodyPr>
          <a:lstStyle/>
          <a:p>
            <a:pPr algn="ctr"/>
            <a:r>
              <a:rPr lang="en-US" sz="9600" b="1" dirty="0" smtClean="0">
                <a:solidFill>
                  <a:schemeClr val="accent1"/>
                </a:solidFill>
              </a:rPr>
              <a:t>Welcome!</a:t>
            </a:r>
          </a:p>
          <a:p>
            <a:pPr algn="ctr"/>
            <a:endParaRPr lang="en-US" sz="3600" b="1" dirty="0">
              <a:solidFill>
                <a:schemeClr val="accent1"/>
              </a:solidFill>
            </a:endParaRPr>
          </a:p>
          <a:p>
            <a:pPr algn="ctr"/>
            <a:r>
              <a:rPr lang="en-US" sz="9600" b="1" dirty="0" smtClean="0">
                <a:solidFill>
                  <a:schemeClr val="accent1"/>
                </a:solidFill>
              </a:rPr>
              <a:t>Who is here?</a:t>
            </a:r>
            <a:endParaRPr lang="en-US" sz="9600" b="1" dirty="0">
              <a:solidFill>
                <a:schemeClr val="accent1"/>
              </a:solidFill>
            </a:endParaRPr>
          </a:p>
        </p:txBody>
      </p:sp>
    </p:spTree>
    <p:extLst>
      <p:ext uri="{BB962C8B-B14F-4D97-AF65-F5344CB8AC3E}">
        <p14:creationId xmlns:p14="http://schemas.microsoft.com/office/powerpoint/2010/main" val="1023729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08912"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Guides in the Development of the CIC</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96032" y="1296047"/>
            <a:ext cx="7596844" cy="4647426"/>
          </a:xfrm>
          <a:prstGeom prst="rect">
            <a:avLst/>
          </a:prstGeom>
          <a:noFill/>
        </p:spPr>
        <p:txBody>
          <a:bodyPr wrap="square" rtlCol="0">
            <a:spAutoFit/>
          </a:bodyPr>
          <a:lstStyle/>
          <a:p>
            <a:r>
              <a:rPr lang="en-US" sz="2400" b="1" dirty="0" smtClean="0">
                <a:solidFill>
                  <a:schemeClr val="bg2">
                    <a:lumMod val="50000"/>
                  </a:schemeClr>
                </a:solidFill>
              </a:rPr>
              <a:t>Common Core State Standards</a:t>
            </a:r>
          </a:p>
          <a:p>
            <a:r>
              <a:rPr lang="en-US" sz="2400" b="1" dirty="0">
                <a:solidFill>
                  <a:schemeClr val="bg2">
                    <a:lumMod val="50000"/>
                  </a:schemeClr>
                </a:solidFill>
              </a:rPr>
              <a:t>	</a:t>
            </a:r>
            <a:r>
              <a:rPr lang="en-US" sz="2400" b="1" dirty="0" smtClean="0">
                <a:solidFill>
                  <a:schemeClr val="bg2">
                    <a:lumMod val="50000"/>
                  </a:schemeClr>
                </a:solidFill>
              </a:rPr>
              <a:t>English Language Arts</a:t>
            </a:r>
          </a:p>
          <a:p>
            <a:r>
              <a:rPr lang="en-US" sz="2400" b="1" dirty="0">
                <a:solidFill>
                  <a:schemeClr val="bg2">
                    <a:lumMod val="50000"/>
                  </a:schemeClr>
                </a:solidFill>
              </a:rPr>
              <a:t>	</a:t>
            </a:r>
            <a:r>
              <a:rPr lang="en-US" sz="2400" b="1" dirty="0" smtClean="0">
                <a:solidFill>
                  <a:schemeClr val="bg2">
                    <a:lumMod val="50000"/>
                  </a:schemeClr>
                </a:solidFill>
              </a:rPr>
              <a:t>Mathematics</a:t>
            </a:r>
          </a:p>
          <a:p>
            <a:endParaRPr lang="en-US" sz="2400" b="1" dirty="0" smtClean="0">
              <a:solidFill>
                <a:schemeClr val="bg2">
                  <a:lumMod val="50000"/>
                </a:schemeClr>
              </a:solidFill>
            </a:endParaRPr>
          </a:p>
          <a:p>
            <a:r>
              <a:rPr lang="en-US" sz="2400" b="1" dirty="0" smtClean="0">
                <a:solidFill>
                  <a:schemeClr val="bg2">
                    <a:lumMod val="50000"/>
                  </a:schemeClr>
                </a:solidFill>
              </a:rPr>
              <a:t>Washington State Learning Standards</a:t>
            </a: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a:solidFill>
                <a:schemeClr val="bg2">
                  <a:lumMod val="50000"/>
                </a:schemeClr>
              </a:solidFill>
            </a:endParaRPr>
          </a:p>
          <a:p>
            <a:r>
              <a:rPr lang="en-US" sz="2400" b="1" dirty="0" smtClean="0">
                <a:solidFill>
                  <a:schemeClr val="bg2">
                    <a:lumMod val="50000"/>
                  </a:schemeClr>
                </a:solidFill>
              </a:rPr>
              <a:t>National Science Education Standards</a:t>
            </a: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a:solidFill>
                <a:schemeClr val="bg2">
                  <a:lumMod val="50000"/>
                </a:schemeClr>
              </a:solidFill>
            </a:endParaRPr>
          </a:p>
          <a:p>
            <a:r>
              <a:rPr lang="en-US" sz="2400" b="1" dirty="0" smtClean="0">
                <a:solidFill>
                  <a:schemeClr val="bg2">
                    <a:lumMod val="50000"/>
                  </a:schemeClr>
                </a:solidFill>
              </a:rPr>
              <a:t>National Curriculum Standards for Social Studies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329" y="4221088"/>
            <a:ext cx="1165415" cy="11654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666" y="1448780"/>
            <a:ext cx="919146" cy="11305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508" y="1448780"/>
            <a:ext cx="1766490" cy="113055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164" y="2817549"/>
            <a:ext cx="943995" cy="122369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429" y="2816932"/>
            <a:ext cx="977959" cy="1267724"/>
          </a:xfrm>
          <a:prstGeom prst="rect">
            <a:avLst/>
          </a:prstGeom>
        </p:spPr>
      </p:pic>
      <p:pic>
        <p:nvPicPr>
          <p:cNvPr id="9" name="Picture 8" descr="StandardsCovS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5408" y="5193196"/>
            <a:ext cx="979704" cy="126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167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372708" cy="584775"/>
          </a:xfrm>
          <a:prstGeom prst="rect">
            <a:avLst/>
          </a:prstGeom>
          <a:noFill/>
        </p:spPr>
        <p:txBody>
          <a:bodyPr wrap="square" rtlCol="0">
            <a:spAutoFit/>
          </a:bodyPr>
          <a:lstStyle/>
          <a:p>
            <a:pPr algn="ctr"/>
            <a:r>
              <a:rPr lang="en-US" sz="3200" b="1" dirty="0" smtClean="0">
                <a:solidFill>
                  <a:schemeClr val="accent1"/>
                </a:solidFill>
              </a:rPr>
              <a:t>Possible Learning Targets -</a:t>
            </a:r>
            <a:endParaRPr lang="en-US" sz="3200" b="1" dirty="0">
              <a:solidFill>
                <a:schemeClr val="accent1"/>
              </a:solidFill>
            </a:endParaRPr>
          </a:p>
        </p:txBody>
      </p:sp>
      <p:sp>
        <p:nvSpPr>
          <p:cNvPr id="3" name="TextBox 2"/>
          <p:cNvSpPr txBox="1"/>
          <p:nvPr/>
        </p:nvSpPr>
        <p:spPr>
          <a:xfrm>
            <a:off x="647564" y="1304764"/>
            <a:ext cx="3690410" cy="4893647"/>
          </a:xfrm>
          <a:prstGeom prst="rect">
            <a:avLst/>
          </a:prstGeom>
          <a:noFill/>
        </p:spPr>
        <p:txBody>
          <a:bodyPr wrap="square" rtlCol="0">
            <a:spAutoFit/>
          </a:bodyPr>
          <a:lstStyle/>
          <a:p>
            <a:pPr lvl="0"/>
            <a:r>
              <a:rPr lang="en-US" sz="2400" b="1" dirty="0">
                <a:solidFill>
                  <a:schemeClr val="accent1"/>
                </a:solidFill>
              </a:rPr>
              <a:t>Represent fractions that have denominators of 2, 3, 4, 5, 6, 8, 9, 10, and 12 as parts of a whole, parts of a set, and points on the number line. </a:t>
            </a:r>
            <a:endParaRPr lang="en-US" sz="2400" dirty="0">
              <a:solidFill>
                <a:schemeClr val="accent1"/>
              </a:solidFill>
            </a:endParaRPr>
          </a:p>
          <a:p>
            <a:endParaRPr lang="en-US" sz="2400" b="1" dirty="0" smtClean="0">
              <a:solidFill>
                <a:schemeClr val="accent1"/>
              </a:solidFill>
            </a:endParaRPr>
          </a:p>
          <a:p>
            <a:pPr lvl="0"/>
            <a:r>
              <a:rPr lang="en-US" sz="2400" b="1" dirty="0">
                <a:solidFill>
                  <a:schemeClr val="accent1"/>
                </a:solidFill>
              </a:rPr>
              <a:t>Construct a relief map of Washington State.</a:t>
            </a:r>
            <a:endParaRPr lang="en-US" sz="2400" dirty="0">
              <a:solidFill>
                <a:schemeClr val="accent1"/>
              </a:solidFill>
            </a:endParaRPr>
          </a:p>
          <a:p>
            <a:endParaRPr lang="en-US" sz="2400" b="1" dirty="0" smtClean="0">
              <a:solidFill>
                <a:schemeClr val="accent1"/>
              </a:solidFill>
            </a:endParaRPr>
          </a:p>
          <a:p>
            <a:pPr lvl="0"/>
            <a:r>
              <a:rPr lang="en-US" sz="2400" b="1" dirty="0">
                <a:solidFill>
                  <a:schemeClr val="accent1"/>
                </a:solidFill>
              </a:rPr>
              <a:t>Draw a labeled diagram of the water cycle.</a:t>
            </a:r>
            <a:endParaRPr lang="en-US" sz="2400" dirty="0">
              <a:solidFill>
                <a:schemeClr val="accent1"/>
              </a:solidFill>
            </a:endParaRPr>
          </a:p>
          <a:p>
            <a:endParaRPr lang="en-US" sz="2400" b="1" dirty="0">
              <a:solidFill>
                <a:schemeClr val="accent1"/>
              </a:solidFill>
            </a:endParaRPr>
          </a:p>
        </p:txBody>
      </p:sp>
      <p:sp>
        <p:nvSpPr>
          <p:cNvPr id="4" name="TextBox 3"/>
          <p:cNvSpPr txBox="1"/>
          <p:nvPr/>
        </p:nvSpPr>
        <p:spPr>
          <a:xfrm>
            <a:off x="5022050" y="1304764"/>
            <a:ext cx="3690410" cy="4893647"/>
          </a:xfrm>
          <a:prstGeom prst="rect">
            <a:avLst/>
          </a:prstGeom>
          <a:noFill/>
        </p:spPr>
        <p:txBody>
          <a:bodyPr wrap="square" rtlCol="0">
            <a:spAutoFit/>
          </a:bodyPr>
          <a:lstStyle/>
          <a:p>
            <a:pPr lvl="0"/>
            <a:r>
              <a:rPr lang="en-US" sz="2400" b="1" dirty="0">
                <a:solidFill>
                  <a:schemeClr val="accent1"/>
                </a:solidFill>
              </a:rPr>
              <a:t>Write a Sonnet</a:t>
            </a:r>
            <a:r>
              <a:rPr lang="en-US" sz="2400" b="1" dirty="0" smtClean="0">
                <a:solidFill>
                  <a:schemeClr val="accent1"/>
                </a:solidFill>
              </a:rPr>
              <a:t>.</a:t>
            </a:r>
          </a:p>
          <a:p>
            <a:pPr lvl="0"/>
            <a:endParaRPr lang="en-US" sz="2400" b="1" dirty="0">
              <a:solidFill>
                <a:schemeClr val="accent1"/>
              </a:solidFill>
            </a:endParaRPr>
          </a:p>
          <a:p>
            <a:r>
              <a:rPr lang="en-US" sz="2400" b="1" dirty="0">
                <a:solidFill>
                  <a:schemeClr val="accent1"/>
                </a:solidFill>
              </a:rPr>
              <a:t>Establish a productive classroom where discourse strengthens students’ thinking and reasoning.</a:t>
            </a:r>
            <a:endParaRPr lang="en-US" sz="2400" dirty="0">
              <a:solidFill>
                <a:schemeClr val="accent1"/>
              </a:solidFill>
            </a:endParaRPr>
          </a:p>
          <a:p>
            <a:pPr lvl="0"/>
            <a:endParaRPr lang="en-US" sz="2400" dirty="0" smtClean="0">
              <a:solidFill>
                <a:schemeClr val="accent1"/>
              </a:solidFill>
            </a:endParaRPr>
          </a:p>
          <a:p>
            <a:r>
              <a:rPr lang="en-US" sz="2400" b="1" dirty="0">
                <a:solidFill>
                  <a:schemeClr val="accent1"/>
                </a:solidFill>
              </a:rPr>
              <a:t>Describe in depth a character, setting, or event in a story or drama, drawing on specific details in the text.</a:t>
            </a:r>
            <a:endParaRPr lang="en-US" sz="2400" dirty="0">
              <a:solidFill>
                <a:schemeClr val="accent1"/>
              </a:solidFill>
            </a:endParaRPr>
          </a:p>
          <a:p>
            <a:pPr lvl="0"/>
            <a:endParaRPr lang="en-US" sz="2400" dirty="0">
              <a:solidFill>
                <a:schemeClr val="accent1"/>
              </a:solidFill>
            </a:endParaRPr>
          </a:p>
        </p:txBody>
      </p:sp>
    </p:spTree>
    <p:extLst>
      <p:ext uri="{BB962C8B-B14F-4D97-AF65-F5344CB8AC3E}">
        <p14:creationId xmlns:p14="http://schemas.microsoft.com/office/powerpoint/2010/main" val="620569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Group Work</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72816"/>
            <a:ext cx="4428095" cy="3134494"/>
          </a:xfrm>
        </p:spPr>
      </p:pic>
      <p:sp>
        <p:nvSpPr>
          <p:cNvPr id="5" name="TextBox 4"/>
          <p:cNvSpPr txBox="1"/>
          <p:nvPr/>
        </p:nvSpPr>
        <p:spPr>
          <a:xfrm>
            <a:off x="5472100" y="1700808"/>
            <a:ext cx="2988332" cy="4031873"/>
          </a:xfrm>
          <a:prstGeom prst="rect">
            <a:avLst/>
          </a:prstGeom>
          <a:noFill/>
        </p:spPr>
        <p:txBody>
          <a:bodyPr wrap="square" rtlCol="0">
            <a:spAutoFit/>
          </a:bodyPr>
          <a:lstStyle/>
          <a:p>
            <a:r>
              <a:rPr lang="en-US" sz="3200" dirty="0" smtClean="0">
                <a:solidFill>
                  <a:schemeClr val="bg1"/>
                </a:solidFill>
              </a:rPr>
              <a:t>Work with your team to Craft your Learning Target.</a:t>
            </a:r>
          </a:p>
          <a:p>
            <a:endParaRPr lang="en-US" sz="3200" dirty="0">
              <a:solidFill>
                <a:schemeClr val="bg1"/>
              </a:solidFill>
            </a:endParaRPr>
          </a:p>
          <a:p>
            <a:r>
              <a:rPr lang="en-US" sz="3200" dirty="0" smtClean="0">
                <a:solidFill>
                  <a:schemeClr val="bg1"/>
                </a:solidFill>
              </a:rPr>
              <a:t>Is it something you could teach today?</a:t>
            </a:r>
          </a:p>
        </p:txBody>
      </p:sp>
      <p:sp>
        <p:nvSpPr>
          <p:cNvPr id="6" name="TextBox 5"/>
          <p:cNvSpPr txBox="1"/>
          <p:nvPr/>
        </p:nvSpPr>
        <p:spPr>
          <a:xfrm>
            <a:off x="460180" y="5013176"/>
            <a:ext cx="4428492" cy="369332"/>
          </a:xfrm>
          <a:prstGeom prst="rect">
            <a:avLst/>
          </a:prstGeom>
          <a:noFill/>
        </p:spPr>
        <p:txBody>
          <a:bodyPr wrap="square" rtlCol="0">
            <a:spAutoFit/>
          </a:bodyPr>
          <a:lstStyle/>
          <a:p>
            <a:r>
              <a:rPr lang="en-US" dirty="0" smtClean="0">
                <a:solidFill>
                  <a:schemeClr val="bg1"/>
                </a:solidFill>
              </a:rPr>
              <a:t>www.flickr.com</a:t>
            </a:r>
          </a:p>
        </p:txBody>
      </p:sp>
      <p:sp>
        <p:nvSpPr>
          <p:cNvPr id="7" name="TextBox 6"/>
          <p:cNvSpPr txBox="1"/>
          <p:nvPr/>
        </p:nvSpPr>
        <p:spPr>
          <a:xfrm>
            <a:off x="2699792" y="5625244"/>
            <a:ext cx="3697774" cy="646331"/>
          </a:xfrm>
          <a:prstGeom prst="rect">
            <a:avLst/>
          </a:prstGeom>
          <a:noFill/>
        </p:spPr>
        <p:txBody>
          <a:bodyPr wrap="square" rtlCol="0">
            <a:spAutoFit/>
          </a:bodyPr>
          <a:lstStyle/>
          <a:p>
            <a:pPr algn="ctr"/>
            <a:r>
              <a:rPr lang="en-US" sz="3600" b="1" dirty="0">
                <a:solidFill>
                  <a:schemeClr val="accent1"/>
                </a:solidFill>
              </a:rPr>
              <a:t>1</a:t>
            </a:r>
            <a:r>
              <a:rPr lang="en-US" sz="3600" b="1" dirty="0" smtClean="0">
                <a:solidFill>
                  <a:schemeClr val="accent1"/>
                </a:solidFill>
              </a:rPr>
              <a:t>0 Minutes</a:t>
            </a:r>
            <a:endParaRPr lang="en-US" sz="3600" b="1" dirty="0">
              <a:solidFill>
                <a:schemeClr val="accent1"/>
              </a:solidFill>
            </a:endParaRPr>
          </a:p>
        </p:txBody>
      </p:sp>
    </p:spTree>
    <p:extLst>
      <p:ext uri="{BB962C8B-B14F-4D97-AF65-F5344CB8AC3E}">
        <p14:creationId xmlns:p14="http://schemas.microsoft.com/office/powerpoint/2010/main" val="1487759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023970" y="182249"/>
            <a:ext cx="1756470" cy="1284141"/>
            <a:chOff x="5791197" y="1230461"/>
            <a:chExt cx="1756470" cy="1284141"/>
          </a:xfrm>
          <a:scene3d>
            <a:camera prst="orthographicFront"/>
            <a:lightRig rig="threePt" dir="t">
              <a:rot lat="0" lon="0" rev="7500000"/>
            </a:lightRig>
          </a:scene3d>
        </p:grpSpPr>
        <p:sp>
          <p:nvSpPr>
            <p:cNvPr id="6" name="Rounded Rectangle 5"/>
            <p:cNvSpPr/>
            <p:nvPr/>
          </p:nvSpPr>
          <p:spPr>
            <a:xfrm>
              <a:off x="5791197" y="1230461"/>
              <a:ext cx="1756470" cy="1284141"/>
            </a:xfrm>
            <a:prstGeom prst="roundRect">
              <a:avLst/>
            </a:prstGeom>
            <a:solidFill>
              <a:schemeClr val="accent5"/>
            </a:solidFill>
            <a:ln>
              <a:noFill/>
            </a:ln>
            <a:effectLst>
              <a:outerShdw blurRad="165100" dist="254000" dir="3000000" algn="ctr" rotWithShape="0">
                <a:srgbClr val="000000">
                  <a:alpha val="25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7" name="Rounded Rectangle 4"/>
            <p:cNvSpPr/>
            <p:nvPr/>
          </p:nvSpPr>
          <p:spPr>
            <a:xfrm>
              <a:off x="5853884" y="1293148"/>
              <a:ext cx="1631096" cy="11587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DEVELOP LEARNING  PROGRESSION</a:t>
              </a:r>
            </a:p>
          </p:txBody>
        </p:sp>
      </p:grpSp>
      <p:sp>
        <p:nvSpPr>
          <p:cNvPr id="8" name="TextBox 7"/>
          <p:cNvSpPr txBox="1"/>
          <p:nvPr/>
        </p:nvSpPr>
        <p:spPr>
          <a:xfrm>
            <a:off x="539552" y="999694"/>
            <a:ext cx="7992888" cy="4841574"/>
          </a:xfrm>
          <a:prstGeom prst="rect">
            <a:avLst/>
          </a:prstGeom>
          <a:noFill/>
        </p:spPr>
        <p:txBody>
          <a:bodyPr wrap="square" lIns="100831" tIns="50415" rIns="100831" bIns="50415" rtlCol="0">
            <a:spAutoFit/>
          </a:bodyPr>
          <a:lstStyle/>
          <a:p>
            <a:pPr marL="341313" indent="-341313">
              <a:buSzPct val="120000"/>
              <a:buFont typeface="Arial" pitchFamily="34" charset="0"/>
              <a:buChar char="•"/>
            </a:pPr>
            <a:r>
              <a:rPr lang="en-US" sz="2600" b="1" dirty="0" smtClean="0">
                <a:solidFill>
                  <a:schemeClr val="accent1">
                    <a:lumMod val="75000"/>
                  </a:schemeClr>
                </a:solidFill>
              </a:rPr>
              <a:t>“Developing the learning progression was a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great way to really take apart what the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standard said and then sequence the learning/lessons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to get students there.”</a:t>
            </a:r>
          </a:p>
          <a:p>
            <a:pPr marL="341313" indent="-341313">
              <a:buSzPct val="120000"/>
            </a:pPr>
            <a:endParaRPr lang="en-US" sz="1600" b="1" dirty="0" smtClean="0">
              <a:solidFill>
                <a:schemeClr val="accent1">
                  <a:lumMod val="75000"/>
                </a:schemeClr>
              </a:solidFill>
            </a:endParaRPr>
          </a:p>
          <a:p>
            <a:pPr marL="341313" indent="-341313">
              <a:buSzPct val="120000"/>
              <a:buFont typeface="Arial" pitchFamily="34" charset="0"/>
              <a:buChar char="•"/>
            </a:pPr>
            <a:r>
              <a:rPr lang="en-US" sz="2600" b="1" dirty="0" smtClean="0">
                <a:solidFill>
                  <a:schemeClr val="accent1">
                    <a:lumMod val="75000"/>
                  </a:schemeClr>
                </a:solidFill>
              </a:rPr>
              <a:t>“I love the learning progression.  It keeps me focused   </a:t>
            </a:r>
          </a:p>
          <a:p>
            <a:pPr marL="341313" indent="-341313">
              <a:buSzPct val="120000"/>
            </a:pPr>
            <a:r>
              <a:rPr lang="en-US" sz="2600" b="1" dirty="0" smtClean="0">
                <a:solidFill>
                  <a:schemeClr val="accent1">
                    <a:lumMod val="75000"/>
                  </a:schemeClr>
                </a:solidFill>
              </a:rPr>
              <a:t>    and organized.”</a:t>
            </a:r>
          </a:p>
          <a:p>
            <a:pPr marL="341313" indent="-341313">
              <a:buSzPct val="120000"/>
              <a:buFont typeface="Arial" pitchFamily="34" charset="0"/>
              <a:buChar char="•"/>
            </a:pPr>
            <a:endParaRPr lang="en-US" sz="1600" b="1" dirty="0" smtClean="0">
              <a:solidFill>
                <a:schemeClr val="accent1">
                  <a:lumMod val="75000"/>
                </a:schemeClr>
              </a:solidFill>
            </a:endParaRPr>
          </a:p>
          <a:p>
            <a:pPr marL="341313" indent="-341313">
              <a:buSzPct val="120000"/>
              <a:buFont typeface="Arial" pitchFamily="34" charset="0"/>
              <a:buChar char="•"/>
            </a:pPr>
            <a:r>
              <a:rPr lang="en-US" sz="2600" b="1" dirty="0" smtClean="0">
                <a:solidFill>
                  <a:schemeClr val="accent1">
                    <a:lumMod val="75000"/>
                  </a:schemeClr>
                </a:solidFill>
              </a:rPr>
              <a:t>“The most impressive aspect was the overall rigor and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pacing of this progression.”</a:t>
            </a:r>
          </a:p>
          <a:p>
            <a:pPr marL="341313" indent="-341313">
              <a:buSzPct val="120000"/>
            </a:pPr>
            <a:endParaRPr lang="en-US" sz="1600" b="1" dirty="0">
              <a:solidFill>
                <a:schemeClr val="accent1">
                  <a:lumMod val="75000"/>
                </a:schemeClr>
              </a:solidFill>
            </a:endParaRPr>
          </a:p>
          <a:p>
            <a:pPr marL="341313" indent="-341313">
              <a:buSzPct val="120000"/>
              <a:buFont typeface="Arial" pitchFamily="34" charset="0"/>
              <a:buChar char="•"/>
            </a:pPr>
            <a:r>
              <a:rPr lang="en-US" sz="2600" b="1" dirty="0" smtClean="0">
                <a:solidFill>
                  <a:schemeClr val="accent1">
                    <a:lumMod val="75000"/>
                  </a:schemeClr>
                </a:solidFill>
              </a:rPr>
              <a:t>“Working </a:t>
            </a:r>
            <a:r>
              <a:rPr lang="en-US" sz="2600" b="1" dirty="0">
                <a:solidFill>
                  <a:schemeClr val="accent1">
                    <a:lumMod val="75000"/>
                  </a:schemeClr>
                </a:solidFill>
              </a:rPr>
              <a:t>back from the standard goal helped me </a:t>
            </a:r>
            <a:endParaRPr lang="en-US" sz="2600" b="1" dirty="0" smtClean="0">
              <a:solidFill>
                <a:schemeClr val="accent1">
                  <a:lumMod val="75000"/>
                </a:schemeClr>
              </a:solidFill>
            </a:endParaRPr>
          </a:p>
          <a:p>
            <a:pPr marL="341313" indent="-341313">
              <a:buSzPct val="120000"/>
            </a:pPr>
            <a:r>
              <a:rPr lang="en-US" sz="2600" b="1" dirty="0" smtClean="0">
                <a:solidFill>
                  <a:schemeClr val="accent1">
                    <a:lumMod val="75000"/>
                  </a:schemeClr>
                </a:solidFill>
              </a:rPr>
              <a:t>    organize </a:t>
            </a:r>
            <a:r>
              <a:rPr lang="en-US" sz="2600" b="1" dirty="0">
                <a:solidFill>
                  <a:schemeClr val="accent1">
                    <a:lumMod val="75000"/>
                  </a:schemeClr>
                </a:solidFill>
              </a:rPr>
              <a:t>my thinking as well as structure lessons</a:t>
            </a:r>
            <a:r>
              <a:rPr lang="en-US" sz="2600" b="1" dirty="0" smtClean="0">
                <a:solidFill>
                  <a:schemeClr val="accent1">
                    <a:lumMod val="75000"/>
                  </a:schemeClr>
                </a:solidFill>
              </a:rPr>
              <a:t>!”</a:t>
            </a:r>
            <a:endParaRPr lang="en-US" sz="2600" b="1" dirty="0">
              <a:solidFill>
                <a:schemeClr val="accent1">
                  <a:lumMod val="75000"/>
                </a:schemeClr>
              </a:solidFill>
            </a:endParaRPr>
          </a:p>
        </p:txBody>
      </p:sp>
    </p:spTree>
    <p:extLst>
      <p:ext uri="{BB962C8B-B14F-4D97-AF65-F5344CB8AC3E}">
        <p14:creationId xmlns:p14="http://schemas.microsoft.com/office/powerpoint/2010/main" val="1761594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00164"/>
          </a:xfrm>
          <a:prstGeom prst="rect">
            <a:avLst/>
          </a:prstGeom>
          <a:noFill/>
        </p:spPr>
        <p:txBody>
          <a:bodyPr wrap="square" rtlCol="0">
            <a:spAutoFit/>
          </a:bodyPr>
          <a:lstStyle/>
          <a:p>
            <a:pPr algn="ctr"/>
            <a:r>
              <a:rPr lang="en-US" sz="3300" b="1" dirty="0" smtClean="0">
                <a:solidFill>
                  <a:schemeClr val="bg2">
                    <a:lumMod val="50000"/>
                  </a:schemeClr>
                </a:solidFill>
                <a:effectLst>
                  <a:outerShdw blurRad="38100" dist="38100" dir="2700000" algn="tl">
                    <a:srgbClr val="000000">
                      <a:alpha val="43137"/>
                    </a:srgbClr>
                  </a:outerShdw>
                </a:effectLst>
              </a:rPr>
              <a:t>Lesson Progression Parts Included in the CIC</a:t>
            </a:r>
            <a:endParaRPr lang="en-US" sz="33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367644" y="1304764"/>
            <a:ext cx="6732748" cy="4524315"/>
          </a:xfrm>
          <a:prstGeom prst="rect">
            <a:avLst/>
          </a:prstGeom>
          <a:noFill/>
        </p:spPr>
        <p:txBody>
          <a:bodyPr wrap="square" rtlCol="0">
            <a:spAutoFit/>
          </a:bodyPr>
          <a:lstStyle/>
          <a:p>
            <a:pPr marL="457200" indent="-457200">
              <a:buSzPct val="126000"/>
              <a:buFont typeface="+mj-lt"/>
              <a:buAutoNum type="arabicPeriod"/>
            </a:pPr>
            <a:r>
              <a:rPr lang="en-US" sz="2400" b="1" u="sng" dirty="0" smtClean="0">
                <a:solidFill>
                  <a:schemeClr val="bg2">
                    <a:lumMod val="50000"/>
                  </a:schemeClr>
                </a:solidFill>
              </a:rPr>
              <a:t>Select</a:t>
            </a:r>
            <a:r>
              <a:rPr lang="en-US" sz="2400" b="1" dirty="0" smtClean="0">
                <a:solidFill>
                  <a:schemeClr val="bg2">
                    <a:lumMod val="50000"/>
                  </a:schemeClr>
                </a:solidFill>
              </a:rPr>
              <a:t> the Standard learning target</a:t>
            </a:r>
          </a:p>
          <a:p>
            <a:pPr marL="457200" indent="-457200">
              <a:buSzPct val="126000"/>
              <a:buFont typeface="+mj-lt"/>
              <a:buAutoNum type="arabicPeriod"/>
            </a:pPr>
            <a:endParaRPr lang="en-US" sz="2400" b="1" dirty="0">
              <a:solidFill>
                <a:schemeClr val="bg2">
                  <a:lumMod val="50000"/>
                </a:schemeClr>
              </a:solidFill>
            </a:endParaRPr>
          </a:p>
          <a:p>
            <a:pPr marL="457200" indent="-457200">
              <a:buSzPct val="126000"/>
              <a:buFont typeface="+mj-lt"/>
              <a:buAutoNum type="arabicPeriod"/>
            </a:pPr>
            <a:r>
              <a:rPr lang="en-US" sz="2400" b="1" u="sng" dirty="0" smtClean="0">
                <a:solidFill>
                  <a:schemeClr val="bg2">
                    <a:lumMod val="50000"/>
                  </a:schemeClr>
                </a:solidFill>
              </a:rPr>
              <a:t>Identify all</a:t>
            </a:r>
            <a:r>
              <a:rPr lang="en-US" sz="2400" b="1" dirty="0" smtClean="0">
                <a:solidFill>
                  <a:schemeClr val="bg2">
                    <a:lumMod val="50000"/>
                  </a:schemeClr>
                </a:solidFill>
              </a:rPr>
              <a:t> the sub skills necessary to acquire  	the target mastery</a:t>
            </a:r>
          </a:p>
          <a:p>
            <a:pPr marL="457200" indent="-457200">
              <a:buSzPct val="126000"/>
              <a:buFont typeface="+mj-lt"/>
              <a:buAutoNum type="arabicPeriod"/>
            </a:pPr>
            <a:endParaRPr lang="en-US" sz="2400" b="1" dirty="0">
              <a:solidFill>
                <a:schemeClr val="bg2">
                  <a:lumMod val="50000"/>
                </a:schemeClr>
              </a:solidFill>
            </a:endParaRPr>
          </a:p>
          <a:p>
            <a:pPr marL="457200" indent="-457200">
              <a:buSzPct val="126000"/>
              <a:buFont typeface="+mj-lt"/>
              <a:buAutoNum type="arabicPeriod"/>
            </a:pPr>
            <a:r>
              <a:rPr lang="en-US" sz="2400" b="1" u="sng" dirty="0" smtClean="0">
                <a:solidFill>
                  <a:schemeClr val="bg2">
                    <a:lumMod val="50000"/>
                  </a:schemeClr>
                </a:solidFill>
              </a:rPr>
              <a:t>Sequence</a:t>
            </a:r>
            <a:r>
              <a:rPr lang="en-US" sz="2400" b="1" dirty="0" smtClean="0">
                <a:solidFill>
                  <a:schemeClr val="bg2">
                    <a:lumMod val="50000"/>
                  </a:schemeClr>
                </a:solidFill>
              </a:rPr>
              <a:t> the sub skill lessons building to 	the target  </a:t>
            </a:r>
            <a:r>
              <a:rPr lang="en-US" sz="2400" b="1" i="1" dirty="0" smtClean="0">
                <a:solidFill>
                  <a:schemeClr val="bg2">
                    <a:lumMod val="50000"/>
                  </a:schemeClr>
                </a:solidFill>
              </a:rPr>
              <a:t>(back mapping)</a:t>
            </a:r>
          </a:p>
          <a:p>
            <a:pPr marL="457200" indent="-457200">
              <a:buSzPct val="126000"/>
              <a:buFont typeface="+mj-lt"/>
              <a:buAutoNum type="arabicPeriod"/>
            </a:pPr>
            <a:endParaRPr lang="en-US" sz="2400" b="1" dirty="0">
              <a:solidFill>
                <a:schemeClr val="bg2">
                  <a:lumMod val="50000"/>
                </a:schemeClr>
              </a:solidFill>
            </a:endParaRPr>
          </a:p>
          <a:p>
            <a:pPr marL="457200" indent="-457200">
              <a:buSzPct val="126000"/>
              <a:buFont typeface="+mj-lt"/>
              <a:buAutoNum type="arabicPeriod"/>
            </a:pPr>
            <a:r>
              <a:rPr lang="en-US" sz="2400" b="1" u="sng" dirty="0" smtClean="0">
                <a:solidFill>
                  <a:schemeClr val="bg2">
                    <a:lumMod val="50000"/>
                  </a:schemeClr>
                </a:solidFill>
              </a:rPr>
              <a:t>Complete</a:t>
            </a:r>
            <a:r>
              <a:rPr lang="en-US" sz="2400" b="1" dirty="0" smtClean="0">
                <a:solidFill>
                  <a:schemeClr val="bg2">
                    <a:lumMod val="50000"/>
                  </a:schemeClr>
                </a:solidFill>
              </a:rPr>
              <a:t> the “I can…” student statements</a:t>
            </a:r>
          </a:p>
          <a:p>
            <a:pPr marL="457200" indent="-457200">
              <a:buSzPct val="126000"/>
              <a:buFont typeface="+mj-lt"/>
              <a:buAutoNum type="arabicPeriod"/>
            </a:pPr>
            <a:endParaRPr lang="en-US" sz="2400" b="1" dirty="0">
              <a:solidFill>
                <a:schemeClr val="bg2">
                  <a:lumMod val="50000"/>
                </a:schemeClr>
              </a:solidFill>
            </a:endParaRPr>
          </a:p>
          <a:p>
            <a:pPr marL="457200" indent="-457200">
              <a:buSzPct val="126000"/>
              <a:buFont typeface="+mj-lt"/>
              <a:buAutoNum type="arabicPeriod"/>
            </a:pPr>
            <a:r>
              <a:rPr lang="en-US" sz="2400" b="1" u="sng" dirty="0" smtClean="0">
                <a:solidFill>
                  <a:schemeClr val="bg2">
                    <a:lumMod val="50000"/>
                  </a:schemeClr>
                </a:solidFill>
              </a:rPr>
              <a:t>Determine</a:t>
            </a:r>
            <a:r>
              <a:rPr lang="en-US" sz="2400" b="1" dirty="0" smtClean="0">
                <a:solidFill>
                  <a:schemeClr val="bg2">
                    <a:lumMod val="50000"/>
                  </a:schemeClr>
                </a:solidFill>
              </a:rPr>
              <a:t> multiple formats that students 	can use to demonstrate lesson attainment</a:t>
            </a:r>
          </a:p>
        </p:txBody>
      </p:sp>
    </p:spTree>
    <p:extLst>
      <p:ext uri="{BB962C8B-B14F-4D97-AF65-F5344CB8AC3E}">
        <p14:creationId xmlns:p14="http://schemas.microsoft.com/office/powerpoint/2010/main" val="362975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camblin\AppData\Local\Microsoft\Windows\Temporary Internet Files\Content.Outlook\NJL360CL\Learning Progression 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44724"/>
            <a:ext cx="7916180" cy="47852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188640"/>
            <a:ext cx="6660740" cy="646331"/>
          </a:xfrm>
          <a:prstGeom prst="rect">
            <a:avLst/>
          </a:prstGeom>
          <a:noFill/>
        </p:spPr>
        <p:txBody>
          <a:bodyPr wrap="square" rtlCol="0">
            <a:spAutoFit/>
          </a:bodyPr>
          <a:lstStyle/>
          <a:p>
            <a:pPr algn="ctr"/>
            <a:r>
              <a:rPr lang="en-US" sz="3600" b="1" dirty="0" smtClean="0">
                <a:solidFill>
                  <a:schemeClr val="bg2">
                    <a:lumMod val="50000"/>
                  </a:schemeClr>
                </a:solidFill>
              </a:rPr>
              <a:t>Learning Progression Format</a:t>
            </a:r>
            <a:endParaRPr lang="en-US" sz="3600" b="1" dirty="0">
              <a:solidFill>
                <a:schemeClr val="bg2">
                  <a:lumMod val="50000"/>
                </a:schemeClr>
              </a:solidFill>
            </a:endParaRPr>
          </a:p>
        </p:txBody>
      </p:sp>
      <p:sp>
        <p:nvSpPr>
          <p:cNvPr id="3" name="Rectangle 2"/>
          <p:cNvSpPr/>
          <p:nvPr/>
        </p:nvSpPr>
        <p:spPr>
          <a:xfrm>
            <a:off x="354832" y="5745160"/>
            <a:ext cx="8429636" cy="600164"/>
          </a:xfrm>
          <a:prstGeom prst="rect">
            <a:avLst/>
          </a:prstGeom>
        </p:spPr>
        <p:txBody>
          <a:bodyPr wrap="square">
            <a:spAutoFit/>
          </a:bodyPr>
          <a:lstStyle/>
          <a:p>
            <a:pPr algn="ctr">
              <a:lnSpc>
                <a:spcPct val="150000"/>
              </a:lnSpc>
              <a:buSzPct val="150000"/>
            </a:pPr>
            <a:r>
              <a:rPr lang="en-US" sz="2200" b="1" i="1" dirty="0">
                <a:solidFill>
                  <a:schemeClr val="bg2">
                    <a:lumMod val="50000"/>
                  </a:schemeClr>
                </a:solidFill>
              </a:rPr>
              <a:t>“I love the Learning Progression.  It keeps me focused and </a:t>
            </a:r>
            <a:r>
              <a:rPr lang="en-US" sz="2200" b="1" i="1" dirty="0" smtClean="0">
                <a:solidFill>
                  <a:schemeClr val="bg2">
                    <a:lumMod val="50000"/>
                  </a:schemeClr>
                </a:solidFill>
              </a:rPr>
              <a:t>organized.”</a:t>
            </a:r>
            <a:endParaRPr lang="en-US" sz="2200" b="1" i="1" dirty="0">
              <a:solidFill>
                <a:schemeClr val="bg2">
                  <a:lumMod val="50000"/>
                </a:schemeClr>
              </a:solidFill>
            </a:endParaRPr>
          </a:p>
        </p:txBody>
      </p:sp>
    </p:spTree>
    <p:extLst>
      <p:ext uri="{BB962C8B-B14F-4D97-AF65-F5344CB8AC3E}">
        <p14:creationId xmlns:p14="http://schemas.microsoft.com/office/powerpoint/2010/main" val="4214334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 LP.pdf - Adobe Reader"/>
          <p:cNvPicPr>
            <a:picLocks noChangeAspect="1"/>
          </p:cNvPicPr>
          <p:nvPr/>
        </p:nvPicPr>
        <p:blipFill rotWithShape="1">
          <a:blip r:embed="rId3">
            <a:extLst>
              <a:ext uri="{28A0092B-C50C-407E-A947-70E740481C1C}">
                <a14:useLocalDpi xmlns:a14="http://schemas.microsoft.com/office/drawing/2010/main" val="0"/>
              </a:ext>
            </a:extLst>
          </a:blip>
          <a:srcRect l="8451" t="12775" r="6902" b="4896"/>
          <a:stretch/>
        </p:blipFill>
        <p:spPr>
          <a:xfrm>
            <a:off x="190986" y="1124744"/>
            <a:ext cx="8773502" cy="5361390"/>
          </a:xfrm>
          <a:prstGeom prst="rect">
            <a:avLst/>
          </a:prstGeom>
        </p:spPr>
      </p:pic>
      <p:sp>
        <p:nvSpPr>
          <p:cNvPr id="3" name="TextBox 2"/>
          <p:cNvSpPr txBox="1"/>
          <p:nvPr/>
        </p:nvSpPr>
        <p:spPr>
          <a:xfrm>
            <a:off x="899592" y="116632"/>
            <a:ext cx="7344816" cy="646331"/>
          </a:xfrm>
          <a:prstGeom prst="rect">
            <a:avLst/>
          </a:prstGeom>
          <a:noFill/>
        </p:spPr>
        <p:txBody>
          <a:bodyPr wrap="square" rtlCol="0">
            <a:spAutoFit/>
          </a:bodyPr>
          <a:lstStyle/>
          <a:p>
            <a:pPr algn="ctr"/>
            <a:r>
              <a:rPr lang="en-US" sz="3600" b="1" dirty="0" smtClean="0">
                <a:solidFill>
                  <a:schemeClr val="bg1"/>
                </a:solidFill>
              </a:rPr>
              <a:t>Science Learning Progression</a:t>
            </a:r>
            <a:endParaRPr lang="en-US" sz="3600" b="1" dirty="0">
              <a:solidFill>
                <a:schemeClr val="bg1"/>
              </a:solidFill>
            </a:endParaRPr>
          </a:p>
        </p:txBody>
      </p:sp>
    </p:spTree>
    <p:extLst>
      <p:ext uri="{BB962C8B-B14F-4D97-AF65-F5344CB8AC3E}">
        <p14:creationId xmlns:p14="http://schemas.microsoft.com/office/powerpoint/2010/main" val="1758130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Group Work</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72816"/>
            <a:ext cx="4428095" cy="3134494"/>
          </a:xfrm>
        </p:spPr>
      </p:pic>
      <p:sp>
        <p:nvSpPr>
          <p:cNvPr id="5" name="TextBox 4"/>
          <p:cNvSpPr txBox="1"/>
          <p:nvPr/>
        </p:nvSpPr>
        <p:spPr>
          <a:xfrm>
            <a:off x="5472100" y="1700808"/>
            <a:ext cx="2988332" cy="3416320"/>
          </a:xfrm>
          <a:prstGeom prst="rect">
            <a:avLst/>
          </a:prstGeom>
          <a:noFill/>
        </p:spPr>
        <p:txBody>
          <a:bodyPr wrap="square" rtlCol="0">
            <a:spAutoFit/>
          </a:bodyPr>
          <a:lstStyle/>
          <a:p>
            <a:r>
              <a:rPr lang="en-US" sz="3600" dirty="0" smtClean="0">
                <a:solidFill>
                  <a:schemeClr val="bg1"/>
                </a:solidFill>
              </a:rPr>
              <a:t>Work with your team and Coach to Develop a Learning Progression.</a:t>
            </a:r>
          </a:p>
        </p:txBody>
      </p:sp>
      <p:sp>
        <p:nvSpPr>
          <p:cNvPr id="6" name="TextBox 5"/>
          <p:cNvSpPr txBox="1"/>
          <p:nvPr/>
        </p:nvSpPr>
        <p:spPr>
          <a:xfrm>
            <a:off x="460180" y="5013176"/>
            <a:ext cx="4428492" cy="369332"/>
          </a:xfrm>
          <a:prstGeom prst="rect">
            <a:avLst/>
          </a:prstGeom>
          <a:noFill/>
        </p:spPr>
        <p:txBody>
          <a:bodyPr wrap="square" rtlCol="0">
            <a:spAutoFit/>
          </a:bodyPr>
          <a:lstStyle/>
          <a:p>
            <a:r>
              <a:rPr lang="en-US" dirty="0" smtClean="0">
                <a:solidFill>
                  <a:schemeClr val="bg1"/>
                </a:solidFill>
              </a:rPr>
              <a:t>www.flickr.com</a:t>
            </a:r>
          </a:p>
        </p:txBody>
      </p:sp>
      <p:sp>
        <p:nvSpPr>
          <p:cNvPr id="3" name="TextBox 2"/>
          <p:cNvSpPr txBox="1"/>
          <p:nvPr/>
        </p:nvSpPr>
        <p:spPr>
          <a:xfrm>
            <a:off x="2699792" y="5625244"/>
            <a:ext cx="3697774" cy="646331"/>
          </a:xfrm>
          <a:prstGeom prst="rect">
            <a:avLst/>
          </a:prstGeom>
          <a:noFill/>
        </p:spPr>
        <p:txBody>
          <a:bodyPr wrap="square" rtlCol="0">
            <a:spAutoFit/>
          </a:bodyPr>
          <a:lstStyle/>
          <a:p>
            <a:pPr algn="ctr"/>
            <a:r>
              <a:rPr lang="en-US" sz="3600" b="1" dirty="0" smtClean="0">
                <a:solidFill>
                  <a:schemeClr val="accent1"/>
                </a:solidFill>
              </a:rPr>
              <a:t>40 Minutes</a:t>
            </a:r>
            <a:endParaRPr lang="en-US" sz="3600" b="1" dirty="0">
              <a:solidFill>
                <a:schemeClr val="accent1"/>
              </a:solidFill>
            </a:endParaRPr>
          </a:p>
        </p:txBody>
      </p:sp>
    </p:spTree>
    <p:extLst>
      <p:ext uri="{BB962C8B-B14F-4D97-AF65-F5344CB8AC3E}">
        <p14:creationId xmlns:p14="http://schemas.microsoft.com/office/powerpoint/2010/main" val="2139167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1534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2">
                    <a:lumMod val="25000"/>
                  </a:schemeClr>
                </a:solidFill>
              </a:rPr>
              <a:t>Haller Middle School (Arlington)</a:t>
            </a:r>
            <a:endParaRPr lang="en-US" b="1" dirty="0">
              <a:solidFill>
                <a:schemeClr val="tx2">
                  <a:lumMod val="25000"/>
                </a:schemeClr>
              </a:solidFill>
            </a:endParaRPr>
          </a:p>
        </p:txBody>
      </p:sp>
      <p:pic>
        <p:nvPicPr>
          <p:cNvPr id="3"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66800"/>
            <a:ext cx="2209800" cy="2762250"/>
          </a:xfrm>
          <a:prstGeom prst="rect">
            <a:avLst/>
          </a:prstGeom>
        </p:spPr>
      </p:pic>
      <p:sp>
        <p:nvSpPr>
          <p:cNvPr id="4" name="Content Placeholder 5"/>
          <p:cNvSpPr txBox="1">
            <a:spLocks/>
          </p:cNvSpPr>
          <p:nvPr/>
        </p:nvSpPr>
        <p:spPr>
          <a:xfrm>
            <a:off x="3276600" y="1066800"/>
            <a:ext cx="5410200" cy="3048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b="1" smtClean="0">
                <a:solidFill>
                  <a:schemeClr val="tx2">
                    <a:lumMod val="25000"/>
                  </a:schemeClr>
                </a:solidFill>
              </a:rPr>
              <a:t>“The impact on teachers following the process was </a:t>
            </a:r>
            <a:r>
              <a:rPr lang="en-US" sz="2600" b="1" i="1" smtClean="0">
                <a:solidFill>
                  <a:schemeClr val="tx2">
                    <a:lumMod val="25000"/>
                  </a:schemeClr>
                </a:solidFill>
              </a:rPr>
              <a:t>common language</a:t>
            </a:r>
            <a:r>
              <a:rPr lang="en-US" sz="2600" b="1" smtClean="0">
                <a:solidFill>
                  <a:schemeClr val="tx2">
                    <a:lumMod val="25000"/>
                  </a:schemeClr>
                </a:solidFill>
              </a:rPr>
              <a:t>, better understanding and use of </a:t>
            </a:r>
            <a:r>
              <a:rPr lang="en-US" sz="2600" b="1" i="1" smtClean="0">
                <a:solidFill>
                  <a:schemeClr val="tx2">
                    <a:lumMod val="25000"/>
                  </a:schemeClr>
                </a:solidFill>
              </a:rPr>
              <a:t>formative assessments</a:t>
            </a:r>
            <a:r>
              <a:rPr lang="en-US" sz="2600" b="1" smtClean="0">
                <a:solidFill>
                  <a:schemeClr val="tx2">
                    <a:lumMod val="25000"/>
                  </a:schemeClr>
                </a:solidFill>
              </a:rPr>
              <a:t>, strategies for </a:t>
            </a:r>
            <a:r>
              <a:rPr lang="en-US" sz="2600" b="1" i="1" smtClean="0">
                <a:solidFill>
                  <a:schemeClr val="tx2">
                    <a:lumMod val="25000"/>
                  </a:schemeClr>
                </a:solidFill>
              </a:rPr>
              <a:t>student engagement</a:t>
            </a:r>
            <a:r>
              <a:rPr lang="en-US" sz="2600" b="1" smtClean="0">
                <a:solidFill>
                  <a:schemeClr val="tx2">
                    <a:lumMod val="25000"/>
                  </a:schemeClr>
                </a:solidFill>
              </a:rPr>
              <a:t>, and </a:t>
            </a:r>
            <a:r>
              <a:rPr lang="en-US" sz="2600" b="1" i="1" smtClean="0">
                <a:solidFill>
                  <a:schemeClr val="tx2">
                    <a:lumMod val="25000"/>
                  </a:schemeClr>
                </a:solidFill>
              </a:rPr>
              <a:t>team-building</a:t>
            </a:r>
            <a:r>
              <a:rPr lang="en-US" sz="2600" b="1" smtClean="0">
                <a:solidFill>
                  <a:schemeClr val="tx2">
                    <a:lumMod val="25000"/>
                  </a:schemeClr>
                </a:solidFill>
              </a:rPr>
              <a:t>.”</a:t>
            </a:r>
            <a:endParaRPr lang="en-US" b="1" dirty="0">
              <a:solidFill>
                <a:schemeClr val="tx2">
                  <a:lumMod val="25000"/>
                </a:schemeClr>
              </a:solidFill>
            </a:endParaRPr>
          </a:p>
        </p:txBody>
      </p:sp>
      <p:sp>
        <p:nvSpPr>
          <p:cNvPr id="5" name="TextBox 4"/>
          <p:cNvSpPr txBox="1"/>
          <p:nvPr/>
        </p:nvSpPr>
        <p:spPr>
          <a:xfrm>
            <a:off x="609600" y="4038600"/>
            <a:ext cx="7924800" cy="2215991"/>
          </a:xfrm>
          <a:prstGeom prst="rect">
            <a:avLst/>
          </a:prstGeom>
          <a:noFill/>
        </p:spPr>
        <p:txBody>
          <a:bodyPr wrap="square" rtlCol="0">
            <a:spAutoFit/>
          </a:bodyPr>
          <a:lstStyle/>
          <a:p>
            <a:pPr marL="342900" indent="-342900">
              <a:buFont typeface="Arial" pitchFamily="34" charset="0"/>
              <a:buChar char="•"/>
            </a:pPr>
            <a:r>
              <a:rPr lang="en-US" sz="2400" b="1" dirty="0" smtClean="0">
                <a:solidFill>
                  <a:schemeClr val="tx2">
                    <a:lumMod val="25000"/>
                  </a:schemeClr>
                </a:solidFill>
              </a:rPr>
              <a:t>“Going through the cycle with the math team was also a productive experience for me. Other subject areas and teachers benefitted indirectly as a result of my participation [in the Collaborative Inquiry Cycle].” 	</a:t>
            </a:r>
          </a:p>
          <a:p>
            <a:r>
              <a:rPr lang="en-US" sz="2400" b="1" dirty="0">
                <a:solidFill>
                  <a:schemeClr val="tx2">
                    <a:lumMod val="25000"/>
                  </a:schemeClr>
                </a:solidFill>
              </a:rPr>
              <a:t>	</a:t>
            </a:r>
            <a:r>
              <a:rPr lang="en-US" sz="2400" b="1" dirty="0" smtClean="0">
                <a:solidFill>
                  <a:schemeClr val="tx2">
                    <a:lumMod val="25000"/>
                  </a:schemeClr>
                </a:solidFill>
              </a:rPr>
              <a:t>				-Eric DeJong, Principal</a:t>
            </a:r>
          </a:p>
          <a:p>
            <a:endParaRPr lang="en-US" b="1" dirty="0">
              <a:solidFill>
                <a:schemeClr val="tx2">
                  <a:lumMod val="25000"/>
                </a:schemeClr>
              </a:solidFill>
            </a:endParaRPr>
          </a:p>
        </p:txBody>
      </p:sp>
    </p:spTree>
    <p:extLst>
      <p:ext uri="{BB962C8B-B14F-4D97-AF65-F5344CB8AC3E}">
        <p14:creationId xmlns:p14="http://schemas.microsoft.com/office/powerpoint/2010/main" val="176751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31640" y="980728"/>
            <a:ext cx="6516724" cy="4896544"/>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91679" y="1858176"/>
            <a:ext cx="5724637" cy="3323987"/>
          </a:xfrm>
          <a:prstGeom prst="rect">
            <a:avLst/>
          </a:prstGeom>
          <a:noFill/>
        </p:spPr>
        <p:txBody>
          <a:bodyPr wrap="square" rtlCol="0">
            <a:spAutoFit/>
          </a:bodyPr>
          <a:lstStyle/>
          <a:p>
            <a:pPr algn="ctr"/>
            <a:r>
              <a:rPr lang="en-US" sz="4200" b="1" dirty="0">
                <a:solidFill>
                  <a:schemeClr val="accent1"/>
                </a:solidFill>
              </a:rPr>
              <a:t>Analyze capacity for school-based / District-wide collaborative program and examine implications for action.</a:t>
            </a:r>
          </a:p>
        </p:txBody>
      </p:sp>
      <p:sp>
        <p:nvSpPr>
          <p:cNvPr id="4" name="TextBox 3"/>
          <p:cNvSpPr txBox="1"/>
          <p:nvPr/>
        </p:nvSpPr>
        <p:spPr>
          <a:xfrm>
            <a:off x="4084041" y="1196752"/>
            <a:ext cx="939912" cy="830997"/>
          </a:xfrm>
          <a:prstGeom prst="rect">
            <a:avLst/>
          </a:prstGeom>
          <a:noFill/>
        </p:spPr>
        <p:txBody>
          <a:bodyPr wrap="square" rtlCol="0">
            <a:spAutoFit/>
          </a:bodyPr>
          <a:lstStyle/>
          <a:p>
            <a:pPr algn="ctr"/>
            <a:r>
              <a:rPr lang="en-US" sz="4800" b="1" dirty="0">
                <a:solidFill>
                  <a:schemeClr val="accent1"/>
                </a:solidFill>
              </a:rPr>
              <a:t>2</a:t>
            </a:r>
          </a:p>
        </p:txBody>
      </p:sp>
    </p:spTree>
    <p:extLst>
      <p:ext uri="{BB962C8B-B14F-4D97-AF65-F5344CB8AC3E}">
        <p14:creationId xmlns:p14="http://schemas.microsoft.com/office/powerpoint/2010/main" val="16367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9552" y="368660"/>
            <a:ext cx="3744416" cy="288032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860032" y="368660"/>
            <a:ext cx="3744416" cy="288032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39552" y="3609020"/>
            <a:ext cx="3744416" cy="288032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60032" y="3609020"/>
            <a:ext cx="3744416" cy="288032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99592" y="750183"/>
            <a:ext cx="2988332" cy="2092881"/>
          </a:xfrm>
          <a:prstGeom prst="rect">
            <a:avLst/>
          </a:prstGeom>
          <a:noFill/>
        </p:spPr>
        <p:txBody>
          <a:bodyPr wrap="square" rtlCol="0">
            <a:spAutoFit/>
          </a:bodyPr>
          <a:lstStyle/>
          <a:p>
            <a:pPr algn="ctr"/>
            <a:r>
              <a:rPr lang="en-US" sz="2600" b="1" dirty="0" smtClean="0">
                <a:solidFill>
                  <a:schemeClr val="accent1"/>
                </a:solidFill>
              </a:rPr>
              <a:t>Experience the Collaborative Inquiry Cycle and understand its key components.</a:t>
            </a:r>
            <a:endParaRPr lang="en-US" sz="2600" b="1" dirty="0">
              <a:solidFill>
                <a:schemeClr val="accent1"/>
              </a:solidFill>
            </a:endParaRPr>
          </a:p>
        </p:txBody>
      </p:sp>
      <p:sp>
        <p:nvSpPr>
          <p:cNvPr id="7" name="TextBox 6"/>
          <p:cNvSpPr txBox="1"/>
          <p:nvPr/>
        </p:nvSpPr>
        <p:spPr>
          <a:xfrm>
            <a:off x="2123728" y="395372"/>
            <a:ext cx="540060" cy="523220"/>
          </a:xfrm>
          <a:prstGeom prst="rect">
            <a:avLst/>
          </a:prstGeom>
          <a:noFill/>
        </p:spPr>
        <p:txBody>
          <a:bodyPr wrap="square" rtlCol="0">
            <a:spAutoFit/>
          </a:bodyPr>
          <a:lstStyle/>
          <a:p>
            <a:pPr algn="ctr"/>
            <a:r>
              <a:rPr lang="en-US" sz="2800" b="1" dirty="0" smtClean="0">
                <a:solidFill>
                  <a:schemeClr val="accent1"/>
                </a:solidFill>
              </a:rPr>
              <a:t>1</a:t>
            </a:r>
            <a:endParaRPr lang="en-US" sz="2800" b="1" dirty="0">
              <a:solidFill>
                <a:schemeClr val="accent1"/>
              </a:solidFill>
            </a:endParaRPr>
          </a:p>
        </p:txBody>
      </p:sp>
      <p:sp>
        <p:nvSpPr>
          <p:cNvPr id="8" name="TextBox 7"/>
          <p:cNvSpPr txBox="1"/>
          <p:nvPr/>
        </p:nvSpPr>
        <p:spPr>
          <a:xfrm>
            <a:off x="5148064" y="800708"/>
            <a:ext cx="3321811" cy="1938992"/>
          </a:xfrm>
          <a:prstGeom prst="rect">
            <a:avLst/>
          </a:prstGeom>
          <a:noFill/>
        </p:spPr>
        <p:txBody>
          <a:bodyPr wrap="square" rtlCol="0">
            <a:spAutoFit/>
          </a:bodyPr>
          <a:lstStyle/>
          <a:p>
            <a:pPr algn="ctr"/>
            <a:r>
              <a:rPr lang="en-US" sz="2400" b="1" dirty="0" smtClean="0">
                <a:solidFill>
                  <a:schemeClr val="accent1"/>
                </a:solidFill>
              </a:rPr>
              <a:t>Analyze capacity for school-based / District-wide collaborative program and examine implications for action.</a:t>
            </a:r>
            <a:endParaRPr lang="en-US" sz="2400" b="1" dirty="0">
              <a:solidFill>
                <a:schemeClr val="accent1"/>
              </a:solidFill>
            </a:endParaRPr>
          </a:p>
        </p:txBody>
      </p:sp>
      <p:sp>
        <p:nvSpPr>
          <p:cNvPr id="9" name="TextBox 8"/>
          <p:cNvSpPr txBox="1"/>
          <p:nvPr/>
        </p:nvSpPr>
        <p:spPr>
          <a:xfrm>
            <a:off x="6525659" y="357909"/>
            <a:ext cx="540060" cy="523220"/>
          </a:xfrm>
          <a:prstGeom prst="rect">
            <a:avLst/>
          </a:prstGeom>
          <a:noFill/>
        </p:spPr>
        <p:txBody>
          <a:bodyPr wrap="square" rtlCol="0">
            <a:spAutoFit/>
          </a:bodyPr>
          <a:lstStyle/>
          <a:p>
            <a:pPr algn="ctr"/>
            <a:r>
              <a:rPr lang="en-US" sz="2800" b="1" dirty="0" smtClean="0">
                <a:solidFill>
                  <a:schemeClr val="accent1"/>
                </a:solidFill>
              </a:rPr>
              <a:t>2</a:t>
            </a:r>
            <a:endParaRPr lang="en-US" sz="2800" b="1" dirty="0">
              <a:solidFill>
                <a:schemeClr val="accent1"/>
              </a:solidFill>
            </a:endParaRPr>
          </a:p>
        </p:txBody>
      </p:sp>
      <p:sp>
        <p:nvSpPr>
          <p:cNvPr id="10" name="TextBox 9"/>
          <p:cNvSpPr txBox="1"/>
          <p:nvPr/>
        </p:nvSpPr>
        <p:spPr>
          <a:xfrm>
            <a:off x="719572" y="4026547"/>
            <a:ext cx="3348372" cy="2092881"/>
          </a:xfrm>
          <a:prstGeom prst="rect">
            <a:avLst/>
          </a:prstGeom>
          <a:noFill/>
        </p:spPr>
        <p:txBody>
          <a:bodyPr wrap="square" rtlCol="0">
            <a:spAutoFit/>
          </a:bodyPr>
          <a:lstStyle/>
          <a:p>
            <a:pPr algn="ctr"/>
            <a:r>
              <a:rPr lang="en-US" sz="2600" b="1" dirty="0" smtClean="0">
                <a:solidFill>
                  <a:schemeClr val="accent1"/>
                </a:solidFill>
              </a:rPr>
              <a:t>Conceptualize a school-wide or District-wide professional collaborative cycle.</a:t>
            </a:r>
            <a:endParaRPr lang="en-US" sz="2600" b="1" dirty="0">
              <a:solidFill>
                <a:schemeClr val="accent1"/>
              </a:solidFill>
            </a:endParaRPr>
          </a:p>
        </p:txBody>
      </p:sp>
      <p:sp>
        <p:nvSpPr>
          <p:cNvPr id="11" name="TextBox 10"/>
          <p:cNvSpPr txBox="1"/>
          <p:nvPr/>
        </p:nvSpPr>
        <p:spPr>
          <a:xfrm>
            <a:off x="2123728" y="3671736"/>
            <a:ext cx="540060" cy="523220"/>
          </a:xfrm>
          <a:prstGeom prst="rect">
            <a:avLst/>
          </a:prstGeom>
          <a:noFill/>
        </p:spPr>
        <p:txBody>
          <a:bodyPr wrap="square" rtlCol="0">
            <a:spAutoFit/>
          </a:bodyPr>
          <a:lstStyle/>
          <a:p>
            <a:pPr algn="ctr"/>
            <a:r>
              <a:rPr lang="en-US" sz="2800" b="1" dirty="0">
                <a:solidFill>
                  <a:schemeClr val="accent1"/>
                </a:solidFill>
              </a:rPr>
              <a:t>3</a:t>
            </a:r>
          </a:p>
        </p:txBody>
      </p:sp>
      <p:sp>
        <p:nvSpPr>
          <p:cNvPr id="12" name="TextBox 11"/>
          <p:cNvSpPr txBox="1"/>
          <p:nvPr/>
        </p:nvSpPr>
        <p:spPr>
          <a:xfrm>
            <a:off x="5220072" y="4056744"/>
            <a:ext cx="3168352" cy="2000548"/>
          </a:xfrm>
          <a:prstGeom prst="rect">
            <a:avLst/>
          </a:prstGeom>
          <a:noFill/>
        </p:spPr>
        <p:txBody>
          <a:bodyPr wrap="square" rtlCol="0">
            <a:spAutoFit/>
          </a:bodyPr>
          <a:lstStyle/>
          <a:p>
            <a:pPr algn="ctr"/>
            <a:r>
              <a:rPr lang="en-US" sz="2400" b="1" dirty="0" smtClean="0">
                <a:solidFill>
                  <a:schemeClr val="accent1"/>
                </a:solidFill>
              </a:rPr>
              <a:t>Develop a 30-60-90 day plan to initiate a sustainable school-based / District-wide collaborative practice</a:t>
            </a:r>
            <a:r>
              <a:rPr lang="en-US" sz="2800" b="1" dirty="0" smtClean="0">
                <a:solidFill>
                  <a:schemeClr val="accent1"/>
                </a:solidFill>
              </a:rPr>
              <a:t>.</a:t>
            </a:r>
            <a:endParaRPr lang="en-US" sz="2800" b="1" dirty="0">
              <a:solidFill>
                <a:schemeClr val="accent1"/>
              </a:solidFill>
            </a:endParaRPr>
          </a:p>
        </p:txBody>
      </p:sp>
      <p:sp>
        <p:nvSpPr>
          <p:cNvPr id="13" name="TextBox 12"/>
          <p:cNvSpPr txBox="1"/>
          <p:nvPr/>
        </p:nvSpPr>
        <p:spPr>
          <a:xfrm>
            <a:off x="6525659" y="3634273"/>
            <a:ext cx="540060" cy="523220"/>
          </a:xfrm>
          <a:prstGeom prst="rect">
            <a:avLst/>
          </a:prstGeom>
          <a:noFill/>
        </p:spPr>
        <p:txBody>
          <a:bodyPr wrap="square" rtlCol="0">
            <a:spAutoFit/>
          </a:bodyPr>
          <a:lstStyle/>
          <a:p>
            <a:pPr algn="ctr"/>
            <a:r>
              <a:rPr lang="en-US" sz="2800" b="1" dirty="0">
                <a:solidFill>
                  <a:schemeClr val="accent1"/>
                </a:solidFill>
              </a:rPr>
              <a:t>4</a:t>
            </a:r>
          </a:p>
        </p:txBody>
      </p:sp>
    </p:spTree>
    <p:extLst>
      <p:ext uri="{BB962C8B-B14F-4D97-AF65-F5344CB8AC3E}">
        <p14:creationId xmlns:p14="http://schemas.microsoft.com/office/powerpoint/2010/main" val="1674718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 60 90 DayPlan_CIC.pdf - Adobe Reader"/>
          <p:cNvPicPr>
            <a:picLocks noChangeAspect="1"/>
          </p:cNvPicPr>
          <p:nvPr/>
        </p:nvPicPr>
        <p:blipFill rotWithShape="1">
          <a:blip r:embed="rId3">
            <a:extLst>
              <a:ext uri="{28A0092B-C50C-407E-A947-70E740481C1C}">
                <a14:useLocalDpi xmlns:a14="http://schemas.microsoft.com/office/drawing/2010/main" val="0"/>
              </a:ext>
            </a:extLst>
          </a:blip>
          <a:srcRect l="10704" t="13481" r="8732" b="2779"/>
          <a:stretch/>
        </p:blipFill>
        <p:spPr>
          <a:xfrm>
            <a:off x="199795" y="944724"/>
            <a:ext cx="8793065" cy="5724636"/>
          </a:xfrm>
          <a:prstGeom prst="rect">
            <a:avLst/>
          </a:prstGeom>
          <a:ln w="57150">
            <a:solidFill>
              <a:schemeClr val="accent1"/>
            </a:solidFill>
          </a:ln>
        </p:spPr>
      </p:pic>
      <p:sp>
        <p:nvSpPr>
          <p:cNvPr id="6" name="TextBox 5"/>
          <p:cNvSpPr txBox="1"/>
          <p:nvPr/>
        </p:nvSpPr>
        <p:spPr>
          <a:xfrm>
            <a:off x="899592" y="116632"/>
            <a:ext cx="7344816" cy="523220"/>
          </a:xfrm>
          <a:prstGeom prst="rect">
            <a:avLst/>
          </a:prstGeom>
          <a:noFill/>
        </p:spPr>
        <p:txBody>
          <a:bodyPr wrap="square" rtlCol="0">
            <a:spAutoFit/>
          </a:bodyPr>
          <a:lstStyle/>
          <a:p>
            <a:pPr algn="ctr"/>
            <a:r>
              <a:rPr lang="en-US" sz="2800" b="1" dirty="0">
                <a:solidFill>
                  <a:schemeClr val="accent1">
                    <a:lumMod val="50000"/>
                  </a:schemeClr>
                </a:solidFill>
              </a:rPr>
              <a:t>Collaborative Inquiry Cycle 30-60-90 Day Plan</a:t>
            </a:r>
          </a:p>
        </p:txBody>
      </p:sp>
    </p:spTree>
    <p:extLst>
      <p:ext uri="{BB962C8B-B14F-4D97-AF65-F5344CB8AC3E}">
        <p14:creationId xmlns:p14="http://schemas.microsoft.com/office/powerpoint/2010/main" val="1415776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0 60 90 DayPlan_CIC.pdf - Adobe Reader"/>
          <p:cNvPicPr>
            <a:picLocks noChangeAspect="1"/>
          </p:cNvPicPr>
          <p:nvPr/>
        </p:nvPicPr>
        <p:blipFill rotWithShape="1">
          <a:blip r:embed="rId2">
            <a:extLst>
              <a:ext uri="{28A0092B-C50C-407E-A947-70E740481C1C}">
                <a14:useLocalDpi xmlns:a14="http://schemas.microsoft.com/office/drawing/2010/main" val="0"/>
              </a:ext>
            </a:extLst>
          </a:blip>
          <a:srcRect l="12676" t="14422" r="11972" b="10306"/>
          <a:stretch/>
        </p:blipFill>
        <p:spPr>
          <a:xfrm>
            <a:off x="284713" y="1484784"/>
            <a:ext cx="8607767" cy="5148572"/>
          </a:xfrm>
          <a:prstGeom prst="rect">
            <a:avLst/>
          </a:prstGeom>
          <a:ln w="57150">
            <a:solidFill>
              <a:schemeClr val="accent1"/>
            </a:solidFill>
          </a:ln>
        </p:spPr>
      </p:pic>
      <p:sp>
        <p:nvSpPr>
          <p:cNvPr id="8" name="TextBox 7"/>
          <p:cNvSpPr txBox="1"/>
          <p:nvPr/>
        </p:nvSpPr>
        <p:spPr>
          <a:xfrm>
            <a:off x="467544" y="152636"/>
            <a:ext cx="8244916" cy="1323439"/>
          </a:xfrm>
          <a:prstGeom prst="rect">
            <a:avLst/>
          </a:prstGeom>
          <a:noFill/>
        </p:spPr>
        <p:txBody>
          <a:bodyPr wrap="square" rtlCol="0">
            <a:spAutoFit/>
          </a:bodyPr>
          <a:lstStyle/>
          <a:p>
            <a:pPr algn="ctr"/>
            <a:r>
              <a:rPr lang="en-US" sz="4000" b="1" dirty="0" smtClean="0">
                <a:solidFill>
                  <a:schemeClr val="accent1">
                    <a:lumMod val="50000"/>
                  </a:schemeClr>
                </a:solidFill>
              </a:rPr>
              <a:t>Systems and Structures of Collaborative Practice</a:t>
            </a:r>
            <a:endParaRPr lang="en-US" sz="4000" b="1" dirty="0">
              <a:solidFill>
                <a:schemeClr val="accent1">
                  <a:lumMod val="50000"/>
                </a:schemeClr>
              </a:solidFill>
            </a:endParaRPr>
          </a:p>
        </p:txBody>
      </p:sp>
    </p:spTree>
    <p:extLst>
      <p:ext uri="{BB962C8B-B14F-4D97-AF65-F5344CB8AC3E}">
        <p14:creationId xmlns:p14="http://schemas.microsoft.com/office/powerpoint/2010/main" val="1076522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664804"/>
            <a:ext cx="6228692" cy="523220"/>
          </a:xfrm>
          <a:prstGeom prst="rect">
            <a:avLst/>
          </a:prstGeom>
          <a:noFill/>
        </p:spPr>
        <p:txBody>
          <a:bodyPr wrap="square" rtlCol="0">
            <a:spAutoFit/>
          </a:bodyPr>
          <a:lstStyle/>
          <a:p>
            <a:pPr algn="ctr"/>
            <a:r>
              <a:rPr lang="en-US" sz="2400" b="1" dirty="0" smtClean="0">
                <a:solidFill>
                  <a:schemeClr val="tx2">
                    <a:lumMod val="25000"/>
                  </a:schemeClr>
                </a:solidFill>
              </a:rPr>
              <a:t>Break</a:t>
            </a:r>
            <a:r>
              <a:rPr lang="en-US" b="1" dirty="0" smtClean="0">
                <a:solidFill>
                  <a:schemeClr val="tx2">
                    <a:lumMod val="25000"/>
                  </a:schemeClr>
                </a:solidFill>
              </a:rPr>
              <a:t>		</a:t>
            </a:r>
            <a:r>
              <a:rPr lang="en-US" sz="2800" b="1" dirty="0" smtClean="0">
                <a:solidFill>
                  <a:schemeClr val="tx2">
                    <a:lumMod val="25000"/>
                  </a:schemeClr>
                </a:solidFill>
              </a:rPr>
              <a:t>10 Minutes, Please</a:t>
            </a:r>
            <a:endParaRPr lang="en-US" sz="2800" b="1" dirty="0">
              <a:solidFill>
                <a:schemeClr val="tx2">
                  <a:lumMod val="25000"/>
                </a:schemeClr>
              </a:solidFill>
            </a:endParaRPr>
          </a:p>
        </p:txBody>
      </p:sp>
    </p:spTree>
    <p:extLst>
      <p:ext uri="{BB962C8B-B14F-4D97-AF65-F5344CB8AC3E}">
        <p14:creationId xmlns:p14="http://schemas.microsoft.com/office/powerpoint/2010/main" val="2082964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56276" y="296652"/>
            <a:ext cx="1852641" cy="1154447"/>
            <a:chOff x="4698618" y="3133694"/>
            <a:chExt cx="1852641" cy="1154447"/>
          </a:xfrm>
          <a:scene3d>
            <a:camera prst="orthographicFront"/>
            <a:lightRig rig="threePt" dir="t">
              <a:rot lat="0" lon="0" rev="7500000"/>
            </a:lightRig>
          </a:scene3d>
        </p:grpSpPr>
        <p:sp>
          <p:nvSpPr>
            <p:cNvPr id="3" name="Rounded Rectangle 2"/>
            <p:cNvSpPr/>
            <p:nvPr/>
          </p:nvSpPr>
          <p:spPr>
            <a:xfrm>
              <a:off x="4698618" y="3133694"/>
              <a:ext cx="1852641" cy="1154447"/>
            </a:xfrm>
            <a:prstGeom prst="roundRect">
              <a:avLst/>
            </a:prstGeom>
            <a:solidFill>
              <a:srgbClr val="7030A0"/>
            </a:solidFill>
            <a:ln>
              <a:noFill/>
            </a:ln>
            <a:effectLst>
              <a:outerShdw blurRad="165100" dist="254000" dir="3000000" algn="ctr" rotWithShape="0">
                <a:srgbClr val="000000">
                  <a:alpha val="25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4" name="Rounded Rectangle 4"/>
            <p:cNvSpPr/>
            <p:nvPr/>
          </p:nvSpPr>
          <p:spPr>
            <a:xfrm>
              <a:off x="4754973" y="3190049"/>
              <a:ext cx="1739931" cy="10417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rgbClr val="FFFF00"/>
                  </a:solidFill>
                  <a:latin typeface="+mn-lt"/>
                  <a:cs typeface="Aharoni" pitchFamily="2" charset="-79"/>
                </a:rPr>
                <a:t>PLAN</a:t>
              </a:r>
            </a:p>
            <a:p>
              <a:pPr lvl="0" algn="ctr" defTabSz="800100">
                <a:lnSpc>
                  <a:spcPct val="90000"/>
                </a:lnSpc>
                <a:spcBef>
                  <a:spcPct val="0"/>
                </a:spcBef>
                <a:spcAft>
                  <a:spcPct val="35000"/>
                </a:spcAft>
              </a:pPr>
              <a:r>
                <a:rPr lang="en-US" sz="1800" b="1" kern="1200" dirty="0">
                  <a:solidFill>
                    <a:srgbClr val="FFFF00"/>
                  </a:solidFill>
                  <a:latin typeface="+mn-lt"/>
                  <a:cs typeface="Aharoni" pitchFamily="2" charset="-79"/>
                </a:rPr>
                <a:t> LESSON</a:t>
              </a:r>
            </a:p>
          </p:txBody>
        </p:sp>
      </p:grpSp>
      <p:sp>
        <p:nvSpPr>
          <p:cNvPr id="5" name="TextBox 4"/>
          <p:cNvSpPr txBox="1"/>
          <p:nvPr/>
        </p:nvSpPr>
        <p:spPr>
          <a:xfrm>
            <a:off x="431540" y="779605"/>
            <a:ext cx="7596844" cy="5241683"/>
          </a:xfrm>
          <a:prstGeom prst="rect">
            <a:avLst/>
          </a:prstGeom>
          <a:noFill/>
        </p:spPr>
        <p:txBody>
          <a:bodyPr wrap="square" lIns="100831" tIns="50415" rIns="100831" bIns="50415" rtlCol="0">
            <a:spAutoFit/>
          </a:bodyPr>
          <a:lstStyle/>
          <a:p>
            <a:pPr marL="341313" indent="-341313">
              <a:buSzPct val="120000"/>
              <a:buFont typeface="Arial" pitchFamily="34" charset="0"/>
              <a:buChar char="•"/>
            </a:pPr>
            <a:r>
              <a:rPr lang="en-US" sz="2600" b="1" dirty="0" smtClean="0">
                <a:solidFill>
                  <a:schemeClr val="accent1">
                    <a:lumMod val="75000"/>
                  </a:schemeClr>
                </a:solidFill>
              </a:rPr>
              <a:t>“I gained several new strategies for teaching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fractions to my fifth graders.”</a:t>
            </a:r>
          </a:p>
          <a:p>
            <a:pPr marL="341313" indent="-341313">
              <a:buSzPct val="120000"/>
            </a:pPr>
            <a:endParaRPr lang="en-US" sz="1600" b="1" dirty="0" smtClean="0">
              <a:solidFill>
                <a:schemeClr val="accent1">
                  <a:lumMod val="75000"/>
                </a:schemeClr>
              </a:solidFill>
            </a:endParaRPr>
          </a:p>
          <a:p>
            <a:pPr marL="341313" indent="-341313">
              <a:buSzPct val="120000"/>
              <a:buFont typeface="Arial" pitchFamily="34" charset="0"/>
              <a:buChar char="•"/>
            </a:pPr>
            <a:r>
              <a:rPr lang="en-US" sz="2600" b="1" dirty="0" smtClean="0">
                <a:solidFill>
                  <a:schemeClr val="accent1">
                    <a:lumMod val="75000"/>
                  </a:schemeClr>
                </a:solidFill>
              </a:rPr>
              <a:t>“I learned Earth science content (soil, fossils, and  </a:t>
            </a:r>
          </a:p>
          <a:p>
            <a:pPr marL="341313" indent="-341313">
              <a:buSzPct val="120000"/>
            </a:pPr>
            <a:r>
              <a:rPr lang="en-US" sz="2600" b="1" dirty="0" smtClean="0">
                <a:solidFill>
                  <a:schemeClr val="accent1">
                    <a:lumMod val="75000"/>
                  </a:schemeClr>
                </a:solidFill>
              </a:rPr>
              <a:t>    rocks); I am gaining   confidence as a science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teacher.”</a:t>
            </a:r>
          </a:p>
          <a:p>
            <a:pPr marL="341313" indent="-341313">
              <a:buSzPct val="120000"/>
            </a:pPr>
            <a:endParaRPr lang="en-US" sz="1600" b="1" dirty="0" smtClean="0">
              <a:solidFill>
                <a:schemeClr val="accent1">
                  <a:lumMod val="75000"/>
                </a:schemeClr>
              </a:solidFill>
            </a:endParaRPr>
          </a:p>
          <a:p>
            <a:pPr marL="341313" indent="-341313">
              <a:buSzPct val="120000"/>
              <a:buFont typeface="Arial" pitchFamily="34" charset="0"/>
              <a:buChar char="•"/>
            </a:pPr>
            <a:r>
              <a:rPr lang="en-US" sz="2600" b="1" dirty="0" smtClean="0">
                <a:solidFill>
                  <a:schemeClr val="accent1">
                    <a:lumMod val="75000"/>
                  </a:schemeClr>
                </a:solidFill>
              </a:rPr>
              <a:t>“This lesson is much better than one I could have </a:t>
            </a:r>
          </a:p>
          <a:p>
            <a:pPr marL="341313" indent="-341313">
              <a:buSzPct val="120000"/>
            </a:pPr>
            <a:r>
              <a:rPr lang="en-US" sz="2600" b="1" dirty="0">
                <a:solidFill>
                  <a:schemeClr val="accent1">
                    <a:lumMod val="75000"/>
                  </a:schemeClr>
                </a:solidFill>
              </a:rPr>
              <a:t> </a:t>
            </a:r>
            <a:r>
              <a:rPr lang="en-US" sz="2600" b="1" dirty="0" smtClean="0">
                <a:solidFill>
                  <a:schemeClr val="accent1">
                    <a:lumMod val="75000"/>
                  </a:schemeClr>
                </a:solidFill>
              </a:rPr>
              <a:t>   planned alone.”</a:t>
            </a:r>
          </a:p>
          <a:p>
            <a:pPr marL="341313" indent="-341313">
              <a:buSzPct val="120000"/>
            </a:pPr>
            <a:endParaRPr lang="en-US" sz="1600" b="1" dirty="0">
              <a:solidFill>
                <a:schemeClr val="accent1">
                  <a:lumMod val="75000"/>
                </a:schemeClr>
              </a:solidFill>
            </a:endParaRPr>
          </a:p>
          <a:p>
            <a:pPr marL="341313" indent="-341313">
              <a:buSzPct val="120000"/>
              <a:buFont typeface="Arial" pitchFamily="34" charset="0"/>
              <a:buChar char="•"/>
              <a:tabLst>
                <a:tab pos="231775" algn="l"/>
              </a:tabLst>
            </a:pPr>
            <a:r>
              <a:rPr lang="en-US" sz="2600" b="1" dirty="0" smtClean="0">
                <a:solidFill>
                  <a:schemeClr val="accent1">
                    <a:lumMod val="75000"/>
                  </a:schemeClr>
                </a:solidFill>
              </a:rPr>
              <a:t>“Taking </a:t>
            </a:r>
            <a:r>
              <a:rPr lang="en-US" sz="2600" b="1" dirty="0">
                <a:solidFill>
                  <a:schemeClr val="accent1">
                    <a:lumMod val="75000"/>
                  </a:schemeClr>
                </a:solidFill>
              </a:rPr>
              <a:t>our staff K-6 through this process was very beneficial.  Knowing the Common Core is vital.  The </a:t>
            </a:r>
            <a:r>
              <a:rPr lang="en-US" sz="2600" b="1" dirty="0" smtClean="0">
                <a:solidFill>
                  <a:schemeClr val="accent1">
                    <a:lumMod val="75000"/>
                  </a:schemeClr>
                </a:solidFill>
              </a:rPr>
              <a:t>‘learning progressions’ </a:t>
            </a:r>
            <a:r>
              <a:rPr lang="en-US" sz="2600" b="1" dirty="0">
                <a:solidFill>
                  <a:schemeClr val="accent1">
                    <a:lumMod val="75000"/>
                  </a:schemeClr>
                </a:solidFill>
              </a:rPr>
              <a:t>and ‘lesson </a:t>
            </a:r>
            <a:r>
              <a:rPr lang="en-US" sz="2600" b="1" dirty="0" smtClean="0">
                <a:solidFill>
                  <a:schemeClr val="accent1">
                    <a:lumMod val="75000"/>
                  </a:schemeClr>
                </a:solidFill>
              </a:rPr>
              <a:t>plans’ </a:t>
            </a:r>
            <a:r>
              <a:rPr lang="en-US" sz="2600" b="1" dirty="0">
                <a:solidFill>
                  <a:schemeClr val="accent1">
                    <a:lumMod val="75000"/>
                  </a:schemeClr>
                </a:solidFill>
              </a:rPr>
              <a:t>were extremely good thinking and training</a:t>
            </a:r>
            <a:r>
              <a:rPr lang="en-US" sz="2600" b="1" dirty="0" smtClean="0">
                <a:solidFill>
                  <a:schemeClr val="accent1">
                    <a:lumMod val="75000"/>
                  </a:schemeClr>
                </a:solidFill>
              </a:rPr>
              <a:t>.”  </a:t>
            </a:r>
            <a:endParaRPr lang="en-US" sz="2600" b="1" dirty="0">
              <a:solidFill>
                <a:schemeClr val="accent1">
                  <a:lumMod val="75000"/>
                </a:schemeClr>
              </a:solidFill>
            </a:endParaRPr>
          </a:p>
        </p:txBody>
      </p:sp>
    </p:spTree>
    <p:extLst>
      <p:ext uri="{BB962C8B-B14F-4D97-AF65-F5344CB8AC3E}">
        <p14:creationId xmlns:p14="http://schemas.microsoft.com/office/powerpoint/2010/main" val="892335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C class 4th grade Lesson area and perimeter.pdf - Adobe Reader"/>
          <p:cNvPicPr>
            <a:picLocks noChangeAspect="1"/>
          </p:cNvPicPr>
          <p:nvPr/>
        </p:nvPicPr>
        <p:blipFill rotWithShape="1">
          <a:blip r:embed="rId2">
            <a:extLst>
              <a:ext uri="{28A0092B-C50C-407E-A947-70E740481C1C}">
                <a14:useLocalDpi xmlns:a14="http://schemas.microsoft.com/office/drawing/2010/main" val="0"/>
              </a:ext>
            </a:extLst>
          </a:blip>
          <a:srcRect l="10182" t="30882" r="5412" b="18937"/>
          <a:stretch/>
        </p:blipFill>
        <p:spPr>
          <a:xfrm>
            <a:off x="1114160" y="1487688"/>
            <a:ext cx="6950228" cy="4677615"/>
          </a:xfrm>
          <a:prstGeom prst="rect">
            <a:avLst/>
          </a:prstGeom>
        </p:spPr>
      </p:pic>
      <p:sp>
        <p:nvSpPr>
          <p:cNvPr id="3" name="TextBox 2"/>
          <p:cNvSpPr txBox="1"/>
          <p:nvPr/>
        </p:nvSpPr>
        <p:spPr>
          <a:xfrm>
            <a:off x="1799692" y="656692"/>
            <a:ext cx="5472608" cy="830997"/>
          </a:xfrm>
          <a:prstGeom prst="rect">
            <a:avLst/>
          </a:prstGeom>
          <a:noFill/>
        </p:spPr>
        <p:txBody>
          <a:bodyPr wrap="square" rtlCol="0">
            <a:spAutoFit/>
          </a:bodyPr>
          <a:lstStyle/>
          <a:p>
            <a:pPr algn="ctr"/>
            <a:r>
              <a:rPr lang="en-US" sz="4800" b="1" dirty="0" smtClean="0">
                <a:solidFill>
                  <a:schemeClr val="accent1"/>
                </a:solidFill>
              </a:rPr>
              <a:t>Sample Lesson</a:t>
            </a:r>
            <a:endParaRPr lang="en-US" sz="4800" b="1" dirty="0">
              <a:solidFill>
                <a:schemeClr val="accent1"/>
              </a:solidFill>
            </a:endParaRPr>
          </a:p>
        </p:txBody>
      </p:sp>
    </p:spTree>
    <p:extLst>
      <p:ext uri="{BB962C8B-B14F-4D97-AF65-F5344CB8AC3E}">
        <p14:creationId xmlns:p14="http://schemas.microsoft.com/office/powerpoint/2010/main" val="3355179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C class 4th grade Lesson area and perimeter.pdf - Adobe Reader"/>
          <p:cNvPicPr>
            <a:picLocks noChangeAspect="1"/>
          </p:cNvPicPr>
          <p:nvPr/>
        </p:nvPicPr>
        <p:blipFill rotWithShape="1">
          <a:blip r:embed="rId2">
            <a:extLst>
              <a:ext uri="{28A0092B-C50C-407E-A947-70E740481C1C}">
                <a14:useLocalDpi xmlns:a14="http://schemas.microsoft.com/office/drawing/2010/main" val="0"/>
              </a:ext>
            </a:extLst>
          </a:blip>
          <a:srcRect l="10717" t="31009" r="6789" b="20454"/>
          <a:stretch/>
        </p:blipFill>
        <p:spPr>
          <a:xfrm>
            <a:off x="1079612" y="963264"/>
            <a:ext cx="6953227" cy="5274047"/>
          </a:xfrm>
          <a:prstGeom prst="rect">
            <a:avLst/>
          </a:prstGeom>
        </p:spPr>
      </p:pic>
    </p:spTree>
    <p:extLst>
      <p:ext uri="{BB962C8B-B14F-4D97-AF65-F5344CB8AC3E}">
        <p14:creationId xmlns:p14="http://schemas.microsoft.com/office/powerpoint/2010/main" val="2815256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camblin\Documents\Lesson Template 3bc_Pag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425" y="980728"/>
            <a:ext cx="6370927" cy="49224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224644"/>
            <a:ext cx="8229600"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Format for a Collaborative Lesson Plan</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4" name="Rectangle 3"/>
          <p:cNvSpPr/>
          <p:nvPr/>
        </p:nvSpPr>
        <p:spPr>
          <a:xfrm>
            <a:off x="678396" y="5817168"/>
            <a:ext cx="7787208" cy="600164"/>
          </a:xfrm>
          <a:prstGeom prst="rect">
            <a:avLst/>
          </a:prstGeom>
        </p:spPr>
        <p:txBody>
          <a:bodyPr wrap="square">
            <a:spAutoFit/>
          </a:bodyPr>
          <a:lstStyle/>
          <a:p>
            <a:pPr algn="ctr">
              <a:lnSpc>
                <a:spcPct val="150000"/>
              </a:lnSpc>
              <a:buSzPct val="150000"/>
            </a:pPr>
            <a:r>
              <a:rPr lang="en-US" sz="2200" b="1" i="1" dirty="0">
                <a:solidFill>
                  <a:schemeClr val="bg2">
                    <a:lumMod val="50000"/>
                  </a:schemeClr>
                </a:solidFill>
              </a:rPr>
              <a:t>“This lesson is </a:t>
            </a:r>
            <a:r>
              <a:rPr lang="en-US" sz="2200" b="1" i="1" u="sng" dirty="0">
                <a:solidFill>
                  <a:schemeClr val="bg2">
                    <a:lumMod val="50000"/>
                  </a:schemeClr>
                </a:solidFill>
              </a:rPr>
              <a:t>much</a:t>
            </a:r>
            <a:r>
              <a:rPr lang="en-US" sz="2200" b="1" i="1" dirty="0">
                <a:solidFill>
                  <a:schemeClr val="bg2">
                    <a:lumMod val="50000"/>
                  </a:schemeClr>
                </a:solidFill>
              </a:rPr>
              <a:t> better than one I could have planned </a:t>
            </a:r>
            <a:r>
              <a:rPr lang="en-US" sz="2200" b="1" i="1" dirty="0" smtClean="0">
                <a:solidFill>
                  <a:schemeClr val="bg2">
                    <a:lumMod val="50000"/>
                  </a:schemeClr>
                </a:solidFill>
              </a:rPr>
              <a:t>alone.”</a:t>
            </a:r>
            <a:endParaRPr lang="en-US" sz="2200" b="1" i="1" dirty="0">
              <a:solidFill>
                <a:schemeClr val="bg2">
                  <a:lumMod val="50000"/>
                </a:schemeClr>
              </a:solidFill>
            </a:endParaRPr>
          </a:p>
        </p:txBody>
      </p:sp>
    </p:spTree>
    <p:extLst>
      <p:ext uri="{BB962C8B-B14F-4D97-AF65-F5344CB8AC3E}">
        <p14:creationId xmlns:p14="http://schemas.microsoft.com/office/powerpoint/2010/main" val="2946645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46331"/>
          </a:xfrm>
          <a:prstGeom prst="rect">
            <a:avLst/>
          </a:prstGeom>
          <a:noFill/>
        </p:spPr>
        <p:txBody>
          <a:bodyPr wrap="square" rtlCol="0">
            <a:spAutoFit/>
          </a:bodyPr>
          <a:lstStyle/>
          <a:p>
            <a:pPr algn="ctr"/>
            <a:r>
              <a:rPr lang="en-US" sz="3600" b="1" dirty="0">
                <a:solidFill>
                  <a:schemeClr val="bg2">
                    <a:lumMod val="50000"/>
                  </a:schemeClr>
                </a:solidFill>
                <a:effectLst>
                  <a:outerShdw blurRad="38100" dist="38100" dir="2700000" algn="tl">
                    <a:srgbClr val="000000">
                      <a:alpha val="43137"/>
                    </a:srgbClr>
                  </a:outerShdw>
                </a:effectLst>
              </a:rPr>
              <a:t>Parts Included </a:t>
            </a:r>
            <a:r>
              <a:rPr lang="en-US" sz="3600" b="1" dirty="0" smtClean="0">
                <a:solidFill>
                  <a:schemeClr val="bg2">
                    <a:lumMod val="50000"/>
                  </a:schemeClr>
                </a:solidFill>
                <a:effectLst>
                  <a:outerShdw blurRad="38100" dist="38100" dir="2700000" algn="tl">
                    <a:srgbClr val="000000">
                      <a:alpha val="43137"/>
                    </a:srgbClr>
                  </a:outerShdw>
                </a:effectLst>
              </a:rPr>
              <a:t>in Lesson Planning</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63588" y="1196752"/>
            <a:ext cx="7823212" cy="4955203"/>
          </a:xfrm>
          <a:prstGeom prst="rect">
            <a:avLst/>
          </a:prstGeom>
          <a:noFill/>
        </p:spPr>
        <p:txBody>
          <a:bodyPr wrap="square" rtlCol="0">
            <a:spAutoFit/>
          </a:bodyPr>
          <a:lstStyle/>
          <a:p>
            <a:pPr marL="342900" indent="-342900">
              <a:buSzPct val="150000"/>
              <a:buFont typeface="Arial" pitchFamily="34" charset="0"/>
              <a:buChar char="•"/>
            </a:pPr>
            <a:r>
              <a:rPr lang="en-US" sz="2400" b="1" dirty="0" smtClean="0">
                <a:solidFill>
                  <a:schemeClr val="bg2">
                    <a:lumMod val="50000"/>
                  </a:schemeClr>
                </a:solidFill>
              </a:rPr>
              <a:t>Lesson Learning Target	             (Standard or PE)</a:t>
            </a:r>
          </a:p>
          <a:p>
            <a:pPr marL="342900" indent="-342900">
              <a:buSzPct val="150000"/>
              <a:buFont typeface="Arial" pitchFamily="34" charset="0"/>
              <a:buChar char="•"/>
            </a:pPr>
            <a:endParaRPr lang="en-US" sz="1600" b="1" dirty="0" smtClean="0">
              <a:solidFill>
                <a:schemeClr val="bg2">
                  <a:lumMod val="50000"/>
                </a:schemeClr>
              </a:solidFill>
            </a:endParaRPr>
          </a:p>
          <a:p>
            <a:pPr marL="342900" indent="-342900">
              <a:buSzPct val="150000"/>
              <a:buFont typeface="Arial" pitchFamily="34" charset="0"/>
              <a:buChar char="•"/>
            </a:pPr>
            <a:r>
              <a:rPr lang="en-US" sz="2400" b="1" dirty="0" smtClean="0">
                <a:solidFill>
                  <a:schemeClr val="bg2">
                    <a:lumMod val="50000"/>
                  </a:schemeClr>
                </a:solidFill>
              </a:rPr>
              <a:t>Actual Lesson Target		(Focus of Instruction)</a:t>
            </a:r>
          </a:p>
          <a:p>
            <a:pPr marL="342900" indent="-342900">
              <a:buSzPct val="150000"/>
              <a:buFont typeface="Arial" pitchFamily="34" charset="0"/>
              <a:buChar char="•"/>
            </a:pPr>
            <a:endParaRPr lang="en-US" sz="1600" b="1" dirty="0">
              <a:solidFill>
                <a:schemeClr val="bg2">
                  <a:lumMod val="50000"/>
                </a:schemeClr>
              </a:solidFill>
            </a:endParaRPr>
          </a:p>
          <a:p>
            <a:pPr marL="342900" indent="-342900">
              <a:buSzPct val="150000"/>
              <a:buFont typeface="Arial" pitchFamily="34" charset="0"/>
              <a:buChar char="•"/>
            </a:pPr>
            <a:r>
              <a:rPr lang="en-US" sz="2400" b="1" dirty="0" smtClean="0">
                <a:solidFill>
                  <a:schemeClr val="bg2">
                    <a:lumMod val="50000"/>
                  </a:schemeClr>
                </a:solidFill>
              </a:rPr>
              <a:t>Previous Lesson Target	             (make connections)</a:t>
            </a:r>
          </a:p>
          <a:p>
            <a:pPr>
              <a:buSzPct val="150000"/>
            </a:pPr>
            <a:endParaRPr lang="en-US" sz="1600" b="1" dirty="0">
              <a:solidFill>
                <a:schemeClr val="bg2">
                  <a:lumMod val="50000"/>
                </a:schemeClr>
              </a:solidFill>
            </a:endParaRPr>
          </a:p>
          <a:p>
            <a:pPr marL="342900" indent="-342900">
              <a:buSzPct val="150000"/>
              <a:buFont typeface="Arial" pitchFamily="34" charset="0"/>
              <a:buChar char="•"/>
            </a:pPr>
            <a:r>
              <a:rPr lang="en-US" sz="2400" b="1" dirty="0" smtClean="0">
                <a:solidFill>
                  <a:schemeClr val="bg2">
                    <a:lumMod val="50000"/>
                  </a:schemeClr>
                </a:solidFill>
              </a:rPr>
              <a:t>Opening Thinking Question           (build the focus)</a:t>
            </a:r>
          </a:p>
          <a:p>
            <a:pPr marL="342900" indent="-342900">
              <a:buSzPct val="150000"/>
              <a:buFont typeface="Arial" pitchFamily="34" charset="0"/>
              <a:buChar char="•"/>
            </a:pPr>
            <a:endParaRPr lang="en-US" sz="1600" b="1" dirty="0">
              <a:solidFill>
                <a:schemeClr val="bg2">
                  <a:lumMod val="50000"/>
                </a:schemeClr>
              </a:solidFill>
            </a:endParaRPr>
          </a:p>
          <a:p>
            <a:pPr marL="342900" indent="-342900">
              <a:buSzPct val="150000"/>
              <a:buFont typeface="Arial" pitchFamily="34" charset="0"/>
              <a:buChar char="•"/>
            </a:pPr>
            <a:r>
              <a:rPr lang="en-US" sz="2400" b="1" dirty="0">
                <a:solidFill>
                  <a:schemeClr val="bg2">
                    <a:lumMod val="50000"/>
                  </a:schemeClr>
                </a:solidFill>
              </a:rPr>
              <a:t>Lesson Vocabulary		             </a:t>
            </a:r>
            <a:r>
              <a:rPr lang="en-US" sz="2400" b="1" dirty="0" smtClean="0">
                <a:solidFill>
                  <a:schemeClr val="bg2">
                    <a:lumMod val="50000"/>
                  </a:schemeClr>
                </a:solidFill>
              </a:rPr>
              <a:t>(</a:t>
            </a:r>
            <a:r>
              <a:rPr lang="en-US" sz="2400" b="1" dirty="0">
                <a:solidFill>
                  <a:schemeClr val="bg2">
                    <a:lumMod val="50000"/>
                  </a:schemeClr>
                </a:solidFill>
              </a:rPr>
              <a:t>do not assume!)</a:t>
            </a:r>
          </a:p>
          <a:p>
            <a:pPr marL="342900" indent="-342900">
              <a:buSzPct val="150000"/>
              <a:buFont typeface="Arial" pitchFamily="34" charset="0"/>
              <a:buChar char="•"/>
            </a:pPr>
            <a:endParaRPr lang="en-US" sz="1600" b="1" dirty="0">
              <a:solidFill>
                <a:schemeClr val="bg2">
                  <a:lumMod val="50000"/>
                </a:schemeClr>
              </a:solidFill>
            </a:endParaRPr>
          </a:p>
          <a:p>
            <a:pPr marL="342900" indent="-342900">
              <a:buSzPct val="150000"/>
              <a:buFont typeface="Arial" pitchFamily="34" charset="0"/>
              <a:buChar char="•"/>
            </a:pPr>
            <a:r>
              <a:rPr lang="en-US" sz="2400" b="1" dirty="0">
                <a:solidFill>
                  <a:schemeClr val="bg2">
                    <a:lumMod val="50000"/>
                  </a:schemeClr>
                </a:solidFill>
              </a:rPr>
              <a:t>Student Misconceptions                 </a:t>
            </a:r>
            <a:r>
              <a:rPr lang="en-US" sz="2400" b="1" dirty="0" smtClean="0">
                <a:solidFill>
                  <a:schemeClr val="bg2">
                    <a:lumMod val="50000"/>
                  </a:schemeClr>
                </a:solidFill>
              </a:rPr>
              <a:t>(</a:t>
            </a:r>
            <a:r>
              <a:rPr lang="en-US" sz="2400" b="1" dirty="0">
                <a:solidFill>
                  <a:schemeClr val="bg2">
                    <a:lumMod val="50000"/>
                  </a:schemeClr>
                </a:solidFill>
              </a:rPr>
              <a:t>distractions</a:t>
            </a:r>
            <a:r>
              <a:rPr lang="en-US" sz="2400" b="1" dirty="0" smtClean="0">
                <a:solidFill>
                  <a:schemeClr val="bg2">
                    <a:lumMod val="50000"/>
                  </a:schemeClr>
                </a:solidFill>
              </a:rPr>
              <a:t>)</a:t>
            </a:r>
          </a:p>
          <a:p>
            <a:pPr marL="342900" indent="-342900">
              <a:buSzPct val="150000"/>
              <a:buFont typeface="Arial" pitchFamily="34" charset="0"/>
              <a:buChar char="•"/>
            </a:pPr>
            <a:endParaRPr lang="en-US" sz="1600" b="1" dirty="0">
              <a:solidFill>
                <a:schemeClr val="bg2">
                  <a:lumMod val="50000"/>
                </a:schemeClr>
              </a:solidFill>
            </a:endParaRPr>
          </a:p>
          <a:p>
            <a:pPr marL="342900" indent="-342900">
              <a:buSzPct val="150000"/>
              <a:buFont typeface="Arial" pitchFamily="34" charset="0"/>
              <a:buChar char="•"/>
            </a:pPr>
            <a:r>
              <a:rPr lang="en-US" sz="2400" b="1" dirty="0" smtClean="0">
                <a:solidFill>
                  <a:schemeClr val="bg2">
                    <a:lumMod val="50000"/>
                  </a:schemeClr>
                </a:solidFill>
              </a:rPr>
              <a:t>Lesson Flow by Steps	             (scaffolding)</a:t>
            </a:r>
          </a:p>
          <a:p>
            <a:pPr marL="342900" indent="-342900">
              <a:buSzPct val="150000"/>
              <a:buFont typeface="Arial" pitchFamily="34" charset="0"/>
              <a:buChar char="•"/>
            </a:pPr>
            <a:endParaRPr lang="en-US" sz="1600" b="1" dirty="0">
              <a:solidFill>
                <a:schemeClr val="bg2">
                  <a:lumMod val="50000"/>
                </a:schemeClr>
              </a:solidFill>
            </a:endParaRPr>
          </a:p>
          <a:p>
            <a:pPr marL="342900" indent="-342900">
              <a:buSzPct val="150000"/>
              <a:buFont typeface="Arial" pitchFamily="34" charset="0"/>
              <a:buChar char="•"/>
            </a:pPr>
            <a:r>
              <a:rPr lang="en-US" sz="2400" b="1" dirty="0" smtClean="0">
                <a:solidFill>
                  <a:schemeClr val="bg2">
                    <a:lumMod val="50000"/>
                  </a:schemeClr>
                </a:solidFill>
              </a:rPr>
              <a:t>Lesson Closure and Exit Task         (tie together)</a:t>
            </a:r>
            <a:endParaRPr lang="en-US" sz="2400" b="1" dirty="0">
              <a:solidFill>
                <a:schemeClr val="bg2">
                  <a:lumMod val="50000"/>
                </a:schemeClr>
              </a:solidFill>
            </a:endParaRPr>
          </a:p>
        </p:txBody>
      </p:sp>
    </p:spTree>
    <p:extLst>
      <p:ext uri="{BB962C8B-B14F-4D97-AF65-F5344CB8AC3E}">
        <p14:creationId xmlns:p14="http://schemas.microsoft.com/office/powerpoint/2010/main" val="29390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0628"/>
            <a:ext cx="8229600"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Format for </a:t>
            </a:r>
            <a:r>
              <a:rPr lang="en-US" sz="3600" b="1" dirty="0">
                <a:solidFill>
                  <a:schemeClr val="bg2">
                    <a:lumMod val="50000"/>
                  </a:schemeClr>
                </a:solidFill>
                <a:effectLst>
                  <a:outerShdw blurRad="38100" dist="38100" dir="2700000" algn="tl">
                    <a:srgbClr val="000000">
                      <a:alpha val="43137"/>
                    </a:srgbClr>
                  </a:outerShdw>
                </a:effectLst>
              </a:rPr>
              <a:t>O</a:t>
            </a:r>
            <a:r>
              <a:rPr lang="en-US" sz="3600" b="1" dirty="0" smtClean="0">
                <a:solidFill>
                  <a:schemeClr val="bg2">
                    <a:lumMod val="50000"/>
                  </a:schemeClr>
                </a:solidFill>
                <a:effectLst>
                  <a:outerShdw blurRad="38100" dist="38100" dir="2700000" algn="tl">
                    <a:srgbClr val="000000">
                      <a:alpha val="43137"/>
                    </a:srgbClr>
                  </a:outerShdw>
                </a:effectLst>
              </a:rPr>
              <a:t>bserving </a:t>
            </a:r>
            <a:r>
              <a:rPr lang="en-US" sz="3600" b="1" dirty="0">
                <a:solidFill>
                  <a:schemeClr val="bg2">
                    <a:lumMod val="50000"/>
                  </a:schemeClr>
                </a:solidFill>
                <a:effectLst>
                  <a:outerShdw blurRad="38100" dist="38100" dir="2700000" algn="tl">
                    <a:srgbClr val="000000">
                      <a:alpha val="43137"/>
                    </a:srgbClr>
                  </a:outerShdw>
                </a:effectLst>
              </a:rPr>
              <a:t>S</a:t>
            </a:r>
            <a:r>
              <a:rPr lang="en-US" sz="3600" b="1" dirty="0" smtClean="0">
                <a:solidFill>
                  <a:schemeClr val="bg2">
                    <a:lumMod val="50000"/>
                  </a:schemeClr>
                </a:solidFill>
                <a:effectLst>
                  <a:outerShdw blurRad="38100" dist="38100" dir="2700000" algn="tl">
                    <a:srgbClr val="000000">
                      <a:alpha val="43137"/>
                    </a:srgbClr>
                  </a:outerShdw>
                </a:effectLst>
              </a:rPr>
              <a:t>tudent </a:t>
            </a:r>
            <a:r>
              <a:rPr lang="en-US" sz="3600" b="1" dirty="0">
                <a:solidFill>
                  <a:schemeClr val="bg2">
                    <a:lumMod val="50000"/>
                  </a:schemeClr>
                </a:solidFill>
                <a:effectLst>
                  <a:outerShdw blurRad="38100" dist="38100" dir="2700000" algn="tl">
                    <a:srgbClr val="000000">
                      <a:alpha val="43137"/>
                    </a:srgbClr>
                  </a:outerShdw>
                </a:effectLst>
              </a:rPr>
              <a:t>D</a:t>
            </a:r>
            <a:r>
              <a:rPr lang="en-US" sz="3600" b="1" dirty="0" smtClean="0">
                <a:solidFill>
                  <a:schemeClr val="bg2">
                    <a:lumMod val="50000"/>
                  </a:schemeClr>
                </a:solidFill>
                <a:effectLst>
                  <a:outerShdw blurRad="38100" dist="38100" dir="2700000" algn="tl">
                    <a:srgbClr val="000000">
                      <a:alpha val="43137"/>
                    </a:srgbClr>
                  </a:outerShdw>
                </a:effectLst>
              </a:rPr>
              <a:t>iscourse</a:t>
            </a:r>
            <a:endParaRPr lang="en-US" sz="3600" b="1" dirty="0">
              <a:solidFill>
                <a:schemeClr val="bg2">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827" y="726959"/>
            <a:ext cx="6915054" cy="5401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6130461"/>
            <a:ext cx="8604956" cy="430887"/>
          </a:xfrm>
          <a:prstGeom prst="rect">
            <a:avLst/>
          </a:prstGeom>
          <a:noFill/>
        </p:spPr>
        <p:txBody>
          <a:bodyPr wrap="square" rtlCol="0">
            <a:spAutoFit/>
          </a:bodyPr>
          <a:lstStyle/>
          <a:p>
            <a:r>
              <a:rPr lang="en-US" sz="2200" b="1" i="1" dirty="0">
                <a:solidFill>
                  <a:schemeClr val="bg2">
                    <a:lumMod val="50000"/>
                  </a:schemeClr>
                </a:solidFill>
              </a:rPr>
              <a:t>“Teaching in front of my peers was a very positive growing </a:t>
            </a:r>
            <a:r>
              <a:rPr lang="en-US" sz="2200" b="1" i="1" dirty="0" smtClean="0">
                <a:solidFill>
                  <a:schemeClr val="bg2">
                    <a:lumMod val="50000"/>
                  </a:schemeClr>
                </a:solidFill>
              </a:rPr>
              <a:t>experience!”</a:t>
            </a:r>
            <a:endParaRPr lang="en-US" sz="2200" b="1" i="1" dirty="0">
              <a:solidFill>
                <a:schemeClr val="bg2">
                  <a:lumMod val="50000"/>
                </a:schemeClr>
              </a:solidFill>
            </a:endParaRPr>
          </a:p>
        </p:txBody>
      </p:sp>
    </p:spTree>
    <p:extLst>
      <p:ext uri="{BB962C8B-B14F-4D97-AF65-F5344CB8AC3E}">
        <p14:creationId xmlns:p14="http://schemas.microsoft.com/office/powerpoint/2010/main" val="2241869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Group Work</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772816"/>
            <a:ext cx="4428095" cy="3134494"/>
          </a:xfrm>
        </p:spPr>
      </p:pic>
      <p:sp>
        <p:nvSpPr>
          <p:cNvPr id="5" name="TextBox 4"/>
          <p:cNvSpPr txBox="1"/>
          <p:nvPr/>
        </p:nvSpPr>
        <p:spPr>
          <a:xfrm>
            <a:off x="5472100" y="1700808"/>
            <a:ext cx="2988332" cy="3877985"/>
          </a:xfrm>
          <a:prstGeom prst="rect">
            <a:avLst/>
          </a:prstGeom>
          <a:noFill/>
        </p:spPr>
        <p:txBody>
          <a:bodyPr wrap="square" rtlCol="0">
            <a:spAutoFit/>
          </a:bodyPr>
          <a:lstStyle/>
          <a:p>
            <a:r>
              <a:rPr lang="en-US" sz="3600" dirty="0" smtClean="0">
                <a:solidFill>
                  <a:schemeClr val="bg1"/>
                </a:solidFill>
              </a:rPr>
              <a:t>Work with your team and Coach to Plan a Lesson</a:t>
            </a:r>
          </a:p>
          <a:p>
            <a:endParaRPr lang="en-US" dirty="0">
              <a:solidFill>
                <a:schemeClr val="bg1"/>
              </a:solidFill>
            </a:endParaRPr>
          </a:p>
          <a:p>
            <a:r>
              <a:rPr lang="en-US" sz="2800" dirty="0" smtClean="0">
                <a:solidFill>
                  <a:schemeClr val="bg1"/>
                </a:solidFill>
              </a:rPr>
              <a:t>Include </a:t>
            </a:r>
          </a:p>
          <a:p>
            <a:r>
              <a:rPr lang="en-US" sz="2800" dirty="0" smtClean="0">
                <a:solidFill>
                  <a:schemeClr val="bg1"/>
                </a:solidFill>
              </a:rPr>
              <a:t>student to student discourse</a:t>
            </a:r>
          </a:p>
        </p:txBody>
      </p:sp>
      <p:sp>
        <p:nvSpPr>
          <p:cNvPr id="6" name="TextBox 5"/>
          <p:cNvSpPr txBox="1"/>
          <p:nvPr/>
        </p:nvSpPr>
        <p:spPr>
          <a:xfrm>
            <a:off x="460180" y="5013176"/>
            <a:ext cx="4428492" cy="369332"/>
          </a:xfrm>
          <a:prstGeom prst="rect">
            <a:avLst/>
          </a:prstGeom>
          <a:noFill/>
        </p:spPr>
        <p:txBody>
          <a:bodyPr wrap="square" rtlCol="0">
            <a:spAutoFit/>
          </a:bodyPr>
          <a:lstStyle/>
          <a:p>
            <a:r>
              <a:rPr lang="en-US" dirty="0" smtClean="0">
                <a:solidFill>
                  <a:schemeClr val="bg1"/>
                </a:solidFill>
              </a:rPr>
              <a:t>www.flickr.com</a:t>
            </a:r>
          </a:p>
        </p:txBody>
      </p:sp>
      <p:sp>
        <p:nvSpPr>
          <p:cNvPr id="7" name="TextBox 6"/>
          <p:cNvSpPr txBox="1"/>
          <p:nvPr/>
        </p:nvSpPr>
        <p:spPr>
          <a:xfrm>
            <a:off x="2699792" y="5625244"/>
            <a:ext cx="3697774" cy="646331"/>
          </a:xfrm>
          <a:prstGeom prst="rect">
            <a:avLst/>
          </a:prstGeom>
          <a:noFill/>
        </p:spPr>
        <p:txBody>
          <a:bodyPr wrap="square" rtlCol="0">
            <a:spAutoFit/>
          </a:bodyPr>
          <a:lstStyle/>
          <a:p>
            <a:pPr algn="ctr"/>
            <a:r>
              <a:rPr lang="en-US" sz="3600" b="1" dirty="0" smtClean="0">
                <a:solidFill>
                  <a:schemeClr val="accent1"/>
                </a:solidFill>
              </a:rPr>
              <a:t>35 Minutes</a:t>
            </a:r>
            <a:endParaRPr lang="en-US" sz="3600" b="1" dirty="0">
              <a:solidFill>
                <a:schemeClr val="accent1"/>
              </a:solidFill>
            </a:endParaRPr>
          </a:p>
        </p:txBody>
      </p:sp>
    </p:spTree>
    <p:extLst>
      <p:ext uri="{BB962C8B-B14F-4D97-AF65-F5344CB8AC3E}">
        <p14:creationId xmlns:p14="http://schemas.microsoft.com/office/powerpoint/2010/main" val="242692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7884876"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Focus of the Collaborative Inquiry Cycle</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467544" y="1232756"/>
            <a:ext cx="8244916" cy="1138773"/>
          </a:xfrm>
          <a:prstGeom prst="rect">
            <a:avLst/>
          </a:prstGeom>
          <a:noFill/>
        </p:spPr>
        <p:txBody>
          <a:bodyPr wrap="square" rtlCol="0">
            <a:spAutoFit/>
          </a:bodyPr>
          <a:lstStyle/>
          <a:p>
            <a:pPr algn="ctr"/>
            <a:r>
              <a:rPr lang="en-US" sz="2800" b="1" dirty="0" smtClean="0">
                <a:solidFill>
                  <a:schemeClr val="bg2">
                    <a:lumMod val="50000"/>
                  </a:schemeClr>
                </a:solidFill>
              </a:rPr>
              <a:t>Need for this TOSA Project was determined by:</a:t>
            </a:r>
          </a:p>
          <a:p>
            <a:pPr algn="ctr"/>
            <a:endParaRPr lang="en-US" sz="1200" b="1" dirty="0" smtClean="0">
              <a:solidFill>
                <a:schemeClr val="bg2">
                  <a:lumMod val="50000"/>
                </a:schemeClr>
              </a:solidFill>
            </a:endParaRPr>
          </a:p>
          <a:p>
            <a:pPr algn="ctr"/>
            <a:r>
              <a:rPr lang="en-US" sz="2800" b="1" dirty="0" smtClean="0">
                <a:solidFill>
                  <a:schemeClr val="bg2">
                    <a:lumMod val="50000"/>
                  </a:schemeClr>
                </a:solidFill>
              </a:rPr>
              <a:t>District Superintendents within the NWESD 189</a:t>
            </a:r>
          </a:p>
        </p:txBody>
      </p:sp>
      <p:sp>
        <p:nvSpPr>
          <p:cNvPr id="9" name="TextBox 8"/>
          <p:cNvSpPr txBox="1"/>
          <p:nvPr/>
        </p:nvSpPr>
        <p:spPr>
          <a:xfrm>
            <a:off x="647564" y="2708920"/>
            <a:ext cx="7848872" cy="1138773"/>
          </a:xfrm>
          <a:prstGeom prst="rect">
            <a:avLst/>
          </a:prstGeom>
          <a:noFill/>
        </p:spPr>
        <p:txBody>
          <a:bodyPr wrap="square" rtlCol="0">
            <a:spAutoFit/>
          </a:bodyPr>
          <a:lstStyle/>
          <a:p>
            <a:pPr algn="ctr"/>
            <a:r>
              <a:rPr lang="en-US" sz="2800" b="1" dirty="0" smtClean="0">
                <a:solidFill>
                  <a:schemeClr val="bg2">
                    <a:lumMod val="50000"/>
                  </a:schemeClr>
                </a:solidFill>
              </a:rPr>
              <a:t>Focus for this TOSA Project was identified by:</a:t>
            </a:r>
          </a:p>
          <a:p>
            <a:pPr algn="ctr"/>
            <a:endParaRPr lang="en-US" sz="1200" b="1" dirty="0" smtClean="0">
              <a:solidFill>
                <a:schemeClr val="bg2">
                  <a:lumMod val="50000"/>
                </a:schemeClr>
              </a:solidFill>
            </a:endParaRPr>
          </a:p>
          <a:p>
            <a:pPr algn="ctr"/>
            <a:r>
              <a:rPr lang="en-US" sz="2800" b="1" dirty="0" smtClean="0">
                <a:solidFill>
                  <a:schemeClr val="bg2">
                    <a:lumMod val="50000"/>
                  </a:schemeClr>
                </a:solidFill>
              </a:rPr>
              <a:t>District Curriculum Directors within the NWESD 189</a:t>
            </a:r>
          </a:p>
        </p:txBody>
      </p:sp>
      <p:sp>
        <p:nvSpPr>
          <p:cNvPr id="10" name="TextBox 9"/>
          <p:cNvSpPr txBox="1"/>
          <p:nvPr/>
        </p:nvSpPr>
        <p:spPr>
          <a:xfrm>
            <a:off x="647564" y="4200470"/>
            <a:ext cx="7848872" cy="1892826"/>
          </a:xfrm>
          <a:prstGeom prst="rect">
            <a:avLst/>
          </a:prstGeom>
          <a:noFill/>
        </p:spPr>
        <p:txBody>
          <a:bodyPr wrap="square" rtlCol="0">
            <a:spAutoFit/>
          </a:bodyPr>
          <a:lstStyle/>
          <a:p>
            <a:pPr algn="ctr">
              <a:lnSpc>
                <a:spcPct val="150000"/>
              </a:lnSpc>
            </a:pPr>
            <a:r>
              <a:rPr lang="en-US" sz="2600" b="1" dirty="0" smtClean="0">
                <a:solidFill>
                  <a:schemeClr val="bg2">
                    <a:lumMod val="50000"/>
                  </a:schemeClr>
                </a:solidFill>
              </a:rPr>
              <a:t>In the Areas of Science and Mathematics</a:t>
            </a:r>
          </a:p>
          <a:p>
            <a:pPr algn="ctr">
              <a:lnSpc>
                <a:spcPct val="150000"/>
              </a:lnSpc>
            </a:pPr>
            <a:r>
              <a:rPr lang="en-US" sz="2600" b="1" dirty="0" smtClean="0">
                <a:solidFill>
                  <a:schemeClr val="bg2">
                    <a:lumMod val="50000"/>
                  </a:schemeClr>
                </a:solidFill>
              </a:rPr>
              <a:t>Content Knowledge            Standards Knowledge</a:t>
            </a:r>
          </a:p>
          <a:p>
            <a:pPr algn="ctr">
              <a:lnSpc>
                <a:spcPct val="150000"/>
              </a:lnSpc>
            </a:pPr>
            <a:r>
              <a:rPr lang="en-US" sz="2600" b="1" dirty="0" smtClean="0">
                <a:solidFill>
                  <a:schemeClr val="bg2">
                    <a:lumMod val="50000"/>
                  </a:schemeClr>
                </a:solidFill>
              </a:rPr>
              <a:t>Formative Assessments         Instructional Best Practices</a:t>
            </a:r>
          </a:p>
        </p:txBody>
      </p:sp>
    </p:spTree>
    <p:extLst>
      <p:ext uri="{BB962C8B-B14F-4D97-AF65-F5344CB8AC3E}">
        <p14:creationId xmlns:p14="http://schemas.microsoft.com/office/powerpoint/2010/main" val="28925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9565" y="5805264"/>
            <a:ext cx="4536504" cy="769441"/>
          </a:xfrm>
          <a:prstGeom prst="rect">
            <a:avLst/>
          </a:prstGeom>
          <a:noFill/>
        </p:spPr>
        <p:txBody>
          <a:bodyPr wrap="square" rtlCol="0">
            <a:spAutoFit/>
          </a:bodyPr>
          <a:lstStyle/>
          <a:p>
            <a:pPr algn="ctr"/>
            <a:r>
              <a:rPr lang="en-US" sz="4400" b="1" dirty="0" smtClean="0">
                <a:solidFill>
                  <a:srgbClr val="C00000"/>
                </a:solidFill>
              </a:rPr>
              <a:t>One Hour</a:t>
            </a:r>
            <a:endParaRPr lang="en-US" sz="4400" b="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656" y="260648"/>
            <a:ext cx="8300323" cy="5544616"/>
          </a:xfrm>
          <a:prstGeom prst="rect">
            <a:avLst/>
          </a:prstGeom>
        </p:spPr>
      </p:pic>
      <p:sp>
        <p:nvSpPr>
          <p:cNvPr id="5" name="TextBox 4"/>
          <p:cNvSpPr txBox="1"/>
          <p:nvPr/>
        </p:nvSpPr>
        <p:spPr>
          <a:xfrm>
            <a:off x="0" y="2384884"/>
            <a:ext cx="738664" cy="3420380"/>
          </a:xfrm>
          <a:prstGeom prst="rect">
            <a:avLst/>
          </a:prstGeom>
          <a:noFill/>
        </p:spPr>
        <p:txBody>
          <a:bodyPr vert="vert270" wrap="square" rtlCol="0">
            <a:spAutoFit/>
          </a:bodyPr>
          <a:lstStyle/>
          <a:p>
            <a:r>
              <a:rPr lang="en-US" dirty="0" smtClean="0">
                <a:solidFill>
                  <a:schemeClr val="bg1"/>
                </a:solidFill>
              </a:rPr>
              <a:t>www.foodie-isms.com</a:t>
            </a:r>
          </a:p>
          <a:p>
            <a:endParaRPr lang="en-US" dirty="0"/>
          </a:p>
        </p:txBody>
      </p:sp>
    </p:spTree>
    <p:extLst>
      <p:ext uri="{BB962C8B-B14F-4D97-AF65-F5344CB8AC3E}">
        <p14:creationId xmlns:p14="http://schemas.microsoft.com/office/powerpoint/2010/main" val="224869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 60 90 DayPlan_CIC.pdf - Adobe Reader"/>
          <p:cNvPicPr>
            <a:picLocks noChangeAspect="1"/>
          </p:cNvPicPr>
          <p:nvPr/>
        </p:nvPicPr>
        <p:blipFill rotWithShape="1">
          <a:blip r:embed="rId3">
            <a:extLst>
              <a:ext uri="{28A0092B-C50C-407E-A947-70E740481C1C}">
                <a14:useLocalDpi xmlns:a14="http://schemas.microsoft.com/office/drawing/2010/main" val="0"/>
              </a:ext>
            </a:extLst>
          </a:blip>
          <a:srcRect l="10704" t="13481" r="8732" b="2779"/>
          <a:stretch/>
        </p:blipFill>
        <p:spPr>
          <a:xfrm>
            <a:off x="199795" y="944724"/>
            <a:ext cx="8793065" cy="5724636"/>
          </a:xfrm>
          <a:prstGeom prst="rect">
            <a:avLst/>
          </a:prstGeom>
          <a:ln w="57150">
            <a:solidFill>
              <a:schemeClr val="accent1"/>
            </a:solidFill>
          </a:ln>
        </p:spPr>
      </p:pic>
      <p:sp>
        <p:nvSpPr>
          <p:cNvPr id="6" name="TextBox 5"/>
          <p:cNvSpPr txBox="1"/>
          <p:nvPr/>
        </p:nvSpPr>
        <p:spPr>
          <a:xfrm>
            <a:off x="899592" y="116632"/>
            <a:ext cx="7344816" cy="523220"/>
          </a:xfrm>
          <a:prstGeom prst="rect">
            <a:avLst/>
          </a:prstGeom>
          <a:noFill/>
        </p:spPr>
        <p:txBody>
          <a:bodyPr wrap="square" rtlCol="0">
            <a:spAutoFit/>
          </a:bodyPr>
          <a:lstStyle/>
          <a:p>
            <a:pPr algn="ctr"/>
            <a:r>
              <a:rPr lang="en-US" sz="2800" b="1" dirty="0">
                <a:solidFill>
                  <a:schemeClr val="accent1">
                    <a:lumMod val="50000"/>
                  </a:schemeClr>
                </a:solidFill>
              </a:rPr>
              <a:t>Collaborative Inquiry Cycle 30-60-90 Day Plan</a:t>
            </a:r>
          </a:p>
        </p:txBody>
      </p:sp>
    </p:spTree>
    <p:extLst>
      <p:ext uri="{BB962C8B-B14F-4D97-AF65-F5344CB8AC3E}">
        <p14:creationId xmlns:p14="http://schemas.microsoft.com/office/powerpoint/2010/main" val="410179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8244" y="188640"/>
            <a:ext cx="2093070" cy="1166220"/>
            <a:chOff x="1447804" y="3169274"/>
            <a:chExt cx="2093070" cy="1166220"/>
          </a:xfrm>
          <a:scene3d>
            <a:camera prst="orthographicFront"/>
            <a:lightRig rig="threePt" dir="t">
              <a:rot lat="0" lon="0" rev="7500000"/>
            </a:lightRig>
          </a:scene3d>
        </p:grpSpPr>
        <p:sp>
          <p:nvSpPr>
            <p:cNvPr id="3" name="Rounded Rectangle 2"/>
            <p:cNvSpPr/>
            <p:nvPr/>
          </p:nvSpPr>
          <p:spPr>
            <a:xfrm>
              <a:off x="1447804" y="3169274"/>
              <a:ext cx="2093070" cy="1166220"/>
            </a:xfrm>
            <a:prstGeom prst="roundRect">
              <a:avLst/>
            </a:prstGeom>
            <a:solidFill>
              <a:schemeClr val="tx2">
                <a:lumMod val="50000"/>
              </a:schemeClr>
            </a:solidFill>
            <a:ln>
              <a:noFill/>
            </a:ln>
            <a:effectLst>
              <a:outerShdw blurRad="165100" dist="254000" dir="3000000" algn="ctr" rotWithShape="0">
                <a:srgbClr val="000000">
                  <a:alpha val="25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4" name="Rounded Rectangle 4"/>
            <p:cNvSpPr/>
            <p:nvPr/>
          </p:nvSpPr>
          <p:spPr>
            <a:xfrm>
              <a:off x="1504734" y="3226204"/>
              <a:ext cx="1979210" cy="105236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TEACH/OBSERVE LESSON</a:t>
              </a:r>
            </a:p>
          </p:txBody>
        </p:sp>
      </p:grpSp>
      <p:sp>
        <p:nvSpPr>
          <p:cNvPr id="5" name="TextBox 4"/>
          <p:cNvSpPr txBox="1"/>
          <p:nvPr/>
        </p:nvSpPr>
        <p:spPr>
          <a:xfrm>
            <a:off x="815084" y="620688"/>
            <a:ext cx="7645348" cy="5641793"/>
          </a:xfrm>
          <a:prstGeom prst="rect">
            <a:avLst/>
          </a:prstGeom>
          <a:noFill/>
        </p:spPr>
        <p:txBody>
          <a:bodyPr wrap="square" lIns="100831" tIns="50415" rIns="100831" bIns="50415" rtlCol="0">
            <a:spAutoFit/>
          </a:bodyPr>
          <a:lstStyle/>
          <a:p>
            <a:pPr marL="395288" indent="-395288">
              <a:buSzPct val="120000"/>
              <a:buFont typeface="Arial" pitchFamily="34" charset="0"/>
              <a:buChar char="•"/>
            </a:pPr>
            <a:r>
              <a:rPr lang="en-US" sz="2600" b="1" dirty="0" smtClean="0">
                <a:solidFill>
                  <a:schemeClr val="accent1">
                    <a:lumMod val="75000"/>
                  </a:schemeClr>
                </a:solidFill>
              </a:rPr>
              <a:t>“I gained new understandings in the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experience of being observed and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receiving feedback by other teachers.”</a:t>
            </a:r>
          </a:p>
          <a:p>
            <a:pPr marL="395288" indent="-395288">
              <a:buSzPct val="120000"/>
              <a:buFont typeface="Arial" pitchFamily="34" charset="0"/>
              <a:buChar char="•"/>
            </a:pPr>
            <a:endParaRPr lang="en-US" sz="1600" b="1" dirty="0" smtClean="0">
              <a:solidFill>
                <a:schemeClr val="accent1">
                  <a:lumMod val="75000"/>
                </a:schemeClr>
              </a:solidFill>
            </a:endParaRPr>
          </a:p>
          <a:p>
            <a:pPr marL="288925" lvl="0" indent="-288925">
              <a:buFont typeface="Arial" pitchFamily="34" charset="0"/>
              <a:buChar char="•"/>
            </a:pPr>
            <a:r>
              <a:rPr lang="en-US" sz="2600" b="1" dirty="0" smtClean="0">
                <a:solidFill>
                  <a:schemeClr val="accent1">
                    <a:lumMod val="75000"/>
                  </a:schemeClr>
                </a:solidFill>
              </a:rPr>
              <a:t>“Observing peers has been a great way to think about what I’m doing / not doing in my room that is valuable.”</a:t>
            </a:r>
          </a:p>
          <a:p>
            <a:pPr marL="395288" indent="-395288">
              <a:buSzPct val="120000"/>
              <a:buFont typeface="Arial" pitchFamily="34" charset="0"/>
              <a:buChar char="•"/>
            </a:pPr>
            <a:endParaRPr lang="en-US" sz="1600" b="1" dirty="0" smtClean="0">
              <a:solidFill>
                <a:schemeClr val="accent1">
                  <a:lumMod val="75000"/>
                </a:schemeClr>
              </a:solidFill>
            </a:endParaRPr>
          </a:p>
          <a:p>
            <a:pPr marL="395288" indent="-395288">
              <a:buSzPct val="120000"/>
              <a:buFont typeface="Arial" pitchFamily="34" charset="0"/>
              <a:buChar char="•"/>
            </a:pPr>
            <a:r>
              <a:rPr lang="en-US" sz="2600" b="1" dirty="0" smtClean="0">
                <a:solidFill>
                  <a:schemeClr val="accent1">
                    <a:lumMod val="75000"/>
                  </a:schemeClr>
                </a:solidFill>
              </a:rPr>
              <a:t>“The intense focus on student interactions with the </a:t>
            </a:r>
          </a:p>
          <a:p>
            <a:pPr marL="395288" indent="-395288">
              <a:buSzPct val="120000"/>
            </a:pPr>
            <a:r>
              <a:rPr lang="en-US" sz="2600" b="1" dirty="0" smtClean="0">
                <a:solidFill>
                  <a:schemeClr val="accent1">
                    <a:lumMod val="75000"/>
                  </a:schemeClr>
                </a:solidFill>
              </a:rPr>
              <a:t>    content and instruction helps teachers adjust and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streamline their instructional practice.”</a:t>
            </a:r>
          </a:p>
          <a:p>
            <a:pPr marL="395288" indent="-395288">
              <a:buSzPct val="120000"/>
              <a:buFont typeface="Arial" pitchFamily="34" charset="0"/>
              <a:buChar char="•"/>
            </a:pPr>
            <a:endParaRPr lang="en-US" sz="1600" b="1" dirty="0">
              <a:solidFill>
                <a:schemeClr val="accent1">
                  <a:lumMod val="75000"/>
                </a:schemeClr>
              </a:solidFill>
            </a:endParaRPr>
          </a:p>
          <a:p>
            <a:pPr marL="395288" lvl="0" indent="-395288">
              <a:buFont typeface="Arial" pitchFamily="34" charset="0"/>
              <a:buChar char="•"/>
            </a:pPr>
            <a:r>
              <a:rPr lang="en-US" sz="2600" b="1" dirty="0">
                <a:solidFill>
                  <a:schemeClr val="accent1">
                    <a:lumMod val="75000"/>
                  </a:schemeClr>
                </a:solidFill>
              </a:rPr>
              <a:t>“The time as a staff talking about the same subject with instruction on how to work together from grade-to-grade has been invaluable. .”</a:t>
            </a:r>
          </a:p>
        </p:txBody>
      </p:sp>
    </p:spTree>
    <p:extLst>
      <p:ext uri="{BB962C8B-B14F-4D97-AF65-F5344CB8AC3E}">
        <p14:creationId xmlns:p14="http://schemas.microsoft.com/office/powerpoint/2010/main" val="1671055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Lesson Observation Protocols</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935596" y="1304764"/>
            <a:ext cx="7920880" cy="4493538"/>
          </a:xfrm>
          <a:prstGeom prst="rect">
            <a:avLst/>
          </a:prstGeom>
          <a:noFill/>
        </p:spPr>
        <p:txBody>
          <a:bodyPr wrap="square" rtlCol="0">
            <a:spAutoFit/>
          </a:bodyPr>
          <a:lstStyle/>
          <a:p>
            <a:pPr marL="342900" indent="-342900">
              <a:buSzPct val="150000"/>
              <a:buFont typeface="Arial" pitchFamily="34" charset="0"/>
              <a:buChar char="•"/>
            </a:pPr>
            <a:r>
              <a:rPr lang="en-US" sz="2200" b="1" dirty="0">
                <a:solidFill>
                  <a:schemeClr val="bg2">
                    <a:lumMod val="50000"/>
                  </a:schemeClr>
                </a:solidFill>
              </a:rPr>
              <a:t>Refrain from evaluating the demonstrating teacher</a:t>
            </a:r>
          </a:p>
          <a:p>
            <a:pPr marL="342900" indent="-342900">
              <a:buSzPct val="150000"/>
              <a:buFont typeface="Arial" pitchFamily="34" charset="0"/>
              <a:buChar char="•"/>
            </a:pPr>
            <a:endParaRPr lang="en-US" sz="2200" b="1" dirty="0">
              <a:solidFill>
                <a:schemeClr val="bg2">
                  <a:lumMod val="50000"/>
                </a:schemeClr>
              </a:solidFill>
            </a:endParaRPr>
          </a:p>
          <a:p>
            <a:pPr marL="342900" indent="-342900">
              <a:buSzPct val="150000"/>
              <a:buFont typeface="Arial" pitchFamily="34" charset="0"/>
              <a:buChar char="•"/>
            </a:pPr>
            <a:r>
              <a:rPr lang="en-US" sz="2200" b="1" dirty="0">
                <a:solidFill>
                  <a:schemeClr val="bg2">
                    <a:lumMod val="50000"/>
                  </a:schemeClr>
                </a:solidFill>
              </a:rPr>
              <a:t>Take </a:t>
            </a:r>
            <a:r>
              <a:rPr lang="en-US" sz="2200" b="1" u="sng" dirty="0">
                <a:solidFill>
                  <a:schemeClr val="bg2">
                    <a:lumMod val="50000"/>
                  </a:schemeClr>
                </a:solidFill>
              </a:rPr>
              <a:t>notes</a:t>
            </a:r>
            <a:r>
              <a:rPr lang="en-US" sz="2200" b="1" dirty="0">
                <a:solidFill>
                  <a:schemeClr val="bg2">
                    <a:lumMod val="50000"/>
                  </a:schemeClr>
                </a:solidFill>
              </a:rPr>
              <a:t> on individual student responses, using names when possible</a:t>
            </a:r>
          </a:p>
          <a:p>
            <a:pPr marL="342900" indent="-342900">
              <a:buSzPct val="150000"/>
              <a:buFont typeface="Arial" pitchFamily="34" charset="0"/>
              <a:buChar char="•"/>
            </a:pPr>
            <a:endParaRPr lang="en-US" sz="2200" b="1" dirty="0">
              <a:solidFill>
                <a:schemeClr val="bg2">
                  <a:lumMod val="50000"/>
                </a:schemeClr>
              </a:solidFill>
            </a:endParaRPr>
          </a:p>
          <a:p>
            <a:pPr marL="342900" indent="-342900">
              <a:buSzPct val="150000"/>
              <a:buFont typeface="Arial" pitchFamily="34" charset="0"/>
              <a:buChar char="•"/>
            </a:pPr>
            <a:r>
              <a:rPr lang="en-US" sz="2200" b="1" u="sng" dirty="0">
                <a:solidFill>
                  <a:schemeClr val="bg2">
                    <a:lumMod val="50000"/>
                  </a:schemeClr>
                </a:solidFill>
              </a:rPr>
              <a:t>Observe</a:t>
            </a:r>
            <a:r>
              <a:rPr lang="en-US" sz="2200" b="1" dirty="0">
                <a:solidFill>
                  <a:schemeClr val="bg2">
                    <a:lumMod val="50000"/>
                  </a:schemeClr>
                </a:solidFill>
              </a:rPr>
              <a:t> and </a:t>
            </a:r>
            <a:r>
              <a:rPr lang="en-US" sz="2200" b="1" u="sng" dirty="0">
                <a:solidFill>
                  <a:schemeClr val="bg2">
                    <a:lumMod val="50000"/>
                  </a:schemeClr>
                </a:solidFill>
              </a:rPr>
              <a:t>note</a:t>
            </a:r>
            <a:r>
              <a:rPr lang="en-US" sz="2200" b="1" dirty="0">
                <a:solidFill>
                  <a:schemeClr val="bg2">
                    <a:lumMod val="50000"/>
                  </a:schemeClr>
                </a:solidFill>
              </a:rPr>
              <a:t> how the students react to the lesson parts</a:t>
            </a:r>
          </a:p>
          <a:p>
            <a:pPr marL="342900" indent="-342900">
              <a:buSzPct val="150000"/>
              <a:buFont typeface="Arial" pitchFamily="34" charset="0"/>
              <a:buChar char="•"/>
            </a:pPr>
            <a:endParaRPr lang="en-US" sz="2200" b="1" dirty="0">
              <a:solidFill>
                <a:schemeClr val="bg2">
                  <a:lumMod val="50000"/>
                </a:schemeClr>
              </a:solidFill>
            </a:endParaRPr>
          </a:p>
          <a:p>
            <a:pPr marL="342900" indent="-342900">
              <a:buSzPct val="150000"/>
              <a:buFont typeface="Arial" pitchFamily="34" charset="0"/>
              <a:buChar char="•"/>
            </a:pPr>
            <a:r>
              <a:rPr lang="en-US" sz="2200" b="1" u="sng" dirty="0">
                <a:solidFill>
                  <a:schemeClr val="bg2">
                    <a:lumMod val="50000"/>
                  </a:schemeClr>
                </a:solidFill>
              </a:rPr>
              <a:t>Document</a:t>
            </a:r>
            <a:r>
              <a:rPr lang="en-US" sz="2200" b="1" dirty="0">
                <a:solidFill>
                  <a:schemeClr val="bg2">
                    <a:lumMod val="50000"/>
                  </a:schemeClr>
                </a:solidFill>
              </a:rPr>
              <a:t> the variety of strategies student use and types of student talk</a:t>
            </a:r>
          </a:p>
          <a:p>
            <a:pPr marL="342900" indent="-342900">
              <a:buSzPct val="150000"/>
              <a:buFont typeface="Arial" pitchFamily="34" charset="0"/>
              <a:buChar char="•"/>
            </a:pPr>
            <a:endParaRPr lang="en-US" sz="2200" b="1" dirty="0">
              <a:solidFill>
                <a:schemeClr val="bg2">
                  <a:lumMod val="50000"/>
                </a:schemeClr>
              </a:solidFill>
            </a:endParaRPr>
          </a:p>
          <a:p>
            <a:pPr marL="342900" indent="-342900">
              <a:buSzPct val="150000"/>
              <a:buFont typeface="Arial" pitchFamily="34" charset="0"/>
              <a:buChar char="•"/>
            </a:pPr>
            <a:r>
              <a:rPr lang="en-US" sz="2200" b="1" dirty="0">
                <a:solidFill>
                  <a:schemeClr val="bg2">
                    <a:lumMod val="50000"/>
                  </a:schemeClr>
                </a:solidFill>
              </a:rPr>
              <a:t>Minimize interaction with students</a:t>
            </a:r>
          </a:p>
          <a:p>
            <a:pPr marL="342900" indent="-342900">
              <a:buSzPct val="150000"/>
              <a:buFont typeface="Arial" pitchFamily="34" charset="0"/>
              <a:buChar char="•"/>
            </a:pPr>
            <a:endParaRPr lang="en-US" sz="2200" b="1" dirty="0">
              <a:solidFill>
                <a:schemeClr val="bg2">
                  <a:lumMod val="50000"/>
                </a:schemeClr>
              </a:solidFill>
            </a:endParaRPr>
          </a:p>
          <a:p>
            <a:pPr marL="342900" indent="-342900">
              <a:buSzPct val="150000"/>
              <a:buFont typeface="Arial" pitchFamily="34" charset="0"/>
              <a:buChar char="•"/>
            </a:pPr>
            <a:r>
              <a:rPr lang="en-US" sz="2200" b="1" dirty="0">
                <a:solidFill>
                  <a:schemeClr val="bg2">
                    <a:lumMod val="50000"/>
                  </a:schemeClr>
                </a:solidFill>
              </a:rPr>
              <a:t>Eliminate side conversations during the </a:t>
            </a:r>
            <a:r>
              <a:rPr lang="en-US" sz="2200" b="1" u="sng" dirty="0">
                <a:solidFill>
                  <a:schemeClr val="bg2">
                    <a:lumMod val="50000"/>
                  </a:schemeClr>
                </a:solidFill>
              </a:rPr>
              <a:t>observation</a:t>
            </a:r>
          </a:p>
        </p:txBody>
      </p:sp>
    </p:spTree>
    <p:extLst>
      <p:ext uri="{BB962C8B-B14F-4D97-AF65-F5344CB8AC3E}">
        <p14:creationId xmlns:p14="http://schemas.microsoft.com/office/powerpoint/2010/main" val="750024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627" y="332656"/>
            <a:ext cx="6714746" cy="523220"/>
          </a:xfrm>
          <a:prstGeom prst="rect">
            <a:avLst/>
          </a:prstGeom>
          <a:noFill/>
        </p:spPr>
        <p:txBody>
          <a:bodyPr wrap="square" rtlCol="0">
            <a:spAutoFit/>
          </a:bodyPr>
          <a:lstStyle/>
          <a:p>
            <a:pPr algn="ctr"/>
            <a:r>
              <a:rPr lang="en-US" sz="2800" b="1" dirty="0" smtClean="0">
                <a:solidFill>
                  <a:schemeClr val="bg1"/>
                </a:solidFill>
              </a:rPr>
              <a:t>Noticing Versus Evaluative Statements</a:t>
            </a:r>
            <a:endParaRPr lang="en-US"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22178056"/>
              </p:ext>
            </p:extLst>
          </p:nvPr>
        </p:nvGraphicFramePr>
        <p:xfrm>
          <a:off x="449542" y="1448780"/>
          <a:ext cx="8244916" cy="2349842"/>
        </p:xfrm>
        <a:graphic>
          <a:graphicData uri="http://schemas.openxmlformats.org/drawingml/2006/table">
            <a:tbl>
              <a:tblPr firstRow="1" bandRow="1">
                <a:tableStyleId>{5C22544A-7EE6-4342-B048-85BDC9FD1C3A}</a:tableStyleId>
              </a:tblPr>
              <a:tblGrid>
                <a:gridCol w="4122458"/>
                <a:gridCol w="4122458"/>
              </a:tblGrid>
              <a:tr h="1174921">
                <a:tc>
                  <a:txBody>
                    <a:bodyPr/>
                    <a:lstStyle/>
                    <a:p>
                      <a:r>
                        <a:rPr lang="en-US" b="1" dirty="0" smtClean="0">
                          <a:solidFill>
                            <a:schemeClr val="bg1"/>
                          </a:solidFill>
                        </a:rPr>
                        <a:t>A)</a:t>
                      </a:r>
                      <a:r>
                        <a:rPr lang="en-US" b="1" baseline="0" dirty="0" smtClean="0">
                          <a:solidFill>
                            <a:schemeClr val="bg1"/>
                          </a:solidFill>
                        </a:rPr>
                        <a:t> Students discussed denominators in small groups.</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r>
                        <a:rPr lang="en-US" b="1" dirty="0" smtClean="0">
                          <a:solidFill>
                            <a:schemeClr val="bg1"/>
                          </a:solidFill>
                        </a:rPr>
                        <a:t>B) The</a:t>
                      </a:r>
                      <a:r>
                        <a:rPr lang="en-US" b="1" baseline="0" dirty="0" smtClean="0">
                          <a:solidFill>
                            <a:schemeClr val="bg1"/>
                          </a:solidFill>
                        </a:rPr>
                        <a:t> students did not understand explanation of satire.</a:t>
                      </a:r>
                    </a:p>
                    <a:p>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1174921">
                <a:tc>
                  <a:txBody>
                    <a:bodyPr/>
                    <a:lstStyle/>
                    <a:p>
                      <a:r>
                        <a:rPr lang="en-US" b="1" dirty="0" smtClean="0">
                          <a:solidFill>
                            <a:schemeClr val="bg1"/>
                          </a:solidFill>
                        </a:rPr>
                        <a:t>C)</a:t>
                      </a:r>
                      <a:r>
                        <a:rPr lang="en-US" b="1" baseline="0" dirty="0" smtClean="0">
                          <a:solidFill>
                            <a:schemeClr val="bg1"/>
                          </a:solidFill>
                        </a:rPr>
                        <a:t> Rizzo was grabbing all the materials in her group.</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r>
                        <a:rPr lang="en-US" b="1" dirty="0" smtClean="0">
                          <a:solidFill>
                            <a:schemeClr val="bg1"/>
                          </a:solidFill>
                        </a:rPr>
                        <a:t>D) Two students had their heads down.</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47501298"/>
              </p:ext>
            </p:extLst>
          </p:nvPr>
        </p:nvGraphicFramePr>
        <p:xfrm>
          <a:off x="449542" y="3969060"/>
          <a:ext cx="8244916" cy="2349842"/>
        </p:xfrm>
        <a:graphic>
          <a:graphicData uri="http://schemas.openxmlformats.org/drawingml/2006/table">
            <a:tbl>
              <a:tblPr firstRow="1" bandRow="1">
                <a:tableStyleId>{5C22544A-7EE6-4342-B048-85BDC9FD1C3A}</a:tableStyleId>
              </a:tblPr>
              <a:tblGrid>
                <a:gridCol w="4122458"/>
                <a:gridCol w="4122458"/>
              </a:tblGrid>
              <a:tr h="1174921">
                <a:tc>
                  <a:txBody>
                    <a:bodyPr/>
                    <a:lstStyle/>
                    <a:p>
                      <a:r>
                        <a:rPr lang="en-US" b="1" dirty="0" smtClean="0">
                          <a:solidFill>
                            <a:schemeClr val="bg1"/>
                          </a:solidFill>
                        </a:rPr>
                        <a:t>A)</a:t>
                      </a:r>
                      <a:r>
                        <a:rPr lang="en-US" b="1" baseline="0" dirty="0" smtClean="0">
                          <a:solidFill>
                            <a:schemeClr val="bg1"/>
                          </a:solidFill>
                        </a:rPr>
                        <a:t> In Group 3, one student did all the talking.</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r>
                        <a:rPr lang="en-US" b="1" dirty="0" smtClean="0">
                          <a:solidFill>
                            <a:schemeClr val="bg1"/>
                          </a:solidFill>
                        </a:rPr>
                        <a:t>B) Three girls did an engaging lab</a:t>
                      </a:r>
                      <a:r>
                        <a:rPr lang="en-US" b="1" baseline="0" dirty="0" smtClean="0">
                          <a:solidFill>
                            <a:schemeClr val="bg1"/>
                          </a:solidFill>
                        </a:rPr>
                        <a:t> in front of the whole class</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r h="1174921">
                <a:tc>
                  <a:txBody>
                    <a:bodyPr/>
                    <a:lstStyle/>
                    <a:p>
                      <a:r>
                        <a:rPr lang="en-US" b="1" dirty="0" smtClean="0">
                          <a:solidFill>
                            <a:schemeClr val="bg1"/>
                          </a:solidFill>
                        </a:rPr>
                        <a:t>C)</a:t>
                      </a:r>
                      <a:r>
                        <a:rPr lang="en-US" b="1" baseline="0" dirty="0" smtClean="0">
                          <a:solidFill>
                            <a:schemeClr val="bg1"/>
                          </a:solidFill>
                        </a:rPr>
                        <a:t> Three students weren’t interested in the lesson.</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r>
                        <a:rPr lang="en-US" b="1" dirty="0" smtClean="0">
                          <a:solidFill>
                            <a:schemeClr val="bg1"/>
                          </a:solidFill>
                        </a:rPr>
                        <a:t>D) Danny had</a:t>
                      </a:r>
                      <a:r>
                        <a:rPr lang="en-US" b="1" baseline="0" dirty="0" smtClean="0">
                          <a:solidFill>
                            <a:schemeClr val="bg1"/>
                          </a:solidFill>
                        </a:rPr>
                        <a:t> his hand up for three minutes.</a:t>
                      </a:r>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116114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627" y="332656"/>
            <a:ext cx="6714746" cy="523220"/>
          </a:xfrm>
          <a:prstGeom prst="rect">
            <a:avLst/>
          </a:prstGeom>
          <a:noFill/>
        </p:spPr>
        <p:txBody>
          <a:bodyPr wrap="square" rtlCol="0">
            <a:spAutoFit/>
          </a:bodyPr>
          <a:lstStyle/>
          <a:p>
            <a:pPr algn="ctr"/>
            <a:r>
              <a:rPr lang="en-US" sz="2800" b="1" dirty="0" smtClean="0">
                <a:solidFill>
                  <a:schemeClr val="bg1"/>
                </a:solidFill>
              </a:rPr>
              <a:t>Noticing Versus Evaluative Statements</a:t>
            </a:r>
            <a:endParaRPr lang="en-US" sz="28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09895000"/>
              </p:ext>
            </p:extLst>
          </p:nvPr>
        </p:nvGraphicFramePr>
        <p:xfrm>
          <a:off x="449542" y="1448780"/>
          <a:ext cx="8244916" cy="1219200"/>
        </p:xfrm>
        <a:graphic>
          <a:graphicData uri="http://schemas.openxmlformats.org/drawingml/2006/table">
            <a:tbl>
              <a:tblPr firstRow="1" bandRow="1">
                <a:tableStyleId>{5C22544A-7EE6-4342-B048-85BDC9FD1C3A}</a:tableStyleId>
              </a:tblPr>
              <a:tblGrid>
                <a:gridCol w="8244916"/>
              </a:tblGrid>
              <a:tr h="1174921">
                <a:tc>
                  <a:txBody>
                    <a:bodyPr/>
                    <a:lstStyle/>
                    <a:p>
                      <a:r>
                        <a:rPr lang="en-US" sz="2800" b="1" dirty="0" smtClean="0">
                          <a:solidFill>
                            <a:schemeClr val="bg1"/>
                          </a:solidFill>
                        </a:rPr>
                        <a:t>Sandy used her calculator</a:t>
                      </a:r>
                      <a:r>
                        <a:rPr lang="en-US" sz="2800" b="1" baseline="0" dirty="0" smtClean="0">
                          <a:solidFill>
                            <a:schemeClr val="bg1"/>
                          </a:solidFill>
                        </a:rPr>
                        <a:t> for all the simple multiplication.</a:t>
                      </a:r>
                    </a:p>
                    <a:p>
                      <a:endParaRPr lang="en-US"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8638790"/>
              </p:ext>
            </p:extLst>
          </p:nvPr>
        </p:nvGraphicFramePr>
        <p:xfrm>
          <a:off x="449542" y="3969060"/>
          <a:ext cx="8244916" cy="1174921"/>
        </p:xfrm>
        <a:graphic>
          <a:graphicData uri="http://schemas.openxmlformats.org/drawingml/2006/table">
            <a:tbl>
              <a:tblPr firstRow="1" bandRow="1">
                <a:tableStyleId>{5C22544A-7EE6-4342-B048-85BDC9FD1C3A}</a:tableStyleId>
              </a:tblPr>
              <a:tblGrid>
                <a:gridCol w="8244916"/>
              </a:tblGrid>
              <a:tr h="1174921">
                <a:tc>
                  <a:txBody>
                    <a:bodyPr/>
                    <a:lstStyle/>
                    <a:p>
                      <a:r>
                        <a:rPr lang="en-US" sz="2800" b="1" dirty="0" err="1" smtClean="0">
                          <a:solidFill>
                            <a:schemeClr val="bg1"/>
                          </a:solidFill>
                        </a:rPr>
                        <a:t>Frenchie</a:t>
                      </a:r>
                      <a:r>
                        <a:rPr lang="en-US" sz="2800" b="1" baseline="0" dirty="0" smtClean="0">
                          <a:solidFill>
                            <a:schemeClr val="bg1"/>
                          </a:solidFill>
                        </a:rPr>
                        <a:t> was using the manipulatives to try to understand the problem.</a:t>
                      </a:r>
                      <a:endParaRPr lang="en-US" sz="2800" b="1" dirty="0">
                        <a:solidFill>
                          <a:schemeClr val="bg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3283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16632"/>
            <a:ext cx="8229600"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Detailed Lesson Observation Form</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6" name="Rectangle 5"/>
          <p:cNvSpPr/>
          <p:nvPr/>
        </p:nvSpPr>
        <p:spPr>
          <a:xfrm>
            <a:off x="460117" y="5737407"/>
            <a:ext cx="8460940" cy="967957"/>
          </a:xfrm>
          <a:prstGeom prst="rect">
            <a:avLst/>
          </a:prstGeom>
        </p:spPr>
        <p:txBody>
          <a:bodyPr wrap="square">
            <a:spAutoFit/>
          </a:bodyPr>
          <a:lstStyle/>
          <a:p>
            <a:pPr algn="ctr">
              <a:lnSpc>
                <a:spcPct val="150000"/>
              </a:lnSpc>
              <a:buSzPct val="150000"/>
            </a:pPr>
            <a:r>
              <a:rPr lang="en-US" sz="2000" b="1" i="1" dirty="0">
                <a:solidFill>
                  <a:schemeClr val="bg2">
                    <a:lumMod val="50000"/>
                  </a:schemeClr>
                </a:solidFill>
              </a:rPr>
              <a:t>“The students never wavered in their enthusiasm, their focus, or their </a:t>
            </a:r>
            <a:r>
              <a:rPr lang="en-US" sz="2000" b="1" i="1" dirty="0" smtClean="0">
                <a:solidFill>
                  <a:schemeClr val="bg2">
                    <a:lumMod val="50000"/>
                  </a:schemeClr>
                </a:solidFill>
              </a:rPr>
              <a:t>comprehension </a:t>
            </a:r>
            <a:r>
              <a:rPr lang="en-US" sz="2000" b="1" i="1" dirty="0">
                <a:solidFill>
                  <a:schemeClr val="bg2">
                    <a:lumMod val="50000"/>
                  </a:schemeClr>
                </a:solidFill>
              </a:rPr>
              <a:t>of concepts they were </a:t>
            </a:r>
            <a:r>
              <a:rPr lang="en-US" sz="2000" b="1" i="1" dirty="0" smtClean="0">
                <a:solidFill>
                  <a:schemeClr val="bg2">
                    <a:lumMod val="50000"/>
                  </a:schemeClr>
                </a:solidFill>
              </a:rPr>
              <a:t>learning.”</a:t>
            </a:r>
            <a:endParaRPr lang="en-US" sz="2000" b="1" i="1" dirty="0">
              <a:solidFill>
                <a:schemeClr val="bg2">
                  <a:lumMod val="50000"/>
                </a:schemeClr>
              </a:solidFill>
            </a:endParaRPr>
          </a:p>
        </p:txBody>
      </p:sp>
      <p:pic>
        <p:nvPicPr>
          <p:cNvPr id="24" name="Picture 23" descr="Lesson Observation Form.pdf - Adobe Reader"/>
          <p:cNvPicPr>
            <a:picLocks noChangeAspect="1"/>
          </p:cNvPicPr>
          <p:nvPr/>
        </p:nvPicPr>
        <p:blipFill rotWithShape="1">
          <a:blip r:embed="rId3">
            <a:extLst>
              <a:ext uri="{28A0092B-C50C-407E-A947-70E740481C1C}">
                <a14:useLocalDpi xmlns:a14="http://schemas.microsoft.com/office/drawing/2010/main" val="0"/>
              </a:ext>
            </a:extLst>
          </a:blip>
          <a:srcRect l="10156" t="30357" r="5948" b="20018"/>
          <a:stretch/>
        </p:blipFill>
        <p:spPr>
          <a:xfrm>
            <a:off x="1266119" y="762964"/>
            <a:ext cx="6582245" cy="5019236"/>
          </a:xfrm>
          <a:prstGeom prst="rect">
            <a:avLst/>
          </a:prstGeom>
        </p:spPr>
      </p:pic>
    </p:spTree>
    <p:extLst>
      <p:ext uri="{BB962C8B-B14F-4D97-AF65-F5344CB8AC3E}">
        <p14:creationId xmlns:p14="http://schemas.microsoft.com/office/powerpoint/2010/main" val="3978924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026013" y="234682"/>
            <a:ext cx="1646623" cy="1269462"/>
            <a:chOff x="838190" y="1252747"/>
            <a:chExt cx="1646623" cy="1269462"/>
          </a:xfrm>
          <a:scene3d>
            <a:camera prst="orthographicFront"/>
            <a:lightRig rig="threePt" dir="t">
              <a:rot lat="0" lon="0" rev="7500000"/>
            </a:lightRig>
          </a:scene3d>
        </p:grpSpPr>
        <p:sp>
          <p:nvSpPr>
            <p:cNvPr id="3" name="Rounded Rectangle 2"/>
            <p:cNvSpPr/>
            <p:nvPr/>
          </p:nvSpPr>
          <p:spPr>
            <a:xfrm>
              <a:off x="838190" y="1252747"/>
              <a:ext cx="1646623" cy="1269462"/>
            </a:xfrm>
            <a:prstGeom prst="roundRect">
              <a:avLst/>
            </a:prstGeom>
            <a:solidFill>
              <a:srgbClr val="FF9900"/>
            </a:solidFill>
            <a:ln>
              <a:noFill/>
            </a:ln>
            <a:effectLst>
              <a:outerShdw blurRad="165100" dist="254000" dir="3000000" algn="ctr" rotWithShape="0">
                <a:srgbClr val="000000">
                  <a:alpha val="25000"/>
                </a:srgbClr>
              </a:outerShdw>
            </a:effectLst>
            <a:sp3d prstMaterial="metal">
              <a:bevelT w="88900" h="88900"/>
            </a:sp3d>
          </p:spPr>
          <p:style>
            <a:lnRef idx="0">
              <a:scrgbClr r="0" g="0" b="0"/>
            </a:lnRef>
            <a:fillRef idx="3">
              <a:scrgbClr r="0" g="0" b="0"/>
            </a:fillRef>
            <a:effectRef idx="2">
              <a:scrgbClr r="0" g="0" b="0"/>
            </a:effectRef>
            <a:fontRef idx="minor">
              <a:schemeClr val="lt1"/>
            </a:fontRef>
          </p:style>
        </p:sp>
        <p:sp>
          <p:nvSpPr>
            <p:cNvPr id="4" name="Rounded Rectangle 4"/>
            <p:cNvSpPr/>
            <p:nvPr/>
          </p:nvSpPr>
          <p:spPr>
            <a:xfrm>
              <a:off x="900160" y="1314717"/>
              <a:ext cx="1522683" cy="11455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ANALYZE</a:t>
              </a:r>
            </a:p>
            <a:p>
              <a:pPr lvl="0" algn="ctr" defTabSz="800100">
                <a:lnSpc>
                  <a:spcPct val="90000"/>
                </a:lnSpc>
                <a:spcBef>
                  <a:spcPct val="0"/>
                </a:spcBef>
                <a:spcAft>
                  <a:spcPct val="35000"/>
                </a:spcAft>
              </a:pPr>
              <a:r>
                <a:rPr lang="en-US" sz="1800" b="1" kern="1200" dirty="0">
                  <a:solidFill>
                    <a:schemeClr val="bg1"/>
                  </a:solidFill>
                  <a:latin typeface="+mn-lt"/>
                  <a:cs typeface="Aharoni" pitchFamily="2" charset="-79"/>
                </a:rPr>
                <a:t> &amp; ADJUST</a:t>
              </a:r>
            </a:p>
          </p:txBody>
        </p:sp>
      </p:grpSp>
      <p:sp>
        <p:nvSpPr>
          <p:cNvPr id="5" name="TextBox 4"/>
          <p:cNvSpPr txBox="1"/>
          <p:nvPr/>
        </p:nvSpPr>
        <p:spPr>
          <a:xfrm>
            <a:off x="719572" y="938139"/>
            <a:ext cx="7704856" cy="4841574"/>
          </a:xfrm>
          <a:prstGeom prst="rect">
            <a:avLst/>
          </a:prstGeom>
          <a:noFill/>
        </p:spPr>
        <p:txBody>
          <a:bodyPr wrap="square" lIns="100831" tIns="50415" rIns="100831" bIns="50415" rtlCol="0">
            <a:spAutoFit/>
          </a:bodyPr>
          <a:lstStyle/>
          <a:p>
            <a:pPr marL="395288" indent="-395288">
              <a:buSzPct val="120000"/>
              <a:buFont typeface="Arial" pitchFamily="34" charset="0"/>
              <a:buChar char="•"/>
            </a:pPr>
            <a:r>
              <a:rPr lang="en-US" sz="2600" b="1" dirty="0" smtClean="0">
                <a:solidFill>
                  <a:schemeClr val="accent1">
                    <a:lumMod val="75000"/>
                  </a:schemeClr>
                </a:solidFill>
              </a:rPr>
              <a:t>“This will make me analyze my own </a:t>
            </a:r>
          </a:p>
          <a:p>
            <a:pPr>
              <a:buSzPct val="120000"/>
            </a:pPr>
            <a:r>
              <a:rPr lang="en-US" sz="2600" b="1" dirty="0">
                <a:solidFill>
                  <a:schemeClr val="accent1">
                    <a:lumMod val="75000"/>
                  </a:schemeClr>
                </a:solidFill>
              </a:rPr>
              <a:t>	</a:t>
            </a:r>
            <a:r>
              <a:rPr lang="en-US" sz="2600" b="1" dirty="0" smtClean="0">
                <a:solidFill>
                  <a:schemeClr val="accent1">
                    <a:lumMod val="75000"/>
                  </a:schemeClr>
                </a:solidFill>
              </a:rPr>
              <a:t>lessons to try to improve them.”</a:t>
            </a:r>
          </a:p>
          <a:p>
            <a:pPr marL="395288" indent="-395288">
              <a:buSzPct val="120000"/>
            </a:pPr>
            <a:endParaRPr lang="en-US" sz="1600" b="1" dirty="0" smtClean="0">
              <a:solidFill>
                <a:schemeClr val="accent1">
                  <a:lumMod val="75000"/>
                </a:schemeClr>
              </a:solidFill>
            </a:endParaRPr>
          </a:p>
          <a:p>
            <a:pPr marL="395288" indent="-395288">
              <a:buSzPct val="120000"/>
              <a:buFont typeface="Arial" pitchFamily="34" charset="0"/>
              <a:buChar char="•"/>
            </a:pPr>
            <a:r>
              <a:rPr lang="en-US" sz="2600" b="1" dirty="0" smtClean="0">
                <a:solidFill>
                  <a:schemeClr val="accent1">
                    <a:lumMod val="75000"/>
                  </a:schemeClr>
                </a:solidFill>
              </a:rPr>
              <a:t>“I learned that debriefing after the lesson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is SUPER important (I learned a lot from our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debrief).”</a:t>
            </a:r>
          </a:p>
          <a:p>
            <a:pPr marL="395288" indent="-395288">
              <a:buSzPct val="120000"/>
            </a:pPr>
            <a:endParaRPr lang="en-US" sz="1600" b="1" dirty="0" smtClean="0">
              <a:solidFill>
                <a:schemeClr val="accent1">
                  <a:lumMod val="75000"/>
                </a:schemeClr>
              </a:solidFill>
            </a:endParaRPr>
          </a:p>
          <a:p>
            <a:pPr marL="395288" indent="-395288">
              <a:buSzPct val="120000"/>
              <a:buFont typeface="Arial" pitchFamily="34" charset="0"/>
              <a:buChar char="•"/>
            </a:pPr>
            <a:r>
              <a:rPr lang="en-US" sz="2600" b="1" dirty="0" smtClean="0">
                <a:solidFill>
                  <a:schemeClr val="accent1">
                    <a:lumMod val="75000"/>
                  </a:schemeClr>
                </a:solidFill>
              </a:rPr>
              <a:t>“This one lesson encompassed what would possibly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have been taught (in another circumstance) over the </a:t>
            </a: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course of a week.”</a:t>
            </a:r>
          </a:p>
          <a:p>
            <a:pPr marL="395288" indent="-395288">
              <a:buSzPct val="120000"/>
            </a:pPr>
            <a:endParaRPr lang="en-US" sz="1600" b="1" dirty="0" smtClean="0">
              <a:solidFill>
                <a:schemeClr val="accent1">
                  <a:lumMod val="75000"/>
                </a:schemeClr>
              </a:solidFill>
            </a:endParaRPr>
          </a:p>
          <a:p>
            <a:pPr marL="395288" indent="-395288">
              <a:buSzPct val="120000"/>
              <a:buFont typeface="Arial" pitchFamily="34" charset="0"/>
              <a:buChar char="•"/>
            </a:pPr>
            <a:r>
              <a:rPr lang="en-US" sz="2600" b="1" dirty="0" smtClean="0">
                <a:solidFill>
                  <a:schemeClr val="accent1">
                    <a:lumMod val="75000"/>
                  </a:schemeClr>
                </a:solidFill>
              </a:rPr>
              <a:t>“Working </a:t>
            </a:r>
            <a:r>
              <a:rPr lang="en-US" sz="2600" b="1" dirty="0">
                <a:solidFill>
                  <a:schemeClr val="accent1">
                    <a:lumMod val="75000"/>
                  </a:schemeClr>
                </a:solidFill>
              </a:rPr>
              <a:t>back from the standard goal helped me </a:t>
            </a:r>
            <a:endParaRPr lang="en-US" sz="2600" b="1" dirty="0" smtClean="0">
              <a:solidFill>
                <a:schemeClr val="accent1">
                  <a:lumMod val="75000"/>
                </a:schemeClr>
              </a:solidFill>
            </a:endParaRPr>
          </a:p>
          <a:p>
            <a:pPr marL="395288" indent="-395288">
              <a:buSzPct val="120000"/>
            </a:pPr>
            <a:r>
              <a:rPr lang="en-US" sz="2600" b="1" dirty="0">
                <a:solidFill>
                  <a:schemeClr val="accent1">
                    <a:lumMod val="75000"/>
                  </a:schemeClr>
                </a:solidFill>
              </a:rPr>
              <a:t> </a:t>
            </a:r>
            <a:r>
              <a:rPr lang="en-US" sz="2600" b="1" dirty="0" smtClean="0">
                <a:solidFill>
                  <a:schemeClr val="accent1">
                    <a:lumMod val="75000"/>
                  </a:schemeClr>
                </a:solidFill>
              </a:rPr>
              <a:t>   organize </a:t>
            </a:r>
            <a:r>
              <a:rPr lang="en-US" sz="2600" b="1" dirty="0">
                <a:solidFill>
                  <a:schemeClr val="accent1">
                    <a:lumMod val="75000"/>
                  </a:schemeClr>
                </a:solidFill>
              </a:rPr>
              <a:t>my thinking as well as structure lessons</a:t>
            </a:r>
            <a:r>
              <a:rPr lang="en-US" sz="2600" b="1" dirty="0" smtClean="0">
                <a:solidFill>
                  <a:schemeClr val="accent1">
                    <a:lumMod val="75000"/>
                  </a:schemeClr>
                </a:solidFill>
              </a:rPr>
              <a:t>!”</a:t>
            </a:r>
            <a:endParaRPr lang="en-US" sz="2600" b="1" dirty="0">
              <a:solidFill>
                <a:schemeClr val="accent1">
                  <a:lumMod val="75000"/>
                </a:schemeClr>
              </a:solidFill>
            </a:endParaRPr>
          </a:p>
        </p:txBody>
      </p:sp>
    </p:spTree>
    <p:extLst>
      <p:ext uri="{BB962C8B-B14F-4D97-AF65-F5344CB8AC3E}">
        <p14:creationId xmlns:p14="http://schemas.microsoft.com/office/powerpoint/2010/main" val="3931617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9692" y="1340768"/>
            <a:ext cx="5508612" cy="3631763"/>
          </a:xfrm>
          <a:prstGeom prst="rect">
            <a:avLst/>
          </a:prstGeom>
          <a:noFill/>
        </p:spPr>
        <p:txBody>
          <a:bodyPr wrap="square" rtlCol="0">
            <a:spAutoFit/>
          </a:bodyPr>
          <a:lstStyle/>
          <a:p>
            <a:pPr algn="ctr"/>
            <a:r>
              <a:rPr lang="en-US" sz="11500" b="1" dirty="0" smtClean="0">
                <a:solidFill>
                  <a:schemeClr val="accent1"/>
                </a:solidFill>
              </a:rPr>
              <a:t>Sample Lessons</a:t>
            </a:r>
            <a:endParaRPr lang="en-US" sz="11500" b="1" dirty="0">
              <a:solidFill>
                <a:schemeClr val="accent1"/>
              </a:solidFill>
            </a:endParaRPr>
          </a:p>
        </p:txBody>
      </p:sp>
    </p:spTree>
    <p:extLst>
      <p:ext uri="{BB962C8B-B14F-4D97-AF65-F5344CB8AC3E}">
        <p14:creationId xmlns:p14="http://schemas.microsoft.com/office/powerpoint/2010/main" val="3367425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31640" y="980728"/>
            <a:ext cx="6516724" cy="4896544"/>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91679" y="1714160"/>
            <a:ext cx="5724637" cy="3631763"/>
          </a:xfrm>
          <a:prstGeom prst="rect">
            <a:avLst/>
          </a:prstGeom>
          <a:noFill/>
        </p:spPr>
        <p:txBody>
          <a:bodyPr wrap="square" rtlCol="0">
            <a:spAutoFit/>
          </a:bodyPr>
          <a:lstStyle/>
          <a:p>
            <a:pPr algn="ctr"/>
            <a:r>
              <a:rPr lang="en-US" sz="4600" b="1" dirty="0">
                <a:solidFill>
                  <a:schemeClr val="accent1"/>
                </a:solidFill>
              </a:rPr>
              <a:t>Conceptualize a school-wide or District-wide professional collaborative cycle.</a:t>
            </a:r>
          </a:p>
        </p:txBody>
      </p:sp>
      <p:sp>
        <p:nvSpPr>
          <p:cNvPr id="4" name="TextBox 3"/>
          <p:cNvSpPr txBox="1"/>
          <p:nvPr/>
        </p:nvSpPr>
        <p:spPr>
          <a:xfrm>
            <a:off x="4084041" y="1052736"/>
            <a:ext cx="939912" cy="830997"/>
          </a:xfrm>
          <a:prstGeom prst="rect">
            <a:avLst/>
          </a:prstGeom>
          <a:noFill/>
        </p:spPr>
        <p:txBody>
          <a:bodyPr wrap="square" rtlCol="0">
            <a:spAutoFit/>
          </a:bodyPr>
          <a:lstStyle/>
          <a:p>
            <a:pPr algn="ctr"/>
            <a:r>
              <a:rPr lang="en-US" sz="4800" b="1" dirty="0">
                <a:solidFill>
                  <a:schemeClr val="accent1"/>
                </a:solidFill>
              </a:rPr>
              <a:t>3</a:t>
            </a:r>
          </a:p>
        </p:txBody>
      </p:sp>
    </p:spTree>
    <p:extLst>
      <p:ext uri="{BB962C8B-B14F-4D97-AF65-F5344CB8AC3E}">
        <p14:creationId xmlns:p14="http://schemas.microsoft.com/office/powerpoint/2010/main" val="414478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52636"/>
            <a:ext cx="5472608" cy="523220"/>
          </a:xfrm>
          <a:prstGeom prst="rect">
            <a:avLst/>
          </a:prstGeom>
          <a:noFill/>
        </p:spPr>
        <p:txBody>
          <a:bodyPr wrap="square" rtlCol="0">
            <a:spAutoFit/>
          </a:bodyPr>
          <a:lstStyle/>
          <a:p>
            <a:pPr algn="ctr"/>
            <a:r>
              <a:rPr lang="en-US" sz="2800" b="1" dirty="0" smtClean="0">
                <a:solidFill>
                  <a:schemeClr val="accent1">
                    <a:lumMod val="50000"/>
                  </a:schemeClr>
                </a:solidFill>
              </a:rPr>
              <a:t>Identified Areas of Concern</a:t>
            </a:r>
            <a:endParaRPr lang="en-US" sz="2800" b="1" dirty="0">
              <a:solidFill>
                <a:schemeClr val="accent1">
                  <a:lumMod val="50000"/>
                </a:schemeClr>
              </a:solidFill>
            </a:endParaRPr>
          </a:p>
        </p:txBody>
      </p:sp>
      <p:sp>
        <p:nvSpPr>
          <p:cNvPr id="3" name="Rectangle 2"/>
          <p:cNvSpPr/>
          <p:nvPr/>
        </p:nvSpPr>
        <p:spPr>
          <a:xfrm>
            <a:off x="719572" y="764704"/>
            <a:ext cx="3816424" cy="2340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19572" y="773088"/>
            <a:ext cx="3816424" cy="42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19572" y="764704"/>
            <a:ext cx="3816424" cy="369332"/>
          </a:xfrm>
          <a:prstGeom prst="rect">
            <a:avLst/>
          </a:prstGeom>
          <a:noFill/>
        </p:spPr>
        <p:txBody>
          <a:bodyPr wrap="square" rtlCol="0">
            <a:spAutoFit/>
          </a:bodyPr>
          <a:lstStyle/>
          <a:p>
            <a:pPr algn="ctr"/>
            <a:r>
              <a:rPr lang="en-US" b="1" dirty="0" smtClean="0"/>
              <a:t>Deepen Knowledge of Content</a:t>
            </a:r>
            <a:endParaRPr lang="en-US" b="1" dirty="0"/>
          </a:p>
        </p:txBody>
      </p:sp>
      <p:sp>
        <p:nvSpPr>
          <p:cNvPr id="6" name="Rectangle 5"/>
          <p:cNvSpPr/>
          <p:nvPr/>
        </p:nvSpPr>
        <p:spPr>
          <a:xfrm>
            <a:off x="4572000" y="764704"/>
            <a:ext cx="3816424" cy="2340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773088"/>
            <a:ext cx="3816424" cy="42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572000" y="764704"/>
            <a:ext cx="3816424" cy="369332"/>
          </a:xfrm>
          <a:prstGeom prst="rect">
            <a:avLst/>
          </a:prstGeom>
          <a:noFill/>
        </p:spPr>
        <p:txBody>
          <a:bodyPr wrap="square" rtlCol="0">
            <a:spAutoFit/>
          </a:bodyPr>
          <a:lstStyle/>
          <a:p>
            <a:pPr algn="ctr"/>
            <a:r>
              <a:rPr lang="en-US" b="1" dirty="0" smtClean="0"/>
              <a:t>Deepen Knowledge of Standards</a:t>
            </a:r>
            <a:endParaRPr lang="en-US" b="1" dirty="0"/>
          </a:p>
        </p:txBody>
      </p:sp>
      <p:sp>
        <p:nvSpPr>
          <p:cNvPr id="9" name="Rectangle 8"/>
          <p:cNvSpPr/>
          <p:nvPr/>
        </p:nvSpPr>
        <p:spPr>
          <a:xfrm>
            <a:off x="719572" y="3140968"/>
            <a:ext cx="3816424" cy="2340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9572" y="3149352"/>
            <a:ext cx="3816424" cy="42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19572" y="3140968"/>
            <a:ext cx="3816424" cy="338554"/>
          </a:xfrm>
          <a:prstGeom prst="rect">
            <a:avLst/>
          </a:prstGeom>
          <a:noFill/>
        </p:spPr>
        <p:txBody>
          <a:bodyPr wrap="square" rtlCol="0">
            <a:spAutoFit/>
          </a:bodyPr>
          <a:lstStyle/>
          <a:p>
            <a:pPr algn="ctr"/>
            <a:r>
              <a:rPr lang="en-US" sz="1600" b="1" dirty="0" smtClean="0"/>
              <a:t>Increased Use of Formative Assessments</a:t>
            </a:r>
            <a:endParaRPr lang="en-US" sz="1600" b="1" dirty="0"/>
          </a:p>
        </p:txBody>
      </p:sp>
      <p:sp>
        <p:nvSpPr>
          <p:cNvPr id="12" name="Rectangle 11"/>
          <p:cNvSpPr/>
          <p:nvPr/>
        </p:nvSpPr>
        <p:spPr>
          <a:xfrm>
            <a:off x="4572000" y="3140968"/>
            <a:ext cx="3816424" cy="2340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0" y="3149352"/>
            <a:ext cx="3816424" cy="423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572000" y="3140968"/>
            <a:ext cx="3816424" cy="338554"/>
          </a:xfrm>
          <a:prstGeom prst="rect">
            <a:avLst/>
          </a:prstGeom>
          <a:noFill/>
        </p:spPr>
        <p:txBody>
          <a:bodyPr wrap="square" rtlCol="0">
            <a:spAutoFit/>
          </a:bodyPr>
          <a:lstStyle/>
          <a:p>
            <a:pPr algn="ctr"/>
            <a:r>
              <a:rPr lang="en-US" sz="1600" b="1" dirty="0" smtClean="0"/>
              <a:t>Knowledge of Instructional Best Practices</a:t>
            </a:r>
            <a:endParaRPr lang="en-US" sz="1600" b="1" dirty="0"/>
          </a:p>
        </p:txBody>
      </p:sp>
      <p:sp>
        <p:nvSpPr>
          <p:cNvPr id="15" name="TextBox 14"/>
          <p:cNvSpPr txBox="1"/>
          <p:nvPr/>
        </p:nvSpPr>
        <p:spPr>
          <a:xfrm>
            <a:off x="755576" y="1196752"/>
            <a:ext cx="3780420" cy="1754326"/>
          </a:xfrm>
          <a:prstGeom prst="rect">
            <a:avLst/>
          </a:prstGeom>
          <a:noFill/>
        </p:spPr>
        <p:txBody>
          <a:bodyPr wrap="square" rtlCol="0">
            <a:spAutoFit/>
          </a:bodyPr>
          <a:lstStyle/>
          <a:p>
            <a:r>
              <a:rPr lang="en-US" b="1" dirty="0" smtClean="0">
                <a:solidFill>
                  <a:schemeClr val="accent1">
                    <a:lumMod val="50000"/>
                  </a:schemeClr>
                </a:solidFill>
              </a:rPr>
              <a:t>Concepts and Processes Include:</a:t>
            </a:r>
          </a:p>
          <a:p>
            <a:pPr indent="166688"/>
            <a:r>
              <a:rPr lang="en-US" b="1" dirty="0" smtClean="0">
                <a:solidFill>
                  <a:schemeClr val="accent1">
                    <a:lumMod val="50000"/>
                  </a:schemeClr>
                </a:solidFill>
              </a:rPr>
              <a:t>Fractions 	Energy Forms</a:t>
            </a:r>
          </a:p>
          <a:p>
            <a:pPr indent="166688"/>
            <a:r>
              <a:rPr lang="en-US" b="1" dirty="0" smtClean="0">
                <a:solidFill>
                  <a:schemeClr val="accent1">
                    <a:lumMod val="50000"/>
                  </a:schemeClr>
                </a:solidFill>
              </a:rPr>
              <a:t>Geometry	Rock Cycle</a:t>
            </a:r>
          </a:p>
          <a:p>
            <a:pPr indent="166688"/>
            <a:r>
              <a:rPr lang="en-US" b="1" dirty="0" smtClean="0">
                <a:solidFill>
                  <a:schemeClr val="accent1">
                    <a:lumMod val="50000"/>
                  </a:schemeClr>
                </a:solidFill>
              </a:rPr>
              <a:t>Probability	</a:t>
            </a:r>
            <a:r>
              <a:rPr lang="en-US" b="1" dirty="0" err="1" smtClean="0">
                <a:solidFill>
                  <a:schemeClr val="accent1">
                    <a:lumMod val="50000"/>
                  </a:schemeClr>
                </a:solidFill>
              </a:rPr>
              <a:t>Input/Output</a:t>
            </a:r>
            <a:r>
              <a:rPr lang="en-US" b="1" dirty="0" smtClean="0">
                <a:solidFill>
                  <a:schemeClr val="accent1">
                    <a:lumMod val="50000"/>
                  </a:schemeClr>
                </a:solidFill>
              </a:rPr>
              <a:t> Sys.</a:t>
            </a:r>
          </a:p>
          <a:p>
            <a:pPr indent="166688"/>
            <a:r>
              <a:rPr lang="en-US" b="1" dirty="0" smtClean="0">
                <a:solidFill>
                  <a:schemeClr val="accent1">
                    <a:lumMod val="50000"/>
                  </a:schemeClr>
                </a:solidFill>
              </a:rPr>
              <a:t>Statistics	Matter Properties</a:t>
            </a:r>
          </a:p>
          <a:p>
            <a:pPr indent="166688"/>
            <a:r>
              <a:rPr lang="en-US" b="1" dirty="0" smtClean="0">
                <a:solidFill>
                  <a:schemeClr val="accent1">
                    <a:lumMod val="50000"/>
                  </a:schemeClr>
                </a:solidFill>
              </a:rPr>
              <a:t>Problem Solving	Force &amp; Motion</a:t>
            </a:r>
            <a:endParaRPr lang="en-US" b="1" dirty="0">
              <a:solidFill>
                <a:schemeClr val="accent1">
                  <a:lumMod val="50000"/>
                </a:schemeClr>
              </a:solidFill>
            </a:endParaRPr>
          </a:p>
        </p:txBody>
      </p:sp>
      <p:sp>
        <p:nvSpPr>
          <p:cNvPr id="16" name="TextBox 15"/>
          <p:cNvSpPr txBox="1"/>
          <p:nvPr/>
        </p:nvSpPr>
        <p:spPr>
          <a:xfrm>
            <a:off x="4608004" y="1196752"/>
            <a:ext cx="3780420" cy="1508105"/>
          </a:xfrm>
          <a:prstGeom prst="rect">
            <a:avLst/>
          </a:prstGeom>
          <a:noFill/>
        </p:spPr>
        <p:txBody>
          <a:bodyPr wrap="square" rtlCol="0">
            <a:spAutoFit/>
          </a:bodyPr>
          <a:lstStyle/>
          <a:p>
            <a:r>
              <a:rPr lang="en-US" b="1" dirty="0" smtClean="0">
                <a:solidFill>
                  <a:schemeClr val="accent1">
                    <a:lumMod val="50000"/>
                  </a:schemeClr>
                </a:solidFill>
              </a:rPr>
              <a:t>Using the Standards as the framework for building :</a:t>
            </a:r>
          </a:p>
          <a:p>
            <a:endParaRPr lang="en-US" sz="1000" b="1" dirty="0" smtClean="0">
              <a:solidFill>
                <a:schemeClr val="accent1">
                  <a:lumMod val="50000"/>
                </a:schemeClr>
              </a:solidFill>
            </a:endParaRPr>
          </a:p>
          <a:p>
            <a:r>
              <a:rPr lang="en-US" b="1" dirty="0">
                <a:solidFill>
                  <a:schemeClr val="accent1">
                    <a:lumMod val="50000"/>
                  </a:schemeClr>
                </a:solidFill>
              </a:rPr>
              <a:t> </a:t>
            </a:r>
            <a:r>
              <a:rPr lang="en-US" b="1" dirty="0" smtClean="0">
                <a:solidFill>
                  <a:schemeClr val="accent1">
                    <a:lumMod val="50000"/>
                  </a:schemeClr>
                </a:solidFill>
              </a:rPr>
              <a:t>    Learning Progressions</a:t>
            </a:r>
          </a:p>
          <a:p>
            <a:endParaRPr lang="en-US" sz="1000" b="1" dirty="0" smtClean="0">
              <a:solidFill>
                <a:schemeClr val="accent1">
                  <a:lumMod val="50000"/>
                </a:schemeClr>
              </a:solidFill>
            </a:endParaRPr>
          </a:p>
          <a:p>
            <a:r>
              <a:rPr lang="en-US" b="1" dirty="0">
                <a:solidFill>
                  <a:schemeClr val="accent1">
                    <a:lumMod val="50000"/>
                  </a:schemeClr>
                </a:solidFill>
              </a:rPr>
              <a:t> </a:t>
            </a:r>
            <a:r>
              <a:rPr lang="en-US" b="1" dirty="0" smtClean="0">
                <a:solidFill>
                  <a:schemeClr val="accent1">
                    <a:lumMod val="50000"/>
                  </a:schemeClr>
                </a:solidFill>
              </a:rPr>
              <a:t>    Lesson Plans</a:t>
            </a:r>
            <a:endParaRPr lang="en-US" b="1" dirty="0">
              <a:solidFill>
                <a:schemeClr val="accent1">
                  <a:lumMod val="50000"/>
                </a:schemeClr>
              </a:solidFill>
            </a:endParaRPr>
          </a:p>
        </p:txBody>
      </p:sp>
      <p:sp>
        <p:nvSpPr>
          <p:cNvPr id="17" name="TextBox 16"/>
          <p:cNvSpPr txBox="1"/>
          <p:nvPr/>
        </p:nvSpPr>
        <p:spPr>
          <a:xfrm>
            <a:off x="719572" y="3584042"/>
            <a:ext cx="3780420" cy="1754326"/>
          </a:xfrm>
          <a:prstGeom prst="rect">
            <a:avLst/>
          </a:prstGeom>
          <a:noFill/>
        </p:spPr>
        <p:txBody>
          <a:bodyPr wrap="square" rtlCol="0">
            <a:spAutoFit/>
          </a:bodyPr>
          <a:lstStyle/>
          <a:p>
            <a:r>
              <a:rPr lang="en-US" sz="1600" b="1" dirty="0" smtClean="0">
                <a:solidFill>
                  <a:schemeClr val="accent1">
                    <a:lumMod val="50000"/>
                  </a:schemeClr>
                </a:solidFill>
              </a:rPr>
              <a:t>From the </a:t>
            </a:r>
            <a:r>
              <a:rPr lang="en-US" b="1" dirty="0" smtClean="0">
                <a:solidFill>
                  <a:schemeClr val="accent1">
                    <a:lumMod val="50000"/>
                  </a:schemeClr>
                </a:solidFill>
              </a:rPr>
              <a:t>Learning Progressions and the Lesson Plans, attention is focused on appropriate and associated Formative Assessments with multiple formats to inform instruction and learning.</a:t>
            </a:r>
            <a:endParaRPr lang="en-US" b="1" dirty="0">
              <a:solidFill>
                <a:schemeClr val="accent1">
                  <a:lumMod val="50000"/>
                </a:schemeClr>
              </a:solidFill>
            </a:endParaRPr>
          </a:p>
        </p:txBody>
      </p:sp>
      <p:sp>
        <p:nvSpPr>
          <p:cNvPr id="18" name="TextBox 17"/>
          <p:cNvSpPr txBox="1"/>
          <p:nvPr/>
        </p:nvSpPr>
        <p:spPr>
          <a:xfrm>
            <a:off x="4590002" y="3584042"/>
            <a:ext cx="3780420" cy="1754326"/>
          </a:xfrm>
          <a:prstGeom prst="rect">
            <a:avLst/>
          </a:prstGeom>
          <a:noFill/>
        </p:spPr>
        <p:txBody>
          <a:bodyPr wrap="square" rtlCol="0">
            <a:spAutoFit/>
          </a:bodyPr>
          <a:lstStyle/>
          <a:p>
            <a:r>
              <a:rPr lang="en-US" b="1" dirty="0" smtClean="0">
                <a:solidFill>
                  <a:schemeClr val="accent1">
                    <a:lumMod val="50000"/>
                  </a:schemeClr>
                </a:solidFill>
              </a:rPr>
              <a:t>All Lessons need to be based on Research-Supported Best Practices, especially with focus in the 3 areas of    </a:t>
            </a:r>
          </a:p>
          <a:p>
            <a:r>
              <a:rPr lang="en-US" b="1" dirty="0">
                <a:solidFill>
                  <a:schemeClr val="accent1">
                    <a:lumMod val="50000"/>
                  </a:schemeClr>
                </a:solidFill>
              </a:rPr>
              <a:t> </a:t>
            </a:r>
            <a:r>
              <a:rPr lang="en-US" b="1" dirty="0" smtClean="0">
                <a:solidFill>
                  <a:schemeClr val="accent1">
                    <a:lumMod val="50000"/>
                  </a:schemeClr>
                </a:solidFill>
              </a:rPr>
              <a:t>        </a:t>
            </a:r>
            <a:r>
              <a:rPr lang="en-US" b="1" i="1" dirty="0" smtClean="0">
                <a:solidFill>
                  <a:schemeClr val="accent1">
                    <a:lumMod val="50000"/>
                  </a:schemeClr>
                </a:solidFill>
              </a:rPr>
              <a:t>Student  Discourse</a:t>
            </a:r>
            <a:r>
              <a:rPr lang="en-US" b="1" dirty="0" smtClean="0">
                <a:solidFill>
                  <a:schemeClr val="accent1">
                    <a:lumMod val="50000"/>
                  </a:schemeClr>
                </a:solidFill>
              </a:rPr>
              <a:t>, </a:t>
            </a:r>
          </a:p>
          <a:p>
            <a:r>
              <a:rPr lang="en-US" b="1" dirty="0">
                <a:solidFill>
                  <a:schemeClr val="accent1">
                    <a:lumMod val="50000"/>
                  </a:schemeClr>
                </a:solidFill>
              </a:rPr>
              <a:t> </a:t>
            </a:r>
            <a:r>
              <a:rPr lang="en-US" b="1" dirty="0" smtClean="0">
                <a:solidFill>
                  <a:schemeClr val="accent1">
                    <a:lumMod val="50000"/>
                  </a:schemeClr>
                </a:solidFill>
              </a:rPr>
              <a:t>        </a:t>
            </a:r>
            <a:r>
              <a:rPr lang="en-US" b="1" i="1" dirty="0" smtClean="0">
                <a:solidFill>
                  <a:schemeClr val="accent1">
                    <a:lumMod val="50000"/>
                  </a:schemeClr>
                </a:solidFill>
              </a:rPr>
              <a:t>Conceptual Understanding </a:t>
            </a:r>
            <a:r>
              <a:rPr lang="en-US" b="1" dirty="0" smtClean="0">
                <a:solidFill>
                  <a:schemeClr val="accent1">
                    <a:lumMod val="50000"/>
                  </a:schemeClr>
                </a:solidFill>
              </a:rPr>
              <a:t>and  </a:t>
            </a:r>
          </a:p>
          <a:p>
            <a:r>
              <a:rPr lang="en-US" b="1" dirty="0">
                <a:solidFill>
                  <a:schemeClr val="accent1">
                    <a:lumMod val="50000"/>
                  </a:schemeClr>
                </a:solidFill>
              </a:rPr>
              <a:t> </a:t>
            </a:r>
            <a:r>
              <a:rPr lang="en-US" b="1" dirty="0" smtClean="0">
                <a:solidFill>
                  <a:schemeClr val="accent1">
                    <a:lumMod val="50000"/>
                  </a:schemeClr>
                </a:solidFill>
              </a:rPr>
              <a:t>        </a:t>
            </a:r>
            <a:r>
              <a:rPr lang="en-US" b="1" i="1" dirty="0" smtClean="0">
                <a:solidFill>
                  <a:schemeClr val="accent1">
                    <a:lumMod val="50000"/>
                  </a:schemeClr>
                </a:solidFill>
              </a:rPr>
              <a:t>Authentic Questioning</a:t>
            </a:r>
            <a:r>
              <a:rPr lang="en-US" b="1" dirty="0" smtClean="0">
                <a:solidFill>
                  <a:schemeClr val="accent1">
                    <a:lumMod val="50000"/>
                  </a:schemeClr>
                </a:solidFill>
              </a:rPr>
              <a:t>.</a:t>
            </a:r>
            <a:endParaRPr lang="en-US" b="1" dirty="0">
              <a:solidFill>
                <a:schemeClr val="accent1">
                  <a:lumMod val="50000"/>
                </a:schemeClr>
              </a:solidFill>
            </a:endParaRPr>
          </a:p>
        </p:txBody>
      </p:sp>
      <p:sp>
        <p:nvSpPr>
          <p:cNvPr id="19" name="TextBox 18"/>
          <p:cNvSpPr txBox="1"/>
          <p:nvPr/>
        </p:nvSpPr>
        <p:spPr>
          <a:xfrm>
            <a:off x="1367644" y="5609301"/>
            <a:ext cx="6408712" cy="707886"/>
          </a:xfrm>
          <a:prstGeom prst="rect">
            <a:avLst/>
          </a:prstGeom>
          <a:noFill/>
        </p:spPr>
        <p:txBody>
          <a:bodyPr wrap="square" rtlCol="0">
            <a:spAutoFit/>
          </a:bodyPr>
          <a:lstStyle/>
          <a:p>
            <a:pPr algn="ctr"/>
            <a:r>
              <a:rPr lang="en-US" sz="2000" b="1" dirty="0">
                <a:solidFill>
                  <a:schemeClr val="accent1">
                    <a:lumMod val="50000"/>
                  </a:schemeClr>
                </a:solidFill>
              </a:rPr>
              <a:t>Focus on </a:t>
            </a:r>
            <a:r>
              <a:rPr lang="en-US" sz="2000" b="1" i="1" dirty="0">
                <a:solidFill>
                  <a:schemeClr val="tx2">
                    <a:lumMod val="10000"/>
                  </a:schemeClr>
                </a:solidFill>
                <a:effectLst>
                  <a:outerShdw blurRad="38100" dist="38100" dir="2700000" algn="tl">
                    <a:srgbClr val="000000">
                      <a:alpha val="43137"/>
                    </a:srgbClr>
                  </a:outerShdw>
                </a:effectLst>
              </a:rPr>
              <a:t>Student Discourse </a:t>
            </a:r>
            <a:r>
              <a:rPr lang="en-US" sz="2000" b="1" dirty="0">
                <a:solidFill>
                  <a:schemeClr val="accent1">
                    <a:lumMod val="50000"/>
                  </a:schemeClr>
                </a:solidFill>
              </a:rPr>
              <a:t>i</a:t>
            </a:r>
            <a:r>
              <a:rPr lang="en-US" sz="2000" b="1" dirty="0" smtClean="0">
                <a:solidFill>
                  <a:schemeClr val="accent1">
                    <a:lumMod val="50000"/>
                  </a:schemeClr>
                </a:solidFill>
              </a:rPr>
              <a:t>s clearly identified within</a:t>
            </a:r>
            <a:endParaRPr lang="en-US" sz="2000" b="1" dirty="0">
              <a:solidFill>
                <a:schemeClr val="accent1">
                  <a:lumMod val="50000"/>
                </a:schemeClr>
              </a:solidFill>
            </a:endParaRPr>
          </a:p>
          <a:p>
            <a:pPr algn="ctr"/>
            <a:r>
              <a:rPr lang="en-US" sz="2000" b="1" dirty="0" smtClean="0">
                <a:solidFill>
                  <a:schemeClr val="accent1">
                    <a:lumMod val="50000"/>
                  </a:schemeClr>
                </a:solidFill>
              </a:rPr>
              <a:t>The Common </a:t>
            </a:r>
            <a:r>
              <a:rPr lang="en-US" sz="2000" b="1" dirty="0">
                <a:solidFill>
                  <a:schemeClr val="accent1">
                    <a:lumMod val="50000"/>
                  </a:schemeClr>
                </a:solidFill>
              </a:rPr>
              <a:t>Core State Standards</a:t>
            </a:r>
          </a:p>
        </p:txBody>
      </p:sp>
    </p:spTree>
    <p:extLst>
      <p:ext uri="{BB962C8B-B14F-4D97-AF65-F5344CB8AC3E}">
        <p14:creationId xmlns:p14="http://schemas.microsoft.com/office/powerpoint/2010/main" val="19499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 60 90 DayPlan_CIC.pdf - Adobe Reader"/>
          <p:cNvPicPr>
            <a:picLocks noChangeAspect="1"/>
          </p:cNvPicPr>
          <p:nvPr/>
        </p:nvPicPr>
        <p:blipFill rotWithShape="1">
          <a:blip r:embed="rId3">
            <a:extLst>
              <a:ext uri="{28A0092B-C50C-407E-A947-70E740481C1C}">
                <a14:useLocalDpi xmlns:a14="http://schemas.microsoft.com/office/drawing/2010/main" val="0"/>
              </a:ext>
            </a:extLst>
          </a:blip>
          <a:srcRect l="10704" t="13481" r="8732" b="2779"/>
          <a:stretch/>
        </p:blipFill>
        <p:spPr>
          <a:xfrm>
            <a:off x="199795" y="944724"/>
            <a:ext cx="8793065" cy="5724636"/>
          </a:xfrm>
          <a:prstGeom prst="rect">
            <a:avLst/>
          </a:prstGeom>
          <a:ln w="57150">
            <a:solidFill>
              <a:schemeClr val="accent1"/>
            </a:solidFill>
          </a:ln>
        </p:spPr>
      </p:pic>
      <p:sp>
        <p:nvSpPr>
          <p:cNvPr id="6" name="TextBox 5"/>
          <p:cNvSpPr txBox="1"/>
          <p:nvPr/>
        </p:nvSpPr>
        <p:spPr>
          <a:xfrm>
            <a:off x="899592" y="116632"/>
            <a:ext cx="7344816" cy="523220"/>
          </a:xfrm>
          <a:prstGeom prst="rect">
            <a:avLst/>
          </a:prstGeom>
          <a:noFill/>
        </p:spPr>
        <p:txBody>
          <a:bodyPr wrap="square" rtlCol="0">
            <a:spAutoFit/>
          </a:bodyPr>
          <a:lstStyle/>
          <a:p>
            <a:pPr algn="ctr"/>
            <a:r>
              <a:rPr lang="en-US" sz="2800" b="1" dirty="0">
                <a:solidFill>
                  <a:schemeClr val="accent1">
                    <a:lumMod val="50000"/>
                  </a:schemeClr>
                </a:solidFill>
              </a:rPr>
              <a:t>Collaborative Inquiry Cycle 30-60-90 Day Plan</a:t>
            </a:r>
          </a:p>
        </p:txBody>
      </p:sp>
    </p:spTree>
    <p:extLst>
      <p:ext uri="{BB962C8B-B14F-4D97-AF65-F5344CB8AC3E}">
        <p14:creationId xmlns:p14="http://schemas.microsoft.com/office/powerpoint/2010/main" val="1057513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664804"/>
            <a:ext cx="6228692" cy="584775"/>
          </a:xfrm>
          <a:prstGeom prst="rect">
            <a:avLst/>
          </a:prstGeom>
          <a:noFill/>
        </p:spPr>
        <p:txBody>
          <a:bodyPr wrap="square" rtlCol="0">
            <a:spAutoFit/>
          </a:bodyPr>
          <a:lstStyle/>
          <a:p>
            <a:pPr algn="ctr"/>
            <a:r>
              <a:rPr lang="en-US" sz="3200" b="1" dirty="0" smtClean="0">
                <a:solidFill>
                  <a:schemeClr val="tx2">
                    <a:lumMod val="25000"/>
                  </a:schemeClr>
                </a:solidFill>
              </a:rPr>
              <a:t>Break</a:t>
            </a:r>
            <a:r>
              <a:rPr lang="en-US" sz="2400" b="1" dirty="0" smtClean="0">
                <a:solidFill>
                  <a:schemeClr val="tx2">
                    <a:lumMod val="25000"/>
                  </a:schemeClr>
                </a:solidFill>
              </a:rPr>
              <a:t>	</a:t>
            </a:r>
            <a:r>
              <a:rPr lang="en-US" b="1" dirty="0" smtClean="0">
                <a:solidFill>
                  <a:schemeClr val="tx2">
                    <a:lumMod val="25000"/>
                  </a:schemeClr>
                </a:solidFill>
              </a:rPr>
              <a:t>	</a:t>
            </a:r>
            <a:r>
              <a:rPr lang="en-US" sz="2800" b="1" dirty="0" smtClean="0">
                <a:solidFill>
                  <a:schemeClr val="tx2">
                    <a:lumMod val="25000"/>
                  </a:schemeClr>
                </a:solidFill>
              </a:rPr>
              <a:t>10 </a:t>
            </a:r>
            <a:r>
              <a:rPr lang="en-US" sz="2800" b="1" dirty="0" err="1" smtClean="0">
                <a:solidFill>
                  <a:schemeClr val="tx2">
                    <a:lumMod val="25000"/>
                  </a:schemeClr>
                </a:solidFill>
              </a:rPr>
              <a:t>Minutes,Please</a:t>
            </a:r>
            <a:endParaRPr lang="en-US" sz="2800" b="1" dirty="0">
              <a:solidFill>
                <a:schemeClr val="tx2">
                  <a:lumMod val="2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902" y="2252439"/>
            <a:ext cx="5864200" cy="3912521"/>
          </a:xfrm>
          <a:prstGeom prst="rect">
            <a:avLst/>
          </a:prstGeom>
        </p:spPr>
      </p:pic>
      <p:sp>
        <p:nvSpPr>
          <p:cNvPr id="4" name="TextBox 3"/>
          <p:cNvSpPr txBox="1"/>
          <p:nvPr/>
        </p:nvSpPr>
        <p:spPr>
          <a:xfrm>
            <a:off x="1157380" y="2766339"/>
            <a:ext cx="738664" cy="3416320"/>
          </a:xfrm>
          <a:prstGeom prst="rect">
            <a:avLst/>
          </a:prstGeom>
          <a:noFill/>
        </p:spPr>
        <p:txBody>
          <a:bodyPr vert="vert270" wrap="square" rtlCol="0">
            <a:spAutoFit/>
          </a:bodyPr>
          <a:lstStyle/>
          <a:p>
            <a:r>
              <a:rPr lang="en-US" dirty="0" smtClean="0">
                <a:solidFill>
                  <a:schemeClr val="bg1"/>
                </a:solidFill>
              </a:rPr>
              <a:t>www.flickr.com</a:t>
            </a:r>
          </a:p>
          <a:p>
            <a:endParaRPr lang="en-US" dirty="0"/>
          </a:p>
        </p:txBody>
      </p:sp>
    </p:spTree>
    <p:extLst>
      <p:ext uri="{BB962C8B-B14F-4D97-AF65-F5344CB8AC3E}">
        <p14:creationId xmlns:p14="http://schemas.microsoft.com/office/powerpoint/2010/main" val="654562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395" y="2703875"/>
            <a:ext cx="3297560" cy="2473170"/>
          </a:xfrm>
          <a:prstGeom prst="rect">
            <a:avLst/>
          </a:prstGeom>
        </p:spPr>
      </p:pic>
      <p:sp>
        <p:nvSpPr>
          <p:cNvPr id="4" name="TextBox 3"/>
          <p:cNvSpPr txBox="1"/>
          <p:nvPr/>
        </p:nvSpPr>
        <p:spPr>
          <a:xfrm>
            <a:off x="381000" y="1592796"/>
            <a:ext cx="2667000" cy="646331"/>
          </a:xfrm>
          <a:prstGeom prst="rect">
            <a:avLst/>
          </a:prstGeom>
          <a:noFill/>
        </p:spPr>
        <p:txBody>
          <a:bodyPr wrap="square" rtlCol="0">
            <a:spAutoFit/>
          </a:bodyPr>
          <a:lstStyle/>
          <a:p>
            <a:pPr algn="ctr"/>
            <a:r>
              <a:rPr lang="en-US" b="1" dirty="0" smtClean="0">
                <a:solidFill>
                  <a:schemeClr val="tx2">
                    <a:lumMod val="25000"/>
                  </a:schemeClr>
                </a:solidFill>
              </a:rPr>
              <a:t>Jerry Sanderson</a:t>
            </a:r>
          </a:p>
          <a:p>
            <a:pPr algn="ctr"/>
            <a:r>
              <a:rPr lang="en-US" b="1" dirty="0" smtClean="0">
                <a:solidFill>
                  <a:schemeClr val="tx2">
                    <a:lumMod val="25000"/>
                  </a:schemeClr>
                </a:solidFill>
              </a:rPr>
              <a:t>Principal</a:t>
            </a:r>
            <a:endParaRPr lang="en-US" b="1" dirty="0">
              <a:solidFill>
                <a:schemeClr val="tx2">
                  <a:lumMod val="2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503" y="228600"/>
            <a:ext cx="3332897" cy="1191250"/>
          </a:xfrm>
          <a:prstGeom prst="rect">
            <a:avLst/>
          </a:prstGeom>
        </p:spPr>
      </p:pic>
      <p:sp>
        <p:nvSpPr>
          <p:cNvPr id="6" name="Content Placeholder 5"/>
          <p:cNvSpPr txBox="1">
            <a:spLocks/>
          </p:cNvSpPr>
          <p:nvPr/>
        </p:nvSpPr>
        <p:spPr>
          <a:xfrm>
            <a:off x="3048000" y="1592796"/>
            <a:ext cx="5562600" cy="47051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r>
              <a:rPr lang="en-US" sz="1700" b="1" dirty="0" smtClean="0">
                <a:solidFill>
                  <a:schemeClr val="accent1">
                    <a:lumMod val="50000"/>
                  </a:schemeClr>
                </a:solidFill>
              </a:rPr>
              <a:t>Our team has worked together to analyze, evaluate and determine learning targets.  We were able to develop instructional strategies that focus on best practices for helping improve student achievement.  This has led to the </a:t>
            </a:r>
            <a:r>
              <a:rPr lang="en-US" sz="1500" b="1" dirty="0" smtClean="0">
                <a:solidFill>
                  <a:schemeClr val="accent1">
                    <a:lumMod val="50000"/>
                  </a:schemeClr>
                </a:solidFill>
              </a:rPr>
              <a:t>creation</a:t>
            </a:r>
            <a:r>
              <a:rPr lang="en-US" sz="1700" b="1" dirty="0" smtClean="0">
                <a:solidFill>
                  <a:schemeClr val="accent1">
                    <a:lumMod val="50000"/>
                  </a:schemeClr>
                </a:solidFill>
              </a:rPr>
              <a:t> of relevant and engaging lessons. </a:t>
            </a:r>
          </a:p>
          <a:p>
            <a:pPr marL="231775" indent="-231775">
              <a:buFont typeface="Arial" pitchFamily="34" charset="0"/>
              <a:buNone/>
            </a:pPr>
            <a:endParaRPr lang="en-US" sz="600" b="1" dirty="0" smtClean="0">
              <a:solidFill>
                <a:schemeClr val="accent1">
                  <a:lumMod val="50000"/>
                </a:schemeClr>
              </a:solidFill>
            </a:endParaRPr>
          </a:p>
          <a:p>
            <a:pPr marL="231775" indent="-231775"/>
            <a:r>
              <a:rPr lang="en-US" sz="1700" b="1" dirty="0" smtClean="0">
                <a:solidFill>
                  <a:schemeClr val="accent1">
                    <a:lumMod val="50000"/>
                  </a:schemeClr>
                </a:solidFill>
              </a:rPr>
              <a:t>Teachers have also developed an increased understanding of the learning expectations and have been introduced to common core standards. </a:t>
            </a:r>
          </a:p>
          <a:p>
            <a:pPr marL="231775" indent="-231775"/>
            <a:endParaRPr lang="en-US" sz="600" b="1" dirty="0" smtClean="0">
              <a:solidFill>
                <a:schemeClr val="accent1">
                  <a:lumMod val="50000"/>
                </a:schemeClr>
              </a:solidFill>
            </a:endParaRPr>
          </a:p>
          <a:p>
            <a:pPr marL="231775" indent="-231775"/>
            <a:r>
              <a:rPr lang="en-US" sz="1700" b="1" dirty="0" smtClean="0">
                <a:solidFill>
                  <a:schemeClr val="accent1">
                    <a:lumMod val="50000"/>
                  </a:schemeClr>
                </a:solidFill>
              </a:rPr>
              <a:t>This process has allowed for long range planning and curriculum alignment across grade levels and provided for an increased awareness of different instructional strategies and techniques.</a:t>
            </a:r>
          </a:p>
          <a:p>
            <a:pPr marL="231775" indent="-231775"/>
            <a:endParaRPr lang="en-US" sz="600" b="1" dirty="0" smtClean="0">
              <a:solidFill>
                <a:schemeClr val="accent1">
                  <a:lumMod val="50000"/>
                </a:schemeClr>
              </a:solidFill>
            </a:endParaRPr>
          </a:p>
          <a:p>
            <a:pPr marL="231775" indent="-231775"/>
            <a:r>
              <a:rPr lang="en-US" sz="1700" b="1" dirty="0" smtClean="0">
                <a:solidFill>
                  <a:schemeClr val="accent1">
                    <a:lumMod val="50000"/>
                  </a:schemeClr>
                </a:solidFill>
              </a:rPr>
              <a:t>As a building administrator I learned how I can be more involved in the planning of student experiences, how to help facilitate the work of teachers across the district and generalize this experience to other content areas.  </a:t>
            </a:r>
          </a:p>
        </p:txBody>
      </p:sp>
    </p:spTree>
    <p:extLst>
      <p:ext uri="{BB962C8B-B14F-4D97-AF65-F5344CB8AC3E}">
        <p14:creationId xmlns:p14="http://schemas.microsoft.com/office/powerpoint/2010/main" val="2962111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Impact of the CIC Formative Assessments</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151620" y="1304764"/>
            <a:ext cx="6876764" cy="4559390"/>
          </a:xfrm>
          <a:prstGeom prst="rect">
            <a:avLst/>
          </a:prstGeom>
          <a:noFill/>
        </p:spPr>
        <p:txBody>
          <a:bodyPr wrap="square" rtlCol="0">
            <a:spAutoFit/>
          </a:bodyPr>
          <a:lstStyle/>
          <a:p>
            <a:pPr marL="342900" indent="-342900">
              <a:lnSpc>
                <a:spcPct val="250000"/>
              </a:lnSpc>
              <a:buSzPct val="110000"/>
              <a:buFont typeface="Wingdings" pitchFamily="2" charset="2"/>
              <a:buChar char="Ø"/>
            </a:pPr>
            <a:r>
              <a:rPr lang="en-US" sz="2400" dirty="0" smtClean="0">
                <a:solidFill>
                  <a:schemeClr val="bg1"/>
                </a:solidFill>
              </a:rPr>
              <a:t>Sharper focus towards the identified learning</a:t>
            </a:r>
          </a:p>
          <a:p>
            <a:pPr marL="342900" indent="-342900">
              <a:lnSpc>
                <a:spcPct val="250000"/>
              </a:lnSpc>
              <a:buSzPct val="110000"/>
              <a:buFont typeface="Wingdings" pitchFamily="2" charset="2"/>
              <a:buChar char="Ø"/>
            </a:pPr>
            <a:r>
              <a:rPr lang="en-US" sz="2400" dirty="0" smtClean="0">
                <a:solidFill>
                  <a:schemeClr val="bg1"/>
                </a:solidFill>
              </a:rPr>
              <a:t>Increased diagnostics of student learning needs</a:t>
            </a:r>
          </a:p>
          <a:p>
            <a:pPr marL="342900" indent="-342900">
              <a:lnSpc>
                <a:spcPct val="250000"/>
              </a:lnSpc>
              <a:buSzPct val="110000"/>
              <a:buFont typeface="Wingdings" pitchFamily="2" charset="2"/>
              <a:buChar char="Ø"/>
            </a:pPr>
            <a:r>
              <a:rPr lang="en-US" sz="2400" dirty="0" smtClean="0">
                <a:solidFill>
                  <a:schemeClr val="bg1"/>
                </a:solidFill>
              </a:rPr>
              <a:t>Stronger evidence of learning attainment</a:t>
            </a:r>
          </a:p>
          <a:p>
            <a:pPr marL="342900" indent="-342900">
              <a:lnSpc>
                <a:spcPct val="250000"/>
              </a:lnSpc>
              <a:buSzPct val="110000"/>
              <a:buFont typeface="Wingdings" pitchFamily="2" charset="2"/>
              <a:buChar char="Ø"/>
            </a:pPr>
            <a:r>
              <a:rPr lang="en-US" sz="2400" dirty="0" smtClean="0">
                <a:solidFill>
                  <a:schemeClr val="bg1"/>
                </a:solidFill>
              </a:rPr>
              <a:t>Decreased interference by student misconceptions</a:t>
            </a:r>
          </a:p>
          <a:p>
            <a:pPr marL="342900" indent="-342900">
              <a:lnSpc>
                <a:spcPct val="250000"/>
              </a:lnSpc>
              <a:buSzPct val="110000"/>
              <a:buFont typeface="Wingdings" pitchFamily="2" charset="2"/>
              <a:buChar char="Ø"/>
            </a:pPr>
            <a:r>
              <a:rPr lang="en-US" sz="2400" dirty="0" smtClean="0">
                <a:solidFill>
                  <a:schemeClr val="bg1"/>
                </a:solidFill>
              </a:rPr>
              <a:t>Improvement of effective learning environments</a:t>
            </a:r>
            <a:endParaRPr lang="en-US" sz="2400" dirty="0">
              <a:solidFill>
                <a:schemeClr val="bg1"/>
              </a:solidFill>
            </a:endParaRPr>
          </a:p>
        </p:txBody>
      </p:sp>
    </p:spTree>
    <p:extLst>
      <p:ext uri="{BB962C8B-B14F-4D97-AF65-F5344CB8AC3E}">
        <p14:creationId xmlns:p14="http://schemas.microsoft.com/office/powerpoint/2010/main" val="881111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0648"/>
            <a:ext cx="8229600"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Other Feedback from CIC Participants</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719572" y="1040396"/>
            <a:ext cx="7776864" cy="4270400"/>
          </a:xfrm>
          <a:prstGeom prst="rect">
            <a:avLst/>
          </a:prstGeom>
          <a:noFill/>
        </p:spPr>
        <p:txBody>
          <a:bodyPr wrap="square" rtlCol="0">
            <a:spAutoFit/>
          </a:bodyPr>
          <a:lstStyle/>
          <a:p>
            <a:pPr>
              <a:lnSpc>
                <a:spcPct val="200000"/>
              </a:lnSpc>
              <a:buSzPct val="150000"/>
            </a:pPr>
            <a:r>
              <a:rPr lang="en-US" sz="2000" b="1" i="1" dirty="0" smtClean="0">
                <a:solidFill>
                  <a:schemeClr val="bg2">
                    <a:lumMod val="50000"/>
                  </a:schemeClr>
                </a:solidFill>
              </a:rPr>
              <a:t>“I learned how to collaborate ideas in science standards and targets”</a:t>
            </a:r>
          </a:p>
          <a:p>
            <a:pPr>
              <a:lnSpc>
                <a:spcPct val="200000"/>
              </a:lnSpc>
              <a:buSzPct val="150000"/>
            </a:pPr>
            <a:endParaRPr lang="en-US" sz="1100" b="1" i="1" dirty="0" smtClean="0">
              <a:solidFill>
                <a:schemeClr val="bg2">
                  <a:lumMod val="50000"/>
                </a:schemeClr>
              </a:solidFill>
            </a:endParaRPr>
          </a:p>
          <a:p>
            <a:pPr>
              <a:lnSpc>
                <a:spcPct val="200000"/>
              </a:lnSpc>
              <a:buSzPct val="150000"/>
            </a:pPr>
            <a:r>
              <a:rPr lang="en-US" sz="2000" b="1" i="1" dirty="0" smtClean="0">
                <a:solidFill>
                  <a:schemeClr val="bg2">
                    <a:lumMod val="50000"/>
                  </a:schemeClr>
                </a:solidFill>
              </a:rPr>
              <a:t>“I gained several new strategies for teaching fractions”</a:t>
            </a:r>
          </a:p>
          <a:p>
            <a:pPr>
              <a:lnSpc>
                <a:spcPct val="150000"/>
              </a:lnSpc>
              <a:buSzPct val="150000"/>
            </a:pPr>
            <a:endParaRPr lang="en-US" sz="1100" b="1" i="1" dirty="0">
              <a:solidFill>
                <a:schemeClr val="bg2">
                  <a:lumMod val="50000"/>
                </a:schemeClr>
              </a:solidFill>
            </a:endParaRPr>
          </a:p>
          <a:p>
            <a:pPr>
              <a:lnSpc>
                <a:spcPct val="150000"/>
              </a:lnSpc>
              <a:buSzPct val="150000"/>
            </a:pPr>
            <a:endParaRPr lang="en-US" sz="1100" b="1" i="1" dirty="0" smtClean="0">
              <a:solidFill>
                <a:schemeClr val="bg2">
                  <a:lumMod val="50000"/>
                </a:schemeClr>
              </a:solidFill>
            </a:endParaRPr>
          </a:p>
          <a:p>
            <a:pPr>
              <a:lnSpc>
                <a:spcPct val="150000"/>
              </a:lnSpc>
              <a:buSzPct val="150000"/>
            </a:pPr>
            <a:r>
              <a:rPr lang="en-US" sz="2000" b="1" i="1" dirty="0" smtClean="0">
                <a:solidFill>
                  <a:schemeClr val="bg2">
                    <a:lumMod val="50000"/>
                  </a:schemeClr>
                </a:solidFill>
              </a:rPr>
              <a:t>“The most impressive aspect was the overall rigor and pacing in the </a:t>
            </a:r>
          </a:p>
          <a:p>
            <a:pPr>
              <a:lnSpc>
                <a:spcPct val="150000"/>
              </a:lnSpc>
              <a:buSzPct val="150000"/>
            </a:pPr>
            <a:r>
              <a:rPr lang="en-US" sz="2000" b="1" i="1" dirty="0">
                <a:solidFill>
                  <a:schemeClr val="bg2">
                    <a:lumMod val="50000"/>
                  </a:schemeClr>
                </a:solidFill>
              </a:rPr>
              <a:t> </a:t>
            </a:r>
            <a:r>
              <a:rPr lang="en-US" sz="2000" b="1" i="1" dirty="0" smtClean="0">
                <a:solidFill>
                  <a:schemeClr val="bg2">
                    <a:lumMod val="50000"/>
                  </a:schemeClr>
                </a:solidFill>
              </a:rPr>
              <a:t>            progression”</a:t>
            </a:r>
          </a:p>
          <a:p>
            <a:pPr>
              <a:lnSpc>
                <a:spcPct val="150000"/>
              </a:lnSpc>
              <a:buSzPct val="150000"/>
            </a:pPr>
            <a:endParaRPr lang="en-US" sz="1100" b="1" i="1" dirty="0" smtClean="0">
              <a:solidFill>
                <a:schemeClr val="bg2">
                  <a:lumMod val="50000"/>
                </a:schemeClr>
              </a:solidFill>
            </a:endParaRPr>
          </a:p>
          <a:p>
            <a:pPr>
              <a:lnSpc>
                <a:spcPct val="150000"/>
              </a:lnSpc>
              <a:buSzPct val="150000"/>
            </a:pPr>
            <a:r>
              <a:rPr lang="en-US" sz="2000" b="1" i="1" dirty="0" smtClean="0">
                <a:solidFill>
                  <a:schemeClr val="bg2">
                    <a:lumMod val="50000"/>
                  </a:schemeClr>
                </a:solidFill>
              </a:rPr>
              <a:t>“I will look more closely at the standards, and not the curriculum to </a:t>
            </a:r>
          </a:p>
          <a:p>
            <a:pPr>
              <a:lnSpc>
                <a:spcPct val="150000"/>
              </a:lnSpc>
              <a:buSzPct val="150000"/>
            </a:pPr>
            <a:r>
              <a:rPr lang="en-US" sz="2000" b="1" i="1" dirty="0">
                <a:solidFill>
                  <a:schemeClr val="bg2">
                    <a:lumMod val="50000"/>
                  </a:schemeClr>
                </a:solidFill>
              </a:rPr>
              <a:t> </a:t>
            </a:r>
            <a:r>
              <a:rPr lang="en-US" sz="2000" b="1" i="1" dirty="0" smtClean="0">
                <a:solidFill>
                  <a:schemeClr val="bg2">
                    <a:lumMod val="50000"/>
                  </a:schemeClr>
                </a:solidFill>
              </a:rPr>
              <a:t>           determine my goals”</a:t>
            </a:r>
          </a:p>
        </p:txBody>
      </p:sp>
    </p:spTree>
    <p:extLst>
      <p:ext uri="{BB962C8B-B14F-4D97-AF65-F5344CB8AC3E}">
        <p14:creationId xmlns:p14="http://schemas.microsoft.com/office/powerpoint/2010/main" val="28018298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camblin\Documents\CIC Admin. Matrix 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05" y="609217"/>
            <a:ext cx="7944535" cy="6069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3648" y="80628"/>
            <a:ext cx="6372708" cy="523220"/>
          </a:xfrm>
          <a:prstGeom prst="rect">
            <a:avLst/>
          </a:prstGeom>
          <a:noFill/>
        </p:spPr>
        <p:txBody>
          <a:bodyPr wrap="square" rtlCol="0">
            <a:spAutoFit/>
          </a:bodyPr>
          <a:lstStyle/>
          <a:p>
            <a:pPr algn="ctr"/>
            <a:r>
              <a:rPr lang="en-US" sz="2800" b="1" dirty="0" smtClean="0">
                <a:solidFill>
                  <a:schemeClr val="accent1">
                    <a:lumMod val="75000"/>
                  </a:schemeClr>
                </a:solidFill>
              </a:rPr>
              <a:t>Administrative Assistance Matrix</a:t>
            </a:r>
            <a:endParaRPr lang="en-US" sz="2800" b="1" dirty="0">
              <a:solidFill>
                <a:schemeClr val="accent1">
                  <a:lumMod val="75000"/>
                </a:schemeClr>
              </a:solidFill>
            </a:endParaRPr>
          </a:p>
        </p:txBody>
      </p:sp>
    </p:spTree>
    <p:extLst>
      <p:ext uri="{BB962C8B-B14F-4D97-AF65-F5344CB8AC3E}">
        <p14:creationId xmlns:p14="http://schemas.microsoft.com/office/powerpoint/2010/main" val="2048956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3"/>
          </p:nvPr>
        </p:nvSpPr>
        <p:spPr>
          <a:xfrm>
            <a:off x="457200" y="1160748"/>
            <a:ext cx="5951004" cy="5040560"/>
          </a:xfrm>
        </p:spPr>
        <p:txBody>
          <a:bodyPr>
            <a:noAutofit/>
          </a:bodyPr>
          <a:lstStyle/>
          <a:p>
            <a:pPr>
              <a:lnSpc>
                <a:spcPct val="110000"/>
              </a:lnSpc>
            </a:pPr>
            <a:r>
              <a:rPr lang="en-US" sz="1800" dirty="0">
                <a:solidFill>
                  <a:schemeClr val="tx2">
                    <a:lumMod val="25000"/>
                  </a:schemeClr>
                </a:solidFill>
              </a:rPr>
              <a:t>I want to let you know how </a:t>
            </a:r>
            <a:r>
              <a:rPr lang="en-US" sz="1800" dirty="0" smtClean="0">
                <a:solidFill>
                  <a:schemeClr val="tx2">
                    <a:lumMod val="25000"/>
                  </a:schemeClr>
                </a:solidFill>
              </a:rPr>
              <a:t>valuable participating </a:t>
            </a:r>
            <a:r>
              <a:rPr lang="en-US" sz="1800" dirty="0">
                <a:solidFill>
                  <a:schemeClr val="tx2">
                    <a:lumMod val="25000"/>
                  </a:schemeClr>
                </a:solidFill>
              </a:rPr>
              <a:t>in the ESD TOSA Project has been for our school.  Our sixth grade team participated in the project  for two years and our third grade team joined this year. The TOSA’s knowledge of content and best practices in Science was invaluable.  Her talents in the area of group processing were a huge factor in moving a somewhat dysfunctional team to the point where they truly collaborated and came to agreement around science instruction for their students.</a:t>
            </a:r>
          </a:p>
          <a:p>
            <a:pPr>
              <a:lnSpc>
                <a:spcPct val="110000"/>
              </a:lnSpc>
            </a:pPr>
            <a:endParaRPr lang="en-US" sz="700" dirty="0">
              <a:solidFill>
                <a:schemeClr val="tx2">
                  <a:lumMod val="25000"/>
                </a:schemeClr>
              </a:solidFill>
            </a:endParaRPr>
          </a:p>
          <a:p>
            <a:pPr>
              <a:lnSpc>
                <a:spcPct val="110000"/>
              </a:lnSpc>
            </a:pPr>
            <a:r>
              <a:rPr lang="en-US" sz="1800" dirty="0">
                <a:solidFill>
                  <a:schemeClr val="tx2">
                    <a:lumMod val="25000"/>
                  </a:schemeClr>
                </a:solidFill>
              </a:rPr>
              <a:t>Because of  this opportunity through the ESD, we now have school wide commitments not only around what needs to be done to improve science instruction, but how to do it.  The TOSA Project was the first step in transforming science instruction at my school.  </a:t>
            </a:r>
          </a:p>
          <a:p>
            <a:pPr>
              <a:lnSpc>
                <a:spcPct val="110000"/>
              </a:lnSpc>
            </a:pPr>
            <a:endParaRPr lang="en-US" sz="900" dirty="0">
              <a:solidFill>
                <a:schemeClr val="tx2">
                  <a:lumMod val="25000"/>
                </a:schemeClr>
              </a:solidFill>
            </a:endParaRPr>
          </a:p>
          <a:p>
            <a:pPr>
              <a:lnSpc>
                <a:spcPct val="110000"/>
              </a:lnSpc>
            </a:pPr>
            <a:r>
              <a:rPr lang="en-US" sz="1800" dirty="0" smtClean="0">
                <a:solidFill>
                  <a:schemeClr val="tx2">
                    <a:lumMod val="25000"/>
                  </a:schemeClr>
                </a:solidFill>
              </a:rPr>
              <a:t>Paula Nelson, Principal</a:t>
            </a:r>
            <a:endParaRPr lang="en-US" sz="1800" dirty="0">
              <a:solidFill>
                <a:schemeClr val="tx2">
                  <a:lumMod val="25000"/>
                </a:schemeClr>
              </a:solidFill>
            </a:endParaRP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2867" y="4437112"/>
            <a:ext cx="2057400" cy="1792877"/>
          </a:xfrm>
        </p:spPr>
      </p:pic>
      <p:pic>
        <p:nvPicPr>
          <p:cNvPr id="13"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514600" y="224644"/>
            <a:ext cx="4041775" cy="808355"/>
          </a:xfrm>
        </p:spPr>
      </p:pic>
      <p:pic>
        <p:nvPicPr>
          <p:cNvPr id="1026" name="Picture 2" descr="C:\Users\bcamblin\AppData\Local\Microsoft\Windows\Temporary Internet Files\Content.Outlook\NJL360CL\paula school pic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228" y="1332149"/>
            <a:ext cx="2089245" cy="292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7482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31640" y="980728"/>
            <a:ext cx="6516724" cy="4896544"/>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75656" y="1642152"/>
            <a:ext cx="6264695" cy="3477875"/>
          </a:xfrm>
          <a:prstGeom prst="rect">
            <a:avLst/>
          </a:prstGeom>
          <a:noFill/>
        </p:spPr>
        <p:txBody>
          <a:bodyPr wrap="square" rtlCol="0">
            <a:spAutoFit/>
          </a:bodyPr>
          <a:lstStyle/>
          <a:p>
            <a:pPr algn="ctr"/>
            <a:r>
              <a:rPr lang="en-US" sz="4400" b="1" dirty="0">
                <a:solidFill>
                  <a:schemeClr val="accent1"/>
                </a:solidFill>
              </a:rPr>
              <a:t>Develop a 30-60-90 </a:t>
            </a:r>
            <a:endParaRPr lang="en-US" sz="4400" b="1" dirty="0" smtClean="0">
              <a:solidFill>
                <a:schemeClr val="accent1"/>
              </a:solidFill>
            </a:endParaRPr>
          </a:p>
          <a:p>
            <a:pPr algn="ctr"/>
            <a:r>
              <a:rPr lang="en-US" sz="4400" b="1" dirty="0" smtClean="0">
                <a:solidFill>
                  <a:schemeClr val="accent1"/>
                </a:solidFill>
              </a:rPr>
              <a:t>day </a:t>
            </a:r>
            <a:r>
              <a:rPr lang="en-US" sz="4400" b="1" dirty="0">
                <a:solidFill>
                  <a:schemeClr val="accent1"/>
                </a:solidFill>
              </a:rPr>
              <a:t>plan to initiate a sustainable school-based / District-wide collaborative practice.</a:t>
            </a:r>
          </a:p>
        </p:txBody>
      </p:sp>
      <p:sp>
        <p:nvSpPr>
          <p:cNvPr id="4" name="TextBox 3"/>
          <p:cNvSpPr txBox="1"/>
          <p:nvPr/>
        </p:nvSpPr>
        <p:spPr>
          <a:xfrm>
            <a:off x="4084041" y="980728"/>
            <a:ext cx="939912" cy="830997"/>
          </a:xfrm>
          <a:prstGeom prst="rect">
            <a:avLst/>
          </a:prstGeom>
          <a:noFill/>
        </p:spPr>
        <p:txBody>
          <a:bodyPr wrap="square" rtlCol="0">
            <a:spAutoFit/>
          </a:bodyPr>
          <a:lstStyle/>
          <a:p>
            <a:pPr algn="ctr"/>
            <a:r>
              <a:rPr lang="en-US" sz="4800" b="1" dirty="0">
                <a:solidFill>
                  <a:schemeClr val="accent1"/>
                </a:solidFill>
              </a:rPr>
              <a:t>4</a:t>
            </a:r>
          </a:p>
        </p:txBody>
      </p:sp>
    </p:spTree>
    <p:extLst>
      <p:ext uri="{BB962C8B-B14F-4D97-AF65-F5344CB8AC3E}">
        <p14:creationId xmlns:p14="http://schemas.microsoft.com/office/powerpoint/2010/main" val="1965288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344816" cy="1077218"/>
          </a:xfrm>
          <a:prstGeom prst="rect">
            <a:avLst/>
          </a:prstGeom>
          <a:noFill/>
        </p:spPr>
        <p:txBody>
          <a:bodyPr wrap="square" rtlCol="0">
            <a:spAutoFit/>
          </a:bodyPr>
          <a:lstStyle/>
          <a:p>
            <a:pPr algn="ctr"/>
            <a:r>
              <a:rPr lang="en-US" sz="3200" b="1" dirty="0" smtClean="0">
                <a:solidFill>
                  <a:schemeClr val="bg1"/>
                </a:solidFill>
              </a:rPr>
              <a:t>Thank you and enjoy this wonderful professional growth opportunity!</a:t>
            </a:r>
            <a:endParaRPr lang="en-US" sz="3200" b="1" dirty="0">
              <a:solidFill>
                <a:schemeClr val="bg1"/>
              </a:solidFill>
            </a:endParaRPr>
          </a:p>
        </p:txBody>
      </p:sp>
      <p:pic>
        <p:nvPicPr>
          <p:cNvPr id="4" name="Picture 3" descr="C:\Users\bcamblin\AppData\Local\Microsoft\Windows\Temporary Internet Files\Content.Outlook\OT0BZO1V\NWESDlogo_220x60 (2).jpg"/>
          <p:cNvPicPr/>
          <p:nvPr/>
        </p:nvPicPr>
        <p:blipFill>
          <a:blip r:embed="rId2" cstate="print"/>
          <a:srcRect/>
          <a:stretch>
            <a:fillRect/>
          </a:stretch>
        </p:blipFill>
        <p:spPr bwMode="auto">
          <a:xfrm>
            <a:off x="755576" y="2312876"/>
            <a:ext cx="3312368" cy="1152128"/>
          </a:xfrm>
          <a:prstGeom prst="rect">
            <a:avLst/>
          </a:prstGeom>
          <a:solidFill>
            <a:schemeClr val="accent2"/>
          </a:solidFill>
          <a:ln w="9525">
            <a:noFill/>
            <a:miter lim="800000"/>
            <a:headEnd/>
            <a:tailEnd/>
          </a:ln>
        </p:spPr>
      </p:pic>
      <p:graphicFrame>
        <p:nvGraphicFramePr>
          <p:cNvPr id="5" name="Content Placeholder 3"/>
          <p:cNvGraphicFramePr>
            <a:graphicFrameLocks/>
          </p:cNvGraphicFramePr>
          <p:nvPr>
            <p:extLst>
              <p:ext uri="{D42A27DB-BD31-4B8C-83A1-F6EECF244321}">
                <p14:modId xmlns:p14="http://schemas.microsoft.com/office/powerpoint/2010/main" val="624982093"/>
              </p:ext>
            </p:extLst>
          </p:nvPr>
        </p:nvGraphicFramePr>
        <p:xfrm>
          <a:off x="3275856" y="3068960"/>
          <a:ext cx="5410944" cy="3057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614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08912" cy="646331"/>
          </a:xfrm>
          <a:prstGeom prst="rect">
            <a:avLst/>
          </a:prstGeom>
          <a:noFill/>
        </p:spPr>
        <p:txBody>
          <a:bodyPr wrap="square" rtlCol="0">
            <a:spAutoFit/>
          </a:bodyPr>
          <a:lstStyle/>
          <a:p>
            <a:pPr algn="ctr"/>
            <a:r>
              <a:rPr lang="en-US" sz="3600" b="1" dirty="0" smtClean="0">
                <a:solidFill>
                  <a:schemeClr val="bg2">
                    <a:lumMod val="50000"/>
                  </a:schemeClr>
                </a:solidFill>
                <a:effectLst>
                  <a:outerShdw blurRad="38100" dist="38100" dir="2700000" algn="tl">
                    <a:srgbClr val="000000">
                      <a:alpha val="43137"/>
                    </a:srgbClr>
                  </a:outerShdw>
                </a:effectLst>
              </a:rPr>
              <a:t>Guides in the Development of the CIC</a:t>
            </a:r>
            <a:endParaRPr lang="en-US" sz="3600" b="1" dirty="0">
              <a:solidFill>
                <a:schemeClr val="bg2">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96032" y="1296047"/>
            <a:ext cx="7596844" cy="5016758"/>
          </a:xfrm>
          <a:prstGeom prst="rect">
            <a:avLst/>
          </a:prstGeom>
          <a:noFill/>
        </p:spPr>
        <p:txBody>
          <a:bodyPr wrap="square" rtlCol="0">
            <a:spAutoFit/>
          </a:bodyPr>
          <a:lstStyle/>
          <a:p>
            <a:r>
              <a:rPr lang="en-US" sz="2400" b="1" dirty="0" smtClean="0">
                <a:solidFill>
                  <a:schemeClr val="bg2">
                    <a:lumMod val="50000"/>
                  </a:schemeClr>
                </a:solidFill>
              </a:rPr>
              <a:t>Common Core State Standards</a:t>
            </a:r>
          </a:p>
          <a:p>
            <a:r>
              <a:rPr lang="en-US" sz="2400" b="1" dirty="0">
                <a:solidFill>
                  <a:schemeClr val="bg2">
                    <a:lumMod val="50000"/>
                  </a:schemeClr>
                </a:solidFill>
              </a:rPr>
              <a:t>	</a:t>
            </a:r>
            <a:r>
              <a:rPr lang="en-US" sz="2400" b="1" dirty="0" smtClean="0">
                <a:solidFill>
                  <a:schemeClr val="bg2">
                    <a:lumMod val="50000"/>
                  </a:schemeClr>
                </a:solidFill>
              </a:rPr>
              <a:t>English Language Arts</a:t>
            </a:r>
          </a:p>
          <a:p>
            <a:r>
              <a:rPr lang="en-US" sz="2400" b="1" dirty="0">
                <a:solidFill>
                  <a:schemeClr val="bg2">
                    <a:lumMod val="50000"/>
                  </a:schemeClr>
                </a:solidFill>
              </a:rPr>
              <a:t>	</a:t>
            </a:r>
            <a:r>
              <a:rPr lang="en-US" sz="2400" b="1" dirty="0" smtClean="0">
                <a:solidFill>
                  <a:schemeClr val="bg2">
                    <a:lumMod val="50000"/>
                  </a:schemeClr>
                </a:solidFill>
              </a:rPr>
              <a:t>Mathematics</a:t>
            </a:r>
          </a:p>
          <a:p>
            <a:endParaRPr lang="en-US" sz="2400" b="1" dirty="0" smtClean="0">
              <a:solidFill>
                <a:schemeClr val="bg2">
                  <a:lumMod val="50000"/>
                </a:schemeClr>
              </a:solidFill>
            </a:endParaRPr>
          </a:p>
          <a:p>
            <a:r>
              <a:rPr lang="en-US" sz="2400" b="1" dirty="0" smtClean="0">
                <a:solidFill>
                  <a:schemeClr val="bg2">
                    <a:lumMod val="50000"/>
                  </a:schemeClr>
                </a:solidFill>
              </a:rPr>
              <a:t>Washington State Learning Standards</a:t>
            </a: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a:solidFill>
                <a:schemeClr val="bg2">
                  <a:lumMod val="50000"/>
                </a:schemeClr>
              </a:solidFill>
            </a:endParaRPr>
          </a:p>
          <a:p>
            <a:r>
              <a:rPr lang="en-US" sz="2400" b="1" dirty="0" smtClean="0">
                <a:solidFill>
                  <a:schemeClr val="bg2">
                    <a:lumMod val="50000"/>
                  </a:schemeClr>
                </a:solidFill>
              </a:rPr>
              <a:t>National Science Education Standards</a:t>
            </a: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smtClean="0">
              <a:solidFill>
                <a:schemeClr val="bg2">
                  <a:lumMod val="50000"/>
                </a:schemeClr>
              </a:solidFill>
            </a:endParaRPr>
          </a:p>
          <a:p>
            <a:endParaRPr lang="en-US" sz="1600" b="1" dirty="0">
              <a:solidFill>
                <a:schemeClr val="bg2">
                  <a:lumMod val="50000"/>
                </a:schemeClr>
              </a:solidFill>
            </a:endParaRPr>
          </a:p>
          <a:p>
            <a:r>
              <a:rPr lang="en-US" sz="2400" b="1" dirty="0" smtClean="0">
                <a:solidFill>
                  <a:schemeClr val="bg2">
                    <a:lumMod val="50000"/>
                  </a:schemeClr>
                </a:solidFill>
              </a:rPr>
              <a:t>Classroom Assessment for Student Learning – </a:t>
            </a:r>
          </a:p>
          <a:p>
            <a:r>
              <a:rPr lang="en-US" sz="2400" b="1" dirty="0">
                <a:solidFill>
                  <a:schemeClr val="bg2">
                    <a:lumMod val="50000"/>
                  </a:schemeClr>
                </a:solidFill>
              </a:rPr>
              <a:t>	</a:t>
            </a:r>
            <a:r>
              <a:rPr lang="en-US" sz="2400" b="1" dirty="0" smtClean="0">
                <a:solidFill>
                  <a:schemeClr val="bg2">
                    <a:lumMod val="50000"/>
                  </a:schemeClr>
                </a:solidFill>
              </a:rPr>
              <a:t>by </a:t>
            </a:r>
            <a:r>
              <a:rPr lang="en-US" sz="2400" b="1" dirty="0" err="1" smtClean="0">
                <a:solidFill>
                  <a:schemeClr val="bg2">
                    <a:lumMod val="50000"/>
                  </a:schemeClr>
                </a:solidFill>
              </a:rPr>
              <a:t>Chappuis</a:t>
            </a:r>
            <a:r>
              <a:rPr lang="en-US" sz="2400" b="1" dirty="0" smtClean="0">
                <a:solidFill>
                  <a:schemeClr val="bg2">
                    <a:lumMod val="50000"/>
                  </a:schemeClr>
                </a:solidFill>
              </a:rPr>
              <a:t>, </a:t>
            </a:r>
            <a:r>
              <a:rPr lang="en-US" sz="2400" b="1" dirty="0" err="1" smtClean="0">
                <a:solidFill>
                  <a:schemeClr val="bg2">
                    <a:lumMod val="50000"/>
                  </a:schemeClr>
                </a:solidFill>
              </a:rPr>
              <a:t>Stiggins</a:t>
            </a:r>
            <a:r>
              <a:rPr lang="en-US" sz="2400" b="1" dirty="0" smtClean="0">
                <a:solidFill>
                  <a:schemeClr val="bg2">
                    <a:lumMod val="50000"/>
                  </a:schemeClr>
                </a:solidFill>
              </a:rPr>
              <a:t>, </a:t>
            </a:r>
            <a:r>
              <a:rPr lang="en-US" sz="2400" b="1" dirty="0" err="1" smtClean="0">
                <a:solidFill>
                  <a:schemeClr val="bg2">
                    <a:lumMod val="50000"/>
                  </a:schemeClr>
                </a:solidFill>
              </a:rPr>
              <a:t>Chappuis</a:t>
            </a:r>
            <a:r>
              <a:rPr lang="en-US" sz="2400" b="1" dirty="0" smtClean="0">
                <a:solidFill>
                  <a:schemeClr val="bg2">
                    <a:lumMod val="50000"/>
                  </a:schemeClr>
                </a:solidFill>
              </a:rPr>
              <a:t>, </a:t>
            </a:r>
            <a:r>
              <a:rPr lang="en-US" sz="2400" b="1" dirty="0" err="1" smtClean="0">
                <a:solidFill>
                  <a:schemeClr val="bg2">
                    <a:lumMod val="50000"/>
                  </a:schemeClr>
                </a:solidFill>
              </a:rPr>
              <a:t>Arter</a:t>
            </a:r>
            <a:endParaRPr lang="en-US" sz="2400" b="1" dirty="0" smtClean="0">
              <a:solidFill>
                <a:schemeClr val="bg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329" y="4221088"/>
            <a:ext cx="1165415" cy="11654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666" y="1448780"/>
            <a:ext cx="919146" cy="11305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0508" y="1448780"/>
            <a:ext cx="1766490" cy="113055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164" y="2817549"/>
            <a:ext cx="943995" cy="122369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429" y="2816932"/>
            <a:ext cx="977959" cy="1267724"/>
          </a:xfrm>
          <a:prstGeom prst="rect">
            <a:avLst/>
          </a:prstGeom>
        </p:spPr>
      </p:pic>
    </p:spTree>
    <p:extLst>
      <p:ext uri="{BB962C8B-B14F-4D97-AF65-F5344CB8AC3E}">
        <p14:creationId xmlns:p14="http://schemas.microsoft.com/office/powerpoint/2010/main" val="328183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2440577" y="936170"/>
            <a:ext cx="990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 name="Rounded Rectangle 7"/>
          <p:cNvSpPr/>
          <p:nvPr/>
        </p:nvSpPr>
        <p:spPr>
          <a:xfrm>
            <a:off x="3528060" y="394062"/>
            <a:ext cx="19050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solidFill>
                  <a:prstClr val="white"/>
                </a:solidFill>
              </a:rPr>
              <a:t>17 Buildings in 10 Districts</a:t>
            </a:r>
            <a:endParaRPr lang="en-US" sz="2000" b="1" dirty="0">
              <a:solidFill>
                <a:prstClr val="white"/>
              </a:solidFill>
            </a:endParaRPr>
          </a:p>
        </p:txBody>
      </p:sp>
      <p:cxnSp>
        <p:nvCxnSpPr>
          <p:cNvPr id="14" name="Straight Arrow Connector 13"/>
          <p:cNvCxnSpPr/>
          <p:nvPr/>
        </p:nvCxnSpPr>
        <p:spPr>
          <a:xfrm>
            <a:off x="5496197" y="918752"/>
            <a:ext cx="990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5" name="Rounded Rectangle 14"/>
          <p:cNvSpPr/>
          <p:nvPr/>
        </p:nvSpPr>
        <p:spPr>
          <a:xfrm>
            <a:off x="457200" y="424542"/>
            <a:ext cx="1905000" cy="1066800"/>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solidFill>
                  <a:prstClr val="white"/>
                </a:solidFill>
              </a:rPr>
              <a:t>3 TOSAs</a:t>
            </a:r>
            <a:endParaRPr lang="en-US" sz="2400" b="1" dirty="0">
              <a:solidFill>
                <a:prstClr val="white"/>
              </a:solidFill>
            </a:endParaRPr>
          </a:p>
        </p:txBody>
      </p:sp>
      <p:cxnSp>
        <p:nvCxnSpPr>
          <p:cNvPr id="18" name="Straight Arrow Connector 17"/>
          <p:cNvCxnSpPr/>
          <p:nvPr/>
        </p:nvCxnSpPr>
        <p:spPr>
          <a:xfrm flipH="1">
            <a:off x="1935227" y="1295400"/>
            <a:ext cx="4851471" cy="260001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1" name="Oval 20"/>
          <p:cNvSpPr/>
          <p:nvPr/>
        </p:nvSpPr>
        <p:spPr>
          <a:xfrm>
            <a:off x="437606" y="3886200"/>
            <a:ext cx="8077200" cy="2286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smtClean="0">
                <a:solidFill>
                  <a:prstClr val="white"/>
                </a:solidFill>
              </a:rPr>
              <a:t>Nearly 4000 Students</a:t>
            </a:r>
            <a:endParaRPr lang="en-US" sz="3600" dirty="0">
              <a:solidFill>
                <a:prstClr val="white"/>
              </a:solidFill>
            </a:endParaRPr>
          </a:p>
        </p:txBody>
      </p:sp>
      <p:cxnSp>
        <p:nvCxnSpPr>
          <p:cNvPr id="26" name="Straight Arrow Connector 25"/>
          <p:cNvCxnSpPr/>
          <p:nvPr/>
        </p:nvCxnSpPr>
        <p:spPr>
          <a:xfrm flipH="1">
            <a:off x="3507376" y="1447800"/>
            <a:ext cx="3426824" cy="22424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flipH="1">
            <a:off x="4800600" y="1295400"/>
            <a:ext cx="2514600" cy="240792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a:xfrm flipH="1">
            <a:off x="5991497" y="1447800"/>
            <a:ext cx="1590403" cy="22424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2" name="Straight Arrow Connector 31"/>
          <p:cNvCxnSpPr/>
          <p:nvPr/>
        </p:nvCxnSpPr>
        <p:spPr>
          <a:xfrm flipH="1">
            <a:off x="7086600" y="1491342"/>
            <a:ext cx="838200" cy="22424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4" name="Straight Arrow Connector 33"/>
          <p:cNvCxnSpPr/>
          <p:nvPr/>
        </p:nvCxnSpPr>
        <p:spPr>
          <a:xfrm flipH="1">
            <a:off x="8153400" y="1491342"/>
            <a:ext cx="152400" cy="224245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p:nvPr/>
        </p:nvCxnSpPr>
        <p:spPr>
          <a:xfrm>
            <a:off x="2440577" y="609600"/>
            <a:ext cx="990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a:xfrm>
            <a:off x="2440577" y="1295400"/>
            <a:ext cx="990600" cy="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6" name="Rounded Rectangle 15"/>
          <p:cNvSpPr/>
          <p:nvPr/>
        </p:nvSpPr>
        <p:spPr>
          <a:xfrm>
            <a:off x="6629400" y="372291"/>
            <a:ext cx="1905000" cy="1066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prstClr val="white"/>
                </a:solidFill>
              </a:rPr>
              <a:t>85 Educators</a:t>
            </a:r>
            <a:endParaRPr lang="en-US" sz="2400" b="1" dirty="0">
              <a:solidFill>
                <a:prstClr val="white"/>
              </a:solidFill>
            </a:endParaRPr>
          </a:p>
        </p:txBody>
      </p:sp>
    </p:spTree>
    <p:extLst>
      <p:ext uri="{BB962C8B-B14F-4D97-AF65-F5344CB8AC3E}">
        <p14:creationId xmlns:p14="http://schemas.microsoft.com/office/powerpoint/2010/main" val="427309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camblin\Pictures\cropped-dsd_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224" y="224644"/>
            <a:ext cx="5076056" cy="10469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camblin\Pictures\Darrington High Scho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412777"/>
            <a:ext cx="2112235" cy="15841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3788" y="1556792"/>
            <a:ext cx="6228692" cy="4770537"/>
          </a:xfrm>
          <a:prstGeom prst="rect">
            <a:avLst/>
          </a:prstGeom>
          <a:noFill/>
        </p:spPr>
        <p:txBody>
          <a:bodyPr wrap="square" rtlCol="0">
            <a:spAutoFit/>
          </a:bodyPr>
          <a:lstStyle/>
          <a:p>
            <a:r>
              <a:rPr lang="en-US" sz="1700" b="1" dirty="0" smtClean="0">
                <a:solidFill>
                  <a:schemeClr val="tx2">
                    <a:lumMod val="25000"/>
                  </a:schemeClr>
                </a:solidFill>
              </a:rPr>
              <a:t>“</a:t>
            </a:r>
            <a:r>
              <a:rPr lang="en-US" sz="1700" b="1" u="sng" dirty="0" smtClean="0">
                <a:solidFill>
                  <a:schemeClr val="tx2">
                    <a:lumMod val="25000"/>
                  </a:schemeClr>
                </a:solidFill>
              </a:rPr>
              <a:t>Impact </a:t>
            </a:r>
            <a:r>
              <a:rPr lang="en-US" sz="1700" b="1" u="sng" dirty="0">
                <a:solidFill>
                  <a:schemeClr val="tx2">
                    <a:lumMod val="25000"/>
                  </a:schemeClr>
                </a:solidFill>
              </a:rPr>
              <a:t>on Faculty </a:t>
            </a:r>
            <a:r>
              <a:rPr lang="en-US" sz="1700" b="1" dirty="0">
                <a:solidFill>
                  <a:schemeClr val="tx2">
                    <a:lumMod val="25000"/>
                  </a:schemeClr>
                </a:solidFill>
              </a:rPr>
              <a:t> -</a:t>
            </a:r>
            <a:r>
              <a:rPr lang="en-US" sz="1700" b="1" dirty="0" smtClean="0">
                <a:solidFill>
                  <a:schemeClr val="tx2">
                    <a:lumMod val="25000"/>
                  </a:schemeClr>
                </a:solidFill>
              </a:rPr>
              <a:t> </a:t>
            </a:r>
            <a:r>
              <a:rPr lang="en-US" sz="1700" b="1" dirty="0">
                <a:solidFill>
                  <a:schemeClr val="tx2">
                    <a:lumMod val="25000"/>
                  </a:schemeClr>
                </a:solidFill>
              </a:rPr>
              <a:t>The staff is taking the planning process you brought to us and </a:t>
            </a:r>
            <a:r>
              <a:rPr lang="en-US" sz="1700" b="1" dirty="0" smtClean="0">
                <a:solidFill>
                  <a:schemeClr val="tx2">
                    <a:lumMod val="25000"/>
                  </a:schemeClr>
                </a:solidFill>
              </a:rPr>
              <a:t> </a:t>
            </a:r>
            <a:r>
              <a:rPr lang="en-US" sz="1700" b="1" dirty="0">
                <a:solidFill>
                  <a:schemeClr val="tx2">
                    <a:lumMod val="25000"/>
                  </a:schemeClr>
                </a:solidFill>
              </a:rPr>
              <a:t>incorporating it  into different subject areas.  </a:t>
            </a:r>
            <a:endParaRPr lang="en-US" sz="1700" b="1" dirty="0" smtClean="0">
              <a:solidFill>
                <a:schemeClr val="tx2">
                  <a:lumMod val="25000"/>
                </a:schemeClr>
              </a:solidFill>
            </a:endParaRPr>
          </a:p>
          <a:p>
            <a:endParaRPr lang="en-US" sz="800" b="1" dirty="0">
              <a:solidFill>
                <a:schemeClr val="tx2">
                  <a:lumMod val="25000"/>
                </a:schemeClr>
              </a:solidFill>
            </a:endParaRPr>
          </a:p>
          <a:p>
            <a:r>
              <a:rPr lang="en-US" sz="1700" b="1" u="sng" dirty="0">
                <a:solidFill>
                  <a:schemeClr val="tx2">
                    <a:lumMod val="25000"/>
                  </a:schemeClr>
                </a:solidFill>
              </a:rPr>
              <a:t>Instructional Best Practices </a:t>
            </a:r>
            <a:r>
              <a:rPr lang="en-US" sz="1700" b="1" dirty="0">
                <a:solidFill>
                  <a:schemeClr val="tx2">
                    <a:lumMod val="25000"/>
                  </a:schemeClr>
                </a:solidFill>
              </a:rPr>
              <a:t>- </a:t>
            </a:r>
            <a:r>
              <a:rPr lang="en-US" sz="1700" b="1" dirty="0" smtClean="0">
                <a:solidFill>
                  <a:schemeClr val="tx2">
                    <a:lumMod val="25000"/>
                  </a:schemeClr>
                </a:solidFill>
              </a:rPr>
              <a:t>Honestly</a:t>
            </a:r>
            <a:r>
              <a:rPr lang="en-US" sz="1700" b="1" dirty="0">
                <a:solidFill>
                  <a:schemeClr val="tx2">
                    <a:lumMod val="25000"/>
                  </a:schemeClr>
                </a:solidFill>
              </a:rPr>
              <a:t>, the </a:t>
            </a:r>
            <a:r>
              <a:rPr lang="en-US" sz="1700" b="1" dirty="0" smtClean="0">
                <a:solidFill>
                  <a:schemeClr val="tx2">
                    <a:lumMod val="25000"/>
                  </a:schemeClr>
                </a:solidFill>
              </a:rPr>
              <a:t>project, </a:t>
            </a:r>
            <a:r>
              <a:rPr lang="en-US" sz="1700" b="1" dirty="0">
                <a:solidFill>
                  <a:schemeClr val="tx2">
                    <a:lumMod val="25000"/>
                  </a:schemeClr>
                </a:solidFill>
              </a:rPr>
              <a:t>along with your expertise met our staff where we </a:t>
            </a:r>
            <a:r>
              <a:rPr lang="en-US" sz="1700" b="1" dirty="0" smtClean="0">
                <a:solidFill>
                  <a:schemeClr val="tx2">
                    <a:lumMod val="25000"/>
                  </a:schemeClr>
                </a:solidFill>
              </a:rPr>
              <a:t>were </a:t>
            </a:r>
            <a:r>
              <a:rPr lang="en-US" sz="1700" b="1" dirty="0">
                <a:solidFill>
                  <a:schemeClr val="tx2">
                    <a:lumMod val="25000"/>
                  </a:schemeClr>
                </a:solidFill>
              </a:rPr>
              <a:t>and took us to a higher level.  </a:t>
            </a:r>
            <a:r>
              <a:rPr lang="en-US" sz="1700" b="1" dirty="0" smtClean="0">
                <a:solidFill>
                  <a:schemeClr val="tx2">
                    <a:lumMod val="25000"/>
                  </a:schemeClr>
                </a:solidFill>
              </a:rPr>
              <a:t>The project </a:t>
            </a:r>
            <a:r>
              <a:rPr lang="en-US" sz="1700" b="1" dirty="0">
                <a:solidFill>
                  <a:schemeClr val="tx2">
                    <a:lumMod val="25000"/>
                  </a:schemeClr>
                </a:solidFill>
              </a:rPr>
              <a:t>validated the need to use more than just one ‘program’ but that it can take several different pieces to fit the puzzle together</a:t>
            </a:r>
            <a:r>
              <a:rPr lang="en-US" sz="1700" b="1" dirty="0" smtClean="0">
                <a:solidFill>
                  <a:schemeClr val="tx2">
                    <a:lumMod val="25000"/>
                  </a:schemeClr>
                </a:solidFill>
              </a:rPr>
              <a:t>.</a:t>
            </a:r>
          </a:p>
          <a:p>
            <a:endParaRPr lang="en-US" sz="800" b="1" dirty="0">
              <a:solidFill>
                <a:schemeClr val="tx2">
                  <a:lumMod val="25000"/>
                </a:schemeClr>
              </a:solidFill>
            </a:endParaRPr>
          </a:p>
          <a:p>
            <a:r>
              <a:rPr lang="en-US" sz="1700" b="1" u="sng" dirty="0">
                <a:solidFill>
                  <a:schemeClr val="tx2">
                    <a:lumMod val="25000"/>
                  </a:schemeClr>
                </a:solidFill>
              </a:rPr>
              <a:t>Content Knowledge </a:t>
            </a:r>
            <a:r>
              <a:rPr lang="en-US" sz="1700" b="1" dirty="0">
                <a:solidFill>
                  <a:schemeClr val="tx2">
                    <a:lumMod val="25000"/>
                  </a:schemeClr>
                </a:solidFill>
              </a:rPr>
              <a:t>- </a:t>
            </a:r>
            <a:r>
              <a:rPr lang="en-US" sz="1700" b="1" dirty="0" smtClean="0">
                <a:solidFill>
                  <a:schemeClr val="tx2">
                    <a:lumMod val="25000"/>
                  </a:schemeClr>
                </a:solidFill>
              </a:rPr>
              <a:t>There </a:t>
            </a:r>
            <a:r>
              <a:rPr lang="en-US" sz="1700" b="1" dirty="0">
                <a:solidFill>
                  <a:schemeClr val="tx2">
                    <a:lumMod val="25000"/>
                  </a:schemeClr>
                </a:solidFill>
              </a:rPr>
              <a:t>were many moments where I heard teachers say “I knew that”.  They had been caught in the curriculum vs. standards debate</a:t>
            </a:r>
            <a:r>
              <a:rPr lang="en-US" sz="1700" b="1" dirty="0" smtClean="0">
                <a:solidFill>
                  <a:schemeClr val="tx2">
                    <a:lumMod val="25000"/>
                  </a:schemeClr>
                </a:solidFill>
              </a:rPr>
              <a:t>.</a:t>
            </a:r>
          </a:p>
          <a:p>
            <a:endParaRPr lang="en-US" sz="800" b="1" dirty="0" smtClean="0">
              <a:solidFill>
                <a:schemeClr val="tx2">
                  <a:lumMod val="25000"/>
                </a:schemeClr>
              </a:solidFill>
            </a:endParaRPr>
          </a:p>
          <a:p>
            <a:r>
              <a:rPr lang="en-US" sz="1700" b="1" u="sng" dirty="0">
                <a:solidFill>
                  <a:schemeClr val="tx2">
                    <a:lumMod val="25000"/>
                  </a:schemeClr>
                </a:solidFill>
              </a:rPr>
              <a:t>Formative Assessments </a:t>
            </a:r>
            <a:r>
              <a:rPr lang="en-US" sz="1700" b="1">
                <a:solidFill>
                  <a:schemeClr val="tx2">
                    <a:lumMod val="25000"/>
                  </a:schemeClr>
                </a:solidFill>
              </a:rPr>
              <a:t>- </a:t>
            </a:r>
            <a:r>
              <a:rPr lang="en-US" sz="1700" b="1" smtClean="0">
                <a:solidFill>
                  <a:schemeClr val="tx2">
                    <a:lumMod val="25000"/>
                  </a:schemeClr>
                </a:solidFill>
              </a:rPr>
              <a:t>The </a:t>
            </a:r>
            <a:r>
              <a:rPr lang="en-US" sz="1700" b="1" dirty="0">
                <a:solidFill>
                  <a:schemeClr val="tx2">
                    <a:lumMod val="25000"/>
                  </a:schemeClr>
                </a:solidFill>
              </a:rPr>
              <a:t>emphasis on ‘what do the students know now and what do they need to know’ was the foundation of the planning. </a:t>
            </a:r>
            <a:endParaRPr lang="en-US" sz="1700" b="1" dirty="0" smtClean="0">
              <a:solidFill>
                <a:schemeClr val="tx2">
                  <a:lumMod val="25000"/>
                </a:schemeClr>
              </a:solidFill>
            </a:endParaRPr>
          </a:p>
          <a:p>
            <a:endParaRPr lang="en-US" sz="800" b="1" dirty="0" smtClean="0">
              <a:solidFill>
                <a:schemeClr val="tx2">
                  <a:lumMod val="25000"/>
                </a:schemeClr>
              </a:solidFill>
            </a:endParaRPr>
          </a:p>
          <a:p>
            <a:r>
              <a:rPr lang="en-US" sz="1700" b="1" u="sng" dirty="0">
                <a:solidFill>
                  <a:schemeClr val="tx2">
                    <a:lumMod val="25000"/>
                  </a:schemeClr>
                </a:solidFill>
              </a:rPr>
              <a:t>Meeting the Standards </a:t>
            </a:r>
            <a:r>
              <a:rPr lang="en-US" sz="1700" b="1" dirty="0" smtClean="0">
                <a:solidFill>
                  <a:schemeClr val="tx2">
                    <a:lumMod val="25000"/>
                  </a:schemeClr>
                </a:solidFill>
              </a:rPr>
              <a:t>– I </a:t>
            </a:r>
            <a:r>
              <a:rPr lang="en-US" sz="1700" b="1" dirty="0">
                <a:solidFill>
                  <a:schemeClr val="tx2">
                    <a:lumMod val="25000"/>
                  </a:schemeClr>
                </a:solidFill>
              </a:rPr>
              <a:t>believe the TOSA </a:t>
            </a:r>
            <a:r>
              <a:rPr lang="en-US" sz="1700" b="1" dirty="0" smtClean="0">
                <a:solidFill>
                  <a:schemeClr val="tx2">
                    <a:lumMod val="25000"/>
                  </a:schemeClr>
                </a:solidFill>
              </a:rPr>
              <a:t>project </a:t>
            </a:r>
            <a:r>
              <a:rPr lang="en-US" sz="1700" b="1" dirty="0">
                <a:solidFill>
                  <a:schemeClr val="tx2">
                    <a:lumMod val="25000"/>
                  </a:schemeClr>
                </a:solidFill>
              </a:rPr>
              <a:t>reenergized the staff in the area of mathematics and introduced the staff to the transition between the </a:t>
            </a:r>
            <a:r>
              <a:rPr lang="en-US" sz="1700" b="1" dirty="0" smtClean="0">
                <a:solidFill>
                  <a:schemeClr val="tx2">
                    <a:lumMod val="25000"/>
                  </a:schemeClr>
                </a:solidFill>
              </a:rPr>
              <a:t>CCSS </a:t>
            </a:r>
            <a:r>
              <a:rPr lang="en-US" sz="1700" b="1" dirty="0">
                <a:solidFill>
                  <a:schemeClr val="tx2">
                    <a:lumMod val="25000"/>
                  </a:schemeClr>
                </a:solidFill>
              </a:rPr>
              <a:t>and the state standards</a:t>
            </a:r>
            <a:r>
              <a:rPr lang="en-US" sz="1700" b="1" dirty="0" smtClean="0">
                <a:solidFill>
                  <a:schemeClr val="tx2">
                    <a:lumMod val="25000"/>
                  </a:schemeClr>
                </a:solidFill>
              </a:rPr>
              <a:t>.”</a:t>
            </a:r>
            <a:endParaRPr lang="en-US" sz="1700" b="1" dirty="0">
              <a:solidFill>
                <a:schemeClr val="tx2">
                  <a:lumMod val="25000"/>
                </a:schemeClr>
              </a:solidFill>
            </a:endParaRPr>
          </a:p>
        </p:txBody>
      </p:sp>
      <p:pic>
        <p:nvPicPr>
          <p:cNvPr id="1029" name="Picture 5" descr="C:\Users\bcamblin\AppData\Local\Microsoft\Windows\Temporary Internet Files\Content.Outlook\NJL360CL\NS29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26" y="3822870"/>
            <a:ext cx="1957226" cy="2594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3068960"/>
            <a:ext cx="1908212" cy="707886"/>
          </a:xfrm>
          <a:prstGeom prst="rect">
            <a:avLst/>
          </a:prstGeom>
          <a:noFill/>
        </p:spPr>
        <p:txBody>
          <a:bodyPr wrap="square" rtlCol="0">
            <a:spAutoFit/>
          </a:bodyPr>
          <a:lstStyle/>
          <a:p>
            <a:pPr algn="ctr"/>
            <a:r>
              <a:rPr lang="en-US" sz="2000" b="1" dirty="0" smtClean="0">
                <a:solidFill>
                  <a:schemeClr val="tx2">
                    <a:lumMod val="25000"/>
                  </a:schemeClr>
                </a:solidFill>
              </a:rPr>
              <a:t>Tracy Franke, </a:t>
            </a:r>
          </a:p>
          <a:p>
            <a:pPr algn="ctr"/>
            <a:r>
              <a:rPr lang="en-US" sz="2000" b="1" dirty="0" smtClean="0">
                <a:solidFill>
                  <a:schemeClr val="tx2">
                    <a:lumMod val="25000"/>
                  </a:schemeClr>
                </a:solidFill>
              </a:rPr>
              <a:t>Principal</a:t>
            </a:r>
            <a:endParaRPr lang="en-US" sz="2000" b="1" dirty="0">
              <a:solidFill>
                <a:schemeClr val="tx2">
                  <a:lumMod val="25000"/>
                </a:schemeClr>
              </a:solidFill>
            </a:endParaRPr>
          </a:p>
        </p:txBody>
      </p:sp>
    </p:spTree>
    <p:extLst>
      <p:ext uri="{BB962C8B-B14F-4D97-AF65-F5344CB8AC3E}">
        <p14:creationId xmlns:p14="http://schemas.microsoft.com/office/powerpoint/2010/main" val="5865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96652"/>
            <a:ext cx="7308812" cy="707886"/>
          </a:xfrm>
          <a:prstGeom prst="rect">
            <a:avLst/>
          </a:prstGeom>
          <a:noFill/>
        </p:spPr>
        <p:txBody>
          <a:bodyPr wrap="square" rtlCol="0">
            <a:spAutoFit/>
          </a:bodyPr>
          <a:lstStyle/>
          <a:p>
            <a:pPr algn="ctr"/>
            <a:r>
              <a:rPr lang="en-US" sz="4000" b="1" dirty="0" smtClean="0">
                <a:solidFill>
                  <a:schemeClr val="accent1">
                    <a:lumMod val="50000"/>
                  </a:schemeClr>
                </a:solidFill>
              </a:rPr>
              <a:t>SESSION NORMS  </a:t>
            </a:r>
            <a:r>
              <a:rPr lang="en-US" sz="3200" b="1" dirty="0" smtClean="0">
                <a:solidFill>
                  <a:schemeClr val="accent1">
                    <a:lumMod val="50000"/>
                  </a:schemeClr>
                </a:solidFill>
              </a:rPr>
              <a:t>by R. J. </a:t>
            </a:r>
            <a:r>
              <a:rPr lang="en-US" sz="3200" b="1" dirty="0" err="1" smtClean="0">
                <a:solidFill>
                  <a:schemeClr val="accent1">
                    <a:lumMod val="50000"/>
                  </a:schemeClr>
                </a:solidFill>
              </a:rPr>
              <a:t>Garmston</a:t>
            </a:r>
            <a:endParaRPr lang="en-US" sz="3200" b="1" dirty="0">
              <a:solidFill>
                <a:schemeClr val="accent1">
                  <a:lumMod val="50000"/>
                </a:schemeClr>
              </a:solidFill>
            </a:endParaRPr>
          </a:p>
        </p:txBody>
      </p:sp>
      <p:sp>
        <p:nvSpPr>
          <p:cNvPr id="4" name="TextBox 3"/>
          <p:cNvSpPr txBox="1"/>
          <p:nvPr/>
        </p:nvSpPr>
        <p:spPr>
          <a:xfrm>
            <a:off x="1547664" y="1232756"/>
            <a:ext cx="6516724" cy="4868256"/>
          </a:xfrm>
          <a:prstGeom prst="rect">
            <a:avLst/>
          </a:prstGeom>
          <a:noFill/>
        </p:spPr>
        <p:txBody>
          <a:bodyPr wrap="square" rtlCol="0">
            <a:spAutoFit/>
          </a:bodyPr>
          <a:lstStyle/>
          <a:p>
            <a:pPr marL="285750" indent="-285750">
              <a:lnSpc>
                <a:spcPct val="150000"/>
              </a:lnSpc>
              <a:buFont typeface="Arial" pitchFamily="34" charset="0"/>
              <a:buChar char="•"/>
            </a:pPr>
            <a:r>
              <a:rPr lang="en-US" sz="3000" b="1" dirty="0" smtClean="0">
                <a:solidFill>
                  <a:schemeClr val="accent1">
                    <a:lumMod val="50000"/>
                  </a:schemeClr>
                </a:solidFill>
              </a:rPr>
              <a:t>Promote a spirit of inquiry</a:t>
            </a:r>
          </a:p>
          <a:p>
            <a:pPr marL="285750" indent="-285750">
              <a:lnSpc>
                <a:spcPct val="150000"/>
              </a:lnSpc>
              <a:buFont typeface="Arial" pitchFamily="34" charset="0"/>
              <a:buChar char="•"/>
            </a:pPr>
            <a:r>
              <a:rPr lang="en-US" sz="3000" b="1" dirty="0" smtClean="0">
                <a:solidFill>
                  <a:schemeClr val="accent1">
                    <a:lumMod val="50000"/>
                  </a:schemeClr>
                </a:solidFill>
              </a:rPr>
              <a:t>Pause</a:t>
            </a:r>
          </a:p>
          <a:p>
            <a:pPr marL="285750" indent="-285750">
              <a:lnSpc>
                <a:spcPct val="150000"/>
              </a:lnSpc>
              <a:buFont typeface="Arial" pitchFamily="34" charset="0"/>
              <a:buChar char="•"/>
            </a:pPr>
            <a:r>
              <a:rPr lang="en-US" sz="3000" b="1" dirty="0" smtClean="0">
                <a:solidFill>
                  <a:schemeClr val="accent1">
                    <a:lumMod val="50000"/>
                  </a:schemeClr>
                </a:solidFill>
              </a:rPr>
              <a:t>Paraphrase</a:t>
            </a:r>
          </a:p>
          <a:p>
            <a:pPr marL="285750" indent="-285750">
              <a:lnSpc>
                <a:spcPct val="150000"/>
              </a:lnSpc>
              <a:buFont typeface="Arial" pitchFamily="34" charset="0"/>
              <a:buChar char="•"/>
            </a:pPr>
            <a:r>
              <a:rPr lang="en-US" sz="3000" b="1" dirty="0" smtClean="0">
                <a:solidFill>
                  <a:schemeClr val="accent1">
                    <a:lumMod val="50000"/>
                  </a:schemeClr>
                </a:solidFill>
              </a:rPr>
              <a:t>Probe</a:t>
            </a:r>
          </a:p>
          <a:p>
            <a:pPr marL="285750" indent="-285750">
              <a:lnSpc>
                <a:spcPct val="150000"/>
              </a:lnSpc>
              <a:buFont typeface="Arial" pitchFamily="34" charset="0"/>
              <a:buChar char="•"/>
            </a:pPr>
            <a:r>
              <a:rPr lang="en-US" sz="3000" b="1" dirty="0" smtClean="0">
                <a:solidFill>
                  <a:schemeClr val="accent1">
                    <a:lumMod val="50000"/>
                  </a:schemeClr>
                </a:solidFill>
              </a:rPr>
              <a:t>Put ideas on the table</a:t>
            </a:r>
          </a:p>
          <a:p>
            <a:pPr marL="285750" indent="-285750">
              <a:lnSpc>
                <a:spcPct val="150000"/>
              </a:lnSpc>
              <a:buFont typeface="Arial" pitchFamily="34" charset="0"/>
              <a:buChar char="•"/>
            </a:pPr>
            <a:r>
              <a:rPr lang="en-US" sz="3000" b="1" dirty="0" smtClean="0">
                <a:solidFill>
                  <a:schemeClr val="accent1">
                    <a:lumMod val="50000"/>
                  </a:schemeClr>
                </a:solidFill>
              </a:rPr>
              <a:t>Pay attention to oneself and others</a:t>
            </a:r>
          </a:p>
          <a:p>
            <a:pPr marL="285750" indent="-285750">
              <a:lnSpc>
                <a:spcPct val="150000"/>
              </a:lnSpc>
              <a:buFont typeface="Arial" pitchFamily="34" charset="0"/>
              <a:buChar char="•"/>
            </a:pPr>
            <a:r>
              <a:rPr lang="en-US" sz="3000" b="1" dirty="0" smtClean="0">
                <a:solidFill>
                  <a:schemeClr val="accent1">
                    <a:lumMod val="50000"/>
                  </a:schemeClr>
                </a:solidFill>
              </a:rPr>
              <a:t>Presume positive intentions</a:t>
            </a:r>
            <a:endParaRPr lang="en-US" sz="3000" b="1" dirty="0">
              <a:solidFill>
                <a:schemeClr val="accent1">
                  <a:lumMod val="50000"/>
                </a:schemeClr>
              </a:solidFill>
            </a:endParaRPr>
          </a:p>
        </p:txBody>
      </p:sp>
    </p:spTree>
    <p:extLst>
      <p:ext uri="{BB962C8B-B14F-4D97-AF65-F5344CB8AC3E}">
        <p14:creationId xmlns:p14="http://schemas.microsoft.com/office/powerpoint/2010/main" val="2589167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4077</TotalTime>
  <Words>1979</Words>
  <Application>Microsoft Office PowerPoint</Application>
  <PresentationFormat>On-screen Show (4:3)</PresentationFormat>
  <Paragraphs>443</Paragraphs>
  <Slides>58</Slides>
  <Notes>29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Sharing Time</vt:lpstr>
      <vt:lpstr>PowerPoint Presentation</vt:lpstr>
      <vt:lpstr>PowerPoint Presentation</vt:lpstr>
      <vt:lpstr>PowerPoint Presentation</vt:lpstr>
      <vt:lpstr>PowerPoint Presentation</vt:lpstr>
      <vt:lpstr>PowerPoint Presentation</vt:lpstr>
      <vt:lpstr>PowerPoint Presentation</vt:lpstr>
      <vt:lpstr>Group Work</vt:lpstr>
      <vt:lpstr>PowerPoint Presentation</vt:lpstr>
      <vt:lpstr>PowerPoint Presentation</vt:lpstr>
      <vt:lpstr>PowerPoint Presentation</vt:lpstr>
      <vt:lpstr>PowerPoint Presentation</vt:lpstr>
      <vt:lpstr>Group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Camblin</dc:creator>
  <cp:lastModifiedBy>Bruce Camblin</cp:lastModifiedBy>
  <cp:revision>170</cp:revision>
  <cp:lastPrinted>2012-06-21T14:55:31Z</cp:lastPrinted>
  <dcterms:created xsi:type="dcterms:W3CDTF">2012-02-02T22:10:20Z</dcterms:created>
  <dcterms:modified xsi:type="dcterms:W3CDTF">2012-06-21T15:05:19Z</dcterms:modified>
</cp:coreProperties>
</file>