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54"/>
  </p:notesMasterIdLst>
  <p:sldIdLst>
    <p:sldId id="256" r:id="rId3"/>
    <p:sldId id="257" r:id="rId4"/>
    <p:sldId id="259" r:id="rId5"/>
    <p:sldId id="258" r:id="rId6"/>
    <p:sldId id="260" r:id="rId7"/>
    <p:sldId id="261" r:id="rId8"/>
    <p:sldId id="262" r:id="rId9"/>
    <p:sldId id="303" r:id="rId10"/>
    <p:sldId id="263" r:id="rId11"/>
    <p:sldId id="264" r:id="rId12"/>
    <p:sldId id="266" r:id="rId13"/>
    <p:sldId id="267" r:id="rId14"/>
    <p:sldId id="268" r:id="rId15"/>
    <p:sldId id="269" r:id="rId16"/>
    <p:sldId id="265" r:id="rId17"/>
    <p:sldId id="271" r:id="rId18"/>
    <p:sldId id="270" r:id="rId19"/>
    <p:sldId id="272" r:id="rId20"/>
    <p:sldId id="308" r:id="rId21"/>
    <p:sldId id="273" r:id="rId22"/>
    <p:sldId id="274" r:id="rId23"/>
    <p:sldId id="275" r:id="rId24"/>
    <p:sldId id="276" r:id="rId25"/>
    <p:sldId id="277" r:id="rId26"/>
    <p:sldId id="278" r:id="rId27"/>
    <p:sldId id="279" r:id="rId28"/>
    <p:sldId id="280" r:id="rId29"/>
    <p:sldId id="281" r:id="rId30"/>
    <p:sldId id="304" r:id="rId31"/>
    <p:sldId id="282" r:id="rId32"/>
    <p:sldId id="283" r:id="rId33"/>
    <p:sldId id="284" r:id="rId34"/>
    <p:sldId id="285" r:id="rId35"/>
    <p:sldId id="286" r:id="rId36"/>
    <p:sldId id="287" r:id="rId37"/>
    <p:sldId id="288" r:id="rId38"/>
    <p:sldId id="289" r:id="rId39"/>
    <p:sldId id="290" r:id="rId40"/>
    <p:sldId id="307" r:id="rId41"/>
    <p:sldId id="291" r:id="rId42"/>
    <p:sldId id="292" r:id="rId43"/>
    <p:sldId id="293" r:id="rId44"/>
    <p:sldId id="294" r:id="rId45"/>
    <p:sldId id="295" r:id="rId46"/>
    <p:sldId id="296" r:id="rId47"/>
    <p:sldId id="297" r:id="rId48"/>
    <p:sldId id="298" r:id="rId49"/>
    <p:sldId id="299" r:id="rId50"/>
    <p:sldId id="306" r:id="rId51"/>
    <p:sldId id="302" r:id="rId52"/>
    <p:sldId id="30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coxson, Rhonda" initials="WR" lastIdx="1" clrIdx="0">
    <p:extLst>
      <p:ext uri="{19B8F6BF-5375-455C-9EA6-DF929625EA0E}">
        <p15:presenceInfo xmlns:p15="http://schemas.microsoft.com/office/powerpoint/2012/main" userId="S-1-5-21-1680607323-2118145579-622671684-37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0435" autoAdjust="0"/>
  </p:normalViewPr>
  <p:slideViewPr>
    <p:cSldViewPr snapToGrid="0">
      <p:cViewPr varScale="1">
        <p:scale>
          <a:sx n="78" d="100"/>
          <a:sy n="78" d="100"/>
        </p:scale>
        <p:origin x="648" y="72"/>
      </p:cViewPr>
      <p:guideLst/>
    </p:cSldViewPr>
  </p:slideViewPr>
  <p:notesTextViewPr>
    <p:cViewPr>
      <p:scale>
        <a:sx n="1" d="1"/>
        <a:sy n="1" d="1"/>
      </p:scale>
      <p:origin x="0" y="0"/>
    </p:cViewPr>
  </p:notesTextViewPr>
  <p:notesViewPr>
    <p:cSldViewPr snapToGrid="0">
      <p:cViewPr varScale="1">
        <p:scale>
          <a:sx n="81" d="100"/>
          <a:sy n="81" d="100"/>
        </p:scale>
        <p:origin x="205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4DD2D-3376-4805-9E11-40DCAEB0A223}" type="datetimeFigureOut">
              <a:rPr lang="en-US" smtClean="0"/>
              <a:t>4/8/2017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3DD58-C440-4D52-A07B-93AD5E9229A4}" type="slidenum">
              <a:rPr lang="en-US" smtClean="0"/>
              <a:t>‹#›</a:t>
            </a:fld>
            <a:endParaRPr lang="en-US"/>
          </a:p>
        </p:txBody>
      </p:sp>
    </p:spTree>
    <p:extLst>
      <p:ext uri="{BB962C8B-B14F-4D97-AF65-F5344CB8AC3E}">
        <p14:creationId xmlns:p14="http://schemas.microsoft.com/office/powerpoint/2010/main" val="225532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Trainer note: Class takes about 3 hours</a:t>
            </a:r>
          </a:p>
          <a:p>
            <a:endParaRPr lang="en-US" dirty="0"/>
          </a:p>
          <a:p>
            <a:r>
              <a:rPr lang="en-US" dirty="0"/>
              <a:t>Today’s class is</a:t>
            </a:r>
            <a:r>
              <a:rPr lang="en-US" baseline="0" dirty="0"/>
              <a:t> to help you to study for your CDL permit. After today’s class it is expected that you will need to study more. Today’s class is intended to let you know what you need to study, and how to study for your written test at the DOL. It is also to prepare you for what to expect when you go to the DOL. Our goal is to prepare you to pass your permit test the first time. So let’s get started.</a:t>
            </a:r>
            <a:endParaRPr lang="en-US" dirty="0"/>
          </a:p>
          <a:p>
            <a:endParaRPr lang="en-US" dirty="0"/>
          </a:p>
          <a:p>
            <a:r>
              <a:rPr lang="en-US" dirty="0"/>
              <a:t>Please have your books out and turn to the pages as we go through the presentation. Some things we will just glance at, others we may read from the book or there may</a:t>
            </a:r>
            <a:r>
              <a:rPr lang="en-US" baseline="0" dirty="0"/>
              <a:t> be something in the book I want you to take note of. It would be a good idea to write in your book or highlight the things I am talking to you about today.</a:t>
            </a:r>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1</a:t>
            </a:fld>
            <a:endParaRPr lang="en-US"/>
          </a:p>
        </p:txBody>
      </p:sp>
    </p:spTree>
    <p:extLst>
      <p:ext uri="{BB962C8B-B14F-4D97-AF65-F5344CB8AC3E}">
        <p14:creationId xmlns:p14="http://schemas.microsoft.com/office/powerpoint/2010/main" val="4242742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3 covers cargo. You might be tempted to skip this section but it is in the general knowledge section and you will miss some questions if you skip it. All class B operators must know how to inspect their cargo, secure cargo, balance cargo, etc..</a:t>
            </a:r>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10</a:t>
            </a:fld>
            <a:endParaRPr lang="en-US"/>
          </a:p>
        </p:txBody>
      </p:sp>
    </p:spTree>
    <p:extLst>
      <p:ext uri="{BB962C8B-B14F-4D97-AF65-F5344CB8AC3E}">
        <p14:creationId xmlns:p14="http://schemas.microsoft.com/office/powerpoint/2010/main" val="106725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rules for city bus vs school bus</a:t>
            </a:r>
          </a:p>
        </p:txBody>
      </p:sp>
      <p:sp>
        <p:nvSpPr>
          <p:cNvPr id="4" name="Slide Number Placeholder 3"/>
          <p:cNvSpPr>
            <a:spLocks noGrp="1"/>
          </p:cNvSpPr>
          <p:nvPr>
            <p:ph type="sldNum" sz="quarter" idx="10"/>
          </p:nvPr>
        </p:nvSpPr>
        <p:spPr/>
        <p:txBody>
          <a:bodyPr/>
          <a:lstStyle/>
          <a:p>
            <a:fld id="{AD73DD58-C440-4D52-A07B-93AD5E9229A4}" type="slidenum">
              <a:rPr lang="en-US" smtClean="0"/>
              <a:t>11</a:t>
            </a:fld>
            <a:endParaRPr lang="en-US"/>
          </a:p>
        </p:txBody>
      </p:sp>
    </p:spTree>
    <p:extLst>
      <p:ext uri="{BB962C8B-B14F-4D97-AF65-F5344CB8AC3E}">
        <p14:creationId xmlns:p14="http://schemas.microsoft.com/office/powerpoint/2010/main" val="321204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 endorsement is required in addition to the school bus endorsement.</a:t>
            </a:r>
          </a:p>
          <a:p>
            <a:r>
              <a:rPr lang="en-US" dirty="0"/>
              <a:t>These</a:t>
            </a:r>
            <a:r>
              <a:rPr lang="en-US" baseline="0" dirty="0"/>
              <a:t> are the subjects covered in this section</a:t>
            </a:r>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12</a:t>
            </a:fld>
            <a:endParaRPr lang="en-US"/>
          </a:p>
        </p:txBody>
      </p:sp>
    </p:spTree>
    <p:extLst>
      <p:ext uri="{BB962C8B-B14F-4D97-AF65-F5344CB8AC3E}">
        <p14:creationId xmlns:p14="http://schemas.microsoft.com/office/powerpoint/2010/main" val="336762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Firearms are allowed on city buses as long as they have a concealed weapons permit</a:t>
            </a:r>
          </a:p>
          <a:p>
            <a:endParaRPr lang="en-US" dirty="0"/>
          </a:p>
          <a:p>
            <a:r>
              <a:rPr lang="en-US" dirty="0"/>
              <a:t>Small arms ammunition labeled ORM-D – no more than 100 </a:t>
            </a:r>
            <a:r>
              <a:rPr lang="en-US" dirty="0" err="1"/>
              <a:t>lbs</a:t>
            </a:r>
            <a:endParaRPr lang="en-US" dirty="0"/>
          </a:p>
          <a:p>
            <a:endParaRPr lang="en-US" dirty="0"/>
          </a:p>
          <a:p>
            <a:r>
              <a:rPr lang="en-US" dirty="0"/>
              <a:t>Riders can stand as long as they stay behind the “standee line”</a:t>
            </a:r>
          </a:p>
          <a:p>
            <a:endParaRPr lang="en-US" dirty="0"/>
          </a:p>
          <a:p>
            <a:r>
              <a:rPr lang="en-US" dirty="0"/>
              <a:t>City buses also have rules, monitor passengers, may have to remind of the rules</a:t>
            </a:r>
          </a:p>
          <a:p>
            <a:endParaRPr lang="en-US" dirty="0"/>
          </a:p>
          <a:p>
            <a:r>
              <a:rPr lang="en-US" dirty="0"/>
              <a:t>Must stop at RR crossings, open front door and look and listen</a:t>
            </a:r>
          </a:p>
          <a:p>
            <a:endParaRPr lang="en-US" dirty="0"/>
          </a:p>
          <a:p>
            <a:r>
              <a:rPr lang="en-US" dirty="0"/>
              <a:t>Stop at drawbridges with no attendant or signal light</a:t>
            </a:r>
          </a:p>
          <a:p>
            <a:r>
              <a:rPr lang="en-US" dirty="0"/>
              <a:t>Do not have to stop if signal light is green or there is an attendant who controls traffic when bridge is open.</a:t>
            </a:r>
          </a:p>
        </p:txBody>
      </p:sp>
      <p:sp>
        <p:nvSpPr>
          <p:cNvPr id="4" name="Slide Number Placeholder 3"/>
          <p:cNvSpPr>
            <a:spLocks noGrp="1"/>
          </p:cNvSpPr>
          <p:nvPr>
            <p:ph type="sldNum" sz="quarter" idx="10"/>
          </p:nvPr>
        </p:nvSpPr>
        <p:spPr/>
        <p:txBody>
          <a:bodyPr/>
          <a:lstStyle/>
          <a:p>
            <a:fld id="{AD73DD58-C440-4D52-A07B-93AD5E9229A4}" type="slidenum">
              <a:rPr lang="en-US" smtClean="0"/>
              <a:t>13</a:t>
            </a:fld>
            <a:endParaRPr lang="en-US"/>
          </a:p>
        </p:txBody>
      </p:sp>
    </p:spTree>
    <p:extLst>
      <p:ext uri="{BB962C8B-B14F-4D97-AF65-F5344CB8AC3E}">
        <p14:creationId xmlns:p14="http://schemas.microsoft.com/office/powerpoint/2010/main" val="29655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fuel with people on board (this includes the driver)</a:t>
            </a:r>
          </a:p>
          <a:p>
            <a:endParaRPr lang="en-US" dirty="0"/>
          </a:p>
          <a:p>
            <a:r>
              <a:rPr lang="en-US" dirty="0"/>
              <a:t>Do not push a disabled bus with passengers on board</a:t>
            </a:r>
          </a:p>
          <a:p>
            <a:endParaRPr lang="en-US" dirty="0"/>
          </a:p>
          <a:p>
            <a:r>
              <a:rPr lang="en-US" dirty="0"/>
              <a:t>The interlock system applies the brake and holds the engine at idle when the rear door is opened. DO NOT use this in place of the parking brake.</a:t>
            </a:r>
          </a:p>
        </p:txBody>
      </p:sp>
      <p:sp>
        <p:nvSpPr>
          <p:cNvPr id="4" name="Slide Number Placeholder 3"/>
          <p:cNvSpPr>
            <a:spLocks noGrp="1"/>
          </p:cNvSpPr>
          <p:nvPr>
            <p:ph type="sldNum" sz="quarter" idx="10"/>
          </p:nvPr>
        </p:nvSpPr>
        <p:spPr/>
        <p:txBody>
          <a:bodyPr/>
          <a:lstStyle/>
          <a:p>
            <a:fld id="{AD73DD58-C440-4D52-A07B-93AD5E9229A4}" type="slidenum">
              <a:rPr lang="en-US" smtClean="0"/>
              <a:t>14</a:t>
            </a:fld>
            <a:endParaRPr lang="en-US"/>
          </a:p>
        </p:txBody>
      </p:sp>
    </p:spTree>
    <p:extLst>
      <p:ext uri="{BB962C8B-B14F-4D97-AF65-F5344CB8AC3E}">
        <p14:creationId xmlns:p14="http://schemas.microsoft.com/office/powerpoint/2010/main" val="3980598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Brake test is the most failed test. </a:t>
            </a:r>
          </a:p>
          <a:p>
            <a:endParaRPr lang="en-US" dirty="0"/>
          </a:p>
          <a:p>
            <a:r>
              <a:rPr lang="en-US" dirty="0"/>
              <a:t>Study it carefully</a:t>
            </a:r>
          </a:p>
        </p:txBody>
      </p:sp>
      <p:sp>
        <p:nvSpPr>
          <p:cNvPr id="4" name="Slide Number Placeholder 3"/>
          <p:cNvSpPr>
            <a:spLocks noGrp="1"/>
          </p:cNvSpPr>
          <p:nvPr>
            <p:ph type="sldNum" sz="quarter" idx="10"/>
          </p:nvPr>
        </p:nvSpPr>
        <p:spPr/>
        <p:txBody>
          <a:bodyPr/>
          <a:lstStyle/>
          <a:p>
            <a:fld id="{AD73DD58-C440-4D52-A07B-93AD5E9229A4}" type="slidenum">
              <a:rPr lang="en-US" smtClean="0"/>
              <a:t>15</a:t>
            </a:fld>
            <a:endParaRPr lang="en-US"/>
          </a:p>
        </p:txBody>
      </p:sp>
    </p:spTree>
    <p:extLst>
      <p:ext uri="{BB962C8B-B14F-4D97-AF65-F5344CB8AC3E}">
        <p14:creationId xmlns:p14="http://schemas.microsoft.com/office/powerpoint/2010/main" val="74806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turn to section 5 now. This is the most commonly missed</a:t>
            </a:r>
            <a:r>
              <a:rPr lang="en-US" baseline="0" dirty="0"/>
              <a:t> test. We will spend the most time covering this section today.</a:t>
            </a:r>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16</a:t>
            </a:fld>
            <a:endParaRPr lang="en-US"/>
          </a:p>
        </p:txBody>
      </p:sp>
    </p:spTree>
    <p:extLst>
      <p:ext uri="{BB962C8B-B14F-4D97-AF65-F5344CB8AC3E}">
        <p14:creationId xmlns:p14="http://schemas.microsoft.com/office/powerpoint/2010/main" val="268040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brake system applies and releases the brakes when the service brake is applied.</a:t>
            </a:r>
          </a:p>
          <a:p>
            <a:endParaRPr lang="en-US" dirty="0"/>
          </a:p>
          <a:p>
            <a:r>
              <a:rPr lang="en-US" dirty="0"/>
              <a:t>Parking Brake System applies and releases the parking brakes when the parking brake knob is applied</a:t>
            </a:r>
          </a:p>
          <a:p>
            <a:endParaRPr lang="en-US" dirty="0"/>
          </a:p>
          <a:p>
            <a:r>
              <a:rPr lang="en-US" dirty="0"/>
              <a:t>Emergency Brake System uses parts of the service brake and parking brake system when there is a failure of the brake system</a:t>
            </a:r>
          </a:p>
        </p:txBody>
      </p:sp>
      <p:sp>
        <p:nvSpPr>
          <p:cNvPr id="4" name="Slide Number Placeholder 3"/>
          <p:cNvSpPr>
            <a:spLocks noGrp="1"/>
          </p:cNvSpPr>
          <p:nvPr>
            <p:ph type="sldNum" sz="quarter" idx="10"/>
          </p:nvPr>
        </p:nvSpPr>
        <p:spPr/>
        <p:txBody>
          <a:bodyPr/>
          <a:lstStyle/>
          <a:p>
            <a:fld id="{AD73DD58-C440-4D52-A07B-93AD5E9229A4}" type="slidenum">
              <a:rPr lang="en-US" smtClean="0"/>
              <a:t>17</a:t>
            </a:fld>
            <a:endParaRPr lang="en-US"/>
          </a:p>
        </p:txBody>
      </p:sp>
    </p:spTree>
    <p:extLst>
      <p:ext uri="{BB962C8B-B14F-4D97-AF65-F5344CB8AC3E}">
        <p14:creationId xmlns:p14="http://schemas.microsoft.com/office/powerpoint/2010/main" val="214698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a:t>
            </a:r>
          </a:p>
          <a:p>
            <a:endParaRPr lang="en-US" dirty="0"/>
          </a:p>
          <a:p>
            <a:r>
              <a:rPr lang="en-US" dirty="0"/>
              <a:t>CDL Professor:  http://www.youtube.com/watch?v=UuajFbUNydo&amp;list=PLUDm9wi1KwdSbbg_lDy0RgonSqzOxn7aJ&amp;index=1</a:t>
            </a:r>
          </a:p>
          <a:p>
            <a:endParaRPr lang="en-US" dirty="0"/>
          </a:p>
          <a:p>
            <a:r>
              <a:rPr lang="en-US" dirty="0"/>
              <a:t>Understanding Air Brakes Jefferson County Schools:  https://www.youtube.com/watch?v=likqvlyOhDQ</a:t>
            </a:r>
          </a:p>
        </p:txBody>
      </p:sp>
      <p:sp>
        <p:nvSpPr>
          <p:cNvPr id="4" name="Slide Number Placeholder 3"/>
          <p:cNvSpPr>
            <a:spLocks noGrp="1"/>
          </p:cNvSpPr>
          <p:nvPr>
            <p:ph type="sldNum" sz="quarter" idx="10"/>
          </p:nvPr>
        </p:nvSpPr>
        <p:spPr/>
        <p:txBody>
          <a:bodyPr/>
          <a:lstStyle/>
          <a:p>
            <a:fld id="{AD73DD58-C440-4D52-A07B-93AD5E9229A4}" type="slidenum">
              <a:rPr lang="en-US" smtClean="0"/>
              <a:t>18</a:t>
            </a:fld>
            <a:endParaRPr lang="en-US"/>
          </a:p>
        </p:txBody>
      </p:sp>
    </p:spTree>
    <p:extLst>
      <p:ext uri="{BB962C8B-B14F-4D97-AF65-F5344CB8AC3E}">
        <p14:creationId xmlns:p14="http://schemas.microsoft.com/office/powerpoint/2010/main" val="2978131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a:t>
            </a:r>
          </a:p>
          <a:p>
            <a:endParaRPr lang="en-US" dirty="0"/>
          </a:p>
          <a:p>
            <a:r>
              <a:rPr lang="en-US" dirty="0"/>
              <a:t>S-Cam Air Brakes Crash Forensics:  https://www.youtube.com/watch?v=3mrUMTP4thI</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19</a:t>
            </a:fld>
            <a:endParaRPr lang="en-US"/>
          </a:p>
        </p:txBody>
      </p:sp>
    </p:spTree>
    <p:extLst>
      <p:ext uri="{BB962C8B-B14F-4D97-AF65-F5344CB8AC3E}">
        <p14:creationId xmlns:p14="http://schemas.microsoft.com/office/powerpoint/2010/main" val="342952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tests you will be taking at the DOL: The general Knowledge, Passenger Endorsement, Air Brake restriction removed and School bus Endorsement. You must pass all 4 tests to get your permit. Think about the first</a:t>
            </a:r>
            <a:r>
              <a:rPr lang="en-US" baseline="0" dirty="0"/>
              <a:t> time you got your drivers license. You took a written test at DOL then practice, practice, practice, driving and then you did a drive test. The same thing goes for getting your CDL.</a:t>
            </a:r>
          </a:p>
          <a:p>
            <a:endParaRPr lang="en-US" baseline="0" dirty="0"/>
          </a:p>
          <a:p>
            <a:r>
              <a:rPr lang="en-US" baseline="0" dirty="0"/>
              <a:t>Taking the written test costs $35 and if you fail any of the 4 tests it is $35 to retake the written test. After passing all 4 tests you then can purchase the permit and add it to your existing drivers license and that is a $40 fee.</a:t>
            </a:r>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2</a:t>
            </a:fld>
            <a:endParaRPr lang="en-US"/>
          </a:p>
        </p:txBody>
      </p:sp>
    </p:spTree>
    <p:extLst>
      <p:ext uri="{BB962C8B-B14F-4D97-AF65-F5344CB8AC3E}">
        <p14:creationId xmlns:p14="http://schemas.microsoft.com/office/powerpoint/2010/main" val="1261739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each brake part</a:t>
            </a:r>
          </a:p>
          <a:p>
            <a:r>
              <a:rPr lang="en-US" dirty="0"/>
              <a:t>Show the brake parts we have</a:t>
            </a:r>
          </a:p>
        </p:txBody>
      </p:sp>
      <p:sp>
        <p:nvSpPr>
          <p:cNvPr id="4" name="Slide Number Placeholder 3"/>
          <p:cNvSpPr>
            <a:spLocks noGrp="1"/>
          </p:cNvSpPr>
          <p:nvPr>
            <p:ph type="sldNum" sz="quarter" idx="10"/>
          </p:nvPr>
        </p:nvSpPr>
        <p:spPr/>
        <p:txBody>
          <a:bodyPr/>
          <a:lstStyle/>
          <a:p>
            <a:fld id="{AD73DD58-C440-4D52-A07B-93AD5E9229A4}" type="slidenum">
              <a:rPr lang="en-US" smtClean="0"/>
              <a:t>20</a:t>
            </a:fld>
            <a:endParaRPr lang="en-US"/>
          </a:p>
        </p:txBody>
      </p:sp>
    </p:spTree>
    <p:extLst>
      <p:ext uri="{BB962C8B-B14F-4D97-AF65-F5344CB8AC3E}">
        <p14:creationId xmlns:p14="http://schemas.microsoft.com/office/powerpoint/2010/main" val="87433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buses have different gauges.</a:t>
            </a:r>
          </a:p>
          <a:p>
            <a:endParaRPr lang="en-US" dirty="0"/>
          </a:p>
          <a:p>
            <a:r>
              <a:rPr lang="en-US" dirty="0"/>
              <a:t>On the left there is one gauge with 2 needles, 1 for the front air tank and 1 for the rear air tank.</a:t>
            </a:r>
          </a:p>
          <a:p>
            <a:r>
              <a:rPr lang="en-US" dirty="0"/>
              <a:t>The center, again, has 2 needles, but looks different.</a:t>
            </a:r>
          </a:p>
          <a:p>
            <a:r>
              <a:rPr lang="en-US" dirty="0"/>
              <a:t>On the right there are separate gauges for the front and the rear.</a:t>
            </a:r>
          </a:p>
        </p:txBody>
      </p:sp>
      <p:sp>
        <p:nvSpPr>
          <p:cNvPr id="4" name="Slide Number Placeholder 3"/>
          <p:cNvSpPr>
            <a:spLocks noGrp="1"/>
          </p:cNvSpPr>
          <p:nvPr>
            <p:ph type="sldNum" sz="quarter" idx="10"/>
          </p:nvPr>
        </p:nvSpPr>
        <p:spPr/>
        <p:txBody>
          <a:bodyPr/>
          <a:lstStyle/>
          <a:p>
            <a:fld id="{AD73DD58-C440-4D52-A07B-93AD5E9229A4}" type="slidenum">
              <a:rPr lang="en-US" smtClean="0"/>
              <a:t>21</a:t>
            </a:fld>
            <a:endParaRPr lang="en-US"/>
          </a:p>
        </p:txBody>
      </p:sp>
    </p:spTree>
    <p:extLst>
      <p:ext uri="{BB962C8B-B14F-4D97-AF65-F5344CB8AC3E}">
        <p14:creationId xmlns:p14="http://schemas.microsoft.com/office/powerpoint/2010/main" val="83058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 air warning lights will look different depending on what bus you are driving.</a:t>
            </a:r>
          </a:p>
          <a:p>
            <a:endParaRPr lang="en-US" dirty="0"/>
          </a:p>
          <a:p>
            <a:r>
              <a:rPr lang="en-US" dirty="0"/>
              <a:t>On the left, the lights are at the far left side of the dashboard. </a:t>
            </a:r>
          </a:p>
          <a:p>
            <a:r>
              <a:rPr lang="en-US" dirty="0"/>
              <a:t>The center light is at the bottom of the speedometer.</a:t>
            </a:r>
          </a:p>
          <a:p>
            <a:r>
              <a:rPr lang="en-US" dirty="0"/>
              <a:t>On the right is a very old wigwag mounted on the bulkhead in the center of the windshield.  It will fall down and swing back and forth when the air pressure falls too low.</a:t>
            </a:r>
          </a:p>
        </p:txBody>
      </p:sp>
      <p:sp>
        <p:nvSpPr>
          <p:cNvPr id="4" name="Slide Number Placeholder 3"/>
          <p:cNvSpPr>
            <a:spLocks noGrp="1"/>
          </p:cNvSpPr>
          <p:nvPr>
            <p:ph type="sldNum" sz="quarter" idx="10"/>
          </p:nvPr>
        </p:nvSpPr>
        <p:spPr/>
        <p:txBody>
          <a:bodyPr/>
          <a:lstStyle/>
          <a:p>
            <a:fld id="{AD73DD58-C440-4D52-A07B-93AD5E9229A4}" type="slidenum">
              <a:rPr lang="en-US" smtClean="0"/>
              <a:t>22</a:t>
            </a:fld>
            <a:endParaRPr lang="en-US"/>
          </a:p>
        </p:txBody>
      </p:sp>
    </p:spTree>
    <p:extLst>
      <p:ext uri="{BB962C8B-B14F-4D97-AF65-F5344CB8AC3E}">
        <p14:creationId xmlns:p14="http://schemas.microsoft.com/office/powerpoint/2010/main" val="168216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different tests that make up the Air Supply System Check.</a:t>
            </a:r>
          </a:p>
          <a:p>
            <a:pPr marL="228600" indent="-228600">
              <a:buAutoNum type="arabicPeriod"/>
            </a:pPr>
            <a:r>
              <a:rPr lang="en-US" dirty="0"/>
              <a:t>Air leakage rate</a:t>
            </a:r>
          </a:p>
          <a:p>
            <a:pPr marL="228600" indent="-228600">
              <a:buAutoNum type="arabicPeriod"/>
            </a:pPr>
            <a:r>
              <a:rPr lang="en-US" dirty="0"/>
              <a:t>Low air warning light/buzzer</a:t>
            </a:r>
          </a:p>
          <a:p>
            <a:pPr marL="228600" indent="-228600">
              <a:buAutoNum type="arabicPeriod"/>
            </a:pPr>
            <a:r>
              <a:rPr lang="en-US" dirty="0"/>
              <a:t>Parking brake</a:t>
            </a:r>
          </a:p>
          <a:p>
            <a:pPr marL="228600" indent="-228600">
              <a:buAutoNum type="arabicPeriod"/>
            </a:pPr>
            <a:r>
              <a:rPr lang="en-US" dirty="0"/>
              <a:t>Air governor cutout</a:t>
            </a:r>
          </a:p>
        </p:txBody>
      </p:sp>
      <p:sp>
        <p:nvSpPr>
          <p:cNvPr id="4" name="Slide Number Placeholder 3"/>
          <p:cNvSpPr>
            <a:spLocks noGrp="1"/>
          </p:cNvSpPr>
          <p:nvPr>
            <p:ph type="sldNum" sz="quarter" idx="10"/>
          </p:nvPr>
        </p:nvSpPr>
        <p:spPr/>
        <p:txBody>
          <a:bodyPr/>
          <a:lstStyle/>
          <a:p>
            <a:fld id="{AD73DD58-C440-4D52-A07B-93AD5E9229A4}" type="slidenum">
              <a:rPr lang="en-US" smtClean="0"/>
              <a:t>23</a:t>
            </a:fld>
            <a:endParaRPr lang="en-US"/>
          </a:p>
        </p:txBody>
      </p:sp>
    </p:spTree>
    <p:extLst>
      <p:ext uri="{BB962C8B-B14F-4D97-AF65-F5344CB8AC3E}">
        <p14:creationId xmlns:p14="http://schemas.microsoft.com/office/powerpoint/2010/main" val="1182117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the air leak test you need to build your air to maximum and listen for the air governor to cutout.</a:t>
            </a:r>
          </a:p>
          <a:p>
            <a:endParaRPr lang="en-US" dirty="0"/>
          </a:p>
          <a:p>
            <a:r>
              <a:rPr lang="en-US" dirty="0"/>
              <a:t>With the engine off and the key in the “on” position</a:t>
            </a:r>
          </a:p>
          <a:p>
            <a:r>
              <a:rPr lang="en-US" dirty="0"/>
              <a:t>Make sure your foot is on the service brake before releasing the parking brake, otherwise the bus might roll.</a:t>
            </a:r>
          </a:p>
          <a:p>
            <a:r>
              <a:rPr lang="en-US" dirty="0"/>
              <a:t>Release the parking brake.</a:t>
            </a:r>
          </a:p>
          <a:p>
            <a:r>
              <a:rPr lang="en-US" dirty="0"/>
              <a:t>Let gauges settle, hold brake for 1 min. (time with a watch or cell phone)</a:t>
            </a:r>
          </a:p>
          <a:p>
            <a:r>
              <a:rPr lang="en-US" dirty="0"/>
              <a:t>Cannot lose more than 3 psi in 1 minute.</a:t>
            </a:r>
          </a:p>
        </p:txBody>
      </p:sp>
      <p:sp>
        <p:nvSpPr>
          <p:cNvPr id="4" name="Slide Number Placeholder 3"/>
          <p:cNvSpPr>
            <a:spLocks noGrp="1"/>
          </p:cNvSpPr>
          <p:nvPr>
            <p:ph type="sldNum" sz="quarter" idx="10"/>
          </p:nvPr>
        </p:nvSpPr>
        <p:spPr/>
        <p:txBody>
          <a:bodyPr/>
          <a:lstStyle/>
          <a:p>
            <a:fld id="{AD73DD58-C440-4D52-A07B-93AD5E9229A4}" type="slidenum">
              <a:rPr lang="en-US" smtClean="0"/>
              <a:t>24</a:t>
            </a:fld>
            <a:endParaRPr lang="en-US"/>
          </a:p>
        </p:txBody>
      </p:sp>
    </p:spTree>
    <p:extLst>
      <p:ext uri="{BB962C8B-B14F-4D97-AF65-F5344CB8AC3E}">
        <p14:creationId xmlns:p14="http://schemas.microsoft.com/office/powerpoint/2010/main" val="865774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low air warning light/buzzer test you need to press and release the service brake to fan the air down. The low air warning light and buzzer should activate at 60 psi or above.</a:t>
            </a:r>
          </a:p>
        </p:txBody>
      </p:sp>
      <p:sp>
        <p:nvSpPr>
          <p:cNvPr id="4" name="Slide Number Placeholder 3"/>
          <p:cNvSpPr>
            <a:spLocks noGrp="1"/>
          </p:cNvSpPr>
          <p:nvPr>
            <p:ph type="sldNum" sz="quarter" idx="10"/>
          </p:nvPr>
        </p:nvSpPr>
        <p:spPr/>
        <p:txBody>
          <a:bodyPr/>
          <a:lstStyle/>
          <a:p>
            <a:fld id="{AD73DD58-C440-4D52-A07B-93AD5E9229A4}" type="slidenum">
              <a:rPr lang="en-US" smtClean="0"/>
              <a:t>25</a:t>
            </a:fld>
            <a:endParaRPr lang="en-US"/>
          </a:p>
        </p:txBody>
      </p:sp>
    </p:spTree>
    <p:extLst>
      <p:ext uri="{BB962C8B-B14F-4D97-AF65-F5344CB8AC3E}">
        <p14:creationId xmlns:p14="http://schemas.microsoft.com/office/powerpoint/2010/main" val="528600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Parking brake vs Emergency brake</a:t>
            </a:r>
          </a:p>
          <a:p>
            <a:endParaRPr lang="en-US" dirty="0"/>
          </a:p>
          <a:p>
            <a:r>
              <a:rPr lang="en-US" dirty="0"/>
              <a:t>Continue to fan down air with the service brake and the emergency brake should pop at approximately 40 psi (okay to say 20-45 psi) or manufacturer’s specification.</a:t>
            </a:r>
          </a:p>
        </p:txBody>
      </p:sp>
      <p:sp>
        <p:nvSpPr>
          <p:cNvPr id="4" name="Slide Number Placeholder 3"/>
          <p:cNvSpPr>
            <a:spLocks noGrp="1"/>
          </p:cNvSpPr>
          <p:nvPr>
            <p:ph type="sldNum" sz="quarter" idx="10"/>
          </p:nvPr>
        </p:nvSpPr>
        <p:spPr/>
        <p:txBody>
          <a:bodyPr/>
          <a:lstStyle/>
          <a:p>
            <a:fld id="{AD73DD58-C440-4D52-A07B-93AD5E9229A4}" type="slidenum">
              <a:rPr lang="en-US" smtClean="0"/>
              <a:t>26</a:t>
            </a:fld>
            <a:endParaRPr lang="en-US"/>
          </a:p>
        </p:txBody>
      </p:sp>
    </p:spTree>
    <p:extLst>
      <p:ext uri="{BB962C8B-B14F-4D97-AF65-F5344CB8AC3E}">
        <p14:creationId xmlns:p14="http://schemas.microsoft.com/office/powerpoint/2010/main" val="2536603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time the rate of the air pressure buildup. Bring the RPM’s up to 1200-1500 and pressure should build from 85 psi to 100 psi in 45 seconds in dual air systems.</a:t>
            </a:r>
          </a:p>
        </p:txBody>
      </p:sp>
      <p:sp>
        <p:nvSpPr>
          <p:cNvPr id="4" name="Slide Number Placeholder 3"/>
          <p:cNvSpPr>
            <a:spLocks noGrp="1"/>
          </p:cNvSpPr>
          <p:nvPr>
            <p:ph type="sldNum" sz="quarter" idx="10"/>
          </p:nvPr>
        </p:nvSpPr>
        <p:spPr/>
        <p:txBody>
          <a:bodyPr/>
          <a:lstStyle/>
          <a:p>
            <a:fld id="{AD73DD58-C440-4D52-A07B-93AD5E9229A4}" type="slidenum">
              <a:rPr lang="en-US" smtClean="0"/>
              <a:t>27</a:t>
            </a:fld>
            <a:endParaRPr lang="en-US"/>
          </a:p>
        </p:txBody>
      </p:sp>
    </p:spTree>
    <p:extLst>
      <p:ext uri="{BB962C8B-B14F-4D97-AF65-F5344CB8AC3E}">
        <p14:creationId xmlns:p14="http://schemas.microsoft.com/office/powerpoint/2010/main" val="1617830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governor should cut in when air pressure drops below 100 psi</a:t>
            </a:r>
          </a:p>
          <a:p>
            <a:endParaRPr lang="en-US" dirty="0"/>
          </a:p>
          <a:p>
            <a:r>
              <a:rPr lang="en-US" dirty="0"/>
              <a:t>When filling air tanks, air compressor governor should shut off at manufacturers specifications, usually between 120-140 psi, about 125 </a:t>
            </a:r>
          </a:p>
        </p:txBody>
      </p:sp>
      <p:sp>
        <p:nvSpPr>
          <p:cNvPr id="4" name="Slide Number Placeholder 3"/>
          <p:cNvSpPr>
            <a:spLocks noGrp="1"/>
          </p:cNvSpPr>
          <p:nvPr>
            <p:ph type="sldNum" sz="quarter" idx="10"/>
          </p:nvPr>
        </p:nvSpPr>
        <p:spPr/>
        <p:txBody>
          <a:bodyPr/>
          <a:lstStyle/>
          <a:p>
            <a:fld id="{AD73DD58-C440-4D52-A07B-93AD5E9229A4}" type="slidenum">
              <a:rPr lang="en-US" smtClean="0"/>
              <a:t>28</a:t>
            </a:fld>
            <a:endParaRPr lang="en-US"/>
          </a:p>
        </p:txBody>
      </p:sp>
    </p:spTree>
    <p:extLst>
      <p:ext uri="{BB962C8B-B14F-4D97-AF65-F5344CB8AC3E}">
        <p14:creationId xmlns:p14="http://schemas.microsoft.com/office/powerpoint/2010/main" val="424168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a:t>
            </a:r>
            <a:r>
              <a:rPr lang="en-US" baseline="0" dirty="0"/>
              <a:t> take notes and write down these numbers on the back of your study guide. You will need to know these numbers for your air brake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100 psi – Adequate air supply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 more than 3 psi – 1 min air leak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60 psi or above – low air warning light and buzzer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20-45 psi – air brake setup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85-100 psi in 45 sec. – air build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100-125 psi – air governor cut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100 psi – Compressor cut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120-140 psi – air supply gauge governor cut out</a:t>
            </a:r>
            <a:endParaRPr lang="en-US" dirty="0"/>
          </a:p>
          <a:p>
            <a:r>
              <a:rPr lang="en-US" dirty="0"/>
              <a:t>150 psi – Safety valve</a:t>
            </a:r>
          </a:p>
        </p:txBody>
      </p:sp>
      <p:sp>
        <p:nvSpPr>
          <p:cNvPr id="4" name="Slide Number Placeholder 3"/>
          <p:cNvSpPr>
            <a:spLocks noGrp="1"/>
          </p:cNvSpPr>
          <p:nvPr>
            <p:ph type="sldNum" sz="quarter" idx="10"/>
          </p:nvPr>
        </p:nvSpPr>
        <p:spPr/>
        <p:txBody>
          <a:bodyPr/>
          <a:lstStyle/>
          <a:p>
            <a:fld id="{AD73DD58-C440-4D52-A07B-93AD5E9229A4}" type="slidenum">
              <a:rPr lang="en-US" smtClean="0"/>
              <a:t>29</a:t>
            </a:fld>
            <a:endParaRPr lang="en-US"/>
          </a:p>
        </p:txBody>
      </p:sp>
    </p:spTree>
    <p:extLst>
      <p:ext uri="{BB962C8B-B14F-4D97-AF65-F5344CB8AC3E}">
        <p14:creationId xmlns:p14="http://schemas.microsoft.com/office/powerpoint/2010/main" val="101697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go to</a:t>
            </a:r>
            <a:r>
              <a:rPr lang="en-US" baseline="0" dirty="0"/>
              <a:t> the DOL prepared to apply for your permit. You can find the application requirements on page 1-3 through 1-4.</a:t>
            </a:r>
          </a:p>
          <a:p>
            <a:r>
              <a:rPr lang="en-US" baseline="0" dirty="0"/>
              <a:t>The things I want you to take note of are :</a:t>
            </a:r>
          </a:p>
          <a:p>
            <a:r>
              <a:rPr lang="en-US" baseline="0" dirty="0"/>
              <a:t>SS card</a:t>
            </a:r>
          </a:p>
          <a:p>
            <a:r>
              <a:rPr lang="en-US" baseline="0" dirty="0"/>
              <a:t>All name changes from birth including birth certificate (marriage certificate, divorce certificate)</a:t>
            </a:r>
          </a:p>
          <a:p>
            <a:r>
              <a:rPr lang="en-US" baseline="0" dirty="0"/>
              <a:t>Proof of residency (birth certificate/passport/ resident card/naturalization/certificate of citizenship/consular report of birth abroad)</a:t>
            </a:r>
          </a:p>
          <a:p>
            <a:endParaRPr lang="en-US" baseline="0" dirty="0"/>
          </a:p>
          <a:p>
            <a:r>
              <a:rPr lang="en-US" baseline="0" dirty="0"/>
              <a:t>Please note birth certificate must be certified. The original from the hospital is not accepted.</a:t>
            </a:r>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3</a:t>
            </a:fld>
            <a:endParaRPr lang="en-US"/>
          </a:p>
        </p:txBody>
      </p:sp>
    </p:spTree>
    <p:extLst>
      <p:ext uri="{BB962C8B-B14F-4D97-AF65-F5344CB8AC3E}">
        <p14:creationId xmlns:p14="http://schemas.microsoft.com/office/powerpoint/2010/main" val="2945249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20 questions to answer, you must get 16 right to pass.  When taking this test, think “School Bus”.</a:t>
            </a:r>
          </a:p>
        </p:txBody>
      </p:sp>
      <p:sp>
        <p:nvSpPr>
          <p:cNvPr id="4" name="Slide Number Placeholder 3"/>
          <p:cNvSpPr>
            <a:spLocks noGrp="1"/>
          </p:cNvSpPr>
          <p:nvPr>
            <p:ph type="sldNum" sz="quarter" idx="10"/>
          </p:nvPr>
        </p:nvSpPr>
        <p:spPr/>
        <p:txBody>
          <a:bodyPr/>
          <a:lstStyle/>
          <a:p>
            <a:fld id="{AD73DD58-C440-4D52-A07B-93AD5E9229A4}" type="slidenum">
              <a:rPr lang="en-US" smtClean="0"/>
              <a:t>30</a:t>
            </a:fld>
            <a:endParaRPr lang="en-US"/>
          </a:p>
        </p:txBody>
      </p:sp>
    </p:spTree>
    <p:extLst>
      <p:ext uri="{BB962C8B-B14F-4D97-AF65-F5344CB8AC3E}">
        <p14:creationId xmlns:p14="http://schemas.microsoft.com/office/powerpoint/2010/main" val="411971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10 in the CDL Guide is for School Buses. It covers the following material:</a:t>
            </a:r>
          </a:p>
          <a:p>
            <a:pPr marL="228600" indent="-228600">
              <a:buAutoNum type="arabicPeriod"/>
            </a:pPr>
            <a:r>
              <a:rPr lang="en-US" dirty="0"/>
              <a:t>Danger zones and  use of mirrors</a:t>
            </a:r>
          </a:p>
          <a:p>
            <a:pPr marL="228600" indent="-228600">
              <a:buAutoNum type="arabicPeriod"/>
            </a:pPr>
            <a:r>
              <a:rPr lang="en-US" dirty="0"/>
              <a:t>Loading and unloading </a:t>
            </a:r>
          </a:p>
          <a:p>
            <a:pPr marL="228600" indent="-228600">
              <a:buAutoNum type="arabicPeriod"/>
            </a:pPr>
            <a:r>
              <a:rPr lang="en-US" dirty="0"/>
              <a:t>Emergency exit and evacuation</a:t>
            </a:r>
          </a:p>
          <a:p>
            <a:pPr marL="228600" indent="-228600">
              <a:buAutoNum type="arabicPeriod"/>
            </a:pPr>
            <a:r>
              <a:rPr lang="en-US" dirty="0"/>
              <a:t>Railroad highway grade crossings</a:t>
            </a:r>
          </a:p>
          <a:p>
            <a:pPr marL="228600" indent="-228600">
              <a:buAutoNum type="arabicPeriod"/>
            </a:pPr>
            <a:r>
              <a:rPr lang="en-US" dirty="0"/>
              <a:t>Student management</a:t>
            </a:r>
          </a:p>
          <a:p>
            <a:pPr marL="228600" indent="-228600">
              <a:buAutoNum type="arabicPeriod"/>
            </a:pPr>
            <a:r>
              <a:rPr lang="en-US" dirty="0"/>
              <a:t>Antilock braking system</a:t>
            </a:r>
          </a:p>
          <a:p>
            <a:pPr marL="228600" indent="-228600">
              <a:buAutoNum type="arabicPeriod"/>
            </a:pPr>
            <a:r>
              <a:rPr lang="en-US" dirty="0"/>
              <a:t>Special safety considerations</a:t>
            </a:r>
          </a:p>
        </p:txBody>
      </p:sp>
      <p:sp>
        <p:nvSpPr>
          <p:cNvPr id="4" name="Slide Number Placeholder 3"/>
          <p:cNvSpPr>
            <a:spLocks noGrp="1"/>
          </p:cNvSpPr>
          <p:nvPr>
            <p:ph type="sldNum" sz="quarter" idx="10"/>
          </p:nvPr>
        </p:nvSpPr>
        <p:spPr/>
        <p:txBody>
          <a:bodyPr/>
          <a:lstStyle/>
          <a:p>
            <a:fld id="{AD73DD58-C440-4D52-A07B-93AD5E9229A4}" type="slidenum">
              <a:rPr lang="en-US" smtClean="0"/>
              <a:t>31</a:t>
            </a:fld>
            <a:endParaRPr lang="en-US"/>
          </a:p>
        </p:txBody>
      </p:sp>
    </p:spTree>
    <p:extLst>
      <p:ext uri="{BB962C8B-B14F-4D97-AF65-F5344CB8AC3E}">
        <p14:creationId xmlns:p14="http://schemas.microsoft.com/office/powerpoint/2010/main" val="835566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danger zones on each side of the bus that every school bus driver must be aware of.  They are:</a:t>
            </a:r>
          </a:p>
          <a:p>
            <a:endParaRPr lang="en-US" dirty="0"/>
          </a:p>
          <a:p>
            <a:r>
              <a:rPr lang="en-US" dirty="0"/>
              <a:t>10’ in front of the bus</a:t>
            </a:r>
          </a:p>
          <a:p>
            <a:r>
              <a:rPr lang="en-US" dirty="0"/>
              <a:t>10’ on the left side of the bus</a:t>
            </a:r>
          </a:p>
          <a:p>
            <a:r>
              <a:rPr lang="en-US" dirty="0"/>
              <a:t>10’ behind the bus</a:t>
            </a:r>
          </a:p>
          <a:p>
            <a:r>
              <a:rPr lang="en-US" dirty="0"/>
              <a:t>10’ on the right side of the bus</a:t>
            </a:r>
          </a:p>
          <a:p>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32</a:t>
            </a:fld>
            <a:endParaRPr lang="en-US"/>
          </a:p>
        </p:txBody>
      </p:sp>
    </p:spTree>
    <p:extLst>
      <p:ext uri="{BB962C8B-B14F-4D97-AF65-F5344CB8AC3E}">
        <p14:creationId xmlns:p14="http://schemas.microsoft.com/office/powerpoint/2010/main" val="3187153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&amp; Right side mirrors – </a:t>
            </a:r>
          </a:p>
          <a:p>
            <a:r>
              <a:rPr lang="en-US" dirty="0"/>
              <a:t>      top mirror is the flat mirror – </a:t>
            </a:r>
          </a:p>
          <a:p>
            <a:r>
              <a:rPr lang="en-US" dirty="0"/>
              <a:t>      bottom mirror is the convex mirror – it’s curved, things look smaller</a:t>
            </a:r>
          </a:p>
          <a:p>
            <a:endParaRPr lang="en-US" dirty="0"/>
          </a:p>
          <a:p>
            <a:r>
              <a:rPr lang="en-US" dirty="0"/>
              <a:t>Left &amp; Right crossover mirrors – also curved, things look distorted.</a:t>
            </a:r>
          </a:p>
        </p:txBody>
      </p:sp>
      <p:sp>
        <p:nvSpPr>
          <p:cNvPr id="4" name="Slide Number Placeholder 3"/>
          <p:cNvSpPr>
            <a:spLocks noGrp="1"/>
          </p:cNvSpPr>
          <p:nvPr>
            <p:ph type="sldNum" sz="quarter" idx="10"/>
          </p:nvPr>
        </p:nvSpPr>
        <p:spPr/>
        <p:txBody>
          <a:bodyPr/>
          <a:lstStyle/>
          <a:p>
            <a:fld id="{AD73DD58-C440-4D52-A07B-93AD5E9229A4}" type="slidenum">
              <a:rPr lang="en-US" smtClean="0"/>
              <a:t>33</a:t>
            </a:fld>
            <a:endParaRPr lang="en-US"/>
          </a:p>
        </p:txBody>
      </p:sp>
    </p:spTree>
    <p:extLst>
      <p:ext uri="{BB962C8B-B14F-4D97-AF65-F5344CB8AC3E}">
        <p14:creationId xmlns:p14="http://schemas.microsoft.com/office/powerpoint/2010/main" val="5314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left and right flat mirrors the driver should be able to see 200’ behind the bus – (approximately 4 bus lengths)</a:t>
            </a:r>
          </a:p>
          <a:p>
            <a:endParaRPr lang="en-US" dirty="0"/>
          </a:p>
          <a:p>
            <a:r>
              <a:rPr lang="en-US" dirty="0"/>
              <a:t>Along the side of the bus</a:t>
            </a:r>
          </a:p>
          <a:p>
            <a:endParaRPr lang="en-US" dirty="0"/>
          </a:p>
          <a:p>
            <a:r>
              <a:rPr lang="en-US" dirty="0"/>
              <a:t>The rear tires or duals touching the ground</a:t>
            </a:r>
          </a:p>
        </p:txBody>
      </p:sp>
      <p:sp>
        <p:nvSpPr>
          <p:cNvPr id="4" name="Slide Number Placeholder 3"/>
          <p:cNvSpPr>
            <a:spLocks noGrp="1"/>
          </p:cNvSpPr>
          <p:nvPr>
            <p:ph type="sldNum" sz="quarter" idx="10"/>
          </p:nvPr>
        </p:nvSpPr>
        <p:spPr/>
        <p:txBody>
          <a:bodyPr/>
          <a:lstStyle/>
          <a:p>
            <a:fld id="{AD73DD58-C440-4D52-A07B-93AD5E9229A4}" type="slidenum">
              <a:rPr lang="en-US" smtClean="0"/>
              <a:t>34</a:t>
            </a:fld>
            <a:endParaRPr lang="en-US"/>
          </a:p>
        </p:txBody>
      </p:sp>
    </p:spTree>
    <p:extLst>
      <p:ext uri="{BB962C8B-B14F-4D97-AF65-F5344CB8AC3E}">
        <p14:creationId xmlns:p14="http://schemas.microsoft.com/office/powerpoint/2010/main" val="414271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left and right convex mirrors the driver should see:</a:t>
            </a:r>
          </a:p>
          <a:p>
            <a:endParaRPr lang="en-US" dirty="0"/>
          </a:p>
          <a:p>
            <a:r>
              <a:rPr lang="en-US" dirty="0"/>
              <a:t>The entire side of the bus up to the mirror mounts</a:t>
            </a:r>
          </a:p>
          <a:p>
            <a:endParaRPr lang="en-US" dirty="0"/>
          </a:p>
          <a:p>
            <a:r>
              <a:rPr lang="en-US" dirty="0"/>
              <a:t>The front of the rear tires (duals) touching the ground</a:t>
            </a:r>
          </a:p>
          <a:p>
            <a:endParaRPr lang="en-US" dirty="0"/>
          </a:p>
          <a:p>
            <a:r>
              <a:rPr lang="en-US" dirty="0"/>
              <a:t>At least 1 traffic lane on either side of the bus (2’ out to the side at a distance of 32’ back.</a:t>
            </a:r>
          </a:p>
        </p:txBody>
      </p:sp>
      <p:sp>
        <p:nvSpPr>
          <p:cNvPr id="4" name="Slide Number Placeholder 3"/>
          <p:cNvSpPr>
            <a:spLocks noGrp="1"/>
          </p:cNvSpPr>
          <p:nvPr>
            <p:ph type="sldNum" sz="quarter" idx="10"/>
          </p:nvPr>
        </p:nvSpPr>
        <p:spPr/>
        <p:txBody>
          <a:bodyPr/>
          <a:lstStyle/>
          <a:p>
            <a:fld id="{AD73DD58-C440-4D52-A07B-93AD5E9229A4}" type="slidenum">
              <a:rPr lang="en-US" smtClean="0"/>
              <a:t>35</a:t>
            </a:fld>
            <a:endParaRPr lang="en-US"/>
          </a:p>
        </p:txBody>
      </p:sp>
    </p:spTree>
    <p:extLst>
      <p:ext uri="{BB962C8B-B14F-4D97-AF65-F5344CB8AC3E}">
        <p14:creationId xmlns:p14="http://schemas.microsoft.com/office/powerpoint/2010/main" val="3490806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left and right crossover mirrors the driver should see:</a:t>
            </a:r>
          </a:p>
          <a:p>
            <a:endParaRPr lang="en-US" dirty="0"/>
          </a:p>
          <a:p>
            <a:r>
              <a:rPr lang="en-US" dirty="0"/>
              <a:t>The entire area in front of the bus to a point where direct vision is possible.</a:t>
            </a:r>
          </a:p>
          <a:p>
            <a:endParaRPr lang="en-US" dirty="0"/>
          </a:p>
          <a:p>
            <a:r>
              <a:rPr lang="en-US" dirty="0"/>
              <a:t>The right and left front tires touching the ground</a:t>
            </a:r>
          </a:p>
          <a:p>
            <a:endParaRPr lang="en-US" dirty="0"/>
          </a:p>
          <a:p>
            <a:r>
              <a:rPr lang="en-US" dirty="0"/>
              <a:t>The area from the front of the bus around the right corner to the service door and the area from the front of the bus around the left corner at least to the tire.</a:t>
            </a:r>
          </a:p>
        </p:txBody>
      </p:sp>
      <p:sp>
        <p:nvSpPr>
          <p:cNvPr id="4" name="Slide Number Placeholder 3"/>
          <p:cNvSpPr>
            <a:spLocks noGrp="1"/>
          </p:cNvSpPr>
          <p:nvPr>
            <p:ph type="sldNum" sz="quarter" idx="10"/>
          </p:nvPr>
        </p:nvSpPr>
        <p:spPr/>
        <p:txBody>
          <a:bodyPr/>
          <a:lstStyle/>
          <a:p>
            <a:fld id="{AD73DD58-C440-4D52-A07B-93AD5E9229A4}" type="slidenum">
              <a:rPr lang="en-US" smtClean="0"/>
              <a:t>36</a:t>
            </a:fld>
            <a:endParaRPr lang="en-US"/>
          </a:p>
        </p:txBody>
      </p:sp>
    </p:spTree>
    <p:extLst>
      <p:ext uri="{BB962C8B-B14F-4D97-AF65-F5344CB8AC3E}">
        <p14:creationId xmlns:p14="http://schemas.microsoft.com/office/powerpoint/2010/main" val="3031717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A trucks do not have this mirror</a:t>
            </a:r>
          </a:p>
          <a:p>
            <a:endParaRPr lang="en-US" dirty="0"/>
          </a:p>
          <a:p>
            <a:r>
              <a:rPr lang="en-US" dirty="0"/>
              <a:t>With the interior student mirror the driver should see the top of the rear window in the top of the mirror.</a:t>
            </a:r>
          </a:p>
          <a:p>
            <a:endParaRPr lang="en-US" dirty="0"/>
          </a:p>
          <a:p>
            <a:r>
              <a:rPr lang="en-US" dirty="0"/>
              <a:t>Driver should see all students including the heads of the students right </a:t>
            </a:r>
            <a:r>
              <a:rPr lang="en-US"/>
              <a:t>behind you.</a:t>
            </a:r>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37</a:t>
            </a:fld>
            <a:endParaRPr lang="en-US"/>
          </a:p>
        </p:txBody>
      </p:sp>
    </p:spTree>
    <p:extLst>
      <p:ext uri="{BB962C8B-B14F-4D97-AF65-F5344CB8AC3E}">
        <p14:creationId xmlns:p14="http://schemas.microsoft.com/office/powerpoint/2010/main" val="1551434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100 to 300 feet 35 mph or less. Traveling</a:t>
            </a:r>
            <a:r>
              <a:rPr lang="en-US" baseline="0" dirty="0"/>
              <a:t> slower needs less notice.</a:t>
            </a:r>
          </a:p>
          <a:p>
            <a:r>
              <a:rPr lang="en-US" baseline="0" dirty="0"/>
              <a:t>From 300 to 500 feet is 35 mph or fast. Traveling fast needs more notice.</a:t>
            </a:r>
          </a:p>
          <a:p>
            <a:endParaRPr lang="en-US" baseline="0" dirty="0"/>
          </a:p>
          <a:p>
            <a:r>
              <a:rPr lang="en-US" baseline="0" dirty="0"/>
              <a:t>Common number here is 35 mph.</a:t>
            </a:r>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38</a:t>
            </a:fld>
            <a:endParaRPr lang="en-US"/>
          </a:p>
        </p:txBody>
      </p:sp>
    </p:spTree>
    <p:extLst>
      <p:ext uri="{BB962C8B-B14F-4D97-AF65-F5344CB8AC3E}">
        <p14:creationId xmlns:p14="http://schemas.microsoft.com/office/powerpoint/2010/main" val="318702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a:r>
            <a:r>
              <a:rPr lang="en-US" b="1" u="sng" dirty="0"/>
              <a:t>posted</a:t>
            </a:r>
            <a:r>
              <a:rPr lang="en-US" b="0" u="none" dirty="0"/>
              <a:t> speed is 35 mph or under turn on amber school bus light 100’-300’ before the stop.</a:t>
            </a:r>
          </a:p>
          <a:p>
            <a:endParaRPr lang="en-US" b="0" u="none" dirty="0"/>
          </a:p>
          <a:p>
            <a:r>
              <a:rPr lang="en-US" b="0" u="none" dirty="0"/>
              <a:t>If </a:t>
            </a:r>
            <a:r>
              <a:rPr lang="en-US" b="1" u="sng" dirty="0"/>
              <a:t>posted</a:t>
            </a:r>
            <a:r>
              <a:rPr lang="en-US" b="0" u="none" dirty="0"/>
              <a:t> speed is over 35 mph turn on amber school bus lights 300’-500’ before the stop.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3DD58-C440-4D52-A07B-93AD5E9229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1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knowledge covers the following information</a:t>
            </a:r>
          </a:p>
          <a:p>
            <a:endParaRPr lang="en-US" dirty="0"/>
          </a:p>
          <a:p>
            <a:r>
              <a:rPr lang="en-US" dirty="0"/>
              <a:t>    Section 1 – Introduction</a:t>
            </a:r>
          </a:p>
          <a:p>
            <a:r>
              <a:rPr lang="en-US" dirty="0"/>
              <a:t>    Section 2 – Driving Safely</a:t>
            </a:r>
          </a:p>
          <a:p>
            <a:r>
              <a:rPr lang="en-US" dirty="0"/>
              <a:t>    Section 3 – Transporting Cargo Safely</a:t>
            </a:r>
          </a:p>
        </p:txBody>
      </p:sp>
      <p:sp>
        <p:nvSpPr>
          <p:cNvPr id="4" name="Slide Number Placeholder 3"/>
          <p:cNvSpPr>
            <a:spLocks noGrp="1"/>
          </p:cNvSpPr>
          <p:nvPr>
            <p:ph type="sldNum" sz="quarter" idx="10"/>
          </p:nvPr>
        </p:nvSpPr>
        <p:spPr/>
        <p:txBody>
          <a:bodyPr/>
          <a:lstStyle/>
          <a:p>
            <a:fld id="{AD73DD58-C440-4D52-A07B-93AD5E9229A4}" type="slidenum">
              <a:rPr lang="en-US" smtClean="0"/>
              <a:t>4</a:t>
            </a:fld>
            <a:endParaRPr lang="en-US"/>
          </a:p>
        </p:txBody>
      </p:sp>
    </p:spTree>
    <p:extLst>
      <p:ext uri="{BB962C8B-B14F-4D97-AF65-F5344CB8AC3E}">
        <p14:creationId xmlns:p14="http://schemas.microsoft.com/office/powerpoint/2010/main" val="1137895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walk at least 10’ out from bus and stand 10’ in front of the right corner bumper while waiting to cross the street.</a:t>
            </a:r>
          </a:p>
          <a:p>
            <a:endParaRPr lang="en-US" dirty="0"/>
          </a:p>
          <a:p>
            <a:r>
              <a:rPr lang="en-US" dirty="0"/>
              <a:t>Students should look at the driver and wait for them to signal that it is safe to cross the street.</a:t>
            </a:r>
          </a:p>
        </p:txBody>
      </p:sp>
      <p:sp>
        <p:nvSpPr>
          <p:cNvPr id="4" name="Slide Number Placeholder 3"/>
          <p:cNvSpPr>
            <a:spLocks noGrp="1"/>
          </p:cNvSpPr>
          <p:nvPr>
            <p:ph type="sldNum" sz="quarter" idx="10"/>
          </p:nvPr>
        </p:nvSpPr>
        <p:spPr/>
        <p:txBody>
          <a:bodyPr/>
          <a:lstStyle/>
          <a:p>
            <a:fld id="{AD73DD58-C440-4D52-A07B-93AD5E9229A4}" type="slidenum">
              <a:rPr lang="en-US" smtClean="0"/>
              <a:t>40</a:t>
            </a:fld>
            <a:endParaRPr lang="en-US"/>
          </a:p>
        </p:txBody>
      </p:sp>
    </p:spTree>
    <p:extLst>
      <p:ext uri="{BB962C8B-B14F-4D97-AF65-F5344CB8AC3E}">
        <p14:creationId xmlns:p14="http://schemas.microsoft.com/office/powerpoint/2010/main" val="3550056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safest place is on the bus unless, there is danger of being harmed by staying on the bus. </a:t>
            </a:r>
          </a:p>
          <a:p>
            <a:endParaRPr lang="en-US" dirty="0"/>
          </a:p>
          <a:p>
            <a:r>
              <a:rPr lang="en-US" dirty="0"/>
              <a:t>Such as:</a:t>
            </a:r>
          </a:p>
          <a:p>
            <a:r>
              <a:rPr lang="en-US" dirty="0"/>
              <a:t>Fire</a:t>
            </a:r>
          </a:p>
          <a:p>
            <a:r>
              <a:rPr lang="en-US" dirty="0"/>
              <a:t>Bus stalled on or adjacent to railroad grade crossing.</a:t>
            </a:r>
          </a:p>
          <a:p>
            <a:r>
              <a:rPr lang="en-US" dirty="0"/>
              <a:t>If the bus is in danger of being hit again.</a:t>
            </a:r>
          </a:p>
        </p:txBody>
      </p:sp>
      <p:sp>
        <p:nvSpPr>
          <p:cNvPr id="4" name="Slide Number Placeholder 3"/>
          <p:cNvSpPr>
            <a:spLocks noGrp="1"/>
          </p:cNvSpPr>
          <p:nvPr>
            <p:ph type="sldNum" sz="quarter" idx="10"/>
          </p:nvPr>
        </p:nvSpPr>
        <p:spPr/>
        <p:txBody>
          <a:bodyPr/>
          <a:lstStyle/>
          <a:p>
            <a:fld id="{AD73DD58-C440-4D52-A07B-93AD5E9229A4}" type="slidenum">
              <a:rPr lang="en-US" smtClean="0"/>
              <a:t>41</a:t>
            </a:fld>
            <a:endParaRPr lang="en-US"/>
          </a:p>
        </p:txBody>
      </p:sp>
    </p:spTree>
    <p:extLst>
      <p:ext uri="{BB962C8B-B14F-4D97-AF65-F5344CB8AC3E}">
        <p14:creationId xmlns:p14="http://schemas.microsoft.com/office/powerpoint/2010/main" val="1939148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know about:</a:t>
            </a:r>
          </a:p>
          <a:p>
            <a:r>
              <a:rPr lang="en-US" dirty="0"/>
              <a:t>Passive crossings</a:t>
            </a:r>
          </a:p>
          <a:p>
            <a:r>
              <a:rPr lang="en-US" dirty="0"/>
              <a:t>Active crossings</a:t>
            </a:r>
          </a:p>
          <a:p>
            <a:r>
              <a:rPr lang="en-US" dirty="0"/>
              <a:t>Crossing procedures</a:t>
            </a:r>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42</a:t>
            </a:fld>
            <a:endParaRPr lang="en-US"/>
          </a:p>
        </p:txBody>
      </p:sp>
    </p:spTree>
    <p:extLst>
      <p:ext uri="{BB962C8B-B14F-4D97-AF65-F5344CB8AC3E}">
        <p14:creationId xmlns:p14="http://schemas.microsoft.com/office/powerpoint/2010/main" val="2717096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passive crossing is one which has no traffic control devices such as a stop sign, flashing lights, or crossing arm.</a:t>
            </a:r>
          </a:p>
          <a:p>
            <a:endParaRPr lang="en-US" dirty="0"/>
          </a:p>
          <a:p>
            <a:r>
              <a:rPr lang="en-US" dirty="0"/>
              <a:t>Drivers must follow their district railroad procedures</a:t>
            </a:r>
          </a:p>
          <a:p>
            <a:r>
              <a:rPr lang="en-US" dirty="0"/>
              <a:t>The decision is proceed is up to the driver.</a:t>
            </a:r>
          </a:p>
          <a:p>
            <a:r>
              <a:rPr lang="en-US" dirty="0"/>
              <a:t>There may be a yellow circular advance warning sign.</a:t>
            </a:r>
          </a:p>
        </p:txBody>
      </p:sp>
      <p:sp>
        <p:nvSpPr>
          <p:cNvPr id="4" name="Slide Number Placeholder 3"/>
          <p:cNvSpPr>
            <a:spLocks noGrp="1"/>
          </p:cNvSpPr>
          <p:nvPr>
            <p:ph type="sldNum" sz="quarter" idx="10"/>
          </p:nvPr>
        </p:nvSpPr>
        <p:spPr/>
        <p:txBody>
          <a:bodyPr/>
          <a:lstStyle/>
          <a:p>
            <a:fld id="{AD73DD58-C440-4D52-A07B-93AD5E9229A4}" type="slidenum">
              <a:rPr lang="en-US" smtClean="0"/>
              <a:t>43</a:t>
            </a:fld>
            <a:endParaRPr lang="en-US"/>
          </a:p>
        </p:txBody>
      </p:sp>
    </p:spTree>
    <p:extLst>
      <p:ext uri="{BB962C8B-B14F-4D97-AF65-F5344CB8AC3E}">
        <p14:creationId xmlns:p14="http://schemas.microsoft.com/office/powerpoint/2010/main" val="519661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crossing has:</a:t>
            </a:r>
          </a:p>
          <a:p>
            <a:endParaRPr lang="en-US" dirty="0"/>
          </a:p>
          <a:p>
            <a:r>
              <a:rPr lang="en-US" dirty="0"/>
              <a:t>Flashing red lights</a:t>
            </a:r>
          </a:p>
          <a:p>
            <a:r>
              <a:rPr lang="en-US" dirty="0"/>
              <a:t>May have bells</a:t>
            </a:r>
          </a:p>
          <a:p>
            <a:r>
              <a:rPr lang="en-US" dirty="0"/>
              <a:t>Crossing arms/gates</a:t>
            </a:r>
          </a:p>
        </p:txBody>
      </p:sp>
      <p:sp>
        <p:nvSpPr>
          <p:cNvPr id="4" name="Slide Number Placeholder 3"/>
          <p:cNvSpPr>
            <a:spLocks noGrp="1"/>
          </p:cNvSpPr>
          <p:nvPr>
            <p:ph type="sldNum" sz="quarter" idx="10"/>
          </p:nvPr>
        </p:nvSpPr>
        <p:spPr/>
        <p:txBody>
          <a:bodyPr/>
          <a:lstStyle/>
          <a:p>
            <a:fld id="{AD73DD58-C440-4D52-A07B-93AD5E9229A4}" type="slidenum">
              <a:rPr lang="en-US" smtClean="0"/>
              <a:t>44</a:t>
            </a:fld>
            <a:endParaRPr lang="en-US"/>
          </a:p>
        </p:txBody>
      </p:sp>
    </p:spTree>
    <p:extLst>
      <p:ext uri="{BB962C8B-B14F-4D97-AF65-F5344CB8AC3E}">
        <p14:creationId xmlns:p14="http://schemas.microsoft.com/office/powerpoint/2010/main" val="4072205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procedures apply to both active and passive crossings.</a:t>
            </a:r>
          </a:p>
          <a:p>
            <a:endParaRPr lang="en-US" dirty="0"/>
          </a:p>
          <a:p>
            <a:r>
              <a:rPr lang="en-US" dirty="0"/>
              <a:t>Driver must activate amber flashing hazard lights within 200’ and before stopping.</a:t>
            </a:r>
          </a:p>
          <a:p>
            <a:endParaRPr lang="en-US" dirty="0"/>
          </a:p>
          <a:p>
            <a:r>
              <a:rPr lang="en-US" dirty="0"/>
              <a:t>Stop no closer than 15’ and no farther than 50’ from the nearest rail.</a:t>
            </a:r>
          </a:p>
          <a:p>
            <a:endParaRPr lang="en-US" dirty="0"/>
          </a:p>
          <a:p>
            <a:r>
              <a:rPr lang="en-US" dirty="0"/>
              <a:t>Secure the bus (place transmission in neutral and set parking brake).</a:t>
            </a:r>
          </a:p>
          <a:p>
            <a:endParaRPr lang="en-US" dirty="0"/>
          </a:p>
          <a:p>
            <a:r>
              <a:rPr lang="en-US" dirty="0"/>
              <a:t>Open driver’s window and service door.</a:t>
            </a:r>
          </a:p>
          <a:p>
            <a:endParaRPr lang="en-US" dirty="0"/>
          </a:p>
          <a:p>
            <a:r>
              <a:rPr lang="en-US" dirty="0"/>
              <a:t>Look left, look right.</a:t>
            </a:r>
          </a:p>
          <a:p>
            <a:endParaRPr lang="en-US" dirty="0"/>
          </a:p>
          <a:p>
            <a:r>
              <a:rPr lang="en-US" dirty="0"/>
              <a:t>Close door.</a:t>
            </a:r>
          </a:p>
          <a:p>
            <a:endParaRPr lang="en-US" dirty="0"/>
          </a:p>
          <a:p>
            <a:r>
              <a:rPr lang="en-US" dirty="0"/>
              <a:t>Check railroad lights one more time.</a:t>
            </a:r>
          </a:p>
          <a:p>
            <a:endParaRPr lang="en-US" dirty="0"/>
          </a:p>
          <a:p>
            <a:r>
              <a:rPr lang="en-US" dirty="0"/>
              <a:t>Proceed across tracks.</a:t>
            </a:r>
          </a:p>
        </p:txBody>
      </p:sp>
      <p:sp>
        <p:nvSpPr>
          <p:cNvPr id="4" name="Slide Number Placeholder 3"/>
          <p:cNvSpPr>
            <a:spLocks noGrp="1"/>
          </p:cNvSpPr>
          <p:nvPr>
            <p:ph type="sldNum" sz="quarter" idx="10"/>
          </p:nvPr>
        </p:nvSpPr>
        <p:spPr/>
        <p:txBody>
          <a:bodyPr/>
          <a:lstStyle/>
          <a:p>
            <a:fld id="{AD73DD58-C440-4D52-A07B-93AD5E9229A4}" type="slidenum">
              <a:rPr lang="en-US" smtClean="0"/>
              <a:t>45</a:t>
            </a:fld>
            <a:endParaRPr lang="en-US"/>
          </a:p>
        </p:txBody>
      </p:sp>
    </p:spTree>
    <p:extLst>
      <p:ext uri="{BB962C8B-B14F-4D97-AF65-F5344CB8AC3E}">
        <p14:creationId xmlns:p14="http://schemas.microsoft.com/office/powerpoint/2010/main" val="2658883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 will help you avoid wheel lockup and maintain control.</a:t>
            </a:r>
          </a:p>
          <a:p>
            <a:r>
              <a:rPr lang="en-US" dirty="0"/>
              <a:t>When braking with ABS</a:t>
            </a:r>
          </a:p>
          <a:p>
            <a:endParaRPr lang="en-US" dirty="0"/>
          </a:p>
          <a:p>
            <a:r>
              <a:rPr lang="en-US" dirty="0"/>
              <a:t>Use only the breaking force necessary to stop safely and stay in control.</a:t>
            </a:r>
          </a:p>
          <a:p>
            <a:endParaRPr lang="en-US" dirty="0"/>
          </a:p>
          <a:p>
            <a:r>
              <a:rPr lang="en-US" dirty="0"/>
              <a:t>Brake the same way regardless of whether or not you have ABS on the bus. In emergency braking do not pump the brakes on a bus with ABS.</a:t>
            </a:r>
          </a:p>
          <a:p>
            <a:endParaRPr lang="en-US" dirty="0"/>
          </a:p>
          <a:p>
            <a:r>
              <a:rPr lang="en-US" dirty="0"/>
              <a:t>As you slow down monitor your bus and back off the brakes, if it is safe, to stay in control.</a:t>
            </a:r>
          </a:p>
        </p:txBody>
      </p:sp>
      <p:sp>
        <p:nvSpPr>
          <p:cNvPr id="4" name="Slide Number Placeholder 3"/>
          <p:cNvSpPr>
            <a:spLocks noGrp="1"/>
          </p:cNvSpPr>
          <p:nvPr>
            <p:ph type="sldNum" sz="quarter" idx="10"/>
          </p:nvPr>
        </p:nvSpPr>
        <p:spPr/>
        <p:txBody>
          <a:bodyPr/>
          <a:lstStyle/>
          <a:p>
            <a:fld id="{AD73DD58-C440-4D52-A07B-93AD5E9229A4}" type="slidenum">
              <a:rPr lang="en-US" smtClean="0"/>
              <a:t>46</a:t>
            </a:fld>
            <a:endParaRPr lang="en-US"/>
          </a:p>
        </p:txBody>
      </p:sp>
    </p:spTree>
    <p:extLst>
      <p:ext uri="{BB962C8B-B14F-4D97-AF65-F5344CB8AC3E}">
        <p14:creationId xmlns:p14="http://schemas.microsoft.com/office/powerpoint/2010/main" val="3194430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 of tail swing depends on the length of the wheel base. You can have up to a 3’ tail swing.</a:t>
            </a:r>
          </a:p>
          <a:p>
            <a:endParaRPr lang="en-US" dirty="0"/>
          </a:p>
          <a:p>
            <a:r>
              <a:rPr lang="en-US" dirty="0"/>
              <a:t>Shorter wheel base = longer tail swing</a:t>
            </a:r>
          </a:p>
          <a:p>
            <a:r>
              <a:rPr lang="en-US" dirty="0"/>
              <a:t>Longer wheel base = shorter tail swing</a:t>
            </a:r>
          </a:p>
          <a:p>
            <a:endParaRPr lang="en-US" dirty="0"/>
          </a:p>
          <a:p>
            <a:r>
              <a:rPr lang="en-US" dirty="0"/>
              <a:t>When making a right or left hand turn you should always monitor your tail swing in the opposite mirror.</a:t>
            </a:r>
          </a:p>
        </p:txBody>
      </p:sp>
      <p:sp>
        <p:nvSpPr>
          <p:cNvPr id="4" name="Slide Number Placeholder 3"/>
          <p:cNvSpPr>
            <a:spLocks noGrp="1"/>
          </p:cNvSpPr>
          <p:nvPr>
            <p:ph type="sldNum" sz="quarter" idx="10"/>
          </p:nvPr>
        </p:nvSpPr>
        <p:spPr/>
        <p:txBody>
          <a:bodyPr/>
          <a:lstStyle/>
          <a:p>
            <a:fld id="{AD73DD58-C440-4D52-A07B-93AD5E9229A4}" type="slidenum">
              <a:rPr lang="en-US" smtClean="0"/>
              <a:t>47</a:t>
            </a:fld>
            <a:endParaRPr lang="en-US"/>
          </a:p>
        </p:txBody>
      </p:sp>
    </p:spTree>
    <p:extLst>
      <p:ext uri="{BB962C8B-B14F-4D97-AF65-F5344CB8AC3E}">
        <p14:creationId xmlns:p14="http://schemas.microsoft.com/office/powerpoint/2010/main" val="2843201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lane road, both lanes stop</a:t>
            </a:r>
          </a:p>
          <a:p>
            <a:endParaRPr lang="en-US" dirty="0"/>
          </a:p>
          <a:p>
            <a:r>
              <a:rPr lang="en-US" dirty="0"/>
              <a:t>4 lane with center turn lane</a:t>
            </a:r>
          </a:p>
          <a:p>
            <a:r>
              <a:rPr lang="en-US" dirty="0"/>
              <a:t>   road cars traveling in opposite direction go</a:t>
            </a:r>
          </a:p>
          <a:p>
            <a:r>
              <a:rPr lang="en-US" dirty="0"/>
              <a:t>   cars traveling in same direction stop</a:t>
            </a:r>
          </a:p>
          <a:p>
            <a:endParaRPr lang="en-US" dirty="0"/>
          </a:p>
          <a:p>
            <a:r>
              <a:rPr lang="en-US" dirty="0"/>
              <a:t>4 lane road with dedicated turn lane</a:t>
            </a:r>
          </a:p>
          <a:p>
            <a:r>
              <a:rPr lang="en-US" dirty="0"/>
              <a:t>   cars traveling opposite direction go</a:t>
            </a:r>
          </a:p>
          <a:p>
            <a:r>
              <a:rPr lang="en-US" dirty="0"/>
              <a:t>   cars traveling same direction stop</a:t>
            </a:r>
          </a:p>
          <a:p>
            <a:endParaRPr lang="en-US" dirty="0"/>
          </a:p>
          <a:p>
            <a:r>
              <a:rPr lang="en-US" dirty="0"/>
              <a:t>2 lane road with center left turn lane</a:t>
            </a:r>
          </a:p>
          <a:p>
            <a:r>
              <a:rPr lang="en-US" dirty="0"/>
              <a:t>    cars traveling opposite direction go</a:t>
            </a:r>
          </a:p>
          <a:p>
            <a:r>
              <a:rPr lang="en-US" dirty="0"/>
              <a:t>    cars traveling same direction stop</a:t>
            </a:r>
          </a:p>
        </p:txBody>
      </p:sp>
      <p:sp>
        <p:nvSpPr>
          <p:cNvPr id="4" name="Slide Number Placeholder 3"/>
          <p:cNvSpPr>
            <a:spLocks noGrp="1"/>
          </p:cNvSpPr>
          <p:nvPr>
            <p:ph type="sldNum" sz="quarter" idx="10"/>
          </p:nvPr>
        </p:nvSpPr>
        <p:spPr/>
        <p:txBody>
          <a:bodyPr/>
          <a:lstStyle/>
          <a:p>
            <a:fld id="{AD73DD58-C440-4D52-A07B-93AD5E9229A4}" type="slidenum">
              <a:rPr lang="en-US" smtClean="0"/>
              <a:t>48</a:t>
            </a:fld>
            <a:endParaRPr lang="en-US"/>
          </a:p>
        </p:txBody>
      </p:sp>
    </p:spTree>
    <p:extLst>
      <p:ext uri="{BB962C8B-B14F-4D97-AF65-F5344CB8AC3E}">
        <p14:creationId xmlns:p14="http://schemas.microsoft.com/office/powerpoint/2010/main" val="2218186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SKIP button – use it!  If you don’t know the answer skip the question.</a:t>
            </a:r>
          </a:p>
          <a:p>
            <a:endParaRPr lang="en-US" dirty="0"/>
          </a:p>
          <a:p>
            <a:r>
              <a:rPr lang="en-US" dirty="0"/>
              <a:t>Reminder:</a:t>
            </a:r>
          </a:p>
          <a:p>
            <a:endParaRPr lang="en-US" dirty="0"/>
          </a:p>
          <a:p>
            <a:r>
              <a:rPr lang="en-US" dirty="0"/>
              <a:t>General Knowledge – think dump truck</a:t>
            </a:r>
          </a:p>
          <a:p>
            <a:r>
              <a:rPr lang="en-US" dirty="0"/>
              <a:t>Passenger – think city bus</a:t>
            </a:r>
          </a:p>
          <a:p>
            <a:r>
              <a:rPr lang="en-US" dirty="0"/>
              <a:t>School Bus – think school bus</a:t>
            </a:r>
          </a:p>
          <a:p>
            <a:endParaRPr lang="en-US" dirty="0"/>
          </a:p>
          <a:p>
            <a:r>
              <a:rPr lang="en-US" dirty="0"/>
              <a:t>Take the practice tests online before you go to DOL.</a:t>
            </a:r>
          </a:p>
        </p:txBody>
      </p:sp>
      <p:sp>
        <p:nvSpPr>
          <p:cNvPr id="4" name="Slide Number Placeholder 3"/>
          <p:cNvSpPr>
            <a:spLocks noGrp="1"/>
          </p:cNvSpPr>
          <p:nvPr>
            <p:ph type="sldNum" sz="quarter" idx="10"/>
          </p:nvPr>
        </p:nvSpPr>
        <p:spPr/>
        <p:txBody>
          <a:bodyPr/>
          <a:lstStyle/>
          <a:p>
            <a:fld id="{AD73DD58-C440-4D52-A07B-93AD5E9229A4}" type="slidenum">
              <a:rPr lang="en-US" smtClean="0"/>
              <a:t>49</a:t>
            </a:fld>
            <a:endParaRPr lang="en-US"/>
          </a:p>
        </p:txBody>
      </p:sp>
    </p:spTree>
    <p:extLst>
      <p:ext uri="{BB962C8B-B14F-4D97-AF65-F5344CB8AC3E}">
        <p14:creationId xmlns:p14="http://schemas.microsoft.com/office/powerpoint/2010/main" val="421216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7315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4 Written tests</a:t>
            </a:r>
          </a:p>
          <a:p>
            <a:pPr marL="171450" indent="-171450">
              <a:buFont typeface="Arial" panose="020B0604020202020204" pitchFamily="34" charset="0"/>
              <a:buChar char="•"/>
            </a:pPr>
            <a:r>
              <a:rPr lang="en-US" dirty="0"/>
              <a:t>Medical examiner medical certificate – DOT Medical Card</a:t>
            </a:r>
          </a:p>
          <a:p>
            <a:pPr marL="171450" indent="-171450">
              <a:buFont typeface="Arial" panose="020B0604020202020204" pitchFamily="34" charset="0"/>
              <a:buChar char="•"/>
            </a:pPr>
            <a:r>
              <a:rPr lang="en-US" dirty="0"/>
              <a:t>Disqualifications</a:t>
            </a:r>
          </a:p>
          <a:p>
            <a:pPr marL="171450" indent="-171450">
              <a:buFont typeface="Arial" panose="020B0604020202020204" pitchFamily="34" charset="0"/>
              <a:buChar char="•"/>
            </a:pPr>
            <a:r>
              <a:rPr lang="en-US" dirty="0"/>
              <a:t>Your general knowledge test may have questions in these areas.</a:t>
            </a:r>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5</a:t>
            </a:fld>
            <a:endParaRPr lang="en-US"/>
          </a:p>
        </p:txBody>
      </p:sp>
    </p:spTree>
    <p:extLst>
      <p:ext uri="{BB962C8B-B14F-4D97-AF65-F5344CB8AC3E}">
        <p14:creationId xmlns:p14="http://schemas.microsoft.com/office/powerpoint/2010/main" val="3940080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51</a:t>
            </a:fld>
            <a:endParaRPr lang="en-US"/>
          </a:p>
        </p:txBody>
      </p:sp>
    </p:spTree>
    <p:extLst>
      <p:ext uri="{BB962C8B-B14F-4D97-AF65-F5344CB8AC3E}">
        <p14:creationId xmlns:p14="http://schemas.microsoft.com/office/powerpoint/2010/main" val="65191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with “Test Your Knowledge” questions</a:t>
            </a:r>
          </a:p>
          <a:p>
            <a:endParaRPr lang="en-US" dirty="0"/>
          </a:p>
          <a:p>
            <a:r>
              <a:rPr lang="en-US" dirty="0"/>
              <a:t>This permit test will become your study guide. As you find the answers I want you to write in your answer. </a:t>
            </a:r>
            <a:endParaRPr lang="en-US" baseline="0" dirty="0"/>
          </a:p>
          <a:p>
            <a:r>
              <a:rPr lang="en-US" baseline="0" dirty="0"/>
              <a:t>We will be spending more time with this document in a little bit.</a:t>
            </a:r>
          </a:p>
          <a:p>
            <a:endParaRPr lang="en-US" baseline="0" dirty="0"/>
          </a:p>
          <a:p>
            <a:r>
              <a:rPr lang="en-US" baseline="0" dirty="0"/>
              <a:t>Read all sections even though it may seem that they do not apply to a school bus driver. </a:t>
            </a:r>
          </a:p>
          <a:p>
            <a:endParaRPr lang="en-US" baseline="0" dirty="0"/>
          </a:p>
          <a:p>
            <a:r>
              <a:rPr lang="en-US" baseline="0" dirty="0"/>
              <a:t>We are going to cover some common items that could show up on your test. It is ok to take notes on the back side of your study guide.</a:t>
            </a:r>
            <a:endParaRPr lang="en-US" dirty="0"/>
          </a:p>
          <a:p>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6</a:t>
            </a:fld>
            <a:endParaRPr lang="en-US"/>
          </a:p>
        </p:txBody>
      </p:sp>
    </p:spTree>
    <p:extLst>
      <p:ext uri="{BB962C8B-B14F-4D97-AF65-F5344CB8AC3E}">
        <p14:creationId xmlns:p14="http://schemas.microsoft.com/office/powerpoint/2010/main" val="2741463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Two way/Undivided Highway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One way or Divided Highway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D73DD58-C440-4D52-A07B-93AD5E9229A4}" type="slidenum">
              <a:rPr lang="en-US" smtClean="0"/>
              <a:t>7</a:t>
            </a:fld>
            <a:endParaRPr lang="en-US"/>
          </a:p>
        </p:txBody>
      </p:sp>
    </p:spTree>
    <p:extLst>
      <p:ext uri="{BB962C8B-B14F-4D97-AF65-F5344CB8AC3E}">
        <p14:creationId xmlns:p14="http://schemas.microsoft.com/office/powerpoint/2010/main" val="128159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Curves/Hills</a:t>
            </a:r>
          </a:p>
          <a:p>
            <a:pPr marL="628650" lvl="1" indent="-171450">
              <a:buFont typeface="Arial" panose="020B0604020202020204" pitchFamily="34" charset="0"/>
              <a:buChar char="•"/>
            </a:pPr>
            <a:r>
              <a:rPr lang="en-US" dirty="0"/>
              <a:t>If line of sight obstructed within 500 ‘, move last triangle back down road so warning is provided (500’)</a:t>
            </a:r>
          </a:p>
          <a:p>
            <a:pPr lvl="1"/>
            <a:endParaRPr lang="en-US" dirty="0"/>
          </a:p>
          <a:p>
            <a:pPr marL="628650" lvl="1" indent="-171450">
              <a:buFont typeface="Arial" panose="020B0604020202020204" pitchFamily="34" charset="0"/>
              <a:buChar char="•"/>
            </a:pPr>
            <a:r>
              <a:rPr lang="en-US" dirty="0"/>
              <a:t>10’ behind</a:t>
            </a:r>
          </a:p>
          <a:p>
            <a:pPr marL="628650" lvl="1" indent="-171450">
              <a:buFont typeface="Arial" panose="020B0604020202020204" pitchFamily="34" charset="0"/>
              <a:buChar char="•"/>
            </a:pPr>
            <a:r>
              <a:rPr lang="en-US" dirty="0"/>
              <a:t>100’ behind</a:t>
            </a:r>
          </a:p>
          <a:p>
            <a:pPr marL="628650" lvl="1" indent="-171450">
              <a:buFont typeface="Arial" panose="020B0604020202020204" pitchFamily="34" charset="0"/>
              <a:buChar char="•"/>
            </a:pPr>
            <a:r>
              <a:rPr lang="en-US" dirty="0"/>
              <a:t>500’ in front/behind</a:t>
            </a:r>
          </a:p>
        </p:txBody>
      </p:sp>
      <p:sp>
        <p:nvSpPr>
          <p:cNvPr id="4" name="Slide Number Placeholder 3"/>
          <p:cNvSpPr>
            <a:spLocks noGrp="1"/>
          </p:cNvSpPr>
          <p:nvPr>
            <p:ph type="sldNum" sz="quarter" idx="10"/>
          </p:nvPr>
        </p:nvSpPr>
        <p:spPr/>
        <p:txBody>
          <a:bodyPr/>
          <a:lstStyle/>
          <a:p>
            <a:fld id="{AD73DD58-C440-4D52-A07B-93AD5E9229A4}" type="slidenum">
              <a:rPr lang="en-US" smtClean="0"/>
              <a:t>8</a:t>
            </a:fld>
            <a:endParaRPr lang="en-US"/>
          </a:p>
        </p:txBody>
      </p:sp>
    </p:spTree>
    <p:extLst>
      <p:ext uri="{BB962C8B-B14F-4D97-AF65-F5344CB8AC3E}">
        <p14:creationId xmlns:p14="http://schemas.microsoft.com/office/powerpoint/2010/main" val="3920331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Passive Crossing – no traffic control devices</a:t>
            </a:r>
          </a:p>
          <a:p>
            <a:endParaRPr lang="en-US" dirty="0"/>
          </a:p>
          <a:p>
            <a:r>
              <a:rPr lang="en-US" dirty="0"/>
              <a:t>Active Crossing – Traffic control devices:  Lights, bells, and/or crossing gates</a:t>
            </a:r>
          </a:p>
          <a:p>
            <a:endParaRPr lang="en-US" dirty="0"/>
          </a:p>
          <a:p>
            <a:r>
              <a:rPr lang="en-US" dirty="0"/>
              <a:t>How many tracks?</a:t>
            </a:r>
          </a:p>
        </p:txBody>
      </p:sp>
      <p:sp>
        <p:nvSpPr>
          <p:cNvPr id="4" name="Slide Number Placeholder 3"/>
          <p:cNvSpPr>
            <a:spLocks noGrp="1"/>
          </p:cNvSpPr>
          <p:nvPr>
            <p:ph type="sldNum" sz="quarter" idx="10"/>
          </p:nvPr>
        </p:nvSpPr>
        <p:spPr/>
        <p:txBody>
          <a:bodyPr/>
          <a:lstStyle/>
          <a:p>
            <a:fld id="{AD73DD58-C440-4D52-A07B-93AD5E9229A4}" type="slidenum">
              <a:rPr lang="en-US" smtClean="0"/>
              <a:t>9</a:t>
            </a:fld>
            <a:endParaRPr lang="en-US"/>
          </a:p>
        </p:txBody>
      </p:sp>
    </p:spTree>
    <p:extLst>
      <p:ext uri="{BB962C8B-B14F-4D97-AF65-F5344CB8AC3E}">
        <p14:creationId xmlns:p14="http://schemas.microsoft.com/office/powerpoint/2010/main" val="340440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56CDDC-B9D2-4EB6-B6BD-613B6070FF3A}"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91069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8758FF-5C77-4542-86A1-6AC348C4E4D7}"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205737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7A61D-1473-46C9-B845-D9C87EA0C351}"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247561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9B0DE7A-6A2A-4346-9F10-F206AD1B2A5C}" type="datetime1">
              <a:rPr lang="en-US" smtClean="0"/>
              <a:t>4/8/2017</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C31B003-120A-43F5-AB29-7267373916F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9983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FA9A1-6AF1-4EFB-8561-328FD3732661}"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3922199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BE19EC-00F1-4947-B872-E542A03E1C3A}"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8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48151D-ACF7-4EFF-87DF-B97F6860DC91}"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346360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ABF3DA-4D33-42C5-AEF8-C25C5DD5277C}" type="datetime1">
              <a:rPr lang="en-US" smtClean="0"/>
              <a:t>4/8/2017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31B003-120A-43F5-AB29-7267373916F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251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7CAD3F-9978-464E-98E8-9C4C469E70AF}" type="datetime1">
              <a:rPr lang="en-US" smtClean="0"/>
              <a:t>4/8/2017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31B003-120A-43F5-AB29-7267373916F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079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F5D41-F5B4-4706-9894-8726795965F9}" type="datetime1">
              <a:rPr lang="en-US" smtClean="0"/>
              <a:t>4/8/2017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354196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734DDC-F44E-4AC4-99BB-0F39662DE802}"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225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325156-27DA-448E-AFA5-51B3FFE189C9}"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2213751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31A1371-CCA4-46AA-9B0C-9D616D474731}"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3410260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A05E739-2DB7-4765-B31D-3C00E2A2E222}"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1181318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EEEE57-BF69-45EB-9B2A-192AA94C002A}"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4628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824D52-FED9-4A5A-B57B-663FE132A4DE}"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80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C437F9-C354-4F49-8AA1-1D67AE32DFE0}"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755195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FB7C44-B937-463C-82A2-73635E2BDE40}"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5136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C1411D-B0E8-4372-8B69-88B0B7A270B5}"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596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0E5A1-329F-4B05-BAD0-F86F0E9F98B3}"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083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F21100-A823-4563-BC06-59F4CFCD3945}"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22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FFD963-FDAE-4DBE-AC23-ABBBE696B8BE}" type="datetime1">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3812240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FE202-3106-4F34-8D52-3C12832569F0}"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368007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4FF675-6519-4184-A81F-24B29A3CDDE8}" type="datetime1">
              <a:rPr lang="en-US" smtClean="0"/>
              <a:t>4/8/2017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115517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B44B3-12D0-40FB-AF41-CF12B83F5182}" type="datetime1">
              <a:rPr lang="en-US" smtClean="0"/>
              <a:t>4/8/2017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295545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45A8E-5D48-4FF6-A9AB-3FF86E7CD533}" type="datetime1">
              <a:rPr lang="en-US" smtClean="0"/>
              <a:t>4/8/2017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165995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BB85FB-45B5-48D6-83CD-4C39461CBF25}"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134912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91C921-FFD7-4F66-8505-09E8D1E043AB}" type="datetime1">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1B003-120A-43F5-AB29-7267373916F0}" type="slidenum">
              <a:rPr lang="en-US" smtClean="0"/>
              <a:t>‹#›</a:t>
            </a:fld>
            <a:endParaRPr lang="en-US"/>
          </a:p>
        </p:txBody>
      </p:sp>
    </p:spTree>
    <p:extLst>
      <p:ext uri="{BB962C8B-B14F-4D97-AF65-F5344CB8AC3E}">
        <p14:creationId xmlns:p14="http://schemas.microsoft.com/office/powerpoint/2010/main" val="271298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E9E94-0EC8-4ECB-A18B-82C0A0C7E2FB}" type="datetime1">
              <a:rPr lang="en-US" smtClean="0"/>
              <a:t>4/8/2017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1B003-120A-43F5-AB29-7267373916F0}" type="slidenum">
              <a:rPr lang="en-US" smtClean="0"/>
              <a:t>‹#›</a:t>
            </a:fld>
            <a:endParaRPr lang="en-US"/>
          </a:p>
        </p:txBody>
      </p:sp>
    </p:spTree>
    <p:extLst>
      <p:ext uri="{BB962C8B-B14F-4D97-AF65-F5344CB8AC3E}">
        <p14:creationId xmlns:p14="http://schemas.microsoft.com/office/powerpoint/2010/main" val="1362478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9253DA5-F45A-4091-9295-79DD7985B567}" type="datetime1">
              <a:rPr lang="en-US" smtClean="0"/>
              <a:t>4/8/2017</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C31B003-120A-43F5-AB29-7267373916F0}" type="slidenum">
              <a:rPr lang="en-US" smtClean="0"/>
              <a:t>‹#›</a:t>
            </a:fld>
            <a:endParaRPr lang="en-US"/>
          </a:p>
        </p:txBody>
      </p:sp>
    </p:spTree>
    <p:extLst>
      <p:ext uri="{BB962C8B-B14F-4D97-AF65-F5344CB8AC3E}">
        <p14:creationId xmlns:p14="http://schemas.microsoft.com/office/powerpoint/2010/main" val="37676738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2.emf"/><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3mrUMTP4thI"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601663" y="180654"/>
            <a:ext cx="3359280" cy="5242246"/>
          </a:xfrm>
          <a:prstGeom prst="rect">
            <a:avLst/>
          </a:prstGeom>
        </p:spPr>
      </p:pic>
      <p:sp>
        <p:nvSpPr>
          <p:cNvPr id="6" name="Freeform 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3100" y="1891007"/>
            <a:ext cx="7225579" cy="2590841"/>
          </a:xfrm>
        </p:spPr>
        <p:txBody>
          <a:bodyPr anchor="t">
            <a:normAutofit/>
          </a:bodyPr>
          <a:lstStyle/>
          <a:p>
            <a:pPr>
              <a:lnSpc>
                <a:spcPct val="70000"/>
              </a:lnSpc>
              <a:spcAft>
                <a:spcPts val="800"/>
              </a:spcAft>
            </a:pPr>
            <a:br>
              <a:rPr lang="en-US" sz="3000" b="1" dirty="0">
                <a:solidFill>
                  <a:schemeClr val="bg1"/>
                </a:solidFill>
                <a:latin typeface="Garamond" panose="02020404030301010803" pitchFamily="18" charset="0"/>
              </a:rPr>
            </a:br>
            <a:br>
              <a:rPr lang="en-US" sz="3600" b="1" dirty="0">
                <a:solidFill>
                  <a:schemeClr val="bg1"/>
                </a:solidFill>
                <a:latin typeface="Garamond" panose="02020404030301010803" pitchFamily="18" charset="0"/>
              </a:rPr>
            </a:br>
            <a:r>
              <a:rPr lang="en-US" sz="4400" b="1" dirty="0">
                <a:solidFill>
                  <a:schemeClr val="bg1"/>
                </a:solidFill>
                <a:latin typeface="Garamond" panose="02020404030301010803" pitchFamily="18" charset="0"/>
              </a:rPr>
              <a:t>CDL Permit Class</a:t>
            </a:r>
          </a:p>
        </p:txBody>
      </p:sp>
      <p:sp>
        <p:nvSpPr>
          <p:cNvPr id="5" name="TextBox 4"/>
          <p:cNvSpPr txBox="1"/>
          <p:nvPr/>
        </p:nvSpPr>
        <p:spPr>
          <a:xfrm>
            <a:off x="5087155" y="5422900"/>
            <a:ext cx="2730321" cy="1538883"/>
          </a:xfrm>
          <a:prstGeom prst="rect">
            <a:avLst/>
          </a:prstGeom>
          <a:noFill/>
        </p:spPr>
        <p:txBody>
          <a:bodyPr wrap="square" rtlCol="0">
            <a:spAutoFit/>
          </a:bodyPr>
          <a:lstStyle/>
          <a:p>
            <a:r>
              <a:rPr lang="en-US" sz="1600" dirty="0">
                <a:solidFill>
                  <a:schemeClr val="accent6"/>
                </a:solidFill>
              </a:rPr>
              <a:t>Prepared By</a:t>
            </a:r>
          </a:p>
          <a:p>
            <a:endParaRPr lang="en-US" sz="1000" dirty="0">
              <a:solidFill>
                <a:schemeClr val="accent6"/>
              </a:solidFill>
            </a:endParaRPr>
          </a:p>
          <a:p>
            <a:r>
              <a:rPr lang="en-US" sz="2400" dirty="0">
                <a:solidFill>
                  <a:schemeClr val="accent6"/>
                </a:solidFill>
              </a:rPr>
              <a:t>Rhonda Wilcoxson</a:t>
            </a:r>
          </a:p>
          <a:p>
            <a:r>
              <a:rPr lang="en-US" sz="2400" dirty="0">
                <a:solidFill>
                  <a:schemeClr val="accent6"/>
                </a:solidFill>
              </a:rPr>
              <a:t>Traci Tobler</a:t>
            </a:r>
          </a:p>
          <a:p>
            <a:endParaRPr lang="en-US" dirty="0">
              <a:solidFill>
                <a:schemeClr val="bg1"/>
              </a:solidFill>
            </a:endParaRPr>
          </a:p>
        </p:txBody>
      </p:sp>
      <p:sp>
        <p:nvSpPr>
          <p:cNvPr id="8" name="Slide Number Placeholder 7"/>
          <p:cNvSpPr>
            <a:spLocks noGrp="1"/>
          </p:cNvSpPr>
          <p:nvPr>
            <p:ph type="sldNum" sz="quarter" idx="12"/>
          </p:nvPr>
        </p:nvSpPr>
        <p:spPr/>
        <p:txBody>
          <a:bodyPr/>
          <a:lstStyle/>
          <a:p>
            <a:fld id="{3C31B003-120A-43F5-AB29-7267373916F0}" type="slidenum">
              <a:rPr lang="en-US" smtClean="0">
                <a:solidFill>
                  <a:schemeClr val="tx1"/>
                </a:solidFill>
              </a:rPr>
              <a:t>1</a:t>
            </a:fld>
            <a:endParaRPr lang="en-US" dirty="0">
              <a:solidFill>
                <a:schemeClr val="tx1"/>
              </a:solidFill>
            </a:endParaRPr>
          </a:p>
        </p:txBody>
      </p:sp>
    </p:spTree>
    <p:extLst>
      <p:ext uri="{BB962C8B-B14F-4D97-AF65-F5344CB8AC3E}">
        <p14:creationId xmlns:p14="http://schemas.microsoft.com/office/powerpoint/2010/main" val="384064797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668" y="954756"/>
            <a:ext cx="3364992" cy="4946003"/>
          </a:xfrm>
        </p:spPr>
        <p:txBody>
          <a:bodyPr>
            <a:normAutofit/>
          </a:bodyPr>
          <a:lstStyle/>
          <a:p>
            <a:r>
              <a:rPr lang="en-US">
                <a:solidFill>
                  <a:srgbClr val="FFFFFF"/>
                </a:solidFill>
              </a:rPr>
              <a:t>Section 3 – Transporting Cargo Safely</a:t>
            </a:r>
          </a:p>
        </p:txBody>
      </p:sp>
      <p:sp>
        <p:nvSpPr>
          <p:cNvPr id="3" name="Content Placeholder 2"/>
          <p:cNvSpPr>
            <a:spLocks noGrp="1"/>
          </p:cNvSpPr>
          <p:nvPr>
            <p:ph idx="1"/>
          </p:nvPr>
        </p:nvSpPr>
        <p:spPr>
          <a:xfrm>
            <a:off x="5150360" y="469900"/>
            <a:ext cx="5953630" cy="2641600"/>
          </a:xfrm>
        </p:spPr>
        <p:txBody>
          <a:bodyPr anchor="ctr">
            <a:normAutofit/>
          </a:bodyPr>
          <a:lstStyle/>
          <a:p>
            <a:r>
              <a:rPr lang="en-US" sz="2800" dirty="0">
                <a:solidFill>
                  <a:schemeClr val="bg1"/>
                </a:solidFill>
              </a:rPr>
              <a:t>Inspecting Cargo</a:t>
            </a:r>
          </a:p>
          <a:p>
            <a:r>
              <a:rPr lang="en-US" sz="2800" dirty="0">
                <a:solidFill>
                  <a:schemeClr val="bg1"/>
                </a:solidFill>
              </a:rPr>
              <a:t>Cargo Weight &amp; Balance</a:t>
            </a:r>
          </a:p>
          <a:p>
            <a:r>
              <a:rPr lang="en-US" sz="2800" dirty="0">
                <a:solidFill>
                  <a:schemeClr val="bg1"/>
                </a:solidFill>
              </a:rPr>
              <a:t>Securing Cargo</a:t>
            </a:r>
          </a:p>
          <a:p>
            <a:r>
              <a:rPr lang="en-US" sz="2800" dirty="0">
                <a:solidFill>
                  <a:schemeClr val="bg1"/>
                </a:solidFill>
              </a:rPr>
              <a:t>Cargo Needing Special Attention </a:t>
            </a:r>
          </a:p>
        </p:txBody>
      </p:sp>
      <p:pic>
        <p:nvPicPr>
          <p:cNvPr id="10" name="Picture 9" descr="DVIDS - Images - Mobile exchange brings comforts to Forward Operat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867" y="3251200"/>
            <a:ext cx="4286250" cy="2857500"/>
          </a:xfrm>
          <a:prstGeom prst="rect">
            <a:avLst/>
          </a:prstGeom>
        </p:spPr>
      </p:pic>
      <p:sp>
        <p:nvSpPr>
          <p:cNvPr id="4" name="Slide Number Placeholder 3"/>
          <p:cNvSpPr>
            <a:spLocks noGrp="1"/>
          </p:cNvSpPr>
          <p:nvPr>
            <p:ph type="sldNum" sz="quarter" idx="12"/>
          </p:nvPr>
        </p:nvSpPr>
        <p:spPr>
          <a:xfrm>
            <a:off x="10832641" y="6248400"/>
            <a:ext cx="542697" cy="279400"/>
          </a:xfrm>
        </p:spPr>
        <p:txBody>
          <a:bodyPr/>
          <a:lstStyle/>
          <a:p>
            <a:fld id="{3C31B003-120A-43F5-AB29-7267373916F0}" type="slidenum">
              <a:rPr lang="en-US" smtClean="0">
                <a:solidFill>
                  <a:schemeClr val="bg1"/>
                </a:solidFill>
              </a:rPr>
              <a:t>10</a:t>
            </a:fld>
            <a:endParaRPr lang="en-US" dirty="0">
              <a:solidFill>
                <a:schemeClr val="bg1"/>
              </a:solidFill>
            </a:endParaRPr>
          </a:p>
        </p:txBody>
      </p:sp>
    </p:spTree>
    <p:extLst>
      <p:ext uri="{BB962C8B-B14F-4D97-AF65-F5344CB8AC3E}">
        <p14:creationId xmlns:p14="http://schemas.microsoft.com/office/powerpoint/2010/main" val="14136449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2" name="Content Placeholder 9" descr="revenue for transit service in Snohomish County, Community Transit ..."/>
          <p:cNvPicPr>
            <a:picLocks noChangeAspect="1"/>
          </p:cNvPicPr>
          <p:nvPr/>
        </p:nvPicPr>
        <p:blipFill rotWithShape="1">
          <a:blip r:embed="rId3">
            <a:alphaModFix amt="25000"/>
          </a:blip>
          <a:srcRect t="8977" r="1" b="11928"/>
          <a:stretch/>
        </p:blipFill>
        <p:spPr>
          <a:xfrm>
            <a:off x="480691" y="488137"/>
            <a:ext cx="11227442" cy="5883295"/>
          </a:xfrm>
          <a:prstGeom prst="rect">
            <a:avLst/>
          </a:prstGeom>
          <a:ln>
            <a:noFill/>
          </a:ln>
          <a:effectLst>
            <a:outerShdw blurRad="190500" algn="tl" rotWithShape="0">
              <a:srgbClr val="000000">
                <a:alpha val="70000"/>
              </a:srgbClr>
            </a:outerShdw>
          </a:effectLst>
        </p:spPr>
      </p:pic>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19" name="Straight Connector 1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0" name="Group 19"/>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1"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Picture 2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3"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p:cNvSpPr>
            <a:spLocks noGrp="1"/>
          </p:cNvSpPr>
          <p:nvPr>
            <p:ph type="title"/>
          </p:nvPr>
        </p:nvSpPr>
        <p:spPr/>
        <p:txBody>
          <a:bodyPr>
            <a:noAutofit/>
          </a:bodyPr>
          <a:lstStyle/>
          <a:p>
            <a:r>
              <a:rPr lang="en-US" sz="5400" dirty="0">
                <a:solidFill>
                  <a:schemeClr val="bg1"/>
                </a:solidFill>
              </a:rPr>
              <a:t>Passenger Test</a:t>
            </a:r>
            <a:br>
              <a:rPr lang="en-US" sz="5400" dirty="0">
                <a:solidFill>
                  <a:schemeClr val="bg1"/>
                </a:solidFill>
              </a:rPr>
            </a:br>
            <a:r>
              <a:rPr lang="en-US" sz="5400" dirty="0">
                <a:solidFill>
                  <a:schemeClr val="bg1"/>
                </a:solidFill>
              </a:rPr>
              <a:t>Section 4</a:t>
            </a:r>
          </a:p>
        </p:txBody>
      </p:sp>
      <p:sp>
        <p:nvSpPr>
          <p:cNvPr id="14" name="Content Placeholder 13"/>
          <p:cNvSpPr>
            <a:spLocks noGrp="1"/>
          </p:cNvSpPr>
          <p:nvPr>
            <p:ph idx="1"/>
          </p:nvPr>
        </p:nvSpPr>
        <p:spPr>
          <a:xfrm>
            <a:off x="3954080" y="2909604"/>
            <a:ext cx="4246097" cy="1972600"/>
          </a:xfrm>
        </p:spPr>
        <p:txBody>
          <a:bodyPr>
            <a:normAutofit/>
          </a:bodyPr>
          <a:lstStyle/>
          <a:p>
            <a:r>
              <a:rPr lang="en-US" sz="3200" dirty="0">
                <a:solidFill>
                  <a:schemeClr val="bg1"/>
                </a:solidFill>
              </a:rPr>
              <a:t>20 Questions</a:t>
            </a:r>
          </a:p>
          <a:p>
            <a:r>
              <a:rPr lang="en-US" sz="3200" dirty="0">
                <a:solidFill>
                  <a:schemeClr val="bg1"/>
                </a:solidFill>
              </a:rPr>
              <a:t>Must Answer 16 Right</a:t>
            </a:r>
          </a:p>
          <a:p>
            <a:r>
              <a:rPr lang="en-US" sz="3200" dirty="0">
                <a:solidFill>
                  <a:schemeClr val="bg1"/>
                </a:solidFill>
              </a:rPr>
              <a:t>Think City Bus</a:t>
            </a:r>
          </a:p>
        </p:txBody>
      </p:sp>
      <p:sp>
        <p:nvSpPr>
          <p:cNvPr id="3" name="Slide Number Placeholder 2"/>
          <p:cNvSpPr>
            <a:spLocks noGrp="1"/>
          </p:cNvSpPr>
          <p:nvPr>
            <p:ph type="sldNum" sz="quarter" idx="12"/>
          </p:nvPr>
        </p:nvSpPr>
        <p:spPr/>
        <p:txBody>
          <a:bodyPr/>
          <a:lstStyle/>
          <a:p>
            <a:fld id="{3C31B003-120A-43F5-AB29-7267373916F0}" type="slidenum">
              <a:rPr lang="en-US" smtClean="0">
                <a:solidFill>
                  <a:schemeClr val="bg1"/>
                </a:solidFill>
              </a:rPr>
              <a:t>11</a:t>
            </a:fld>
            <a:endParaRPr lang="en-US" dirty="0">
              <a:solidFill>
                <a:schemeClr val="bg1"/>
              </a:solidFill>
            </a:endParaRPr>
          </a:p>
        </p:txBody>
      </p:sp>
    </p:spTree>
    <p:extLst>
      <p:ext uri="{BB962C8B-B14F-4D97-AF65-F5344CB8AC3E}">
        <p14:creationId xmlns:p14="http://schemas.microsoft.com/office/powerpoint/2010/main" val="24086582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668" y="954756"/>
            <a:ext cx="3364992" cy="4946003"/>
          </a:xfrm>
        </p:spPr>
        <p:txBody>
          <a:bodyPr>
            <a:normAutofit/>
          </a:bodyPr>
          <a:lstStyle/>
          <a:p>
            <a:r>
              <a:rPr lang="en-US" dirty="0">
                <a:solidFill>
                  <a:srgbClr val="FFFFFF"/>
                </a:solidFill>
              </a:rPr>
              <a:t>Transporting Passengers Safely</a:t>
            </a:r>
            <a:br>
              <a:rPr lang="en-US" dirty="0">
                <a:solidFill>
                  <a:srgbClr val="FFFFFF"/>
                </a:solidFill>
              </a:rPr>
            </a:br>
            <a:r>
              <a:rPr lang="en-US" dirty="0">
                <a:solidFill>
                  <a:srgbClr val="FFFFFF"/>
                </a:solidFill>
              </a:rPr>
              <a:t>Section 4</a:t>
            </a:r>
          </a:p>
        </p:txBody>
      </p:sp>
      <p:sp>
        <p:nvSpPr>
          <p:cNvPr id="3" name="Content Placeholder 2"/>
          <p:cNvSpPr>
            <a:spLocks noGrp="1"/>
          </p:cNvSpPr>
          <p:nvPr>
            <p:ph idx="1"/>
          </p:nvPr>
        </p:nvSpPr>
        <p:spPr>
          <a:xfrm>
            <a:off x="5232528" y="254786"/>
            <a:ext cx="6381240" cy="4251572"/>
          </a:xfrm>
        </p:spPr>
        <p:txBody>
          <a:bodyPr anchor="ctr">
            <a:normAutofit/>
          </a:bodyPr>
          <a:lstStyle/>
          <a:p>
            <a:r>
              <a:rPr lang="en-US" sz="3200" dirty="0">
                <a:solidFill>
                  <a:schemeClr val="bg1"/>
                </a:solidFill>
              </a:rPr>
              <a:t>Vehicle Inspection</a:t>
            </a:r>
          </a:p>
          <a:p>
            <a:r>
              <a:rPr lang="en-US" sz="3200" dirty="0">
                <a:solidFill>
                  <a:schemeClr val="bg1"/>
                </a:solidFill>
              </a:rPr>
              <a:t>Loading</a:t>
            </a:r>
          </a:p>
          <a:p>
            <a:r>
              <a:rPr lang="en-US" sz="3200" dirty="0">
                <a:solidFill>
                  <a:schemeClr val="bg1"/>
                </a:solidFill>
              </a:rPr>
              <a:t>On the Road</a:t>
            </a:r>
          </a:p>
          <a:p>
            <a:r>
              <a:rPr lang="en-US" sz="3200" dirty="0">
                <a:solidFill>
                  <a:schemeClr val="bg1"/>
                </a:solidFill>
              </a:rPr>
              <a:t>After-trip Inspection</a:t>
            </a:r>
          </a:p>
          <a:p>
            <a:r>
              <a:rPr lang="en-US" sz="3200" dirty="0">
                <a:solidFill>
                  <a:schemeClr val="bg1"/>
                </a:solidFill>
              </a:rPr>
              <a:t>Prohibited Practices</a:t>
            </a:r>
          </a:p>
          <a:p>
            <a:r>
              <a:rPr lang="en-US" sz="3200" dirty="0">
                <a:solidFill>
                  <a:schemeClr val="bg1"/>
                </a:solidFill>
              </a:rPr>
              <a:t>Use of Brake-Door Interlocks</a:t>
            </a:r>
          </a:p>
        </p:txBody>
      </p:sp>
      <p:pic>
        <p:nvPicPr>
          <p:cNvPr id="5" name="Picture 4" descr="Photo of Bus Passengers and Public Transportation | epsos.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898" y="4506358"/>
            <a:ext cx="4084880" cy="2301253"/>
          </a:xfrm>
          <a:prstGeom prst="rect">
            <a:avLst/>
          </a:prstGeom>
        </p:spPr>
      </p:pic>
      <p:sp>
        <p:nvSpPr>
          <p:cNvPr id="4" name="Slide Number Placeholder 3"/>
          <p:cNvSpPr>
            <a:spLocks noGrp="1"/>
          </p:cNvSpPr>
          <p:nvPr>
            <p:ph type="sldNum" sz="quarter" idx="12"/>
          </p:nvPr>
        </p:nvSpPr>
        <p:spPr>
          <a:xfrm>
            <a:off x="11342419" y="6387592"/>
            <a:ext cx="542697" cy="279400"/>
          </a:xfrm>
        </p:spPr>
        <p:txBody>
          <a:bodyPr/>
          <a:lstStyle/>
          <a:p>
            <a:fld id="{3C31B003-120A-43F5-AB29-7267373916F0}" type="slidenum">
              <a:rPr lang="en-US" smtClean="0">
                <a:solidFill>
                  <a:schemeClr val="bg1"/>
                </a:solidFill>
              </a:rPr>
              <a:t>12</a:t>
            </a:fld>
            <a:endParaRPr lang="en-US" dirty="0">
              <a:solidFill>
                <a:schemeClr val="bg1"/>
              </a:solidFill>
            </a:endParaRPr>
          </a:p>
        </p:txBody>
      </p:sp>
    </p:spTree>
    <p:extLst>
      <p:ext uri="{BB962C8B-B14F-4D97-AF65-F5344CB8AC3E}">
        <p14:creationId xmlns:p14="http://schemas.microsoft.com/office/powerpoint/2010/main" val="18725251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1001524"/>
            <a:ext cx="9601196" cy="850899"/>
          </a:xfrm>
        </p:spPr>
        <p:txBody>
          <a:bodyPr>
            <a:noAutofit/>
          </a:bodyPr>
          <a:lstStyle/>
          <a:p>
            <a:r>
              <a:rPr lang="en-US" sz="6000" dirty="0">
                <a:solidFill>
                  <a:schemeClr val="bg1"/>
                </a:solidFill>
              </a:rPr>
              <a:t>City Bus</a:t>
            </a:r>
          </a:p>
        </p:txBody>
      </p:sp>
      <p:sp>
        <p:nvSpPr>
          <p:cNvPr id="3" name="Content Placeholder 2"/>
          <p:cNvSpPr>
            <a:spLocks noGrp="1"/>
          </p:cNvSpPr>
          <p:nvPr>
            <p:ph idx="1"/>
          </p:nvPr>
        </p:nvSpPr>
        <p:spPr>
          <a:xfrm>
            <a:off x="659130" y="2400639"/>
            <a:ext cx="6097184" cy="3847761"/>
          </a:xfrm>
        </p:spPr>
        <p:txBody>
          <a:bodyPr>
            <a:normAutofit/>
          </a:bodyPr>
          <a:lstStyle/>
          <a:p>
            <a:r>
              <a:rPr lang="en-US" dirty="0">
                <a:solidFill>
                  <a:schemeClr val="bg1"/>
                </a:solidFill>
              </a:rPr>
              <a:t>Hazardous Material</a:t>
            </a:r>
          </a:p>
          <a:p>
            <a:pPr lvl="1"/>
            <a:r>
              <a:rPr lang="en-US" sz="2200" dirty="0">
                <a:solidFill>
                  <a:schemeClr val="bg1"/>
                </a:solidFill>
              </a:rPr>
              <a:t>Firearm</a:t>
            </a:r>
          </a:p>
          <a:p>
            <a:pPr lvl="1"/>
            <a:r>
              <a:rPr lang="en-US" sz="2200" dirty="0">
                <a:solidFill>
                  <a:schemeClr val="bg1"/>
                </a:solidFill>
              </a:rPr>
              <a:t>Ammunition – ORM-D</a:t>
            </a:r>
          </a:p>
          <a:p>
            <a:r>
              <a:rPr lang="en-US" dirty="0">
                <a:solidFill>
                  <a:schemeClr val="bg1"/>
                </a:solidFill>
              </a:rPr>
              <a:t>Standee Line</a:t>
            </a:r>
          </a:p>
          <a:p>
            <a:r>
              <a:rPr lang="en-US" dirty="0">
                <a:solidFill>
                  <a:schemeClr val="bg1"/>
                </a:solidFill>
              </a:rPr>
              <a:t>Passenger Supervision</a:t>
            </a:r>
          </a:p>
          <a:p>
            <a:r>
              <a:rPr lang="en-US" dirty="0">
                <a:solidFill>
                  <a:schemeClr val="bg1"/>
                </a:solidFill>
              </a:rPr>
              <a:t>Railroad –Highway Grade Crossings</a:t>
            </a:r>
          </a:p>
          <a:p>
            <a:r>
              <a:rPr lang="en-US" dirty="0">
                <a:solidFill>
                  <a:schemeClr val="bg1"/>
                </a:solidFill>
              </a:rPr>
              <a:t>Drawbridges</a:t>
            </a:r>
          </a:p>
        </p:txBody>
      </p:sp>
      <p:pic>
        <p:nvPicPr>
          <p:cNvPr id="5" name="Picture 4" descr="List of Community Transit bus routes - Wikipedia, the fre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664" y="2840566"/>
            <a:ext cx="3984978" cy="2988734"/>
          </a:xfrm>
          <a:prstGeom prst="rect">
            <a:avLst/>
          </a:prstGeom>
        </p:spPr>
      </p:pic>
      <p:sp>
        <p:nvSpPr>
          <p:cNvPr id="4" name="Slide Number Placeholder 3"/>
          <p:cNvSpPr>
            <a:spLocks noGrp="1"/>
          </p:cNvSpPr>
          <p:nvPr>
            <p:ph type="sldNum" sz="quarter" idx="12"/>
          </p:nvPr>
        </p:nvSpPr>
        <p:spPr>
          <a:xfrm>
            <a:off x="10874642" y="5969000"/>
            <a:ext cx="542697" cy="279400"/>
          </a:xfrm>
        </p:spPr>
        <p:txBody>
          <a:bodyPr/>
          <a:lstStyle/>
          <a:p>
            <a:fld id="{3C31B003-120A-43F5-AB29-7267373916F0}" type="slidenum">
              <a:rPr lang="en-US" smtClean="0">
                <a:solidFill>
                  <a:schemeClr val="bg1"/>
                </a:solidFill>
              </a:rPr>
              <a:t>13</a:t>
            </a:fld>
            <a:endParaRPr lang="en-US" dirty="0">
              <a:solidFill>
                <a:schemeClr val="bg1"/>
              </a:solidFill>
            </a:endParaRPr>
          </a:p>
        </p:txBody>
      </p:sp>
    </p:spTree>
    <p:extLst>
      <p:ext uri="{BB962C8B-B14F-4D97-AF65-F5344CB8AC3E}">
        <p14:creationId xmlns:p14="http://schemas.microsoft.com/office/powerpoint/2010/main" val="165209941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6000" dirty="0">
                <a:solidFill>
                  <a:schemeClr val="bg1"/>
                </a:solidFill>
              </a:rPr>
              <a:t>City Bus</a:t>
            </a:r>
          </a:p>
        </p:txBody>
      </p:sp>
      <p:sp>
        <p:nvSpPr>
          <p:cNvPr id="3" name="Content Placeholder 2"/>
          <p:cNvSpPr>
            <a:spLocks noGrp="1"/>
          </p:cNvSpPr>
          <p:nvPr>
            <p:ph idx="1"/>
          </p:nvPr>
        </p:nvSpPr>
        <p:spPr>
          <a:xfrm>
            <a:off x="900114" y="2868080"/>
            <a:ext cx="6249986" cy="3120595"/>
          </a:xfrm>
        </p:spPr>
        <p:txBody>
          <a:bodyPr>
            <a:normAutofit/>
          </a:bodyPr>
          <a:lstStyle/>
          <a:p>
            <a:r>
              <a:rPr lang="en-US" sz="3000" dirty="0">
                <a:solidFill>
                  <a:schemeClr val="bg1"/>
                </a:solidFill>
              </a:rPr>
              <a:t>Fueling Procedures</a:t>
            </a:r>
          </a:p>
          <a:p>
            <a:pPr marL="0" indent="0">
              <a:buNone/>
            </a:pPr>
            <a:endParaRPr lang="en-US" sz="1200" dirty="0">
              <a:solidFill>
                <a:schemeClr val="bg1"/>
              </a:solidFill>
            </a:endParaRPr>
          </a:p>
          <a:p>
            <a:r>
              <a:rPr lang="en-US" sz="3000" dirty="0">
                <a:solidFill>
                  <a:schemeClr val="bg1"/>
                </a:solidFill>
              </a:rPr>
              <a:t>Disabled Bus</a:t>
            </a:r>
          </a:p>
          <a:p>
            <a:pPr marL="0" indent="0">
              <a:buNone/>
            </a:pPr>
            <a:endParaRPr lang="en-US" sz="1200" dirty="0">
              <a:solidFill>
                <a:schemeClr val="bg1"/>
              </a:solidFill>
            </a:endParaRPr>
          </a:p>
          <a:p>
            <a:r>
              <a:rPr lang="en-US" sz="3000" dirty="0">
                <a:solidFill>
                  <a:schemeClr val="bg1"/>
                </a:solidFill>
              </a:rPr>
              <a:t>Interlock Brake/Door System</a:t>
            </a:r>
          </a:p>
        </p:txBody>
      </p:sp>
      <p:pic>
        <p:nvPicPr>
          <p:cNvPr id="10" name="Picture 9" descr="Sociology 504: Social Statistics (Spring 20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5259" y="2515280"/>
            <a:ext cx="3733120" cy="3733120"/>
          </a:xfrm>
          <a:prstGeom prst="rect">
            <a:avLst/>
          </a:prstGeom>
        </p:spPr>
      </p:pic>
      <p:sp>
        <p:nvSpPr>
          <p:cNvPr id="11" name="TextBox 10"/>
          <p:cNvSpPr txBox="1"/>
          <p:nvPr/>
        </p:nvSpPr>
        <p:spPr>
          <a:xfrm>
            <a:off x="8356600" y="3240459"/>
            <a:ext cx="2539998" cy="2131722"/>
          </a:xfrm>
          <a:prstGeom prst="rect">
            <a:avLst/>
          </a:prstGeom>
          <a:noFill/>
        </p:spPr>
        <p:txBody>
          <a:bodyPr wrap="square" rtlCol="0">
            <a:spAutoFit/>
          </a:bodyPr>
          <a:lstStyle/>
          <a:p>
            <a:r>
              <a:rPr lang="en-US" sz="4400" dirty="0"/>
              <a:t>Fuel With Passengers On Board</a:t>
            </a:r>
          </a:p>
        </p:txBody>
      </p:sp>
      <p:sp>
        <p:nvSpPr>
          <p:cNvPr id="4" name="Slide Number Placeholder 3"/>
          <p:cNvSpPr>
            <a:spLocks noGrp="1"/>
          </p:cNvSpPr>
          <p:nvPr>
            <p:ph type="sldNum" sz="quarter" idx="12"/>
          </p:nvPr>
        </p:nvSpPr>
        <p:spPr/>
        <p:txBody>
          <a:bodyPr/>
          <a:lstStyle/>
          <a:p>
            <a:fld id="{3C31B003-120A-43F5-AB29-7267373916F0}" type="slidenum">
              <a:rPr lang="en-US" smtClean="0"/>
              <a:t>14</a:t>
            </a:fld>
            <a:endParaRPr lang="en-US"/>
          </a:p>
        </p:txBody>
      </p:sp>
    </p:spTree>
    <p:extLst>
      <p:ext uri="{BB962C8B-B14F-4D97-AF65-F5344CB8AC3E}">
        <p14:creationId xmlns:p14="http://schemas.microsoft.com/office/powerpoint/2010/main" val="5562722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5" name="Rectangle 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36" name="Straight Connector 3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7" name="Group 36"/>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38"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9" name="Picture 38"/>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0"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p:cNvSpPr>
            <a:spLocks noGrp="1"/>
          </p:cNvSpPr>
          <p:nvPr>
            <p:ph type="title"/>
          </p:nvPr>
        </p:nvSpPr>
        <p:spPr/>
        <p:txBody>
          <a:bodyPr>
            <a:normAutofit/>
          </a:bodyPr>
          <a:lstStyle/>
          <a:p>
            <a:pPr>
              <a:lnSpc>
                <a:spcPct val="90000"/>
              </a:lnSpc>
            </a:pPr>
            <a:r>
              <a:rPr lang="en-US" dirty="0">
                <a:solidFill>
                  <a:schemeClr val="bg1"/>
                </a:solidFill>
              </a:rPr>
              <a:t>Air Brake Restriction Removed Test</a:t>
            </a:r>
            <a:br>
              <a:rPr lang="en-US" dirty="0">
                <a:solidFill>
                  <a:schemeClr val="bg1"/>
                </a:solidFill>
              </a:rPr>
            </a:br>
            <a:r>
              <a:rPr lang="en-US" dirty="0">
                <a:solidFill>
                  <a:schemeClr val="bg1"/>
                </a:solidFill>
              </a:rPr>
              <a:t>Section 5</a:t>
            </a:r>
            <a:endParaRPr lang="en-US">
              <a:solidFill>
                <a:schemeClr val="bg1"/>
              </a:solidFill>
            </a:endParaRPr>
          </a:p>
        </p:txBody>
      </p:sp>
      <p:sp>
        <p:nvSpPr>
          <p:cNvPr id="11" name="Content Placeholder 10"/>
          <p:cNvSpPr>
            <a:spLocks noGrp="1"/>
          </p:cNvSpPr>
          <p:nvPr>
            <p:ph idx="1"/>
          </p:nvPr>
        </p:nvSpPr>
        <p:spPr>
          <a:xfrm>
            <a:off x="1245090" y="3128956"/>
            <a:ext cx="4027713" cy="2002368"/>
          </a:xfrm>
        </p:spPr>
        <p:txBody>
          <a:bodyPr>
            <a:normAutofit/>
          </a:bodyPr>
          <a:lstStyle/>
          <a:p>
            <a:r>
              <a:rPr lang="en-US" sz="2800" dirty="0">
                <a:solidFill>
                  <a:schemeClr val="bg1"/>
                </a:solidFill>
              </a:rPr>
              <a:t>25 Questions</a:t>
            </a:r>
          </a:p>
          <a:p>
            <a:r>
              <a:rPr lang="en-US" sz="2800" dirty="0">
                <a:solidFill>
                  <a:schemeClr val="bg1"/>
                </a:solidFill>
              </a:rPr>
              <a:t>Must Answer 20 Right</a:t>
            </a:r>
          </a:p>
          <a:p>
            <a:r>
              <a:rPr lang="en-US" sz="2800" dirty="0">
                <a:solidFill>
                  <a:schemeClr val="bg1"/>
                </a:solidFill>
              </a:rPr>
              <a:t>Most Failed Test</a:t>
            </a:r>
          </a:p>
        </p:txBody>
      </p:sp>
      <p:sp>
        <p:nvSpPr>
          <p:cNvPr id="3" name="Slide Number Placeholder 2"/>
          <p:cNvSpPr>
            <a:spLocks noGrp="1"/>
          </p:cNvSpPr>
          <p:nvPr>
            <p:ph type="sldNum" sz="quarter" idx="12"/>
          </p:nvPr>
        </p:nvSpPr>
        <p:spPr/>
        <p:txBody>
          <a:bodyPr/>
          <a:lstStyle/>
          <a:p>
            <a:fld id="{3C31B003-120A-43F5-AB29-7267373916F0}"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220610575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700" y="954756"/>
            <a:ext cx="3111500" cy="4946003"/>
          </a:xfrm>
        </p:spPr>
        <p:txBody>
          <a:bodyPr>
            <a:normAutofit/>
          </a:bodyPr>
          <a:lstStyle/>
          <a:p>
            <a:r>
              <a:rPr lang="en-US" sz="4800" dirty="0">
                <a:solidFill>
                  <a:srgbClr val="FFFFFF"/>
                </a:solidFill>
              </a:rPr>
              <a:t>Air Brakes – Section 5</a:t>
            </a:r>
          </a:p>
        </p:txBody>
      </p:sp>
      <p:sp>
        <p:nvSpPr>
          <p:cNvPr id="3" name="Content Placeholder 2"/>
          <p:cNvSpPr>
            <a:spLocks noGrp="1"/>
          </p:cNvSpPr>
          <p:nvPr>
            <p:ph idx="1"/>
          </p:nvPr>
        </p:nvSpPr>
        <p:spPr>
          <a:xfrm>
            <a:off x="5966280" y="657841"/>
            <a:ext cx="4835652" cy="3238500"/>
          </a:xfrm>
        </p:spPr>
        <p:txBody>
          <a:bodyPr anchor="ctr">
            <a:normAutofit/>
          </a:bodyPr>
          <a:lstStyle/>
          <a:p>
            <a:r>
              <a:rPr lang="en-US" sz="3600" dirty="0">
                <a:solidFill>
                  <a:schemeClr val="bg1"/>
                </a:solidFill>
              </a:rPr>
              <a:t>Air Brake System Parts</a:t>
            </a:r>
          </a:p>
          <a:p>
            <a:r>
              <a:rPr lang="en-US" sz="3600" dirty="0">
                <a:solidFill>
                  <a:schemeClr val="bg1"/>
                </a:solidFill>
              </a:rPr>
              <a:t>Dual Air Brake Systems</a:t>
            </a:r>
          </a:p>
          <a:p>
            <a:r>
              <a:rPr lang="en-US" sz="3600" dirty="0">
                <a:solidFill>
                  <a:schemeClr val="bg1"/>
                </a:solidFill>
              </a:rPr>
              <a:t>Inspecting Air Brakes</a:t>
            </a:r>
          </a:p>
          <a:p>
            <a:r>
              <a:rPr lang="en-US" sz="3600" dirty="0">
                <a:solidFill>
                  <a:schemeClr val="bg1"/>
                </a:solidFill>
              </a:rPr>
              <a:t>Using Air Brakes</a:t>
            </a:r>
          </a:p>
        </p:txBody>
      </p:sp>
      <p:pic>
        <p:nvPicPr>
          <p:cNvPr id="13" name="Picture 12" descr="Description Community Transit 11111 (New Flyer XDE40) at Lynnwood TC ..."/>
          <p:cNvPicPr>
            <a:picLocks noChangeAspect="1"/>
          </p:cNvPicPr>
          <p:nvPr/>
        </p:nvPicPr>
        <p:blipFill rotWithShape="1">
          <a:blip r:embed="rId3" cstate="print">
            <a:extLst>
              <a:ext uri="{28A0092B-C50C-407E-A947-70E740481C1C}">
                <a14:useLocalDpi xmlns:a14="http://schemas.microsoft.com/office/drawing/2010/main" val="0"/>
              </a:ext>
            </a:extLst>
          </a:blip>
          <a:srcRect l="31798" t="12638" r="14514" b="16672"/>
          <a:stretch/>
        </p:blipFill>
        <p:spPr>
          <a:xfrm>
            <a:off x="5376978" y="4554183"/>
            <a:ext cx="2004752" cy="1889833"/>
          </a:xfrm>
          <a:prstGeom prst="rect">
            <a:avLst/>
          </a:prstGeom>
        </p:spPr>
      </p:pic>
      <p:pic>
        <p:nvPicPr>
          <p:cNvPr id="16" name="Picture 15" descr="Thomas_School_Bus_Bus"/>
          <p:cNvPicPr>
            <a:picLocks noChangeAspect="1"/>
          </p:cNvPicPr>
          <p:nvPr/>
        </p:nvPicPr>
        <p:blipFill rotWithShape="1">
          <a:blip r:embed="rId4">
            <a:extLst>
              <a:ext uri="{28A0092B-C50C-407E-A947-70E740481C1C}">
                <a14:useLocalDpi xmlns:a14="http://schemas.microsoft.com/office/drawing/2010/main" val="0"/>
              </a:ext>
            </a:extLst>
          </a:blip>
          <a:srcRect r="32776"/>
          <a:stretch/>
        </p:blipFill>
        <p:spPr>
          <a:xfrm>
            <a:off x="9386482" y="4543184"/>
            <a:ext cx="2004752" cy="1896091"/>
          </a:xfrm>
          <a:prstGeom prst="rect">
            <a:avLst/>
          </a:prstGeom>
        </p:spPr>
      </p:pic>
      <p:pic>
        <p:nvPicPr>
          <p:cNvPr id="18" name="Picture 17"/>
          <p:cNvPicPr>
            <a:picLocks noChangeAspect="1"/>
          </p:cNvPicPr>
          <p:nvPr/>
        </p:nvPicPr>
        <p:blipFill rotWithShape="1">
          <a:blip r:embed="rId5"/>
          <a:srcRect t="17104" b="11454"/>
          <a:stretch/>
        </p:blipFill>
        <p:spPr>
          <a:xfrm flipH="1">
            <a:off x="7381730" y="4554182"/>
            <a:ext cx="2004752" cy="1889834"/>
          </a:xfrm>
          <a:prstGeom prst="rect">
            <a:avLst/>
          </a:prstGeom>
        </p:spPr>
      </p:pic>
      <p:sp>
        <p:nvSpPr>
          <p:cNvPr id="4" name="Slide Number Placeholder 3"/>
          <p:cNvSpPr>
            <a:spLocks noGrp="1"/>
          </p:cNvSpPr>
          <p:nvPr>
            <p:ph type="sldNum" sz="quarter" idx="12"/>
          </p:nvPr>
        </p:nvSpPr>
        <p:spPr>
          <a:xfrm>
            <a:off x="11333168" y="6362192"/>
            <a:ext cx="542697" cy="279400"/>
          </a:xfrm>
        </p:spPr>
        <p:txBody>
          <a:bodyPr/>
          <a:lstStyle/>
          <a:p>
            <a:fld id="{3C31B003-120A-43F5-AB29-7267373916F0}" type="slidenum">
              <a:rPr lang="en-US" smtClean="0">
                <a:solidFill>
                  <a:schemeClr val="bg1"/>
                </a:solidFill>
              </a:rPr>
              <a:t>16</a:t>
            </a:fld>
            <a:endParaRPr lang="en-US" dirty="0">
              <a:solidFill>
                <a:schemeClr val="bg1"/>
              </a:solidFill>
            </a:endParaRPr>
          </a:p>
        </p:txBody>
      </p:sp>
    </p:spTree>
    <p:extLst>
      <p:ext uri="{BB962C8B-B14F-4D97-AF65-F5344CB8AC3E}">
        <p14:creationId xmlns:p14="http://schemas.microsoft.com/office/powerpoint/2010/main" val="5764561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6000" dirty="0">
                <a:solidFill>
                  <a:schemeClr val="bg1"/>
                </a:solidFill>
              </a:rPr>
              <a:t>Braking Systems</a:t>
            </a:r>
          </a:p>
        </p:txBody>
      </p:sp>
      <p:sp>
        <p:nvSpPr>
          <p:cNvPr id="3" name="Content Placeholder 2"/>
          <p:cNvSpPr>
            <a:spLocks noGrp="1"/>
          </p:cNvSpPr>
          <p:nvPr>
            <p:ph idx="1"/>
          </p:nvPr>
        </p:nvSpPr>
        <p:spPr>
          <a:xfrm>
            <a:off x="2839881" y="2586392"/>
            <a:ext cx="7082743" cy="3240619"/>
          </a:xfrm>
        </p:spPr>
        <p:txBody>
          <a:bodyPr>
            <a:normAutofit/>
          </a:bodyPr>
          <a:lstStyle/>
          <a:p>
            <a:r>
              <a:rPr lang="en-US" sz="4000" dirty="0">
                <a:solidFill>
                  <a:schemeClr val="bg1"/>
                </a:solidFill>
              </a:rPr>
              <a:t>Three Different Braking Systems</a:t>
            </a:r>
          </a:p>
          <a:p>
            <a:pPr lvl="2"/>
            <a:r>
              <a:rPr lang="en-US" sz="2800" dirty="0">
                <a:solidFill>
                  <a:schemeClr val="bg1"/>
                </a:solidFill>
              </a:rPr>
              <a:t>Service Brake System</a:t>
            </a:r>
          </a:p>
          <a:p>
            <a:pPr lvl="2"/>
            <a:r>
              <a:rPr lang="en-US" sz="2800" dirty="0">
                <a:solidFill>
                  <a:schemeClr val="bg1"/>
                </a:solidFill>
              </a:rPr>
              <a:t>Parking Brake System</a:t>
            </a:r>
          </a:p>
          <a:p>
            <a:pPr lvl="2"/>
            <a:r>
              <a:rPr lang="en-US" sz="2800" dirty="0">
                <a:solidFill>
                  <a:schemeClr val="bg1"/>
                </a:solidFill>
              </a:rPr>
              <a:t>Emergency Brake System</a:t>
            </a:r>
          </a:p>
          <a:p>
            <a:pPr marL="457200" lvl="1" indent="0">
              <a:buNone/>
            </a:pPr>
            <a:endParaRPr lang="en-US" sz="2400" dirty="0">
              <a:solidFill>
                <a:schemeClr val="bg1"/>
              </a:solidFill>
            </a:endParaRPr>
          </a:p>
        </p:txBody>
      </p:sp>
      <p:pic>
        <p:nvPicPr>
          <p:cNvPr id="7170" name="Picture 2" descr="Image result for school bus service br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476" y="3510643"/>
            <a:ext cx="2687410" cy="25799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chool bus service br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071" y="3149757"/>
            <a:ext cx="2058988" cy="27453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0833442" y="6017079"/>
            <a:ext cx="542697" cy="279400"/>
          </a:xfrm>
        </p:spPr>
        <p:txBody>
          <a:bodyPr/>
          <a:lstStyle/>
          <a:p>
            <a:fld id="{3C31B003-120A-43F5-AB29-7267373916F0}" type="slidenum">
              <a:rPr lang="en-US" smtClean="0">
                <a:solidFill>
                  <a:schemeClr val="bg1"/>
                </a:solidFill>
              </a:rPr>
              <a:t>17</a:t>
            </a:fld>
            <a:endParaRPr lang="en-US" dirty="0">
              <a:solidFill>
                <a:schemeClr val="bg1"/>
              </a:solidFill>
            </a:endParaRPr>
          </a:p>
        </p:txBody>
      </p:sp>
    </p:spTree>
    <p:extLst>
      <p:ext uri="{BB962C8B-B14F-4D97-AF65-F5344CB8AC3E}">
        <p14:creationId xmlns:p14="http://schemas.microsoft.com/office/powerpoint/2010/main" val="39934151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p:txBody>
          <a:bodyPr>
            <a:normAutofit/>
          </a:bodyPr>
          <a:lstStyle/>
          <a:p>
            <a:pPr marL="0" indent="0" algn="ctr">
              <a:buNone/>
            </a:pPr>
            <a:endParaRPr lang="en-US" sz="4800" dirty="0">
              <a:solidFill>
                <a:schemeClr val="bg1"/>
              </a:solidFill>
            </a:endParaRPr>
          </a:p>
          <a:p>
            <a:pPr marL="0" indent="0" algn="ctr">
              <a:buNone/>
            </a:pPr>
            <a:endParaRPr lang="en-US" sz="6000" dirty="0">
              <a:solidFill>
                <a:schemeClr val="bg1"/>
              </a:solidFill>
            </a:endParaRPr>
          </a:p>
        </p:txBody>
      </p:sp>
      <p:pic>
        <p:nvPicPr>
          <p:cNvPr id="4" name="Air Brake Profess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9130" y="708339"/>
            <a:ext cx="10921682" cy="5461264"/>
          </a:xfrm>
          <a:prstGeom prst="rect">
            <a:avLst/>
          </a:prstGeom>
        </p:spPr>
      </p:pic>
      <p:sp>
        <p:nvSpPr>
          <p:cNvPr id="2" name="Slide Number Placeholder 1"/>
          <p:cNvSpPr>
            <a:spLocks noGrp="1"/>
          </p:cNvSpPr>
          <p:nvPr>
            <p:ph type="sldNum" sz="quarter" idx="12"/>
          </p:nvPr>
        </p:nvSpPr>
        <p:spPr/>
        <p:txBody>
          <a:bodyPr/>
          <a:lstStyle/>
          <a:p>
            <a:fld id="{3C31B003-120A-43F5-AB29-7267373916F0}" type="slidenum">
              <a:rPr lang="en-US" smtClean="0"/>
              <a:t>18</a:t>
            </a:fld>
            <a:endParaRPr lang="en-US"/>
          </a:p>
        </p:txBody>
      </p:sp>
    </p:spTree>
    <p:extLst>
      <p:ext uri="{BB962C8B-B14F-4D97-AF65-F5344CB8AC3E}">
        <p14:creationId xmlns:p14="http://schemas.microsoft.com/office/powerpoint/2010/main" val="186778145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396"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317749"/>
            <a:ext cx="2705100" cy="1739901"/>
          </a:xfrm>
        </p:spPr>
        <p:txBody>
          <a:bodyPr>
            <a:normAutofit/>
          </a:bodyPr>
          <a:lstStyle/>
          <a:p>
            <a:r>
              <a:rPr lang="en-US" dirty="0"/>
              <a:t>S-Cam </a:t>
            </a:r>
            <a:br>
              <a:rPr lang="en-US" dirty="0"/>
            </a:br>
            <a:r>
              <a:rPr lang="en-US" dirty="0"/>
              <a:t>Air Brakes</a:t>
            </a:r>
          </a:p>
        </p:txBody>
      </p:sp>
      <p:pic>
        <p:nvPicPr>
          <p:cNvPr id="4" name="3mrUMTP4thI">
            <a:hlinkClick r:id="" action="ppaction://media"/>
          </p:cNvPr>
          <p:cNvPicPr>
            <a:picLocks noGrp="1" noRot="1" noChangeAspect="1"/>
          </p:cNvPicPr>
          <p:nvPr>
            <p:ph idx="1"/>
            <a:videoFile r:link="rId1"/>
          </p:nvPr>
        </p:nvPicPr>
        <p:blipFill>
          <a:blip r:embed="rId4"/>
          <a:stretch>
            <a:fillRect/>
          </a:stretch>
        </p:blipFill>
        <p:spPr>
          <a:xfrm>
            <a:off x="3670300" y="673099"/>
            <a:ext cx="7429500" cy="5549901"/>
          </a:xfrm>
          <a:prstGeom prst="rect">
            <a:avLst/>
          </a:prstGeom>
        </p:spPr>
      </p:pic>
      <p:sp>
        <p:nvSpPr>
          <p:cNvPr id="3" name="TextBox 2"/>
          <p:cNvSpPr txBox="1"/>
          <p:nvPr/>
        </p:nvSpPr>
        <p:spPr>
          <a:xfrm>
            <a:off x="990600" y="4057650"/>
            <a:ext cx="2298700" cy="1323439"/>
          </a:xfrm>
          <a:prstGeom prst="rect">
            <a:avLst/>
          </a:prstGeom>
          <a:noFill/>
        </p:spPr>
        <p:txBody>
          <a:bodyPr wrap="square" rtlCol="0">
            <a:spAutoFit/>
          </a:bodyPr>
          <a:lstStyle/>
          <a:p>
            <a:pPr algn="ctr"/>
            <a:r>
              <a:rPr lang="en-US" sz="2000" dirty="0"/>
              <a:t>By  </a:t>
            </a:r>
            <a:r>
              <a:rPr lang="en-US" sz="4000" dirty="0"/>
              <a:t>Crash Forensics</a:t>
            </a:r>
          </a:p>
        </p:txBody>
      </p:sp>
      <p:sp>
        <p:nvSpPr>
          <p:cNvPr id="5" name="Slide Number Placeholder 4"/>
          <p:cNvSpPr>
            <a:spLocks noGrp="1"/>
          </p:cNvSpPr>
          <p:nvPr>
            <p:ph type="sldNum" sz="quarter" idx="12"/>
          </p:nvPr>
        </p:nvSpPr>
        <p:spPr/>
        <p:txBody>
          <a:bodyPr/>
          <a:lstStyle/>
          <a:p>
            <a:fld id="{3C31B003-120A-43F5-AB29-7267373916F0}" type="slidenum">
              <a:rPr lang="en-US" smtClean="0"/>
              <a:t>19</a:t>
            </a:fld>
            <a:endParaRPr lang="en-US"/>
          </a:p>
        </p:txBody>
      </p:sp>
    </p:spTree>
    <p:extLst>
      <p:ext uri="{BB962C8B-B14F-4D97-AF65-F5344CB8AC3E}">
        <p14:creationId xmlns:p14="http://schemas.microsoft.com/office/powerpoint/2010/main" val="16883745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1"/>
          </a:soli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310" y="320040"/>
            <a:ext cx="6894576" cy="6217920"/>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 y="635508"/>
            <a:ext cx="4651262" cy="5586984"/>
          </a:xfrm>
        </p:spPr>
        <p:txBody>
          <a:bodyPr vert="horz" lIns="91440" tIns="45720" rIns="91440" bIns="45720" rtlCol="0" anchor="ctr">
            <a:normAutofit/>
          </a:bodyPr>
          <a:lstStyle/>
          <a:p>
            <a:r>
              <a:rPr lang="en-US" sz="4800" b="1" dirty="0">
                <a:solidFill>
                  <a:srgbClr val="FFFFFF"/>
                </a:solidFill>
              </a:rPr>
              <a:t>DOL Required Tests/Fees </a:t>
            </a:r>
            <a:br>
              <a:rPr lang="en-US" sz="4800" b="1" dirty="0">
                <a:solidFill>
                  <a:srgbClr val="FFFFFF"/>
                </a:solidFill>
              </a:rPr>
            </a:br>
            <a:r>
              <a:rPr lang="en-US" sz="4800" b="1" dirty="0">
                <a:solidFill>
                  <a:srgbClr val="FFFFFF"/>
                </a:solidFill>
              </a:rPr>
              <a:t>School Bus Driver </a:t>
            </a:r>
            <a:br>
              <a:rPr lang="en-US" sz="4800" b="1" dirty="0">
                <a:solidFill>
                  <a:srgbClr val="FFFFFF"/>
                </a:solidFill>
              </a:rPr>
            </a:br>
            <a:r>
              <a:rPr lang="en-US" sz="4800" b="1" dirty="0">
                <a:solidFill>
                  <a:srgbClr val="FFFFFF"/>
                </a:solidFill>
              </a:rPr>
              <a:t>CDL Permit</a:t>
            </a:r>
          </a:p>
        </p:txBody>
      </p:sp>
      <p:sp>
        <p:nvSpPr>
          <p:cNvPr id="3" name="Content Placeholder 2"/>
          <p:cNvSpPr>
            <a:spLocks noGrp="1"/>
          </p:cNvSpPr>
          <p:nvPr>
            <p:ph idx="1"/>
          </p:nvPr>
        </p:nvSpPr>
        <p:spPr>
          <a:xfrm>
            <a:off x="5178748" y="320040"/>
            <a:ext cx="6489700" cy="6217919"/>
          </a:xfrm>
        </p:spPr>
        <p:txBody>
          <a:bodyPr>
            <a:normAutofit/>
          </a:bodyPr>
          <a:lstStyle/>
          <a:p>
            <a:pPr marL="0" indent="0" algn="ctr">
              <a:lnSpc>
                <a:spcPct val="80000"/>
              </a:lnSpc>
              <a:buNone/>
            </a:pPr>
            <a:r>
              <a:rPr lang="en-US" sz="3200" b="1" u="sng" dirty="0">
                <a:solidFill>
                  <a:schemeClr val="bg1"/>
                </a:solidFill>
              </a:rPr>
              <a:t>Tests</a:t>
            </a:r>
          </a:p>
          <a:p>
            <a:pPr marL="0" indent="0">
              <a:lnSpc>
                <a:spcPct val="80000"/>
              </a:lnSpc>
              <a:buNone/>
            </a:pPr>
            <a:endParaRPr lang="en-US" sz="1200" dirty="0">
              <a:solidFill>
                <a:schemeClr val="bg1"/>
              </a:solidFill>
            </a:endParaRPr>
          </a:p>
          <a:p>
            <a:pPr>
              <a:lnSpc>
                <a:spcPct val="80000"/>
              </a:lnSpc>
              <a:buFont typeface="Wingdings" panose="05000000000000000000" pitchFamily="2" charset="2"/>
              <a:buChar char="Ø"/>
            </a:pPr>
            <a:r>
              <a:rPr lang="en-US" dirty="0">
                <a:solidFill>
                  <a:schemeClr val="bg1"/>
                </a:solidFill>
              </a:rPr>
              <a:t>General Knowledge – Sections 1-3</a:t>
            </a:r>
          </a:p>
          <a:p>
            <a:pPr marL="0" indent="0">
              <a:lnSpc>
                <a:spcPct val="80000"/>
              </a:lnSpc>
              <a:buNone/>
            </a:pPr>
            <a:endParaRPr lang="en-US" sz="1200" dirty="0">
              <a:solidFill>
                <a:schemeClr val="bg1"/>
              </a:solidFill>
            </a:endParaRPr>
          </a:p>
          <a:p>
            <a:pPr>
              <a:lnSpc>
                <a:spcPct val="80000"/>
              </a:lnSpc>
              <a:buFont typeface="Wingdings" panose="05000000000000000000" pitchFamily="2" charset="2"/>
              <a:buChar char="Ø"/>
            </a:pPr>
            <a:r>
              <a:rPr lang="en-US" dirty="0">
                <a:solidFill>
                  <a:schemeClr val="bg1"/>
                </a:solidFill>
              </a:rPr>
              <a:t>Passenger Endorsement – Section 4</a:t>
            </a:r>
          </a:p>
          <a:p>
            <a:pPr marL="0" indent="0">
              <a:lnSpc>
                <a:spcPct val="80000"/>
              </a:lnSpc>
              <a:buNone/>
            </a:pPr>
            <a:endParaRPr lang="en-US" sz="1200" dirty="0">
              <a:solidFill>
                <a:schemeClr val="bg1"/>
              </a:solidFill>
            </a:endParaRPr>
          </a:p>
          <a:p>
            <a:pPr>
              <a:lnSpc>
                <a:spcPct val="80000"/>
              </a:lnSpc>
              <a:buFont typeface="Wingdings" panose="05000000000000000000" pitchFamily="2" charset="2"/>
              <a:buChar char="Ø"/>
            </a:pPr>
            <a:r>
              <a:rPr lang="en-US" dirty="0">
                <a:solidFill>
                  <a:schemeClr val="bg1"/>
                </a:solidFill>
              </a:rPr>
              <a:t>Air Brake Restriction Removed – Section 5</a:t>
            </a:r>
          </a:p>
          <a:p>
            <a:pPr marL="0" indent="0">
              <a:lnSpc>
                <a:spcPct val="80000"/>
              </a:lnSpc>
              <a:buNone/>
            </a:pPr>
            <a:endParaRPr lang="en-US" sz="1200" dirty="0">
              <a:solidFill>
                <a:schemeClr val="bg1"/>
              </a:solidFill>
            </a:endParaRPr>
          </a:p>
          <a:p>
            <a:pPr>
              <a:lnSpc>
                <a:spcPct val="80000"/>
              </a:lnSpc>
              <a:buFont typeface="Wingdings" panose="05000000000000000000" pitchFamily="2" charset="2"/>
              <a:buChar char="Ø"/>
            </a:pPr>
            <a:r>
              <a:rPr lang="en-US" dirty="0">
                <a:solidFill>
                  <a:schemeClr val="bg1"/>
                </a:solidFill>
              </a:rPr>
              <a:t>School Bus Endorsement – Section 10</a:t>
            </a:r>
          </a:p>
          <a:p>
            <a:pPr>
              <a:lnSpc>
                <a:spcPct val="80000"/>
              </a:lnSpc>
              <a:buFont typeface="Wingdings" panose="05000000000000000000" pitchFamily="2" charset="2"/>
              <a:buChar char="Ø"/>
            </a:pPr>
            <a:endParaRPr lang="en-US" sz="1200" dirty="0">
              <a:solidFill>
                <a:schemeClr val="bg1"/>
              </a:solidFill>
            </a:endParaRPr>
          </a:p>
          <a:p>
            <a:pPr marL="0" indent="0" algn="ctr">
              <a:lnSpc>
                <a:spcPct val="80000"/>
              </a:lnSpc>
              <a:buNone/>
            </a:pPr>
            <a:r>
              <a:rPr lang="en-US" sz="3200" b="1" u="sng" dirty="0">
                <a:solidFill>
                  <a:schemeClr val="bg1"/>
                </a:solidFill>
              </a:rPr>
              <a:t>Out of Pocket Cost</a:t>
            </a:r>
          </a:p>
          <a:p>
            <a:pPr marL="0" indent="0" algn="ctr">
              <a:lnSpc>
                <a:spcPct val="80000"/>
              </a:lnSpc>
              <a:buNone/>
            </a:pPr>
            <a:endParaRPr lang="en-US" sz="1200" b="1" u="sng" dirty="0">
              <a:solidFill>
                <a:schemeClr val="bg1"/>
              </a:solidFill>
            </a:endParaRPr>
          </a:p>
          <a:p>
            <a:pPr marL="0" indent="0">
              <a:lnSpc>
                <a:spcPct val="80000"/>
              </a:lnSpc>
              <a:buNone/>
            </a:pPr>
            <a:r>
              <a:rPr lang="en-US" dirty="0">
                <a:solidFill>
                  <a:schemeClr val="bg1"/>
                </a:solidFill>
              </a:rPr>
              <a:t>$35 – Each Time/Each Test		$35 All Four Tests 										Same Time</a:t>
            </a:r>
          </a:p>
          <a:p>
            <a:pPr marL="0" indent="0" algn="ctr">
              <a:lnSpc>
                <a:spcPct val="80000"/>
              </a:lnSpc>
              <a:buNone/>
            </a:pPr>
            <a:r>
              <a:rPr lang="en-US" dirty="0">
                <a:solidFill>
                  <a:schemeClr val="bg1"/>
                </a:solidFill>
              </a:rPr>
              <a:t>$40 - Permit</a:t>
            </a:r>
          </a:p>
          <a:p>
            <a:pPr marL="0" indent="0">
              <a:lnSpc>
                <a:spcPct val="80000"/>
              </a:lnSpc>
              <a:buNone/>
            </a:pPr>
            <a:endParaRPr lang="en-US" dirty="0">
              <a:solidFill>
                <a:schemeClr val="bg1"/>
              </a:solidFill>
            </a:endParaRPr>
          </a:p>
          <a:p>
            <a:pPr marL="0" indent="0" algn="ctr">
              <a:lnSpc>
                <a:spcPct val="80000"/>
              </a:lnSpc>
              <a:buNone/>
            </a:pPr>
            <a:endParaRPr lang="en-US" sz="3200" b="1" u="sng" dirty="0">
              <a:solidFill>
                <a:schemeClr val="bg1"/>
              </a:solidFill>
            </a:endParaRPr>
          </a:p>
          <a:p>
            <a:pPr marL="0" indent="0">
              <a:lnSpc>
                <a:spcPct val="80000"/>
              </a:lnSpc>
              <a:buNone/>
            </a:pPr>
            <a:endParaRPr lang="en-US" sz="1400" dirty="0"/>
          </a:p>
        </p:txBody>
      </p: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18180191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48718" y="2540340"/>
            <a:ext cx="4243386" cy="1303867"/>
          </a:xfrm>
        </p:spPr>
        <p:txBody>
          <a:bodyPr>
            <a:normAutofit/>
          </a:bodyPr>
          <a:lstStyle/>
          <a:p>
            <a:r>
              <a:rPr lang="en-US" dirty="0">
                <a:solidFill>
                  <a:schemeClr val="bg1"/>
                </a:solidFill>
              </a:rPr>
              <a:t>Brake Parts</a:t>
            </a:r>
          </a:p>
        </p:txBody>
      </p:sp>
      <p:pic>
        <p:nvPicPr>
          <p:cNvPr id="12" name="Picture 4" descr="MVC-001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000" t="3334" r="5000" b="1666"/>
          <a:stretch>
            <a:fillRect/>
          </a:stretch>
        </p:blipFill>
        <p:spPr bwMode="auto">
          <a:xfrm>
            <a:off x="4718048" y="755315"/>
            <a:ext cx="6754571" cy="5347369"/>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a:xfrm rot="20586558">
            <a:off x="9014927" y="1277966"/>
            <a:ext cx="1491901" cy="2504015"/>
          </a:xfrm>
          <a:prstGeom prst="ellipse">
            <a:avLst/>
          </a:prstGeom>
          <a:noFill/>
          <a:ln w="730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urved Down 10"/>
          <p:cNvSpPr/>
          <p:nvPr/>
        </p:nvSpPr>
        <p:spPr>
          <a:xfrm rot="20952472">
            <a:off x="8285704" y="2964191"/>
            <a:ext cx="682712" cy="431716"/>
          </a:xfrm>
          <a:prstGeom prst="curvedDownArrow">
            <a:avLst/>
          </a:prstGeom>
          <a:solidFill>
            <a:schemeClr val="tx1">
              <a:lumMod val="95000"/>
              <a:lumOff val="5000"/>
            </a:schemeClr>
          </a:solidFill>
          <a:ln w="139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646495">
            <a:off x="7565661" y="3367940"/>
            <a:ext cx="1006793" cy="1193447"/>
          </a:xfrm>
          <a:prstGeom prst="ellipse">
            <a:avLst/>
          </a:prstGeom>
          <a:noFill/>
          <a:ln w="1174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cxnSpLocks/>
          </p:cNvCxnSpPr>
          <p:nvPr/>
        </p:nvCxnSpPr>
        <p:spPr>
          <a:xfrm flipH="1">
            <a:off x="7421505" y="3043003"/>
            <a:ext cx="1" cy="1783830"/>
          </a:xfrm>
          <a:prstGeom prst="straightConnector1">
            <a:avLst/>
          </a:prstGeom>
          <a:ln w="17462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6928538" y="1393315"/>
            <a:ext cx="102779" cy="4257977"/>
          </a:xfrm>
          <a:prstGeom prst="straightConnector1">
            <a:avLst/>
          </a:prstGeom>
          <a:ln w="1016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urved Down Arrow 20"/>
          <p:cNvSpPr/>
          <p:nvPr/>
        </p:nvSpPr>
        <p:spPr>
          <a:xfrm rot="19411070">
            <a:off x="4891998" y="1893213"/>
            <a:ext cx="1895726" cy="649894"/>
          </a:xfrm>
          <a:prstGeom prst="curvedDownArrow">
            <a:avLst>
              <a:gd name="adj1" fmla="val 75751"/>
              <a:gd name="adj2" fmla="val 150162"/>
              <a:gd name="adj3" fmla="val 7043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p:cNvSpPr>
            <a:spLocks noGrp="1"/>
          </p:cNvSpPr>
          <p:nvPr>
            <p:ph type="sldNum" sz="quarter" idx="12"/>
          </p:nvPr>
        </p:nvSpPr>
        <p:spPr>
          <a:xfrm>
            <a:off x="10820863" y="5893134"/>
            <a:ext cx="542697" cy="279400"/>
          </a:xfrm>
        </p:spPr>
        <p:txBody>
          <a:bodyPr/>
          <a:lstStyle/>
          <a:p>
            <a:fld id="{3C31B003-120A-43F5-AB29-7267373916F0}" type="slidenum">
              <a:rPr lang="en-US" smtClean="0"/>
              <a:t>20</a:t>
            </a:fld>
            <a:endParaRPr lang="en-US" dirty="0"/>
          </a:p>
        </p:txBody>
      </p:sp>
    </p:spTree>
    <p:extLst>
      <p:ext uri="{BB962C8B-B14F-4D97-AF65-F5344CB8AC3E}">
        <p14:creationId xmlns:p14="http://schemas.microsoft.com/office/powerpoint/2010/main" val="3495766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9601196" cy="1303867"/>
          </a:xfrm>
        </p:spPr>
        <p:txBody>
          <a:bodyPr>
            <a:normAutofit/>
          </a:bodyPr>
          <a:lstStyle/>
          <a:p>
            <a:r>
              <a:rPr lang="en-US" dirty="0">
                <a:solidFill>
                  <a:schemeClr val="bg1"/>
                </a:solidFill>
              </a:rPr>
              <a:t>Air Gauges</a:t>
            </a:r>
          </a:p>
        </p:txBody>
      </p:sp>
      <p:pic>
        <p:nvPicPr>
          <p:cNvPr id="14" name="Picture 7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9375" t="14999" r="37125" b="50833"/>
          <a:stretch>
            <a:fillRect/>
          </a:stretch>
        </p:blipFill>
        <p:spPr bwMode="auto">
          <a:xfrm>
            <a:off x="1295402" y="2658531"/>
            <a:ext cx="2862045" cy="312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4">
            <a:extLst>
              <a:ext uri="{28A0092B-C50C-407E-A947-70E740481C1C}">
                <a14:useLocalDpi xmlns:a14="http://schemas.microsoft.com/office/drawing/2010/main" val="0"/>
              </a:ext>
            </a:extLst>
          </a:blip>
          <a:srcRect l="21315" t="2000" r="18651" b="16000"/>
          <a:stretch>
            <a:fillRect/>
          </a:stretch>
        </p:blipFill>
        <p:spPr bwMode="auto">
          <a:xfrm>
            <a:off x="8768303" y="2515280"/>
            <a:ext cx="2125664" cy="367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l="31500" t="12000" b="6000"/>
          <a:stretch>
            <a:fillRect/>
          </a:stretch>
        </p:blipFill>
        <p:spPr bwMode="auto">
          <a:xfrm>
            <a:off x="4844837" y="2658531"/>
            <a:ext cx="3387398" cy="308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0966041" y="5969000"/>
            <a:ext cx="542697" cy="279400"/>
          </a:xfrm>
        </p:spPr>
        <p:txBody>
          <a:bodyPr/>
          <a:lstStyle/>
          <a:p>
            <a:fld id="{3C31B003-120A-43F5-AB29-7267373916F0}"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29146044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a:solidFill>
                  <a:schemeClr val="bg1"/>
                </a:solidFill>
              </a:rPr>
              <a:t>Low Air Warning Lights/Equipment/ABS Light</a:t>
            </a:r>
          </a:p>
        </p:txBody>
      </p:sp>
      <p:pic>
        <p:nvPicPr>
          <p:cNvPr id="4" name="Content Placeholder 3" descr="Wig wag (truck braking systems) - Wikipedia, the free encyclopedi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9432" y="2521750"/>
            <a:ext cx="2367468" cy="3540441"/>
          </a:xfrm>
        </p:spPr>
      </p:pic>
      <p:sp>
        <p:nvSpPr>
          <p:cNvPr id="9" name="TextBox 8"/>
          <p:cNvSpPr txBox="1"/>
          <p:nvPr/>
        </p:nvSpPr>
        <p:spPr>
          <a:xfrm>
            <a:off x="8389432" y="3702047"/>
            <a:ext cx="1024213" cy="1015663"/>
          </a:xfrm>
          <a:prstGeom prst="rect">
            <a:avLst/>
          </a:prstGeom>
          <a:noFill/>
        </p:spPr>
        <p:txBody>
          <a:bodyPr wrap="square" rtlCol="0">
            <a:spAutoFit/>
          </a:bodyPr>
          <a:lstStyle/>
          <a:p>
            <a:pPr algn="ctr"/>
            <a:r>
              <a:rPr lang="en-US" sz="2000" dirty="0">
                <a:solidFill>
                  <a:schemeClr val="bg1"/>
                </a:solidFill>
              </a:rPr>
              <a:t>Low Air Warning Wigwag</a:t>
            </a:r>
          </a:p>
        </p:txBody>
      </p:sp>
      <p:sp>
        <p:nvSpPr>
          <p:cNvPr id="11" name="AutoShape 2" descr="Image result for air brake low air warning light"/>
          <p:cNvSpPr>
            <a:spLocks noChangeAspect="1" noChangeArrowheads="1"/>
          </p:cNvSpPr>
          <p:nvPr/>
        </p:nvSpPr>
        <p:spPr bwMode="auto">
          <a:xfrm>
            <a:off x="4292600" y="3276600"/>
            <a:ext cx="1955800" cy="195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descr="Indicator Lamps | Flickr - Photo Sharing!"/>
          <p:cNvPicPr>
            <a:picLocks noChangeAspect="1"/>
          </p:cNvPicPr>
          <p:nvPr/>
        </p:nvPicPr>
        <p:blipFill rotWithShape="1">
          <a:blip r:embed="rId4">
            <a:extLst>
              <a:ext uri="{28A0092B-C50C-407E-A947-70E740481C1C}">
                <a14:useLocalDpi xmlns:a14="http://schemas.microsoft.com/office/drawing/2010/main" val="0"/>
              </a:ext>
            </a:extLst>
          </a:blip>
          <a:srcRect r="42240"/>
          <a:stretch/>
        </p:blipFill>
        <p:spPr>
          <a:xfrm>
            <a:off x="4811750" y="2521750"/>
            <a:ext cx="3031583" cy="3493587"/>
          </a:xfrm>
          <a:prstGeom prst="rect">
            <a:avLst/>
          </a:prstGeom>
        </p:spPr>
      </p:pic>
      <p:pic>
        <p:nvPicPr>
          <p:cNvPr id="18" name="Picture 17" descr="Original file ‎ (2,032 × 1,354 pixels, file size: 455 KB, MIME type ..."/>
          <p:cNvPicPr>
            <a:picLocks noChangeAspect="1"/>
          </p:cNvPicPr>
          <p:nvPr/>
        </p:nvPicPr>
        <p:blipFill rotWithShape="1">
          <a:blip r:embed="rId5" cstate="print">
            <a:extLst>
              <a:ext uri="{28A0092B-C50C-407E-A947-70E740481C1C}">
                <a14:useLocalDpi xmlns:a14="http://schemas.microsoft.com/office/drawing/2010/main" val="0"/>
              </a:ext>
            </a:extLst>
          </a:blip>
          <a:srcRect l="45760"/>
          <a:stretch/>
        </p:blipFill>
        <p:spPr>
          <a:xfrm>
            <a:off x="1483042" y="2526953"/>
            <a:ext cx="2833118" cy="3480492"/>
          </a:xfrm>
          <a:prstGeom prst="rect">
            <a:avLst/>
          </a:prstGeom>
        </p:spPr>
      </p:pic>
      <p:cxnSp>
        <p:nvCxnSpPr>
          <p:cNvPr id="23" name="Straight Arrow Connector 22"/>
          <p:cNvCxnSpPr/>
          <p:nvPr/>
        </p:nvCxnSpPr>
        <p:spPr>
          <a:xfrm flipH="1">
            <a:off x="2565400" y="2971800"/>
            <a:ext cx="571500" cy="55880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676400" y="4229100"/>
            <a:ext cx="596900" cy="3810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651500" y="5054600"/>
            <a:ext cx="0" cy="6985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9740900" y="4051300"/>
            <a:ext cx="901700" cy="254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10954092" y="5969000"/>
            <a:ext cx="542697" cy="279400"/>
          </a:xfrm>
        </p:spPr>
        <p:txBody>
          <a:bodyPr/>
          <a:lstStyle/>
          <a:p>
            <a:fld id="{3C31B003-120A-43F5-AB29-7267373916F0}"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132637071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solidFill>
                  <a:schemeClr val="bg1"/>
                </a:solidFill>
              </a:rPr>
              <a:t>Air Supply System Check</a:t>
            </a:r>
          </a:p>
        </p:txBody>
      </p:sp>
      <p:sp>
        <p:nvSpPr>
          <p:cNvPr id="3" name="Content Placeholder 2"/>
          <p:cNvSpPr>
            <a:spLocks noGrp="1"/>
          </p:cNvSpPr>
          <p:nvPr>
            <p:ph idx="1"/>
          </p:nvPr>
        </p:nvSpPr>
        <p:spPr/>
        <p:txBody>
          <a:bodyPr>
            <a:normAutofit/>
          </a:bodyPr>
          <a:lstStyle/>
          <a:p>
            <a:r>
              <a:rPr lang="en-US" sz="3600" dirty="0">
                <a:solidFill>
                  <a:schemeClr val="bg1"/>
                </a:solidFill>
              </a:rPr>
              <a:t>Four Tests</a:t>
            </a:r>
          </a:p>
          <a:p>
            <a:pPr lvl="1"/>
            <a:r>
              <a:rPr lang="en-US" sz="2800" dirty="0">
                <a:solidFill>
                  <a:schemeClr val="bg1"/>
                </a:solidFill>
              </a:rPr>
              <a:t>Air Leakage Rate</a:t>
            </a:r>
          </a:p>
          <a:p>
            <a:pPr lvl="1"/>
            <a:r>
              <a:rPr lang="en-US" sz="2800" dirty="0">
                <a:solidFill>
                  <a:schemeClr val="bg1"/>
                </a:solidFill>
              </a:rPr>
              <a:t>Low Air Warning Light/Buzzer</a:t>
            </a:r>
          </a:p>
          <a:p>
            <a:pPr lvl="1"/>
            <a:r>
              <a:rPr lang="en-US" sz="2800" dirty="0">
                <a:solidFill>
                  <a:schemeClr val="bg1"/>
                </a:solidFill>
              </a:rPr>
              <a:t>Parking Brake</a:t>
            </a:r>
          </a:p>
          <a:p>
            <a:pPr lvl="1"/>
            <a:r>
              <a:rPr lang="en-US" sz="2800" dirty="0">
                <a:solidFill>
                  <a:schemeClr val="bg1"/>
                </a:solidFill>
              </a:rPr>
              <a:t>Air Governor Cut in/Cutout</a:t>
            </a:r>
          </a:p>
        </p:txBody>
      </p:sp>
      <p:pic>
        <p:nvPicPr>
          <p:cNvPr id="9" name="Picture 78"/>
          <p:cNvPicPr>
            <a:picLocks noChangeAspect="1" noChangeArrowheads="1"/>
          </p:cNvPicPr>
          <p:nvPr/>
        </p:nvPicPr>
        <p:blipFill>
          <a:blip r:embed="rId3">
            <a:extLst>
              <a:ext uri="{28A0092B-C50C-407E-A947-70E740481C1C}">
                <a14:useLocalDpi xmlns:a14="http://schemas.microsoft.com/office/drawing/2010/main" val="0"/>
              </a:ext>
            </a:extLst>
          </a:blip>
          <a:srcRect l="39375" t="14999" r="37125" b="50833"/>
          <a:stretch>
            <a:fillRect/>
          </a:stretch>
        </p:blipFill>
        <p:spPr bwMode="auto">
          <a:xfrm>
            <a:off x="7531166" y="2540340"/>
            <a:ext cx="3225734" cy="351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897507" y="5971118"/>
            <a:ext cx="542697" cy="279400"/>
          </a:xfrm>
        </p:spPr>
        <p:txBody>
          <a:bodyPr/>
          <a:lstStyle/>
          <a:p>
            <a:fld id="{3C31B003-120A-43F5-AB29-7267373916F0}" type="slidenum">
              <a:rPr lang="en-US" smtClean="0">
                <a:solidFill>
                  <a:schemeClr val="bg1"/>
                </a:solidFill>
              </a:rPr>
              <a:t>23</a:t>
            </a:fld>
            <a:endParaRPr lang="en-US" dirty="0">
              <a:solidFill>
                <a:schemeClr val="bg1"/>
              </a:solidFill>
            </a:endParaRPr>
          </a:p>
        </p:txBody>
      </p:sp>
    </p:spTree>
    <p:extLst>
      <p:ext uri="{BB962C8B-B14F-4D97-AF65-F5344CB8AC3E}">
        <p14:creationId xmlns:p14="http://schemas.microsoft.com/office/powerpoint/2010/main" val="55253537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861822"/>
            <a:ext cx="9601196" cy="1303867"/>
          </a:xfrm>
        </p:spPr>
        <p:txBody>
          <a:bodyPr>
            <a:normAutofit/>
          </a:bodyPr>
          <a:lstStyle/>
          <a:p>
            <a:r>
              <a:rPr lang="en-US" dirty="0">
                <a:solidFill>
                  <a:schemeClr val="bg1"/>
                </a:solidFill>
              </a:rPr>
              <a:t>Static Air Leak Test</a:t>
            </a:r>
          </a:p>
        </p:txBody>
      </p:sp>
      <p:sp>
        <p:nvSpPr>
          <p:cNvPr id="3" name="Content Placeholder 2"/>
          <p:cNvSpPr>
            <a:spLocks noGrp="1"/>
          </p:cNvSpPr>
          <p:nvPr>
            <p:ph idx="1"/>
          </p:nvPr>
        </p:nvSpPr>
        <p:spPr>
          <a:xfrm>
            <a:off x="1319373" y="2490220"/>
            <a:ext cx="9601196" cy="3335868"/>
          </a:xfrm>
        </p:spPr>
        <p:txBody>
          <a:bodyPr>
            <a:noAutofit/>
          </a:bodyPr>
          <a:lstStyle/>
          <a:p>
            <a:r>
              <a:rPr lang="en-US" sz="3200" dirty="0">
                <a:solidFill>
                  <a:schemeClr val="bg1"/>
                </a:solidFill>
              </a:rPr>
              <a:t>Engine Off – Key On</a:t>
            </a:r>
          </a:p>
          <a:p>
            <a:r>
              <a:rPr lang="en-US" sz="3200" dirty="0">
                <a:solidFill>
                  <a:schemeClr val="bg1"/>
                </a:solidFill>
              </a:rPr>
              <a:t>Service Brake On</a:t>
            </a:r>
          </a:p>
          <a:p>
            <a:r>
              <a:rPr lang="en-US" sz="3200" dirty="0">
                <a:solidFill>
                  <a:schemeClr val="bg1"/>
                </a:solidFill>
              </a:rPr>
              <a:t>Parking Brake Off</a:t>
            </a:r>
          </a:p>
          <a:p>
            <a:r>
              <a:rPr lang="en-US" sz="3200" dirty="0">
                <a:solidFill>
                  <a:schemeClr val="bg1"/>
                </a:solidFill>
              </a:rPr>
              <a:t>Let gauges settle, </a:t>
            </a:r>
            <a:r>
              <a:rPr lang="en-US" sz="3200" u="sng" dirty="0">
                <a:solidFill>
                  <a:schemeClr val="bg1"/>
                </a:solidFill>
              </a:rPr>
              <a:t>hold for 1 min</a:t>
            </a:r>
            <a:endParaRPr lang="en-US" sz="3200" u="sng" dirty="0">
              <a:solidFill>
                <a:srgbClr val="FF0000"/>
              </a:solidFill>
            </a:endParaRPr>
          </a:p>
          <a:p>
            <a:r>
              <a:rPr lang="en-US" sz="3200" dirty="0">
                <a:solidFill>
                  <a:schemeClr val="bg1"/>
                </a:solidFill>
              </a:rPr>
              <a:t>Cannot lose more than </a:t>
            </a:r>
            <a:r>
              <a:rPr lang="en-US" sz="3200" u="sng" dirty="0">
                <a:solidFill>
                  <a:schemeClr val="bg1"/>
                </a:solidFill>
              </a:rPr>
              <a:t>3 psi in 1 min</a:t>
            </a:r>
          </a:p>
        </p:txBody>
      </p: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24</a:t>
            </a:fld>
            <a:endParaRPr lang="en-US" dirty="0">
              <a:solidFill>
                <a:schemeClr val="bg1"/>
              </a:solidFill>
            </a:endParaRPr>
          </a:p>
        </p:txBody>
      </p:sp>
    </p:spTree>
    <p:extLst>
      <p:ext uri="{BB962C8B-B14F-4D97-AF65-F5344CB8AC3E}">
        <p14:creationId xmlns:p14="http://schemas.microsoft.com/office/powerpoint/2010/main" val="203298001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a:solidFill>
                  <a:schemeClr val="bg1"/>
                </a:solidFill>
              </a:rPr>
              <a:t>Low Air Warning Light/Buzzer Test</a:t>
            </a:r>
          </a:p>
        </p:txBody>
      </p:sp>
      <p:sp>
        <p:nvSpPr>
          <p:cNvPr id="3" name="Content Placeholder 2"/>
          <p:cNvSpPr>
            <a:spLocks noGrp="1"/>
          </p:cNvSpPr>
          <p:nvPr>
            <p:ph idx="1"/>
          </p:nvPr>
        </p:nvSpPr>
        <p:spPr>
          <a:xfrm>
            <a:off x="1319373" y="2659211"/>
            <a:ext cx="9601196" cy="1875368"/>
          </a:xfrm>
        </p:spPr>
        <p:txBody>
          <a:bodyPr>
            <a:normAutofit lnSpcReduction="10000"/>
          </a:bodyPr>
          <a:lstStyle/>
          <a:p>
            <a:r>
              <a:rPr lang="en-US" sz="3200" dirty="0">
                <a:solidFill>
                  <a:schemeClr val="bg1"/>
                </a:solidFill>
              </a:rPr>
              <a:t>Pump service brake to fan air down</a:t>
            </a:r>
          </a:p>
          <a:p>
            <a:r>
              <a:rPr lang="en-US" sz="3200" dirty="0">
                <a:solidFill>
                  <a:schemeClr val="bg1"/>
                </a:solidFill>
              </a:rPr>
              <a:t>Low Air Warning Light/Buzzer should activate at </a:t>
            </a:r>
          </a:p>
          <a:p>
            <a:pPr marL="0" indent="0">
              <a:buNone/>
            </a:pPr>
            <a:r>
              <a:rPr lang="en-US" sz="3200" dirty="0">
                <a:solidFill>
                  <a:schemeClr val="bg1"/>
                </a:solidFill>
              </a:rPr>
              <a:t>   </a:t>
            </a:r>
            <a:r>
              <a:rPr lang="en-US" sz="3200" u="sng" dirty="0">
                <a:solidFill>
                  <a:schemeClr val="bg1"/>
                </a:solidFill>
              </a:rPr>
              <a:t>60 psi or above</a:t>
            </a:r>
          </a:p>
          <a:p>
            <a:pPr marL="0" indent="0">
              <a:buNone/>
            </a:pPr>
            <a:endParaRPr lang="en-US" sz="3200" dirty="0">
              <a:solidFill>
                <a:schemeClr val="bg1"/>
              </a:solidFill>
            </a:endParaRPr>
          </a:p>
        </p:txBody>
      </p:sp>
      <p:pic>
        <p:nvPicPr>
          <p:cNvPr id="9" name="Picture 8" descr="Indicator Lamps | Flickr - Photo Sharing!"/>
          <p:cNvPicPr>
            <a:picLocks noChangeAspect="1"/>
          </p:cNvPicPr>
          <p:nvPr/>
        </p:nvPicPr>
        <p:blipFill rotWithShape="1">
          <a:blip r:embed="rId3">
            <a:extLst>
              <a:ext uri="{28A0092B-C50C-407E-A947-70E740481C1C}">
                <a14:useLocalDpi xmlns:a14="http://schemas.microsoft.com/office/drawing/2010/main" val="0"/>
              </a:ext>
            </a:extLst>
          </a:blip>
          <a:srcRect r="42240"/>
          <a:stretch/>
        </p:blipFill>
        <p:spPr>
          <a:xfrm>
            <a:off x="6743700" y="3858022"/>
            <a:ext cx="2362200" cy="2365924"/>
          </a:xfrm>
          <a:prstGeom prst="rect">
            <a:avLst/>
          </a:prstGeom>
        </p:spPr>
      </p:pic>
      <p:cxnSp>
        <p:nvCxnSpPr>
          <p:cNvPr id="11" name="Straight Arrow Connector 10"/>
          <p:cNvCxnSpPr/>
          <p:nvPr/>
        </p:nvCxnSpPr>
        <p:spPr>
          <a:xfrm flipV="1">
            <a:off x="6896100" y="5619920"/>
            <a:ext cx="482600" cy="4318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25</a:t>
            </a:fld>
            <a:endParaRPr lang="en-US" dirty="0">
              <a:solidFill>
                <a:schemeClr val="bg1"/>
              </a:solidFill>
            </a:endParaRPr>
          </a:p>
        </p:txBody>
      </p:sp>
    </p:spTree>
    <p:extLst>
      <p:ext uri="{BB962C8B-B14F-4D97-AF65-F5344CB8AC3E}">
        <p14:creationId xmlns:p14="http://schemas.microsoft.com/office/powerpoint/2010/main" val="38486898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884764"/>
            <a:ext cx="9601196" cy="1303867"/>
          </a:xfrm>
        </p:spPr>
        <p:txBody>
          <a:bodyPr>
            <a:normAutofit/>
          </a:bodyPr>
          <a:lstStyle/>
          <a:p>
            <a:r>
              <a:rPr lang="en-US" dirty="0">
                <a:solidFill>
                  <a:schemeClr val="bg1"/>
                </a:solidFill>
              </a:rPr>
              <a:t>Spring/Parking/Emergency Brake Test</a:t>
            </a:r>
          </a:p>
        </p:txBody>
      </p:sp>
      <p:sp>
        <p:nvSpPr>
          <p:cNvPr id="3" name="Content Placeholder 2"/>
          <p:cNvSpPr>
            <a:spLocks noGrp="1"/>
          </p:cNvSpPr>
          <p:nvPr>
            <p:ph idx="1"/>
          </p:nvPr>
        </p:nvSpPr>
        <p:spPr>
          <a:xfrm>
            <a:off x="1018382" y="2607731"/>
            <a:ext cx="4938259" cy="3318936"/>
          </a:xfrm>
        </p:spPr>
        <p:txBody>
          <a:bodyPr>
            <a:normAutofit fontScale="92500" lnSpcReduction="10000"/>
          </a:bodyPr>
          <a:lstStyle/>
          <a:p>
            <a:r>
              <a:rPr lang="en-US" sz="3200" dirty="0">
                <a:solidFill>
                  <a:schemeClr val="bg1"/>
                </a:solidFill>
              </a:rPr>
              <a:t>Continue to fan air brakes down</a:t>
            </a:r>
          </a:p>
          <a:p>
            <a:r>
              <a:rPr lang="en-US" sz="3200" dirty="0">
                <a:solidFill>
                  <a:schemeClr val="bg1"/>
                </a:solidFill>
              </a:rPr>
              <a:t>Spring/Parking/Emergency Brake should activate at </a:t>
            </a:r>
            <a:r>
              <a:rPr lang="en-US" sz="3200" u="sng" dirty="0">
                <a:solidFill>
                  <a:schemeClr val="bg1"/>
                </a:solidFill>
              </a:rPr>
              <a:t>approximately 40 psi or manufacturer’s specification (20-45 psi okay)</a:t>
            </a:r>
          </a:p>
        </p:txBody>
      </p:sp>
      <p:pic>
        <p:nvPicPr>
          <p:cNvPr id="4100" name="Picture 4" descr="Image result for commercial vehicle yellow parking brake kn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010" y="2658531"/>
            <a:ext cx="4237268" cy="31779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26</a:t>
            </a:fld>
            <a:endParaRPr lang="en-US" dirty="0">
              <a:solidFill>
                <a:schemeClr val="bg1"/>
              </a:solidFill>
            </a:endParaRPr>
          </a:p>
        </p:txBody>
      </p:sp>
    </p:spTree>
    <p:extLst>
      <p:ext uri="{BB962C8B-B14F-4D97-AF65-F5344CB8AC3E}">
        <p14:creationId xmlns:p14="http://schemas.microsoft.com/office/powerpoint/2010/main" val="21885099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861822"/>
            <a:ext cx="9601196" cy="1303867"/>
          </a:xfrm>
        </p:spPr>
        <p:txBody>
          <a:bodyPr vert="horz" lIns="91440" tIns="45720" rIns="91440" bIns="45720" rtlCol="0" anchor="ctr">
            <a:normAutofit/>
          </a:bodyPr>
          <a:lstStyle/>
          <a:p>
            <a:r>
              <a:rPr lang="en-US" dirty="0">
                <a:solidFill>
                  <a:schemeClr val="bg1"/>
                </a:solidFill>
              </a:rPr>
              <a:t>Rate of Air Pressure Buildup</a:t>
            </a:r>
          </a:p>
        </p:txBody>
      </p:sp>
      <p:sp>
        <p:nvSpPr>
          <p:cNvPr id="4" name="TextBox 3"/>
          <p:cNvSpPr txBox="1"/>
          <p:nvPr/>
        </p:nvSpPr>
        <p:spPr>
          <a:xfrm>
            <a:off x="1295402" y="2478786"/>
            <a:ext cx="3194956" cy="3691468"/>
          </a:xfrm>
          <a:prstGeom prst="rect">
            <a:avLst/>
          </a:prstGeom>
        </p:spPr>
        <p:txBody>
          <a:bodyPr vert="horz" lIns="91440" tIns="45720" rIns="91440" bIns="45720" rtlCol="0" anchor="t">
            <a:noAutofit/>
          </a:bodyPr>
          <a:lstStyle/>
          <a:p>
            <a:pPr defTabSz="457200">
              <a:spcBef>
                <a:spcPct val="20000"/>
              </a:spcBef>
              <a:spcAft>
                <a:spcPts val="600"/>
              </a:spcAft>
              <a:buClr>
                <a:schemeClr val="accent1"/>
              </a:buClr>
              <a:buSzPct val="115000"/>
              <a:buFont typeface="Arial"/>
              <a:buChar char="•"/>
            </a:pPr>
            <a:r>
              <a:rPr lang="en-US" sz="3000" dirty="0">
                <a:solidFill>
                  <a:schemeClr val="bg1"/>
                </a:solidFill>
              </a:rPr>
              <a:t>With Engine at  operating RPMs (1200-1500) </a:t>
            </a:r>
            <a:r>
              <a:rPr lang="en-US" sz="3000" u="sng" dirty="0">
                <a:solidFill>
                  <a:schemeClr val="bg1"/>
                </a:solidFill>
              </a:rPr>
              <a:t>pressure should build from 85 to 100 psi in 45 seconds</a:t>
            </a:r>
            <a:r>
              <a:rPr lang="en-US" sz="3000" dirty="0">
                <a:solidFill>
                  <a:srgbClr val="FF0000"/>
                </a:solidFill>
              </a:rPr>
              <a:t> </a:t>
            </a:r>
            <a:r>
              <a:rPr lang="en-US" sz="3000" dirty="0">
                <a:solidFill>
                  <a:schemeClr val="bg1"/>
                </a:solidFill>
              </a:rPr>
              <a:t>in dual air systems</a:t>
            </a:r>
          </a:p>
        </p:txBody>
      </p:sp>
      <p:pic>
        <p:nvPicPr>
          <p:cNvPr id="11" name="Picture 10"/>
          <p:cNvPicPr>
            <a:picLocks noChangeAspect="1"/>
          </p:cNvPicPr>
          <p:nvPr/>
        </p:nvPicPr>
        <p:blipFill>
          <a:blip r:embed="rId3"/>
          <a:stretch>
            <a:fillRect/>
          </a:stretch>
        </p:blipFill>
        <p:spPr>
          <a:xfrm>
            <a:off x="4623708" y="2478786"/>
            <a:ext cx="6453180" cy="3691468"/>
          </a:xfrm>
          <a:prstGeom prst="rect">
            <a:avLst/>
          </a:prstGeom>
        </p:spPr>
      </p:pic>
      <p:cxnSp>
        <p:nvCxnSpPr>
          <p:cNvPr id="13" name="Straight Arrow Connector 12"/>
          <p:cNvCxnSpPr/>
          <p:nvPr/>
        </p:nvCxnSpPr>
        <p:spPr>
          <a:xfrm>
            <a:off x="6094412" y="3429000"/>
            <a:ext cx="486002" cy="40821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629900" y="3746500"/>
            <a:ext cx="25400" cy="57802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11005686" y="5929927"/>
            <a:ext cx="542697" cy="279400"/>
          </a:xfrm>
        </p:spPr>
        <p:txBody>
          <a:bodyPr/>
          <a:lstStyle/>
          <a:p>
            <a:fld id="{3C31B003-120A-43F5-AB29-7267373916F0}" type="slidenum">
              <a:rPr lang="en-US" smtClean="0">
                <a:solidFill>
                  <a:schemeClr val="bg1"/>
                </a:solidFill>
              </a:rPr>
              <a:t>27</a:t>
            </a:fld>
            <a:endParaRPr lang="en-US" dirty="0">
              <a:solidFill>
                <a:schemeClr val="bg1"/>
              </a:solidFill>
            </a:endParaRPr>
          </a:p>
        </p:txBody>
      </p:sp>
    </p:spTree>
    <p:extLst>
      <p:ext uri="{BB962C8B-B14F-4D97-AF65-F5344CB8AC3E}">
        <p14:creationId xmlns:p14="http://schemas.microsoft.com/office/powerpoint/2010/main" val="42592191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a:solidFill>
                  <a:schemeClr val="bg1"/>
                </a:solidFill>
              </a:rPr>
              <a:t>Air Governor Cut In/Cutout</a:t>
            </a:r>
          </a:p>
        </p:txBody>
      </p:sp>
      <p:sp>
        <p:nvSpPr>
          <p:cNvPr id="3" name="Content Placeholder 2"/>
          <p:cNvSpPr>
            <a:spLocks noGrp="1"/>
          </p:cNvSpPr>
          <p:nvPr>
            <p:ph idx="1"/>
          </p:nvPr>
        </p:nvSpPr>
        <p:spPr>
          <a:xfrm>
            <a:off x="1538605" y="2952748"/>
            <a:ext cx="5064441" cy="2650068"/>
          </a:xfrm>
        </p:spPr>
        <p:txBody>
          <a:bodyPr>
            <a:normAutofit fontScale="92500" lnSpcReduction="10000"/>
          </a:bodyPr>
          <a:lstStyle/>
          <a:p>
            <a:pPr marL="0" indent="0">
              <a:buNone/>
            </a:pPr>
            <a:r>
              <a:rPr lang="en-US" sz="3600" dirty="0">
                <a:solidFill>
                  <a:schemeClr val="bg1"/>
                </a:solidFill>
              </a:rPr>
              <a:t>Air governor should: </a:t>
            </a:r>
          </a:p>
          <a:p>
            <a:pPr marL="0" indent="0">
              <a:buNone/>
            </a:pPr>
            <a:endParaRPr lang="en-US" sz="2000" dirty="0">
              <a:solidFill>
                <a:schemeClr val="bg1"/>
              </a:solidFill>
            </a:endParaRPr>
          </a:p>
          <a:p>
            <a:r>
              <a:rPr lang="en-US" sz="3200" dirty="0">
                <a:solidFill>
                  <a:schemeClr val="bg1"/>
                </a:solidFill>
              </a:rPr>
              <a:t>Cut in (start) at </a:t>
            </a:r>
            <a:r>
              <a:rPr lang="en-US" sz="3200" u="sng" dirty="0">
                <a:solidFill>
                  <a:schemeClr val="bg1"/>
                </a:solidFill>
              </a:rPr>
              <a:t>100 psi</a:t>
            </a:r>
          </a:p>
          <a:p>
            <a:pPr marL="0" indent="0">
              <a:buNone/>
            </a:pPr>
            <a:endParaRPr lang="en-US" sz="2200" u="sng" dirty="0">
              <a:solidFill>
                <a:schemeClr val="bg1"/>
              </a:solidFill>
            </a:endParaRPr>
          </a:p>
          <a:p>
            <a:r>
              <a:rPr lang="en-US" sz="3200" dirty="0">
                <a:solidFill>
                  <a:schemeClr val="bg1"/>
                </a:solidFill>
              </a:rPr>
              <a:t>Cutout (stop) at </a:t>
            </a:r>
            <a:r>
              <a:rPr lang="en-US" sz="3200" u="sng" dirty="0">
                <a:solidFill>
                  <a:schemeClr val="bg1"/>
                </a:solidFill>
              </a:rPr>
              <a:t>120-140 psi</a:t>
            </a:r>
          </a:p>
        </p:txBody>
      </p:sp>
      <p:pic>
        <p:nvPicPr>
          <p:cNvPr id="4" name="Picture 3"/>
          <p:cNvPicPr>
            <a:picLocks noChangeAspect="1"/>
          </p:cNvPicPr>
          <p:nvPr/>
        </p:nvPicPr>
        <p:blipFill>
          <a:blip r:embed="rId3"/>
          <a:stretch>
            <a:fillRect/>
          </a:stretch>
        </p:blipFill>
        <p:spPr>
          <a:xfrm>
            <a:off x="6736396" y="2755898"/>
            <a:ext cx="3356929" cy="3119969"/>
          </a:xfrm>
          <a:prstGeom prst="rect">
            <a:avLst/>
          </a:prstGeom>
        </p:spPr>
      </p:pic>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28</a:t>
            </a:fld>
            <a:endParaRPr lang="en-US" dirty="0">
              <a:solidFill>
                <a:schemeClr val="bg1"/>
              </a:solidFill>
            </a:endParaRPr>
          </a:p>
        </p:txBody>
      </p:sp>
    </p:spTree>
    <p:extLst>
      <p:ext uri="{BB962C8B-B14F-4D97-AF65-F5344CB8AC3E}">
        <p14:creationId xmlns:p14="http://schemas.microsoft.com/office/powerpoint/2010/main" val="96376154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853186"/>
            <a:ext cx="9601196" cy="1303867"/>
          </a:xfrm>
        </p:spPr>
        <p:txBody>
          <a:bodyPr>
            <a:normAutofit/>
          </a:bodyPr>
          <a:lstStyle/>
          <a:p>
            <a:r>
              <a:rPr lang="en-US" altLang="en-US" dirty="0">
                <a:ln>
                  <a:noFill/>
                </a:ln>
                <a:solidFill>
                  <a:schemeClr val="bg1"/>
                </a:solidFill>
              </a:rPr>
              <a:t>Review</a:t>
            </a:r>
            <a:endParaRPr lang="en-US" dirty="0">
              <a:solidFill>
                <a:schemeClr val="bg1"/>
              </a:solidFill>
            </a:endParaRPr>
          </a:p>
        </p:txBody>
      </p:sp>
      <p:sp>
        <p:nvSpPr>
          <p:cNvPr id="3" name="Content Placeholder 2"/>
          <p:cNvSpPr>
            <a:spLocks noGrp="1"/>
          </p:cNvSpPr>
          <p:nvPr>
            <p:ph idx="1"/>
          </p:nvPr>
        </p:nvSpPr>
        <p:spPr>
          <a:xfrm>
            <a:off x="1483042" y="2440145"/>
            <a:ext cx="4504803" cy="3456347"/>
          </a:xfrm>
        </p:spPr>
        <p:txBody>
          <a:bodyPr>
            <a:noAutofit/>
          </a:bodyPr>
          <a:lstStyle/>
          <a:p>
            <a:pPr>
              <a:lnSpc>
                <a:spcPct val="80000"/>
              </a:lnSpc>
              <a:defRPr/>
            </a:pPr>
            <a:r>
              <a:rPr lang="en-US" sz="2800" dirty="0">
                <a:solidFill>
                  <a:schemeClr val="bg1"/>
                </a:solidFill>
              </a:rPr>
              <a:t>100 PSI – Adequate Air</a:t>
            </a:r>
          </a:p>
          <a:p>
            <a:pPr>
              <a:lnSpc>
                <a:spcPct val="80000"/>
              </a:lnSpc>
              <a:defRPr/>
            </a:pPr>
            <a:r>
              <a:rPr lang="en-US" sz="2800" dirty="0">
                <a:solidFill>
                  <a:schemeClr val="bg1"/>
                </a:solidFill>
              </a:rPr>
              <a:t>3 PSI – 1 Min Air Leak</a:t>
            </a:r>
          </a:p>
          <a:p>
            <a:pPr>
              <a:lnSpc>
                <a:spcPct val="80000"/>
              </a:lnSpc>
              <a:defRPr/>
            </a:pPr>
            <a:r>
              <a:rPr lang="en-US" sz="2800" dirty="0">
                <a:solidFill>
                  <a:schemeClr val="bg1"/>
                </a:solidFill>
              </a:rPr>
              <a:t>60 PSI or Above – Low Air Warn</a:t>
            </a:r>
          </a:p>
          <a:p>
            <a:pPr>
              <a:lnSpc>
                <a:spcPct val="80000"/>
              </a:lnSpc>
              <a:defRPr/>
            </a:pPr>
            <a:r>
              <a:rPr lang="en-US" sz="2800" dirty="0">
                <a:solidFill>
                  <a:schemeClr val="bg1"/>
                </a:solidFill>
              </a:rPr>
              <a:t>20-45 PSI – Air Brake Setup</a:t>
            </a:r>
          </a:p>
          <a:p>
            <a:pPr>
              <a:lnSpc>
                <a:spcPct val="80000"/>
              </a:lnSpc>
              <a:defRPr/>
            </a:pPr>
            <a:r>
              <a:rPr lang="en-US" sz="2800" dirty="0">
                <a:solidFill>
                  <a:schemeClr val="bg1"/>
                </a:solidFill>
              </a:rPr>
              <a:t>85-100 PSI in 45 sec – Air Build Up</a:t>
            </a:r>
          </a:p>
        </p:txBody>
      </p:sp>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29</a:t>
            </a:fld>
            <a:endParaRPr lang="en-US" dirty="0">
              <a:solidFill>
                <a:schemeClr val="bg1"/>
              </a:solidFill>
            </a:endParaRPr>
          </a:p>
        </p:txBody>
      </p:sp>
      <p:sp>
        <p:nvSpPr>
          <p:cNvPr id="10" name="Content Placeholder 2"/>
          <p:cNvSpPr txBox="1">
            <a:spLocks/>
          </p:cNvSpPr>
          <p:nvPr/>
        </p:nvSpPr>
        <p:spPr>
          <a:xfrm>
            <a:off x="6109129" y="2035277"/>
            <a:ext cx="4504803" cy="382679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nSpc>
                <a:spcPct val="80000"/>
              </a:lnSpc>
              <a:buNone/>
              <a:defRPr/>
            </a:pPr>
            <a:endParaRPr lang="en-US" sz="2800" dirty="0">
              <a:solidFill>
                <a:schemeClr val="bg1"/>
              </a:solidFill>
            </a:endParaRPr>
          </a:p>
          <a:p>
            <a:pPr>
              <a:lnSpc>
                <a:spcPct val="80000"/>
              </a:lnSpc>
              <a:defRPr/>
            </a:pPr>
            <a:r>
              <a:rPr lang="en-US" sz="2800" dirty="0">
                <a:solidFill>
                  <a:schemeClr val="bg1"/>
                </a:solidFill>
              </a:rPr>
              <a:t>100-125 PSI – Air Governor Cut Out</a:t>
            </a:r>
          </a:p>
          <a:p>
            <a:pPr>
              <a:lnSpc>
                <a:spcPct val="80000"/>
              </a:lnSpc>
              <a:defRPr/>
            </a:pPr>
            <a:r>
              <a:rPr lang="en-US" sz="2800" dirty="0">
                <a:solidFill>
                  <a:schemeClr val="bg1"/>
                </a:solidFill>
              </a:rPr>
              <a:t>100 PSI – Compressor Cut In</a:t>
            </a:r>
          </a:p>
          <a:p>
            <a:pPr>
              <a:lnSpc>
                <a:spcPct val="80000"/>
              </a:lnSpc>
              <a:defRPr/>
            </a:pPr>
            <a:r>
              <a:rPr lang="en-US" sz="2800" dirty="0">
                <a:solidFill>
                  <a:schemeClr val="bg1"/>
                </a:solidFill>
              </a:rPr>
              <a:t>120-140 PSI – Air Supply Gauge Governor Cut Out</a:t>
            </a:r>
          </a:p>
          <a:p>
            <a:pPr>
              <a:lnSpc>
                <a:spcPct val="80000"/>
              </a:lnSpc>
              <a:defRPr/>
            </a:pPr>
            <a:r>
              <a:rPr lang="en-US" sz="2800" dirty="0">
                <a:solidFill>
                  <a:schemeClr val="bg1"/>
                </a:solidFill>
              </a:rPr>
              <a:t>150 PSI – Safety Valve</a:t>
            </a:r>
          </a:p>
        </p:txBody>
      </p:sp>
    </p:spTree>
    <p:extLst>
      <p:ext uri="{BB962C8B-B14F-4D97-AF65-F5344CB8AC3E}">
        <p14:creationId xmlns:p14="http://schemas.microsoft.com/office/powerpoint/2010/main" val="152235818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9601196" cy="1303867"/>
          </a:xfrm>
        </p:spPr>
        <p:txBody>
          <a:bodyPr>
            <a:normAutofit/>
          </a:bodyPr>
          <a:lstStyle/>
          <a:p>
            <a:r>
              <a:rPr lang="en-US" sz="6000" dirty="0">
                <a:solidFill>
                  <a:schemeClr val="bg1"/>
                </a:solidFill>
                <a:latin typeface="Garamond" panose="02020404030301010803" pitchFamily="18" charset="0"/>
              </a:rPr>
              <a:t>Getting a Permit</a:t>
            </a:r>
          </a:p>
        </p:txBody>
      </p:sp>
      <p:sp>
        <p:nvSpPr>
          <p:cNvPr id="3" name="Content Placeholder 2"/>
          <p:cNvSpPr>
            <a:spLocks noGrp="1"/>
          </p:cNvSpPr>
          <p:nvPr>
            <p:ph idx="1"/>
          </p:nvPr>
        </p:nvSpPr>
        <p:spPr>
          <a:xfrm>
            <a:off x="1295401" y="2556931"/>
            <a:ext cx="9601196" cy="3526709"/>
          </a:xfrm>
        </p:spPr>
        <p:txBody>
          <a:bodyPr>
            <a:noAutofit/>
          </a:bodyPr>
          <a:lstStyle/>
          <a:p>
            <a:r>
              <a:rPr lang="en-US" sz="2200" dirty="0">
                <a:solidFill>
                  <a:schemeClr val="bg1"/>
                </a:solidFill>
              </a:rPr>
              <a:t>Valid Washington State driver license</a:t>
            </a:r>
          </a:p>
          <a:p>
            <a:r>
              <a:rPr lang="en-US" sz="2200" dirty="0">
                <a:solidFill>
                  <a:schemeClr val="bg1"/>
                </a:solidFill>
              </a:rPr>
              <a:t>Valid Social Security number</a:t>
            </a:r>
          </a:p>
          <a:p>
            <a:r>
              <a:rPr lang="en-US" sz="2200" dirty="0">
                <a:solidFill>
                  <a:schemeClr val="bg1"/>
                </a:solidFill>
              </a:rPr>
              <a:t>Provide Proof of Permanent Residency</a:t>
            </a:r>
          </a:p>
          <a:p>
            <a:r>
              <a:rPr lang="en-US" sz="2200" dirty="0">
                <a:solidFill>
                  <a:schemeClr val="bg1"/>
                </a:solidFill>
              </a:rPr>
              <a:t>Birth Certificate/Marriage Certificates/Divorce Decrees (Prove all name changes)</a:t>
            </a:r>
          </a:p>
          <a:p>
            <a:r>
              <a:rPr lang="en-US" sz="2200" dirty="0">
                <a:solidFill>
                  <a:schemeClr val="bg1"/>
                </a:solidFill>
              </a:rPr>
              <a:t>Names of all states where you had held a driver license</a:t>
            </a:r>
          </a:p>
          <a:p>
            <a:r>
              <a:rPr lang="en-US" sz="2200" dirty="0">
                <a:solidFill>
                  <a:schemeClr val="bg1"/>
                </a:solidFill>
              </a:rPr>
              <a:t>Pass written tests (4)</a:t>
            </a:r>
          </a:p>
          <a:p>
            <a:r>
              <a:rPr lang="en-US" sz="2200" dirty="0">
                <a:solidFill>
                  <a:schemeClr val="bg1"/>
                </a:solidFill>
              </a:rPr>
              <a:t>Pay $40 – Permit </a:t>
            </a:r>
          </a:p>
        </p:txBody>
      </p: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265807111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Content Placeholder 3" descr="Thomas_School_Bus_Bus"/>
          <p:cNvPicPr>
            <a:picLocks noChangeAspect="1"/>
          </p:cNvPicPr>
          <p:nvPr/>
        </p:nvPicPr>
        <p:blipFill rotWithShape="1">
          <a:blip r:embed="rId3">
            <a:alphaModFix amt="25000"/>
          </a:blip>
          <a:srcRect t="14" r="1" b="23768"/>
          <a:stretch/>
        </p:blipFill>
        <p:spPr>
          <a:xfrm>
            <a:off x="486138" y="488137"/>
            <a:ext cx="11227442" cy="5883295"/>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5"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p:cNvSpPr>
            <a:spLocks noGrp="1"/>
          </p:cNvSpPr>
          <p:nvPr>
            <p:ph type="title"/>
          </p:nvPr>
        </p:nvSpPr>
        <p:spPr/>
        <p:txBody>
          <a:bodyPr>
            <a:noAutofit/>
          </a:bodyPr>
          <a:lstStyle/>
          <a:p>
            <a:r>
              <a:rPr lang="en-US" sz="5000" dirty="0">
                <a:solidFill>
                  <a:schemeClr val="bg1"/>
                </a:solidFill>
              </a:rPr>
              <a:t>School Bus Test</a:t>
            </a:r>
            <a:br>
              <a:rPr lang="en-US" sz="5000" dirty="0">
                <a:solidFill>
                  <a:schemeClr val="bg1"/>
                </a:solidFill>
              </a:rPr>
            </a:br>
            <a:r>
              <a:rPr lang="en-US" sz="5000" dirty="0">
                <a:solidFill>
                  <a:schemeClr val="bg1"/>
                </a:solidFill>
              </a:rPr>
              <a:t>Section 10</a:t>
            </a:r>
          </a:p>
        </p:txBody>
      </p:sp>
      <p:sp>
        <p:nvSpPr>
          <p:cNvPr id="8" name="Content Placeholder 7"/>
          <p:cNvSpPr>
            <a:spLocks noGrp="1"/>
          </p:cNvSpPr>
          <p:nvPr>
            <p:ph idx="1"/>
          </p:nvPr>
        </p:nvSpPr>
        <p:spPr>
          <a:xfrm>
            <a:off x="4146730" y="3121012"/>
            <a:ext cx="4177940" cy="2967569"/>
          </a:xfrm>
        </p:spPr>
        <p:txBody>
          <a:bodyPr>
            <a:noAutofit/>
          </a:bodyPr>
          <a:lstStyle/>
          <a:p>
            <a:r>
              <a:rPr lang="en-US" sz="4000" dirty="0">
                <a:solidFill>
                  <a:schemeClr val="bg1"/>
                </a:solidFill>
              </a:rPr>
              <a:t>20 Questions</a:t>
            </a:r>
          </a:p>
          <a:p>
            <a:pPr marL="0" indent="0">
              <a:buNone/>
            </a:pPr>
            <a:endParaRPr lang="en-US" sz="1000" dirty="0">
              <a:solidFill>
                <a:schemeClr val="bg1"/>
              </a:solidFill>
            </a:endParaRPr>
          </a:p>
          <a:p>
            <a:r>
              <a:rPr lang="en-US" sz="4000" dirty="0">
                <a:solidFill>
                  <a:schemeClr val="bg1"/>
                </a:solidFill>
              </a:rPr>
              <a:t>Must have 16 right</a:t>
            </a:r>
          </a:p>
          <a:p>
            <a:pPr marL="0" indent="0">
              <a:buNone/>
            </a:pPr>
            <a:endParaRPr lang="en-US" sz="1000" dirty="0">
              <a:solidFill>
                <a:schemeClr val="bg1"/>
              </a:solidFill>
            </a:endParaRPr>
          </a:p>
          <a:p>
            <a:r>
              <a:rPr lang="en-US" sz="4000" dirty="0">
                <a:solidFill>
                  <a:schemeClr val="bg1"/>
                </a:solidFill>
              </a:rPr>
              <a:t>Think School Bus</a:t>
            </a:r>
          </a:p>
        </p:txBody>
      </p:sp>
      <p:sp>
        <p:nvSpPr>
          <p:cNvPr id="3" name="Slide Number Placeholder 2"/>
          <p:cNvSpPr>
            <a:spLocks noGrp="1"/>
          </p:cNvSpPr>
          <p:nvPr>
            <p:ph type="sldNum" sz="quarter" idx="12"/>
          </p:nvPr>
        </p:nvSpPr>
        <p:spPr/>
        <p:txBody>
          <a:bodyPr/>
          <a:lstStyle/>
          <a:p>
            <a:fld id="{3C31B003-120A-43F5-AB29-7267373916F0}" type="slidenum">
              <a:rPr lang="en-US" smtClean="0">
                <a:solidFill>
                  <a:schemeClr val="bg1"/>
                </a:solidFill>
              </a:rPr>
              <a:t>30</a:t>
            </a:fld>
            <a:endParaRPr lang="en-US" dirty="0">
              <a:solidFill>
                <a:schemeClr val="bg1"/>
              </a:solidFill>
            </a:endParaRPr>
          </a:p>
        </p:txBody>
      </p:sp>
    </p:spTree>
    <p:extLst>
      <p:ext uri="{BB962C8B-B14F-4D97-AF65-F5344CB8AC3E}">
        <p14:creationId xmlns:p14="http://schemas.microsoft.com/office/powerpoint/2010/main" val="4270711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dirty="0">
                <a:solidFill>
                  <a:srgbClr val="FFFFFF"/>
                </a:solidFill>
              </a:rPr>
              <a:t>School Buses – Section 10</a:t>
            </a:r>
          </a:p>
        </p:txBody>
      </p:sp>
      <p:sp>
        <p:nvSpPr>
          <p:cNvPr id="3" name="Content Placeholder 2"/>
          <p:cNvSpPr>
            <a:spLocks noGrp="1"/>
          </p:cNvSpPr>
          <p:nvPr>
            <p:ph idx="1"/>
          </p:nvPr>
        </p:nvSpPr>
        <p:spPr>
          <a:xfrm>
            <a:off x="5353178" y="635508"/>
            <a:ext cx="6139940" cy="5405968"/>
          </a:xfrm>
          <a:ln>
            <a:solidFill>
              <a:srgbClr val="92D050"/>
            </a:solidFill>
          </a:ln>
        </p:spPr>
        <p:txBody>
          <a:bodyPr anchor="ctr">
            <a:normAutofit/>
          </a:bodyPr>
          <a:lstStyle/>
          <a:p>
            <a:r>
              <a:rPr lang="en-US" sz="3200" dirty="0">
                <a:solidFill>
                  <a:schemeClr val="bg1"/>
                </a:solidFill>
              </a:rPr>
              <a:t>Danger Zones and Use of Mirrors</a:t>
            </a:r>
          </a:p>
          <a:p>
            <a:r>
              <a:rPr lang="en-US" sz="3200" dirty="0">
                <a:solidFill>
                  <a:schemeClr val="bg1"/>
                </a:solidFill>
              </a:rPr>
              <a:t>Loading and Unloading</a:t>
            </a:r>
          </a:p>
          <a:p>
            <a:r>
              <a:rPr lang="en-US" sz="3200" dirty="0">
                <a:solidFill>
                  <a:schemeClr val="bg1"/>
                </a:solidFill>
              </a:rPr>
              <a:t>Emergency Exit and Evacuation</a:t>
            </a:r>
          </a:p>
          <a:p>
            <a:r>
              <a:rPr lang="en-US" sz="3200" dirty="0">
                <a:solidFill>
                  <a:schemeClr val="bg1"/>
                </a:solidFill>
              </a:rPr>
              <a:t>Railroad Highway Grade Crossings</a:t>
            </a:r>
          </a:p>
          <a:p>
            <a:r>
              <a:rPr lang="en-US" sz="3200" dirty="0">
                <a:solidFill>
                  <a:schemeClr val="bg1"/>
                </a:solidFill>
              </a:rPr>
              <a:t>Student Management</a:t>
            </a:r>
          </a:p>
          <a:p>
            <a:r>
              <a:rPr lang="en-US" sz="3200" dirty="0">
                <a:solidFill>
                  <a:schemeClr val="bg1"/>
                </a:solidFill>
              </a:rPr>
              <a:t>Antilock Braking Systems</a:t>
            </a:r>
          </a:p>
          <a:p>
            <a:r>
              <a:rPr lang="en-US" sz="3200" dirty="0">
                <a:solidFill>
                  <a:schemeClr val="bg1"/>
                </a:solidFill>
              </a:rPr>
              <a:t>Special Safety Considerations </a:t>
            </a:r>
          </a:p>
        </p:txBody>
      </p:sp>
      <p:sp>
        <p:nvSpPr>
          <p:cNvPr id="4" name="Slide Number Placeholder 3"/>
          <p:cNvSpPr>
            <a:spLocks noGrp="1"/>
          </p:cNvSpPr>
          <p:nvPr>
            <p:ph type="sldNum" sz="quarter" idx="12"/>
          </p:nvPr>
        </p:nvSpPr>
        <p:spPr>
          <a:xfrm>
            <a:off x="11028513" y="6041476"/>
            <a:ext cx="542697" cy="279400"/>
          </a:xfrm>
        </p:spPr>
        <p:txBody>
          <a:bodyPr/>
          <a:lstStyle/>
          <a:p>
            <a:fld id="{3C31B003-120A-43F5-AB29-7267373916F0}" type="slidenum">
              <a:rPr lang="en-US" smtClean="0">
                <a:solidFill>
                  <a:schemeClr val="bg1"/>
                </a:solidFill>
              </a:rPr>
              <a:t>31</a:t>
            </a:fld>
            <a:endParaRPr lang="en-US" dirty="0">
              <a:solidFill>
                <a:schemeClr val="bg1"/>
              </a:solidFill>
            </a:endParaRPr>
          </a:p>
        </p:txBody>
      </p:sp>
    </p:spTree>
    <p:extLst>
      <p:ext uri="{BB962C8B-B14F-4D97-AF65-F5344CB8AC3E}">
        <p14:creationId xmlns:p14="http://schemas.microsoft.com/office/powerpoint/2010/main" val="54541456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14"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687641"/>
            <a:ext cx="9601196" cy="1303867"/>
          </a:xfrm>
        </p:spPr>
        <p:txBody>
          <a:bodyPr>
            <a:normAutofit/>
          </a:bodyPr>
          <a:lstStyle/>
          <a:p>
            <a:r>
              <a:rPr lang="en-US" dirty="0">
                <a:solidFill>
                  <a:schemeClr val="bg1"/>
                </a:solidFill>
              </a:rPr>
              <a:t>Danger Zones</a:t>
            </a:r>
          </a:p>
        </p:txBody>
      </p:sp>
      <p:pic>
        <p:nvPicPr>
          <p:cNvPr id="4" name="Picture 3"/>
          <p:cNvPicPr>
            <a:picLocks noChangeAspect="1"/>
          </p:cNvPicPr>
          <p:nvPr/>
        </p:nvPicPr>
        <p:blipFill rotWithShape="1">
          <a:blip r:embed="rId3"/>
          <a:srcRect l="786" t="11179" r="3216" b="960"/>
          <a:stretch/>
        </p:blipFill>
        <p:spPr>
          <a:xfrm rot="16200000">
            <a:off x="4123730" y="1191997"/>
            <a:ext cx="3992481" cy="5591503"/>
          </a:xfrm>
          <a:prstGeom prst="rect">
            <a:avLst/>
          </a:prstGeom>
          <a:ln>
            <a:solidFill>
              <a:schemeClr val="accent1"/>
            </a:solidFill>
          </a:ln>
        </p:spPr>
      </p:pic>
      <p:sp>
        <p:nvSpPr>
          <p:cNvPr id="3" name="Slide Number Placeholder 2"/>
          <p:cNvSpPr>
            <a:spLocks noGrp="1"/>
          </p:cNvSpPr>
          <p:nvPr>
            <p:ph type="sldNum" sz="quarter" idx="12"/>
          </p:nvPr>
        </p:nvSpPr>
        <p:spPr/>
        <p:txBody>
          <a:bodyPr/>
          <a:lstStyle/>
          <a:p>
            <a:fld id="{3C31B003-120A-43F5-AB29-7267373916F0}" type="slidenum">
              <a:rPr lang="en-US" smtClean="0">
                <a:solidFill>
                  <a:schemeClr val="bg1"/>
                </a:solidFill>
              </a:rPr>
              <a:t>32</a:t>
            </a:fld>
            <a:endParaRPr lang="en-US" dirty="0">
              <a:solidFill>
                <a:schemeClr val="bg1"/>
              </a:solidFill>
            </a:endParaRPr>
          </a:p>
        </p:txBody>
      </p:sp>
    </p:spTree>
    <p:extLst>
      <p:ext uri="{BB962C8B-B14F-4D97-AF65-F5344CB8AC3E}">
        <p14:creationId xmlns:p14="http://schemas.microsoft.com/office/powerpoint/2010/main" val="8516556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solidFill>
                  <a:schemeClr val="bg1"/>
                </a:solidFill>
              </a:rPr>
              <a:t>Mirror Adjustments</a:t>
            </a:r>
          </a:p>
        </p:txBody>
      </p:sp>
      <p:sp>
        <p:nvSpPr>
          <p:cNvPr id="9" name="AutoShape 2" descr="Image result for school bus mirror zon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rotWithShape="1">
          <a:blip r:embed="rId3"/>
          <a:srcRect r="24386"/>
          <a:stretch/>
        </p:blipFill>
        <p:spPr>
          <a:xfrm>
            <a:off x="9398449" y="993379"/>
            <a:ext cx="1580703" cy="2375243"/>
          </a:xfrm>
          <a:prstGeom prst="rect">
            <a:avLst/>
          </a:prstGeom>
        </p:spPr>
      </p:pic>
      <p:sp>
        <p:nvSpPr>
          <p:cNvPr id="13" name="TextBox 12"/>
          <p:cNvSpPr txBox="1"/>
          <p:nvPr/>
        </p:nvSpPr>
        <p:spPr>
          <a:xfrm>
            <a:off x="835342" y="2658531"/>
            <a:ext cx="5531868" cy="3170099"/>
          </a:xfrm>
          <a:prstGeom prst="rect">
            <a:avLst/>
          </a:prstGeom>
          <a:noFill/>
        </p:spPr>
        <p:txBody>
          <a:bodyPr wrap="square" rtlCol="0">
            <a:spAutoFit/>
          </a:bodyPr>
          <a:lstStyle/>
          <a:p>
            <a:r>
              <a:rPr lang="en-US" sz="3200" dirty="0">
                <a:solidFill>
                  <a:schemeClr val="bg1"/>
                </a:solidFill>
              </a:rPr>
              <a:t>Flat Mirrors – Left &amp; Right </a:t>
            </a:r>
          </a:p>
          <a:p>
            <a:endParaRPr lang="en-US" sz="1200" dirty="0">
              <a:solidFill>
                <a:schemeClr val="bg1"/>
              </a:solidFill>
            </a:endParaRPr>
          </a:p>
          <a:p>
            <a:endParaRPr lang="en-US" sz="1200" dirty="0">
              <a:solidFill>
                <a:schemeClr val="bg1"/>
              </a:solidFill>
            </a:endParaRPr>
          </a:p>
          <a:p>
            <a:r>
              <a:rPr lang="en-US" sz="3200" dirty="0">
                <a:solidFill>
                  <a:schemeClr val="bg1"/>
                </a:solidFill>
              </a:rPr>
              <a:t>Convex Mirrors – Left &amp; Right </a:t>
            </a:r>
          </a:p>
          <a:p>
            <a:endParaRPr lang="en-US" sz="1200" dirty="0">
              <a:solidFill>
                <a:schemeClr val="bg1"/>
              </a:solidFill>
            </a:endParaRPr>
          </a:p>
          <a:p>
            <a:endParaRPr lang="en-US" sz="1200" dirty="0">
              <a:solidFill>
                <a:schemeClr val="bg1"/>
              </a:solidFill>
            </a:endParaRPr>
          </a:p>
          <a:p>
            <a:r>
              <a:rPr lang="en-US" sz="3200" dirty="0">
                <a:solidFill>
                  <a:schemeClr val="bg1"/>
                </a:solidFill>
              </a:rPr>
              <a:t>Crossover Mirrors – Left &amp; Right</a:t>
            </a:r>
          </a:p>
          <a:p>
            <a:endParaRPr lang="en-US" sz="1200" dirty="0">
              <a:solidFill>
                <a:schemeClr val="bg1"/>
              </a:solidFill>
            </a:endParaRPr>
          </a:p>
          <a:p>
            <a:endParaRPr lang="en-US" sz="1200" dirty="0">
              <a:solidFill>
                <a:schemeClr val="bg1"/>
              </a:solidFill>
            </a:endParaRPr>
          </a:p>
          <a:p>
            <a:r>
              <a:rPr lang="en-US" sz="3200" dirty="0">
                <a:solidFill>
                  <a:schemeClr val="bg1"/>
                </a:solidFill>
              </a:rPr>
              <a:t>Student Mirror - Inside</a:t>
            </a:r>
          </a:p>
        </p:txBody>
      </p:sp>
      <p:cxnSp>
        <p:nvCxnSpPr>
          <p:cNvPr id="15" name="Straight Arrow Connector 14"/>
          <p:cNvCxnSpPr/>
          <p:nvPr/>
        </p:nvCxnSpPr>
        <p:spPr>
          <a:xfrm>
            <a:off x="8537570" y="1091597"/>
            <a:ext cx="986881" cy="44026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894535" y="2514600"/>
            <a:ext cx="604583" cy="4517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stretch>
            <a:fillRect/>
          </a:stretch>
        </p:blipFill>
        <p:spPr>
          <a:xfrm>
            <a:off x="6872510" y="3044663"/>
            <a:ext cx="2095500" cy="1571625"/>
          </a:xfrm>
          <a:prstGeom prst="rect">
            <a:avLst/>
          </a:prstGeom>
        </p:spPr>
      </p:pic>
      <p:cxnSp>
        <p:nvCxnSpPr>
          <p:cNvPr id="26" name="Straight Arrow Connector 25"/>
          <p:cNvCxnSpPr/>
          <p:nvPr/>
        </p:nvCxnSpPr>
        <p:spPr>
          <a:xfrm flipV="1">
            <a:off x="6188416" y="4103880"/>
            <a:ext cx="1019527" cy="279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5"/>
          <a:srcRect t="11024" b="35616"/>
          <a:stretch/>
        </p:blipFill>
        <p:spPr>
          <a:xfrm>
            <a:off x="7257848" y="4783160"/>
            <a:ext cx="4145670" cy="1392621"/>
          </a:xfrm>
          <a:prstGeom prst="rect">
            <a:avLst/>
          </a:prstGeom>
        </p:spPr>
      </p:pic>
      <p:cxnSp>
        <p:nvCxnSpPr>
          <p:cNvPr id="31" name="Straight Arrow Connector 30"/>
          <p:cNvCxnSpPr/>
          <p:nvPr/>
        </p:nvCxnSpPr>
        <p:spPr>
          <a:xfrm flipV="1">
            <a:off x="5753100" y="5518225"/>
            <a:ext cx="1267417" cy="62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11099740" y="6030461"/>
            <a:ext cx="542697" cy="279400"/>
          </a:xfrm>
        </p:spPr>
        <p:txBody>
          <a:bodyPr/>
          <a:lstStyle/>
          <a:p>
            <a:fld id="{3C31B003-120A-43F5-AB29-7267373916F0}" type="slidenum">
              <a:rPr lang="en-US" smtClean="0">
                <a:solidFill>
                  <a:schemeClr val="bg1"/>
                </a:solidFill>
              </a:rPr>
              <a:t>33</a:t>
            </a:fld>
            <a:endParaRPr lang="en-US" dirty="0">
              <a:solidFill>
                <a:schemeClr val="bg1"/>
              </a:solidFill>
            </a:endParaRPr>
          </a:p>
        </p:txBody>
      </p:sp>
    </p:spTree>
    <p:extLst>
      <p:ext uri="{BB962C8B-B14F-4D97-AF65-F5344CB8AC3E}">
        <p14:creationId xmlns:p14="http://schemas.microsoft.com/office/powerpoint/2010/main" val="341379774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39798" y="867491"/>
            <a:ext cx="9601196" cy="1303867"/>
          </a:xfrm>
        </p:spPr>
        <p:txBody>
          <a:bodyPr>
            <a:normAutofit/>
          </a:bodyPr>
          <a:lstStyle/>
          <a:p>
            <a:r>
              <a:rPr lang="en-US" dirty="0">
                <a:solidFill>
                  <a:schemeClr val="bg1"/>
                </a:solidFill>
              </a:rPr>
              <a:t>Left &amp; Right Flat Mirror</a:t>
            </a:r>
          </a:p>
        </p:txBody>
      </p:sp>
      <p:sp>
        <p:nvSpPr>
          <p:cNvPr id="9" name="Content Placeholder 8"/>
          <p:cNvSpPr>
            <a:spLocks noGrp="1"/>
          </p:cNvSpPr>
          <p:nvPr>
            <p:ph idx="1"/>
          </p:nvPr>
        </p:nvSpPr>
        <p:spPr>
          <a:xfrm>
            <a:off x="1143001" y="2865795"/>
            <a:ext cx="4673599" cy="2688168"/>
          </a:xfrm>
        </p:spPr>
        <p:txBody>
          <a:bodyPr>
            <a:normAutofit/>
          </a:bodyPr>
          <a:lstStyle/>
          <a:p>
            <a:r>
              <a:rPr lang="en-US" dirty="0">
                <a:solidFill>
                  <a:schemeClr val="bg1"/>
                </a:solidFill>
              </a:rPr>
              <a:t>200’ behind the bus (4 bus lengths)</a:t>
            </a:r>
          </a:p>
          <a:p>
            <a:endParaRPr lang="en-US" dirty="0">
              <a:solidFill>
                <a:schemeClr val="bg1"/>
              </a:solidFill>
            </a:endParaRPr>
          </a:p>
          <a:p>
            <a:r>
              <a:rPr lang="en-US" dirty="0">
                <a:solidFill>
                  <a:schemeClr val="bg1"/>
                </a:solidFill>
              </a:rPr>
              <a:t>Along the sides of the bus</a:t>
            </a:r>
          </a:p>
          <a:p>
            <a:endParaRPr lang="en-US" dirty="0">
              <a:solidFill>
                <a:schemeClr val="bg1"/>
              </a:solidFill>
            </a:endParaRPr>
          </a:p>
          <a:p>
            <a:r>
              <a:rPr lang="en-US" dirty="0">
                <a:solidFill>
                  <a:schemeClr val="bg1"/>
                </a:solidFill>
              </a:rPr>
              <a:t>The rear tires touching the ground</a:t>
            </a:r>
          </a:p>
        </p:txBody>
      </p:sp>
      <p:pic>
        <p:nvPicPr>
          <p:cNvPr id="10" name="Picture 9"/>
          <p:cNvPicPr>
            <a:picLocks noChangeAspect="1"/>
          </p:cNvPicPr>
          <p:nvPr/>
        </p:nvPicPr>
        <p:blipFill>
          <a:blip r:embed="rId3"/>
          <a:stretch>
            <a:fillRect/>
          </a:stretch>
        </p:blipFill>
        <p:spPr>
          <a:xfrm>
            <a:off x="7542214" y="867491"/>
            <a:ext cx="3689348" cy="5143482"/>
          </a:xfrm>
          <a:prstGeom prst="rect">
            <a:avLst/>
          </a:prstGeom>
        </p:spPr>
      </p:pic>
      <p:sp>
        <p:nvSpPr>
          <p:cNvPr id="3" name="Slide Number Placeholder 2"/>
          <p:cNvSpPr>
            <a:spLocks noGrp="1"/>
          </p:cNvSpPr>
          <p:nvPr>
            <p:ph type="sldNum" sz="quarter" idx="12"/>
          </p:nvPr>
        </p:nvSpPr>
        <p:spPr>
          <a:xfrm>
            <a:off x="11005686" y="5969000"/>
            <a:ext cx="542697" cy="279400"/>
          </a:xfrm>
        </p:spPr>
        <p:txBody>
          <a:bodyPr/>
          <a:lstStyle/>
          <a:p>
            <a:fld id="{3C31B003-120A-43F5-AB29-7267373916F0}" type="slidenum">
              <a:rPr lang="en-US" smtClean="0">
                <a:solidFill>
                  <a:schemeClr val="bg1"/>
                </a:solidFill>
              </a:rPr>
              <a:t>34</a:t>
            </a:fld>
            <a:endParaRPr lang="en-US" dirty="0">
              <a:solidFill>
                <a:schemeClr val="bg1"/>
              </a:solidFill>
            </a:endParaRPr>
          </a:p>
        </p:txBody>
      </p:sp>
    </p:spTree>
    <p:extLst>
      <p:ext uri="{BB962C8B-B14F-4D97-AF65-F5344CB8AC3E}">
        <p14:creationId xmlns:p14="http://schemas.microsoft.com/office/powerpoint/2010/main" val="33492088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3155" y="931333"/>
            <a:ext cx="9601196" cy="1303867"/>
          </a:xfrm>
        </p:spPr>
        <p:txBody>
          <a:bodyPr>
            <a:normAutofit/>
          </a:bodyPr>
          <a:lstStyle/>
          <a:p>
            <a:r>
              <a:rPr lang="en-US" dirty="0">
                <a:solidFill>
                  <a:schemeClr val="bg1"/>
                </a:solidFill>
              </a:rPr>
              <a:t>Left &amp; Right Convex Mirror</a:t>
            </a:r>
          </a:p>
        </p:txBody>
      </p:sp>
      <p:sp>
        <p:nvSpPr>
          <p:cNvPr id="3" name="Content Placeholder 2"/>
          <p:cNvSpPr>
            <a:spLocks noGrp="1"/>
          </p:cNvSpPr>
          <p:nvPr>
            <p:ph idx="1"/>
          </p:nvPr>
        </p:nvSpPr>
        <p:spPr>
          <a:xfrm>
            <a:off x="711201" y="2666830"/>
            <a:ext cx="6642099" cy="2984500"/>
          </a:xfrm>
        </p:spPr>
        <p:txBody>
          <a:bodyPr>
            <a:noAutofit/>
          </a:bodyPr>
          <a:lstStyle/>
          <a:p>
            <a:r>
              <a:rPr lang="en-US" sz="2800" dirty="0">
                <a:solidFill>
                  <a:schemeClr val="bg1"/>
                </a:solidFill>
              </a:rPr>
              <a:t>Entire side of bus up to the mirror mounts</a:t>
            </a:r>
          </a:p>
          <a:p>
            <a:pPr marL="0" indent="0">
              <a:buNone/>
            </a:pPr>
            <a:endParaRPr lang="en-US" sz="1200" dirty="0">
              <a:solidFill>
                <a:schemeClr val="bg1"/>
              </a:solidFill>
            </a:endParaRPr>
          </a:p>
          <a:p>
            <a:r>
              <a:rPr lang="en-US" sz="2800" dirty="0">
                <a:solidFill>
                  <a:schemeClr val="bg1"/>
                </a:solidFill>
              </a:rPr>
              <a:t>Front of the rear tires touching the ground</a:t>
            </a:r>
          </a:p>
          <a:p>
            <a:pPr marL="0" indent="0">
              <a:buNone/>
            </a:pPr>
            <a:endParaRPr lang="en-US" sz="1200" dirty="0">
              <a:solidFill>
                <a:schemeClr val="bg1"/>
              </a:solidFill>
            </a:endParaRPr>
          </a:p>
          <a:p>
            <a:r>
              <a:rPr lang="en-US" sz="2800" dirty="0">
                <a:solidFill>
                  <a:schemeClr val="bg1"/>
                </a:solidFill>
              </a:rPr>
              <a:t>At least one traffic lane on either side of the bus (12’ out to the side at 32’ back)</a:t>
            </a:r>
          </a:p>
        </p:txBody>
      </p:sp>
      <p:pic>
        <p:nvPicPr>
          <p:cNvPr id="4" name="Picture 3"/>
          <p:cNvPicPr>
            <a:picLocks noChangeAspect="1"/>
          </p:cNvPicPr>
          <p:nvPr/>
        </p:nvPicPr>
        <p:blipFill>
          <a:blip r:embed="rId3"/>
          <a:stretch>
            <a:fillRect/>
          </a:stretch>
        </p:blipFill>
        <p:spPr>
          <a:xfrm>
            <a:off x="7782657" y="850695"/>
            <a:ext cx="3709139" cy="5156609"/>
          </a:xfrm>
          <a:prstGeom prst="rect">
            <a:avLst/>
          </a:prstGeom>
        </p:spPr>
      </p:pic>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128585154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86342" y="923036"/>
            <a:ext cx="7478486" cy="1303867"/>
          </a:xfrm>
        </p:spPr>
        <p:txBody>
          <a:bodyPr>
            <a:normAutofit/>
          </a:bodyPr>
          <a:lstStyle/>
          <a:p>
            <a:r>
              <a:rPr lang="en-US" dirty="0">
                <a:solidFill>
                  <a:schemeClr val="bg1"/>
                </a:solidFill>
              </a:rPr>
              <a:t>Left &amp; Right Crossover Mirrors</a:t>
            </a:r>
          </a:p>
        </p:txBody>
      </p:sp>
      <p:sp>
        <p:nvSpPr>
          <p:cNvPr id="3" name="Content Placeholder 2"/>
          <p:cNvSpPr>
            <a:spLocks noGrp="1"/>
          </p:cNvSpPr>
          <p:nvPr>
            <p:ph idx="1"/>
          </p:nvPr>
        </p:nvSpPr>
        <p:spPr>
          <a:xfrm>
            <a:off x="912813" y="2748111"/>
            <a:ext cx="5181599" cy="3182789"/>
          </a:xfrm>
        </p:spPr>
        <p:txBody>
          <a:bodyPr>
            <a:noAutofit/>
          </a:bodyPr>
          <a:lstStyle/>
          <a:p>
            <a:pPr>
              <a:lnSpc>
                <a:spcPct val="90000"/>
              </a:lnSpc>
            </a:pPr>
            <a:r>
              <a:rPr lang="en-US" sz="2600" dirty="0">
                <a:solidFill>
                  <a:schemeClr val="bg1"/>
                </a:solidFill>
              </a:rPr>
              <a:t>Entire area in front of the bus to a point where direct vision is possible</a:t>
            </a:r>
          </a:p>
          <a:p>
            <a:pPr marL="0" indent="0">
              <a:lnSpc>
                <a:spcPct val="90000"/>
              </a:lnSpc>
              <a:buNone/>
            </a:pPr>
            <a:endParaRPr lang="en-US" sz="1200" dirty="0">
              <a:solidFill>
                <a:schemeClr val="bg1"/>
              </a:solidFill>
            </a:endParaRPr>
          </a:p>
          <a:p>
            <a:pPr>
              <a:lnSpc>
                <a:spcPct val="90000"/>
              </a:lnSpc>
            </a:pPr>
            <a:r>
              <a:rPr lang="en-US" sz="2600" dirty="0">
                <a:solidFill>
                  <a:schemeClr val="bg1"/>
                </a:solidFill>
              </a:rPr>
              <a:t>The right &amp; left front tires touching the ground</a:t>
            </a:r>
          </a:p>
          <a:p>
            <a:pPr marL="0" indent="0">
              <a:lnSpc>
                <a:spcPct val="90000"/>
              </a:lnSpc>
              <a:buNone/>
            </a:pPr>
            <a:endParaRPr lang="en-US" sz="1200" dirty="0">
              <a:solidFill>
                <a:schemeClr val="bg1"/>
              </a:solidFill>
            </a:endParaRPr>
          </a:p>
          <a:p>
            <a:pPr>
              <a:lnSpc>
                <a:spcPct val="90000"/>
              </a:lnSpc>
            </a:pPr>
            <a:r>
              <a:rPr lang="en-US" sz="2600" dirty="0">
                <a:solidFill>
                  <a:schemeClr val="bg1"/>
                </a:solidFill>
              </a:rPr>
              <a:t>Area from front of bus to the service door</a:t>
            </a:r>
          </a:p>
        </p:txBody>
      </p:sp>
      <p:pic>
        <p:nvPicPr>
          <p:cNvPr id="4" name="Picture 3"/>
          <p:cNvPicPr>
            <a:picLocks noChangeAspect="1"/>
          </p:cNvPicPr>
          <p:nvPr/>
        </p:nvPicPr>
        <p:blipFill>
          <a:blip r:embed="rId3"/>
          <a:stretch>
            <a:fillRect/>
          </a:stretch>
        </p:blipFill>
        <p:spPr>
          <a:xfrm>
            <a:off x="7880779" y="973050"/>
            <a:ext cx="3620272" cy="4957850"/>
          </a:xfrm>
          <a:prstGeom prst="rect">
            <a:avLst/>
          </a:prstGeom>
        </p:spPr>
      </p:pic>
      <p:sp>
        <p:nvSpPr>
          <p:cNvPr id="5" name="Slide Number Placeholder 4"/>
          <p:cNvSpPr>
            <a:spLocks noGrp="1"/>
          </p:cNvSpPr>
          <p:nvPr>
            <p:ph type="sldNum" sz="quarter" idx="12"/>
          </p:nvPr>
        </p:nvSpPr>
        <p:spPr/>
        <p:txBody>
          <a:bodyPr/>
          <a:lstStyle/>
          <a:p>
            <a:fld id="{3C31B003-120A-43F5-AB29-7267373916F0}" type="slidenum">
              <a:rPr lang="en-US" smtClean="0">
                <a:solidFill>
                  <a:schemeClr val="bg1"/>
                </a:solidFill>
              </a:rPr>
              <a:t>36</a:t>
            </a:fld>
            <a:endParaRPr lang="en-US" dirty="0">
              <a:solidFill>
                <a:schemeClr val="bg1"/>
              </a:solidFill>
            </a:endParaRPr>
          </a:p>
        </p:txBody>
      </p:sp>
    </p:spTree>
    <p:extLst>
      <p:ext uri="{BB962C8B-B14F-4D97-AF65-F5344CB8AC3E}">
        <p14:creationId xmlns:p14="http://schemas.microsoft.com/office/powerpoint/2010/main" val="92264629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012" y="969602"/>
            <a:ext cx="10952796" cy="1303867"/>
          </a:xfrm>
        </p:spPr>
        <p:txBody>
          <a:bodyPr>
            <a:normAutofit/>
          </a:bodyPr>
          <a:lstStyle/>
          <a:p>
            <a:r>
              <a:rPr lang="en-US" dirty="0">
                <a:solidFill>
                  <a:schemeClr val="bg1"/>
                </a:solidFill>
              </a:rPr>
              <a:t>Interior Student Mirror</a:t>
            </a:r>
          </a:p>
        </p:txBody>
      </p:sp>
      <p:sp>
        <p:nvSpPr>
          <p:cNvPr id="3" name="Content Placeholder 2"/>
          <p:cNvSpPr>
            <a:spLocks noGrp="1"/>
          </p:cNvSpPr>
          <p:nvPr>
            <p:ph idx="1"/>
          </p:nvPr>
        </p:nvSpPr>
        <p:spPr>
          <a:xfrm>
            <a:off x="720498" y="3018366"/>
            <a:ext cx="5578928" cy="2446868"/>
          </a:xfrm>
        </p:spPr>
        <p:txBody>
          <a:bodyPr>
            <a:normAutofit/>
          </a:bodyPr>
          <a:lstStyle/>
          <a:p>
            <a:r>
              <a:rPr lang="en-US" sz="2800" dirty="0">
                <a:solidFill>
                  <a:schemeClr val="bg1"/>
                </a:solidFill>
              </a:rPr>
              <a:t>Top of the rear window in top of mirror</a:t>
            </a:r>
          </a:p>
          <a:p>
            <a:pPr marL="0" indent="0">
              <a:buNone/>
            </a:pPr>
            <a:endParaRPr lang="en-US" sz="1200" dirty="0">
              <a:solidFill>
                <a:schemeClr val="bg1"/>
              </a:solidFill>
            </a:endParaRPr>
          </a:p>
          <a:p>
            <a:r>
              <a:rPr lang="en-US" sz="2800" dirty="0">
                <a:solidFill>
                  <a:schemeClr val="bg1"/>
                </a:solidFill>
              </a:rPr>
              <a:t>All students including heads of students right behind you</a:t>
            </a:r>
          </a:p>
        </p:txBody>
      </p:sp>
      <p:pic>
        <p:nvPicPr>
          <p:cNvPr id="4" name="Picture 3"/>
          <p:cNvPicPr>
            <a:picLocks noChangeAspect="1"/>
          </p:cNvPicPr>
          <p:nvPr/>
        </p:nvPicPr>
        <p:blipFill rotWithShape="1">
          <a:blip r:embed="rId3"/>
          <a:srcRect t="17210" b="46369"/>
          <a:stretch/>
        </p:blipFill>
        <p:spPr>
          <a:xfrm>
            <a:off x="6299426" y="3570646"/>
            <a:ext cx="5083582" cy="1253405"/>
          </a:xfrm>
          <a:prstGeom prst="rect">
            <a:avLst/>
          </a:prstGeom>
        </p:spPr>
      </p:pic>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37</a:t>
            </a:fld>
            <a:endParaRPr lang="en-US" dirty="0">
              <a:solidFill>
                <a:schemeClr val="bg1"/>
              </a:solidFill>
            </a:endParaRPr>
          </a:p>
        </p:txBody>
      </p:sp>
    </p:spTree>
    <p:extLst>
      <p:ext uri="{BB962C8B-B14F-4D97-AF65-F5344CB8AC3E}">
        <p14:creationId xmlns:p14="http://schemas.microsoft.com/office/powerpoint/2010/main" val="229102645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861822"/>
            <a:ext cx="9601196" cy="1303867"/>
          </a:xfrm>
        </p:spPr>
        <p:txBody>
          <a:bodyPr>
            <a:normAutofit/>
          </a:bodyPr>
          <a:lstStyle/>
          <a:p>
            <a:r>
              <a:rPr lang="en-US" dirty="0">
                <a:solidFill>
                  <a:schemeClr val="bg1"/>
                </a:solidFill>
              </a:rPr>
              <a:t>School Bus Amber Warning Lights </a:t>
            </a:r>
          </a:p>
        </p:txBody>
      </p:sp>
      <p:sp>
        <p:nvSpPr>
          <p:cNvPr id="3" name="Content Placeholder 2"/>
          <p:cNvSpPr>
            <a:spLocks noGrp="1"/>
          </p:cNvSpPr>
          <p:nvPr>
            <p:ph idx="1"/>
          </p:nvPr>
        </p:nvSpPr>
        <p:spPr>
          <a:xfrm>
            <a:off x="1483042" y="2753981"/>
            <a:ext cx="5041899" cy="3318936"/>
          </a:xfrm>
        </p:spPr>
        <p:txBody>
          <a:bodyPr>
            <a:normAutofit/>
          </a:bodyPr>
          <a:lstStyle/>
          <a:p>
            <a:r>
              <a:rPr lang="en-US" sz="2800" dirty="0">
                <a:solidFill>
                  <a:schemeClr val="bg1"/>
                </a:solidFill>
              </a:rPr>
              <a:t>On Approach</a:t>
            </a:r>
          </a:p>
          <a:p>
            <a:pPr lvl="1"/>
            <a:r>
              <a:rPr lang="en-US" sz="2200" dirty="0">
                <a:solidFill>
                  <a:schemeClr val="bg1"/>
                </a:solidFill>
              </a:rPr>
              <a:t>Turn on Amber School Bus Lights 100’-300’ before stop if posted speed is 35 mph or less.</a:t>
            </a:r>
          </a:p>
          <a:p>
            <a:pPr lvl="1"/>
            <a:r>
              <a:rPr lang="en-US" sz="2200" dirty="0">
                <a:solidFill>
                  <a:schemeClr val="bg1"/>
                </a:solidFill>
              </a:rPr>
              <a:t>Turn on Amber School Bus Lights 300’-500’ before stop if posted speed is over 35 mph</a:t>
            </a:r>
          </a:p>
        </p:txBody>
      </p:sp>
      <p:pic>
        <p:nvPicPr>
          <p:cNvPr id="4" name="Picture 3"/>
          <p:cNvPicPr>
            <a:picLocks noChangeAspect="1"/>
          </p:cNvPicPr>
          <p:nvPr/>
        </p:nvPicPr>
        <p:blipFill rotWithShape="1">
          <a:blip r:embed="rId3"/>
          <a:srcRect l="5778" r="40191"/>
          <a:stretch/>
        </p:blipFill>
        <p:spPr>
          <a:xfrm>
            <a:off x="7493000" y="2753981"/>
            <a:ext cx="2496457" cy="3080235"/>
          </a:xfrm>
          <a:prstGeom prst="rect">
            <a:avLst/>
          </a:prstGeom>
        </p:spPr>
      </p:pic>
      <p:sp>
        <p:nvSpPr>
          <p:cNvPr id="9" name="Slide Number Placeholder 8"/>
          <p:cNvSpPr>
            <a:spLocks noGrp="1"/>
          </p:cNvSpPr>
          <p:nvPr>
            <p:ph type="sldNum" sz="quarter" idx="12"/>
          </p:nvPr>
        </p:nvSpPr>
        <p:spPr>
          <a:xfrm>
            <a:off x="10485551" y="5946775"/>
            <a:ext cx="542697" cy="279400"/>
          </a:xfrm>
        </p:spPr>
        <p:txBody>
          <a:bodyPr/>
          <a:lstStyle/>
          <a:p>
            <a:fld id="{3C31B003-120A-43F5-AB29-7267373916F0}" type="slidenum">
              <a:rPr lang="en-US" smtClean="0">
                <a:solidFill>
                  <a:schemeClr val="bg1"/>
                </a:solidFill>
              </a:rPr>
              <a:t>38</a:t>
            </a:fld>
            <a:endParaRPr lang="en-US" dirty="0">
              <a:solidFill>
                <a:schemeClr val="bg1"/>
              </a:solidFill>
            </a:endParaRPr>
          </a:p>
        </p:txBody>
      </p:sp>
    </p:spTree>
    <p:extLst>
      <p:ext uri="{BB962C8B-B14F-4D97-AF65-F5344CB8AC3E}">
        <p14:creationId xmlns:p14="http://schemas.microsoft.com/office/powerpoint/2010/main" val="134767811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dirty="0">
                <a:solidFill>
                  <a:schemeClr val="bg1"/>
                </a:solidFill>
              </a:rPr>
              <a:t>School Bus Amber Warning Lights </a:t>
            </a:r>
          </a:p>
        </p:txBody>
      </p:sp>
      <p:cxnSp>
        <p:nvCxnSpPr>
          <p:cNvPr id="15" name="Straight Arrow Connector 14"/>
          <p:cNvCxnSpPr/>
          <p:nvPr/>
        </p:nvCxnSpPr>
        <p:spPr>
          <a:xfrm flipV="1">
            <a:off x="4664240" y="2905949"/>
            <a:ext cx="13648" cy="967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05916" y="4476307"/>
            <a:ext cx="0" cy="861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486986" y="2400639"/>
            <a:ext cx="4711605" cy="3847762"/>
            <a:chOff x="4486986" y="2400639"/>
            <a:chExt cx="4711605" cy="3847762"/>
          </a:xfrm>
        </p:grpSpPr>
        <p:sp>
          <p:nvSpPr>
            <p:cNvPr id="12" name="Content Placeholder 2"/>
            <p:cNvSpPr txBox="1">
              <a:spLocks/>
            </p:cNvSpPr>
            <p:nvPr/>
          </p:nvSpPr>
          <p:spPr>
            <a:xfrm>
              <a:off x="4486986" y="2400639"/>
              <a:ext cx="1190483" cy="3847762"/>
            </a:xfrm>
            <a:prstGeom prst="rect">
              <a:avLst/>
            </a:prstGeom>
            <a:solidFill>
              <a:schemeClr val="accent1">
                <a:lumMod val="60000"/>
                <a:lumOff val="40000"/>
              </a:schemeClr>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a:ea typeface="+mn-ea"/>
                  <a:cs typeface="+mn-cs"/>
                </a:rPr>
                <a:t>100’</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200" b="0" i="0" u="none" strike="noStrike" kern="1200" cap="none" spc="0" normalizeH="0" baseline="0" noProof="0" dirty="0">
                  <a:ln>
                    <a:noFill/>
                  </a:ln>
                  <a:solidFill>
                    <a:prstClr val="white"/>
                  </a:solidFill>
                  <a:effectLst/>
                  <a:uLnTx/>
                  <a:uFillTx/>
                  <a:latin typeface="Garamond" panose="02020404030301010803"/>
                  <a:ea typeface="+mn-ea"/>
                  <a:cs typeface="+mn-cs"/>
                </a:rPr>
                <a:t>				</a:t>
              </a:r>
              <a:endParaRPr kumimoji="0" lang="en-US" sz="3200" b="1" i="0" u="none" strike="noStrike" kern="1200" cap="none" spc="0" normalizeH="0" baseline="0" noProof="0" dirty="0">
                <a:ln>
                  <a:noFill/>
                </a:ln>
                <a:solidFill>
                  <a:srgbClr val="FF000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3600" b="1" i="0" u="none" strike="noStrike" kern="1200" cap="none" spc="0" normalizeH="0" baseline="0" noProof="0" dirty="0">
                  <a:ln>
                    <a:noFill/>
                  </a:ln>
                  <a:solidFill>
                    <a:prstClr val="black"/>
                  </a:solidFill>
                  <a:effectLst/>
                  <a:uLnTx/>
                  <a:uFillTx/>
                  <a:latin typeface="Garamond" panose="02020404030301010803"/>
                  <a:ea typeface="+mn-ea"/>
                  <a:cs typeface="+mn-cs"/>
                </a:rPr>
                <a:t>300’</a:t>
              </a:r>
              <a:endParaRPr kumimoji="0" lang="en-US" sz="4000" b="1" i="0" u="none" strike="noStrike" kern="1200" cap="none" spc="0" normalizeH="0" baseline="0" noProof="0" dirty="0">
                <a:ln>
                  <a:noFill/>
                </a:ln>
                <a:solidFill>
                  <a:srgbClr val="FF000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200" b="0" i="0" u="none" strike="noStrike" kern="1200" cap="none" spc="0" normalizeH="0" baseline="0" noProof="0" dirty="0">
                  <a:ln>
                    <a:noFill/>
                  </a:ln>
                  <a:solidFill>
                    <a:prstClr val="white"/>
                  </a:solidFill>
                  <a:effectLst/>
                  <a:uLnTx/>
                  <a:uFillTx/>
                  <a:latin typeface="Garamond" panose="02020404030301010803"/>
                  <a:ea typeface="+mn-ea"/>
                  <a:cs typeface="+mn-cs"/>
                </a:rPr>
                <a:t>			      </a:t>
              </a:r>
              <a:endParaRPr kumimoji="0" lang="en-US" sz="2800" b="1" i="0" u="none" strike="noStrike" kern="1200" cap="none" spc="0" normalizeH="0" baseline="0" noProof="0" dirty="0">
                <a:ln>
                  <a:noFill/>
                </a:ln>
                <a:solidFill>
                  <a:srgbClr val="FF000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3200" b="1" i="0" u="none" strike="noStrike" kern="1200" cap="none" spc="0" normalizeH="0" baseline="0" noProof="0" dirty="0">
                  <a:ln>
                    <a:noFill/>
                  </a:ln>
                  <a:solidFill>
                    <a:prstClr val="black"/>
                  </a:solidFill>
                  <a:effectLst/>
                  <a:uLnTx/>
                  <a:uFillTx/>
                  <a:latin typeface="Garamond" panose="02020404030301010803"/>
                  <a:ea typeface="+mn-ea"/>
                  <a:cs typeface="+mn-cs"/>
                </a:rPr>
                <a:t>500’</a:t>
              </a:r>
            </a:p>
          </p:txBody>
        </p:sp>
        <p:sp>
          <p:nvSpPr>
            <p:cNvPr id="20" name="TextBox 19"/>
            <p:cNvSpPr txBox="1"/>
            <p:nvPr/>
          </p:nvSpPr>
          <p:spPr>
            <a:xfrm>
              <a:off x="6359857" y="3589361"/>
              <a:ext cx="28387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Garamond" panose="02020404030301010803"/>
                  <a:ea typeface="+mn-ea"/>
                  <a:cs typeface="+mn-cs"/>
                </a:rPr>
                <a:t>35 MPH</a:t>
              </a:r>
            </a:p>
          </p:txBody>
        </p:sp>
      </p:grp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39</a:t>
            </a:fld>
            <a:endParaRPr lang="en-US" dirty="0">
              <a:solidFill>
                <a:schemeClr val="bg1"/>
              </a:solidFill>
            </a:endParaRPr>
          </a:p>
        </p:txBody>
      </p:sp>
    </p:spTree>
    <p:extLst>
      <p:ext uri="{BB962C8B-B14F-4D97-AF65-F5344CB8AC3E}">
        <p14:creationId xmlns:p14="http://schemas.microsoft.com/office/powerpoint/2010/main" val="2061596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3" descr="Here’s a video we shot at the bakery:"/>
          <p:cNvPicPr>
            <a:picLocks noChangeAspect="1"/>
          </p:cNvPicPr>
          <p:nvPr/>
        </p:nvPicPr>
        <p:blipFill rotWithShape="1">
          <a:blip r:embed="rId3">
            <a:alphaModFix amt="25000"/>
            <a:extLst>
              <a:ext uri="{28A0092B-C50C-407E-A947-70E740481C1C}">
                <a14:useLocalDpi xmlns:a14="http://schemas.microsoft.com/office/drawing/2010/main" val="0"/>
              </a:ext>
            </a:extLst>
          </a:blip>
          <a:srcRect t="16051" r="1" b="16336"/>
          <a:stretch/>
        </p:blipFill>
        <p:spPr>
          <a:xfrm>
            <a:off x="498330" y="487352"/>
            <a:ext cx="11227442" cy="5883295"/>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12"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9"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p:cNvSpPr>
            <a:spLocks noGrp="1"/>
          </p:cNvSpPr>
          <p:nvPr>
            <p:ph type="title"/>
          </p:nvPr>
        </p:nvSpPr>
        <p:spPr>
          <a:xfrm>
            <a:off x="1295402" y="982132"/>
            <a:ext cx="9601196" cy="1303867"/>
          </a:xfrm>
        </p:spPr>
        <p:txBody>
          <a:bodyPr>
            <a:normAutofit/>
          </a:bodyPr>
          <a:lstStyle/>
          <a:p>
            <a:pPr>
              <a:lnSpc>
                <a:spcPct val="90000"/>
              </a:lnSpc>
            </a:pPr>
            <a:r>
              <a:rPr lang="en-US" dirty="0">
                <a:solidFill>
                  <a:schemeClr val="bg1"/>
                </a:solidFill>
                <a:latin typeface="Garamond" panose="02020404030301010803" pitchFamily="18" charset="0"/>
              </a:rPr>
              <a:t>General Knowledge Test</a:t>
            </a:r>
            <a:br>
              <a:rPr lang="en-US" dirty="0">
                <a:solidFill>
                  <a:schemeClr val="bg1"/>
                </a:solidFill>
                <a:latin typeface="Garamond" panose="02020404030301010803" pitchFamily="18" charset="0"/>
              </a:rPr>
            </a:br>
            <a:r>
              <a:rPr lang="en-US" dirty="0">
                <a:solidFill>
                  <a:schemeClr val="bg1"/>
                </a:solidFill>
                <a:latin typeface="Garamond" panose="02020404030301010803" pitchFamily="18" charset="0"/>
              </a:rPr>
              <a:t>Sections 1 – 3 </a:t>
            </a:r>
          </a:p>
        </p:txBody>
      </p:sp>
      <p:sp>
        <p:nvSpPr>
          <p:cNvPr id="3" name="Content Placeholder 2"/>
          <p:cNvSpPr>
            <a:spLocks noGrp="1"/>
          </p:cNvSpPr>
          <p:nvPr>
            <p:ph idx="1"/>
          </p:nvPr>
        </p:nvSpPr>
        <p:spPr>
          <a:xfrm>
            <a:off x="1295402" y="2740417"/>
            <a:ext cx="9601196" cy="2925500"/>
          </a:xfrm>
        </p:spPr>
        <p:txBody>
          <a:bodyPr>
            <a:normAutofit/>
          </a:bodyPr>
          <a:lstStyle/>
          <a:p>
            <a:r>
              <a:rPr lang="en-US" sz="3200" dirty="0">
                <a:solidFill>
                  <a:schemeClr val="bg1"/>
                </a:solidFill>
                <a:latin typeface="Garamond" panose="02020404030301010803" pitchFamily="18" charset="0"/>
              </a:rPr>
              <a:t>50 Questions</a:t>
            </a:r>
          </a:p>
          <a:p>
            <a:pPr marL="0" indent="0">
              <a:buNone/>
            </a:pPr>
            <a:endParaRPr lang="en-US" sz="20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40 right</a:t>
            </a:r>
          </a:p>
          <a:p>
            <a:pPr marL="0" indent="0">
              <a:buNone/>
            </a:pPr>
            <a:endParaRPr lang="en-US" sz="2000" dirty="0">
              <a:solidFill>
                <a:schemeClr val="bg1"/>
              </a:solidFill>
              <a:latin typeface="Garamond" panose="02020404030301010803" pitchFamily="18" charset="0"/>
            </a:endParaRPr>
          </a:p>
          <a:p>
            <a:r>
              <a:rPr lang="en-US" sz="3200" dirty="0">
                <a:solidFill>
                  <a:schemeClr val="bg1"/>
                </a:solidFill>
                <a:latin typeface="Garamond" panose="02020404030301010803" pitchFamily="18" charset="0"/>
              </a:rPr>
              <a:t>Think dump truck and trailer</a:t>
            </a:r>
          </a:p>
        </p:txBody>
      </p:sp>
      <p:sp>
        <p:nvSpPr>
          <p:cNvPr id="5" name="Slide Number Placeholder 4"/>
          <p:cNvSpPr>
            <a:spLocks noGrp="1"/>
          </p:cNvSpPr>
          <p:nvPr>
            <p:ph type="sldNum" sz="quarter" idx="12"/>
          </p:nvPr>
        </p:nvSpPr>
        <p:spPr/>
        <p:txBody>
          <a:bodyPr/>
          <a:lstStyle/>
          <a:p>
            <a:fld id="{3C31B003-120A-43F5-AB29-7267373916F0}"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167123931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4" y="869776"/>
            <a:ext cx="9601196" cy="1303867"/>
          </a:xfrm>
        </p:spPr>
        <p:txBody>
          <a:bodyPr>
            <a:normAutofit/>
          </a:bodyPr>
          <a:lstStyle/>
          <a:p>
            <a:r>
              <a:rPr lang="en-US" dirty="0">
                <a:solidFill>
                  <a:schemeClr val="bg1"/>
                </a:solidFill>
              </a:rPr>
              <a:t>Loading/Unloading Procedures</a:t>
            </a:r>
          </a:p>
        </p:txBody>
      </p:sp>
      <p:sp>
        <p:nvSpPr>
          <p:cNvPr id="3" name="Content Placeholder 2"/>
          <p:cNvSpPr>
            <a:spLocks noGrp="1"/>
          </p:cNvSpPr>
          <p:nvPr>
            <p:ph idx="1"/>
          </p:nvPr>
        </p:nvSpPr>
        <p:spPr>
          <a:xfrm>
            <a:off x="1017816" y="2870539"/>
            <a:ext cx="4996618" cy="3377859"/>
          </a:xfrm>
        </p:spPr>
        <p:txBody>
          <a:bodyPr>
            <a:normAutofit/>
          </a:bodyPr>
          <a:lstStyle/>
          <a:p>
            <a:r>
              <a:rPr lang="en-US" dirty="0">
                <a:solidFill>
                  <a:schemeClr val="bg1"/>
                </a:solidFill>
              </a:rPr>
              <a:t>After exiting bus, students should walk at least 10’ away from bus</a:t>
            </a:r>
          </a:p>
          <a:p>
            <a:pPr marL="0" indent="0">
              <a:buNone/>
            </a:pPr>
            <a:endParaRPr lang="en-US" sz="1800" dirty="0">
              <a:solidFill>
                <a:schemeClr val="bg1"/>
              </a:solidFill>
            </a:endParaRPr>
          </a:p>
          <a:p>
            <a:r>
              <a:rPr lang="en-US" dirty="0">
                <a:solidFill>
                  <a:schemeClr val="bg1"/>
                </a:solidFill>
              </a:rPr>
              <a:t>Students should stand at least 10’ in front of right corner bumper while waiting to cross street</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6865703" y="2643543"/>
            <a:ext cx="4175134" cy="3340107"/>
          </a:xfrm>
          <a:prstGeom prst="rect">
            <a:avLst/>
          </a:prstGeom>
        </p:spPr>
      </p:pic>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40</a:t>
            </a:fld>
            <a:endParaRPr lang="en-US" dirty="0">
              <a:solidFill>
                <a:schemeClr val="bg1"/>
              </a:solidFill>
            </a:endParaRPr>
          </a:p>
        </p:txBody>
      </p:sp>
    </p:spTree>
    <p:extLst>
      <p:ext uri="{BB962C8B-B14F-4D97-AF65-F5344CB8AC3E}">
        <p14:creationId xmlns:p14="http://schemas.microsoft.com/office/powerpoint/2010/main" val="66498104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5611584" cy="1303867"/>
          </a:xfrm>
        </p:spPr>
        <p:txBody>
          <a:bodyPr>
            <a:normAutofit/>
          </a:bodyPr>
          <a:lstStyle/>
          <a:p>
            <a:r>
              <a:rPr lang="en-US" dirty="0">
                <a:solidFill>
                  <a:schemeClr val="bg1"/>
                </a:solidFill>
              </a:rPr>
              <a:t>Emergency Evacuation</a:t>
            </a:r>
          </a:p>
        </p:txBody>
      </p:sp>
      <p:sp>
        <p:nvSpPr>
          <p:cNvPr id="3" name="Content Placeholder 2"/>
          <p:cNvSpPr>
            <a:spLocks noGrp="1"/>
          </p:cNvSpPr>
          <p:nvPr>
            <p:ph idx="1"/>
          </p:nvPr>
        </p:nvSpPr>
        <p:spPr>
          <a:xfrm>
            <a:off x="1295401" y="2556932"/>
            <a:ext cx="4800599" cy="3318936"/>
          </a:xfrm>
        </p:spPr>
        <p:txBody>
          <a:bodyPr>
            <a:normAutofit/>
          </a:bodyPr>
          <a:lstStyle/>
          <a:p>
            <a:r>
              <a:rPr lang="en-US" dirty="0">
                <a:solidFill>
                  <a:schemeClr val="bg1"/>
                </a:solidFill>
              </a:rPr>
              <a:t>Evacuate only if there is danger of being harmed by staying on the bus, i.e.</a:t>
            </a:r>
          </a:p>
          <a:p>
            <a:pPr lvl="1"/>
            <a:r>
              <a:rPr lang="en-US" dirty="0">
                <a:solidFill>
                  <a:schemeClr val="bg1"/>
                </a:solidFill>
              </a:rPr>
              <a:t>Fire</a:t>
            </a:r>
          </a:p>
          <a:p>
            <a:pPr lvl="1"/>
            <a:r>
              <a:rPr lang="en-US" dirty="0">
                <a:solidFill>
                  <a:schemeClr val="bg1"/>
                </a:solidFill>
              </a:rPr>
              <a:t>Bus stalled on or adjacent to railroad grade crossing</a:t>
            </a:r>
          </a:p>
          <a:p>
            <a:pPr lvl="1"/>
            <a:r>
              <a:rPr lang="en-US" dirty="0">
                <a:solidFill>
                  <a:schemeClr val="bg1"/>
                </a:solidFill>
              </a:rPr>
              <a:t>Bus being hit</a:t>
            </a:r>
          </a:p>
          <a:p>
            <a:pPr lvl="1"/>
            <a:endParaRPr lang="en-US" dirty="0">
              <a:solidFill>
                <a:schemeClr val="bg1"/>
              </a:solidFill>
            </a:endParaRPr>
          </a:p>
        </p:txBody>
      </p:sp>
      <p:pic>
        <p:nvPicPr>
          <p:cNvPr id="4" name="Picture 3"/>
          <p:cNvPicPr>
            <a:picLocks noChangeAspect="1"/>
          </p:cNvPicPr>
          <p:nvPr/>
        </p:nvPicPr>
        <p:blipFill>
          <a:blip r:embed="rId3"/>
          <a:stretch>
            <a:fillRect/>
          </a:stretch>
        </p:blipFill>
        <p:spPr>
          <a:xfrm>
            <a:off x="7782016" y="982132"/>
            <a:ext cx="3407793" cy="4986737"/>
          </a:xfrm>
          <a:prstGeom prst="rect">
            <a:avLst/>
          </a:prstGeom>
        </p:spPr>
      </p:pic>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41</a:t>
            </a:fld>
            <a:endParaRPr lang="en-US" dirty="0">
              <a:solidFill>
                <a:schemeClr val="bg1"/>
              </a:solidFill>
            </a:endParaRPr>
          </a:p>
        </p:txBody>
      </p:sp>
    </p:spTree>
    <p:extLst>
      <p:ext uri="{BB962C8B-B14F-4D97-AF65-F5344CB8AC3E}">
        <p14:creationId xmlns:p14="http://schemas.microsoft.com/office/powerpoint/2010/main" val="330366805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a:solidFill>
                  <a:schemeClr val="bg1"/>
                </a:solidFill>
              </a:rPr>
              <a:t>Railroad-Highway Crossings</a:t>
            </a:r>
          </a:p>
        </p:txBody>
      </p:sp>
      <p:sp>
        <p:nvSpPr>
          <p:cNvPr id="3" name="Content Placeholder 2"/>
          <p:cNvSpPr>
            <a:spLocks noGrp="1"/>
          </p:cNvSpPr>
          <p:nvPr>
            <p:ph idx="1"/>
          </p:nvPr>
        </p:nvSpPr>
        <p:spPr>
          <a:xfrm>
            <a:off x="1483042" y="2970834"/>
            <a:ext cx="3619496" cy="2776728"/>
          </a:xfrm>
        </p:spPr>
        <p:txBody>
          <a:bodyPr>
            <a:noAutofit/>
          </a:bodyPr>
          <a:lstStyle/>
          <a:p>
            <a:r>
              <a:rPr lang="en-US" dirty="0">
                <a:solidFill>
                  <a:schemeClr val="bg1"/>
                </a:solidFill>
              </a:rPr>
              <a:t>Passive Crossings</a:t>
            </a:r>
          </a:p>
          <a:p>
            <a:pPr marL="0" indent="0">
              <a:buNone/>
            </a:pPr>
            <a:endParaRPr lang="en-US" dirty="0">
              <a:solidFill>
                <a:schemeClr val="bg1"/>
              </a:solidFill>
            </a:endParaRPr>
          </a:p>
          <a:p>
            <a:r>
              <a:rPr lang="en-US" dirty="0">
                <a:solidFill>
                  <a:schemeClr val="bg1"/>
                </a:solidFill>
              </a:rPr>
              <a:t>Active Crossings</a:t>
            </a:r>
          </a:p>
          <a:p>
            <a:pPr marL="0" indent="0">
              <a:buNone/>
            </a:pPr>
            <a:endParaRPr lang="en-US" dirty="0">
              <a:solidFill>
                <a:schemeClr val="bg1"/>
              </a:solidFill>
            </a:endParaRPr>
          </a:p>
          <a:p>
            <a:r>
              <a:rPr lang="en-US" dirty="0">
                <a:solidFill>
                  <a:schemeClr val="bg1"/>
                </a:solidFill>
              </a:rPr>
              <a:t>Crossing Procedures</a:t>
            </a:r>
          </a:p>
        </p:txBody>
      </p:sp>
      <p:pic>
        <p:nvPicPr>
          <p:cNvPr id="4" name="Picture 3"/>
          <p:cNvPicPr>
            <a:picLocks noChangeAspect="1"/>
          </p:cNvPicPr>
          <p:nvPr/>
        </p:nvPicPr>
        <p:blipFill>
          <a:blip r:embed="rId3"/>
          <a:stretch>
            <a:fillRect/>
          </a:stretch>
        </p:blipFill>
        <p:spPr>
          <a:xfrm>
            <a:off x="6184900" y="2644698"/>
            <a:ext cx="4572000" cy="3429000"/>
          </a:xfrm>
          <a:prstGeom prst="rect">
            <a:avLst/>
          </a:prstGeom>
        </p:spPr>
      </p:pic>
      <p:sp>
        <p:nvSpPr>
          <p:cNvPr id="9" name="Slide Number Placeholder 8"/>
          <p:cNvSpPr>
            <a:spLocks noGrp="1"/>
          </p:cNvSpPr>
          <p:nvPr>
            <p:ph type="sldNum" sz="quarter" idx="12"/>
          </p:nvPr>
        </p:nvSpPr>
        <p:spPr>
          <a:xfrm>
            <a:off x="10833442" y="5924720"/>
            <a:ext cx="542697" cy="279400"/>
          </a:xfrm>
        </p:spPr>
        <p:txBody>
          <a:bodyPr/>
          <a:lstStyle/>
          <a:p>
            <a:fld id="{3C31B003-120A-43F5-AB29-7267373916F0}" type="slidenum">
              <a:rPr lang="en-US" smtClean="0">
                <a:solidFill>
                  <a:schemeClr val="bg1"/>
                </a:solidFill>
              </a:rPr>
              <a:t>42</a:t>
            </a:fld>
            <a:endParaRPr lang="en-US" dirty="0">
              <a:solidFill>
                <a:schemeClr val="bg1"/>
              </a:solidFill>
            </a:endParaRPr>
          </a:p>
        </p:txBody>
      </p:sp>
    </p:spTree>
    <p:extLst>
      <p:ext uri="{BB962C8B-B14F-4D97-AF65-F5344CB8AC3E}">
        <p14:creationId xmlns:p14="http://schemas.microsoft.com/office/powerpoint/2010/main" val="187769836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6000" dirty="0">
                <a:solidFill>
                  <a:schemeClr val="bg1"/>
                </a:solidFill>
              </a:rPr>
              <a:t>Passive Crossing</a:t>
            </a:r>
          </a:p>
        </p:txBody>
      </p:sp>
      <p:sp>
        <p:nvSpPr>
          <p:cNvPr id="3" name="Content Placeholder 2"/>
          <p:cNvSpPr>
            <a:spLocks noGrp="1"/>
          </p:cNvSpPr>
          <p:nvPr>
            <p:ph idx="1"/>
          </p:nvPr>
        </p:nvSpPr>
        <p:spPr>
          <a:xfrm>
            <a:off x="1053464" y="2658531"/>
            <a:ext cx="5448300" cy="3318936"/>
          </a:xfrm>
        </p:spPr>
        <p:txBody>
          <a:bodyPr>
            <a:normAutofit fontScale="85000" lnSpcReduction="10000"/>
          </a:bodyPr>
          <a:lstStyle/>
          <a:p>
            <a:r>
              <a:rPr lang="en-US" sz="3100" dirty="0">
                <a:solidFill>
                  <a:schemeClr val="bg1"/>
                </a:solidFill>
              </a:rPr>
              <a:t>No traffic control devices</a:t>
            </a:r>
          </a:p>
          <a:p>
            <a:pPr marL="0" indent="0">
              <a:buNone/>
            </a:pPr>
            <a:endParaRPr lang="en-US" sz="1900" dirty="0">
              <a:solidFill>
                <a:schemeClr val="bg1"/>
              </a:solidFill>
            </a:endParaRPr>
          </a:p>
          <a:p>
            <a:r>
              <a:rPr lang="en-US" sz="3100" dirty="0">
                <a:solidFill>
                  <a:schemeClr val="bg1"/>
                </a:solidFill>
              </a:rPr>
              <a:t>Must follow district RR procedure</a:t>
            </a:r>
          </a:p>
          <a:p>
            <a:pPr marL="0" indent="0">
              <a:buNone/>
            </a:pPr>
            <a:endParaRPr lang="en-US" sz="1900" dirty="0">
              <a:solidFill>
                <a:schemeClr val="bg1"/>
              </a:solidFill>
            </a:endParaRPr>
          </a:p>
          <a:p>
            <a:r>
              <a:rPr lang="en-US" sz="3100" dirty="0">
                <a:solidFill>
                  <a:schemeClr val="bg1"/>
                </a:solidFill>
              </a:rPr>
              <a:t>Decision to proceed is up to driver</a:t>
            </a:r>
          </a:p>
          <a:p>
            <a:pPr marL="0" indent="0">
              <a:buNone/>
            </a:pPr>
            <a:endParaRPr lang="en-US" sz="1900" dirty="0">
              <a:solidFill>
                <a:schemeClr val="bg1"/>
              </a:solidFill>
            </a:endParaRPr>
          </a:p>
          <a:p>
            <a:r>
              <a:rPr lang="en-US" sz="3100" dirty="0">
                <a:solidFill>
                  <a:schemeClr val="bg1"/>
                </a:solidFill>
              </a:rPr>
              <a:t>Yellow circular advance warning signs</a:t>
            </a:r>
          </a:p>
        </p:txBody>
      </p:sp>
      <p:pic>
        <p:nvPicPr>
          <p:cNvPr id="4" name="Picture 3"/>
          <p:cNvPicPr>
            <a:picLocks noChangeAspect="1"/>
          </p:cNvPicPr>
          <p:nvPr/>
        </p:nvPicPr>
        <p:blipFill>
          <a:blip r:embed="rId3"/>
          <a:stretch>
            <a:fillRect/>
          </a:stretch>
        </p:blipFill>
        <p:spPr>
          <a:xfrm>
            <a:off x="6635114" y="2540340"/>
            <a:ext cx="4648200" cy="3486151"/>
          </a:xfrm>
          <a:prstGeom prst="rect">
            <a:avLst/>
          </a:prstGeom>
        </p:spPr>
      </p:pic>
      <p:sp>
        <p:nvSpPr>
          <p:cNvPr id="9" name="Slide Number Placeholder 8"/>
          <p:cNvSpPr>
            <a:spLocks noGrp="1"/>
          </p:cNvSpPr>
          <p:nvPr>
            <p:ph type="sldNum" sz="quarter" idx="12"/>
          </p:nvPr>
        </p:nvSpPr>
        <p:spPr>
          <a:xfrm>
            <a:off x="11038115" y="5924891"/>
            <a:ext cx="542697" cy="279400"/>
          </a:xfrm>
        </p:spPr>
        <p:txBody>
          <a:bodyPr/>
          <a:lstStyle/>
          <a:p>
            <a:fld id="{3C31B003-120A-43F5-AB29-7267373916F0}" type="slidenum">
              <a:rPr lang="en-US" smtClean="0">
                <a:solidFill>
                  <a:schemeClr val="bg1"/>
                </a:solidFill>
              </a:rPr>
              <a:t>43</a:t>
            </a:fld>
            <a:endParaRPr lang="en-US" dirty="0">
              <a:solidFill>
                <a:schemeClr val="bg1"/>
              </a:solidFill>
            </a:endParaRPr>
          </a:p>
        </p:txBody>
      </p:sp>
    </p:spTree>
    <p:extLst>
      <p:ext uri="{BB962C8B-B14F-4D97-AF65-F5344CB8AC3E}">
        <p14:creationId xmlns:p14="http://schemas.microsoft.com/office/powerpoint/2010/main" val="80290708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6000" dirty="0">
                <a:solidFill>
                  <a:schemeClr val="bg1"/>
                </a:solidFill>
              </a:rPr>
              <a:t>Active Crossing</a:t>
            </a:r>
          </a:p>
        </p:txBody>
      </p:sp>
      <p:sp>
        <p:nvSpPr>
          <p:cNvPr id="3" name="Content Placeholder 2"/>
          <p:cNvSpPr>
            <a:spLocks noGrp="1"/>
          </p:cNvSpPr>
          <p:nvPr>
            <p:ph idx="1"/>
          </p:nvPr>
        </p:nvSpPr>
        <p:spPr>
          <a:xfrm>
            <a:off x="1295401" y="2556932"/>
            <a:ext cx="4013199" cy="3482088"/>
          </a:xfrm>
        </p:spPr>
        <p:txBody>
          <a:bodyPr>
            <a:noAutofit/>
          </a:bodyPr>
          <a:lstStyle/>
          <a:p>
            <a:pPr marL="0" indent="0" algn="ctr">
              <a:buNone/>
            </a:pPr>
            <a:r>
              <a:rPr lang="en-US" sz="3200" dirty="0">
                <a:solidFill>
                  <a:schemeClr val="bg1"/>
                </a:solidFill>
              </a:rPr>
              <a:t>Traffic Control Devices</a:t>
            </a:r>
          </a:p>
          <a:p>
            <a:pPr marL="0" indent="0">
              <a:buNone/>
            </a:pPr>
            <a:endParaRPr lang="en-US" sz="1400" dirty="0">
              <a:solidFill>
                <a:schemeClr val="bg1"/>
              </a:solidFill>
            </a:endParaRPr>
          </a:p>
          <a:p>
            <a:pPr lvl="1"/>
            <a:r>
              <a:rPr lang="en-US" sz="2600" dirty="0">
                <a:solidFill>
                  <a:schemeClr val="bg1"/>
                </a:solidFill>
              </a:rPr>
              <a:t>Flashing Red Lights</a:t>
            </a:r>
          </a:p>
          <a:p>
            <a:pPr marL="457200" lvl="1" indent="0">
              <a:buNone/>
            </a:pPr>
            <a:endParaRPr lang="en-US" sz="1800" dirty="0">
              <a:solidFill>
                <a:schemeClr val="bg1"/>
              </a:solidFill>
            </a:endParaRPr>
          </a:p>
          <a:p>
            <a:pPr lvl="1"/>
            <a:r>
              <a:rPr lang="en-US" sz="2600" dirty="0">
                <a:solidFill>
                  <a:schemeClr val="bg1"/>
                </a:solidFill>
              </a:rPr>
              <a:t>May have bells</a:t>
            </a:r>
          </a:p>
          <a:p>
            <a:pPr marL="457200" lvl="1" indent="0">
              <a:buNone/>
            </a:pPr>
            <a:endParaRPr lang="en-US" sz="1800" dirty="0">
              <a:solidFill>
                <a:schemeClr val="bg1"/>
              </a:solidFill>
            </a:endParaRPr>
          </a:p>
          <a:p>
            <a:pPr lvl="1"/>
            <a:r>
              <a:rPr lang="en-US" sz="2600" dirty="0">
                <a:solidFill>
                  <a:schemeClr val="bg1"/>
                </a:solidFill>
              </a:rPr>
              <a:t>Crossing Gates</a:t>
            </a:r>
          </a:p>
        </p:txBody>
      </p:sp>
      <p:pic>
        <p:nvPicPr>
          <p:cNvPr id="4" name="Picture 3"/>
          <p:cNvPicPr>
            <a:picLocks noChangeAspect="1"/>
          </p:cNvPicPr>
          <p:nvPr/>
        </p:nvPicPr>
        <p:blipFill>
          <a:blip r:embed="rId3"/>
          <a:stretch>
            <a:fillRect/>
          </a:stretch>
        </p:blipFill>
        <p:spPr>
          <a:xfrm>
            <a:off x="6455228" y="2610020"/>
            <a:ext cx="4572000" cy="3429000"/>
          </a:xfrm>
          <a:prstGeom prst="rect">
            <a:avLst/>
          </a:prstGeom>
        </p:spPr>
      </p:pic>
      <p:sp>
        <p:nvSpPr>
          <p:cNvPr id="9" name="Slide Number Placeholder 8"/>
          <p:cNvSpPr>
            <a:spLocks noGrp="1"/>
          </p:cNvSpPr>
          <p:nvPr>
            <p:ph type="sldNum" sz="quarter" idx="12"/>
          </p:nvPr>
        </p:nvSpPr>
        <p:spPr>
          <a:xfrm>
            <a:off x="10954092" y="5962650"/>
            <a:ext cx="542697" cy="279400"/>
          </a:xfrm>
        </p:spPr>
        <p:txBody>
          <a:bodyPr/>
          <a:lstStyle/>
          <a:p>
            <a:fld id="{3C31B003-120A-43F5-AB29-7267373916F0}" type="slidenum">
              <a:rPr lang="en-US" smtClean="0">
                <a:solidFill>
                  <a:schemeClr val="bg1"/>
                </a:solidFill>
              </a:rPr>
              <a:t>44</a:t>
            </a:fld>
            <a:endParaRPr lang="en-US" dirty="0">
              <a:solidFill>
                <a:schemeClr val="bg1"/>
              </a:solidFill>
            </a:endParaRPr>
          </a:p>
        </p:txBody>
      </p:sp>
    </p:spTree>
    <p:extLst>
      <p:ext uri="{BB962C8B-B14F-4D97-AF65-F5344CB8AC3E}">
        <p14:creationId xmlns:p14="http://schemas.microsoft.com/office/powerpoint/2010/main" val="301897862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5987141" cy="1303867"/>
          </a:xfrm>
        </p:spPr>
        <p:txBody>
          <a:bodyPr>
            <a:normAutofit/>
          </a:bodyPr>
          <a:lstStyle/>
          <a:p>
            <a:r>
              <a:rPr lang="en-US" dirty="0">
                <a:solidFill>
                  <a:schemeClr val="bg1"/>
                </a:solidFill>
              </a:rPr>
              <a:t>RR Crossing Procedures</a:t>
            </a:r>
          </a:p>
        </p:txBody>
      </p:sp>
      <p:sp>
        <p:nvSpPr>
          <p:cNvPr id="3" name="Content Placeholder 2"/>
          <p:cNvSpPr>
            <a:spLocks noGrp="1"/>
          </p:cNvSpPr>
          <p:nvPr>
            <p:ph idx="1"/>
          </p:nvPr>
        </p:nvSpPr>
        <p:spPr>
          <a:xfrm>
            <a:off x="723901" y="2556932"/>
            <a:ext cx="5987142" cy="3691468"/>
          </a:xfrm>
        </p:spPr>
        <p:txBody>
          <a:bodyPr>
            <a:normAutofit fontScale="85000" lnSpcReduction="10000"/>
          </a:bodyPr>
          <a:lstStyle/>
          <a:p>
            <a:r>
              <a:rPr lang="en-US" dirty="0">
                <a:solidFill>
                  <a:schemeClr val="bg1"/>
                </a:solidFill>
              </a:rPr>
              <a:t>Activate amber flashing hazard lights within 200’ before stopping</a:t>
            </a:r>
          </a:p>
          <a:p>
            <a:r>
              <a:rPr lang="en-US" dirty="0">
                <a:solidFill>
                  <a:schemeClr val="bg1"/>
                </a:solidFill>
              </a:rPr>
              <a:t>Stop 15’-50’ from nearest rail</a:t>
            </a:r>
          </a:p>
          <a:p>
            <a:r>
              <a:rPr lang="en-US" dirty="0">
                <a:solidFill>
                  <a:schemeClr val="bg1"/>
                </a:solidFill>
              </a:rPr>
              <a:t>Secure the bus (place in neutral and set parking brake)</a:t>
            </a:r>
          </a:p>
          <a:p>
            <a:r>
              <a:rPr lang="en-US" dirty="0">
                <a:solidFill>
                  <a:schemeClr val="bg1"/>
                </a:solidFill>
              </a:rPr>
              <a:t>Open driver’s window and service door</a:t>
            </a:r>
          </a:p>
          <a:p>
            <a:r>
              <a:rPr lang="en-US" dirty="0">
                <a:solidFill>
                  <a:schemeClr val="bg1"/>
                </a:solidFill>
              </a:rPr>
              <a:t>Look left and right</a:t>
            </a:r>
          </a:p>
          <a:p>
            <a:r>
              <a:rPr lang="en-US" dirty="0">
                <a:solidFill>
                  <a:schemeClr val="bg1"/>
                </a:solidFill>
              </a:rPr>
              <a:t>Close door</a:t>
            </a:r>
          </a:p>
          <a:p>
            <a:r>
              <a:rPr lang="en-US" dirty="0">
                <a:solidFill>
                  <a:schemeClr val="bg1"/>
                </a:solidFill>
              </a:rPr>
              <a:t>Check RR lights one more time</a:t>
            </a:r>
          </a:p>
          <a:p>
            <a:r>
              <a:rPr lang="en-US" dirty="0">
                <a:solidFill>
                  <a:schemeClr val="bg1"/>
                </a:solidFill>
              </a:rPr>
              <a:t>Proceed across tracks</a:t>
            </a:r>
          </a:p>
        </p:txBody>
      </p:sp>
      <p:pic>
        <p:nvPicPr>
          <p:cNvPr id="4" name="Picture 3"/>
          <p:cNvPicPr>
            <a:picLocks noChangeAspect="1"/>
          </p:cNvPicPr>
          <p:nvPr/>
        </p:nvPicPr>
        <p:blipFill>
          <a:blip r:embed="rId3"/>
          <a:stretch>
            <a:fillRect/>
          </a:stretch>
        </p:blipFill>
        <p:spPr>
          <a:xfrm>
            <a:off x="6826932" y="2610020"/>
            <a:ext cx="4572000" cy="3429000"/>
          </a:xfrm>
          <a:prstGeom prst="rect">
            <a:avLst/>
          </a:prstGeom>
        </p:spPr>
      </p:pic>
      <p:sp>
        <p:nvSpPr>
          <p:cNvPr id="9" name="Slide Number Placeholder 8"/>
          <p:cNvSpPr>
            <a:spLocks noGrp="1"/>
          </p:cNvSpPr>
          <p:nvPr>
            <p:ph type="sldNum" sz="quarter" idx="12"/>
          </p:nvPr>
        </p:nvSpPr>
        <p:spPr>
          <a:xfrm>
            <a:off x="11095154" y="5969000"/>
            <a:ext cx="542697" cy="279400"/>
          </a:xfrm>
        </p:spPr>
        <p:txBody>
          <a:bodyPr/>
          <a:lstStyle/>
          <a:p>
            <a:fld id="{3C31B003-120A-43F5-AB29-7267373916F0}" type="slidenum">
              <a:rPr lang="en-US" smtClean="0">
                <a:solidFill>
                  <a:schemeClr val="bg1"/>
                </a:solidFill>
              </a:rPr>
              <a:t>45</a:t>
            </a:fld>
            <a:endParaRPr lang="en-US" dirty="0">
              <a:solidFill>
                <a:schemeClr val="bg1"/>
              </a:solidFill>
            </a:endParaRPr>
          </a:p>
        </p:txBody>
      </p:sp>
    </p:spTree>
    <p:extLst>
      <p:ext uri="{BB962C8B-B14F-4D97-AF65-F5344CB8AC3E}">
        <p14:creationId xmlns:p14="http://schemas.microsoft.com/office/powerpoint/2010/main" val="241684250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447858" y="982131"/>
            <a:ext cx="5007427" cy="1303867"/>
          </a:xfrm>
        </p:spPr>
        <p:txBody>
          <a:bodyPr>
            <a:normAutofit/>
          </a:bodyPr>
          <a:lstStyle/>
          <a:p>
            <a:r>
              <a:rPr lang="en-US" sz="6000" dirty="0">
                <a:solidFill>
                  <a:schemeClr val="bg1"/>
                </a:solidFill>
              </a:rPr>
              <a:t>ABS Brakes</a:t>
            </a:r>
          </a:p>
        </p:txBody>
      </p:sp>
      <p:sp>
        <p:nvSpPr>
          <p:cNvPr id="3" name="Content Placeholder 2"/>
          <p:cNvSpPr>
            <a:spLocks noGrp="1"/>
          </p:cNvSpPr>
          <p:nvPr>
            <p:ph idx="1"/>
          </p:nvPr>
        </p:nvSpPr>
        <p:spPr>
          <a:xfrm>
            <a:off x="808039" y="2607731"/>
            <a:ext cx="7226299" cy="3318936"/>
          </a:xfrm>
        </p:spPr>
        <p:txBody>
          <a:bodyPr>
            <a:normAutofit lnSpcReduction="10000"/>
          </a:bodyPr>
          <a:lstStyle/>
          <a:p>
            <a:r>
              <a:rPr lang="en-US" dirty="0">
                <a:solidFill>
                  <a:schemeClr val="bg1"/>
                </a:solidFill>
              </a:rPr>
              <a:t>ABS helps you avoid wheel lock up and maintain control</a:t>
            </a:r>
          </a:p>
          <a:p>
            <a:r>
              <a:rPr lang="en-US" dirty="0">
                <a:solidFill>
                  <a:schemeClr val="bg1"/>
                </a:solidFill>
              </a:rPr>
              <a:t>Braking with ABS</a:t>
            </a:r>
          </a:p>
          <a:p>
            <a:pPr lvl="1"/>
            <a:r>
              <a:rPr lang="en-US" dirty="0">
                <a:solidFill>
                  <a:schemeClr val="bg1"/>
                </a:solidFill>
              </a:rPr>
              <a:t>Use only the braking force necessary to stop safely and stay in control</a:t>
            </a:r>
          </a:p>
          <a:p>
            <a:pPr lvl="1"/>
            <a:r>
              <a:rPr lang="en-US" dirty="0">
                <a:solidFill>
                  <a:schemeClr val="bg1"/>
                </a:solidFill>
              </a:rPr>
              <a:t>Brake the same way regardless of whether or not you have ABS on the bus. In emergency braking do not pump the brakes on a bus with ABS</a:t>
            </a:r>
          </a:p>
          <a:p>
            <a:pPr lvl="1"/>
            <a:r>
              <a:rPr lang="en-US" dirty="0">
                <a:solidFill>
                  <a:schemeClr val="bg1"/>
                </a:solidFill>
              </a:rPr>
              <a:t>As you slow down monitor your bus and back off the brakes, if it is safe, to stay in control</a:t>
            </a:r>
          </a:p>
        </p:txBody>
      </p:sp>
      <p:pic>
        <p:nvPicPr>
          <p:cNvPr id="4" name="Picture 3"/>
          <p:cNvPicPr>
            <a:picLocks noChangeAspect="1"/>
          </p:cNvPicPr>
          <p:nvPr/>
        </p:nvPicPr>
        <p:blipFill>
          <a:blip r:embed="rId3"/>
          <a:stretch>
            <a:fillRect/>
          </a:stretch>
        </p:blipFill>
        <p:spPr>
          <a:xfrm>
            <a:off x="8420100" y="1600201"/>
            <a:ext cx="3017643" cy="3972710"/>
          </a:xfrm>
          <a:prstGeom prst="rect">
            <a:avLst/>
          </a:prstGeom>
        </p:spPr>
      </p:pic>
      <p:sp>
        <p:nvSpPr>
          <p:cNvPr id="9" name="Slide Number Placeholder 8"/>
          <p:cNvSpPr>
            <a:spLocks noGrp="1"/>
          </p:cNvSpPr>
          <p:nvPr>
            <p:ph type="sldNum" sz="quarter" idx="12"/>
          </p:nvPr>
        </p:nvSpPr>
        <p:spPr/>
        <p:txBody>
          <a:bodyPr/>
          <a:lstStyle/>
          <a:p>
            <a:fld id="{3C31B003-120A-43F5-AB29-7267373916F0}" type="slidenum">
              <a:rPr lang="en-US" smtClean="0">
                <a:solidFill>
                  <a:schemeClr val="bg1"/>
                </a:solidFill>
              </a:rPr>
              <a:t>46</a:t>
            </a:fld>
            <a:endParaRPr lang="en-US" dirty="0">
              <a:solidFill>
                <a:schemeClr val="bg1"/>
              </a:solidFill>
            </a:endParaRPr>
          </a:p>
        </p:txBody>
      </p:sp>
    </p:spTree>
    <p:extLst>
      <p:ext uri="{BB962C8B-B14F-4D97-AF65-F5344CB8AC3E}">
        <p14:creationId xmlns:p14="http://schemas.microsoft.com/office/powerpoint/2010/main" val="308148869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013" y="951025"/>
            <a:ext cx="10972800" cy="1303867"/>
          </a:xfrm>
        </p:spPr>
        <p:txBody>
          <a:bodyPr>
            <a:normAutofit/>
          </a:bodyPr>
          <a:lstStyle/>
          <a:p>
            <a:r>
              <a:rPr lang="en-US" sz="6000" dirty="0">
                <a:solidFill>
                  <a:schemeClr val="bg1"/>
                </a:solidFill>
              </a:rPr>
              <a:t>Tail Swing</a:t>
            </a:r>
          </a:p>
        </p:txBody>
      </p:sp>
      <p:sp>
        <p:nvSpPr>
          <p:cNvPr id="3" name="Content Placeholder 2"/>
          <p:cNvSpPr>
            <a:spLocks noGrp="1"/>
          </p:cNvSpPr>
          <p:nvPr>
            <p:ph idx="1"/>
          </p:nvPr>
        </p:nvSpPr>
        <p:spPr>
          <a:xfrm>
            <a:off x="977222" y="2487082"/>
            <a:ext cx="5956299" cy="1425111"/>
          </a:xfrm>
        </p:spPr>
        <p:txBody>
          <a:bodyPr>
            <a:normAutofit/>
          </a:bodyPr>
          <a:lstStyle/>
          <a:p>
            <a:r>
              <a:rPr lang="en-US" sz="2800" dirty="0">
                <a:solidFill>
                  <a:schemeClr val="bg1"/>
                </a:solidFill>
              </a:rPr>
              <a:t>Up to a 3’ tail swing</a:t>
            </a:r>
          </a:p>
          <a:p>
            <a:pPr marL="0" indent="0">
              <a:buNone/>
            </a:pPr>
            <a:endParaRPr lang="en-US" sz="800" dirty="0">
              <a:solidFill>
                <a:schemeClr val="bg1"/>
              </a:solidFill>
            </a:endParaRPr>
          </a:p>
          <a:p>
            <a:r>
              <a:rPr lang="en-US" sz="2800" dirty="0">
                <a:solidFill>
                  <a:schemeClr val="bg1"/>
                </a:solidFill>
              </a:rPr>
              <a:t>Monitor opposite mirror for tail swing</a:t>
            </a:r>
          </a:p>
        </p:txBody>
      </p:sp>
      <p:pic>
        <p:nvPicPr>
          <p:cNvPr id="9" name="Picture 8"/>
          <p:cNvPicPr>
            <a:picLocks noChangeAspect="1"/>
          </p:cNvPicPr>
          <p:nvPr/>
        </p:nvPicPr>
        <p:blipFill>
          <a:blip r:embed="rId3"/>
          <a:stretch>
            <a:fillRect/>
          </a:stretch>
        </p:blipFill>
        <p:spPr>
          <a:xfrm>
            <a:off x="7592786" y="3413010"/>
            <a:ext cx="3328761" cy="2584071"/>
          </a:xfrm>
          <a:prstGeom prst="rect">
            <a:avLst/>
          </a:prstGeom>
        </p:spPr>
      </p:pic>
      <p:pic>
        <p:nvPicPr>
          <p:cNvPr id="10" name="Picture 9"/>
          <p:cNvPicPr>
            <a:picLocks noChangeAspect="1"/>
          </p:cNvPicPr>
          <p:nvPr/>
        </p:nvPicPr>
        <p:blipFill>
          <a:blip r:embed="rId4"/>
          <a:stretch>
            <a:fillRect/>
          </a:stretch>
        </p:blipFill>
        <p:spPr>
          <a:xfrm>
            <a:off x="1483042" y="3982043"/>
            <a:ext cx="3801595" cy="2050117"/>
          </a:xfrm>
          <a:prstGeom prst="rect">
            <a:avLst/>
          </a:prstGeom>
        </p:spPr>
      </p:pic>
      <p:sp>
        <p:nvSpPr>
          <p:cNvPr id="4" name="Slide Number Placeholder 3"/>
          <p:cNvSpPr>
            <a:spLocks noGrp="1"/>
          </p:cNvSpPr>
          <p:nvPr>
            <p:ph type="sldNum" sz="quarter" idx="12"/>
          </p:nvPr>
        </p:nvSpPr>
        <p:spPr>
          <a:xfrm>
            <a:off x="10853512" y="5969000"/>
            <a:ext cx="542697" cy="279400"/>
          </a:xfrm>
        </p:spPr>
        <p:txBody>
          <a:bodyPr/>
          <a:lstStyle/>
          <a:p>
            <a:fld id="{3C31B003-120A-43F5-AB29-7267373916F0}" type="slidenum">
              <a:rPr lang="en-US" smtClean="0">
                <a:solidFill>
                  <a:schemeClr val="bg1"/>
                </a:solidFill>
              </a:rPr>
              <a:t>47</a:t>
            </a:fld>
            <a:endParaRPr lang="en-US" dirty="0">
              <a:solidFill>
                <a:schemeClr val="bg1"/>
              </a:solidFill>
            </a:endParaRPr>
          </a:p>
        </p:txBody>
      </p:sp>
    </p:spTree>
    <p:extLst>
      <p:ext uri="{BB962C8B-B14F-4D97-AF65-F5344CB8AC3E}">
        <p14:creationId xmlns:p14="http://schemas.microsoft.com/office/powerpoint/2010/main" val="129014726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596998" y="609600"/>
            <a:ext cx="10972800" cy="915084"/>
          </a:xfrm>
        </p:spPr>
        <p:txBody>
          <a:bodyPr vert="horz" lIns="91440" tIns="45720" rIns="91440" bIns="45720" rtlCol="0" anchor="b">
            <a:normAutofit/>
          </a:bodyPr>
          <a:lstStyle/>
          <a:p>
            <a:pPr>
              <a:lnSpc>
                <a:spcPct val="80000"/>
              </a:lnSpc>
            </a:pPr>
            <a:r>
              <a:rPr lang="en-US" sz="4600" kern="1200" cap="none" dirty="0">
                <a:ln w="3175" cmpd="sng">
                  <a:noFill/>
                </a:ln>
                <a:solidFill>
                  <a:schemeClr val="bg1"/>
                </a:solidFill>
                <a:effectLst/>
              </a:rPr>
              <a:t>Who Goes </a:t>
            </a:r>
            <a:r>
              <a:rPr lang="en-US" sz="4600" kern="1200" cap="none">
                <a:ln w="3175" cmpd="sng">
                  <a:noFill/>
                </a:ln>
                <a:solidFill>
                  <a:schemeClr val="bg1"/>
                </a:solidFill>
                <a:effectLst/>
              </a:rPr>
              <a:t>?         </a:t>
            </a:r>
            <a:r>
              <a:rPr lang="en-US" sz="4600" kern="1200" cap="none" dirty="0">
                <a:ln w="3175" cmpd="sng">
                  <a:noFill/>
                </a:ln>
                <a:solidFill>
                  <a:schemeClr val="bg1"/>
                </a:solidFill>
                <a:effectLst/>
              </a:rPr>
              <a:t>Who Stops?</a:t>
            </a:r>
          </a:p>
        </p:txBody>
      </p:sp>
      <p:pic>
        <p:nvPicPr>
          <p:cNvPr id="19" name="Content Placeholder 3" descr="WA-BusArm_TwoLane_wCenterLaneRoad.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16200000">
            <a:off x="6105042" y="3706219"/>
            <a:ext cx="3314070" cy="1236602"/>
          </a:xfrm>
          <a:prstGeom prst="rect">
            <a:avLst/>
          </a:prstGeom>
        </p:spPr>
      </p:pic>
      <p:pic>
        <p:nvPicPr>
          <p:cNvPr id="20" name="Content Placeholder 3" descr="WA-BusArm_FourLane_wTurnLane.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6200000">
            <a:off x="3524617" y="3432697"/>
            <a:ext cx="3333917" cy="1783645"/>
          </a:xfrm>
          <a:prstGeom prst="rect">
            <a:avLst/>
          </a:prstGeom>
        </p:spPr>
      </p:pic>
      <p:pic>
        <p:nvPicPr>
          <p:cNvPr id="21" name="Content Placeholder 4" descr="WA-BusArm_FourLane_wCenterLaneRoad.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6200000">
            <a:off x="705444" y="3430690"/>
            <a:ext cx="3311529" cy="1756333"/>
          </a:xfrm>
          <a:prstGeom prst="rect">
            <a:avLst/>
          </a:prstGeom>
        </p:spPr>
      </p:pic>
      <p:pic>
        <p:nvPicPr>
          <p:cNvPr id="22" name="Content Placeholder 3" descr="WA-BusArm_TwoLane_wTurnLane.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6200000">
            <a:off x="8490169" y="3715139"/>
            <a:ext cx="3328778" cy="1204684"/>
          </a:xfrm>
          <a:prstGeom prst="rect">
            <a:avLst/>
          </a:prstGeom>
        </p:spPr>
      </p:pic>
      <p:sp>
        <p:nvSpPr>
          <p:cNvPr id="3" name="TextBox 2"/>
          <p:cNvSpPr txBox="1"/>
          <p:nvPr/>
        </p:nvSpPr>
        <p:spPr>
          <a:xfrm>
            <a:off x="1333500" y="1834967"/>
            <a:ext cx="1905875" cy="584775"/>
          </a:xfrm>
          <a:prstGeom prst="rect">
            <a:avLst/>
          </a:prstGeom>
          <a:noFill/>
        </p:spPr>
        <p:txBody>
          <a:bodyPr wrap="square" rtlCol="0">
            <a:spAutoFit/>
          </a:bodyPr>
          <a:lstStyle/>
          <a:p>
            <a:pPr algn="ctr"/>
            <a:r>
              <a:rPr lang="en-US" sz="1600" dirty="0">
                <a:solidFill>
                  <a:schemeClr val="bg1"/>
                </a:solidFill>
              </a:rPr>
              <a:t>4 Lane w/Center Turn Lane</a:t>
            </a:r>
          </a:p>
        </p:txBody>
      </p:sp>
      <p:sp>
        <p:nvSpPr>
          <p:cNvPr id="4" name="TextBox 3"/>
          <p:cNvSpPr txBox="1"/>
          <p:nvPr/>
        </p:nvSpPr>
        <p:spPr>
          <a:xfrm>
            <a:off x="4178300" y="1834967"/>
            <a:ext cx="2032000" cy="584775"/>
          </a:xfrm>
          <a:prstGeom prst="rect">
            <a:avLst/>
          </a:prstGeom>
          <a:noFill/>
        </p:spPr>
        <p:txBody>
          <a:bodyPr wrap="square" rtlCol="0">
            <a:spAutoFit/>
          </a:bodyPr>
          <a:lstStyle/>
          <a:p>
            <a:pPr algn="ctr"/>
            <a:r>
              <a:rPr lang="en-US" sz="1600" dirty="0">
                <a:solidFill>
                  <a:schemeClr val="bg1"/>
                </a:solidFill>
              </a:rPr>
              <a:t>4 Lane w/Dedicated Turn Lane</a:t>
            </a:r>
          </a:p>
        </p:txBody>
      </p:sp>
      <p:sp>
        <p:nvSpPr>
          <p:cNvPr id="9" name="TextBox 8"/>
          <p:cNvSpPr txBox="1"/>
          <p:nvPr/>
        </p:nvSpPr>
        <p:spPr>
          <a:xfrm>
            <a:off x="6931116" y="1834967"/>
            <a:ext cx="1615984" cy="584775"/>
          </a:xfrm>
          <a:prstGeom prst="rect">
            <a:avLst/>
          </a:prstGeom>
          <a:noFill/>
        </p:spPr>
        <p:txBody>
          <a:bodyPr wrap="square" rtlCol="0">
            <a:spAutoFit/>
          </a:bodyPr>
          <a:lstStyle/>
          <a:p>
            <a:pPr algn="ctr"/>
            <a:r>
              <a:rPr lang="en-US" sz="1600" dirty="0">
                <a:solidFill>
                  <a:schemeClr val="bg1"/>
                </a:solidFill>
              </a:rPr>
              <a:t>2 Lane w/Center Turn Lane</a:t>
            </a:r>
          </a:p>
        </p:txBody>
      </p:sp>
      <p:sp>
        <p:nvSpPr>
          <p:cNvPr id="10" name="TextBox 9"/>
          <p:cNvSpPr txBox="1"/>
          <p:nvPr/>
        </p:nvSpPr>
        <p:spPr>
          <a:xfrm>
            <a:off x="9267916" y="1834967"/>
            <a:ext cx="1857284" cy="584775"/>
          </a:xfrm>
          <a:prstGeom prst="rect">
            <a:avLst/>
          </a:prstGeom>
          <a:noFill/>
        </p:spPr>
        <p:txBody>
          <a:bodyPr wrap="square" rtlCol="0">
            <a:spAutoFit/>
          </a:bodyPr>
          <a:lstStyle/>
          <a:p>
            <a:pPr algn="ctr"/>
            <a:r>
              <a:rPr lang="en-US" sz="1600" dirty="0">
                <a:solidFill>
                  <a:schemeClr val="bg1"/>
                </a:solidFill>
              </a:rPr>
              <a:t>2 Lane w/Dedicated Turn Lane</a:t>
            </a:r>
          </a:p>
        </p:txBody>
      </p:sp>
      <p:sp>
        <p:nvSpPr>
          <p:cNvPr id="11" name="Slide Number Placeholder 10"/>
          <p:cNvSpPr>
            <a:spLocks noGrp="1"/>
          </p:cNvSpPr>
          <p:nvPr>
            <p:ph type="sldNum" sz="quarter" idx="12"/>
          </p:nvPr>
        </p:nvSpPr>
        <p:spPr>
          <a:xfrm>
            <a:off x="10853851" y="5969000"/>
            <a:ext cx="542697" cy="279400"/>
          </a:xfrm>
        </p:spPr>
        <p:txBody>
          <a:bodyPr/>
          <a:lstStyle/>
          <a:p>
            <a:fld id="{3C31B003-120A-43F5-AB29-7267373916F0}" type="slidenum">
              <a:rPr lang="en-US" smtClean="0">
                <a:solidFill>
                  <a:schemeClr val="bg1"/>
                </a:solidFill>
              </a:rPr>
              <a:t>48</a:t>
            </a:fld>
            <a:endParaRPr lang="en-US" dirty="0">
              <a:solidFill>
                <a:schemeClr val="bg1"/>
              </a:solidFill>
            </a:endParaRPr>
          </a:p>
        </p:txBody>
      </p:sp>
    </p:spTree>
    <p:extLst>
      <p:ext uri="{BB962C8B-B14F-4D97-AF65-F5344CB8AC3E}">
        <p14:creationId xmlns:p14="http://schemas.microsoft.com/office/powerpoint/2010/main" val="25733789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9601196" cy="1303867"/>
          </a:xfrm>
        </p:spPr>
        <p:txBody>
          <a:bodyPr>
            <a:normAutofit/>
          </a:bodyPr>
          <a:lstStyle/>
          <a:p>
            <a:r>
              <a:rPr lang="en-US">
                <a:solidFill>
                  <a:schemeClr val="bg1"/>
                </a:solidFill>
              </a:rPr>
              <a:t>Testing Strategies</a:t>
            </a:r>
          </a:p>
        </p:txBody>
      </p:sp>
      <p:sp>
        <p:nvSpPr>
          <p:cNvPr id="3" name="Content Placeholder 2"/>
          <p:cNvSpPr>
            <a:spLocks noGrp="1"/>
          </p:cNvSpPr>
          <p:nvPr>
            <p:ph idx="1"/>
          </p:nvPr>
        </p:nvSpPr>
        <p:spPr>
          <a:xfrm>
            <a:off x="1295401" y="2556932"/>
            <a:ext cx="9601196" cy="3318936"/>
          </a:xfrm>
        </p:spPr>
        <p:txBody>
          <a:bodyPr>
            <a:normAutofit lnSpcReduction="10000"/>
          </a:bodyPr>
          <a:lstStyle/>
          <a:p>
            <a:pPr algn="ctr">
              <a:lnSpc>
                <a:spcPct val="90000"/>
              </a:lnSpc>
            </a:pPr>
            <a:r>
              <a:rPr lang="en-US" dirty="0">
                <a:solidFill>
                  <a:schemeClr val="bg1"/>
                </a:solidFill>
              </a:rPr>
              <a:t>Skip Button</a:t>
            </a:r>
          </a:p>
          <a:p>
            <a:pPr marL="0" indent="0" algn="ctr">
              <a:lnSpc>
                <a:spcPct val="90000"/>
              </a:lnSpc>
              <a:buNone/>
            </a:pPr>
            <a:endParaRPr lang="en-US" dirty="0">
              <a:solidFill>
                <a:schemeClr val="bg1"/>
              </a:solidFill>
            </a:endParaRPr>
          </a:p>
          <a:p>
            <a:pPr algn="ctr">
              <a:lnSpc>
                <a:spcPct val="90000"/>
              </a:lnSpc>
            </a:pPr>
            <a:r>
              <a:rPr lang="en-US" dirty="0">
                <a:solidFill>
                  <a:schemeClr val="bg1"/>
                </a:solidFill>
              </a:rPr>
              <a:t>Reminder:  Think Dump Truck, City Bus, or School Bus when taking test</a:t>
            </a:r>
          </a:p>
          <a:p>
            <a:pPr marL="0" indent="0" algn="ctr">
              <a:lnSpc>
                <a:spcPct val="90000"/>
              </a:lnSpc>
              <a:buNone/>
            </a:pPr>
            <a:endParaRPr lang="en-US" dirty="0">
              <a:solidFill>
                <a:schemeClr val="bg1"/>
              </a:solidFill>
            </a:endParaRPr>
          </a:p>
          <a:p>
            <a:pPr algn="ctr">
              <a:lnSpc>
                <a:spcPct val="90000"/>
              </a:lnSpc>
            </a:pPr>
            <a:r>
              <a:rPr lang="en-US" dirty="0">
                <a:solidFill>
                  <a:schemeClr val="bg1"/>
                </a:solidFill>
              </a:rPr>
              <a:t>Take Practice Test Online:</a:t>
            </a:r>
          </a:p>
          <a:p>
            <a:pPr marL="0" indent="0" algn="ctr">
              <a:lnSpc>
                <a:spcPct val="90000"/>
              </a:lnSpc>
              <a:buNone/>
            </a:pPr>
            <a:endParaRPr lang="en-US" dirty="0">
              <a:solidFill>
                <a:schemeClr val="bg1"/>
              </a:solidFill>
            </a:endParaRPr>
          </a:p>
          <a:p>
            <a:pPr algn="ctr">
              <a:lnSpc>
                <a:spcPct val="90000"/>
              </a:lnSpc>
            </a:pPr>
            <a:r>
              <a:rPr lang="en-US" dirty="0">
                <a:solidFill>
                  <a:schemeClr val="bg1"/>
                </a:solidFill>
              </a:rPr>
              <a:t>http://www.dol.wa.gov/driverslicense/cdlpractice.html</a:t>
            </a:r>
          </a:p>
          <a:p>
            <a:pPr>
              <a:lnSpc>
                <a:spcPct val="90000"/>
              </a:lnSpc>
            </a:pPr>
            <a:endParaRPr lang="en-US" sz="2200" dirty="0">
              <a:solidFill>
                <a:schemeClr val="bg1"/>
              </a:solidFill>
            </a:endParaRPr>
          </a:p>
        </p:txBody>
      </p: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49</a:t>
            </a:fld>
            <a:endParaRPr lang="en-US" dirty="0">
              <a:solidFill>
                <a:schemeClr val="bg1"/>
              </a:solidFill>
            </a:endParaRPr>
          </a:p>
        </p:txBody>
      </p:sp>
    </p:spTree>
    <p:extLst>
      <p:ext uri="{BB962C8B-B14F-4D97-AF65-F5344CB8AC3E}">
        <p14:creationId xmlns:p14="http://schemas.microsoft.com/office/powerpoint/2010/main" val="193318727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668" y="954756"/>
            <a:ext cx="3364992" cy="4946003"/>
          </a:xfrm>
        </p:spPr>
        <p:txBody>
          <a:bodyPr>
            <a:normAutofit/>
          </a:bodyPr>
          <a:lstStyle/>
          <a:p>
            <a:r>
              <a:rPr lang="en-US" dirty="0">
                <a:solidFill>
                  <a:srgbClr val="FFFFFF"/>
                </a:solidFill>
              </a:rPr>
              <a:t>Section 1 - Introduction</a:t>
            </a:r>
          </a:p>
        </p:txBody>
      </p:sp>
      <p:sp>
        <p:nvSpPr>
          <p:cNvPr id="3" name="Content Placeholder 2"/>
          <p:cNvSpPr>
            <a:spLocks noGrp="1"/>
          </p:cNvSpPr>
          <p:nvPr>
            <p:ph idx="1"/>
          </p:nvPr>
        </p:nvSpPr>
        <p:spPr>
          <a:xfrm>
            <a:off x="4902663" y="635508"/>
            <a:ext cx="7371839" cy="5405968"/>
          </a:xfrm>
        </p:spPr>
        <p:txBody>
          <a:bodyPr anchor="ctr">
            <a:normAutofit/>
          </a:bodyPr>
          <a:lstStyle/>
          <a:p>
            <a:r>
              <a:rPr lang="en-US" sz="2800" dirty="0">
                <a:solidFill>
                  <a:schemeClr val="bg1"/>
                </a:solidFill>
              </a:rPr>
              <a:t>Section 1.1 – Commercial Driver </a:t>
            </a:r>
          </a:p>
          <a:p>
            <a:pPr marL="0" indent="0">
              <a:buNone/>
            </a:pPr>
            <a:r>
              <a:rPr lang="en-US" sz="2800" dirty="0">
                <a:solidFill>
                  <a:schemeClr val="bg1"/>
                </a:solidFill>
              </a:rPr>
              <a:t>                         License Tests</a:t>
            </a:r>
          </a:p>
          <a:p>
            <a:r>
              <a:rPr lang="en-US" sz="2800" dirty="0">
                <a:solidFill>
                  <a:schemeClr val="bg1"/>
                </a:solidFill>
              </a:rPr>
              <a:t>Section 1.2 – Medical Documentation</a:t>
            </a:r>
          </a:p>
          <a:p>
            <a:pPr marL="0" indent="0">
              <a:buNone/>
            </a:pPr>
            <a:r>
              <a:rPr lang="en-US" sz="2800" dirty="0">
                <a:solidFill>
                  <a:schemeClr val="bg1"/>
                </a:solidFill>
              </a:rPr>
              <a:t>                         Requirements</a:t>
            </a:r>
          </a:p>
          <a:p>
            <a:r>
              <a:rPr lang="en-US" sz="2800" dirty="0">
                <a:solidFill>
                  <a:schemeClr val="bg1"/>
                </a:solidFill>
              </a:rPr>
              <a:t>Section 1.3 – CDL Disqualifications</a:t>
            </a:r>
          </a:p>
          <a:p>
            <a:r>
              <a:rPr lang="en-US" sz="2800" dirty="0">
                <a:solidFill>
                  <a:schemeClr val="bg1"/>
                </a:solidFill>
              </a:rPr>
              <a:t>Section 1.4 – Other CDL Rules</a:t>
            </a:r>
          </a:p>
          <a:p>
            <a:r>
              <a:rPr lang="en-US" sz="2800" dirty="0">
                <a:solidFill>
                  <a:schemeClr val="bg1"/>
                </a:solidFill>
              </a:rPr>
              <a:t>Section 1.5 – International</a:t>
            </a:r>
          </a:p>
          <a:p>
            <a:r>
              <a:rPr lang="en-US" sz="2800" dirty="0">
                <a:solidFill>
                  <a:schemeClr val="bg1"/>
                </a:solidFill>
              </a:rPr>
              <a:t>Section 1.6 – Washington State Laws </a:t>
            </a:r>
          </a:p>
          <a:p>
            <a:pPr marL="0" indent="0">
              <a:buNone/>
            </a:pPr>
            <a:r>
              <a:rPr lang="en-US" sz="2800" dirty="0">
                <a:solidFill>
                  <a:schemeClr val="bg1"/>
                </a:solidFill>
              </a:rPr>
              <a:t>                         and Rules</a:t>
            </a:r>
          </a:p>
        </p:txBody>
      </p:sp>
      <p:sp>
        <p:nvSpPr>
          <p:cNvPr id="4" name="Slide Number Placeholder 3"/>
          <p:cNvSpPr>
            <a:spLocks noGrp="1"/>
          </p:cNvSpPr>
          <p:nvPr>
            <p:ph type="sldNum" sz="quarter" idx="12"/>
          </p:nvPr>
        </p:nvSpPr>
        <p:spPr>
          <a:xfrm>
            <a:off x="10315801" y="5961552"/>
            <a:ext cx="542697" cy="279400"/>
          </a:xfrm>
        </p:spPr>
        <p:txBody>
          <a:bodyPr/>
          <a:lstStyle/>
          <a:p>
            <a:fld id="{3C31B003-120A-43F5-AB29-7267373916F0}"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240898282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8" name="Rectangle 5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1"/>
          </a:soli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310" y="320040"/>
            <a:ext cx="6894576" cy="6217920"/>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15" name="Content Placeholder 14" descr="questions.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4512" y="635508"/>
            <a:ext cx="6127131" cy="5586984"/>
          </a:xfrm>
        </p:spPr>
      </p:pic>
      <p:sp>
        <p:nvSpPr>
          <p:cNvPr id="11" name="Title 10"/>
          <p:cNvSpPr>
            <a:spLocks noGrp="1"/>
          </p:cNvSpPr>
          <p:nvPr>
            <p:ph type="title"/>
          </p:nvPr>
        </p:nvSpPr>
        <p:spPr>
          <a:xfrm>
            <a:off x="228599" y="635508"/>
            <a:ext cx="4105033" cy="5586984"/>
          </a:xfrm>
        </p:spPr>
        <p:txBody>
          <a:bodyPr>
            <a:normAutofit/>
          </a:bodyPr>
          <a:lstStyle/>
          <a:p>
            <a:r>
              <a:rPr lang="en-US" sz="6600" dirty="0">
                <a:solidFill>
                  <a:schemeClr val="accent1">
                    <a:lumMod val="20000"/>
                    <a:lumOff val="80000"/>
                  </a:schemeClr>
                </a:solidFill>
              </a:rPr>
              <a:t>Questions ?</a:t>
            </a:r>
          </a:p>
        </p:txBody>
      </p:sp>
      <p:sp>
        <p:nvSpPr>
          <p:cNvPr id="2" name="Slide Number Placeholder 1"/>
          <p:cNvSpPr>
            <a:spLocks noGrp="1"/>
          </p:cNvSpPr>
          <p:nvPr>
            <p:ph type="sldNum" sz="quarter" idx="12"/>
          </p:nvPr>
        </p:nvSpPr>
        <p:spPr/>
        <p:txBody>
          <a:bodyPr/>
          <a:lstStyle/>
          <a:p>
            <a:fld id="{3C31B003-120A-43F5-AB29-7267373916F0}" type="slidenum">
              <a:rPr lang="en-US" smtClean="0"/>
              <a:t>50</a:t>
            </a:fld>
            <a:endParaRPr lang="en-US"/>
          </a:p>
        </p:txBody>
      </p:sp>
    </p:spTree>
    <p:extLst>
      <p:ext uri="{BB962C8B-B14F-4D97-AF65-F5344CB8AC3E}">
        <p14:creationId xmlns:p14="http://schemas.microsoft.com/office/powerpoint/2010/main" val="124216902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6000" b="1" dirty="0">
                <a:solidFill>
                  <a:schemeClr val="bg1"/>
                </a:solidFill>
              </a:rPr>
              <a:t>Read, Study, &amp; Pass</a:t>
            </a:r>
          </a:p>
        </p:txBody>
      </p:sp>
      <p:sp>
        <p:nvSpPr>
          <p:cNvPr id="3" name="Content Placeholder 2"/>
          <p:cNvSpPr>
            <a:spLocks noGrp="1"/>
          </p:cNvSpPr>
          <p:nvPr>
            <p:ph idx="1"/>
          </p:nvPr>
        </p:nvSpPr>
        <p:spPr>
          <a:xfrm>
            <a:off x="1483042" y="2607731"/>
            <a:ext cx="9601196" cy="3318936"/>
          </a:xfrm>
        </p:spPr>
        <p:txBody>
          <a:bodyPr>
            <a:normAutofit/>
          </a:bodyPr>
          <a:lstStyle/>
          <a:p>
            <a:r>
              <a:rPr lang="en-US" sz="4500" dirty="0">
                <a:solidFill>
                  <a:schemeClr val="bg1"/>
                </a:solidFill>
              </a:rPr>
              <a:t>Get permit by_______________</a:t>
            </a:r>
          </a:p>
          <a:p>
            <a:r>
              <a:rPr lang="en-US" sz="4500" dirty="0">
                <a:solidFill>
                  <a:schemeClr val="bg1"/>
                </a:solidFill>
              </a:rPr>
              <a:t>Cannot drive the bus on the road until you have a permit</a:t>
            </a:r>
          </a:p>
          <a:p>
            <a:r>
              <a:rPr lang="en-US" sz="4500" dirty="0">
                <a:solidFill>
                  <a:schemeClr val="bg1"/>
                </a:solidFill>
              </a:rPr>
              <a:t>Class starts _____________________</a:t>
            </a:r>
          </a:p>
        </p:txBody>
      </p:sp>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51</a:t>
            </a:fld>
            <a:endParaRPr lang="en-US" dirty="0">
              <a:solidFill>
                <a:schemeClr val="bg1"/>
              </a:solidFill>
            </a:endParaRPr>
          </a:p>
        </p:txBody>
      </p:sp>
    </p:spTree>
    <p:extLst>
      <p:ext uri="{BB962C8B-B14F-4D97-AF65-F5344CB8AC3E}">
        <p14:creationId xmlns:p14="http://schemas.microsoft.com/office/powerpoint/2010/main" val="316636000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a:solidFill>
                  <a:srgbClr val="FFFFFF"/>
                </a:solidFill>
              </a:rPr>
              <a:t>Section 2 – Driving Safely</a:t>
            </a:r>
          </a:p>
        </p:txBody>
      </p:sp>
      <p:sp>
        <p:nvSpPr>
          <p:cNvPr id="3" name="Content Placeholder 2"/>
          <p:cNvSpPr>
            <a:spLocks noGrp="1"/>
          </p:cNvSpPr>
          <p:nvPr>
            <p:ph idx="1"/>
          </p:nvPr>
        </p:nvSpPr>
        <p:spPr>
          <a:xfrm>
            <a:off x="5165248" y="368300"/>
            <a:ext cx="6343140" cy="2110014"/>
          </a:xfrm>
        </p:spPr>
        <p:txBody>
          <a:bodyPr anchor="ctr">
            <a:normAutofit/>
          </a:bodyPr>
          <a:lstStyle/>
          <a:p>
            <a:r>
              <a:rPr lang="en-US" sz="2800" dirty="0">
                <a:solidFill>
                  <a:schemeClr val="bg1"/>
                </a:solidFill>
              </a:rPr>
              <a:t>Study all 24 subsections</a:t>
            </a:r>
          </a:p>
          <a:p>
            <a:r>
              <a:rPr lang="en-US" sz="2800" dirty="0">
                <a:solidFill>
                  <a:schemeClr val="bg1"/>
                </a:solidFill>
              </a:rPr>
              <a:t>Largest Section</a:t>
            </a:r>
          </a:p>
          <a:p>
            <a:r>
              <a:rPr lang="en-US" sz="2800" dirty="0">
                <a:solidFill>
                  <a:schemeClr val="bg1"/>
                </a:solidFill>
              </a:rPr>
              <a:t>Answer “Test Your Knowledge” questions</a:t>
            </a:r>
          </a:p>
        </p:txBody>
      </p:sp>
      <p:pic>
        <p:nvPicPr>
          <p:cNvPr id="4" name="Picture 3" descr="Country Road pictures, free use image, 21-16-88 by FreeFoto.com"/>
          <p:cNvPicPr>
            <a:picLocks noChangeAspect="1"/>
          </p:cNvPicPr>
          <p:nvPr/>
        </p:nvPicPr>
        <p:blipFill rotWithShape="1">
          <a:blip r:embed="rId3">
            <a:extLst>
              <a:ext uri="{28A0092B-C50C-407E-A947-70E740481C1C}">
                <a14:useLocalDpi xmlns:a14="http://schemas.microsoft.com/office/drawing/2010/main" val="0"/>
              </a:ext>
            </a:extLst>
          </a:blip>
          <a:srcRect t="5795" r="1" b="27766"/>
          <a:stretch/>
        </p:blipFill>
        <p:spPr>
          <a:xfrm>
            <a:off x="6408023" y="2579914"/>
            <a:ext cx="3876801" cy="3858780"/>
          </a:xfrm>
          <a:prstGeom prst="rect">
            <a:avLst/>
          </a:prstGeom>
        </p:spPr>
      </p:pic>
      <p:sp>
        <p:nvSpPr>
          <p:cNvPr id="5" name="Slide Number Placeholder 4"/>
          <p:cNvSpPr>
            <a:spLocks noGrp="1"/>
          </p:cNvSpPr>
          <p:nvPr>
            <p:ph type="sldNum" sz="quarter" idx="12"/>
          </p:nvPr>
        </p:nvSpPr>
        <p:spPr/>
        <p:txBody>
          <a:bodyPr/>
          <a:lstStyle/>
          <a:p>
            <a:fld id="{3C31B003-120A-43F5-AB29-7267373916F0}" type="slidenum">
              <a:rPr lang="en-US" smtClean="0">
                <a:solidFill>
                  <a:schemeClr val="bg1"/>
                </a:solidFill>
              </a:rPr>
              <a:t>6</a:t>
            </a:fld>
            <a:endParaRPr lang="en-US" dirty="0">
              <a:solidFill>
                <a:schemeClr val="bg1"/>
              </a:solidFill>
            </a:endParaRPr>
          </a:p>
        </p:txBody>
      </p:sp>
    </p:spTree>
    <p:extLst>
      <p:ext uri="{BB962C8B-B14F-4D97-AF65-F5344CB8AC3E}">
        <p14:creationId xmlns:p14="http://schemas.microsoft.com/office/powerpoint/2010/main" val="366188722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29" name="Straight Connector 2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1"/>
            <a:ext cx="9601196" cy="1303867"/>
          </a:xfrm>
        </p:spPr>
        <p:txBody>
          <a:bodyPr>
            <a:normAutofit/>
          </a:bodyPr>
          <a:lstStyle/>
          <a:p>
            <a:pPr>
              <a:lnSpc>
                <a:spcPct val="90000"/>
              </a:lnSpc>
            </a:pPr>
            <a:r>
              <a:rPr lang="en-US">
                <a:solidFill>
                  <a:schemeClr val="bg1"/>
                </a:solidFill>
              </a:rPr>
              <a:t>Reflective Triangle</a:t>
            </a:r>
            <a:br>
              <a:rPr lang="en-US">
                <a:solidFill>
                  <a:schemeClr val="bg1"/>
                </a:solidFill>
              </a:rPr>
            </a:br>
            <a:r>
              <a:rPr lang="en-US">
                <a:solidFill>
                  <a:schemeClr val="bg1"/>
                </a:solidFill>
              </a:rPr>
              <a:t>Placement</a:t>
            </a:r>
          </a:p>
        </p:txBody>
      </p:sp>
      <p:sp>
        <p:nvSpPr>
          <p:cNvPr id="3" name="Content Placeholder 2"/>
          <p:cNvSpPr>
            <a:spLocks noGrp="1"/>
          </p:cNvSpPr>
          <p:nvPr>
            <p:ph idx="1"/>
          </p:nvPr>
        </p:nvSpPr>
        <p:spPr>
          <a:xfrm>
            <a:off x="1295401" y="2556932"/>
            <a:ext cx="9601196" cy="3318936"/>
          </a:xfrm>
        </p:spPr>
        <p:txBody>
          <a:bodyPr>
            <a:normAutofit/>
          </a:bodyPr>
          <a:lstStyle/>
          <a:p>
            <a:pPr marL="0" indent="0">
              <a:buNone/>
            </a:pPr>
            <a:endParaRPr lang="en-US" dirty="0">
              <a:solidFill>
                <a:schemeClr val="bg1"/>
              </a:solidFill>
            </a:endParaRPr>
          </a:p>
          <a:p>
            <a:pPr lvl="1"/>
            <a:endParaRPr lang="en-US" dirty="0">
              <a:solidFill>
                <a:schemeClr val="bg1"/>
              </a:solidFill>
            </a:endParaRPr>
          </a:p>
          <a:p>
            <a:pPr lvl="1">
              <a:buFont typeface="Courier New" panose="02070309020205020404" pitchFamily="49" charset="0"/>
              <a:buChar char="o"/>
            </a:pPr>
            <a:endParaRPr lang="en-US" dirty="0">
              <a:solidFill>
                <a:schemeClr val="bg1"/>
              </a:solidFill>
            </a:endParaRPr>
          </a:p>
        </p:txBody>
      </p:sp>
      <p:pic>
        <p:nvPicPr>
          <p:cNvPr id="5" name="Picture 4"/>
          <p:cNvPicPr>
            <a:picLocks noChangeAspect="1"/>
          </p:cNvPicPr>
          <p:nvPr/>
        </p:nvPicPr>
        <p:blipFill rotWithShape="1">
          <a:blip r:embed="rId3"/>
          <a:srcRect r="9432"/>
          <a:stretch/>
        </p:blipFill>
        <p:spPr>
          <a:xfrm>
            <a:off x="794371" y="609599"/>
            <a:ext cx="2620346" cy="5266269"/>
          </a:xfrm>
          <a:prstGeom prst="rect">
            <a:avLst/>
          </a:prstGeom>
        </p:spPr>
      </p:pic>
      <p:pic>
        <p:nvPicPr>
          <p:cNvPr id="6" name="Picture 5"/>
          <p:cNvPicPr>
            <a:picLocks noChangeAspect="1"/>
          </p:cNvPicPr>
          <p:nvPr/>
        </p:nvPicPr>
        <p:blipFill rotWithShape="1">
          <a:blip r:embed="rId4"/>
          <a:srcRect t="-1" b="11889"/>
          <a:stretch/>
        </p:blipFill>
        <p:spPr>
          <a:xfrm>
            <a:off x="8607445" y="609598"/>
            <a:ext cx="2790182" cy="5221153"/>
          </a:xfrm>
          <a:prstGeom prst="rect">
            <a:avLst/>
          </a:prstGeom>
        </p:spPr>
      </p:pic>
      <p:sp>
        <p:nvSpPr>
          <p:cNvPr id="9" name="TextBox 8"/>
          <p:cNvSpPr txBox="1"/>
          <p:nvPr/>
        </p:nvSpPr>
        <p:spPr>
          <a:xfrm>
            <a:off x="10520207" y="4158470"/>
            <a:ext cx="534658" cy="369332"/>
          </a:xfrm>
          <a:prstGeom prst="rect">
            <a:avLst/>
          </a:prstGeom>
          <a:noFill/>
        </p:spPr>
        <p:txBody>
          <a:bodyPr wrap="square" rtlCol="0">
            <a:spAutoFit/>
          </a:bodyPr>
          <a:lstStyle/>
          <a:p>
            <a:pPr algn="ctr"/>
            <a:r>
              <a:rPr lang="en-US" sz="1600" b="1" dirty="0"/>
              <a:t>10</a:t>
            </a:r>
            <a:r>
              <a:rPr lang="en-US" b="1" dirty="0"/>
              <a:t>’</a:t>
            </a:r>
          </a:p>
        </p:txBody>
      </p:sp>
      <p:sp>
        <p:nvSpPr>
          <p:cNvPr id="10" name="TextBox 9"/>
          <p:cNvSpPr txBox="1"/>
          <p:nvPr/>
        </p:nvSpPr>
        <p:spPr>
          <a:xfrm>
            <a:off x="10956128" y="1522909"/>
            <a:ext cx="546100" cy="400110"/>
          </a:xfrm>
          <a:prstGeom prst="rect">
            <a:avLst/>
          </a:prstGeom>
          <a:noFill/>
        </p:spPr>
        <p:txBody>
          <a:bodyPr wrap="square" rtlCol="0">
            <a:spAutoFit/>
          </a:bodyPr>
          <a:lstStyle/>
          <a:p>
            <a:endParaRPr lang="en-US" sz="400" dirty="0"/>
          </a:p>
          <a:p>
            <a:r>
              <a:rPr lang="en-US" sz="1600" b="1" dirty="0"/>
              <a:t>100’</a:t>
            </a:r>
          </a:p>
        </p:txBody>
      </p:sp>
      <p:sp>
        <p:nvSpPr>
          <p:cNvPr id="11" name="TextBox 10"/>
          <p:cNvSpPr txBox="1"/>
          <p:nvPr/>
        </p:nvSpPr>
        <p:spPr>
          <a:xfrm>
            <a:off x="2584952" y="3719767"/>
            <a:ext cx="539750" cy="369332"/>
          </a:xfrm>
          <a:prstGeom prst="rect">
            <a:avLst/>
          </a:prstGeom>
          <a:noFill/>
        </p:spPr>
        <p:txBody>
          <a:bodyPr wrap="square" rtlCol="0">
            <a:spAutoFit/>
          </a:bodyPr>
          <a:lstStyle/>
          <a:p>
            <a:endParaRPr lang="en-US" sz="200" dirty="0"/>
          </a:p>
          <a:p>
            <a:r>
              <a:rPr lang="en-US" sz="1600" b="1" dirty="0"/>
              <a:t>200’</a:t>
            </a:r>
          </a:p>
        </p:txBody>
      </p:sp>
      <p:sp>
        <p:nvSpPr>
          <p:cNvPr id="12" name="TextBox 11"/>
          <p:cNvSpPr txBox="1"/>
          <p:nvPr/>
        </p:nvSpPr>
        <p:spPr>
          <a:xfrm>
            <a:off x="579311" y="5879219"/>
            <a:ext cx="2935229" cy="369332"/>
          </a:xfrm>
          <a:prstGeom prst="rect">
            <a:avLst/>
          </a:prstGeom>
          <a:noFill/>
        </p:spPr>
        <p:txBody>
          <a:bodyPr wrap="square" rtlCol="0">
            <a:spAutoFit/>
          </a:bodyPr>
          <a:lstStyle/>
          <a:p>
            <a:pPr algn="ctr"/>
            <a:r>
              <a:rPr lang="en-US" dirty="0">
                <a:solidFill>
                  <a:schemeClr val="bg1"/>
                </a:solidFill>
              </a:rPr>
              <a:t>One-way or Divided Highway</a:t>
            </a:r>
          </a:p>
        </p:txBody>
      </p:sp>
      <p:sp>
        <p:nvSpPr>
          <p:cNvPr id="13" name="TextBox 12"/>
          <p:cNvSpPr txBox="1"/>
          <p:nvPr/>
        </p:nvSpPr>
        <p:spPr>
          <a:xfrm>
            <a:off x="8416128" y="5802377"/>
            <a:ext cx="3086100" cy="369332"/>
          </a:xfrm>
          <a:prstGeom prst="rect">
            <a:avLst/>
          </a:prstGeom>
          <a:noFill/>
        </p:spPr>
        <p:txBody>
          <a:bodyPr wrap="square" rtlCol="0">
            <a:spAutoFit/>
          </a:bodyPr>
          <a:lstStyle/>
          <a:p>
            <a:pPr algn="ctr"/>
            <a:r>
              <a:rPr lang="en-US" dirty="0">
                <a:solidFill>
                  <a:schemeClr val="bg1"/>
                </a:solidFill>
              </a:rPr>
              <a:t>Two-way or Undivided Highway</a:t>
            </a:r>
          </a:p>
        </p:txBody>
      </p:sp>
      <p:sp>
        <p:nvSpPr>
          <p:cNvPr id="14" name="TextBox 13"/>
          <p:cNvSpPr txBox="1"/>
          <p:nvPr/>
        </p:nvSpPr>
        <p:spPr>
          <a:xfrm>
            <a:off x="10784013" y="4684094"/>
            <a:ext cx="825500" cy="338554"/>
          </a:xfrm>
          <a:prstGeom prst="rect">
            <a:avLst/>
          </a:prstGeom>
          <a:noFill/>
        </p:spPr>
        <p:txBody>
          <a:bodyPr wrap="square" rtlCol="0">
            <a:spAutoFit/>
          </a:bodyPr>
          <a:lstStyle/>
          <a:p>
            <a:r>
              <a:rPr lang="en-US" sz="1600" b="1" dirty="0"/>
              <a:t>   100’</a:t>
            </a:r>
          </a:p>
        </p:txBody>
      </p:sp>
      <p:sp>
        <p:nvSpPr>
          <p:cNvPr id="16" name="TextBox 15"/>
          <p:cNvSpPr txBox="1"/>
          <p:nvPr/>
        </p:nvSpPr>
        <p:spPr>
          <a:xfrm>
            <a:off x="2161841" y="3055089"/>
            <a:ext cx="825500" cy="338554"/>
          </a:xfrm>
          <a:prstGeom prst="rect">
            <a:avLst/>
          </a:prstGeom>
          <a:noFill/>
        </p:spPr>
        <p:txBody>
          <a:bodyPr wrap="square" rtlCol="0">
            <a:spAutoFit/>
          </a:bodyPr>
          <a:lstStyle/>
          <a:p>
            <a:r>
              <a:rPr lang="en-US" sz="1600" b="1" dirty="0"/>
              <a:t>   100’</a:t>
            </a:r>
          </a:p>
        </p:txBody>
      </p:sp>
      <p:sp>
        <p:nvSpPr>
          <p:cNvPr id="17" name="TextBox 16"/>
          <p:cNvSpPr txBox="1"/>
          <p:nvPr/>
        </p:nvSpPr>
        <p:spPr>
          <a:xfrm>
            <a:off x="1885321" y="2522195"/>
            <a:ext cx="534658" cy="369332"/>
          </a:xfrm>
          <a:prstGeom prst="rect">
            <a:avLst/>
          </a:prstGeom>
          <a:noFill/>
        </p:spPr>
        <p:txBody>
          <a:bodyPr wrap="square" rtlCol="0">
            <a:spAutoFit/>
          </a:bodyPr>
          <a:lstStyle/>
          <a:p>
            <a:pPr algn="ctr"/>
            <a:r>
              <a:rPr lang="en-US" sz="1600" b="1" dirty="0"/>
              <a:t>10</a:t>
            </a:r>
            <a:r>
              <a:rPr lang="en-US" b="1" dirty="0"/>
              <a:t>’</a:t>
            </a:r>
          </a:p>
        </p:txBody>
      </p:sp>
      <p:sp>
        <p:nvSpPr>
          <p:cNvPr id="18" name="TextBox 17"/>
          <p:cNvSpPr txBox="1"/>
          <p:nvPr/>
        </p:nvSpPr>
        <p:spPr>
          <a:xfrm>
            <a:off x="4021138" y="3131805"/>
            <a:ext cx="4203700" cy="1477328"/>
          </a:xfrm>
          <a:prstGeom prst="rect">
            <a:avLst/>
          </a:prstGeom>
          <a:noFill/>
        </p:spPr>
        <p:txBody>
          <a:bodyPr wrap="square" rtlCol="0">
            <a:spAutoFit/>
          </a:bodyPr>
          <a:lstStyle/>
          <a:p>
            <a:r>
              <a:rPr lang="en-US" b="1" dirty="0">
                <a:solidFill>
                  <a:schemeClr val="bg1"/>
                </a:solidFill>
              </a:rPr>
              <a:t>10’			               100’</a:t>
            </a:r>
          </a:p>
          <a:p>
            <a:endParaRPr lang="en-US" b="1" dirty="0">
              <a:solidFill>
                <a:schemeClr val="bg1"/>
              </a:solidFill>
            </a:endParaRPr>
          </a:p>
          <a:p>
            <a:r>
              <a:rPr lang="en-US" b="1" dirty="0">
                <a:solidFill>
                  <a:schemeClr val="bg1"/>
                </a:solidFill>
              </a:rPr>
              <a:t>100’			                 10’</a:t>
            </a:r>
          </a:p>
          <a:p>
            <a:endParaRPr lang="en-US" b="1" dirty="0">
              <a:solidFill>
                <a:schemeClr val="bg1"/>
              </a:solidFill>
            </a:endParaRPr>
          </a:p>
          <a:p>
            <a:r>
              <a:rPr lang="en-US" b="1" dirty="0">
                <a:solidFill>
                  <a:schemeClr val="bg1"/>
                </a:solidFill>
              </a:rPr>
              <a:t>200’			               100’ </a:t>
            </a:r>
          </a:p>
        </p:txBody>
      </p:sp>
      <p:pic>
        <p:nvPicPr>
          <p:cNvPr id="19" name="Picture 18" descr="23 Must Haves In Your Winter Weather Emergency Car Kit - A Debt Fre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312" y="3007228"/>
            <a:ext cx="2511756" cy="2163741"/>
          </a:xfrm>
          <a:prstGeom prst="rect">
            <a:avLst/>
          </a:prstGeom>
        </p:spPr>
      </p:pic>
      <p:sp>
        <p:nvSpPr>
          <p:cNvPr id="4" name="Slide Number Placeholder 3"/>
          <p:cNvSpPr>
            <a:spLocks noGrp="1"/>
          </p:cNvSpPr>
          <p:nvPr>
            <p:ph type="sldNum" sz="quarter" idx="12"/>
          </p:nvPr>
        </p:nvSpPr>
        <p:spPr>
          <a:xfrm>
            <a:off x="11038115" y="6009292"/>
            <a:ext cx="542697" cy="279400"/>
          </a:xfrm>
        </p:spPr>
        <p:txBody>
          <a:bodyPr/>
          <a:lstStyle/>
          <a:p>
            <a:fld id="{3C31B003-120A-43F5-AB29-7267373916F0}" type="slidenum">
              <a:rPr lang="en-US" smtClean="0">
                <a:solidFill>
                  <a:schemeClr val="bg1"/>
                </a:solidFill>
              </a:rPr>
              <a:t>7</a:t>
            </a:fld>
            <a:endParaRPr lang="en-US" dirty="0">
              <a:solidFill>
                <a:schemeClr val="bg1"/>
              </a:solidFill>
            </a:endParaRPr>
          </a:p>
        </p:txBody>
      </p:sp>
    </p:spTree>
    <p:extLst>
      <p:ext uri="{BB962C8B-B14F-4D97-AF65-F5344CB8AC3E}">
        <p14:creationId xmlns:p14="http://schemas.microsoft.com/office/powerpoint/2010/main" val="10871314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8012" y="4063539"/>
            <a:ext cx="6417511" cy="1303867"/>
          </a:xfrm>
        </p:spPr>
        <p:txBody>
          <a:bodyPr>
            <a:normAutofit/>
          </a:bodyPr>
          <a:lstStyle/>
          <a:p>
            <a:r>
              <a:rPr lang="en-US" dirty="0">
                <a:solidFill>
                  <a:schemeClr val="bg1"/>
                </a:solidFill>
              </a:rPr>
              <a:t>Hills &amp; Curves</a:t>
            </a:r>
          </a:p>
        </p:txBody>
      </p:sp>
      <p:pic>
        <p:nvPicPr>
          <p:cNvPr id="11" name="Content Placeholder 10"/>
          <p:cNvPicPr>
            <a:picLocks noGrp="1" noChangeAspect="1"/>
          </p:cNvPicPr>
          <p:nvPr>
            <p:ph idx="1"/>
          </p:nvPr>
        </p:nvPicPr>
        <p:blipFill rotWithShape="1">
          <a:blip r:embed="rId3"/>
          <a:srcRect t="50051" b="6811"/>
          <a:stretch/>
        </p:blipFill>
        <p:spPr>
          <a:xfrm>
            <a:off x="1205333" y="1069725"/>
            <a:ext cx="4161161" cy="2523914"/>
          </a:xfrm>
          <a:prstGeom prst="rect">
            <a:avLst/>
          </a:prstGeom>
        </p:spPr>
      </p:pic>
      <p:pic>
        <p:nvPicPr>
          <p:cNvPr id="10" name="Picture 9"/>
          <p:cNvPicPr>
            <a:picLocks noChangeAspect="1"/>
          </p:cNvPicPr>
          <p:nvPr/>
        </p:nvPicPr>
        <p:blipFill rotWithShape="1">
          <a:blip r:embed="rId3"/>
          <a:srcRect t="6559" b="49431"/>
          <a:stretch/>
        </p:blipFill>
        <p:spPr>
          <a:xfrm>
            <a:off x="6671516" y="3062391"/>
            <a:ext cx="4161161" cy="2524258"/>
          </a:xfrm>
          <a:prstGeom prst="rect">
            <a:avLst/>
          </a:prstGeom>
        </p:spPr>
      </p:pic>
      <p:sp>
        <p:nvSpPr>
          <p:cNvPr id="12" name="TextBox 11"/>
          <p:cNvSpPr txBox="1"/>
          <p:nvPr/>
        </p:nvSpPr>
        <p:spPr>
          <a:xfrm rot="10800000" flipH="1" flipV="1">
            <a:off x="5156944" y="816174"/>
            <a:ext cx="6423867" cy="1446550"/>
          </a:xfrm>
          <a:prstGeom prst="rect">
            <a:avLst/>
          </a:prstGeom>
          <a:noFill/>
        </p:spPr>
        <p:txBody>
          <a:bodyPr wrap="square" rtlCol="0">
            <a:spAutoFit/>
          </a:bodyPr>
          <a:lstStyle/>
          <a:p>
            <a:pPr algn="ctr"/>
            <a:r>
              <a:rPr lang="en-US" sz="4400" dirty="0">
                <a:solidFill>
                  <a:schemeClr val="bg1"/>
                </a:solidFill>
                <a:latin typeface="+mj-lt"/>
              </a:rPr>
              <a:t>Reflective Triangle Placement</a:t>
            </a:r>
          </a:p>
        </p:txBody>
      </p:sp>
      <p:sp>
        <p:nvSpPr>
          <p:cNvPr id="3" name="Slide Number Placeholder 2"/>
          <p:cNvSpPr>
            <a:spLocks noGrp="1"/>
          </p:cNvSpPr>
          <p:nvPr>
            <p:ph type="sldNum" sz="quarter" idx="12"/>
          </p:nvPr>
        </p:nvSpPr>
        <p:spPr/>
        <p:txBody>
          <a:bodyPr/>
          <a:lstStyle/>
          <a:p>
            <a:fld id="{3C31B003-120A-43F5-AB29-7267373916F0}" type="slidenum">
              <a:rPr lang="en-US" smtClean="0">
                <a:solidFill>
                  <a:schemeClr val="bg1"/>
                </a:solidFill>
              </a:rPr>
              <a:t>8</a:t>
            </a:fld>
            <a:endParaRPr lang="en-US" dirty="0">
              <a:solidFill>
                <a:schemeClr val="bg1"/>
              </a:solidFill>
            </a:endParaRPr>
          </a:p>
        </p:txBody>
      </p:sp>
    </p:spTree>
    <p:extLst>
      <p:ext uri="{BB962C8B-B14F-4D97-AF65-F5344CB8AC3E}">
        <p14:creationId xmlns:p14="http://schemas.microsoft.com/office/powerpoint/2010/main" val="3167988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9601196" cy="1303867"/>
          </a:xfrm>
        </p:spPr>
        <p:txBody>
          <a:bodyPr>
            <a:normAutofit/>
          </a:bodyPr>
          <a:lstStyle/>
          <a:p>
            <a:r>
              <a:rPr lang="en-US" dirty="0">
                <a:solidFill>
                  <a:schemeClr val="bg1"/>
                </a:solidFill>
              </a:rPr>
              <a:t>Railroad Highway Grade Crossings</a:t>
            </a:r>
          </a:p>
        </p:txBody>
      </p:sp>
      <p:sp>
        <p:nvSpPr>
          <p:cNvPr id="3" name="Content Placeholder 2"/>
          <p:cNvSpPr>
            <a:spLocks noGrp="1"/>
          </p:cNvSpPr>
          <p:nvPr>
            <p:ph idx="1"/>
          </p:nvPr>
        </p:nvSpPr>
        <p:spPr>
          <a:xfrm>
            <a:off x="2405857" y="3212928"/>
            <a:ext cx="3289299" cy="1938869"/>
          </a:xfrm>
        </p:spPr>
        <p:txBody>
          <a:bodyPr>
            <a:normAutofit fontScale="55000" lnSpcReduction="20000"/>
          </a:bodyPr>
          <a:lstStyle/>
          <a:p>
            <a:r>
              <a:rPr lang="en-US" sz="5100" dirty="0">
                <a:solidFill>
                  <a:schemeClr val="bg1"/>
                </a:solidFill>
              </a:rPr>
              <a:t>Passive Crossing</a:t>
            </a:r>
          </a:p>
          <a:p>
            <a:pPr marL="0" indent="0">
              <a:buNone/>
            </a:pPr>
            <a:endParaRPr lang="en-US" sz="1900" dirty="0">
              <a:solidFill>
                <a:schemeClr val="bg1"/>
              </a:solidFill>
            </a:endParaRPr>
          </a:p>
          <a:p>
            <a:r>
              <a:rPr lang="en-US" sz="5100" dirty="0">
                <a:solidFill>
                  <a:schemeClr val="bg1"/>
                </a:solidFill>
              </a:rPr>
              <a:t>Active Crossing</a:t>
            </a:r>
          </a:p>
          <a:p>
            <a:pPr marL="0" indent="0">
              <a:buNone/>
            </a:pPr>
            <a:endParaRPr lang="en-US" sz="2300" dirty="0">
              <a:solidFill>
                <a:schemeClr val="bg1"/>
              </a:solidFill>
            </a:endParaRPr>
          </a:p>
          <a:p>
            <a:r>
              <a:rPr lang="en-US" sz="4500" dirty="0">
                <a:solidFill>
                  <a:schemeClr val="bg1"/>
                </a:solidFill>
              </a:rPr>
              <a:t>Number of Tracks</a:t>
            </a:r>
          </a:p>
        </p:txBody>
      </p:sp>
      <p:pic>
        <p:nvPicPr>
          <p:cNvPr id="16" name="Picture 15" descr="RailRoad Crossing - Photo a Day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586" y="2400302"/>
            <a:ext cx="2844800" cy="3793066"/>
          </a:xfrm>
          <a:prstGeom prst="rect">
            <a:avLst/>
          </a:prstGeom>
        </p:spPr>
      </p:pic>
      <p:sp>
        <p:nvSpPr>
          <p:cNvPr id="4" name="Slide Number Placeholder 3"/>
          <p:cNvSpPr>
            <a:spLocks noGrp="1"/>
          </p:cNvSpPr>
          <p:nvPr>
            <p:ph type="sldNum" sz="quarter" idx="12"/>
          </p:nvPr>
        </p:nvSpPr>
        <p:spPr/>
        <p:txBody>
          <a:bodyPr/>
          <a:lstStyle/>
          <a:p>
            <a:fld id="{3C31B003-120A-43F5-AB29-7267373916F0}" type="slidenum">
              <a:rPr lang="en-US" smtClean="0">
                <a:solidFill>
                  <a:schemeClr val="bg1"/>
                </a:solidFill>
              </a:rPr>
              <a:t>9</a:t>
            </a:fld>
            <a:endParaRPr lang="en-US" dirty="0">
              <a:solidFill>
                <a:schemeClr val="bg1"/>
              </a:solidFill>
            </a:endParaRPr>
          </a:p>
        </p:txBody>
      </p:sp>
    </p:spTree>
    <p:extLst>
      <p:ext uri="{BB962C8B-B14F-4D97-AF65-F5344CB8AC3E}">
        <p14:creationId xmlns:p14="http://schemas.microsoft.com/office/powerpoint/2010/main" val="2190479514"/>
      </p:ext>
    </p:extLst>
  </p:cSld>
  <p:clrMapOvr>
    <a:masterClrMapping/>
  </p:clrMapOvr>
  <p:transition spd="slow">
    <p:push dir="u"/>
  </p:transition>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2169</TotalTime>
  <Words>3808</Words>
  <Application>Microsoft Office PowerPoint</Application>
  <PresentationFormat>Widescreen</PresentationFormat>
  <Paragraphs>649</Paragraphs>
  <Slides>51</Slides>
  <Notes>50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Calibri Light</vt:lpstr>
      <vt:lpstr>Courier New</vt:lpstr>
      <vt:lpstr>Garamond</vt:lpstr>
      <vt:lpstr>Wingdings</vt:lpstr>
      <vt:lpstr>Office Theme</vt:lpstr>
      <vt:lpstr>Organic</vt:lpstr>
      <vt:lpstr>  CDL Permit Class</vt:lpstr>
      <vt:lpstr>DOL Required Tests/Fees  School Bus Driver  CDL Permit</vt:lpstr>
      <vt:lpstr>Getting a Permit</vt:lpstr>
      <vt:lpstr>General Knowledge Test Sections 1 – 3 </vt:lpstr>
      <vt:lpstr>Section 1 - Introduction</vt:lpstr>
      <vt:lpstr>Section 2 – Driving Safely</vt:lpstr>
      <vt:lpstr>Reflective Triangle Placement</vt:lpstr>
      <vt:lpstr>Hills &amp; Curves</vt:lpstr>
      <vt:lpstr>Railroad Highway Grade Crossings</vt:lpstr>
      <vt:lpstr>Section 3 – Transporting Cargo Safely</vt:lpstr>
      <vt:lpstr>Passenger Test Section 4</vt:lpstr>
      <vt:lpstr>Transporting Passengers Safely Section 4</vt:lpstr>
      <vt:lpstr>City Bus</vt:lpstr>
      <vt:lpstr>City Bus</vt:lpstr>
      <vt:lpstr>Air Brake Restriction Removed Test Section 5</vt:lpstr>
      <vt:lpstr>Air Brakes – Section 5</vt:lpstr>
      <vt:lpstr>Braking Systems</vt:lpstr>
      <vt:lpstr>PowerPoint Presentation</vt:lpstr>
      <vt:lpstr>S-Cam  Air Brakes</vt:lpstr>
      <vt:lpstr>Brake Parts</vt:lpstr>
      <vt:lpstr>Air Gauges</vt:lpstr>
      <vt:lpstr>Low Air Warning Lights/Equipment/ABS Light</vt:lpstr>
      <vt:lpstr>Air Supply System Check</vt:lpstr>
      <vt:lpstr>Static Air Leak Test</vt:lpstr>
      <vt:lpstr>Low Air Warning Light/Buzzer Test</vt:lpstr>
      <vt:lpstr>Spring/Parking/Emergency Brake Test</vt:lpstr>
      <vt:lpstr>Rate of Air Pressure Buildup</vt:lpstr>
      <vt:lpstr>Air Governor Cut In/Cutout</vt:lpstr>
      <vt:lpstr>Review</vt:lpstr>
      <vt:lpstr>School Bus Test Section 10</vt:lpstr>
      <vt:lpstr>School Buses – Section 10</vt:lpstr>
      <vt:lpstr>Danger Zones</vt:lpstr>
      <vt:lpstr>Mirror Adjustments</vt:lpstr>
      <vt:lpstr>Left &amp; Right Flat Mirror</vt:lpstr>
      <vt:lpstr>Left &amp; Right Convex Mirror</vt:lpstr>
      <vt:lpstr>Left &amp; Right Crossover Mirrors</vt:lpstr>
      <vt:lpstr>Interior Student Mirror</vt:lpstr>
      <vt:lpstr>School Bus Amber Warning Lights </vt:lpstr>
      <vt:lpstr>School Bus Amber Warning Lights </vt:lpstr>
      <vt:lpstr>Loading/Unloading Procedures</vt:lpstr>
      <vt:lpstr>Emergency Evacuation</vt:lpstr>
      <vt:lpstr>Railroad-Highway Crossings</vt:lpstr>
      <vt:lpstr>Passive Crossing</vt:lpstr>
      <vt:lpstr>Active Crossing</vt:lpstr>
      <vt:lpstr>RR Crossing Procedures</vt:lpstr>
      <vt:lpstr>ABS Brakes</vt:lpstr>
      <vt:lpstr>Tail Swing</vt:lpstr>
      <vt:lpstr>Who Goes ?         Who Stops?</vt:lpstr>
      <vt:lpstr>Testing Strategies</vt:lpstr>
      <vt:lpstr>Questions ?</vt:lpstr>
      <vt:lpstr>Read, Study, &amp; Pass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Snohomish School District  Department of Licensing  Commercial Drivers License  Permit Class</dc:title>
  <dc:creator>Wilcoxson, Rhonda</dc:creator>
  <cp:lastModifiedBy>Traci Tobler</cp:lastModifiedBy>
  <cp:revision>159</cp:revision>
  <dcterms:created xsi:type="dcterms:W3CDTF">2016-11-07T14:46:39Z</dcterms:created>
  <dcterms:modified xsi:type="dcterms:W3CDTF">2017-04-08T17:13:04Z</dcterms:modified>
</cp:coreProperties>
</file>