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91" r:id="rId4"/>
  </p:sldMasterIdLst>
  <p:notesMasterIdLst>
    <p:notesMasterId r:id="rId27"/>
  </p:notesMasterIdLst>
  <p:handoutMasterIdLst>
    <p:handoutMasterId r:id="rId28"/>
  </p:handoutMasterIdLst>
  <p:sldIdLst>
    <p:sldId id="256" r:id="rId5"/>
    <p:sldId id="319" r:id="rId6"/>
    <p:sldId id="322" r:id="rId7"/>
    <p:sldId id="318" r:id="rId8"/>
    <p:sldId id="312" r:id="rId9"/>
    <p:sldId id="277" r:id="rId10"/>
    <p:sldId id="334" r:id="rId11"/>
    <p:sldId id="324" r:id="rId12"/>
    <p:sldId id="317" r:id="rId13"/>
    <p:sldId id="309" r:id="rId14"/>
    <p:sldId id="310" r:id="rId15"/>
    <p:sldId id="286" r:id="rId16"/>
    <p:sldId id="336" r:id="rId17"/>
    <p:sldId id="337" r:id="rId18"/>
    <p:sldId id="338" r:id="rId19"/>
    <p:sldId id="313" r:id="rId20"/>
    <p:sldId id="278" r:id="rId21"/>
    <p:sldId id="303" r:id="rId22"/>
    <p:sldId id="311" r:id="rId23"/>
    <p:sldId id="326" r:id="rId24"/>
    <p:sldId id="335" r:id="rId25"/>
    <p:sldId id="304" r:id="rId2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096"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193" autoAdjust="0"/>
    <p:restoredTop sz="94660"/>
  </p:normalViewPr>
  <p:slideViewPr>
    <p:cSldViewPr snapToGrid="0">
      <p:cViewPr>
        <p:scale>
          <a:sx n="104" d="100"/>
          <a:sy n="104" d="100"/>
        </p:scale>
        <p:origin x="-1746" y="-276"/>
      </p:cViewPr>
      <p:guideLst>
        <p:guide orient="horz" pos="3096"/>
        <p:guide pos="2880"/>
      </p:guideLst>
    </p:cSldViewPr>
  </p:slideViewPr>
  <p:notesTextViewPr>
    <p:cViewPr>
      <p:scale>
        <a:sx n="1" d="1"/>
        <a:sy n="1" d="1"/>
      </p:scale>
      <p:origin x="0" y="0"/>
    </p:cViewPr>
  </p:notesTextViewPr>
  <p:sorterViewPr>
    <p:cViewPr>
      <p:scale>
        <a:sx n="150" d="100"/>
        <a:sy n="150" d="100"/>
      </p:scale>
      <p:origin x="0" y="373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A15BDB-01EB-4C29-860D-57BD42B892DA}"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US"/>
        </a:p>
      </dgm:t>
    </dgm:pt>
    <dgm:pt modelId="{707160DA-44A9-4705-8F1D-4326B31E088A}">
      <dgm:prSet phldrT="[Text]"/>
      <dgm:spPr>
        <a:solidFill>
          <a:srgbClr val="FFFF00"/>
        </a:solidFill>
        <a:ln>
          <a:solidFill>
            <a:schemeClr val="tx2"/>
          </a:solidFill>
        </a:ln>
      </dgm:spPr>
      <dgm:t>
        <a:bodyPr/>
        <a:lstStyle/>
        <a:p>
          <a:r>
            <a:rPr lang="en-US" dirty="0" smtClean="0">
              <a:solidFill>
                <a:schemeClr val="tx1">
                  <a:lumMod val="50000"/>
                </a:schemeClr>
              </a:solidFill>
            </a:rPr>
            <a:t>ELPA 21</a:t>
          </a:r>
          <a:endParaRPr lang="en-US" dirty="0">
            <a:solidFill>
              <a:schemeClr val="tx1">
                <a:lumMod val="50000"/>
              </a:schemeClr>
            </a:solidFill>
          </a:endParaRPr>
        </a:p>
      </dgm:t>
    </dgm:pt>
    <dgm:pt modelId="{B182CE11-A722-4490-AE6D-2F96CC399D1A}" type="parTrans" cxnId="{27371A73-5E7C-4450-9C76-AB70B1588EDE}">
      <dgm:prSet/>
      <dgm:spPr/>
      <dgm:t>
        <a:bodyPr/>
        <a:lstStyle/>
        <a:p>
          <a:endParaRPr lang="en-US"/>
        </a:p>
      </dgm:t>
    </dgm:pt>
    <dgm:pt modelId="{20E481D1-6C0F-4448-BFE4-F6E6ECC9C62E}" type="sibTrans" cxnId="{27371A73-5E7C-4450-9C76-AB70B1588EDE}">
      <dgm:prSet/>
      <dgm:spPr/>
      <dgm:t>
        <a:bodyPr/>
        <a:lstStyle/>
        <a:p>
          <a:endParaRPr lang="en-US"/>
        </a:p>
      </dgm:t>
    </dgm:pt>
    <dgm:pt modelId="{E23D0EC1-538B-4BD7-96ED-065DC90FF9B2}">
      <dgm:prSet phldrT="[Text]" custT="1"/>
      <dgm:spPr>
        <a:solidFill>
          <a:schemeClr val="accent2">
            <a:lumMod val="75000"/>
          </a:schemeClr>
        </a:solidFill>
      </dgm:spPr>
      <dgm:t>
        <a:bodyPr/>
        <a:lstStyle/>
        <a:p>
          <a:r>
            <a:rPr lang="en-US" sz="1500" dirty="0" smtClean="0"/>
            <a:t>Online*</a:t>
          </a:r>
          <a:endParaRPr lang="en-US" sz="1500" dirty="0"/>
        </a:p>
      </dgm:t>
    </dgm:pt>
    <dgm:pt modelId="{338E9D9C-93C1-43FF-BC63-4B4F964A2BCF}" type="parTrans" cxnId="{84E8F5A0-F2E0-461D-AEDB-33E492DA83A7}">
      <dgm:prSet/>
      <dgm:spPr/>
      <dgm:t>
        <a:bodyPr/>
        <a:lstStyle/>
        <a:p>
          <a:endParaRPr lang="en-US"/>
        </a:p>
      </dgm:t>
    </dgm:pt>
    <dgm:pt modelId="{83CCCE8E-DCBF-4119-A628-4C999CC923CA}" type="sibTrans" cxnId="{84E8F5A0-F2E0-461D-AEDB-33E492DA83A7}">
      <dgm:prSet/>
      <dgm:spPr/>
      <dgm:t>
        <a:bodyPr/>
        <a:lstStyle/>
        <a:p>
          <a:endParaRPr lang="en-US"/>
        </a:p>
      </dgm:t>
    </dgm:pt>
    <dgm:pt modelId="{BEA7CB36-3624-40CB-AC34-2897C902202A}">
      <dgm:prSet phldrT="[Text]" custT="1"/>
      <dgm:spPr>
        <a:solidFill>
          <a:srgbClr val="7030A0"/>
        </a:solidFill>
      </dgm:spPr>
      <dgm:t>
        <a:bodyPr/>
        <a:lstStyle/>
        <a:p>
          <a:r>
            <a:rPr lang="en-US" sz="1400" dirty="0" smtClean="0"/>
            <a:t>Assesses students on </a:t>
          </a:r>
          <a:r>
            <a:rPr lang="en-US" sz="1400" b="1" u="sng" dirty="0" smtClean="0"/>
            <a:t>5</a:t>
          </a:r>
          <a:r>
            <a:rPr lang="en-US" sz="1400" dirty="0" smtClean="0"/>
            <a:t> levels of proficiency</a:t>
          </a:r>
          <a:endParaRPr lang="en-US" sz="1400" dirty="0"/>
        </a:p>
      </dgm:t>
    </dgm:pt>
    <dgm:pt modelId="{3567184A-C3C6-454B-91FA-6F566C18D468}" type="parTrans" cxnId="{B8BDF152-D595-4432-A50E-3574314BDE78}">
      <dgm:prSet/>
      <dgm:spPr/>
      <dgm:t>
        <a:bodyPr/>
        <a:lstStyle/>
        <a:p>
          <a:endParaRPr lang="en-US"/>
        </a:p>
      </dgm:t>
    </dgm:pt>
    <dgm:pt modelId="{3337E7D5-64B4-446F-8E36-8FCDD99946A9}" type="sibTrans" cxnId="{B8BDF152-D595-4432-A50E-3574314BDE78}">
      <dgm:prSet/>
      <dgm:spPr/>
      <dgm:t>
        <a:bodyPr/>
        <a:lstStyle/>
        <a:p>
          <a:endParaRPr lang="en-US"/>
        </a:p>
      </dgm:t>
    </dgm:pt>
    <dgm:pt modelId="{DB9A18AB-192B-4C2E-8281-6A176C40EC42}">
      <dgm:prSet phldrT="[Text]" custT="1"/>
      <dgm:spPr>
        <a:solidFill>
          <a:schemeClr val="accent6">
            <a:lumMod val="50000"/>
          </a:schemeClr>
        </a:solidFill>
      </dgm:spPr>
      <dgm:t>
        <a:bodyPr/>
        <a:lstStyle/>
        <a:p>
          <a:r>
            <a:rPr lang="en-US" sz="1500" dirty="0" smtClean="0"/>
            <a:t>Speaking test in small groups</a:t>
          </a:r>
          <a:endParaRPr lang="en-US" sz="1500" dirty="0"/>
        </a:p>
      </dgm:t>
    </dgm:pt>
    <dgm:pt modelId="{47363AEB-01CA-4ED5-98FC-69F6B4D22080}" type="parTrans" cxnId="{7FE93350-A2BA-4925-83E9-7CA6E914D0B9}">
      <dgm:prSet/>
      <dgm:spPr/>
      <dgm:t>
        <a:bodyPr/>
        <a:lstStyle/>
        <a:p>
          <a:endParaRPr lang="en-US"/>
        </a:p>
      </dgm:t>
    </dgm:pt>
    <dgm:pt modelId="{C2C924CA-6848-4154-8B90-022C2AB4175A}" type="sibTrans" cxnId="{7FE93350-A2BA-4925-83E9-7CA6E914D0B9}">
      <dgm:prSet/>
      <dgm:spPr/>
      <dgm:t>
        <a:bodyPr/>
        <a:lstStyle/>
        <a:p>
          <a:endParaRPr lang="en-US"/>
        </a:p>
      </dgm:t>
    </dgm:pt>
    <dgm:pt modelId="{C7020DE4-029C-4A31-B23E-E6673E94A99B}">
      <dgm:prSet custT="1"/>
      <dgm:spPr/>
      <dgm:t>
        <a:bodyPr/>
        <a:lstStyle/>
        <a:p>
          <a:r>
            <a:rPr lang="en-US" sz="1400" dirty="0" smtClean="0"/>
            <a:t>Determines continued placement in ELL Program</a:t>
          </a:r>
          <a:endParaRPr lang="en-US" sz="1400" dirty="0"/>
        </a:p>
      </dgm:t>
    </dgm:pt>
    <dgm:pt modelId="{DC2456BB-1116-438B-9FD0-F715B30FF65D}" type="parTrans" cxnId="{5D25954C-0F8F-44CA-B53A-B77C80C32B83}">
      <dgm:prSet/>
      <dgm:spPr/>
      <dgm:t>
        <a:bodyPr/>
        <a:lstStyle/>
        <a:p>
          <a:endParaRPr lang="en-US"/>
        </a:p>
      </dgm:t>
    </dgm:pt>
    <dgm:pt modelId="{200DA2CC-907C-4658-BD6A-74756E9F954E}" type="sibTrans" cxnId="{5D25954C-0F8F-44CA-B53A-B77C80C32B83}">
      <dgm:prSet/>
      <dgm:spPr/>
      <dgm:t>
        <a:bodyPr/>
        <a:lstStyle/>
        <a:p>
          <a:endParaRPr lang="en-US"/>
        </a:p>
      </dgm:t>
    </dgm:pt>
    <dgm:pt modelId="{CC7F9FAE-D067-4F43-8C63-E9D3F5B5373C}">
      <dgm:prSet custT="1"/>
      <dgm:spPr/>
      <dgm:t>
        <a:bodyPr/>
        <a:lstStyle/>
        <a:p>
          <a:r>
            <a:rPr lang="en-US" sz="1400" dirty="0" smtClean="0"/>
            <a:t>Requires students to use academic language</a:t>
          </a:r>
          <a:endParaRPr lang="en-US" sz="1400" dirty="0"/>
        </a:p>
      </dgm:t>
    </dgm:pt>
    <dgm:pt modelId="{20922090-C541-4430-AA06-C50881EA541B}" type="parTrans" cxnId="{85EE1A3A-F6AA-4B7B-A650-ADE34961ED5C}">
      <dgm:prSet/>
      <dgm:spPr/>
      <dgm:t>
        <a:bodyPr/>
        <a:lstStyle/>
        <a:p>
          <a:endParaRPr lang="en-US"/>
        </a:p>
      </dgm:t>
    </dgm:pt>
    <dgm:pt modelId="{2F60BDC1-6BEF-419A-9FD3-FD889F1B82BF}" type="sibTrans" cxnId="{85EE1A3A-F6AA-4B7B-A650-ADE34961ED5C}">
      <dgm:prSet/>
      <dgm:spPr/>
      <dgm:t>
        <a:bodyPr/>
        <a:lstStyle/>
        <a:p>
          <a:endParaRPr lang="en-US"/>
        </a:p>
      </dgm:t>
    </dgm:pt>
    <dgm:pt modelId="{6033B66B-370B-45A0-975A-FC887F1CE0DB}">
      <dgm:prSet custT="1"/>
      <dgm:spPr/>
      <dgm:t>
        <a:bodyPr/>
        <a:lstStyle/>
        <a:p>
          <a:r>
            <a:rPr lang="en-US" sz="1400" dirty="0" smtClean="0"/>
            <a:t>Assesses proficiency in 4 domains</a:t>
          </a:r>
          <a:endParaRPr lang="en-US" sz="1400" dirty="0"/>
        </a:p>
      </dgm:t>
    </dgm:pt>
    <dgm:pt modelId="{0596C11F-49D2-4BB7-B17C-E8CD4CA52E25}" type="parTrans" cxnId="{48D49959-5F06-4A98-8424-21729F395E0C}">
      <dgm:prSet/>
      <dgm:spPr/>
      <dgm:t>
        <a:bodyPr/>
        <a:lstStyle/>
        <a:p>
          <a:endParaRPr lang="en-US"/>
        </a:p>
      </dgm:t>
    </dgm:pt>
    <dgm:pt modelId="{D312A27C-49FE-47B5-BA44-4FCA97578908}" type="sibTrans" cxnId="{48D49959-5F06-4A98-8424-21729F395E0C}">
      <dgm:prSet/>
      <dgm:spPr/>
      <dgm:t>
        <a:bodyPr/>
        <a:lstStyle/>
        <a:p>
          <a:endParaRPr lang="en-US"/>
        </a:p>
      </dgm:t>
    </dgm:pt>
    <dgm:pt modelId="{53B5A3A9-32BC-4AAC-B759-B6CA1D154090}" type="pres">
      <dgm:prSet presAssocID="{99A15BDB-01EB-4C29-860D-57BD42B892DA}" presName="cycle" presStyleCnt="0">
        <dgm:presLayoutVars>
          <dgm:chMax val="1"/>
          <dgm:dir/>
          <dgm:animLvl val="ctr"/>
          <dgm:resizeHandles val="exact"/>
        </dgm:presLayoutVars>
      </dgm:prSet>
      <dgm:spPr/>
      <dgm:t>
        <a:bodyPr/>
        <a:lstStyle/>
        <a:p>
          <a:endParaRPr lang="en-US"/>
        </a:p>
      </dgm:t>
    </dgm:pt>
    <dgm:pt modelId="{860600FE-E120-4FAE-B986-95B3586C6026}" type="pres">
      <dgm:prSet presAssocID="{707160DA-44A9-4705-8F1D-4326B31E088A}" presName="centerShape" presStyleLbl="node0" presStyleIdx="0" presStyleCnt="1" custScaleX="106531" custScaleY="106531" custLinFactNeighborX="13535" custLinFactNeighborY="6667"/>
      <dgm:spPr/>
      <dgm:t>
        <a:bodyPr/>
        <a:lstStyle/>
        <a:p>
          <a:endParaRPr lang="en-US"/>
        </a:p>
      </dgm:t>
    </dgm:pt>
    <dgm:pt modelId="{66266363-317B-438F-981C-FCB1FF2F8B26}" type="pres">
      <dgm:prSet presAssocID="{338E9D9C-93C1-43FF-BC63-4B4F964A2BCF}" presName="Name9" presStyleLbl="parChTrans1D2" presStyleIdx="0" presStyleCnt="6"/>
      <dgm:spPr/>
      <dgm:t>
        <a:bodyPr/>
        <a:lstStyle/>
        <a:p>
          <a:endParaRPr lang="en-US"/>
        </a:p>
      </dgm:t>
    </dgm:pt>
    <dgm:pt modelId="{6286E035-028F-4180-A951-9253C4C6171E}" type="pres">
      <dgm:prSet presAssocID="{338E9D9C-93C1-43FF-BC63-4B4F964A2BCF}" presName="connTx" presStyleLbl="parChTrans1D2" presStyleIdx="0" presStyleCnt="6"/>
      <dgm:spPr/>
      <dgm:t>
        <a:bodyPr/>
        <a:lstStyle/>
        <a:p>
          <a:endParaRPr lang="en-US"/>
        </a:p>
      </dgm:t>
    </dgm:pt>
    <dgm:pt modelId="{302B07CD-49C2-457B-9F0B-D6889FB74B7F}" type="pres">
      <dgm:prSet presAssocID="{E23D0EC1-538B-4BD7-96ED-065DC90FF9B2}" presName="node" presStyleLbl="node1" presStyleIdx="0" presStyleCnt="6" custRadScaleRad="103735" custRadScaleInc="68068">
        <dgm:presLayoutVars>
          <dgm:bulletEnabled val="1"/>
        </dgm:presLayoutVars>
      </dgm:prSet>
      <dgm:spPr/>
      <dgm:t>
        <a:bodyPr/>
        <a:lstStyle/>
        <a:p>
          <a:endParaRPr lang="en-US"/>
        </a:p>
      </dgm:t>
    </dgm:pt>
    <dgm:pt modelId="{9A310D58-E2A4-4B75-8F3F-A97C3203765E}" type="pres">
      <dgm:prSet presAssocID="{3567184A-C3C6-454B-91FA-6F566C18D468}" presName="Name9" presStyleLbl="parChTrans1D2" presStyleIdx="1" presStyleCnt="6"/>
      <dgm:spPr/>
      <dgm:t>
        <a:bodyPr/>
        <a:lstStyle/>
        <a:p>
          <a:endParaRPr lang="en-US"/>
        </a:p>
      </dgm:t>
    </dgm:pt>
    <dgm:pt modelId="{83438EB5-17A7-427A-B7C4-7F0C55959A42}" type="pres">
      <dgm:prSet presAssocID="{3567184A-C3C6-454B-91FA-6F566C18D468}" presName="connTx" presStyleLbl="parChTrans1D2" presStyleIdx="1" presStyleCnt="6"/>
      <dgm:spPr/>
      <dgm:t>
        <a:bodyPr/>
        <a:lstStyle/>
        <a:p>
          <a:endParaRPr lang="en-US"/>
        </a:p>
      </dgm:t>
    </dgm:pt>
    <dgm:pt modelId="{73AA430D-3F18-41B6-831B-E927B6E8D3F0}" type="pres">
      <dgm:prSet presAssocID="{BEA7CB36-3624-40CB-AC34-2897C902202A}" presName="node" presStyleLbl="node1" presStyleIdx="1" presStyleCnt="6" custScaleX="106531" custScaleY="106531" custRadScaleRad="143916" custRadScaleInc="239223">
        <dgm:presLayoutVars>
          <dgm:bulletEnabled val="1"/>
        </dgm:presLayoutVars>
      </dgm:prSet>
      <dgm:spPr/>
      <dgm:t>
        <a:bodyPr/>
        <a:lstStyle/>
        <a:p>
          <a:endParaRPr lang="en-US"/>
        </a:p>
      </dgm:t>
    </dgm:pt>
    <dgm:pt modelId="{8D483A44-1820-4308-953D-0C7F2AD5FF71}" type="pres">
      <dgm:prSet presAssocID="{47363AEB-01CA-4ED5-98FC-69F6B4D22080}" presName="Name9" presStyleLbl="parChTrans1D2" presStyleIdx="2" presStyleCnt="6"/>
      <dgm:spPr/>
      <dgm:t>
        <a:bodyPr/>
        <a:lstStyle/>
        <a:p>
          <a:endParaRPr lang="en-US"/>
        </a:p>
      </dgm:t>
    </dgm:pt>
    <dgm:pt modelId="{552CBE36-AA08-48E5-A1E4-9862B6F31194}" type="pres">
      <dgm:prSet presAssocID="{47363AEB-01CA-4ED5-98FC-69F6B4D22080}" presName="connTx" presStyleLbl="parChTrans1D2" presStyleIdx="2" presStyleCnt="6"/>
      <dgm:spPr/>
      <dgm:t>
        <a:bodyPr/>
        <a:lstStyle/>
        <a:p>
          <a:endParaRPr lang="en-US"/>
        </a:p>
      </dgm:t>
    </dgm:pt>
    <dgm:pt modelId="{CD615BE7-76A4-4B37-9BBF-8436918BF2A0}" type="pres">
      <dgm:prSet presAssocID="{DB9A18AB-192B-4C2E-8281-6A176C40EC42}" presName="node" presStyleLbl="node1" presStyleIdx="2" presStyleCnt="6" custScaleX="112349" custScaleY="108712" custRadScaleRad="125245" custRadScaleInc="-158765">
        <dgm:presLayoutVars>
          <dgm:bulletEnabled val="1"/>
        </dgm:presLayoutVars>
      </dgm:prSet>
      <dgm:spPr/>
      <dgm:t>
        <a:bodyPr/>
        <a:lstStyle/>
        <a:p>
          <a:endParaRPr lang="en-US"/>
        </a:p>
      </dgm:t>
    </dgm:pt>
    <dgm:pt modelId="{C7DA0B9C-39F4-465E-858E-5540DF8875E3}" type="pres">
      <dgm:prSet presAssocID="{DC2456BB-1116-438B-9FD0-F715B30FF65D}" presName="Name9" presStyleLbl="parChTrans1D2" presStyleIdx="3" presStyleCnt="6"/>
      <dgm:spPr/>
      <dgm:t>
        <a:bodyPr/>
        <a:lstStyle/>
        <a:p>
          <a:endParaRPr lang="en-US"/>
        </a:p>
      </dgm:t>
    </dgm:pt>
    <dgm:pt modelId="{C0818FFD-B9EB-4FFB-B6EC-DE1ECD9FD226}" type="pres">
      <dgm:prSet presAssocID="{DC2456BB-1116-438B-9FD0-F715B30FF65D}" presName="connTx" presStyleLbl="parChTrans1D2" presStyleIdx="3" presStyleCnt="6"/>
      <dgm:spPr/>
      <dgm:t>
        <a:bodyPr/>
        <a:lstStyle/>
        <a:p>
          <a:endParaRPr lang="en-US"/>
        </a:p>
      </dgm:t>
    </dgm:pt>
    <dgm:pt modelId="{4C5E9C49-FDFF-412B-8229-4A9C216875AA}" type="pres">
      <dgm:prSet presAssocID="{C7020DE4-029C-4A31-B23E-E6673E94A99B}" presName="node" presStyleLbl="node1" presStyleIdx="3" presStyleCnt="6" custScaleX="106531" custScaleY="106531" custRadScaleRad="162435" custRadScaleInc="173121">
        <dgm:presLayoutVars>
          <dgm:bulletEnabled val="1"/>
        </dgm:presLayoutVars>
      </dgm:prSet>
      <dgm:spPr/>
      <dgm:t>
        <a:bodyPr/>
        <a:lstStyle/>
        <a:p>
          <a:endParaRPr lang="en-US"/>
        </a:p>
      </dgm:t>
    </dgm:pt>
    <dgm:pt modelId="{E52A299D-07FD-4E68-B712-BAFF986F9048}" type="pres">
      <dgm:prSet presAssocID="{20922090-C541-4430-AA06-C50881EA541B}" presName="Name9" presStyleLbl="parChTrans1D2" presStyleIdx="4" presStyleCnt="6"/>
      <dgm:spPr/>
      <dgm:t>
        <a:bodyPr/>
        <a:lstStyle/>
        <a:p>
          <a:endParaRPr lang="en-US"/>
        </a:p>
      </dgm:t>
    </dgm:pt>
    <dgm:pt modelId="{D2701F3A-C8CF-4540-88A0-9DAF971A2F36}" type="pres">
      <dgm:prSet presAssocID="{20922090-C541-4430-AA06-C50881EA541B}" presName="connTx" presStyleLbl="parChTrans1D2" presStyleIdx="4" presStyleCnt="6"/>
      <dgm:spPr/>
      <dgm:t>
        <a:bodyPr/>
        <a:lstStyle/>
        <a:p>
          <a:endParaRPr lang="en-US"/>
        </a:p>
      </dgm:t>
    </dgm:pt>
    <dgm:pt modelId="{B57624AE-A8A3-48B7-BC17-8D19E8D4E522}" type="pres">
      <dgm:prSet presAssocID="{CC7F9FAE-D067-4F43-8C63-E9D3F5B5373C}" presName="node" presStyleLbl="node1" presStyleIdx="4" presStyleCnt="6" custScaleX="106531" custScaleY="106531" custRadScaleRad="129134" custRadScaleInc="84954">
        <dgm:presLayoutVars>
          <dgm:bulletEnabled val="1"/>
        </dgm:presLayoutVars>
      </dgm:prSet>
      <dgm:spPr/>
      <dgm:t>
        <a:bodyPr/>
        <a:lstStyle/>
        <a:p>
          <a:endParaRPr lang="en-US"/>
        </a:p>
      </dgm:t>
    </dgm:pt>
    <dgm:pt modelId="{294A35CF-ADF4-4D83-BF6E-668B43361C95}" type="pres">
      <dgm:prSet presAssocID="{0596C11F-49D2-4BB7-B17C-E8CD4CA52E25}" presName="Name9" presStyleLbl="parChTrans1D2" presStyleIdx="5" presStyleCnt="6"/>
      <dgm:spPr/>
      <dgm:t>
        <a:bodyPr/>
        <a:lstStyle/>
        <a:p>
          <a:endParaRPr lang="en-US"/>
        </a:p>
      </dgm:t>
    </dgm:pt>
    <dgm:pt modelId="{F8D32B75-0278-4477-9407-FBFDAB3E350F}" type="pres">
      <dgm:prSet presAssocID="{0596C11F-49D2-4BB7-B17C-E8CD4CA52E25}" presName="connTx" presStyleLbl="parChTrans1D2" presStyleIdx="5" presStyleCnt="6"/>
      <dgm:spPr/>
      <dgm:t>
        <a:bodyPr/>
        <a:lstStyle/>
        <a:p>
          <a:endParaRPr lang="en-US"/>
        </a:p>
      </dgm:t>
    </dgm:pt>
    <dgm:pt modelId="{748063B5-056B-47DE-9B1B-985C75D29030}" type="pres">
      <dgm:prSet presAssocID="{6033B66B-370B-45A0-975A-FC887F1CE0DB}" presName="node" presStyleLbl="node1" presStyleIdx="5" presStyleCnt="6" custScaleX="106531" custScaleY="106531" custRadScaleRad="156142" custRadScaleInc="15407">
        <dgm:presLayoutVars>
          <dgm:bulletEnabled val="1"/>
        </dgm:presLayoutVars>
      </dgm:prSet>
      <dgm:spPr/>
      <dgm:t>
        <a:bodyPr/>
        <a:lstStyle/>
        <a:p>
          <a:endParaRPr lang="en-US"/>
        </a:p>
      </dgm:t>
    </dgm:pt>
  </dgm:ptLst>
  <dgm:cxnLst>
    <dgm:cxn modelId="{D7FCF1C4-A67E-484A-A512-ED7DDC73CDB0}" type="presOf" srcId="{20922090-C541-4430-AA06-C50881EA541B}" destId="{D2701F3A-C8CF-4540-88A0-9DAF971A2F36}" srcOrd="1" destOrd="0" presId="urn:microsoft.com/office/officeart/2005/8/layout/radial1"/>
    <dgm:cxn modelId="{526FF2C7-0D97-4AB1-ADCC-A4CBF7001EB0}" type="presOf" srcId="{707160DA-44A9-4705-8F1D-4326B31E088A}" destId="{860600FE-E120-4FAE-B986-95B3586C6026}" srcOrd="0" destOrd="0" presId="urn:microsoft.com/office/officeart/2005/8/layout/radial1"/>
    <dgm:cxn modelId="{5FE1D46F-0A28-4154-9BAC-AAF5DF43C1BC}" type="presOf" srcId="{C7020DE4-029C-4A31-B23E-E6673E94A99B}" destId="{4C5E9C49-FDFF-412B-8229-4A9C216875AA}" srcOrd="0" destOrd="0" presId="urn:microsoft.com/office/officeart/2005/8/layout/radial1"/>
    <dgm:cxn modelId="{84E8F5A0-F2E0-461D-AEDB-33E492DA83A7}" srcId="{707160DA-44A9-4705-8F1D-4326B31E088A}" destId="{E23D0EC1-538B-4BD7-96ED-065DC90FF9B2}" srcOrd="0" destOrd="0" parTransId="{338E9D9C-93C1-43FF-BC63-4B4F964A2BCF}" sibTransId="{83CCCE8E-DCBF-4119-A628-4C999CC923CA}"/>
    <dgm:cxn modelId="{85EE1A3A-F6AA-4B7B-A650-ADE34961ED5C}" srcId="{707160DA-44A9-4705-8F1D-4326B31E088A}" destId="{CC7F9FAE-D067-4F43-8C63-E9D3F5B5373C}" srcOrd="4" destOrd="0" parTransId="{20922090-C541-4430-AA06-C50881EA541B}" sibTransId="{2F60BDC1-6BEF-419A-9FD3-FD889F1B82BF}"/>
    <dgm:cxn modelId="{6B41A747-A697-4DF0-A03F-4E1C8D4E546F}" type="presOf" srcId="{47363AEB-01CA-4ED5-98FC-69F6B4D22080}" destId="{8D483A44-1820-4308-953D-0C7F2AD5FF71}" srcOrd="0" destOrd="0" presId="urn:microsoft.com/office/officeart/2005/8/layout/radial1"/>
    <dgm:cxn modelId="{3EC6D7DD-3B11-46F6-9ADF-1613FCC457EB}" type="presOf" srcId="{338E9D9C-93C1-43FF-BC63-4B4F964A2BCF}" destId="{6286E035-028F-4180-A951-9253C4C6171E}" srcOrd="1" destOrd="0" presId="urn:microsoft.com/office/officeart/2005/8/layout/radial1"/>
    <dgm:cxn modelId="{337DEC6B-7532-4767-8A2A-9D6A4B67D391}" type="presOf" srcId="{47363AEB-01CA-4ED5-98FC-69F6B4D22080}" destId="{552CBE36-AA08-48E5-A1E4-9862B6F31194}" srcOrd="1" destOrd="0" presId="urn:microsoft.com/office/officeart/2005/8/layout/radial1"/>
    <dgm:cxn modelId="{F9C11F92-AEED-4AFC-A6A4-18AEEF970ACC}" type="presOf" srcId="{0596C11F-49D2-4BB7-B17C-E8CD4CA52E25}" destId="{F8D32B75-0278-4477-9407-FBFDAB3E350F}" srcOrd="1" destOrd="0" presId="urn:microsoft.com/office/officeart/2005/8/layout/radial1"/>
    <dgm:cxn modelId="{B8BDF152-D595-4432-A50E-3574314BDE78}" srcId="{707160DA-44A9-4705-8F1D-4326B31E088A}" destId="{BEA7CB36-3624-40CB-AC34-2897C902202A}" srcOrd="1" destOrd="0" parTransId="{3567184A-C3C6-454B-91FA-6F566C18D468}" sibTransId="{3337E7D5-64B4-446F-8E36-8FCDD99946A9}"/>
    <dgm:cxn modelId="{7BF58857-42A1-415A-99BB-5B0431B51137}" type="presOf" srcId="{DC2456BB-1116-438B-9FD0-F715B30FF65D}" destId="{C0818FFD-B9EB-4FFB-B6EC-DE1ECD9FD226}" srcOrd="1" destOrd="0" presId="urn:microsoft.com/office/officeart/2005/8/layout/radial1"/>
    <dgm:cxn modelId="{74276B11-D368-4B70-BA95-17A4F9FFD22F}" type="presOf" srcId="{99A15BDB-01EB-4C29-860D-57BD42B892DA}" destId="{53B5A3A9-32BC-4AAC-B759-B6CA1D154090}" srcOrd="0" destOrd="0" presId="urn:microsoft.com/office/officeart/2005/8/layout/radial1"/>
    <dgm:cxn modelId="{8E219FC4-33BD-497F-9E19-EF90EED10057}" type="presOf" srcId="{DC2456BB-1116-438B-9FD0-F715B30FF65D}" destId="{C7DA0B9C-39F4-465E-858E-5540DF8875E3}" srcOrd="0" destOrd="0" presId="urn:microsoft.com/office/officeart/2005/8/layout/radial1"/>
    <dgm:cxn modelId="{256C83ED-F0DD-4C35-887A-EB8B5B68A85C}" type="presOf" srcId="{3567184A-C3C6-454B-91FA-6F566C18D468}" destId="{9A310D58-E2A4-4B75-8F3F-A97C3203765E}" srcOrd="0" destOrd="0" presId="urn:microsoft.com/office/officeart/2005/8/layout/radial1"/>
    <dgm:cxn modelId="{0F7E391B-80F7-4ADF-8CB6-464DC3D2263C}" type="presOf" srcId="{6033B66B-370B-45A0-975A-FC887F1CE0DB}" destId="{748063B5-056B-47DE-9B1B-985C75D29030}" srcOrd="0" destOrd="0" presId="urn:microsoft.com/office/officeart/2005/8/layout/radial1"/>
    <dgm:cxn modelId="{C267656A-3A71-4146-B364-F20D293AF989}" type="presOf" srcId="{338E9D9C-93C1-43FF-BC63-4B4F964A2BCF}" destId="{66266363-317B-438F-981C-FCB1FF2F8B26}" srcOrd="0" destOrd="0" presId="urn:microsoft.com/office/officeart/2005/8/layout/radial1"/>
    <dgm:cxn modelId="{27371A73-5E7C-4450-9C76-AB70B1588EDE}" srcId="{99A15BDB-01EB-4C29-860D-57BD42B892DA}" destId="{707160DA-44A9-4705-8F1D-4326B31E088A}" srcOrd="0" destOrd="0" parTransId="{B182CE11-A722-4490-AE6D-2F96CC399D1A}" sibTransId="{20E481D1-6C0F-4448-BFE4-F6E6ECC9C62E}"/>
    <dgm:cxn modelId="{154E75A0-FF38-4AB4-ABF3-545C31626124}" type="presOf" srcId="{DB9A18AB-192B-4C2E-8281-6A176C40EC42}" destId="{CD615BE7-76A4-4B37-9BBF-8436918BF2A0}" srcOrd="0" destOrd="0" presId="urn:microsoft.com/office/officeart/2005/8/layout/radial1"/>
    <dgm:cxn modelId="{BD285C38-8097-4454-A484-89F59502402A}" type="presOf" srcId="{3567184A-C3C6-454B-91FA-6F566C18D468}" destId="{83438EB5-17A7-427A-B7C4-7F0C55959A42}" srcOrd="1" destOrd="0" presId="urn:microsoft.com/office/officeart/2005/8/layout/radial1"/>
    <dgm:cxn modelId="{7FE93350-A2BA-4925-83E9-7CA6E914D0B9}" srcId="{707160DA-44A9-4705-8F1D-4326B31E088A}" destId="{DB9A18AB-192B-4C2E-8281-6A176C40EC42}" srcOrd="2" destOrd="0" parTransId="{47363AEB-01CA-4ED5-98FC-69F6B4D22080}" sibTransId="{C2C924CA-6848-4154-8B90-022C2AB4175A}"/>
    <dgm:cxn modelId="{0FEC33F8-52DD-4FF3-AA61-63B5F8DE1194}" type="presOf" srcId="{BEA7CB36-3624-40CB-AC34-2897C902202A}" destId="{73AA430D-3F18-41B6-831B-E927B6E8D3F0}" srcOrd="0" destOrd="0" presId="urn:microsoft.com/office/officeart/2005/8/layout/radial1"/>
    <dgm:cxn modelId="{48D49959-5F06-4A98-8424-21729F395E0C}" srcId="{707160DA-44A9-4705-8F1D-4326B31E088A}" destId="{6033B66B-370B-45A0-975A-FC887F1CE0DB}" srcOrd="5" destOrd="0" parTransId="{0596C11F-49D2-4BB7-B17C-E8CD4CA52E25}" sibTransId="{D312A27C-49FE-47B5-BA44-4FCA97578908}"/>
    <dgm:cxn modelId="{6BD285D2-8F4C-43AE-B6EC-8CFCD6F8D0DA}" type="presOf" srcId="{CC7F9FAE-D067-4F43-8C63-E9D3F5B5373C}" destId="{B57624AE-A8A3-48B7-BC17-8D19E8D4E522}" srcOrd="0" destOrd="0" presId="urn:microsoft.com/office/officeart/2005/8/layout/radial1"/>
    <dgm:cxn modelId="{5D25954C-0F8F-44CA-B53A-B77C80C32B83}" srcId="{707160DA-44A9-4705-8F1D-4326B31E088A}" destId="{C7020DE4-029C-4A31-B23E-E6673E94A99B}" srcOrd="3" destOrd="0" parTransId="{DC2456BB-1116-438B-9FD0-F715B30FF65D}" sibTransId="{200DA2CC-907C-4658-BD6A-74756E9F954E}"/>
    <dgm:cxn modelId="{09DE59A2-48F0-4D21-B43E-871EA3603BF3}" type="presOf" srcId="{20922090-C541-4430-AA06-C50881EA541B}" destId="{E52A299D-07FD-4E68-B712-BAFF986F9048}" srcOrd="0" destOrd="0" presId="urn:microsoft.com/office/officeart/2005/8/layout/radial1"/>
    <dgm:cxn modelId="{A9E5BA28-6ADD-4184-9FA5-410F39D134EE}" type="presOf" srcId="{0596C11F-49D2-4BB7-B17C-E8CD4CA52E25}" destId="{294A35CF-ADF4-4D83-BF6E-668B43361C95}" srcOrd="0" destOrd="0" presId="urn:microsoft.com/office/officeart/2005/8/layout/radial1"/>
    <dgm:cxn modelId="{11EC7A0F-FDA3-497C-B616-1BE673ACB7AD}" type="presOf" srcId="{E23D0EC1-538B-4BD7-96ED-065DC90FF9B2}" destId="{302B07CD-49C2-457B-9F0B-D6889FB74B7F}" srcOrd="0" destOrd="0" presId="urn:microsoft.com/office/officeart/2005/8/layout/radial1"/>
    <dgm:cxn modelId="{A6D834CF-3BE5-4690-8AEC-3714D447C582}" type="presParOf" srcId="{53B5A3A9-32BC-4AAC-B759-B6CA1D154090}" destId="{860600FE-E120-4FAE-B986-95B3586C6026}" srcOrd="0" destOrd="0" presId="urn:microsoft.com/office/officeart/2005/8/layout/radial1"/>
    <dgm:cxn modelId="{504E0DD9-2185-4581-8E47-9AE61946EB70}" type="presParOf" srcId="{53B5A3A9-32BC-4AAC-B759-B6CA1D154090}" destId="{66266363-317B-438F-981C-FCB1FF2F8B26}" srcOrd="1" destOrd="0" presId="urn:microsoft.com/office/officeart/2005/8/layout/radial1"/>
    <dgm:cxn modelId="{A8A2823D-A3EF-483C-BAB2-0F852CE62A73}" type="presParOf" srcId="{66266363-317B-438F-981C-FCB1FF2F8B26}" destId="{6286E035-028F-4180-A951-9253C4C6171E}" srcOrd="0" destOrd="0" presId="urn:microsoft.com/office/officeart/2005/8/layout/radial1"/>
    <dgm:cxn modelId="{97FDEACC-2F28-408A-9CBE-C76965A2A0DC}" type="presParOf" srcId="{53B5A3A9-32BC-4AAC-B759-B6CA1D154090}" destId="{302B07CD-49C2-457B-9F0B-D6889FB74B7F}" srcOrd="2" destOrd="0" presId="urn:microsoft.com/office/officeart/2005/8/layout/radial1"/>
    <dgm:cxn modelId="{0F9920F5-FCA9-44D1-B775-2FAF9C4DC1E8}" type="presParOf" srcId="{53B5A3A9-32BC-4AAC-B759-B6CA1D154090}" destId="{9A310D58-E2A4-4B75-8F3F-A97C3203765E}" srcOrd="3" destOrd="0" presId="urn:microsoft.com/office/officeart/2005/8/layout/radial1"/>
    <dgm:cxn modelId="{28D79019-CF8F-4DC6-BA77-751DA19DBF41}" type="presParOf" srcId="{9A310D58-E2A4-4B75-8F3F-A97C3203765E}" destId="{83438EB5-17A7-427A-B7C4-7F0C55959A42}" srcOrd="0" destOrd="0" presId="urn:microsoft.com/office/officeart/2005/8/layout/radial1"/>
    <dgm:cxn modelId="{D2AAD651-BE18-4C61-81F1-ECD0D1E58C45}" type="presParOf" srcId="{53B5A3A9-32BC-4AAC-B759-B6CA1D154090}" destId="{73AA430D-3F18-41B6-831B-E927B6E8D3F0}" srcOrd="4" destOrd="0" presId="urn:microsoft.com/office/officeart/2005/8/layout/radial1"/>
    <dgm:cxn modelId="{F1AB7099-1864-40B6-8AD9-C1ABF690AF25}" type="presParOf" srcId="{53B5A3A9-32BC-4AAC-B759-B6CA1D154090}" destId="{8D483A44-1820-4308-953D-0C7F2AD5FF71}" srcOrd="5" destOrd="0" presId="urn:microsoft.com/office/officeart/2005/8/layout/radial1"/>
    <dgm:cxn modelId="{8E84C353-1776-447C-8033-EA25354FCD92}" type="presParOf" srcId="{8D483A44-1820-4308-953D-0C7F2AD5FF71}" destId="{552CBE36-AA08-48E5-A1E4-9862B6F31194}" srcOrd="0" destOrd="0" presId="urn:microsoft.com/office/officeart/2005/8/layout/radial1"/>
    <dgm:cxn modelId="{3E7418CB-9EA8-4F89-A553-CC39679C784B}" type="presParOf" srcId="{53B5A3A9-32BC-4AAC-B759-B6CA1D154090}" destId="{CD615BE7-76A4-4B37-9BBF-8436918BF2A0}" srcOrd="6" destOrd="0" presId="urn:microsoft.com/office/officeart/2005/8/layout/radial1"/>
    <dgm:cxn modelId="{DB5383D8-1881-424D-98F0-2AB49B27D86B}" type="presParOf" srcId="{53B5A3A9-32BC-4AAC-B759-B6CA1D154090}" destId="{C7DA0B9C-39F4-465E-858E-5540DF8875E3}" srcOrd="7" destOrd="0" presId="urn:microsoft.com/office/officeart/2005/8/layout/radial1"/>
    <dgm:cxn modelId="{38E334F4-EC4B-4119-9556-3D9375445A51}" type="presParOf" srcId="{C7DA0B9C-39F4-465E-858E-5540DF8875E3}" destId="{C0818FFD-B9EB-4FFB-B6EC-DE1ECD9FD226}" srcOrd="0" destOrd="0" presId="urn:microsoft.com/office/officeart/2005/8/layout/radial1"/>
    <dgm:cxn modelId="{A3E0BBAA-E902-4CAE-9DA8-8D6CD99995DF}" type="presParOf" srcId="{53B5A3A9-32BC-4AAC-B759-B6CA1D154090}" destId="{4C5E9C49-FDFF-412B-8229-4A9C216875AA}" srcOrd="8" destOrd="0" presId="urn:microsoft.com/office/officeart/2005/8/layout/radial1"/>
    <dgm:cxn modelId="{621282F9-3A67-41FB-ABFA-6FFD88A9A100}" type="presParOf" srcId="{53B5A3A9-32BC-4AAC-B759-B6CA1D154090}" destId="{E52A299D-07FD-4E68-B712-BAFF986F9048}" srcOrd="9" destOrd="0" presId="urn:microsoft.com/office/officeart/2005/8/layout/radial1"/>
    <dgm:cxn modelId="{CA94322E-4712-445B-A846-A953E3C16954}" type="presParOf" srcId="{E52A299D-07FD-4E68-B712-BAFF986F9048}" destId="{D2701F3A-C8CF-4540-88A0-9DAF971A2F36}" srcOrd="0" destOrd="0" presId="urn:microsoft.com/office/officeart/2005/8/layout/radial1"/>
    <dgm:cxn modelId="{ECB7AC69-0B0C-4A21-A728-AF8715B73260}" type="presParOf" srcId="{53B5A3A9-32BC-4AAC-B759-B6CA1D154090}" destId="{B57624AE-A8A3-48B7-BC17-8D19E8D4E522}" srcOrd="10" destOrd="0" presId="urn:microsoft.com/office/officeart/2005/8/layout/radial1"/>
    <dgm:cxn modelId="{2A63DF20-F547-4F93-99AF-9D7F264EA838}" type="presParOf" srcId="{53B5A3A9-32BC-4AAC-B759-B6CA1D154090}" destId="{294A35CF-ADF4-4D83-BF6E-668B43361C95}" srcOrd="11" destOrd="0" presId="urn:microsoft.com/office/officeart/2005/8/layout/radial1"/>
    <dgm:cxn modelId="{820630E8-C3A5-4281-AA6E-F00651B5A4D8}" type="presParOf" srcId="{294A35CF-ADF4-4D83-BF6E-668B43361C95}" destId="{F8D32B75-0278-4477-9407-FBFDAB3E350F}" srcOrd="0" destOrd="0" presId="urn:microsoft.com/office/officeart/2005/8/layout/radial1"/>
    <dgm:cxn modelId="{180615A8-8B27-41C1-A51B-0D39CF85D8D5}" type="presParOf" srcId="{53B5A3A9-32BC-4AAC-B759-B6CA1D154090}" destId="{748063B5-056B-47DE-9B1B-985C75D29030}" srcOrd="1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41EF84-FA71-46AC-B86E-DF10665A7761}"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US"/>
        </a:p>
      </dgm:t>
    </dgm:pt>
    <dgm:pt modelId="{3C894C0F-5B4E-4C62-8D51-D0E796BE1044}">
      <dgm:prSet phldrT="[Text]"/>
      <dgm:spPr>
        <a:solidFill>
          <a:srgbClr val="FFC000"/>
        </a:solidFill>
        <a:ln>
          <a:solidFill>
            <a:schemeClr val="tx2"/>
          </a:solidFill>
        </a:ln>
      </dgm:spPr>
      <dgm:t>
        <a:bodyPr/>
        <a:lstStyle/>
        <a:p>
          <a:r>
            <a:rPr lang="en-US" dirty="0" smtClean="0">
              <a:solidFill>
                <a:schemeClr val="tx1">
                  <a:lumMod val="50000"/>
                </a:schemeClr>
              </a:solidFill>
            </a:rPr>
            <a:t>WELPA</a:t>
          </a:r>
          <a:endParaRPr lang="en-US" dirty="0">
            <a:solidFill>
              <a:schemeClr val="tx1">
                <a:lumMod val="50000"/>
              </a:schemeClr>
            </a:solidFill>
          </a:endParaRPr>
        </a:p>
      </dgm:t>
    </dgm:pt>
    <dgm:pt modelId="{54BC40DF-D69B-4BCE-AF79-AE6EA78F8903}" type="parTrans" cxnId="{BB59432A-4200-489E-9D76-6EB29CC937A3}">
      <dgm:prSet/>
      <dgm:spPr/>
      <dgm:t>
        <a:bodyPr/>
        <a:lstStyle/>
        <a:p>
          <a:endParaRPr lang="en-US"/>
        </a:p>
      </dgm:t>
    </dgm:pt>
    <dgm:pt modelId="{EFD56354-C567-4F94-A18C-3F3DEDC71AAE}" type="sibTrans" cxnId="{BB59432A-4200-489E-9D76-6EB29CC937A3}">
      <dgm:prSet/>
      <dgm:spPr/>
      <dgm:t>
        <a:bodyPr/>
        <a:lstStyle/>
        <a:p>
          <a:endParaRPr lang="en-US"/>
        </a:p>
      </dgm:t>
    </dgm:pt>
    <dgm:pt modelId="{70B63208-92B5-48B2-B0A1-50C12944CD0D}">
      <dgm:prSet phldrT="[Text]" custT="1"/>
      <dgm:spPr>
        <a:solidFill>
          <a:schemeClr val="accent2">
            <a:lumMod val="75000"/>
          </a:schemeClr>
        </a:solidFill>
      </dgm:spPr>
      <dgm:t>
        <a:bodyPr/>
        <a:lstStyle/>
        <a:p>
          <a:r>
            <a:rPr lang="en-US" sz="1500" dirty="0" smtClean="0"/>
            <a:t>Paper &amp; pencil only</a:t>
          </a:r>
          <a:endParaRPr lang="en-US" sz="1500" dirty="0"/>
        </a:p>
      </dgm:t>
    </dgm:pt>
    <dgm:pt modelId="{786191E3-2E34-422E-A34A-89FDF7383CD9}" type="parTrans" cxnId="{15D57C12-F7A6-43BA-BAF7-5AF4E1F19B44}">
      <dgm:prSet/>
      <dgm:spPr/>
      <dgm:t>
        <a:bodyPr/>
        <a:lstStyle/>
        <a:p>
          <a:endParaRPr lang="en-US"/>
        </a:p>
      </dgm:t>
    </dgm:pt>
    <dgm:pt modelId="{54CECB04-856D-43A5-85E9-A83376F8522D}" type="sibTrans" cxnId="{15D57C12-F7A6-43BA-BAF7-5AF4E1F19B44}">
      <dgm:prSet/>
      <dgm:spPr/>
      <dgm:t>
        <a:bodyPr/>
        <a:lstStyle/>
        <a:p>
          <a:endParaRPr lang="en-US"/>
        </a:p>
      </dgm:t>
    </dgm:pt>
    <dgm:pt modelId="{B433C0B5-CF23-49BA-B4EC-48EEF502F510}">
      <dgm:prSet phldrT="[Text]" custT="1"/>
      <dgm:spPr>
        <a:solidFill>
          <a:schemeClr val="accent6">
            <a:lumMod val="50000"/>
          </a:schemeClr>
        </a:solidFill>
      </dgm:spPr>
      <dgm:t>
        <a:bodyPr/>
        <a:lstStyle/>
        <a:p>
          <a:r>
            <a:rPr lang="en-US" sz="1500" dirty="0" smtClean="0"/>
            <a:t>Speaking test given 1:1</a:t>
          </a:r>
          <a:endParaRPr lang="en-US" sz="1500" dirty="0"/>
        </a:p>
      </dgm:t>
    </dgm:pt>
    <dgm:pt modelId="{D1A727B5-E747-4A58-9857-9B319AAFD9BE}" type="parTrans" cxnId="{27E86169-DB0D-47BE-B316-F41651AFE734}">
      <dgm:prSet/>
      <dgm:spPr/>
      <dgm:t>
        <a:bodyPr/>
        <a:lstStyle/>
        <a:p>
          <a:endParaRPr lang="en-US"/>
        </a:p>
      </dgm:t>
    </dgm:pt>
    <dgm:pt modelId="{39BA6A1E-B19E-4B3F-8141-371EB0490899}" type="sibTrans" cxnId="{27E86169-DB0D-47BE-B316-F41651AFE734}">
      <dgm:prSet/>
      <dgm:spPr/>
      <dgm:t>
        <a:bodyPr/>
        <a:lstStyle/>
        <a:p>
          <a:endParaRPr lang="en-US"/>
        </a:p>
      </dgm:t>
    </dgm:pt>
    <dgm:pt modelId="{44FA5CDB-1BE4-41DE-A6B8-1EC1B0DE62E1}">
      <dgm:prSet phldrT="[Text]" custT="1"/>
      <dgm:spPr>
        <a:solidFill>
          <a:srgbClr val="7030A0"/>
        </a:solidFill>
      </dgm:spPr>
      <dgm:t>
        <a:bodyPr/>
        <a:lstStyle/>
        <a:p>
          <a:r>
            <a:rPr lang="en-US" sz="1400" dirty="0" smtClean="0"/>
            <a:t>Assessed students on </a:t>
          </a:r>
          <a:r>
            <a:rPr lang="en-US" sz="1400" b="1" u="sng" dirty="0" smtClean="0"/>
            <a:t>4</a:t>
          </a:r>
          <a:r>
            <a:rPr lang="en-US" sz="1400" dirty="0" smtClean="0"/>
            <a:t> levels of proficiency</a:t>
          </a:r>
          <a:endParaRPr lang="en-US" sz="1400" dirty="0"/>
        </a:p>
      </dgm:t>
    </dgm:pt>
    <dgm:pt modelId="{4309B120-8754-43C2-8E71-3FC097B316D2}" type="parTrans" cxnId="{E7E663EA-DD6F-4B5D-98FF-922CA21C25CB}">
      <dgm:prSet/>
      <dgm:spPr/>
      <dgm:t>
        <a:bodyPr/>
        <a:lstStyle/>
        <a:p>
          <a:endParaRPr lang="en-US"/>
        </a:p>
      </dgm:t>
    </dgm:pt>
    <dgm:pt modelId="{063AC449-4A89-4557-B785-9A7C3F92E23A}" type="sibTrans" cxnId="{E7E663EA-DD6F-4B5D-98FF-922CA21C25CB}">
      <dgm:prSet/>
      <dgm:spPr/>
      <dgm:t>
        <a:bodyPr/>
        <a:lstStyle/>
        <a:p>
          <a:endParaRPr lang="en-US"/>
        </a:p>
      </dgm:t>
    </dgm:pt>
    <dgm:pt modelId="{8B07425D-D53D-4693-B1DC-40F4BDD97D5E}" type="pres">
      <dgm:prSet presAssocID="{4141EF84-FA71-46AC-B86E-DF10665A7761}" presName="cycle" presStyleCnt="0">
        <dgm:presLayoutVars>
          <dgm:chMax val="1"/>
          <dgm:dir/>
          <dgm:animLvl val="ctr"/>
          <dgm:resizeHandles val="exact"/>
        </dgm:presLayoutVars>
      </dgm:prSet>
      <dgm:spPr/>
      <dgm:t>
        <a:bodyPr/>
        <a:lstStyle/>
        <a:p>
          <a:endParaRPr lang="en-US"/>
        </a:p>
      </dgm:t>
    </dgm:pt>
    <dgm:pt modelId="{E758E855-F60B-49AE-A5B0-B6AF08601329}" type="pres">
      <dgm:prSet presAssocID="{3C894C0F-5B4E-4C62-8D51-D0E796BE1044}" presName="centerShape" presStyleLbl="node0" presStyleIdx="0" presStyleCnt="1"/>
      <dgm:spPr/>
      <dgm:t>
        <a:bodyPr/>
        <a:lstStyle/>
        <a:p>
          <a:endParaRPr lang="en-US"/>
        </a:p>
      </dgm:t>
    </dgm:pt>
    <dgm:pt modelId="{99C291ED-47A6-4F08-B232-7CFA05FE87C9}" type="pres">
      <dgm:prSet presAssocID="{786191E3-2E34-422E-A34A-89FDF7383CD9}" presName="Name9" presStyleLbl="parChTrans1D2" presStyleIdx="0" presStyleCnt="3"/>
      <dgm:spPr/>
      <dgm:t>
        <a:bodyPr/>
        <a:lstStyle/>
        <a:p>
          <a:endParaRPr lang="en-US"/>
        </a:p>
      </dgm:t>
    </dgm:pt>
    <dgm:pt modelId="{5BB34224-481D-4313-BBA2-3A623BF9B23C}" type="pres">
      <dgm:prSet presAssocID="{786191E3-2E34-422E-A34A-89FDF7383CD9}" presName="connTx" presStyleLbl="parChTrans1D2" presStyleIdx="0" presStyleCnt="3"/>
      <dgm:spPr/>
      <dgm:t>
        <a:bodyPr/>
        <a:lstStyle/>
        <a:p>
          <a:endParaRPr lang="en-US"/>
        </a:p>
      </dgm:t>
    </dgm:pt>
    <dgm:pt modelId="{884FFB38-BD87-45BA-9AD1-2C42C1ACDB0F}" type="pres">
      <dgm:prSet presAssocID="{70B63208-92B5-48B2-B0A1-50C12944CD0D}" presName="node" presStyleLbl="node1" presStyleIdx="0" presStyleCnt="3">
        <dgm:presLayoutVars>
          <dgm:bulletEnabled val="1"/>
        </dgm:presLayoutVars>
      </dgm:prSet>
      <dgm:spPr/>
      <dgm:t>
        <a:bodyPr/>
        <a:lstStyle/>
        <a:p>
          <a:endParaRPr lang="en-US"/>
        </a:p>
      </dgm:t>
    </dgm:pt>
    <dgm:pt modelId="{4D91CBB5-C5D3-4E79-8BB8-FB9390110B00}" type="pres">
      <dgm:prSet presAssocID="{D1A727B5-E747-4A58-9857-9B319AAFD9BE}" presName="Name9" presStyleLbl="parChTrans1D2" presStyleIdx="1" presStyleCnt="3"/>
      <dgm:spPr/>
      <dgm:t>
        <a:bodyPr/>
        <a:lstStyle/>
        <a:p>
          <a:endParaRPr lang="en-US"/>
        </a:p>
      </dgm:t>
    </dgm:pt>
    <dgm:pt modelId="{0AD314FE-C670-4193-98A0-6FE27C8539E4}" type="pres">
      <dgm:prSet presAssocID="{D1A727B5-E747-4A58-9857-9B319AAFD9BE}" presName="connTx" presStyleLbl="parChTrans1D2" presStyleIdx="1" presStyleCnt="3"/>
      <dgm:spPr/>
      <dgm:t>
        <a:bodyPr/>
        <a:lstStyle/>
        <a:p>
          <a:endParaRPr lang="en-US"/>
        </a:p>
      </dgm:t>
    </dgm:pt>
    <dgm:pt modelId="{D9615E5C-280F-41E1-A919-E60B68502E08}" type="pres">
      <dgm:prSet presAssocID="{B433C0B5-CF23-49BA-B4EC-48EEF502F510}" presName="node" presStyleLbl="node1" presStyleIdx="1" presStyleCnt="3" custRadScaleRad="111627" custRadScaleInc="-293829">
        <dgm:presLayoutVars>
          <dgm:bulletEnabled val="1"/>
        </dgm:presLayoutVars>
      </dgm:prSet>
      <dgm:spPr/>
      <dgm:t>
        <a:bodyPr/>
        <a:lstStyle/>
        <a:p>
          <a:endParaRPr lang="en-US"/>
        </a:p>
      </dgm:t>
    </dgm:pt>
    <dgm:pt modelId="{3F8FE48B-103A-4D5A-A26F-F49AD5EDC762}" type="pres">
      <dgm:prSet presAssocID="{4309B120-8754-43C2-8E71-3FC097B316D2}" presName="Name9" presStyleLbl="parChTrans1D2" presStyleIdx="2" presStyleCnt="3"/>
      <dgm:spPr/>
      <dgm:t>
        <a:bodyPr/>
        <a:lstStyle/>
        <a:p>
          <a:endParaRPr lang="en-US"/>
        </a:p>
      </dgm:t>
    </dgm:pt>
    <dgm:pt modelId="{E227F020-EF45-4E4C-9C95-1C88AD9C0A87}" type="pres">
      <dgm:prSet presAssocID="{4309B120-8754-43C2-8E71-3FC097B316D2}" presName="connTx" presStyleLbl="parChTrans1D2" presStyleIdx="2" presStyleCnt="3"/>
      <dgm:spPr/>
      <dgm:t>
        <a:bodyPr/>
        <a:lstStyle/>
        <a:p>
          <a:endParaRPr lang="en-US"/>
        </a:p>
      </dgm:t>
    </dgm:pt>
    <dgm:pt modelId="{BAB9950C-F9DC-45C8-9A7E-12C26A35A16C}" type="pres">
      <dgm:prSet presAssocID="{44FA5CDB-1BE4-41DE-A6B8-1EC1B0DE62E1}" presName="node" presStyleLbl="node1" presStyleIdx="2" presStyleCnt="3">
        <dgm:presLayoutVars>
          <dgm:bulletEnabled val="1"/>
        </dgm:presLayoutVars>
      </dgm:prSet>
      <dgm:spPr/>
      <dgm:t>
        <a:bodyPr/>
        <a:lstStyle/>
        <a:p>
          <a:endParaRPr lang="en-US"/>
        </a:p>
      </dgm:t>
    </dgm:pt>
  </dgm:ptLst>
  <dgm:cxnLst>
    <dgm:cxn modelId="{3C49EDC0-3F01-4956-9835-13783D57A999}" type="presOf" srcId="{D1A727B5-E747-4A58-9857-9B319AAFD9BE}" destId="{4D91CBB5-C5D3-4E79-8BB8-FB9390110B00}" srcOrd="0" destOrd="0" presId="urn:microsoft.com/office/officeart/2005/8/layout/radial1"/>
    <dgm:cxn modelId="{1FF265F9-13B1-46B8-819E-4C6164C9F991}" type="presOf" srcId="{B433C0B5-CF23-49BA-B4EC-48EEF502F510}" destId="{D9615E5C-280F-41E1-A919-E60B68502E08}" srcOrd="0" destOrd="0" presId="urn:microsoft.com/office/officeart/2005/8/layout/radial1"/>
    <dgm:cxn modelId="{15D57C12-F7A6-43BA-BAF7-5AF4E1F19B44}" srcId="{3C894C0F-5B4E-4C62-8D51-D0E796BE1044}" destId="{70B63208-92B5-48B2-B0A1-50C12944CD0D}" srcOrd="0" destOrd="0" parTransId="{786191E3-2E34-422E-A34A-89FDF7383CD9}" sibTransId="{54CECB04-856D-43A5-85E9-A83376F8522D}"/>
    <dgm:cxn modelId="{9416ABE3-8528-4AD5-8575-20CFE831E493}" type="presOf" srcId="{70B63208-92B5-48B2-B0A1-50C12944CD0D}" destId="{884FFB38-BD87-45BA-9AD1-2C42C1ACDB0F}" srcOrd="0" destOrd="0" presId="urn:microsoft.com/office/officeart/2005/8/layout/radial1"/>
    <dgm:cxn modelId="{276A21E3-3CE8-440D-90D2-3902B35610E4}" type="presOf" srcId="{4309B120-8754-43C2-8E71-3FC097B316D2}" destId="{3F8FE48B-103A-4D5A-A26F-F49AD5EDC762}" srcOrd="0" destOrd="0" presId="urn:microsoft.com/office/officeart/2005/8/layout/radial1"/>
    <dgm:cxn modelId="{F47F23FE-22BF-41CA-9C01-62FB752A0081}" type="presOf" srcId="{44FA5CDB-1BE4-41DE-A6B8-1EC1B0DE62E1}" destId="{BAB9950C-F9DC-45C8-9A7E-12C26A35A16C}" srcOrd="0" destOrd="0" presId="urn:microsoft.com/office/officeart/2005/8/layout/radial1"/>
    <dgm:cxn modelId="{BB59432A-4200-489E-9D76-6EB29CC937A3}" srcId="{4141EF84-FA71-46AC-B86E-DF10665A7761}" destId="{3C894C0F-5B4E-4C62-8D51-D0E796BE1044}" srcOrd="0" destOrd="0" parTransId="{54BC40DF-D69B-4BCE-AF79-AE6EA78F8903}" sibTransId="{EFD56354-C567-4F94-A18C-3F3DEDC71AAE}"/>
    <dgm:cxn modelId="{E7E663EA-DD6F-4B5D-98FF-922CA21C25CB}" srcId="{3C894C0F-5B4E-4C62-8D51-D0E796BE1044}" destId="{44FA5CDB-1BE4-41DE-A6B8-1EC1B0DE62E1}" srcOrd="2" destOrd="0" parTransId="{4309B120-8754-43C2-8E71-3FC097B316D2}" sibTransId="{063AC449-4A89-4557-B785-9A7C3F92E23A}"/>
    <dgm:cxn modelId="{94BFD06D-BDD6-4C8C-A2BF-D76EFD9164A2}" type="presOf" srcId="{4309B120-8754-43C2-8E71-3FC097B316D2}" destId="{E227F020-EF45-4E4C-9C95-1C88AD9C0A87}" srcOrd="1" destOrd="0" presId="urn:microsoft.com/office/officeart/2005/8/layout/radial1"/>
    <dgm:cxn modelId="{8BE52ADD-E838-41A0-AB02-98D02FECD262}" type="presOf" srcId="{3C894C0F-5B4E-4C62-8D51-D0E796BE1044}" destId="{E758E855-F60B-49AE-A5B0-B6AF08601329}" srcOrd="0" destOrd="0" presId="urn:microsoft.com/office/officeart/2005/8/layout/radial1"/>
    <dgm:cxn modelId="{6F767ABD-33E6-494B-BC52-9853BFD73765}" type="presOf" srcId="{786191E3-2E34-422E-A34A-89FDF7383CD9}" destId="{99C291ED-47A6-4F08-B232-7CFA05FE87C9}" srcOrd="0" destOrd="0" presId="urn:microsoft.com/office/officeart/2005/8/layout/radial1"/>
    <dgm:cxn modelId="{C1F502C6-4D4A-43A4-B095-13FFCE57EFC2}" type="presOf" srcId="{4141EF84-FA71-46AC-B86E-DF10665A7761}" destId="{8B07425D-D53D-4693-B1DC-40F4BDD97D5E}" srcOrd="0" destOrd="0" presId="urn:microsoft.com/office/officeart/2005/8/layout/radial1"/>
    <dgm:cxn modelId="{27E86169-DB0D-47BE-B316-F41651AFE734}" srcId="{3C894C0F-5B4E-4C62-8D51-D0E796BE1044}" destId="{B433C0B5-CF23-49BA-B4EC-48EEF502F510}" srcOrd="1" destOrd="0" parTransId="{D1A727B5-E747-4A58-9857-9B319AAFD9BE}" sibTransId="{39BA6A1E-B19E-4B3F-8141-371EB0490899}"/>
    <dgm:cxn modelId="{D363861E-9179-4272-AA50-C76F6E0E6748}" type="presOf" srcId="{D1A727B5-E747-4A58-9857-9B319AAFD9BE}" destId="{0AD314FE-C670-4193-98A0-6FE27C8539E4}" srcOrd="1" destOrd="0" presId="urn:microsoft.com/office/officeart/2005/8/layout/radial1"/>
    <dgm:cxn modelId="{EC1844CF-485A-4B47-98A9-1656067EB0F6}" type="presOf" srcId="{786191E3-2E34-422E-A34A-89FDF7383CD9}" destId="{5BB34224-481D-4313-BBA2-3A623BF9B23C}" srcOrd="1" destOrd="0" presId="urn:microsoft.com/office/officeart/2005/8/layout/radial1"/>
    <dgm:cxn modelId="{611D1318-669F-4787-99A6-F61CA82A29FE}" type="presParOf" srcId="{8B07425D-D53D-4693-B1DC-40F4BDD97D5E}" destId="{E758E855-F60B-49AE-A5B0-B6AF08601329}" srcOrd="0" destOrd="0" presId="urn:microsoft.com/office/officeart/2005/8/layout/radial1"/>
    <dgm:cxn modelId="{7DBDBF9F-0928-4067-BA3B-AAE45FDDBE43}" type="presParOf" srcId="{8B07425D-D53D-4693-B1DC-40F4BDD97D5E}" destId="{99C291ED-47A6-4F08-B232-7CFA05FE87C9}" srcOrd="1" destOrd="0" presId="urn:microsoft.com/office/officeart/2005/8/layout/radial1"/>
    <dgm:cxn modelId="{7855B515-B445-46F8-843C-510F192B206C}" type="presParOf" srcId="{99C291ED-47A6-4F08-B232-7CFA05FE87C9}" destId="{5BB34224-481D-4313-BBA2-3A623BF9B23C}" srcOrd="0" destOrd="0" presId="urn:microsoft.com/office/officeart/2005/8/layout/radial1"/>
    <dgm:cxn modelId="{492B2601-B652-4D8C-A490-74022E38B69D}" type="presParOf" srcId="{8B07425D-D53D-4693-B1DC-40F4BDD97D5E}" destId="{884FFB38-BD87-45BA-9AD1-2C42C1ACDB0F}" srcOrd="2" destOrd="0" presId="urn:microsoft.com/office/officeart/2005/8/layout/radial1"/>
    <dgm:cxn modelId="{1B556C53-9806-444B-AE5E-C791AEDF1398}" type="presParOf" srcId="{8B07425D-D53D-4693-B1DC-40F4BDD97D5E}" destId="{4D91CBB5-C5D3-4E79-8BB8-FB9390110B00}" srcOrd="3" destOrd="0" presId="urn:microsoft.com/office/officeart/2005/8/layout/radial1"/>
    <dgm:cxn modelId="{6B40D337-E84A-4B04-B53F-26A09487189F}" type="presParOf" srcId="{4D91CBB5-C5D3-4E79-8BB8-FB9390110B00}" destId="{0AD314FE-C670-4193-98A0-6FE27C8539E4}" srcOrd="0" destOrd="0" presId="urn:microsoft.com/office/officeart/2005/8/layout/radial1"/>
    <dgm:cxn modelId="{5FCA03FF-DDC8-4792-9EBF-1625FAA900E2}" type="presParOf" srcId="{8B07425D-D53D-4693-B1DC-40F4BDD97D5E}" destId="{D9615E5C-280F-41E1-A919-E60B68502E08}" srcOrd="4" destOrd="0" presId="urn:microsoft.com/office/officeart/2005/8/layout/radial1"/>
    <dgm:cxn modelId="{824AD6AD-24D6-41E7-AF72-F998BFB4BE42}" type="presParOf" srcId="{8B07425D-D53D-4693-B1DC-40F4BDD97D5E}" destId="{3F8FE48B-103A-4D5A-A26F-F49AD5EDC762}" srcOrd="5" destOrd="0" presId="urn:microsoft.com/office/officeart/2005/8/layout/radial1"/>
    <dgm:cxn modelId="{8D54910B-B250-4697-852A-FD72A2B15FA0}" type="presParOf" srcId="{3F8FE48B-103A-4D5A-A26F-F49AD5EDC762}" destId="{E227F020-EF45-4E4C-9C95-1C88AD9C0A87}" srcOrd="0" destOrd="0" presId="urn:microsoft.com/office/officeart/2005/8/layout/radial1"/>
    <dgm:cxn modelId="{B1050150-0FE5-4DDE-8544-56D96BBBB395}" type="presParOf" srcId="{8B07425D-D53D-4693-B1DC-40F4BDD97D5E}" destId="{BAB9950C-F9DC-45C8-9A7E-12C26A35A16C}" srcOrd="6" destOrd="0" presId="urn:microsoft.com/office/officeart/2005/8/layout/radial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0600FE-E120-4FAE-B986-95B3586C6026}">
      <dsp:nvSpPr>
        <dsp:cNvPr id="0" name=""/>
        <dsp:cNvSpPr/>
      </dsp:nvSpPr>
      <dsp:spPr>
        <a:xfrm>
          <a:off x="2503563" y="1731425"/>
          <a:ext cx="1280156" cy="1280156"/>
        </a:xfrm>
        <a:prstGeom prst="ellipse">
          <a:avLst/>
        </a:prstGeom>
        <a:solidFill>
          <a:srgbClr val="FFFF00"/>
        </a:solidFill>
        <a:ln w="15875"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US" sz="3000" kern="1200" dirty="0" smtClean="0">
              <a:solidFill>
                <a:schemeClr val="tx1">
                  <a:lumMod val="50000"/>
                </a:schemeClr>
              </a:solidFill>
            </a:rPr>
            <a:t>ELPA 21</a:t>
          </a:r>
          <a:endParaRPr lang="en-US" sz="3000" kern="1200" dirty="0">
            <a:solidFill>
              <a:schemeClr val="tx1">
                <a:lumMod val="50000"/>
              </a:schemeClr>
            </a:solidFill>
          </a:endParaRPr>
        </a:p>
      </dsp:txBody>
      <dsp:txXfrm>
        <a:off x="2691038" y="1918900"/>
        <a:ext cx="905206" cy="905206"/>
      </dsp:txXfrm>
    </dsp:sp>
    <dsp:sp modelId="{66266363-317B-438F-981C-FCB1FF2F8B26}">
      <dsp:nvSpPr>
        <dsp:cNvPr id="0" name=""/>
        <dsp:cNvSpPr/>
      </dsp:nvSpPr>
      <dsp:spPr>
        <a:xfrm rot="16483077">
          <a:off x="2969642" y="1467721"/>
          <a:ext cx="493915" cy="39503"/>
        </a:xfrm>
        <a:custGeom>
          <a:avLst/>
          <a:gdLst/>
          <a:ahLst/>
          <a:cxnLst/>
          <a:rect l="0" t="0" r="0" b="0"/>
          <a:pathLst>
            <a:path>
              <a:moveTo>
                <a:pt x="0" y="19751"/>
              </a:moveTo>
              <a:lnTo>
                <a:pt x="493915" y="1975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204252" y="1475125"/>
        <a:ext cx="24695" cy="24695"/>
      </dsp:txXfrm>
    </dsp:sp>
    <dsp:sp modelId="{302B07CD-49C2-457B-9F0B-D6889FB74B7F}">
      <dsp:nvSpPr>
        <dsp:cNvPr id="0" name=""/>
        <dsp:cNvSpPr/>
      </dsp:nvSpPr>
      <dsp:spPr>
        <a:xfrm>
          <a:off x="2685494" y="41713"/>
          <a:ext cx="1201674" cy="1201674"/>
        </a:xfrm>
        <a:prstGeom prst="ellipse">
          <a:avLst/>
        </a:prstGeom>
        <a:solidFill>
          <a:schemeClr val="accent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Online*</a:t>
          </a:r>
          <a:endParaRPr lang="en-US" sz="1500" kern="1200" dirty="0"/>
        </a:p>
      </dsp:txBody>
      <dsp:txXfrm>
        <a:off x="2861475" y="217694"/>
        <a:ext cx="849712" cy="849712"/>
      </dsp:txXfrm>
    </dsp:sp>
    <dsp:sp modelId="{9A310D58-E2A4-4B75-8F3F-A97C3203765E}">
      <dsp:nvSpPr>
        <dsp:cNvPr id="0" name=""/>
        <dsp:cNvSpPr/>
      </dsp:nvSpPr>
      <dsp:spPr>
        <a:xfrm rot="2747664">
          <a:off x="3511147" y="2997107"/>
          <a:ext cx="520394" cy="39503"/>
        </a:xfrm>
        <a:custGeom>
          <a:avLst/>
          <a:gdLst/>
          <a:ahLst/>
          <a:cxnLst/>
          <a:rect l="0" t="0" r="0" b="0"/>
          <a:pathLst>
            <a:path>
              <a:moveTo>
                <a:pt x="0" y="19751"/>
              </a:moveTo>
              <a:lnTo>
                <a:pt x="520394" y="1975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758334" y="3003849"/>
        <a:ext cx="26019" cy="26019"/>
      </dsp:txXfrm>
    </dsp:sp>
    <dsp:sp modelId="{73AA430D-3F18-41B6-831B-E927B6E8D3F0}">
      <dsp:nvSpPr>
        <dsp:cNvPr id="0" name=""/>
        <dsp:cNvSpPr/>
      </dsp:nvSpPr>
      <dsp:spPr>
        <a:xfrm>
          <a:off x="3758970" y="3022136"/>
          <a:ext cx="1280156" cy="1280156"/>
        </a:xfrm>
        <a:prstGeom prst="ellipse">
          <a:avLst/>
        </a:prstGeom>
        <a:solidFill>
          <a:srgbClr val="7030A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Assesses students on </a:t>
          </a:r>
          <a:r>
            <a:rPr lang="en-US" sz="1400" b="1" u="sng" kern="1200" dirty="0" smtClean="0"/>
            <a:t>5</a:t>
          </a:r>
          <a:r>
            <a:rPr lang="en-US" sz="1400" kern="1200" dirty="0" smtClean="0"/>
            <a:t> levels of proficiency</a:t>
          </a:r>
          <a:endParaRPr lang="en-US" sz="1400" kern="1200" dirty="0"/>
        </a:p>
      </dsp:txBody>
      <dsp:txXfrm>
        <a:off x="3946445" y="3209611"/>
        <a:ext cx="905206" cy="905206"/>
      </dsp:txXfrm>
    </dsp:sp>
    <dsp:sp modelId="{8D483A44-1820-4308-953D-0C7F2AD5FF71}">
      <dsp:nvSpPr>
        <dsp:cNvPr id="0" name=""/>
        <dsp:cNvSpPr/>
      </dsp:nvSpPr>
      <dsp:spPr>
        <a:xfrm rot="19856952">
          <a:off x="3681715" y="1958053"/>
          <a:ext cx="341387" cy="39503"/>
        </a:xfrm>
        <a:custGeom>
          <a:avLst/>
          <a:gdLst/>
          <a:ahLst/>
          <a:cxnLst/>
          <a:rect l="0" t="0" r="0" b="0"/>
          <a:pathLst>
            <a:path>
              <a:moveTo>
                <a:pt x="0" y="19751"/>
              </a:moveTo>
              <a:lnTo>
                <a:pt x="341387" y="1975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843874" y="1969270"/>
        <a:ext cx="17069" cy="17069"/>
      </dsp:txXfrm>
    </dsp:sp>
    <dsp:sp modelId="{CD615BE7-76A4-4B37-9BBF-8436918BF2A0}">
      <dsp:nvSpPr>
        <dsp:cNvPr id="0" name=""/>
        <dsp:cNvSpPr/>
      </dsp:nvSpPr>
      <dsp:spPr>
        <a:xfrm>
          <a:off x="3912024" y="916547"/>
          <a:ext cx="1350069" cy="1306364"/>
        </a:xfrm>
        <a:prstGeom prst="ellipse">
          <a:avLst/>
        </a:prstGeom>
        <a:solidFill>
          <a:schemeClr val="accent6">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Speaking test in small groups</a:t>
          </a:r>
          <a:endParaRPr lang="en-US" sz="1500" kern="1200" dirty="0"/>
        </a:p>
      </dsp:txBody>
      <dsp:txXfrm>
        <a:off x="4109737" y="1107860"/>
        <a:ext cx="954643" cy="923738"/>
      </dsp:txXfrm>
    </dsp:sp>
    <dsp:sp modelId="{C7DA0B9C-39F4-465E-858E-5540DF8875E3}">
      <dsp:nvSpPr>
        <dsp:cNvPr id="0" name=""/>
        <dsp:cNvSpPr/>
      </dsp:nvSpPr>
      <dsp:spPr>
        <a:xfrm rot="9046949">
          <a:off x="1183586" y="3029460"/>
          <a:ext cx="1496617" cy="39503"/>
        </a:xfrm>
        <a:custGeom>
          <a:avLst/>
          <a:gdLst/>
          <a:ahLst/>
          <a:cxnLst/>
          <a:rect l="0" t="0" r="0" b="0"/>
          <a:pathLst>
            <a:path>
              <a:moveTo>
                <a:pt x="0" y="19751"/>
              </a:moveTo>
              <a:lnTo>
                <a:pt x="1496617" y="1975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894479" y="3011796"/>
        <a:ext cx="74830" cy="74830"/>
      </dsp:txXfrm>
    </dsp:sp>
    <dsp:sp modelId="{4C5E9C49-FDFF-412B-8229-4A9C216875AA}">
      <dsp:nvSpPr>
        <dsp:cNvPr id="0" name=""/>
        <dsp:cNvSpPr/>
      </dsp:nvSpPr>
      <dsp:spPr>
        <a:xfrm>
          <a:off x="80070" y="3086842"/>
          <a:ext cx="1280156" cy="1280156"/>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Determines continued placement in ELL Program</a:t>
          </a:r>
          <a:endParaRPr lang="en-US" sz="1400" kern="1200" dirty="0"/>
        </a:p>
      </dsp:txBody>
      <dsp:txXfrm>
        <a:off x="267545" y="3274317"/>
        <a:ext cx="905206" cy="905206"/>
      </dsp:txXfrm>
    </dsp:sp>
    <dsp:sp modelId="{E52A299D-07FD-4E68-B712-BAFF986F9048}">
      <dsp:nvSpPr>
        <dsp:cNvPr id="0" name=""/>
        <dsp:cNvSpPr/>
      </dsp:nvSpPr>
      <dsp:spPr>
        <a:xfrm rot="10869963">
          <a:off x="1346771" y="2326953"/>
          <a:ext cx="1157044" cy="39503"/>
        </a:xfrm>
        <a:custGeom>
          <a:avLst/>
          <a:gdLst/>
          <a:ahLst/>
          <a:cxnLst/>
          <a:rect l="0" t="0" r="0" b="0"/>
          <a:pathLst>
            <a:path>
              <a:moveTo>
                <a:pt x="0" y="19751"/>
              </a:moveTo>
              <a:lnTo>
                <a:pt x="1157044" y="1975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896367" y="2317778"/>
        <a:ext cx="57852" cy="57852"/>
      </dsp:txXfrm>
    </dsp:sp>
    <dsp:sp modelId="{B57624AE-A8A3-48B7-BC17-8D19E8D4E522}">
      <dsp:nvSpPr>
        <dsp:cNvPr id="0" name=""/>
        <dsp:cNvSpPr/>
      </dsp:nvSpPr>
      <dsp:spPr>
        <a:xfrm>
          <a:off x="66867" y="1681828"/>
          <a:ext cx="1280156" cy="1280156"/>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Requires students to use academic language</a:t>
          </a:r>
          <a:endParaRPr lang="en-US" sz="1400" kern="1200" dirty="0"/>
        </a:p>
      </dsp:txBody>
      <dsp:txXfrm>
        <a:off x="254342" y="1869303"/>
        <a:ext cx="905206" cy="905206"/>
      </dsp:txXfrm>
    </dsp:sp>
    <dsp:sp modelId="{294A35CF-ADF4-4D83-BF6E-668B43361C95}">
      <dsp:nvSpPr>
        <dsp:cNvPr id="0" name=""/>
        <dsp:cNvSpPr/>
      </dsp:nvSpPr>
      <dsp:spPr>
        <a:xfrm rot="12795880">
          <a:off x="1112419" y="1553760"/>
          <a:ext cx="1629525" cy="39503"/>
        </a:xfrm>
        <a:custGeom>
          <a:avLst/>
          <a:gdLst/>
          <a:ahLst/>
          <a:cxnLst/>
          <a:rect l="0" t="0" r="0" b="0"/>
          <a:pathLst>
            <a:path>
              <a:moveTo>
                <a:pt x="0" y="19751"/>
              </a:moveTo>
              <a:lnTo>
                <a:pt x="1629525" y="1975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886443" y="1532774"/>
        <a:ext cx="81476" cy="81476"/>
      </dsp:txXfrm>
    </dsp:sp>
    <dsp:sp modelId="{748063B5-056B-47DE-9B1B-985C75D29030}">
      <dsp:nvSpPr>
        <dsp:cNvPr id="0" name=""/>
        <dsp:cNvSpPr/>
      </dsp:nvSpPr>
      <dsp:spPr>
        <a:xfrm>
          <a:off x="70645" y="135443"/>
          <a:ext cx="1280156" cy="1280156"/>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Assesses proficiency in 4 domains</a:t>
          </a:r>
          <a:endParaRPr lang="en-US" sz="1400" kern="1200" dirty="0"/>
        </a:p>
      </dsp:txBody>
      <dsp:txXfrm>
        <a:off x="258120" y="322918"/>
        <a:ext cx="905206" cy="9052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58E855-F60B-49AE-A5B0-B6AF08601329}">
      <dsp:nvSpPr>
        <dsp:cNvPr id="0" name=""/>
        <dsp:cNvSpPr/>
      </dsp:nvSpPr>
      <dsp:spPr>
        <a:xfrm>
          <a:off x="1543977" y="2044555"/>
          <a:ext cx="1353416" cy="1353416"/>
        </a:xfrm>
        <a:prstGeom prst="ellipse">
          <a:avLst/>
        </a:prstGeom>
        <a:solidFill>
          <a:srgbClr val="FFC000"/>
        </a:solidFill>
        <a:ln w="15875"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solidFill>
                <a:schemeClr val="tx1">
                  <a:lumMod val="50000"/>
                </a:schemeClr>
              </a:solidFill>
            </a:rPr>
            <a:t>WELPA</a:t>
          </a:r>
          <a:endParaRPr lang="en-US" sz="2500" kern="1200" dirty="0">
            <a:solidFill>
              <a:schemeClr val="tx1">
                <a:lumMod val="50000"/>
              </a:schemeClr>
            </a:solidFill>
          </a:endParaRPr>
        </a:p>
      </dsp:txBody>
      <dsp:txXfrm>
        <a:off x="1742180" y="2242758"/>
        <a:ext cx="957010" cy="957010"/>
      </dsp:txXfrm>
    </dsp:sp>
    <dsp:sp modelId="{99C291ED-47A6-4F08-B232-7CFA05FE87C9}">
      <dsp:nvSpPr>
        <dsp:cNvPr id="0" name=""/>
        <dsp:cNvSpPr/>
      </dsp:nvSpPr>
      <dsp:spPr>
        <a:xfrm rot="16200000">
          <a:off x="2015985" y="1812429"/>
          <a:ext cx="409400" cy="54851"/>
        </a:xfrm>
        <a:custGeom>
          <a:avLst/>
          <a:gdLst/>
          <a:ahLst/>
          <a:cxnLst/>
          <a:rect l="0" t="0" r="0" b="0"/>
          <a:pathLst>
            <a:path>
              <a:moveTo>
                <a:pt x="0" y="27425"/>
              </a:moveTo>
              <a:lnTo>
                <a:pt x="409400" y="2742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210450" y="1829620"/>
        <a:ext cx="20470" cy="20470"/>
      </dsp:txXfrm>
    </dsp:sp>
    <dsp:sp modelId="{884FFB38-BD87-45BA-9AD1-2C42C1ACDB0F}">
      <dsp:nvSpPr>
        <dsp:cNvPr id="0" name=""/>
        <dsp:cNvSpPr/>
      </dsp:nvSpPr>
      <dsp:spPr>
        <a:xfrm>
          <a:off x="1543977" y="281738"/>
          <a:ext cx="1353416" cy="1353416"/>
        </a:xfrm>
        <a:prstGeom prst="ellipse">
          <a:avLst/>
        </a:prstGeom>
        <a:solidFill>
          <a:schemeClr val="accent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Paper &amp; pencil only</a:t>
          </a:r>
          <a:endParaRPr lang="en-US" sz="1500" kern="1200" dirty="0"/>
        </a:p>
      </dsp:txBody>
      <dsp:txXfrm>
        <a:off x="1742180" y="479941"/>
        <a:ext cx="957010" cy="957010"/>
      </dsp:txXfrm>
    </dsp:sp>
    <dsp:sp modelId="{4D91CBB5-C5D3-4E79-8BB8-FB9390110B00}">
      <dsp:nvSpPr>
        <dsp:cNvPr id="0" name=""/>
        <dsp:cNvSpPr/>
      </dsp:nvSpPr>
      <dsp:spPr>
        <a:xfrm rot="12916055">
          <a:off x="1179879" y="2147895"/>
          <a:ext cx="537636" cy="54851"/>
        </a:xfrm>
        <a:custGeom>
          <a:avLst/>
          <a:gdLst/>
          <a:ahLst/>
          <a:cxnLst/>
          <a:rect l="0" t="0" r="0" b="0"/>
          <a:pathLst>
            <a:path>
              <a:moveTo>
                <a:pt x="0" y="27425"/>
              </a:moveTo>
              <a:lnTo>
                <a:pt x="537636" y="2742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435256" y="2161879"/>
        <a:ext cx="26881" cy="26881"/>
      </dsp:txXfrm>
    </dsp:sp>
    <dsp:sp modelId="{D9615E5C-280F-41E1-A919-E60B68502E08}">
      <dsp:nvSpPr>
        <dsp:cNvPr id="0" name=""/>
        <dsp:cNvSpPr/>
      </dsp:nvSpPr>
      <dsp:spPr>
        <a:xfrm>
          <a:off x="0" y="952669"/>
          <a:ext cx="1353416" cy="1353416"/>
        </a:xfrm>
        <a:prstGeom prst="ellipse">
          <a:avLst/>
        </a:prstGeom>
        <a:solidFill>
          <a:schemeClr val="accent6">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Speaking test given 1:1</a:t>
          </a:r>
          <a:endParaRPr lang="en-US" sz="1500" kern="1200" dirty="0"/>
        </a:p>
      </dsp:txBody>
      <dsp:txXfrm>
        <a:off x="198203" y="1150872"/>
        <a:ext cx="957010" cy="957010"/>
      </dsp:txXfrm>
    </dsp:sp>
    <dsp:sp modelId="{3F8FE48B-103A-4D5A-A26F-F49AD5EDC762}">
      <dsp:nvSpPr>
        <dsp:cNvPr id="0" name=""/>
        <dsp:cNvSpPr/>
      </dsp:nvSpPr>
      <dsp:spPr>
        <a:xfrm rot="9000000">
          <a:off x="1252663" y="3134542"/>
          <a:ext cx="409400" cy="54851"/>
        </a:xfrm>
        <a:custGeom>
          <a:avLst/>
          <a:gdLst/>
          <a:ahLst/>
          <a:cxnLst/>
          <a:rect l="0" t="0" r="0" b="0"/>
          <a:pathLst>
            <a:path>
              <a:moveTo>
                <a:pt x="0" y="27425"/>
              </a:moveTo>
              <a:lnTo>
                <a:pt x="409400" y="2742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447128" y="3151733"/>
        <a:ext cx="20470" cy="20470"/>
      </dsp:txXfrm>
    </dsp:sp>
    <dsp:sp modelId="{BAB9950C-F9DC-45C8-9A7E-12C26A35A16C}">
      <dsp:nvSpPr>
        <dsp:cNvPr id="0" name=""/>
        <dsp:cNvSpPr/>
      </dsp:nvSpPr>
      <dsp:spPr>
        <a:xfrm>
          <a:off x="17333" y="2925963"/>
          <a:ext cx="1353416" cy="1353416"/>
        </a:xfrm>
        <a:prstGeom prst="ellipse">
          <a:avLst/>
        </a:prstGeom>
        <a:solidFill>
          <a:srgbClr val="7030A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Assessed students on </a:t>
          </a:r>
          <a:r>
            <a:rPr lang="en-US" sz="1400" b="1" u="sng" kern="1200" dirty="0" smtClean="0"/>
            <a:t>4</a:t>
          </a:r>
          <a:r>
            <a:rPr lang="en-US" sz="1400" kern="1200" dirty="0" smtClean="0"/>
            <a:t> levels of proficiency</a:t>
          </a:r>
          <a:endParaRPr lang="en-US" sz="1400" kern="1200" dirty="0"/>
        </a:p>
      </dsp:txBody>
      <dsp:txXfrm>
        <a:off x="215536" y="3124166"/>
        <a:ext cx="957010" cy="957010"/>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9A0C613A-BE7A-48BD-BFCD-1F797B5B7821}" type="datetimeFigureOut">
              <a:rPr lang="en-US" smtClean="0"/>
              <a:t>1/12/2016</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9F90F152-EFB4-47C7-BD77-957482AE2FED}" type="slidenum">
              <a:rPr lang="en-US" smtClean="0"/>
              <a:t>‹#›</a:t>
            </a:fld>
            <a:endParaRPr lang="en-US"/>
          </a:p>
        </p:txBody>
      </p:sp>
    </p:spTree>
    <p:extLst>
      <p:ext uri="{BB962C8B-B14F-4D97-AF65-F5344CB8AC3E}">
        <p14:creationId xmlns:p14="http://schemas.microsoft.com/office/powerpoint/2010/main" val="18453712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0429BB7-0920-45A7-A492-958B3DEA68E4}" type="datetimeFigureOut">
              <a:rPr lang="en-US" smtClean="0"/>
              <a:t>1/12/2016</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743F1E3-71E9-4C9D-979A-507005575817}" type="slidenum">
              <a:rPr lang="en-US" smtClean="0"/>
              <a:t>‹#›</a:t>
            </a:fld>
            <a:endParaRPr lang="en-US"/>
          </a:p>
        </p:txBody>
      </p:sp>
    </p:spTree>
    <p:extLst>
      <p:ext uri="{BB962C8B-B14F-4D97-AF65-F5344CB8AC3E}">
        <p14:creationId xmlns:p14="http://schemas.microsoft.com/office/powerpoint/2010/main" val="3063005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43F1E3-71E9-4C9D-979A-507005575817}" type="slidenum">
              <a:rPr lang="en-US" smtClean="0"/>
              <a:t>1</a:t>
            </a:fld>
            <a:endParaRPr lang="en-US"/>
          </a:p>
        </p:txBody>
      </p:sp>
    </p:spTree>
    <p:extLst>
      <p:ext uri="{BB962C8B-B14F-4D97-AF65-F5344CB8AC3E}">
        <p14:creationId xmlns:p14="http://schemas.microsoft.com/office/powerpoint/2010/main" val="4136137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43F1E3-71E9-4C9D-979A-507005575817}" type="slidenum">
              <a:rPr lang="en-US" smtClean="0"/>
              <a:t>6</a:t>
            </a:fld>
            <a:endParaRPr lang="en-US"/>
          </a:p>
        </p:txBody>
      </p:sp>
    </p:spTree>
    <p:extLst>
      <p:ext uri="{BB962C8B-B14F-4D97-AF65-F5344CB8AC3E}">
        <p14:creationId xmlns:p14="http://schemas.microsoft.com/office/powerpoint/2010/main" val="1292528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F8F69D-5214-4ECD-A5EA-FA9DBAC58388}" type="slidenum">
              <a:rPr lang="en-US" smtClean="0"/>
              <a:t>8</a:t>
            </a:fld>
            <a:endParaRPr lang="en-US"/>
          </a:p>
        </p:txBody>
      </p:sp>
    </p:spTree>
    <p:extLst>
      <p:ext uri="{BB962C8B-B14F-4D97-AF65-F5344CB8AC3E}">
        <p14:creationId xmlns:p14="http://schemas.microsoft.com/office/powerpoint/2010/main" val="2844526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smtClean="0"/>
              <a:t>The ELPA21 TAM will be distributed with a 1:5 ration instead of the standard 1:20.</a:t>
            </a:r>
          </a:p>
          <a:p>
            <a:r>
              <a:rPr lang="en-US" dirty="0" smtClean="0"/>
              <a:t>ELPA21 information is in included in the TIDE Guide, as well as the TA User Guide</a:t>
            </a:r>
            <a:endParaRPr lang="en-US" dirty="0"/>
          </a:p>
        </p:txBody>
      </p:sp>
      <p:sp>
        <p:nvSpPr>
          <p:cNvPr id="4" name="Slide Number Placeholder 3"/>
          <p:cNvSpPr>
            <a:spLocks noGrp="1"/>
          </p:cNvSpPr>
          <p:nvPr>
            <p:ph type="sldNum" sz="quarter" idx="10"/>
          </p:nvPr>
        </p:nvSpPr>
        <p:spPr/>
        <p:txBody>
          <a:bodyPr/>
          <a:lstStyle/>
          <a:p>
            <a:fld id="{F22F64E6-61A8-4FE4-B92C-D0297A8A231C}" type="slidenum">
              <a:rPr lang="en-US" smtClean="0"/>
              <a:t>20</a:t>
            </a:fld>
            <a:endParaRPr lang="en-US"/>
          </a:p>
        </p:txBody>
      </p:sp>
    </p:spTree>
    <p:extLst>
      <p:ext uri="{BB962C8B-B14F-4D97-AF65-F5344CB8AC3E}">
        <p14:creationId xmlns:p14="http://schemas.microsoft.com/office/powerpoint/2010/main" val="2981223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smtClean="0"/>
              <a:t>The ELPA21 TAM will be distributed with a 1:5 ration instead of the standard 1:20.</a:t>
            </a:r>
          </a:p>
          <a:p>
            <a:r>
              <a:rPr lang="en-US" dirty="0" smtClean="0"/>
              <a:t>ELPA21 information is in included in the TIDE Guide, as well as the TA User Guide</a:t>
            </a:r>
            <a:endParaRPr lang="en-US" dirty="0"/>
          </a:p>
        </p:txBody>
      </p:sp>
      <p:sp>
        <p:nvSpPr>
          <p:cNvPr id="4" name="Slide Number Placeholder 3"/>
          <p:cNvSpPr>
            <a:spLocks noGrp="1"/>
          </p:cNvSpPr>
          <p:nvPr>
            <p:ph type="sldNum" sz="quarter" idx="10"/>
          </p:nvPr>
        </p:nvSpPr>
        <p:spPr/>
        <p:txBody>
          <a:bodyPr/>
          <a:lstStyle/>
          <a:p>
            <a:fld id="{F22F64E6-61A8-4FE4-B92C-D0297A8A231C}" type="slidenum">
              <a:rPr lang="en-US" smtClean="0"/>
              <a:t>21</a:t>
            </a:fld>
            <a:endParaRPr lang="en-US"/>
          </a:p>
        </p:txBody>
      </p:sp>
    </p:spTree>
    <p:extLst>
      <p:ext uri="{BB962C8B-B14F-4D97-AF65-F5344CB8AC3E}">
        <p14:creationId xmlns:p14="http://schemas.microsoft.com/office/powerpoint/2010/main" val="29812233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userDrawn="1"/>
        </p:nvSpPr>
        <p:spPr>
          <a:xfrm>
            <a:off x="1" y="6039840"/>
            <a:ext cx="9144000" cy="818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a:off x="1" y="5925228"/>
            <a:ext cx="9144001" cy="659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6000" spc="-38"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0"/>
            <a:ext cx="7543800" cy="1033284"/>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p:cNvSpPr/>
          <p:nvPr userDrawn="1"/>
        </p:nvSpPr>
        <p:spPr>
          <a:xfrm>
            <a:off x="822960" y="5549604"/>
            <a:ext cx="914400" cy="914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7" name="Picture 16"/>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822960" y="5549550"/>
            <a:ext cx="914400" cy="914400"/>
          </a:xfrm>
          <a:prstGeom prst="rect">
            <a:avLst/>
          </a:prstGeom>
        </p:spPr>
      </p:pic>
      <p:sp>
        <p:nvSpPr>
          <p:cNvPr id="19" name="Date Placeholder 3"/>
          <p:cNvSpPr>
            <a:spLocks noGrp="1"/>
          </p:cNvSpPr>
          <p:nvPr>
            <p:ph type="dt" sz="half" idx="2"/>
          </p:nvPr>
        </p:nvSpPr>
        <p:spPr>
          <a:xfrm>
            <a:off x="1763751" y="5966468"/>
            <a:ext cx="1854203" cy="374164"/>
          </a:xfrm>
          <a:prstGeom prst="rect">
            <a:avLst/>
          </a:prstGeom>
        </p:spPr>
        <p:txBody>
          <a:bodyPr vert="horz" lIns="91440" tIns="45720" rIns="91440" bIns="45720" rtlCol="0" anchor="ctr"/>
          <a:lstStyle>
            <a:lvl1pPr algn="l">
              <a:defRPr sz="675">
                <a:solidFill>
                  <a:srgbClr val="FFFFFF"/>
                </a:solidFill>
              </a:defRPr>
            </a:lvl1pPr>
          </a:lstStyle>
          <a:p>
            <a:fld id="{30D86489-2CD6-476C-844C-D197A4AFFFE9}" type="datetime1">
              <a:rPr lang="en-US" smtClean="0"/>
              <a:t>1/12/2016</a:t>
            </a:fld>
            <a:endParaRPr lang="en-US" dirty="0"/>
          </a:p>
        </p:txBody>
      </p:sp>
      <p:sp>
        <p:nvSpPr>
          <p:cNvPr id="20" name="Footer Placeholder 4"/>
          <p:cNvSpPr>
            <a:spLocks noGrp="1"/>
          </p:cNvSpPr>
          <p:nvPr>
            <p:ph type="ftr" sz="quarter" idx="3"/>
          </p:nvPr>
        </p:nvSpPr>
        <p:spPr>
          <a:xfrm>
            <a:off x="1763750" y="5614843"/>
            <a:ext cx="3617103" cy="365125"/>
          </a:xfrm>
          <a:prstGeom prst="rect">
            <a:avLst/>
          </a:prstGeom>
        </p:spPr>
        <p:txBody>
          <a:bodyPr vert="horz" lIns="91440" tIns="45720" rIns="91440" bIns="45720" rtlCol="0" anchor="ctr"/>
          <a:lstStyle>
            <a:lvl1pPr algn="l">
              <a:defRPr sz="675" cap="all" baseline="0">
                <a:solidFill>
                  <a:schemeClr val="tx2"/>
                </a:solidFill>
              </a:defRPr>
            </a:lvl1pPr>
          </a:lstStyle>
          <a:p>
            <a:r>
              <a:rPr lang="en-US" dirty="0" smtClean="0"/>
              <a:t>OFFICE OF SUPERINTENDENT OF PUBLIC INSTRUCTION</a:t>
            </a:r>
            <a:endParaRPr lang="en-US" dirty="0"/>
          </a:p>
        </p:txBody>
      </p:sp>
    </p:spTree>
    <p:extLst>
      <p:ext uri="{BB962C8B-B14F-4D97-AF65-F5344CB8AC3E}">
        <p14:creationId xmlns:p14="http://schemas.microsoft.com/office/powerpoint/2010/main" val="164276162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812A09-0B55-4CD1-A2F5-9AE0900A4AE6}" type="datetime1">
              <a:rPr lang="en-US" smtClean="0"/>
              <a:t>1/12/2016</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r>
              <a:rPr lang="en-US" dirty="0" smtClean="0"/>
              <a:t>OFFICE OF SUPERINTENDENT OF PUBLIC INSTRUCTION</a:t>
            </a:r>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93285064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0" name="Rectangle 9"/>
          <p:cNvSpPr/>
          <p:nvPr userDrawn="1"/>
        </p:nvSpPr>
        <p:spPr>
          <a:xfrm>
            <a:off x="1" y="6039840"/>
            <a:ext cx="9144000" cy="818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a:off x="1" y="5925228"/>
            <a:ext cx="9144001" cy="659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6" y="414779"/>
            <a:ext cx="1971675" cy="513477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1" y="414778"/>
            <a:ext cx="5800725" cy="513477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
        <p:nvSpPr>
          <p:cNvPr id="15" name="Oval 14"/>
          <p:cNvSpPr/>
          <p:nvPr userDrawn="1"/>
        </p:nvSpPr>
        <p:spPr>
          <a:xfrm>
            <a:off x="822960" y="5549604"/>
            <a:ext cx="914400" cy="914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4" name="Picture 13"/>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822960" y="5549550"/>
            <a:ext cx="914400" cy="914400"/>
          </a:xfrm>
          <a:prstGeom prst="rect">
            <a:avLst/>
          </a:prstGeom>
        </p:spPr>
      </p:pic>
      <p:sp>
        <p:nvSpPr>
          <p:cNvPr id="16" name="Date Placeholder 3"/>
          <p:cNvSpPr>
            <a:spLocks noGrp="1"/>
          </p:cNvSpPr>
          <p:nvPr>
            <p:ph type="dt" sz="half" idx="2"/>
          </p:nvPr>
        </p:nvSpPr>
        <p:spPr>
          <a:xfrm>
            <a:off x="1763751" y="5966468"/>
            <a:ext cx="1854203" cy="374164"/>
          </a:xfrm>
          <a:prstGeom prst="rect">
            <a:avLst/>
          </a:prstGeom>
        </p:spPr>
        <p:txBody>
          <a:bodyPr vert="horz" lIns="91440" tIns="45720" rIns="91440" bIns="45720" rtlCol="0" anchor="ctr"/>
          <a:lstStyle>
            <a:lvl1pPr algn="l">
              <a:defRPr sz="675">
                <a:solidFill>
                  <a:srgbClr val="FFFFFF"/>
                </a:solidFill>
              </a:defRPr>
            </a:lvl1pPr>
          </a:lstStyle>
          <a:p>
            <a:fld id="{30D86489-2CD6-476C-844C-D197A4AFFFE9}" type="datetime1">
              <a:rPr lang="en-US" smtClean="0"/>
              <a:t>1/12/2016</a:t>
            </a:fld>
            <a:endParaRPr lang="en-US" dirty="0"/>
          </a:p>
        </p:txBody>
      </p:sp>
      <p:sp>
        <p:nvSpPr>
          <p:cNvPr id="17" name="Footer Placeholder 4"/>
          <p:cNvSpPr>
            <a:spLocks noGrp="1"/>
          </p:cNvSpPr>
          <p:nvPr>
            <p:ph type="ftr" sz="quarter" idx="3"/>
          </p:nvPr>
        </p:nvSpPr>
        <p:spPr>
          <a:xfrm>
            <a:off x="1763750" y="5614843"/>
            <a:ext cx="3617103" cy="365125"/>
          </a:xfrm>
          <a:prstGeom prst="rect">
            <a:avLst/>
          </a:prstGeom>
        </p:spPr>
        <p:txBody>
          <a:bodyPr vert="horz" lIns="91440" tIns="45720" rIns="91440" bIns="45720" rtlCol="0" anchor="ctr"/>
          <a:lstStyle>
            <a:lvl1pPr algn="l">
              <a:defRPr sz="675" cap="all" baseline="0">
                <a:solidFill>
                  <a:schemeClr val="tx2"/>
                </a:solidFill>
              </a:defRPr>
            </a:lvl1pPr>
          </a:lstStyle>
          <a:p>
            <a:r>
              <a:rPr lang="en-US" dirty="0" smtClean="0"/>
              <a:t>OFFICE OF SUPERINTENDENT OF PUBLIC INSTRUCTION</a:t>
            </a:r>
            <a:endParaRPr lang="en-US" dirty="0"/>
          </a:p>
        </p:txBody>
      </p:sp>
    </p:spTree>
    <p:extLst>
      <p:ext uri="{BB962C8B-B14F-4D97-AF65-F5344CB8AC3E}">
        <p14:creationId xmlns:p14="http://schemas.microsoft.com/office/powerpoint/2010/main" val="183072230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a:xfrm>
            <a:off x="822960" y="1845737"/>
            <a:ext cx="7543800" cy="36166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702B7ED-B104-40F3-ADEA-4532734BE1FC}" type="datetime1">
              <a:rPr lang="en-US" smtClean="0"/>
              <a:t>1/12/2016</a:t>
            </a:fld>
            <a:endParaRPr lang="en-US" dirty="0"/>
          </a:p>
        </p:txBody>
      </p:sp>
      <p:sp>
        <p:nvSpPr>
          <p:cNvPr id="5" name="Footer Placeholder 4"/>
          <p:cNvSpPr>
            <a:spLocks noGrp="1"/>
          </p:cNvSpPr>
          <p:nvPr>
            <p:ph type="ftr" sz="quarter" idx="11"/>
          </p:nvPr>
        </p:nvSpPr>
        <p:spPr/>
        <p:txBody>
          <a:bodyPr/>
          <a:lstStyle/>
          <a:p>
            <a:r>
              <a:rPr lang="en-US" dirty="0" smtClean="0"/>
              <a:t>OFFICE OF SUPERINTENDENT OF PUBLIC INSTRUCTION</a:t>
            </a:r>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a:t>
            </a:fld>
            <a:endParaRPr lang="en-US" dirty="0"/>
          </a:p>
        </p:txBody>
      </p:sp>
    </p:spTree>
    <p:extLst>
      <p:ext uri="{BB962C8B-B14F-4D97-AF65-F5344CB8AC3E}">
        <p14:creationId xmlns:p14="http://schemas.microsoft.com/office/powerpoint/2010/main" val="365840974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1" y="6039840"/>
            <a:ext cx="9144000" cy="818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a:off x="1" y="5925228"/>
            <a:ext cx="9144001" cy="659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6000" b="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035776"/>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Oval 14"/>
          <p:cNvSpPr/>
          <p:nvPr userDrawn="1"/>
        </p:nvSpPr>
        <p:spPr>
          <a:xfrm>
            <a:off x="822960" y="5549604"/>
            <a:ext cx="914400" cy="914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4" name="Picture 13"/>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822960" y="5549550"/>
            <a:ext cx="914400" cy="914400"/>
          </a:xfrm>
          <a:prstGeom prst="rect">
            <a:avLst/>
          </a:prstGeom>
        </p:spPr>
      </p:pic>
      <p:sp>
        <p:nvSpPr>
          <p:cNvPr id="16" name="Date Placeholder 3"/>
          <p:cNvSpPr>
            <a:spLocks noGrp="1"/>
          </p:cNvSpPr>
          <p:nvPr>
            <p:ph type="dt" sz="half" idx="2"/>
          </p:nvPr>
        </p:nvSpPr>
        <p:spPr>
          <a:xfrm>
            <a:off x="1763751" y="5966468"/>
            <a:ext cx="1854203" cy="374164"/>
          </a:xfrm>
          <a:prstGeom prst="rect">
            <a:avLst/>
          </a:prstGeom>
        </p:spPr>
        <p:txBody>
          <a:bodyPr vert="horz" lIns="91440" tIns="45720" rIns="91440" bIns="45720" rtlCol="0" anchor="ctr"/>
          <a:lstStyle>
            <a:lvl1pPr algn="l">
              <a:defRPr sz="675">
                <a:solidFill>
                  <a:srgbClr val="FFFFFF"/>
                </a:solidFill>
              </a:defRPr>
            </a:lvl1pPr>
          </a:lstStyle>
          <a:p>
            <a:fld id="{30D86489-2CD6-476C-844C-D197A4AFFFE9}" type="datetime1">
              <a:rPr lang="en-US" smtClean="0"/>
              <a:t>1/12/2016</a:t>
            </a:fld>
            <a:endParaRPr lang="en-US" dirty="0"/>
          </a:p>
        </p:txBody>
      </p:sp>
      <p:sp>
        <p:nvSpPr>
          <p:cNvPr id="17" name="Footer Placeholder 4"/>
          <p:cNvSpPr>
            <a:spLocks noGrp="1"/>
          </p:cNvSpPr>
          <p:nvPr>
            <p:ph type="ftr" sz="quarter" idx="3"/>
          </p:nvPr>
        </p:nvSpPr>
        <p:spPr>
          <a:xfrm>
            <a:off x="1763750" y="5614843"/>
            <a:ext cx="3617103" cy="365125"/>
          </a:xfrm>
          <a:prstGeom prst="rect">
            <a:avLst/>
          </a:prstGeom>
        </p:spPr>
        <p:txBody>
          <a:bodyPr vert="horz" lIns="91440" tIns="45720" rIns="91440" bIns="45720" rtlCol="0" anchor="ctr"/>
          <a:lstStyle>
            <a:lvl1pPr algn="l">
              <a:defRPr sz="675" cap="all" baseline="0">
                <a:solidFill>
                  <a:schemeClr val="tx2"/>
                </a:solidFill>
              </a:defRPr>
            </a:lvl1pPr>
          </a:lstStyle>
          <a:p>
            <a:r>
              <a:rPr lang="en-US" dirty="0" smtClean="0"/>
              <a:t>OFFICE OF SUPERINTENDENT OF PUBLIC INSTRUCTION</a:t>
            </a:r>
            <a:endParaRPr lang="en-US" dirty="0"/>
          </a:p>
        </p:txBody>
      </p:sp>
    </p:spTree>
    <p:extLst>
      <p:ext uri="{BB962C8B-B14F-4D97-AF65-F5344CB8AC3E}">
        <p14:creationId xmlns:p14="http://schemas.microsoft.com/office/powerpoint/2010/main" val="9596628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6"/>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59" y="1845735"/>
            <a:ext cx="3703320" cy="366073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366073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E0FCF3A-D5E5-4E77-82EB-3BE54CCC1982}" type="datetime1">
              <a:rPr lang="en-US" smtClean="0"/>
              <a:t>1/12/2016</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r>
              <a:rPr lang="en-US" dirty="0" smtClean="0"/>
              <a:t>OFFICE OF SUPERINTENDENT OF PUBLIC INSTRUCTION</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0264646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6"/>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29160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29160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5A4AFA2-E8B8-4229-A062-78E018143526}" type="datetime1">
              <a:rPr lang="en-US" smtClean="0"/>
              <a:t>1/12/2016</a:t>
            </a:fld>
            <a:endParaRPr lang="en-US" dirty="0"/>
          </a:p>
        </p:txBody>
      </p:sp>
      <p:sp>
        <p:nvSpPr>
          <p:cNvPr id="8" name="Footer Placeholder 7"/>
          <p:cNvSpPr>
            <a:spLocks noGrp="1"/>
          </p:cNvSpPr>
          <p:nvPr>
            <p:ph type="ftr" sz="quarter" idx="11"/>
          </p:nvPr>
        </p:nvSpPr>
        <p:spPr/>
        <p:txBody>
          <a:bodyPr/>
          <a:lstStyle>
            <a:lvl1pPr>
              <a:defRPr>
                <a:solidFill>
                  <a:schemeClr val="tx2"/>
                </a:solidFill>
              </a:defRPr>
            </a:lvl1pPr>
          </a:lstStyle>
          <a:p>
            <a:r>
              <a:rPr lang="en-US" dirty="0" smtClean="0"/>
              <a:t>OFFICE OF SUPERINTENDENT OF PUBLIC INSTRUCTION</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94664209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5663942-21BD-49A6-AEBE-10DDB08256F3}" type="datetime1">
              <a:rPr lang="en-US" smtClean="0"/>
              <a:t>1/12/2016</a:t>
            </a:fld>
            <a:endParaRPr lang="en-US" dirty="0"/>
          </a:p>
        </p:txBody>
      </p:sp>
      <p:sp>
        <p:nvSpPr>
          <p:cNvPr id="4" name="Footer Placeholder 3"/>
          <p:cNvSpPr>
            <a:spLocks noGrp="1"/>
          </p:cNvSpPr>
          <p:nvPr>
            <p:ph type="ftr" sz="quarter" idx="11"/>
          </p:nvPr>
        </p:nvSpPr>
        <p:spPr/>
        <p:txBody>
          <a:bodyPr/>
          <a:lstStyle>
            <a:lvl1pPr>
              <a:defRPr>
                <a:solidFill>
                  <a:schemeClr val="tx2"/>
                </a:solidFill>
              </a:defRPr>
            </a:lvl1pPr>
          </a:lstStyle>
          <a:p>
            <a:r>
              <a:rPr lang="en-US" dirty="0" smtClean="0"/>
              <a:t>OFFICE OF SUPERINTENDENT OF PUBLIC INSTRUCTION</a:t>
            </a:r>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82754469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10" name="Rectangle 9"/>
          <p:cNvSpPr/>
          <p:nvPr userDrawn="1"/>
        </p:nvSpPr>
        <p:spPr>
          <a:xfrm>
            <a:off x="1" y="6039840"/>
            <a:ext cx="9144000" cy="818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a:off x="1" y="5925228"/>
            <a:ext cx="9144001" cy="659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
        <p:nvSpPr>
          <p:cNvPr id="15" name="Oval 14"/>
          <p:cNvSpPr/>
          <p:nvPr userDrawn="1"/>
        </p:nvSpPr>
        <p:spPr>
          <a:xfrm>
            <a:off x="822960" y="5549604"/>
            <a:ext cx="914400" cy="914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4" name="Picture 13"/>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822960" y="5549550"/>
            <a:ext cx="914400" cy="914400"/>
          </a:xfrm>
          <a:prstGeom prst="rect">
            <a:avLst/>
          </a:prstGeom>
        </p:spPr>
      </p:pic>
      <p:sp>
        <p:nvSpPr>
          <p:cNvPr id="16" name="Date Placeholder 3"/>
          <p:cNvSpPr>
            <a:spLocks noGrp="1"/>
          </p:cNvSpPr>
          <p:nvPr>
            <p:ph type="dt" sz="half" idx="2"/>
          </p:nvPr>
        </p:nvSpPr>
        <p:spPr>
          <a:xfrm>
            <a:off x="1763751" y="5966468"/>
            <a:ext cx="1854203" cy="374164"/>
          </a:xfrm>
          <a:prstGeom prst="rect">
            <a:avLst/>
          </a:prstGeom>
        </p:spPr>
        <p:txBody>
          <a:bodyPr vert="horz" lIns="91440" tIns="45720" rIns="91440" bIns="45720" rtlCol="0" anchor="ctr"/>
          <a:lstStyle>
            <a:lvl1pPr algn="l">
              <a:defRPr sz="675">
                <a:solidFill>
                  <a:srgbClr val="FFFFFF"/>
                </a:solidFill>
              </a:defRPr>
            </a:lvl1pPr>
          </a:lstStyle>
          <a:p>
            <a:fld id="{30D86489-2CD6-476C-844C-D197A4AFFFE9}" type="datetime1">
              <a:rPr lang="en-US" smtClean="0"/>
              <a:t>1/12/2016</a:t>
            </a:fld>
            <a:endParaRPr lang="en-US" dirty="0"/>
          </a:p>
        </p:txBody>
      </p:sp>
      <p:sp>
        <p:nvSpPr>
          <p:cNvPr id="17" name="Footer Placeholder 4"/>
          <p:cNvSpPr>
            <a:spLocks noGrp="1"/>
          </p:cNvSpPr>
          <p:nvPr>
            <p:ph type="ftr" sz="quarter" idx="3"/>
          </p:nvPr>
        </p:nvSpPr>
        <p:spPr>
          <a:xfrm>
            <a:off x="1763750" y="5614843"/>
            <a:ext cx="3617103" cy="365125"/>
          </a:xfrm>
          <a:prstGeom prst="rect">
            <a:avLst/>
          </a:prstGeom>
        </p:spPr>
        <p:txBody>
          <a:bodyPr vert="horz" lIns="91440" tIns="45720" rIns="91440" bIns="45720" rtlCol="0" anchor="ctr"/>
          <a:lstStyle>
            <a:lvl1pPr algn="l">
              <a:defRPr sz="675" cap="all" baseline="0">
                <a:solidFill>
                  <a:schemeClr val="tx2"/>
                </a:solidFill>
              </a:defRPr>
            </a:lvl1pPr>
          </a:lstStyle>
          <a:p>
            <a:r>
              <a:rPr lang="en-US" dirty="0" smtClean="0"/>
              <a:t>OFFICE OF SUPERINTENDENT OF PUBLIC INSTRUCTION</a:t>
            </a:r>
            <a:endParaRPr lang="en-US" dirty="0"/>
          </a:p>
        </p:txBody>
      </p:sp>
    </p:spTree>
    <p:extLst>
      <p:ext uri="{BB962C8B-B14F-4D97-AF65-F5344CB8AC3E}">
        <p14:creationId xmlns:p14="http://schemas.microsoft.com/office/powerpoint/2010/main" val="142876858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10" name="Rectangle 9"/>
          <p:cNvSpPr/>
          <p:nvPr userDrawn="1"/>
        </p:nvSpPr>
        <p:spPr>
          <a:xfrm>
            <a:off x="1" y="6039840"/>
            <a:ext cx="9144000" cy="818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a:off x="1" y="5925228"/>
            <a:ext cx="9144001" cy="659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35920" y="0"/>
            <a:ext cx="5872163" cy="5219700"/>
          </a:xfrm>
          <a:prstGeom prst="rect">
            <a:avLst/>
          </a:prstGeom>
        </p:spPr>
      </p:pic>
      <p:sp>
        <p:nvSpPr>
          <p:cNvPr id="5" name="Rectangle 4"/>
          <p:cNvSpPr/>
          <p:nvPr userDrawn="1"/>
        </p:nvSpPr>
        <p:spPr>
          <a:xfrm>
            <a:off x="1792559" y="168378"/>
            <a:ext cx="5542157" cy="2169825"/>
          </a:xfrm>
          <a:prstGeom prst="rect">
            <a:avLst/>
          </a:prstGeom>
          <a:effectLst>
            <a:glow rad="254000">
              <a:schemeClr val="tx1">
                <a:alpha val="50000"/>
              </a:schemeClr>
            </a:glow>
          </a:effectLst>
        </p:spPr>
        <p:txBody>
          <a:bodyPr wrap="square">
            <a:spAutoFit/>
          </a:bodyPr>
          <a:lstStyle/>
          <a:p>
            <a:r>
              <a:rPr lang="en-US" sz="2700" dirty="0" smtClean="0">
                <a:solidFill>
                  <a:schemeClr val="bg2"/>
                </a:solidFill>
                <a:effectLst>
                  <a:glow rad="254000">
                    <a:schemeClr val="bg1">
                      <a:alpha val="30000"/>
                    </a:schemeClr>
                  </a:glow>
                </a:effectLst>
              </a:rPr>
              <a:t>This photo is a placeholder. Click on the photo to add you own picture. Make sure your image does not overlap the banner and logo at the bottom.</a:t>
            </a:r>
            <a:endParaRPr lang="en-US" sz="2700" dirty="0">
              <a:solidFill>
                <a:schemeClr val="bg2"/>
              </a:solidFill>
              <a:effectLst>
                <a:glow rad="254000">
                  <a:schemeClr val="bg1">
                    <a:alpha val="30000"/>
                  </a:schemeClr>
                </a:glow>
              </a:effectLst>
            </a:endParaRPr>
          </a:p>
        </p:txBody>
      </p:sp>
      <p:sp>
        <p:nvSpPr>
          <p:cNvPr id="15" name="Oval 14"/>
          <p:cNvSpPr/>
          <p:nvPr userDrawn="1"/>
        </p:nvSpPr>
        <p:spPr>
          <a:xfrm>
            <a:off x="822960" y="5549604"/>
            <a:ext cx="914400" cy="914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4" name="Picture 13"/>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822960" y="5549550"/>
            <a:ext cx="914400" cy="914400"/>
          </a:xfrm>
          <a:prstGeom prst="rect">
            <a:avLst/>
          </a:prstGeom>
        </p:spPr>
      </p:pic>
      <p:sp>
        <p:nvSpPr>
          <p:cNvPr id="16" name="Date Placeholder 3"/>
          <p:cNvSpPr>
            <a:spLocks noGrp="1"/>
          </p:cNvSpPr>
          <p:nvPr>
            <p:ph type="dt" sz="half" idx="2"/>
          </p:nvPr>
        </p:nvSpPr>
        <p:spPr>
          <a:xfrm>
            <a:off x="1763751" y="5966468"/>
            <a:ext cx="1854203" cy="374164"/>
          </a:xfrm>
          <a:prstGeom prst="rect">
            <a:avLst/>
          </a:prstGeom>
        </p:spPr>
        <p:txBody>
          <a:bodyPr vert="horz" lIns="91440" tIns="45720" rIns="91440" bIns="45720" rtlCol="0" anchor="ctr"/>
          <a:lstStyle>
            <a:lvl1pPr algn="l">
              <a:defRPr sz="675">
                <a:solidFill>
                  <a:srgbClr val="FFFFFF"/>
                </a:solidFill>
              </a:defRPr>
            </a:lvl1pPr>
          </a:lstStyle>
          <a:p>
            <a:fld id="{30D86489-2CD6-476C-844C-D197A4AFFFE9}" type="datetime1">
              <a:rPr lang="en-US" smtClean="0"/>
              <a:t>1/12/2016</a:t>
            </a:fld>
            <a:endParaRPr lang="en-US" dirty="0"/>
          </a:p>
        </p:txBody>
      </p:sp>
      <p:sp>
        <p:nvSpPr>
          <p:cNvPr id="17" name="Footer Placeholder 4"/>
          <p:cNvSpPr>
            <a:spLocks noGrp="1"/>
          </p:cNvSpPr>
          <p:nvPr>
            <p:ph type="ftr" sz="quarter" idx="3"/>
          </p:nvPr>
        </p:nvSpPr>
        <p:spPr>
          <a:xfrm>
            <a:off x="1763750" y="5614843"/>
            <a:ext cx="3617103" cy="365125"/>
          </a:xfrm>
          <a:prstGeom prst="rect">
            <a:avLst/>
          </a:prstGeom>
        </p:spPr>
        <p:txBody>
          <a:bodyPr vert="horz" lIns="91440" tIns="45720" rIns="91440" bIns="45720" rtlCol="0" anchor="ctr"/>
          <a:lstStyle>
            <a:lvl1pPr algn="l">
              <a:defRPr sz="675" cap="all" baseline="0">
                <a:solidFill>
                  <a:schemeClr val="tx2"/>
                </a:solidFill>
              </a:defRPr>
            </a:lvl1pPr>
          </a:lstStyle>
          <a:p>
            <a:r>
              <a:rPr lang="en-US" dirty="0" smtClean="0"/>
              <a:t>OFFICE OF SUPERINTENDENT OF PUBLIC INSTRUCTION</a:t>
            </a:r>
            <a:endParaRPr lang="en-US" dirty="0"/>
          </a:p>
        </p:txBody>
      </p:sp>
    </p:spTree>
    <p:extLst>
      <p:ext uri="{BB962C8B-B14F-4D97-AF65-F5344CB8AC3E}">
        <p14:creationId xmlns:p14="http://schemas.microsoft.com/office/powerpoint/2010/main" val="325409395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4" y="0"/>
            <a:ext cx="303809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75173" y="0"/>
            <a:ext cx="48006"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27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a:xfrm>
            <a:off x="349135" y="6459788"/>
            <a:ext cx="1963883" cy="365125"/>
          </a:xfrm>
        </p:spPr>
        <p:txBody>
          <a:bodyPr/>
          <a:lstStyle>
            <a:lvl1pPr algn="l">
              <a:defRPr/>
            </a:lvl1pPr>
          </a:lstStyle>
          <a:p>
            <a:fld id="{EC529A53-E9EE-46AD-9FD5-78FB423C0D94}" type="datetime1">
              <a:rPr lang="en-US" smtClean="0"/>
              <a:t>1/12/2016</a:t>
            </a:fld>
            <a:endParaRPr lang="en-US" dirty="0"/>
          </a:p>
        </p:txBody>
      </p:sp>
      <p:sp>
        <p:nvSpPr>
          <p:cNvPr id="6" name="Footer Placeholder 5"/>
          <p:cNvSpPr>
            <a:spLocks noGrp="1"/>
          </p:cNvSpPr>
          <p:nvPr>
            <p:ph type="ftr" sz="quarter" idx="11"/>
          </p:nvPr>
        </p:nvSpPr>
        <p:spPr>
          <a:xfrm>
            <a:off x="3600450" y="6459788"/>
            <a:ext cx="3486150" cy="365125"/>
          </a:xfrm>
        </p:spPr>
        <p:txBody>
          <a:bodyPr/>
          <a:lstStyle>
            <a:lvl1pPr algn="l">
              <a:defRPr>
                <a:solidFill>
                  <a:schemeClr val="tx2"/>
                </a:solidFill>
              </a:defRPr>
            </a:lvl1pPr>
          </a:lstStyle>
          <a:p>
            <a:r>
              <a:rPr lang="en-US" dirty="0" smtClean="0"/>
              <a:t>OFFICE OF SUPERINTENDENT OF PUBLIC INSTRUCTION</a:t>
            </a:r>
          </a:p>
        </p:txBody>
      </p:sp>
      <p:sp>
        <p:nvSpPr>
          <p:cNvPr id="7" name="Slide Number Placeholder 6"/>
          <p:cNvSpPr>
            <a:spLocks noGrp="1"/>
          </p:cNvSpPr>
          <p:nvPr>
            <p:ph type="sldNum" sz="quarter" idx="12"/>
          </p:nvPr>
        </p:nvSpPr>
        <p:spPr>
          <a:xfrm>
            <a:off x="7485612" y="6461628"/>
            <a:ext cx="984019" cy="361438"/>
          </a:xfrm>
        </p:spPr>
        <p:txBody>
          <a:bodyPr/>
          <a:lstStyle>
            <a:lvl1pPr>
              <a:defRPr>
                <a:solidFill>
                  <a:schemeClr val="tx2"/>
                </a:solidFill>
              </a:defRPr>
            </a:lvl1pPr>
          </a:lstStyle>
          <a:p>
            <a:fld id="{4FAB73BC-B049-4115-A692-8D63A059BFB8}" type="slidenum">
              <a:rPr lang="en-US" smtClean="0"/>
              <a:pPr/>
              <a:t>‹#›</a:t>
            </a:fld>
            <a:endParaRPr lang="en-US" dirty="0"/>
          </a:p>
        </p:txBody>
      </p:sp>
      <p:sp>
        <p:nvSpPr>
          <p:cNvPr id="11" name="Oval 10"/>
          <p:cNvSpPr/>
          <p:nvPr userDrawn="1"/>
        </p:nvSpPr>
        <p:spPr>
          <a:xfrm>
            <a:off x="2644353" y="5545385"/>
            <a:ext cx="914400" cy="914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0" name="Picture 9"/>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2640115" y="5545385"/>
            <a:ext cx="914400" cy="914400"/>
          </a:xfrm>
          <a:prstGeom prst="rect">
            <a:avLst/>
          </a:prstGeom>
        </p:spPr>
      </p:pic>
    </p:spTree>
    <p:extLst>
      <p:ext uri="{BB962C8B-B14F-4D97-AF65-F5344CB8AC3E}">
        <p14:creationId xmlns:p14="http://schemas.microsoft.com/office/powerpoint/2010/main" val="379899386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 y="5925228"/>
            <a:ext cx="9144001" cy="659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1" y="6039840"/>
            <a:ext cx="9144000" cy="818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22960" y="5549604"/>
            <a:ext cx="914400" cy="914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4" name="Picture 13"/>
          <p:cNvPicPr>
            <a:picLocks/>
          </p:cNvPicPr>
          <p:nvPr/>
        </p:nvPicPr>
        <p:blipFill>
          <a:blip r:embed="rId13">
            <a:extLst>
              <a:ext uri="{28A0092B-C50C-407E-A947-70E740481C1C}">
                <a14:useLocalDpi xmlns:a14="http://schemas.microsoft.com/office/drawing/2010/main" val="0"/>
              </a:ext>
            </a:extLst>
          </a:blip>
          <a:stretch>
            <a:fillRect/>
          </a:stretch>
        </p:blipFill>
        <p:spPr>
          <a:xfrm>
            <a:off x="822960" y="5549550"/>
            <a:ext cx="914400" cy="914400"/>
          </a:xfrm>
          <a:prstGeom prst="rect">
            <a:avLst/>
          </a:prstGeom>
        </p:spPr>
      </p:pic>
      <p:sp>
        <p:nvSpPr>
          <p:cNvPr id="2" name="Title Placeholder 1"/>
          <p:cNvSpPr>
            <a:spLocks noGrp="1"/>
          </p:cNvSpPr>
          <p:nvPr>
            <p:ph type="title"/>
          </p:nvPr>
        </p:nvSpPr>
        <p:spPr>
          <a:xfrm>
            <a:off x="822960" y="286606"/>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845734"/>
            <a:ext cx="7543800" cy="364317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763751" y="5966468"/>
            <a:ext cx="1854203" cy="374164"/>
          </a:xfrm>
          <a:prstGeom prst="rect">
            <a:avLst/>
          </a:prstGeom>
        </p:spPr>
        <p:txBody>
          <a:bodyPr vert="horz" lIns="91440" tIns="45720" rIns="91440" bIns="45720" rtlCol="0" anchor="ctr"/>
          <a:lstStyle>
            <a:lvl1pPr algn="l">
              <a:defRPr sz="675">
                <a:solidFill>
                  <a:srgbClr val="FFFFFF"/>
                </a:solidFill>
              </a:defRPr>
            </a:lvl1pPr>
          </a:lstStyle>
          <a:p>
            <a:fld id="{30D86489-2CD6-476C-844C-D197A4AFFFE9}" type="datetime1">
              <a:rPr lang="en-US" smtClean="0"/>
              <a:t>1/12/2016</a:t>
            </a:fld>
            <a:endParaRPr lang="en-US" dirty="0"/>
          </a:p>
        </p:txBody>
      </p:sp>
      <p:sp>
        <p:nvSpPr>
          <p:cNvPr id="5" name="Footer Placeholder 4"/>
          <p:cNvSpPr>
            <a:spLocks noGrp="1"/>
          </p:cNvSpPr>
          <p:nvPr>
            <p:ph type="ftr" sz="quarter" idx="3"/>
          </p:nvPr>
        </p:nvSpPr>
        <p:spPr>
          <a:xfrm>
            <a:off x="1763750" y="5614843"/>
            <a:ext cx="3617103" cy="365125"/>
          </a:xfrm>
          <a:prstGeom prst="rect">
            <a:avLst/>
          </a:prstGeom>
        </p:spPr>
        <p:txBody>
          <a:bodyPr vert="horz" lIns="91440" tIns="45720" rIns="91440" bIns="45720" rtlCol="0" anchor="ctr"/>
          <a:lstStyle>
            <a:lvl1pPr algn="l">
              <a:defRPr sz="675" cap="all" baseline="0">
                <a:solidFill>
                  <a:schemeClr val="tx2"/>
                </a:solidFill>
              </a:defRPr>
            </a:lvl1pPr>
          </a:lstStyle>
          <a:p>
            <a:r>
              <a:rPr lang="en-US" dirty="0" smtClean="0"/>
              <a:t>OFFICE OF SUPERINTENDENT OF PUBLIC INSTRUCTION</a:t>
            </a:r>
            <a:endParaRPr lang="en-US" dirty="0"/>
          </a:p>
        </p:txBody>
      </p:sp>
      <p:sp>
        <p:nvSpPr>
          <p:cNvPr id="6" name="Slide Number Placeholder 5"/>
          <p:cNvSpPr>
            <a:spLocks noGrp="1"/>
          </p:cNvSpPr>
          <p:nvPr>
            <p:ph type="sldNum" sz="quarter" idx="4"/>
          </p:nvPr>
        </p:nvSpPr>
        <p:spPr>
          <a:xfrm>
            <a:off x="7425345" y="5979195"/>
            <a:ext cx="984019" cy="361438"/>
          </a:xfrm>
          <a:prstGeom prst="rect">
            <a:avLst/>
          </a:prstGeom>
        </p:spPr>
        <p:txBody>
          <a:bodyPr vert="horz" lIns="91440" tIns="45720" rIns="91440" bIns="45720" rtlCol="0" anchor="ctr"/>
          <a:lstStyle>
            <a:lvl1pPr algn="r">
              <a:defRPr sz="788">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5842132"/>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703" r:id="rId8"/>
    <p:sldLayoutId id="2147483699" r:id="rId9"/>
    <p:sldLayoutId id="2147483701" r:id="rId10"/>
    <p:sldLayoutId id="2147483702" r:id="rId11"/>
  </p:sldLayoutIdLst>
  <p:timing>
    <p:tnLst>
      <p:par>
        <p:cTn id="1" dur="indefinite" restart="never" nodeType="tmRoot"/>
      </p:par>
    </p:tnLst>
  </p:timing>
  <p:hf hdr="0"/>
  <p:txStyles>
    <p:titleStyle>
      <a:lvl1pPr algn="l" defTabSz="685800" rtl="0" eaLnBrk="1" latinLnBrk="0" hangingPunct="1">
        <a:lnSpc>
          <a:spcPct val="85000"/>
        </a:lnSpc>
        <a:spcBef>
          <a:spcPct val="0"/>
        </a:spcBef>
        <a:buNone/>
        <a:defRPr sz="3600" kern="1200" spc="-38" baseline="0">
          <a:solidFill>
            <a:schemeClr val="tx2"/>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2"/>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2"/>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2"/>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2"/>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2"/>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elpa21.org/assessment-system/sample-item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k12.wa.us/ELPA21/Guidance.aspx"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k12.wa.us/ELPA21/default.aspx"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airelpa21headsets.or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360596" y="402336"/>
            <a:ext cx="4187952" cy="2185417"/>
          </a:xfrm>
          <a:prstGeom prst="rect">
            <a:avLst/>
          </a:prstGeom>
        </p:spPr>
      </p:pic>
      <p:sp>
        <p:nvSpPr>
          <p:cNvPr id="8" name="Rectangle 7"/>
          <p:cNvSpPr/>
          <p:nvPr/>
        </p:nvSpPr>
        <p:spPr>
          <a:xfrm>
            <a:off x="960120" y="3044279"/>
            <a:ext cx="7452359" cy="1384995"/>
          </a:xfrm>
          <a:prstGeom prst="rect">
            <a:avLst/>
          </a:prstGeom>
        </p:spPr>
        <p:txBody>
          <a:bodyPr wrap="square">
            <a:spAutoFit/>
          </a:bodyPr>
          <a:lstStyle/>
          <a:p>
            <a:r>
              <a:rPr lang="en-US" sz="4800" spc="-38" dirty="0" smtClean="0">
                <a:solidFill>
                  <a:schemeClr val="tx2"/>
                </a:solidFill>
                <a:latin typeface="+mj-lt"/>
                <a:ea typeface="+mj-ea"/>
                <a:cs typeface="+mj-cs"/>
              </a:rPr>
              <a:t>ELPA21 Assessment </a:t>
            </a:r>
            <a:r>
              <a:rPr lang="en-US" sz="4800" spc="-38" dirty="0">
                <a:solidFill>
                  <a:schemeClr val="tx2"/>
                </a:solidFill>
                <a:latin typeface="+mj-lt"/>
                <a:ea typeface="+mj-ea"/>
                <a:cs typeface="+mj-cs"/>
              </a:rPr>
              <a:t>Update</a:t>
            </a:r>
          </a:p>
          <a:p>
            <a:r>
              <a:rPr lang="en-US" sz="3600" spc="-38" dirty="0">
                <a:solidFill>
                  <a:schemeClr val="tx2"/>
                </a:solidFill>
                <a:latin typeface="+mj-lt"/>
                <a:ea typeface="+mj-ea"/>
                <a:cs typeface="+mj-cs"/>
              </a:rPr>
              <a:t>January 2016</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3427" y="4599432"/>
            <a:ext cx="3175000" cy="1901667"/>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8604" y="201168"/>
            <a:ext cx="957813" cy="964692"/>
          </a:xfrm>
          <a:prstGeom prst="rect">
            <a:avLst/>
          </a:prstGeom>
        </p:spPr>
      </p:pic>
    </p:spTree>
    <p:extLst>
      <p:ext uri="{BB962C8B-B14F-4D97-AF65-F5344CB8AC3E}">
        <p14:creationId xmlns:p14="http://schemas.microsoft.com/office/powerpoint/2010/main" val="37635618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248" y="368903"/>
            <a:ext cx="7543800" cy="810674"/>
          </a:xfrm>
        </p:spPr>
        <p:txBody>
          <a:bodyPr vert="horz" lIns="91440" tIns="45720" rIns="91440" bIns="45720" rtlCol="0" anchor="b">
            <a:normAutofit/>
          </a:bodyPr>
          <a:lstStyle/>
          <a:p>
            <a:pPr algn="ctr"/>
            <a:r>
              <a:rPr lang="en-US" b="1" dirty="0">
                <a:solidFill>
                  <a:schemeClr val="accent4">
                    <a:lumMod val="75000"/>
                  </a:schemeClr>
                </a:solidFill>
              </a:rPr>
              <a:t>ELPA21 Online Test Engine</a:t>
            </a:r>
          </a:p>
        </p:txBody>
      </p:sp>
      <p:sp>
        <p:nvSpPr>
          <p:cNvPr id="3" name="Content Placeholder 2"/>
          <p:cNvSpPr>
            <a:spLocks noGrp="1"/>
          </p:cNvSpPr>
          <p:nvPr>
            <p:ph idx="1"/>
          </p:nvPr>
        </p:nvSpPr>
        <p:spPr>
          <a:xfrm>
            <a:off x="822960" y="1737363"/>
            <a:ext cx="7543800" cy="3724977"/>
          </a:xfrm>
        </p:spPr>
        <p:txBody>
          <a:bodyPr>
            <a:normAutofit fontScale="92500" lnSpcReduction="10000"/>
          </a:bodyPr>
          <a:lstStyle/>
          <a:p>
            <a:pPr marL="274320" indent="-274320">
              <a:lnSpc>
                <a:spcPct val="110000"/>
              </a:lnSpc>
              <a:buFont typeface="Wingdings" panose="05000000000000000000" pitchFamily="2" charset="2"/>
              <a:buChar char="v"/>
            </a:pPr>
            <a:r>
              <a:rPr lang="en-US" sz="2200" dirty="0"/>
              <a:t>The online test engine incorporates a multitude of embedded usability, accessibility, and accommodations features that were not possible with the previous paper/pencil English language test, the Washington English Language Proficiency Assessment (WELPA). </a:t>
            </a:r>
          </a:p>
          <a:p>
            <a:pPr marL="274320" indent="-274320">
              <a:lnSpc>
                <a:spcPct val="110000"/>
              </a:lnSpc>
              <a:buFont typeface="Wingdings" panose="05000000000000000000" pitchFamily="2" charset="2"/>
              <a:buChar char="v"/>
            </a:pPr>
            <a:r>
              <a:rPr lang="en-US" sz="2200" dirty="0"/>
              <a:t>In addition, the test questions presented online are more engaging than test questions appearing on paper test booklets; this is especially important for English language learners.  </a:t>
            </a:r>
          </a:p>
          <a:p>
            <a:pPr marL="274320" indent="-274320">
              <a:lnSpc>
                <a:spcPct val="110000"/>
              </a:lnSpc>
              <a:buFont typeface="Wingdings" panose="05000000000000000000" pitchFamily="2" charset="2"/>
              <a:buChar char="v"/>
            </a:pPr>
            <a:r>
              <a:rPr lang="en-US" sz="2200" dirty="0"/>
              <a:t>There is one portion of the ELPA21 Writing test for students in K and 1, which will be administered on paper.  The K-1 paper writing materials will be secure materials. </a:t>
            </a:r>
          </a:p>
          <a:p>
            <a:pPr>
              <a:buFont typeface="Wingdings" panose="05000000000000000000" pitchFamily="2" charset="2"/>
              <a:buChar char="v"/>
            </a:pPr>
            <a:endParaRPr lang="en-US" sz="2400" dirty="0">
              <a:solidFill>
                <a:schemeClr val="tx1">
                  <a:lumMod val="50000"/>
                </a:schemeClr>
              </a:solidFill>
            </a:endParaRPr>
          </a:p>
        </p:txBody>
      </p:sp>
      <p:sp>
        <p:nvSpPr>
          <p:cNvPr id="4" name="Date Placeholder 3"/>
          <p:cNvSpPr>
            <a:spLocks noGrp="1"/>
          </p:cNvSpPr>
          <p:nvPr>
            <p:ph type="dt" sz="half" idx="10"/>
          </p:nvPr>
        </p:nvSpPr>
        <p:spPr/>
        <p:txBody>
          <a:bodyPr/>
          <a:lstStyle/>
          <a:p>
            <a:fld id="{F702B7ED-B104-40F3-ADEA-4532734BE1FC}" type="datetime1">
              <a:rPr lang="en-US" smtClean="0"/>
              <a:t>1/12/2016</a:t>
            </a:fld>
            <a:endParaRPr lang="en-US" dirty="0"/>
          </a:p>
        </p:txBody>
      </p:sp>
      <p:sp>
        <p:nvSpPr>
          <p:cNvPr id="5" name="Footer Placeholder 4"/>
          <p:cNvSpPr>
            <a:spLocks noGrp="1"/>
          </p:cNvSpPr>
          <p:nvPr>
            <p:ph type="ftr" sz="quarter" idx="11"/>
          </p:nvPr>
        </p:nvSpPr>
        <p:spPr/>
        <p:txBody>
          <a:bodyPr/>
          <a:lstStyle/>
          <a:p>
            <a:r>
              <a:rPr lang="en-US" smtClean="0"/>
              <a:t>OFFICE OF SUPERINTENDENT OF PUBLIC INSTRUCTION</a:t>
            </a:r>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10</a:t>
            </a:fld>
            <a:endParaRPr lang="en-US" dirty="0"/>
          </a:p>
        </p:txBody>
      </p:sp>
    </p:spTree>
    <p:extLst>
      <p:ext uri="{BB962C8B-B14F-4D97-AF65-F5344CB8AC3E}">
        <p14:creationId xmlns:p14="http://schemas.microsoft.com/office/powerpoint/2010/main" val="38613056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5528" y="670655"/>
            <a:ext cx="7543800" cy="520915"/>
          </a:xfrm>
        </p:spPr>
        <p:txBody>
          <a:bodyPr>
            <a:noAutofit/>
          </a:bodyPr>
          <a:lstStyle/>
          <a:p>
            <a:pPr algn="ctr"/>
            <a:r>
              <a:rPr lang="en-US" b="1" dirty="0" smtClean="0">
                <a:solidFill>
                  <a:schemeClr val="accent4">
                    <a:lumMod val="75000"/>
                  </a:schemeClr>
                </a:solidFill>
              </a:rPr>
              <a:t>K and Grade 1 Writing</a:t>
            </a:r>
            <a:endParaRPr lang="en-US" b="1" dirty="0">
              <a:solidFill>
                <a:schemeClr val="accent4">
                  <a:lumMod val="75000"/>
                </a:schemeClr>
              </a:solidFill>
            </a:endParaRPr>
          </a:p>
        </p:txBody>
      </p:sp>
      <p:sp>
        <p:nvSpPr>
          <p:cNvPr id="3" name="Content Placeholder 2"/>
          <p:cNvSpPr>
            <a:spLocks noGrp="1"/>
          </p:cNvSpPr>
          <p:nvPr>
            <p:ph idx="1"/>
          </p:nvPr>
        </p:nvSpPr>
        <p:spPr>
          <a:xfrm>
            <a:off x="704088" y="1810512"/>
            <a:ext cx="8062624" cy="4021711"/>
          </a:xfrm>
        </p:spPr>
        <p:txBody>
          <a:bodyPr vert="horz" lIns="0" tIns="45720" rIns="0" bIns="45720" rtlCol="0">
            <a:normAutofit/>
          </a:bodyPr>
          <a:lstStyle/>
          <a:p>
            <a:pPr marL="274320" indent="-274320">
              <a:lnSpc>
                <a:spcPct val="110000"/>
              </a:lnSpc>
              <a:buFont typeface="Wingdings" panose="05000000000000000000" pitchFamily="2" charset="2"/>
              <a:buChar char="v"/>
            </a:pPr>
            <a:r>
              <a:rPr lang="en-US" sz="2000" dirty="0" smtClean="0"/>
              <a:t>K </a:t>
            </a:r>
            <a:r>
              <a:rPr lang="en-US" sz="2000" dirty="0"/>
              <a:t>and 1 Writing: In an effort to more accurately measure the basic writing skills of our youngest ELLs, students in kindergarten and first grade will be provided with a paper-and-pencil test booklet for a small portion of the writing test. </a:t>
            </a:r>
            <a:endParaRPr lang="en-US" sz="2000" dirty="0" smtClean="0"/>
          </a:p>
          <a:p>
            <a:pPr marL="274320" indent="-274320">
              <a:lnSpc>
                <a:spcPct val="110000"/>
              </a:lnSpc>
              <a:buFont typeface="Wingdings" panose="05000000000000000000" pitchFamily="2" charset="2"/>
              <a:buChar char="v"/>
            </a:pPr>
            <a:r>
              <a:rPr lang="en-US" sz="2000" dirty="0" smtClean="0"/>
              <a:t>This </a:t>
            </a:r>
            <a:r>
              <a:rPr lang="en-US" sz="2000" dirty="0"/>
              <a:t>will allow students the opportunity to demonstrate their ability to write and trace letters, and perform other writing tasks typical of early writers. </a:t>
            </a:r>
            <a:endParaRPr lang="en-US" sz="2000" dirty="0" smtClean="0"/>
          </a:p>
          <a:p>
            <a:pPr marL="274320" indent="-274320">
              <a:lnSpc>
                <a:spcPct val="110000"/>
              </a:lnSpc>
              <a:buFont typeface="Wingdings" panose="05000000000000000000" pitchFamily="2" charset="2"/>
              <a:buChar char="v"/>
            </a:pPr>
            <a:r>
              <a:rPr lang="en-US" sz="2000" dirty="0" smtClean="0"/>
              <a:t>Districts </a:t>
            </a:r>
            <a:r>
              <a:rPr lang="en-US" sz="2000" dirty="0"/>
              <a:t>will receive booklets for each of the kindergarten and first grade students and will receive detailed directions about how to assign, collect and mail the booklets</a:t>
            </a:r>
            <a:r>
              <a:rPr lang="en-US" sz="2000" dirty="0" smtClean="0"/>
              <a:t>.</a:t>
            </a:r>
            <a:endParaRPr lang="en-US" sz="2000" dirty="0"/>
          </a:p>
        </p:txBody>
      </p:sp>
      <p:sp>
        <p:nvSpPr>
          <p:cNvPr id="4" name="Date Placeholder 3"/>
          <p:cNvSpPr>
            <a:spLocks noGrp="1"/>
          </p:cNvSpPr>
          <p:nvPr>
            <p:ph type="dt" sz="half" idx="10"/>
          </p:nvPr>
        </p:nvSpPr>
        <p:spPr/>
        <p:txBody>
          <a:bodyPr/>
          <a:lstStyle/>
          <a:p>
            <a:fld id="{F702B7ED-B104-40F3-ADEA-4532734BE1FC}" type="datetime1">
              <a:rPr lang="en-US" smtClean="0"/>
              <a:t>1/12/2016</a:t>
            </a:fld>
            <a:endParaRPr lang="en-US" dirty="0"/>
          </a:p>
        </p:txBody>
      </p:sp>
      <p:sp>
        <p:nvSpPr>
          <p:cNvPr id="5" name="Footer Placeholder 4"/>
          <p:cNvSpPr>
            <a:spLocks noGrp="1"/>
          </p:cNvSpPr>
          <p:nvPr>
            <p:ph type="ftr" sz="quarter" idx="11"/>
          </p:nvPr>
        </p:nvSpPr>
        <p:spPr/>
        <p:txBody>
          <a:bodyPr/>
          <a:lstStyle/>
          <a:p>
            <a:r>
              <a:rPr lang="en-US" dirty="0" smtClean="0"/>
              <a:t>OFFICE OF SUPERINTENDENT OF PUBLIC INSTRUCTION</a:t>
            </a:r>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11</a:t>
            </a:fld>
            <a:endParaRPr lang="en-US" dirty="0"/>
          </a:p>
        </p:txBody>
      </p:sp>
    </p:spTree>
    <p:extLst>
      <p:ext uri="{BB962C8B-B14F-4D97-AF65-F5344CB8AC3E}">
        <p14:creationId xmlns:p14="http://schemas.microsoft.com/office/powerpoint/2010/main" val="41199384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95751"/>
            <a:ext cx="7543800" cy="1042276"/>
          </a:xfrm>
        </p:spPr>
        <p:txBody>
          <a:bodyPr>
            <a:normAutofit/>
          </a:bodyPr>
          <a:lstStyle/>
          <a:p>
            <a:pPr algn="ctr"/>
            <a:r>
              <a:rPr lang="en-US" b="1" dirty="0">
                <a:solidFill>
                  <a:schemeClr val="accent4">
                    <a:lumMod val="75000"/>
                  </a:schemeClr>
                </a:solidFill>
              </a:rPr>
              <a:t>Sample Items</a:t>
            </a:r>
            <a:r>
              <a:rPr lang="en-US" sz="3200" b="1" dirty="0">
                <a:solidFill>
                  <a:schemeClr val="accent4">
                    <a:lumMod val="75000"/>
                  </a:schemeClr>
                </a:solidFill>
              </a:rPr>
              <a:t/>
            </a:r>
            <a:br>
              <a:rPr lang="en-US" sz="3200" b="1" dirty="0">
                <a:solidFill>
                  <a:schemeClr val="accent4">
                    <a:lumMod val="75000"/>
                  </a:schemeClr>
                </a:solidFill>
              </a:rPr>
            </a:br>
            <a:r>
              <a:rPr lang="en-US" sz="2400" dirty="0">
                <a:hlinkClick r:id="rId2"/>
              </a:rPr>
              <a:t>http://</a:t>
            </a:r>
            <a:r>
              <a:rPr lang="en-US" sz="2400" dirty="0" smtClean="0">
                <a:hlinkClick r:id="rId2"/>
              </a:rPr>
              <a:t>www.elpa21.org/assessment-system/sample-items</a:t>
            </a:r>
            <a:endParaRPr lang="en-US" sz="2000" dirty="0"/>
          </a:p>
        </p:txBody>
      </p:sp>
      <p:sp>
        <p:nvSpPr>
          <p:cNvPr id="4" name="Date Placeholder 3"/>
          <p:cNvSpPr>
            <a:spLocks noGrp="1"/>
          </p:cNvSpPr>
          <p:nvPr>
            <p:ph type="dt" sz="half" idx="10"/>
          </p:nvPr>
        </p:nvSpPr>
        <p:spPr/>
        <p:txBody>
          <a:bodyPr/>
          <a:lstStyle/>
          <a:p>
            <a:fld id="{F702B7ED-B104-40F3-ADEA-4532734BE1FC}" type="datetime1">
              <a:rPr lang="en-US" smtClean="0"/>
              <a:t>1/12/2016</a:t>
            </a:fld>
            <a:endParaRPr lang="en-US" dirty="0"/>
          </a:p>
        </p:txBody>
      </p:sp>
      <p:sp>
        <p:nvSpPr>
          <p:cNvPr id="5" name="Footer Placeholder 4"/>
          <p:cNvSpPr>
            <a:spLocks noGrp="1"/>
          </p:cNvSpPr>
          <p:nvPr>
            <p:ph type="ftr" sz="quarter" idx="11"/>
          </p:nvPr>
        </p:nvSpPr>
        <p:spPr/>
        <p:txBody>
          <a:bodyPr/>
          <a:lstStyle/>
          <a:p>
            <a:r>
              <a:rPr lang="en-US" smtClean="0"/>
              <a:t>OFFICE OF SUPERINTENDENT OF PUBLIC INSTRUCTION</a:t>
            </a:r>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12</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1368" y="1479041"/>
            <a:ext cx="6473952" cy="4879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57533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FAB73BC-B049-4115-A692-8D63A059BFB8}" type="slidenum">
              <a:rPr lang="en-US" smtClean="0"/>
              <a:pPr/>
              <a:t>13</a:t>
            </a:fld>
            <a:endParaRPr lang="en-US" dirty="0"/>
          </a:p>
        </p:txBody>
      </p:sp>
      <p:sp>
        <p:nvSpPr>
          <p:cNvPr id="3" name="Date Placeholder 2"/>
          <p:cNvSpPr>
            <a:spLocks noGrp="1"/>
          </p:cNvSpPr>
          <p:nvPr>
            <p:ph type="dt" sz="half" idx="2"/>
          </p:nvPr>
        </p:nvSpPr>
        <p:spPr/>
        <p:txBody>
          <a:bodyPr/>
          <a:lstStyle/>
          <a:p>
            <a:fld id="{30D86489-2CD6-476C-844C-D197A4AFFFE9}" type="datetime1">
              <a:rPr lang="en-US" smtClean="0"/>
              <a:t>1/12/2016</a:t>
            </a:fld>
            <a:endParaRPr lang="en-US" dirty="0"/>
          </a:p>
        </p:txBody>
      </p:sp>
      <p:sp>
        <p:nvSpPr>
          <p:cNvPr id="4" name="Footer Placeholder 3"/>
          <p:cNvSpPr>
            <a:spLocks noGrp="1"/>
          </p:cNvSpPr>
          <p:nvPr>
            <p:ph type="ftr" sz="quarter" idx="3"/>
          </p:nvPr>
        </p:nvSpPr>
        <p:spPr/>
        <p:txBody>
          <a:bodyPr/>
          <a:lstStyle/>
          <a:p>
            <a:r>
              <a:rPr lang="en-US" dirty="0" smtClean="0"/>
              <a:t>OFFICE OF SUPERINTENDENT OF PUBLIC INSTRUCTION</a:t>
            </a:r>
            <a:endParaRPr lang="en-US" dirty="0"/>
          </a:p>
        </p:txBody>
      </p:sp>
      <p:sp>
        <p:nvSpPr>
          <p:cNvPr id="5" name="Rectangle 4"/>
          <p:cNvSpPr/>
          <p:nvPr/>
        </p:nvSpPr>
        <p:spPr>
          <a:xfrm>
            <a:off x="640080" y="1179389"/>
            <a:ext cx="8129016" cy="4555093"/>
          </a:xfrm>
          <a:prstGeom prst="rect">
            <a:avLst/>
          </a:prstGeom>
        </p:spPr>
        <p:txBody>
          <a:bodyPr wrap="square">
            <a:spAutoFit/>
          </a:bodyPr>
          <a:lstStyle/>
          <a:p>
            <a:pPr marL="342877" indent="-342877">
              <a:buFont typeface="Wingdings" panose="05000000000000000000" pitchFamily="2" charset="2"/>
              <a:buChar char="v"/>
            </a:pPr>
            <a:r>
              <a:rPr lang="en-US" sz="2000" dirty="0">
                <a:solidFill>
                  <a:schemeClr val="tx2">
                    <a:lumMod val="50000"/>
                  </a:schemeClr>
                </a:solidFill>
                <a:latin typeface="+mj-lt"/>
                <a:ea typeface="Calibri" panose="020F0502020204030204" pitchFamily="34" charset="0"/>
                <a:cs typeface="Times New Roman" panose="02020603050405020304" pitchFamily="18" charset="0"/>
              </a:rPr>
              <a:t>The assessment is presented as one test with 4 segments </a:t>
            </a:r>
            <a:r>
              <a:rPr lang="en-US" sz="2000" dirty="0" smtClean="0">
                <a:solidFill>
                  <a:schemeClr val="tx2">
                    <a:lumMod val="50000"/>
                  </a:schemeClr>
                </a:solidFill>
                <a:latin typeface="+mj-lt"/>
                <a:ea typeface="Calibri" panose="020F0502020204030204" pitchFamily="34" charset="0"/>
                <a:cs typeface="Times New Roman" panose="02020603050405020304" pitchFamily="18" charset="0"/>
              </a:rPr>
              <a:t>(Listening</a:t>
            </a:r>
            <a:r>
              <a:rPr lang="en-US" sz="2000" dirty="0">
                <a:solidFill>
                  <a:schemeClr val="tx2">
                    <a:lumMod val="50000"/>
                  </a:schemeClr>
                </a:solidFill>
                <a:latin typeface="+mj-lt"/>
                <a:ea typeface="Calibri" panose="020F0502020204030204" pitchFamily="34" charset="0"/>
                <a:cs typeface="Times New Roman" panose="02020603050405020304" pitchFamily="18" charset="0"/>
              </a:rPr>
              <a:t>, Reading, Writing, Speaking).</a:t>
            </a:r>
          </a:p>
          <a:p>
            <a:pPr marL="800070" lvl="1" indent="-342900">
              <a:buFont typeface="Wingdings" pitchFamily="2" charset="2"/>
              <a:buChar char="§"/>
            </a:pPr>
            <a:r>
              <a:rPr lang="en-US" dirty="0">
                <a:solidFill>
                  <a:schemeClr val="tx2">
                    <a:lumMod val="50000"/>
                  </a:schemeClr>
                </a:solidFill>
                <a:latin typeface="+mj-lt"/>
                <a:ea typeface="Calibri" panose="020F0502020204030204" pitchFamily="34" charset="0"/>
                <a:cs typeface="Times New Roman" panose="02020603050405020304" pitchFamily="18" charset="0"/>
              </a:rPr>
              <a:t>Subtests must be taken in order but students may proceed at their own pace.</a:t>
            </a:r>
          </a:p>
          <a:p>
            <a:pPr marL="800070" lvl="1" indent="-342900">
              <a:buFont typeface="Wingdings" pitchFamily="2" charset="2"/>
              <a:buChar char="§"/>
            </a:pPr>
            <a:r>
              <a:rPr lang="en-US" dirty="0">
                <a:solidFill>
                  <a:schemeClr val="tx2">
                    <a:lumMod val="50000"/>
                  </a:schemeClr>
                </a:solidFill>
                <a:latin typeface="+mj-lt"/>
                <a:ea typeface="Calibri" panose="020F0502020204030204" pitchFamily="34" charset="0"/>
                <a:cs typeface="Times New Roman" panose="02020603050405020304" pitchFamily="18" charset="0"/>
              </a:rPr>
              <a:t>Skipping is permissible.</a:t>
            </a:r>
          </a:p>
          <a:p>
            <a:pPr marL="800070" lvl="1" indent="-342900">
              <a:buFont typeface="Wingdings" pitchFamily="2" charset="2"/>
              <a:buChar char="§"/>
            </a:pPr>
            <a:r>
              <a:rPr lang="en-US" dirty="0">
                <a:solidFill>
                  <a:schemeClr val="tx2">
                    <a:lumMod val="50000"/>
                  </a:schemeClr>
                </a:solidFill>
                <a:latin typeface="+mj-lt"/>
                <a:ea typeface="Calibri" panose="020F0502020204030204" pitchFamily="34" charset="0"/>
                <a:cs typeface="Times New Roman" panose="02020603050405020304" pitchFamily="18" charset="0"/>
              </a:rPr>
              <a:t>Speaking will require a separate login. </a:t>
            </a:r>
            <a:endParaRPr lang="en-US" dirty="0">
              <a:solidFill>
                <a:schemeClr val="tx2">
                  <a:lumMod val="50000"/>
                </a:schemeClr>
              </a:solidFill>
              <a:latin typeface="+mj-lt"/>
            </a:endParaRPr>
          </a:p>
          <a:p>
            <a:pPr marL="342877" indent="-342877">
              <a:buFont typeface="Wingdings" panose="05000000000000000000" pitchFamily="2" charset="2"/>
              <a:buChar char="v"/>
            </a:pPr>
            <a:r>
              <a:rPr lang="en-US" sz="2000" dirty="0">
                <a:solidFill>
                  <a:schemeClr val="tx2">
                    <a:lumMod val="50000"/>
                  </a:schemeClr>
                </a:solidFill>
                <a:latin typeface="+mj-lt"/>
                <a:ea typeface="Calibri" panose="020F0502020204030204" pitchFamily="34" charset="0"/>
                <a:cs typeface="Times New Roman" panose="02020603050405020304" pitchFamily="18" charset="0"/>
              </a:rPr>
              <a:t>Each individual subtest (domain segment) should be completed in the same day.</a:t>
            </a:r>
          </a:p>
          <a:p>
            <a:pPr marL="800070" lvl="1" indent="-342900">
              <a:buFont typeface="Wingdings" pitchFamily="2" charset="2"/>
              <a:buChar char="§"/>
            </a:pPr>
            <a:r>
              <a:rPr lang="en-US" dirty="0">
                <a:solidFill>
                  <a:schemeClr val="tx2">
                    <a:lumMod val="50000"/>
                  </a:schemeClr>
                </a:solidFill>
                <a:latin typeface="+mj-lt"/>
                <a:ea typeface="Calibri" panose="020F0502020204030204" pitchFamily="34" charset="0"/>
                <a:cs typeface="Times New Roman" panose="02020603050405020304" pitchFamily="18" charset="0"/>
              </a:rPr>
              <a:t>Not all subtest segments must be taken in the same day</a:t>
            </a:r>
          </a:p>
          <a:p>
            <a:pPr marL="800070" lvl="1" indent="-342900">
              <a:buFont typeface="Wingdings" pitchFamily="2" charset="2"/>
              <a:buChar char="§"/>
            </a:pPr>
            <a:r>
              <a:rPr lang="en-US" dirty="0">
                <a:solidFill>
                  <a:schemeClr val="tx2">
                    <a:lumMod val="50000"/>
                  </a:schemeClr>
                </a:solidFill>
                <a:latin typeface="+mj-lt"/>
                <a:ea typeface="Calibri" panose="020F0502020204030204" pitchFamily="34" charset="0"/>
                <a:cs typeface="Times New Roman" panose="02020603050405020304" pitchFamily="18" charset="0"/>
              </a:rPr>
              <a:t>Example – Listening &amp; Reading Day 1, Writing &amp; Speaking Day 2. </a:t>
            </a:r>
          </a:p>
          <a:p>
            <a:pPr marL="342877" indent="-342877">
              <a:buFont typeface="Wingdings" panose="05000000000000000000" pitchFamily="2" charset="2"/>
              <a:buChar char="v"/>
            </a:pPr>
            <a:r>
              <a:rPr lang="en-US" sz="2000" dirty="0">
                <a:solidFill>
                  <a:schemeClr val="tx2">
                    <a:lumMod val="50000"/>
                  </a:schemeClr>
                </a:solidFill>
                <a:latin typeface="+mj-lt"/>
                <a:ea typeface="Calibri" panose="020F0502020204030204" pitchFamily="34" charset="0"/>
                <a:cs typeface="Times New Roman" panose="02020603050405020304" pitchFamily="18" charset="0"/>
              </a:rPr>
              <a:t>Students asked to review answers </a:t>
            </a:r>
            <a:r>
              <a:rPr lang="en-US" sz="2000" dirty="0">
                <a:solidFill>
                  <a:srgbClr val="000000"/>
                </a:solidFill>
                <a:latin typeface="+mj-lt"/>
                <a:ea typeface="Calibri" panose="020F0502020204030204" pitchFamily="34" charset="0"/>
                <a:cs typeface="Times New Roman" panose="02020603050405020304" pitchFamily="18" charset="0"/>
              </a:rPr>
              <a:t>in current segment before submitting answers and ahead of entering next segment.</a:t>
            </a:r>
          </a:p>
          <a:p>
            <a:pPr marL="800070" lvl="1" indent="-342900">
              <a:buFont typeface="Wingdings" pitchFamily="2" charset="2"/>
              <a:buChar char="§"/>
            </a:pPr>
            <a:r>
              <a:rPr lang="en-US" dirty="0">
                <a:solidFill>
                  <a:schemeClr val="tx2">
                    <a:lumMod val="50000"/>
                  </a:schemeClr>
                </a:solidFill>
                <a:latin typeface="+mj-lt"/>
                <a:ea typeface="Calibri" panose="020F0502020204030204" pitchFamily="34" charset="0"/>
                <a:cs typeface="Times New Roman" panose="02020603050405020304" pitchFamily="18" charset="0"/>
              </a:rPr>
              <a:t>Once current segment is exited students cannot go back to review answers.  </a:t>
            </a:r>
          </a:p>
          <a:p>
            <a:pPr marL="342900" indent="-342900">
              <a:buFont typeface="Wingdings" panose="05000000000000000000" pitchFamily="2" charset="2"/>
              <a:buChar char="v"/>
            </a:pPr>
            <a:endParaRPr lang="en-US" sz="2000" dirty="0">
              <a:solidFill>
                <a:srgbClr val="FF0000"/>
              </a:solidFill>
              <a:latin typeface="+mj-lt"/>
              <a:ea typeface="Calibri" panose="020F0502020204030204" pitchFamily="34" charset="0"/>
              <a:cs typeface="Times New Roman" panose="02020603050405020304" pitchFamily="18" charset="0"/>
            </a:endParaRPr>
          </a:p>
          <a:p>
            <a:endParaRPr lang="en-US" sz="2000" dirty="0">
              <a:latin typeface="+mj-lt"/>
            </a:endParaRPr>
          </a:p>
        </p:txBody>
      </p:sp>
      <p:sp>
        <p:nvSpPr>
          <p:cNvPr id="6" name="TextBox 5"/>
          <p:cNvSpPr txBox="1"/>
          <p:nvPr/>
        </p:nvSpPr>
        <p:spPr>
          <a:xfrm>
            <a:off x="1581671" y="560490"/>
            <a:ext cx="5980657" cy="567399"/>
          </a:xfrm>
          <a:prstGeom prst="rect">
            <a:avLst/>
          </a:prstGeom>
        </p:spPr>
        <p:txBody>
          <a:bodyPr vert="horz" lIns="91440" tIns="45720" rIns="91440" bIns="45720" rtlCol="0" anchor="b">
            <a:noAutofit/>
          </a:bodyPr>
          <a:lstStyle>
            <a:lvl1pPr algn="ctr" defTabSz="685800">
              <a:lnSpc>
                <a:spcPct val="85000"/>
              </a:lnSpc>
              <a:spcBef>
                <a:spcPct val="0"/>
              </a:spcBef>
              <a:buNone/>
              <a:defRPr sz="3600" b="1" spc="-38" baseline="0">
                <a:solidFill>
                  <a:schemeClr val="accent4">
                    <a:lumMod val="75000"/>
                  </a:schemeClr>
                </a:solidFill>
                <a:latin typeface="+mj-lt"/>
                <a:ea typeface="+mj-ea"/>
                <a:cs typeface="+mj-cs"/>
              </a:defRPr>
            </a:lvl1pPr>
          </a:lstStyle>
          <a:p>
            <a:r>
              <a:rPr lang="en-US" dirty="0"/>
              <a:t>ELPA21 Subtests</a:t>
            </a:r>
          </a:p>
        </p:txBody>
      </p:sp>
    </p:spTree>
    <p:extLst>
      <p:ext uri="{BB962C8B-B14F-4D97-AF65-F5344CB8AC3E}">
        <p14:creationId xmlns:p14="http://schemas.microsoft.com/office/powerpoint/2010/main" val="35402262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FAB73BC-B049-4115-A692-8D63A059BFB8}" type="slidenum">
              <a:rPr lang="en-US" smtClean="0"/>
              <a:pPr/>
              <a:t>14</a:t>
            </a:fld>
            <a:endParaRPr lang="en-US" dirty="0"/>
          </a:p>
        </p:txBody>
      </p:sp>
      <p:sp>
        <p:nvSpPr>
          <p:cNvPr id="3" name="Date Placeholder 2"/>
          <p:cNvSpPr>
            <a:spLocks noGrp="1"/>
          </p:cNvSpPr>
          <p:nvPr>
            <p:ph type="dt" sz="half" idx="2"/>
          </p:nvPr>
        </p:nvSpPr>
        <p:spPr/>
        <p:txBody>
          <a:bodyPr/>
          <a:lstStyle/>
          <a:p>
            <a:fld id="{30D86489-2CD6-476C-844C-D197A4AFFFE9}" type="datetime1">
              <a:rPr lang="en-US" smtClean="0"/>
              <a:t>1/12/2016</a:t>
            </a:fld>
            <a:endParaRPr lang="en-US" dirty="0"/>
          </a:p>
        </p:txBody>
      </p:sp>
      <p:sp>
        <p:nvSpPr>
          <p:cNvPr id="4" name="Footer Placeholder 3"/>
          <p:cNvSpPr>
            <a:spLocks noGrp="1"/>
          </p:cNvSpPr>
          <p:nvPr>
            <p:ph type="ftr" sz="quarter" idx="3"/>
          </p:nvPr>
        </p:nvSpPr>
        <p:spPr/>
        <p:txBody>
          <a:bodyPr/>
          <a:lstStyle/>
          <a:p>
            <a:r>
              <a:rPr lang="en-US" dirty="0" smtClean="0"/>
              <a:t>OFFICE OF SUPERINTENDENT OF PUBLIC INSTRUCTION</a:t>
            </a:r>
            <a:endParaRPr lang="en-US" dirty="0"/>
          </a:p>
        </p:txBody>
      </p:sp>
      <p:sp>
        <p:nvSpPr>
          <p:cNvPr id="6" name="Rectangle 5"/>
          <p:cNvSpPr/>
          <p:nvPr/>
        </p:nvSpPr>
        <p:spPr>
          <a:xfrm>
            <a:off x="630936" y="942627"/>
            <a:ext cx="8581158" cy="5570756"/>
          </a:xfrm>
          <a:prstGeom prst="rect">
            <a:avLst/>
          </a:prstGeom>
        </p:spPr>
        <p:txBody>
          <a:bodyPr wrap="square">
            <a:spAutoFit/>
          </a:bodyPr>
          <a:lstStyle/>
          <a:p>
            <a:pPr marL="285750" indent="-285750">
              <a:buFont typeface="Wingdings" panose="05000000000000000000" pitchFamily="2" charset="2"/>
              <a:buChar char="v"/>
            </a:pPr>
            <a:r>
              <a:rPr lang="en-US" sz="2000" b="1" dirty="0">
                <a:solidFill>
                  <a:schemeClr val="tx2">
                    <a:lumMod val="50000"/>
                  </a:schemeClr>
                </a:solidFill>
                <a:latin typeface="+mj-lt"/>
              </a:rPr>
              <a:t>Listening Subtest </a:t>
            </a:r>
          </a:p>
          <a:p>
            <a:r>
              <a:rPr lang="en-US" sz="2000" dirty="0">
                <a:solidFill>
                  <a:schemeClr val="tx2">
                    <a:lumMod val="50000"/>
                  </a:schemeClr>
                </a:solidFill>
                <a:latin typeface="+mj-lt"/>
              </a:rPr>
              <a:t>During the Listening subtest, students will hear the prompts through their headphones and then respond </a:t>
            </a:r>
            <a:r>
              <a:rPr lang="en-US" sz="2000" dirty="0" smtClean="0">
                <a:solidFill>
                  <a:schemeClr val="tx2">
                    <a:lumMod val="50000"/>
                  </a:schemeClr>
                </a:solidFill>
                <a:latin typeface="+mj-lt"/>
              </a:rPr>
              <a:t>by clicking </a:t>
            </a:r>
            <a:r>
              <a:rPr lang="en-US" sz="2000" dirty="0">
                <a:solidFill>
                  <a:schemeClr val="tx2">
                    <a:lumMod val="50000"/>
                  </a:schemeClr>
                </a:solidFill>
                <a:latin typeface="+mj-lt"/>
              </a:rPr>
              <a:t>on a multiple-choice answer or by dragging and dropping a graphic or a piece of </a:t>
            </a:r>
            <a:r>
              <a:rPr lang="en-US" sz="2000" dirty="0" smtClean="0">
                <a:solidFill>
                  <a:schemeClr val="tx2">
                    <a:lumMod val="50000"/>
                  </a:schemeClr>
                </a:solidFill>
                <a:latin typeface="+mj-lt"/>
              </a:rPr>
              <a:t>text. At </a:t>
            </a:r>
            <a:r>
              <a:rPr lang="en-US" sz="2000" dirty="0">
                <a:solidFill>
                  <a:schemeClr val="tx2">
                    <a:lumMod val="50000"/>
                  </a:schemeClr>
                </a:solidFill>
                <a:latin typeface="+mj-lt"/>
              </a:rPr>
              <a:t>the beginning of the Listening subtest, all students are prompted to check the sound in their headphones; if </a:t>
            </a:r>
            <a:r>
              <a:rPr lang="en-US" sz="2000" dirty="0" smtClean="0">
                <a:solidFill>
                  <a:schemeClr val="tx2">
                    <a:lumMod val="50000"/>
                  </a:schemeClr>
                </a:solidFill>
                <a:latin typeface="+mj-lt"/>
              </a:rPr>
              <a:t>the sound </a:t>
            </a:r>
            <a:r>
              <a:rPr lang="en-US" sz="2000" dirty="0">
                <a:solidFill>
                  <a:schemeClr val="tx2">
                    <a:lumMod val="50000"/>
                  </a:schemeClr>
                </a:solidFill>
                <a:latin typeface="+mj-lt"/>
              </a:rPr>
              <a:t>needs adjusting or is not working, they are asked to raise their hand</a:t>
            </a:r>
            <a:r>
              <a:rPr lang="en-US" sz="2000" dirty="0" smtClean="0">
                <a:solidFill>
                  <a:schemeClr val="tx2">
                    <a:lumMod val="50000"/>
                  </a:schemeClr>
                </a:solidFill>
                <a:latin typeface="+mj-lt"/>
              </a:rPr>
              <a:t>.</a:t>
            </a:r>
          </a:p>
          <a:p>
            <a:endParaRPr lang="en-US" sz="2000" dirty="0">
              <a:solidFill>
                <a:schemeClr val="tx2">
                  <a:lumMod val="50000"/>
                </a:schemeClr>
              </a:solidFill>
              <a:latin typeface="+mj-lt"/>
            </a:endParaRPr>
          </a:p>
          <a:p>
            <a:pPr marL="285750" indent="-285750">
              <a:buFont typeface="Wingdings" panose="05000000000000000000" pitchFamily="2" charset="2"/>
              <a:buChar char="v"/>
            </a:pPr>
            <a:r>
              <a:rPr lang="en-US" sz="2000" b="1" dirty="0">
                <a:solidFill>
                  <a:schemeClr val="tx2">
                    <a:lumMod val="50000"/>
                  </a:schemeClr>
                </a:solidFill>
                <a:latin typeface="+mj-lt"/>
              </a:rPr>
              <a:t>Speaking Subtest </a:t>
            </a:r>
          </a:p>
          <a:p>
            <a:r>
              <a:rPr lang="en-US" sz="2000" dirty="0">
                <a:solidFill>
                  <a:schemeClr val="tx2">
                    <a:lumMod val="50000"/>
                  </a:schemeClr>
                </a:solidFill>
                <a:latin typeface="+mj-lt"/>
              </a:rPr>
              <a:t>During the Speaking subtest, students will hear the prompts through their headphones and then record </a:t>
            </a:r>
            <a:r>
              <a:rPr lang="en-US" sz="2000" dirty="0" smtClean="0">
                <a:solidFill>
                  <a:schemeClr val="tx2">
                    <a:lumMod val="50000"/>
                  </a:schemeClr>
                </a:solidFill>
                <a:latin typeface="+mj-lt"/>
              </a:rPr>
              <a:t>their answers</a:t>
            </a:r>
            <a:r>
              <a:rPr lang="en-US" sz="2000" dirty="0">
                <a:solidFill>
                  <a:schemeClr val="tx2">
                    <a:lumMod val="50000"/>
                  </a:schemeClr>
                </a:solidFill>
                <a:latin typeface="+mj-lt"/>
              </a:rPr>
              <a:t>. To record an answer, the student clicks on the </a:t>
            </a:r>
            <a:r>
              <a:rPr lang="en-US" sz="2000" dirty="0" smtClean="0">
                <a:solidFill>
                  <a:schemeClr val="tx2">
                    <a:lumMod val="50000"/>
                  </a:schemeClr>
                </a:solidFill>
                <a:latin typeface="+mj-lt"/>
              </a:rPr>
              <a:t>icon</a:t>
            </a:r>
            <a:r>
              <a:rPr lang="en-US" sz="2000" dirty="0">
                <a:solidFill>
                  <a:schemeClr val="tx2">
                    <a:lumMod val="50000"/>
                  </a:schemeClr>
                </a:solidFill>
                <a:latin typeface="+mj-lt"/>
              </a:rPr>
              <a:t>, speaks, and then clicks on the STOP icon. The student can then listen to his or </a:t>
            </a:r>
            <a:r>
              <a:rPr lang="en-US" sz="2000" dirty="0" smtClean="0">
                <a:solidFill>
                  <a:schemeClr val="tx2">
                    <a:lumMod val="50000"/>
                  </a:schemeClr>
                </a:solidFill>
                <a:latin typeface="+mj-lt"/>
              </a:rPr>
              <a:t>her recorded </a:t>
            </a:r>
            <a:r>
              <a:rPr lang="en-US" sz="2000" dirty="0">
                <a:solidFill>
                  <a:schemeClr val="tx2">
                    <a:lumMod val="50000"/>
                  </a:schemeClr>
                </a:solidFill>
                <a:latin typeface="+mj-lt"/>
              </a:rPr>
              <a:t>response by clicking on the LISTEN icon. If the student is not satisfied, he or she can re-record </a:t>
            </a:r>
            <a:r>
              <a:rPr lang="en-US" sz="2000" dirty="0" smtClean="0">
                <a:solidFill>
                  <a:schemeClr val="tx2">
                    <a:lumMod val="50000"/>
                  </a:schemeClr>
                </a:solidFill>
                <a:latin typeface="+mj-lt"/>
              </a:rPr>
              <a:t>a response </a:t>
            </a:r>
            <a:r>
              <a:rPr lang="en-US" sz="2000" dirty="0">
                <a:solidFill>
                  <a:schemeClr val="tx2">
                    <a:lumMod val="50000"/>
                  </a:schemeClr>
                </a:solidFill>
                <a:latin typeface="+mj-lt"/>
              </a:rPr>
              <a:t>by clicking on the RECORD icon again. </a:t>
            </a:r>
            <a:endParaRPr lang="en-US" sz="2000" dirty="0" smtClean="0">
              <a:solidFill>
                <a:schemeClr val="tx2">
                  <a:lumMod val="50000"/>
                </a:schemeClr>
              </a:solidFill>
              <a:latin typeface="+mj-lt"/>
            </a:endParaRPr>
          </a:p>
          <a:p>
            <a:endParaRPr lang="en-US" sz="2000" dirty="0">
              <a:solidFill>
                <a:schemeClr val="tx2">
                  <a:lumMod val="50000"/>
                </a:schemeClr>
              </a:solidFill>
              <a:latin typeface="+mj-lt"/>
            </a:endParaRPr>
          </a:p>
          <a:p>
            <a:endParaRPr lang="en-US" sz="2000" dirty="0">
              <a:solidFill>
                <a:schemeClr val="tx2">
                  <a:lumMod val="50000"/>
                </a:schemeClr>
              </a:solidFill>
              <a:latin typeface="+mj-lt"/>
            </a:endParaRPr>
          </a:p>
          <a:p>
            <a:pPr marL="285750" indent="-285750">
              <a:buFont typeface="Wingdings" panose="05000000000000000000" pitchFamily="2" charset="2"/>
              <a:buChar char="v"/>
            </a:pPr>
            <a:endParaRPr lang="en-US" sz="1600" dirty="0"/>
          </a:p>
        </p:txBody>
      </p:sp>
      <p:sp>
        <p:nvSpPr>
          <p:cNvPr id="7" name="Rectangle 6"/>
          <p:cNvSpPr/>
          <p:nvPr/>
        </p:nvSpPr>
        <p:spPr>
          <a:xfrm>
            <a:off x="2930447" y="212631"/>
            <a:ext cx="3222292" cy="567399"/>
          </a:xfrm>
          <a:prstGeom prst="rect">
            <a:avLst/>
          </a:prstGeom>
        </p:spPr>
        <p:txBody>
          <a:bodyPr vert="horz" lIns="91440" tIns="45720" rIns="91440" bIns="45720" rtlCol="0" anchor="b">
            <a:noAutofit/>
          </a:bodyPr>
          <a:lstStyle/>
          <a:p>
            <a:pPr algn="ctr" defTabSz="685800">
              <a:lnSpc>
                <a:spcPct val="85000"/>
              </a:lnSpc>
              <a:spcBef>
                <a:spcPct val="0"/>
              </a:spcBef>
            </a:pPr>
            <a:r>
              <a:rPr lang="en-US" sz="3600" b="1" spc="-38" dirty="0">
                <a:solidFill>
                  <a:schemeClr val="accent4">
                    <a:lumMod val="75000"/>
                  </a:schemeClr>
                </a:solidFill>
                <a:latin typeface="+mj-lt"/>
                <a:ea typeface="+mj-ea"/>
                <a:cs typeface="+mj-cs"/>
              </a:rPr>
              <a:t>ELPA21 Subtests</a:t>
            </a:r>
          </a:p>
        </p:txBody>
      </p:sp>
    </p:spTree>
    <p:extLst>
      <p:ext uri="{BB962C8B-B14F-4D97-AF65-F5344CB8AC3E}">
        <p14:creationId xmlns:p14="http://schemas.microsoft.com/office/powerpoint/2010/main" val="31455081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FAB73BC-B049-4115-A692-8D63A059BFB8}" type="slidenum">
              <a:rPr lang="en-US" smtClean="0"/>
              <a:pPr/>
              <a:t>15</a:t>
            </a:fld>
            <a:endParaRPr lang="en-US" dirty="0"/>
          </a:p>
        </p:txBody>
      </p:sp>
      <p:sp>
        <p:nvSpPr>
          <p:cNvPr id="3" name="Date Placeholder 2"/>
          <p:cNvSpPr>
            <a:spLocks noGrp="1"/>
          </p:cNvSpPr>
          <p:nvPr>
            <p:ph type="dt" sz="half" idx="2"/>
          </p:nvPr>
        </p:nvSpPr>
        <p:spPr/>
        <p:txBody>
          <a:bodyPr/>
          <a:lstStyle/>
          <a:p>
            <a:fld id="{30D86489-2CD6-476C-844C-D197A4AFFFE9}" type="datetime1">
              <a:rPr lang="en-US" smtClean="0"/>
              <a:t>1/12/2016</a:t>
            </a:fld>
            <a:endParaRPr lang="en-US" dirty="0"/>
          </a:p>
        </p:txBody>
      </p:sp>
      <p:sp>
        <p:nvSpPr>
          <p:cNvPr id="4" name="Footer Placeholder 3"/>
          <p:cNvSpPr>
            <a:spLocks noGrp="1"/>
          </p:cNvSpPr>
          <p:nvPr>
            <p:ph type="ftr" sz="quarter" idx="3"/>
          </p:nvPr>
        </p:nvSpPr>
        <p:spPr/>
        <p:txBody>
          <a:bodyPr/>
          <a:lstStyle/>
          <a:p>
            <a:r>
              <a:rPr lang="en-US" dirty="0" smtClean="0"/>
              <a:t>OFFICE OF SUPERINTENDENT OF PUBLIC INSTRUCTION</a:t>
            </a:r>
            <a:endParaRPr lang="en-US" dirty="0"/>
          </a:p>
        </p:txBody>
      </p:sp>
      <p:sp>
        <p:nvSpPr>
          <p:cNvPr id="5" name="Rectangle 4"/>
          <p:cNvSpPr/>
          <p:nvPr/>
        </p:nvSpPr>
        <p:spPr>
          <a:xfrm>
            <a:off x="566928" y="989342"/>
            <a:ext cx="7939713" cy="4708981"/>
          </a:xfrm>
          <a:prstGeom prst="rect">
            <a:avLst/>
          </a:prstGeom>
        </p:spPr>
        <p:txBody>
          <a:bodyPr wrap="square">
            <a:spAutoFit/>
          </a:bodyPr>
          <a:lstStyle/>
          <a:p>
            <a:pPr marL="285750" indent="-285750">
              <a:buFont typeface="Wingdings" panose="05000000000000000000" pitchFamily="2" charset="2"/>
              <a:buChar char="v"/>
            </a:pPr>
            <a:r>
              <a:rPr lang="en-US" sz="2000" b="1" dirty="0">
                <a:solidFill>
                  <a:schemeClr val="tx2">
                    <a:lumMod val="50000"/>
                  </a:schemeClr>
                </a:solidFill>
                <a:latin typeface="+mj-lt"/>
              </a:rPr>
              <a:t>Reading Subtest </a:t>
            </a:r>
          </a:p>
          <a:p>
            <a:r>
              <a:rPr lang="en-US" sz="2000" dirty="0">
                <a:solidFill>
                  <a:schemeClr val="tx2">
                    <a:lumMod val="50000"/>
                  </a:schemeClr>
                </a:solidFill>
                <a:latin typeface="+mj-lt"/>
              </a:rPr>
              <a:t>During the Reading subtest, students will read different types of text including short correspondence, procedural, literary, and informational passages. They will demonstrate comprehension by answering multiple-choice as well as drag-and-drop questions.</a:t>
            </a:r>
          </a:p>
          <a:p>
            <a:endParaRPr lang="en-US" sz="2000" dirty="0" smtClean="0">
              <a:solidFill>
                <a:schemeClr val="tx2">
                  <a:lumMod val="50000"/>
                </a:schemeClr>
              </a:solidFill>
              <a:latin typeface="+mj-lt"/>
            </a:endParaRPr>
          </a:p>
          <a:p>
            <a:pPr marL="285750" indent="-285750">
              <a:buFont typeface="Wingdings" panose="05000000000000000000" pitchFamily="2" charset="2"/>
              <a:buChar char="v"/>
            </a:pPr>
            <a:r>
              <a:rPr lang="en-US" sz="2000" b="1" dirty="0" smtClean="0">
                <a:solidFill>
                  <a:schemeClr val="tx2">
                    <a:lumMod val="50000"/>
                  </a:schemeClr>
                </a:solidFill>
                <a:latin typeface="+mj-lt"/>
              </a:rPr>
              <a:t>Writing Subtest</a:t>
            </a:r>
            <a:endParaRPr lang="en-US" sz="2000" b="1" dirty="0">
              <a:solidFill>
                <a:schemeClr val="tx2">
                  <a:lumMod val="50000"/>
                </a:schemeClr>
              </a:solidFill>
              <a:latin typeface="+mj-lt"/>
            </a:endParaRPr>
          </a:p>
          <a:p>
            <a:r>
              <a:rPr lang="en-US" sz="2000" dirty="0" smtClean="0">
                <a:solidFill>
                  <a:schemeClr val="tx2">
                    <a:lumMod val="50000"/>
                  </a:schemeClr>
                </a:solidFill>
                <a:latin typeface="+mj-lt"/>
              </a:rPr>
              <a:t>During the </a:t>
            </a:r>
            <a:r>
              <a:rPr lang="en-US" sz="2000" dirty="0">
                <a:solidFill>
                  <a:schemeClr val="tx2">
                    <a:lumMod val="50000"/>
                  </a:schemeClr>
                </a:solidFill>
                <a:latin typeface="+mj-lt"/>
              </a:rPr>
              <a:t>computerized portion of the Writing subtest, students in the lower grades (K and 1) </a:t>
            </a:r>
            <a:r>
              <a:rPr lang="en-US" sz="2000" dirty="0" smtClean="0">
                <a:solidFill>
                  <a:schemeClr val="tx2">
                    <a:lumMod val="50000"/>
                  </a:schemeClr>
                </a:solidFill>
                <a:latin typeface="+mj-lt"/>
              </a:rPr>
              <a:t>demonstrate knowledge </a:t>
            </a:r>
            <a:r>
              <a:rPr lang="en-US" sz="2000" dirty="0">
                <a:solidFill>
                  <a:schemeClr val="tx2">
                    <a:lumMod val="50000"/>
                  </a:schemeClr>
                </a:solidFill>
                <a:latin typeface="+mj-lt"/>
              </a:rPr>
              <a:t>of writing by dragging letters to form words and by dragging words to complete or form sentences. </a:t>
            </a:r>
            <a:r>
              <a:rPr lang="en-US" sz="2000" dirty="0" smtClean="0">
                <a:solidFill>
                  <a:schemeClr val="tx2">
                    <a:lumMod val="50000"/>
                  </a:schemeClr>
                </a:solidFill>
                <a:latin typeface="+mj-lt"/>
              </a:rPr>
              <a:t>At the </a:t>
            </a:r>
            <a:r>
              <a:rPr lang="en-US" sz="2000" dirty="0">
                <a:solidFill>
                  <a:schemeClr val="tx2">
                    <a:lumMod val="50000"/>
                  </a:schemeClr>
                </a:solidFill>
                <a:latin typeface="+mj-lt"/>
              </a:rPr>
              <a:t>higher grades, students also respond to Writing prompts by </a:t>
            </a:r>
            <a:r>
              <a:rPr lang="en-US" sz="2000" dirty="0" smtClean="0">
                <a:solidFill>
                  <a:schemeClr val="tx2">
                    <a:lumMod val="50000"/>
                  </a:schemeClr>
                </a:solidFill>
                <a:latin typeface="+mj-lt"/>
              </a:rPr>
              <a:t>typing. For </a:t>
            </a:r>
            <a:r>
              <a:rPr lang="en-US" sz="2000" dirty="0">
                <a:solidFill>
                  <a:schemeClr val="tx2">
                    <a:lumMod val="50000"/>
                  </a:schemeClr>
                </a:solidFill>
                <a:latin typeface="+mj-lt"/>
              </a:rPr>
              <a:t>students in grades K and 1, a paper-and-pencil Writing form will also be administered. Administrators </a:t>
            </a:r>
            <a:r>
              <a:rPr lang="en-US" sz="2000" dirty="0" smtClean="0">
                <a:solidFill>
                  <a:schemeClr val="tx2">
                    <a:lumMod val="50000"/>
                  </a:schemeClr>
                </a:solidFill>
                <a:latin typeface="+mj-lt"/>
              </a:rPr>
              <a:t>will consult </a:t>
            </a:r>
            <a:r>
              <a:rPr lang="en-US" sz="2000" dirty="0">
                <a:solidFill>
                  <a:schemeClr val="tx2">
                    <a:lumMod val="50000"/>
                  </a:schemeClr>
                </a:solidFill>
                <a:latin typeface="+mj-lt"/>
              </a:rPr>
              <a:t>the Directions for Administration for paper-and-pencil Writing, which will be included along with </a:t>
            </a:r>
            <a:r>
              <a:rPr lang="en-US" sz="2000" dirty="0" smtClean="0">
                <a:solidFill>
                  <a:schemeClr val="tx2">
                    <a:lumMod val="50000"/>
                  </a:schemeClr>
                </a:solidFill>
                <a:latin typeface="+mj-lt"/>
              </a:rPr>
              <a:t>the materials </a:t>
            </a:r>
            <a:r>
              <a:rPr lang="en-US" sz="2000" dirty="0">
                <a:solidFill>
                  <a:schemeClr val="tx2">
                    <a:lumMod val="50000"/>
                  </a:schemeClr>
                </a:solidFill>
                <a:latin typeface="+mj-lt"/>
              </a:rPr>
              <a:t>provided to </a:t>
            </a:r>
            <a:r>
              <a:rPr lang="en-US" sz="2000" dirty="0" smtClean="0">
                <a:solidFill>
                  <a:schemeClr val="tx2">
                    <a:lumMod val="50000"/>
                  </a:schemeClr>
                </a:solidFill>
                <a:latin typeface="+mj-lt"/>
              </a:rPr>
              <a:t>schools.</a:t>
            </a:r>
            <a:endParaRPr lang="en-US" sz="2000" dirty="0">
              <a:solidFill>
                <a:schemeClr val="tx2">
                  <a:lumMod val="50000"/>
                </a:schemeClr>
              </a:solidFill>
              <a:latin typeface="+mj-lt"/>
            </a:endParaRPr>
          </a:p>
        </p:txBody>
      </p:sp>
      <p:sp>
        <p:nvSpPr>
          <p:cNvPr id="6" name="Rectangle 5"/>
          <p:cNvSpPr/>
          <p:nvPr/>
        </p:nvSpPr>
        <p:spPr>
          <a:xfrm>
            <a:off x="2960854" y="364946"/>
            <a:ext cx="3222292" cy="567399"/>
          </a:xfrm>
          <a:prstGeom prst="rect">
            <a:avLst/>
          </a:prstGeom>
        </p:spPr>
        <p:txBody>
          <a:bodyPr vert="horz" lIns="91440" tIns="45720" rIns="91440" bIns="45720" rtlCol="0" anchor="b">
            <a:noAutofit/>
          </a:bodyPr>
          <a:lstStyle/>
          <a:p>
            <a:pPr algn="ctr" defTabSz="685800">
              <a:lnSpc>
                <a:spcPct val="85000"/>
              </a:lnSpc>
              <a:spcBef>
                <a:spcPct val="0"/>
              </a:spcBef>
            </a:pPr>
            <a:r>
              <a:rPr lang="en-US" sz="3600" b="1" spc="-38" dirty="0">
                <a:solidFill>
                  <a:schemeClr val="accent4">
                    <a:lumMod val="75000"/>
                  </a:schemeClr>
                </a:solidFill>
                <a:latin typeface="+mj-lt"/>
                <a:ea typeface="+mj-ea"/>
                <a:cs typeface="+mj-cs"/>
              </a:rPr>
              <a:t>ELPA21 Subtests</a:t>
            </a:r>
          </a:p>
        </p:txBody>
      </p:sp>
    </p:spTree>
    <p:extLst>
      <p:ext uri="{BB962C8B-B14F-4D97-AF65-F5344CB8AC3E}">
        <p14:creationId xmlns:p14="http://schemas.microsoft.com/office/powerpoint/2010/main" val="16743193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0705" y="303243"/>
            <a:ext cx="7543800" cy="602013"/>
          </a:xfrm>
        </p:spPr>
        <p:txBody>
          <a:bodyPr vert="horz" lIns="91440" tIns="45720" rIns="91440" bIns="45720" rtlCol="0" anchor="b">
            <a:noAutofit/>
          </a:bodyPr>
          <a:lstStyle/>
          <a:p>
            <a:pPr algn="ctr"/>
            <a:r>
              <a:rPr lang="en-US" b="1" dirty="0">
                <a:solidFill>
                  <a:schemeClr val="accent4">
                    <a:lumMod val="75000"/>
                  </a:schemeClr>
                </a:solidFill>
              </a:rPr>
              <a:t>Approximate Test Times</a:t>
            </a:r>
          </a:p>
        </p:txBody>
      </p:sp>
      <p:sp>
        <p:nvSpPr>
          <p:cNvPr id="3" name="Content Placeholder 2"/>
          <p:cNvSpPr>
            <a:spLocks noGrp="1"/>
          </p:cNvSpPr>
          <p:nvPr>
            <p:ph idx="1"/>
          </p:nvPr>
        </p:nvSpPr>
        <p:spPr>
          <a:xfrm>
            <a:off x="841248" y="1020329"/>
            <a:ext cx="7756911" cy="3998558"/>
          </a:xfrm>
          <a:noFill/>
        </p:spPr>
        <p:txBody>
          <a:bodyPr>
            <a:normAutofit/>
          </a:bodyPr>
          <a:lstStyle/>
          <a:p>
            <a:pPr marL="0" indent="0">
              <a:buNone/>
            </a:pPr>
            <a:r>
              <a:rPr lang="en-US" sz="2000" dirty="0"/>
              <a:t>Grade Bands:  K, 1, 2–3, 4–5, 6–8, and 9–12.</a:t>
            </a:r>
          </a:p>
          <a:p>
            <a:pPr marL="0" indent="0">
              <a:buNone/>
            </a:pPr>
            <a:r>
              <a:rPr lang="en-US" sz="2000" dirty="0"/>
              <a:t>Four Domains: Reading, Writing, Listening, and Speaking</a:t>
            </a:r>
          </a:p>
          <a:p>
            <a:pPr marL="0" indent="0">
              <a:buNone/>
            </a:pPr>
            <a:r>
              <a:rPr lang="en-US" sz="2000" dirty="0"/>
              <a:t>Estimated ELPA21 Annual test times are based on feedback from the field test. These times may be modified. Actual times will vary dependent upon variables specific to your district. We suggest adding an additional 15-20 minutes for test proctor activities.  </a:t>
            </a:r>
          </a:p>
          <a:p>
            <a:endParaRPr lang="en-US" dirty="0"/>
          </a:p>
          <a:p>
            <a:endParaRPr lang="en-US" dirty="0"/>
          </a:p>
        </p:txBody>
      </p:sp>
      <p:sp>
        <p:nvSpPr>
          <p:cNvPr id="6" name="Slide Number Placeholder 5"/>
          <p:cNvSpPr>
            <a:spLocks noGrp="1"/>
          </p:cNvSpPr>
          <p:nvPr>
            <p:ph type="sldNum" sz="quarter" idx="4294967295"/>
          </p:nvPr>
        </p:nvSpPr>
        <p:spPr>
          <a:xfrm>
            <a:off x="7382742" y="5645007"/>
            <a:ext cx="984019" cy="273844"/>
          </a:xfrm>
          <a:prstGeom prst="rect">
            <a:avLst/>
          </a:prstGeom>
        </p:spPr>
        <p:txBody>
          <a:bodyPr/>
          <a:lstStyle/>
          <a:p>
            <a:fld id="{4FAB73BC-B049-4115-A692-8D63A059BFB8}" type="slidenum">
              <a:rPr lang="en-US" smtClean="0"/>
              <a:pPr/>
              <a:t>16</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784474878"/>
              </p:ext>
            </p:extLst>
          </p:nvPr>
        </p:nvGraphicFramePr>
        <p:xfrm>
          <a:off x="2468880" y="3162300"/>
          <a:ext cx="5705856" cy="3247645"/>
        </p:xfrm>
        <a:graphic>
          <a:graphicData uri="http://schemas.openxmlformats.org/drawingml/2006/table">
            <a:tbl>
              <a:tblPr firstRow="1" bandRow="1">
                <a:tableStyleId>{5C22544A-7EE6-4342-B048-85BDC9FD1C3A}</a:tableStyleId>
              </a:tblPr>
              <a:tblGrid>
                <a:gridCol w="1225296"/>
                <a:gridCol w="1828800"/>
                <a:gridCol w="2651760"/>
              </a:tblGrid>
              <a:tr h="475020">
                <a:tc>
                  <a:txBody>
                    <a:bodyPr/>
                    <a:lstStyle/>
                    <a:p>
                      <a:r>
                        <a:rPr lang="en-US" sz="1600" dirty="0" smtClean="0"/>
                        <a:t>Grade</a:t>
                      </a:r>
                      <a:r>
                        <a:rPr lang="en-US" sz="1600" baseline="0" dirty="0" smtClean="0"/>
                        <a:t> </a:t>
                      </a:r>
                      <a:r>
                        <a:rPr lang="en-US" sz="1600" dirty="0" smtClean="0"/>
                        <a:t>Band</a:t>
                      </a:r>
                      <a:r>
                        <a:rPr lang="en-US" sz="1600" baseline="0" dirty="0" smtClean="0"/>
                        <a:t> </a:t>
                      </a:r>
                      <a:endParaRPr lang="en-US" sz="1600" dirty="0"/>
                    </a:p>
                  </a:txBody>
                  <a:tcPr/>
                </a:tc>
                <a:tc>
                  <a:txBody>
                    <a:bodyPr/>
                    <a:lstStyle/>
                    <a:p>
                      <a:r>
                        <a:rPr lang="en-US" sz="1600" dirty="0" smtClean="0"/>
                        <a:t>Domain</a:t>
                      </a:r>
                      <a:r>
                        <a:rPr lang="en-US" sz="1600" baseline="0" dirty="0" smtClean="0"/>
                        <a:t> Times</a:t>
                      </a:r>
                      <a:endParaRPr lang="en-US" sz="1600" dirty="0"/>
                    </a:p>
                  </a:txBody>
                  <a:tcPr/>
                </a:tc>
                <a:tc>
                  <a:txBody>
                    <a:bodyPr/>
                    <a:lstStyle/>
                    <a:p>
                      <a:r>
                        <a:rPr lang="en-US" sz="1600" dirty="0" smtClean="0"/>
                        <a:t>Total</a:t>
                      </a:r>
                      <a:endParaRPr lang="en-US" sz="1600" dirty="0"/>
                    </a:p>
                  </a:txBody>
                  <a:tcPr/>
                </a:tc>
              </a:tr>
              <a:tr h="554525">
                <a:tc>
                  <a:txBody>
                    <a:bodyPr/>
                    <a:lstStyle/>
                    <a:p>
                      <a:r>
                        <a:rPr lang="en-US" sz="1800" b="1" dirty="0" smtClean="0"/>
                        <a:t>K and 1</a:t>
                      </a:r>
                      <a:endParaRPr lang="en-US" sz="1800" b="1" dirty="0"/>
                    </a:p>
                  </a:txBody>
                  <a:tcPr anchor="ctr"/>
                </a:tc>
                <a:tc>
                  <a:txBody>
                    <a:bodyPr/>
                    <a:lstStyle/>
                    <a:p>
                      <a:r>
                        <a:rPr lang="en-US" sz="1800" dirty="0" smtClean="0"/>
                        <a:t>20 Minutes</a:t>
                      </a:r>
                      <a:endParaRPr lang="en-US" sz="1800" dirty="0"/>
                    </a:p>
                  </a:txBody>
                  <a:tcPr anchor="ctr"/>
                </a:tc>
                <a:tc>
                  <a:txBody>
                    <a:bodyPr/>
                    <a:lstStyle/>
                    <a:p>
                      <a:r>
                        <a:rPr lang="en-US" sz="1800" dirty="0" smtClean="0"/>
                        <a:t>1</a:t>
                      </a:r>
                      <a:r>
                        <a:rPr lang="en-US" sz="1800" baseline="0" dirty="0" smtClean="0"/>
                        <a:t> Hour and 20</a:t>
                      </a:r>
                      <a:r>
                        <a:rPr lang="en-US" sz="1800" dirty="0" smtClean="0"/>
                        <a:t> Minutes</a:t>
                      </a:r>
                      <a:endParaRPr lang="en-US" sz="1800" dirty="0"/>
                    </a:p>
                  </a:txBody>
                  <a:tcPr anchor="ctr"/>
                </a:tc>
              </a:tr>
              <a:tr h="554525">
                <a:tc>
                  <a:txBody>
                    <a:bodyPr/>
                    <a:lstStyle/>
                    <a:p>
                      <a:r>
                        <a:rPr lang="en-US" sz="1800" b="1" dirty="0" smtClean="0"/>
                        <a:t>2-3</a:t>
                      </a:r>
                      <a:endParaRPr lang="en-US" sz="1800" b="1" dirty="0"/>
                    </a:p>
                  </a:txBody>
                  <a:tcPr anchor="ctr"/>
                </a:tc>
                <a:tc>
                  <a:txBody>
                    <a:bodyPr/>
                    <a:lstStyle/>
                    <a:p>
                      <a:r>
                        <a:rPr lang="en-US" sz="1800" dirty="0" smtClean="0"/>
                        <a:t>25 Minutes</a:t>
                      </a:r>
                      <a:endParaRPr lang="en-US" sz="1800" dirty="0"/>
                    </a:p>
                  </a:txBody>
                  <a:tcPr anchor="ctr"/>
                </a:tc>
                <a:tc>
                  <a:txBody>
                    <a:bodyPr/>
                    <a:lstStyle/>
                    <a:p>
                      <a:r>
                        <a:rPr lang="en-US" sz="1800" dirty="0" smtClean="0"/>
                        <a:t>1 Hour</a:t>
                      </a:r>
                      <a:r>
                        <a:rPr lang="en-US" sz="1800" baseline="0" dirty="0" smtClean="0"/>
                        <a:t> and </a:t>
                      </a:r>
                      <a:r>
                        <a:rPr lang="en-US" sz="1800" dirty="0" smtClean="0"/>
                        <a:t>40 Minutes</a:t>
                      </a:r>
                      <a:endParaRPr lang="en-US" sz="1800" dirty="0"/>
                    </a:p>
                  </a:txBody>
                  <a:tcPr anchor="ctr"/>
                </a:tc>
              </a:tr>
              <a:tr h="554525">
                <a:tc>
                  <a:txBody>
                    <a:bodyPr/>
                    <a:lstStyle/>
                    <a:p>
                      <a:r>
                        <a:rPr lang="en-US" sz="1800" b="1" dirty="0" smtClean="0"/>
                        <a:t>4-5</a:t>
                      </a:r>
                      <a:endParaRPr lang="en-US" sz="1800" b="1" dirty="0"/>
                    </a:p>
                  </a:txBody>
                  <a:tcPr anchor="ctr"/>
                </a:tc>
                <a:tc>
                  <a:txBody>
                    <a:bodyPr/>
                    <a:lstStyle/>
                    <a:p>
                      <a:r>
                        <a:rPr lang="en-US" sz="1800" dirty="0" smtClean="0"/>
                        <a:t>25 Minutes</a:t>
                      </a:r>
                      <a:endParaRPr lang="en-US" sz="1800" dirty="0"/>
                    </a:p>
                  </a:txBody>
                  <a:tcPr anchor="ctr"/>
                </a:tc>
                <a:tc>
                  <a:txBody>
                    <a:bodyPr/>
                    <a:lstStyle/>
                    <a:p>
                      <a:r>
                        <a:rPr lang="en-US" sz="1800" dirty="0" smtClean="0"/>
                        <a:t>1 Hour</a:t>
                      </a:r>
                      <a:r>
                        <a:rPr lang="en-US" sz="1800" baseline="0" dirty="0" smtClean="0"/>
                        <a:t> and </a:t>
                      </a:r>
                      <a:r>
                        <a:rPr lang="en-US" sz="1800" dirty="0" smtClean="0"/>
                        <a:t>40 Minutes</a:t>
                      </a:r>
                      <a:endParaRPr lang="en-US" sz="1800" dirty="0"/>
                    </a:p>
                  </a:txBody>
                  <a:tcPr anchor="ctr"/>
                </a:tc>
              </a:tr>
              <a:tr h="554525">
                <a:tc>
                  <a:txBody>
                    <a:bodyPr/>
                    <a:lstStyle/>
                    <a:p>
                      <a:r>
                        <a:rPr lang="en-US" sz="1800" b="1" dirty="0" smtClean="0"/>
                        <a:t>6-8</a:t>
                      </a:r>
                      <a:endParaRPr lang="en-US" sz="1800" b="1" dirty="0"/>
                    </a:p>
                  </a:txBody>
                  <a:tcPr anchor="ctr"/>
                </a:tc>
                <a:tc>
                  <a:txBody>
                    <a:bodyPr/>
                    <a:lstStyle/>
                    <a:p>
                      <a:r>
                        <a:rPr lang="en-US" sz="1800" dirty="0" smtClean="0"/>
                        <a:t>30 Minutes</a:t>
                      </a:r>
                      <a:endParaRPr lang="en-US" sz="1800" dirty="0"/>
                    </a:p>
                  </a:txBody>
                  <a:tcPr anchor="ctr"/>
                </a:tc>
                <a:tc>
                  <a:txBody>
                    <a:bodyPr/>
                    <a:lstStyle/>
                    <a:p>
                      <a:r>
                        <a:rPr lang="en-US" sz="1800" dirty="0" smtClean="0"/>
                        <a:t>2 Hours</a:t>
                      </a:r>
                      <a:endParaRPr lang="en-US" sz="1800" dirty="0"/>
                    </a:p>
                  </a:txBody>
                  <a:tcPr anchor="ctr"/>
                </a:tc>
              </a:tr>
              <a:tr h="554525">
                <a:tc>
                  <a:txBody>
                    <a:bodyPr/>
                    <a:lstStyle/>
                    <a:p>
                      <a:r>
                        <a:rPr lang="en-US" sz="1800" b="1" dirty="0" smtClean="0"/>
                        <a:t>9-12</a:t>
                      </a:r>
                      <a:endParaRPr lang="en-US" sz="1800" b="1" dirty="0"/>
                    </a:p>
                  </a:txBody>
                  <a:tcPr anchor="ctr"/>
                </a:tc>
                <a:tc>
                  <a:txBody>
                    <a:bodyPr/>
                    <a:lstStyle/>
                    <a:p>
                      <a:r>
                        <a:rPr lang="en-US" sz="1800" dirty="0" smtClean="0"/>
                        <a:t>30 Minutes</a:t>
                      </a:r>
                      <a:endParaRPr lang="en-US" sz="1800" dirty="0"/>
                    </a:p>
                  </a:txBody>
                  <a:tcPr anchor="ctr"/>
                </a:tc>
                <a:tc>
                  <a:txBody>
                    <a:bodyPr/>
                    <a:lstStyle/>
                    <a:p>
                      <a:r>
                        <a:rPr lang="en-US" sz="1800" dirty="0" smtClean="0"/>
                        <a:t>2 Hours</a:t>
                      </a:r>
                      <a:endParaRPr lang="en-US" sz="1800" dirty="0"/>
                    </a:p>
                  </a:txBody>
                  <a:tcPr anchor="ctr"/>
                </a:tc>
              </a:tr>
            </a:tbl>
          </a:graphicData>
        </a:graphic>
      </p:graphicFrame>
    </p:spTree>
    <p:extLst>
      <p:ext uri="{BB962C8B-B14F-4D97-AF65-F5344CB8AC3E}">
        <p14:creationId xmlns:p14="http://schemas.microsoft.com/office/powerpoint/2010/main" val="21027018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168" y="100585"/>
            <a:ext cx="8851392" cy="1508760"/>
          </a:xfrm>
        </p:spPr>
        <p:txBody>
          <a:bodyPr vert="horz" lIns="91440" tIns="45720" rIns="91440" bIns="45720" rtlCol="0" anchor="b">
            <a:noAutofit/>
          </a:bodyPr>
          <a:lstStyle/>
          <a:p>
            <a:pPr algn="ctr"/>
            <a:r>
              <a:rPr lang="en-US" b="1" dirty="0" smtClean="0">
                <a:solidFill>
                  <a:schemeClr val="accent4">
                    <a:lumMod val="75000"/>
                  </a:schemeClr>
                </a:solidFill>
              </a:rPr>
              <a:t>Tiered </a:t>
            </a:r>
            <a:r>
              <a:rPr lang="en-US" b="1" dirty="0">
                <a:solidFill>
                  <a:schemeClr val="accent4">
                    <a:lumMod val="75000"/>
                  </a:schemeClr>
                </a:solidFill>
              </a:rPr>
              <a:t>Approach to </a:t>
            </a:r>
            <a:r>
              <a:rPr lang="en-US" b="1" dirty="0" smtClean="0">
                <a:solidFill>
                  <a:schemeClr val="accent4">
                    <a:lumMod val="75000"/>
                  </a:schemeClr>
                </a:solidFill>
              </a:rPr>
              <a:t>ELPA21 </a:t>
            </a:r>
            <a:br>
              <a:rPr lang="en-US" b="1" dirty="0" smtClean="0">
                <a:solidFill>
                  <a:schemeClr val="accent4">
                    <a:lumMod val="75000"/>
                  </a:schemeClr>
                </a:solidFill>
              </a:rPr>
            </a:br>
            <a:r>
              <a:rPr lang="en-US" b="1" dirty="0" smtClean="0">
                <a:solidFill>
                  <a:schemeClr val="accent4">
                    <a:lumMod val="75000"/>
                  </a:schemeClr>
                </a:solidFill>
              </a:rPr>
              <a:t>Accessibility </a:t>
            </a:r>
            <a:r>
              <a:rPr lang="en-US" b="1" dirty="0">
                <a:solidFill>
                  <a:schemeClr val="accent4">
                    <a:lumMod val="75000"/>
                  </a:schemeClr>
                </a:solidFill>
              </a:rPr>
              <a:t>and Accommodations Features</a:t>
            </a:r>
          </a:p>
        </p:txBody>
      </p:sp>
      <p:pic>
        <p:nvPicPr>
          <p:cNvPr id="7" name="Content Placeholder 6"/>
          <p:cNvPicPr>
            <a:picLocks noGrp="1" noChangeAspect="1"/>
          </p:cNvPicPr>
          <p:nvPr>
            <p:ph idx="1"/>
          </p:nvPr>
        </p:nvPicPr>
        <p:blipFill>
          <a:blip r:embed="rId2"/>
          <a:stretch>
            <a:fillRect/>
          </a:stretch>
        </p:blipFill>
        <p:spPr>
          <a:xfrm>
            <a:off x="804671" y="1691640"/>
            <a:ext cx="8339329" cy="4397810"/>
          </a:xfrm>
          <a:prstGeom prst="rect">
            <a:avLst/>
          </a:prstGeom>
        </p:spPr>
      </p:pic>
      <p:sp>
        <p:nvSpPr>
          <p:cNvPr id="4" name="Date Placeholder 3"/>
          <p:cNvSpPr>
            <a:spLocks noGrp="1"/>
          </p:cNvSpPr>
          <p:nvPr>
            <p:ph type="dt" sz="half" idx="10"/>
          </p:nvPr>
        </p:nvSpPr>
        <p:spPr/>
        <p:txBody>
          <a:bodyPr/>
          <a:lstStyle/>
          <a:p>
            <a:fld id="{F702B7ED-B104-40F3-ADEA-4532734BE1FC}" type="datetime1">
              <a:rPr lang="en-US" smtClean="0"/>
              <a:t>1/12/2016</a:t>
            </a:fld>
            <a:endParaRPr lang="en-US" dirty="0"/>
          </a:p>
        </p:txBody>
      </p:sp>
      <p:sp>
        <p:nvSpPr>
          <p:cNvPr id="5" name="Footer Placeholder 4"/>
          <p:cNvSpPr>
            <a:spLocks noGrp="1"/>
          </p:cNvSpPr>
          <p:nvPr>
            <p:ph type="ftr" sz="quarter" idx="11"/>
          </p:nvPr>
        </p:nvSpPr>
        <p:spPr/>
        <p:txBody>
          <a:bodyPr/>
          <a:lstStyle/>
          <a:p>
            <a:r>
              <a:rPr lang="en-US" smtClean="0"/>
              <a:t>OFFICE OF SUPERINTENDENT OF PUBLIC INSTRUCTION</a:t>
            </a:r>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17</a:t>
            </a:fld>
            <a:endParaRPr lang="en-US" dirty="0"/>
          </a:p>
        </p:txBody>
      </p:sp>
    </p:spTree>
    <p:extLst>
      <p:ext uri="{BB962C8B-B14F-4D97-AF65-F5344CB8AC3E}">
        <p14:creationId xmlns:p14="http://schemas.microsoft.com/office/powerpoint/2010/main" val="19190915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515207"/>
            <a:ext cx="7543800" cy="728377"/>
          </a:xfrm>
        </p:spPr>
        <p:txBody>
          <a:bodyPr vert="horz" lIns="91440" tIns="45720" rIns="91440" bIns="45720" rtlCol="0" anchor="b">
            <a:noAutofit/>
          </a:bodyPr>
          <a:lstStyle/>
          <a:p>
            <a:pPr algn="ctr"/>
            <a:r>
              <a:rPr lang="en-US" b="1" dirty="0">
                <a:solidFill>
                  <a:schemeClr val="accent4">
                    <a:lumMod val="75000"/>
                  </a:schemeClr>
                </a:solidFill>
              </a:rPr>
              <a:t>Personal Needs Profiles</a:t>
            </a:r>
          </a:p>
        </p:txBody>
      </p:sp>
      <p:sp>
        <p:nvSpPr>
          <p:cNvPr id="3" name="Content Placeholder 2"/>
          <p:cNvSpPr>
            <a:spLocks noGrp="1"/>
          </p:cNvSpPr>
          <p:nvPr>
            <p:ph idx="1"/>
          </p:nvPr>
        </p:nvSpPr>
        <p:spPr>
          <a:xfrm>
            <a:off x="710376" y="1865376"/>
            <a:ext cx="7691322" cy="3471840"/>
          </a:xfrm>
        </p:spPr>
        <p:txBody>
          <a:bodyPr>
            <a:normAutofit lnSpcReduction="10000"/>
          </a:bodyPr>
          <a:lstStyle/>
          <a:p>
            <a:pPr marL="0" indent="0">
              <a:buNone/>
            </a:pPr>
            <a:r>
              <a:rPr lang="en-US" sz="2400" u="sng" dirty="0"/>
              <a:t>Personal Needs Profile </a:t>
            </a:r>
            <a:r>
              <a:rPr lang="en-US" sz="2400" b="1" u="sng" dirty="0"/>
              <a:t>(PNP)</a:t>
            </a:r>
            <a:r>
              <a:rPr lang="en-US" sz="2400" b="1" dirty="0"/>
              <a:t> </a:t>
            </a:r>
            <a:r>
              <a:rPr lang="en-US" sz="2400" dirty="0"/>
              <a:t>– designed to aid </a:t>
            </a:r>
            <a:r>
              <a:rPr lang="en-US" sz="2400" dirty="0" smtClean="0"/>
              <a:t>administrators  (proctors) </a:t>
            </a:r>
            <a:r>
              <a:rPr lang="en-US" sz="2400" dirty="0"/>
              <a:t>with identifying needed features to give students needed access to the test.</a:t>
            </a:r>
          </a:p>
          <a:p>
            <a:pPr marL="0" indent="0">
              <a:buNone/>
            </a:pPr>
            <a:endParaRPr lang="en-US" sz="675" dirty="0"/>
          </a:p>
          <a:p>
            <a:pPr lvl="1" indent="-274320">
              <a:lnSpc>
                <a:spcPct val="100000"/>
              </a:lnSpc>
              <a:spcBef>
                <a:spcPts val="0"/>
              </a:spcBef>
              <a:spcAft>
                <a:spcPts val="900"/>
              </a:spcAft>
              <a:buFont typeface="Wingdings" panose="05000000000000000000" pitchFamily="2" charset="2"/>
              <a:buChar char="v"/>
            </a:pPr>
            <a:r>
              <a:rPr lang="en-US" sz="2200" dirty="0"/>
              <a:t>Necessary for students with IEPs or 504 to use programmed accommodations with the online test</a:t>
            </a:r>
          </a:p>
          <a:p>
            <a:pPr lvl="1" indent="-274320">
              <a:lnSpc>
                <a:spcPct val="100000"/>
              </a:lnSpc>
              <a:spcAft>
                <a:spcPts val="900"/>
              </a:spcAft>
              <a:buFont typeface="Wingdings" panose="05000000000000000000" pitchFamily="2" charset="2"/>
              <a:buChar char="v"/>
            </a:pPr>
            <a:r>
              <a:rPr lang="en-US" sz="2200" dirty="0"/>
              <a:t>Designed for completion no later than 24 hours prior to testing</a:t>
            </a:r>
          </a:p>
          <a:p>
            <a:pPr lvl="1" indent="-274320">
              <a:lnSpc>
                <a:spcPct val="100000"/>
              </a:lnSpc>
              <a:buFont typeface="Wingdings" panose="05000000000000000000" pitchFamily="2" charset="2"/>
              <a:buChar char="v"/>
            </a:pPr>
            <a:r>
              <a:rPr lang="en-US" sz="2200" dirty="0"/>
              <a:t>Processes to implement the PNP will be part of planned training and administration </a:t>
            </a:r>
            <a:r>
              <a:rPr lang="en-US" sz="2200" dirty="0" smtClean="0"/>
              <a:t>manuals</a:t>
            </a:r>
          </a:p>
          <a:p>
            <a:pPr lvl="1" indent="-274320">
              <a:lnSpc>
                <a:spcPct val="100000"/>
              </a:lnSpc>
              <a:buFont typeface="Wingdings" panose="05000000000000000000" pitchFamily="2" charset="2"/>
              <a:buChar char="v"/>
            </a:pPr>
            <a:r>
              <a:rPr lang="en-US" sz="2200" dirty="0" smtClean="0"/>
              <a:t>Designed to support practice test and operational</a:t>
            </a:r>
          </a:p>
        </p:txBody>
      </p:sp>
      <p:sp>
        <p:nvSpPr>
          <p:cNvPr id="6" name="Slide Number Placeholder 5"/>
          <p:cNvSpPr>
            <a:spLocks noGrp="1"/>
          </p:cNvSpPr>
          <p:nvPr>
            <p:ph type="sldNum" sz="quarter" idx="4294967295"/>
          </p:nvPr>
        </p:nvSpPr>
        <p:spPr>
          <a:xfrm>
            <a:off x="7382742" y="5645007"/>
            <a:ext cx="984019" cy="273844"/>
          </a:xfrm>
          <a:prstGeom prst="rect">
            <a:avLst/>
          </a:prstGeom>
        </p:spPr>
        <p:txBody>
          <a:bodyPr/>
          <a:lstStyle/>
          <a:p>
            <a:fld id="{4FAB73BC-B049-4115-A692-8D63A059BFB8}" type="slidenum">
              <a:rPr lang="en-US" smtClean="0"/>
              <a:pPr/>
              <a:t>18</a:t>
            </a:fld>
            <a:endParaRPr lang="en-US" dirty="0"/>
          </a:p>
        </p:txBody>
      </p:sp>
    </p:spTree>
    <p:extLst>
      <p:ext uri="{BB962C8B-B14F-4D97-AF65-F5344CB8AC3E}">
        <p14:creationId xmlns:p14="http://schemas.microsoft.com/office/powerpoint/2010/main" val="14821159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fld id="{F702B7ED-B104-40F3-ADEA-4532734BE1FC}" type="datetime1">
              <a:rPr lang="en-US" smtClean="0"/>
              <a:t>1/12/2016</a:t>
            </a:fld>
            <a:endParaRPr lang="en-US" dirty="0"/>
          </a:p>
        </p:txBody>
      </p:sp>
      <p:sp>
        <p:nvSpPr>
          <p:cNvPr id="5" name="Footer Placeholder 4"/>
          <p:cNvSpPr>
            <a:spLocks noGrp="1"/>
          </p:cNvSpPr>
          <p:nvPr>
            <p:ph type="ftr" sz="quarter" idx="11"/>
          </p:nvPr>
        </p:nvSpPr>
        <p:spPr/>
        <p:txBody>
          <a:bodyPr/>
          <a:lstStyle/>
          <a:p>
            <a:r>
              <a:rPr lang="en-US" smtClean="0"/>
              <a:t>OFFICE OF SUPERINTENDENT OF PUBLIC INSTRUCTION</a:t>
            </a:r>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19</a:t>
            </a:fld>
            <a:endParaRPr lang="en-US" dirty="0"/>
          </a:p>
        </p:txBody>
      </p:sp>
      <p:pic>
        <p:nvPicPr>
          <p:cNvPr id="1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46714"/>
          <a:stretch/>
        </p:blipFill>
        <p:spPr bwMode="auto">
          <a:xfrm>
            <a:off x="356616" y="595693"/>
            <a:ext cx="3410712" cy="473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3048" y="193164"/>
            <a:ext cx="5010150" cy="6372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9977" y="1737360"/>
            <a:ext cx="907351" cy="3592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ight Arrow 7"/>
          <p:cNvSpPr/>
          <p:nvPr/>
        </p:nvSpPr>
        <p:spPr>
          <a:xfrm>
            <a:off x="2880360" y="2880359"/>
            <a:ext cx="576072" cy="4937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18061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accent4">
                    <a:lumMod val="75000"/>
                  </a:schemeClr>
                </a:solidFill>
              </a:rPr>
              <a:t>Q: Why </a:t>
            </a:r>
            <a:r>
              <a:rPr lang="en-US" b="1" dirty="0">
                <a:solidFill>
                  <a:schemeClr val="accent4">
                    <a:lumMod val="75000"/>
                  </a:schemeClr>
                </a:solidFill>
              </a:rPr>
              <a:t>ELPA21</a:t>
            </a:r>
            <a:r>
              <a:rPr lang="en-US" b="1" dirty="0" smtClean="0">
                <a:solidFill>
                  <a:schemeClr val="accent4">
                    <a:lumMod val="75000"/>
                  </a:schemeClr>
                </a:solidFill>
              </a:rPr>
              <a:t>? </a:t>
            </a:r>
            <a:br>
              <a:rPr lang="en-US" b="1" dirty="0" smtClean="0">
                <a:solidFill>
                  <a:schemeClr val="accent4">
                    <a:lumMod val="75000"/>
                  </a:schemeClr>
                </a:solidFill>
              </a:rPr>
            </a:br>
            <a:r>
              <a:rPr lang="en-US" b="1" dirty="0" smtClean="0">
                <a:solidFill>
                  <a:schemeClr val="accent4">
                    <a:lumMod val="75000"/>
                  </a:schemeClr>
                </a:solidFill>
              </a:rPr>
              <a:t>A:</a:t>
            </a:r>
            <a:r>
              <a:rPr lang="en-US" b="1" dirty="0">
                <a:solidFill>
                  <a:schemeClr val="accent4">
                    <a:lumMod val="75000"/>
                  </a:schemeClr>
                </a:solidFill>
              </a:rPr>
              <a:t> New standards, so new </a:t>
            </a:r>
            <a:r>
              <a:rPr lang="en-US" b="1" dirty="0" smtClean="0">
                <a:solidFill>
                  <a:schemeClr val="accent4">
                    <a:lumMod val="75000"/>
                  </a:schemeClr>
                </a:solidFill>
              </a:rPr>
              <a:t>assessments!</a:t>
            </a:r>
            <a:endParaRPr lang="en-US" b="1" dirty="0">
              <a:solidFill>
                <a:schemeClr val="accent4">
                  <a:lumMod val="75000"/>
                </a:schemeClr>
              </a:solidFill>
            </a:endParaRPr>
          </a:p>
        </p:txBody>
      </p:sp>
      <p:sp>
        <p:nvSpPr>
          <p:cNvPr id="6" name="Slide Number Placeholder 5"/>
          <p:cNvSpPr>
            <a:spLocks noGrp="1"/>
          </p:cNvSpPr>
          <p:nvPr>
            <p:ph type="sldNum" sz="quarter" idx="4294967295"/>
          </p:nvPr>
        </p:nvSpPr>
        <p:spPr>
          <a:xfrm>
            <a:off x="7382742" y="5645007"/>
            <a:ext cx="984019" cy="273844"/>
          </a:xfrm>
          <a:prstGeom prst="rect">
            <a:avLst/>
          </a:prstGeom>
        </p:spPr>
        <p:txBody>
          <a:bodyPr/>
          <a:lstStyle/>
          <a:p>
            <a:fld id="{4FAB73BC-B049-4115-A692-8D63A059BFB8}" type="slidenum">
              <a:rPr lang="en-US" smtClean="0"/>
              <a:pPr/>
              <a:t>2</a:t>
            </a:fld>
            <a:endParaRPr lang="en-US" dirty="0"/>
          </a:p>
        </p:txBody>
      </p:sp>
      <p:grpSp>
        <p:nvGrpSpPr>
          <p:cNvPr id="10" name="Shape 178"/>
          <p:cNvGrpSpPr>
            <a:grpSpLocks noChangeAspect="1"/>
          </p:cNvGrpSpPr>
          <p:nvPr/>
        </p:nvGrpSpPr>
        <p:grpSpPr>
          <a:xfrm>
            <a:off x="1086309" y="2064880"/>
            <a:ext cx="7092290" cy="3290886"/>
            <a:chOff x="0" y="0"/>
            <a:chExt cx="8000559" cy="4949774"/>
          </a:xfrm>
        </p:grpSpPr>
        <p:sp>
          <p:nvSpPr>
            <p:cNvPr id="11" name="Shape 179"/>
            <p:cNvSpPr/>
            <p:nvPr/>
          </p:nvSpPr>
          <p:spPr>
            <a:xfrm>
              <a:off x="436" y="3394707"/>
              <a:ext cx="8000123" cy="1555067"/>
            </a:xfrm>
            <a:prstGeom prst="roundRect">
              <a:avLst>
                <a:gd name="adj" fmla="val 10000"/>
              </a:avLst>
            </a:prstGeom>
            <a:solidFill>
              <a:schemeClr val="accent1"/>
            </a:solidFill>
            <a:ln w="25400" cap="flat">
              <a:solidFill>
                <a:schemeClr val="lt1"/>
              </a:solidFill>
              <a:prstDash val="solid"/>
              <a:round/>
              <a:headEnd type="none" w="med" len="med"/>
              <a:tailEnd type="none" w="med" len="med"/>
            </a:ln>
          </p:spPr>
          <p:txBody>
            <a:bodyPr lIns="68569" tIns="68569" rIns="68569" bIns="68569" anchor="ctr" anchorCtr="0">
              <a:noAutofit/>
            </a:bodyPr>
            <a:lstStyle/>
            <a:p>
              <a:endParaRPr sz="1350"/>
            </a:p>
          </p:txBody>
        </p:sp>
        <p:sp>
          <p:nvSpPr>
            <p:cNvPr id="12" name="Shape 180"/>
            <p:cNvSpPr txBox="1"/>
            <p:nvPr/>
          </p:nvSpPr>
          <p:spPr>
            <a:xfrm>
              <a:off x="45982" y="3440253"/>
              <a:ext cx="7909031" cy="1463974"/>
            </a:xfrm>
            <a:prstGeom prst="rect">
              <a:avLst/>
            </a:prstGeom>
            <a:noFill/>
            <a:ln>
              <a:noFill/>
            </a:ln>
          </p:spPr>
          <p:txBody>
            <a:bodyPr lIns="97144" tIns="97144" rIns="97144" bIns="97144" anchor="ctr" anchorCtr="0">
              <a:noAutofit/>
            </a:bodyPr>
            <a:lstStyle/>
            <a:p>
              <a:pPr algn="ctr">
                <a:lnSpc>
                  <a:spcPct val="90000"/>
                </a:lnSpc>
                <a:spcAft>
                  <a:spcPts val="893"/>
                </a:spcAft>
                <a:buSzPct val="25000"/>
              </a:pPr>
              <a:r>
                <a:rPr lang="en-US" sz="2550" dirty="0">
                  <a:solidFill>
                    <a:schemeClr val="lt1"/>
                  </a:solidFill>
                  <a:latin typeface="Calibri"/>
                  <a:ea typeface="Calibri"/>
                  <a:cs typeface="Calibri"/>
                  <a:sym typeface="Calibri"/>
                </a:rPr>
                <a:t>Addressing the </a:t>
              </a:r>
              <a:r>
                <a:rPr lang="en-US" sz="2550" b="1" dirty="0">
                  <a:solidFill>
                    <a:schemeClr val="lt1"/>
                  </a:solidFill>
                  <a:latin typeface="Calibri"/>
                  <a:ea typeface="Calibri"/>
                  <a:cs typeface="Calibri"/>
                  <a:sym typeface="Calibri"/>
                </a:rPr>
                <a:t>unique language acquisition needs </a:t>
              </a:r>
              <a:r>
                <a:rPr lang="en-US" sz="2550" dirty="0">
                  <a:solidFill>
                    <a:schemeClr val="lt1"/>
                  </a:solidFill>
                  <a:latin typeface="Calibri"/>
                  <a:ea typeface="Calibri"/>
                  <a:cs typeface="Calibri"/>
                  <a:sym typeface="Calibri"/>
                </a:rPr>
                <a:t>of English Language Learners (ELLs)</a:t>
              </a:r>
            </a:p>
          </p:txBody>
        </p:sp>
        <p:sp>
          <p:nvSpPr>
            <p:cNvPr id="13" name="Shape 181"/>
            <p:cNvSpPr/>
            <p:nvPr/>
          </p:nvSpPr>
          <p:spPr>
            <a:xfrm>
              <a:off x="0" y="0"/>
              <a:ext cx="8000123" cy="1555067"/>
            </a:xfrm>
            <a:prstGeom prst="roundRect">
              <a:avLst>
                <a:gd name="adj" fmla="val 10000"/>
              </a:avLst>
            </a:prstGeom>
            <a:solidFill>
              <a:srgbClr val="BF504D"/>
            </a:solidFill>
            <a:ln w="25400" cap="flat">
              <a:solidFill>
                <a:schemeClr val="lt1"/>
              </a:solidFill>
              <a:prstDash val="solid"/>
              <a:round/>
              <a:headEnd type="none" w="med" len="med"/>
              <a:tailEnd type="none" w="med" len="med"/>
            </a:ln>
          </p:spPr>
          <p:txBody>
            <a:bodyPr lIns="68569" tIns="68569" rIns="68569" bIns="68569" anchor="ctr" anchorCtr="0">
              <a:noAutofit/>
            </a:bodyPr>
            <a:lstStyle/>
            <a:p>
              <a:endParaRPr sz="1350"/>
            </a:p>
          </p:txBody>
        </p:sp>
        <p:sp>
          <p:nvSpPr>
            <p:cNvPr id="14" name="Shape 182"/>
            <p:cNvSpPr txBox="1"/>
            <p:nvPr/>
          </p:nvSpPr>
          <p:spPr>
            <a:xfrm>
              <a:off x="45545" y="45546"/>
              <a:ext cx="7909031" cy="1463974"/>
            </a:xfrm>
            <a:prstGeom prst="rect">
              <a:avLst/>
            </a:prstGeom>
            <a:noFill/>
            <a:ln>
              <a:noFill/>
            </a:ln>
          </p:spPr>
          <p:txBody>
            <a:bodyPr lIns="97144" tIns="97144" rIns="97144" bIns="97144" anchor="ctr" anchorCtr="0">
              <a:noAutofit/>
            </a:bodyPr>
            <a:lstStyle/>
            <a:p>
              <a:pPr algn="ctr">
                <a:lnSpc>
                  <a:spcPct val="90000"/>
                </a:lnSpc>
                <a:spcAft>
                  <a:spcPts val="893"/>
                </a:spcAft>
                <a:buSzPct val="25000"/>
              </a:pPr>
              <a:r>
                <a:rPr lang="en-US" sz="2550" dirty="0">
                  <a:solidFill>
                    <a:schemeClr val="lt1"/>
                  </a:solidFill>
                  <a:latin typeface="Calibri"/>
                  <a:ea typeface="Calibri"/>
                  <a:cs typeface="Calibri"/>
                  <a:sym typeface="Calibri"/>
                </a:rPr>
                <a:t>Fewer, clearer standards with </a:t>
              </a:r>
              <a:r>
                <a:rPr lang="en-US" sz="2550" b="1" dirty="0">
                  <a:solidFill>
                    <a:schemeClr val="lt1"/>
                  </a:solidFill>
                  <a:latin typeface="Calibri"/>
                  <a:ea typeface="Calibri"/>
                  <a:cs typeface="Calibri"/>
                  <a:sym typeface="Calibri"/>
                </a:rPr>
                <a:t>strategic correspondences </a:t>
              </a:r>
              <a:r>
                <a:rPr lang="en-US" sz="2550" dirty="0">
                  <a:solidFill>
                    <a:schemeClr val="lt1"/>
                  </a:solidFill>
                  <a:latin typeface="Calibri"/>
                  <a:ea typeface="Calibri"/>
                  <a:cs typeface="Calibri"/>
                  <a:sym typeface="Calibri"/>
                </a:rPr>
                <a:t>to</a:t>
              </a:r>
            </a:p>
          </p:txBody>
        </p:sp>
        <p:sp>
          <p:nvSpPr>
            <p:cNvPr id="15" name="Shape 183"/>
            <p:cNvSpPr/>
            <p:nvPr/>
          </p:nvSpPr>
          <p:spPr>
            <a:xfrm>
              <a:off x="0" y="1676399"/>
              <a:ext cx="2594073" cy="1555067"/>
            </a:xfrm>
            <a:prstGeom prst="roundRect">
              <a:avLst>
                <a:gd name="adj" fmla="val 10000"/>
              </a:avLst>
            </a:prstGeom>
            <a:solidFill>
              <a:schemeClr val="accent3"/>
            </a:solidFill>
            <a:ln w="25400" cap="flat">
              <a:solidFill>
                <a:schemeClr val="lt1"/>
              </a:solidFill>
              <a:prstDash val="solid"/>
              <a:round/>
              <a:headEnd type="none" w="med" len="med"/>
              <a:tailEnd type="none" w="med" len="med"/>
            </a:ln>
          </p:spPr>
          <p:txBody>
            <a:bodyPr lIns="68569" tIns="68569" rIns="68569" bIns="68569" anchor="ctr" anchorCtr="0">
              <a:noAutofit/>
            </a:bodyPr>
            <a:lstStyle/>
            <a:p>
              <a:endParaRPr sz="1350"/>
            </a:p>
          </p:txBody>
        </p:sp>
        <p:sp>
          <p:nvSpPr>
            <p:cNvPr id="16" name="Shape 184"/>
            <p:cNvSpPr txBox="1"/>
            <p:nvPr/>
          </p:nvSpPr>
          <p:spPr>
            <a:xfrm>
              <a:off x="45545" y="1721944"/>
              <a:ext cx="2502982" cy="1463974"/>
            </a:xfrm>
            <a:prstGeom prst="rect">
              <a:avLst/>
            </a:prstGeom>
            <a:noFill/>
            <a:ln>
              <a:noFill/>
            </a:ln>
          </p:spPr>
          <p:txBody>
            <a:bodyPr lIns="91425" tIns="91425" rIns="91425" bIns="91425" anchor="ctr" anchorCtr="0">
              <a:noAutofit/>
            </a:bodyPr>
            <a:lstStyle/>
            <a:p>
              <a:pPr algn="ctr">
                <a:lnSpc>
                  <a:spcPct val="90000"/>
                </a:lnSpc>
                <a:spcAft>
                  <a:spcPts val="840"/>
                </a:spcAft>
                <a:buSzPct val="25000"/>
              </a:pPr>
              <a:r>
                <a:rPr lang="en-US" sz="2400" dirty="0">
                  <a:solidFill>
                    <a:schemeClr val="lt1"/>
                  </a:solidFill>
                  <a:latin typeface="Calibri"/>
                  <a:ea typeface="Calibri"/>
                  <a:cs typeface="Calibri"/>
                  <a:sym typeface="Calibri"/>
                </a:rPr>
                <a:t>ELA &amp; Literacy</a:t>
              </a:r>
            </a:p>
          </p:txBody>
        </p:sp>
        <p:sp>
          <p:nvSpPr>
            <p:cNvPr id="17" name="Shape 185"/>
            <p:cNvSpPr/>
            <p:nvPr/>
          </p:nvSpPr>
          <p:spPr>
            <a:xfrm>
              <a:off x="2666990" y="1676399"/>
              <a:ext cx="2594073" cy="1555067"/>
            </a:xfrm>
            <a:prstGeom prst="roundRect">
              <a:avLst>
                <a:gd name="adj" fmla="val 10000"/>
              </a:avLst>
            </a:prstGeom>
            <a:solidFill>
              <a:schemeClr val="accent3"/>
            </a:solidFill>
            <a:ln w="25400" cap="flat">
              <a:solidFill>
                <a:schemeClr val="lt1"/>
              </a:solidFill>
              <a:prstDash val="solid"/>
              <a:round/>
              <a:headEnd type="none" w="med" len="med"/>
              <a:tailEnd type="none" w="med" len="med"/>
            </a:ln>
          </p:spPr>
          <p:txBody>
            <a:bodyPr lIns="68569" tIns="68569" rIns="68569" bIns="68569" anchor="ctr" anchorCtr="0">
              <a:noAutofit/>
            </a:bodyPr>
            <a:lstStyle/>
            <a:p>
              <a:endParaRPr sz="1350"/>
            </a:p>
          </p:txBody>
        </p:sp>
        <p:sp>
          <p:nvSpPr>
            <p:cNvPr id="18" name="Shape 186"/>
            <p:cNvSpPr txBox="1"/>
            <p:nvPr/>
          </p:nvSpPr>
          <p:spPr>
            <a:xfrm>
              <a:off x="2712535" y="1721944"/>
              <a:ext cx="2502982" cy="1463974"/>
            </a:xfrm>
            <a:prstGeom prst="rect">
              <a:avLst/>
            </a:prstGeom>
            <a:noFill/>
            <a:ln>
              <a:noFill/>
            </a:ln>
          </p:spPr>
          <p:txBody>
            <a:bodyPr lIns="91425" tIns="91425" rIns="91425" bIns="91425" anchor="ctr" anchorCtr="0">
              <a:noAutofit/>
            </a:bodyPr>
            <a:lstStyle/>
            <a:p>
              <a:pPr algn="ctr">
                <a:lnSpc>
                  <a:spcPct val="90000"/>
                </a:lnSpc>
                <a:spcAft>
                  <a:spcPts val="840"/>
                </a:spcAft>
                <a:buSzPct val="25000"/>
              </a:pPr>
              <a:r>
                <a:rPr lang="en-US" sz="2400" dirty="0">
                  <a:solidFill>
                    <a:schemeClr val="lt1"/>
                  </a:solidFill>
                  <a:latin typeface="Calibri"/>
                  <a:ea typeface="Calibri"/>
                  <a:cs typeface="Calibri"/>
                  <a:sym typeface="Calibri"/>
                </a:rPr>
                <a:t>Mathematics</a:t>
              </a:r>
            </a:p>
          </p:txBody>
        </p:sp>
        <p:sp>
          <p:nvSpPr>
            <p:cNvPr id="19" name="Shape 187"/>
            <p:cNvSpPr/>
            <p:nvPr/>
          </p:nvSpPr>
          <p:spPr>
            <a:xfrm>
              <a:off x="5334008" y="1676399"/>
              <a:ext cx="2594073" cy="1555067"/>
            </a:xfrm>
            <a:prstGeom prst="roundRect">
              <a:avLst>
                <a:gd name="adj" fmla="val 10000"/>
              </a:avLst>
            </a:prstGeom>
            <a:solidFill>
              <a:schemeClr val="accent3"/>
            </a:solidFill>
            <a:ln w="25400" cap="flat">
              <a:solidFill>
                <a:schemeClr val="lt1"/>
              </a:solidFill>
              <a:prstDash val="solid"/>
              <a:round/>
              <a:headEnd type="none" w="med" len="med"/>
              <a:tailEnd type="none" w="med" len="med"/>
            </a:ln>
          </p:spPr>
          <p:txBody>
            <a:bodyPr lIns="68569" tIns="68569" rIns="68569" bIns="68569" anchor="ctr" anchorCtr="0">
              <a:noAutofit/>
            </a:bodyPr>
            <a:lstStyle/>
            <a:p>
              <a:endParaRPr sz="1350"/>
            </a:p>
          </p:txBody>
        </p:sp>
        <p:sp>
          <p:nvSpPr>
            <p:cNvPr id="20" name="Shape 188"/>
            <p:cNvSpPr txBox="1"/>
            <p:nvPr/>
          </p:nvSpPr>
          <p:spPr>
            <a:xfrm>
              <a:off x="5379555" y="1721944"/>
              <a:ext cx="2502982" cy="1463974"/>
            </a:xfrm>
            <a:prstGeom prst="rect">
              <a:avLst/>
            </a:prstGeom>
            <a:noFill/>
            <a:ln>
              <a:noFill/>
            </a:ln>
          </p:spPr>
          <p:txBody>
            <a:bodyPr lIns="91425" tIns="91425" rIns="91425" bIns="91425" anchor="ctr" anchorCtr="0">
              <a:noAutofit/>
            </a:bodyPr>
            <a:lstStyle/>
            <a:p>
              <a:pPr algn="ctr">
                <a:lnSpc>
                  <a:spcPct val="90000"/>
                </a:lnSpc>
                <a:spcAft>
                  <a:spcPts val="840"/>
                </a:spcAft>
                <a:buSzPct val="25000"/>
              </a:pPr>
              <a:r>
                <a:rPr lang="en-US" sz="2400">
                  <a:solidFill>
                    <a:schemeClr val="lt1"/>
                  </a:solidFill>
                  <a:latin typeface="Calibri"/>
                  <a:ea typeface="Calibri"/>
                  <a:cs typeface="Calibri"/>
                  <a:sym typeface="Calibri"/>
                </a:rPr>
                <a:t>NGSS</a:t>
              </a:r>
            </a:p>
          </p:txBody>
        </p:sp>
      </p:grpSp>
    </p:spTree>
    <p:extLst>
      <p:ext uri="{BB962C8B-B14F-4D97-AF65-F5344CB8AC3E}">
        <p14:creationId xmlns:p14="http://schemas.microsoft.com/office/powerpoint/2010/main" val="39753547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4012" y="365759"/>
            <a:ext cx="6514061" cy="996699"/>
          </a:xfrm>
        </p:spPr>
        <p:txBody>
          <a:bodyPr vert="horz" lIns="91440" tIns="45720" rIns="91440" bIns="45720" rtlCol="0" anchor="b">
            <a:noAutofit/>
          </a:bodyPr>
          <a:lstStyle/>
          <a:p>
            <a:pPr algn="ctr"/>
            <a:r>
              <a:rPr lang="en-US" b="1" dirty="0">
                <a:solidFill>
                  <a:schemeClr val="accent4">
                    <a:lumMod val="75000"/>
                  </a:schemeClr>
                </a:solidFill>
              </a:rPr>
              <a:t>ELPA21 </a:t>
            </a:r>
            <a:r>
              <a:rPr lang="en-US" b="1" dirty="0" smtClean="0">
                <a:solidFill>
                  <a:schemeClr val="accent4">
                    <a:lumMod val="75000"/>
                  </a:schemeClr>
                </a:solidFill>
              </a:rPr>
              <a:t>Trainings</a:t>
            </a:r>
            <a:endParaRPr lang="en-US" b="1" dirty="0">
              <a:solidFill>
                <a:schemeClr val="accent4">
                  <a:lumMod val="75000"/>
                </a:schemeClr>
              </a:solidFill>
            </a:endParaRPr>
          </a:p>
        </p:txBody>
      </p:sp>
      <p:sp>
        <p:nvSpPr>
          <p:cNvPr id="3" name="Content Placeholder 2"/>
          <p:cNvSpPr>
            <a:spLocks noGrp="1"/>
          </p:cNvSpPr>
          <p:nvPr>
            <p:ph idx="1"/>
          </p:nvPr>
        </p:nvSpPr>
        <p:spPr>
          <a:xfrm>
            <a:off x="904008" y="1768948"/>
            <a:ext cx="7627344" cy="3861568"/>
          </a:xfrm>
        </p:spPr>
        <p:txBody>
          <a:bodyPr>
            <a:noAutofit/>
          </a:bodyPr>
          <a:lstStyle/>
          <a:p>
            <a:pPr>
              <a:lnSpc>
                <a:spcPct val="100000"/>
              </a:lnSpc>
              <a:buFont typeface="Wingdings" panose="05000000000000000000" pitchFamily="2" charset="2"/>
              <a:buChar char="v"/>
            </a:pPr>
            <a:r>
              <a:rPr lang="en-US" sz="2000" dirty="0" smtClean="0">
                <a:solidFill>
                  <a:schemeClr val="tx1">
                    <a:lumMod val="50000"/>
                  </a:schemeClr>
                </a:solidFill>
              </a:rPr>
              <a:t>TIDE </a:t>
            </a:r>
            <a:r>
              <a:rPr lang="en-US" sz="2000" dirty="0">
                <a:solidFill>
                  <a:schemeClr val="tx1">
                    <a:lumMod val="50000"/>
                  </a:schemeClr>
                </a:solidFill>
              </a:rPr>
              <a:t>System </a:t>
            </a:r>
            <a:r>
              <a:rPr lang="en-US" sz="2000" dirty="0" smtClean="0">
                <a:solidFill>
                  <a:schemeClr val="tx1">
                    <a:lumMod val="50000"/>
                  </a:schemeClr>
                </a:solidFill>
              </a:rPr>
              <a:t>on Dec 15 is posted </a:t>
            </a:r>
            <a:r>
              <a:rPr lang="en-US" sz="2000" dirty="0">
                <a:solidFill>
                  <a:schemeClr val="tx1">
                    <a:lumMod val="50000"/>
                  </a:schemeClr>
                </a:solidFill>
              </a:rPr>
              <a:t>on WCAP </a:t>
            </a:r>
            <a:r>
              <a:rPr lang="en-US" sz="2000" dirty="0" smtClean="0">
                <a:solidFill>
                  <a:schemeClr val="tx1">
                    <a:lumMod val="50000"/>
                  </a:schemeClr>
                </a:solidFill>
              </a:rPr>
              <a:t>Portal</a:t>
            </a:r>
            <a:endParaRPr lang="en-US" sz="2000" dirty="0">
              <a:solidFill>
                <a:schemeClr val="tx1">
                  <a:lumMod val="50000"/>
                </a:schemeClr>
              </a:solidFill>
            </a:endParaRPr>
          </a:p>
          <a:p>
            <a:pPr>
              <a:lnSpc>
                <a:spcPct val="100000"/>
              </a:lnSpc>
              <a:buFont typeface="Wingdings" panose="05000000000000000000" pitchFamily="2" charset="2"/>
              <a:buChar char="v"/>
            </a:pPr>
            <a:r>
              <a:rPr lang="en-US" sz="2000" dirty="0" smtClean="0">
                <a:solidFill>
                  <a:schemeClr val="tx1">
                    <a:lumMod val="50000"/>
                  </a:schemeClr>
                </a:solidFill>
              </a:rPr>
              <a:t>TDS/ORS on Jan </a:t>
            </a:r>
            <a:r>
              <a:rPr lang="en-US" sz="2000" dirty="0">
                <a:solidFill>
                  <a:schemeClr val="tx1">
                    <a:lumMod val="50000"/>
                  </a:schemeClr>
                </a:solidFill>
              </a:rPr>
              <a:t>7, 3:00-4:00, </a:t>
            </a:r>
            <a:r>
              <a:rPr lang="en-US" sz="2000" dirty="0" smtClean="0">
                <a:solidFill>
                  <a:schemeClr val="tx1">
                    <a:lumMod val="50000"/>
                  </a:schemeClr>
                </a:solidFill>
              </a:rPr>
              <a:t>will be posted on WCAP Portal</a:t>
            </a:r>
            <a:endParaRPr lang="en-US" sz="2000" dirty="0">
              <a:solidFill>
                <a:schemeClr val="tx1">
                  <a:lumMod val="50000"/>
                </a:schemeClr>
              </a:solidFill>
            </a:endParaRPr>
          </a:p>
          <a:p>
            <a:pPr>
              <a:lnSpc>
                <a:spcPct val="100000"/>
              </a:lnSpc>
              <a:buFont typeface="Wingdings" panose="05000000000000000000" pitchFamily="2" charset="2"/>
              <a:buChar char="v"/>
            </a:pPr>
            <a:r>
              <a:rPr lang="en-US" sz="2000" dirty="0">
                <a:solidFill>
                  <a:schemeClr val="tx1">
                    <a:lumMod val="50000"/>
                  </a:schemeClr>
                </a:solidFill>
              </a:rPr>
              <a:t> Training Test </a:t>
            </a:r>
            <a:r>
              <a:rPr lang="en-US" sz="2000" dirty="0" smtClean="0">
                <a:solidFill>
                  <a:schemeClr val="tx1">
                    <a:lumMod val="50000"/>
                  </a:schemeClr>
                </a:solidFill>
              </a:rPr>
              <a:t>might open on January 11</a:t>
            </a:r>
          </a:p>
          <a:p>
            <a:pPr marL="0" indent="0">
              <a:lnSpc>
                <a:spcPct val="100000"/>
              </a:lnSpc>
              <a:buNone/>
            </a:pPr>
            <a:r>
              <a:rPr lang="en-US" sz="2000" dirty="0">
                <a:solidFill>
                  <a:schemeClr val="tx1">
                    <a:lumMod val="50000"/>
                  </a:schemeClr>
                </a:solidFill>
              </a:rPr>
              <a:t>The ELPA21 Training Test is a practice tool designed to allow students and </a:t>
            </a:r>
            <a:r>
              <a:rPr lang="en-US" sz="2000" dirty="0" smtClean="0">
                <a:solidFill>
                  <a:schemeClr val="tx1">
                    <a:lumMod val="50000"/>
                  </a:schemeClr>
                </a:solidFill>
              </a:rPr>
              <a:t>(</a:t>
            </a:r>
            <a:r>
              <a:rPr lang="en-US" sz="2000" dirty="0">
                <a:solidFill>
                  <a:schemeClr val="tx1">
                    <a:lumMod val="50000"/>
                  </a:schemeClr>
                </a:solidFill>
              </a:rPr>
              <a:t>TAs) to interface with the online testing system before taking the ELPA21 assessment. It is intended to help TAs guide students through the assessment, ensuring that students practice using all of the tools and functionality available.   All students should have the opportunity to access the Training Test and work their way through the questions.  The Training Test may be accessed as many times as needed.</a:t>
            </a:r>
          </a:p>
          <a:p>
            <a:pPr marL="0" indent="0">
              <a:lnSpc>
                <a:spcPct val="100000"/>
              </a:lnSpc>
              <a:buNone/>
            </a:pPr>
            <a:endParaRPr lang="en-US" sz="2000" dirty="0">
              <a:solidFill>
                <a:schemeClr val="tx1">
                  <a:lumMod val="50000"/>
                </a:schemeClr>
              </a:solidFill>
            </a:endParaRPr>
          </a:p>
        </p:txBody>
      </p:sp>
      <p:sp>
        <p:nvSpPr>
          <p:cNvPr id="4" name="Date Placeholder 3"/>
          <p:cNvSpPr>
            <a:spLocks noGrp="1"/>
          </p:cNvSpPr>
          <p:nvPr>
            <p:ph type="dt" sz="half" idx="10"/>
          </p:nvPr>
        </p:nvSpPr>
        <p:spPr/>
        <p:txBody>
          <a:bodyPr/>
          <a:lstStyle/>
          <a:p>
            <a:fld id="{F702B7ED-B104-40F3-ADEA-4532734BE1FC}" type="datetime1">
              <a:rPr lang="en-US" smtClean="0"/>
              <a:t>1/12/2016</a:t>
            </a:fld>
            <a:endParaRPr lang="en-US" dirty="0"/>
          </a:p>
        </p:txBody>
      </p:sp>
      <p:sp>
        <p:nvSpPr>
          <p:cNvPr id="5" name="Footer Placeholder 4"/>
          <p:cNvSpPr>
            <a:spLocks noGrp="1"/>
          </p:cNvSpPr>
          <p:nvPr>
            <p:ph type="ftr" sz="quarter" idx="11"/>
          </p:nvPr>
        </p:nvSpPr>
        <p:spPr/>
        <p:txBody>
          <a:bodyPr/>
          <a:lstStyle/>
          <a:p>
            <a:r>
              <a:rPr lang="en-US" dirty="0" smtClean="0"/>
              <a:t>OFFICE OF SUPERINTENDENT OF PUBLIC INSTRUCTION</a:t>
            </a:r>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20</a:t>
            </a:fld>
            <a:endParaRPr lang="en-US" dirty="0"/>
          </a:p>
        </p:txBody>
      </p:sp>
    </p:spTree>
    <p:extLst>
      <p:ext uri="{BB962C8B-B14F-4D97-AF65-F5344CB8AC3E}">
        <p14:creationId xmlns:p14="http://schemas.microsoft.com/office/powerpoint/2010/main" val="22839688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4012" y="731519"/>
            <a:ext cx="6514061" cy="630939"/>
          </a:xfrm>
        </p:spPr>
        <p:txBody>
          <a:bodyPr vert="horz" lIns="91440" tIns="45720" rIns="91440" bIns="45720" rtlCol="0" anchor="b">
            <a:noAutofit/>
          </a:bodyPr>
          <a:lstStyle/>
          <a:p>
            <a:pPr algn="ctr"/>
            <a:r>
              <a:rPr lang="en-US" b="1" dirty="0">
                <a:solidFill>
                  <a:schemeClr val="accent4">
                    <a:lumMod val="75000"/>
                  </a:schemeClr>
                </a:solidFill>
              </a:rPr>
              <a:t>ELPA21 </a:t>
            </a:r>
            <a:r>
              <a:rPr lang="en-US" b="1" dirty="0" smtClean="0">
                <a:solidFill>
                  <a:schemeClr val="accent4">
                    <a:lumMod val="75000"/>
                  </a:schemeClr>
                </a:solidFill>
              </a:rPr>
              <a:t>Manuals</a:t>
            </a:r>
            <a:endParaRPr lang="en-US" b="1" dirty="0">
              <a:solidFill>
                <a:schemeClr val="accent4">
                  <a:lumMod val="75000"/>
                </a:schemeClr>
              </a:solidFill>
            </a:endParaRPr>
          </a:p>
        </p:txBody>
      </p:sp>
      <p:sp>
        <p:nvSpPr>
          <p:cNvPr id="3" name="Content Placeholder 2"/>
          <p:cNvSpPr>
            <a:spLocks noGrp="1"/>
          </p:cNvSpPr>
          <p:nvPr>
            <p:ph idx="1"/>
          </p:nvPr>
        </p:nvSpPr>
        <p:spPr>
          <a:xfrm>
            <a:off x="904008" y="1768948"/>
            <a:ext cx="7627344" cy="3861568"/>
          </a:xfrm>
        </p:spPr>
        <p:txBody>
          <a:bodyPr>
            <a:noAutofit/>
          </a:bodyPr>
          <a:lstStyle/>
          <a:p>
            <a:pPr>
              <a:lnSpc>
                <a:spcPct val="100000"/>
              </a:lnSpc>
              <a:buFont typeface="Wingdings" panose="05000000000000000000" pitchFamily="2" charset="2"/>
              <a:buChar char="v"/>
            </a:pPr>
            <a:r>
              <a:rPr lang="en-US" sz="2000" dirty="0">
                <a:solidFill>
                  <a:schemeClr val="tx1">
                    <a:lumMod val="50000"/>
                  </a:schemeClr>
                </a:solidFill>
              </a:rPr>
              <a:t>ELPA21 Accessibility and Accommodations Manual is posted in TIDE and on the OSPI ELPA21 webpage. </a:t>
            </a:r>
            <a:r>
              <a:rPr lang="en-US" sz="2000" dirty="0">
                <a:solidFill>
                  <a:schemeClr val="tx1">
                    <a:lumMod val="50000"/>
                  </a:schemeClr>
                </a:solidFill>
                <a:hlinkClick r:id="rId3"/>
              </a:rPr>
              <a:t>Accessibility and Accommodations Manual. </a:t>
            </a:r>
            <a:r>
              <a:rPr lang="en-US" sz="2000" dirty="0">
                <a:solidFill>
                  <a:schemeClr val="tx1">
                    <a:lumMod val="50000"/>
                  </a:schemeClr>
                </a:solidFill>
              </a:rPr>
              <a:t>Students will have the option of using accommodations during the training test. </a:t>
            </a:r>
          </a:p>
          <a:p>
            <a:pPr>
              <a:lnSpc>
                <a:spcPct val="100000"/>
              </a:lnSpc>
              <a:buFont typeface="Wingdings" panose="05000000000000000000" pitchFamily="2" charset="2"/>
              <a:buChar char="v"/>
            </a:pPr>
            <a:r>
              <a:rPr lang="en-US" sz="2000" dirty="0">
                <a:solidFill>
                  <a:schemeClr val="tx1">
                    <a:lumMod val="50000"/>
                  </a:schemeClr>
                </a:solidFill>
              </a:rPr>
              <a:t>Test Administration Manual (TAM) covers grades K-12 and the Directions for Administration (DFA) address the K-1 writing.  Anticipated January 14 release.  </a:t>
            </a:r>
          </a:p>
        </p:txBody>
      </p:sp>
      <p:sp>
        <p:nvSpPr>
          <p:cNvPr id="4" name="Date Placeholder 3"/>
          <p:cNvSpPr>
            <a:spLocks noGrp="1"/>
          </p:cNvSpPr>
          <p:nvPr>
            <p:ph type="dt" sz="half" idx="10"/>
          </p:nvPr>
        </p:nvSpPr>
        <p:spPr/>
        <p:txBody>
          <a:bodyPr/>
          <a:lstStyle/>
          <a:p>
            <a:fld id="{F702B7ED-B104-40F3-ADEA-4532734BE1FC}" type="datetime1">
              <a:rPr lang="en-US" smtClean="0"/>
              <a:t>1/12/2016</a:t>
            </a:fld>
            <a:endParaRPr lang="en-US" dirty="0"/>
          </a:p>
        </p:txBody>
      </p:sp>
      <p:sp>
        <p:nvSpPr>
          <p:cNvPr id="5" name="Footer Placeholder 4"/>
          <p:cNvSpPr>
            <a:spLocks noGrp="1"/>
          </p:cNvSpPr>
          <p:nvPr>
            <p:ph type="ftr" sz="quarter" idx="11"/>
          </p:nvPr>
        </p:nvSpPr>
        <p:spPr/>
        <p:txBody>
          <a:bodyPr/>
          <a:lstStyle/>
          <a:p>
            <a:r>
              <a:rPr lang="en-US" dirty="0" smtClean="0"/>
              <a:t>OFFICE OF SUPERINTENDENT OF PUBLIC INSTRUCTION</a:t>
            </a:r>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21</a:t>
            </a:fld>
            <a:endParaRPr lang="en-US" dirty="0"/>
          </a:p>
        </p:txBody>
      </p:sp>
    </p:spTree>
    <p:extLst>
      <p:ext uri="{BB962C8B-B14F-4D97-AF65-F5344CB8AC3E}">
        <p14:creationId xmlns:p14="http://schemas.microsoft.com/office/powerpoint/2010/main" val="18764959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8161" y="1072203"/>
            <a:ext cx="8127242" cy="242247"/>
          </a:xfrm>
        </p:spPr>
        <p:txBody>
          <a:bodyPr vert="horz" lIns="91440" tIns="45720" rIns="91440" bIns="45720" rtlCol="0" anchor="b">
            <a:noAutofit/>
          </a:bodyPr>
          <a:lstStyle/>
          <a:p>
            <a:pPr algn="ctr"/>
            <a:r>
              <a:rPr lang="en-US" b="1" dirty="0">
                <a:solidFill>
                  <a:schemeClr val="accent4">
                    <a:lumMod val="75000"/>
                  </a:schemeClr>
                </a:solidFill>
              </a:rPr>
              <a:t>Where To Find More ELPA21 Information?</a:t>
            </a:r>
          </a:p>
        </p:txBody>
      </p:sp>
      <p:sp>
        <p:nvSpPr>
          <p:cNvPr id="3" name="Content Placeholder 2"/>
          <p:cNvSpPr>
            <a:spLocks noGrp="1"/>
          </p:cNvSpPr>
          <p:nvPr>
            <p:ph idx="1"/>
          </p:nvPr>
        </p:nvSpPr>
        <p:spPr>
          <a:xfrm>
            <a:off x="788161" y="2020094"/>
            <a:ext cx="7307711" cy="2894806"/>
          </a:xfrm>
        </p:spPr>
        <p:txBody>
          <a:bodyPr>
            <a:normAutofit/>
          </a:bodyPr>
          <a:lstStyle/>
          <a:p>
            <a:pPr marL="0" indent="0">
              <a:spcBef>
                <a:spcPts val="0"/>
              </a:spcBef>
              <a:spcAft>
                <a:spcPts val="0"/>
              </a:spcAft>
              <a:buNone/>
            </a:pPr>
            <a:r>
              <a:rPr lang="en-US" sz="2400" dirty="0"/>
              <a:t>OSPI ELPA21 Link</a:t>
            </a:r>
          </a:p>
          <a:p>
            <a:pPr marL="0" indent="0">
              <a:spcBef>
                <a:spcPts val="0"/>
              </a:spcBef>
              <a:spcAft>
                <a:spcPts val="0"/>
              </a:spcAft>
              <a:buNone/>
            </a:pPr>
            <a:r>
              <a:rPr lang="en-US" sz="2400" dirty="0" smtClean="0"/>
              <a:t>     http</a:t>
            </a:r>
            <a:r>
              <a:rPr lang="en-US" sz="2400" dirty="0"/>
              <a:t>://www.k12.wa.us/ELPA21/default.aspx</a:t>
            </a:r>
          </a:p>
          <a:p>
            <a:pPr marL="0" indent="0">
              <a:spcBef>
                <a:spcPts val="0"/>
              </a:spcBef>
              <a:spcAft>
                <a:spcPts val="0"/>
              </a:spcAft>
              <a:buNone/>
            </a:pPr>
            <a:endParaRPr lang="en-US" sz="2400" dirty="0"/>
          </a:p>
          <a:p>
            <a:pPr marL="0" indent="0">
              <a:spcBef>
                <a:spcPts val="0"/>
              </a:spcBef>
              <a:spcAft>
                <a:spcPts val="0"/>
              </a:spcAft>
              <a:buNone/>
            </a:pPr>
            <a:r>
              <a:rPr lang="en-US" sz="2400" dirty="0" smtClean="0"/>
              <a:t>ELPA21 Website</a:t>
            </a:r>
            <a:endParaRPr lang="en-US" sz="2400" dirty="0"/>
          </a:p>
          <a:p>
            <a:pPr marL="0" indent="0">
              <a:spcBef>
                <a:spcPts val="0"/>
              </a:spcBef>
              <a:spcAft>
                <a:spcPts val="0"/>
              </a:spcAft>
              <a:buNone/>
            </a:pPr>
            <a:r>
              <a:rPr lang="en-US" sz="2400" dirty="0" smtClean="0"/>
              <a:t>     http</a:t>
            </a:r>
            <a:r>
              <a:rPr lang="en-US" sz="2400" dirty="0"/>
              <a:t>://www.elpa21.org</a:t>
            </a:r>
          </a:p>
          <a:p>
            <a:pPr marL="0" indent="0">
              <a:spcBef>
                <a:spcPts val="0"/>
              </a:spcBef>
              <a:spcAft>
                <a:spcPts val="0"/>
              </a:spcAft>
              <a:buNone/>
            </a:pPr>
            <a:endParaRPr lang="en-US" sz="2400" dirty="0"/>
          </a:p>
          <a:p>
            <a:pPr marL="0" indent="0">
              <a:spcBef>
                <a:spcPts val="0"/>
              </a:spcBef>
              <a:spcAft>
                <a:spcPts val="0"/>
              </a:spcAft>
              <a:buNone/>
            </a:pPr>
            <a:r>
              <a:rPr lang="en-US" sz="2400" dirty="0"/>
              <a:t>ELPA21 Newsletter</a:t>
            </a:r>
          </a:p>
          <a:p>
            <a:pPr marL="0" indent="0">
              <a:spcBef>
                <a:spcPts val="0"/>
              </a:spcBef>
              <a:spcAft>
                <a:spcPts val="0"/>
              </a:spcAft>
              <a:buNone/>
            </a:pPr>
            <a:r>
              <a:rPr lang="en-US" sz="2400" dirty="0" smtClean="0"/>
              <a:t>     http</a:t>
            </a:r>
            <a:r>
              <a:rPr lang="en-US" sz="2400" dirty="0"/>
              <a:t>://www.elpa21.org/learn-more</a:t>
            </a:r>
          </a:p>
          <a:p>
            <a:endParaRPr lang="en-US" dirty="0"/>
          </a:p>
        </p:txBody>
      </p:sp>
      <p:sp>
        <p:nvSpPr>
          <p:cNvPr id="6" name="Slide Number Placeholder 5"/>
          <p:cNvSpPr>
            <a:spLocks noGrp="1"/>
          </p:cNvSpPr>
          <p:nvPr>
            <p:ph type="sldNum" sz="quarter" idx="4294967295"/>
          </p:nvPr>
        </p:nvSpPr>
        <p:spPr>
          <a:xfrm>
            <a:off x="7382742" y="5645007"/>
            <a:ext cx="984019" cy="273844"/>
          </a:xfrm>
          <a:prstGeom prst="rect">
            <a:avLst/>
          </a:prstGeom>
        </p:spPr>
        <p:txBody>
          <a:bodyPr/>
          <a:lstStyle/>
          <a:p>
            <a:fld id="{4FAB73BC-B049-4115-A692-8D63A059BFB8}" type="slidenum">
              <a:rPr lang="en-US" smtClean="0"/>
              <a:pPr/>
              <a:t>22</a:t>
            </a:fld>
            <a:endParaRPr lang="en-US" dirty="0"/>
          </a:p>
        </p:txBody>
      </p:sp>
    </p:spTree>
    <p:extLst>
      <p:ext uri="{BB962C8B-B14F-4D97-AF65-F5344CB8AC3E}">
        <p14:creationId xmlns:p14="http://schemas.microsoft.com/office/powerpoint/2010/main" val="25994209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FAB73BC-B049-4115-A692-8D63A059BFB8}" type="slidenum">
              <a:rPr lang="en-US" smtClean="0"/>
              <a:pPr/>
              <a:t>3</a:t>
            </a:fld>
            <a:endParaRPr lang="en-US" dirty="0"/>
          </a:p>
        </p:txBody>
      </p:sp>
      <p:sp>
        <p:nvSpPr>
          <p:cNvPr id="3" name="Date Placeholder 2"/>
          <p:cNvSpPr>
            <a:spLocks noGrp="1"/>
          </p:cNvSpPr>
          <p:nvPr>
            <p:ph type="dt" sz="half" idx="2"/>
          </p:nvPr>
        </p:nvSpPr>
        <p:spPr/>
        <p:txBody>
          <a:bodyPr/>
          <a:lstStyle/>
          <a:p>
            <a:fld id="{30D86489-2CD6-476C-844C-D197A4AFFFE9}" type="datetime1">
              <a:rPr lang="en-US" smtClean="0"/>
              <a:t>1/12/2016</a:t>
            </a:fld>
            <a:endParaRPr lang="en-US" dirty="0"/>
          </a:p>
        </p:txBody>
      </p:sp>
      <p:sp>
        <p:nvSpPr>
          <p:cNvPr id="4" name="Footer Placeholder 3"/>
          <p:cNvSpPr>
            <a:spLocks noGrp="1"/>
          </p:cNvSpPr>
          <p:nvPr>
            <p:ph type="ftr" sz="quarter" idx="3"/>
          </p:nvPr>
        </p:nvSpPr>
        <p:spPr/>
        <p:txBody>
          <a:bodyPr/>
          <a:lstStyle/>
          <a:p>
            <a:r>
              <a:rPr lang="en-US" smtClean="0"/>
              <a:t>OFFICE OF SUPERINTENDENT OF PUBLIC INSTRUCTION</a:t>
            </a:r>
            <a:endParaRPr lang="en-US" dirty="0"/>
          </a:p>
        </p:txBody>
      </p:sp>
      <p:pic>
        <p:nvPicPr>
          <p:cNvPr id="5" name="Picture 4"/>
          <p:cNvPicPr>
            <a:picLocks noChangeAspect="1"/>
          </p:cNvPicPr>
          <p:nvPr/>
        </p:nvPicPr>
        <p:blipFill>
          <a:blip r:embed="rId2"/>
          <a:stretch>
            <a:fillRect/>
          </a:stretch>
        </p:blipFill>
        <p:spPr>
          <a:xfrm>
            <a:off x="0" y="323823"/>
            <a:ext cx="9144000" cy="5115207"/>
          </a:xfrm>
          <a:prstGeom prst="rect">
            <a:avLst/>
          </a:prstGeom>
        </p:spPr>
      </p:pic>
    </p:spTree>
    <p:extLst>
      <p:ext uri="{BB962C8B-B14F-4D97-AF65-F5344CB8AC3E}">
        <p14:creationId xmlns:p14="http://schemas.microsoft.com/office/powerpoint/2010/main" val="5067466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6"/>
            <a:ext cx="7543800" cy="823737"/>
          </a:xfrm>
        </p:spPr>
        <p:txBody>
          <a:bodyPr>
            <a:normAutofit/>
          </a:bodyPr>
          <a:lstStyle/>
          <a:p>
            <a:pPr algn="ctr"/>
            <a:r>
              <a:rPr lang="en-US" b="1" dirty="0">
                <a:solidFill>
                  <a:schemeClr val="accent4">
                    <a:lumMod val="75000"/>
                  </a:schemeClr>
                </a:solidFill>
              </a:rPr>
              <a:t>WELPA vs ELPA21</a:t>
            </a:r>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1556775089"/>
              </p:ext>
            </p:extLst>
          </p:nvPr>
        </p:nvGraphicFramePr>
        <p:xfrm>
          <a:off x="3705062" y="1547894"/>
          <a:ext cx="5475514" cy="43651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F702B7ED-B104-40F3-ADEA-4532734BE1FC}" type="datetime1">
              <a:rPr lang="en-US" smtClean="0"/>
              <a:pPr/>
              <a:t>1/12/2016</a:t>
            </a:fld>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pPr/>
              <a:t>4</a:t>
            </a:fld>
            <a:endParaRPr lang="en-US" dirty="0"/>
          </a:p>
        </p:txBody>
      </p:sp>
      <p:graphicFrame>
        <p:nvGraphicFramePr>
          <p:cNvPr id="13" name="Diagram 12"/>
          <p:cNvGraphicFramePr/>
          <p:nvPr>
            <p:extLst>
              <p:ext uri="{D42A27DB-BD31-4B8C-83A1-F6EECF244321}">
                <p14:modId xmlns:p14="http://schemas.microsoft.com/office/powerpoint/2010/main" val="2416874332"/>
              </p:ext>
            </p:extLst>
          </p:nvPr>
        </p:nvGraphicFramePr>
        <p:xfrm>
          <a:off x="122084" y="1223771"/>
          <a:ext cx="4441372" cy="456111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cxnSp>
        <p:nvCxnSpPr>
          <p:cNvPr id="15" name="Straight Connector 14"/>
          <p:cNvCxnSpPr/>
          <p:nvPr/>
        </p:nvCxnSpPr>
        <p:spPr>
          <a:xfrm flipV="1">
            <a:off x="2834640" y="2623458"/>
            <a:ext cx="997131" cy="814686"/>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3026664" y="3922777"/>
            <a:ext cx="805107" cy="7228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754086" y="4474029"/>
            <a:ext cx="1077685" cy="587828"/>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606143" y="6389919"/>
            <a:ext cx="4299857" cy="307777"/>
          </a:xfrm>
          <a:prstGeom prst="rect">
            <a:avLst/>
          </a:prstGeom>
          <a:noFill/>
        </p:spPr>
        <p:txBody>
          <a:bodyPr wrap="square" rtlCol="0">
            <a:spAutoFit/>
          </a:bodyPr>
          <a:lstStyle/>
          <a:p>
            <a:r>
              <a:rPr lang="en-US" sz="1400" dirty="0" smtClean="0"/>
              <a:t>* K and 1 students do writing test on paper</a:t>
            </a:r>
            <a:endParaRPr lang="en-US" sz="1400" dirty="0"/>
          </a:p>
        </p:txBody>
      </p:sp>
    </p:spTree>
    <p:extLst>
      <p:ext uri="{BB962C8B-B14F-4D97-AF65-F5344CB8AC3E}">
        <p14:creationId xmlns:p14="http://schemas.microsoft.com/office/powerpoint/2010/main" val="18505184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467595" y="1059359"/>
            <a:ext cx="4018017" cy="926626"/>
          </a:xfrm>
        </p:spPr>
        <p:txBody>
          <a:bodyPr>
            <a:noAutofit/>
          </a:bodyPr>
          <a:lstStyle/>
          <a:p>
            <a:r>
              <a:rPr lang="en-US" sz="3600" b="1" dirty="0" smtClean="0">
                <a:solidFill>
                  <a:schemeClr val="accent2">
                    <a:lumMod val="50000"/>
                  </a:schemeClr>
                </a:solidFill>
                <a:latin typeface="+mn-lt"/>
              </a:rPr>
              <a:t>Annual Assessment</a:t>
            </a:r>
            <a:endParaRPr lang="en-US" sz="3600" b="1" dirty="0">
              <a:solidFill>
                <a:schemeClr val="accent2">
                  <a:lumMod val="50000"/>
                </a:schemeClr>
              </a:solidFill>
              <a:latin typeface="+mn-lt"/>
            </a:endParaRPr>
          </a:p>
        </p:txBody>
      </p:sp>
      <p:sp>
        <p:nvSpPr>
          <p:cNvPr id="4" name="Date Placeholder 3"/>
          <p:cNvSpPr>
            <a:spLocks noGrp="1"/>
          </p:cNvSpPr>
          <p:nvPr>
            <p:ph type="dt" sz="half" idx="10"/>
          </p:nvPr>
        </p:nvSpPr>
        <p:spPr/>
        <p:txBody>
          <a:bodyPr/>
          <a:lstStyle/>
          <a:p>
            <a:fld id="{F702B7ED-B104-40F3-ADEA-4532734BE1FC}" type="datetime1">
              <a:rPr lang="en-US" smtClean="0"/>
              <a:t>1/12/2016</a:t>
            </a:fld>
            <a:endParaRPr lang="en-US" dirty="0"/>
          </a:p>
        </p:txBody>
      </p:sp>
      <p:sp>
        <p:nvSpPr>
          <p:cNvPr id="5" name="Footer Placeholder 4"/>
          <p:cNvSpPr>
            <a:spLocks noGrp="1"/>
          </p:cNvSpPr>
          <p:nvPr>
            <p:ph type="ftr" sz="quarter" idx="11"/>
          </p:nvPr>
        </p:nvSpPr>
        <p:spPr/>
        <p:txBody>
          <a:bodyPr/>
          <a:lstStyle/>
          <a:p>
            <a:r>
              <a:rPr lang="en-US" dirty="0" smtClean="0"/>
              <a:t>OFFICE OF SUPERINTENDENT OF PUBLIC INSTRUCTION</a:t>
            </a:r>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5</a:t>
            </a:fld>
            <a:endParaRPr lang="en-US" dirty="0"/>
          </a:p>
        </p:txBody>
      </p:sp>
      <p:graphicFrame>
        <p:nvGraphicFramePr>
          <p:cNvPr id="12" name="Table 11"/>
          <p:cNvGraphicFramePr>
            <a:graphicFrameLocks noGrp="1"/>
          </p:cNvGraphicFramePr>
          <p:nvPr>
            <p:extLst>
              <p:ext uri="{D42A27DB-BD31-4B8C-83A1-F6EECF244321}">
                <p14:modId xmlns:p14="http://schemas.microsoft.com/office/powerpoint/2010/main" val="730221830"/>
              </p:ext>
            </p:extLst>
          </p:nvPr>
        </p:nvGraphicFramePr>
        <p:xfrm>
          <a:off x="1920240" y="412124"/>
          <a:ext cx="6879336" cy="640080"/>
        </p:xfrm>
        <a:graphic>
          <a:graphicData uri="http://schemas.openxmlformats.org/drawingml/2006/table">
            <a:tbl>
              <a:tblPr firstRow="1" bandRow="1">
                <a:tableStyleId>{5C22544A-7EE6-4342-B048-85BDC9FD1C3A}</a:tableStyleId>
              </a:tblPr>
              <a:tblGrid>
                <a:gridCol w="6879336"/>
              </a:tblGrid>
              <a:tr h="609786">
                <a:tc>
                  <a:txBody>
                    <a:bodyPr/>
                    <a:lstStyle/>
                    <a:p>
                      <a:pPr algn="ctr"/>
                      <a:r>
                        <a:rPr lang="en-US" sz="3600" dirty="0" smtClean="0">
                          <a:solidFill>
                            <a:schemeClr val="tx1">
                              <a:lumMod val="50000"/>
                            </a:schemeClr>
                          </a:solidFill>
                        </a:rPr>
                        <a:t> ELPA21 IMPORTANT</a:t>
                      </a:r>
                      <a:r>
                        <a:rPr lang="en-US" sz="3600" baseline="0" dirty="0" smtClean="0">
                          <a:solidFill>
                            <a:schemeClr val="tx1">
                              <a:lumMod val="50000"/>
                            </a:schemeClr>
                          </a:solidFill>
                        </a:rPr>
                        <a:t> DATES</a:t>
                      </a:r>
                      <a:endParaRPr lang="en-US" sz="3600" dirty="0">
                        <a:solidFill>
                          <a:schemeClr val="tx1">
                            <a:lumMod val="50000"/>
                          </a:schemeClr>
                        </a:solidFill>
                      </a:endParaRPr>
                    </a:p>
                  </a:txBody>
                  <a:tcPr>
                    <a:solidFill>
                      <a:schemeClr val="accent6">
                        <a:lumMod val="40000"/>
                        <a:lumOff val="60000"/>
                      </a:schemeClr>
                    </a:solidFill>
                  </a:tcPr>
                </a:tc>
              </a:tr>
            </a:tbl>
          </a:graphicData>
        </a:graphic>
      </p:graphicFrame>
      <p:sp>
        <p:nvSpPr>
          <p:cNvPr id="2" name="Content Placeholder 1"/>
          <p:cNvSpPr>
            <a:spLocks noGrp="1"/>
          </p:cNvSpPr>
          <p:nvPr>
            <p:ph idx="1"/>
          </p:nvPr>
        </p:nvSpPr>
        <p:spPr>
          <a:xfrm>
            <a:off x="3392424" y="2099388"/>
            <a:ext cx="5394960" cy="3889932"/>
          </a:xfrm>
        </p:spPr>
        <p:txBody>
          <a:bodyPr>
            <a:normAutofit/>
          </a:bodyPr>
          <a:lstStyle/>
          <a:p>
            <a:pPr marL="274320" indent="-274320">
              <a:lnSpc>
                <a:spcPct val="100000"/>
              </a:lnSpc>
              <a:buFont typeface="Wingdings" panose="05000000000000000000" pitchFamily="2" charset="2"/>
              <a:buChar char="v"/>
            </a:pPr>
            <a:r>
              <a:rPr lang="en-US" sz="2400" dirty="0" smtClean="0"/>
              <a:t>Practice </a:t>
            </a:r>
            <a:r>
              <a:rPr lang="en-US" sz="2400" dirty="0"/>
              <a:t>Test </a:t>
            </a:r>
            <a:r>
              <a:rPr lang="en-US" sz="2400" dirty="0" smtClean="0"/>
              <a:t>MIGHT BE available Jan </a:t>
            </a:r>
            <a:r>
              <a:rPr lang="en-US" sz="2400" dirty="0"/>
              <a:t>11</a:t>
            </a:r>
          </a:p>
          <a:p>
            <a:pPr marL="274320" indent="-274320">
              <a:lnSpc>
                <a:spcPct val="100000"/>
              </a:lnSpc>
              <a:buFont typeface="Wingdings" panose="05000000000000000000" pitchFamily="2" charset="2"/>
              <a:buChar char="v"/>
            </a:pPr>
            <a:r>
              <a:rPr lang="en-US" sz="2400" dirty="0"/>
              <a:t>Coordinator and Administration Manuals available January </a:t>
            </a:r>
            <a:r>
              <a:rPr lang="en-US" sz="2400" dirty="0" smtClean="0"/>
              <a:t>14</a:t>
            </a:r>
            <a:endParaRPr lang="en-US" sz="2400" dirty="0"/>
          </a:p>
          <a:p>
            <a:pPr marL="274320" indent="-274320">
              <a:lnSpc>
                <a:spcPct val="100000"/>
              </a:lnSpc>
              <a:buFont typeface="Wingdings" panose="05000000000000000000" pitchFamily="2" charset="2"/>
              <a:buChar char="v"/>
            </a:pPr>
            <a:r>
              <a:rPr lang="en-US" sz="2400" dirty="0"/>
              <a:t>State ELPA21 Annual assessment window is February 2 - March 11</a:t>
            </a:r>
          </a:p>
        </p:txBody>
      </p:sp>
    </p:spTree>
    <p:extLst>
      <p:ext uri="{BB962C8B-B14F-4D97-AF65-F5344CB8AC3E}">
        <p14:creationId xmlns:p14="http://schemas.microsoft.com/office/powerpoint/2010/main" val="40360308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866" y="506464"/>
            <a:ext cx="7543800" cy="724433"/>
          </a:xfrm>
        </p:spPr>
        <p:txBody>
          <a:bodyPr>
            <a:noAutofit/>
          </a:bodyPr>
          <a:lstStyle/>
          <a:p>
            <a:pPr algn="ctr"/>
            <a:r>
              <a:rPr lang="en-US" b="1" dirty="0" smtClean="0">
                <a:solidFill>
                  <a:schemeClr val="accent4">
                    <a:lumMod val="75000"/>
                  </a:schemeClr>
                </a:solidFill>
              </a:rPr>
              <a:t>Scores and </a:t>
            </a:r>
            <a:r>
              <a:rPr lang="en-US" b="1" dirty="0">
                <a:solidFill>
                  <a:schemeClr val="accent4">
                    <a:lumMod val="75000"/>
                  </a:schemeClr>
                </a:solidFill>
              </a:rPr>
              <a:t>Reports</a:t>
            </a:r>
          </a:p>
        </p:txBody>
      </p:sp>
      <p:sp>
        <p:nvSpPr>
          <p:cNvPr id="3" name="Content Placeholder 2"/>
          <p:cNvSpPr>
            <a:spLocks noGrp="1"/>
          </p:cNvSpPr>
          <p:nvPr>
            <p:ph idx="1"/>
          </p:nvPr>
        </p:nvSpPr>
        <p:spPr>
          <a:xfrm>
            <a:off x="685800" y="1856231"/>
            <a:ext cx="7690104" cy="4303683"/>
          </a:xfrm>
        </p:spPr>
        <p:txBody>
          <a:bodyPr>
            <a:noAutofit/>
          </a:bodyPr>
          <a:lstStyle/>
          <a:p>
            <a:pPr marL="274320" indent="-274320">
              <a:lnSpc>
                <a:spcPct val="100000"/>
              </a:lnSpc>
              <a:buFont typeface="Wingdings" panose="05000000000000000000" pitchFamily="2" charset="2"/>
              <a:buChar char="v"/>
            </a:pPr>
            <a:r>
              <a:rPr lang="en-US" sz="2200" dirty="0" smtClean="0"/>
              <a:t>The </a:t>
            </a:r>
            <a:r>
              <a:rPr lang="en-US" sz="2200" dirty="0"/>
              <a:t>goal of ELPA21 is to deliver the test and reports online. </a:t>
            </a:r>
            <a:endParaRPr lang="en-US" sz="2200" dirty="0" smtClean="0"/>
          </a:p>
          <a:p>
            <a:pPr marL="274320" indent="-274320">
              <a:lnSpc>
                <a:spcPct val="100000"/>
              </a:lnSpc>
              <a:buFont typeface="Wingdings" panose="05000000000000000000" pitchFamily="2" charset="2"/>
              <a:buChar char="v"/>
            </a:pPr>
            <a:r>
              <a:rPr lang="en-US" sz="2200" dirty="0" smtClean="0"/>
              <a:t>Reports </a:t>
            </a:r>
            <a:r>
              <a:rPr lang="en-US" sz="2200" dirty="0"/>
              <a:t>will be provided at the state, district, school, and classroom levels</a:t>
            </a:r>
            <a:r>
              <a:rPr lang="en-US" sz="2200" dirty="0" smtClean="0"/>
              <a:t>.</a:t>
            </a:r>
          </a:p>
          <a:p>
            <a:pPr marL="274320" indent="-274320">
              <a:lnSpc>
                <a:spcPct val="100000"/>
              </a:lnSpc>
              <a:buFont typeface="Wingdings" panose="05000000000000000000" pitchFamily="2" charset="2"/>
              <a:buChar char="v"/>
            </a:pPr>
            <a:r>
              <a:rPr lang="en-US" sz="2200" dirty="0" smtClean="0"/>
              <a:t>ELPA21 </a:t>
            </a:r>
            <a:r>
              <a:rPr lang="en-US" sz="2200" dirty="0"/>
              <a:t>assessment scores will inform ELL program eligibility and exit decisions, provide English language proficiency progress monitoring, indicate instructional needs of ELL students and resource needs of ELL teachers, and provide evidence of program effectiveness. </a:t>
            </a:r>
            <a:endParaRPr lang="en-US" sz="2200" dirty="0" smtClean="0"/>
          </a:p>
          <a:p>
            <a:pPr marL="274320" indent="-274320">
              <a:lnSpc>
                <a:spcPct val="100000"/>
              </a:lnSpc>
              <a:buNone/>
            </a:pPr>
            <a:endParaRPr lang="en-US" sz="2200" dirty="0"/>
          </a:p>
        </p:txBody>
      </p:sp>
      <p:sp>
        <p:nvSpPr>
          <p:cNvPr id="4" name="Date Placeholder 3"/>
          <p:cNvSpPr>
            <a:spLocks noGrp="1"/>
          </p:cNvSpPr>
          <p:nvPr>
            <p:ph type="dt" sz="half" idx="10"/>
          </p:nvPr>
        </p:nvSpPr>
        <p:spPr/>
        <p:txBody>
          <a:bodyPr/>
          <a:lstStyle/>
          <a:p>
            <a:fld id="{F702B7ED-B104-40F3-ADEA-4532734BE1FC}" type="datetime1">
              <a:rPr lang="en-US" smtClean="0"/>
              <a:t>1/12/2016</a:t>
            </a:fld>
            <a:endParaRPr lang="en-US" dirty="0"/>
          </a:p>
        </p:txBody>
      </p:sp>
      <p:sp>
        <p:nvSpPr>
          <p:cNvPr id="5" name="Footer Placeholder 4"/>
          <p:cNvSpPr>
            <a:spLocks noGrp="1"/>
          </p:cNvSpPr>
          <p:nvPr>
            <p:ph type="ftr" sz="quarter" idx="11"/>
          </p:nvPr>
        </p:nvSpPr>
        <p:spPr/>
        <p:txBody>
          <a:bodyPr/>
          <a:lstStyle/>
          <a:p>
            <a:r>
              <a:rPr lang="en-US" smtClean="0"/>
              <a:t>OFFICE OF SUPERINTENDENT OF PUBLIC INSTRUCTION</a:t>
            </a:r>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6</a:t>
            </a:fld>
            <a:endParaRPr lang="en-US" dirty="0"/>
          </a:p>
        </p:txBody>
      </p:sp>
    </p:spTree>
    <p:extLst>
      <p:ext uri="{BB962C8B-B14F-4D97-AF65-F5344CB8AC3E}">
        <p14:creationId xmlns:p14="http://schemas.microsoft.com/office/powerpoint/2010/main" val="25662866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478631"/>
            <a:ext cx="7543800" cy="1231298"/>
          </a:xfrm>
        </p:spPr>
        <p:txBody>
          <a:bodyPr vert="horz" lIns="91440" tIns="45720" rIns="91440" bIns="45720" rtlCol="0" anchor="b">
            <a:noAutofit/>
          </a:bodyPr>
          <a:lstStyle/>
          <a:p>
            <a:pPr algn="ctr"/>
            <a:r>
              <a:rPr lang="en-US" b="1" dirty="0">
                <a:solidFill>
                  <a:schemeClr val="accent4">
                    <a:lumMod val="75000"/>
                  </a:schemeClr>
                </a:solidFill>
              </a:rPr>
              <a:t>ELPA21 Proficiency Levels</a:t>
            </a:r>
            <a:r>
              <a:rPr lang="en-US" b="1" dirty="0" smtClean="0">
                <a:solidFill>
                  <a:schemeClr val="accent4">
                    <a:lumMod val="75000"/>
                  </a:schemeClr>
                </a:solidFill>
              </a:rPr>
              <a:t/>
            </a:r>
            <a:br>
              <a:rPr lang="en-US" b="1" dirty="0" smtClean="0">
                <a:solidFill>
                  <a:schemeClr val="accent4">
                    <a:lumMod val="75000"/>
                  </a:schemeClr>
                </a:solidFill>
              </a:rPr>
            </a:br>
            <a:endParaRPr lang="en-US" b="1" dirty="0">
              <a:solidFill>
                <a:schemeClr val="accent4">
                  <a:lumMod val="75000"/>
                </a:schemeClr>
              </a:solidFill>
            </a:endParaRPr>
          </a:p>
        </p:txBody>
      </p:sp>
      <p:sp>
        <p:nvSpPr>
          <p:cNvPr id="3" name="Content Placeholder 2"/>
          <p:cNvSpPr>
            <a:spLocks noGrp="1"/>
          </p:cNvSpPr>
          <p:nvPr>
            <p:ph idx="1"/>
          </p:nvPr>
        </p:nvSpPr>
        <p:spPr>
          <a:xfrm>
            <a:off x="822960" y="1810327"/>
            <a:ext cx="7543800" cy="3749963"/>
          </a:xfrm>
        </p:spPr>
        <p:txBody>
          <a:bodyPr>
            <a:noAutofit/>
          </a:bodyPr>
          <a:lstStyle/>
          <a:p>
            <a:pPr>
              <a:lnSpc>
                <a:spcPct val="100000"/>
              </a:lnSpc>
              <a:buFont typeface="Wingdings" panose="05000000000000000000" pitchFamily="2" charset="2"/>
              <a:buChar char="v"/>
            </a:pPr>
            <a:r>
              <a:rPr lang="en-US" sz="2000" dirty="0" smtClean="0">
                <a:solidFill>
                  <a:schemeClr val="tx1">
                    <a:lumMod val="50000"/>
                  </a:schemeClr>
                </a:solidFill>
              </a:rPr>
              <a:t> The ELPA21 assessment is designed for five (5) proficiency </a:t>
            </a:r>
            <a:r>
              <a:rPr lang="en-US" sz="2000" dirty="0">
                <a:solidFill>
                  <a:schemeClr val="tx1">
                    <a:lumMod val="50000"/>
                  </a:schemeClr>
                </a:solidFill>
              </a:rPr>
              <a:t>l</a:t>
            </a:r>
            <a:r>
              <a:rPr lang="en-US" sz="2000" dirty="0" smtClean="0">
                <a:solidFill>
                  <a:schemeClr val="tx1">
                    <a:lumMod val="50000"/>
                  </a:schemeClr>
                </a:solidFill>
              </a:rPr>
              <a:t>evels </a:t>
            </a:r>
            <a:r>
              <a:rPr lang="en-US" sz="2000" dirty="0">
                <a:solidFill>
                  <a:schemeClr val="tx1">
                    <a:lumMod val="50000"/>
                  </a:schemeClr>
                </a:solidFill>
              </a:rPr>
              <a:t>(Beginning, Early Intermediate, Intermediate, Early Advanced, Advanced</a:t>
            </a:r>
            <a:r>
              <a:rPr lang="en-US" sz="2000" dirty="0" smtClean="0">
                <a:solidFill>
                  <a:schemeClr val="tx1">
                    <a:lumMod val="50000"/>
                  </a:schemeClr>
                </a:solidFill>
              </a:rPr>
              <a:t>) aligned to the ELPs</a:t>
            </a:r>
            <a:endParaRPr lang="en-US" sz="1000" dirty="0" smtClean="0">
              <a:solidFill>
                <a:schemeClr val="tx1">
                  <a:lumMod val="50000"/>
                </a:schemeClr>
              </a:solidFill>
            </a:endParaRPr>
          </a:p>
          <a:p>
            <a:pPr lvl="1">
              <a:lnSpc>
                <a:spcPct val="100000"/>
              </a:lnSpc>
              <a:buFont typeface="Arial" panose="020B0604020202020204" pitchFamily="34" charset="0"/>
              <a:buChar char="•"/>
            </a:pPr>
            <a:r>
              <a:rPr lang="en-US" sz="1850" dirty="0" smtClean="0">
                <a:solidFill>
                  <a:schemeClr val="tx1">
                    <a:lumMod val="50000"/>
                  </a:schemeClr>
                </a:solidFill>
              </a:rPr>
              <a:t> Level 4 (Early Advanced) is intended to serve as the transitional level</a:t>
            </a:r>
          </a:p>
          <a:p>
            <a:pPr lvl="1">
              <a:lnSpc>
                <a:spcPct val="100000"/>
              </a:lnSpc>
              <a:buFont typeface="Arial" panose="020B0604020202020204" pitchFamily="34" charset="0"/>
              <a:buChar char="•"/>
            </a:pPr>
            <a:r>
              <a:rPr lang="en-US" sz="1850" dirty="0" smtClean="0">
                <a:solidFill>
                  <a:schemeClr val="tx1">
                    <a:lumMod val="50000"/>
                  </a:schemeClr>
                </a:solidFill>
              </a:rPr>
              <a:t> Level 5 (Advanced) demonstrates a higher proficiency level offering more details about student proficiency with English</a:t>
            </a:r>
          </a:p>
          <a:p>
            <a:pPr>
              <a:lnSpc>
                <a:spcPct val="100000"/>
              </a:lnSpc>
              <a:buFont typeface="Wingdings" panose="05000000000000000000" pitchFamily="2" charset="2"/>
              <a:buChar char="v"/>
            </a:pPr>
            <a:r>
              <a:rPr lang="en-US" sz="2000" dirty="0" smtClean="0">
                <a:solidFill>
                  <a:schemeClr val="tx1">
                    <a:lumMod val="50000"/>
                  </a:schemeClr>
                </a:solidFill>
              </a:rPr>
              <a:t> Until there is student performance data available to conduct analyses, WA, as a member of the ELPA21 consortium, will use the five proficiency levels.</a:t>
            </a:r>
          </a:p>
          <a:p>
            <a:pPr lvl="1">
              <a:lnSpc>
                <a:spcPct val="100000"/>
              </a:lnSpc>
              <a:buFont typeface="Arial" panose="020B0604020202020204" pitchFamily="34" charset="0"/>
              <a:buChar char="•"/>
            </a:pPr>
            <a:r>
              <a:rPr lang="en-US" sz="1850" dirty="0" smtClean="0">
                <a:solidFill>
                  <a:schemeClr val="tx1">
                    <a:lumMod val="50000"/>
                  </a:schemeClr>
                </a:solidFill>
              </a:rPr>
              <a:t>Through these planned analyses ELPA21 will be better able to determine a need for any adjustments in reporting levels.</a:t>
            </a:r>
            <a:r>
              <a:rPr lang="en-US" sz="1850" dirty="0" smtClean="0"/>
              <a:t> </a:t>
            </a:r>
            <a:r>
              <a:rPr lang="en-US" sz="1850" dirty="0"/>
              <a:t> </a:t>
            </a:r>
            <a:endParaRPr lang="en-US" sz="1850" dirty="0">
              <a:solidFill>
                <a:schemeClr val="tx1">
                  <a:lumMod val="50000"/>
                </a:schemeClr>
              </a:solidFill>
            </a:endParaRPr>
          </a:p>
          <a:p>
            <a:pPr>
              <a:lnSpc>
                <a:spcPct val="100000"/>
              </a:lnSpc>
            </a:pPr>
            <a:endParaRPr lang="en-US" sz="1800" dirty="0"/>
          </a:p>
        </p:txBody>
      </p:sp>
      <p:sp>
        <p:nvSpPr>
          <p:cNvPr id="4" name="Date Placeholder 3"/>
          <p:cNvSpPr>
            <a:spLocks noGrp="1"/>
          </p:cNvSpPr>
          <p:nvPr>
            <p:ph type="dt" sz="half" idx="10"/>
          </p:nvPr>
        </p:nvSpPr>
        <p:spPr/>
        <p:txBody>
          <a:bodyPr/>
          <a:lstStyle/>
          <a:p>
            <a:fld id="{F702B7ED-B104-40F3-ADEA-4532734BE1FC}" type="datetime1">
              <a:rPr lang="en-US" smtClean="0"/>
              <a:t>1/12/2016</a:t>
            </a:fld>
            <a:endParaRPr lang="en-US" dirty="0"/>
          </a:p>
        </p:txBody>
      </p:sp>
      <p:sp>
        <p:nvSpPr>
          <p:cNvPr id="5" name="Footer Placeholder 4"/>
          <p:cNvSpPr>
            <a:spLocks noGrp="1"/>
          </p:cNvSpPr>
          <p:nvPr>
            <p:ph type="ftr" sz="quarter" idx="11"/>
          </p:nvPr>
        </p:nvSpPr>
        <p:spPr/>
        <p:txBody>
          <a:bodyPr/>
          <a:lstStyle/>
          <a:p>
            <a:r>
              <a:rPr lang="en-US" dirty="0" smtClean="0"/>
              <a:t>OFFICE OF SUPERINTENDENT OF PUBLIC INSTRUCTION</a:t>
            </a:r>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7</a:t>
            </a:fld>
            <a:endParaRPr lang="en-US" dirty="0"/>
          </a:p>
        </p:txBody>
      </p:sp>
    </p:spTree>
    <p:extLst>
      <p:ext uri="{BB962C8B-B14F-4D97-AF65-F5344CB8AC3E}">
        <p14:creationId xmlns:p14="http://schemas.microsoft.com/office/powerpoint/2010/main" val="3501750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141" y="286607"/>
            <a:ext cx="7846484" cy="1450757"/>
          </a:xfrm>
        </p:spPr>
        <p:txBody>
          <a:bodyPr vert="horz" lIns="91440" tIns="45720" rIns="91440" bIns="45720" rtlCol="0" anchor="b">
            <a:noAutofit/>
          </a:bodyPr>
          <a:lstStyle/>
          <a:p>
            <a:pPr algn="ctr"/>
            <a:r>
              <a:rPr lang="en-US" b="1" dirty="0">
                <a:solidFill>
                  <a:schemeClr val="accent4">
                    <a:lumMod val="75000"/>
                  </a:schemeClr>
                </a:solidFill>
              </a:rPr>
              <a:t>ELPA21 Headsets &amp; </a:t>
            </a:r>
            <a:r>
              <a:rPr lang="en-US" b="1" dirty="0" smtClean="0">
                <a:solidFill>
                  <a:schemeClr val="accent4">
                    <a:lumMod val="75000"/>
                  </a:schemeClr>
                </a:solidFill>
              </a:rPr>
              <a:t>Microphones</a:t>
            </a:r>
            <a:br>
              <a:rPr lang="en-US" b="1" dirty="0" smtClean="0">
                <a:solidFill>
                  <a:schemeClr val="accent4">
                    <a:lumMod val="75000"/>
                  </a:schemeClr>
                </a:solidFill>
              </a:rPr>
            </a:br>
            <a:endParaRPr lang="en-US" b="1" dirty="0">
              <a:solidFill>
                <a:schemeClr val="accent4">
                  <a:lumMod val="75000"/>
                </a:schemeClr>
              </a:solidFill>
            </a:endParaRPr>
          </a:p>
        </p:txBody>
      </p:sp>
      <p:sp>
        <p:nvSpPr>
          <p:cNvPr id="3" name="Content Placeholder 2"/>
          <p:cNvSpPr>
            <a:spLocks noGrp="1"/>
          </p:cNvSpPr>
          <p:nvPr>
            <p:ph sz="quarter" idx="1"/>
          </p:nvPr>
        </p:nvSpPr>
        <p:spPr>
          <a:xfrm>
            <a:off x="731520" y="1852934"/>
            <a:ext cx="7873194" cy="4300621"/>
          </a:xfrm>
        </p:spPr>
        <p:txBody>
          <a:bodyPr vert="horz" lIns="0" tIns="45720" rIns="0" bIns="45720" rtlCol="0">
            <a:noAutofit/>
          </a:bodyPr>
          <a:lstStyle/>
          <a:p>
            <a:pPr marL="274320" indent="-274320">
              <a:lnSpc>
                <a:spcPct val="100000"/>
              </a:lnSpc>
              <a:buFont typeface="Wingdings" panose="05000000000000000000" pitchFamily="2" charset="2"/>
              <a:buChar char="v"/>
            </a:pPr>
            <a:r>
              <a:rPr lang="en-US" sz="2200" dirty="0"/>
              <a:t>Headsets with microphones are required for ELPA21. The microphone is necessary for administration of the Speaking subtest</a:t>
            </a:r>
          </a:p>
          <a:p>
            <a:pPr marL="274320" indent="-274320">
              <a:lnSpc>
                <a:spcPct val="100000"/>
              </a:lnSpc>
              <a:buFont typeface="Wingdings" panose="05000000000000000000" pitchFamily="2" charset="2"/>
              <a:buChar char="v"/>
            </a:pPr>
            <a:r>
              <a:rPr lang="en-US" sz="2200" dirty="0"/>
              <a:t>Information on headset specifications can be found at: </a:t>
            </a:r>
            <a:r>
              <a:rPr lang="en-US" sz="2200" dirty="0">
                <a:hlinkClick r:id="rId3"/>
              </a:rPr>
              <a:t>http://www.k12.wa.us/ELPA21/default.aspx</a:t>
            </a:r>
            <a:endParaRPr lang="en-US" sz="2200" dirty="0"/>
          </a:p>
          <a:p>
            <a:pPr marL="274320" indent="-274320">
              <a:lnSpc>
                <a:spcPct val="100000"/>
              </a:lnSpc>
              <a:buFont typeface="Wingdings" panose="05000000000000000000" pitchFamily="2" charset="2"/>
              <a:buChar char="v"/>
            </a:pPr>
            <a:r>
              <a:rPr lang="en-US" sz="2200" dirty="0"/>
              <a:t>AIR offering option to purchase headsets (w/ built-in microphone).</a:t>
            </a:r>
          </a:p>
          <a:p>
            <a:pPr lvl="1">
              <a:lnSpc>
                <a:spcPct val="100000"/>
              </a:lnSpc>
            </a:pPr>
            <a:r>
              <a:rPr lang="en-US" sz="1800" dirty="0"/>
              <a:t>Available option for districts still needing to purchase headsets.</a:t>
            </a:r>
          </a:p>
          <a:p>
            <a:pPr lvl="1">
              <a:lnSpc>
                <a:spcPct val="100000"/>
              </a:lnSpc>
            </a:pPr>
            <a:r>
              <a:rPr lang="en-US" sz="1800" dirty="0"/>
              <a:t>Headsets cost  $25.00/set. </a:t>
            </a:r>
            <a:r>
              <a:rPr lang="en-US" sz="1800" dirty="0">
                <a:hlinkClick r:id="rId4"/>
              </a:rPr>
              <a:t>Order Optional AIR Headsets</a:t>
            </a:r>
            <a:endParaRPr lang="en-US" sz="1800" dirty="0"/>
          </a:p>
          <a:p>
            <a:pPr marL="0" indent="0">
              <a:lnSpc>
                <a:spcPct val="100000"/>
              </a:lnSpc>
              <a:buNone/>
            </a:pPr>
            <a:endParaRPr lang="en-US" sz="2200"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solidFill>
                  <a:srgbClr val="5D5B4E"/>
                </a:solidFill>
              </a:rPr>
              <a:t>OFFICE OF SUPERINTENDENT OF PUBLIC INSTRUCTION</a:t>
            </a:r>
            <a:endParaRPr lang="en-US" dirty="0">
              <a:solidFill>
                <a:srgbClr val="5D5B4E"/>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pPr/>
              <a:t>8</a:t>
            </a:fld>
            <a:endParaRPr lang="en-US" dirty="0"/>
          </a:p>
        </p:txBody>
      </p:sp>
    </p:spTree>
    <p:extLst>
      <p:ext uri="{BB962C8B-B14F-4D97-AF65-F5344CB8AC3E}">
        <p14:creationId xmlns:p14="http://schemas.microsoft.com/office/powerpoint/2010/main" val="26333029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672" y="588359"/>
            <a:ext cx="7543800" cy="520915"/>
          </a:xfrm>
        </p:spPr>
        <p:txBody>
          <a:bodyPr>
            <a:noAutofit/>
          </a:bodyPr>
          <a:lstStyle/>
          <a:p>
            <a:pPr algn="ctr"/>
            <a:r>
              <a:rPr lang="en-US" b="1" dirty="0" smtClean="0">
                <a:solidFill>
                  <a:schemeClr val="accent4">
                    <a:lumMod val="75000"/>
                  </a:schemeClr>
                </a:solidFill>
              </a:rPr>
              <a:t>Enhanced Computer-Based Format</a:t>
            </a:r>
            <a:endParaRPr lang="en-US" b="1" dirty="0">
              <a:solidFill>
                <a:schemeClr val="accent4">
                  <a:lumMod val="75000"/>
                </a:schemeClr>
              </a:solidFill>
            </a:endParaRPr>
          </a:p>
        </p:txBody>
      </p:sp>
      <p:sp>
        <p:nvSpPr>
          <p:cNvPr id="3" name="Content Placeholder 2"/>
          <p:cNvSpPr>
            <a:spLocks noGrp="1"/>
          </p:cNvSpPr>
          <p:nvPr>
            <p:ph idx="1"/>
          </p:nvPr>
        </p:nvSpPr>
        <p:spPr>
          <a:xfrm>
            <a:off x="740664" y="1828800"/>
            <a:ext cx="7916320" cy="3847975"/>
          </a:xfrm>
        </p:spPr>
        <p:txBody>
          <a:bodyPr vert="horz" lIns="0" tIns="45720" rIns="0" bIns="45720" rtlCol="0">
            <a:normAutofit/>
          </a:bodyPr>
          <a:lstStyle/>
          <a:p>
            <a:pPr marL="274320" indent="-274320">
              <a:lnSpc>
                <a:spcPct val="110000"/>
              </a:lnSpc>
              <a:buFont typeface="Wingdings" panose="05000000000000000000" pitchFamily="2" charset="2"/>
              <a:buChar char="v"/>
            </a:pPr>
            <a:r>
              <a:rPr lang="en-US" sz="2000" dirty="0"/>
              <a:t>Computer-based testing provides an opportunity to move students and educators toward information and skills needed for college-&amp;-career.</a:t>
            </a:r>
          </a:p>
          <a:p>
            <a:pPr marL="274320" indent="-274320">
              <a:lnSpc>
                <a:spcPct val="110000"/>
              </a:lnSpc>
              <a:buFont typeface="Wingdings" panose="05000000000000000000" pitchFamily="2" charset="2"/>
              <a:buChar char="v"/>
            </a:pPr>
            <a:r>
              <a:rPr lang="en-US" sz="2000" dirty="0" smtClean="0"/>
              <a:t>The </a:t>
            </a:r>
            <a:r>
              <a:rPr lang="en-US" sz="2000" dirty="0"/>
              <a:t>assessment system will incorporate technology-enhanced items that allow students to indicate their responses in ways other than traditional item types (e.g., multiple choice). </a:t>
            </a:r>
          </a:p>
          <a:p>
            <a:pPr marL="274320" indent="-274320">
              <a:lnSpc>
                <a:spcPct val="110000"/>
              </a:lnSpc>
              <a:buFont typeface="Wingdings" panose="05000000000000000000" pitchFamily="2" charset="2"/>
              <a:buChar char="v"/>
            </a:pPr>
            <a:r>
              <a:rPr lang="en-US" sz="2000" dirty="0"/>
              <a:t>Format includes item styles that are more interactive, especially for speaking and listening tests</a:t>
            </a:r>
            <a:r>
              <a:rPr lang="en-US" sz="2000" dirty="0" smtClean="0"/>
              <a:t>.</a:t>
            </a:r>
            <a:endParaRPr lang="en-US" sz="2000" dirty="0"/>
          </a:p>
        </p:txBody>
      </p:sp>
      <p:sp>
        <p:nvSpPr>
          <p:cNvPr id="4" name="Date Placeholder 3"/>
          <p:cNvSpPr>
            <a:spLocks noGrp="1"/>
          </p:cNvSpPr>
          <p:nvPr>
            <p:ph type="dt" sz="half" idx="10"/>
          </p:nvPr>
        </p:nvSpPr>
        <p:spPr/>
        <p:txBody>
          <a:bodyPr/>
          <a:lstStyle/>
          <a:p>
            <a:fld id="{F702B7ED-B104-40F3-ADEA-4532734BE1FC}" type="datetime1">
              <a:rPr lang="en-US" smtClean="0"/>
              <a:t>1/12/2016</a:t>
            </a:fld>
            <a:endParaRPr lang="en-US" dirty="0"/>
          </a:p>
        </p:txBody>
      </p:sp>
      <p:sp>
        <p:nvSpPr>
          <p:cNvPr id="5" name="Footer Placeholder 4"/>
          <p:cNvSpPr>
            <a:spLocks noGrp="1"/>
          </p:cNvSpPr>
          <p:nvPr>
            <p:ph type="ftr" sz="quarter" idx="11"/>
          </p:nvPr>
        </p:nvSpPr>
        <p:spPr/>
        <p:txBody>
          <a:bodyPr/>
          <a:lstStyle/>
          <a:p>
            <a:r>
              <a:rPr lang="en-US" dirty="0" smtClean="0"/>
              <a:t>OFFICE OF SUPERINTENDENT OF PUBLIC INSTRUCTION</a:t>
            </a:r>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9</a:t>
            </a:fld>
            <a:endParaRPr lang="en-US" dirty="0"/>
          </a:p>
        </p:txBody>
      </p:sp>
    </p:spTree>
    <p:extLst>
      <p:ext uri="{BB962C8B-B14F-4D97-AF65-F5344CB8AC3E}">
        <p14:creationId xmlns:p14="http://schemas.microsoft.com/office/powerpoint/2010/main" val="4033561533"/>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Custom 3">
      <a:dk1>
        <a:srgbClr val="5D5B4E"/>
      </a:dk1>
      <a:lt1>
        <a:sysClr val="window" lastClr="FFFFFF"/>
      </a:lt1>
      <a:dk2>
        <a:srgbClr val="5D5B4E"/>
      </a:dk2>
      <a:lt2>
        <a:srgbClr val="FFFFFF"/>
      </a:lt2>
      <a:accent1>
        <a:srgbClr val="3A6983"/>
      </a:accent1>
      <a:accent2>
        <a:srgbClr val="E86948"/>
      </a:accent2>
      <a:accent3>
        <a:srgbClr val="B7C333"/>
      </a:accent3>
      <a:accent4>
        <a:srgbClr val="3A6983"/>
      </a:accent4>
      <a:accent5>
        <a:srgbClr val="E86948"/>
      </a:accent5>
      <a:accent6>
        <a:srgbClr val="B7C333"/>
      </a:accent6>
      <a:hlink>
        <a:srgbClr val="3A6983"/>
      </a:hlink>
      <a:folHlink>
        <a:srgbClr val="5D5B4E"/>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ELPA21StakeholdersReportandUpdates" id="{1AD6209C-BEA7-485F-AC4D-ED793AB25EF9}" vid="{CBA8A5C5-D362-4A9B-9266-48C8AE91FD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FDE9A79CABB504F9298A94928D08125" ma:contentTypeVersion="1" ma:contentTypeDescription="Create a new document." ma:contentTypeScope="" ma:versionID="7c06e61c39eafb3624237f99f3534577">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AC99A30-4372-41FB-927D-094353C5892B}">
  <ds:schemaRefs>
    <ds:schemaRef ds:uri="http://purl.org/dc/terms/"/>
    <ds:schemaRef ds:uri="http://schemas.microsoft.com/office/2006/documentManagement/types"/>
    <ds:schemaRef ds:uri="http://schemas.microsoft.com/office/infopath/2007/PartnerControls"/>
    <ds:schemaRef ds:uri="http://purl.org/dc/dcmitype/"/>
    <ds:schemaRef ds:uri="http://schemas.microsoft.com/sharepoint/v3"/>
    <ds:schemaRef ds:uri="http://purl.org/dc/elements/1.1/"/>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BB6F066B-A751-4728-AA4A-4B935C9A797D}">
  <ds:schemaRefs>
    <ds:schemaRef ds:uri="http://schemas.microsoft.com/sharepoint/v3/contenttype/forms"/>
  </ds:schemaRefs>
</ds:datastoreItem>
</file>

<file path=customXml/itemProps3.xml><?xml version="1.0" encoding="utf-8"?>
<ds:datastoreItem xmlns:ds="http://schemas.openxmlformats.org/officeDocument/2006/customXml" ds:itemID="{7B15ABE4-7482-4AE0-ACCB-45C413117E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42751</TotalTime>
  <Words>1432</Words>
  <Application>Microsoft Office PowerPoint</Application>
  <PresentationFormat>On-screen Show (4:3)</PresentationFormat>
  <Paragraphs>187</Paragraphs>
  <Slides>22</Slides>
  <Notes>5</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Retrospect</vt:lpstr>
      <vt:lpstr>PowerPoint Presentation</vt:lpstr>
      <vt:lpstr>Q: Why ELPA21?  A: New standards, so new assessments!</vt:lpstr>
      <vt:lpstr>PowerPoint Presentation</vt:lpstr>
      <vt:lpstr>WELPA vs ELPA21</vt:lpstr>
      <vt:lpstr>Annual Assessment</vt:lpstr>
      <vt:lpstr>Scores and Reports</vt:lpstr>
      <vt:lpstr>ELPA21 Proficiency Levels </vt:lpstr>
      <vt:lpstr>ELPA21 Headsets &amp; Microphones </vt:lpstr>
      <vt:lpstr>Enhanced Computer-Based Format</vt:lpstr>
      <vt:lpstr>ELPA21 Online Test Engine</vt:lpstr>
      <vt:lpstr>K and Grade 1 Writing</vt:lpstr>
      <vt:lpstr>Sample Items http://www.elpa21.org/assessment-system/sample-items</vt:lpstr>
      <vt:lpstr>PowerPoint Presentation</vt:lpstr>
      <vt:lpstr>PowerPoint Presentation</vt:lpstr>
      <vt:lpstr>PowerPoint Presentation</vt:lpstr>
      <vt:lpstr>Approximate Test Times</vt:lpstr>
      <vt:lpstr>Tiered Approach to ELPA21  Accessibility and Accommodations Features</vt:lpstr>
      <vt:lpstr>Personal Needs Profiles</vt:lpstr>
      <vt:lpstr>PowerPoint Presentation</vt:lpstr>
      <vt:lpstr>ELPA21 Trainings</vt:lpstr>
      <vt:lpstr>ELPA21 Manuals</vt:lpstr>
      <vt:lpstr>Where To Find More ELPA21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 Hayes</dc:creator>
  <cp:lastModifiedBy>Jennifer Longchamps</cp:lastModifiedBy>
  <cp:revision>137</cp:revision>
  <cp:lastPrinted>2016-01-07T19:23:57Z</cp:lastPrinted>
  <dcterms:created xsi:type="dcterms:W3CDTF">2015-07-28T15:07:26Z</dcterms:created>
  <dcterms:modified xsi:type="dcterms:W3CDTF">2016-01-12T17:10:49Z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0x0101002FDE9A79CABB504F9298A94928D08125</vt:lpwstr>
  </property>
</Properties>
</file>