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handoutMasterIdLst>
    <p:handoutMasterId r:id="rId29"/>
  </p:handoutMasterIdLst>
  <p:sldIdLst>
    <p:sldId id="270" r:id="rId5"/>
    <p:sldId id="271" r:id="rId6"/>
    <p:sldId id="353" r:id="rId7"/>
    <p:sldId id="379" r:id="rId8"/>
    <p:sldId id="329" r:id="rId9"/>
    <p:sldId id="370" r:id="rId10"/>
    <p:sldId id="367" r:id="rId11"/>
    <p:sldId id="368" r:id="rId12"/>
    <p:sldId id="369" r:id="rId13"/>
    <p:sldId id="340" r:id="rId14"/>
    <p:sldId id="341" r:id="rId15"/>
    <p:sldId id="342" r:id="rId16"/>
    <p:sldId id="343" r:id="rId17"/>
    <p:sldId id="344" r:id="rId18"/>
    <p:sldId id="312" r:id="rId19"/>
    <p:sldId id="313" r:id="rId20"/>
    <p:sldId id="276" r:id="rId21"/>
    <p:sldId id="327" r:id="rId22"/>
    <p:sldId id="328" r:id="rId23"/>
    <p:sldId id="324" r:id="rId24"/>
    <p:sldId id="322" r:id="rId25"/>
    <p:sldId id="273" r:id="rId26"/>
    <p:sldId id="272" r:id="rId27"/>
  </p:sldIdLst>
  <p:sldSz cx="12192000" cy="6858000"/>
  <p:notesSz cx="7010400" cy="9296400"/>
  <p:defaultTextStyle>
    <a:defPPr>
      <a:defRPr lang="en-US"/>
    </a:defPPr>
    <a:lvl1pPr marL="0" algn="l" defTabSz="914340" rtl="0" eaLnBrk="1" latinLnBrk="0" hangingPunct="1">
      <a:defRPr sz="1900" kern="1200">
        <a:solidFill>
          <a:schemeClr val="tx1"/>
        </a:solidFill>
        <a:latin typeface="+mn-lt"/>
        <a:ea typeface="+mn-ea"/>
        <a:cs typeface="+mn-cs"/>
      </a:defRPr>
    </a:lvl1pPr>
    <a:lvl2pPr marL="457170" algn="l" defTabSz="914340" rtl="0" eaLnBrk="1" latinLnBrk="0" hangingPunct="1">
      <a:defRPr sz="1900" kern="1200">
        <a:solidFill>
          <a:schemeClr val="tx1"/>
        </a:solidFill>
        <a:latin typeface="+mn-lt"/>
        <a:ea typeface="+mn-ea"/>
        <a:cs typeface="+mn-cs"/>
      </a:defRPr>
    </a:lvl2pPr>
    <a:lvl3pPr marL="914340" algn="l" defTabSz="914340" rtl="0" eaLnBrk="1" latinLnBrk="0" hangingPunct="1">
      <a:defRPr sz="1900" kern="1200">
        <a:solidFill>
          <a:schemeClr val="tx1"/>
        </a:solidFill>
        <a:latin typeface="+mn-lt"/>
        <a:ea typeface="+mn-ea"/>
        <a:cs typeface="+mn-cs"/>
      </a:defRPr>
    </a:lvl3pPr>
    <a:lvl4pPr marL="1371511" algn="l" defTabSz="914340" rtl="0" eaLnBrk="1" latinLnBrk="0" hangingPunct="1">
      <a:defRPr sz="1900" kern="1200">
        <a:solidFill>
          <a:schemeClr val="tx1"/>
        </a:solidFill>
        <a:latin typeface="+mn-lt"/>
        <a:ea typeface="+mn-ea"/>
        <a:cs typeface="+mn-cs"/>
      </a:defRPr>
    </a:lvl4pPr>
    <a:lvl5pPr marL="1828681" algn="l" defTabSz="914340" rtl="0" eaLnBrk="1" latinLnBrk="0" hangingPunct="1">
      <a:defRPr sz="1900" kern="1200">
        <a:solidFill>
          <a:schemeClr val="tx1"/>
        </a:solidFill>
        <a:latin typeface="+mn-lt"/>
        <a:ea typeface="+mn-ea"/>
        <a:cs typeface="+mn-cs"/>
      </a:defRPr>
    </a:lvl5pPr>
    <a:lvl6pPr marL="2285852" algn="l" defTabSz="914340" rtl="0" eaLnBrk="1" latinLnBrk="0" hangingPunct="1">
      <a:defRPr sz="1900" kern="1200">
        <a:solidFill>
          <a:schemeClr val="tx1"/>
        </a:solidFill>
        <a:latin typeface="+mn-lt"/>
        <a:ea typeface="+mn-ea"/>
        <a:cs typeface="+mn-cs"/>
      </a:defRPr>
    </a:lvl6pPr>
    <a:lvl7pPr marL="2743021" algn="l" defTabSz="914340" rtl="0" eaLnBrk="1" latinLnBrk="0" hangingPunct="1">
      <a:defRPr sz="1900" kern="1200">
        <a:solidFill>
          <a:schemeClr val="tx1"/>
        </a:solidFill>
        <a:latin typeface="+mn-lt"/>
        <a:ea typeface="+mn-ea"/>
        <a:cs typeface="+mn-cs"/>
      </a:defRPr>
    </a:lvl7pPr>
    <a:lvl8pPr marL="3200193" algn="l" defTabSz="914340" rtl="0" eaLnBrk="1" latinLnBrk="0" hangingPunct="1">
      <a:defRPr sz="1900" kern="1200">
        <a:solidFill>
          <a:schemeClr val="tx1"/>
        </a:solidFill>
        <a:latin typeface="+mn-lt"/>
        <a:ea typeface="+mn-ea"/>
        <a:cs typeface="+mn-cs"/>
      </a:defRPr>
    </a:lvl8pPr>
    <a:lvl9pPr marL="3657363" algn="l" defTabSz="914340"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24" autoAdjust="0"/>
    <p:restoredTop sz="94660"/>
  </p:normalViewPr>
  <p:slideViewPr>
    <p:cSldViewPr snapToGrid="0">
      <p:cViewPr>
        <p:scale>
          <a:sx n="76" d="100"/>
          <a:sy n="76" d="100"/>
        </p:scale>
        <p:origin x="-1590" y="-882"/>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notesViewPr>
    <p:cSldViewPr snapToGrid="0">
      <p:cViewPr varScale="1">
        <p:scale>
          <a:sx n="56" d="100"/>
          <a:sy n="56"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sz="quarter" idx="1"/>
          </p:nvPr>
        </p:nvSpPr>
        <p:spPr>
          <a:xfrm>
            <a:off x="3970338" y="1"/>
            <a:ext cx="3038475" cy="466725"/>
          </a:xfrm>
          <a:prstGeom prst="rect">
            <a:avLst/>
          </a:prstGeom>
        </p:spPr>
        <p:txBody>
          <a:bodyPr vert="horz" lIns="91431" tIns="45715" rIns="91431" bIns="45715" rtlCol="0"/>
          <a:lstStyle>
            <a:lvl1pPr algn="r">
              <a:defRPr sz="1200"/>
            </a:lvl1pPr>
          </a:lstStyle>
          <a:p>
            <a:fld id="{79906DB7-370F-456B-80A8-A888CE955D2F}" type="datetimeFigureOut">
              <a:rPr lang="en-US" smtClean="0"/>
              <a:t>1/12/2016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1" tIns="45715" rIns="91431"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5"/>
          </a:xfrm>
          <a:prstGeom prst="rect">
            <a:avLst/>
          </a:prstGeom>
        </p:spPr>
        <p:txBody>
          <a:bodyPr vert="horz" lIns="91431" tIns="45715" rIns="91431" bIns="45715" rtlCol="0" anchor="b"/>
          <a:lstStyle>
            <a:lvl1pPr algn="r">
              <a:defRPr sz="1200"/>
            </a:lvl1pPr>
          </a:lstStyle>
          <a:p>
            <a:fld id="{363D06A5-3BE6-40FF-98B5-11315C6513DA}" type="slidenum">
              <a:rPr lang="en-US" smtClean="0"/>
              <a:t>‹#›</a:t>
            </a:fld>
            <a:endParaRPr lang="en-US"/>
          </a:p>
        </p:txBody>
      </p:sp>
    </p:spTree>
    <p:extLst>
      <p:ext uri="{BB962C8B-B14F-4D97-AF65-F5344CB8AC3E}">
        <p14:creationId xmlns:p14="http://schemas.microsoft.com/office/powerpoint/2010/main" val="4003211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9" y="1"/>
            <a:ext cx="3037840" cy="466434"/>
          </a:xfrm>
          <a:prstGeom prst="rect">
            <a:avLst/>
          </a:prstGeom>
        </p:spPr>
        <p:txBody>
          <a:bodyPr vert="horz" lIns="93167" tIns="46584" rIns="93167" bIns="46584" rtlCol="0"/>
          <a:lstStyle>
            <a:lvl1pPr algn="r">
              <a:defRPr sz="1200"/>
            </a:lvl1pPr>
          </a:lstStyle>
          <a:p>
            <a:fld id="{BB2E33DB-880A-428B-B37B-E04C7722AE7E}" type="datetimeFigureOut">
              <a:rPr lang="en-US" smtClean="0"/>
              <a:t>1/12/2016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3037840" cy="466433"/>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3167" tIns="46584" rIns="93167" bIns="46584" rtlCol="0" anchor="b"/>
          <a:lstStyle>
            <a:lvl1pPr algn="r">
              <a:defRPr sz="1200"/>
            </a:lvl1pPr>
          </a:lstStyle>
          <a:p>
            <a:fld id="{F22F64E6-61A8-4FE4-B92C-D0297A8A231C}" type="slidenum">
              <a:rPr lang="en-US" smtClean="0"/>
              <a:t>‹#›</a:t>
            </a:fld>
            <a:endParaRPr lang="en-US"/>
          </a:p>
        </p:txBody>
      </p:sp>
    </p:spTree>
    <p:extLst>
      <p:ext uri="{BB962C8B-B14F-4D97-AF65-F5344CB8AC3E}">
        <p14:creationId xmlns:p14="http://schemas.microsoft.com/office/powerpoint/2010/main" val="552843219"/>
      </p:ext>
    </p:extLst>
  </p:cSld>
  <p:clrMap bg1="lt1" tx1="dk1" bg2="lt2" tx2="dk2" accent1="accent1" accent2="accent2" accent3="accent3" accent4="accent4" accent5="accent5" accent6="accent6" hlink="hlink" folHlink="folHlink"/>
  <p:notesStyle>
    <a:lvl1pPr marL="0" algn="l" defTabSz="914340" rtl="0" eaLnBrk="1" latinLnBrk="0" hangingPunct="1">
      <a:defRPr sz="1200" kern="1200">
        <a:solidFill>
          <a:schemeClr val="tx1"/>
        </a:solidFill>
        <a:latin typeface="+mn-lt"/>
        <a:ea typeface="+mn-ea"/>
        <a:cs typeface="+mn-cs"/>
      </a:defRPr>
    </a:lvl1pPr>
    <a:lvl2pPr marL="457170" algn="l" defTabSz="914340" rtl="0" eaLnBrk="1" latinLnBrk="0" hangingPunct="1">
      <a:defRPr sz="1200" kern="1200">
        <a:solidFill>
          <a:schemeClr val="tx1"/>
        </a:solidFill>
        <a:latin typeface="+mn-lt"/>
        <a:ea typeface="+mn-ea"/>
        <a:cs typeface="+mn-cs"/>
      </a:defRPr>
    </a:lvl2pPr>
    <a:lvl3pPr marL="914340" algn="l" defTabSz="914340" rtl="0" eaLnBrk="1" latinLnBrk="0" hangingPunct="1">
      <a:defRPr sz="1200" kern="1200">
        <a:solidFill>
          <a:schemeClr val="tx1"/>
        </a:solidFill>
        <a:latin typeface="+mn-lt"/>
        <a:ea typeface="+mn-ea"/>
        <a:cs typeface="+mn-cs"/>
      </a:defRPr>
    </a:lvl3pPr>
    <a:lvl4pPr marL="1371511" algn="l" defTabSz="914340" rtl="0" eaLnBrk="1" latinLnBrk="0" hangingPunct="1">
      <a:defRPr sz="1200" kern="1200">
        <a:solidFill>
          <a:schemeClr val="tx1"/>
        </a:solidFill>
        <a:latin typeface="+mn-lt"/>
        <a:ea typeface="+mn-ea"/>
        <a:cs typeface="+mn-cs"/>
      </a:defRPr>
    </a:lvl4pPr>
    <a:lvl5pPr marL="1828681" algn="l" defTabSz="914340" rtl="0" eaLnBrk="1" latinLnBrk="0" hangingPunct="1">
      <a:defRPr sz="1200" kern="1200">
        <a:solidFill>
          <a:schemeClr val="tx1"/>
        </a:solidFill>
        <a:latin typeface="+mn-lt"/>
        <a:ea typeface="+mn-ea"/>
        <a:cs typeface="+mn-cs"/>
      </a:defRPr>
    </a:lvl5pPr>
    <a:lvl6pPr marL="2285852" algn="l" defTabSz="914340" rtl="0" eaLnBrk="1" latinLnBrk="0" hangingPunct="1">
      <a:defRPr sz="1200" kern="1200">
        <a:solidFill>
          <a:schemeClr val="tx1"/>
        </a:solidFill>
        <a:latin typeface="+mn-lt"/>
        <a:ea typeface="+mn-ea"/>
        <a:cs typeface="+mn-cs"/>
      </a:defRPr>
    </a:lvl6pPr>
    <a:lvl7pPr marL="2743021" algn="l" defTabSz="914340" rtl="0" eaLnBrk="1" latinLnBrk="0" hangingPunct="1">
      <a:defRPr sz="1200" kern="1200">
        <a:solidFill>
          <a:schemeClr val="tx1"/>
        </a:solidFill>
        <a:latin typeface="+mn-lt"/>
        <a:ea typeface="+mn-ea"/>
        <a:cs typeface="+mn-cs"/>
      </a:defRPr>
    </a:lvl7pPr>
    <a:lvl8pPr marL="3200193" algn="l" defTabSz="914340" rtl="0" eaLnBrk="1" latinLnBrk="0" hangingPunct="1">
      <a:defRPr sz="1200" kern="1200">
        <a:solidFill>
          <a:schemeClr val="tx1"/>
        </a:solidFill>
        <a:latin typeface="+mn-lt"/>
        <a:ea typeface="+mn-ea"/>
        <a:cs typeface="+mn-cs"/>
      </a:defRPr>
    </a:lvl8pPr>
    <a:lvl9pPr marL="3657363" algn="l" defTabSz="91434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F8F69D-5214-4ECD-A5EA-FA9DBAC58388}" type="slidenum">
              <a:rPr lang="en-US" smtClean="0"/>
              <a:t>1</a:t>
            </a:fld>
            <a:endParaRPr lang="en-US"/>
          </a:p>
        </p:txBody>
      </p:sp>
    </p:spTree>
    <p:extLst>
      <p:ext uri="{BB962C8B-B14F-4D97-AF65-F5344CB8AC3E}">
        <p14:creationId xmlns:p14="http://schemas.microsoft.com/office/powerpoint/2010/main" val="322634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F8F69D-5214-4ECD-A5EA-FA9DBAC58388}" type="slidenum">
              <a:rPr lang="en-US" smtClean="0"/>
              <a:t>2</a:t>
            </a:fld>
            <a:endParaRPr lang="en-US"/>
          </a:p>
        </p:txBody>
      </p:sp>
    </p:spTree>
    <p:extLst>
      <p:ext uri="{BB962C8B-B14F-4D97-AF65-F5344CB8AC3E}">
        <p14:creationId xmlns:p14="http://schemas.microsoft.com/office/powerpoint/2010/main" val="428679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F8F69D-5214-4ECD-A5EA-FA9DBAC58388}" type="slidenum">
              <a:rPr lang="en-US" smtClean="0"/>
              <a:t>10</a:t>
            </a:fld>
            <a:endParaRPr lang="en-US"/>
          </a:p>
        </p:txBody>
      </p:sp>
    </p:spTree>
    <p:extLst>
      <p:ext uri="{BB962C8B-B14F-4D97-AF65-F5344CB8AC3E}">
        <p14:creationId xmlns:p14="http://schemas.microsoft.com/office/powerpoint/2010/main" val="3892023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F8F69D-5214-4ECD-A5EA-FA9DBAC58388}" type="slidenum">
              <a:rPr lang="en-US" smtClean="0"/>
              <a:t>11</a:t>
            </a:fld>
            <a:endParaRPr lang="en-US"/>
          </a:p>
        </p:txBody>
      </p:sp>
    </p:spTree>
    <p:extLst>
      <p:ext uri="{BB962C8B-B14F-4D97-AF65-F5344CB8AC3E}">
        <p14:creationId xmlns:p14="http://schemas.microsoft.com/office/powerpoint/2010/main" val="1963035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F8F69D-5214-4ECD-A5EA-FA9DBAC58388}" type="slidenum">
              <a:rPr lang="en-US" smtClean="0"/>
              <a:t>15</a:t>
            </a:fld>
            <a:endParaRPr lang="en-US"/>
          </a:p>
        </p:txBody>
      </p:sp>
    </p:spTree>
    <p:extLst>
      <p:ext uri="{BB962C8B-B14F-4D97-AF65-F5344CB8AC3E}">
        <p14:creationId xmlns:p14="http://schemas.microsoft.com/office/powerpoint/2010/main" val="4286793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F8F69D-5214-4ECD-A5EA-FA9DBAC58388}" type="slidenum">
              <a:rPr lang="en-US" smtClean="0"/>
              <a:t>18</a:t>
            </a:fld>
            <a:endParaRPr lang="en-US"/>
          </a:p>
        </p:txBody>
      </p:sp>
    </p:spTree>
    <p:extLst>
      <p:ext uri="{BB962C8B-B14F-4D97-AF65-F5344CB8AC3E}">
        <p14:creationId xmlns:p14="http://schemas.microsoft.com/office/powerpoint/2010/main" val="2366289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t>January </a:t>
            </a:r>
            <a:r>
              <a:rPr lang="en-US" dirty="0" smtClean="0"/>
              <a:t>27</a:t>
            </a:r>
            <a:r>
              <a:rPr lang="en-US" baseline="30000" dirty="0" smtClean="0"/>
              <a:t>th</a:t>
            </a:r>
            <a:r>
              <a:rPr lang="en-US" dirty="0"/>
              <a:t> </a:t>
            </a:r>
            <a:r>
              <a:rPr lang="en-US" dirty="0" smtClean="0"/>
              <a:t>is the final submission for the reading, writing and mathematics COE.</a:t>
            </a:r>
          </a:p>
          <a:p>
            <a:endParaRPr lang="en-US" dirty="0" smtClean="0"/>
          </a:p>
          <a:p>
            <a:r>
              <a:rPr lang="en-US" dirty="0" smtClean="0"/>
              <a:t>This submission is for:</a:t>
            </a:r>
          </a:p>
          <a:p>
            <a:r>
              <a:rPr lang="en-US" dirty="0" smtClean="0"/>
              <a:t>	students in the graduation cohort of 2016 and earlier</a:t>
            </a:r>
          </a:p>
          <a:p>
            <a:r>
              <a:rPr lang="en-US" dirty="0" smtClean="0"/>
              <a:t>	students with approved graduation alternative eligibility and </a:t>
            </a:r>
          </a:p>
          <a:p>
            <a:r>
              <a:rPr lang="en-US" dirty="0" smtClean="0"/>
              <a:t>	subsequent eligible students</a:t>
            </a:r>
          </a:p>
          <a:p>
            <a:endParaRPr lang="en-US" dirty="0" smtClean="0"/>
          </a:p>
          <a:p>
            <a:r>
              <a:rPr lang="en-US" dirty="0" smtClean="0"/>
              <a:t>Collections must be submitted on </a:t>
            </a:r>
            <a:r>
              <a:rPr lang="en-US" dirty="0" err="1" smtClean="0"/>
              <a:t>eCOE</a:t>
            </a:r>
            <a:r>
              <a:rPr lang="en-US" dirty="0" smtClean="0"/>
              <a:t> and all paper-based materials must be shipped by 5 pm to be on-time and to qualify for the stipend.</a:t>
            </a:r>
          </a:p>
          <a:p>
            <a:endParaRPr lang="en-US" dirty="0"/>
          </a:p>
          <a:p>
            <a:r>
              <a:rPr lang="en-US" dirty="0" smtClean="0"/>
              <a:t>Please use a tracking mechanism when shipping the math collections to the ESD 113 scoring center.</a:t>
            </a:r>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20</a:t>
            </a:fld>
            <a:endParaRPr lang="en-US"/>
          </a:p>
        </p:txBody>
      </p:sp>
    </p:spTree>
    <p:extLst>
      <p:ext uri="{BB962C8B-B14F-4D97-AF65-F5344CB8AC3E}">
        <p14:creationId xmlns:p14="http://schemas.microsoft.com/office/powerpoint/2010/main" val="2351073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smtClean="0"/>
              <a:t>The December and January CEDARS extract will update the students status in </a:t>
            </a:r>
            <a:r>
              <a:rPr lang="en-US" dirty="0" err="1" smtClean="0"/>
              <a:t>eCOE</a:t>
            </a:r>
            <a:r>
              <a:rPr lang="en-US" dirty="0" smtClean="0"/>
              <a:t>.  Districts and schools should strive to have eligibility set for all students’ planning to submit COEs in January no later than the January 8</a:t>
            </a:r>
            <a:r>
              <a:rPr lang="en-US" baseline="30000" dirty="0" smtClean="0"/>
              <a:t>th</a:t>
            </a:r>
            <a:r>
              <a:rPr lang="en-US" dirty="0" smtClean="0"/>
              <a:t> CEDARS extract.</a:t>
            </a:r>
          </a:p>
          <a:p>
            <a:endParaRPr lang="en-US" dirty="0"/>
          </a:p>
          <a:p>
            <a:r>
              <a:rPr lang="en-US" dirty="0" smtClean="0"/>
              <a:t>The submission window is open from January 11 until 5 pm on January 27</a:t>
            </a:r>
            <a:r>
              <a:rPr lang="en-US" baseline="30000" dirty="0" smtClean="0"/>
              <a:t>th</a:t>
            </a:r>
            <a:r>
              <a:rPr lang="en-US" dirty="0" smtClean="0"/>
              <a:t>. We recommend that collections be submitted before the last day to avoid any potential issues with the submission processes. Call COE tech support if you need assistance with submissions: 360-464-6708</a:t>
            </a:r>
          </a:p>
          <a:p>
            <a:endParaRPr lang="en-US" dirty="0"/>
          </a:p>
          <a:p>
            <a:r>
              <a:rPr lang="en-US" dirty="0" smtClean="0"/>
              <a:t>Scoring will occur in February and March. We will score reading, writing then math.</a:t>
            </a:r>
          </a:p>
          <a:p>
            <a:endParaRPr lang="en-US" dirty="0"/>
          </a:p>
          <a:p>
            <a:r>
              <a:rPr lang="en-US" dirty="0" smtClean="0"/>
              <a:t>All scores will be released on WAMS on March 25</a:t>
            </a:r>
            <a:r>
              <a:rPr lang="en-US" baseline="30000" dirty="0" smtClean="0"/>
              <a:t>th</a:t>
            </a:r>
            <a:r>
              <a:rPr lang="en-US" dirty="0" smtClean="0"/>
              <a:t>.</a:t>
            </a:r>
          </a:p>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21</a:t>
            </a:fld>
            <a:endParaRPr lang="en-US" dirty="0"/>
          </a:p>
        </p:txBody>
      </p:sp>
    </p:spTree>
    <p:extLst>
      <p:ext uri="{BB962C8B-B14F-4D97-AF65-F5344CB8AC3E}">
        <p14:creationId xmlns:p14="http://schemas.microsoft.com/office/powerpoint/2010/main" val="3320100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5450" y="700088"/>
            <a:ext cx="6211888" cy="3495675"/>
          </a:xfrm>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smtClean="0">
                <a:solidFill>
                  <a:prstClr val="black"/>
                </a:solidFill>
              </a:rPr>
              <a:t>February 27, 2014</a:t>
            </a:r>
            <a:endParaRPr lang="en-US" dirty="0">
              <a:solidFill>
                <a:prstClr val="black"/>
              </a:solidFill>
            </a:endParaRPr>
          </a:p>
        </p:txBody>
      </p:sp>
      <p:sp>
        <p:nvSpPr>
          <p:cNvPr id="5" name="Slide Number Placeholder 4"/>
          <p:cNvSpPr>
            <a:spLocks noGrp="1"/>
          </p:cNvSpPr>
          <p:nvPr>
            <p:ph type="sldNum" sz="quarter" idx="11"/>
          </p:nvPr>
        </p:nvSpPr>
        <p:spPr/>
        <p:txBody>
          <a:bodyPr/>
          <a:lstStyle/>
          <a:p>
            <a:fld id="{8B156DA6-F42D-49D2-B1E0-717DB207DD64}"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23387262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 y="5925230"/>
            <a:ext cx="12192001" cy="65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80"/>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7" rIns="91435" bIns="45717" rtlCol="0" anchor="ctr"/>
          <a:lstStyle/>
          <a:p>
            <a:pPr algn="ctr" defTabSz="45717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1"/>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7900" spc="-51" baseline="0">
                <a:solidFill>
                  <a:schemeClr val="tx2"/>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2"/>
            <a:ext cx="10058400" cy="1033284"/>
          </a:xfrm>
        </p:spPr>
        <p:txBody>
          <a:bodyPr lIns="91435" rIns="91435">
            <a:normAutofit/>
          </a:bodyPr>
          <a:lstStyle>
            <a:lvl1pPr marL="0" indent="0" algn="l">
              <a:buNone/>
              <a:defRPr sz="2400" cap="all" spc="200" baseline="0">
                <a:solidFill>
                  <a:schemeClr val="tx2"/>
                </a:solidFill>
                <a:latin typeface="+mj-lt"/>
              </a:defRPr>
            </a:lvl1pPr>
            <a:lvl2pPr marL="457170" indent="0" algn="ctr">
              <a:buNone/>
              <a:defRPr sz="2400"/>
            </a:lvl2pPr>
            <a:lvl3pPr marL="914340" indent="0" algn="ctr">
              <a:buNone/>
              <a:defRPr sz="2400"/>
            </a:lvl3pPr>
            <a:lvl4pPr marL="1371511" indent="0" algn="ctr">
              <a:buNone/>
              <a:defRPr sz="2100"/>
            </a:lvl4pPr>
            <a:lvl5pPr marL="1828681" indent="0" algn="ctr">
              <a:buNone/>
              <a:defRPr sz="2100"/>
            </a:lvl5pPr>
            <a:lvl6pPr marL="2285852" indent="0" algn="ctr">
              <a:buNone/>
              <a:defRPr sz="2100"/>
            </a:lvl6pPr>
            <a:lvl7pPr marL="2743021" indent="0" algn="ctr">
              <a:buNone/>
              <a:defRPr sz="2100"/>
            </a:lvl7pPr>
            <a:lvl8pPr marL="3200193" indent="0" algn="ctr">
              <a:buNone/>
              <a:defRPr sz="2100"/>
            </a:lvl8pPr>
            <a:lvl9pPr marL="3657363" indent="0" algn="ctr">
              <a:buNone/>
              <a:defRPr sz="21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2011685" y="5966473"/>
            <a:ext cx="2472271" cy="139433"/>
          </a:xfrm>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19987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17" tIns="0" rIns="45717"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71719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 y="5925230"/>
            <a:ext cx="12192001" cy="65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80"/>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7" rIns="91435" bIns="45717" rtlCol="0" anchor="ctr"/>
          <a:lstStyle/>
          <a:p>
            <a:pPr algn="ctr" defTabSz="45717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1"/>
            <a:ext cx="914400" cy="914400"/>
          </a:xfrm>
          <a:prstGeom prst="rect">
            <a:avLst/>
          </a:prstGeom>
        </p:spPr>
      </p:pic>
      <p:sp>
        <p:nvSpPr>
          <p:cNvPr id="2" name="Vertical Title 1"/>
          <p:cNvSpPr>
            <a:spLocks noGrp="1"/>
          </p:cNvSpPr>
          <p:nvPr>
            <p:ph type="title" orient="vert"/>
          </p:nvPr>
        </p:nvSpPr>
        <p:spPr>
          <a:xfrm>
            <a:off x="8724902" y="414780"/>
            <a:ext cx="2628900" cy="5134772"/>
          </a:xfrm>
        </p:spPr>
        <p:txBody>
          <a:bodyPr vert="eaVert"/>
          <a:lstStyle>
            <a:lvl1pPr>
              <a:defRPr>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3" y="414780"/>
            <a:ext cx="7734300" cy="5134772"/>
          </a:xfrm>
        </p:spPr>
        <p:txBody>
          <a:bodyPr vert="eaVert" lIns="45717" tIns="0" rIns="45717"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solidFill>
                  <a:srgbClr val="5D5B4E"/>
                </a:solidFill>
              </a:rPr>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8836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1097280" y="1845738"/>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2011685" y="5966473"/>
            <a:ext cx="2472271" cy="76885"/>
          </a:xfrm>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2921845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463181"/>
            <a:ext cx="12192000" cy="394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 y="6333442"/>
            <a:ext cx="12192001" cy="65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7173" y="5555933"/>
            <a:ext cx="698667" cy="698668"/>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7900" b="0">
                <a:solidFill>
                  <a:schemeClr val="tx2"/>
                </a:solidFill>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9"/>
            <a:ext cx="10058400" cy="1035776"/>
          </a:xfrm>
        </p:spPr>
        <p:txBody>
          <a:bodyPr lIns="91435" rIns="91435" anchor="t" anchorCtr="0">
            <a:normAutofit/>
          </a:bodyPr>
          <a:lstStyle>
            <a:lvl1pPr marL="0" indent="0">
              <a:buNone/>
              <a:defRPr sz="2400" cap="all" spc="200" baseline="0">
                <a:solidFill>
                  <a:schemeClr val="tx2"/>
                </a:solidFill>
                <a:latin typeface="+mj-lt"/>
              </a:defRPr>
            </a:lvl1pPr>
            <a:lvl2pPr marL="457170" indent="0">
              <a:buNone/>
              <a:defRPr sz="1900">
                <a:solidFill>
                  <a:schemeClr val="tx1">
                    <a:tint val="75000"/>
                  </a:schemeClr>
                </a:solidFill>
              </a:defRPr>
            </a:lvl2pPr>
            <a:lvl3pPr marL="914340" indent="0">
              <a:buNone/>
              <a:defRPr sz="1500">
                <a:solidFill>
                  <a:schemeClr val="tx1">
                    <a:tint val="75000"/>
                  </a:schemeClr>
                </a:solidFill>
              </a:defRPr>
            </a:lvl3pPr>
            <a:lvl4pPr marL="1371511" indent="0">
              <a:buNone/>
              <a:defRPr sz="1500">
                <a:solidFill>
                  <a:schemeClr val="tx1">
                    <a:tint val="75000"/>
                  </a:schemeClr>
                </a:solidFill>
              </a:defRPr>
            </a:lvl4pPr>
            <a:lvl5pPr marL="1828681" indent="0">
              <a:buNone/>
              <a:defRPr sz="1500">
                <a:solidFill>
                  <a:schemeClr val="tx1">
                    <a:tint val="75000"/>
                  </a:schemeClr>
                </a:solidFill>
              </a:defRPr>
            </a:lvl5pPr>
            <a:lvl6pPr marL="2285852" indent="0">
              <a:buNone/>
              <a:defRPr sz="1500">
                <a:solidFill>
                  <a:schemeClr val="tx1">
                    <a:tint val="75000"/>
                  </a:schemeClr>
                </a:solidFill>
              </a:defRPr>
            </a:lvl6pPr>
            <a:lvl7pPr marL="2743021" indent="0">
              <a:buNone/>
              <a:defRPr sz="1500">
                <a:solidFill>
                  <a:schemeClr val="tx1">
                    <a:tint val="75000"/>
                  </a:schemeClr>
                </a:solidFill>
              </a:defRPr>
            </a:lvl7pPr>
            <a:lvl8pPr marL="3200193" indent="0">
              <a:buNone/>
              <a:defRPr sz="1500">
                <a:solidFill>
                  <a:schemeClr val="tx1">
                    <a:tint val="75000"/>
                  </a:schemeClr>
                </a:solidFill>
              </a:defRPr>
            </a:lvl8pPr>
            <a:lvl9pPr marL="3657363" indent="0">
              <a:buNone/>
              <a:defRPr sz="15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893179" y="6072037"/>
            <a:ext cx="4822804" cy="365125"/>
          </a:xfrm>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99708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lvl1pPr>
              <a:defRPr>
                <a:latin typeface="+mj-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97279" y="1845737"/>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6"/>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061371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lvl1pPr>
              <a:defRPr>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1846053"/>
            <a:ext cx="4937760" cy="736283"/>
          </a:xfrm>
        </p:spPr>
        <p:txBody>
          <a:bodyPr lIns="91435" rIns="91435" anchor="ctr">
            <a:normAutofit/>
          </a:bodyPr>
          <a:lstStyle>
            <a:lvl1pPr marL="0" indent="0">
              <a:buNone/>
              <a:defRPr sz="2100" b="0" cap="all" baseline="0">
                <a:solidFill>
                  <a:schemeClr val="tx2"/>
                </a:solidFill>
                <a:latin typeface="+mj-lt"/>
              </a:defRPr>
            </a:lvl1pPr>
            <a:lvl2pPr marL="457170" indent="0">
              <a:buNone/>
              <a:defRPr sz="2100" b="1"/>
            </a:lvl2pPr>
            <a:lvl3pPr marL="914340" indent="0">
              <a:buNone/>
              <a:defRPr sz="1900" b="1"/>
            </a:lvl3pPr>
            <a:lvl4pPr marL="1371511" indent="0">
              <a:buNone/>
              <a:defRPr sz="1500" b="1"/>
            </a:lvl4pPr>
            <a:lvl5pPr marL="1828681" indent="0">
              <a:buNone/>
              <a:defRPr sz="1500" b="1"/>
            </a:lvl5pPr>
            <a:lvl6pPr marL="2285852" indent="0">
              <a:buNone/>
              <a:defRPr sz="1500" b="1"/>
            </a:lvl6pPr>
            <a:lvl7pPr marL="2743021" indent="0">
              <a:buNone/>
              <a:defRPr sz="1500" b="1"/>
            </a:lvl7pPr>
            <a:lvl8pPr marL="3200193" indent="0">
              <a:buNone/>
              <a:defRPr sz="1500" b="1"/>
            </a:lvl8pPr>
            <a:lvl9pPr marL="3657363"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1097280" y="2582333"/>
            <a:ext cx="4937760" cy="291610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3"/>
            <a:ext cx="4937760" cy="736283"/>
          </a:xfrm>
        </p:spPr>
        <p:txBody>
          <a:bodyPr lIns="91435" rIns="91435" anchor="ctr">
            <a:normAutofit/>
          </a:bodyPr>
          <a:lstStyle>
            <a:lvl1pPr marL="0" indent="0">
              <a:buNone/>
              <a:defRPr sz="2100" b="0" cap="all" baseline="0">
                <a:solidFill>
                  <a:schemeClr val="tx2"/>
                </a:solidFill>
                <a:latin typeface="+mj-lt"/>
              </a:defRPr>
            </a:lvl1pPr>
            <a:lvl2pPr marL="457170" indent="0">
              <a:buNone/>
              <a:defRPr sz="2100" b="1"/>
            </a:lvl2pPr>
            <a:lvl3pPr marL="914340" indent="0">
              <a:buNone/>
              <a:defRPr sz="1900" b="1"/>
            </a:lvl3pPr>
            <a:lvl4pPr marL="1371511" indent="0">
              <a:buNone/>
              <a:defRPr sz="1500" b="1"/>
            </a:lvl4pPr>
            <a:lvl5pPr marL="1828681" indent="0">
              <a:buNone/>
              <a:defRPr sz="1500" b="1"/>
            </a:lvl5pPr>
            <a:lvl6pPr marL="2285852" indent="0">
              <a:buNone/>
              <a:defRPr sz="1500" b="1"/>
            </a:lvl6pPr>
            <a:lvl7pPr marL="2743021" indent="0">
              <a:buNone/>
              <a:defRPr sz="1500" b="1"/>
            </a:lvl7pPr>
            <a:lvl8pPr marL="3200193" indent="0">
              <a:buNone/>
              <a:defRPr sz="1500" b="1"/>
            </a:lvl8pPr>
            <a:lvl9pPr marL="3657363"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6217920" y="2582333"/>
            <a:ext cx="4937760" cy="291610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867628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987016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 y="5925230"/>
            <a:ext cx="12192001" cy="65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80"/>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7" rIns="91435" bIns="45717" rtlCol="0" anchor="ctr"/>
          <a:lstStyle/>
          <a:p>
            <a:pPr algn="ctr" defTabSz="45717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1"/>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6140938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 y="5925230"/>
            <a:ext cx="12192001" cy="65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80"/>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7" rIns="91435" bIns="45717" rtlCol="0" anchor="ctr"/>
          <a:lstStyle/>
          <a:p>
            <a:pPr algn="ctr" defTabSz="45717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1"/>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9" y="1"/>
            <a:ext cx="7829551" cy="5219700"/>
          </a:xfrm>
          <a:prstGeom prst="rect">
            <a:avLst/>
          </a:prstGeom>
        </p:spPr>
      </p:pic>
      <p:sp>
        <p:nvSpPr>
          <p:cNvPr id="5" name="Rectangle 4"/>
          <p:cNvSpPr/>
          <p:nvPr userDrawn="1"/>
        </p:nvSpPr>
        <p:spPr>
          <a:xfrm>
            <a:off x="2390081" y="168378"/>
            <a:ext cx="7389543" cy="2862316"/>
          </a:xfrm>
          <a:prstGeom prst="rect">
            <a:avLst/>
          </a:prstGeom>
          <a:effectLst>
            <a:glow rad="254000">
              <a:schemeClr val="tx1">
                <a:alpha val="50000"/>
              </a:schemeClr>
            </a:glow>
          </a:effectLst>
        </p:spPr>
        <p:txBody>
          <a:bodyPr wrap="square" lIns="91435" tIns="45717" rIns="91435" bIns="45717">
            <a:spAutoFit/>
          </a:bodyPr>
          <a:lstStyle/>
          <a:p>
            <a:pPr defTabSz="457170"/>
            <a:r>
              <a:rPr lang="en-US" sz="3600" dirty="0">
                <a:solidFill>
                  <a:srgbClr val="FFFFFF"/>
                </a:solidFill>
                <a:effectLst>
                  <a:glow rad="254000">
                    <a:prstClr val="white">
                      <a:alpha val="30000"/>
                    </a:prstClr>
                  </a:glow>
                </a:effectLst>
              </a:rPr>
              <a:t>This photo is a placeholder. Click on the photo to add you own picture. Make sure your image does not overlap the banner and logo at the bottom.</a:t>
            </a:r>
          </a:p>
        </p:txBody>
      </p:sp>
    </p:spTree>
    <p:extLst>
      <p:ext uri="{BB962C8B-B14F-4D97-AF65-F5344CB8AC3E}">
        <p14:creationId xmlns:p14="http://schemas.microsoft.com/office/powerpoint/2010/main" val="214997349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21"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latin typeface="+mn-lt"/>
              </a:defRPr>
            </a:lvl1pPr>
            <a:lvl2pPr>
              <a:defRPr>
                <a:solidFill>
                  <a:schemeClr val="tx2"/>
                </a:solidFill>
                <a:latin typeface="+mn-lt"/>
              </a:defRPr>
            </a:lvl2pPr>
            <a:lvl3pPr>
              <a:defRPr>
                <a:solidFill>
                  <a:schemeClr val="tx2"/>
                </a:solidFill>
                <a:latin typeface="+mn-lt"/>
              </a:defRPr>
            </a:lvl3pPr>
            <a:lvl4pPr>
              <a:defRPr>
                <a:solidFill>
                  <a:schemeClr val="tx2"/>
                </a:solidFill>
                <a:latin typeface="+mn-lt"/>
              </a:defRPr>
            </a:lvl4pPr>
            <a:lvl5pPr>
              <a:defRPr>
                <a:solidFill>
                  <a:schemeClr val="tx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2"/>
            <a:ext cx="3200400" cy="3379124"/>
          </a:xfrm>
        </p:spPr>
        <p:txBody>
          <a:bodyPr lIns="91435" rIns="91435">
            <a:normAutofit/>
          </a:bodyPr>
          <a:lstStyle>
            <a:lvl1pPr marL="0" indent="0">
              <a:buNone/>
              <a:defRPr sz="1500">
                <a:solidFill>
                  <a:srgbClr val="FFFFFF"/>
                </a:solidFill>
                <a:latin typeface="+mn-lt"/>
              </a:defRPr>
            </a:lvl1pPr>
            <a:lvl2pPr marL="457170" indent="0">
              <a:buNone/>
              <a:defRPr sz="1200"/>
            </a:lvl2pPr>
            <a:lvl3pPr marL="914340" indent="0">
              <a:buNone/>
              <a:defRPr sz="1200"/>
            </a:lvl3pPr>
            <a:lvl4pPr marL="1371511" indent="0">
              <a:buNone/>
              <a:defRPr sz="900"/>
            </a:lvl4pPr>
            <a:lvl5pPr marL="1828681" indent="0">
              <a:buNone/>
              <a:defRPr sz="900"/>
            </a:lvl5pPr>
            <a:lvl6pPr marL="2285852" indent="0">
              <a:buNone/>
              <a:defRPr sz="900"/>
            </a:lvl6pPr>
            <a:lvl7pPr marL="2743021" indent="0">
              <a:buNone/>
              <a:defRPr sz="900"/>
            </a:lvl7pPr>
            <a:lvl8pPr marL="3200193" indent="0">
              <a:buNone/>
              <a:defRPr sz="900"/>
            </a:lvl8pPr>
            <a:lvl9pPr marL="3657363"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5" y="6459789"/>
            <a:ext cx="2618511" cy="365125"/>
          </a:xfrm>
        </p:spPr>
        <p:txBody>
          <a:bodyPr/>
          <a:lstStyle>
            <a:lvl1pPr algn="l">
              <a:defRPr/>
            </a:lvl1pPr>
          </a:lstStyle>
          <a:p>
            <a:endParaRPr lang="en-US" dirty="0"/>
          </a:p>
        </p:txBody>
      </p:sp>
      <p:sp>
        <p:nvSpPr>
          <p:cNvPr id="6" name="Footer Placeholder 5"/>
          <p:cNvSpPr>
            <a:spLocks noGrp="1"/>
          </p:cNvSpPr>
          <p:nvPr>
            <p:ph type="ftr" sz="quarter" idx="11"/>
          </p:nvPr>
        </p:nvSpPr>
        <p:spPr>
          <a:xfrm>
            <a:off x="4800600" y="6459789"/>
            <a:ext cx="4648200" cy="365125"/>
          </a:xfrm>
        </p:spPr>
        <p:txBody>
          <a:bodyPr/>
          <a:lstStyle>
            <a:lvl1pPr algn="l">
              <a:defRPr>
                <a:solidFill>
                  <a:schemeClr val="tx2"/>
                </a:solidFill>
              </a:defRPr>
            </a:lvl1pPr>
          </a:lstStyle>
          <a:p>
            <a:r>
              <a:rPr lang="en-US" dirty="0" smtClean="0">
                <a:solidFill>
                  <a:srgbClr val="5D5B4E"/>
                </a:solidFill>
              </a:rPr>
              <a:t>OFFICE OF SUPERINTENDENT OF PUBLIC INSTRUCTION</a:t>
            </a:r>
          </a:p>
        </p:txBody>
      </p:sp>
      <p:sp>
        <p:nvSpPr>
          <p:cNvPr id="7" name="Slide Number Placeholder 6"/>
          <p:cNvSpPr>
            <a:spLocks noGrp="1"/>
          </p:cNvSpPr>
          <p:nvPr>
            <p:ph type="sldNum" sz="quarter" idx="12"/>
          </p:nvPr>
        </p:nvSpPr>
        <p:spPr>
          <a:xfrm>
            <a:off x="9980818" y="6461630"/>
            <a:ext cx="1312025" cy="361439"/>
          </a:xfrm>
        </p:spPr>
        <p:txBody>
          <a:bodyPr/>
          <a:lstStyle>
            <a:lvl1pPr>
              <a:defRPr>
                <a:solidFill>
                  <a:schemeClr val="tx2"/>
                </a:solidFill>
              </a:defRPr>
            </a:lvl1pPr>
          </a:lstStyle>
          <a:p>
            <a:fld id="{4FAB73BC-B049-4115-A692-8D63A059BFB8}" type="slidenum">
              <a:rPr lang="en-US" smtClean="0">
                <a:solidFill>
                  <a:srgbClr val="5D5B4E"/>
                </a:solidFill>
              </a:rPr>
              <a:pPr/>
              <a:t>‹#›</a:t>
            </a:fld>
            <a:endParaRPr lang="en-US" dirty="0">
              <a:solidFill>
                <a:srgbClr val="5D5B4E"/>
              </a:solidFill>
            </a:endParaRPr>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7" rIns="91435" bIns="45717" rtlCol="0" anchor="ctr"/>
          <a:lstStyle/>
          <a:p>
            <a:pPr algn="ctr" defTabSz="457170"/>
            <a:endParaRPr lang="en-US">
              <a:solidFill>
                <a:prstClr val="white"/>
              </a:solidFill>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74465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 y="5925230"/>
            <a:ext cx="12192001" cy="65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7"/>
            <a:ext cx="10058400" cy="1450757"/>
          </a:xfrm>
          <a:prstGeom prst="rect">
            <a:avLst/>
          </a:prstGeom>
        </p:spPr>
        <p:txBody>
          <a:bodyPr vert="horz" lIns="91435" tIns="45717" rIns="91435" bIns="45717"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3"/>
            <a:ext cx="10058400" cy="3643171"/>
          </a:xfrm>
          <a:prstGeom prst="rect">
            <a:avLst/>
          </a:prstGeom>
        </p:spPr>
        <p:txBody>
          <a:bodyPr vert="horz" lIns="0" tIns="45717" rIns="0"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11685" y="5966470"/>
            <a:ext cx="2472271" cy="374164"/>
          </a:xfrm>
          <a:prstGeom prst="rect">
            <a:avLst/>
          </a:prstGeom>
        </p:spPr>
        <p:txBody>
          <a:bodyPr vert="horz" lIns="91435" tIns="45717" rIns="91435" bIns="45717" rtlCol="0" anchor="ctr"/>
          <a:lstStyle>
            <a:lvl1pPr algn="l">
              <a:defRPr sz="900">
                <a:solidFill>
                  <a:srgbClr val="FFFFFF"/>
                </a:solidFill>
              </a:defRPr>
            </a:lvl1pPr>
          </a:lstStyle>
          <a:p>
            <a:pPr defTabSz="457170"/>
            <a:endParaRPr lang="en-US" dirty="0"/>
          </a:p>
        </p:txBody>
      </p:sp>
      <p:sp>
        <p:nvSpPr>
          <p:cNvPr id="5" name="Footer Placeholder 4"/>
          <p:cNvSpPr>
            <a:spLocks noGrp="1"/>
          </p:cNvSpPr>
          <p:nvPr>
            <p:ph type="ftr" sz="quarter" idx="3"/>
          </p:nvPr>
        </p:nvSpPr>
        <p:spPr>
          <a:xfrm>
            <a:off x="2011683" y="5614844"/>
            <a:ext cx="4822804" cy="365125"/>
          </a:xfrm>
          <a:prstGeom prst="rect">
            <a:avLst/>
          </a:prstGeom>
        </p:spPr>
        <p:txBody>
          <a:bodyPr vert="horz" lIns="91435" tIns="45717" rIns="91435" bIns="45717" rtlCol="0" anchor="ctr"/>
          <a:lstStyle>
            <a:lvl1pPr algn="l">
              <a:defRPr sz="900" cap="all" baseline="0">
                <a:solidFill>
                  <a:schemeClr val="tx2"/>
                </a:solidFill>
              </a:defRPr>
            </a:lvl1pPr>
          </a:lstStyle>
          <a:p>
            <a:pPr defTabSz="457170"/>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4"/>
          </p:nvPr>
        </p:nvSpPr>
        <p:spPr>
          <a:xfrm>
            <a:off x="9900462" y="5979196"/>
            <a:ext cx="1312025" cy="361439"/>
          </a:xfrm>
          <a:prstGeom prst="rect">
            <a:avLst/>
          </a:prstGeom>
        </p:spPr>
        <p:txBody>
          <a:bodyPr vert="horz" lIns="91435" tIns="45717" rIns="91435" bIns="45717" rtlCol="0" anchor="ctr"/>
          <a:lstStyle>
            <a:lvl1pPr algn="r">
              <a:defRPr sz="1200">
                <a:solidFill>
                  <a:srgbClr val="FFFFFF"/>
                </a:solidFill>
              </a:defRPr>
            </a:lvl1pPr>
          </a:lstStyle>
          <a:p>
            <a:pPr defTabSz="457170"/>
            <a:fld id="{4FAB73BC-B049-4115-A692-8D63A059BFB8}" type="slidenum">
              <a:rPr lang="en-US" smtClean="0"/>
              <a:pPr defTabSz="45717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userDrawn="1"/>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7" rIns="91435" bIns="45717" rtlCol="0" anchor="ctr"/>
          <a:lstStyle/>
          <a:p>
            <a:pPr algn="ctr" defTabSz="457170"/>
            <a:endParaRPr lang="en-US">
              <a:solidFill>
                <a:prstClr val="white"/>
              </a:solidFill>
            </a:endParaRPr>
          </a:p>
        </p:txBody>
      </p:sp>
      <p:pic>
        <p:nvPicPr>
          <p:cNvPr id="14" name="Picture 1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280" y="5549551"/>
            <a:ext cx="914400" cy="914400"/>
          </a:xfrm>
          <a:prstGeom prst="rect">
            <a:avLst/>
          </a:prstGeom>
        </p:spPr>
      </p:pic>
    </p:spTree>
    <p:extLst>
      <p:ext uri="{BB962C8B-B14F-4D97-AF65-F5344CB8AC3E}">
        <p14:creationId xmlns:p14="http://schemas.microsoft.com/office/powerpoint/2010/main" val="3204703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340" rtl="0" eaLnBrk="1" latinLnBrk="0" hangingPunct="1">
        <a:lnSpc>
          <a:spcPct val="85000"/>
        </a:lnSpc>
        <a:spcBef>
          <a:spcPct val="0"/>
        </a:spcBef>
        <a:buNone/>
        <a:defRPr sz="4700" kern="1200" spc="-51" baseline="0">
          <a:solidFill>
            <a:schemeClr val="tx2"/>
          </a:solidFill>
          <a:latin typeface="+mj-lt"/>
          <a:ea typeface="+mj-ea"/>
          <a:cs typeface="+mj-cs"/>
        </a:defRPr>
      </a:lvl1pPr>
    </p:titleStyle>
    <p:bodyStyle>
      <a:lvl1pPr marL="91435" indent="-91435" algn="l" defTabSz="91434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100" kern="1200">
          <a:solidFill>
            <a:schemeClr val="tx2"/>
          </a:solidFill>
          <a:latin typeface="+mn-lt"/>
          <a:ea typeface="+mn-ea"/>
          <a:cs typeface="+mn-cs"/>
        </a:defRPr>
      </a:lvl1pPr>
      <a:lvl2pPr marL="384023" indent="-182868" algn="l" defTabSz="914340" rtl="0" eaLnBrk="1" latinLnBrk="0" hangingPunct="1">
        <a:lnSpc>
          <a:spcPct val="90000"/>
        </a:lnSpc>
        <a:spcBef>
          <a:spcPts val="200"/>
        </a:spcBef>
        <a:spcAft>
          <a:spcPts val="400"/>
        </a:spcAft>
        <a:buClr>
          <a:schemeClr val="accent1"/>
        </a:buClr>
        <a:buFont typeface="Calibri" pitchFamily="34" charset="0"/>
        <a:buChar char="◦"/>
        <a:defRPr sz="1900" kern="1200">
          <a:solidFill>
            <a:schemeClr val="tx2"/>
          </a:solidFill>
          <a:latin typeface="+mn-lt"/>
          <a:ea typeface="+mn-ea"/>
          <a:cs typeface="+mn-cs"/>
        </a:defRPr>
      </a:lvl2pPr>
      <a:lvl3pPr marL="566891" indent="-182868"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2"/>
          </a:solidFill>
          <a:latin typeface="+mn-lt"/>
          <a:ea typeface="+mn-ea"/>
          <a:cs typeface="+mn-cs"/>
        </a:defRPr>
      </a:lvl3pPr>
      <a:lvl4pPr marL="749758" indent="-182868"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2"/>
          </a:solidFill>
          <a:latin typeface="+mn-lt"/>
          <a:ea typeface="+mn-ea"/>
          <a:cs typeface="+mn-cs"/>
        </a:defRPr>
      </a:lvl4pPr>
      <a:lvl5pPr marL="932628" indent="-182868"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2"/>
          </a:solidFill>
          <a:latin typeface="+mn-lt"/>
          <a:ea typeface="+mn-ea"/>
          <a:cs typeface="+mn-cs"/>
        </a:defRPr>
      </a:lvl5pPr>
      <a:lvl6pPr marL="1099929"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6pPr>
      <a:lvl7pPr marL="1299916"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7pPr>
      <a:lvl8pPr marL="1499903"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8pPr>
      <a:lvl9pPr marL="1699890"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9pPr>
    </p:bodyStyle>
    <p:otherStyle>
      <a:defPPr>
        <a:defRPr lang="en-US"/>
      </a:defPPr>
      <a:lvl1pPr marL="0" algn="l" defTabSz="914340" rtl="0" eaLnBrk="1" latinLnBrk="0" hangingPunct="1">
        <a:defRPr sz="1900" kern="1200">
          <a:solidFill>
            <a:schemeClr val="tx1"/>
          </a:solidFill>
          <a:latin typeface="+mn-lt"/>
          <a:ea typeface="+mn-ea"/>
          <a:cs typeface="+mn-cs"/>
        </a:defRPr>
      </a:lvl1pPr>
      <a:lvl2pPr marL="457170" algn="l" defTabSz="914340" rtl="0" eaLnBrk="1" latinLnBrk="0" hangingPunct="1">
        <a:defRPr sz="1900" kern="1200">
          <a:solidFill>
            <a:schemeClr val="tx1"/>
          </a:solidFill>
          <a:latin typeface="+mn-lt"/>
          <a:ea typeface="+mn-ea"/>
          <a:cs typeface="+mn-cs"/>
        </a:defRPr>
      </a:lvl2pPr>
      <a:lvl3pPr marL="914340" algn="l" defTabSz="914340" rtl="0" eaLnBrk="1" latinLnBrk="0" hangingPunct="1">
        <a:defRPr sz="1900" kern="1200">
          <a:solidFill>
            <a:schemeClr val="tx1"/>
          </a:solidFill>
          <a:latin typeface="+mn-lt"/>
          <a:ea typeface="+mn-ea"/>
          <a:cs typeface="+mn-cs"/>
        </a:defRPr>
      </a:lvl3pPr>
      <a:lvl4pPr marL="1371511" algn="l" defTabSz="914340" rtl="0" eaLnBrk="1" latinLnBrk="0" hangingPunct="1">
        <a:defRPr sz="1900" kern="1200">
          <a:solidFill>
            <a:schemeClr val="tx1"/>
          </a:solidFill>
          <a:latin typeface="+mn-lt"/>
          <a:ea typeface="+mn-ea"/>
          <a:cs typeface="+mn-cs"/>
        </a:defRPr>
      </a:lvl4pPr>
      <a:lvl5pPr marL="1828681" algn="l" defTabSz="914340" rtl="0" eaLnBrk="1" latinLnBrk="0" hangingPunct="1">
        <a:defRPr sz="1900" kern="1200">
          <a:solidFill>
            <a:schemeClr val="tx1"/>
          </a:solidFill>
          <a:latin typeface="+mn-lt"/>
          <a:ea typeface="+mn-ea"/>
          <a:cs typeface="+mn-cs"/>
        </a:defRPr>
      </a:lvl5pPr>
      <a:lvl6pPr marL="2285852" algn="l" defTabSz="914340" rtl="0" eaLnBrk="1" latinLnBrk="0" hangingPunct="1">
        <a:defRPr sz="1900" kern="1200">
          <a:solidFill>
            <a:schemeClr val="tx1"/>
          </a:solidFill>
          <a:latin typeface="+mn-lt"/>
          <a:ea typeface="+mn-ea"/>
          <a:cs typeface="+mn-cs"/>
        </a:defRPr>
      </a:lvl6pPr>
      <a:lvl7pPr marL="2743021" algn="l" defTabSz="914340" rtl="0" eaLnBrk="1" latinLnBrk="0" hangingPunct="1">
        <a:defRPr sz="1900" kern="1200">
          <a:solidFill>
            <a:schemeClr val="tx1"/>
          </a:solidFill>
          <a:latin typeface="+mn-lt"/>
          <a:ea typeface="+mn-ea"/>
          <a:cs typeface="+mn-cs"/>
        </a:defRPr>
      </a:lvl7pPr>
      <a:lvl8pPr marL="3200193" algn="l" defTabSz="914340" rtl="0" eaLnBrk="1" latinLnBrk="0" hangingPunct="1">
        <a:defRPr sz="1900" kern="1200">
          <a:solidFill>
            <a:schemeClr val="tx1"/>
          </a:solidFill>
          <a:latin typeface="+mn-lt"/>
          <a:ea typeface="+mn-ea"/>
          <a:cs typeface="+mn-cs"/>
        </a:defRPr>
      </a:lvl8pPr>
      <a:lvl9pPr marL="3657363" algn="l" defTabSz="914340"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k12.wa.us/CEDARS/TrainingMaterials/SSIDUserGuideandPolicy.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a.portal.airast.org/wp-content/uploads/PreIDdetailsSpring2015_ECR.pdf" TargetMode="External"/><Relationship Id="rId4" Type="http://schemas.openxmlformats.org/officeDocument/2006/relationships/hyperlink" Target="http://wa.portal.airast.org/wp-content/uploads/TIDE-Student-Records-Pull-Logic-Update.docx"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a.portal.airast.org/wp-content/uploads/PreIDdetailsSpring2015_ECR.pdf" TargetMode="External"/><Relationship Id="rId2" Type="http://schemas.openxmlformats.org/officeDocument/2006/relationships/hyperlink" Target="http://www.k12.wa.us/assessment/StateTesting/default.asp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public.govdelivery.com/accounts/WAOSPI/subscriber/new" TargetMode="External"/><Relationship Id="rId2" Type="http://schemas.openxmlformats.org/officeDocument/2006/relationships/hyperlink" Target="http://www.surveygizmo.com/s3/2311608/Item-Development-Application" TargetMode="External"/><Relationship Id="rId1" Type="http://schemas.openxmlformats.org/officeDocument/2006/relationships/slideLayout" Target="../slideLayouts/slideLayout2.xml"/><Relationship Id="rId5" Type="http://schemas.openxmlformats.org/officeDocument/2006/relationships/image" Target="cid:image001.png@01D0738C.E9061510"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assessmentanalysts@k12.wa.us" TargetMode="External"/><Relationship Id="rId2" Type="http://schemas.openxmlformats.org/officeDocument/2006/relationships/hyperlink" Target="mailto:wahelpdesk@air.org" TargetMode="External"/><Relationship Id="rId1" Type="http://schemas.openxmlformats.org/officeDocument/2006/relationships/slideLayout" Target="../slideLayouts/slideLayout2.xml"/><Relationship Id="rId4" Type="http://schemas.openxmlformats.org/officeDocument/2006/relationships/hyperlink" Target="mailto:Assessment@k12.wa.u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Assessment Update</a:t>
            </a:r>
            <a:br>
              <a:rPr lang="en-US" dirty="0" smtClean="0"/>
            </a:br>
            <a:r>
              <a:rPr lang="en-US" dirty="0"/>
              <a:t/>
            </a:r>
            <a:br>
              <a:rPr lang="en-US" dirty="0"/>
            </a:br>
            <a:r>
              <a:rPr lang="en-US" sz="4400" dirty="0" smtClean="0"/>
              <a:t>Notes for NWESD Regional Directors Meeting</a:t>
            </a:r>
            <a:endParaRPr lang="en-US" sz="4400" dirty="0"/>
          </a:p>
        </p:txBody>
      </p:sp>
      <p:sp>
        <p:nvSpPr>
          <p:cNvPr id="3" name="Subtitle 2"/>
          <p:cNvSpPr>
            <a:spLocks noGrp="1"/>
          </p:cNvSpPr>
          <p:nvPr>
            <p:ph type="subTitle" idx="1"/>
          </p:nvPr>
        </p:nvSpPr>
        <p:spPr/>
        <p:txBody>
          <a:bodyPr/>
          <a:lstStyle/>
          <a:p>
            <a:r>
              <a:rPr lang="en-US" dirty="0" smtClean="0"/>
              <a:t>SY 15-16 Update #5</a:t>
            </a:r>
          </a:p>
          <a:p>
            <a:r>
              <a:rPr lang="en-US" b="1" dirty="0" smtClean="0"/>
              <a:t>January 6, 2016</a:t>
            </a:r>
            <a:endParaRPr lang="en-US" dirty="0" smtClean="0"/>
          </a:p>
          <a:p>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2815333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Score Releases: Report Card</a:t>
            </a:r>
            <a:endParaRPr lang="en-US" dirty="0"/>
          </a:p>
        </p:txBody>
      </p:sp>
      <p:sp>
        <p:nvSpPr>
          <p:cNvPr id="3" name="Content Placeholder 2"/>
          <p:cNvSpPr>
            <a:spLocks noGrp="1"/>
          </p:cNvSpPr>
          <p:nvPr>
            <p:ph sz="quarter" idx="1"/>
          </p:nvPr>
        </p:nvSpPr>
        <p:spPr>
          <a:xfrm>
            <a:off x="1097280" y="1737365"/>
            <a:ext cx="10058400" cy="3724978"/>
          </a:xfrm>
        </p:spPr>
        <p:txBody>
          <a:bodyPr>
            <a:normAutofit fontScale="92500" lnSpcReduction="20000"/>
          </a:bodyPr>
          <a:lstStyle/>
          <a:p>
            <a:r>
              <a:rPr lang="en-US" b="1" dirty="0" smtClean="0"/>
              <a:t>Report Card Data Releases - </a:t>
            </a:r>
          </a:p>
          <a:p>
            <a:r>
              <a:rPr lang="en-US" dirty="0" smtClean="0"/>
              <a:t>Jan 5: </a:t>
            </a:r>
            <a:r>
              <a:rPr lang="en-US" dirty="0" err="1" smtClean="0"/>
              <a:t>WaKIDS</a:t>
            </a:r>
            <a:r>
              <a:rPr lang="en-US" dirty="0" smtClean="0"/>
              <a:t> Fall 2015-16 data</a:t>
            </a:r>
          </a:p>
          <a:p>
            <a:pPr lvl="1"/>
            <a:r>
              <a:rPr lang="en-US" dirty="0" smtClean="0"/>
              <a:t>Changes to Charts:</a:t>
            </a:r>
          </a:p>
          <a:p>
            <a:pPr lvl="2"/>
            <a:r>
              <a:rPr lang="en-US" dirty="0" smtClean="0"/>
              <a:t>added “Demonstrate Expected Skills” chart and </a:t>
            </a:r>
          </a:p>
          <a:p>
            <a:pPr lvl="2"/>
            <a:r>
              <a:rPr lang="en-US" dirty="0" smtClean="0"/>
              <a:t>removed black line from “Range of Skills” chart</a:t>
            </a:r>
          </a:p>
          <a:p>
            <a:pPr lvl="2"/>
            <a:r>
              <a:rPr lang="en-US" dirty="0" smtClean="0"/>
              <a:t>Separated blue and green color band on “Range of Skills” chart</a:t>
            </a:r>
          </a:p>
          <a:p>
            <a:pPr lvl="1"/>
            <a:r>
              <a:rPr lang="en-US" dirty="0" smtClean="0"/>
              <a:t>Updated 2013-14 and 2014-15 figures </a:t>
            </a:r>
          </a:p>
          <a:p>
            <a:pPr lvl="2"/>
            <a:r>
              <a:rPr lang="en-US" dirty="0" smtClean="0"/>
              <a:t>Corrected ‘met 0</a:t>
            </a:r>
            <a:r>
              <a:rPr lang="en-US" i="1" dirty="0" smtClean="0"/>
              <a:t> </a:t>
            </a:r>
            <a:r>
              <a:rPr lang="en-US" dirty="0" smtClean="0"/>
              <a:t>of 6’ discrepancy across raw data (correct) and report card (incorrect)</a:t>
            </a:r>
          </a:p>
          <a:p>
            <a:r>
              <a:rPr lang="en-US" dirty="0" smtClean="0"/>
              <a:t>New Data Download Format added, one row per subject (like the raw data): “</a:t>
            </a:r>
            <a:r>
              <a:rPr lang="en-US" dirty="0"/>
              <a:t>AIM-EOC-MSP-SBA Assessments State (with suppression - new format</a:t>
            </a:r>
            <a:r>
              <a:rPr lang="en-US" dirty="0" smtClean="0"/>
              <a:t>)” – replaces old format next year</a:t>
            </a:r>
          </a:p>
          <a:p>
            <a:r>
              <a:rPr lang="en-US" dirty="0" smtClean="0"/>
              <a:t>Additional suppression added to FRL and Foster Care figures</a:t>
            </a:r>
          </a:p>
          <a:p>
            <a:r>
              <a:rPr lang="en-US" dirty="0" smtClean="0"/>
              <a:t>Next up: Reviving “Compare My Schools”</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z="1500" b="1"/>
              <a:pPr/>
              <a:t>10</a:t>
            </a:fld>
            <a:endParaRPr lang="en-US" sz="1500" b="1" dirty="0"/>
          </a:p>
        </p:txBody>
      </p:sp>
    </p:spTree>
    <p:extLst>
      <p:ext uri="{BB962C8B-B14F-4D97-AF65-F5344CB8AC3E}">
        <p14:creationId xmlns:p14="http://schemas.microsoft.com/office/powerpoint/2010/main" val="357292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fade">
                                      <p:cBhvr>
                                        <p:cTn id="65" dur="1000"/>
                                        <p:tgtEl>
                                          <p:spTgt spid="3">
                                            <p:txEl>
                                              <p:pRg st="10" end="10"/>
                                            </p:txEl>
                                          </p:spTgt>
                                        </p:tgtEl>
                                      </p:cBhvr>
                                    </p:animEffect>
                                    <p:anim calcmode="lin" valueType="num">
                                      <p:cBhvr>
                                        <p:cTn id="6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Score Releases: EDS</a:t>
            </a:r>
            <a:endParaRPr lang="en-US" dirty="0"/>
          </a:p>
        </p:txBody>
      </p:sp>
      <p:sp>
        <p:nvSpPr>
          <p:cNvPr id="3" name="Content Placeholder 2"/>
          <p:cNvSpPr>
            <a:spLocks noGrp="1"/>
          </p:cNvSpPr>
          <p:nvPr>
            <p:ph sz="quarter" idx="1"/>
          </p:nvPr>
        </p:nvSpPr>
        <p:spPr>
          <a:xfrm>
            <a:off x="1097280" y="1737365"/>
            <a:ext cx="10058400" cy="3724978"/>
          </a:xfrm>
        </p:spPr>
        <p:txBody>
          <a:bodyPr>
            <a:normAutofit/>
          </a:bodyPr>
          <a:lstStyle/>
          <a:p>
            <a:r>
              <a:rPr lang="en-US" b="1" dirty="0" smtClean="0"/>
              <a:t>WAMS/CAA/CIA/Query</a:t>
            </a:r>
            <a:r>
              <a:rPr lang="en-US" dirty="0" smtClean="0"/>
              <a:t> – Three new batches of scores currently in WAMS (and ORS as applicable). May be loaded to other apps by this webinar.</a:t>
            </a:r>
          </a:p>
          <a:p>
            <a:r>
              <a:rPr lang="en-US" dirty="0" smtClean="0"/>
              <a:t>1. WA-AIM fall retakes </a:t>
            </a:r>
          </a:p>
          <a:p>
            <a:r>
              <a:rPr lang="en-US" dirty="0" smtClean="0"/>
              <a:t>2. WA-AIM Late return scores</a:t>
            </a:r>
          </a:p>
          <a:p>
            <a:pPr lvl="1"/>
            <a:r>
              <a:rPr lang="en-US" dirty="0" smtClean="0"/>
              <a:t>Work sent to vendor after completion of testing window</a:t>
            </a:r>
          </a:p>
          <a:p>
            <a:r>
              <a:rPr lang="en-US" dirty="0" smtClean="0"/>
              <a:t>3. Late SBA/MSP/EOC/HSPE records</a:t>
            </a:r>
          </a:p>
          <a:p>
            <a:pPr lvl="1"/>
            <a:r>
              <a:rPr lang="en-US" dirty="0" smtClean="0"/>
              <a:t>“Why is this score in ORS but not in WAMS?” </a:t>
            </a:r>
          </a:p>
          <a:p>
            <a:pPr lvl="1"/>
            <a:r>
              <a:rPr lang="en-US" dirty="0" smtClean="0"/>
              <a:t>Records AIR sent to OSPI in November after having attributed work for unidentified paper tests</a:t>
            </a:r>
          </a:p>
          <a:p>
            <a:pPr lvl="1"/>
            <a:r>
              <a:rPr lang="en-US" dirty="0" smtClean="0"/>
              <a:t>Improperly merged SBA CAT/PTs originally incomplete (“pending”) now complete</a:t>
            </a:r>
          </a:p>
          <a:p>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z="1500" b="1"/>
              <a:pPr/>
              <a:t>11</a:t>
            </a:fld>
            <a:endParaRPr lang="en-US" sz="1500" b="1" dirty="0"/>
          </a:p>
        </p:txBody>
      </p:sp>
    </p:spTree>
    <p:extLst>
      <p:ext uri="{BB962C8B-B14F-4D97-AF65-F5344CB8AC3E}">
        <p14:creationId xmlns:p14="http://schemas.microsoft.com/office/powerpoint/2010/main" val="161678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Data and Score Releases: EDS (cont’d)</a:t>
            </a:r>
            <a:endParaRPr lang="en-US" dirty="0"/>
          </a:p>
        </p:txBody>
      </p:sp>
      <p:sp>
        <p:nvSpPr>
          <p:cNvPr id="3" name="Content Placeholder 2"/>
          <p:cNvSpPr>
            <a:spLocks noGrp="1"/>
          </p:cNvSpPr>
          <p:nvPr>
            <p:ph idx="1"/>
          </p:nvPr>
        </p:nvSpPr>
        <p:spPr/>
        <p:txBody>
          <a:bodyPr>
            <a:normAutofit lnSpcReduction="10000"/>
          </a:bodyPr>
          <a:lstStyle/>
          <a:p>
            <a:r>
              <a:rPr lang="en-US" dirty="0" smtClean="0"/>
              <a:t>HSPE, SBA, and Science Off-Grade Fall Retake: </a:t>
            </a:r>
          </a:p>
          <a:p>
            <a:pPr lvl="1"/>
            <a:r>
              <a:rPr lang="en-US" dirty="0" smtClean="0"/>
              <a:t>Preliminary data in CAA/CIA and WAMS January 8 (tentative)</a:t>
            </a:r>
          </a:p>
          <a:p>
            <a:pPr lvl="1"/>
            <a:r>
              <a:rPr lang="en-US" dirty="0" smtClean="0"/>
              <a:t>Final data to OSPI February 2, Posted throughout EDS by February 5 (Friday)</a:t>
            </a:r>
          </a:p>
          <a:p>
            <a:pPr lvl="1"/>
            <a:r>
              <a:rPr lang="en-US" dirty="0" smtClean="0"/>
              <a:t>Reports Due in District Feb 29 and March 1</a:t>
            </a:r>
          </a:p>
          <a:p>
            <a:r>
              <a:rPr lang="en-US" dirty="0" smtClean="0"/>
              <a:t>Winter EOC</a:t>
            </a:r>
          </a:p>
          <a:p>
            <a:pPr lvl="1"/>
            <a:r>
              <a:rPr lang="en-US" dirty="0" smtClean="0"/>
              <a:t>All TBD, but scores must get to OSPI prior to the Spring EOC Pre-ID extract (March 4) to prevent production </a:t>
            </a:r>
            <a:r>
              <a:rPr lang="en-US" dirty="0"/>
              <a:t>of Spring materials</a:t>
            </a:r>
            <a:endParaRPr lang="en-US" dirty="0" smtClean="0"/>
          </a:p>
          <a:p>
            <a:r>
              <a:rPr lang="en-US" dirty="0" smtClean="0"/>
              <a:t>Spring </a:t>
            </a:r>
          </a:p>
          <a:p>
            <a:pPr lvl="1"/>
            <a:r>
              <a:rPr lang="en-US" dirty="0" smtClean="0"/>
              <a:t>Early electronic HS scores release around Memorial Day as usual</a:t>
            </a:r>
          </a:p>
          <a:p>
            <a:pPr lvl="1"/>
            <a:r>
              <a:rPr lang="en-US" dirty="0" smtClean="0"/>
              <a:t>Primary Goal: Make sure there is no point at which you do not have access to data (e.g. Query will be up when ORS is down)</a:t>
            </a:r>
          </a:p>
          <a:p>
            <a:pPr lvl="1"/>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2673191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Extract Dates for Hard Copy Materials</a:t>
            </a:r>
            <a:endParaRPr lang="en-US" dirty="0"/>
          </a:p>
        </p:txBody>
      </p:sp>
      <p:sp>
        <p:nvSpPr>
          <p:cNvPr id="3" name="Content Placeholder 2"/>
          <p:cNvSpPr>
            <a:spLocks noGrp="1"/>
          </p:cNvSpPr>
          <p:nvPr>
            <p:ph idx="1"/>
          </p:nvPr>
        </p:nvSpPr>
        <p:spPr/>
        <p:txBody>
          <a:bodyPr>
            <a:normAutofit/>
          </a:bodyPr>
          <a:lstStyle/>
          <a:p>
            <a:r>
              <a:rPr lang="en-US" dirty="0" smtClean="0"/>
              <a:t>Dates that data are extracted from TIDE to create labels and hard copy test booklets for paper/pencil tests - </a:t>
            </a:r>
          </a:p>
          <a:p>
            <a:pPr lvl="1"/>
            <a:r>
              <a:rPr lang="en-US" dirty="0" smtClean="0"/>
              <a:t>Spring Smarter Balanced: January 12</a:t>
            </a:r>
          </a:p>
          <a:p>
            <a:pPr lvl="1"/>
            <a:r>
              <a:rPr lang="en-US" dirty="0" smtClean="0"/>
              <a:t>Spring MSP Science: January 12</a:t>
            </a:r>
          </a:p>
          <a:p>
            <a:pPr lvl="1"/>
            <a:r>
              <a:rPr lang="en-US" dirty="0" smtClean="0"/>
              <a:t>Spring HSPE: January 12</a:t>
            </a:r>
          </a:p>
          <a:p>
            <a:pPr lvl="1"/>
            <a:r>
              <a:rPr lang="en-US" dirty="0"/>
              <a:t>Spring </a:t>
            </a:r>
            <a:r>
              <a:rPr lang="en-US" dirty="0" smtClean="0"/>
              <a:t>Off-Grade Level Science: </a:t>
            </a:r>
            <a:r>
              <a:rPr lang="en-US" dirty="0"/>
              <a:t>January </a:t>
            </a:r>
            <a:r>
              <a:rPr lang="en-US" dirty="0" smtClean="0"/>
              <a:t>12</a:t>
            </a:r>
            <a:endParaRPr lang="en-US" dirty="0"/>
          </a:p>
          <a:p>
            <a:pPr lvl="1"/>
            <a:r>
              <a:rPr lang="en-US" dirty="0" smtClean="0"/>
              <a:t>Spring EOC: March 4 (WAMS registration deadline to be adjusted to close March 1)</a:t>
            </a:r>
          </a:p>
          <a:p>
            <a:pPr lvl="1"/>
            <a:r>
              <a:rPr lang="en-US" dirty="0" smtClean="0"/>
              <a:t>Will reflect CEDARS and CAA/CIA data as of the end of the prior day</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617690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things we’re working on in the Data Shop</a:t>
            </a:r>
            <a:endParaRPr lang="en-US" dirty="0"/>
          </a:p>
        </p:txBody>
      </p:sp>
      <p:sp>
        <p:nvSpPr>
          <p:cNvPr id="3" name="Content Placeholder 2"/>
          <p:cNvSpPr>
            <a:spLocks noGrp="1"/>
          </p:cNvSpPr>
          <p:nvPr>
            <p:ph idx="1"/>
          </p:nvPr>
        </p:nvSpPr>
        <p:spPr>
          <a:xfrm>
            <a:off x="1097280" y="1798656"/>
            <a:ext cx="10058400" cy="3663686"/>
          </a:xfrm>
        </p:spPr>
        <p:txBody>
          <a:bodyPr>
            <a:normAutofit lnSpcReduction="10000"/>
          </a:bodyPr>
          <a:lstStyle/>
          <a:p>
            <a:r>
              <a:rPr lang="en-US" dirty="0" smtClean="0"/>
              <a:t>1. Test Registration for Running Start Students</a:t>
            </a:r>
          </a:p>
          <a:p>
            <a:pPr lvl="1"/>
            <a:r>
              <a:rPr lang="en-US" dirty="0" smtClean="0"/>
              <a:t>Need a solution that works around student schedules and school/district resources</a:t>
            </a:r>
          </a:p>
          <a:p>
            <a:pPr lvl="1"/>
            <a:r>
              <a:rPr lang="en-US" dirty="0" smtClean="0"/>
              <a:t>Ideal (but impractical) scenario: RS students contact school/district where they attended grade 10, arrange a time on a regular testing schedule to take grade 11 test, go through same process as a ‘guest tester’ such as ALE kids</a:t>
            </a:r>
          </a:p>
          <a:p>
            <a:pPr lvl="1"/>
            <a:r>
              <a:rPr lang="en-US" dirty="0" smtClean="0"/>
              <a:t>Actual scenario: most kids need to test outside normal testing time, so…</a:t>
            </a:r>
          </a:p>
          <a:p>
            <a:pPr lvl="1"/>
            <a:r>
              <a:rPr lang="en-US" dirty="0" smtClean="0"/>
              <a:t>OSPI working to create a registration system to help broker the testing process</a:t>
            </a:r>
          </a:p>
          <a:p>
            <a:pPr lvl="2"/>
            <a:r>
              <a:rPr lang="en-US" sz="1600" dirty="0" smtClean="0"/>
              <a:t>Site registration for ‘unconventional’ testing windows</a:t>
            </a:r>
          </a:p>
          <a:p>
            <a:pPr lvl="2"/>
            <a:r>
              <a:rPr lang="en-US" sz="1600" dirty="0" smtClean="0"/>
              <a:t>Student registration to help districts track who will be where and when</a:t>
            </a:r>
          </a:p>
          <a:p>
            <a:pPr lvl="2"/>
            <a:r>
              <a:rPr lang="en-US" sz="1600" dirty="0" smtClean="0"/>
              <a:t>Draft inter-organization agreement (akin to ALE inter-district) in the works to put in writing up front how testing goes down</a:t>
            </a:r>
          </a:p>
          <a:p>
            <a:pPr lvl="2"/>
            <a:r>
              <a:rPr lang="en-US" sz="1600" dirty="0" smtClean="0"/>
              <a:t>May expand to Online/ALE if can be multi-purposed in that way (all guest testers recorded in One system)</a:t>
            </a:r>
          </a:p>
          <a:p>
            <a:pPr marL="201155" lvl="1" indent="0">
              <a:buNone/>
            </a:pPr>
            <a:endParaRPr lang="en-US" dirty="0" smtClean="0"/>
          </a:p>
          <a:p>
            <a:pPr lvl="1"/>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195212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Good to Know: Handy Operational Documents: getting students to TIDE from CEDARS</a:t>
            </a:r>
          </a:p>
        </p:txBody>
      </p:sp>
      <p:sp>
        <p:nvSpPr>
          <p:cNvPr id="3" name="Content Placeholder 2"/>
          <p:cNvSpPr>
            <a:spLocks noGrp="1"/>
          </p:cNvSpPr>
          <p:nvPr>
            <p:ph sz="quarter" idx="1"/>
          </p:nvPr>
        </p:nvSpPr>
        <p:spPr>
          <a:xfrm>
            <a:off x="1097280" y="1787605"/>
            <a:ext cx="10058400" cy="3724978"/>
          </a:xfrm>
        </p:spPr>
        <p:txBody>
          <a:bodyPr>
            <a:normAutofit/>
          </a:bodyPr>
          <a:lstStyle/>
          <a:p>
            <a:pPr>
              <a:lnSpc>
                <a:spcPct val="100000"/>
              </a:lnSpc>
              <a:spcBef>
                <a:spcPts val="0"/>
              </a:spcBef>
            </a:pPr>
            <a:r>
              <a:rPr lang="en-US" dirty="0">
                <a:latin typeface="Calibri" panose="020F0502020204030204" pitchFamily="34" charset="0"/>
              </a:rPr>
              <a:t>SSID Issuance process updated (for CEDARS admins): </a:t>
            </a:r>
            <a:r>
              <a:rPr lang="en-US" dirty="0">
                <a:latin typeface="Calibri" panose="020F0502020204030204" pitchFamily="34" charset="0"/>
                <a:hlinkClick r:id="rId3"/>
              </a:rPr>
              <a:t>http://www.k12.wa.us/CEDARS/TrainingMaterials/SSIDUserGuideandPolicy.pdf</a:t>
            </a:r>
            <a:endParaRPr lang="en-US" dirty="0">
              <a:latin typeface="Calibri" panose="020F0502020204030204" pitchFamily="34" charset="0"/>
            </a:endParaRPr>
          </a:p>
          <a:p>
            <a:pPr>
              <a:lnSpc>
                <a:spcPct val="100000"/>
              </a:lnSpc>
              <a:spcBef>
                <a:spcPts val="0"/>
              </a:spcBef>
            </a:pPr>
            <a:endParaRPr lang="en-US" dirty="0" smtClean="0">
              <a:latin typeface="Calibri" panose="020F0502020204030204" pitchFamily="34" charset="0"/>
            </a:endParaRPr>
          </a:p>
          <a:p>
            <a:pPr>
              <a:lnSpc>
                <a:spcPct val="100000"/>
              </a:lnSpc>
              <a:spcBef>
                <a:spcPts val="0"/>
              </a:spcBef>
            </a:pPr>
            <a:r>
              <a:rPr lang="en-US" dirty="0" smtClean="0">
                <a:latin typeface="Calibri" panose="020F0502020204030204" pitchFamily="34" charset="0"/>
              </a:rPr>
              <a:t>Data </a:t>
            </a:r>
            <a:r>
              <a:rPr lang="en-US" dirty="0">
                <a:latin typeface="Calibri" panose="020F0502020204030204" pitchFamily="34" charset="0"/>
              </a:rPr>
              <a:t>Flow from TIDE to CEDARS (for CEDARS admins and DACs): </a:t>
            </a:r>
            <a:r>
              <a:rPr lang="en-US" dirty="0">
                <a:latin typeface="Calibri" panose="020F0502020204030204" pitchFamily="34" charset="0"/>
                <a:hlinkClick r:id="rId4"/>
              </a:rPr>
              <a:t>http://wa.portal.airast.org/wp-content/uploads/TIDE-Student-Records-Pull-Logic-Update.docx</a:t>
            </a:r>
            <a:endParaRPr lang="en-US" dirty="0">
              <a:latin typeface="Calibri" panose="020F0502020204030204" pitchFamily="34" charset="0"/>
            </a:endParaRPr>
          </a:p>
          <a:p>
            <a:pPr>
              <a:lnSpc>
                <a:spcPct val="100000"/>
              </a:lnSpc>
              <a:spcBef>
                <a:spcPts val="0"/>
              </a:spcBef>
            </a:pPr>
            <a:endParaRPr lang="en-US" dirty="0" smtClean="0">
              <a:latin typeface="Calibri" panose="020F0502020204030204" pitchFamily="34" charset="0"/>
            </a:endParaRPr>
          </a:p>
          <a:p>
            <a:pPr>
              <a:lnSpc>
                <a:spcPct val="100000"/>
              </a:lnSpc>
              <a:spcBef>
                <a:spcPts val="0"/>
              </a:spcBef>
            </a:pPr>
            <a:r>
              <a:rPr lang="en-US" dirty="0" smtClean="0">
                <a:latin typeface="Calibri" panose="020F0502020204030204" pitchFamily="34" charset="0"/>
              </a:rPr>
              <a:t>Pre-ID </a:t>
            </a:r>
            <a:r>
              <a:rPr lang="en-US" dirty="0">
                <a:latin typeface="Calibri" panose="020F0502020204030204" pitchFamily="34" charset="0"/>
              </a:rPr>
              <a:t>Details (for DACs): </a:t>
            </a:r>
            <a:r>
              <a:rPr lang="en-US" dirty="0" smtClean="0">
                <a:latin typeface="Calibri" panose="020F0502020204030204" pitchFamily="34" charset="0"/>
                <a:hlinkClick r:id="rId5"/>
              </a:rPr>
              <a:t>http://</a:t>
            </a:r>
            <a:r>
              <a:rPr lang="en-US" dirty="0">
                <a:latin typeface="Calibri" panose="020F0502020204030204" pitchFamily="34" charset="0"/>
                <a:hlinkClick r:id="rId5"/>
              </a:rPr>
              <a:t>wa.portal.airast.org/wp-content/uploads/ </a:t>
            </a:r>
            <a:r>
              <a:rPr lang="en-US" dirty="0" smtClean="0">
                <a:latin typeface="Calibri" panose="020F0502020204030204" pitchFamily="34" charset="0"/>
                <a:hlinkClick r:id="rId5"/>
              </a:rPr>
              <a:t>PreIDdetailsSpring2016_LCS.pdf</a:t>
            </a:r>
            <a:r>
              <a:rPr lang="en-US" dirty="0" smtClean="0">
                <a:latin typeface="Calibri" panose="020F0502020204030204" pitchFamily="34" charset="0"/>
              </a:rPr>
              <a:t> (2015 doc still posted as of 11/16; update for 2016 available at link once posted)</a:t>
            </a:r>
            <a:endParaRPr lang="en-US" dirty="0">
              <a:latin typeface="Calibri" panose="020F0502020204030204" pitchFamily="34" charset="0"/>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z="1500" b="1"/>
              <a:pPr/>
              <a:t>15</a:t>
            </a:fld>
            <a:endParaRPr lang="en-US" sz="1500" b="1" dirty="0"/>
          </a:p>
        </p:txBody>
      </p:sp>
    </p:spTree>
    <p:extLst>
      <p:ext uri="{BB962C8B-B14F-4D97-AF65-F5344CB8AC3E}">
        <p14:creationId xmlns:p14="http://schemas.microsoft.com/office/powerpoint/2010/main" val="7134638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to Know: “Which High </a:t>
            </a:r>
            <a:r>
              <a:rPr lang="en-US" dirty="0" err="1" smtClean="0"/>
              <a:t>Schoolers</a:t>
            </a:r>
            <a:r>
              <a:rPr lang="en-US" dirty="0" smtClean="0"/>
              <a:t> Need To Retest?”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Identify students needing to meet graduation requirements using CAA/CIA database</a:t>
            </a:r>
          </a:p>
          <a:p>
            <a:r>
              <a:rPr lang="en-US" dirty="0" smtClean="0"/>
              <a:t>1) Download copy of a graduation database</a:t>
            </a:r>
          </a:p>
          <a:p>
            <a:r>
              <a:rPr lang="en-US" dirty="0" smtClean="0"/>
              <a:t>2) 3 columns: “Met [subject] Grad Requirement”</a:t>
            </a:r>
          </a:p>
          <a:p>
            <a:pPr lvl="1"/>
            <a:r>
              <a:rPr lang="en-US" dirty="0" smtClean="0"/>
              <a:t>These resolve whether the student has met standard in a content area based on the tests available for each graduation requirements year</a:t>
            </a:r>
          </a:p>
          <a:p>
            <a:pPr lvl="1"/>
            <a:r>
              <a:rPr lang="en-US" dirty="0" smtClean="0"/>
              <a:t>‘Met ELA’ resolves Reading, Writing, and ELA</a:t>
            </a:r>
          </a:p>
          <a:p>
            <a:pPr lvl="1"/>
            <a:r>
              <a:rPr lang="en-US" dirty="0" smtClean="0"/>
              <a:t>‘Met Math’ resolves Math, EOC 1, and EOC 2 </a:t>
            </a:r>
          </a:p>
          <a:p>
            <a:pPr marL="0">
              <a:buNone/>
            </a:pPr>
            <a:r>
              <a:rPr lang="en-US" dirty="0" smtClean="0"/>
              <a:t>  3) </a:t>
            </a:r>
            <a:r>
              <a:rPr lang="en-US" dirty="0"/>
              <a:t>Consult </a:t>
            </a:r>
            <a:r>
              <a:rPr lang="en-US" dirty="0">
                <a:hlinkClick r:id="rId2"/>
              </a:rPr>
              <a:t>http://</a:t>
            </a:r>
            <a:r>
              <a:rPr lang="en-US" dirty="0" smtClean="0">
                <a:hlinkClick r:id="rId2"/>
              </a:rPr>
              <a:t>www.k12.wa.us/assessment/StateTesting/default.aspx</a:t>
            </a:r>
            <a:r>
              <a:rPr lang="en-US" dirty="0" smtClean="0"/>
              <a:t> to see which students can use which tests to meet assessment graduation requirements</a:t>
            </a:r>
            <a:endParaRPr lang="en-US" dirty="0"/>
          </a:p>
          <a:p>
            <a:pPr marL="0">
              <a:buNone/>
            </a:pPr>
            <a:r>
              <a:rPr lang="en-US" dirty="0" smtClean="0"/>
              <a:t>  4) This document may help: </a:t>
            </a:r>
            <a:r>
              <a:rPr lang="en-US" dirty="0" smtClean="0">
                <a:latin typeface="Calibri" panose="020F0502020204030204" pitchFamily="34" charset="0"/>
                <a:hlinkClick r:id="rId3"/>
              </a:rPr>
              <a:t>http</a:t>
            </a:r>
            <a:r>
              <a:rPr lang="en-US" dirty="0">
                <a:latin typeface="Calibri" panose="020F0502020204030204" pitchFamily="34" charset="0"/>
                <a:hlinkClick r:id="rId3"/>
              </a:rPr>
              <a:t>://wa.portal.airast.org/wp-content/uploads/ PreIDdetailsSpring2016_LCS.pdf</a:t>
            </a:r>
            <a:r>
              <a:rPr lang="en-US" dirty="0">
                <a:latin typeface="Calibri" panose="020F0502020204030204" pitchFamily="34" charset="0"/>
              </a:rPr>
              <a:t> </a:t>
            </a:r>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2883953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 Retest Reporting (ORS and Electronic/Hard Copy)</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17</a:t>
            </a:fld>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HSPE, Science Off-Grade, and Smarter Balanced electronic </a:t>
            </a:r>
            <a:r>
              <a:rPr lang="en-US" dirty="0"/>
              <a:t>reporting in WAMS and the CAA/CIA database is tentatively scheduled for early </a:t>
            </a:r>
            <a:r>
              <a:rPr lang="en-US" dirty="0" smtClean="0"/>
              <a:t>January; Query in early February.</a:t>
            </a:r>
          </a:p>
          <a:p>
            <a:pPr>
              <a:buFont typeface="Wingdings" panose="05000000000000000000" pitchFamily="2" charset="2"/>
              <a:buChar char="§"/>
            </a:pPr>
            <a:r>
              <a:rPr lang="en-US" dirty="0" smtClean="0"/>
              <a:t>Science Off-Grade score is ORS scheduled for January 20.</a:t>
            </a:r>
          </a:p>
          <a:p>
            <a:pPr>
              <a:buFont typeface="Wingdings" panose="05000000000000000000" pitchFamily="2" charset="2"/>
              <a:buChar char="§"/>
            </a:pPr>
            <a:r>
              <a:rPr lang="en-US" dirty="0" smtClean="0"/>
              <a:t>HSPE Retake scores in ORS scheduled for January 27.</a:t>
            </a:r>
            <a:endParaRPr lang="en-US" dirty="0"/>
          </a:p>
          <a:p>
            <a:pPr>
              <a:buFont typeface="Wingdings" panose="05000000000000000000" pitchFamily="2" charset="2"/>
              <a:buChar char="§"/>
            </a:pPr>
            <a:r>
              <a:rPr lang="en-US" dirty="0" smtClean="0"/>
              <a:t>HSPE, Science Off-Grade, and Smarter Balanced paper </a:t>
            </a:r>
            <a:r>
              <a:rPr lang="en-US" dirty="0"/>
              <a:t>Individual </a:t>
            </a:r>
            <a:r>
              <a:rPr lang="en-US" dirty="0" smtClean="0"/>
              <a:t>Student </a:t>
            </a:r>
            <a:r>
              <a:rPr lang="en-US" dirty="0"/>
              <a:t>Reports </a:t>
            </a:r>
            <a:r>
              <a:rPr lang="en-US" dirty="0" smtClean="0"/>
              <a:t>arrive </a:t>
            </a:r>
            <a:r>
              <a:rPr lang="en-US" dirty="0"/>
              <a:t>in district by March 1, 2016</a:t>
            </a:r>
            <a:r>
              <a:rPr lang="en-US" dirty="0" smtClean="0"/>
              <a:t>.</a:t>
            </a:r>
          </a:p>
          <a:p>
            <a:pPr>
              <a:buFont typeface="Wingdings" panose="05000000000000000000" pitchFamily="2" charset="2"/>
              <a:buChar char="§"/>
            </a:pPr>
            <a:r>
              <a:rPr lang="en-US" dirty="0" smtClean="0"/>
              <a:t>WA-AIM Individual Student Reports arrive in district by January 8, 2016.</a:t>
            </a:r>
            <a:endParaRPr lang="en-US" dirty="0"/>
          </a:p>
          <a:p>
            <a:endParaRPr lang="en-US" dirty="0"/>
          </a:p>
        </p:txBody>
      </p:sp>
    </p:spTree>
    <p:extLst>
      <p:ext uri="{BB962C8B-B14F-4D97-AF65-F5344CB8AC3E}">
        <p14:creationId xmlns:p14="http://schemas.microsoft.com/office/powerpoint/2010/main" val="2778728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Science Assessment Development Opportunities</a:t>
            </a:r>
          </a:p>
        </p:txBody>
      </p:sp>
      <p:sp>
        <p:nvSpPr>
          <p:cNvPr id="3" name="Content Placeholder 2"/>
          <p:cNvSpPr>
            <a:spLocks noGrp="1"/>
          </p:cNvSpPr>
          <p:nvPr>
            <p:ph sz="quarter" idx="1"/>
          </p:nvPr>
        </p:nvSpPr>
        <p:spPr>
          <a:xfrm>
            <a:off x="1097280" y="1737363"/>
            <a:ext cx="10058400" cy="3955870"/>
          </a:xfrm>
        </p:spPr>
        <p:txBody>
          <a:bodyPr>
            <a:normAutofit fontScale="25000" lnSpcReduction="20000"/>
          </a:bodyPr>
          <a:lstStyle/>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The Science Assessment team is convening development meetings for the </a:t>
            </a:r>
            <a:r>
              <a:rPr lang="en-US" altLang="en-US" sz="5600" i="1" dirty="0">
                <a:solidFill>
                  <a:srgbClr val="49463A"/>
                </a:solidFill>
                <a:ea typeface="Calibri" panose="020F0502020204030204" pitchFamily="34" charset="0"/>
                <a:cs typeface="Tahoma" panose="020B0604030504040204" pitchFamily="34" charset="0"/>
              </a:rPr>
              <a:t>Washington State 2013 K-12 Science Learning Standards</a:t>
            </a:r>
            <a:r>
              <a:rPr lang="en-US" altLang="en-US" sz="5600" dirty="0">
                <a:solidFill>
                  <a:srgbClr val="49463A"/>
                </a:solidFill>
                <a:ea typeface="Calibri" panose="020F0502020204030204" pitchFamily="34" charset="0"/>
                <a:cs typeface="Tahoma" panose="020B0604030504040204" pitchFamily="34" charset="0"/>
              </a:rPr>
              <a:t> </a:t>
            </a: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a:t>
            </a:r>
            <a:r>
              <a:rPr lang="en-US" altLang="en-US" sz="5600" i="1" dirty="0">
                <a:solidFill>
                  <a:srgbClr val="49463A"/>
                </a:solidFill>
                <a:ea typeface="Calibri" panose="020F0502020204030204" pitchFamily="34" charset="0"/>
                <a:cs typeface="Tahoma" panose="020B0604030504040204" pitchFamily="34" charset="0"/>
              </a:rPr>
              <a:t>Next Generation Science Standards</a:t>
            </a:r>
            <a:r>
              <a:rPr lang="en-US" altLang="en-US" sz="5600" dirty="0">
                <a:solidFill>
                  <a:srgbClr val="49463A"/>
                </a:solidFill>
                <a:ea typeface="Calibri" panose="020F0502020204030204" pitchFamily="34" charset="0"/>
                <a:cs typeface="Tahoma" panose="020B0604030504040204" pitchFamily="34" charset="0"/>
              </a:rPr>
              <a:t>). Invitations to APPLY for the committees were sent to the Science Assessment Listserv on January 4, 2016 .</a:t>
            </a:r>
            <a:endParaRPr lang="en-US" altLang="en-US" sz="5600" dirty="0">
              <a:solidFill>
                <a:schemeClr val="tx1"/>
              </a:solidFill>
            </a:endParaRPr>
          </a:p>
          <a:p>
            <a:pPr marL="0" indent="0" eaLnBrk="0" fontAlgn="base" hangingPunct="0">
              <a:lnSpc>
                <a:spcPct val="100000"/>
              </a:lnSpc>
              <a:spcBef>
                <a:spcPct val="0"/>
              </a:spcBef>
              <a:spcAft>
                <a:spcPct val="0"/>
              </a:spcAft>
              <a:buNone/>
            </a:pPr>
            <a:endParaRPr lang="en-US" altLang="en-US" sz="5600" dirty="0">
              <a:solidFill>
                <a:srgbClr val="49463A"/>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None/>
            </a:pPr>
            <a:r>
              <a:rPr lang="en-US" altLang="en-US" sz="5600" b="1" dirty="0">
                <a:solidFill>
                  <a:srgbClr val="49463A"/>
                </a:solidFill>
                <a:ea typeface="Calibri" panose="020F0502020204030204" pitchFamily="34" charset="0"/>
                <a:cs typeface="Tahoma" panose="020B0604030504040204" pitchFamily="34" charset="0"/>
              </a:rPr>
              <a:t>Item Cluster Development Workshops: </a:t>
            </a: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Five teams of 2-3 committee members will write approximately 10 items associated with a common stimulus. Each workshop will consist of 10-12 committee members.</a:t>
            </a:r>
            <a:endParaRPr lang="en-US" altLang="en-US" sz="5600" dirty="0">
              <a:solidFill>
                <a:schemeClr val="tx1"/>
              </a:solidFill>
            </a:endParaRPr>
          </a:p>
          <a:p>
            <a:pPr marL="0" indent="0" eaLnBrk="0" fontAlgn="base" hangingPunct="0">
              <a:lnSpc>
                <a:spcPct val="100000"/>
              </a:lnSpc>
              <a:spcBef>
                <a:spcPct val="0"/>
              </a:spcBef>
              <a:spcAft>
                <a:spcPct val="0"/>
              </a:spcAft>
              <a:buNone/>
            </a:pPr>
            <a:endParaRPr lang="en-US" altLang="en-US" sz="5600" dirty="0">
              <a:solidFill>
                <a:srgbClr val="49463A"/>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High School wk1	March 7-11, 2016		Grade 5        	March 21-25, 2016</a:t>
            </a: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
            </a:r>
            <a:br>
              <a:rPr lang="en-US" altLang="en-US" sz="5600" dirty="0">
                <a:solidFill>
                  <a:srgbClr val="49463A"/>
                </a:solidFill>
                <a:ea typeface="Calibri" panose="020F0502020204030204" pitchFamily="34" charset="0"/>
                <a:cs typeface="Tahoma" panose="020B0604030504040204" pitchFamily="34" charset="0"/>
              </a:rPr>
            </a:br>
            <a:r>
              <a:rPr lang="en-US" altLang="en-US" sz="5600" dirty="0">
                <a:solidFill>
                  <a:srgbClr val="49463A"/>
                </a:solidFill>
                <a:ea typeface="Calibri" panose="020F0502020204030204" pitchFamily="34" charset="0"/>
                <a:cs typeface="Tahoma" panose="020B0604030504040204" pitchFamily="34" charset="0"/>
              </a:rPr>
              <a:t>High School wk2	March 14-18, 2016		Grade 8        	March 21-25, 2016</a:t>
            </a:r>
          </a:p>
          <a:p>
            <a:pPr marL="0" indent="0" eaLnBrk="0" fontAlgn="base" hangingPunct="0">
              <a:lnSpc>
                <a:spcPct val="100000"/>
              </a:lnSpc>
              <a:spcBef>
                <a:spcPct val="0"/>
              </a:spcBef>
              <a:spcAft>
                <a:spcPct val="0"/>
              </a:spcAft>
              <a:buNone/>
            </a:pPr>
            <a:endParaRPr lang="en-US" altLang="en-US" sz="5600" dirty="0">
              <a:solidFill>
                <a:schemeClr val="tx1"/>
              </a:solidFill>
            </a:endParaRPr>
          </a:p>
          <a:p>
            <a:pPr marL="0" indent="0" eaLnBrk="0" fontAlgn="base" hangingPunct="0">
              <a:lnSpc>
                <a:spcPct val="100000"/>
              </a:lnSpc>
              <a:spcBef>
                <a:spcPct val="0"/>
              </a:spcBef>
              <a:spcAft>
                <a:spcPct val="0"/>
              </a:spcAft>
              <a:buNone/>
            </a:pPr>
            <a:r>
              <a:rPr lang="en-US" altLang="en-US" sz="5600" b="1" dirty="0">
                <a:solidFill>
                  <a:srgbClr val="49463A"/>
                </a:solidFill>
                <a:ea typeface="Calibri" panose="020F0502020204030204" pitchFamily="34" charset="0"/>
                <a:cs typeface="Tahoma" panose="020B0604030504040204" pitchFamily="34" charset="0"/>
              </a:rPr>
              <a:t>Content Review Committees:</a:t>
            </a:r>
            <a:r>
              <a:rPr lang="en-US" altLang="en-US" sz="5600" dirty="0">
                <a:solidFill>
                  <a:srgbClr val="49463A"/>
                </a:solidFill>
                <a:ea typeface="Calibri" panose="020F0502020204030204" pitchFamily="34" charset="0"/>
                <a:cs typeface="Tahoma" panose="020B0604030504040204" pitchFamily="34" charset="0"/>
              </a:rPr>
              <a:t> </a:t>
            </a: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Five committee members will review stimuli, items, and rubrics developed during Item Cluster Development Workshops in March. Five applicants will be chosen per committee.</a:t>
            </a:r>
            <a:endParaRPr lang="en-US" altLang="en-US" sz="5600" dirty="0">
              <a:solidFill>
                <a:schemeClr val="tx1"/>
              </a:solidFill>
            </a:endParaRPr>
          </a:p>
          <a:p>
            <a:pPr marL="0" indent="0" eaLnBrk="0" fontAlgn="base" hangingPunct="0">
              <a:lnSpc>
                <a:spcPct val="100000"/>
              </a:lnSpc>
              <a:spcBef>
                <a:spcPct val="0"/>
              </a:spcBef>
              <a:spcAft>
                <a:spcPct val="0"/>
              </a:spcAft>
              <a:buNone/>
            </a:pPr>
            <a:endParaRPr lang="en-US" altLang="en-US" sz="5600" dirty="0">
              <a:solidFill>
                <a:srgbClr val="49463A"/>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High School wk1	June 27-July 1, 2016		Grade 5        	July 18-22, 2016</a:t>
            </a:r>
          </a:p>
          <a:p>
            <a:pPr marL="0" indent="0" eaLnBrk="0" fontAlgn="base" hangingPunct="0">
              <a:lnSpc>
                <a:spcPct val="100000"/>
              </a:lnSpc>
              <a:spcBef>
                <a:spcPct val="0"/>
              </a:spcBef>
              <a:spcAft>
                <a:spcPct val="0"/>
              </a:spcAft>
              <a:buNone/>
            </a:pPr>
            <a:r>
              <a:rPr lang="en-US" altLang="en-US" sz="5600" dirty="0">
                <a:solidFill>
                  <a:srgbClr val="49463A"/>
                </a:solidFill>
                <a:ea typeface="Calibri" panose="020F0502020204030204" pitchFamily="34" charset="0"/>
                <a:cs typeface="Tahoma" panose="020B0604030504040204" pitchFamily="34" charset="0"/>
              </a:rPr>
              <a:t/>
            </a:r>
            <a:br>
              <a:rPr lang="en-US" altLang="en-US" sz="5600" dirty="0">
                <a:solidFill>
                  <a:srgbClr val="49463A"/>
                </a:solidFill>
                <a:ea typeface="Calibri" panose="020F0502020204030204" pitchFamily="34" charset="0"/>
                <a:cs typeface="Tahoma" panose="020B0604030504040204" pitchFamily="34" charset="0"/>
              </a:rPr>
            </a:br>
            <a:r>
              <a:rPr lang="en-US" altLang="en-US" sz="5600" dirty="0">
                <a:solidFill>
                  <a:srgbClr val="49463A"/>
                </a:solidFill>
                <a:ea typeface="Calibri" panose="020F0502020204030204" pitchFamily="34" charset="0"/>
                <a:cs typeface="Tahoma" panose="020B0604030504040204" pitchFamily="34" charset="0"/>
              </a:rPr>
              <a:t>High School wk2	July 11-15, 2016		Grade 8        	July 18-22, 2016</a:t>
            </a:r>
          </a:p>
          <a:p>
            <a:pPr marL="0" indent="0" eaLnBrk="0" fontAlgn="base" hangingPunct="0">
              <a:lnSpc>
                <a:spcPct val="100000"/>
              </a:lnSpc>
              <a:spcBef>
                <a:spcPct val="0"/>
              </a:spcBef>
              <a:spcAft>
                <a:spcPct val="0"/>
              </a:spcAft>
              <a:buNone/>
            </a:pPr>
            <a:endParaRPr lang="en-US" altLang="en-US" sz="5600" b="1" dirty="0">
              <a:solidFill>
                <a:srgbClr val="49463A"/>
              </a:solidFill>
              <a:cs typeface="Tahoma" panose="020B0604030504040204" pitchFamily="34" charset="0"/>
            </a:endParaRPr>
          </a:p>
          <a:p>
            <a:pPr marL="0" indent="0" eaLnBrk="0" fontAlgn="base" hangingPunct="0">
              <a:lnSpc>
                <a:spcPct val="100000"/>
              </a:lnSpc>
              <a:spcBef>
                <a:spcPct val="0"/>
              </a:spcBef>
              <a:spcAft>
                <a:spcPct val="0"/>
              </a:spcAft>
              <a:buNone/>
            </a:pPr>
            <a:r>
              <a:rPr lang="en-US" altLang="en-US" sz="5600" b="1" dirty="0">
                <a:solidFill>
                  <a:srgbClr val="49463A"/>
                </a:solidFill>
                <a:ea typeface="Calibri" panose="020F0502020204030204" pitchFamily="34" charset="0"/>
                <a:cs typeface="Tahoma" panose="020B0604030504040204" pitchFamily="34" charset="0"/>
              </a:rPr>
              <a:t>Committee members are chosen to provide a balance of science assessment experience, content and grade-level expertise, and state demographics. </a:t>
            </a:r>
          </a:p>
          <a:p>
            <a:pPr marL="0" indent="0" eaLnBrk="0" fontAlgn="base" hangingPunct="0">
              <a:lnSpc>
                <a:spcPct val="100000"/>
              </a:lnSpc>
              <a:spcBef>
                <a:spcPct val="0"/>
              </a:spcBef>
              <a:spcAft>
                <a:spcPct val="0"/>
              </a:spcAft>
              <a:buNone/>
            </a:pPr>
            <a:endParaRPr lang="en-US" altLang="en-US" sz="1900" dirty="0">
              <a:solidFill>
                <a:schemeClr val="tx1"/>
              </a:solidFill>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z="1500" b="1"/>
              <a:pPr/>
              <a:t>18</a:t>
            </a:fld>
            <a:endParaRPr lang="en-US" sz="1500" b="1" dirty="0"/>
          </a:p>
        </p:txBody>
      </p:sp>
    </p:spTree>
    <p:extLst>
      <p:ext uri="{BB962C8B-B14F-4D97-AF65-F5344CB8AC3E}">
        <p14:creationId xmlns:p14="http://schemas.microsoft.com/office/powerpoint/2010/main" val="3511174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Science Assessment Development Activities: Application and Listserv Information</a:t>
            </a:r>
          </a:p>
        </p:txBody>
      </p:sp>
      <p:sp>
        <p:nvSpPr>
          <p:cNvPr id="3" name="Content Placeholder 2"/>
          <p:cNvSpPr>
            <a:spLocks noGrp="1"/>
          </p:cNvSpPr>
          <p:nvPr>
            <p:ph idx="1"/>
          </p:nvPr>
        </p:nvSpPr>
        <p:spPr/>
        <p:txBody>
          <a:bodyPr>
            <a:noAutofit/>
          </a:bodyPr>
          <a:lstStyle/>
          <a:p>
            <a:pPr marL="0" indent="0" eaLnBrk="0" fontAlgn="base" hangingPunct="0">
              <a:lnSpc>
                <a:spcPct val="100000"/>
              </a:lnSpc>
              <a:spcBef>
                <a:spcPct val="0"/>
              </a:spcBef>
              <a:spcAft>
                <a:spcPct val="0"/>
              </a:spcAft>
              <a:buNone/>
            </a:pPr>
            <a:r>
              <a:rPr lang="en-US" altLang="en-US" sz="1200" dirty="0">
                <a:solidFill>
                  <a:srgbClr val="49463A"/>
                </a:solidFill>
                <a:ea typeface="Calibri" panose="020F0502020204030204" pitchFamily="34" charset="0"/>
                <a:cs typeface="Tahoma" panose="020B0604030504040204" pitchFamily="34" charset="0"/>
              </a:rPr>
              <a:t>Survey Application link:   </a:t>
            </a:r>
            <a:r>
              <a:rPr lang="en-US" altLang="en-US" sz="1200" dirty="0">
                <a:solidFill>
                  <a:schemeClr val="tx1"/>
                </a:solidFill>
                <a:ea typeface="Calibri" panose="020F0502020204030204" pitchFamily="34" charset="0"/>
                <a:cs typeface="Tahoma" panose="020B0604030504040204" pitchFamily="34" charset="0"/>
                <a:hlinkClick r:id="rId2"/>
              </a:rPr>
              <a:t>http://www.surveygizmo.com/s3/2311608/Item-Development-Application</a:t>
            </a:r>
            <a:endParaRPr lang="en-US" altLang="en-US" sz="1200" dirty="0">
              <a:solidFill>
                <a:schemeClr val="tx1"/>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None/>
            </a:pPr>
            <a:endParaRPr lang="en-US" altLang="en-US" sz="1200" dirty="0">
              <a:solidFill>
                <a:srgbClr val="49463A"/>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None/>
            </a:pPr>
            <a:r>
              <a:rPr lang="en-US" altLang="en-US" sz="1200" dirty="0">
                <a:solidFill>
                  <a:srgbClr val="49463A"/>
                </a:solidFill>
                <a:ea typeface="Calibri" panose="020F0502020204030204" pitchFamily="34" charset="0"/>
                <a:cs typeface="Tahoma" panose="020B0604030504040204" pitchFamily="34" charset="0"/>
              </a:rPr>
              <a:t>Applications are due by </a:t>
            </a:r>
            <a:r>
              <a:rPr lang="en-US" altLang="en-US" sz="1200" b="1" dirty="0">
                <a:solidFill>
                  <a:srgbClr val="49463A"/>
                </a:solidFill>
                <a:ea typeface="Calibri" panose="020F0502020204030204" pitchFamily="34" charset="0"/>
                <a:cs typeface="Tahoma" panose="020B0604030504040204" pitchFamily="34" charset="0"/>
              </a:rPr>
              <a:t>5pm on January 20</a:t>
            </a:r>
            <a:r>
              <a:rPr lang="en-US" altLang="en-US" sz="1200" b="1" baseline="30000" dirty="0">
                <a:solidFill>
                  <a:srgbClr val="49463A"/>
                </a:solidFill>
                <a:ea typeface="Calibri" panose="020F0502020204030204" pitchFamily="34" charset="0"/>
                <a:cs typeface="Tahoma" panose="020B0604030504040204" pitchFamily="34" charset="0"/>
              </a:rPr>
              <a:t>th</a:t>
            </a:r>
            <a:r>
              <a:rPr lang="en-US" altLang="en-US" sz="1200" dirty="0">
                <a:solidFill>
                  <a:srgbClr val="49463A"/>
                </a:solidFill>
                <a:ea typeface="Calibri" panose="020F0502020204030204" pitchFamily="34" charset="0"/>
                <a:cs typeface="Tahoma" panose="020B0604030504040204" pitchFamily="34" charset="0"/>
              </a:rPr>
              <a:t/>
            </a:r>
            <a:br>
              <a:rPr lang="en-US" altLang="en-US" sz="1200" dirty="0">
                <a:solidFill>
                  <a:srgbClr val="49463A"/>
                </a:solidFill>
                <a:ea typeface="Calibri" panose="020F0502020204030204" pitchFamily="34" charset="0"/>
                <a:cs typeface="Tahoma" panose="020B0604030504040204" pitchFamily="34" charset="0"/>
              </a:rPr>
            </a:br>
            <a:endParaRPr lang="en-US" altLang="en-US" sz="1200" spc="-51" dirty="0">
              <a:ea typeface="+mj-ea"/>
              <a:cs typeface="+mj-cs"/>
            </a:endParaRPr>
          </a:p>
          <a:p>
            <a:pPr marL="0" indent="0" eaLnBrk="0" fontAlgn="base" hangingPunct="0">
              <a:lnSpc>
                <a:spcPct val="100000"/>
              </a:lnSpc>
              <a:spcBef>
                <a:spcPct val="0"/>
              </a:spcBef>
              <a:spcAft>
                <a:spcPct val="0"/>
              </a:spcAft>
              <a:buNone/>
            </a:pPr>
            <a:r>
              <a:rPr lang="en-US" altLang="en-US" sz="1200" dirty="0">
                <a:solidFill>
                  <a:srgbClr val="49463A"/>
                </a:solidFill>
                <a:ea typeface="Calibri" panose="020F0502020204030204" pitchFamily="34" charset="0"/>
                <a:cs typeface="Tahoma" panose="020B0604030504040204" pitchFamily="34" charset="0"/>
              </a:rPr>
              <a:t>Please forward this information to science teachers in your district.</a:t>
            </a:r>
          </a:p>
          <a:p>
            <a:pPr marL="0" indent="0" eaLnBrk="0" fontAlgn="base" hangingPunct="0">
              <a:lnSpc>
                <a:spcPct val="100000"/>
              </a:lnSpc>
              <a:spcBef>
                <a:spcPct val="0"/>
              </a:spcBef>
              <a:spcAft>
                <a:spcPct val="0"/>
              </a:spcAft>
              <a:buNone/>
            </a:pPr>
            <a:endParaRPr lang="en-US" altLang="en-US" sz="1200" dirty="0">
              <a:solidFill>
                <a:schemeClr val="tx1"/>
              </a:solidFill>
            </a:endParaRPr>
          </a:p>
          <a:p>
            <a:pPr marL="0" indent="0" eaLnBrk="0" fontAlgn="base" hangingPunct="0">
              <a:lnSpc>
                <a:spcPct val="100000"/>
              </a:lnSpc>
              <a:spcBef>
                <a:spcPct val="0"/>
              </a:spcBef>
              <a:spcAft>
                <a:spcPct val="0"/>
              </a:spcAft>
              <a:buNone/>
            </a:pPr>
            <a:r>
              <a:rPr lang="en-US" altLang="en-US" sz="1200" b="1" dirty="0">
                <a:solidFill>
                  <a:srgbClr val="49463A"/>
                </a:solidFill>
                <a:ea typeface="Calibri" panose="020F0502020204030204" pitchFamily="34" charset="0"/>
                <a:cs typeface="Tahoma" panose="020B0604030504040204" pitchFamily="34" charset="0"/>
              </a:rPr>
              <a:t>Logistics </a:t>
            </a:r>
            <a:br>
              <a:rPr lang="en-US" altLang="en-US" sz="1200" b="1" dirty="0">
                <a:solidFill>
                  <a:srgbClr val="49463A"/>
                </a:solidFill>
                <a:ea typeface="Calibri" panose="020F0502020204030204" pitchFamily="34" charset="0"/>
                <a:cs typeface="Tahoma" panose="020B0604030504040204" pitchFamily="34" charset="0"/>
              </a:rPr>
            </a:br>
            <a:endParaRPr lang="en-US" altLang="en-US" sz="1200" dirty="0">
              <a:solidFill>
                <a:srgbClr val="49463A"/>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FontTx/>
              <a:buChar char="•"/>
            </a:pPr>
            <a:r>
              <a:rPr lang="en-US" altLang="en-US" sz="1200" dirty="0">
                <a:solidFill>
                  <a:srgbClr val="49463A"/>
                </a:solidFill>
                <a:ea typeface="Times New Roman" panose="02020603050405020304" pitchFamily="18" charset="0"/>
                <a:cs typeface="Tahoma" panose="020B0604030504040204" pitchFamily="34" charset="0"/>
              </a:rPr>
              <a:t>Free clock hours provided</a:t>
            </a:r>
            <a:endParaRPr lang="en-US" altLang="en-US" sz="1200" dirty="0">
              <a:solidFill>
                <a:srgbClr val="49463A"/>
              </a:solidFill>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Char char="•"/>
            </a:pPr>
            <a:r>
              <a:rPr lang="en-US" altLang="en-US" sz="1200" dirty="0">
                <a:solidFill>
                  <a:srgbClr val="49463A"/>
                </a:solidFill>
                <a:ea typeface="Times New Roman" panose="02020603050405020304" pitchFamily="18" charset="0"/>
                <a:cs typeface="Tahoma" panose="020B0604030504040204" pitchFamily="34" charset="0"/>
              </a:rPr>
              <a:t>Personal travel reimbursement (mileage, dinner, parking, etc.), provided state guidelines and regulations are met </a:t>
            </a:r>
            <a:endParaRPr lang="en-US" altLang="en-US" sz="1200" dirty="0">
              <a:solidFill>
                <a:srgbClr val="49463A"/>
              </a:solidFill>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Char char="•"/>
            </a:pPr>
            <a:r>
              <a:rPr lang="en-US" altLang="en-US" sz="1200" dirty="0">
                <a:solidFill>
                  <a:srgbClr val="49463A"/>
                </a:solidFill>
                <a:ea typeface="Times New Roman" panose="02020603050405020304" pitchFamily="18" charset="0"/>
                <a:cs typeface="Tahoma" panose="020B0604030504040204" pitchFamily="34" charset="0"/>
              </a:rPr>
              <a:t>Lodging for those living more than 50 miles from the meeting location</a:t>
            </a:r>
            <a:endParaRPr lang="en-US" altLang="en-US" sz="1200" dirty="0">
              <a:solidFill>
                <a:srgbClr val="49463A"/>
              </a:solidFill>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Char char="•"/>
            </a:pPr>
            <a:r>
              <a:rPr lang="en-US" altLang="en-US" sz="1200" dirty="0">
                <a:solidFill>
                  <a:srgbClr val="49463A"/>
                </a:solidFill>
                <a:ea typeface="Times New Roman" panose="02020603050405020304" pitchFamily="18" charset="0"/>
                <a:cs typeface="Tahoma" panose="020B0604030504040204" pitchFamily="34" charset="0"/>
              </a:rPr>
              <a:t>Flights – where applicable (for those traveling over 150 miles)</a:t>
            </a:r>
            <a:endParaRPr lang="en-US" altLang="en-US" sz="1200" dirty="0">
              <a:solidFill>
                <a:srgbClr val="49463A"/>
              </a:solidFill>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Char char="•"/>
            </a:pPr>
            <a:r>
              <a:rPr lang="en-US" altLang="en-US" sz="1200" dirty="0">
                <a:solidFill>
                  <a:srgbClr val="49463A"/>
                </a:solidFill>
                <a:ea typeface="Times New Roman" panose="02020603050405020304" pitchFamily="18" charset="0"/>
                <a:cs typeface="Tahoma" panose="020B0604030504040204" pitchFamily="34" charset="0"/>
              </a:rPr>
              <a:t>Substitute Reimbursement offered during the school year (no compensation)</a:t>
            </a:r>
            <a:endParaRPr lang="en-US" altLang="en-US" sz="1200" dirty="0"/>
          </a:p>
          <a:p>
            <a:pPr marL="0" indent="0" eaLnBrk="0" fontAlgn="base" hangingPunct="0">
              <a:lnSpc>
                <a:spcPct val="100000"/>
              </a:lnSpc>
              <a:spcBef>
                <a:spcPct val="0"/>
              </a:spcBef>
              <a:spcAft>
                <a:spcPct val="0"/>
              </a:spcAft>
              <a:buNone/>
            </a:pPr>
            <a:endParaRPr lang="en-US" altLang="en-US" sz="1200" b="1" dirty="0">
              <a:solidFill>
                <a:srgbClr val="49463A"/>
              </a:solidFill>
              <a:ea typeface="Calibri" panose="020F0502020204030204" pitchFamily="34" charset="0"/>
              <a:cs typeface="Tahoma" panose="020B0604030504040204" pitchFamily="34" charset="0"/>
            </a:endParaRPr>
          </a:p>
          <a:p>
            <a:pPr marL="0" indent="0" eaLnBrk="0" fontAlgn="base" hangingPunct="0">
              <a:lnSpc>
                <a:spcPct val="100000"/>
              </a:lnSpc>
              <a:spcBef>
                <a:spcPct val="0"/>
              </a:spcBef>
              <a:spcAft>
                <a:spcPct val="0"/>
              </a:spcAft>
              <a:buNone/>
            </a:pPr>
            <a:r>
              <a:rPr lang="en-US" altLang="en-US" sz="1200" b="1" dirty="0">
                <a:solidFill>
                  <a:srgbClr val="49463A"/>
                </a:solidFill>
                <a:ea typeface="Times New Roman" panose="02020603050405020304" pitchFamily="18" charset="0"/>
                <a:cs typeface="Tahoma" panose="020B0604030504040204" pitchFamily="34" charset="0"/>
              </a:rPr>
              <a:t>         Interested in receiving email updates from Science Assessment?</a:t>
            </a:r>
          </a:p>
          <a:p>
            <a:pPr marL="0" indent="0" eaLnBrk="0" fontAlgn="base" hangingPunct="0">
              <a:lnSpc>
                <a:spcPct val="100000"/>
              </a:lnSpc>
              <a:spcBef>
                <a:spcPct val="0"/>
              </a:spcBef>
              <a:spcAft>
                <a:spcPct val="0"/>
              </a:spcAft>
              <a:buNone/>
            </a:pPr>
            <a:r>
              <a:rPr lang="en-US" altLang="en-US" sz="1200" dirty="0">
                <a:solidFill>
                  <a:schemeClr val="tx1"/>
                </a:solidFill>
                <a:ea typeface="Calibri" panose="020F0502020204030204" pitchFamily="34" charset="0"/>
                <a:cs typeface="Times New Roman" panose="02020603050405020304" pitchFamily="18" charset="0"/>
              </a:rPr>
              <a:t/>
            </a:r>
            <a:br>
              <a:rPr lang="en-US" altLang="en-US" sz="1200" dirty="0">
                <a:solidFill>
                  <a:schemeClr val="tx1"/>
                </a:solidFill>
                <a:ea typeface="Calibri" panose="020F0502020204030204" pitchFamily="34" charset="0"/>
                <a:cs typeface="Times New Roman" panose="02020603050405020304" pitchFamily="18" charset="0"/>
              </a:rPr>
            </a:br>
            <a:r>
              <a:rPr lang="en-US" altLang="en-US" sz="1200" dirty="0">
                <a:solidFill>
                  <a:srgbClr val="49463A"/>
                </a:solidFill>
                <a:ea typeface="Times New Roman" panose="02020603050405020304" pitchFamily="18" charset="0"/>
                <a:cs typeface="Tahoma" panose="020B0604030504040204" pitchFamily="34" charset="0"/>
              </a:rPr>
              <a:t>Go to the </a:t>
            </a:r>
            <a:r>
              <a:rPr lang="en-US" altLang="en-US" sz="1200" dirty="0">
                <a:solidFill>
                  <a:srgbClr val="0000FF"/>
                </a:solidFill>
                <a:ea typeface="Calibri" panose="020F0502020204030204" pitchFamily="34" charset="0"/>
                <a:cs typeface="Times New Roman" panose="02020603050405020304" pitchFamily="18" charset="0"/>
                <a:hlinkClick r:id="rId3"/>
              </a:rPr>
              <a:t>Subscribe page</a:t>
            </a:r>
            <a:r>
              <a:rPr lang="en-US" altLang="en-US" sz="1200" dirty="0">
                <a:solidFill>
                  <a:schemeClr val="tx1"/>
                </a:solidFill>
                <a:ea typeface="Calibri" panose="020F0502020204030204" pitchFamily="34" charset="0"/>
                <a:cs typeface="Times New Roman" panose="02020603050405020304" pitchFamily="18" charset="0"/>
              </a:rPr>
              <a:t> </a:t>
            </a:r>
            <a:r>
              <a:rPr lang="en-US" altLang="en-US" sz="1200" dirty="0">
                <a:solidFill>
                  <a:srgbClr val="49463A"/>
                </a:solidFill>
                <a:ea typeface="Times New Roman" panose="02020603050405020304" pitchFamily="18" charset="0"/>
                <a:cs typeface="Tahoma" panose="020B0604030504040204" pitchFamily="34" charset="0"/>
              </a:rPr>
              <a:t>for GovDelivery. Enter your email address. On the Subscriptions page, select Content Areas &gt; Science, then select the grade band(s) for which you would like to receive information. If you are interested in receiving updates from other OSPI departments, you can select those areas as well. Follow the directions until you have completed registration.</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19</a:t>
            </a:fld>
            <a:endParaRPr lang="en-US" dirty="0"/>
          </a:p>
        </p:txBody>
      </p:sp>
      <p:pic>
        <p:nvPicPr>
          <p:cNvPr id="7" name="Picture 7" descr="cid:image001.png@01D0738C.E9061510">
            <a:hlinkClick r:id="rId3"/>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182285" y="4461726"/>
            <a:ext cx="198439" cy="182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2997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8"/>
            <a:ext cx="10058400" cy="1311385"/>
          </a:xfrm>
        </p:spPr>
        <p:txBody>
          <a:bodyPr>
            <a:normAutofit/>
          </a:bodyPr>
          <a:lstStyle/>
          <a:p>
            <a:r>
              <a:rPr lang="en-US" dirty="0" smtClean="0"/>
              <a:t>Today’s Topics </a:t>
            </a:r>
            <a:endParaRPr lang="en-US" dirty="0"/>
          </a:p>
        </p:txBody>
      </p:sp>
      <p:sp>
        <p:nvSpPr>
          <p:cNvPr id="3" name="Content Placeholder 2"/>
          <p:cNvSpPr>
            <a:spLocks noGrp="1"/>
          </p:cNvSpPr>
          <p:nvPr>
            <p:ph sz="quarter" idx="1"/>
          </p:nvPr>
        </p:nvSpPr>
        <p:spPr>
          <a:xfrm>
            <a:off x="1097280" y="1774455"/>
            <a:ext cx="4399168" cy="3840388"/>
          </a:xfrm>
        </p:spPr>
        <p:txBody>
          <a:bodyPr>
            <a:noAutofit/>
          </a:bodyPr>
          <a:lstStyle/>
          <a:p>
            <a:pPr marL="0" indent="0">
              <a:buNone/>
            </a:pPr>
            <a:r>
              <a:rPr lang="en-US" sz="2400" b="1" dirty="0" smtClean="0"/>
              <a:t>Now:</a:t>
            </a:r>
          </a:p>
          <a:p>
            <a:pPr marL="0" indent="0">
              <a:buNone/>
            </a:pPr>
            <a:r>
              <a:rPr lang="en-US" sz="2400" dirty="0" smtClean="0"/>
              <a:t>ESSA </a:t>
            </a:r>
            <a:r>
              <a:rPr lang="en-US" sz="2400" dirty="0"/>
              <a:t>Update</a:t>
            </a:r>
          </a:p>
          <a:p>
            <a:pPr marL="0" indent="0">
              <a:buNone/>
            </a:pPr>
            <a:r>
              <a:rPr lang="en-US" sz="2400" dirty="0" smtClean="0"/>
              <a:t>Spring </a:t>
            </a:r>
            <a:r>
              <a:rPr lang="en-US" sz="2400" dirty="0"/>
              <a:t>Administration News </a:t>
            </a:r>
          </a:p>
          <a:p>
            <a:pPr marL="0" indent="0">
              <a:buNone/>
            </a:pPr>
            <a:r>
              <a:rPr lang="en-US" sz="2400" dirty="0"/>
              <a:t>Data and Score </a:t>
            </a:r>
            <a:r>
              <a:rPr lang="en-US" sz="2400" dirty="0" smtClean="0"/>
              <a:t>Releases</a:t>
            </a:r>
          </a:p>
          <a:p>
            <a:pPr marL="0" indent="0">
              <a:buNone/>
            </a:pPr>
            <a:r>
              <a:rPr lang="en-US" sz="2400" dirty="0" smtClean="0"/>
              <a:t>Technology </a:t>
            </a:r>
            <a:r>
              <a:rPr lang="en-US" sz="2400" strike="sngStrike" dirty="0" smtClean="0"/>
              <a:t>and System </a:t>
            </a:r>
            <a:r>
              <a:rPr lang="en-US" sz="2400" strike="sngStrike" dirty="0"/>
              <a:t>Downtimes</a:t>
            </a:r>
          </a:p>
          <a:p>
            <a:pPr marL="0" indent="0">
              <a:buNone/>
            </a:pPr>
            <a:r>
              <a:rPr lang="en-US" sz="2400" dirty="0"/>
              <a:t>Science Standards </a:t>
            </a:r>
            <a:r>
              <a:rPr lang="en-US" sz="2400" dirty="0" smtClean="0"/>
              <a:t>Activities</a:t>
            </a:r>
          </a:p>
          <a:p>
            <a:pPr marL="0" indent="0">
              <a:buNone/>
            </a:pPr>
            <a:r>
              <a:rPr lang="en-US" sz="2400" dirty="0"/>
              <a:t>Collection of </a:t>
            </a:r>
            <a:r>
              <a:rPr lang="en-US" sz="2400" dirty="0" smtClean="0"/>
              <a:t>Evidence</a:t>
            </a:r>
            <a:endParaRPr lang="en-US" sz="2400" dirty="0"/>
          </a:p>
          <a:p>
            <a:pPr marL="0" indent="0">
              <a:buNone/>
            </a:pPr>
            <a:endParaRPr lang="en-US" sz="2400"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z="1500" b="1"/>
              <a:pPr/>
              <a:t>2</a:t>
            </a:fld>
            <a:endParaRPr lang="en-US" sz="1500" b="1" dirty="0"/>
          </a:p>
        </p:txBody>
      </p:sp>
      <p:sp>
        <p:nvSpPr>
          <p:cNvPr id="7" name="Content Placeholder 2"/>
          <p:cNvSpPr txBox="1">
            <a:spLocks/>
          </p:cNvSpPr>
          <p:nvPr/>
        </p:nvSpPr>
        <p:spPr>
          <a:xfrm>
            <a:off x="6015998" y="1776135"/>
            <a:ext cx="4399168" cy="3840388"/>
          </a:xfrm>
          <a:prstGeom prst="rect">
            <a:avLst/>
          </a:prstGeom>
        </p:spPr>
        <p:txBody>
          <a:bodyPr vert="horz" lIns="0" tIns="45717" rIns="0" bIns="45717" rtlCol="0">
            <a:noAutofit/>
          </a:bodyPr>
          <a:lstStyle>
            <a:lvl1pPr marL="91435" indent="-91435" algn="l" defTabSz="91434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100" kern="1200">
                <a:solidFill>
                  <a:schemeClr val="tx2"/>
                </a:solidFill>
                <a:latin typeface="+mn-lt"/>
                <a:ea typeface="+mn-ea"/>
                <a:cs typeface="+mn-cs"/>
              </a:defRPr>
            </a:lvl1pPr>
            <a:lvl2pPr marL="384023" indent="-182868" algn="l" defTabSz="914340" rtl="0" eaLnBrk="1" latinLnBrk="0" hangingPunct="1">
              <a:lnSpc>
                <a:spcPct val="90000"/>
              </a:lnSpc>
              <a:spcBef>
                <a:spcPts val="200"/>
              </a:spcBef>
              <a:spcAft>
                <a:spcPts val="400"/>
              </a:spcAft>
              <a:buClr>
                <a:schemeClr val="accent1"/>
              </a:buClr>
              <a:buFont typeface="Calibri" pitchFamily="34" charset="0"/>
              <a:buChar char="◦"/>
              <a:defRPr sz="1900" kern="1200">
                <a:solidFill>
                  <a:schemeClr val="tx2"/>
                </a:solidFill>
                <a:latin typeface="+mn-lt"/>
                <a:ea typeface="+mn-ea"/>
                <a:cs typeface="+mn-cs"/>
              </a:defRPr>
            </a:lvl2pPr>
            <a:lvl3pPr marL="566891" indent="-182868"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2"/>
                </a:solidFill>
                <a:latin typeface="+mn-lt"/>
                <a:ea typeface="+mn-ea"/>
                <a:cs typeface="+mn-cs"/>
              </a:defRPr>
            </a:lvl3pPr>
            <a:lvl4pPr marL="749758" indent="-182868"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2"/>
                </a:solidFill>
                <a:latin typeface="+mn-lt"/>
                <a:ea typeface="+mn-ea"/>
                <a:cs typeface="+mn-cs"/>
              </a:defRPr>
            </a:lvl4pPr>
            <a:lvl5pPr marL="932628" indent="-182868"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2"/>
                </a:solidFill>
                <a:latin typeface="+mn-lt"/>
                <a:ea typeface="+mn-ea"/>
                <a:cs typeface="+mn-cs"/>
              </a:defRPr>
            </a:lvl5pPr>
            <a:lvl6pPr marL="1099929"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6pPr>
            <a:lvl7pPr marL="1299916"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7pPr>
            <a:lvl8pPr marL="1499903"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8pPr>
            <a:lvl9pPr marL="1699890" indent="-228584" algn="l" defTabSz="914340" rtl="0" eaLnBrk="1" latinLnBrk="0" hangingPunct="1">
              <a:lnSpc>
                <a:spcPct val="90000"/>
              </a:lnSpc>
              <a:spcBef>
                <a:spcPts val="200"/>
              </a:spcBef>
              <a:spcAft>
                <a:spcPts val="400"/>
              </a:spcAft>
              <a:buClr>
                <a:schemeClr val="accent1"/>
              </a:buClr>
              <a:buFont typeface="Calibri" pitchFamily="34" charset="0"/>
              <a:buChar char="◦"/>
              <a:defRPr sz="1500" kern="1200">
                <a:solidFill>
                  <a:schemeClr val="tx1">
                    <a:lumMod val="75000"/>
                    <a:lumOff val="25000"/>
                  </a:schemeClr>
                </a:solidFill>
                <a:latin typeface="+mn-lt"/>
                <a:ea typeface="+mn-ea"/>
                <a:cs typeface="+mn-cs"/>
              </a:defRPr>
            </a:lvl9pPr>
          </a:lstStyle>
          <a:p>
            <a:pPr marL="0" indent="0">
              <a:buNone/>
            </a:pPr>
            <a:r>
              <a:rPr lang="en-US" sz="2400" b="1" dirty="0" smtClean="0"/>
              <a:t>Later:</a:t>
            </a:r>
          </a:p>
          <a:p>
            <a:pPr marL="0" indent="0">
              <a:buNone/>
            </a:pPr>
            <a:r>
              <a:rPr lang="en-US" sz="2400" strike="sngStrike" dirty="0" smtClean="0"/>
              <a:t>Teacher </a:t>
            </a:r>
            <a:r>
              <a:rPr lang="en-US" sz="2400" strike="sngStrike" dirty="0"/>
              <a:t>Hand Scoring System (THSS)</a:t>
            </a:r>
          </a:p>
          <a:p>
            <a:pPr marL="0" indent="0">
              <a:buNone/>
            </a:pPr>
            <a:r>
              <a:rPr lang="en-US" sz="2400" strike="sngStrike" dirty="0" smtClean="0"/>
              <a:t>WA-AIM</a:t>
            </a:r>
          </a:p>
          <a:p>
            <a:pPr marL="0" indent="0">
              <a:buNone/>
            </a:pPr>
            <a:r>
              <a:rPr lang="en-US" sz="2400" dirty="0" smtClean="0"/>
              <a:t>Student </a:t>
            </a:r>
            <a:r>
              <a:rPr lang="en-US" sz="2400" dirty="0"/>
              <a:t>Growth Percentiles</a:t>
            </a:r>
          </a:p>
          <a:p>
            <a:pPr marL="0" indent="0">
              <a:buNone/>
            </a:pPr>
            <a:r>
              <a:rPr lang="en-US" sz="2400" dirty="0" smtClean="0"/>
              <a:t>ELPA21</a:t>
            </a:r>
            <a:endParaRPr lang="en-US" sz="2400" dirty="0"/>
          </a:p>
        </p:txBody>
      </p:sp>
      <p:pic>
        <p:nvPicPr>
          <p:cNvPr id="1026" name="Picture 2" descr="https://pbs.twimg.com/profile_images/563108690136272897/xZHPvRpJ.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16290" y="141852"/>
            <a:ext cx="2000250" cy="2000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91735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 of Evidence</a:t>
            </a:r>
            <a:endParaRPr lang="en-US" dirty="0"/>
          </a:p>
        </p:txBody>
      </p:sp>
      <p:sp>
        <p:nvSpPr>
          <p:cNvPr id="3" name="Content Placeholder 2"/>
          <p:cNvSpPr>
            <a:spLocks noGrp="1"/>
          </p:cNvSpPr>
          <p:nvPr>
            <p:ph idx="1"/>
          </p:nvPr>
        </p:nvSpPr>
        <p:spPr/>
        <p:txBody>
          <a:bodyPr>
            <a:normAutofit/>
          </a:bodyPr>
          <a:lstStyle/>
          <a:p>
            <a:pPr marL="0" indent="0">
              <a:buNone/>
            </a:pPr>
            <a:r>
              <a:rPr lang="en-US" dirty="0"/>
              <a:t>January </a:t>
            </a:r>
            <a:r>
              <a:rPr lang="en-US" dirty="0" smtClean="0"/>
              <a:t>27, 2016 is the submission date for: </a:t>
            </a:r>
          </a:p>
          <a:p>
            <a:pPr marL="0" indent="0">
              <a:buNone/>
            </a:pPr>
            <a:r>
              <a:rPr lang="en-US" dirty="0"/>
              <a:t>	</a:t>
            </a:r>
            <a:r>
              <a:rPr lang="en-US" dirty="0" smtClean="0"/>
              <a:t>Reading, Writing, Mathematics – format 1 - COE</a:t>
            </a:r>
          </a:p>
          <a:p>
            <a:pPr marL="0" indent="0">
              <a:buNone/>
            </a:pPr>
            <a:r>
              <a:rPr lang="en-US" dirty="0" smtClean="0"/>
              <a:t>Eligible students are:</a:t>
            </a:r>
          </a:p>
          <a:p>
            <a:pPr lvl="1">
              <a:buFont typeface="Arial" panose="020B0604020202020204" pitchFamily="34" charset="0"/>
              <a:buChar char="•"/>
            </a:pPr>
            <a:r>
              <a:rPr lang="en-US" dirty="0" smtClean="0"/>
              <a:t>Any </a:t>
            </a:r>
            <a:r>
              <a:rPr lang="en-US" dirty="0"/>
              <a:t>student who has attempted the large-scale assessment (HSPE, </a:t>
            </a:r>
            <a:r>
              <a:rPr lang="en-US" dirty="0" smtClean="0"/>
              <a:t>EOC, </a:t>
            </a:r>
            <a:r>
              <a:rPr lang="en-US" dirty="0"/>
              <a:t>or Smarter </a:t>
            </a:r>
            <a:r>
              <a:rPr lang="en-US" dirty="0" smtClean="0"/>
              <a:t>Balanced</a:t>
            </a:r>
            <a:r>
              <a:rPr lang="en-US" dirty="0"/>
              <a:t>) one time and has not met </a:t>
            </a:r>
            <a:r>
              <a:rPr lang="en-US" dirty="0" smtClean="0"/>
              <a:t>standard</a:t>
            </a:r>
            <a:r>
              <a:rPr lang="en-US" dirty="0"/>
              <a:t>.</a:t>
            </a:r>
            <a:endParaRPr lang="en-US" dirty="0" smtClean="0"/>
          </a:p>
          <a:p>
            <a:pPr lvl="1">
              <a:buFont typeface="Arial" panose="020B0604020202020204" pitchFamily="34" charset="0"/>
              <a:buChar char="•"/>
            </a:pPr>
            <a:r>
              <a:rPr lang="en-US" dirty="0" smtClean="0"/>
              <a:t>Students who have been authorized to complete a subsequent COE.</a:t>
            </a:r>
          </a:p>
          <a:p>
            <a:pPr lvl="1">
              <a:buFont typeface="Arial" panose="020B0604020202020204" pitchFamily="34" charset="0"/>
              <a:buChar char="•"/>
            </a:pPr>
            <a:r>
              <a:rPr lang="en-US" dirty="0" smtClean="0"/>
              <a:t>Transfer </a:t>
            </a:r>
            <a:r>
              <a:rPr lang="en-US" dirty="0"/>
              <a:t>students with approved Graduation Alternative </a:t>
            </a:r>
            <a:r>
              <a:rPr lang="en-US" dirty="0" smtClean="0"/>
              <a:t>access.</a:t>
            </a:r>
            <a:endParaRPr lang="en-US" dirty="0"/>
          </a:p>
          <a:p>
            <a:pPr marL="0" indent="0">
              <a:buNone/>
            </a:pPr>
            <a:r>
              <a:rPr lang="en-US" dirty="0" smtClean="0"/>
              <a:t>All collections must be electronically submitted and paper-based materials posted by 5 pm to be considered on-time and to qualify for the stipend.</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11778192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COE Timelines for January submission</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a:t>CEDARS Extract - December 18 and January 8</a:t>
            </a:r>
          </a:p>
          <a:p>
            <a:r>
              <a:rPr lang="en-US" dirty="0"/>
              <a:t>First day to submit – January 11</a:t>
            </a:r>
          </a:p>
          <a:p>
            <a:r>
              <a:rPr lang="en-US" dirty="0"/>
              <a:t>Submission Date - January 27</a:t>
            </a:r>
          </a:p>
          <a:p>
            <a:r>
              <a:rPr lang="en-US" dirty="0"/>
              <a:t>Scoring – February 1 through March 18</a:t>
            </a:r>
          </a:p>
          <a:p>
            <a:r>
              <a:rPr lang="en-US" dirty="0"/>
              <a:t>WAMS Upload – March </a:t>
            </a:r>
            <a:r>
              <a:rPr lang="en-US" dirty="0" smtClean="0"/>
              <a:t>25</a:t>
            </a:r>
            <a:r>
              <a:rPr lang="en-US" baseline="30000" dirty="0" smtClean="0"/>
              <a:t>th</a:t>
            </a:r>
          </a:p>
          <a:p>
            <a:r>
              <a:rPr lang="en-US" dirty="0"/>
              <a:t>Score reports shipped – April 29</a:t>
            </a:r>
          </a:p>
          <a:p>
            <a:endParaRPr lang="en-US" baseline="30000" dirty="0" smtClean="0"/>
          </a:p>
          <a:p>
            <a:endParaRPr lang="en-US" baseline="30000" dirty="0"/>
          </a:p>
          <a:p>
            <a:endParaRPr lang="en-US" baseline="30000" dirty="0"/>
          </a:p>
          <a:p>
            <a:endParaRPr lang="en-US" dirty="0" smtClean="0"/>
          </a:p>
          <a:p>
            <a:endParaRPr lang="en-US" dirty="0"/>
          </a:p>
        </p:txBody>
      </p:sp>
      <p:sp>
        <p:nvSpPr>
          <p:cNvPr id="4" name="Date Placeholder 3"/>
          <p:cNvSpPr>
            <a:spLocks noGrp="1"/>
          </p:cNvSpPr>
          <p:nvPr>
            <p:ph type="dt" sz="half" idx="10"/>
          </p:nvPr>
        </p:nvSpPr>
        <p:spPr/>
        <p:txBody>
          <a:bodyPr/>
          <a:lstStyle/>
          <a:p>
            <a:fld id="{06A85503-8693-44BF-909D-97D9E7CFE069}" type="datetime1">
              <a:rPr lang="en-US" smtClean="0"/>
              <a:t>1/12/2016</a:t>
            </a:fld>
            <a:endParaRPr lang="en-US" dirty="0"/>
          </a:p>
        </p:txBody>
      </p:sp>
      <p:sp>
        <p:nvSpPr>
          <p:cNvPr id="5" name="Footer Placeholder 4"/>
          <p:cNvSpPr>
            <a:spLocks noGrp="1"/>
          </p:cNvSpPr>
          <p:nvPr>
            <p:ph type="ftr" sz="quarter" idx="11"/>
          </p:nvPr>
        </p:nvSpPr>
        <p:spPr/>
        <p:txBody>
          <a:body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21</a:t>
            </a:fld>
            <a:endParaRPr lang="en-US" dirty="0"/>
          </a:p>
        </p:txBody>
      </p:sp>
    </p:spTree>
    <p:extLst>
      <p:ext uri="{BB962C8B-B14F-4D97-AF65-F5344CB8AC3E}">
        <p14:creationId xmlns:p14="http://schemas.microsoft.com/office/powerpoint/2010/main" val="2570528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WCAP Contacts</a:t>
            </a:r>
            <a:endParaRPr lang="en-US" dirty="0"/>
          </a:p>
        </p:txBody>
      </p:sp>
      <p:sp>
        <p:nvSpPr>
          <p:cNvPr id="3" name="Content Placeholder 2"/>
          <p:cNvSpPr>
            <a:spLocks noGrp="1"/>
          </p:cNvSpPr>
          <p:nvPr>
            <p:ph idx="1"/>
          </p:nvPr>
        </p:nvSpPr>
        <p:spPr/>
        <p:txBody>
          <a:bodyPr>
            <a:normAutofit/>
          </a:bodyPr>
          <a:lstStyle/>
          <a:p>
            <a:pPr marL="457170" indent="-457170"/>
            <a:r>
              <a:rPr lang="en-US" dirty="0" smtClean="0"/>
              <a:t>AIR Help Desk for Technical, Network, and password issues</a:t>
            </a:r>
          </a:p>
          <a:p>
            <a:pPr marL="731791" lvl="1" indent="-457170"/>
            <a:r>
              <a:rPr lang="en-US" dirty="0" smtClean="0">
                <a:hlinkClick r:id="rId2"/>
              </a:rPr>
              <a:t>AIR Help Desk:  wahelpdesk@air.org</a:t>
            </a:r>
            <a:r>
              <a:rPr lang="en-US" dirty="0" smtClean="0"/>
              <a:t> 1-844-560-7366</a:t>
            </a:r>
          </a:p>
          <a:p>
            <a:pPr marL="457170" indent="-457170"/>
            <a:r>
              <a:rPr lang="en-US" dirty="0" smtClean="0"/>
              <a:t>OSPI Assessment Analysts for student data issues</a:t>
            </a:r>
          </a:p>
          <a:p>
            <a:pPr marL="731791" lvl="1" indent="-457170"/>
            <a:r>
              <a:rPr lang="en-US" dirty="0" smtClean="0"/>
              <a:t>OSPI Assessment Analysts: </a:t>
            </a:r>
            <a:r>
              <a:rPr lang="en-US" dirty="0" smtClean="0">
                <a:hlinkClick r:id="rId3"/>
              </a:rPr>
              <a:t>assessmentanalysts@k12.wa.us</a:t>
            </a:r>
            <a:r>
              <a:rPr lang="en-US" dirty="0" smtClean="0"/>
              <a:t> 360-725-6109</a:t>
            </a:r>
          </a:p>
          <a:p>
            <a:pPr marL="457170" indent="-457170"/>
            <a:r>
              <a:rPr lang="en-US" dirty="0" smtClean="0"/>
              <a:t>OSPI Assessment Operations for assessment policy and test materials</a:t>
            </a:r>
          </a:p>
          <a:p>
            <a:pPr marL="731791" lvl="1" indent="-457170"/>
            <a:r>
              <a:rPr lang="en-US" dirty="0" smtClean="0"/>
              <a:t>Assessment Operations </a:t>
            </a:r>
            <a:r>
              <a:rPr lang="en-US" dirty="0" smtClean="0">
                <a:hlinkClick r:id="rId4"/>
              </a:rPr>
              <a:t>Assessment@k12.wa.us</a:t>
            </a:r>
            <a:r>
              <a:rPr lang="en-US" dirty="0" smtClean="0"/>
              <a:t> </a:t>
            </a:r>
            <a:r>
              <a:rPr lang="en-US" dirty="0">
                <a:solidFill>
                  <a:schemeClr val="tx1"/>
                </a:solidFill>
              </a:rPr>
              <a:t>(360) 725-6348 or </a:t>
            </a:r>
            <a:r>
              <a:rPr lang="en-US" dirty="0" smtClean="0"/>
              <a:t>(</a:t>
            </a:r>
            <a:r>
              <a:rPr lang="en-US" dirty="0"/>
              <a:t>800) 725-4311, </a:t>
            </a:r>
            <a:r>
              <a:rPr lang="en-US" dirty="0" smtClean="0"/>
              <a:t>press </a:t>
            </a:r>
            <a:r>
              <a:rPr lang="en-US" dirty="0"/>
              <a:t>option 3</a:t>
            </a:r>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8988893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OSPI exterior NEW.jpg"/>
          <p:cNvPicPr>
            <a:picLocks noGrp="1" noChangeAspect="1"/>
          </p:cNvPicPr>
          <p:nvPr>
            <p:ph sz="quarter" idx="1"/>
          </p:nvPr>
        </p:nvPicPr>
        <p:blipFill>
          <a:blip r:embed="rId3" cstate="print">
            <a:lum bright="63000" contrast="-80000"/>
          </a:blip>
          <a:stretch>
            <a:fillRect/>
          </a:stretch>
        </p:blipFill>
        <p:spPr>
          <a:xfrm>
            <a:off x="1236372" y="681646"/>
            <a:ext cx="9976111" cy="4757383"/>
          </a:xfrm>
          <a:ln w="88900" cap="sq" cmpd="thickThin">
            <a:solidFill>
              <a:srgbClr val="000000"/>
            </a:solidFill>
          </a:ln>
          <a:effectLst>
            <a:innerShdw blurRad="76200">
              <a:srgbClr val="000000"/>
            </a:innerShdw>
          </a:effectLst>
        </p:spPr>
      </p:pic>
      <p:sp>
        <p:nvSpPr>
          <p:cNvPr id="38916" name="TextBox 5"/>
          <p:cNvSpPr txBox="1">
            <a:spLocks noChangeArrowheads="1"/>
          </p:cNvSpPr>
          <p:nvPr/>
        </p:nvSpPr>
        <p:spPr bwMode="auto">
          <a:xfrm>
            <a:off x="3863172" y="2895605"/>
            <a:ext cx="4816549" cy="1200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7" rIns="91435" bIns="45717">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sz="7200" dirty="0">
                <a:solidFill>
                  <a:srgbClr val="63666A"/>
                </a:solidFill>
                <a:latin typeface="Calibri"/>
                <a:ea typeface="ＭＳ Ｐゴシック" charset="-128"/>
                <a:cs typeface="ＭＳ Ｐゴシック"/>
              </a:rPr>
              <a:t>Thank you!</a:t>
            </a:r>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OFFICE OF SUPERINTENDENT OF PUBLIC INSTRUCTION</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1208325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 Student Succeeds Act - ESSA	</a:t>
            </a:r>
            <a:endParaRPr lang="en-US" dirty="0"/>
          </a:p>
        </p:txBody>
      </p:sp>
      <p:sp>
        <p:nvSpPr>
          <p:cNvPr id="3" name="Content Placeholder 2"/>
          <p:cNvSpPr>
            <a:spLocks noGrp="1"/>
          </p:cNvSpPr>
          <p:nvPr>
            <p:ph idx="1"/>
          </p:nvPr>
        </p:nvSpPr>
        <p:spPr>
          <a:xfrm>
            <a:off x="1191721" y="1858781"/>
            <a:ext cx="9848539" cy="3883408"/>
          </a:xfrm>
        </p:spPr>
        <p:txBody>
          <a:bodyPr>
            <a:normAutofit fontScale="92500" lnSpcReduction="10000"/>
          </a:bodyPr>
          <a:lstStyle/>
          <a:p>
            <a:r>
              <a:rPr lang="en-US" sz="2700" dirty="0" smtClean="0"/>
              <a:t>ESSA signed </a:t>
            </a:r>
            <a:r>
              <a:rPr lang="en-US" sz="2700" dirty="0"/>
              <a:t>into law Dec 2, 2015, is the new reauthorization of ESEA, and replaces NCLB.</a:t>
            </a:r>
          </a:p>
          <a:p>
            <a:r>
              <a:rPr lang="en-US" sz="2700" dirty="0"/>
              <a:t>The Every Student Succeeds Act:  </a:t>
            </a:r>
          </a:p>
          <a:p>
            <a:pPr lvl="1">
              <a:buFont typeface="Arial" panose="020B0604020202020204" pitchFamily="34" charset="0"/>
              <a:buChar char="•"/>
            </a:pPr>
            <a:r>
              <a:rPr lang="en-US" sz="2700" dirty="0"/>
              <a:t>Maintains annual assessments and authorizes innovative assessment pilots</a:t>
            </a:r>
          </a:p>
          <a:p>
            <a:pPr lvl="1">
              <a:buFont typeface="Arial" panose="020B0604020202020204" pitchFamily="34" charset="0"/>
              <a:buChar char="•"/>
            </a:pPr>
            <a:r>
              <a:rPr lang="en-US" sz="2700" dirty="0"/>
              <a:t>Gives states increased flexibility to design school accountability systems, school interventions, and student supports </a:t>
            </a:r>
          </a:p>
          <a:p>
            <a:pPr lvl="1">
              <a:buFont typeface="Arial" panose="020B0604020202020204" pitchFamily="34" charset="0"/>
              <a:buChar char="•"/>
            </a:pPr>
            <a:r>
              <a:rPr lang="en-US" sz="2700" dirty="0"/>
              <a:t>Gives states flexibility to work with local stakeholders to develop educator evaluation and support systems</a:t>
            </a:r>
          </a:p>
          <a:p>
            <a:pPr lvl="1">
              <a:buFont typeface="Arial" panose="020B0604020202020204" pitchFamily="34" charset="0"/>
              <a:buChar char="•"/>
            </a:pPr>
            <a:r>
              <a:rPr lang="en-US" sz="2700" dirty="0"/>
              <a:t>Increases state and local flexibility in the use of federal funds </a:t>
            </a:r>
          </a:p>
          <a:p>
            <a:endParaRPr lang="en-US" dirty="0"/>
          </a:p>
        </p:txBody>
      </p:sp>
    </p:spTree>
    <p:extLst>
      <p:ext uri="{BB962C8B-B14F-4D97-AF65-F5344CB8AC3E}">
        <p14:creationId xmlns:p14="http://schemas.microsoft.com/office/powerpoint/2010/main" val="871104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92" y="286607"/>
            <a:ext cx="10590549" cy="1450757"/>
          </a:xfrm>
        </p:spPr>
        <p:txBody>
          <a:bodyPr/>
          <a:lstStyle/>
          <a:p>
            <a:r>
              <a:rPr lang="en-US" dirty="0" smtClean="0"/>
              <a:t>What is the opportunity for state leaders?</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a:t>The new law provides many new opportunities for states. </a:t>
            </a:r>
          </a:p>
          <a:p>
            <a:r>
              <a:rPr lang="en-US" sz="3200" dirty="0"/>
              <a:t>States have time to reflect on what has worked well in our current system and what we would like to refine.</a:t>
            </a:r>
          </a:p>
          <a:p>
            <a:r>
              <a:rPr lang="en-US" sz="3200" dirty="0"/>
              <a:t>States are encouraged to work with stakeholders to consider what our theory of action is and what we are hoping to achieve as a starting point. </a:t>
            </a:r>
          </a:p>
          <a:p>
            <a:r>
              <a:rPr lang="en-US" sz="3200" dirty="0"/>
              <a:t>OSPI will be establishing a large stakeholders’ group and soliciting input through a variety of means.</a:t>
            </a:r>
          </a:p>
        </p:txBody>
      </p:sp>
    </p:spTree>
    <p:extLst>
      <p:ext uri="{BB962C8B-B14F-4D97-AF65-F5344CB8AC3E}">
        <p14:creationId xmlns:p14="http://schemas.microsoft.com/office/powerpoint/2010/main" val="681407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Spring Test Administration News</a:t>
            </a:r>
            <a:endParaRPr lang="en-US" dirty="0"/>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US" sz="2400" dirty="0" smtClean="0"/>
              <a:t> Classroom Activities (CAs) are not required. CAs continue to be available, if teachers choose to use them, for either or both interim and summative assessments.</a:t>
            </a:r>
          </a:p>
          <a:p>
            <a:pPr>
              <a:buFont typeface="Wingdings" panose="05000000000000000000" pitchFamily="2" charset="2"/>
              <a:buChar char="§"/>
            </a:pPr>
            <a:r>
              <a:rPr lang="en-US" sz="2400" dirty="0" smtClean="0"/>
              <a:t> The high school online test administration window has changed from the last seven weeks to the last 12 weeks of the district’s school year. The tests are available from March 7 through June 10.</a:t>
            </a:r>
          </a:p>
          <a:p>
            <a:pPr>
              <a:buFont typeface="Wingdings" panose="05000000000000000000" pitchFamily="2" charset="2"/>
              <a:buChar char="§"/>
            </a:pPr>
            <a:r>
              <a:rPr lang="en-US" sz="2400" dirty="0" smtClean="0"/>
              <a:t> Smarter Balanced ELA should be administered to 10th graders as it is the State’s exit exam requirement. If a student does not receive a College and Career Ready (CCR) score level of 3 or 4, s/he must take the test again in the 11</a:t>
            </a:r>
            <a:r>
              <a:rPr lang="en-US" sz="2400" baseline="30000" dirty="0" smtClean="0"/>
              <a:t>th</a:t>
            </a:r>
            <a:r>
              <a:rPr lang="en-US" sz="2400" dirty="0" smtClean="0"/>
              <a:t> grade for accountability.</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2225873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a:t>
            </a:r>
            <a:r>
              <a:rPr lang="en-US" baseline="30000" dirty="0" smtClean="0"/>
              <a:t>th</a:t>
            </a:r>
            <a:r>
              <a:rPr lang="en-US" dirty="0" smtClean="0"/>
              <a:t> Graders &amp; Math Smarter Balanced</a:t>
            </a:r>
            <a:endParaRPr lang="en-US" dirty="0"/>
          </a:p>
        </p:txBody>
      </p:sp>
      <p:sp>
        <p:nvSpPr>
          <p:cNvPr id="3" name="Content Placeholder 2"/>
          <p:cNvSpPr>
            <a:spLocks noGrp="1"/>
          </p:cNvSpPr>
          <p:nvPr>
            <p:ph idx="1"/>
          </p:nvPr>
        </p:nvSpPr>
        <p:spPr>
          <a:xfrm>
            <a:off x="1097280" y="1775399"/>
            <a:ext cx="10058400" cy="3705719"/>
          </a:xfrm>
        </p:spPr>
        <p:txBody>
          <a:bodyPr>
            <a:noAutofit/>
          </a:bodyPr>
          <a:lstStyle/>
          <a:p>
            <a:r>
              <a:rPr lang="en-US" sz="2000" b="1" dirty="0" smtClean="0"/>
              <a:t>Beginning </a:t>
            </a:r>
            <a:r>
              <a:rPr lang="en-US" sz="2000" b="1" dirty="0"/>
              <a:t>in spring 2016, districts may offer the math test to 10th graders but this is not required.  </a:t>
            </a:r>
          </a:p>
          <a:p>
            <a:r>
              <a:rPr lang="en-US" sz="2000" dirty="0"/>
              <a:t>OSPI recommends that only 10th graders who have completed, or are completing, Algebra 2 take the test. Students who have not taken Algebra 2 are less likely to be successful on the comprehensive assessment.  </a:t>
            </a:r>
          </a:p>
          <a:p>
            <a:r>
              <a:rPr lang="en-US" sz="2000" dirty="0"/>
              <a:t>If a student earns a Level 3 or Level 4 as a 10th grader, they will not need to take the test as an 11th grader but will count as a participant, and as proficient, for their 11th grade school’s accountability.  Students who do not earn a Level 3 or 4 will need to retake the test as an 11th grader for school and district accountability. </a:t>
            </a:r>
            <a:endParaRPr lang="en-US" sz="2000" dirty="0" smtClean="0"/>
          </a:p>
          <a:p>
            <a:r>
              <a:rPr lang="en-US" sz="2000" dirty="0" smtClean="0"/>
              <a:t>Think about your 10th grade Running Start candidates.</a:t>
            </a:r>
            <a:endParaRPr lang="en-US" sz="2000"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423836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WCAP-Portal Enhancements</a:t>
            </a:r>
            <a:endParaRPr lang="en-US" dirty="0">
              <a:solidFill>
                <a:schemeClr val="tx1"/>
              </a:solidFill>
            </a:endParaRPr>
          </a:p>
        </p:txBody>
      </p:sp>
      <p:sp>
        <p:nvSpPr>
          <p:cNvPr id="3" name="Content Placeholder 2"/>
          <p:cNvSpPr>
            <a:spLocks noGrp="1"/>
          </p:cNvSpPr>
          <p:nvPr>
            <p:ph idx="1"/>
          </p:nvPr>
        </p:nvSpPr>
        <p:spPr>
          <a:xfrm>
            <a:off x="1097280" y="1792398"/>
            <a:ext cx="10058400" cy="3616603"/>
          </a:xfrm>
        </p:spPr>
        <p:txBody>
          <a:bodyPr>
            <a:noAutofit/>
          </a:bodyPr>
          <a:lstStyle/>
          <a:p>
            <a:pPr>
              <a:lnSpc>
                <a:spcPct val="100000"/>
              </a:lnSpc>
              <a:spcBef>
                <a:spcPts val="600"/>
              </a:spcBef>
              <a:spcAft>
                <a:spcPts val="600"/>
              </a:spcAft>
            </a:pPr>
            <a:r>
              <a:rPr lang="en-US" sz="2800" dirty="0" smtClean="0"/>
              <a:t>2016 Enhancements for the WCAP-Portal</a:t>
            </a:r>
          </a:p>
          <a:p>
            <a:pPr lvl="1">
              <a:lnSpc>
                <a:spcPct val="100000"/>
              </a:lnSpc>
              <a:spcBef>
                <a:spcPts val="600"/>
              </a:spcBef>
              <a:spcAft>
                <a:spcPts val="600"/>
              </a:spcAft>
            </a:pPr>
            <a:r>
              <a:rPr lang="en-US" sz="2400" dirty="0" smtClean="0"/>
              <a:t>Building ELPA21 User Card</a:t>
            </a:r>
            <a:endParaRPr lang="en-US" sz="2400" dirty="0"/>
          </a:p>
          <a:p>
            <a:pPr lvl="1">
              <a:lnSpc>
                <a:spcPct val="100000"/>
              </a:lnSpc>
              <a:spcBef>
                <a:spcPts val="600"/>
              </a:spcBef>
              <a:spcAft>
                <a:spcPts val="600"/>
              </a:spcAft>
            </a:pPr>
            <a:r>
              <a:rPr lang="en-US" sz="2400" dirty="0" smtClean="0"/>
              <a:t>Potential filtering by administration and document type </a:t>
            </a:r>
          </a:p>
          <a:p>
            <a:pPr lvl="2">
              <a:lnSpc>
                <a:spcPct val="100000"/>
              </a:lnSpc>
              <a:spcBef>
                <a:spcPts val="600"/>
              </a:spcBef>
              <a:spcAft>
                <a:spcPts val="600"/>
              </a:spcAft>
              <a:buFont typeface="Courier New" panose="02070309020205020404" pitchFamily="49" charset="0"/>
              <a:buChar char="‒"/>
            </a:pPr>
            <a:r>
              <a:rPr lang="en-US" sz="1800" dirty="0"/>
              <a:t>Example: TAMs/DFAs or HSPE/EOC</a:t>
            </a:r>
          </a:p>
          <a:p>
            <a:pPr lvl="1">
              <a:lnSpc>
                <a:spcPct val="100000"/>
              </a:lnSpc>
              <a:spcBef>
                <a:spcPts val="600"/>
              </a:spcBef>
              <a:spcAft>
                <a:spcPts val="600"/>
              </a:spcAft>
            </a:pPr>
            <a:r>
              <a:rPr lang="en-US" sz="2400" dirty="0" smtClean="0"/>
              <a:t>ETA prior to spring 2016 testing</a:t>
            </a:r>
          </a:p>
          <a:p>
            <a:pPr lvl="1">
              <a:lnSpc>
                <a:spcPct val="100000"/>
              </a:lnSpc>
              <a:spcBef>
                <a:spcPts val="600"/>
              </a:spcBef>
              <a:spcAft>
                <a:spcPts val="600"/>
              </a:spcAft>
            </a:pPr>
            <a:r>
              <a:rPr lang="en-US" sz="2400" dirty="0" smtClean="0"/>
              <a:t>PowerPoint to support updates upon completion</a:t>
            </a:r>
            <a:endParaRPr lang="en-US" sz="2400"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2419209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District Supports</a:t>
            </a:r>
            <a:endParaRPr lang="en-US" dirty="0">
              <a:solidFill>
                <a:schemeClr val="tx1"/>
              </a:solidFill>
            </a:endParaRPr>
          </a:p>
        </p:txBody>
      </p:sp>
      <p:sp>
        <p:nvSpPr>
          <p:cNvPr id="3" name="Content Placeholder 2"/>
          <p:cNvSpPr>
            <a:spLocks noGrp="1"/>
          </p:cNvSpPr>
          <p:nvPr>
            <p:ph idx="1"/>
          </p:nvPr>
        </p:nvSpPr>
        <p:spPr>
          <a:xfrm>
            <a:off x="1077184" y="1752206"/>
            <a:ext cx="10058400" cy="3714099"/>
          </a:xfrm>
        </p:spPr>
        <p:txBody>
          <a:bodyPr>
            <a:noAutofit/>
          </a:bodyPr>
          <a:lstStyle/>
          <a:p>
            <a:pPr>
              <a:lnSpc>
                <a:spcPct val="100000"/>
              </a:lnSpc>
              <a:spcBef>
                <a:spcPts val="0"/>
              </a:spcBef>
              <a:spcAft>
                <a:spcPts val="300"/>
              </a:spcAft>
            </a:pPr>
            <a:r>
              <a:rPr lang="en-US" sz="2000" dirty="0"/>
              <a:t>Key Dates Excel Document</a:t>
            </a:r>
          </a:p>
          <a:p>
            <a:pPr lvl="1">
              <a:lnSpc>
                <a:spcPct val="100000"/>
              </a:lnSpc>
              <a:spcBef>
                <a:spcPts val="0"/>
              </a:spcBef>
              <a:spcAft>
                <a:spcPts val="300"/>
              </a:spcAft>
            </a:pPr>
            <a:r>
              <a:rPr lang="en-US" sz="1600" dirty="0"/>
              <a:t>Sort by admin, task name, date, critical timeline</a:t>
            </a:r>
          </a:p>
          <a:p>
            <a:pPr lvl="1">
              <a:lnSpc>
                <a:spcPct val="100000"/>
              </a:lnSpc>
              <a:spcBef>
                <a:spcPts val="0"/>
              </a:spcBef>
              <a:spcAft>
                <a:spcPts val="300"/>
              </a:spcAft>
            </a:pPr>
            <a:r>
              <a:rPr lang="en-US" sz="1600" dirty="0"/>
              <a:t>ETA 1/11</a:t>
            </a:r>
          </a:p>
          <a:p>
            <a:pPr lvl="1">
              <a:lnSpc>
                <a:spcPct val="100000"/>
              </a:lnSpc>
              <a:spcBef>
                <a:spcPts val="0"/>
              </a:spcBef>
              <a:spcAft>
                <a:spcPts val="700"/>
              </a:spcAft>
            </a:pPr>
            <a:r>
              <a:rPr lang="en-US" sz="1600" dirty="0"/>
              <a:t>Updates noted on revision tab</a:t>
            </a:r>
          </a:p>
          <a:p>
            <a:pPr marL="201155" lvl="1" indent="0">
              <a:lnSpc>
                <a:spcPct val="100000"/>
              </a:lnSpc>
              <a:spcBef>
                <a:spcPts val="0"/>
              </a:spcBef>
              <a:spcAft>
                <a:spcPts val="300"/>
              </a:spcAft>
              <a:buNone/>
            </a:pPr>
            <a:r>
              <a:rPr lang="en-US" sz="2000" dirty="0" smtClean="0"/>
              <a:t>Training Packet for New DC/DA will include:</a:t>
            </a:r>
          </a:p>
          <a:p>
            <a:pPr lvl="1">
              <a:lnSpc>
                <a:spcPct val="100000"/>
              </a:lnSpc>
              <a:spcBef>
                <a:spcPts val="0"/>
              </a:spcBef>
              <a:spcAft>
                <a:spcPts val="300"/>
              </a:spcAft>
            </a:pPr>
            <a:r>
              <a:rPr lang="en-US" sz="1600" dirty="0"/>
              <a:t>First Year DC/DA PowerPoint (recording)</a:t>
            </a:r>
          </a:p>
          <a:p>
            <a:pPr lvl="1">
              <a:lnSpc>
                <a:spcPct val="100000"/>
              </a:lnSpc>
              <a:spcBef>
                <a:spcPts val="0"/>
              </a:spcBef>
              <a:spcAft>
                <a:spcPts val="300"/>
              </a:spcAft>
            </a:pPr>
            <a:r>
              <a:rPr lang="en-US" sz="1600" dirty="0"/>
              <a:t>Template for Test Security &amp; Building Plans</a:t>
            </a:r>
          </a:p>
          <a:p>
            <a:pPr lvl="1">
              <a:lnSpc>
                <a:spcPct val="100000"/>
              </a:lnSpc>
              <a:spcBef>
                <a:spcPts val="0"/>
              </a:spcBef>
              <a:spcAft>
                <a:spcPts val="300"/>
              </a:spcAft>
            </a:pPr>
            <a:r>
              <a:rPr lang="en-US" sz="1600" dirty="0"/>
              <a:t>Test Administration Supports crosswalk document </a:t>
            </a:r>
          </a:p>
          <a:p>
            <a:pPr lvl="2">
              <a:lnSpc>
                <a:spcPct val="100000"/>
              </a:lnSpc>
              <a:spcBef>
                <a:spcPts val="0"/>
              </a:spcBef>
              <a:spcAft>
                <a:spcPts val="300"/>
              </a:spcAft>
              <a:buFont typeface="Courier New" panose="02070309020205020404" pitchFamily="49" charset="0"/>
              <a:buChar char="‒"/>
            </a:pPr>
            <a:r>
              <a:rPr lang="en-US" sz="1600" dirty="0" smtClean="0"/>
              <a:t>Links user guides and manuals to intended audiences</a:t>
            </a:r>
          </a:p>
          <a:p>
            <a:pPr lvl="2">
              <a:lnSpc>
                <a:spcPct val="100000"/>
              </a:lnSpc>
              <a:spcBef>
                <a:spcPts val="0"/>
              </a:spcBef>
              <a:spcAft>
                <a:spcPts val="300"/>
              </a:spcAft>
              <a:buFont typeface="Courier New" panose="02070309020205020404" pitchFamily="49" charset="0"/>
              <a:buChar char="‒"/>
            </a:pPr>
            <a:r>
              <a:rPr lang="en-US" sz="1600" dirty="0" smtClean="0"/>
              <a:t>Overview and location of resource</a:t>
            </a:r>
          </a:p>
          <a:p>
            <a:pPr lvl="1">
              <a:lnSpc>
                <a:spcPct val="100000"/>
              </a:lnSpc>
              <a:spcBef>
                <a:spcPts val="0"/>
              </a:spcBef>
              <a:spcAft>
                <a:spcPts val="300"/>
              </a:spcAft>
            </a:pPr>
            <a:r>
              <a:rPr lang="en-US" sz="1600" dirty="0"/>
              <a:t>Assessment Resource User Guide</a:t>
            </a:r>
          </a:p>
          <a:p>
            <a:pPr lvl="2">
              <a:lnSpc>
                <a:spcPct val="100000"/>
              </a:lnSpc>
              <a:spcBef>
                <a:spcPts val="0"/>
              </a:spcBef>
              <a:spcAft>
                <a:spcPts val="300"/>
              </a:spcAft>
              <a:buFont typeface="Courier New" panose="02070309020205020404" pitchFamily="49" charset="0"/>
              <a:buChar char="‒"/>
            </a:pPr>
            <a:r>
              <a:rPr lang="en-US" sz="1600" dirty="0"/>
              <a:t>Overview of the WCAP-Portal, OSPI Website, and Washington Assessment Management System (WAMS)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43905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tx1"/>
                </a:solidFill>
              </a:rPr>
              <a:t>2016 Updates for User Guides, Manuals, &amp; </a:t>
            </a:r>
            <a:r>
              <a:rPr lang="en-US" sz="3600" dirty="0" smtClean="0">
                <a:solidFill>
                  <a:schemeClr val="tx1"/>
                </a:solidFill>
              </a:rPr>
              <a:t>Guidelines</a:t>
            </a:r>
            <a:endParaRPr lang="en-US" sz="3600" dirty="0">
              <a:solidFill>
                <a:schemeClr val="tx1"/>
              </a:solidFill>
            </a:endParaRPr>
          </a:p>
        </p:txBody>
      </p:sp>
      <p:sp>
        <p:nvSpPr>
          <p:cNvPr id="3" name="Content Placeholder 2"/>
          <p:cNvSpPr>
            <a:spLocks noGrp="1"/>
          </p:cNvSpPr>
          <p:nvPr>
            <p:ph idx="1"/>
          </p:nvPr>
        </p:nvSpPr>
        <p:spPr>
          <a:xfrm>
            <a:off x="1097280" y="1775402"/>
            <a:ext cx="10058400" cy="3616603"/>
          </a:xfrm>
        </p:spPr>
        <p:txBody>
          <a:bodyPr>
            <a:noAutofit/>
          </a:bodyPr>
          <a:lstStyle/>
          <a:p>
            <a:r>
              <a:rPr lang="en-US" sz="1800" dirty="0" smtClean="0"/>
              <a:t>TCM for winter EOC posted to the WCAP-Portal</a:t>
            </a:r>
          </a:p>
          <a:p>
            <a:r>
              <a:rPr lang="en-US" sz="1800" dirty="0" smtClean="0"/>
              <a:t>TIDE and TA User Guides: Updated for 2016</a:t>
            </a:r>
          </a:p>
          <a:p>
            <a:pPr lvl="1"/>
            <a:r>
              <a:rPr lang="en-US" sz="1800" dirty="0" smtClean="0"/>
              <a:t>Information for ELPA21</a:t>
            </a:r>
          </a:p>
          <a:p>
            <a:pPr lvl="1"/>
            <a:r>
              <a:rPr lang="en-US" sz="1800" dirty="0" smtClean="0"/>
              <a:t>ETA 1/8</a:t>
            </a:r>
          </a:p>
          <a:p>
            <a:r>
              <a:rPr lang="en-US" sz="1800" dirty="0" smtClean="0"/>
              <a:t>Guidelines on Tools, Supports, &amp; Accommodations: Updated for 2016</a:t>
            </a:r>
            <a:endParaRPr lang="en-US" sz="1800" dirty="0"/>
          </a:p>
          <a:p>
            <a:pPr lvl="1"/>
            <a:r>
              <a:rPr lang="en-US" sz="1800" dirty="0" smtClean="0"/>
              <a:t>Information for ELPA21</a:t>
            </a:r>
          </a:p>
          <a:p>
            <a:pPr lvl="1"/>
            <a:r>
              <a:rPr lang="en-US" sz="1800" dirty="0" smtClean="0"/>
              <a:t>ETA 1/8</a:t>
            </a:r>
          </a:p>
          <a:p>
            <a:r>
              <a:rPr lang="en-US" sz="1800" dirty="0"/>
              <a:t>TAMs and </a:t>
            </a:r>
            <a:r>
              <a:rPr lang="en-US" sz="1800" dirty="0" smtClean="0"/>
              <a:t>DFAs for spring 2016</a:t>
            </a:r>
            <a:endParaRPr lang="en-US" sz="1800" dirty="0"/>
          </a:p>
          <a:p>
            <a:pPr lvl="1"/>
            <a:r>
              <a:rPr lang="en-US" sz="1800" dirty="0"/>
              <a:t>Directions to the Student sections </a:t>
            </a:r>
            <a:r>
              <a:rPr lang="en-US" sz="1800" dirty="0" smtClean="0"/>
              <a:t>by </a:t>
            </a:r>
            <a:r>
              <a:rPr lang="en-US" sz="1800" dirty="0"/>
              <a:t>grade/content</a:t>
            </a:r>
          </a:p>
          <a:p>
            <a:pPr lvl="1"/>
            <a:r>
              <a:rPr lang="en-US" sz="1800" dirty="0" smtClean="0"/>
              <a:t>Student directions may be printed by </a:t>
            </a:r>
            <a:r>
              <a:rPr lang="en-US" sz="1800" dirty="0"/>
              <a:t>grade/content, as needed for testing (reducing printing)</a:t>
            </a:r>
          </a:p>
          <a:p>
            <a:pPr lvl="1"/>
            <a:r>
              <a:rPr lang="en-US" sz="1800" dirty="0" smtClean="0"/>
              <a:t>TAs review “before testing” section of TAM/DFA electronically (no need to print)</a:t>
            </a:r>
            <a:endParaRPr lang="en-US" sz="1800" dirty="0"/>
          </a:p>
          <a:p>
            <a:pPr lvl="1"/>
            <a:endParaRPr lang="en-US" sz="1800" dirty="0"/>
          </a:p>
          <a:p>
            <a:endParaRPr lang="en-US" sz="1800"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677156886"/>
      </p:ext>
    </p:extLst>
  </p:cSld>
  <p:clrMapOvr>
    <a:masterClrMapping/>
  </p:clrMapOvr>
</p:sld>
</file>

<file path=ppt/theme/theme1.xml><?xml version="1.0" encoding="utf-8"?>
<a:theme xmlns:a="http://schemas.openxmlformats.org/drawingml/2006/main" name="Retrospect">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OSPI-PPT-Template-wide [Read-Only]" id="{78842C0B-2DFA-4041-9C1C-F5D7AAC4879D}" vid="{72D2C8AA-4500-41B7-922F-F332683EF8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C1EE04-633B-41E5-969C-8848DEE7E51D}">
  <ds:schemaRefs>
    <ds:schemaRef ds:uri="http://purl.org/dc/terms/"/>
    <ds:schemaRef ds:uri="http://schemas.microsoft.com/office/2006/documentManagement/types"/>
    <ds:schemaRef ds:uri="http://schemas.microsoft.com/office/infopath/2007/PartnerControls"/>
    <ds:schemaRef ds:uri="http://purl.org/dc/dcmitype/"/>
    <ds:schemaRef ds:uri="http://purl.org/dc/elements/1.1/"/>
    <ds:schemaRef ds:uri="http://www.w3.org/XML/1998/namespace"/>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003DADF4-A72A-48C0-A43A-987F4887189A}">
  <ds:schemaRefs>
    <ds:schemaRef ds:uri="http://schemas.microsoft.com/sharepoint/v3/contenttype/forms"/>
  </ds:schemaRefs>
</ds:datastoreItem>
</file>

<file path=customXml/itemProps3.xml><?xml version="1.0" encoding="utf-8"?>
<ds:datastoreItem xmlns:ds="http://schemas.openxmlformats.org/officeDocument/2006/customXml" ds:itemID="{4EB39269-E05B-4C85-B192-3990B7CFF5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3638</TotalTime>
  <Words>1972</Words>
  <Application>Microsoft Office PowerPoint</Application>
  <PresentationFormat>Custom</PresentationFormat>
  <Paragraphs>268</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Retrospect</vt:lpstr>
      <vt:lpstr> Assessment Update  Notes for NWESD Regional Directors Meeting</vt:lpstr>
      <vt:lpstr>Today’s Topics </vt:lpstr>
      <vt:lpstr>Every Student Succeeds Act - ESSA </vt:lpstr>
      <vt:lpstr>What is the opportunity for state leaders?</vt:lpstr>
      <vt:lpstr>Spring Test Administration News</vt:lpstr>
      <vt:lpstr>10th Graders &amp; Math Smarter Balanced</vt:lpstr>
      <vt:lpstr>WCAP-Portal Enhancements</vt:lpstr>
      <vt:lpstr>District Supports</vt:lpstr>
      <vt:lpstr>2016 Updates for User Guides, Manuals, &amp; Guidelines</vt:lpstr>
      <vt:lpstr>Data and Score Releases: Report Card</vt:lpstr>
      <vt:lpstr>Data and Score Releases: EDS</vt:lpstr>
      <vt:lpstr>Data and Score Releases: EDS (cont’d)</vt:lpstr>
      <vt:lpstr>Extract Dates for Hard Copy Materials</vt:lpstr>
      <vt:lpstr>Other things we’re working on in the Data Shop</vt:lpstr>
      <vt:lpstr>Good to Know: Handy Operational Documents: getting students to TIDE from CEDARS</vt:lpstr>
      <vt:lpstr>Good to Know: “Which High Schoolers Need To Retest?”</vt:lpstr>
      <vt:lpstr>Fall Retest Reporting (ORS and Electronic/Hard Copy)</vt:lpstr>
      <vt:lpstr>Science Assessment Development Opportunities</vt:lpstr>
      <vt:lpstr>Science Assessment Development Activities: Application and Listserv Information</vt:lpstr>
      <vt:lpstr>Collection of Evidence</vt:lpstr>
      <vt:lpstr>COE Timelines for January submission</vt:lpstr>
      <vt:lpstr>WCAP Contacts</vt:lpstr>
      <vt:lpstr>PowerPoint Presentation</vt:lpstr>
    </vt:vector>
  </TitlesOfParts>
  <Company>SPI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Christopher Hanczrik</dc:creator>
  <cp:lastModifiedBy>Jennifer Longchamps</cp:lastModifiedBy>
  <cp:revision>119</cp:revision>
  <cp:lastPrinted>2016-01-07T19:18:33Z</cp:lastPrinted>
  <dcterms:created xsi:type="dcterms:W3CDTF">2015-10-22T18:49:02Z</dcterms:created>
  <dcterms:modified xsi:type="dcterms:W3CDTF">2016-01-12T17:31:54Z</dcterms:modified>
</cp:coreProperties>
</file>