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91" r:id="rId4"/>
  </p:sldMasterIdLst>
  <p:notesMasterIdLst>
    <p:notesMasterId r:id="rId13"/>
  </p:notesMasterIdLst>
  <p:handoutMasterIdLst>
    <p:handoutMasterId r:id="rId14"/>
  </p:handoutMasterIdLst>
  <p:sldIdLst>
    <p:sldId id="256" r:id="rId5"/>
    <p:sldId id="258" r:id="rId6"/>
    <p:sldId id="260" r:id="rId7"/>
    <p:sldId id="262" r:id="rId8"/>
    <p:sldId id="269" r:id="rId9"/>
    <p:sldId id="266" r:id="rId10"/>
    <p:sldId id="263" r:id="rId11"/>
    <p:sldId id="265" r:id="rId12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shley Colburn" initials="AC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3" autoAdjust="0"/>
    <p:restoredTop sz="88998" autoAdjust="0"/>
  </p:normalViewPr>
  <p:slideViewPr>
    <p:cSldViewPr snapToGrid="0">
      <p:cViewPr>
        <p:scale>
          <a:sx n="100" d="100"/>
          <a:sy n="100" d="100"/>
        </p:scale>
        <p:origin x="-186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01" d="100"/>
          <a:sy n="101" d="100"/>
        </p:scale>
        <p:origin x="355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CCB5F74-B617-48DD-B7C3-F696F43FE9C9}" type="datetimeFigureOut">
              <a:rPr lang="en-US" smtClean="0"/>
              <a:t>1/12/2016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142BC76-DE16-4F61-80FC-EB666CCCF2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2896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0429BB7-0920-45A7-A492-958B3DEA68E4}" type="datetimeFigureOut">
              <a:rPr lang="en-US" smtClean="0"/>
              <a:t>1/12/2016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743F1E3-71E9-4C9D-979A-5070055758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005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3F1E3-71E9-4C9D-979A-50700557581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1371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3F1E3-71E9-4C9D-979A-50700557581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0058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3F1E3-71E9-4C9D-979A-50700557581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2090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Filter by:</a:t>
            </a:r>
          </a:p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dirty="0" smtClean="0"/>
              <a:t>School Year</a:t>
            </a:r>
          </a:p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dirty="0" smtClean="0"/>
              <a:t>Assessment Subject</a:t>
            </a:r>
          </a:p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dirty="0" smtClean="0"/>
              <a:t>Grade Level</a:t>
            </a:r>
          </a:p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dirty="0" smtClean="0"/>
              <a:t>Organization</a:t>
            </a:r>
          </a:p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dirty="0" smtClean="0"/>
              <a:t>Gender</a:t>
            </a:r>
          </a:p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dirty="0" smtClean="0"/>
              <a:t>Race</a:t>
            </a:r>
          </a:p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dirty="0" smtClean="0"/>
              <a:t>Special</a:t>
            </a:r>
            <a:r>
              <a:rPr lang="en-US" baseline="0" dirty="0" smtClean="0"/>
              <a:t> Education</a:t>
            </a:r>
          </a:p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baseline="0" dirty="0" smtClean="0"/>
              <a:t>Free and Reduced Lunch</a:t>
            </a:r>
          </a:p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baseline="0" dirty="0" smtClean="0"/>
              <a:t>English Language Learners </a:t>
            </a:r>
          </a:p>
          <a:p>
            <a:pPr marL="174708" indent="-174708">
              <a:buFont typeface="Arial" panose="020B0604020202020204" pitchFamily="34" charset="0"/>
              <a:buChar char="•"/>
            </a:pPr>
            <a:endParaRPr lang="en-US" baseline="0" dirty="0" smtClean="0"/>
          </a:p>
          <a:p>
            <a:r>
              <a:rPr lang="en-US" baseline="0" dirty="0" smtClean="0"/>
              <a:t>Size and color of the bubble represents the number of students.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3F1E3-71E9-4C9D-979A-50700557581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0653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a sample student growth plot for a student participating in the field test in 2014. Things to point out:</a:t>
            </a:r>
          </a:p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dirty="0" smtClean="0"/>
              <a:t>There is no scale score/achievement level for 2014, hence the missing data point</a:t>
            </a:r>
            <a:r>
              <a:rPr lang="en-US" baseline="0" dirty="0" smtClean="0"/>
              <a:t> and arrow (from 2012-2013 to 2013-2014) representing SGP. </a:t>
            </a:r>
            <a:endParaRPr lang="en-US" dirty="0" smtClean="0"/>
          </a:p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dirty="0" smtClean="0"/>
              <a:t>Students who participated in the field test did not receive SGPs in 2014 and will not receive them in 2015, hence the missing values and lack of arrows.</a:t>
            </a:r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3F1E3-71E9-4C9D-979A-50700557581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2774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a sample student growth plot for a student with a baseline SGP in 2014. Things to point out:</a:t>
            </a:r>
          </a:p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dirty="0" smtClean="0"/>
              <a:t>There is a scale score/achievement level for 2014.</a:t>
            </a:r>
          </a:p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dirty="0" smtClean="0"/>
              <a:t>Students who took the MSP/HSPE in 2014 received baseline adjusted SPGs for</a:t>
            </a:r>
            <a:r>
              <a:rPr lang="en-US" baseline="0" dirty="0" smtClean="0"/>
              <a:t> that year. Because baseline SGPs have a different interpretation than cohort SGPs, they will not be included in the 2015 student growth plots, leading to the missing value and arrow representing the SGP for this sampled student.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3F1E3-71E9-4C9D-979A-50700557581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440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1" y="6039840"/>
            <a:ext cx="9144000" cy="8181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 userDrawn="1"/>
        </p:nvSpPr>
        <p:spPr>
          <a:xfrm>
            <a:off x="1" y="5925228"/>
            <a:ext cx="9144001" cy="6599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000" spc="-38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0"/>
            <a:ext cx="7543800" cy="1033284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 userDrawn="1"/>
        </p:nvSpPr>
        <p:spPr>
          <a:xfrm>
            <a:off x="822960" y="5549604"/>
            <a:ext cx="914400" cy="914400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7" name="Picture 16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" y="5549550"/>
            <a:ext cx="914400" cy="914400"/>
          </a:xfrm>
          <a:prstGeom prst="rect">
            <a:avLst/>
          </a:prstGeom>
        </p:spPr>
      </p:pic>
      <p:sp>
        <p:nvSpPr>
          <p:cNvPr id="19" name="Date Placeholder 3"/>
          <p:cNvSpPr>
            <a:spLocks noGrp="1"/>
          </p:cNvSpPr>
          <p:nvPr>
            <p:ph type="dt" sz="half" idx="2"/>
          </p:nvPr>
        </p:nvSpPr>
        <p:spPr>
          <a:xfrm>
            <a:off x="1763751" y="5966468"/>
            <a:ext cx="1854203" cy="3741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rgbClr val="FFFFFF"/>
                </a:solidFill>
              </a:defRPr>
            </a:lvl1pPr>
          </a:lstStyle>
          <a:p>
            <a:fld id="{30D86489-2CD6-476C-844C-D197A4AFFFE9}" type="datetime1">
              <a:rPr lang="en-US" smtClean="0"/>
              <a:t>1/12/2016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63750" y="5614843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OFFICE OF SUPERINTENDENT OF PUBLIC INSTRUCTION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7616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12A09-0B55-4CD1-A2F5-9AE0900A4AE6}" type="datetime1">
              <a:rPr lang="en-US" smtClean="0"/>
              <a:t>1/12/2016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OFFICE OF SUPERINTENDENT OF PUBLIC INSTRUCTION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8506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1" y="6039840"/>
            <a:ext cx="9144000" cy="8181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 userDrawn="1"/>
        </p:nvSpPr>
        <p:spPr>
          <a:xfrm>
            <a:off x="1" y="5925228"/>
            <a:ext cx="9144001" cy="6599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414779"/>
            <a:ext cx="1971675" cy="5134772"/>
          </a:xfr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414778"/>
            <a:ext cx="5800725" cy="5134772"/>
          </a:xfrm>
        </p:spPr>
        <p:txBody>
          <a:bodyPr vert="eaVert" lIns="45720" tIns="0" rIns="45720" bIns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Oval 14"/>
          <p:cNvSpPr/>
          <p:nvPr userDrawn="1"/>
        </p:nvSpPr>
        <p:spPr>
          <a:xfrm>
            <a:off x="822960" y="5549604"/>
            <a:ext cx="914400" cy="914400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4" name="Picture 13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" y="5549550"/>
            <a:ext cx="914400" cy="914400"/>
          </a:xfrm>
          <a:prstGeom prst="rect">
            <a:avLst/>
          </a:prstGeom>
        </p:spPr>
      </p:pic>
      <p:sp>
        <p:nvSpPr>
          <p:cNvPr id="16" name="Date Placeholder 3"/>
          <p:cNvSpPr>
            <a:spLocks noGrp="1"/>
          </p:cNvSpPr>
          <p:nvPr>
            <p:ph type="dt" sz="half" idx="2"/>
          </p:nvPr>
        </p:nvSpPr>
        <p:spPr>
          <a:xfrm>
            <a:off x="1763751" y="5966468"/>
            <a:ext cx="1854203" cy="3741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rgbClr val="FFFFFF"/>
                </a:solidFill>
              </a:defRPr>
            </a:lvl1pPr>
          </a:lstStyle>
          <a:p>
            <a:fld id="{30D86489-2CD6-476C-844C-D197A4AFFFE9}" type="datetime1">
              <a:rPr lang="en-US" smtClean="0"/>
              <a:t>1/12/2016</a:t>
            </a:fld>
            <a:endParaRPr lang="en-US" dirty="0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63750" y="5614843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OFFICE OF SUPERINTENDENT OF PUBLIC INSTRUCTION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7223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845737"/>
            <a:ext cx="7543800" cy="361660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2B7ED-B104-40F3-ADEA-4532734BE1FC}" type="datetime1">
              <a:rPr lang="en-US" smtClean="0"/>
              <a:t>1/12/2016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OFFICE OF SUPERINTENDENT OF PUBLIC INSTRUCTION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4097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1" y="6039840"/>
            <a:ext cx="9144000" cy="8181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 userDrawn="1"/>
        </p:nvSpPr>
        <p:spPr>
          <a:xfrm>
            <a:off x="1" y="5925228"/>
            <a:ext cx="9144001" cy="6599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000" b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035776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 userDrawn="1"/>
        </p:nvSpPr>
        <p:spPr>
          <a:xfrm>
            <a:off x="822960" y="5549604"/>
            <a:ext cx="914400" cy="914400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4" name="Picture 13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" y="5549550"/>
            <a:ext cx="914400" cy="914400"/>
          </a:xfrm>
          <a:prstGeom prst="rect">
            <a:avLst/>
          </a:prstGeom>
        </p:spPr>
      </p:pic>
      <p:sp>
        <p:nvSpPr>
          <p:cNvPr id="16" name="Date Placeholder 3"/>
          <p:cNvSpPr>
            <a:spLocks noGrp="1"/>
          </p:cNvSpPr>
          <p:nvPr>
            <p:ph type="dt" sz="half" idx="2"/>
          </p:nvPr>
        </p:nvSpPr>
        <p:spPr>
          <a:xfrm>
            <a:off x="1763751" y="5966468"/>
            <a:ext cx="1854203" cy="3741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rgbClr val="FFFFFF"/>
                </a:solidFill>
              </a:defRPr>
            </a:lvl1pPr>
          </a:lstStyle>
          <a:p>
            <a:fld id="{30D86489-2CD6-476C-844C-D197A4AFFFE9}" type="datetime1">
              <a:rPr lang="en-US" smtClean="0"/>
              <a:t>1/12/2016</a:t>
            </a:fld>
            <a:endParaRPr lang="en-US" dirty="0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63750" y="5614843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OFFICE OF SUPERINTENDENT OF PUBLIC INSTRUCTION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662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6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59" y="1845735"/>
            <a:ext cx="3703320" cy="366073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366073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FCF3A-D5E5-4E77-82EB-3BE54CCC1982}" type="datetime1">
              <a:rPr lang="en-US" smtClean="0"/>
              <a:t>1/12/2016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OFFICE OF SUPERINTENDENT OF PUBLIC INSTRUCTION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46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6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291609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29160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4AFA2-E8B8-4229-A062-78E018143526}" type="datetime1">
              <a:rPr lang="en-US" smtClean="0"/>
              <a:t>1/12/2016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OFFICE OF SUPERINTENDENT OF PUBLIC INSTRUCTION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6420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3942-21BD-49A6-AEBE-10DDB08256F3}" type="datetime1">
              <a:rPr lang="en-US" smtClean="0"/>
              <a:t>1/12/2016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OFFICE OF SUPERINTENDENT OF PUBLIC INSTRUCTION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5446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1" y="6039840"/>
            <a:ext cx="9144000" cy="8181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 userDrawn="1"/>
        </p:nvSpPr>
        <p:spPr>
          <a:xfrm>
            <a:off x="1" y="5925228"/>
            <a:ext cx="9144001" cy="6599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Oval 14"/>
          <p:cNvSpPr/>
          <p:nvPr userDrawn="1"/>
        </p:nvSpPr>
        <p:spPr>
          <a:xfrm>
            <a:off x="822960" y="5549604"/>
            <a:ext cx="914400" cy="914400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4" name="Picture 13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" y="5549550"/>
            <a:ext cx="914400" cy="914400"/>
          </a:xfrm>
          <a:prstGeom prst="rect">
            <a:avLst/>
          </a:prstGeom>
        </p:spPr>
      </p:pic>
      <p:sp>
        <p:nvSpPr>
          <p:cNvPr id="16" name="Date Placeholder 3"/>
          <p:cNvSpPr>
            <a:spLocks noGrp="1"/>
          </p:cNvSpPr>
          <p:nvPr>
            <p:ph type="dt" sz="half" idx="2"/>
          </p:nvPr>
        </p:nvSpPr>
        <p:spPr>
          <a:xfrm>
            <a:off x="1763751" y="5966468"/>
            <a:ext cx="1854203" cy="3741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rgbClr val="FFFFFF"/>
                </a:solidFill>
              </a:defRPr>
            </a:lvl1pPr>
          </a:lstStyle>
          <a:p>
            <a:fld id="{30D86489-2CD6-476C-844C-D197A4AFFFE9}" type="datetime1">
              <a:rPr lang="en-US" smtClean="0"/>
              <a:t>1/12/2016</a:t>
            </a:fld>
            <a:endParaRPr lang="en-US" dirty="0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63750" y="5614843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OFFICE OF SUPERINTENDENT OF PUBLIC INSTRUCTION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7685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1" y="6039840"/>
            <a:ext cx="9144000" cy="8181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 userDrawn="1"/>
        </p:nvSpPr>
        <p:spPr>
          <a:xfrm>
            <a:off x="1" y="5925228"/>
            <a:ext cx="9144001" cy="6599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920" y="0"/>
            <a:ext cx="5872163" cy="5219700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1792559" y="168378"/>
            <a:ext cx="5542157" cy="2169825"/>
          </a:xfrm>
          <a:prstGeom prst="rect">
            <a:avLst/>
          </a:prstGeom>
          <a:effectLst>
            <a:glow rad="254000">
              <a:schemeClr val="tx1">
                <a:alpha val="50000"/>
              </a:schemeClr>
            </a:glow>
          </a:effectLst>
        </p:spPr>
        <p:txBody>
          <a:bodyPr wrap="square">
            <a:spAutoFit/>
          </a:bodyPr>
          <a:lstStyle/>
          <a:p>
            <a:r>
              <a:rPr lang="en-US" sz="2700" dirty="0" smtClean="0">
                <a:solidFill>
                  <a:schemeClr val="bg2"/>
                </a:solidFill>
                <a:effectLst>
                  <a:glow rad="254000">
                    <a:schemeClr val="bg1">
                      <a:alpha val="30000"/>
                    </a:schemeClr>
                  </a:glow>
                </a:effectLst>
              </a:rPr>
              <a:t>This photo is a placeholder. Click on the photo to add you own picture. Make sure your image does not overlap the banner and logo at the bottom.</a:t>
            </a:r>
            <a:endParaRPr lang="en-US" sz="2700" dirty="0">
              <a:solidFill>
                <a:schemeClr val="bg2"/>
              </a:solidFill>
              <a:effectLst>
                <a:glow rad="254000">
                  <a:schemeClr val="bg1">
                    <a:alpha val="30000"/>
                  </a:schemeClr>
                </a:glow>
              </a:effectLst>
            </a:endParaRPr>
          </a:p>
        </p:txBody>
      </p:sp>
      <p:sp>
        <p:nvSpPr>
          <p:cNvPr id="15" name="Oval 14"/>
          <p:cNvSpPr/>
          <p:nvPr userDrawn="1"/>
        </p:nvSpPr>
        <p:spPr>
          <a:xfrm>
            <a:off x="822960" y="5549604"/>
            <a:ext cx="914400" cy="914400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4" name="Picture 13"/>
          <p:cNvPicPr>
            <a:picLocks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" y="5549550"/>
            <a:ext cx="914400" cy="914400"/>
          </a:xfrm>
          <a:prstGeom prst="rect">
            <a:avLst/>
          </a:prstGeom>
        </p:spPr>
      </p:pic>
      <p:sp>
        <p:nvSpPr>
          <p:cNvPr id="16" name="Date Placeholder 3"/>
          <p:cNvSpPr>
            <a:spLocks noGrp="1"/>
          </p:cNvSpPr>
          <p:nvPr>
            <p:ph type="dt" sz="half" idx="2"/>
          </p:nvPr>
        </p:nvSpPr>
        <p:spPr>
          <a:xfrm>
            <a:off x="1763751" y="5966468"/>
            <a:ext cx="1854203" cy="3741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rgbClr val="FFFFFF"/>
                </a:solidFill>
              </a:defRPr>
            </a:lvl1pPr>
          </a:lstStyle>
          <a:p>
            <a:fld id="{30D86489-2CD6-476C-844C-D197A4AFFFE9}" type="datetime1">
              <a:rPr lang="en-US" smtClean="0"/>
              <a:t>1/12/2016</a:t>
            </a:fld>
            <a:endParaRPr lang="en-US" dirty="0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63750" y="5614843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OFFICE OF SUPERINTENDENT OF PUBLIC INSTRUCTION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0939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4" y="0"/>
            <a:ext cx="303809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75173" y="0"/>
            <a:ext cx="48006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5" y="6459788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EC529A53-E9EE-46AD-9FD5-78FB423C0D94}" type="datetime1">
              <a:rPr lang="en-US" smtClean="0"/>
              <a:t>1/12/2016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8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OFFICE OF SUPERINTENDENT OF PUBLIC INSTRUCTION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85612" y="6461628"/>
            <a:ext cx="984019" cy="36143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Oval 10"/>
          <p:cNvSpPr/>
          <p:nvPr userDrawn="1"/>
        </p:nvSpPr>
        <p:spPr>
          <a:xfrm>
            <a:off x="2644353" y="5545385"/>
            <a:ext cx="914400" cy="914400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0" name="Picture 9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0115" y="554538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8993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5925228"/>
            <a:ext cx="9144001" cy="6599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Rectangle 6"/>
          <p:cNvSpPr/>
          <p:nvPr/>
        </p:nvSpPr>
        <p:spPr>
          <a:xfrm>
            <a:off x="1" y="6039840"/>
            <a:ext cx="9144000" cy="8181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Oval 14"/>
          <p:cNvSpPr/>
          <p:nvPr userDrawn="1"/>
        </p:nvSpPr>
        <p:spPr>
          <a:xfrm>
            <a:off x="822960" y="5549604"/>
            <a:ext cx="914400" cy="914400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4" name="Picture 13"/>
          <p:cNvPicPr>
            <a:picLocks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" y="5549550"/>
            <a:ext cx="914400" cy="9144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6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5734"/>
            <a:ext cx="7543800" cy="364317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63751" y="5966468"/>
            <a:ext cx="1854203" cy="3741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rgbClr val="FFFFFF"/>
                </a:solidFill>
              </a:defRPr>
            </a:lvl1pPr>
          </a:lstStyle>
          <a:p>
            <a:fld id="{30D86489-2CD6-476C-844C-D197A4AFFFE9}" type="datetime1">
              <a:rPr lang="en-US" smtClean="0"/>
              <a:t>1/12/2016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63750" y="5614843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OFFICE OF SUPERINTENDENT OF PUBLIC INSTRUCTION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5" y="5979195"/>
            <a:ext cx="984019" cy="3614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5842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703" r:id="rId8"/>
    <p:sldLayoutId id="2147483699" r:id="rId9"/>
    <p:sldLayoutId id="2147483701" r:id="rId10"/>
    <p:sldLayoutId id="2147483702" r:id="rId11"/>
  </p:sldLayoutIdLst>
  <p:timing>
    <p:tnLst>
      <p:par>
        <p:cTn id="1" dur="indefinite" restart="never" nodeType="tmRoot"/>
      </p:par>
    </p:tnLst>
  </p:timing>
  <p:hf hdr="0"/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3600" kern="1200" spc="-38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chemeClr val="tx2"/>
          </a:solidFill>
          <a:latin typeface="+mn-lt"/>
          <a:ea typeface="+mn-ea"/>
          <a:cs typeface="+mn-cs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350" kern="1200">
          <a:solidFill>
            <a:schemeClr val="tx2"/>
          </a:solidFill>
          <a:latin typeface="+mn-lt"/>
          <a:ea typeface="+mn-ea"/>
          <a:cs typeface="+mn-cs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2"/>
          </a:solidFill>
          <a:latin typeface="+mn-lt"/>
          <a:ea typeface="+mn-ea"/>
          <a:cs typeface="+mn-cs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2"/>
          </a:solidFill>
          <a:latin typeface="+mn-lt"/>
          <a:ea typeface="+mn-ea"/>
          <a:cs typeface="+mn-cs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2"/>
          </a:solidFill>
          <a:latin typeface="+mn-lt"/>
          <a:ea typeface="+mn-ea"/>
          <a:cs typeface="+mn-cs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Student Growth Percentiles in Transition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What to expect from the 2015 data</a:t>
            </a:r>
          </a:p>
        </p:txBody>
      </p:sp>
    </p:spTree>
    <p:extLst>
      <p:ext uri="{BB962C8B-B14F-4D97-AF65-F5344CB8AC3E}">
        <p14:creationId xmlns:p14="http://schemas.microsoft.com/office/powerpoint/2010/main" val="3763561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6"/>
            <a:ext cx="7882890" cy="1450757"/>
          </a:xfrm>
        </p:spPr>
        <p:txBody>
          <a:bodyPr>
            <a:normAutofit/>
          </a:bodyPr>
          <a:lstStyle/>
          <a:p>
            <a:r>
              <a:rPr lang="en-US" dirty="0"/>
              <a:t>Impacts of Transition to Smarter Balanced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>
            <a:normAutofit/>
          </a:bodyPr>
          <a:lstStyle/>
          <a:p>
            <a:pPr lvl="1"/>
            <a:r>
              <a:rPr lang="en-US" sz="2400" dirty="0"/>
              <a:t>  SGPs will not be reported for high school students </a:t>
            </a:r>
          </a:p>
          <a:p>
            <a:pPr lvl="1"/>
            <a:r>
              <a:rPr lang="en-US" sz="2400" dirty="0"/>
              <a:t>  English Language Arts (ELA) will be reported as Reading in SGP results</a:t>
            </a:r>
          </a:p>
          <a:p>
            <a:pPr lvl="1"/>
            <a:r>
              <a:rPr lang="en-US" sz="2400" dirty="0"/>
              <a:t>  Students scoring the Highest Obtainable Scale Score (HOSS) will be given an SGP of 99</a:t>
            </a:r>
          </a:p>
          <a:p>
            <a:pPr lvl="1"/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2B7ED-B104-40F3-ADEA-4532734BE1FC}" type="datetime1">
              <a:rPr lang="en-US" smtClean="0"/>
              <a:t>1/12/2016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OFFICE OF SUPERINTENDENT OF PUBLIC INSTRUCTION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220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SGPs will not be calculated for high school students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400" dirty="0" smtClean="0"/>
              <a:t>Since the census test is now 11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grade, calculated SGPs would represent growth over a three-year span. </a:t>
            </a:r>
          </a:p>
          <a:p>
            <a:pPr lvl="1"/>
            <a:r>
              <a:rPr lang="en-US" sz="2400" dirty="0" smtClean="0"/>
              <a:t>Is difficult to interpret SGPs over a three-year span</a:t>
            </a:r>
          </a:p>
          <a:p>
            <a:pPr lvl="1"/>
            <a:r>
              <a:rPr lang="en-US" sz="2400" dirty="0" smtClean="0"/>
              <a:t>Varying enrollment and course-taking patterns of students</a:t>
            </a:r>
          </a:p>
          <a:p>
            <a:pPr lvl="1"/>
            <a:r>
              <a:rPr lang="en-US" sz="2400" dirty="0" smtClean="0"/>
              <a:t>To ensure reasonable and appropriate interpretation, we will not be calculating HS SGPs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2B7ED-B104-40F3-ADEA-4532734BE1FC}" type="datetime1">
              <a:rPr lang="en-US" smtClean="0"/>
              <a:t>1/12/2016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OFFICE OF SUPERINTENDENT OF PUBLIC INSTRUCTION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187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SGPs and the 2014 Smarter Balanced field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950" y="1733551"/>
            <a:ext cx="7623810" cy="3728790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sz="2000" u="sng" dirty="0" smtClean="0"/>
              <a:t>Students who field tested in 2014:</a:t>
            </a:r>
            <a:r>
              <a:rPr lang="en-US" sz="2000" dirty="0" smtClean="0"/>
              <a:t>  </a:t>
            </a:r>
          </a:p>
          <a:p>
            <a:pPr lv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000" dirty="0" smtClean="0"/>
              <a:t>  One-third of students took the Smarter Balanced field test and did not receive test scores for the 2014 school year. </a:t>
            </a:r>
          </a:p>
          <a:p>
            <a:pPr lv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000" dirty="0" smtClean="0"/>
              <a:t>  SGPs require at least two consecutive years of valid scores.  Therefore, SGPs for the 2015 school year cannot be calculated for students who took the field test.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2000" u="sng" dirty="0" smtClean="0"/>
              <a:t>Students who took MSP in 2014:</a:t>
            </a: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000" dirty="0" smtClean="0"/>
              <a:t>  Interpretation nuances!  </a:t>
            </a: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000" dirty="0" smtClean="0"/>
              <a:t>  For 2014, we calculated “Baseline” SGPs (2014 scores applied to the coefficient matrix from a previous year).</a:t>
            </a: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000" dirty="0" smtClean="0"/>
              <a:t>  MSP and Smarter Balanced have different scales, so we needed to calculate “cohort” SGPs for 2015.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2B7ED-B104-40F3-ADEA-4532734BE1FC}" type="datetime1">
              <a:rPr lang="en-US" smtClean="0"/>
              <a:t>1/12/2016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OFFICE OF SUPERINTENDENT OF PUBLIC INSTRUCTION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056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6"/>
            <a:ext cx="7543800" cy="614371"/>
          </a:xfrm>
        </p:spPr>
        <p:txBody>
          <a:bodyPr/>
          <a:lstStyle/>
          <a:p>
            <a:r>
              <a:rPr lang="en-US" dirty="0" smtClean="0"/>
              <a:t>Who What When Where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030147"/>
            <a:ext cx="7543800" cy="4432193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sz="1800" b="1" dirty="0" smtClean="0"/>
              <a:t>Who: </a:t>
            </a:r>
            <a:r>
              <a:rPr lang="en-US" sz="1800" dirty="0" smtClean="0"/>
              <a:t> Last year’s 4</a:t>
            </a:r>
            <a:r>
              <a:rPr lang="en-US" sz="1800" baseline="30000" dirty="0" smtClean="0"/>
              <a:t>th</a:t>
            </a:r>
            <a:r>
              <a:rPr lang="en-US" sz="1800" dirty="0" smtClean="0"/>
              <a:t> through 8</a:t>
            </a:r>
            <a:r>
              <a:rPr lang="en-US" sz="1800" baseline="30000" dirty="0" smtClean="0"/>
              <a:t>th</a:t>
            </a:r>
            <a:r>
              <a:rPr lang="en-US" sz="1800" dirty="0" smtClean="0"/>
              <a:t> graders who had scores for 2014 and 2015 </a:t>
            </a:r>
          </a:p>
          <a:p>
            <a:pPr lvl="1"/>
            <a:r>
              <a:rPr lang="en-US" sz="1800" dirty="0" smtClean="0"/>
              <a:t>Students who took 2014 Smarter Balanced field test will </a:t>
            </a:r>
            <a:r>
              <a:rPr lang="en-US" sz="1800" u="sng" dirty="0" smtClean="0"/>
              <a:t>not</a:t>
            </a:r>
            <a:r>
              <a:rPr lang="en-US" sz="1800" dirty="0" smtClean="0"/>
              <a:t> have SGPs</a:t>
            </a:r>
          </a:p>
          <a:p>
            <a:pPr lvl="1"/>
            <a:endParaRPr lang="en-US" sz="1200" dirty="0" smtClean="0"/>
          </a:p>
          <a:p>
            <a:r>
              <a:rPr lang="en-US" sz="1800" b="1" dirty="0" smtClean="0"/>
              <a:t>What / Where</a:t>
            </a:r>
          </a:p>
          <a:p>
            <a:pPr lvl="1"/>
            <a:r>
              <a:rPr lang="en-US" sz="1800" dirty="0" smtClean="0"/>
              <a:t>Individual student SGP reports – a PDF for each student (WAMS)</a:t>
            </a:r>
          </a:p>
          <a:p>
            <a:pPr lvl="1"/>
            <a:r>
              <a:rPr lang="en-US" sz="1800" dirty="0" smtClean="0"/>
              <a:t>Data file (WAMS)</a:t>
            </a:r>
          </a:p>
          <a:p>
            <a:pPr lvl="1"/>
            <a:r>
              <a:rPr lang="en-US" sz="1800" dirty="0" smtClean="0"/>
              <a:t>New public web tool (OSPI web site)</a:t>
            </a:r>
          </a:p>
          <a:p>
            <a:pPr lvl="4"/>
            <a:r>
              <a:rPr lang="en-US" sz="1800" dirty="0" smtClean="0"/>
              <a:t>District and school-level bubble charts, similar to previous years</a:t>
            </a:r>
          </a:p>
          <a:p>
            <a:pPr lvl="4"/>
            <a:r>
              <a:rPr lang="en-US" sz="1800" dirty="0" smtClean="0"/>
              <a:t>More functionality / interactivity (filters, selections, etc.)</a:t>
            </a:r>
          </a:p>
          <a:p>
            <a:pPr marL="288036" lvl="2" indent="0">
              <a:buNone/>
            </a:pPr>
            <a:endParaRPr lang="en-US" sz="1100" dirty="0" smtClean="0"/>
          </a:p>
          <a:p>
            <a:pPr marL="150876" lvl="1" indent="0">
              <a:buNone/>
            </a:pPr>
            <a:r>
              <a:rPr lang="en-US" sz="1800" b="1" dirty="0" smtClean="0"/>
              <a:t>When</a:t>
            </a:r>
            <a:endParaRPr lang="en-US" sz="1800" dirty="0" smtClean="0"/>
          </a:p>
          <a:p>
            <a:pPr lvl="2"/>
            <a:r>
              <a:rPr lang="en-US" sz="1800" dirty="0" smtClean="0"/>
              <a:t>WAMS material:  January 15</a:t>
            </a:r>
          </a:p>
          <a:p>
            <a:pPr lvl="2"/>
            <a:r>
              <a:rPr lang="en-US" sz="1800" dirty="0" smtClean="0"/>
              <a:t>Website:  mid-February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2B7ED-B104-40F3-ADEA-4532734BE1FC}" type="datetime1">
              <a:rPr lang="en-US" smtClean="0"/>
              <a:t>1/12/2016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OFFICE OF SUPERINTENDENT OF PUBLIC INSTRUCTION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664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937949" y="1521229"/>
            <a:ext cx="1471415" cy="5818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710" y="278650"/>
            <a:ext cx="1758315" cy="1533524"/>
          </a:xfrm>
        </p:spPr>
        <p:txBody>
          <a:bodyPr>
            <a:normAutofit/>
          </a:bodyPr>
          <a:lstStyle/>
          <a:p>
            <a:r>
              <a:rPr lang="en-US" dirty="0" smtClean="0"/>
              <a:t>New Web Tool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2B7ED-B104-40F3-ADEA-4532734BE1FC}" type="datetime1">
              <a:rPr lang="en-US" smtClean="0"/>
              <a:t>1/12/2016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OFFICE OF SUPERINTENDENT OF PUBLIC INSTRUCTION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6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0553" y="99019"/>
            <a:ext cx="7259172" cy="6758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7848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324" y="474612"/>
            <a:ext cx="7543800" cy="48265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Sample Student Growth Plot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3954" y="957263"/>
            <a:ext cx="7003395" cy="5338762"/>
          </a:xfr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7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22960" y="1553029"/>
            <a:ext cx="816219" cy="3846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549270" y="1618343"/>
            <a:ext cx="860094" cy="31931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 rot="3009816">
            <a:off x="2717396" y="3151546"/>
            <a:ext cx="43823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>
                    <a:lumMod val="85000"/>
                  </a:schemeClr>
                </a:solidFill>
              </a:rPr>
              <a:t>DRAFT</a:t>
            </a:r>
            <a:endParaRPr lang="en-US" sz="48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6388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324" y="474612"/>
            <a:ext cx="7543800" cy="48265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Sample Student Growth Plot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1753" y="957263"/>
            <a:ext cx="7035893" cy="5376862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2B7ED-B104-40F3-ADEA-4532734BE1FC}" type="datetime1">
              <a:rPr lang="en-US" smtClean="0"/>
              <a:t>1/12/2016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8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22960" y="1553029"/>
            <a:ext cx="816219" cy="3846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549270" y="1618343"/>
            <a:ext cx="860094" cy="31931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 rot="2759515">
            <a:off x="2822171" y="3042864"/>
            <a:ext cx="43823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>
                    <a:lumMod val="85000"/>
                  </a:schemeClr>
                </a:solidFill>
              </a:rPr>
              <a:t>DRAFT</a:t>
            </a:r>
            <a:endParaRPr lang="en-US" sz="48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557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Custom 3">
      <a:dk1>
        <a:srgbClr val="5D5B4E"/>
      </a:dk1>
      <a:lt1>
        <a:sysClr val="window" lastClr="FFFFFF"/>
      </a:lt1>
      <a:dk2>
        <a:srgbClr val="5D5B4E"/>
      </a:dk2>
      <a:lt2>
        <a:srgbClr val="FFFFFF"/>
      </a:lt2>
      <a:accent1>
        <a:srgbClr val="3A6983"/>
      </a:accent1>
      <a:accent2>
        <a:srgbClr val="E86948"/>
      </a:accent2>
      <a:accent3>
        <a:srgbClr val="B7C333"/>
      </a:accent3>
      <a:accent4>
        <a:srgbClr val="3A6983"/>
      </a:accent4>
      <a:accent5>
        <a:srgbClr val="E86948"/>
      </a:accent5>
      <a:accent6>
        <a:srgbClr val="B7C333"/>
      </a:accent6>
      <a:hlink>
        <a:srgbClr val="3A6983"/>
      </a:hlink>
      <a:folHlink>
        <a:srgbClr val="5D5B4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SPI-PPT-Template-standard" id="{2131D926-A192-4751-82CE-4FCE9BAE237A}" vid="{13F5B592-99E5-44C1-A4C7-72398F8264E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DE9A79CABB504F9298A94928D08125" ma:contentTypeVersion="1" ma:contentTypeDescription="Create a new document." ma:contentTypeScope="" ma:versionID="7c06e61c39eafb3624237f99f3534577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BB6F066B-A751-4728-AA4A-4B935C9A797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B15ABE4-7482-4AE0-ACCB-45C413117E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AC99A30-4372-41FB-927D-094353C5892B}">
  <ds:schemaRefs>
    <ds:schemaRef ds:uri="http://purl.org/dc/dcmitype/"/>
    <ds:schemaRef ds:uri="http://www.w3.org/XML/1998/namespace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http://schemas.microsoft.com/sharepoint/v3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546</TotalTime>
  <Words>590</Words>
  <Application>Microsoft Office PowerPoint</Application>
  <PresentationFormat>On-screen Show (4:3)</PresentationFormat>
  <Paragraphs>80</Paragraphs>
  <Slides>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Retrospect</vt:lpstr>
      <vt:lpstr>Student Growth Percentiles in Transition</vt:lpstr>
      <vt:lpstr>Impacts of Transition to Smarter Balanced</vt:lpstr>
      <vt:lpstr>SGPs will not be calculated for high school students</vt:lpstr>
      <vt:lpstr>SGPs and the 2014 Smarter Balanced field test</vt:lpstr>
      <vt:lpstr>Who What When Where</vt:lpstr>
      <vt:lpstr>New Web Tool </vt:lpstr>
      <vt:lpstr>Sample Student Growth Plot</vt:lpstr>
      <vt:lpstr>Sample Student Growth Plot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Kristen Jaudon</dc:creator>
  <cp:lastModifiedBy>Jennifer Longchamps</cp:lastModifiedBy>
  <cp:revision>69</cp:revision>
  <cp:lastPrinted>2016-01-07T19:16:36Z</cp:lastPrinted>
  <dcterms:created xsi:type="dcterms:W3CDTF">2014-09-25T22:50:10Z</dcterms:created>
  <dcterms:modified xsi:type="dcterms:W3CDTF">2016-01-12T17:12:49Z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0x0101002FDE9A79CABB504F9298A94928D08125</vt:lpwstr>
  </property>
</Properties>
</file>