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handoutMasterIdLst>
    <p:handoutMasterId r:id="rId23"/>
  </p:handoutMasterIdLst>
  <p:sldIdLst>
    <p:sldId id="260" r:id="rId2"/>
    <p:sldId id="259" r:id="rId3"/>
    <p:sldId id="277" r:id="rId4"/>
    <p:sldId id="285" r:id="rId5"/>
    <p:sldId id="294" r:id="rId6"/>
    <p:sldId id="282" r:id="rId7"/>
    <p:sldId id="283" r:id="rId8"/>
    <p:sldId id="291" r:id="rId9"/>
    <p:sldId id="293" r:id="rId10"/>
    <p:sldId id="295" r:id="rId11"/>
    <p:sldId id="286" r:id="rId12"/>
    <p:sldId id="296" r:id="rId13"/>
    <p:sldId id="292" r:id="rId14"/>
    <p:sldId id="290" r:id="rId15"/>
    <p:sldId id="287" r:id="rId16"/>
    <p:sldId id="263" r:id="rId17"/>
    <p:sldId id="269" r:id="rId18"/>
    <p:sldId id="271" r:id="rId19"/>
    <p:sldId id="281" r:id="rId20"/>
    <p:sldId id="27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99FFCC"/>
    <a:srgbClr val="CC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1" autoAdjust="0"/>
    <p:restoredTop sz="66359" autoAdjust="0"/>
  </p:normalViewPr>
  <p:slideViewPr>
    <p:cSldViewPr>
      <p:cViewPr varScale="1">
        <p:scale>
          <a:sx n="47" d="100"/>
          <a:sy n="47" d="100"/>
        </p:scale>
        <p:origin x="-1387" y="-86"/>
      </p:cViewPr>
      <p:guideLst>
        <p:guide orient="horz" pos="2160"/>
        <p:guide pos="2880"/>
      </p:guideLst>
    </p:cSldViewPr>
  </p:slideViewPr>
  <p:notesTextViewPr>
    <p:cViewPr>
      <p:scale>
        <a:sx n="1" d="1"/>
        <a:sy n="1" d="1"/>
      </p:scale>
      <p:origin x="0" y="0"/>
    </p:cViewPr>
  </p:notesTextViewPr>
  <p:sorterViewPr>
    <p:cViewPr>
      <p:scale>
        <a:sx n="90" d="100"/>
        <a:sy n="90" d="100"/>
      </p:scale>
      <p:origin x="0" y="1642"/>
    </p:cViewPr>
  </p:sorterViewPr>
  <p:notesViewPr>
    <p:cSldViewPr>
      <p:cViewPr varScale="1">
        <p:scale>
          <a:sx n="101" d="100"/>
          <a:sy n="101" d="100"/>
        </p:scale>
        <p:origin x="-3402"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1" tIns="45715" rIns="91431" bIns="45715" rtlCol="0"/>
          <a:lstStyle>
            <a:lvl1pPr algn="r">
              <a:defRPr sz="1200"/>
            </a:lvl1pPr>
          </a:lstStyle>
          <a:p>
            <a:fld id="{8BE4D6A2-1F78-464F-867E-BB7AA05C0305}" type="datetimeFigureOut">
              <a:rPr lang="en-US" smtClean="0"/>
              <a:t>1/6/2016</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1" tIns="45715" rIns="91431" bIns="45715" rtlCol="0" anchor="b"/>
          <a:lstStyle>
            <a:lvl1pPr algn="r">
              <a:defRPr sz="1200"/>
            </a:lvl1pPr>
          </a:lstStyle>
          <a:p>
            <a:fld id="{8F98F2EB-50E6-4AF3-BDE0-E6A4BC6C6517}" type="slidenum">
              <a:rPr lang="en-US" smtClean="0"/>
              <a:t>‹#›</a:t>
            </a:fld>
            <a:endParaRPr lang="en-US"/>
          </a:p>
        </p:txBody>
      </p:sp>
    </p:spTree>
    <p:extLst>
      <p:ext uri="{BB962C8B-B14F-4D97-AF65-F5344CB8AC3E}">
        <p14:creationId xmlns:p14="http://schemas.microsoft.com/office/powerpoint/2010/main" val="115093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31" tIns="45715" rIns="91431" bIns="45715" rtlCol="0"/>
          <a:lstStyle>
            <a:lvl1pPr algn="r">
              <a:defRPr sz="1200"/>
            </a:lvl1pPr>
          </a:lstStyle>
          <a:p>
            <a:fld id="{4BEE52E4-3E59-45D7-90FC-8CCC4F43DFC7}" type="datetimeFigureOut">
              <a:rPr lang="en-US" smtClean="0"/>
              <a:t>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6" y="4416430"/>
            <a:ext cx="5607050" cy="4183063"/>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31" tIns="45715" rIns="91431" bIns="45715" rtlCol="0" anchor="b"/>
          <a:lstStyle>
            <a:lvl1pPr algn="r">
              <a:defRPr sz="1200"/>
            </a:lvl1pPr>
          </a:lstStyle>
          <a:p>
            <a:fld id="{ECB1F43F-16DC-49E9-AB54-3E5865EF969A}" type="slidenum">
              <a:rPr lang="en-US" smtClean="0"/>
              <a:t>‹#›</a:t>
            </a:fld>
            <a:endParaRPr lang="en-US"/>
          </a:p>
        </p:txBody>
      </p:sp>
    </p:spTree>
    <p:extLst>
      <p:ext uri="{BB962C8B-B14F-4D97-AF65-F5344CB8AC3E}">
        <p14:creationId xmlns:p14="http://schemas.microsoft.com/office/powerpoint/2010/main" val="18420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solidFill>
              </a:rPr>
              <a:t>Handout</a:t>
            </a:r>
            <a:r>
              <a:rPr lang="en-US" sz="1100" b="1" baseline="0" dirty="0" smtClean="0">
                <a:solidFill>
                  <a:schemeClr val="tx1"/>
                </a:solidFill>
              </a:rPr>
              <a:t> = </a:t>
            </a:r>
            <a:r>
              <a:rPr lang="en-US" sz="1100" b="0" baseline="0" dirty="0" smtClean="0">
                <a:solidFill>
                  <a:schemeClr val="tx1"/>
                </a:solidFill>
              </a:rPr>
              <a:t>H/O</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OPENING: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K, T</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Introduction</a:t>
            </a:r>
            <a:endParaRPr lang="en-US" sz="11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K, T</a:t>
            </a:r>
            <a:r>
              <a:rPr lang="en-US" sz="1100" baseline="0" dirty="0" smtClean="0">
                <a:solidFill>
                  <a:schemeClr val="tx1"/>
                </a:solidFill>
              </a:rPr>
              <a:t> –</a:t>
            </a:r>
            <a:r>
              <a:rPr lang="en-US" sz="1100" b="1" baseline="0" dirty="0" smtClean="0">
                <a:solidFill>
                  <a:schemeClr val="tx1"/>
                </a:solidFill>
              </a:rPr>
              <a:t> </a:t>
            </a:r>
            <a:r>
              <a:rPr lang="en-US" sz="1100" b="0" dirty="0" smtClean="0">
                <a:solidFill>
                  <a:schemeClr val="tx1"/>
                </a:solidFill>
              </a:rPr>
              <a:t>Welcome </a:t>
            </a:r>
            <a:endParaRPr lang="en-US" sz="11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K</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Survey who is new this year in a coordinator role? 1 </a:t>
            </a:r>
            <a:r>
              <a:rPr lang="en-US" sz="1100" b="0" baseline="0" dirty="0" smtClean="0">
                <a:solidFill>
                  <a:schemeClr val="tx1"/>
                </a:solidFill>
              </a:rPr>
              <a:t>year or </a:t>
            </a:r>
            <a:r>
              <a:rPr lang="en-US" sz="1100" b="0" baseline="0" dirty="0" smtClean="0">
                <a:solidFill>
                  <a:schemeClr val="tx1"/>
                </a:solidFill>
              </a:rPr>
              <a:t>more years? The state level has also been impacted with recent turnover (OPS intro,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How many are a one man team? And how many of those wear 2 hats?</a:t>
            </a:r>
            <a:endParaRPr lang="en-US" sz="1100" b="0" dirty="0" smtClean="0">
              <a:solidFill>
                <a:schemeClr val="tx1"/>
              </a:solidFill>
            </a:endParaRPr>
          </a:p>
          <a:p>
            <a:endParaRPr lang="en-US" sz="1100" b="1" dirty="0" smtClean="0">
              <a:solidFill>
                <a:schemeClr val="tx1"/>
              </a:solidFill>
            </a:endParaRPr>
          </a:p>
          <a:p>
            <a:r>
              <a:rPr lang="en-US" sz="1100" b="1" baseline="0" dirty="0" smtClean="0">
                <a:solidFill>
                  <a:schemeClr val="tx1"/>
                </a:solidFill>
              </a:rPr>
              <a:t>K</a:t>
            </a:r>
            <a:r>
              <a:rPr lang="en-US" sz="1100" baseline="0" dirty="0" smtClean="0">
                <a:solidFill>
                  <a:schemeClr val="tx1"/>
                </a:solidFill>
              </a:rPr>
              <a:t> –</a:t>
            </a:r>
            <a:r>
              <a:rPr lang="en-US" sz="1100" b="1" baseline="0" dirty="0" smtClean="0">
                <a:solidFill>
                  <a:schemeClr val="tx1"/>
                </a:solidFill>
              </a:rPr>
              <a:t> </a:t>
            </a:r>
            <a:r>
              <a:rPr lang="en-US" sz="1100" baseline="0" dirty="0" smtClean="0">
                <a:solidFill>
                  <a:schemeClr val="tx1"/>
                </a:solidFill>
              </a:rPr>
              <a:t>Agenda today is to talk about 3 important aspects. </a:t>
            </a:r>
          </a:p>
          <a:p>
            <a:pPr marL="685800" lvl="1" indent="-228600">
              <a:buFont typeface="+mj-lt"/>
              <a:buAutoNum type="arabicPeriod"/>
            </a:pPr>
            <a:r>
              <a:rPr lang="en-US" sz="1100" baseline="0" dirty="0" smtClean="0">
                <a:solidFill>
                  <a:schemeClr val="tx1"/>
                </a:solidFill>
              </a:rPr>
              <a:t>Assessments </a:t>
            </a:r>
          </a:p>
          <a:p>
            <a:pPr marL="685800" lvl="1" indent="-228600">
              <a:buFont typeface="+mj-lt"/>
              <a:buAutoNum type="arabicPeriod"/>
            </a:pPr>
            <a:r>
              <a:rPr lang="en-US" sz="1100" baseline="0" dirty="0" smtClean="0">
                <a:solidFill>
                  <a:schemeClr val="tx1"/>
                </a:solidFill>
              </a:rPr>
              <a:t>Access to Applications– what you need in EDS</a:t>
            </a:r>
          </a:p>
          <a:p>
            <a:pPr marL="686326" lvl="1" indent="-229126">
              <a:buFont typeface="+mj-lt"/>
              <a:buAutoNum type="arabicPeriod"/>
            </a:pPr>
            <a:r>
              <a:rPr lang="en-US" sz="1100" baseline="0" dirty="0" smtClean="0">
                <a:solidFill>
                  <a:schemeClr val="tx1"/>
                </a:solidFill>
              </a:rPr>
              <a:t>Resources – where to find what you need in WCAP</a:t>
            </a:r>
          </a:p>
          <a:p>
            <a:pPr marL="229126" indent="-229126">
              <a:buAutoNum type="arabicParenR" startAt="2"/>
            </a:pPr>
            <a:endParaRPr lang="en-US" sz="1100" baseline="0" dirty="0" smtClean="0">
              <a:solidFill>
                <a:schemeClr val="tx1"/>
              </a:solidFill>
            </a:endParaRPr>
          </a:p>
          <a:p>
            <a:r>
              <a:rPr lang="en-US" sz="1100" b="1" baseline="0" dirty="0" smtClean="0">
                <a:solidFill>
                  <a:schemeClr val="tx1"/>
                </a:solidFill>
              </a:rPr>
              <a:t>T</a:t>
            </a:r>
            <a:r>
              <a:rPr lang="en-US" sz="1100" baseline="0" dirty="0" smtClean="0">
                <a:solidFill>
                  <a:schemeClr val="tx1"/>
                </a:solidFill>
              </a:rPr>
              <a:t> –</a:t>
            </a:r>
            <a:r>
              <a:rPr lang="en-US" sz="1100" b="1" baseline="0" dirty="0" smtClean="0">
                <a:solidFill>
                  <a:schemeClr val="tx1"/>
                </a:solidFill>
              </a:rPr>
              <a:t> </a:t>
            </a:r>
            <a:r>
              <a:rPr lang="en-US" sz="1100" baseline="0" dirty="0" smtClean="0">
                <a:solidFill>
                  <a:schemeClr val="tx1"/>
                </a:solidFill>
              </a:rPr>
              <a:t>H/O – Test session timelines (Time saving techniques)  </a:t>
            </a:r>
          </a:p>
          <a:p>
            <a:pPr marL="628650" lvl="1" indent="-171450">
              <a:buFont typeface="Arial" panose="020B0604020202020204" pitchFamily="34" charset="0"/>
              <a:buChar char="•"/>
            </a:pPr>
            <a:r>
              <a:rPr lang="en-US" sz="1100" baseline="0" dirty="0" smtClean="0">
                <a:solidFill>
                  <a:schemeClr val="tx1"/>
                </a:solidFill>
              </a:rPr>
              <a:t>Annual State Assessments Monthly Activities – when to take a vacation – look at January when only assessment not touched Spring MSP &amp; EOC. This is a VERY high level view and should not be used </a:t>
            </a:r>
            <a:r>
              <a:rPr lang="en-US" sz="1100" baseline="0" dirty="0" smtClean="0">
                <a:solidFill>
                  <a:schemeClr val="tx1"/>
                </a:solidFill>
              </a:rPr>
              <a:t>as a </a:t>
            </a:r>
            <a:r>
              <a:rPr lang="en-US" sz="1100" baseline="0" dirty="0" smtClean="0">
                <a:solidFill>
                  <a:schemeClr val="tx1"/>
                </a:solidFill>
              </a:rPr>
              <a:t>work plan because it does not capture all of the facets of the assessment cycle, but it is an overview of how many tasks there are and how often the tasks overlap.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solidFill>
                  <a:schemeClr val="tx1"/>
                </a:solidFill>
              </a:rPr>
              <a:t>Buy Ablebits! Compare ELPA21 list to the SIS extract in a snap. Very user friendly and inexpensive. </a:t>
            </a:r>
          </a:p>
          <a:p>
            <a:pPr marL="457200" lvl="1" indent="0">
              <a:buFont typeface="Arial" panose="020B0604020202020204" pitchFamily="34" charset="0"/>
              <a:buNone/>
            </a:pPr>
            <a:endParaRPr lang="en-US" sz="1100" baseline="0" dirty="0" smtClean="0">
              <a:solidFill>
                <a:schemeClr val="tx1"/>
              </a:solidFill>
            </a:endParaRPr>
          </a:p>
          <a:p>
            <a:pPr marL="0" indent="0">
              <a:buFont typeface="Arial" panose="020B0604020202020204" pitchFamily="34" charset="0"/>
              <a:buNone/>
            </a:pPr>
            <a:r>
              <a:rPr lang="en-US" sz="1100" b="1" baseline="0" dirty="0" smtClean="0">
                <a:solidFill>
                  <a:schemeClr val="tx1"/>
                </a:solidFill>
              </a:rPr>
              <a:t>T</a:t>
            </a:r>
            <a:r>
              <a:rPr lang="en-US" sz="1100" baseline="0" dirty="0" smtClean="0">
                <a:solidFill>
                  <a:schemeClr val="tx1"/>
                </a:solidFill>
              </a:rPr>
              <a:t> –</a:t>
            </a:r>
            <a:r>
              <a:rPr lang="en-US" sz="1100" b="1" baseline="0" dirty="0" smtClean="0">
                <a:solidFill>
                  <a:schemeClr val="tx1"/>
                </a:solidFill>
              </a:rPr>
              <a:t> </a:t>
            </a:r>
            <a:r>
              <a:rPr lang="en-US" sz="1100" baseline="0" dirty="0" smtClean="0">
                <a:solidFill>
                  <a:schemeClr val="tx1"/>
                </a:solidFill>
              </a:rPr>
              <a:t>H/O – Acronyms for today (grey) </a:t>
            </a:r>
          </a:p>
          <a:p>
            <a:pPr marL="0" indent="0">
              <a:buFont typeface="Arial" panose="020B0604020202020204" pitchFamily="34" charset="0"/>
              <a:buNone/>
            </a:pPr>
            <a:r>
              <a:rPr lang="en-US" sz="1100" baseline="0" dirty="0" smtClean="0">
                <a:solidFill>
                  <a:schemeClr val="tx1"/>
                </a:solidFill>
              </a:rPr>
              <a:t>            </a:t>
            </a:r>
            <a:endParaRPr lang="en-US" sz="1100" baseline="0" dirty="0" smtClean="0"/>
          </a:p>
          <a:p>
            <a:r>
              <a:rPr lang="en-US" sz="1100" b="1" baseline="0" dirty="0" smtClean="0"/>
              <a:t>K</a:t>
            </a:r>
            <a:r>
              <a:rPr lang="en-US" sz="1100" baseline="0" dirty="0" smtClean="0">
                <a:solidFill>
                  <a:schemeClr val="tx1"/>
                </a:solidFill>
              </a:rPr>
              <a:t> –</a:t>
            </a:r>
            <a:r>
              <a:rPr lang="en-US" sz="1100" b="1" baseline="0" dirty="0" smtClean="0">
                <a:solidFill>
                  <a:schemeClr val="tx1"/>
                </a:solidFill>
              </a:rPr>
              <a:t> </a:t>
            </a:r>
            <a:r>
              <a:rPr lang="en-US" sz="1100" b="0" baseline="0" dirty="0" smtClean="0"/>
              <a:t>Questions on topic, please share right away. Questions off topic can be addressed at the end, we will stay</a:t>
            </a:r>
            <a:r>
              <a:rPr lang="en-US" sz="1100" baseline="0" dirty="0" smtClean="0"/>
              <a:t>.</a:t>
            </a:r>
          </a:p>
          <a:p>
            <a:r>
              <a:rPr lang="en-US" sz="1100" baseline="0" dirty="0" smtClean="0"/>
              <a:t>       </a:t>
            </a:r>
            <a:endParaRPr lang="en-US" sz="110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1</a:t>
            </a:fld>
            <a:endParaRPr lang="en-US"/>
          </a:p>
        </p:txBody>
      </p:sp>
    </p:spTree>
    <p:extLst>
      <p:ext uri="{BB962C8B-B14F-4D97-AF65-F5344CB8AC3E}">
        <p14:creationId xmlns:p14="http://schemas.microsoft.com/office/powerpoint/2010/main" val="331825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baseline="0" dirty="0" smtClean="0"/>
              <a:t>T</a:t>
            </a:r>
            <a:r>
              <a:rPr lang="en-US" sz="1100" baseline="0" dirty="0" smtClean="0">
                <a:solidFill>
                  <a:schemeClr val="tx1"/>
                </a:solidFill>
              </a:rPr>
              <a:t> –</a:t>
            </a:r>
            <a:r>
              <a:rPr lang="en-US" sz="1100" b="1" baseline="0" dirty="0" smtClean="0">
                <a:solidFill>
                  <a:schemeClr val="tx1"/>
                </a:solidFill>
              </a:rPr>
              <a:t> ORS </a:t>
            </a:r>
            <a:r>
              <a:rPr lang="en-US" sz="1100" b="0" baseline="0" dirty="0" smtClean="0">
                <a:solidFill>
                  <a:schemeClr val="tx1"/>
                </a:solidFill>
              </a:rPr>
              <a:t>has 2 main components.</a:t>
            </a:r>
          </a:p>
          <a:p>
            <a:r>
              <a:rPr lang="en-US" sz="1100" b="0" baseline="0" dirty="0" smtClean="0">
                <a:solidFill>
                  <a:schemeClr val="tx1"/>
                </a:solidFill>
              </a:rPr>
              <a:t>Score Reports and Test Management.  </a:t>
            </a:r>
            <a:r>
              <a:rPr lang="en-US" sz="1100" dirty="0" smtClean="0"/>
              <a:t>This system will provide ways to manage rosters (previously referred</a:t>
            </a:r>
            <a:r>
              <a:rPr lang="en-US" sz="1100" baseline="0" dirty="0" smtClean="0"/>
              <a:t> to as “group data” sorts)</a:t>
            </a:r>
            <a:r>
              <a:rPr lang="en-US" sz="1100" dirty="0" smtClean="0"/>
              <a:t>, track sessions,</a:t>
            </a:r>
            <a:r>
              <a:rPr lang="en-US" sz="1100" baseline="0" dirty="0" smtClean="0"/>
              <a:t> and monitor completion rates. After testing, confirm that the appropriate tests were administered and identify who may need to complete on another day.</a:t>
            </a:r>
          </a:p>
          <a:p>
            <a:endParaRPr lang="en-US" sz="1100" baseline="0" dirty="0" smtClean="0"/>
          </a:p>
          <a:p>
            <a:r>
              <a:rPr lang="en-US" sz="1100" baseline="0" dirty="0" smtClean="0"/>
              <a:t>Rostering students can be uploaded or hand selected. Students can be in more than one group. For example, create a roster group for the 5</a:t>
            </a:r>
            <a:r>
              <a:rPr lang="en-US" sz="1100" baseline="30000" dirty="0" smtClean="0"/>
              <a:t>th</a:t>
            </a:r>
            <a:r>
              <a:rPr lang="en-US" sz="1100" baseline="0" dirty="0" smtClean="0"/>
              <a:t> grade teacher who provides math instruction to all students.</a:t>
            </a:r>
          </a:p>
          <a:p>
            <a:endParaRPr lang="en-US" sz="1100" baseline="0" dirty="0" smtClean="0"/>
          </a:p>
          <a:p>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b="0" kern="1200" dirty="0" smtClean="0">
                <a:solidFill>
                  <a:schemeClr val="tx1"/>
                </a:solidFill>
                <a:effectLst/>
                <a:latin typeface="+mn-lt"/>
                <a:ea typeface="+mn-ea"/>
                <a:cs typeface="+mn-cs"/>
              </a:rPr>
              <a:t>the TA can create and manage rosters</a:t>
            </a:r>
            <a:r>
              <a:rPr lang="en-US" sz="1100" b="0" kern="1200" baseline="0" dirty="0" smtClean="0">
                <a:solidFill>
                  <a:schemeClr val="tx1"/>
                </a:solidFill>
                <a:effectLst/>
                <a:latin typeface="+mn-lt"/>
                <a:ea typeface="+mn-ea"/>
                <a:cs typeface="+mn-cs"/>
              </a:rPr>
              <a:t> in ORS</a:t>
            </a:r>
            <a:endParaRPr lang="en-US" sz="11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10</a:t>
            </a:fld>
            <a:endParaRPr lang="en-US" dirty="0"/>
          </a:p>
        </p:txBody>
      </p:sp>
    </p:spTree>
    <p:extLst>
      <p:ext uri="{BB962C8B-B14F-4D97-AF65-F5344CB8AC3E}">
        <p14:creationId xmlns:p14="http://schemas.microsoft.com/office/powerpoint/2010/main" val="336004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100" b="1" baseline="0" dirty="0" smtClean="0"/>
              <a:t>As Promised, an overview of Interim Assessments:</a:t>
            </a:r>
          </a:p>
          <a:p>
            <a:pPr marL="0" lvl="0" indent="-48" defTabSz="914303"/>
            <a:endParaRPr lang="en-US" sz="1100" b="1" baseline="0" dirty="0" smtClean="0"/>
          </a:p>
          <a:p>
            <a:pPr marL="0" lvl="0" indent="-48" defTabSz="914303"/>
            <a:r>
              <a:rPr lang="en-US" sz="1100" b="1" baseline="0" dirty="0" smtClean="0"/>
              <a:t>T</a:t>
            </a:r>
            <a:r>
              <a:rPr lang="en-US" sz="1100" baseline="0" dirty="0" smtClean="0">
                <a:solidFill>
                  <a:schemeClr val="tx1"/>
                </a:solidFill>
              </a:rPr>
              <a:t> </a:t>
            </a:r>
            <a:r>
              <a:rPr lang="en-US" sz="1100" baseline="0" dirty="0" smtClean="0">
                <a:solidFill>
                  <a:schemeClr val="tx1"/>
                </a:solidFill>
              </a:rPr>
              <a:t>–</a:t>
            </a:r>
            <a:r>
              <a:rPr lang="en-US" sz="1100" b="1" baseline="0" dirty="0" smtClean="0">
                <a:solidFill>
                  <a:schemeClr val="tx1"/>
                </a:solidFill>
              </a:rPr>
              <a:t> </a:t>
            </a:r>
            <a:r>
              <a:rPr lang="en-US" sz="1100" b="0" baseline="0" dirty="0" smtClean="0"/>
              <a:t>Interim Asmt. Information and Access Points</a:t>
            </a:r>
          </a:p>
          <a:p>
            <a:pPr marL="457200" lvl="1" indent="-48" defTabSz="914303"/>
            <a:r>
              <a:rPr lang="en-US" sz="1100" b="0" baseline="0" dirty="0" smtClean="0"/>
              <a:t>First let’s start with AVA. Teachers can now review the interim </a:t>
            </a:r>
            <a:r>
              <a:rPr lang="en-US" sz="1100" b="0" baseline="0" dirty="0" smtClean="0"/>
              <a:t>assessments </a:t>
            </a:r>
            <a:r>
              <a:rPr lang="en-US" sz="1100" b="0" baseline="0" dirty="0" smtClean="0"/>
              <a:t>through the AVA Card (comprehensive and block) and determine which block most closely matches an area of instruction.</a:t>
            </a:r>
          </a:p>
          <a:p>
            <a:pPr marL="457200" lvl="1" indent="-48" defTabSz="914303"/>
            <a:r>
              <a:rPr lang="en-US" sz="1100" b="0" baseline="0" dirty="0" smtClean="0"/>
              <a:t>Interim Assessments for students are administered thru the Test Administration portal </a:t>
            </a:r>
            <a:r>
              <a:rPr lang="en-US" sz="1100" b="0" baseline="0" dirty="0" smtClean="0"/>
              <a:t>card.</a:t>
            </a:r>
          </a:p>
          <a:p>
            <a:pPr marL="457200" lvl="1" indent="-48" defTabSz="914303"/>
            <a:r>
              <a:rPr lang="en-US" sz="1100" b="0" baseline="0" dirty="0" smtClean="0"/>
              <a:t>Print in-class activities from the portal card.</a:t>
            </a:r>
            <a:endParaRPr lang="en-US" sz="1100" b="0" baseline="0" dirty="0" smtClean="0"/>
          </a:p>
          <a:p>
            <a:pPr marL="457200" lvl="1" indent="-48" defTabSz="914303"/>
            <a:r>
              <a:rPr lang="en-US" sz="1100" b="0" baseline="0" dirty="0" smtClean="0"/>
              <a:t>Hand scoring guides are in TIDE to aid teacher on calibrating and scoring the interim assessment.</a:t>
            </a:r>
          </a:p>
          <a:p>
            <a:pPr marL="457200" lvl="1" indent="-48" defTabSz="914303"/>
            <a:endParaRPr lang="en-US" sz="1100" b="0" baseline="0" dirty="0" smtClean="0"/>
          </a:p>
          <a:p>
            <a:pPr marL="457200" lvl="1" indent="-48" defTabSz="914303"/>
            <a:r>
              <a:rPr lang="en-US" sz="1100" b="0" baseline="0" dirty="0" smtClean="0"/>
              <a:t>The THSS portal card must be accessed for hand scoring of the actual interim assessments.</a:t>
            </a:r>
          </a:p>
          <a:p>
            <a:pPr marL="457200" lvl="1" indent="-48" defTabSz="914303"/>
            <a:r>
              <a:rPr lang="en-US" sz="1100" b="0" baseline="0" dirty="0" smtClean="0"/>
              <a:t>The ORS portal card reports score results</a:t>
            </a:r>
          </a:p>
          <a:p>
            <a:pPr marL="457200" lvl="1" indent="-48" defTabSz="914303"/>
            <a:r>
              <a:rPr lang="en-US" sz="1100" b="0" baseline="0" dirty="0" smtClean="0"/>
              <a:t>An electronic copy of the notebook that Everett has put together (note, copy on table) will be provided to WERA for attendees access. </a:t>
            </a:r>
          </a:p>
        </p:txBody>
      </p:sp>
      <p:sp>
        <p:nvSpPr>
          <p:cNvPr id="4" name="Slide Number Placeholder 3"/>
          <p:cNvSpPr>
            <a:spLocks noGrp="1"/>
          </p:cNvSpPr>
          <p:nvPr>
            <p:ph type="sldNum" sz="quarter" idx="10"/>
          </p:nvPr>
        </p:nvSpPr>
        <p:spPr/>
        <p:txBody>
          <a:bodyPr/>
          <a:lstStyle/>
          <a:p>
            <a:fld id="{ECB1F43F-16DC-49E9-AB54-3E5865EF969A}" type="slidenum">
              <a:rPr lang="en-US" smtClean="0"/>
              <a:t>11</a:t>
            </a:fld>
            <a:endParaRPr lang="en-US"/>
          </a:p>
        </p:txBody>
      </p:sp>
    </p:spTree>
    <p:extLst>
      <p:ext uri="{BB962C8B-B14F-4D97-AF65-F5344CB8AC3E}">
        <p14:creationId xmlns:p14="http://schemas.microsoft.com/office/powerpoint/2010/main" val="203854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t>T - Differences in the SC &amp; TA access:</a:t>
            </a:r>
          </a:p>
          <a:p>
            <a:pPr lvl="0"/>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smtClean="0"/>
              <a:t>Test Coordinator or Test Administrator Resources </a:t>
            </a:r>
            <a:r>
              <a:rPr lang="en-US" sz="1100" dirty="0" smtClean="0"/>
              <a:t>– Refer to the </a:t>
            </a:r>
            <a:r>
              <a:rPr lang="en-US" sz="1100" b="1" dirty="0" smtClean="0"/>
              <a:t>Assessment Resource User Guide </a:t>
            </a:r>
            <a:r>
              <a:rPr lang="en-US" sz="1100" b="0" dirty="0" smtClean="0"/>
              <a:t>H/O:</a:t>
            </a:r>
            <a:r>
              <a:rPr lang="en-US" sz="1100" b="0" baseline="0" dirty="0" smtClean="0"/>
              <a:t> Chapter XX, identifies </a:t>
            </a:r>
            <a:r>
              <a:rPr lang="en-US" sz="1100" b="0" dirty="0" smtClean="0"/>
              <a:t>4</a:t>
            </a:r>
            <a:r>
              <a:rPr lang="en-US" sz="1100" dirty="0" smtClean="0"/>
              <a:t> Sections:</a:t>
            </a:r>
            <a:r>
              <a:rPr lang="en-US" sz="1100" baseline="0" dirty="0" smtClean="0"/>
              <a:t> 1. General Information 2. User Guides and Manuals 3. Assessment Resources 4. Modules </a:t>
            </a:r>
          </a:p>
          <a:p>
            <a:pPr lvl="0"/>
            <a:endParaRPr lang="en-US" sz="1100" dirty="0" smtClean="0"/>
          </a:p>
          <a:p>
            <a:pPr lvl="1"/>
            <a:r>
              <a:rPr lang="en-US" sz="1100" dirty="0" smtClean="0"/>
              <a:t>When you access WCAP resources through the Test</a:t>
            </a:r>
            <a:r>
              <a:rPr lang="en-US" sz="1100" baseline="0" dirty="0" smtClean="0"/>
              <a:t> Coordinator “card.”</a:t>
            </a:r>
          </a:p>
          <a:p>
            <a:pPr lvl="1"/>
            <a:r>
              <a:rPr lang="en-US" sz="1100" baseline="0" dirty="0" smtClean="0"/>
              <a:t>You will see 4 sections within the resource area: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100" baseline="0" dirty="0" smtClean="0"/>
              <a:t>General Information –You will find information and forms that the SC needs.</a:t>
            </a:r>
            <a:endParaRPr lang="en-US" sz="1100"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100" baseline="0" dirty="0" smtClean="0"/>
              <a:t>User Guides</a:t>
            </a:r>
          </a:p>
          <a:p>
            <a:pPr marL="685800" lvl="1" indent="-228600">
              <a:buAutoNum type="arabicPeriod"/>
            </a:pPr>
            <a:r>
              <a:rPr lang="en-US" sz="1100" baseline="0" dirty="0" smtClean="0"/>
              <a:t>Assessment Resources</a:t>
            </a:r>
          </a:p>
          <a:p>
            <a:pPr marL="685800" lvl="1" indent="-228600">
              <a:buAutoNum type="arabicPeriod"/>
            </a:pPr>
            <a:r>
              <a:rPr lang="en-US" sz="1100" baseline="0" dirty="0" smtClean="0"/>
              <a:t>Modules</a:t>
            </a:r>
          </a:p>
        </p:txBody>
      </p:sp>
      <p:sp>
        <p:nvSpPr>
          <p:cNvPr id="4" name="Slide Number Placeholder 3"/>
          <p:cNvSpPr>
            <a:spLocks noGrp="1"/>
          </p:cNvSpPr>
          <p:nvPr>
            <p:ph type="sldNum" sz="quarter" idx="10"/>
          </p:nvPr>
        </p:nvSpPr>
        <p:spPr/>
        <p:txBody>
          <a:bodyPr/>
          <a:lstStyle/>
          <a:p>
            <a:fld id="{1EAF2419-58CC-409A-8F02-C3BE852627FF}" type="slidenum">
              <a:rPr lang="en-US" smtClean="0"/>
              <a:t>12</a:t>
            </a:fld>
            <a:endParaRPr lang="en-US" dirty="0"/>
          </a:p>
        </p:txBody>
      </p:sp>
    </p:spTree>
    <p:extLst>
      <p:ext uri="{BB962C8B-B14F-4D97-AF65-F5344CB8AC3E}">
        <p14:creationId xmlns:p14="http://schemas.microsoft.com/office/powerpoint/2010/main" val="424015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2. User Guides &amp; Manuals – All state assessment manuals even P/P</a:t>
            </a:r>
          </a:p>
          <a:p>
            <a:r>
              <a:rPr lang="en-US" sz="1100" baseline="0" dirty="0" smtClean="0"/>
              <a:t>3. Assessment Resources &amp; Modules</a:t>
            </a:r>
          </a:p>
          <a:p>
            <a:r>
              <a:rPr lang="en-US" sz="1100" dirty="0" smtClean="0"/>
              <a:t>When working with TAs</a:t>
            </a:r>
            <a:r>
              <a:rPr lang="en-US" sz="1100" baseline="0" dirty="0" smtClean="0"/>
              <a:t> to administer practice and TA interface opportunities, there are in-class activities available for those practice tests. </a:t>
            </a:r>
          </a:p>
          <a:p>
            <a:r>
              <a:rPr lang="en-US" sz="1100" baseline="0" dirty="0" smtClean="0"/>
              <a:t>Achievement Level Descriptors, for example, are not available when a TA accesses Resources page.</a:t>
            </a:r>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13</a:t>
            </a:fld>
            <a:endParaRPr lang="en-US" dirty="0"/>
          </a:p>
        </p:txBody>
      </p:sp>
    </p:spTree>
    <p:extLst>
      <p:ext uri="{BB962C8B-B14F-4D97-AF65-F5344CB8AC3E}">
        <p14:creationId xmlns:p14="http://schemas.microsoft.com/office/powerpoint/2010/main" val="72203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a:t>
            </a:r>
            <a:r>
              <a:rPr lang="en-US" sz="1100" baseline="0" dirty="0" smtClean="0"/>
              <a:t> next 2 slides are a look at the options that are visible when a TA accesses the Resource card. </a:t>
            </a:r>
          </a:p>
          <a:p>
            <a:r>
              <a:rPr lang="en-US" sz="1100" u="sng" baseline="0" dirty="0" smtClean="0"/>
              <a:t>1. General Information</a:t>
            </a:r>
            <a:r>
              <a:rPr lang="en-US" sz="1100" u="none" baseline="0" dirty="0" smtClean="0"/>
              <a:t> - </a:t>
            </a:r>
            <a:r>
              <a:rPr lang="en-US" sz="1100" baseline="0" dirty="0" smtClean="0"/>
              <a:t>TA has formulas and testing materials that are not on the coordinator site but as an SC, you can be accessed by using the left panel.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u="sng" baseline="0" dirty="0" smtClean="0"/>
              <a:t>2. User Guides </a:t>
            </a:r>
            <a:r>
              <a:rPr lang="en-US" sz="1100" baseline="0" dirty="0" smtClean="0"/>
              <a:t>– Manuals for all state asmts. even P/P exams. In the User Guide &amp; Manual area, the TA has access to hand scoring guides that are not on the Coordinator’s Resources site.</a:t>
            </a:r>
          </a:p>
        </p:txBody>
      </p:sp>
      <p:sp>
        <p:nvSpPr>
          <p:cNvPr id="4" name="Slide Number Placeholder 3"/>
          <p:cNvSpPr>
            <a:spLocks noGrp="1"/>
          </p:cNvSpPr>
          <p:nvPr>
            <p:ph type="sldNum" sz="quarter" idx="10"/>
          </p:nvPr>
        </p:nvSpPr>
        <p:spPr/>
        <p:txBody>
          <a:bodyPr/>
          <a:lstStyle/>
          <a:p>
            <a:fld id="{1EAF2419-58CC-409A-8F02-C3BE852627FF}" type="slidenum">
              <a:rPr lang="en-US" smtClean="0"/>
              <a:t>14</a:t>
            </a:fld>
            <a:endParaRPr lang="en-US" dirty="0"/>
          </a:p>
        </p:txBody>
      </p:sp>
    </p:spTree>
    <p:extLst>
      <p:ext uri="{BB962C8B-B14F-4D97-AF65-F5344CB8AC3E}">
        <p14:creationId xmlns:p14="http://schemas.microsoft.com/office/powerpoint/2010/main" val="72203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100" b="1" baseline="0" dirty="0" smtClean="0"/>
              <a:t>T – </a:t>
            </a:r>
            <a:r>
              <a:rPr lang="en-US" sz="1100" b="0" baseline="0" dirty="0" err="1" smtClean="0"/>
              <a:t>Asmt</a:t>
            </a:r>
            <a:r>
              <a:rPr lang="en-US" sz="1100" b="0" baseline="0" dirty="0" smtClean="0"/>
              <a:t>. Resources: Practice tests in-class activities for PT</a:t>
            </a:r>
          </a:p>
          <a:p>
            <a:pPr marL="0" lvl="0" indent="-48" defTabSz="914303"/>
            <a:endParaRPr lang="en-US" sz="1100" b="0" baseline="0" dirty="0" smtClean="0"/>
          </a:p>
          <a:p>
            <a:pPr marL="0" lvl="0" indent="-48" defTabSz="914303"/>
            <a:r>
              <a:rPr lang="en-US" sz="1100" b="0" u="sng" baseline="0" dirty="0" smtClean="0"/>
              <a:t>Modules</a:t>
            </a:r>
            <a:r>
              <a:rPr lang="en-US" sz="1100" b="0" baseline="0" dirty="0" smtClean="0"/>
              <a:t>: </a:t>
            </a:r>
          </a:p>
          <a:p>
            <a:pPr marL="0" lvl="0" indent="-48" defTabSz="914303"/>
            <a:r>
              <a:rPr lang="en-US" sz="1100" b="0" baseline="0" dirty="0" smtClean="0"/>
              <a:t>The TA has the demos that will help students prepare for testing as well as teacher training materials.</a:t>
            </a:r>
          </a:p>
          <a:p>
            <a:pPr marL="0" lvl="0" indent="-48" defTabSz="914303"/>
            <a:endParaRPr lang="en-US" b="0" baseline="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15</a:t>
            </a:fld>
            <a:endParaRPr lang="en-US"/>
          </a:p>
        </p:txBody>
      </p:sp>
    </p:spTree>
    <p:extLst>
      <p:ext uri="{BB962C8B-B14F-4D97-AF65-F5344CB8AC3E}">
        <p14:creationId xmlns:p14="http://schemas.microsoft.com/office/powerpoint/2010/main" val="203854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dirty="0" smtClean="0"/>
              <a:t>K</a:t>
            </a:r>
            <a:r>
              <a:rPr lang="en-US" sz="1100" b="0" dirty="0" smtClean="0"/>
              <a:t>, </a:t>
            </a:r>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baseline="0" dirty="0" smtClean="0"/>
              <a:t>Manuals: </a:t>
            </a:r>
            <a:r>
              <a:rPr lang="en-US" sz="1100" b="0" i="0" baseline="0" dirty="0" smtClean="0"/>
              <a:t>TCM (for assessments online/paper, ELPA has it’s own)</a:t>
            </a:r>
            <a:r>
              <a:rPr lang="en-US" sz="1100" b="0" baseline="0" dirty="0" smtClean="0"/>
              <a:t>, </a:t>
            </a:r>
            <a:r>
              <a:rPr lang="en-US" sz="1100" b="0" i="0" baseline="0" dirty="0" smtClean="0"/>
              <a:t>DFA</a:t>
            </a:r>
            <a:r>
              <a:rPr lang="en-US" sz="1100" b="0" i="1" baseline="0" dirty="0" smtClean="0"/>
              <a:t> (HSPE &amp; ELPA21) </a:t>
            </a:r>
            <a:r>
              <a:rPr lang="en-US" sz="1100" b="0" baseline="0" dirty="0" smtClean="0"/>
              <a:t>&amp; TAM </a:t>
            </a:r>
            <a:r>
              <a:rPr lang="en-US" sz="1100" b="0" i="1" baseline="0" dirty="0" smtClean="0"/>
              <a:t>(SB, EOC, Off-Grade, ELPA21, MSP) </a:t>
            </a:r>
            <a:endParaRPr lang="en-US" sz="1100" b="0" i="0" baseline="0" dirty="0" smtClean="0"/>
          </a:p>
          <a:p>
            <a:pPr marL="0" marR="0" lvl="0" indent="-48" algn="l" defTabSz="914303" rtl="0" eaLnBrk="1" fontAlgn="auto" latinLnBrk="0" hangingPunct="1">
              <a:lnSpc>
                <a:spcPct val="100000"/>
              </a:lnSpc>
              <a:spcBef>
                <a:spcPts val="0"/>
              </a:spcBef>
              <a:spcAft>
                <a:spcPts val="0"/>
              </a:spcAft>
              <a:buClrTx/>
              <a:buSzTx/>
              <a:buFontTx/>
              <a:buNone/>
              <a:tabLst/>
              <a:defRPr/>
            </a:pPr>
            <a:endParaRPr lang="en-US" sz="1100" b="1" dirty="0" smtClean="0"/>
          </a:p>
          <a:p>
            <a:pPr marL="0" lvl="0" indent="-48" defTabSz="914303">
              <a:defRPr/>
            </a:pPr>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Manuals, Guidelines: Save to desktop for easy access and electronic search </a:t>
            </a:r>
            <a:r>
              <a:rPr lang="en-US" sz="1100" b="0" kern="1200" dirty="0" smtClean="0">
                <a:solidFill>
                  <a:schemeClr val="tx1"/>
                </a:solidFill>
                <a:effectLst/>
                <a:latin typeface="+mn-lt"/>
                <a:ea typeface="+mn-ea"/>
                <a:cs typeface="+mn-cs"/>
              </a:rPr>
              <a:t>on the PDF for the key word (</a:t>
            </a:r>
            <a:r>
              <a:rPr lang="en-US" sz="1100" b="0" kern="1200" dirty="0" err="1" smtClean="0">
                <a:solidFill>
                  <a:schemeClr val="tx1"/>
                </a:solidFill>
                <a:effectLst/>
                <a:latin typeface="+mn-lt"/>
                <a:ea typeface="+mn-ea"/>
                <a:cs typeface="+mn-cs"/>
              </a:rPr>
              <a:t>Cntl</a:t>
            </a:r>
            <a:r>
              <a:rPr lang="en-US" sz="1100" b="0" kern="1200" dirty="0" smtClean="0">
                <a:solidFill>
                  <a:schemeClr val="tx1"/>
                </a:solidFill>
                <a:effectLst/>
                <a:latin typeface="+mn-lt"/>
                <a:ea typeface="+mn-ea"/>
                <a:cs typeface="+mn-cs"/>
              </a:rPr>
              <a:t> F)</a:t>
            </a:r>
            <a:endParaRPr lang="en-US" sz="1100" b="0" baseline="0" dirty="0" smtClean="0">
              <a:solidFill>
                <a:schemeClr val="tx1"/>
              </a:solidFill>
            </a:endParaRPr>
          </a:p>
          <a:p>
            <a:pPr marL="742950" lvl="1" indent="-285750">
              <a:buFont typeface="Arial" pitchFamily="34" charset="0"/>
              <a:buChar char="•"/>
            </a:pPr>
            <a:r>
              <a:rPr lang="en-US" sz="1100" b="0" dirty="0" smtClean="0"/>
              <a:t>Test Coordinators Manual (TCM)</a:t>
            </a:r>
          </a:p>
          <a:p>
            <a:pPr marL="742950" lvl="1" indent="-285750">
              <a:buFont typeface="Arial" pitchFamily="34" charset="0"/>
              <a:buChar char="•"/>
            </a:pPr>
            <a:r>
              <a:rPr lang="en-US" sz="1100" b="0" dirty="0" smtClean="0"/>
              <a:t>Directions for Administration (DFA)</a:t>
            </a:r>
          </a:p>
          <a:p>
            <a:pPr marL="742950" lvl="1" indent="-285750">
              <a:buFont typeface="Arial" pitchFamily="34" charset="0"/>
              <a:buChar char="•"/>
            </a:pPr>
            <a:r>
              <a:rPr lang="en-US" sz="1100" b="0" dirty="0" smtClean="0"/>
              <a:t>Test Administrators Manual (TAM)</a:t>
            </a:r>
          </a:p>
          <a:p>
            <a:pPr marL="742950" lvl="1" indent="-285750">
              <a:buFont typeface="Arial" pitchFamily="34" charset="0"/>
              <a:buChar char="•"/>
            </a:pPr>
            <a:r>
              <a:rPr lang="en-US" sz="1100" b="0" dirty="0" smtClean="0"/>
              <a:t>Technology</a:t>
            </a:r>
          </a:p>
          <a:p>
            <a:pPr marL="742950" lvl="1" indent="-285750">
              <a:buFont typeface="Arial" pitchFamily="34" charset="0"/>
              <a:buChar char="•"/>
            </a:pPr>
            <a:r>
              <a:rPr lang="en-US" sz="1100" b="0" dirty="0" smtClean="0"/>
              <a:t>GTSA</a:t>
            </a:r>
          </a:p>
          <a:p>
            <a:pPr marL="0" marR="0" lvl="0" indent="-48" algn="l" defTabSz="914303"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1" baseline="0" dirty="0" smtClean="0"/>
              <a:t>H/O </a:t>
            </a:r>
            <a:r>
              <a:rPr lang="en-US" sz="1100" b="1" baseline="0" dirty="0" smtClean="0"/>
              <a:t>(Green) </a:t>
            </a:r>
            <a:r>
              <a:rPr lang="en-US" sz="1100" b="0" baseline="0" dirty="0" smtClean="0"/>
              <a:t>Test </a:t>
            </a:r>
            <a:r>
              <a:rPr lang="en-US" sz="1100" b="0" baseline="0" dirty="0" smtClean="0"/>
              <a:t>Security &amp; Building Plan sample you have today if for ELPA21. Everett will be providing templates for other assessments building plans.</a:t>
            </a:r>
          </a:p>
          <a:p>
            <a:pPr marL="800100" lvl="1" indent="-342900">
              <a:buFont typeface="Arial" pitchFamily="34" charset="0"/>
              <a:buChar char="•"/>
            </a:pPr>
            <a:r>
              <a:rPr lang="en-US" sz="1100" dirty="0" smtClean="0"/>
              <a:t>Plans </a:t>
            </a:r>
            <a:r>
              <a:rPr lang="en-US" sz="1100" kern="1200" dirty="0" smtClean="0">
                <a:solidFill>
                  <a:schemeClr val="tx1"/>
                </a:solidFill>
                <a:effectLst/>
                <a:latin typeface="+mn-lt"/>
                <a:ea typeface="+mn-ea"/>
                <a:cs typeface="+mn-cs"/>
              </a:rPr>
              <a:t>are based on TCM requirements</a:t>
            </a:r>
            <a:r>
              <a:rPr lang="en-US" sz="1100" kern="1200" baseline="0" dirty="0" smtClean="0">
                <a:solidFill>
                  <a:schemeClr val="tx1"/>
                </a:solidFill>
                <a:effectLst/>
                <a:latin typeface="+mn-lt"/>
                <a:ea typeface="+mn-ea"/>
                <a:cs typeface="+mn-cs"/>
              </a:rPr>
              <a:t> and </a:t>
            </a:r>
            <a:r>
              <a:rPr lang="en-US" sz="1100" dirty="0" smtClean="0"/>
              <a:t>serve as a guide for the principal to prepare for each state assessment. </a:t>
            </a:r>
            <a:r>
              <a:rPr lang="en-US" sz="1100" kern="1200" dirty="0" smtClean="0">
                <a:solidFill>
                  <a:schemeClr val="tx1"/>
                </a:solidFill>
                <a:effectLst/>
                <a:latin typeface="+mn-lt"/>
                <a:ea typeface="+mn-ea"/>
                <a:cs typeface="+mn-cs"/>
              </a:rPr>
              <a:t>The sample you have today is ELPA21. This also serves as a guide for principals to understand the changes, identify who will be responsible for what and sign off on the process. We have several other samples that will be part of the zip file we will share with you.</a:t>
            </a:r>
            <a:endParaRPr lang="en-US" sz="1100" dirty="0" smtClean="0"/>
          </a:p>
          <a:p>
            <a:pPr marL="800100" lvl="1" indent="-342900">
              <a:buFont typeface="Arial" pitchFamily="34" charset="0"/>
              <a:buChar char="•"/>
            </a:pPr>
            <a:r>
              <a:rPr lang="en-US" sz="1100" dirty="0" smtClean="0"/>
              <a:t>Identifies</a:t>
            </a:r>
            <a:r>
              <a:rPr lang="en-US" sz="1100" baseline="0" dirty="0" smtClean="0"/>
              <a:t> </a:t>
            </a:r>
            <a:r>
              <a:rPr lang="en-US" sz="1100" dirty="0" smtClean="0"/>
              <a:t>Building Schedules for DC approval, as required by</a:t>
            </a:r>
            <a:r>
              <a:rPr lang="en-US" sz="1100" baseline="0" dirty="0" smtClean="0"/>
              <a:t> the state.</a:t>
            </a:r>
            <a:endParaRPr lang="en-US" sz="1100" dirty="0" smtClean="0"/>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K</a:t>
            </a:r>
            <a:r>
              <a:rPr lang="en-US" sz="1100" baseline="0" dirty="0" smtClean="0">
                <a:solidFill>
                  <a:schemeClr val="tx1"/>
                </a:solidFill>
              </a:rPr>
              <a:t> –</a:t>
            </a:r>
            <a:r>
              <a:rPr lang="en-US" sz="1100" b="1" baseline="0" dirty="0" smtClean="0">
                <a:solidFill>
                  <a:schemeClr val="tx1"/>
                </a:solidFill>
              </a:rPr>
              <a:t> </a:t>
            </a:r>
            <a:r>
              <a:rPr lang="en-US" sz="1100" b="0" kern="1200" dirty="0" smtClean="0">
                <a:solidFill>
                  <a:schemeClr val="tx1"/>
                </a:solidFill>
                <a:effectLst/>
                <a:latin typeface="+mn-lt"/>
                <a:ea typeface="+mn-ea"/>
                <a:cs typeface="+mn-cs"/>
              </a:rPr>
              <a:t>Testing Incidents, Appeals,</a:t>
            </a:r>
            <a:r>
              <a:rPr lang="en-US" sz="1100" b="0" kern="1200" baseline="0" dirty="0" smtClean="0">
                <a:solidFill>
                  <a:schemeClr val="tx1"/>
                </a:solidFill>
                <a:effectLst/>
                <a:latin typeface="+mn-lt"/>
                <a:ea typeface="+mn-ea"/>
                <a:cs typeface="+mn-cs"/>
              </a:rPr>
              <a:t> and reporting: ARMs vs. TIDE</a:t>
            </a:r>
            <a:endParaRPr lang="en-US" sz="1100" b="0" dirty="0" smtClean="0"/>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dirty="0" smtClean="0"/>
              <a:t>T</a:t>
            </a:r>
            <a:r>
              <a:rPr lang="en-US" sz="1100" b="0" dirty="0" smtClean="0"/>
              <a:t>, </a:t>
            </a:r>
            <a:r>
              <a:rPr lang="en-US" sz="1100" b="1" dirty="0" smtClean="0"/>
              <a:t>K</a:t>
            </a:r>
            <a:r>
              <a:rPr lang="en-US" sz="1100" baseline="0" dirty="0" smtClean="0">
                <a:solidFill>
                  <a:schemeClr val="tx1"/>
                </a:solidFill>
              </a:rPr>
              <a:t> –</a:t>
            </a:r>
            <a:r>
              <a:rPr lang="en-US" sz="1100" b="1" baseline="0" dirty="0" smtClean="0">
                <a:solidFill>
                  <a:schemeClr val="tx1"/>
                </a:solidFill>
              </a:rPr>
              <a:t> </a:t>
            </a:r>
            <a:r>
              <a:rPr lang="en-US" sz="1100" b="0" baseline="0" dirty="0" smtClean="0"/>
              <a:t>Availability and Monitoring</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 –</a:t>
            </a:r>
            <a:r>
              <a:rPr lang="en-US" sz="1100" b="1" baseline="0" dirty="0" smtClean="0">
                <a:solidFill>
                  <a:schemeClr val="tx1"/>
                </a:solidFill>
              </a:rPr>
              <a:t> </a:t>
            </a:r>
            <a:r>
              <a:rPr lang="en-US" sz="1100" dirty="0" smtClean="0"/>
              <a:t>Observe daily procedures and security processes are understood and being followed</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 –</a:t>
            </a:r>
            <a:r>
              <a:rPr lang="en-US" sz="1100" b="1" baseline="0" dirty="0" smtClean="0">
                <a:solidFill>
                  <a:schemeClr val="tx1"/>
                </a:solidFill>
              </a:rPr>
              <a:t> </a:t>
            </a:r>
            <a:r>
              <a:rPr lang="en-US" sz="1100" kern="1200" dirty="0" smtClean="0">
                <a:solidFill>
                  <a:schemeClr val="tx1"/>
                </a:solidFill>
                <a:effectLst/>
                <a:latin typeface="+mn-lt"/>
                <a:ea typeface="+mn-ea"/>
                <a:cs typeface="+mn-cs"/>
              </a:rPr>
              <a:t>The proctor will have the appropriate</a:t>
            </a:r>
            <a:r>
              <a:rPr lang="en-US" sz="1100" kern="1200" baseline="0" dirty="0" smtClean="0">
                <a:solidFill>
                  <a:schemeClr val="tx1"/>
                </a:solidFill>
                <a:effectLst/>
                <a:latin typeface="+mn-lt"/>
                <a:ea typeface="+mn-ea"/>
                <a:cs typeface="+mn-cs"/>
              </a:rPr>
              <a:t> administration manual</a:t>
            </a:r>
            <a:r>
              <a:rPr lang="en-US" sz="1100" kern="1200" dirty="0" smtClean="0">
                <a:solidFill>
                  <a:schemeClr val="tx1"/>
                </a:solidFill>
                <a:effectLst/>
                <a:latin typeface="+mn-lt"/>
                <a:ea typeface="+mn-ea"/>
                <a:cs typeface="+mn-cs"/>
              </a:rPr>
              <a:t>, be sure they have contact info during training of who to contact during testing if an urgent issue arises.</a:t>
            </a:r>
          </a:p>
          <a:p>
            <a:pPr marL="0" marR="0" lvl="0" indent="-48" algn="l" defTabSz="914303" rtl="0" eaLnBrk="1" fontAlgn="auto" latinLnBrk="0" hangingPunct="1">
              <a:lnSpc>
                <a:spcPct val="100000"/>
              </a:lnSpc>
              <a:spcBef>
                <a:spcPts val="0"/>
              </a:spcBef>
              <a:spcAft>
                <a:spcPts val="0"/>
              </a:spcAft>
              <a:buClrTx/>
              <a:buSzTx/>
              <a:buFontTx/>
              <a:buNone/>
              <a:tabLst/>
              <a:defRPr/>
            </a:pPr>
            <a:endParaRPr lang="en-US" b="1" dirty="0" smtClean="0">
              <a:solidFill>
                <a:srgbClr val="0000FF"/>
              </a:solidFill>
            </a:endParaRPr>
          </a:p>
        </p:txBody>
      </p:sp>
      <p:sp>
        <p:nvSpPr>
          <p:cNvPr id="4" name="Slide Number Placeholder 3"/>
          <p:cNvSpPr>
            <a:spLocks noGrp="1"/>
          </p:cNvSpPr>
          <p:nvPr>
            <p:ph type="sldNum" sz="quarter" idx="10"/>
          </p:nvPr>
        </p:nvSpPr>
        <p:spPr/>
        <p:txBody>
          <a:bodyPr/>
          <a:lstStyle/>
          <a:p>
            <a:fld id="{ECB1F43F-16DC-49E9-AB54-3E5865EF969A}" type="slidenum">
              <a:rPr lang="en-US" smtClean="0"/>
              <a:t>16</a:t>
            </a:fld>
            <a:endParaRPr lang="en-US"/>
          </a:p>
        </p:txBody>
      </p:sp>
    </p:spTree>
    <p:extLst>
      <p:ext uri="{BB962C8B-B14F-4D97-AF65-F5344CB8AC3E}">
        <p14:creationId xmlns:p14="http://schemas.microsoft.com/office/powerpoint/2010/main" val="213938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dirty="0" smtClean="0"/>
              <a:t>T</a:t>
            </a:r>
            <a:r>
              <a:rPr lang="en-US" sz="1100" b="0" baseline="0" dirty="0" smtClean="0"/>
              <a:t>, </a:t>
            </a:r>
            <a:r>
              <a:rPr lang="en-US" sz="1100" b="1" baseline="0" dirty="0" smtClean="0"/>
              <a:t>K</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 </a:t>
            </a:r>
            <a:r>
              <a:rPr lang="en-US" sz="1100" b="0" baseline="0" dirty="0" smtClean="0"/>
              <a:t>Documentation </a:t>
            </a:r>
            <a:r>
              <a:rPr lang="en-US" sz="1100" kern="1200" dirty="0" smtClean="0">
                <a:solidFill>
                  <a:schemeClr val="tx1"/>
                </a:solidFill>
                <a:effectLst/>
                <a:latin typeface="+mn-lt"/>
                <a:ea typeface="+mn-ea"/>
                <a:cs typeface="+mn-cs"/>
              </a:rPr>
              <a:t>we send pick-up / wrap up reminder with the required documentation list</a:t>
            </a:r>
            <a:endParaRPr lang="en-US" sz="1100" b="0" baseline="0" dirty="0" smtClean="0"/>
          </a:p>
          <a:p>
            <a:pPr marL="0" indent="0">
              <a:buFont typeface="Arial" pitchFamily="34" charset="0"/>
              <a:buNone/>
            </a:pPr>
            <a:endParaRPr lang="en-US" sz="240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17</a:t>
            </a:fld>
            <a:endParaRPr lang="en-US"/>
          </a:p>
        </p:txBody>
      </p:sp>
    </p:spTree>
    <p:extLst>
      <p:ext uri="{BB962C8B-B14F-4D97-AF65-F5344CB8AC3E}">
        <p14:creationId xmlns:p14="http://schemas.microsoft.com/office/powerpoint/2010/main" val="427904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dirty="0" smtClean="0"/>
              <a:t>K</a:t>
            </a:r>
            <a:r>
              <a:rPr lang="en-US" sz="1100" b="0" dirty="0" smtClean="0"/>
              <a:t> –</a:t>
            </a:r>
            <a:r>
              <a:rPr lang="en-US" sz="1100" b="0" baseline="0" dirty="0" smtClean="0"/>
              <a:t> Overview of newsletter</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K</a:t>
            </a:r>
            <a:r>
              <a:rPr lang="en-US" sz="1100" b="0" dirty="0" smtClean="0"/>
              <a:t> –</a:t>
            </a:r>
            <a:r>
              <a:rPr lang="en-US" sz="1100" b="0" baseline="0" dirty="0" smtClean="0"/>
              <a:t> </a:t>
            </a:r>
            <a:r>
              <a:rPr lang="en-US" sz="1100" b="0" dirty="0" smtClean="0">
                <a:solidFill>
                  <a:schemeClr val="tx1"/>
                </a:solidFill>
              </a:rPr>
              <a:t>Who</a:t>
            </a:r>
            <a:r>
              <a:rPr lang="en-US" sz="1100" b="0" baseline="0" dirty="0" smtClean="0">
                <a:solidFill>
                  <a:schemeClr val="tx1"/>
                </a:solidFill>
              </a:rPr>
              <a:t> can and how to sign up for the WAW Newsletter</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dirty="0" smtClean="0"/>
              <a:t>T</a:t>
            </a:r>
            <a:r>
              <a:rPr lang="en-US" sz="1100" b="0" dirty="0" smtClean="0"/>
              <a:t> –</a:t>
            </a:r>
            <a:r>
              <a:rPr lang="en-US" sz="1100" b="0" baseline="0" dirty="0" smtClean="0"/>
              <a:t> </a:t>
            </a:r>
            <a:r>
              <a:rPr lang="en-US" sz="1100" b="0" dirty="0" smtClean="0"/>
              <a:t>WAW i</a:t>
            </a:r>
            <a:r>
              <a:rPr lang="en-US" sz="1100" b="0" baseline="0" dirty="0" smtClean="0">
                <a:solidFill>
                  <a:schemeClr val="tx1"/>
                </a:solidFill>
              </a:rPr>
              <a:t>nternal distribution lists (numbering the bullets)</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1" dirty="0" smtClean="0"/>
              <a:t>T</a:t>
            </a:r>
            <a:r>
              <a:rPr lang="en-US" sz="1100" b="0" dirty="0" smtClean="0"/>
              <a:t> –</a:t>
            </a:r>
            <a:r>
              <a:rPr lang="en-US" sz="1100" b="0" baseline="0" dirty="0" smtClean="0"/>
              <a:t> General overview </a:t>
            </a:r>
            <a:r>
              <a:rPr lang="en-US" sz="1100" kern="1200" dirty="0" smtClean="0">
                <a:solidFill>
                  <a:schemeClr val="tx1"/>
                </a:solidFill>
                <a:effectLst/>
                <a:latin typeface="+mn-lt"/>
                <a:ea typeface="+mn-ea"/>
                <a:cs typeface="+mn-cs"/>
              </a:rPr>
              <a:t>of helpful resources on the web. The bulleted</a:t>
            </a:r>
            <a:r>
              <a:rPr lang="en-US" sz="1100" kern="1200" baseline="0" dirty="0" smtClean="0">
                <a:solidFill>
                  <a:schemeClr val="tx1"/>
                </a:solidFill>
                <a:effectLst/>
                <a:latin typeface="+mn-lt"/>
                <a:ea typeface="+mn-ea"/>
                <a:cs typeface="+mn-cs"/>
              </a:rPr>
              <a:t> list included </a:t>
            </a:r>
            <a:r>
              <a:rPr lang="en-US" sz="1100" kern="1200" dirty="0" smtClean="0">
                <a:solidFill>
                  <a:schemeClr val="tx1"/>
                </a:solidFill>
                <a:effectLst/>
                <a:latin typeface="+mn-lt"/>
                <a:ea typeface="+mn-ea"/>
                <a:cs typeface="+mn-cs"/>
              </a:rPr>
              <a:t>OSPI web pages </a:t>
            </a:r>
            <a:r>
              <a:rPr lang="en-US" sz="1100" kern="1200" baseline="0" dirty="0" smtClean="0">
                <a:solidFill>
                  <a:schemeClr val="tx1"/>
                </a:solidFill>
                <a:effectLst/>
                <a:latin typeface="+mn-lt"/>
                <a:ea typeface="+mn-ea"/>
                <a:cs typeface="+mn-cs"/>
              </a:rPr>
              <a:t>that you can sign up for email alerts.</a:t>
            </a:r>
            <a:r>
              <a:rPr lang="en-US" sz="1100" kern="1200" dirty="0" smtClean="0">
                <a:solidFill>
                  <a:schemeClr val="tx1"/>
                </a:solidFill>
                <a:effectLst/>
                <a:latin typeface="+mn-lt"/>
                <a:ea typeface="+mn-ea"/>
                <a:cs typeface="+mn-cs"/>
              </a:rPr>
              <a:t> You will need to right-mouse</a:t>
            </a:r>
            <a:r>
              <a:rPr lang="en-US" sz="1100" kern="1200" baseline="0" dirty="0" smtClean="0">
                <a:solidFill>
                  <a:schemeClr val="tx1"/>
                </a:solidFill>
                <a:effectLst/>
                <a:latin typeface="+mn-lt"/>
                <a:ea typeface="+mn-ea"/>
                <a:cs typeface="+mn-cs"/>
              </a:rPr>
              <a:t> click on the link above and select open hyperlink to access that web page.</a:t>
            </a:r>
            <a:endParaRPr lang="en-US" sz="1100" b="0" baseline="0" dirty="0" smtClean="0"/>
          </a:p>
          <a:p>
            <a:pPr marL="457152" lvl="1" defTabSz="914303">
              <a:defRPr/>
            </a:pPr>
            <a:endParaRPr lang="en-US" b="1" dirty="0"/>
          </a:p>
        </p:txBody>
      </p:sp>
      <p:sp>
        <p:nvSpPr>
          <p:cNvPr id="4" name="Slide Number Placeholder 3"/>
          <p:cNvSpPr>
            <a:spLocks noGrp="1"/>
          </p:cNvSpPr>
          <p:nvPr>
            <p:ph type="sldNum" sz="quarter" idx="10"/>
          </p:nvPr>
        </p:nvSpPr>
        <p:spPr/>
        <p:txBody>
          <a:bodyPr/>
          <a:lstStyle/>
          <a:p>
            <a:fld id="{ECB1F43F-16DC-49E9-AB54-3E5865EF969A}" type="slidenum">
              <a:rPr lang="en-US" smtClean="0"/>
              <a:t>18</a:t>
            </a:fld>
            <a:endParaRPr lang="en-US"/>
          </a:p>
        </p:txBody>
      </p:sp>
    </p:spTree>
    <p:extLst>
      <p:ext uri="{BB962C8B-B14F-4D97-AF65-F5344CB8AC3E}">
        <p14:creationId xmlns:p14="http://schemas.microsoft.com/office/powerpoint/2010/main" val="2921034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T – </a:t>
            </a:r>
            <a:r>
              <a:rPr lang="en-US" sz="1100" b="0" dirty="0" smtClean="0"/>
              <a:t>There a few other handouts that were not part of the presentation.  </a:t>
            </a:r>
          </a:p>
          <a:p>
            <a:r>
              <a:rPr lang="en-US" sz="1100" b="0" dirty="0" smtClean="0"/>
              <a:t>Graduation Alternative flow chart. New that out of state basic level is now eligible</a:t>
            </a:r>
            <a:r>
              <a:rPr lang="en-US" sz="1100" b="0" baseline="0" dirty="0" smtClean="0"/>
              <a:t> for the waiver.</a:t>
            </a:r>
          </a:p>
          <a:p>
            <a:r>
              <a:rPr lang="en-US" sz="1100" b="0" baseline="0" dirty="0" smtClean="0"/>
              <a:t>Graduation requirements – Class of 2016 &amp; 2017, great for students or counselors.</a:t>
            </a:r>
            <a:endParaRPr lang="en-US" sz="1100" b="0" dirty="0" smtClean="0"/>
          </a:p>
          <a:p>
            <a:endParaRPr lang="en-US" sz="1100" b="1" dirty="0" smtClean="0"/>
          </a:p>
          <a:p>
            <a:r>
              <a:rPr lang="en-US" sz="1100" b="1" dirty="0" smtClean="0"/>
              <a:t>K</a:t>
            </a:r>
            <a:r>
              <a:rPr lang="en-US" sz="1100" b="0" dirty="0" smtClean="0"/>
              <a:t> –</a:t>
            </a:r>
            <a:r>
              <a:rPr lang="en-US" sz="1100" b="0" baseline="0" dirty="0" smtClean="0"/>
              <a:t> Key dates! </a:t>
            </a:r>
            <a:r>
              <a:rPr lang="en-US" sz="1100" b="0" dirty="0" smtClean="0"/>
              <a:t>The handouts provided today</a:t>
            </a:r>
            <a:r>
              <a:rPr lang="en-US" sz="1100" b="0" baseline="0" dirty="0" smtClean="0"/>
              <a:t> are included in this list. Also included are online materials. WERA will post our materials that was presented today, however, if you have a data stick we are happy to copy the information for you before we leave. You may also email either of us for a copy. </a:t>
            </a:r>
            <a:endParaRPr lang="en-US" sz="1100" b="1" dirty="0"/>
          </a:p>
        </p:txBody>
      </p:sp>
      <p:sp>
        <p:nvSpPr>
          <p:cNvPr id="4" name="Slide Number Placeholder 3"/>
          <p:cNvSpPr>
            <a:spLocks noGrp="1"/>
          </p:cNvSpPr>
          <p:nvPr>
            <p:ph type="sldNum" sz="quarter" idx="10"/>
          </p:nvPr>
        </p:nvSpPr>
        <p:spPr/>
        <p:txBody>
          <a:bodyPr/>
          <a:lstStyle/>
          <a:p>
            <a:fld id="{ECB1F43F-16DC-49E9-AB54-3E5865EF969A}" type="slidenum">
              <a:rPr lang="en-US" smtClean="0"/>
              <a:t>19</a:t>
            </a:fld>
            <a:endParaRPr lang="en-US"/>
          </a:p>
        </p:txBody>
      </p:sp>
    </p:spTree>
    <p:extLst>
      <p:ext uri="{BB962C8B-B14F-4D97-AF65-F5344CB8AC3E}">
        <p14:creationId xmlns:p14="http://schemas.microsoft.com/office/powerpoint/2010/main" val="274547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solidFill>
                  <a:schemeClr val="tx1"/>
                </a:solidFill>
              </a:rPr>
              <a:t>T</a:t>
            </a:r>
            <a:r>
              <a:rPr lang="en-US" sz="1100" baseline="0" dirty="0" smtClean="0">
                <a:solidFill>
                  <a:schemeClr val="tx1"/>
                </a:solidFill>
              </a:rPr>
              <a:t> –</a:t>
            </a:r>
            <a:r>
              <a:rPr lang="en-US" sz="1100" b="1" baseline="0" dirty="0" smtClean="0">
                <a:solidFill>
                  <a:schemeClr val="tx1"/>
                </a:solidFill>
              </a:rPr>
              <a:t> </a:t>
            </a:r>
            <a:r>
              <a:rPr lang="en-US" sz="1100" u="none" kern="1200" dirty="0" smtClean="0">
                <a:solidFill>
                  <a:schemeClr val="tx1"/>
                </a:solidFill>
                <a:effectLst/>
                <a:latin typeface="+mn-lt"/>
                <a:ea typeface="+mn-ea"/>
                <a:cs typeface="+mn-cs"/>
              </a:rPr>
              <a:t>We</a:t>
            </a:r>
            <a:r>
              <a:rPr lang="en-US" sz="1100" u="none" kern="1200" baseline="0" dirty="0" smtClean="0">
                <a:solidFill>
                  <a:schemeClr val="tx1"/>
                </a:solidFill>
                <a:effectLst/>
                <a:latin typeface="+mn-lt"/>
                <a:ea typeface="+mn-ea"/>
                <a:cs typeface="+mn-cs"/>
              </a:rPr>
              <a:t> provided the colored Annual State Assessment Flowchart H/O. Now we would like to talk about what is new within the </a:t>
            </a:r>
            <a:r>
              <a:rPr lang="en-US" sz="1100" baseline="0" dirty="0" smtClean="0">
                <a:solidFill>
                  <a:schemeClr val="tx1"/>
                </a:solidFill>
              </a:rPr>
              <a:t>Assessments and options.</a:t>
            </a:r>
          </a:p>
          <a:p>
            <a:r>
              <a:rPr lang="en-US" sz="1100" b="1" kern="1200" dirty="0" smtClean="0">
                <a:solidFill>
                  <a:schemeClr val="tx1"/>
                </a:solidFill>
                <a:effectLst/>
                <a:latin typeface="+mn-lt"/>
                <a:ea typeface="+mn-ea"/>
                <a:cs typeface="+mn-cs"/>
              </a:rPr>
              <a:t> </a:t>
            </a:r>
            <a:endParaRPr lang="en-US" sz="1100" b="0" baseline="0" dirty="0" smtClean="0"/>
          </a:p>
          <a:p>
            <a:r>
              <a:rPr lang="en-US" sz="1100" b="1" dirty="0" smtClean="0">
                <a:solidFill>
                  <a:schemeClr val="tx1"/>
                </a:solidFill>
              </a:rPr>
              <a:t>K</a:t>
            </a:r>
            <a:r>
              <a:rPr lang="en-US" sz="1100" baseline="0" dirty="0" smtClean="0">
                <a:solidFill>
                  <a:schemeClr val="tx1"/>
                </a:solidFill>
              </a:rPr>
              <a:t> –</a:t>
            </a:r>
            <a:r>
              <a:rPr lang="en-US" sz="1100" b="1" baseline="0" dirty="0" smtClean="0">
                <a:solidFill>
                  <a:schemeClr val="tx1"/>
                </a:solidFill>
              </a:rPr>
              <a:t> </a:t>
            </a:r>
            <a:r>
              <a:rPr lang="en-US" sz="1100" baseline="0" dirty="0" smtClean="0">
                <a:solidFill>
                  <a:schemeClr val="tx1"/>
                </a:solidFill>
              </a:rPr>
              <a:t>What’s New? ELPA21 is online, HSPE Gr. 12 only, MSP Science default is online, Smarter Balanced HS (last 12 weeks, not 7 weeks) testing begins March 7</a:t>
            </a: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ECB1F43F-16DC-49E9-AB54-3E5865EF969A}" type="slidenum">
              <a:rPr lang="en-US" smtClean="0"/>
              <a:t>2</a:t>
            </a:fld>
            <a:endParaRPr lang="en-US"/>
          </a:p>
        </p:txBody>
      </p:sp>
    </p:spTree>
    <p:extLst>
      <p:ext uri="{BB962C8B-B14F-4D97-AF65-F5344CB8AC3E}">
        <p14:creationId xmlns:p14="http://schemas.microsoft.com/office/powerpoint/2010/main" val="2856498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1F43F-16DC-49E9-AB54-3E5865EF969A}" type="slidenum">
              <a:rPr lang="en-US" smtClean="0"/>
              <a:t>20</a:t>
            </a:fld>
            <a:endParaRPr lang="en-US"/>
          </a:p>
        </p:txBody>
      </p:sp>
    </p:spTree>
    <p:extLst>
      <p:ext uri="{BB962C8B-B14F-4D97-AF65-F5344CB8AC3E}">
        <p14:creationId xmlns:p14="http://schemas.microsoft.com/office/powerpoint/2010/main" val="367623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T</a:t>
            </a:r>
            <a:r>
              <a:rPr lang="en-US" sz="1100" baseline="0" dirty="0" smtClean="0">
                <a:solidFill>
                  <a:schemeClr val="tx1"/>
                </a:solidFill>
              </a:rPr>
              <a:t> –</a:t>
            </a:r>
            <a:r>
              <a:rPr lang="en-US" sz="1100" b="1" baseline="0" dirty="0" smtClean="0">
                <a:solidFill>
                  <a:schemeClr val="tx1"/>
                </a:solidFill>
              </a:rPr>
              <a:t> </a:t>
            </a:r>
            <a:r>
              <a:rPr lang="en-US" sz="1100" b="0" kern="1200" dirty="0" smtClean="0">
                <a:solidFill>
                  <a:schemeClr val="tx1"/>
                </a:solidFill>
                <a:effectLst/>
                <a:latin typeface="+mn-lt"/>
                <a:ea typeface="+mn-ea"/>
                <a:cs typeface="+mn-cs"/>
              </a:rPr>
              <a:t>Part 2 of the Agenda, an overview </a:t>
            </a:r>
            <a:r>
              <a:rPr lang="en-US" sz="1100" b="0" kern="1200" dirty="0" smtClean="0">
                <a:solidFill>
                  <a:schemeClr val="tx1"/>
                </a:solidFill>
                <a:effectLst/>
                <a:latin typeface="+mn-lt"/>
                <a:ea typeface="+mn-ea"/>
                <a:cs typeface="+mn-cs"/>
              </a:rPr>
              <a:t>of EDS and applications you should have access to. This is a screenshot</a:t>
            </a:r>
            <a:r>
              <a:rPr lang="en-US" sz="1100" b="0" kern="1200" baseline="0" dirty="0" smtClean="0">
                <a:solidFill>
                  <a:schemeClr val="tx1"/>
                </a:solidFill>
                <a:effectLst/>
                <a:latin typeface="+mn-lt"/>
                <a:ea typeface="+mn-ea"/>
                <a:cs typeface="+mn-cs"/>
              </a:rPr>
              <a:t> of my </a:t>
            </a:r>
            <a:r>
              <a:rPr lang="en-US" sz="1100" b="0" kern="1200" dirty="0" smtClean="0">
                <a:solidFill>
                  <a:schemeClr val="tx1"/>
                </a:solidFill>
                <a:effectLst/>
                <a:latin typeface="+mn-lt"/>
                <a:ea typeface="+mn-ea"/>
                <a:cs typeface="+mn-cs"/>
              </a:rPr>
              <a:t>list, refer to the H/O (light blue, take notes on the </a:t>
            </a:r>
            <a:r>
              <a:rPr lang="en-US" sz="1100" b="0" kern="1200" dirty="0" smtClean="0">
                <a:solidFill>
                  <a:schemeClr val="tx1"/>
                </a:solidFill>
                <a:effectLst/>
                <a:latin typeface="+mn-lt"/>
                <a:ea typeface="+mn-ea"/>
                <a:cs typeface="+mn-cs"/>
              </a:rPr>
              <a:t>handout, we will talk about it in more detail later). </a:t>
            </a:r>
            <a:endParaRPr lang="en-US" sz="1100" b="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100" b="0" dirty="0" smtClean="0"/>
              <a:t>WAMS – Next 2 slides demonstrates some frequent used areas in WAMS</a:t>
            </a:r>
          </a:p>
          <a:p>
            <a:pPr marL="628650" lvl="1" indent="-171450">
              <a:buFont typeface="Arial" panose="020B0604020202020204" pitchFamily="34" charset="0"/>
              <a:buChar char="•"/>
            </a:pPr>
            <a:r>
              <a:rPr lang="en-US" sz="1100" b="0" dirty="0" smtClean="0"/>
              <a:t>The others we will discuss after referring</a:t>
            </a:r>
            <a:r>
              <a:rPr lang="en-US" sz="1100" b="0" baseline="0" dirty="0" smtClean="0"/>
              <a:t> to the handout</a:t>
            </a:r>
            <a:endParaRPr lang="en-US" sz="1100" b="0" dirty="0" smtClean="0"/>
          </a:p>
          <a:p>
            <a:endParaRPr lang="en-US" sz="1100" b="0" dirty="0" smtClean="0"/>
          </a:p>
          <a:p>
            <a:r>
              <a:rPr lang="en-US" sz="1100" b="1" baseline="0" dirty="0" smtClean="0"/>
              <a:t>K</a:t>
            </a:r>
            <a:r>
              <a:rPr lang="en-US" sz="1100" baseline="0" dirty="0" smtClean="0">
                <a:solidFill>
                  <a:schemeClr val="tx1"/>
                </a:solidFill>
              </a:rPr>
              <a:t> –</a:t>
            </a:r>
            <a:r>
              <a:rPr lang="en-US" sz="1100" b="1" baseline="0" dirty="0" smtClean="0">
                <a:solidFill>
                  <a:schemeClr val="tx1"/>
                </a:solidFill>
              </a:rPr>
              <a:t> </a:t>
            </a:r>
            <a:r>
              <a:rPr lang="en-US" sz="1100" b="0" kern="1200" dirty="0" smtClean="0">
                <a:solidFill>
                  <a:schemeClr val="tx1"/>
                </a:solidFill>
                <a:effectLst/>
                <a:latin typeface="+mn-lt"/>
                <a:ea typeface="+mn-ea"/>
                <a:cs typeface="+mn-cs"/>
              </a:rPr>
              <a:t>Already a designated</a:t>
            </a:r>
            <a:r>
              <a:rPr lang="en-US" sz="1100" b="0" kern="1200" baseline="0" dirty="0" smtClean="0">
                <a:solidFill>
                  <a:schemeClr val="tx1"/>
                </a:solidFill>
                <a:effectLst/>
                <a:latin typeface="+mn-lt"/>
                <a:ea typeface="+mn-ea"/>
                <a:cs typeface="+mn-cs"/>
              </a:rPr>
              <a:t> DC, you should only need to </a:t>
            </a:r>
            <a:r>
              <a:rPr lang="en-US" sz="1100" b="1" kern="1200" baseline="0" dirty="0" smtClean="0">
                <a:solidFill>
                  <a:schemeClr val="tx1"/>
                </a:solidFill>
                <a:effectLst/>
                <a:latin typeface="+mn-lt"/>
                <a:ea typeface="+mn-ea"/>
                <a:cs typeface="+mn-cs"/>
              </a:rPr>
              <a:t>Sign In</a:t>
            </a:r>
            <a:r>
              <a:rPr lang="en-US" sz="1100" b="0" kern="1200" baseline="0" dirty="0" smtClean="0">
                <a:solidFill>
                  <a:schemeClr val="tx1"/>
                </a:solidFill>
                <a:effectLst/>
                <a:latin typeface="+mn-lt"/>
                <a:ea typeface="+mn-ea"/>
                <a:cs typeface="+mn-cs"/>
              </a:rPr>
              <a:t>. Otherwise, select the </a:t>
            </a:r>
            <a:r>
              <a:rPr lang="en-US" sz="1100" b="1" baseline="0" dirty="0" smtClean="0"/>
              <a:t>Create an Account </a:t>
            </a:r>
            <a:r>
              <a:rPr lang="en-US" sz="1100" b="0" baseline="0" dirty="0" smtClean="0"/>
              <a:t>tab &amp; your </a:t>
            </a:r>
            <a:r>
              <a:rPr lang="en-US" sz="1100" b="0" u="sng" baseline="0" dirty="0" smtClean="0"/>
              <a:t>district security manager</a:t>
            </a:r>
            <a:r>
              <a:rPr lang="en-US" sz="1100" b="0" baseline="0" dirty="0" smtClean="0"/>
              <a:t> will receive an email to setup role or access to applications. </a:t>
            </a:r>
          </a:p>
          <a:p>
            <a:r>
              <a:rPr lang="en-US" sz="1100" b="0" baseline="0" dirty="0" smtClean="0"/>
              <a:t>   </a:t>
            </a:r>
            <a:r>
              <a:rPr lang="en-US" sz="1100" b="0" kern="1200" dirty="0" smtClean="0">
                <a:solidFill>
                  <a:schemeClr val="tx1"/>
                </a:solidFill>
                <a:effectLst/>
                <a:latin typeface="+mn-lt"/>
                <a:ea typeface="+mn-ea"/>
                <a:cs typeface="+mn-cs"/>
              </a:rPr>
              <a:t>– </a:t>
            </a:r>
            <a:r>
              <a:rPr lang="en-US" sz="1100" b="0" baseline="0" dirty="0" smtClean="0"/>
              <a:t>Locate </a:t>
            </a:r>
            <a:r>
              <a:rPr lang="en-US" sz="1100" b="1" baseline="0" dirty="0" smtClean="0"/>
              <a:t>Security Manager </a:t>
            </a:r>
            <a:r>
              <a:rPr lang="en-US" sz="1100" b="0" baseline="0" dirty="0" smtClean="0"/>
              <a:t>list</a:t>
            </a:r>
            <a:r>
              <a:rPr lang="en-US" sz="1100" b="1" baseline="0" dirty="0" smtClean="0"/>
              <a:t> </a:t>
            </a:r>
            <a:r>
              <a:rPr lang="en-US" sz="1100" b="0" baseline="0" dirty="0" smtClean="0"/>
              <a:t>on the left sidebar.</a:t>
            </a:r>
            <a:endParaRPr lang="en-US" sz="1100" b="1" baseline="0" dirty="0" smtClean="0"/>
          </a:p>
          <a:p>
            <a:endParaRPr lang="en-US" b="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3</a:t>
            </a:fld>
            <a:endParaRPr lang="en-US"/>
          </a:p>
        </p:txBody>
      </p:sp>
    </p:spTree>
    <p:extLst>
      <p:ext uri="{BB962C8B-B14F-4D97-AF65-F5344CB8AC3E}">
        <p14:creationId xmlns:p14="http://schemas.microsoft.com/office/powerpoint/2010/main" val="140602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dirty="0" smtClean="0"/>
              <a:t>WAMS – Under the Profile Tab on the toolbar</a:t>
            </a:r>
          </a:p>
          <a:p>
            <a:endParaRPr lang="en-US" sz="1100" b="0" dirty="0" smtClean="0"/>
          </a:p>
          <a:p>
            <a:r>
              <a:rPr lang="en-US" sz="1100" b="1" dirty="0" smtClean="0"/>
              <a:t>K</a:t>
            </a:r>
            <a:r>
              <a:rPr lang="en-US" sz="1100" baseline="0" dirty="0" smtClean="0">
                <a:solidFill>
                  <a:schemeClr val="tx1"/>
                </a:solidFill>
              </a:rPr>
              <a:t> –</a:t>
            </a:r>
            <a:r>
              <a:rPr lang="en-US" sz="1100" b="1" baseline="0" dirty="0" smtClean="0">
                <a:solidFill>
                  <a:schemeClr val="tx1"/>
                </a:solidFill>
              </a:rPr>
              <a:t> </a:t>
            </a:r>
            <a:r>
              <a:rPr lang="en-US" sz="1100" b="0" baseline="0" dirty="0" smtClean="0"/>
              <a:t>Contact Information: WAMS (PRIMARY </a:t>
            </a:r>
            <a:r>
              <a:rPr lang="en-US" sz="1100" b="0" i="1" baseline="0" dirty="0" smtClean="0"/>
              <a:t>communication &amp; shipments</a:t>
            </a:r>
            <a:r>
              <a:rPr lang="en-US" sz="1100" b="0" baseline="0" dirty="0" smtClean="0"/>
              <a:t>) and TIDE (</a:t>
            </a:r>
            <a:r>
              <a:rPr lang="en-US" sz="1100" b="0" i="1" baseline="0" dirty="0" smtClean="0"/>
              <a:t>needs to be confirmed ONLY for material orders</a:t>
            </a:r>
            <a:r>
              <a:rPr lang="en-US" sz="1100" b="0" baseline="0" dirty="0" smtClean="0"/>
              <a:t>)</a:t>
            </a:r>
          </a:p>
          <a:p>
            <a:endParaRPr lang="en-US" sz="1100" b="0" baseline="0" dirty="0" smtClean="0"/>
          </a:p>
          <a:p>
            <a:r>
              <a:rPr lang="en-US" sz="1100" b="1" baseline="0" dirty="0" smtClean="0"/>
              <a:t>K</a:t>
            </a:r>
            <a:r>
              <a:rPr lang="en-US" sz="1100" baseline="0" dirty="0" smtClean="0">
                <a:solidFill>
                  <a:schemeClr val="tx1"/>
                </a:solidFill>
              </a:rPr>
              <a:t> –</a:t>
            </a:r>
            <a:r>
              <a:rPr lang="en-US" sz="1100" b="1" baseline="0" dirty="0" smtClean="0">
                <a:solidFill>
                  <a:schemeClr val="tx1"/>
                </a:solidFill>
              </a:rPr>
              <a:t> </a:t>
            </a:r>
            <a:r>
              <a:rPr lang="en-US" sz="1100" b="0" baseline="0" dirty="0" smtClean="0"/>
              <a:t>Delivery &amp; Pick-up dates – for paper-pencil tests delivery, EOC ONLY</a:t>
            </a:r>
          </a:p>
          <a:p>
            <a:endParaRPr lang="en-US" sz="1100" b="1"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In this screen shot you see the </a:t>
            </a:r>
            <a:r>
              <a:rPr lang="en-US" sz="1100" b="0" dirty="0" smtClean="0"/>
              <a:t>File</a:t>
            </a:r>
            <a:r>
              <a:rPr lang="en-US" sz="1100" b="0" baseline="0" dirty="0" smtClean="0"/>
              <a:t> downloads are sorted by school year – to download flat files of pre-ID list/roster and score results for all </a:t>
            </a:r>
            <a:r>
              <a:rPr lang="en-US" sz="1100" b="0" baseline="0" dirty="0" err="1" smtClean="0"/>
              <a:t>asmts</a:t>
            </a:r>
            <a:r>
              <a:rPr lang="en-US" sz="1100" b="0" baseline="0" dirty="0" smtClean="0"/>
              <a:t>. Check often for new files or updates to a previous version.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b="0" baseline="0" dirty="0" smtClean="0"/>
              <a:t>Fall Retake Administration – barcode list</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b="0" baseline="0" dirty="0" smtClean="0"/>
              <a:t>TIDE list of users</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b="0" baseline="0" dirty="0" smtClean="0"/>
              <a:t>New discipline reports</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b="0" baseline="0" dirty="0" smtClean="0"/>
              <a:t>AMAO results for ELL</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b="0" baseline="0" dirty="0" smtClean="0"/>
              <a:t>Student Growth Percentile file</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b="0" baseline="0" dirty="0" smtClean="0"/>
              <a:t>CAA or CIA Certificate printing</a:t>
            </a:r>
          </a:p>
        </p:txBody>
      </p:sp>
      <p:sp>
        <p:nvSpPr>
          <p:cNvPr id="4" name="Slide Number Placeholder 3"/>
          <p:cNvSpPr>
            <a:spLocks noGrp="1"/>
          </p:cNvSpPr>
          <p:nvPr>
            <p:ph type="sldNum" sz="quarter" idx="10"/>
          </p:nvPr>
        </p:nvSpPr>
        <p:spPr/>
        <p:txBody>
          <a:bodyPr/>
          <a:lstStyle/>
          <a:p>
            <a:fld id="{ECB1F43F-16DC-49E9-AB54-3E5865EF969A}" type="slidenum">
              <a:rPr lang="en-US" smtClean="0"/>
              <a:t>4</a:t>
            </a:fld>
            <a:endParaRPr lang="en-US"/>
          </a:p>
        </p:txBody>
      </p:sp>
    </p:spTree>
    <p:extLst>
      <p:ext uri="{BB962C8B-B14F-4D97-AF65-F5344CB8AC3E}">
        <p14:creationId xmlns:p14="http://schemas.microsoft.com/office/powerpoint/2010/main" val="331423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dirty="0" smtClean="0"/>
              <a:t>WAMS – </a:t>
            </a:r>
            <a:r>
              <a:rPr lang="en-US" sz="1100" b="0" baseline="0" dirty="0" smtClean="0"/>
              <a:t>Assessment Operations Tab</a:t>
            </a:r>
          </a:p>
          <a:p>
            <a:pPr lvl="0"/>
            <a:r>
              <a:rPr lang="en-US" sz="1100" b="0" baseline="0" dirty="0" smtClean="0"/>
              <a:t>Under Pre-ID tab – (Review the options down the left)</a:t>
            </a:r>
          </a:p>
          <a:p>
            <a:pPr lvl="1"/>
            <a:r>
              <a:rPr lang="en-US" sz="1100" b="0" baseline="0" dirty="0" smtClean="0"/>
              <a:t>First Item on the left sidebar is Smarter Balanced Pre-ID has 2: Under “Type of List” Options to Download files – The orange text is what is opened in WAMS</a:t>
            </a:r>
          </a:p>
          <a:p>
            <a:pPr marL="1143000" lvl="2" indent="-228600">
              <a:buFont typeface="+mj-lt"/>
              <a:buAutoNum type="arabicPeriod"/>
            </a:pPr>
            <a:r>
              <a:rPr lang="en-US" sz="1100" b="0" baseline="0" dirty="0" smtClean="0"/>
              <a:t>“Last Sent to Vendor” list of student that will be in TIDE for Pre-ID </a:t>
            </a:r>
            <a:r>
              <a:rPr lang="en-US" sz="1100" b="0" baseline="0" dirty="0" smtClean="0">
                <a:solidFill>
                  <a:srgbClr val="C00000"/>
                </a:solidFill>
              </a:rPr>
              <a:t>(TIDE: On-time Initial Orders for how many test booklets ship)</a:t>
            </a:r>
          </a:p>
          <a:p>
            <a:pPr marL="1143000" lvl="2" indent="-228600">
              <a:buFont typeface="+mj-lt"/>
              <a:buAutoNum type="arabicPeriod"/>
            </a:pPr>
            <a:r>
              <a:rPr lang="en-US" sz="1100" b="0" baseline="0" dirty="0" smtClean="0"/>
              <a:t>“Duplicate SSIDs Not Sent” to TIDE due to overlapping enrollment between districts, these students need corrective action to appear in TIDE</a:t>
            </a:r>
          </a:p>
          <a:p>
            <a:pPr marL="457200" lvl="1" indent="0">
              <a:buFont typeface="+mj-lt"/>
              <a:buNone/>
            </a:pPr>
            <a:endParaRPr lang="en-US" sz="1100" b="1" baseline="0" dirty="0" smtClean="0"/>
          </a:p>
          <a:p>
            <a:pPr marL="0" lvl="0" indent="0">
              <a:buFont typeface="+mj-lt"/>
              <a:buNone/>
            </a:pPr>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baseline="0" dirty="0" smtClean="0"/>
              <a:t>EOC Registration:  State Pre-IDs, but DCs can </a:t>
            </a:r>
            <a:r>
              <a:rPr lang="en-US" sz="1100" b="0" baseline="0" dirty="0" smtClean="0"/>
              <a:t>modify, for example registered for Alg. 1 but are also eligible to take Geo.</a:t>
            </a:r>
            <a:endParaRPr lang="en-US" sz="1100" b="0" baseline="0" dirty="0" smtClean="0"/>
          </a:p>
          <a:p>
            <a:pPr lvl="1"/>
            <a:endParaRPr lang="en-US" sz="1100" b="0" baseline="0" dirty="0" smtClean="0"/>
          </a:p>
          <a:p>
            <a:pPr lvl="0"/>
            <a:r>
              <a:rPr lang="en-US" sz="1100" b="1" dirty="0" smtClean="0"/>
              <a:t>T</a:t>
            </a:r>
            <a:r>
              <a:rPr lang="en-US" sz="1100" baseline="0" dirty="0" smtClean="0">
                <a:solidFill>
                  <a:schemeClr val="tx1"/>
                </a:solidFill>
              </a:rPr>
              <a:t> –</a:t>
            </a:r>
            <a:r>
              <a:rPr lang="en-US" sz="1100" b="1" baseline="0" dirty="0" smtClean="0">
                <a:solidFill>
                  <a:schemeClr val="tx1"/>
                </a:solidFill>
              </a:rPr>
              <a:t> </a:t>
            </a:r>
            <a:r>
              <a:rPr lang="en-US" sz="1100" b="0" baseline="0" dirty="0" smtClean="0"/>
              <a:t>WA-AIM Registration: to load students to </a:t>
            </a:r>
            <a:r>
              <a:rPr lang="en-US" sz="1100" b="0" baseline="0" dirty="0" err="1" smtClean="0"/>
              <a:t>EngradePro</a:t>
            </a:r>
            <a:r>
              <a:rPr lang="en-US" sz="1100" b="0" baseline="0" dirty="0" smtClean="0"/>
              <a:t>, a WA-AIM online application</a:t>
            </a:r>
          </a:p>
          <a:p>
            <a:pPr lvl="1"/>
            <a:endParaRPr lang="en-US"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chemeClr val="tx1"/>
                </a:solidFill>
              </a:rPr>
              <a:t>K</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Under</a:t>
            </a:r>
            <a:r>
              <a:rPr lang="en-US" sz="1100" b="1" baseline="0" dirty="0" smtClean="0">
                <a:solidFill>
                  <a:schemeClr val="tx1"/>
                </a:solidFill>
              </a:rPr>
              <a:t> </a:t>
            </a:r>
            <a:r>
              <a:rPr lang="en-US" sz="1100" b="1" baseline="0" dirty="0" smtClean="0"/>
              <a:t>District Registration for paper-pencil testing: </a:t>
            </a:r>
            <a:r>
              <a:rPr lang="en-US" sz="1100" b="0" baseline="0" dirty="0" smtClean="0"/>
              <a:t>(DC registration </a:t>
            </a:r>
            <a:r>
              <a:rPr lang="en-US" sz="1100" b="0" baseline="0" dirty="0" err="1" smtClean="0"/>
              <a:t>schl</a:t>
            </a:r>
            <a:r>
              <a:rPr lang="en-US" sz="1100" b="0" baseline="0" dirty="0" smtClean="0"/>
              <a:t> participation P-P MSP &amp; SBA</a:t>
            </a:r>
            <a:r>
              <a:rPr lang="en-US" sz="1100" b="0" baseline="0" dirty="0" smtClean="0">
                <a:solidFill>
                  <a:schemeClr val="tx1"/>
                </a:solidFill>
              </a:rPr>
              <a:t>)</a:t>
            </a:r>
            <a:r>
              <a:rPr lang="en-US" sz="1100" b="1" baseline="0" dirty="0" smtClean="0">
                <a:solidFill>
                  <a:schemeClr val="tx1"/>
                </a:solidFill>
              </a:rPr>
              <a:t> - </a:t>
            </a:r>
            <a:r>
              <a:rPr lang="en-US" sz="1100" b="0" baseline="0" dirty="0" smtClean="0">
                <a:solidFill>
                  <a:schemeClr val="tx1"/>
                </a:solidFill>
              </a:rPr>
              <a:t>Unless you selected P-P by Nov. 25, online default</a:t>
            </a:r>
            <a:r>
              <a:rPr lang="en-US" sz="1100" b="1" baseline="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baseline="0" dirty="0" smtClean="0">
                <a:solidFill>
                  <a:schemeClr val="tx1"/>
                </a:solidFill>
              </a:rPr>
              <a:t>NOTES: Costs associated with SB only. HSPE and EOC is paper only</a:t>
            </a:r>
          </a:p>
          <a:p>
            <a:pPr lvl="1"/>
            <a:endParaRPr lang="en-US" sz="1100" b="0" baseline="0" dirty="0" smtClean="0"/>
          </a:p>
          <a:p>
            <a:pPr lvl="0"/>
            <a:r>
              <a:rPr lang="en-US" sz="1600" b="1" baseline="0" dirty="0" smtClean="0">
                <a:solidFill>
                  <a:srgbClr val="C00000"/>
                </a:solidFill>
              </a:rPr>
              <a:t>*</a:t>
            </a:r>
            <a:r>
              <a:rPr lang="en-US" sz="1100" b="1" baseline="0" dirty="0" smtClean="0">
                <a:solidFill>
                  <a:schemeClr val="tx1"/>
                </a:solidFill>
              </a:rPr>
              <a:t>K</a:t>
            </a:r>
            <a:r>
              <a:rPr lang="en-US" sz="1100" baseline="0" dirty="0" smtClean="0">
                <a:solidFill>
                  <a:schemeClr val="tx1"/>
                </a:solidFill>
              </a:rPr>
              <a:t> –</a:t>
            </a:r>
            <a:r>
              <a:rPr lang="en-US" sz="1100" b="1" baseline="0" dirty="0" smtClean="0">
                <a:solidFill>
                  <a:schemeClr val="tx1"/>
                </a:solidFill>
              </a:rPr>
              <a:t> </a:t>
            </a:r>
            <a:r>
              <a:rPr lang="en-US" sz="1100" b="0" baseline="0" dirty="0" smtClean="0"/>
              <a:t>ELPA21: to view/VERIFY Pre-ID students for ELPA21 </a:t>
            </a:r>
            <a:r>
              <a:rPr lang="en-US" sz="1100" b="1" baseline="0" dirty="0" smtClean="0"/>
              <a:t>1) </a:t>
            </a:r>
            <a:r>
              <a:rPr lang="en-US" sz="1100" b="0" baseline="0" dirty="0" smtClean="0"/>
              <a:t>changes made in CEDARS by 12/12 </a:t>
            </a:r>
            <a:r>
              <a:rPr lang="en-US" sz="1100" b="1" baseline="0" dirty="0" smtClean="0"/>
              <a:t>2) </a:t>
            </a:r>
            <a:r>
              <a:rPr lang="en-US" sz="1100" b="0" baseline="0" dirty="0" smtClean="0"/>
              <a:t>pre-ID file passed to AIR EOD 12/13. (</a:t>
            </a:r>
            <a:r>
              <a:rPr lang="en-US" sz="1100" b="0" i="1" baseline="0" dirty="0" smtClean="0"/>
              <a:t>no differences in pre-ID processes from past years</a:t>
            </a:r>
            <a:r>
              <a:rPr lang="en-US" sz="1100" b="0" baseline="0" dirty="0" smtClean="0"/>
              <a:t>) </a:t>
            </a:r>
          </a:p>
          <a:p>
            <a:pPr lvl="0"/>
            <a:endParaRPr lang="en-US" sz="1100" b="0" baseline="0" dirty="0" smtClean="0"/>
          </a:p>
          <a:p>
            <a:pPr lvl="0"/>
            <a:r>
              <a:rPr lang="en-US" sz="1100" b="1" baseline="0" dirty="0" smtClean="0">
                <a:solidFill>
                  <a:schemeClr val="tx1"/>
                </a:solidFill>
              </a:rPr>
              <a:t>T</a:t>
            </a:r>
            <a:r>
              <a:rPr lang="en-US" sz="1100" baseline="0" dirty="0" smtClean="0">
                <a:solidFill>
                  <a:schemeClr val="tx1"/>
                </a:solidFill>
              </a:rPr>
              <a:t> –</a:t>
            </a:r>
            <a:r>
              <a:rPr lang="en-US" sz="1100" b="1" baseline="0" dirty="0" smtClean="0">
                <a:solidFill>
                  <a:schemeClr val="tx1"/>
                </a:solidFill>
              </a:rPr>
              <a:t> </a:t>
            </a:r>
            <a:r>
              <a:rPr lang="en-US" sz="1100" b="0" baseline="0" dirty="0" smtClean="0"/>
              <a:t>School Code Lookup: to view OSPI </a:t>
            </a:r>
            <a:r>
              <a:rPr lang="en-US" sz="1100" b="0" baseline="0" dirty="0" smtClean="0"/>
              <a:t>codes for each school </a:t>
            </a:r>
            <a:r>
              <a:rPr lang="en-US" sz="1100" b="0" baseline="0" dirty="0" smtClean="0"/>
              <a:t>(</a:t>
            </a:r>
            <a:r>
              <a:rPr lang="en-US" sz="1100" b="0" i="1" baseline="0" dirty="0" smtClean="0"/>
              <a:t>Co-</a:t>
            </a:r>
            <a:r>
              <a:rPr lang="en-US" sz="1100" b="0" i="1" baseline="0" dirty="0" err="1" smtClean="0"/>
              <a:t>Dist</a:t>
            </a:r>
            <a:r>
              <a:rPr lang="en-US" sz="1100" b="0" i="1" baseline="0" dirty="0" smtClean="0"/>
              <a:t> 5-digit and School 4-digit codes</a:t>
            </a:r>
            <a:r>
              <a:rPr lang="en-US" sz="1100" b="0" baseline="0" dirty="0" smtClean="0"/>
              <a:t>)</a:t>
            </a:r>
          </a:p>
          <a:p>
            <a:pPr lvl="0"/>
            <a:endParaRPr lang="en-US" sz="1100" b="0"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b="0" baseline="0" dirty="0" smtClean="0">
                <a:solidFill>
                  <a:schemeClr val="tx1"/>
                </a:solidFill>
              </a:rPr>
              <a:t>Pull out the blue handout </a:t>
            </a:r>
            <a:r>
              <a:rPr lang="en-US" sz="1100" b="0" dirty="0" smtClean="0"/>
              <a:t>H/O EDS</a:t>
            </a:r>
            <a:r>
              <a:rPr lang="en-US" sz="1100" b="0" baseline="0" dirty="0" smtClean="0"/>
              <a:t> Applications </a:t>
            </a:r>
            <a:r>
              <a:rPr lang="en-US" sz="1100" b="0" baseline="0" dirty="0" smtClean="0"/>
              <a:t>(we will discuss </a:t>
            </a:r>
            <a:r>
              <a:rPr lang="en-US" sz="1100" b="0" baseline="0" dirty="0" smtClean="0"/>
              <a:t>areas not already addressed)</a:t>
            </a:r>
          </a:p>
          <a:p>
            <a:endParaRPr lang="en-US" b="0" dirty="0"/>
          </a:p>
        </p:txBody>
      </p:sp>
      <p:sp>
        <p:nvSpPr>
          <p:cNvPr id="4" name="Slide Number Placeholder 3"/>
          <p:cNvSpPr>
            <a:spLocks noGrp="1"/>
          </p:cNvSpPr>
          <p:nvPr>
            <p:ph type="sldNum" sz="quarter" idx="10"/>
          </p:nvPr>
        </p:nvSpPr>
        <p:spPr/>
        <p:txBody>
          <a:bodyPr/>
          <a:lstStyle/>
          <a:p>
            <a:fld id="{ECB1F43F-16DC-49E9-AB54-3E5865EF969A}" type="slidenum">
              <a:rPr lang="en-US" smtClean="0"/>
              <a:t>5</a:t>
            </a:fld>
            <a:endParaRPr lang="en-US"/>
          </a:p>
        </p:txBody>
      </p:sp>
    </p:spTree>
    <p:extLst>
      <p:ext uri="{BB962C8B-B14F-4D97-AF65-F5344CB8AC3E}">
        <p14:creationId xmlns:p14="http://schemas.microsoft.com/office/powerpoint/2010/main" val="331423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100" b="1" baseline="0" dirty="0" smtClean="0"/>
              <a:t>Now for part 3 of the Agenda</a:t>
            </a:r>
          </a:p>
          <a:p>
            <a:pPr marL="0" lvl="0" indent="-48" defTabSz="914303"/>
            <a:endParaRPr lang="en-US" sz="1100" b="1" baseline="0" dirty="0" smtClean="0"/>
          </a:p>
          <a:p>
            <a:pPr marL="0" lvl="0" indent="-48" defTabSz="914303"/>
            <a:r>
              <a:rPr lang="en-US" sz="1100" b="1" baseline="0" dirty="0" smtClean="0"/>
              <a:t>K</a:t>
            </a:r>
            <a:r>
              <a:rPr lang="en-US" sz="1100" baseline="0" dirty="0" smtClean="0">
                <a:solidFill>
                  <a:schemeClr val="tx1"/>
                </a:solidFill>
              </a:rPr>
              <a:t> </a:t>
            </a:r>
            <a:r>
              <a:rPr lang="en-US" sz="1100" baseline="0" dirty="0" smtClean="0">
                <a:solidFill>
                  <a:schemeClr val="tx1"/>
                </a:solidFill>
              </a:rPr>
              <a:t>–</a:t>
            </a:r>
            <a:r>
              <a:rPr lang="en-US" sz="1100" b="1" baseline="0" dirty="0" smtClean="0">
                <a:solidFill>
                  <a:schemeClr val="tx1"/>
                </a:solidFill>
              </a:rPr>
              <a:t> </a:t>
            </a:r>
            <a:r>
              <a:rPr lang="en-US" sz="1100" b="0" baseline="0" dirty="0" smtClean="0"/>
              <a:t>The WCAP Portal is the home to testing applications and systems. </a:t>
            </a:r>
          </a:p>
          <a:p>
            <a:pPr marL="171402" lvl="0" indent="-171450" defTabSz="914303">
              <a:buFont typeface="Arial" panose="020B0604020202020204" pitchFamily="34" charset="0"/>
              <a:buChar char="•"/>
            </a:pPr>
            <a:r>
              <a:rPr lang="en-US" sz="1100" b="0" baseline="0" dirty="0" smtClean="0"/>
              <a:t>Portal link available at the top of this slide.</a:t>
            </a:r>
          </a:p>
          <a:p>
            <a:pPr marL="171402" lvl="0" indent="-171450" defTabSz="914303">
              <a:buFont typeface="Arial" panose="020B0604020202020204" pitchFamily="34" charset="0"/>
              <a:buChar char="•"/>
            </a:pPr>
            <a:r>
              <a:rPr lang="en-US" sz="1100" b="0" baseline="0" dirty="0" smtClean="0"/>
              <a:t>Information is available to supports Families, Test Administrators, Test &amp; Technology Coordinators </a:t>
            </a:r>
          </a:p>
          <a:p>
            <a:pPr marL="171402" lvl="0" indent="-171450" defTabSz="914303">
              <a:buFont typeface="Arial" panose="020B0604020202020204" pitchFamily="34" charset="0"/>
              <a:buChar char="•"/>
            </a:pPr>
            <a:r>
              <a:rPr lang="en-US" sz="1100" b="0" baseline="0" dirty="0" smtClean="0"/>
              <a:t>Email alerts: Sign up (notifies of page update ONLY not specific doc)</a:t>
            </a:r>
          </a:p>
          <a:p>
            <a:pPr marL="171402" lvl="0" indent="-171450" defTabSz="914303">
              <a:buFont typeface="Arial" panose="020B0604020202020204" pitchFamily="34" charset="0"/>
              <a:buChar char="•"/>
            </a:pPr>
            <a:endParaRPr lang="en-US" sz="1100" b="0" baseline="0" dirty="0" smtClean="0"/>
          </a:p>
          <a:p>
            <a:pPr marL="171402" lvl="0" indent="-171450" defTabSz="914303">
              <a:buFont typeface="Arial" panose="020B0604020202020204" pitchFamily="34" charset="0"/>
              <a:buChar char="•"/>
            </a:pPr>
            <a:r>
              <a:rPr lang="en-US" sz="1100" b="0" baseline="0" dirty="0" smtClean="0"/>
              <a:t>The following slide will provide an overview of the Test Coordinators User Card</a:t>
            </a:r>
          </a:p>
        </p:txBody>
      </p:sp>
      <p:sp>
        <p:nvSpPr>
          <p:cNvPr id="4" name="Slide Number Placeholder 3"/>
          <p:cNvSpPr>
            <a:spLocks noGrp="1"/>
          </p:cNvSpPr>
          <p:nvPr>
            <p:ph type="sldNum" sz="quarter" idx="10"/>
          </p:nvPr>
        </p:nvSpPr>
        <p:spPr/>
        <p:txBody>
          <a:bodyPr/>
          <a:lstStyle/>
          <a:p>
            <a:fld id="{ECB1F43F-16DC-49E9-AB54-3E5865EF969A}" type="slidenum">
              <a:rPr lang="en-US" smtClean="0"/>
              <a:t>6</a:t>
            </a:fld>
            <a:endParaRPr lang="en-US"/>
          </a:p>
        </p:txBody>
      </p:sp>
    </p:spTree>
    <p:extLst>
      <p:ext uri="{BB962C8B-B14F-4D97-AF65-F5344CB8AC3E}">
        <p14:creationId xmlns:p14="http://schemas.microsoft.com/office/powerpoint/2010/main" val="203854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100" b="1" baseline="0" dirty="0" smtClean="0"/>
              <a:t>Having selected the Test Coordinator Access card, here are the portal cards in WCAP</a:t>
            </a:r>
          </a:p>
          <a:p>
            <a:pPr marL="0" lvl="0" indent="-48" defTabSz="914303"/>
            <a:endParaRPr lang="en-US" sz="1100" b="1" baseline="0" dirty="0" smtClean="0"/>
          </a:p>
          <a:p>
            <a:pPr marL="0" lvl="0" indent="-48" defTabSz="914303"/>
            <a:r>
              <a:rPr lang="en-US" sz="1100" b="1" baseline="0" dirty="0" smtClean="0"/>
              <a:t>T</a:t>
            </a:r>
            <a:r>
              <a:rPr lang="en-US" sz="1100" baseline="0" dirty="0" smtClean="0">
                <a:solidFill>
                  <a:schemeClr val="tx1"/>
                </a:solidFill>
              </a:rPr>
              <a:t> </a:t>
            </a:r>
            <a:r>
              <a:rPr lang="en-US" sz="1100" baseline="0" dirty="0" smtClean="0">
                <a:solidFill>
                  <a:schemeClr val="tx1"/>
                </a:solidFill>
              </a:rPr>
              <a:t>–</a:t>
            </a:r>
            <a:r>
              <a:rPr lang="en-US" sz="1100" b="1" baseline="0" dirty="0" smtClean="0">
                <a:solidFill>
                  <a:schemeClr val="tx1"/>
                </a:solidFill>
              </a:rPr>
              <a:t> </a:t>
            </a:r>
            <a:r>
              <a:rPr lang="en-US" sz="1100" b="0" baseline="0" dirty="0" smtClean="0"/>
              <a:t>Any Portal Card with a Lock requires your WCAP login.  Forgotten passwords can be retrieved by the user in </a:t>
            </a:r>
            <a:r>
              <a:rPr lang="en-US" sz="1100" b="0" baseline="0" dirty="0" smtClean="0"/>
              <a:t>TIDE.</a:t>
            </a:r>
          </a:p>
          <a:p>
            <a:pPr marL="0" lvl="0" indent="-48" defTabSz="914303"/>
            <a:r>
              <a:rPr lang="en-US" sz="1100" b="0" baseline="0" dirty="0" smtClean="0"/>
              <a:t>Digital </a:t>
            </a:r>
            <a:r>
              <a:rPr lang="en-US" sz="1100" b="0" baseline="0" dirty="0" smtClean="0"/>
              <a:t>Library has a different log in and must be reset by the district.</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100" b="0" baseline="0" dirty="0" smtClean="0"/>
              <a:t>Each year we upload new staff members and remove those who have moved or retired.</a:t>
            </a:r>
          </a:p>
          <a:p>
            <a:pPr marL="0" lvl="0" indent="-48" defTabSz="914303"/>
            <a:endParaRPr lang="en-US" sz="1100" b="1" baseline="0" dirty="0" smtClean="0"/>
          </a:p>
          <a:p>
            <a:pPr marL="0" lvl="0" indent="-48" defTabSz="914303"/>
            <a:r>
              <a:rPr lang="en-US" sz="1100" b="1" baseline="0" dirty="0" smtClean="0"/>
              <a:t>Here is a brief description of each portal, most we will expand on </a:t>
            </a:r>
          </a:p>
          <a:p>
            <a:pPr marL="0" lvl="0" indent="-48" defTabSz="914303"/>
            <a:endParaRPr lang="en-US" sz="1100" b="1"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Training Test Administration Card</a:t>
            </a:r>
            <a:r>
              <a:rPr lang="en-US" sz="1100" dirty="0" smtClean="0"/>
              <a:t>: TA administrator can access practice tests for SBA &amp; MSP practice sessions. </a:t>
            </a:r>
          </a:p>
          <a:p>
            <a:pPr lvl="0"/>
            <a:r>
              <a:rPr lang="en-US" sz="1100" dirty="0" smtClean="0"/>
              <a:t>It is important to remember that the Training sessions are grade band 3-5, so a TA can log in and select grade 3 and think that it is a really hard question, actually it may be a grade 5 type problem. There are only 6-8 questions and the primary purpose is to understand how to use the tools. Practice</a:t>
            </a:r>
            <a:r>
              <a:rPr lang="en-US" sz="1100" baseline="0" dirty="0" smtClean="0"/>
              <a:t> sessions are grade level specific and about 30 questions and help instruct on the question types. These are not secure so encourage TAs to use overhead projectors and practice with the class the type of questions and the use of tools. </a:t>
            </a:r>
            <a:endParaRPr lang="en-US" sz="1100" dirty="0" smtClean="0"/>
          </a:p>
          <a:p>
            <a:pPr lvl="0"/>
            <a:r>
              <a:rPr lang="en-US" sz="1100" dirty="0" smtClean="0"/>
              <a:t>With the change in science being online in our district, students &amp; staff should be given an opportunity to practice the MSP interface. There are in-class activities for the practice test in the resource section.</a:t>
            </a:r>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Test Coordinator or Test Administrator Resources </a:t>
            </a:r>
            <a:r>
              <a:rPr lang="en-US" sz="1100" dirty="0" smtClean="0"/>
              <a:t>– (will</a:t>
            </a:r>
            <a:r>
              <a:rPr lang="en-US" sz="1100" baseline="0" dirty="0" smtClean="0"/>
              <a:t> be discussed in an upcoming slide)</a:t>
            </a:r>
            <a:r>
              <a:rPr lang="en-US" sz="1100" dirty="0" smtClean="0"/>
              <a:t> </a:t>
            </a:r>
            <a:r>
              <a:rPr lang="en-US" sz="1100" baseline="0" dirty="0" smtClean="0"/>
              <a:t> </a:t>
            </a:r>
          </a:p>
          <a:p>
            <a:pPr lvl="0"/>
            <a:endParaRPr lang="en-US" sz="1100"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b="0" u="sng" baseline="0" dirty="0" smtClean="0"/>
              <a:t>TIDE</a:t>
            </a:r>
            <a:r>
              <a:rPr lang="en-US" sz="1100" baseline="0" dirty="0" smtClean="0"/>
              <a:t> (will be discussed in an upcoming slide)</a:t>
            </a:r>
          </a:p>
          <a:p>
            <a:pPr lvl="0"/>
            <a:endParaRPr lang="en-US" sz="1100" b="0" baseline="0" dirty="0" smtClean="0"/>
          </a:p>
          <a:p>
            <a:pPr lvl="0"/>
            <a:r>
              <a:rPr lang="en-US" sz="1100" b="1" u="none" dirty="0" smtClean="0"/>
              <a:t>K</a:t>
            </a:r>
            <a:r>
              <a:rPr lang="en-US" sz="1100" b="0" u="none" dirty="0" smtClean="0"/>
              <a:t>,</a:t>
            </a:r>
            <a:r>
              <a:rPr lang="en-US" sz="1100" b="1" u="none" baseline="0" dirty="0" smtClean="0"/>
              <a:t> T</a:t>
            </a:r>
            <a:r>
              <a:rPr lang="en-US" sz="1100" baseline="0" dirty="0" smtClean="0">
                <a:solidFill>
                  <a:schemeClr val="tx1"/>
                </a:solidFill>
              </a:rPr>
              <a:t> –</a:t>
            </a:r>
            <a:r>
              <a:rPr lang="en-US" sz="1100" b="1" baseline="0" dirty="0" smtClean="0">
                <a:solidFill>
                  <a:schemeClr val="tx1"/>
                </a:solidFill>
              </a:rPr>
              <a:t> </a:t>
            </a:r>
            <a:r>
              <a:rPr lang="en-US" sz="1100" u="sng" dirty="0" smtClean="0"/>
              <a:t>Test Administrator Certification</a:t>
            </a:r>
            <a:r>
              <a:rPr lang="en-US" sz="1100" dirty="0" smtClean="0"/>
              <a:t> (STATE is not required at this time but highly recommended</a:t>
            </a:r>
            <a:r>
              <a:rPr lang="en-US" sz="1100" baseline="0" dirty="0" smtClean="0"/>
              <a:t> for TA and SCs) </a:t>
            </a:r>
            <a:r>
              <a:rPr lang="en-US" sz="1100" dirty="0" smtClean="0"/>
              <a:t>(</a:t>
            </a:r>
            <a:r>
              <a:rPr lang="en-US" sz="1100" b="0" dirty="0" smtClean="0"/>
              <a:t>TERRY-In Everett, we use the “train the trainer” model so I completed</a:t>
            </a:r>
            <a:r>
              <a:rPr lang="en-US" sz="1100" b="0" baseline="0" dirty="0" smtClean="0"/>
              <a:t> the certification and made sure that all of the components were in my presentation and </a:t>
            </a:r>
            <a:r>
              <a:rPr lang="en-US" sz="1100" baseline="0" dirty="0" smtClean="0"/>
              <a:t>training materials.</a:t>
            </a:r>
            <a:endParaRPr lang="en-US" sz="1100" dirty="0" smtClean="0"/>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Test Administration</a:t>
            </a:r>
            <a:r>
              <a:rPr lang="en-US" sz="1100" dirty="0" smtClean="0"/>
              <a:t> used to launch both the summative &amp; interim assessments and has a new look</a:t>
            </a:r>
            <a:r>
              <a:rPr lang="en-US" sz="1100" baseline="0" dirty="0" smtClean="0"/>
              <a:t> easier to select exact test.</a:t>
            </a:r>
            <a:endParaRPr lang="en-US" sz="1100" dirty="0" smtClean="0"/>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Interim Hand Scoring System</a:t>
            </a:r>
            <a:r>
              <a:rPr lang="en-US" sz="1100" dirty="0" smtClean="0"/>
              <a:t> – Must hand score both PT &amp; CAT sections to get a score in ELA or math</a:t>
            </a:r>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Online Reporting System</a:t>
            </a:r>
            <a:r>
              <a:rPr lang="en-US" sz="1100" dirty="0" smtClean="0"/>
              <a:t> - </a:t>
            </a:r>
            <a:r>
              <a:rPr lang="en-US" sz="1100" baseline="0" dirty="0" smtClean="0"/>
              <a:t>(will be discussed in an upcoming slide)</a:t>
            </a:r>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Digital Library</a:t>
            </a:r>
            <a:r>
              <a:rPr lang="en-US" sz="1100" dirty="0" smtClean="0"/>
              <a:t> – Resources for teachers based on CCSS</a:t>
            </a:r>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Interim Assessment Classroom Activities</a:t>
            </a:r>
            <a:r>
              <a:rPr lang="en-US" sz="1100" dirty="0" smtClean="0"/>
              <a:t> - </a:t>
            </a:r>
            <a:r>
              <a:rPr lang="en-US" sz="1100" baseline="0" dirty="0" smtClean="0"/>
              <a:t>(will be discussed in an upcoming slide)</a:t>
            </a:r>
          </a:p>
          <a:p>
            <a:pPr lvl="0"/>
            <a:endParaRPr lang="en-US" sz="1100" u="sng"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dirty="0" smtClean="0"/>
              <a:t>Assessment Viewing Application</a:t>
            </a:r>
            <a:r>
              <a:rPr lang="en-US" sz="1100" dirty="0" smtClean="0"/>
              <a:t> - </a:t>
            </a:r>
            <a:r>
              <a:rPr lang="en-US" sz="1100" baseline="0" dirty="0" smtClean="0"/>
              <a:t>(will be discussed in an upcoming slide)</a:t>
            </a:r>
          </a:p>
          <a:p>
            <a:pPr lvl="0"/>
            <a:endParaRPr lang="en-US" b="0" baseline="0" dirty="0" smtClean="0"/>
          </a:p>
          <a:p>
            <a:pPr marL="457152" lvl="1" defTabSz="914303"/>
            <a:endParaRPr lang="en-US" b="0" baseline="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7</a:t>
            </a:fld>
            <a:endParaRPr lang="en-US"/>
          </a:p>
        </p:txBody>
      </p:sp>
    </p:spTree>
    <p:extLst>
      <p:ext uri="{BB962C8B-B14F-4D97-AF65-F5344CB8AC3E}">
        <p14:creationId xmlns:p14="http://schemas.microsoft.com/office/powerpoint/2010/main" val="20385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smtClean="0"/>
              <a:t>K</a:t>
            </a:r>
            <a:r>
              <a:rPr lang="en-US" sz="1100" baseline="0" dirty="0" smtClean="0">
                <a:solidFill>
                  <a:schemeClr val="tx1"/>
                </a:solidFill>
              </a:rPr>
              <a:t> –</a:t>
            </a:r>
            <a:r>
              <a:rPr lang="en-US" sz="1100" b="1" baseline="0" dirty="0" smtClean="0">
                <a:solidFill>
                  <a:schemeClr val="tx1"/>
                </a:solidFill>
              </a:rPr>
              <a:t> H/O </a:t>
            </a:r>
            <a:r>
              <a:rPr lang="en-US" sz="1100" b="0" dirty="0" smtClean="0"/>
              <a:t>There are multiple sections within each User Card.</a:t>
            </a:r>
            <a:r>
              <a:rPr lang="en-US" sz="1100" b="0" baseline="0" dirty="0" smtClean="0"/>
              <a:t> The DC and TA User Cards contain four sections: Refer to SEC 3.2.4 </a:t>
            </a:r>
            <a:r>
              <a:rPr lang="en-US" sz="1100" b="0" dirty="0" smtClean="0"/>
              <a:t> </a:t>
            </a:r>
            <a:r>
              <a:rPr lang="en-US" sz="1100" b="0" dirty="0" err="1" smtClean="0"/>
              <a:t>pg</a:t>
            </a:r>
            <a:r>
              <a:rPr lang="en-US" sz="1100" b="0" baseline="0" dirty="0" smtClean="0"/>
              <a:t> 17</a:t>
            </a:r>
            <a:endParaRPr lang="en-US" sz="1100" b="0" dirty="0" smtClean="0"/>
          </a:p>
          <a:p>
            <a:pPr marL="228600" lvl="0" indent="-228600">
              <a:buAutoNum type="arabicPeriod"/>
            </a:pPr>
            <a:r>
              <a:rPr lang="en-US" sz="1100" b="0" baseline="0" dirty="0" smtClean="0"/>
              <a:t>General Information</a:t>
            </a:r>
          </a:p>
          <a:p>
            <a:pPr marL="228600" lvl="0" indent="-228600">
              <a:buAutoNum type="arabicPeriod"/>
            </a:pPr>
            <a:r>
              <a:rPr lang="en-US" sz="1100" b="0" baseline="0" dirty="0" smtClean="0"/>
              <a:t>User Guides and Manuals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3.   Assessment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4.   Modules  </a:t>
            </a:r>
          </a:p>
          <a:p>
            <a:pPr lvl="0"/>
            <a:endParaRPr lang="en-US" sz="1100" b="1" dirty="0" smtClean="0"/>
          </a:p>
          <a:p>
            <a:pPr lvl="0"/>
            <a:r>
              <a:rPr lang="en-US" sz="1100" b="1" dirty="0" smtClean="0"/>
              <a:t>K</a:t>
            </a:r>
            <a:r>
              <a:rPr lang="en-US" sz="1100" baseline="0" dirty="0" smtClean="0">
                <a:solidFill>
                  <a:schemeClr val="tx1"/>
                </a:solidFill>
              </a:rPr>
              <a:t> –</a:t>
            </a:r>
            <a:r>
              <a:rPr lang="en-US" sz="1100" b="1" baseline="0" dirty="0" smtClean="0">
                <a:solidFill>
                  <a:schemeClr val="tx1"/>
                </a:solidFill>
              </a:rPr>
              <a:t> </a:t>
            </a:r>
            <a:r>
              <a:rPr lang="en-US" sz="1100" b="0" dirty="0" smtClean="0"/>
              <a:t>An</a:t>
            </a:r>
            <a:r>
              <a:rPr lang="en-US" sz="1100" b="0" baseline="0" dirty="0" smtClean="0"/>
              <a:t> advanced search option: Refine your search. </a:t>
            </a:r>
          </a:p>
          <a:p>
            <a:pPr lvl="0"/>
            <a:r>
              <a:rPr lang="en-US" sz="1100" b="0" baseline="0" dirty="0" smtClean="0"/>
              <a:t>Example: locate all Test Administration Manuals</a:t>
            </a:r>
          </a:p>
          <a:p>
            <a:pPr lvl="0"/>
            <a:endParaRPr lang="en-US" sz="11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K</a:t>
            </a:r>
            <a:r>
              <a:rPr lang="en-US" sz="1100" baseline="0" dirty="0" smtClean="0">
                <a:solidFill>
                  <a:schemeClr val="tx1"/>
                </a:solidFill>
              </a:rPr>
              <a:t> –</a:t>
            </a:r>
            <a:r>
              <a:rPr lang="en-US" sz="1100" b="1" baseline="0" dirty="0" smtClean="0">
                <a:solidFill>
                  <a:schemeClr val="tx1"/>
                </a:solidFill>
              </a:rPr>
              <a:t> </a:t>
            </a:r>
            <a:r>
              <a:rPr lang="en-US" sz="1100" b="0" baseline="0" dirty="0" smtClean="0"/>
              <a:t>In this PPT there are 4 hidden slides (12, 13, 14, 15) that provide a brief overview of the TA and Test Coordinator Resource sections</a:t>
            </a:r>
          </a:p>
          <a:p>
            <a:pPr lvl="0"/>
            <a:endParaRPr lang="en-US" sz="2000" b="1" baseline="0" dirty="0" smtClean="0"/>
          </a:p>
          <a:p>
            <a:pPr lvl="0"/>
            <a:endParaRPr lang="en-US" sz="2000" baseline="0" dirty="0" smtClean="0"/>
          </a:p>
          <a:p>
            <a:pPr lvl="0"/>
            <a:endParaRPr lang="en-US" sz="20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8</a:t>
            </a:fld>
            <a:endParaRPr lang="en-US" dirty="0"/>
          </a:p>
        </p:txBody>
      </p:sp>
    </p:spTree>
    <p:extLst>
      <p:ext uri="{BB962C8B-B14F-4D97-AF65-F5344CB8AC3E}">
        <p14:creationId xmlns:p14="http://schemas.microsoft.com/office/powerpoint/2010/main" val="72203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100" b="1" baseline="0" dirty="0" smtClean="0"/>
              <a:t>Now more information inside of TIDE:</a:t>
            </a:r>
          </a:p>
          <a:p>
            <a:pPr marL="0" lvl="0" indent="-48" defTabSz="914303"/>
            <a:endParaRPr lang="en-US" sz="1100" b="1" baseline="0" dirty="0" smtClean="0"/>
          </a:p>
          <a:p>
            <a:pPr marL="0" lvl="0" indent="-48" defTabSz="914303"/>
            <a:r>
              <a:rPr lang="en-US" sz="1100" b="1" baseline="0" dirty="0" smtClean="0"/>
              <a:t>K</a:t>
            </a:r>
            <a:r>
              <a:rPr lang="en-US" sz="1100" baseline="0" dirty="0" smtClean="0">
                <a:solidFill>
                  <a:schemeClr val="tx1"/>
                </a:solidFill>
              </a:rPr>
              <a:t> </a:t>
            </a:r>
            <a:r>
              <a:rPr lang="en-US" sz="1100" baseline="0" dirty="0" smtClean="0">
                <a:solidFill>
                  <a:schemeClr val="tx1"/>
                </a:solidFill>
              </a:rPr>
              <a:t>–</a:t>
            </a:r>
            <a:r>
              <a:rPr lang="en-US" sz="1100" b="1" baseline="0" dirty="0" smtClean="0">
                <a:solidFill>
                  <a:schemeClr val="tx1"/>
                </a:solidFill>
              </a:rPr>
              <a:t> </a:t>
            </a:r>
            <a:r>
              <a:rPr lang="en-US" sz="1100" u="sng" dirty="0" smtClean="0"/>
              <a:t>TIDE icons</a:t>
            </a:r>
            <a:r>
              <a:rPr lang="en-US" sz="1100" dirty="0" smtClean="0"/>
              <a:t>: the first one On-Time</a:t>
            </a:r>
            <a:r>
              <a:rPr lang="en-US" sz="1100" baseline="0" dirty="0" smtClean="0"/>
              <a:t> Initial Orders</a:t>
            </a:r>
            <a:r>
              <a:rPr lang="en-US" sz="1100" dirty="0" smtClean="0"/>
              <a:t>. Who was Pre-ID and materials ordered</a:t>
            </a:r>
            <a:r>
              <a:rPr lang="en-US" sz="1100" baseline="0" dirty="0" smtClean="0"/>
              <a:t> in the initial order.</a:t>
            </a:r>
            <a:endParaRPr lang="en-US" sz="1100" dirty="0" smtClean="0"/>
          </a:p>
          <a:p>
            <a:pPr marL="0" lvl="0" indent="-48" defTabSz="914303"/>
            <a:endParaRPr lang="en-US" sz="1100" baseline="0" dirty="0" smtClean="0"/>
          </a:p>
          <a:p>
            <a:pPr lvl="0"/>
            <a:r>
              <a:rPr lang="en-US" sz="1100" b="1" baseline="0" dirty="0" smtClean="0"/>
              <a:t>K</a:t>
            </a:r>
            <a:r>
              <a:rPr lang="en-US" sz="1100" baseline="0" dirty="0" smtClean="0">
                <a:solidFill>
                  <a:schemeClr val="tx1"/>
                </a:solidFill>
              </a:rPr>
              <a:t> –</a:t>
            </a:r>
            <a:r>
              <a:rPr lang="en-US" sz="1100" b="1" baseline="0" dirty="0" smtClean="0">
                <a:solidFill>
                  <a:schemeClr val="tx1"/>
                </a:solidFill>
              </a:rPr>
              <a:t> </a:t>
            </a:r>
            <a:r>
              <a:rPr lang="en-US" sz="1100" u="sng" baseline="0" dirty="0" smtClean="0"/>
              <a:t>Contact Info</a:t>
            </a:r>
            <a:r>
              <a:rPr lang="en-US" sz="1100" u="none" baseline="0" dirty="0" smtClean="0"/>
              <a:t>: </a:t>
            </a:r>
            <a:r>
              <a:rPr lang="en-US" sz="1100" baseline="0" dirty="0" smtClean="0"/>
              <a:t>As previously noted, verification is necessary for access to materials orders (System issue) not relevant to communication OR delivery of materials</a:t>
            </a:r>
            <a:endParaRPr lang="en-US" sz="1100" dirty="0" smtClean="0"/>
          </a:p>
          <a:p>
            <a:pPr lvl="0"/>
            <a:endParaRPr lang="en-US" sz="1100" u="sng" dirty="0" smtClean="0"/>
          </a:p>
          <a:p>
            <a:pPr lvl="0"/>
            <a:r>
              <a:rPr lang="en-US" sz="1100" b="1" baseline="0" dirty="0" smtClean="0"/>
              <a:t>K</a:t>
            </a:r>
            <a:r>
              <a:rPr lang="en-US" sz="1100" baseline="0" dirty="0" smtClean="0">
                <a:solidFill>
                  <a:schemeClr val="tx1"/>
                </a:solidFill>
              </a:rPr>
              <a:t> –</a:t>
            </a:r>
            <a:r>
              <a:rPr lang="en-US" sz="1100" b="1" baseline="0" dirty="0" smtClean="0">
                <a:solidFill>
                  <a:schemeClr val="tx1"/>
                </a:solidFill>
              </a:rPr>
              <a:t> </a:t>
            </a:r>
            <a:r>
              <a:rPr lang="en-US" sz="1100" u="sng" dirty="0" smtClean="0"/>
              <a:t>Manage Users</a:t>
            </a:r>
            <a:r>
              <a:rPr lang="en-US" sz="1100" u="none" dirty="0" smtClean="0"/>
              <a:t>: Change roles.</a:t>
            </a:r>
            <a:r>
              <a:rPr lang="en-US" sz="1100" u="none" baseline="0" dirty="0" smtClean="0"/>
              <a:t> Only the DC can add another SC to the building.</a:t>
            </a:r>
          </a:p>
          <a:p>
            <a:pPr lvl="0"/>
            <a:endParaRPr lang="en-US" sz="1100" u="none"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baseline="0" dirty="0" smtClean="0"/>
              <a:t>Student Info</a:t>
            </a:r>
            <a:r>
              <a:rPr lang="en-US" sz="1100" u="none" baseline="0" dirty="0" smtClean="0"/>
              <a:t>: SC/DC can make changes to student designated options or upload accommodation file. Changes made to stud info, may take up to 24 hours. TA can make some designated options in the TA interface but they only stay for that assessment. The SC must make the change in TIDE for it to be permanent.</a:t>
            </a:r>
          </a:p>
          <a:p>
            <a:pPr lvl="0"/>
            <a:endParaRPr lang="en-US" sz="1100" u="none"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baseline="0" dirty="0" smtClean="0"/>
              <a:t>Rosters</a:t>
            </a:r>
            <a:r>
              <a:rPr lang="en-US" sz="1100" u="none" baseline="0" dirty="0" smtClean="0"/>
              <a:t>: DC / DA or </a:t>
            </a:r>
            <a:r>
              <a:rPr lang="en-US" sz="1100" u="none" baseline="0" dirty="0" err="1" smtClean="0"/>
              <a:t>SCcan</a:t>
            </a:r>
            <a:r>
              <a:rPr lang="en-US" sz="1100" u="none" baseline="0" dirty="0" smtClean="0"/>
              <a:t> upload or manager rosters in TIDE (TA can manage rosters in ORS)</a:t>
            </a:r>
          </a:p>
          <a:p>
            <a:pPr lvl="0"/>
            <a:endParaRPr lang="en-US" sz="1100" u="none" baseline="0" dirty="0" smtClean="0"/>
          </a:p>
          <a:p>
            <a:pPr lvl="0"/>
            <a:r>
              <a:rPr lang="en-US" sz="1100" b="1" baseline="0" dirty="0" smtClean="0"/>
              <a:t>K</a:t>
            </a:r>
            <a:r>
              <a:rPr lang="en-US" sz="1100" baseline="0" dirty="0" smtClean="0">
                <a:solidFill>
                  <a:schemeClr val="tx1"/>
                </a:solidFill>
              </a:rPr>
              <a:t> –</a:t>
            </a:r>
            <a:r>
              <a:rPr lang="en-US" sz="1100" b="1" baseline="0" dirty="0" smtClean="0">
                <a:solidFill>
                  <a:schemeClr val="tx1"/>
                </a:solidFill>
              </a:rPr>
              <a:t> </a:t>
            </a:r>
            <a:r>
              <a:rPr lang="en-US" sz="1100" u="sng" baseline="0" dirty="0" smtClean="0"/>
              <a:t>Additional Orders</a:t>
            </a:r>
            <a:r>
              <a:rPr lang="en-US" sz="1100" u="none" baseline="0" dirty="0" smtClean="0"/>
              <a:t>: </a:t>
            </a:r>
            <a:r>
              <a:rPr lang="en-US" sz="1100" dirty="0" smtClean="0"/>
              <a:t>Order additional materials for paper-pencil </a:t>
            </a:r>
            <a:r>
              <a:rPr lang="en-US" sz="1100" dirty="0" smtClean="0"/>
              <a:t>assessments. </a:t>
            </a:r>
            <a:r>
              <a:rPr lang="en-US" sz="1100" dirty="0" smtClean="0"/>
              <a:t>(winter) only after receipt &amp;</a:t>
            </a:r>
            <a:r>
              <a:rPr lang="en-US" sz="1100" baseline="0" dirty="0" smtClean="0"/>
              <a:t> inventory of materials)</a:t>
            </a:r>
            <a:endParaRPr lang="en-US" sz="1100" u="none" baseline="0" dirty="0" smtClean="0"/>
          </a:p>
          <a:p>
            <a:pPr lvl="0"/>
            <a:endParaRPr lang="en-US" sz="1100" u="none" baseline="0" dirty="0" smtClean="0"/>
          </a:p>
          <a:p>
            <a:pPr lvl="0"/>
            <a:r>
              <a:rPr lang="en-US" sz="1100" b="1" baseline="0" dirty="0" smtClean="0"/>
              <a:t>K</a:t>
            </a:r>
            <a:r>
              <a:rPr lang="en-US" sz="1100" b="0" baseline="0" dirty="0" smtClean="0"/>
              <a:t>, </a:t>
            </a:r>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baseline="0" dirty="0" smtClean="0"/>
              <a:t>Appeals</a:t>
            </a:r>
            <a:r>
              <a:rPr lang="en-US" sz="1100" u="none" baseline="0" dirty="0" smtClean="0"/>
              <a:t>: (roles and access till determine who can generate an appeal and who can approve or reject an appeal. </a:t>
            </a:r>
          </a:p>
          <a:p>
            <a:pPr lvl="0"/>
            <a:r>
              <a:rPr lang="en-US" sz="1100" u="none" baseline="0" dirty="0" smtClean="0"/>
              <a:t>	</a:t>
            </a:r>
            <a:r>
              <a:rPr lang="en-US" sz="1100" b="1" u="none" baseline="0" dirty="0" smtClean="0"/>
              <a:t>K</a:t>
            </a:r>
            <a:r>
              <a:rPr lang="en-US" sz="1100" baseline="0" dirty="0" smtClean="0">
                <a:solidFill>
                  <a:schemeClr val="tx1"/>
                </a:solidFill>
              </a:rPr>
              <a:t> –</a:t>
            </a:r>
            <a:r>
              <a:rPr lang="en-US" sz="1100" b="1" baseline="0" dirty="0" smtClean="0">
                <a:solidFill>
                  <a:schemeClr val="tx1"/>
                </a:solidFill>
              </a:rPr>
              <a:t> </a:t>
            </a:r>
            <a:r>
              <a:rPr lang="en-US" sz="1100" u="none" baseline="0" dirty="0" smtClean="0"/>
              <a:t>To reset (State level permission only) removes all work, </a:t>
            </a:r>
            <a:r>
              <a:rPr lang="en-US" sz="1100" b="1" u="none" baseline="0" dirty="0" smtClean="0"/>
              <a:t>i.e.</a:t>
            </a:r>
            <a:r>
              <a:rPr lang="en-US" sz="1100" u="none" baseline="0" dirty="0" smtClean="0"/>
              <a:t> a student started Gr. 11 when it should have been off-grade </a:t>
            </a:r>
          </a:p>
          <a:p>
            <a:pPr lvl="0"/>
            <a:r>
              <a:rPr lang="en-US" sz="1100" u="none" baseline="0" dirty="0" smtClean="0"/>
              <a:t>	</a:t>
            </a:r>
            <a:r>
              <a:rPr lang="en-US" sz="1100" b="1" u="none" baseline="0" dirty="0" smtClean="0"/>
              <a:t>K</a:t>
            </a:r>
            <a:r>
              <a:rPr lang="en-US" sz="1100" baseline="0" dirty="0" smtClean="0">
                <a:solidFill>
                  <a:schemeClr val="tx1"/>
                </a:solidFill>
              </a:rPr>
              <a:t> –</a:t>
            </a:r>
            <a:r>
              <a:rPr lang="en-US" sz="1100" b="1" baseline="0" dirty="0" smtClean="0">
                <a:solidFill>
                  <a:schemeClr val="tx1"/>
                </a:solidFill>
              </a:rPr>
              <a:t> </a:t>
            </a:r>
            <a:r>
              <a:rPr lang="en-US" sz="1100" u="none" baseline="0" dirty="0" smtClean="0"/>
              <a:t>Reopen current test segment, student submitted before reviewing or error</a:t>
            </a:r>
          </a:p>
          <a:p>
            <a:pPr lvl="0"/>
            <a:r>
              <a:rPr lang="en-US" sz="1100" u="none" baseline="0" dirty="0" smtClean="0"/>
              <a:t>	</a:t>
            </a:r>
            <a:r>
              <a:rPr lang="en-US" sz="1100" b="1" u="none" baseline="0" dirty="0" smtClean="0"/>
              <a:t>K</a:t>
            </a:r>
            <a:r>
              <a:rPr lang="en-US" sz="1100" baseline="0" dirty="0" smtClean="0">
                <a:solidFill>
                  <a:schemeClr val="tx1"/>
                </a:solidFill>
              </a:rPr>
              <a:t> –</a:t>
            </a:r>
            <a:r>
              <a:rPr lang="en-US" sz="1100" b="1" baseline="0" dirty="0" smtClean="0">
                <a:solidFill>
                  <a:schemeClr val="tx1"/>
                </a:solidFill>
              </a:rPr>
              <a:t> </a:t>
            </a:r>
            <a:r>
              <a:rPr lang="en-US" sz="1100" b="0" u="none" baseline="0" dirty="0" smtClean="0"/>
              <a:t>This year, c</a:t>
            </a:r>
            <a:r>
              <a:rPr lang="en-US" sz="1100" u="none" baseline="0" dirty="0" smtClean="0"/>
              <a:t>an Reopen Current Segment (DC) and Previous Segment (State?)</a:t>
            </a:r>
          </a:p>
          <a:p>
            <a:pPr lvl="0"/>
            <a:r>
              <a:rPr lang="en-US" sz="1100" u="none" baseline="0" dirty="0" smtClean="0"/>
              <a:t>	</a:t>
            </a:r>
            <a:r>
              <a:rPr lang="en-US" sz="1100" b="1" u="none" baseline="0" dirty="0" smtClean="0"/>
              <a:t>K</a:t>
            </a:r>
            <a:r>
              <a:rPr lang="en-US" sz="1100" baseline="0" dirty="0" smtClean="0">
                <a:solidFill>
                  <a:schemeClr val="tx1"/>
                </a:solidFill>
              </a:rPr>
              <a:t> –</a:t>
            </a:r>
            <a:r>
              <a:rPr lang="en-US" sz="1100" b="1" baseline="0" dirty="0" smtClean="0">
                <a:solidFill>
                  <a:schemeClr val="tx1"/>
                </a:solidFill>
              </a:rPr>
              <a:t> </a:t>
            </a:r>
            <a:r>
              <a:rPr lang="en-US" sz="1100" u="none" baseline="0" dirty="0" smtClean="0"/>
              <a:t>Can reopen entire test, but only with state approval</a:t>
            </a:r>
          </a:p>
          <a:p>
            <a:pPr lvl="0"/>
            <a:r>
              <a:rPr lang="en-US" sz="1100" u="none" baseline="0" dirty="0" smtClean="0"/>
              <a:t>	</a:t>
            </a:r>
            <a:r>
              <a:rPr lang="en-US" sz="1100" b="1" u="none" baseline="0" dirty="0" smtClean="0"/>
              <a:t>K</a:t>
            </a:r>
            <a:r>
              <a:rPr lang="en-US" sz="1100" baseline="0" dirty="0" smtClean="0">
                <a:solidFill>
                  <a:schemeClr val="tx1"/>
                </a:solidFill>
              </a:rPr>
              <a:t> –</a:t>
            </a:r>
            <a:r>
              <a:rPr lang="en-US" sz="1100" b="1" baseline="0" dirty="0" smtClean="0">
                <a:solidFill>
                  <a:schemeClr val="tx1"/>
                </a:solidFill>
              </a:rPr>
              <a:t> </a:t>
            </a:r>
            <a:r>
              <a:rPr lang="en-US" sz="1100" u="none" baseline="0" dirty="0" smtClean="0"/>
              <a:t>A support document is being created to detail appeals and testing incidents</a:t>
            </a:r>
          </a:p>
          <a:p>
            <a:pPr lvl="0"/>
            <a:r>
              <a:rPr lang="en-US" sz="1100" u="none" baseline="0" dirty="0" smtClean="0"/>
              <a:t>	</a:t>
            </a:r>
            <a:r>
              <a:rPr lang="en-US" sz="1100" b="1" u="none" baseline="0" dirty="0" smtClean="0"/>
              <a:t>T</a:t>
            </a:r>
            <a:r>
              <a:rPr lang="en-US" sz="1100" baseline="0" dirty="0" smtClean="0">
                <a:solidFill>
                  <a:schemeClr val="tx1"/>
                </a:solidFill>
              </a:rPr>
              <a:t> –</a:t>
            </a:r>
            <a:r>
              <a:rPr lang="en-US" sz="1100" b="1" baseline="0" dirty="0" smtClean="0">
                <a:solidFill>
                  <a:schemeClr val="tx1"/>
                </a:solidFill>
              </a:rPr>
              <a:t> </a:t>
            </a:r>
            <a:r>
              <a:rPr lang="en-US" sz="1100" u="none" baseline="0" dirty="0" smtClean="0"/>
              <a:t>Everett has the following procedures in place</a:t>
            </a:r>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baseline="0" dirty="0" smtClean="0"/>
              <a:t>THSS</a:t>
            </a:r>
            <a:r>
              <a:rPr lang="en-US" sz="1100" u="none" baseline="0" dirty="0" smtClean="0"/>
              <a:t>: Interim </a:t>
            </a:r>
            <a:r>
              <a:rPr lang="en-US" sz="1100" u="none" baseline="0" dirty="0" smtClean="0"/>
              <a:t>Hand-scoring </a:t>
            </a:r>
            <a:r>
              <a:rPr lang="en-US" sz="1100" u="none" baseline="0" dirty="0" smtClean="0"/>
              <a:t>Materials: As mentioned, this is the incorrect location, it will be moving to the THSS portal card</a:t>
            </a:r>
          </a:p>
          <a:p>
            <a:pPr lvl="0"/>
            <a:endParaRPr lang="en-US" sz="1100" b="1"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baseline="0" dirty="0" smtClean="0"/>
              <a:t>Test Incident Codes</a:t>
            </a:r>
            <a:r>
              <a:rPr lang="en-US" sz="1100" u="none" baseline="0" dirty="0" smtClean="0"/>
              <a:t>: Upper right hand corner of the toolbar – used to identify reason not tested. Provide to schools a way to record reason not tested.</a:t>
            </a:r>
          </a:p>
          <a:p>
            <a:pPr lvl="0"/>
            <a:endParaRPr lang="en-US" sz="1100" b="1" baseline="0" dirty="0" smtClean="0"/>
          </a:p>
          <a:p>
            <a:pPr lvl="0"/>
            <a:r>
              <a:rPr lang="en-US" sz="1100" b="1" baseline="0" dirty="0" smtClean="0"/>
              <a:t>T</a:t>
            </a:r>
            <a:r>
              <a:rPr lang="en-US" sz="1100" baseline="0" dirty="0" smtClean="0">
                <a:solidFill>
                  <a:schemeClr val="tx1"/>
                </a:solidFill>
              </a:rPr>
              <a:t> –</a:t>
            </a:r>
            <a:r>
              <a:rPr lang="en-US" sz="1100" b="1" baseline="0" dirty="0" smtClean="0">
                <a:solidFill>
                  <a:schemeClr val="tx1"/>
                </a:solidFill>
              </a:rPr>
              <a:t> </a:t>
            </a:r>
            <a:r>
              <a:rPr lang="en-US" sz="1100" u="sng" baseline="0" dirty="0" smtClean="0"/>
              <a:t>PT Classroom Activities</a:t>
            </a:r>
            <a:r>
              <a:rPr lang="en-US" sz="1100" u="none" baseline="0" dirty="0" smtClean="0"/>
              <a:t>: As recently communicated, not required to administer, but still available for use. PDF of the activities for your school. DC sees all activities. TA will see their school only. DC can reset Activity for a new student not assigned to your school yet in TIDE.</a:t>
            </a:r>
            <a:endParaRPr lang="en-US" sz="1100" u="none" dirty="0" smtClean="0"/>
          </a:p>
          <a:p>
            <a:pPr marL="628602" lvl="1" indent="-171450" defTabSz="914303">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9</a:t>
            </a:fld>
            <a:endParaRPr lang="en-US"/>
          </a:p>
        </p:txBody>
      </p:sp>
    </p:spTree>
    <p:extLst>
      <p:ext uri="{BB962C8B-B14F-4D97-AF65-F5344CB8AC3E}">
        <p14:creationId xmlns:p14="http://schemas.microsoft.com/office/powerpoint/2010/main" val="203854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E6C955E-FCBC-484D-B08E-3CC992593B0D}" type="datetimeFigureOut">
              <a:rPr lang="en-US" smtClean="0"/>
              <a:t>1/6/2016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B94D811-1472-4646-8C36-BE2D3778D71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C955E-FCBC-484D-B08E-3CC992593B0D}"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C955E-FCBC-484D-B08E-3CC992593B0D}"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C955E-FCBC-484D-B08E-3CC992593B0D}"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C955E-FCBC-484D-B08E-3CC992593B0D}"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E6C955E-FCBC-484D-B08E-3CC992593B0D}"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4D811-1472-4646-8C36-BE2D3778D71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C955E-FCBC-484D-B08E-3CC992593B0D}"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C955E-FCBC-484D-B08E-3CC992593B0D}"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C955E-FCBC-484D-B08E-3CC992593B0D}" type="datetimeFigureOut">
              <a:rPr lang="en-US" smtClean="0"/>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E6C955E-FCBC-484D-B08E-3CC992593B0D}" type="datetimeFigureOut">
              <a:rPr lang="en-US" smtClean="0"/>
              <a:t>1/6/2016</a:t>
            </a:fld>
            <a:endParaRPr lang="en-US"/>
          </a:p>
        </p:txBody>
      </p:sp>
      <p:sp>
        <p:nvSpPr>
          <p:cNvPr id="7" name="Slide Number Placeholder 6"/>
          <p:cNvSpPr>
            <a:spLocks noGrp="1"/>
          </p:cNvSpPr>
          <p:nvPr>
            <p:ph type="sldNum" sz="quarter" idx="12"/>
          </p:nvPr>
        </p:nvSpPr>
        <p:spPr/>
        <p:txBody>
          <a:bodyPr/>
          <a:lstStyle/>
          <a:p>
            <a:fld id="{5B94D811-1472-4646-8C36-BE2D3778D71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C955E-FCBC-484D-B08E-3CC992593B0D}" type="datetimeFigureOut">
              <a:rPr lang="en-US" smtClean="0"/>
              <a:t>1/6/2016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B94D811-1472-4646-8C36-BE2D3778D7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E6C955E-FCBC-484D-B08E-3CC992593B0D}" type="datetimeFigureOut">
              <a:rPr lang="en-US" smtClean="0"/>
              <a:t>1/6/2016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B94D811-1472-4646-8C36-BE2D3778D7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tm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k12.wa.us/assessment/StateTesting/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k12.wa.us/BulletinsMemos/bulletins2014.aspx" TargetMode="External"/><Relationship Id="rId5" Type="http://schemas.openxmlformats.org/officeDocument/2006/relationships/hyperlink" Target="http://www.k12.wa.us/assessment/WA-AIM/default.aspx" TargetMode="External"/><Relationship Id="rId4" Type="http://schemas.openxmlformats.org/officeDocument/2006/relationships/hyperlink" Target="http://www.coe.k12.wa.us/site/Default.aspx?PageType=10&amp;SiteID=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TCampbell@everettsd.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mailto:Kimberly.DeRousie@k12.wa.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815" y="457200"/>
            <a:ext cx="3313355" cy="2464160"/>
          </a:xfrm>
        </p:spPr>
        <p:txBody>
          <a:bodyPr>
            <a:noAutofit/>
          </a:bodyPr>
          <a:lstStyle/>
          <a:p>
            <a:r>
              <a:rPr lang="en-US" sz="3200" b="1" dirty="0" smtClean="0">
                <a:solidFill>
                  <a:schemeClr val="accent2">
                    <a:lumMod val="75000"/>
                  </a:schemeClr>
                </a:solidFill>
              </a:rPr>
              <a:t>New District/School Test Coordinator Training</a:t>
            </a:r>
            <a:endParaRPr lang="en-US" sz="3200" b="1" dirty="0">
              <a:solidFill>
                <a:schemeClr val="accent2">
                  <a:lumMod val="75000"/>
                </a:schemeClr>
              </a:solidFill>
            </a:endParaRPr>
          </a:p>
        </p:txBody>
      </p:sp>
      <p:sp>
        <p:nvSpPr>
          <p:cNvPr id="4" name="TextBox 3"/>
          <p:cNvSpPr txBox="1"/>
          <p:nvPr/>
        </p:nvSpPr>
        <p:spPr>
          <a:xfrm>
            <a:off x="4724400" y="2362200"/>
            <a:ext cx="3505200" cy="2477601"/>
          </a:xfrm>
          <a:prstGeom prst="rect">
            <a:avLst/>
          </a:prstGeom>
          <a:noFill/>
        </p:spPr>
        <p:txBody>
          <a:bodyPr wrap="square" rtlCol="0">
            <a:spAutoFit/>
          </a:bodyPr>
          <a:lstStyle/>
          <a:p>
            <a:r>
              <a:rPr lang="en-US" sz="2400" dirty="0" smtClean="0"/>
              <a:t>Agenda for Today</a:t>
            </a:r>
          </a:p>
          <a:p>
            <a:endParaRPr lang="en-US" sz="1100" dirty="0" smtClean="0"/>
          </a:p>
          <a:p>
            <a:pPr marL="342900" indent="-342900">
              <a:buFont typeface="Arial" pitchFamily="34" charset="0"/>
              <a:buChar char="•"/>
            </a:pPr>
            <a:r>
              <a:rPr lang="en-US" sz="2400" dirty="0" smtClean="0"/>
              <a:t>Assessments</a:t>
            </a:r>
          </a:p>
          <a:p>
            <a:pPr marL="342900" indent="-342900">
              <a:buFont typeface="Arial" pitchFamily="34" charset="0"/>
              <a:buChar char="•"/>
            </a:pPr>
            <a:r>
              <a:rPr lang="en-US" sz="2400" dirty="0" smtClean="0"/>
              <a:t>EDS Application Access</a:t>
            </a:r>
            <a:endParaRPr lang="en-US" sz="2400" dirty="0"/>
          </a:p>
          <a:p>
            <a:pPr marL="342900" indent="-342900">
              <a:buFont typeface="Arial" pitchFamily="34" charset="0"/>
              <a:buChar char="•"/>
            </a:pPr>
            <a:r>
              <a:rPr lang="en-US" sz="2400" dirty="0" smtClean="0"/>
              <a:t>WCAP Portal Cards</a:t>
            </a:r>
          </a:p>
          <a:p>
            <a:endParaRPr lang="en-US" sz="2400" dirty="0" smtClean="0"/>
          </a:p>
        </p:txBody>
      </p:sp>
      <p:sp>
        <p:nvSpPr>
          <p:cNvPr id="3" name="TextBox 2"/>
          <p:cNvSpPr txBox="1"/>
          <p:nvPr/>
        </p:nvSpPr>
        <p:spPr>
          <a:xfrm>
            <a:off x="473044" y="5820106"/>
            <a:ext cx="3595856" cy="369332"/>
          </a:xfrm>
          <a:prstGeom prst="rect">
            <a:avLst/>
          </a:prstGeom>
          <a:noFill/>
        </p:spPr>
        <p:txBody>
          <a:bodyPr wrap="none" rtlCol="0">
            <a:spAutoFit/>
          </a:bodyPr>
          <a:lstStyle/>
          <a:p>
            <a:r>
              <a:rPr lang="en-US" dirty="0" smtClean="0"/>
              <a:t>Thursday, December 10, 2015</a:t>
            </a:r>
            <a:endParaRPr lang="en-US" dirty="0"/>
          </a:p>
        </p:txBody>
      </p:sp>
    </p:spTree>
    <p:extLst>
      <p:ext uri="{BB962C8B-B14F-4D97-AF65-F5344CB8AC3E}">
        <p14:creationId xmlns:p14="http://schemas.microsoft.com/office/powerpoint/2010/main" val="328832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610600" cy="4572000"/>
          </a:xfrm>
        </p:spPr>
        <p:txBody>
          <a:bodyPr>
            <a:normAutofit fontScale="92500" lnSpcReduction="20000"/>
          </a:bodyPr>
          <a:lstStyle/>
          <a:p>
            <a:pPr marL="68580" indent="0">
              <a:buNone/>
            </a:pPr>
            <a:r>
              <a:rPr lang="en-US" b="1" dirty="0" smtClean="0">
                <a:solidFill>
                  <a:schemeClr val="tx1">
                    <a:lumMod val="85000"/>
                    <a:lumOff val="15000"/>
                  </a:schemeClr>
                </a:solidFill>
              </a:rPr>
              <a:t>Score Reports</a:t>
            </a:r>
          </a:p>
          <a:p>
            <a:pPr lvl="1">
              <a:buClr>
                <a:schemeClr val="tx1">
                  <a:lumMod val="85000"/>
                  <a:lumOff val="15000"/>
                </a:schemeClr>
              </a:buClr>
              <a:buFont typeface="Wingdings" panose="05000000000000000000" pitchFamily="2" charset="2"/>
              <a:buChar char="v"/>
            </a:pPr>
            <a:r>
              <a:rPr lang="en-US" sz="2600" dirty="0" smtClean="0">
                <a:solidFill>
                  <a:schemeClr val="tx1">
                    <a:lumMod val="85000"/>
                    <a:lumOff val="15000"/>
                  </a:schemeClr>
                </a:solidFill>
              </a:rPr>
              <a:t>Manage rosters</a:t>
            </a:r>
          </a:p>
          <a:p>
            <a:pPr lvl="2">
              <a:buClr>
                <a:schemeClr val="tx1">
                  <a:lumMod val="85000"/>
                  <a:lumOff val="15000"/>
                </a:schemeClr>
              </a:buClr>
            </a:pPr>
            <a:r>
              <a:rPr lang="en-US" sz="2200" dirty="0" smtClean="0">
                <a:solidFill>
                  <a:schemeClr val="tx1">
                    <a:lumMod val="85000"/>
                    <a:lumOff val="15000"/>
                  </a:schemeClr>
                </a:solidFill>
              </a:rPr>
              <a:t>Rosters determine data sorts</a:t>
            </a:r>
          </a:p>
          <a:p>
            <a:pPr lvl="2">
              <a:buClr>
                <a:schemeClr val="tx1">
                  <a:lumMod val="85000"/>
                  <a:lumOff val="15000"/>
                </a:schemeClr>
              </a:buClr>
            </a:pPr>
            <a:r>
              <a:rPr lang="en-US" sz="2200" dirty="0" smtClean="0">
                <a:solidFill>
                  <a:schemeClr val="tx1">
                    <a:lumMod val="85000"/>
                    <a:lumOff val="15000"/>
                  </a:schemeClr>
                </a:solidFill>
              </a:rPr>
              <a:t>Consider establishing rosters for small groups or special programs</a:t>
            </a:r>
          </a:p>
          <a:p>
            <a:pPr lvl="1">
              <a:buClr>
                <a:schemeClr val="tx1">
                  <a:lumMod val="85000"/>
                  <a:lumOff val="15000"/>
                </a:schemeClr>
              </a:buClr>
              <a:buFont typeface="Wingdings" panose="05000000000000000000" pitchFamily="2" charset="2"/>
              <a:buChar char="v"/>
            </a:pPr>
            <a:r>
              <a:rPr lang="en-US" sz="2600" dirty="0" smtClean="0">
                <a:solidFill>
                  <a:schemeClr val="tx1">
                    <a:lumMod val="85000"/>
                    <a:lumOff val="15000"/>
                  </a:schemeClr>
                </a:solidFill>
              </a:rPr>
              <a:t>Roster upload examples:</a:t>
            </a:r>
          </a:p>
          <a:p>
            <a:pPr lvl="2">
              <a:buClr>
                <a:schemeClr val="tx1">
                  <a:lumMod val="85000"/>
                  <a:lumOff val="15000"/>
                </a:schemeClr>
              </a:buClr>
            </a:pPr>
            <a:r>
              <a:rPr lang="en-US" sz="2200" dirty="0" smtClean="0">
                <a:solidFill>
                  <a:schemeClr val="tx1">
                    <a:lumMod val="85000"/>
                    <a:lumOff val="15000"/>
                  </a:schemeClr>
                </a:solidFill>
              </a:rPr>
              <a:t>Elementary by homeroom  teacher</a:t>
            </a:r>
          </a:p>
          <a:p>
            <a:pPr lvl="2">
              <a:buClr>
                <a:schemeClr val="tx1">
                  <a:lumMod val="85000"/>
                  <a:lumOff val="15000"/>
                </a:schemeClr>
              </a:buClr>
            </a:pPr>
            <a:r>
              <a:rPr lang="en-US" sz="2200" dirty="0" smtClean="0">
                <a:solidFill>
                  <a:schemeClr val="tx1">
                    <a:lumMod val="85000"/>
                    <a:lumOff val="15000"/>
                  </a:schemeClr>
                </a:solidFill>
              </a:rPr>
              <a:t>Middle school by Math &amp; ELA teacher and period</a:t>
            </a:r>
          </a:p>
          <a:p>
            <a:pPr lvl="2">
              <a:buClr>
                <a:schemeClr val="tx1">
                  <a:lumMod val="85000"/>
                  <a:lumOff val="15000"/>
                </a:schemeClr>
              </a:buClr>
            </a:pPr>
            <a:r>
              <a:rPr lang="en-US" sz="2200" dirty="0" smtClean="0">
                <a:solidFill>
                  <a:schemeClr val="tx1">
                    <a:lumMod val="85000"/>
                    <a:lumOff val="15000"/>
                  </a:schemeClr>
                </a:solidFill>
              </a:rPr>
              <a:t>High School by grade, teacher, period</a:t>
            </a:r>
            <a:endParaRPr lang="en-US" sz="2200" dirty="0">
              <a:solidFill>
                <a:schemeClr val="tx1">
                  <a:lumMod val="85000"/>
                  <a:lumOff val="15000"/>
                </a:schemeClr>
              </a:solidFill>
            </a:endParaRPr>
          </a:p>
          <a:p>
            <a:pPr marL="0" indent="-297180">
              <a:buClr>
                <a:schemeClr val="tx1">
                  <a:lumMod val="85000"/>
                  <a:lumOff val="15000"/>
                </a:schemeClr>
              </a:buClr>
              <a:buNone/>
            </a:pPr>
            <a:r>
              <a:rPr lang="en-US" b="1" dirty="0" smtClean="0">
                <a:solidFill>
                  <a:schemeClr val="tx1">
                    <a:lumMod val="85000"/>
                    <a:lumOff val="15000"/>
                  </a:schemeClr>
                </a:solidFill>
              </a:rPr>
              <a:t>Test Management Center</a:t>
            </a:r>
          </a:p>
          <a:p>
            <a:pPr lvl="1">
              <a:buClr>
                <a:schemeClr val="tx1">
                  <a:lumMod val="85000"/>
                  <a:lumOff val="15000"/>
                </a:schemeClr>
              </a:buClr>
            </a:pPr>
            <a:r>
              <a:rPr lang="en-US" dirty="0" smtClean="0">
                <a:solidFill>
                  <a:schemeClr val="tx1">
                    <a:lumMod val="85000"/>
                    <a:lumOff val="15000"/>
                  </a:schemeClr>
                </a:solidFill>
              </a:rPr>
              <a:t>Test completion rates (by content area)</a:t>
            </a:r>
          </a:p>
          <a:p>
            <a:pPr lvl="1">
              <a:buClr>
                <a:schemeClr val="tx1">
                  <a:lumMod val="85000"/>
                  <a:lumOff val="15000"/>
                </a:schemeClr>
              </a:buClr>
            </a:pPr>
            <a:r>
              <a:rPr lang="en-US" dirty="0" smtClean="0">
                <a:solidFill>
                  <a:schemeClr val="tx1">
                    <a:lumMod val="85000"/>
                    <a:lumOff val="15000"/>
                  </a:schemeClr>
                </a:solidFill>
              </a:rPr>
              <a:t>Plan and manage testing (have/have not completed)</a:t>
            </a:r>
          </a:p>
          <a:p>
            <a:pPr lvl="1">
              <a:buClr>
                <a:schemeClr val="tx1">
                  <a:lumMod val="85000"/>
                  <a:lumOff val="15000"/>
                </a:schemeClr>
              </a:buClr>
            </a:pPr>
            <a:r>
              <a:rPr lang="en-US" dirty="0" smtClean="0">
                <a:solidFill>
                  <a:schemeClr val="tx1">
                    <a:lumMod val="85000"/>
                    <a:lumOff val="15000"/>
                  </a:schemeClr>
                </a:solidFill>
              </a:rPr>
              <a:t>Retrieve student results (download excel files by school, </a:t>
            </a:r>
          </a:p>
          <a:p>
            <a:pPr marL="365760" lvl="1" indent="0">
              <a:buClr>
                <a:schemeClr val="tx1">
                  <a:lumMod val="85000"/>
                  <a:lumOff val="15000"/>
                </a:schemeClr>
              </a:buClr>
              <a:buNone/>
            </a:pPr>
            <a:r>
              <a:rPr lang="en-US" dirty="0">
                <a:solidFill>
                  <a:schemeClr val="tx1">
                    <a:lumMod val="85000"/>
                    <a:lumOff val="15000"/>
                  </a:schemeClr>
                </a:solidFill>
              </a:rPr>
              <a:t> </a:t>
            </a:r>
            <a:r>
              <a:rPr lang="en-US" dirty="0" smtClean="0">
                <a:solidFill>
                  <a:schemeClr val="tx1">
                    <a:lumMod val="85000"/>
                    <a:lumOff val="15000"/>
                  </a:schemeClr>
                </a:solidFill>
              </a:rPr>
              <a:t>   grade, teacher, etc.)</a:t>
            </a:r>
          </a:p>
          <a:p>
            <a:pPr marL="0" indent="0">
              <a:buNone/>
            </a:pPr>
            <a:endParaRPr lang="en-US" dirty="0"/>
          </a:p>
        </p:txBody>
      </p:sp>
      <p:sp>
        <p:nvSpPr>
          <p:cNvPr id="4" name="Slide Number Placeholder 3"/>
          <p:cNvSpPr>
            <a:spLocks noGrp="1"/>
          </p:cNvSpPr>
          <p:nvPr>
            <p:ph type="sldNum" sz="quarter" idx="12"/>
          </p:nvPr>
        </p:nvSpPr>
        <p:spPr>
          <a:xfrm>
            <a:off x="4649096" y="1"/>
            <a:ext cx="3428104" cy="589616"/>
          </a:xfrm>
        </p:spPr>
        <p:txBody>
          <a:bodyPr/>
          <a:lstStyle/>
          <a:p>
            <a:pPr algn="ctr"/>
            <a:r>
              <a:rPr lang="en-US" sz="2000" b="1" dirty="0"/>
              <a:t>Online Reporting </a:t>
            </a:r>
            <a:r>
              <a:rPr lang="en-US" sz="2000" b="1" dirty="0" smtClean="0"/>
              <a:t>System</a:t>
            </a:r>
            <a:endParaRPr lang="en-US" sz="2000" b="1" dirty="0"/>
          </a:p>
        </p:txBody>
      </p:sp>
    </p:spTree>
    <p:extLst>
      <p:ext uri="{BB962C8B-B14F-4D97-AF65-F5344CB8AC3E}">
        <p14:creationId xmlns:p14="http://schemas.microsoft.com/office/powerpoint/2010/main" val="58722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77525"/>
            <a:ext cx="8229600" cy="461665"/>
          </a:xfrm>
          <a:prstGeom prst="rect">
            <a:avLst/>
          </a:prstGeom>
          <a:noFill/>
        </p:spPr>
        <p:txBody>
          <a:bodyPr wrap="square" rtlCol="0">
            <a:spAutoFit/>
          </a:bodyPr>
          <a:lstStyle/>
          <a:p>
            <a:r>
              <a:rPr lang="en-US" sz="2400" b="1" dirty="0" smtClean="0"/>
              <a:t>Interim Access Points</a:t>
            </a:r>
            <a:endParaRPr lang="en-US" sz="2400" dirty="0"/>
          </a:p>
        </p:txBody>
      </p:sp>
      <p:sp>
        <p:nvSpPr>
          <p:cNvPr id="8" name="TextBox 7"/>
          <p:cNvSpPr txBox="1"/>
          <p:nvPr/>
        </p:nvSpPr>
        <p:spPr>
          <a:xfrm>
            <a:off x="4629873" y="-47225"/>
            <a:ext cx="3619500" cy="584775"/>
          </a:xfrm>
          <a:prstGeom prst="rect">
            <a:avLst/>
          </a:prstGeom>
          <a:noFill/>
        </p:spPr>
        <p:txBody>
          <a:bodyPr wrap="square" rtlCol="0">
            <a:spAutoFit/>
          </a:bodyPr>
          <a:lstStyle/>
          <a:p>
            <a:pPr algn="ctr"/>
            <a:r>
              <a:rPr lang="en-US" sz="3200" b="1" dirty="0" smtClean="0">
                <a:solidFill>
                  <a:schemeClr val="bg1"/>
                </a:solidFill>
                <a:latin typeface="Myriad Pro" pitchFamily="34" charset="0"/>
              </a:rPr>
              <a:t>Interims</a:t>
            </a:r>
            <a:endParaRPr lang="en-US" sz="3200" b="1" dirty="0">
              <a:solidFill>
                <a:schemeClr val="bg1"/>
              </a:solidFill>
              <a:latin typeface="Myriad Pro"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7710" y="1338943"/>
            <a:ext cx="7688580" cy="457962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900420" y="2531427"/>
            <a:ext cx="838200" cy="464185"/>
          </a:xfrm>
          <a:prstGeom prst="rect">
            <a:avLst/>
          </a:prstGeom>
          <a:ln>
            <a:solidFill>
              <a:schemeClr val="tx1"/>
            </a:solidFill>
          </a:ln>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1524000"/>
            <a:ext cx="1546994" cy="1600339"/>
          </a:xfrm>
          <a:prstGeom prst="rect">
            <a:avLst/>
          </a:prstGeom>
        </p:spPr>
      </p:pic>
      <p:cxnSp>
        <p:nvCxnSpPr>
          <p:cNvPr id="6" name="Straight Arrow Connector 5"/>
          <p:cNvCxnSpPr/>
          <p:nvPr/>
        </p:nvCxnSpPr>
        <p:spPr>
          <a:xfrm flipV="1">
            <a:off x="1143000" y="2829698"/>
            <a:ext cx="0" cy="589281"/>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4039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67883"/>
            <a:ext cx="8534400" cy="4572000"/>
          </a:xfrm>
        </p:spPr>
        <p:txBody>
          <a:bodyPr>
            <a:normAutofit/>
          </a:bodyPr>
          <a:lstStyle/>
          <a:p>
            <a:pPr marL="0" indent="0">
              <a:buNone/>
            </a:pPr>
            <a:r>
              <a:rPr lang="en-US" dirty="0" smtClean="0"/>
              <a:t>Test Coordinator Resources (4 sections)</a:t>
            </a:r>
            <a:endParaRPr lang="en-US" u="sng" dirty="0" smtClean="0"/>
          </a:p>
          <a:p>
            <a:pPr marL="0" indent="0">
              <a:buNone/>
            </a:pPr>
            <a:r>
              <a:rPr lang="en-US" sz="2000" b="1" u="sng" dirty="0" smtClean="0"/>
              <a:t>1. General Information</a:t>
            </a:r>
            <a:r>
              <a:rPr lang="en-US" sz="2000" b="1" dirty="0" smtClean="0"/>
              <a:t> </a:t>
            </a:r>
          </a:p>
          <a:p>
            <a:pPr lvl="1"/>
            <a:r>
              <a:rPr lang="en-US" sz="1800" dirty="0" smtClean="0"/>
              <a:t>Score Reports &amp; Claims Factsheet</a:t>
            </a:r>
          </a:p>
          <a:p>
            <a:pPr lvl="1"/>
            <a:r>
              <a:rPr lang="en-US" sz="1800" dirty="0" smtClean="0"/>
              <a:t>Material Orders/Shipment Schedules</a:t>
            </a:r>
          </a:p>
          <a:p>
            <a:pPr lvl="1"/>
            <a:r>
              <a:rPr lang="en-US" sz="1800" dirty="0" smtClean="0"/>
              <a:t>All SBA Assessment Blueprints</a:t>
            </a:r>
          </a:p>
          <a:p>
            <a:pPr lvl="1"/>
            <a:r>
              <a:rPr lang="en-US" sz="1800" dirty="0" smtClean="0"/>
              <a:t>Required documents</a:t>
            </a:r>
          </a:p>
          <a:p>
            <a:pPr lvl="1"/>
            <a:endParaRPr lang="en-US" sz="1800" dirty="0" smtClean="0"/>
          </a:p>
          <a:p>
            <a:pPr lvl="1"/>
            <a:endParaRPr lang="en-US" sz="1800" dirty="0" smtClean="0"/>
          </a:p>
          <a:p>
            <a:pPr lvl="1"/>
            <a:endParaRPr lang="en-US" sz="1800" dirty="0" smtClean="0"/>
          </a:p>
          <a:p>
            <a:pPr lvl="1"/>
            <a:endParaRPr lang="en-US" sz="1800" dirty="0" smtClean="0"/>
          </a:p>
          <a:p>
            <a:pPr lvl="1"/>
            <a:r>
              <a:rPr lang="en-US" sz="1800" dirty="0" smtClean="0"/>
              <a:t>Links to State Webinars</a:t>
            </a:r>
          </a:p>
          <a:p>
            <a:pPr lvl="1"/>
            <a:r>
              <a:rPr lang="en-US" sz="1800" dirty="0" smtClean="0"/>
              <a:t>Communication Toolkit (parent handout, newsletter articles, talking points)</a:t>
            </a:r>
            <a:endParaRPr lang="en-US" sz="1800" dirty="0"/>
          </a:p>
        </p:txBody>
      </p:sp>
      <p:sp>
        <p:nvSpPr>
          <p:cNvPr id="4" name="Slide Number Placeholder 3"/>
          <p:cNvSpPr>
            <a:spLocks noGrp="1"/>
          </p:cNvSpPr>
          <p:nvPr>
            <p:ph type="sldNum" sz="quarter" idx="12"/>
          </p:nvPr>
        </p:nvSpPr>
        <p:spPr>
          <a:xfrm>
            <a:off x="4649096" y="1"/>
            <a:ext cx="3504304" cy="589616"/>
          </a:xfrm>
        </p:spPr>
        <p:txBody>
          <a:bodyPr/>
          <a:lstStyle/>
          <a:p>
            <a:pPr algn="ctr"/>
            <a:r>
              <a:rPr lang="en-US" sz="2200" b="1" dirty="0" smtClean="0">
                <a:solidFill>
                  <a:schemeClr val="bg1"/>
                </a:solidFill>
                <a:latin typeface="Myriad Pro" pitchFamily="34" charset="0"/>
              </a:rPr>
              <a:t>Test Coordinator Resources</a:t>
            </a:r>
            <a:endParaRPr lang="en-US" sz="2200" b="1" dirty="0">
              <a:solidFill>
                <a:schemeClr val="bg1"/>
              </a:solidFill>
              <a:latin typeface="Myriad Pro"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23034968"/>
              </p:ext>
            </p:extLst>
          </p:nvPr>
        </p:nvGraphicFramePr>
        <p:xfrm>
          <a:off x="1226953" y="3429000"/>
          <a:ext cx="6858000" cy="924560"/>
        </p:xfrm>
        <a:graphic>
          <a:graphicData uri="http://schemas.openxmlformats.org/drawingml/2006/table">
            <a:tbl>
              <a:tblPr firstRow="1" bandRow="1">
                <a:tableStyleId>{E8B1032C-EA38-4F05-BA0D-38AFFFC7BED3}</a:tableStyleId>
              </a:tblPr>
              <a:tblGrid>
                <a:gridCol w="2864734"/>
                <a:gridCol w="3993266"/>
              </a:tblGrid>
              <a:tr h="304800">
                <a:tc>
                  <a:txBody>
                    <a:bodyPr/>
                    <a:lstStyle/>
                    <a:p>
                      <a:r>
                        <a:rPr lang="en-US" sz="1400" b="0" dirty="0" smtClean="0">
                          <a:solidFill>
                            <a:schemeClr val="tx2">
                              <a:lumMod val="50000"/>
                            </a:schemeClr>
                          </a:solidFill>
                        </a:rPr>
                        <a:t>TA</a:t>
                      </a:r>
                      <a:r>
                        <a:rPr lang="en-US" sz="1400" b="0" baseline="0" dirty="0" smtClean="0">
                          <a:solidFill>
                            <a:schemeClr val="tx2">
                              <a:lumMod val="50000"/>
                            </a:schemeClr>
                          </a:solidFill>
                        </a:rPr>
                        <a:t> Security </a:t>
                      </a:r>
                      <a:r>
                        <a:rPr lang="en-US" sz="1400" b="0" dirty="0" smtClean="0">
                          <a:solidFill>
                            <a:schemeClr val="tx2">
                              <a:lumMod val="50000"/>
                            </a:schemeClr>
                          </a:solidFill>
                        </a:rPr>
                        <a:t>Forms</a:t>
                      </a:r>
                      <a:endParaRPr lang="en-US" sz="1400" b="0" dirty="0">
                        <a:solidFill>
                          <a:schemeClr val="tx2">
                            <a:lumMod val="50000"/>
                          </a:schemeClr>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50000"/>
                            </a:schemeClr>
                          </a:solidFill>
                        </a:rPr>
                        <a:t>Irregularity Reports (group and individual)</a:t>
                      </a:r>
                    </a:p>
                  </a:txBody>
                  <a:tcPr/>
                </a:tc>
              </a:tr>
              <a:tr h="314960">
                <a:tc>
                  <a:txBody>
                    <a:bodyPr/>
                    <a:lstStyle/>
                    <a:p>
                      <a:r>
                        <a:rPr lang="en-US" sz="1400" b="0" dirty="0" smtClean="0">
                          <a:solidFill>
                            <a:schemeClr val="tx2">
                              <a:lumMod val="50000"/>
                            </a:schemeClr>
                          </a:solidFill>
                        </a:rPr>
                        <a:t>Site Security</a:t>
                      </a:r>
                      <a:r>
                        <a:rPr lang="en-US" sz="1400" b="0" baseline="0" dirty="0" smtClean="0">
                          <a:solidFill>
                            <a:schemeClr val="tx2">
                              <a:lumMod val="50000"/>
                            </a:schemeClr>
                          </a:solidFill>
                        </a:rPr>
                        <a:t> Reports</a:t>
                      </a:r>
                      <a:endParaRPr lang="en-US" sz="1400" b="0" dirty="0">
                        <a:solidFill>
                          <a:schemeClr val="tx2">
                            <a:lumMod val="50000"/>
                          </a:schemeClr>
                        </a:solidFill>
                      </a:endParaRPr>
                    </a:p>
                  </a:txBody>
                  <a:tcP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50000"/>
                            </a:schemeClr>
                          </a:solidFill>
                        </a:rPr>
                        <a:t>Do not disturb signs</a:t>
                      </a:r>
                    </a:p>
                  </a:txBody>
                  <a:tcPr>
                    <a:noFill/>
                  </a:tcPr>
                </a:tc>
              </a:tr>
              <a:tr h="294640">
                <a:tc>
                  <a:txBody>
                    <a:bodyPr/>
                    <a:lstStyle/>
                    <a:p>
                      <a:r>
                        <a:rPr lang="en-US" sz="1400" b="0" dirty="0" smtClean="0">
                          <a:solidFill>
                            <a:schemeClr val="tx2">
                              <a:lumMod val="50000"/>
                            </a:schemeClr>
                          </a:solidFill>
                        </a:rPr>
                        <a:t>Training Logs</a:t>
                      </a:r>
                      <a:endParaRPr lang="en-US" sz="1400" b="0" dirty="0">
                        <a:solidFill>
                          <a:schemeClr val="tx2">
                            <a:lumMod val="50000"/>
                          </a:schemeClr>
                        </a:solidFill>
                      </a:endParaRPr>
                    </a:p>
                  </a:txBody>
                  <a:tcPr/>
                </a:tc>
                <a:tc>
                  <a:txBody>
                    <a:bodyPr/>
                    <a:lstStyle/>
                    <a:p>
                      <a:r>
                        <a:rPr lang="en-US" sz="1400" b="0" dirty="0" smtClean="0">
                          <a:solidFill>
                            <a:schemeClr val="tx2">
                              <a:lumMod val="50000"/>
                            </a:schemeClr>
                          </a:solidFill>
                        </a:rPr>
                        <a:t>Glossaries</a:t>
                      </a:r>
                      <a:endParaRPr lang="en-US" sz="1400" b="0" dirty="0">
                        <a:solidFill>
                          <a:schemeClr val="tx2">
                            <a:lumMod val="50000"/>
                          </a:schemeClr>
                        </a:solidFill>
                      </a:endParaRPr>
                    </a:p>
                  </a:txBody>
                  <a:tcPr/>
                </a:tc>
              </a:tr>
            </a:tbl>
          </a:graphicData>
        </a:graphic>
      </p:graphicFrame>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00200"/>
            <a:ext cx="1531753" cy="1653683"/>
          </a:xfrm>
          <a:prstGeom prst="rect">
            <a:avLst/>
          </a:prstGeom>
        </p:spPr>
      </p:pic>
    </p:spTree>
    <p:extLst>
      <p:ext uri="{BB962C8B-B14F-4D97-AF65-F5344CB8AC3E}">
        <p14:creationId xmlns:p14="http://schemas.microsoft.com/office/powerpoint/2010/main" val="187703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38200"/>
            <a:ext cx="8465953" cy="5562600"/>
          </a:xfrm>
        </p:spPr>
        <p:txBody>
          <a:bodyPr>
            <a:normAutofit fontScale="92500" lnSpcReduction="20000"/>
          </a:bodyPr>
          <a:lstStyle/>
          <a:p>
            <a:pPr marL="0" indent="0">
              <a:buNone/>
            </a:pPr>
            <a:r>
              <a:rPr lang="en-US" dirty="0" smtClean="0"/>
              <a:t>Test Coordinator Resources (continued)</a:t>
            </a:r>
          </a:p>
          <a:p>
            <a:pPr marL="0" indent="0">
              <a:buNone/>
            </a:pPr>
            <a:endParaRPr lang="en-US" sz="1600" dirty="0" smtClean="0"/>
          </a:p>
          <a:p>
            <a:pPr marL="0" indent="0">
              <a:buNone/>
            </a:pPr>
            <a:r>
              <a:rPr lang="en-US" sz="2000" b="1" u="sng" dirty="0" smtClean="0"/>
              <a:t>2. User Guides and Manuals</a:t>
            </a:r>
            <a:r>
              <a:rPr lang="en-US" sz="2000" b="1" dirty="0" smtClean="0"/>
              <a:t> </a:t>
            </a:r>
            <a:endParaRPr lang="en-US" sz="2000" dirty="0"/>
          </a:p>
          <a:p>
            <a:pPr lvl="1">
              <a:buFont typeface="Wingdings" panose="05000000000000000000" pitchFamily="2" charset="2"/>
              <a:buChar char="q"/>
            </a:pPr>
            <a:r>
              <a:rPr lang="en-US" sz="1800" dirty="0" smtClean="0"/>
              <a:t>AVA User Guide &amp; Manuals</a:t>
            </a:r>
          </a:p>
          <a:p>
            <a:pPr lvl="1">
              <a:buFont typeface="Wingdings" panose="05000000000000000000" pitchFamily="2" charset="2"/>
              <a:buChar char="q"/>
            </a:pPr>
            <a:r>
              <a:rPr lang="en-US" sz="1800" dirty="0" smtClean="0"/>
              <a:t>Test Administration Manual (TAM) (HSPE, MSP, EOC, SBA)</a:t>
            </a:r>
          </a:p>
          <a:p>
            <a:pPr lvl="1">
              <a:buFont typeface="Wingdings" panose="05000000000000000000" pitchFamily="2" charset="2"/>
              <a:buChar char="q"/>
            </a:pPr>
            <a:r>
              <a:rPr lang="en-US" sz="1800" dirty="0"/>
              <a:t>Test </a:t>
            </a:r>
            <a:r>
              <a:rPr lang="en-US" sz="1800" dirty="0" smtClean="0"/>
              <a:t>Coordinator </a:t>
            </a:r>
            <a:r>
              <a:rPr lang="en-US" sz="1800" dirty="0"/>
              <a:t>Manual (</a:t>
            </a:r>
            <a:r>
              <a:rPr lang="en-US" sz="1800" dirty="0" smtClean="0"/>
              <a:t>TCM</a:t>
            </a:r>
            <a:r>
              <a:rPr lang="en-US" sz="1800" dirty="0"/>
              <a:t>) (HSPE, MSP, EOC, SBA</a:t>
            </a:r>
            <a:r>
              <a:rPr lang="en-US" sz="1800" dirty="0" smtClean="0"/>
              <a:t>)</a:t>
            </a:r>
          </a:p>
          <a:p>
            <a:pPr lvl="1">
              <a:buFont typeface="Wingdings" panose="05000000000000000000" pitchFamily="2" charset="2"/>
              <a:buChar char="q"/>
            </a:pPr>
            <a:r>
              <a:rPr lang="en-US" sz="1800" dirty="0" smtClean="0"/>
              <a:t>User Guides for THSS, TIDE, ORS</a:t>
            </a:r>
          </a:p>
          <a:p>
            <a:pPr marL="457200" lvl="1" indent="0">
              <a:buNone/>
            </a:pPr>
            <a:endParaRPr lang="en-US" sz="1800" dirty="0"/>
          </a:p>
          <a:p>
            <a:pPr marL="0" indent="0">
              <a:buNone/>
            </a:pPr>
            <a:r>
              <a:rPr lang="en-US" sz="2000" b="1" u="sng" dirty="0"/>
              <a:t>3. Assessment Resources</a:t>
            </a:r>
            <a:r>
              <a:rPr lang="en-US" sz="2000" b="1" dirty="0"/>
              <a:t> </a:t>
            </a:r>
            <a:endParaRPr lang="en-US" sz="2000" dirty="0"/>
          </a:p>
          <a:p>
            <a:pPr marL="630238" indent="-233363">
              <a:buFont typeface="Wingdings" panose="05000000000000000000" pitchFamily="2" charset="2"/>
              <a:buChar char="q"/>
            </a:pPr>
            <a:r>
              <a:rPr lang="en-US" sz="1800" dirty="0" smtClean="0"/>
              <a:t>Achievement </a:t>
            </a:r>
            <a:r>
              <a:rPr lang="en-US" sz="1800" dirty="0"/>
              <a:t>Level </a:t>
            </a:r>
            <a:r>
              <a:rPr lang="en-US" sz="1800" dirty="0" smtClean="0"/>
              <a:t>Descriptors</a:t>
            </a:r>
          </a:p>
          <a:p>
            <a:pPr marL="630238" lvl="1" indent="-233363">
              <a:buFont typeface="Wingdings" panose="05000000000000000000" pitchFamily="2" charset="2"/>
              <a:buChar char="q"/>
            </a:pPr>
            <a:r>
              <a:rPr lang="en-US" sz="1800" dirty="0"/>
              <a:t>In-class Performance Task Activity for Practice Test</a:t>
            </a:r>
          </a:p>
          <a:p>
            <a:pPr marL="630238" indent="-233363">
              <a:buFont typeface="Wingdings" panose="05000000000000000000" pitchFamily="2" charset="2"/>
              <a:buChar char="q"/>
            </a:pPr>
            <a:endParaRPr lang="en-US" sz="1800" dirty="0" smtClean="0"/>
          </a:p>
          <a:p>
            <a:pPr marL="0" indent="0">
              <a:buNone/>
            </a:pPr>
            <a:r>
              <a:rPr lang="en-US" sz="1800" dirty="0" smtClean="0"/>
              <a:t> </a:t>
            </a:r>
            <a:r>
              <a:rPr lang="en-US" sz="2000" b="1" u="sng" dirty="0"/>
              <a:t>4. Modules</a:t>
            </a:r>
          </a:p>
          <a:p>
            <a:pPr marL="630238" lvl="1" indent="-233363">
              <a:buFont typeface="Wingdings" panose="05000000000000000000" pitchFamily="2" charset="2"/>
              <a:buChar char="q"/>
            </a:pPr>
            <a:r>
              <a:rPr lang="en-US" sz="1800" dirty="0"/>
              <a:t>Administration Training PowerPoints (from districts)</a:t>
            </a:r>
          </a:p>
          <a:p>
            <a:pPr marL="630238" lvl="1" indent="-233363">
              <a:buFont typeface="Wingdings" panose="05000000000000000000" pitchFamily="2" charset="2"/>
              <a:buChar char="q"/>
            </a:pPr>
            <a:r>
              <a:rPr lang="en-US" sz="1800" dirty="0"/>
              <a:t>SBA Summary Q&amp;A from all webinars</a:t>
            </a:r>
          </a:p>
          <a:p>
            <a:pPr marL="630238" lvl="1" indent="-233363">
              <a:buFont typeface="Wingdings" panose="05000000000000000000" pitchFamily="2" charset="2"/>
              <a:buChar char="q"/>
            </a:pPr>
            <a:r>
              <a:rPr lang="en-US" sz="1800" dirty="0"/>
              <a:t>ORS Training </a:t>
            </a:r>
          </a:p>
          <a:p>
            <a:pPr marL="630238" lvl="1" indent="-233363">
              <a:buFont typeface="Wingdings" panose="05000000000000000000" pitchFamily="2" charset="2"/>
              <a:buChar char="q"/>
            </a:pPr>
            <a:r>
              <a:rPr lang="en-US" sz="1800" dirty="0"/>
              <a:t>Interim Hand Scoring</a:t>
            </a:r>
          </a:p>
          <a:p>
            <a:pPr marL="630238" lvl="1" indent="-233363">
              <a:buFont typeface="Wingdings" panose="05000000000000000000" pitchFamily="2" charset="2"/>
              <a:buChar char="q"/>
            </a:pPr>
            <a:r>
              <a:rPr lang="en-US" sz="1800" dirty="0"/>
              <a:t>Student and TA Interface Training</a:t>
            </a:r>
          </a:p>
          <a:p>
            <a:pPr marL="630238" lvl="1" indent="-233363">
              <a:buFont typeface="Wingdings" panose="05000000000000000000" pitchFamily="2" charset="2"/>
              <a:buChar char="q"/>
            </a:pPr>
            <a:r>
              <a:rPr lang="en-US" sz="1800" dirty="0"/>
              <a:t>TIDE Training</a:t>
            </a:r>
          </a:p>
          <a:p>
            <a:pPr lvl="1">
              <a:buFont typeface="Wingdings" panose="05000000000000000000" pitchFamily="2" charset="2"/>
              <a:buChar char="q"/>
            </a:pPr>
            <a:endParaRPr lang="en-US" sz="1800" dirty="0"/>
          </a:p>
          <a:p>
            <a:pPr lvl="1">
              <a:buFont typeface="Arial" panose="020B0604020202020204" pitchFamily="34" charset="0"/>
              <a:buChar char="•"/>
            </a:pPr>
            <a:endParaRPr lang="en-US" sz="1800" dirty="0" smtClean="0"/>
          </a:p>
        </p:txBody>
      </p:sp>
      <p:sp>
        <p:nvSpPr>
          <p:cNvPr id="4" name="Slide Number Placeholder 3"/>
          <p:cNvSpPr>
            <a:spLocks noGrp="1"/>
          </p:cNvSpPr>
          <p:nvPr>
            <p:ph type="sldNum" sz="quarter" idx="12"/>
          </p:nvPr>
        </p:nvSpPr>
        <p:spPr>
          <a:xfrm>
            <a:off x="4649096" y="1"/>
            <a:ext cx="3508180" cy="589616"/>
          </a:xfrm>
        </p:spPr>
        <p:txBody>
          <a:bodyPr/>
          <a:lstStyle/>
          <a:p>
            <a:pPr algn="ctr"/>
            <a:r>
              <a:rPr lang="en-US" sz="3200" b="1" dirty="0">
                <a:solidFill>
                  <a:schemeClr val="bg1"/>
                </a:solidFill>
                <a:latin typeface="Myriad Pro" pitchFamily="34" charset="0"/>
              </a:rPr>
              <a:t>SC </a:t>
            </a:r>
            <a:r>
              <a:rPr lang="en-US" sz="3200" b="1" dirty="0" smtClean="0">
                <a:solidFill>
                  <a:schemeClr val="bg1"/>
                </a:solidFill>
                <a:latin typeface="Myriad Pro" pitchFamily="34" charset="0"/>
              </a:rPr>
              <a:t>Resources</a:t>
            </a:r>
            <a:endParaRPr lang="en-US" sz="32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590800"/>
            <a:ext cx="1531753" cy="1653683"/>
          </a:xfrm>
          <a:prstGeom prst="rect">
            <a:avLst/>
          </a:prstGeom>
        </p:spPr>
      </p:pic>
    </p:spTree>
    <p:extLst>
      <p:ext uri="{BB962C8B-B14F-4D97-AF65-F5344CB8AC3E}">
        <p14:creationId xmlns:p14="http://schemas.microsoft.com/office/powerpoint/2010/main" val="106720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828" y="914400"/>
            <a:ext cx="8534400" cy="4572000"/>
          </a:xfrm>
        </p:spPr>
        <p:txBody>
          <a:bodyPr>
            <a:normAutofit lnSpcReduction="10000"/>
          </a:bodyPr>
          <a:lstStyle/>
          <a:p>
            <a:pPr marL="0" indent="0">
              <a:buNone/>
            </a:pPr>
            <a:r>
              <a:rPr lang="en-US" dirty="0" smtClean="0"/>
              <a:t>TA (Proctor/Teacher) Resources (4 sections)</a:t>
            </a:r>
            <a:endParaRPr lang="en-US" u="sng" dirty="0" smtClean="0"/>
          </a:p>
          <a:p>
            <a:pPr marL="0" indent="0">
              <a:buNone/>
            </a:pPr>
            <a:r>
              <a:rPr lang="en-US" sz="2000" b="1" u="sng" dirty="0" smtClean="0"/>
              <a:t>1. General Information</a:t>
            </a:r>
            <a:r>
              <a:rPr lang="en-US" sz="2000" b="1" dirty="0" smtClean="0"/>
              <a:t> </a:t>
            </a:r>
          </a:p>
          <a:p>
            <a:pPr lvl="1"/>
            <a:r>
              <a:rPr lang="en-US" sz="1800" dirty="0" smtClean="0"/>
              <a:t>Score Reports &amp; Claims Factsheet</a:t>
            </a:r>
          </a:p>
          <a:p>
            <a:pPr lvl="1"/>
            <a:r>
              <a:rPr lang="en-US" sz="1800" dirty="0" smtClean="0"/>
              <a:t>All SBA Assessment Blueprints</a:t>
            </a:r>
          </a:p>
          <a:p>
            <a:pPr lvl="1"/>
            <a:r>
              <a:rPr lang="en-US" sz="1800" dirty="0" smtClean="0"/>
              <a:t>Document Resources</a:t>
            </a:r>
          </a:p>
          <a:p>
            <a:pPr lvl="1"/>
            <a:endParaRPr lang="en-US" sz="1800" dirty="0" smtClean="0"/>
          </a:p>
          <a:p>
            <a:pPr lvl="1"/>
            <a:endParaRPr lang="en-US" sz="1800" dirty="0" smtClean="0"/>
          </a:p>
          <a:p>
            <a:pPr lvl="1"/>
            <a:endParaRPr lang="en-US" sz="1800" dirty="0"/>
          </a:p>
          <a:p>
            <a:pPr lvl="1"/>
            <a:r>
              <a:rPr lang="en-US" sz="1800" dirty="0" smtClean="0"/>
              <a:t>Links to State Webinars</a:t>
            </a:r>
          </a:p>
          <a:p>
            <a:pPr marL="0" indent="0">
              <a:buNone/>
            </a:pPr>
            <a:r>
              <a:rPr lang="en-US" sz="2000" b="1" u="sng" dirty="0" smtClean="0"/>
              <a:t>2. User Guides and Manuals</a:t>
            </a:r>
            <a:r>
              <a:rPr lang="en-US" sz="2000" b="1" dirty="0" smtClean="0"/>
              <a:t> </a:t>
            </a:r>
            <a:endParaRPr lang="en-US" sz="2000" dirty="0"/>
          </a:p>
          <a:p>
            <a:pPr lvl="1"/>
            <a:r>
              <a:rPr lang="en-US" sz="1800" dirty="0"/>
              <a:t>AVA User Guide for Interim Assessments</a:t>
            </a:r>
          </a:p>
          <a:p>
            <a:pPr lvl="1"/>
            <a:r>
              <a:rPr lang="en-US" sz="1800" dirty="0" smtClean="0"/>
              <a:t>Test Coordinators manual (HSPE, MSP, EOC, SBA)</a:t>
            </a:r>
          </a:p>
          <a:p>
            <a:pPr lvl="1"/>
            <a:r>
              <a:rPr lang="en-US" sz="1800" dirty="0" smtClean="0"/>
              <a:t>User Guides for THSS, ORS</a:t>
            </a:r>
          </a:p>
          <a:p>
            <a:pPr lvl="1"/>
            <a:r>
              <a:rPr lang="en-US" sz="1800" dirty="0" smtClean="0"/>
              <a:t>Math Video &amp; ELA Hand Scoring Guides</a:t>
            </a:r>
          </a:p>
        </p:txBody>
      </p:sp>
      <p:sp>
        <p:nvSpPr>
          <p:cNvPr id="4" name="Slide Number Placeholder 3"/>
          <p:cNvSpPr>
            <a:spLocks noGrp="1"/>
          </p:cNvSpPr>
          <p:nvPr>
            <p:ph type="sldNum" sz="quarter" idx="12"/>
          </p:nvPr>
        </p:nvSpPr>
        <p:spPr>
          <a:xfrm>
            <a:off x="4649096" y="1"/>
            <a:ext cx="3504304" cy="589616"/>
          </a:xfrm>
        </p:spPr>
        <p:txBody>
          <a:bodyPr/>
          <a:lstStyle/>
          <a:p>
            <a:pPr algn="ctr"/>
            <a:r>
              <a:rPr lang="en-US" sz="3200" b="1" dirty="0">
                <a:solidFill>
                  <a:schemeClr val="bg1"/>
                </a:solidFill>
                <a:latin typeface="Myriad Pro" pitchFamily="34" charset="0"/>
              </a:rPr>
              <a:t>TA Resources</a:t>
            </a:r>
          </a:p>
        </p:txBody>
      </p:sp>
      <p:graphicFrame>
        <p:nvGraphicFramePr>
          <p:cNvPr id="5" name="Table 4"/>
          <p:cNvGraphicFramePr>
            <a:graphicFrameLocks noGrp="1"/>
          </p:cNvGraphicFramePr>
          <p:nvPr>
            <p:extLst>
              <p:ext uri="{D42A27DB-BD31-4B8C-83A1-F6EECF244321}">
                <p14:modId xmlns:p14="http://schemas.microsoft.com/office/powerpoint/2010/main" val="1401706533"/>
              </p:ext>
            </p:extLst>
          </p:nvPr>
        </p:nvGraphicFramePr>
        <p:xfrm>
          <a:off x="1219200" y="2590800"/>
          <a:ext cx="6019800" cy="853440"/>
        </p:xfrm>
        <a:graphic>
          <a:graphicData uri="http://schemas.openxmlformats.org/drawingml/2006/table">
            <a:tbl>
              <a:tblPr firstRow="1" bandRow="1">
                <a:tableStyleId>{E8B1032C-EA38-4F05-BA0D-38AFFFC7BED3}</a:tableStyleId>
              </a:tblPr>
              <a:tblGrid>
                <a:gridCol w="2209800"/>
                <a:gridCol w="3810000"/>
              </a:tblGrid>
              <a:tr h="304800">
                <a:tc>
                  <a:txBody>
                    <a:bodyPr/>
                    <a:lstStyle/>
                    <a:p>
                      <a:r>
                        <a:rPr lang="en-US" sz="1200" b="0" dirty="0" smtClean="0">
                          <a:solidFill>
                            <a:schemeClr val="tx2">
                              <a:lumMod val="50000"/>
                            </a:schemeClr>
                          </a:solidFill>
                        </a:rPr>
                        <a:t>Glossaries</a:t>
                      </a:r>
                      <a:endParaRPr lang="en-US" sz="1200" b="0" dirty="0">
                        <a:solidFill>
                          <a:schemeClr val="tx2">
                            <a:lumMod val="50000"/>
                          </a:schemeClr>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lumMod val="50000"/>
                            </a:schemeClr>
                          </a:solidFill>
                        </a:rPr>
                        <a:t>Formula and</a:t>
                      </a:r>
                      <a:r>
                        <a:rPr lang="en-US" sz="1200" b="0" baseline="0" dirty="0" smtClean="0">
                          <a:solidFill>
                            <a:schemeClr val="tx2">
                              <a:lumMod val="50000"/>
                            </a:schemeClr>
                          </a:solidFill>
                        </a:rPr>
                        <a:t> Conversion Guidelines</a:t>
                      </a:r>
                      <a:endParaRPr lang="en-US" sz="1200" b="0" dirty="0" smtClean="0">
                        <a:solidFill>
                          <a:schemeClr val="tx2">
                            <a:lumMod val="50000"/>
                          </a:schemeClr>
                        </a:solidFill>
                      </a:endParaRPr>
                    </a:p>
                  </a:txBody>
                  <a:tcPr/>
                </a:tc>
              </a:tr>
              <a:tr h="198120">
                <a:tc>
                  <a:txBody>
                    <a:bodyPr/>
                    <a:lstStyle/>
                    <a:p>
                      <a:r>
                        <a:rPr lang="en-US" sz="1200" b="0" dirty="0" smtClean="0">
                          <a:solidFill>
                            <a:schemeClr val="tx2">
                              <a:lumMod val="50000"/>
                            </a:schemeClr>
                          </a:solidFill>
                        </a:rPr>
                        <a:t>Material List for Students</a:t>
                      </a:r>
                      <a:endParaRPr lang="en-US" sz="1200" b="0" dirty="0">
                        <a:solidFill>
                          <a:schemeClr val="tx2">
                            <a:lumMod val="50000"/>
                          </a:schemeClr>
                        </a:solidFill>
                      </a:endParaRPr>
                    </a:p>
                  </a:txBody>
                  <a:tcP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lumMod val="50000"/>
                            </a:schemeClr>
                          </a:solidFill>
                        </a:rPr>
                        <a:t>Items</a:t>
                      </a:r>
                      <a:r>
                        <a:rPr lang="en-US" sz="1200" b="0" baseline="0" dirty="0" smtClean="0">
                          <a:solidFill>
                            <a:schemeClr val="tx2">
                              <a:lumMod val="50000"/>
                            </a:schemeClr>
                          </a:solidFill>
                        </a:rPr>
                        <a:t> Specifications</a:t>
                      </a:r>
                      <a:endParaRPr lang="en-US" sz="1200" b="0" dirty="0" smtClean="0">
                        <a:solidFill>
                          <a:schemeClr val="tx2">
                            <a:lumMod val="50000"/>
                          </a:schemeClr>
                        </a:solidFill>
                      </a:endParaRPr>
                    </a:p>
                  </a:txBody>
                  <a:tcPr>
                    <a:noFill/>
                  </a:tcPr>
                </a:tc>
              </a:tr>
              <a:tr h="152400">
                <a:tc>
                  <a:txBody>
                    <a:bodyPr/>
                    <a:lstStyle/>
                    <a:p>
                      <a:r>
                        <a:rPr lang="en-US" sz="1200" b="0" dirty="0" smtClean="0">
                          <a:solidFill>
                            <a:schemeClr val="tx2">
                              <a:lumMod val="50000"/>
                            </a:schemeClr>
                          </a:solidFill>
                        </a:rPr>
                        <a:t>Keyboard Shortcuts</a:t>
                      </a:r>
                      <a:endParaRPr lang="en-US" sz="1200" b="0" dirty="0">
                        <a:solidFill>
                          <a:schemeClr val="tx2">
                            <a:lumMod val="50000"/>
                          </a:schemeClr>
                        </a:solidFill>
                      </a:endParaRPr>
                    </a:p>
                  </a:txBody>
                  <a:tcPr/>
                </a:tc>
                <a:tc>
                  <a:txBody>
                    <a:bodyPr/>
                    <a:lstStyle/>
                    <a:p>
                      <a:r>
                        <a:rPr lang="en-US" sz="1200" b="0" dirty="0" smtClean="0">
                          <a:solidFill>
                            <a:schemeClr val="tx2">
                              <a:lumMod val="50000"/>
                            </a:schemeClr>
                          </a:solidFill>
                        </a:rPr>
                        <a:t>Item Type Quicksheet</a:t>
                      </a:r>
                      <a:endParaRPr lang="en-US" sz="1200" b="0" dirty="0">
                        <a:solidFill>
                          <a:schemeClr val="tx2">
                            <a:lumMod val="50000"/>
                          </a:schemeClr>
                        </a:solidFill>
                      </a:endParaRPr>
                    </a:p>
                  </a:txBody>
                  <a:tcPr/>
                </a:tc>
              </a:tr>
            </a:tbl>
          </a:graphicData>
        </a:graphic>
      </p:graphicFrame>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447800"/>
            <a:ext cx="1249788" cy="1348857"/>
          </a:xfrm>
          <a:prstGeom prst="rect">
            <a:avLst/>
          </a:prstGeom>
        </p:spPr>
      </p:pic>
    </p:spTree>
    <p:extLst>
      <p:ext uri="{BB962C8B-B14F-4D97-AF65-F5344CB8AC3E}">
        <p14:creationId xmlns:p14="http://schemas.microsoft.com/office/powerpoint/2010/main" val="339756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4629873" y="-47225"/>
            <a:ext cx="3619500" cy="584775"/>
          </a:xfrm>
          <a:prstGeom prst="rect">
            <a:avLst/>
          </a:prstGeom>
          <a:noFill/>
        </p:spPr>
        <p:txBody>
          <a:bodyPr wrap="square" rtlCol="0">
            <a:spAutoFit/>
          </a:bodyPr>
          <a:lstStyle/>
          <a:p>
            <a:pPr algn="ctr"/>
            <a:r>
              <a:rPr lang="en-US" sz="3200" b="1" dirty="0" smtClean="0">
                <a:solidFill>
                  <a:schemeClr val="bg1"/>
                </a:solidFill>
                <a:latin typeface="Myriad Pro" pitchFamily="34" charset="0"/>
              </a:rPr>
              <a:t>TA Resources</a:t>
            </a:r>
            <a:endParaRPr lang="en-US" sz="3200" b="1" dirty="0">
              <a:solidFill>
                <a:schemeClr val="bg1"/>
              </a:solidFill>
              <a:latin typeface="Myriad Pro" pitchFamily="34" charset="0"/>
            </a:endParaRPr>
          </a:p>
        </p:txBody>
      </p:sp>
      <p:sp>
        <p:nvSpPr>
          <p:cNvPr id="4" name="Content Placeholder 2"/>
          <p:cNvSpPr txBox="1">
            <a:spLocks/>
          </p:cNvSpPr>
          <p:nvPr/>
        </p:nvSpPr>
        <p:spPr>
          <a:xfrm>
            <a:off x="457200" y="1600200"/>
            <a:ext cx="8458200" cy="45720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r>
              <a:rPr lang="en-US" dirty="0" smtClean="0"/>
              <a:t>TA (Proctor/Teacher) Resources (continued)</a:t>
            </a:r>
            <a:endParaRPr lang="en-US" u="sng" dirty="0" smtClean="0"/>
          </a:p>
          <a:p>
            <a:endParaRPr lang="en-US" sz="500" u="sng" dirty="0" smtClean="0"/>
          </a:p>
          <a:p>
            <a:pPr marL="0" indent="0">
              <a:buFont typeface="Wingdings 2" pitchFamily="18" charset="2"/>
              <a:buNone/>
            </a:pPr>
            <a:r>
              <a:rPr lang="en-US" sz="2000" b="1" u="sng" dirty="0" smtClean="0"/>
              <a:t>3. Assessment Resources</a:t>
            </a:r>
            <a:r>
              <a:rPr lang="en-US" sz="2000" b="1" dirty="0" smtClean="0"/>
              <a:t> </a:t>
            </a:r>
            <a:endParaRPr lang="en-US" sz="2000" dirty="0" smtClean="0"/>
          </a:p>
          <a:p>
            <a:pPr lvl="1"/>
            <a:r>
              <a:rPr lang="en-US" sz="1800" dirty="0" smtClean="0"/>
              <a:t>In-class Performance Task Activity for Practice Test</a:t>
            </a:r>
          </a:p>
          <a:p>
            <a:pPr marL="457200" lvl="1" indent="0">
              <a:buFont typeface="Wingdings 2" pitchFamily="18" charset="2"/>
              <a:buNone/>
            </a:pPr>
            <a:endParaRPr lang="en-US" sz="1800" u="sng" dirty="0" smtClean="0"/>
          </a:p>
          <a:p>
            <a:pPr marL="0" indent="0">
              <a:buFont typeface="Wingdings 2" pitchFamily="18" charset="2"/>
              <a:buNone/>
            </a:pPr>
            <a:r>
              <a:rPr lang="en-US" sz="2000" b="1" u="sng" dirty="0" smtClean="0"/>
              <a:t>4. Modules</a:t>
            </a:r>
          </a:p>
          <a:p>
            <a:pPr lvl="1"/>
            <a:r>
              <a:rPr lang="en-US" sz="1800" dirty="0" smtClean="0"/>
              <a:t>Read-aloud Demo </a:t>
            </a:r>
          </a:p>
          <a:p>
            <a:pPr lvl="1"/>
            <a:r>
              <a:rPr lang="en-US" sz="1800" dirty="0" smtClean="0"/>
              <a:t>Translated Assessments Demo</a:t>
            </a:r>
          </a:p>
          <a:p>
            <a:pPr lvl="1"/>
            <a:r>
              <a:rPr lang="en-US" sz="1800" dirty="0" smtClean="0"/>
              <a:t>ORS Training </a:t>
            </a:r>
          </a:p>
          <a:p>
            <a:pPr lvl="1"/>
            <a:r>
              <a:rPr lang="en-US" sz="1800" dirty="0" smtClean="0"/>
              <a:t>Teacher Hand Scoring System for Interim Assessments</a:t>
            </a:r>
          </a:p>
          <a:p>
            <a:pPr lvl="1"/>
            <a:r>
              <a:rPr lang="en-US" sz="1800" dirty="0" smtClean="0"/>
              <a:t>Student and TA Interface Training</a:t>
            </a:r>
          </a:p>
          <a:p>
            <a:pPr lvl="1"/>
            <a:r>
              <a:rPr lang="en-US" sz="1800" dirty="0" smtClean="0"/>
              <a:t>TIDE Training</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895600"/>
            <a:ext cx="1249788" cy="1348857"/>
          </a:xfrm>
          <a:prstGeom prst="rect">
            <a:avLst/>
          </a:prstGeom>
        </p:spPr>
      </p:pic>
    </p:spTree>
    <p:extLst>
      <p:ext uri="{BB962C8B-B14F-4D97-AF65-F5344CB8AC3E}">
        <p14:creationId xmlns:p14="http://schemas.microsoft.com/office/powerpoint/2010/main" val="89509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744638"/>
            <a:ext cx="7696200" cy="5509200"/>
          </a:xfrm>
          <a:prstGeom prst="rect">
            <a:avLst/>
          </a:prstGeom>
          <a:noFill/>
        </p:spPr>
        <p:txBody>
          <a:bodyPr wrap="square" rtlCol="0">
            <a:spAutoFit/>
          </a:bodyPr>
          <a:lstStyle/>
          <a:p>
            <a:pPr marL="342900" indent="-342900">
              <a:buFont typeface="Arial" pitchFamily="34" charset="0"/>
              <a:buChar char="•"/>
            </a:pPr>
            <a:r>
              <a:rPr lang="en-US" sz="2400" dirty="0"/>
              <a:t>Get to know your CEDARS Admin &amp; Network Security</a:t>
            </a:r>
          </a:p>
          <a:p>
            <a:pPr marL="342900" indent="-342900">
              <a:buFont typeface="Arial" pitchFamily="34" charset="0"/>
              <a:buChar char="•"/>
            </a:pPr>
            <a:r>
              <a:rPr lang="en-US" sz="2400" dirty="0" smtClean="0"/>
              <a:t>Using TCM, TAM, DFA guidelines</a:t>
            </a:r>
          </a:p>
          <a:p>
            <a:pPr marL="342900" indent="-342900">
              <a:buFont typeface="Arial" pitchFamily="34" charset="0"/>
              <a:buChar char="•"/>
            </a:pPr>
            <a:endParaRPr lang="en-US" sz="1000" dirty="0" smtClean="0"/>
          </a:p>
          <a:p>
            <a:pPr marL="342900" indent="-342900">
              <a:buFont typeface="Arial" pitchFamily="34" charset="0"/>
              <a:buChar char="•"/>
            </a:pPr>
            <a:r>
              <a:rPr lang="en-US" sz="2400" dirty="0" smtClean="0"/>
              <a:t>Create a “Test Security &amp; Building Plan” for each state assessment.</a:t>
            </a:r>
          </a:p>
          <a:p>
            <a:pPr marL="342900" indent="-342900">
              <a:buFont typeface="Arial" pitchFamily="34" charset="0"/>
              <a:buChar char="•"/>
            </a:pPr>
            <a:endParaRPr lang="en-US" sz="1000" dirty="0"/>
          </a:p>
          <a:p>
            <a:pPr marL="342900" indent="-342900">
              <a:buFont typeface="Arial" pitchFamily="34" charset="0"/>
              <a:buChar char="•"/>
            </a:pPr>
            <a:r>
              <a:rPr lang="en-US" sz="2400" dirty="0"/>
              <a:t>Receive and provide training to district and school staffs, certify where </a:t>
            </a:r>
            <a:r>
              <a:rPr lang="en-US" sz="2400" dirty="0" smtClean="0"/>
              <a:t>appropriate</a:t>
            </a:r>
          </a:p>
          <a:p>
            <a:pPr marL="342900" indent="-342900">
              <a:buFont typeface="Arial" pitchFamily="34" charset="0"/>
              <a:buChar char="•"/>
            </a:pPr>
            <a:endParaRPr lang="en-US" sz="1000" dirty="0"/>
          </a:p>
          <a:p>
            <a:pPr marL="342900" indent="-342900">
              <a:buFont typeface="Arial" pitchFamily="34" charset="0"/>
              <a:buChar char="•"/>
            </a:pPr>
            <a:r>
              <a:rPr lang="en-US" sz="2400" dirty="0" smtClean="0"/>
              <a:t>Make </a:t>
            </a:r>
            <a:r>
              <a:rPr lang="en-US" sz="2400" dirty="0"/>
              <a:t>yourself available all day as readily available point of contact, or designate a point of </a:t>
            </a:r>
            <a:r>
              <a:rPr lang="en-US" sz="2400" dirty="0" smtClean="0"/>
              <a:t>contact</a:t>
            </a:r>
          </a:p>
          <a:p>
            <a:pPr marL="342900" indent="-342900">
              <a:buFont typeface="Arial" pitchFamily="34" charset="0"/>
              <a:buChar char="•"/>
            </a:pPr>
            <a:endParaRPr lang="en-US" sz="1000" dirty="0" smtClean="0"/>
          </a:p>
          <a:p>
            <a:pPr marL="342900" indent="-342900">
              <a:buFont typeface="Arial" pitchFamily="34" charset="0"/>
              <a:buChar char="•"/>
            </a:pPr>
            <a:r>
              <a:rPr lang="en-US" sz="2400" dirty="0" smtClean="0"/>
              <a:t>Testing Incidents and Appeals</a:t>
            </a:r>
          </a:p>
          <a:p>
            <a:pPr marL="342900" indent="-342900">
              <a:buFont typeface="Arial" pitchFamily="34" charset="0"/>
              <a:buChar char="•"/>
            </a:pPr>
            <a:r>
              <a:rPr lang="en-US" sz="2400" dirty="0" smtClean="0"/>
              <a:t>Monitor school testing </a:t>
            </a:r>
            <a:r>
              <a:rPr lang="en-US" sz="2400" dirty="0"/>
              <a:t>throughout the test </a:t>
            </a:r>
            <a:r>
              <a:rPr lang="en-US" sz="2400" dirty="0" smtClean="0"/>
              <a:t>administrations (or train the SC)</a:t>
            </a:r>
            <a:endParaRPr lang="en-US" sz="2400" dirty="0"/>
          </a:p>
        </p:txBody>
      </p:sp>
      <p:sp>
        <p:nvSpPr>
          <p:cNvPr id="7" name="TextBox 6"/>
          <p:cNvSpPr txBox="1"/>
          <p:nvPr/>
        </p:nvSpPr>
        <p:spPr>
          <a:xfrm>
            <a:off x="4572000" y="0"/>
            <a:ext cx="3657600" cy="646331"/>
          </a:xfrm>
          <a:prstGeom prst="rect">
            <a:avLst/>
          </a:prstGeom>
          <a:noFill/>
        </p:spPr>
        <p:txBody>
          <a:bodyPr wrap="square" rtlCol="0">
            <a:spAutoFit/>
          </a:bodyPr>
          <a:lstStyle/>
          <a:p>
            <a:pPr algn="ctr"/>
            <a:r>
              <a:rPr lang="en-US" sz="3600" b="1" dirty="0" smtClean="0">
                <a:solidFill>
                  <a:schemeClr val="bg1">
                    <a:lumMod val="95000"/>
                  </a:schemeClr>
                </a:solidFill>
                <a:latin typeface="Myriad Pro" pitchFamily="34" charset="0"/>
              </a:rPr>
              <a:t>Planning</a:t>
            </a:r>
            <a:endParaRPr lang="en-US" sz="3600" b="1" dirty="0">
              <a:solidFill>
                <a:schemeClr val="bg1">
                  <a:lumMod val="95000"/>
                </a:schemeClr>
              </a:solidFill>
              <a:latin typeface="Myriad Pro" pitchFamily="34" charset="0"/>
            </a:endParaRPr>
          </a:p>
        </p:txBody>
      </p:sp>
    </p:spTree>
    <p:extLst>
      <p:ext uri="{BB962C8B-B14F-4D97-AF65-F5344CB8AC3E}">
        <p14:creationId xmlns:p14="http://schemas.microsoft.com/office/powerpoint/2010/main" val="321801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4256" y="1700204"/>
            <a:ext cx="7361543" cy="4739759"/>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Required documentation to DC</a:t>
            </a:r>
          </a:p>
          <a:p>
            <a:pPr marL="742950" lvl="1" indent="-285750">
              <a:buSzPct val="70000"/>
              <a:buFont typeface="Wingdings" panose="05000000000000000000" pitchFamily="2" charset="2"/>
              <a:buChar char="ü"/>
            </a:pPr>
            <a:r>
              <a:rPr lang="en-US" dirty="0" smtClean="0"/>
              <a:t>Testing Materials – Inventory </a:t>
            </a:r>
          </a:p>
          <a:p>
            <a:pPr marL="742950" lvl="1" indent="-285750">
              <a:buSzPct val="70000"/>
              <a:buFont typeface="Wingdings" panose="05000000000000000000" pitchFamily="2" charset="2"/>
              <a:buChar char="ü"/>
            </a:pPr>
            <a:r>
              <a:rPr lang="en-US" dirty="0" smtClean="0"/>
              <a:t>Test Proctor Training (Certification) Logs</a:t>
            </a:r>
          </a:p>
          <a:p>
            <a:pPr marL="742950" lvl="1" indent="-285750">
              <a:buSzPct val="70000"/>
              <a:buFont typeface="Wingdings" panose="05000000000000000000" pitchFamily="2" charset="2"/>
              <a:buChar char="ü"/>
            </a:pPr>
            <a:r>
              <a:rPr lang="en-US" dirty="0" smtClean="0"/>
              <a:t>Test Security Assurance Forms</a:t>
            </a:r>
          </a:p>
          <a:p>
            <a:pPr marL="742950" lvl="1" indent="-285750">
              <a:buSzPct val="70000"/>
              <a:buFont typeface="Wingdings" panose="05000000000000000000" pitchFamily="2" charset="2"/>
              <a:buChar char="ü"/>
            </a:pPr>
            <a:r>
              <a:rPr lang="en-US" dirty="0" smtClean="0"/>
              <a:t>Printed copy of the signed </a:t>
            </a:r>
            <a:r>
              <a:rPr lang="en-US" dirty="0"/>
              <a:t>roster (</a:t>
            </a:r>
            <a:r>
              <a:rPr lang="en-US" dirty="0" smtClean="0"/>
              <a:t>paper/eRoster</a:t>
            </a:r>
            <a:r>
              <a:rPr lang="en-US" dirty="0"/>
              <a:t>) </a:t>
            </a:r>
            <a:r>
              <a:rPr lang="en-US" dirty="0" smtClean="0"/>
              <a:t>to District Assessment Coordinator</a:t>
            </a:r>
          </a:p>
          <a:p>
            <a:pPr marL="742950" lvl="1" indent="-285750">
              <a:buSzPct val="70000"/>
              <a:buFont typeface="Wingdings" panose="05000000000000000000" pitchFamily="2" charset="2"/>
              <a:buChar char="ü"/>
            </a:pPr>
            <a:r>
              <a:rPr lang="en-US" dirty="0" smtClean="0"/>
              <a:t>Report of students not tested and why (Refused, Absent, NNEP etc.)</a:t>
            </a:r>
          </a:p>
          <a:p>
            <a:pPr marL="742950" lvl="1" indent="-285750">
              <a:buSzPct val="70000"/>
              <a:buFont typeface="Wingdings" panose="05000000000000000000" pitchFamily="2" charset="2"/>
              <a:buChar char="ü"/>
            </a:pPr>
            <a:r>
              <a:rPr lang="en-US" dirty="0"/>
              <a:t>School Site Administration and Security Report</a:t>
            </a:r>
          </a:p>
          <a:p>
            <a:pPr marL="742950" lvl="1" indent="-285750">
              <a:buSzPct val="70000"/>
              <a:buFont typeface="Wingdings" panose="05000000000000000000" pitchFamily="2" charset="2"/>
              <a:buChar char="ü"/>
            </a:pPr>
            <a:r>
              <a:rPr lang="en-US" dirty="0" smtClean="0"/>
              <a:t>Irregularity Reports in ARMS</a:t>
            </a:r>
          </a:p>
          <a:p>
            <a:pPr marL="742950" lvl="1" indent="-285750">
              <a:buSzPct val="70000"/>
              <a:buFont typeface="Wingdings" panose="05000000000000000000" pitchFamily="2" charset="2"/>
              <a:buChar char="ü"/>
            </a:pPr>
            <a:endParaRPr lang="en-US" sz="1000" dirty="0" smtClean="0"/>
          </a:p>
          <a:p>
            <a:pPr marL="342900" indent="-342900">
              <a:buFont typeface="Arial" pitchFamily="34" charset="0"/>
              <a:buChar char="•"/>
            </a:pPr>
            <a:r>
              <a:rPr lang="en-US" sz="2200" dirty="0" smtClean="0"/>
              <a:t>Retain at the school (or district)</a:t>
            </a:r>
          </a:p>
          <a:p>
            <a:pPr marL="800100" lvl="1" indent="-342900">
              <a:buSzPct val="70000"/>
              <a:buFont typeface="Wingdings" panose="05000000000000000000" pitchFamily="2" charset="2"/>
              <a:buChar char="ü"/>
            </a:pPr>
            <a:r>
              <a:rPr lang="en-US" dirty="0"/>
              <a:t>Daily check in/out </a:t>
            </a:r>
            <a:r>
              <a:rPr lang="en-US" dirty="0" smtClean="0"/>
              <a:t>logs</a:t>
            </a:r>
          </a:p>
          <a:p>
            <a:pPr marL="800100" lvl="1" indent="-342900">
              <a:buSzPct val="70000"/>
              <a:buFont typeface="Wingdings" panose="05000000000000000000" pitchFamily="2" charset="2"/>
              <a:buChar char="ü"/>
            </a:pPr>
            <a:endParaRPr lang="en-US" sz="1000" dirty="0"/>
          </a:p>
          <a:p>
            <a:pPr marL="342900" indent="-342900">
              <a:buFont typeface="Arial" pitchFamily="34" charset="0"/>
              <a:buChar char="•"/>
            </a:pPr>
            <a:r>
              <a:rPr lang="en-US" sz="2200" dirty="0" smtClean="0"/>
              <a:t>Send to OSPI</a:t>
            </a:r>
            <a:endParaRPr lang="en-US" sz="2200" dirty="0"/>
          </a:p>
          <a:p>
            <a:pPr marL="800100" lvl="1" indent="-342900">
              <a:buSzPct val="70000"/>
              <a:buFont typeface="Wingdings" panose="05000000000000000000" pitchFamily="2" charset="2"/>
              <a:buChar char="ü"/>
            </a:pPr>
            <a:r>
              <a:rPr lang="en-US" dirty="0" smtClean="0"/>
              <a:t>District </a:t>
            </a:r>
            <a:r>
              <a:rPr lang="en-US" dirty="0"/>
              <a:t>Security Report </a:t>
            </a:r>
            <a:endParaRPr lang="en-US" dirty="0" smtClean="0"/>
          </a:p>
          <a:p>
            <a:pPr marL="800100" lvl="1" indent="-342900">
              <a:buSzPct val="70000"/>
              <a:buFont typeface="Wingdings" panose="05000000000000000000" pitchFamily="2" charset="2"/>
              <a:buChar char="ü"/>
            </a:pPr>
            <a:r>
              <a:rPr lang="en-US" dirty="0" smtClean="0"/>
              <a:t>Irregularity Forms as required by OSPI</a:t>
            </a:r>
            <a:endParaRPr lang="en-US" sz="2000" dirty="0" smtClean="0"/>
          </a:p>
        </p:txBody>
      </p:sp>
      <p:sp>
        <p:nvSpPr>
          <p:cNvPr id="8" name="TextBox 7"/>
          <p:cNvSpPr txBox="1"/>
          <p:nvPr/>
        </p:nvSpPr>
        <p:spPr>
          <a:xfrm>
            <a:off x="-91633" y="685800"/>
            <a:ext cx="9144000" cy="646331"/>
          </a:xfrm>
          <a:prstGeom prst="rect">
            <a:avLst/>
          </a:prstGeom>
          <a:noFill/>
        </p:spPr>
        <p:txBody>
          <a:bodyPr wrap="square" rtlCol="0">
            <a:spAutoFit/>
          </a:bodyPr>
          <a:lstStyle/>
          <a:p>
            <a:pPr algn="ctr"/>
            <a:r>
              <a:rPr lang="en-US" sz="3600" b="1" dirty="0" smtClean="0">
                <a:latin typeface="Myriad Pro" pitchFamily="34" charset="0"/>
              </a:rPr>
              <a:t>Required Docs &amp; Retention</a:t>
            </a:r>
            <a:endParaRPr lang="en-US" sz="3600" b="1" dirty="0">
              <a:latin typeface="Myriad Pro" pitchFamily="34" charset="0"/>
            </a:endParaRPr>
          </a:p>
        </p:txBody>
      </p:sp>
      <p:sp>
        <p:nvSpPr>
          <p:cNvPr id="6" name="Rectangle 5"/>
          <p:cNvSpPr/>
          <p:nvPr/>
        </p:nvSpPr>
        <p:spPr>
          <a:xfrm>
            <a:off x="4648200" y="-32795"/>
            <a:ext cx="3313855" cy="615553"/>
          </a:xfrm>
          <a:prstGeom prst="rect">
            <a:avLst/>
          </a:prstGeom>
        </p:spPr>
        <p:txBody>
          <a:bodyPr wrap="square">
            <a:spAutoFit/>
          </a:bodyPr>
          <a:lstStyle/>
          <a:p>
            <a:pPr algn="ctr"/>
            <a:r>
              <a:rPr lang="en-US" sz="3400" b="1" dirty="0" smtClean="0">
                <a:solidFill>
                  <a:schemeClr val="bg1">
                    <a:lumMod val="95000"/>
                  </a:schemeClr>
                </a:solidFill>
                <a:latin typeface="Myriad Pro" pitchFamily="34" charset="0"/>
              </a:rPr>
              <a:t>Documentation</a:t>
            </a:r>
            <a:endParaRPr lang="en-US" sz="3400" b="1" dirty="0">
              <a:solidFill>
                <a:schemeClr val="bg1">
                  <a:lumMod val="95000"/>
                </a:schemeClr>
              </a:solidFill>
              <a:latin typeface="Myriad Pro" pitchFamily="34" charset="0"/>
            </a:endParaRPr>
          </a:p>
        </p:txBody>
      </p:sp>
    </p:spTree>
    <p:extLst>
      <p:ext uri="{BB962C8B-B14F-4D97-AF65-F5344CB8AC3E}">
        <p14:creationId xmlns:p14="http://schemas.microsoft.com/office/powerpoint/2010/main" val="346094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0855" y="1447800"/>
            <a:ext cx="7471145" cy="2677656"/>
          </a:xfrm>
          <a:prstGeom prst="rect">
            <a:avLst/>
          </a:prstGeom>
          <a:noFill/>
        </p:spPr>
        <p:txBody>
          <a:bodyPr wrap="square" rtlCol="0">
            <a:spAutoFit/>
          </a:bodyPr>
          <a:lstStyle/>
          <a:p>
            <a:pPr marL="285750" indent="-285750">
              <a:buFont typeface="Arial" pitchFamily="34" charset="0"/>
              <a:buChar char="•"/>
            </a:pPr>
            <a:r>
              <a:rPr lang="en-US" sz="2400" dirty="0" smtClean="0"/>
              <a:t>WAW Newsletter</a:t>
            </a:r>
          </a:p>
          <a:p>
            <a:pPr marL="285750" indent="-285750">
              <a:buFont typeface="Arial" pitchFamily="34" charset="0"/>
              <a:buChar char="•"/>
            </a:pPr>
            <a:r>
              <a:rPr lang="en-US" sz="2400" dirty="0" smtClean="0"/>
              <a:t>Receive Individual updates on the following pages of the OSPI Web site: </a:t>
            </a:r>
          </a:p>
          <a:p>
            <a:pPr marL="800100" lvl="1" indent="-342900">
              <a:buFont typeface="Courier New" panose="02070309020205020404" pitchFamily="49" charset="0"/>
              <a:buChar char="o"/>
            </a:pPr>
            <a:r>
              <a:rPr lang="en-US" sz="2400" dirty="0" smtClean="0">
                <a:hlinkClick r:id="rId3"/>
              </a:rPr>
              <a:t>State Testing</a:t>
            </a:r>
            <a:endParaRPr lang="en-US" sz="2400" dirty="0" smtClean="0"/>
          </a:p>
          <a:p>
            <a:pPr marL="800100" lvl="1" indent="-342900">
              <a:buFont typeface="Courier New" panose="02070309020205020404" pitchFamily="49" charset="0"/>
              <a:buChar char="o"/>
            </a:pPr>
            <a:r>
              <a:rPr lang="en-US" sz="2400" dirty="0" err="1" smtClean="0">
                <a:hlinkClick r:id="rId4"/>
              </a:rPr>
              <a:t>eCOE</a:t>
            </a:r>
            <a:r>
              <a:rPr lang="en-US" sz="2400" dirty="0" smtClean="0"/>
              <a:t> </a:t>
            </a:r>
          </a:p>
          <a:p>
            <a:pPr marL="800100" lvl="1" indent="-342900">
              <a:buFont typeface="Courier New" panose="02070309020205020404" pitchFamily="49" charset="0"/>
              <a:buChar char="o"/>
            </a:pPr>
            <a:r>
              <a:rPr lang="en-US" sz="2400" dirty="0" smtClean="0">
                <a:hlinkClick r:id="rId5"/>
              </a:rPr>
              <a:t>WA-AIM</a:t>
            </a:r>
            <a:endParaRPr lang="en-US" sz="2400" dirty="0" smtClean="0"/>
          </a:p>
          <a:p>
            <a:pPr marL="800100" lvl="1" indent="-342900">
              <a:buFont typeface="Courier New" panose="02070309020205020404" pitchFamily="49" charset="0"/>
              <a:buChar char="o"/>
            </a:pPr>
            <a:r>
              <a:rPr lang="en-US" sz="2400" dirty="0" smtClean="0">
                <a:hlinkClick r:id="rId6"/>
              </a:rPr>
              <a:t>Bulletins and Memos</a:t>
            </a:r>
            <a:endParaRPr lang="en-US" sz="2400" dirty="0" smtClean="0"/>
          </a:p>
        </p:txBody>
      </p:sp>
      <p:sp>
        <p:nvSpPr>
          <p:cNvPr id="7" name="TextBox 6"/>
          <p:cNvSpPr txBox="1"/>
          <p:nvPr/>
        </p:nvSpPr>
        <p:spPr>
          <a:xfrm>
            <a:off x="4724400" y="-1"/>
            <a:ext cx="3048000" cy="646331"/>
          </a:xfrm>
          <a:prstGeom prst="rect">
            <a:avLst/>
          </a:prstGeom>
          <a:noFill/>
        </p:spPr>
        <p:txBody>
          <a:bodyPr wrap="square" rtlCol="0">
            <a:spAutoFit/>
          </a:bodyPr>
          <a:lstStyle/>
          <a:p>
            <a:pPr algn="ctr"/>
            <a:r>
              <a:rPr lang="en-US" sz="3600" b="1" dirty="0" smtClean="0">
                <a:solidFill>
                  <a:schemeClr val="bg1">
                    <a:lumMod val="95000"/>
                  </a:schemeClr>
                </a:solidFill>
                <a:latin typeface="Myriad Pro" pitchFamily="34" charset="0"/>
              </a:rPr>
              <a:t>Resources</a:t>
            </a:r>
            <a:endParaRPr lang="en-US" sz="3600" b="1" dirty="0">
              <a:solidFill>
                <a:schemeClr val="bg1">
                  <a:lumMod val="95000"/>
                </a:schemeClr>
              </a:solidFill>
              <a:latin typeface="Myriad Pro" pitchFamily="34" charset="0"/>
            </a:endParaRPr>
          </a:p>
        </p:txBody>
      </p:sp>
      <p:sp>
        <p:nvSpPr>
          <p:cNvPr id="8" name="TextBox 7"/>
          <p:cNvSpPr txBox="1"/>
          <p:nvPr/>
        </p:nvSpPr>
        <p:spPr>
          <a:xfrm>
            <a:off x="34724" y="773497"/>
            <a:ext cx="9144000" cy="646331"/>
          </a:xfrm>
          <a:prstGeom prst="rect">
            <a:avLst/>
          </a:prstGeom>
          <a:noFill/>
        </p:spPr>
        <p:txBody>
          <a:bodyPr wrap="square" rtlCol="0">
            <a:spAutoFit/>
          </a:bodyPr>
          <a:lstStyle/>
          <a:p>
            <a:pPr algn="ctr"/>
            <a:r>
              <a:rPr lang="en-US" sz="3600" b="1" dirty="0" smtClean="0">
                <a:latin typeface="Myriad Pro" pitchFamily="34" charset="0"/>
              </a:rPr>
              <a:t>Email alerts and bulletins</a:t>
            </a:r>
            <a:endParaRPr lang="en-US" sz="3600" b="1" dirty="0">
              <a:latin typeface="Myriad Pro" pitchFamily="34" charset="0"/>
            </a:endParaRPr>
          </a:p>
        </p:txBody>
      </p:sp>
    </p:spTree>
    <p:extLst>
      <p:ext uri="{BB962C8B-B14F-4D97-AF65-F5344CB8AC3E}">
        <p14:creationId xmlns:p14="http://schemas.microsoft.com/office/powerpoint/2010/main" val="275658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56987"/>
            <a:ext cx="7696200" cy="6001643"/>
          </a:xfrm>
          <a:prstGeom prst="rect">
            <a:avLst/>
          </a:prstGeom>
          <a:noFill/>
        </p:spPr>
        <p:txBody>
          <a:bodyPr wrap="square" rtlCol="0">
            <a:spAutoFit/>
          </a:bodyPr>
          <a:lstStyle/>
          <a:p>
            <a:r>
              <a:rPr lang="en-US" sz="2800" dirty="0" smtClean="0"/>
              <a:t>Printed Hand Outs</a:t>
            </a:r>
          </a:p>
          <a:p>
            <a:pPr marL="800100" lvl="1" indent="-342900">
              <a:buFont typeface="Arial" panose="020B0604020202020204" pitchFamily="34" charset="0"/>
              <a:buChar char="•"/>
            </a:pPr>
            <a:r>
              <a:rPr lang="en-US" sz="2000" dirty="0"/>
              <a:t>State Assessment Monthly Activities (White)</a:t>
            </a:r>
          </a:p>
          <a:p>
            <a:pPr marL="800100" lvl="1" indent="-342900">
              <a:buFont typeface="Arial" panose="020B0604020202020204" pitchFamily="34" charset="0"/>
              <a:buChar char="•"/>
            </a:pPr>
            <a:r>
              <a:rPr lang="en-US" sz="2000" dirty="0"/>
              <a:t>What’s New in acronyms (Salmon)</a:t>
            </a:r>
          </a:p>
          <a:p>
            <a:pPr marL="800100" lvl="1" indent="-342900">
              <a:buFont typeface="Arial" panose="020B0604020202020204" pitchFamily="34" charset="0"/>
              <a:buChar char="•"/>
            </a:pPr>
            <a:r>
              <a:rPr lang="en-US" sz="2000" dirty="0"/>
              <a:t>EDS Access to Applications/Systems (Blue)</a:t>
            </a:r>
          </a:p>
          <a:p>
            <a:pPr marL="800100" lvl="1" indent="-342900">
              <a:buFont typeface="Arial" panose="020B0604020202020204" pitchFamily="34" charset="0"/>
              <a:buChar char="•"/>
            </a:pPr>
            <a:r>
              <a:rPr lang="en-US" sz="2000" dirty="0" smtClean="0"/>
              <a:t>Building </a:t>
            </a:r>
            <a:r>
              <a:rPr lang="en-US" sz="2000" dirty="0"/>
              <a:t>Plan (</a:t>
            </a:r>
            <a:r>
              <a:rPr lang="en-US" sz="2000" u="sng" dirty="0"/>
              <a:t>ELPA21 sample</a:t>
            </a:r>
            <a:r>
              <a:rPr lang="en-US" sz="2000" dirty="0"/>
              <a:t>) (Green)</a:t>
            </a:r>
          </a:p>
          <a:p>
            <a:pPr marL="800100" lvl="1" indent="-342900">
              <a:buFont typeface="Arial" panose="020B0604020202020204" pitchFamily="34" charset="0"/>
              <a:buChar char="•"/>
            </a:pPr>
            <a:r>
              <a:rPr lang="en-US" sz="2000" dirty="0" smtClean="0"/>
              <a:t>Graduation </a:t>
            </a:r>
            <a:r>
              <a:rPr lang="en-US" sz="2000" dirty="0"/>
              <a:t>Alternatives/COE Flowchart (White B2B)</a:t>
            </a:r>
          </a:p>
          <a:p>
            <a:pPr marL="800100" lvl="1" indent="-342900">
              <a:buFont typeface="Arial" panose="020B0604020202020204" pitchFamily="34" charset="0"/>
              <a:buChar char="•"/>
            </a:pPr>
            <a:r>
              <a:rPr lang="en-US" sz="2000" dirty="0"/>
              <a:t>Graduation </a:t>
            </a:r>
            <a:r>
              <a:rPr lang="en-US" sz="2000" dirty="0" err="1"/>
              <a:t>Asmt</a:t>
            </a:r>
            <a:r>
              <a:rPr lang="en-US" sz="2000" dirty="0"/>
              <a:t>. Requirements – Class of 2016 &amp; 2017</a:t>
            </a:r>
          </a:p>
          <a:p>
            <a:pPr marL="800100" lvl="1" indent="-342900">
              <a:buFont typeface="Arial" panose="020B0604020202020204" pitchFamily="34" charset="0"/>
              <a:buChar char="•"/>
            </a:pPr>
            <a:r>
              <a:rPr lang="en-US" sz="2000" dirty="0"/>
              <a:t>Assessment Resource User Guide</a:t>
            </a:r>
          </a:p>
          <a:p>
            <a:pPr marL="800100" lvl="1" indent="-342900">
              <a:buFont typeface="Arial" panose="020B0604020202020204" pitchFamily="34" charset="0"/>
              <a:buChar char="•"/>
            </a:pPr>
            <a:r>
              <a:rPr lang="en-US" sz="2000" dirty="0" smtClean="0"/>
              <a:t>Key </a:t>
            </a:r>
            <a:r>
              <a:rPr lang="en-US" sz="2000" dirty="0"/>
              <a:t>Dates</a:t>
            </a:r>
          </a:p>
          <a:p>
            <a:pPr marL="800100" lvl="1" indent="-342900">
              <a:buFont typeface="Arial" panose="020B0604020202020204" pitchFamily="34" charset="0"/>
              <a:buChar char="•"/>
            </a:pPr>
            <a:r>
              <a:rPr lang="en-US" sz="2000" dirty="0"/>
              <a:t>Non-enrolled Form</a:t>
            </a:r>
          </a:p>
          <a:p>
            <a:pPr marL="800100" lvl="1" indent="-342900">
              <a:buFont typeface="Arial" panose="020B0604020202020204" pitchFamily="34" charset="0"/>
              <a:buChar char="•"/>
            </a:pPr>
            <a:r>
              <a:rPr lang="en-US" sz="2000" dirty="0" smtClean="0"/>
              <a:t>Test Administration Material Supports</a:t>
            </a:r>
          </a:p>
          <a:p>
            <a:pPr lvl="1" indent="-457200"/>
            <a:r>
              <a:rPr lang="en-US" sz="2800" dirty="0" smtClean="0"/>
              <a:t>Available Online</a:t>
            </a:r>
          </a:p>
          <a:p>
            <a:pPr marL="800100" lvl="1" indent="-342900">
              <a:buFont typeface="Arial" panose="020B0604020202020204" pitchFamily="34" charset="0"/>
              <a:buChar char="•"/>
            </a:pPr>
            <a:r>
              <a:rPr lang="en-US" sz="2000" dirty="0" smtClean="0"/>
              <a:t>Additional Building Plan</a:t>
            </a:r>
          </a:p>
          <a:p>
            <a:pPr marL="800100" lvl="1" indent="-342900">
              <a:buFont typeface="Arial" panose="020B0604020202020204" pitchFamily="34" charset="0"/>
              <a:buChar char="•"/>
            </a:pPr>
            <a:r>
              <a:rPr lang="en-US" sz="2000" dirty="0"/>
              <a:t>Interim </a:t>
            </a:r>
            <a:r>
              <a:rPr lang="en-US" sz="2000" dirty="0" err="1"/>
              <a:t>Asmt</a:t>
            </a:r>
            <a:r>
              <a:rPr lang="en-US" sz="2000" dirty="0"/>
              <a:t>. Basic Facts &amp; Access to Materials &amp; Resources</a:t>
            </a:r>
          </a:p>
          <a:p>
            <a:pPr marL="800100" lvl="1" indent="-342900">
              <a:buFont typeface="Arial" panose="020B0604020202020204" pitchFamily="34" charset="0"/>
              <a:buChar char="•"/>
            </a:pPr>
            <a:r>
              <a:rPr lang="en-US" sz="2000" dirty="0" smtClean="0"/>
              <a:t>National </a:t>
            </a:r>
            <a:r>
              <a:rPr lang="en-US" sz="2000" dirty="0" err="1" smtClean="0"/>
              <a:t>Asmt</a:t>
            </a:r>
            <a:r>
              <a:rPr lang="en-US" sz="2000" dirty="0" smtClean="0"/>
              <a:t>. Proctor Guides</a:t>
            </a:r>
          </a:p>
          <a:p>
            <a:endParaRPr lang="en-US" sz="2400" i="1" dirty="0"/>
          </a:p>
          <a:p>
            <a:endParaRPr lang="en-US" sz="2400" i="1" dirty="0"/>
          </a:p>
        </p:txBody>
      </p:sp>
      <p:sp>
        <p:nvSpPr>
          <p:cNvPr id="3" name="TextBox 2"/>
          <p:cNvSpPr txBox="1"/>
          <p:nvPr/>
        </p:nvSpPr>
        <p:spPr>
          <a:xfrm>
            <a:off x="4648200" y="-17440"/>
            <a:ext cx="3581400" cy="646331"/>
          </a:xfrm>
          <a:prstGeom prst="rect">
            <a:avLst/>
          </a:prstGeom>
          <a:noFill/>
        </p:spPr>
        <p:txBody>
          <a:bodyPr wrap="square" rtlCol="0">
            <a:spAutoFit/>
          </a:bodyPr>
          <a:lstStyle/>
          <a:p>
            <a:pPr algn="ctr"/>
            <a:r>
              <a:rPr lang="en-US" sz="3600" b="1" dirty="0" smtClean="0">
                <a:solidFill>
                  <a:schemeClr val="bg1">
                    <a:lumMod val="95000"/>
                  </a:schemeClr>
                </a:solidFill>
                <a:latin typeface="Myriad Pro" pitchFamily="34" charset="0"/>
              </a:rPr>
              <a:t>Handouts </a:t>
            </a:r>
            <a:endParaRPr lang="en-US" sz="3600" b="1" dirty="0">
              <a:solidFill>
                <a:schemeClr val="bg1">
                  <a:lumMod val="95000"/>
                </a:schemeClr>
              </a:solidFill>
              <a:latin typeface="Myriad Pro" pitchFamily="34" charset="0"/>
            </a:endParaRPr>
          </a:p>
        </p:txBody>
      </p:sp>
      <p:pic>
        <p:nvPicPr>
          <p:cNvPr id="4"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9271" y="22860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04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838200"/>
            <a:ext cx="7848600" cy="2492990"/>
          </a:xfrm>
          <a:prstGeom prst="rect">
            <a:avLst/>
          </a:prstGeom>
          <a:noFill/>
        </p:spPr>
        <p:txBody>
          <a:bodyPr wrap="square" rtlCol="0">
            <a:spAutoFit/>
          </a:bodyPr>
          <a:lstStyle/>
          <a:p>
            <a:pPr marL="285750" indent="-285750">
              <a:buFont typeface="Arial" pitchFamily="34" charset="0"/>
              <a:buChar char="•"/>
            </a:pPr>
            <a:r>
              <a:rPr lang="en-US" sz="2600" dirty="0" smtClean="0"/>
              <a:t>WaKIDS</a:t>
            </a:r>
          </a:p>
          <a:p>
            <a:pPr marL="285750" indent="-285750">
              <a:buFont typeface="Arial" pitchFamily="34" charset="0"/>
              <a:buChar char="•"/>
            </a:pPr>
            <a:r>
              <a:rPr lang="en-US" sz="2600" dirty="0" smtClean="0"/>
              <a:t>ELPA21</a:t>
            </a:r>
          </a:p>
          <a:p>
            <a:pPr marL="285750" indent="-285750">
              <a:buFont typeface="Arial" pitchFamily="34" charset="0"/>
              <a:buChar char="•"/>
            </a:pPr>
            <a:r>
              <a:rPr lang="en-US" sz="2600" dirty="0" smtClean="0"/>
              <a:t>HSPE Grade 12</a:t>
            </a:r>
          </a:p>
          <a:p>
            <a:pPr marL="285750" indent="-285750">
              <a:buFont typeface="Arial" pitchFamily="34" charset="0"/>
              <a:buChar char="•"/>
            </a:pPr>
            <a:r>
              <a:rPr lang="en-US" sz="2600" dirty="0" smtClean="0"/>
              <a:t>MSP Science Grades 5 &amp; 8 (default is online)</a:t>
            </a:r>
          </a:p>
          <a:p>
            <a:pPr marL="285750" indent="-285750">
              <a:buFont typeface="Arial" pitchFamily="34" charset="0"/>
              <a:buChar char="•"/>
            </a:pPr>
            <a:r>
              <a:rPr lang="en-US" sz="2600" dirty="0" smtClean="0"/>
              <a:t>Smarter Balanced </a:t>
            </a:r>
          </a:p>
          <a:p>
            <a:pPr marL="285750" indent="-285750">
              <a:buFont typeface="Arial" pitchFamily="34" charset="0"/>
              <a:buChar char="•"/>
            </a:pPr>
            <a:r>
              <a:rPr lang="en-US" sz="2600" dirty="0"/>
              <a:t>End of Course (EOC) Math &amp; </a:t>
            </a:r>
            <a:r>
              <a:rPr lang="en-US" sz="2600" dirty="0" smtClean="0"/>
              <a:t>Science</a:t>
            </a:r>
            <a:endParaRPr lang="en-US" sz="2600" dirty="0"/>
          </a:p>
        </p:txBody>
      </p:sp>
      <p:sp>
        <p:nvSpPr>
          <p:cNvPr id="8" name="Rectangle 7"/>
          <p:cNvSpPr/>
          <p:nvPr/>
        </p:nvSpPr>
        <p:spPr>
          <a:xfrm>
            <a:off x="4648200" y="-21412"/>
            <a:ext cx="3505200" cy="646331"/>
          </a:xfrm>
          <a:prstGeom prst="rect">
            <a:avLst/>
          </a:prstGeom>
        </p:spPr>
        <p:txBody>
          <a:bodyPr wrap="square">
            <a:spAutoFit/>
          </a:bodyPr>
          <a:lstStyle/>
          <a:p>
            <a:pPr algn="ctr"/>
            <a:r>
              <a:rPr lang="en-US" sz="3600" b="1" dirty="0">
                <a:solidFill>
                  <a:schemeClr val="bg1">
                    <a:lumMod val="95000"/>
                  </a:schemeClr>
                </a:solidFill>
                <a:latin typeface="Myriad Pro" pitchFamily="34" charset="0"/>
              </a:rPr>
              <a:t>Assessments</a:t>
            </a:r>
            <a:endParaRPr lang="en-US" dirty="0">
              <a:solidFill>
                <a:schemeClr val="bg1">
                  <a:lumMod val="95000"/>
                </a:schemeClr>
              </a:solidFill>
            </a:endParaRPr>
          </a:p>
        </p:txBody>
      </p:sp>
      <p:sp>
        <p:nvSpPr>
          <p:cNvPr id="2" name="TextBox 1"/>
          <p:cNvSpPr txBox="1"/>
          <p:nvPr/>
        </p:nvSpPr>
        <p:spPr>
          <a:xfrm>
            <a:off x="700314" y="3570154"/>
            <a:ext cx="4100286" cy="2400657"/>
          </a:xfrm>
          <a:prstGeom prst="rect">
            <a:avLst/>
          </a:prstGeom>
          <a:noFill/>
        </p:spPr>
        <p:txBody>
          <a:bodyPr wrap="square" rtlCol="0">
            <a:spAutoFit/>
          </a:bodyPr>
          <a:lstStyle/>
          <a:p>
            <a:r>
              <a:rPr lang="en-US" sz="2400" dirty="0" smtClean="0"/>
              <a:t>Alternate Assessments:</a:t>
            </a:r>
          </a:p>
          <a:p>
            <a:pPr marL="285750" indent="-285750">
              <a:buFont typeface="Arial" panose="020B0604020202020204" pitchFamily="34" charset="0"/>
              <a:buChar char="•"/>
            </a:pPr>
            <a:r>
              <a:rPr lang="en-US" sz="2200" dirty="0" smtClean="0"/>
              <a:t>WA-AIM</a:t>
            </a:r>
          </a:p>
          <a:p>
            <a:pPr marL="742950" lvl="1" indent="-285750">
              <a:buFont typeface="Arial" panose="020B0604020202020204" pitchFamily="34" charset="0"/>
              <a:buChar char="•"/>
            </a:pPr>
            <a:r>
              <a:rPr lang="en-US" dirty="0" smtClean="0"/>
              <a:t>Engagement Rubric</a:t>
            </a:r>
          </a:p>
          <a:p>
            <a:r>
              <a:rPr lang="en-US" sz="2400" dirty="0" smtClean="0"/>
              <a:t>Graduation Options:</a:t>
            </a:r>
            <a:endParaRPr lang="en-US" sz="2400" dirty="0"/>
          </a:p>
          <a:p>
            <a:pPr marL="285750" indent="-285750">
              <a:buFont typeface="Arial" panose="020B0604020202020204" pitchFamily="34" charset="0"/>
              <a:buChar char="•"/>
            </a:pPr>
            <a:r>
              <a:rPr lang="en-US" sz="2200" dirty="0" smtClean="0"/>
              <a:t>Off-Grade Level </a:t>
            </a:r>
            <a:r>
              <a:rPr lang="en-US" dirty="0" smtClean="0"/>
              <a:t>(ELA, Math, &amp; Science)</a:t>
            </a:r>
          </a:p>
          <a:p>
            <a:pPr marL="285750" indent="-285750">
              <a:buFont typeface="Arial" panose="020B0604020202020204" pitchFamily="34" charset="0"/>
              <a:buChar char="•"/>
            </a:pPr>
            <a:r>
              <a:rPr lang="en-US" sz="2200" dirty="0"/>
              <a:t>Basic </a:t>
            </a:r>
            <a:r>
              <a:rPr lang="en-US" sz="2200" dirty="0" smtClean="0"/>
              <a:t>level</a:t>
            </a:r>
            <a:endParaRPr lang="en-US" sz="2200" dirty="0"/>
          </a:p>
        </p:txBody>
      </p:sp>
      <p:sp>
        <p:nvSpPr>
          <p:cNvPr id="3" name="TextBox 2"/>
          <p:cNvSpPr txBox="1"/>
          <p:nvPr/>
        </p:nvSpPr>
        <p:spPr>
          <a:xfrm>
            <a:off x="4800600" y="3533868"/>
            <a:ext cx="3810000" cy="2846933"/>
          </a:xfrm>
          <a:prstGeom prst="rect">
            <a:avLst/>
          </a:prstGeom>
          <a:noFill/>
        </p:spPr>
        <p:txBody>
          <a:bodyPr wrap="square" rtlCol="0">
            <a:spAutoFit/>
          </a:bodyPr>
          <a:lstStyle/>
          <a:p>
            <a:r>
              <a:rPr lang="en-US" sz="2400" dirty="0" smtClean="0"/>
              <a:t>CAA Options:</a:t>
            </a:r>
          </a:p>
          <a:p>
            <a:pPr marL="285750" indent="-285750">
              <a:buFont typeface="Arial" panose="020B0604020202020204" pitchFamily="34" charset="0"/>
              <a:buChar char="•"/>
            </a:pPr>
            <a:r>
              <a:rPr lang="en-US" sz="2200" dirty="0" smtClean="0"/>
              <a:t>College Admissions Tests  </a:t>
            </a:r>
          </a:p>
          <a:p>
            <a:pPr marL="285750" indent="-285750">
              <a:buFont typeface="Arial" panose="020B0604020202020204" pitchFamily="34" charset="0"/>
              <a:buChar char="•"/>
            </a:pPr>
            <a:r>
              <a:rPr lang="en-US" sz="2200" dirty="0" smtClean="0"/>
              <a:t>GPA Comparison</a:t>
            </a:r>
          </a:p>
          <a:p>
            <a:pPr marL="285750" indent="-285750">
              <a:buFont typeface="Arial" panose="020B0604020202020204" pitchFamily="34" charset="0"/>
              <a:buChar char="•"/>
            </a:pPr>
            <a:r>
              <a:rPr lang="en-US" sz="2200" dirty="0" smtClean="0"/>
              <a:t>Collection of Evidence</a:t>
            </a:r>
          </a:p>
          <a:p>
            <a:endParaRPr lang="en-US" sz="2100" dirty="0" smtClean="0"/>
          </a:p>
          <a:p>
            <a:r>
              <a:rPr lang="en-US" sz="2400" dirty="0" smtClean="0"/>
              <a:t>CIA Options:</a:t>
            </a:r>
          </a:p>
          <a:p>
            <a:pPr marL="285750" indent="-285750">
              <a:buFont typeface="Arial" panose="020B0604020202020204" pitchFamily="34" charset="0"/>
              <a:buChar char="•"/>
            </a:pPr>
            <a:r>
              <a:rPr lang="en-US" sz="2200" dirty="0" smtClean="0"/>
              <a:t>LDA</a:t>
            </a:r>
          </a:p>
          <a:p>
            <a:pPr marL="285750" indent="-285750">
              <a:buFont typeface="Arial" panose="020B0604020202020204" pitchFamily="34" charset="0"/>
              <a:buChar char="•"/>
            </a:pPr>
            <a:r>
              <a:rPr lang="en-US" sz="2200" dirty="0" smtClean="0"/>
              <a:t>Awareness Level Waiver</a:t>
            </a:r>
          </a:p>
        </p:txBody>
      </p:sp>
      <p:pic>
        <p:nvPicPr>
          <p:cNvPr id="6"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434" y="1195586"/>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63346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438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248" y="201769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05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3514" y="1981200"/>
            <a:ext cx="5867400" cy="3046988"/>
          </a:xfrm>
          <a:prstGeom prst="rect">
            <a:avLst/>
          </a:prstGeom>
          <a:noFill/>
        </p:spPr>
        <p:txBody>
          <a:bodyPr wrap="square" rtlCol="0">
            <a:spAutoFit/>
          </a:bodyPr>
          <a:lstStyle/>
          <a:p>
            <a:r>
              <a:rPr lang="en-US" sz="2400" dirty="0" smtClean="0"/>
              <a:t>Terry </a:t>
            </a:r>
            <a:r>
              <a:rPr lang="en-US" sz="2400" i="1" dirty="0"/>
              <a:t>Campbell </a:t>
            </a:r>
            <a:endParaRPr lang="en-US" sz="2400" i="1" dirty="0" smtClean="0"/>
          </a:p>
          <a:p>
            <a:r>
              <a:rPr lang="en-US" sz="2400" dirty="0" smtClean="0"/>
              <a:t>(425) 385-4057</a:t>
            </a:r>
          </a:p>
          <a:p>
            <a:r>
              <a:rPr lang="en-US" sz="2400" dirty="0" smtClean="0"/>
              <a:t>E-mail: </a:t>
            </a:r>
            <a:r>
              <a:rPr lang="en-US" sz="2400" i="1" dirty="0" smtClean="0">
                <a:hlinkClick r:id="rId3"/>
              </a:rPr>
              <a:t>TCampbell@everettsd.org</a:t>
            </a:r>
            <a:r>
              <a:rPr lang="en-US" sz="2400" i="1" dirty="0" smtClean="0"/>
              <a:t> </a:t>
            </a:r>
          </a:p>
          <a:p>
            <a:endParaRPr lang="en-US" sz="2400" i="1" dirty="0"/>
          </a:p>
          <a:p>
            <a:r>
              <a:rPr lang="en-US" sz="2400" dirty="0"/>
              <a:t>Kimberly DeRousie </a:t>
            </a:r>
          </a:p>
          <a:p>
            <a:r>
              <a:rPr lang="en-US" sz="2400" dirty="0"/>
              <a:t>Cell (360) </a:t>
            </a:r>
            <a:r>
              <a:rPr lang="en-US" sz="2400" dirty="0" smtClean="0"/>
              <a:t>870-4860</a:t>
            </a:r>
            <a:endParaRPr lang="en-US" sz="2400" dirty="0"/>
          </a:p>
          <a:p>
            <a:r>
              <a:rPr lang="en-US" sz="2400" dirty="0"/>
              <a:t>E-mail </a:t>
            </a:r>
            <a:r>
              <a:rPr lang="en-US" sz="2400" i="1" dirty="0" smtClean="0">
                <a:hlinkClick r:id="rId4"/>
              </a:rPr>
              <a:t>Kimberly.DeRousie@k12.wa.us</a:t>
            </a:r>
            <a:endParaRPr lang="en-US" sz="2400" i="1" dirty="0" smtClean="0"/>
          </a:p>
          <a:p>
            <a:endParaRPr lang="en-US" sz="2400" i="1" dirty="0"/>
          </a:p>
        </p:txBody>
      </p:sp>
      <p:sp>
        <p:nvSpPr>
          <p:cNvPr id="4" name="TextBox 3"/>
          <p:cNvSpPr txBox="1"/>
          <p:nvPr/>
        </p:nvSpPr>
        <p:spPr>
          <a:xfrm>
            <a:off x="4648200" y="-17440"/>
            <a:ext cx="3581400" cy="646331"/>
          </a:xfrm>
          <a:prstGeom prst="rect">
            <a:avLst/>
          </a:prstGeom>
          <a:noFill/>
        </p:spPr>
        <p:txBody>
          <a:bodyPr wrap="square" rtlCol="0">
            <a:spAutoFit/>
          </a:bodyPr>
          <a:lstStyle/>
          <a:p>
            <a:pPr algn="ctr"/>
            <a:r>
              <a:rPr lang="en-US" sz="3600" b="1" dirty="0" smtClean="0">
                <a:solidFill>
                  <a:schemeClr val="bg1">
                    <a:lumMod val="95000"/>
                  </a:schemeClr>
                </a:solidFill>
                <a:latin typeface="Myriad Pro" pitchFamily="34" charset="0"/>
              </a:rPr>
              <a:t>Questions</a:t>
            </a:r>
            <a:endParaRPr lang="en-US" sz="3600" b="1" dirty="0">
              <a:solidFill>
                <a:schemeClr val="bg1">
                  <a:lumMod val="95000"/>
                </a:schemeClr>
              </a:solidFill>
              <a:latin typeface="Myriad Pro" pitchFamily="34" charset="0"/>
            </a:endParaRPr>
          </a:p>
        </p:txBody>
      </p:sp>
    </p:spTree>
    <p:extLst>
      <p:ext uri="{BB962C8B-B14F-4D97-AF65-F5344CB8AC3E}">
        <p14:creationId xmlns:p14="http://schemas.microsoft.com/office/powerpoint/2010/main" val="1023906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5865"/>
            <a:ext cx="4114800" cy="584775"/>
          </a:xfrm>
          <a:prstGeom prst="rect">
            <a:avLst/>
          </a:prstGeom>
          <a:noFill/>
        </p:spPr>
        <p:txBody>
          <a:bodyPr wrap="square" rtlCol="0">
            <a:spAutoFit/>
          </a:bodyPr>
          <a:lstStyle/>
          <a:p>
            <a:pPr algn="ctr"/>
            <a:r>
              <a:rPr lang="en-US" sz="3200" b="1" dirty="0" smtClean="0">
                <a:solidFill>
                  <a:schemeClr val="bg1">
                    <a:lumMod val="95000"/>
                  </a:schemeClr>
                </a:solidFill>
                <a:latin typeface="Myriad Pro" pitchFamily="34" charset="0"/>
              </a:rPr>
              <a:t>Application Access</a:t>
            </a:r>
            <a:endParaRPr lang="en-US" sz="3200" b="1" dirty="0">
              <a:solidFill>
                <a:schemeClr val="bg1">
                  <a:lumMod val="95000"/>
                </a:schemeClr>
              </a:solidFill>
              <a:latin typeface="Myriad Pro" pitchFamily="34" charset="0"/>
            </a:endParaRPr>
          </a:p>
        </p:txBody>
      </p:sp>
      <p:sp>
        <p:nvSpPr>
          <p:cNvPr id="4" name="TextBox 3"/>
          <p:cNvSpPr txBox="1"/>
          <p:nvPr/>
        </p:nvSpPr>
        <p:spPr>
          <a:xfrm>
            <a:off x="609600" y="578910"/>
            <a:ext cx="4343400" cy="646331"/>
          </a:xfrm>
          <a:prstGeom prst="rect">
            <a:avLst/>
          </a:prstGeom>
          <a:noFill/>
        </p:spPr>
        <p:txBody>
          <a:bodyPr wrap="square" rtlCol="0">
            <a:spAutoFit/>
          </a:bodyPr>
          <a:lstStyle/>
          <a:p>
            <a:r>
              <a:rPr lang="en-US" dirty="0" smtClean="0"/>
              <a:t>EDS Accessed at: </a:t>
            </a:r>
            <a:r>
              <a:rPr lang="en-US" b="1" dirty="0" smtClean="0"/>
              <a:t>https</a:t>
            </a:r>
            <a:r>
              <a:rPr lang="en-US" b="1" dirty="0"/>
              <a:t>://eds.ospi.k12.wa.us/Login.aspx</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14400" y="1524000"/>
            <a:ext cx="5943600" cy="4635500"/>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847" y="3429000"/>
            <a:ext cx="3126306" cy="2368656"/>
          </a:xfrm>
          <a:prstGeom prst="rect">
            <a:avLst/>
          </a:prstGeom>
        </p:spPr>
      </p:pic>
      <p:sp>
        <p:nvSpPr>
          <p:cNvPr id="3" name="Oval 2"/>
          <p:cNvSpPr/>
          <p:nvPr/>
        </p:nvSpPr>
        <p:spPr>
          <a:xfrm>
            <a:off x="5943600" y="3276600"/>
            <a:ext cx="1524000" cy="56515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p:cNvSpPr/>
          <p:nvPr/>
        </p:nvSpPr>
        <p:spPr>
          <a:xfrm>
            <a:off x="849086" y="2514600"/>
            <a:ext cx="1524000" cy="56515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49994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849" y="-78"/>
            <a:ext cx="3528349" cy="646331"/>
          </a:xfrm>
          <a:prstGeom prst="rect">
            <a:avLst/>
          </a:prstGeom>
          <a:noFill/>
        </p:spPr>
        <p:txBody>
          <a:bodyPr wrap="square" rtlCol="0">
            <a:spAutoFit/>
          </a:bodyPr>
          <a:lstStyle/>
          <a:p>
            <a:pPr algn="ctr"/>
            <a:r>
              <a:rPr lang="en-US" sz="3600" b="1" dirty="0" smtClean="0">
                <a:solidFill>
                  <a:schemeClr val="bg1">
                    <a:lumMod val="95000"/>
                  </a:schemeClr>
                </a:solidFill>
                <a:latin typeface="Myriad Pro" pitchFamily="34" charset="0"/>
              </a:rPr>
              <a:t>WAMS Profile</a:t>
            </a:r>
            <a:endParaRPr lang="en-US" sz="3600" b="1" dirty="0">
              <a:solidFill>
                <a:schemeClr val="bg1">
                  <a:lumMod val="95000"/>
                </a:schemeClr>
              </a:solidFill>
              <a:latin typeface="Myriad Pro"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346199" y="990600"/>
            <a:ext cx="5093825" cy="5334635"/>
          </a:xfrm>
          <a:prstGeom prst="rect">
            <a:avLst/>
          </a:prstGeom>
        </p:spPr>
      </p:pic>
      <p:sp>
        <p:nvSpPr>
          <p:cNvPr id="2" name="Oval 1"/>
          <p:cNvSpPr/>
          <p:nvPr/>
        </p:nvSpPr>
        <p:spPr>
          <a:xfrm>
            <a:off x="1752600" y="1447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21590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46199" y="1752600"/>
            <a:ext cx="1083435"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64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89" y="820057"/>
            <a:ext cx="4244708" cy="4930568"/>
          </a:xfrm>
          <a:prstGeom prst="rect">
            <a:avLst/>
          </a:prstGeom>
        </p:spPr>
      </p:pic>
      <p:sp>
        <p:nvSpPr>
          <p:cNvPr id="8" name="TextBox 7"/>
          <p:cNvSpPr txBox="1"/>
          <p:nvPr/>
        </p:nvSpPr>
        <p:spPr>
          <a:xfrm>
            <a:off x="4267201" y="-78"/>
            <a:ext cx="3962400" cy="553998"/>
          </a:xfrm>
          <a:prstGeom prst="rect">
            <a:avLst/>
          </a:prstGeom>
          <a:noFill/>
        </p:spPr>
        <p:txBody>
          <a:bodyPr wrap="square" rtlCol="0">
            <a:spAutoFit/>
          </a:bodyPr>
          <a:lstStyle/>
          <a:p>
            <a:pPr algn="ctr"/>
            <a:r>
              <a:rPr lang="en-US" sz="3000" b="1" dirty="0" smtClean="0">
                <a:solidFill>
                  <a:schemeClr val="bg1">
                    <a:lumMod val="95000"/>
                  </a:schemeClr>
                </a:solidFill>
                <a:latin typeface="Myriad Pro" pitchFamily="34" charset="0"/>
              </a:rPr>
              <a:t>WAMS/Operations</a:t>
            </a:r>
            <a:endParaRPr lang="en-US" sz="3000" b="1" dirty="0">
              <a:solidFill>
                <a:schemeClr val="bg1">
                  <a:lumMod val="95000"/>
                </a:schemeClr>
              </a:solidFill>
              <a:latin typeface="Myriad Pro" pitchFamily="34" charset="0"/>
            </a:endParaRPr>
          </a:p>
        </p:txBody>
      </p:sp>
      <p:sp>
        <p:nvSpPr>
          <p:cNvPr id="2" name="Oval 1"/>
          <p:cNvSpPr/>
          <p:nvPr/>
        </p:nvSpPr>
        <p:spPr>
          <a:xfrm>
            <a:off x="1752600" y="12954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4999" y="45720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099" y="1538514"/>
            <a:ext cx="800101"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554" y="2281773"/>
            <a:ext cx="3821246" cy="4081167"/>
          </a:xfrm>
          <a:prstGeom prst="rect">
            <a:avLst/>
          </a:prstGeom>
        </p:spPr>
      </p:pic>
      <p:sp>
        <p:nvSpPr>
          <p:cNvPr id="10" name="Oval 9"/>
          <p:cNvSpPr/>
          <p:nvPr/>
        </p:nvSpPr>
        <p:spPr>
          <a:xfrm>
            <a:off x="4724400" y="28956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40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745603"/>
            <a:ext cx="7772400" cy="461665"/>
          </a:xfrm>
          <a:prstGeom prst="rect">
            <a:avLst/>
          </a:prstGeom>
          <a:noFill/>
        </p:spPr>
        <p:txBody>
          <a:bodyPr wrap="square" rtlCol="0">
            <a:spAutoFit/>
          </a:bodyPr>
          <a:lstStyle/>
          <a:p>
            <a:pPr lvl="1"/>
            <a:r>
              <a:rPr lang="en-US" sz="2400" dirty="0" smtClean="0"/>
              <a:t>WCAP Portal: wa.portal.airast.org</a:t>
            </a:r>
            <a:endParaRPr lang="en-US" sz="2400" dirty="0"/>
          </a:p>
        </p:txBody>
      </p:sp>
      <p:sp>
        <p:nvSpPr>
          <p:cNvPr id="8" name="TextBox 7"/>
          <p:cNvSpPr txBox="1"/>
          <p:nvPr/>
        </p:nvSpPr>
        <p:spPr>
          <a:xfrm>
            <a:off x="4629873" y="-47225"/>
            <a:ext cx="3619500" cy="584775"/>
          </a:xfrm>
          <a:prstGeom prst="rect">
            <a:avLst/>
          </a:prstGeom>
          <a:noFill/>
        </p:spPr>
        <p:txBody>
          <a:bodyPr wrap="square" rtlCol="0">
            <a:spAutoFit/>
          </a:bodyPr>
          <a:lstStyle/>
          <a:p>
            <a:pPr algn="ctr"/>
            <a:r>
              <a:rPr lang="en-US" sz="3200" b="1" dirty="0" smtClean="0">
                <a:solidFill>
                  <a:schemeClr val="bg1"/>
                </a:solidFill>
                <a:latin typeface="Myriad Pro" pitchFamily="34" charset="0"/>
              </a:rPr>
              <a:t>Portal</a:t>
            </a:r>
            <a:endParaRPr lang="en-US" sz="3200" b="1" dirty="0">
              <a:solidFill>
                <a:schemeClr val="bg1"/>
              </a:solidFill>
              <a:latin typeface="Myriad Pro"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2000" y="1828800"/>
            <a:ext cx="7010400" cy="4114800"/>
          </a:xfrm>
          <a:prstGeom prst="rect">
            <a:avLst/>
          </a:prstGeom>
        </p:spPr>
      </p:pic>
      <p:sp>
        <p:nvSpPr>
          <p:cNvPr id="6" name="Oval 5"/>
          <p:cNvSpPr/>
          <p:nvPr/>
        </p:nvSpPr>
        <p:spPr>
          <a:xfrm>
            <a:off x="5562600" y="1600200"/>
            <a:ext cx="14478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73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29873" y="-47225"/>
            <a:ext cx="3619500" cy="584775"/>
          </a:xfrm>
          <a:prstGeom prst="rect">
            <a:avLst/>
          </a:prstGeom>
          <a:noFill/>
        </p:spPr>
        <p:txBody>
          <a:bodyPr wrap="square" rtlCol="0">
            <a:spAutoFit/>
          </a:bodyPr>
          <a:lstStyle/>
          <a:p>
            <a:pPr algn="ctr"/>
            <a:r>
              <a:rPr lang="en-US" sz="3200" b="1" dirty="0" smtClean="0">
                <a:solidFill>
                  <a:schemeClr val="bg1"/>
                </a:solidFill>
                <a:latin typeface="Myriad Pro" pitchFamily="34" charset="0"/>
              </a:rPr>
              <a:t>Portal Cards</a:t>
            </a:r>
            <a:endParaRPr lang="en-US" sz="3200" b="1" dirty="0">
              <a:solidFill>
                <a:schemeClr val="bg1"/>
              </a:solidFill>
              <a:latin typeface="Myriad Pro"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324600" y="4225924"/>
            <a:ext cx="1695450" cy="1743075"/>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094" y="838200"/>
            <a:ext cx="5113106" cy="5385401"/>
          </a:xfrm>
          <a:prstGeom prst="rect">
            <a:avLst/>
          </a:prstGeom>
        </p:spPr>
      </p:pic>
    </p:spTree>
    <p:extLst>
      <p:ext uri="{BB962C8B-B14F-4D97-AF65-F5344CB8AC3E}">
        <p14:creationId xmlns:p14="http://schemas.microsoft.com/office/powerpoint/2010/main" val="43909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94516" y="2259194"/>
            <a:ext cx="926548" cy="1009700"/>
          </a:xfrm>
          <a:prstGeom prst="rect">
            <a:avLst/>
          </a:prstGeom>
        </p:spPr>
      </p:pic>
      <p:sp>
        <p:nvSpPr>
          <p:cNvPr id="3" name="Content Placeholder 2"/>
          <p:cNvSpPr>
            <a:spLocks noGrp="1"/>
          </p:cNvSpPr>
          <p:nvPr>
            <p:ph idx="1"/>
          </p:nvPr>
        </p:nvSpPr>
        <p:spPr>
          <a:xfrm>
            <a:off x="533400" y="967883"/>
            <a:ext cx="7162800" cy="5051917"/>
          </a:xfrm>
        </p:spPr>
        <p:txBody>
          <a:bodyPr>
            <a:normAutofit lnSpcReduction="10000"/>
          </a:bodyPr>
          <a:lstStyle/>
          <a:p>
            <a:pPr marL="0" indent="0">
              <a:buNone/>
            </a:pPr>
            <a:r>
              <a:rPr lang="en-US" dirty="0" smtClean="0">
                <a:solidFill>
                  <a:schemeClr val="tx1">
                    <a:lumMod val="85000"/>
                    <a:lumOff val="15000"/>
                  </a:schemeClr>
                </a:solidFill>
              </a:rPr>
              <a:t>TA &amp; Test Coordinator User Cards include 4 sections</a:t>
            </a:r>
            <a:endParaRPr lang="en-US" u="sng" dirty="0" smtClean="0">
              <a:solidFill>
                <a:schemeClr val="tx1">
                  <a:lumMod val="85000"/>
                  <a:lumOff val="15000"/>
                </a:schemeClr>
              </a:solidFill>
            </a:endParaRPr>
          </a:p>
          <a:p>
            <a:pPr marL="457200" indent="-457200">
              <a:buClrTx/>
              <a:buAutoNum type="arabicPeriod"/>
            </a:pPr>
            <a:r>
              <a:rPr lang="en-US" sz="2100" dirty="0" smtClean="0">
                <a:solidFill>
                  <a:schemeClr val="tx1">
                    <a:lumMod val="85000"/>
                    <a:lumOff val="15000"/>
                  </a:schemeClr>
                </a:solidFill>
              </a:rPr>
              <a:t>General Information </a:t>
            </a:r>
          </a:p>
          <a:p>
            <a:pPr marL="457200" indent="-457200">
              <a:buClrTx/>
              <a:buAutoNum type="arabicPeriod"/>
            </a:pPr>
            <a:r>
              <a:rPr lang="en-US" sz="2100" dirty="0" smtClean="0">
                <a:solidFill>
                  <a:schemeClr val="tx1">
                    <a:lumMod val="85000"/>
                    <a:lumOff val="15000"/>
                  </a:schemeClr>
                </a:solidFill>
              </a:rPr>
              <a:t>User Guides and Manuals</a:t>
            </a:r>
          </a:p>
          <a:p>
            <a:pPr marL="457200" indent="-457200">
              <a:buClrTx/>
              <a:buAutoNum type="arabicPeriod"/>
            </a:pPr>
            <a:r>
              <a:rPr lang="en-US" sz="2100" dirty="0" smtClean="0">
                <a:solidFill>
                  <a:schemeClr val="tx1">
                    <a:lumMod val="85000"/>
                    <a:lumOff val="15000"/>
                  </a:schemeClr>
                </a:solidFill>
              </a:rPr>
              <a:t>Assessment Resources</a:t>
            </a:r>
          </a:p>
          <a:p>
            <a:pPr marL="457200" indent="-457200">
              <a:buClrTx/>
              <a:buAutoNum type="arabicPeriod"/>
            </a:pPr>
            <a:r>
              <a:rPr lang="en-US" sz="2100" dirty="0" smtClean="0">
                <a:solidFill>
                  <a:schemeClr val="tx1">
                    <a:lumMod val="85000"/>
                    <a:lumOff val="15000"/>
                  </a:schemeClr>
                </a:solidFill>
              </a:rPr>
              <a:t>Modules</a:t>
            </a:r>
          </a:p>
          <a:p>
            <a:pPr marL="457200" indent="-457200">
              <a:buClrTx/>
              <a:buAutoNum type="arabicPeriod"/>
            </a:pPr>
            <a:endParaRPr lang="en-US" sz="1800" dirty="0">
              <a:solidFill>
                <a:schemeClr val="tx1">
                  <a:lumMod val="85000"/>
                  <a:lumOff val="15000"/>
                </a:schemeClr>
              </a:solidFill>
            </a:endParaRPr>
          </a:p>
          <a:p>
            <a:pPr marL="0" indent="0">
              <a:buClrTx/>
              <a:buNone/>
            </a:pPr>
            <a:r>
              <a:rPr lang="en-US" dirty="0" smtClean="0">
                <a:solidFill>
                  <a:schemeClr val="tx1">
                    <a:lumMod val="85000"/>
                    <a:lumOff val="15000"/>
                  </a:schemeClr>
                </a:solidFill>
              </a:rPr>
              <a:t>Advanced </a:t>
            </a:r>
            <a:r>
              <a:rPr lang="en-US" dirty="0">
                <a:solidFill>
                  <a:schemeClr val="tx1">
                    <a:lumMod val="85000"/>
                    <a:lumOff val="15000"/>
                  </a:schemeClr>
                </a:solidFill>
              </a:rPr>
              <a:t>Search </a:t>
            </a:r>
            <a:r>
              <a:rPr lang="en-US" dirty="0" smtClean="0">
                <a:solidFill>
                  <a:schemeClr val="tx1">
                    <a:lumMod val="85000"/>
                    <a:lumOff val="15000"/>
                  </a:schemeClr>
                </a:solidFill>
              </a:rPr>
              <a:t>Option Available</a:t>
            </a:r>
          </a:p>
          <a:p>
            <a:pPr marL="457200" indent="-457200">
              <a:buClrTx/>
              <a:buFont typeface="+mj-lt"/>
              <a:buAutoNum type="arabicPeriod"/>
            </a:pPr>
            <a:r>
              <a:rPr lang="en-US" sz="2100" dirty="0">
                <a:solidFill>
                  <a:schemeClr val="tx1">
                    <a:lumMod val="85000"/>
                    <a:lumOff val="15000"/>
                  </a:schemeClr>
                </a:solidFill>
              </a:rPr>
              <a:t>Within User Card, </a:t>
            </a:r>
            <a:r>
              <a:rPr lang="en-US" sz="2100" dirty="0" smtClean="0">
                <a:solidFill>
                  <a:schemeClr val="tx1">
                    <a:lumMod val="85000"/>
                    <a:lumOff val="15000"/>
                  </a:schemeClr>
                </a:solidFill>
              </a:rPr>
              <a:t>click “Resources</a:t>
            </a:r>
            <a:r>
              <a:rPr lang="en-US" sz="2100" dirty="0">
                <a:solidFill>
                  <a:schemeClr val="tx1">
                    <a:lumMod val="85000"/>
                    <a:lumOff val="15000"/>
                  </a:schemeClr>
                </a:solidFill>
              </a:rPr>
              <a:t>” </a:t>
            </a:r>
            <a:r>
              <a:rPr lang="en-US" sz="2100" dirty="0" smtClean="0">
                <a:solidFill>
                  <a:schemeClr val="tx1">
                    <a:lumMod val="85000"/>
                    <a:lumOff val="15000"/>
                  </a:schemeClr>
                </a:solidFill>
              </a:rPr>
              <a:t/>
            </a:r>
            <a:br>
              <a:rPr lang="en-US" sz="2100" dirty="0" smtClean="0">
                <a:solidFill>
                  <a:schemeClr val="tx1">
                    <a:lumMod val="85000"/>
                    <a:lumOff val="15000"/>
                  </a:schemeClr>
                </a:solidFill>
              </a:rPr>
            </a:br>
            <a:r>
              <a:rPr lang="en-US" sz="2100" dirty="0" smtClean="0">
                <a:solidFill>
                  <a:schemeClr val="tx1">
                    <a:lumMod val="85000"/>
                    <a:lumOff val="15000"/>
                  </a:schemeClr>
                </a:solidFill>
              </a:rPr>
              <a:t>on top toolbar and </a:t>
            </a:r>
            <a:br>
              <a:rPr lang="en-US" sz="2100" dirty="0" smtClean="0">
                <a:solidFill>
                  <a:schemeClr val="tx1">
                    <a:lumMod val="85000"/>
                    <a:lumOff val="15000"/>
                  </a:schemeClr>
                </a:solidFill>
              </a:rPr>
            </a:br>
            <a:r>
              <a:rPr lang="en-US" sz="2100" dirty="0" smtClean="0">
                <a:solidFill>
                  <a:schemeClr val="tx1">
                    <a:lumMod val="85000"/>
                    <a:lumOff val="15000"/>
                  </a:schemeClr>
                </a:solidFill>
              </a:rPr>
              <a:t>select appropriate user</a:t>
            </a:r>
            <a:endParaRPr lang="en-US" sz="2100" dirty="0">
              <a:solidFill>
                <a:schemeClr val="tx1">
                  <a:lumMod val="85000"/>
                  <a:lumOff val="15000"/>
                </a:schemeClr>
              </a:solidFill>
            </a:endParaRPr>
          </a:p>
          <a:p>
            <a:pPr marL="457200" indent="-457200">
              <a:buClrTx/>
              <a:buFont typeface="+mj-lt"/>
              <a:buAutoNum type="arabicPeriod"/>
            </a:pPr>
            <a:r>
              <a:rPr lang="en-US" sz="2100" dirty="0" smtClean="0">
                <a:solidFill>
                  <a:schemeClr val="tx1">
                    <a:lumMod val="85000"/>
                    <a:lumOff val="15000"/>
                  </a:schemeClr>
                </a:solidFill>
              </a:rPr>
              <a:t>Upper left side of screen, enter</a:t>
            </a:r>
            <a:br>
              <a:rPr lang="en-US" sz="2100" dirty="0" smtClean="0">
                <a:solidFill>
                  <a:schemeClr val="tx1">
                    <a:lumMod val="85000"/>
                    <a:lumOff val="15000"/>
                  </a:schemeClr>
                </a:solidFill>
              </a:rPr>
            </a:br>
            <a:r>
              <a:rPr lang="en-US" sz="2100" dirty="0" smtClean="0">
                <a:solidFill>
                  <a:schemeClr val="tx1">
                    <a:lumMod val="85000"/>
                    <a:lumOff val="15000"/>
                  </a:schemeClr>
                </a:solidFill>
              </a:rPr>
              <a:t>search criteria</a:t>
            </a:r>
          </a:p>
          <a:p>
            <a:pPr marL="457200" indent="-457200">
              <a:buClrTx/>
              <a:buFont typeface="+mj-lt"/>
              <a:buAutoNum type="arabicPeriod"/>
            </a:pPr>
            <a:r>
              <a:rPr lang="en-US" sz="2100" dirty="0" smtClean="0">
                <a:solidFill>
                  <a:schemeClr val="tx1">
                    <a:lumMod val="85000"/>
                    <a:lumOff val="15000"/>
                  </a:schemeClr>
                </a:solidFill>
              </a:rPr>
              <a:t>Click Search button</a:t>
            </a:r>
            <a:endParaRPr lang="en-US" sz="2100" dirty="0">
              <a:solidFill>
                <a:schemeClr val="tx1">
                  <a:lumMod val="85000"/>
                  <a:lumOff val="15000"/>
                </a:schemeClr>
              </a:solidFill>
            </a:endParaRPr>
          </a:p>
        </p:txBody>
      </p:sp>
      <p:sp>
        <p:nvSpPr>
          <p:cNvPr id="4" name="Slide Number Placeholder 3"/>
          <p:cNvSpPr>
            <a:spLocks noGrp="1"/>
          </p:cNvSpPr>
          <p:nvPr>
            <p:ph type="sldNum" sz="quarter" idx="12"/>
          </p:nvPr>
        </p:nvSpPr>
        <p:spPr>
          <a:xfrm>
            <a:off x="4649096" y="1"/>
            <a:ext cx="3504304" cy="589616"/>
          </a:xfrm>
        </p:spPr>
        <p:txBody>
          <a:bodyPr/>
          <a:lstStyle/>
          <a:p>
            <a:pPr algn="ctr"/>
            <a:r>
              <a:rPr lang="en-US" sz="2200" b="1" dirty="0" smtClean="0">
                <a:solidFill>
                  <a:schemeClr val="bg1"/>
                </a:solidFill>
                <a:latin typeface="Myriad Pro" pitchFamily="34" charset="0"/>
              </a:rPr>
              <a:t>Resources for TAs, DCs, DAs, &amp; SCs</a:t>
            </a:r>
            <a:endParaRPr lang="en-US" sz="2200" b="1" dirty="0">
              <a:solidFill>
                <a:schemeClr val="bg1"/>
              </a:solidFill>
              <a:latin typeface="Myriad Pro" pitchFamily="34" charset="0"/>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564" y="2036355"/>
            <a:ext cx="953469" cy="1029366"/>
          </a:xfrm>
          <a:prstGeom prst="rect">
            <a:avLst/>
          </a:prstGeom>
        </p:spPr>
      </p:pic>
      <p:pic>
        <p:nvPicPr>
          <p:cNvPr id="2" name="Picture 1"/>
          <p:cNvPicPr>
            <a:picLocks noChangeAspect="1"/>
          </p:cNvPicPr>
          <p:nvPr/>
        </p:nvPicPr>
        <p:blipFill>
          <a:blip r:embed="rId5"/>
          <a:stretch>
            <a:fillRect/>
          </a:stretch>
        </p:blipFill>
        <p:spPr>
          <a:xfrm>
            <a:off x="5449647" y="1781956"/>
            <a:ext cx="881055" cy="954477"/>
          </a:xfrm>
          <a:prstGeom prst="rect">
            <a:avLst/>
          </a:prstGeom>
        </p:spPr>
      </p:pic>
      <p:pic>
        <p:nvPicPr>
          <p:cNvPr id="5" name="Picture 4"/>
          <p:cNvPicPr>
            <a:picLocks noChangeAspect="1"/>
          </p:cNvPicPr>
          <p:nvPr/>
        </p:nvPicPr>
        <p:blipFill>
          <a:blip r:embed="rId6"/>
          <a:stretch>
            <a:fillRect/>
          </a:stretch>
        </p:blipFill>
        <p:spPr>
          <a:xfrm>
            <a:off x="4664122" y="1470992"/>
            <a:ext cx="893758" cy="981381"/>
          </a:xfrm>
          <a:prstGeom prst="rect">
            <a:avLst/>
          </a:prstGeom>
        </p:spPr>
      </p:pic>
      <p:pic>
        <p:nvPicPr>
          <p:cNvPr id="9" name="Picture 8"/>
          <p:cNvPicPr>
            <a:picLocks noChangeAspect="1"/>
          </p:cNvPicPr>
          <p:nvPr/>
        </p:nvPicPr>
        <p:blipFill>
          <a:blip r:embed="rId7"/>
          <a:stretch>
            <a:fillRect/>
          </a:stretch>
        </p:blipFill>
        <p:spPr>
          <a:xfrm>
            <a:off x="5638851" y="4552783"/>
            <a:ext cx="3010363" cy="1962704"/>
          </a:xfrm>
          <a:prstGeom prst="rect">
            <a:avLst/>
          </a:prstGeom>
          <a:ln>
            <a:solidFill>
              <a:schemeClr val="accent1"/>
            </a:solidFill>
          </a:ln>
        </p:spPr>
      </p:pic>
    </p:spTree>
    <p:extLst>
      <p:ext uri="{BB962C8B-B14F-4D97-AF65-F5344CB8AC3E}">
        <p14:creationId xmlns:p14="http://schemas.microsoft.com/office/powerpoint/2010/main" val="1989937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5562600" cy="4657229"/>
          </a:xfrm>
          <a:prstGeom prst="rect">
            <a:avLst/>
          </a:prstGeom>
        </p:spPr>
      </p:pic>
      <p:sp>
        <p:nvSpPr>
          <p:cNvPr id="8" name="TextBox 7"/>
          <p:cNvSpPr txBox="1"/>
          <p:nvPr/>
        </p:nvSpPr>
        <p:spPr>
          <a:xfrm>
            <a:off x="4629873" y="-47225"/>
            <a:ext cx="3619500" cy="584775"/>
          </a:xfrm>
          <a:prstGeom prst="rect">
            <a:avLst/>
          </a:prstGeom>
          <a:noFill/>
        </p:spPr>
        <p:txBody>
          <a:bodyPr wrap="square" rtlCol="0">
            <a:spAutoFit/>
          </a:bodyPr>
          <a:lstStyle/>
          <a:p>
            <a:pPr algn="ctr"/>
            <a:r>
              <a:rPr lang="en-US" sz="3200" b="1" dirty="0" smtClean="0">
                <a:solidFill>
                  <a:schemeClr val="bg1"/>
                </a:solidFill>
                <a:latin typeface="Myriad Pro" pitchFamily="34" charset="0"/>
              </a:rPr>
              <a:t>TIDE Icons</a:t>
            </a:r>
            <a:endParaRPr lang="en-US" sz="3200" b="1" dirty="0">
              <a:solidFill>
                <a:schemeClr val="bg1"/>
              </a:solidFill>
              <a:latin typeface="Myriad Pro"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622" y="2286000"/>
            <a:ext cx="1767993" cy="1356478"/>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104" y="4419600"/>
            <a:ext cx="1722269" cy="1112616"/>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732507"/>
            <a:ext cx="8229600" cy="683545"/>
          </a:xfrm>
          <a:prstGeom prst="rect">
            <a:avLst/>
          </a:prstGeom>
        </p:spPr>
      </p:pic>
      <p:pic>
        <p:nvPicPr>
          <p:cNvPr id="7" name="Picture 2" descr="C:\Users\07460\AppData\Local\Microsoft\Windows\Temporary Internet Files\Content.IE5\546DB31H\1024px-New_icon_bluestar16_bold.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0" y="496410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07460\AppData\Local\Microsoft\Windows\Temporary Internet Files\Content.IE5\546DB31H\1024px-New_icon_bluestar16_bold.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44196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8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5851</TotalTime>
  <Words>3480</Words>
  <Application>Microsoft Office PowerPoint</Application>
  <PresentationFormat>On-screen Show (4:3)</PresentationFormat>
  <Paragraphs>416</Paragraphs>
  <Slides>20</Slides>
  <Notes>20</Notes>
  <HiddenSlides>4</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New District/School Test Coordinator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district assessment coordinator</dc:title>
  <dc:creator>Diaz, Ailienette</dc:creator>
  <cp:lastModifiedBy>Campbell, Terry</cp:lastModifiedBy>
  <cp:revision>326</cp:revision>
  <cp:lastPrinted>2016-01-06T21:32:39Z</cp:lastPrinted>
  <dcterms:created xsi:type="dcterms:W3CDTF">2012-11-26T19:16:03Z</dcterms:created>
  <dcterms:modified xsi:type="dcterms:W3CDTF">2016-01-06T23:16:41Z</dcterms:modified>
</cp:coreProperties>
</file>