
<file path=[Content_Types].xml><?xml version="1.0" encoding="utf-8"?>
<Types xmlns="http://schemas.openxmlformats.org/package/2006/content-types">
  <Default Extension="tmp" ContentType="image/png"/>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1"/>
  </p:notesMasterIdLst>
  <p:handoutMasterIdLst>
    <p:handoutMasterId r:id="rId42"/>
  </p:handoutMasterIdLst>
  <p:sldIdLst>
    <p:sldId id="256" r:id="rId2"/>
    <p:sldId id="284" r:id="rId3"/>
    <p:sldId id="265" r:id="rId4"/>
    <p:sldId id="334" r:id="rId5"/>
    <p:sldId id="335" r:id="rId6"/>
    <p:sldId id="318" r:id="rId7"/>
    <p:sldId id="319" r:id="rId8"/>
    <p:sldId id="320" r:id="rId9"/>
    <p:sldId id="323" r:id="rId10"/>
    <p:sldId id="343" r:id="rId11"/>
    <p:sldId id="338" r:id="rId12"/>
    <p:sldId id="330" r:id="rId13"/>
    <p:sldId id="331" r:id="rId14"/>
    <p:sldId id="332" r:id="rId15"/>
    <p:sldId id="350" r:id="rId16"/>
    <p:sldId id="346" r:id="rId17"/>
    <p:sldId id="322" r:id="rId18"/>
    <p:sldId id="339" r:id="rId19"/>
    <p:sldId id="328" r:id="rId20"/>
    <p:sldId id="272" r:id="rId21"/>
    <p:sldId id="285" r:id="rId22"/>
    <p:sldId id="277" r:id="rId23"/>
    <p:sldId id="340" r:id="rId24"/>
    <p:sldId id="261" r:id="rId25"/>
    <p:sldId id="289" r:id="rId26"/>
    <p:sldId id="258" r:id="rId27"/>
    <p:sldId id="341" r:id="rId28"/>
    <p:sldId id="327" r:id="rId29"/>
    <p:sldId id="288" r:id="rId30"/>
    <p:sldId id="263" r:id="rId31"/>
    <p:sldId id="259" r:id="rId32"/>
    <p:sldId id="276" r:id="rId33"/>
    <p:sldId id="325" r:id="rId34"/>
    <p:sldId id="326" r:id="rId35"/>
    <p:sldId id="342" r:id="rId36"/>
    <p:sldId id="270" r:id="rId37"/>
    <p:sldId id="349" r:id="rId38"/>
    <p:sldId id="302" r:id="rId39"/>
    <p:sldId id="345"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1628" autoAdjust="0"/>
  </p:normalViewPr>
  <p:slideViewPr>
    <p:cSldViewPr>
      <p:cViewPr varScale="1">
        <p:scale>
          <a:sx n="77" d="100"/>
          <a:sy n="77" d="100"/>
        </p:scale>
        <p:origin x="30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7740"/>
    </p:cViewPr>
  </p:sorterViewPr>
  <p:notesViewPr>
    <p:cSldViewPr>
      <p:cViewPr varScale="1">
        <p:scale>
          <a:sx n="63" d="100"/>
          <a:sy n="63" d="100"/>
        </p:scale>
        <p:origin x="-3158" y="-77"/>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2" y="0"/>
            <a:ext cx="3038475" cy="465138"/>
          </a:xfrm>
          <a:prstGeom prst="rect">
            <a:avLst/>
          </a:prstGeom>
        </p:spPr>
        <p:txBody>
          <a:bodyPr vert="horz" lIns="91440" tIns="45720" rIns="91440" bIns="45720" rtlCol="0"/>
          <a:lstStyle>
            <a:lvl1pPr algn="r">
              <a:defRPr sz="1200"/>
            </a:lvl1pPr>
          </a:lstStyle>
          <a:p>
            <a:fld id="{9C78B539-E88A-4381-85E5-9900F0206FAF}" type="datetimeFigureOut">
              <a:rPr lang="en-US" smtClean="0"/>
              <a:t>1/27/2017</a:t>
            </a:fld>
            <a:endParaRPr lang="en-US" dirty="0"/>
          </a:p>
        </p:txBody>
      </p:sp>
      <p:sp>
        <p:nvSpPr>
          <p:cNvPr id="4" name="Footer Placeholder 3"/>
          <p:cNvSpPr>
            <a:spLocks noGrp="1"/>
          </p:cNvSpPr>
          <p:nvPr>
            <p:ph type="ftr" sz="quarter" idx="2"/>
          </p:nvPr>
        </p:nvSpPr>
        <p:spPr>
          <a:xfrm>
            <a:off x="9" y="8829675"/>
            <a:ext cx="3038475" cy="465138"/>
          </a:xfrm>
          <a:prstGeom prst="rect">
            <a:avLst/>
          </a:prstGeom>
        </p:spPr>
        <p:txBody>
          <a:bodyPr vert="horz" lIns="91440" tIns="45720" rIns="91440" bIns="45720" rtlCol="0" anchor="b"/>
          <a:lstStyle>
            <a:lvl1pPr algn="l">
              <a:defRPr sz="1200"/>
            </a:lvl1pPr>
          </a:lstStyle>
          <a:p>
            <a:r>
              <a:rPr lang="en-US" smtClean="0"/>
              <a:t>ELPA21 2016-17 Training</a:t>
            </a:r>
            <a:endParaRPr lang="en-US" dirty="0"/>
          </a:p>
        </p:txBody>
      </p:sp>
      <p:sp>
        <p:nvSpPr>
          <p:cNvPr id="5" name="Slide Number Placeholder 4"/>
          <p:cNvSpPr>
            <a:spLocks noGrp="1"/>
          </p:cNvSpPr>
          <p:nvPr>
            <p:ph type="sldNum" sz="quarter" idx="3"/>
          </p:nvPr>
        </p:nvSpPr>
        <p:spPr>
          <a:xfrm>
            <a:off x="3970342" y="8829675"/>
            <a:ext cx="3038475" cy="465138"/>
          </a:xfrm>
          <a:prstGeom prst="rect">
            <a:avLst/>
          </a:prstGeom>
        </p:spPr>
        <p:txBody>
          <a:bodyPr vert="horz" lIns="91440" tIns="45720" rIns="91440" bIns="45720" rtlCol="0" anchor="b"/>
          <a:lstStyle>
            <a:lvl1pPr algn="r">
              <a:defRPr sz="1200"/>
            </a:lvl1pPr>
          </a:lstStyle>
          <a:p>
            <a:fld id="{9EC302DA-480C-4C31-BEC3-7921F50D2F26}" type="slidenum">
              <a:rPr lang="en-US" smtClean="0"/>
              <a:t>‹#›</a:t>
            </a:fld>
            <a:endParaRPr lang="en-US" dirty="0"/>
          </a:p>
        </p:txBody>
      </p:sp>
    </p:spTree>
    <p:extLst>
      <p:ext uri="{BB962C8B-B14F-4D97-AF65-F5344CB8AC3E}">
        <p14:creationId xmlns:p14="http://schemas.microsoft.com/office/powerpoint/2010/main" val="355072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44" y="2"/>
            <a:ext cx="3037840" cy="464820"/>
          </a:xfrm>
          <a:prstGeom prst="rect">
            <a:avLst/>
          </a:prstGeom>
        </p:spPr>
        <p:txBody>
          <a:bodyPr vert="horz" lIns="92446" tIns="46223" rIns="92446" bIns="46223" rtlCol="0"/>
          <a:lstStyle>
            <a:lvl1pPr algn="r">
              <a:defRPr sz="1200"/>
            </a:lvl1pPr>
          </a:lstStyle>
          <a:p>
            <a:fld id="{4D5E9BC9-7D59-4AD6-84E8-221791CDF206}" type="datetimeFigureOut">
              <a:rPr lang="en-US" smtClean="0"/>
              <a:t>1/27/2017</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29969"/>
            <a:ext cx="3037840" cy="464820"/>
          </a:xfrm>
          <a:prstGeom prst="rect">
            <a:avLst/>
          </a:prstGeom>
        </p:spPr>
        <p:txBody>
          <a:bodyPr vert="horz" lIns="92446" tIns="46223" rIns="92446" bIns="46223" rtlCol="0" anchor="b"/>
          <a:lstStyle>
            <a:lvl1pPr algn="l">
              <a:defRPr sz="1200"/>
            </a:lvl1pPr>
          </a:lstStyle>
          <a:p>
            <a:r>
              <a:rPr lang="en-US" smtClean="0"/>
              <a:t>ELPA21 2016-17 Training</a:t>
            </a:r>
            <a:endParaRPr lang="en-US" dirty="0"/>
          </a:p>
        </p:txBody>
      </p:sp>
      <p:sp>
        <p:nvSpPr>
          <p:cNvPr id="7" name="Slide Number Placeholder 6"/>
          <p:cNvSpPr>
            <a:spLocks noGrp="1"/>
          </p:cNvSpPr>
          <p:nvPr>
            <p:ph type="sldNum" sz="quarter" idx="5"/>
          </p:nvPr>
        </p:nvSpPr>
        <p:spPr>
          <a:xfrm>
            <a:off x="3970944" y="8829969"/>
            <a:ext cx="3037840" cy="464820"/>
          </a:xfrm>
          <a:prstGeom prst="rect">
            <a:avLst/>
          </a:prstGeom>
        </p:spPr>
        <p:txBody>
          <a:bodyPr vert="horz" lIns="92446" tIns="46223" rIns="92446" bIns="46223" rtlCol="0" anchor="b"/>
          <a:lstStyle>
            <a:lvl1pPr algn="r">
              <a:defRPr sz="1200"/>
            </a:lvl1pPr>
          </a:lstStyle>
          <a:p>
            <a:fld id="{1EAF2419-58CC-409A-8F02-C3BE852627FF}" type="slidenum">
              <a:rPr lang="en-US" smtClean="0"/>
              <a:t>‹#›</a:t>
            </a:fld>
            <a:endParaRPr lang="en-US" dirty="0"/>
          </a:p>
        </p:txBody>
      </p:sp>
    </p:spTree>
    <p:extLst>
      <p:ext uri="{BB962C8B-B14F-4D97-AF65-F5344CB8AC3E}">
        <p14:creationId xmlns:p14="http://schemas.microsoft.com/office/powerpoint/2010/main" val="16631290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1</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406464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Test tickets have student</a:t>
            </a:r>
            <a:r>
              <a:rPr lang="en-US" sz="1600" baseline="0" dirty="0" smtClean="0"/>
              <a:t> information on them and need to be secured. They can be locked up and used for another session or for interims, therefore do not have students write the session on the card.</a:t>
            </a:r>
          </a:p>
          <a:p>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Make scratch paper available, if a student wants to use paper, ask them to write their name on the sheet(s) and collect when testing is done.</a:t>
            </a:r>
          </a:p>
          <a:p>
            <a:endParaRPr lang="en-US" sz="1600" dirty="0" smtClean="0"/>
          </a:p>
          <a:p>
            <a:r>
              <a:rPr lang="en-US" sz="1600" dirty="0" smtClean="0"/>
              <a:t>Record on the scratch paper log.</a:t>
            </a:r>
          </a:p>
          <a:p>
            <a:endParaRPr lang="en-US" sz="1600" dirty="0" smtClean="0"/>
          </a:p>
          <a:p>
            <a:r>
              <a:rPr lang="en-US" sz="1600" dirty="0" smtClean="0"/>
              <a:t>Log out/in K-1 test booklets.</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261927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11</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1266519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First</a:t>
            </a:r>
            <a:r>
              <a:rPr lang="en-US" sz="1600" baseline="0" dirty="0" smtClean="0"/>
              <a:t> there are 4 segments to the exam. They may be referred to as subtests or domains, but they remain: Listening, Reading, Writing &amp; Speaking.</a:t>
            </a:r>
          </a:p>
          <a:p>
            <a:r>
              <a:rPr lang="en-US" sz="1600" baseline="0" dirty="0" smtClean="0"/>
              <a:t>Because they are part of the one grade level exam, the sequence is pre-determined by the computer system.</a:t>
            </a:r>
          </a:p>
          <a:p>
            <a:r>
              <a:rPr lang="en-US" sz="1600" baseline="0" dirty="0" smtClean="0"/>
              <a:t>Directions for the next segment will be needed for the student. The TAM will provide clear directions once it is published.</a:t>
            </a:r>
          </a:p>
          <a:p>
            <a:r>
              <a:rPr lang="en-US" sz="1600" baseline="0" dirty="0" smtClean="0"/>
              <a:t>Subtests should be finished in the day started. In the rare instance when the student needs more time, they will return within the segment.</a:t>
            </a:r>
          </a:p>
          <a:p>
            <a:r>
              <a:rPr lang="en-US" sz="1600" baseline="0" dirty="0" smtClean="0"/>
              <a:t>When possible, predetermine whether you will administer one segment or more than one in the day. However, classroom management can be used to determine if a small group should continue on while others in the room remain in the current segment.</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12</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76121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Listening</a:t>
            </a:r>
            <a:r>
              <a:rPr lang="en-US" sz="1600" baseline="0" dirty="0" smtClean="0"/>
              <a:t> needs audio sound so students are prompted to check the volume and raise their hands if they need assistance.</a:t>
            </a:r>
          </a:p>
          <a:p>
            <a:endParaRPr lang="en-US" sz="1600" baseline="0" dirty="0" smtClean="0"/>
          </a:p>
          <a:p>
            <a:r>
              <a:rPr lang="en-US" sz="1600" baseline="0" dirty="0" smtClean="0"/>
              <a:t>Reading: Different type of texts and responses consist of multiple choice and drag and drop questions.</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292047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Writing:</a:t>
            </a:r>
            <a:r>
              <a:rPr lang="en-US" sz="1600" baseline="0" dirty="0" smtClean="0"/>
              <a:t> Lower grades drag &amp; drop letters or words to form sentences. Higher grades will also type responses.</a:t>
            </a:r>
          </a:p>
          <a:p>
            <a:r>
              <a:rPr lang="en-US" sz="1600" baseline="0" dirty="0" smtClean="0"/>
              <a:t>There will be a DFA sent with test materials for the K-1 Writing.</a:t>
            </a:r>
          </a:p>
          <a:p>
            <a:endParaRPr lang="en-US" sz="1600" baseline="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14</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193695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Speaking: Requires a headset with microphone, stop when done and listen to their response. If not satisfied, re-record by selecting Record again.</a:t>
            </a:r>
          </a:p>
          <a:p>
            <a:endParaRPr lang="en-US" sz="1600" baseline="0" dirty="0" smtClean="0"/>
          </a:p>
          <a:p>
            <a:r>
              <a:rPr lang="en-US" sz="1600" baseline="0" dirty="0" smtClean="0"/>
              <a:t>Students will need practice with this feature especially. They have 2 opportunities to re-record without an IEP or 504 plan.</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941830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TA Pause</a:t>
            </a:r>
            <a:r>
              <a:rPr lang="en-US" sz="1600" baseline="0" dirty="0" smtClean="0"/>
              <a:t> lasts 20 minutes </a:t>
            </a:r>
            <a:endParaRPr lang="en-US" sz="1600" dirty="0" smtClean="0"/>
          </a:p>
          <a:p>
            <a:r>
              <a:rPr lang="en-US" sz="1600" dirty="0" smtClean="0"/>
              <a:t>When the student finishes a segment/subtest, they will be reminded that they cannot</a:t>
            </a:r>
            <a:r>
              <a:rPr lang="en-US" sz="1600" baseline="0" dirty="0" smtClean="0"/>
              <a:t> go back so they must review before they submit.</a:t>
            </a:r>
          </a:p>
          <a:p>
            <a:endParaRPr lang="en-US" sz="1600" baseline="0" dirty="0" smtClean="0"/>
          </a:p>
          <a:p>
            <a:r>
              <a:rPr lang="en-US" sz="1600" baseline="0" dirty="0" smtClean="0"/>
              <a:t>The test can be paused to use the restroom or a quick break. But pausing for lunch extends the 20 minute rule and will likely require starting a new session ID. Again, this is an assessment application feature that needs to be confirmed in the TAM.</a:t>
            </a:r>
          </a:p>
          <a:p>
            <a:endParaRPr lang="en-US" sz="1600" baseline="0" dirty="0" smtClean="0"/>
          </a:p>
          <a:p>
            <a:r>
              <a:rPr lang="en-US" sz="1600" baseline="0" dirty="0" smtClean="0"/>
              <a:t>ELPA21 has same segment rules as ELA - SBA</a:t>
            </a:r>
          </a:p>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16</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761216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Since we still have paper-pencil</a:t>
            </a:r>
            <a:r>
              <a:rPr lang="en-US" sz="1600" baseline="0" dirty="0" smtClean="0"/>
              <a:t> for K-1, we will follow the procedures for securing test materials at all times.</a:t>
            </a:r>
          </a:p>
          <a:p>
            <a:r>
              <a:rPr lang="en-US" sz="1600" baseline="0" dirty="0" smtClean="0"/>
              <a:t>Inventory, sign out process and be sure to record which students used which booklet!</a:t>
            </a:r>
          </a:p>
          <a:p>
            <a:r>
              <a:rPr lang="en-US" sz="1600" baseline="0" dirty="0" smtClean="0"/>
              <a:t>This is required, we cannot request a score review or merge 2 IDs if we don’t know the booklet #’s tested.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In the unlikely event that a booklet is missing, it is imperative that we have the record of each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In TIDE, run Plan and Manage Testing to verify completed segments in the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You will also want to record when all students are assessed to begin running reports in ORS score reports.</a:t>
            </a:r>
          </a:p>
        </p:txBody>
      </p:sp>
      <p:sp>
        <p:nvSpPr>
          <p:cNvPr id="4" name="Slide Number Placeholder 3"/>
          <p:cNvSpPr>
            <a:spLocks noGrp="1"/>
          </p:cNvSpPr>
          <p:nvPr>
            <p:ph type="sldNum" sz="quarter" idx="10"/>
          </p:nvPr>
        </p:nvSpPr>
        <p:spPr/>
        <p:txBody>
          <a:bodyPr/>
          <a:lstStyle/>
          <a:p>
            <a:fld id="{1EAF2419-58CC-409A-8F02-C3BE852627FF}"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202118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F2419-58CC-409A-8F02-C3BE852627FF}" type="slidenum">
              <a:rPr lang="en-US" smtClean="0"/>
              <a:t>18</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2178309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is suggested times for planning purposes and is in the building</a:t>
            </a:r>
            <a:r>
              <a:rPr lang="en-US" sz="1600" baseline="0" dirty="0" smtClean="0"/>
              <a:t> plan.</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19</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24235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617401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next 2 slides will discuss some key decisions and steps that need to be completed prior to testing.</a:t>
            </a:r>
            <a:endParaRPr lang="en-US" sz="1600" baseline="0" dirty="0" smtClean="0"/>
          </a:p>
          <a:p>
            <a:endParaRPr lang="en-US" sz="1600" baseline="0" dirty="0" smtClean="0"/>
          </a:p>
          <a:p>
            <a:r>
              <a:rPr lang="en-US" sz="1600" baseline="0" dirty="0" smtClean="0"/>
              <a:t>Read the required manuals.</a:t>
            </a:r>
          </a:p>
          <a:p>
            <a:r>
              <a:rPr lang="en-US" sz="1600" baseline="0" dirty="0" smtClean="0"/>
              <a:t>Execute the building plan – much of what we discuss will be in the plan for you to assign or delegate the task.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Understand your role in TIDE.</a:t>
            </a:r>
          </a:p>
          <a:p>
            <a:r>
              <a:rPr lang="en-US" sz="1600" baseline="0" dirty="0" smtClean="0"/>
              <a:t>Confirm TAs at your site, TAs can be added by SCs </a:t>
            </a:r>
          </a:p>
          <a:p>
            <a:r>
              <a:rPr lang="en-US" sz="1600" baseline="0" dirty="0" smtClean="0"/>
              <a:t>Contact our office to add another SC role</a:t>
            </a:r>
          </a:p>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20</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4202143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Special</a:t>
            </a:r>
            <a:r>
              <a:rPr lang="en-US" sz="1600" baseline="0" dirty="0" smtClean="0"/>
              <a:t> Services is uploading accommodation for dually qualified students prior to February testing.</a:t>
            </a:r>
          </a:p>
          <a:p>
            <a:r>
              <a:rPr lang="en-US" sz="1600" baseline="0" dirty="0" smtClean="0"/>
              <a:t>FYI – Students with IEP changes that are entered into IEP Plus by Feb. 18 will be uploaded by Spec. Services</a:t>
            </a:r>
            <a:endParaRPr lang="en-US" sz="1600" dirty="0" smtClean="0"/>
          </a:p>
          <a:p>
            <a:endParaRPr lang="en-US" sz="1600" dirty="0" smtClean="0"/>
          </a:p>
          <a:p>
            <a:r>
              <a:rPr lang="en-US" sz="1600" baseline="0" dirty="0" smtClean="0"/>
              <a:t>Enter designated or accommodation options for the remaining population at your building using the PNP.</a:t>
            </a:r>
          </a:p>
          <a:p>
            <a:endParaRPr lang="en-US" sz="1600" baseline="0" dirty="0" smtClean="0"/>
          </a:p>
          <a:p>
            <a:r>
              <a:rPr lang="en-US" sz="1600" baseline="0" dirty="0" smtClean="0"/>
              <a:t>SC has access to add designated embedded and non-embedded options in TIDE.</a:t>
            </a:r>
          </a:p>
          <a:p>
            <a:endParaRPr lang="en-US" sz="1600" baseline="0" dirty="0" smtClean="0"/>
          </a:p>
          <a:p>
            <a:r>
              <a:rPr lang="en-US" sz="1600" baseline="0" dirty="0" smtClean="0"/>
              <a:t>If you have students who will need Assistive Technology Device to use during testing, please contact our office and IT with specifics.</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4202143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Tickets may be printed ahead of time and saved for the next test</a:t>
            </a:r>
            <a:r>
              <a:rPr lang="en-US" sz="1600" baseline="0" dirty="0" smtClean="0"/>
              <a:t>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indent="0">
              <a:buNone/>
            </a:pPr>
            <a:r>
              <a:rPr lang="en-US" sz="1600" dirty="0" smtClean="0"/>
              <a:t>There</a:t>
            </a:r>
            <a:r>
              <a:rPr lang="en-US" sz="1600" baseline="0" dirty="0" smtClean="0"/>
              <a:t> are 3 ways to print test tickets</a:t>
            </a:r>
          </a:p>
          <a:p>
            <a:pPr marL="457200" marR="0" indent="-457200" algn="l" defTabSz="914400" rtl="0" eaLnBrk="1" fontAlgn="auto" latinLnBrk="0" hangingPunct="1">
              <a:lnSpc>
                <a:spcPct val="100000"/>
              </a:lnSpc>
              <a:spcBef>
                <a:spcPts val="0"/>
              </a:spcBef>
              <a:spcAft>
                <a:spcPts val="0"/>
              </a:spcAft>
              <a:buClrTx/>
              <a:buSzTx/>
              <a:buFontTx/>
              <a:buAutoNum type="arabicPeriod"/>
              <a:tabLst/>
              <a:defRPr/>
            </a:pPr>
            <a:r>
              <a:rPr lang="en-US" sz="1600" dirty="0" smtClean="0"/>
              <a:t>Use the Cognos links, there are 2 that start with ELPA21.</a:t>
            </a:r>
          </a:p>
          <a:p>
            <a:pPr marL="457200" marR="0" indent="-457200" algn="l" defTabSz="914400" rtl="0" eaLnBrk="1" fontAlgn="auto" latinLnBrk="0" hangingPunct="1">
              <a:lnSpc>
                <a:spcPct val="100000"/>
              </a:lnSpc>
              <a:spcBef>
                <a:spcPts val="0"/>
              </a:spcBef>
              <a:spcAft>
                <a:spcPts val="0"/>
              </a:spcAft>
              <a:buClrTx/>
              <a:buSzTx/>
              <a:buFontTx/>
              <a:buAutoNum type="arabicPeriod"/>
              <a:tabLst/>
              <a:defRPr/>
            </a:pPr>
            <a:r>
              <a:rPr lang="en-US" sz="1600" baseline="0" dirty="0" smtClean="0"/>
              <a:t>TIDE will allow you to print by grade level or select students individually. Print a roster from TIDE to ensure that students are in TIDE.</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3.         You may use TAC for a teacher classroom printout of tickets. </a:t>
            </a:r>
          </a:p>
          <a:p>
            <a:r>
              <a:rPr lang="en-US" sz="2000" baseline="0" dirty="0" smtClean="0"/>
              <a:t>  </a:t>
            </a:r>
          </a:p>
        </p:txBody>
      </p:sp>
      <p:sp>
        <p:nvSpPr>
          <p:cNvPr id="4" name="Slide Number Placeholder 3"/>
          <p:cNvSpPr>
            <a:spLocks noGrp="1"/>
          </p:cNvSpPr>
          <p:nvPr>
            <p:ph type="sldNum" sz="quarter" idx="10"/>
          </p:nvPr>
        </p:nvSpPr>
        <p:spPr/>
        <p:txBody>
          <a:bodyPr/>
          <a:lstStyle/>
          <a:p>
            <a:fld id="{1EAF2419-58CC-409A-8F02-C3BE852627FF}" type="slidenum">
              <a:rPr lang="en-US" smtClean="0"/>
              <a:t>22</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765274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23</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595123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The session cannot be started more than 20 minutes prior or the students will get an error message as they try to log in that the session does not exist.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 TA can administer the test to students taking different grade levels.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Ensure that all TAs are familiar with: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Starting a testing session,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How a student accesses the session, on time or late,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How to approve students joining the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 Interface and Student login process provided in Docushare</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24</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39051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Student login is the same for practice</a:t>
            </a:r>
            <a:r>
              <a:rPr lang="en-US" sz="1600" baseline="0" dirty="0" smtClean="0"/>
              <a:t>, interim or summative assessments.</a:t>
            </a:r>
          </a:p>
          <a:p>
            <a:r>
              <a:rPr lang="en-US" sz="1600" baseline="0" dirty="0" smtClean="0"/>
              <a:t>Name needs to be entered exactly as it appears on test tickets. If incorrect, change the name in student information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r>
              <a:rPr lang="en-US" sz="1600" baseline="0" dirty="0" smtClean="0"/>
              <a:t>If you want to administer 7</a:t>
            </a:r>
            <a:r>
              <a:rPr lang="en-US" sz="1600" baseline="30000" dirty="0" smtClean="0"/>
              <a:t>th</a:t>
            </a:r>
            <a:r>
              <a:rPr lang="en-US" sz="1600" baseline="0" dirty="0" smtClean="0"/>
              <a:t> grade interim assessment to 6</a:t>
            </a:r>
            <a:r>
              <a:rPr lang="en-US" sz="1600" baseline="30000" dirty="0" smtClean="0"/>
              <a:t>th</a:t>
            </a:r>
            <a:r>
              <a:rPr lang="en-US" sz="1600" baseline="0" dirty="0" smtClean="0"/>
              <a:t> graders, the SC must change the grade level to 7.</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25</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74023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Preparing the classroom according to test security guidelines.</a:t>
            </a:r>
          </a:p>
          <a:p>
            <a:endParaRPr lang="en-US" sz="1600" dirty="0" smtClean="0"/>
          </a:p>
          <a:p>
            <a:r>
              <a:rPr lang="en-US" sz="1600" dirty="0" smtClean="0"/>
              <a:t>Walls are free of </a:t>
            </a:r>
            <a:r>
              <a:rPr lang="en-US" sz="1600" baseline="0" dirty="0" smtClean="0"/>
              <a:t>materials that would guide student responses. </a:t>
            </a:r>
          </a:p>
          <a:p>
            <a:endParaRPr lang="en-US" sz="1600" baseline="0" dirty="0" smtClean="0"/>
          </a:p>
          <a:p>
            <a:r>
              <a:rPr lang="en-US" sz="1600" dirty="0" smtClean="0"/>
              <a:t>Desks are placed in an exam layout as opposed</a:t>
            </a:r>
            <a:r>
              <a:rPr lang="en-US" sz="1600" baseline="0" dirty="0" smtClean="0"/>
              <a:t> to a collaborative setting.</a:t>
            </a:r>
          </a:p>
          <a:p>
            <a:endParaRPr lang="en-US" sz="1600" baseline="0" dirty="0" smtClean="0"/>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26</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649722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F2419-58CC-409A-8F02-C3BE852627FF}" type="slidenum">
              <a:rPr lang="en-US" smtClean="0"/>
              <a:t>27</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486462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smtClean="0"/>
              <a:t>Reminders</a:t>
            </a:r>
            <a:r>
              <a:rPr lang="en-US" sz="1600" baseline="0" dirty="0" smtClean="0"/>
              <a:t> for what needs to be done during testing:</a:t>
            </a:r>
          </a:p>
          <a:p>
            <a:pPr marL="228600" indent="-228600">
              <a:buAutoNum type="arabicPeriod"/>
            </a:pPr>
            <a:r>
              <a:rPr lang="en-US" sz="1600" baseline="0" dirty="0" smtClean="0"/>
              <a:t>Post Do Not Disturb signs</a:t>
            </a:r>
          </a:p>
          <a:p>
            <a:pPr marL="228600" indent="-228600">
              <a:buAutoNum type="arabicPeriod"/>
            </a:pPr>
            <a:r>
              <a:rPr lang="en-US" sz="1600" baseline="0" dirty="0" smtClean="0"/>
              <a:t>Move around the room</a:t>
            </a:r>
          </a:p>
          <a:p>
            <a:pPr marL="228600" indent="-228600">
              <a:buAutoNum type="arabicPeriod"/>
            </a:pPr>
            <a:r>
              <a:rPr lang="en-US" sz="1600" baseline="0" dirty="0" smtClean="0"/>
              <a:t>Ensure security protocols are being followed.</a:t>
            </a:r>
          </a:p>
          <a:p>
            <a:pPr marL="228600" indent="-228600">
              <a:buAutoNum type="arabicPeriod"/>
            </a:pPr>
            <a:r>
              <a:rPr lang="en-US" sz="1600" baseline="0" dirty="0" smtClean="0"/>
              <a:t>And again, no volunteers and this pertains to interims as well.</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28</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234183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If the student has a text to speech working and shouldn’t have it. The student logs back in and the TA clicks on the eye icon to view the options and notify SC to make changes before approving the student back into the session. </a:t>
            </a:r>
          </a:p>
          <a:p>
            <a:r>
              <a:rPr lang="en-US" sz="1600" baseline="0" dirty="0" smtClean="0"/>
              <a:t>SC will need to fix it in TIDE for immediate change.</a:t>
            </a:r>
            <a:r>
              <a:rPr lang="en-US" sz="1600" dirty="0" smtClean="0"/>
              <a:t> </a:t>
            </a:r>
          </a:p>
          <a:p>
            <a:endParaRPr lang="en-US" sz="160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29</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201152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This is a list of acronyms for ELPA21</a:t>
            </a:r>
            <a:r>
              <a:rPr lang="en-US" sz="1600" baseline="0" dirty="0" smtClean="0"/>
              <a:t> </a:t>
            </a:r>
            <a:r>
              <a:rPr lang="en-US" sz="1600" dirty="0" smtClean="0"/>
              <a:t>(as if we didn’t have enough already) but a couple</a:t>
            </a:r>
            <a:r>
              <a:rPr lang="en-US" sz="1600" baseline="0" dirty="0" smtClean="0"/>
              <a:t> of key ones to remember are TA replaces proctor and SC is the School Coordinator.  SC is also a designation in TIDE that provides access to adjust Accommodations; change or create rosters in TIDE. Consider who at your building needs SC access and email that request to our department.</a:t>
            </a:r>
            <a:endParaRPr lang="en-US" sz="1600" dirty="0" smtClean="0"/>
          </a:p>
          <a:p>
            <a:r>
              <a:rPr lang="en-US" sz="1600" dirty="0" smtClean="0"/>
              <a:t>TAM: There are several times that I refer to</a:t>
            </a:r>
            <a:r>
              <a:rPr lang="en-US" sz="1600" baseline="0" dirty="0" smtClean="0"/>
              <a:t> needing to confirm information in the TAM. Please make a note or highlight and be sure to look up the item in the TAM.</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3</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697089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Students receive an SSID the 1</a:t>
            </a:r>
            <a:r>
              <a:rPr lang="en-US" sz="1600" baseline="30000" dirty="0" smtClean="0"/>
              <a:t>st</a:t>
            </a:r>
            <a:r>
              <a:rPr lang="en-US" sz="1600" dirty="0" smtClean="0"/>
              <a:t> time they are uploaded from eSP (SIS) to CEDARS. TIDE gets its</a:t>
            </a:r>
            <a:r>
              <a:rPr lang="en-US" sz="1600" baseline="0" dirty="0" smtClean="0"/>
              <a:t> information from CEDARS.</a:t>
            </a:r>
          </a:p>
          <a:p>
            <a:r>
              <a:rPr lang="en-US" sz="1600" baseline="0" dirty="0" smtClean="0"/>
              <a:t>If CEDARS does not accept the request, the student will remain in eSP but not make it to TIDE.</a:t>
            </a:r>
            <a:endParaRPr lang="en-US" sz="1600" dirty="0" smtClean="0"/>
          </a:p>
          <a:p>
            <a:r>
              <a:rPr lang="en-US" sz="1600" dirty="0" smtClean="0"/>
              <a:t>If you are unable to</a:t>
            </a:r>
            <a:r>
              <a:rPr lang="en-US" sz="1600" baseline="0" dirty="0" smtClean="0"/>
              <a:t> find the SSID in TIDE generate an LMS work order with the student # and the enrollment date. Directions for LMS work orders can be found in Docushare under TA Materials.</a:t>
            </a:r>
          </a:p>
          <a:p>
            <a:r>
              <a:rPr lang="en-US" sz="1600" baseline="0" dirty="0" smtClean="0"/>
              <a:t>If the student has an SSID and it is in TIDE we can begin testing even if the student is NOT enrolled in our district.</a:t>
            </a:r>
          </a:p>
          <a:p>
            <a:r>
              <a:rPr lang="en-US" sz="1600" baseline="0" dirty="0" smtClean="0"/>
              <a:t>LMS has ways to circumvent the standard process to speed up the entry into TIDE (EDS screen entry).</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30</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2525954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OSPI has broken out 3 areas of irregularity.</a:t>
            </a:r>
          </a:p>
          <a:p>
            <a:r>
              <a:rPr lang="en-US" sz="1600" baseline="0" dirty="0" smtClean="0"/>
              <a:t>Level 1 is in-district</a:t>
            </a:r>
          </a:p>
          <a:p>
            <a:r>
              <a:rPr lang="en-US" sz="1600" baseline="0" dirty="0" smtClean="0"/>
              <a:t>Level 2 may go to OSPI</a:t>
            </a:r>
          </a:p>
          <a:p>
            <a:r>
              <a:rPr lang="en-US" sz="1600" baseline="0" dirty="0" smtClean="0"/>
              <a:t>Level 3 will go to OSPI</a:t>
            </a:r>
          </a:p>
          <a:p>
            <a:endParaRPr lang="en-US" sz="1600" dirty="0" smtClean="0"/>
          </a:p>
          <a:p>
            <a:r>
              <a:rPr lang="en-US" sz="1600" dirty="0" smtClean="0"/>
              <a:t>Report any</a:t>
            </a:r>
            <a:r>
              <a:rPr lang="en-US" sz="1600" baseline="0" dirty="0" smtClean="0"/>
              <a:t> concerns to your principal and the principal will contact the DC.</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31</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2780100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These forms are required to be sent to our office.</a:t>
            </a:r>
          </a:p>
          <a:p>
            <a:endParaRPr lang="en-US" sz="1600" baseline="0" dirty="0" smtClean="0"/>
          </a:p>
          <a:p>
            <a:r>
              <a:rPr lang="en-US" sz="1600" baseline="0" dirty="0" smtClean="0"/>
              <a:t>Staff will still need to complete the TSA form, be sure that if a proctor answers yes to the reporting irregularity question that they reported an irregularity and we have the documentation. Please check these before submitting to us. If there was no irregularity mark N/A</a:t>
            </a:r>
          </a:p>
          <a:p>
            <a:endParaRPr lang="en-US" sz="1600" baseline="0" dirty="0" smtClean="0"/>
          </a:p>
          <a:p>
            <a:r>
              <a:rPr lang="en-US" sz="1600" baseline="0" dirty="0" smtClean="0"/>
              <a:t>We will send a reminder as testing nears the end.</a:t>
            </a:r>
          </a:p>
        </p:txBody>
      </p:sp>
      <p:sp>
        <p:nvSpPr>
          <p:cNvPr id="4" name="Slide Number Placeholder 3"/>
          <p:cNvSpPr>
            <a:spLocks noGrp="1"/>
          </p:cNvSpPr>
          <p:nvPr>
            <p:ph type="sldNum" sz="quarter" idx="10"/>
          </p:nvPr>
        </p:nvSpPr>
        <p:spPr/>
        <p:txBody>
          <a:bodyPr/>
          <a:lstStyle/>
          <a:p>
            <a:fld id="{1EAF2419-58CC-409A-8F02-C3BE852627FF}" type="slidenum">
              <a:rPr lang="en-US" smtClean="0"/>
              <a:t>32</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1439447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over the list of materials</a:t>
            </a:r>
            <a:r>
              <a:rPr lang="en-US" baseline="0" dirty="0" smtClean="0"/>
              <a:t> on Docushare.</a:t>
            </a:r>
          </a:p>
          <a:p>
            <a:pPr marL="228600" indent="-228600">
              <a:buAutoNum type="arabicPeriod"/>
            </a:pPr>
            <a:r>
              <a:rPr lang="en-US" baseline="0" dirty="0" smtClean="0"/>
              <a:t>Required Documents</a:t>
            </a:r>
          </a:p>
          <a:p>
            <a:pPr marL="228600" indent="-228600">
              <a:buAutoNum type="arabicPeriod"/>
            </a:pPr>
            <a:r>
              <a:rPr lang="en-US" baseline="0" dirty="0" smtClean="0"/>
              <a:t>Required reading – TAM and DFA</a:t>
            </a:r>
          </a:p>
          <a:p>
            <a:pPr marL="228600" indent="-228600">
              <a:buAutoNum type="arabicPeriod"/>
            </a:pPr>
            <a:r>
              <a:rPr lang="en-US" baseline="0" dirty="0" smtClean="0"/>
              <a:t>One page reference</a:t>
            </a:r>
          </a:p>
          <a:p>
            <a:pPr marL="228600" indent="-228600">
              <a:buAutoNum type="arabicPeriod"/>
            </a:pPr>
            <a:r>
              <a:rPr lang="en-US" baseline="0" dirty="0" smtClean="0"/>
              <a:t>TA Materials</a:t>
            </a:r>
          </a:p>
          <a:p>
            <a:pPr marL="685800" lvl="1" indent="-228600">
              <a:buAutoNum type="arabicPeriod"/>
            </a:pPr>
            <a:r>
              <a:rPr lang="en-US" baseline="0" dirty="0" smtClean="0"/>
              <a:t>LMS work order</a:t>
            </a:r>
          </a:p>
          <a:p>
            <a:pPr marL="685800" lvl="1" indent="-228600">
              <a:buAutoNum type="arabicPeriod"/>
            </a:pPr>
            <a:r>
              <a:rPr lang="en-US" baseline="0" dirty="0" smtClean="0"/>
              <a:t>TA instructions</a:t>
            </a:r>
          </a:p>
          <a:p>
            <a:pPr marL="685800" lvl="1" indent="-228600">
              <a:buAutoNum type="arabicPeriod"/>
            </a:pPr>
            <a:r>
              <a:rPr lang="en-US" baseline="0" dirty="0" smtClean="0"/>
              <a:t>Do not disturb signs</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33</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380805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ELPA21 2016-17 Training</a:t>
            </a:r>
            <a:endParaRPr lang="en-US"/>
          </a:p>
        </p:txBody>
      </p:sp>
      <p:sp>
        <p:nvSpPr>
          <p:cNvPr id="5" name="Slide Number Placeholder 4"/>
          <p:cNvSpPr>
            <a:spLocks noGrp="1"/>
          </p:cNvSpPr>
          <p:nvPr>
            <p:ph type="sldNum" sz="quarter" idx="11"/>
          </p:nvPr>
        </p:nvSpPr>
        <p:spPr/>
        <p:txBody>
          <a:bodyPr/>
          <a:lstStyle/>
          <a:p>
            <a:pPr>
              <a:defRPr/>
            </a:pPr>
            <a:fld id="{E7142117-CFDE-40B6-A8FB-9EBA6E2266D0}" type="slidenum">
              <a:rPr lang="en-US" smtClean="0"/>
              <a:pPr>
                <a:defRPr/>
              </a:pPr>
              <a:t>34</a:t>
            </a:fld>
            <a:endParaRPr lang="en-US"/>
          </a:p>
        </p:txBody>
      </p:sp>
    </p:spTree>
    <p:extLst>
      <p:ext uri="{BB962C8B-B14F-4D97-AF65-F5344CB8AC3E}">
        <p14:creationId xmlns:p14="http://schemas.microsoft.com/office/powerpoint/2010/main" val="1349505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F2419-58CC-409A-8F02-C3BE852627FF}" type="slidenum">
              <a:rPr lang="en-US" smtClean="0"/>
              <a:t>35</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190975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A&amp;R will upload a roster groups for</a:t>
            </a:r>
            <a:r>
              <a:rPr lang="en-US" sz="1600" baseline="0" dirty="0" smtClean="0"/>
              <a:t> each EL specialists at the school by grade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Only the SC can create the roster in TIDE.</a:t>
            </a:r>
            <a:endParaRPr lang="en-US" sz="1600" dirty="0" smtClean="0"/>
          </a:p>
          <a:p>
            <a:endParaRPr lang="en-US" sz="1600" dirty="0" smtClean="0"/>
          </a:p>
          <a:p>
            <a:r>
              <a:rPr lang="en-US" sz="1600" dirty="0" smtClean="0"/>
              <a:t>TIDE now provides ways to manage rosters, track sessions,</a:t>
            </a:r>
            <a:r>
              <a:rPr lang="en-US" sz="1600" baseline="0" dirty="0" smtClean="0"/>
              <a:t> and monitor completion rates. After testing, confirm that the appropriate tests were administered and who may need to complete on another day.</a:t>
            </a:r>
          </a:p>
          <a:p>
            <a:endParaRPr lang="en-US" sz="1600" baseline="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36</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36004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baseline="0" dirty="0" smtClean="0">
                <a:latin typeface="+mn-lt"/>
              </a:rPr>
              <a:t>T</a:t>
            </a:r>
            <a:r>
              <a:rPr lang="en-US" sz="1600" baseline="0" dirty="0" smtClean="0">
                <a:solidFill>
                  <a:schemeClr val="tx1"/>
                </a:solidFill>
                <a:latin typeface="+mn-lt"/>
              </a:rPr>
              <a:t> –</a:t>
            </a:r>
            <a:r>
              <a:rPr lang="en-US" sz="1600" b="1" baseline="0" dirty="0" smtClean="0">
                <a:solidFill>
                  <a:schemeClr val="tx1"/>
                </a:solidFill>
                <a:latin typeface="+mn-lt"/>
              </a:rPr>
              <a:t> ORS </a:t>
            </a:r>
            <a:r>
              <a:rPr lang="en-US" sz="1600" b="0" baseline="0" dirty="0" smtClean="0">
                <a:solidFill>
                  <a:schemeClr val="tx1"/>
                </a:solidFill>
                <a:latin typeface="+mn-lt"/>
              </a:rPr>
              <a:t>has 2 main components.</a:t>
            </a:r>
          </a:p>
          <a:p>
            <a:r>
              <a:rPr lang="en-US" sz="1600" b="0" baseline="0" dirty="0" smtClean="0">
                <a:solidFill>
                  <a:schemeClr val="tx1"/>
                </a:solidFill>
                <a:latin typeface="+mn-lt"/>
              </a:rPr>
              <a:t>Score Reports and Retrieve Student Results.  </a:t>
            </a:r>
          </a:p>
          <a:p>
            <a:endParaRPr lang="en-US" sz="1600" b="0" baseline="0" dirty="0" smtClean="0">
              <a:solidFill>
                <a:schemeClr val="tx1"/>
              </a:solidFill>
              <a:latin typeface="+mn-lt"/>
            </a:endParaRPr>
          </a:p>
          <a:p>
            <a:r>
              <a:rPr lang="en-US" sz="1600" b="0" baseline="0" dirty="0" smtClean="0">
                <a:solidFill>
                  <a:schemeClr val="tx1"/>
                </a:solidFill>
                <a:latin typeface="+mn-lt"/>
              </a:rPr>
              <a:t>Score reports or retrieving student results can be generated as test results are populated into ORS. This takes 2 to 3 weeks for results to show up. This is a report OF TESTED, it does not consider accountability.</a:t>
            </a:r>
          </a:p>
          <a:p>
            <a:r>
              <a:rPr lang="en-US" sz="1600" b="0" baseline="0" dirty="0" smtClean="0">
                <a:solidFill>
                  <a:schemeClr val="tx1"/>
                </a:solidFill>
                <a:latin typeface="+mn-lt"/>
              </a:rPr>
              <a:t>In all cases, (interims or summative) the score will not be reported until all components are scored.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Regardless which of these two exporting features you want to use, always begin with Score Report to set your category of student score results.</a:t>
            </a:r>
          </a:p>
        </p:txBody>
      </p:sp>
      <p:sp>
        <p:nvSpPr>
          <p:cNvPr id="4" name="Slide Number Placeholder 3"/>
          <p:cNvSpPr>
            <a:spLocks noGrp="1"/>
          </p:cNvSpPr>
          <p:nvPr>
            <p:ph type="sldNum" sz="quarter" idx="10"/>
          </p:nvPr>
        </p:nvSpPr>
        <p:spPr/>
        <p:txBody>
          <a:bodyPr/>
          <a:lstStyle/>
          <a:p>
            <a:fld id="{1EAF2419-58CC-409A-8F02-C3BE852627FF}" type="slidenum">
              <a:rPr lang="en-US" smtClean="0"/>
              <a:t>37</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382133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aseline="0" dirty="0" smtClean="0"/>
              <a:t>What browser MUST you use for state assessments? </a:t>
            </a:r>
          </a:p>
          <a:p>
            <a:pPr marL="228600" indent="-228600">
              <a:buAutoNum type="arabicPeriod"/>
            </a:pPr>
            <a:r>
              <a:rPr lang="en-US" sz="1600" baseline="0" dirty="0" smtClean="0"/>
              <a:t>In Chrome there is an easy access link to WCAP – Managed Bookmarks</a:t>
            </a:r>
          </a:p>
          <a:p>
            <a:pPr marL="228600" indent="-228600">
              <a:buAutoNum type="arabicPeriod"/>
            </a:pPr>
            <a:r>
              <a:rPr lang="en-US" sz="1600" baseline="0" dirty="0" smtClean="0"/>
              <a:t>Discuss the difference between accessing resources as test coordinators (SC) vs. test administrators (proctor). If as an SC, you need TA information use the left panel to access TA information. Either way, there is</a:t>
            </a:r>
            <a:r>
              <a:rPr lang="en-US" sz="1600" dirty="0" smtClean="0"/>
              <a:t> a search</a:t>
            </a:r>
            <a:r>
              <a:rPr lang="en-US" sz="1600" baseline="0" dirty="0" smtClean="0"/>
              <a:t> bar on the left inside of resources that is very useful.</a:t>
            </a:r>
          </a:p>
          <a:p>
            <a:pPr marL="228600" indent="-228600">
              <a:buAutoNum type="arabicPeriod"/>
            </a:pPr>
            <a:r>
              <a:rPr lang="en-US" sz="1600" baseline="0" dirty="0" smtClean="0"/>
              <a:t>Be sure to have students open the secure browser before testing.</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38</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2147765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WCAP Portal</a:t>
            </a:r>
            <a:r>
              <a:rPr lang="en-US" sz="1600" baseline="0" dirty="0" smtClean="0"/>
              <a:t> Cards</a:t>
            </a:r>
            <a:endParaRPr lang="en-US" sz="1600" dirty="0" smtClean="0"/>
          </a:p>
          <a:p>
            <a:r>
              <a:rPr lang="en-US" sz="1600" dirty="0" smtClean="0"/>
              <a:t>ELPA21</a:t>
            </a:r>
            <a:r>
              <a:rPr lang="en-US" sz="1600" baseline="0" dirty="0" smtClean="0"/>
              <a:t> training is in the Training Test Administration card</a:t>
            </a:r>
          </a:p>
          <a:p>
            <a:r>
              <a:rPr lang="en-US" sz="1600" baseline="0" dirty="0" smtClean="0"/>
              <a:t>Test Administration launches the actual assessment </a:t>
            </a:r>
          </a:p>
          <a:p>
            <a:r>
              <a:rPr lang="en-US" sz="1600" baseline="0" dirty="0" smtClean="0"/>
              <a:t>Online Reporting System to view scores</a:t>
            </a:r>
          </a:p>
          <a:p>
            <a:r>
              <a:rPr lang="en-US" sz="1600" baseline="0" dirty="0" smtClean="0"/>
              <a:t>Data Entry Interface – Input student data from the p/p and braille versions of the test</a:t>
            </a:r>
            <a:endParaRPr lang="en-US" sz="1600" dirty="0"/>
          </a:p>
        </p:txBody>
      </p:sp>
      <p:sp>
        <p:nvSpPr>
          <p:cNvPr id="4" name="Footer Placeholder 3"/>
          <p:cNvSpPr>
            <a:spLocks noGrp="1"/>
          </p:cNvSpPr>
          <p:nvPr>
            <p:ph type="ftr" sz="quarter" idx="10"/>
          </p:nvPr>
        </p:nvSpPr>
        <p:spPr/>
        <p:txBody>
          <a:bodyPr/>
          <a:lstStyle/>
          <a:p>
            <a:r>
              <a:rPr lang="en-US" smtClean="0"/>
              <a:t>ELPA21 2016-17 Training</a:t>
            </a:r>
            <a:endParaRPr lang="en-US" dirty="0"/>
          </a:p>
        </p:txBody>
      </p:sp>
      <p:sp>
        <p:nvSpPr>
          <p:cNvPr id="5" name="Slide Number Placeholder 4"/>
          <p:cNvSpPr>
            <a:spLocks noGrp="1"/>
          </p:cNvSpPr>
          <p:nvPr>
            <p:ph type="sldNum" sz="quarter" idx="11"/>
          </p:nvPr>
        </p:nvSpPr>
        <p:spPr/>
        <p:txBody>
          <a:bodyPr/>
          <a:lstStyle/>
          <a:p>
            <a:fld id="{1EAF2419-58CC-409A-8F02-C3BE852627FF}" type="slidenum">
              <a:rPr lang="en-US" smtClean="0"/>
              <a:t>39</a:t>
            </a:fld>
            <a:endParaRPr lang="en-US" dirty="0"/>
          </a:p>
        </p:txBody>
      </p:sp>
    </p:spTree>
    <p:extLst>
      <p:ext uri="{BB962C8B-B14F-4D97-AF65-F5344CB8AC3E}">
        <p14:creationId xmlns:p14="http://schemas.microsoft.com/office/powerpoint/2010/main" val="398594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Important</a:t>
            </a:r>
            <a:r>
              <a:rPr lang="en-US" sz="1600" baseline="0" dirty="0" smtClean="0"/>
              <a:t> dates to share with appropriate staff. For example, the office manager may be the one who needs to know when the K and 1 booklets and DFAs will arrive at your school.</a:t>
            </a:r>
          </a:p>
          <a:p>
            <a:r>
              <a:rPr lang="en-US" sz="1600" baseline="0" dirty="0" smtClean="0"/>
              <a:t>Yu-Chin is working with Annalise and will be done by the end of the month.</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4</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382599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a:t>
            </a:r>
            <a:r>
              <a:rPr lang="en-US" baseline="0" dirty="0" smtClean="0"/>
              <a:t> Services has identified WA-AIM EL student who will take the ACCESS ELPA paper exam.</a:t>
            </a:r>
            <a:endParaRPr lang="en-US" dirty="0" smtClean="0"/>
          </a:p>
          <a:p>
            <a:r>
              <a:rPr lang="en-US" dirty="0" smtClean="0"/>
              <a:t>Update accommodation reference sheet.</a:t>
            </a:r>
          </a:p>
          <a:p>
            <a:r>
              <a:rPr lang="en-US" dirty="0" smtClean="0"/>
              <a:t>Two time</a:t>
            </a:r>
            <a:r>
              <a:rPr lang="en-US" baseline="0" dirty="0" smtClean="0"/>
              <a:t> limit on rerecording or replaying. Unlimited in the system so the TA needs to monitor</a:t>
            </a:r>
          </a:p>
          <a:p>
            <a:r>
              <a:rPr lang="en-US" baseline="0" dirty="0" smtClean="0"/>
              <a:t>Monitoring Test Progress now located in TIDE, not ORS</a:t>
            </a:r>
          </a:p>
          <a:p>
            <a:r>
              <a:rPr lang="en-US" baseline="0" dirty="0" smtClean="0"/>
              <a:t>Naming convention for proficiency status. Listed in eSP as 1, 2, or 3</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5</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403083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000" dirty="0" smtClean="0">
              <a:ea typeface="ＭＳ Ｐゴシック" pitchFamily="34" charset="-128"/>
            </a:endParaRPr>
          </a:p>
          <a:p>
            <a:r>
              <a:rPr lang="en-US" altLang="en-US" sz="1600" dirty="0" smtClean="0">
                <a:ea typeface="ＭＳ Ｐゴシック" pitchFamily="34" charset="-128"/>
              </a:rPr>
              <a:t>I’m sure everyone here knows the purpose of the Annual </a:t>
            </a:r>
            <a:r>
              <a:rPr lang="en-US" altLang="en-US" sz="1600" dirty="0" err="1" smtClean="0">
                <a:ea typeface="ＭＳ Ｐゴシック" pitchFamily="34" charset="-128"/>
              </a:rPr>
              <a:t>Asmt</a:t>
            </a:r>
            <a:r>
              <a:rPr lang="en-US" altLang="en-US" sz="1600" dirty="0" smtClean="0">
                <a:ea typeface="ＭＳ Ｐゴシック" pitchFamily="34" charset="-128"/>
              </a:rPr>
              <a:t>.</a:t>
            </a:r>
            <a:r>
              <a:rPr lang="en-US" altLang="en-US" sz="1600" baseline="0" dirty="0" smtClean="0">
                <a:ea typeface="ＭＳ Ｐゴシック" pitchFamily="34" charset="-128"/>
              </a:rPr>
              <a:t> To determine progress and eligibility.</a:t>
            </a:r>
            <a:endParaRPr lang="en-US" altLang="en-US" sz="1600" dirty="0" smtClean="0">
              <a:ea typeface="ＭＳ Ｐゴシック" pitchFamily="34" charset="-128"/>
            </a:endParaRPr>
          </a:p>
          <a:p>
            <a:endParaRPr lang="en-US" altLang="en-US" sz="1050" dirty="0" smtClean="0">
              <a:ea typeface="ＭＳ Ｐゴシック" pitchFamily="34" charset="-128"/>
            </a:endParaRPr>
          </a:p>
        </p:txBody>
      </p:sp>
      <p:sp>
        <p:nvSpPr>
          <p:cNvPr id="151556" name="Slide Number Placeholder 3"/>
          <p:cNvSpPr txBox="1">
            <a:spLocks noGrp="1"/>
          </p:cNvSpPr>
          <p:nvPr/>
        </p:nvSpPr>
        <p:spPr bwMode="auto">
          <a:xfrm>
            <a:off x="3970342" y="8832860"/>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37" tIns="46918" rIns="93837" bIns="46918" anchor="b"/>
          <a:lstStyle>
            <a:lvl1pPr defTabSz="938213" eaLnBrk="0" hangingPunct="0">
              <a:spcBef>
                <a:spcPct val="30000"/>
              </a:spcBef>
              <a:defRPr sz="1200">
                <a:solidFill>
                  <a:schemeClr val="tx1"/>
                </a:solidFill>
                <a:latin typeface="Arial" charset="0"/>
              </a:defRPr>
            </a:lvl1pPr>
            <a:lvl2pPr marL="742950" indent="-285750" defTabSz="938213" eaLnBrk="0" hangingPunct="0">
              <a:spcBef>
                <a:spcPct val="30000"/>
              </a:spcBef>
              <a:defRPr sz="1200">
                <a:solidFill>
                  <a:schemeClr val="tx1"/>
                </a:solidFill>
                <a:latin typeface="Arial" charset="0"/>
              </a:defRPr>
            </a:lvl2pPr>
            <a:lvl3pPr marL="1143000" indent="-228600" defTabSz="938213" eaLnBrk="0" hangingPunct="0">
              <a:spcBef>
                <a:spcPct val="30000"/>
              </a:spcBef>
              <a:defRPr sz="1200">
                <a:solidFill>
                  <a:schemeClr val="tx1"/>
                </a:solidFill>
                <a:latin typeface="Arial" charset="0"/>
              </a:defRPr>
            </a:lvl3pPr>
            <a:lvl4pPr marL="1600200" indent="-228600" defTabSz="938213" eaLnBrk="0" hangingPunct="0">
              <a:spcBef>
                <a:spcPct val="30000"/>
              </a:spcBef>
              <a:defRPr sz="1200">
                <a:solidFill>
                  <a:schemeClr val="tx1"/>
                </a:solidFill>
                <a:latin typeface="Arial" charset="0"/>
              </a:defRPr>
            </a:lvl4pPr>
            <a:lvl5pPr marL="2057400" indent="-228600" defTabSz="938213" eaLnBrk="0" hangingPunct="0">
              <a:spcBef>
                <a:spcPct val="30000"/>
              </a:spcBef>
              <a:defRPr sz="1200">
                <a:solidFill>
                  <a:schemeClr val="tx1"/>
                </a:solidFill>
                <a:latin typeface="Arial" charset="0"/>
              </a:defRPr>
            </a:lvl5pPr>
            <a:lvl6pPr marL="2514600" indent="-228600" defTabSz="938213" eaLnBrk="0" fontAlgn="base" hangingPunct="0">
              <a:spcBef>
                <a:spcPct val="30000"/>
              </a:spcBef>
              <a:spcAft>
                <a:spcPct val="0"/>
              </a:spcAft>
              <a:defRPr sz="1200">
                <a:solidFill>
                  <a:schemeClr val="tx1"/>
                </a:solidFill>
                <a:latin typeface="Arial" charset="0"/>
              </a:defRPr>
            </a:lvl6pPr>
            <a:lvl7pPr marL="2971800" indent="-228600" defTabSz="938213" eaLnBrk="0" fontAlgn="base" hangingPunct="0">
              <a:spcBef>
                <a:spcPct val="30000"/>
              </a:spcBef>
              <a:spcAft>
                <a:spcPct val="0"/>
              </a:spcAft>
              <a:defRPr sz="1200">
                <a:solidFill>
                  <a:schemeClr val="tx1"/>
                </a:solidFill>
                <a:latin typeface="Arial" charset="0"/>
              </a:defRPr>
            </a:lvl7pPr>
            <a:lvl8pPr marL="3429000" indent="-228600" defTabSz="938213" eaLnBrk="0" fontAlgn="base" hangingPunct="0">
              <a:spcBef>
                <a:spcPct val="30000"/>
              </a:spcBef>
              <a:spcAft>
                <a:spcPct val="0"/>
              </a:spcAft>
              <a:defRPr sz="1200">
                <a:solidFill>
                  <a:schemeClr val="tx1"/>
                </a:solidFill>
                <a:latin typeface="Arial" charset="0"/>
              </a:defRPr>
            </a:lvl8pPr>
            <a:lvl9pPr marL="3886200" indent="-228600" defTabSz="9382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0254B16-77E8-4D25-AABB-FB3C8F58E575}" type="slidenum">
              <a:rPr lang="en-US" altLang="en-US" sz="1300" b="0">
                <a:ea typeface="ＭＳ Ｐゴシック" pitchFamily="34" charset="-128"/>
              </a:rPr>
              <a:pPr algn="r" eaLnBrk="1" hangingPunct="1">
                <a:spcBef>
                  <a:spcPct val="0"/>
                </a:spcBef>
              </a:pPr>
              <a:t>6</a:t>
            </a:fld>
            <a:endParaRPr lang="en-US" altLang="en-US" sz="1300" b="0">
              <a:ea typeface="ＭＳ Ｐゴシック" pitchFamily="34" charset="-128"/>
            </a:endParaRPr>
          </a:p>
        </p:txBody>
      </p:sp>
      <p:sp>
        <p:nvSpPr>
          <p:cNvPr id="2" name="Footer Placeholder 1"/>
          <p:cNvSpPr>
            <a:spLocks noGrp="1"/>
          </p:cNvSpPr>
          <p:nvPr>
            <p:ph type="ftr" sz="quarter" idx="10"/>
          </p:nvPr>
        </p:nvSpPr>
        <p:spPr/>
        <p:txBody>
          <a:bodyPr/>
          <a:lstStyle/>
          <a:p>
            <a:r>
              <a:rPr lang="en-US" smtClean="0"/>
              <a:t>ELPA21 2016-17 Training</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slide is a reminder of who needs to take the </a:t>
            </a:r>
            <a:r>
              <a:rPr lang="en-US" sz="1600" dirty="0" err="1" smtClean="0"/>
              <a:t>asmt</a:t>
            </a:r>
            <a:r>
              <a:rPr lang="en-US" sz="1600" dirty="0" smtClean="0"/>
              <a:t>. Remember to test students</a:t>
            </a:r>
            <a:r>
              <a:rPr lang="en-US" sz="1600" baseline="0" dirty="0" smtClean="0"/>
              <a:t> whose parents have declined services and qualified students that attend private schools in the district.</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7</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293410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 visual of the annual </a:t>
            </a:r>
            <a:r>
              <a:rPr lang="en-US" sz="1600" dirty="0" err="1" smtClean="0"/>
              <a:t>asmt</a:t>
            </a:r>
            <a:r>
              <a:rPr lang="en-US" sz="1600" dirty="0" smtClean="0"/>
              <a:t>. participation requirements.</a:t>
            </a:r>
          </a:p>
          <a:p>
            <a:r>
              <a:rPr lang="en-US" sz="1600" dirty="0" smtClean="0"/>
              <a:t>The placement test is administered</a:t>
            </a:r>
            <a:r>
              <a:rPr lang="en-US" sz="1600" baseline="0" dirty="0" smtClean="0"/>
              <a:t> within 10 days of enrollment, and that arrival date determines if there is enough time to administer the annual as well.</a:t>
            </a:r>
            <a:endParaRPr lang="en-US" sz="1600" dirty="0"/>
          </a:p>
        </p:txBody>
      </p:sp>
      <p:sp>
        <p:nvSpPr>
          <p:cNvPr id="4" name="Slide Number Placeholder 3"/>
          <p:cNvSpPr>
            <a:spLocks noGrp="1"/>
          </p:cNvSpPr>
          <p:nvPr>
            <p:ph type="sldNum" sz="quarter" idx="10"/>
          </p:nvPr>
        </p:nvSpPr>
        <p:spPr/>
        <p:txBody>
          <a:bodyPr/>
          <a:lstStyle/>
          <a:p>
            <a:fld id="{1EAF2419-58CC-409A-8F02-C3BE852627FF}" type="slidenum">
              <a:rPr lang="en-US" smtClean="0"/>
              <a:t>8</a:t>
            </a:fld>
            <a:endParaRPr lang="en-US" dirty="0"/>
          </a:p>
        </p:txBody>
      </p:sp>
      <p:sp>
        <p:nvSpPr>
          <p:cNvPr id="5" name="Footer Placeholder 4"/>
          <p:cNvSpPr>
            <a:spLocks noGrp="1"/>
          </p:cNvSpPr>
          <p:nvPr>
            <p:ph type="ftr" sz="quarter" idx="11"/>
          </p:nvPr>
        </p:nvSpPr>
        <p:spPr/>
        <p:txBody>
          <a:bodyPr/>
          <a:lstStyle/>
          <a:p>
            <a:r>
              <a:rPr lang="en-US" smtClean="0"/>
              <a:t>ELPA21 2016-17 Training</a:t>
            </a:r>
            <a:endParaRPr lang="en-US" dirty="0"/>
          </a:p>
        </p:txBody>
      </p:sp>
    </p:spTree>
    <p:extLst>
      <p:ext uri="{BB962C8B-B14F-4D97-AF65-F5344CB8AC3E}">
        <p14:creationId xmlns:p14="http://schemas.microsoft.com/office/powerpoint/2010/main" val="2257869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defTabSz="928688">
              <a:defRPr/>
            </a:pPr>
            <a:fld id="{D1111EE2-E78F-445A-B16C-82A882756CA3}" type="slidenum">
              <a:rPr lang="en-US" smtClean="0"/>
              <a:pPr defTabSz="928688">
                <a:defRPr/>
              </a:pPr>
              <a:t>9</a:t>
            </a:fld>
            <a:endParaRPr lang="en-US" smtClean="0"/>
          </a:p>
        </p:txBody>
      </p:sp>
      <p:sp>
        <p:nvSpPr>
          <p:cNvPr id="38915" name="Rectangle 2"/>
          <p:cNvSpPr>
            <a:spLocks noGrp="1" noRot="1" noChangeAspect="1" noChangeArrowheads="1" noTextEdit="1"/>
          </p:cNvSpPr>
          <p:nvPr>
            <p:ph type="sldImg"/>
          </p:nvPr>
        </p:nvSpPr>
        <p:spPr>
          <a:xfrm>
            <a:off x="1171575" y="700088"/>
            <a:ext cx="4667250" cy="3500437"/>
          </a:xfrm>
          <a:ln/>
        </p:spPr>
      </p:sp>
      <p:sp>
        <p:nvSpPr>
          <p:cNvPr id="38916" name="Rectangle 3"/>
          <p:cNvSpPr>
            <a:spLocks noGrp="1" noChangeArrowheads="1"/>
          </p:cNvSpPr>
          <p:nvPr>
            <p:ph type="body" idx="1"/>
          </p:nvPr>
        </p:nvSpPr>
        <p:spPr>
          <a:xfrm>
            <a:off x="934724" y="4433899"/>
            <a:ext cx="5140960" cy="4200525"/>
          </a:xfrm>
          <a:noFill/>
          <a:ln/>
        </p:spPr>
        <p:txBody>
          <a:bodyPr lIns="91431" tIns="45716" rIns="91431" bIns="45716"/>
          <a:lstStyle/>
          <a:p>
            <a:pPr eaLnBrk="1" hangingPunct="1"/>
            <a:r>
              <a:rPr lang="en-US" sz="1600" dirty="0" smtClean="0">
                <a:latin typeface="Times"/>
                <a:cs typeface="Arial" pitchFamily="34" charset="0"/>
              </a:rPr>
              <a:t>Reminder of the expectations,</a:t>
            </a:r>
            <a:r>
              <a:rPr lang="en-US" sz="1600" baseline="0" dirty="0" smtClean="0">
                <a:latin typeface="Times"/>
                <a:cs typeface="Arial" pitchFamily="34" charset="0"/>
              </a:rPr>
              <a:t> as with any state assessment, our responsibilities as noted in the TAM and state law.</a:t>
            </a:r>
          </a:p>
          <a:p>
            <a:pPr eaLnBrk="1" hangingPunct="1"/>
            <a:endParaRPr lang="en-US" sz="1600" baseline="0" dirty="0" smtClean="0">
              <a:latin typeface="Times"/>
              <a:cs typeface="Arial" pitchFamily="34" charset="0"/>
            </a:endParaRPr>
          </a:p>
          <a:p>
            <a:pPr eaLnBrk="1" hangingPunct="1"/>
            <a:r>
              <a:rPr lang="en-US" sz="1600" baseline="0" dirty="0" smtClean="0">
                <a:latin typeface="Times"/>
                <a:cs typeface="Arial" pitchFamily="34" charset="0"/>
              </a:rPr>
              <a:t>There is a link to the Professional Code of Conduct.</a:t>
            </a:r>
          </a:p>
          <a:p>
            <a:r>
              <a:rPr lang="en-US" sz="1600" baseline="0" dirty="0" smtClean="0"/>
              <a:t>Reminding you that reviewing and disclosing test questions is a violation of state law.</a:t>
            </a:r>
          </a:p>
          <a:p>
            <a:endParaRPr lang="en-US" sz="1600" baseline="0" dirty="0" smtClean="0"/>
          </a:p>
          <a:p>
            <a:r>
              <a:rPr lang="en-US" sz="1600" baseline="0" dirty="0" smtClean="0"/>
              <a:t>As with any state assessment test security protocols must be adhered to and volunteers may not be in the classroom.  This would also be true for interim assessments.</a:t>
            </a:r>
            <a:endParaRPr lang="en-US" sz="1600" dirty="0" smtClean="0"/>
          </a:p>
          <a:p>
            <a:pPr eaLnBrk="1" hangingPunct="1"/>
            <a:endParaRPr lang="en-US" sz="1600" dirty="0" smtClean="0">
              <a:latin typeface="Times"/>
              <a:cs typeface="Arial" pitchFamily="34" charset="0"/>
            </a:endParaRPr>
          </a:p>
        </p:txBody>
      </p:sp>
      <p:sp>
        <p:nvSpPr>
          <p:cNvPr id="2" name="Footer Placeholder 1"/>
          <p:cNvSpPr>
            <a:spLocks noGrp="1"/>
          </p:cNvSpPr>
          <p:nvPr>
            <p:ph type="ftr" sz="quarter" idx="10"/>
          </p:nvPr>
        </p:nvSpPr>
        <p:spPr/>
        <p:txBody>
          <a:bodyPr/>
          <a:lstStyle/>
          <a:p>
            <a:pPr>
              <a:defRPr/>
            </a:pPr>
            <a:r>
              <a:rPr lang="en-US" smtClean="0"/>
              <a:t>ELPA21 2016-17 Training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normAutofit/>
          </a:bodyPr>
          <a:lstStyle/>
          <a:p>
            <a:fld id="{FEBCCD7D-8494-4B98-981C-53F75ACFE6A7}" type="slidenum">
              <a:rPr lang="en-US" altLang="en-US" smtClean="0"/>
              <a:pPr/>
              <a:t>‹#›</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9E99811-F779-4887-8627-0F34FD8C1B60}"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BF461FE-4CC2-46F0-9742-53D32B476E0A}"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a:xfrm>
            <a:off x="8229600" y="6416675"/>
            <a:ext cx="685800" cy="365125"/>
          </a:xfrm>
        </p:spPr>
        <p:txBody>
          <a:bodyPr/>
          <a:lstStyle>
            <a:lvl1pPr>
              <a:defRPr sz="1400">
                <a:solidFill>
                  <a:schemeClr val="bg1"/>
                </a:solidFill>
              </a:defRPr>
            </a:lvl1pPr>
          </a:lstStyle>
          <a:p>
            <a:fld id="{019D9A97-9108-4ABA-9730-D98D85C9AC06}"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8FC138C-61BF-4A3E-BA5D-DFF2B0EE4A49}"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46477BC-493B-4BD6-8B70-C80558A01E64}" type="slidenum">
              <a:rPr lang="en-US" altLang="en-US" smtClean="0"/>
              <a:pPr/>
              <a:t>‹#›</a:t>
            </a:fld>
            <a:endParaRPr lang="en-US" alt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165F6AE-C3AA-491F-A9F2-1F85A87A4729}" type="slidenum">
              <a:rPr lang="en-US" altLang="en-US" smtClean="0"/>
              <a:pPr/>
              <a:t>‹#›</a:t>
            </a:fld>
            <a:endParaRPr lang="en-US" alt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8D79B4F-4060-4B94-8E90-E53286C6C7D3}"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408C833D-7869-4A69-8C5B-AF3FA1EDB64E}"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686A8D2-4DFD-4724-8DC8-EE6DD64493C9}" type="slidenum">
              <a:rPr lang="en-US" altLang="en-US" smtClean="0"/>
              <a:pPr/>
              <a:t>‹#›</a:t>
            </a:fld>
            <a:endParaRPr lang="en-US" alt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970C5DD-30CF-4CD5-9438-4A1EDD18B133}" type="slidenum">
              <a:rPr lang="en-US" altLang="en-US" smtClean="0"/>
              <a:pPr/>
              <a:t>‹#›</a:t>
            </a:fld>
            <a:endParaRPr lang="en-US" alt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endParaRPr lang="en-US" alt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lt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345AFD-5C6C-4383-9901-C6CCC48E7D9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3.tm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reports.everett.k12.wa.us/SPI/SPI_To_CRN.asp?dsn=sisproddata&amp;appver=3.1&amp;theme=MSWindows&amp;crndir=ibmcognos&amp;appid=eSP&amp;desc=Everett%20Public%20Schools%20Live%20Database" TargetMode="External"/><Relationship Id="rId4" Type="http://schemas.openxmlformats.org/officeDocument/2006/relationships/image" Target="../media/image11.tm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wahelpdesk@air.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6.tmp"/><Relationship Id="rId4" Type="http://schemas.openxmlformats.org/officeDocument/2006/relationships/image" Target="../media/image15.tmp"/></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mp"/></Relationships>
</file>

<file path=ppt/slides/_rels/slide3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tmp"/></Relationships>
</file>

<file path=ppt/slides/_rels/slide3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9067800" cy="2362200"/>
          </a:xfrm>
        </p:spPr>
        <p:txBody>
          <a:bodyPr>
            <a:normAutofit/>
          </a:bodyPr>
          <a:lstStyle/>
          <a:p>
            <a:pPr algn="r"/>
            <a:r>
              <a:rPr lang="en-US" b="1" dirty="0" smtClean="0">
                <a:solidFill>
                  <a:schemeClr val="tx1">
                    <a:lumMod val="75000"/>
                  </a:schemeClr>
                </a:solidFill>
              </a:rPr>
              <a:t>School Coordinator  &amp;  </a:t>
            </a:r>
            <a:br>
              <a:rPr lang="en-US" b="1" dirty="0" smtClean="0">
                <a:solidFill>
                  <a:schemeClr val="tx1">
                    <a:lumMod val="75000"/>
                  </a:schemeClr>
                </a:solidFill>
              </a:rPr>
            </a:br>
            <a:r>
              <a:rPr lang="en-US" b="1" dirty="0" smtClean="0">
                <a:solidFill>
                  <a:schemeClr val="tx1">
                    <a:lumMod val="75000"/>
                  </a:schemeClr>
                </a:solidFill>
              </a:rPr>
              <a:t>test administrator Training</a:t>
            </a:r>
            <a:endParaRPr lang="en-US" b="1" dirty="0">
              <a:solidFill>
                <a:schemeClr val="tx1">
                  <a:lumMod val="75000"/>
                </a:schemeClr>
              </a:solidFill>
            </a:endParaRPr>
          </a:p>
        </p:txBody>
      </p:sp>
      <p:sp>
        <p:nvSpPr>
          <p:cNvPr id="3" name="Subtitle 2"/>
          <p:cNvSpPr>
            <a:spLocks noGrp="1"/>
          </p:cNvSpPr>
          <p:nvPr>
            <p:ph type="subTitle" idx="1"/>
          </p:nvPr>
        </p:nvSpPr>
        <p:spPr>
          <a:xfrm>
            <a:off x="0" y="1981200"/>
            <a:ext cx="8915400" cy="12192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en-US" sz="5400" b="1" dirty="0" smtClean="0">
                <a:ln/>
                <a:solidFill>
                  <a:schemeClr val="accent3"/>
                </a:solidFill>
                <a:latin typeface="Microsoft New Tai Lue" panose="020B0502040204020203" pitchFamily="34" charset="0"/>
                <a:cs typeface="Microsoft New Tai Lue" panose="020B0502040204020203" pitchFamily="34" charset="0"/>
              </a:rPr>
              <a:t>ELPA21 2016-17</a:t>
            </a:r>
            <a:endParaRPr lang="en-US" sz="5400" b="1" dirty="0">
              <a:ln/>
              <a:solidFill>
                <a:schemeClr val="accent3"/>
              </a:solidFill>
              <a:latin typeface="Microsoft New Tai Lue" panose="020B0502040204020203" pitchFamily="34" charset="0"/>
              <a:cs typeface="Microsoft New Tai Lue" panose="020B0502040204020203" pitchFamily="34" charset="0"/>
            </a:endParaRPr>
          </a:p>
        </p:txBody>
      </p:sp>
      <p:sp>
        <p:nvSpPr>
          <p:cNvPr id="4" name="Slide Number Placeholder 3"/>
          <p:cNvSpPr>
            <a:spLocks noGrp="1"/>
          </p:cNvSpPr>
          <p:nvPr>
            <p:ph type="sldNum" sz="quarter" idx="12"/>
          </p:nvPr>
        </p:nvSpPr>
        <p:spPr>
          <a:xfrm>
            <a:off x="7010400" y="6400800"/>
            <a:ext cx="1981200" cy="381000"/>
          </a:xfrm>
          <a:prstGeom prst="rect">
            <a:avLst/>
          </a:prstGeom>
        </p:spPr>
        <p:txBody>
          <a:bodyPr>
            <a:normAutofit/>
          </a:bodyPr>
          <a:lstStyle/>
          <a:p>
            <a:fld id="{23F30E55-93A0-4929-91F3-1863CA34730B}" type="slidenum">
              <a:rPr lang="en-US" sz="1400" smtClean="0">
                <a:solidFill>
                  <a:schemeClr val="bg1"/>
                </a:solidFill>
              </a:rPr>
              <a:t>1</a:t>
            </a:fld>
            <a:endParaRPr lang="en-US" sz="1400" dirty="0">
              <a:solidFill>
                <a:schemeClr val="bg1"/>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079" y="68947"/>
            <a:ext cx="2773921" cy="13031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 y="137895"/>
            <a:ext cx="2834640" cy="1165238"/>
          </a:xfrm>
          <a:prstGeom prst="rect">
            <a:avLst/>
          </a:prstGeom>
        </p:spPr>
      </p:pic>
    </p:spTree>
    <p:extLst>
      <p:ext uri="{BB962C8B-B14F-4D97-AF65-F5344CB8AC3E}">
        <p14:creationId xmlns:p14="http://schemas.microsoft.com/office/powerpoint/2010/main" val="32372423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a:t>
            </a:r>
            <a:r>
              <a:rPr lang="en-US" dirty="0" smtClean="0"/>
              <a:t>Security Materials</a:t>
            </a:r>
            <a:endParaRPr lang="en-US" dirty="0"/>
          </a:p>
        </p:txBody>
      </p:sp>
      <p:sp>
        <p:nvSpPr>
          <p:cNvPr id="3" name="Content Placeholder 2"/>
          <p:cNvSpPr>
            <a:spLocks noGrp="1"/>
          </p:cNvSpPr>
          <p:nvPr>
            <p:ph idx="1"/>
          </p:nvPr>
        </p:nvSpPr>
        <p:spPr>
          <a:xfrm>
            <a:off x="533400" y="1295400"/>
            <a:ext cx="8153400" cy="4724400"/>
          </a:xfrm>
        </p:spPr>
        <p:txBody>
          <a:bodyPr>
            <a:normAutofit/>
          </a:bodyPr>
          <a:lstStyle/>
          <a:p>
            <a:pPr>
              <a:buFont typeface="Wingdings" panose="05000000000000000000" pitchFamily="2" charset="2"/>
              <a:buChar char="Ø"/>
            </a:pPr>
            <a:r>
              <a:rPr lang="en-US" sz="2600" dirty="0" smtClean="0"/>
              <a:t>Test tickets must be locked up when not in use. </a:t>
            </a:r>
            <a:r>
              <a:rPr lang="en-US" sz="2600" dirty="0"/>
              <a:t>Tickets may be reused but must be secured between uses.</a:t>
            </a:r>
          </a:p>
          <a:p>
            <a:pPr lvl="1">
              <a:buFont typeface="Wingdings" panose="05000000000000000000" pitchFamily="2" charset="2"/>
              <a:buChar char="Ø"/>
            </a:pPr>
            <a:r>
              <a:rPr lang="en-US" sz="2400" dirty="0" smtClean="0"/>
              <a:t>Do </a:t>
            </a:r>
            <a:r>
              <a:rPr lang="en-US" sz="2400" dirty="0"/>
              <a:t>not write the session ID on the ticket</a:t>
            </a:r>
            <a:r>
              <a:rPr lang="en-US" sz="2400" dirty="0" smtClean="0"/>
              <a:t>.</a:t>
            </a:r>
          </a:p>
          <a:p>
            <a:pPr lvl="1">
              <a:buFont typeface="Wingdings" panose="05000000000000000000" pitchFamily="2" charset="2"/>
              <a:buChar char="Ø"/>
            </a:pPr>
            <a:r>
              <a:rPr lang="en-US" sz="2400" dirty="0" smtClean="0"/>
              <a:t>Test tickets printed from </a:t>
            </a:r>
            <a:r>
              <a:rPr lang="en-US" sz="2400" dirty="0" err="1" smtClean="0"/>
              <a:t>Cognos</a:t>
            </a:r>
            <a:r>
              <a:rPr lang="en-US" sz="2400" dirty="0" smtClean="0"/>
              <a:t> may include student not yet in TIDE</a:t>
            </a:r>
          </a:p>
          <a:p>
            <a:pPr>
              <a:buFont typeface="Wingdings" panose="05000000000000000000" pitchFamily="2" charset="2"/>
              <a:buChar char="Ø"/>
            </a:pPr>
            <a:r>
              <a:rPr lang="en-US" sz="2600" dirty="0" smtClean="0"/>
              <a:t>Scratch </a:t>
            </a:r>
            <a:r>
              <a:rPr lang="en-US" sz="2600" dirty="0"/>
              <a:t>paper (lined) must be </a:t>
            </a:r>
            <a:r>
              <a:rPr lang="en-US" sz="2600" dirty="0" smtClean="0"/>
              <a:t>available for students. Use Scratch Paper Log (appendix C pg. 47 in GTSA).</a:t>
            </a:r>
          </a:p>
          <a:p>
            <a:pPr>
              <a:buFont typeface="Wingdings" panose="05000000000000000000" pitchFamily="2" charset="2"/>
              <a:buChar char="Ø"/>
            </a:pPr>
            <a:r>
              <a:rPr lang="en-US" sz="2600" dirty="0" smtClean="0"/>
              <a:t>K and </a:t>
            </a:r>
            <a:r>
              <a:rPr lang="en-US" sz="2600" dirty="0" smtClean="0">
                <a:latin typeface="Arial" panose="020B0604020202020204" pitchFamily="34" charset="0"/>
                <a:cs typeface="Arial" panose="020B0604020202020204" pitchFamily="34" charset="0"/>
              </a:rPr>
              <a:t>1</a:t>
            </a:r>
            <a:r>
              <a:rPr lang="en-US" sz="2600" dirty="0" smtClean="0"/>
              <a:t> Writing Test Booklets – Sign out/in as tested</a:t>
            </a:r>
            <a:endParaRPr lang="en-US" dirty="0"/>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10</a:t>
            </a:fld>
            <a:endParaRPr lang="en-US" dirty="0"/>
          </a:p>
        </p:txBody>
      </p:sp>
    </p:spTree>
    <p:extLst>
      <p:ext uri="{BB962C8B-B14F-4D97-AF65-F5344CB8AC3E}">
        <p14:creationId xmlns:p14="http://schemas.microsoft.com/office/powerpoint/2010/main" val="3326820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INFORMATION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FEBCCD7D-8494-4B98-981C-53F75ACFE6A7}" type="slidenum">
              <a:rPr lang="en-US" altLang="en-US" sz="1400" smtClean="0">
                <a:solidFill>
                  <a:schemeClr val="bg1"/>
                </a:solidFill>
              </a:rPr>
              <a:pPr/>
              <a:t>11</a:t>
            </a:fld>
            <a:endParaRPr lang="en-US" altLang="en-US" sz="1400">
              <a:solidFill>
                <a:schemeClr val="bg1"/>
              </a:solidFill>
            </a:endParaRPr>
          </a:p>
        </p:txBody>
      </p:sp>
    </p:spTree>
    <p:extLst>
      <p:ext uri="{BB962C8B-B14F-4D97-AF65-F5344CB8AC3E}">
        <p14:creationId xmlns:p14="http://schemas.microsoft.com/office/powerpoint/2010/main" val="23247314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smtClean="0">
                <a:ea typeface="ＭＳ Ｐゴシック" pitchFamily="34" charset="-128"/>
              </a:rPr>
              <a:t>subTest</a:t>
            </a:r>
            <a:r>
              <a:rPr lang="en-US" altLang="en-US" dirty="0" smtClean="0">
                <a:ea typeface="ＭＳ Ｐゴシック" pitchFamily="34" charset="-128"/>
              </a:rPr>
              <a:t> information</a:t>
            </a:r>
            <a:endParaRPr lang="en-US" dirty="0"/>
          </a:p>
        </p:txBody>
      </p:sp>
      <p:sp>
        <p:nvSpPr>
          <p:cNvPr id="3" name="Content Placeholder 2"/>
          <p:cNvSpPr>
            <a:spLocks noGrp="1"/>
          </p:cNvSpPr>
          <p:nvPr>
            <p:ph idx="1"/>
          </p:nvPr>
        </p:nvSpPr>
        <p:spPr>
          <a:xfrm>
            <a:off x="685800" y="1295400"/>
            <a:ext cx="7924800" cy="4571999"/>
          </a:xfrm>
        </p:spPr>
        <p:txBody>
          <a:bodyPr>
            <a:normAutofit lnSpcReduction="10000"/>
          </a:bodyPr>
          <a:lstStyle/>
          <a:p>
            <a:pPr marL="342900" lvl="1" indent="-342900">
              <a:buFont typeface="Wingdings" panose="05000000000000000000" pitchFamily="2" charset="2"/>
              <a:buChar char="Ø"/>
            </a:pPr>
            <a:r>
              <a:rPr lang="en-US" sz="2400" dirty="0">
                <a:solidFill>
                  <a:schemeClr val="tx1">
                    <a:lumMod val="50000"/>
                  </a:schemeClr>
                </a:solidFill>
                <a:ea typeface="Calibri" panose="020F0502020204030204" pitchFamily="34" charset="0"/>
                <a:cs typeface="Times New Roman" panose="02020603050405020304" pitchFamily="18" charset="0"/>
              </a:rPr>
              <a:t>The assessment is presented </a:t>
            </a:r>
            <a:r>
              <a:rPr lang="en-US" sz="2400" dirty="0" smtClean="0">
                <a:solidFill>
                  <a:schemeClr val="tx1">
                    <a:lumMod val="50000"/>
                  </a:schemeClr>
                </a:solidFill>
                <a:ea typeface="Calibri" panose="020F0502020204030204" pitchFamily="34" charset="0"/>
                <a:cs typeface="Times New Roman" panose="02020603050405020304" pitchFamily="18" charset="0"/>
              </a:rPr>
              <a:t>in 4 segments (Listening</a:t>
            </a:r>
            <a:r>
              <a:rPr lang="en-US" sz="2400" dirty="0">
                <a:solidFill>
                  <a:schemeClr val="tx1">
                    <a:lumMod val="50000"/>
                  </a:schemeClr>
                </a:solidFill>
                <a:ea typeface="Calibri" panose="020F0502020204030204" pitchFamily="34" charset="0"/>
                <a:cs typeface="Times New Roman" panose="02020603050405020304" pitchFamily="18" charset="0"/>
              </a:rPr>
              <a:t>, Reading, Writing, Speaking</a:t>
            </a:r>
            <a:r>
              <a:rPr lang="en-US" sz="2400" dirty="0" smtClean="0">
                <a:solidFill>
                  <a:schemeClr val="tx1">
                    <a:lumMod val="50000"/>
                  </a:schemeClr>
                </a:solidFill>
                <a:ea typeface="Calibri" panose="020F0502020204030204" pitchFamily="34" charset="0"/>
                <a:cs typeface="Times New Roman" panose="02020603050405020304" pitchFamily="18" charset="0"/>
              </a:rPr>
              <a:t>). </a:t>
            </a:r>
            <a:r>
              <a:rPr lang="en-US" sz="2400" dirty="0">
                <a:solidFill>
                  <a:schemeClr val="tx1">
                    <a:lumMod val="50000"/>
                  </a:schemeClr>
                </a:solidFill>
                <a:ea typeface="Calibri" panose="020F0502020204030204" pitchFamily="34" charset="0"/>
                <a:cs typeface="Times New Roman" panose="02020603050405020304" pitchFamily="18" charset="0"/>
              </a:rPr>
              <a:t>Subtests must be taken in </a:t>
            </a:r>
            <a:r>
              <a:rPr lang="en-US" sz="2400" dirty="0" smtClean="0">
                <a:solidFill>
                  <a:schemeClr val="tx1">
                    <a:lumMod val="50000"/>
                  </a:schemeClr>
                </a:solidFill>
                <a:ea typeface="Calibri" panose="020F0502020204030204" pitchFamily="34" charset="0"/>
                <a:cs typeface="Times New Roman" panose="02020603050405020304" pitchFamily="18" charset="0"/>
              </a:rPr>
              <a:t>order. The session ID opens access to all 4 segments.  However, approval is granted by the TA to access the next segment. </a:t>
            </a:r>
            <a:endParaRPr lang="en-US" sz="2400" dirty="0">
              <a:solidFill>
                <a:schemeClr val="tx1">
                  <a:lumMod val="50000"/>
                </a:schemeClr>
              </a:solidFill>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Ø"/>
            </a:pPr>
            <a:r>
              <a:rPr lang="en-US" sz="2000" dirty="0" smtClean="0">
                <a:solidFill>
                  <a:schemeClr val="tx1">
                    <a:lumMod val="50000"/>
                  </a:schemeClr>
                </a:solidFill>
                <a:ea typeface="Calibri" panose="020F0502020204030204" pitchFamily="34" charset="0"/>
                <a:cs typeface="Times New Roman" panose="02020603050405020304" pitchFamily="18" charset="0"/>
              </a:rPr>
              <a:t>If administering one segment at a time, follow the directions denying access to the next segment. </a:t>
            </a:r>
          </a:p>
          <a:p>
            <a:pPr marL="800100" lvl="1" indent="-342900">
              <a:buFont typeface="Wingdings" panose="05000000000000000000" pitchFamily="2" charset="2"/>
              <a:buChar char="Ø"/>
            </a:pPr>
            <a:r>
              <a:rPr lang="en-US" sz="2000" dirty="0" smtClean="0">
                <a:solidFill>
                  <a:schemeClr val="tx1">
                    <a:lumMod val="50000"/>
                  </a:schemeClr>
                </a:solidFill>
                <a:ea typeface="Calibri" panose="020F0502020204030204" pitchFamily="34" charset="0"/>
                <a:cs typeface="Times New Roman" panose="02020603050405020304" pitchFamily="18" charset="0"/>
              </a:rPr>
              <a:t>If administering more than one segment at a time, proctors must read the directions for the next segment before the student begins testing. The student access will be in a “waiting for segment approval” mode.</a:t>
            </a:r>
          </a:p>
          <a:p>
            <a:pPr marL="1200150" lvl="2" indent="-342900">
              <a:buFont typeface="Wingdings" panose="05000000000000000000" pitchFamily="2" charset="2"/>
              <a:buChar char="Ø"/>
            </a:pPr>
            <a:r>
              <a:rPr lang="en-US" sz="1800" dirty="0" smtClean="0">
                <a:solidFill>
                  <a:schemeClr val="tx1">
                    <a:lumMod val="50000"/>
                  </a:schemeClr>
                </a:solidFill>
                <a:ea typeface="Calibri" panose="020F0502020204030204" pitchFamily="34" charset="0"/>
                <a:cs typeface="Times New Roman" panose="02020603050405020304" pitchFamily="18" charset="0"/>
              </a:rPr>
              <a:t>After reading directions for the next segment, you must then approve access.</a:t>
            </a:r>
            <a:endParaRPr lang="en-US" sz="1800" dirty="0">
              <a:solidFill>
                <a:schemeClr val="tx1">
                  <a:lumMod val="50000"/>
                </a:schemeClr>
              </a:solidFill>
              <a:ea typeface="Calibri" panose="020F0502020204030204" pitchFamily="34" charset="0"/>
              <a:cs typeface="Times New Roman" panose="02020603050405020304" pitchFamily="18" charset="0"/>
            </a:endParaRPr>
          </a:p>
          <a:p>
            <a:pPr marL="400050" indent="-342900">
              <a:buFont typeface="Wingdings" panose="05000000000000000000" pitchFamily="2" charset="2"/>
              <a:buChar char="Ø"/>
            </a:pPr>
            <a:r>
              <a:rPr lang="en-US" sz="2400" dirty="0" smtClean="0">
                <a:solidFill>
                  <a:schemeClr val="tx1">
                    <a:lumMod val="50000"/>
                  </a:schemeClr>
                </a:solidFill>
                <a:latin typeface="+mj-lt"/>
                <a:ea typeface="Calibri" panose="020F0502020204030204" pitchFamily="34" charset="0"/>
                <a:cs typeface="Times New Roman" panose="02020603050405020304" pitchFamily="18" charset="0"/>
              </a:rPr>
              <a:t>A new session ID will be required when access to the next segment is denied. </a:t>
            </a:r>
            <a:endParaRPr lang="en-US" sz="2400" dirty="0">
              <a:solidFill>
                <a:schemeClr val="tx1">
                  <a:lumMod val="50000"/>
                </a:schemeClr>
              </a:solidFill>
              <a:latin typeface="+mj-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12</a:t>
            </a:fld>
            <a:endParaRPr lang="en-US" altLang="en-US"/>
          </a:p>
        </p:txBody>
      </p:sp>
      <p:pic>
        <p:nvPicPr>
          <p:cNvPr id="5" name="Picture 2" descr="C:\Users\08810\AppData\Local\Microsoft\Windows\Temporary Internet Files\Content.IE5\6ULJDX5Z\cau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543549"/>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306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smtClean="0">
                <a:ea typeface="ＭＳ Ｐゴシック" pitchFamily="34" charset="-128"/>
              </a:rPr>
              <a:t>subTest</a:t>
            </a:r>
            <a:r>
              <a:rPr lang="en-US" altLang="en-US" dirty="0" smtClean="0">
                <a:ea typeface="ＭＳ Ｐゴシック" pitchFamily="34" charset="-128"/>
              </a:rPr>
              <a:t> </a:t>
            </a:r>
            <a:r>
              <a:rPr lang="en-US" altLang="en-US" dirty="0">
                <a:ea typeface="ＭＳ Ｐゴシック" pitchFamily="34" charset="-128"/>
              </a:rPr>
              <a:t>information</a:t>
            </a:r>
            <a:endParaRPr lang="en-US" dirty="0"/>
          </a:p>
        </p:txBody>
      </p:sp>
      <p:sp>
        <p:nvSpPr>
          <p:cNvPr id="3" name="Content Placeholder 2"/>
          <p:cNvSpPr>
            <a:spLocks noGrp="1"/>
          </p:cNvSpPr>
          <p:nvPr>
            <p:ph idx="1"/>
          </p:nvPr>
        </p:nvSpPr>
        <p:spPr>
          <a:xfrm>
            <a:off x="421340" y="1295400"/>
            <a:ext cx="8265459" cy="4800600"/>
          </a:xfrm>
        </p:spPr>
        <p:txBody>
          <a:bodyPr>
            <a:normAutofit/>
          </a:bodyPr>
          <a:lstStyle/>
          <a:p>
            <a:pPr marL="457200" indent="-457200">
              <a:buFont typeface="Wingdings" panose="05000000000000000000" pitchFamily="2" charset="2"/>
              <a:buChar char="Ø"/>
            </a:pPr>
            <a:r>
              <a:rPr lang="en-US" sz="2600" b="1" dirty="0">
                <a:solidFill>
                  <a:schemeClr val="tx1">
                    <a:lumMod val="50000"/>
                  </a:schemeClr>
                </a:solidFill>
              </a:rPr>
              <a:t>Listening Subtest </a:t>
            </a:r>
          </a:p>
          <a:p>
            <a:pPr lvl="1"/>
            <a:r>
              <a:rPr lang="en-US" sz="2400" dirty="0">
                <a:solidFill>
                  <a:schemeClr val="tx1">
                    <a:lumMod val="50000"/>
                  </a:schemeClr>
                </a:solidFill>
              </a:rPr>
              <a:t>During the Listening subtest, students will hear the prompts through their headsets and then respond by clicking on a multiple-choice answer or by dragging and dropping a graphic or a piece of text. </a:t>
            </a:r>
            <a:r>
              <a:rPr lang="en-US" sz="2400" dirty="0" smtClean="0">
                <a:solidFill>
                  <a:schemeClr val="tx1">
                    <a:lumMod val="50000"/>
                  </a:schemeClr>
                </a:solidFill>
              </a:rPr>
              <a:t> </a:t>
            </a:r>
            <a:endParaRPr lang="en-US" sz="2400" dirty="0">
              <a:solidFill>
                <a:schemeClr val="tx1">
                  <a:lumMod val="50000"/>
                </a:schemeClr>
              </a:solidFill>
            </a:endParaRPr>
          </a:p>
          <a:p>
            <a:pPr marL="457200" indent="-457200">
              <a:buFont typeface="Wingdings" panose="05000000000000000000" pitchFamily="2" charset="2"/>
              <a:buChar char="Ø"/>
            </a:pPr>
            <a:r>
              <a:rPr lang="en-US" sz="2600" b="1" dirty="0" smtClean="0">
                <a:solidFill>
                  <a:schemeClr val="tx1">
                    <a:lumMod val="50000"/>
                  </a:schemeClr>
                </a:solidFill>
              </a:rPr>
              <a:t>Reading </a:t>
            </a:r>
            <a:r>
              <a:rPr lang="en-US" sz="2600" b="1" dirty="0">
                <a:solidFill>
                  <a:schemeClr val="tx1">
                    <a:lumMod val="50000"/>
                  </a:schemeClr>
                </a:solidFill>
              </a:rPr>
              <a:t>Subtest </a:t>
            </a:r>
          </a:p>
          <a:p>
            <a:pPr lvl="1"/>
            <a:r>
              <a:rPr lang="en-US" sz="2400" dirty="0">
                <a:solidFill>
                  <a:schemeClr val="tx1">
                    <a:lumMod val="50000"/>
                  </a:schemeClr>
                </a:solidFill>
              </a:rPr>
              <a:t>During the Reading subtest, students will read different types of text including short correspondence, procedural, literary, and informational passages. They will demonstrate comprehension by answering multiple-choice as well as drag-and-drop questions.</a:t>
            </a:r>
          </a:p>
          <a:p>
            <a:endParaRPr lang="en-US"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13</a:t>
            </a:fld>
            <a:endParaRPr lang="en-US" altLang="en-US"/>
          </a:p>
        </p:txBody>
      </p:sp>
    </p:spTree>
    <p:extLst>
      <p:ext uri="{BB962C8B-B14F-4D97-AF65-F5344CB8AC3E}">
        <p14:creationId xmlns:p14="http://schemas.microsoft.com/office/powerpoint/2010/main" val="1533624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smtClean="0">
                <a:ea typeface="ＭＳ Ｐゴシック" pitchFamily="34" charset="-128"/>
              </a:rPr>
              <a:t>SubTest</a:t>
            </a:r>
            <a:r>
              <a:rPr lang="en-US" altLang="en-US" dirty="0" smtClean="0">
                <a:ea typeface="ＭＳ Ｐゴシック" pitchFamily="34" charset="-128"/>
              </a:rPr>
              <a:t> </a:t>
            </a:r>
            <a:r>
              <a:rPr lang="en-US" altLang="en-US" dirty="0">
                <a:ea typeface="ＭＳ Ｐゴシック" pitchFamily="34" charset="-128"/>
              </a:rPr>
              <a:t>information</a:t>
            </a:r>
            <a:endParaRPr lang="en-US" dirty="0"/>
          </a:p>
        </p:txBody>
      </p:sp>
      <p:sp>
        <p:nvSpPr>
          <p:cNvPr id="3" name="Content Placeholder 2"/>
          <p:cNvSpPr>
            <a:spLocks noGrp="1"/>
          </p:cNvSpPr>
          <p:nvPr>
            <p:ph idx="1"/>
          </p:nvPr>
        </p:nvSpPr>
        <p:spPr>
          <a:xfrm>
            <a:off x="323862" y="1143000"/>
            <a:ext cx="8667737" cy="4572000"/>
          </a:xfrm>
        </p:spPr>
        <p:txBody>
          <a:bodyPr>
            <a:normAutofit fontScale="32500" lnSpcReduction="20000"/>
          </a:bodyPr>
          <a:lstStyle/>
          <a:p>
            <a:endParaRPr lang="en-US" sz="3800" dirty="0">
              <a:solidFill>
                <a:schemeClr val="tx1">
                  <a:lumMod val="50000"/>
                </a:schemeClr>
              </a:solidFill>
            </a:endParaRPr>
          </a:p>
          <a:p>
            <a:pPr marL="341313" indent="-341313">
              <a:buFont typeface="Wingdings" panose="05000000000000000000" pitchFamily="2" charset="2"/>
              <a:buChar char="Ø"/>
            </a:pPr>
            <a:r>
              <a:rPr lang="en-US" sz="8000" b="1" dirty="0">
                <a:solidFill>
                  <a:schemeClr val="tx1">
                    <a:lumMod val="50000"/>
                  </a:schemeClr>
                </a:solidFill>
              </a:rPr>
              <a:t>Writing Subtest</a:t>
            </a:r>
          </a:p>
          <a:p>
            <a:pPr marL="468630" lvl="1" indent="0">
              <a:buNone/>
            </a:pPr>
            <a:r>
              <a:rPr lang="en-US" sz="7600" dirty="0" smtClean="0">
                <a:solidFill>
                  <a:schemeClr val="tx1">
                    <a:lumMod val="50000"/>
                  </a:schemeClr>
                </a:solidFill>
              </a:rPr>
              <a:t>During </a:t>
            </a:r>
            <a:r>
              <a:rPr lang="en-US" sz="7600" dirty="0">
                <a:solidFill>
                  <a:schemeClr val="tx1">
                    <a:lumMod val="50000"/>
                  </a:schemeClr>
                </a:solidFill>
              </a:rPr>
              <a:t>the computerized portion of the Writing subtest, </a:t>
            </a:r>
            <a:r>
              <a:rPr lang="en-US" sz="7600" dirty="0" smtClean="0">
                <a:solidFill>
                  <a:schemeClr val="tx1">
                    <a:lumMod val="50000"/>
                  </a:schemeClr>
                </a:solidFill>
              </a:rPr>
              <a:t>students:</a:t>
            </a:r>
          </a:p>
          <a:p>
            <a:pPr lvl="1"/>
            <a:r>
              <a:rPr lang="en-US" sz="7600" dirty="0" smtClean="0">
                <a:solidFill>
                  <a:schemeClr val="tx1">
                    <a:lumMod val="50000"/>
                  </a:schemeClr>
                </a:solidFill>
              </a:rPr>
              <a:t>In </a:t>
            </a:r>
            <a:r>
              <a:rPr lang="en-US" sz="7600" dirty="0">
                <a:solidFill>
                  <a:schemeClr val="tx1">
                    <a:lumMod val="50000"/>
                  </a:schemeClr>
                </a:solidFill>
              </a:rPr>
              <a:t>the lower grades (K and 1) demonstrate knowledge of writing by dragging letters to form words and by dragging words to complete or form sentences</a:t>
            </a:r>
            <a:r>
              <a:rPr lang="en-US" sz="7600" dirty="0" smtClean="0">
                <a:solidFill>
                  <a:schemeClr val="tx1">
                    <a:lumMod val="50000"/>
                  </a:schemeClr>
                </a:solidFill>
              </a:rPr>
              <a:t>.</a:t>
            </a:r>
          </a:p>
          <a:p>
            <a:pPr lvl="2"/>
            <a:r>
              <a:rPr lang="en-US" sz="7200" dirty="0">
                <a:solidFill>
                  <a:schemeClr val="tx1">
                    <a:lumMod val="50000"/>
                  </a:schemeClr>
                </a:solidFill>
              </a:rPr>
              <a:t>For students in grades K and 1, a paper-and-pencil Writing form will also be administered.  Administrators will consult the Directions for Administration </a:t>
            </a:r>
            <a:r>
              <a:rPr lang="en-US" sz="7200" dirty="0" smtClean="0">
                <a:solidFill>
                  <a:schemeClr val="tx1">
                    <a:lumMod val="50000"/>
                  </a:schemeClr>
                </a:solidFill>
              </a:rPr>
              <a:t>which </a:t>
            </a:r>
            <a:r>
              <a:rPr lang="en-US" sz="7200" dirty="0">
                <a:solidFill>
                  <a:schemeClr val="tx1">
                    <a:lumMod val="50000"/>
                  </a:schemeClr>
                </a:solidFill>
              </a:rPr>
              <a:t>will be included </a:t>
            </a:r>
            <a:r>
              <a:rPr lang="en-US" sz="7200" dirty="0" smtClean="0">
                <a:solidFill>
                  <a:schemeClr val="tx1">
                    <a:lumMod val="50000"/>
                  </a:schemeClr>
                </a:solidFill>
              </a:rPr>
              <a:t>with </a:t>
            </a:r>
            <a:r>
              <a:rPr lang="en-US" sz="7200" dirty="0">
                <a:solidFill>
                  <a:schemeClr val="tx1">
                    <a:lumMod val="50000"/>
                  </a:schemeClr>
                </a:solidFill>
              </a:rPr>
              <a:t>the materials provided to </a:t>
            </a:r>
            <a:r>
              <a:rPr lang="en-US" sz="7200" dirty="0" smtClean="0">
                <a:solidFill>
                  <a:schemeClr val="tx1">
                    <a:lumMod val="50000"/>
                  </a:schemeClr>
                </a:solidFill>
              </a:rPr>
              <a:t>schools.</a:t>
            </a:r>
            <a:endParaRPr lang="en-US" sz="7400" dirty="0" smtClean="0">
              <a:solidFill>
                <a:schemeClr val="tx1">
                  <a:lumMod val="50000"/>
                </a:schemeClr>
              </a:solidFill>
            </a:endParaRPr>
          </a:p>
          <a:p>
            <a:pPr lvl="1"/>
            <a:r>
              <a:rPr lang="en-US" sz="7600" dirty="0" smtClean="0">
                <a:solidFill>
                  <a:schemeClr val="tx1">
                    <a:lumMod val="50000"/>
                  </a:schemeClr>
                </a:solidFill>
              </a:rPr>
              <a:t>At </a:t>
            </a:r>
            <a:r>
              <a:rPr lang="en-US" sz="7600" dirty="0">
                <a:solidFill>
                  <a:schemeClr val="tx1">
                    <a:lumMod val="50000"/>
                  </a:schemeClr>
                </a:solidFill>
              </a:rPr>
              <a:t>the higher grades, students </a:t>
            </a:r>
            <a:r>
              <a:rPr lang="en-US" sz="7600" dirty="0" smtClean="0">
                <a:solidFill>
                  <a:schemeClr val="tx1">
                    <a:lumMod val="50000"/>
                  </a:schemeClr>
                </a:solidFill>
              </a:rPr>
              <a:t>will also have to type out responses </a:t>
            </a:r>
            <a:r>
              <a:rPr lang="en-US" sz="7600" dirty="0">
                <a:solidFill>
                  <a:schemeClr val="tx1">
                    <a:lumMod val="50000"/>
                  </a:schemeClr>
                </a:solidFill>
              </a:rPr>
              <a:t>to Writing </a:t>
            </a:r>
            <a:r>
              <a:rPr lang="en-US" sz="7600" dirty="0" smtClean="0">
                <a:solidFill>
                  <a:schemeClr val="tx1">
                    <a:lumMod val="50000"/>
                  </a:schemeClr>
                </a:solidFill>
              </a:rPr>
              <a:t>prompts.</a:t>
            </a:r>
            <a:endParaRPr lang="en-US" sz="7600" dirty="0">
              <a:solidFill>
                <a:schemeClr val="tx1">
                  <a:lumMod val="50000"/>
                </a:schemeClr>
              </a:solidFill>
            </a:endParaRPr>
          </a:p>
          <a:p>
            <a:endParaRPr lang="en-US"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14</a:t>
            </a:fld>
            <a:endParaRPr lang="en-US" altLang="en-US"/>
          </a:p>
        </p:txBody>
      </p:sp>
      <p:pic>
        <p:nvPicPr>
          <p:cNvPr id="5" name="Picture 2" descr="C:\Users\08810\AppData\Local\Microsoft\Windows\Temporary Internet Files\Content.IE5\6ULJDX5Z\cau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107" y="769938"/>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77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smtClean="0">
                <a:ea typeface="ＭＳ Ｐゴシック" pitchFamily="34" charset="-128"/>
              </a:rPr>
              <a:t>SubTest</a:t>
            </a:r>
            <a:r>
              <a:rPr lang="en-US" altLang="en-US" dirty="0" smtClean="0">
                <a:ea typeface="ＭＳ Ｐゴシック" pitchFamily="34" charset="-128"/>
              </a:rPr>
              <a:t> </a:t>
            </a:r>
            <a:r>
              <a:rPr lang="en-US" altLang="en-US" dirty="0">
                <a:ea typeface="ＭＳ Ｐゴシック" pitchFamily="34" charset="-128"/>
              </a:rPr>
              <a:t>information</a:t>
            </a:r>
            <a:endParaRPr lang="en-US" dirty="0"/>
          </a:p>
        </p:txBody>
      </p:sp>
      <p:sp>
        <p:nvSpPr>
          <p:cNvPr id="3" name="Content Placeholder 2"/>
          <p:cNvSpPr>
            <a:spLocks noGrp="1"/>
          </p:cNvSpPr>
          <p:nvPr>
            <p:ph idx="1"/>
          </p:nvPr>
        </p:nvSpPr>
        <p:spPr>
          <a:xfrm>
            <a:off x="323862" y="1143000"/>
            <a:ext cx="8667737" cy="4572000"/>
          </a:xfrm>
        </p:spPr>
        <p:txBody>
          <a:bodyPr>
            <a:normAutofit fontScale="32500" lnSpcReduction="20000"/>
          </a:bodyPr>
          <a:lstStyle/>
          <a:p>
            <a:endParaRPr lang="en-US" sz="3800" dirty="0">
              <a:solidFill>
                <a:schemeClr val="tx1">
                  <a:lumMod val="50000"/>
                </a:schemeClr>
              </a:solidFill>
            </a:endParaRPr>
          </a:p>
          <a:p>
            <a:pPr marL="341313" indent="-341313">
              <a:buFont typeface="Wingdings" panose="05000000000000000000" pitchFamily="2" charset="2"/>
              <a:buChar char="Ø"/>
            </a:pPr>
            <a:r>
              <a:rPr lang="en-US" sz="8000" b="1" dirty="0" smtClean="0">
                <a:solidFill>
                  <a:schemeClr val="tx1">
                    <a:lumMod val="50000"/>
                  </a:schemeClr>
                </a:solidFill>
              </a:rPr>
              <a:t>Speaking </a:t>
            </a:r>
            <a:r>
              <a:rPr lang="en-US" sz="8000" b="1" dirty="0">
                <a:solidFill>
                  <a:schemeClr val="tx1">
                    <a:lumMod val="50000"/>
                  </a:schemeClr>
                </a:solidFill>
              </a:rPr>
              <a:t>Subtest </a:t>
            </a:r>
            <a:r>
              <a:rPr lang="en-US" sz="8000" b="1" dirty="0" smtClean="0">
                <a:solidFill>
                  <a:schemeClr val="tx1">
                    <a:lumMod val="50000"/>
                  </a:schemeClr>
                </a:solidFill>
              </a:rPr>
              <a:t>(small groups recommended)</a:t>
            </a:r>
            <a:endParaRPr lang="en-US" sz="8000" b="1" dirty="0">
              <a:solidFill>
                <a:schemeClr val="tx1">
                  <a:lumMod val="50000"/>
                </a:schemeClr>
              </a:solidFill>
            </a:endParaRPr>
          </a:p>
          <a:p>
            <a:pPr lvl="1"/>
            <a:r>
              <a:rPr lang="en-US" sz="7600" dirty="0">
                <a:solidFill>
                  <a:schemeClr val="tx1">
                    <a:lumMod val="50000"/>
                  </a:schemeClr>
                </a:solidFill>
              </a:rPr>
              <a:t>During the Speaking subtest, students will hear the prompts through their headsets and then record their answers. To record an answer, the student </a:t>
            </a:r>
            <a:r>
              <a:rPr lang="en-US" sz="7600" dirty="0" smtClean="0">
                <a:solidFill>
                  <a:schemeClr val="tx1">
                    <a:lumMod val="50000"/>
                  </a:schemeClr>
                </a:solidFill>
              </a:rPr>
              <a:t>clicks the MICROPHONE </a:t>
            </a:r>
            <a:r>
              <a:rPr lang="en-US" sz="7600" dirty="0">
                <a:solidFill>
                  <a:schemeClr val="tx1">
                    <a:lumMod val="50000"/>
                  </a:schemeClr>
                </a:solidFill>
              </a:rPr>
              <a:t>icon, speaks into the </a:t>
            </a:r>
            <a:r>
              <a:rPr lang="en-US" sz="7600" dirty="0" smtClean="0">
                <a:solidFill>
                  <a:schemeClr val="tx1">
                    <a:lumMod val="50000"/>
                  </a:schemeClr>
                </a:solidFill>
              </a:rPr>
              <a:t>headset microphone</a:t>
            </a:r>
            <a:r>
              <a:rPr lang="en-US" sz="7600" dirty="0">
                <a:solidFill>
                  <a:schemeClr val="tx1">
                    <a:lumMod val="50000"/>
                  </a:schemeClr>
                </a:solidFill>
              </a:rPr>
              <a:t>, and then clicks </a:t>
            </a:r>
            <a:r>
              <a:rPr lang="en-US" sz="7600" dirty="0" smtClean="0">
                <a:solidFill>
                  <a:schemeClr val="tx1">
                    <a:lumMod val="50000"/>
                  </a:schemeClr>
                </a:solidFill>
              </a:rPr>
              <a:t>the </a:t>
            </a:r>
            <a:r>
              <a:rPr lang="en-US" sz="7600" dirty="0">
                <a:solidFill>
                  <a:schemeClr val="tx1">
                    <a:lumMod val="50000"/>
                  </a:schemeClr>
                </a:solidFill>
              </a:rPr>
              <a:t>STOP </a:t>
            </a:r>
            <a:r>
              <a:rPr lang="en-US" sz="7600" dirty="0" smtClean="0">
                <a:solidFill>
                  <a:schemeClr val="tx1">
                    <a:lumMod val="50000"/>
                  </a:schemeClr>
                </a:solidFill>
              </a:rPr>
              <a:t>icon to end the recording of their answer.</a:t>
            </a:r>
            <a:endParaRPr lang="en-US" sz="7600" dirty="0">
              <a:solidFill>
                <a:schemeClr val="tx1">
                  <a:lumMod val="50000"/>
                </a:schemeClr>
              </a:solidFill>
            </a:endParaRPr>
          </a:p>
          <a:p>
            <a:pPr lvl="1"/>
            <a:r>
              <a:rPr lang="en-US" sz="7600" dirty="0">
                <a:solidFill>
                  <a:schemeClr val="tx1">
                    <a:lumMod val="50000"/>
                  </a:schemeClr>
                </a:solidFill>
              </a:rPr>
              <a:t>The student can then listen to his or her recorded response by clicking on the </a:t>
            </a:r>
            <a:r>
              <a:rPr lang="en-US" sz="7600" dirty="0" smtClean="0">
                <a:solidFill>
                  <a:schemeClr val="tx1">
                    <a:lumMod val="50000"/>
                  </a:schemeClr>
                </a:solidFill>
              </a:rPr>
              <a:t>PLAY </a:t>
            </a:r>
            <a:r>
              <a:rPr lang="en-US" sz="7600" dirty="0">
                <a:solidFill>
                  <a:schemeClr val="tx1">
                    <a:lumMod val="50000"/>
                  </a:schemeClr>
                </a:solidFill>
              </a:rPr>
              <a:t>icon. If the student is not satisfied, he or she can re-record a response by clicking on the </a:t>
            </a:r>
            <a:r>
              <a:rPr lang="en-US" sz="7600" dirty="0" smtClean="0">
                <a:solidFill>
                  <a:schemeClr val="tx1">
                    <a:lumMod val="50000"/>
                  </a:schemeClr>
                </a:solidFill>
              </a:rPr>
              <a:t>MICROPHONE </a:t>
            </a:r>
            <a:r>
              <a:rPr lang="en-US" sz="7600" dirty="0">
                <a:solidFill>
                  <a:schemeClr val="tx1">
                    <a:lumMod val="50000"/>
                  </a:schemeClr>
                </a:solidFill>
              </a:rPr>
              <a:t>icon </a:t>
            </a:r>
            <a:r>
              <a:rPr lang="en-US" sz="7600" dirty="0" smtClean="0">
                <a:solidFill>
                  <a:schemeClr val="tx1">
                    <a:lumMod val="50000"/>
                  </a:schemeClr>
                </a:solidFill>
              </a:rPr>
              <a:t>up to two times. </a:t>
            </a:r>
            <a:endParaRPr lang="en-US" sz="7600" dirty="0">
              <a:solidFill>
                <a:schemeClr val="tx1">
                  <a:lumMod val="50000"/>
                </a:schemeClr>
              </a:solidFill>
            </a:endParaRPr>
          </a:p>
          <a:p>
            <a:endParaRPr lang="en-US"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15</a:t>
            </a:fld>
            <a:endParaRPr lang="en-US" alt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36" y="2286000"/>
            <a:ext cx="685896" cy="619211"/>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3886200"/>
            <a:ext cx="495369" cy="523948"/>
          </a:xfrm>
          <a:prstGeom prst="rect">
            <a:avLst/>
          </a:prstGeom>
        </p:spPr>
      </p:pic>
    </p:spTree>
    <p:extLst>
      <p:ext uri="{BB962C8B-B14F-4D97-AF65-F5344CB8AC3E}">
        <p14:creationId xmlns:p14="http://schemas.microsoft.com/office/powerpoint/2010/main" val="2740464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ea typeface="ＭＳ Ｐゴシック" pitchFamily="34" charset="-128"/>
              </a:rPr>
              <a:t>Pausing within segments</a:t>
            </a:r>
            <a:endParaRPr lang="en-US" dirty="0"/>
          </a:p>
        </p:txBody>
      </p:sp>
      <p:sp>
        <p:nvSpPr>
          <p:cNvPr id="3" name="Content Placeholder 2"/>
          <p:cNvSpPr>
            <a:spLocks noGrp="1"/>
          </p:cNvSpPr>
          <p:nvPr>
            <p:ph idx="1"/>
          </p:nvPr>
        </p:nvSpPr>
        <p:spPr>
          <a:xfrm>
            <a:off x="685800" y="1342652"/>
            <a:ext cx="8001000" cy="5210548"/>
          </a:xfrm>
        </p:spPr>
        <p:txBody>
          <a:bodyPr>
            <a:normAutofit/>
          </a:bodyPr>
          <a:lstStyle/>
          <a:p>
            <a:pPr marL="400050" indent="-342900">
              <a:buFont typeface="Wingdings" panose="05000000000000000000" pitchFamily="2" charset="2"/>
              <a:buChar char="Ø"/>
            </a:pPr>
            <a:r>
              <a:rPr lang="en-US" sz="2400" dirty="0" smtClean="0">
                <a:solidFill>
                  <a:schemeClr val="tx1">
                    <a:lumMod val="50000"/>
                  </a:schemeClr>
                </a:solidFill>
                <a:ea typeface="Calibri" panose="020F0502020204030204" pitchFamily="34" charset="0"/>
                <a:cs typeface="Times New Roman" panose="02020603050405020304" pitchFamily="18" charset="0"/>
              </a:rPr>
              <a:t>Students can pause their test at any time. They will be presented with a warning message asking them to verify that they want to pause the test. If they choose to pause, they will be logged out of the test.</a:t>
            </a:r>
          </a:p>
          <a:p>
            <a:pPr marL="400050" indent="-342900">
              <a:buFont typeface="Wingdings" panose="05000000000000000000" pitchFamily="2" charset="2"/>
              <a:buChar char="Ø"/>
            </a:pPr>
            <a:r>
              <a:rPr lang="en-US" sz="2400" dirty="0" smtClean="0">
                <a:solidFill>
                  <a:schemeClr val="tx1">
                    <a:lumMod val="50000"/>
                  </a:schemeClr>
                </a:solidFill>
                <a:ea typeface="Verdana"/>
                <a:cs typeface="Times New Roman" panose="02020603050405020304" pitchFamily="18" charset="0"/>
              </a:rPr>
              <a:t>When students resume the test, they will be able to continue working within the last answered question in the unfinished segment. They cannot go back to previous segments.</a:t>
            </a:r>
          </a:p>
          <a:p>
            <a:pPr marL="400050" indent="-342900">
              <a:buFont typeface="Wingdings" panose="05000000000000000000" pitchFamily="2" charset="2"/>
              <a:buChar char="Ø"/>
            </a:pPr>
            <a:r>
              <a:rPr lang="en-US" sz="2400" dirty="0" smtClean="0">
                <a:solidFill>
                  <a:schemeClr val="tx1">
                    <a:lumMod val="50000"/>
                  </a:schemeClr>
                </a:solidFill>
                <a:ea typeface="Verdana"/>
                <a:cs typeface="Times New Roman" panose="02020603050405020304" pitchFamily="18" charset="0"/>
              </a:rPr>
              <a:t>If their test is idle for 20 minutes, the system will automatically pause the test and log them out.</a:t>
            </a:r>
          </a:p>
          <a:p>
            <a:pPr marL="400050" indent="-342900">
              <a:buFont typeface="Wingdings" panose="05000000000000000000" pitchFamily="2" charset="2"/>
              <a:buChar char="Ø"/>
            </a:pPr>
            <a:r>
              <a:rPr lang="en-US" sz="2400" dirty="0" smtClean="0">
                <a:solidFill>
                  <a:schemeClr val="tx1">
                    <a:lumMod val="50000"/>
                  </a:schemeClr>
                </a:solidFill>
                <a:ea typeface="Verdana"/>
                <a:cs typeface="Times New Roman" panose="02020603050405020304" pitchFamily="18" charset="0"/>
              </a:rPr>
              <a:t>All answers are saved immediately; students do not lose answers when the test is paused.</a:t>
            </a:r>
            <a:endParaRPr lang="en-US" sz="2400" dirty="0" smtClean="0">
              <a:solidFill>
                <a:schemeClr val="tx1">
                  <a:lumMod val="75000"/>
                </a:schemeClr>
              </a:solidFill>
              <a:ea typeface="Verdana"/>
              <a:cs typeface="Times New Roman"/>
            </a:endParaRPr>
          </a:p>
          <a:p>
            <a:pPr marL="1200150" lvl="2" indent="-342900">
              <a:buFont typeface="Wingdings" panose="05000000000000000000" pitchFamily="2" charset="2"/>
              <a:buChar char="v"/>
            </a:pPr>
            <a:endParaRPr lang="en-US" sz="18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16</a:t>
            </a:fld>
            <a:endParaRPr lang="en-US" altLang="en-US"/>
          </a:p>
        </p:txBody>
      </p:sp>
      <p:pic>
        <p:nvPicPr>
          <p:cNvPr id="5" name="Picture 2" descr="C:\Users\08810\AppData\Local\Microsoft\Windows\Temporary Internet Files\Content.IE5\6ULJDX5Z\cau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4" y="426720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740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US" dirty="0" smtClean="0"/>
              <a:t>K and </a:t>
            </a:r>
            <a:r>
              <a:rPr lang="en-US" dirty="0" smtClean="0">
                <a:latin typeface="Arial" panose="020B0604020202020204" pitchFamily="34" charset="0"/>
                <a:cs typeface="Arial" panose="020B0604020202020204" pitchFamily="34" charset="0"/>
              </a:rPr>
              <a:t>1</a:t>
            </a:r>
            <a:r>
              <a:rPr lang="en-US" dirty="0" smtClean="0"/>
              <a:t> writing Test booklets </a:t>
            </a:r>
            <a:endParaRPr lang="en-US" dirty="0"/>
          </a:p>
        </p:txBody>
      </p:sp>
      <p:sp>
        <p:nvSpPr>
          <p:cNvPr id="3" name="Content Placeholder 2"/>
          <p:cNvSpPr>
            <a:spLocks noGrp="1"/>
          </p:cNvSpPr>
          <p:nvPr>
            <p:ph idx="1"/>
          </p:nvPr>
        </p:nvSpPr>
        <p:spPr>
          <a:xfrm>
            <a:off x="381000" y="1417637"/>
            <a:ext cx="8054788" cy="4999037"/>
          </a:xfrm>
        </p:spPr>
        <p:txBody>
          <a:bodyPr>
            <a:normAutofit/>
          </a:bodyPr>
          <a:lstStyle/>
          <a:p>
            <a:pPr marL="800100" lvl="1" indent="-342900">
              <a:spcBef>
                <a:spcPct val="45000"/>
              </a:spcBef>
              <a:buFont typeface="Wingdings" panose="05000000000000000000" pitchFamily="2" charset="2"/>
              <a:buChar char="Ø"/>
              <a:tabLst>
                <a:tab pos="8174038" algn="l"/>
              </a:tabLst>
              <a:defRPr/>
            </a:pPr>
            <a:r>
              <a:rPr lang="en-US" sz="2400" dirty="0"/>
              <a:t>Principal, </a:t>
            </a:r>
            <a:r>
              <a:rPr lang="en-US" sz="2400" dirty="0" smtClean="0"/>
              <a:t>EL </a:t>
            </a:r>
            <a:r>
              <a:rPr lang="en-US" sz="2400" dirty="0"/>
              <a:t>Designee or Office Manager signs for the materials</a:t>
            </a:r>
          </a:p>
          <a:p>
            <a:pPr marL="800100" lvl="1" indent="-342900">
              <a:spcBef>
                <a:spcPct val="45000"/>
              </a:spcBef>
              <a:buFont typeface="Wingdings" panose="05000000000000000000" pitchFamily="2" charset="2"/>
              <a:buChar char="Ø"/>
              <a:tabLst>
                <a:tab pos="8174038" algn="l"/>
              </a:tabLst>
              <a:defRPr/>
            </a:pPr>
            <a:r>
              <a:rPr lang="en-US" sz="2400" dirty="0"/>
              <a:t>Check quantities of test materials against the packing list. If errors, contact </a:t>
            </a:r>
            <a:r>
              <a:rPr lang="en-US" sz="2400" dirty="0" smtClean="0"/>
              <a:t>Yu-Chin Huang X4031</a:t>
            </a:r>
            <a:endParaRPr lang="en-US" sz="2400" dirty="0"/>
          </a:p>
          <a:p>
            <a:pPr marL="1257300" lvl="2" indent="-342900">
              <a:spcBef>
                <a:spcPct val="45000"/>
              </a:spcBef>
              <a:buFont typeface="Wingdings" panose="05000000000000000000" pitchFamily="2" charset="2"/>
              <a:buChar char="Ø"/>
              <a:tabLst>
                <a:tab pos="8174038" algn="l"/>
              </a:tabLst>
              <a:defRPr/>
            </a:pPr>
            <a:r>
              <a:rPr lang="en-US" sz="2400" dirty="0" smtClean="0"/>
              <a:t>Notify Yu-Chin if you need additional materials</a:t>
            </a:r>
            <a:endParaRPr lang="en-US" sz="2400" dirty="0"/>
          </a:p>
          <a:p>
            <a:pPr marL="800100" lvl="1" indent="-342900">
              <a:spcBef>
                <a:spcPct val="45000"/>
              </a:spcBef>
              <a:buFont typeface="Wingdings" panose="05000000000000000000" pitchFamily="2" charset="2"/>
              <a:buChar char="Ø"/>
              <a:tabLst>
                <a:tab pos="8174038" algn="l"/>
              </a:tabLst>
              <a:defRPr/>
            </a:pPr>
            <a:r>
              <a:rPr lang="en-US" sz="2400" dirty="0" smtClean="0"/>
              <a:t>Use </a:t>
            </a:r>
            <a:r>
              <a:rPr lang="en-US" sz="2400" dirty="0"/>
              <a:t>the “School Security Checklist” to manage and control the books as they go OUT </a:t>
            </a:r>
            <a:r>
              <a:rPr lang="en-US" sz="2400" dirty="0" smtClean="0"/>
              <a:t>/ IN.</a:t>
            </a:r>
          </a:p>
          <a:p>
            <a:pPr marL="800100" lvl="1" indent="-342900">
              <a:spcBef>
                <a:spcPct val="45000"/>
              </a:spcBef>
              <a:buFont typeface="Wingdings" panose="05000000000000000000" pitchFamily="2" charset="2"/>
              <a:buChar char="Ø"/>
              <a:tabLst>
                <a:tab pos="8174038" algn="l"/>
              </a:tabLst>
              <a:defRPr/>
            </a:pPr>
            <a:r>
              <a:rPr lang="en-US" sz="2400" dirty="0" smtClean="0"/>
              <a:t>Use the “ELPA21 Testing Roster” sent by Yu-Chin via DocuShare, to record booklet numbers and the date the K and </a:t>
            </a:r>
            <a:r>
              <a:rPr lang="en-US" sz="2400" dirty="0" smtClean="0">
                <a:cs typeface="Arial" panose="020B0604020202020204" pitchFamily="34" charset="0"/>
              </a:rPr>
              <a:t>1</a:t>
            </a:r>
            <a:r>
              <a:rPr lang="en-US" sz="2400" dirty="0" smtClean="0"/>
              <a:t> exam was administered.</a:t>
            </a:r>
            <a:endParaRPr lang="en-US" sz="2400"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17</a:t>
            </a:fld>
            <a:endParaRPr lang="en-US" altLang="en-US"/>
          </a:p>
        </p:txBody>
      </p:sp>
    </p:spTree>
    <p:extLst>
      <p:ext uri="{BB962C8B-B14F-4D97-AF65-F5344CB8AC3E}">
        <p14:creationId xmlns:p14="http://schemas.microsoft.com/office/powerpoint/2010/main" val="735541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PREPARATION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FEBCCD7D-8494-4B98-981C-53F75ACFE6A7}" type="slidenum">
              <a:rPr lang="en-US" altLang="en-US" sz="1400" smtClean="0">
                <a:solidFill>
                  <a:schemeClr val="bg1"/>
                </a:solidFill>
              </a:rPr>
              <a:pPr/>
              <a:t>18</a:t>
            </a:fld>
            <a:endParaRPr lang="en-US" altLang="en-US" sz="1400">
              <a:solidFill>
                <a:schemeClr val="bg1"/>
              </a:solidFill>
            </a:endParaRPr>
          </a:p>
        </p:txBody>
      </p:sp>
    </p:spTree>
    <p:extLst>
      <p:ext uri="{BB962C8B-B14F-4D97-AF65-F5344CB8AC3E}">
        <p14:creationId xmlns:p14="http://schemas.microsoft.com/office/powerpoint/2010/main" val="26954207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scheduling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4085623"/>
              </p:ext>
            </p:extLst>
          </p:nvPr>
        </p:nvGraphicFramePr>
        <p:xfrm>
          <a:off x="685799" y="1600198"/>
          <a:ext cx="8077201" cy="3914260"/>
        </p:xfrm>
        <a:graphic>
          <a:graphicData uri="http://schemas.openxmlformats.org/drawingml/2006/table">
            <a:tbl>
              <a:tblPr firstRow="1" bandRow="1">
                <a:tableStyleId>{5C22544A-7EE6-4342-B048-85BDC9FD1C3A}</a:tableStyleId>
              </a:tblPr>
              <a:tblGrid>
                <a:gridCol w="1676401">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783364">
                <a:tc>
                  <a:txBody>
                    <a:bodyPr/>
                    <a:lstStyle/>
                    <a:p>
                      <a:pPr marL="0" marR="0">
                        <a:spcBef>
                          <a:spcPts val="0"/>
                        </a:spcBef>
                        <a:spcAft>
                          <a:spcPts val="0"/>
                        </a:spcAft>
                      </a:pPr>
                      <a:r>
                        <a:rPr lang="en-US" sz="1800" kern="1200">
                          <a:effectLst/>
                        </a:rPr>
                        <a:t>Grade/Grade Band </a:t>
                      </a:r>
                      <a:endParaRPr lang="en-US" sz="1800">
                        <a:effectLst/>
                        <a:latin typeface="Times New Roman"/>
                        <a:ea typeface="Times New Roman"/>
                      </a:endParaRPr>
                    </a:p>
                  </a:txBody>
                  <a:tcPr/>
                </a:tc>
                <a:tc>
                  <a:txBody>
                    <a:bodyPr/>
                    <a:lstStyle/>
                    <a:p>
                      <a:pPr marL="0" marR="0" algn="ctr">
                        <a:spcBef>
                          <a:spcPts val="0"/>
                        </a:spcBef>
                        <a:spcAft>
                          <a:spcPts val="0"/>
                        </a:spcAft>
                      </a:pPr>
                      <a:r>
                        <a:rPr lang="en-US" sz="1800" kern="1200">
                          <a:effectLst/>
                        </a:rPr>
                        <a:t>Proctor : Student Ratio</a:t>
                      </a:r>
                      <a:endParaRPr lang="en-US" sz="1800">
                        <a:effectLst/>
                        <a:latin typeface="Times New Roman"/>
                        <a:ea typeface="Times New Roman"/>
                      </a:endParaRPr>
                    </a:p>
                  </a:txBody>
                  <a:tcPr marL="0" marR="0" marT="0" marB="0"/>
                </a:tc>
                <a:tc>
                  <a:txBody>
                    <a:bodyPr/>
                    <a:lstStyle/>
                    <a:p>
                      <a:pPr marL="0" marR="0">
                        <a:spcBef>
                          <a:spcPts val="0"/>
                        </a:spcBef>
                        <a:spcAft>
                          <a:spcPts val="0"/>
                        </a:spcAft>
                      </a:pPr>
                      <a:r>
                        <a:rPr lang="en-US" sz="1800" kern="1200">
                          <a:effectLst/>
                        </a:rPr>
                        <a:t>Subtest Times</a:t>
                      </a:r>
                      <a:endParaRPr lang="en-US" sz="1800">
                        <a:effectLst/>
                        <a:latin typeface="Times New Roman"/>
                        <a:ea typeface="Times New Roman"/>
                      </a:endParaRPr>
                    </a:p>
                  </a:txBody>
                  <a:tcPr/>
                </a:tc>
                <a:tc>
                  <a:txBody>
                    <a:bodyPr/>
                    <a:lstStyle/>
                    <a:p>
                      <a:pPr marL="0" marR="0">
                        <a:spcBef>
                          <a:spcPts val="0"/>
                        </a:spcBef>
                        <a:spcAft>
                          <a:spcPts val="0"/>
                        </a:spcAft>
                      </a:pPr>
                      <a:r>
                        <a:rPr lang="en-US" sz="1800" kern="1200">
                          <a:effectLst/>
                        </a:rPr>
                        <a:t>Total</a:t>
                      </a:r>
                      <a:endParaRPr lang="en-US" sz="1800">
                        <a:effectLst/>
                        <a:latin typeface="Times New Roman"/>
                        <a:ea typeface="Times New Roman"/>
                      </a:endParaRPr>
                    </a:p>
                  </a:txBody>
                  <a:tcPr/>
                </a:tc>
                <a:extLst>
                  <a:ext uri="{0D108BD9-81ED-4DB2-BD59-A6C34878D82A}">
                    <a16:rowId xmlns:a16="http://schemas.microsoft.com/office/drawing/2014/main" val="10000"/>
                  </a:ext>
                </a:extLst>
              </a:tr>
              <a:tr h="605328">
                <a:tc>
                  <a:txBody>
                    <a:bodyPr/>
                    <a:lstStyle/>
                    <a:p>
                      <a:pPr marL="0" marR="0">
                        <a:spcBef>
                          <a:spcPts val="0"/>
                        </a:spcBef>
                        <a:spcAft>
                          <a:spcPts val="0"/>
                        </a:spcAft>
                      </a:pPr>
                      <a:r>
                        <a:rPr lang="en-US" sz="1800" kern="1200">
                          <a:effectLst/>
                        </a:rPr>
                        <a:t>K and 1</a:t>
                      </a:r>
                      <a:endParaRPr lang="en-US" sz="1800">
                        <a:effectLst/>
                        <a:latin typeface="Times New Roman"/>
                        <a:ea typeface="Times New Roman"/>
                      </a:endParaRPr>
                    </a:p>
                  </a:txBody>
                  <a:tcPr/>
                </a:tc>
                <a:tc>
                  <a:txBody>
                    <a:bodyPr/>
                    <a:lstStyle/>
                    <a:p>
                      <a:pPr marL="0" marR="0" algn="ctr">
                        <a:spcBef>
                          <a:spcPts val="0"/>
                        </a:spcBef>
                        <a:spcAft>
                          <a:spcPts val="0"/>
                        </a:spcAft>
                      </a:pPr>
                      <a:r>
                        <a:rPr lang="en-US" sz="1800" kern="1200">
                          <a:effectLst/>
                        </a:rPr>
                        <a:t> 1 : 5</a:t>
                      </a:r>
                      <a:endParaRPr lang="en-US" sz="1800">
                        <a:effectLst/>
                        <a:latin typeface="Times New Roman"/>
                        <a:ea typeface="Times New Roman"/>
                      </a:endParaRPr>
                    </a:p>
                  </a:txBody>
                  <a:tcPr marL="0" marR="0" marT="0" marB="0"/>
                </a:tc>
                <a:tc>
                  <a:txBody>
                    <a:bodyPr/>
                    <a:lstStyle/>
                    <a:p>
                      <a:pPr marL="0" marR="0">
                        <a:spcBef>
                          <a:spcPts val="0"/>
                        </a:spcBef>
                        <a:spcAft>
                          <a:spcPts val="0"/>
                        </a:spcAft>
                      </a:pPr>
                      <a:r>
                        <a:rPr lang="en-US" sz="1800" kern="1200">
                          <a:effectLst/>
                        </a:rPr>
                        <a:t>20 Minutes</a:t>
                      </a:r>
                      <a:endParaRPr lang="en-US" sz="1800">
                        <a:effectLst/>
                        <a:latin typeface="Times New Roman"/>
                        <a:ea typeface="Times New Roman"/>
                      </a:endParaRPr>
                    </a:p>
                  </a:txBody>
                  <a:tcPr/>
                </a:tc>
                <a:tc>
                  <a:txBody>
                    <a:bodyPr/>
                    <a:lstStyle/>
                    <a:p>
                      <a:pPr marL="0" marR="0">
                        <a:spcBef>
                          <a:spcPts val="0"/>
                        </a:spcBef>
                        <a:spcAft>
                          <a:spcPts val="0"/>
                        </a:spcAft>
                      </a:pPr>
                      <a:r>
                        <a:rPr lang="en-US" sz="1800" kern="1200">
                          <a:effectLst/>
                        </a:rPr>
                        <a:t>1 Hour and 20 Minutes</a:t>
                      </a:r>
                      <a:endParaRPr lang="en-US" sz="1800">
                        <a:effectLst/>
                        <a:latin typeface="Times New Roman"/>
                        <a:ea typeface="Times New Roman"/>
                      </a:endParaRPr>
                    </a:p>
                  </a:txBody>
                  <a:tcPr/>
                </a:tc>
                <a:extLst>
                  <a:ext uri="{0D108BD9-81ED-4DB2-BD59-A6C34878D82A}">
                    <a16:rowId xmlns:a16="http://schemas.microsoft.com/office/drawing/2014/main" val="10001"/>
                  </a:ext>
                </a:extLst>
              </a:tr>
              <a:tr h="605328">
                <a:tc>
                  <a:txBody>
                    <a:bodyPr/>
                    <a:lstStyle/>
                    <a:p>
                      <a:pPr marL="0" marR="0">
                        <a:spcBef>
                          <a:spcPts val="0"/>
                        </a:spcBef>
                        <a:spcAft>
                          <a:spcPts val="0"/>
                        </a:spcAft>
                      </a:pPr>
                      <a:r>
                        <a:rPr lang="en-US" sz="1800" kern="1200">
                          <a:effectLst/>
                        </a:rPr>
                        <a:t>2-3</a:t>
                      </a:r>
                      <a:endParaRPr lang="en-US" sz="1800">
                        <a:effectLst/>
                        <a:latin typeface="Times New Roman"/>
                        <a:ea typeface="Times New Roman"/>
                      </a:endParaRPr>
                    </a:p>
                  </a:txBody>
                  <a:tcPr/>
                </a:tc>
                <a:tc>
                  <a:txBody>
                    <a:bodyPr/>
                    <a:lstStyle/>
                    <a:p>
                      <a:pPr marL="0" marR="0" algn="ctr">
                        <a:spcBef>
                          <a:spcPts val="0"/>
                        </a:spcBef>
                        <a:spcAft>
                          <a:spcPts val="0"/>
                        </a:spcAft>
                      </a:pPr>
                      <a:r>
                        <a:rPr lang="en-US" sz="1800" kern="1200">
                          <a:effectLst/>
                        </a:rPr>
                        <a:t>1 : 8</a:t>
                      </a:r>
                      <a:endParaRPr lang="en-US" sz="1800">
                        <a:effectLst/>
                        <a:latin typeface="Times New Roman"/>
                        <a:ea typeface="Times New Roman"/>
                      </a:endParaRPr>
                    </a:p>
                  </a:txBody>
                  <a:tcPr marL="0" marR="0" marT="0" marB="0"/>
                </a:tc>
                <a:tc>
                  <a:txBody>
                    <a:bodyPr/>
                    <a:lstStyle/>
                    <a:p>
                      <a:pPr marL="0" marR="0">
                        <a:spcBef>
                          <a:spcPts val="0"/>
                        </a:spcBef>
                        <a:spcAft>
                          <a:spcPts val="0"/>
                        </a:spcAft>
                      </a:pPr>
                      <a:r>
                        <a:rPr lang="en-US" sz="1800" kern="1200">
                          <a:effectLst/>
                        </a:rPr>
                        <a:t>25 Minutes</a:t>
                      </a:r>
                      <a:endParaRPr lang="en-US" sz="1800">
                        <a:effectLst/>
                        <a:latin typeface="Times New Roman"/>
                        <a:ea typeface="Times New Roman"/>
                      </a:endParaRPr>
                    </a:p>
                  </a:txBody>
                  <a:tcPr/>
                </a:tc>
                <a:tc>
                  <a:txBody>
                    <a:bodyPr/>
                    <a:lstStyle/>
                    <a:p>
                      <a:pPr marL="0" marR="0">
                        <a:spcBef>
                          <a:spcPts val="0"/>
                        </a:spcBef>
                        <a:spcAft>
                          <a:spcPts val="0"/>
                        </a:spcAft>
                      </a:pPr>
                      <a:r>
                        <a:rPr lang="en-US" sz="1800" kern="1200">
                          <a:effectLst/>
                        </a:rPr>
                        <a:t>1 Hour and 40 Minutes</a:t>
                      </a:r>
                      <a:endParaRPr lang="en-US" sz="1800">
                        <a:effectLst/>
                        <a:latin typeface="Times New Roman"/>
                        <a:ea typeface="Times New Roman"/>
                      </a:endParaRPr>
                    </a:p>
                  </a:txBody>
                  <a:tcPr/>
                </a:tc>
                <a:extLst>
                  <a:ext uri="{0D108BD9-81ED-4DB2-BD59-A6C34878D82A}">
                    <a16:rowId xmlns:a16="http://schemas.microsoft.com/office/drawing/2014/main" val="10002"/>
                  </a:ext>
                </a:extLst>
              </a:tr>
              <a:tr h="605328">
                <a:tc>
                  <a:txBody>
                    <a:bodyPr/>
                    <a:lstStyle/>
                    <a:p>
                      <a:pPr marL="0" marR="0">
                        <a:spcBef>
                          <a:spcPts val="0"/>
                        </a:spcBef>
                        <a:spcAft>
                          <a:spcPts val="0"/>
                        </a:spcAft>
                      </a:pPr>
                      <a:r>
                        <a:rPr lang="en-US" sz="1800" kern="1200">
                          <a:effectLst/>
                        </a:rPr>
                        <a:t>4-5</a:t>
                      </a:r>
                      <a:endParaRPr lang="en-US" sz="1800">
                        <a:effectLst/>
                        <a:latin typeface="Times New Roman"/>
                        <a:ea typeface="Times New Roman"/>
                      </a:endParaRPr>
                    </a:p>
                  </a:txBody>
                  <a:tcPr/>
                </a:tc>
                <a:tc>
                  <a:txBody>
                    <a:bodyPr/>
                    <a:lstStyle/>
                    <a:p>
                      <a:pPr marL="0" marR="0" algn="ctr">
                        <a:spcBef>
                          <a:spcPts val="0"/>
                        </a:spcBef>
                        <a:spcAft>
                          <a:spcPts val="0"/>
                        </a:spcAft>
                      </a:pPr>
                      <a:r>
                        <a:rPr lang="en-US" sz="1800" kern="1200">
                          <a:effectLst/>
                        </a:rPr>
                        <a:t>1 : 10</a:t>
                      </a:r>
                      <a:endParaRPr lang="en-US" sz="1800">
                        <a:effectLst/>
                        <a:latin typeface="Times New Roman"/>
                        <a:ea typeface="Times New Roman"/>
                      </a:endParaRPr>
                    </a:p>
                  </a:txBody>
                  <a:tcPr marL="0" marR="0" marT="0" marB="0"/>
                </a:tc>
                <a:tc>
                  <a:txBody>
                    <a:bodyPr/>
                    <a:lstStyle/>
                    <a:p>
                      <a:pPr marL="0" marR="0">
                        <a:spcBef>
                          <a:spcPts val="0"/>
                        </a:spcBef>
                        <a:spcAft>
                          <a:spcPts val="0"/>
                        </a:spcAft>
                      </a:pPr>
                      <a:r>
                        <a:rPr lang="en-US" sz="1800" kern="1200">
                          <a:effectLst/>
                        </a:rPr>
                        <a:t>25 Minutes</a:t>
                      </a:r>
                      <a:endParaRPr lang="en-US" sz="1800">
                        <a:effectLst/>
                        <a:latin typeface="Times New Roman"/>
                        <a:ea typeface="Times New Roman"/>
                      </a:endParaRPr>
                    </a:p>
                  </a:txBody>
                  <a:tcPr/>
                </a:tc>
                <a:tc>
                  <a:txBody>
                    <a:bodyPr/>
                    <a:lstStyle/>
                    <a:p>
                      <a:pPr marL="0" marR="0">
                        <a:spcBef>
                          <a:spcPts val="0"/>
                        </a:spcBef>
                        <a:spcAft>
                          <a:spcPts val="0"/>
                        </a:spcAft>
                      </a:pPr>
                      <a:r>
                        <a:rPr lang="en-US" sz="1800" kern="1200">
                          <a:effectLst/>
                        </a:rPr>
                        <a:t>1 Hour and 40 Minutes</a:t>
                      </a:r>
                      <a:endParaRPr lang="en-US" sz="1800">
                        <a:effectLst/>
                        <a:latin typeface="Times New Roman"/>
                        <a:ea typeface="Times New Roman"/>
                      </a:endParaRPr>
                    </a:p>
                  </a:txBody>
                  <a:tcPr/>
                </a:tc>
                <a:extLst>
                  <a:ext uri="{0D108BD9-81ED-4DB2-BD59-A6C34878D82A}">
                    <a16:rowId xmlns:a16="http://schemas.microsoft.com/office/drawing/2014/main" val="10003"/>
                  </a:ext>
                </a:extLst>
              </a:tr>
              <a:tr h="605328">
                <a:tc>
                  <a:txBody>
                    <a:bodyPr/>
                    <a:lstStyle/>
                    <a:p>
                      <a:pPr marL="0" marR="0">
                        <a:spcBef>
                          <a:spcPts val="0"/>
                        </a:spcBef>
                        <a:spcAft>
                          <a:spcPts val="0"/>
                        </a:spcAft>
                      </a:pPr>
                      <a:r>
                        <a:rPr lang="en-US" sz="1800" kern="1200">
                          <a:effectLst/>
                        </a:rPr>
                        <a:t>6-8</a:t>
                      </a:r>
                      <a:endParaRPr lang="en-US" sz="1800">
                        <a:effectLst/>
                        <a:latin typeface="Times New Roman"/>
                        <a:ea typeface="Times New Roman"/>
                      </a:endParaRPr>
                    </a:p>
                  </a:txBody>
                  <a:tcPr/>
                </a:tc>
                <a:tc>
                  <a:txBody>
                    <a:bodyPr/>
                    <a:lstStyle/>
                    <a:p>
                      <a:pPr marL="0" marR="0" algn="ctr">
                        <a:spcBef>
                          <a:spcPts val="0"/>
                        </a:spcBef>
                        <a:spcAft>
                          <a:spcPts val="0"/>
                        </a:spcAft>
                      </a:pPr>
                      <a:r>
                        <a:rPr lang="en-US" sz="1800" kern="1200">
                          <a:effectLst/>
                        </a:rPr>
                        <a:t>1 : 15</a:t>
                      </a:r>
                      <a:endParaRPr lang="en-US" sz="1800">
                        <a:effectLst/>
                        <a:latin typeface="Times New Roman"/>
                        <a:ea typeface="Times New Roman"/>
                      </a:endParaRPr>
                    </a:p>
                  </a:txBody>
                  <a:tcPr marL="0" marR="0" marT="0" marB="0"/>
                </a:tc>
                <a:tc>
                  <a:txBody>
                    <a:bodyPr/>
                    <a:lstStyle/>
                    <a:p>
                      <a:pPr marL="0" marR="0">
                        <a:spcBef>
                          <a:spcPts val="0"/>
                        </a:spcBef>
                        <a:spcAft>
                          <a:spcPts val="0"/>
                        </a:spcAft>
                      </a:pPr>
                      <a:r>
                        <a:rPr lang="en-US" sz="1800" kern="1200">
                          <a:effectLst/>
                        </a:rPr>
                        <a:t>30 Minutes</a:t>
                      </a:r>
                      <a:endParaRPr lang="en-US" sz="1800">
                        <a:effectLst/>
                        <a:latin typeface="Times New Roman"/>
                        <a:ea typeface="Times New Roman"/>
                      </a:endParaRPr>
                    </a:p>
                  </a:txBody>
                  <a:tcPr/>
                </a:tc>
                <a:tc>
                  <a:txBody>
                    <a:bodyPr/>
                    <a:lstStyle/>
                    <a:p>
                      <a:pPr marL="0" marR="0">
                        <a:spcBef>
                          <a:spcPts val="0"/>
                        </a:spcBef>
                        <a:spcAft>
                          <a:spcPts val="0"/>
                        </a:spcAft>
                      </a:pPr>
                      <a:r>
                        <a:rPr lang="en-US" sz="1800" kern="1200">
                          <a:effectLst/>
                        </a:rPr>
                        <a:t>2 Hours</a:t>
                      </a:r>
                      <a:endParaRPr lang="en-US" sz="1800">
                        <a:effectLst/>
                        <a:latin typeface="Times New Roman"/>
                        <a:ea typeface="Times New Roman"/>
                      </a:endParaRPr>
                    </a:p>
                  </a:txBody>
                  <a:tcPr/>
                </a:tc>
                <a:extLst>
                  <a:ext uri="{0D108BD9-81ED-4DB2-BD59-A6C34878D82A}">
                    <a16:rowId xmlns:a16="http://schemas.microsoft.com/office/drawing/2014/main" val="10004"/>
                  </a:ext>
                </a:extLst>
              </a:tr>
              <a:tr h="605328">
                <a:tc>
                  <a:txBody>
                    <a:bodyPr/>
                    <a:lstStyle/>
                    <a:p>
                      <a:pPr marL="0" marR="0">
                        <a:spcBef>
                          <a:spcPts val="0"/>
                        </a:spcBef>
                        <a:spcAft>
                          <a:spcPts val="0"/>
                        </a:spcAft>
                      </a:pPr>
                      <a:r>
                        <a:rPr lang="en-US" sz="1800" kern="1200">
                          <a:effectLst/>
                        </a:rPr>
                        <a:t>9-12</a:t>
                      </a:r>
                      <a:endParaRPr lang="en-US" sz="1800">
                        <a:effectLst/>
                        <a:latin typeface="Times New Roman"/>
                        <a:ea typeface="Times New Roman"/>
                      </a:endParaRPr>
                    </a:p>
                  </a:txBody>
                  <a:tcPr/>
                </a:tc>
                <a:tc>
                  <a:txBody>
                    <a:bodyPr/>
                    <a:lstStyle/>
                    <a:p>
                      <a:pPr marL="0" marR="0" algn="ctr">
                        <a:spcBef>
                          <a:spcPts val="0"/>
                        </a:spcBef>
                        <a:spcAft>
                          <a:spcPts val="0"/>
                        </a:spcAft>
                      </a:pPr>
                      <a:r>
                        <a:rPr lang="en-US" sz="1800" kern="1200">
                          <a:effectLst/>
                        </a:rPr>
                        <a:t>1 : 15</a:t>
                      </a:r>
                      <a:endParaRPr lang="en-US" sz="1800">
                        <a:effectLst/>
                        <a:latin typeface="Times New Roman"/>
                        <a:ea typeface="Times New Roman"/>
                      </a:endParaRPr>
                    </a:p>
                  </a:txBody>
                  <a:tcPr marL="0" marR="0" marT="0" marB="0"/>
                </a:tc>
                <a:tc>
                  <a:txBody>
                    <a:bodyPr/>
                    <a:lstStyle/>
                    <a:p>
                      <a:pPr marL="0" marR="0">
                        <a:spcBef>
                          <a:spcPts val="0"/>
                        </a:spcBef>
                        <a:spcAft>
                          <a:spcPts val="0"/>
                        </a:spcAft>
                      </a:pPr>
                      <a:r>
                        <a:rPr lang="en-US" sz="1800" kern="1200">
                          <a:effectLst/>
                        </a:rPr>
                        <a:t>30 Minutes</a:t>
                      </a:r>
                      <a:endParaRPr lang="en-US" sz="1800">
                        <a:effectLst/>
                        <a:latin typeface="Times New Roman"/>
                        <a:ea typeface="Times New Roman"/>
                      </a:endParaRPr>
                    </a:p>
                  </a:txBody>
                  <a:tcPr/>
                </a:tc>
                <a:tc>
                  <a:txBody>
                    <a:bodyPr/>
                    <a:lstStyle/>
                    <a:p>
                      <a:pPr marL="0" marR="0">
                        <a:spcBef>
                          <a:spcPts val="0"/>
                        </a:spcBef>
                        <a:spcAft>
                          <a:spcPts val="0"/>
                        </a:spcAft>
                      </a:pPr>
                      <a:r>
                        <a:rPr lang="en-US" sz="1800" kern="1200" dirty="0">
                          <a:effectLst/>
                        </a:rPr>
                        <a:t>2 Hours</a:t>
                      </a:r>
                      <a:endParaRPr lang="en-US" sz="1800" dirty="0">
                        <a:effectLst/>
                        <a:latin typeface="Times New Roman"/>
                        <a:ea typeface="Times New Roman"/>
                      </a:endParaRP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019D9A97-9108-4ABA-9730-D98D85C9AC06}" type="slidenum">
              <a:rPr lang="en-US" altLang="en-US" smtClean="0"/>
              <a:pPr/>
              <a:t>19</a:t>
            </a:fld>
            <a:endParaRPr lang="en-US" altLang="en-US"/>
          </a:p>
        </p:txBody>
      </p:sp>
    </p:spTree>
    <p:extLst>
      <p:ext uri="{BB962C8B-B14F-4D97-AF65-F5344CB8AC3E}">
        <p14:creationId xmlns:p14="http://schemas.microsoft.com/office/powerpoint/2010/main" val="3798739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543800" cy="1143000"/>
          </a:xfrm>
        </p:spPr>
        <p:txBody>
          <a:bodyPr/>
          <a:lstStyle/>
          <a:p>
            <a:r>
              <a:rPr lang="en-US" dirty="0" smtClean="0"/>
              <a:t>Introductions</a:t>
            </a:r>
            <a:endParaRPr lang="en-US" dirty="0"/>
          </a:p>
        </p:txBody>
      </p:sp>
      <p:sp>
        <p:nvSpPr>
          <p:cNvPr id="3" name="Content Placeholder 2"/>
          <p:cNvSpPr>
            <a:spLocks noGrp="1"/>
          </p:cNvSpPr>
          <p:nvPr>
            <p:ph idx="1"/>
          </p:nvPr>
        </p:nvSpPr>
        <p:spPr>
          <a:xfrm>
            <a:off x="457200" y="1143000"/>
            <a:ext cx="8534400" cy="5029200"/>
          </a:xfrm>
        </p:spPr>
        <p:txBody>
          <a:bodyPr>
            <a:normAutofit/>
          </a:bodyPr>
          <a:lstStyle/>
          <a:p>
            <a:pPr marL="68580" indent="0">
              <a:buNone/>
            </a:pPr>
            <a:r>
              <a:rPr lang="en-US" sz="1800" b="1" u="sng" dirty="0" smtClean="0"/>
              <a:t>ASSESSMENT &amp; RESEARCH DEPARTMENT</a:t>
            </a:r>
          </a:p>
          <a:p>
            <a:pPr>
              <a:buFont typeface="Wingdings" panose="05000000000000000000" pitchFamily="2" charset="2"/>
              <a:buChar char="Ø"/>
            </a:pPr>
            <a:r>
              <a:rPr lang="en-US" dirty="0" smtClean="0"/>
              <a:t>Catherine Matthews, Director</a:t>
            </a:r>
          </a:p>
          <a:p>
            <a:pPr>
              <a:buFont typeface="Wingdings" panose="05000000000000000000" pitchFamily="2" charset="2"/>
              <a:buChar char="Ø"/>
            </a:pPr>
            <a:r>
              <a:rPr lang="en-US" dirty="0" smtClean="0"/>
              <a:t>Terry Campbell, Student Assessment Coordinator  (District Coordinator-DC)</a:t>
            </a:r>
          </a:p>
          <a:p>
            <a:pPr>
              <a:buFont typeface="Wingdings" panose="05000000000000000000" pitchFamily="2" charset="2"/>
              <a:buChar char="Ø"/>
            </a:pPr>
            <a:r>
              <a:rPr lang="en-US" dirty="0" smtClean="0"/>
              <a:t>Annalise Schiessl, Administrative Assistant</a:t>
            </a:r>
          </a:p>
          <a:p>
            <a:pPr>
              <a:buFont typeface="Wingdings" panose="05000000000000000000" pitchFamily="2" charset="2"/>
              <a:buChar char="Ø"/>
            </a:pPr>
            <a:r>
              <a:rPr lang="en-US" dirty="0" smtClean="0"/>
              <a:t>Jamie Pickering, Administrative </a:t>
            </a:r>
            <a:r>
              <a:rPr lang="en-US" dirty="0"/>
              <a:t>Assistant</a:t>
            </a:r>
          </a:p>
          <a:p>
            <a:pPr marL="68580" indent="0">
              <a:buNone/>
            </a:pPr>
            <a:r>
              <a:rPr lang="en-US" sz="1800" b="1" u="sng" dirty="0" smtClean="0"/>
              <a:t>CATEGORICAL (EL) DEPARTMENT</a:t>
            </a:r>
            <a:endParaRPr lang="en-US" sz="1800" b="1" u="sng" dirty="0"/>
          </a:p>
          <a:p>
            <a:pPr>
              <a:buFont typeface="Wingdings" panose="05000000000000000000" pitchFamily="2" charset="2"/>
              <a:buChar char="Ø"/>
            </a:pPr>
            <a:r>
              <a:rPr lang="en-US" dirty="0" smtClean="0"/>
              <a:t>Cynthia Jones, Director</a:t>
            </a:r>
          </a:p>
          <a:p>
            <a:pPr>
              <a:buFont typeface="Wingdings" panose="05000000000000000000" pitchFamily="2" charset="2"/>
              <a:buChar char="Ø"/>
            </a:pPr>
            <a:r>
              <a:rPr lang="en-US" dirty="0" smtClean="0"/>
              <a:t>Deb Ritchhart, EL K-12 Facilitator</a:t>
            </a:r>
            <a:endParaRPr lang="en-US" dirty="0"/>
          </a:p>
          <a:p>
            <a:pPr>
              <a:buFont typeface="Wingdings" panose="05000000000000000000" pitchFamily="2" charset="2"/>
              <a:buChar char="Ø"/>
            </a:pPr>
            <a:r>
              <a:rPr lang="en-US" dirty="0" smtClean="0"/>
              <a:t>Holly Im-Hamper, EL Elementary Coach</a:t>
            </a:r>
          </a:p>
          <a:p>
            <a:pPr>
              <a:buFont typeface="Wingdings" panose="05000000000000000000" pitchFamily="2" charset="2"/>
              <a:buChar char="Ø"/>
            </a:pPr>
            <a:r>
              <a:rPr lang="en-US" dirty="0" smtClean="0"/>
              <a:t>Kristie Gooding</a:t>
            </a:r>
            <a:r>
              <a:rPr lang="en-US" dirty="0"/>
              <a:t>, </a:t>
            </a:r>
            <a:r>
              <a:rPr lang="en-US" dirty="0" smtClean="0"/>
              <a:t>EL </a:t>
            </a:r>
            <a:r>
              <a:rPr lang="en-US" dirty="0"/>
              <a:t>Elementary </a:t>
            </a:r>
            <a:r>
              <a:rPr lang="en-US" dirty="0" smtClean="0"/>
              <a:t>Coach</a:t>
            </a:r>
          </a:p>
          <a:p>
            <a:pPr>
              <a:buFont typeface="Wingdings" panose="05000000000000000000" pitchFamily="2" charset="2"/>
              <a:buChar char="Ø"/>
            </a:pPr>
            <a:r>
              <a:rPr lang="en-US" dirty="0" smtClean="0"/>
              <a:t>Ali McElwee, EL Elementary Coach</a:t>
            </a:r>
            <a:endParaRPr lang="en-US" dirty="0"/>
          </a:p>
          <a:p>
            <a:pPr>
              <a:buFont typeface="Wingdings" panose="05000000000000000000" pitchFamily="2" charset="2"/>
              <a:buChar char="Ø"/>
            </a:pPr>
            <a:r>
              <a:rPr lang="en-US" dirty="0" smtClean="0"/>
              <a:t>Yu-Chin Huang,  EL Administrative Assistant</a:t>
            </a:r>
            <a:endParaRPr lang="en-US" dirty="0"/>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2273232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543800" cy="1143000"/>
          </a:xfrm>
        </p:spPr>
        <p:txBody>
          <a:bodyPr>
            <a:normAutofit/>
          </a:bodyPr>
          <a:lstStyle/>
          <a:p>
            <a:r>
              <a:rPr lang="en-US" dirty="0" smtClean="0"/>
              <a:t>TEST Preparation</a:t>
            </a:r>
            <a:endParaRPr lang="en-US" dirty="0"/>
          </a:p>
        </p:txBody>
      </p:sp>
      <p:sp>
        <p:nvSpPr>
          <p:cNvPr id="3" name="Content Placeholder 2"/>
          <p:cNvSpPr>
            <a:spLocks noGrp="1"/>
          </p:cNvSpPr>
          <p:nvPr>
            <p:ph idx="1"/>
          </p:nvPr>
        </p:nvSpPr>
        <p:spPr>
          <a:xfrm>
            <a:off x="914400" y="1524000"/>
            <a:ext cx="7772400" cy="4495800"/>
          </a:xfrm>
        </p:spPr>
        <p:txBody>
          <a:bodyPr>
            <a:normAutofit/>
          </a:bodyPr>
          <a:lstStyle/>
          <a:p>
            <a:pPr>
              <a:buFont typeface="Wingdings" panose="05000000000000000000" pitchFamily="2" charset="2"/>
              <a:buChar char="Ø"/>
            </a:pPr>
            <a:r>
              <a:rPr lang="en-US" sz="2600" dirty="0"/>
              <a:t>Read the </a:t>
            </a:r>
            <a:r>
              <a:rPr lang="en-US" sz="2600" dirty="0" smtClean="0"/>
              <a:t>TAM, GTSA, PIRG &amp; K-1 DFA</a:t>
            </a:r>
          </a:p>
          <a:p>
            <a:pPr>
              <a:buFont typeface="Wingdings" panose="05000000000000000000" pitchFamily="2" charset="2"/>
              <a:buChar char="Ø"/>
            </a:pPr>
            <a:r>
              <a:rPr lang="en-US" sz="2600" dirty="0" smtClean="0"/>
              <a:t>Execute </a:t>
            </a:r>
            <a:r>
              <a:rPr lang="en-US" sz="2600" dirty="0"/>
              <a:t>the Building </a:t>
            </a:r>
            <a:r>
              <a:rPr lang="en-US" sz="2600" dirty="0" smtClean="0"/>
              <a:t>Plan schedule</a:t>
            </a:r>
            <a:endParaRPr lang="en-US" sz="2600" dirty="0"/>
          </a:p>
          <a:p>
            <a:pPr>
              <a:buFont typeface="Wingdings" panose="05000000000000000000" pitchFamily="2" charset="2"/>
              <a:buChar char="Ø"/>
            </a:pPr>
            <a:r>
              <a:rPr lang="en-US" sz="2600" dirty="0"/>
              <a:t>Schedule TA testing locations and testing </a:t>
            </a:r>
            <a:r>
              <a:rPr lang="en-US" sz="2600" dirty="0" smtClean="0"/>
              <a:t>plan</a:t>
            </a:r>
            <a:endParaRPr lang="en-US" sz="2600" dirty="0"/>
          </a:p>
          <a:p>
            <a:pPr>
              <a:buFont typeface="Wingdings" panose="05000000000000000000" pitchFamily="2" charset="2"/>
              <a:buChar char="Ø"/>
            </a:pPr>
            <a:r>
              <a:rPr lang="en-US" sz="2600" dirty="0" smtClean="0"/>
              <a:t>Confirm all applicable staff have TA or SC access </a:t>
            </a:r>
          </a:p>
          <a:p>
            <a:pPr lvl="1">
              <a:buFont typeface="Wingdings" panose="05000000000000000000" pitchFamily="2" charset="2"/>
              <a:buChar char="Ø"/>
            </a:pPr>
            <a:r>
              <a:rPr lang="en-US" sz="2200" dirty="0" smtClean="0"/>
              <a:t>The SC can add TA roles</a:t>
            </a:r>
          </a:p>
          <a:p>
            <a:pPr lvl="1">
              <a:buFont typeface="Wingdings" panose="05000000000000000000" pitchFamily="2" charset="2"/>
              <a:buChar char="Ø"/>
            </a:pPr>
            <a:r>
              <a:rPr lang="en-US" sz="2200" dirty="0" smtClean="0"/>
              <a:t>First enter email address and click on “Forgot my Password” to verify if account exists.</a:t>
            </a:r>
          </a:p>
          <a:p>
            <a:pPr>
              <a:buFont typeface="Wingdings" panose="05000000000000000000" pitchFamily="2" charset="2"/>
              <a:buChar char="Ø"/>
            </a:pPr>
            <a:r>
              <a:rPr lang="en-US" sz="2600" dirty="0" smtClean="0"/>
              <a:t>Ensure that all students have had an opportunity to practice using tools and item structures</a:t>
            </a:r>
          </a:p>
          <a:p>
            <a:pPr marL="57150" indent="0">
              <a:buNone/>
            </a:pPr>
            <a:endParaRPr lang="en-US" dirty="0" smtClean="0"/>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20</a:t>
            </a:fld>
            <a:endParaRPr lang="en-US" dirty="0"/>
          </a:p>
        </p:txBody>
      </p:sp>
    </p:spTree>
    <p:extLst>
      <p:ext uri="{BB962C8B-B14F-4D97-AF65-F5344CB8AC3E}">
        <p14:creationId xmlns:p14="http://schemas.microsoft.com/office/powerpoint/2010/main" val="337033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2000" cy="1143000"/>
          </a:xfrm>
        </p:spPr>
        <p:txBody>
          <a:bodyPr>
            <a:normAutofit fontScale="90000"/>
          </a:bodyPr>
          <a:lstStyle/>
          <a:p>
            <a:r>
              <a:rPr lang="en-US" dirty="0" smtClean="0"/>
              <a:t>Tools, Supports &amp; Accommodations</a:t>
            </a:r>
            <a:endParaRPr lang="en-US" dirty="0"/>
          </a:p>
        </p:txBody>
      </p:sp>
      <p:sp>
        <p:nvSpPr>
          <p:cNvPr id="3" name="Content Placeholder 2"/>
          <p:cNvSpPr>
            <a:spLocks noGrp="1"/>
          </p:cNvSpPr>
          <p:nvPr>
            <p:ph idx="1"/>
          </p:nvPr>
        </p:nvSpPr>
        <p:spPr>
          <a:xfrm>
            <a:off x="609600" y="1295400"/>
            <a:ext cx="8077200" cy="4190999"/>
          </a:xfrm>
        </p:spPr>
        <p:txBody>
          <a:bodyPr>
            <a:normAutofit fontScale="25000" lnSpcReduction="20000"/>
          </a:bodyPr>
          <a:lstStyle/>
          <a:p>
            <a:pPr>
              <a:buFont typeface="Wingdings" panose="05000000000000000000" pitchFamily="2" charset="2"/>
              <a:buChar char="Ø"/>
            </a:pPr>
            <a:r>
              <a:rPr lang="en-US" sz="8800" dirty="0"/>
              <a:t>Review the </a:t>
            </a:r>
            <a:r>
              <a:rPr lang="en-US" sz="8800" dirty="0" smtClean="0"/>
              <a:t>Tools, Supports and Accommodations for Online State Assessments Summary </a:t>
            </a:r>
            <a:r>
              <a:rPr lang="en-US" sz="8800" dirty="0"/>
              <a:t>sheet </a:t>
            </a:r>
            <a:endParaRPr lang="en-US" sz="8800" dirty="0" smtClean="0"/>
          </a:p>
          <a:p>
            <a:pPr lvl="1">
              <a:buFont typeface="Wingdings" panose="05000000000000000000" pitchFamily="2" charset="2"/>
              <a:buChar char="Ø"/>
            </a:pPr>
            <a:r>
              <a:rPr lang="en-US" sz="8800" dirty="0" smtClean="0"/>
              <a:t>Personal </a:t>
            </a:r>
            <a:r>
              <a:rPr lang="en-US" sz="8800" dirty="0"/>
              <a:t>Needs Profile (PNP) Planning Tool</a:t>
            </a:r>
          </a:p>
          <a:p>
            <a:pPr lvl="1">
              <a:buFont typeface="Wingdings" panose="05000000000000000000" pitchFamily="2" charset="2"/>
              <a:buChar char="Ø"/>
            </a:pPr>
            <a:r>
              <a:rPr lang="en-US" sz="8800" dirty="0"/>
              <a:t>Embedded vs. Non-Embedded</a:t>
            </a:r>
          </a:p>
          <a:p>
            <a:pPr>
              <a:buFont typeface="Wingdings" panose="05000000000000000000" pitchFamily="2" charset="2"/>
              <a:buChar char="Ø"/>
            </a:pPr>
            <a:r>
              <a:rPr lang="en-US" sz="8800" dirty="0" smtClean="0"/>
              <a:t>Enter </a:t>
            </a:r>
            <a:r>
              <a:rPr lang="en-US" sz="8800" dirty="0"/>
              <a:t>new designated or accommodation </a:t>
            </a:r>
            <a:r>
              <a:rPr lang="en-US" sz="8800" dirty="0" smtClean="0"/>
              <a:t>options and/or </a:t>
            </a:r>
            <a:r>
              <a:rPr lang="en-US" sz="8800" dirty="0"/>
              <a:t>modify universal tools for new students or students with changes.</a:t>
            </a:r>
          </a:p>
          <a:p>
            <a:pPr>
              <a:buFont typeface="Wingdings" panose="05000000000000000000" pitchFamily="2" charset="2"/>
              <a:buChar char="Ø"/>
            </a:pPr>
            <a:r>
              <a:rPr lang="en-US" sz="8800" dirty="0" smtClean="0"/>
              <a:t>If there are students currently using Assistive </a:t>
            </a:r>
            <a:r>
              <a:rPr lang="en-US" sz="8800" dirty="0"/>
              <a:t>T</a:t>
            </a:r>
            <a:r>
              <a:rPr lang="en-US" sz="8800" dirty="0" smtClean="0"/>
              <a:t>echnology Devices, please contact Terry Campbell &amp; Special Services with the application name &amp; SSID.</a:t>
            </a:r>
          </a:p>
          <a:p>
            <a:pPr lvl="1">
              <a:buFont typeface="Wingdings" panose="05000000000000000000" pitchFamily="2" charset="2"/>
              <a:buChar char="Ø"/>
            </a:pPr>
            <a:r>
              <a:rPr lang="en-US" sz="8800" dirty="0" smtClean="0"/>
              <a:t>Refer to the GTSA</a:t>
            </a:r>
          </a:p>
          <a:p>
            <a:pPr>
              <a:buFont typeface="Wingdings" panose="05000000000000000000" pitchFamily="2" charset="2"/>
              <a:buChar char="Ø"/>
            </a:pPr>
            <a:r>
              <a:rPr lang="en-US" sz="8800" dirty="0" smtClean="0"/>
              <a:t>Confirm accommodations in TIDE (Confer with SC).</a:t>
            </a:r>
          </a:p>
          <a:p>
            <a:pPr marL="68580" indent="0">
              <a:buNone/>
            </a:pPr>
            <a:endParaRPr lang="en-US" sz="2400" dirty="0" smtClean="0"/>
          </a:p>
          <a:p>
            <a:pPr marL="68580" indent="0">
              <a:buNone/>
            </a:pPr>
            <a:r>
              <a:rPr lang="en-US" sz="8800" dirty="0" smtClean="0"/>
              <a:t>Note</a:t>
            </a:r>
            <a:r>
              <a:rPr lang="en-US" sz="8800" dirty="0"/>
              <a:t>: Changes in universal and designated options </a:t>
            </a:r>
            <a:r>
              <a:rPr lang="en-US" sz="8800" dirty="0" smtClean="0"/>
              <a:t>update in real time.</a:t>
            </a:r>
            <a:endParaRPr lang="en-US" sz="8800" dirty="0"/>
          </a:p>
          <a:p>
            <a:pPr marL="468630" lvl="1" indent="0">
              <a:buNone/>
            </a:pPr>
            <a:endParaRPr lang="en-US" sz="7200" dirty="0" smtClean="0">
              <a:solidFill>
                <a:srgbClr val="FF0000"/>
              </a:solidFill>
            </a:endParaRPr>
          </a:p>
          <a:p>
            <a:pPr lvl="1"/>
            <a:endParaRPr lang="en-US" sz="2400" dirty="0" smtClean="0"/>
          </a:p>
          <a:p>
            <a:pPr marL="457200" lvl="1" indent="0">
              <a:buNone/>
            </a:pPr>
            <a:endParaRPr lang="en-US" dirty="0" smtClean="0"/>
          </a:p>
          <a:p>
            <a:pPr marL="57150" indent="0">
              <a:buNone/>
            </a:pPr>
            <a:r>
              <a:rPr lang="en-US" dirty="0" smtClean="0"/>
              <a:t>	</a:t>
            </a:r>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21</a:t>
            </a:fld>
            <a:endParaRPr lang="en-US" dirty="0"/>
          </a:p>
        </p:txBody>
      </p:sp>
    </p:spTree>
    <p:extLst>
      <p:ext uri="{BB962C8B-B14F-4D97-AF65-F5344CB8AC3E}">
        <p14:creationId xmlns:p14="http://schemas.microsoft.com/office/powerpoint/2010/main" val="623026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334407" y="1788283"/>
            <a:ext cx="5802085" cy="2087465"/>
            <a:chOff x="1371600" y="1677897"/>
            <a:chExt cx="5802085" cy="2087465"/>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77897"/>
              <a:ext cx="5791200" cy="963311"/>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641208"/>
              <a:ext cx="5802085" cy="1124154"/>
            </a:xfrm>
            <a:prstGeom prst="rect">
              <a:avLst/>
            </a:prstGeom>
          </p:spPr>
        </p:pic>
      </p:grpSp>
      <p:sp>
        <p:nvSpPr>
          <p:cNvPr id="2" name="Title 1"/>
          <p:cNvSpPr>
            <a:spLocks noGrp="1"/>
          </p:cNvSpPr>
          <p:nvPr>
            <p:ph type="title"/>
          </p:nvPr>
        </p:nvSpPr>
        <p:spPr/>
        <p:txBody>
          <a:bodyPr/>
          <a:lstStyle/>
          <a:p>
            <a:r>
              <a:rPr lang="en-US" dirty="0" smtClean="0"/>
              <a:t>Printing Test Tickets</a:t>
            </a:r>
            <a:endParaRPr lang="en-US" dirty="0"/>
          </a:p>
        </p:txBody>
      </p:sp>
      <p:sp>
        <p:nvSpPr>
          <p:cNvPr id="3" name="Content Placeholder 2"/>
          <p:cNvSpPr>
            <a:spLocks noGrp="1"/>
          </p:cNvSpPr>
          <p:nvPr>
            <p:ph idx="1"/>
          </p:nvPr>
        </p:nvSpPr>
        <p:spPr>
          <a:xfrm>
            <a:off x="524329" y="1241533"/>
            <a:ext cx="7772400" cy="4244867"/>
          </a:xfrm>
        </p:spPr>
        <p:txBody>
          <a:bodyPr>
            <a:normAutofit fontScale="92500" lnSpcReduction="10000"/>
          </a:bodyPr>
          <a:lstStyle/>
          <a:p>
            <a:pPr>
              <a:buFont typeface="Wingdings" panose="05000000000000000000" pitchFamily="2" charset="2"/>
              <a:buChar char="Ø"/>
            </a:pPr>
            <a:r>
              <a:rPr lang="en-US" sz="2200" dirty="0" smtClean="0"/>
              <a:t>eSchoolPlus link to Cognos Reports</a:t>
            </a:r>
          </a:p>
          <a:p>
            <a:endParaRPr lang="en-US" dirty="0"/>
          </a:p>
          <a:p>
            <a:endParaRPr lang="en-US" dirty="0" smtClean="0"/>
          </a:p>
          <a:p>
            <a:endParaRPr lang="en-US" dirty="0" smtClean="0"/>
          </a:p>
          <a:p>
            <a:endParaRPr lang="en-US" dirty="0" smtClean="0"/>
          </a:p>
          <a:p>
            <a:endParaRPr lang="en-US" dirty="0"/>
          </a:p>
          <a:p>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en-US" sz="2200" dirty="0" smtClean="0"/>
              <a:t>TIDE – Print roster list to ensure students are actually in TIDE</a:t>
            </a:r>
          </a:p>
          <a:p>
            <a:pPr lvl="1">
              <a:buFont typeface="Wingdings" panose="05000000000000000000" pitchFamily="2" charset="2"/>
              <a:buChar char="Ø"/>
            </a:pPr>
            <a:r>
              <a:rPr lang="en-US" sz="1900" dirty="0" smtClean="0"/>
              <a:t>Administering Tests</a:t>
            </a:r>
          </a:p>
          <a:p>
            <a:pPr lvl="2">
              <a:buFont typeface="Wingdings" panose="05000000000000000000" pitchFamily="2" charset="2"/>
              <a:buChar char="Ø"/>
            </a:pPr>
            <a:r>
              <a:rPr lang="en-US" sz="1900" dirty="0" smtClean="0"/>
              <a:t>Print Test Tickets – select from student list or roster list</a:t>
            </a:r>
          </a:p>
          <a:p>
            <a:pPr>
              <a:buFont typeface="Wingdings" panose="05000000000000000000" pitchFamily="2" charset="2"/>
              <a:buChar char="Ø"/>
            </a:pPr>
            <a:r>
              <a:rPr lang="en-US" sz="2200" dirty="0" smtClean="0"/>
              <a:t>TAC </a:t>
            </a:r>
            <a:r>
              <a:rPr lang="en-US" sz="2200" dirty="0"/>
              <a:t>– Teacher Access Center</a:t>
            </a:r>
          </a:p>
          <a:p>
            <a:pPr lvl="2">
              <a:buFont typeface="Wingdings" panose="05000000000000000000" pitchFamily="2" charset="2"/>
              <a:buChar char="Ø"/>
            </a:pPr>
            <a:endParaRPr lang="en-US" dirty="0" smtClean="0"/>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22</a:t>
            </a:fld>
            <a:endParaRPr lang="en-US" dirty="0"/>
          </a:p>
        </p:txBody>
      </p:sp>
      <p:pic>
        <p:nvPicPr>
          <p:cNvPr id="8" name="Picture 2" descr="C:\Users\08810\AppData\Local\Microsoft\Windows\Temporary Internet Files\Content.IE5\99U77YS1\WebSearch_link_Building[1].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3298934"/>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09765" y="1707128"/>
            <a:ext cx="8166100" cy="104446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6082" y="5131801"/>
            <a:ext cx="3962400" cy="942058"/>
          </a:xfrm>
          <a:prstGeom prst="rect">
            <a:avLst/>
          </a:prstGeom>
        </p:spPr>
      </p:pic>
    </p:spTree>
    <p:extLst>
      <p:ext uri="{BB962C8B-B14F-4D97-AF65-F5344CB8AC3E}">
        <p14:creationId xmlns:p14="http://schemas.microsoft.com/office/powerpoint/2010/main" val="66828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ADMINISTRATION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FEBCCD7D-8494-4B98-981C-53F75ACFE6A7}" type="slidenum">
              <a:rPr lang="en-US" altLang="en-US" sz="1400" smtClean="0">
                <a:solidFill>
                  <a:schemeClr val="bg1"/>
                </a:solidFill>
              </a:rPr>
              <a:pPr/>
              <a:t>23</a:t>
            </a:fld>
            <a:endParaRPr lang="en-US" altLang="en-US" sz="1400" dirty="0">
              <a:solidFill>
                <a:schemeClr val="bg1"/>
              </a:solidFill>
            </a:endParaRPr>
          </a:p>
        </p:txBody>
      </p:sp>
    </p:spTree>
    <p:extLst>
      <p:ext uri="{BB962C8B-B14F-4D97-AF65-F5344CB8AC3E}">
        <p14:creationId xmlns:p14="http://schemas.microsoft.com/office/powerpoint/2010/main" val="19819627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Interface</a:t>
            </a:r>
            <a:endParaRPr lang="en-US" dirty="0"/>
          </a:p>
        </p:txBody>
      </p:sp>
      <p:sp>
        <p:nvSpPr>
          <p:cNvPr id="3" name="Content Placeholder 2"/>
          <p:cNvSpPr>
            <a:spLocks noGrp="1"/>
          </p:cNvSpPr>
          <p:nvPr>
            <p:ph idx="1"/>
          </p:nvPr>
        </p:nvSpPr>
        <p:spPr>
          <a:xfrm>
            <a:off x="685800" y="1295400"/>
            <a:ext cx="8153400" cy="4419600"/>
          </a:xfrm>
        </p:spPr>
        <p:txBody>
          <a:bodyPr>
            <a:normAutofit/>
          </a:bodyPr>
          <a:lstStyle/>
          <a:p>
            <a:pPr>
              <a:buFont typeface="Wingdings" panose="05000000000000000000" pitchFamily="2" charset="2"/>
              <a:buChar char="Ø"/>
            </a:pPr>
            <a:r>
              <a:rPr lang="en-US" sz="2400" dirty="0" smtClean="0"/>
              <a:t>Start </a:t>
            </a:r>
            <a:r>
              <a:rPr lang="en-US" sz="2400" dirty="0"/>
              <a:t>a session by logging into WCAP no more than 20 minutes prior to </a:t>
            </a:r>
            <a:r>
              <a:rPr lang="en-US" sz="2400" dirty="0" smtClean="0"/>
              <a:t>testing</a:t>
            </a:r>
          </a:p>
          <a:p>
            <a:pPr>
              <a:buFont typeface="Wingdings" panose="05000000000000000000" pitchFamily="2" charset="2"/>
              <a:buChar char="Ø"/>
            </a:pPr>
            <a:r>
              <a:rPr lang="en-US" sz="2400" dirty="0" smtClean="0"/>
              <a:t>Select the appropriate grade level test</a:t>
            </a:r>
          </a:p>
          <a:p>
            <a:pPr>
              <a:buFont typeface="Wingdings" panose="05000000000000000000" pitchFamily="2" charset="2"/>
              <a:buChar char="Ø"/>
            </a:pPr>
            <a:r>
              <a:rPr lang="en-US" sz="2400" dirty="0" smtClean="0"/>
              <a:t>Approve </a:t>
            </a:r>
            <a:r>
              <a:rPr lang="en-US" sz="2400" dirty="0"/>
              <a:t>student </a:t>
            </a:r>
            <a:r>
              <a:rPr lang="en-US" sz="2400" dirty="0" smtClean="0"/>
              <a:t>access</a:t>
            </a:r>
          </a:p>
          <a:p>
            <a:pPr lvl="1">
              <a:buFont typeface="Wingdings" panose="05000000000000000000" pitchFamily="2" charset="2"/>
              <a:buChar char="Ø"/>
            </a:pPr>
            <a:r>
              <a:rPr lang="en-US" sz="2000" dirty="0" smtClean="0"/>
              <a:t>The </a:t>
            </a:r>
            <a:r>
              <a:rPr lang="en-US" sz="2000" dirty="0"/>
              <a:t>TA approves </a:t>
            </a:r>
            <a:r>
              <a:rPr lang="en-US" sz="2000" dirty="0" smtClean="0"/>
              <a:t>when all students have logged into each segment. Students will only have access to their appropriate grade level test. </a:t>
            </a:r>
          </a:p>
          <a:p>
            <a:pPr>
              <a:buFont typeface="Wingdings" panose="05000000000000000000" pitchFamily="2" charset="2"/>
              <a:buChar char="Ø"/>
            </a:pPr>
            <a:r>
              <a:rPr lang="en-US" sz="2400" dirty="0" smtClean="0"/>
              <a:t>Monitor </a:t>
            </a:r>
            <a:r>
              <a:rPr lang="en-US" sz="2400" dirty="0"/>
              <a:t>student </a:t>
            </a:r>
            <a:r>
              <a:rPr lang="en-US" sz="2400" dirty="0" smtClean="0"/>
              <a:t>progress (16/20) </a:t>
            </a:r>
          </a:p>
          <a:p>
            <a:pPr>
              <a:buFont typeface="Wingdings" panose="05000000000000000000" pitchFamily="2" charset="2"/>
              <a:buChar char="Ø"/>
            </a:pPr>
            <a:r>
              <a:rPr lang="en-US" sz="2400" dirty="0" smtClean="0"/>
              <a:t>Print Test Session before stopping the session.</a:t>
            </a:r>
          </a:p>
          <a:p>
            <a:pPr marL="0" marR="0" indent="0">
              <a:spcBef>
                <a:spcPts val="0"/>
              </a:spcBef>
              <a:spcAft>
                <a:spcPts val="0"/>
              </a:spcAft>
              <a:buNone/>
            </a:pPr>
            <a:endParaRPr lang="en-US" sz="1800" dirty="0" smtClean="0">
              <a:ea typeface="Verdana"/>
              <a:cs typeface="Times New Roman"/>
            </a:endParaRPr>
          </a:p>
          <a:p>
            <a:pPr marL="0" marR="0" indent="0">
              <a:spcBef>
                <a:spcPts val="0"/>
              </a:spcBef>
              <a:spcAft>
                <a:spcPts val="0"/>
              </a:spcAft>
              <a:buNone/>
            </a:pPr>
            <a:r>
              <a:rPr lang="en-US" sz="2200" dirty="0" smtClean="0">
                <a:ea typeface="Verdana"/>
                <a:cs typeface="Times New Roman"/>
              </a:rPr>
              <a:t>TAs </a:t>
            </a:r>
            <a:r>
              <a:rPr lang="en-US" sz="2200" dirty="0">
                <a:ea typeface="Verdana"/>
                <a:cs typeface="Times New Roman"/>
              </a:rPr>
              <a:t>will be automatically logged out (session stops) after 30 minutes of </a:t>
            </a:r>
            <a:r>
              <a:rPr lang="en-US" sz="2200" dirty="0" smtClean="0">
                <a:ea typeface="Verdana"/>
                <a:cs typeface="Times New Roman"/>
              </a:rPr>
              <a:t>inactivity.  Activity </a:t>
            </a:r>
            <a:r>
              <a:rPr lang="en-US" sz="2200" dirty="0">
                <a:ea typeface="Verdana"/>
                <a:cs typeface="Times New Roman"/>
              </a:rPr>
              <a:t>includes the students actively clicking next or back.</a:t>
            </a:r>
            <a:endParaRPr lang="en-US" sz="2200" dirty="0"/>
          </a:p>
          <a:p>
            <a:endParaRPr lang="en-US" sz="1800" dirty="0"/>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24</a:t>
            </a:fld>
            <a:endParaRPr lang="en-US" dirty="0"/>
          </a:p>
        </p:txBody>
      </p:sp>
      <p:pic>
        <p:nvPicPr>
          <p:cNvPr id="5" name="Picture 2" descr="C:\Users\08810\AppData\Local\Microsoft\Windows\Temporary Internet Files\Content.IE5\6ULJDX5Z\cau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8088" y="1590209"/>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587" y="3810000"/>
            <a:ext cx="1905001" cy="608814"/>
          </a:xfrm>
          <a:prstGeom prst="rect">
            <a:avLst/>
          </a:prstGeom>
          <a:ln w="31750">
            <a:solidFill>
              <a:srgbClr val="FF0000"/>
            </a:solidFill>
          </a:ln>
        </p:spPr>
      </p:pic>
    </p:spTree>
    <p:extLst>
      <p:ext uri="{BB962C8B-B14F-4D97-AF65-F5344CB8AC3E}">
        <p14:creationId xmlns:p14="http://schemas.microsoft.com/office/powerpoint/2010/main" val="3147683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Interface</a:t>
            </a:r>
            <a:endParaRPr lang="en-US" dirty="0"/>
          </a:p>
        </p:txBody>
      </p:sp>
      <p:sp>
        <p:nvSpPr>
          <p:cNvPr id="3" name="Content Placeholder 2"/>
          <p:cNvSpPr>
            <a:spLocks noGrp="1"/>
          </p:cNvSpPr>
          <p:nvPr>
            <p:ph idx="1"/>
          </p:nvPr>
        </p:nvSpPr>
        <p:spPr>
          <a:xfrm>
            <a:off x="663388" y="1219200"/>
            <a:ext cx="7772400" cy="4297362"/>
          </a:xfrm>
        </p:spPr>
        <p:txBody>
          <a:bodyPr>
            <a:normAutofit lnSpcReduction="10000"/>
          </a:bodyPr>
          <a:lstStyle/>
          <a:p>
            <a:pPr>
              <a:buFont typeface="Wingdings" panose="05000000000000000000" pitchFamily="2" charset="2"/>
              <a:buChar char="Ø"/>
            </a:pPr>
            <a:r>
              <a:rPr lang="en-US" sz="2600" dirty="0" smtClean="0"/>
              <a:t>Students log into the Session using their SSID number and legal </a:t>
            </a:r>
            <a:r>
              <a:rPr lang="en-US" sz="2600" dirty="0"/>
              <a:t>first </a:t>
            </a:r>
            <a:r>
              <a:rPr lang="en-US" sz="2600" dirty="0" smtClean="0"/>
              <a:t>name as indicated on their test tickets, and the session ID. </a:t>
            </a:r>
          </a:p>
          <a:p>
            <a:pPr lvl="1">
              <a:buFont typeface="Wingdings" panose="05000000000000000000" pitchFamily="2" charset="2"/>
              <a:buChar char="Ø"/>
            </a:pPr>
            <a:r>
              <a:rPr lang="en-US" sz="2400" dirty="0" smtClean="0"/>
              <a:t>If students are </a:t>
            </a:r>
            <a:r>
              <a:rPr lang="en-US" sz="2400" dirty="0"/>
              <a:t>unable to log </a:t>
            </a:r>
            <a:r>
              <a:rPr lang="en-US" sz="2400" dirty="0" smtClean="0"/>
              <a:t>in by themselves assist them with entering their login </a:t>
            </a:r>
            <a:r>
              <a:rPr lang="en-US" sz="2400" dirty="0"/>
              <a:t>information correctly</a:t>
            </a:r>
            <a:r>
              <a:rPr lang="en-US" sz="2400" dirty="0" smtClean="0"/>
              <a:t>. </a:t>
            </a:r>
            <a:endParaRPr lang="en-US" sz="2400" dirty="0"/>
          </a:p>
          <a:p>
            <a:pPr lvl="0">
              <a:buFont typeface="Wingdings" panose="05000000000000000000" pitchFamily="2" charset="2"/>
              <a:buChar char="Ø"/>
            </a:pPr>
            <a:r>
              <a:rPr lang="en-US" sz="2600" dirty="0"/>
              <a:t>If a student arrives late:</a:t>
            </a:r>
          </a:p>
          <a:p>
            <a:pPr lvl="1">
              <a:buFont typeface="Wingdings" panose="05000000000000000000" pitchFamily="2" charset="2"/>
              <a:buChar char="Ø"/>
            </a:pPr>
            <a:r>
              <a:rPr lang="en-US" sz="2400" dirty="0"/>
              <a:t>the student can join the session in progress with TA approval</a:t>
            </a:r>
          </a:p>
          <a:p>
            <a:pPr lvl="1">
              <a:buFont typeface="Wingdings" panose="05000000000000000000" pitchFamily="2" charset="2"/>
              <a:buChar char="Ø"/>
            </a:pPr>
            <a:r>
              <a:rPr lang="en-US" sz="2400" dirty="0"/>
              <a:t>the TA can add another </a:t>
            </a:r>
            <a:r>
              <a:rPr lang="en-US" sz="2400" dirty="0" smtClean="0"/>
              <a:t>grade </a:t>
            </a:r>
            <a:r>
              <a:rPr lang="en-US" sz="2400" dirty="0"/>
              <a:t>level test to the session already in </a:t>
            </a:r>
            <a:r>
              <a:rPr lang="en-US" sz="2400" dirty="0" smtClean="0"/>
              <a:t>progress, if necessary</a:t>
            </a:r>
            <a:endParaRPr lang="en-US" sz="2400" dirty="0"/>
          </a:p>
          <a:p>
            <a:pPr lvl="0">
              <a:buFont typeface="Wingdings" panose="05000000000000000000" pitchFamily="2" charset="2"/>
              <a:buChar char="Ø"/>
            </a:pPr>
            <a:r>
              <a:rPr lang="en-US" sz="2600" dirty="0"/>
              <a:t>Students can only access their </a:t>
            </a:r>
            <a:r>
              <a:rPr lang="en-US" sz="2600" dirty="0" smtClean="0"/>
              <a:t>grade level exam.</a:t>
            </a:r>
            <a:endParaRPr lang="en-US" sz="2600" dirty="0"/>
          </a:p>
          <a:p>
            <a:endParaRPr lang="en-US" sz="2600" dirty="0"/>
          </a:p>
        </p:txBody>
      </p:sp>
      <p:sp>
        <p:nvSpPr>
          <p:cNvPr id="4" name="Slide Number Placeholder 3"/>
          <p:cNvSpPr>
            <a:spLocks noGrp="1"/>
          </p:cNvSpPr>
          <p:nvPr>
            <p:ph type="sldNum" sz="quarter" idx="12"/>
          </p:nvPr>
        </p:nvSpPr>
        <p:spPr>
          <a:xfrm>
            <a:off x="7543800" y="6400800"/>
            <a:ext cx="1447800" cy="381000"/>
          </a:xfrm>
          <a:prstGeom prst="rect">
            <a:avLst/>
          </a:prstGeom>
        </p:spPr>
        <p:txBody>
          <a:bodyPr/>
          <a:lstStyle/>
          <a:p>
            <a:fld id="{23F30E55-93A0-4929-91F3-1863CA34730B}" type="slidenum">
              <a:rPr lang="en-US" smtClean="0"/>
              <a:t>25</a:t>
            </a:fld>
            <a:endParaRPr lang="en-US" dirty="0"/>
          </a:p>
        </p:txBody>
      </p:sp>
    </p:spTree>
    <p:extLst>
      <p:ext uri="{BB962C8B-B14F-4D97-AF65-F5344CB8AC3E}">
        <p14:creationId xmlns:p14="http://schemas.microsoft.com/office/powerpoint/2010/main" val="4124765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 Security - Room Setting</a:t>
            </a:r>
            <a:endParaRPr lang="en-US" dirty="0"/>
          </a:p>
        </p:txBody>
      </p:sp>
      <p:sp>
        <p:nvSpPr>
          <p:cNvPr id="3" name="Content Placeholder 2"/>
          <p:cNvSpPr>
            <a:spLocks noGrp="1"/>
          </p:cNvSpPr>
          <p:nvPr>
            <p:ph idx="1"/>
          </p:nvPr>
        </p:nvSpPr>
        <p:spPr>
          <a:xfrm>
            <a:off x="457200" y="1219200"/>
            <a:ext cx="8229600" cy="4953000"/>
          </a:xfrm>
        </p:spPr>
        <p:txBody>
          <a:bodyPr>
            <a:normAutofit lnSpcReduction="10000"/>
          </a:bodyPr>
          <a:lstStyle/>
          <a:p>
            <a:pPr>
              <a:buFont typeface="Wingdings" panose="05000000000000000000" pitchFamily="2" charset="2"/>
              <a:buChar char="Ø"/>
            </a:pPr>
            <a:r>
              <a:rPr lang="en-US" sz="2400" dirty="0"/>
              <a:t>Instructional materials related to the content of the assessments are not visible</a:t>
            </a:r>
          </a:p>
          <a:p>
            <a:pPr>
              <a:buFont typeface="Wingdings" panose="05000000000000000000" pitchFamily="2" charset="2"/>
              <a:buChar char="Ø"/>
            </a:pPr>
            <a:r>
              <a:rPr lang="en-US" sz="2400" dirty="0" smtClean="0"/>
              <a:t>Student </a:t>
            </a:r>
            <a:r>
              <a:rPr lang="en-US" sz="2400" dirty="0"/>
              <a:t>seats are far enough apart to prevent students from viewing other screens</a:t>
            </a:r>
          </a:p>
          <a:p>
            <a:pPr>
              <a:buFont typeface="Wingdings" panose="05000000000000000000" pitchFamily="2" charset="2"/>
              <a:buChar char="Ø"/>
            </a:pPr>
            <a:r>
              <a:rPr lang="en-US" sz="2400" dirty="0"/>
              <a:t>TA is prepared to respond to students asking for help: </a:t>
            </a:r>
          </a:p>
          <a:p>
            <a:pPr lvl="1">
              <a:buFont typeface="Wingdings" panose="05000000000000000000" pitchFamily="2" charset="2"/>
              <a:buChar char="Ø"/>
            </a:pPr>
            <a:r>
              <a:rPr lang="en-US" sz="2400" dirty="0" smtClean="0"/>
              <a:t>Students may </a:t>
            </a:r>
            <a:r>
              <a:rPr lang="en-US" sz="2400" dirty="0"/>
              <a:t>look to the TA to verify that they have used the technology (such as recording a spoken response) correctly. The TA is allowed to acknowledge that the student has used the system correctly or redirect the student on how to properly use the technology. </a:t>
            </a:r>
            <a:r>
              <a:rPr lang="en-US" sz="2400" dirty="0" smtClean="0"/>
              <a:t> </a:t>
            </a:r>
          </a:p>
          <a:p>
            <a:pPr lvl="1">
              <a:buFont typeface="Wingdings" panose="05000000000000000000" pitchFamily="2" charset="2"/>
              <a:buChar char="Ø"/>
            </a:pPr>
            <a:r>
              <a:rPr lang="en-US" sz="2400" dirty="0" smtClean="0"/>
              <a:t>TA may </a:t>
            </a:r>
            <a:r>
              <a:rPr lang="en-US" sz="2400" i="1" dirty="0" smtClean="0"/>
              <a:t>Assist students as needed </a:t>
            </a:r>
            <a:r>
              <a:rPr lang="en-US" sz="2400" dirty="0" smtClean="0"/>
              <a:t>when indicated in the DFA</a:t>
            </a:r>
          </a:p>
          <a:p>
            <a:pPr lvl="1">
              <a:buFont typeface="Wingdings" panose="05000000000000000000" pitchFamily="2" charset="2"/>
              <a:buChar char="Ø"/>
            </a:pPr>
            <a:r>
              <a:rPr lang="en-US" sz="2400" dirty="0" smtClean="0"/>
              <a:t>Students can re-record or replay up to 2 times without an accommodation.</a:t>
            </a:r>
            <a:endParaRPr lang="en-US" dirty="0"/>
          </a:p>
        </p:txBody>
      </p:sp>
      <p:sp>
        <p:nvSpPr>
          <p:cNvPr id="4" name="Slide Number Placeholder 3"/>
          <p:cNvSpPr>
            <a:spLocks noGrp="1"/>
          </p:cNvSpPr>
          <p:nvPr>
            <p:ph type="sldNum" sz="quarter" idx="12"/>
          </p:nvPr>
        </p:nvSpPr>
        <p:spPr>
          <a:xfrm>
            <a:off x="7772400" y="6400800"/>
            <a:ext cx="1295400" cy="381000"/>
          </a:xfrm>
          <a:prstGeom prst="rect">
            <a:avLst/>
          </a:prstGeom>
        </p:spPr>
        <p:txBody>
          <a:bodyPr/>
          <a:lstStyle/>
          <a:p>
            <a:fld id="{23F30E55-93A0-4929-91F3-1863CA34730B}" type="slidenum">
              <a:rPr lang="en-US" smtClean="0"/>
              <a:t>26</a:t>
            </a:fld>
            <a:endParaRPr lang="en-US" dirty="0"/>
          </a:p>
        </p:txBody>
      </p:sp>
    </p:spTree>
    <p:extLst>
      <p:ext uri="{BB962C8B-B14F-4D97-AF65-F5344CB8AC3E}">
        <p14:creationId xmlns:p14="http://schemas.microsoft.com/office/powerpoint/2010/main" val="2145997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During testing</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FEBCCD7D-8494-4B98-981C-53F75ACFE6A7}" type="slidenum">
              <a:rPr lang="en-US" altLang="en-US" sz="1400" smtClean="0">
                <a:solidFill>
                  <a:schemeClr val="bg1"/>
                </a:solidFill>
              </a:rPr>
              <a:pPr/>
              <a:t>27</a:t>
            </a:fld>
            <a:endParaRPr lang="en-US" altLang="en-US" sz="1400">
              <a:solidFill>
                <a:schemeClr val="bg1"/>
              </a:solidFill>
            </a:endParaRPr>
          </a:p>
        </p:txBody>
      </p:sp>
    </p:spTree>
    <p:extLst>
      <p:ext uri="{BB962C8B-B14F-4D97-AF65-F5344CB8AC3E}">
        <p14:creationId xmlns:p14="http://schemas.microsoft.com/office/powerpoint/2010/main" val="13831136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Testing</a:t>
            </a:r>
            <a:endParaRPr lang="en-US" dirty="0"/>
          </a:p>
        </p:txBody>
      </p:sp>
      <p:sp>
        <p:nvSpPr>
          <p:cNvPr id="3" name="Content Placeholder 2"/>
          <p:cNvSpPr>
            <a:spLocks noGrp="1"/>
          </p:cNvSpPr>
          <p:nvPr>
            <p:ph idx="1"/>
          </p:nvPr>
        </p:nvSpPr>
        <p:spPr>
          <a:xfrm>
            <a:off x="685800" y="1600201"/>
            <a:ext cx="8153400" cy="3733800"/>
          </a:xfrm>
        </p:spPr>
        <p:txBody>
          <a:bodyPr>
            <a:normAutofit/>
          </a:bodyPr>
          <a:lstStyle/>
          <a:p>
            <a:pPr marL="800100" indent="-342900">
              <a:spcBef>
                <a:spcPct val="20000"/>
              </a:spcBef>
              <a:buFont typeface="Wingdings" panose="05000000000000000000" pitchFamily="2" charset="2"/>
              <a:buChar char="Ø"/>
            </a:pPr>
            <a:r>
              <a:rPr lang="en-US" sz="2400" dirty="0"/>
              <a:t>Proctors move around the room</a:t>
            </a:r>
          </a:p>
          <a:p>
            <a:pPr marL="800100" indent="-342900">
              <a:spcBef>
                <a:spcPct val="20000"/>
              </a:spcBef>
              <a:buFont typeface="Wingdings" panose="05000000000000000000" pitchFamily="2" charset="2"/>
              <a:buChar char="Ø"/>
            </a:pPr>
            <a:r>
              <a:rPr lang="en-US" sz="2400" dirty="0" smtClean="0"/>
              <a:t>Post </a:t>
            </a:r>
            <a:r>
              <a:rPr lang="en-US" sz="2400" dirty="0"/>
              <a:t>“Testing Do NOT Disturb” signs (Spanish)</a:t>
            </a:r>
          </a:p>
          <a:p>
            <a:pPr marL="800100" indent="-342900">
              <a:spcBef>
                <a:spcPct val="20000"/>
              </a:spcBef>
              <a:buFont typeface="Wingdings" panose="05000000000000000000" pitchFamily="2" charset="2"/>
              <a:buChar char="Ø"/>
            </a:pPr>
            <a:r>
              <a:rPr lang="en-US" sz="2400" dirty="0" smtClean="0"/>
              <a:t>Have </a:t>
            </a:r>
            <a:r>
              <a:rPr lang="en-US" sz="2400" dirty="0"/>
              <a:t>a supply of No. 2 pencils with </a:t>
            </a:r>
            <a:r>
              <a:rPr lang="en-US" sz="2400" dirty="0" smtClean="0"/>
              <a:t>erasers for K-1 Writing</a:t>
            </a:r>
            <a:endParaRPr lang="en-US" sz="2400" dirty="0"/>
          </a:p>
          <a:p>
            <a:pPr marL="800100" indent="-342900">
              <a:spcBef>
                <a:spcPct val="20000"/>
              </a:spcBef>
              <a:buFont typeface="Wingdings" panose="05000000000000000000" pitchFamily="2" charset="2"/>
              <a:buChar char="Ø"/>
            </a:pPr>
            <a:r>
              <a:rPr lang="en-US" sz="2400" dirty="0" smtClean="0"/>
              <a:t>Keep K-1 Writing Test </a:t>
            </a:r>
            <a:r>
              <a:rPr lang="en-US" sz="2400" dirty="0"/>
              <a:t>Booklets Secure</a:t>
            </a:r>
          </a:p>
          <a:p>
            <a:pPr marL="800100" indent="-342900">
              <a:spcBef>
                <a:spcPct val="20000"/>
              </a:spcBef>
              <a:buFont typeface="Wingdings" panose="05000000000000000000" pitchFamily="2" charset="2"/>
              <a:buChar char="Ø"/>
            </a:pPr>
            <a:r>
              <a:rPr lang="en-US" sz="2400" dirty="0" smtClean="0"/>
              <a:t>Verify </a:t>
            </a:r>
            <a:r>
              <a:rPr lang="en-US" sz="2400" dirty="0"/>
              <a:t>that students are working independently </a:t>
            </a:r>
            <a:endParaRPr lang="en-US" sz="2400" dirty="0" smtClean="0"/>
          </a:p>
          <a:p>
            <a:pPr marL="800100" indent="-342900">
              <a:spcBef>
                <a:spcPct val="20000"/>
              </a:spcBef>
              <a:buFont typeface="Wingdings" panose="05000000000000000000" pitchFamily="2" charset="2"/>
              <a:buChar char="Ø"/>
            </a:pPr>
            <a:r>
              <a:rPr lang="en-US" sz="2400" dirty="0" smtClean="0"/>
              <a:t>Volunteers are not allowed in any testing locations</a:t>
            </a:r>
            <a:endParaRPr lang="en-US" sz="2400" dirty="0"/>
          </a:p>
          <a:p>
            <a:endParaRPr lang="en-US"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28</a:t>
            </a:fld>
            <a:endParaRPr lang="en-US" altLang="en-US"/>
          </a:p>
        </p:txBody>
      </p:sp>
    </p:spTree>
    <p:extLst>
      <p:ext uri="{BB962C8B-B14F-4D97-AF65-F5344CB8AC3E}">
        <p14:creationId xmlns:p14="http://schemas.microsoft.com/office/powerpoint/2010/main" val="2257293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a:t>
            </a:r>
            <a:r>
              <a:rPr lang="en-US" dirty="0" err="1" smtClean="0"/>
              <a:t>chromebook</a:t>
            </a:r>
            <a:r>
              <a:rPr lang="en-US" dirty="0" smtClean="0"/>
              <a:t> (CB) solutions</a:t>
            </a:r>
            <a:endParaRPr lang="en-US" dirty="0"/>
          </a:p>
        </p:txBody>
      </p:sp>
      <p:sp>
        <p:nvSpPr>
          <p:cNvPr id="3" name="Content Placeholder 2"/>
          <p:cNvSpPr>
            <a:spLocks noGrp="1"/>
          </p:cNvSpPr>
          <p:nvPr>
            <p:ph idx="1"/>
          </p:nvPr>
        </p:nvSpPr>
        <p:spPr>
          <a:xfrm>
            <a:off x="685800" y="1524000"/>
            <a:ext cx="8305800" cy="4343400"/>
          </a:xfrm>
        </p:spPr>
        <p:txBody>
          <a:bodyPr>
            <a:normAutofit fontScale="85000" lnSpcReduction="20000"/>
          </a:bodyPr>
          <a:lstStyle/>
          <a:p>
            <a:pPr marL="400050" lvl="1" indent="-346075">
              <a:buNone/>
            </a:pPr>
            <a:r>
              <a:rPr lang="en-US" sz="2600" dirty="0" smtClean="0"/>
              <a:t>If the student is having technical difficulties, try these solutions:</a:t>
            </a:r>
          </a:p>
          <a:p>
            <a:pPr marL="914400" lvl="1" indent="-514350">
              <a:buAutoNum type="arabicPeriod"/>
            </a:pPr>
            <a:r>
              <a:rPr lang="en-US" sz="2600" dirty="0" smtClean="0"/>
              <a:t>Replace </a:t>
            </a:r>
            <a:r>
              <a:rPr lang="en-US" sz="2600" dirty="0"/>
              <a:t>the </a:t>
            </a:r>
            <a:r>
              <a:rPr lang="en-US" sz="2600" dirty="0" smtClean="0"/>
              <a:t>Chromebook</a:t>
            </a:r>
          </a:p>
          <a:p>
            <a:pPr marL="1087438" lvl="2" indent="-287338">
              <a:buFont typeface="Arial" panose="020B0604020202020204" pitchFamily="34" charset="0"/>
              <a:buChar char="•"/>
            </a:pPr>
            <a:r>
              <a:rPr lang="en-US" sz="2400" dirty="0" smtClean="0"/>
              <a:t>Note the CB number and SC can notify IT if necessary </a:t>
            </a:r>
            <a:endParaRPr lang="en-US" sz="2400" dirty="0"/>
          </a:p>
          <a:p>
            <a:pPr marL="914400" lvl="1" indent="-514350">
              <a:buAutoNum type="arabicPeriod"/>
            </a:pPr>
            <a:r>
              <a:rPr lang="en-US" sz="2600" dirty="0" smtClean="0"/>
              <a:t>Have the student log out and back in to the same session</a:t>
            </a:r>
          </a:p>
          <a:p>
            <a:pPr marL="914400" lvl="1" indent="-514350">
              <a:buFont typeface="Wingdings 3" pitchFamily="18" charset="2"/>
              <a:buAutoNum type="arabicPeriod"/>
            </a:pPr>
            <a:r>
              <a:rPr lang="en-US" sz="2600" dirty="0"/>
              <a:t>Call Assessment &amp; Research Department x4057 or x4054</a:t>
            </a:r>
          </a:p>
          <a:p>
            <a:pPr marL="914400" lvl="1" indent="-514350">
              <a:buAutoNum type="arabicPeriod"/>
            </a:pPr>
            <a:r>
              <a:rPr lang="en-US" sz="2600" dirty="0" smtClean="0"/>
              <a:t>Request technical help from Help Desk</a:t>
            </a:r>
          </a:p>
          <a:p>
            <a:pPr marL="914400" lvl="1" indent="-514350">
              <a:buAutoNum type="arabicPeriod"/>
            </a:pPr>
            <a:r>
              <a:rPr lang="en-US" sz="2600" dirty="0" smtClean="0"/>
              <a:t>Error message “Recording is too soft”  - Microphone is too close. </a:t>
            </a:r>
            <a:endParaRPr lang="en-US" sz="2600" dirty="0"/>
          </a:p>
          <a:p>
            <a:pPr marL="0" indent="0">
              <a:buNone/>
            </a:pPr>
            <a:endParaRPr lang="en-US" sz="900" dirty="0" smtClean="0"/>
          </a:p>
          <a:p>
            <a:pPr marL="0" indent="0">
              <a:buNone/>
            </a:pPr>
            <a:r>
              <a:rPr lang="en-US" sz="2300" dirty="0" smtClean="0"/>
              <a:t>TA Interface has the ability to view test setting options before approving the student into the session. If options need to be changed, the SC will make the changes in TIDE and the student will need to log back into the session and will immediately see the changes. </a:t>
            </a:r>
            <a:endParaRPr lang="en-US" sz="2300" dirty="0"/>
          </a:p>
          <a:p>
            <a:endParaRPr lang="en-US" sz="2800" dirty="0"/>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29</a:t>
            </a:fld>
            <a:endParaRPr lang="en-US" dirty="0"/>
          </a:p>
        </p:txBody>
      </p:sp>
      <p:pic>
        <p:nvPicPr>
          <p:cNvPr id="5" name="Picture 4" descr="What's new in 15.2 - Provides an overview of changes during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188" y="5287962"/>
            <a:ext cx="685800" cy="685800"/>
          </a:xfrm>
          <a:prstGeom prst="rect">
            <a:avLst/>
          </a:prstGeom>
        </p:spPr>
      </p:pic>
    </p:spTree>
    <p:extLst>
      <p:ext uri="{BB962C8B-B14F-4D97-AF65-F5344CB8AC3E}">
        <p14:creationId xmlns:p14="http://schemas.microsoft.com/office/powerpoint/2010/main" val="3943970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1143000"/>
          </a:xfrm>
        </p:spPr>
        <p:txBody>
          <a:bodyPr>
            <a:normAutofit/>
          </a:bodyPr>
          <a:lstStyle/>
          <a:p>
            <a:r>
              <a:rPr lang="en-US" dirty="0" smtClean="0"/>
              <a:t>Acronyms</a:t>
            </a:r>
            <a:endParaRPr lang="en-US" dirty="0"/>
          </a:p>
        </p:txBody>
      </p:sp>
      <p:sp>
        <p:nvSpPr>
          <p:cNvPr id="3" name="Content Placeholder 2"/>
          <p:cNvSpPr>
            <a:spLocks noGrp="1"/>
          </p:cNvSpPr>
          <p:nvPr>
            <p:ph idx="1"/>
          </p:nvPr>
        </p:nvSpPr>
        <p:spPr>
          <a:xfrm>
            <a:off x="533400" y="1219200"/>
            <a:ext cx="8458200" cy="4648200"/>
          </a:xfrm>
        </p:spPr>
        <p:txBody>
          <a:bodyPr>
            <a:normAutofit fontScale="92500" lnSpcReduction="10000"/>
          </a:bodyPr>
          <a:lstStyle/>
          <a:p>
            <a:pPr marL="0" indent="0">
              <a:buNone/>
              <a:tabLst>
                <a:tab pos="1143000" algn="l"/>
              </a:tabLst>
            </a:pPr>
            <a:r>
              <a:rPr lang="en-US" sz="2500" dirty="0" smtClean="0"/>
              <a:t>DC:	District </a:t>
            </a:r>
            <a:r>
              <a:rPr lang="en-US" sz="2500" dirty="0"/>
              <a:t>Coordinator </a:t>
            </a:r>
            <a:r>
              <a:rPr lang="en-US" sz="2500" dirty="0" smtClean="0"/>
              <a:t>(formerly DAC)</a:t>
            </a:r>
          </a:p>
          <a:p>
            <a:pPr marL="0" indent="0">
              <a:buNone/>
              <a:tabLst>
                <a:tab pos="1143000" algn="l"/>
              </a:tabLst>
            </a:pPr>
            <a:r>
              <a:rPr lang="en-US" sz="2500" dirty="0" smtClean="0"/>
              <a:t>ELPA21:	English Language Proficiency Assessment for the 21</a:t>
            </a:r>
            <a:r>
              <a:rPr lang="en-US" sz="2500" baseline="30000" dirty="0" smtClean="0"/>
              <a:t>st</a:t>
            </a:r>
            <a:r>
              <a:rPr lang="en-US" sz="2500" dirty="0" smtClean="0"/>
              <a:t> Century</a:t>
            </a:r>
          </a:p>
          <a:p>
            <a:pPr marL="0" indent="0">
              <a:buNone/>
              <a:tabLst>
                <a:tab pos="1143000" algn="l"/>
              </a:tabLst>
            </a:pPr>
            <a:r>
              <a:rPr lang="en-US" sz="2500" dirty="0" smtClean="0"/>
              <a:t>GTSA:	Guidelines on Tools, Supports, &amp; Accommodations</a:t>
            </a:r>
          </a:p>
          <a:p>
            <a:pPr marL="0" indent="0">
              <a:buNone/>
              <a:tabLst>
                <a:tab pos="1143000" algn="l"/>
              </a:tabLst>
            </a:pPr>
            <a:r>
              <a:rPr lang="en-US" sz="2500" dirty="0" smtClean="0"/>
              <a:t>PIRG:	Professional Standards, Incident, and Reporting Guidelines</a:t>
            </a:r>
          </a:p>
          <a:p>
            <a:pPr marL="0" indent="0">
              <a:buNone/>
              <a:tabLst>
                <a:tab pos="1143000" algn="l"/>
              </a:tabLst>
            </a:pPr>
            <a:r>
              <a:rPr lang="en-US" sz="2500" dirty="0" smtClean="0"/>
              <a:t>ORS:	Online </a:t>
            </a:r>
            <a:r>
              <a:rPr lang="en-US" sz="2500" dirty="0"/>
              <a:t>Reporting System</a:t>
            </a:r>
          </a:p>
          <a:p>
            <a:pPr marL="0" indent="0">
              <a:buNone/>
              <a:tabLst>
                <a:tab pos="1143000" algn="l"/>
              </a:tabLst>
            </a:pPr>
            <a:r>
              <a:rPr lang="en-US" sz="2500" dirty="0" smtClean="0"/>
              <a:t>PNP:	Personal Needs Profile planning tool</a:t>
            </a:r>
          </a:p>
          <a:p>
            <a:pPr marL="0" indent="0">
              <a:buNone/>
              <a:tabLst>
                <a:tab pos="1143000" algn="l"/>
              </a:tabLst>
            </a:pPr>
            <a:r>
              <a:rPr lang="en-US" sz="2500" dirty="0" smtClean="0"/>
              <a:t>SC</a:t>
            </a:r>
            <a:r>
              <a:rPr lang="en-US" sz="2500" dirty="0"/>
              <a:t>:	School/Test Coordinator (formerly SAC) </a:t>
            </a:r>
          </a:p>
          <a:p>
            <a:pPr marL="0" indent="0">
              <a:buNone/>
              <a:tabLst>
                <a:tab pos="1143000" algn="l"/>
              </a:tabLst>
            </a:pPr>
            <a:r>
              <a:rPr lang="en-US" sz="2500" dirty="0" smtClean="0"/>
              <a:t>TA:	Test Administrator (formerly Proctor)</a:t>
            </a:r>
          </a:p>
          <a:p>
            <a:pPr marL="0" indent="0">
              <a:buNone/>
              <a:tabLst>
                <a:tab pos="1143000" algn="l"/>
              </a:tabLst>
            </a:pPr>
            <a:r>
              <a:rPr lang="en-US" sz="2500" dirty="0" smtClean="0"/>
              <a:t>TAM:	Test Administrator Manual (includes “DFA”)</a:t>
            </a:r>
          </a:p>
          <a:p>
            <a:pPr marL="0" indent="0">
              <a:buNone/>
              <a:tabLst>
                <a:tab pos="1143000" algn="l"/>
              </a:tabLst>
            </a:pPr>
            <a:r>
              <a:rPr lang="en-US" sz="2500" dirty="0" smtClean="0"/>
              <a:t>TIDE:	Test </a:t>
            </a:r>
            <a:r>
              <a:rPr lang="en-US" sz="2500" dirty="0"/>
              <a:t>Information Distribution Engine </a:t>
            </a:r>
          </a:p>
          <a:p>
            <a:pPr marL="0" indent="0">
              <a:buNone/>
              <a:tabLst>
                <a:tab pos="1143000" algn="l"/>
              </a:tabLst>
            </a:pPr>
            <a:r>
              <a:rPr lang="en-US" sz="2500" dirty="0" smtClean="0"/>
              <a:t>WCAP:	WA </a:t>
            </a:r>
            <a:r>
              <a:rPr lang="en-US" sz="2500" dirty="0"/>
              <a:t>Comprehensive </a:t>
            </a:r>
            <a:r>
              <a:rPr lang="en-US" sz="2500" dirty="0" smtClean="0"/>
              <a:t>Assessment Program</a:t>
            </a:r>
            <a:endParaRPr lang="en-US" sz="2500" dirty="0"/>
          </a:p>
          <a:p>
            <a:pPr marL="457200" lvl="1" indent="0">
              <a:buNone/>
            </a:pPr>
            <a:endParaRPr lang="en-US" dirty="0"/>
          </a:p>
        </p:txBody>
      </p:sp>
      <p:sp>
        <p:nvSpPr>
          <p:cNvPr id="4" name="Slide Number Placeholder 3"/>
          <p:cNvSpPr>
            <a:spLocks noGrp="1"/>
          </p:cNvSpPr>
          <p:nvPr>
            <p:ph type="sldNum" sz="quarter" idx="12"/>
          </p:nvPr>
        </p:nvSpPr>
        <p:spPr>
          <a:xfrm>
            <a:off x="7696200" y="6400800"/>
            <a:ext cx="1295400" cy="381000"/>
          </a:xfrm>
          <a:prstGeom prst="rect">
            <a:avLst/>
          </a:prstGeom>
        </p:spPr>
        <p:txBody>
          <a:bodyPr/>
          <a:lstStyle/>
          <a:p>
            <a:fld id="{23F30E55-93A0-4929-91F3-1863CA34730B}" type="slidenum">
              <a:rPr lang="en-US" b="0" smtClean="0">
                <a:solidFill>
                  <a:schemeClr val="bg1"/>
                </a:solidFill>
              </a:rPr>
              <a:t>3</a:t>
            </a:fld>
            <a:endParaRPr lang="en-US" b="0" dirty="0">
              <a:solidFill>
                <a:schemeClr val="bg1"/>
              </a:solidFill>
            </a:endParaRPr>
          </a:p>
        </p:txBody>
      </p:sp>
      <p:pic>
        <p:nvPicPr>
          <p:cNvPr id="5" name="Picture 4" descr="What's new in 15.2 - Provides an overview of changes during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905000"/>
            <a:ext cx="685800" cy="685800"/>
          </a:xfrm>
          <a:prstGeom prst="rect">
            <a:avLst/>
          </a:prstGeom>
        </p:spPr>
      </p:pic>
    </p:spTree>
    <p:extLst>
      <p:ext uri="{BB962C8B-B14F-4D97-AF65-F5344CB8AC3E}">
        <p14:creationId xmlns:p14="http://schemas.microsoft.com/office/powerpoint/2010/main" val="1919238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a:t>
            </a:r>
            <a:r>
              <a:rPr lang="en-US" dirty="0" smtClean="0"/>
              <a:t>tudent</a:t>
            </a:r>
            <a:endParaRPr lang="en-US" dirty="0"/>
          </a:p>
        </p:txBody>
      </p:sp>
      <p:sp>
        <p:nvSpPr>
          <p:cNvPr id="3" name="Content Placeholder 2"/>
          <p:cNvSpPr>
            <a:spLocks noGrp="1"/>
          </p:cNvSpPr>
          <p:nvPr>
            <p:ph idx="1"/>
          </p:nvPr>
        </p:nvSpPr>
        <p:spPr>
          <a:xfrm>
            <a:off x="457200" y="1371600"/>
            <a:ext cx="8534400" cy="4419600"/>
          </a:xfrm>
        </p:spPr>
        <p:txBody>
          <a:bodyPr>
            <a:normAutofit fontScale="92500" lnSpcReduction="10000"/>
          </a:bodyPr>
          <a:lstStyle/>
          <a:p>
            <a:pPr marL="68580" indent="0">
              <a:buNone/>
            </a:pPr>
            <a:r>
              <a:rPr lang="en-US" sz="2400" dirty="0" smtClean="0"/>
              <a:t>eSP </a:t>
            </a:r>
            <a:r>
              <a:rPr lang="en-US" sz="2400" dirty="0" smtClean="0">
                <a:sym typeface="Wingdings" panose="05000000000000000000" pitchFamily="2" charset="2"/>
              </a:rPr>
              <a:t> CEDARS  TIDE</a:t>
            </a:r>
            <a:endParaRPr lang="en-US" sz="2400" dirty="0" smtClean="0"/>
          </a:p>
          <a:p>
            <a:pPr>
              <a:buFont typeface="Wingdings" panose="05000000000000000000" pitchFamily="2" charset="2"/>
              <a:buChar char="Ø"/>
            </a:pPr>
            <a:r>
              <a:rPr lang="en-US" sz="2400" dirty="0" smtClean="0"/>
              <a:t>Students receive an SSID once uploaded to CEDARS.</a:t>
            </a:r>
          </a:p>
          <a:p>
            <a:pPr lvl="1">
              <a:buFont typeface="Wingdings" panose="05000000000000000000" pitchFamily="2" charset="2"/>
              <a:buChar char="Ø"/>
            </a:pPr>
            <a:r>
              <a:rPr lang="en-US" sz="2200" dirty="0" smtClean="0"/>
              <a:t>Students without an SSID number</a:t>
            </a:r>
          </a:p>
          <a:p>
            <a:pPr lvl="2">
              <a:buFont typeface="Wingdings" panose="05000000000000000000" pitchFamily="2" charset="2"/>
              <a:buChar char="Ø"/>
            </a:pPr>
            <a:r>
              <a:rPr lang="en-US" sz="1900" dirty="0" smtClean="0"/>
              <a:t>If enrolled for longer than a week, generate an LMS work order</a:t>
            </a:r>
          </a:p>
          <a:p>
            <a:pPr lvl="2">
              <a:buFont typeface="Wingdings" panose="05000000000000000000" pitchFamily="2" charset="2"/>
              <a:buChar char="Ø"/>
            </a:pPr>
            <a:r>
              <a:rPr lang="en-US" sz="1900" dirty="0" smtClean="0"/>
              <a:t>If newly enrolled, an SSID is generated in 3-5 days, remember that this is a testing window when scheduling new students to test.</a:t>
            </a:r>
          </a:p>
          <a:p>
            <a:pPr lvl="1">
              <a:buFont typeface="Wingdings" panose="05000000000000000000" pitchFamily="2" charset="2"/>
              <a:buChar char="Ø"/>
            </a:pPr>
            <a:r>
              <a:rPr lang="en-US" sz="2200" dirty="0" smtClean="0"/>
              <a:t>Students with an SSID but not showing up in TIDE</a:t>
            </a:r>
          </a:p>
          <a:p>
            <a:pPr lvl="2">
              <a:buFont typeface="Wingdings" panose="05000000000000000000" pitchFamily="2" charset="2"/>
              <a:buChar char="Ø"/>
            </a:pPr>
            <a:r>
              <a:rPr lang="en-US" sz="1900" dirty="0" smtClean="0"/>
              <a:t>Generate an LMS work order</a:t>
            </a:r>
          </a:p>
          <a:p>
            <a:pPr>
              <a:buFont typeface="Wingdings" panose="05000000000000000000" pitchFamily="2" charset="2"/>
              <a:buChar char="Ø"/>
            </a:pPr>
            <a:r>
              <a:rPr lang="en-US" sz="2400" dirty="0" smtClean="0"/>
              <a:t>In any case, an SSID will not be available until the next day.</a:t>
            </a:r>
          </a:p>
          <a:p>
            <a:pPr>
              <a:buFont typeface="Wingdings" panose="05000000000000000000" pitchFamily="2" charset="2"/>
              <a:buChar char="Ø"/>
            </a:pPr>
            <a:r>
              <a:rPr lang="en-US" sz="2400" dirty="0" smtClean="0"/>
              <a:t>Testing Private Students</a:t>
            </a:r>
          </a:p>
          <a:p>
            <a:pPr lvl="1">
              <a:buFont typeface="Wingdings" panose="05000000000000000000" pitchFamily="2" charset="2"/>
              <a:buChar char="Ø"/>
            </a:pPr>
            <a:r>
              <a:rPr lang="en-US" sz="2200" dirty="0" smtClean="0"/>
              <a:t>Work with Yu-Chin to verify their testing requirement</a:t>
            </a:r>
          </a:p>
          <a:p>
            <a:pPr lvl="1">
              <a:buFont typeface="Wingdings" panose="05000000000000000000" pitchFamily="2" charset="2"/>
              <a:buChar char="Ø"/>
            </a:pPr>
            <a:r>
              <a:rPr lang="en-US" sz="2200" dirty="0" smtClean="0"/>
              <a:t>May need an LMS work order</a:t>
            </a:r>
          </a:p>
        </p:txBody>
      </p:sp>
      <p:sp>
        <p:nvSpPr>
          <p:cNvPr id="4" name="Slide Number Placeholder 3"/>
          <p:cNvSpPr>
            <a:spLocks noGrp="1"/>
          </p:cNvSpPr>
          <p:nvPr>
            <p:ph type="sldNum" sz="quarter" idx="12"/>
          </p:nvPr>
        </p:nvSpPr>
        <p:spPr>
          <a:xfrm>
            <a:off x="7848600" y="6400800"/>
            <a:ext cx="1066800" cy="381000"/>
          </a:xfrm>
          <a:prstGeom prst="rect">
            <a:avLst/>
          </a:prstGeom>
        </p:spPr>
        <p:txBody>
          <a:bodyPr/>
          <a:lstStyle/>
          <a:p>
            <a:fld id="{23F30E55-93A0-4929-91F3-1863CA34730B}" type="slidenum">
              <a:rPr lang="en-US" smtClean="0"/>
              <a:t>30</a:t>
            </a:fld>
            <a:endParaRPr lang="en-US" dirty="0"/>
          </a:p>
        </p:txBody>
      </p:sp>
    </p:spTree>
    <p:extLst>
      <p:ext uri="{BB962C8B-B14F-4D97-AF65-F5344CB8AC3E}">
        <p14:creationId xmlns:p14="http://schemas.microsoft.com/office/powerpoint/2010/main" val="79955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Irregularities</a:t>
            </a:r>
            <a:endParaRPr lang="en-US" dirty="0"/>
          </a:p>
        </p:txBody>
      </p:sp>
      <p:sp>
        <p:nvSpPr>
          <p:cNvPr id="3" name="Content Placeholder 2"/>
          <p:cNvSpPr>
            <a:spLocks noGrp="1"/>
          </p:cNvSpPr>
          <p:nvPr>
            <p:ph idx="1"/>
          </p:nvPr>
        </p:nvSpPr>
        <p:spPr>
          <a:xfrm>
            <a:off x="457200" y="1417638"/>
            <a:ext cx="8229600" cy="4724400"/>
          </a:xfrm>
        </p:spPr>
        <p:txBody>
          <a:bodyPr/>
          <a:lstStyle/>
          <a:p>
            <a:pPr marL="0" indent="0">
              <a:buNone/>
            </a:pPr>
            <a:r>
              <a:rPr lang="en-US" sz="2400" dirty="0" smtClean="0"/>
              <a:t>Report </a:t>
            </a:r>
            <a:r>
              <a:rPr lang="en-US" sz="2400" dirty="0"/>
              <a:t>any testing </a:t>
            </a:r>
            <a:r>
              <a:rPr lang="en-US" sz="2400" dirty="0" smtClean="0"/>
              <a:t>incidents or irregularities to the SC or Principal immediately to determine if a report is necessary. </a:t>
            </a:r>
          </a:p>
          <a:p>
            <a:pPr>
              <a:buFont typeface="Wingdings" panose="05000000000000000000" pitchFamily="2" charset="2"/>
              <a:buChar char="Ø"/>
              <a:tabLst>
                <a:tab pos="2292350" algn="l"/>
              </a:tabLst>
            </a:pPr>
            <a:r>
              <a:rPr lang="en-US" sz="2400" dirty="0" smtClean="0"/>
              <a:t>Low/Impropriety: Issue is addressed in district and may need to be reported to OSPI </a:t>
            </a:r>
          </a:p>
          <a:p>
            <a:pPr>
              <a:buFont typeface="Wingdings" panose="05000000000000000000" pitchFamily="2" charset="2"/>
              <a:buChar char="Ø"/>
              <a:tabLst>
                <a:tab pos="2292350" algn="l"/>
              </a:tabLst>
            </a:pPr>
            <a:r>
              <a:rPr lang="en-US" sz="2400" dirty="0" smtClean="0"/>
              <a:t>Medium/Irregularity</a:t>
            </a:r>
            <a:r>
              <a:rPr lang="en-US" sz="2400" dirty="0"/>
              <a:t>: Issue </a:t>
            </a:r>
            <a:r>
              <a:rPr lang="en-US" sz="2400" dirty="0" smtClean="0"/>
              <a:t>is addressed </a:t>
            </a:r>
            <a:r>
              <a:rPr lang="en-US" sz="2400" dirty="0"/>
              <a:t>in district and may need to be </a:t>
            </a:r>
            <a:r>
              <a:rPr lang="en-US" sz="2400" dirty="0" smtClean="0"/>
              <a:t>reported to OSPI</a:t>
            </a:r>
          </a:p>
          <a:p>
            <a:pPr>
              <a:buFont typeface="Wingdings" panose="05000000000000000000" pitchFamily="2" charset="2"/>
              <a:buChar char="Ø"/>
              <a:tabLst>
                <a:tab pos="2292350" algn="l"/>
              </a:tabLst>
            </a:pPr>
            <a:r>
              <a:rPr lang="en-US" sz="2400" dirty="0"/>
              <a:t>High/Breach: Issue </a:t>
            </a:r>
            <a:r>
              <a:rPr lang="en-US" sz="2400" dirty="0" smtClean="0"/>
              <a:t>will be reported to OSPI for discussion and resolution suggestions </a:t>
            </a:r>
            <a:r>
              <a:rPr lang="en-US" sz="2400" dirty="0"/>
              <a:t>by </a:t>
            </a:r>
            <a:r>
              <a:rPr lang="en-US" sz="2400" dirty="0" smtClean="0"/>
              <a:t>OSPI</a:t>
            </a:r>
          </a:p>
          <a:p>
            <a:pPr marL="68580" indent="0">
              <a:buNone/>
              <a:tabLst>
                <a:tab pos="2292350" algn="l"/>
              </a:tabLst>
            </a:pPr>
            <a:r>
              <a:rPr lang="en-US" sz="2400" dirty="0" smtClean="0"/>
              <a:t>SC must report to the DC as soon as possible and no later than the end of the day.</a:t>
            </a:r>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31</a:t>
            </a:fld>
            <a:endParaRPr lang="en-US" dirty="0"/>
          </a:p>
        </p:txBody>
      </p:sp>
    </p:spTree>
    <p:extLst>
      <p:ext uri="{BB962C8B-B14F-4D97-AF65-F5344CB8AC3E}">
        <p14:creationId xmlns:p14="http://schemas.microsoft.com/office/powerpoint/2010/main" val="4262840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a:t>
            </a:r>
            <a:r>
              <a:rPr lang="en-US" dirty="0" smtClean="0"/>
              <a:t>Documentation</a:t>
            </a:r>
            <a:endParaRPr lang="en-US" dirty="0"/>
          </a:p>
        </p:txBody>
      </p:sp>
      <p:sp>
        <p:nvSpPr>
          <p:cNvPr id="3" name="Content Placeholder 2"/>
          <p:cNvSpPr>
            <a:spLocks noGrp="1"/>
          </p:cNvSpPr>
          <p:nvPr>
            <p:ph idx="1"/>
          </p:nvPr>
        </p:nvSpPr>
        <p:spPr>
          <a:xfrm>
            <a:off x="685800" y="1219200"/>
            <a:ext cx="8229600" cy="4419600"/>
          </a:xfrm>
        </p:spPr>
        <p:txBody>
          <a:bodyPr>
            <a:normAutofit fontScale="92500"/>
          </a:bodyPr>
          <a:lstStyle/>
          <a:p>
            <a:pPr>
              <a:buFont typeface="Wingdings" panose="05000000000000000000" pitchFamily="2" charset="2"/>
              <a:buChar char="q"/>
            </a:pPr>
            <a:r>
              <a:rPr lang="en-US" sz="2400" dirty="0" smtClean="0"/>
              <a:t>eRoster for K-1 paper-pencil assessments</a:t>
            </a:r>
          </a:p>
          <a:p>
            <a:pPr lvl="1">
              <a:buFont typeface="Wingdings" panose="05000000000000000000" pitchFamily="2" charset="2"/>
              <a:buChar char="q"/>
            </a:pPr>
            <a:r>
              <a:rPr lang="en-US" sz="1900" dirty="0" smtClean="0"/>
              <a:t>Signed copy of the printed </a:t>
            </a:r>
            <a:r>
              <a:rPr lang="en-US" sz="1900" dirty="0" err="1" smtClean="0"/>
              <a:t>eRoster</a:t>
            </a:r>
            <a:r>
              <a:rPr lang="en-US" sz="1900" dirty="0" smtClean="0"/>
              <a:t> </a:t>
            </a:r>
            <a:r>
              <a:rPr lang="en-US" sz="1900" dirty="0"/>
              <a:t>for paper-pencil assessments</a:t>
            </a:r>
          </a:p>
          <a:p>
            <a:pPr>
              <a:buFont typeface="Wingdings" panose="05000000000000000000" pitchFamily="2" charset="2"/>
              <a:buChar char="q"/>
            </a:pPr>
            <a:r>
              <a:rPr lang="en-US" sz="2400" dirty="0" smtClean="0"/>
              <a:t>Tracking Log for online testing; include any reason for not testing</a:t>
            </a:r>
          </a:p>
          <a:p>
            <a:pPr>
              <a:buFont typeface="Wingdings" panose="05000000000000000000" pitchFamily="2" charset="2"/>
              <a:buChar char="q"/>
            </a:pPr>
            <a:r>
              <a:rPr lang="en-US" sz="2400" dirty="0"/>
              <a:t>TA Training Log</a:t>
            </a:r>
          </a:p>
          <a:p>
            <a:pPr>
              <a:buFont typeface="Wingdings" panose="05000000000000000000" pitchFamily="2" charset="2"/>
              <a:buChar char="q"/>
            </a:pPr>
            <a:r>
              <a:rPr lang="en-US" sz="2400" dirty="0" smtClean="0"/>
              <a:t>Test Security Assurance Forms </a:t>
            </a:r>
          </a:p>
          <a:p>
            <a:pPr marL="457200" lvl="1" indent="0">
              <a:buNone/>
            </a:pPr>
            <a:r>
              <a:rPr lang="en-US" sz="2000" i="1" dirty="0" smtClean="0"/>
              <a:t>Review the answer </a:t>
            </a:r>
            <a:r>
              <a:rPr lang="en-US" sz="2000" i="1" dirty="0"/>
              <a:t>to the question about </a:t>
            </a:r>
            <a:r>
              <a:rPr lang="en-US" sz="2000" i="1" dirty="0" smtClean="0"/>
              <a:t>irregularities, “Have you reported all test security irregularities…?” </a:t>
            </a:r>
          </a:p>
          <a:p>
            <a:pPr marL="457200" lvl="1" indent="0">
              <a:buNone/>
            </a:pPr>
            <a:r>
              <a:rPr lang="en-US" sz="2000" i="1" dirty="0" smtClean="0"/>
              <a:t>If </a:t>
            </a:r>
            <a:r>
              <a:rPr lang="en-US" sz="2000" i="1" dirty="0"/>
              <a:t>yes is marked, there should be comments </a:t>
            </a:r>
            <a:r>
              <a:rPr lang="en-US" sz="2000" i="1" dirty="0" smtClean="0"/>
              <a:t>in the </a:t>
            </a:r>
            <a:r>
              <a:rPr lang="en-US" sz="2000" i="1" dirty="0"/>
              <a:t>top </a:t>
            </a:r>
            <a:r>
              <a:rPr lang="en-US" sz="2000" i="1" dirty="0" smtClean="0"/>
              <a:t>section</a:t>
            </a:r>
            <a:r>
              <a:rPr lang="en-US" sz="2000" i="1" dirty="0"/>
              <a:t> </a:t>
            </a:r>
            <a:r>
              <a:rPr lang="en-US" sz="2000" i="1" dirty="0" smtClean="0"/>
              <a:t>or note referring to attached copy. </a:t>
            </a:r>
            <a:r>
              <a:rPr lang="en-US" sz="2000" b="1" i="1" u="sng" dirty="0" smtClean="0"/>
              <a:t>If no irregularities, mark N/A.</a:t>
            </a:r>
          </a:p>
          <a:p>
            <a:pPr>
              <a:buFont typeface="Wingdings" panose="05000000000000000000" pitchFamily="2" charset="2"/>
              <a:buChar char="q"/>
            </a:pPr>
            <a:r>
              <a:rPr lang="en-US" sz="2400" dirty="0" smtClean="0"/>
              <a:t>Irregularity Forms (if any)</a:t>
            </a:r>
          </a:p>
          <a:p>
            <a:pPr>
              <a:buFont typeface="Wingdings" panose="05000000000000000000" pitchFamily="2" charset="2"/>
              <a:buChar char="q"/>
            </a:pPr>
            <a:r>
              <a:rPr lang="en-US" sz="2400" dirty="0" smtClean="0"/>
              <a:t>School </a:t>
            </a:r>
            <a:r>
              <a:rPr lang="en-US" sz="2400" dirty="0"/>
              <a:t>Site Administration and Security Report</a:t>
            </a:r>
          </a:p>
          <a:p>
            <a:endParaRPr lang="en-US" dirty="0" smtClean="0"/>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32</a:t>
            </a:fld>
            <a:endParaRPr lang="en-US" dirty="0"/>
          </a:p>
        </p:txBody>
      </p:sp>
      <p:pic>
        <p:nvPicPr>
          <p:cNvPr id="1026" name="Picture 2" descr="C:\Users\08810\AppData\Local\Microsoft\Windows\Temporary Internet Files\Content.IE5\6ULJDX5Z\cau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10000"/>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42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on Docushare</a:t>
            </a:r>
            <a:endParaRPr lang="en-US" dirty="0"/>
          </a:p>
        </p:txBody>
      </p:sp>
      <p:sp>
        <p:nvSpPr>
          <p:cNvPr id="3" name="Content Placeholder 2"/>
          <p:cNvSpPr>
            <a:spLocks noGrp="1"/>
          </p:cNvSpPr>
          <p:nvPr>
            <p:ph idx="1"/>
          </p:nvPr>
        </p:nvSpPr>
        <p:spPr>
          <a:xfrm>
            <a:off x="533400" y="1295400"/>
            <a:ext cx="8229600" cy="5334000"/>
          </a:xfrm>
        </p:spPr>
        <p:txBody>
          <a:bodyPr>
            <a:normAutofit/>
          </a:bodyPr>
          <a:lstStyle/>
          <a:p>
            <a:pPr marL="0" indent="0">
              <a:spcBef>
                <a:spcPts val="0"/>
              </a:spcBef>
              <a:buNone/>
              <a:defRPr/>
            </a:pPr>
            <a:r>
              <a:rPr lang="en-US" b="1" dirty="0" smtClean="0">
                <a:solidFill>
                  <a:schemeClr val="tx1">
                    <a:lumMod val="75000"/>
                  </a:schemeClr>
                </a:solidFill>
              </a:rPr>
              <a:t>Required Documentation and Additional Forms</a:t>
            </a:r>
          </a:p>
          <a:p>
            <a:pPr marL="0" indent="0">
              <a:spcBef>
                <a:spcPts val="0"/>
              </a:spcBef>
              <a:buNone/>
              <a:defRPr/>
            </a:pPr>
            <a:r>
              <a:rPr lang="en-US" b="1" dirty="0">
                <a:solidFill>
                  <a:schemeClr val="tx1">
                    <a:lumMod val="75000"/>
                  </a:schemeClr>
                </a:solidFill>
              </a:rPr>
              <a:t>	</a:t>
            </a:r>
            <a:r>
              <a:rPr lang="en-US" dirty="0" smtClean="0">
                <a:solidFill>
                  <a:schemeClr val="tx1">
                    <a:lumMod val="75000"/>
                  </a:schemeClr>
                </a:solidFill>
              </a:rPr>
              <a:t>TSA – All Staff</a:t>
            </a:r>
          </a:p>
          <a:p>
            <a:pPr marL="0" indent="0">
              <a:spcBef>
                <a:spcPts val="0"/>
              </a:spcBef>
              <a:buNone/>
              <a:defRPr/>
            </a:pPr>
            <a:r>
              <a:rPr lang="en-US" dirty="0">
                <a:solidFill>
                  <a:schemeClr val="tx1">
                    <a:lumMod val="75000"/>
                  </a:schemeClr>
                </a:solidFill>
              </a:rPr>
              <a:t>	</a:t>
            </a:r>
            <a:r>
              <a:rPr lang="en-US" dirty="0" smtClean="0">
                <a:solidFill>
                  <a:schemeClr val="tx1">
                    <a:lumMod val="75000"/>
                  </a:schemeClr>
                </a:solidFill>
              </a:rPr>
              <a:t>School Security Report</a:t>
            </a:r>
          </a:p>
          <a:p>
            <a:pPr marL="0" indent="0">
              <a:spcBef>
                <a:spcPts val="0"/>
              </a:spcBef>
              <a:buNone/>
              <a:defRPr/>
            </a:pPr>
            <a:r>
              <a:rPr lang="en-US" dirty="0">
                <a:solidFill>
                  <a:schemeClr val="tx1">
                    <a:lumMod val="75000"/>
                  </a:schemeClr>
                </a:solidFill>
              </a:rPr>
              <a:t>	</a:t>
            </a:r>
            <a:r>
              <a:rPr lang="en-US" dirty="0" smtClean="0">
                <a:solidFill>
                  <a:schemeClr val="tx1">
                    <a:lumMod val="75000"/>
                  </a:schemeClr>
                </a:solidFill>
              </a:rPr>
              <a:t>Irregularity Forms</a:t>
            </a:r>
          </a:p>
          <a:p>
            <a:pPr marL="0" indent="0">
              <a:spcBef>
                <a:spcPts val="0"/>
              </a:spcBef>
              <a:buNone/>
              <a:defRPr/>
            </a:pPr>
            <a:r>
              <a:rPr lang="en-US" dirty="0">
                <a:solidFill>
                  <a:schemeClr val="tx1">
                    <a:lumMod val="75000"/>
                  </a:schemeClr>
                </a:solidFill>
              </a:rPr>
              <a:t>	</a:t>
            </a:r>
            <a:r>
              <a:rPr lang="en-US" dirty="0" smtClean="0">
                <a:solidFill>
                  <a:schemeClr val="tx1">
                    <a:lumMod val="75000"/>
                  </a:schemeClr>
                </a:solidFill>
              </a:rPr>
              <a:t>Parent Refusal Form</a:t>
            </a:r>
          </a:p>
          <a:p>
            <a:pPr marL="0" indent="0">
              <a:spcBef>
                <a:spcPts val="0"/>
              </a:spcBef>
              <a:buNone/>
              <a:defRPr/>
            </a:pPr>
            <a:r>
              <a:rPr lang="en-US" b="1" dirty="0" smtClean="0">
                <a:solidFill>
                  <a:schemeClr val="tx1">
                    <a:lumMod val="75000"/>
                  </a:schemeClr>
                </a:solidFill>
              </a:rPr>
              <a:t>Required Reading Documents</a:t>
            </a:r>
          </a:p>
          <a:p>
            <a:pPr marL="0" indent="0">
              <a:spcBef>
                <a:spcPts val="0"/>
              </a:spcBef>
              <a:buNone/>
              <a:defRPr/>
            </a:pPr>
            <a:r>
              <a:rPr lang="en-US" dirty="0">
                <a:solidFill>
                  <a:schemeClr val="tx1">
                    <a:lumMod val="75000"/>
                  </a:schemeClr>
                </a:solidFill>
              </a:rPr>
              <a:t>	</a:t>
            </a:r>
            <a:r>
              <a:rPr lang="en-US" dirty="0" smtClean="0">
                <a:solidFill>
                  <a:schemeClr val="tx1">
                    <a:lumMod val="75000"/>
                  </a:schemeClr>
                </a:solidFill>
              </a:rPr>
              <a:t>TAM-SC (DFA </a:t>
            </a:r>
            <a:r>
              <a:rPr lang="en-US" smtClean="0">
                <a:solidFill>
                  <a:schemeClr val="tx1">
                    <a:lumMod val="75000"/>
                  </a:schemeClr>
                </a:solidFill>
              </a:rPr>
              <a:t>included)</a:t>
            </a:r>
            <a:endParaRPr lang="en-US" dirty="0" smtClean="0">
              <a:solidFill>
                <a:schemeClr val="tx1">
                  <a:lumMod val="75000"/>
                </a:schemeClr>
              </a:solidFill>
            </a:endParaRPr>
          </a:p>
          <a:p>
            <a:pPr marL="0" indent="0">
              <a:spcBef>
                <a:spcPts val="0"/>
              </a:spcBef>
              <a:buNone/>
              <a:defRPr/>
            </a:pPr>
            <a:r>
              <a:rPr lang="en-US" dirty="0">
                <a:solidFill>
                  <a:schemeClr val="tx1">
                    <a:lumMod val="75000"/>
                  </a:schemeClr>
                </a:solidFill>
              </a:rPr>
              <a:t>	</a:t>
            </a:r>
            <a:r>
              <a:rPr lang="en-US" dirty="0" smtClean="0">
                <a:solidFill>
                  <a:schemeClr val="tx1">
                    <a:lumMod val="75000"/>
                  </a:schemeClr>
                </a:solidFill>
              </a:rPr>
              <a:t>GTSA and PIRG</a:t>
            </a:r>
          </a:p>
          <a:p>
            <a:pPr marL="0" indent="0">
              <a:spcBef>
                <a:spcPts val="0"/>
              </a:spcBef>
              <a:buNone/>
              <a:defRPr/>
            </a:pPr>
            <a:r>
              <a:rPr lang="en-US" b="1" dirty="0" smtClean="0">
                <a:solidFill>
                  <a:schemeClr val="tx1">
                    <a:lumMod val="75000"/>
                  </a:schemeClr>
                </a:solidFill>
              </a:rPr>
              <a:t>One-page </a:t>
            </a:r>
            <a:r>
              <a:rPr lang="en-US" b="1" dirty="0">
                <a:solidFill>
                  <a:schemeClr val="tx1">
                    <a:lumMod val="75000"/>
                  </a:schemeClr>
                </a:solidFill>
              </a:rPr>
              <a:t>Accommodations </a:t>
            </a:r>
            <a:r>
              <a:rPr lang="en-US" b="1" dirty="0" smtClean="0">
                <a:solidFill>
                  <a:schemeClr val="tx1">
                    <a:lumMod val="75000"/>
                  </a:schemeClr>
                </a:solidFill>
              </a:rPr>
              <a:t>summary page</a:t>
            </a:r>
          </a:p>
          <a:p>
            <a:pPr marL="0" indent="0">
              <a:spcBef>
                <a:spcPts val="0"/>
              </a:spcBef>
              <a:buNone/>
              <a:defRPr/>
            </a:pPr>
            <a:r>
              <a:rPr lang="en-US" b="1" dirty="0" smtClean="0">
                <a:solidFill>
                  <a:schemeClr val="tx1">
                    <a:lumMod val="75000"/>
                  </a:schemeClr>
                </a:solidFill>
              </a:rPr>
              <a:t>TA Materials</a:t>
            </a:r>
          </a:p>
          <a:p>
            <a:pPr marL="0" indent="0">
              <a:spcBef>
                <a:spcPts val="0"/>
              </a:spcBef>
              <a:buNone/>
              <a:defRPr/>
            </a:pPr>
            <a:r>
              <a:rPr lang="en-US" dirty="0" smtClean="0">
                <a:solidFill>
                  <a:schemeClr val="tx1">
                    <a:lumMod val="75000"/>
                  </a:schemeClr>
                </a:solidFill>
              </a:rPr>
              <a:t>	LMS Work Order Directions</a:t>
            </a:r>
          </a:p>
          <a:p>
            <a:pPr marL="0" indent="0">
              <a:spcBef>
                <a:spcPts val="0"/>
              </a:spcBef>
              <a:buNone/>
              <a:defRPr/>
            </a:pPr>
            <a:r>
              <a:rPr lang="en-US" dirty="0">
                <a:solidFill>
                  <a:schemeClr val="tx1">
                    <a:lumMod val="75000"/>
                  </a:schemeClr>
                </a:solidFill>
              </a:rPr>
              <a:t>	</a:t>
            </a:r>
            <a:r>
              <a:rPr lang="en-US" dirty="0" smtClean="0">
                <a:solidFill>
                  <a:schemeClr val="tx1">
                    <a:lumMod val="75000"/>
                  </a:schemeClr>
                </a:solidFill>
              </a:rPr>
              <a:t>Practice &amp; Training TA Instructions</a:t>
            </a:r>
          </a:p>
          <a:p>
            <a:pPr marL="0" indent="0">
              <a:spcBef>
                <a:spcPts val="0"/>
              </a:spcBef>
              <a:buNone/>
              <a:defRPr/>
            </a:pPr>
            <a:r>
              <a:rPr lang="en-US" dirty="0">
                <a:solidFill>
                  <a:schemeClr val="tx1">
                    <a:lumMod val="75000"/>
                  </a:schemeClr>
                </a:solidFill>
              </a:rPr>
              <a:t>	Do Not Disturb Signs (English &amp; Spanish</a:t>
            </a:r>
            <a:r>
              <a:rPr lang="en-US" dirty="0" smtClean="0">
                <a:solidFill>
                  <a:schemeClr val="tx1">
                    <a:lumMod val="75000"/>
                  </a:schemeClr>
                </a:solidFill>
              </a:rPr>
              <a:t>)</a:t>
            </a:r>
          </a:p>
          <a:p>
            <a:pPr marL="0" indent="0">
              <a:spcBef>
                <a:spcPts val="0"/>
              </a:spcBef>
              <a:buNone/>
              <a:defRPr/>
            </a:pPr>
            <a:r>
              <a:rPr lang="en-US" dirty="0">
                <a:solidFill>
                  <a:schemeClr val="tx1">
                    <a:lumMod val="75000"/>
                  </a:schemeClr>
                </a:solidFill>
              </a:rPr>
              <a:t>	</a:t>
            </a:r>
            <a:r>
              <a:rPr lang="en-US" dirty="0" smtClean="0">
                <a:solidFill>
                  <a:schemeClr val="tx1">
                    <a:lumMod val="75000"/>
                  </a:schemeClr>
                </a:solidFill>
              </a:rPr>
              <a:t>How the SC manages rosters</a:t>
            </a:r>
          </a:p>
          <a:p>
            <a:pPr marL="0" indent="0">
              <a:spcBef>
                <a:spcPts val="0"/>
              </a:spcBef>
              <a:buNone/>
              <a:defRPr/>
            </a:pPr>
            <a:r>
              <a:rPr lang="en-US" dirty="0">
                <a:solidFill>
                  <a:schemeClr val="tx1">
                    <a:lumMod val="75000"/>
                  </a:schemeClr>
                </a:solidFill>
              </a:rPr>
              <a:t>	</a:t>
            </a:r>
            <a:r>
              <a:rPr lang="en-US" dirty="0" smtClean="0">
                <a:solidFill>
                  <a:schemeClr val="tx1">
                    <a:lumMod val="75000"/>
                  </a:schemeClr>
                </a:solidFill>
              </a:rPr>
              <a:t>Print test tickets using TAC</a:t>
            </a:r>
            <a:endParaRPr lang="en-US" dirty="0">
              <a:solidFill>
                <a:schemeClr val="tx1">
                  <a:lumMod val="75000"/>
                </a:schemeClr>
              </a:solidFill>
            </a:endParaRPr>
          </a:p>
          <a:p>
            <a:pPr marL="0" indent="0">
              <a:spcBef>
                <a:spcPts val="0"/>
              </a:spcBef>
              <a:buNone/>
              <a:defRPr/>
            </a:pPr>
            <a:endParaRPr lang="en-US" dirty="0" smtClean="0">
              <a:solidFill>
                <a:schemeClr val="tx1">
                  <a:lumMod val="75000"/>
                </a:schemeClr>
              </a:solidFill>
            </a:endParaRPr>
          </a:p>
          <a:p>
            <a:pPr marL="0" indent="0">
              <a:spcBef>
                <a:spcPts val="0"/>
              </a:spcBef>
              <a:buNone/>
              <a:defRPr/>
            </a:pPr>
            <a:r>
              <a:rPr lang="en-US" dirty="0">
                <a:solidFill>
                  <a:schemeClr val="tx1">
                    <a:lumMod val="75000"/>
                  </a:schemeClr>
                </a:solidFill>
              </a:rPr>
              <a:t>		</a:t>
            </a:r>
          </a:p>
          <a:p>
            <a:endParaRPr lang="en-US"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33</a:t>
            </a:fld>
            <a:endParaRPr lang="en-US" altLang="en-US"/>
          </a:p>
        </p:txBody>
      </p:sp>
    </p:spTree>
    <p:extLst>
      <p:ext uri="{BB962C8B-B14F-4D97-AF65-F5344CB8AC3E}">
        <p14:creationId xmlns:p14="http://schemas.microsoft.com/office/powerpoint/2010/main" val="72104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04800" y="2209800"/>
            <a:ext cx="4114800" cy="1447800"/>
          </a:xfrm>
          <a:ln>
            <a:noFill/>
          </a:ln>
        </p:spPr>
        <p:txBody>
          <a:bodyPr/>
          <a:lstStyle/>
          <a:p>
            <a:pPr marL="0" indent="0">
              <a:buNone/>
            </a:pPr>
            <a:r>
              <a:rPr lang="en-US" sz="2400" b="1" u="sng" dirty="0" smtClean="0"/>
              <a:t>Assessment &amp; Research:</a:t>
            </a:r>
          </a:p>
          <a:p>
            <a:pPr marL="0" indent="0">
              <a:buNone/>
            </a:pPr>
            <a:r>
              <a:rPr lang="en-US" sz="2400" dirty="0" smtClean="0"/>
              <a:t>Terry Campbell ~ x4057</a:t>
            </a:r>
          </a:p>
          <a:p>
            <a:pPr marL="0" indent="0">
              <a:buNone/>
            </a:pPr>
            <a:r>
              <a:rPr lang="en-US" sz="2400" dirty="0" smtClean="0"/>
              <a:t>Annalise Schiessl ~ x4054</a:t>
            </a:r>
          </a:p>
          <a:p>
            <a:pPr marL="0" indent="0">
              <a:buNone/>
            </a:pPr>
            <a:endParaRPr lang="en-US" sz="800" dirty="0" smtClean="0"/>
          </a:p>
        </p:txBody>
      </p:sp>
      <p:sp>
        <p:nvSpPr>
          <p:cNvPr id="4" name="Slide Number Placeholder 3"/>
          <p:cNvSpPr>
            <a:spLocks noGrp="1"/>
          </p:cNvSpPr>
          <p:nvPr>
            <p:ph type="sldNum" sz="quarter" idx="12"/>
          </p:nvPr>
        </p:nvSpPr>
        <p:spPr/>
        <p:txBody>
          <a:bodyPr/>
          <a:lstStyle/>
          <a:p>
            <a:pPr>
              <a:defRPr/>
            </a:pPr>
            <a:fld id="{8F1014EE-B8F2-4DEA-8DFB-B80818A1CC09}" type="slidenum">
              <a:rPr lang="en-US" smtClean="0"/>
              <a:pPr>
                <a:defRPr/>
              </a:pPr>
              <a:t>34</a:t>
            </a:fld>
            <a:endParaRPr lang="en-US" dirty="0"/>
          </a:p>
        </p:txBody>
      </p:sp>
      <p:sp>
        <p:nvSpPr>
          <p:cNvPr id="6" name="Content Placeholder 2"/>
          <p:cNvSpPr txBox="1">
            <a:spLocks/>
          </p:cNvSpPr>
          <p:nvPr/>
        </p:nvSpPr>
        <p:spPr bwMode="auto">
          <a:xfrm>
            <a:off x="4601688" y="2209800"/>
            <a:ext cx="41148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2400" b="1" u="sng" kern="0" dirty="0" smtClean="0"/>
              <a:t>EL Department:</a:t>
            </a:r>
          </a:p>
          <a:p>
            <a:pPr marL="0" indent="0">
              <a:buNone/>
            </a:pPr>
            <a:r>
              <a:rPr lang="en-US" sz="2400" kern="0" dirty="0"/>
              <a:t>Deb Ritchhart  ~ x4066</a:t>
            </a:r>
          </a:p>
          <a:p>
            <a:pPr marL="0" indent="0">
              <a:buFontTx/>
              <a:buNone/>
            </a:pPr>
            <a:r>
              <a:rPr lang="en-US" sz="2400" kern="0" dirty="0" smtClean="0"/>
              <a:t>Yu-Chin Huang ~ x4031</a:t>
            </a:r>
          </a:p>
        </p:txBody>
      </p:sp>
      <p:sp>
        <p:nvSpPr>
          <p:cNvPr id="7" name="Content Placeholder 2"/>
          <p:cNvSpPr txBox="1">
            <a:spLocks/>
          </p:cNvSpPr>
          <p:nvPr/>
        </p:nvSpPr>
        <p:spPr bwMode="auto">
          <a:xfrm>
            <a:off x="228600" y="1621971"/>
            <a:ext cx="8686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t>Who to call after you talk with the principal:</a:t>
            </a:r>
          </a:p>
          <a:p>
            <a:pPr marL="0" indent="0">
              <a:buFontTx/>
              <a:buNone/>
            </a:pPr>
            <a:endParaRPr lang="en-US" sz="800" kern="0" dirty="0" smtClean="0"/>
          </a:p>
          <a:p>
            <a:pPr marL="0" indent="0">
              <a:buFontTx/>
              <a:buNone/>
            </a:pPr>
            <a:endParaRPr lang="en-US" sz="800" kern="0" dirty="0" smtClean="0"/>
          </a:p>
        </p:txBody>
      </p:sp>
      <p:sp>
        <p:nvSpPr>
          <p:cNvPr id="5" name="Rectangle 4"/>
          <p:cNvSpPr/>
          <p:nvPr/>
        </p:nvSpPr>
        <p:spPr>
          <a:xfrm>
            <a:off x="304800" y="3886425"/>
            <a:ext cx="8153400" cy="1683538"/>
          </a:xfrm>
          <a:prstGeom prst="rect">
            <a:avLst/>
          </a:prstGeom>
        </p:spPr>
        <p:txBody>
          <a:bodyPr wrap="square">
            <a:spAutoFit/>
          </a:bodyPr>
          <a:lstStyle/>
          <a:p>
            <a:pPr marL="63500" lvl="1" indent="0">
              <a:lnSpc>
                <a:spcPct val="80000"/>
              </a:lnSpc>
              <a:spcBef>
                <a:spcPct val="50000"/>
              </a:spcBef>
              <a:buNone/>
              <a:defRPr/>
            </a:pPr>
            <a:r>
              <a:rPr lang="en-US" sz="2200" b="1" dirty="0">
                <a:solidFill>
                  <a:schemeClr val="tx1">
                    <a:lumMod val="75000"/>
                  </a:schemeClr>
                </a:solidFill>
              </a:rPr>
              <a:t>If instructed to contact Technical Support:</a:t>
            </a:r>
          </a:p>
          <a:p>
            <a:pPr marL="569912" lvl="1" indent="0">
              <a:lnSpc>
                <a:spcPct val="80000"/>
              </a:lnSpc>
              <a:spcBef>
                <a:spcPct val="50000"/>
              </a:spcBef>
              <a:buNone/>
              <a:defRPr/>
            </a:pPr>
            <a:r>
              <a:rPr lang="en-US" sz="2200" dirty="0">
                <a:solidFill>
                  <a:schemeClr val="tx1">
                    <a:lumMod val="75000"/>
                  </a:schemeClr>
                </a:solidFill>
              </a:rPr>
              <a:t>American Institute of Research - Washington Help Desk </a:t>
            </a:r>
          </a:p>
          <a:p>
            <a:pPr marL="569912" lvl="1" indent="0">
              <a:lnSpc>
                <a:spcPct val="80000"/>
              </a:lnSpc>
              <a:spcBef>
                <a:spcPct val="50000"/>
              </a:spcBef>
              <a:buNone/>
              <a:defRPr/>
            </a:pPr>
            <a:r>
              <a:rPr lang="en-US" sz="2200" dirty="0">
                <a:solidFill>
                  <a:schemeClr val="tx1">
                    <a:lumMod val="75000"/>
                  </a:schemeClr>
                </a:solidFill>
                <a:hlinkClick r:id="rId3"/>
              </a:rPr>
              <a:t>wahelpdesk@air.org</a:t>
            </a:r>
            <a:r>
              <a:rPr lang="en-US" sz="2200" dirty="0">
                <a:solidFill>
                  <a:schemeClr val="tx1">
                    <a:lumMod val="75000"/>
                  </a:schemeClr>
                </a:solidFill>
              </a:rPr>
              <a:t> </a:t>
            </a:r>
          </a:p>
          <a:p>
            <a:pPr marL="569912" lvl="1" indent="0">
              <a:lnSpc>
                <a:spcPct val="80000"/>
              </a:lnSpc>
              <a:spcBef>
                <a:spcPct val="50000"/>
              </a:spcBef>
              <a:buNone/>
              <a:defRPr/>
            </a:pPr>
            <a:r>
              <a:rPr lang="en-US" sz="2200" dirty="0">
                <a:solidFill>
                  <a:schemeClr val="tx1">
                    <a:lumMod val="75000"/>
                  </a:schemeClr>
                </a:solidFill>
              </a:rPr>
              <a:t>1.844.560.7366 </a:t>
            </a:r>
          </a:p>
        </p:txBody>
      </p:sp>
    </p:spTree>
    <p:extLst>
      <p:ext uri="{BB962C8B-B14F-4D97-AF65-F5344CB8AC3E}">
        <p14:creationId xmlns:p14="http://schemas.microsoft.com/office/powerpoint/2010/main" val="2018921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Test Management</a:t>
            </a:r>
            <a:br>
              <a:rPr lang="en-US" dirty="0" smtClean="0"/>
            </a:b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FEBCCD7D-8494-4B98-981C-53F75ACFE6A7}" type="slidenum">
              <a:rPr lang="en-US" altLang="en-US" sz="1400" smtClean="0">
                <a:solidFill>
                  <a:schemeClr val="bg1"/>
                </a:solidFill>
              </a:rPr>
              <a:pPr/>
              <a:t>35</a:t>
            </a:fld>
            <a:endParaRPr lang="en-US" altLang="en-US" sz="1400">
              <a:solidFill>
                <a:schemeClr val="bg1"/>
              </a:solidFill>
            </a:endParaRPr>
          </a:p>
        </p:txBody>
      </p:sp>
    </p:spTree>
    <p:extLst>
      <p:ext uri="{BB962C8B-B14F-4D97-AF65-F5344CB8AC3E}">
        <p14:creationId xmlns:p14="http://schemas.microsoft.com/office/powerpoint/2010/main" val="390582644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TIDE</a:t>
            </a:r>
            <a:endParaRPr lang="en-US" dirty="0"/>
          </a:p>
        </p:txBody>
      </p:sp>
      <p:sp>
        <p:nvSpPr>
          <p:cNvPr id="3" name="Content Placeholder 2"/>
          <p:cNvSpPr>
            <a:spLocks noGrp="1"/>
          </p:cNvSpPr>
          <p:nvPr>
            <p:ph idx="1"/>
          </p:nvPr>
        </p:nvSpPr>
        <p:spPr>
          <a:xfrm>
            <a:off x="228600" y="1371600"/>
            <a:ext cx="8915400" cy="4572000"/>
          </a:xfrm>
        </p:spPr>
        <p:txBody>
          <a:bodyPr>
            <a:normAutofit/>
          </a:bodyPr>
          <a:lstStyle/>
          <a:p>
            <a:pPr lvl="1">
              <a:buFont typeface="Wingdings" panose="05000000000000000000" pitchFamily="2" charset="2"/>
              <a:buChar char="Ø"/>
            </a:pPr>
            <a:r>
              <a:rPr lang="en-US" sz="1800" b="1" u="sng" dirty="0" smtClean="0"/>
              <a:t>Rosters</a:t>
            </a:r>
          </a:p>
          <a:p>
            <a:pPr lvl="2">
              <a:buFont typeface="Wingdings" panose="05000000000000000000" pitchFamily="2" charset="2"/>
              <a:buChar char="Ø"/>
            </a:pPr>
            <a:r>
              <a:rPr lang="en-US" sz="1800" dirty="0" smtClean="0"/>
              <a:t>How the SC can Manage rosters</a:t>
            </a:r>
          </a:p>
          <a:p>
            <a:pPr lvl="3">
              <a:buFont typeface="Wingdings" panose="05000000000000000000" pitchFamily="2" charset="2"/>
              <a:buChar char="Ø"/>
            </a:pPr>
            <a:r>
              <a:rPr lang="en-US" sz="1800" dirty="0" smtClean="0"/>
              <a:t>Rosters determine data sorts</a:t>
            </a:r>
          </a:p>
          <a:p>
            <a:pPr lvl="3">
              <a:buFont typeface="Wingdings" panose="05000000000000000000" pitchFamily="2" charset="2"/>
              <a:buChar char="Ø"/>
            </a:pPr>
            <a:r>
              <a:rPr lang="en-US" sz="1800" dirty="0" smtClean="0"/>
              <a:t>Consider establishing rosters for small groups or special programs</a:t>
            </a:r>
          </a:p>
          <a:p>
            <a:pPr lvl="2">
              <a:buFont typeface="Wingdings" panose="05000000000000000000" pitchFamily="2" charset="2"/>
              <a:buChar char="Ø"/>
            </a:pPr>
            <a:r>
              <a:rPr lang="en-US" sz="1800" dirty="0" smtClean="0"/>
              <a:t>A&amp;R uploads standard classroom rosters in TIDE</a:t>
            </a:r>
          </a:p>
          <a:p>
            <a:pPr lvl="3">
              <a:buFont typeface="Wingdings" panose="05000000000000000000" pitchFamily="2" charset="2"/>
              <a:buChar char="Ø"/>
            </a:pPr>
            <a:r>
              <a:rPr lang="en-US" sz="1800" dirty="0" smtClean="0"/>
              <a:t>SC should verify rosters and add new students before testing is completed.</a:t>
            </a:r>
          </a:p>
          <a:p>
            <a:pPr lvl="3">
              <a:buFont typeface="Wingdings" panose="05000000000000000000" pitchFamily="2" charset="2"/>
              <a:buChar char="Ø"/>
            </a:pPr>
            <a:endParaRPr lang="en-US" sz="900" dirty="0" smtClean="0"/>
          </a:p>
          <a:p>
            <a:pPr lvl="1">
              <a:buFont typeface="Wingdings" panose="05000000000000000000" pitchFamily="2" charset="2"/>
              <a:buChar char="Ø"/>
            </a:pPr>
            <a:r>
              <a:rPr lang="en-US" sz="2000" b="1" u="sng" dirty="0" smtClean="0"/>
              <a:t>Monitoring Test Progress</a:t>
            </a:r>
          </a:p>
          <a:p>
            <a:pPr lvl="2">
              <a:buFont typeface="Wingdings" panose="05000000000000000000" pitchFamily="2" charset="2"/>
              <a:buChar char="Ø"/>
            </a:pPr>
            <a:r>
              <a:rPr lang="en-US" sz="1800" dirty="0" smtClean="0"/>
              <a:t>Plan and manage testing (have/have not completed)</a:t>
            </a:r>
          </a:p>
          <a:p>
            <a:pPr lvl="2">
              <a:buFont typeface="Wingdings" panose="05000000000000000000" pitchFamily="2" charset="2"/>
              <a:buChar char="Ø"/>
            </a:pPr>
            <a:r>
              <a:rPr lang="en-US" sz="1800" dirty="0"/>
              <a:t>Test completion rates </a:t>
            </a:r>
          </a:p>
          <a:p>
            <a:pPr lvl="2">
              <a:buFont typeface="Wingdings" panose="05000000000000000000" pitchFamily="2" charset="2"/>
              <a:buChar char="Ø"/>
            </a:pPr>
            <a:r>
              <a:rPr lang="en-US" sz="1800" dirty="0" smtClean="0"/>
              <a:t>Test Status Code Report (confirm if a student paused a test instead of submitted)</a:t>
            </a:r>
          </a:p>
          <a:p>
            <a:pPr marL="0" indent="0">
              <a:buNone/>
            </a:pPr>
            <a:endParaRPr lang="en-US" dirty="0"/>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36</a:t>
            </a:fld>
            <a:endParaRPr lang="en-US" dirty="0"/>
          </a:p>
        </p:txBody>
      </p:sp>
      <p:pic>
        <p:nvPicPr>
          <p:cNvPr id="5" name="Picture 2" descr="C:\Users\08810\AppData\Local\Microsoft\Windows\Temporary Internet Files\Content.IE5\6ULJDX5Z\cau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053738"/>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val="0"/>
              </a:ext>
            </a:extLst>
          </a:blip>
          <a:srcRect l="3350" t="6633" r="796"/>
          <a:stretch/>
        </p:blipFill>
        <p:spPr>
          <a:xfrm>
            <a:off x="5486400" y="5258148"/>
            <a:ext cx="3505200" cy="1171005"/>
          </a:xfrm>
          <a:prstGeom prst="rect">
            <a:avLst/>
          </a:prstGeom>
        </p:spPr>
      </p:pic>
      <p:pic>
        <p:nvPicPr>
          <p:cNvPr id="7" name="Picture 6" descr="Screen Clipping"/>
          <p:cNvPicPr>
            <a:picLocks noChangeAspect="1"/>
          </p:cNvPicPr>
          <p:nvPr/>
        </p:nvPicPr>
        <p:blipFill rotWithShape="1">
          <a:blip r:embed="rId5">
            <a:extLst>
              <a:ext uri="{28A0092B-C50C-407E-A947-70E740481C1C}">
                <a14:useLocalDpi xmlns:a14="http://schemas.microsoft.com/office/drawing/2010/main" val="0"/>
              </a:ext>
            </a:extLst>
          </a:blip>
          <a:srcRect l="2578"/>
          <a:stretch/>
        </p:blipFill>
        <p:spPr>
          <a:xfrm>
            <a:off x="4800600" y="263392"/>
            <a:ext cx="4343400" cy="1448002"/>
          </a:xfrm>
          <a:prstGeom prst="rect">
            <a:avLst/>
          </a:prstGeom>
        </p:spPr>
      </p:pic>
      <p:pic>
        <p:nvPicPr>
          <p:cNvPr id="8" name="Picture 7" descr="What's new in 15.2 - Provides an overview of changes during the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3886200"/>
            <a:ext cx="685800" cy="685800"/>
          </a:xfrm>
          <a:prstGeom prst="rect">
            <a:avLst/>
          </a:prstGeom>
        </p:spPr>
      </p:pic>
    </p:spTree>
    <p:extLst>
      <p:ext uri="{BB962C8B-B14F-4D97-AF65-F5344CB8AC3E}">
        <p14:creationId xmlns:p14="http://schemas.microsoft.com/office/powerpoint/2010/main" val="90404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Reporting System</a:t>
            </a:r>
            <a:endParaRPr lang="en-US" dirty="0"/>
          </a:p>
        </p:txBody>
      </p:sp>
      <p:sp>
        <p:nvSpPr>
          <p:cNvPr id="3" name="Content Placeholder 2"/>
          <p:cNvSpPr>
            <a:spLocks noGrp="1"/>
          </p:cNvSpPr>
          <p:nvPr>
            <p:ph idx="1"/>
          </p:nvPr>
        </p:nvSpPr>
        <p:spPr>
          <a:xfrm>
            <a:off x="533400" y="1371600"/>
            <a:ext cx="8610600" cy="4572000"/>
          </a:xfrm>
        </p:spPr>
        <p:txBody>
          <a:bodyPr>
            <a:normAutofit/>
          </a:bodyPr>
          <a:lstStyle/>
          <a:p>
            <a:pPr lvl="1">
              <a:buFont typeface="Wingdings" panose="05000000000000000000" pitchFamily="2" charset="2"/>
              <a:buChar char="Ø"/>
            </a:pPr>
            <a:r>
              <a:rPr lang="en-US" sz="1800" b="1" u="sng" dirty="0" smtClean="0"/>
              <a:t>Score Reports</a:t>
            </a:r>
          </a:p>
          <a:p>
            <a:pPr lvl="2">
              <a:buFont typeface="Wingdings" panose="05000000000000000000" pitchFamily="2" charset="2"/>
              <a:buChar char="Ø"/>
            </a:pPr>
            <a:r>
              <a:rPr lang="en-US" sz="1800" dirty="0"/>
              <a:t>Score reports are test results populated into ORS of students tested when all components are scored for the student. This is a report OF TESTED, it does not consider accountability.</a:t>
            </a:r>
          </a:p>
          <a:p>
            <a:pPr lvl="1">
              <a:buFont typeface="Wingdings" panose="05000000000000000000" pitchFamily="2" charset="2"/>
              <a:buChar char="Ø"/>
            </a:pPr>
            <a:r>
              <a:rPr lang="en-US" sz="2000" b="1" u="sng" dirty="0" smtClean="0"/>
              <a:t>Retrieve Student Results</a:t>
            </a:r>
          </a:p>
          <a:p>
            <a:pPr lvl="2">
              <a:buFont typeface="Wingdings" panose="05000000000000000000" pitchFamily="2" charset="2"/>
              <a:buChar char="Ø"/>
            </a:pPr>
            <a:r>
              <a:rPr lang="en-US" sz="1800" dirty="0"/>
              <a:t>Download excel files by grade, by teacher, or roster. PDFs of individual student reports can be downloaded by group. Use student search to lookup an individual student’s report.</a:t>
            </a:r>
          </a:p>
          <a:p>
            <a:pPr marL="0" indent="0">
              <a:buNone/>
            </a:pPr>
            <a:endParaRPr lang="en-US" dirty="0"/>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37</a:t>
            </a:fld>
            <a:endParaRPr lang="en-US" dirty="0"/>
          </a:p>
        </p:txBody>
      </p:sp>
      <p:pic>
        <p:nvPicPr>
          <p:cNvPr id="5" name="Picture 2" descr="C:\Users\08810\AppData\Local\Microsoft\Windows\Temporary Internet Files\Content.IE5\6ULJDX5Z\cau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473" y="2004219"/>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173" y="4718363"/>
            <a:ext cx="4660012" cy="1752600"/>
          </a:xfrm>
          <a:prstGeom prst="rect">
            <a:avLst/>
          </a:prstGeom>
          <a:ln>
            <a:solidFill>
              <a:sysClr val="window" lastClr="FFFFFF">
                <a:lumMod val="50000"/>
              </a:sysClr>
            </a:solidFill>
          </a:ln>
        </p:spPr>
      </p:pic>
      <p:pic>
        <p:nvPicPr>
          <p:cNvPr id="7" name="Picture 6"/>
          <p:cNvPicPr>
            <a:picLocks noChangeAspect="1"/>
          </p:cNvPicPr>
          <p:nvPr/>
        </p:nvPicPr>
        <p:blipFill>
          <a:blip r:embed="rId5"/>
          <a:stretch>
            <a:fillRect/>
          </a:stretch>
        </p:blipFill>
        <p:spPr>
          <a:xfrm>
            <a:off x="5681185" y="3886200"/>
            <a:ext cx="3310415" cy="1359526"/>
          </a:xfrm>
          <a:prstGeom prst="rect">
            <a:avLst/>
          </a:prstGeom>
        </p:spPr>
      </p:pic>
      <p:pic>
        <p:nvPicPr>
          <p:cNvPr id="8" name="Picture 7"/>
          <p:cNvPicPr>
            <a:picLocks noChangeAspect="1"/>
          </p:cNvPicPr>
          <p:nvPr/>
        </p:nvPicPr>
        <p:blipFill>
          <a:blip r:embed="rId6"/>
          <a:stretch>
            <a:fillRect/>
          </a:stretch>
        </p:blipFill>
        <p:spPr>
          <a:xfrm>
            <a:off x="3318128" y="3657600"/>
            <a:ext cx="1018120" cy="1085182"/>
          </a:xfrm>
          <a:prstGeom prst="rect">
            <a:avLst/>
          </a:prstGeom>
        </p:spPr>
      </p:pic>
    </p:spTree>
    <p:extLst>
      <p:ext uri="{BB962C8B-B14F-4D97-AF65-F5344CB8AC3E}">
        <p14:creationId xmlns:p14="http://schemas.microsoft.com/office/powerpoint/2010/main" val="1164851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2693756" y="1897698"/>
            <a:ext cx="3021243" cy="3893502"/>
          </a:xfrm>
          <a:prstGeom prst="rect">
            <a:avLst/>
          </a:prstGeom>
          <a:ln w="19050">
            <a:solidFill>
              <a:schemeClr val="bg1">
                <a:lumMod val="50000"/>
              </a:schemeClr>
            </a:solidFill>
          </a:ln>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03" y="1368332"/>
            <a:ext cx="3467584" cy="1352739"/>
          </a:xfrm>
          <a:prstGeom prst="rect">
            <a:avLst/>
          </a:prstGeom>
        </p:spPr>
      </p:pic>
      <p:sp>
        <p:nvSpPr>
          <p:cNvPr id="2" name="Title 1"/>
          <p:cNvSpPr>
            <a:spLocks noGrp="1"/>
          </p:cNvSpPr>
          <p:nvPr>
            <p:ph type="title"/>
          </p:nvPr>
        </p:nvSpPr>
        <p:spPr/>
        <p:txBody>
          <a:bodyPr/>
          <a:lstStyle/>
          <a:p>
            <a:r>
              <a:rPr lang="en-US" dirty="0"/>
              <a:t>Navigating WCAP</a:t>
            </a:r>
          </a:p>
        </p:txBody>
      </p:sp>
      <p:sp>
        <p:nvSpPr>
          <p:cNvPr id="4" name="Slide Number Placeholder 3"/>
          <p:cNvSpPr>
            <a:spLocks noGrp="1"/>
          </p:cNvSpPr>
          <p:nvPr>
            <p:ph type="sldNum" sz="quarter" idx="12"/>
          </p:nvPr>
        </p:nvSpPr>
        <p:spPr>
          <a:xfrm>
            <a:off x="7848600" y="6400800"/>
            <a:ext cx="1219200" cy="381000"/>
          </a:xfrm>
          <a:prstGeom prst="rect">
            <a:avLst/>
          </a:prstGeom>
        </p:spPr>
        <p:txBody>
          <a:bodyPr/>
          <a:lstStyle/>
          <a:p>
            <a:fld id="{23F30E55-93A0-4929-91F3-1863CA34730B}" type="slidenum">
              <a:rPr lang="en-US" smtClean="0"/>
              <a:t>38</a:t>
            </a:fld>
            <a:endParaRPr lang="en-US" dirty="0"/>
          </a:p>
        </p:txBody>
      </p:sp>
      <p:pic>
        <p:nvPicPr>
          <p:cNvPr id="3" name="Picture 2" descr="Screen Clippi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2000"/>
                    </a14:imgEffect>
                  </a14:imgLayer>
                </a14:imgProps>
              </a:ext>
              <a:ext uri="{28A0092B-C50C-407E-A947-70E740481C1C}">
                <a14:useLocalDpi xmlns:a14="http://schemas.microsoft.com/office/drawing/2010/main" val="0"/>
              </a:ext>
            </a:extLst>
          </a:blip>
          <a:stretch>
            <a:fillRect/>
          </a:stretch>
        </p:blipFill>
        <p:spPr>
          <a:xfrm>
            <a:off x="6049770" y="1167423"/>
            <a:ext cx="2209800" cy="4153931"/>
          </a:xfrm>
          <a:prstGeom prst="rect">
            <a:avLst/>
          </a:prstGeom>
          <a:ln w="19050">
            <a:solidFill>
              <a:srgbClr val="C00000"/>
            </a:solidFill>
          </a:ln>
        </p:spPr>
      </p:pic>
      <p:sp>
        <p:nvSpPr>
          <p:cNvPr id="6" name="Rectangle 5"/>
          <p:cNvSpPr/>
          <p:nvPr/>
        </p:nvSpPr>
        <p:spPr>
          <a:xfrm>
            <a:off x="5245886" y="685800"/>
            <a:ext cx="3428887" cy="461665"/>
          </a:xfrm>
          <a:prstGeom prst="rect">
            <a:avLst/>
          </a:prstGeom>
        </p:spPr>
        <p:txBody>
          <a:bodyPr wrap="none">
            <a:spAutoFit/>
          </a:bodyPr>
          <a:lstStyle/>
          <a:p>
            <a:r>
              <a:rPr lang="en-US" sz="2400" dirty="0"/>
              <a:t>http://wa.portal.airast.org/</a:t>
            </a:r>
          </a:p>
        </p:txBody>
      </p:sp>
      <p:sp>
        <p:nvSpPr>
          <p:cNvPr id="7" name="Oval 6"/>
          <p:cNvSpPr/>
          <p:nvPr/>
        </p:nvSpPr>
        <p:spPr>
          <a:xfrm>
            <a:off x="331556" y="1600200"/>
            <a:ext cx="23622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32640" y="5029200"/>
            <a:ext cx="23622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835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33400" y="279400"/>
            <a:ext cx="4954588" cy="5129212"/>
          </a:xfrm>
          <a:prstGeom prst="rect">
            <a:avLst/>
          </a:prstGeom>
          <a:ln w="19050">
            <a:solidFill>
              <a:schemeClr val="bg1">
                <a:lumMod val="50000"/>
              </a:schemeClr>
            </a:solidFill>
          </a:ln>
        </p:spPr>
      </p:pic>
      <p:sp>
        <p:nvSpPr>
          <p:cNvPr id="4" name="Slide Number Placeholder 3"/>
          <p:cNvSpPr>
            <a:spLocks noGrp="1"/>
          </p:cNvSpPr>
          <p:nvPr>
            <p:ph type="sldNum" sz="quarter" idx="12"/>
          </p:nvPr>
        </p:nvSpPr>
        <p:spPr/>
        <p:txBody>
          <a:bodyPr/>
          <a:lstStyle/>
          <a:p>
            <a:fld id="{019D9A97-9108-4ABA-9730-D98D85C9AC06}" type="slidenum">
              <a:rPr lang="en-US" altLang="en-US" smtClean="0"/>
              <a:pPr/>
              <a:t>39</a:t>
            </a:fld>
            <a:endParaRPr lang="en-US" altLang="en-US"/>
          </a:p>
        </p:txBody>
      </p:sp>
      <p:sp>
        <p:nvSpPr>
          <p:cNvPr id="6" name="Rectangle 5"/>
          <p:cNvSpPr/>
          <p:nvPr/>
        </p:nvSpPr>
        <p:spPr>
          <a:xfrm>
            <a:off x="609600" y="304800"/>
            <a:ext cx="1600200" cy="17386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0" y="2043472"/>
            <a:ext cx="1600200" cy="1676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09800" y="2043472"/>
            <a:ext cx="1600200" cy="1676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5733" y="3732212"/>
            <a:ext cx="1600200" cy="1676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709328" y="1828800"/>
            <a:ext cx="3171825" cy="937102"/>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225"/>
              </a:spcBef>
              <a:spcAft>
                <a:spcPts val="800"/>
              </a:spcAft>
              <a:buClrTx/>
              <a:buSzTx/>
              <a:buFontTx/>
              <a:buNone/>
              <a:tabLst/>
            </a:pPr>
            <a:r>
              <a:rPr kumimoji="0" lang="en-US" altLang="en-US" sz="1400" b="1" i="0" u="none" strike="noStrike" cap="none" normalizeH="0" baseline="0" dirty="0" smtClean="0">
                <a:ln>
                  <a:noFill/>
                </a:ln>
                <a:solidFill>
                  <a:schemeClr val="tx1"/>
                </a:solidFill>
                <a:effectLst/>
                <a:latin typeface="Verdana" panose="020B0604030504040204" pitchFamily="34" charset="0"/>
              </a:rPr>
              <a:t>Allows TAs</a:t>
            </a:r>
            <a:r>
              <a:rPr kumimoji="0" lang="en-US" altLang="en-US" sz="1400" b="1" i="0" u="none" strike="noStrike" cap="none" normalizeH="0" dirty="0" smtClean="0">
                <a:ln>
                  <a:noFill/>
                </a:ln>
                <a:solidFill>
                  <a:schemeClr val="tx1"/>
                </a:solidFill>
                <a:effectLst/>
                <a:latin typeface="Verdana" panose="020B0604030504040204" pitchFamily="34" charset="0"/>
              </a:rPr>
              <a:t> to administer operational tests. </a:t>
            </a:r>
            <a:r>
              <a:rPr kumimoji="0" lang="en-US" altLang="en-US" sz="1400" b="1" i="0" u="none" strike="noStrike" cap="none" normalizeH="0" baseline="0" dirty="0" smtClean="0">
                <a:ln>
                  <a:noFill/>
                </a:ln>
                <a:solidFill>
                  <a:schemeClr val="tx1"/>
                </a:solidFill>
                <a:effectLst/>
                <a:latin typeface="Verdana" panose="020B0604030504040204" pitchFamily="34" charset="0"/>
              </a:rPr>
              <a:t>Access to ELPA21 Summative Assessment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5834758" y="367329"/>
            <a:ext cx="2737742" cy="1169551"/>
          </a:xfrm>
          <a:prstGeom prst="rect">
            <a:avLst/>
          </a:prstGeom>
          <a:solidFill>
            <a:srgbClr val="92D050"/>
          </a:solidFill>
        </p:spPr>
        <p:txBody>
          <a:bodyPr wrap="square" rtlCol="0">
            <a:spAutoFit/>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Allows TAs to practice administering tests and students to practice taking tests online and using test tools.</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 Box 2"/>
          <p:cNvSpPr txBox="1">
            <a:spLocks noChangeArrowheads="1"/>
          </p:cNvSpPr>
          <p:nvPr/>
        </p:nvSpPr>
        <p:spPr bwMode="auto">
          <a:xfrm>
            <a:off x="5720458" y="3084630"/>
            <a:ext cx="3171825" cy="95397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225"/>
              </a:spcBef>
              <a:spcAft>
                <a:spcPts val="800"/>
              </a:spcAft>
              <a:buClrTx/>
              <a:buSzTx/>
              <a:buFontTx/>
              <a:buNone/>
              <a:tabLst/>
            </a:pPr>
            <a:r>
              <a:rPr kumimoji="0" lang="en-US" altLang="en-US" sz="1400" b="1" i="0" u="none" strike="noStrike" cap="none" normalizeH="0" baseline="0" dirty="0" smtClean="0">
                <a:ln>
                  <a:noFill/>
                </a:ln>
                <a:solidFill>
                  <a:schemeClr val="tx1"/>
                </a:solidFill>
                <a:effectLst/>
                <a:latin typeface="Verdana" panose="020B0604030504040204" pitchFamily="34" charset="0"/>
              </a:rPr>
              <a:t>View</a:t>
            </a:r>
            <a:r>
              <a:rPr kumimoji="0" lang="en-US" altLang="en-US" sz="1400" b="1" i="0" u="none" strike="noStrike" cap="none" normalizeH="0" dirty="0" smtClean="0">
                <a:ln>
                  <a:noFill/>
                </a:ln>
                <a:solidFill>
                  <a:schemeClr val="tx1"/>
                </a:solidFill>
                <a:effectLst/>
                <a:latin typeface="Verdana" panose="020B0604030504040204" pitchFamily="34" charset="0"/>
              </a:rPr>
              <a:t> score reports, download student data files containing test scores and some demographic information.</a:t>
            </a:r>
            <a:endParaRPr kumimoji="0" lang="en-US" altLang="en-US" sz="1400" b="1" i="0" u="none" strike="noStrike" cap="none" normalizeH="0" baseline="0" dirty="0" smtClean="0">
              <a:ln>
                <a:noFill/>
              </a:ln>
              <a:solidFill>
                <a:schemeClr val="tx1"/>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Text Box 2"/>
          <p:cNvSpPr txBox="1">
            <a:spLocks noChangeArrowheads="1"/>
          </p:cNvSpPr>
          <p:nvPr/>
        </p:nvSpPr>
        <p:spPr bwMode="auto">
          <a:xfrm>
            <a:off x="5579507" y="4303712"/>
            <a:ext cx="3171825" cy="80168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225"/>
              </a:spcBef>
              <a:spcAft>
                <a:spcPts val="800"/>
              </a:spcAft>
              <a:buClrTx/>
              <a:buSzTx/>
              <a:buFontTx/>
              <a:buNone/>
              <a:tabLst/>
            </a:pPr>
            <a:r>
              <a:rPr lang="en-US" altLang="en-US" sz="1400" b="1" dirty="0" smtClean="0">
                <a:latin typeface="Verdana" panose="020B0604030504040204" pitchFamily="34" charset="0"/>
              </a:rPr>
              <a:t>Input student data from the paper/pencil and Braille versions of the test</a:t>
            </a:r>
            <a:endParaRPr kumimoji="0" lang="en-US" altLang="en-US" sz="1400" b="1" i="0" u="none" strike="noStrike" cap="none" normalizeH="0" baseline="0" dirty="0" smtClean="0">
              <a:ln>
                <a:noFill/>
              </a:ln>
              <a:solidFill>
                <a:schemeClr val="tx1"/>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6" name="Straight Arrow Connector 15"/>
          <p:cNvCxnSpPr>
            <a:stCxn id="5" idx="1"/>
          </p:cNvCxnSpPr>
          <p:nvPr/>
        </p:nvCxnSpPr>
        <p:spPr>
          <a:xfrm flipH="1" flipV="1">
            <a:off x="2209800" y="914400"/>
            <a:ext cx="3624958" cy="377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505200" y="1878661"/>
            <a:ext cx="2262866" cy="34274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029200" y="3467100"/>
            <a:ext cx="691712" cy="4090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954549" y="4663514"/>
            <a:ext cx="3624958" cy="377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452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Content Placeholder 2"/>
          <p:cNvSpPr>
            <a:spLocks noGrp="1"/>
          </p:cNvSpPr>
          <p:nvPr>
            <p:ph idx="1"/>
          </p:nvPr>
        </p:nvSpPr>
        <p:spPr>
          <a:xfrm>
            <a:off x="685800" y="1600201"/>
            <a:ext cx="8458200" cy="3733800"/>
          </a:xfrm>
        </p:spPr>
        <p:txBody>
          <a:bodyPr>
            <a:normAutofit fontScale="92500" lnSpcReduction="20000"/>
          </a:bodyPr>
          <a:lstStyle/>
          <a:p>
            <a:pPr marL="68580" indent="0">
              <a:buNone/>
            </a:pPr>
            <a:r>
              <a:rPr lang="en-US" sz="2800" dirty="0" smtClean="0"/>
              <a:t>January - Attend a proctor training session</a:t>
            </a:r>
          </a:p>
          <a:p>
            <a:pPr marL="68580" indent="0">
              <a:buNone/>
            </a:pPr>
            <a:r>
              <a:rPr lang="en-US" sz="2800" dirty="0"/>
              <a:t>	 </a:t>
            </a:r>
            <a:r>
              <a:rPr lang="en-US" sz="2800" dirty="0" smtClean="0"/>
              <a:t> - Create rosters in TIDE</a:t>
            </a:r>
            <a:endParaRPr lang="en-US" sz="2800" dirty="0"/>
          </a:p>
          <a:p>
            <a:pPr marL="68580" indent="0">
              <a:buNone/>
            </a:pPr>
            <a:r>
              <a:rPr lang="en-US" sz="2800" dirty="0" smtClean="0"/>
              <a:t>January 25	- K and </a:t>
            </a:r>
            <a:r>
              <a:rPr lang="en-US" sz="2800" dirty="0" smtClean="0">
                <a:latin typeface="Arial" panose="020B0604020202020204" pitchFamily="34" charset="0"/>
                <a:cs typeface="Arial" panose="020B0604020202020204" pitchFamily="34" charset="0"/>
              </a:rPr>
              <a:t>1</a:t>
            </a:r>
            <a:r>
              <a:rPr lang="en-US" sz="2800" dirty="0" smtClean="0"/>
              <a:t> Writing booklets delivered to district </a:t>
            </a:r>
          </a:p>
          <a:p>
            <a:pPr marL="68580" indent="0">
              <a:buNone/>
            </a:pPr>
            <a:r>
              <a:rPr lang="en-US" sz="2800" dirty="0"/>
              <a:t>	</a:t>
            </a:r>
            <a:r>
              <a:rPr lang="en-US" sz="2800" dirty="0" smtClean="0"/>
              <a:t>(Maintenance to deliver to schools on January 26 or 31)</a:t>
            </a:r>
          </a:p>
          <a:p>
            <a:pPr marL="68580" indent="0">
              <a:buNone/>
            </a:pPr>
            <a:r>
              <a:rPr lang="en-US" sz="2800" b="1" dirty="0" smtClean="0">
                <a:solidFill>
                  <a:schemeClr val="accent2">
                    <a:lumMod val="50000"/>
                  </a:schemeClr>
                </a:solidFill>
              </a:rPr>
              <a:t>February 1 </a:t>
            </a:r>
            <a:r>
              <a:rPr lang="en-US" sz="2800" b="1" dirty="0">
                <a:solidFill>
                  <a:schemeClr val="accent2">
                    <a:lumMod val="50000"/>
                  </a:schemeClr>
                </a:solidFill>
              </a:rPr>
              <a:t>- March </a:t>
            </a:r>
            <a:r>
              <a:rPr lang="en-US" sz="2800" b="1" dirty="0" smtClean="0">
                <a:solidFill>
                  <a:schemeClr val="accent2">
                    <a:lumMod val="50000"/>
                  </a:schemeClr>
                </a:solidFill>
              </a:rPr>
              <a:t>30 –  Testing Window</a:t>
            </a:r>
          </a:p>
          <a:p>
            <a:pPr marL="68580" indent="0">
              <a:buNone/>
            </a:pPr>
            <a:r>
              <a:rPr lang="en-US" sz="2800" b="1" dirty="0">
                <a:solidFill>
                  <a:schemeClr val="accent2">
                    <a:lumMod val="50000"/>
                  </a:schemeClr>
                </a:solidFill>
              </a:rPr>
              <a:t>	</a:t>
            </a:r>
            <a:r>
              <a:rPr lang="en-US" sz="2800" b="1" dirty="0" smtClean="0">
                <a:solidFill>
                  <a:schemeClr val="accent2">
                    <a:lumMod val="50000"/>
                  </a:schemeClr>
                </a:solidFill>
              </a:rPr>
              <a:t>	  Follow your school’s building plan</a:t>
            </a:r>
          </a:p>
          <a:p>
            <a:pPr marL="68580" indent="0">
              <a:buNone/>
            </a:pPr>
            <a:r>
              <a:rPr lang="en-US" sz="2800" dirty="0" smtClean="0"/>
              <a:t>March 30 – Return K and </a:t>
            </a:r>
            <a:r>
              <a:rPr lang="en-US" sz="2800" dirty="0" smtClean="0">
                <a:latin typeface="Arial" panose="020B0604020202020204" pitchFamily="34" charset="0"/>
                <a:cs typeface="Arial" panose="020B0604020202020204" pitchFamily="34" charset="0"/>
              </a:rPr>
              <a:t>1</a:t>
            </a:r>
            <a:r>
              <a:rPr lang="en-US" sz="2800" dirty="0" smtClean="0"/>
              <a:t> Writing Booklets &amp; DFAs directly 		to the vendor.</a:t>
            </a:r>
          </a:p>
          <a:p>
            <a:pPr marL="68580" indent="0">
              <a:buNone/>
            </a:pPr>
            <a:r>
              <a:rPr lang="en-US" sz="2800" dirty="0" smtClean="0"/>
              <a:t>April 13 – Submit required documentations to A&amp;R</a:t>
            </a:r>
          </a:p>
          <a:p>
            <a:pPr marL="68580" indent="0">
              <a:buNone/>
            </a:pPr>
            <a:endParaRPr lang="en-US" sz="2800" dirty="0" smtClean="0"/>
          </a:p>
          <a:p>
            <a:pPr marL="68580" indent="0">
              <a:buNone/>
            </a:pPr>
            <a:endParaRPr lang="en-US" sz="2800"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4</a:t>
            </a:fld>
            <a:endParaRPr lang="en-US" altLang="en-US"/>
          </a:p>
        </p:txBody>
      </p:sp>
    </p:spTree>
    <p:extLst>
      <p:ext uri="{BB962C8B-B14F-4D97-AF65-F5344CB8AC3E}">
        <p14:creationId xmlns:p14="http://schemas.microsoft.com/office/powerpoint/2010/main" val="2489766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a:xfrm>
            <a:off x="685800" y="1600201"/>
            <a:ext cx="8305800" cy="3733800"/>
          </a:xfrm>
        </p:spPr>
        <p:txBody>
          <a:bodyPr>
            <a:normAutofit/>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5</a:t>
            </a:fld>
            <a:endParaRPr lang="en-US" altLang="en-US"/>
          </a:p>
        </p:txBody>
      </p:sp>
      <p:sp>
        <p:nvSpPr>
          <p:cNvPr id="5" name="Content Placeholder 2"/>
          <p:cNvSpPr txBox="1">
            <a:spLocks/>
          </p:cNvSpPr>
          <p:nvPr/>
        </p:nvSpPr>
        <p:spPr>
          <a:xfrm>
            <a:off x="457201" y="1219200"/>
            <a:ext cx="8153400" cy="5041900"/>
          </a:xfrm>
          <a:prstGeom prst="rect">
            <a:avLst/>
          </a:prstGeom>
        </p:spPr>
        <p:txBody>
          <a:bodyPr vert="horz" lIns="0" tIns="45720" rIns="0" bIns="45720" rtlCol="0">
            <a:normAutofit fontScale="77500" lnSpcReduction="200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1206500" lvl="3" indent="-457200">
              <a:lnSpc>
                <a:spcPct val="120000"/>
              </a:lnSpc>
              <a:spcBef>
                <a:spcPts val="300"/>
              </a:spcBef>
              <a:spcAft>
                <a:spcPts val="300"/>
              </a:spcAft>
              <a:buFont typeface="Wingdings" panose="05000000000000000000" pitchFamily="2" charset="2"/>
              <a:buChar char="Ø"/>
              <a:defRPr/>
            </a:pPr>
            <a:r>
              <a:rPr lang="en-US" sz="2800" dirty="0" smtClean="0"/>
              <a:t>WA-AIM EL students take ACCESS paper exam March 6-30 (Grades 1-12) </a:t>
            </a:r>
          </a:p>
          <a:p>
            <a:pPr marL="1206500" lvl="3" indent="-457200">
              <a:lnSpc>
                <a:spcPct val="120000"/>
              </a:lnSpc>
              <a:spcBef>
                <a:spcPts val="300"/>
              </a:spcBef>
              <a:spcAft>
                <a:spcPts val="300"/>
              </a:spcAft>
              <a:buFont typeface="Wingdings" panose="05000000000000000000" pitchFamily="2" charset="2"/>
              <a:buChar char="Ø"/>
              <a:defRPr/>
            </a:pPr>
            <a:r>
              <a:rPr lang="en-US" sz="2800" dirty="0" smtClean="0"/>
              <a:t>Exemption for students with documented disabilities, precluding testing in a domain</a:t>
            </a:r>
          </a:p>
          <a:p>
            <a:pPr marL="1206500" lvl="3" indent="-457200">
              <a:lnSpc>
                <a:spcPct val="120000"/>
              </a:lnSpc>
              <a:spcBef>
                <a:spcPts val="300"/>
              </a:spcBef>
              <a:spcAft>
                <a:spcPts val="300"/>
              </a:spcAft>
              <a:buFont typeface="Wingdings" panose="05000000000000000000" pitchFamily="2" charset="2"/>
              <a:buChar char="Ø"/>
              <a:defRPr/>
            </a:pPr>
            <a:r>
              <a:rPr lang="en-US" sz="2800" dirty="0" smtClean="0"/>
              <a:t>One-page accommodation sheet has some new option name changes</a:t>
            </a:r>
          </a:p>
          <a:p>
            <a:pPr marL="1206500" lvl="3" indent="-457200">
              <a:lnSpc>
                <a:spcPct val="120000"/>
              </a:lnSpc>
              <a:spcBef>
                <a:spcPts val="300"/>
              </a:spcBef>
              <a:spcAft>
                <a:spcPts val="300"/>
              </a:spcAft>
              <a:buFont typeface="Wingdings" panose="05000000000000000000" pitchFamily="2" charset="2"/>
              <a:buChar char="Ø"/>
              <a:defRPr/>
            </a:pPr>
            <a:r>
              <a:rPr lang="en-US" sz="2800" dirty="0" smtClean="0"/>
              <a:t>Rerecord two times or replay two times without an accommodation, TA monitors use</a:t>
            </a:r>
          </a:p>
          <a:p>
            <a:pPr marL="1206500" lvl="3" indent="-457200">
              <a:lnSpc>
                <a:spcPct val="120000"/>
              </a:lnSpc>
              <a:spcBef>
                <a:spcPts val="300"/>
              </a:spcBef>
              <a:spcAft>
                <a:spcPts val="300"/>
              </a:spcAft>
              <a:buFont typeface="Wingdings" panose="05000000000000000000" pitchFamily="2" charset="2"/>
              <a:buChar char="Ø"/>
              <a:defRPr/>
            </a:pPr>
            <a:r>
              <a:rPr lang="en-US" sz="2800" dirty="0" smtClean="0"/>
              <a:t>Monitoring Test Progress now in TIDE</a:t>
            </a:r>
          </a:p>
          <a:p>
            <a:pPr marL="1206500" lvl="3" indent="-457200">
              <a:lnSpc>
                <a:spcPct val="120000"/>
              </a:lnSpc>
              <a:spcBef>
                <a:spcPts val="300"/>
              </a:spcBef>
              <a:spcAft>
                <a:spcPts val="300"/>
              </a:spcAft>
              <a:buFont typeface="Wingdings" panose="05000000000000000000" pitchFamily="2" charset="2"/>
              <a:buChar char="Ø"/>
              <a:defRPr/>
            </a:pPr>
            <a:r>
              <a:rPr lang="en-US" sz="2800" dirty="0" smtClean="0"/>
              <a:t>Three student proficiency statuses:</a:t>
            </a:r>
          </a:p>
          <a:p>
            <a:pPr lvl="3"/>
            <a:r>
              <a:rPr lang="en-US" sz="2000" dirty="0" smtClean="0"/>
              <a:t>1. Emerging (qualifies for program)</a:t>
            </a:r>
          </a:p>
          <a:p>
            <a:pPr lvl="3"/>
            <a:r>
              <a:rPr lang="en-US" sz="2000" dirty="0" smtClean="0"/>
              <a:t>2. Progressing </a:t>
            </a:r>
            <a:r>
              <a:rPr lang="en-US" sz="2000" dirty="0"/>
              <a:t>(qualifies for program) or</a:t>
            </a:r>
          </a:p>
          <a:p>
            <a:pPr lvl="3"/>
            <a:r>
              <a:rPr lang="en-US" sz="2000" dirty="0" smtClean="0"/>
              <a:t>3. Proficient </a:t>
            </a:r>
            <a:r>
              <a:rPr lang="en-US" sz="2000" dirty="0"/>
              <a:t>(exits program)</a:t>
            </a:r>
          </a:p>
          <a:p>
            <a:pPr marL="469900" lvl="1" indent="0">
              <a:spcAft>
                <a:spcPts val="1200"/>
              </a:spcAft>
              <a:buFont typeface="Wingdings" charset="0"/>
              <a:buNone/>
              <a:defRPr/>
            </a:pPr>
            <a:endParaRPr lang="en-US" dirty="0" smtClean="0">
              <a:latin typeface="Arial" charset="0"/>
              <a:cs typeface="Arial" charset="0"/>
            </a:endParaRPr>
          </a:p>
          <a:p>
            <a:pPr>
              <a:spcAft>
                <a:spcPts val="1200"/>
              </a:spcAft>
              <a:buFont typeface="Wingdings" charset="0"/>
              <a:buChar char="§"/>
              <a:defRPr/>
            </a:pPr>
            <a:endParaRPr lang="en-US" dirty="0">
              <a:latin typeface="Arial" charset="0"/>
              <a:cs typeface="Arial" charset="0"/>
            </a:endParaRPr>
          </a:p>
        </p:txBody>
      </p:sp>
    </p:spTree>
    <p:extLst>
      <p:ext uri="{BB962C8B-B14F-4D97-AF65-F5344CB8AC3E}">
        <p14:creationId xmlns:p14="http://schemas.microsoft.com/office/powerpoint/2010/main" val="382702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268288"/>
            <a:ext cx="7335838" cy="1143000"/>
          </a:xfrm>
        </p:spPr>
        <p:txBody>
          <a:bodyPr>
            <a:normAutofit/>
          </a:bodyPr>
          <a:lstStyle/>
          <a:p>
            <a:pPr lvl="2" algn="l" rtl="0">
              <a:spcBef>
                <a:spcPct val="0"/>
              </a:spcBef>
            </a:pPr>
            <a:r>
              <a:rPr lang="en-US" sz="3600" dirty="0" smtClean="0">
                <a:solidFill>
                  <a:schemeClr val="tx1"/>
                </a:solidFill>
                <a:latin typeface="+mj-lt"/>
              </a:rPr>
              <a:t>ELPA21 PURPOSE</a:t>
            </a:r>
            <a:r>
              <a:rPr lang="en-US" sz="2600" dirty="0"/>
              <a:t/>
            </a:r>
            <a:br>
              <a:rPr lang="en-US" sz="2600" dirty="0"/>
            </a:br>
            <a:endParaRPr lang="en-US" altLang="en-US" dirty="0" smtClean="0">
              <a:solidFill>
                <a:schemeClr val="tx1"/>
              </a:solidFill>
              <a:ea typeface="ＭＳ Ｐゴシック" pitchFamily="34" charset="-128"/>
            </a:endParaRPr>
          </a:p>
        </p:txBody>
      </p:sp>
      <p:sp>
        <p:nvSpPr>
          <p:cNvPr id="16387" name="Content Placeholder 2"/>
          <p:cNvSpPr>
            <a:spLocks noGrp="1"/>
          </p:cNvSpPr>
          <p:nvPr>
            <p:ph idx="1"/>
          </p:nvPr>
        </p:nvSpPr>
        <p:spPr>
          <a:xfrm>
            <a:off x="457200" y="1600200"/>
            <a:ext cx="8305801" cy="4660900"/>
          </a:xfrm>
        </p:spPr>
        <p:txBody>
          <a:bodyPr>
            <a:normAutofit/>
          </a:bodyPr>
          <a:lstStyle/>
          <a:p>
            <a:pPr marL="1206500" lvl="3" indent="-457200">
              <a:spcAft>
                <a:spcPts val="1200"/>
              </a:spcAft>
              <a:buFont typeface="Wingdings" panose="05000000000000000000" pitchFamily="2" charset="2"/>
              <a:buChar char="Ø"/>
              <a:defRPr/>
            </a:pPr>
            <a:r>
              <a:rPr lang="en-US" sz="2800" dirty="0" smtClean="0"/>
              <a:t>To determine the progress English learners (EL) and </a:t>
            </a:r>
            <a:r>
              <a:rPr lang="en-US" sz="2800" dirty="0"/>
              <a:t>Native Americans </a:t>
            </a:r>
            <a:r>
              <a:rPr lang="en-US" sz="2800" dirty="0" smtClean="0"/>
              <a:t>have made in learning English</a:t>
            </a:r>
          </a:p>
          <a:p>
            <a:pPr lvl="2">
              <a:buFont typeface="Wingdings" panose="05000000000000000000" pitchFamily="2" charset="2"/>
              <a:buChar char="Ø"/>
              <a:defRPr/>
            </a:pPr>
            <a:r>
              <a:rPr lang="en-US" sz="2800" dirty="0" smtClean="0"/>
              <a:t>To </a:t>
            </a:r>
            <a:r>
              <a:rPr lang="en-US" sz="2800" dirty="0"/>
              <a:t>determine which students are eligible to continue to receive supplemental </a:t>
            </a:r>
            <a:r>
              <a:rPr lang="en-US" sz="2800" dirty="0" smtClean="0"/>
              <a:t>English language development </a:t>
            </a:r>
            <a:r>
              <a:rPr lang="en-US" sz="2800" dirty="0"/>
              <a:t>(ELD) services</a:t>
            </a:r>
          </a:p>
          <a:p>
            <a:pPr marL="469900" lvl="1" indent="0">
              <a:spcAft>
                <a:spcPts val="1200"/>
              </a:spcAft>
              <a:buFont typeface="Wingdings" charset="0"/>
              <a:buNone/>
              <a:defRPr/>
            </a:pPr>
            <a:endParaRPr lang="en-US" dirty="0">
              <a:latin typeface="Arial" charset="0"/>
              <a:cs typeface="Arial" charset="0"/>
            </a:endParaRPr>
          </a:p>
          <a:p>
            <a:pPr>
              <a:spcAft>
                <a:spcPts val="1200"/>
              </a:spcAft>
              <a:buFont typeface="Wingdings" charset="0"/>
              <a:buChar char="§"/>
              <a:defRPr/>
            </a:pPr>
            <a:endParaRPr lang="en-US" dirty="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8F1014EE-B8F2-4DEA-8DFB-B80818A1CC09}" type="slidenum">
              <a:rPr lang="en-US" smtClean="0"/>
              <a:pPr>
                <a:defRPr/>
              </a:pPr>
              <a:t>6</a:t>
            </a:fld>
            <a:endParaRPr lang="en-US"/>
          </a:p>
        </p:txBody>
      </p:sp>
    </p:spTree>
    <p:extLst>
      <p:ext uri="{BB962C8B-B14F-4D97-AF65-F5344CB8AC3E}">
        <p14:creationId xmlns:p14="http://schemas.microsoft.com/office/powerpoint/2010/main" val="3098611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543800" cy="1143000"/>
          </a:xfrm>
        </p:spPr>
        <p:txBody>
          <a:bodyPr>
            <a:noAutofit/>
          </a:bodyPr>
          <a:lstStyle/>
          <a:p>
            <a:r>
              <a:rPr lang="en-US" dirty="0"/>
              <a:t>Who Takes the Annual </a:t>
            </a:r>
            <a:r>
              <a:rPr lang="en-US" dirty="0" smtClean="0"/>
              <a:t>Test </a:t>
            </a:r>
            <a:endParaRPr lang="en-US" dirty="0"/>
          </a:p>
        </p:txBody>
      </p:sp>
      <p:sp>
        <p:nvSpPr>
          <p:cNvPr id="3" name="Content Placeholder 2"/>
          <p:cNvSpPr>
            <a:spLocks noGrp="1"/>
          </p:cNvSpPr>
          <p:nvPr>
            <p:ph idx="1"/>
          </p:nvPr>
        </p:nvSpPr>
        <p:spPr>
          <a:xfrm>
            <a:off x="914400" y="1417638"/>
            <a:ext cx="7543800" cy="4297362"/>
          </a:xfrm>
        </p:spPr>
        <p:txBody>
          <a:bodyPr>
            <a:normAutofit fontScale="92500" lnSpcReduction="10000"/>
          </a:bodyPr>
          <a:lstStyle/>
          <a:p>
            <a:pPr marL="514350" indent="-457200">
              <a:buFont typeface="Wingdings" panose="05000000000000000000" pitchFamily="2" charset="2"/>
              <a:buChar char="Ø"/>
            </a:pPr>
            <a:r>
              <a:rPr lang="en-US" sz="2400" dirty="0" smtClean="0"/>
              <a:t>All emerging and progressing </a:t>
            </a:r>
            <a:r>
              <a:rPr lang="en-US" sz="2400" dirty="0"/>
              <a:t>students (level </a:t>
            </a:r>
            <a:r>
              <a:rPr lang="en-US" sz="2400" dirty="0" smtClean="0"/>
              <a:t>1-2) and new students who </a:t>
            </a:r>
            <a:r>
              <a:rPr lang="en-US" sz="2400" dirty="0"/>
              <a:t>qualify for </a:t>
            </a:r>
            <a:r>
              <a:rPr lang="en-US" sz="2400" dirty="0" smtClean="0"/>
              <a:t>EL </a:t>
            </a:r>
            <a:r>
              <a:rPr lang="en-US" sz="2400" dirty="0"/>
              <a:t>services must take </a:t>
            </a:r>
            <a:r>
              <a:rPr lang="en-US" sz="2400" dirty="0" smtClean="0"/>
              <a:t>ELPA21.</a:t>
            </a:r>
            <a:endParaRPr lang="en-US" sz="2400" dirty="0"/>
          </a:p>
          <a:p>
            <a:pPr marL="623887" lvl="1" indent="0">
              <a:buNone/>
            </a:pPr>
            <a:r>
              <a:rPr lang="en-US" sz="2400" dirty="0" smtClean="0"/>
              <a:t>This </a:t>
            </a:r>
            <a:r>
              <a:rPr lang="en-US" sz="2400" dirty="0"/>
              <a:t>includes: transfer students who qualified for </a:t>
            </a:r>
            <a:r>
              <a:rPr lang="en-US" sz="2400" dirty="0" smtClean="0"/>
              <a:t>EL </a:t>
            </a:r>
            <a:r>
              <a:rPr lang="en-US" sz="2400" dirty="0"/>
              <a:t>services from another WA school </a:t>
            </a:r>
            <a:r>
              <a:rPr lang="en-US" sz="2400" dirty="0" smtClean="0"/>
              <a:t>district and students </a:t>
            </a:r>
            <a:r>
              <a:rPr lang="en-US" sz="2400" dirty="0"/>
              <a:t>who are dually qualified </a:t>
            </a:r>
            <a:r>
              <a:rPr lang="en-US" sz="2400" dirty="0" smtClean="0"/>
              <a:t>but only </a:t>
            </a:r>
            <a:r>
              <a:rPr lang="en-US" sz="2400" dirty="0"/>
              <a:t>access </a:t>
            </a:r>
            <a:r>
              <a:rPr lang="en-US" sz="2400" dirty="0" smtClean="0"/>
              <a:t>Special Education services.</a:t>
            </a:r>
          </a:p>
          <a:p>
            <a:pPr marL="400050" indent="-342900">
              <a:buFont typeface="Wingdings" panose="05000000000000000000" pitchFamily="2" charset="2"/>
              <a:buChar char="Ø"/>
            </a:pPr>
            <a:r>
              <a:rPr lang="en-US" sz="2400" dirty="0" smtClean="0"/>
              <a:t>Native American students in a Title III program.</a:t>
            </a:r>
          </a:p>
          <a:p>
            <a:pPr marL="400050" indent="-342900">
              <a:buFont typeface="Wingdings" panose="05000000000000000000" pitchFamily="2" charset="2"/>
              <a:buChar char="Ø"/>
            </a:pPr>
            <a:r>
              <a:rPr lang="en-US" sz="2400" dirty="0" smtClean="0"/>
              <a:t>Students </a:t>
            </a:r>
            <a:r>
              <a:rPr lang="en-US" sz="2400" dirty="0"/>
              <a:t>whose parents have declined services. </a:t>
            </a:r>
            <a:endParaRPr lang="en-US" sz="2400" dirty="0" smtClean="0"/>
          </a:p>
          <a:p>
            <a:pPr marL="400050" indent="-342900">
              <a:buFont typeface="Wingdings" panose="05000000000000000000" pitchFamily="2" charset="2"/>
              <a:buChar char="Ø"/>
            </a:pPr>
            <a:r>
              <a:rPr lang="en-US" sz="2400" dirty="0" smtClean="0"/>
              <a:t>Qualified students attending private schools within our district.</a:t>
            </a:r>
          </a:p>
          <a:p>
            <a:pPr marL="400050" indent="-342900">
              <a:buFont typeface="Wingdings" panose="05000000000000000000" pitchFamily="2" charset="2"/>
              <a:buChar char="Ø"/>
            </a:pPr>
            <a:r>
              <a:rPr lang="en-US" sz="2400" dirty="0" smtClean="0"/>
              <a:t>Foreign language exchange students on an F-1 Visa</a:t>
            </a:r>
          </a:p>
          <a:p>
            <a:pPr marL="57150" indent="0">
              <a:buNone/>
            </a:pPr>
            <a:r>
              <a:rPr lang="en-US" sz="2400" dirty="0" smtClean="0"/>
              <a:t>Note</a:t>
            </a:r>
            <a:r>
              <a:rPr lang="en-US" sz="2400" dirty="0"/>
              <a:t>: </a:t>
            </a:r>
            <a:r>
              <a:rPr lang="en-US" sz="2400" dirty="0" smtClean="0"/>
              <a:t>To </a:t>
            </a:r>
            <a:r>
              <a:rPr lang="en-US" sz="2400" dirty="0"/>
              <a:t>decline </a:t>
            </a:r>
            <a:r>
              <a:rPr lang="en-US" sz="2400" dirty="0" smtClean="0"/>
              <a:t>ELPA21 </a:t>
            </a:r>
            <a:r>
              <a:rPr lang="en-US" sz="2400" dirty="0"/>
              <a:t>testing, parent(s) must complete the “Parent Refusal Form” used for all state </a:t>
            </a:r>
            <a:r>
              <a:rPr lang="en-US" sz="2400" dirty="0" smtClean="0"/>
              <a:t>assessments.</a:t>
            </a:r>
            <a:endParaRPr lang="en-US" sz="2400"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7</a:t>
            </a:fld>
            <a:endParaRPr lang="en-US" altLang="en-US"/>
          </a:p>
        </p:txBody>
      </p:sp>
    </p:spTree>
    <p:extLst>
      <p:ext uri="{BB962C8B-B14F-4D97-AF65-F5344CB8AC3E}">
        <p14:creationId xmlns:p14="http://schemas.microsoft.com/office/powerpoint/2010/main" val="583141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543800" cy="1143000"/>
          </a:xfrm>
        </p:spPr>
        <p:txBody>
          <a:bodyPr>
            <a:normAutofit fontScale="90000"/>
          </a:bodyPr>
          <a:lstStyle/>
          <a:p>
            <a:r>
              <a:rPr lang="en-US" dirty="0"/>
              <a:t>Participation Requirements</a:t>
            </a:r>
            <a:br>
              <a:rPr lang="en-US" dirty="0"/>
            </a:br>
            <a:r>
              <a:rPr lang="en-US" dirty="0" smtClean="0"/>
              <a:t>for the 2017 annual elpa21</a:t>
            </a:r>
            <a:endParaRPr lang="en-US" dirty="0"/>
          </a:p>
        </p:txBody>
      </p:sp>
      <p:sp>
        <p:nvSpPr>
          <p:cNvPr id="4" name="Slide Number Placeholder 3"/>
          <p:cNvSpPr>
            <a:spLocks noGrp="1"/>
          </p:cNvSpPr>
          <p:nvPr>
            <p:ph type="sldNum" sz="quarter" idx="12"/>
          </p:nvPr>
        </p:nvSpPr>
        <p:spPr/>
        <p:txBody>
          <a:bodyPr/>
          <a:lstStyle/>
          <a:p>
            <a:fld id="{019D9A97-9108-4ABA-9730-D98D85C9AC06}" type="slidenum">
              <a:rPr lang="en-US" altLang="en-US" smtClean="0"/>
              <a:pPr/>
              <a:t>8</a:t>
            </a:fld>
            <a:endParaRPr lang="en-US" altLang="en-US"/>
          </a:p>
        </p:txBody>
      </p:sp>
      <p:graphicFrame>
        <p:nvGraphicFramePr>
          <p:cNvPr id="7" name="Group 43"/>
          <p:cNvGraphicFramePr>
            <a:graphicFrameLocks/>
          </p:cNvGraphicFramePr>
          <p:nvPr>
            <p:extLst>
              <p:ext uri="{D42A27DB-BD31-4B8C-83A1-F6EECF244321}">
                <p14:modId xmlns:p14="http://schemas.microsoft.com/office/powerpoint/2010/main" val="2417963021"/>
              </p:ext>
            </p:extLst>
          </p:nvPr>
        </p:nvGraphicFramePr>
        <p:xfrm>
          <a:off x="1536700" y="1422875"/>
          <a:ext cx="6299200" cy="3577300"/>
        </p:xfrm>
        <a:graphic>
          <a:graphicData uri="http://schemas.openxmlformats.org/drawingml/2006/table">
            <a:tbl>
              <a:tblPr/>
              <a:tblGrid>
                <a:gridCol w="3068638">
                  <a:extLst>
                    <a:ext uri="{9D8B030D-6E8A-4147-A177-3AD203B41FA5}">
                      <a16:colId xmlns:a16="http://schemas.microsoft.com/office/drawing/2014/main" val="20000"/>
                    </a:ext>
                  </a:extLst>
                </a:gridCol>
                <a:gridCol w="1630362">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If the student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sng" strike="noStrike" cap="none" normalizeH="0" baseline="0" dirty="0" smtClean="0">
                          <a:ln>
                            <a:noFill/>
                          </a:ln>
                          <a:solidFill>
                            <a:schemeClr val="tx1"/>
                          </a:solidFill>
                          <a:effectLst/>
                          <a:latin typeface="Arial" pitchFamily="34" charset="0"/>
                          <a:cs typeface="Arial" pitchFamily="34" charset="0"/>
                        </a:rPr>
                        <a:t>Must Test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 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sng" strike="noStrike" cap="none" normalizeH="0" baseline="0" dirty="0" smtClean="0">
                          <a:ln>
                            <a:noFill/>
                          </a:ln>
                          <a:solidFill>
                            <a:schemeClr val="tx1"/>
                          </a:solidFill>
                          <a:effectLst/>
                          <a:latin typeface="Arial" pitchFamily="34" charset="0"/>
                          <a:cs typeface="Arial" pitchFamily="34" charset="0"/>
                        </a:rPr>
                        <a:t>Will Test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 2018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20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Enrolled in a previous year and still receiving ELD services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If not tested</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as Level 3</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Proficient in a previous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Qualified* for services on or before March 17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910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Qualified* for services after March 17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sz="4800" b="1" i="0" u="none" strike="noStrike" cap="none" normalizeH="0" baseline="0" dirty="0" smtClean="0">
                        <a:ln>
                          <a:noFill/>
                        </a:ln>
                        <a:solidFill>
                          <a:schemeClr val="accent2">
                            <a:lumMod val="75000"/>
                          </a:schemeClr>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9" name="Picture 80" descr="MCj04347130000[1]"/>
          <p:cNvPicPr>
            <a:picLocks noChangeAspect="1" noChangeArrowheads="1"/>
          </p:cNvPicPr>
          <p:nvPr/>
        </p:nvPicPr>
        <p:blipFill>
          <a:blip r:embed="rId3"/>
          <a:srcRect/>
          <a:stretch>
            <a:fillRect/>
          </a:stretch>
        </p:blipFill>
        <p:spPr bwMode="auto">
          <a:xfrm>
            <a:off x="5181600" y="2364521"/>
            <a:ext cx="625475" cy="654834"/>
          </a:xfrm>
          <a:prstGeom prst="rect">
            <a:avLst/>
          </a:prstGeom>
          <a:noFill/>
          <a:ln w="9525">
            <a:noFill/>
            <a:miter lim="800000"/>
            <a:headEnd/>
            <a:tailEnd/>
          </a:ln>
        </p:spPr>
      </p:pic>
      <p:pic>
        <p:nvPicPr>
          <p:cNvPr id="12" name="Picture 80" descr="MCj04347130000[1]"/>
          <p:cNvPicPr>
            <a:picLocks noChangeAspect="1" noChangeArrowheads="1"/>
          </p:cNvPicPr>
          <p:nvPr/>
        </p:nvPicPr>
        <p:blipFill>
          <a:blip r:embed="rId3"/>
          <a:srcRect/>
          <a:stretch>
            <a:fillRect/>
          </a:stretch>
        </p:blipFill>
        <p:spPr bwMode="auto">
          <a:xfrm>
            <a:off x="5179325" y="3394457"/>
            <a:ext cx="625475" cy="654834"/>
          </a:xfrm>
          <a:prstGeom prst="rect">
            <a:avLst/>
          </a:prstGeom>
          <a:noFill/>
          <a:ln w="9525">
            <a:noFill/>
            <a:miter lim="800000"/>
            <a:headEnd/>
            <a:tailEnd/>
          </a:ln>
        </p:spPr>
      </p:pic>
      <p:pic>
        <p:nvPicPr>
          <p:cNvPr id="14" name="Picture 80" descr="MCj04347130000[1]"/>
          <p:cNvPicPr>
            <a:picLocks noChangeAspect="1" noChangeArrowheads="1"/>
          </p:cNvPicPr>
          <p:nvPr/>
        </p:nvPicPr>
        <p:blipFill>
          <a:blip r:embed="rId3"/>
          <a:srcRect/>
          <a:stretch>
            <a:fillRect/>
          </a:stretch>
        </p:blipFill>
        <p:spPr bwMode="auto">
          <a:xfrm>
            <a:off x="6781800" y="4191000"/>
            <a:ext cx="625475" cy="654834"/>
          </a:xfrm>
          <a:prstGeom prst="rect">
            <a:avLst/>
          </a:prstGeom>
          <a:noFill/>
          <a:ln w="9525">
            <a:noFill/>
            <a:miter lim="800000"/>
            <a:headEnd/>
            <a:tailEnd/>
          </a:ln>
        </p:spPr>
      </p:pic>
      <p:pic>
        <p:nvPicPr>
          <p:cNvPr id="16" name="Picture 80" descr="MCj04347130000[1]"/>
          <p:cNvPicPr>
            <a:picLocks noChangeAspect="1" noChangeArrowheads="1"/>
          </p:cNvPicPr>
          <p:nvPr/>
        </p:nvPicPr>
        <p:blipFill>
          <a:blip r:embed="rId3"/>
          <a:srcRect/>
          <a:stretch>
            <a:fillRect/>
          </a:stretch>
        </p:blipFill>
        <p:spPr bwMode="auto">
          <a:xfrm>
            <a:off x="6781800" y="2782758"/>
            <a:ext cx="549275" cy="575057"/>
          </a:xfrm>
          <a:prstGeom prst="rect">
            <a:avLst/>
          </a:prstGeom>
          <a:noFill/>
          <a:ln w="9525">
            <a:noFill/>
            <a:miter lim="800000"/>
            <a:headEnd/>
            <a:tailEnd/>
          </a:ln>
        </p:spPr>
      </p:pic>
      <p:sp>
        <p:nvSpPr>
          <p:cNvPr id="5" name="TextBox 4"/>
          <p:cNvSpPr txBox="1"/>
          <p:nvPr/>
        </p:nvSpPr>
        <p:spPr>
          <a:xfrm>
            <a:off x="636896" y="5029200"/>
            <a:ext cx="7924800" cy="646331"/>
          </a:xfrm>
          <a:prstGeom prst="rect">
            <a:avLst/>
          </a:prstGeom>
          <a:noFill/>
        </p:spPr>
        <p:txBody>
          <a:bodyPr wrap="square" rtlCol="0">
            <a:spAutoFit/>
          </a:bodyPr>
          <a:lstStyle/>
          <a:p>
            <a:pPr lvl="0" fontAlgn="base">
              <a:spcBef>
                <a:spcPct val="20000"/>
              </a:spcBef>
              <a:spcAft>
                <a:spcPct val="0"/>
              </a:spcAft>
              <a:buClr>
                <a:schemeClr val="folHlink"/>
              </a:buClr>
              <a:buSzPct val="90000"/>
            </a:pPr>
            <a:r>
              <a:rPr lang="en-US" dirty="0" smtClean="0">
                <a:latin typeface="Arial" pitchFamily="34" charset="0"/>
                <a:cs typeface="Arial" pitchFamily="34" charset="0"/>
              </a:rPr>
              <a:t>*Qualified for services based on the Placement Test administered </a:t>
            </a:r>
            <a:r>
              <a:rPr lang="en-US" dirty="0">
                <a:latin typeface="Arial" pitchFamily="34" charset="0"/>
                <a:cs typeface="Arial" pitchFamily="34" charset="0"/>
              </a:rPr>
              <a:t>within 10 days of </a:t>
            </a:r>
            <a:r>
              <a:rPr lang="en-US" dirty="0" smtClean="0">
                <a:latin typeface="Arial" pitchFamily="34" charset="0"/>
                <a:cs typeface="Arial" pitchFamily="34" charset="0"/>
              </a:rPr>
              <a:t>enrollment.</a:t>
            </a:r>
            <a:endParaRPr lang="en-US" dirty="0">
              <a:latin typeface="Arial" pitchFamily="34" charset="0"/>
              <a:cs typeface="Arial" pitchFamily="34" charset="0"/>
            </a:endParaRPr>
          </a:p>
        </p:txBody>
      </p:sp>
    </p:spTree>
    <p:extLst>
      <p:ext uri="{BB962C8B-B14F-4D97-AF65-F5344CB8AC3E}">
        <p14:creationId xmlns:p14="http://schemas.microsoft.com/office/powerpoint/2010/main" val="499920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6200"/>
            <a:ext cx="8458200" cy="1143000"/>
          </a:xfrm>
        </p:spPr>
        <p:txBody>
          <a:bodyPr anchor="t">
            <a:normAutofit fontScale="90000"/>
          </a:bodyPr>
          <a:lstStyle/>
          <a:p>
            <a:pPr eaLnBrk="1" hangingPunct="1"/>
            <a:r>
              <a:rPr lang="en-US" sz="4000" dirty="0" smtClean="0">
                <a:latin typeface="+mn-lt"/>
              </a:rPr>
              <a:t>Professional Standards, incident, and Reporting Guidelines (PIRG)</a:t>
            </a:r>
          </a:p>
        </p:txBody>
      </p:sp>
      <p:sp>
        <p:nvSpPr>
          <p:cNvPr id="21507" name="Rectangle 3"/>
          <p:cNvSpPr>
            <a:spLocks noGrp="1" noChangeArrowheads="1"/>
          </p:cNvSpPr>
          <p:nvPr>
            <p:ph idx="1"/>
          </p:nvPr>
        </p:nvSpPr>
        <p:spPr>
          <a:xfrm>
            <a:off x="228600" y="1447799"/>
            <a:ext cx="6934200" cy="3686739"/>
          </a:xfrm>
          <a:noFill/>
        </p:spPr>
        <p:txBody>
          <a:bodyPr>
            <a:normAutofit/>
          </a:bodyPr>
          <a:lstStyle/>
          <a:p>
            <a:pPr marL="68580" indent="0">
              <a:lnSpc>
                <a:spcPct val="90000"/>
              </a:lnSpc>
              <a:buClr>
                <a:schemeClr val="accent2"/>
              </a:buClr>
              <a:buSzPct val="100000"/>
              <a:buNone/>
              <a:defRPr/>
            </a:pPr>
            <a:r>
              <a:rPr lang="en-US" sz="2400" dirty="0" smtClean="0"/>
              <a:t>It is your responsibility to read the PIRG and ensure that standard procedures are adhered to.</a:t>
            </a:r>
          </a:p>
          <a:p>
            <a:pPr marL="1206500" lvl="1" indent="-320675">
              <a:spcBef>
                <a:spcPts val="600"/>
              </a:spcBef>
              <a:buSzPct val="100000"/>
              <a:buFont typeface="Wingdings" panose="05000000000000000000" pitchFamily="2" charset="2"/>
              <a:buChar char="Ø"/>
              <a:defRPr/>
            </a:pPr>
            <a:r>
              <a:rPr lang="en-US" sz="2200" dirty="0" smtClean="0"/>
              <a:t>Ensure understanding of test protocol.</a:t>
            </a:r>
          </a:p>
          <a:p>
            <a:pPr marL="1206500" lvl="1" indent="-320675">
              <a:spcBef>
                <a:spcPts val="600"/>
              </a:spcBef>
              <a:buSzPct val="100000"/>
              <a:buFont typeface="Wingdings" panose="05000000000000000000" pitchFamily="2" charset="2"/>
              <a:buChar char="Ø"/>
              <a:defRPr/>
            </a:pPr>
            <a:r>
              <a:rPr lang="en-US" sz="2200" dirty="0" smtClean="0"/>
              <a:t>Confirm the student matches booklet name.</a:t>
            </a:r>
          </a:p>
          <a:p>
            <a:pPr marL="1206500" lvl="1" indent="-320675">
              <a:spcBef>
                <a:spcPts val="600"/>
              </a:spcBef>
              <a:buSzPct val="100000"/>
              <a:buFont typeface="Wingdings" panose="05000000000000000000" pitchFamily="2" charset="2"/>
              <a:buChar char="Ø"/>
              <a:defRPr/>
            </a:pPr>
            <a:r>
              <a:rPr lang="en-US" sz="2200" dirty="0" smtClean="0"/>
              <a:t>Watch for irregularities during testing.</a:t>
            </a:r>
          </a:p>
          <a:p>
            <a:pPr marL="1206500" lvl="1" indent="-320675">
              <a:spcBef>
                <a:spcPts val="600"/>
              </a:spcBef>
              <a:buSzPct val="100000"/>
              <a:buFont typeface="Wingdings" panose="05000000000000000000" pitchFamily="2" charset="2"/>
              <a:buChar char="Ø"/>
              <a:defRPr/>
            </a:pPr>
            <a:r>
              <a:rPr lang="en-US" sz="2200" dirty="0" smtClean="0"/>
              <a:t>Document any inappropriate behavior.</a:t>
            </a:r>
          </a:p>
          <a:p>
            <a:pPr marL="1206500" lvl="1" indent="-320675">
              <a:spcBef>
                <a:spcPts val="600"/>
              </a:spcBef>
              <a:buSzPct val="100000"/>
              <a:buFont typeface="Wingdings" panose="05000000000000000000" pitchFamily="2" charset="2"/>
              <a:buChar char="Ø"/>
              <a:defRPr/>
            </a:pPr>
            <a:r>
              <a:rPr lang="en-US" sz="2200" dirty="0" smtClean="0"/>
              <a:t>Follow the Code of Professional Conduct </a:t>
            </a:r>
            <a:br>
              <a:rPr lang="en-US" sz="2200" dirty="0" smtClean="0"/>
            </a:br>
            <a:r>
              <a:rPr lang="en-US" sz="2200" dirty="0" smtClean="0"/>
              <a:t>Chapter 181-87 WAC.</a:t>
            </a:r>
          </a:p>
          <a:p>
            <a:pPr marL="1206500" lvl="1" indent="-320675">
              <a:spcBef>
                <a:spcPts val="600"/>
              </a:spcBef>
              <a:buSzPct val="100000"/>
              <a:buFont typeface="Wingdings" panose="05000000000000000000" pitchFamily="2" charset="2"/>
              <a:buChar char="Ø"/>
              <a:defRPr/>
            </a:pPr>
            <a:r>
              <a:rPr lang="en-US" sz="2200" dirty="0" smtClean="0"/>
              <a:t>Volunteers are not allowed in a testing room.</a:t>
            </a:r>
          </a:p>
          <a:p>
            <a:pPr marL="765175" lvl="1">
              <a:spcBef>
                <a:spcPts val="600"/>
              </a:spcBef>
              <a:buSzPct val="95000"/>
              <a:defRPr/>
            </a:pPr>
            <a:endParaRPr lang="en-US" sz="2100" dirty="0" smtClean="0"/>
          </a:p>
        </p:txBody>
      </p:sp>
      <p:sp>
        <p:nvSpPr>
          <p:cNvPr id="10" name="Slide Number Placeholder 9"/>
          <p:cNvSpPr>
            <a:spLocks noGrp="1"/>
          </p:cNvSpPr>
          <p:nvPr>
            <p:ph type="sldNum" sz="quarter" idx="12"/>
          </p:nvPr>
        </p:nvSpPr>
        <p:spPr/>
        <p:txBody>
          <a:bodyPr/>
          <a:lstStyle/>
          <a:p>
            <a:pPr>
              <a:defRPr/>
            </a:pPr>
            <a:fld id="{8F1014EE-B8F2-4DEA-8DFB-B80818A1CC09}" type="slidenum">
              <a:rPr lang="en-US" smtClean="0"/>
              <a:pPr>
                <a:defRPr/>
              </a:pPr>
              <a:t>9</a:t>
            </a:fld>
            <a:endParaRPr lang="en-US"/>
          </a:p>
        </p:txBody>
      </p:sp>
      <p:pic>
        <p:nvPicPr>
          <p:cNvPr id="13316" name="Picture 72" descr="code"/>
          <p:cNvPicPr>
            <a:picLocks noChangeAspect="1" noChangeArrowheads="1"/>
          </p:cNvPicPr>
          <p:nvPr/>
        </p:nvPicPr>
        <p:blipFill>
          <a:blip r:embed="rId3"/>
          <a:srcRect r="24742"/>
          <a:stretch>
            <a:fillRect/>
          </a:stretch>
        </p:blipFill>
        <p:spPr bwMode="auto">
          <a:xfrm>
            <a:off x="7227886" y="1219200"/>
            <a:ext cx="1851025" cy="3998913"/>
          </a:xfrm>
          <a:prstGeom prst="rect">
            <a:avLst/>
          </a:prstGeom>
          <a:noFill/>
          <a:ln w="9525">
            <a:noFill/>
            <a:miter lim="800000"/>
            <a:headEnd/>
            <a:tailEnd/>
          </a:ln>
        </p:spPr>
      </p:pic>
      <p:sp>
        <p:nvSpPr>
          <p:cNvPr id="6" name="TextBox 5"/>
          <p:cNvSpPr txBox="1"/>
          <p:nvPr/>
        </p:nvSpPr>
        <p:spPr>
          <a:xfrm>
            <a:off x="7543799" y="3505200"/>
            <a:ext cx="1219200" cy="200025"/>
          </a:xfrm>
          <a:prstGeom prst="rect">
            <a:avLst/>
          </a:prstGeom>
          <a:solidFill>
            <a:srgbClr val="FBD9FB"/>
          </a:solidFill>
          <a:ln>
            <a:noFill/>
          </a:ln>
        </p:spPr>
        <p:txBody>
          <a:bodyPr>
            <a:spAutoFit/>
          </a:bodyPr>
          <a:lstStyle/>
          <a:p>
            <a:pPr>
              <a:defRPr/>
            </a:pPr>
            <a:r>
              <a:rPr lang="en-US" sz="700" dirty="0">
                <a:solidFill>
                  <a:schemeClr val="tx1">
                    <a:lumMod val="50000"/>
                    <a:lumOff val="50000"/>
                  </a:schemeClr>
                </a:solidFill>
              </a:rPr>
              <a:t>Chapter 181-87 WAC</a:t>
            </a:r>
          </a:p>
        </p:txBody>
      </p:sp>
      <p:sp>
        <p:nvSpPr>
          <p:cNvPr id="13318" name="Rectangle 6"/>
          <p:cNvSpPr>
            <a:spLocks noChangeArrowheads="1"/>
          </p:cNvSpPr>
          <p:nvPr/>
        </p:nvSpPr>
        <p:spPr bwMode="auto">
          <a:xfrm>
            <a:off x="4119539" y="5414946"/>
            <a:ext cx="5334000" cy="430213"/>
          </a:xfrm>
          <a:prstGeom prst="rect">
            <a:avLst/>
          </a:prstGeom>
          <a:noFill/>
          <a:ln w="9525">
            <a:noFill/>
            <a:miter lim="800000"/>
            <a:headEnd/>
            <a:tailEnd/>
          </a:ln>
        </p:spPr>
        <p:txBody>
          <a:bodyPr>
            <a:spAutoFit/>
          </a:bodyPr>
          <a:lstStyle/>
          <a:p>
            <a:r>
              <a:rPr lang="en-US" sz="400" dirty="0"/>
              <a:t/>
            </a:r>
            <a:br>
              <a:rPr lang="en-US" sz="400" dirty="0"/>
            </a:br>
            <a:r>
              <a:rPr lang="en-US" u="sng" dirty="0">
                <a:solidFill>
                  <a:srgbClr val="002776"/>
                </a:solidFill>
                <a:latin typeface="Calibri" pitchFamily="34" charset="0"/>
              </a:rPr>
              <a:t> www.k12.wa.us/ProfPractices/CodeConduct.aspx </a:t>
            </a:r>
            <a:endParaRPr lang="en-US" dirty="0"/>
          </a:p>
        </p:txBody>
      </p:sp>
      <p:sp>
        <p:nvSpPr>
          <p:cNvPr id="13319" name="Rectangle 7"/>
          <p:cNvSpPr>
            <a:spLocks noChangeArrowheads="1"/>
          </p:cNvSpPr>
          <p:nvPr/>
        </p:nvSpPr>
        <p:spPr bwMode="auto">
          <a:xfrm>
            <a:off x="79608" y="5134539"/>
            <a:ext cx="7543800" cy="369332"/>
          </a:xfrm>
          <a:prstGeom prst="rect">
            <a:avLst/>
          </a:prstGeom>
          <a:noFill/>
          <a:ln w="9525">
            <a:noFill/>
            <a:miter lim="800000"/>
            <a:headEnd/>
            <a:tailEnd/>
          </a:ln>
        </p:spPr>
        <p:txBody>
          <a:bodyPr>
            <a:spAutoFit/>
          </a:bodyPr>
          <a:lstStyle/>
          <a:p>
            <a:pPr>
              <a:tabLst>
                <a:tab pos="60325" algn="l"/>
                <a:tab pos="1717675" algn="l"/>
              </a:tabLst>
            </a:pPr>
            <a:r>
              <a:rPr lang="en-US" dirty="0">
                <a:solidFill>
                  <a:schemeClr val="accent2"/>
                </a:solidFill>
                <a:latin typeface="Calibri" pitchFamily="34" charset="0"/>
              </a:rPr>
              <a:t>Detailed information is available on the OSPI Web site at the following link:</a:t>
            </a:r>
          </a:p>
        </p:txBody>
      </p:sp>
      <p:pic>
        <p:nvPicPr>
          <p:cNvPr id="9" name="Picture 8" descr="What's new in 15.2 - Provides an overview of changes during th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193" y="1671376"/>
            <a:ext cx="882693" cy="882693"/>
          </a:xfrm>
          <a:prstGeom prst="rect">
            <a:avLst/>
          </a:prstGeom>
        </p:spPr>
      </p:pic>
    </p:spTree>
    <p:extLst>
      <p:ext uri="{BB962C8B-B14F-4D97-AF65-F5344CB8AC3E}">
        <p14:creationId xmlns:p14="http://schemas.microsoft.com/office/powerpoint/2010/main" val="3691984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Custom 2">
      <a:dk1>
        <a:srgbClr val="3C3C3C"/>
      </a:dk1>
      <a:lt1>
        <a:srgbClr val="FFFFFF"/>
      </a:lt1>
      <a:dk2>
        <a:srgbClr val="F2F2F2"/>
      </a:dk2>
      <a:lt2>
        <a:srgbClr val="D4D4D4"/>
      </a:lt2>
      <a:accent1>
        <a:srgbClr val="86CE24"/>
      </a:accent1>
      <a:accent2>
        <a:srgbClr val="0033CC"/>
      </a:accent2>
      <a:accent3>
        <a:srgbClr val="0070C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7631</TotalTime>
  <Words>4578</Words>
  <Application>Microsoft Office PowerPoint</Application>
  <PresentationFormat>On-screen Show (4:3)</PresentationFormat>
  <Paragraphs>571</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ＭＳ Ｐゴシック</vt:lpstr>
      <vt:lpstr>Arial</vt:lpstr>
      <vt:lpstr>Calibri</vt:lpstr>
      <vt:lpstr>Gill Sans MT</vt:lpstr>
      <vt:lpstr>Microsoft New Tai Lue</vt:lpstr>
      <vt:lpstr>Times</vt:lpstr>
      <vt:lpstr>Times New Roman</vt:lpstr>
      <vt:lpstr>Verdana</vt:lpstr>
      <vt:lpstr>Wingdings</vt:lpstr>
      <vt:lpstr>Wingdings 3</vt:lpstr>
      <vt:lpstr>Urban Pop</vt:lpstr>
      <vt:lpstr>School Coordinator  &amp;   test administrator Training</vt:lpstr>
      <vt:lpstr>Introductions</vt:lpstr>
      <vt:lpstr>Acronyms</vt:lpstr>
      <vt:lpstr>Important dates</vt:lpstr>
      <vt:lpstr>WHAT’S NEW?</vt:lpstr>
      <vt:lpstr>ELPA21 PURPOSE </vt:lpstr>
      <vt:lpstr>Who Takes the Annual Test </vt:lpstr>
      <vt:lpstr>Participation Requirements for the 2017 annual elpa21</vt:lpstr>
      <vt:lpstr>Professional Standards, incident, and Reporting Guidelines (PIRG)</vt:lpstr>
      <vt:lpstr>Test Security Materials</vt:lpstr>
      <vt:lpstr>TEST INFORMATION</vt:lpstr>
      <vt:lpstr>subTest information</vt:lpstr>
      <vt:lpstr>subTest information</vt:lpstr>
      <vt:lpstr>SubTest information</vt:lpstr>
      <vt:lpstr>SubTest information</vt:lpstr>
      <vt:lpstr>Pausing within segments</vt:lpstr>
      <vt:lpstr>K and 1 writing Test booklets </vt:lpstr>
      <vt:lpstr>TEST PREPARATION</vt:lpstr>
      <vt:lpstr>Test scheduling</vt:lpstr>
      <vt:lpstr>TEST Preparation</vt:lpstr>
      <vt:lpstr>Tools, Supports &amp; Accommodations</vt:lpstr>
      <vt:lpstr>Printing Test Tickets</vt:lpstr>
      <vt:lpstr>TEST ADMINISTRATION</vt:lpstr>
      <vt:lpstr>TA Interface</vt:lpstr>
      <vt:lpstr>Student Interface</vt:lpstr>
      <vt:lpstr>Test Security - Room Setting</vt:lpstr>
      <vt:lpstr>During testing</vt:lpstr>
      <vt:lpstr>During Testing</vt:lpstr>
      <vt:lpstr>Common chromebook (CB) solutions</vt:lpstr>
      <vt:lpstr>New Student</vt:lpstr>
      <vt:lpstr>Irregularities</vt:lpstr>
      <vt:lpstr>Required Documentation</vt:lpstr>
      <vt:lpstr>Materials on Docushare</vt:lpstr>
      <vt:lpstr>Questions</vt:lpstr>
      <vt:lpstr>Test Management </vt:lpstr>
      <vt:lpstr>TIDE</vt:lpstr>
      <vt:lpstr>Online Reporting System</vt:lpstr>
      <vt:lpstr>Navigating WCAP</vt:lpstr>
      <vt:lpstr>PowerPoint Presentation</vt:lpstr>
    </vt:vector>
  </TitlesOfParts>
  <Company>Everett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TCampbell@everettsd.org</dc:creator>
  <cp:lastModifiedBy>Jennifer Longchamps</cp:lastModifiedBy>
  <cp:revision>868</cp:revision>
  <cp:lastPrinted>2017-01-25T20:41:21Z</cp:lastPrinted>
  <dcterms:created xsi:type="dcterms:W3CDTF">2015-02-13T16:19:59Z</dcterms:created>
  <dcterms:modified xsi:type="dcterms:W3CDTF">2017-01-27T19:29:24Z</dcterms:modified>
</cp:coreProperties>
</file>