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handoutMasterIdLst>
    <p:handoutMasterId r:id="rId23"/>
  </p:handoutMasterIdLst>
  <p:sldIdLst>
    <p:sldId id="257" r:id="rId2"/>
    <p:sldId id="286" r:id="rId3"/>
    <p:sldId id="287" r:id="rId4"/>
    <p:sldId id="288" r:id="rId5"/>
    <p:sldId id="289" r:id="rId6"/>
    <p:sldId id="290" r:id="rId7"/>
    <p:sldId id="291" r:id="rId8"/>
    <p:sldId id="292" r:id="rId9"/>
    <p:sldId id="293" r:id="rId10"/>
    <p:sldId id="274" r:id="rId11"/>
    <p:sldId id="282" r:id="rId12"/>
    <p:sldId id="283" r:id="rId13"/>
    <p:sldId id="273" r:id="rId14"/>
    <p:sldId id="272" r:id="rId15"/>
    <p:sldId id="275" r:id="rId16"/>
    <p:sldId id="284" r:id="rId17"/>
    <p:sldId id="285" r:id="rId18"/>
    <p:sldId id="278" r:id="rId19"/>
    <p:sldId id="279" r:id="rId20"/>
    <p:sldId id="280" r:id="rId2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9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01" autoAdjust="0"/>
    <p:restoredTop sz="58061" autoAdjust="0"/>
  </p:normalViewPr>
  <p:slideViewPr>
    <p:cSldViewPr snapToGrid="0" showGuides="1">
      <p:cViewPr varScale="1">
        <p:scale>
          <a:sx n="45" d="100"/>
          <a:sy n="45" d="100"/>
        </p:scale>
        <p:origin x="1074" y="36"/>
      </p:cViewPr>
      <p:guideLst>
        <p:guide orient="horz" pos="2160"/>
        <p:guide pos="3840"/>
      </p:guideLst>
    </p:cSldViewPr>
  </p:slideViewPr>
  <p:notesTextViewPr>
    <p:cViewPr>
      <p:scale>
        <a:sx n="1" d="1"/>
        <a:sy n="1" d="1"/>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A80B926-5A6E-4157-A6EE-6679BC465FF5}" type="datetimeFigureOut">
              <a:rPr lang="en-US" smtClean="0"/>
              <a:t>3/30/2017</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16FEDD95-1193-4AC3-B975-6791CEA97340}" type="slidenum">
              <a:rPr lang="en-US" smtClean="0"/>
              <a:t>‹#›</a:t>
            </a:fld>
            <a:endParaRPr lang="en-US"/>
          </a:p>
        </p:txBody>
      </p:sp>
    </p:spTree>
    <p:extLst>
      <p:ext uri="{BB962C8B-B14F-4D97-AF65-F5344CB8AC3E}">
        <p14:creationId xmlns:p14="http://schemas.microsoft.com/office/powerpoint/2010/main" val="34576576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EC62B4F-D633-4A33-8B23-F9A6D3714D9E}" type="datetimeFigureOut">
              <a:rPr lang="en-US" smtClean="0"/>
              <a:t>3/30/2017</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8ADE1E9-5A96-4579-AEB1-EA02B0C54450}" type="slidenum">
              <a:rPr lang="en-US" smtClean="0"/>
              <a:t>‹#›</a:t>
            </a:fld>
            <a:endParaRPr lang="en-US"/>
          </a:p>
        </p:txBody>
      </p:sp>
    </p:spTree>
    <p:extLst>
      <p:ext uri="{BB962C8B-B14F-4D97-AF65-F5344CB8AC3E}">
        <p14:creationId xmlns:p14="http://schemas.microsoft.com/office/powerpoint/2010/main" val="2709226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49478">
              <a:defRPr/>
            </a:pPr>
            <a:fld id="{39F8F69D-5214-4ECD-A5EA-FA9DBAC58388}" type="slidenum">
              <a:rPr lang="en-US">
                <a:solidFill>
                  <a:prstClr val="black"/>
                </a:solidFill>
                <a:latin typeface="Calibri" panose="020F0502020204030204"/>
              </a:rPr>
              <a:pPr defTabSz="949478">
                <a:defRPr/>
              </a:pPr>
              <a:t>1</a:t>
            </a:fld>
            <a:endParaRPr lang="en-US">
              <a:solidFill>
                <a:prstClr val="black"/>
              </a:solidFill>
              <a:latin typeface="Calibri" panose="020F0502020204030204"/>
            </a:endParaRPr>
          </a:p>
        </p:txBody>
      </p:sp>
    </p:spTree>
    <p:extLst>
      <p:ext uri="{BB962C8B-B14F-4D97-AF65-F5344CB8AC3E}">
        <p14:creationId xmlns:p14="http://schemas.microsoft.com/office/powerpoint/2010/main" val="30793408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r>
              <a:rPr lang="en-US" dirty="0" smtClean="0"/>
              <a:t>Smarter Balanced has released new practice performance tasks in mathematics for grades 3 through 8 and high school. Currently they are available on the Smarter Balanced practice and training test page, available via the first hyperlink here. As the screenshot for</a:t>
            </a:r>
            <a:r>
              <a:rPr lang="en-US" baseline="0" dirty="0" smtClean="0"/>
              <a:t> grade 3 </a:t>
            </a:r>
            <a:r>
              <a:rPr lang="en-US" dirty="0" smtClean="0"/>
              <a:t>shows, these performance tasks are labeled “NEW” and the old performance tasks are still available. Similarly</a:t>
            </a:r>
            <a:r>
              <a:rPr lang="en-US" baseline="0" dirty="0" smtClean="0"/>
              <a:t> to the old practice performance tasks, there are scoring guides for these new performance tasks in the practice test resources section on the Smarter Balanced page, available via the second hyperlink here. Please remember that no student responses or data are generated for the practice tests; scoring guides could be used for educator professional development or while students are taking a practice test because the practice tests and their scoring materials are not secure.</a:t>
            </a:r>
          </a:p>
          <a:p>
            <a:endParaRPr lang="en-US" baseline="0" dirty="0" smtClean="0"/>
          </a:p>
          <a:p>
            <a:r>
              <a:rPr lang="en-US" dirty="0" smtClean="0"/>
              <a:t>We are working with AIR to post these new performance tasks</a:t>
            </a:r>
            <a:r>
              <a:rPr lang="en-US" baseline="0" dirty="0" smtClean="0"/>
              <a:t> to the WCAP Portal on the Practice and Training Test section, available via the last hyperlink here. As with the Smarter Balanced page, the plan is to include both those new performance tasks and the old performance tasks on the page. The tentative schedule is to have them available sometime around March 24, but you can access them right now, if desired, through the Smarter Balanced site.</a:t>
            </a:r>
            <a:endParaRPr lang="en-US" dirty="0"/>
          </a:p>
        </p:txBody>
      </p:sp>
      <p:sp>
        <p:nvSpPr>
          <p:cNvPr id="4" name="Slide Number Placeholder 3"/>
          <p:cNvSpPr>
            <a:spLocks noGrp="1"/>
          </p:cNvSpPr>
          <p:nvPr>
            <p:ph type="sldNum" sz="quarter" idx="10"/>
          </p:nvPr>
        </p:nvSpPr>
        <p:spPr/>
        <p:txBody>
          <a:bodyPr/>
          <a:lstStyle/>
          <a:p>
            <a:fld id="{4743F1E3-71E9-4C9D-979A-507005575817}" type="slidenum">
              <a:rPr lang="en-US" smtClean="0"/>
              <a:t>10</a:t>
            </a:fld>
            <a:endParaRPr lang="en-US"/>
          </a:p>
        </p:txBody>
      </p:sp>
    </p:spTree>
    <p:extLst>
      <p:ext uri="{BB962C8B-B14F-4D97-AF65-F5344CB8AC3E}">
        <p14:creationId xmlns:p14="http://schemas.microsoft.com/office/powerpoint/2010/main" val="8620788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reminder that OSPI</a:t>
            </a:r>
            <a:r>
              <a:rPr lang="en-US" baseline="0" dirty="0" smtClean="0"/>
              <a:t> recently recruited educators to participate in a wide range of activities working for Smarter Balanced between now and the end of the calendar year. Although this particular recruitment window closed in February, we were excited by the interest in these activities as we had over 200 educators who applied. We have passed along the Washington nominees to Smarter Balanced, so either they or the vendor running the meetings will be contacting selected educators directly with specific details.</a:t>
            </a:r>
            <a:endParaRPr lang="en-US" dirty="0"/>
          </a:p>
        </p:txBody>
      </p:sp>
      <p:sp>
        <p:nvSpPr>
          <p:cNvPr id="4" name="Slide Number Placeholder 3"/>
          <p:cNvSpPr>
            <a:spLocks noGrp="1"/>
          </p:cNvSpPr>
          <p:nvPr>
            <p:ph type="sldNum" sz="quarter" idx="10"/>
          </p:nvPr>
        </p:nvSpPr>
        <p:spPr/>
        <p:txBody>
          <a:bodyPr/>
          <a:lstStyle/>
          <a:p>
            <a:fld id="{4743F1E3-71E9-4C9D-979A-507005575817}" type="slidenum">
              <a:rPr lang="en-US" smtClean="0"/>
              <a:t>11</a:t>
            </a:fld>
            <a:endParaRPr lang="en-US"/>
          </a:p>
        </p:txBody>
      </p:sp>
    </p:spTree>
    <p:extLst>
      <p:ext uri="{BB962C8B-B14F-4D97-AF65-F5344CB8AC3E}">
        <p14:creationId xmlns:p14="http://schemas.microsoft.com/office/powerpoint/2010/main" val="29388962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 similar way, OSPI is recruiting educators from our state for a round of member-managed item writing. This is in addition</a:t>
            </a:r>
            <a:r>
              <a:rPr lang="en-US" baseline="0" dirty="0" smtClean="0"/>
              <a:t> to </a:t>
            </a:r>
            <a:r>
              <a:rPr lang="en-US" dirty="0" smtClean="0"/>
              <a:t>the Smarter Balanced teacher recruitment described on the previous slide.</a:t>
            </a:r>
            <a:r>
              <a:rPr lang="en-US" baseline="0" dirty="0" smtClean="0"/>
              <a:t> This member-managed work is an opportunity for educators to write and review items with guidance from OSPI staff using Smarter Balanced item development resources. Both mathematics and ELA opportunities will be the last two weeks in April, with specific dates shown for both content areas and committees. Educators who are signed up to receive email and text alerts from the ELA and mathematics assessment offices should have received a link to the application last Thursday. More information about each committee’s work is available through the two application links on this slide. Any interested educators are encouraged to apply by </a:t>
            </a:r>
            <a:r>
              <a:rPr lang="en-US" b="1" baseline="0" dirty="0" smtClean="0"/>
              <a:t>March 24</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4743F1E3-71E9-4C9D-979A-507005575817}" type="slidenum">
              <a:rPr lang="en-US" smtClean="0"/>
              <a:t>12</a:t>
            </a:fld>
            <a:endParaRPr lang="en-US"/>
          </a:p>
        </p:txBody>
      </p:sp>
    </p:spTree>
    <p:extLst>
      <p:ext uri="{BB962C8B-B14F-4D97-AF65-F5344CB8AC3E}">
        <p14:creationId xmlns:p14="http://schemas.microsoft.com/office/powerpoint/2010/main" val="34254986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Due to popular demand, we are keeping the registration application in WAMS open and available through the end </a:t>
            </a:r>
            <a:r>
              <a:rPr lang="en-US" baseline="0" smtClean="0"/>
              <a:t>of April.</a:t>
            </a:r>
            <a:endParaRPr lang="en-US" baseline="0" dirty="0" smtClean="0"/>
          </a:p>
        </p:txBody>
      </p:sp>
      <p:sp>
        <p:nvSpPr>
          <p:cNvPr id="4" name="Slide Number Placeholder 3"/>
          <p:cNvSpPr>
            <a:spLocks noGrp="1"/>
          </p:cNvSpPr>
          <p:nvPr>
            <p:ph type="sldNum" sz="quarter" idx="10"/>
          </p:nvPr>
        </p:nvSpPr>
        <p:spPr/>
        <p:txBody>
          <a:bodyPr/>
          <a:lstStyle/>
          <a:p>
            <a:fld id="{B76784AA-AA30-4F05-82FC-2D3CC773D67A}" type="slidenum">
              <a:rPr lang="en-US" smtClean="0"/>
              <a:t>13</a:t>
            </a:fld>
            <a:endParaRPr lang="en-US"/>
          </a:p>
        </p:txBody>
      </p:sp>
    </p:spTree>
    <p:extLst>
      <p:ext uri="{BB962C8B-B14F-4D97-AF65-F5344CB8AC3E}">
        <p14:creationId xmlns:p14="http://schemas.microsoft.com/office/powerpoint/2010/main" val="26384831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results</a:t>
            </a:r>
            <a:r>
              <a:rPr lang="en-US" baseline="0" dirty="0" smtClean="0"/>
              <a:t> of the Inventory of Time Students Spent Testing for the 2015-16 School Year is posted to the OSPI Legislative Reports webpage.  The link to the page is on the slide. Look at the 2017 list, look for the Assessment Inventory pdf at the bottom on the 2017 list (just above the 2016).</a:t>
            </a:r>
          </a:p>
          <a:p>
            <a:r>
              <a:rPr lang="en-US" baseline="0" dirty="0" smtClean="0"/>
              <a:t>We do not know if the legislature will request this type of information for the 2016-17 school year. </a:t>
            </a:r>
          </a:p>
          <a:p>
            <a:r>
              <a:rPr lang="en-US" baseline="0" dirty="0" smtClean="0"/>
              <a:t>We know that some of you elected to keep track during this school year just in case, and you are welcome to use the same data collection worksheet to gather the information. We have posted the file, called “</a:t>
            </a:r>
            <a:r>
              <a:rPr lang="en-US" baseline="0" dirty="0" err="1" smtClean="0"/>
              <a:t>AssessmentInventory_DataCollection_worksheet</a:t>
            </a:r>
            <a:r>
              <a:rPr lang="en-US" baseline="0" dirty="0" smtClean="0"/>
              <a:t>” to the Test Coordinators Resources General Information file on the Portal.</a:t>
            </a:r>
          </a:p>
          <a:p>
            <a:r>
              <a:rPr lang="en-US" baseline="0" dirty="0" smtClean="0"/>
              <a:t>We likely won’t know if the Legislature will request the information again until they pass a budget—since the request last year was part of </a:t>
            </a:r>
            <a:r>
              <a:rPr lang="en-US" baseline="0" smtClean="0"/>
              <a:t>the budget bill.</a:t>
            </a:r>
            <a:endParaRPr lang="en-US" dirty="0"/>
          </a:p>
        </p:txBody>
      </p:sp>
      <p:sp>
        <p:nvSpPr>
          <p:cNvPr id="4" name="Slide Number Placeholder 3"/>
          <p:cNvSpPr>
            <a:spLocks noGrp="1"/>
          </p:cNvSpPr>
          <p:nvPr>
            <p:ph type="sldNum" sz="quarter" idx="10"/>
          </p:nvPr>
        </p:nvSpPr>
        <p:spPr/>
        <p:txBody>
          <a:bodyPr/>
          <a:lstStyle/>
          <a:p>
            <a:fld id="{39F8F69D-5214-4ECD-A5EA-FA9DBAC58388}"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34791690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r>
              <a:rPr lang="en-US" dirty="0" smtClean="0"/>
              <a:t>The WA-AIM test window closes April</a:t>
            </a:r>
            <a:r>
              <a:rPr lang="en-US" baseline="0" dirty="0" smtClean="0"/>
              <a:t> 7, 2017 at 5:00 pm.  District and school test coordinators are encourage to use the Test Management menu tab to monitor their district or school submission progress.  Directions for accessing this feature are provided on the slide.  You will be able to look at the Status Summary by content and grade level and by </a:t>
            </a:r>
            <a:r>
              <a:rPr lang="en-US" baseline="0" smtClean="0"/>
              <a:t>Test Session.</a:t>
            </a:r>
            <a:endParaRPr lang="en-US" dirty="0"/>
          </a:p>
        </p:txBody>
      </p:sp>
      <p:sp>
        <p:nvSpPr>
          <p:cNvPr id="4" name="Slide Number Placeholder 3"/>
          <p:cNvSpPr>
            <a:spLocks noGrp="1"/>
          </p:cNvSpPr>
          <p:nvPr>
            <p:ph type="sldNum" sz="quarter" idx="10"/>
          </p:nvPr>
        </p:nvSpPr>
        <p:spPr/>
        <p:txBody>
          <a:bodyPr/>
          <a:lstStyle/>
          <a:p>
            <a:fld id="{4743F1E3-71E9-4C9D-979A-507005575817}" type="slidenum">
              <a:rPr lang="en-US" smtClean="0"/>
              <a:t>15</a:t>
            </a:fld>
            <a:endParaRPr lang="en-US"/>
          </a:p>
        </p:txBody>
      </p:sp>
    </p:spTree>
    <p:extLst>
      <p:ext uri="{BB962C8B-B14F-4D97-AF65-F5344CB8AC3E}">
        <p14:creationId xmlns:p14="http://schemas.microsoft.com/office/powerpoint/2010/main" val="31174031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ADE1E9-5A96-4579-AEB1-EA02B0C54450}" type="slidenum">
              <a:rPr lang="en-US" smtClean="0"/>
              <a:t>16</a:t>
            </a:fld>
            <a:endParaRPr lang="en-US"/>
          </a:p>
        </p:txBody>
      </p:sp>
    </p:spTree>
    <p:extLst>
      <p:ext uri="{BB962C8B-B14F-4D97-AF65-F5344CB8AC3E}">
        <p14:creationId xmlns:p14="http://schemas.microsoft.com/office/powerpoint/2010/main" val="6245979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ADE1E9-5A96-4579-AEB1-EA02B0C54450}" type="slidenum">
              <a:rPr lang="en-US" smtClean="0"/>
              <a:t>17</a:t>
            </a:fld>
            <a:endParaRPr lang="en-US"/>
          </a:p>
        </p:txBody>
      </p:sp>
    </p:spTree>
    <p:extLst>
      <p:ext uri="{BB962C8B-B14F-4D97-AF65-F5344CB8AC3E}">
        <p14:creationId xmlns:p14="http://schemas.microsoft.com/office/powerpoint/2010/main" val="27902052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ADE1E9-5A96-4579-AEB1-EA02B0C54450}" type="slidenum">
              <a:rPr lang="en-US" smtClean="0"/>
              <a:t>18</a:t>
            </a:fld>
            <a:endParaRPr lang="en-US"/>
          </a:p>
        </p:txBody>
      </p:sp>
    </p:spTree>
    <p:extLst>
      <p:ext uri="{BB962C8B-B14F-4D97-AF65-F5344CB8AC3E}">
        <p14:creationId xmlns:p14="http://schemas.microsoft.com/office/powerpoint/2010/main" val="24502755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ADE1E9-5A96-4579-AEB1-EA02B0C54450}" type="slidenum">
              <a:rPr lang="en-US" smtClean="0"/>
              <a:t>19</a:t>
            </a:fld>
            <a:endParaRPr lang="en-US"/>
          </a:p>
        </p:txBody>
      </p:sp>
    </p:spTree>
    <p:extLst>
      <p:ext uri="{BB962C8B-B14F-4D97-AF65-F5344CB8AC3E}">
        <p14:creationId xmlns:p14="http://schemas.microsoft.com/office/powerpoint/2010/main" val="3583670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8027" indent="-178027">
              <a:buFont typeface="Arial" panose="020B0604020202020204" pitchFamily="34" charset="0"/>
              <a:buChar char="•"/>
            </a:pPr>
            <a:r>
              <a:rPr lang="en-US" sz="1000" dirty="0"/>
              <a:t>The next monthly scheduled maintenance for all AIR systems (TIDE, TDS, ORS, AIR Ways, AVA and THSS) will be the weekend of March 24-26, April 21-23, and May 19-21. All monthly maintenance downtimes begin at 6:00pm on Friday and conclude at 7:00 pm on Sunday. No special testing schedules can be approved during this time.</a:t>
            </a:r>
          </a:p>
          <a:p>
            <a:endParaRPr lang="en-US" sz="1000" dirty="0"/>
          </a:p>
          <a:p>
            <a:pPr marL="178027" indent="-178027" defTabSz="949478">
              <a:buFont typeface="Arial" panose="020B0604020202020204" pitchFamily="34" charset="0"/>
              <a:buChar char="•"/>
              <a:defRPr/>
            </a:pPr>
            <a:r>
              <a:rPr lang="en-US" sz="1000" dirty="0"/>
              <a:t>The Test Delivery System has a scheduled downtime all day on Friday, April 17, beginning at 12:00 am, to prepare for the deployment of the online MSP Science Summative assessments.  These assessments will be available at 7:00 am on Monday, April 17 on the WCAP portal. </a:t>
            </a:r>
            <a:r>
              <a:rPr lang="en-US" sz="1000" dirty="0" smtClean="0"/>
              <a:t> News as of this morning, </a:t>
            </a:r>
            <a:r>
              <a:rPr lang="en-US" sz="1200" kern="1200" dirty="0" smtClean="0">
                <a:solidFill>
                  <a:schemeClr val="tx1"/>
                </a:solidFill>
                <a:effectLst/>
                <a:latin typeface="+mn-lt"/>
                <a:ea typeface="+mn-ea"/>
                <a:cs typeface="+mn-cs"/>
              </a:rPr>
              <a:t>To minimize additional downtime in April, TDS will have downtime on the evening of Thursday, April 27 from 6pm -7pm only and Friday, April 28 beginning at 6pm –Saturday, April 29 ending at 6 pm to prepare for the deployment of the NGSS High School Field Test that is opening on Monday, May 1.  </a:t>
            </a:r>
            <a:endParaRPr lang="en-US" sz="1000" dirty="0"/>
          </a:p>
          <a:p>
            <a:pPr marL="178027" indent="-178027" defTabSz="949478">
              <a:buFont typeface="Arial" panose="020B0604020202020204" pitchFamily="34" charset="0"/>
              <a:buChar char="•"/>
              <a:defRPr/>
            </a:pPr>
            <a:r>
              <a:rPr lang="en-US" sz="1000" dirty="0"/>
              <a:t>Please take time to review your schedules to ensure that testing sessions are not established during these downtimes. This should also include review of your ELPA21 test schedules.</a:t>
            </a:r>
          </a:p>
        </p:txBody>
      </p:sp>
      <p:sp>
        <p:nvSpPr>
          <p:cNvPr id="4" name="Slide Number Placeholder 3"/>
          <p:cNvSpPr>
            <a:spLocks noGrp="1"/>
          </p:cNvSpPr>
          <p:nvPr>
            <p:ph type="sldNum" sz="quarter" idx="10"/>
          </p:nvPr>
        </p:nvSpPr>
        <p:spPr/>
        <p:txBody>
          <a:bodyPr/>
          <a:lstStyle/>
          <a:p>
            <a:fld id="{F22F64E6-61A8-4FE4-B92C-D0297A8A231C}" type="slidenum">
              <a:rPr lang="en-US" smtClean="0"/>
              <a:t>2</a:t>
            </a:fld>
            <a:endParaRPr lang="en-US"/>
          </a:p>
        </p:txBody>
      </p:sp>
    </p:spTree>
    <p:extLst>
      <p:ext uri="{BB962C8B-B14F-4D97-AF65-F5344CB8AC3E}">
        <p14:creationId xmlns:p14="http://schemas.microsoft.com/office/powerpoint/2010/main" val="7753112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ADE1E9-5A96-4579-AEB1-EA02B0C54450}" type="slidenum">
              <a:rPr lang="en-US" smtClean="0"/>
              <a:t>20</a:t>
            </a:fld>
            <a:endParaRPr lang="en-US"/>
          </a:p>
        </p:txBody>
      </p:sp>
    </p:spTree>
    <p:extLst>
      <p:ext uri="{BB962C8B-B14F-4D97-AF65-F5344CB8AC3E}">
        <p14:creationId xmlns:p14="http://schemas.microsoft.com/office/powerpoint/2010/main" val="2927635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OSPI and AIR have been in conversation regarding the inclement weather that has hit </a:t>
            </a:r>
            <a:r>
              <a:rPr lang="en-US" sz="1000" dirty="0" smtClean="0"/>
              <a:t>much of Washington </a:t>
            </a:r>
            <a:r>
              <a:rPr lang="en-US" sz="1000" dirty="0"/>
              <a:t>and the </a:t>
            </a:r>
            <a:r>
              <a:rPr lang="en-US" sz="1000" dirty="0" smtClean="0"/>
              <a:t>option of </a:t>
            </a:r>
            <a:r>
              <a:rPr lang="en-US" sz="1000" dirty="0"/>
              <a:t>extending any of the windows for the Spring administration. We have confirmed that we are able to extend the Online Smarter Balanced ELA and Math testing window from June 9 until the end-of-day on June 15. This extension applies only to Smarter Balanced online on grade and OGL assessments for students in grades 3-8 and 10-12. </a:t>
            </a:r>
          </a:p>
          <a:p>
            <a:endParaRPr lang="en-US" sz="1000" dirty="0"/>
          </a:p>
          <a:p>
            <a:r>
              <a:rPr lang="en-US" sz="1000" dirty="0"/>
              <a:t>As a reminder, the </a:t>
            </a:r>
            <a:r>
              <a:rPr lang="en-US" sz="1000" dirty="0" smtClean="0"/>
              <a:t>Substitute Senate Bill </a:t>
            </a:r>
            <a:r>
              <a:rPr lang="en-US" sz="1000" dirty="0"/>
              <a:t>5803 </a:t>
            </a:r>
            <a:r>
              <a:rPr lang="en-US" sz="1000" dirty="0" smtClean="0"/>
              <a:t>for </a:t>
            </a:r>
            <a:r>
              <a:rPr lang="en-US" sz="1000" dirty="0"/>
              <a:t>K-4 literacy changed in 2016. Students in grade 3 are no longer assessed in a </a:t>
            </a:r>
            <a:r>
              <a:rPr lang="en-US" sz="1000" dirty="0" smtClean="0"/>
              <a:t>separate (earlier) </a:t>
            </a:r>
            <a:r>
              <a:rPr lang="en-US" sz="1000" dirty="0"/>
              <a:t>testing window. The testing window for grades 3-8 math and ELA are on the same schedule. Additional information can be found under the K4LiteracyData link on this slide </a:t>
            </a:r>
          </a:p>
        </p:txBody>
      </p:sp>
      <p:sp>
        <p:nvSpPr>
          <p:cNvPr id="4" name="Slide Number Placeholder 3"/>
          <p:cNvSpPr>
            <a:spLocks noGrp="1"/>
          </p:cNvSpPr>
          <p:nvPr>
            <p:ph type="sldNum" sz="quarter" idx="10"/>
          </p:nvPr>
        </p:nvSpPr>
        <p:spPr/>
        <p:txBody>
          <a:bodyPr/>
          <a:lstStyle/>
          <a:p>
            <a:fld id="{F22F64E6-61A8-4FE4-B92C-D0297A8A231C}" type="slidenum">
              <a:rPr lang="en-US" smtClean="0"/>
              <a:t>3</a:t>
            </a:fld>
            <a:endParaRPr lang="en-US"/>
          </a:p>
        </p:txBody>
      </p:sp>
    </p:spTree>
    <p:extLst>
      <p:ext uri="{BB962C8B-B14F-4D97-AF65-F5344CB8AC3E}">
        <p14:creationId xmlns:p14="http://schemas.microsoft.com/office/powerpoint/2010/main" val="343458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The </a:t>
            </a:r>
            <a:r>
              <a:rPr lang="en-US" sz="1000" b="1" dirty="0"/>
              <a:t>Student Information View/Edit/Export Settings </a:t>
            </a:r>
            <a:r>
              <a:rPr lang="en-US" sz="1000" dirty="0"/>
              <a:t>application is where you can view and edit or upload student settings (OGL, Tools, Supports, &amp; Accommodations). Updates have taken place over the last two weeks to better align options to the information found in the GTSA. The last of the updates will conclude on March 19 for district access on March 20. A search/export records function of students by tools, designated supports, and accommodations is now available and can be used as a communication tool with TAs.</a:t>
            </a:r>
          </a:p>
          <a:p>
            <a:endParaRPr lang="en-US" sz="1000" dirty="0"/>
          </a:p>
          <a:p>
            <a:r>
              <a:rPr lang="en-US" sz="1000" dirty="0"/>
              <a:t>The </a:t>
            </a:r>
            <a:r>
              <a:rPr lang="en-US" sz="1000" b="1" dirty="0"/>
              <a:t>Test Windows </a:t>
            </a:r>
            <a:r>
              <a:rPr lang="en-US" sz="1000" dirty="0"/>
              <a:t>application in TIDE, is being updated now and will be fully operational by March 20. This application can be utilized by DCs to establish summative testing schedules for each school. By setting a school schedule, the summative assessments will not appear for TAs until the first day that the DC has set the window to open. Setting the Summative windows within TIDE will help to eliminate a TAs incorrect test selection of a Summative Assessment when the intent is to administer an Interim Assessment. The windows are available for review by SCs and TAs.  </a:t>
            </a:r>
          </a:p>
          <a:p>
            <a:endParaRPr lang="en-US" sz="1000" dirty="0"/>
          </a:p>
          <a:p>
            <a:r>
              <a:rPr lang="en-US" sz="1000" dirty="0"/>
              <a:t>Even though the application is active, please do not attempt to set schedules until March 20, as the data selected prior to March 20 will not be saved.</a:t>
            </a:r>
          </a:p>
          <a:p>
            <a:endParaRPr lang="en-US" sz="1000" dirty="0"/>
          </a:p>
          <a:p>
            <a:r>
              <a:rPr lang="en-US" sz="1000" dirty="0"/>
              <a:t>As a reminder, the </a:t>
            </a:r>
            <a:r>
              <a:rPr lang="en-US" sz="1000" b="1" dirty="0"/>
              <a:t>TIDE appeals </a:t>
            </a:r>
            <a:r>
              <a:rPr lang="en-US" sz="1000" dirty="0"/>
              <a:t>system has been enhanced this spring. Some of the enhancements include:</a:t>
            </a:r>
          </a:p>
          <a:p>
            <a:pPr marL="174708" indent="-174708">
              <a:buFont typeface="Arial" panose="020B0604020202020204" pitchFamily="34" charset="0"/>
              <a:buChar char="•"/>
            </a:pPr>
            <a:r>
              <a:rPr lang="en-US" sz="1000" dirty="0"/>
              <a:t>DC and DA access for submitting appeals. This means that the district office receives direct communication from the state and contractor regarding the submission. </a:t>
            </a:r>
          </a:p>
          <a:p>
            <a:pPr marL="174708" indent="-174708">
              <a:buFont typeface="Arial" panose="020B0604020202020204" pitchFamily="34" charset="0"/>
              <a:buChar char="•"/>
            </a:pPr>
            <a:r>
              <a:rPr lang="en-US" sz="1000" dirty="0"/>
              <a:t>Comments applied when appeals are created, now appear in the export file.</a:t>
            </a:r>
          </a:p>
          <a:p>
            <a:pPr marL="174708" indent="-174708">
              <a:buFont typeface="Arial" panose="020B0604020202020204" pitchFamily="34" charset="0"/>
              <a:buChar char="•"/>
            </a:pPr>
            <a:r>
              <a:rPr lang="en-US" sz="1000" dirty="0"/>
              <a:t>The export file can be merged with the Test Incident Excel log that is available on the WCAP Portal.</a:t>
            </a:r>
          </a:p>
          <a:p>
            <a:pPr marL="174708" indent="-174708">
              <a:buFont typeface="Arial" panose="020B0604020202020204" pitchFamily="34" charset="0"/>
              <a:buChar char="•"/>
            </a:pPr>
            <a:r>
              <a:rPr lang="en-US" sz="1000" dirty="0"/>
              <a:t>Appeals are no longer needed for student test setting changes in TIDE, with exception to the Braille, ASL, and Spanish Stacked Translation tests. TIDE updates are real-time, allowing the student to immediately re-enter his or her current test session.</a:t>
            </a:r>
          </a:p>
          <a:p>
            <a:pPr marL="174708" indent="-174708">
              <a:buFont typeface="Arial" panose="020B0604020202020204" pitchFamily="34" charset="0"/>
              <a:buChar char="•"/>
            </a:pPr>
            <a:r>
              <a:rPr lang="en-US" sz="1000" dirty="0"/>
              <a:t>Approvals for Reset appeals are extremely limited to unique situations such as a student being assessed on a standard form when the student should have taken a Braille, ASL, or Spanish test. Another situation would be if an ineligible student was assessed or a student being assessed on the incorrect grade level assessment.</a:t>
            </a:r>
          </a:p>
          <a:p>
            <a:pPr marL="174708" indent="-174708">
              <a:buFont typeface="Arial" panose="020B0604020202020204" pitchFamily="34" charset="0"/>
              <a:buChar char="•"/>
            </a:pPr>
            <a:r>
              <a:rPr lang="en-US" sz="1000" dirty="0"/>
              <a:t>Approvals for Reopen Previous Segments or Tests appeals are also extremely limited. An example of a situation allowing an approval, would be a system or technology issue logging the student out of his or her test session. A request to reopen a test or previous segment due to a student moving through the multiple warning messages and ending his or her test, would not likely be approved.</a:t>
            </a:r>
          </a:p>
        </p:txBody>
      </p:sp>
      <p:sp>
        <p:nvSpPr>
          <p:cNvPr id="4" name="Slide Number Placeholder 3"/>
          <p:cNvSpPr>
            <a:spLocks noGrp="1"/>
          </p:cNvSpPr>
          <p:nvPr>
            <p:ph type="sldNum" sz="quarter" idx="10"/>
          </p:nvPr>
        </p:nvSpPr>
        <p:spPr/>
        <p:txBody>
          <a:bodyPr/>
          <a:lstStyle/>
          <a:p>
            <a:pPr defTabSz="949478">
              <a:defRPr/>
            </a:pPr>
            <a:fld id="{39F8F69D-5214-4ECD-A5EA-FA9DBAC58388}" type="slidenum">
              <a:rPr lang="en-US">
                <a:solidFill>
                  <a:prstClr val="black"/>
                </a:solidFill>
                <a:latin typeface="Calibri" panose="020F0502020204030204"/>
              </a:rPr>
              <a:pPr defTabSz="949478">
                <a:defRPr/>
              </a:pPr>
              <a:t>4</a:t>
            </a:fld>
            <a:endParaRPr lang="en-US">
              <a:solidFill>
                <a:prstClr val="black"/>
              </a:solidFill>
              <a:latin typeface="Calibri" panose="020F0502020204030204"/>
            </a:endParaRPr>
          </a:p>
        </p:txBody>
      </p:sp>
    </p:spTree>
    <p:extLst>
      <p:ext uri="{BB962C8B-B14F-4D97-AF65-F5344CB8AC3E}">
        <p14:creationId xmlns:p14="http://schemas.microsoft.com/office/powerpoint/2010/main" val="32733688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91179" indent="-291179">
              <a:buFont typeface="Arial" panose="020B0604020202020204" pitchFamily="34" charset="0"/>
              <a:buChar char="•"/>
            </a:pPr>
            <a:r>
              <a:rPr lang="en-US" sz="1000" dirty="0">
                <a:solidFill>
                  <a:srgbClr val="444444"/>
                </a:solidFill>
                <a:latin typeface="Calibri    "/>
              </a:rPr>
              <a:t>Students who are testing online with the </a:t>
            </a:r>
            <a:r>
              <a:rPr lang="en-US" sz="1000" b="1" dirty="0">
                <a:solidFill>
                  <a:srgbClr val="444444"/>
                </a:solidFill>
                <a:latin typeface="Calibri    "/>
              </a:rPr>
              <a:t>on grade </a:t>
            </a:r>
            <a:r>
              <a:rPr lang="en-US" sz="1000" dirty="0">
                <a:solidFill>
                  <a:srgbClr val="444444"/>
                </a:solidFill>
                <a:latin typeface="Calibri    "/>
              </a:rPr>
              <a:t>level assessments will automatically see tests available in the test delivery system (TDS), based on their enrolled grade level as reported in CEDARS.  </a:t>
            </a:r>
          </a:p>
          <a:p>
            <a:pPr marL="757066" lvl="1" indent="-291179">
              <a:buFont typeface="Symbol" panose="05050102010706020507" pitchFamily="18" charset="2"/>
              <a:buChar char="-"/>
            </a:pPr>
            <a:r>
              <a:rPr lang="en-US" sz="1000" dirty="0">
                <a:solidFill>
                  <a:srgbClr val="444444"/>
                </a:solidFill>
                <a:latin typeface="Calibri    "/>
              </a:rPr>
              <a:t>If you have students testing </a:t>
            </a:r>
            <a:r>
              <a:rPr lang="en-US" sz="1000" dirty="0" smtClean="0">
                <a:solidFill>
                  <a:srgbClr val="444444"/>
                </a:solidFill>
                <a:latin typeface="Calibri    "/>
              </a:rPr>
              <a:t>Off-Grade Level (OGL) </a:t>
            </a:r>
            <a:r>
              <a:rPr lang="en-US" sz="1000" dirty="0">
                <a:solidFill>
                  <a:srgbClr val="444444"/>
                </a:solidFill>
                <a:latin typeface="Calibri    "/>
              </a:rPr>
              <a:t>for either Smarter Balanced or Science, please make sure the student has the OGL setting applied on the View/Edit Student settings page in TIDE.  This is necessary for the OGL to be presented to the student in the TDS.</a:t>
            </a:r>
          </a:p>
          <a:p>
            <a:pPr marL="757066" lvl="1" indent="-291179">
              <a:buFont typeface="Symbol" panose="05050102010706020507" pitchFamily="18" charset="2"/>
              <a:buChar char="-"/>
            </a:pPr>
            <a:r>
              <a:rPr lang="en-US" sz="1000" dirty="0">
                <a:solidFill>
                  <a:srgbClr val="444444"/>
                </a:solidFill>
                <a:latin typeface="Calibri    "/>
              </a:rPr>
              <a:t>OGL testers will see both the on grade level test and the OGL test when they log in to a test session. TAs will need to provide direction to the students as to what test is being administered during the current session. If the student selects the incorrect test, the TA should Deny access to the student so that the correct test can be selected.</a:t>
            </a:r>
          </a:p>
          <a:p>
            <a:pPr marL="174708" indent="-174708">
              <a:buFont typeface="Arial" panose="020B0604020202020204" pitchFamily="34" charset="0"/>
              <a:buChar char="•"/>
            </a:pPr>
            <a:r>
              <a:rPr lang="en-US" sz="1000" dirty="0">
                <a:solidFill>
                  <a:srgbClr val="444444"/>
                </a:solidFill>
                <a:latin typeface="Calibri    "/>
              </a:rPr>
              <a:t>In addition for students testing online with the Braille or Spanish Stacked Translation accommodation, the Presentation setting must be set on the View/Edit Student settings page in TIDE for students to see the tests in TDS.</a:t>
            </a:r>
            <a:endParaRPr lang="en-US" sz="1000" dirty="0">
              <a:latin typeface="Calibri    "/>
            </a:endParaRPr>
          </a:p>
          <a:p>
            <a:pPr marL="174708" indent="-174708" defTabSz="931774">
              <a:buFont typeface="Arial" panose="020B0604020202020204" pitchFamily="34" charset="0"/>
              <a:buChar char="•"/>
              <a:defRPr/>
            </a:pPr>
            <a:r>
              <a:rPr lang="en-US" sz="1000" dirty="0">
                <a:solidFill>
                  <a:srgbClr val="444444"/>
                </a:solidFill>
                <a:latin typeface="Calibri    "/>
              </a:rPr>
              <a:t>If a students test setting was not correctly identified in TIDE prior to the student beginning a test session, the TA should immediately pause the test and alert the SC to modify TIDE. The View/Edit Student settings are real-time so that the student can immediately rejoin the current session with the correct accessibility supports. This applies to all settings, with exception of Braille, Spanish Stacked Translation, and ASL. </a:t>
            </a:r>
          </a:p>
          <a:p>
            <a:pPr marL="174708" indent="-174708" defTabSz="931774">
              <a:buFont typeface="Arial" panose="020B0604020202020204" pitchFamily="34" charset="0"/>
              <a:buChar char="•"/>
              <a:defRPr/>
            </a:pPr>
            <a:r>
              <a:rPr lang="en-US" sz="1000" dirty="0">
                <a:solidFill>
                  <a:srgbClr val="444444"/>
                </a:solidFill>
                <a:latin typeface="Calibri    "/>
              </a:rPr>
              <a:t>When a student has been incorrectly assessed with an on grade level </a:t>
            </a:r>
            <a:r>
              <a:rPr lang="en-US" sz="1000" dirty="0" smtClean="0">
                <a:solidFill>
                  <a:srgbClr val="444444"/>
                </a:solidFill>
                <a:latin typeface="Calibri    "/>
              </a:rPr>
              <a:t>assessment</a:t>
            </a:r>
            <a:r>
              <a:rPr lang="en-US" sz="1000" baseline="0" dirty="0" smtClean="0">
                <a:solidFill>
                  <a:srgbClr val="444444"/>
                </a:solidFill>
                <a:latin typeface="Calibri    "/>
              </a:rPr>
              <a:t> </a:t>
            </a:r>
            <a:r>
              <a:rPr lang="en-US" sz="1000" dirty="0" smtClean="0">
                <a:solidFill>
                  <a:srgbClr val="444444"/>
                </a:solidFill>
                <a:latin typeface="Calibri    "/>
              </a:rPr>
              <a:t>or </a:t>
            </a:r>
            <a:r>
              <a:rPr lang="en-US" sz="1000" dirty="0">
                <a:solidFill>
                  <a:srgbClr val="444444"/>
                </a:solidFill>
                <a:latin typeface="Calibri    "/>
              </a:rPr>
              <a:t>a standard form and should have received the Braille, Spanish, or </a:t>
            </a:r>
            <a:r>
              <a:rPr lang="en-US" sz="1000" dirty="0" smtClean="0">
                <a:solidFill>
                  <a:srgbClr val="444444"/>
                </a:solidFill>
                <a:latin typeface="Calibri    "/>
              </a:rPr>
              <a:t>ASL, </a:t>
            </a:r>
            <a:r>
              <a:rPr lang="en-US" sz="1000" dirty="0">
                <a:solidFill>
                  <a:srgbClr val="444444"/>
                </a:solidFill>
                <a:latin typeface="Calibri    "/>
              </a:rPr>
              <a:t>the DC will need to submit an appeal to Reset the incorrect test, so that the student can complete their testing opportunity. </a:t>
            </a:r>
          </a:p>
        </p:txBody>
      </p:sp>
      <p:sp>
        <p:nvSpPr>
          <p:cNvPr id="4" name="Slide Number Placeholder 3"/>
          <p:cNvSpPr>
            <a:spLocks noGrp="1"/>
          </p:cNvSpPr>
          <p:nvPr>
            <p:ph type="sldNum" sz="quarter" idx="10"/>
          </p:nvPr>
        </p:nvSpPr>
        <p:spPr/>
        <p:txBody>
          <a:bodyPr/>
          <a:lstStyle/>
          <a:p>
            <a:pPr defTabSz="949478">
              <a:defRPr/>
            </a:pPr>
            <a:fld id="{39F8F69D-5214-4ECD-A5EA-FA9DBAC58388}" type="slidenum">
              <a:rPr lang="en-US">
                <a:solidFill>
                  <a:prstClr val="black"/>
                </a:solidFill>
                <a:latin typeface="Calibri" panose="020F0502020204030204"/>
              </a:rPr>
              <a:pPr defTabSz="949478">
                <a:defRPr/>
              </a:pPr>
              <a:t>5</a:t>
            </a:fld>
            <a:endParaRPr lang="en-US">
              <a:solidFill>
                <a:prstClr val="black"/>
              </a:solidFill>
              <a:latin typeface="Calibri" panose="020F0502020204030204"/>
            </a:endParaRPr>
          </a:p>
        </p:txBody>
      </p:sp>
    </p:spTree>
    <p:extLst>
      <p:ext uri="{BB962C8B-B14F-4D97-AF65-F5344CB8AC3E}">
        <p14:creationId xmlns:p14="http://schemas.microsoft.com/office/powerpoint/2010/main" val="9861366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b="1" dirty="0"/>
              <a:t>Staff training </a:t>
            </a:r>
            <a:r>
              <a:rPr lang="en-US" sz="1000" dirty="0"/>
              <a:t>is required prior to the administration of spring assessments. Training materials and templates are available on the WCAP Portal </a:t>
            </a:r>
            <a:r>
              <a:rPr lang="en-US" sz="1000" dirty="0" smtClean="0"/>
              <a:t>to support coordinator </a:t>
            </a:r>
            <a:r>
              <a:rPr lang="en-US" sz="1000" dirty="0"/>
              <a:t>and TA training. It is important that all staff review the </a:t>
            </a:r>
            <a:r>
              <a:rPr lang="en-US" sz="1000" dirty="0" smtClean="0"/>
              <a:t>Guidelines for Tools, Supports, and Accommodations (the GTSA) </a:t>
            </a:r>
            <a:r>
              <a:rPr lang="en-US" sz="1000" dirty="0"/>
              <a:t>and </a:t>
            </a:r>
            <a:r>
              <a:rPr lang="en-US" sz="1000" dirty="0" smtClean="0"/>
              <a:t>the Professional Standards and Security Incident and Reporting Guidelines (PIRG) </a:t>
            </a:r>
            <a:r>
              <a:rPr lang="en-US" sz="1000" dirty="0"/>
              <a:t>documents, as well as documentation that is specific to the responsibilities of that staff member who is supporting the preparation or administration of state assessments.</a:t>
            </a:r>
          </a:p>
          <a:p>
            <a:endParaRPr lang="en-US" sz="1000" dirty="0"/>
          </a:p>
          <a:p>
            <a:r>
              <a:rPr lang="en-US" sz="1000" dirty="0"/>
              <a:t>When a </a:t>
            </a:r>
            <a:r>
              <a:rPr lang="en-US" sz="1000" b="1" dirty="0"/>
              <a:t>test incident </a:t>
            </a:r>
            <a:r>
              <a:rPr lang="en-US" sz="1000" dirty="0"/>
              <a:t>occurs or a student is provided the incorrect test or accessibility feature, the TA should immediately pause the test until corrective action has been taken to mitigate the incident. </a:t>
            </a:r>
          </a:p>
          <a:p>
            <a:endParaRPr lang="en-US" sz="1000" dirty="0"/>
          </a:p>
          <a:p>
            <a:r>
              <a:rPr lang="en-US" sz="1000" dirty="0"/>
              <a:t>Refer to the </a:t>
            </a:r>
            <a:r>
              <a:rPr lang="en-US" sz="1000" b="1" i="1" dirty="0"/>
              <a:t>Calculator and Electronic Device Policy </a:t>
            </a:r>
            <a:r>
              <a:rPr lang="en-US" sz="1000" dirty="0"/>
              <a:t>for availability, use, and restrictions of electronic devices. Student access to a non-approved calculator or calculator use on a non-calculator portion of an assessment automatically results in invalidation of the students test. The DC will need to set the invalidation in TIDE.</a:t>
            </a:r>
          </a:p>
          <a:p>
            <a:endParaRPr lang="en-US" sz="1000" dirty="0"/>
          </a:p>
          <a:p>
            <a:r>
              <a:rPr lang="en-US" sz="1000" dirty="0"/>
              <a:t>Students </a:t>
            </a:r>
            <a:r>
              <a:rPr lang="en-US" sz="1000" b="1" dirty="0"/>
              <a:t>must enter an answer for each item </a:t>
            </a:r>
            <a:r>
              <a:rPr lang="en-US" sz="1000" dirty="0"/>
              <a:t>on a screen before they will be able to move to the next screen. Although students can mark a question for review to answer at a later time, it is best to instruct students to attempt their best response for each question prior to moving on or marking the question for review.  If a student enters random text [gibberish] to move ahead to the next question of the assessment, the system will count the question as answered, and the student may not be able to return to the question for the following situations:</a:t>
            </a:r>
          </a:p>
          <a:p>
            <a:pPr marL="174708" indent="-174708">
              <a:buFont typeface="Arial" panose="020B0604020202020204" pitchFamily="34" charset="0"/>
              <a:buChar char="•"/>
            </a:pPr>
            <a:r>
              <a:rPr lang="en-US" sz="1000" dirty="0"/>
              <a:t>Test is timed out for 30 minutes or the test is paused for more than 50 minutes. </a:t>
            </a:r>
          </a:p>
          <a:p>
            <a:pPr marL="174708" indent="-174708">
              <a:buFont typeface="Arial" panose="020B0604020202020204" pitchFamily="34" charset="0"/>
              <a:buChar char="•"/>
            </a:pPr>
            <a:r>
              <a:rPr lang="en-US" sz="1000" dirty="0"/>
              <a:t>A system of technology issue occurs in which the student is logged out of the test</a:t>
            </a:r>
          </a:p>
          <a:p>
            <a:pPr marL="174708" indent="-174708">
              <a:buFont typeface="Arial" panose="020B0604020202020204" pitchFamily="34" charset="0"/>
              <a:buChar char="•"/>
            </a:pPr>
            <a:r>
              <a:rPr lang="en-US" sz="1000" dirty="0"/>
              <a:t>A student becomes ill and needs to leave the test session</a:t>
            </a:r>
          </a:p>
          <a:p>
            <a:pPr marL="174708" indent="-174708">
              <a:buFont typeface="Arial" panose="020B0604020202020204" pitchFamily="34" charset="0"/>
              <a:buChar char="•"/>
            </a:pPr>
            <a:r>
              <a:rPr lang="en-US" sz="1000" dirty="0"/>
              <a:t>A student mistakenly moves beyond a segment (ignoring warning messages) prior to reviewing flagged questions or completing all questions in that segment or test.</a:t>
            </a:r>
          </a:p>
          <a:p>
            <a:pPr marL="174708" indent="-174708">
              <a:buFont typeface="Arial" panose="020B0604020202020204" pitchFamily="34" charset="0"/>
              <a:buChar char="•"/>
            </a:pPr>
            <a:r>
              <a:rPr lang="en-US" sz="1000" dirty="0"/>
              <a:t>Once a test (such as MSP or ELPA21) or segment (such as CAT or PT) is submitted, students cannot go back and review questions, even if marked for review. </a:t>
            </a:r>
          </a:p>
          <a:p>
            <a:endParaRPr lang="en-US" sz="1000" dirty="0"/>
          </a:p>
          <a:p>
            <a:pPr defTabSz="931774">
              <a:defRPr/>
            </a:pPr>
            <a:r>
              <a:rPr lang="en-US" sz="1000" dirty="0"/>
              <a:t>When teachers are proctoring students through the training and practice tests, it is a great time to share this type of information with students. The TA Script of Student Directions also includes a SAY box alerting students to this best practice.</a:t>
            </a:r>
          </a:p>
          <a:p>
            <a:pPr defTabSz="931774">
              <a:defRPr/>
            </a:pPr>
            <a:endParaRPr lang="en-US" sz="1000" dirty="0"/>
          </a:p>
          <a:p>
            <a:pPr defTabSz="931774">
              <a:defRPr/>
            </a:pPr>
            <a:r>
              <a:rPr lang="en-US" sz="1000" dirty="0"/>
              <a:t>TAs should be reminded of the importance to </a:t>
            </a:r>
            <a:r>
              <a:rPr lang="en-US" sz="1000" b="1" dirty="0"/>
              <a:t>only select the assessment being administered </a:t>
            </a:r>
            <a:r>
              <a:rPr lang="en-US" sz="1000" dirty="0"/>
              <a:t>during that TAs test session. This will eliminate a student accidentally requesting access to the incorrect test. The TA Script of Student Directions provides graphics of both the highly recommended and Not recommended methods for test selection.</a:t>
            </a:r>
          </a:p>
          <a:p>
            <a:pPr defTabSz="931774">
              <a:defRPr/>
            </a:pPr>
            <a:endParaRPr lang="en-US" sz="1000" dirty="0"/>
          </a:p>
          <a:p>
            <a:pPr defTabSz="931774">
              <a:defRPr/>
            </a:pPr>
            <a:r>
              <a:rPr lang="en-US" sz="1000" dirty="0"/>
              <a:t>With the closing of the ELPA21 test window on March 30, it is important to take inventory of whether or not all eligible grade K and 1 students have completed the Writing Supplement. Students in grades K and 1 must have completed both the Online Writing Assessment and the Paper-Pencil Writing Supplement in order to receive a score in Writing.</a:t>
            </a:r>
          </a:p>
          <a:p>
            <a:endParaRPr lang="en-US" sz="1000" dirty="0"/>
          </a:p>
        </p:txBody>
      </p:sp>
      <p:sp>
        <p:nvSpPr>
          <p:cNvPr id="4" name="Slide Number Placeholder 3"/>
          <p:cNvSpPr>
            <a:spLocks noGrp="1"/>
          </p:cNvSpPr>
          <p:nvPr>
            <p:ph type="sldNum" sz="quarter" idx="10"/>
          </p:nvPr>
        </p:nvSpPr>
        <p:spPr/>
        <p:txBody>
          <a:bodyPr/>
          <a:lstStyle/>
          <a:p>
            <a:pPr defTabSz="949478">
              <a:defRPr/>
            </a:pPr>
            <a:fld id="{39F8F69D-5214-4ECD-A5EA-FA9DBAC58388}" type="slidenum">
              <a:rPr lang="en-US">
                <a:solidFill>
                  <a:prstClr val="black"/>
                </a:solidFill>
                <a:latin typeface="Calibri" panose="020F0502020204030204"/>
              </a:rPr>
              <a:pPr defTabSz="949478">
                <a:defRPr/>
              </a:pPr>
              <a:t>6</a:t>
            </a:fld>
            <a:endParaRPr lang="en-US">
              <a:solidFill>
                <a:prstClr val="black"/>
              </a:solidFill>
              <a:latin typeface="Calibri" panose="020F0502020204030204"/>
            </a:endParaRPr>
          </a:p>
        </p:txBody>
      </p:sp>
    </p:spTree>
    <p:extLst>
      <p:ext uri="{BB962C8B-B14F-4D97-AF65-F5344CB8AC3E}">
        <p14:creationId xmlns:p14="http://schemas.microsoft.com/office/powerpoint/2010/main" val="34094330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The Assessment Reporting Management System, or ARMS, is a system in EDS for securely reporting Test Incidents. Enhancement are being </a:t>
            </a:r>
            <a:r>
              <a:rPr lang="en-US" sz="1000" dirty="0" smtClean="0"/>
              <a:t>finalized. </a:t>
            </a:r>
            <a:r>
              <a:rPr lang="en-US" sz="1000" dirty="0"/>
              <a:t>We anticipate ARMS being available in the next couple weeks to support the spring administration.  </a:t>
            </a:r>
            <a:r>
              <a:rPr lang="en-US" sz="1000" dirty="0" smtClean="0"/>
              <a:t>Please continue to use the paper process until these enhancements go live.</a:t>
            </a:r>
            <a:endParaRPr lang="en-US" sz="1000" dirty="0"/>
          </a:p>
          <a:p>
            <a:pPr marL="291179" indent="-291179">
              <a:buFont typeface="Arial" panose="020B0604020202020204" pitchFamily="34" charset="0"/>
              <a:buChar char="•"/>
            </a:pPr>
            <a:r>
              <a:rPr lang="en-US" sz="1000" dirty="0"/>
              <a:t>The user role can be limited to DCs or it can include DAs and SCs. As an example: In ARMS, the SCs creates the report and submits for DC approval. The DC then retains the report at the district level, or escalates to state if needed.</a:t>
            </a:r>
          </a:p>
          <a:p>
            <a:pPr marL="291179" indent="-291179">
              <a:buFont typeface="Arial" panose="020B0604020202020204" pitchFamily="34" charset="0"/>
              <a:buChar char="•"/>
            </a:pPr>
            <a:r>
              <a:rPr lang="en-US" sz="1000" dirty="0"/>
              <a:t>Filling out the ARMS form will create an exportable version of the Test Incident report to mirror the Excel spreadsheet currently available on the WCAP Portal. For this spring, the option to upload files is for record only. The uploads of student data will not be included in the export file. However, we are working to implement that feature in 2018.</a:t>
            </a:r>
          </a:p>
          <a:p>
            <a:pPr marL="291179" indent="-291179">
              <a:buFont typeface="Arial" panose="020B0604020202020204" pitchFamily="34" charset="0"/>
              <a:buChar char="•"/>
            </a:pPr>
            <a:r>
              <a:rPr lang="en-US" sz="1000" dirty="0" smtClean="0"/>
              <a:t>Before ARMS becomes </a:t>
            </a:r>
            <a:r>
              <a:rPr lang="en-US" sz="1000" dirty="0"/>
              <a:t>operational, we will provide a training PowerPoint to </a:t>
            </a:r>
            <a:r>
              <a:rPr lang="en-US" sz="1000" dirty="0" smtClean="0"/>
              <a:t>support </a:t>
            </a:r>
            <a:r>
              <a:rPr lang="en-US" sz="1000" dirty="0"/>
              <a:t>DCs with this new process. OSPI is working to load all DC access to ARMS. DCs would then be responsible in working with your District Security Manager to add DAs or SCs, as desired.</a:t>
            </a:r>
          </a:p>
          <a:p>
            <a:pPr marL="291179" indent="-291179">
              <a:buFont typeface="Arial" panose="020B0604020202020204" pitchFamily="34" charset="0"/>
              <a:buChar char="•"/>
            </a:pPr>
            <a:endParaRPr lang="en-US" sz="1000" dirty="0"/>
          </a:p>
          <a:p>
            <a:pPr marL="291179" indent="-291179">
              <a:buFont typeface="Arial" panose="020B0604020202020204" pitchFamily="34" charset="0"/>
              <a:buChar char="•"/>
            </a:pPr>
            <a:r>
              <a:rPr lang="en-US" sz="1000" dirty="0"/>
              <a:t>ARMS is also being designed to replace the paper process for:</a:t>
            </a:r>
          </a:p>
          <a:p>
            <a:pPr marL="757066" lvl="1" indent="-291179">
              <a:buFont typeface="Symbol" panose="05050102010706020507" pitchFamily="18" charset="2"/>
              <a:buChar char="-"/>
            </a:pPr>
            <a:r>
              <a:rPr lang="en-US" sz="1000" dirty="0"/>
              <a:t>Modified Testing Schedules;</a:t>
            </a:r>
          </a:p>
          <a:p>
            <a:pPr marL="757066" lvl="1" indent="-291179">
              <a:buFont typeface="Symbol" panose="05050102010706020507" pitchFamily="18" charset="2"/>
              <a:buChar char="-"/>
            </a:pPr>
            <a:r>
              <a:rPr lang="en-US" sz="1000" dirty="0"/>
              <a:t>District Security Reports;</a:t>
            </a:r>
          </a:p>
          <a:p>
            <a:pPr marL="757066" lvl="1" indent="-291179">
              <a:buFont typeface="Symbol" panose="05050102010706020507" pitchFamily="18" charset="2"/>
              <a:buChar char="-"/>
            </a:pPr>
            <a:r>
              <a:rPr lang="en-US" sz="1000" dirty="0"/>
              <a:t>Test Material Variance Forms; and </a:t>
            </a:r>
          </a:p>
          <a:p>
            <a:pPr marL="757066" lvl="1" indent="-291179">
              <a:buFont typeface="Symbol" panose="05050102010706020507" pitchFamily="18" charset="2"/>
              <a:buChar char="-"/>
            </a:pPr>
            <a:r>
              <a:rPr lang="en-US" sz="1000" dirty="0"/>
              <a:t>Test Question Ambiguity Forms.</a:t>
            </a:r>
          </a:p>
        </p:txBody>
      </p:sp>
      <p:sp>
        <p:nvSpPr>
          <p:cNvPr id="4" name="Slide Number Placeholder 3"/>
          <p:cNvSpPr>
            <a:spLocks noGrp="1"/>
          </p:cNvSpPr>
          <p:nvPr>
            <p:ph type="sldNum" sz="quarter" idx="10"/>
          </p:nvPr>
        </p:nvSpPr>
        <p:spPr/>
        <p:txBody>
          <a:bodyPr/>
          <a:lstStyle/>
          <a:p>
            <a:pPr defTabSz="949478">
              <a:defRPr/>
            </a:pPr>
            <a:fld id="{39F8F69D-5214-4ECD-A5EA-FA9DBAC58388}" type="slidenum">
              <a:rPr lang="en-US">
                <a:solidFill>
                  <a:prstClr val="black"/>
                </a:solidFill>
                <a:latin typeface="Calibri" panose="020F0502020204030204"/>
              </a:rPr>
              <a:pPr defTabSz="949478">
                <a:defRPr/>
              </a:pPr>
              <a:t>7</a:t>
            </a:fld>
            <a:endParaRPr lang="en-US">
              <a:solidFill>
                <a:prstClr val="black"/>
              </a:solidFill>
              <a:latin typeface="Calibri" panose="020F0502020204030204"/>
            </a:endParaRPr>
          </a:p>
        </p:txBody>
      </p:sp>
    </p:spTree>
    <p:extLst>
      <p:ext uri="{BB962C8B-B14F-4D97-AF65-F5344CB8AC3E}">
        <p14:creationId xmlns:p14="http://schemas.microsoft.com/office/powerpoint/2010/main" val="17985650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spcAft>
                <a:spcPts val="611"/>
              </a:spcAft>
              <a:defRPr/>
            </a:pPr>
            <a:r>
              <a:rPr lang="en-US" sz="1000" dirty="0"/>
              <a:t>The green </a:t>
            </a:r>
            <a:r>
              <a:rPr lang="en-US" sz="1000" dirty="0" smtClean="0"/>
              <a:t>labeled box of Materials </a:t>
            </a:r>
            <a:r>
              <a:rPr lang="en-US" sz="1000" dirty="0"/>
              <a:t>Recently Posted to the Portal </a:t>
            </a:r>
            <a:r>
              <a:rPr lang="en-US" sz="1000" dirty="0" smtClean="0"/>
              <a:t>displays </a:t>
            </a:r>
            <a:r>
              <a:rPr lang="en-US" sz="1000" dirty="0"/>
              <a:t>materials recently posted to the WCAP Portal</a:t>
            </a:r>
            <a:r>
              <a:rPr lang="en-US" sz="1000" dirty="0" smtClean="0"/>
              <a:t>. – within the last several weeks</a:t>
            </a:r>
            <a:endParaRPr lang="en-US" sz="1000" dirty="0"/>
          </a:p>
          <a:p>
            <a:pPr marL="174708" indent="-174708">
              <a:spcAft>
                <a:spcPts val="611"/>
              </a:spcAft>
              <a:buFont typeface="Arial" panose="020B0604020202020204" pitchFamily="34" charset="0"/>
              <a:buChar char="•"/>
            </a:pPr>
            <a:r>
              <a:rPr lang="en-US" sz="1000" b="1" dirty="0"/>
              <a:t>TAMs for Spring Assessments</a:t>
            </a:r>
            <a:r>
              <a:rPr lang="en-US" sz="1000" dirty="0"/>
              <a:t>—includes the Online TAM supporting Smarter Balanced Math and ELA, as well as MSP Science. The Paper TAM includes Smarter Balanced, MSP, EOC, and OGL assessments. </a:t>
            </a:r>
          </a:p>
          <a:p>
            <a:pPr marL="174708" indent="-174708">
              <a:spcAft>
                <a:spcPts val="611"/>
              </a:spcAft>
              <a:buFont typeface="Arial" panose="020B0604020202020204" pitchFamily="34" charset="0"/>
              <a:buChar char="•"/>
            </a:pPr>
            <a:r>
              <a:rPr lang="en-US" sz="1000" b="1" dirty="0"/>
              <a:t>TA Script of Student Directions</a:t>
            </a:r>
            <a:r>
              <a:rPr lang="en-US" sz="1000" dirty="0"/>
              <a:t>—is available as a stand-alone document that can be printed and is specific to the test being administered. The Smarter Balanced Online script is posted now and will be followed shortly by the MSP Online, Smarter Balanced and MSP paper, and EOC scripts. Having the directions to the student in separate documents allows TAs to review the TAMs online, eliminating additional printing.</a:t>
            </a:r>
          </a:p>
          <a:p>
            <a:pPr marL="174708" indent="-174708">
              <a:spcAft>
                <a:spcPts val="611"/>
              </a:spcAft>
              <a:buFont typeface="Arial" panose="020B0604020202020204" pitchFamily="34" charset="0"/>
              <a:buChar char="•"/>
            </a:pPr>
            <a:r>
              <a:rPr lang="en-US" sz="1000" b="1" dirty="0"/>
              <a:t>Professional Standards and Security, Incident, Reporting Guidelines</a:t>
            </a:r>
            <a:r>
              <a:rPr lang="en-US" sz="1000" dirty="0"/>
              <a:t>—provides information to support professional standards and ethical testing practices including policies, responsibilities, and permissions. It also provides detailed information regarding test security, incident processing and reporting.</a:t>
            </a:r>
          </a:p>
          <a:p>
            <a:pPr marL="174708" indent="-174708">
              <a:spcAft>
                <a:spcPts val="611"/>
              </a:spcAft>
              <a:buFont typeface="Arial" panose="020B0604020202020204" pitchFamily="34" charset="0"/>
              <a:buChar char="•"/>
            </a:pPr>
            <a:r>
              <a:rPr lang="en-US" sz="1000" dirty="0"/>
              <a:t>Simplified</a:t>
            </a:r>
            <a:r>
              <a:rPr lang="en-US" sz="1000" b="1" dirty="0"/>
              <a:t> Test Direction Guidelines</a:t>
            </a:r>
            <a:r>
              <a:rPr lang="en-US" sz="1000" dirty="0"/>
              <a:t>—The TA simplifies or paraphrases the test directions found in the Test Administration Manual according to the </a:t>
            </a:r>
            <a:r>
              <a:rPr lang="en-US" sz="1000" i="1" dirty="0"/>
              <a:t>Simplified Test Directions Guidelines</a:t>
            </a:r>
            <a:r>
              <a:rPr lang="en-US" sz="1000" dirty="0"/>
              <a:t>. TAs must be familiar with these guidelines prior to use of this support. These guidelines are posted in the GTSA location on the Manuals and User Guides sub-folder of TIDE.</a:t>
            </a:r>
          </a:p>
          <a:p>
            <a:pPr marL="174708" indent="-174708">
              <a:buFont typeface="Arial" panose="020B0604020202020204" pitchFamily="34" charset="0"/>
              <a:buChar char="•"/>
            </a:pPr>
            <a:r>
              <a:rPr lang="en-US" sz="1000" b="1" dirty="0"/>
              <a:t>Calculator and Electronic Device Policy</a:t>
            </a:r>
            <a:r>
              <a:rPr lang="en-US" sz="1000" dirty="0"/>
              <a:t>—has been updated and now includes calculator use and restrictions for each assessment.</a:t>
            </a:r>
          </a:p>
          <a:p>
            <a:pPr marL="174708" indent="-174708">
              <a:spcAft>
                <a:spcPts val="611"/>
              </a:spcAft>
              <a:buFont typeface="Arial" panose="020B0604020202020204" pitchFamily="34" charset="0"/>
              <a:buChar char="•"/>
              <a:defRPr/>
            </a:pPr>
            <a:r>
              <a:rPr lang="en-US" sz="1000" b="1" dirty="0"/>
              <a:t>Coordinator and TA Training PPTs</a:t>
            </a:r>
            <a:r>
              <a:rPr lang="en-US" sz="1000" dirty="0"/>
              <a:t>—are state created training PowerPoints to support DCs in the training of DAs and SCs in the management and preparation of the spring 2017 administration of state assessments. These resources should be supplemented with information specific to the school’s in your district.</a:t>
            </a:r>
          </a:p>
          <a:p>
            <a:pPr marL="174708" indent="-174708">
              <a:spcAft>
                <a:spcPts val="611"/>
              </a:spcAft>
              <a:buFont typeface="Arial" panose="020B0604020202020204" pitchFamily="34" charset="0"/>
              <a:buChar char="•"/>
              <a:defRPr/>
            </a:pPr>
            <a:r>
              <a:rPr lang="en-US" sz="1000" b="1" dirty="0"/>
              <a:t>Excel Testing Incident Log</a:t>
            </a:r>
            <a:r>
              <a:rPr lang="en-US" sz="1000" dirty="0"/>
              <a:t>—is available to support electronic delivery of testing anomalies. </a:t>
            </a:r>
          </a:p>
          <a:p>
            <a:pPr marL="174708" indent="-174708">
              <a:spcAft>
                <a:spcPts val="611"/>
              </a:spcAft>
              <a:buFont typeface="Arial" panose="020B0604020202020204" pitchFamily="34" charset="0"/>
              <a:buChar char="•"/>
            </a:pPr>
            <a:r>
              <a:rPr lang="en-US" sz="1000" b="1" dirty="0"/>
              <a:t>TIDE System and User Guide</a:t>
            </a:r>
            <a:r>
              <a:rPr lang="en-US" sz="1000" dirty="0"/>
              <a:t>—</a:t>
            </a:r>
            <a:r>
              <a:rPr lang="en-US" sz="1000" i="1" dirty="0"/>
              <a:t>has been updated in support of the recent changes implemented in TIDE under the student settings and appeals sections. </a:t>
            </a:r>
          </a:p>
          <a:p>
            <a:pPr>
              <a:spcAft>
                <a:spcPts val="611"/>
              </a:spcAft>
            </a:pPr>
            <a:endParaRPr lang="en-US" sz="1000" dirty="0"/>
          </a:p>
          <a:p>
            <a:pPr>
              <a:spcAft>
                <a:spcPts val="611"/>
              </a:spcAft>
            </a:pPr>
            <a:r>
              <a:rPr lang="en-US" sz="1000" dirty="0"/>
              <a:t>Now moving to the orange Materials Pending Posting label </a:t>
            </a:r>
          </a:p>
          <a:p>
            <a:pPr marL="174708" indent="-174708">
              <a:spcAft>
                <a:spcPts val="611"/>
              </a:spcAft>
              <a:buFont typeface="Arial" panose="020B0604020202020204" pitchFamily="34" charset="0"/>
              <a:buChar char="•"/>
            </a:pPr>
            <a:r>
              <a:rPr lang="en-US" sz="1000" b="1" dirty="0"/>
              <a:t>ELPA21 Domain Exemption Template</a:t>
            </a:r>
            <a:r>
              <a:rPr lang="en-US" sz="1000" dirty="0"/>
              <a:t>—is a district created resource that has been shared by Everett SD. This resource may be a support in your schools to help determine and document domain exemptions.</a:t>
            </a:r>
          </a:p>
          <a:p>
            <a:pPr marL="174708" indent="-174708" defTabSz="931774">
              <a:spcAft>
                <a:spcPts val="611"/>
              </a:spcAft>
              <a:buFont typeface="Arial" panose="020B0604020202020204" pitchFamily="34" charset="0"/>
              <a:buChar char="•"/>
              <a:defRPr/>
            </a:pPr>
            <a:r>
              <a:rPr lang="en-US" sz="1000" b="1" dirty="0"/>
              <a:t>GTSA</a:t>
            </a:r>
            <a:r>
              <a:rPr lang="en-US" sz="1000" dirty="0"/>
              <a:t>—is in the final stages of updates, which include enhancements and clarification on settings in TIDE. As a reminder, </a:t>
            </a:r>
            <a:r>
              <a:rPr lang="en-US" sz="1000" dirty="0">
                <a:solidFill>
                  <a:srgbClr val="FF33CC"/>
                </a:solidFill>
              </a:rPr>
              <a:t>the accommodation policies and guidelines apply to the grade level of the test, not the grade of the student.  These policies are based on the construct being measured which is defined by the grade content not by the age/grade of the student.</a:t>
            </a:r>
          </a:p>
          <a:p>
            <a:pPr defTabSz="931774">
              <a:spcAft>
                <a:spcPts val="611"/>
              </a:spcAft>
              <a:defRPr/>
            </a:pPr>
            <a:endParaRPr lang="en-US" sz="1000" dirty="0"/>
          </a:p>
        </p:txBody>
      </p:sp>
      <p:sp>
        <p:nvSpPr>
          <p:cNvPr id="4" name="Slide Number Placeholder 3"/>
          <p:cNvSpPr>
            <a:spLocks noGrp="1"/>
          </p:cNvSpPr>
          <p:nvPr>
            <p:ph type="sldNum" sz="quarter" idx="10"/>
          </p:nvPr>
        </p:nvSpPr>
        <p:spPr/>
        <p:txBody>
          <a:bodyPr/>
          <a:lstStyle/>
          <a:p>
            <a:fld id="{F22F64E6-61A8-4FE4-B92C-D0297A8A231C}" type="slidenum">
              <a:rPr lang="en-US" smtClean="0"/>
              <a:t>8</a:t>
            </a:fld>
            <a:endParaRPr lang="en-US"/>
          </a:p>
        </p:txBody>
      </p:sp>
    </p:spTree>
    <p:extLst>
      <p:ext uri="{BB962C8B-B14F-4D97-AF65-F5344CB8AC3E}">
        <p14:creationId xmlns:p14="http://schemas.microsoft.com/office/powerpoint/2010/main" val="41360920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9478">
              <a:defRPr/>
            </a:pPr>
            <a:r>
              <a:rPr lang="en-US" sz="1000" dirty="0"/>
              <a:t>On this slide, you will find a brief list of upcoming date reminders and timelines for Spring testing.</a:t>
            </a:r>
          </a:p>
          <a:p>
            <a:pPr marL="178027" indent="-178027" defTabSz="949478">
              <a:buFont typeface="Arial" panose="020B0604020202020204" pitchFamily="34" charset="0"/>
              <a:buChar char="•"/>
              <a:defRPr/>
            </a:pPr>
            <a:r>
              <a:rPr lang="en-US" sz="1000" dirty="0"/>
              <a:t>The initial order window for spring EOC testing remains view-only in TIDE from February 27 through March 13. The quantities for initial orders are based off students pre-identified in the WAMS spring EOC pre-ID application. </a:t>
            </a:r>
          </a:p>
          <a:p>
            <a:pPr marL="178027" indent="-178027" defTabSz="949478">
              <a:buFont typeface="Arial" panose="020B0604020202020204" pitchFamily="34" charset="0"/>
              <a:buChar char="•"/>
              <a:defRPr/>
            </a:pPr>
            <a:r>
              <a:rPr lang="en-US" sz="1000" dirty="0"/>
              <a:t>The online test window for Smarter Balanced on grade and Off-Grade Level testing opened in TDS on March 6 and closes June 15. Note that the closing date has been extended from June 9.</a:t>
            </a:r>
          </a:p>
          <a:p>
            <a:pPr marL="178027" indent="-178027" defTabSz="949478">
              <a:buFont typeface="Arial" panose="020B0604020202020204" pitchFamily="34" charset="0"/>
              <a:buChar char="•"/>
              <a:defRPr/>
            </a:pPr>
            <a:r>
              <a:rPr lang="en-US" sz="1000" dirty="0"/>
              <a:t>The paper/pencil test window for grades 3 through 8 Smarter Balanced assessments also opened March 6 and closes May 19.</a:t>
            </a:r>
          </a:p>
          <a:p>
            <a:pPr marL="178027" indent="-178027" defTabSz="949478">
              <a:buFont typeface="Arial" panose="020B0604020202020204" pitchFamily="34" charset="0"/>
              <a:buChar char="•"/>
              <a:defRPr/>
            </a:pPr>
            <a:r>
              <a:rPr lang="en-US" sz="1000" dirty="0"/>
              <a:t>On March 20, Smarter Balanced test score begin rolling into ORS, becoming available for districts to view.</a:t>
            </a:r>
          </a:p>
          <a:p>
            <a:pPr marL="178027" indent="-178027" defTabSz="949478">
              <a:buFont typeface="Arial" panose="020B0604020202020204" pitchFamily="34" charset="0"/>
              <a:buChar char="•"/>
              <a:defRPr/>
            </a:pPr>
            <a:r>
              <a:rPr lang="en-US" sz="1000" dirty="0"/>
              <a:t>TIDE will open on March 27 for setting invalidations from the Winter EOC retake administration.</a:t>
            </a:r>
          </a:p>
          <a:p>
            <a:pPr marL="178027" indent="-178027" defTabSz="949478">
              <a:buFont typeface="Arial" panose="020B0604020202020204" pitchFamily="34" charset="0"/>
              <a:buChar char="•"/>
              <a:defRPr/>
            </a:pPr>
            <a:r>
              <a:rPr lang="en-US" sz="1000" dirty="0"/>
              <a:t>With the closing of the ELPA21 test window on March 30, it is important to schedule enter all student responses for braille into the Data Entry Interface by no later than close of business on Monday, April 3. </a:t>
            </a:r>
          </a:p>
          <a:p>
            <a:pPr marL="178027" indent="-178027" defTabSz="949478">
              <a:buFont typeface="Arial" panose="020B0604020202020204" pitchFamily="34" charset="0"/>
              <a:buChar char="•"/>
              <a:defRPr/>
            </a:pPr>
            <a:endParaRPr lang="en-US" sz="1000" dirty="0"/>
          </a:p>
          <a:p>
            <a:pPr marL="178027" indent="-178027">
              <a:buFont typeface="Arial" panose="020B0604020202020204" pitchFamily="34" charset="0"/>
              <a:buChar char="•"/>
            </a:pPr>
            <a:endParaRPr lang="en-US" sz="1000" dirty="0"/>
          </a:p>
        </p:txBody>
      </p:sp>
      <p:sp>
        <p:nvSpPr>
          <p:cNvPr id="4" name="Slide Number Placeholder 3"/>
          <p:cNvSpPr>
            <a:spLocks noGrp="1"/>
          </p:cNvSpPr>
          <p:nvPr>
            <p:ph type="sldNum" sz="quarter" idx="10"/>
          </p:nvPr>
        </p:nvSpPr>
        <p:spPr/>
        <p:txBody>
          <a:bodyPr/>
          <a:lstStyle/>
          <a:p>
            <a:fld id="{F22F64E6-61A8-4FE4-B92C-D0297A8A231C}" type="slidenum">
              <a:rPr lang="en-US" smtClean="0"/>
              <a:t>9</a:t>
            </a:fld>
            <a:endParaRPr lang="en-US"/>
          </a:p>
        </p:txBody>
      </p:sp>
    </p:spTree>
    <p:extLst>
      <p:ext uri="{BB962C8B-B14F-4D97-AF65-F5344CB8AC3E}">
        <p14:creationId xmlns:p14="http://schemas.microsoft.com/office/powerpoint/2010/main" val="38544526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2"/>
                </a:solidFill>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033284"/>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2011680" y="5966468"/>
            <a:ext cx="2472271" cy="139433"/>
          </a:xfrm>
        </p:spPr>
        <p:txBody>
          <a:bodyPr/>
          <a:lstStyle/>
          <a:p>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600723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latin typeface="+mj-lt"/>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35598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2" name="Vertical Title 1"/>
          <p:cNvSpPr>
            <a:spLocks noGrp="1"/>
          </p:cNvSpPr>
          <p:nvPr>
            <p:ph type="title" orient="vert"/>
          </p:nvPr>
        </p:nvSpPr>
        <p:spPr>
          <a:xfrm>
            <a:off x="8724900" y="414779"/>
            <a:ext cx="2628900" cy="5134772"/>
          </a:xfrm>
        </p:spPr>
        <p:txBody>
          <a:bodyPr vert="eaVert"/>
          <a:lstStyle>
            <a:lvl1pPr>
              <a:defRPr>
                <a:latin typeface="+mj-lt"/>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134772"/>
          </a:xfrm>
        </p:spPr>
        <p:txBody>
          <a:bodyPr vert="eaVert" lIns="45720" tIns="0" rIns="45720" bIns="0"/>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solidFill>
                  <a:srgbClr val="5D5B4E"/>
                </a:solidFill>
              </a:rPr>
              <a:t>OFFICE OF SUPERINTENDENT OF PUBLIC INSTRUCTION</a:t>
            </a: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79178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atin typeface="+mj-lt"/>
              </a:defRPr>
            </a:lvl1pPr>
          </a:lstStyle>
          <a:p>
            <a:r>
              <a:rPr lang="en-US" smtClean="0"/>
              <a:t>Click to edit Master title style</a:t>
            </a:r>
            <a:endParaRPr lang="en-US" dirty="0"/>
          </a:p>
        </p:txBody>
      </p:sp>
      <p:sp>
        <p:nvSpPr>
          <p:cNvPr id="3" name="Content Placeholder 2"/>
          <p:cNvSpPr>
            <a:spLocks noGrp="1"/>
          </p:cNvSpPr>
          <p:nvPr>
            <p:ph idx="1"/>
          </p:nvPr>
        </p:nvSpPr>
        <p:spPr>
          <a:xfrm>
            <a:off x="1097280" y="1845734"/>
            <a:ext cx="10058400" cy="3616603"/>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2011680" y="5966468"/>
            <a:ext cx="2472271" cy="76885"/>
          </a:xfrm>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3065308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p:cNvSpPr/>
          <p:nvPr userDrawn="1"/>
        </p:nvSpPr>
        <p:spPr>
          <a:xfrm>
            <a:off x="1" y="6463178"/>
            <a:ext cx="12192000" cy="39482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6333440"/>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7173" y="5555929"/>
            <a:ext cx="698667" cy="698667"/>
          </a:xfrm>
          <a:prstGeom prst="rect">
            <a:avLst/>
          </a:prstGeom>
        </p:spPr>
      </p:pic>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2"/>
                </a:solidFill>
                <a:latin typeface="+mj-lt"/>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035776"/>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a:xfrm>
            <a:off x="893178" y="6072034"/>
            <a:ext cx="4822804" cy="365125"/>
          </a:xfrm>
        </p:spPr>
        <p:txBody>
          <a:bodyPr/>
          <a:lstStyle>
            <a:lvl1pPr>
              <a:defRPr>
                <a:solidFill>
                  <a:schemeClr val="tx2"/>
                </a:solidFill>
              </a:defRPr>
            </a:lvl1pPr>
          </a:lstStyle>
          <a:p>
            <a:r>
              <a:rPr lang="en-US" dirty="0"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155575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lvl1pPr>
              <a:defRPr>
                <a:latin typeface="+mj-lt"/>
              </a:defRPr>
            </a:lvl1p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3660731"/>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3660730"/>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endParaRPr lang="en-US" dirty="0">
              <a:solidFill>
                <a:srgbClr val="5D5B4E"/>
              </a:solidFill>
            </a:endParaRPr>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7143851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lvl1pPr>
              <a:defRPr>
                <a:latin typeface="+mj-lt"/>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2916098"/>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2916098"/>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endParaRPr lang="en-US" dirty="0">
              <a:solidFill>
                <a:srgbClr val="5D5B4E"/>
              </a:solidFill>
            </a:endParaRPr>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0397418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73503895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7001974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181225" y="0"/>
            <a:ext cx="7829550" cy="5219700"/>
          </a:xfrm>
          <a:prstGeom prst="rect">
            <a:avLst/>
          </a:prstGeom>
        </p:spPr>
      </p:pic>
      <p:sp>
        <p:nvSpPr>
          <p:cNvPr id="5" name="Rectangle 4"/>
          <p:cNvSpPr/>
          <p:nvPr userDrawn="1"/>
        </p:nvSpPr>
        <p:spPr>
          <a:xfrm>
            <a:off x="2390078" y="168378"/>
            <a:ext cx="7389542" cy="2862322"/>
          </a:xfrm>
          <a:prstGeom prst="rect">
            <a:avLst/>
          </a:prstGeom>
          <a:effectLst>
            <a:glow rad="254000">
              <a:schemeClr val="tx1">
                <a:alpha val="50000"/>
              </a:schemeClr>
            </a:glow>
          </a:effectLst>
        </p:spPr>
        <p:txBody>
          <a:bodyPr wrap="square">
            <a:spAutoFit/>
          </a:bodyPr>
          <a:lstStyle/>
          <a:p>
            <a:pPr defTabSz="457200"/>
            <a:r>
              <a:rPr lang="en-US" sz="3600" dirty="0">
                <a:solidFill>
                  <a:srgbClr val="FFFFFF"/>
                </a:solidFill>
                <a:effectLst>
                  <a:glow rad="254000">
                    <a:prstClr val="white">
                      <a:alpha val="30000"/>
                    </a:prstClr>
                  </a:glow>
                </a:effectLst>
              </a:rPr>
              <a:t>This photo is a placeholder. Click on the photo to add you own picture. Make sure your image does not overlap the banner and logo at the bottom.</a:t>
            </a:r>
          </a:p>
        </p:txBody>
      </p:sp>
    </p:spTree>
    <p:extLst>
      <p:ext uri="{BB962C8B-B14F-4D97-AF65-F5344CB8AC3E}">
        <p14:creationId xmlns:p14="http://schemas.microsoft.com/office/powerpoint/2010/main" val="308763927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100231" y="0"/>
            <a:ext cx="64008"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mj-lt"/>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chemeClr val="tx2"/>
                </a:solidFill>
                <a:latin typeface="+mn-lt"/>
              </a:defRPr>
            </a:lvl1pPr>
            <a:lvl2pPr>
              <a:defRPr>
                <a:solidFill>
                  <a:schemeClr val="tx2"/>
                </a:solidFill>
                <a:latin typeface="+mn-lt"/>
              </a:defRPr>
            </a:lvl2pPr>
            <a:lvl3pPr>
              <a:defRPr>
                <a:solidFill>
                  <a:schemeClr val="tx2"/>
                </a:solidFill>
                <a:latin typeface="+mn-lt"/>
              </a:defRPr>
            </a:lvl3pPr>
            <a:lvl4pPr>
              <a:defRPr>
                <a:solidFill>
                  <a:schemeClr val="tx2"/>
                </a:solidFill>
                <a:latin typeface="+mn-lt"/>
              </a:defRPr>
            </a:lvl4pPr>
            <a:lvl5pPr>
              <a:defRPr>
                <a:solidFill>
                  <a:schemeClr val="tx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dirty="0" smtClean="0">
                <a:solidFill>
                  <a:srgbClr val="5D5B4E"/>
                </a:solidFill>
              </a:rPr>
              <a:t>OFFICE OF SUPERINTENDENT OF PUBLIC INSTRUCTION</a:t>
            </a:r>
          </a:p>
        </p:txBody>
      </p:sp>
      <p:sp>
        <p:nvSpPr>
          <p:cNvPr id="7" name="Slide Number Placeholder 6"/>
          <p:cNvSpPr>
            <a:spLocks noGrp="1"/>
          </p:cNvSpPr>
          <p:nvPr>
            <p:ph type="sldNum" sz="quarter" idx="12"/>
          </p:nvPr>
        </p:nvSpPr>
        <p:spPr>
          <a:xfrm>
            <a:off x="9980815" y="6461628"/>
            <a:ext cx="1312025" cy="361438"/>
          </a:xfrm>
        </p:spPr>
        <p:txBody>
          <a:bodyPr/>
          <a:lstStyle>
            <a:lvl1pPr>
              <a:defRPr>
                <a:solidFill>
                  <a:schemeClr val="tx2"/>
                </a:solidFill>
              </a:defRPr>
            </a:lvl1pPr>
          </a:lstStyle>
          <a:p>
            <a:fld id="{4FAB73BC-B049-4115-A692-8D63A059BFB8}" type="slidenum">
              <a:rPr lang="en-US" smtClean="0">
                <a:solidFill>
                  <a:srgbClr val="5D5B4E"/>
                </a:solidFill>
              </a:rPr>
              <a:pPr/>
              <a:t>‹#›</a:t>
            </a:fld>
            <a:endParaRPr lang="en-US" dirty="0">
              <a:solidFill>
                <a:srgbClr val="5D5B4E"/>
              </a:solidFill>
            </a:endParaRPr>
          </a:p>
        </p:txBody>
      </p:sp>
      <p:sp>
        <p:nvSpPr>
          <p:cNvPr id="11" name="Oval 10"/>
          <p:cNvSpPr/>
          <p:nvPr userDrawn="1"/>
        </p:nvSpPr>
        <p:spPr>
          <a:xfrm>
            <a:off x="3643031" y="5545385"/>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13935" y="5545385"/>
            <a:ext cx="914400" cy="914400"/>
          </a:xfrm>
          <a:prstGeom prst="rect">
            <a:avLst/>
          </a:prstGeom>
        </p:spPr>
      </p:pic>
    </p:spTree>
    <p:extLst>
      <p:ext uri="{BB962C8B-B14F-4D97-AF65-F5344CB8AC3E}">
        <p14:creationId xmlns:p14="http://schemas.microsoft.com/office/powerpoint/2010/main" val="285470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364317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011680" y="5966468"/>
            <a:ext cx="2472271" cy="374164"/>
          </a:xfrm>
          <a:prstGeom prst="rect">
            <a:avLst/>
          </a:prstGeom>
        </p:spPr>
        <p:txBody>
          <a:bodyPr vert="horz" lIns="91440" tIns="45720" rIns="91440" bIns="45720" rtlCol="0" anchor="ctr"/>
          <a:lstStyle>
            <a:lvl1pPr algn="l">
              <a:defRPr sz="900">
                <a:solidFill>
                  <a:srgbClr val="FFFFFF"/>
                </a:solidFill>
              </a:defRPr>
            </a:lvl1pPr>
          </a:lstStyle>
          <a:p>
            <a:pPr defTabSz="457200"/>
            <a:endParaRPr lang="en-US" dirty="0"/>
          </a:p>
        </p:txBody>
      </p:sp>
      <p:sp>
        <p:nvSpPr>
          <p:cNvPr id="5" name="Footer Placeholder 4"/>
          <p:cNvSpPr>
            <a:spLocks noGrp="1"/>
          </p:cNvSpPr>
          <p:nvPr>
            <p:ph type="ftr" sz="quarter" idx="3"/>
          </p:nvPr>
        </p:nvSpPr>
        <p:spPr>
          <a:xfrm>
            <a:off x="2011680" y="5614840"/>
            <a:ext cx="4822804" cy="365125"/>
          </a:xfrm>
          <a:prstGeom prst="rect">
            <a:avLst/>
          </a:prstGeom>
        </p:spPr>
        <p:txBody>
          <a:bodyPr vert="horz" lIns="91440" tIns="45720" rIns="91440" bIns="45720" rtlCol="0" anchor="ctr"/>
          <a:lstStyle>
            <a:lvl1pPr algn="l">
              <a:defRPr sz="900" cap="all" baseline="0">
                <a:solidFill>
                  <a:schemeClr val="tx2"/>
                </a:solidFill>
              </a:defRPr>
            </a:lvl1pPr>
          </a:lstStyle>
          <a:p>
            <a:pPr defTabSz="457200"/>
            <a:r>
              <a:rPr lang="en-US" dirty="0"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4"/>
          </p:nvPr>
        </p:nvSpPr>
        <p:spPr>
          <a:xfrm>
            <a:off x="9900458" y="5979195"/>
            <a:ext cx="1312025" cy="361438"/>
          </a:xfrm>
          <a:prstGeom prst="rect">
            <a:avLst/>
          </a:prstGeom>
        </p:spPr>
        <p:txBody>
          <a:bodyPr vert="horz" lIns="91440" tIns="45720" rIns="91440" bIns="45720" rtlCol="0" anchor="ctr"/>
          <a:lstStyle>
            <a:lvl1pPr algn="r">
              <a:defRPr sz="1050">
                <a:solidFill>
                  <a:srgbClr val="FFFFFF"/>
                </a:solidFill>
              </a:defRPr>
            </a:lvl1pPr>
          </a:lstStyle>
          <a:p>
            <a:pPr defTabSz="457200"/>
            <a:fld id="{4FAB73BC-B049-4115-A692-8D63A059BFB8}" type="slidenum">
              <a:rPr lang="en-US" smtClean="0"/>
              <a:pPr defTabSz="457200"/>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Oval 14"/>
          <p:cNvSpPr/>
          <p:nvPr userDrawn="1"/>
        </p:nvSpPr>
        <p:spPr>
          <a:xfrm>
            <a:off x="1097280" y="5549604"/>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pic>
        <p:nvPicPr>
          <p:cNvPr id="14" name="Picture 13"/>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Tree>
    <p:extLst>
      <p:ext uri="{BB962C8B-B14F-4D97-AF65-F5344CB8AC3E}">
        <p14:creationId xmlns:p14="http://schemas.microsoft.com/office/powerpoint/2010/main" val="26334829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85000"/>
        </a:lnSpc>
        <a:spcBef>
          <a:spcPct val="0"/>
        </a:spcBef>
        <a:buNone/>
        <a:defRPr sz="4800" kern="1200" spc="-50" baseline="0">
          <a:solidFill>
            <a:schemeClr val="tx2"/>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2"/>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2"/>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smarterbalanced.org/assessments/practice-and-training-tests/resources-and-documentation/"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hyperlink" Target="http://wa.portal.airast.org/training-tests/"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giz.mobi/s3/2017-Washington-Managed-ELA-Item-Writing"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www.surveygizmo.com/s3/3365489/2017-Washington-Managed-Mathematics-Item-Development"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mailto:science@k12.wa.u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k12.wa.us/LegisGov/Reports.aspx"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mailto:kara.todd@k12.wa.us"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k12.wa.us/SSEO/K4LiteracyData.aspx"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3015026"/>
          </a:xfrm>
        </p:spPr>
        <p:txBody>
          <a:bodyPr>
            <a:normAutofit/>
          </a:bodyPr>
          <a:lstStyle/>
          <a:p>
            <a:r>
              <a:rPr lang="en-US" sz="6000" dirty="0" smtClean="0"/>
              <a:t/>
            </a:r>
            <a:br>
              <a:rPr lang="en-US" sz="6000" dirty="0" smtClean="0"/>
            </a:br>
            <a:r>
              <a:rPr lang="en-US" sz="6000" dirty="0" smtClean="0"/>
              <a:t>Assessment Update Webinar</a:t>
            </a:r>
            <a:br>
              <a:rPr lang="en-US" sz="6000" dirty="0" smtClean="0"/>
            </a:br>
            <a:r>
              <a:rPr lang="en-US" sz="4400" dirty="0" smtClean="0"/>
              <a:t>(excerpts for NWESD DAC meeting)</a:t>
            </a:r>
            <a:endParaRPr lang="en-US" sz="6000" dirty="0"/>
          </a:p>
        </p:txBody>
      </p:sp>
      <p:sp>
        <p:nvSpPr>
          <p:cNvPr id="3" name="Subtitle 2"/>
          <p:cNvSpPr>
            <a:spLocks noGrp="1"/>
          </p:cNvSpPr>
          <p:nvPr>
            <p:ph type="subTitle" idx="1"/>
          </p:nvPr>
        </p:nvSpPr>
        <p:spPr/>
        <p:txBody>
          <a:bodyPr/>
          <a:lstStyle/>
          <a:p>
            <a:r>
              <a:rPr lang="en-US" dirty="0" smtClean="0"/>
              <a:t>SY 16-17 Update #7</a:t>
            </a:r>
          </a:p>
          <a:p>
            <a:r>
              <a:rPr lang="en-US" b="1" dirty="0" smtClean="0"/>
              <a:t>March 14, 2017</a:t>
            </a:r>
            <a:endParaRPr lang="en-US" dirty="0" smtClean="0"/>
          </a:p>
          <a:p>
            <a:endParaRPr lang="en-US" dirty="0"/>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all" spc="0" normalizeH="0" baseline="0" noProof="0" dirty="0" smtClean="0">
                <a:ln>
                  <a:noFill/>
                </a:ln>
                <a:solidFill>
                  <a:srgbClr val="5D5B4E"/>
                </a:solidFill>
                <a:effectLst/>
                <a:uLnTx/>
                <a:uFillTx/>
                <a:latin typeface="Calibri" panose="020F0502020204030204"/>
                <a:ea typeface="+mn-ea"/>
                <a:cs typeface="+mn-cs"/>
              </a:rPr>
              <a:t>OFFICE OF SUPERINTENDENT OF PUBLIC INSTRUCTION</a:t>
            </a:r>
            <a:endParaRPr kumimoji="0" lang="en-US" sz="900" b="0" i="0" u="none" strike="noStrike" kern="1200" cap="all" spc="0" normalizeH="0" baseline="0" noProof="0" dirty="0">
              <a:ln>
                <a:noFill/>
              </a:ln>
              <a:solidFill>
                <a:srgbClr val="5D5B4E"/>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532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Mathematics Practice PTs</a:t>
            </a:r>
            <a:endParaRPr lang="en-US" dirty="0"/>
          </a:p>
        </p:txBody>
      </p:sp>
      <p:sp>
        <p:nvSpPr>
          <p:cNvPr id="3" name="Content Placeholder 2"/>
          <p:cNvSpPr>
            <a:spLocks noGrp="1"/>
          </p:cNvSpPr>
          <p:nvPr>
            <p:ph idx="1"/>
          </p:nvPr>
        </p:nvSpPr>
        <p:spPr/>
        <p:txBody>
          <a:bodyPr>
            <a:normAutofit/>
          </a:bodyPr>
          <a:lstStyle/>
          <a:p>
            <a:r>
              <a:rPr lang="en-US" sz="1700" dirty="0"/>
              <a:t>Smarter Balanced released new Practice Performance Tasks for grades 3–8 and HS</a:t>
            </a:r>
          </a:p>
          <a:p>
            <a:pPr lvl="1"/>
            <a:r>
              <a:rPr lang="en-US" sz="1600" dirty="0"/>
              <a:t>Available on the </a:t>
            </a:r>
            <a:r>
              <a:rPr lang="en-US" sz="1600" dirty="0">
                <a:hlinkClick r:id="rId3"/>
              </a:rPr>
              <a:t>Smarter Balanced Practice and Training Test page</a:t>
            </a:r>
            <a:endParaRPr lang="en-US" sz="1600" dirty="0"/>
          </a:p>
          <a:p>
            <a:pPr lvl="1"/>
            <a:r>
              <a:rPr lang="en-US" sz="1600" dirty="0">
                <a:hlinkClick r:id="rId3"/>
              </a:rPr>
              <a:t>Scoring guides are available in Resources section</a:t>
            </a:r>
            <a:endParaRPr lang="en-US" sz="1600" dirty="0"/>
          </a:p>
          <a:p>
            <a:pPr lvl="2"/>
            <a:r>
              <a:rPr lang="en-US" dirty="0"/>
              <a:t>Reminder: no student responses are saved and no data results are generated for any practice test</a:t>
            </a:r>
          </a:p>
          <a:p>
            <a:pPr lvl="2"/>
            <a:r>
              <a:rPr lang="en-US" dirty="0"/>
              <a:t>Scoring guides can be used to inform educators of expectations prior to student taking a practice test or used at the same time as students are taking the practice test</a:t>
            </a:r>
          </a:p>
          <a:p>
            <a:pPr lvl="2"/>
            <a:r>
              <a:rPr lang="en-US" dirty="0"/>
              <a:t>Practice tests are not secure</a:t>
            </a:r>
          </a:p>
          <a:p>
            <a:r>
              <a:rPr lang="en-US" sz="1800" dirty="0"/>
              <a:t>Posting to WCAP Portal</a:t>
            </a:r>
          </a:p>
          <a:p>
            <a:pPr lvl="1"/>
            <a:r>
              <a:rPr lang="en-US" sz="1600" dirty="0"/>
              <a:t>Working with AIR to post these</a:t>
            </a:r>
            <a:br>
              <a:rPr lang="en-US" sz="1600" dirty="0"/>
            </a:br>
            <a:r>
              <a:rPr lang="en-US" sz="1600" dirty="0"/>
              <a:t>new PTs to </a:t>
            </a:r>
            <a:r>
              <a:rPr lang="en-US" sz="1600" dirty="0">
                <a:hlinkClick r:id="rId4"/>
              </a:rPr>
              <a:t>WCAP Portal in the</a:t>
            </a:r>
            <a:br>
              <a:rPr lang="en-US" sz="1600" dirty="0">
                <a:hlinkClick r:id="rId4"/>
              </a:rPr>
            </a:br>
            <a:r>
              <a:rPr lang="en-US" sz="1600" dirty="0">
                <a:hlinkClick r:id="rId4"/>
              </a:rPr>
              <a:t>Practice and Training Test section</a:t>
            </a:r>
            <a:endParaRPr lang="en-US" sz="1600" dirty="0"/>
          </a:p>
          <a:p>
            <a:pPr lvl="1"/>
            <a:r>
              <a:rPr lang="en-US" sz="1600" dirty="0"/>
              <a:t>Plan to have both the old PTs and</a:t>
            </a:r>
            <a:br>
              <a:rPr lang="en-US" sz="1600" dirty="0"/>
            </a:br>
            <a:r>
              <a:rPr lang="en-US" sz="1600" dirty="0"/>
              <a:t>new PTs on the WCAP Portal</a:t>
            </a:r>
          </a:p>
        </p:txBody>
      </p:sp>
      <p:sp>
        <p:nvSpPr>
          <p:cNvPr id="6" name="Slide Number Placeholder 5"/>
          <p:cNvSpPr>
            <a:spLocks noGrp="1"/>
          </p:cNvSpPr>
          <p:nvPr>
            <p:ph type="sldNum" sz="quarter" idx="12"/>
          </p:nvPr>
        </p:nvSpPr>
        <p:spPr/>
        <p:txBody>
          <a:bodyPr/>
          <a:lstStyle/>
          <a:p>
            <a:fld id="{6113E31D-E2AB-40D1-8B51-AFA5AFEF393A}" type="slidenum">
              <a:rPr lang="en-US" smtClean="0"/>
              <a:t>10</a:t>
            </a:fld>
            <a:endParaRPr lang="en-US" dirty="0"/>
          </a:p>
        </p:txBody>
      </p:sp>
      <p:pic>
        <p:nvPicPr>
          <p:cNvPr id="7" name="Picture 6"/>
          <p:cNvPicPr>
            <a:picLocks noChangeAspect="1"/>
          </p:cNvPicPr>
          <p:nvPr/>
        </p:nvPicPr>
        <p:blipFill>
          <a:blip r:embed="rId5"/>
          <a:stretch>
            <a:fillRect/>
          </a:stretch>
        </p:blipFill>
        <p:spPr>
          <a:xfrm>
            <a:off x="5545539" y="3483013"/>
            <a:ext cx="5041416" cy="2496182"/>
          </a:xfrm>
          <a:prstGeom prst="rect">
            <a:avLst/>
          </a:prstGeom>
        </p:spPr>
      </p:pic>
      <p:sp>
        <p:nvSpPr>
          <p:cNvPr id="8" name="Oval 7"/>
          <p:cNvSpPr/>
          <p:nvPr/>
        </p:nvSpPr>
        <p:spPr>
          <a:xfrm>
            <a:off x="5545539" y="3933726"/>
            <a:ext cx="2520708" cy="57498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685264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Teacher Recruitment: Smarter Balanced</a:t>
            </a:r>
            <a:endParaRPr lang="en-US" dirty="0"/>
          </a:p>
        </p:txBody>
      </p:sp>
      <p:sp>
        <p:nvSpPr>
          <p:cNvPr id="3" name="Content Placeholder 2"/>
          <p:cNvSpPr>
            <a:spLocks noGrp="1"/>
          </p:cNvSpPr>
          <p:nvPr>
            <p:ph idx="1"/>
          </p:nvPr>
        </p:nvSpPr>
        <p:spPr/>
        <p:txBody>
          <a:bodyPr>
            <a:normAutofit/>
          </a:bodyPr>
          <a:lstStyle/>
          <a:p>
            <a:pPr marL="234950" indent="-234950">
              <a:buFont typeface="Arial" panose="020B0604020202020204" pitchFamily="34" charset="0"/>
              <a:buChar char="•"/>
            </a:pPr>
            <a:r>
              <a:rPr lang="en-US" sz="2400" dirty="0" smtClean="0"/>
              <a:t>Recruitment information was sent to everyone subscribed to the Math, ELA, and Digital Library Email alerts lists on </a:t>
            </a:r>
            <a:r>
              <a:rPr lang="en-US" sz="2400" b="1" dirty="0" smtClean="0"/>
              <a:t>February 7</a:t>
            </a:r>
          </a:p>
          <a:p>
            <a:pPr marL="234950" indent="-234950">
              <a:buFont typeface="Arial" panose="020B0604020202020204" pitchFamily="34" charset="0"/>
              <a:buChar char="•"/>
            </a:pPr>
            <a:r>
              <a:rPr lang="en-US" sz="2400" dirty="0" smtClean="0"/>
              <a:t>Deadline for teachers to </a:t>
            </a:r>
            <a:r>
              <a:rPr lang="en-US" sz="2400" dirty="0"/>
              <a:t>apply </a:t>
            </a:r>
            <a:r>
              <a:rPr lang="en-US" sz="2400" dirty="0" smtClean="0"/>
              <a:t>was </a:t>
            </a:r>
            <a:r>
              <a:rPr lang="en-US" sz="2400" b="1" dirty="0" smtClean="0"/>
              <a:t>February 16</a:t>
            </a:r>
          </a:p>
          <a:p>
            <a:pPr marL="234950" indent="-234950">
              <a:buFont typeface="Arial" panose="020B0604020202020204" pitchFamily="34" charset="0"/>
              <a:buChar char="•"/>
            </a:pPr>
            <a:r>
              <a:rPr lang="en-US" sz="2400" dirty="0" smtClean="0"/>
              <a:t>Over 200 educators applied!</a:t>
            </a:r>
          </a:p>
          <a:p>
            <a:pPr marL="234950" indent="-234950">
              <a:buFont typeface="Arial" panose="020B0604020202020204" pitchFamily="34" charset="0"/>
              <a:buChar char="•"/>
            </a:pPr>
            <a:r>
              <a:rPr lang="en-US" sz="2400" dirty="0" smtClean="0"/>
              <a:t>Nominated educators and alternates:</a:t>
            </a:r>
          </a:p>
          <a:p>
            <a:pPr marL="527558" lvl="1" indent="-234950">
              <a:buFont typeface="Arial" panose="020B0604020202020204" pitchFamily="34" charset="0"/>
              <a:buChar char="•"/>
            </a:pPr>
            <a:r>
              <a:rPr lang="en-US" sz="2000" dirty="0" smtClean="0"/>
              <a:t>OSPI notified  all applicants of status</a:t>
            </a:r>
          </a:p>
          <a:p>
            <a:pPr marL="527558" lvl="1" indent="-234950">
              <a:buFont typeface="Arial" panose="020B0604020202020204" pitchFamily="34" charset="0"/>
              <a:buChar char="•"/>
            </a:pPr>
            <a:r>
              <a:rPr lang="en-US" sz="2000" dirty="0" smtClean="0"/>
              <a:t>Smarter Balanced will make the final selection based on </a:t>
            </a:r>
            <a:r>
              <a:rPr lang="en-US" sz="2000" dirty="0"/>
              <a:t>representation of grade levels, content, and demographic data across </a:t>
            </a:r>
            <a:r>
              <a:rPr lang="en-US" sz="2000" dirty="0" smtClean="0"/>
              <a:t>states</a:t>
            </a:r>
          </a:p>
          <a:p>
            <a:pPr marL="527558" lvl="1" indent="-234950">
              <a:buFont typeface="Arial" panose="020B0604020202020204" pitchFamily="34" charset="0"/>
              <a:buChar char="•"/>
            </a:pPr>
            <a:r>
              <a:rPr lang="en-US" sz="2000" dirty="0" smtClean="0"/>
              <a:t>Educators </a:t>
            </a:r>
            <a:r>
              <a:rPr lang="en-US" sz="2000" smtClean="0"/>
              <a:t>will be contacted </a:t>
            </a:r>
            <a:r>
              <a:rPr lang="en-US" sz="2000" dirty="0" smtClean="0"/>
              <a:t>directly by Smarter Balanced or vendors managing the projects</a:t>
            </a:r>
            <a:endParaRPr lang="en-US" sz="2000" dirty="0"/>
          </a:p>
        </p:txBody>
      </p:sp>
      <p:sp>
        <p:nvSpPr>
          <p:cNvPr id="6" name="Slide Number Placeholder 5"/>
          <p:cNvSpPr>
            <a:spLocks noGrp="1"/>
          </p:cNvSpPr>
          <p:nvPr>
            <p:ph type="sldNum" sz="quarter" idx="12"/>
          </p:nvPr>
        </p:nvSpPr>
        <p:spPr/>
        <p:txBody>
          <a:bodyPr/>
          <a:lstStyle/>
          <a:p>
            <a:fld id="{6113E31D-E2AB-40D1-8B51-AFA5AFEF393A}" type="slidenum">
              <a:rPr lang="en-US" smtClean="0"/>
              <a:t>11</a:t>
            </a:fld>
            <a:endParaRPr lang="en-US" dirty="0"/>
          </a:p>
        </p:txBody>
      </p:sp>
    </p:spTree>
    <p:extLst>
      <p:ext uri="{BB962C8B-B14F-4D97-AF65-F5344CB8AC3E}">
        <p14:creationId xmlns:p14="http://schemas.microsoft.com/office/powerpoint/2010/main" val="19044491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r>
            <a:br>
              <a:rPr lang="en-US" dirty="0"/>
            </a:br>
            <a:r>
              <a:rPr lang="en-US" dirty="0"/>
              <a:t>Teacher </a:t>
            </a:r>
            <a:r>
              <a:rPr lang="en-US" dirty="0" smtClean="0"/>
              <a:t>Recruitment: WA specific</a:t>
            </a:r>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12</a:t>
            </a:fld>
            <a:endParaRPr lang="en-US" dirty="0"/>
          </a:p>
        </p:txBody>
      </p:sp>
      <p:sp>
        <p:nvSpPr>
          <p:cNvPr id="8" name="Content Placeholder 7"/>
          <p:cNvSpPr>
            <a:spLocks noGrp="1"/>
          </p:cNvSpPr>
          <p:nvPr>
            <p:ph idx="1"/>
          </p:nvPr>
        </p:nvSpPr>
        <p:spPr>
          <a:xfrm>
            <a:off x="1097279" y="1845734"/>
            <a:ext cx="10568247" cy="3616603"/>
          </a:xfrm>
        </p:spPr>
        <p:txBody>
          <a:bodyPr>
            <a:normAutofit lnSpcReduction="10000"/>
          </a:bodyPr>
          <a:lstStyle/>
          <a:p>
            <a:pPr marL="0" indent="0">
              <a:buNone/>
            </a:pPr>
            <a:r>
              <a:rPr lang="en-US" sz="2400" b="1" dirty="0" smtClean="0">
                <a:solidFill>
                  <a:schemeClr val="accent3"/>
                </a:solidFill>
              </a:rPr>
              <a:t>In addition </a:t>
            </a:r>
            <a:r>
              <a:rPr lang="en-US" sz="2400" b="1" dirty="0" smtClean="0">
                <a:solidFill>
                  <a:schemeClr val="tx1"/>
                </a:solidFill>
              </a:rPr>
              <a:t>to Smarter Balanced opportunities…</a:t>
            </a:r>
          </a:p>
          <a:p>
            <a:pPr marL="117475" indent="-117475">
              <a:buFont typeface="Arial" panose="020B0604020202020204" pitchFamily="34" charset="0"/>
              <a:buChar char="•"/>
            </a:pPr>
            <a:r>
              <a:rPr lang="en-US" sz="2400" dirty="0" smtClean="0"/>
              <a:t>ELA and Mathematics content teams will be doing “Member-managed” item development</a:t>
            </a:r>
          </a:p>
          <a:p>
            <a:pPr marL="525971" lvl="1" indent="-233363">
              <a:buFont typeface="Arial" panose="020B0604020202020204" pitchFamily="34" charset="0"/>
              <a:buChar char="•"/>
            </a:pPr>
            <a:r>
              <a:rPr lang="en-US" sz="2000" dirty="0" smtClean="0"/>
              <a:t>Washington educators will work with OSPI staff to write and review assessment items that will be used on Smarter Balanced assessments</a:t>
            </a:r>
          </a:p>
          <a:p>
            <a:pPr marL="515938" lvl="1" indent="-233363">
              <a:buFont typeface="Arial" panose="020B0604020202020204" pitchFamily="34" charset="0"/>
              <a:buChar char="•"/>
            </a:pPr>
            <a:r>
              <a:rPr lang="en-US" sz="2000" dirty="0" smtClean="0"/>
              <a:t>Mathematics: writing items April 19–21 and reviewing items April 26–27 </a:t>
            </a:r>
          </a:p>
          <a:p>
            <a:pPr marL="515938" lvl="1" indent="-233363">
              <a:buFont typeface="Arial" panose="020B0604020202020204" pitchFamily="34" charset="0"/>
              <a:buChar char="•"/>
            </a:pPr>
            <a:r>
              <a:rPr lang="en-US" sz="2000" dirty="0" smtClean="0"/>
              <a:t>ELA: </a:t>
            </a:r>
            <a:r>
              <a:rPr lang="en-US" sz="2000" dirty="0"/>
              <a:t>writing items April </a:t>
            </a:r>
            <a:r>
              <a:rPr lang="en-US" sz="2000" dirty="0" smtClean="0"/>
              <a:t>17–21 </a:t>
            </a:r>
            <a:r>
              <a:rPr lang="en-US" sz="2000" dirty="0"/>
              <a:t>and reviewing items April </a:t>
            </a:r>
            <a:r>
              <a:rPr lang="en-US" sz="2000" dirty="0" smtClean="0"/>
              <a:t>26–28 </a:t>
            </a:r>
          </a:p>
          <a:p>
            <a:pPr marL="117475" indent="-117475">
              <a:buFont typeface="Arial" panose="020B0604020202020204" pitchFamily="34" charset="0"/>
              <a:buChar char="•"/>
            </a:pPr>
            <a:r>
              <a:rPr lang="en-US" sz="2400" dirty="0" smtClean="0"/>
              <a:t>Recruitment sent </a:t>
            </a:r>
            <a:r>
              <a:rPr lang="en-US" sz="2400" b="1" dirty="0" smtClean="0"/>
              <a:t>March 9 </a:t>
            </a:r>
            <a:r>
              <a:rPr lang="en-US" sz="2400" dirty="0" smtClean="0"/>
              <a:t>to the Math and ELA Email updates lists: </a:t>
            </a:r>
            <a:r>
              <a:rPr lang="en-US" sz="2400" b="1" dirty="0" smtClean="0">
                <a:solidFill>
                  <a:schemeClr val="accent4"/>
                </a:solidFill>
              </a:rPr>
              <a:t>Due March 24</a:t>
            </a:r>
          </a:p>
          <a:p>
            <a:pPr marL="515938" lvl="1" indent="-233363">
              <a:buFont typeface="Arial" panose="020B0604020202020204" pitchFamily="34" charset="0"/>
              <a:buChar char="•"/>
            </a:pPr>
            <a:r>
              <a:rPr lang="en-US" sz="2000" dirty="0" smtClean="0">
                <a:hlinkClick r:id="rId3"/>
              </a:rPr>
              <a:t>ELA </a:t>
            </a:r>
            <a:r>
              <a:rPr lang="en-US" sz="2000" dirty="0">
                <a:hlinkClick r:id="rId3"/>
              </a:rPr>
              <a:t>recruitment application</a:t>
            </a:r>
            <a:r>
              <a:rPr lang="en-US" sz="2000" dirty="0"/>
              <a:t> </a:t>
            </a:r>
          </a:p>
          <a:p>
            <a:pPr marL="515938" lvl="1" indent="-233363">
              <a:buFont typeface="Arial" panose="020B0604020202020204" pitchFamily="34" charset="0"/>
              <a:buChar char="•"/>
            </a:pPr>
            <a:r>
              <a:rPr lang="en-US" sz="2000" dirty="0" smtClean="0">
                <a:hlinkClick r:id="rId4"/>
              </a:rPr>
              <a:t>Mathematics recruitment application</a:t>
            </a:r>
            <a:r>
              <a:rPr lang="en-US" sz="2000" dirty="0" smtClean="0"/>
              <a:t> </a:t>
            </a:r>
          </a:p>
        </p:txBody>
      </p:sp>
    </p:spTree>
    <p:extLst>
      <p:ext uri="{BB962C8B-B14F-4D97-AF65-F5344CB8AC3E}">
        <p14:creationId xmlns:p14="http://schemas.microsoft.com/office/powerpoint/2010/main" val="36091939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781682" cy="1450757"/>
          </a:xfrm>
        </p:spPr>
        <p:txBody>
          <a:bodyPr>
            <a:normAutofit/>
          </a:bodyPr>
          <a:lstStyle/>
          <a:p>
            <a:r>
              <a:rPr lang="en-US" dirty="0" smtClean="0"/>
              <a:t>High School Next Generation Science </a:t>
            </a:r>
            <a:br>
              <a:rPr lang="en-US" dirty="0" smtClean="0"/>
            </a:br>
            <a:r>
              <a:rPr lang="en-US" dirty="0" smtClean="0"/>
              <a:t>Field Test—Update</a:t>
            </a:r>
            <a:endParaRPr lang="en-US" dirty="0"/>
          </a:p>
        </p:txBody>
      </p:sp>
      <p:sp>
        <p:nvSpPr>
          <p:cNvPr id="3" name="Content Placeholder 2"/>
          <p:cNvSpPr>
            <a:spLocks noGrp="1"/>
          </p:cNvSpPr>
          <p:nvPr>
            <p:ph idx="1"/>
          </p:nvPr>
        </p:nvSpPr>
        <p:spPr>
          <a:xfrm>
            <a:off x="1097280" y="1845734"/>
            <a:ext cx="10058400" cy="3896039"/>
          </a:xfrm>
        </p:spPr>
        <p:txBody>
          <a:bodyPr>
            <a:normAutofit/>
          </a:bodyPr>
          <a:lstStyle/>
          <a:p>
            <a:pPr marL="576062" indent="-457200">
              <a:lnSpc>
                <a:spcPct val="100000"/>
              </a:lnSpc>
              <a:spcBef>
                <a:spcPts val="0"/>
              </a:spcBef>
              <a:spcAft>
                <a:spcPts val="600"/>
              </a:spcAft>
              <a:buFont typeface="Arial" panose="020B0604020202020204" pitchFamily="34" charset="0"/>
              <a:buChar char="•"/>
              <a:defRPr/>
            </a:pPr>
            <a:r>
              <a:rPr lang="en-US" sz="2600" dirty="0" smtClean="0"/>
              <a:t>Registration Window </a:t>
            </a:r>
            <a:r>
              <a:rPr lang="en-US" sz="2600" b="1" dirty="0" smtClean="0">
                <a:solidFill>
                  <a:srgbClr val="FF0000"/>
                </a:solidFill>
              </a:rPr>
              <a:t>Extended</a:t>
            </a:r>
            <a:r>
              <a:rPr lang="en-US" sz="2600" dirty="0" smtClean="0"/>
              <a:t>: December 1, 2016 through </a:t>
            </a:r>
            <a:r>
              <a:rPr lang="en-US" sz="2600" b="1" dirty="0" smtClean="0">
                <a:solidFill>
                  <a:srgbClr val="FF0000"/>
                </a:solidFill>
              </a:rPr>
              <a:t>April 30th</a:t>
            </a:r>
          </a:p>
          <a:p>
            <a:pPr marL="576062" indent="-457200">
              <a:lnSpc>
                <a:spcPct val="100000"/>
              </a:lnSpc>
              <a:spcBef>
                <a:spcPts val="0"/>
              </a:spcBef>
              <a:spcAft>
                <a:spcPts val="600"/>
              </a:spcAft>
              <a:buFont typeface="Arial" panose="020B0604020202020204" pitchFamily="34" charset="0"/>
              <a:buChar char="•"/>
              <a:defRPr/>
            </a:pPr>
            <a:r>
              <a:rPr lang="en-US" sz="2600" dirty="0" smtClean="0"/>
              <a:t>Test Window: May 1 through June 15, 2017</a:t>
            </a:r>
          </a:p>
          <a:p>
            <a:pPr marL="576062" indent="-457200">
              <a:lnSpc>
                <a:spcPct val="100000"/>
              </a:lnSpc>
              <a:spcBef>
                <a:spcPts val="0"/>
              </a:spcBef>
              <a:spcAft>
                <a:spcPts val="600"/>
              </a:spcAft>
              <a:buFont typeface="Arial" panose="020B0604020202020204" pitchFamily="34" charset="0"/>
              <a:buChar char="•"/>
              <a:defRPr/>
            </a:pPr>
            <a:r>
              <a:rPr lang="en-US" sz="2600" dirty="0" smtClean="0"/>
              <a:t>Teachers </a:t>
            </a:r>
            <a:r>
              <a:rPr lang="en-US" sz="2600" dirty="0"/>
              <a:t>coordinate with their principals and District Assessment Coordinators to participate.</a:t>
            </a:r>
          </a:p>
          <a:p>
            <a:pPr marL="576062" indent="-457200">
              <a:lnSpc>
                <a:spcPct val="100000"/>
              </a:lnSpc>
              <a:spcBef>
                <a:spcPts val="0"/>
              </a:spcBef>
              <a:spcAft>
                <a:spcPts val="600"/>
              </a:spcAft>
              <a:buFont typeface="Arial" panose="020B0604020202020204" pitchFamily="34" charset="0"/>
              <a:buChar char="•"/>
              <a:defRPr/>
            </a:pPr>
            <a:r>
              <a:rPr lang="en-US" sz="2600" dirty="0"/>
              <a:t>No extra steps are </a:t>
            </a:r>
            <a:r>
              <a:rPr lang="en-US" sz="2600" dirty="0" smtClean="0"/>
              <a:t>needed to </a:t>
            </a:r>
            <a:r>
              <a:rPr lang="en-US" sz="2600" dirty="0"/>
              <a:t>participate in e</a:t>
            </a:r>
            <a:r>
              <a:rPr lang="en-US" sz="2600" dirty="0" smtClean="0"/>
              <a:t>lementary </a:t>
            </a:r>
            <a:r>
              <a:rPr lang="en-US" sz="2600" dirty="0"/>
              <a:t>and middle school </a:t>
            </a:r>
            <a:r>
              <a:rPr lang="en-US" sz="2600" dirty="0" smtClean="0"/>
              <a:t>field testing as this is already part </a:t>
            </a:r>
            <a:r>
              <a:rPr lang="en-US" sz="2600" dirty="0"/>
              <a:t>of the online Spring </a:t>
            </a:r>
            <a:r>
              <a:rPr lang="en-US" sz="2600" dirty="0" smtClean="0"/>
              <a:t>MSP. </a:t>
            </a:r>
          </a:p>
          <a:p>
            <a:pPr marL="461762" indent="-342900">
              <a:lnSpc>
                <a:spcPct val="100000"/>
              </a:lnSpc>
              <a:spcBef>
                <a:spcPts val="0"/>
              </a:spcBef>
              <a:spcAft>
                <a:spcPts val="600"/>
              </a:spcAft>
              <a:buFont typeface="Arial" panose="020B0604020202020204" pitchFamily="34" charset="0"/>
              <a:buChar char="•"/>
              <a:defRPr/>
            </a:pPr>
            <a:r>
              <a:rPr lang="en-US" sz="2400" dirty="0" smtClean="0"/>
              <a:t>  Contact</a:t>
            </a:r>
            <a:r>
              <a:rPr lang="en-US" sz="2400" dirty="0"/>
              <a:t>: </a:t>
            </a:r>
            <a:r>
              <a:rPr lang="en-US" sz="2400" dirty="0">
                <a:hlinkClick r:id="rId3"/>
              </a:rPr>
              <a:t>science@k12.wa.us</a:t>
            </a:r>
            <a:r>
              <a:rPr lang="en-US" sz="2400" dirty="0"/>
              <a:t> </a:t>
            </a:r>
            <a:r>
              <a:rPr lang="en-US" sz="2400" dirty="0" smtClean="0"/>
              <a:t>with questions</a:t>
            </a:r>
            <a:endParaRPr lang="en-US" sz="2400" dirty="0"/>
          </a:p>
          <a:p>
            <a:pPr marL="365744" indent="-246882">
              <a:lnSpc>
                <a:spcPct val="100000"/>
              </a:lnSpc>
              <a:spcBef>
                <a:spcPts val="0"/>
              </a:spcBef>
              <a:spcAft>
                <a:spcPts val="600"/>
              </a:spcAft>
              <a:buFont typeface="Wingdings" panose="05000000000000000000" pitchFamily="2" charset="2"/>
              <a:buChar char="§"/>
              <a:defRPr/>
            </a:pPr>
            <a:endParaRPr lang="en-US" sz="2600" dirty="0"/>
          </a:p>
          <a:p>
            <a:endParaRPr lang="en-US" sz="1800" dirty="0" smtClean="0"/>
          </a:p>
          <a:p>
            <a:endParaRPr lang="en-US" dirty="0" smtClean="0"/>
          </a:p>
        </p:txBody>
      </p:sp>
      <p:sp>
        <p:nvSpPr>
          <p:cNvPr id="6" name="Slide Number Placeholder 5"/>
          <p:cNvSpPr>
            <a:spLocks noGrp="1"/>
          </p:cNvSpPr>
          <p:nvPr>
            <p:ph type="sldNum" sz="quarter" idx="12"/>
          </p:nvPr>
        </p:nvSpPr>
        <p:spPr/>
        <p:txBody>
          <a:bodyPr/>
          <a:lstStyle/>
          <a:p>
            <a:fld id="{4FAB73BC-B049-4115-A692-8D63A059BFB8}" type="slidenum">
              <a:rPr lang="en-US" smtClean="0"/>
              <a:pPr/>
              <a:t>13</a:t>
            </a:fld>
            <a:endParaRPr lang="en-US" dirty="0"/>
          </a:p>
        </p:txBody>
      </p:sp>
    </p:spTree>
    <p:extLst>
      <p:ext uri="{BB962C8B-B14F-4D97-AF65-F5344CB8AC3E}">
        <p14:creationId xmlns:p14="http://schemas.microsoft.com/office/powerpoint/2010/main" val="35089726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Inventory of Time Students Spent Testing for the 2015-16 School Year</a:t>
            </a:r>
            <a:endParaRPr lang="en-US" dirty="0"/>
          </a:p>
        </p:txBody>
      </p:sp>
      <p:sp>
        <p:nvSpPr>
          <p:cNvPr id="3" name="Content Placeholder 2"/>
          <p:cNvSpPr>
            <a:spLocks noGrp="1"/>
          </p:cNvSpPr>
          <p:nvPr>
            <p:ph idx="1"/>
          </p:nvPr>
        </p:nvSpPr>
        <p:spPr/>
        <p:txBody>
          <a:bodyPr>
            <a:normAutofit/>
          </a:bodyPr>
          <a:lstStyle/>
          <a:p>
            <a:r>
              <a:rPr lang="en-US" sz="2800" dirty="0" smtClean="0"/>
              <a:t>Report to the </a:t>
            </a:r>
            <a:r>
              <a:rPr lang="en-US" sz="2800" dirty="0"/>
              <a:t>Legislature </a:t>
            </a:r>
            <a:r>
              <a:rPr lang="en-US" sz="2800" dirty="0" smtClean="0"/>
              <a:t>posted (2017 list, “</a:t>
            </a:r>
            <a:r>
              <a:rPr lang="en-US" sz="2800" i="1" dirty="0" smtClean="0"/>
              <a:t>Assessment Inventory</a:t>
            </a:r>
            <a:r>
              <a:rPr lang="en-US" sz="2800" dirty="0" smtClean="0"/>
              <a:t>”): </a:t>
            </a:r>
            <a:r>
              <a:rPr lang="en-US" sz="2800" dirty="0" smtClean="0">
                <a:hlinkClick r:id="rId3"/>
              </a:rPr>
              <a:t>http</a:t>
            </a:r>
            <a:r>
              <a:rPr lang="en-US" sz="2800" dirty="0">
                <a:hlinkClick r:id="rId3"/>
              </a:rPr>
              <a:t>://</a:t>
            </a:r>
            <a:r>
              <a:rPr lang="en-US" sz="2800" dirty="0" smtClean="0">
                <a:hlinkClick r:id="rId3"/>
              </a:rPr>
              <a:t>www.k12.wa.us/LegisGov/Reports.aspx</a:t>
            </a:r>
            <a:r>
              <a:rPr lang="en-US" sz="2800" dirty="0" smtClean="0"/>
              <a:t>  </a:t>
            </a:r>
            <a:endParaRPr lang="en-US" sz="2800" b="1" dirty="0" smtClean="0"/>
          </a:p>
          <a:p>
            <a:endParaRPr lang="en-US" sz="2800" dirty="0" smtClean="0"/>
          </a:p>
          <a:p>
            <a:r>
              <a:rPr lang="en-US" sz="2800" dirty="0" smtClean="0"/>
              <a:t>Unknown if the Legislature will ask for this data </a:t>
            </a:r>
            <a:r>
              <a:rPr lang="en-US" sz="2800" dirty="0"/>
              <a:t>for 2016-17</a:t>
            </a:r>
            <a:r>
              <a:rPr lang="en-US" sz="2800" dirty="0" smtClean="0"/>
              <a:t>. </a:t>
            </a:r>
          </a:p>
          <a:p>
            <a:r>
              <a:rPr lang="en-US" sz="2800" dirty="0" smtClean="0"/>
              <a:t>Can use the same worksheet to gather data from schools this current year.</a:t>
            </a:r>
          </a:p>
          <a:p>
            <a:r>
              <a:rPr lang="en-US" sz="2800" dirty="0" smtClean="0"/>
              <a:t>Contact Kara Todd </a:t>
            </a:r>
            <a:r>
              <a:rPr lang="en-US" sz="2800" dirty="0" smtClean="0">
                <a:hlinkClick r:id="rId4"/>
              </a:rPr>
              <a:t>kara.todd@k12.wa.us</a:t>
            </a:r>
            <a:r>
              <a:rPr lang="en-US" sz="2800" dirty="0" smtClean="0"/>
              <a:t> with questions</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14</a:t>
            </a:fld>
            <a:endParaRPr lang="en-US" dirty="0"/>
          </a:p>
        </p:txBody>
      </p:sp>
      <p:sp>
        <p:nvSpPr>
          <p:cNvPr id="7" name="Rectangle 6"/>
          <p:cNvSpPr/>
          <p:nvPr/>
        </p:nvSpPr>
        <p:spPr>
          <a:xfrm>
            <a:off x="1099226" y="1653702"/>
            <a:ext cx="10243225" cy="2334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901520" y="1536970"/>
            <a:ext cx="11005135" cy="7879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8044049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9803" y="513532"/>
            <a:ext cx="9556866" cy="1198467"/>
          </a:xfrm>
        </p:spPr>
        <p:txBody>
          <a:bodyPr>
            <a:normAutofit/>
          </a:bodyPr>
          <a:lstStyle/>
          <a:p>
            <a:r>
              <a:rPr lang="en-US" sz="3600" b="1" dirty="0" smtClean="0"/>
              <a:t>WA-AIM – Window closes April 7, 2017 at 5:00 PM</a:t>
            </a:r>
            <a:endParaRPr lang="en-US" sz="3600" b="1" dirty="0"/>
          </a:p>
        </p:txBody>
      </p:sp>
      <p:sp>
        <p:nvSpPr>
          <p:cNvPr id="3" name="Content Placeholder 2"/>
          <p:cNvSpPr>
            <a:spLocks noGrp="1"/>
          </p:cNvSpPr>
          <p:nvPr>
            <p:ph idx="1"/>
          </p:nvPr>
        </p:nvSpPr>
        <p:spPr>
          <a:xfrm>
            <a:off x="2346960" y="1845737"/>
            <a:ext cx="7543800" cy="3987904"/>
          </a:xfrm>
        </p:spPr>
        <p:txBody>
          <a:bodyPr>
            <a:normAutofit/>
          </a:bodyPr>
          <a:lstStyle/>
          <a:p>
            <a:r>
              <a:rPr lang="en-US" b="1" dirty="0" smtClean="0"/>
              <a:t>To </a:t>
            </a:r>
            <a:r>
              <a:rPr lang="en-US" b="1" dirty="0"/>
              <a:t>check district/school progress:</a:t>
            </a:r>
          </a:p>
          <a:p>
            <a:pPr>
              <a:buFont typeface="Wingdings" panose="05000000000000000000" pitchFamily="2" charset="2"/>
              <a:buChar char="q"/>
            </a:pPr>
            <a:r>
              <a:rPr lang="en-US" sz="1800" dirty="0"/>
              <a:t> Log into </a:t>
            </a:r>
            <a:r>
              <a:rPr lang="en-US" sz="1800" dirty="0" err="1"/>
              <a:t>eDirect</a:t>
            </a:r>
            <a:endParaRPr lang="en-US" sz="1800" dirty="0"/>
          </a:p>
          <a:p>
            <a:pPr>
              <a:buFont typeface="Wingdings" panose="05000000000000000000" pitchFamily="2" charset="2"/>
              <a:buChar char="q"/>
            </a:pPr>
            <a:r>
              <a:rPr lang="en-US" sz="1800" dirty="0"/>
              <a:t> Click Test Management&gt;Manage Test Sessions </a:t>
            </a:r>
          </a:p>
          <a:p>
            <a:pPr>
              <a:buFont typeface="Wingdings" panose="05000000000000000000" pitchFamily="2" charset="2"/>
              <a:buChar char="q"/>
            </a:pPr>
            <a:r>
              <a:rPr lang="en-US" sz="1800" dirty="0"/>
              <a:t> Click Show Sessions &gt; Status Summary</a:t>
            </a:r>
          </a:p>
        </p:txBody>
      </p:sp>
      <p:sp>
        <p:nvSpPr>
          <p:cNvPr id="6" name="Slide Number Placeholder 5"/>
          <p:cNvSpPr>
            <a:spLocks noGrp="1"/>
          </p:cNvSpPr>
          <p:nvPr>
            <p:ph type="sldNum" sz="quarter" idx="12"/>
          </p:nvPr>
        </p:nvSpPr>
        <p:spPr/>
        <p:txBody>
          <a:bodyPr/>
          <a:lstStyle/>
          <a:p>
            <a:fld id="{6113E31D-E2AB-40D1-8B51-AFA5AFEF393A}" type="slidenum">
              <a:rPr lang="en-US" smtClean="0"/>
              <a:t>15</a:t>
            </a:fld>
            <a:endParaRPr lang="en-US" dirty="0"/>
          </a:p>
        </p:txBody>
      </p:sp>
      <p:grpSp>
        <p:nvGrpSpPr>
          <p:cNvPr id="9" name="Group 8"/>
          <p:cNvGrpSpPr/>
          <p:nvPr/>
        </p:nvGrpSpPr>
        <p:grpSpPr>
          <a:xfrm>
            <a:off x="6939658" y="2017195"/>
            <a:ext cx="4334082" cy="3428855"/>
            <a:chOff x="5734313" y="2113212"/>
            <a:chExt cx="4334082" cy="3428855"/>
          </a:xfrm>
        </p:grpSpPr>
        <p:pic>
          <p:nvPicPr>
            <p:cNvPr id="7" name="Picture 6"/>
            <p:cNvPicPr>
              <a:picLocks noChangeAspect="1"/>
            </p:cNvPicPr>
            <p:nvPr/>
          </p:nvPicPr>
          <p:blipFill>
            <a:blip r:embed="rId3"/>
            <a:stretch>
              <a:fillRect/>
            </a:stretch>
          </p:blipFill>
          <p:spPr>
            <a:xfrm>
              <a:off x="5734313" y="2113212"/>
              <a:ext cx="3215032" cy="2666649"/>
            </a:xfrm>
            <a:prstGeom prst="rect">
              <a:avLst/>
            </a:prstGeom>
            <a:ln>
              <a:noFill/>
            </a:ln>
          </p:spPr>
        </p:pic>
        <p:pic>
          <p:nvPicPr>
            <p:cNvPr id="8" name="Picture 7"/>
            <p:cNvPicPr>
              <a:picLocks noChangeAspect="1"/>
            </p:cNvPicPr>
            <p:nvPr/>
          </p:nvPicPr>
          <p:blipFill>
            <a:blip r:embed="rId4"/>
            <a:stretch>
              <a:fillRect/>
            </a:stretch>
          </p:blipFill>
          <p:spPr>
            <a:xfrm>
              <a:off x="6687500" y="3771354"/>
              <a:ext cx="3380895" cy="1770713"/>
            </a:xfrm>
            <a:prstGeom prst="rect">
              <a:avLst/>
            </a:prstGeom>
            <a:ln>
              <a:solidFill>
                <a:schemeClr val="tx1"/>
              </a:solidFill>
            </a:ln>
          </p:spPr>
        </p:pic>
      </p:grpSp>
    </p:spTree>
    <p:extLst>
      <p:ext uri="{BB962C8B-B14F-4D97-AF65-F5344CB8AC3E}">
        <p14:creationId xmlns:p14="http://schemas.microsoft.com/office/powerpoint/2010/main" val="23008488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Collection of Evidence (COE) Winter</a:t>
            </a:r>
            <a:endParaRPr lang="en-US" i="1" dirty="0">
              <a:solidFill>
                <a:srgbClr val="FF0000"/>
              </a:solidFill>
            </a:endParaRPr>
          </a:p>
        </p:txBody>
      </p:sp>
      <p:sp>
        <p:nvSpPr>
          <p:cNvPr id="3" name="Content Placeholder 2"/>
          <p:cNvSpPr>
            <a:spLocks noGrp="1"/>
          </p:cNvSpPr>
          <p:nvPr>
            <p:ph idx="1"/>
          </p:nvPr>
        </p:nvSpPr>
        <p:spPr>
          <a:xfrm>
            <a:off x="2293620" y="1794935"/>
            <a:ext cx="8006080" cy="4161365"/>
          </a:xfrm>
        </p:spPr>
        <p:txBody>
          <a:bodyPr>
            <a:normAutofit fontScale="70000" lnSpcReduction="20000"/>
          </a:bodyPr>
          <a:lstStyle/>
          <a:p>
            <a:pPr>
              <a:buFont typeface="Arial" panose="020B0604020202020204" pitchFamily="34" charset="0"/>
              <a:buChar char="•"/>
            </a:pPr>
            <a:r>
              <a:rPr lang="en-US" sz="3400" b="1" dirty="0" smtClean="0"/>
              <a:t>Scoring is underway – January 30 – April 7:</a:t>
            </a:r>
          </a:p>
          <a:p>
            <a:pPr lvl="1">
              <a:buFont typeface="Arial" panose="020B0604020202020204" pitchFamily="34" charset="0"/>
              <a:buChar char="•"/>
            </a:pPr>
            <a:r>
              <a:rPr lang="en-US" sz="3100" dirty="0" smtClean="0"/>
              <a:t>ELA is in process = January 30 – February 24 - </a:t>
            </a:r>
            <a:r>
              <a:rPr lang="en-US" sz="3100" dirty="0" smtClean="0">
                <a:solidFill>
                  <a:srgbClr val="FF0000"/>
                </a:solidFill>
              </a:rPr>
              <a:t>COMPLETED</a:t>
            </a:r>
          </a:p>
          <a:p>
            <a:pPr lvl="1">
              <a:buFont typeface="Arial" panose="020B0604020202020204" pitchFamily="34" charset="0"/>
              <a:buChar char="•"/>
            </a:pPr>
            <a:r>
              <a:rPr lang="en-US" sz="3100" dirty="0" smtClean="0"/>
              <a:t>Math scoring = February 27 – March </a:t>
            </a:r>
            <a:r>
              <a:rPr lang="en-US" sz="3100" strike="sngStrike" dirty="0" smtClean="0"/>
              <a:t>17</a:t>
            </a:r>
            <a:r>
              <a:rPr lang="en-US" sz="3100" dirty="0" smtClean="0"/>
              <a:t> </a:t>
            </a:r>
            <a:r>
              <a:rPr lang="en-US" sz="3100" dirty="0" smtClean="0">
                <a:solidFill>
                  <a:srgbClr val="FF0000"/>
                </a:solidFill>
              </a:rPr>
              <a:t>7</a:t>
            </a:r>
            <a:r>
              <a:rPr lang="en-US" sz="3100" dirty="0" smtClean="0"/>
              <a:t> </a:t>
            </a:r>
            <a:r>
              <a:rPr lang="en-US" sz="3100" i="1" dirty="0" smtClean="0">
                <a:solidFill>
                  <a:srgbClr val="FF0000"/>
                </a:solidFill>
              </a:rPr>
              <a:t>{COMPLETED}</a:t>
            </a:r>
          </a:p>
          <a:p>
            <a:pPr lvl="1">
              <a:buFont typeface="Arial" panose="020B0604020202020204" pitchFamily="34" charset="0"/>
              <a:buChar char="•"/>
            </a:pPr>
            <a:r>
              <a:rPr lang="en-US" sz="3100" dirty="0" smtClean="0"/>
              <a:t>Biology scoring = March 27 – April 7 </a:t>
            </a:r>
          </a:p>
          <a:p>
            <a:pPr>
              <a:spcAft>
                <a:spcPts val="0"/>
              </a:spcAft>
              <a:buFont typeface="Arial" panose="020B0604020202020204" pitchFamily="34" charset="0"/>
              <a:buChar char="•"/>
            </a:pPr>
            <a:r>
              <a:rPr lang="en-US" sz="3400" b="1" dirty="0" smtClean="0"/>
              <a:t>Submission counts total 3,893</a:t>
            </a:r>
            <a:r>
              <a:rPr lang="en-US" sz="3400" dirty="0"/>
              <a:t> </a:t>
            </a:r>
          </a:p>
          <a:p>
            <a:pPr lvl="1">
              <a:lnSpc>
                <a:spcPct val="120000"/>
              </a:lnSpc>
              <a:spcBef>
                <a:spcPts val="0"/>
              </a:spcBef>
              <a:spcAft>
                <a:spcPts val="0"/>
              </a:spcAft>
              <a:buFont typeface="Arial" panose="020B0604020202020204" pitchFamily="34" charset="0"/>
              <a:buChar char="•"/>
            </a:pPr>
            <a:r>
              <a:rPr lang="en-US" sz="3100" dirty="0" smtClean="0"/>
              <a:t>ELA </a:t>
            </a:r>
            <a:r>
              <a:rPr lang="en-US" sz="3100" dirty="0"/>
              <a:t>– </a:t>
            </a:r>
            <a:r>
              <a:rPr lang="en-US" sz="3100" dirty="0" smtClean="0"/>
              <a:t>1,060</a:t>
            </a:r>
          </a:p>
          <a:p>
            <a:pPr lvl="1">
              <a:lnSpc>
                <a:spcPct val="120000"/>
              </a:lnSpc>
              <a:spcBef>
                <a:spcPts val="0"/>
              </a:spcBef>
              <a:spcAft>
                <a:spcPts val="0"/>
              </a:spcAft>
              <a:buFont typeface="Arial" panose="020B0604020202020204" pitchFamily="34" charset="0"/>
              <a:buChar char="•"/>
            </a:pPr>
            <a:r>
              <a:rPr lang="en-US" sz="3100" dirty="0" smtClean="0"/>
              <a:t>Math </a:t>
            </a:r>
            <a:r>
              <a:rPr lang="en-US" sz="3100" dirty="0"/>
              <a:t>– </a:t>
            </a:r>
            <a:r>
              <a:rPr lang="en-US" sz="3100" dirty="0" smtClean="0"/>
              <a:t>1,231</a:t>
            </a:r>
            <a:endParaRPr lang="en-US" sz="3100" dirty="0"/>
          </a:p>
          <a:p>
            <a:pPr lvl="1">
              <a:lnSpc>
                <a:spcPct val="120000"/>
              </a:lnSpc>
              <a:spcBef>
                <a:spcPts val="0"/>
              </a:spcBef>
              <a:spcAft>
                <a:spcPts val="0"/>
              </a:spcAft>
              <a:buFont typeface="Arial" panose="020B0604020202020204" pitchFamily="34" charset="0"/>
              <a:buChar char="•"/>
            </a:pPr>
            <a:r>
              <a:rPr lang="en-US" sz="3100" dirty="0"/>
              <a:t>Biology – </a:t>
            </a:r>
            <a:r>
              <a:rPr lang="en-US" sz="3100" dirty="0" smtClean="0"/>
              <a:t>1,602</a:t>
            </a:r>
            <a:endParaRPr lang="en-US" sz="3100" dirty="0"/>
          </a:p>
          <a:p>
            <a:pPr>
              <a:buFont typeface="Arial" panose="020B0604020202020204" pitchFamily="34" charset="0"/>
              <a:buChar char="•"/>
            </a:pPr>
            <a:r>
              <a:rPr lang="en-US" sz="3400" b="1" dirty="0" smtClean="0"/>
              <a:t>Scores will be released by content area </a:t>
            </a:r>
            <a:r>
              <a:rPr lang="en-US" sz="3400" b="1" i="1" dirty="0" smtClean="0"/>
              <a:t>(all dates tentative)</a:t>
            </a:r>
            <a:r>
              <a:rPr lang="en-US" sz="3400" b="1" dirty="0" smtClean="0"/>
              <a:t>:</a:t>
            </a:r>
          </a:p>
          <a:p>
            <a:pPr lvl="1">
              <a:buFont typeface="Arial" panose="020B0604020202020204" pitchFamily="34" charset="0"/>
              <a:buChar char="•"/>
            </a:pPr>
            <a:r>
              <a:rPr lang="en-US" sz="3100" dirty="0"/>
              <a:t>ELA </a:t>
            </a:r>
            <a:r>
              <a:rPr lang="en-US" sz="3100" dirty="0" smtClean="0"/>
              <a:t>= March 10 - </a:t>
            </a:r>
            <a:r>
              <a:rPr lang="en-US" sz="3100" dirty="0" smtClean="0">
                <a:solidFill>
                  <a:srgbClr val="FF0000"/>
                </a:solidFill>
              </a:rPr>
              <a:t>COMPLETED</a:t>
            </a:r>
            <a:endParaRPr lang="en-US" sz="3100" dirty="0">
              <a:solidFill>
                <a:srgbClr val="FF0000"/>
              </a:solidFill>
            </a:endParaRPr>
          </a:p>
          <a:p>
            <a:pPr lvl="1">
              <a:buFont typeface="Arial" panose="020B0604020202020204" pitchFamily="34" charset="0"/>
              <a:buChar char="•"/>
            </a:pPr>
            <a:r>
              <a:rPr lang="en-US" sz="3100" dirty="0"/>
              <a:t>Math </a:t>
            </a:r>
            <a:r>
              <a:rPr lang="en-US" sz="3100" dirty="0" smtClean="0"/>
              <a:t>= </a:t>
            </a:r>
            <a:r>
              <a:rPr lang="en-US" sz="3100" strike="sngStrike" dirty="0" smtClean="0"/>
              <a:t>March 31</a:t>
            </a:r>
            <a:r>
              <a:rPr lang="en-US" sz="3100" dirty="0" smtClean="0"/>
              <a:t> </a:t>
            </a:r>
            <a:r>
              <a:rPr lang="en-US" sz="3100" i="1" dirty="0" smtClean="0">
                <a:solidFill>
                  <a:srgbClr val="FF0000"/>
                </a:solidFill>
              </a:rPr>
              <a:t>MARCH 17</a:t>
            </a:r>
          </a:p>
          <a:p>
            <a:pPr lvl="1">
              <a:buFont typeface="Arial" panose="020B0604020202020204" pitchFamily="34" charset="0"/>
              <a:buChar char="•"/>
            </a:pPr>
            <a:r>
              <a:rPr lang="en-US" sz="3100" dirty="0" smtClean="0"/>
              <a:t>Biology = April 14</a:t>
            </a:r>
          </a:p>
        </p:txBody>
      </p:sp>
    </p:spTree>
    <p:extLst>
      <p:ext uri="{BB962C8B-B14F-4D97-AF65-F5344CB8AC3E}">
        <p14:creationId xmlns:p14="http://schemas.microsoft.com/office/powerpoint/2010/main" val="6936415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Graduation Alternatives - Eligibility</a:t>
            </a:r>
            <a:endParaRPr lang="en-US" i="1" dirty="0">
              <a:solidFill>
                <a:srgbClr val="FF0000"/>
              </a:solidFill>
            </a:endParaRPr>
          </a:p>
        </p:txBody>
      </p:sp>
      <p:sp>
        <p:nvSpPr>
          <p:cNvPr id="4" name="Content Placeholder 3"/>
          <p:cNvSpPr>
            <a:spLocks noGrp="1"/>
          </p:cNvSpPr>
          <p:nvPr>
            <p:ph idx="1"/>
          </p:nvPr>
        </p:nvSpPr>
        <p:spPr>
          <a:xfrm>
            <a:off x="1097280" y="1767356"/>
            <a:ext cx="10698480" cy="3849672"/>
          </a:xfrm>
        </p:spPr>
        <p:txBody>
          <a:bodyPr>
            <a:normAutofit/>
          </a:bodyPr>
          <a:lstStyle/>
          <a:p>
            <a:pPr marL="228600" lvl="1">
              <a:spcAft>
                <a:spcPts val="800"/>
              </a:spcAft>
              <a:buFont typeface="Arial" panose="020B0604020202020204" pitchFamily="34" charset="0"/>
              <a:buChar char="•"/>
            </a:pPr>
            <a:r>
              <a:rPr lang="en-US" sz="2400" dirty="0"/>
              <a:t>Present statutory language establishes eligibility to access assessment graduation alternatives with a requirement that students previously participate in a “statewide student assessment</a:t>
            </a:r>
            <a:r>
              <a:rPr lang="en-US" sz="2400" dirty="0" smtClean="0"/>
              <a:t>”.</a:t>
            </a:r>
            <a:endParaRPr lang="en-US" sz="2400" dirty="0"/>
          </a:p>
          <a:p>
            <a:pPr marL="228600" lvl="1">
              <a:spcAft>
                <a:spcPts val="800"/>
              </a:spcAft>
              <a:buFont typeface="Arial" panose="020B0604020202020204" pitchFamily="34" charset="0"/>
              <a:buChar char="•"/>
            </a:pPr>
            <a:r>
              <a:rPr lang="en-US" sz="2400" dirty="0" smtClean="0"/>
              <a:t>OSPI is working to clarify the meaning of “statewide student </a:t>
            </a:r>
            <a:r>
              <a:rPr lang="en-US" sz="2400" dirty="0"/>
              <a:t>assessment” for this purpose, but doesn’t expect </a:t>
            </a:r>
            <a:r>
              <a:rPr lang="en-US" sz="2400" dirty="0" smtClean="0"/>
              <a:t>resolution prior </a:t>
            </a:r>
            <a:r>
              <a:rPr lang="en-US" sz="2400" dirty="0"/>
              <a:t>to </a:t>
            </a:r>
            <a:r>
              <a:rPr lang="en-US" sz="2400" dirty="0" smtClean="0"/>
              <a:t>completion of spring testing.</a:t>
            </a:r>
            <a:endParaRPr lang="en-US" sz="2400" dirty="0"/>
          </a:p>
          <a:p>
            <a:pPr marL="228600" lvl="1">
              <a:buFont typeface="Arial" panose="020B0604020202020204" pitchFamily="34" charset="0"/>
              <a:buChar char="•"/>
            </a:pPr>
            <a:r>
              <a:rPr lang="en-US" sz="2400" dirty="0"/>
              <a:t>Therefore, as with earlier guidance </a:t>
            </a:r>
            <a:r>
              <a:rPr lang="en-US" sz="2400"/>
              <a:t>for </a:t>
            </a:r>
            <a:r>
              <a:rPr lang="en-US" sz="2400" smtClean="0"/>
              <a:t>Class </a:t>
            </a:r>
            <a:r>
              <a:rPr lang="en-US" sz="2400" dirty="0"/>
              <a:t>of </a:t>
            </a:r>
            <a:r>
              <a:rPr lang="en-US" sz="2400"/>
              <a:t>2017 </a:t>
            </a:r>
            <a:r>
              <a:rPr lang="en-US" sz="2400" smtClean="0"/>
              <a:t>(and earlier) </a:t>
            </a:r>
            <a:r>
              <a:rPr lang="en-US" sz="2400" dirty="0"/>
              <a:t>students, Class of 2018 students will be considered participants in a “statewide student assessment” and may access assessment graduation alternatives if:  </a:t>
            </a:r>
          </a:p>
          <a:p>
            <a:pPr lvl="1"/>
            <a:r>
              <a:rPr lang="en-US" sz="2000" dirty="0"/>
              <a:t>The student’s assessment is state-administered, and</a:t>
            </a:r>
          </a:p>
          <a:p>
            <a:pPr lvl="1"/>
            <a:r>
              <a:rPr lang="en-US" sz="2000" dirty="0"/>
              <a:t>The assessment is applicable for the student to use to fulfill an assessment graduation requirement</a:t>
            </a:r>
          </a:p>
          <a:p>
            <a:pPr marL="0" indent="0">
              <a:buNone/>
            </a:pPr>
            <a:endParaRPr lang="en-US" dirty="0"/>
          </a:p>
        </p:txBody>
      </p:sp>
    </p:spTree>
    <p:extLst>
      <p:ext uri="{BB962C8B-B14F-4D97-AF65-F5344CB8AC3E}">
        <p14:creationId xmlns:p14="http://schemas.microsoft.com/office/powerpoint/2010/main" val="29312377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2016-2017 ELPA21 Status</a:t>
            </a:r>
            <a:endParaRPr lang="en-US" dirty="0"/>
          </a:p>
        </p:txBody>
      </p:sp>
      <p:sp>
        <p:nvSpPr>
          <p:cNvPr id="5" name="Content Placeholder 4"/>
          <p:cNvSpPr>
            <a:spLocks noGrp="1"/>
          </p:cNvSpPr>
          <p:nvPr>
            <p:ph idx="1"/>
          </p:nvPr>
        </p:nvSpPr>
        <p:spPr/>
        <p:txBody>
          <a:bodyPr>
            <a:normAutofit/>
          </a:bodyPr>
          <a:lstStyle/>
          <a:p>
            <a:r>
              <a:rPr lang="en-US" sz="2400" dirty="0" smtClean="0"/>
              <a:t>Through Wednesday, March 8, the state has completed approximately 75% of anticipated testing</a:t>
            </a:r>
          </a:p>
          <a:p>
            <a:r>
              <a:rPr lang="en-US" sz="2400" dirty="0" smtClean="0"/>
              <a:t>The test window closes for regular administration of ELPA21 – March 30</a:t>
            </a:r>
          </a:p>
          <a:p>
            <a:endParaRPr lang="en-US" sz="2400" dirty="0"/>
          </a:p>
        </p:txBody>
      </p:sp>
    </p:spTree>
    <p:extLst>
      <p:ext uri="{BB962C8B-B14F-4D97-AF65-F5344CB8AC3E}">
        <p14:creationId xmlns:p14="http://schemas.microsoft.com/office/powerpoint/2010/main" val="38397820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79" y="286607"/>
            <a:ext cx="10306595" cy="1450757"/>
          </a:xfrm>
        </p:spPr>
        <p:txBody>
          <a:bodyPr>
            <a:normAutofit/>
          </a:bodyPr>
          <a:lstStyle/>
          <a:p>
            <a:r>
              <a:rPr lang="en-US" dirty="0" smtClean="0">
                <a:solidFill>
                  <a:schemeClr val="tx1"/>
                </a:solidFill>
              </a:rPr>
              <a:t>Assessing Students with Significant Cognitive Challenges</a:t>
            </a:r>
            <a:endParaRPr lang="en-US" dirty="0">
              <a:solidFill>
                <a:schemeClr val="tx1"/>
              </a:solidFill>
            </a:endParaRPr>
          </a:p>
        </p:txBody>
      </p:sp>
      <p:sp>
        <p:nvSpPr>
          <p:cNvPr id="5" name="Content Placeholder 4"/>
          <p:cNvSpPr>
            <a:spLocks noGrp="1"/>
          </p:cNvSpPr>
          <p:nvPr>
            <p:ph idx="1"/>
          </p:nvPr>
        </p:nvSpPr>
        <p:spPr>
          <a:xfrm>
            <a:off x="1097280" y="1845738"/>
            <a:ext cx="10202091" cy="3823542"/>
          </a:xfrm>
        </p:spPr>
        <p:txBody>
          <a:bodyPr>
            <a:normAutofit/>
          </a:bodyPr>
          <a:lstStyle/>
          <a:p>
            <a:pPr indent="-182880">
              <a:buFont typeface="Arial" panose="020B0604020202020204" pitchFamily="34" charset="0"/>
              <a:buChar char="•"/>
            </a:pPr>
            <a:r>
              <a:rPr lang="en-US" sz="2400" dirty="0" smtClean="0"/>
              <a:t>Memo was released March 9 addressing the assessment to be administered with the specific students.</a:t>
            </a:r>
          </a:p>
          <a:p>
            <a:pPr marL="914400" lvl="2" indent="-182563">
              <a:buFont typeface="Arial" panose="020B0604020202020204" pitchFamily="34" charset="0"/>
              <a:buChar char="•"/>
            </a:pPr>
            <a:r>
              <a:rPr lang="en-US" sz="2000" dirty="0" smtClean="0"/>
              <a:t>ELPA21 not WIDA</a:t>
            </a:r>
            <a:r>
              <a:rPr lang="en-US" sz="2000" baseline="30000" dirty="0" smtClean="0"/>
              <a:t>TM </a:t>
            </a:r>
            <a:r>
              <a:rPr lang="en-US" sz="2000" i="1" dirty="0" smtClean="0"/>
              <a:t>Alternate ACCESS for ELLs</a:t>
            </a:r>
            <a:endParaRPr lang="en-US" sz="2000" i="1" baseline="30000" dirty="0" smtClean="0"/>
          </a:p>
          <a:p>
            <a:pPr marL="914400" lvl="2" indent="-182563">
              <a:buFont typeface="Arial" panose="020B0604020202020204" pitchFamily="34" charset="0"/>
              <a:buChar char="•"/>
            </a:pPr>
            <a:r>
              <a:rPr lang="en-US" sz="2000" dirty="0" smtClean="0"/>
              <a:t>Test Window – April 12-May 26, 2017</a:t>
            </a:r>
          </a:p>
          <a:p>
            <a:pPr indent="-182880">
              <a:buFont typeface="Arial" panose="020B0604020202020204" pitchFamily="34" charset="0"/>
              <a:buChar char="•"/>
            </a:pPr>
            <a:r>
              <a:rPr lang="en-US" sz="2400" dirty="0" smtClean="0"/>
              <a:t>Additional guidance, specific to the students’ needs, will be forthcoming; guidance will center on:</a:t>
            </a:r>
          </a:p>
          <a:p>
            <a:pPr marL="914400" lvl="2" indent="-136525">
              <a:buFont typeface="Arial" panose="020B0604020202020204" pitchFamily="34" charset="0"/>
              <a:buChar char="•"/>
            </a:pPr>
            <a:r>
              <a:rPr lang="en-US" sz="2000" dirty="0" smtClean="0"/>
              <a:t> “Stopping” </a:t>
            </a:r>
            <a:r>
              <a:rPr lang="en-US" sz="2000" dirty="0"/>
              <a:t>rules </a:t>
            </a:r>
          </a:p>
          <a:p>
            <a:pPr marL="914400" lvl="2" indent="-136525">
              <a:buFont typeface="Arial" panose="020B0604020202020204" pitchFamily="34" charset="0"/>
              <a:buChar char="•"/>
            </a:pPr>
            <a:r>
              <a:rPr lang="en-US" sz="2000" dirty="0" smtClean="0"/>
              <a:t> Domain </a:t>
            </a:r>
            <a:r>
              <a:rPr lang="en-US" sz="2000" dirty="0"/>
              <a:t>exemption considerations</a:t>
            </a:r>
          </a:p>
          <a:p>
            <a:pPr marL="914400" lvl="2" indent="-136525">
              <a:buFont typeface="Arial" panose="020B0604020202020204" pitchFamily="34" charset="0"/>
              <a:buChar char="•"/>
            </a:pPr>
            <a:r>
              <a:rPr lang="en-US" sz="2000" dirty="0" smtClean="0"/>
              <a:t> Alternative </a:t>
            </a:r>
            <a:r>
              <a:rPr lang="en-US" sz="2000" dirty="0"/>
              <a:t>response options</a:t>
            </a:r>
          </a:p>
          <a:p>
            <a:endParaRPr lang="en-US" sz="2400" dirty="0"/>
          </a:p>
        </p:txBody>
      </p:sp>
    </p:spTree>
    <p:extLst>
      <p:ext uri="{BB962C8B-B14F-4D97-AF65-F5344CB8AC3E}">
        <p14:creationId xmlns:p14="http://schemas.microsoft.com/office/powerpoint/2010/main" val="26683988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298873"/>
          </a:xfrm>
        </p:spPr>
        <p:txBody>
          <a:bodyPr>
            <a:normAutofit/>
          </a:bodyPr>
          <a:lstStyle/>
          <a:p>
            <a:r>
              <a:rPr lang="en-US" sz="4000" dirty="0" smtClean="0"/>
              <a:t/>
            </a:r>
            <a:br>
              <a:rPr lang="en-US" sz="4000" dirty="0" smtClean="0"/>
            </a:br>
            <a:r>
              <a:rPr lang="en-US" sz="4000" dirty="0" smtClean="0"/>
              <a:t>System Downtimes</a:t>
            </a:r>
            <a:endParaRPr lang="en-US" sz="4000" dirty="0"/>
          </a:p>
        </p:txBody>
      </p:sp>
      <p:sp>
        <p:nvSpPr>
          <p:cNvPr id="3" name="Content Placeholder 2"/>
          <p:cNvSpPr>
            <a:spLocks noGrp="1"/>
          </p:cNvSpPr>
          <p:nvPr>
            <p:ph idx="1"/>
          </p:nvPr>
        </p:nvSpPr>
        <p:spPr>
          <a:xfrm>
            <a:off x="1199073" y="1794294"/>
            <a:ext cx="8701386" cy="3796343"/>
          </a:xfrm>
        </p:spPr>
        <p:txBody>
          <a:bodyPr>
            <a:normAutofit/>
          </a:bodyPr>
          <a:lstStyle/>
          <a:p>
            <a:pPr marL="0" indent="0">
              <a:spcAft>
                <a:spcPts val="1200"/>
              </a:spcAft>
              <a:buNone/>
            </a:pPr>
            <a:r>
              <a:rPr lang="en-US" dirty="0" smtClean="0"/>
              <a:t>The </a:t>
            </a:r>
            <a:r>
              <a:rPr lang="en-US" dirty="0"/>
              <a:t>following AIR system downtimes are scheduled for </a:t>
            </a:r>
            <a:r>
              <a:rPr lang="en-US" dirty="0" smtClean="0"/>
              <a:t>March—May </a:t>
            </a:r>
            <a:r>
              <a:rPr lang="en-US" dirty="0"/>
              <a:t>2017</a:t>
            </a:r>
            <a:r>
              <a:rPr lang="en-US" dirty="0" smtClean="0"/>
              <a:t>:</a:t>
            </a:r>
            <a:endParaRPr lang="en-US" sz="600" b="1" dirty="0" smtClean="0"/>
          </a:p>
          <a:p>
            <a:pPr marL="0" indent="0">
              <a:spcBef>
                <a:spcPts val="600"/>
              </a:spcBef>
              <a:spcAft>
                <a:spcPts val="1200"/>
              </a:spcAft>
              <a:buNone/>
            </a:pPr>
            <a:r>
              <a:rPr lang="en-US" b="1" dirty="0"/>
              <a:t>Monthly Maintenance</a:t>
            </a:r>
            <a:r>
              <a:rPr lang="en-US" dirty="0"/>
              <a:t> – The </a:t>
            </a:r>
            <a:r>
              <a:rPr lang="en-US" dirty="0" smtClean="0"/>
              <a:t>monthly </a:t>
            </a:r>
            <a:r>
              <a:rPr lang="en-US" dirty="0"/>
              <a:t>scheduled maintenance for all AIR systems (TIDE, TDS, ORS, AIR Ways, </a:t>
            </a:r>
            <a:r>
              <a:rPr lang="en-US" dirty="0" smtClean="0"/>
              <a:t>AVA, </a:t>
            </a:r>
            <a:r>
              <a:rPr lang="en-US" dirty="0"/>
              <a:t>and THSS) begins on Friday, March 24 at 6:00 pm.  All systems will be back online by Sunday, March 26 at 7:00 pm.  The next monthly maintenance for </a:t>
            </a:r>
            <a:r>
              <a:rPr lang="en-US" dirty="0" smtClean="0"/>
              <a:t>April </a:t>
            </a:r>
            <a:r>
              <a:rPr lang="en-US" dirty="0"/>
              <a:t>21-23 and May </a:t>
            </a:r>
            <a:r>
              <a:rPr lang="en-US" dirty="0" smtClean="0"/>
              <a:t>19-21.</a:t>
            </a:r>
            <a:endParaRPr lang="en-US" b="1" dirty="0" smtClean="0"/>
          </a:p>
          <a:p>
            <a:pPr marL="0" indent="0">
              <a:buNone/>
            </a:pPr>
            <a:r>
              <a:rPr lang="en-US" b="1" dirty="0"/>
              <a:t>Test Delivery System (TDS)</a:t>
            </a:r>
            <a:r>
              <a:rPr lang="en-US" dirty="0"/>
              <a:t> – TDS has a scheduled downtime all day on Friday, April 14 to prepare for the deployment of the MSP Science test on Monday, April 17.  To minimize additional downtime in April, TDS will have downtime on the evening of Thursday, April 27 from 6pm -7pm only and Friday, April 28 beginning at 6pm </a:t>
            </a:r>
            <a:r>
              <a:rPr lang="en-US" dirty="0" smtClean="0"/>
              <a:t>through Saturday</a:t>
            </a:r>
            <a:r>
              <a:rPr lang="en-US" dirty="0"/>
              <a:t>, April 29 ending at 6 </a:t>
            </a:r>
            <a:r>
              <a:rPr lang="en-US" dirty="0" smtClean="0"/>
              <a:t>pm, </a:t>
            </a:r>
            <a:r>
              <a:rPr lang="en-US" dirty="0"/>
              <a:t>to prepare for the deployment of the NGSS High School Field Test that is opening on Monday, May 1.  </a:t>
            </a:r>
            <a:endParaRPr lang="en-US" dirty="0" smtClean="0"/>
          </a:p>
        </p:txBody>
      </p:sp>
      <p:sp>
        <p:nvSpPr>
          <p:cNvPr id="6" name="Slide Number Placeholder 5"/>
          <p:cNvSpPr>
            <a:spLocks noGrp="1"/>
          </p:cNvSpPr>
          <p:nvPr>
            <p:ph type="sldNum" sz="quarter" idx="12"/>
          </p:nvPr>
        </p:nvSpPr>
        <p:spPr/>
        <p:txBody>
          <a:bodyPr/>
          <a:lstStyle/>
          <a:p>
            <a:fld id="{4FAB73BC-B049-4115-A692-8D63A059BFB8}" type="slidenum">
              <a:rPr lang="en-US" smtClean="0"/>
              <a:pPr/>
              <a:t>2</a:t>
            </a:fld>
            <a:endParaRPr lang="en-US" dirty="0"/>
          </a:p>
        </p:txBody>
      </p:sp>
    </p:spTree>
    <p:extLst>
      <p:ext uri="{BB962C8B-B14F-4D97-AF65-F5344CB8AC3E}">
        <p14:creationId xmlns:p14="http://schemas.microsoft.com/office/powerpoint/2010/main" val="33233787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0000"/>
                </a:solidFill>
              </a:rPr>
              <a:t>2017-2018</a:t>
            </a:r>
            <a:r>
              <a:rPr lang="en-US" dirty="0" smtClean="0"/>
              <a:t> EL Screening</a:t>
            </a:r>
            <a:endParaRPr lang="en-US" dirty="0"/>
          </a:p>
        </p:txBody>
      </p:sp>
      <p:sp>
        <p:nvSpPr>
          <p:cNvPr id="5" name="Content Placeholder 4"/>
          <p:cNvSpPr>
            <a:spLocks noGrp="1"/>
          </p:cNvSpPr>
          <p:nvPr>
            <p:ph idx="1"/>
          </p:nvPr>
        </p:nvSpPr>
        <p:spPr>
          <a:xfrm>
            <a:off x="1097280" y="1845738"/>
            <a:ext cx="10202091" cy="3823542"/>
          </a:xfrm>
        </p:spPr>
        <p:txBody>
          <a:bodyPr>
            <a:normAutofit/>
          </a:bodyPr>
          <a:lstStyle/>
          <a:p>
            <a:pPr indent="-182880">
              <a:buFont typeface="Arial" panose="020B0604020202020204" pitchFamily="34" charset="0"/>
              <a:buChar char="•"/>
            </a:pPr>
            <a:r>
              <a:rPr lang="en-US" sz="2400" dirty="0" smtClean="0"/>
              <a:t>The ELPA21 screener will be used for the first time for the 2017-2018 school year.</a:t>
            </a:r>
          </a:p>
          <a:p>
            <a:pPr indent="-182880">
              <a:buFont typeface="Arial" panose="020B0604020202020204" pitchFamily="34" charset="0"/>
              <a:buChar char="•"/>
            </a:pPr>
            <a:r>
              <a:rPr lang="en-US" sz="2400" dirty="0" smtClean="0"/>
              <a:t>Those districts that conduct early Kindergartner screening (“Kindergartner Round-Up”) will have access to the ELPA21 screener starting in May.</a:t>
            </a:r>
          </a:p>
          <a:p>
            <a:pPr marL="860425" lvl="1" indent="-314325">
              <a:buFont typeface="Arial" panose="020B0604020202020204" pitchFamily="34" charset="0"/>
              <a:buChar char="•"/>
            </a:pPr>
            <a:r>
              <a:rPr lang="en-US" sz="2250" dirty="0" smtClean="0"/>
              <a:t>Initial Testing (access) Date – TBD</a:t>
            </a:r>
          </a:p>
          <a:p>
            <a:pPr marL="860425" lvl="1" indent="-314325">
              <a:buFont typeface="Arial" panose="020B0604020202020204" pitchFamily="34" charset="0"/>
              <a:buChar char="•"/>
            </a:pPr>
            <a:r>
              <a:rPr lang="en-US" sz="2250" dirty="0" smtClean="0"/>
              <a:t>Associated administration manuals available in April</a:t>
            </a:r>
          </a:p>
          <a:p>
            <a:pPr indent="-182880">
              <a:buFont typeface="Arial" panose="020B0604020202020204" pitchFamily="34" charset="0"/>
              <a:buChar char="•"/>
            </a:pPr>
            <a:r>
              <a:rPr lang="en-US" sz="2400" dirty="0" smtClean="0"/>
              <a:t>The ELPA21 screener is only for students needing program identification for the 2017-2018 school year</a:t>
            </a:r>
          </a:p>
          <a:p>
            <a:pPr marL="860425" lvl="2" indent="-287338">
              <a:buFont typeface="Arial" panose="020B0604020202020204" pitchFamily="34" charset="0"/>
              <a:buChar char="•"/>
            </a:pPr>
            <a:r>
              <a:rPr lang="en-US" sz="2250" dirty="0" smtClean="0"/>
              <a:t>Late arriving students in the 2016-2017 school year are to be screened using the WELPA screener</a:t>
            </a:r>
            <a:r>
              <a:rPr lang="en-US" sz="1950" dirty="0" smtClean="0"/>
              <a:t>.</a:t>
            </a:r>
          </a:p>
          <a:p>
            <a:endParaRPr lang="en-US" sz="2400" dirty="0"/>
          </a:p>
        </p:txBody>
      </p:sp>
    </p:spTree>
    <p:extLst>
      <p:ext uri="{BB962C8B-B14F-4D97-AF65-F5344CB8AC3E}">
        <p14:creationId xmlns:p14="http://schemas.microsoft.com/office/powerpoint/2010/main" val="9467335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298873"/>
          </a:xfrm>
        </p:spPr>
        <p:txBody>
          <a:bodyPr>
            <a:normAutofit/>
          </a:bodyPr>
          <a:lstStyle/>
          <a:p>
            <a:r>
              <a:rPr lang="en-US" sz="4000" dirty="0" smtClean="0"/>
              <a:t>Test Windows</a:t>
            </a:r>
            <a:endParaRPr lang="en-US" sz="4000" dirty="0"/>
          </a:p>
        </p:txBody>
      </p:sp>
      <p:sp>
        <p:nvSpPr>
          <p:cNvPr id="3" name="Content Placeholder 2"/>
          <p:cNvSpPr>
            <a:spLocks noGrp="1"/>
          </p:cNvSpPr>
          <p:nvPr>
            <p:ph idx="1"/>
          </p:nvPr>
        </p:nvSpPr>
        <p:spPr>
          <a:xfrm>
            <a:off x="1199072" y="1794294"/>
            <a:ext cx="10419903" cy="3796343"/>
          </a:xfrm>
        </p:spPr>
        <p:txBody>
          <a:bodyPr>
            <a:normAutofit/>
          </a:bodyPr>
          <a:lstStyle/>
          <a:p>
            <a:pPr>
              <a:lnSpc>
                <a:spcPct val="100000"/>
              </a:lnSpc>
              <a:spcBef>
                <a:spcPts val="600"/>
              </a:spcBef>
              <a:spcAft>
                <a:spcPts val="0"/>
              </a:spcAft>
            </a:pPr>
            <a:r>
              <a:rPr lang="en-US" b="1" dirty="0"/>
              <a:t>Extended </a:t>
            </a:r>
            <a:r>
              <a:rPr lang="en-US" b="1" dirty="0" smtClean="0"/>
              <a:t>Testing Window </a:t>
            </a:r>
          </a:p>
          <a:p>
            <a:pPr>
              <a:lnSpc>
                <a:spcPct val="100000"/>
              </a:lnSpc>
              <a:spcBef>
                <a:spcPts val="0"/>
              </a:spcBef>
            </a:pPr>
            <a:r>
              <a:rPr lang="en-US" dirty="0" smtClean="0"/>
              <a:t>The </a:t>
            </a:r>
            <a:r>
              <a:rPr lang="en-US" dirty="0"/>
              <a:t>online window for the Smarter Balanced online Math and ELA has been extended through end of day June 15. This applies to both on-grade and off-grade testers.</a:t>
            </a:r>
          </a:p>
          <a:p>
            <a:pPr marL="109538" indent="0">
              <a:lnSpc>
                <a:spcPct val="100000"/>
              </a:lnSpc>
              <a:spcBef>
                <a:spcPts val="1800"/>
              </a:spcBef>
              <a:spcAft>
                <a:spcPts val="0"/>
              </a:spcAft>
              <a:buNone/>
            </a:pPr>
            <a:r>
              <a:rPr lang="en-US" b="1" dirty="0" smtClean="0"/>
              <a:t>Grade </a:t>
            </a:r>
            <a:r>
              <a:rPr lang="en-US" b="1" dirty="0"/>
              <a:t>3 testing window </a:t>
            </a:r>
            <a:endParaRPr lang="en-US" dirty="0" smtClean="0"/>
          </a:p>
          <a:p>
            <a:pPr>
              <a:lnSpc>
                <a:spcPct val="100000"/>
              </a:lnSpc>
              <a:spcBef>
                <a:spcPts val="0"/>
              </a:spcBef>
            </a:pPr>
            <a:r>
              <a:rPr lang="en-US" dirty="0"/>
              <a:t>This is </a:t>
            </a:r>
            <a:r>
              <a:rPr lang="en-US" dirty="0" smtClean="0"/>
              <a:t>a </a:t>
            </a:r>
            <a:r>
              <a:rPr lang="en-US" dirty="0"/>
              <a:t>reminder that Grade 3 ELA does not have a separate testing window from grades 3-8 math and grades 4-8 ELA, as the requirements for meeting with parents/guardians </a:t>
            </a:r>
            <a:r>
              <a:rPr lang="en-US" dirty="0" smtClean="0"/>
              <a:t>changed</a:t>
            </a:r>
            <a:r>
              <a:rPr lang="en-US" dirty="0"/>
              <a:t>. </a:t>
            </a:r>
            <a:endParaRPr lang="en-US" dirty="0" smtClean="0"/>
          </a:p>
          <a:p>
            <a:pPr>
              <a:lnSpc>
                <a:spcPct val="100000"/>
              </a:lnSpc>
            </a:pPr>
            <a:r>
              <a:rPr lang="en-US" dirty="0" smtClean="0"/>
              <a:t>Additional </a:t>
            </a:r>
            <a:r>
              <a:rPr lang="en-US" dirty="0"/>
              <a:t>information about SSB 5803 and mandates for K-4 literacy can be found at </a:t>
            </a:r>
            <a:r>
              <a:rPr lang="en-US" u="sng" dirty="0" smtClean="0">
                <a:hlinkClick r:id="rId3"/>
              </a:rPr>
              <a:t>http</a:t>
            </a:r>
            <a:r>
              <a:rPr lang="en-US" u="sng" dirty="0">
                <a:hlinkClick r:id="rId3"/>
              </a:rPr>
              <a:t>://www.k12.wa.us/SSEO/K4LiteracyData.aspx</a:t>
            </a:r>
            <a:r>
              <a:rPr lang="en-US" dirty="0"/>
              <a:t> </a:t>
            </a:r>
            <a:r>
              <a:rPr lang="en-US" dirty="0" smtClean="0"/>
              <a:t>.</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3</a:t>
            </a:fld>
            <a:endParaRPr lang="en-US" dirty="0"/>
          </a:p>
        </p:txBody>
      </p:sp>
    </p:spTree>
    <p:extLst>
      <p:ext uri="{BB962C8B-B14F-4D97-AF65-F5344CB8AC3E}">
        <p14:creationId xmlns:p14="http://schemas.microsoft.com/office/powerpoint/2010/main" val="34176608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9" name="Rectangle 8"/>
          <p:cNvSpPr/>
          <p:nvPr/>
        </p:nvSpPr>
        <p:spPr>
          <a:xfrm>
            <a:off x="908351" y="181925"/>
            <a:ext cx="3260893" cy="1323439"/>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smtClean="0">
                <a:ln>
                  <a:noFill/>
                </a:ln>
                <a:solidFill>
                  <a:srgbClr val="5D5B4E"/>
                </a:solidFill>
                <a:effectLst/>
                <a:uLnTx/>
                <a:uFillTx/>
                <a:latin typeface="Calibri" panose="020F0502020204030204"/>
                <a:ea typeface="+mn-ea"/>
                <a:cs typeface="+mn-cs"/>
              </a:rPr>
              <a:t>TIDE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smtClean="0">
                <a:ln>
                  <a:noFill/>
                </a:ln>
                <a:solidFill>
                  <a:srgbClr val="5D5B4E"/>
                </a:solidFill>
                <a:effectLst/>
                <a:uLnTx/>
                <a:uFillTx/>
                <a:latin typeface="Calibri" panose="020F0502020204030204"/>
                <a:ea typeface="+mn-ea"/>
                <a:cs typeface="+mn-cs"/>
              </a:rPr>
              <a:t>Enhancements</a:t>
            </a:r>
            <a:endParaRPr kumimoji="0" lang="en-US" sz="4000" b="0" i="0" u="none" strike="noStrike" kern="1200" cap="none" spc="0" normalizeH="0" baseline="0" noProof="0" dirty="0">
              <a:ln>
                <a:noFill/>
              </a:ln>
              <a:solidFill>
                <a:srgbClr val="5D5B4E"/>
              </a:solidFill>
              <a:effectLst/>
              <a:uLnTx/>
              <a:uFillTx/>
              <a:latin typeface="Calibri" panose="020F0502020204030204"/>
              <a:ea typeface="+mn-ea"/>
              <a:cs typeface="+mn-cs"/>
            </a:endParaRPr>
          </a:p>
        </p:txBody>
      </p:sp>
      <p:sp>
        <p:nvSpPr>
          <p:cNvPr id="2" name="TextBox 1"/>
          <p:cNvSpPr txBox="1"/>
          <p:nvPr/>
        </p:nvSpPr>
        <p:spPr>
          <a:xfrm>
            <a:off x="1182624" y="1828800"/>
            <a:ext cx="8717834" cy="4147289"/>
          </a:xfrm>
          <a:prstGeom prst="rect">
            <a:avLst/>
          </a:prstGeom>
          <a:noFill/>
        </p:spPr>
        <p:txBody>
          <a:bodyPr wrap="square" rtlCol="0">
            <a:spAutoFit/>
          </a:bodyPr>
          <a:lstStyle/>
          <a:p>
            <a:pPr marL="285750" indent="-285750">
              <a:spcAft>
                <a:spcPts val="300"/>
              </a:spcAft>
              <a:buFont typeface="Wingdings" panose="05000000000000000000" pitchFamily="2" charset="2"/>
              <a:buChar char="§"/>
            </a:pPr>
            <a:r>
              <a:rPr lang="en-US" sz="2000" dirty="0" smtClean="0"/>
              <a:t>Updates to View/Edit/Export students settings have been implemented over the last two weeks to align with the GTSA. The final updates will conclude on March 19 for access on March 20 </a:t>
            </a:r>
          </a:p>
          <a:p>
            <a:pPr marL="742950" lvl="1" indent="-285750">
              <a:spcAft>
                <a:spcPts val="300"/>
              </a:spcAft>
              <a:buFont typeface="Symbol" panose="05050102010706020507" pitchFamily="18" charset="2"/>
              <a:buChar char="-"/>
            </a:pPr>
            <a:r>
              <a:rPr lang="en-US" dirty="0" smtClean="0"/>
              <a:t>Included are updates to Test Window and View/Edit/Export students New </a:t>
            </a:r>
            <a:r>
              <a:rPr lang="en-US" sz="2000" dirty="0" smtClean="0"/>
              <a:t>TIDE Test Windows application available on March 20</a:t>
            </a:r>
          </a:p>
          <a:p>
            <a:pPr marL="285750" indent="-285750">
              <a:spcAft>
                <a:spcPts val="300"/>
              </a:spcAft>
              <a:buFont typeface="Wingdings" panose="05000000000000000000" pitchFamily="2" charset="2"/>
              <a:buChar char="§"/>
            </a:pPr>
            <a:r>
              <a:rPr lang="en-US" sz="2000" dirty="0" smtClean="0"/>
              <a:t>TIDE Appeals enhancements include:</a:t>
            </a:r>
          </a:p>
          <a:p>
            <a:pPr marL="742950" lvl="1" indent="-285750">
              <a:spcAft>
                <a:spcPts val="300"/>
              </a:spcAft>
              <a:buFont typeface="Symbol" panose="05050102010706020507" pitchFamily="18" charset="2"/>
              <a:buChar char="-"/>
            </a:pPr>
            <a:r>
              <a:rPr lang="en-US" dirty="0" smtClean="0"/>
              <a:t>Comments applied when appeals are submitted, now appear in the export file</a:t>
            </a:r>
          </a:p>
          <a:p>
            <a:pPr marL="742950" lvl="1" indent="-285750">
              <a:spcAft>
                <a:spcPts val="300"/>
              </a:spcAft>
              <a:buFont typeface="Symbol" panose="05050102010706020507" pitchFamily="18" charset="2"/>
              <a:buChar char="-"/>
            </a:pPr>
            <a:r>
              <a:rPr lang="en-US" dirty="0" smtClean="0"/>
              <a:t>DCs and DAs submit appeals after researching the situation</a:t>
            </a:r>
          </a:p>
          <a:p>
            <a:pPr marL="742950" lvl="1" indent="-285750">
              <a:spcAft>
                <a:spcPts val="300"/>
              </a:spcAft>
              <a:buFont typeface="Symbol" panose="05050102010706020507" pitchFamily="18" charset="2"/>
              <a:buChar char="-"/>
            </a:pPr>
            <a:r>
              <a:rPr lang="en-US" dirty="0" smtClean="0"/>
              <a:t>Incorrect student settings now corrected in TIDE View/Edit/Export, with exception to Braille, ASL, and Spanish</a:t>
            </a:r>
          </a:p>
          <a:p>
            <a:pPr marL="742950" lvl="1" indent="-285750">
              <a:spcAft>
                <a:spcPts val="300"/>
              </a:spcAft>
              <a:buFont typeface="Symbol" panose="05050102010706020507" pitchFamily="18" charset="2"/>
              <a:buChar char="-"/>
            </a:pPr>
            <a:r>
              <a:rPr lang="en-US" dirty="0" smtClean="0"/>
              <a:t>Reset and Reopen Previous Test Segments or Test appeal approvals are extremely limited for unique circumstances.</a:t>
            </a:r>
          </a:p>
          <a:p>
            <a:pPr marL="742950" lvl="1" indent="-285750">
              <a:buFont typeface="Arial" panose="020B0604020202020204" pitchFamily="34" charset="0"/>
              <a:buChar char="•"/>
            </a:pPr>
            <a:endParaRPr lang="en-US" dirty="0"/>
          </a:p>
        </p:txBody>
      </p:sp>
    </p:spTree>
    <p:extLst>
      <p:ext uri="{BB962C8B-B14F-4D97-AF65-F5344CB8AC3E}">
        <p14:creationId xmlns:p14="http://schemas.microsoft.com/office/powerpoint/2010/main" val="5704992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srcRect b="26932"/>
          <a:stretch/>
        </p:blipFill>
        <p:spPr>
          <a:xfrm>
            <a:off x="7647836" y="231212"/>
            <a:ext cx="4118862" cy="1756083"/>
          </a:xfrm>
          <a:prstGeom prst="rect">
            <a:avLst/>
          </a:prstGeom>
        </p:spPr>
      </p:pic>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9" name="Rectangle 8"/>
          <p:cNvSpPr/>
          <p:nvPr/>
        </p:nvSpPr>
        <p:spPr>
          <a:xfrm>
            <a:off x="908351" y="364805"/>
            <a:ext cx="3090077" cy="1077218"/>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srgbClr val="5D5B4E"/>
                </a:solidFill>
                <a:effectLst/>
                <a:uLnTx/>
                <a:uFillTx/>
                <a:latin typeface="Calibri" panose="020F0502020204030204"/>
                <a:ea typeface="+mn-ea"/>
                <a:cs typeface="+mn-cs"/>
              </a:rPr>
              <a:t>TIDE View/Edit Student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smtClean="0">
                <a:ln>
                  <a:noFill/>
                </a:ln>
                <a:solidFill>
                  <a:srgbClr val="5D5B4E"/>
                </a:solidFill>
                <a:effectLst/>
                <a:uLnTx/>
                <a:uFillTx/>
                <a:latin typeface="Calibri" panose="020F0502020204030204"/>
                <a:ea typeface="+mn-ea"/>
                <a:cs typeface="+mn-cs"/>
              </a:rPr>
              <a:t>Test Settings</a:t>
            </a:r>
            <a:endParaRPr kumimoji="0" lang="en-US" sz="4000" b="0" i="0" u="none" strike="noStrike" kern="1200" cap="none" spc="0" normalizeH="0" baseline="0" noProof="0" dirty="0">
              <a:ln>
                <a:noFill/>
              </a:ln>
              <a:solidFill>
                <a:srgbClr val="5D5B4E"/>
              </a:solidFill>
              <a:effectLst/>
              <a:uLnTx/>
              <a:uFillTx/>
              <a:latin typeface="Calibri" panose="020F0502020204030204"/>
              <a:ea typeface="+mn-ea"/>
              <a:cs typeface="+mn-cs"/>
            </a:endParaRPr>
          </a:p>
        </p:txBody>
      </p:sp>
      <p:sp>
        <p:nvSpPr>
          <p:cNvPr id="2" name="Rectangle 1"/>
          <p:cNvSpPr/>
          <p:nvPr/>
        </p:nvSpPr>
        <p:spPr>
          <a:xfrm>
            <a:off x="1104180" y="1886336"/>
            <a:ext cx="6832812" cy="3565079"/>
          </a:xfrm>
          <a:prstGeom prst="rect">
            <a:avLst/>
          </a:prstGeom>
        </p:spPr>
        <p:txBody>
          <a:bodyPr wrap="square">
            <a:spAutoFit/>
          </a:bodyPr>
          <a:lstStyle/>
          <a:p>
            <a:pPr marL="285750" indent="-285750">
              <a:spcBef>
                <a:spcPts val="200"/>
              </a:spcBef>
              <a:spcAft>
                <a:spcPts val="200"/>
              </a:spcAft>
              <a:buFont typeface="Wingdings" panose="05000000000000000000" pitchFamily="2" charset="2"/>
              <a:buChar char="§"/>
            </a:pPr>
            <a:r>
              <a:rPr lang="en-US" sz="1900" dirty="0" smtClean="0">
                <a:solidFill>
                  <a:srgbClr val="444444"/>
                </a:solidFill>
                <a:latin typeface="Calibri    "/>
              </a:rPr>
              <a:t>Students testing on </a:t>
            </a:r>
            <a:r>
              <a:rPr lang="en-US" sz="1900" dirty="0">
                <a:solidFill>
                  <a:srgbClr val="444444"/>
                </a:solidFill>
                <a:latin typeface="Calibri    "/>
              </a:rPr>
              <a:t>grade </a:t>
            </a:r>
            <a:r>
              <a:rPr lang="en-US" sz="1900" dirty="0" smtClean="0">
                <a:solidFill>
                  <a:srgbClr val="444444"/>
                </a:solidFill>
                <a:latin typeface="Calibri    "/>
              </a:rPr>
              <a:t>level automatically </a:t>
            </a:r>
            <a:r>
              <a:rPr lang="en-US" sz="1900" dirty="0">
                <a:solidFill>
                  <a:srgbClr val="444444"/>
                </a:solidFill>
                <a:latin typeface="Calibri    "/>
              </a:rPr>
              <a:t>see tests </a:t>
            </a:r>
            <a:r>
              <a:rPr lang="en-US" sz="1900" dirty="0" smtClean="0">
                <a:solidFill>
                  <a:srgbClr val="444444"/>
                </a:solidFill>
                <a:latin typeface="Calibri    "/>
              </a:rPr>
              <a:t>in </a:t>
            </a:r>
            <a:r>
              <a:rPr lang="en-US" sz="1900" dirty="0">
                <a:solidFill>
                  <a:srgbClr val="444444"/>
                </a:solidFill>
                <a:latin typeface="Calibri    "/>
              </a:rPr>
              <a:t>the </a:t>
            </a:r>
            <a:r>
              <a:rPr lang="en-US" sz="1900" dirty="0" smtClean="0">
                <a:solidFill>
                  <a:srgbClr val="444444"/>
                </a:solidFill>
                <a:latin typeface="Calibri    "/>
              </a:rPr>
              <a:t>test </a:t>
            </a:r>
            <a:r>
              <a:rPr lang="en-US" sz="1900" dirty="0">
                <a:solidFill>
                  <a:srgbClr val="444444"/>
                </a:solidFill>
                <a:latin typeface="Calibri    "/>
              </a:rPr>
              <a:t>delivery system (TDS)   </a:t>
            </a:r>
            <a:endParaRPr lang="en-US" sz="1900" dirty="0" smtClean="0">
              <a:solidFill>
                <a:srgbClr val="444444"/>
              </a:solidFill>
              <a:latin typeface="Calibri    "/>
            </a:endParaRPr>
          </a:p>
          <a:p>
            <a:pPr marL="742950" lvl="1" indent="-285750">
              <a:spcBef>
                <a:spcPts val="200"/>
              </a:spcBef>
              <a:spcAft>
                <a:spcPts val="200"/>
              </a:spcAft>
              <a:buFont typeface="Symbol" panose="05050102010706020507" pitchFamily="18" charset="2"/>
              <a:buChar char="-"/>
            </a:pPr>
            <a:r>
              <a:rPr lang="en-US" sz="1900" dirty="0" smtClean="0">
                <a:solidFill>
                  <a:schemeClr val="accent5">
                    <a:lumMod val="75000"/>
                  </a:schemeClr>
                </a:solidFill>
                <a:latin typeface="Calibri    "/>
              </a:rPr>
              <a:t>Off-Grade Level (OGL); identified on the </a:t>
            </a:r>
            <a:r>
              <a:rPr lang="en-US" sz="1900" dirty="0">
                <a:solidFill>
                  <a:schemeClr val="accent5">
                    <a:lumMod val="75000"/>
                  </a:schemeClr>
                </a:solidFill>
                <a:latin typeface="Calibri    "/>
              </a:rPr>
              <a:t>View/Edit Student settings page in </a:t>
            </a:r>
            <a:r>
              <a:rPr lang="en-US" sz="1900" dirty="0" smtClean="0">
                <a:solidFill>
                  <a:schemeClr val="accent5">
                    <a:lumMod val="75000"/>
                  </a:schemeClr>
                </a:solidFill>
                <a:latin typeface="Calibri    "/>
              </a:rPr>
              <a:t>TIDE</a:t>
            </a:r>
            <a:r>
              <a:rPr lang="en-US" sz="1900" dirty="0">
                <a:solidFill>
                  <a:schemeClr val="accent5">
                    <a:lumMod val="75000"/>
                  </a:schemeClr>
                </a:solidFill>
                <a:latin typeface="Calibri    "/>
              </a:rPr>
              <a:t>  </a:t>
            </a:r>
            <a:endParaRPr lang="en-US" sz="1900" dirty="0" smtClean="0">
              <a:solidFill>
                <a:schemeClr val="accent5">
                  <a:lumMod val="75000"/>
                </a:schemeClr>
              </a:solidFill>
              <a:latin typeface="Calibri    "/>
            </a:endParaRPr>
          </a:p>
          <a:p>
            <a:pPr marL="285750" indent="-285750">
              <a:spcBef>
                <a:spcPts val="200"/>
              </a:spcBef>
              <a:spcAft>
                <a:spcPts val="200"/>
              </a:spcAft>
              <a:buFont typeface="Wingdings" panose="05000000000000000000" pitchFamily="2" charset="2"/>
              <a:buChar char="§"/>
            </a:pPr>
            <a:r>
              <a:rPr lang="en-US" sz="1900" dirty="0" smtClean="0">
                <a:solidFill>
                  <a:srgbClr val="444444"/>
                </a:solidFill>
                <a:latin typeface="Calibri    "/>
              </a:rPr>
              <a:t>Braille or Spanish Stacked Translation; identified under accommodation—Presentation label in TIDE</a:t>
            </a:r>
          </a:p>
          <a:p>
            <a:pPr marL="285750" indent="-285750">
              <a:spcBef>
                <a:spcPts val="200"/>
              </a:spcBef>
              <a:spcAft>
                <a:spcPts val="200"/>
              </a:spcAft>
              <a:buFont typeface="Wingdings" panose="05000000000000000000" pitchFamily="2" charset="2"/>
              <a:buChar char="§"/>
            </a:pPr>
            <a:r>
              <a:rPr lang="en-US" sz="1900" dirty="0" smtClean="0">
                <a:solidFill>
                  <a:srgbClr val="444444"/>
                </a:solidFill>
                <a:latin typeface="Calibri    "/>
              </a:rPr>
              <a:t>Student Test Settings are updated in TIDE prior to testing</a:t>
            </a:r>
          </a:p>
          <a:p>
            <a:pPr marL="800100" lvl="1" indent="-342900">
              <a:spcBef>
                <a:spcPts val="200"/>
              </a:spcBef>
              <a:spcAft>
                <a:spcPts val="200"/>
              </a:spcAft>
              <a:buFont typeface="Symbol" panose="05050102010706020507" pitchFamily="18" charset="2"/>
              <a:buChar char="-"/>
            </a:pPr>
            <a:r>
              <a:rPr lang="en-US" sz="1900" dirty="0" smtClean="0">
                <a:solidFill>
                  <a:schemeClr val="accent5">
                    <a:lumMod val="75000"/>
                  </a:schemeClr>
                </a:solidFill>
                <a:latin typeface="Calibri    "/>
              </a:rPr>
              <a:t>Test settings not </a:t>
            </a:r>
            <a:r>
              <a:rPr lang="en-US" sz="1900" dirty="0">
                <a:solidFill>
                  <a:schemeClr val="accent5">
                    <a:lumMod val="75000"/>
                  </a:schemeClr>
                </a:solidFill>
                <a:latin typeface="Calibri    "/>
              </a:rPr>
              <a:t>correctly identified in </a:t>
            </a:r>
            <a:r>
              <a:rPr lang="en-US" sz="1900" dirty="0" smtClean="0">
                <a:solidFill>
                  <a:schemeClr val="accent5">
                    <a:lumMod val="75000"/>
                  </a:schemeClr>
                </a:solidFill>
                <a:latin typeface="Calibri    "/>
              </a:rPr>
              <a:t>TIDE; pause </a:t>
            </a:r>
            <a:r>
              <a:rPr lang="en-US" sz="1900" dirty="0">
                <a:solidFill>
                  <a:schemeClr val="accent5">
                    <a:lumMod val="75000"/>
                  </a:schemeClr>
                </a:solidFill>
                <a:latin typeface="Calibri    "/>
              </a:rPr>
              <a:t>the </a:t>
            </a:r>
            <a:r>
              <a:rPr lang="en-US" sz="1900" dirty="0" smtClean="0">
                <a:solidFill>
                  <a:schemeClr val="accent5">
                    <a:lumMod val="75000"/>
                  </a:schemeClr>
                </a:solidFill>
                <a:latin typeface="Calibri    "/>
              </a:rPr>
              <a:t>test and modify TIDE. Updates apply immediately</a:t>
            </a:r>
          </a:p>
          <a:p>
            <a:pPr marL="800100" lvl="1" indent="-342900">
              <a:spcBef>
                <a:spcPts val="200"/>
              </a:spcBef>
              <a:spcAft>
                <a:spcPts val="200"/>
              </a:spcAft>
              <a:buFont typeface="Symbol" panose="05050102010706020507" pitchFamily="18" charset="2"/>
              <a:buChar char="-"/>
            </a:pPr>
            <a:r>
              <a:rPr lang="en-US" sz="1900" dirty="0" smtClean="0">
                <a:solidFill>
                  <a:schemeClr val="accent5">
                    <a:lumMod val="75000"/>
                  </a:schemeClr>
                </a:solidFill>
                <a:latin typeface="Calibri    "/>
              </a:rPr>
              <a:t>Incorrect test given to a student; submit an appeal in TIDE to reset the test opportunity</a:t>
            </a:r>
            <a:endParaRPr lang="en-US" sz="1900" dirty="0">
              <a:latin typeface="Calibri    "/>
            </a:endParaRPr>
          </a:p>
        </p:txBody>
      </p:sp>
    </p:spTree>
    <p:extLst>
      <p:ext uri="{BB962C8B-B14F-4D97-AF65-F5344CB8AC3E}">
        <p14:creationId xmlns:p14="http://schemas.microsoft.com/office/powerpoint/2010/main" val="35849510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9" name="Rectangle 8"/>
          <p:cNvSpPr/>
          <p:nvPr/>
        </p:nvSpPr>
        <p:spPr>
          <a:xfrm>
            <a:off x="1060704" y="425765"/>
            <a:ext cx="3300391" cy="1077218"/>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srgbClr val="5D5B4E"/>
                </a:solidFill>
                <a:effectLst/>
                <a:uLnTx/>
                <a:uFillTx/>
                <a:latin typeface="Calibri" panose="020F0502020204030204"/>
                <a:ea typeface="+mn-ea"/>
                <a:cs typeface="+mn-cs"/>
              </a:rPr>
              <a:t>Best Practices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smtClean="0">
                <a:ln>
                  <a:noFill/>
                </a:ln>
                <a:solidFill>
                  <a:srgbClr val="5D5B4E"/>
                </a:solidFill>
                <a:effectLst/>
                <a:uLnTx/>
                <a:uFillTx/>
                <a:latin typeface="Calibri" panose="020F0502020204030204"/>
                <a:ea typeface="+mn-ea"/>
                <a:cs typeface="+mn-cs"/>
              </a:rPr>
              <a:t>Tips for Testing</a:t>
            </a:r>
            <a:endParaRPr kumimoji="0" lang="en-US" sz="4000" b="0" i="0" u="none" strike="noStrike" kern="1200" cap="none" spc="0" normalizeH="0" baseline="0" noProof="0" dirty="0">
              <a:ln>
                <a:noFill/>
              </a:ln>
              <a:solidFill>
                <a:srgbClr val="5D5B4E"/>
              </a:solidFill>
              <a:effectLst/>
              <a:uLnTx/>
              <a:uFillTx/>
              <a:latin typeface="Calibri" panose="020F0502020204030204"/>
              <a:ea typeface="+mn-ea"/>
              <a:cs typeface="+mn-cs"/>
            </a:endParaRPr>
          </a:p>
        </p:txBody>
      </p:sp>
      <p:sp>
        <p:nvSpPr>
          <p:cNvPr id="3" name="Rectangle 2"/>
          <p:cNvSpPr/>
          <p:nvPr/>
        </p:nvSpPr>
        <p:spPr>
          <a:xfrm>
            <a:off x="1621536" y="1784711"/>
            <a:ext cx="8546592" cy="4042132"/>
          </a:xfrm>
          <a:prstGeom prst="rect">
            <a:avLst/>
          </a:prstGeom>
        </p:spPr>
        <p:txBody>
          <a:bodyPr wrap="square">
            <a:spAutoFit/>
          </a:bodyPr>
          <a:lstStyle/>
          <a:p>
            <a:pPr marL="285750" indent="-285750">
              <a:spcAft>
                <a:spcPts val="400"/>
              </a:spcAft>
              <a:buFont typeface="Wingdings" panose="05000000000000000000" pitchFamily="2" charset="2"/>
              <a:buChar char="§"/>
            </a:pPr>
            <a:r>
              <a:rPr lang="en-US" sz="2000" dirty="0" smtClean="0"/>
              <a:t>Staff training is required annually, prior to the administration of Spring assessments.</a:t>
            </a:r>
          </a:p>
          <a:p>
            <a:pPr marL="285750" indent="-285750">
              <a:spcAft>
                <a:spcPts val="400"/>
              </a:spcAft>
              <a:buFont typeface="Wingdings" panose="05000000000000000000" pitchFamily="2" charset="2"/>
              <a:buChar char="§"/>
            </a:pPr>
            <a:r>
              <a:rPr lang="en-US" sz="2000" dirty="0" smtClean="0"/>
              <a:t>When a test incident occurs or a student is provided the incorrect test or accessibility feature</a:t>
            </a:r>
            <a:r>
              <a:rPr lang="en-US" sz="2000" dirty="0"/>
              <a:t>, immediately </a:t>
            </a:r>
            <a:r>
              <a:rPr lang="en-US" sz="2000" dirty="0" smtClean="0"/>
              <a:t>pause the test until the situation is resolved.</a:t>
            </a:r>
          </a:p>
          <a:p>
            <a:pPr marL="285750" indent="-285750">
              <a:spcAft>
                <a:spcPts val="400"/>
              </a:spcAft>
              <a:buFont typeface="Wingdings" panose="05000000000000000000" pitchFamily="2" charset="2"/>
              <a:buChar char="§"/>
            </a:pPr>
            <a:r>
              <a:rPr lang="en-US" sz="2000" dirty="0" smtClean="0"/>
              <a:t>Calculator use on a non-calculator portion of an assessment requires an invalidation appeal to be set by the DC in TIDE.</a:t>
            </a:r>
          </a:p>
          <a:p>
            <a:pPr marL="285750" indent="-285750">
              <a:spcAft>
                <a:spcPts val="400"/>
              </a:spcAft>
              <a:buFont typeface="Wingdings" panose="05000000000000000000" pitchFamily="2" charset="2"/>
              <a:buChar char="§"/>
            </a:pPr>
            <a:r>
              <a:rPr lang="en-US" sz="2000" dirty="0" smtClean="0"/>
              <a:t>Students should attempt their best response prior to moving on from an item</a:t>
            </a:r>
          </a:p>
          <a:p>
            <a:pPr marL="285750" indent="-285750">
              <a:spcAft>
                <a:spcPts val="400"/>
              </a:spcAft>
              <a:buFont typeface="Wingdings" panose="05000000000000000000" pitchFamily="2" charset="2"/>
              <a:buChar char="§"/>
            </a:pPr>
            <a:r>
              <a:rPr lang="en-US" sz="2000" dirty="0" smtClean="0"/>
              <a:t>Correct test selection by the TA for student access to the test session is critical </a:t>
            </a:r>
          </a:p>
          <a:p>
            <a:pPr marL="285750" indent="-285750">
              <a:spcAft>
                <a:spcPts val="400"/>
              </a:spcAft>
              <a:buFont typeface="Wingdings" panose="05000000000000000000" pitchFamily="2" charset="2"/>
              <a:buChar char="§"/>
            </a:pPr>
            <a:r>
              <a:rPr lang="en-US" sz="2000" dirty="0" smtClean="0"/>
              <a:t>Students in grades K and 1 taking the ELPA21 assessment must be assessed on both the online writing test and the paper-Pencil Writing Supplement in order to obtain a score</a:t>
            </a:r>
            <a:endParaRPr lang="en-US" sz="2000" dirty="0"/>
          </a:p>
        </p:txBody>
      </p:sp>
    </p:spTree>
    <p:extLst>
      <p:ext uri="{BB962C8B-B14F-4D97-AF65-F5344CB8AC3E}">
        <p14:creationId xmlns:p14="http://schemas.microsoft.com/office/powerpoint/2010/main" val="29501540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9900458" y="6122319"/>
            <a:ext cx="1312025" cy="361438"/>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9" name="Rectangle 8"/>
          <p:cNvSpPr/>
          <p:nvPr/>
        </p:nvSpPr>
        <p:spPr>
          <a:xfrm>
            <a:off x="810815" y="328229"/>
            <a:ext cx="8484887" cy="1015663"/>
          </a:xfrm>
          <a:prstGeom prst="rect">
            <a:avLst/>
          </a:prstGeom>
        </p:spPr>
        <p:txBody>
          <a:bodyPr wrap="none">
            <a:spAutoFit/>
          </a:bodyPr>
          <a:lstStyle/>
          <a:p>
            <a:pPr lvl="0">
              <a:defRPr/>
            </a:pPr>
            <a:r>
              <a:rPr lang="en-US" sz="2400" dirty="0">
                <a:solidFill>
                  <a:srgbClr val="5D5B4E"/>
                </a:solidFill>
              </a:rPr>
              <a:t>Reporting</a:t>
            </a:r>
            <a:endParaRPr lang="en-US" sz="1400" dirty="0">
              <a:solidFill>
                <a:srgbClr val="5D5B4E"/>
              </a:solidFill>
            </a:endParaRPr>
          </a:p>
          <a:p>
            <a:pPr lvl="0">
              <a:defRPr/>
            </a:pPr>
            <a:r>
              <a:rPr lang="en-US" sz="3600" dirty="0">
                <a:solidFill>
                  <a:srgbClr val="5D5B4E"/>
                </a:solidFill>
              </a:rPr>
              <a:t>ARMS </a:t>
            </a:r>
            <a:r>
              <a:rPr lang="en-US" sz="3000" dirty="0">
                <a:solidFill>
                  <a:srgbClr val="5D5B4E"/>
                </a:solidFill>
              </a:rPr>
              <a:t>(Assessment Reporting Management System)</a:t>
            </a:r>
          </a:p>
        </p:txBody>
      </p:sp>
      <p:sp>
        <p:nvSpPr>
          <p:cNvPr id="3" name="TextBox 2"/>
          <p:cNvSpPr txBox="1"/>
          <p:nvPr/>
        </p:nvSpPr>
        <p:spPr>
          <a:xfrm>
            <a:off x="835199" y="1779687"/>
            <a:ext cx="5797249" cy="3693319"/>
          </a:xfrm>
          <a:prstGeom prst="rect">
            <a:avLst/>
          </a:prstGeom>
          <a:noFill/>
        </p:spPr>
        <p:txBody>
          <a:bodyPr wrap="square" rtlCol="0">
            <a:spAutoFit/>
          </a:bodyPr>
          <a:lstStyle/>
          <a:p>
            <a:r>
              <a:rPr lang="en-US" b="1" dirty="0"/>
              <a:t>ARMS – Test Incidents</a:t>
            </a:r>
            <a:endParaRPr lang="en-US" dirty="0"/>
          </a:p>
          <a:p>
            <a:pPr marL="285750" indent="-285750">
              <a:buFont typeface="Arial" panose="020B0604020202020204" pitchFamily="34" charset="0"/>
              <a:buChar char="•"/>
            </a:pPr>
            <a:r>
              <a:rPr lang="en-US" dirty="0"/>
              <a:t>New </a:t>
            </a:r>
            <a:r>
              <a:rPr lang="en-US" dirty="0" smtClean="0"/>
              <a:t>online reporting system </a:t>
            </a:r>
            <a:r>
              <a:rPr lang="en-US" dirty="0"/>
              <a:t>for </a:t>
            </a:r>
            <a:r>
              <a:rPr lang="en-US" dirty="0" smtClean="0"/>
              <a:t>Test Incidents</a:t>
            </a:r>
            <a:endParaRPr lang="en-US" dirty="0"/>
          </a:p>
          <a:p>
            <a:pPr marL="285750" indent="-285750">
              <a:buFont typeface="Arial" panose="020B0604020202020204" pitchFamily="34" charset="0"/>
              <a:buChar char="•"/>
            </a:pPr>
            <a:r>
              <a:rPr lang="en-US" dirty="0"/>
              <a:t>SCs creates report, submits for DC approval. DC retains report or sends to state.</a:t>
            </a:r>
          </a:p>
          <a:p>
            <a:pPr marL="285750" indent="-285750">
              <a:buFont typeface="Arial" panose="020B0604020202020204" pitchFamily="34" charset="0"/>
              <a:buChar char="•"/>
            </a:pPr>
            <a:r>
              <a:rPr lang="en-US" dirty="0"/>
              <a:t>Filling out the ARMS form will create an exportable version of the Test Incident report to mirror what is currently available on the WCAP Portal.</a:t>
            </a:r>
          </a:p>
          <a:p>
            <a:pPr marL="285750" indent="-285750">
              <a:buFont typeface="Arial" panose="020B0604020202020204" pitchFamily="34" charset="0"/>
              <a:buChar char="•"/>
            </a:pPr>
            <a:r>
              <a:rPr lang="en-US" dirty="0"/>
              <a:t>ARMS is also being designed to replace the paper process for:</a:t>
            </a:r>
          </a:p>
          <a:p>
            <a:pPr marL="742950" lvl="1" indent="-285750">
              <a:buFont typeface="Arial" panose="020B0604020202020204" pitchFamily="34" charset="0"/>
              <a:buChar char="•"/>
            </a:pPr>
            <a:r>
              <a:rPr lang="en-US" dirty="0" smtClean="0"/>
              <a:t>Modified </a:t>
            </a:r>
            <a:r>
              <a:rPr lang="en-US" dirty="0"/>
              <a:t>Testing Schedules</a:t>
            </a:r>
          </a:p>
          <a:p>
            <a:pPr marL="742950" lvl="1" indent="-285750">
              <a:buFont typeface="Arial" panose="020B0604020202020204" pitchFamily="34" charset="0"/>
              <a:buChar char="•"/>
            </a:pPr>
            <a:r>
              <a:rPr lang="en-US" dirty="0" smtClean="0"/>
              <a:t>District Security </a:t>
            </a:r>
            <a:r>
              <a:rPr lang="en-US" dirty="0"/>
              <a:t>Reports</a:t>
            </a:r>
          </a:p>
          <a:p>
            <a:pPr marL="742950" lvl="1" indent="-285750">
              <a:buFont typeface="Arial" panose="020B0604020202020204" pitchFamily="34" charset="0"/>
              <a:buChar char="•"/>
            </a:pPr>
            <a:r>
              <a:rPr lang="en-US" dirty="0"/>
              <a:t>Test Material Variance Forms</a:t>
            </a:r>
          </a:p>
          <a:p>
            <a:pPr marL="742950" lvl="1" indent="-285750">
              <a:buFont typeface="Arial" panose="020B0604020202020204" pitchFamily="34" charset="0"/>
              <a:buChar char="•"/>
            </a:pPr>
            <a:r>
              <a:rPr lang="en-US" dirty="0"/>
              <a:t>Test Question Ambiguity </a:t>
            </a:r>
            <a:r>
              <a:rPr lang="en-US" dirty="0" smtClean="0"/>
              <a:t>Forms</a:t>
            </a:r>
            <a:endParaRPr lang="en-US" dirty="0"/>
          </a:p>
        </p:txBody>
      </p:sp>
      <p:pic>
        <p:nvPicPr>
          <p:cNvPr id="5" name="Picture 4"/>
          <p:cNvPicPr>
            <a:picLocks noChangeAspect="1"/>
          </p:cNvPicPr>
          <p:nvPr/>
        </p:nvPicPr>
        <p:blipFill>
          <a:blip r:embed="rId3"/>
          <a:stretch>
            <a:fillRect/>
          </a:stretch>
        </p:blipFill>
        <p:spPr>
          <a:xfrm>
            <a:off x="9607296" y="982311"/>
            <a:ext cx="2398405" cy="2249538"/>
          </a:xfrm>
          <a:prstGeom prst="rect">
            <a:avLst/>
          </a:prstGeom>
        </p:spPr>
      </p:pic>
      <p:pic>
        <p:nvPicPr>
          <p:cNvPr id="7" name="Picture 6"/>
          <p:cNvPicPr>
            <a:picLocks noChangeAspect="1"/>
          </p:cNvPicPr>
          <p:nvPr/>
        </p:nvPicPr>
        <p:blipFill>
          <a:blip r:embed="rId4"/>
          <a:stretch>
            <a:fillRect/>
          </a:stretch>
        </p:blipFill>
        <p:spPr>
          <a:xfrm>
            <a:off x="6801525" y="2858762"/>
            <a:ext cx="5172998" cy="2614244"/>
          </a:xfrm>
          <a:prstGeom prst="rect">
            <a:avLst/>
          </a:prstGeom>
        </p:spPr>
      </p:pic>
    </p:spTree>
    <p:extLst>
      <p:ext uri="{BB962C8B-B14F-4D97-AF65-F5344CB8AC3E}">
        <p14:creationId xmlns:p14="http://schemas.microsoft.com/office/powerpoint/2010/main" val="19644332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9451" y="139768"/>
            <a:ext cx="4183381" cy="1450757"/>
          </a:xfrm>
        </p:spPr>
        <p:txBody>
          <a:bodyPr>
            <a:normAutofit/>
          </a:bodyPr>
          <a:lstStyle/>
          <a:p>
            <a:r>
              <a:rPr lang="en-US" sz="2400" dirty="0" smtClean="0">
                <a:solidFill>
                  <a:schemeClr val="tx1"/>
                </a:solidFill>
              </a:rPr>
              <a:t>WCAP Portal</a:t>
            </a:r>
            <a:r>
              <a:rPr lang="en-US" sz="4400" dirty="0" smtClean="0">
                <a:solidFill>
                  <a:schemeClr val="tx1"/>
                </a:solidFill>
              </a:rPr>
              <a:t/>
            </a:r>
            <a:br>
              <a:rPr lang="en-US" sz="4400" dirty="0" smtClean="0">
                <a:solidFill>
                  <a:schemeClr val="tx1"/>
                </a:solidFill>
              </a:rPr>
            </a:br>
            <a:r>
              <a:rPr lang="en-US" sz="4400" dirty="0" smtClean="0">
                <a:solidFill>
                  <a:schemeClr val="tx1"/>
                </a:solidFill>
              </a:rPr>
              <a:t>Material Updates</a:t>
            </a:r>
            <a:endParaRPr lang="en-US" sz="4400" dirty="0">
              <a:solidFill>
                <a:schemeClr val="tx1"/>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8</a:t>
            </a:fld>
            <a:endParaRPr lang="en-US" dirty="0"/>
          </a:p>
        </p:txBody>
      </p:sp>
      <p:sp>
        <p:nvSpPr>
          <p:cNvPr id="7" name="TextBox 6"/>
          <p:cNvSpPr txBox="1"/>
          <p:nvPr/>
        </p:nvSpPr>
        <p:spPr>
          <a:xfrm>
            <a:off x="5978653" y="515948"/>
            <a:ext cx="5871972" cy="6519734"/>
          </a:xfrm>
          <a:prstGeom prst="rect">
            <a:avLst/>
          </a:prstGeom>
          <a:solidFill>
            <a:schemeClr val="bg1"/>
          </a:solidFill>
          <a:ln w="3175">
            <a:solidFill>
              <a:schemeClr val="accent6">
                <a:lumMod val="50000"/>
              </a:schemeClr>
            </a:solidFill>
          </a:ln>
        </p:spPr>
        <p:txBody>
          <a:bodyPr wrap="square" rtlCol="0">
            <a:spAutoFit/>
          </a:bodyPr>
          <a:lstStyle/>
          <a:p>
            <a:pPr lvl="0">
              <a:spcAft>
                <a:spcPts val="800"/>
              </a:spcAft>
            </a:pPr>
            <a:r>
              <a:rPr lang="en-US" b="1" dirty="0" smtClean="0"/>
              <a:t>TAMs for Spring Assessments</a:t>
            </a:r>
            <a:r>
              <a:rPr lang="en-US" dirty="0" smtClean="0"/>
              <a:t>—Online and Paper-Pencil</a:t>
            </a:r>
            <a:endParaRPr lang="en-US" sz="1700" dirty="0"/>
          </a:p>
          <a:p>
            <a:pPr>
              <a:spcAft>
                <a:spcPts val="800"/>
              </a:spcAft>
            </a:pPr>
            <a:r>
              <a:rPr lang="en-US" b="1" dirty="0" smtClean="0"/>
              <a:t>TA Script of Student Directions</a:t>
            </a:r>
            <a:r>
              <a:rPr lang="en-US" dirty="0"/>
              <a:t>—</a:t>
            </a:r>
            <a:r>
              <a:rPr lang="en-US" sz="1700" dirty="0" smtClean="0"/>
              <a:t>Smarter Balanced Online</a:t>
            </a:r>
          </a:p>
          <a:p>
            <a:pPr>
              <a:spcAft>
                <a:spcPts val="800"/>
              </a:spcAft>
            </a:pPr>
            <a:r>
              <a:rPr lang="en-US" b="1" dirty="0" smtClean="0"/>
              <a:t>PIRG</a:t>
            </a:r>
            <a:r>
              <a:rPr lang="en-US" dirty="0" smtClean="0"/>
              <a:t>—information includes security, professional practices, incidents, investigations, and reporting</a:t>
            </a:r>
          </a:p>
          <a:p>
            <a:pPr>
              <a:spcAft>
                <a:spcPts val="800"/>
              </a:spcAft>
            </a:pPr>
            <a:r>
              <a:rPr lang="en-US" b="1" dirty="0" smtClean="0"/>
              <a:t>Simplified </a:t>
            </a:r>
            <a:r>
              <a:rPr lang="en-US" b="1" dirty="0"/>
              <a:t>Test </a:t>
            </a:r>
            <a:r>
              <a:rPr lang="en-US" b="1" dirty="0" smtClean="0"/>
              <a:t>Directions Guidelines</a:t>
            </a:r>
            <a:r>
              <a:rPr lang="en-US" sz="1600" dirty="0"/>
              <a:t>—Designated </a:t>
            </a:r>
            <a:r>
              <a:rPr lang="en-US" sz="1600" dirty="0" smtClean="0"/>
              <a:t>Support</a:t>
            </a:r>
            <a:endParaRPr lang="en-US" sz="1700" b="1" dirty="0"/>
          </a:p>
          <a:p>
            <a:pPr lvl="0">
              <a:spcAft>
                <a:spcPts val="800"/>
              </a:spcAft>
            </a:pPr>
            <a:r>
              <a:rPr lang="en-US" b="1" dirty="0" smtClean="0"/>
              <a:t>Calculator and Electronic Device Policy</a:t>
            </a:r>
            <a:r>
              <a:rPr lang="en-US" dirty="0" smtClean="0"/>
              <a:t>—</a:t>
            </a:r>
            <a:r>
              <a:rPr lang="en-US" sz="1700" dirty="0" smtClean="0"/>
              <a:t>Includes calculator use and restrictions, Demos calculator overview, and Bring Your Own Devices to school </a:t>
            </a:r>
            <a:endParaRPr lang="en-US" sz="1700" dirty="0"/>
          </a:p>
          <a:p>
            <a:pPr>
              <a:spcAft>
                <a:spcPts val="800"/>
              </a:spcAft>
              <a:defRPr/>
            </a:pPr>
            <a:r>
              <a:rPr lang="en-US" b="1" dirty="0" smtClean="0"/>
              <a:t>Coordinator and TA Training PPTs</a:t>
            </a:r>
            <a:r>
              <a:rPr lang="en-US" dirty="0"/>
              <a:t>—</a:t>
            </a:r>
            <a:r>
              <a:rPr lang="en-US" sz="1700" dirty="0" smtClean="0"/>
              <a:t>These state created PowerPoints should be supplemented with information specific to your school district </a:t>
            </a:r>
            <a:endParaRPr lang="en-US" sz="1700" dirty="0"/>
          </a:p>
          <a:p>
            <a:pPr>
              <a:spcAft>
                <a:spcPts val="800"/>
              </a:spcAft>
            </a:pPr>
            <a:r>
              <a:rPr lang="en-US" b="1" dirty="0" smtClean="0"/>
              <a:t>Excel Testing Incident Log</a:t>
            </a:r>
            <a:r>
              <a:rPr lang="en-US" dirty="0" smtClean="0"/>
              <a:t>—Electronic delivery of incidents and includes d</a:t>
            </a:r>
            <a:r>
              <a:rPr lang="en-US" sz="1700" dirty="0" smtClean="0"/>
              <a:t>ropdowns for quick reporting</a:t>
            </a:r>
            <a:endParaRPr lang="en-US" sz="1700" dirty="0"/>
          </a:p>
          <a:p>
            <a:pPr>
              <a:spcAft>
                <a:spcPts val="800"/>
              </a:spcAft>
            </a:pPr>
            <a:r>
              <a:rPr lang="en-US" b="1" dirty="0" smtClean="0"/>
              <a:t>TIDE System and User Guide</a:t>
            </a:r>
            <a:r>
              <a:rPr lang="en-US" dirty="0" smtClean="0"/>
              <a:t>—Updates support student settings and appeals sections</a:t>
            </a:r>
          </a:p>
          <a:p>
            <a:pPr>
              <a:spcAft>
                <a:spcPts val="800"/>
              </a:spcAft>
            </a:pPr>
            <a:r>
              <a:rPr lang="en-US" sz="1700" b="1" dirty="0"/>
              <a:t>Key Dates Excel Calendar</a:t>
            </a:r>
            <a:r>
              <a:rPr lang="en-US" sz="1700" dirty="0"/>
              <a:t>—Posted often to support schedule updates</a:t>
            </a:r>
          </a:p>
          <a:p>
            <a:pPr>
              <a:spcAft>
                <a:spcPts val="400"/>
              </a:spcAft>
            </a:pPr>
            <a:r>
              <a:rPr lang="en-US" sz="1700" b="1" dirty="0" smtClean="0"/>
              <a:t>Multiplication Table</a:t>
            </a:r>
          </a:p>
          <a:p>
            <a:pPr>
              <a:spcAft>
                <a:spcPts val="400"/>
              </a:spcAft>
            </a:pPr>
            <a:r>
              <a:rPr lang="en-US" sz="1700" b="1" dirty="0" smtClean="0"/>
              <a:t>Scratch Paper Log</a:t>
            </a:r>
          </a:p>
          <a:p>
            <a:pPr>
              <a:spcAft>
                <a:spcPts val="400"/>
              </a:spcAft>
            </a:pPr>
            <a:r>
              <a:rPr lang="en-US" sz="1700" b="1" dirty="0" smtClean="0"/>
              <a:t>100’s Table</a:t>
            </a:r>
          </a:p>
        </p:txBody>
      </p:sp>
      <p:sp>
        <p:nvSpPr>
          <p:cNvPr id="4" name="TextBox 3"/>
          <p:cNvSpPr txBox="1"/>
          <p:nvPr/>
        </p:nvSpPr>
        <p:spPr>
          <a:xfrm>
            <a:off x="5978652" y="146616"/>
            <a:ext cx="5871973" cy="369332"/>
          </a:xfrm>
          <a:prstGeom prst="rect">
            <a:avLst/>
          </a:prstGeom>
          <a:solidFill>
            <a:schemeClr val="accent6">
              <a:lumMod val="60000"/>
              <a:lumOff val="40000"/>
            </a:schemeClr>
          </a:solidFill>
          <a:ln w="3175">
            <a:solidFill>
              <a:schemeClr val="accent6">
                <a:lumMod val="50000"/>
              </a:schemeClr>
            </a:solidFill>
          </a:ln>
        </p:spPr>
        <p:txBody>
          <a:bodyPr wrap="square" rtlCol="0">
            <a:spAutoFit/>
          </a:bodyPr>
          <a:lstStyle/>
          <a:p>
            <a:r>
              <a:rPr lang="en-US" dirty="0" smtClean="0"/>
              <a:t>Materials Recently Posted to the Portal</a:t>
            </a:r>
            <a:endParaRPr lang="en-US" dirty="0"/>
          </a:p>
        </p:txBody>
      </p:sp>
      <p:sp>
        <p:nvSpPr>
          <p:cNvPr id="9" name="TextBox 8"/>
          <p:cNvSpPr txBox="1"/>
          <p:nvPr/>
        </p:nvSpPr>
        <p:spPr>
          <a:xfrm>
            <a:off x="524256" y="2412901"/>
            <a:ext cx="4844796" cy="1764586"/>
          </a:xfrm>
          <a:prstGeom prst="rect">
            <a:avLst/>
          </a:prstGeom>
          <a:solidFill>
            <a:schemeClr val="bg1"/>
          </a:solidFill>
          <a:ln w="3175">
            <a:solidFill>
              <a:schemeClr val="accent6">
                <a:lumMod val="50000"/>
              </a:schemeClr>
            </a:solidFill>
          </a:ln>
        </p:spPr>
        <p:txBody>
          <a:bodyPr wrap="square" rtlCol="0">
            <a:spAutoFit/>
          </a:bodyPr>
          <a:lstStyle/>
          <a:p>
            <a:pPr>
              <a:spcAft>
                <a:spcPts val="800"/>
              </a:spcAft>
            </a:pPr>
            <a:r>
              <a:rPr lang="en-US" sz="1700" b="1" dirty="0" smtClean="0">
                <a:latin typeface="Calibri" panose="020F0502020204030204" pitchFamily="34" charset="0"/>
                <a:ea typeface="Calibri" panose="020F0502020204030204" pitchFamily="34" charset="0"/>
                <a:cs typeface="Times New Roman" panose="02020603050405020304" pitchFamily="18" charset="0"/>
              </a:rPr>
              <a:t>ELPA21 Domain Exemption Template</a:t>
            </a:r>
            <a:r>
              <a:rPr lang="en-US" sz="1700" dirty="0" smtClean="0"/>
              <a:t>—</a:t>
            </a:r>
            <a:r>
              <a:rPr lang="en-US" sz="1700" dirty="0" smtClean="0">
                <a:latin typeface="Calibri" panose="020F0502020204030204" pitchFamily="34" charset="0"/>
                <a:ea typeface="Calibri" panose="020F0502020204030204" pitchFamily="34" charset="0"/>
                <a:cs typeface="Times New Roman" panose="02020603050405020304" pitchFamily="18" charset="0"/>
              </a:rPr>
              <a:t>This template was created by Everett SD and provides guidance in determining and collecting domain exemptions</a:t>
            </a:r>
            <a:endParaRPr lang="en-US" sz="1700" dirty="0">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en-US" sz="1700" b="1" dirty="0" smtClean="0"/>
              <a:t>GTSA</a:t>
            </a:r>
            <a:r>
              <a:rPr lang="en-US" sz="1700" dirty="0" smtClean="0"/>
              <a:t>—Updates in the final stages and include </a:t>
            </a:r>
            <a:r>
              <a:rPr lang="en-US" sz="1700" dirty="0"/>
              <a:t>enhancements and clarification on settings in </a:t>
            </a:r>
            <a:r>
              <a:rPr lang="en-US" sz="1700" dirty="0" smtClean="0"/>
              <a:t>TIDE. </a:t>
            </a:r>
            <a:endParaRPr lang="en-US" sz="1700" dirty="0">
              <a:solidFill>
                <a:srgbClr val="FF33CC"/>
              </a:solidFill>
            </a:endParaRPr>
          </a:p>
        </p:txBody>
      </p:sp>
      <p:sp>
        <p:nvSpPr>
          <p:cNvPr id="10" name="TextBox 9"/>
          <p:cNvSpPr txBox="1"/>
          <p:nvPr/>
        </p:nvSpPr>
        <p:spPr>
          <a:xfrm>
            <a:off x="524255" y="2043569"/>
            <a:ext cx="4844797" cy="369332"/>
          </a:xfrm>
          <a:prstGeom prst="rect">
            <a:avLst/>
          </a:prstGeom>
          <a:solidFill>
            <a:schemeClr val="accent5">
              <a:lumMod val="75000"/>
            </a:schemeClr>
          </a:solidFill>
          <a:ln w="3175">
            <a:solidFill>
              <a:schemeClr val="accent6">
                <a:lumMod val="50000"/>
              </a:schemeClr>
            </a:solidFill>
          </a:ln>
        </p:spPr>
        <p:txBody>
          <a:bodyPr wrap="square" rtlCol="0">
            <a:spAutoFit/>
          </a:bodyPr>
          <a:lstStyle/>
          <a:p>
            <a:r>
              <a:rPr lang="en-US" b="1" dirty="0" smtClean="0">
                <a:solidFill>
                  <a:schemeClr val="bg1"/>
                </a:solidFill>
              </a:rPr>
              <a:t>Materials Pending Posting</a:t>
            </a:r>
            <a:endParaRPr lang="en-US" b="1" dirty="0">
              <a:solidFill>
                <a:schemeClr val="bg1"/>
              </a:solidFill>
            </a:endParaRPr>
          </a:p>
        </p:txBody>
      </p:sp>
    </p:spTree>
    <p:extLst>
      <p:ext uri="{BB962C8B-B14F-4D97-AF65-F5344CB8AC3E}">
        <p14:creationId xmlns:p14="http://schemas.microsoft.com/office/powerpoint/2010/main" val="9938965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solidFill>
                  <a:schemeClr val="tx1"/>
                </a:solidFill>
              </a:rPr>
              <a:t>Reminders and </a:t>
            </a:r>
            <a:br>
              <a:rPr lang="en-US" sz="4400" dirty="0" smtClean="0">
                <a:solidFill>
                  <a:schemeClr val="tx1"/>
                </a:solidFill>
              </a:rPr>
            </a:br>
            <a:r>
              <a:rPr lang="en-US" sz="4400" dirty="0" smtClean="0">
                <a:solidFill>
                  <a:schemeClr val="tx1"/>
                </a:solidFill>
              </a:rPr>
              <a:t>Timelines</a:t>
            </a:r>
            <a:endParaRPr lang="en-US" sz="4400" dirty="0">
              <a:solidFill>
                <a:schemeClr val="tx1"/>
              </a:solidFill>
            </a:endParaRPr>
          </a:p>
        </p:txBody>
      </p:sp>
      <p:sp>
        <p:nvSpPr>
          <p:cNvPr id="3" name="Content Placeholder 2"/>
          <p:cNvSpPr>
            <a:spLocks noGrp="1"/>
          </p:cNvSpPr>
          <p:nvPr>
            <p:ph idx="1"/>
          </p:nvPr>
        </p:nvSpPr>
        <p:spPr>
          <a:xfrm>
            <a:off x="1097280" y="1845734"/>
            <a:ext cx="10058400" cy="3769106"/>
          </a:xfrm>
        </p:spPr>
        <p:txBody>
          <a:bodyPr>
            <a:normAutofit/>
          </a:bodyPr>
          <a:lstStyle/>
          <a:p>
            <a:r>
              <a:rPr lang="en-US" b="1" dirty="0" smtClean="0">
                <a:solidFill>
                  <a:srgbClr val="0070C0"/>
                </a:solidFill>
              </a:rPr>
              <a:t>Upcoming Timelines</a:t>
            </a:r>
          </a:p>
          <a:p>
            <a:endParaRPr lang="en-US" sz="100" b="1" dirty="0" smtClean="0">
              <a:solidFill>
                <a:srgbClr val="0070C0"/>
              </a:solidFill>
            </a:endParaRPr>
          </a:p>
          <a:p>
            <a:pPr lvl="1">
              <a:buFont typeface="Arial" panose="020B0604020202020204" pitchFamily="34" charset="0"/>
              <a:buChar char="•"/>
            </a:pPr>
            <a:r>
              <a:rPr lang="en-US" sz="1900" b="1" dirty="0" smtClean="0"/>
              <a:t>March 13: </a:t>
            </a:r>
            <a:r>
              <a:rPr lang="en-US" sz="1900" dirty="0" smtClean="0"/>
              <a:t>EOC spring initial order window (view only) in TIDE closes</a:t>
            </a:r>
          </a:p>
          <a:p>
            <a:pPr lvl="1">
              <a:buFont typeface="Arial" panose="020B0604020202020204" pitchFamily="34" charset="0"/>
              <a:buChar char="•"/>
            </a:pPr>
            <a:r>
              <a:rPr lang="en-US" sz="1900" b="1" dirty="0" smtClean="0"/>
              <a:t>March 6: </a:t>
            </a:r>
            <a:r>
              <a:rPr lang="en-US" sz="1900" dirty="0" smtClean="0"/>
              <a:t>Online test window opened for Smarter Balanced, on grade and Off-Grade Level</a:t>
            </a:r>
          </a:p>
          <a:p>
            <a:pPr lvl="1">
              <a:buFont typeface="Arial" panose="020B0604020202020204" pitchFamily="34" charset="0"/>
              <a:buChar char="•"/>
            </a:pPr>
            <a:r>
              <a:rPr lang="en-US" sz="1900" b="1" dirty="0" smtClean="0"/>
              <a:t>March 6: </a:t>
            </a:r>
            <a:r>
              <a:rPr lang="en-US" sz="1900" dirty="0" smtClean="0"/>
              <a:t>Paper-pencil test window opened for Smarter Balanced grades 3-8</a:t>
            </a:r>
            <a:endParaRPr lang="en-US" sz="1900" dirty="0"/>
          </a:p>
          <a:p>
            <a:pPr lvl="1">
              <a:buFont typeface="Arial" panose="020B0604020202020204" pitchFamily="34" charset="0"/>
              <a:buChar char="•"/>
            </a:pPr>
            <a:r>
              <a:rPr lang="en-US" sz="1900" b="1" dirty="0" smtClean="0"/>
              <a:t>March 20: </a:t>
            </a:r>
            <a:r>
              <a:rPr lang="en-US" sz="1900" dirty="0" smtClean="0"/>
              <a:t>Smarter Balanced test scores available in ORS</a:t>
            </a:r>
          </a:p>
          <a:p>
            <a:pPr lvl="1">
              <a:buFont typeface="Arial" panose="020B0604020202020204" pitchFamily="34" charset="0"/>
              <a:buChar char="•"/>
            </a:pPr>
            <a:r>
              <a:rPr lang="en-US" sz="1900" b="1" dirty="0" smtClean="0"/>
              <a:t>March 27: </a:t>
            </a:r>
            <a:r>
              <a:rPr lang="en-US" sz="1900" dirty="0" smtClean="0"/>
              <a:t>TIDE opens for setting invalidations from Winter EOC administration</a:t>
            </a:r>
          </a:p>
          <a:p>
            <a:pPr lvl="1">
              <a:buFont typeface="Arial" panose="020B0604020202020204" pitchFamily="34" charset="0"/>
              <a:buChar char="•"/>
            </a:pPr>
            <a:r>
              <a:rPr lang="en-US" sz="1900" b="1" dirty="0" smtClean="0"/>
              <a:t>March </a:t>
            </a:r>
            <a:r>
              <a:rPr lang="en-US" sz="1900" b="1" dirty="0" smtClean="0">
                <a:solidFill>
                  <a:schemeClr val="tx1"/>
                </a:solidFill>
              </a:rPr>
              <a:t>30</a:t>
            </a:r>
            <a:r>
              <a:rPr lang="en-US" sz="1900" b="1" dirty="0" smtClean="0"/>
              <a:t>: </a:t>
            </a:r>
            <a:r>
              <a:rPr lang="en-US" sz="2000" dirty="0"/>
              <a:t>ELPA21 </a:t>
            </a:r>
            <a:r>
              <a:rPr lang="en-US" sz="2000" dirty="0" smtClean="0"/>
              <a:t>testing concludes</a:t>
            </a:r>
          </a:p>
          <a:p>
            <a:pPr lvl="1">
              <a:buFont typeface="Arial" panose="020B0604020202020204" pitchFamily="34" charset="0"/>
              <a:buChar char="•"/>
            </a:pPr>
            <a:r>
              <a:rPr lang="en-US" sz="2000" b="1" dirty="0" smtClean="0"/>
              <a:t>April 3: </a:t>
            </a:r>
            <a:r>
              <a:rPr lang="en-US" sz="2000" dirty="0" smtClean="0"/>
              <a:t>All ELPA21 entries must be submitted in the Data Entry Interface (DEI)</a:t>
            </a:r>
          </a:p>
          <a:p>
            <a:pPr lvl="1">
              <a:buFont typeface="Arial" panose="020B0604020202020204" pitchFamily="34" charset="0"/>
              <a:buChar char="•"/>
            </a:pPr>
            <a:endParaRPr lang="en-US" sz="1900" b="1"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9</a:t>
            </a:fld>
            <a:endParaRPr lang="en-US" dirty="0"/>
          </a:p>
        </p:txBody>
      </p:sp>
    </p:spTree>
    <p:extLst>
      <p:ext uri="{BB962C8B-B14F-4D97-AF65-F5344CB8AC3E}">
        <p14:creationId xmlns:p14="http://schemas.microsoft.com/office/powerpoint/2010/main" val="2470659974"/>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Custom 3">
      <a:dk1>
        <a:srgbClr val="5D5B4E"/>
      </a:dk1>
      <a:lt1>
        <a:sysClr val="window" lastClr="FFFFFF"/>
      </a:lt1>
      <a:dk2>
        <a:srgbClr val="5D5B4E"/>
      </a:dk2>
      <a:lt2>
        <a:srgbClr val="FFFFFF"/>
      </a:lt2>
      <a:accent1>
        <a:srgbClr val="3A6983"/>
      </a:accent1>
      <a:accent2>
        <a:srgbClr val="E86948"/>
      </a:accent2>
      <a:accent3>
        <a:srgbClr val="B7C333"/>
      </a:accent3>
      <a:accent4>
        <a:srgbClr val="3A6983"/>
      </a:accent4>
      <a:accent5>
        <a:srgbClr val="E86948"/>
      </a:accent5>
      <a:accent6>
        <a:srgbClr val="B7C333"/>
      </a:accent6>
      <a:hlink>
        <a:srgbClr val="3A6983"/>
      </a:hlink>
      <a:folHlink>
        <a:srgbClr val="5D5B4E"/>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OSPI-PPT-Template-wide [Read-Only]" id="{78842C0B-2DFA-4041-9C1C-F5D7AAC4879D}" vid="{72D2C8AA-4500-41B7-922F-F332683EF8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1286</TotalTime>
  <Words>4335</Words>
  <Application>Microsoft Office PowerPoint</Application>
  <PresentationFormat>Widescreen</PresentationFormat>
  <Paragraphs>279</Paragraphs>
  <Slides>20</Slides>
  <Notes>20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Calibri    </vt:lpstr>
      <vt:lpstr>Symbol</vt:lpstr>
      <vt:lpstr>Times New Roman</vt:lpstr>
      <vt:lpstr>Wingdings</vt:lpstr>
      <vt:lpstr>Retrospect</vt:lpstr>
      <vt:lpstr> Assessment Update Webinar (excerpts for NWESD DAC meeting)</vt:lpstr>
      <vt:lpstr> System Downtimes</vt:lpstr>
      <vt:lpstr>Test Windows</vt:lpstr>
      <vt:lpstr>PowerPoint Presentation</vt:lpstr>
      <vt:lpstr>PowerPoint Presentation</vt:lpstr>
      <vt:lpstr>PowerPoint Presentation</vt:lpstr>
      <vt:lpstr>PowerPoint Presentation</vt:lpstr>
      <vt:lpstr>WCAP Portal Material Updates</vt:lpstr>
      <vt:lpstr>Reminders and  Timelines</vt:lpstr>
      <vt:lpstr>New Mathematics Practice PTs</vt:lpstr>
      <vt:lpstr>Teacher Recruitment: Smarter Balanced</vt:lpstr>
      <vt:lpstr> Teacher Recruitment: WA specific</vt:lpstr>
      <vt:lpstr>High School Next Generation Science  Field Test—Update</vt:lpstr>
      <vt:lpstr>Inventory of Time Students Spent Testing for the 2015-16 School Year</vt:lpstr>
      <vt:lpstr>WA-AIM – Window closes April 7, 2017 at 5:00 PM</vt:lpstr>
      <vt:lpstr>Collection of Evidence (COE) Winter</vt:lpstr>
      <vt:lpstr>Graduation Alternatives - Eligibility</vt:lpstr>
      <vt:lpstr>2016-2017 ELPA21 Status</vt:lpstr>
      <vt:lpstr>Assessing Students with Significant Cognitive Challenges</vt:lpstr>
      <vt:lpstr>2017-2018 EL Screening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Update Webinar</dc:title>
  <dc:creator>Traci Main</dc:creator>
  <cp:lastModifiedBy>Jennifer Longchamps</cp:lastModifiedBy>
  <cp:revision>38</cp:revision>
  <cp:lastPrinted>2017-03-17T18:32:14Z</cp:lastPrinted>
  <dcterms:created xsi:type="dcterms:W3CDTF">2017-03-07T22:14:56Z</dcterms:created>
  <dcterms:modified xsi:type="dcterms:W3CDTF">2017-03-30T15:33:15Z</dcterms:modified>
</cp:coreProperties>
</file>