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9" r:id="rId1"/>
  </p:sldMasterIdLst>
  <p:notesMasterIdLst>
    <p:notesMasterId r:id="rId26"/>
  </p:notesMasterIdLst>
  <p:handoutMasterIdLst>
    <p:handoutMasterId r:id="rId27"/>
  </p:handoutMasterIdLst>
  <p:sldIdLst>
    <p:sldId id="260" r:id="rId2"/>
    <p:sldId id="354" r:id="rId3"/>
    <p:sldId id="329" r:id="rId4"/>
    <p:sldId id="337" r:id="rId5"/>
    <p:sldId id="328" r:id="rId6"/>
    <p:sldId id="349" r:id="rId7"/>
    <p:sldId id="340" r:id="rId8"/>
    <p:sldId id="350" r:id="rId9"/>
    <p:sldId id="347" r:id="rId10"/>
    <p:sldId id="314" r:id="rId11"/>
    <p:sldId id="336" r:id="rId12"/>
    <p:sldId id="351" r:id="rId13"/>
    <p:sldId id="343" r:id="rId14"/>
    <p:sldId id="344" r:id="rId15"/>
    <p:sldId id="352" r:id="rId16"/>
    <p:sldId id="345" r:id="rId17"/>
    <p:sldId id="346" r:id="rId18"/>
    <p:sldId id="332" r:id="rId19"/>
    <p:sldId id="318" r:id="rId20"/>
    <p:sldId id="319" r:id="rId21"/>
    <p:sldId id="320" r:id="rId22"/>
    <p:sldId id="353" r:id="rId23"/>
    <p:sldId id="321" r:id="rId24"/>
    <p:sldId id="335"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CC66"/>
    <a:srgbClr val="FF00FF"/>
    <a:srgbClr val="0000FF"/>
    <a:srgbClr val="99FFCC"/>
    <a:srgbClr val="CCFF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49818" autoAdjust="0"/>
  </p:normalViewPr>
  <p:slideViewPr>
    <p:cSldViewPr>
      <p:cViewPr varScale="1">
        <p:scale>
          <a:sx n="38" d="100"/>
          <a:sy n="38" d="100"/>
        </p:scale>
        <p:origin x="1710" y="54"/>
      </p:cViewPr>
      <p:guideLst>
        <p:guide orient="horz" pos="2160"/>
        <p:guide pos="2880"/>
      </p:guideLst>
    </p:cSldViewPr>
  </p:slideViewPr>
  <p:outlineViewPr>
    <p:cViewPr>
      <p:scale>
        <a:sx n="33" d="100"/>
        <a:sy n="33" d="100"/>
      </p:scale>
      <p:origin x="0" y="-7810"/>
    </p:cViewPr>
  </p:outlineViewPr>
  <p:notesTextViewPr>
    <p:cViewPr>
      <p:scale>
        <a:sx n="200" d="100"/>
        <a:sy n="200" d="100"/>
      </p:scale>
      <p:origin x="0" y="0"/>
    </p:cViewPr>
  </p:notesTextViewPr>
  <p:sorterViewPr>
    <p:cViewPr>
      <p:scale>
        <a:sx n="150" d="100"/>
        <a:sy n="150" d="100"/>
      </p:scale>
      <p:origin x="0" y="0"/>
    </p:cViewPr>
  </p:sorterViewPr>
  <p:notesViewPr>
    <p:cSldViewPr>
      <p:cViewPr varScale="1">
        <p:scale>
          <a:sx n="101" d="100"/>
          <a:sy n="101" d="100"/>
        </p:scale>
        <p:origin x="-3402" y="-9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70343" y="0"/>
            <a:ext cx="3038475" cy="465138"/>
          </a:xfrm>
          <a:prstGeom prst="rect">
            <a:avLst/>
          </a:prstGeom>
        </p:spPr>
        <p:txBody>
          <a:bodyPr vert="horz" lIns="91431" tIns="45715" rIns="91431" bIns="45715" rtlCol="0"/>
          <a:lstStyle>
            <a:lvl1pPr algn="r">
              <a:defRPr sz="1200"/>
            </a:lvl1pPr>
          </a:lstStyle>
          <a:p>
            <a:fld id="{8BE4D6A2-1F78-464F-867E-BB7AA05C0305}" type="datetimeFigureOut">
              <a:rPr lang="en-US" smtClean="0"/>
              <a:t>3/30/2017</a:t>
            </a:fld>
            <a:endParaRPr lang="en-US" dirty="0"/>
          </a:p>
        </p:txBody>
      </p:sp>
      <p:sp>
        <p:nvSpPr>
          <p:cNvPr id="4" name="Footer Placeholder 3"/>
          <p:cNvSpPr>
            <a:spLocks noGrp="1"/>
          </p:cNvSpPr>
          <p:nvPr>
            <p:ph type="ftr" sz="quarter" idx="2"/>
          </p:nvPr>
        </p:nvSpPr>
        <p:spPr>
          <a:xfrm>
            <a:off x="9"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43" y="8829675"/>
            <a:ext cx="3038475" cy="465138"/>
          </a:xfrm>
          <a:prstGeom prst="rect">
            <a:avLst/>
          </a:prstGeom>
        </p:spPr>
        <p:txBody>
          <a:bodyPr vert="horz" lIns="91431" tIns="45715" rIns="91431" bIns="45715" rtlCol="0" anchor="b"/>
          <a:lstStyle>
            <a:lvl1pPr algn="r">
              <a:defRPr sz="1200"/>
            </a:lvl1pPr>
          </a:lstStyle>
          <a:p>
            <a:fld id="{8F98F2EB-50E6-4AF3-BDE0-E6A4BC6C6517}" type="slidenum">
              <a:rPr lang="en-US" smtClean="0"/>
              <a:t>‹#›</a:t>
            </a:fld>
            <a:endParaRPr lang="en-US" dirty="0"/>
          </a:p>
        </p:txBody>
      </p:sp>
    </p:spTree>
    <p:extLst>
      <p:ext uri="{BB962C8B-B14F-4D97-AF65-F5344CB8AC3E}">
        <p14:creationId xmlns:p14="http://schemas.microsoft.com/office/powerpoint/2010/main" val="11509361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0"/>
            <a:ext cx="3038475" cy="465138"/>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0343" y="0"/>
            <a:ext cx="3038475" cy="465138"/>
          </a:xfrm>
          <a:prstGeom prst="rect">
            <a:avLst/>
          </a:prstGeom>
        </p:spPr>
        <p:txBody>
          <a:bodyPr vert="horz" lIns="91431" tIns="45715" rIns="91431" bIns="45715" rtlCol="0"/>
          <a:lstStyle>
            <a:lvl1pPr algn="r">
              <a:defRPr sz="1200"/>
            </a:lvl1pPr>
          </a:lstStyle>
          <a:p>
            <a:fld id="{4BEE52E4-3E59-45D7-90FC-8CCC4F43DFC7}" type="datetimeFigureOut">
              <a:rPr lang="en-US" smtClean="0"/>
              <a:t>3/30/2017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676" y="4416436"/>
            <a:ext cx="5607050" cy="4183063"/>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9" y="8829675"/>
            <a:ext cx="3038475" cy="465138"/>
          </a:xfrm>
          <a:prstGeom prst="rect">
            <a:avLst/>
          </a:prstGeom>
        </p:spPr>
        <p:txBody>
          <a:bodyPr vert="horz" lIns="91431" tIns="45715" rIns="91431"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3" y="8829675"/>
            <a:ext cx="3038475" cy="465138"/>
          </a:xfrm>
          <a:prstGeom prst="rect">
            <a:avLst/>
          </a:prstGeom>
        </p:spPr>
        <p:txBody>
          <a:bodyPr vert="horz" lIns="91431" tIns="45715" rIns="91431" bIns="45715" rtlCol="0" anchor="b"/>
          <a:lstStyle>
            <a:lvl1pPr algn="r">
              <a:defRPr sz="1200"/>
            </a:lvl1pPr>
          </a:lstStyle>
          <a:p>
            <a:fld id="{ECB1F43F-16DC-49E9-AB54-3E5865EF969A}" type="slidenum">
              <a:rPr lang="en-US" smtClean="0"/>
              <a:t>‹#›</a:t>
            </a:fld>
            <a:endParaRPr lang="en-US" dirty="0"/>
          </a:p>
        </p:txBody>
      </p:sp>
    </p:spTree>
    <p:extLst>
      <p:ext uri="{BB962C8B-B14F-4D97-AF65-F5344CB8AC3E}">
        <p14:creationId xmlns:p14="http://schemas.microsoft.com/office/powerpoint/2010/main" val="18420727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rPr>
              <a:t>Agenda for Today:</a:t>
            </a:r>
            <a:endParaRPr lang="en-US" sz="1200" b="1" dirty="0" smtClean="0">
              <a:solidFill>
                <a:schemeClr val="tx1"/>
              </a:solidFill>
            </a:endParaRPr>
          </a:p>
          <a:p>
            <a:pPr marL="342900" indent="-342900">
              <a:buFont typeface="Arial" pitchFamily="34" charset="0"/>
              <a:buChar char="•"/>
            </a:pPr>
            <a:r>
              <a:rPr lang="en-US" sz="1200" dirty="0" smtClean="0"/>
              <a:t>We’re going to look at what information comprises the Testing Information</a:t>
            </a:r>
            <a:r>
              <a:rPr lang="en-US" sz="1200" baseline="0" dirty="0" smtClean="0"/>
              <a:t> Distribution Center </a:t>
            </a:r>
          </a:p>
          <a:p>
            <a:pPr marL="342900" indent="-342900">
              <a:buFont typeface="Arial" pitchFamily="34" charset="0"/>
              <a:buChar char="•"/>
            </a:pPr>
            <a:r>
              <a:rPr lang="en-US" sz="1200" baseline="0" dirty="0" smtClean="0"/>
              <a:t>How we can extract that data for our use</a:t>
            </a:r>
            <a:endParaRPr lang="en-US" sz="1200" dirty="0" smtClean="0"/>
          </a:p>
          <a:p>
            <a:pPr marL="342900" indent="-342900">
              <a:buFont typeface="Arial" pitchFamily="34" charset="0"/>
              <a:buChar char="•"/>
            </a:pPr>
            <a:r>
              <a:rPr lang="en-US" sz="1400" dirty="0" smtClean="0"/>
              <a:t>Ablebits</a:t>
            </a:r>
          </a:p>
        </p:txBody>
      </p:sp>
      <p:sp>
        <p:nvSpPr>
          <p:cNvPr id="4" name="Slide Number Placeholder 3"/>
          <p:cNvSpPr>
            <a:spLocks noGrp="1"/>
          </p:cNvSpPr>
          <p:nvPr>
            <p:ph type="sldNum" sz="quarter" idx="10"/>
          </p:nvPr>
        </p:nvSpPr>
        <p:spPr/>
        <p:txBody>
          <a:bodyPr/>
          <a:lstStyle/>
          <a:p>
            <a:fld id="{ECB1F43F-16DC-49E9-AB54-3E5865EF969A}" type="slidenum">
              <a:rPr lang="en-US" smtClean="0"/>
              <a:t>1</a:t>
            </a:fld>
            <a:endParaRPr lang="en-US" dirty="0"/>
          </a:p>
        </p:txBody>
      </p:sp>
    </p:spTree>
    <p:extLst>
      <p:ext uri="{BB962C8B-B14F-4D97-AF65-F5344CB8AC3E}">
        <p14:creationId xmlns:p14="http://schemas.microsoft.com/office/powerpoint/2010/main" val="3318255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400" b="0" baseline="0" dirty="0" smtClean="0"/>
              <a:t>Under Preparing for Testing (sticky note)</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400" b="0" baseline="0" dirty="0" smtClean="0"/>
              <a:t>It is important to note that score reports are extracted by Rosters/ownership in TIDE: Rosters determine the scores a TA can see. </a:t>
            </a:r>
            <a:r>
              <a:rPr lang="en-US" sz="1400" u="none" baseline="0" dirty="0" smtClean="0">
                <a:solidFill>
                  <a:schemeClr val="tx1">
                    <a:lumMod val="85000"/>
                    <a:lumOff val="15000"/>
                  </a:schemeClr>
                </a:solidFill>
              </a:rPr>
              <a:t>TA can’t see scores in AIRWays or ORS if not rostered.</a:t>
            </a:r>
          </a:p>
          <a:p>
            <a:pPr marL="457200" lvl="1" indent="-48" defTabSz="914303"/>
            <a:r>
              <a:rPr lang="en-US" sz="1400" b="0" baseline="0" dirty="0" smtClean="0"/>
              <a:t>1.</a:t>
            </a:r>
            <a:r>
              <a:rPr lang="en-US" sz="1400" dirty="0" smtClean="0">
                <a:solidFill>
                  <a:schemeClr val="tx1">
                    <a:lumMod val="85000"/>
                    <a:lumOff val="15000"/>
                  </a:schemeClr>
                </a:solidFill>
              </a:rPr>
              <a:t> Students who were </a:t>
            </a:r>
            <a:r>
              <a:rPr lang="en-US" sz="1400" u="sng" dirty="0" smtClean="0">
                <a:solidFill>
                  <a:schemeClr val="tx1">
                    <a:lumMod val="85000"/>
                    <a:lumOff val="15000"/>
                  </a:schemeClr>
                </a:solidFill>
              </a:rPr>
              <a:t>mine at the end of the selected administration </a:t>
            </a:r>
            <a:r>
              <a:rPr lang="en-US" sz="1400" u="none" dirty="0" smtClean="0">
                <a:solidFill>
                  <a:schemeClr val="tx1">
                    <a:lumMod val="85000"/>
                    <a:lumOff val="15000"/>
                  </a:schemeClr>
                </a:solidFill>
              </a:rPr>
              <a:t>does not include scores for anyone who exited TIDE (enrolled in another school)</a:t>
            </a:r>
            <a:r>
              <a:rPr lang="en-US" sz="1400" u="none" baseline="0" dirty="0" smtClean="0">
                <a:solidFill>
                  <a:schemeClr val="tx1">
                    <a:lumMod val="85000"/>
                    <a:lumOff val="15000"/>
                  </a:schemeClr>
                </a:solidFill>
              </a:rPr>
              <a:t> </a:t>
            </a:r>
            <a:r>
              <a:rPr lang="en-US" sz="1400" u="none" dirty="0" smtClean="0">
                <a:solidFill>
                  <a:schemeClr val="tx1">
                    <a:lumMod val="85000"/>
                    <a:lumOff val="15000"/>
                  </a:schemeClr>
                </a:solidFill>
              </a:rPr>
              <a:t>before testing ended. Partially</a:t>
            </a:r>
            <a:r>
              <a:rPr lang="en-US" sz="1400" u="none" baseline="0" dirty="0" smtClean="0">
                <a:solidFill>
                  <a:schemeClr val="tx1">
                    <a:lumMod val="85000"/>
                    <a:lumOff val="15000"/>
                  </a:schemeClr>
                </a:solidFill>
              </a:rPr>
              <a:t> tested, will also not display if the student exits from TIDE</a:t>
            </a:r>
            <a:endParaRPr lang="en-US" sz="1400" u="sng" dirty="0" smtClean="0">
              <a:solidFill>
                <a:schemeClr val="tx1">
                  <a:lumMod val="85000"/>
                  <a:lumOff val="15000"/>
                </a:schemeClr>
              </a:solidFill>
            </a:endParaRPr>
          </a:p>
          <a:p>
            <a:pPr marL="365760" lvl="1" indent="0">
              <a:buClr>
                <a:schemeClr val="tx1">
                  <a:lumMod val="85000"/>
                  <a:lumOff val="15000"/>
                </a:schemeClr>
              </a:buClr>
              <a:buNone/>
            </a:pPr>
            <a:r>
              <a:rPr lang="en-US" sz="1400" dirty="0" smtClean="0">
                <a:solidFill>
                  <a:schemeClr val="tx1">
                    <a:lumMod val="85000"/>
                    <a:lumOff val="15000"/>
                  </a:schemeClr>
                </a:solidFill>
              </a:rPr>
              <a:t>2. </a:t>
            </a:r>
            <a:r>
              <a:rPr lang="en-US" sz="1400" u="sng" dirty="0" smtClean="0">
                <a:solidFill>
                  <a:schemeClr val="tx1">
                    <a:lumMod val="85000"/>
                    <a:lumOff val="15000"/>
                  </a:schemeClr>
                </a:solidFill>
              </a:rPr>
              <a:t>My current</a:t>
            </a:r>
            <a:r>
              <a:rPr lang="en-US" sz="1400" dirty="0" smtClean="0">
                <a:solidFill>
                  <a:schemeClr val="tx1">
                    <a:lumMod val="85000"/>
                    <a:lumOff val="15000"/>
                  </a:schemeClr>
                </a:solidFill>
              </a:rPr>
              <a:t> students – Current roster of </a:t>
            </a:r>
            <a:r>
              <a:rPr lang="en-US" sz="1400" b="0" baseline="0" dirty="0" smtClean="0">
                <a:solidFill>
                  <a:schemeClr val="tx1"/>
                </a:solidFill>
              </a:rPr>
              <a:t>students (in TIDE) regardless of where they tested. A TA can see scores for last year’s results (SBA or interim)</a:t>
            </a:r>
            <a:endParaRPr lang="en-US" sz="1400" dirty="0" smtClean="0">
              <a:solidFill>
                <a:schemeClr val="tx1">
                  <a:lumMod val="85000"/>
                  <a:lumOff val="15000"/>
                </a:schemeClr>
              </a:solidFill>
            </a:endParaRPr>
          </a:p>
          <a:p>
            <a:pPr marL="365760" lvl="1" indent="0">
              <a:buClr>
                <a:schemeClr val="tx1">
                  <a:lumMod val="85000"/>
                  <a:lumOff val="15000"/>
                </a:schemeClr>
              </a:buClr>
              <a:buNone/>
            </a:pPr>
            <a:r>
              <a:rPr lang="en-US" sz="1400" dirty="0" smtClean="0">
                <a:solidFill>
                  <a:schemeClr val="tx1">
                    <a:lumMod val="85000"/>
                    <a:lumOff val="15000"/>
                  </a:schemeClr>
                </a:solidFill>
              </a:rPr>
              <a:t>3. </a:t>
            </a:r>
            <a:r>
              <a:rPr lang="en-US" sz="1400" u="sng" dirty="0" smtClean="0">
                <a:solidFill>
                  <a:schemeClr val="tx1">
                    <a:lumMod val="85000"/>
                    <a:lumOff val="15000"/>
                  </a:schemeClr>
                </a:solidFill>
              </a:rPr>
              <a:t>Mine when tested - </a:t>
            </a:r>
            <a:r>
              <a:rPr lang="en-US" sz="1400" b="0" u="none" baseline="0" dirty="0" smtClean="0">
                <a:solidFill>
                  <a:schemeClr val="tx1"/>
                </a:solidFill>
              </a:rPr>
              <a:t>students</a:t>
            </a:r>
            <a:r>
              <a:rPr lang="en-US" sz="1400" b="0" baseline="0" dirty="0" smtClean="0">
                <a:solidFill>
                  <a:schemeClr val="tx1"/>
                </a:solidFill>
              </a:rPr>
              <a:t> need to be rostered to a TA for him/her to see the scores. This is why rostering is so important.</a:t>
            </a:r>
            <a:endParaRPr lang="en-US" sz="1400" u="sng" dirty="0" smtClean="0">
              <a:solidFill>
                <a:schemeClr val="tx1">
                  <a:lumMod val="85000"/>
                  <a:lumOff val="15000"/>
                </a:schemeClr>
              </a:solidFill>
            </a:endParaRPr>
          </a:p>
          <a:p>
            <a:r>
              <a:rPr lang="en-US" sz="1400" b="1" baseline="0" dirty="0" smtClean="0">
                <a:solidFill>
                  <a:schemeClr val="tx1"/>
                </a:solidFill>
              </a:rPr>
              <a:t>What is the definition of the score category? </a:t>
            </a:r>
            <a:endParaRPr lang="en-US" sz="1400" b="0" baseline="0" dirty="0" smtClean="0">
              <a:solidFill>
                <a:schemeClr val="tx1"/>
              </a:solidFill>
            </a:endParaRPr>
          </a:p>
          <a:p>
            <a:r>
              <a:rPr lang="en-US" sz="1400" b="0" baseline="0" dirty="0" smtClean="0">
                <a:solidFill>
                  <a:schemeClr val="tx1"/>
                </a:solidFill>
              </a:rPr>
              <a:t>MINE means they were associated with “you” in TIDE.   “You” is SC school, DC district or Roster to a TA.</a:t>
            </a:r>
          </a:p>
          <a:p>
            <a:r>
              <a:rPr lang="en-US" sz="1400" b="0" u="none" baseline="0" dirty="0" smtClean="0">
                <a:solidFill>
                  <a:schemeClr val="tx1"/>
                </a:solidFill>
              </a:rPr>
              <a:t>We need to know this now to help us set up Rosters in TIDE. </a:t>
            </a:r>
            <a:r>
              <a:rPr lang="en-US" sz="1400" b="1" u="sng" baseline="0" dirty="0" smtClean="0">
                <a:solidFill>
                  <a:schemeClr val="tx1"/>
                </a:solidFill>
              </a:rPr>
              <a:t>SC doesn’t need rosters</a:t>
            </a:r>
            <a:r>
              <a:rPr lang="en-US" sz="1400" b="0" u="none" baseline="0" dirty="0" smtClean="0">
                <a:solidFill>
                  <a:schemeClr val="tx1"/>
                </a:solidFill>
              </a:rPr>
              <a:t>.</a:t>
            </a:r>
          </a:p>
        </p:txBody>
      </p:sp>
      <p:sp>
        <p:nvSpPr>
          <p:cNvPr id="4" name="Slide Number Placeholder 3"/>
          <p:cNvSpPr>
            <a:spLocks noGrp="1"/>
          </p:cNvSpPr>
          <p:nvPr>
            <p:ph type="sldNum" sz="quarter" idx="10"/>
          </p:nvPr>
        </p:nvSpPr>
        <p:spPr/>
        <p:txBody>
          <a:bodyPr/>
          <a:lstStyle/>
          <a:p>
            <a:fld id="{ECB1F43F-16DC-49E9-AB54-3E5865EF969A}" type="slidenum">
              <a:rPr lang="en-US" smtClean="0"/>
              <a:t>10</a:t>
            </a:fld>
            <a:endParaRPr lang="en-US" dirty="0"/>
          </a:p>
        </p:txBody>
      </p:sp>
    </p:spTree>
    <p:extLst>
      <p:ext uri="{BB962C8B-B14F-4D97-AF65-F5344CB8AC3E}">
        <p14:creationId xmlns:p14="http://schemas.microsoft.com/office/powerpoint/2010/main" val="2260298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400" b="0" baseline="0" dirty="0" smtClean="0"/>
              <a:t>To: Manage a Roster already created: </a:t>
            </a:r>
          </a:p>
          <a:p>
            <a:pPr marL="0" lvl="0" indent="-48" defTabSz="914303"/>
            <a:r>
              <a:rPr lang="en-US" sz="1400" b="0" baseline="0" dirty="0" smtClean="0"/>
              <a:t>Select the Roster Name and teacher to add a new student to teacher relationship in TIDE.</a:t>
            </a:r>
          </a:p>
          <a:p>
            <a:pPr marL="0" lvl="0" indent="-48" defTabSz="914303"/>
            <a:r>
              <a:rPr lang="en-US" sz="1400" baseline="0" dirty="0" smtClean="0"/>
              <a:t>Select the grade so those student names will appear on the left.</a:t>
            </a:r>
          </a:p>
          <a:p>
            <a:r>
              <a:rPr lang="en-US" sz="1400" baseline="0" dirty="0" smtClean="0"/>
              <a:t>You can move students in or out of the roster.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Don’t forget to save!</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Note: There is a print option which is</a:t>
            </a:r>
            <a:r>
              <a:rPr lang="en-US" sz="1400" baseline="0" dirty="0" smtClean="0"/>
              <a:t> useful to show the TA which students are on which rosters and then the TA could let the SC know when students need to be added or deleted from their roster</a:t>
            </a:r>
            <a:r>
              <a:rPr lang="en-US" sz="1400" b="0" baseline="0" dirty="0" smtClean="0"/>
              <a:t>.</a:t>
            </a:r>
          </a:p>
        </p:txBody>
      </p:sp>
      <p:sp>
        <p:nvSpPr>
          <p:cNvPr id="4" name="Slide Number Placeholder 3"/>
          <p:cNvSpPr>
            <a:spLocks noGrp="1"/>
          </p:cNvSpPr>
          <p:nvPr>
            <p:ph type="sldNum" sz="quarter" idx="10"/>
          </p:nvPr>
        </p:nvSpPr>
        <p:spPr/>
        <p:txBody>
          <a:bodyPr/>
          <a:lstStyle/>
          <a:p>
            <a:fld id="{ECB1F43F-16DC-49E9-AB54-3E5865EF969A}" type="slidenum">
              <a:rPr lang="en-US" smtClean="0"/>
              <a:t>11</a:t>
            </a:fld>
            <a:endParaRPr lang="en-US" dirty="0"/>
          </a:p>
        </p:txBody>
      </p:sp>
    </p:spTree>
    <p:extLst>
      <p:ext uri="{BB962C8B-B14F-4D97-AF65-F5344CB8AC3E}">
        <p14:creationId xmlns:p14="http://schemas.microsoft.com/office/powerpoint/2010/main" val="1044029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12</a:t>
            </a:fld>
            <a:endParaRPr lang="en-US" dirty="0"/>
          </a:p>
        </p:txBody>
      </p:sp>
    </p:spTree>
    <p:extLst>
      <p:ext uri="{BB962C8B-B14F-4D97-AF65-F5344CB8AC3E}">
        <p14:creationId xmlns:p14="http://schemas.microsoft.com/office/powerpoint/2010/main" val="264591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baseline="0" dirty="0" smtClean="0">
                <a:solidFill>
                  <a:schemeClr val="tx1"/>
                </a:solidFill>
              </a:rPr>
              <a:t>Now moving to the 2</a:t>
            </a:r>
            <a:r>
              <a:rPr lang="en-US" sz="1400" b="0" baseline="30000" dirty="0" smtClean="0">
                <a:solidFill>
                  <a:schemeClr val="tx1"/>
                </a:solidFill>
              </a:rPr>
              <a:t>nd</a:t>
            </a:r>
            <a:r>
              <a:rPr lang="en-US" sz="1400" b="0" baseline="0" dirty="0" smtClean="0">
                <a:solidFill>
                  <a:schemeClr val="tx1"/>
                </a:solidFill>
              </a:rPr>
              <a:t> component “Administering Tests”</a:t>
            </a:r>
          </a:p>
          <a:p>
            <a:pPr lvl="0"/>
            <a:r>
              <a:rPr lang="en-US" sz="1400" b="1" baseline="0" dirty="0" smtClean="0">
                <a:solidFill>
                  <a:schemeClr val="tx1"/>
                </a:solidFill>
              </a:rPr>
              <a:t>TIDE </a:t>
            </a:r>
            <a:r>
              <a:rPr lang="en-US" sz="1400" b="0" baseline="0" dirty="0" smtClean="0">
                <a:solidFill>
                  <a:schemeClr val="tx1"/>
                </a:solidFill>
              </a:rPr>
              <a:t>is NOW where you find Monitoring Test Progress which includes </a:t>
            </a:r>
            <a:r>
              <a:rPr lang="en-US" sz="1400" u="none" baseline="0" dirty="0" smtClean="0"/>
              <a:t>3 options:</a:t>
            </a:r>
          </a:p>
          <a:p>
            <a:pPr lvl="0"/>
            <a:r>
              <a:rPr lang="en-US" sz="1400" u="none" baseline="0" dirty="0" smtClean="0"/>
              <a:t>	First, is Plan and Manage Testing – Use this tool to identify by: exam; by grade; by session ID; or by TA who have not completed an exam. Plan and manage is very detailed to a specific test, session ID, TA Name. </a:t>
            </a:r>
          </a:p>
          <a:p>
            <a:pPr lvl="0"/>
            <a:r>
              <a:rPr lang="en-US" sz="1400" u="none" baseline="0" dirty="0" smtClean="0"/>
              <a:t> </a:t>
            </a:r>
          </a:p>
          <a:p>
            <a:pPr lvl="0"/>
            <a:r>
              <a:rPr lang="en-US" sz="1400" u="none" baseline="0" dirty="0" smtClean="0"/>
              <a:t>You can also look for students whose exams are:</a:t>
            </a:r>
          </a:p>
          <a:p>
            <a:pPr marL="342900" lvl="0" indent="-342900">
              <a:buAutoNum type="arabicPeriod"/>
            </a:pPr>
            <a:r>
              <a:rPr lang="en-US" sz="1400" u="none" baseline="0" dirty="0" smtClean="0"/>
              <a:t>about to expire</a:t>
            </a:r>
          </a:p>
          <a:p>
            <a:pPr marL="342900" lvl="0" indent="-342900">
              <a:buAutoNum type="arabicPeriod"/>
            </a:pPr>
            <a:r>
              <a:rPr lang="en-US" sz="1400" u="none" baseline="0" dirty="0" smtClean="0"/>
              <a:t>students in a particular status i.e. started, paused, expired</a:t>
            </a:r>
          </a:p>
          <a:p>
            <a:pPr marL="342900" lvl="0" indent="-342900">
              <a:buAutoNum type="arabicPeriod"/>
            </a:pPr>
            <a:r>
              <a:rPr lang="en-US" sz="1400" u="none" baseline="0" dirty="0" smtClean="0"/>
              <a:t>reports by session ID which are also helpful monitoring interim assessments</a:t>
            </a:r>
          </a:p>
          <a:p>
            <a:pPr marL="0" lvl="0" indent="0">
              <a:buNone/>
            </a:pPr>
            <a:endParaRPr lang="en-US" sz="1400" u="none" baseline="0" dirty="0" smtClean="0"/>
          </a:p>
          <a:p>
            <a:pPr marL="0" lvl="0" indent="0">
              <a:buNone/>
            </a:pPr>
            <a:r>
              <a:rPr lang="en-US" sz="1400" u="none" baseline="0" dirty="0" smtClean="0"/>
              <a:t>Use these reports to determine who needs a makeup session.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F2419-58CC-409A-8F02-C3BE85262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9524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u="none" baseline="0" dirty="0" smtClean="0"/>
              <a:t>2. Test Completion Rate – helps you monitor to a 100% completion per exam, based on all students who have started the test (not based on enrolled) If a student leaves the school you will not reach 100%. </a:t>
            </a:r>
          </a:p>
          <a:p>
            <a:pPr lvl="0"/>
            <a:endParaRPr lang="en-US" sz="1400" u="none" baseline="0" dirty="0" smtClean="0"/>
          </a:p>
          <a:p>
            <a:pPr lvl="0"/>
            <a:r>
              <a:rPr lang="en-US" sz="1400" u="none" baseline="0" dirty="0" smtClean="0"/>
              <a:t>This can give you a quick idea but you should run more specific reports to ensure students have finished all exams.</a:t>
            </a:r>
          </a:p>
          <a:p>
            <a:pPr lvl="0"/>
            <a:endParaRPr lang="en-US" sz="1400" u="none"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F2419-58CC-409A-8F02-C3BE85262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7927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u="none" baseline="0" dirty="0" smtClean="0"/>
              <a:t>Still in Administering Tests (sticky note)</a:t>
            </a:r>
          </a:p>
          <a:p>
            <a:pPr lvl="0"/>
            <a:r>
              <a:rPr lang="en-US" sz="1400" u="none" baseline="0" dirty="0" smtClean="0"/>
              <a:t>3. Test Status Code Report – Status of where each student is by exam started, paused, reported within each domain.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u="none" baseline="0" dirty="0" smtClean="0"/>
              <a:t>As testing window comes to an end, export excel file and review any student not “reported”. You can filter by test status or domain.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F2419-58CC-409A-8F02-C3BE85262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20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baseline="0" dirty="0" smtClean="0"/>
              <a:t>Under Administering Tests – Print Test Tickets – </a:t>
            </a:r>
            <a:r>
              <a:rPr lang="en-US" sz="1400" b="0" baseline="0" dirty="0" smtClean="0"/>
              <a:t>(sticky note)</a:t>
            </a:r>
            <a:endParaRPr lang="en-US" sz="1400" b="1" baseline="0" dirty="0" smtClean="0"/>
          </a:p>
          <a:p>
            <a:pPr marL="0" lvl="0" indent="0">
              <a:buNone/>
            </a:pPr>
            <a:r>
              <a:rPr lang="en-US" sz="1400" u="none" baseline="0" dirty="0" smtClean="0"/>
              <a:t>Print from Student List– (Print or View PDF) </a:t>
            </a:r>
          </a:p>
          <a:p>
            <a:pPr marL="342900" lvl="0" indent="-342900">
              <a:buAutoNum type="arabicPeriod"/>
            </a:pPr>
            <a:r>
              <a:rPr lang="en-US" sz="1400" u="none" baseline="0" dirty="0" smtClean="0"/>
              <a:t>Print PreID labels are only accessible under student list </a:t>
            </a:r>
          </a:p>
          <a:p>
            <a:pPr marL="342900" lvl="0" indent="-342900">
              <a:buAutoNum type="arabicPeriod"/>
            </a:pPr>
            <a:r>
              <a:rPr lang="en-US" sz="1400" u="none" baseline="0" dirty="0" smtClean="0"/>
              <a:t>Print test tickets and student setting &amp; tools included list is also available</a:t>
            </a:r>
          </a:p>
          <a:p>
            <a:pPr marL="0" lvl="0" indent="0">
              <a:buNone/>
            </a:pPr>
            <a:endParaRPr lang="en-US" sz="1400" u="none" baseline="0" dirty="0" smtClean="0"/>
          </a:p>
          <a:p>
            <a:pPr marL="0" lvl="0" indent="0">
              <a:buFontTx/>
              <a:buNone/>
            </a:pPr>
            <a:r>
              <a:rPr lang="en-US" sz="1400" u="none" baseline="0" dirty="0" smtClean="0"/>
              <a:t>Note: in order to see printing options, a student must be selected (bottom of right hand screen shot)</a:t>
            </a:r>
          </a:p>
          <a:p>
            <a:pPr marL="0" lvl="0" indent="0">
              <a:buFontTx/>
              <a:buNone/>
            </a:pPr>
            <a:endParaRPr lang="en-US" sz="1400" u="none" baseline="0" dirty="0" smtClean="0"/>
          </a:p>
          <a:p>
            <a:pPr lvl="0"/>
            <a:r>
              <a:rPr lang="en-US" sz="1400" b="1" u="sng" baseline="0" dirty="0" smtClean="0"/>
              <a:t>Practice:</a:t>
            </a:r>
            <a:r>
              <a:rPr lang="en-US" sz="1400" u="none" baseline="0" dirty="0" smtClean="0"/>
              <a:t> AS to pull up on screen</a:t>
            </a:r>
          </a:p>
          <a:p>
            <a:pPr lvl="0"/>
            <a:r>
              <a:rPr lang="en-US" sz="1400" u="none" baseline="0" dirty="0" smtClean="0"/>
              <a:t>Sample of 3 students PreID labels</a:t>
            </a:r>
          </a:p>
          <a:p>
            <a:pPr lvl="0"/>
            <a:r>
              <a:rPr lang="en-US" sz="1400" u="none" baseline="0" dirty="0" smtClean="0"/>
              <a:t>5047436045</a:t>
            </a:r>
          </a:p>
          <a:p>
            <a:pPr lvl="0"/>
            <a:r>
              <a:rPr lang="en-US" sz="1400" u="none" baseline="0" dirty="0" smtClean="0"/>
              <a:t>4310193976</a:t>
            </a:r>
          </a:p>
          <a:p>
            <a:pPr lvl="0"/>
            <a:r>
              <a:rPr lang="en-US" sz="1400" u="none" baseline="0" dirty="0" smtClean="0"/>
              <a:t>3276540595</a:t>
            </a:r>
          </a:p>
          <a:p>
            <a:pPr lvl="0"/>
            <a:r>
              <a:rPr lang="en-US" sz="1400" u="none" baseline="0" dirty="0" smtClean="0"/>
              <a:t>Note: the list of students you are selecting does not remain on the screen. But will appear in the PDF to print.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F2419-58CC-409A-8F02-C3BE85262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3873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1" baseline="0" dirty="0" smtClean="0"/>
              <a:t>Administering Tests – Print Test Tickets </a:t>
            </a:r>
            <a:r>
              <a:rPr lang="en-US" sz="1400" b="0" baseline="0" dirty="0" smtClean="0"/>
              <a:t>(sticky note)</a:t>
            </a:r>
            <a:endParaRPr lang="en-US" sz="1400" b="1" baseline="0" dirty="0" smtClean="0"/>
          </a:p>
          <a:p>
            <a:pPr lvl="0"/>
            <a:r>
              <a:rPr lang="en-US" sz="1400" u="none" baseline="0" dirty="0" smtClean="0"/>
              <a:t>Print from Roster List– (Print or View PDF) </a:t>
            </a:r>
          </a:p>
          <a:p>
            <a:pPr marL="342900" lvl="0" indent="-342900">
              <a:buAutoNum type="arabicPeriod"/>
            </a:pPr>
            <a:r>
              <a:rPr lang="en-US" sz="1400" u="none" baseline="0" dirty="0" smtClean="0"/>
              <a:t>Is the only place to print a roster</a:t>
            </a:r>
          </a:p>
          <a:p>
            <a:pPr marL="342900" lvl="0" indent="-342900">
              <a:buAutoNum type="arabicPeriod"/>
            </a:pPr>
            <a:r>
              <a:rPr lang="en-US" sz="1400" u="none" baseline="0" dirty="0" smtClean="0"/>
              <a:t>You may also print test tickets and student settings and tools</a:t>
            </a:r>
          </a:p>
          <a:p>
            <a:pPr lvl="0"/>
            <a:endParaRPr lang="en-US" sz="1400" u="none" baseline="0" dirty="0" smtClean="0"/>
          </a:p>
          <a:p>
            <a:pPr lvl="0"/>
            <a:r>
              <a:rPr lang="en-US" sz="1400" u="none" baseline="0" dirty="0" smtClean="0"/>
              <a:t>Printing a TIDE roster can help identify missing students.</a:t>
            </a:r>
          </a:p>
          <a:p>
            <a:pPr lvl="0"/>
            <a:endParaRPr lang="en-US" sz="1400" u="none" baseline="0" dirty="0" smtClean="0"/>
          </a:p>
          <a:p>
            <a:pPr lvl="0"/>
            <a:r>
              <a:rPr lang="en-US" sz="1400" u="none" baseline="0" dirty="0" smtClean="0"/>
              <a:t>Note: test tickets and student settings and tools can be printed from either selection. Currently, student settings and tools print out is a run on list, but AIR is working on a revision.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AF2419-58CC-409A-8F02-C3BE852627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1649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400" b="1" baseline="0" dirty="0" smtClean="0"/>
              <a:t>Data Cleanup </a:t>
            </a:r>
            <a:r>
              <a:rPr lang="en-US" sz="1400" dirty="0" smtClean="0"/>
              <a:t>clean up data, including applying Participation Codes and Discrepancy Resolution</a:t>
            </a:r>
            <a:endParaRPr lang="en-US" sz="1400" b="1" baseline="0" dirty="0" smtClean="0"/>
          </a:p>
          <a:p>
            <a:pPr lvl="0"/>
            <a:endParaRPr lang="en-US" sz="1400" u="none" baseline="0" dirty="0" smtClean="0"/>
          </a:p>
          <a:p>
            <a:pPr lvl="0"/>
            <a:r>
              <a:rPr lang="en-US" sz="1400" b="0" u="sng" baseline="0" dirty="0" smtClean="0">
                <a:solidFill>
                  <a:schemeClr val="tx1"/>
                </a:solidFill>
              </a:rPr>
              <a:t>Participation Codes</a:t>
            </a:r>
            <a:r>
              <a:rPr lang="en-US" sz="1400" b="0" u="none" baseline="0" dirty="0" smtClean="0">
                <a:solidFill>
                  <a:schemeClr val="tx1"/>
                </a:solidFill>
              </a:rPr>
              <a:t> Formerly </a:t>
            </a:r>
            <a:r>
              <a:rPr lang="en-US" sz="1400" u="none" baseline="0" dirty="0" smtClean="0"/>
              <a:t>Test Incident Codes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u="none" baseline="0" dirty="0" smtClean="0"/>
              <a:t>1. Basic Level 2 is required here to display in report card as met standard. – Basic must be entered in TIDE before testing is completed.</a:t>
            </a:r>
            <a:endParaRPr lang="en-US" sz="1400" u="none" baseline="0" dirty="0" smtClean="0"/>
          </a:p>
          <a:p>
            <a:pPr marL="171450" lvl="0" indent="-171450">
              <a:buFont typeface="Arial" panose="020B0604020202020204" pitchFamily="34" charset="0"/>
              <a:buChar char="•"/>
            </a:pPr>
            <a:r>
              <a:rPr lang="en-US" sz="1400" u="none" baseline="0" dirty="0" smtClean="0"/>
              <a:t>Exemptions codes that effect participation are 1) NNEP, Private, Homebased, F-1 Visa.</a:t>
            </a:r>
          </a:p>
          <a:p>
            <a:pPr marL="628650" lvl="1" indent="-171450">
              <a:buFont typeface="Arial" panose="020B0604020202020204" pitchFamily="34" charset="0"/>
              <a:buChar char="•"/>
            </a:pPr>
            <a:r>
              <a:rPr lang="en-US" sz="1400" u="none" baseline="0" dirty="0" smtClean="0"/>
              <a:t>NNEP is managed as a student test code but falls into participation. LEP first year in country must participate in math but does not need to participate in ELA. The NNEP identifies if included or excluded from participation.</a:t>
            </a:r>
          </a:p>
          <a:p>
            <a:pPr marL="171450" lvl="0" indent="-171450">
              <a:buFont typeface="Arial" panose="020B0604020202020204" pitchFamily="34" charset="0"/>
              <a:buChar char="•"/>
            </a:pPr>
            <a:r>
              <a:rPr lang="en-US" sz="1400" b="0" u="none" baseline="0" dirty="0" smtClean="0"/>
              <a:t>If NNEP is coded correctly in CEDAR, no need to mark here. </a:t>
            </a:r>
          </a:p>
          <a:p>
            <a:pPr marL="171450" lvl="0" indent="-171450">
              <a:buFont typeface="Arial" panose="020B0604020202020204" pitchFamily="34" charset="0"/>
              <a:buChar char="•"/>
            </a:pPr>
            <a:r>
              <a:rPr lang="en-US" sz="1400" b="0" u="none" baseline="0" dirty="0" smtClean="0"/>
              <a:t>Can use this system for documenting if desired, but not needed.</a:t>
            </a:r>
          </a:p>
          <a:p>
            <a:pPr marL="171450" lvl="0" indent="-171450">
              <a:buFont typeface="Arial" panose="020B0604020202020204" pitchFamily="34" charset="0"/>
              <a:buChar char="•"/>
            </a:pPr>
            <a:r>
              <a:rPr lang="en-US" sz="1400" b="0" u="none" baseline="0" dirty="0" smtClean="0"/>
              <a:t>We will run a report of all the exemption codes in SIS and then send to schools for verification, i.e if they have a F1 not on the list they need to make the correction in eSP</a:t>
            </a:r>
            <a:r>
              <a:rPr lang="en-US" sz="1400" kern="1200" dirty="0" smtClean="0">
                <a:solidFill>
                  <a:schemeClr val="tx1"/>
                </a:solidFill>
                <a:effectLst/>
                <a:latin typeface="+mn-lt"/>
                <a:ea typeface="+mn-ea"/>
                <a:cs typeface="+mn-cs"/>
              </a:rPr>
              <a:t>.</a:t>
            </a:r>
            <a:endParaRPr lang="en-US" sz="1400" b="1" baseline="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18</a:t>
            </a:fld>
            <a:endParaRPr lang="en-US" dirty="0"/>
          </a:p>
        </p:txBody>
      </p:sp>
    </p:spTree>
    <p:extLst>
      <p:ext uri="{BB962C8B-B14F-4D97-AF65-F5344CB8AC3E}">
        <p14:creationId xmlns:p14="http://schemas.microsoft.com/office/powerpoint/2010/main" val="453712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solidFill>
                  <a:schemeClr val="tx1"/>
                </a:solidFill>
              </a:rPr>
              <a:t>ORS </a:t>
            </a:r>
            <a:r>
              <a:rPr lang="en-US" sz="1400" b="0" baseline="0" dirty="0" smtClean="0">
                <a:solidFill>
                  <a:schemeClr val="tx1"/>
                </a:solidFill>
              </a:rPr>
              <a:t>has 2 main components.</a:t>
            </a:r>
          </a:p>
          <a:p>
            <a:r>
              <a:rPr lang="en-US" sz="1400" b="0" baseline="0" dirty="0" smtClean="0">
                <a:solidFill>
                  <a:schemeClr val="tx1"/>
                </a:solidFill>
              </a:rPr>
              <a:t>Score Reports and Retrieve Student Results.  </a:t>
            </a:r>
          </a:p>
          <a:p>
            <a:endParaRPr lang="en-US" sz="1400" b="0" baseline="0" dirty="0" smtClean="0">
              <a:solidFill>
                <a:schemeClr val="tx1"/>
              </a:solidFill>
            </a:endParaRPr>
          </a:p>
          <a:p>
            <a:r>
              <a:rPr lang="en-US" sz="1400" b="0" baseline="0" dirty="0" smtClean="0">
                <a:solidFill>
                  <a:schemeClr val="tx1"/>
                </a:solidFill>
                <a:latin typeface="+mn-lt"/>
              </a:rPr>
              <a:t>Student score results are generated as early as 3 weeks after testing begins and are populated into ORS. This is a report OF TESTED, it does not consider accountability.</a:t>
            </a:r>
          </a:p>
          <a:p>
            <a:r>
              <a:rPr lang="en-US" sz="1400" b="0" baseline="0" dirty="0" smtClean="0">
                <a:solidFill>
                  <a:schemeClr val="tx1"/>
                </a:solidFill>
                <a:latin typeface="+mn-lt"/>
              </a:rPr>
              <a:t>In all cases, (interims or summative) the score will not be reported until all components are scored (CAT and 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Regardless which of these two exporting features you want to use, always begin with </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Score Report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to set your score category of student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There are 3 scoring categories.</a:t>
            </a:r>
            <a:endParaRPr lang="en-US" sz="1400" b="0" baseline="0" dirty="0" smtClean="0">
              <a:solidFill>
                <a:schemeClr val="tx1"/>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1F43F-16DC-49E9-AB54-3E5865EF96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262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2</a:t>
            </a:fld>
            <a:endParaRPr lang="en-US" dirty="0"/>
          </a:p>
        </p:txBody>
      </p:sp>
    </p:spTree>
    <p:extLst>
      <p:ext uri="{BB962C8B-B14F-4D97-AF65-F5344CB8AC3E}">
        <p14:creationId xmlns:p14="http://schemas.microsoft.com/office/powerpoint/2010/main" val="3427371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400" b="0" baseline="0" dirty="0" smtClean="0"/>
              <a:t>Let’s all take the role of a TA for starters</a:t>
            </a:r>
          </a:p>
          <a:p>
            <a:pPr marL="0" lvl="0" indent="-48" defTabSz="914303"/>
            <a:r>
              <a:rPr lang="en-US" sz="1400" b="0" baseline="0" dirty="0" smtClean="0"/>
              <a:t>It is important to note that ORS score reports are extracted by Rosters/ownership in TIDE:</a:t>
            </a:r>
          </a:p>
          <a:p>
            <a:pPr marL="342852" lvl="0" indent="-342900" defTabSz="914303">
              <a:buAutoNum type="arabicPeriod"/>
            </a:pPr>
            <a:r>
              <a:rPr lang="en-US" sz="1400" dirty="0" smtClean="0">
                <a:solidFill>
                  <a:schemeClr val="tx1">
                    <a:lumMod val="85000"/>
                    <a:lumOff val="15000"/>
                  </a:schemeClr>
                </a:solidFill>
              </a:rPr>
              <a:t>Students who were </a:t>
            </a:r>
            <a:r>
              <a:rPr lang="en-US" sz="1400" u="sng" dirty="0" smtClean="0">
                <a:solidFill>
                  <a:schemeClr val="tx1">
                    <a:lumMod val="85000"/>
                    <a:lumOff val="15000"/>
                  </a:schemeClr>
                </a:solidFill>
              </a:rPr>
              <a:t>mine “rostered to me” at the end of the selected administration</a:t>
            </a:r>
            <a:r>
              <a:rPr lang="en-US" sz="1400" u="none" dirty="0" smtClean="0">
                <a:solidFill>
                  <a:schemeClr val="tx1">
                    <a:lumMod val="85000"/>
                    <a:lumOff val="15000"/>
                  </a:schemeClr>
                </a:solidFill>
              </a:rPr>
              <a:t> does not include scores for anyone who exited TIDE before testing ended. To exit TIDE student must enroll in another school. Partially</a:t>
            </a:r>
            <a:r>
              <a:rPr lang="en-US" sz="1400" u="none" baseline="0" dirty="0" smtClean="0">
                <a:solidFill>
                  <a:schemeClr val="tx1">
                    <a:lumMod val="85000"/>
                    <a:lumOff val="15000"/>
                  </a:schemeClr>
                </a:solidFill>
              </a:rPr>
              <a:t> tested, will also not display if the student exits from TIDE (this would help identify accountability results)</a:t>
            </a:r>
            <a:endParaRPr lang="en-US" sz="1400" u="sng" baseline="0" dirty="0" smtClean="0">
              <a:solidFill>
                <a:schemeClr val="tx1">
                  <a:lumMod val="85000"/>
                  <a:lumOff val="15000"/>
                </a:schemeClr>
              </a:solidFill>
            </a:endParaRPr>
          </a:p>
          <a:p>
            <a:pPr marL="342852" lvl="0" indent="-342900" defTabSz="914303">
              <a:buAutoNum type="arabicPeriod"/>
            </a:pPr>
            <a:r>
              <a:rPr lang="en-US" sz="1400" u="sng" dirty="0" smtClean="0">
                <a:solidFill>
                  <a:schemeClr val="tx1">
                    <a:lumMod val="85000"/>
                    <a:lumOff val="15000"/>
                  </a:schemeClr>
                </a:solidFill>
              </a:rPr>
              <a:t>My current</a:t>
            </a:r>
            <a:r>
              <a:rPr lang="en-US" sz="1400" dirty="0" smtClean="0">
                <a:solidFill>
                  <a:schemeClr val="tx1">
                    <a:lumMod val="85000"/>
                    <a:lumOff val="15000"/>
                  </a:schemeClr>
                </a:solidFill>
              </a:rPr>
              <a:t> students – Current students</a:t>
            </a:r>
            <a:r>
              <a:rPr lang="en-US" sz="1400" baseline="0" dirty="0" smtClean="0">
                <a:solidFill>
                  <a:schemeClr val="tx1">
                    <a:lumMod val="85000"/>
                    <a:lumOff val="15000"/>
                  </a:schemeClr>
                </a:solidFill>
              </a:rPr>
              <a:t> and</a:t>
            </a:r>
            <a:r>
              <a:rPr lang="en-US" sz="1400" dirty="0" smtClean="0">
                <a:solidFill>
                  <a:schemeClr val="tx1">
                    <a:lumMod val="85000"/>
                    <a:lumOff val="15000"/>
                  </a:schemeClr>
                </a:solidFill>
              </a:rPr>
              <a:t> rostered to me in TIDE regardl</a:t>
            </a:r>
            <a:r>
              <a:rPr lang="en-US" sz="1400" b="0" baseline="0" dirty="0" smtClean="0">
                <a:solidFill>
                  <a:schemeClr val="tx1"/>
                </a:solidFill>
              </a:rPr>
              <a:t>ess of where they tested. A TA can see his/her current students scores for last year’s tests (ELPA, SBA or interim)</a:t>
            </a:r>
          </a:p>
          <a:p>
            <a:pPr marL="342852" lvl="0" indent="-342900" defTabSz="914303">
              <a:buAutoNum type="arabicPeriod"/>
            </a:pPr>
            <a:r>
              <a:rPr lang="en-US" sz="1400" u="sng" dirty="0" smtClean="0">
                <a:solidFill>
                  <a:schemeClr val="tx1">
                    <a:lumMod val="85000"/>
                    <a:lumOff val="15000"/>
                  </a:schemeClr>
                </a:solidFill>
              </a:rPr>
              <a:t>Mine when tested</a:t>
            </a:r>
            <a:r>
              <a:rPr lang="en-US" sz="1400" u="none" dirty="0" smtClean="0">
                <a:solidFill>
                  <a:schemeClr val="tx1">
                    <a:lumMod val="85000"/>
                    <a:lumOff val="15000"/>
                  </a:schemeClr>
                </a:solidFill>
              </a:rPr>
              <a:t> – Students “rostered to me” when tested. S</a:t>
            </a:r>
            <a:r>
              <a:rPr lang="en-US" sz="1400" b="0" u="none" baseline="0" dirty="0" smtClean="0">
                <a:solidFill>
                  <a:schemeClr val="tx1"/>
                </a:solidFill>
              </a:rPr>
              <a:t>tudents</a:t>
            </a:r>
            <a:r>
              <a:rPr lang="en-US" sz="1400" b="0" baseline="0" dirty="0" smtClean="0">
                <a:solidFill>
                  <a:schemeClr val="tx1"/>
                </a:solidFill>
              </a:rPr>
              <a:t> need to be rostered to a TA for him/her to see the scores. This is why rostering is so important.</a:t>
            </a:r>
            <a:endParaRPr lang="en-US" sz="1400" u="sng" dirty="0" smtClean="0">
              <a:solidFill>
                <a:schemeClr val="tx1">
                  <a:lumMod val="85000"/>
                  <a:lumOff val="15000"/>
                </a:schemeClr>
              </a:solidFill>
            </a:endParaRPr>
          </a:p>
          <a:p>
            <a:r>
              <a:rPr lang="en-US" sz="1400" b="1" baseline="0" dirty="0" smtClean="0">
                <a:solidFill>
                  <a:schemeClr val="tx1"/>
                </a:solidFill>
              </a:rPr>
              <a:t>What is the definition of the category? </a:t>
            </a:r>
            <a:endParaRPr lang="en-US" sz="1400" b="0" baseline="0" dirty="0" smtClean="0">
              <a:solidFill>
                <a:schemeClr val="tx1"/>
              </a:solidFill>
            </a:endParaRPr>
          </a:p>
          <a:p>
            <a:r>
              <a:rPr lang="en-US" sz="1400" b="0" baseline="0" dirty="0" smtClean="0">
                <a:solidFill>
                  <a:schemeClr val="tx1"/>
                </a:solidFill>
              </a:rPr>
              <a:t>MINE means they were associated with “you”, rostered to you in TIDE. Rostered to the classroom in the school does not.</a:t>
            </a:r>
          </a:p>
          <a:p>
            <a:r>
              <a:rPr lang="en-US" sz="1400" b="0" u="none" baseline="0" dirty="0" smtClean="0">
                <a:solidFill>
                  <a:schemeClr val="tx1"/>
                </a:solidFill>
              </a:rPr>
              <a:t>You need to understand this as you are setting up Rosters in TIDE. </a:t>
            </a:r>
            <a:r>
              <a:rPr lang="en-US" sz="1400" b="1" u="sng" baseline="0" dirty="0" smtClean="0">
                <a:solidFill>
                  <a:schemeClr val="tx1"/>
                </a:solidFill>
              </a:rPr>
              <a:t>SC represents the school and doesn’t need rosters since they see entire student body</a:t>
            </a:r>
            <a:r>
              <a:rPr lang="en-US" sz="1400" b="0" u="none" baseline="0" dirty="0" smtClean="0">
                <a:solidFill>
                  <a:schemeClr val="tx1"/>
                </a:solidFill>
              </a:rPr>
              <a:t>.</a:t>
            </a:r>
          </a:p>
          <a:p>
            <a:r>
              <a:rPr lang="en-US" sz="1400" b="0" u="none" baseline="0" dirty="0" smtClean="0">
                <a:solidFill>
                  <a:schemeClr val="tx1"/>
                </a:solidFill>
              </a:rPr>
              <a:t>For example, I give a test to a student that is not on my roster. If the TA selects #3 in ORS the score will not display. Once the student is added to the TA roster, selecting #2 will see the score results. Remember, the roster determines who can see the data.</a:t>
            </a:r>
          </a:p>
        </p:txBody>
      </p:sp>
      <p:sp>
        <p:nvSpPr>
          <p:cNvPr id="4" name="Slide Number Placeholder 3"/>
          <p:cNvSpPr>
            <a:spLocks noGrp="1"/>
          </p:cNvSpPr>
          <p:nvPr>
            <p:ph type="sldNum" sz="quarter" idx="10"/>
          </p:nvPr>
        </p:nvSpPr>
        <p:spPr/>
        <p:txBody>
          <a:bodyPr/>
          <a:lstStyle/>
          <a:p>
            <a:fld id="{1EAF2419-58CC-409A-8F02-C3BE852627FF}" type="slidenum">
              <a:rPr lang="en-US" smtClean="0"/>
              <a:t>20</a:t>
            </a:fld>
            <a:endParaRPr lang="en-US" dirty="0"/>
          </a:p>
        </p:txBody>
      </p:sp>
    </p:spTree>
    <p:extLst>
      <p:ext uri="{BB962C8B-B14F-4D97-AF65-F5344CB8AC3E}">
        <p14:creationId xmlns:p14="http://schemas.microsoft.com/office/powerpoint/2010/main" val="20528288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solidFill>
                  <a:schemeClr val="tx1"/>
                </a:solidFill>
              </a:rPr>
              <a:t>Reminder, to retrieve student results by selecting score category first in score reports and then retrieve student results under reports and files (top right screen shot)</a:t>
            </a:r>
          </a:p>
          <a:p>
            <a:r>
              <a:rPr lang="en-US" sz="1400" b="0" baseline="0" dirty="0" smtClean="0">
                <a:solidFill>
                  <a:schemeClr val="tx1"/>
                </a:solidFill>
              </a:rPr>
              <a:t>Download files to retrieve preliminary student results beginning a few weeks after testing has started. Results can be generated based on district level, school, grade level, teacher, and even teacher classroom if you rostered by period. You can choose the detail of the report in Retrieve Student Results. </a:t>
            </a:r>
          </a:p>
          <a:p>
            <a:r>
              <a:rPr lang="en-US" sz="1400" b="0" baseline="0" dirty="0" smtClean="0">
                <a:solidFill>
                  <a:schemeClr val="tx1"/>
                </a:solidFill>
              </a:rPr>
              <a:t>There is some demographic information, but I prefer to ablebits against my active student list.</a:t>
            </a:r>
          </a:p>
          <a:p>
            <a:endParaRPr lang="en-US" sz="1400" b="0" baseline="0" dirty="0" smtClean="0">
              <a:solidFill>
                <a:schemeClr val="tx1"/>
              </a:solidFill>
            </a:endParaRPr>
          </a:p>
          <a:p>
            <a:r>
              <a:rPr lang="en-US" sz="1400" b="0" baseline="0" dirty="0" smtClean="0">
                <a:solidFill>
                  <a:schemeClr val="tx1"/>
                </a:solidFill>
              </a:rPr>
              <a:t>This is the report used to drill down to all levels.</a:t>
            </a:r>
          </a:p>
        </p:txBody>
      </p:sp>
      <p:sp>
        <p:nvSpPr>
          <p:cNvPr id="4" name="Slide Number Placeholder 3"/>
          <p:cNvSpPr>
            <a:spLocks noGrp="1"/>
          </p:cNvSpPr>
          <p:nvPr>
            <p:ph type="sldNum" sz="quarter" idx="10"/>
          </p:nvPr>
        </p:nvSpPr>
        <p:spPr/>
        <p:txBody>
          <a:bodyPr/>
          <a:lstStyle/>
          <a:p>
            <a:fld id="{1EAF2419-58CC-409A-8F02-C3BE852627FF}" type="slidenum">
              <a:rPr lang="en-US" smtClean="0"/>
              <a:t>21</a:t>
            </a:fld>
            <a:endParaRPr lang="en-US" dirty="0"/>
          </a:p>
        </p:txBody>
      </p:sp>
    </p:spTree>
    <p:extLst>
      <p:ext uri="{BB962C8B-B14F-4D97-AF65-F5344CB8AC3E}">
        <p14:creationId xmlns:p14="http://schemas.microsoft.com/office/powerpoint/2010/main" val="3143296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solidFill>
                  <a:schemeClr val="tx1"/>
                </a:solidFill>
              </a:rPr>
              <a:t>Search Students is always available in ORS and is a great way to print a PDF of an Individual Score Report or to search on a new student to see what tests have already been completed and if the SSID is in TIDE in your building.</a:t>
            </a:r>
            <a:endParaRPr lang="en-US" sz="1400" b="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22</a:t>
            </a:fld>
            <a:endParaRPr lang="en-US" dirty="0"/>
          </a:p>
        </p:txBody>
      </p:sp>
    </p:spTree>
    <p:extLst>
      <p:ext uri="{BB962C8B-B14F-4D97-AF65-F5344CB8AC3E}">
        <p14:creationId xmlns:p14="http://schemas.microsoft.com/office/powerpoint/2010/main" val="136033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baseline="0" dirty="0" smtClean="0">
                <a:solidFill>
                  <a:schemeClr val="tx1"/>
                </a:solidFill>
              </a:rPr>
              <a:t>Summary of proficiency level by grade and subject</a:t>
            </a:r>
          </a:p>
          <a:p>
            <a:r>
              <a:rPr lang="en-US" sz="1400" b="0" baseline="0" dirty="0" smtClean="0">
                <a:solidFill>
                  <a:schemeClr val="tx1"/>
                </a:solidFill>
              </a:rPr>
              <a:t>Gives you a </a:t>
            </a:r>
            <a:r>
              <a:rPr lang="en-US" sz="1400" b="0" u="sng" baseline="0" dirty="0" smtClean="0">
                <a:solidFill>
                  <a:schemeClr val="tx1"/>
                </a:solidFill>
              </a:rPr>
              <a:t>quick look</a:t>
            </a:r>
            <a:r>
              <a:rPr lang="en-US" sz="1400" b="0" u="none" baseline="0" dirty="0" smtClean="0">
                <a:solidFill>
                  <a:schemeClr val="tx1"/>
                </a:solidFill>
              </a:rPr>
              <a:t> </a:t>
            </a:r>
            <a:r>
              <a:rPr lang="en-US" sz="1400" b="0" baseline="0" dirty="0" smtClean="0">
                <a:solidFill>
                  <a:schemeClr val="tx1"/>
                </a:solidFill>
              </a:rPr>
              <a:t>at proficiency by test, administration year or test name. </a:t>
            </a:r>
          </a:p>
          <a:p>
            <a:r>
              <a:rPr lang="en-US" sz="1400" b="0" baseline="0" dirty="0" smtClean="0">
                <a:solidFill>
                  <a:schemeClr val="tx1"/>
                </a:solidFill>
              </a:rPr>
              <a:t>Remember to go through Score Reports to define your score category.</a:t>
            </a:r>
            <a:endParaRPr lang="en-US" sz="1400" b="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23</a:t>
            </a:fld>
            <a:endParaRPr lang="en-US" dirty="0"/>
          </a:p>
        </p:txBody>
      </p:sp>
    </p:spTree>
    <p:extLst>
      <p:ext uri="{BB962C8B-B14F-4D97-AF65-F5344CB8AC3E}">
        <p14:creationId xmlns:p14="http://schemas.microsoft.com/office/powerpoint/2010/main" val="3482789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B1F43F-16DC-49E9-AB54-3E5865EF969A}" type="slidenum">
              <a:rPr lang="en-US" smtClean="0"/>
              <a:t>24</a:t>
            </a:fld>
            <a:endParaRPr lang="en-US" dirty="0"/>
          </a:p>
        </p:txBody>
      </p:sp>
    </p:spTree>
    <p:extLst>
      <p:ext uri="{BB962C8B-B14F-4D97-AF65-F5344CB8AC3E}">
        <p14:creationId xmlns:p14="http://schemas.microsoft.com/office/powerpoint/2010/main" val="4246990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solidFill>
                  <a:schemeClr val="tx1"/>
                </a:solidFill>
              </a:rPr>
              <a:t>Overview of the 4 main components</a:t>
            </a:r>
          </a:p>
          <a:p>
            <a:r>
              <a:rPr lang="en-US" sz="1400" b="1" baseline="0" dirty="0" smtClean="0">
                <a:solidFill>
                  <a:schemeClr val="tx1"/>
                </a:solidFill>
              </a:rPr>
              <a:t>Under Preparing for Testing -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smtClean="0">
                <a:solidFill>
                  <a:schemeClr val="tx1"/>
                </a:solidFill>
              </a:rPr>
              <a:t>1. </a:t>
            </a:r>
            <a:r>
              <a:rPr lang="en-US" sz="1400" b="0" baseline="0" dirty="0" smtClean="0"/>
              <a:t>USERs (TAs and SCs, DAs, DCs etc) and each has an account based on email address. SC can add TA and IS only</a:t>
            </a:r>
          </a:p>
          <a:p>
            <a:r>
              <a:rPr lang="en-US" sz="1400" b="1" baseline="0" dirty="0" smtClean="0"/>
              <a:t>2. Student Information – </a:t>
            </a:r>
            <a:r>
              <a:rPr lang="en-US" sz="1400" b="0" baseline="0" dirty="0" smtClean="0"/>
              <a:t>download an excel file to Ablebits to active student list (more later)</a:t>
            </a:r>
            <a:endParaRPr lang="en-US" sz="1400" b="1" baseline="0" dirty="0" smtClean="0"/>
          </a:p>
          <a:p>
            <a:r>
              <a:rPr lang="en-US" sz="1400" b="1" baseline="0" dirty="0" smtClean="0"/>
              <a:t>3. Test Settings and Tools</a:t>
            </a:r>
            <a:r>
              <a:rPr lang="en-US" sz="1400" b="0" baseline="0" dirty="0" smtClean="0"/>
              <a:t>- Accommodations are added to the students through Test Settings and Tools (or through Student Information).</a:t>
            </a:r>
          </a:p>
          <a:p>
            <a:r>
              <a:rPr lang="en-US" sz="1400" b="1" baseline="0" dirty="0" smtClean="0"/>
              <a:t>4. ROSTERS </a:t>
            </a:r>
            <a:r>
              <a:rPr lang="en-US" sz="1400" b="0" baseline="0" dirty="0" smtClean="0"/>
              <a:t>- Students are added to a TA roster connecting the email address (user) to the student and roster name for score reporting. This is very important to set up before testing so TAs can see the scores of their students who are testing now, </a:t>
            </a:r>
            <a:r>
              <a:rPr lang="en-US" sz="1400" b="0" u="sng" baseline="0" dirty="0" smtClean="0"/>
              <a:t>AND</a:t>
            </a:r>
            <a:r>
              <a:rPr lang="en-US" sz="1400" b="0" baseline="0" dirty="0" smtClean="0"/>
              <a:t> the scores of their </a:t>
            </a:r>
            <a:r>
              <a:rPr lang="en-US" sz="1400" b="0" u="sng" baseline="0" dirty="0" smtClean="0"/>
              <a:t>current students</a:t>
            </a:r>
            <a:r>
              <a:rPr lang="en-US" sz="1400" b="0" baseline="0" dirty="0" smtClean="0"/>
              <a:t> from previous years.</a:t>
            </a:r>
          </a:p>
          <a:p>
            <a:r>
              <a:rPr lang="en-US" sz="1400" b="0" baseline="0" dirty="0" smtClean="0"/>
              <a:t>We will go into more detail in ORS training.</a:t>
            </a:r>
          </a:p>
          <a:p>
            <a:endParaRPr lang="en-US" sz="1400" b="0" baseline="0" dirty="0" smtClean="0"/>
          </a:p>
          <a:p>
            <a:r>
              <a:rPr lang="en-US" sz="1400" b="0" baseline="0" dirty="0" smtClean="0">
                <a:solidFill>
                  <a:schemeClr val="tx1"/>
                </a:solidFill>
              </a:rPr>
              <a:t>Users, students and rostering </a:t>
            </a:r>
            <a:r>
              <a:rPr lang="en-US" sz="1400" baseline="0" dirty="0" smtClean="0"/>
              <a:t>can be uploaded or hand selected and managed. Students can be in more than one group. For example, create a roster group for the 5</a:t>
            </a:r>
            <a:r>
              <a:rPr lang="en-US" sz="1400" baseline="30000" dirty="0" smtClean="0"/>
              <a:t>th</a:t>
            </a:r>
            <a:r>
              <a:rPr lang="en-US" sz="1400" baseline="0" dirty="0" smtClean="0"/>
              <a:t> grade teacher who provides math instruction to all students.</a:t>
            </a:r>
          </a:p>
          <a:p>
            <a:endParaRPr lang="en-US" sz="1400" baseline="0" dirty="0" smtClean="0"/>
          </a:p>
          <a:p>
            <a:r>
              <a:rPr lang="en-US" sz="1400" b="0" kern="1200" dirty="0" smtClean="0">
                <a:solidFill>
                  <a:schemeClr val="tx1"/>
                </a:solidFill>
                <a:effectLst/>
                <a:latin typeface="+mn-lt"/>
                <a:ea typeface="+mn-ea"/>
                <a:cs typeface="+mn-cs"/>
              </a:rPr>
              <a:t>NOTE: The SC can create and manage rosters</a:t>
            </a:r>
            <a:r>
              <a:rPr lang="en-US" sz="1400" b="0" kern="1200" baseline="0" dirty="0" smtClean="0">
                <a:solidFill>
                  <a:schemeClr val="tx1"/>
                </a:solidFill>
                <a:effectLst/>
                <a:latin typeface="+mn-lt"/>
                <a:ea typeface="+mn-ea"/>
                <a:cs typeface="+mn-cs"/>
              </a:rPr>
              <a:t> in ORS if you notice a student missing from a score report you don’t need to go back out to TIDE to make corrections.</a:t>
            </a:r>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3</a:t>
            </a:fld>
            <a:endParaRPr lang="en-US" dirty="0"/>
          </a:p>
        </p:txBody>
      </p:sp>
    </p:spTree>
    <p:extLst>
      <p:ext uri="{BB962C8B-B14F-4D97-AF65-F5344CB8AC3E}">
        <p14:creationId xmlns:p14="http://schemas.microsoft.com/office/powerpoint/2010/main" val="1340280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Before</a:t>
            </a:r>
            <a:r>
              <a:rPr lang="en-US" sz="1400" baseline="0" dirty="0" smtClean="0"/>
              <a:t> we go into more detail about TIDE, I want to share some background information on eSP </a:t>
            </a:r>
            <a:r>
              <a:rPr lang="en-US" sz="1400" baseline="0" dirty="0" smtClean="0">
                <a:sym typeface="Wingdings" panose="05000000000000000000" pitchFamily="2" charset="2"/>
              </a:rPr>
              <a:t> to CEDARS  TIDE</a:t>
            </a:r>
            <a:r>
              <a:rPr lang="en-US" sz="1400" baseline="0" dirty="0" smtClean="0"/>
              <a:t>. </a:t>
            </a:r>
          </a:p>
          <a:p>
            <a:r>
              <a:rPr lang="en-US" sz="1400" dirty="0" smtClean="0"/>
              <a:t>Students receive an SSID the 1</a:t>
            </a:r>
            <a:r>
              <a:rPr lang="en-US" sz="1400" baseline="30000" dirty="0" smtClean="0"/>
              <a:t>st</a:t>
            </a:r>
            <a:r>
              <a:rPr lang="en-US" sz="1400" dirty="0" smtClean="0"/>
              <a:t> time they are uploaded from eSP (SIS) to CEDARS. TIDE gets its</a:t>
            </a:r>
            <a:r>
              <a:rPr lang="en-US" sz="1400" baseline="0" dirty="0" smtClean="0"/>
              <a:t> information from CEDARS.</a:t>
            </a:r>
          </a:p>
          <a:p>
            <a:r>
              <a:rPr lang="en-US" sz="1400" baseline="0" dirty="0" smtClean="0"/>
              <a:t>If CEDARS does not accept the request, the student will remain in eSP but not make it into to TIDE.</a:t>
            </a:r>
            <a:endParaRPr lang="en-US" sz="1400" dirty="0" smtClean="0"/>
          </a:p>
          <a:p>
            <a:r>
              <a:rPr lang="en-US" sz="1400" dirty="0" smtClean="0"/>
              <a:t>If you are unable to</a:t>
            </a:r>
            <a:r>
              <a:rPr lang="en-US" sz="1400" baseline="0" dirty="0" smtClean="0"/>
              <a:t> find the student in TIDE:</a:t>
            </a:r>
          </a:p>
          <a:p>
            <a:pPr marL="342900" indent="-342900">
              <a:buAutoNum type="arabicPeriod"/>
            </a:pPr>
            <a:r>
              <a:rPr lang="en-US" sz="1400" baseline="0" dirty="0" smtClean="0"/>
              <a:t>Without SSID and not in TIDE</a:t>
            </a:r>
          </a:p>
          <a:p>
            <a:pPr marL="342900" indent="-342900">
              <a:buAutoNum type="arabicPeriod"/>
            </a:pPr>
            <a:r>
              <a:rPr lang="en-US" sz="1400" baseline="0" dirty="0" smtClean="0"/>
              <a:t>Students with an SSID and not in TIDE</a:t>
            </a:r>
          </a:p>
          <a:p>
            <a:pPr marL="342900" indent="-342900">
              <a:buAutoNum type="arabicPeriod"/>
            </a:pPr>
            <a:r>
              <a:rPr lang="en-US" sz="1400" baseline="0" dirty="0" smtClean="0"/>
              <a:t>Private students or non-enrolled need an SSID to test. Students do not need to be enrolled to test at our schools, but they need an SSID that is/was in TIDE at one point.</a:t>
            </a:r>
          </a:p>
          <a:p>
            <a:pPr marL="342900" indent="-342900">
              <a:buAutoNum type="arabicPeriod"/>
            </a:pPr>
            <a:r>
              <a:rPr lang="en-US" sz="1400" baseline="0" dirty="0" smtClean="0"/>
              <a:t>LMS has ways to circumvent the standard process to speed up the entry into TIDE (EDS screen entry). But this should be done on a limited basis.</a:t>
            </a:r>
          </a:p>
        </p:txBody>
      </p:sp>
      <p:sp>
        <p:nvSpPr>
          <p:cNvPr id="4" name="Slide Number Placeholder 3"/>
          <p:cNvSpPr>
            <a:spLocks noGrp="1"/>
          </p:cNvSpPr>
          <p:nvPr>
            <p:ph type="sldNum" sz="quarter" idx="10"/>
          </p:nvPr>
        </p:nvSpPr>
        <p:spPr/>
        <p:txBody>
          <a:bodyPr/>
          <a:lstStyle/>
          <a:p>
            <a:fld id="{1EAF2419-58CC-409A-8F02-C3BE852627FF}"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ELPA21 2016-17 Training</a:t>
            </a:r>
            <a:endParaRPr lang="en-US" dirty="0"/>
          </a:p>
        </p:txBody>
      </p:sp>
    </p:spTree>
    <p:extLst>
      <p:ext uri="{BB962C8B-B14F-4D97-AF65-F5344CB8AC3E}">
        <p14:creationId xmlns:p14="http://schemas.microsoft.com/office/powerpoint/2010/main" val="292926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48" algn="l" defTabSz="914303" rtl="0" eaLnBrk="1" fontAlgn="auto" latinLnBrk="0" hangingPunct="1">
              <a:lnSpc>
                <a:spcPct val="100000"/>
              </a:lnSpc>
              <a:spcBef>
                <a:spcPts val="0"/>
              </a:spcBef>
              <a:spcAft>
                <a:spcPts val="0"/>
              </a:spcAft>
              <a:buClrTx/>
              <a:buSzTx/>
              <a:buFontTx/>
              <a:buNone/>
              <a:tabLst/>
              <a:defRPr/>
            </a:pPr>
            <a:r>
              <a:rPr lang="en-US" sz="1400" b="1" baseline="0" dirty="0" smtClean="0"/>
              <a:t>FIRST AN OVERVIEW OF  the Test Information and Distribution Engine</a:t>
            </a:r>
          </a:p>
          <a:p>
            <a:pPr marL="0" marR="0" lvl="0" indent="-48" algn="l" defTabSz="914303" rtl="0" eaLnBrk="1" fontAlgn="auto" latinLnBrk="0" hangingPunct="1">
              <a:lnSpc>
                <a:spcPct val="100000"/>
              </a:lnSpc>
              <a:spcBef>
                <a:spcPts val="0"/>
              </a:spcBef>
              <a:spcAft>
                <a:spcPts val="0"/>
              </a:spcAft>
              <a:buClrTx/>
              <a:buSzTx/>
              <a:buFontTx/>
              <a:buNone/>
              <a:tabLst/>
              <a:defRPr/>
            </a:pPr>
            <a:r>
              <a:rPr lang="en-US" sz="1400" b="0" baseline="0" dirty="0" smtClean="0"/>
              <a:t>There are three sections to TIDE 1) Preparing for Testing 2) Administering Tests 3) After Testing which we will discuss in more detail in future slides.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t>Single Sign On to all WCAP applications, meaning that at any time you can move from TIDE to ORS to AIRWays, etc..</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t>Note the THSS calibration support materials located under General Resources for now.</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t>Manage account – Manage account is where a duplicate account holder could “change role” from TA to IS, for example, but can be confusing if the TA is under the IS role, he/she will not have the same access as a TA. It is best to give users only one role. Delete the IS and leave the TA role only.</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baseline="0" dirty="0" smtClean="0"/>
              <a:t>Also use “Change Role” to switch to a different test administration.</a:t>
            </a:r>
          </a:p>
        </p:txBody>
      </p:sp>
      <p:sp>
        <p:nvSpPr>
          <p:cNvPr id="4" name="Slide Number Placeholder 3"/>
          <p:cNvSpPr>
            <a:spLocks noGrp="1"/>
          </p:cNvSpPr>
          <p:nvPr>
            <p:ph type="sldNum" sz="quarter" idx="10"/>
          </p:nvPr>
        </p:nvSpPr>
        <p:spPr/>
        <p:txBody>
          <a:bodyPr/>
          <a:lstStyle/>
          <a:p>
            <a:fld id="{ECB1F43F-16DC-49E9-AB54-3E5865EF969A}" type="slidenum">
              <a:rPr lang="en-US" smtClean="0"/>
              <a:t>5</a:t>
            </a:fld>
            <a:endParaRPr lang="en-US" dirty="0"/>
          </a:p>
        </p:txBody>
      </p:sp>
    </p:spTree>
    <p:extLst>
      <p:ext uri="{BB962C8B-B14F-4D97-AF65-F5344CB8AC3E}">
        <p14:creationId xmlns:p14="http://schemas.microsoft.com/office/powerpoint/2010/main" val="259436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You now can see the difference between these two test</a:t>
            </a:r>
            <a:r>
              <a:rPr lang="en-US" sz="1400" baseline="0" dirty="0" smtClean="0"/>
              <a:t> administration areas, </a:t>
            </a:r>
            <a:r>
              <a:rPr lang="en-US" sz="1400" dirty="0" smtClean="0"/>
              <a:t>EOC and ELPA (Spring</a:t>
            </a:r>
            <a:r>
              <a:rPr lang="en-US" sz="1400" baseline="0" dirty="0" smtClean="0"/>
              <a:t> 2017) i.e., ELPA21 doesn’t have Print Test Tickets but EOC has access to print ELPA tickets and rosters (even though testing is done).</a:t>
            </a:r>
          </a:p>
          <a:p>
            <a:r>
              <a:rPr lang="en-US" sz="1400" baseline="0" dirty="0" smtClean="0"/>
              <a:t>If you do not see a TIDE option you were expecting to have access to, go to “</a:t>
            </a:r>
            <a:r>
              <a:rPr lang="en-US" sz="1400" u="sng" baseline="0" dirty="0" smtClean="0"/>
              <a:t>change role</a:t>
            </a:r>
            <a:r>
              <a:rPr lang="en-US" sz="1400" baseline="0" dirty="0" smtClean="0"/>
              <a:t>” to select another test administration without logging out and back in. </a:t>
            </a:r>
            <a:endParaRPr lang="en-US" sz="1400" dirty="0" smtClean="0"/>
          </a:p>
        </p:txBody>
      </p:sp>
      <p:sp>
        <p:nvSpPr>
          <p:cNvPr id="4" name="Slide Number Placeholder 3"/>
          <p:cNvSpPr>
            <a:spLocks noGrp="1"/>
          </p:cNvSpPr>
          <p:nvPr>
            <p:ph type="sldNum" sz="quarter" idx="10"/>
          </p:nvPr>
        </p:nvSpPr>
        <p:spPr/>
        <p:txBody>
          <a:bodyPr/>
          <a:lstStyle/>
          <a:p>
            <a:fld id="{1EAF2419-58CC-409A-8F02-C3BE852627FF}" type="slidenum">
              <a:rPr lang="en-US" smtClean="0"/>
              <a:t>6</a:t>
            </a:fld>
            <a:endParaRPr lang="en-US" dirty="0"/>
          </a:p>
        </p:txBody>
      </p:sp>
    </p:spTree>
    <p:extLst>
      <p:ext uri="{BB962C8B-B14F-4D97-AF65-F5344CB8AC3E}">
        <p14:creationId xmlns:p14="http://schemas.microsoft.com/office/powerpoint/2010/main" val="3853086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First notice the Instructional Resources sticker</a:t>
            </a:r>
            <a:r>
              <a:rPr lang="en-US" sz="1400" baseline="0" dirty="0" smtClean="0"/>
              <a:t> – that means there are screenshots for step by step directions.</a:t>
            </a:r>
            <a:endParaRPr lang="en-US" sz="1400" dirty="0" smtClean="0"/>
          </a:p>
          <a:p>
            <a:r>
              <a:rPr lang="en-US" sz="1400" dirty="0" smtClean="0"/>
              <a:t>We’ll start under</a:t>
            </a:r>
            <a:r>
              <a:rPr lang="en-US" sz="1400" baseline="0" dirty="0" smtClean="0"/>
              <a:t> the first component Preparing for Testing USERS</a:t>
            </a:r>
          </a:p>
          <a:p>
            <a:pPr marL="342900" indent="-342900">
              <a:buAutoNum type="arabicPeriod"/>
            </a:pPr>
            <a:r>
              <a:rPr lang="en-US" sz="1400" baseline="0" dirty="0" smtClean="0"/>
              <a:t>Add Users</a:t>
            </a:r>
          </a:p>
          <a:p>
            <a:pPr marL="342900" indent="-342900">
              <a:buAutoNum type="arabicPeriod"/>
            </a:pPr>
            <a:r>
              <a:rPr lang="en-US" sz="1400" baseline="0" dirty="0" smtClean="0"/>
              <a:t>View/Edit/Export Users</a:t>
            </a:r>
          </a:p>
          <a:p>
            <a:pPr marL="342900" indent="-342900">
              <a:buAutoNum type="arabicPeriod"/>
            </a:pPr>
            <a:r>
              <a:rPr lang="en-US" sz="1400" baseline="0" dirty="0" smtClean="0"/>
              <a:t>Upload Users – Staff are added in early September by A&amp;R</a:t>
            </a:r>
          </a:p>
          <a:p>
            <a:pPr marL="0" indent="0">
              <a:buNone/>
            </a:pPr>
            <a:endParaRPr lang="en-US" sz="1400" dirty="0" smtClean="0"/>
          </a:p>
          <a:p>
            <a:r>
              <a:rPr lang="en-US" sz="1400" b="1" u="sng" dirty="0" smtClean="0"/>
              <a:t>Practice: </a:t>
            </a:r>
          </a:p>
          <a:p>
            <a:pPr marL="342900" indent="-342900">
              <a:buAutoNum type="arabicPeriod"/>
            </a:pPr>
            <a:r>
              <a:rPr lang="en-US" sz="1400" dirty="0" smtClean="0"/>
              <a:t>Add a USER:</a:t>
            </a:r>
          </a:p>
          <a:p>
            <a:pPr marL="800100" lvl="1" indent="-342900">
              <a:buAutoNum type="arabicPeriod"/>
            </a:pPr>
            <a:r>
              <a:rPr lang="en-US" sz="1400" dirty="0" smtClean="0"/>
              <a:t>Add TA or IS role – complete the required (*) information</a:t>
            </a:r>
          </a:p>
          <a:p>
            <a:pPr marL="342900" indent="-342900">
              <a:buAutoNum type="arabicPeriod"/>
            </a:pPr>
            <a:r>
              <a:rPr lang="en-US" sz="1400" dirty="0" smtClean="0"/>
              <a:t>View/</a:t>
            </a:r>
            <a:r>
              <a:rPr lang="en-US" sz="1400" u="sng" dirty="0" smtClean="0"/>
              <a:t>Edit</a:t>
            </a:r>
            <a:r>
              <a:rPr lang="en-US" sz="1400" baseline="0" dirty="0" smtClean="0"/>
              <a:t> a USER: </a:t>
            </a:r>
          </a:p>
          <a:p>
            <a:pPr marL="800100" lvl="1" indent="-342900">
              <a:buAutoNum type="arabicPeriod"/>
            </a:pPr>
            <a:r>
              <a:rPr lang="en-US" sz="1400" baseline="0" dirty="0" smtClean="0"/>
              <a:t>View if email is in the system and correct</a:t>
            </a:r>
          </a:p>
          <a:p>
            <a:pPr marL="800100" lvl="1" indent="-342900">
              <a:buAutoNum type="arabicPeriod"/>
            </a:pPr>
            <a:r>
              <a:rPr lang="en-US" sz="1400" baseline="0" dirty="0" smtClean="0"/>
              <a:t>View email address, how many accounts?</a:t>
            </a:r>
          </a:p>
          <a:p>
            <a:pPr marL="800100" lvl="1" indent="-342900">
              <a:buAutoNum type="arabicPeriod"/>
            </a:pPr>
            <a:r>
              <a:rPr lang="en-US" sz="1400" baseline="0" dirty="0" smtClean="0"/>
              <a:t>View/Edit – Edit Staff name, not email address. They will need to be deleted and re added.</a:t>
            </a:r>
          </a:p>
          <a:p>
            <a:pPr marL="342900" indent="-342900">
              <a:buAutoNum type="arabicPeriod"/>
            </a:pPr>
            <a:endParaRPr lang="en-US" sz="1400" dirty="0" smtClean="0"/>
          </a:p>
          <a:p>
            <a:r>
              <a:rPr lang="en-US" sz="1400" baseline="0" dirty="0" smtClean="0"/>
              <a:t>    </a:t>
            </a:r>
            <a:r>
              <a:rPr lang="en-US" sz="1400" dirty="0" smtClean="0"/>
              <a:t>DC can add all roles</a:t>
            </a:r>
          </a:p>
          <a:p>
            <a:r>
              <a:rPr lang="en-US" sz="1400" baseline="0" dirty="0" smtClean="0"/>
              <a:t>    </a:t>
            </a:r>
            <a:r>
              <a:rPr lang="en-US" sz="1400" dirty="0" smtClean="0"/>
              <a:t>SC can add TA</a:t>
            </a:r>
            <a:r>
              <a:rPr lang="en-US" sz="1400" baseline="0" dirty="0" smtClean="0"/>
              <a:t> and IS roles</a:t>
            </a:r>
            <a:endParaRPr lang="en-US" sz="1400" dirty="0" smtClean="0"/>
          </a:p>
          <a:p>
            <a:r>
              <a:rPr lang="en-US" sz="1400" dirty="0" smtClean="0"/>
              <a:t>    SC cannot add additional SCs</a:t>
            </a:r>
          </a:p>
        </p:txBody>
      </p:sp>
      <p:sp>
        <p:nvSpPr>
          <p:cNvPr id="4" name="Slide Number Placeholder 3"/>
          <p:cNvSpPr>
            <a:spLocks noGrp="1"/>
          </p:cNvSpPr>
          <p:nvPr>
            <p:ph type="sldNum" sz="quarter" idx="10"/>
          </p:nvPr>
        </p:nvSpPr>
        <p:spPr/>
        <p:txBody>
          <a:bodyPr/>
          <a:lstStyle/>
          <a:p>
            <a:fld id="{ECB1F43F-16DC-49E9-AB54-3E5865EF969A}" type="slidenum">
              <a:rPr lang="en-US" smtClean="0"/>
              <a:t>7</a:t>
            </a:fld>
            <a:endParaRPr lang="en-US" dirty="0"/>
          </a:p>
        </p:txBody>
      </p:sp>
    </p:spTree>
    <p:extLst>
      <p:ext uri="{BB962C8B-B14F-4D97-AF65-F5344CB8AC3E}">
        <p14:creationId xmlns:p14="http://schemas.microsoft.com/office/powerpoint/2010/main" val="112108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Under Preparing for Testing (Sticky note)</a:t>
            </a:r>
          </a:p>
          <a:p>
            <a:r>
              <a:rPr lang="en-US" sz="1400" dirty="0" smtClean="0"/>
              <a:t>Student Information</a:t>
            </a:r>
            <a:endParaRPr lang="en-US" sz="1400" baseline="0" dirty="0" smtClean="0"/>
          </a:p>
          <a:p>
            <a:pPr marL="342900" indent="-342900">
              <a:buAutoNum type="arabicPeriod"/>
            </a:pPr>
            <a:r>
              <a:rPr lang="en-US" sz="1400" baseline="0" dirty="0" smtClean="0"/>
              <a:t>View/Edit/Export Student</a:t>
            </a:r>
          </a:p>
          <a:p>
            <a:pPr marL="342900" indent="-342900">
              <a:buAutoNum type="arabicPeriod"/>
            </a:pPr>
            <a:r>
              <a:rPr lang="en-US" sz="1400" baseline="0" dirty="0" smtClean="0"/>
              <a:t>Upload student settings – large # of changes</a:t>
            </a:r>
          </a:p>
          <a:p>
            <a:pPr marL="342900" indent="-342900">
              <a:buAutoNum type="arabicPeriod"/>
            </a:pPr>
            <a:r>
              <a:rPr lang="en-US" sz="1400" baseline="0" dirty="0" smtClean="0"/>
              <a:t>Frequency distribution report of demographics &amp; coded fields from TIDE. I would prefer to use our active list and ablebits to score file.</a:t>
            </a:r>
          </a:p>
          <a:p>
            <a:pPr marL="0" lvl="0" indent="-48" defTabSz="914303"/>
            <a:endParaRPr lang="en-US" sz="1400" b="0" baseline="0" dirty="0" smtClean="0"/>
          </a:p>
          <a:p>
            <a:r>
              <a:rPr lang="en-US" sz="1400" dirty="0" smtClean="0"/>
              <a:t>The SC role can view and Edit student testing options individually, demographic</a:t>
            </a:r>
            <a:r>
              <a:rPr lang="en-US" sz="1400" baseline="0" dirty="0" smtClean="0"/>
              <a:t> information comes from eSP and must be corrected there.</a:t>
            </a:r>
            <a:endParaRPr lang="en-US" sz="1400" dirty="0" smtClean="0"/>
          </a:p>
          <a:p>
            <a:endParaRPr lang="en-US" sz="1400" dirty="0" smtClean="0"/>
          </a:p>
          <a:p>
            <a:r>
              <a:rPr lang="en-US" sz="1400" dirty="0" smtClean="0"/>
              <a:t>Note: Once you check a box next to the student the Print options become available. Without selecting</a:t>
            </a:r>
            <a:r>
              <a:rPr lang="en-US" sz="1400" baseline="0" dirty="0" smtClean="0"/>
              <a:t> a student, the Print Options are greyed out.</a:t>
            </a:r>
            <a:endParaRPr lang="en-US" sz="14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8</a:t>
            </a:fld>
            <a:endParaRPr lang="en-US" dirty="0"/>
          </a:p>
        </p:txBody>
      </p:sp>
    </p:spTree>
    <p:extLst>
      <p:ext uri="{BB962C8B-B14F-4D97-AF65-F5344CB8AC3E}">
        <p14:creationId xmlns:p14="http://schemas.microsoft.com/office/powerpoint/2010/main" val="1615621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48" defTabSz="914303"/>
            <a:r>
              <a:rPr lang="en-US" sz="1400" b="1" baseline="0" dirty="0" smtClean="0"/>
              <a:t>Under Preparing for Testing  H/O 1 page accommodation with these notes on the back.</a:t>
            </a:r>
          </a:p>
          <a:p>
            <a:pPr lvl="0"/>
            <a:r>
              <a:rPr lang="en-US" sz="1400" b="0" u="none" baseline="0" dirty="0" smtClean="0">
                <a:solidFill>
                  <a:schemeClr val="tx1"/>
                </a:solidFill>
              </a:rPr>
              <a:t>You will be able to set and manage student test settings.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baseline="0" dirty="0" smtClean="0"/>
              <a:t>SC/DC can individually make changes to test options or upload student files. </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baseline="0" dirty="0" smtClean="0"/>
              <a:t>All student settings are now applied in TIDE real-time, and are no longer in TA Interface</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baseline="0" dirty="0" smtClean="0"/>
              <a:t>Real-time applies to all student settings with exception of the Braille, stacked Spanish, and ASL settings.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u="none" baseline="0" dirty="0" smtClean="0"/>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u="none" baseline="0" dirty="0" smtClean="0"/>
              <a:t>You may have noticed some confusing entries between embedded/non embedded accommodations and designations. If not, I’ll show you.</a:t>
            </a:r>
          </a:p>
          <a:p>
            <a:pPr marL="457152" marR="0" lvl="1" indent="0" algn="l" defTabSz="914303"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endParaRPr lang="en-US" sz="1400" b="0" u="none" baseline="0" dirty="0" smtClean="0"/>
          </a:p>
          <a:p>
            <a:pPr marL="0" marR="0" lvl="0" indent="0" algn="l" defTabSz="914303" rtl="0" eaLnBrk="1" fontAlgn="auto" latinLnBrk="0" hangingPunct="1">
              <a:lnSpc>
                <a:spcPct val="100000"/>
              </a:lnSpc>
              <a:spcBef>
                <a:spcPts val="0"/>
              </a:spcBef>
              <a:spcAft>
                <a:spcPts val="0"/>
              </a:spcAft>
              <a:buClrTx/>
              <a:buSzTx/>
              <a:buFontTx/>
              <a:buNone/>
              <a:tabLst/>
              <a:defRPr/>
            </a:pPr>
            <a:r>
              <a:rPr lang="en-US" sz="1400" b="0" u="none" baseline="0" dirty="0" smtClean="0"/>
              <a:t>Let’s review some of the common options and options that are </a:t>
            </a:r>
            <a:r>
              <a:rPr lang="en-US" sz="1400" b="1" u="none" baseline="0" dirty="0" smtClean="0"/>
              <a:t>not intuitive </a:t>
            </a:r>
            <a:r>
              <a:rPr lang="en-US" sz="1400" b="0" u="none" baseline="0" dirty="0" smtClean="0"/>
              <a:t>within their designation. We provided the note sheet for this slide on the back of the 1 page option sheet. </a:t>
            </a:r>
          </a:p>
          <a:p>
            <a:pPr marL="0" marR="0" lvl="0" indent="0" algn="l" defTabSz="914303" rtl="0" eaLnBrk="1" fontAlgn="auto" latinLnBrk="0" hangingPunct="1">
              <a:lnSpc>
                <a:spcPct val="100000"/>
              </a:lnSpc>
              <a:spcBef>
                <a:spcPts val="0"/>
              </a:spcBef>
              <a:spcAft>
                <a:spcPts val="0"/>
              </a:spcAft>
              <a:buClrTx/>
              <a:buSzTx/>
              <a:buFontTx/>
              <a:buNone/>
              <a:tabLst/>
              <a:defRPr/>
            </a:pPr>
            <a:r>
              <a:rPr lang="en-US" sz="1400" b="0" u="none" baseline="0" dirty="0" smtClean="0"/>
              <a:t>This is a screenshot of collapsed student information, with corresponding numbers.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2. Set Interim Test Grade Levels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4. Set Off-Grade testing</a:t>
            </a:r>
            <a:r>
              <a:rPr lang="en-US" sz="1400" baseline="0" dirty="0" smtClean="0"/>
              <a:t> level for High School students (student must be assigned to your school/district in TIDE)</a:t>
            </a:r>
            <a:endParaRPr lang="en-US" sz="1400" dirty="0" smtClean="0"/>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5. Universal Tools</a:t>
            </a:r>
            <a:r>
              <a:rPr lang="en-US" sz="1400" baseline="0" dirty="0" smtClean="0"/>
              <a:t> – Embedded</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turn off Strikethrough</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6. Embedded – </a:t>
            </a:r>
            <a:r>
              <a:rPr lang="en-US" sz="1400" b="1" baseline="0" dirty="0" smtClean="0"/>
              <a:t>Designated Supports</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Zoom (1, 1.5, 1.75, 2.5, or 3 times) for the whole test (Streamlined mode for larger font)</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Text-to-Speech for </a:t>
            </a:r>
            <a:r>
              <a:rPr lang="en-US" sz="1400" b="1" baseline="0" dirty="0" smtClean="0"/>
              <a:t>Accommodations</a:t>
            </a:r>
            <a:r>
              <a:rPr lang="en-US" sz="1400" baseline="0" dirty="0" smtClean="0"/>
              <a:t> – ELA CAT, One option is to select “passages (accommodations)”, however, the student will not have Text-to-Speech for items. Be sure to select “passages/stimuli/items” to have complete Text-to-Speech testing options.</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Math Glossaries</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7. Non Embedded – Designated Supports</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Read-aloud </a:t>
            </a:r>
            <a:r>
              <a:rPr lang="en-US" sz="1400" b="1" baseline="0" dirty="0" smtClean="0"/>
              <a:t>Designation</a:t>
            </a:r>
            <a:r>
              <a:rPr lang="en-US" sz="1400" baseline="0" dirty="0" smtClean="0"/>
              <a:t> – human reader for stimuli and items (no place to mark </a:t>
            </a:r>
            <a:r>
              <a:rPr lang="en-US" sz="1400" b="1" baseline="0" dirty="0" smtClean="0"/>
              <a:t>accommodations</a:t>
            </a:r>
            <a:r>
              <a:rPr lang="en-US" sz="1400" baseline="0" dirty="0" smtClean="0"/>
              <a:t> </a:t>
            </a:r>
            <a:r>
              <a:rPr lang="en-US" sz="1400" b="1" baseline="0" dirty="0" smtClean="0"/>
              <a:t>reading stimuli/passages</a:t>
            </a:r>
            <a:r>
              <a:rPr lang="en-US" sz="1400" baseline="0" dirty="0" smtClean="0"/>
              <a:t>)</a:t>
            </a:r>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8. Embedded – </a:t>
            </a:r>
            <a:r>
              <a:rPr lang="en-US" sz="1400" b="1" baseline="0" dirty="0" smtClean="0"/>
              <a:t>Accommodations</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Math Stacked Spanish is really a </a:t>
            </a:r>
            <a:r>
              <a:rPr lang="en-US" sz="1400" b="1" baseline="0" dirty="0" smtClean="0"/>
              <a:t>designated</a:t>
            </a:r>
            <a:r>
              <a:rPr lang="en-US" sz="1400" baseline="0" dirty="0" smtClean="0"/>
              <a:t> option</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Braille</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t>Print on Demand – GTSA has this option listed under </a:t>
            </a:r>
            <a:r>
              <a:rPr lang="en-US" sz="1400" b="1" dirty="0" smtClean="0"/>
              <a:t>Non-Embedded</a:t>
            </a:r>
            <a:r>
              <a:rPr lang="en-US" sz="1400" dirty="0" smtClean="0"/>
              <a:t> </a:t>
            </a:r>
            <a:r>
              <a:rPr lang="en-US" sz="1400" b="1" dirty="0" smtClean="0"/>
              <a:t>Accommodations</a:t>
            </a:r>
            <a:r>
              <a:rPr lang="en-US" sz="1400" dirty="0" smtClean="0"/>
              <a:t>, yet TIDE has is set in </a:t>
            </a:r>
            <a:r>
              <a:rPr lang="en-US" sz="1400" b="1" dirty="0" smtClean="0"/>
              <a:t>Embedded Accommodations</a:t>
            </a:r>
            <a:r>
              <a:rPr lang="en-US" sz="1400" b="0" baseline="0" dirty="0" smtClean="0"/>
              <a:t> and </a:t>
            </a:r>
            <a:r>
              <a:rPr lang="en-US" sz="1400" b="1" baseline="0" dirty="0" smtClean="0"/>
              <a:t>Non-Embedded Accommodations </a:t>
            </a:r>
            <a:r>
              <a:rPr lang="en-US" sz="1400" b="0" baseline="0" dirty="0" smtClean="0"/>
              <a:t>(ELPA is a Non-Embedded </a:t>
            </a:r>
            <a:r>
              <a:rPr lang="en-US" sz="1400" b="1" baseline="0" dirty="0" smtClean="0"/>
              <a:t>Designation </a:t>
            </a:r>
            <a:r>
              <a:rPr lang="en-US" sz="1400" b="0" baseline="0" dirty="0" smtClean="0"/>
              <a:t>but is in TIDE as </a:t>
            </a:r>
            <a:r>
              <a:rPr lang="en-US" sz="1400" b="1" baseline="0" dirty="0" smtClean="0"/>
              <a:t>Embedded Accommodation</a:t>
            </a:r>
            <a:r>
              <a:rPr lang="en-US" sz="1400" b="0" baseline="0" dirty="0" smtClean="0"/>
              <a:t>).</a:t>
            </a:r>
            <a:endParaRPr lang="en-US" sz="1400" baseline="0" dirty="0" smtClean="0"/>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smtClean="0"/>
              <a:t>9. </a:t>
            </a:r>
            <a:r>
              <a:rPr lang="en-US" sz="1400" b="1" baseline="0" dirty="0" smtClean="0"/>
              <a:t>Non Embedded </a:t>
            </a:r>
            <a:r>
              <a:rPr lang="en-US" sz="1400" baseline="0" dirty="0" smtClean="0"/>
              <a:t>– Accommodations</a:t>
            </a:r>
            <a:endParaRPr lang="en-US" sz="1400" dirty="0" smtClean="0"/>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baseline="0" dirty="0" smtClean="0"/>
              <a:t>Speech-to-Text (must have Permissive Mode Enabled in </a:t>
            </a:r>
            <a:r>
              <a:rPr lang="en-US" sz="1400" b="1" u="none" baseline="0" dirty="0" smtClean="0"/>
              <a:t>Embedded</a:t>
            </a:r>
            <a:r>
              <a:rPr lang="en-US" sz="1400" b="0" u="none" baseline="0" dirty="0" smtClean="0"/>
              <a:t> Accommodations)</a:t>
            </a:r>
          </a:p>
          <a:p>
            <a:pPr marL="628602" marR="0" lvl="1"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u="none" baseline="0" dirty="0" smtClean="0"/>
          </a:p>
          <a:p>
            <a:pPr marL="171402" marR="0" lvl="0" indent="-171450" algn="l" defTabSz="91430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baseline="0" dirty="0" smtClean="0"/>
              <a:t>Any Questions?</a:t>
            </a:r>
          </a:p>
          <a:p>
            <a:endParaRPr lang="en-US" sz="1400" dirty="0" smtClean="0"/>
          </a:p>
        </p:txBody>
      </p:sp>
      <p:sp>
        <p:nvSpPr>
          <p:cNvPr id="4" name="Slide Number Placeholder 3"/>
          <p:cNvSpPr>
            <a:spLocks noGrp="1"/>
          </p:cNvSpPr>
          <p:nvPr>
            <p:ph type="sldNum" sz="quarter" idx="10"/>
          </p:nvPr>
        </p:nvSpPr>
        <p:spPr/>
        <p:txBody>
          <a:bodyPr/>
          <a:lstStyle/>
          <a:p>
            <a:fld id="{ECB1F43F-16DC-49E9-AB54-3E5865EF969A}" type="slidenum">
              <a:rPr lang="en-US" smtClean="0"/>
              <a:t>9</a:t>
            </a:fld>
            <a:endParaRPr lang="en-US" dirty="0"/>
          </a:p>
        </p:txBody>
      </p:sp>
    </p:spTree>
    <p:extLst>
      <p:ext uri="{BB962C8B-B14F-4D97-AF65-F5344CB8AC3E}">
        <p14:creationId xmlns:p14="http://schemas.microsoft.com/office/powerpoint/2010/main" val="380020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D46EE041-5AA1-450A-B3B0-643019768B10}" type="datetime1">
              <a:rPr lang="en-US" smtClean="0"/>
              <a:t>3/30/2017</a:t>
            </a:fld>
            <a:endParaRPr lang="en-US" dirty="0"/>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B94D811-1472-4646-8C36-BE2D3778D71D}" type="slidenum">
              <a:rPr lang="en-US" smtClean="0"/>
              <a:t>‹#›</a:t>
            </a:fld>
            <a:endParaRPr lang="en-US" dirty="0"/>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37417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F81CCC-C0B1-41D7-923E-22E9E8E8AA59}"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145653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D51D8F-2C21-4358-B367-CE39776251D0}"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395356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7F719-C2D4-4FF8-B8AC-C4EF62201F0D}" type="datetime1">
              <a:rPr lang="en-US" smtClean="0"/>
              <a:t>3/30/2017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2381337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166AE172-5883-4F32-A9EB-2CC0578E43A8}" type="datetime1">
              <a:rPr lang="en-US" smtClean="0"/>
              <a:t>3/30/2017</a:t>
            </a:fld>
            <a:endParaRPr lang="en-US" dirty="0"/>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B94D811-1472-4646-8C36-BE2D3778D71D}" type="slidenum">
              <a:rPr lang="en-US" smtClean="0"/>
              <a:t>‹#›</a:t>
            </a:fld>
            <a:endParaRPr lang="en-US" dirty="0"/>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8508006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610561-E625-4C19-ACC5-B0F1EE1D3950}" type="datetime1">
              <a:rPr lang="en-US" smtClean="0"/>
              <a:t>3/30/2017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3846907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F6348B-3C2F-418B-8931-3F07468B53B6}" type="datetime1">
              <a:rPr lang="en-US" smtClean="0"/>
              <a:t>3/30/2017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481447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539254-FD2C-49CC-8691-097E5503A55B}" type="datetime1">
              <a:rPr lang="en-US" smtClean="0"/>
              <a:t>3/30/2017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311744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F4BA9-170C-4D63-84CC-4829E67DFE75}" type="datetime1">
              <a:rPr lang="en-US" smtClean="0"/>
              <a:t>3/30/2017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94D811-1472-4646-8C36-BE2D3778D71D}" type="slidenum">
              <a:rPr lang="en-US" smtClean="0"/>
              <a:t>‹#›</a:t>
            </a:fld>
            <a:endParaRPr lang="en-US" dirty="0"/>
          </a:p>
        </p:txBody>
      </p:sp>
    </p:spTree>
    <p:extLst>
      <p:ext uri="{BB962C8B-B14F-4D97-AF65-F5344CB8AC3E}">
        <p14:creationId xmlns:p14="http://schemas.microsoft.com/office/powerpoint/2010/main" val="1983355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67460A41-5EAB-4216-B584-8E7CA79B0F03}" type="datetime1">
              <a:rPr lang="en-US" smtClean="0"/>
              <a:t>3/30/2017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B94D811-1472-4646-8C36-BE2D3778D71D}"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7391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00555D04-E2CF-4D33-AD1D-C9EE0B95A8D3}" type="datetime1">
              <a:rPr lang="en-US" smtClean="0"/>
              <a:t>3/30/2017</a:t>
            </a:fld>
            <a:endParaRPr lang="en-US" dirty="0"/>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B94D811-1472-4646-8C36-BE2D3778D71D}" type="slidenum">
              <a:rPr lang="en-US" smtClean="0"/>
              <a:t>‹#›</a:t>
            </a:fld>
            <a:endParaRPr lang="en-US" dirty="0"/>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6083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296C283E-9B79-4CCB-96BA-8071BDA07CD0}" type="datetime1">
              <a:rPr lang="en-US" smtClean="0"/>
              <a:t>3/30/2017</a:t>
            </a:fld>
            <a:endParaRPr lang="en-US" dirty="0"/>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B94D811-1472-4646-8C36-BE2D3778D71D}" type="slidenum">
              <a:rPr lang="en-US" smtClean="0"/>
              <a:t>‹#›</a:t>
            </a:fld>
            <a:endParaRPr lang="en-US" dirty="0"/>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63170721"/>
      </p:ext>
    </p:extLst>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8.tmp"/></Relationships>
</file>

<file path=ppt/slides/_rels/slide1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tmp"/><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tmp"/><Relationship Id="rId5" Type="http://schemas.openxmlformats.org/officeDocument/2006/relationships/image" Target="../media/image24.tmp"/><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tmp"/><Relationship Id="rId5" Type="http://schemas.openxmlformats.org/officeDocument/2006/relationships/image" Target="../media/image26.tmp"/><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tmp"/><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tmp"/><Relationship Id="rId5" Type="http://schemas.openxmlformats.org/officeDocument/2006/relationships/image" Target="../media/image28.tmp"/><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tmp"/><Relationship Id="rId5" Type="http://schemas.openxmlformats.org/officeDocument/2006/relationships/image" Target="../media/image12.png"/><Relationship Id="rId4" Type="http://schemas.openxmlformats.org/officeDocument/2006/relationships/image" Target="../media/image30.tmp"/></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tmp"/><Relationship Id="rId5" Type="http://schemas.openxmlformats.org/officeDocument/2006/relationships/image" Target="../media/image12.png"/><Relationship Id="rId4" Type="http://schemas.openxmlformats.org/officeDocument/2006/relationships/image" Target="../media/image32.tmp"/></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7.tmp"/><Relationship Id="rId4" Type="http://schemas.openxmlformats.org/officeDocument/2006/relationships/image" Target="../media/image3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tmp"/></Relationships>
</file>

<file path=ppt/slides/_rels/slide21.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tmp"/></Relationships>
</file>

<file path=ppt/slides/_rels/slide22.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tmp"/></Relationships>
</file>

<file path=ppt/slides/_rels/slide2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tmp"/></Relationships>
</file>

<file path=ppt/slides/_rels/slide24.xml.rels><?xml version="1.0" encoding="UTF-8" standalone="yes"?>
<Relationships xmlns="http://schemas.openxmlformats.org/package/2006/relationships"><Relationship Id="rId3" Type="http://schemas.openxmlformats.org/officeDocument/2006/relationships/hyperlink" Target="mailto:TCampbell@everettsd.org"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tmp"/><Relationship Id="rId4" Type="http://schemas.openxmlformats.org/officeDocument/2006/relationships/image" Target="../media/image7.tmp"/></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tmp"/><Relationship Id="rId4" Type="http://schemas.openxmlformats.org/officeDocument/2006/relationships/image" Target="../media/image10.tmp"/></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tmp"/><Relationship Id="rId5" Type="http://schemas.openxmlformats.org/officeDocument/2006/relationships/image" Target="../media/image1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94263"/>
            <a:ext cx="7848600" cy="838200"/>
          </a:xfrm>
        </p:spPr>
        <p:txBody>
          <a:bodyPr>
            <a:noAutofit/>
          </a:bodyPr>
          <a:lstStyle/>
          <a:p>
            <a:pPr algn="ctr"/>
            <a:r>
              <a:rPr lang="en-US" sz="4000" dirty="0" smtClean="0">
                <a:solidFill>
                  <a:schemeClr val="tx1"/>
                </a:solidFill>
              </a:rPr>
              <a:t>TIDE Training</a:t>
            </a:r>
            <a:endParaRPr lang="en-US" sz="4000" dirty="0">
              <a:solidFill>
                <a:schemeClr val="tx1"/>
              </a:solidFill>
            </a:endParaRPr>
          </a:p>
        </p:txBody>
      </p:sp>
      <p:sp>
        <p:nvSpPr>
          <p:cNvPr id="5" name="Slide Number Placeholder 4"/>
          <p:cNvSpPr>
            <a:spLocks noGrp="1"/>
          </p:cNvSpPr>
          <p:nvPr>
            <p:ph type="sldNum" sz="quarter" idx="12"/>
          </p:nvPr>
        </p:nvSpPr>
        <p:spPr/>
        <p:txBody>
          <a:bodyPr/>
          <a:lstStyle/>
          <a:p>
            <a:fld id="{5B94D811-1472-4646-8C36-BE2D3778D71D}" type="slidenum">
              <a:rPr lang="en-US" smtClean="0"/>
              <a:t>1</a:t>
            </a:fld>
            <a:endParaRPr lang="en-US" dirty="0"/>
          </a:p>
        </p:txBody>
      </p:sp>
      <p:sp>
        <p:nvSpPr>
          <p:cNvPr id="4" name="TextBox 3"/>
          <p:cNvSpPr txBox="1"/>
          <p:nvPr/>
        </p:nvSpPr>
        <p:spPr>
          <a:xfrm>
            <a:off x="2205951" y="1364280"/>
            <a:ext cx="5638800" cy="5062924"/>
          </a:xfrm>
          <a:prstGeom prst="rect">
            <a:avLst/>
          </a:prstGeom>
          <a:noFill/>
        </p:spPr>
        <p:txBody>
          <a:bodyPr wrap="square" rtlCol="0">
            <a:spAutoFit/>
          </a:bodyPr>
          <a:lstStyle/>
          <a:p>
            <a:r>
              <a:rPr lang="en-US" sz="2400" dirty="0"/>
              <a:t>Agenda for Today</a:t>
            </a:r>
          </a:p>
          <a:p>
            <a:endParaRPr lang="en-US" sz="1100" dirty="0"/>
          </a:p>
          <a:p>
            <a:pPr marL="342900" indent="-342900">
              <a:buFont typeface="Arial" pitchFamily="34" charset="0"/>
              <a:buChar char="•"/>
            </a:pPr>
            <a:r>
              <a:rPr lang="en-US" sz="2400" dirty="0"/>
              <a:t>What goes into TIDE?</a:t>
            </a:r>
          </a:p>
          <a:p>
            <a:pPr marL="800100" lvl="1" indent="-342900">
              <a:buFont typeface="Arial" pitchFamily="34" charset="0"/>
              <a:buChar char="•"/>
            </a:pPr>
            <a:r>
              <a:rPr lang="en-US" sz="2400" dirty="0"/>
              <a:t>Users </a:t>
            </a:r>
          </a:p>
          <a:p>
            <a:pPr marL="800100" lvl="1" indent="-342900">
              <a:buFont typeface="Arial" pitchFamily="34" charset="0"/>
              <a:buChar char="•"/>
            </a:pPr>
            <a:r>
              <a:rPr lang="en-US" sz="2400" dirty="0"/>
              <a:t>Students</a:t>
            </a:r>
          </a:p>
          <a:p>
            <a:pPr marL="800100" lvl="1" indent="-342900">
              <a:buFont typeface="Arial" pitchFamily="34" charset="0"/>
              <a:buChar char="•"/>
            </a:pPr>
            <a:r>
              <a:rPr lang="en-US" sz="2400" dirty="0"/>
              <a:t>Rosters</a:t>
            </a:r>
          </a:p>
          <a:p>
            <a:pPr marL="342900" indent="-342900">
              <a:buFont typeface="Arial" pitchFamily="34" charset="0"/>
              <a:buChar char="•"/>
            </a:pPr>
            <a:r>
              <a:rPr lang="en-US" sz="2400" dirty="0"/>
              <a:t>What can I get out of TIDE?</a:t>
            </a:r>
          </a:p>
          <a:p>
            <a:pPr marL="800100" lvl="1" indent="-342900">
              <a:buFont typeface="Arial" pitchFamily="34" charset="0"/>
              <a:buChar char="•"/>
            </a:pPr>
            <a:r>
              <a:rPr lang="en-US" sz="2400" dirty="0"/>
              <a:t>Plan &amp; Manage Testing</a:t>
            </a:r>
          </a:p>
          <a:p>
            <a:pPr marL="800100" lvl="1" indent="-342900">
              <a:buFont typeface="Arial" pitchFamily="34" charset="0"/>
              <a:buChar char="•"/>
            </a:pPr>
            <a:r>
              <a:rPr lang="en-US" sz="2400" dirty="0"/>
              <a:t>Test Completion Rates</a:t>
            </a:r>
          </a:p>
          <a:p>
            <a:pPr marL="800100" lvl="1" indent="-342900">
              <a:buFont typeface="Arial" pitchFamily="34" charset="0"/>
              <a:buChar char="•"/>
            </a:pPr>
            <a:r>
              <a:rPr lang="en-US" sz="2400" dirty="0"/>
              <a:t>Student List</a:t>
            </a:r>
          </a:p>
          <a:p>
            <a:pPr marL="800100" lvl="1" indent="-342900">
              <a:buFont typeface="Arial" pitchFamily="34" charset="0"/>
              <a:buChar char="•"/>
            </a:pPr>
            <a:r>
              <a:rPr lang="en-US" sz="2400" dirty="0"/>
              <a:t>Roster List</a:t>
            </a:r>
          </a:p>
          <a:p>
            <a:pPr marL="800100" lvl="1" indent="-342900">
              <a:buFont typeface="Arial" pitchFamily="34" charset="0"/>
              <a:buChar char="•"/>
            </a:pPr>
            <a:r>
              <a:rPr lang="en-US" sz="2400" dirty="0"/>
              <a:t>Test Tickets</a:t>
            </a:r>
          </a:p>
          <a:p>
            <a:pPr marL="800100" lvl="1" indent="-342900">
              <a:buFont typeface="Arial" pitchFamily="34" charset="0"/>
              <a:buChar char="•"/>
            </a:pPr>
            <a:r>
              <a:rPr lang="en-US" sz="2400" dirty="0"/>
              <a:t>PreID Labels</a:t>
            </a:r>
          </a:p>
          <a:p>
            <a:pPr marL="800100" lvl="1" indent="-342900">
              <a:buFont typeface="Arial" pitchFamily="34" charset="0"/>
              <a:buChar char="•"/>
            </a:pPr>
            <a:r>
              <a:rPr lang="en-US" sz="2400" dirty="0"/>
              <a:t>Student Settings</a:t>
            </a:r>
            <a:endParaRPr lang="en-US" sz="1100" dirty="0"/>
          </a:p>
        </p:txBody>
      </p:sp>
      <p:sp>
        <p:nvSpPr>
          <p:cNvPr id="3" name="TextBox 2"/>
          <p:cNvSpPr txBox="1"/>
          <p:nvPr/>
        </p:nvSpPr>
        <p:spPr>
          <a:xfrm>
            <a:off x="6781800" y="6248400"/>
            <a:ext cx="2125903" cy="369332"/>
          </a:xfrm>
          <a:prstGeom prst="rect">
            <a:avLst/>
          </a:prstGeom>
          <a:noFill/>
        </p:spPr>
        <p:txBody>
          <a:bodyPr wrap="none" rtlCol="0">
            <a:spAutoFit/>
          </a:bodyPr>
          <a:lstStyle/>
          <a:p>
            <a:r>
              <a:rPr lang="en-US" dirty="0" smtClean="0"/>
              <a:t>February 28, 2017</a:t>
            </a:r>
            <a:endParaRPr lang="en-US" dirty="0"/>
          </a:p>
        </p:txBody>
      </p:sp>
    </p:spTree>
    <p:extLst>
      <p:ext uri="{BB962C8B-B14F-4D97-AF65-F5344CB8AC3E}">
        <p14:creationId xmlns:p14="http://schemas.microsoft.com/office/powerpoint/2010/main" val="3288329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304800" y="48726"/>
            <a:ext cx="8763000" cy="707886"/>
          </a:xfrm>
          <a:prstGeom prst="rect">
            <a:avLst/>
          </a:prstGeom>
          <a:noFill/>
        </p:spPr>
        <p:txBody>
          <a:bodyPr wrap="square" rtlCol="0">
            <a:spAutoFit/>
          </a:bodyPr>
          <a:lstStyle/>
          <a:p>
            <a:pPr algn="ctr"/>
            <a:r>
              <a:rPr lang="en-US" sz="4000" dirty="0" smtClean="0">
                <a:latin typeface="+mj-lt"/>
              </a:rPr>
              <a:t>Create Rosters</a:t>
            </a:r>
            <a:endParaRPr lang="en-US" sz="4000" dirty="0">
              <a:latin typeface="+mj-lt"/>
            </a:endParaRPr>
          </a:p>
        </p:txBody>
      </p:sp>
      <p:sp>
        <p:nvSpPr>
          <p:cNvPr id="3" name="Slide Number Placeholder 2"/>
          <p:cNvSpPr>
            <a:spLocks noGrp="1"/>
          </p:cNvSpPr>
          <p:nvPr>
            <p:ph type="sldNum" sz="quarter" idx="12"/>
          </p:nvPr>
        </p:nvSpPr>
        <p:spPr/>
        <p:txBody>
          <a:bodyPr/>
          <a:lstStyle/>
          <a:p>
            <a:fld id="{5B94D811-1472-4646-8C36-BE2D3778D71D}" type="slidenum">
              <a:rPr lang="en-US" smtClean="0"/>
              <a:t>10</a:t>
            </a:fld>
            <a:endParaRPr lang="en-US" dirty="0"/>
          </a:p>
        </p:txBody>
      </p:sp>
      <p:grpSp>
        <p:nvGrpSpPr>
          <p:cNvPr id="7" name="Group 6"/>
          <p:cNvGrpSpPr/>
          <p:nvPr/>
        </p:nvGrpSpPr>
        <p:grpSpPr>
          <a:xfrm>
            <a:off x="1447800" y="983039"/>
            <a:ext cx="7239000" cy="5084043"/>
            <a:chOff x="1524000" y="409149"/>
            <a:chExt cx="7239000" cy="5084043"/>
          </a:xfrm>
        </p:grpSpPr>
        <p:grpSp>
          <p:nvGrpSpPr>
            <p:cNvPr id="4" name="Group 3"/>
            <p:cNvGrpSpPr/>
            <p:nvPr/>
          </p:nvGrpSpPr>
          <p:grpSpPr>
            <a:xfrm>
              <a:off x="1524000" y="2133600"/>
              <a:ext cx="7239000" cy="3359592"/>
              <a:chOff x="457200" y="1517208"/>
              <a:chExt cx="8554041" cy="3604260"/>
            </a:xfrm>
          </p:grpSpPr>
          <p:grpSp>
            <p:nvGrpSpPr>
              <p:cNvPr id="16" name="Group 15"/>
              <p:cNvGrpSpPr/>
              <p:nvPr/>
            </p:nvGrpSpPr>
            <p:grpSpPr>
              <a:xfrm>
                <a:off x="457200" y="1517208"/>
                <a:ext cx="8554041" cy="3604260"/>
                <a:chOff x="-986155" y="-593532"/>
                <a:chExt cx="8554041" cy="360426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6155" y="-593532"/>
                  <a:ext cx="8554041" cy="3604260"/>
                </a:xfrm>
                <a:prstGeom prst="rect">
                  <a:avLst/>
                </a:prstGeom>
                <a:ln w="15875">
                  <a:solidFill>
                    <a:sysClr val="window" lastClr="FFFFFF">
                      <a:lumMod val="50000"/>
                    </a:sysClr>
                  </a:solidFill>
                </a:ln>
              </p:spPr>
            </p:pic>
            <p:sp>
              <p:nvSpPr>
                <p:cNvPr id="23" name="Oval 22"/>
                <p:cNvSpPr/>
                <p:nvPr/>
              </p:nvSpPr>
              <p:spPr>
                <a:xfrm>
                  <a:off x="4731156" y="22858"/>
                  <a:ext cx="331553" cy="186222"/>
                </a:xfrm>
                <a:prstGeom prst="ellipse">
                  <a:avLst/>
                </a:prstGeom>
                <a:noFill/>
                <a:ln w="158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4" name="Oval 23"/>
                <p:cNvSpPr/>
                <p:nvPr/>
              </p:nvSpPr>
              <p:spPr>
                <a:xfrm>
                  <a:off x="3079557" y="632460"/>
                  <a:ext cx="466725" cy="247650"/>
                </a:xfrm>
                <a:prstGeom prst="ellipse">
                  <a:avLst/>
                </a:prstGeom>
                <a:noFill/>
                <a:ln w="158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5" name="Oval 24"/>
                <p:cNvSpPr/>
                <p:nvPr/>
              </p:nvSpPr>
              <p:spPr>
                <a:xfrm>
                  <a:off x="385656" y="1292086"/>
                  <a:ext cx="426748" cy="166977"/>
                </a:xfrm>
                <a:prstGeom prst="ellipse">
                  <a:avLst/>
                </a:prstGeom>
                <a:noFill/>
                <a:ln w="158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6" name="Oval 25"/>
                <p:cNvSpPr/>
                <p:nvPr/>
              </p:nvSpPr>
              <p:spPr>
                <a:xfrm>
                  <a:off x="2747645" y="-355454"/>
                  <a:ext cx="466725" cy="247650"/>
                </a:xfrm>
                <a:prstGeom prst="ellipse">
                  <a:avLst/>
                </a:prstGeom>
                <a:noFill/>
                <a:ln w="158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7" name="Oval 26"/>
                <p:cNvSpPr/>
                <p:nvPr/>
              </p:nvSpPr>
              <p:spPr>
                <a:xfrm>
                  <a:off x="430885" y="1125109"/>
                  <a:ext cx="426748" cy="166977"/>
                </a:xfrm>
                <a:prstGeom prst="ellipse">
                  <a:avLst/>
                </a:prstGeom>
                <a:noFill/>
                <a:ln w="15875"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
            <p:nvSpPr>
              <p:cNvPr id="17" name="Rectangle 16"/>
              <p:cNvSpPr/>
              <p:nvPr/>
            </p:nvSpPr>
            <p:spPr>
              <a:xfrm>
                <a:off x="2317832" y="3429000"/>
                <a:ext cx="731520" cy="9144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8" name="Rectangle 17"/>
              <p:cNvSpPr/>
              <p:nvPr/>
            </p:nvSpPr>
            <p:spPr>
              <a:xfrm>
                <a:off x="1133407" y="4130371"/>
                <a:ext cx="461010" cy="991097"/>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sp>
            <p:nvSpPr>
              <p:cNvPr id="19" name="Rectangle 18"/>
              <p:cNvSpPr/>
              <p:nvPr/>
            </p:nvSpPr>
            <p:spPr>
              <a:xfrm>
                <a:off x="3192643" y="4139408"/>
                <a:ext cx="388757" cy="98206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 name="Rectangle 19"/>
              <p:cNvSpPr/>
              <p:nvPr/>
            </p:nvSpPr>
            <p:spPr>
              <a:xfrm>
                <a:off x="5334000" y="4187952"/>
                <a:ext cx="533400" cy="2286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1" name="Rectangle 20"/>
              <p:cNvSpPr/>
              <p:nvPr/>
            </p:nvSpPr>
            <p:spPr>
              <a:xfrm>
                <a:off x="7467600" y="4187952"/>
                <a:ext cx="304800" cy="22860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pic>
          <p:nvPicPr>
            <p:cNvPr id="28" name="Picture 27"/>
            <p:cNvPicPr/>
            <p:nvPr/>
          </p:nvPicPr>
          <p:blipFill>
            <a:blip r:embed="rId4" cstate="print">
              <a:extLst>
                <a:ext uri="{28A0092B-C50C-407E-A947-70E740481C1C}">
                  <a14:useLocalDpi xmlns:a14="http://schemas.microsoft.com/office/drawing/2010/main" val="0"/>
                </a:ext>
              </a:extLst>
            </a:blip>
            <a:stretch>
              <a:fillRect/>
            </a:stretch>
          </p:blipFill>
          <p:spPr>
            <a:xfrm>
              <a:off x="2096251" y="409149"/>
              <a:ext cx="2110506" cy="2093606"/>
            </a:xfrm>
            <a:prstGeom prst="rect">
              <a:avLst/>
            </a:prstGeom>
          </p:spPr>
        </p:pic>
        <p:sp>
          <p:nvSpPr>
            <p:cNvPr id="29" name="Oval 28"/>
            <p:cNvSpPr/>
            <p:nvPr/>
          </p:nvSpPr>
          <p:spPr>
            <a:xfrm>
              <a:off x="2307228" y="2019298"/>
              <a:ext cx="609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descr="Instructional &lt;strong&gt;Resources&lt;/strong&gt; P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spTree>
    <p:extLst>
      <p:ext uri="{BB962C8B-B14F-4D97-AF65-F5344CB8AC3E}">
        <p14:creationId xmlns:p14="http://schemas.microsoft.com/office/powerpoint/2010/main" val="1796763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219200"/>
            <a:ext cx="8724788" cy="1761015"/>
          </a:xfrm>
          <a:prstGeom prst="rect">
            <a:avLst/>
          </a:prstGeom>
        </p:spPr>
      </p:pic>
      <p:sp>
        <p:nvSpPr>
          <p:cNvPr id="11" name="Oval 10"/>
          <p:cNvSpPr/>
          <p:nvPr/>
        </p:nvSpPr>
        <p:spPr>
          <a:xfrm>
            <a:off x="533400" y="2552384"/>
            <a:ext cx="304800" cy="3432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2679339"/>
            <a:ext cx="7430430" cy="3367367"/>
          </a:xfrm>
          <a:prstGeom prst="rect">
            <a:avLst/>
          </a:prstGeom>
        </p:spPr>
      </p:pic>
      <p:sp>
        <p:nvSpPr>
          <p:cNvPr id="12" name="Oval 11"/>
          <p:cNvSpPr/>
          <p:nvPr/>
        </p:nvSpPr>
        <p:spPr>
          <a:xfrm>
            <a:off x="4800600" y="3561144"/>
            <a:ext cx="723844" cy="48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2562252" y="3162299"/>
            <a:ext cx="1400147" cy="266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676400" y="5105400"/>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435241" y="5475146"/>
            <a:ext cx="228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715978" y="5105400"/>
            <a:ext cx="684822" cy="100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7497242" y="5105399"/>
            <a:ext cx="427558" cy="100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950094" y="5105398"/>
            <a:ext cx="716905" cy="100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3692667" y="5105397"/>
            <a:ext cx="498333" cy="1009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4476750" y="2679338"/>
            <a:ext cx="723844" cy="4829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5B94D811-1472-4646-8C36-BE2D3778D71D}" type="slidenum">
              <a:rPr lang="en-US" smtClean="0"/>
              <a:t>11</a:t>
            </a:fld>
            <a:endParaRPr lang="en-US" dirty="0"/>
          </a:p>
        </p:txBody>
      </p:sp>
      <p:pic>
        <p:nvPicPr>
          <p:cNvPr id="19" name="Picture 18" descr="Instructional &lt;strong&gt;Resources&lt;/strong&gt; P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8600" y="138695"/>
            <a:ext cx="1096634" cy="971304"/>
          </a:xfrm>
          <a:prstGeom prst="rect">
            <a:avLst/>
          </a:prstGeom>
        </p:spPr>
      </p:pic>
      <p:cxnSp>
        <p:nvCxnSpPr>
          <p:cNvPr id="20" name="Straight Arrow Connector 19"/>
          <p:cNvCxnSpPr/>
          <p:nvPr/>
        </p:nvCxnSpPr>
        <p:spPr>
          <a:xfrm flipH="1">
            <a:off x="7135716" y="3276600"/>
            <a:ext cx="9906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111648"/>
            <a:ext cx="7391400" cy="707886"/>
          </a:xfrm>
          <a:prstGeom prst="rect">
            <a:avLst/>
          </a:prstGeom>
          <a:noFill/>
        </p:spPr>
        <p:txBody>
          <a:bodyPr wrap="square" rtlCol="0">
            <a:spAutoFit/>
          </a:bodyPr>
          <a:lstStyle/>
          <a:p>
            <a:pPr algn="ctr"/>
            <a:r>
              <a:rPr lang="en-US" sz="4000" dirty="0" smtClean="0">
                <a:latin typeface="+mj-lt"/>
              </a:rPr>
              <a:t>Add/Remove Students in </a:t>
            </a:r>
            <a:r>
              <a:rPr lang="en-US" sz="4000" dirty="0">
                <a:latin typeface="+mj-lt"/>
              </a:rPr>
              <a:t>Rosters</a:t>
            </a:r>
          </a:p>
        </p:txBody>
      </p:sp>
    </p:spTree>
    <p:extLst>
      <p:ext uri="{BB962C8B-B14F-4D97-AF65-F5344CB8AC3E}">
        <p14:creationId xmlns:p14="http://schemas.microsoft.com/office/powerpoint/2010/main" val="2227439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3048001" y="-34306"/>
            <a:ext cx="5722452" cy="1569660"/>
          </a:xfrm>
          <a:prstGeom prst="rect">
            <a:avLst/>
          </a:prstGeom>
          <a:noFill/>
        </p:spPr>
        <p:txBody>
          <a:bodyPr wrap="square" rtlCol="0">
            <a:spAutoFit/>
          </a:bodyPr>
          <a:lstStyle/>
          <a:p>
            <a:pPr algn="ctr"/>
            <a:r>
              <a:rPr lang="en-US" sz="4800" b="1" dirty="0">
                <a:latin typeface="+mj-lt"/>
                <a:ea typeface="+mj-ea"/>
                <a:cs typeface="+mj-cs"/>
              </a:rPr>
              <a:t>What can we extract from TIDE</a:t>
            </a:r>
          </a:p>
        </p:txBody>
      </p:sp>
      <p:sp>
        <p:nvSpPr>
          <p:cNvPr id="4" name="Rectangle 3"/>
          <p:cNvSpPr/>
          <p:nvPr/>
        </p:nvSpPr>
        <p:spPr>
          <a:xfrm>
            <a:off x="1295400" y="1981200"/>
            <a:ext cx="6629400" cy="3498394"/>
          </a:xfrm>
          <a:prstGeom prst="rect">
            <a:avLst/>
          </a:prstGeom>
        </p:spPr>
        <p:txBody>
          <a:bodyPr wrap="square">
            <a:spAutoFit/>
          </a:bodyPr>
          <a:lstStyle/>
          <a:p>
            <a:pPr marL="68580" lvl="0" defTabSz="685800">
              <a:lnSpc>
                <a:spcPct val="94000"/>
              </a:lnSpc>
              <a:spcBef>
                <a:spcPts val="1000"/>
              </a:spcBef>
              <a:spcAft>
                <a:spcPts val="200"/>
              </a:spcAft>
            </a:pPr>
            <a:r>
              <a:rPr lang="en-US" sz="3600" b="1" dirty="0" smtClean="0">
                <a:solidFill>
                  <a:prstClr val="black">
                    <a:lumMod val="85000"/>
                    <a:lumOff val="15000"/>
                  </a:prstClr>
                </a:solidFill>
              </a:rPr>
              <a:t>Test Completion Reports</a:t>
            </a:r>
          </a:p>
          <a:p>
            <a:pPr marL="68580" lvl="0" defTabSz="685800">
              <a:lnSpc>
                <a:spcPct val="94000"/>
              </a:lnSpc>
              <a:spcBef>
                <a:spcPts val="1000"/>
              </a:spcBef>
              <a:spcAft>
                <a:spcPts val="200"/>
              </a:spcAft>
            </a:pPr>
            <a:r>
              <a:rPr lang="en-US" sz="3600" b="1" dirty="0" smtClean="0">
                <a:solidFill>
                  <a:prstClr val="black">
                    <a:lumMod val="85000"/>
                    <a:lumOff val="15000"/>
                  </a:prstClr>
                </a:solidFill>
              </a:rPr>
              <a:t>Printing:</a:t>
            </a:r>
            <a:endParaRPr lang="en-US" sz="3600" b="1" dirty="0">
              <a:solidFill>
                <a:prstClr val="black">
                  <a:lumMod val="85000"/>
                  <a:lumOff val="15000"/>
                </a:prstClr>
              </a:solidFill>
            </a:endParaRPr>
          </a:p>
          <a:p>
            <a:pPr marL="914400" lvl="1" indent="-384048" defTabSz="685800">
              <a:lnSpc>
                <a:spcPct val="94000"/>
              </a:lnSpc>
              <a:spcBef>
                <a:spcPts val="500"/>
              </a:spcBef>
              <a:spcAft>
                <a:spcPts val="200"/>
              </a:spcAft>
              <a:buClr>
                <a:prstClr val="black">
                  <a:lumMod val="85000"/>
                  <a:lumOff val="15000"/>
                </a:prstClr>
              </a:buClr>
              <a:buFont typeface="Arial" panose="020B0604020202020204" pitchFamily="34" charset="0"/>
              <a:buChar char="•"/>
            </a:pPr>
            <a:r>
              <a:rPr lang="en-US" sz="3200" i="1" dirty="0" smtClean="0">
                <a:solidFill>
                  <a:prstClr val="black">
                    <a:lumMod val="85000"/>
                    <a:lumOff val="15000"/>
                  </a:prstClr>
                </a:solidFill>
              </a:rPr>
              <a:t>Test Tickets and Labels</a:t>
            </a:r>
          </a:p>
          <a:p>
            <a:pPr marL="914400" lvl="1" indent="-384048" defTabSz="685800">
              <a:lnSpc>
                <a:spcPct val="94000"/>
              </a:lnSpc>
              <a:spcBef>
                <a:spcPts val="500"/>
              </a:spcBef>
              <a:spcAft>
                <a:spcPts val="200"/>
              </a:spcAft>
              <a:buClr>
                <a:prstClr val="black">
                  <a:lumMod val="85000"/>
                  <a:lumOff val="15000"/>
                </a:prstClr>
              </a:buClr>
              <a:buFont typeface="Arial" panose="020B0604020202020204" pitchFamily="34" charset="0"/>
              <a:buChar char="•"/>
            </a:pPr>
            <a:r>
              <a:rPr lang="en-US" sz="3200" i="1" dirty="0" smtClean="0">
                <a:solidFill>
                  <a:prstClr val="black">
                    <a:lumMod val="85000"/>
                    <a:lumOff val="15000"/>
                  </a:prstClr>
                </a:solidFill>
              </a:rPr>
              <a:t>Student List</a:t>
            </a:r>
          </a:p>
          <a:p>
            <a:pPr marL="914400" lvl="1" indent="-384048" defTabSz="685800">
              <a:lnSpc>
                <a:spcPct val="94000"/>
              </a:lnSpc>
              <a:spcBef>
                <a:spcPts val="500"/>
              </a:spcBef>
              <a:spcAft>
                <a:spcPts val="200"/>
              </a:spcAft>
              <a:buClr>
                <a:prstClr val="black">
                  <a:lumMod val="85000"/>
                  <a:lumOff val="15000"/>
                </a:prstClr>
              </a:buClr>
              <a:buFont typeface="Arial" panose="020B0604020202020204" pitchFamily="34" charset="0"/>
              <a:buChar char="•"/>
            </a:pPr>
            <a:r>
              <a:rPr lang="en-US" sz="3200" i="1" dirty="0" smtClean="0">
                <a:solidFill>
                  <a:prstClr val="black">
                    <a:lumMod val="85000"/>
                    <a:lumOff val="15000"/>
                  </a:prstClr>
                </a:solidFill>
              </a:rPr>
              <a:t>Rosters, Verifying TIDE account</a:t>
            </a:r>
          </a:p>
          <a:p>
            <a:pPr marL="914400" lvl="1" indent="-384048" defTabSz="685800">
              <a:lnSpc>
                <a:spcPct val="94000"/>
              </a:lnSpc>
              <a:spcBef>
                <a:spcPts val="500"/>
              </a:spcBef>
              <a:spcAft>
                <a:spcPts val="200"/>
              </a:spcAft>
              <a:buClr>
                <a:prstClr val="black">
                  <a:lumMod val="85000"/>
                  <a:lumOff val="15000"/>
                </a:prstClr>
              </a:buClr>
              <a:buFont typeface="Arial" panose="020B0604020202020204" pitchFamily="34" charset="0"/>
              <a:buChar char="•"/>
            </a:pPr>
            <a:r>
              <a:rPr lang="en-US" sz="3200" i="1" dirty="0" smtClean="0">
                <a:solidFill>
                  <a:prstClr val="black">
                    <a:lumMod val="85000"/>
                    <a:lumOff val="15000"/>
                  </a:prstClr>
                </a:solidFill>
              </a:rPr>
              <a:t>Student Settings</a:t>
            </a:r>
          </a:p>
        </p:txBody>
      </p:sp>
    </p:spTree>
    <p:extLst>
      <p:ext uri="{BB962C8B-B14F-4D97-AF65-F5344CB8AC3E}">
        <p14:creationId xmlns:p14="http://schemas.microsoft.com/office/powerpoint/2010/main" val="819012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1" y="-3935"/>
            <a:ext cx="8784770" cy="1692771"/>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4000" dirty="0" smtClean="0">
                <a:latin typeface="+mj-lt"/>
                <a:ea typeface="+mj-ea"/>
                <a:cs typeface="+mj-cs"/>
              </a:rPr>
              <a:t>Administering Tests</a:t>
            </a:r>
          </a:p>
          <a:p>
            <a:pPr algn="ctr">
              <a:defRPr/>
            </a:pPr>
            <a:r>
              <a:rPr lang="en-US" sz="2400" i="1" dirty="0">
                <a:solidFill>
                  <a:schemeClr val="tx1">
                    <a:lumMod val="85000"/>
                    <a:lumOff val="15000"/>
                  </a:schemeClr>
                </a:solidFill>
              </a:rPr>
              <a:t>Monitoring Test Progress </a:t>
            </a:r>
          </a:p>
          <a:p>
            <a:pPr marR="0" lvl="0" indent="0" algn="ctr" fontAlgn="auto">
              <a:lnSpc>
                <a:spcPct val="100000"/>
              </a:lnSpc>
              <a:spcBef>
                <a:spcPts val="0"/>
              </a:spcBef>
              <a:spcAft>
                <a:spcPts val="0"/>
              </a:spcAft>
              <a:buClrTx/>
              <a:buSzTx/>
              <a:buFontTx/>
              <a:buNone/>
              <a:tabLst/>
              <a:defRPr/>
            </a:pPr>
            <a:endParaRPr lang="en-US" sz="4000" dirty="0">
              <a:latin typeface="+mj-lt"/>
              <a:ea typeface="+mj-ea"/>
              <a:cs typeface="+mj-cs"/>
            </a:endParaRPr>
          </a:p>
        </p:txBody>
      </p:sp>
      <p:pic>
        <p:nvPicPr>
          <p:cNvPr id="17" name="Picture 1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69" y="4544994"/>
            <a:ext cx="8690837" cy="1764909"/>
          </a:xfrm>
          <a:prstGeom prst="rect">
            <a:avLst/>
          </a:prstGeom>
        </p:spPr>
      </p:pic>
      <p:sp>
        <p:nvSpPr>
          <p:cNvPr id="3" name="Content Placeholder 2"/>
          <p:cNvSpPr>
            <a:spLocks noGrp="1"/>
          </p:cNvSpPr>
          <p:nvPr>
            <p:ph idx="1"/>
          </p:nvPr>
        </p:nvSpPr>
        <p:spPr>
          <a:xfrm>
            <a:off x="609599" y="2893396"/>
            <a:ext cx="4075139" cy="1533987"/>
          </a:xfrm>
        </p:spPr>
        <p:txBody>
          <a:bodyPr>
            <a:normAutofit/>
          </a:bodyPr>
          <a:lstStyle/>
          <a:p>
            <a:pPr marL="68580" indent="0">
              <a:buNone/>
            </a:pPr>
            <a:r>
              <a:rPr lang="en-US" sz="2400" b="1" dirty="0" smtClean="0">
                <a:solidFill>
                  <a:schemeClr val="tx1">
                    <a:lumMod val="85000"/>
                    <a:lumOff val="15000"/>
                  </a:schemeClr>
                </a:solidFill>
              </a:rPr>
              <a:t>Plan and Manage Testing</a:t>
            </a:r>
          </a:p>
          <a:p>
            <a:pPr marL="577850" lvl="1" indent="-228600">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Report that indicates which students have and have not completed specific tests</a:t>
            </a:r>
            <a:endParaRPr lang="en-US" sz="1300" dirty="0" smtClean="0">
              <a:solidFill>
                <a:schemeClr val="tx1">
                  <a:lumMod val="85000"/>
                  <a:lumOff val="15000"/>
                </a:schemeClr>
              </a:solidFill>
            </a:endParaRPr>
          </a:p>
          <a:p>
            <a:pPr marL="68580" indent="0">
              <a:buClr>
                <a:schemeClr val="tx1">
                  <a:lumMod val="85000"/>
                  <a:lumOff val="15000"/>
                </a:schemeClr>
              </a:buClr>
              <a:buNone/>
            </a:pPr>
            <a:endParaRPr lang="en-US" b="1" dirty="0" smtClean="0">
              <a:solidFill>
                <a:schemeClr val="tx1">
                  <a:lumMod val="85000"/>
                  <a:lumOff val="15000"/>
                </a:schemeClr>
              </a:solidFill>
            </a:endParaRPr>
          </a:p>
          <a:p>
            <a:pPr marL="0" indent="0">
              <a:buNone/>
            </a:pPr>
            <a:endParaRPr lang="en-US" dirty="0"/>
          </a:p>
        </p:txBody>
      </p:sp>
      <p:sp>
        <p:nvSpPr>
          <p:cNvPr id="7" name="Slide Number Placeholder 6"/>
          <p:cNvSpPr>
            <a:spLocks noGrp="1"/>
          </p:cNvSpPr>
          <p:nvPr>
            <p:ph type="sldNum" sz="quarter" idx="12"/>
          </p:nvPr>
        </p:nvSpPr>
        <p:spPr/>
        <p:txBody>
          <a:bodyPr/>
          <a:lstStyle/>
          <a:p>
            <a:fld id="{5B94D811-1472-4646-8C36-BE2D3778D71D}" type="slidenum">
              <a:rPr lang="en-US" smtClean="0"/>
              <a:t>13</a:t>
            </a:fld>
            <a:endParaRPr lang="en-US" dirty="0"/>
          </a:p>
        </p:txBody>
      </p:sp>
      <p:pic>
        <p:nvPicPr>
          <p:cNvPr id="5" name="Picture 2" descr="C:\Users\07460\AppData\Local\Microsoft\Windows\Temporary Internet Files\Content.IE5\546DB31H\1024px-New_icon_bluestar16_bol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450" y="50111"/>
            <a:ext cx="853619" cy="8536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420261" y="1037039"/>
            <a:ext cx="2149019" cy="1838940"/>
            <a:chOff x="5562599" y="1053174"/>
            <a:chExt cx="2149019" cy="1838940"/>
          </a:xfrm>
        </p:grpSpPr>
        <p:pic>
          <p:nvPicPr>
            <p:cNvPr id="2" name="Picture 1"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599" y="1053174"/>
              <a:ext cx="2149019" cy="1838940"/>
            </a:xfrm>
            <a:prstGeom prst="rect">
              <a:avLst/>
            </a:prstGeom>
          </p:spPr>
        </p:pic>
        <p:sp>
          <p:nvSpPr>
            <p:cNvPr id="4" name="Oval 3"/>
            <p:cNvSpPr/>
            <p:nvPr/>
          </p:nvSpPr>
          <p:spPr>
            <a:xfrm>
              <a:off x="5562599" y="1921134"/>
              <a:ext cx="1143000" cy="1828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Oval 10"/>
          <p:cNvSpPr/>
          <p:nvPr/>
        </p:nvSpPr>
        <p:spPr>
          <a:xfrm>
            <a:off x="5867401" y="48768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5181600"/>
            <a:ext cx="304800" cy="1057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228600" y="5181599"/>
            <a:ext cx="522340" cy="1057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684739" y="1305023"/>
            <a:ext cx="3848725" cy="2935086"/>
            <a:chOff x="162233" y="1583625"/>
            <a:chExt cx="3848725" cy="2935086"/>
          </a:xfrm>
        </p:grpSpPr>
        <p:pic>
          <p:nvPicPr>
            <p:cNvPr id="16" name="Picture 15"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2233" y="1583625"/>
              <a:ext cx="3848725" cy="2917186"/>
            </a:xfrm>
            <a:prstGeom prst="rect">
              <a:avLst/>
            </a:prstGeom>
          </p:spPr>
        </p:pic>
        <p:sp>
          <p:nvSpPr>
            <p:cNvPr id="10" name="Oval 9"/>
            <p:cNvSpPr/>
            <p:nvPr/>
          </p:nvSpPr>
          <p:spPr>
            <a:xfrm>
              <a:off x="2971800" y="4297680"/>
              <a:ext cx="990600" cy="221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600200" y="2438399"/>
              <a:ext cx="762000" cy="1471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descr="Instructional &lt;strong&gt;Resources&lt;/strong&gt; Pic.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spTree>
    <p:extLst>
      <p:ext uri="{BB962C8B-B14F-4D97-AF65-F5344CB8AC3E}">
        <p14:creationId xmlns:p14="http://schemas.microsoft.com/office/powerpoint/2010/main" val="1827976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86405" y="3318217"/>
            <a:ext cx="2068507" cy="1695181"/>
            <a:chOff x="152401" y="76200"/>
            <a:chExt cx="2438400" cy="2086567"/>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76200"/>
              <a:ext cx="2438400" cy="2086567"/>
            </a:xfrm>
            <a:prstGeom prst="rect">
              <a:avLst/>
            </a:prstGeom>
          </p:spPr>
        </p:pic>
        <p:sp>
          <p:nvSpPr>
            <p:cNvPr id="4" name="Oval 3"/>
            <p:cNvSpPr/>
            <p:nvPr/>
          </p:nvSpPr>
          <p:spPr>
            <a:xfrm>
              <a:off x="381000" y="1252728"/>
              <a:ext cx="914401" cy="167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04801" y="-47225"/>
            <a:ext cx="8628752" cy="1077218"/>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4000" dirty="0" smtClean="0"/>
              <a:t>Administering Tests</a:t>
            </a:r>
            <a:endParaRPr lang="en-US" sz="4000" dirty="0"/>
          </a:p>
          <a:p>
            <a:pPr algn="ctr">
              <a:defRPr/>
            </a:pPr>
            <a:r>
              <a:rPr lang="en-US" sz="2400" i="1" dirty="0">
                <a:solidFill>
                  <a:schemeClr val="tx1">
                    <a:lumMod val="85000"/>
                    <a:lumOff val="15000"/>
                  </a:schemeClr>
                </a:solidFill>
              </a:rPr>
              <a:t>Monitoring Test Progress</a:t>
            </a:r>
            <a:endParaRPr lang="en-US" sz="2400" dirty="0">
              <a:latin typeface="+mj-lt"/>
              <a:ea typeface="+mj-ea"/>
              <a:cs typeface="+mj-cs"/>
            </a:endParaRPr>
          </a:p>
        </p:txBody>
      </p:sp>
      <p:sp>
        <p:nvSpPr>
          <p:cNvPr id="3" name="Content Placeholder 2"/>
          <p:cNvSpPr>
            <a:spLocks noGrp="1"/>
          </p:cNvSpPr>
          <p:nvPr>
            <p:ph idx="1"/>
          </p:nvPr>
        </p:nvSpPr>
        <p:spPr>
          <a:xfrm>
            <a:off x="1096206" y="1379226"/>
            <a:ext cx="7273524" cy="1429807"/>
          </a:xfrm>
        </p:spPr>
        <p:txBody>
          <a:bodyPr>
            <a:normAutofit/>
          </a:bodyPr>
          <a:lstStyle/>
          <a:p>
            <a:pPr marL="68580" indent="0">
              <a:buClr>
                <a:schemeClr val="tx1">
                  <a:lumMod val="85000"/>
                  <a:lumOff val="15000"/>
                </a:schemeClr>
              </a:buClr>
              <a:buNone/>
            </a:pPr>
            <a:r>
              <a:rPr lang="en-US" sz="2800" b="1" dirty="0" smtClean="0">
                <a:solidFill>
                  <a:schemeClr val="tx1">
                    <a:lumMod val="85000"/>
                    <a:lumOff val="15000"/>
                  </a:schemeClr>
                </a:solidFill>
              </a:rPr>
              <a:t>Test Completion Rates</a:t>
            </a:r>
          </a:p>
          <a:p>
            <a:pPr lvl="1">
              <a:buClr>
                <a:schemeClr val="tx1">
                  <a:lumMod val="85000"/>
                  <a:lumOff val="15000"/>
                </a:schemeClr>
              </a:buClr>
              <a:buFont typeface="Arial" panose="020B0604020202020204" pitchFamily="34" charset="0"/>
              <a:buChar char="•"/>
            </a:pPr>
            <a:r>
              <a:rPr lang="en-US" sz="2400" dirty="0" smtClean="0">
                <a:solidFill>
                  <a:schemeClr val="tx1">
                    <a:lumMod val="85000"/>
                    <a:lumOff val="15000"/>
                  </a:schemeClr>
                </a:solidFill>
              </a:rPr>
              <a:t>Generate report by student by specific test content area</a:t>
            </a:r>
          </a:p>
          <a:p>
            <a:pPr marL="365760" lvl="1" indent="0">
              <a:buClr>
                <a:schemeClr val="tx1">
                  <a:lumMod val="85000"/>
                  <a:lumOff val="15000"/>
                </a:schemeClr>
              </a:buClr>
              <a:buNone/>
            </a:pPr>
            <a:endParaRPr lang="en-US" sz="1400" dirty="0" smtClean="0">
              <a:solidFill>
                <a:schemeClr val="tx1">
                  <a:lumMod val="85000"/>
                  <a:lumOff val="15000"/>
                </a:schemeClr>
              </a:solidFill>
            </a:endParaRPr>
          </a:p>
          <a:p>
            <a:pPr marL="68580" indent="0">
              <a:buClr>
                <a:schemeClr val="tx1">
                  <a:lumMod val="85000"/>
                  <a:lumOff val="15000"/>
                </a:schemeClr>
              </a:buClr>
              <a:buNone/>
            </a:pPr>
            <a:endParaRPr lang="en-US" sz="1050" b="1" dirty="0" smtClean="0">
              <a:solidFill>
                <a:schemeClr val="tx1">
                  <a:lumMod val="85000"/>
                  <a:lumOff val="15000"/>
                </a:schemeClr>
              </a:solidFill>
            </a:endParaRPr>
          </a:p>
          <a:p>
            <a:pPr marL="0" indent="0">
              <a:buNone/>
            </a:pPr>
            <a:endParaRPr lang="en-US" sz="2800" dirty="0"/>
          </a:p>
        </p:txBody>
      </p:sp>
      <p:sp>
        <p:nvSpPr>
          <p:cNvPr id="16" name="Slide Number Placeholder 15"/>
          <p:cNvSpPr>
            <a:spLocks noGrp="1"/>
          </p:cNvSpPr>
          <p:nvPr>
            <p:ph type="sldNum" sz="quarter" idx="12"/>
          </p:nvPr>
        </p:nvSpPr>
        <p:spPr/>
        <p:txBody>
          <a:bodyPr/>
          <a:lstStyle/>
          <a:p>
            <a:fld id="{5B94D811-1472-4646-8C36-BE2D3778D71D}" type="slidenum">
              <a:rPr lang="en-US" smtClean="0"/>
              <a:t>14</a:t>
            </a:fld>
            <a:endParaRPr lang="en-US" dirty="0"/>
          </a:p>
        </p:txBody>
      </p:sp>
      <p:pic>
        <p:nvPicPr>
          <p:cNvPr id="5" name="Picture 2" descr="C:\Users\07460\AppData\Local\Microsoft\Windows\Temporary Internet Files\Content.IE5\546DB31H\1024px-New_icon_bluestar16_bol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9644" y="-5629"/>
            <a:ext cx="975974" cy="97597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8975" y="2831331"/>
            <a:ext cx="4130507" cy="2246499"/>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1" y="5297357"/>
            <a:ext cx="8811774" cy="450449"/>
          </a:xfrm>
          <a:prstGeom prst="rect">
            <a:avLst/>
          </a:prstGeom>
        </p:spPr>
      </p:pic>
    </p:spTree>
    <p:extLst>
      <p:ext uri="{BB962C8B-B14F-4D97-AF65-F5344CB8AC3E}">
        <p14:creationId xmlns:p14="http://schemas.microsoft.com/office/powerpoint/2010/main" val="2906003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685800" y="2765642"/>
            <a:ext cx="2396050" cy="2156380"/>
            <a:chOff x="152401" y="76200"/>
            <a:chExt cx="2438400" cy="2086567"/>
          </a:xfrm>
        </p:grpSpPr>
        <p:pic>
          <p:nvPicPr>
            <p:cNvPr id="2" name="Picture 1"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76200"/>
              <a:ext cx="2438400" cy="2086567"/>
            </a:xfrm>
            <a:prstGeom prst="rect">
              <a:avLst/>
            </a:prstGeom>
          </p:spPr>
        </p:pic>
        <p:sp>
          <p:nvSpPr>
            <p:cNvPr id="8" name="Oval 7"/>
            <p:cNvSpPr/>
            <p:nvPr/>
          </p:nvSpPr>
          <p:spPr>
            <a:xfrm>
              <a:off x="406811" y="1371600"/>
              <a:ext cx="914401" cy="1678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TextBox 5"/>
          <p:cNvSpPr txBox="1"/>
          <p:nvPr/>
        </p:nvSpPr>
        <p:spPr>
          <a:xfrm>
            <a:off x="304801" y="-47225"/>
            <a:ext cx="8628752" cy="1077218"/>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4000" dirty="0" smtClean="0"/>
              <a:t>Administering Tests</a:t>
            </a:r>
            <a:endParaRPr lang="en-US" sz="4000" dirty="0"/>
          </a:p>
          <a:p>
            <a:pPr algn="ctr">
              <a:defRPr/>
            </a:pPr>
            <a:r>
              <a:rPr lang="en-US" sz="2400" i="1" dirty="0">
                <a:solidFill>
                  <a:schemeClr val="tx1">
                    <a:lumMod val="85000"/>
                    <a:lumOff val="15000"/>
                  </a:schemeClr>
                </a:solidFill>
              </a:rPr>
              <a:t>Monitoring Test Progress</a:t>
            </a:r>
            <a:endParaRPr lang="en-US" sz="2400" dirty="0">
              <a:latin typeface="+mj-lt"/>
              <a:ea typeface="+mj-ea"/>
              <a:cs typeface="+mj-cs"/>
            </a:endParaRPr>
          </a:p>
        </p:txBody>
      </p:sp>
      <p:pic>
        <p:nvPicPr>
          <p:cNvPr id="5" name="Picture 2" descr="C:\Users\07460\AppData\Local\Microsoft\Windows\Temporary Internet Files\Content.IE5\546DB31H\1024px-New_icon_bluestar16_bold.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0479" y="19653"/>
            <a:ext cx="975974" cy="9759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7269" y="2996242"/>
            <a:ext cx="5772277" cy="1695181"/>
          </a:xfrm>
          <a:prstGeom prst="rect">
            <a:avLst/>
          </a:prstGeom>
        </p:spPr>
      </p:pic>
      <p:sp>
        <p:nvSpPr>
          <p:cNvPr id="11" name="Rectangle 10"/>
          <p:cNvSpPr/>
          <p:nvPr/>
        </p:nvSpPr>
        <p:spPr>
          <a:xfrm>
            <a:off x="885376" y="1356382"/>
            <a:ext cx="7725223" cy="1724639"/>
          </a:xfrm>
          <a:prstGeom prst="rect">
            <a:avLst/>
          </a:prstGeom>
        </p:spPr>
        <p:txBody>
          <a:bodyPr wrap="square">
            <a:spAutoFit/>
          </a:bodyPr>
          <a:lstStyle/>
          <a:p>
            <a:pPr marL="68580" lvl="0" defTabSz="685800">
              <a:lnSpc>
                <a:spcPct val="94000"/>
              </a:lnSpc>
              <a:spcBef>
                <a:spcPts val="1000"/>
              </a:spcBef>
              <a:spcAft>
                <a:spcPts val="200"/>
              </a:spcAft>
              <a:buClr>
                <a:prstClr val="black">
                  <a:lumMod val="85000"/>
                  <a:lumOff val="15000"/>
                </a:prstClr>
              </a:buClr>
            </a:pPr>
            <a:r>
              <a:rPr lang="en-US" sz="2800" b="1" dirty="0">
                <a:solidFill>
                  <a:prstClr val="black">
                    <a:lumMod val="85000"/>
                    <a:lumOff val="15000"/>
                  </a:prstClr>
                </a:solidFill>
              </a:rPr>
              <a:t>Test Status Code Report</a:t>
            </a:r>
          </a:p>
          <a:p>
            <a:pPr marL="914400" lvl="1" indent="-384048" defTabSz="685800">
              <a:lnSpc>
                <a:spcPct val="94000"/>
              </a:lnSpc>
              <a:spcBef>
                <a:spcPts val="500"/>
              </a:spcBef>
              <a:spcAft>
                <a:spcPts val="200"/>
              </a:spcAft>
              <a:buClr>
                <a:prstClr val="black">
                  <a:lumMod val="85000"/>
                  <a:lumOff val="15000"/>
                </a:prstClr>
              </a:buClr>
              <a:buFont typeface="Arial" panose="020B0604020202020204" pitchFamily="34" charset="0"/>
              <a:buChar char="•"/>
            </a:pPr>
            <a:r>
              <a:rPr lang="en-US" sz="2400" dirty="0">
                <a:solidFill>
                  <a:prstClr val="black">
                    <a:lumMod val="85000"/>
                    <a:lumOff val="15000"/>
                  </a:prstClr>
                </a:solidFill>
              </a:rPr>
              <a:t>Displays by all status codes for a test administration</a:t>
            </a:r>
            <a:endParaRPr lang="en-US" dirty="0">
              <a:solidFill>
                <a:prstClr val="black">
                  <a:lumMod val="85000"/>
                  <a:lumOff val="15000"/>
                </a:prstClr>
              </a:solidFill>
            </a:endParaRPr>
          </a:p>
          <a:p>
            <a:pPr marL="68580" lvl="0" defTabSz="685800">
              <a:lnSpc>
                <a:spcPct val="94000"/>
              </a:lnSpc>
              <a:spcBef>
                <a:spcPts val="1000"/>
              </a:spcBef>
              <a:spcAft>
                <a:spcPts val="200"/>
              </a:spcAft>
              <a:buClr>
                <a:prstClr val="black">
                  <a:lumMod val="85000"/>
                  <a:lumOff val="15000"/>
                </a:prstClr>
              </a:buClr>
            </a:pPr>
            <a:endParaRPr lang="en-US" sz="2000" b="1" dirty="0">
              <a:solidFill>
                <a:prstClr val="black">
                  <a:lumMod val="85000"/>
                  <a:lumOff val="15000"/>
                </a:prstClr>
              </a:solidFill>
            </a:endParaRPr>
          </a:p>
        </p:txBody>
      </p:sp>
      <p:grpSp>
        <p:nvGrpSpPr>
          <p:cNvPr id="19" name="Group 18"/>
          <p:cNvGrpSpPr/>
          <p:nvPr/>
        </p:nvGrpSpPr>
        <p:grpSpPr>
          <a:xfrm>
            <a:off x="138685" y="5047270"/>
            <a:ext cx="8775818" cy="792024"/>
            <a:chOff x="139582" y="5611974"/>
            <a:chExt cx="8775818" cy="792024"/>
          </a:xfrm>
        </p:grpSpPr>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582" y="5611974"/>
              <a:ext cx="8756768" cy="792024"/>
            </a:xfrm>
            <a:prstGeom prst="rect">
              <a:avLst/>
            </a:prstGeom>
          </p:spPr>
        </p:pic>
        <p:sp>
          <p:nvSpPr>
            <p:cNvPr id="13" name="Rectangle 12"/>
            <p:cNvSpPr/>
            <p:nvPr/>
          </p:nvSpPr>
          <p:spPr>
            <a:xfrm>
              <a:off x="212121" y="5807668"/>
              <a:ext cx="1118616" cy="5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286000" y="5807668"/>
              <a:ext cx="509016" cy="5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501384" y="5789698"/>
              <a:ext cx="2414016" cy="5751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15"/>
          <p:cNvSpPr>
            <a:spLocks noGrp="1"/>
          </p:cNvSpPr>
          <p:nvPr>
            <p:ph type="sldNum" sz="quarter" idx="12"/>
          </p:nvPr>
        </p:nvSpPr>
        <p:spPr/>
        <p:txBody>
          <a:bodyPr/>
          <a:lstStyle/>
          <a:p>
            <a:fld id="{5B94D811-1472-4646-8C36-BE2D3778D71D}" type="slidenum">
              <a:rPr lang="en-US" smtClean="0"/>
              <a:t>15</a:t>
            </a:fld>
            <a:endParaRPr lang="en-US" dirty="0"/>
          </a:p>
        </p:txBody>
      </p:sp>
      <p:pic>
        <p:nvPicPr>
          <p:cNvPr id="20" name="Picture 19" descr="Instructional &lt;strong&gt;Resources&lt;/strong&gt; Pic.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spTree>
    <p:extLst>
      <p:ext uri="{BB962C8B-B14F-4D97-AF65-F5344CB8AC3E}">
        <p14:creationId xmlns:p14="http://schemas.microsoft.com/office/powerpoint/2010/main" val="41313798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116" y="3195925"/>
            <a:ext cx="685800"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47225"/>
            <a:ext cx="8610600" cy="707886"/>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4000" dirty="0" smtClean="0">
                <a:latin typeface="+mj-lt"/>
                <a:ea typeface="+mj-ea"/>
                <a:cs typeface="+mj-cs"/>
              </a:rPr>
              <a:t>Print Pre-ID Labels</a:t>
            </a:r>
            <a:endParaRPr lang="en-US" sz="4000" dirty="0">
              <a:latin typeface="+mj-lt"/>
              <a:ea typeface="+mj-ea"/>
              <a:cs typeface="+mj-cs"/>
            </a:endParaRPr>
          </a:p>
        </p:txBody>
      </p:sp>
      <p:sp>
        <p:nvSpPr>
          <p:cNvPr id="12" name="TextBox 11"/>
          <p:cNvSpPr txBox="1"/>
          <p:nvPr/>
        </p:nvSpPr>
        <p:spPr>
          <a:xfrm>
            <a:off x="956240" y="1845735"/>
            <a:ext cx="4193276" cy="2246769"/>
          </a:xfrm>
          <a:prstGeom prst="rect">
            <a:avLst/>
          </a:prstGeom>
          <a:noFill/>
        </p:spPr>
        <p:txBody>
          <a:bodyPr wrap="square" rtlCol="0">
            <a:spAutoFit/>
          </a:bodyPr>
          <a:lstStyle/>
          <a:p>
            <a:pPr marL="0" marR="0" lvl="1"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lang="en-US" sz="3200" b="1" dirty="0" smtClean="0">
                <a:solidFill>
                  <a:prstClr val="black">
                    <a:lumMod val="85000"/>
                    <a:lumOff val="15000"/>
                  </a:prstClr>
                </a:solidFill>
              </a:rPr>
              <a:t>Student List:</a:t>
            </a:r>
            <a:endParaRPr kumimoji="0" lang="en-US" sz="3200" b="1" i="0" u="none" strike="noStrike" kern="1200" cap="none" spc="0" normalizeH="0" baseline="0" noProof="0" dirty="0" smtClean="0">
              <a:ln>
                <a:noFill/>
              </a:ln>
              <a:solidFill>
                <a:prstClr val="black">
                  <a:lumMod val="85000"/>
                  <a:lumOff val="15000"/>
                </a:prstClr>
              </a:solidFill>
              <a:effectLst/>
              <a:uLnTx/>
              <a:uFillTx/>
            </a:endParaRPr>
          </a:p>
          <a:p>
            <a:pPr marL="0" marR="0" lvl="1"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400" b="0" i="0" u="none" strike="noStrike" kern="1200" cap="none" spc="0" normalizeH="0" baseline="0" noProof="0" dirty="0" smtClean="0">
                <a:ln>
                  <a:noFill/>
                </a:ln>
                <a:solidFill>
                  <a:prstClr val="black">
                    <a:lumMod val="85000"/>
                    <a:lumOff val="15000"/>
                  </a:prstClr>
                </a:solidFill>
                <a:effectLst/>
                <a:uLnTx/>
                <a:uFillTx/>
                <a:ea typeface="+mn-ea"/>
                <a:cs typeface="+mn-cs"/>
              </a:rPr>
              <a:t>Individual </a:t>
            </a:r>
            <a:r>
              <a:rPr kumimoji="0" lang="en-US" sz="2400" b="0" i="0" u="none" strike="noStrike" kern="1200" cap="none" spc="0" normalizeH="0" baseline="0" noProof="0" dirty="0">
                <a:ln>
                  <a:noFill/>
                </a:ln>
                <a:solidFill>
                  <a:prstClr val="black">
                    <a:lumMod val="85000"/>
                    <a:lumOff val="15000"/>
                  </a:prstClr>
                </a:solidFill>
                <a:effectLst/>
                <a:uLnTx/>
                <a:uFillTx/>
                <a:ea typeface="+mn-ea"/>
                <a:cs typeface="+mn-cs"/>
              </a:rPr>
              <a:t>students can be selected </a:t>
            </a:r>
            <a:r>
              <a:rPr kumimoji="0" lang="en-US" sz="2400" b="0" i="0" u="none" strike="noStrike" kern="1200" cap="none" spc="0" normalizeH="0" baseline="0" noProof="0" dirty="0" smtClean="0">
                <a:ln>
                  <a:noFill/>
                </a:ln>
                <a:solidFill>
                  <a:prstClr val="black">
                    <a:lumMod val="85000"/>
                    <a:lumOff val="15000"/>
                  </a:prstClr>
                </a:solidFill>
                <a:effectLst/>
                <a:uLnTx/>
                <a:uFillTx/>
                <a:ea typeface="+mn-ea"/>
                <a:cs typeface="+mn-cs"/>
              </a:rPr>
              <a:t>from TIDE for:</a:t>
            </a:r>
          </a:p>
          <a:p>
            <a:pPr marR="0" lvl="1" indent="-279400"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0" i="0" u="none" strike="noStrike" kern="1200" cap="none" spc="0" normalizeH="0" baseline="0" noProof="0" dirty="0" smtClean="0">
                <a:ln>
                  <a:noFill/>
                </a:ln>
                <a:solidFill>
                  <a:prstClr val="black">
                    <a:lumMod val="85000"/>
                    <a:lumOff val="15000"/>
                  </a:prstClr>
                </a:solidFill>
                <a:effectLst/>
                <a:uLnTx/>
                <a:uFillTx/>
                <a:ea typeface="+mn-ea"/>
                <a:cs typeface="+mn-cs"/>
              </a:rPr>
              <a:t>Test Tickets</a:t>
            </a:r>
          </a:p>
          <a:p>
            <a:pPr marR="0" lvl="1" indent="-279400"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1" i="0" u="none" strike="noStrike" kern="1200" cap="none" spc="0" normalizeH="0" baseline="0" noProof="0" dirty="0" smtClean="0">
                <a:ln>
                  <a:noFill/>
                </a:ln>
                <a:solidFill>
                  <a:prstClr val="black">
                    <a:lumMod val="85000"/>
                    <a:lumOff val="15000"/>
                  </a:prstClr>
                </a:solidFill>
                <a:effectLst/>
                <a:uLnTx/>
                <a:uFillTx/>
                <a:ea typeface="+mn-ea"/>
                <a:cs typeface="+mn-cs"/>
              </a:rPr>
              <a:t>PreID Labels </a:t>
            </a:r>
          </a:p>
          <a:p>
            <a:pPr marR="0" lvl="1" indent="-279400"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0" i="0" u="none" strike="noStrike" kern="1200" cap="none" spc="0" normalizeH="0" baseline="0" noProof="0" dirty="0" smtClean="0">
                <a:ln>
                  <a:noFill/>
                </a:ln>
                <a:solidFill>
                  <a:prstClr val="black">
                    <a:lumMod val="85000"/>
                    <a:lumOff val="15000"/>
                  </a:prstClr>
                </a:solidFill>
                <a:effectLst/>
                <a:uLnTx/>
                <a:uFillTx/>
                <a:ea typeface="+mn-ea"/>
                <a:cs typeface="+mn-cs"/>
              </a:rPr>
              <a:t>Student Settings &amp; Tools</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p:txBody>
      </p:sp>
      <p:grpSp>
        <p:nvGrpSpPr>
          <p:cNvPr id="3" name="Group 2"/>
          <p:cNvGrpSpPr/>
          <p:nvPr/>
        </p:nvGrpSpPr>
        <p:grpSpPr>
          <a:xfrm>
            <a:off x="5035927" y="2323153"/>
            <a:ext cx="3650873" cy="2721966"/>
            <a:chOff x="5035927" y="1726078"/>
            <a:chExt cx="3650873" cy="2721966"/>
          </a:xfrm>
        </p:grpSpPr>
        <p:pic>
          <p:nvPicPr>
            <p:cNvPr id="13" name="Picture 1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5927" y="1726078"/>
              <a:ext cx="3650873" cy="2617231"/>
            </a:xfrm>
            <a:prstGeom prst="rect">
              <a:avLst/>
            </a:prstGeom>
          </p:spPr>
        </p:pic>
        <p:sp>
          <p:nvSpPr>
            <p:cNvPr id="9" name="Oval 8"/>
            <p:cNvSpPr/>
            <p:nvPr/>
          </p:nvSpPr>
          <p:spPr>
            <a:xfrm>
              <a:off x="5181600" y="3284650"/>
              <a:ext cx="228600" cy="266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8" name="Oval 7"/>
            <p:cNvSpPr/>
            <p:nvPr/>
          </p:nvSpPr>
          <p:spPr>
            <a:xfrm>
              <a:off x="5181600" y="4238575"/>
              <a:ext cx="228600" cy="2094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10" name="TextBox 9"/>
          <p:cNvSpPr txBox="1"/>
          <p:nvPr/>
        </p:nvSpPr>
        <p:spPr>
          <a:xfrm>
            <a:off x="714116" y="5120821"/>
            <a:ext cx="7972684" cy="707886"/>
          </a:xfrm>
          <a:prstGeom prst="rect">
            <a:avLst/>
          </a:prstGeom>
          <a:noFill/>
        </p:spPr>
        <p:txBody>
          <a:bodyPr wrap="square" rtlCol="0">
            <a:spAutoFit/>
          </a:bodyPr>
          <a:lstStyle/>
          <a:p>
            <a:pPr marL="6858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prstClr val="black">
                    <a:lumMod val="85000"/>
                    <a:lumOff val="15000"/>
                  </a:prstClr>
                </a:solidFill>
                <a:effectLst/>
                <a:uLnTx/>
                <a:uFillTx/>
                <a:ea typeface="+mn-ea"/>
                <a:cs typeface="+mn-cs"/>
              </a:rPr>
              <a:t>Printing PreID labels</a:t>
            </a:r>
            <a:r>
              <a:rPr kumimoji="0" lang="en-US" sz="2000" b="1" i="0" u="none" strike="noStrike" kern="1200" cap="none" spc="0" normalizeH="0" noProof="0" dirty="0" smtClean="0">
                <a:ln>
                  <a:noFill/>
                </a:ln>
                <a:solidFill>
                  <a:prstClr val="black">
                    <a:lumMod val="85000"/>
                    <a:lumOff val="15000"/>
                  </a:prstClr>
                </a:solidFill>
                <a:effectLst/>
                <a:uLnTx/>
                <a:uFillTx/>
                <a:ea typeface="+mn-ea"/>
                <a:cs typeface="+mn-cs"/>
              </a:rPr>
              <a:t> is only available under Print Test Tickets </a:t>
            </a:r>
            <a:r>
              <a:rPr kumimoji="0" lang="en-US" sz="2000" b="1" i="0" u="none" strike="noStrike" kern="1200" cap="none" spc="0" normalizeH="0" noProof="0" dirty="0" smtClean="0">
                <a:ln>
                  <a:noFill/>
                </a:ln>
                <a:solidFill>
                  <a:prstClr val="black">
                    <a:lumMod val="85000"/>
                    <a:lumOff val="15000"/>
                  </a:prstClr>
                </a:solidFill>
                <a:effectLst/>
                <a:uLnTx/>
                <a:uFillTx/>
                <a:ea typeface="+mn-ea"/>
                <a:cs typeface="+mn-cs"/>
                <a:sym typeface="Wingdings" panose="05000000000000000000" pitchFamily="2" charset="2"/>
              </a:rPr>
              <a:t> Print from Student List</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p:txBody>
      </p:sp>
      <p:sp>
        <p:nvSpPr>
          <p:cNvPr id="2" name="Slide Number Placeholder 1"/>
          <p:cNvSpPr>
            <a:spLocks noGrp="1"/>
          </p:cNvSpPr>
          <p:nvPr>
            <p:ph type="sldNum" sz="quarter" idx="12"/>
          </p:nvPr>
        </p:nvSpPr>
        <p:spPr/>
        <p:txBody>
          <a:bodyPr/>
          <a:lstStyle/>
          <a:p>
            <a:fld id="{5B94D811-1472-4646-8C36-BE2D3778D71D}" type="slidenum">
              <a:rPr lang="en-US" smtClean="0"/>
              <a:t>16</a:t>
            </a:fld>
            <a:endParaRPr lang="en-US" dirty="0"/>
          </a:p>
        </p:txBody>
      </p:sp>
      <p:pic>
        <p:nvPicPr>
          <p:cNvPr id="14" name="Picture 13" descr="Instructional &lt;strong&gt;Resources&lt;/strong&gt; P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grpSp>
        <p:nvGrpSpPr>
          <p:cNvPr id="4" name="Group 3"/>
          <p:cNvGrpSpPr/>
          <p:nvPr/>
        </p:nvGrpSpPr>
        <p:grpSpPr>
          <a:xfrm>
            <a:off x="4419600" y="567097"/>
            <a:ext cx="2728536" cy="1776109"/>
            <a:chOff x="4419600" y="567097"/>
            <a:chExt cx="2728536" cy="1776109"/>
          </a:xfrm>
        </p:grpSpPr>
        <p:pic>
          <p:nvPicPr>
            <p:cNvPr id="15" name="Picture 14"/>
            <p:cNvPicPr/>
            <p:nvPr/>
          </p:nvPicPr>
          <p:blipFill>
            <a:blip r:embed="rId6">
              <a:extLst>
                <a:ext uri="{28A0092B-C50C-407E-A947-70E740481C1C}">
                  <a14:useLocalDpi xmlns:a14="http://schemas.microsoft.com/office/drawing/2010/main" val="0"/>
                </a:ext>
              </a:extLst>
            </a:blip>
            <a:stretch>
              <a:fillRect/>
            </a:stretch>
          </p:blipFill>
          <p:spPr>
            <a:xfrm>
              <a:off x="4419600" y="567097"/>
              <a:ext cx="2728536" cy="1776109"/>
            </a:xfrm>
            <a:prstGeom prst="rect">
              <a:avLst/>
            </a:prstGeom>
          </p:spPr>
        </p:pic>
        <p:sp>
          <p:nvSpPr>
            <p:cNvPr id="16" name="Oval 15"/>
            <p:cNvSpPr/>
            <p:nvPr/>
          </p:nvSpPr>
          <p:spPr>
            <a:xfrm>
              <a:off x="4688828" y="1664799"/>
              <a:ext cx="949971" cy="2224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Tree>
    <p:extLst>
      <p:ext uri="{BB962C8B-B14F-4D97-AF65-F5344CB8AC3E}">
        <p14:creationId xmlns:p14="http://schemas.microsoft.com/office/powerpoint/2010/main" val="204639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361" y="2141352"/>
            <a:ext cx="4055759" cy="2246769"/>
          </a:xfrm>
          <a:prstGeom prst="rect">
            <a:avLst/>
          </a:prstGeom>
          <a:noFill/>
        </p:spPr>
        <p:txBody>
          <a:bodyPr wrap="square" rtlCol="0">
            <a:spAutoFit/>
          </a:bodyPr>
          <a:lstStyle/>
          <a:p>
            <a:pPr marL="0" marR="0" lvl="1"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3200" b="1" i="0" u="none" strike="noStrike" kern="1200" cap="none" spc="0" normalizeH="0" baseline="0" noProof="0" dirty="0" smtClean="0">
                <a:ln>
                  <a:noFill/>
                </a:ln>
                <a:solidFill>
                  <a:prstClr val="black">
                    <a:lumMod val="85000"/>
                    <a:lumOff val="15000"/>
                  </a:prstClr>
                </a:solidFill>
                <a:effectLst/>
                <a:uLnTx/>
                <a:uFillTx/>
                <a:ea typeface="+mn-ea"/>
                <a:cs typeface="+mn-cs"/>
              </a:rPr>
              <a:t>Roster List:</a:t>
            </a:r>
          </a:p>
          <a:p>
            <a:pPr marL="0" marR="0" lvl="1" algn="l" defTabSz="914400" rtl="0" eaLnBrk="1" fontAlgn="auto" latinLnBrk="0" hangingPunct="1">
              <a:lnSpc>
                <a:spcPct val="100000"/>
              </a:lnSpc>
              <a:spcBef>
                <a:spcPts val="0"/>
              </a:spcBef>
              <a:spcAft>
                <a:spcPts val="0"/>
              </a:spcAft>
              <a:buClr>
                <a:prstClr val="black">
                  <a:lumMod val="85000"/>
                  <a:lumOff val="15000"/>
                </a:prstClr>
              </a:buClr>
              <a:buSzTx/>
              <a:buFontTx/>
              <a:buNone/>
              <a:tabLst/>
              <a:defRPr/>
            </a:pPr>
            <a:r>
              <a:rPr kumimoji="0" lang="en-US" sz="2400" b="0" i="0" u="none" strike="noStrike" kern="1200" cap="none" spc="0" normalizeH="0" baseline="0" noProof="0" dirty="0" smtClean="0">
                <a:ln>
                  <a:noFill/>
                </a:ln>
                <a:solidFill>
                  <a:prstClr val="black">
                    <a:lumMod val="85000"/>
                    <a:lumOff val="15000"/>
                  </a:prstClr>
                </a:solidFill>
                <a:effectLst/>
                <a:uLnTx/>
                <a:uFillTx/>
                <a:ea typeface="+mn-ea"/>
                <a:cs typeface="+mn-cs"/>
              </a:rPr>
              <a:t>Rosters can be selected to print:</a:t>
            </a:r>
          </a:p>
          <a:p>
            <a:pPr marL="285750" marR="0" lvl="1" indent="-53975" algn="l" defTabSz="914400" rtl="0" eaLnBrk="1" fontAlgn="auto" latinLnBrk="0" hangingPunct="1">
              <a:lnSpc>
                <a:spcPct val="100000"/>
              </a:lnSpc>
              <a:spcBef>
                <a:spcPts val="0"/>
              </a:spcBef>
              <a:spcAft>
                <a:spcPts val="0"/>
              </a:spcAft>
              <a:buClr>
                <a:prstClr val="black">
                  <a:lumMod val="85000"/>
                  <a:lumOff val="15000"/>
                </a:prstClr>
              </a:buClr>
              <a:buSzTx/>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1" i="0" u="none" strike="noStrike" kern="1200" cap="none" spc="0" normalizeH="0" baseline="0" noProof="0" dirty="0" smtClean="0">
                <a:ln>
                  <a:noFill/>
                </a:ln>
                <a:solidFill>
                  <a:prstClr val="black">
                    <a:lumMod val="85000"/>
                    <a:lumOff val="15000"/>
                  </a:prstClr>
                </a:solidFill>
                <a:effectLst/>
                <a:uLnTx/>
                <a:uFillTx/>
                <a:ea typeface="+mn-ea"/>
                <a:cs typeface="+mn-cs"/>
              </a:rPr>
              <a:t>A Roster List</a:t>
            </a:r>
          </a:p>
          <a:p>
            <a:pPr marL="285750" marR="0" lvl="1" indent="-53975" algn="l" defTabSz="914400" rtl="0" eaLnBrk="1" fontAlgn="auto" latinLnBrk="0" hangingPunct="1">
              <a:lnSpc>
                <a:spcPct val="100000"/>
              </a:lnSpc>
              <a:spcBef>
                <a:spcPts val="0"/>
              </a:spcBef>
              <a:spcAft>
                <a:spcPts val="0"/>
              </a:spcAft>
              <a:buClr>
                <a:prstClr val="black">
                  <a:lumMod val="85000"/>
                  <a:lumOff val="15000"/>
                </a:prstClr>
              </a:buClr>
              <a:buSzTx/>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0" i="0" u="none" strike="noStrike" kern="1200" cap="none" spc="0" normalizeH="0" baseline="0" noProof="0" dirty="0" smtClean="0">
                <a:ln>
                  <a:noFill/>
                </a:ln>
                <a:solidFill>
                  <a:prstClr val="black">
                    <a:lumMod val="85000"/>
                    <a:lumOff val="15000"/>
                  </a:prstClr>
                </a:solidFill>
                <a:effectLst/>
                <a:uLnTx/>
                <a:uFillTx/>
                <a:ea typeface="+mn-ea"/>
                <a:cs typeface="+mn-cs"/>
              </a:rPr>
              <a:t>Test Tickets</a:t>
            </a:r>
          </a:p>
          <a:p>
            <a:pPr marL="285750" marR="0" lvl="1" indent="-53975" algn="l" defTabSz="914400" rtl="0" eaLnBrk="1" fontAlgn="auto" latinLnBrk="0" hangingPunct="1">
              <a:lnSpc>
                <a:spcPct val="100000"/>
              </a:lnSpc>
              <a:spcBef>
                <a:spcPts val="0"/>
              </a:spcBef>
              <a:spcAft>
                <a:spcPts val="0"/>
              </a:spcAft>
              <a:buClr>
                <a:prstClr val="black">
                  <a:lumMod val="85000"/>
                  <a:lumOff val="15000"/>
                </a:prstClr>
              </a:buClr>
              <a:buSzTx/>
              <a:tabLst/>
              <a:defRPr/>
            </a:pPr>
            <a:r>
              <a:rPr kumimoji="0" lang="en-US" sz="2000" b="0" i="0" u="none" strike="noStrike" kern="1200" cap="none" spc="0" normalizeH="0" baseline="0" noProof="0" dirty="0">
                <a:ln>
                  <a:noFill/>
                </a:ln>
                <a:solidFill>
                  <a:prstClr val="black">
                    <a:lumMod val="85000"/>
                    <a:lumOff val="15000"/>
                  </a:prstClr>
                </a:solidFill>
                <a:effectLst/>
                <a:uLnTx/>
                <a:uFillTx/>
                <a:ea typeface="+mn-ea"/>
                <a:cs typeface="+mn-cs"/>
              </a:rPr>
              <a:t>	</a:t>
            </a:r>
            <a:r>
              <a:rPr kumimoji="0" lang="en-US" sz="2000" b="0" i="0" u="none" strike="noStrike" kern="1200" cap="none" spc="0" normalizeH="0" baseline="0" noProof="0" dirty="0" smtClean="0">
                <a:ln>
                  <a:noFill/>
                </a:ln>
                <a:solidFill>
                  <a:prstClr val="black">
                    <a:lumMod val="85000"/>
                    <a:lumOff val="15000"/>
                  </a:prstClr>
                </a:solidFill>
                <a:effectLst/>
                <a:uLnTx/>
                <a:uFillTx/>
                <a:ea typeface="+mn-ea"/>
                <a:cs typeface="+mn-cs"/>
              </a:rPr>
              <a:t>Student Settings &amp; Tools </a:t>
            </a:r>
            <a:endParaRPr kumimoji="0" lang="en-US" sz="2000" b="0" i="0" u="none" strike="noStrike" kern="1200" cap="none" spc="0" normalizeH="0" baseline="0" noProof="0" dirty="0">
              <a:ln>
                <a:noFill/>
              </a:ln>
              <a:solidFill>
                <a:prstClr val="black">
                  <a:lumMod val="85000"/>
                  <a:lumOff val="15000"/>
                </a:prstClr>
              </a:solidFill>
              <a:effectLst/>
              <a:uLnTx/>
              <a:uFillTx/>
              <a:ea typeface="+mn-ea"/>
              <a:cs typeface="+mn-cs"/>
            </a:endParaRPr>
          </a:p>
        </p:txBody>
      </p:sp>
      <p:pic>
        <p:nvPicPr>
          <p:cNvPr id="5" name="Picture 2" descr="C:\Users\07460\AppData\Local\Microsoft\Windows\Temporary Internet Files\Content.IE5\546DB31H\1024px-New_icon_bluestar16_bol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479" y="3351236"/>
            <a:ext cx="685800" cy="685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4859476" y="2545706"/>
            <a:ext cx="3792841" cy="2401594"/>
            <a:chOff x="4893959" y="2074925"/>
            <a:chExt cx="3792841" cy="2401594"/>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3959" y="2074925"/>
              <a:ext cx="3792841" cy="2296860"/>
            </a:xfrm>
            <a:prstGeom prst="rect">
              <a:avLst/>
            </a:prstGeom>
          </p:spPr>
        </p:pic>
        <p:sp>
          <p:nvSpPr>
            <p:cNvPr id="8" name="Oval 7"/>
            <p:cNvSpPr/>
            <p:nvPr/>
          </p:nvSpPr>
          <p:spPr>
            <a:xfrm>
              <a:off x="5166804" y="4267050"/>
              <a:ext cx="228600" cy="20946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sp>
          <p:nvSpPr>
            <p:cNvPr id="9" name="Oval 8"/>
            <p:cNvSpPr/>
            <p:nvPr/>
          </p:nvSpPr>
          <p:spPr>
            <a:xfrm>
              <a:off x="4893959" y="3448050"/>
              <a:ext cx="228600" cy="266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
        <p:nvSpPr>
          <p:cNvPr id="10" name="TextBox 9"/>
          <p:cNvSpPr txBox="1"/>
          <p:nvPr/>
        </p:nvSpPr>
        <p:spPr>
          <a:xfrm>
            <a:off x="384621" y="5109694"/>
            <a:ext cx="8153400" cy="769441"/>
          </a:xfrm>
          <a:prstGeom prst="rect">
            <a:avLst/>
          </a:prstGeom>
          <a:noFill/>
        </p:spPr>
        <p:txBody>
          <a:bodyPr wrap="square" rtlCol="0">
            <a:spAutoFit/>
          </a:bodyPr>
          <a:lstStyle/>
          <a:p>
            <a:pPr marL="365760" marR="0" lvl="1" indent="0" algn="l" defTabSz="914400" rtl="0" eaLnBrk="1" fontAlgn="auto" latinLnBrk="0" hangingPunct="1">
              <a:lnSpc>
                <a:spcPct val="100000"/>
              </a:lnSpc>
              <a:spcBef>
                <a:spcPct val="20000"/>
              </a:spcBef>
              <a:spcAft>
                <a:spcPts val="0"/>
              </a:spcAft>
              <a:buClr>
                <a:prstClr val="black">
                  <a:lumMod val="85000"/>
                  <a:lumOff val="15000"/>
                </a:prstClr>
              </a:buClr>
              <a:buSzPct val="76000"/>
              <a:buFontTx/>
              <a:buNone/>
              <a:tabLst/>
              <a:defRPr/>
            </a:pPr>
            <a:r>
              <a:rPr lang="en-US" sz="2200" b="1" dirty="0" smtClean="0">
                <a:solidFill>
                  <a:prstClr val="black">
                    <a:lumMod val="85000"/>
                    <a:lumOff val="15000"/>
                  </a:prstClr>
                </a:solidFill>
              </a:rPr>
              <a:t>The TA can also print a TIDE Roster List ahead of time to identify students that may not be in TIDE.</a:t>
            </a:r>
            <a:endParaRPr kumimoji="0" lang="en-US" sz="2200" b="1" i="0" u="none" strike="noStrike" kern="1200" cap="none" spc="0" normalizeH="0" baseline="0" noProof="0" dirty="0">
              <a:ln>
                <a:noFill/>
              </a:ln>
              <a:solidFill>
                <a:prstClr val="black">
                  <a:lumMod val="85000"/>
                  <a:lumOff val="15000"/>
                </a:prstClr>
              </a:solidFill>
              <a:effectLst/>
              <a:uLnTx/>
              <a:uFillTx/>
            </a:endParaRPr>
          </a:p>
        </p:txBody>
      </p:sp>
      <p:sp>
        <p:nvSpPr>
          <p:cNvPr id="11" name="TextBox 10"/>
          <p:cNvSpPr txBox="1"/>
          <p:nvPr/>
        </p:nvSpPr>
        <p:spPr>
          <a:xfrm>
            <a:off x="384622" y="-47225"/>
            <a:ext cx="7864752" cy="707886"/>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US" sz="4000" dirty="0" smtClean="0">
                <a:latin typeface="+mj-lt"/>
                <a:ea typeface="+mj-ea"/>
                <a:cs typeface="+mj-cs"/>
              </a:rPr>
              <a:t>Print Rosters or a Test Ticket</a:t>
            </a:r>
            <a:endParaRPr lang="en-US" sz="4000" dirty="0">
              <a:latin typeface="+mj-lt"/>
              <a:ea typeface="+mj-ea"/>
              <a:cs typeface="+mj-cs"/>
            </a:endParaRPr>
          </a:p>
        </p:txBody>
      </p:sp>
      <p:sp>
        <p:nvSpPr>
          <p:cNvPr id="2" name="Slide Number Placeholder 1"/>
          <p:cNvSpPr>
            <a:spLocks noGrp="1"/>
          </p:cNvSpPr>
          <p:nvPr>
            <p:ph type="sldNum" sz="quarter" idx="12"/>
          </p:nvPr>
        </p:nvSpPr>
        <p:spPr/>
        <p:txBody>
          <a:bodyPr/>
          <a:lstStyle/>
          <a:p>
            <a:fld id="{5B94D811-1472-4646-8C36-BE2D3778D71D}" type="slidenum">
              <a:rPr lang="en-US" smtClean="0"/>
              <a:t>17</a:t>
            </a:fld>
            <a:endParaRPr lang="en-US" dirty="0"/>
          </a:p>
        </p:txBody>
      </p:sp>
      <p:pic>
        <p:nvPicPr>
          <p:cNvPr id="3" name="Picture 2" descr="Instructional &lt;strong&gt;Resources&lt;/strong&gt; Pic.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grpSp>
        <p:nvGrpSpPr>
          <p:cNvPr id="12" name="Group 11"/>
          <p:cNvGrpSpPr/>
          <p:nvPr/>
        </p:nvGrpSpPr>
        <p:grpSpPr>
          <a:xfrm>
            <a:off x="4461321" y="659991"/>
            <a:ext cx="2728536" cy="1776109"/>
            <a:chOff x="4419600" y="567097"/>
            <a:chExt cx="2728536" cy="1776109"/>
          </a:xfrm>
        </p:grpSpPr>
        <p:pic>
          <p:nvPicPr>
            <p:cNvPr id="13" name="Picture 12"/>
            <p:cNvPicPr/>
            <p:nvPr/>
          </p:nvPicPr>
          <p:blipFill>
            <a:blip r:embed="rId6">
              <a:extLst>
                <a:ext uri="{28A0092B-C50C-407E-A947-70E740481C1C}">
                  <a14:useLocalDpi xmlns:a14="http://schemas.microsoft.com/office/drawing/2010/main" val="0"/>
                </a:ext>
              </a:extLst>
            </a:blip>
            <a:stretch>
              <a:fillRect/>
            </a:stretch>
          </p:blipFill>
          <p:spPr>
            <a:xfrm>
              <a:off x="4419600" y="567097"/>
              <a:ext cx="2728536" cy="1776109"/>
            </a:xfrm>
            <a:prstGeom prst="rect">
              <a:avLst/>
            </a:prstGeom>
          </p:spPr>
        </p:pic>
        <p:sp>
          <p:nvSpPr>
            <p:cNvPr id="14" name="Oval 13"/>
            <p:cNvSpPr/>
            <p:nvPr/>
          </p:nvSpPr>
          <p:spPr>
            <a:xfrm>
              <a:off x="4615614" y="1835434"/>
              <a:ext cx="949971" cy="2224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spTree>
    <p:extLst>
      <p:ext uri="{BB962C8B-B14F-4D97-AF65-F5344CB8AC3E}">
        <p14:creationId xmlns:p14="http://schemas.microsoft.com/office/powerpoint/2010/main" val="422416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p:cNvSpPr txBox="1"/>
          <p:nvPr/>
        </p:nvSpPr>
        <p:spPr>
          <a:xfrm>
            <a:off x="304800" y="-47225"/>
            <a:ext cx="8686800" cy="707886"/>
          </a:xfrm>
          <a:prstGeom prst="rect">
            <a:avLst/>
          </a:prstGeom>
          <a:noFill/>
        </p:spPr>
        <p:txBody>
          <a:bodyPr wrap="square" rtlCol="0">
            <a:spAutoFit/>
          </a:bodyPr>
          <a:lstStyle/>
          <a:p>
            <a:pPr algn="ctr">
              <a:defRPr/>
            </a:pPr>
            <a:r>
              <a:rPr lang="en-US" sz="4000" dirty="0" smtClean="0"/>
              <a:t>Data Cleanup</a:t>
            </a:r>
            <a:endParaRPr lang="en-US" sz="4000" dirty="0"/>
          </a:p>
        </p:txBody>
      </p:sp>
      <p:pic>
        <p:nvPicPr>
          <p:cNvPr id="4102" name="Picture 6" descr="C:\Users\KIMBER~1.DER\AppData\Local\Temp\SNAGHTML5d8b55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6686550" cy="4550880"/>
          </a:xfrm>
          <a:prstGeom prst="rect">
            <a:avLst/>
          </a:prstGeom>
          <a:noFill/>
          <a:ln>
            <a:solidFill>
              <a:schemeClr val="accent5">
                <a:lumMod val="50000"/>
              </a:schemeClr>
            </a:solidFill>
          </a:ln>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1752600" y="991139"/>
            <a:ext cx="4008467" cy="1204064"/>
          </a:xfrm>
          <a:prstGeom prst="rect">
            <a:avLst/>
          </a:prstGeom>
        </p:spPr>
      </p:pic>
      <p:sp>
        <p:nvSpPr>
          <p:cNvPr id="2" name="Slide Number Placeholder 1"/>
          <p:cNvSpPr>
            <a:spLocks noGrp="1"/>
          </p:cNvSpPr>
          <p:nvPr>
            <p:ph type="sldNum" sz="quarter" idx="12"/>
          </p:nvPr>
        </p:nvSpPr>
        <p:spPr/>
        <p:txBody>
          <a:bodyPr/>
          <a:lstStyle/>
          <a:p>
            <a:fld id="{5B94D811-1472-4646-8C36-BE2D3778D71D}" type="slidenum">
              <a:rPr lang="en-US" smtClean="0"/>
              <a:t>18</a:t>
            </a:fld>
            <a:endParaRPr lang="en-US" dirty="0"/>
          </a:p>
        </p:txBody>
      </p:sp>
      <p:sp>
        <p:nvSpPr>
          <p:cNvPr id="3" name="Oval 2"/>
          <p:cNvSpPr/>
          <p:nvPr/>
        </p:nvSpPr>
        <p:spPr>
          <a:xfrm>
            <a:off x="7543800" y="2438400"/>
            <a:ext cx="1600200" cy="213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856558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90600"/>
            <a:ext cx="7946235" cy="36009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85000"/>
                    <a:lumOff val="15000"/>
                  </a:prstClr>
                </a:solidFill>
                <a:effectLst/>
                <a:uLnTx/>
                <a:uFillTx/>
                <a:ea typeface="+mn-ea"/>
                <a:cs typeface="+mn-cs"/>
              </a:rPr>
              <a:t>Score Reports</a:t>
            </a:r>
            <a:endParaRPr kumimoji="0" lang="en-US" sz="2400" b="1"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Score reports </a:t>
            </a:r>
            <a:r>
              <a:rPr kumimoji="0" lang="en-US" sz="1800" b="0" i="0" u="none" strike="noStrike" kern="1200" cap="none" spc="0" normalizeH="0" baseline="0" noProof="0" dirty="0" smtClean="0">
                <a:ln>
                  <a:noFill/>
                </a:ln>
                <a:solidFill>
                  <a:prstClr val="black"/>
                </a:solidFill>
                <a:effectLst/>
                <a:uLnTx/>
                <a:uFillTx/>
                <a:ea typeface="+mn-ea"/>
                <a:cs typeface="+mn-cs"/>
              </a:rPr>
              <a:t>are test results populated into ORS of students tested when all components are scored for the student. This </a:t>
            </a:r>
            <a:r>
              <a:rPr kumimoji="0" lang="en-US" sz="1800" b="0" i="0" u="none" strike="noStrike" kern="1200" cap="none" spc="0" normalizeH="0" baseline="0" noProof="0" dirty="0">
                <a:ln>
                  <a:noFill/>
                </a:ln>
                <a:solidFill>
                  <a:prstClr val="black"/>
                </a:solidFill>
                <a:effectLst/>
                <a:uLnTx/>
                <a:uFillTx/>
                <a:ea typeface="+mn-ea"/>
                <a:cs typeface="+mn-cs"/>
              </a:rPr>
              <a:t>is a report OF TESTED, it does not consider accountability.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lumMod val="85000"/>
                  <a:lumOff val="1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prstClr val="black">
                    <a:lumMod val="85000"/>
                    <a:lumOff val="15000"/>
                  </a:prstClr>
                </a:solidFill>
                <a:effectLst/>
                <a:uLnTx/>
                <a:uFillTx/>
                <a:ea typeface="+mn-ea"/>
                <a:cs typeface="+mn-cs"/>
              </a:rPr>
              <a:t>Retrieve Student Results</a:t>
            </a:r>
            <a:endParaRPr kumimoji="0" lang="en-US" sz="2400" b="1" i="0" u="none" strike="noStrike" kern="1200" cap="none" spc="0" normalizeH="0" baseline="0" noProof="0" dirty="0">
              <a:ln>
                <a:noFill/>
              </a:ln>
              <a:solidFill>
                <a:prstClr val="black">
                  <a:lumMod val="85000"/>
                  <a:lumOff val="15000"/>
                </a:prstClr>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ea typeface="+mn-ea"/>
                <a:cs typeface="+mn-cs"/>
              </a:rPr>
              <a:t>Download excel files by grade, by teacher, or roster. PDFs of individual student reports can be downloaded by group. Use student search to lookup an individual student’s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ea typeface="+mn-ea"/>
                <a:cs typeface="+mn-cs"/>
              </a:rPr>
              <a:t>Note: Regardless of the report you are looking for, always begin with Score Report to set your category of student score results.</a:t>
            </a:r>
          </a:p>
        </p:txBody>
      </p:sp>
      <p:sp>
        <p:nvSpPr>
          <p:cNvPr id="2" name="Slide Number Placeholder 3"/>
          <p:cNvSpPr>
            <a:spLocks noGrp="1"/>
          </p:cNvSpPr>
          <p:nvPr>
            <p:ph type="sldNum" sz="quarter" idx="12"/>
          </p:nvPr>
        </p:nvSpPr>
        <p:spPr>
          <a:xfrm>
            <a:off x="381000" y="1"/>
            <a:ext cx="8610600" cy="589616"/>
          </a:xfrm>
        </p:spPr>
        <p:txBody>
          <a:bodyPr/>
          <a:lstStyle/>
          <a:p>
            <a:pPr marR="0" lvl="0" indent="0" algn="ctr" fontAlgn="auto">
              <a:lnSpc>
                <a:spcPct val="100000"/>
              </a:lnSpc>
              <a:spcBef>
                <a:spcPts val="0"/>
              </a:spcBef>
              <a:spcAft>
                <a:spcPts val="0"/>
              </a:spcAft>
              <a:buClrTx/>
              <a:buSzTx/>
              <a:buFontTx/>
              <a:buNone/>
              <a:tabLst/>
              <a:defRPr/>
            </a:pPr>
            <a:r>
              <a:rPr lang="en-US" sz="4000" dirty="0">
                <a:solidFill>
                  <a:schemeClr val="tx1"/>
                </a:solidFill>
              </a:rPr>
              <a:t>Online Reporting System</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635500"/>
            <a:ext cx="4660012" cy="1752600"/>
          </a:xfrm>
          <a:prstGeom prst="rect">
            <a:avLst/>
          </a:prstGeom>
          <a:ln>
            <a:solidFill>
              <a:schemeClr val="bg1">
                <a:lumMod val="50000"/>
              </a:schemeClr>
            </a:solidFill>
          </a:ln>
        </p:spPr>
      </p:pic>
      <p:grpSp>
        <p:nvGrpSpPr>
          <p:cNvPr id="5" name="Group 4"/>
          <p:cNvGrpSpPr/>
          <p:nvPr/>
        </p:nvGrpSpPr>
        <p:grpSpPr>
          <a:xfrm>
            <a:off x="5257800" y="4591586"/>
            <a:ext cx="3733800" cy="1771114"/>
            <a:chOff x="4800600" y="2362200"/>
            <a:chExt cx="3679203" cy="1447800"/>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2362200"/>
              <a:ext cx="3679203" cy="1447800"/>
            </a:xfrm>
            <a:prstGeom prst="rect">
              <a:avLst/>
            </a:prstGeom>
            <a:ln>
              <a:solidFill>
                <a:schemeClr val="bg1">
                  <a:lumMod val="50000"/>
                </a:schemeClr>
              </a:solidFill>
            </a:ln>
          </p:spPr>
        </p:pic>
        <p:sp>
          <p:nvSpPr>
            <p:cNvPr id="7" name="Oval 6"/>
            <p:cNvSpPr/>
            <p:nvPr/>
          </p:nvSpPr>
          <p:spPr>
            <a:xfrm>
              <a:off x="4876800" y="3214792"/>
              <a:ext cx="259031" cy="5190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a:ea typeface="+mn-ea"/>
                <a:cs typeface="+mn-cs"/>
              </a:endParaRPr>
            </a:p>
          </p:txBody>
        </p:sp>
      </p:grpSp>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7551" y="218223"/>
            <a:ext cx="1024049" cy="1085369"/>
          </a:xfrm>
          <a:prstGeom prst="rect">
            <a:avLst/>
          </a:prstGeom>
        </p:spPr>
      </p:pic>
      <p:cxnSp>
        <p:nvCxnSpPr>
          <p:cNvPr id="10" name="Straight Arrow Connector 9"/>
          <p:cNvCxnSpPr>
            <a:endCxn id="7" idx="1"/>
          </p:cNvCxnSpPr>
          <p:nvPr/>
        </p:nvCxnSpPr>
        <p:spPr>
          <a:xfrm>
            <a:off x="4343400" y="4528710"/>
            <a:ext cx="1030228" cy="1198844"/>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514600" y="5715000"/>
            <a:ext cx="2667000" cy="762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2812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294263"/>
            <a:ext cx="6400800" cy="838200"/>
          </a:xfrm>
        </p:spPr>
        <p:txBody>
          <a:bodyPr>
            <a:noAutofit/>
          </a:bodyPr>
          <a:lstStyle/>
          <a:p>
            <a:pPr algn="ctr"/>
            <a:r>
              <a:rPr lang="en-US" sz="4000" dirty="0" smtClean="0">
                <a:solidFill>
                  <a:schemeClr val="tx1"/>
                </a:solidFill>
              </a:rPr>
              <a:t>TIDE &amp; ORS Overview</a:t>
            </a:r>
            <a:endParaRPr lang="en-US" sz="4000" dirty="0">
              <a:solidFill>
                <a:schemeClr val="tx1"/>
              </a:solidFill>
            </a:endParaRPr>
          </a:p>
        </p:txBody>
      </p:sp>
      <p:sp>
        <p:nvSpPr>
          <p:cNvPr id="5" name="Slide Number Placeholder 4"/>
          <p:cNvSpPr>
            <a:spLocks noGrp="1"/>
          </p:cNvSpPr>
          <p:nvPr>
            <p:ph type="sldNum" sz="quarter" idx="12"/>
          </p:nvPr>
        </p:nvSpPr>
        <p:spPr/>
        <p:txBody>
          <a:bodyPr/>
          <a:lstStyle/>
          <a:p>
            <a:fld id="{5B94D811-1472-4646-8C36-BE2D3778D71D}" type="slidenum">
              <a:rPr lang="en-US" smtClean="0"/>
              <a:t>2</a:t>
            </a:fld>
            <a:endParaRPr lang="en-US" dirty="0"/>
          </a:p>
        </p:txBody>
      </p:sp>
      <p:sp>
        <p:nvSpPr>
          <p:cNvPr id="4" name="TextBox 3"/>
          <p:cNvSpPr txBox="1"/>
          <p:nvPr/>
        </p:nvSpPr>
        <p:spPr>
          <a:xfrm>
            <a:off x="2209800" y="1524000"/>
            <a:ext cx="5638800" cy="3785652"/>
          </a:xfrm>
          <a:prstGeom prst="rect">
            <a:avLst/>
          </a:prstGeom>
          <a:noFill/>
        </p:spPr>
        <p:txBody>
          <a:bodyPr wrap="square" rtlCol="0">
            <a:spAutoFit/>
          </a:bodyPr>
          <a:lstStyle/>
          <a:p>
            <a:pPr marL="342900" indent="-342900">
              <a:buFont typeface="Arial" pitchFamily="34" charset="0"/>
              <a:buChar char="•"/>
            </a:pPr>
            <a:r>
              <a:rPr lang="en-US" sz="2400" dirty="0" smtClean="0"/>
              <a:t>TIDE</a:t>
            </a:r>
            <a:endParaRPr lang="en-US" sz="2400" dirty="0"/>
          </a:p>
          <a:p>
            <a:pPr marL="800100" lvl="1" indent="-342900">
              <a:buFont typeface="Arial" pitchFamily="34" charset="0"/>
              <a:buChar char="•"/>
            </a:pPr>
            <a:r>
              <a:rPr lang="en-US" sz="2400" dirty="0" smtClean="0"/>
              <a:t>Plan &amp; Manage Testing</a:t>
            </a:r>
          </a:p>
          <a:p>
            <a:pPr marL="800100" lvl="1" indent="-342900">
              <a:buFont typeface="Arial" pitchFamily="34" charset="0"/>
              <a:buChar char="•"/>
            </a:pPr>
            <a:r>
              <a:rPr lang="en-US" sz="2400" dirty="0" smtClean="0"/>
              <a:t>Test Completion Rates</a:t>
            </a:r>
          </a:p>
          <a:p>
            <a:pPr marL="800100" lvl="1" indent="-342900">
              <a:buFont typeface="Arial" pitchFamily="34" charset="0"/>
              <a:buChar char="•"/>
            </a:pPr>
            <a:r>
              <a:rPr lang="en-US" sz="2400" dirty="0" smtClean="0"/>
              <a:t>Test Status Code</a:t>
            </a:r>
            <a:endParaRPr lang="en-US" sz="2400" dirty="0"/>
          </a:p>
          <a:p>
            <a:pPr marL="342900" indent="-342900">
              <a:buFont typeface="Arial" pitchFamily="34" charset="0"/>
              <a:buChar char="•"/>
            </a:pPr>
            <a:r>
              <a:rPr lang="en-US" sz="2400" dirty="0" smtClean="0"/>
              <a:t>ORS</a:t>
            </a:r>
            <a:endParaRPr lang="en-US" sz="2400" dirty="0"/>
          </a:p>
          <a:p>
            <a:pPr marL="800100" lvl="1" indent="-342900">
              <a:buFont typeface="Arial" pitchFamily="34" charset="0"/>
              <a:buChar char="•"/>
            </a:pPr>
            <a:r>
              <a:rPr lang="en-US" sz="2400" dirty="0" smtClean="0"/>
              <a:t>Score Reports</a:t>
            </a:r>
            <a:endParaRPr lang="en-US" sz="2400" dirty="0"/>
          </a:p>
          <a:p>
            <a:pPr marL="800100" lvl="1" indent="-342900">
              <a:buFont typeface="Arial" pitchFamily="34" charset="0"/>
              <a:buChar char="•"/>
            </a:pPr>
            <a:r>
              <a:rPr lang="en-US" sz="2400" dirty="0" smtClean="0"/>
              <a:t>Retrieve </a:t>
            </a:r>
            <a:endParaRPr lang="en-US" sz="2400" dirty="0"/>
          </a:p>
          <a:p>
            <a:pPr marL="800100" lvl="1" indent="-342900">
              <a:buFont typeface="Arial" pitchFamily="34" charset="0"/>
              <a:buChar char="•"/>
            </a:pPr>
            <a:r>
              <a:rPr lang="en-US" sz="2400" dirty="0" smtClean="0"/>
              <a:t>Search Student</a:t>
            </a:r>
          </a:p>
          <a:p>
            <a:pPr marL="1257300" lvl="2" indent="-342900">
              <a:buFont typeface="Arial" pitchFamily="34" charset="0"/>
              <a:buChar char="•"/>
            </a:pPr>
            <a:r>
              <a:rPr lang="en-US" sz="2400" dirty="0" smtClean="0"/>
              <a:t>ISR</a:t>
            </a:r>
          </a:p>
          <a:p>
            <a:pPr marL="1257300" lvl="2" indent="-342900">
              <a:buFont typeface="Arial" pitchFamily="34" charset="0"/>
              <a:buChar char="•"/>
            </a:pPr>
            <a:r>
              <a:rPr lang="en-US" sz="2400" dirty="0" smtClean="0"/>
              <a:t>Assessments Completed</a:t>
            </a:r>
            <a:endParaRPr lang="en-US" sz="1100" dirty="0"/>
          </a:p>
        </p:txBody>
      </p:sp>
    </p:spTree>
    <p:extLst>
      <p:ext uri="{BB962C8B-B14F-4D97-AF65-F5344CB8AC3E}">
        <p14:creationId xmlns:p14="http://schemas.microsoft.com/office/powerpoint/2010/main" val="390022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85800"/>
            <a:ext cx="8229601" cy="5791200"/>
          </a:xfrm>
          <a:ln>
            <a:noFill/>
          </a:ln>
        </p:spPr>
        <p:txBody>
          <a:bodyPr>
            <a:normAutofit/>
          </a:bodyPr>
          <a:lstStyle/>
          <a:p>
            <a:pPr marL="365760" lvl="1" indent="0">
              <a:buClr>
                <a:schemeClr val="tx1">
                  <a:lumMod val="85000"/>
                  <a:lumOff val="15000"/>
                </a:schemeClr>
              </a:buClr>
              <a:buNone/>
            </a:pPr>
            <a:r>
              <a:rPr lang="en-US" sz="2000" b="1" dirty="0" smtClean="0">
                <a:solidFill>
                  <a:schemeClr val="tx1">
                    <a:lumMod val="85000"/>
                    <a:lumOff val="15000"/>
                  </a:schemeClr>
                </a:solidFill>
              </a:rPr>
              <a:t>Definitions of the score categories for student results </a:t>
            </a:r>
            <a:r>
              <a:rPr lang="en-US" b="1" dirty="0">
                <a:solidFill>
                  <a:schemeClr val="tx1">
                    <a:lumMod val="85000"/>
                    <a:lumOff val="15000"/>
                  </a:schemeClr>
                </a:solidFill>
              </a:rPr>
              <a:t>	</a:t>
            </a:r>
            <a:endParaRPr lang="en-US" b="1" dirty="0" smtClean="0">
              <a:solidFill>
                <a:schemeClr val="tx1">
                  <a:lumMod val="85000"/>
                  <a:lumOff val="15000"/>
                </a:schemeClr>
              </a:solidFill>
            </a:endParaRPr>
          </a:p>
          <a:p>
            <a:pPr marL="365760" lvl="1" indent="0">
              <a:buClr>
                <a:schemeClr val="tx1">
                  <a:lumMod val="85000"/>
                  <a:lumOff val="15000"/>
                </a:schemeClr>
              </a:buClr>
              <a:buNone/>
            </a:pPr>
            <a:r>
              <a:rPr lang="en-US" sz="2000" b="1" dirty="0">
                <a:solidFill>
                  <a:schemeClr val="tx1">
                    <a:lumMod val="85000"/>
                    <a:lumOff val="15000"/>
                  </a:schemeClr>
                </a:solidFill>
              </a:rPr>
              <a:t> </a:t>
            </a:r>
            <a:r>
              <a:rPr lang="en-US" sz="2000" dirty="0" smtClean="0">
                <a:solidFill>
                  <a:schemeClr val="tx1">
                    <a:lumMod val="85000"/>
                    <a:lumOff val="15000"/>
                  </a:schemeClr>
                </a:solidFill>
              </a:rPr>
              <a:t>1</a:t>
            </a:r>
            <a:r>
              <a:rPr lang="en-US" sz="2000" dirty="0">
                <a:solidFill>
                  <a:schemeClr val="tx1">
                    <a:lumMod val="85000"/>
                    <a:lumOff val="15000"/>
                  </a:schemeClr>
                </a:solidFill>
              </a:rPr>
              <a:t>. </a:t>
            </a:r>
            <a:r>
              <a:rPr lang="en-US" sz="1800" dirty="0">
                <a:solidFill>
                  <a:schemeClr val="tx1">
                    <a:lumMod val="85000"/>
                    <a:lumOff val="15000"/>
                  </a:schemeClr>
                </a:solidFill>
              </a:rPr>
              <a:t>Students who were </a:t>
            </a:r>
            <a:r>
              <a:rPr lang="en-US" sz="1800" u="sng" dirty="0">
                <a:solidFill>
                  <a:schemeClr val="tx1">
                    <a:lumMod val="85000"/>
                    <a:lumOff val="15000"/>
                  </a:schemeClr>
                </a:solidFill>
              </a:rPr>
              <a:t>mine at the end</a:t>
            </a:r>
          </a:p>
          <a:p>
            <a:pPr marL="365760" lvl="1" indent="0">
              <a:buClr>
                <a:schemeClr val="tx1">
                  <a:lumMod val="85000"/>
                  <a:lumOff val="15000"/>
                </a:schemeClr>
              </a:buClr>
              <a:buNone/>
            </a:pPr>
            <a:r>
              <a:rPr lang="en-US" sz="1800" dirty="0">
                <a:solidFill>
                  <a:schemeClr val="tx1">
                    <a:lumMod val="85000"/>
                    <a:lumOff val="15000"/>
                  </a:schemeClr>
                </a:solidFill>
              </a:rPr>
              <a:t>	2. </a:t>
            </a:r>
            <a:r>
              <a:rPr lang="en-US" sz="1800" u="sng" dirty="0">
                <a:solidFill>
                  <a:schemeClr val="tx1">
                    <a:lumMod val="85000"/>
                    <a:lumOff val="15000"/>
                  </a:schemeClr>
                </a:solidFill>
              </a:rPr>
              <a:t>My current</a:t>
            </a:r>
            <a:r>
              <a:rPr lang="en-US" sz="1800" dirty="0">
                <a:solidFill>
                  <a:schemeClr val="tx1">
                    <a:lumMod val="85000"/>
                    <a:lumOff val="15000"/>
                  </a:schemeClr>
                </a:solidFill>
              </a:rPr>
              <a:t> students</a:t>
            </a:r>
          </a:p>
          <a:p>
            <a:pPr marL="365760" lvl="1" indent="0">
              <a:buClr>
                <a:schemeClr val="tx1">
                  <a:lumMod val="85000"/>
                  <a:lumOff val="15000"/>
                </a:schemeClr>
              </a:buClr>
              <a:buNone/>
            </a:pPr>
            <a:r>
              <a:rPr lang="en-US" sz="1800" dirty="0">
                <a:solidFill>
                  <a:schemeClr val="tx1">
                    <a:lumMod val="85000"/>
                    <a:lumOff val="15000"/>
                  </a:schemeClr>
                </a:solidFill>
              </a:rPr>
              <a:t>	3. </a:t>
            </a:r>
            <a:r>
              <a:rPr lang="en-US" sz="1800" u="sng" dirty="0">
                <a:solidFill>
                  <a:schemeClr val="tx1">
                    <a:lumMod val="85000"/>
                    <a:lumOff val="15000"/>
                  </a:schemeClr>
                </a:solidFill>
              </a:rPr>
              <a:t>Mine when </a:t>
            </a:r>
            <a:r>
              <a:rPr lang="en-US" sz="1800" u="sng" dirty="0" smtClean="0">
                <a:solidFill>
                  <a:schemeClr val="tx1">
                    <a:lumMod val="85000"/>
                    <a:lumOff val="15000"/>
                  </a:schemeClr>
                </a:solidFill>
              </a:rPr>
              <a:t>tested</a:t>
            </a:r>
          </a:p>
          <a:p>
            <a:pPr marL="365760" lvl="1" indent="0">
              <a:buClr>
                <a:schemeClr val="tx1">
                  <a:lumMod val="85000"/>
                  <a:lumOff val="15000"/>
                </a:schemeClr>
              </a:buClr>
              <a:buNone/>
            </a:pPr>
            <a:endParaRPr lang="en-US" sz="900" u="sng" dirty="0" smtClean="0">
              <a:solidFill>
                <a:schemeClr val="tx1">
                  <a:lumMod val="85000"/>
                  <a:lumOff val="15000"/>
                </a:schemeClr>
              </a:solidFill>
            </a:endParaRPr>
          </a:p>
          <a:p>
            <a:pPr lvl="1">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Select the grade level of the students when they took the test </a:t>
            </a:r>
          </a:p>
          <a:p>
            <a:pPr lvl="1">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DC can select school, and drill down to teacher, the teacher’s rosters, and down to a list of the individual students results.</a:t>
            </a:r>
          </a:p>
          <a:p>
            <a:pPr lvl="1">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SC can select reports by teacher, roster, or student</a:t>
            </a:r>
          </a:p>
          <a:p>
            <a:pPr lvl="1">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Leave the selection at subject to see proficiency and achievement level. </a:t>
            </a:r>
          </a:p>
          <a:p>
            <a:pPr lvl="2">
              <a:buClr>
                <a:schemeClr val="tx1">
                  <a:lumMod val="85000"/>
                  <a:lumOff val="15000"/>
                </a:schemeClr>
              </a:buClr>
              <a:buFont typeface="Arial" panose="020B0604020202020204" pitchFamily="34" charset="0"/>
              <a:buChar char="•"/>
            </a:pPr>
            <a:r>
              <a:rPr lang="en-US" sz="1800" dirty="0" smtClean="0">
                <a:solidFill>
                  <a:schemeClr val="tx1">
                    <a:lumMod val="85000"/>
                    <a:lumOff val="15000"/>
                  </a:schemeClr>
                </a:solidFill>
              </a:rPr>
              <a:t>Subject drop down can </a:t>
            </a:r>
            <a:r>
              <a:rPr lang="en-US" sz="1800" dirty="0">
                <a:solidFill>
                  <a:schemeClr val="tx1">
                    <a:lumMod val="85000"/>
                    <a:lumOff val="15000"/>
                  </a:schemeClr>
                </a:solidFill>
              </a:rPr>
              <a:t>be changed to view claims or target </a:t>
            </a:r>
            <a:r>
              <a:rPr lang="en-US" sz="1800" dirty="0" smtClean="0">
                <a:solidFill>
                  <a:schemeClr val="tx1">
                    <a:lumMod val="85000"/>
                    <a:lumOff val="15000"/>
                  </a:schemeClr>
                </a:solidFill>
              </a:rPr>
              <a:t>results.</a:t>
            </a:r>
            <a:endParaRPr lang="en-US" sz="1800"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endParaRPr lang="en-US" sz="1800" dirty="0" smtClean="0">
              <a:solidFill>
                <a:schemeClr val="tx1">
                  <a:lumMod val="85000"/>
                  <a:lumOff val="15000"/>
                </a:schemeClr>
              </a:solidFill>
            </a:endParaRPr>
          </a:p>
        </p:txBody>
      </p:sp>
      <p:sp>
        <p:nvSpPr>
          <p:cNvPr id="4" name="Slide Number Placeholder 3"/>
          <p:cNvSpPr>
            <a:spLocks noGrp="1"/>
          </p:cNvSpPr>
          <p:nvPr>
            <p:ph type="sldNum" sz="quarter" idx="12"/>
          </p:nvPr>
        </p:nvSpPr>
        <p:spPr>
          <a:xfrm>
            <a:off x="304800" y="1"/>
            <a:ext cx="8621402" cy="589616"/>
          </a:xfrm>
        </p:spPr>
        <p:txBody>
          <a:bodyPr/>
          <a:lstStyle/>
          <a:p>
            <a:pPr algn="ctr"/>
            <a:r>
              <a:rPr lang="en-US" sz="4000" dirty="0" smtClean="0">
                <a:solidFill>
                  <a:schemeClr val="tx1"/>
                </a:solidFill>
              </a:rPr>
              <a:t>ORS: Score </a:t>
            </a:r>
            <a:r>
              <a:rPr lang="en-US" sz="4000" dirty="0">
                <a:solidFill>
                  <a:schemeClr val="tx1"/>
                </a:solidFill>
              </a:rPr>
              <a:t>Reports</a:t>
            </a: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177" y="4868636"/>
            <a:ext cx="1505620" cy="1752600"/>
          </a:xfrm>
          <a:prstGeom prst="rect">
            <a:avLst/>
          </a:prstGeom>
        </p:spPr>
      </p:pic>
      <p:sp>
        <p:nvSpPr>
          <p:cNvPr id="5" name="Oval 4"/>
          <p:cNvSpPr/>
          <p:nvPr/>
        </p:nvSpPr>
        <p:spPr>
          <a:xfrm>
            <a:off x="6597853" y="5796930"/>
            <a:ext cx="457200" cy="6096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p:nvPr/>
        </p:nvGrpSpPr>
        <p:grpSpPr>
          <a:xfrm>
            <a:off x="5181600" y="1066800"/>
            <a:ext cx="3287402" cy="1333500"/>
            <a:chOff x="4800599" y="2362200"/>
            <a:chExt cx="3679203" cy="1447800"/>
          </a:xfrm>
        </p:grpSpPr>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9" y="2362200"/>
              <a:ext cx="3679203" cy="1447800"/>
            </a:xfrm>
            <a:prstGeom prst="rect">
              <a:avLst/>
            </a:prstGeom>
            <a:ln>
              <a:solidFill>
                <a:schemeClr val="bg1">
                  <a:lumMod val="50000"/>
                </a:schemeClr>
              </a:solidFill>
            </a:ln>
          </p:spPr>
        </p:pic>
        <p:sp>
          <p:nvSpPr>
            <p:cNvPr id="8" name="Oval 7"/>
            <p:cNvSpPr/>
            <p:nvPr/>
          </p:nvSpPr>
          <p:spPr>
            <a:xfrm>
              <a:off x="4876800" y="3214792"/>
              <a:ext cx="259031" cy="5190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3333269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399" y="990600"/>
            <a:ext cx="8438147" cy="5486400"/>
          </a:xfrm>
        </p:spPr>
        <p:txBody>
          <a:bodyPr>
            <a:normAutofit/>
          </a:bodyPr>
          <a:lstStyle/>
          <a:p>
            <a:pPr marL="0" indent="-297180">
              <a:spcBef>
                <a:spcPts val="0"/>
              </a:spcBef>
              <a:buClr>
                <a:schemeClr val="tx1">
                  <a:lumMod val="85000"/>
                  <a:lumOff val="15000"/>
                </a:schemeClr>
              </a:buClr>
              <a:buNone/>
            </a:pPr>
            <a:r>
              <a:rPr lang="en-US" sz="2000" dirty="0" smtClean="0">
                <a:solidFill>
                  <a:schemeClr val="tx1">
                    <a:lumMod val="85000"/>
                    <a:lumOff val="15000"/>
                  </a:schemeClr>
                </a:solidFill>
              </a:rPr>
              <a:t>Download </a:t>
            </a:r>
            <a:r>
              <a:rPr lang="en-US" sz="2000" dirty="0">
                <a:solidFill>
                  <a:schemeClr val="tx1">
                    <a:lumMod val="85000"/>
                    <a:lumOff val="15000"/>
                  </a:schemeClr>
                </a:solidFill>
              </a:rPr>
              <a:t>files based on specific </a:t>
            </a:r>
            <a:r>
              <a:rPr lang="en-US" sz="2000" dirty="0" smtClean="0">
                <a:solidFill>
                  <a:schemeClr val="tx1">
                    <a:lumMod val="85000"/>
                    <a:lumOff val="15000"/>
                  </a:schemeClr>
                </a:solidFill>
              </a:rPr>
              <a:t>parameters </a:t>
            </a:r>
            <a:r>
              <a:rPr lang="en-US" sz="2000" dirty="0">
                <a:solidFill>
                  <a:schemeClr val="tx1">
                    <a:lumMod val="85000"/>
                    <a:lumOff val="15000"/>
                  </a:schemeClr>
                </a:solidFill>
              </a:rPr>
              <a:t>for </a:t>
            </a:r>
            <a:r>
              <a:rPr lang="en-US" sz="2000" dirty="0" smtClean="0">
                <a:solidFill>
                  <a:schemeClr val="tx1">
                    <a:lumMod val="85000"/>
                    <a:lumOff val="15000"/>
                  </a:schemeClr>
                </a:solidFill>
              </a:rPr>
              <a:t>an administration:</a:t>
            </a:r>
            <a:endParaRPr lang="en-US" sz="2000" dirty="0">
              <a:solidFill>
                <a:schemeClr val="tx1">
                  <a:lumMod val="85000"/>
                  <a:lumOff val="15000"/>
                </a:schemeClr>
              </a:solidFill>
            </a:endParaRPr>
          </a:p>
          <a:p>
            <a:pPr marL="274320" lvl="2" indent="0">
              <a:spcBef>
                <a:spcPts val="300"/>
              </a:spcBef>
              <a:buClr>
                <a:schemeClr val="tx1">
                  <a:lumMod val="85000"/>
                  <a:lumOff val="15000"/>
                </a:schemeClr>
              </a:buClr>
              <a:buNone/>
            </a:pPr>
            <a:r>
              <a:rPr lang="en-US" sz="1800" dirty="0" smtClean="0">
                <a:solidFill>
                  <a:schemeClr val="tx1">
                    <a:lumMod val="85000"/>
                    <a:lumOff val="15000"/>
                  </a:schemeClr>
                </a:solidFill>
              </a:rPr>
              <a:t>Generate a data excel file of preliminary score results </a:t>
            </a:r>
          </a:p>
          <a:p>
            <a:pPr marL="739775" lvl="2" indent="-255588">
              <a:spcBef>
                <a:spcPts val="300"/>
              </a:spcBef>
              <a:buClr>
                <a:schemeClr val="tx1">
                  <a:lumMod val="85000"/>
                  <a:lumOff val="15000"/>
                </a:schemeClr>
              </a:buClr>
              <a:buFont typeface="Arial" panose="020B0604020202020204" pitchFamily="34" charset="0"/>
              <a:buChar char="•"/>
            </a:pPr>
            <a:r>
              <a:rPr lang="en-US" dirty="0" smtClean="0">
                <a:solidFill>
                  <a:schemeClr val="tx1">
                    <a:lumMod val="85000"/>
                    <a:lumOff val="15000"/>
                  </a:schemeClr>
                </a:solidFill>
              </a:rPr>
              <a:t>Data files include students’ personal information, enrolled school and district, grade level, and the selected test scores and reporting category scores.</a:t>
            </a:r>
          </a:p>
          <a:p>
            <a:pPr marL="739775" lvl="3" indent="-255588">
              <a:spcBef>
                <a:spcPts val="300"/>
              </a:spcBef>
              <a:buClr>
                <a:schemeClr val="tx1">
                  <a:lumMod val="85000"/>
                  <a:lumOff val="15000"/>
                </a:schemeClr>
              </a:buClr>
              <a:buFont typeface="Arial" panose="020B0604020202020204" pitchFamily="34" charset="0"/>
              <a:buChar char="•"/>
            </a:pPr>
            <a:r>
              <a:rPr lang="en-US" dirty="0" smtClean="0">
                <a:solidFill>
                  <a:schemeClr val="tx1">
                    <a:lumMod val="85000"/>
                    <a:lumOff val="15000"/>
                  </a:schemeClr>
                </a:solidFill>
              </a:rPr>
              <a:t>Can filter on some demographics</a:t>
            </a:r>
          </a:p>
          <a:p>
            <a:pPr marL="739775" lvl="3" indent="-255588">
              <a:spcBef>
                <a:spcPts val="300"/>
              </a:spcBef>
              <a:buClr>
                <a:schemeClr val="tx1">
                  <a:lumMod val="85000"/>
                  <a:lumOff val="15000"/>
                </a:schemeClr>
              </a:buClr>
              <a:buFont typeface="Arial" panose="020B0604020202020204" pitchFamily="34" charset="0"/>
              <a:buChar char="•"/>
            </a:pPr>
            <a:r>
              <a:rPr lang="en-US" dirty="0" smtClean="0">
                <a:solidFill>
                  <a:schemeClr val="tx1">
                    <a:lumMod val="85000"/>
                    <a:lumOff val="15000"/>
                  </a:schemeClr>
                </a:solidFill>
              </a:rPr>
              <a:t>Once you select download, your request will be queued and you will receive an email when your file is ready.</a:t>
            </a:r>
          </a:p>
          <a:p>
            <a:pPr marL="0" lvl="2" indent="0">
              <a:spcBef>
                <a:spcPts val="0"/>
              </a:spcBef>
              <a:buNone/>
            </a:pPr>
            <a:endParaRPr lang="en-US" sz="1000" dirty="0" smtClean="0">
              <a:solidFill>
                <a:schemeClr val="tx1">
                  <a:lumMod val="85000"/>
                  <a:lumOff val="15000"/>
                </a:schemeClr>
              </a:solidFill>
            </a:endParaRPr>
          </a:p>
          <a:p>
            <a:pPr marL="0" lvl="2" indent="0">
              <a:spcBef>
                <a:spcPts val="0"/>
              </a:spcBef>
              <a:buNone/>
            </a:pPr>
            <a:endParaRPr lang="en-US" sz="1200" dirty="0">
              <a:solidFill>
                <a:schemeClr val="tx1">
                  <a:lumMod val="85000"/>
                  <a:lumOff val="15000"/>
                </a:schemeClr>
              </a:solidFill>
            </a:endParaRPr>
          </a:p>
          <a:p>
            <a:pPr marL="0" indent="0">
              <a:spcBef>
                <a:spcPts val="0"/>
              </a:spcBef>
              <a:buNone/>
            </a:pPr>
            <a:endParaRPr lang="en-US" dirty="0"/>
          </a:p>
        </p:txBody>
      </p:sp>
      <p:sp>
        <p:nvSpPr>
          <p:cNvPr id="4" name="Slide Number Placeholder 3"/>
          <p:cNvSpPr>
            <a:spLocks noGrp="1"/>
          </p:cNvSpPr>
          <p:nvPr>
            <p:ph type="sldNum" sz="quarter" idx="12"/>
          </p:nvPr>
        </p:nvSpPr>
        <p:spPr>
          <a:xfrm>
            <a:off x="304800" y="1"/>
            <a:ext cx="8686800" cy="591766"/>
          </a:xfrm>
        </p:spPr>
        <p:txBody>
          <a:bodyPr/>
          <a:lstStyle/>
          <a:p>
            <a:pPr algn="ctr"/>
            <a:r>
              <a:rPr lang="en-US" sz="4000" dirty="0" smtClean="0">
                <a:solidFill>
                  <a:schemeClr val="tx1"/>
                </a:solidFill>
              </a:rPr>
              <a:t>ORS: Retrieve Student Results</a:t>
            </a:r>
            <a:endParaRPr lang="en-US" sz="4000" dirty="0">
              <a:solidFill>
                <a:schemeClr val="tx1"/>
              </a:solidFill>
            </a:endParaRPr>
          </a:p>
        </p:txBody>
      </p:sp>
      <p:grpSp>
        <p:nvGrpSpPr>
          <p:cNvPr id="6" name="Group 5"/>
          <p:cNvGrpSpPr/>
          <p:nvPr/>
        </p:nvGrpSpPr>
        <p:grpSpPr>
          <a:xfrm>
            <a:off x="3872163" y="3505200"/>
            <a:ext cx="5029200" cy="3124199"/>
            <a:chOff x="1600200" y="2895601"/>
            <a:chExt cx="5861829" cy="3398085"/>
          </a:xfrm>
        </p:grpSpPr>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895601"/>
              <a:ext cx="5861829" cy="3373380"/>
            </a:xfrm>
            <a:prstGeom prst="rect">
              <a:avLst/>
            </a:prstGeom>
          </p:spPr>
        </p:pic>
        <p:grpSp>
          <p:nvGrpSpPr>
            <p:cNvPr id="7" name="Group 6"/>
            <p:cNvGrpSpPr/>
            <p:nvPr/>
          </p:nvGrpSpPr>
          <p:grpSpPr>
            <a:xfrm>
              <a:off x="1658111" y="3970088"/>
              <a:ext cx="3334140" cy="1330838"/>
              <a:chOff x="-21155" y="-19743"/>
              <a:chExt cx="3856608" cy="1327099"/>
            </a:xfrm>
          </p:grpSpPr>
          <p:sp>
            <p:nvSpPr>
              <p:cNvPr id="8" name="Oval 7"/>
              <p:cNvSpPr/>
              <p:nvPr/>
            </p:nvSpPr>
            <p:spPr>
              <a:xfrm>
                <a:off x="38099" y="275981"/>
                <a:ext cx="533399"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nvGrpSpPr>
              <p:cNvPr id="9" name="Group 8"/>
              <p:cNvGrpSpPr/>
              <p:nvPr/>
            </p:nvGrpSpPr>
            <p:grpSpPr>
              <a:xfrm>
                <a:off x="-21155" y="-19743"/>
                <a:ext cx="3856608" cy="1327099"/>
                <a:chOff x="-21155" y="-19743"/>
                <a:chExt cx="3856608" cy="1327099"/>
              </a:xfrm>
            </p:grpSpPr>
            <p:sp>
              <p:nvSpPr>
                <p:cNvPr id="10" name="Oval 9"/>
                <p:cNvSpPr/>
                <p:nvPr/>
              </p:nvSpPr>
              <p:spPr>
                <a:xfrm>
                  <a:off x="38099" y="-19743"/>
                  <a:ext cx="533401" cy="1238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1" name="Oval 10"/>
                <p:cNvSpPr/>
                <p:nvPr/>
              </p:nvSpPr>
              <p:spPr>
                <a:xfrm>
                  <a:off x="38099" y="124304"/>
                  <a:ext cx="533401"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2" name="Oval 11"/>
                <p:cNvSpPr/>
                <p:nvPr/>
              </p:nvSpPr>
              <p:spPr>
                <a:xfrm>
                  <a:off x="38099" y="435820"/>
                  <a:ext cx="533399"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3" name="Oval 12"/>
                <p:cNvSpPr/>
                <p:nvPr/>
              </p:nvSpPr>
              <p:spPr>
                <a:xfrm>
                  <a:off x="3302054" y="142631"/>
                  <a:ext cx="533399"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4" name="Oval 13"/>
                <p:cNvSpPr/>
                <p:nvPr/>
              </p:nvSpPr>
              <p:spPr>
                <a:xfrm>
                  <a:off x="3302054" y="287190"/>
                  <a:ext cx="533399"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5" name="Oval 14"/>
                <p:cNvSpPr/>
                <p:nvPr/>
              </p:nvSpPr>
              <p:spPr>
                <a:xfrm>
                  <a:off x="3302054" y="435820"/>
                  <a:ext cx="533399" cy="1333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6" name="Oval 15"/>
                <p:cNvSpPr/>
                <p:nvPr/>
              </p:nvSpPr>
              <p:spPr>
                <a:xfrm>
                  <a:off x="-21155" y="1078756"/>
                  <a:ext cx="5715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grpSp>
        <p:sp>
          <p:nvSpPr>
            <p:cNvPr id="17" name="Oval 16"/>
            <p:cNvSpPr/>
            <p:nvPr/>
          </p:nvSpPr>
          <p:spPr>
            <a:xfrm>
              <a:off x="6858000" y="6064442"/>
              <a:ext cx="494077" cy="2292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19" name="Rectangle 18"/>
            <p:cNvSpPr/>
            <p:nvPr/>
          </p:nvSpPr>
          <p:spPr>
            <a:xfrm>
              <a:off x="5184648" y="4297680"/>
              <a:ext cx="762000" cy="10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5181600" y="4450080"/>
              <a:ext cx="762000" cy="10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676400" y="6128772"/>
              <a:ext cx="762000" cy="1005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81" y="3965095"/>
            <a:ext cx="3467393" cy="969294"/>
          </a:xfrm>
          <a:prstGeom prst="rect">
            <a:avLst/>
          </a:prstGeom>
        </p:spPr>
      </p:pic>
      <p:sp>
        <p:nvSpPr>
          <p:cNvPr id="28" name="Oval 27"/>
          <p:cNvSpPr/>
          <p:nvPr/>
        </p:nvSpPr>
        <p:spPr>
          <a:xfrm>
            <a:off x="1676400" y="4594220"/>
            <a:ext cx="1610395" cy="304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p:cNvCxnSpPr/>
          <p:nvPr/>
        </p:nvCxnSpPr>
        <p:spPr>
          <a:xfrm flipH="1">
            <a:off x="6934200" y="3657600"/>
            <a:ext cx="1676400" cy="1"/>
          </a:xfrm>
          <a:prstGeom prst="straightConnector1">
            <a:avLst/>
          </a:prstGeom>
          <a:ln w="38100">
            <a:solidFill>
              <a:srgbClr val="FF0000"/>
            </a:solidFill>
            <a:headEnd type="none"/>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58643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241" y="838200"/>
            <a:ext cx="8229600" cy="5334000"/>
          </a:xfrm>
        </p:spPr>
        <p:txBody>
          <a:bodyPr>
            <a:normAutofit/>
          </a:bodyPr>
          <a:lstStyle/>
          <a:p>
            <a:pPr marL="0" lvl="2" indent="0">
              <a:spcBef>
                <a:spcPts val="0"/>
              </a:spcBef>
              <a:buNone/>
            </a:pPr>
            <a:endParaRPr lang="en-US" sz="1000" dirty="0" smtClean="0">
              <a:solidFill>
                <a:schemeClr val="tx1">
                  <a:lumMod val="85000"/>
                  <a:lumOff val="15000"/>
                </a:schemeClr>
              </a:solidFill>
            </a:endParaRPr>
          </a:p>
          <a:p>
            <a:pPr marL="0" lvl="2" indent="0">
              <a:spcBef>
                <a:spcPts val="0"/>
              </a:spcBef>
              <a:buNone/>
            </a:pPr>
            <a:r>
              <a:rPr lang="en-US" sz="2800" b="1" dirty="0" smtClean="0">
                <a:solidFill>
                  <a:schemeClr val="tx1">
                    <a:lumMod val="85000"/>
                    <a:lumOff val="15000"/>
                  </a:schemeClr>
                </a:solidFill>
              </a:rPr>
              <a:t>Search Students:</a:t>
            </a:r>
          </a:p>
          <a:p>
            <a:pPr marL="0" lvl="2" indent="0">
              <a:spcBef>
                <a:spcPts val="0"/>
              </a:spcBef>
              <a:buNone/>
            </a:pPr>
            <a:r>
              <a:rPr lang="en-US" sz="1800" dirty="0" smtClean="0">
                <a:solidFill>
                  <a:schemeClr val="tx1">
                    <a:lumMod val="85000"/>
                    <a:lumOff val="15000"/>
                  </a:schemeClr>
                </a:solidFill>
              </a:rPr>
              <a:t>1. PDF </a:t>
            </a:r>
            <a:r>
              <a:rPr lang="en-US" sz="1800" dirty="0">
                <a:solidFill>
                  <a:schemeClr val="tx1">
                    <a:lumMod val="85000"/>
                    <a:lumOff val="15000"/>
                  </a:schemeClr>
                </a:solidFill>
              </a:rPr>
              <a:t>of </a:t>
            </a:r>
            <a:r>
              <a:rPr lang="en-US" sz="1800" dirty="0" smtClean="0">
                <a:solidFill>
                  <a:schemeClr val="tx1">
                    <a:lumMod val="85000"/>
                    <a:lumOff val="15000"/>
                  </a:schemeClr>
                </a:solidFill>
              </a:rPr>
              <a:t>ISRs</a:t>
            </a:r>
          </a:p>
          <a:p>
            <a:pPr marL="0" lvl="2" indent="0">
              <a:spcBef>
                <a:spcPts val="0"/>
              </a:spcBef>
              <a:buNone/>
            </a:pPr>
            <a:r>
              <a:rPr lang="en-US" sz="1800" dirty="0" smtClean="0">
                <a:solidFill>
                  <a:schemeClr val="tx1">
                    <a:lumMod val="85000"/>
                    <a:lumOff val="15000"/>
                  </a:schemeClr>
                </a:solidFill>
              </a:rPr>
              <a:t>2. List of tests completed</a:t>
            </a:r>
          </a:p>
          <a:p>
            <a:pPr marL="0" lvl="2" indent="0">
              <a:spcBef>
                <a:spcPts val="0"/>
              </a:spcBef>
              <a:buNone/>
            </a:pPr>
            <a:endParaRPr lang="en-US" sz="1200" dirty="0">
              <a:solidFill>
                <a:schemeClr val="tx1">
                  <a:lumMod val="85000"/>
                  <a:lumOff val="15000"/>
                </a:schemeClr>
              </a:solidFill>
            </a:endParaRPr>
          </a:p>
          <a:p>
            <a:pPr marL="0" indent="0">
              <a:spcBef>
                <a:spcPts val="0"/>
              </a:spcBef>
              <a:buNone/>
            </a:pPr>
            <a:endParaRPr lang="en-US" dirty="0"/>
          </a:p>
        </p:txBody>
      </p:sp>
      <p:sp>
        <p:nvSpPr>
          <p:cNvPr id="4" name="Slide Number Placeholder 3"/>
          <p:cNvSpPr>
            <a:spLocks noGrp="1"/>
          </p:cNvSpPr>
          <p:nvPr>
            <p:ph type="sldNum" sz="quarter" idx="12"/>
          </p:nvPr>
        </p:nvSpPr>
        <p:spPr>
          <a:xfrm>
            <a:off x="304800" y="1"/>
            <a:ext cx="8686800" cy="591766"/>
          </a:xfrm>
        </p:spPr>
        <p:txBody>
          <a:bodyPr/>
          <a:lstStyle/>
          <a:p>
            <a:pPr algn="ctr"/>
            <a:r>
              <a:rPr lang="en-US" sz="4000" dirty="0" smtClean="0">
                <a:solidFill>
                  <a:schemeClr val="tx1"/>
                </a:solidFill>
              </a:rPr>
              <a:t>ORS: Search Students</a:t>
            </a:r>
            <a:endParaRPr lang="en-US" sz="4000" dirty="0">
              <a:solidFill>
                <a:schemeClr val="tx1"/>
              </a:solidFill>
            </a:endParaRPr>
          </a:p>
        </p:txBody>
      </p:sp>
      <p:pic>
        <p:nvPicPr>
          <p:cNvPr id="18" name="Picture 1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5990477"/>
            <a:ext cx="7398674" cy="653173"/>
          </a:xfrm>
          <a:prstGeom prst="rect">
            <a:avLst/>
          </a:prstGeom>
          <a:ln>
            <a:solidFill>
              <a:schemeClr val="tx1"/>
            </a:solidFill>
          </a:ln>
        </p:spPr>
      </p:pic>
      <p:cxnSp>
        <p:nvCxnSpPr>
          <p:cNvPr id="23" name="Straight Arrow Connector 22"/>
          <p:cNvCxnSpPr/>
          <p:nvPr/>
        </p:nvCxnSpPr>
        <p:spPr>
          <a:xfrm flipH="1">
            <a:off x="5141033" y="5877726"/>
            <a:ext cx="1219200" cy="2087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48400" y="5440214"/>
            <a:ext cx="3352800" cy="523220"/>
          </a:xfrm>
          <a:prstGeom prst="rect">
            <a:avLst/>
          </a:prstGeom>
          <a:noFill/>
        </p:spPr>
        <p:txBody>
          <a:bodyPr wrap="square" rtlCol="0">
            <a:spAutoFit/>
          </a:bodyPr>
          <a:lstStyle/>
          <a:p>
            <a:r>
              <a:rPr lang="en-US" sz="1400" b="1" dirty="0" smtClean="0"/>
              <a:t>List of tests completed:</a:t>
            </a:r>
          </a:p>
          <a:p>
            <a:r>
              <a:rPr lang="en-US" sz="1400" dirty="0" smtClean="0"/>
              <a:t>Click on exam name to print ISR</a:t>
            </a:r>
            <a:endParaRPr lang="en-US" sz="1400" dirty="0"/>
          </a:p>
        </p:txBody>
      </p:sp>
      <p:grpSp>
        <p:nvGrpSpPr>
          <p:cNvPr id="20" name="Group 19"/>
          <p:cNvGrpSpPr/>
          <p:nvPr/>
        </p:nvGrpSpPr>
        <p:grpSpPr>
          <a:xfrm>
            <a:off x="1066800" y="2133600"/>
            <a:ext cx="5638800" cy="2933006"/>
            <a:chOff x="304800" y="2629594"/>
            <a:chExt cx="3650875" cy="1774144"/>
          </a:xfrm>
        </p:grpSpPr>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629594"/>
              <a:ext cx="3650875" cy="1774144"/>
            </a:xfrm>
            <a:prstGeom prst="rect">
              <a:avLst/>
            </a:prstGeom>
          </p:spPr>
        </p:pic>
        <p:sp>
          <p:nvSpPr>
            <p:cNvPr id="26" name="Oval 25"/>
            <p:cNvSpPr/>
            <p:nvPr/>
          </p:nvSpPr>
          <p:spPr>
            <a:xfrm>
              <a:off x="2598716" y="2644687"/>
              <a:ext cx="762000" cy="64949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65131079"/>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143000"/>
            <a:ext cx="8229600" cy="5334000"/>
          </a:xfrm>
        </p:spPr>
        <p:txBody>
          <a:bodyPr>
            <a:normAutofit/>
          </a:bodyPr>
          <a:lstStyle/>
          <a:p>
            <a:pPr marL="0" indent="0">
              <a:spcBef>
                <a:spcPts val="0"/>
              </a:spcBef>
              <a:buClr>
                <a:schemeClr val="tx1">
                  <a:lumMod val="85000"/>
                  <a:lumOff val="15000"/>
                </a:schemeClr>
              </a:buClr>
              <a:buNone/>
            </a:pPr>
            <a:r>
              <a:rPr lang="en-US" sz="2000" dirty="0" smtClean="0">
                <a:solidFill>
                  <a:schemeClr val="tx1">
                    <a:lumMod val="85000"/>
                    <a:lumOff val="15000"/>
                  </a:schemeClr>
                </a:solidFill>
              </a:rPr>
              <a:t>Summary of Proficiency by test name (ELA or Math) and grade</a:t>
            </a:r>
            <a:endParaRPr lang="en-US" sz="2000" dirty="0">
              <a:solidFill>
                <a:schemeClr val="tx1">
                  <a:lumMod val="85000"/>
                  <a:lumOff val="15000"/>
                </a:schemeClr>
              </a:solidFill>
            </a:endParaRPr>
          </a:p>
          <a:p>
            <a:pPr marL="731520" lvl="2" indent="-457200">
              <a:buClr>
                <a:schemeClr val="tx1">
                  <a:lumMod val="85000"/>
                  <a:lumOff val="15000"/>
                </a:schemeClr>
              </a:buClr>
              <a:buFont typeface="+mj-lt"/>
              <a:buAutoNum type="arabicPeriod"/>
            </a:pPr>
            <a:r>
              <a:rPr lang="en-US" sz="1800" dirty="0" smtClean="0">
                <a:solidFill>
                  <a:schemeClr val="tx1">
                    <a:lumMod val="85000"/>
                    <a:lumOff val="15000"/>
                  </a:schemeClr>
                </a:solidFill>
              </a:rPr>
              <a:t>Under score reports, you will need to define the category of student score results (students who were mine at the end, current students, mine when tested)</a:t>
            </a:r>
          </a:p>
          <a:p>
            <a:pPr marL="731520" lvl="2" indent="-457200">
              <a:buClr>
                <a:schemeClr val="tx1">
                  <a:lumMod val="85000"/>
                  <a:lumOff val="15000"/>
                </a:schemeClr>
              </a:buClr>
              <a:buFont typeface="+mj-lt"/>
              <a:buAutoNum type="arabicPeriod"/>
            </a:pPr>
            <a:r>
              <a:rPr lang="en-US" sz="1800" dirty="0" smtClean="0">
                <a:solidFill>
                  <a:schemeClr val="tx1">
                    <a:lumMod val="85000"/>
                    <a:lumOff val="15000"/>
                  </a:schemeClr>
                </a:solidFill>
              </a:rPr>
              <a:t>Select test, administration year, and test name. Generate report</a:t>
            </a:r>
            <a:endParaRPr lang="en-US" dirty="0" smtClean="0">
              <a:solidFill>
                <a:schemeClr val="tx1">
                  <a:lumMod val="85000"/>
                  <a:lumOff val="15000"/>
                </a:schemeClr>
              </a:solidFill>
            </a:endParaRPr>
          </a:p>
          <a:p>
            <a:pPr marL="0" indent="0">
              <a:buNone/>
            </a:pPr>
            <a:endParaRPr lang="en-US" dirty="0"/>
          </a:p>
        </p:txBody>
      </p:sp>
      <p:sp>
        <p:nvSpPr>
          <p:cNvPr id="4" name="Slide Number Placeholder 3"/>
          <p:cNvSpPr>
            <a:spLocks noGrp="1"/>
          </p:cNvSpPr>
          <p:nvPr>
            <p:ph type="sldNum" sz="quarter" idx="12"/>
          </p:nvPr>
        </p:nvSpPr>
        <p:spPr>
          <a:xfrm>
            <a:off x="304800" y="1"/>
            <a:ext cx="8686800" cy="589616"/>
          </a:xfrm>
        </p:spPr>
        <p:txBody>
          <a:bodyPr/>
          <a:lstStyle/>
          <a:p>
            <a:pPr algn="ctr"/>
            <a:r>
              <a:rPr lang="en-US" sz="4000" dirty="0" smtClean="0">
                <a:solidFill>
                  <a:schemeClr val="tx1"/>
                </a:solidFill>
              </a:rPr>
              <a:t>ORS: Summary Statistics</a:t>
            </a:r>
            <a:endParaRPr lang="en-US" sz="4000" dirty="0">
              <a:solidFill>
                <a:schemeClr val="tx1"/>
              </a:solidFill>
            </a:endParaRPr>
          </a:p>
        </p:txBody>
      </p:sp>
      <p:pic>
        <p:nvPicPr>
          <p:cNvPr id="20" name="Picture 19"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6996" y="2871455"/>
            <a:ext cx="3476004" cy="3605545"/>
          </a:xfrm>
          <a:prstGeom prst="rect">
            <a:avLst/>
          </a:prstGeom>
          <a:ln>
            <a:solidFill>
              <a:schemeClr val="bg1">
                <a:lumMod val="50000"/>
              </a:schemeClr>
            </a:solidFill>
          </a:ln>
        </p:spPr>
      </p:pic>
      <p:grpSp>
        <p:nvGrpSpPr>
          <p:cNvPr id="2" name="Group 1"/>
          <p:cNvGrpSpPr/>
          <p:nvPr/>
        </p:nvGrpSpPr>
        <p:grpSpPr>
          <a:xfrm>
            <a:off x="566057" y="3654432"/>
            <a:ext cx="3135899" cy="1447800"/>
            <a:chOff x="685800" y="2993571"/>
            <a:chExt cx="3135899" cy="1447800"/>
          </a:xfrm>
        </p:grpSpPr>
        <p:pic>
          <p:nvPicPr>
            <p:cNvPr id="18" name="Picture 1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993571"/>
              <a:ext cx="3135899" cy="1447800"/>
            </a:xfrm>
            <a:prstGeom prst="rect">
              <a:avLst/>
            </a:prstGeom>
            <a:ln>
              <a:solidFill>
                <a:schemeClr val="bg1">
                  <a:lumMod val="50000"/>
                </a:schemeClr>
              </a:solidFill>
            </a:ln>
          </p:spPr>
        </p:pic>
        <p:sp>
          <p:nvSpPr>
            <p:cNvPr id="24" name="Rectangle 23"/>
            <p:cNvSpPr/>
            <p:nvPr/>
          </p:nvSpPr>
          <p:spPr>
            <a:xfrm>
              <a:off x="685800" y="3695700"/>
              <a:ext cx="533400" cy="4191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85800" y="4191000"/>
              <a:ext cx="6858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 name="Straight Arrow Connector 6"/>
          <p:cNvCxnSpPr/>
          <p:nvPr/>
        </p:nvCxnSpPr>
        <p:spPr>
          <a:xfrm flipH="1">
            <a:off x="3749040" y="3703320"/>
            <a:ext cx="13272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92234"/>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903514" y="1981200"/>
            <a:ext cx="5867400" cy="1569660"/>
          </a:xfrm>
          <a:prstGeom prst="rect">
            <a:avLst/>
          </a:prstGeom>
          <a:noFill/>
        </p:spPr>
        <p:txBody>
          <a:bodyPr wrap="square" rtlCol="0">
            <a:spAutoFit/>
          </a:bodyPr>
          <a:lstStyle/>
          <a:p>
            <a:r>
              <a:rPr lang="en-US" sz="2400" dirty="0" smtClean="0"/>
              <a:t>Terry </a:t>
            </a:r>
            <a:r>
              <a:rPr lang="en-US" sz="2400" i="1" dirty="0"/>
              <a:t>Campbell </a:t>
            </a:r>
            <a:endParaRPr lang="en-US" sz="2400" i="1" dirty="0" smtClean="0"/>
          </a:p>
          <a:p>
            <a:r>
              <a:rPr lang="en-US" sz="2400" dirty="0" smtClean="0"/>
              <a:t>Work (425) 385-4057</a:t>
            </a:r>
          </a:p>
          <a:p>
            <a:r>
              <a:rPr lang="en-US" sz="2400" dirty="0" smtClean="0"/>
              <a:t>E-mail: </a:t>
            </a:r>
            <a:r>
              <a:rPr lang="en-US" sz="2400" i="1" dirty="0" smtClean="0">
                <a:hlinkClick r:id="rId3"/>
              </a:rPr>
              <a:t>TCampbell@everettsd.org</a:t>
            </a:r>
            <a:r>
              <a:rPr lang="en-US" sz="2400" i="1" dirty="0" smtClean="0"/>
              <a:t> </a:t>
            </a:r>
          </a:p>
          <a:p>
            <a:endParaRPr lang="en-US" sz="2400" i="1" dirty="0"/>
          </a:p>
        </p:txBody>
      </p:sp>
      <p:sp>
        <p:nvSpPr>
          <p:cNvPr id="4" name="TextBox 3"/>
          <p:cNvSpPr txBox="1"/>
          <p:nvPr/>
        </p:nvSpPr>
        <p:spPr>
          <a:xfrm>
            <a:off x="228600" y="-17440"/>
            <a:ext cx="8839200" cy="707886"/>
          </a:xfrm>
          <a:prstGeom prst="rect">
            <a:avLst/>
          </a:prstGeom>
          <a:noFill/>
        </p:spPr>
        <p:txBody>
          <a:bodyPr wrap="square" rtlCol="0">
            <a:spAutoFit/>
          </a:bodyPr>
          <a:lstStyle/>
          <a:p>
            <a:pPr algn="ctr"/>
            <a:r>
              <a:rPr lang="en-US" sz="4000" dirty="0"/>
              <a:t>Questions</a:t>
            </a:r>
          </a:p>
        </p:txBody>
      </p:sp>
      <p:sp>
        <p:nvSpPr>
          <p:cNvPr id="2" name="Slide Number Placeholder 1"/>
          <p:cNvSpPr>
            <a:spLocks noGrp="1"/>
          </p:cNvSpPr>
          <p:nvPr>
            <p:ph type="sldNum" sz="quarter" idx="12"/>
          </p:nvPr>
        </p:nvSpPr>
        <p:spPr/>
        <p:txBody>
          <a:bodyPr/>
          <a:lstStyle/>
          <a:p>
            <a:fld id="{5B94D811-1472-4646-8C36-BE2D3778D71D}" type="slidenum">
              <a:rPr lang="en-US" smtClean="0"/>
              <a:t>24</a:t>
            </a:fld>
            <a:endParaRPr lang="en-US" dirty="0"/>
          </a:p>
        </p:txBody>
      </p:sp>
    </p:spTree>
    <p:extLst>
      <p:ext uri="{BB962C8B-B14F-4D97-AF65-F5344CB8AC3E}">
        <p14:creationId xmlns:p14="http://schemas.microsoft.com/office/powerpoint/2010/main" val="1754921435"/>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914400"/>
            <a:ext cx="7696200" cy="5791200"/>
          </a:xfrm>
        </p:spPr>
        <p:txBody>
          <a:bodyPr>
            <a:normAutofit fontScale="85000" lnSpcReduction="20000"/>
          </a:bodyPr>
          <a:lstStyle/>
          <a:p>
            <a:pPr marL="68580" indent="0">
              <a:buClr>
                <a:schemeClr val="tx1">
                  <a:lumMod val="85000"/>
                  <a:lumOff val="15000"/>
                </a:schemeClr>
              </a:buClr>
              <a:buNone/>
            </a:pPr>
            <a:r>
              <a:rPr lang="en-US" b="1" dirty="0" smtClean="0">
                <a:solidFill>
                  <a:schemeClr val="tx1">
                    <a:lumMod val="85000"/>
                    <a:lumOff val="15000"/>
                  </a:schemeClr>
                </a:solidFill>
              </a:rPr>
              <a:t>Users</a:t>
            </a: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Upload SC and TA roles</a:t>
            </a:r>
            <a:endParaRPr lang="en-US" sz="2200"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SC can add TA and IS roles</a:t>
            </a: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SC can verify TA has an account and email is correct</a:t>
            </a:r>
          </a:p>
          <a:p>
            <a:pPr lvl="3">
              <a:buClr>
                <a:schemeClr val="tx1">
                  <a:lumMod val="85000"/>
                  <a:lumOff val="15000"/>
                </a:schemeClr>
              </a:buClr>
              <a:buFont typeface="Arial" panose="020B0604020202020204" pitchFamily="34" charset="0"/>
              <a:buChar char="•"/>
            </a:pPr>
            <a:r>
              <a:rPr lang="en-US" sz="2000" dirty="0">
                <a:solidFill>
                  <a:schemeClr val="tx1">
                    <a:lumMod val="85000"/>
                    <a:lumOff val="15000"/>
                  </a:schemeClr>
                </a:solidFill>
              </a:rPr>
              <a:t>TA </a:t>
            </a:r>
            <a:r>
              <a:rPr lang="en-US" sz="2000" dirty="0" smtClean="0">
                <a:solidFill>
                  <a:schemeClr val="tx1">
                    <a:lumMod val="85000"/>
                    <a:lumOff val="15000"/>
                  </a:schemeClr>
                </a:solidFill>
              </a:rPr>
              <a:t>can now </a:t>
            </a:r>
            <a:r>
              <a:rPr lang="en-US" sz="2000" dirty="0">
                <a:solidFill>
                  <a:schemeClr val="tx1">
                    <a:lumMod val="85000"/>
                    <a:lumOff val="15000"/>
                  </a:schemeClr>
                </a:solidFill>
              </a:rPr>
              <a:t>directly request “Forgot my password”</a:t>
            </a:r>
          </a:p>
          <a:p>
            <a:pPr lvl="2">
              <a:buClr>
                <a:schemeClr val="tx1">
                  <a:lumMod val="85000"/>
                  <a:lumOff val="15000"/>
                </a:schemeClr>
              </a:buClr>
              <a:buFont typeface="Arial" panose="020B0604020202020204" pitchFamily="34" charset="0"/>
              <a:buChar char="•"/>
            </a:pPr>
            <a:r>
              <a:rPr lang="en-US" sz="2200" dirty="0">
                <a:solidFill>
                  <a:schemeClr val="tx1">
                    <a:lumMod val="85000"/>
                    <a:lumOff val="15000"/>
                  </a:schemeClr>
                </a:solidFill>
              </a:rPr>
              <a:t>DC adds the SC </a:t>
            </a:r>
            <a:r>
              <a:rPr lang="en-US" sz="2200" dirty="0" smtClean="0">
                <a:solidFill>
                  <a:schemeClr val="tx1">
                    <a:lumMod val="85000"/>
                    <a:lumOff val="15000"/>
                  </a:schemeClr>
                </a:solidFill>
              </a:rPr>
              <a:t>role</a:t>
            </a:r>
          </a:p>
          <a:p>
            <a:pPr marL="68580" indent="0">
              <a:buClr>
                <a:schemeClr val="tx1">
                  <a:lumMod val="85000"/>
                  <a:lumOff val="15000"/>
                </a:schemeClr>
              </a:buClr>
              <a:buNone/>
            </a:pPr>
            <a:r>
              <a:rPr lang="en-US" b="1" dirty="0" smtClean="0">
                <a:solidFill>
                  <a:schemeClr val="tx1">
                    <a:lumMod val="85000"/>
                    <a:lumOff val="15000"/>
                  </a:schemeClr>
                </a:solidFill>
              </a:rPr>
              <a:t>Student Information</a:t>
            </a:r>
            <a:endParaRPr lang="en-US" b="1"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Download a grade level file and Ablebits to your active students to generate a list of SIS students not in TIDE</a:t>
            </a:r>
            <a:endParaRPr lang="en-US" sz="2200" dirty="0">
              <a:solidFill>
                <a:schemeClr val="tx1">
                  <a:lumMod val="85000"/>
                  <a:lumOff val="15000"/>
                </a:schemeClr>
              </a:solidFill>
            </a:endParaRPr>
          </a:p>
          <a:p>
            <a:pPr marL="68580" indent="0">
              <a:buClr>
                <a:schemeClr val="tx1">
                  <a:lumMod val="85000"/>
                  <a:lumOff val="15000"/>
                </a:schemeClr>
              </a:buClr>
              <a:buNone/>
            </a:pPr>
            <a:r>
              <a:rPr lang="en-US" b="1" dirty="0" smtClean="0">
                <a:solidFill>
                  <a:schemeClr val="tx1">
                    <a:lumMod val="85000"/>
                    <a:lumOff val="15000"/>
                  </a:schemeClr>
                </a:solidFill>
              </a:rPr>
              <a:t>Test Settings and Tools</a:t>
            </a: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Student Testing Options</a:t>
            </a:r>
            <a:endParaRPr lang="en-US" sz="2200" dirty="0">
              <a:solidFill>
                <a:schemeClr val="tx1">
                  <a:lumMod val="85000"/>
                  <a:lumOff val="15000"/>
                </a:schemeClr>
              </a:solidFill>
            </a:endParaRPr>
          </a:p>
          <a:p>
            <a:pPr marL="68580" indent="0">
              <a:buClr>
                <a:schemeClr val="tx1">
                  <a:lumMod val="85000"/>
                  <a:lumOff val="15000"/>
                </a:schemeClr>
              </a:buClr>
              <a:buNone/>
            </a:pPr>
            <a:r>
              <a:rPr lang="en-US" b="1" dirty="0" smtClean="0">
                <a:solidFill>
                  <a:schemeClr val="tx1">
                    <a:lumMod val="85000"/>
                    <a:lumOff val="15000"/>
                  </a:schemeClr>
                </a:solidFill>
              </a:rPr>
              <a:t>Rosters</a:t>
            </a:r>
            <a:endParaRPr lang="en-US" b="1"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r>
              <a:rPr lang="en-US" sz="2200" dirty="0">
                <a:solidFill>
                  <a:schemeClr val="tx1">
                    <a:lumMod val="85000"/>
                    <a:lumOff val="15000"/>
                  </a:schemeClr>
                </a:solidFill>
              </a:rPr>
              <a:t>Rosters determine </a:t>
            </a:r>
            <a:r>
              <a:rPr lang="en-US" sz="2200" dirty="0" smtClean="0">
                <a:solidFill>
                  <a:schemeClr val="tx1">
                    <a:lumMod val="85000"/>
                    <a:lumOff val="15000"/>
                  </a:schemeClr>
                </a:solidFill>
              </a:rPr>
              <a:t>the data a TA can see</a:t>
            </a:r>
            <a:endParaRPr lang="en-US" sz="2200"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r>
              <a:rPr lang="en-US" sz="2200" dirty="0">
                <a:solidFill>
                  <a:schemeClr val="tx1">
                    <a:lumMod val="85000"/>
                    <a:lumOff val="15000"/>
                  </a:schemeClr>
                </a:solidFill>
              </a:rPr>
              <a:t>Rosters create data </a:t>
            </a:r>
            <a:r>
              <a:rPr lang="en-US" sz="2200" dirty="0" smtClean="0">
                <a:solidFill>
                  <a:schemeClr val="tx1">
                    <a:lumMod val="85000"/>
                    <a:lumOff val="15000"/>
                  </a:schemeClr>
                </a:solidFill>
              </a:rPr>
              <a:t>sorts and data reports</a:t>
            </a:r>
            <a:endParaRPr lang="en-US" sz="2200" dirty="0">
              <a:solidFill>
                <a:schemeClr val="tx1">
                  <a:lumMod val="85000"/>
                  <a:lumOff val="15000"/>
                </a:schemeClr>
              </a:solidFill>
            </a:endParaRPr>
          </a:p>
          <a:p>
            <a:pPr lvl="2">
              <a:buClr>
                <a:schemeClr val="tx1">
                  <a:lumMod val="85000"/>
                  <a:lumOff val="15000"/>
                </a:schemeClr>
              </a:buClr>
              <a:buFont typeface="Arial" panose="020B0604020202020204" pitchFamily="34" charset="0"/>
              <a:buChar char="•"/>
            </a:pPr>
            <a:r>
              <a:rPr lang="en-US" sz="2200" dirty="0" smtClean="0">
                <a:solidFill>
                  <a:schemeClr val="tx1">
                    <a:lumMod val="85000"/>
                    <a:lumOff val="15000"/>
                  </a:schemeClr>
                </a:solidFill>
              </a:rPr>
              <a:t>Consider Rosters for:</a:t>
            </a:r>
          </a:p>
          <a:p>
            <a:pPr lvl="3">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Group instruction</a:t>
            </a:r>
          </a:p>
          <a:p>
            <a:pPr lvl="3">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Special programs</a:t>
            </a:r>
          </a:p>
          <a:p>
            <a:pPr lvl="3">
              <a:buClr>
                <a:schemeClr val="tx1">
                  <a:lumMod val="85000"/>
                  <a:lumOff val="15000"/>
                </a:schemeClr>
              </a:buClr>
              <a:buFont typeface="Arial" panose="020B0604020202020204" pitchFamily="34" charset="0"/>
              <a:buChar char="•"/>
            </a:pPr>
            <a:r>
              <a:rPr lang="en-US" sz="2000" dirty="0" smtClean="0">
                <a:solidFill>
                  <a:schemeClr val="tx1">
                    <a:lumMod val="85000"/>
                    <a:lumOff val="15000"/>
                  </a:schemeClr>
                </a:solidFill>
              </a:rPr>
              <a:t>Grade level for instructional team planning </a:t>
            </a:r>
            <a:endParaRPr lang="en-US" sz="2000" dirty="0">
              <a:solidFill>
                <a:schemeClr val="tx1">
                  <a:lumMod val="85000"/>
                  <a:lumOff val="15000"/>
                </a:schemeClr>
              </a:solidFill>
            </a:endParaRPr>
          </a:p>
          <a:p>
            <a:pPr>
              <a:buClr>
                <a:schemeClr val="tx1">
                  <a:lumMod val="85000"/>
                  <a:lumOff val="15000"/>
                </a:schemeClr>
              </a:buClr>
              <a:buFont typeface="Courier New" panose="02070309020205020404" pitchFamily="49" charset="0"/>
              <a:buChar char="o"/>
            </a:pPr>
            <a:endParaRPr lang="en-US" dirty="0">
              <a:solidFill>
                <a:schemeClr val="tx1">
                  <a:lumMod val="85000"/>
                  <a:lumOff val="15000"/>
                </a:schemeClr>
              </a:solidFill>
            </a:endParaRPr>
          </a:p>
          <a:p>
            <a:pPr marL="68580" indent="0">
              <a:buClr>
                <a:schemeClr val="tx1">
                  <a:lumMod val="85000"/>
                  <a:lumOff val="15000"/>
                </a:schemeClr>
              </a:buClr>
              <a:buNone/>
            </a:pPr>
            <a:endParaRPr lang="en-US" b="1" dirty="0" smtClean="0">
              <a:solidFill>
                <a:schemeClr val="tx1">
                  <a:lumMod val="85000"/>
                  <a:lumOff val="15000"/>
                </a:schemeClr>
              </a:solidFill>
            </a:endParaRPr>
          </a:p>
          <a:p>
            <a:pPr marL="0" indent="0">
              <a:buNone/>
            </a:pPr>
            <a:endParaRPr lang="en-US" dirty="0"/>
          </a:p>
        </p:txBody>
      </p:sp>
      <p:sp>
        <p:nvSpPr>
          <p:cNvPr id="2" name="Slide Number Placeholder 1"/>
          <p:cNvSpPr>
            <a:spLocks noGrp="1"/>
          </p:cNvSpPr>
          <p:nvPr>
            <p:ph type="sldNum" sz="quarter" idx="12"/>
          </p:nvPr>
        </p:nvSpPr>
        <p:spPr/>
        <p:txBody>
          <a:bodyPr/>
          <a:lstStyle/>
          <a:p>
            <a:fld id="{5B94D811-1472-4646-8C36-BE2D3778D71D}" type="slidenum">
              <a:rPr lang="en-US" smtClean="0"/>
              <a:t>3</a:t>
            </a:fld>
            <a:endParaRPr lang="en-US" dirty="0"/>
          </a:p>
        </p:txBody>
      </p:sp>
      <p:sp>
        <p:nvSpPr>
          <p:cNvPr id="5" name="TextBox 4"/>
          <p:cNvSpPr txBox="1"/>
          <p:nvPr/>
        </p:nvSpPr>
        <p:spPr>
          <a:xfrm>
            <a:off x="304800" y="-47225"/>
            <a:ext cx="8686800" cy="707886"/>
          </a:xfrm>
          <a:prstGeom prst="rect">
            <a:avLst/>
          </a:prstGeom>
          <a:noFill/>
        </p:spPr>
        <p:txBody>
          <a:bodyPr wrap="square" rtlCol="0">
            <a:spAutoFit/>
          </a:bodyPr>
          <a:lstStyle/>
          <a:p>
            <a:pPr algn="ctr"/>
            <a:r>
              <a:rPr lang="en-US" sz="4000" dirty="0" smtClean="0">
                <a:latin typeface="+mj-lt"/>
              </a:rPr>
              <a:t>What goes into TIDE</a:t>
            </a:r>
            <a:endParaRPr lang="en-US" sz="4000" dirty="0">
              <a:latin typeface="+mj-lt"/>
            </a:endParaRPr>
          </a:p>
        </p:txBody>
      </p:sp>
    </p:spTree>
    <p:extLst>
      <p:ext uri="{BB962C8B-B14F-4D97-AF65-F5344CB8AC3E}">
        <p14:creationId xmlns:p14="http://schemas.microsoft.com/office/powerpoint/2010/main" val="60395311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7338"/>
            <a:ext cx="8610600" cy="640445"/>
          </a:xfrm>
        </p:spPr>
        <p:txBody>
          <a:bodyPr>
            <a:noAutofit/>
          </a:bodyPr>
          <a:lstStyle/>
          <a:p>
            <a:pPr algn="ctr"/>
            <a:r>
              <a:rPr lang="en-US" sz="4000" dirty="0" smtClean="0"/>
              <a:t>Student Information System (SIS)</a:t>
            </a:r>
            <a:endParaRPr lang="en-US" sz="4000" dirty="0"/>
          </a:p>
        </p:txBody>
      </p:sp>
      <p:sp>
        <p:nvSpPr>
          <p:cNvPr id="3" name="Content Placeholder 2"/>
          <p:cNvSpPr>
            <a:spLocks noGrp="1"/>
          </p:cNvSpPr>
          <p:nvPr>
            <p:ph idx="1"/>
          </p:nvPr>
        </p:nvSpPr>
        <p:spPr>
          <a:xfrm>
            <a:off x="1096206" y="1295400"/>
            <a:ext cx="7819193" cy="5105400"/>
          </a:xfrm>
        </p:spPr>
        <p:txBody>
          <a:bodyPr>
            <a:normAutofit lnSpcReduction="10000"/>
          </a:bodyPr>
          <a:lstStyle/>
          <a:p>
            <a:pPr marL="68580" indent="0">
              <a:buNone/>
            </a:pPr>
            <a:r>
              <a:rPr lang="en-US" sz="2400" b="1" dirty="0" smtClean="0"/>
              <a:t>SIS </a:t>
            </a:r>
            <a:r>
              <a:rPr lang="en-US" sz="2400" b="1" dirty="0" smtClean="0">
                <a:sym typeface="Wingdings" panose="05000000000000000000" pitchFamily="2" charset="2"/>
              </a:rPr>
              <a:t> CEDARS  TIDE</a:t>
            </a:r>
            <a:endParaRPr lang="en-US" sz="2400" b="1" dirty="0" smtClean="0"/>
          </a:p>
          <a:p>
            <a:pPr>
              <a:buFont typeface="Wingdings" panose="05000000000000000000" pitchFamily="2" charset="2"/>
              <a:buChar char="Ø"/>
            </a:pPr>
            <a:r>
              <a:rPr lang="en-US" sz="2400" dirty="0" smtClean="0"/>
              <a:t>Students receive an SSID once uploaded to CEDARS.</a:t>
            </a:r>
          </a:p>
          <a:p>
            <a:pPr lvl="1">
              <a:buFont typeface="Wingdings" panose="05000000000000000000" pitchFamily="2" charset="2"/>
              <a:buChar char="Ø"/>
            </a:pPr>
            <a:r>
              <a:rPr lang="en-US" sz="2200" dirty="0" smtClean="0"/>
              <a:t>Students without an SSID number</a:t>
            </a:r>
          </a:p>
          <a:p>
            <a:pPr lvl="2">
              <a:buFont typeface="Wingdings" panose="05000000000000000000" pitchFamily="2" charset="2"/>
              <a:buChar char="Ø"/>
            </a:pPr>
            <a:r>
              <a:rPr lang="en-US" sz="1900" dirty="0"/>
              <a:t>If newly enrolled, </a:t>
            </a:r>
            <a:r>
              <a:rPr lang="en-US" sz="1900" dirty="0" smtClean="0"/>
              <a:t>the </a:t>
            </a:r>
            <a:r>
              <a:rPr lang="en-US" sz="1900" dirty="0"/>
              <a:t>SSID is </a:t>
            </a:r>
            <a:r>
              <a:rPr lang="en-US" sz="1900" dirty="0" smtClean="0"/>
              <a:t>generated 24 hours after a successful CEDARS upload</a:t>
            </a:r>
            <a:endParaRPr lang="en-US" sz="1900" dirty="0"/>
          </a:p>
          <a:p>
            <a:pPr lvl="2">
              <a:buFont typeface="Wingdings" panose="05000000000000000000" pitchFamily="2" charset="2"/>
              <a:buChar char="Ø"/>
            </a:pPr>
            <a:r>
              <a:rPr lang="en-US" sz="1900" dirty="0" smtClean="0"/>
              <a:t>If enrolled prior to the last CEDARS upload, then there must be an issue with the student information or duplicate SSID</a:t>
            </a:r>
          </a:p>
          <a:p>
            <a:pPr lvl="1">
              <a:buFont typeface="Wingdings" panose="05000000000000000000" pitchFamily="2" charset="2"/>
              <a:buChar char="Ø"/>
            </a:pPr>
            <a:r>
              <a:rPr lang="en-US" sz="2200" dirty="0" smtClean="0"/>
              <a:t>Students with an SSID but not showing up in TIDE</a:t>
            </a:r>
          </a:p>
          <a:p>
            <a:pPr lvl="2">
              <a:buFont typeface="Wingdings" panose="05000000000000000000" pitchFamily="2" charset="2"/>
              <a:buChar char="Ø"/>
            </a:pPr>
            <a:r>
              <a:rPr lang="en-US" sz="1900" dirty="0" smtClean="0"/>
              <a:t>Prior district has not exited the student </a:t>
            </a:r>
          </a:p>
          <a:p>
            <a:pPr lvl="2">
              <a:buFont typeface="Wingdings" panose="05000000000000000000" pitchFamily="2" charset="2"/>
              <a:buChar char="Ø"/>
            </a:pPr>
            <a:r>
              <a:rPr lang="en-US" sz="1900" dirty="0" smtClean="0"/>
              <a:t>SIS is missing required key data points (such as, date enrolled in US EL students) ELPA eligible but LEP = No</a:t>
            </a:r>
          </a:p>
          <a:p>
            <a:pPr lvl="2">
              <a:buFont typeface="Wingdings" panose="05000000000000000000" pitchFamily="2" charset="2"/>
              <a:buChar char="Ø"/>
            </a:pPr>
            <a:r>
              <a:rPr lang="en-US" sz="1900" dirty="0" smtClean="0"/>
              <a:t>WA-AIM student in one content area or ELPA eligible</a:t>
            </a:r>
          </a:p>
          <a:p>
            <a:pPr>
              <a:buFont typeface="Wingdings" panose="05000000000000000000" pitchFamily="2" charset="2"/>
              <a:buChar char="Ø"/>
            </a:pPr>
            <a:r>
              <a:rPr lang="en-US" sz="2400" dirty="0" smtClean="0"/>
              <a:t>Private Students for ELPA or SBA</a:t>
            </a:r>
            <a:endParaRPr lang="en-US" sz="2000" dirty="0" smtClean="0"/>
          </a:p>
          <a:p>
            <a:pPr lvl="1">
              <a:buFont typeface="Wingdings" panose="05000000000000000000" pitchFamily="2" charset="2"/>
              <a:buChar char="Ø"/>
            </a:pPr>
            <a:r>
              <a:rPr lang="en-US" sz="2200" dirty="0" smtClean="0"/>
              <a:t>CEDARS manager must request an SSID in EDS/CEDARS</a:t>
            </a:r>
          </a:p>
        </p:txBody>
      </p:sp>
      <p:sp>
        <p:nvSpPr>
          <p:cNvPr id="4" name="Slide Number Placeholder 3"/>
          <p:cNvSpPr>
            <a:spLocks noGrp="1"/>
          </p:cNvSpPr>
          <p:nvPr>
            <p:ph type="sldNum" sz="quarter" idx="12"/>
          </p:nvPr>
        </p:nvSpPr>
        <p:spPr>
          <a:prstGeom prst="rect">
            <a:avLst/>
          </a:prstGeom>
        </p:spPr>
        <p:txBody>
          <a:bodyPr/>
          <a:lstStyle/>
          <a:p>
            <a:fld id="{23F30E55-93A0-4929-91F3-1863CA34730B}" type="slidenum">
              <a:rPr lang="en-US" smtClean="0"/>
              <a:t>4</a:t>
            </a:fld>
            <a:endParaRPr lang="en-US" dirty="0"/>
          </a:p>
        </p:txBody>
      </p:sp>
      <p:grpSp>
        <p:nvGrpSpPr>
          <p:cNvPr id="5" name="Group 4"/>
          <p:cNvGrpSpPr/>
          <p:nvPr/>
        </p:nvGrpSpPr>
        <p:grpSpPr>
          <a:xfrm>
            <a:off x="6324600" y="838101"/>
            <a:ext cx="2409825" cy="912329"/>
            <a:chOff x="0" y="0"/>
            <a:chExt cx="2266315" cy="801775"/>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66315" cy="757555"/>
            </a:xfrm>
            <a:prstGeom prst="rect">
              <a:avLst/>
            </a:prstGeom>
          </p:spPr>
        </p:pic>
        <p:sp>
          <p:nvSpPr>
            <p:cNvPr id="7" name="Oval 6"/>
            <p:cNvSpPr/>
            <p:nvPr/>
          </p:nvSpPr>
          <p:spPr>
            <a:xfrm>
              <a:off x="284795" y="588732"/>
              <a:ext cx="1447800" cy="213043"/>
            </a:xfrm>
            <a:prstGeom prst="ellipse">
              <a:avLst/>
            </a:prstGeom>
            <a:noFill/>
            <a:ln w="25400" cap="flat" cmpd="sng" algn="ctr">
              <a:solidFill>
                <a:srgbClr val="FF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grpSp>
    </p:spTree>
    <p:extLst>
      <p:ext uri="{BB962C8B-B14F-4D97-AF65-F5344CB8AC3E}">
        <p14:creationId xmlns:p14="http://schemas.microsoft.com/office/powerpoint/2010/main" val="1126710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1000" y="-47225"/>
            <a:ext cx="8610600" cy="707886"/>
          </a:xfrm>
          <a:prstGeom prst="rect">
            <a:avLst/>
          </a:prstGeom>
          <a:noFill/>
        </p:spPr>
        <p:txBody>
          <a:bodyPr wrap="square" rtlCol="0">
            <a:spAutoFit/>
          </a:bodyPr>
          <a:lstStyle/>
          <a:p>
            <a:pPr algn="ctr"/>
            <a:r>
              <a:rPr lang="en-US" sz="4000" dirty="0">
                <a:latin typeface="+mj-lt"/>
              </a:rPr>
              <a:t>TIDE</a:t>
            </a:r>
          </a:p>
        </p:txBody>
      </p:sp>
      <p:pic>
        <p:nvPicPr>
          <p:cNvPr id="2" name="Picture 1"/>
          <p:cNvPicPr>
            <a:picLocks noChangeAspect="1"/>
          </p:cNvPicPr>
          <p:nvPr/>
        </p:nvPicPr>
        <p:blipFill>
          <a:blip r:embed="rId3"/>
          <a:stretch>
            <a:fillRect/>
          </a:stretch>
        </p:blipFill>
        <p:spPr>
          <a:xfrm>
            <a:off x="1488474" y="416628"/>
            <a:ext cx="2509799" cy="241944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6677480" y="1400229"/>
            <a:ext cx="1704520" cy="1404292"/>
          </a:xfrm>
          <a:prstGeom prst="rect">
            <a:avLst/>
          </a:prstGeom>
          <a:ln>
            <a:solidFill>
              <a:schemeClr val="tx1">
                <a:lumMod val="50000"/>
                <a:lumOff val="50000"/>
              </a:schemeClr>
            </a:solidFill>
          </a:ln>
        </p:spPr>
      </p:pic>
      <p:pic>
        <p:nvPicPr>
          <p:cNvPr id="5" name="Picture 4"/>
          <p:cNvPicPr>
            <a:picLocks noChangeAspect="1"/>
          </p:cNvPicPr>
          <p:nvPr/>
        </p:nvPicPr>
        <p:blipFill>
          <a:blip r:embed="rId5"/>
          <a:stretch>
            <a:fillRect/>
          </a:stretch>
        </p:blipFill>
        <p:spPr>
          <a:xfrm>
            <a:off x="4419600" y="1658688"/>
            <a:ext cx="1943824" cy="1145833"/>
          </a:xfrm>
          <a:prstGeom prst="rect">
            <a:avLst/>
          </a:prstGeom>
        </p:spPr>
      </p:pic>
      <p:pic>
        <p:nvPicPr>
          <p:cNvPr id="5128" name="Picture 8" descr="C:\Users\KIMBER~1.DER\AppData\Local\Temp\SNAGHTML2b0e7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261758"/>
            <a:ext cx="8755927" cy="336621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V="1">
            <a:off x="5410200" y="2804521"/>
            <a:ext cx="0" cy="9757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391400" y="2804521"/>
            <a:ext cx="0" cy="9757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362200" y="2868411"/>
            <a:ext cx="0" cy="39334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5B94D811-1472-4646-8C36-BE2D3778D71D}" type="slidenum">
              <a:rPr lang="en-US" smtClean="0"/>
              <a:t>5</a:t>
            </a:fld>
            <a:endParaRPr lang="en-US" dirty="0"/>
          </a:p>
        </p:txBody>
      </p:sp>
      <p:sp>
        <p:nvSpPr>
          <p:cNvPr id="6" name="Oval 5"/>
          <p:cNvSpPr/>
          <p:nvPr/>
        </p:nvSpPr>
        <p:spPr>
          <a:xfrm>
            <a:off x="2590800" y="4800600"/>
            <a:ext cx="34290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939089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304800" y="-47225"/>
            <a:ext cx="8534400" cy="707886"/>
          </a:xfrm>
          <a:prstGeom prst="rect">
            <a:avLst/>
          </a:prstGeom>
          <a:noFill/>
        </p:spPr>
        <p:txBody>
          <a:bodyPr wrap="square" rtlCol="0">
            <a:spAutoFit/>
          </a:bodyPr>
          <a:lstStyle/>
          <a:p>
            <a:pPr algn="ctr"/>
            <a:r>
              <a:rPr lang="en-US" sz="4000" dirty="0">
                <a:latin typeface="+mj-lt"/>
                <a:ea typeface="+mj-ea"/>
                <a:cs typeface="+mj-cs"/>
              </a:rPr>
              <a:t>TIDE</a:t>
            </a:r>
            <a:endParaRPr lang="en-US" sz="4800" dirty="0">
              <a:latin typeface="+mj-lt"/>
              <a:ea typeface="+mj-ea"/>
              <a:cs typeface="+mj-cs"/>
            </a:endParaRPr>
          </a:p>
        </p:txBody>
      </p:sp>
      <p:pic>
        <p:nvPicPr>
          <p:cNvPr id="6" name="Picture 5"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4785652"/>
            <a:ext cx="6096000" cy="1830258"/>
          </a:xfrm>
          <a:prstGeom prst="rect">
            <a:avLst/>
          </a:prstGeom>
        </p:spPr>
      </p:pic>
      <p:sp>
        <p:nvSpPr>
          <p:cNvPr id="7" name="TextBox 6"/>
          <p:cNvSpPr txBox="1"/>
          <p:nvPr/>
        </p:nvSpPr>
        <p:spPr>
          <a:xfrm>
            <a:off x="3733800" y="1430030"/>
            <a:ext cx="4114800" cy="707886"/>
          </a:xfrm>
          <a:prstGeom prst="rect">
            <a:avLst/>
          </a:prstGeom>
          <a:noFill/>
        </p:spPr>
        <p:txBody>
          <a:bodyPr wrap="square" rtlCol="0">
            <a:spAutoFit/>
          </a:bodyPr>
          <a:lstStyle/>
          <a:p>
            <a:r>
              <a:rPr lang="en-US" sz="2000" dirty="0" smtClean="0"/>
              <a:t>Current home screen for </a:t>
            </a:r>
          </a:p>
          <a:p>
            <a:r>
              <a:rPr lang="en-US" sz="2000" dirty="0" smtClean="0"/>
              <a:t>Winter EOC 2017</a:t>
            </a:r>
            <a:endParaRPr lang="en-US" sz="2000" dirty="0"/>
          </a:p>
        </p:txBody>
      </p:sp>
      <p:sp>
        <p:nvSpPr>
          <p:cNvPr id="8" name="TextBox 7"/>
          <p:cNvSpPr txBox="1"/>
          <p:nvPr/>
        </p:nvSpPr>
        <p:spPr>
          <a:xfrm>
            <a:off x="609600" y="4328679"/>
            <a:ext cx="7848600" cy="400110"/>
          </a:xfrm>
          <a:prstGeom prst="rect">
            <a:avLst/>
          </a:prstGeom>
          <a:noFill/>
        </p:spPr>
        <p:txBody>
          <a:bodyPr wrap="square" rtlCol="0">
            <a:spAutoFit/>
          </a:bodyPr>
          <a:lstStyle/>
          <a:p>
            <a:r>
              <a:rPr lang="en-US" sz="2000" dirty="0" smtClean="0"/>
              <a:t>Current home screen for WA ELPA21 2017 and Spring 2017</a:t>
            </a:r>
            <a:endParaRPr lang="en-US" sz="2000" dirty="0"/>
          </a:p>
        </p:txBody>
      </p:sp>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 y="27909"/>
            <a:ext cx="3544211" cy="2375376"/>
          </a:xfrm>
          <a:prstGeom prst="rect">
            <a:avLst/>
          </a:prstGeom>
        </p:spPr>
      </p:pic>
      <p:pic>
        <p:nvPicPr>
          <p:cNvPr id="4" name="Content Placeholder 3" descr="Screen Clipping"/>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514600" y="2081294"/>
            <a:ext cx="6324600" cy="2294666"/>
          </a:xfrm>
        </p:spPr>
      </p:pic>
      <p:grpSp>
        <p:nvGrpSpPr>
          <p:cNvPr id="12" name="Group 11"/>
          <p:cNvGrpSpPr/>
          <p:nvPr/>
        </p:nvGrpSpPr>
        <p:grpSpPr>
          <a:xfrm>
            <a:off x="7525473" y="2222281"/>
            <a:ext cx="1447800" cy="2170141"/>
            <a:chOff x="7620000" y="1293970"/>
            <a:chExt cx="1447800" cy="2170141"/>
          </a:xfrm>
        </p:grpSpPr>
        <p:sp>
          <p:nvSpPr>
            <p:cNvPr id="2" name="Oval 1"/>
            <p:cNvSpPr/>
            <p:nvPr/>
          </p:nvSpPr>
          <p:spPr>
            <a:xfrm>
              <a:off x="8095527" y="1293970"/>
              <a:ext cx="609600" cy="3138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7620000" y="2510004"/>
              <a:ext cx="1447800" cy="954107"/>
            </a:xfrm>
            <a:prstGeom prst="rect">
              <a:avLst/>
            </a:prstGeom>
            <a:noFill/>
            <a:ln>
              <a:solidFill>
                <a:srgbClr val="FF0000"/>
              </a:solidFill>
            </a:ln>
          </p:spPr>
          <p:txBody>
            <a:bodyPr wrap="square" rtlCol="0">
              <a:spAutoFit/>
            </a:bodyPr>
            <a:lstStyle/>
            <a:p>
              <a:r>
                <a:rPr lang="en-US" sz="1400" b="1" dirty="0" smtClean="0"/>
                <a:t>Change role to switch to another test administration</a:t>
              </a:r>
              <a:endParaRPr lang="en-US" sz="1400" b="1" dirty="0"/>
            </a:p>
          </p:txBody>
        </p:sp>
        <p:cxnSp>
          <p:nvCxnSpPr>
            <p:cNvPr id="10" name="Straight Connector 9"/>
            <p:cNvCxnSpPr>
              <a:stCxn id="2" idx="4"/>
            </p:cNvCxnSpPr>
            <p:nvPr/>
          </p:nvCxnSpPr>
          <p:spPr>
            <a:xfrm>
              <a:off x="8400327" y="1607852"/>
              <a:ext cx="266700" cy="902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761960"/>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524000" y="533400"/>
            <a:ext cx="2590800" cy="2098489"/>
          </a:xfrm>
          <a:prstGeom prst="rect">
            <a:avLst/>
          </a:prstGeom>
        </p:spPr>
      </p:pic>
      <p:sp>
        <p:nvSpPr>
          <p:cNvPr id="2" name="Slide Number Placeholder 1"/>
          <p:cNvSpPr>
            <a:spLocks noGrp="1"/>
          </p:cNvSpPr>
          <p:nvPr>
            <p:ph type="sldNum" sz="quarter" idx="12"/>
          </p:nvPr>
        </p:nvSpPr>
        <p:spPr/>
        <p:txBody>
          <a:bodyPr/>
          <a:lstStyle/>
          <a:p>
            <a:fld id="{5B94D811-1472-4646-8C36-BE2D3778D71D}" type="slidenum">
              <a:rPr lang="en-US" smtClean="0"/>
              <a:t>7</a:t>
            </a:fld>
            <a:endParaRPr lang="en-US" dirty="0"/>
          </a:p>
        </p:txBody>
      </p:sp>
      <p:sp>
        <p:nvSpPr>
          <p:cNvPr id="3" name="TextBox 2"/>
          <p:cNvSpPr txBox="1"/>
          <p:nvPr/>
        </p:nvSpPr>
        <p:spPr>
          <a:xfrm>
            <a:off x="381000" y="-47225"/>
            <a:ext cx="8610600" cy="707886"/>
          </a:xfrm>
          <a:prstGeom prst="rect">
            <a:avLst/>
          </a:prstGeom>
          <a:noFill/>
        </p:spPr>
        <p:txBody>
          <a:bodyPr wrap="square" rtlCol="0">
            <a:spAutoFit/>
          </a:bodyPr>
          <a:lstStyle/>
          <a:p>
            <a:pPr algn="ctr"/>
            <a:r>
              <a:rPr lang="en-US" sz="4000" dirty="0" smtClean="0">
                <a:latin typeface="+mj-lt"/>
                <a:ea typeface="+mj-ea"/>
                <a:cs typeface="+mj-cs"/>
              </a:rPr>
              <a:t>Add</a:t>
            </a:r>
            <a:r>
              <a:rPr lang="en-US" sz="4000" dirty="0" smtClean="0">
                <a:latin typeface="+mj-lt"/>
              </a:rPr>
              <a:t> </a:t>
            </a:r>
            <a:r>
              <a:rPr lang="en-US" sz="4000" dirty="0">
                <a:latin typeface="+mj-lt"/>
                <a:ea typeface="+mj-ea"/>
                <a:cs typeface="+mj-cs"/>
              </a:rPr>
              <a:t>Users</a:t>
            </a:r>
          </a:p>
        </p:txBody>
      </p:sp>
      <p:grpSp>
        <p:nvGrpSpPr>
          <p:cNvPr id="4" name="Group 3"/>
          <p:cNvGrpSpPr/>
          <p:nvPr/>
        </p:nvGrpSpPr>
        <p:grpSpPr>
          <a:xfrm>
            <a:off x="1219200" y="2133600"/>
            <a:ext cx="7674142" cy="4522093"/>
            <a:chOff x="1165058" y="2286000"/>
            <a:chExt cx="7696200" cy="4369693"/>
          </a:xfrm>
        </p:grpSpPr>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058" y="4959528"/>
              <a:ext cx="7696200" cy="1696165"/>
            </a:xfrm>
            <a:prstGeom prst="rect">
              <a:avLst/>
            </a:prstGeom>
          </p:spPr>
        </p:pic>
        <p:pic>
          <p:nvPicPr>
            <p:cNvPr id="17" name="Picture 16"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5058" y="2700680"/>
              <a:ext cx="7652083" cy="1621784"/>
            </a:xfrm>
            <a:prstGeom prst="rect">
              <a:avLst/>
            </a:prstGeom>
          </p:spPr>
        </p:pic>
        <p:sp>
          <p:nvSpPr>
            <p:cNvPr id="18" name="TextBox 17"/>
            <p:cNvSpPr txBox="1"/>
            <p:nvPr/>
          </p:nvSpPr>
          <p:spPr>
            <a:xfrm>
              <a:off x="4419600" y="2286000"/>
              <a:ext cx="1793440" cy="369332"/>
            </a:xfrm>
            <a:prstGeom prst="rect">
              <a:avLst/>
            </a:prstGeom>
            <a:noFill/>
          </p:spPr>
          <p:txBody>
            <a:bodyPr wrap="none" rtlCol="0">
              <a:spAutoFit/>
            </a:bodyPr>
            <a:lstStyle/>
            <a:p>
              <a:r>
                <a:rPr lang="en-US" dirty="0" smtClean="0"/>
                <a:t>Add User Screen</a:t>
              </a:r>
              <a:endParaRPr lang="en-US" dirty="0"/>
            </a:p>
          </p:txBody>
        </p:sp>
        <p:sp>
          <p:nvSpPr>
            <p:cNvPr id="19" name="TextBox 18"/>
            <p:cNvSpPr txBox="1"/>
            <p:nvPr/>
          </p:nvSpPr>
          <p:spPr>
            <a:xfrm>
              <a:off x="4393810" y="4583668"/>
              <a:ext cx="3073790" cy="369332"/>
            </a:xfrm>
            <a:prstGeom prst="rect">
              <a:avLst/>
            </a:prstGeom>
            <a:noFill/>
          </p:spPr>
          <p:txBody>
            <a:bodyPr wrap="none" rtlCol="0">
              <a:spAutoFit/>
            </a:bodyPr>
            <a:lstStyle/>
            <a:p>
              <a:r>
                <a:rPr lang="en-US" dirty="0" smtClean="0"/>
                <a:t>View/Edit/Export User Screen</a:t>
              </a:r>
              <a:endParaRPr lang="en-US" dirty="0"/>
            </a:p>
          </p:txBody>
        </p:sp>
      </p:grpSp>
      <p:pic>
        <p:nvPicPr>
          <p:cNvPr id="10" name="Picture 9" descr="Instructional &lt;strong&gt;Resources&lt;/strong&gt; Pic.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spTree>
    <p:extLst>
      <p:ext uri="{BB962C8B-B14F-4D97-AF65-F5344CB8AC3E}">
        <p14:creationId xmlns:p14="http://schemas.microsoft.com/office/powerpoint/2010/main" val="3944318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94D811-1472-4646-8C36-BE2D3778D71D}" type="slidenum">
              <a:rPr lang="en-US" smtClean="0"/>
              <a:t>8</a:t>
            </a:fld>
            <a:endParaRPr lang="en-US" dirty="0"/>
          </a:p>
        </p:txBody>
      </p:sp>
      <p:pic>
        <p:nvPicPr>
          <p:cNvPr id="6" name="Picture 5" descr="Screen Clipping"/>
          <p:cNvPicPr>
            <a:picLocks noChangeAspect="1"/>
          </p:cNvPicPr>
          <p:nvPr/>
        </p:nvPicPr>
        <p:blipFill rotWithShape="1">
          <a:blip r:embed="rId3">
            <a:extLst>
              <a:ext uri="{28A0092B-C50C-407E-A947-70E740481C1C}">
                <a14:useLocalDpi xmlns:a14="http://schemas.microsoft.com/office/drawing/2010/main" val="0"/>
              </a:ext>
            </a:extLst>
          </a:blip>
          <a:srcRect t="11267"/>
          <a:stretch/>
        </p:blipFill>
        <p:spPr>
          <a:xfrm>
            <a:off x="228386" y="452673"/>
            <a:ext cx="3098101" cy="2005478"/>
          </a:xfrm>
          <a:prstGeom prst="rect">
            <a:avLst/>
          </a:prstGeom>
        </p:spPr>
      </p:pic>
      <p:sp>
        <p:nvSpPr>
          <p:cNvPr id="28" name="Oval 27"/>
          <p:cNvSpPr/>
          <p:nvPr/>
        </p:nvSpPr>
        <p:spPr>
          <a:xfrm>
            <a:off x="752785" y="1851064"/>
            <a:ext cx="999601" cy="2260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429000" y="4267200"/>
            <a:ext cx="470133" cy="106386"/>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4122870" y="4267200"/>
            <a:ext cx="470133" cy="106386"/>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4882664" y="4267200"/>
            <a:ext cx="470133" cy="106386"/>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604120" y="4267200"/>
            <a:ext cx="470133" cy="106386"/>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3187467" y="2954635"/>
            <a:ext cx="470133" cy="106386"/>
          </a:xfrm>
          <a:prstGeom prst="rect">
            <a:avLst/>
          </a:prstGeom>
          <a:solidFill>
            <a:schemeClr val="bg2">
              <a:lumMod val="60000"/>
              <a:lumOff val="4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511228" y="-47225"/>
            <a:ext cx="8446392" cy="707886"/>
          </a:xfrm>
          <a:prstGeom prst="rect">
            <a:avLst/>
          </a:prstGeom>
          <a:noFill/>
        </p:spPr>
        <p:txBody>
          <a:bodyPr wrap="square" rtlCol="0">
            <a:spAutoFit/>
          </a:bodyPr>
          <a:lstStyle/>
          <a:p>
            <a:pPr algn="ctr"/>
            <a:r>
              <a:rPr lang="en-US" sz="4000" dirty="0" smtClean="0">
                <a:latin typeface="+mj-lt"/>
                <a:ea typeface="+mj-ea"/>
                <a:cs typeface="+mj-cs"/>
              </a:rPr>
              <a:t>Export Student List</a:t>
            </a:r>
            <a:endParaRPr lang="en-US" sz="4800" dirty="0">
              <a:latin typeface="+mj-lt"/>
              <a:ea typeface="+mj-ea"/>
              <a:cs typeface="+mj-cs"/>
            </a:endParaRPr>
          </a:p>
        </p:txBody>
      </p:sp>
      <p:pic>
        <p:nvPicPr>
          <p:cNvPr id="18" name="Picture 17" descr="Instructional &lt;strong&gt;Resources&lt;/strong&gt; Pic.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1016" y="179411"/>
            <a:ext cx="1236714" cy="1095375"/>
          </a:xfrm>
          <a:prstGeom prst="rect">
            <a:avLst/>
          </a:prstGeom>
        </p:spPr>
      </p:pic>
      <p:pic>
        <p:nvPicPr>
          <p:cNvPr id="1026" name="Picture 3"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8666" y="1453770"/>
            <a:ext cx="4926886" cy="908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752785" y="2458151"/>
            <a:ext cx="8077200" cy="4197542"/>
            <a:chOff x="752785" y="2458151"/>
            <a:chExt cx="8077200" cy="4197542"/>
          </a:xfrm>
        </p:grpSpPr>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2785" y="2458151"/>
              <a:ext cx="8077200" cy="4158796"/>
            </a:xfrm>
            <a:prstGeom prst="rect">
              <a:avLst/>
            </a:prstGeom>
          </p:spPr>
        </p:pic>
        <p:sp>
          <p:nvSpPr>
            <p:cNvPr id="21" name="Oval 20"/>
            <p:cNvSpPr/>
            <p:nvPr/>
          </p:nvSpPr>
          <p:spPr>
            <a:xfrm>
              <a:off x="1252585" y="5105400"/>
              <a:ext cx="1262015"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838200" y="5543903"/>
              <a:ext cx="304800" cy="247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7326216" y="3912145"/>
              <a:ext cx="304800" cy="2472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187467" y="6019800"/>
              <a:ext cx="476599" cy="63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950165" y="6019800"/>
              <a:ext cx="476599" cy="63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5362588" y="6019800"/>
              <a:ext cx="581012" cy="63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6365753" y="6019800"/>
              <a:ext cx="644647" cy="635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40639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B94D811-1472-4646-8C36-BE2D3778D71D}" type="slidenum">
              <a:rPr lang="en-US" smtClean="0"/>
              <a:t>9</a:t>
            </a:fld>
            <a:endParaRPr lang="en-US" dirty="0"/>
          </a:p>
        </p:txBody>
      </p:sp>
      <p:sp>
        <p:nvSpPr>
          <p:cNvPr id="3" name="TextBox 2"/>
          <p:cNvSpPr txBox="1"/>
          <p:nvPr/>
        </p:nvSpPr>
        <p:spPr>
          <a:xfrm>
            <a:off x="613272" y="-103872"/>
            <a:ext cx="8229600" cy="954107"/>
          </a:xfrm>
          <a:prstGeom prst="rect">
            <a:avLst/>
          </a:prstGeom>
          <a:noFill/>
        </p:spPr>
        <p:txBody>
          <a:bodyPr wrap="square" rtlCol="0">
            <a:spAutoFit/>
          </a:bodyPr>
          <a:lstStyle/>
          <a:p>
            <a:pPr algn="ctr"/>
            <a:r>
              <a:rPr lang="en-US" sz="4000" dirty="0" smtClean="0">
                <a:latin typeface="+mj-lt"/>
                <a:ea typeface="+mj-ea"/>
                <a:cs typeface="+mj-cs"/>
              </a:rPr>
              <a:t>Test Settings and Tools</a:t>
            </a:r>
            <a:endParaRPr lang="en-US" sz="4000" dirty="0" smtClean="0">
              <a:latin typeface="+mj-lt"/>
            </a:endParaRPr>
          </a:p>
          <a:p>
            <a:pPr algn="ctr"/>
            <a:r>
              <a:rPr lang="en-US" sz="1600" i="1" dirty="0" smtClean="0"/>
              <a:t>Universal, Designated, and Accommodations</a:t>
            </a:r>
            <a:endParaRPr lang="en-US" sz="1600" i="1"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072" y="1095447"/>
            <a:ext cx="4339728" cy="3632773"/>
          </a:xfrm>
          <a:prstGeom prst="rect">
            <a:avLst/>
          </a:prstGeom>
        </p:spPr>
      </p:pic>
      <p:sp>
        <p:nvSpPr>
          <p:cNvPr id="8" name="TextBox 7"/>
          <p:cNvSpPr txBox="1"/>
          <p:nvPr/>
        </p:nvSpPr>
        <p:spPr>
          <a:xfrm>
            <a:off x="5334000" y="973346"/>
            <a:ext cx="3810000" cy="5539978"/>
          </a:xfrm>
          <a:prstGeom prst="rect">
            <a:avLst/>
          </a:prstGeom>
          <a:noFill/>
        </p:spPr>
        <p:txBody>
          <a:bodyPr wrap="square" rtlCol="0">
            <a:spAutoFit/>
          </a:bodyPr>
          <a:lstStyle/>
          <a:p>
            <a:pPr marL="342900" indent="-342900">
              <a:buAutoNum type="arabicPeriod"/>
            </a:pPr>
            <a:r>
              <a:rPr lang="en-US" sz="2000" dirty="0" smtClean="0"/>
              <a:t>Student Demographics</a:t>
            </a:r>
          </a:p>
          <a:p>
            <a:pPr marL="342900" indent="-342900">
              <a:buAutoNum type="arabicPeriod"/>
            </a:pPr>
            <a:r>
              <a:rPr lang="en-US" sz="2000" dirty="0" smtClean="0"/>
              <a:t>Interim Testing Grade</a:t>
            </a:r>
          </a:p>
          <a:p>
            <a:pPr marL="342900" indent="-342900">
              <a:buAutoNum type="arabicPeriod"/>
            </a:pPr>
            <a:r>
              <a:rPr lang="en-US" sz="2000" dirty="0" smtClean="0"/>
              <a:t>Test Mode</a:t>
            </a:r>
          </a:p>
          <a:p>
            <a:pPr marL="342900" indent="-342900">
              <a:buAutoNum type="arabicPeriod"/>
            </a:pPr>
            <a:r>
              <a:rPr lang="en-US" sz="2000" dirty="0" smtClean="0"/>
              <a:t>Off-Grade Testing (High School)</a:t>
            </a:r>
          </a:p>
          <a:p>
            <a:pPr marL="342900" indent="-342900">
              <a:buAutoNum type="arabicPeriod"/>
            </a:pPr>
            <a:r>
              <a:rPr lang="en-US" sz="2000" dirty="0" smtClean="0"/>
              <a:t>Universal Tools Embedded</a:t>
            </a:r>
          </a:p>
          <a:p>
            <a:pPr marL="342900" indent="-342900">
              <a:buAutoNum type="arabicPeriod"/>
            </a:pPr>
            <a:r>
              <a:rPr lang="en-US" sz="2000" dirty="0" smtClean="0"/>
              <a:t>Embedded Designated Supports</a:t>
            </a:r>
          </a:p>
          <a:p>
            <a:pPr marL="342900" indent="-342900">
              <a:buAutoNum type="arabicPeriod"/>
            </a:pPr>
            <a:r>
              <a:rPr lang="en-US" sz="2000" dirty="0" smtClean="0"/>
              <a:t>Non-Embedded Designated Support</a:t>
            </a:r>
          </a:p>
          <a:p>
            <a:pPr marL="342900" indent="-342900">
              <a:buAutoNum type="arabicPeriod"/>
            </a:pPr>
            <a:r>
              <a:rPr lang="en-US" sz="2000" dirty="0" smtClean="0"/>
              <a:t>Embedded Accommodations</a:t>
            </a:r>
          </a:p>
          <a:p>
            <a:pPr marL="342900" indent="-342900">
              <a:buAutoNum type="arabicPeriod"/>
            </a:pPr>
            <a:r>
              <a:rPr lang="en-US" sz="2000" dirty="0" smtClean="0"/>
              <a:t>Non-Embedded Accommodations</a:t>
            </a:r>
          </a:p>
          <a:p>
            <a:pPr marL="342900" indent="-342900">
              <a:buAutoNum type="arabicPeriod"/>
            </a:pPr>
            <a:r>
              <a:rPr lang="en-US" sz="2000" dirty="0" smtClean="0"/>
              <a:t>Test Eligibility – test “work around” for some testing access issues</a:t>
            </a:r>
          </a:p>
          <a:p>
            <a:r>
              <a:rPr lang="en-US" sz="1400" dirty="0"/>
              <a:t>	</a:t>
            </a:r>
          </a:p>
        </p:txBody>
      </p:sp>
      <p:sp>
        <p:nvSpPr>
          <p:cNvPr id="9" name="TextBox 8"/>
          <p:cNvSpPr txBox="1"/>
          <p:nvPr/>
        </p:nvSpPr>
        <p:spPr>
          <a:xfrm>
            <a:off x="1096205" y="4728220"/>
            <a:ext cx="4161595" cy="1754326"/>
          </a:xfrm>
          <a:prstGeom prst="rect">
            <a:avLst/>
          </a:prstGeom>
          <a:noFill/>
        </p:spPr>
        <p:txBody>
          <a:bodyPr wrap="square" rtlCol="0">
            <a:spAutoFit/>
          </a:bodyPr>
          <a:lstStyle/>
          <a:p>
            <a:r>
              <a:rPr lang="en-US" dirty="0" smtClean="0"/>
              <a:t>New: Testing Options that do not appear at the beginning of testing, may be updated in TIDE in real-time. The student will need to log back into the session to continue testing with the new option.</a:t>
            </a:r>
            <a:endParaRPr lang="en-US" dirty="0"/>
          </a:p>
        </p:txBody>
      </p:sp>
    </p:spTree>
    <p:extLst>
      <p:ext uri="{BB962C8B-B14F-4D97-AF65-F5344CB8AC3E}">
        <p14:creationId xmlns:p14="http://schemas.microsoft.com/office/powerpoint/2010/main" val="3235284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9698</TotalTime>
  <Words>3545</Words>
  <Application>Microsoft Office PowerPoint</Application>
  <PresentationFormat>On-screen Show (4:3)</PresentationFormat>
  <Paragraphs>382</Paragraphs>
  <Slides>24</Slides>
  <Notes>24</Notes>
  <HiddenSlides>13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Century Gothic</vt:lpstr>
      <vt:lpstr>Courier New</vt:lpstr>
      <vt:lpstr>Franklin Gothic Book</vt:lpstr>
      <vt:lpstr>Wingdings</vt:lpstr>
      <vt:lpstr>Crop</vt:lpstr>
      <vt:lpstr>TIDE Training</vt:lpstr>
      <vt:lpstr>TIDE &amp; ORS Overview</vt:lpstr>
      <vt:lpstr>PowerPoint Presentation</vt:lpstr>
      <vt:lpstr>Student Information System (SIS)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Everett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district assessment coordinator</dc:title>
  <dc:creator>Diaz, Ailienette</dc:creator>
  <cp:lastModifiedBy>Jennifer Longchamps</cp:lastModifiedBy>
  <cp:revision>699</cp:revision>
  <cp:lastPrinted>2017-03-16T20:40:01Z</cp:lastPrinted>
  <dcterms:created xsi:type="dcterms:W3CDTF">2012-11-26T19:16:03Z</dcterms:created>
  <dcterms:modified xsi:type="dcterms:W3CDTF">2017-03-30T15:35:26Z</dcterms:modified>
</cp:coreProperties>
</file>