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60" r:id="rId2"/>
    <p:sldMasterId id="2147483672" r:id="rId3"/>
    <p:sldMasterId id="2147483686" r:id="rId4"/>
  </p:sldMasterIdLst>
  <p:notesMasterIdLst>
    <p:notesMasterId r:id="rId16"/>
  </p:notesMasterIdLst>
  <p:handoutMasterIdLst>
    <p:handoutMasterId r:id="rId17"/>
  </p:handoutMasterIdLst>
  <p:sldIdLst>
    <p:sldId id="580" r:id="rId5"/>
    <p:sldId id="625" r:id="rId6"/>
    <p:sldId id="582" r:id="rId7"/>
    <p:sldId id="644" r:id="rId8"/>
    <p:sldId id="604" r:id="rId9"/>
    <p:sldId id="650" r:id="rId10"/>
    <p:sldId id="645" r:id="rId11"/>
    <p:sldId id="646" r:id="rId12"/>
    <p:sldId id="647" r:id="rId13"/>
    <p:sldId id="648" r:id="rId14"/>
    <p:sldId id="649" r:id="rId15"/>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6699FF"/>
    <a:srgbClr val="F56F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016" autoAdjust="0"/>
    <p:restoredTop sz="93811" autoAdjust="0"/>
  </p:normalViewPr>
  <p:slideViewPr>
    <p:cSldViewPr snapToGrid="0">
      <p:cViewPr>
        <p:scale>
          <a:sx n="54" d="100"/>
          <a:sy n="54" d="100"/>
        </p:scale>
        <p:origin x="293" y="230"/>
      </p:cViewPr>
      <p:guideLst/>
    </p:cSldViewPr>
  </p:slid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93" d="100"/>
          <a:sy n="93" d="100"/>
        </p:scale>
        <p:origin x="148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2981911" cy="465773"/>
          </a:xfrm>
          <a:prstGeom prst="rect">
            <a:avLst/>
          </a:prstGeom>
        </p:spPr>
        <p:txBody>
          <a:bodyPr vert="horz" lIns="91577" tIns="45789" rIns="91577" bIns="45789" rtlCol="0"/>
          <a:lstStyle>
            <a:lvl1pPr algn="l">
              <a:defRPr sz="1200"/>
            </a:lvl1pPr>
          </a:lstStyle>
          <a:p>
            <a:endParaRPr lang="en-US"/>
          </a:p>
        </p:txBody>
      </p:sp>
      <p:sp>
        <p:nvSpPr>
          <p:cNvPr id="3" name="Date Placeholder 2"/>
          <p:cNvSpPr>
            <a:spLocks noGrp="1"/>
          </p:cNvSpPr>
          <p:nvPr>
            <p:ph type="dt" sz="quarter" idx="1"/>
          </p:nvPr>
        </p:nvSpPr>
        <p:spPr>
          <a:xfrm>
            <a:off x="3898342" y="3"/>
            <a:ext cx="2981911" cy="465773"/>
          </a:xfrm>
          <a:prstGeom prst="rect">
            <a:avLst/>
          </a:prstGeom>
        </p:spPr>
        <p:txBody>
          <a:bodyPr vert="horz" lIns="91577" tIns="45789" rIns="91577" bIns="45789" rtlCol="0"/>
          <a:lstStyle>
            <a:lvl1pPr algn="r">
              <a:defRPr sz="1200"/>
            </a:lvl1pPr>
          </a:lstStyle>
          <a:p>
            <a:fld id="{D0FEF3AB-1C03-4AE7-8A53-4A71AB94D41D}" type="datetimeFigureOut">
              <a:rPr lang="en-US" smtClean="0"/>
              <a:t>1/16/2018</a:t>
            </a:fld>
            <a:endParaRPr lang="en-US"/>
          </a:p>
        </p:txBody>
      </p:sp>
      <p:sp>
        <p:nvSpPr>
          <p:cNvPr id="4" name="Footer Placeholder 3"/>
          <p:cNvSpPr>
            <a:spLocks noGrp="1"/>
          </p:cNvSpPr>
          <p:nvPr>
            <p:ph type="ftr" sz="quarter" idx="2"/>
          </p:nvPr>
        </p:nvSpPr>
        <p:spPr>
          <a:xfrm>
            <a:off x="1" y="8830630"/>
            <a:ext cx="2981911" cy="465773"/>
          </a:xfrm>
          <a:prstGeom prst="rect">
            <a:avLst/>
          </a:prstGeom>
        </p:spPr>
        <p:txBody>
          <a:bodyPr vert="horz" lIns="91577" tIns="45789" rIns="91577" bIns="45789" rtlCol="0" anchor="b"/>
          <a:lstStyle>
            <a:lvl1pPr algn="l">
              <a:defRPr sz="1200"/>
            </a:lvl1pPr>
          </a:lstStyle>
          <a:p>
            <a:endParaRPr lang="en-US"/>
          </a:p>
        </p:txBody>
      </p:sp>
      <p:sp>
        <p:nvSpPr>
          <p:cNvPr id="5" name="Slide Number Placeholder 4"/>
          <p:cNvSpPr>
            <a:spLocks noGrp="1"/>
          </p:cNvSpPr>
          <p:nvPr>
            <p:ph type="sldNum" sz="quarter" idx="3"/>
          </p:nvPr>
        </p:nvSpPr>
        <p:spPr>
          <a:xfrm>
            <a:off x="3898342" y="8830630"/>
            <a:ext cx="2981911" cy="465773"/>
          </a:xfrm>
          <a:prstGeom prst="rect">
            <a:avLst/>
          </a:prstGeom>
        </p:spPr>
        <p:txBody>
          <a:bodyPr vert="horz" lIns="91577" tIns="45789" rIns="91577" bIns="45789" rtlCol="0" anchor="b"/>
          <a:lstStyle>
            <a:lvl1pPr algn="r">
              <a:defRPr sz="1200"/>
            </a:lvl1pPr>
          </a:lstStyle>
          <a:p>
            <a:fld id="{B9F97EB2-02C2-4BD9-ABF5-D721C9A28602}" type="slidenum">
              <a:rPr lang="en-US" smtClean="0"/>
              <a:t>‹#›</a:t>
            </a:fld>
            <a:endParaRPr lang="en-US"/>
          </a:p>
        </p:txBody>
      </p:sp>
    </p:spTree>
    <p:extLst>
      <p:ext uri="{BB962C8B-B14F-4D97-AF65-F5344CB8AC3E}">
        <p14:creationId xmlns:p14="http://schemas.microsoft.com/office/powerpoint/2010/main" val="2898153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82119" cy="466434"/>
          </a:xfrm>
          <a:prstGeom prst="rect">
            <a:avLst/>
          </a:prstGeom>
        </p:spPr>
        <p:txBody>
          <a:bodyPr vert="horz" lIns="93168" tIns="46584" rIns="93168" bIns="46584" rtlCol="0"/>
          <a:lstStyle>
            <a:lvl1pPr algn="l">
              <a:defRPr sz="1200"/>
            </a:lvl1pPr>
          </a:lstStyle>
          <a:p>
            <a:endParaRPr lang="en-US" dirty="0"/>
          </a:p>
        </p:txBody>
      </p:sp>
      <p:sp>
        <p:nvSpPr>
          <p:cNvPr id="3" name="Date Placeholder 2"/>
          <p:cNvSpPr>
            <a:spLocks noGrp="1"/>
          </p:cNvSpPr>
          <p:nvPr>
            <p:ph type="dt" idx="1"/>
          </p:nvPr>
        </p:nvSpPr>
        <p:spPr>
          <a:xfrm>
            <a:off x="3898103" y="1"/>
            <a:ext cx="2982119" cy="466434"/>
          </a:xfrm>
          <a:prstGeom prst="rect">
            <a:avLst/>
          </a:prstGeom>
        </p:spPr>
        <p:txBody>
          <a:bodyPr vert="horz" lIns="93168" tIns="46584" rIns="93168" bIns="46584" rtlCol="0"/>
          <a:lstStyle>
            <a:lvl1pPr algn="r">
              <a:defRPr sz="1200"/>
            </a:lvl1pPr>
          </a:lstStyle>
          <a:p>
            <a:fld id="{22D79F48-C4C4-48BB-A252-236ECA758312}" type="datetimeFigureOut">
              <a:rPr lang="en-US" smtClean="0"/>
              <a:t>1/16/2018</a:t>
            </a:fld>
            <a:endParaRPr lang="en-US" dirty="0"/>
          </a:p>
        </p:txBody>
      </p:sp>
      <p:sp>
        <p:nvSpPr>
          <p:cNvPr id="4" name="Slide Image Placeholder 3"/>
          <p:cNvSpPr>
            <a:spLocks noGrp="1" noRot="1" noChangeAspect="1"/>
          </p:cNvSpPr>
          <p:nvPr>
            <p:ph type="sldImg" idx="2"/>
          </p:nvPr>
        </p:nvSpPr>
        <p:spPr>
          <a:xfrm>
            <a:off x="654050" y="1162050"/>
            <a:ext cx="5573713" cy="3136900"/>
          </a:xfrm>
          <a:prstGeom prst="rect">
            <a:avLst/>
          </a:prstGeom>
          <a:noFill/>
          <a:ln w="12700">
            <a:solidFill>
              <a:prstClr val="black"/>
            </a:solidFill>
          </a:ln>
        </p:spPr>
        <p:txBody>
          <a:bodyPr vert="horz" lIns="93168" tIns="46584" rIns="93168" bIns="46584" rtlCol="0" anchor="ctr"/>
          <a:lstStyle/>
          <a:p>
            <a:endParaRPr lang="en-US" dirty="0"/>
          </a:p>
        </p:txBody>
      </p:sp>
      <p:sp>
        <p:nvSpPr>
          <p:cNvPr id="5" name="Notes Placeholder 4"/>
          <p:cNvSpPr>
            <a:spLocks noGrp="1"/>
          </p:cNvSpPr>
          <p:nvPr>
            <p:ph type="body" sz="quarter" idx="3"/>
          </p:nvPr>
        </p:nvSpPr>
        <p:spPr>
          <a:xfrm>
            <a:off x="688182" y="4473893"/>
            <a:ext cx="5505450" cy="3660458"/>
          </a:xfrm>
          <a:prstGeom prst="rect">
            <a:avLst/>
          </a:prstGeom>
        </p:spPr>
        <p:txBody>
          <a:bodyPr vert="horz" lIns="93168" tIns="46584" rIns="93168" bIns="4658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970"/>
            <a:ext cx="2982119" cy="466433"/>
          </a:xfrm>
          <a:prstGeom prst="rect">
            <a:avLst/>
          </a:prstGeom>
        </p:spPr>
        <p:txBody>
          <a:bodyPr vert="horz" lIns="93168" tIns="46584" rIns="93168" bIns="4658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3" y="8829970"/>
            <a:ext cx="2982119" cy="466433"/>
          </a:xfrm>
          <a:prstGeom prst="rect">
            <a:avLst/>
          </a:prstGeom>
        </p:spPr>
        <p:txBody>
          <a:bodyPr vert="horz" lIns="93168" tIns="46584" rIns="93168" bIns="46584" rtlCol="0" anchor="b"/>
          <a:lstStyle>
            <a:lvl1pPr algn="r">
              <a:defRPr sz="1200"/>
            </a:lvl1pPr>
          </a:lstStyle>
          <a:p>
            <a:fld id="{15C0FEDA-4BC6-4480-BE48-29E2E74605CE}" type="slidenum">
              <a:rPr lang="en-US" smtClean="0"/>
              <a:t>‹#›</a:t>
            </a:fld>
            <a:endParaRPr lang="en-US" dirty="0"/>
          </a:p>
        </p:txBody>
      </p:sp>
    </p:spTree>
    <p:extLst>
      <p:ext uri="{BB962C8B-B14F-4D97-AF65-F5344CB8AC3E}">
        <p14:creationId xmlns:p14="http://schemas.microsoft.com/office/powerpoint/2010/main" val="162441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Historically there were hard cut lines.  What occurred is a lot of grouping in the middle.  </a:t>
            </a:r>
          </a:p>
          <a:p>
            <a:endParaRPr lang="en-US" dirty="0"/>
          </a:p>
          <a:p>
            <a:r>
              <a:rPr lang="en-US" dirty="0"/>
              <a:t>The schools per their MM scores are equally distributed among</a:t>
            </a:r>
            <a:r>
              <a:rPr lang="en-US" baseline="0" dirty="0"/>
              <a:t> the 10 boxes. But the scores are not equally distributed. Many schools MM score clumped in the middle, so the middle needed to be spread out. (10% of the schools fall between the 61 and 64% cut score band. 10% of schools fall between the 52 and 61% cut score band)</a:t>
            </a:r>
            <a:endParaRPr lang="en-US" dirty="0"/>
          </a:p>
          <a:p>
            <a:endParaRPr lang="en-US" baseline="0" dirty="0"/>
          </a:p>
          <a:p>
            <a:r>
              <a:rPr lang="en-US" baseline="0" dirty="0"/>
              <a:t>Will not be reevaluated in 3 years—not every year.</a:t>
            </a:r>
            <a:endParaRPr lang="en-US" dirty="0"/>
          </a:p>
        </p:txBody>
      </p:sp>
      <p:sp>
        <p:nvSpPr>
          <p:cNvPr id="4" name="Slide Number Placeholder 3"/>
          <p:cNvSpPr>
            <a:spLocks noGrp="1"/>
          </p:cNvSpPr>
          <p:nvPr>
            <p:ph type="sldNum" sz="quarter" idx="10"/>
          </p:nvPr>
        </p:nvSpPr>
        <p:spPr/>
        <p:txBody>
          <a:bodyPr/>
          <a:lstStyle/>
          <a:p>
            <a:fld id="{15C0FEDA-4BC6-4480-BE48-29E2E74605CE}" type="slidenum">
              <a:rPr lang="en-US" smtClean="0"/>
              <a:t>1</a:t>
            </a:fld>
            <a:endParaRPr lang="en-US" dirty="0"/>
          </a:p>
        </p:txBody>
      </p:sp>
    </p:spTree>
    <p:extLst>
      <p:ext uri="{BB962C8B-B14F-4D97-AF65-F5344CB8AC3E}">
        <p14:creationId xmlns:p14="http://schemas.microsoft.com/office/powerpoint/2010/main" val="1074314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the scores for all of the schools are ranked.  </a:t>
            </a:r>
          </a:p>
          <a:p>
            <a:endParaRPr lang="en-US" dirty="0"/>
          </a:p>
          <a:p>
            <a:r>
              <a:rPr lang="en-US" dirty="0"/>
              <a:t>Historic</a:t>
            </a:r>
            <a:r>
              <a:rPr lang="en-US" baseline="0" dirty="0"/>
              <a:t> data would be somewhere in the range of a 2.15 for the all students group.</a:t>
            </a:r>
          </a:p>
          <a:p>
            <a:endParaRPr lang="en-US" baseline="0" dirty="0"/>
          </a:p>
          <a:p>
            <a:r>
              <a:rPr lang="en-US" baseline="0" dirty="0"/>
              <a:t>The lowest 5% will set cut score for All Students.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15C0FEDA-4BC6-4480-BE48-29E2E74605CE}" type="slidenum">
              <a:rPr lang="en-US" smtClean="0"/>
              <a:t>11</a:t>
            </a:fld>
            <a:endParaRPr lang="en-US" dirty="0"/>
          </a:p>
        </p:txBody>
      </p:sp>
    </p:spTree>
    <p:extLst>
      <p:ext uri="{BB962C8B-B14F-4D97-AF65-F5344CB8AC3E}">
        <p14:creationId xmlns:p14="http://schemas.microsoft.com/office/powerpoint/2010/main" val="2569823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shows all of the measures falling</a:t>
            </a:r>
            <a:r>
              <a:rPr lang="en-US" baseline="0" dirty="0"/>
              <a:t> under each index.  They are calculated independently before they get rolled over.  Science is not included in this three year calculation.  Will be included in future iterations.</a:t>
            </a:r>
          </a:p>
          <a:p>
            <a:endParaRPr lang="en-US" baseline="0" dirty="0"/>
          </a:p>
          <a:p>
            <a:r>
              <a:rPr lang="en-US" baseline="0" dirty="0"/>
              <a:t>Walk through the proficiency as an example.  Average those index scores and then the weighting is added.  That is how the index score is combined and then the weight is added.</a:t>
            </a:r>
          </a:p>
          <a:p>
            <a:endParaRPr lang="en-US" baseline="0" dirty="0"/>
          </a:p>
          <a:p>
            <a:r>
              <a:rPr lang="en-US" dirty="0"/>
              <a:t>This is a mock up</a:t>
            </a:r>
            <a:r>
              <a:rPr lang="en-US" baseline="0" dirty="0"/>
              <a:t> of a typical K-12 school with all indicators.  And it relates to slide 8 in how each measure is weighted. For example the three proficiency scores are combined, averaged and then multiplied by the % weighted for a typical K-12 school which is 30% which is 15% + 15% for those two columns. </a:t>
            </a:r>
          </a:p>
          <a:p>
            <a:r>
              <a:rPr lang="en-US" baseline="0" dirty="0"/>
              <a:t>Science will not be added until 2020. </a:t>
            </a:r>
            <a:endParaRPr lang="en-US" dirty="0"/>
          </a:p>
          <a:p>
            <a:endParaRPr lang="en-US" dirty="0"/>
          </a:p>
        </p:txBody>
      </p:sp>
      <p:sp>
        <p:nvSpPr>
          <p:cNvPr id="4" name="Slide Number Placeholder 3"/>
          <p:cNvSpPr>
            <a:spLocks noGrp="1"/>
          </p:cNvSpPr>
          <p:nvPr>
            <p:ph type="sldNum" sz="quarter" idx="10"/>
          </p:nvPr>
        </p:nvSpPr>
        <p:spPr/>
        <p:txBody>
          <a:bodyPr/>
          <a:lstStyle/>
          <a:p>
            <a:fld id="{15C0FEDA-4BC6-4480-BE48-29E2E74605CE}" type="slidenum">
              <a:rPr lang="en-US" smtClean="0"/>
              <a:t>3</a:t>
            </a:fld>
            <a:endParaRPr lang="en-US" dirty="0"/>
          </a:p>
        </p:txBody>
      </p:sp>
    </p:spTree>
    <p:extLst>
      <p:ext uri="{BB962C8B-B14F-4D97-AF65-F5344CB8AC3E}">
        <p14:creationId xmlns:p14="http://schemas.microsoft.com/office/powerpoint/2010/main" val="4184964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the scores for all of the schools are ranked.  </a:t>
            </a:r>
          </a:p>
          <a:p>
            <a:endParaRPr lang="en-US" dirty="0"/>
          </a:p>
          <a:p>
            <a:r>
              <a:rPr lang="en-US" dirty="0"/>
              <a:t>Historic</a:t>
            </a:r>
            <a:r>
              <a:rPr lang="en-US" baseline="0" dirty="0"/>
              <a:t> data would be somewhere in the range of a 2.15 for the all students group.</a:t>
            </a:r>
          </a:p>
          <a:p>
            <a:endParaRPr lang="en-US" baseline="0" dirty="0"/>
          </a:p>
          <a:p>
            <a:r>
              <a:rPr lang="en-US" baseline="0" dirty="0"/>
              <a:t>The lowest 5% will set cut score for All Students.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15C0FEDA-4BC6-4480-BE48-29E2E74605CE}" type="slidenum">
              <a:rPr lang="en-US" smtClean="0"/>
              <a:t>4</a:t>
            </a:fld>
            <a:endParaRPr lang="en-US" dirty="0"/>
          </a:p>
        </p:txBody>
      </p:sp>
    </p:spTree>
    <p:extLst>
      <p:ext uri="{BB962C8B-B14F-4D97-AF65-F5344CB8AC3E}">
        <p14:creationId xmlns:p14="http://schemas.microsoft.com/office/powerpoint/2010/main" val="1305365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Perform</a:t>
            </a:r>
            <a:r>
              <a:rPr lang="en-US" baseline="0" dirty="0"/>
              <a:t> the same </a:t>
            </a:r>
            <a:r>
              <a:rPr lang="en-US" dirty="0"/>
              <a:t>calculation</a:t>
            </a:r>
            <a:r>
              <a:rPr lang="en-US" baseline="0" dirty="0"/>
              <a:t> for each of the student groups in a school.  That combined multiple measure 2.15 cut score that is created for All Students at 5% will be applied across all student groups at each school.  Any student group that falls below that will get targeted support.</a:t>
            </a:r>
          </a:p>
          <a:p>
            <a:endParaRPr lang="en-US" baseline="0" dirty="0"/>
          </a:p>
          <a:p>
            <a:r>
              <a:rPr lang="en-US" dirty="0"/>
              <a:t>A student can appear in</a:t>
            </a:r>
            <a:r>
              <a:rPr lang="en-US" baseline="0" dirty="0"/>
              <a:t> multiple subgroups. But only once in the overall Comprehensive threshold score.</a:t>
            </a:r>
            <a:endParaRPr lang="en-US" dirty="0"/>
          </a:p>
          <a:p>
            <a:endParaRPr lang="en-US" dirty="0"/>
          </a:p>
        </p:txBody>
      </p:sp>
      <p:sp>
        <p:nvSpPr>
          <p:cNvPr id="4" name="Slide Number Placeholder 3"/>
          <p:cNvSpPr>
            <a:spLocks noGrp="1"/>
          </p:cNvSpPr>
          <p:nvPr>
            <p:ph type="sldNum" sz="quarter" idx="10"/>
          </p:nvPr>
        </p:nvSpPr>
        <p:spPr/>
        <p:txBody>
          <a:bodyPr/>
          <a:lstStyle/>
          <a:p>
            <a:fld id="{15C0FEDA-4BC6-4480-BE48-29E2E74605CE}" type="slidenum">
              <a:rPr lang="en-US" smtClean="0"/>
              <a:t>5</a:t>
            </a:fld>
            <a:endParaRPr lang="en-US" dirty="0"/>
          </a:p>
        </p:txBody>
      </p:sp>
    </p:spTree>
    <p:extLst>
      <p:ext uri="{BB962C8B-B14F-4D97-AF65-F5344CB8AC3E}">
        <p14:creationId xmlns:p14="http://schemas.microsoft.com/office/powerpoint/2010/main" val="702378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the scores for all of the schools are ranked.  </a:t>
            </a:r>
          </a:p>
          <a:p>
            <a:endParaRPr lang="en-US" dirty="0"/>
          </a:p>
          <a:p>
            <a:r>
              <a:rPr lang="en-US" dirty="0"/>
              <a:t>Historic</a:t>
            </a:r>
            <a:r>
              <a:rPr lang="en-US" baseline="0" dirty="0"/>
              <a:t> data would be somewhere in the range of a 2.15 for the all students group.</a:t>
            </a:r>
          </a:p>
          <a:p>
            <a:endParaRPr lang="en-US" baseline="0" dirty="0"/>
          </a:p>
          <a:p>
            <a:r>
              <a:rPr lang="en-US" baseline="0" dirty="0"/>
              <a:t>The lowest 5% will set cut score for All Students.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15C0FEDA-4BC6-4480-BE48-29E2E74605CE}" type="slidenum">
              <a:rPr lang="en-US" smtClean="0"/>
              <a:t>6</a:t>
            </a:fld>
            <a:endParaRPr lang="en-US" dirty="0"/>
          </a:p>
        </p:txBody>
      </p:sp>
    </p:spTree>
    <p:extLst>
      <p:ext uri="{BB962C8B-B14F-4D97-AF65-F5344CB8AC3E}">
        <p14:creationId xmlns:p14="http://schemas.microsoft.com/office/powerpoint/2010/main" val="849214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the scores for all of the schools are ranked.  </a:t>
            </a:r>
          </a:p>
          <a:p>
            <a:endParaRPr lang="en-US" dirty="0"/>
          </a:p>
          <a:p>
            <a:r>
              <a:rPr lang="en-US" dirty="0"/>
              <a:t>Historic</a:t>
            </a:r>
            <a:r>
              <a:rPr lang="en-US" baseline="0" dirty="0"/>
              <a:t> data would be somewhere in the range of a 2.15 for the all students group.</a:t>
            </a:r>
          </a:p>
          <a:p>
            <a:endParaRPr lang="en-US" baseline="0" dirty="0"/>
          </a:p>
          <a:p>
            <a:r>
              <a:rPr lang="en-US" baseline="0" dirty="0"/>
              <a:t>The lowest 5% will set cut score for All Students.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15C0FEDA-4BC6-4480-BE48-29E2E74605CE}" type="slidenum">
              <a:rPr lang="en-US" smtClean="0"/>
              <a:t>7</a:t>
            </a:fld>
            <a:endParaRPr lang="en-US" dirty="0"/>
          </a:p>
        </p:txBody>
      </p:sp>
    </p:spTree>
    <p:extLst>
      <p:ext uri="{BB962C8B-B14F-4D97-AF65-F5344CB8AC3E}">
        <p14:creationId xmlns:p14="http://schemas.microsoft.com/office/powerpoint/2010/main" val="3553862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the scores for all of the schools are ranked.  </a:t>
            </a:r>
          </a:p>
          <a:p>
            <a:endParaRPr lang="en-US" dirty="0"/>
          </a:p>
          <a:p>
            <a:r>
              <a:rPr lang="en-US" dirty="0"/>
              <a:t>Historic</a:t>
            </a:r>
            <a:r>
              <a:rPr lang="en-US" baseline="0" dirty="0"/>
              <a:t> data would be somewhere in the range of a 2.15 for the all students group.</a:t>
            </a:r>
          </a:p>
          <a:p>
            <a:endParaRPr lang="en-US" baseline="0" dirty="0"/>
          </a:p>
          <a:p>
            <a:r>
              <a:rPr lang="en-US" baseline="0" dirty="0"/>
              <a:t>The lowest 5% will set cut score for All Students.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15C0FEDA-4BC6-4480-BE48-29E2E74605CE}" type="slidenum">
              <a:rPr lang="en-US" smtClean="0"/>
              <a:t>8</a:t>
            </a:fld>
            <a:endParaRPr lang="en-US" dirty="0"/>
          </a:p>
        </p:txBody>
      </p:sp>
    </p:spTree>
    <p:extLst>
      <p:ext uri="{BB962C8B-B14F-4D97-AF65-F5344CB8AC3E}">
        <p14:creationId xmlns:p14="http://schemas.microsoft.com/office/powerpoint/2010/main" val="3286080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the scores for all of the schools are ranked.  </a:t>
            </a:r>
          </a:p>
          <a:p>
            <a:endParaRPr lang="en-US" dirty="0"/>
          </a:p>
          <a:p>
            <a:r>
              <a:rPr lang="en-US" dirty="0"/>
              <a:t>Historic</a:t>
            </a:r>
            <a:r>
              <a:rPr lang="en-US" baseline="0" dirty="0"/>
              <a:t> data would be somewhere in the range of a 2.15 for the all students group.</a:t>
            </a:r>
          </a:p>
          <a:p>
            <a:endParaRPr lang="en-US" baseline="0" dirty="0"/>
          </a:p>
          <a:p>
            <a:r>
              <a:rPr lang="en-US" baseline="0" dirty="0"/>
              <a:t>The lowest 5% will set cut score for All Students.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15C0FEDA-4BC6-4480-BE48-29E2E74605CE}" type="slidenum">
              <a:rPr lang="en-US" smtClean="0"/>
              <a:t>9</a:t>
            </a:fld>
            <a:endParaRPr lang="en-US" dirty="0"/>
          </a:p>
        </p:txBody>
      </p:sp>
    </p:spTree>
    <p:extLst>
      <p:ext uri="{BB962C8B-B14F-4D97-AF65-F5344CB8AC3E}">
        <p14:creationId xmlns:p14="http://schemas.microsoft.com/office/powerpoint/2010/main" val="901646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the scores for all of the schools are ranked.  </a:t>
            </a:r>
          </a:p>
          <a:p>
            <a:endParaRPr lang="en-US" dirty="0"/>
          </a:p>
          <a:p>
            <a:r>
              <a:rPr lang="en-US" dirty="0"/>
              <a:t>Historic</a:t>
            </a:r>
            <a:r>
              <a:rPr lang="en-US" baseline="0" dirty="0"/>
              <a:t> data would be somewhere in the range of a 2.15 for the all students group.</a:t>
            </a:r>
          </a:p>
          <a:p>
            <a:endParaRPr lang="en-US" baseline="0" dirty="0"/>
          </a:p>
          <a:p>
            <a:r>
              <a:rPr lang="en-US" baseline="0" dirty="0"/>
              <a:t>The lowest 5% will set cut score for All Students.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15C0FEDA-4BC6-4480-BE48-29E2E74605CE}" type="slidenum">
              <a:rPr lang="en-US" smtClean="0"/>
              <a:t>10</a:t>
            </a:fld>
            <a:endParaRPr lang="en-US" dirty="0"/>
          </a:p>
        </p:txBody>
      </p:sp>
    </p:spTree>
    <p:extLst>
      <p:ext uri="{BB962C8B-B14F-4D97-AF65-F5344CB8AC3E}">
        <p14:creationId xmlns:p14="http://schemas.microsoft.com/office/powerpoint/2010/main" val="5401487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gif"/><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gif"/><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2"/>
                </a:solidFill>
                <a:latin typeface="+mj-lt"/>
              </a:defRPr>
            </a:lvl1pPr>
          </a:lstStyle>
          <a:p>
            <a:r>
              <a:rPr lang="en-US" dirty="0"/>
              <a:t>Click to edit Master title style</a:t>
            </a:r>
          </a:p>
        </p:txBody>
      </p:sp>
      <p:sp>
        <p:nvSpPr>
          <p:cNvPr id="3" name="Subtitle 2"/>
          <p:cNvSpPr>
            <a:spLocks noGrp="1"/>
          </p:cNvSpPr>
          <p:nvPr>
            <p:ph type="subTitle" idx="1"/>
          </p:nvPr>
        </p:nvSpPr>
        <p:spPr>
          <a:xfrm>
            <a:off x="1100051" y="4455620"/>
            <a:ext cx="10058400" cy="1033284"/>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99714" y="5621352"/>
            <a:ext cx="889907" cy="889907"/>
          </a:xfrm>
          <a:prstGeom prst="rect">
            <a:avLst/>
          </a:prstGeom>
        </p:spPr>
      </p:pic>
    </p:spTree>
    <p:extLst>
      <p:ext uri="{BB962C8B-B14F-4D97-AF65-F5344CB8AC3E}">
        <p14:creationId xmlns:p14="http://schemas.microsoft.com/office/powerpoint/2010/main" val="139372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latin typeface="+mj-lt"/>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lIns="45720" tIns="0" rIns="45720"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0458" y="5570711"/>
            <a:ext cx="889907" cy="889907"/>
          </a:xfrm>
          <a:prstGeom prst="rect">
            <a:avLst/>
          </a:prstGeom>
        </p:spPr>
      </p:pic>
    </p:spTree>
    <p:extLst>
      <p:ext uri="{BB962C8B-B14F-4D97-AF65-F5344CB8AC3E}">
        <p14:creationId xmlns:p14="http://schemas.microsoft.com/office/powerpoint/2010/main" val="2262894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Vertical Title 1"/>
          <p:cNvSpPr>
            <a:spLocks noGrp="1"/>
          </p:cNvSpPr>
          <p:nvPr>
            <p:ph type="title" orient="vert"/>
          </p:nvPr>
        </p:nvSpPr>
        <p:spPr>
          <a:xfrm>
            <a:off x="8724900" y="414779"/>
            <a:ext cx="2628900" cy="5134772"/>
          </a:xfrm>
        </p:spPr>
        <p:txBody>
          <a:bodyPr vert="eaVert"/>
          <a:lstStyle>
            <a:lvl1pPr>
              <a:defRPr>
                <a:latin typeface="+mj-lt"/>
              </a:defRPr>
            </a:lvl1pPr>
          </a:lstStyle>
          <a:p>
            <a:r>
              <a:rPr lang="en-US" dirty="0"/>
              <a:t>Click to edit Master title style</a:t>
            </a:r>
          </a:p>
        </p:txBody>
      </p:sp>
      <p:sp>
        <p:nvSpPr>
          <p:cNvPr id="3" name="Vertical Text Placeholder 2"/>
          <p:cNvSpPr>
            <a:spLocks noGrp="1"/>
          </p:cNvSpPr>
          <p:nvPr>
            <p:ph type="body" orient="vert" idx="1"/>
          </p:nvPr>
        </p:nvSpPr>
        <p:spPr>
          <a:xfrm>
            <a:off x="838200" y="414778"/>
            <a:ext cx="7734300" cy="5134772"/>
          </a:xfrm>
        </p:spPr>
        <p:txBody>
          <a:bodyPr vert="eaVert" lIns="45720" tIns="0" rIns="45720"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4582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6DDC14-37C6-470D-B0E6-0866F13C2E87}" type="slidenum">
              <a:rPr lang="en-US" smtClean="0"/>
              <a:t>‹#›</a:t>
            </a:fld>
            <a:endParaRPr lang="en-US" dirty="0"/>
          </a:p>
        </p:txBody>
      </p:sp>
    </p:spTree>
    <p:extLst>
      <p:ext uri="{BB962C8B-B14F-4D97-AF65-F5344CB8AC3E}">
        <p14:creationId xmlns:p14="http://schemas.microsoft.com/office/powerpoint/2010/main" val="3217077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6DDC14-37C6-470D-B0E6-0866F13C2E87}" type="slidenum">
              <a:rPr lang="en-US" smtClean="0"/>
              <a:t>‹#›</a:t>
            </a:fld>
            <a:endParaRPr lang="en-US" dirty="0"/>
          </a:p>
        </p:txBody>
      </p:sp>
    </p:spTree>
    <p:extLst>
      <p:ext uri="{BB962C8B-B14F-4D97-AF65-F5344CB8AC3E}">
        <p14:creationId xmlns:p14="http://schemas.microsoft.com/office/powerpoint/2010/main" val="42079311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6DDC14-37C6-470D-B0E6-0866F13C2E87}" type="slidenum">
              <a:rPr lang="en-US" smtClean="0"/>
              <a:t>‹#›</a:t>
            </a:fld>
            <a:endParaRPr lang="en-US" dirty="0"/>
          </a:p>
        </p:txBody>
      </p:sp>
    </p:spTree>
    <p:extLst>
      <p:ext uri="{BB962C8B-B14F-4D97-AF65-F5344CB8AC3E}">
        <p14:creationId xmlns:p14="http://schemas.microsoft.com/office/powerpoint/2010/main" val="560107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76DDC14-37C6-470D-B0E6-0866F13C2E87}" type="slidenum">
              <a:rPr lang="en-US" smtClean="0"/>
              <a:t>‹#›</a:t>
            </a:fld>
            <a:endParaRPr lang="en-US" dirty="0"/>
          </a:p>
        </p:txBody>
      </p:sp>
    </p:spTree>
    <p:extLst>
      <p:ext uri="{BB962C8B-B14F-4D97-AF65-F5344CB8AC3E}">
        <p14:creationId xmlns:p14="http://schemas.microsoft.com/office/powerpoint/2010/main" val="6936126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76DDC14-37C6-470D-B0E6-0866F13C2E87}" type="slidenum">
              <a:rPr lang="en-US" smtClean="0"/>
              <a:t>‹#›</a:t>
            </a:fld>
            <a:endParaRPr lang="en-US" dirty="0"/>
          </a:p>
        </p:txBody>
      </p:sp>
    </p:spTree>
    <p:extLst>
      <p:ext uri="{BB962C8B-B14F-4D97-AF65-F5344CB8AC3E}">
        <p14:creationId xmlns:p14="http://schemas.microsoft.com/office/powerpoint/2010/main" val="15326629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76DDC14-37C6-470D-B0E6-0866F13C2E87}" type="slidenum">
              <a:rPr lang="en-US" smtClean="0"/>
              <a:t>‹#›</a:t>
            </a:fld>
            <a:endParaRPr lang="en-US" dirty="0"/>
          </a:p>
        </p:txBody>
      </p:sp>
    </p:spTree>
    <p:extLst>
      <p:ext uri="{BB962C8B-B14F-4D97-AF65-F5344CB8AC3E}">
        <p14:creationId xmlns:p14="http://schemas.microsoft.com/office/powerpoint/2010/main" val="24607058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76DDC14-37C6-470D-B0E6-0866F13C2E87}" type="slidenum">
              <a:rPr lang="en-US" smtClean="0"/>
              <a:t>‹#›</a:t>
            </a:fld>
            <a:endParaRPr lang="en-US" dirty="0"/>
          </a:p>
        </p:txBody>
      </p:sp>
    </p:spTree>
    <p:extLst>
      <p:ext uri="{BB962C8B-B14F-4D97-AF65-F5344CB8AC3E}">
        <p14:creationId xmlns:p14="http://schemas.microsoft.com/office/powerpoint/2010/main" val="3523750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76DDC14-37C6-470D-B0E6-0866F13C2E87}" type="slidenum">
              <a:rPr lang="en-US" smtClean="0"/>
              <a:t>‹#›</a:t>
            </a:fld>
            <a:endParaRPr lang="en-US" dirty="0"/>
          </a:p>
        </p:txBody>
      </p:sp>
    </p:spTree>
    <p:extLst>
      <p:ext uri="{BB962C8B-B14F-4D97-AF65-F5344CB8AC3E}">
        <p14:creationId xmlns:p14="http://schemas.microsoft.com/office/powerpoint/2010/main" val="3585199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atin typeface="+mj-lt"/>
              </a:defRPr>
            </a:lvl1pPr>
          </a:lstStyle>
          <a:p>
            <a:r>
              <a:rPr lang="en-US" dirty="0"/>
              <a:t>Click to edit Master title style</a:t>
            </a:r>
          </a:p>
        </p:txBody>
      </p:sp>
      <p:sp>
        <p:nvSpPr>
          <p:cNvPr id="3" name="Content Placeholder 2"/>
          <p:cNvSpPr>
            <a:spLocks noGrp="1"/>
          </p:cNvSpPr>
          <p:nvPr>
            <p:ph idx="1"/>
          </p:nvPr>
        </p:nvSpPr>
        <p:spPr>
          <a:xfrm>
            <a:off x="1097280" y="1845734"/>
            <a:ext cx="10058400" cy="361660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13E31D-E2AB-40D1-8B51-AFA5AFEF393A}"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0458" y="5570711"/>
            <a:ext cx="889907" cy="889907"/>
          </a:xfrm>
          <a:prstGeom prst="rect">
            <a:avLst/>
          </a:prstGeom>
        </p:spPr>
      </p:pic>
    </p:spTree>
    <p:extLst>
      <p:ext uri="{BB962C8B-B14F-4D97-AF65-F5344CB8AC3E}">
        <p14:creationId xmlns:p14="http://schemas.microsoft.com/office/powerpoint/2010/main" val="39103846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76DDC14-37C6-470D-B0E6-0866F13C2E87}" type="slidenum">
              <a:rPr lang="en-US" smtClean="0"/>
              <a:t>‹#›</a:t>
            </a:fld>
            <a:endParaRPr lang="en-US" dirty="0"/>
          </a:p>
        </p:txBody>
      </p:sp>
    </p:spTree>
    <p:extLst>
      <p:ext uri="{BB962C8B-B14F-4D97-AF65-F5344CB8AC3E}">
        <p14:creationId xmlns:p14="http://schemas.microsoft.com/office/powerpoint/2010/main" val="12475583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6DDC14-37C6-470D-B0E6-0866F13C2E87}" type="slidenum">
              <a:rPr lang="en-US" smtClean="0"/>
              <a:t>‹#›</a:t>
            </a:fld>
            <a:endParaRPr lang="en-US" dirty="0"/>
          </a:p>
        </p:txBody>
      </p:sp>
    </p:spTree>
    <p:extLst>
      <p:ext uri="{BB962C8B-B14F-4D97-AF65-F5344CB8AC3E}">
        <p14:creationId xmlns:p14="http://schemas.microsoft.com/office/powerpoint/2010/main" val="13615471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6DDC14-37C6-470D-B0E6-0866F13C2E87}" type="slidenum">
              <a:rPr lang="en-US" smtClean="0"/>
              <a:t>‹#›</a:t>
            </a:fld>
            <a:endParaRPr lang="en-US" dirty="0"/>
          </a:p>
        </p:txBody>
      </p:sp>
    </p:spTree>
    <p:extLst>
      <p:ext uri="{BB962C8B-B14F-4D97-AF65-F5344CB8AC3E}">
        <p14:creationId xmlns:p14="http://schemas.microsoft.com/office/powerpoint/2010/main" val="241559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atin typeface="+mj-lt"/>
              </a:defRPr>
            </a:lvl1pPr>
          </a:lstStyle>
          <a:p>
            <a:r>
              <a:rPr lang="en-US" dirty="0"/>
              <a:t>Click to edit Master title style</a:t>
            </a:r>
          </a:p>
        </p:txBody>
      </p:sp>
      <p:sp>
        <p:nvSpPr>
          <p:cNvPr id="3" name="Content Placeholder 2"/>
          <p:cNvSpPr>
            <a:spLocks noGrp="1"/>
          </p:cNvSpPr>
          <p:nvPr>
            <p:ph idx="1"/>
          </p:nvPr>
        </p:nvSpPr>
        <p:spPr>
          <a:xfrm>
            <a:off x="1097280" y="1845734"/>
            <a:ext cx="10058400" cy="361660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13E31D-E2AB-40D1-8B51-AFA5AFEF393A}"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19380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2"/>
                </a:solidFill>
                <a:latin typeface="+mj-lt"/>
              </a:defRPr>
            </a:lvl1pPr>
          </a:lstStyle>
          <a:p>
            <a:r>
              <a:rPr lang="en-US" dirty="0"/>
              <a:t>Click to edit Master title style</a:t>
            </a:r>
          </a:p>
        </p:txBody>
      </p:sp>
      <p:sp>
        <p:nvSpPr>
          <p:cNvPr id="3" name="Subtitle 2"/>
          <p:cNvSpPr>
            <a:spLocks noGrp="1"/>
          </p:cNvSpPr>
          <p:nvPr>
            <p:ph type="subTitle" idx="1"/>
          </p:nvPr>
        </p:nvSpPr>
        <p:spPr>
          <a:xfrm>
            <a:off x="1100051" y="4455620"/>
            <a:ext cx="10058400" cy="1033284"/>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48315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atin typeface="+mj-lt"/>
              </a:defRPr>
            </a:lvl1pPr>
          </a:lstStyle>
          <a:p>
            <a:r>
              <a:rPr lang="en-US" dirty="0"/>
              <a:t>Click to edit Master title style</a:t>
            </a:r>
          </a:p>
        </p:txBody>
      </p:sp>
      <p:sp>
        <p:nvSpPr>
          <p:cNvPr id="3" name="Content Placeholder 2"/>
          <p:cNvSpPr>
            <a:spLocks noGrp="1"/>
          </p:cNvSpPr>
          <p:nvPr>
            <p:ph idx="1"/>
          </p:nvPr>
        </p:nvSpPr>
        <p:spPr>
          <a:xfrm>
            <a:off x="1097280" y="1845734"/>
            <a:ext cx="10058400" cy="361660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3957422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2"/>
                </a:solidFill>
                <a:latin typeface="+mj-lt"/>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035776"/>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06947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lvl1pPr>
              <a:defRPr>
                <a:latin typeface="+mj-lt"/>
              </a:defRPr>
            </a:lvl1pPr>
          </a:lstStyle>
          <a:p>
            <a:r>
              <a:rPr lang="en-US" dirty="0"/>
              <a:t>Click to edit Master title style</a:t>
            </a:r>
          </a:p>
        </p:txBody>
      </p:sp>
      <p:sp>
        <p:nvSpPr>
          <p:cNvPr id="3" name="Content Placeholder 2"/>
          <p:cNvSpPr>
            <a:spLocks noGrp="1"/>
          </p:cNvSpPr>
          <p:nvPr>
            <p:ph sz="half" idx="1"/>
          </p:nvPr>
        </p:nvSpPr>
        <p:spPr>
          <a:xfrm>
            <a:off x="1097279" y="1845734"/>
            <a:ext cx="4937760" cy="3660731"/>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7920" y="1845735"/>
            <a:ext cx="4937760" cy="366073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856160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lvl1pPr>
              <a:defRPr>
                <a:latin typeface="+mj-lt"/>
              </a:defRPr>
            </a:lvl1pPr>
          </a:lstStyle>
          <a:p>
            <a:r>
              <a:rPr lang="en-US" dirty="0"/>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291609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291609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734567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dirty="0"/>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32521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2"/>
                </a:solidFill>
                <a:latin typeface="+mj-lt"/>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035776"/>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00458" y="5570711"/>
            <a:ext cx="889907" cy="889907"/>
          </a:xfrm>
          <a:prstGeom prst="rect">
            <a:avLst/>
          </a:prstGeom>
        </p:spPr>
      </p:pic>
    </p:spTree>
    <p:extLst>
      <p:ext uri="{BB962C8B-B14F-4D97-AF65-F5344CB8AC3E}">
        <p14:creationId xmlns:p14="http://schemas.microsoft.com/office/powerpoint/2010/main" val="31938479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159520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81225" y="0"/>
            <a:ext cx="7829550" cy="5219700"/>
          </a:xfrm>
          <a:prstGeom prst="rect">
            <a:avLst/>
          </a:prstGeom>
        </p:spPr>
      </p:pic>
      <p:sp>
        <p:nvSpPr>
          <p:cNvPr id="5" name="Rectangle 4"/>
          <p:cNvSpPr/>
          <p:nvPr userDrawn="1"/>
        </p:nvSpPr>
        <p:spPr>
          <a:xfrm>
            <a:off x="2390078" y="168378"/>
            <a:ext cx="7389542" cy="2862322"/>
          </a:xfrm>
          <a:prstGeom prst="rect">
            <a:avLst/>
          </a:prstGeom>
          <a:effectLst>
            <a:glow rad="254000">
              <a:schemeClr val="tx1">
                <a:alpha val="50000"/>
              </a:schemeClr>
            </a:glow>
          </a:effectLst>
        </p:spPr>
        <p:txBody>
          <a:bodyPr wrap="square">
            <a:spAutoFit/>
          </a:bodyPr>
          <a:lstStyle/>
          <a:p>
            <a:r>
              <a:rPr lang="en-US" sz="3600" dirty="0">
                <a:solidFill>
                  <a:schemeClr val="bg2"/>
                </a:solidFill>
                <a:effectLst>
                  <a:glow rad="254000">
                    <a:schemeClr val="bg1">
                      <a:alpha val="30000"/>
                    </a:schemeClr>
                  </a:glow>
                </a:effectLst>
              </a:rPr>
              <a:t>This photo is a placeholder. Click on the photo to add you own picture. Make sure your image does not overlap the banner and logo at the bottom.</a:t>
            </a:r>
          </a:p>
        </p:txBody>
      </p:sp>
    </p:spTree>
    <p:extLst>
      <p:ext uri="{BB962C8B-B14F-4D97-AF65-F5344CB8AC3E}">
        <p14:creationId xmlns:p14="http://schemas.microsoft.com/office/powerpoint/2010/main" val="35354533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100231" y="0"/>
            <a:ext cx="640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mj-lt"/>
              </a:defRPr>
            </a:lvl1pPr>
          </a:lstStyle>
          <a:p>
            <a:r>
              <a:rPr lang="en-US" dirty="0"/>
              <a:t>Click to edit Master title style</a:t>
            </a:r>
          </a:p>
        </p:txBody>
      </p:sp>
      <p:sp>
        <p:nvSpPr>
          <p:cNvPr id="3" name="Content Placeholder 2"/>
          <p:cNvSpPr>
            <a:spLocks noGrp="1"/>
          </p:cNvSpPr>
          <p:nvPr>
            <p:ph idx="1"/>
          </p:nvPr>
        </p:nvSpPr>
        <p:spPr>
          <a:xfrm>
            <a:off x="4800600" y="731520"/>
            <a:ext cx="6492240" cy="5257800"/>
          </a:xfrm>
        </p:spPr>
        <p:txBody>
          <a:bodyPr/>
          <a:lstStyle>
            <a:lvl1pPr>
              <a:defRPr>
                <a:solidFill>
                  <a:schemeClr val="tx2"/>
                </a:solidFill>
                <a:latin typeface="+mn-lt"/>
              </a:defRPr>
            </a:lvl1pPr>
            <a:lvl2pPr>
              <a:defRPr>
                <a:solidFill>
                  <a:schemeClr val="tx2"/>
                </a:solidFill>
                <a:latin typeface="+mn-lt"/>
              </a:defRPr>
            </a:lvl2pPr>
            <a:lvl3pPr>
              <a:defRPr>
                <a:solidFill>
                  <a:schemeClr val="tx2"/>
                </a:solidFill>
                <a:latin typeface="+mn-lt"/>
              </a:defRPr>
            </a:lvl3pPr>
            <a:lvl4pPr>
              <a:defRPr>
                <a:solidFill>
                  <a:schemeClr val="tx2"/>
                </a:solidFill>
                <a:latin typeface="+mn-lt"/>
              </a:defRPr>
            </a:lvl4pPr>
            <a:lvl5pPr>
              <a:defRPr>
                <a:solidFill>
                  <a:schemeClr val="tx2"/>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980815" y="6461628"/>
            <a:ext cx="1312025" cy="361438"/>
          </a:xfrm>
        </p:spPr>
        <p:txBody>
          <a:bodyPr/>
          <a:lstStyle>
            <a:lvl1pPr>
              <a:defRPr>
                <a:solidFill>
                  <a:schemeClr val="tx2"/>
                </a:solidFill>
              </a:defRPr>
            </a:lvl1pPr>
          </a:lstStyle>
          <a:p>
            <a:fld id="{4FAB73BC-B049-4115-A692-8D63A059BFB8}" type="slidenum">
              <a:rPr lang="en-US" smtClean="0"/>
              <a:pPr/>
              <a:t>‹#›</a:t>
            </a:fld>
            <a:endParaRPr lang="en-US" dirty="0"/>
          </a:p>
        </p:txBody>
      </p:sp>
      <p:sp>
        <p:nvSpPr>
          <p:cNvPr id="11" name="Oval 10"/>
          <p:cNvSpPr/>
          <p:nvPr userDrawn="1"/>
        </p:nvSpPr>
        <p:spPr>
          <a:xfrm>
            <a:off x="3643031" y="5545385"/>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13935" y="5545385"/>
            <a:ext cx="914400" cy="914400"/>
          </a:xfrm>
          <a:prstGeom prst="rect">
            <a:avLst/>
          </a:prstGeom>
        </p:spPr>
      </p:pic>
    </p:spTree>
    <p:extLst>
      <p:ext uri="{BB962C8B-B14F-4D97-AF65-F5344CB8AC3E}">
        <p14:creationId xmlns:p14="http://schemas.microsoft.com/office/powerpoint/2010/main" val="27839004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latin typeface="+mj-lt"/>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lIns="45720" tIns="0" rIns="45720"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034850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Vertical Title 1"/>
          <p:cNvSpPr>
            <a:spLocks noGrp="1"/>
          </p:cNvSpPr>
          <p:nvPr>
            <p:ph type="title" orient="vert"/>
          </p:nvPr>
        </p:nvSpPr>
        <p:spPr>
          <a:xfrm>
            <a:off x="8724900" y="414779"/>
            <a:ext cx="2628900" cy="5134772"/>
          </a:xfrm>
        </p:spPr>
        <p:txBody>
          <a:bodyPr vert="eaVert"/>
          <a:lstStyle>
            <a:lvl1pPr>
              <a:defRPr>
                <a:latin typeface="+mj-lt"/>
              </a:defRPr>
            </a:lvl1pPr>
          </a:lstStyle>
          <a:p>
            <a:r>
              <a:rPr lang="en-US" dirty="0"/>
              <a:t>Click to edit Master title style</a:t>
            </a:r>
          </a:p>
        </p:txBody>
      </p:sp>
      <p:sp>
        <p:nvSpPr>
          <p:cNvPr id="3" name="Vertical Text Placeholder 2"/>
          <p:cNvSpPr>
            <a:spLocks noGrp="1"/>
          </p:cNvSpPr>
          <p:nvPr>
            <p:ph type="body" orient="vert" idx="1"/>
          </p:nvPr>
        </p:nvSpPr>
        <p:spPr>
          <a:xfrm>
            <a:off x="838200" y="414778"/>
            <a:ext cx="7734300" cy="5134772"/>
          </a:xfrm>
        </p:spPr>
        <p:txBody>
          <a:bodyPr vert="eaVert" lIns="45720" tIns="0" rIns="45720"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34371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lvl1pPr>
              <a:defRPr>
                <a:latin typeface="+mj-lt"/>
              </a:defRPr>
            </a:lvl1pPr>
          </a:lstStyle>
          <a:p>
            <a:r>
              <a:rPr lang="en-US" dirty="0"/>
              <a:t>Click to edit Master title style</a:t>
            </a:r>
          </a:p>
        </p:txBody>
      </p:sp>
      <p:sp>
        <p:nvSpPr>
          <p:cNvPr id="3" name="Content Placeholder 2"/>
          <p:cNvSpPr>
            <a:spLocks noGrp="1"/>
          </p:cNvSpPr>
          <p:nvPr>
            <p:ph sz="half" idx="1"/>
          </p:nvPr>
        </p:nvSpPr>
        <p:spPr>
          <a:xfrm>
            <a:off x="1097279" y="1845734"/>
            <a:ext cx="4937760" cy="3660731"/>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7920" y="1845735"/>
            <a:ext cx="4937760" cy="366073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0458" y="5570711"/>
            <a:ext cx="889907" cy="889907"/>
          </a:xfrm>
          <a:prstGeom prst="rect">
            <a:avLst/>
          </a:prstGeom>
        </p:spPr>
      </p:pic>
    </p:spTree>
    <p:extLst>
      <p:ext uri="{BB962C8B-B14F-4D97-AF65-F5344CB8AC3E}">
        <p14:creationId xmlns:p14="http://schemas.microsoft.com/office/powerpoint/2010/main" val="1666164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lvl1pPr>
              <a:defRPr>
                <a:latin typeface="+mj-lt"/>
              </a:defRPr>
            </a:lvl1pPr>
          </a:lstStyle>
          <a:p>
            <a:r>
              <a:rPr lang="en-US" dirty="0"/>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291609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291609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0458" y="5570711"/>
            <a:ext cx="889907" cy="889907"/>
          </a:xfrm>
          <a:prstGeom prst="rect">
            <a:avLst/>
          </a:prstGeom>
        </p:spPr>
      </p:pic>
    </p:spTree>
    <p:extLst>
      <p:ext uri="{BB962C8B-B14F-4D97-AF65-F5344CB8AC3E}">
        <p14:creationId xmlns:p14="http://schemas.microsoft.com/office/powerpoint/2010/main" val="538871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dirty="0"/>
              <a:t>Click to edit Master title style</a:t>
            </a: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0458" y="5570711"/>
            <a:ext cx="889907" cy="889907"/>
          </a:xfrm>
          <a:prstGeom prst="rect">
            <a:avLst/>
          </a:prstGeom>
        </p:spPr>
      </p:pic>
    </p:spTree>
    <p:extLst>
      <p:ext uri="{BB962C8B-B14F-4D97-AF65-F5344CB8AC3E}">
        <p14:creationId xmlns:p14="http://schemas.microsoft.com/office/powerpoint/2010/main" val="261845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00458" y="5570711"/>
            <a:ext cx="889907" cy="889907"/>
          </a:xfrm>
          <a:prstGeom prst="rect">
            <a:avLst/>
          </a:prstGeom>
        </p:spPr>
      </p:pic>
    </p:spTree>
    <p:extLst>
      <p:ext uri="{BB962C8B-B14F-4D97-AF65-F5344CB8AC3E}">
        <p14:creationId xmlns:p14="http://schemas.microsoft.com/office/powerpoint/2010/main" val="3084570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81225" y="0"/>
            <a:ext cx="7829550" cy="5219700"/>
          </a:xfrm>
          <a:prstGeom prst="rect">
            <a:avLst/>
          </a:prstGeom>
        </p:spPr>
      </p:pic>
      <p:sp>
        <p:nvSpPr>
          <p:cNvPr id="5" name="Rectangle 4"/>
          <p:cNvSpPr/>
          <p:nvPr userDrawn="1"/>
        </p:nvSpPr>
        <p:spPr>
          <a:xfrm>
            <a:off x="2390078" y="168378"/>
            <a:ext cx="7389542" cy="2862322"/>
          </a:xfrm>
          <a:prstGeom prst="rect">
            <a:avLst/>
          </a:prstGeom>
          <a:effectLst>
            <a:glow rad="254000">
              <a:schemeClr val="tx1">
                <a:alpha val="50000"/>
              </a:schemeClr>
            </a:glow>
          </a:effectLst>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glow rad="254000">
                    <a:prstClr val="white">
                      <a:alpha val="30000"/>
                    </a:prstClr>
                  </a:glow>
                </a:effectLst>
                <a:uLnTx/>
                <a:uFillTx/>
                <a:latin typeface="Calibri" panose="020F0502020204030204"/>
                <a:ea typeface="+mn-ea"/>
                <a:cs typeface="+mn-cs"/>
              </a:rPr>
              <a:t>This photo is a placeholder. Click on the photo to add you own picture. Make sure your image does not overlap the banner and logo at the bottom.</a:t>
            </a:r>
          </a:p>
        </p:txBody>
      </p:sp>
      <p:pic>
        <p:nvPicPr>
          <p:cNvPr id="14"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900458" y="5570711"/>
            <a:ext cx="889907" cy="889907"/>
          </a:xfrm>
          <a:prstGeom prst="rect">
            <a:avLst/>
          </a:prstGeom>
        </p:spPr>
      </p:pic>
    </p:spTree>
    <p:extLst>
      <p:ext uri="{BB962C8B-B14F-4D97-AF65-F5344CB8AC3E}">
        <p14:creationId xmlns:p14="http://schemas.microsoft.com/office/powerpoint/2010/main" val="15620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100231" y="0"/>
            <a:ext cx="640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mj-lt"/>
              </a:defRPr>
            </a:lvl1pPr>
          </a:lstStyle>
          <a:p>
            <a:r>
              <a:rPr lang="en-US" dirty="0"/>
              <a:t>Click to edit Master title style</a:t>
            </a:r>
          </a:p>
        </p:txBody>
      </p:sp>
      <p:sp>
        <p:nvSpPr>
          <p:cNvPr id="3" name="Content Placeholder 2"/>
          <p:cNvSpPr>
            <a:spLocks noGrp="1"/>
          </p:cNvSpPr>
          <p:nvPr>
            <p:ph idx="1"/>
          </p:nvPr>
        </p:nvSpPr>
        <p:spPr>
          <a:xfrm>
            <a:off x="4800600" y="731520"/>
            <a:ext cx="6492240" cy="5257800"/>
          </a:xfrm>
        </p:spPr>
        <p:txBody>
          <a:bodyPr/>
          <a:lstStyle>
            <a:lvl1pPr>
              <a:defRPr>
                <a:solidFill>
                  <a:schemeClr val="tx2"/>
                </a:solidFill>
                <a:latin typeface="+mn-lt"/>
              </a:defRPr>
            </a:lvl1pPr>
            <a:lvl2pPr>
              <a:defRPr>
                <a:solidFill>
                  <a:schemeClr val="tx2"/>
                </a:solidFill>
                <a:latin typeface="+mn-lt"/>
              </a:defRPr>
            </a:lvl2pPr>
            <a:lvl3pPr>
              <a:defRPr>
                <a:solidFill>
                  <a:schemeClr val="tx2"/>
                </a:solidFill>
                <a:latin typeface="+mn-lt"/>
              </a:defRPr>
            </a:lvl3pPr>
            <a:lvl4pPr>
              <a:defRPr>
                <a:solidFill>
                  <a:schemeClr val="tx2"/>
                </a:solidFill>
                <a:latin typeface="+mn-lt"/>
              </a:defRPr>
            </a:lvl4pPr>
            <a:lvl5pPr>
              <a:defRPr>
                <a:solidFill>
                  <a:schemeClr val="tx2"/>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a:xfrm>
            <a:off x="9980815" y="6461628"/>
            <a:ext cx="1312025" cy="361438"/>
          </a:xfrm>
        </p:spPr>
        <p:txBody>
          <a:bodyPr/>
          <a:lstStyle>
            <a:lvl1pPr>
              <a:defRPr>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5D5B4E"/>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5D5B4E"/>
              </a:solidFill>
              <a:effectLst/>
              <a:uLnTx/>
              <a:uFillTx/>
              <a:latin typeface="Calibri" panose="020F0502020204030204"/>
              <a:ea typeface="+mn-ea"/>
              <a:cs typeface="+mn-cs"/>
            </a:endParaRPr>
          </a:p>
        </p:txBody>
      </p:sp>
      <p:sp>
        <p:nvSpPr>
          <p:cNvPr id="11" name="Oval 10"/>
          <p:cNvSpPr/>
          <p:nvPr userDrawn="1"/>
        </p:nvSpPr>
        <p:spPr>
          <a:xfrm>
            <a:off x="3643031" y="5545385"/>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13935" y="5545385"/>
            <a:ext cx="914400" cy="914400"/>
          </a:xfrm>
          <a:prstGeom prst="rect">
            <a:avLst/>
          </a:prstGeom>
        </p:spPr>
      </p:pic>
    </p:spTree>
    <p:extLst>
      <p:ext uri="{BB962C8B-B14F-4D97-AF65-F5344CB8AC3E}">
        <p14:creationId xmlns:p14="http://schemas.microsoft.com/office/powerpoint/2010/main" val="4229258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gif"/><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4.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364317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011680" y="5966468"/>
            <a:ext cx="2472271" cy="374164"/>
          </a:xfrm>
          <a:prstGeom prst="rect">
            <a:avLst/>
          </a:prstGeom>
        </p:spPr>
        <p:txBody>
          <a:bodyPr vert="horz" lIns="91440" tIns="45720" rIns="91440" bIns="45720" rtlCol="0" anchor="ctr"/>
          <a:lstStyle>
            <a:lvl1pPr algn="l">
              <a:defRPr sz="900">
                <a:solidFill>
                  <a:srgbClr val="FFFFFF"/>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2011680" y="5614840"/>
            <a:ext cx="4822804" cy="365125"/>
          </a:xfrm>
          <a:prstGeom prst="rect">
            <a:avLst/>
          </a:prstGeom>
        </p:spPr>
        <p:txBody>
          <a:bodyPr vert="horz" lIns="91440" tIns="45720" rIns="91440" bIns="45720" rtlCol="0" anchor="ctr"/>
          <a:lstStyle>
            <a:lvl1pPr algn="l">
              <a:defRPr sz="900" cap="all" baseline="0">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9900458" y="5979195"/>
            <a:ext cx="1312025" cy="361438"/>
          </a:xfrm>
          <a:prstGeom prst="rect">
            <a:avLst/>
          </a:prstGeom>
        </p:spPr>
        <p:txBody>
          <a:bodyPr vert="horz" lIns="91440" tIns="45720" rIns="91440" bIns="45720" rtlCol="0" anchor="ctr"/>
          <a:lstStyle>
            <a:lvl1pPr algn="r">
              <a:defRPr sz="1050">
                <a:solidFill>
                  <a:srgbClr val="FFFFFF"/>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userDrawn="1"/>
        </p:nvSpPr>
        <p:spPr>
          <a:xfrm>
            <a:off x="1097280" y="5549604"/>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Tree>
    <p:extLst>
      <p:ext uri="{BB962C8B-B14F-4D97-AF65-F5344CB8AC3E}">
        <p14:creationId xmlns:p14="http://schemas.microsoft.com/office/powerpoint/2010/main" val="134230288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914400" rtl="0" eaLnBrk="1" latinLnBrk="0" hangingPunct="1">
        <a:lnSpc>
          <a:spcPct val="85000"/>
        </a:lnSpc>
        <a:spcBef>
          <a:spcPct val="0"/>
        </a:spcBef>
        <a:buNone/>
        <a:defRPr sz="4800" kern="1200" spc="-50" baseline="0">
          <a:solidFill>
            <a:schemeClr val="tx2"/>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6DDC14-37C6-470D-B0E6-0866F13C2E87}" type="slidenum">
              <a:rPr lang="en-US" smtClean="0"/>
              <a:t>‹#›</a:t>
            </a:fld>
            <a:endParaRPr lang="en-US" dirty="0"/>
          </a:p>
        </p:txBody>
      </p:sp>
    </p:spTree>
    <p:extLst>
      <p:ext uri="{BB962C8B-B14F-4D97-AF65-F5344CB8AC3E}">
        <p14:creationId xmlns:p14="http://schemas.microsoft.com/office/powerpoint/2010/main" val="33238236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364317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011680" y="5966468"/>
            <a:ext cx="2472271" cy="374164"/>
          </a:xfrm>
          <a:prstGeom prst="rect">
            <a:avLst/>
          </a:prstGeom>
        </p:spPr>
        <p:txBody>
          <a:bodyPr vert="horz" lIns="91440" tIns="45720" rIns="91440" bIns="45720" rtlCol="0" anchor="ctr"/>
          <a:lstStyle>
            <a:lvl1pPr algn="l">
              <a:defRPr sz="900">
                <a:solidFill>
                  <a:srgbClr val="FFFFFF"/>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2011680" y="5614840"/>
            <a:ext cx="4822804" cy="365125"/>
          </a:xfrm>
          <a:prstGeom prst="rect">
            <a:avLst/>
          </a:prstGeom>
        </p:spPr>
        <p:txBody>
          <a:bodyPr vert="horz" lIns="91440" tIns="45720" rIns="91440" bIns="45720" rtlCol="0" anchor="ctr"/>
          <a:lstStyle>
            <a:lvl1pPr algn="l">
              <a:defRPr sz="900" cap="all" baseline="0">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5D5B4E"/>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9900458" y="5979195"/>
            <a:ext cx="1312025" cy="361438"/>
          </a:xfrm>
          <a:prstGeom prst="rect">
            <a:avLst/>
          </a:prstGeom>
        </p:spPr>
        <p:txBody>
          <a:bodyPr vert="horz" lIns="91440" tIns="45720" rIns="91440" bIns="45720" rtlCol="0" anchor="ctr"/>
          <a:lstStyle>
            <a:lvl1pPr algn="r">
              <a:defRPr sz="1050">
                <a:solidFill>
                  <a:srgbClr val="FFFFFF"/>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userDrawn="1"/>
        </p:nvSpPr>
        <p:spPr>
          <a:xfrm>
            <a:off x="1097280" y="5549604"/>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Tree>
    <p:extLst>
      <p:ext uri="{BB962C8B-B14F-4D97-AF65-F5344CB8AC3E}">
        <p14:creationId xmlns:p14="http://schemas.microsoft.com/office/powerpoint/2010/main" val="1860959550"/>
      </p:ext>
    </p:extLst>
  </p:cSld>
  <p:clrMap bg1="lt1" tx1="dk1" bg2="lt2" tx2="dk2" accent1="accent1" accent2="accent2" accent3="accent3" accent4="accent4" accent5="accent5" accent6="accent6" hlink="hlink" folHlink="folHlink"/>
  <p:sldLayoutIdLst>
    <p:sldLayoutId id="2147483673" r:id="rId1"/>
  </p:sldLayoutIdLst>
  <p:hf hdr="0" ftr="0" dt="0"/>
  <p:txStyles>
    <p:titleStyle>
      <a:lvl1pPr algn="l" defTabSz="914400" rtl="0" eaLnBrk="1" latinLnBrk="0" hangingPunct="1">
        <a:lnSpc>
          <a:spcPct val="85000"/>
        </a:lnSpc>
        <a:spcBef>
          <a:spcPct val="0"/>
        </a:spcBef>
        <a:buNone/>
        <a:defRPr sz="4800" kern="1200" spc="-50" baseline="0">
          <a:solidFill>
            <a:schemeClr val="tx2"/>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364317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011680" y="5966468"/>
            <a:ext cx="2472271" cy="374164"/>
          </a:xfrm>
          <a:prstGeom prst="rect">
            <a:avLst/>
          </a:prstGeom>
        </p:spPr>
        <p:txBody>
          <a:bodyPr vert="horz" lIns="91440" tIns="45720" rIns="91440" bIns="45720" rtlCol="0" anchor="ctr"/>
          <a:lstStyle>
            <a:lvl1pPr algn="l">
              <a:defRPr sz="900">
                <a:solidFill>
                  <a:srgbClr val="FFFFFF"/>
                </a:solidFill>
              </a:defRPr>
            </a:lvl1pPr>
          </a:lstStyle>
          <a:p>
            <a:endParaRPr lang="en-US" dirty="0"/>
          </a:p>
        </p:txBody>
      </p:sp>
      <p:sp>
        <p:nvSpPr>
          <p:cNvPr id="5" name="Footer Placeholder 4"/>
          <p:cNvSpPr>
            <a:spLocks noGrp="1"/>
          </p:cNvSpPr>
          <p:nvPr>
            <p:ph type="ftr" sz="quarter" idx="3"/>
          </p:nvPr>
        </p:nvSpPr>
        <p:spPr>
          <a:xfrm>
            <a:off x="2011680" y="5614840"/>
            <a:ext cx="4822804" cy="365125"/>
          </a:xfrm>
          <a:prstGeom prst="rect">
            <a:avLst/>
          </a:prstGeom>
        </p:spPr>
        <p:txBody>
          <a:bodyPr vert="horz" lIns="91440" tIns="45720" rIns="91440" bIns="45720" rtlCol="0" anchor="ctr"/>
          <a:lstStyle>
            <a:lvl1pPr algn="l">
              <a:defRPr sz="900" cap="all"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900458" y="5979195"/>
            <a:ext cx="1312025" cy="361438"/>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userDrawn="1"/>
        </p:nvSpPr>
        <p:spPr>
          <a:xfrm>
            <a:off x="1097280" y="5549604"/>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Tree>
    <p:extLst>
      <p:ext uri="{BB962C8B-B14F-4D97-AF65-F5344CB8AC3E}">
        <p14:creationId xmlns:p14="http://schemas.microsoft.com/office/powerpoint/2010/main" val="418307186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hdr="0" ftr="0" dt="0"/>
  <p:txStyles>
    <p:titleStyle>
      <a:lvl1pPr algn="l" defTabSz="914400" rtl="0" eaLnBrk="1" latinLnBrk="0" hangingPunct="1">
        <a:lnSpc>
          <a:spcPct val="85000"/>
        </a:lnSpc>
        <a:spcBef>
          <a:spcPct val="0"/>
        </a:spcBef>
        <a:buNone/>
        <a:defRPr sz="4800" kern="1200" spc="-50" baseline="0">
          <a:solidFill>
            <a:schemeClr val="tx2"/>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image" Target="../media/image8.png"/><Relationship Id="rId5" Type="http://schemas.openxmlformats.org/officeDocument/2006/relationships/image" Target="../media/image9.e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6934198" y="290439"/>
            <a:ext cx="4724401" cy="1450757"/>
          </a:xfrm>
        </p:spPr>
        <p:txBody>
          <a:bodyPr>
            <a:normAutofit fontScale="90000"/>
          </a:bodyPr>
          <a:lstStyle/>
          <a:p>
            <a:r>
              <a:rPr lang="en-US" dirty="0"/>
              <a:t>School performance by measure</a:t>
            </a:r>
          </a:p>
        </p:txBody>
      </p:sp>
      <p:sp>
        <p:nvSpPr>
          <p:cNvPr id="11" name="Content Placeholder 10"/>
          <p:cNvSpPr>
            <a:spLocks noGrp="1"/>
          </p:cNvSpPr>
          <p:nvPr>
            <p:ph sz="half" idx="2"/>
          </p:nvPr>
        </p:nvSpPr>
        <p:spPr>
          <a:xfrm>
            <a:off x="6716889" y="1845735"/>
            <a:ext cx="5159021" cy="3660730"/>
          </a:xfrm>
        </p:spPr>
        <p:txBody>
          <a:bodyPr>
            <a:normAutofit/>
          </a:bodyPr>
          <a:lstStyle/>
          <a:p>
            <a:pPr lvl="1">
              <a:buFont typeface="Arial" panose="020B0604020202020204" pitchFamily="34" charset="0"/>
              <a:buChar char="•"/>
            </a:pPr>
            <a:r>
              <a:rPr lang="en-US" sz="2800" dirty="0"/>
              <a:t> 1-10 scale, such that ~10% of schools in each– an even spread of schools from 1-10</a:t>
            </a:r>
            <a:br>
              <a:rPr lang="en-US" sz="2800" dirty="0"/>
            </a:br>
            <a:endParaRPr lang="en-US" sz="2800" dirty="0"/>
          </a:p>
          <a:p>
            <a:pPr lvl="1">
              <a:buFont typeface="Arial" panose="020B0604020202020204" pitchFamily="34" charset="0"/>
              <a:buChar char="•"/>
            </a:pPr>
            <a:r>
              <a:rPr lang="en-US" sz="2800" dirty="0"/>
              <a:t>School’s performance on a measure translates to a box (decile)</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13E31D-E2AB-40D1-8B51-AFA5AFEF393A}"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5" name="Picture 4"/>
          <p:cNvPicPr>
            <a:picLocks noChangeAspect="1"/>
          </p:cNvPicPr>
          <p:nvPr/>
        </p:nvPicPr>
        <p:blipFill>
          <a:blip r:embed="rId3"/>
          <a:stretch>
            <a:fillRect/>
          </a:stretch>
        </p:blipFill>
        <p:spPr>
          <a:xfrm>
            <a:off x="228822" y="70394"/>
            <a:ext cx="993066" cy="5409040"/>
          </a:xfrm>
          <a:prstGeom prst="rect">
            <a:avLst/>
          </a:prstGeom>
        </p:spPr>
      </p:pic>
      <p:pic>
        <p:nvPicPr>
          <p:cNvPr id="7" name="Picture 6"/>
          <p:cNvPicPr>
            <a:picLocks noChangeAspect="1"/>
          </p:cNvPicPr>
          <p:nvPr/>
        </p:nvPicPr>
        <p:blipFill>
          <a:blip r:embed="rId4"/>
          <a:stretch>
            <a:fillRect/>
          </a:stretch>
        </p:blipFill>
        <p:spPr>
          <a:xfrm>
            <a:off x="1862667" y="76232"/>
            <a:ext cx="2019340" cy="5491750"/>
          </a:xfrm>
          <a:prstGeom prst="rect">
            <a:avLst/>
          </a:prstGeom>
        </p:spPr>
      </p:pic>
      <p:pic>
        <p:nvPicPr>
          <p:cNvPr id="12" name="Picture 11"/>
          <p:cNvPicPr>
            <a:picLocks noChangeAspect="1"/>
          </p:cNvPicPr>
          <p:nvPr/>
        </p:nvPicPr>
        <p:blipFill>
          <a:blip r:embed="rId5"/>
          <a:stretch>
            <a:fillRect/>
          </a:stretch>
        </p:blipFill>
        <p:spPr>
          <a:xfrm>
            <a:off x="4564679" y="46002"/>
            <a:ext cx="2073188" cy="5413324"/>
          </a:xfrm>
          <a:prstGeom prst="rect">
            <a:avLst/>
          </a:prstGeom>
        </p:spPr>
      </p:pic>
    </p:spTree>
    <p:extLst>
      <p:ext uri="{BB962C8B-B14F-4D97-AF65-F5344CB8AC3E}">
        <p14:creationId xmlns:p14="http://schemas.microsoft.com/office/powerpoint/2010/main" val="2821548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2" descr="Image result for decile on bell curve">
            <a:extLst>
              <a:ext uri="{FF2B5EF4-FFF2-40B4-BE49-F238E27FC236}">
                <a16:creationId xmlns:a16="http://schemas.microsoft.com/office/drawing/2014/main" id="{7F4A5706-1C2B-418A-81B8-9DCE851AC53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2889" t="-1" b="41895"/>
          <a:stretch/>
        </p:blipFill>
        <p:spPr bwMode="auto">
          <a:xfrm>
            <a:off x="2764974" y="2926866"/>
            <a:ext cx="6498763" cy="1889966"/>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6" name="Picture 5"/>
          <p:cNvPicPr>
            <a:picLocks noChangeAspect="1"/>
          </p:cNvPicPr>
          <p:nvPr/>
        </p:nvPicPr>
        <p:blipFill>
          <a:blip r:embed="rId4"/>
          <a:stretch>
            <a:fillRect/>
          </a:stretch>
        </p:blipFill>
        <p:spPr>
          <a:xfrm rot="5400000">
            <a:off x="5473941" y="2203887"/>
            <a:ext cx="989709" cy="6215600"/>
          </a:xfrm>
          <a:prstGeom prst="rect">
            <a:avLst/>
          </a:prstGeom>
        </p:spPr>
      </p:pic>
      <p:cxnSp>
        <p:nvCxnSpPr>
          <p:cNvPr id="8" name="Straight Connector 7"/>
          <p:cNvCxnSpPr>
            <a:cxnSpLocks/>
          </p:cNvCxnSpPr>
          <p:nvPr/>
        </p:nvCxnSpPr>
        <p:spPr>
          <a:xfrm flipV="1">
            <a:off x="4457346" y="4169227"/>
            <a:ext cx="0" cy="1554025"/>
          </a:xfrm>
          <a:prstGeom prst="line">
            <a:avLst/>
          </a:prstGeom>
        </p:spPr>
        <p:style>
          <a:lnRef idx="3">
            <a:schemeClr val="accent5"/>
          </a:lnRef>
          <a:fillRef idx="0">
            <a:schemeClr val="accent5"/>
          </a:fillRef>
          <a:effectRef idx="2">
            <a:schemeClr val="accent5"/>
          </a:effectRef>
          <a:fontRef idx="minor">
            <a:schemeClr val="tx1"/>
          </a:fontRef>
        </p:style>
      </p:cxnSp>
      <p:sp>
        <p:nvSpPr>
          <p:cNvPr id="9" name="Right Brace 8"/>
          <p:cNvSpPr/>
          <p:nvPr/>
        </p:nvSpPr>
        <p:spPr>
          <a:xfrm rot="5400000">
            <a:off x="3365122" y="5440924"/>
            <a:ext cx="573437" cy="142580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Content Placeholder 2"/>
          <p:cNvSpPr txBox="1">
            <a:spLocks/>
          </p:cNvSpPr>
          <p:nvPr/>
        </p:nvSpPr>
        <p:spPr>
          <a:xfrm>
            <a:off x="2661823" y="3679878"/>
            <a:ext cx="1610648" cy="901618"/>
          </a:xfrm>
          <a:prstGeom prst="rect">
            <a:avLst/>
          </a:prstGeom>
          <a:ln>
            <a:noFill/>
          </a:ln>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i="1" dirty="0" err="1"/>
              <a:t>ID’ed</a:t>
            </a:r>
            <a:r>
              <a:rPr lang="en-US" i="1" dirty="0"/>
              <a:t> for Comprehensive Support</a:t>
            </a:r>
          </a:p>
          <a:p>
            <a:pPr marL="0" indent="0">
              <a:buNone/>
            </a:pPr>
            <a:endParaRPr lang="en-US" dirty="0"/>
          </a:p>
        </p:txBody>
      </p:sp>
      <p:sp>
        <p:nvSpPr>
          <p:cNvPr id="3" name="TextBox 2"/>
          <p:cNvSpPr txBox="1"/>
          <p:nvPr/>
        </p:nvSpPr>
        <p:spPr>
          <a:xfrm>
            <a:off x="2882873" y="6512593"/>
            <a:ext cx="1476686" cy="369332"/>
          </a:xfrm>
          <a:prstGeom prst="rect">
            <a:avLst/>
          </a:prstGeom>
          <a:noFill/>
        </p:spPr>
        <p:txBody>
          <a:bodyPr wrap="none" rtlCol="0">
            <a:spAutoFit/>
          </a:bodyPr>
          <a:lstStyle/>
          <a:p>
            <a:r>
              <a:rPr lang="en-US" dirty="0"/>
              <a:t>5% of Schools</a:t>
            </a:r>
          </a:p>
        </p:txBody>
      </p:sp>
      <p:sp>
        <p:nvSpPr>
          <p:cNvPr id="15" name="TextBox 14">
            <a:extLst>
              <a:ext uri="{FF2B5EF4-FFF2-40B4-BE49-F238E27FC236}">
                <a16:creationId xmlns:a16="http://schemas.microsoft.com/office/drawing/2014/main" id="{F47E1CA1-6A36-4491-9D76-9C5F746CCE4C}"/>
              </a:ext>
            </a:extLst>
          </p:cNvPr>
          <p:cNvSpPr txBox="1"/>
          <p:nvPr/>
        </p:nvSpPr>
        <p:spPr>
          <a:xfrm>
            <a:off x="1097280" y="1906700"/>
            <a:ext cx="10189028" cy="784830"/>
          </a:xfrm>
          <a:prstGeom prst="rect">
            <a:avLst/>
          </a:prstGeom>
          <a:noFill/>
        </p:spPr>
        <p:txBody>
          <a:bodyPr wrap="square" rtlCol="0">
            <a:spAutoFit/>
          </a:bodyPr>
          <a:lstStyle/>
          <a:p>
            <a:pPr marL="285750" lvl="0" indent="-285750">
              <a:spcBef>
                <a:spcPts val="600"/>
              </a:spcBef>
              <a:buFont typeface="Wingdings" panose="05000000000000000000" pitchFamily="2" charset="2"/>
              <a:buChar char="§"/>
            </a:pPr>
            <a:r>
              <a:rPr lang="en-US" sz="2000" dirty="0"/>
              <a:t>All schools are rank ordered from highest to lowest, using their “All Student” group MMI.</a:t>
            </a:r>
          </a:p>
          <a:p>
            <a:pPr marL="285750" lvl="0" indent="-285750">
              <a:spcBef>
                <a:spcPts val="600"/>
              </a:spcBef>
              <a:buFont typeface="Wingdings" panose="05000000000000000000" pitchFamily="2" charset="2"/>
              <a:buChar char="§"/>
            </a:pPr>
            <a:r>
              <a:rPr lang="en-US" sz="2000" dirty="0"/>
              <a:t>The lowest 5% of all schools, ranked by their MMI, are identified for Comprehensive Support.</a:t>
            </a:r>
          </a:p>
        </p:txBody>
      </p:sp>
      <p:sp>
        <p:nvSpPr>
          <p:cNvPr id="12" name="Title 1">
            <a:extLst>
              <a:ext uri="{FF2B5EF4-FFF2-40B4-BE49-F238E27FC236}">
                <a16:creationId xmlns:a16="http://schemas.microsoft.com/office/drawing/2014/main" id="{709C9FF9-CBEE-4C85-9893-F11891614FCA}"/>
              </a:ext>
            </a:extLst>
          </p:cNvPr>
          <p:cNvSpPr>
            <a:spLocks noGrp="1"/>
          </p:cNvSpPr>
          <p:nvPr>
            <p:ph type="title"/>
          </p:nvPr>
        </p:nvSpPr>
        <p:spPr>
          <a:xfrm>
            <a:off x="1097280" y="275717"/>
            <a:ext cx="7646670" cy="1450757"/>
          </a:xfrm>
        </p:spPr>
        <p:txBody>
          <a:bodyPr>
            <a:normAutofit/>
          </a:bodyPr>
          <a:lstStyle/>
          <a:p>
            <a:r>
              <a:rPr lang="en-US" dirty="0"/>
              <a:t>Multiple Measures Index vs. Indicator Deciles</a:t>
            </a:r>
          </a:p>
        </p:txBody>
      </p:sp>
    </p:spTree>
    <p:extLst>
      <p:ext uri="{BB962C8B-B14F-4D97-AF65-F5344CB8AC3E}">
        <p14:creationId xmlns:p14="http://schemas.microsoft.com/office/powerpoint/2010/main" val="10903870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2" descr="Image result for decile on bell curve">
            <a:extLst>
              <a:ext uri="{FF2B5EF4-FFF2-40B4-BE49-F238E27FC236}">
                <a16:creationId xmlns:a16="http://schemas.microsoft.com/office/drawing/2014/main" id="{7F4A5706-1C2B-418A-81B8-9DCE851AC53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2889" t="-1" b="41895"/>
          <a:stretch/>
        </p:blipFill>
        <p:spPr bwMode="auto">
          <a:xfrm>
            <a:off x="2764974" y="2926866"/>
            <a:ext cx="6498763" cy="1889966"/>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6" name="Picture 5"/>
          <p:cNvPicPr>
            <a:picLocks noChangeAspect="1"/>
          </p:cNvPicPr>
          <p:nvPr/>
        </p:nvPicPr>
        <p:blipFill>
          <a:blip r:embed="rId4"/>
          <a:stretch>
            <a:fillRect/>
          </a:stretch>
        </p:blipFill>
        <p:spPr>
          <a:xfrm rot="5400000">
            <a:off x="5473941" y="2203887"/>
            <a:ext cx="989709" cy="6215600"/>
          </a:xfrm>
          <a:prstGeom prst="rect">
            <a:avLst/>
          </a:prstGeom>
        </p:spPr>
      </p:pic>
      <p:cxnSp>
        <p:nvCxnSpPr>
          <p:cNvPr id="8" name="Straight Connector 7"/>
          <p:cNvCxnSpPr>
            <a:cxnSpLocks/>
          </p:cNvCxnSpPr>
          <p:nvPr/>
        </p:nvCxnSpPr>
        <p:spPr>
          <a:xfrm flipV="1">
            <a:off x="4457346" y="4169227"/>
            <a:ext cx="0" cy="1554025"/>
          </a:xfrm>
          <a:prstGeom prst="line">
            <a:avLst/>
          </a:prstGeom>
        </p:spPr>
        <p:style>
          <a:lnRef idx="3">
            <a:schemeClr val="accent5"/>
          </a:lnRef>
          <a:fillRef idx="0">
            <a:schemeClr val="accent5"/>
          </a:fillRef>
          <a:effectRef idx="2">
            <a:schemeClr val="accent5"/>
          </a:effectRef>
          <a:fontRef idx="minor">
            <a:schemeClr val="tx1"/>
          </a:fontRef>
        </p:style>
      </p:cxnSp>
      <p:sp>
        <p:nvSpPr>
          <p:cNvPr id="9" name="Right Brace 8"/>
          <p:cNvSpPr/>
          <p:nvPr/>
        </p:nvSpPr>
        <p:spPr>
          <a:xfrm rot="5400000">
            <a:off x="3365122" y="5440924"/>
            <a:ext cx="573437" cy="142580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Content Placeholder 2"/>
          <p:cNvSpPr txBox="1">
            <a:spLocks/>
          </p:cNvSpPr>
          <p:nvPr/>
        </p:nvSpPr>
        <p:spPr>
          <a:xfrm>
            <a:off x="2661823" y="3679878"/>
            <a:ext cx="1610648" cy="901618"/>
          </a:xfrm>
          <a:prstGeom prst="rect">
            <a:avLst/>
          </a:prstGeom>
          <a:ln>
            <a:noFill/>
          </a:ln>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i="1" dirty="0" err="1"/>
              <a:t>ID’ed</a:t>
            </a:r>
            <a:r>
              <a:rPr lang="en-US" i="1" dirty="0"/>
              <a:t> for Comprehensive Support</a:t>
            </a:r>
          </a:p>
          <a:p>
            <a:pPr marL="0" indent="0">
              <a:buNone/>
            </a:pPr>
            <a:endParaRPr lang="en-US" dirty="0"/>
          </a:p>
        </p:txBody>
      </p:sp>
      <p:sp>
        <p:nvSpPr>
          <p:cNvPr id="3" name="TextBox 2"/>
          <p:cNvSpPr txBox="1"/>
          <p:nvPr/>
        </p:nvSpPr>
        <p:spPr>
          <a:xfrm>
            <a:off x="2882873" y="6512593"/>
            <a:ext cx="1476686" cy="369332"/>
          </a:xfrm>
          <a:prstGeom prst="rect">
            <a:avLst/>
          </a:prstGeom>
          <a:noFill/>
        </p:spPr>
        <p:txBody>
          <a:bodyPr wrap="none" rtlCol="0">
            <a:spAutoFit/>
          </a:bodyPr>
          <a:lstStyle/>
          <a:p>
            <a:r>
              <a:rPr lang="en-US" dirty="0"/>
              <a:t>5% of Schools</a:t>
            </a:r>
          </a:p>
        </p:txBody>
      </p:sp>
      <p:sp>
        <p:nvSpPr>
          <p:cNvPr id="15" name="TextBox 14">
            <a:extLst>
              <a:ext uri="{FF2B5EF4-FFF2-40B4-BE49-F238E27FC236}">
                <a16:creationId xmlns:a16="http://schemas.microsoft.com/office/drawing/2014/main" id="{F47E1CA1-6A36-4491-9D76-9C5F746CCE4C}"/>
              </a:ext>
            </a:extLst>
          </p:cNvPr>
          <p:cNvSpPr txBox="1"/>
          <p:nvPr/>
        </p:nvSpPr>
        <p:spPr>
          <a:xfrm>
            <a:off x="1097280" y="1787041"/>
            <a:ext cx="10189028" cy="1785104"/>
          </a:xfrm>
          <a:prstGeom prst="rect">
            <a:avLst/>
          </a:prstGeom>
          <a:solidFill>
            <a:schemeClr val="bg1"/>
          </a:solidFill>
        </p:spPr>
        <p:txBody>
          <a:bodyPr wrap="square" rtlCol="0">
            <a:spAutoFit/>
          </a:bodyPr>
          <a:lstStyle/>
          <a:p>
            <a:pPr marL="285750" lvl="0" indent="-285750">
              <a:spcBef>
                <a:spcPts val="600"/>
              </a:spcBef>
              <a:buFont typeface="Wingdings" panose="05000000000000000000" pitchFamily="2" charset="2"/>
              <a:buChar char="§"/>
            </a:pPr>
            <a:r>
              <a:rPr lang="en-US" sz="2000" dirty="0"/>
              <a:t>That MMI cut score value from the “All Student” group is also used as the cut score for each of the student subgroups – this time to identify schools in need of targeted support by subgroup. </a:t>
            </a:r>
          </a:p>
          <a:p>
            <a:pPr marL="285750" lvl="0" indent="-285750">
              <a:spcBef>
                <a:spcPts val="600"/>
              </a:spcBef>
              <a:buFont typeface="Wingdings" panose="05000000000000000000" pitchFamily="2" charset="2"/>
              <a:buChar char="§"/>
            </a:pPr>
            <a:r>
              <a:rPr lang="en-US" sz="2000" dirty="0"/>
              <a:t>Student populations for targeted support are identified by each subgroup’s combined MMI – the calculation using multiple indicators, such as proficiency, growth, SQSS, etc. </a:t>
            </a:r>
          </a:p>
          <a:p>
            <a:pPr marL="285750" lvl="0" indent="-285750">
              <a:spcBef>
                <a:spcPts val="600"/>
              </a:spcBef>
              <a:buFont typeface="Wingdings" panose="05000000000000000000" pitchFamily="2" charset="2"/>
              <a:buChar char="§"/>
            </a:pPr>
            <a:r>
              <a:rPr lang="en-US" sz="2000" dirty="0"/>
              <a:t>A subgroup’s individual indicator measures can be used to isolate specific areas of need.</a:t>
            </a:r>
          </a:p>
        </p:txBody>
      </p:sp>
      <p:sp>
        <p:nvSpPr>
          <p:cNvPr id="12" name="Title 1">
            <a:extLst>
              <a:ext uri="{FF2B5EF4-FFF2-40B4-BE49-F238E27FC236}">
                <a16:creationId xmlns:a16="http://schemas.microsoft.com/office/drawing/2014/main" id="{1964AB26-3DB7-453B-BE4C-D898207721C5}"/>
              </a:ext>
            </a:extLst>
          </p:cNvPr>
          <p:cNvSpPr>
            <a:spLocks noGrp="1"/>
          </p:cNvSpPr>
          <p:nvPr>
            <p:ph type="title"/>
          </p:nvPr>
        </p:nvSpPr>
        <p:spPr>
          <a:xfrm>
            <a:off x="1097280" y="275717"/>
            <a:ext cx="7646670" cy="1450757"/>
          </a:xfrm>
        </p:spPr>
        <p:txBody>
          <a:bodyPr>
            <a:normAutofit/>
          </a:bodyPr>
          <a:lstStyle/>
          <a:p>
            <a:r>
              <a:rPr lang="en-US" dirty="0"/>
              <a:t>Multiple Measures Index and  Targeted Support</a:t>
            </a:r>
          </a:p>
        </p:txBody>
      </p:sp>
    </p:spTree>
    <p:extLst>
      <p:ext uri="{BB962C8B-B14F-4D97-AF65-F5344CB8AC3E}">
        <p14:creationId xmlns:p14="http://schemas.microsoft.com/office/powerpoint/2010/main" val="23423432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School example #1</a:t>
            </a:r>
          </a:p>
        </p:txBody>
      </p:sp>
      <p:sp>
        <p:nvSpPr>
          <p:cNvPr id="3" name="Content Placeholder 2"/>
          <p:cNvSpPr>
            <a:spLocks noGrp="1"/>
          </p:cNvSpPr>
          <p:nvPr>
            <p:ph idx="1"/>
          </p:nvPr>
        </p:nvSpPr>
        <p:spPr/>
        <p:txBody>
          <a:bodyPr>
            <a:normAutofit/>
          </a:bodyPr>
          <a:lstStyle/>
          <a:p>
            <a:r>
              <a:rPr lang="en-US" sz="2400" dirty="0"/>
              <a:t>A look at a </a:t>
            </a:r>
            <a:r>
              <a:rPr lang="en-US" sz="2400" b="1" dirty="0"/>
              <a:t>K-12 school (All Indicators) </a:t>
            </a:r>
            <a:r>
              <a:rPr lang="en-US" sz="2400" dirty="0"/>
              <a:t>that have measurements in all areas:</a:t>
            </a:r>
          </a:p>
          <a:p>
            <a:r>
              <a:rPr lang="en-US" sz="2400" dirty="0"/>
              <a:t>15% Academic Achievement in ELA</a:t>
            </a:r>
          </a:p>
          <a:p>
            <a:r>
              <a:rPr lang="en-US" sz="2400" dirty="0"/>
              <a:t>15% Academic Achievement in Math</a:t>
            </a:r>
          </a:p>
          <a:p>
            <a:r>
              <a:rPr lang="en-US" sz="2400" dirty="0"/>
              <a:t>25% Growth</a:t>
            </a:r>
          </a:p>
          <a:p>
            <a:r>
              <a:rPr lang="en-US" sz="2400" dirty="0"/>
              <a:t>25% graduation</a:t>
            </a:r>
          </a:p>
          <a:p>
            <a:r>
              <a:rPr lang="en-US" sz="2400" dirty="0"/>
              <a:t>5% EL Progress</a:t>
            </a:r>
          </a:p>
          <a:p>
            <a:r>
              <a:rPr lang="en-US" sz="2400" dirty="0"/>
              <a:t>15% School quality or student success indicators</a:t>
            </a:r>
          </a:p>
          <a:p>
            <a:endParaRPr lang="en-US" sz="2400" dirty="0"/>
          </a:p>
          <a:p>
            <a:endParaRPr lang="en-US" sz="2400" dirty="0"/>
          </a:p>
          <a:p>
            <a:endParaRPr lang="en-US" sz="2400"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13E31D-E2AB-40D1-8B51-AFA5AFEF393A}"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0529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2968" y="32921"/>
            <a:ext cx="12011378" cy="682187"/>
          </a:xfrm>
        </p:spPr>
        <p:txBody>
          <a:bodyPr>
            <a:normAutofit fontScale="90000"/>
          </a:bodyPr>
          <a:lstStyle/>
          <a:p>
            <a:pPr algn="ctr"/>
            <a:r>
              <a:rPr lang="en-US" dirty="0"/>
              <a:t>Example: K-12 Schools (All Indicators)</a:t>
            </a:r>
            <a:endParaRPr lang="en-US" sz="3200" dirty="0"/>
          </a:p>
        </p:txBody>
      </p:sp>
      <p:sp>
        <p:nvSpPr>
          <p:cNvPr id="14" name="Rectangle 13"/>
          <p:cNvSpPr/>
          <p:nvPr/>
        </p:nvSpPr>
        <p:spPr>
          <a:xfrm>
            <a:off x="823191" y="2274277"/>
            <a:ext cx="10430933" cy="3725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Object 3"/>
          <p:cNvGraphicFramePr>
            <a:graphicFrameLocks noChangeAspect="1"/>
          </p:cNvGraphicFramePr>
          <p:nvPr>
            <p:extLst>
              <p:ext uri="{D42A27DB-BD31-4B8C-83A1-F6EECF244321}">
                <p14:modId xmlns:p14="http://schemas.microsoft.com/office/powerpoint/2010/main" val="4122341564"/>
              </p:ext>
            </p:extLst>
          </p:nvPr>
        </p:nvGraphicFramePr>
        <p:xfrm>
          <a:off x="0" y="1758194"/>
          <a:ext cx="11960884" cy="3618634"/>
        </p:xfrm>
        <a:graphic>
          <a:graphicData uri="http://schemas.openxmlformats.org/presentationml/2006/ole">
            <mc:AlternateContent xmlns:mc="http://schemas.openxmlformats.org/markup-compatibility/2006">
              <mc:Choice xmlns:v="urn:schemas-microsoft-com:vml" Requires="v">
                <p:oleObj spid="_x0000_s27754" name="Worksheet" r:id="rId4" imgW="25031612" imgH="7572375" progId="Excel.Sheet.12">
                  <p:embed/>
                </p:oleObj>
              </mc:Choice>
              <mc:Fallback>
                <p:oleObj name="Worksheet" r:id="rId4" imgW="25031612" imgH="7572375" progId="Excel.Sheet.12">
                  <p:embed/>
                  <p:pic>
                    <p:nvPicPr>
                      <p:cNvPr id="4" name="Object 3"/>
                      <p:cNvPicPr/>
                      <p:nvPr/>
                    </p:nvPicPr>
                    <p:blipFill>
                      <a:blip r:embed="rId5"/>
                      <a:stretch>
                        <a:fillRect/>
                      </a:stretch>
                    </p:blipFill>
                    <p:spPr>
                      <a:xfrm>
                        <a:off x="0" y="1758194"/>
                        <a:ext cx="11960884" cy="3618634"/>
                      </a:xfrm>
                      <a:prstGeom prst="rect">
                        <a:avLst/>
                      </a:prstGeom>
                    </p:spPr>
                  </p:pic>
                </p:oleObj>
              </mc:Fallback>
            </mc:AlternateContent>
          </a:graphicData>
        </a:graphic>
      </p:graphicFrame>
      <p:sp>
        <p:nvSpPr>
          <p:cNvPr id="11" name="Freeform 10"/>
          <p:cNvSpPr/>
          <p:nvPr/>
        </p:nvSpPr>
        <p:spPr>
          <a:xfrm rot="10800000">
            <a:off x="15012" y="5452227"/>
            <a:ext cx="3442597" cy="235553"/>
          </a:xfrm>
          <a:custGeom>
            <a:avLst/>
            <a:gdLst>
              <a:gd name="connsiteX0" fmla="*/ 0 w 3380509"/>
              <a:gd name="connsiteY0" fmla="*/ 290972 h 304826"/>
              <a:gd name="connsiteX1" fmla="*/ 1731818 w 3380509"/>
              <a:gd name="connsiteY1" fmla="*/ 26 h 304826"/>
              <a:gd name="connsiteX2" fmla="*/ 3380509 w 3380509"/>
              <a:gd name="connsiteY2" fmla="*/ 304826 h 304826"/>
            </a:gdLst>
            <a:ahLst/>
            <a:cxnLst>
              <a:cxn ang="0">
                <a:pos x="connsiteX0" y="connsiteY0"/>
              </a:cxn>
              <a:cxn ang="0">
                <a:pos x="connsiteX1" y="connsiteY1"/>
              </a:cxn>
              <a:cxn ang="0">
                <a:pos x="connsiteX2" y="connsiteY2"/>
              </a:cxn>
            </a:cxnLst>
            <a:rect l="l" t="t" r="r" b="b"/>
            <a:pathLst>
              <a:path w="3380509" h="304826">
                <a:moveTo>
                  <a:pt x="0" y="290972"/>
                </a:moveTo>
                <a:cubicBezTo>
                  <a:pt x="584200" y="144344"/>
                  <a:pt x="1168400" y="-2283"/>
                  <a:pt x="1731818" y="26"/>
                </a:cubicBezTo>
                <a:cubicBezTo>
                  <a:pt x="2295236" y="2335"/>
                  <a:pt x="2837872" y="153580"/>
                  <a:pt x="3380509" y="304826"/>
                </a:cubicBezTo>
              </a:path>
            </a:pathLst>
          </a:cu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rot="10800000">
            <a:off x="3924044" y="5465795"/>
            <a:ext cx="1690258" cy="106573"/>
          </a:xfrm>
          <a:custGeom>
            <a:avLst/>
            <a:gdLst>
              <a:gd name="connsiteX0" fmla="*/ 0 w 3380509"/>
              <a:gd name="connsiteY0" fmla="*/ 290972 h 304826"/>
              <a:gd name="connsiteX1" fmla="*/ 1731818 w 3380509"/>
              <a:gd name="connsiteY1" fmla="*/ 26 h 304826"/>
              <a:gd name="connsiteX2" fmla="*/ 3380509 w 3380509"/>
              <a:gd name="connsiteY2" fmla="*/ 304826 h 304826"/>
            </a:gdLst>
            <a:ahLst/>
            <a:cxnLst>
              <a:cxn ang="0">
                <a:pos x="connsiteX0" y="connsiteY0"/>
              </a:cxn>
              <a:cxn ang="0">
                <a:pos x="connsiteX1" y="connsiteY1"/>
              </a:cxn>
              <a:cxn ang="0">
                <a:pos x="connsiteX2" y="connsiteY2"/>
              </a:cxn>
            </a:cxnLst>
            <a:rect l="l" t="t" r="r" b="b"/>
            <a:pathLst>
              <a:path w="3380509" h="304826">
                <a:moveTo>
                  <a:pt x="0" y="290972"/>
                </a:moveTo>
                <a:cubicBezTo>
                  <a:pt x="584200" y="144344"/>
                  <a:pt x="1168400" y="-2283"/>
                  <a:pt x="1731818" y="26"/>
                </a:cubicBezTo>
                <a:cubicBezTo>
                  <a:pt x="2295236" y="2335"/>
                  <a:pt x="2837872" y="153580"/>
                  <a:pt x="3380509" y="304826"/>
                </a:cubicBezTo>
              </a:path>
            </a:pathLst>
          </a:cu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rot="10800000">
            <a:off x="8518287" y="5415791"/>
            <a:ext cx="3442597" cy="235553"/>
          </a:xfrm>
          <a:custGeom>
            <a:avLst/>
            <a:gdLst>
              <a:gd name="connsiteX0" fmla="*/ 0 w 3380509"/>
              <a:gd name="connsiteY0" fmla="*/ 290972 h 304826"/>
              <a:gd name="connsiteX1" fmla="*/ 1731818 w 3380509"/>
              <a:gd name="connsiteY1" fmla="*/ 26 h 304826"/>
              <a:gd name="connsiteX2" fmla="*/ 3380509 w 3380509"/>
              <a:gd name="connsiteY2" fmla="*/ 304826 h 304826"/>
            </a:gdLst>
            <a:ahLst/>
            <a:cxnLst>
              <a:cxn ang="0">
                <a:pos x="connsiteX0" y="connsiteY0"/>
              </a:cxn>
              <a:cxn ang="0">
                <a:pos x="connsiteX1" y="connsiteY1"/>
              </a:cxn>
              <a:cxn ang="0">
                <a:pos x="connsiteX2" y="connsiteY2"/>
              </a:cxn>
            </a:cxnLst>
            <a:rect l="l" t="t" r="r" b="b"/>
            <a:pathLst>
              <a:path w="3380509" h="304826">
                <a:moveTo>
                  <a:pt x="0" y="290972"/>
                </a:moveTo>
                <a:cubicBezTo>
                  <a:pt x="584200" y="144344"/>
                  <a:pt x="1168400" y="-2283"/>
                  <a:pt x="1731818" y="26"/>
                </a:cubicBezTo>
                <a:cubicBezTo>
                  <a:pt x="2295236" y="2335"/>
                  <a:pt x="2837872" y="153580"/>
                  <a:pt x="3380509" y="304826"/>
                </a:cubicBezTo>
              </a:path>
            </a:pathLst>
          </a:cu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ultiply 2"/>
          <p:cNvSpPr/>
          <p:nvPr/>
        </p:nvSpPr>
        <p:spPr>
          <a:xfrm>
            <a:off x="2106689" y="2722209"/>
            <a:ext cx="1606163" cy="1971923"/>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Coming Soon</a:t>
            </a:r>
          </a:p>
        </p:txBody>
      </p:sp>
      <p:sp>
        <p:nvSpPr>
          <p:cNvPr id="5" name="Rectangle 4"/>
          <p:cNvSpPr/>
          <p:nvPr/>
        </p:nvSpPr>
        <p:spPr>
          <a:xfrm>
            <a:off x="823191" y="5763179"/>
            <a:ext cx="1678368" cy="4932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5+7=12 / 2 = 6</a:t>
            </a:r>
          </a:p>
          <a:p>
            <a:pPr algn="ctr"/>
            <a:r>
              <a:rPr lang="en-US" dirty="0"/>
              <a:t>6*30% = 1.8</a:t>
            </a:r>
          </a:p>
        </p:txBody>
      </p:sp>
      <p:sp>
        <p:nvSpPr>
          <p:cNvPr id="12" name="Rectangle 11"/>
          <p:cNvSpPr/>
          <p:nvPr/>
        </p:nvSpPr>
        <p:spPr>
          <a:xfrm>
            <a:off x="3924043" y="5661336"/>
            <a:ext cx="1678368" cy="4932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3+5=8 / 2 = 4</a:t>
            </a:r>
          </a:p>
          <a:p>
            <a:pPr algn="ctr"/>
            <a:r>
              <a:rPr lang="en-US" dirty="0"/>
              <a:t>4*25% = 1</a:t>
            </a:r>
          </a:p>
        </p:txBody>
      </p:sp>
      <p:sp>
        <p:nvSpPr>
          <p:cNvPr id="16" name="Rectangle 15"/>
          <p:cNvSpPr/>
          <p:nvPr/>
        </p:nvSpPr>
        <p:spPr>
          <a:xfrm>
            <a:off x="6068844" y="5635185"/>
            <a:ext cx="1134631" cy="4932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1*5%=.05</a:t>
            </a:r>
          </a:p>
        </p:txBody>
      </p:sp>
      <p:sp>
        <p:nvSpPr>
          <p:cNvPr id="17" name="Rectangle 16"/>
          <p:cNvSpPr/>
          <p:nvPr/>
        </p:nvSpPr>
        <p:spPr>
          <a:xfrm>
            <a:off x="7329670" y="5651345"/>
            <a:ext cx="1305040" cy="4932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3*25%=.75</a:t>
            </a:r>
          </a:p>
        </p:txBody>
      </p:sp>
      <p:sp>
        <p:nvSpPr>
          <p:cNvPr id="18" name="Rectangle 17"/>
          <p:cNvSpPr/>
          <p:nvPr/>
        </p:nvSpPr>
        <p:spPr>
          <a:xfrm>
            <a:off x="9459324" y="5687779"/>
            <a:ext cx="2117367" cy="8054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3+6+5=14 / 3 = 4.66</a:t>
            </a:r>
          </a:p>
          <a:p>
            <a:pPr algn="ctr"/>
            <a:r>
              <a:rPr lang="en-US" dirty="0"/>
              <a:t>4.66*15%=.7</a:t>
            </a:r>
          </a:p>
        </p:txBody>
      </p:sp>
      <p:sp>
        <p:nvSpPr>
          <p:cNvPr id="19" name="Rectangle 18"/>
          <p:cNvSpPr/>
          <p:nvPr/>
        </p:nvSpPr>
        <p:spPr>
          <a:xfrm>
            <a:off x="4348716" y="6256417"/>
            <a:ext cx="3263451" cy="4932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Overall Multiple Measure Score</a:t>
            </a:r>
          </a:p>
          <a:p>
            <a:pPr algn="ctr"/>
            <a:r>
              <a:rPr lang="en-US" dirty="0"/>
              <a:t>1.8+1+.05+.75+.7=4.3</a:t>
            </a:r>
          </a:p>
        </p:txBody>
      </p:sp>
      <p:graphicFrame>
        <p:nvGraphicFramePr>
          <p:cNvPr id="7" name="Table 6"/>
          <p:cNvGraphicFramePr>
            <a:graphicFrameLocks noGrp="1"/>
          </p:cNvGraphicFramePr>
          <p:nvPr>
            <p:extLst>
              <p:ext uri="{D42A27DB-BD31-4B8C-83A1-F6EECF244321}">
                <p14:modId xmlns:p14="http://schemas.microsoft.com/office/powerpoint/2010/main" val="1720287839"/>
              </p:ext>
            </p:extLst>
          </p:nvPr>
        </p:nvGraphicFramePr>
        <p:xfrm>
          <a:off x="973483" y="675519"/>
          <a:ext cx="10013915" cy="1018896"/>
        </p:xfrm>
        <a:graphic>
          <a:graphicData uri="http://schemas.openxmlformats.org/drawingml/2006/table">
            <a:tbl>
              <a:tblPr firstRow="1" firstCol="1" bandRow="1">
                <a:tableStyleId>{5C22544A-7EE6-4342-B048-85BDC9FD1C3A}</a:tableStyleId>
              </a:tblPr>
              <a:tblGrid>
                <a:gridCol w="2821890">
                  <a:extLst>
                    <a:ext uri="{9D8B030D-6E8A-4147-A177-3AD203B41FA5}">
                      <a16:colId xmlns:a16="http://schemas.microsoft.com/office/drawing/2014/main" val="1201990780"/>
                    </a:ext>
                  </a:extLst>
                </a:gridCol>
                <a:gridCol w="1368789">
                  <a:extLst>
                    <a:ext uri="{9D8B030D-6E8A-4147-A177-3AD203B41FA5}">
                      <a16:colId xmlns:a16="http://schemas.microsoft.com/office/drawing/2014/main" val="1045349604"/>
                    </a:ext>
                  </a:extLst>
                </a:gridCol>
                <a:gridCol w="1505040">
                  <a:extLst>
                    <a:ext uri="{9D8B030D-6E8A-4147-A177-3AD203B41FA5}">
                      <a16:colId xmlns:a16="http://schemas.microsoft.com/office/drawing/2014/main" val="691263977"/>
                    </a:ext>
                  </a:extLst>
                </a:gridCol>
                <a:gridCol w="1596571">
                  <a:extLst>
                    <a:ext uri="{9D8B030D-6E8A-4147-A177-3AD203B41FA5}">
                      <a16:colId xmlns:a16="http://schemas.microsoft.com/office/drawing/2014/main" val="1109287349"/>
                    </a:ext>
                  </a:extLst>
                </a:gridCol>
                <a:gridCol w="1453126">
                  <a:extLst>
                    <a:ext uri="{9D8B030D-6E8A-4147-A177-3AD203B41FA5}">
                      <a16:colId xmlns:a16="http://schemas.microsoft.com/office/drawing/2014/main" val="2208045272"/>
                    </a:ext>
                  </a:extLst>
                </a:gridCol>
                <a:gridCol w="1268499">
                  <a:extLst>
                    <a:ext uri="{9D8B030D-6E8A-4147-A177-3AD203B41FA5}">
                      <a16:colId xmlns:a16="http://schemas.microsoft.com/office/drawing/2014/main" val="4192300438"/>
                    </a:ext>
                  </a:extLst>
                </a:gridCol>
              </a:tblGrid>
              <a:tr h="285773">
                <a:tc>
                  <a:txBody>
                    <a:bodyPr/>
                    <a:lstStyle/>
                    <a:p>
                      <a:pPr marL="0" marR="0" algn="ctr">
                        <a:lnSpc>
                          <a:spcPct val="107000"/>
                        </a:lnSpc>
                        <a:spcBef>
                          <a:spcPts val="0"/>
                        </a:spcBef>
                        <a:spcAft>
                          <a:spcPts val="0"/>
                        </a:spcAft>
                      </a:pPr>
                      <a:endParaRPr lang="en-US" sz="16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Proficiency </a:t>
                      </a:r>
                      <a:br>
                        <a:rPr lang="en-US" sz="1600" dirty="0">
                          <a:effectLst/>
                        </a:rPr>
                      </a:br>
                      <a:endParaRPr lang="en-US" sz="16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Growth</a:t>
                      </a:r>
                    </a:p>
                  </a:txBody>
                  <a:tcPr marL="68580" marR="68580" marT="0" marB="0"/>
                </a:tc>
                <a:tc>
                  <a:txBody>
                    <a:bodyPr/>
                    <a:lstStyle/>
                    <a:p>
                      <a:pPr marL="0" marR="0" algn="ctr">
                        <a:lnSpc>
                          <a:spcPct val="107000"/>
                        </a:lnSpc>
                        <a:spcBef>
                          <a:spcPts val="0"/>
                        </a:spcBef>
                        <a:spcAft>
                          <a:spcPts val="0"/>
                        </a:spcAft>
                      </a:pPr>
                      <a:r>
                        <a:rPr lang="en-US" sz="1600" dirty="0">
                          <a:effectLst/>
                        </a:rPr>
                        <a:t> Graduation</a:t>
                      </a:r>
                    </a:p>
                  </a:txBody>
                  <a:tcPr marL="68580" marR="68580" marT="0" marB="0"/>
                </a:tc>
                <a:tc>
                  <a:txBody>
                    <a:bodyPr/>
                    <a:lstStyle/>
                    <a:p>
                      <a:pPr marL="0" marR="0" algn="ctr">
                        <a:lnSpc>
                          <a:spcPct val="107000"/>
                        </a:lnSpc>
                        <a:spcBef>
                          <a:spcPts val="0"/>
                        </a:spcBef>
                        <a:spcAft>
                          <a:spcPts val="0"/>
                        </a:spcAft>
                      </a:pPr>
                      <a:r>
                        <a:rPr lang="en-US" sz="1600" dirty="0">
                          <a:effectLst/>
                        </a:rPr>
                        <a:t>EL Progress</a:t>
                      </a:r>
                      <a:endParaRPr lang="en-US" sz="16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SQSS</a:t>
                      </a:r>
                      <a:endParaRPr lang="en-US" sz="16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49300784"/>
                  </a:ext>
                </a:extLst>
              </a:tr>
              <a:tr h="497053">
                <a:tc>
                  <a:txBody>
                    <a:bodyPr/>
                    <a:lstStyle/>
                    <a:p>
                      <a:pPr marL="0" marR="0" algn="l">
                        <a:lnSpc>
                          <a:spcPct val="107000"/>
                        </a:lnSpc>
                        <a:spcBef>
                          <a:spcPts val="0"/>
                        </a:spcBef>
                        <a:spcAft>
                          <a:spcPts val="0"/>
                        </a:spcAft>
                      </a:pPr>
                      <a:r>
                        <a:rPr lang="en-US" sz="1600" dirty="0">
                          <a:effectLst/>
                        </a:rPr>
                        <a:t>K–12 Schools (All Indicators)</a:t>
                      </a:r>
                      <a:endParaRPr lang="en-US" sz="16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600">
                          <a:effectLst/>
                        </a:rPr>
                        <a:t>30%</a:t>
                      </a:r>
                      <a:endParaRPr lang="en-US" sz="160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600">
                          <a:effectLst/>
                        </a:rPr>
                        <a:t>25%</a:t>
                      </a:r>
                      <a:endParaRPr lang="en-US" sz="160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600">
                          <a:effectLst/>
                        </a:rPr>
                        <a:t>25%</a:t>
                      </a:r>
                      <a:endParaRPr lang="en-US" sz="160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600">
                          <a:effectLst/>
                        </a:rPr>
                        <a:t>5%</a:t>
                      </a:r>
                      <a:endParaRPr lang="en-US" sz="160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600" dirty="0">
                          <a:effectLst/>
                        </a:rPr>
                        <a:t>15%</a:t>
                      </a:r>
                      <a:endParaRPr lang="en-US" sz="16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6116600"/>
                  </a:ext>
                </a:extLst>
              </a:tr>
            </a:tbl>
          </a:graphicData>
        </a:graphic>
      </p:graphicFrame>
    </p:spTree>
    <p:extLst>
      <p:ext uri="{BB962C8B-B14F-4D97-AF65-F5344CB8AC3E}">
        <p14:creationId xmlns:p14="http://schemas.microsoft.com/office/powerpoint/2010/main" val="3892803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3" grpId="0" animBg="1"/>
      <p:bldP spid="5" grpId="0" animBg="1"/>
      <p:bldP spid="12" grpId="0" animBg="1"/>
      <p:bldP spid="16" grpId="0" animBg="1"/>
      <p:bldP spid="17" grpId="0" animBg="1"/>
      <p:bldP spid="18"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7646670" cy="1450757"/>
          </a:xfrm>
        </p:spPr>
        <p:txBody>
          <a:bodyPr/>
          <a:lstStyle/>
          <a:p>
            <a:r>
              <a:rPr lang="en-US" dirty="0"/>
              <a:t>Combined Multiple Measures and Lowest Performing 5%</a:t>
            </a:r>
          </a:p>
        </p:txBody>
      </p:sp>
      <p:sp>
        <p:nvSpPr>
          <p:cNvPr id="4" name="Content Placeholder 3"/>
          <p:cNvSpPr>
            <a:spLocks noGrp="1"/>
          </p:cNvSpPr>
          <p:nvPr>
            <p:ph sz="half" idx="2"/>
          </p:nvPr>
        </p:nvSpPr>
        <p:spPr>
          <a:xfrm>
            <a:off x="1230086" y="1845734"/>
            <a:ext cx="6747299" cy="3753555"/>
          </a:xfrm>
        </p:spPr>
        <p:txBody>
          <a:bodyPr>
            <a:normAutofit/>
          </a:bodyPr>
          <a:lstStyle/>
          <a:p>
            <a:pPr marL="228600" indent="-228600">
              <a:buFont typeface="Arial" panose="020B0604020202020204" pitchFamily="34" charset="0"/>
              <a:buChar char="•"/>
            </a:pPr>
            <a:r>
              <a:rPr lang="en-US" dirty="0"/>
              <a:t>All the schools’ combined Multiple Measure Scores are ranked.</a:t>
            </a:r>
          </a:p>
          <a:p>
            <a:pPr marL="228600" indent="-228600">
              <a:buFont typeface="Arial" panose="020B0604020202020204" pitchFamily="34" charset="0"/>
              <a:buChar char="•"/>
            </a:pPr>
            <a:r>
              <a:rPr lang="en-US" dirty="0"/>
              <a:t>A threshold is set at the lowest performing 5% of schools.</a:t>
            </a:r>
          </a:p>
          <a:p>
            <a:pPr marL="228600" indent="-228600">
              <a:buFont typeface="Arial" panose="020B0604020202020204" pitchFamily="34" charset="0"/>
              <a:buChar char="•"/>
            </a:pPr>
            <a:r>
              <a:rPr lang="en-US" dirty="0"/>
              <a:t>Schools below the threshold are identified for Comprehensive support.</a:t>
            </a:r>
          </a:p>
          <a:p>
            <a:pPr marL="228600" indent="-228600">
              <a:buFont typeface="Arial" panose="020B0604020202020204" pitchFamily="34" charset="0"/>
              <a:buChar char="•"/>
            </a:pPr>
            <a:r>
              <a:rPr lang="en-US" dirty="0"/>
              <a:t>The same threshold will be used to identify schools for Targeted Support for underperforming subgroups.</a:t>
            </a:r>
          </a:p>
          <a:p>
            <a:pPr marL="228600" indent="-228600">
              <a:buFont typeface="Arial" panose="020B0604020202020204" pitchFamily="34" charset="0"/>
              <a:buChar char="•"/>
            </a:pPr>
            <a:r>
              <a:rPr lang="en-US" dirty="0"/>
              <a:t>The threshold is also referred to as the cut score or Multiple Measure Index (MMI).</a:t>
            </a: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6" name="Picture 5"/>
          <p:cNvPicPr>
            <a:picLocks noChangeAspect="1"/>
          </p:cNvPicPr>
          <p:nvPr/>
        </p:nvPicPr>
        <p:blipFill>
          <a:blip r:embed="rId3"/>
          <a:stretch>
            <a:fillRect/>
          </a:stretch>
        </p:blipFill>
        <p:spPr>
          <a:xfrm>
            <a:off x="10444243" y="467740"/>
            <a:ext cx="989709" cy="5244438"/>
          </a:xfrm>
          <a:prstGeom prst="rect">
            <a:avLst/>
          </a:prstGeom>
        </p:spPr>
      </p:pic>
      <p:cxnSp>
        <p:nvCxnSpPr>
          <p:cNvPr id="8" name="Straight Connector 7"/>
          <p:cNvCxnSpPr/>
          <p:nvPr/>
        </p:nvCxnSpPr>
        <p:spPr>
          <a:xfrm flipV="1">
            <a:off x="10086164" y="4357688"/>
            <a:ext cx="1771650" cy="14287"/>
          </a:xfrm>
          <a:prstGeom prst="line">
            <a:avLst/>
          </a:prstGeom>
        </p:spPr>
        <p:style>
          <a:lnRef idx="3">
            <a:schemeClr val="accent5"/>
          </a:lnRef>
          <a:fillRef idx="0">
            <a:schemeClr val="accent5"/>
          </a:fillRef>
          <a:effectRef idx="2">
            <a:schemeClr val="accent5"/>
          </a:effectRef>
          <a:fontRef idx="minor">
            <a:schemeClr val="tx1"/>
          </a:fontRef>
        </p:style>
      </p:cxnSp>
      <p:sp>
        <p:nvSpPr>
          <p:cNvPr id="9" name="Right Brace 8"/>
          <p:cNvSpPr/>
          <p:nvPr/>
        </p:nvSpPr>
        <p:spPr>
          <a:xfrm rot="10800000">
            <a:off x="9881920" y="4484864"/>
            <a:ext cx="518159" cy="111442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Right Arrow 6"/>
          <p:cNvSpPr/>
          <p:nvPr/>
        </p:nvSpPr>
        <p:spPr>
          <a:xfrm flipV="1">
            <a:off x="6208189" y="4874956"/>
            <a:ext cx="1639221" cy="334242"/>
          </a:xfrm>
          <a:prstGeom prst="rightArrow">
            <a:avLst/>
          </a:prstGeom>
          <a:solidFill>
            <a:schemeClr val="bg1">
              <a:lumMod val="9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p:cNvSpPr txBox="1">
            <a:spLocks/>
          </p:cNvSpPr>
          <p:nvPr/>
        </p:nvSpPr>
        <p:spPr>
          <a:xfrm>
            <a:off x="8271272" y="4697672"/>
            <a:ext cx="1610648" cy="901618"/>
          </a:xfrm>
          <a:prstGeom prst="rect">
            <a:avLst/>
          </a:prstGeom>
          <a:ln>
            <a:solidFill>
              <a:schemeClr val="tx1">
                <a:lumMod val="50000"/>
              </a:schemeClr>
            </a:solidFill>
          </a:ln>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i="1" dirty="0" err="1"/>
              <a:t>ID’ed</a:t>
            </a:r>
            <a:r>
              <a:rPr lang="en-US" i="1" dirty="0"/>
              <a:t> for Comprehensive Support</a:t>
            </a:r>
          </a:p>
          <a:p>
            <a:pPr marL="0" indent="0">
              <a:buNone/>
            </a:pPr>
            <a:endParaRPr lang="en-US" dirty="0"/>
          </a:p>
        </p:txBody>
      </p:sp>
      <p:sp>
        <p:nvSpPr>
          <p:cNvPr id="3" name="TextBox 2"/>
          <p:cNvSpPr txBox="1"/>
          <p:nvPr/>
        </p:nvSpPr>
        <p:spPr>
          <a:xfrm>
            <a:off x="8293431" y="4219966"/>
            <a:ext cx="1476686" cy="369332"/>
          </a:xfrm>
          <a:prstGeom prst="rect">
            <a:avLst/>
          </a:prstGeom>
          <a:noFill/>
        </p:spPr>
        <p:txBody>
          <a:bodyPr wrap="none" rtlCol="0">
            <a:spAutoFit/>
          </a:bodyPr>
          <a:lstStyle/>
          <a:p>
            <a:r>
              <a:rPr lang="en-US" dirty="0"/>
              <a:t>5% of Schools</a:t>
            </a:r>
          </a:p>
        </p:txBody>
      </p:sp>
    </p:spTree>
    <p:extLst>
      <p:ext uri="{BB962C8B-B14F-4D97-AF65-F5344CB8AC3E}">
        <p14:creationId xmlns:p14="http://schemas.microsoft.com/office/powerpoint/2010/main" val="2656826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additive="base">
                                        <p:cTn id="31"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1000"/>
                                        <p:tgtEl>
                                          <p:spTgt spid="7"/>
                                        </p:tgtEl>
                                      </p:cBhvr>
                                    </p:animEffect>
                                    <p:anim calcmode="lin" valueType="num">
                                      <p:cBhvr>
                                        <p:cTn id="38" dur="1000" fill="hold"/>
                                        <p:tgtEl>
                                          <p:spTgt spid="7"/>
                                        </p:tgtEl>
                                        <p:attrNameLst>
                                          <p:attrName>ppt_x</p:attrName>
                                        </p:attrNameLst>
                                      </p:cBhvr>
                                      <p:tavLst>
                                        <p:tav tm="0">
                                          <p:val>
                                            <p:strVal val="#ppt_x"/>
                                          </p:val>
                                        </p:tav>
                                        <p:tav tm="100000">
                                          <p:val>
                                            <p:strVal val="#ppt_x"/>
                                          </p:val>
                                        </p:tav>
                                      </p:tavLst>
                                    </p:anim>
                                    <p:anim calcmode="lin" valueType="num">
                                      <p:cBhvr>
                                        <p:cTn id="39" dur="1000" fill="hold"/>
                                        <p:tgtEl>
                                          <p:spTgt spid="7"/>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fade">
                                      <p:cBhvr>
                                        <p:cTn id="47" dur="1000"/>
                                        <p:tgtEl>
                                          <p:spTgt spid="9"/>
                                        </p:tgtEl>
                                      </p:cBhvr>
                                    </p:animEffect>
                                    <p:anim calcmode="lin" valueType="num">
                                      <p:cBhvr>
                                        <p:cTn id="48" dur="1000" fill="hold"/>
                                        <p:tgtEl>
                                          <p:spTgt spid="9"/>
                                        </p:tgtEl>
                                        <p:attrNameLst>
                                          <p:attrName>ppt_x</p:attrName>
                                        </p:attrNameLst>
                                      </p:cBhvr>
                                      <p:tavLst>
                                        <p:tav tm="0">
                                          <p:val>
                                            <p:strVal val="#ppt_x"/>
                                          </p:val>
                                        </p:tav>
                                        <p:tav tm="100000">
                                          <p:val>
                                            <p:strVal val="#ppt_x"/>
                                          </p:val>
                                        </p:tav>
                                      </p:tavLst>
                                    </p:anim>
                                    <p:anim calcmode="lin" valueType="num">
                                      <p:cBhvr>
                                        <p:cTn id="4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8" fill="hold" nodeType="clickEffect">
                                  <p:stCondLst>
                                    <p:cond delay="0"/>
                                  </p:stCondLst>
                                  <p:childTnLst>
                                    <p:set>
                                      <p:cBhvr>
                                        <p:cTn id="53" dur="1" fill="hold">
                                          <p:stCondLst>
                                            <p:cond delay="0"/>
                                          </p:stCondLst>
                                        </p:cTn>
                                        <p:tgtEl>
                                          <p:spTgt spid="4">
                                            <p:txEl>
                                              <p:pRg st="3" end="3"/>
                                            </p:txEl>
                                          </p:spTgt>
                                        </p:tgtEl>
                                        <p:attrNameLst>
                                          <p:attrName>style.visibility</p:attrName>
                                        </p:attrNameLst>
                                      </p:cBhvr>
                                      <p:to>
                                        <p:strVal val="visible"/>
                                      </p:to>
                                    </p:set>
                                    <p:anim calcmode="lin" valueType="num">
                                      <p:cBhvr additive="base">
                                        <p:cTn id="54"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8" fill="hold" nodeType="clickEffect">
                                  <p:stCondLst>
                                    <p:cond delay="0"/>
                                  </p:stCondLst>
                                  <p:childTnLst>
                                    <p:set>
                                      <p:cBhvr>
                                        <p:cTn id="59" dur="1" fill="hold">
                                          <p:stCondLst>
                                            <p:cond delay="0"/>
                                          </p:stCondLst>
                                        </p:cTn>
                                        <p:tgtEl>
                                          <p:spTgt spid="4">
                                            <p:txEl>
                                              <p:pRg st="4" end="4"/>
                                            </p:txEl>
                                          </p:spTgt>
                                        </p:tgtEl>
                                        <p:attrNameLst>
                                          <p:attrName>style.visibility</p:attrName>
                                        </p:attrNameLst>
                                      </p:cBhvr>
                                      <p:to>
                                        <p:strVal val="visible"/>
                                      </p:to>
                                    </p:set>
                                    <p:anim calcmode="lin" valueType="num">
                                      <p:cBhvr additive="base">
                                        <p:cTn id="60"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P spid="11" grpId="0" animBg="1"/>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extLst>
              <p:ext uri="{D42A27DB-BD31-4B8C-83A1-F6EECF244321}">
                <p14:modId xmlns:p14="http://schemas.microsoft.com/office/powerpoint/2010/main" val="3642539402"/>
              </p:ext>
            </p:extLst>
          </p:nvPr>
        </p:nvGraphicFramePr>
        <p:xfrm>
          <a:off x="1828399" y="2060517"/>
          <a:ext cx="9756880" cy="3496851"/>
        </p:xfrm>
        <a:graphic>
          <a:graphicData uri="http://schemas.openxmlformats.org/presentationml/2006/ole">
            <mc:AlternateContent xmlns:mc="http://schemas.openxmlformats.org/markup-compatibility/2006">
              <mc:Choice xmlns:v="urn:schemas-microsoft-com:vml" Requires="v">
                <p:oleObj spid="_x0000_s37990" name="Worksheet" r:id="rId4" imgW="21126640" imgH="7572375" progId="Excel.Sheet.12">
                  <p:embed/>
                </p:oleObj>
              </mc:Choice>
              <mc:Fallback>
                <p:oleObj name="Worksheet" r:id="rId4" imgW="21126640" imgH="7572375" progId="Excel.Sheet.12">
                  <p:embed/>
                  <p:pic>
                    <p:nvPicPr>
                      <p:cNvPr id="0" name=""/>
                      <p:cNvPicPr/>
                      <p:nvPr/>
                    </p:nvPicPr>
                    <p:blipFill>
                      <a:blip r:embed="rId5"/>
                      <a:stretch>
                        <a:fillRect/>
                      </a:stretch>
                    </p:blipFill>
                    <p:spPr>
                      <a:xfrm>
                        <a:off x="1828399" y="2060517"/>
                        <a:ext cx="9756880" cy="3496851"/>
                      </a:xfrm>
                      <a:prstGeom prst="rect">
                        <a:avLst/>
                      </a:prstGeom>
                    </p:spPr>
                  </p:pic>
                </p:oleObj>
              </mc:Fallback>
            </mc:AlternateContent>
          </a:graphicData>
        </a:graphic>
      </p:graphicFrame>
      <p:sp>
        <p:nvSpPr>
          <p:cNvPr id="2" name="Title 1"/>
          <p:cNvSpPr>
            <a:spLocks noGrp="1"/>
          </p:cNvSpPr>
          <p:nvPr>
            <p:ph type="title"/>
          </p:nvPr>
        </p:nvSpPr>
        <p:spPr>
          <a:xfrm>
            <a:off x="1900208" y="448530"/>
            <a:ext cx="9979378" cy="1450757"/>
          </a:xfrm>
        </p:spPr>
        <p:txBody>
          <a:bodyPr>
            <a:normAutofit/>
          </a:bodyPr>
          <a:lstStyle/>
          <a:p>
            <a:r>
              <a:rPr lang="en-US" sz="4000" dirty="0"/>
              <a:t>Use Comprehensive Threshold to Identify Subgroups for Targeted Support</a:t>
            </a:r>
          </a:p>
        </p:txBody>
      </p:sp>
      <p:sp>
        <p:nvSpPr>
          <p:cNvPr id="5" name="Slide Number Placeholder 4"/>
          <p:cNvSpPr>
            <a:spLocks noGrp="1"/>
          </p:cNvSpPr>
          <p:nvPr>
            <p:ph type="sldNum" sz="quarter" idx="12"/>
          </p:nvPr>
        </p:nvSpPr>
        <p:spPr>
          <a:xfrm>
            <a:off x="10091651" y="6403248"/>
            <a:ext cx="1312025" cy="361438"/>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6" name="Picture 5"/>
          <p:cNvPicPr>
            <a:picLocks noChangeAspect="1"/>
          </p:cNvPicPr>
          <p:nvPr/>
        </p:nvPicPr>
        <p:blipFill>
          <a:blip r:embed="rId6"/>
          <a:stretch>
            <a:fillRect/>
          </a:stretch>
        </p:blipFill>
        <p:spPr>
          <a:xfrm>
            <a:off x="451863" y="873083"/>
            <a:ext cx="989709" cy="5244438"/>
          </a:xfrm>
          <a:prstGeom prst="rect">
            <a:avLst/>
          </a:prstGeom>
        </p:spPr>
      </p:pic>
      <p:cxnSp>
        <p:nvCxnSpPr>
          <p:cNvPr id="8" name="Straight Connector 7"/>
          <p:cNvCxnSpPr/>
          <p:nvPr/>
        </p:nvCxnSpPr>
        <p:spPr>
          <a:xfrm>
            <a:off x="269256" y="4678246"/>
            <a:ext cx="11134420" cy="49534"/>
          </a:xfrm>
          <a:prstGeom prst="line">
            <a:avLst/>
          </a:prstGeom>
        </p:spPr>
        <p:style>
          <a:lnRef idx="3">
            <a:schemeClr val="accent5"/>
          </a:lnRef>
          <a:fillRef idx="0">
            <a:schemeClr val="accent5"/>
          </a:fillRef>
          <a:effectRef idx="2">
            <a:schemeClr val="accent5"/>
          </a:effectRef>
          <a:fontRef idx="minor">
            <a:schemeClr val="tx1"/>
          </a:fontRef>
        </p:style>
      </p:cxnSp>
      <p:sp>
        <p:nvSpPr>
          <p:cNvPr id="9" name="Right Brace 8"/>
          <p:cNvSpPr/>
          <p:nvPr/>
        </p:nvSpPr>
        <p:spPr>
          <a:xfrm>
            <a:off x="1312936" y="4727780"/>
            <a:ext cx="518159" cy="111442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Content Placeholder 2"/>
          <p:cNvSpPr txBox="1">
            <a:spLocks/>
          </p:cNvSpPr>
          <p:nvPr/>
        </p:nvSpPr>
        <p:spPr>
          <a:xfrm>
            <a:off x="1736959" y="5606045"/>
            <a:ext cx="2992368" cy="327892"/>
          </a:xfrm>
          <a:prstGeom prst="rect">
            <a:avLst/>
          </a:prstGeom>
          <a:ln>
            <a:solidFill>
              <a:schemeClr val="tx1">
                <a:lumMod val="50000"/>
              </a:schemeClr>
            </a:solidFill>
          </a:ln>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sz="1800" dirty="0"/>
              <a:t>Threshold for Comp Support</a:t>
            </a:r>
          </a:p>
          <a:p>
            <a:pPr marL="0" indent="0">
              <a:buNone/>
            </a:pPr>
            <a:endParaRPr lang="en-US" sz="1800" dirty="0"/>
          </a:p>
        </p:txBody>
      </p:sp>
      <p:sp>
        <p:nvSpPr>
          <p:cNvPr id="17" name="Content Placeholder 2"/>
          <p:cNvSpPr>
            <a:spLocks noGrp="1"/>
          </p:cNvSpPr>
          <p:nvPr>
            <p:ph sz="half" idx="1"/>
          </p:nvPr>
        </p:nvSpPr>
        <p:spPr>
          <a:xfrm>
            <a:off x="191193" y="356168"/>
            <a:ext cx="4937760" cy="347385"/>
          </a:xfrm>
        </p:spPr>
        <p:txBody>
          <a:bodyPr>
            <a:normAutofit fontScale="92500" lnSpcReduction="10000"/>
          </a:bodyPr>
          <a:lstStyle/>
          <a:p>
            <a:r>
              <a:rPr lang="en-US" dirty="0"/>
              <a:t>Combined Multiple Measure</a:t>
            </a:r>
          </a:p>
        </p:txBody>
      </p:sp>
      <p:sp>
        <p:nvSpPr>
          <p:cNvPr id="36" name="Oval 35"/>
          <p:cNvSpPr/>
          <p:nvPr/>
        </p:nvSpPr>
        <p:spPr>
          <a:xfrm>
            <a:off x="4471941" y="4847703"/>
            <a:ext cx="657012" cy="36314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Content Placeholder 2"/>
          <p:cNvSpPr>
            <a:spLocks noGrp="1"/>
          </p:cNvSpPr>
          <p:nvPr>
            <p:ph sz="half" idx="1"/>
          </p:nvPr>
        </p:nvSpPr>
        <p:spPr>
          <a:xfrm>
            <a:off x="4879470" y="5523078"/>
            <a:ext cx="6524206" cy="375572"/>
          </a:xfrm>
        </p:spPr>
        <p:txBody>
          <a:bodyPr>
            <a:noAutofit/>
          </a:bodyPr>
          <a:lstStyle/>
          <a:p>
            <a:r>
              <a:rPr lang="en-US" sz="3200" dirty="0">
                <a:solidFill>
                  <a:srgbClr val="FF0000"/>
                </a:solidFill>
              </a:rPr>
              <a:t>Identified for Targeted Support</a:t>
            </a:r>
          </a:p>
        </p:txBody>
      </p:sp>
      <p:sp>
        <p:nvSpPr>
          <p:cNvPr id="47" name="Oval 46"/>
          <p:cNvSpPr/>
          <p:nvPr/>
        </p:nvSpPr>
        <p:spPr>
          <a:xfrm>
            <a:off x="5380760" y="5200618"/>
            <a:ext cx="657012" cy="34697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7168432" y="4869348"/>
            <a:ext cx="657012" cy="36314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232885" y="4870563"/>
            <a:ext cx="657012" cy="36314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9397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6"/>
                                        </p:tgtEl>
                                        <p:attrNameLst>
                                          <p:attrName>style.visibility</p:attrName>
                                        </p:attrNameLst>
                                      </p:cBhvr>
                                      <p:to>
                                        <p:strVal val="visible"/>
                                      </p:to>
                                    </p:set>
                                    <p:anim calcmode="lin" valueType="num">
                                      <p:cBhvr additive="base">
                                        <p:cTn id="13" dur="500" fill="hold"/>
                                        <p:tgtEl>
                                          <p:spTgt spid="36"/>
                                        </p:tgtEl>
                                        <p:attrNameLst>
                                          <p:attrName>ppt_x</p:attrName>
                                        </p:attrNameLst>
                                      </p:cBhvr>
                                      <p:tavLst>
                                        <p:tav tm="0">
                                          <p:val>
                                            <p:strVal val="#ppt_x"/>
                                          </p:val>
                                        </p:tav>
                                        <p:tav tm="100000">
                                          <p:val>
                                            <p:strVal val="#ppt_x"/>
                                          </p:val>
                                        </p:tav>
                                      </p:tavLst>
                                    </p:anim>
                                    <p:anim calcmode="lin" valueType="num">
                                      <p:cBhvr additive="base">
                                        <p:cTn id="14" dur="500" fill="hold"/>
                                        <p:tgtEl>
                                          <p:spTgt spid="3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7"/>
                                        </p:tgtEl>
                                        <p:attrNameLst>
                                          <p:attrName>style.visibility</p:attrName>
                                        </p:attrNameLst>
                                      </p:cBhvr>
                                      <p:to>
                                        <p:strVal val="visible"/>
                                      </p:to>
                                    </p:set>
                                    <p:anim calcmode="lin" valueType="num">
                                      <p:cBhvr additive="base">
                                        <p:cTn id="17" dur="500" fill="hold"/>
                                        <p:tgtEl>
                                          <p:spTgt spid="47"/>
                                        </p:tgtEl>
                                        <p:attrNameLst>
                                          <p:attrName>ppt_x</p:attrName>
                                        </p:attrNameLst>
                                      </p:cBhvr>
                                      <p:tavLst>
                                        <p:tav tm="0">
                                          <p:val>
                                            <p:strVal val="#ppt_x"/>
                                          </p:val>
                                        </p:tav>
                                        <p:tav tm="100000">
                                          <p:val>
                                            <p:strVal val="#ppt_x"/>
                                          </p:val>
                                        </p:tav>
                                      </p:tavLst>
                                    </p:anim>
                                    <p:anim calcmode="lin" valueType="num">
                                      <p:cBhvr additive="base">
                                        <p:cTn id="18" dur="500" fill="hold"/>
                                        <p:tgtEl>
                                          <p:spTgt spid="47"/>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48"/>
                                        </p:tgtEl>
                                        <p:attrNameLst>
                                          <p:attrName>style.visibility</p:attrName>
                                        </p:attrNameLst>
                                      </p:cBhvr>
                                      <p:to>
                                        <p:strVal val="visible"/>
                                      </p:to>
                                    </p:set>
                                    <p:anim calcmode="lin" valueType="num">
                                      <p:cBhvr additive="base">
                                        <p:cTn id="21" dur="500" fill="hold"/>
                                        <p:tgtEl>
                                          <p:spTgt spid="48"/>
                                        </p:tgtEl>
                                        <p:attrNameLst>
                                          <p:attrName>ppt_x</p:attrName>
                                        </p:attrNameLst>
                                      </p:cBhvr>
                                      <p:tavLst>
                                        <p:tav tm="0">
                                          <p:val>
                                            <p:strVal val="#ppt_x"/>
                                          </p:val>
                                        </p:tav>
                                        <p:tav tm="100000">
                                          <p:val>
                                            <p:strVal val="#ppt_x"/>
                                          </p:val>
                                        </p:tav>
                                      </p:tavLst>
                                    </p:anim>
                                    <p:anim calcmode="lin" valueType="num">
                                      <p:cBhvr additive="base">
                                        <p:cTn id="22" dur="500" fill="hold"/>
                                        <p:tgtEl>
                                          <p:spTgt spid="48"/>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anim calcmode="lin" valueType="num">
                                      <p:cBhvr additive="base">
                                        <p:cTn id="25" dur="500" fill="hold"/>
                                        <p:tgtEl>
                                          <p:spTgt spid="49"/>
                                        </p:tgtEl>
                                        <p:attrNameLst>
                                          <p:attrName>ppt_x</p:attrName>
                                        </p:attrNameLst>
                                      </p:cBhvr>
                                      <p:tavLst>
                                        <p:tav tm="0">
                                          <p:val>
                                            <p:strVal val="#ppt_x"/>
                                          </p:val>
                                        </p:tav>
                                        <p:tav tm="100000">
                                          <p:val>
                                            <p:strVal val="#ppt_x"/>
                                          </p:val>
                                        </p:tav>
                                      </p:tavLst>
                                    </p:anim>
                                    <p:anim calcmode="lin" valueType="num">
                                      <p:cBhvr additive="base">
                                        <p:cTn id="26"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1">
                                            <p:txEl>
                                              <p:pRg st="0" end="0"/>
                                            </p:txEl>
                                          </p:spTgt>
                                        </p:tgtEl>
                                        <p:attrNameLst>
                                          <p:attrName>style.visibility</p:attrName>
                                        </p:attrNameLst>
                                      </p:cBhvr>
                                      <p:to>
                                        <p:strVal val="visible"/>
                                      </p:to>
                                    </p:set>
                                    <p:anim calcmode="lin" valueType="num">
                                      <p:cBhvr additive="base">
                                        <p:cTn id="31"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41" grpId="0" build="p"/>
      <p:bldP spid="47" grpId="0" animBg="1"/>
      <p:bldP spid="48" grpId="0" animBg="1"/>
      <p:bldP spid="49"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7646670" cy="1450757"/>
          </a:xfrm>
        </p:spPr>
        <p:txBody>
          <a:bodyPr>
            <a:normAutofit/>
          </a:bodyPr>
          <a:lstStyle/>
          <a:p>
            <a:r>
              <a:rPr lang="en-US" dirty="0"/>
              <a:t>Multiple Measures Index vs. Indicator Deciles</a:t>
            </a:r>
          </a:p>
        </p:txBody>
      </p:sp>
      <p:sp>
        <p:nvSpPr>
          <p:cNvPr id="4" name="Content Placeholder 3"/>
          <p:cNvSpPr>
            <a:spLocks noGrp="1"/>
          </p:cNvSpPr>
          <p:nvPr>
            <p:ph sz="half" idx="2"/>
          </p:nvPr>
        </p:nvSpPr>
        <p:spPr>
          <a:xfrm>
            <a:off x="1230086" y="1845734"/>
            <a:ext cx="6951542" cy="4304695"/>
          </a:xfrm>
        </p:spPr>
        <p:txBody>
          <a:bodyPr>
            <a:noAutofit/>
          </a:bodyPr>
          <a:lstStyle/>
          <a:p>
            <a:pPr marL="285750" indent="-285750">
              <a:lnSpc>
                <a:spcPct val="100000"/>
              </a:lnSpc>
              <a:spcBef>
                <a:spcPts val="600"/>
              </a:spcBef>
              <a:spcAft>
                <a:spcPts val="0"/>
              </a:spcAft>
              <a:buFont typeface="Wingdings" panose="05000000000000000000" pitchFamily="2" charset="2"/>
              <a:buChar char="§"/>
            </a:pPr>
            <a:r>
              <a:rPr lang="en-US" dirty="0">
                <a:solidFill>
                  <a:schemeClr val="tx1"/>
                </a:solidFill>
              </a:rPr>
              <a:t>Deciles ensure that 10% of the entire population is represented in each of the ten score points for each indicator.</a:t>
            </a:r>
          </a:p>
          <a:p>
            <a:pPr marL="285750" indent="-285750">
              <a:lnSpc>
                <a:spcPct val="100000"/>
              </a:lnSpc>
              <a:spcBef>
                <a:spcPts val="600"/>
              </a:spcBef>
              <a:spcAft>
                <a:spcPts val="0"/>
              </a:spcAft>
              <a:buFont typeface="Wingdings" panose="05000000000000000000" pitchFamily="2" charset="2"/>
              <a:buChar char="§"/>
            </a:pPr>
            <a:r>
              <a:rPr lang="en-US" dirty="0">
                <a:solidFill>
                  <a:schemeClr val="tx1"/>
                </a:solidFill>
              </a:rPr>
              <a:t>Weighted calculations combine all relevant indicator deciles (proficiency, growth, SQSS, etc.) to create a combined Multiple Measure Index (MMI) on a scale from 1-10. </a:t>
            </a:r>
          </a:p>
          <a:p>
            <a:pPr marL="285750" indent="-285750">
              <a:lnSpc>
                <a:spcPct val="100000"/>
              </a:lnSpc>
              <a:spcBef>
                <a:spcPts val="600"/>
              </a:spcBef>
              <a:spcAft>
                <a:spcPts val="0"/>
              </a:spcAft>
              <a:buFont typeface="Wingdings" panose="05000000000000000000" pitchFamily="2" charset="2"/>
              <a:buChar char="§"/>
            </a:pPr>
            <a:r>
              <a:rPr lang="en-US" dirty="0">
                <a:solidFill>
                  <a:schemeClr val="tx1"/>
                </a:solidFill>
              </a:rPr>
              <a:t>The Multiple Measures Index (MMI) does not represent deciles. </a:t>
            </a:r>
          </a:p>
          <a:p>
            <a:pPr marL="285750" indent="-285750">
              <a:lnSpc>
                <a:spcPct val="100000"/>
              </a:lnSpc>
              <a:spcBef>
                <a:spcPts val="600"/>
              </a:spcBef>
              <a:spcAft>
                <a:spcPts val="0"/>
              </a:spcAft>
              <a:buFont typeface="Wingdings" panose="05000000000000000000" pitchFamily="2" charset="2"/>
              <a:buChar char="§"/>
            </a:pPr>
            <a:r>
              <a:rPr lang="en-US" dirty="0">
                <a:solidFill>
                  <a:schemeClr val="tx1"/>
                </a:solidFill>
              </a:rPr>
              <a:t>All schools are rank ordered from highest to lowest, using their “All Student” group MMI.</a:t>
            </a:r>
          </a:p>
          <a:p>
            <a:pPr marL="285750" indent="-285750">
              <a:lnSpc>
                <a:spcPct val="100000"/>
              </a:lnSpc>
              <a:spcBef>
                <a:spcPts val="600"/>
              </a:spcBef>
              <a:spcAft>
                <a:spcPts val="0"/>
              </a:spcAft>
              <a:buFont typeface="Wingdings" panose="05000000000000000000" pitchFamily="2" charset="2"/>
              <a:buChar char="§"/>
            </a:pPr>
            <a:r>
              <a:rPr lang="en-US" dirty="0">
                <a:solidFill>
                  <a:schemeClr val="tx1"/>
                </a:solidFill>
              </a:rPr>
              <a:t>The population of all school MMI scores will naturally fall into a distribution that is close to a bell-shaped curve. Most schools will be in the middle, with fewer scoring at the extremes.</a:t>
            </a:r>
          </a:p>
        </p:txBody>
      </p:sp>
      <p:pic>
        <p:nvPicPr>
          <p:cNvPr id="6" name="Picture 5"/>
          <p:cNvPicPr>
            <a:picLocks noChangeAspect="1"/>
          </p:cNvPicPr>
          <p:nvPr/>
        </p:nvPicPr>
        <p:blipFill>
          <a:blip r:embed="rId3"/>
          <a:stretch>
            <a:fillRect/>
          </a:stretch>
        </p:blipFill>
        <p:spPr>
          <a:xfrm>
            <a:off x="10444243" y="467740"/>
            <a:ext cx="989709" cy="5244438"/>
          </a:xfrm>
          <a:prstGeom prst="rect">
            <a:avLst/>
          </a:prstGeom>
        </p:spPr>
      </p:pic>
      <p:cxnSp>
        <p:nvCxnSpPr>
          <p:cNvPr id="8" name="Straight Connector 7"/>
          <p:cNvCxnSpPr/>
          <p:nvPr/>
        </p:nvCxnSpPr>
        <p:spPr>
          <a:xfrm flipV="1">
            <a:off x="10086164" y="4357688"/>
            <a:ext cx="1771650" cy="14287"/>
          </a:xfrm>
          <a:prstGeom prst="line">
            <a:avLst/>
          </a:prstGeom>
        </p:spPr>
        <p:style>
          <a:lnRef idx="3">
            <a:schemeClr val="accent5"/>
          </a:lnRef>
          <a:fillRef idx="0">
            <a:schemeClr val="accent5"/>
          </a:fillRef>
          <a:effectRef idx="2">
            <a:schemeClr val="accent5"/>
          </a:effectRef>
          <a:fontRef idx="minor">
            <a:schemeClr val="tx1"/>
          </a:fontRef>
        </p:style>
      </p:cxnSp>
      <p:sp>
        <p:nvSpPr>
          <p:cNvPr id="9" name="Right Brace 8"/>
          <p:cNvSpPr/>
          <p:nvPr/>
        </p:nvSpPr>
        <p:spPr>
          <a:xfrm rot="10800000">
            <a:off x="9881920" y="4484864"/>
            <a:ext cx="518159" cy="111442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Content Placeholder 2"/>
          <p:cNvSpPr txBox="1">
            <a:spLocks/>
          </p:cNvSpPr>
          <p:nvPr/>
        </p:nvSpPr>
        <p:spPr>
          <a:xfrm>
            <a:off x="8271272" y="4697672"/>
            <a:ext cx="1610648" cy="901618"/>
          </a:xfrm>
          <a:prstGeom prst="rect">
            <a:avLst/>
          </a:prstGeom>
          <a:ln>
            <a:solidFill>
              <a:schemeClr val="tx1">
                <a:lumMod val="50000"/>
              </a:schemeClr>
            </a:solidFill>
          </a:ln>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i="1" dirty="0" err="1"/>
              <a:t>ID’ed</a:t>
            </a:r>
            <a:r>
              <a:rPr lang="en-US" i="1" dirty="0"/>
              <a:t> for Comprehensive Support</a:t>
            </a:r>
          </a:p>
          <a:p>
            <a:pPr marL="0" indent="0">
              <a:buNone/>
            </a:pPr>
            <a:endParaRPr lang="en-US" dirty="0"/>
          </a:p>
        </p:txBody>
      </p:sp>
      <p:sp>
        <p:nvSpPr>
          <p:cNvPr id="3" name="TextBox 2"/>
          <p:cNvSpPr txBox="1"/>
          <p:nvPr/>
        </p:nvSpPr>
        <p:spPr>
          <a:xfrm>
            <a:off x="8293431" y="4219966"/>
            <a:ext cx="1476686" cy="369332"/>
          </a:xfrm>
          <a:prstGeom prst="rect">
            <a:avLst/>
          </a:prstGeom>
          <a:noFill/>
        </p:spPr>
        <p:txBody>
          <a:bodyPr wrap="none" rtlCol="0">
            <a:spAutoFit/>
          </a:bodyPr>
          <a:lstStyle/>
          <a:p>
            <a:r>
              <a:rPr lang="en-US" dirty="0"/>
              <a:t>5% of Schools</a:t>
            </a:r>
          </a:p>
        </p:txBody>
      </p:sp>
    </p:spTree>
    <p:extLst>
      <p:ext uri="{BB962C8B-B14F-4D97-AF65-F5344CB8AC3E}">
        <p14:creationId xmlns:p14="http://schemas.microsoft.com/office/powerpoint/2010/main" val="1061573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7646670" cy="1450757"/>
          </a:xfrm>
        </p:spPr>
        <p:txBody>
          <a:bodyPr/>
          <a:lstStyle/>
          <a:p>
            <a:r>
              <a:rPr lang="en-US" dirty="0"/>
              <a:t>Multiple Measures Index vs. Indicator Deciles</a:t>
            </a: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6" name="Picture 5"/>
          <p:cNvPicPr>
            <a:picLocks noChangeAspect="1"/>
          </p:cNvPicPr>
          <p:nvPr/>
        </p:nvPicPr>
        <p:blipFill>
          <a:blip r:embed="rId3"/>
          <a:stretch>
            <a:fillRect/>
          </a:stretch>
        </p:blipFill>
        <p:spPr>
          <a:xfrm>
            <a:off x="10444243" y="467740"/>
            <a:ext cx="989709" cy="5244438"/>
          </a:xfrm>
          <a:prstGeom prst="rect">
            <a:avLst/>
          </a:prstGeom>
        </p:spPr>
      </p:pic>
      <p:cxnSp>
        <p:nvCxnSpPr>
          <p:cNvPr id="8" name="Straight Connector 7"/>
          <p:cNvCxnSpPr/>
          <p:nvPr/>
        </p:nvCxnSpPr>
        <p:spPr>
          <a:xfrm flipV="1">
            <a:off x="10086164" y="4357688"/>
            <a:ext cx="1771650" cy="14287"/>
          </a:xfrm>
          <a:prstGeom prst="line">
            <a:avLst/>
          </a:prstGeom>
        </p:spPr>
        <p:style>
          <a:lnRef idx="3">
            <a:schemeClr val="accent5"/>
          </a:lnRef>
          <a:fillRef idx="0">
            <a:schemeClr val="accent5"/>
          </a:fillRef>
          <a:effectRef idx="2">
            <a:schemeClr val="accent5"/>
          </a:effectRef>
          <a:fontRef idx="minor">
            <a:schemeClr val="tx1"/>
          </a:fontRef>
        </p:style>
      </p:cxnSp>
      <p:sp>
        <p:nvSpPr>
          <p:cNvPr id="9" name="Right Brace 8"/>
          <p:cNvSpPr/>
          <p:nvPr/>
        </p:nvSpPr>
        <p:spPr>
          <a:xfrm rot="10800000">
            <a:off x="9881920" y="4484864"/>
            <a:ext cx="518159" cy="111442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Content Placeholder 2"/>
          <p:cNvSpPr txBox="1">
            <a:spLocks/>
          </p:cNvSpPr>
          <p:nvPr/>
        </p:nvSpPr>
        <p:spPr>
          <a:xfrm>
            <a:off x="8271272" y="4697672"/>
            <a:ext cx="1610648" cy="901618"/>
          </a:xfrm>
          <a:prstGeom prst="rect">
            <a:avLst/>
          </a:prstGeom>
          <a:ln>
            <a:solidFill>
              <a:schemeClr val="tx1">
                <a:lumMod val="50000"/>
              </a:schemeClr>
            </a:solidFill>
          </a:ln>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i="1" dirty="0" err="1"/>
              <a:t>ID’ed</a:t>
            </a:r>
            <a:r>
              <a:rPr lang="en-US" i="1" dirty="0"/>
              <a:t> for Comprehensive Support</a:t>
            </a:r>
          </a:p>
          <a:p>
            <a:pPr marL="0" indent="0">
              <a:buNone/>
            </a:pPr>
            <a:endParaRPr lang="en-US" dirty="0"/>
          </a:p>
        </p:txBody>
      </p:sp>
      <p:sp>
        <p:nvSpPr>
          <p:cNvPr id="3" name="TextBox 2"/>
          <p:cNvSpPr txBox="1"/>
          <p:nvPr/>
        </p:nvSpPr>
        <p:spPr>
          <a:xfrm>
            <a:off x="8293431" y="4219966"/>
            <a:ext cx="1476686" cy="369332"/>
          </a:xfrm>
          <a:prstGeom prst="rect">
            <a:avLst/>
          </a:prstGeom>
          <a:noFill/>
        </p:spPr>
        <p:txBody>
          <a:bodyPr wrap="none" rtlCol="0">
            <a:spAutoFit/>
          </a:bodyPr>
          <a:lstStyle/>
          <a:p>
            <a:r>
              <a:rPr lang="en-US" dirty="0"/>
              <a:t>5% of Schools</a:t>
            </a:r>
          </a:p>
        </p:txBody>
      </p:sp>
    </p:spTree>
    <p:extLst>
      <p:ext uri="{BB962C8B-B14F-4D97-AF65-F5344CB8AC3E}">
        <p14:creationId xmlns:p14="http://schemas.microsoft.com/office/powerpoint/2010/main" val="205672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7646670" cy="1450757"/>
          </a:xfrm>
        </p:spPr>
        <p:txBody>
          <a:bodyPr/>
          <a:lstStyle/>
          <a:p>
            <a:r>
              <a:rPr lang="en-US" dirty="0"/>
              <a:t>Multiple Measures Index vs. Indicator Deciles</a:t>
            </a: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6" name="Picture 5"/>
          <p:cNvPicPr>
            <a:picLocks noChangeAspect="1"/>
          </p:cNvPicPr>
          <p:nvPr/>
        </p:nvPicPr>
        <p:blipFill>
          <a:blip r:embed="rId3"/>
          <a:stretch>
            <a:fillRect/>
          </a:stretch>
        </p:blipFill>
        <p:spPr>
          <a:xfrm rot="5400000">
            <a:off x="5473941" y="1670489"/>
            <a:ext cx="989709" cy="6215600"/>
          </a:xfrm>
          <a:prstGeom prst="rect">
            <a:avLst/>
          </a:prstGeom>
        </p:spPr>
      </p:pic>
      <p:cxnSp>
        <p:nvCxnSpPr>
          <p:cNvPr id="8" name="Straight Connector 7"/>
          <p:cNvCxnSpPr>
            <a:cxnSpLocks/>
          </p:cNvCxnSpPr>
          <p:nvPr/>
        </p:nvCxnSpPr>
        <p:spPr>
          <a:xfrm flipV="1">
            <a:off x="4457346" y="3559629"/>
            <a:ext cx="0" cy="1630225"/>
          </a:xfrm>
          <a:prstGeom prst="line">
            <a:avLst/>
          </a:prstGeom>
        </p:spPr>
        <p:style>
          <a:lnRef idx="3">
            <a:schemeClr val="accent5"/>
          </a:lnRef>
          <a:fillRef idx="0">
            <a:schemeClr val="accent5"/>
          </a:fillRef>
          <a:effectRef idx="2">
            <a:schemeClr val="accent5"/>
          </a:effectRef>
          <a:fontRef idx="minor">
            <a:schemeClr val="tx1"/>
          </a:fontRef>
        </p:style>
      </p:cxnSp>
      <p:sp>
        <p:nvSpPr>
          <p:cNvPr id="9" name="Right Brace 8"/>
          <p:cNvSpPr/>
          <p:nvPr/>
        </p:nvSpPr>
        <p:spPr>
          <a:xfrm rot="5400000">
            <a:off x="3365122" y="4907526"/>
            <a:ext cx="573437" cy="142580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Content Placeholder 2"/>
          <p:cNvSpPr txBox="1">
            <a:spLocks/>
          </p:cNvSpPr>
          <p:nvPr/>
        </p:nvSpPr>
        <p:spPr>
          <a:xfrm>
            <a:off x="2661823" y="3146480"/>
            <a:ext cx="1610648" cy="901618"/>
          </a:xfrm>
          <a:prstGeom prst="rect">
            <a:avLst/>
          </a:prstGeom>
          <a:ln>
            <a:noFill/>
          </a:ln>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i="1" dirty="0" err="1"/>
              <a:t>ID’ed</a:t>
            </a:r>
            <a:r>
              <a:rPr lang="en-US" i="1" dirty="0"/>
              <a:t> for Comprehensive Support</a:t>
            </a:r>
          </a:p>
          <a:p>
            <a:pPr marL="0" indent="0">
              <a:buNone/>
            </a:pPr>
            <a:endParaRPr lang="en-US" dirty="0"/>
          </a:p>
        </p:txBody>
      </p:sp>
      <p:sp>
        <p:nvSpPr>
          <p:cNvPr id="3" name="TextBox 2"/>
          <p:cNvSpPr txBox="1"/>
          <p:nvPr/>
        </p:nvSpPr>
        <p:spPr>
          <a:xfrm>
            <a:off x="2882873" y="5979195"/>
            <a:ext cx="1476686" cy="369332"/>
          </a:xfrm>
          <a:prstGeom prst="rect">
            <a:avLst/>
          </a:prstGeom>
          <a:noFill/>
        </p:spPr>
        <p:txBody>
          <a:bodyPr wrap="none" rtlCol="0">
            <a:spAutoFit/>
          </a:bodyPr>
          <a:lstStyle/>
          <a:p>
            <a:r>
              <a:rPr lang="en-US" dirty="0"/>
              <a:t>5% of Schools</a:t>
            </a:r>
          </a:p>
        </p:txBody>
      </p:sp>
    </p:spTree>
    <p:extLst>
      <p:ext uri="{BB962C8B-B14F-4D97-AF65-F5344CB8AC3E}">
        <p14:creationId xmlns:p14="http://schemas.microsoft.com/office/powerpoint/2010/main" val="22307384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2" descr="Image result for decile on bell curve">
            <a:extLst>
              <a:ext uri="{FF2B5EF4-FFF2-40B4-BE49-F238E27FC236}">
                <a16:creationId xmlns:a16="http://schemas.microsoft.com/office/drawing/2014/main" id="{7F4A5706-1C2B-418A-81B8-9DCE851AC53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2889" t="-1" b="41895"/>
          <a:stretch/>
        </p:blipFill>
        <p:spPr bwMode="auto">
          <a:xfrm>
            <a:off x="2764974" y="2393468"/>
            <a:ext cx="6498763" cy="188996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097280" y="286603"/>
            <a:ext cx="7646670" cy="1450757"/>
          </a:xfrm>
        </p:spPr>
        <p:txBody>
          <a:bodyPr/>
          <a:lstStyle/>
          <a:p>
            <a:r>
              <a:rPr lang="en-US" dirty="0"/>
              <a:t>Multiple Measures Index vs. Indicator Deciles</a:t>
            </a: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pic>
        <p:nvPicPr>
          <p:cNvPr id="6" name="Picture 5"/>
          <p:cNvPicPr>
            <a:picLocks noChangeAspect="1"/>
          </p:cNvPicPr>
          <p:nvPr/>
        </p:nvPicPr>
        <p:blipFill>
          <a:blip r:embed="rId4"/>
          <a:stretch>
            <a:fillRect/>
          </a:stretch>
        </p:blipFill>
        <p:spPr>
          <a:xfrm rot="5400000">
            <a:off x="5473941" y="1670489"/>
            <a:ext cx="989709" cy="6215600"/>
          </a:xfrm>
          <a:prstGeom prst="rect">
            <a:avLst/>
          </a:prstGeom>
        </p:spPr>
      </p:pic>
      <p:cxnSp>
        <p:nvCxnSpPr>
          <p:cNvPr id="8" name="Straight Connector 7"/>
          <p:cNvCxnSpPr>
            <a:cxnSpLocks/>
          </p:cNvCxnSpPr>
          <p:nvPr/>
        </p:nvCxnSpPr>
        <p:spPr>
          <a:xfrm flipV="1">
            <a:off x="4457346" y="3635829"/>
            <a:ext cx="0" cy="1554025"/>
          </a:xfrm>
          <a:prstGeom prst="line">
            <a:avLst/>
          </a:prstGeom>
        </p:spPr>
        <p:style>
          <a:lnRef idx="3">
            <a:schemeClr val="accent5"/>
          </a:lnRef>
          <a:fillRef idx="0">
            <a:schemeClr val="accent5"/>
          </a:fillRef>
          <a:effectRef idx="2">
            <a:schemeClr val="accent5"/>
          </a:effectRef>
          <a:fontRef idx="minor">
            <a:schemeClr val="tx1"/>
          </a:fontRef>
        </p:style>
      </p:cxnSp>
      <p:sp>
        <p:nvSpPr>
          <p:cNvPr id="9" name="Right Brace 8"/>
          <p:cNvSpPr/>
          <p:nvPr/>
        </p:nvSpPr>
        <p:spPr>
          <a:xfrm rot="5400000">
            <a:off x="3365122" y="4907526"/>
            <a:ext cx="573437" cy="142580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Content Placeholder 2"/>
          <p:cNvSpPr txBox="1">
            <a:spLocks/>
          </p:cNvSpPr>
          <p:nvPr/>
        </p:nvSpPr>
        <p:spPr>
          <a:xfrm>
            <a:off x="2661823" y="3146480"/>
            <a:ext cx="1610648" cy="901618"/>
          </a:xfrm>
          <a:prstGeom prst="rect">
            <a:avLst/>
          </a:prstGeom>
          <a:ln>
            <a:noFill/>
          </a:ln>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i="1" dirty="0" err="1"/>
              <a:t>ID’ed</a:t>
            </a:r>
            <a:r>
              <a:rPr lang="en-US" i="1" dirty="0"/>
              <a:t> for Comprehensive Support</a:t>
            </a:r>
          </a:p>
          <a:p>
            <a:pPr marL="0" indent="0">
              <a:buNone/>
            </a:pPr>
            <a:endParaRPr lang="en-US" dirty="0"/>
          </a:p>
        </p:txBody>
      </p:sp>
      <p:sp>
        <p:nvSpPr>
          <p:cNvPr id="3" name="TextBox 2"/>
          <p:cNvSpPr txBox="1"/>
          <p:nvPr/>
        </p:nvSpPr>
        <p:spPr>
          <a:xfrm>
            <a:off x="2882873" y="5979195"/>
            <a:ext cx="1476686" cy="369332"/>
          </a:xfrm>
          <a:prstGeom prst="rect">
            <a:avLst/>
          </a:prstGeom>
          <a:noFill/>
        </p:spPr>
        <p:txBody>
          <a:bodyPr wrap="none" rtlCol="0">
            <a:spAutoFit/>
          </a:bodyPr>
          <a:lstStyle/>
          <a:p>
            <a:r>
              <a:rPr lang="en-US" dirty="0"/>
              <a:t>5% of Schools</a:t>
            </a:r>
          </a:p>
        </p:txBody>
      </p:sp>
    </p:spTree>
    <p:extLst>
      <p:ext uri="{BB962C8B-B14F-4D97-AF65-F5344CB8AC3E}">
        <p14:creationId xmlns:p14="http://schemas.microsoft.com/office/powerpoint/2010/main" val="32185877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1_Retrospect">
  <a:themeElements>
    <a:clrScheme name="Custom 3">
      <a:dk1>
        <a:srgbClr val="5D5B4E"/>
      </a:dk1>
      <a:lt1>
        <a:sysClr val="window" lastClr="FFFFFF"/>
      </a:lt1>
      <a:dk2>
        <a:srgbClr val="5D5B4E"/>
      </a:dk2>
      <a:lt2>
        <a:srgbClr val="FFFFFF"/>
      </a:lt2>
      <a:accent1>
        <a:srgbClr val="3A6983"/>
      </a:accent1>
      <a:accent2>
        <a:srgbClr val="E86948"/>
      </a:accent2>
      <a:accent3>
        <a:srgbClr val="B7C333"/>
      </a:accent3>
      <a:accent4>
        <a:srgbClr val="3A6983"/>
      </a:accent4>
      <a:accent5>
        <a:srgbClr val="E86948"/>
      </a:accent5>
      <a:accent6>
        <a:srgbClr val="B7C333"/>
      </a:accent6>
      <a:hlink>
        <a:srgbClr val="3A6983"/>
      </a:hlink>
      <a:folHlink>
        <a:srgbClr val="5D5B4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SPI-PPT-Template-wide [Read-Only]" id="{BA89375A-C68C-469F-8608-352E448A534A}" vid="{42AAB660-1487-464B-B270-364AF0076D7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Retrospect">
  <a:themeElements>
    <a:clrScheme name="Custom 3">
      <a:dk1>
        <a:srgbClr val="5D5B4E"/>
      </a:dk1>
      <a:lt1>
        <a:sysClr val="window" lastClr="FFFFFF"/>
      </a:lt1>
      <a:dk2>
        <a:srgbClr val="5D5B4E"/>
      </a:dk2>
      <a:lt2>
        <a:srgbClr val="FFFFFF"/>
      </a:lt2>
      <a:accent1>
        <a:srgbClr val="3A6983"/>
      </a:accent1>
      <a:accent2>
        <a:srgbClr val="E86948"/>
      </a:accent2>
      <a:accent3>
        <a:srgbClr val="B7C333"/>
      </a:accent3>
      <a:accent4>
        <a:srgbClr val="3A6983"/>
      </a:accent4>
      <a:accent5>
        <a:srgbClr val="E86948"/>
      </a:accent5>
      <a:accent6>
        <a:srgbClr val="B7C333"/>
      </a:accent6>
      <a:hlink>
        <a:srgbClr val="3A6983"/>
      </a:hlink>
      <a:folHlink>
        <a:srgbClr val="5D5B4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SPI-PPT-Template-wide [Read-Only]" id="{BA89375A-C68C-469F-8608-352E448A534A}" vid="{42AAB660-1487-464B-B270-364AF0076D72}"/>
    </a:ext>
  </a:extLst>
</a:theme>
</file>

<file path=ppt/theme/theme4.xml><?xml version="1.0" encoding="utf-8"?>
<a:theme xmlns:a="http://schemas.openxmlformats.org/drawingml/2006/main" name="2_Retrospect">
  <a:themeElements>
    <a:clrScheme name="Custom 3">
      <a:dk1>
        <a:srgbClr val="5D5B4E"/>
      </a:dk1>
      <a:lt1>
        <a:sysClr val="window" lastClr="FFFFFF"/>
      </a:lt1>
      <a:dk2>
        <a:srgbClr val="5D5B4E"/>
      </a:dk2>
      <a:lt2>
        <a:srgbClr val="FFFFFF"/>
      </a:lt2>
      <a:accent1>
        <a:srgbClr val="3A6983"/>
      </a:accent1>
      <a:accent2>
        <a:srgbClr val="E86948"/>
      </a:accent2>
      <a:accent3>
        <a:srgbClr val="B7C333"/>
      </a:accent3>
      <a:accent4>
        <a:srgbClr val="3A6983"/>
      </a:accent4>
      <a:accent5>
        <a:srgbClr val="E86948"/>
      </a:accent5>
      <a:accent6>
        <a:srgbClr val="B7C333"/>
      </a:accent6>
      <a:hlink>
        <a:srgbClr val="3A6983"/>
      </a:hlink>
      <a:folHlink>
        <a:srgbClr val="5D5B4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SPI-PPT-Template-wide [Read-Only]" id="{BA89375A-C68C-469F-8608-352E448A534A}" vid="{42AAB660-1487-464B-B270-364AF0076D72}"/>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9289</TotalTime>
  <Words>1212</Words>
  <Application>Microsoft Office PowerPoint</Application>
  <PresentationFormat>Widescreen</PresentationFormat>
  <Paragraphs>143</Paragraphs>
  <Slides>11</Slides>
  <Notes>10</Notes>
  <HiddenSlides>0</HiddenSlides>
  <MMClips>0</MMClips>
  <ScaleCrop>false</ScaleCrop>
  <HeadingPairs>
    <vt:vector size="8" baseType="variant">
      <vt:variant>
        <vt:lpstr>Fonts Used</vt:lpstr>
      </vt:variant>
      <vt:variant>
        <vt:i4>5</vt:i4>
      </vt:variant>
      <vt:variant>
        <vt:lpstr>Theme</vt:lpstr>
      </vt:variant>
      <vt:variant>
        <vt:i4>4</vt:i4>
      </vt:variant>
      <vt:variant>
        <vt:lpstr>Embedded OLE Servers</vt:lpstr>
      </vt:variant>
      <vt:variant>
        <vt:i4>1</vt:i4>
      </vt:variant>
      <vt:variant>
        <vt:lpstr>Slide Titles</vt:lpstr>
      </vt:variant>
      <vt:variant>
        <vt:i4>11</vt:i4>
      </vt:variant>
    </vt:vector>
  </HeadingPairs>
  <TitlesOfParts>
    <vt:vector size="21" baseType="lpstr">
      <vt:lpstr>Arial</vt:lpstr>
      <vt:lpstr>Calibri</vt:lpstr>
      <vt:lpstr>Calibri Light</vt:lpstr>
      <vt:lpstr>Times New Roman</vt:lpstr>
      <vt:lpstr>Wingdings</vt:lpstr>
      <vt:lpstr>1_Retrospect</vt:lpstr>
      <vt:lpstr>Custom Design</vt:lpstr>
      <vt:lpstr>Retrospect</vt:lpstr>
      <vt:lpstr>2_Retrospect</vt:lpstr>
      <vt:lpstr>Worksheet</vt:lpstr>
      <vt:lpstr>School performance by measure</vt:lpstr>
      <vt:lpstr>School example #1</vt:lpstr>
      <vt:lpstr>Example: K-12 Schools (All Indicators)</vt:lpstr>
      <vt:lpstr>Combined Multiple Measures and Lowest Performing 5%</vt:lpstr>
      <vt:lpstr>Use Comprehensive Threshold to Identify Subgroups for Targeted Support</vt:lpstr>
      <vt:lpstr>Multiple Measures Index vs. Indicator Deciles</vt:lpstr>
      <vt:lpstr>Multiple Measures Index vs. Indicator Deciles</vt:lpstr>
      <vt:lpstr>Multiple Measures Index vs. Indicator Deciles</vt:lpstr>
      <vt:lpstr>Multiple Measures Index vs. Indicator Deciles</vt:lpstr>
      <vt:lpstr>Multiple Measures Index vs. Indicator Deciles</vt:lpstr>
      <vt:lpstr>Multiple Measures Index and  Targeted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 Came</dc:creator>
  <cp:lastModifiedBy>Rick, Brian</cp:lastModifiedBy>
  <cp:revision>588</cp:revision>
  <cp:lastPrinted>2018-01-17T01:16:20Z</cp:lastPrinted>
  <dcterms:created xsi:type="dcterms:W3CDTF">2016-10-31T20:24:06Z</dcterms:created>
  <dcterms:modified xsi:type="dcterms:W3CDTF">2018-01-17T01:16:25Z</dcterms:modified>
</cp:coreProperties>
</file>