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E7EB28B8-6FA9-4353-96B0-4EE6DB4467B1}">
  <a:tblStyle styleId="{E7EB28B8-6FA9-4353-96B0-4EE6DB4467B1}" styleName="Table_0">
    <a:wholeTbl>
      <a:tcTxStyle>
        <a:font>
          <a:latin typeface="Arial"/>
          <a:ea typeface="Arial"/>
          <a:cs typeface="Arial"/>
        </a:font>
        <a:srgbClr val="000000"/>
      </a:tcTxStyle>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spcBef>
                <a:spcPts val="0"/>
              </a:spcBef>
              <a:spcAft>
                <a:spcPts val="0"/>
              </a:spcAft>
              <a:buClr>
                <a:schemeClr val="dk1"/>
              </a:buClr>
              <a:buSzPts val="1100"/>
              <a:buChar char="●"/>
            </a:pPr>
            <a:r>
              <a:rPr lang="en">
                <a:solidFill>
                  <a:schemeClr val="dk1"/>
                </a:solidFill>
              </a:rPr>
              <a:t>14-15, 15-16, and 16-17 = 17/18 identified for support; reported publicly spring 2018</a:t>
            </a:r>
            <a:endParaRPr>
              <a:solidFill>
                <a:schemeClr val="dk1"/>
              </a:solidFill>
            </a:endParaRPr>
          </a:p>
          <a:p>
            <a:pPr indent="-298450" lvl="0" marL="457200" rtl="0">
              <a:spcBef>
                <a:spcPts val="0"/>
              </a:spcBef>
              <a:spcAft>
                <a:spcPts val="0"/>
              </a:spcAft>
              <a:buClr>
                <a:schemeClr val="dk1"/>
              </a:buClr>
              <a:buSzPts val="1100"/>
              <a:buChar char="●"/>
            </a:pPr>
            <a:r>
              <a:rPr lang="en">
                <a:solidFill>
                  <a:schemeClr val="dk1"/>
                </a:solidFill>
              </a:rPr>
              <a:t>17-18, 18-19, and 19/20 = 20/21 identify for support; reported publicly spring 21</a:t>
            </a:r>
            <a:endParaRPr>
              <a:solidFill>
                <a:schemeClr val="dk1"/>
              </a:solidFill>
            </a:endParaRPr>
          </a:p>
          <a:p>
            <a:pPr indent="-298450" lvl="0" marL="457200" rtl="0">
              <a:spcBef>
                <a:spcPts val="0"/>
              </a:spcBef>
              <a:spcAft>
                <a:spcPts val="0"/>
              </a:spcAft>
              <a:buClr>
                <a:schemeClr val="dk1"/>
              </a:buClr>
              <a:buSzPts val="1100"/>
              <a:buChar char="●"/>
            </a:pPr>
            <a:r>
              <a:rPr lang="en">
                <a:solidFill>
                  <a:schemeClr val="dk1"/>
                </a:solidFill>
              </a:rPr>
              <a:t>in 20/21: WCAS will be added as well as others that are TBD (such a disproportionate discipline or school climate surveys)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solidFill>
                  <a:schemeClr val="dk1"/>
                </a:solidFill>
              </a:rPr>
              <a:t>Ensures subgroups with small N sizes that might have been overlooked in the past are "seen"</a:t>
            </a:r>
            <a:endParaRPr>
              <a:solidFill>
                <a:schemeClr val="dk1"/>
              </a:solidFill>
            </a:endParaRPr>
          </a:p>
          <a:p>
            <a:pPr indent="0" lvl="0" marL="0">
              <a:spcBef>
                <a:spcPts val="0"/>
              </a:spcBef>
              <a:spcAft>
                <a:spcPts val="0"/>
              </a:spcAft>
              <a:buClr>
                <a:schemeClr val="dk1"/>
              </a:buClr>
              <a:buSzPts val="1100"/>
              <a:buFont typeface="Arial"/>
              <a:buNone/>
            </a:pPr>
            <a:r>
              <a:rPr lang="en">
                <a:solidFill>
                  <a:schemeClr val="dk1"/>
                </a:solidFill>
              </a:rPr>
              <a:t>Example: MP had enough ELL students during the three-year "bucket" to meet the n of 20. However, not enough students had both proficiency scores AND SGP scores. Most likely this is because they tested in 3rd grade but not again in 4th grade or tested in 4th grade but not again in 5th grade. This could be due to moving out of the school.</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0" name="Shape 17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3" name="Shape 19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Note - ELPA21 is new, and some have identified issues in the data. This area of Accountability will be reviewed and may change based on more years of ELPA data</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1" name="Shape 20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0" name="Shape 21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0" name="Shape 22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7" name="Shape 22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3" name="Shape 2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9" name="Shape 23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Shape 2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7" name="Shape 24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*except at high school level where students don't generate an SGP</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Changes are minor at this point (just clarifying how some of the scores are calculated); however, there may be a significant change to the expectation for the number of students who progress through English language acquisition.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b="1" lang="en">
                <a:solidFill>
                  <a:schemeClr val="dk1"/>
                </a:solidFill>
              </a:rPr>
              <a:t>Achievement Index is calculated by</a:t>
            </a:r>
            <a:endParaRPr b="1">
              <a:solidFill>
                <a:schemeClr val="dk1"/>
              </a:solidFill>
            </a:endParaRPr>
          </a:p>
          <a:p>
            <a:pPr indent="0" lvl="0" marL="0" rtl="0">
              <a:spcBef>
                <a:spcPts val="0"/>
              </a:spcBef>
              <a:spcAft>
                <a:spcPts val="0"/>
              </a:spcAft>
              <a:buClr>
                <a:schemeClr val="dk1"/>
              </a:buClr>
              <a:buSzPts val="1100"/>
              <a:buFont typeface="Arial"/>
              <a:buNone/>
            </a:pPr>
            <a:r>
              <a:rPr lang="en">
                <a:solidFill>
                  <a:schemeClr val="dk1"/>
                </a:solidFill>
              </a:rPr>
              <a:t>1. multiple measures </a:t>
            </a:r>
            <a:r>
              <a:rPr b="1" lang="en">
                <a:solidFill>
                  <a:schemeClr val="dk1"/>
                </a:solidFill>
              </a:rPr>
              <a:t>by subgroup</a:t>
            </a:r>
            <a:r>
              <a:rPr lang="en">
                <a:solidFill>
                  <a:schemeClr val="dk1"/>
                </a:solidFill>
              </a:rPr>
              <a:t> (not by all students or by school)</a:t>
            </a:r>
            <a:endParaRPr>
              <a:solidFill>
                <a:schemeClr val="dk1"/>
              </a:solidFill>
            </a:endParaRPr>
          </a:p>
          <a:p>
            <a:pPr indent="0" lvl="0" marL="0" rtl="0">
              <a:spcBef>
                <a:spcPts val="0"/>
              </a:spcBef>
              <a:spcAft>
                <a:spcPts val="0"/>
              </a:spcAft>
              <a:buClr>
                <a:schemeClr val="dk1"/>
              </a:buClr>
              <a:buSzPts val="1100"/>
              <a:buFont typeface="Arial"/>
              <a:buNone/>
            </a:pPr>
            <a:r>
              <a:rPr lang="en">
                <a:solidFill>
                  <a:schemeClr val="dk1"/>
                </a:solidFill>
              </a:rPr>
              <a:t>2. then the lowest performing 5% from that</a:t>
            </a:r>
            <a:endParaRPr>
              <a:solidFill>
                <a:schemeClr val="dk1"/>
              </a:solidFill>
            </a:endParaRPr>
          </a:p>
          <a:p>
            <a:pPr indent="0" lvl="0" marL="0" rtl="0">
              <a:spcBef>
                <a:spcPts val="0"/>
              </a:spcBef>
              <a:spcAft>
                <a:spcPts val="0"/>
              </a:spcAft>
              <a:buClr>
                <a:schemeClr val="dk1"/>
              </a:buClr>
              <a:buSzPts val="1100"/>
              <a:buFont typeface="Arial"/>
              <a:buNone/>
            </a:pPr>
            <a:r>
              <a:rPr lang="en">
                <a:solidFill>
                  <a:schemeClr val="dk1"/>
                </a:solidFill>
              </a:rPr>
              <a:t>3. will result in considerable increase since there is no longer a threshold </a:t>
            </a:r>
            <a:endParaRPr>
              <a:solidFill>
                <a:schemeClr val="dk1"/>
              </a:solidFill>
            </a:endParaRPr>
          </a:p>
          <a:p>
            <a:pPr indent="0" lvl="0" marL="0" rtl="0">
              <a:spcBef>
                <a:spcPts val="0"/>
              </a:spcBef>
              <a:spcAft>
                <a:spcPts val="0"/>
              </a:spcAft>
              <a:buClr>
                <a:schemeClr val="dk1"/>
              </a:buClr>
              <a:buSzPts val="1100"/>
              <a:buFont typeface="Arial"/>
              <a:buNone/>
            </a:pPr>
            <a:r>
              <a:rPr lang="en">
                <a:solidFill>
                  <a:schemeClr val="dk1"/>
                </a:solidFill>
              </a:rPr>
              <a:t>4. so a high-achieving school may end up with targeted for support school in one subgroup "Happy Valley School is targeted for support in the ELL subgroup."</a:t>
            </a:r>
            <a:endParaRPr>
              <a:solidFill>
                <a:schemeClr val="dk1"/>
              </a:solidFill>
            </a:endParaRPr>
          </a:p>
          <a:p>
            <a:pPr indent="0" lvl="0" marL="0" rtl="0">
              <a:spcBef>
                <a:spcPts val="0"/>
              </a:spcBef>
              <a:spcAft>
                <a:spcPts val="0"/>
              </a:spcAft>
              <a:buClr>
                <a:schemeClr val="dk1"/>
              </a:buClr>
              <a:buSzPts val="1100"/>
              <a:buFont typeface="Arial"/>
              <a:buNone/>
            </a:pPr>
            <a:r>
              <a:rPr lang="en">
                <a:solidFill>
                  <a:schemeClr val="dk1"/>
                </a:solidFill>
              </a:rPr>
              <a:t>5. If identified, then add how to support this subgroup in particular in the SIP</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b="1" lang="en">
                <a:solidFill>
                  <a:schemeClr val="dk1"/>
                </a:solidFill>
              </a:rPr>
              <a:t>Achievement Index is calculated by</a:t>
            </a:r>
            <a:endParaRPr b="1">
              <a:solidFill>
                <a:schemeClr val="dk1"/>
              </a:solidFill>
            </a:endParaRPr>
          </a:p>
          <a:p>
            <a:pPr indent="0" lvl="0" marL="0" rtl="0">
              <a:spcBef>
                <a:spcPts val="0"/>
              </a:spcBef>
              <a:spcAft>
                <a:spcPts val="0"/>
              </a:spcAft>
              <a:buClr>
                <a:schemeClr val="dk1"/>
              </a:buClr>
              <a:buSzPts val="1100"/>
              <a:buFont typeface="Arial"/>
              <a:buNone/>
            </a:pPr>
            <a:r>
              <a:rPr lang="en">
                <a:solidFill>
                  <a:schemeClr val="dk1"/>
                </a:solidFill>
              </a:rPr>
              <a:t>1. multiple measures </a:t>
            </a:r>
            <a:r>
              <a:rPr b="1" lang="en">
                <a:solidFill>
                  <a:schemeClr val="dk1"/>
                </a:solidFill>
              </a:rPr>
              <a:t>by subgroup</a:t>
            </a:r>
            <a:r>
              <a:rPr lang="en">
                <a:solidFill>
                  <a:schemeClr val="dk1"/>
                </a:solidFill>
              </a:rPr>
              <a:t> (not by all students or by school)</a:t>
            </a:r>
            <a:endParaRPr>
              <a:solidFill>
                <a:schemeClr val="dk1"/>
              </a:solidFill>
            </a:endParaRPr>
          </a:p>
          <a:p>
            <a:pPr indent="0" lvl="0" marL="0" rtl="0">
              <a:spcBef>
                <a:spcPts val="0"/>
              </a:spcBef>
              <a:spcAft>
                <a:spcPts val="0"/>
              </a:spcAft>
              <a:buClr>
                <a:schemeClr val="dk1"/>
              </a:buClr>
              <a:buSzPts val="1100"/>
              <a:buFont typeface="Arial"/>
              <a:buNone/>
            </a:pPr>
            <a:r>
              <a:rPr lang="en">
                <a:solidFill>
                  <a:schemeClr val="dk1"/>
                </a:solidFill>
              </a:rPr>
              <a:t>2. then the lowest performing 5% from that</a:t>
            </a:r>
            <a:endParaRPr>
              <a:solidFill>
                <a:schemeClr val="dk1"/>
              </a:solidFill>
            </a:endParaRPr>
          </a:p>
          <a:p>
            <a:pPr indent="0" lvl="0" marL="0" rtl="0">
              <a:spcBef>
                <a:spcPts val="0"/>
              </a:spcBef>
              <a:spcAft>
                <a:spcPts val="0"/>
              </a:spcAft>
              <a:buClr>
                <a:schemeClr val="dk1"/>
              </a:buClr>
              <a:buSzPts val="1100"/>
              <a:buFont typeface="Arial"/>
              <a:buNone/>
            </a:pPr>
            <a:r>
              <a:rPr lang="en">
                <a:solidFill>
                  <a:schemeClr val="dk1"/>
                </a:solidFill>
              </a:rPr>
              <a:t>3. will result in considerable increase since there is no longer a threshold </a:t>
            </a:r>
            <a:endParaRPr>
              <a:solidFill>
                <a:schemeClr val="dk1"/>
              </a:solidFill>
            </a:endParaRPr>
          </a:p>
          <a:p>
            <a:pPr indent="0" lvl="0" marL="0" rtl="0">
              <a:spcBef>
                <a:spcPts val="0"/>
              </a:spcBef>
              <a:spcAft>
                <a:spcPts val="0"/>
              </a:spcAft>
              <a:buClr>
                <a:schemeClr val="dk1"/>
              </a:buClr>
              <a:buSzPts val="1100"/>
              <a:buFont typeface="Arial"/>
              <a:buNone/>
            </a:pPr>
            <a:r>
              <a:rPr b="1" lang="en">
                <a:solidFill>
                  <a:schemeClr val="dk1"/>
                </a:solidFill>
              </a:rPr>
              <a:t>4. so a high-achieving school may end up with targeted for support school in one subgroup "Happy Valley School is targeted for support in the ELL subgroup."</a:t>
            </a:r>
            <a:endParaRPr b="1">
              <a:solidFill>
                <a:schemeClr val="dk1"/>
              </a:solidFill>
            </a:endParaRPr>
          </a:p>
          <a:p>
            <a:pPr indent="0" lvl="0" marL="0" rtl="0">
              <a:spcBef>
                <a:spcPts val="0"/>
              </a:spcBef>
              <a:spcAft>
                <a:spcPts val="0"/>
              </a:spcAft>
              <a:buClr>
                <a:schemeClr val="dk1"/>
              </a:buClr>
              <a:buSzPts val="1100"/>
              <a:buFont typeface="Arial"/>
              <a:buNone/>
            </a:pPr>
            <a:r>
              <a:rPr b="1" lang="en">
                <a:solidFill>
                  <a:schemeClr val="dk1"/>
                </a:solidFill>
              </a:rPr>
              <a:t>5. If identified, then add how to support this subgroup in particular in the SIP</a:t>
            </a:r>
            <a:endParaRPr b="1"/>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algn="r">
              <a:spcBef>
                <a:spcPts val="0"/>
              </a:spcBef>
              <a:spcAft>
                <a:spcPts val="0"/>
              </a:spcAft>
              <a:buNone/>
            </a:pPr>
            <a:fld id="{00000000-1234-1234-1234-123412341234}" type="slidenum">
              <a:rPr lang="en" sz="1000">
                <a:solidFill>
                  <a:schemeClr val="dk2"/>
                </a:solidFill>
              </a:rPr>
              <a:t>‹#›</a:t>
            </a:fld>
            <a:endParaRPr sz="1000">
              <a:solidFill>
                <a:schemeClr val="dk2"/>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youtube.com/watch?v=vBalETBmARY" TargetMode="External"/><Relationship Id="rId4" Type="http://schemas.openxmlformats.org/officeDocument/2006/relationships/hyperlink" Target="http://www.k12.wa.us/ESEA/ESSA/pubdocs/WashingtonESSAConsolidatedPlanRed-linedPost-EDFeedback.pdf" TargetMode="External"/><Relationship Id="rId5" Type="http://schemas.openxmlformats.org/officeDocument/2006/relationships/hyperlink" Target="http://www.k12.wa.us/ESEA/ESSA/ConsolidatedPlan.aspx#whatsnew"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9.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https://docs.google.com/spreadsheets/d/1T2dLmKtnlzI6-xZhyaT73d_J2jUkjL4QJ085jPLG4sI/edit#gid=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docs.google.com/spreadsheets/d/1T2dLmKtnlzI6-xZhyaT73d_J2jUkjL4QJ085jPLG4sI/edit#gid=0" TargetMode="External"/><Relationship Id="rId4" Type="http://schemas.openxmlformats.org/officeDocument/2006/relationships/hyperlink" Target="http://www.k12.wa.us/DataAdmin/PerformanceIndicators/DataAnalytics.aspx#Assessment" TargetMode="External"/><Relationship Id="rId5" Type="http://schemas.openxmlformats.org/officeDocument/2006/relationships/hyperlink" Target="http://www.k12.wa.us/DataAdmin/PerformanceIndicators/Assessment.asp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nvSpPr>
        <p:spPr>
          <a:xfrm>
            <a:off x="469575" y="4187000"/>
            <a:ext cx="2907600" cy="822300"/>
          </a:xfrm>
          <a:prstGeom prst="rect">
            <a:avLst/>
          </a:prstGeom>
          <a:noFill/>
          <a:ln cap="flat" cmpd="sng" w="9525">
            <a:solidFill>
              <a:srgbClr val="000000"/>
            </a:solidFill>
            <a:prstDash val="solid"/>
            <a:round/>
            <a:headEnd len="med" w="med" type="none"/>
            <a:tailEnd len="med" w="med" type="none"/>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rgbClr val="0000FF"/>
                </a:solidFill>
                <a:hlinkClick r:id="rId3"/>
              </a:rPr>
              <a:t>ESSA Webinar</a:t>
            </a:r>
            <a:endParaRPr>
              <a:solidFill>
                <a:srgbClr val="0000FF"/>
              </a:solidFill>
            </a:endParaRPr>
          </a:p>
          <a:p>
            <a:pPr indent="0" lvl="0" marL="0" rtl="0" algn="ctr">
              <a:spcBef>
                <a:spcPts val="0"/>
              </a:spcBef>
              <a:spcAft>
                <a:spcPts val="0"/>
              </a:spcAft>
              <a:buNone/>
            </a:pPr>
            <a:r>
              <a:rPr i="1" lang="en" sz="1000"/>
              <a:t>Provides broad overview of </a:t>
            </a:r>
            <a:endParaRPr i="1" sz="1000"/>
          </a:p>
          <a:p>
            <a:pPr indent="0" lvl="0" marL="0" rtl="0" algn="ctr">
              <a:spcBef>
                <a:spcPts val="0"/>
              </a:spcBef>
              <a:spcAft>
                <a:spcPts val="0"/>
              </a:spcAft>
              <a:buNone/>
            </a:pPr>
            <a:r>
              <a:rPr i="1" lang="en" sz="1000"/>
              <a:t>accountability within ESSA</a:t>
            </a:r>
            <a:endParaRPr i="1" sz="1000"/>
          </a:p>
        </p:txBody>
      </p:sp>
      <p:sp>
        <p:nvSpPr>
          <p:cNvPr id="55" name="Shape 5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sz="3600">
                <a:solidFill>
                  <a:srgbClr val="434343"/>
                </a:solidFill>
              </a:rPr>
              <a:t>Accountability Within </a:t>
            </a:r>
            <a:endParaRPr sz="3600">
              <a:solidFill>
                <a:srgbClr val="434343"/>
              </a:solidFill>
            </a:endParaRPr>
          </a:p>
          <a:p>
            <a:pPr indent="0" lvl="0" marL="0">
              <a:spcBef>
                <a:spcPts val="0"/>
              </a:spcBef>
              <a:spcAft>
                <a:spcPts val="0"/>
              </a:spcAft>
              <a:buNone/>
            </a:pPr>
            <a:r>
              <a:rPr lang="en" sz="3600">
                <a:solidFill>
                  <a:srgbClr val="434343"/>
                </a:solidFill>
              </a:rPr>
              <a:t>Every Student </a:t>
            </a:r>
            <a:r>
              <a:rPr lang="en" sz="3600">
                <a:solidFill>
                  <a:srgbClr val="434343"/>
                </a:solidFill>
              </a:rPr>
              <a:t>Succeeds</a:t>
            </a:r>
            <a:r>
              <a:rPr lang="en" sz="3600">
                <a:solidFill>
                  <a:srgbClr val="434343"/>
                </a:solidFill>
              </a:rPr>
              <a:t> Act </a:t>
            </a:r>
            <a:endParaRPr sz="3600">
              <a:solidFill>
                <a:srgbClr val="434343"/>
              </a:solidFill>
            </a:endParaRPr>
          </a:p>
          <a:p>
            <a:pPr indent="0" lvl="0" marL="0">
              <a:spcBef>
                <a:spcPts val="0"/>
              </a:spcBef>
              <a:spcAft>
                <a:spcPts val="0"/>
              </a:spcAft>
              <a:buNone/>
            </a:pPr>
            <a:r>
              <a:rPr lang="en" sz="3600">
                <a:solidFill>
                  <a:srgbClr val="434343"/>
                </a:solidFill>
              </a:rPr>
              <a:t>(</a:t>
            </a:r>
            <a:r>
              <a:rPr lang="en" sz="3600" u="sng">
                <a:solidFill>
                  <a:srgbClr val="0000FF"/>
                </a:solidFill>
                <a:hlinkClick r:id="rId4"/>
              </a:rPr>
              <a:t>ESSA</a:t>
            </a:r>
            <a:r>
              <a:rPr lang="en" sz="3600">
                <a:solidFill>
                  <a:srgbClr val="434343"/>
                </a:solidFill>
              </a:rPr>
              <a:t>)</a:t>
            </a:r>
            <a:endParaRPr sz="3600">
              <a:solidFill>
                <a:srgbClr val="434343"/>
              </a:solidFill>
            </a:endParaRPr>
          </a:p>
        </p:txBody>
      </p:sp>
      <p:sp>
        <p:nvSpPr>
          <p:cNvPr id="56" name="Shape 56"/>
          <p:cNvSpPr txBox="1"/>
          <p:nvPr>
            <p:ph idx="1" type="subTitle"/>
          </p:nvPr>
        </p:nvSpPr>
        <p:spPr>
          <a:xfrm>
            <a:off x="248025" y="3329375"/>
            <a:ext cx="8520600" cy="1007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 What an Administrator Needs to Know</a:t>
            </a:r>
            <a:endParaRPr/>
          </a:p>
        </p:txBody>
      </p:sp>
      <p:sp>
        <p:nvSpPr>
          <p:cNvPr id="57" name="Shape 57"/>
          <p:cNvSpPr txBox="1"/>
          <p:nvPr/>
        </p:nvSpPr>
        <p:spPr>
          <a:xfrm>
            <a:off x="5460675" y="4187000"/>
            <a:ext cx="2907600" cy="822300"/>
          </a:xfrm>
          <a:prstGeom prst="rect">
            <a:avLst/>
          </a:prstGeom>
          <a:noFill/>
          <a:ln cap="flat" cmpd="sng" w="9525">
            <a:solidFill>
              <a:srgbClr val="000000"/>
            </a:solidFill>
            <a:prstDash val="solid"/>
            <a:round/>
            <a:headEnd len="med" w="med" type="none"/>
            <a:tailEnd len="med" w="med" type="none"/>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rgbClr val="0000FF"/>
                </a:solidFill>
                <a:hlinkClick r:id="rId5"/>
              </a:rPr>
              <a:t>ESSA Information from OSPI</a:t>
            </a:r>
            <a:endParaRPr>
              <a:solidFill>
                <a:srgbClr val="0000FF"/>
              </a:solidFill>
            </a:endParaRPr>
          </a:p>
          <a:p>
            <a:pPr indent="0" lvl="0" marL="0" rtl="0" algn="ctr">
              <a:spcBef>
                <a:spcPts val="0"/>
              </a:spcBef>
              <a:spcAft>
                <a:spcPts val="0"/>
              </a:spcAft>
              <a:buNone/>
            </a:pPr>
            <a:r>
              <a:rPr i="1" lang="en" sz="1000"/>
              <a:t>Provides "snapshots" of the many different sections of ESSA and the implications for building leaders. </a:t>
            </a:r>
            <a:endParaRPr i="1" sz="1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Shape 132"/>
          <p:cNvSpPr txBox="1"/>
          <p:nvPr>
            <p:ph type="title"/>
          </p:nvPr>
        </p:nvSpPr>
        <p:spPr>
          <a:xfrm>
            <a:off x="271575" y="22837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What will the public see?</a:t>
            </a:r>
            <a:endParaRPr/>
          </a:p>
        </p:txBody>
      </p:sp>
      <p:pic>
        <p:nvPicPr>
          <p:cNvPr id="133" name="Shape 133"/>
          <p:cNvPicPr preferRelativeResize="0"/>
          <p:nvPr/>
        </p:nvPicPr>
        <p:blipFill>
          <a:blip r:embed="rId3">
            <a:alphaModFix/>
          </a:blip>
          <a:stretch>
            <a:fillRect/>
          </a:stretch>
        </p:blipFill>
        <p:spPr>
          <a:xfrm>
            <a:off x="946800" y="1097900"/>
            <a:ext cx="7395434" cy="3820974"/>
          </a:xfrm>
          <a:prstGeom prst="rect">
            <a:avLst/>
          </a:prstGeom>
          <a:noFill/>
          <a:ln>
            <a:noFill/>
          </a:ln>
        </p:spPr>
      </p:pic>
      <p:sp>
        <p:nvSpPr>
          <p:cNvPr id="134" name="Shape 134"/>
          <p:cNvSpPr/>
          <p:nvPr/>
        </p:nvSpPr>
        <p:spPr>
          <a:xfrm>
            <a:off x="858675" y="4626550"/>
            <a:ext cx="746100" cy="393300"/>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Shape 1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Part II: Deep Dive</a:t>
            </a:r>
            <a:endParaRPr/>
          </a:p>
        </p:txBody>
      </p:sp>
      <p:sp>
        <p:nvSpPr>
          <p:cNvPr id="140" name="Shape 140"/>
          <p:cNvSpPr txBox="1"/>
          <p:nvPr/>
        </p:nvSpPr>
        <p:spPr>
          <a:xfrm>
            <a:off x="1315950" y="1209825"/>
            <a:ext cx="6431100" cy="3282900"/>
          </a:xfrm>
          <a:prstGeom prst="rect">
            <a:avLst/>
          </a:prstGeom>
          <a:noFill/>
          <a:ln>
            <a:noFill/>
          </a:ln>
        </p:spPr>
        <p:txBody>
          <a:bodyPr anchorCtr="0" anchor="ctr" bIns="91425" lIns="91425" spcFirstLastPara="1" rIns="91425" wrap="square" tIns="91425">
            <a:noAutofit/>
          </a:bodyPr>
          <a:lstStyle/>
          <a:p>
            <a:pPr indent="-342900" lvl="0" marL="457200" rtl="0">
              <a:lnSpc>
                <a:spcPct val="115000"/>
              </a:lnSpc>
              <a:spcBef>
                <a:spcPts val="0"/>
              </a:spcBef>
              <a:spcAft>
                <a:spcPts val="0"/>
              </a:spcAft>
              <a:buClr>
                <a:schemeClr val="dk2"/>
              </a:buClr>
              <a:buSzPts val="1800"/>
              <a:buChar char="❖"/>
            </a:pPr>
            <a:r>
              <a:rPr lang="en" sz="1800">
                <a:solidFill>
                  <a:schemeClr val="dk2"/>
                </a:solidFill>
              </a:rPr>
              <a:t>Weighting for your school</a:t>
            </a:r>
            <a:endParaRPr sz="1800">
              <a:solidFill>
                <a:schemeClr val="dk2"/>
              </a:solidFill>
            </a:endParaRPr>
          </a:p>
          <a:p>
            <a:pPr indent="-342900" lvl="0" marL="457200" rtl="0">
              <a:lnSpc>
                <a:spcPct val="115000"/>
              </a:lnSpc>
              <a:spcBef>
                <a:spcPts val="0"/>
              </a:spcBef>
              <a:spcAft>
                <a:spcPts val="0"/>
              </a:spcAft>
              <a:buClr>
                <a:schemeClr val="dk2"/>
              </a:buClr>
              <a:buSzPts val="1800"/>
              <a:buChar char="❖"/>
            </a:pPr>
            <a:r>
              <a:rPr lang="en" sz="1800">
                <a:solidFill>
                  <a:schemeClr val="dk2"/>
                </a:solidFill>
              </a:rPr>
              <a:t>Three-year "bucket" time period</a:t>
            </a:r>
            <a:endParaRPr sz="1800">
              <a:solidFill>
                <a:schemeClr val="dk2"/>
              </a:solidFill>
            </a:endParaRPr>
          </a:p>
          <a:p>
            <a:pPr indent="-342900" lvl="0" marL="457200" rtl="0">
              <a:lnSpc>
                <a:spcPct val="115000"/>
              </a:lnSpc>
              <a:spcBef>
                <a:spcPts val="0"/>
              </a:spcBef>
              <a:spcAft>
                <a:spcPts val="0"/>
              </a:spcAft>
              <a:buClr>
                <a:schemeClr val="dk2"/>
              </a:buClr>
              <a:buSzPts val="1800"/>
              <a:buChar char="❖"/>
            </a:pPr>
            <a:r>
              <a:rPr lang="en" sz="1800">
                <a:solidFill>
                  <a:schemeClr val="dk2"/>
                </a:solidFill>
              </a:rPr>
              <a:t>Timelines</a:t>
            </a:r>
            <a:endParaRPr sz="1800">
              <a:solidFill>
                <a:schemeClr val="dk2"/>
              </a:solidFill>
            </a:endParaRPr>
          </a:p>
          <a:p>
            <a:pPr indent="-342900" lvl="0" marL="457200" rtl="0">
              <a:lnSpc>
                <a:spcPct val="115000"/>
              </a:lnSpc>
              <a:spcBef>
                <a:spcPts val="0"/>
              </a:spcBef>
              <a:spcAft>
                <a:spcPts val="0"/>
              </a:spcAft>
              <a:buClr>
                <a:schemeClr val="dk2"/>
              </a:buClr>
              <a:buSzPts val="1800"/>
              <a:buChar char="❖"/>
            </a:pPr>
            <a:r>
              <a:rPr lang="en" sz="1800">
                <a:solidFill>
                  <a:schemeClr val="dk2"/>
                </a:solidFill>
              </a:rPr>
              <a:t>Which students "count"</a:t>
            </a:r>
            <a:endParaRPr sz="1800">
              <a:solidFill>
                <a:schemeClr val="dk2"/>
              </a:solidFill>
            </a:endParaRPr>
          </a:p>
          <a:p>
            <a:pPr indent="-342900" lvl="0" marL="457200" rtl="0">
              <a:lnSpc>
                <a:spcPct val="115000"/>
              </a:lnSpc>
              <a:spcBef>
                <a:spcPts val="0"/>
              </a:spcBef>
              <a:spcAft>
                <a:spcPts val="0"/>
              </a:spcAft>
              <a:buClr>
                <a:schemeClr val="dk2"/>
              </a:buClr>
              <a:buSzPts val="1800"/>
              <a:buChar char="❖"/>
            </a:pPr>
            <a:r>
              <a:rPr lang="en" sz="1800">
                <a:solidFill>
                  <a:schemeClr val="dk2"/>
                </a:solidFill>
              </a:rPr>
              <a:t>How proficiency and growth is calculated</a:t>
            </a:r>
            <a:endParaRPr sz="1800">
              <a:solidFill>
                <a:schemeClr val="dk2"/>
              </a:solidFill>
            </a:endParaRPr>
          </a:p>
          <a:p>
            <a:pPr indent="-342900" lvl="0" marL="457200" rtl="0">
              <a:lnSpc>
                <a:spcPct val="115000"/>
              </a:lnSpc>
              <a:spcBef>
                <a:spcPts val="0"/>
              </a:spcBef>
              <a:spcAft>
                <a:spcPts val="0"/>
              </a:spcAft>
              <a:buClr>
                <a:schemeClr val="dk2"/>
              </a:buClr>
              <a:buSzPts val="1800"/>
              <a:buChar char="❖"/>
            </a:pPr>
            <a:r>
              <a:rPr lang="en" sz="1800">
                <a:solidFill>
                  <a:schemeClr val="dk2"/>
                </a:solidFill>
              </a:rPr>
              <a:t>How grad rate works</a:t>
            </a:r>
            <a:endParaRPr sz="1800">
              <a:solidFill>
                <a:schemeClr val="dk2"/>
              </a:solidFill>
            </a:endParaRPr>
          </a:p>
          <a:p>
            <a:pPr indent="-342900" lvl="0" marL="457200" rtl="0">
              <a:lnSpc>
                <a:spcPct val="115000"/>
              </a:lnSpc>
              <a:spcBef>
                <a:spcPts val="0"/>
              </a:spcBef>
              <a:spcAft>
                <a:spcPts val="0"/>
              </a:spcAft>
              <a:buClr>
                <a:schemeClr val="dk2"/>
              </a:buClr>
              <a:buSzPts val="1800"/>
              <a:buChar char="❖"/>
            </a:pPr>
            <a:r>
              <a:rPr lang="en" sz="1800">
                <a:solidFill>
                  <a:schemeClr val="dk2"/>
                </a:solidFill>
              </a:rPr>
              <a:t>How English language learning progress works</a:t>
            </a:r>
            <a:endParaRPr sz="1800">
              <a:solidFill>
                <a:schemeClr val="dk2"/>
              </a:solidFill>
            </a:endParaRPr>
          </a:p>
          <a:p>
            <a:pPr indent="-342900" lvl="0" marL="457200" rtl="0">
              <a:lnSpc>
                <a:spcPct val="115000"/>
              </a:lnSpc>
              <a:spcBef>
                <a:spcPts val="0"/>
              </a:spcBef>
              <a:spcAft>
                <a:spcPts val="0"/>
              </a:spcAft>
              <a:buClr>
                <a:schemeClr val="dk2"/>
              </a:buClr>
              <a:buSzPts val="1800"/>
              <a:buChar char="❖"/>
            </a:pPr>
            <a:r>
              <a:rPr lang="en" sz="1800">
                <a:solidFill>
                  <a:schemeClr val="dk2"/>
                </a:solidFill>
              </a:rPr>
              <a:t>What are SQSS</a:t>
            </a:r>
            <a:endParaRPr sz="1800">
              <a:solidFill>
                <a:schemeClr val="dk2"/>
              </a:solidFill>
            </a:endParaRPr>
          </a:p>
          <a:p>
            <a:pPr indent="-342900" lvl="0" marL="457200" rtl="0">
              <a:lnSpc>
                <a:spcPct val="115000"/>
              </a:lnSpc>
              <a:spcBef>
                <a:spcPts val="0"/>
              </a:spcBef>
              <a:spcAft>
                <a:spcPts val="0"/>
              </a:spcAft>
              <a:buClr>
                <a:schemeClr val="dk2"/>
              </a:buClr>
              <a:buSzPts val="1800"/>
              <a:buChar char="❖"/>
            </a:pPr>
            <a:r>
              <a:rPr lang="en" sz="1800">
                <a:solidFill>
                  <a:schemeClr val="dk2"/>
                </a:solidFill>
              </a:rPr>
              <a:t>Explore on your own</a:t>
            </a:r>
            <a:endParaRPr sz="18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graphicFrame>
        <p:nvGraphicFramePr>
          <p:cNvPr id="145" name="Shape 145"/>
          <p:cNvGraphicFramePr/>
          <p:nvPr/>
        </p:nvGraphicFramePr>
        <p:xfrm>
          <a:off x="208650" y="1767550"/>
          <a:ext cx="3000000" cy="3000000"/>
        </p:xfrm>
        <a:graphic>
          <a:graphicData uri="http://schemas.openxmlformats.org/drawingml/2006/table">
            <a:tbl>
              <a:tblPr>
                <a:noFill/>
                <a:tableStyleId>{E7EB28B8-6FA9-4353-96B0-4EE6DB4467B1}</a:tableStyleId>
              </a:tblPr>
              <a:tblGrid>
                <a:gridCol w="1420100"/>
                <a:gridCol w="1420100"/>
                <a:gridCol w="1420100"/>
                <a:gridCol w="1420100"/>
                <a:gridCol w="1420100"/>
                <a:gridCol w="1420100"/>
              </a:tblGrid>
              <a:tr h="381000">
                <a:tc>
                  <a:txBody>
                    <a:bodyPr>
                      <a:noAutofit/>
                    </a:bodyPr>
                    <a:lstStyle/>
                    <a:p>
                      <a:pPr indent="0" lvl="0" marL="0">
                        <a:spcBef>
                          <a:spcPts val="0"/>
                        </a:spcBef>
                        <a:spcAft>
                          <a:spcPts val="0"/>
                        </a:spcAft>
                        <a:buNone/>
                      </a:pPr>
                      <a:r>
                        <a:rPr lang="en"/>
                        <a:t>Type of School in LSSD</a:t>
                      </a:r>
                      <a:endParaRPr/>
                    </a:p>
                  </a:txBody>
                  <a:tcPr marT="91425" marB="91425" marR="91425" marL="91425">
                    <a:solidFill>
                      <a:srgbClr val="F6B26B"/>
                    </a:solidFill>
                  </a:tcPr>
                </a:tc>
                <a:tc>
                  <a:txBody>
                    <a:bodyPr>
                      <a:noAutofit/>
                    </a:bodyPr>
                    <a:lstStyle/>
                    <a:p>
                      <a:pPr indent="0" lvl="0" marL="0">
                        <a:spcBef>
                          <a:spcPts val="0"/>
                        </a:spcBef>
                        <a:spcAft>
                          <a:spcPts val="0"/>
                        </a:spcAft>
                        <a:buNone/>
                      </a:pPr>
                      <a:r>
                        <a:rPr lang="en"/>
                        <a:t>Proficiency</a:t>
                      </a:r>
                      <a:endParaRPr/>
                    </a:p>
                  </a:txBody>
                  <a:tcPr marT="91425" marB="91425" marR="91425" marL="91425">
                    <a:solidFill>
                      <a:srgbClr val="F6B26B"/>
                    </a:solidFill>
                  </a:tcPr>
                </a:tc>
                <a:tc>
                  <a:txBody>
                    <a:bodyPr>
                      <a:noAutofit/>
                    </a:bodyPr>
                    <a:lstStyle/>
                    <a:p>
                      <a:pPr indent="0" lvl="0" marL="0">
                        <a:spcBef>
                          <a:spcPts val="0"/>
                        </a:spcBef>
                        <a:spcAft>
                          <a:spcPts val="0"/>
                        </a:spcAft>
                        <a:buNone/>
                      </a:pPr>
                      <a:r>
                        <a:rPr lang="en"/>
                        <a:t>Growth</a:t>
                      </a:r>
                      <a:endParaRPr/>
                    </a:p>
                    <a:p>
                      <a:pPr indent="0" lvl="0" marL="0">
                        <a:spcBef>
                          <a:spcPts val="0"/>
                        </a:spcBef>
                        <a:spcAft>
                          <a:spcPts val="0"/>
                        </a:spcAft>
                        <a:buNone/>
                      </a:pPr>
                      <a:r>
                        <a:rPr lang="en"/>
                        <a:t>(SGP)</a:t>
                      </a:r>
                      <a:endParaRPr/>
                    </a:p>
                  </a:txBody>
                  <a:tcPr marT="91425" marB="91425" marR="91425" marL="91425">
                    <a:solidFill>
                      <a:srgbClr val="F6B26B"/>
                    </a:solidFill>
                  </a:tcPr>
                </a:tc>
                <a:tc>
                  <a:txBody>
                    <a:bodyPr>
                      <a:noAutofit/>
                    </a:bodyPr>
                    <a:lstStyle/>
                    <a:p>
                      <a:pPr indent="0" lvl="0" marL="0">
                        <a:spcBef>
                          <a:spcPts val="0"/>
                        </a:spcBef>
                        <a:spcAft>
                          <a:spcPts val="0"/>
                        </a:spcAft>
                        <a:buNone/>
                      </a:pPr>
                      <a:r>
                        <a:rPr lang="en"/>
                        <a:t>Graduation</a:t>
                      </a:r>
                      <a:endParaRPr/>
                    </a:p>
                  </a:txBody>
                  <a:tcPr marT="91425" marB="91425" marR="91425" marL="91425">
                    <a:solidFill>
                      <a:srgbClr val="F6B26B"/>
                    </a:solidFill>
                  </a:tcPr>
                </a:tc>
                <a:tc>
                  <a:txBody>
                    <a:bodyPr>
                      <a:noAutofit/>
                    </a:bodyPr>
                    <a:lstStyle/>
                    <a:p>
                      <a:pPr indent="0" lvl="0" marL="0">
                        <a:spcBef>
                          <a:spcPts val="0"/>
                        </a:spcBef>
                        <a:spcAft>
                          <a:spcPts val="0"/>
                        </a:spcAft>
                        <a:buNone/>
                      </a:pPr>
                      <a:r>
                        <a:rPr lang="en"/>
                        <a:t>ELL Progress</a:t>
                      </a:r>
                      <a:endParaRPr/>
                    </a:p>
                  </a:txBody>
                  <a:tcPr marT="91425" marB="91425" marR="91425" marL="91425">
                    <a:solidFill>
                      <a:srgbClr val="F6B26B"/>
                    </a:solidFill>
                  </a:tcPr>
                </a:tc>
                <a:tc>
                  <a:txBody>
                    <a:bodyPr>
                      <a:noAutofit/>
                    </a:bodyPr>
                    <a:lstStyle/>
                    <a:p>
                      <a:pPr indent="0" lvl="0" marL="0">
                        <a:spcBef>
                          <a:spcPts val="0"/>
                        </a:spcBef>
                        <a:spcAft>
                          <a:spcPts val="0"/>
                        </a:spcAft>
                        <a:buNone/>
                      </a:pPr>
                      <a:r>
                        <a:rPr lang="en"/>
                        <a:t>SQSS</a:t>
                      </a:r>
                      <a:endParaRPr/>
                    </a:p>
                  </a:txBody>
                  <a:tcPr marT="91425" marB="91425" marR="91425" marL="91425">
                    <a:solidFill>
                      <a:srgbClr val="F6B26B"/>
                    </a:solidFill>
                  </a:tcPr>
                </a:tc>
              </a:tr>
              <a:tr h="381000">
                <a:tc>
                  <a:txBody>
                    <a:bodyPr>
                      <a:noAutofit/>
                    </a:bodyPr>
                    <a:lstStyle/>
                    <a:p>
                      <a:pPr indent="0" lvl="0" marL="0">
                        <a:spcBef>
                          <a:spcPts val="0"/>
                        </a:spcBef>
                        <a:spcAft>
                          <a:spcPts val="0"/>
                        </a:spcAft>
                        <a:buNone/>
                      </a:pPr>
                      <a:r>
                        <a:rPr lang="en"/>
                        <a:t>Elementaries</a:t>
                      </a:r>
                      <a:endParaRPr/>
                    </a:p>
                    <a:p>
                      <a:pPr indent="0" lvl="0" marL="0">
                        <a:spcBef>
                          <a:spcPts val="0"/>
                        </a:spcBef>
                        <a:spcAft>
                          <a:spcPts val="0"/>
                        </a:spcAft>
                        <a:buNone/>
                      </a:pPr>
                      <a:r>
                        <a:rPr lang="en"/>
                        <a:t>Middles</a:t>
                      </a:r>
                      <a:endParaRPr/>
                    </a:p>
                    <a:p>
                      <a:pPr indent="0" lvl="0" marL="0">
                        <a:spcBef>
                          <a:spcPts val="0"/>
                        </a:spcBef>
                        <a:spcAft>
                          <a:spcPts val="0"/>
                        </a:spcAft>
                        <a:buNone/>
                      </a:pPr>
                      <a:r>
                        <a:rPr lang="en"/>
                        <a:t>Mid-High</a:t>
                      </a:r>
                      <a:endParaRPr/>
                    </a:p>
                  </a:txBody>
                  <a:tcPr marT="91425" marB="91425" marR="91425" marL="91425">
                    <a:solidFill>
                      <a:srgbClr val="F6B26B"/>
                    </a:solidFill>
                  </a:tcPr>
                </a:tc>
                <a:tc>
                  <a:txBody>
                    <a:bodyPr>
                      <a:noAutofit/>
                    </a:bodyPr>
                    <a:lstStyle/>
                    <a:p>
                      <a:pPr indent="0" lvl="0" marL="0">
                        <a:spcBef>
                          <a:spcPts val="0"/>
                        </a:spcBef>
                        <a:spcAft>
                          <a:spcPts val="0"/>
                        </a:spcAft>
                        <a:buNone/>
                      </a:pPr>
                      <a:r>
                        <a:rPr lang="en"/>
                        <a:t>40%</a:t>
                      </a:r>
                      <a:endParaRPr/>
                    </a:p>
                  </a:txBody>
                  <a:tcPr marT="91425" marB="91425" marR="91425" marL="91425"/>
                </a:tc>
                <a:tc>
                  <a:txBody>
                    <a:bodyPr>
                      <a:noAutofit/>
                    </a:bodyPr>
                    <a:lstStyle/>
                    <a:p>
                      <a:pPr indent="0" lvl="0" marL="0">
                        <a:spcBef>
                          <a:spcPts val="0"/>
                        </a:spcBef>
                        <a:spcAft>
                          <a:spcPts val="0"/>
                        </a:spcAft>
                        <a:buNone/>
                      </a:pPr>
                      <a:r>
                        <a:rPr lang="en"/>
                        <a:t>50%</a:t>
                      </a:r>
                      <a:endParaRPr/>
                    </a:p>
                  </a:txBody>
                  <a:tcPr marT="91425" marB="91425" marR="91425" marL="91425"/>
                </a:tc>
                <a:tc>
                  <a:txBody>
                    <a:bodyPr>
                      <a:noAutofit/>
                    </a:bodyPr>
                    <a:lstStyle/>
                    <a:p>
                      <a:pPr indent="0" lvl="0" marL="0">
                        <a:spcBef>
                          <a:spcPts val="0"/>
                        </a:spcBef>
                        <a:spcAft>
                          <a:spcPts val="0"/>
                        </a:spcAft>
                        <a:buNone/>
                      </a:pPr>
                      <a:r>
                        <a:rPr lang="en"/>
                        <a:t>0%</a:t>
                      </a:r>
                      <a:endParaRPr/>
                    </a:p>
                  </a:txBody>
                  <a:tcPr marT="91425" marB="91425" marR="91425" marL="91425"/>
                </a:tc>
                <a:tc>
                  <a:txBody>
                    <a:bodyPr>
                      <a:noAutofit/>
                    </a:bodyPr>
                    <a:lstStyle/>
                    <a:p>
                      <a:pPr indent="0" lvl="0" marL="0">
                        <a:spcBef>
                          <a:spcPts val="0"/>
                        </a:spcBef>
                        <a:spcAft>
                          <a:spcPts val="0"/>
                        </a:spcAft>
                        <a:buNone/>
                      </a:pPr>
                      <a:r>
                        <a:rPr lang="en"/>
                        <a:t>5%</a:t>
                      </a:r>
                      <a:endParaRPr/>
                    </a:p>
                  </a:txBody>
                  <a:tcPr marT="91425" marB="91425" marR="91425" marL="91425"/>
                </a:tc>
                <a:tc>
                  <a:txBody>
                    <a:bodyPr>
                      <a:noAutofit/>
                    </a:bodyPr>
                    <a:lstStyle/>
                    <a:p>
                      <a:pPr indent="0" lvl="0" marL="0">
                        <a:spcBef>
                          <a:spcPts val="0"/>
                        </a:spcBef>
                        <a:spcAft>
                          <a:spcPts val="0"/>
                        </a:spcAft>
                        <a:buNone/>
                      </a:pPr>
                      <a:r>
                        <a:rPr lang="en"/>
                        <a:t>5%</a:t>
                      </a:r>
                      <a:endParaRPr/>
                    </a:p>
                  </a:txBody>
                  <a:tcPr marT="91425" marB="91425" marR="91425" marL="91425"/>
                </a:tc>
              </a:tr>
              <a:tr h="396200">
                <a:tc>
                  <a:txBody>
                    <a:bodyPr>
                      <a:noAutofit/>
                    </a:bodyPr>
                    <a:lstStyle/>
                    <a:p>
                      <a:pPr indent="0" lvl="0" marL="0">
                        <a:spcBef>
                          <a:spcPts val="0"/>
                        </a:spcBef>
                        <a:spcAft>
                          <a:spcPts val="0"/>
                        </a:spcAft>
                        <a:buNone/>
                      </a:pPr>
                      <a:r>
                        <a:rPr lang="en"/>
                        <a:t>High School</a:t>
                      </a:r>
                      <a:endParaRPr/>
                    </a:p>
                  </a:txBody>
                  <a:tcPr marT="91425" marB="91425" marR="91425" marL="91425">
                    <a:solidFill>
                      <a:srgbClr val="F6B26B"/>
                    </a:solidFill>
                  </a:tcPr>
                </a:tc>
                <a:tc>
                  <a:txBody>
                    <a:bodyPr>
                      <a:noAutofit/>
                    </a:bodyPr>
                    <a:lstStyle/>
                    <a:p>
                      <a:pPr indent="0" lvl="0" marL="0">
                        <a:spcBef>
                          <a:spcPts val="0"/>
                        </a:spcBef>
                        <a:spcAft>
                          <a:spcPts val="0"/>
                        </a:spcAft>
                        <a:buNone/>
                      </a:pPr>
                      <a:r>
                        <a:rPr lang="en"/>
                        <a:t>30%</a:t>
                      </a:r>
                      <a:endParaRPr/>
                    </a:p>
                  </a:txBody>
                  <a:tcPr marT="91425" marB="91425" marR="91425" marL="91425"/>
                </a:tc>
                <a:tc>
                  <a:txBody>
                    <a:bodyPr>
                      <a:noAutofit/>
                    </a:bodyPr>
                    <a:lstStyle/>
                    <a:p>
                      <a:pPr indent="0" lvl="0" marL="0">
                        <a:spcBef>
                          <a:spcPts val="0"/>
                        </a:spcBef>
                        <a:spcAft>
                          <a:spcPts val="0"/>
                        </a:spcAft>
                        <a:buNone/>
                      </a:pPr>
                      <a:r>
                        <a:rPr lang="en"/>
                        <a:t>0%</a:t>
                      </a:r>
                      <a:endParaRPr/>
                    </a:p>
                  </a:txBody>
                  <a:tcPr marT="91425" marB="91425" marR="91425" marL="91425"/>
                </a:tc>
                <a:tc>
                  <a:txBody>
                    <a:bodyPr>
                      <a:noAutofit/>
                    </a:bodyPr>
                    <a:lstStyle/>
                    <a:p>
                      <a:pPr indent="0" lvl="0" marL="0">
                        <a:spcBef>
                          <a:spcPts val="0"/>
                        </a:spcBef>
                        <a:spcAft>
                          <a:spcPts val="0"/>
                        </a:spcAft>
                        <a:buNone/>
                      </a:pPr>
                      <a:r>
                        <a:rPr lang="en"/>
                        <a:t>50%</a:t>
                      </a:r>
                      <a:endParaRPr/>
                    </a:p>
                  </a:txBody>
                  <a:tcPr marT="91425" marB="91425" marR="91425" marL="91425"/>
                </a:tc>
                <a:tc>
                  <a:txBody>
                    <a:bodyPr>
                      <a:noAutofit/>
                    </a:bodyPr>
                    <a:lstStyle/>
                    <a:p>
                      <a:pPr indent="0" lvl="0" marL="0">
                        <a:spcBef>
                          <a:spcPts val="0"/>
                        </a:spcBef>
                        <a:spcAft>
                          <a:spcPts val="0"/>
                        </a:spcAft>
                        <a:buNone/>
                      </a:pPr>
                      <a:r>
                        <a:rPr lang="en"/>
                        <a:t>5%</a:t>
                      </a:r>
                      <a:endParaRPr/>
                    </a:p>
                  </a:txBody>
                  <a:tcPr marT="91425" marB="91425" marR="91425" marL="91425"/>
                </a:tc>
                <a:tc>
                  <a:txBody>
                    <a:bodyPr>
                      <a:noAutofit/>
                    </a:bodyPr>
                    <a:lstStyle/>
                    <a:p>
                      <a:pPr indent="0" lvl="0" marL="0">
                        <a:spcBef>
                          <a:spcPts val="0"/>
                        </a:spcBef>
                        <a:spcAft>
                          <a:spcPts val="0"/>
                        </a:spcAft>
                        <a:buNone/>
                      </a:pPr>
                      <a:r>
                        <a:rPr lang="en"/>
                        <a:t>15%</a:t>
                      </a:r>
                      <a:endParaRPr/>
                    </a:p>
                  </a:txBody>
                  <a:tcPr marT="91425" marB="91425" marR="91425" marL="91425"/>
                </a:tc>
              </a:tr>
              <a:tr h="396200">
                <a:tc>
                  <a:txBody>
                    <a:bodyPr>
                      <a:noAutofit/>
                    </a:bodyPr>
                    <a:lstStyle/>
                    <a:p>
                      <a:pPr indent="0" lvl="0" marL="0" rtl="0">
                        <a:spcBef>
                          <a:spcPts val="0"/>
                        </a:spcBef>
                        <a:spcAft>
                          <a:spcPts val="0"/>
                        </a:spcAft>
                        <a:buNone/>
                      </a:pPr>
                      <a:r>
                        <a:rPr lang="en"/>
                        <a:t>HomeLink</a:t>
                      </a:r>
                      <a:endParaRPr/>
                    </a:p>
                  </a:txBody>
                  <a:tcPr marT="91425" marB="91425" marR="91425" marL="91425">
                    <a:solidFill>
                      <a:srgbClr val="F6B26B"/>
                    </a:solidFill>
                  </a:tcPr>
                </a:tc>
                <a:tc>
                  <a:txBody>
                    <a:bodyPr>
                      <a:noAutofit/>
                    </a:bodyPr>
                    <a:lstStyle/>
                    <a:p>
                      <a:pPr indent="0" lvl="0" marL="0" rtl="0">
                        <a:spcBef>
                          <a:spcPts val="0"/>
                        </a:spcBef>
                        <a:spcAft>
                          <a:spcPts val="0"/>
                        </a:spcAft>
                        <a:buNone/>
                      </a:pPr>
                      <a:r>
                        <a:rPr lang="en"/>
                        <a:t>30%</a:t>
                      </a:r>
                      <a:endParaRPr/>
                    </a:p>
                  </a:txBody>
                  <a:tcPr marT="91425" marB="91425" marR="91425" marL="91425"/>
                </a:tc>
                <a:tc>
                  <a:txBody>
                    <a:bodyPr>
                      <a:noAutofit/>
                    </a:bodyPr>
                    <a:lstStyle/>
                    <a:p>
                      <a:pPr indent="0" lvl="0" marL="0">
                        <a:spcBef>
                          <a:spcPts val="0"/>
                        </a:spcBef>
                        <a:spcAft>
                          <a:spcPts val="0"/>
                        </a:spcAft>
                        <a:buNone/>
                      </a:pPr>
                      <a:r>
                        <a:rPr lang="en"/>
                        <a:t>25%</a:t>
                      </a:r>
                      <a:endParaRPr/>
                    </a:p>
                  </a:txBody>
                  <a:tcPr marT="91425" marB="91425" marR="91425" marL="91425"/>
                </a:tc>
                <a:tc>
                  <a:txBody>
                    <a:bodyPr>
                      <a:noAutofit/>
                    </a:bodyPr>
                    <a:lstStyle/>
                    <a:p>
                      <a:pPr indent="0" lvl="0" marL="0">
                        <a:spcBef>
                          <a:spcPts val="0"/>
                        </a:spcBef>
                        <a:spcAft>
                          <a:spcPts val="0"/>
                        </a:spcAft>
                        <a:buNone/>
                      </a:pPr>
                      <a:r>
                        <a:rPr lang="en"/>
                        <a:t>25%</a:t>
                      </a:r>
                      <a:endParaRPr/>
                    </a:p>
                  </a:txBody>
                  <a:tcPr marT="91425" marB="91425" marR="91425" marL="91425"/>
                </a:tc>
                <a:tc>
                  <a:txBody>
                    <a:bodyPr>
                      <a:noAutofit/>
                    </a:bodyPr>
                    <a:lstStyle/>
                    <a:p>
                      <a:pPr indent="0" lvl="0" marL="0">
                        <a:spcBef>
                          <a:spcPts val="0"/>
                        </a:spcBef>
                        <a:spcAft>
                          <a:spcPts val="0"/>
                        </a:spcAft>
                        <a:buNone/>
                      </a:pPr>
                      <a:r>
                        <a:rPr lang="en"/>
                        <a:t>5%</a:t>
                      </a:r>
                      <a:endParaRPr/>
                    </a:p>
                  </a:txBody>
                  <a:tcPr marT="91425" marB="91425" marR="91425" marL="91425"/>
                </a:tc>
                <a:tc>
                  <a:txBody>
                    <a:bodyPr>
                      <a:noAutofit/>
                    </a:bodyPr>
                    <a:lstStyle/>
                    <a:p>
                      <a:pPr indent="0" lvl="0" marL="0">
                        <a:spcBef>
                          <a:spcPts val="0"/>
                        </a:spcBef>
                        <a:spcAft>
                          <a:spcPts val="0"/>
                        </a:spcAft>
                        <a:buNone/>
                      </a:pPr>
                      <a:r>
                        <a:rPr lang="en"/>
                        <a:t>15%</a:t>
                      </a:r>
                      <a:endParaRPr/>
                    </a:p>
                  </a:txBody>
                  <a:tcPr marT="91425" marB="91425" marR="91425" marL="91425"/>
                </a:tc>
              </a:tr>
            </a:tbl>
          </a:graphicData>
        </a:graphic>
      </p:graphicFrame>
      <p:sp>
        <p:nvSpPr>
          <p:cNvPr id="146" name="Shape 1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Proposed Weighting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p:nvPr/>
        </p:nvSpPr>
        <p:spPr>
          <a:xfrm>
            <a:off x="106400" y="1200575"/>
            <a:ext cx="2270100" cy="1347900"/>
          </a:xfrm>
          <a:prstGeom prst="roundRect">
            <a:avLst>
              <a:gd fmla="val 16667" name="adj"/>
            </a:avLst>
          </a:prstGeom>
          <a:solidFill>
            <a:srgbClr val="E69138"/>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algn="ctr">
              <a:spcBef>
                <a:spcPts val="0"/>
              </a:spcBef>
              <a:spcAft>
                <a:spcPts val="0"/>
              </a:spcAft>
              <a:buNone/>
            </a:pPr>
            <a:r>
              <a:rPr b="1" lang="en" sz="1100"/>
              <a:t>First Identification Window</a:t>
            </a:r>
            <a:endParaRPr b="1" sz="1100"/>
          </a:p>
          <a:p>
            <a:pPr indent="0" lvl="0" marL="0" algn="ctr">
              <a:spcBef>
                <a:spcPts val="0"/>
              </a:spcBef>
              <a:spcAft>
                <a:spcPts val="0"/>
              </a:spcAft>
              <a:buNone/>
            </a:pPr>
            <a:r>
              <a:rPr b="1" lang="en" sz="1100"/>
              <a:t>In spring 2018...</a:t>
            </a:r>
            <a:r>
              <a:rPr lang="en" sz="1100"/>
              <a:t> </a:t>
            </a:r>
            <a:endParaRPr sz="1100"/>
          </a:p>
          <a:p>
            <a:pPr indent="0" lvl="0" marL="0" algn="ctr">
              <a:spcBef>
                <a:spcPts val="0"/>
              </a:spcBef>
              <a:spcAft>
                <a:spcPts val="0"/>
              </a:spcAft>
              <a:buNone/>
            </a:pPr>
            <a:r>
              <a:t/>
            </a:r>
            <a:endParaRPr sz="1200"/>
          </a:p>
          <a:p>
            <a:pPr indent="0" lvl="0" marL="0" algn="ctr">
              <a:spcBef>
                <a:spcPts val="0"/>
              </a:spcBef>
              <a:spcAft>
                <a:spcPts val="0"/>
              </a:spcAft>
              <a:buNone/>
            </a:pPr>
            <a:r>
              <a:rPr lang="en" sz="1200"/>
              <a:t>Schools will be identified</a:t>
            </a:r>
            <a:endParaRPr i="1" sz="1200"/>
          </a:p>
          <a:p>
            <a:pPr indent="0" lvl="0" marL="0" algn="ctr">
              <a:spcBef>
                <a:spcPts val="0"/>
              </a:spcBef>
              <a:spcAft>
                <a:spcPts val="0"/>
              </a:spcAft>
              <a:buNone/>
            </a:pPr>
            <a:r>
              <a:rPr i="1" lang="en" sz="1200"/>
              <a:t>based on 14-15, 15-16, and 16-17 data</a:t>
            </a:r>
            <a:endParaRPr i="1" sz="1200"/>
          </a:p>
        </p:txBody>
      </p:sp>
      <p:sp>
        <p:nvSpPr>
          <p:cNvPr id="152" name="Shape 152"/>
          <p:cNvSpPr txBox="1"/>
          <p:nvPr>
            <p:ph type="title"/>
          </p:nvPr>
        </p:nvSpPr>
        <p:spPr>
          <a:xfrm>
            <a:off x="271600" y="3086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When does this all start?</a:t>
            </a:r>
            <a:endParaRPr/>
          </a:p>
        </p:txBody>
      </p:sp>
      <p:pic>
        <p:nvPicPr>
          <p:cNvPr id="153" name="Shape 153"/>
          <p:cNvPicPr preferRelativeResize="0"/>
          <p:nvPr/>
        </p:nvPicPr>
        <p:blipFill>
          <a:blip r:embed="rId3">
            <a:alphaModFix/>
          </a:blip>
          <a:stretch>
            <a:fillRect/>
          </a:stretch>
        </p:blipFill>
        <p:spPr>
          <a:xfrm>
            <a:off x="2664700" y="996625"/>
            <a:ext cx="6280501" cy="3957375"/>
          </a:xfrm>
          <a:prstGeom prst="rect">
            <a:avLst/>
          </a:prstGeom>
          <a:noFill/>
          <a:ln>
            <a:noFill/>
          </a:ln>
        </p:spPr>
      </p:pic>
      <p:sp>
        <p:nvSpPr>
          <p:cNvPr id="154" name="Shape 154"/>
          <p:cNvSpPr/>
          <p:nvPr/>
        </p:nvSpPr>
        <p:spPr>
          <a:xfrm>
            <a:off x="106400" y="2667075"/>
            <a:ext cx="2270100" cy="1308900"/>
          </a:xfrm>
          <a:prstGeom prst="roundRect">
            <a:avLst>
              <a:gd fmla="val 16667" name="adj"/>
            </a:avLst>
          </a:prstGeom>
          <a:solidFill>
            <a:srgbClr val="E69138"/>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algn="ctr">
              <a:spcBef>
                <a:spcPts val="0"/>
              </a:spcBef>
              <a:spcAft>
                <a:spcPts val="0"/>
              </a:spcAft>
              <a:buNone/>
            </a:pPr>
            <a:r>
              <a:rPr b="1" lang="en" sz="1100">
                <a:solidFill>
                  <a:schemeClr val="dk1"/>
                </a:solidFill>
              </a:rPr>
              <a:t>Next Identification Window</a:t>
            </a:r>
            <a:endParaRPr b="1" sz="1100">
              <a:solidFill>
                <a:schemeClr val="dk1"/>
              </a:solidFill>
            </a:endParaRPr>
          </a:p>
          <a:p>
            <a:pPr indent="0" lvl="0" marL="0" algn="ctr">
              <a:spcBef>
                <a:spcPts val="0"/>
              </a:spcBef>
              <a:spcAft>
                <a:spcPts val="0"/>
              </a:spcAft>
              <a:buNone/>
            </a:pPr>
            <a:r>
              <a:rPr b="1" lang="en" sz="1100">
                <a:solidFill>
                  <a:schemeClr val="dk1"/>
                </a:solidFill>
              </a:rPr>
              <a:t>in spring 2021...</a:t>
            </a:r>
            <a:r>
              <a:rPr lang="en" sz="1100">
                <a:solidFill>
                  <a:schemeClr val="dk1"/>
                </a:solidFill>
              </a:rPr>
              <a:t> </a:t>
            </a:r>
            <a:endParaRPr sz="1100">
              <a:solidFill>
                <a:schemeClr val="dk1"/>
              </a:solidFill>
            </a:endParaRPr>
          </a:p>
          <a:p>
            <a:pPr indent="0" lvl="0" marL="0" algn="ctr">
              <a:spcBef>
                <a:spcPts val="0"/>
              </a:spcBef>
              <a:spcAft>
                <a:spcPts val="0"/>
              </a:spcAft>
              <a:buNone/>
            </a:pPr>
            <a:r>
              <a:t/>
            </a:r>
            <a:endParaRPr sz="1200">
              <a:solidFill>
                <a:schemeClr val="dk1"/>
              </a:solidFill>
            </a:endParaRPr>
          </a:p>
          <a:p>
            <a:pPr indent="0" lvl="0" marL="0" algn="ctr">
              <a:spcBef>
                <a:spcPts val="0"/>
              </a:spcBef>
              <a:spcAft>
                <a:spcPts val="0"/>
              </a:spcAft>
              <a:buNone/>
            </a:pPr>
            <a:r>
              <a:rPr lang="en" sz="1200">
                <a:solidFill>
                  <a:schemeClr val="dk1"/>
                </a:solidFill>
              </a:rPr>
              <a:t>Schools will be identified</a:t>
            </a:r>
            <a:endParaRPr i="1" sz="1200">
              <a:solidFill>
                <a:schemeClr val="dk1"/>
              </a:solidFill>
            </a:endParaRPr>
          </a:p>
          <a:p>
            <a:pPr indent="0" lvl="0" marL="0" rtl="0" algn="ctr">
              <a:spcBef>
                <a:spcPts val="0"/>
              </a:spcBef>
              <a:spcAft>
                <a:spcPts val="0"/>
              </a:spcAft>
              <a:buClr>
                <a:schemeClr val="dk1"/>
              </a:buClr>
              <a:buSzPts val="1100"/>
              <a:buFont typeface="Arial"/>
              <a:buNone/>
            </a:pPr>
            <a:r>
              <a:rPr i="1" lang="en" sz="1200">
                <a:solidFill>
                  <a:schemeClr val="dk1"/>
                </a:solidFill>
              </a:rPr>
              <a:t>based on 17-18, 18-19, and 19-20 data</a:t>
            </a:r>
            <a:endParaRPr sz="1200"/>
          </a:p>
        </p:txBody>
      </p:sp>
      <p:sp>
        <p:nvSpPr>
          <p:cNvPr id="155" name="Shape 155"/>
          <p:cNvSpPr/>
          <p:nvPr/>
        </p:nvSpPr>
        <p:spPr>
          <a:xfrm>
            <a:off x="106400" y="4094575"/>
            <a:ext cx="2270100" cy="744900"/>
          </a:xfrm>
          <a:prstGeom prst="roundRect">
            <a:avLst>
              <a:gd fmla="val 16667" name="adj"/>
            </a:avLst>
          </a:prstGeom>
          <a:solidFill>
            <a:srgbClr val="E69138"/>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chemeClr val="dk1"/>
                </a:solidFill>
              </a:rPr>
              <a:t>Also in 2021...</a:t>
            </a:r>
            <a:endParaRPr b="1" sz="1100">
              <a:solidFill>
                <a:schemeClr val="dk1"/>
              </a:solidFill>
            </a:endParaRPr>
          </a:p>
          <a:p>
            <a:pPr indent="0" lvl="0" marL="0" rtl="0" algn="ctr">
              <a:spcBef>
                <a:spcPts val="0"/>
              </a:spcBef>
              <a:spcAft>
                <a:spcPts val="0"/>
              </a:spcAft>
              <a:buNone/>
            </a:pPr>
            <a:r>
              <a:rPr lang="en" sz="1100">
                <a:solidFill>
                  <a:schemeClr val="dk1"/>
                </a:solidFill>
              </a:rPr>
              <a:t>WCAS is added </a:t>
            </a:r>
            <a:endParaRPr sz="1100">
              <a:solidFill>
                <a:schemeClr val="dk1"/>
              </a:solidFill>
            </a:endParaRPr>
          </a:p>
          <a:p>
            <a:pPr indent="0" lvl="0" marL="0" rtl="0" algn="ctr">
              <a:spcBef>
                <a:spcPts val="0"/>
              </a:spcBef>
              <a:spcAft>
                <a:spcPts val="0"/>
              </a:spcAft>
              <a:buNone/>
            </a:pPr>
            <a:r>
              <a:rPr lang="en" sz="1100">
                <a:solidFill>
                  <a:schemeClr val="dk1"/>
                </a:solidFill>
              </a:rPr>
              <a:t>Additional SQSS added</a:t>
            </a:r>
            <a:endParaRPr sz="1100">
              <a:solidFill>
                <a:schemeClr val="dk1"/>
              </a:solidFill>
            </a:endParaRPr>
          </a:p>
        </p:txBody>
      </p:sp>
      <p:sp>
        <p:nvSpPr>
          <p:cNvPr id="156" name="Shape 156"/>
          <p:cNvSpPr/>
          <p:nvPr/>
        </p:nvSpPr>
        <p:spPr>
          <a:xfrm>
            <a:off x="4385725" y="213900"/>
            <a:ext cx="4707600" cy="1269300"/>
          </a:xfrm>
          <a:prstGeom prst="roundRect">
            <a:avLst>
              <a:gd fmla="val 16667" name="adj"/>
            </a:avLst>
          </a:prstGeom>
          <a:solidFill>
            <a:srgbClr val="E69138"/>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rtl="0">
              <a:spcBef>
                <a:spcPts val="0"/>
              </a:spcBef>
              <a:spcAft>
                <a:spcPts val="0"/>
              </a:spcAft>
              <a:buNone/>
            </a:pPr>
            <a:r>
              <a:rPr b="1" lang="en">
                <a:solidFill>
                  <a:schemeClr val="dk1"/>
                </a:solidFill>
              </a:rPr>
              <a:t>Identification Process for This Year</a:t>
            </a:r>
            <a:endParaRPr b="1">
              <a:solidFill>
                <a:schemeClr val="dk1"/>
              </a:solidFill>
            </a:endParaRPr>
          </a:p>
          <a:p>
            <a:pPr indent="0" lvl="0" marL="0" rtl="0">
              <a:spcBef>
                <a:spcPts val="0"/>
              </a:spcBef>
              <a:spcAft>
                <a:spcPts val="0"/>
              </a:spcAft>
              <a:buClr>
                <a:schemeClr val="dk1"/>
              </a:buClr>
              <a:buSzPts val="1100"/>
              <a:buFont typeface="Arial"/>
              <a:buNone/>
            </a:pPr>
            <a:r>
              <a:rPr lang="en">
                <a:solidFill>
                  <a:schemeClr val="dk1"/>
                </a:solidFill>
              </a:rPr>
              <a:t>Mid December: preliminary notification to schools</a:t>
            </a:r>
            <a:endParaRPr>
              <a:solidFill>
                <a:schemeClr val="dk1"/>
              </a:solidFill>
            </a:endParaRPr>
          </a:p>
          <a:p>
            <a:pPr indent="0" lvl="0" marL="0" rtl="0">
              <a:spcBef>
                <a:spcPts val="0"/>
              </a:spcBef>
              <a:spcAft>
                <a:spcPts val="0"/>
              </a:spcAft>
              <a:buClr>
                <a:schemeClr val="dk1"/>
              </a:buClr>
              <a:buSzPts val="1100"/>
              <a:buFont typeface="Arial"/>
              <a:buNone/>
            </a:pPr>
            <a:r>
              <a:rPr lang="en">
                <a:solidFill>
                  <a:schemeClr val="dk1"/>
                </a:solidFill>
              </a:rPr>
              <a:t>Early February: additional re-run of data to validate</a:t>
            </a:r>
            <a:endParaRPr>
              <a:solidFill>
                <a:schemeClr val="dk1"/>
              </a:solidFill>
            </a:endParaRPr>
          </a:p>
          <a:p>
            <a:pPr indent="0" lvl="0" marL="0" rtl="0">
              <a:spcBef>
                <a:spcPts val="0"/>
              </a:spcBef>
              <a:spcAft>
                <a:spcPts val="0"/>
              </a:spcAft>
              <a:buClr>
                <a:schemeClr val="dk1"/>
              </a:buClr>
              <a:buSzPts val="1100"/>
              <a:buFont typeface="Arial"/>
              <a:buNone/>
            </a:pPr>
            <a:r>
              <a:rPr lang="en">
                <a:solidFill>
                  <a:schemeClr val="dk1"/>
                </a:solidFill>
              </a:rPr>
              <a:t>Mid February: official notification to schools</a:t>
            </a:r>
            <a:endParaRPr>
              <a:solidFill>
                <a:schemeClr val="dk1"/>
              </a:solidFill>
            </a:endParaRPr>
          </a:p>
          <a:p>
            <a:pPr indent="0" lvl="0" marL="0" rtl="0">
              <a:spcBef>
                <a:spcPts val="0"/>
              </a:spcBef>
              <a:spcAft>
                <a:spcPts val="0"/>
              </a:spcAft>
              <a:buClr>
                <a:schemeClr val="dk1"/>
              </a:buClr>
              <a:buSzPts val="1100"/>
              <a:buFont typeface="Arial"/>
              <a:buNone/>
            </a:pPr>
            <a:r>
              <a:rPr lang="en">
                <a:solidFill>
                  <a:schemeClr val="dk1"/>
                </a:solidFill>
              </a:rPr>
              <a:t>March: public release of information</a:t>
            </a:r>
            <a:endParaRPr/>
          </a:p>
        </p:txBody>
      </p:sp>
      <p:sp>
        <p:nvSpPr>
          <p:cNvPr id="157" name="Shape 157"/>
          <p:cNvSpPr/>
          <p:nvPr/>
        </p:nvSpPr>
        <p:spPr>
          <a:xfrm>
            <a:off x="6812625" y="3984625"/>
            <a:ext cx="1548600" cy="802500"/>
          </a:xfrm>
          <a:prstGeom prst="rect">
            <a:avLst/>
          </a:prstGeom>
          <a:noFill/>
          <a:ln cap="flat" cmpd="sng" w="28575">
            <a:solidFill>
              <a:srgbClr val="9900FF"/>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par>
                                <p:cTn fill="hold" nodeType="withEffect" presetClass="exit" presetID="10" presetSubtype="0">
                                  <p:stCondLst>
                                    <p:cond delay="0"/>
                                  </p:stCondLst>
                                  <p:childTnLst>
                                    <p:animEffect filter="fade" transition="out">
                                      <p:cBhvr>
                                        <p:cTn dur="1000"/>
                                        <p:tgtEl>
                                          <p:spTgt spid="151"/>
                                        </p:tgtEl>
                                      </p:cBhvr>
                                    </p:animEffect>
                                    <p:set>
                                      <p:cBhvr>
                                        <p:cTn dur="1" fill="hold">
                                          <p:stCondLst>
                                            <p:cond delay="1000"/>
                                          </p:stCondLst>
                                        </p:cTn>
                                        <p:tgtEl>
                                          <p:spTgt spid="15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54"/>
                                        </p:tgtEl>
                                      </p:cBhvr>
                                    </p:animEffect>
                                    <p:set>
                                      <p:cBhvr>
                                        <p:cTn dur="1" fill="hold">
                                          <p:stCondLst>
                                            <p:cond delay="1000"/>
                                          </p:stCondLst>
                                        </p:cTn>
                                        <p:tgtEl>
                                          <p:spTgt spid="15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55"/>
                                        </p:tgtEl>
                                      </p:cBhvr>
                                    </p:animEffect>
                                    <p:set>
                                      <p:cBhvr>
                                        <p:cTn dur="1" fill="hold">
                                          <p:stCondLst>
                                            <p:cond delay="1000"/>
                                          </p:stCondLst>
                                        </p:cTn>
                                        <p:tgtEl>
                                          <p:spTgt spid="15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Shape 162"/>
          <p:cNvSpPr txBox="1"/>
          <p:nvPr>
            <p:ph type="title"/>
          </p:nvPr>
        </p:nvSpPr>
        <p:spPr>
          <a:xfrm>
            <a:off x="311700" y="3407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N Size for a subgroup for data to "show"</a:t>
            </a:r>
            <a:endParaRPr/>
          </a:p>
        </p:txBody>
      </p:sp>
      <p:sp>
        <p:nvSpPr>
          <p:cNvPr id="163" name="Shape 163"/>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Previous: 10 in a single year					</a:t>
            </a:r>
            <a:endParaRPr/>
          </a:p>
          <a:p>
            <a:pPr indent="0" lvl="0" marL="0">
              <a:spcBef>
                <a:spcPts val="1600"/>
              </a:spcBef>
              <a:spcAft>
                <a:spcPts val="0"/>
              </a:spcAft>
              <a:buNone/>
            </a:pPr>
            <a:r>
              <a:t/>
            </a:r>
            <a:endParaRPr/>
          </a:p>
          <a:p>
            <a:pPr indent="0" lvl="0" marL="0">
              <a:spcBef>
                <a:spcPts val="1600"/>
              </a:spcBef>
              <a:spcAft>
                <a:spcPts val="1600"/>
              </a:spcAft>
              <a:buNone/>
            </a:pPr>
            <a:r>
              <a:t/>
            </a:r>
            <a:endParaRPr/>
          </a:p>
        </p:txBody>
      </p:sp>
      <p:pic>
        <p:nvPicPr>
          <p:cNvPr id="164" name="Shape 164"/>
          <p:cNvPicPr preferRelativeResize="0"/>
          <p:nvPr/>
        </p:nvPicPr>
        <p:blipFill>
          <a:blip r:embed="rId3">
            <a:alphaModFix/>
          </a:blip>
          <a:stretch>
            <a:fillRect/>
          </a:stretch>
        </p:blipFill>
        <p:spPr>
          <a:xfrm>
            <a:off x="794325" y="1861325"/>
            <a:ext cx="2768500" cy="2480300"/>
          </a:xfrm>
          <a:prstGeom prst="rect">
            <a:avLst/>
          </a:prstGeom>
          <a:noFill/>
          <a:ln>
            <a:noFill/>
          </a:ln>
        </p:spPr>
      </p:pic>
      <p:sp>
        <p:nvSpPr>
          <p:cNvPr id="165" name="Shape 16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t>Proposed: 20 total over a 3 year time period</a:t>
            </a:r>
            <a:endParaRPr/>
          </a:p>
        </p:txBody>
      </p:sp>
      <p:pic>
        <p:nvPicPr>
          <p:cNvPr id="166" name="Shape 166"/>
          <p:cNvPicPr preferRelativeResize="0"/>
          <p:nvPr/>
        </p:nvPicPr>
        <p:blipFill>
          <a:blip r:embed="rId4">
            <a:alphaModFix/>
          </a:blip>
          <a:stretch>
            <a:fillRect/>
          </a:stretch>
        </p:blipFill>
        <p:spPr>
          <a:xfrm>
            <a:off x="4653975" y="1963238"/>
            <a:ext cx="3019425" cy="2276475"/>
          </a:xfrm>
          <a:prstGeom prst="rect">
            <a:avLst/>
          </a:prstGeom>
          <a:noFill/>
          <a:ln>
            <a:noFill/>
          </a:ln>
        </p:spPr>
      </p:pic>
      <p:sp>
        <p:nvSpPr>
          <p:cNvPr id="167" name="Shape 167"/>
          <p:cNvSpPr/>
          <p:nvPr/>
        </p:nvSpPr>
        <p:spPr>
          <a:xfrm>
            <a:off x="4610700" y="4341625"/>
            <a:ext cx="4443300" cy="714600"/>
          </a:xfrm>
          <a:prstGeom prst="roundRect">
            <a:avLst>
              <a:gd fmla="val 16667" name="adj"/>
            </a:avLst>
          </a:prstGeom>
          <a:solidFill>
            <a:srgbClr val="F9CB9C"/>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algn="ctr">
              <a:spcBef>
                <a:spcPts val="0"/>
              </a:spcBef>
              <a:spcAft>
                <a:spcPts val="0"/>
              </a:spcAft>
              <a:buNone/>
            </a:pPr>
            <a:r>
              <a:rPr b="1" i="1" lang="en" sz="1200"/>
              <a:t>Important! </a:t>
            </a:r>
            <a:r>
              <a:rPr i="1" lang="en" sz="1200"/>
              <a:t> In order to generate an overall score, students must have proficiency AND growth scores. If it seems weird that you are missing a subgroup's data, call Gina. </a:t>
            </a:r>
            <a:endParaRPr i="1" sz="1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Shape 172"/>
          <p:cNvSpPr txBox="1"/>
          <p:nvPr>
            <p:ph idx="1" type="body"/>
          </p:nvPr>
        </p:nvSpPr>
        <p:spPr>
          <a:xfrm>
            <a:off x="164050" y="1374450"/>
            <a:ext cx="4236300" cy="3416400"/>
          </a:xfrm>
          <a:prstGeom prst="rect">
            <a:avLst/>
          </a:prstGeom>
          <a:ln cap="flat" cmpd="sng" w="9525">
            <a:solidFill>
              <a:srgbClr val="000000"/>
            </a:solidFill>
            <a:prstDash val="solid"/>
            <a:round/>
            <a:headEnd len="med" w="med" type="none"/>
            <a:tailEnd len="med" w="med"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t>Previous: "Continuous Enrollment" - </a:t>
            </a:r>
            <a:endParaRPr b="1"/>
          </a:p>
          <a:p>
            <a:pPr indent="0" lvl="0" marL="0" algn="ctr">
              <a:spcBef>
                <a:spcPts val="1600"/>
              </a:spcBef>
              <a:spcAft>
                <a:spcPts val="0"/>
              </a:spcAft>
              <a:buNone/>
            </a:pPr>
            <a:r>
              <a:rPr b="1" lang="en"/>
              <a:t>Enrolled from October 1 through testing window</a:t>
            </a:r>
            <a:endParaRPr b="1"/>
          </a:p>
          <a:p>
            <a:pPr indent="0" lvl="0" marL="0">
              <a:spcBef>
                <a:spcPts val="1600"/>
              </a:spcBef>
              <a:spcAft>
                <a:spcPts val="0"/>
              </a:spcAft>
              <a:buNone/>
            </a:pPr>
            <a:r>
              <a:t/>
            </a:r>
            <a:endParaRPr/>
          </a:p>
          <a:p>
            <a:pPr indent="0" lvl="0" marL="0" rtl="0">
              <a:spcBef>
                <a:spcPts val="1600"/>
              </a:spcBef>
              <a:spcAft>
                <a:spcPts val="0"/>
              </a:spcAft>
              <a:buNone/>
            </a:pPr>
            <a:r>
              <a:t/>
            </a:r>
            <a:endParaRPr/>
          </a:p>
          <a:p>
            <a:pPr indent="0" lvl="0" marL="0" rtl="0" algn="ctr">
              <a:spcBef>
                <a:spcPts val="1600"/>
              </a:spcBef>
              <a:spcAft>
                <a:spcPts val="0"/>
              </a:spcAft>
              <a:buClr>
                <a:schemeClr val="dk1"/>
              </a:buClr>
              <a:buSzPts val="1100"/>
              <a:buFont typeface="Arial"/>
              <a:buNone/>
            </a:pPr>
            <a:r>
              <a:rPr i="1" lang="en"/>
              <a:t>What did this mean for us? </a:t>
            </a:r>
            <a:endParaRPr i="1"/>
          </a:p>
          <a:p>
            <a:pPr indent="0" lvl="0" marL="0" rtl="0" algn="ctr">
              <a:spcBef>
                <a:spcPts val="1600"/>
              </a:spcBef>
              <a:spcAft>
                <a:spcPts val="1600"/>
              </a:spcAft>
              <a:buClr>
                <a:schemeClr val="dk1"/>
              </a:buClr>
              <a:buSzPts val="1100"/>
              <a:buFont typeface="Arial"/>
              <a:buNone/>
            </a:pPr>
            <a:r>
              <a:rPr i="1" lang="en"/>
              <a:t>A student who attends October 1-December 1, and then re-enrolls January 24-May 15 didn't "count" </a:t>
            </a:r>
            <a:endParaRPr/>
          </a:p>
        </p:txBody>
      </p:sp>
      <p:sp>
        <p:nvSpPr>
          <p:cNvPr id="173" name="Shape 17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Which students are "counted"?</a:t>
            </a:r>
            <a:endParaRPr/>
          </a:p>
        </p:txBody>
      </p:sp>
      <p:sp>
        <p:nvSpPr>
          <p:cNvPr id="174" name="Shape 174"/>
          <p:cNvSpPr txBox="1"/>
          <p:nvPr>
            <p:ph idx="2" type="body"/>
          </p:nvPr>
        </p:nvSpPr>
        <p:spPr>
          <a:xfrm>
            <a:off x="4487300" y="1374450"/>
            <a:ext cx="4531500" cy="3416400"/>
          </a:xfrm>
          <a:prstGeom prst="rect">
            <a:avLst/>
          </a:prstGeom>
          <a:ln cap="flat" cmpd="sng" w="9525">
            <a:solidFill>
              <a:srgbClr val="000000"/>
            </a:solidFill>
            <a:prstDash val="solid"/>
            <a:round/>
            <a:headEnd len="med" w="med" type="none"/>
            <a:tailEnd len="med" w="med" type="none"/>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a:t>New: "Half Year Enrollment" - </a:t>
            </a:r>
            <a:endParaRPr b="1"/>
          </a:p>
          <a:p>
            <a:pPr indent="0" lvl="0" marL="0" rtl="0" algn="ctr">
              <a:lnSpc>
                <a:spcPct val="100000"/>
              </a:lnSpc>
              <a:spcBef>
                <a:spcPts val="1600"/>
              </a:spcBef>
              <a:spcAft>
                <a:spcPts val="0"/>
              </a:spcAft>
              <a:buNone/>
            </a:pPr>
            <a:r>
              <a:rPr b="1" lang="en"/>
              <a:t>Enrolled on October 1 and enrolled for 150 cumulative calendar days</a:t>
            </a:r>
            <a:endParaRPr b="1"/>
          </a:p>
          <a:p>
            <a:pPr indent="0" lvl="0" marL="0" rtl="0">
              <a:spcBef>
                <a:spcPts val="1600"/>
              </a:spcBef>
              <a:spcAft>
                <a:spcPts val="0"/>
              </a:spcAft>
              <a:buNone/>
            </a:pPr>
            <a:r>
              <a:t/>
            </a:r>
            <a:endParaRPr/>
          </a:p>
          <a:p>
            <a:pPr indent="0" lvl="0" marL="0" rtl="0">
              <a:spcBef>
                <a:spcPts val="1600"/>
              </a:spcBef>
              <a:spcAft>
                <a:spcPts val="0"/>
              </a:spcAft>
              <a:buNone/>
            </a:pPr>
            <a:r>
              <a:t/>
            </a:r>
            <a:endParaRPr/>
          </a:p>
          <a:p>
            <a:pPr indent="0" lvl="0" marL="0" rtl="0" algn="ctr">
              <a:spcBef>
                <a:spcPts val="1600"/>
              </a:spcBef>
              <a:spcAft>
                <a:spcPts val="0"/>
              </a:spcAft>
              <a:buNone/>
            </a:pPr>
            <a:r>
              <a:rPr i="1" lang="en"/>
              <a:t>What does this mean for us? </a:t>
            </a:r>
            <a:endParaRPr i="1"/>
          </a:p>
          <a:p>
            <a:pPr indent="0" lvl="0" marL="0" rtl="0" algn="ctr">
              <a:spcBef>
                <a:spcPts val="1600"/>
              </a:spcBef>
              <a:spcAft>
                <a:spcPts val="1600"/>
              </a:spcAft>
              <a:buNone/>
            </a:pPr>
            <a:r>
              <a:rPr i="1" lang="en"/>
              <a:t>A student who attends October 1-December 1, and then re-enrolls January 24-May 15 "counts" </a:t>
            </a:r>
            <a:endParaRPr i="1"/>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Shape 17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What is proficiency? What is growth?</a:t>
            </a:r>
            <a:endParaRPr/>
          </a:p>
        </p:txBody>
      </p:sp>
      <p:sp>
        <p:nvSpPr>
          <p:cNvPr id="180" name="Shape 180"/>
          <p:cNvSpPr/>
          <p:nvPr/>
        </p:nvSpPr>
        <p:spPr>
          <a:xfrm>
            <a:off x="2474825" y="3425000"/>
            <a:ext cx="4533600" cy="1516500"/>
          </a:xfrm>
          <a:prstGeom prst="roundRect">
            <a:avLst>
              <a:gd fmla="val 16667" name="adj"/>
            </a:avLst>
          </a:prstGeom>
          <a:solidFill>
            <a:srgbClr val="F6B26B"/>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rPr lang="en" sz="1200"/>
              <a:t>For example...</a:t>
            </a:r>
            <a:endParaRPr sz="1200"/>
          </a:p>
          <a:p>
            <a:pPr indent="0" lvl="0" marL="0">
              <a:spcBef>
                <a:spcPts val="0"/>
              </a:spcBef>
              <a:spcAft>
                <a:spcPts val="0"/>
              </a:spcAft>
              <a:buNone/>
            </a:pPr>
            <a:r>
              <a:t/>
            </a:r>
            <a:endParaRPr sz="1200"/>
          </a:p>
          <a:p>
            <a:pPr indent="0" lvl="0" marL="0">
              <a:spcBef>
                <a:spcPts val="0"/>
              </a:spcBef>
              <a:spcAft>
                <a:spcPts val="0"/>
              </a:spcAft>
              <a:buNone/>
            </a:pPr>
            <a:r>
              <a:rPr lang="en" sz="1200"/>
              <a:t>1. </a:t>
            </a:r>
            <a:r>
              <a:rPr lang="en" sz="1200"/>
              <a:t>Fourth grade SGP for every student in 2017</a:t>
            </a:r>
            <a:endParaRPr sz="1200"/>
          </a:p>
          <a:p>
            <a:pPr indent="0" lvl="0" marL="0">
              <a:spcBef>
                <a:spcPts val="0"/>
              </a:spcBef>
              <a:spcAft>
                <a:spcPts val="0"/>
              </a:spcAft>
              <a:buNone/>
            </a:pPr>
            <a:r>
              <a:rPr lang="en" sz="1200"/>
              <a:t>2. Fifth grade SGP for every student from both 2017 and 2018</a:t>
            </a:r>
            <a:endParaRPr sz="1200"/>
          </a:p>
          <a:p>
            <a:pPr indent="0" lvl="0" marL="0">
              <a:spcBef>
                <a:spcPts val="0"/>
              </a:spcBef>
              <a:spcAft>
                <a:spcPts val="0"/>
              </a:spcAft>
              <a:buNone/>
            </a:pPr>
            <a:r>
              <a:rPr lang="en" sz="1200"/>
              <a:t>3. All scores are ranked high to low</a:t>
            </a:r>
            <a:endParaRPr sz="1200"/>
          </a:p>
          <a:p>
            <a:pPr indent="0" lvl="0" marL="0">
              <a:spcBef>
                <a:spcPts val="0"/>
              </a:spcBef>
              <a:spcAft>
                <a:spcPts val="0"/>
              </a:spcAft>
              <a:buNone/>
            </a:pPr>
            <a:r>
              <a:t/>
            </a:r>
            <a:endParaRPr sz="1200"/>
          </a:p>
          <a:p>
            <a:pPr indent="0" lvl="0" marL="0" algn="ctr">
              <a:spcBef>
                <a:spcPts val="0"/>
              </a:spcBef>
              <a:spcAft>
                <a:spcPts val="0"/>
              </a:spcAft>
              <a:buNone/>
            </a:pPr>
            <a:r>
              <a:rPr lang="en" sz="1200"/>
              <a:t>Median becomes the school SGP </a:t>
            </a:r>
            <a:endParaRPr sz="1200"/>
          </a:p>
        </p:txBody>
      </p:sp>
      <p:sp>
        <p:nvSpPr>
          <p:cNvPr id="181" name="Shape 181"/>
          <p:cNvSpPr txBox="1"/>
          <p:nvPr>
            <p:ph idx="1" type="body"/>
          </p:nvPr>
        </p:nvSpPr>
        <p:spPr>
          <a:xfrm>
            <a:off x="737850" y="1268275"/>
            <a:ext cx="3999900" cy="1848600"/>
          </a:xfrm>
          <a:prstGeom prst="rect">
            <a:avLst/>
          </a:prstGeom>
          <a:ln cap="flat" cmpd="sng" w="9525">
            <a:solidFill>
              <a:srgbClr val="000000"/>
            </a:solidFill>
            <a:prstDash val="solid"/>
            <a:round/>
            <a:headEnd len="med" w="med" type="none"/>
            <a:tailEnd len="med" w="med" type="none"/>
          </a:ln>
        </p:spPr>
        <p:txBody>
          <a:bodyPr anchorCtr="0" anchor="t" bIns="91425" lIns="91425" spcFirstLastPara="1" rIns="91425" wrap="square" tIns="91425">
            <a:noAutofit/>
          </a:bodyPr>
          <a:lstStyle/>
          <a:p>
            <a:pPr indent="0" lvl="0" marL="0">
              <a:spcBef>
                <a:spcPts val="0"/>
              </a:spcBef>
              <a:spcAft>
                <a:spcPts val="0"/>
              </a:spcAft>
              <a:buNone/>
            </a:pPr>
            <a:r>
              <a:rPr b="1" lang="en"/>
              <a:t>Proficiency</a:t>
            </a:r>
            <a:endParaRPr b="1"/>
          </a:p>
          <a:p>
            <a:pPr indent="-317500" lvl="0" marL="457200">
              <a:spcBef>
                <a:spcPts val="1600"/>
              </a:spcBef>
              <a:spcAft>
                <a:spcPts val="0"/>
              </a:spcAft>
              <a:buSzPts val="1400"/>
              <a:buChar char="❖"/>
            </a:pPr>
            <a:r>
              <a:rPr lang="en"/>
              <a:t>ELA and Math (Level 3 and 4)</a:t>
            </a:r>
            <a:endParaRPr/>
          </a:p>
          <a:p>
            <a:pPr indent="-317500" lvl="0" marL="457200" rtl="0">
              <a:spcBef>
                <a:spcPts val="0"/>
              </a:spcBef>
              <a:spcAft>
                <a:spcPts val="0"/>
              </a:spcAft>
              <a:buSzPts val="1400"/>
              <a:buChar char="❖"/>
            </a:pPr>
            <a:r>
              <a:rPr lang="en"/>
              <a:t>Science starting in 2021</a:t>
            </a:r>
            <a:endParaRPr/>
          </a:p>
          <a:p>
            <a:pPr indent="-317500" lvl="0" marL="457200" rtl="0">
              <a:spcBef>
                <a:spcPts val="0"/>
              </a:spcBef>
              <a:spcAft>
                <a:spcPts val="0"/>
              </a:spcAft>
              <a:buSzPts val="1400"/>
              <a:buChar char="❖"/>
            </a:pPr>
            <a:r>
              <a:rPr lang="en"/>
              <a:t>Enrolled 150 cumulative calendar days</a:t>
            </a:r>
            <a:endParaRPr/>
          </a:p>
          <a:p>
            <a:pPr indent="-317500" lvl="0" marL="457200" rtl="0">
              <a:spcBef>
                <a:spcPts val="0"/>
              </a:spcBef>
              <a:spcAft>
                <a:spcPts val="0"/>
              </a:spcAft>
              <a:buSzPts val="1400"/>
              <a:buChar char="❖"/>
            </a:pPr>
            <a:r>
              <a:rPr lang="en"/>
              <a:t>ALE: At this time, &gt;.80 FTE counts; proposed is &gt;.50 FTE will count</a:t>
            </a:r>
            <a:endParaRPr/>
          </a:p>
        </p:txBody>
      </p:sp>
      <p:sp>
        <p:nvSpPr>
          <p:cNvPr id="182" name="Shape 182"/>
          <p:cNvSpPr txBox="1"/>
          <p:nvPr>
            <p:ph idx="2" type="body"/>
          </p:nvPr>
        </p:nvSpPr>
        <p:spPr>
          <a:xfrm>
            <a:off x="4832400" y="1278625"/>
            <a:ext cx="3999900" cy="1827900"/>
          </a:xfrm>
          <a:prstGeom prst="rect">
            <a:avLst/>
          </a:prstGeom>
          <a:ln cap="flat" cmpd="sng" w="9525">
            <a:solidFill>
              <a:srgbClr val="000000"/>
            </a:solidFill>
            <a:prstDash val="solid"/>
            <a:round/>
            <a:headEnd len="med" w="med" type="none"/>
            <a:tailEnd len="med" w="med" type="none"/>
          </a:ln>
        </p:spPr>
        <p:txBody>
          <a:bodyPr anchorCtr="0" anchor="t" bIns="91425" lIns="91425" spcFirstLastPara="1" rIns="91425" wrap="square" tIns="91425">
            <a:noAutofit/>
          </a:bodyPr>
          <a:lstStyle/>
          <a:p>
            <a:pPr indent="0" lvl="0" marL="0">
              <a:spcBef>
                <a:spcPts val="0"/>
              </a:spcBef>
              <a:spcAft>
                <a:spcPts val="0"/>
              </a:spcAft>
              <a:buNone/>
            </a:pPr>
            <a:r>
              <a:rPr b="1" lang="en"/>
              <a:t>Growth</a:t>
            </a:r>
            <a:endParaRPr b="1"/>
          </a:p>
          <a:p>
            <a:pPr indent="-317500" lvl="0" marL="457200">
              <a:spcBef>
                <a:spcPts val="1600"/>
              </a:spcBef>
              <a:spcAft>
                <a:spcPts val="0"/>
              </a:spcAft>
              <a:buSzPts val="1400"/>
              <a:buChar char="❖"/>
            </a:pPr>
            <a:r>
              <a:rPr lang="en"/>
              <a:t>Median of all students who generate an SGP record (every SGP is a record so a student might show up twice)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Shape 187"/>
          <p:cNvSpPr txBox="1"/>
          <p:nvPr>
            <p:ph type="title"/>
          </p:nvPr>
        </p:nvSpPr>
        <p:spPr>
          <a:xfrm>
            <a:off x="437400" y="319800"/>
            <a:ext cx="91440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600"/>
              <a:t>Three-Year Graduation Rate </a:t>
            </a:r>
            <a:r>
              <a:rPr b="1" lang="en" sz="2600"/>
              <a:t>AND</a:t>
            </a:r>
            <a:r>
              <a:rPr lang="en" sz="2600"/>
              <a:t> Extended Grade Rate</a:t>
            </a:r>
            <a:endParaRPr sz="2600"/>
          </a:p>
        </p:txBody>
      </p:sp>
      <p:pic>
        <p:nvPicPr>
          <p:cNvPr id="188" name="Shape 188"/>
          <p:cNvPicPr preferRelativeResize="0"/>
          <p:nvPr/>
        </p:nvPicPr>
        <p:blipFill rotWithShape="1">
          <a:blip r:embed="rId3">
            <a:alphaModFix/>
          </a:blip>
          <a:srcRect b="0" l="0" r="0" t="37264"/>
          <a:stretch/>
        </p:blipFill>
        <p:spPr>
          <a:xfrm>
            <a:off x="727775" y="1045463"/>
            <a:ext cx="8026699" cy="1327050"/>
          </a:xfrm>
          <a:prstGeom prst="rect">
            <a:avLst/>
          </a:prstGeom>
          <a:noFill/>
          <a:ln>
            <a:noFill/>
          </a:ln>
        </p:spPr>
      </p:pic>
      <p:pic>
        <p:nvPicPr>
          <p:cNvPr id="189" name="Shape 189"/>
          <p:cNvPicPr preferRelativeResize="0"/>
          <p:nvPr/>
        </p:nvPicPr>
        <p:blipFill>
          <a:blip r:embed="rId4">
            <a:alphaModFix/>
          </a:blip>
          <a:stretch>
            <a:fillRect/>
          </a:stretch>
        </p:blipFill>
        <p:spPr>
          <a:xfrm>
            <a:off x="1845500" y="2328000"/>
            <a:ext cx="5930026" cy="1924600"/>
          </a:xfrm>
          <a:prstGeom prst="rect">
            <a:avLst/>
          </a:prstGeom>
          <a:noFill/>
          <a:ln>
            <a:noFill/>
          </a:ln>
        </p:spPr>
      </p:pic>
      <p:sp>
        <p:nvSpPr>
          <p:cNvPr id="190" name="Shape 190"/>
          <p:cNvSpPr/>
          <p:nvPr/>
        </p:nvSpPr>
        <p:spPr>
          <a:xfrm>
            <a:off x="2171275" y="4377800"/>
            <a:ext cx="6848100" cy="572700"/>
          </a:xfrm>
          <a:prstGeom prst="roundRect">
            <a:avLst>
              <a:gd fmla="val 16667" name="adj"/>
            </a:avLst>
          </a:prstGeom>
          <a:solidFill>
            <a:srgbClr val="F6B26B"/>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algn="ctr">
              <a:spcBef>
                <a:spcPts val="0"/>
              </a:spcBef>
              <a:spcAft>
                <a:spcPts val="0"/>
              </a:spcAft>
              <a:buNone/>
            </a:pPr>
            <a:r>
              <a:rPr lang="en"/>
              <a:t>Schools that keep "super seniors" and thereby increase the number of graduates over five, six, or seven years get "extra credit" on the 1-10 scale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par>
                                <p:cTn fill="hold" nodeType="with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Shape 195"/>
          <p:cNvSpPr txBox="1"/>
          <p:nvPr>
            <p:ph type="title"/>
          </p:nvPr>
        </p:nvSpPr>
        <p:spPr>
          <a:xfrm>
            <a:off x="311700" y="3678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*Progress on English Language Development</a:t>
            </a:r>
            <a:endParaRPr/>
          </a:p>
        </p:txBody>
      </p:sp>
      <p:pic>
        <p:nvPicPr>
          <p:cNvPr id="196" name="Shape 196"/>
          <p:cNvPicPr preferRelativeResize="0"/>
          <p:nvPr/>
        </p:nvPicPr>
        <p:blipFill>
          <a:blip r:embed="rId3">
            <a:alphaModFix/>
          </a:blip>
          <a:stretch>
            <a:fillRect/>
          </a:stretch>
        </p:blipFill>
        <p:spPr>
          <a:xfrm>
            <a:off x="703700" y="1518749"/>
            <a:ext cx="3909576" cy="2449575"/>
          </a:xfrm>
          <a:prstGeom prst="rect">
            <a:avLst/>
          </a:prstGeom>
          <a:noFill/>
          <a:ln cap="flat" cmpd="sng" w="9525">
            <a:solidFill>
              <a:srgbClr val="000000"/>
            </a:solidFill>
            <a:prstDash val="solid"/>
            <a:round/>
            <a:headEnd len="med" w="med" type="none"/>
            <a:tailEnd len="med" w="med" type="none"/>
          </a:ln>
        </p:spPr>
      </p:pic>
      <p:pic>
        <p:nvPicPr>
          <p:cNvPr id="197" name="Shape 197"/>
          <p:cNvPicPr preferRelativeResize="0"/>
          <p:nvPr/>
        </p:nvPicPr>
        <p:blipFill>
          <a:blip r:embed="rId4">
            <a:alphaModFix/>
          </a:blip>
          <a:stretch>
            <a:fillRect/>
          </a:stretch>
        </p:blipFill>
        <p:spPr>
          <a:xfrm>
            <a:off x="4720662" y="1767500"/>
            <a:ext cx="4159201" cy="1087373"/>
          </a:xfrm>
          <a:prstGeom prst="rect">
            <a:avLst/>
          </a:prstGeom>
          <a:noFill/>
          <a:ln cap="flat" cmpd="sng" w="9525">
            <a:solidFill>
              <a:srgbClr val="000000"/>
            </a:solidFill>
            <a:prstDash val="solid"/>
            <a:round/>
            <a:headEnd len="med" w="med" type="none"/>
            <a:tailEnd len="med" w="med" type="none"/>
          </a:ln>
        </p:spPr>
      </p:pic>
      <p:sp>
        <p:nvSpPr>
          <p:cNvPr id="198" name="Shape 198"/>
          <p:cNvSpPr/>
          <p:nvPr/>
        </p:nvSpPr>
        <p:spPr>
          <a:xfrm>
            <a:off x="5749275" y="3246425"/>
            <a:ext cx="2022600" cy="1467300"/>
          </a:xfrm>
          <a:prstGeom prst="roundRect">
            <a:avLst>
              <a:gd fmla="val 16667" name="adj"/>
            </a:avLst>
          </a:prstGeom>
          <a:solidFill>
            <a:srgbClr val="E69138"/>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t>Achievement Levels:</a:t>
            </a:r>
            <a:r>
              <a:rPr lang="en" sz="1200"/>
              <a:t> </a:t>
            </a:r>
            <a:endParaRPr sz="1200"/>
          </a:p>
          <a:p>
            <a:pPr indent="0" lvl="0" marL="0" rtl="0" algn="ctr">
              <a:spcBef>
                <a:spcPts val="0"/>
              </a:spcBef>
              <a:spcAft>
                <a:spcPts val="0"/>
              </a:spcAft>
              <a:buNone/>
            </a:pPr>
            <a:r>
              <a:rPr lang="en" sz="1200"/>
              <a:t>Emerging</a:t>
            </a:r>
            <a:endParaRPr sz="1200"/>
          </a:p>
          <a:p>
            <a:pPr indent="0" lvl="0" marL="0" rtl="0" algn="ctr">
              <a:spcBef>
                <a:spcPts val="0"/>
              </a:spcBef>
              <a:spcAft>
                <a:spcPts val="0"/>
              </a:spcAft>
              <a:buNone/>
            </a:pPr>
            <a:r>
              <a:rPr lang="en" sz="1200"/>
              <a:t>Progressing 1 (P1)</a:t>
            </a:r>
            <a:endParaRPr sz="1200"/>
          </a:p>
          <a:p>
            <a:pPr indent="0" lvl="0" marL="0" rtl="0" algn="ctr">
              <a:spcBef>
                <a:spcPts val="0"/>
              </a:spcBef>
              <a:spcAft>
                <a:spcPts val="0"/>
              </a:spcAft>
              <a:buNone/>
            </a:pPr>
            <a:r>
              <a:rPr lang="en" sz="1200"/>
              <a:t>Progressing 2 (P2)</a:t>
            </a:r>
            <a:endParaRPr sz="1200"/>
          </a:p>
          <a:p>
            <a:pPr indent="0" lvl="0" marL="0" rtl="0" algn="ctr">
              <a:spcBef>
                <a:spcPts val="0"/>
              </a:spcBef>
              <a:spcAft>
                <a:spcPts val="0"/>
              </a:spcAft>
              <a:buNone/>
            </a:pPr>
            <a:r>
              <a:rPr lang="en" sz="1200"/>
              <a:t>Progressing (P3) -- takes place over two years</a:t>
            </a:r>
            <a:endParaRPr sz="1200"/>
          </a:p>
          <a:p>
            <a:pPr indent="0" lvl="0" marL="0" rtl="0" algn="ctr">
              <a:spcBef>
                <a:spcPts val="0"/>
              </a:spcBef>
              <a:spcAft>
                <a:spcPts val="0"/>
              </a:spcAft>
              <a:buNone/>
            </a:pPr>
            <a:r>
              <a:rPr lang="en" sz="1200"/>
              <a:t>Transition</a:t>
            </a: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Shape 203"/>
          <p:cNvSpPr txBox="1"/>
          <p:nvPr>
            <p:ph type="title"/>
          </p:nvPr>
        </p:nvSpPr>
        <p:spPr>
          <a:xfrm>
            <a:off x="311700" y="140250"/>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ELL Progress</a:t>
            </a:r>
            <a:endParaRPr/>
          </a:p>
        </p:txBody>
      </p:sp>
      <p:pic>
        <p:nvPicPr>
          <p:cNvPr id="204" name="Shape 204"/>
          <p:cNvPicPr preferRelativeResize="0"/>
          <p:nvPr/>
        </p:nvPicPr>
        <p:blipFill>
          <a:blip r:embed="rId3">
            <a:alphaModFix/>
          </a:blip>
          <a:stretch>
            <a:fillRect/>
          </a:stretch>
        </p:blipFill>
        <p:spPr>
          <a:xfrm>
            <a:off x="974025" y="857250"/>
            <a:ext cx="7353300" cy="2867025"/>
          </a:xfrm>
          <a:prstGeom prst="rect">
            <a:avLst/>
          </a:prstGeom>
          <a:noFill/>
          <a:ln cap="flat" cmpd="sng" w="9525">
            <a:solidFill>
              <a:srgbClr val="000000"/>
            </a:solidFill>
            <a:prstDash val="solid"/>
            <a:round/>
            <a:headEnd len="med" w="med" type="none"/>
            <a:tailEnd len="med" w="med" type="none"/>
          </a:ln>
        </p:spPr>
      </p:pic>
      <p:sp>
        <p:nvSpPr>
          <p:cNvPr id="205" name="Shape 205"/>
          <p:cNvSpPr/>
          <p:nvPr/>
        </p:nvSpPr>
        <p:spPr>
          <a:xfrm>
            <a:off x="3771450" y="3868563"/>
            <a:ext cx="4902600" cy="572700"/>
          </a:xfrm>
          <a:prstGeom prst="roundRect">
            <a:avLst>
              <a:gd fmla="val 16667" name="adj"/>
            </a:avLst>
          </a:prstGeom>
          <a:solidFill>
            <a:srgbClr val="E69138"/>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rtl="0">
              <a:spcBef>
                <a:spcPts val="0"/>
              </a:spcBef>
              <a:spcAft>
                <a:spcPts val="0"/>
              </a:spcAft>
              <a:buNone/>
            </a:pPr>
            <a:r>
              <a:rPr lang="en"/>
              <a:t>Compare "Base Year" (first time student tested) to Year 2 to see if student is on track for transitioning on time</a:t>
            </a:r>
            <a:endParaRPr/>
          </a:p>
        </p:txBody>
      </p:sp>
      <p:sp>
        <p:nvSpPr>
          <p:cNvPr id="206" name="Shape 206"/>
          <p:cNvSpPr/>
          <p:nvPr/>
        </p:nvSpPr>
        <p:spPr>
          <a:xfrm>
            <a:off x="4172600" y="4503250"/>
            <a:ext cx="4902600" cy="572700"/>
          </a:xfrm>
          <a:prstGeom prst="roundRect">
            <a:avLst>
              <a:gd fmla="val 16667" name="adj"/>
            </a:avLst>
          </a:prstGeom>
          <a:solidFill>
            <a:srgbClr val="E69138"/>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rtl="0">
              <a:spcBef>
                <a:spcPts val="0"/>
              </a:spcBef>
              <a:spcAft>
                <a:spcPts val="0"/>
              </a:spcAft>
              <a:buNone/>
            </a:pPr>
            <a:r>
              <a:rPr lang="en"/>
              <a:t>Additional Schools with the lowest performance of ELL progress shall be designated for ELL support</a:t>
            </a:r>
            <a:endParaRPr/>
          </a:p>
        </p:txBody>
      </p:sp>
      <p:pic>
        <p:nvPicPr>
          <p:cNvPr id="207" name="Shape 207"/>
          <p:cNvPicPr preferRelativeResize="0"/>
          <p:nvPr/>
        </p:nvPicPr>
        <p:blipFill>
          <a:blip r:embed="rId4">
            <a:alphaModFix/>
          </a:blip>
          <a:stretch>
            <a:fillRect/>
          </a:stretch>
        </p:blipFill>
        <p:spPr>
          <a:xfrm>
            <a:off x="240275" y="3670525"/>
            <a:ext cx="3444150" cy="1268900"/>
          </a:xfrm>
          <a:prstGeom prst="rect">
            <a:avLst/>
          </a:prstGeom>
          <a:noFill/>
          <a:ln cap="flat" cmpd="sng" w="9525">
            <a:solidFill>
              <a:srgbClr val="000000"/>
            </a:solidFill>
            <a:prstDash val="solid"/>
            <a:round/>
            <a:headEnd len="med" w="med" type="none"/>
            <a:tailEnd len="med" w="med"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Shape 62"/>
          <p:cNvSpPr txBox="1"/>
          <p:nvPr>
            <p:ph idx="2" type="body"/>
          </p:nvPr>
        </p:nvSpPr>
        <p:spPr>
          <a:xfrm>
            <a:off x="3728500" y="1882200"/>
            <a:ext cx="5103900" cy="2905800"/>
          </a:xfrm>
          <a:prstGeom prst="rect">
            <a:avLst/>
          </a:prstGeom>
          <a:ln cap="flat" cmpd="sng" w="9525">
            <a:solidFill>
              <a:srgbClr val="000000"/>
            </a:solidFill>
            <a:prstDash val="solid"/>
            <a:round/>
            <a:headEnd len="med" w="med" type="none"/>
            <a:tailEnd len="med" w="med" type="none"/>
          </a:ln>
        </p:spPr>
        <p:txBody>
          <a:bodyPr anchorCtr="0" anchor="t" bIns="91425" lIns="91425" spcFirstLastPara="1" rIns="91425" wrap="square" tIns="91425">
            <a:noAutofit/>
          </a:bodyPr>
          <a:lstStyle/>
          <a:p>
            <a:pPr indent="0" lvl="0" marL="0">
              <a:spcBef>
                <a:spcPts val="0"/>
              </a:spcBef>
              <a:spcAft>
                <a:spcPts val="0"/>
              </a:spcAft>
              <a:buNone/>
            </a:pPr>
            <a:r>
              <a:rPr b="1" lang="en"/>
              <a:t>Part II: Deep Dive in Details</a:t>
            </a:r>
            <a:endParaRPr b="1"/>
          </a:p>
          <a:p>
            <a:pPr indent="-317500" lvl="0" marL="457200" rtl="0">
              <a:spcBef>
                <a:spcPts val="1600"/>
              </a:spcBef>
              <a:spcAft>
                <a:spcPts val="0"/>
              </a:spcAft>
              <a:buSzPts val="1400"/>
              <a:buChar char="❖"/>
            </a:pPr>
            <a:r>
              <a:rPr lang="en"/>
              <a:t>Weighting for your school</a:t>
            </a:r>
            <a:endParaRPr/>
          </a:p>
          <a:p>
            <a:pPr indent="-317500" lvl="0" marL="457200" rtl="0">
              <a:spcBef>
                <a:spcPts val="0"/>
              </a:spcBef>
              <a:spcAft>
                <a:spcPts val="0"/>
              </a:spcAft>
              <a:buSzPts val="1400"/>
              <a:buChar char="❖"/>
            </a:pPr>
            <a:r>
              <a:rPr lang="en"/>
              <a:t>Three-year "bucket" time period</a:t>
            </a:r>
            <a:endParaRPr/>
          </a:p>
          <a:p>
            <a:pPr indent="-317500" lvl="0" marL="457200" rtl="0">
              <a:spcBef>
                <a:spcPts val="0"/>
              </a:spcBef>
              <a:spcAft>
                <a:spcPts val="0"/>
              </a:spcAft>
              <a:buSzPts val="1400"/>
              <a:buChar char="❖"/>
            </a:pPr>
            <a:r>
              <a:rPr lang="en"/>
              <a:t>Timelines</a:t>
            </a:r>
            <a:endParaRPr/>
          </a:p>
          <a:p>
            <a:pPr indent="-317500" lvl="0" marL="457200" rtl="0">
              <a:spcBef>
                <a:spcPts val="0"/>
              </a:spcBef>
              <a:spcAft>
                <a:spcPts val="0"/>
              </a:spcAft>
              <a:buSzPts val="1400"/>
              <a:buChar char="❖"/>
            </a:pPr>
            <a:r>
              <a:rPr lang="en"/>
              <a:t>Which students "count"</a:t>
            </a:r>
            <a:endParaRPr/>
          </a:p>
          <a:p>
            <a:pPr indent="-317500" lvl="0" marL="457200" rtl="0">
              <a:spcBef>
                <a:spcPts val="0"/>
              </a:spcBef>
              <a:spcAft>
                <a:spcPts val="0"/>
              </a:spcAft>
              <a:buSzPts val="1400"/>
              <a:buChar char="❖"/>
            </a:pPr>
            <a:r>
              <a:rPr lang="en"/>
              <a:t>How proficiency and growth is calculated</a:t>
            </a:r>
            <a:endParaRPr/>
          </a:p>
          <a:p>
            <a:pPr indent="-317500" lvl="0" marL="457200" rtl="0">
              <a:spcBef>
                <a:spcPts val="0"/>
              </a:spcBef>
              <a:spcAft>
                <a:spcPts val="0"/>
              </a:spcAft>
              <a:buSzPts val="1400"/>
              <a:buChar char="❖"/>
            </a:pPr>
            <a:r>
              <a:rPr lang="en"/>
              <a:t>How grad rate works</a:t>
            </a:r>
            <a:endParaRPr/>
          </a:p>
          <a:p>
            <a:pPr indent="-317500" lvl="0" marL="457200" rtl="0">
              <a:spcBef>
                <a:spcPts val="0"/>
              </a:spcBef>
              <a:spcAft>
                <a:spcPts val="0"/>
              </a:spcAft>
              <a:buSzPts val="1400"/>
              <a:buChar char="❖"/>
            </a:pPr>
            <a:r>
              <a:rPr lang="en"/>
              <a:t>How English language learning progress works</a:t>
            </a:r>
            <a:endParaRPr/>
          </a:p>
          <a:p>
            <a:pPr indent="-317500" lvl="0" marL="457200" rtl="0">
              <a:spcBef>
                <a:spcPts val="0"/>
              </a:spcBef>
              <a:spcAft>
                <a:spcPts val="0"/>
              </a:spcAft>
              <a:buSzPts val="1400"/>
              <a:buChar char="❖"/>
            </a:pPr>
            <a:r>
              <a:rPr lang="en"/>
              <a:t>What are SQSS</a:t>
            </a:r>
            <a:endParaRPr/>
          </a:p>
          <a:p>
            <a:pPr indent="-317500" lvl="0" marL="457200" rtl="0">
              <a:spcBef>
                <a:spcPts val="0"/>
              </a:spcBef>
              <a:spcAft>
                <a:spcPts val="0"/>
              </a:spcAft>
              <a:buSzPts val="1400"/>
              <a:buChar char="❖"/>
            </a:pPr>
            <a:r>
              <a:rPr lang="en"/>
              <a:t>Explore on your own</a:t>
            </a:r>
            <a:endParaRPr/>
          </a:p>
          <a:p>
            <a:pPr indent="0" lvl="0" marL="0">
              <a:spcBef>
                <a:spcPts val="1600"/>
              </a:spcBef>
              <a:spcAft>
                <a:spcPts val="1600"/>
              </a:spcAft>
              <a:buNone/>
            </a:pPr>
            <a:r>
              <a:t/>
            </a:r>
            <a:endParaRPr/>
          </a:p>
        </p:txBody>
      </p:sp>
      <p:sp>
        <p:nvSpPr>
          <p:cNvPr id="63" name="Shape 63"/>
          <p:cNvSpPr txBox="1"/>
          <p:nvPr>
            <p:ph idx="1" type="body"/>
          </p:nvPr>
        </p:nvSpPr>
        <p:spPr>
          <a:xfrm>
            <a:off x="311700" y="1881950"/>
            <a:ext cx="3261300" cy="2686800"/>
          </a:xfrm>
          <a:prstGeom prst="rect">
            <a:avLst/>
          </a:prstGeom>
          <a:ln cap="flat" cmpd="sng" w="9525">
            <a:solidFill>
              <a:srgbClr val="000000"/>
            </a:solidFill>
            <a:prstDash val="solid"/>
            <a:round/>
            <a:headEnd len="med" w="med" type="none"/>
            <a:tailEnd len="med" w="med" type="none"/>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lang="en"/>
              <a:t>Part I: Broad Overview</a:t>
            </a:r>
            <a:r>
              <a:rPr lang="en"/>
              <a:t> </a:t>
            </a:r>
            <a:endParaRPr/>
          </a:p>
          <a:p>
            <a:pPr indent="-317500" lvl="0" marL="457200" rtl="0">
              <a:spcBef>
                <a:spcPts val="1600"/>
              </a:spcBef>
              <a:spcAft>
                <a:spcPts val="0"/>
              </a:spcAft>
              <a:buSzPts val="1400"/>
              <a:buChar char="❖"/>
            </a:pPr>
            <a:r>
              <a:rPr lang="en"/>
              <a:t>What is measured</a:t>
            </a:r>
            <a:endParaRPr/>
          </a:p>
          <a:p>
            <a:pPr indent="-317500" lvl="0" marL="457200" rtl="0">
              <a:spcBef>
                <a:spcPts val="0"/>
              </a:spcBef>
              <a:spcAft>
                <a:spcPts val="0"/>
              </a:spcAft>
              <a:buSzPts val="1400"/>
              <a:buChar char="❖"/>
            </a:pPr>
            <a:r>
              <a:rPr lang="en"/>
              <a:t>How schools will be "identified"</a:t>
            </a:r>
            <a:endParaRPr/>
          </a:p>
          <a:p>
            <a:pPr indent="0" lvl="0" marL="0" rtl="0" algn="ctr">
              <a:spcBef>
                <a:spcPts val="1600"/>
              </a:spcBef>
              <a:spcAft>
                <a:spcPts val="0"/>
              </a:spcAft>
              <a:buNone/>
            </a:pPr>
            <a:r>
              <a:rPr i="1" lang="en" sz="1200"/>
              <a:t>Consider holding any questions you have during this overview....</a:t>
            </a:r>
            <a:endParaRPr i="1" sz="1200"/>
          </a:p>
          <a:p>
            <a:pPr indent="0" lvl="0" marL="0" rtl="0" algn="ctr">
              <a:spcBef>
                <a:spcPts val="1600"/>
              </a:spcBef>
              <a:spcAft>
                <a:spcPts val="1600"/>
              </a:spcAft>
              <a:buNone/>
            </a:pPr>
            <a:r>
              <a:rPr i="1" lang="en" sz="1200"/>
              <a:t>they will most likely be answered in Part II</a:t>
            </a:r>
            <a:endParaRPr i="1" sz="1200"/>
          </a:p>
        </p:txBody>
      </p:sp>
      <p:sp>
        <p:nvSpPr>
          <p:cNvPr id="64" name="Shape 64"/>
          <p:cNvSpPr/>
          <p:nvPr/>
        </p:nvSpPr>
        <p:spPr>
          <a:xfrm>
            <a:off x="1174450" y="318375"/>
            <a:ext cx="7060800" cy="1266300"/>
          </a:xfrm>
          <a:prstGeom prst="roundRect">
            <a:avLst>
              <a:gd fmla="val 16667" name="adj"/>
            </a:avLst>
          </a:prstGeom>
          <a:solidFill>
            <a:srgbClr val="F6B26B"/>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800">
                <a:solidFill>
                  <a:srgbClr val="434343"/>
                </a:solidFill>
              </a:rPr>
              <a:t>Goals for our session today:</a:t>
            </a:r>
            <a:endParaRPr sz="600">
              <a:solidFill>
                <a:srgbClr val="434343"/>
              </a:solidFill>
            </a:endParaRPr>
          </a:p>
          <a:p>
            <a:pPr indent="0" lvl="0" marL="0" rtl="0" algn="ctr">
              <a:lnSpc>
                <a:spcPct val="100000"/>
              </a:lnSpc>
              <a:spcBef>
                <a:spcPts val="1000"/>
              </a:spcBef>
              <a:spcAft>
                <a:spcPts val="1000"/>
              </a:spcAft>
              <a:buNone/>
            </a:pPr>
            <a:r>
              <a:rPr b="1" i="1" lang="en">
                <a:solidFill>
                  <a:schemeClr val="dk2"/>
                </a:solidFill>
              </a:rPr>
              <a:t>Walk away with a great enough understanding that you can </a:t>
            </a:r>
            <a:r>
              <a:rPr b="1" i="1" lang="en" u="sng">
                <a:solidFill>
                  <a:schemeClr val="dk2"/>
                </a:solidFill>
              </a:rPr>
              <a:t>explain</a:t>
            </a:r>
            <a:r>
              <a:rPr b="1" i="1" lang="en">
                <a:solidFill>
                  <a:schemeClr val="dk2"/>
                </a:solidFill>
              </a:rPr>
              <a:t> to a colleague the </a:t>
            </a:r>
            <a:r>
              <a:rPr b="1" i="1" lang="en" u="sng">
                <a:solidFill>
                  <a:schemeClr val="dk2"/>
                </a:solidFill>
              </a:rPr>
              <a:t>changes to ESSA</a:t>
            </a:r>
            <a:r>
              <a:rPr b="1" i="1" lang="en">
                <a:solidFill>
                  <a:schemeClr val="dk2"/>
                </a:solidFill>
              </a:rPr>
              <a:t> and the </a:t>
            </a:r>
            <a:r>
              <a:rPr b="1" i="1" lang="en" u="sng">
                <a:solidFill>
                  <a:schemeClr val="dk2"/>
                </a:solidFill>
              </a:rPr>
              <a:t>implications</a:t>
            </a:r>
            <a:r>
              <a:rPr b="1" i="1" lang="en">
                <a:solidFill>
                  <a:schemeClr val="dk2"/>
                </a:solidFill>
              </a:rPr>
              <a:t> for building leaders</a:t>
            </a:r>
            <a:endParaRPr b="1" i="1"/>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Shape 212"/>
          <p:cNvSpPr/>
          <p:nvPr/>
        </p:nvSpPr>
        <p:spPr>
          <a:xfrm>
            <a:off x="6085350" y="961025"/>
            <a:ext cx="2824500" cy="3386100"/>
          </a:xfrm>
          <a:prstGeom prst="roundRect">
            <a:avLst>
              <a:gd fmla="val 16667" name="adj"/>
            </a:avLst>
          </a:prstGeom>
          <a:solidFill>
            <a:srgbClr val="F6B26B"/>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rPr b="1" lang="en"/>
              <a:t>Chronic Absenteeism</a:t>
            </a:r>
            <a:endParaRPr b="1"/>
          </a:p>
          <a:p>
            <a:pPr indent="0" lvl="0" marL="0" rtl="0">
              <a:spcBef>
                <a:spcPts val="0"/>
              </a:spcBef>
              <a:spcAft>
                <a:spcPts val="0"/>
              </a:spcAft>
              <a:buNone/>
            </a:pPr>
            <a:r>
              <a:rPr b="1" lang="en"/>
              <a:t>(All schools)</a:t>
            </a:r>
            <a:endParaRPr b="1"/>
          </a:p>
          <a:p>
            <a:pPr indent="0" lvl="0" marL="0" rtl="0">
              <a:spcBef>
                <a:spcPts val="0"/>
              </a:spcBef>
              <a:spcAft>
                <a:spcPts val="0"/>
              </a:spcAft>
              <a:buNone/>
            </a:pPr>
            <a:r>
              <a:t/>
            </a:r>
            <a:endParaRPr sz="600"/>
          </a:p>
          <a:p>
            <a:pPr indent="0" lvl="0" marL="0" rtl="0">
              <a:spcBef>
                <a:spcPts val="0"/>
              </a:spcBef>
              <a:spcAft>
                <a:spcPts val="0"/>
              </a:spcAft>
              <a:buNone/>
            </a:pPr>
            <a:r>
              <a:rPr lang="en" sz="1200"/>
              <a:t>Percentage of students missing "significant amounts of instruction time"</a:t>
            </a:r>
            <a:endParaRPr sz="1200"/>
          </a:p>
          <a:p>
            <a:pPr indent="0" lvl="0" marL="0" rtl="0">
              <a:spcBef>
                <a:spcPts val="0"/>
              </a:spcBef>
              <a:spcAft>
                <a:spcPts val="0"/>
              </a:spcAft>
              <a:buNone/>
            </a:pPr>
            <a:r>
              <a:t/>
            </a:r>
            <a:endParaRPr sz="1200"/>
          </a:p>
          <a:p>
            <a:pPr indent="0" lvl="0" marL="0" rtl="0">
              <a:spcBef>
                <a:spcPts val="0"/>
              </a:spcBef>
              <a:spcAft>
                <a:spcPts val="0"/>
              </a:spcAft>
              <a:buNone/>
            </a:pPr>
            <a:r>
              <a:rPr lang="en" sz="1200"/>
              <a:t>Average more than 2 </a:t>
            </a:r>
            <a:r>
              <a:rPr b="1" lang="en" sz="1200"/>
              <a:t>full</a:t>
            </a:r>
            <a:r>
              <a:rPr lang="en" sz="1200"/>
              <a:t> day absences (excused or unexcused) for however long they are enrolled</a:t>
            </a:r>
            <a:endParaRPr sz="1200"/>
          </a:p>
          <a:p>
            <a:pPr indent="0" lvl="0" marL="0">
              <a:spcBef>
                <a:spcPts val="0"/>
              </a:spcBef>
              <a:spcAft>
                <a:spcPts val="0"/>
              </a:spcAft>
              <a:buNone/>
            </a:pPr>
            <a:r>
              <a:t/>
            </a:r>
            <a:endParaRPr sz="1200"/>
          </a:p>
          <a:p>
            <a:pPr indent="0" lvl="0" marL="0">
              <a:spcBef>
                <a:spcPts val="0"/>
              </a:spcBef>
              <a:spcAft>
                <a:spcPts val="0"/>
              </a:spcAft>
              <a:buNone/>
            </a:pPr>
            <a:r>
              <a:rPr lang="en" sz="1200"/>
              <a:t>Total number of absences divided by total number of days of enrolled to that point</a:t>
            </a:r>
            <a:endParaRPr sz="1200"/>
          </a:p>
          <a:p>
            <a:pPr indent="0" lvl="0" marL="0" rtl="0">
              <a:spcBef>
                <a:spcPts val="0"/>
              </a:spcBef>
              <a:spcAft>
                <a:spcPts val="0"/>
              </a:spcAft>
              <a:buNone/>
            </a:pPr>
            <a:r>
              <a:t/>
            </a:r>
            <a:endParaRPr sz="1200"/>
          </a:p>
          <a:p>
            <a:pPr indent="0" lvl="0" marL="0" rtl="0">
              <a:spcBef>
                <a:spcPts val="0"/>
              </a:spcBef>
              <a:spcAft>
                <a:spcPts val="0"/>
              </a:spcAft>
              <a:buNone/>
            </a:pPr>
            <a:r>
              <a:rPr i="1" lang="en" sz="1200"/>
              <a:t>Sports? Field trips? OSPI currently counting these as absences...</a:t>
            </a:r>
            <a:r>
              <a:rPr b="1" i="1" lang="en" sz="1200"/>
              <a:t>BUT</a:t>
            </a:r>
            <a:r>
              <a:rPr i="1" lang="en" sz="1200"/>
              <a:t> they are revising this</a:t>
            </a:r>
            <a:endParaRPr i="1"/>
          </a:p>
        </p:txBody>
      </p:sp>
      <p:sp>
        <p:nvSpPr>
          <p:cNvPr id="213" name="Shape 213"/>
          <p:cNvSpPr/>
          <p:nvPr/>
        </p:nvSpPr>
        <p:spPr>
          <a:xfrm>
            <a:off x="3015400" y="1104725"/>
            <a:ext cx="2927400" cy="3098700"/>
          </a:xfrm>
          <a:prstGeom prst="roundRect">
            <a:avLst>
              <a:gd fmla="val 16667" name="adj"/>
            </a:avLst>
          </a:prstGeom>
          <a:solidFill>
            <a:srgbClr val="F6B26B"/>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rPr b="1" lang="en"/>
              <a:t>Dual Credit Enrollment</a:t>
            </a:r>
            <a:endParaRPr b="1"/>
          </a:p>
          <a:p>
            <a:pPr indent="0" lvl="0" marL="0" rtl="0">
              <a:spcBef>
                <a:spcPts val="0"/>
              </a:spcBef>
              <a:spcAft>
                <a:spcPts val="0"/>
              </a:spcAft>
              <a:buNone/>
            </a:pPr>
            <a:r>
              <a:rPr b="1" lang="en"/>
              <a:t>(LSHS and Cav)</a:t>
            </a:r>
            <a:endParaRPr b="1"/>
          </a:p>
          <a:p>
            <a:pPr indent="0" lvl="0" marL="0" rtl="0">
              <a:spcBef>
                <a:spcPts val="0"/>
              </a:spcBef>
              <a:spcAft>
                <a:spcPts val="0"/>
              </a:spcAft>
              <a:buNone/>
            </a:pPr>
            <a:r>
              <a:t/>
            </a:r>
            <a:endParaRPr sz="600"/>
          </a:p>
          <a:p>
            <a:pPr indent="0" lvl="0" marL="0" rtl="0">
              <a:spcBef>
                <a:spcPts val="0"/>
              </a:spcBef>
              <a:spcAft>
                <a:spcPts val="0"/>
              </a:spcAft>
              <a:buNone/>
            </a:pPr>
            <a:r>
              <a:t/>
            </a:r>
            <a:endParaRPr sz="600"/>
          </a:p>
          <a:p>
            <a:pPr indent="0" lvl="0" marL="0">
              <a:spcBef>
                <a:spcPts val="0"/>
              </a:spcBef>
              <a:spcAft>
                <a:spcPts val="0"/>
              </a:spcAft>
              <a:buNone/>
            </a:pPr>
            <a:r>
              <a:rPr lang="en" sz="1200"/>
              <a:t>Sum of students who </a:t>
            </a:r>
            <a:r>
              <a:rPr lang="en" sz="1200" u="sng"/>
              <a:t>complete</a:t>
            </a:r>
            <a:r>
              <a:rPr lang="en" sz="1200"/>
              <a:t> </a:t>
            </a:r>
            <a:r>
              <a:rPr lang="en" sz="1200"/>
              <a:t>College in the High School, A.P., or Running Start classes</a:t>
            </a:r>
            <a:endParaRPr sz="1200"/>
          </a:p>
          <a:p>
            <a:pPr indent="0" lvl="0" marL="0">
              <a:spcBef>
                <a:spcPts val="0"/>
              </a:spcBef>
              <a:spcAft>
                <a:spcPts val="0"/>
              </a:spcAft>
              <a:buNone/>
            </a:pPr>
            <a:r>
              <a:t/>
            </a:r>
            <a:endParaRPr sz="1200"/>
          </a:p>
          <a:p>
            <a:pPr indent="0" lvl="0" marL="0">
              <a:spcBef>
                <a:spcPts val="0"/>
              </a:spcBef>
              <a:spcAft>
                <a:spcPts val="0"/>
              </a:spcAft>
              <a:buNone/>
            </a:pPr>
            <a:r>
              <a:rPr lang="en" sz="1200"/>
              <a:t>**Credit earned = applicable</a:t>
            </a:r>
            <a:endParaRPr sz="1200"/>
          </a:p>
          <a:p>
            <a:pPr indent="0" lvl="0" marL="0">
              <a:spcBef>
                <a:spcPts val="0"/>
              </a:spcBef>
              <a:spcAft>
                <a:spcPts val="0"/>
              </a:spcAft>
              <a:buNone/>
            </a:pPr>
            <a:r>
              <a:t/>
            </a:r>
            <a:endParaRPr sz="1200"/>
          </a:p>
          <a:p>
            <a:pPr indent="0" lvl="0" marL="0">
              <a:spcBef>
                <a:spcPts val="0"/>
              </a:spcBef>
              <a:spcAft>
                <a:spcPts val="0"/>
              </a:spcAft>
              <a:buNone/>
            </a:pPr>
            <a:r>
              <a:rPr lang="en" sz="1200"/>
              <a:t>Grade earned = not applicable</a:t>
            </a:r>
            <a:endParaRPr sz="1200"/>
          </a:p>
          <a:p>
            <a:pPr indent="0" lvl="0" marL="0">
              <a:spcBef>
                <a:spcPts val="0"/>
              </a:spcBef>
              <a:spcAft>
                <a:spcPts val="0"/>
              </a:spcAft>
              <a:buNone/>
            </a:pPr>
            <a:r>
              <a:t/>
            </a:r>
            <a:endParaRPr sz="1200"/>
          </a:p>
          <a:p>
            <a:pPr indent="0" lvl="0" marL="0">
              <a:spcBef>
                <a:spcPts val="0"/>
              </a:spcBef>
              <a:spcAft>
                <a:spcPts val="0"/>
              </a:spcAft>
              <a:buNone/>
            </a:pPr>
            <a:r>
              <a:rPr lang="en" sz="1200"/>
              <a:t>Certification</a:t>
            </a:r>
            <a:r>
              <a:rPr lang="en" sz="1200"/>
              <a:t> earned = not applicable</a:t>
            </a:r>
            <a:endParaRPr sz="1200"/>
          </a:p>
          <a:p>
            <a:pPr indent="0" lvl="0" marL="0">
              <a:spcBef>
                <a:spcPts val="0"/>
              </a:spcBef>
              <a:spcAft>
                <a:spcPts val="0"/>
              </a:spcAft>
              <a:buNone/>
            </a:pPr>
            <a:r>
              <a:t/>
            </a:r>
            <a:endParaRPr sz="1200"/>
          </a:p>
          <a:p>
            <a:pPr indent="0" lvl="0" marL="0" rtl="0">
              <a:spcBef>
                <a:spcPts val="0"/>
              </a:spcBef>
              <a:spcAft>
                <a:spcPts val="0"/>
              </a:spcAft>
              <a:buNone/>
            </a:pPr>
            <a:r>
              <a:rPr lang="en" sz="1200"/>
              <a:t>Test score earned = not applicable</a:t>
            </a:r>
            <a:endParaRPr/>
          </a:p>
        </p:txBody>
      </p:sp>
      <p:sp>
        <p:nvSpPr>
          <p:cNvPr id="214" name="Shape 214"/>
          <p:cNvSpPr txBox="1"/>
          <p:nvPr>
            <p:ph type="title"/>
          </p:nvPr>
        </p:nvSpPr>
        <p:spPr>
          <a:xfrm>
            <a:off x="311700" y="2123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School Quality or Student Success (SQSS)</a:t>
            </a:r>
            <a:endParaRPr/>
          </a:p>
        </p:txBody>
      </p:sp>
      <p:sp>
        <p:nvSpPr>
          <p:cNvPr id="215" name="Shape 215"/>
          <p:cNvSpPr/>
          <p:nvPr/>
        </p:nvSpPr>
        <p:spPr>
          <a:xfrm>
            <a:off x="353150" y="1345475"/>
            <a:ext cx="2519700" cy="2617200"/>
          </a:xfrm>
          <a:prstGeom prst="roundRect">
            <a:avLst>
              <a:gd fmla="val 16667" name="adj"/>
            </a:avLst>
          </a:prstGeom>
          <a:solidFill>
            <a:srgbClr val="F6B26B"/>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rPr b="1" lang="en"/>
              <a:t>Ninth Grade On Track</a:t>
            </a:r>
            <a:endParaRPr b="1"/>
          </a:p>
          <a:p>
            <a:pPr indent="0" lvl="0" marL="0">
              <a:spcBef>
                <a:spcPts val="0"/>
              </a:spcBef>
              <a:spcAft>
                <a:spcPts val="0"/>
              </a:spcAft>
              <a:buNone/>
            </a:pPr>
            <a:r>
              <a:rPr b="1" lang="en"/>
              <a:t>(Cav)</a:t>
            </a:r>
            <a:endParaRPr b="1"/>
          </a:p>
          <a:p>
            <a:pPr indent="0" lvl="0" marL="0">
              <a:spcBef>
                <a:spcPts val="0"/>
              </a:spcBef>
              <a:spcAft>
                <a:spcPts val="0"/>
              </a:spcAft>
              <a:buNone/>
            </a:pPr>
            <a:r>
              <a:t/>
            </a:r>
            <a:endParaRPr sz="600"/>
          </a:p>
          <a:p>
            <a:pPr indent="0" lvl="0" marL="0">
              <a:spcBef>
                <a:spcPts val="0"/>
              </a:spcBef>
              <a:spcAft>
                <a:spcPts val="0"/>
              </a:spcAft>
              <a:buNone/>
            </a:pPr>
            <a:r>
              <a:rPr lang="en" sz="1200"/>
              <a:t>Percentage of students who did not earn credit in 9th grade</a:t>
            </a:r>
            <a:endParaRPr sz="1200"/>
          </a:p>
          <a:p>
            <a:pPr indent="0" lvl="0" marL="0">
              <a:spcBef>
                <a:spcPts val="0"/>
              </a:spcBef>
              <a:spcAft>
                <a:spcPts val="0"/>
              </a:spcAft>
              <a:buNone/>
            </a:pPr>
            <a:r>
              <a:t/>
            </a:r>
            <a:endParaRPr sz="1200"/>
          </a:p>
          <a:p>
            <a:pPr indent="0" lvl="0" marL="0">
              <a:spcBef>
                <a:spcPts val="0"/>
              </a:spcBef>
              <a:spcAft>
                <a:spcPts val="0"/>
              </a:spcAft>
              <a:buNone/>
            </a:pPr>
            <a:r>
              <a:rPr lang="en" sz="1200"/>
              <a:t>Sum of credits </a:t>
            </a:r>
            <a:r>
              <a:rPr i="1" lang="en" sz="1200"/>
              <a:t>earned is </a:t>
            </a:r>
            <a:r>
              <a:rPr lang="en" sz="1200"/>
              <a:t>equal to number of credits </a:t>
            </a:r>
            <a:r>
              <a:rPr i="1" lang="en" sz="1200"/>
              <a:t>attempted</a:t>
            </a:r>
            <a:endParaRPr i="1" sz="1200"/>
          </a:p>
          <a:p>
            <a:pPr indent="0" lvl="0" marL="0">
              <a:spcBef>
                <a:spcPts val="0"/>
              </a:spcBef>
              <a:spcAft>
                <a:spcPts val="0"/>
              </a:spcAft>
              <a:buNone/>
            </a:pPr>
            <a:r>
              <a:t/>
            </a:r>
            <a:endParaRPr sz="1200"/>
          </a:p>
          <a:p>
            <a:pPr indent="0" lvl="0" marL="0">
              <a:spcBef>
                <a:spcPts val="0"/>
              </a:spcBef>
              <a:spcAft>
                <a:spcPts val="0"/>
              </a:spcAft>
              <a:buNone/>
            </a:pPr>
            <a:r>
              <a:rPr lang="en" sz="1200"/>
              <a:t>"Incomplete" counts as a failure if it remains incomplete after August</a:t>
            </a:r>
            <a:r>
              <a:rPr lang="en"/>
              <a:t> </a:t>
            </a:r>
            <a:endParaRPr/>
          </a:p>
        </p:txBody>
      </p:sp>
      <p:sp>
        <p:nvSpPr>
          <p:cNvPr id="216" name="Shape 216"/>
          <p:cNvSpPr/>
          <p:nvPr/>
        </p:nvSpPr>
        <p:spPr>
          <a:xfrm>
            <a:off x="104175" y="4347125"/>
            <a:ext cx="5165100" cy="6948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algn="ctr">
              <a:spcBef>
                <a:spcPts val="0"/>
              </a:spcBef>
              <a:spcAft>
                <a:spcPts val="0"/>
              </a:spcAft>
              <a:buNone/>
            </a:pPr>
            <a:r>
              <a:rPr b="1" lang="en" sz="1200"/>
              <a:t>Possibilities</a:t>
            </a:r>
            <a:r>
              <a:rPr b="1" lang="en" sz="1200"/>
              <a:t> in the future (2021)....</a:t>
            </a:r>
            <a:endParaRPr b="1" sz="1200"/>
          </a:p>
          <a:p>
            <a:pPr indent="0" lvl="0" marL="0" algn="ctr">
              <a:spcBef>
                <a:spcPts val="0"/>
              </a:spcBef>
              <a:spcAft>
                <a:spcPts val="0"/>
              </a:spcAft>
              <a:buNone/>
            </a:pPr>
            <a:r>
              <a:rPr i="1" lang="en" sz="1200">
                <a:solidFill>
                  <a:schemeClr val="dk1"/>
                </a:solidFill>
              </a:rPr>
              <a:t>Discipline disproportionality, further dual credit courses like Industry Certification, climate surveys, etc.</a:t>
            </a:r>
            <a:endParaRPr sz="1200"/>
          </a:p>
        </p:txBody>
      </p:sp>
      <p:sp>
        <p:nvSpPr>
          <p:cNvPr id="217" name="Shape 217"/>
          <p:cNvSpPr/>
          <p:nvPr/>
        </p:nvSpPr>
        <p:spPr>
          <a:xfrm>
            <a:off x="5657150" y="4458050"/>
            <a:ext cx="3017100" cy="572700"/>
          </a:xfrm>
          <a:prstGeom prst="roundRect">
            <a:avLst>
              <a:gd fmla="val 16667" name="adj"/>
            </a:avLst>
          </a:prstGeom>
          <a:solidFill>
            <a:srgbClr val="F6B26B"/>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algn="ctr">
              <a:spcBef>
                <a:spcPts val="0"/>
              </a:spcBef>
              <a:spcAft>
                <a:spcPts val="0"/>
              </a:spcAft>
              <a:buNone/>
            </a:pPr>
            <a:r>
              <a:rPr lang="en" sz="800"/>
              <a:t>This change was made in response to federal gov't feedback; however, we are waiting on OSPI to clarify whether "complete a course" means earn credit or just not withdraw.</a:t>
            </a:r>
            <a:endParaRPr sz="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Shape 2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How do I read my school's data?</a:t>
            </a:r>
            <a:endParaRPr/>
          </a:p>
        </p:txBody>
      </p:sp>
      <p:sp>
        <p:nvSpPr>
          <p:cNvPr id="223" name="Shape 2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lnSpc>
                <a:spcPct val="100000"/>
              </a:lnSpc>
              <a:spcBef>
                <a:spcPts val="0"/>
              </a:spcBef>
              <a:spcAft>
                <a:spcPts val="0"/>
              </a:spcAft>
              <a:buNone/>
            </a:pPr>
            <a:r>
              <a:rPr b="1" lang="en"/>
              <a:t>Here's What?</a:t>
            </a:r>
            <a:endParaRPr b="1" sz="600"/>
          </a:p>
          <a:p>
            <a:pPr indent="-317500" lvl="0" marL="457200">
              <a:spcBef>
                <a:spcPts val="0"/>
              </a:spcBef>
              <a:spcAft>
                <a:spcPts val="0"/>
              </a:spcAft>
              <a:buSzPts val="1400"/>
              <a:buChar char="●"/>
            </a:pPr>
            <a:r>
              <a:rPr lang="en"/>
              <a:t>Which subgroup has high scores in which category?</a:t>
            </a:r>
            <a:endParaRPr/>
          </a:p>
          <a:p>
            <a:pPr indent="-317500" lvl="0" marL="457200" rtl="0">
              <a:spcBef>
                <a:spcPts val="0"/>
              </a:spcBef>
              <a:spcAft>
                <a:spcPts val="0"/>
              </a:spcAft>
              <a:buSzPts val="1400"/>
              <a:buChar char="●"/>
            </a:pPr>
            <a:r>
              <a:rPr lang="en"/>
              <a:t>Where are my lower scores?</a:t>
            </a:r>
            <a:endParaRPr b="1"/>
          </a:p>
          <a:p>
            <a:pPr indent="0" lvl="0" marL="0" rtl="0">
              <a:spcBef>
                <a:spcPts val="0"/>
              </a:spcBef>
              <a:spcAft>
                <a:spcPts val="0"/>
              </a:spcAft>
              <a:buNone/>
            </a:pPr>
            <a:r>
              <a:t/>
            </a:r>
            <a:endParaRPr b="1"/>
          </a:p>
          <a:p>
            <a:pPr indent="0" lvl="0" marL="0">
              <a:spcBef>
                <a:spcPts val="0"/>
              </a:spcBef>
              <a:spcAft>
                <a:spcPts val="0"/>
              </a:spcAft>
              <a:buNone/>
            </a:pPr>
            <a:r>
              <a:rPr b="1" lang="en"/>
              <a:t>So What?</a:t>
            </a:r>
            <a:endParaRPr b="1"/>
          </a:p>
          <a:p>
            <a:pPr indent="-317500" lvl="0" marL="457200" rtl="0">
              <a:spcBef>
                <a:spcPts val="0"/>
              </a:spcBef>
              <a:spcAft>
                <a:spcPts val="0"/>
              </a:spcAft>
              <a:buSzPts val="1400"/>
              <a:buChar char="●"/>
            </a:pPr>
            <a:r>
              <a:rPr lang="en"/>
              <a:t>What positive trends do we see? What is happening that has gotten us there?</a:t>
            </a:r>
            <a:endParaRPr/>
          </a:p>
          <a:p>
            <a:pPr indent="-317500" lvl="0" marL="457200" rtl="0">
              <a:spcBef>
                <a:spcPts val="0"/>
              </a:spcBef>
              <a:spcAft>
                <a:spcPts val="0"/>
              </a:spcAft>
              <a:buSzPts val="1400"/>
              <a:buChar char="●"/>
            </a:pPr>
            <a:r>
              <a:rPr lang="en"/>
              <a:t>What areas of focus can we identify? What kinds of things can we strengthen, abandon, or add to help this?</a:t>
            </a:r>
            <a:endParaRPr b="1"/>
          </a:p>
          <a:p>
            <a:pPr indent="0" lvl="0" marL="0" rtl="0">
              <a:spcBef>
                <a:spcPts val="0"/>
              </a:spcBef>
              <a:spcAft>
                <a:spcPts val="0"/>
              </a:spcAft>
              <a:buNone/>
            </a:pPr>
            <a:r>
              <a:t/>
            </a:r>
            <a:endParaRPr b="1"/>
          </a:p>
          <a:p>
            <a:pPr indent="0" lvl="0" marL="0" rtl="0">
              <a:spcBef>
                <a:spcPts val="0"/>
              </a:spcBef>
              <a:spcAft>
                <a:spcPts val="0"/>
              </a:spcAft>
              <a:buNone/>
            </a:pPr>
            <a:r>
              <a:rPr b="1" lang="en"/>
              <a:t>Now What?</a:t>
            </a:r>
            <a:endParaRPr b="1"/>
          </a:p>
          <a:p>
            <a:pPr indent="-317500" lvl="0" marL="457200" rtl="0">
              <a:spcBef>
                <a:spcPts val="0"/>
              </a:spcBef>
              <a:spcAft>
                <a:spcPts val="0"/>
              </a:spcAft>
              <a:buSzPts val="1400"/>
              <a:buChar char="●"/>
            </a:pPr>
            <a:r>
              <a:rPr lang="en"/>
              <a:t>For next year, what kinds of things could you and your data teams put into place in response?</a:t>
            </a:r>
            <a:endParaRPr/>
          </a:p>
        </p:txBody>
      </p:sp>
      <p:sp>
        <p:nvSpPr>
          <p:cNvPr id="224" name="Shape 224"/>
          <p:cNvSpPr/>
          <p:nvPr/>
        </p:nvSpPr>
        <p:spPr>
          <a:xfrm>
            <a:off x="5737375" y="4546325"/>
            <a:ext cx="2912700" cy="4011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algn="r">
              <a:spcBef>
                <a:spcPts val="0"/>
              </a:spcBef>
              <a:spcAft>
                <a:spcPts val="0"/>
              </a:spcAft>
              <a:buNone/>
            </a:pPr>
            <a:r>
              <a:rPr i="1" lang="en" u="sng">
                <a:solidFill>
                  <a:srgbClr val="0000FF"/>
                </a:solidFill>
                <a:hlinkClick r:id="rId3"/>
              </a:rPr>
              <a:t>Our schools' data (not live yet...)</a:t>
            </a:r>
            <a:endParaRPr i="1">
              <a:solidFill>
                <a:srgbClr val="0000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Shape 2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Here's What</a:t>
            </a:r>
            <a:endParaRPr/>
          </a:p>
        </p:txBody>
      </p:sp>
      <p:pic>
        <p:nvPicPr>
          <p:cNvPr id="230" name="Shape 230"/>
          <p:cNvPicPr preferRelativeResize="0"/>
          <p:nvPr/>
        </p:nvPicPr>
        <p:blipFill>
          <a:blip r:embed="rId3">
            <a:alphaModFix/>
          </a:blip>
          <a:stretch>
            <a:fillRect/>
          </a:stretch>
        </p:blipFill>
        <p:spPr>
          <a:xfrm>
            <a:off x="152400" y="1170125"/>
            <a:ext cx="8796490" cy="38209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Shape 2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Here's What</a:t>
            </a:r>
            <a:endParaRPr/>
          </a:p>
        </p:txBody>
      </p:sp>
      <p:pic>
        <p:nvPicPr>
          <p:cNvPr id="236" name="Shape 236"/>
          <p:cNvPicPr preferRelativeResize="0"/>
          <p:nvPr/>
        </p:nvPicPr>
        <p:blipFill>
          <a:blip r:embed="rId3">
            <a:alphaModFix/>
          </a:blip>
          <a:stretch>
            <a:fillRect/>
          </a:stretch>
        </p:blipFill>
        <p:spPr>
          <a:xfrm>
            <a:off x="152400" y="1170125"/>
            <a:ext cx="8471446" cy="38209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Shape 241"/>
          <p:cNvSpPr/>
          <p:nvPr/>
        </p:nvSpPr>
        <p:spPr>
          <a:xfrm>
            <a:off x="7964125" y="2688100"/>
            <a:ext cx="1067100" cy="2262900"/>
          </a:xfrm>
          <a:prstGeom prst="roundRect">
            <a:avLst>
              <a:gd fmla="val 16667" name="adj"/>
            </a:avLst>
          </a:prstGeom>
          <a:solidFill>
            <a:srgbClr val="F6B26B"/>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rPr b="1" lang="en" sz="1200"/>
              <a:t>Now What? </a:t>
            </a:r>
            <a:endParaRPr b="1" sz="1200"/>
          </a:p>
          <a:p>
            <a:pPr indent="0" lvl="0" marL="0">
              <a:spcBef>
                <a:spcPts val="0"/>
              </a:spcBef>
              <a:spcAft>
                <a:spcPts val="0"/>
              </a:spcAft>
              <a:buNone/>
            </a:pPr>
            <a:r>
              <a:t/>
            </a:r>
            <a:endParaRPr sz="600"/>
          </a:p>
          <a:p>
            <a:pPr indent="0" lvl="0" marL="0" rtl="0">
              <a:spcBef>
                <a:spcPts val="0"/>
              </a:spcBef>
              <a:spcAft>
                <a:spcPts val="0"/>
              </a:spcAft>
              <a:buNone/>
            </a:pPr>
            <a:r>
              <a:rPr lang="en" sz="1200"/>
              <a:t>What things could we strengthen, abandon, modify, or start in response?</a:t>
            </a:r>
            <a:endParaRPr sz="1200"/>
          </a:p>
        </p:txBody>
      </p:sp>
      <p:sp>
        <p:nvSpPr>
          <p:cNvPr id="242" name="Shape 2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So What?   Now What?</a:t>
            </a:r>
            <a:endParaRPr/>
          </a:p>
        </p:txBody>
      </p:sp>
      <p:pic>
        <p:nvPicPr>
          <p:cNvPr id="243" name="Shape 243"/>
          <p:cNvPicPr preferRelativeResize="0"/>
          <p:nvPr/>
        </p:nvPicPr>
        <p:blipFill>
          <a:blip r:embed="rId3">
            <a:alphaModFix/>
          </a:blip>
          <a:stretch>
            <a:fillRect/>
          </a:stretch>
        </p:blipFill>
        <p:spPr>
          <a:xfrm>
            <a:off x="72150" y="1130025"/>
            <a:ext cx="7821185" cy="3820975"/>
          </a:xfrm>
          <a:prstGeom prst="rect">
            <a:avLst/>
          </a:prstGeom>
          <a:noFill/>
          <a:ln>
            <a:noFill/>
          </a:ln>
        </p:spPr>
      </p:pic>
      <p:sp>
        <p:nvSpPr>
          <p:cNvPr id="244" name="Shape 244"/>
          <p:cNvSpPr/>
          <p:nvPr/>
        </p:nvSpPr>
        <p:spPr>
          <a:xfrm>
            <a:off x="7944025" y="165100"/>
            <a:ext cx="1107300" cy="2391300"/>
          </a:xfrm>
          <a:prstGeom prst="roundRect">
            <a:avLst>
              <a:gd fmla="val 16667" name="adj"/>
            </a:avLst>
          </a:prstGeom>
          <a:solidFill>
            <a:srgbClr val="F6B26B"/>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rPr b="1" lang="en" sz="1200"/>
              <a:t>So What? </a:t>
            </a:r>
            <a:endParaRPr b="1" sz="1200"/>
          </a:p>
          <a:p>
            <a:pPr indent="0" lvl="0" marL="0">
              <a:spcBef>
                <a:spcPts val="0"/>
              </a:spcBef>
              <a:spcAft>
                <a:spcPts val="0"/>
              </a:spcAft>
              <a:buNone/>
            </a:pPr>
            <a:r>
              <a:t/>
            </a:r>
            <a:endParaRPr sz="600"/>
          </a:p>
          <a:p>
            <a:pPr indent="0" lvl="0" marL="0">
              <a:spcBef>
                <a:spcPts val="0"/>
              </a:spcBef>
              <a:spcAft>
                <a:spcPts val="0"/>
              </a:spcAft>
              <a:buNone/>
            </a:pPr>
            <a:r>
              <a:rPr lang="en" sz="1200"/>
              <a:t>What led us to the successes?</a:t>
            </a:r>
            <a:endParaRPr sz="1200"/>
          </a:p>
          <a:p>
            <a:pPr indent="0" lvl="0" marL="0">
              <a:spcBef>
                <a:spcPts val="0"/>
              </a:spcBef>
              <a:spcAft>
                <a:spcPts val="0"/>
              </a:spcAft>
              <a:buNone/>
            </a:pPr>
            <a:r>
              <a:t/>
            </a:r>
            <a:endParaRPr sz="1200"/>
          </a:p>
          <a:p>
            <a:pPr indent="0" lvl="0" marL="0">
              <a:spcBef>
                <a:spcPts val="0"/>
              </a:spcBef>
              <a:spcAft>
                <a:spcPts val="0"/>
              </a:spcAft>
              <a:buNone/>
            </a:pPr>
            <a:r>
              <a:rPr lang="en" sz="1200"/>
              <a:t>What things are happening that could be causing the lower areas?</a:t>
            </a:r>
            <a:endParaRPr sz="12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Shape 2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Explore your data now...</a:t>
            </a:r>
            <a:endParaRPr/>
          </a:p>
        </p:txBody>
      </p:sp>
      <p:sp>
        <p:nvSpPr>
          <p:cNvPr id="250" name="Shape 250"/>
          <p:cNvSpPr txBox="1"/>
          <p:nvPr>
            <p:ph idx="1" type="body"/>
          </p:nvPr>
        </p:nvSpPr>
        <p:spPr>
          <a:xfrm>
            <a:off x="311700" y="1272850"/>
            <a:ext cx="8520600" cy="23922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u="sng">
                <a:solidFill>
                  <a:srgbClr val="0000FF"/>
                </a:solidFill>
                <a:hlinkClick r:id="rId3"/>
              </a:rPr>
              <a:t>Our schools' data</a:t>
            </a:r>
            <a:endParaRPr>
              <a:solidFill>
                <a:srgbClr val="0000FF"/>
              </a:solidFill>
            </a:endParaRPr>
          </a:p>
          <a:p>
            <a:pPr indent="0" lvl="0" marL="0" rtl="0" algn="ctr">
              <a:spcBef>
                <a:spcPts val="0"/>
              </a:spcBef>
              <a:spcAft>
                <a:spcPts val="0"/>
              </a:spcAft>
              <a:buNone/>
            </a:pPr>
            <a:r>
              <a:t/>
            </a:r>
            <a:endParaRPr/>
          </a:p>
          <a:p>
            <a:pPr indent="0" lvl="0" marL="0" rtl="0" algn="ctr">
              <a:spcBef>
                <a:spcPts val="1600"/>
              </a:spcBef>
              <a:spcAft>
                <a:spcPts val="0"/>
              </a:spcAft>
              <a:buNone/>
            </a:pPr>
            <a:r>
              <a:t/>
            </a:r>
            <a:endParaRPr/>
          </a:p>
          <a:p>
            <a:pPr indent="0" lvl="0" marL="0" algn="ctr">
              <a:spcBef>
                <a:spcPts val="1600"/>
              </a:spcBef>
              <a:spcAft>
                <a:spcPts val="0"/>
              </a:spcAft>
              <a:buNone/>
            </a:pPr>
            <a:r>
              <a:rPr lang="en" u="sng">
                <a:solidFill>
                  <a:srgbClr val="0000FF"/>
                </a:solidFill>
                <a:hlinkClick r:id="rId4"/>
              </a:rPr>
              <a:t>Learn about the various indicators</a:t>
            </a:r>
            <a:r>
              <a:rPr lang="en">
                <a:solidFill>
                  <a:srgbClr val="0000FF"/>
                </a:solidFill>
              </a:rPr>
              <a:t> </a:t>
            </a:r>
            <a:endParaRPr>
              <a:solidFill>
                <a:srgbClr val="0000FF"/>
              </a:solidFill>
            </a:endParaRPr>
          </a:p>
          <a:p>
            <a:pPr indent="0" lvl="0" marL="0" rtl="0" algn="ctr">
              <a:spcBef>
                <a:spcPts val="1600"/>
              </a:spcBef>
              <a:spcAft>
                <a:spcPts val="0"/>
              </a:spcAft>
              <a:buNone/>
            </a:pPr>
            <a:r>
              <a:t/>
            </a:r>
            <a:endParaRPr>
              <a:solidFill>
                <a:srgbClr val="0000FF"/>
              </a:solidFill>
            </a:endParaRPr>
          </a:p>
          <a:p>
            <a:pPr indent="0" lvl="0" marL="0" algn="ctr">
              <a:spcBef>
                <a:spcPts val="1600"/>
              </a:spcBef>
              <a:spcAft>
                <a:spcPts val="0"/>
              </a:spcAft>
              <a:buNone/>
            </a:pPr>
            <a:r>
              <a:t/>
            </a:r>
            <a:endParaRPr>
              <a:solidFill>
                <a:srgbClr val="0000FF"/>
              </a:solidFill>
            </a:endParaRPr>
          </a:p>
          <a:p>
            <a:pPr indent="0" lvl="0" marL="0" algn="ctr">
              <a:spcBef>
                <a:spcPts val="1600"/>
              </a:spcBef>
              <a:spcAft>
                <a:spcPts val="1600"/>
              </a:spcAft>
              <a:buNone/>
            </a:pPr>
            <a:r>
              <a:rPr lang="en" u="sng">
                <a:solidFill>
                  <a:srgbClr val="0000FF"/>
                </a:solidFill>
                <a:hlinkClick r:id="rId5"/>
              </a:rPr>
              <a:t>Explore proficiency vs. growth (SGP)</a:t>
            </a:r>
            <a:endParaRPr>
              <a:solidFill>
                <a:srgbClr val="0000FF"/>
              </a:solidFill>
            </a:endParaRPr>
          </a:p>
        </p:txBody>
      </p:sp>
      <p:sp>
        <p:nvSpPr>
          <p:cNvPr id="251" name="Shape 251"/>
          <p:cNvSpPr/>
          <p:nvPr/>
        </p:nvSpPr>
        <p:spPr>
          <a:xfrm>
            <a:off x="7390375" y="526200"/>
            <a:ext cx="1107300" cy="1428300"/>
          </a:xfrm>
          <a:prstGeom prst="roundRect">
            <a:avLst>
              <a:gd fmla="val 16667" name="adj"/>
            </a:avLst>
          </a:prstGeom>
          <a:solidFill>
            <a:srgbClr val="F6B26B"/>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rPr b="1" lang="en" sz="1200"/>
              <a:t>Here's What</a:t>
            </a:r>
            <a:endParaRPr b="1" sz="1200"/>
          </a:p>
          <a:p>
            <a:pPr indent="0" lvl="0" marL="0">
              <a:spcBef>
                <a:spcPts val="0"/>
              </a:spcBef>
              <a:spcAft>
                <a:spcPts val="0"/>
              </a:spcAft>
              <a:buNone/>
            </a:pPr>
            <a:r>
              <a:t/>
            </a:r>
            <a:endParaRPr b="1" sz="1200"/>
          </a:p>
          <a:p>
            <a:pPr indent="0" lvl="0" marL="0">
              <a:spcBef>
                <a:spcPts val="0"/>
              </a:spcBef>
              <a:spcAft>
                <a:spcPts val="0"/>
              </a:spcAft>
              <a:buNone/>
            </a:pPr>
            <a:r>
              <a:rPr b="1" lang="en" sz="1200"/>
              <a:t>So What?</a:t>
            </a:r>
            <a:endParaRPr b="1" sz="1200"/>
          </a:p>
          <a:p>
            <a:pPr indent="0" lvl="0" marL="0">
              <a:spcBef>
                <a:spcPts val="0"/>
              </a:spcBef>
              <a:spcAft>
                <a:spcPts val="0"/>
              </a:spcAft>
              <a:buNone/>
            </a:pPr>
            <a:r>
              <a:t/>
            </a:r>
            <a:endParaRPr b="1" sz="1200"/>
          </a:p>
          <a:p>
            <a:pPr indent="0" lvl="0" marL="0" rtl="0">
              <a:spcBef>
                <a:spcPts val="0"/>
              </a:spcBef>
              <a:spcAft>
                <a:spcPts val="0"/>
              </a:spcAft>
              <a:buNone/>
            </a:pPr>
            <a:r>
              <a:rPr b="1" lang="en" sz="1200"/>
              <a:t>Now What?</a:t>
            </a:r>
            <a:endParaRPr b="1" sz="1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Shape 69"/>
          <p:cNvSpPr txBox="1"/>
          <p:nvPr/>
        </p:nvSpPr>
        <p:spPr>
          <a:xfrm>
            <a:off x="3762925" y="3862575"/>
            <a:ext cx="4582200" cy="364200"/>
          </a:xfrm>
          <a:prstGeom prst="rect">
            <a:avLst/>
          </a:prstGeom>
          <a:noFill/>
          <a:ln cap="flat" cmpd="sng" w="9525">
            <a:solidFill>
              <a:srgbClr val="000000"/>
            </a:solidFill>
            <a:prstDash val="solid"/>
            <a:round/>
            <a:headEnd len="med" w="med" type="none"/>
            <a:tailEnd len="med" w="med" type="none"/>
          </a:ln>
        </p:spPr>
        <p:txBody>
          <a:bodyPr anchorCtr="0" anchor="t" bIns="91425" lIns="91425" spcFirstLastPara="1" rIns="91425" wrap="square" tIns="91425">
            <a:noAutofit/>
          </a:bodyPr>
          <a:lstStyle/>
          <a:p>
            <a:pPr indent="0" lvl="0" marL="0" algn="r">
              <a:spcBef>
                <a:spcPts val="0"/>
              </a:spcBef>
              <a:spcAft>
                <a:spcPts val="0"/>
              </a:spcAft>
              <a:buNone/>
            </a:pPr>
            <a:r>
              <a:rPr i="1" lang="en" sz="1200">
                <a:solidFill>
                  <a:srgbClr val="434343"/>
                </a:solidFill>
              </a:rPr>
              <a:t>*except at the high school where students don't generate an SGP</a:t>
            </a:r>
            <a:endParaRPr i="1" sz="1200">
              <a:solidFill>
                <a:srgbClr val="434343"/>
              </a:solidFill>
            </a:endParaRPr>
          </a:p>
        </p:txBody>
      </p:sp>
      <p:sp>
        <p:nvSpPr>
          <p:cNvPr id="70" name="Shape 7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Biggest Differences between NCLB and ESSA</a:t>
            </a:r>
            <a:endParaRPr/>
          </a:p>
        </p:txBody>
      </p:sp>
      <p:sp>
        <p:nvSpPr>
          <p:cNvPr id="71" name="Shape 71"/>
          <p:cNvSpPr txBox="1"/>
          <p:nvPr>
            <p:ph idx="1" type="body"/>
          </p:nvPr>
        </p:nvSpPr>
        <p:spPr>
          <a:xfrm>
            <a:off x="360825" y="1216150"/>
            <a:ext cx="8581800" cy="22065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Emphasis on *growth over </a:t>
            </a:r>
            <a:r>
              <a:rPr lang="en"/>
              <a:t>proficiency</a:t>
            </a:r>
            <a:r>
              <a:rPr lang="en"/>
              <a:t> </a:t>
            </a:r>
            <a:endParaRPr/>
          </a:p>
          <a:p>
            <a:pPr indent="-342900" lvl="0" marL="457200">
              <a:spcBef>
                <a:spcPts val="0"/>
              </a:spcBef>
              <a:spcAft>
                <a:spcPts val="0"/>
              </a:spcAft>
              <a:buSzPts val="1800"/>
              <a:buChar char="❖"/>
            </a:pPr>
            <a:r>
              <a:rPr lang="en"/>
              <a:t>Weighting</a:t>
            </a:r>
            <a:r>
              <a:rPr lang="en"/>
              <a:t> of new and different indicators</a:t>
            </a:r>
            <a:endParaRPr/>
          </a:p>
          <a:p>
            <a:pPr indent="-342900" lvl="0" marL="457200">
              <a:spcBef>
                <a:spcPts val="0"/>
              </a:spcBef>
              <a:spcAft>
                <a:spcPts val="0"/>
              </a:spcAft>
              <a:buSzPts val="1800"/>
              <a:buChar char="❖"/>
            </a:pPr>
            <a:r>
              <a:rPr lang="en"/>
              <a:t>Focus on identifying schools by both overall performance and by subgroup</a:t>
            </a:r>
            <a:endParaRPr/>
          </a:p>
          <a:p>
            <a:pPr indent="-342900" lvl="0" marL="457200" rtl="0">
              <a:spcBef>
                <a:spcPts val="0"/>
              </a:spcBef>
              <a:spcAft>
                <a:spcPts val="0"/>
              </a:spcAft>
              <a:buSzPts val="1800"/>
              <a:buChar char="❖"/>
            </a:pPr>
            <a:r>
              <a:rPr lang="en"/>
              <a:t>Focus on identifying schools based on </a:t>
            </a:r>
            <a:r>
              <a:rPr lang="en"/>
              <a:t>performance</a:t>
            </a:r>
            <a:r>
              <a:rPr lang="en"/>
              <a:t> over time rather than year-to-year</a:t>
            </a:r>
            <a:endParaRPr/>
          </a:p>
          <a:p>
            <a:pPr indent="-342900" lvl="0" marL="457200">
              <a:spcBef>
                <a:spcPts val="0"/>
              </a:spcBef>
              <a:spcAft>
                <a:spcPts val="0"/>
              </a:spcAft>
              <a:buSzPts val="1800"/>
              <a:buChar char="❖"/>
            </a:pPr>
            <a:r>
              <a:rPr lang="en"/>
              <a:t>Supportive in nature rather than punitive</a:t>
            </a:r>
            <a:endParaRPr/>
          </a:p>
          <a:p>
            <a:pPr indent="0" lvl="0" marL="0">
              <a:spcBef>
                <a:spcPts val="1600"/>
              </a:spcBef>
              <a:spcAft>
                <a:spcPts val="0"/>
              </a:spcAft>
              <a:buNone/>
            </a:pPr>
            <a:r>
              <a:t/>
            </a:r>
            <a:endParaRPr/>
          </a:p>
          <a:p>
            <a:pPr indent="0" lvl="0" marL="0">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Shape 7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Not approved by feds yet, but changes will most likely be </a:t>
            </a:r>
            <a:r>
              <a:rPr lang="en"/>
              <a:t>negligible (mostly clarification pieces)</a:t>
            </a:r>
            <a:r>
              <a:rPr lang="en"/>
              <a:t>.</a:t>
            </a:r>
            <a:endParaRPr/>
          </a:p>
        </p:txBody>
      </p:sp>
      <p:pic>
        <p:nvPicPr>
          <p:cNvPr id="77" name="Shape 77"/>
          <p:cNvPicPr preferRelativeResize="0"/>
          <p:nvPr/>
        </p:nvPicPr>
        <p:blipFill>
          <a:blip r:embed="rId3">
            <a:alphaModFix/>
          </a:blip>
          <a:stretch>
            <a:fillRect/>
          </a:stretch>
        </p:blipFill>
        <p:spPr>
          <a:xfrm>
            <a:off x="1364050" y="1779027"/>
            <a:ext cx="6957125" cy="1746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Shape 82"/>
          <p:cNvSpPr txBox="1"/>
          <p:nvPr>
            <p:ph type="title"/>
          </p:nvPr>
        </p:nvSpPr>
        <p:spPr>
          <a:xfrm>
            <a:off x="311700" y="18947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What is measured?</a:t>
            </a:r>
            <a:endParaRPr/>
          </a:p>
        </p:txBody>
      </p:sp>
      <p:pic>
        <p:nvPicPr>
          <p:cNvPr id="83" name="Shape 83"/>
          <p:cNvPicPr preferRelativeResize="0"/>
          <p:nvPr/>
        </p:nvPicPr>
        <p:blipFill rotWithShape="1">
          <a:blip r:embed="rId3">
            <a:alphaModFix/>
          </a:blip>
          <a:srcRect b="1136" l="0" r="0" t="0"/>
          <a:stretch/>
        </p:blipFill>
        <p:spPr>
          <a:xfrm>
            <a:off x="1315350" y="882613"/>
            <a:ext cx="6614225" cy="3133175"/>
          </a:xfrm>
          <a:prstGeom prst="rect">
            <a:avLst/>
          </a:prstGeom>
          <a:noFill/>
          <a:ln cap="flat" cmpd="sng" w="9525">
            <a:solidFill>
              <a:srgbClr val="000000"/>
            </a:solidFill>
            <a:prstDash val="solid"/>
            <a:round/>
            <a:headEnd len="med" w="med" type="none"/>
            <a:tailEnd len="med" w="med" type="none"/>
          </a:ln>
        </p:spPr>
      </p:pic>
      <p:sp>
        <p:nvSpPr>
          <p:cNvPr id="84" name="Shape 84"/>
          <p:cNvSpPr/>
          <p:nvPr/>
        </p:nvSpPr>
        <p:spPr>
          <a:xfrm>
            <a:off x="6007900" y="4136250"/>
            <a:ext cx="2986200" cy="884100"/>
          </a:xfrm>
          <a:prstGeom prst="roundRect">
            <a:avLst>
              <a:gd fmla="val 16667" name="adj"/>
            </a:avLst>
          </a:prstGeom>
          <a:solidFill>
            <a:srgbClr val="F6B26B"/>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rPr i="1" lang="en" sz="1000"/>
              <a:t>"Phase Two" - items that may be added include discipline disproportionality, climate surveys, further dual credit courses like Industry Certification, etc. in 2021</a:t>
            </a:r>
            <a:endParaRPr i="1" sz="1000"/>
          </a:p>
        </p:txBody>
      </p:sp>
      <p:sp>
        <p:nvSpPr>
          <p:cNvPr id="85" name="Shape 85"/>
          <p:cNvSpPr/>
          <p:nvPr/>
        </p:nvSpPr>
        <p:spPr>
          <a:xfrm>
            <a:off x="509575" y="4136250"/>
            <a:ext cx="1204800" cy="884100"/>
          </a:xfrm>
          <a:prstGeom prst="roundRect">
            <a:avLst>
              <a:gd fmla="val 16667" name="adj"/>
            </a:avLst>
          </a:prstGeom>
          <a:solidFill>
            <a:srgbClr val="F6B26B"/>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rtl="0">
              <a:spcBef>
                <a:spcPts val="0"/>
              </a:spcBef>
              <a:spcAft>
                <a:spcPts val="0"/>
              </a:spcAft>
              <a:buNone/>
            </a:pPr>
            <a:r>
              <a:rPr i="1" lang="en" sz="1000"/>
              <a:t>"Phase Two" - Science (WCAS) will be added in 2021</a:t>
            </a:r>
            <a:endParaRPr i="1" sz="1000"/>
          </a:p>
        </p:txBody>
      </p:sp>
      <p:cxnSp>
        <p:nvCxnSpPr>
          <p:cNvPr id="86" name="Shape 86"/>
          <p:cNvCxnSpPr/>
          <p:nvPr/>
        </p:nvCxnSpPr>
        <p:spPr>
          <a:xfrm flipH="1" rot="10800000">
            <a:off x="871550" y="2778825"/>
            <a:ext cx="1572000" cy="1421700"/>
          </a:xfrm>
          <a:prstGeom prst="straightConnector1">
            <a:avLst/>
          </a:prstGeom>
          <a:noFill/>
          <a:ln cap="flat" cmpd="sng" w="28575">
            <a:solidFill>
              <a:schemeClr val="accent1"/>
            </a:solidFill>
            <a:prstDash val="solid"/>
            <a:round/>
            <a:headEnd len="lg" w="lg" type="none"/>
            <a:tailEnd len="lg" w="lg" type="triangle"/>
          </a:ln>
        </p:spPr>
      </p:cxnSp>
      <p:cxnSp>
        <p:nvCxnSpPr>
          <p:cNvPr id="87" name="Shape 87"/>
          <p:cNvCxnSpPr/>
          <p:nvPr/>
        </p:nvCxnSpPr>
        <p:spPr>
          <a:xfrm rot="10800000">
            <a:off x="7536725" y="3750275"/>
            <a:ext cx="1021500" cy="443100"/>
          </a:xfrm>
          <a:prstGeom prst="straightConnector1">
            <a:avLst/>
          </a:prstGeom>
          <a:noFill/>
          <a:ln cap="flat" cmpd="sng" w="28575">
            <a:solidFill>
              <a:schemeClr val="accent1"/>
            </a:solidFill>
            <a:prstDash val="solid"/>
            <a:round/>
            <a:headEnd len="lg" w="lg" type="none"/>
            <a:tailEnd len="lg" w="lg" type="triangle"/>
          </a:ln>
        </p:spPr>
      </p:cxnSp>
      <p:sp>
        <p:nvSpPr>
          <p:cNvPr id="88" name="Shape 88"/>
          <p:cNvSpPr/>
          <p:nvPr/>
        </p:nvSpPr>
        <p:spPr>
          <a:xfrm>
            <a:off x="7882600" y="1875900"/>
            <a:ext cx="1111500" cy="318600"/>
          </a:xfrm>
          <a:prstGeom prst="roundRect">
            <a:avLst>
              <a:gd fmla="val 16667" name="adj"/>
            </a:avLst>
          </a:prstGeom>
          <a:solidFill>
            <a:srgbClr val="F6B26B"/>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1000"/>
              <a:t>Referred to as SQSS</a:t>
            </a:r>
            <a:endParaRPr i="1" sz="1000"/>
          </a:p>
        </p:txBody>
      </p:sp>
      <p:cxnSp>
        <p:nvCxnSpPr>
          <p:cNvPr id="89" name="Shape 89"/>
          <p:cNvCxnSpPr/>
          <p:nvPr/>
        </p:nvCxnSpPr>
        <p:spPr>
          <a:xfrm rot="10800000">
            <a:off x="7560000" y="1751275"/>
            <a:ext cx="330000" cy="151500"/>
          </a:xfrm>
          <a:prstGeom prst="straightConnector1">
            <a:avLst/>
          </a:prstGeom>
          <a:noFill/>
          <a:ln cap="flat" cmpd="sng" w="28575">
            <a:solidFill>
              <a:schemeClr val="accent1"/>
            </a:solidFill>
            <a:prstDash val="solid"/>
            <a:round/>
            <a:headEnd len="lg" w="lg" type="none"/>
            <a:tailEnd len="lg" w="lg"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par>
                                <p:cTn fill="hold" nodeType="with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par>
                                <p:cTn fill="hold" nodeType="with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par>
                                <p:cTn fill="hold" nodeType="with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par>
                                <p:cTn fill="hold" nodeType="with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par>
                                <p:cTn fill="hold" nodeType="with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5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Shape 94"/>
          <p:cNvSpPr txBox="1"/>
          <p:nvPr>
            <p:ph type="title"/>
          </p:nvPr>
        </p:nvSpPr>
        <p:spPr>
          <a:xfrm>
            <a:off x="262175" y="28937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"Comprehensive Support" - multiple sources of data</a:t>
            </a:r>
            <a:endParaRPr/>
          </a:p>
        </p:txBody>
      </p:sp>
      <p:pic>
        <p:nvPicPr>
          <p:cNvPr id="95" name="Shape 95"/>
          <p:cNvPicPr preferRelativeResize="0"/>
          <p:nvPr/>
        </p:nvPicPr>
        <p:blipFill rotWithShape="1">
          <a:blip r:embed="rId3">
            <a:alphaModFix/>
          </a:blip>
          <a:srcRect b="2324" l="0" r="0" t="0"/>
          <a:stretch/>
        </p:blipFill>
        <p:spPr>
          <a:xfrm>
            <a:off x="0" y="1170125"/>
            <a:ext cx="7263374" cy="3376200"/>
          </a:xfrm>
          <a:prstGeom prst="rect">
            <a:avLst/>
          </a:prstGeom>
          <a:noFill/>
          <a:ln>
            <a:noFill/>
          </a:ln>
        </p:spPr>
      </p:pic>
      <p:pic>
        <p:nvPicPr>
          <p:cNvPr id="96" name="Shape 96"/>
          <p:cNvPicPr preferRelativeResize="0"/>
          <p:nvPr/>
        </p:nvPicPr>
        <p:blipFill>
          <a:blip r:embed="rId4">
            <a:alphaModFix/>
          </a:blip>
          <a:stretch>
            <a:fillRect/>
          </a:stretch>
        </p:blipFill>
        <p:spPr>
          <a:xfrm>
            <a:off x="7301925" y="1187975"/>
            <a:ext cx="1771800" cy="3420726"/>
          </a:xfrm>
          <a:prstGeom prst="rect">
            <a:avLst/>
          </a:prstGeom>
          <a:noFill/>
          <a:ln>
            <a:noFill/>
          </a:ln>
        </p:spPr>
      </p:pic>
      <p:sp>
        <p:nvSpPr>
          <p:cNvPr id="97" name="Shape 97"/>
          <p:cNvSpPr/>
          <p:nvPr/>
        </p:nvSpPr>
        <p:spPr>
          <a:xfrm>
            <a:off x="2222800" y="4650625"/>
            <a:ext cx="6644100" cy="401100"/>
          </a:xfrm>
          <a:prstGeom prst="roundRect">
            <a:avLst>
              <a:gd fmla="val 16667" name="adj"/>
            </a:avLst>
          </a:prstGeom>
          <a:solidFill>
            <a:srgbClr val="E69138"/>
          </a:solidFill>
          <a:ln cap="flat" cmpd="sng" w="9525">
            <a:solidFill>
              <a:srgbClr val="434343"/>
            </a:solidFill>
            <a:prstDash val="solid"/>
            <a:round/>
            <a:headEnd len="med" w="med" type="none"/>
            <a:tailEnd len="med" w="med" type="none"/>
          </a:ln>
        </p:spPr>
        <p:txBody>
          <a:bodyPr anchorCtr="0" anchor="ctr" bIns="91425" lIns="91425" spcFirstLastPara="1" rIns="91425" wrap="square" tIns="91425">
            <a:noAutofit/>
          </a:bodyPr>
          <a:lstStyle/>
          <a:p>
            <a:pPr indent="0" lvl="0" marL="0" algn="ctr">
              <a:spcBef>
                <a:spcPts val="0"/>
              </a:spcBef>
              <a:spcAft>
                <a:spcPts val="0"/>
              </a:spcAft>
              <a:buNone/>
            </a:pPr>
            <a:r>
              <a:rPr lang="en">
                <a:solidFill>
                  <a:srgbClr val="434343"/>
                </a:solidFill>
              </a:rPr>
              <a:t>Lowest 5% are identified as "in need of </a:t>
            </a:r>
            <a:r>
              <a:rPr b="1" lang="en">
                <a:solidFill>
                  <a:srgbClr val="434343"/>
                </a:solidFill>
              </a:rPr>
              <a:t>comprehensive</a:t>
            </a:r>
            <a:r>
              <a:rPr lang="en">
                <a:solidFill>
                  <a:srgbClr val="434343"/>
                </a:solidFill>
              </a:rPr>
              <a:t> support." This comprehensive identification process happens </a:t>
            </a:r>
            <a:r>
              <a:rPr b="1" lang="en">
                <a:solidFill>
                  <a:srgbClr val="434343"/>
                </a:solidFill>
              </a:rPr>
              <a:t>every three years</a:t>
            </a:r>
            <a:r>
              <a:rPr lang="en">
                <a:solidFill>
                  <a:srgbClr val="434343"/>
                </a:solidFill>
              </a:rPr>
              <a:t>.</a:t>
            </a:r>
            <a:endParaRPr>
              <a:solidFill>
                <a:srgbClr val="434343"/>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Shape 102"/>
          <p:cNvSpPr txBox="1"/>
          <p:nvPr>
            <p:ph type="title"/>
          </p:nvPr>
        </p:nvSpPr>
        <p:spPr>
          <a:xfrm>
            <a:off x="283400" y="239850"/>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"Targeted" Support - specific subgroup data</a:t>
            </a:r>
            <a:endParaRPr/>
          </a:p>
        </p:txBody>
      </p:sp>
      <p:pic>
        <p:nvPicPr>
          <p:cNvPr id="103" name="Shape 103"/>
          <p:cNvPicPr preferRelativeResize="0"/>
          <p:nvPr/>
        </p:nvPicPr>
        <p:blipFill rotWithShape="1">
          <a:blip r:embed="rId3">
            <a:alphaModFix/>
          </a:blip>
          <a:srcRect b="0" l="0" r="5802" t="25898"/>
          <a:stretch/>
        </p:blipFill>
        <p:spPr>
          <a:xfrm>
            <a:off x="1356025" y="1569350"/>
            <a:ext cx="7608674" cy="2712200"/>
          </a:xfrm>
          <a:prstGeom prst="rect">
            <a:avLst/>
          </a:prstGeom>
          <a:noFill/>
          <a:ln>
            <a:noFill/>
          </a:ln>
        </p:spPr>
      </p:pic>
      <p:pic>
        <p:nvPicPr>
          <p:cNvPr id="104" name="Shape 104"/>
          <p:cNvPicPr preferRelativeResize="0"/>
          <p:nvPr/>
        </p:nvPicPr>
        <p:blipFill>
          <a:blip r:embed="rId4">
            <a:alphaModFix/>
          </a:blip>
          <a:stretch>
            <a:fillRect/>
          </a:stretch>
        </p:blipFill>
        <p:spPr>
          <a:xfrm>
            <a:off x="577700" y="1017725"/>
            <a:ext cx="681175" cy="3534025"/>
          </a:xfrm>
          <a:prstGeom prst="rect">
            <a:avLst/>
          </a:prstGeom>
          <a:noFill/>
          <a:ln>
            <a:noFill/>
          </a:ln>
        </p:spPr>
      </p:pic>
      <p:sp>
        <p:nvSpPr>
          <p:cNvPr id="105" name="Shape 105"/>
          <p:cNvSpPr/>
          <p:nvPr/>
        </p:nvSpPr>
        <p:spPr>
          <a:xfrm>
            <a:off x="4196750" y="4433975"/>
            <a:ext cx="4670100" cy="617700"/>
          </a:xfrm>
          <a:prstGeom prst="roundRect">
            <a:avLst>
              <a:gd fmla="val 16667" name="adj"/>
            </a:avLst>
          </a:prstGeom>
          <a:solidFill>
            <a:srgbClr val="E69138"/>
          </a:solidFill>
          <a:ln cap="flat" cmpd="sng" w="19050">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434343"/>
                </a:solidFill>
              </a:rPr>
              <a:t>Any area that is below the orange line are identified as </a:t>
            </a:r>
            <a:r>
              <a:rPr lang="en">
                <a:solidFill>
                  <a:srgbClr val="434343"/>
                </a:solidFill>
              </a:rPr>
              <a:t>"</a:t>
            </a:r>
            <a:r>
              <a:rPr b="1" lang="en">
                <a:solidFill>
                  <a:srgbClr val="434343"/>
                </a:solidFill>
              </a:rPr>
              <a:t>in need of </a:t>
            </a:r>
            <a:r>
              <a:rPr b="1" lang="en">
                <a:solidFill>
                  <a:srgbClr val="434343"/>
                </a:solidFill>
              </a:rPr>
              <a:t>targeted </a:t>
            </a:r>
            <a:r>
              <a:rPr b="1" lang="en">
                <a:solidFill>
                  <a:srgbClr val="434343"/>
                </a:solidFill>
              </a:rPr>
              <a:t>support.</a:t>
            </a:r>
            <a:r>
              <a:rPr lang="en">
                <a:solidFill>
                  <a:srgbClr val="434343"/>
                </a:solidFill>
              </a:rPr>
              <a:t>" Targeted support identification happens </a:t>
            </a:r>
            <a:r>
              <a:rPr b="1" lang="en">
                <a:solidFill>
                  <a:srgbClr val="434343"/>
                </a:solidFill>
              </a:rPr>
              <a:t>every year</a:t>
            </a:r>
            <a:r>
              <a:rPr lang="en">
                <a:solidFill>
                  <a:srgbClr val="434343"/>
                </a:solidFill>
              </a:rPr>
              <a:t>.</a:t>
            </a:r>
            <a:endParaRPr>
              <a:solidFill>
                <a:srgbClr val="434343"/>
              </a:solidFill>
            </a:endParaRPr>
          </a:p>
        </p:txBody>
      </p:sp>
      <p:sp>
        <p:nvSpPr>
          <p:cNvPr id="106" name="Shape 106"/>
          <p:cNvSpPr/>
          <p:nvPr/>
        </p:nvSpPr>
        <p:spPr>
          <a:xfrm>
            <a:off x="462200" y="4593475"/>
            <a:ext cx="3630900" cy="401100"/>
          </a:xfrm>
          <a:prstGeom prst="roundRect">
            <a:avLst>
              <a:gd fmla="val 16667" name="adj"/>
            </a:avLst>
          </a:prstGeom>
          <a:solidFill>
            <a:srgbClr val="E69138"/>
          </a:solidFill>
          <a:ln cap="flat" cmpd="sng" w="9525">
            <a:solidFill>
              <a:srgbClr val="434343"/>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434343"/>
                </a:solidFill>
              </a:rPr>
              <a:t>So...a very high performing school could be targeted for support in one area. </a:t>
            </a:r>
            <a:endParaRPr>
              <a:solidFill>
                <a:srgbClr val="434343"/>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Shape 111"/>
          <p:cNvSpPr txBox="1"/>
          <p:nvPr>
            <p:ph type="title"/>
          </p:nvPr>
        </p:nvSpPr>
        <p:spPr>
          <a:xfrm>
            <a:off x="275750" y="252450"/>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How is the decile number assigned?</a:t>
            </a:r>
            <a:endParaRPr/>
          </a:p>
        </p:txBody>
      </p:sp>
      <p:sp>
        <p:nvSpPr>
          <p:cNvPr id="112" name="Shape 112"/>
          <p:cNvSpPr/>
          <p:nvPr/>
        </p:nvSpPr>
        <p:spPr>
          <a:xfrm>
            <a:off x="4015700" y="4193175"/>
            <a:ext cx="5007000" cy="666000"/>
          </a:xfrm>
          <a:prstGeom prst="roundRect">
            <a:avLst>
              <a:gd fmla="val 16667" name="adj"/>
            </a:avLst>
          </a:prstGeom>
          <a:solidFill>
            <a:srgbClr val="F6B26B"/>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rPr lang="en"/>
              <a:t>Each category has cut score "threshold" assigned. This determines the decile "number" that your building earns. </a:t>
            </a:r>
            <a:endParaRPr/>
          </a:p>
        </p:txBody>
      </p:sp>
      <p:pic>
        <p:nvPicPr>
          <p:cNvPr id="113" name="Shape 113"/>
          <p:cNvPicPr preferRelativeResize="0"/>
          <p:nvPr/>
        </p:nvPicPr>
        <p:blipFill rotWithShape="1">
          <a:blip r:embed="rId3">
            <a:alphaModFix/>
          </a:blip>
          <a:srcRect b="0" l="0" r="0" t="2066"/>
          <a:stretch/>
        </p:blipFill>
        <p:spPr>
          <a:xfrm>
            <a:off x="1187650" y="960525"/>
            <a:ext cx="7835050" cy="2941450"/>
          </a:xfrm>
          <a:prstGeom prst="rect">
            <a:avLst/>
          </a:prstGeom>
          <a:noFill/>
          <a:ln cap="flat" cmpd="sng" w="9525">
            <a:solidFill>
              <a:srgbClr val="000000"/>
            </a:solidFill>
            <a:prstDash val="solid"/>
            <a:round/>
            <a:headEnd len="med" w="med" type="none"/>
            <a:tailEnd len="med" w="med" type="none"/>
          </a:ln>
        </p:spPr>
      </p:pic>
      <p:sp>
        <p:nvSpPr>
          <p:cNvPr id="114" name="Shape 114"/>
          <p:cNvSpPr/>
          <p:nvPr/>
        </p:nvSpPr>
        <p:spPr>
          <a:xfrm>
            <a:off x="96400" y="1168125"/>
            <a:ext cx="1171500" cy="529500"/>
          </a:xfrm>
          <a:prstGeom prst="roundRect">
            <a:avLst>
              <a:gd fmla="val 16667" name="adj"/>
            </a:avLst>
          </a:prstGeom>
          <a:solidFill>
            <a:srgbClr val="F6B26B"/>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Top 10% of all schools in State</a:t>
            </a:r>
            <a:endParaRPr sz="800"/>
          </a:p>
          <a:p>
            <a:pPr indent="0" lvl="0" marL="0" rtl="0" algn="ctr">
              <a:spcBef>
                <a:spcPts val="0"/>
              </a:spcBef>
              <a:spcAft>
                <a:spcPts val="0"/>
              </a:spcAft>
              <a:buNone/>
            </a:pPr>
            <a:r>
              <a:rPr i="1" lang="en" sz="800"/>
              <a:t>in that category</a:t>
            </a:r>
            <a:endParaRPr i="1" sz="800"/>
          </a:p>
        </p:txBody>
      </p:sp>
      <p:sp>
        <p:nvSpPr>
          <p:cNvPr id="115" name="Shape 115"/>
          <p:cNvSpPr/>
          <p:nvPr/>
        </p:nvSpPr>
        <p:spPr>
          <a:xfrm>
            <a:off x="136450" y="1899350"/>
            <a:ext cx="1171500" cy="529500"/>
          </a:xfrm>
          <a:prstGeom prst="roundRect">
            <a:avLst>
              <a:gd fmla="val 16667" name="adj"/>
            </a:avLst>
          </a:prstGeom>
          <a:solidFill>
            <a:srgbClr val="F6B26B"/>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Top 20% of all schools in State</a:t>
            </a:r>
            <a:endParaRPr sz="800"/>
          </a:p>
          <a:p>
            <a:pPr indent="0" lvl="0" marL="0" rtl="0" algn="ctr">
              <a:spcBef>
                <a:spcPts val="0"/>
              </a:spcBef>
              <a:spcAft>
                <a:spcPts val="0"/>
              </a:spcAft>
              <a:buNone/>
            </a:pPr>
            <a:r>
              <a:rPr i="1" lang="en" sz="800"/>
              <a:t>in that category</a:t>
            </a:r>
            <a:endParaRPr i="1" sz="800"/>
          </a:p>
        </p:txBody>
      </p:sp>
      <p:sp>
        <p:nvSpPr>
          <p:cNvPr id="116" name="Shape 116"/>
          <p:cNvSpPr/>
          <p:nvPr/>
        </p:nvSpPr>
        <p:spPr>
          <a:xfrm>
            <a:off x="136450" y="3158000"/>
            <a:ext cx="1171500" cy="529500"/>
          </a:xfrm>
          <a:prstGeom prst="roundRect">
            <a:avLst>
              <a:gd fmla="val 16667" name="adj"/>
            </a:avLst>
          </a:prstGeom>
          <a:solidFill>
            <a:srgbClr val="F6B26B"/>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Bottom</a:t>
            </a:r>
            <a:r>
              <a:rPr lang="en" sz="800"/>
              <a:t> 20% of all schools in State</a:t>
            </a:r>
            <a:endParaRPr sz="800"/>
          </a:p>
          <a:p>
            <a:pPr indent="0" lvl="0" marL="0" rtl="0" algn="ctr">
              <a:spcBef>
                <a:spcPts val="0"/>
              </a:spcBef>
              <a:spcAft>
                <a:spcPts val="0"/>
              </a:spcAft>
              <a:buNone/>
            </a:pPr>
            <a:r>
              <a:rPr i="1" lang="en" sz="800"/>
              <a:t>in that category</a:t>
            </a:r>
            <a:endParaRPr i="1" sz="800"/>
          </a:p>
        </p:txBody>
      </p:sp>
      <p:sp>
        <p:nvSpPr>
          <p:cNvPr id="117" name="Shape 117"/>
          <p:cNvSpPr/>
          <p:nvPr/>
        </p:nvSpPr>
        <p:spPr>
          <a:xfrm>
            <a:off x="136450" y="3816125"/>
            <a:ext cx="1171500" cy="529500"/>
          </a:xfrm>
          <a:prstGeom prst="roundRect">
            <a:avLst>
              <a:gd fmla="val 16667" name="adj"/>
            </a:avLst>
          </a:prstGeom>
          <a:solidFill>
            <a:srgbClr val="F6B26B"/>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Bottom</a:t>
            </a:r>
            <a:r>
              <a:rPr lang="en" sz="800"/>
              <a:t> 10% of all schools in State</a:t>
            </a:r>
            <a:endParaRPr sz="800"/>
          </a:p>
          <a:p>
            <a:pPr indent="0" lvl="0" marL="0" rtl="0" algn="ctr">
              <a:spcBef>
                <a:spcPts val="0"/>
              </a:spcBef>
              <a:spcAft>
                <a:spcPts val="0"/>
              </a:spcAft>
              <a:buNone/>
            </a:pPr>
            <a:r>
              <a:rPr i="1" lang="en" sz="800"/>
              <a:t>in that category</a:t>
            </a:r>
            <a:endParaRPr i="1" sz="800"/>
          </a:p>
        </p:txBody>
      </p:sp>
      <p:cxnSp>
        <p:nvCxnSpPr>
          <p:cNvPr id="118" name="Shape 118"/>
          <p:cNvCxnSpPr>
            <a:stCxn id="114" idx="3"/>
          </p:cNvCxnSpPr>
          <p:nvPr/>
        </p:nvCxnSpPr>
        <p:spPr>
          <a:xfrm flipH="1" rot="10800000">
            <a:off x="1267900" y="1312575"/>
            <a:ext cx="272700" cy="120300"/>
          </a:xfrm>
          <a:prstGeom prst="straightConnector1">
            <a:avLst/>
          </a:prstGeom>
          <a:noFill/>
          <a:ln cap="flat" cmpd="sng" w="9525">
            <a:solidFill>
              <a:schemeClr val="dk2"/>
            </a:solidFill>
            <a:prstDash val="solid"/>
            <a:round/>
            <a:headEnd len="lg" w="lg" type="none"/>
            <a:tailEnd len="lg" w="lg" type="none"/>
          </a:ln>
        </p:spPr>
      </p:cxnSp>
      <p:cxnSp>
        <p:nvCxnSpPr>
          <p:cNvPr id="119" name="Shape 119"/>
          <p:cNvCxnSpPr/>
          <p:nvPr/>
        </p:nvCxnSpPr>
        <p:spPr>
          <a:xfrm flipH="1" rot="10800000">
            <a:off x="1307950" y="1577500"/>
            <a:ext cx="224700" cy="545400"/>
          </a:xfrm>
          <a:prstGeom prst="straightConnector1">
            <a:avLst/>
          </a:prstGeom>
          <a:noFill/>
          <a:ln cap="flat" cmpd="sng" w="9525">
            <a:solidFill>
              <a:schemeClr val="dk2"/>
            </a:solidFill>
            <a:prstDash val="solid"/>
            <a:round/>
            <a:headEnd len="lg" w="lg" type="none"/>
            <a:tailEnd len="lg" w="lg" type="none"/>
          </a:ln>
        </p:spPr>
      </p:cxnSp>
      <p:cxnSp>
        <p:nvCxnSpPr>
          <p:cNvPr id="120" name="Shape 120"/>
          <p:cNvCxnSpPr/>
          <p:nvPr/>
        </p:nvCxnSpPr>
        <p:spPr>
          <a:xfrm>
            <a:off x="1307950" y="3390675"/>
            <a:ext cx="240900" cy="24300"/>
          </a:xfrm>
          <a:prstGeom prst="straightConnector1">
            <a:avLst/>
          </a:prstGeom>
          <a:noFill/>
          <a:ln cap="flat" cmpd="sng" w="9525">
            <a:solidFill>
              <a:schemeClr val="dk2"/>
            </a:solidFill>
            <a:prstDash val="solid"/>
            <a:round/>
            <a:headEnd len="lg" w="lg" type="none"/>
            <a:tailEnd len="lg" w="lg" type="none"/>
          </a:ln>
        </p:spPr>
      </p:cxnSp>
      <p:cxnSp>
        <p:nvCxnSpPr>
          <p:cNvPr id="121" name="Shape 121"/>
          <p:cNvCxnSpPr/>
          <p:nvPr/>
        </p:nvCxnSpPr>
        <p:spPr>
          <a:xfrm flipH="1" rot="10800000">
            <a:off x="1295950" y="3623575"/>
            <a:ext cx="244800" cy="454800"/>
          </a:xfrm>
          <a:prstGeom prst="straightConnector1">
            <a:avLst/>
          </a:prstGeom>
          <a:noFill/>
          <a:ln cap="flat" cmpd="sng" w="9525">
            <a:solidFill>
              <a:schemeClr val="dk2"/>
            </a:solidFill>
            <a:prstDash val="solid"/>
            <a:round/>
            <a:headEnd len="lg" w="lg" type="none"/>
            <a:tailEnd len="lg" w="lg" type="none"/>
          </a:ln>
        </p:spPr>
      </p:cxnSp>
      <p:sp>
        <p:nvSpPr>
          <p:cNvPr id="122" name="Shape 122"/>
          <p:cNvSpPr/>
          <p:nvPr/>
        </p:nvSpPr>
        <p:spPr>
          <a:xfrm>
            <a:off x="3574350" y="4249350"/>
            <a:ext cx="5007000" cy="698100"/>
          </a:xfrm>
          <a:prstGeom prst="roundRect">
            <a:avLst>
              <a:gd fmla="val 16667" name="adj"/>
            </a:avLst>
          </a:prstGeom>
          <a:solidFill>
            <a:srgbClr val="F6B26B"/>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Deciles for the allow us to see how a school is doing in as specific category compared to every other school in the state </a:t>
            </a:r>
            <a:r>
              <a:rPr i="1" lang="en"/>
              <a:t>in that category</a:t>
            </a:r>
            <a:endParaRPr i="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par>
                                <p:cTn fill="hold" nodeType="with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par>
                                <p:cTn fill="hold" nodeType="with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par>
                                <p:cTn fill="hold" nodeType="withEffect" presetClass="exit" presetID="10" presetSubtype="0">
                                  <p:stCondLst>
                                    <p:cond delay="0"/>
                                  </p:stCondLst>
                                  <p:childTnLst>
                                    <p:animEffect filter="fade" transition="out">
                                      <p:cBhvr>
                                        <p:cTn dur="1000"/>
                                        <p:tgtEl>
                                          <p:spTgt spid="112"/>
                                        </p:tgtEl>
                                      </p:cBhvr>
                                    </p:animEffect>
                                    <p:set>
                                      <p:cBhvr>
                                        <p:cTn dur="1" fill="hold">
                                          <p:stCondLst>
                                            <p:cond delay="1000"/>
                                          </p:stCondLst>
                                        </p:cTn>
                                        <p:tgtEl>
                                          <p:spTgt spid="11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pic>
        <p:nvPicPr>
          <p:cNvPr id="127" name="Shape 127"/>
          <p:cNvPicPr preferRelativeResize="0"/>
          <p:nvPr/>
        </p:nvPicPr>
        <p:blipFill>
          <a:blip r:embed="rId3">
            <a:alphaModFix/>
          </a:blip>
          <a:stretch>
            <a:fillRect/>
          </a:stretch>
        </p:blipFill>
        <p:spPr>
          <a:xfrm>
            <a:off x="752886" y="196200"/>
            <a:ext cx="7638225" cy="4751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